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8" r:id="rId5"/>
    <p:sldId id="260" r:id="rId6"/>
    <p:sldId id="261" r:id="rId7"/>
    <p:sldId id="262" r:id="rId8"/>
    <p:sldId id="263" r:id="rId9"/>
    <p:sldId id="276" r:id="rId10"/>
    <p:sldId id="265" r:id="rId11"/>
    <p:sldId id="266" r:id="rId12"/>
    <p:sldId id="267" r:id="rId13"/>
    <p:sldId id="269" r:id="rId14"/>
    <p:sldId id="277" r:id="rId15"/>
    <p:sldId id="270" r:id="rId16"/>
    <p:sldId id="273" r:id="rId17"/>
    <p:sldId id="278" r:id="rId18"/>
    <p:sldId id="279" r:id="rId19"/>
    <p:sldId id="274" r:id="rId20"/>
    <p:sldId id="280" r:id="rId21"/>
    <p:sldId id="282" r:id="rId22"/>
    <p:sldId id="286" r:id="rId23"/>
    <p:sldId id="285" r:id="rId24"/>
    <p:sldId id="287" r:id="rId25"/>
    <p:sldId id="275" r:id="rId26"/>
    <p:sldId id="283" r:id="rId27"/>
    <p:sldId id="284" r:id="rId2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13.pn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F84DEB-3C0E-4113-9B69-FCCF6EB2BFC4}" type="doc">
      <dgm:prSet loTypeId="urn:microsoft.com/office/officeart/2005/8/layout/radial6" loCatId="cycle" qsTypeId="urn:microsoft.com/office/officeart/2005/8/quickstyle/simple5" qsCatId="simple" csTypeId="urn:microsoft.com/office/officeart/2005/8/colors/colorful1" csCatId="colorful" phldr="1"/>
      <dgm:spPr/>
      <dgm:t>
        <a:bodyPr/>
        <a:lstStyle/>
        <a:p>
          <a:endParaRPr lang="es-EC"/>
        </a:p>
      </dgm:t>
    </dgm:pt>
    <dgm:pt modelId="{E363C7C5-FC0D-4DD7-B75D-72E2C22370CC}">
      <dgm:prSet phldrT="[Texto]" custT="1"/>
      <dgm:spPr/>
      <dgm:t>
        <a:bodyPr/>
        <a:lstStyle/>
        <a:p>
          <a:r>
            <a:rPr lang="es-EC" sz="1600" b="1" dirty="0" smtClean="0"/>
            <a:t>Desempeño Profesional en la F.T</a:t>
          </a:r>
          <a:endParaRPr lang="es-EC" sz="1600" b="1" dirty="0"/>
        </a:p>
      </dgm:t>
    </dgm:pt>
    <dgm:pt modelId="{55F78073-37A8-404E-80EF-FB3D1FCCC3EF}" type="parTrans" cxnId="{42A6C730-14C7-4872-B299-30FFF5117EA4}">
      <dgm:prSet/>
      <dgm:spPr/>
      <dgm:t>
        <a:bodyPr/>
        <a:lstStyle/>
        <a:p>
          <a:endParaRPr lang="es-EC" sz="2400" b="1">
            <a:solidFill>
              <a:schemeClr val="tx1"/>
            </a:solidFill>
          </a:endParaRPr>
        </a:p>
      </dgm:t>
    </dgm:pt>
    <dgm:pt modelId="{BCBA08C5-83E3-4589-A5E8-9C54309C333D}" type="sibTrans" cxnId="{42A6C730-14C7-4872-B299-30FFF5117EA4}">
      <dgm:prSet/>
      <dgm:spPr/>
      <dgm:t>
        <a:bodyPr/>
        <a:lstStyle/>
        <a:p>
          <a:endParaRPr lang="es-EC" sz="2400" b="1">
            <a:solidFill>
              <a:schemeClr val="tx1"/>
            </a:solidFill>
          </a:endParaRPr>
        </a:p>
      </dgm:t>
    </dgm:pt>
    <dgm:pt modelId="{1F9689FB-2CEE-4C9A-B4C5-3A5ADAFCD8DB}">
      <dgm:prSet phldrT="[Texto]" custT="1"/>
      <dgm:spPr/>
      <dgm:t>
        <a:bodyPr/>
        <a:lstStyle/>
        <a:p>
          <a:r>
            <a:rPr lang="es-EC" sz="1600" b="1" dirty="0" smtClean="0"/>
            <a:t>Estudio</a:t>
          </a:r>
          <a:endParaRPr lang="es-EC" sz="1600" b="1" dirty="0"/>
        </a:p>
      </dgm:t>
    </dgm:pt>
    <dgm:pt modelId="{9E463C05-55AF-40DC-9EA3-BDB23C22C1DE}" type="parTrans" cxnId="{F6D62A88-C1FB-4294-ACE8-B4EE36E7E08A}">
      <dgm:prSet/>
      <dgm:spPr/>
      <dgm:t>
        <a:bodyPr/>
        <a:lstStyle/>
        <a:p>
          <a:endParaRPr lang="es-EC" sz="2400" b="1">
            <a:solidFill>
              <a:schemeClr val="tx1"/>
            </a:solidFill>
          </a:endParaRPr>
        </a:p>
      </dgm:t>
    </dgm:pt>
    <dgm:pt modelId="{6D8F55AB-3615-49FD-B08F-00E8E81232E8}" type="sibTrans" cxnId="{F6D62A88-C1FB-4294-ACE8-B4EE36E7E08A}">
      <dgm:prSet/>
      <dgm:spPr/>
      <dgm:t>
        <a:bodyPr/>
        <a:lstStyle/>
        <a:p>
          <a:endParaRPr lang="es-EC" sz="2400" b="1">
            <a:solidFill>
              <a:schemeClr val="tx1"/>
            </a:solidFill>
          </a:endParaRPr>
        </a:p>
      </dgm:t>
    </dgm:pt>
    <dgm:pt modelId="{E1017971-6D4D-40C9-8EE1-1AC094664F39}">
      <dgm:prSet phldrT="[Texto]" custT="1"/>
      <dgm:spPr/>
      <dgm:t>
        <a:bodyPr/>
        <a:lstStyle/>
        <a:p>
          <a:r>
            <a:rPr lang="es-EC" sz="1600" b="1" dirty="0" smtClean="0"/>
            <a:t>Oficiales graduados como Subtenientes</a:t>
          </a:r>
          <a:endParaRPr lang="es-EC" sz="1600" b="1" dirty="0"/>
        </a:p>
      </dgm:t>
    </dgm:pt>
    <dgm:pt modelId="{20CBA075-5024-4EBE-BFE5-38556318305E}" type="parTrans" cxnId="{E74F90A8-0DC1-40FF-ABF0-DFAE1297D217}">
      <dgm:prSet/>
      <dgm:spPr/>
      <dgm:t>
        <a:bodyPr/>
        <a:lstStyle/>
        <a:p>
          <a:endParaRPr lang="es-EC" sz="2400" b="1">
            <a:solidFill>
              <a:schemeClr val="tx1"/>
            </a:solidFill>
          </a:endParaRPr>
        </a:p>
      </dgm:t>
    </dgm:pt>
    <dgm:pt modelId="{6A38ED6F-F221-4B3B-B4B8-7D8211F0C35E}" type="sibTrans" cxnId="{E74F90A8-0DC1-40FF-ABF0-DFAE1297D217}">
      <dgm:prSet/>
      <dgm:spPr/>
      <dgm:t>
        <a:bodyPr/>
        <a:lstStyle/>
        <a:p>
          <a:endParaRPr lang="es-EC" sz="2400" b="1">
            <a:solidFill>
              <a:schemeClr val="tx1"/>
            </a:solidFill>
          </a:endParaRPr>
        </a:p>
      </dgm:t>
    </dgm:pt>
    <dgm:pt modelId="{B6C966CF-B663-465B-B1F8-AA38CCF9F961}">
      <dgm:prSet phldrT="[Texto]" custT="1"/>
      <dgm:spPr/>
      <dgm:t>
        <a:bodyPr/>
        <a:lstStyle/>
        <a:p>
          <a:r>
            <a:rPr lang="es-EC" sz="1600" b="1" dirty="0" smtClean="0"/>
            <a:t>Desde</a:t>
          </a:r>
          <a:r>
            <a:rPr lang="es-EC" sz="1600" b="1" baseline="0" dirty="0" smtClean="0"/>
            <a:t> el 2009 al 2014</a:t>
          </a:r>
          <a:endParaRPr lang="es-EC" sz="1600" b="1" dirty="0"/>
        </a:p>
      </dgm:t>
    </dgm:pt>
    <dgm:pt modelId="{C8D7958A-5472-4A98-8872-64BBC22B9B70}" type="parTrans" cxnId="{5AD75F6F-429A-4619-8F10-1B38CD239AEB}">
      <dgm:prSet/>
      <dgm:spPr/>
      <dgm:t>
        <a:bodyPr/>
        <a:lstStyle/>
        <a:p>
          <a:endParaRPr lang="es-EC" sz="2400" b="1">
            <a:solidFill>
              <a:schemeClr val="tx1"/>
            </a:solidFill>
          </a:endParaRPr>
        </a:p>
      </dgm:t>
    </dgm:pt>
    <dgm:pt modelId="{49A67542-1F5B-4651-B64C-F19CB64A1B7C}" type="sibTrans" cxnId="{5AD75F6F-429A-4619-8F10-1B38CD239AEB}">
      <dgm:prSet/>
      <dgm:spPr/>
      <dgm:t>
        <a:bodyPr/>
        <a:lstStyle/>
        <a:p>
          <a:endParaRPr lang="es-EC" sz="2400" b="1">
            <a:solidFill>
              <a:schemeClr val="tx1"/>
            </a:solidFill>
          </a:endParaRPr>
        </a:p>
      </dgm:t>
    </dgm:pt>
    <dgm:pt modelId="{CA059CCC-C093-41C3-8ACE-83A97AB03D7E}">
      <dgm:prSet phldrT="[Texto]" custT="1"/>
      <dgm:spPr/>
      <dgm:t>
        <a:bodyPr/>
        <a:lstStyle/>
        <a:p>
          <a:r>
            <a:rPr lang="es-EC" sz="1600" b="1" dirty="0" smtClean="0"/>
            <a:t>Pertenecen a la generación “Y”</a:t>
          </a:r>
          <a:endParaRPr lang="es-EC" sz="1600" b="1" dirty="0"/>
        </a:p>
      </dgm:t>
    </dgm:pt>
    <dgm:pt modelId="{88E825AD-A8FA-40DF-85A5-CB524B28E24D}" type="parTrans" cxnId="{20F14FDB-3EC7-4CBF-9106-6CFD4BFE401A}">
      <dgm:prSet/>
      <dgm:spPr/>
      <dgm:t>
        <a:bodyPr/>
        <a:lstStyle/>
        <a:p>
          <a:endParaRPr lang="es-EC" sz="2400" b="1">
            <a:solidFill>
              <a:schemeClr val="tx1"/>
            </a:solidFill>
          </a:endParaRPr>
        </a:p>
      </dgm:t>
    </dgm:pt>
    <dgm:pt modelId="{3793C75F-101F-4EBD-8798-C7B62BF46AAC}" type="sibTrans" cxnId="{20F14FDB-3EC7-4CBF-9106-6CFD4BFE401A}">
      <dgm:prSet/>
      <dgm:spPr/>
      <dgm:t>
        <a:bodyPr/>
        <a:lstStyle/>
        <a:p>
          <a:endParaRPr lang="es-EC" sz="2400" b="1">
            <a:solidFill>
              <a:schemeClr val="tx1"/>
            </a:solidFill>
          </a:endParaRPr>
        </a:p>
      </dgm:t>
    </dgm:pt>
    <dgm:pt modelId="{B92206EF-0106-468A-A8A3-1C0E43435688}">
      <dgm:prSet custT="1"/>
      <dgm:spPr/>
      <dgm:t>
        <a:bodyPr/>
        <a:lstStyle/>
        <a:p>
          <a:r>
            <a:rPr lang="es-EC" sz="1600" b="1" dirty="0" smtClean="0"/>
            <a:t>Características Generacionales</a:t>
          </a:r>
          <a:endParaRPr lang="es-EC" sz="1600" b="1" dirty="0"/>
        </a:p>
      </dgm:t>
    </dgm:pt>
    <dgm:pt modelId="{A2CEDDB3-4893-43DB-9347-9C52F880E44B}" type="parTrans" cxnId="{4CC479C3-40BD-49FB-BD33-25E36FD3FA8E}">
      <dgm:prSet/>
      <dgm:spPr/>
      <dgm:t>
        <a:bodyPr/>
        <a:lstStyle/>
        <a:p>
          <a:endParaRPr lang="es-EC" sz="2400" b="1">
            <a:solidFill>
              <a:schemeClr val="tx1"/>
            </a:solidFill>
          </a:endParaRPr>
        </a:p>
      </dgm:t>
    </dgm:pt>
    <dgm:pt modelId="{E4A0B1E4-EDB9-412F-A592-DE3DBC3BE854}" type="sibTrans" cxnId="{4CC479C3-40BD-49FB-BD33-25E36FD3FA8E}">
      <dgm:prSet/>
      <dgm:spPr/>
      <dgm:t>
        <a:bodyPr/>
        <a:lstStyle/>
        <a:p>
          <a:endParaRPr lang="es-EC" sz="2400" b="1">
            <a:solidFill>
              <a:schemeClr val="tx1"/>
            </a:solidFill>
          </a:endParaRPr>
        </a:p>
      </dgm:t>
    </dgm:pt>
    <dgm:pt modelId="{815BD97A-CC61-41CC-A2C6-795E6AF9A9F6}" type="pres">
      <dgm:prSet presAssocID="{BCF84DEB-3C0E-4113-9B69-FCCF6EB2BFC4}" presName="Name0" presStyleCnt="0">
        <dgm:presLayoutVars>
          <dgm:chMax val="1"/>
          <dgm:dir/>
          <dgm:animLvl val="ctr"/>
          <dgm:resizeHandles val="exact"/>
        </dgm:presLayoutVars>
      </dgm:prSet>
      <dgm:spPr/>
      <dgm:t>
        <a:bodyPr/>
        <a:lstStyle/>
        <a:p>
          <a:endParaRPr lang="es-EC"/>
        </a:p>
      </dgm:t>
    </dgm:pt>
    <dgm:pt modelId="{2EAC8A63-1506-4C28-91A3-2B182C94FD4D}" type="pres">
      <dgm:prSet presAssocID="{E363C7C5-FC0D-4DD7-B75D-72E2C22370CC}" presName="centerShape" presStyleLbl="node0" presStyleIdx="0" presStyleCnt="1" custScaleX="108743" custScaleY="91502" custLinFactNeighborX="-109" custLinFactNeighborY="1772"/>
      <dgm:spPr/>
      <dgm:t>
        <a:bodyPr/>
        <a:lstStyle/>
        <a:p>
          <a:endParaRPr lang="es-EC"/>
        </a:p>
      </dgm:t>
    </dgm:pt>
    <dgm:pt modelId="{7DF0ADA2-0B70-438E-958A-944E1F1F9B0D}" type="pres">
      <dgm:prSet presAssocID="{1F9689FB-2CEE-4C9A-B4C5-3A5ADAFCD8DB}" presName="node" presStyleLbl="node1" presStyleIdx="0" presStyleCnt="5">
        <dgm:presLayoutVars>
          <dgm:bulletEnabled val="1"/>
        </dgm:presLayoutVars>
      </dgm:prSet>
      <dgm:spPr/>
      <dgm:t>
        <a:bodyPr/>
        <a:lstStyle/>
        <a:p>
          <a:endParaRPr lang="es-EC"/>
        </a:p>
      </dgm:t>
    </dgm:pt>
    <dgm:pt modelId="{ED13ECEB-CA9E-40F7-B0EB-68994BC34B72}" type="pres">
      <dgm:prSet presAssocID="{1F9689FB-2CEE-4C9A-B4C5-3A5ADAFCD8DB}" presName="dummy" presStyleCnt="0"/>
      <dgm:spPr/>
      <dgm:t>
        <a:bodyPr/>
        <a:lstStyle/>
        <a:p>
          <a:endParaRPr lang="es-EC"/>
        </a:p>
      </dgm:t>
    </dgm:pt>
    <dgm:pt modelId="{8E0A0DA3-BFA6-4486-9C61-FB9310FC9B4B}" type="pres">
      <dgm:prSet presAssocID="{6D8F55AB-3615-49FD-B08F-00E8E81232E8}" presName="sibTrans" presStyleLbl="sibTrans2D1" presStyleIdx="0" presStyleCnt="5" custLinFactNeighborX="642" custLinFactNeighborY="-434"/>
      <dgm:spPr/>
      <dgm:t>
        <a:bodyPr/>
        <a:lstStyle/>
        <a:p>
          <a:endParaRPr lang="es-EC"/>
        </a:p>
      </dgm:t>
    </dgm:pt>
    <dgm:pt modelId="{BCB2552F-BA91-41E3-AD18-6E0D0453B78B}" type="pres">
      <dgm:prSet presAssocID="{B92206EF-0106-468A-A8A3-1C0E43435688}" presName="node" presStyleLbl="node1" presStyleIdx="1" presStyleCnt="5" custScaleX="163651">
        <dgm:presLayoutVars>
          <dgm:bulletEnabled val="1"/>
        </dgm:presLayoutVars>
      </dgm:prSet>
      <dgm:spPr/>
      <dgm:t>
        <a:bodyPr/>
        <a:lstStyle/>
        <a:p>
          <a:endParaRPr lang="es-EC"/>
        </a:p>
      </dgm:t>
    </dgm:pt>
    <dgm:pt modelId="{60707958-5912-46B1-8AB7-324D4FFC2DE0}" type="pres">
      <dgm:prSet presAssocID="{B92206EF-0106-468A-A8A3-1C0E43435688}" presName="dummy" presStyleCnt="0"/>
      <dgm:spPr/>
      <dgm:t>
        <a:bodyPr/>
        <a:lstStyle/>
        <a:p>
          <a:endParaRPr lang="es-EC"/>
        </a:p>
      </dgm:t>
    </dgm:pt>
    <dgm:pt modelId="{039375F4-FB3F-41DE-8912-CC30425C70ED}" type="pres">
      <dgm:prSet presAssocID="{E4A0B1E4-EDB9-412F-A592-DE3DBC3BE854}" presName="sibTrans" presStyleLbl="sibTrans2D1" presStyleIdx="1" presStyleCnt="5"/>
      <dgm:spPr/>
      <dgm:t>
        <a:bodyPr/>
        <a:lstStyle/>
        <a:p>
          <a:endParaRPr lang="es-EC"/>
        </a:p>
      </dgm:t>
    </dgm:pt>
    <dgm:pt modelId="{8AF3AE30-2A8C-4A19-B121-5AC2B3E92C9D}" type="pres">
      <dgm:prSet presAssocID="{E1017971-6D4D-40C9-8EE1-1AC094664F39}" presName="node" presStyleLbl="node1" presStyleIdx="2" presStyleCnt="5" custScaleX="145018" custRadScaleRad="97762" custRadScaleInc="-21860">
        <dgm:presLayoutVars>
          <dgm:bulletEnabled val="1"/>
        </dgm:presLayoutVars>
      </dgm:prSet>
      <dgm:spPr/>
      <dgm:t>
        <a:bodyPr/>
        <a:lstStyle/>
        <a:p>
          <a:endParaRPr lang="es-EC"/>
        </a:p>
      </dgm:t>
    </dgm:pt>
    <dgm:pt modelId="{B66A13B9-9DD4-421E-AC28-FC26BDF9662C}" type="pres">
      <dgm:prSet presAssocID="{E1017971-6D4D-40C9-8EE1-1AC094664F39}" presName="dummy" presStyleCnt="0"/>
      <dgm:spPr/>
      <dgm:t>
        <a:bodyPr/>
        <a:lstStyle/>
        <a:p>
          <a:endParaRPr lang="es-EC"/>
        </a:p>
      </dgm:t>
    </dgm:pt>
    <dgm:pt modelId="{5D4D3EDA-FAF3-403D-9975-02874F007E0B}" type="pres">
      <dgm:prSet presAssocID="{6A38ED6F-F221-4B3B-B4B8-7D8211F0C35E}" presName="sibTrans" presStyleLbl="sibTrans2D1" presStyleIdx="2" presStyleCnt="5"/>
      <dgm:spPr/>
      <dgm:t>
        <a:bodyPr/>
        <a:lstStyle/>
        <a:p>
          <a:endParaRPr lang="es-EC"/>
        </a:p>
      </dgm:t>
    </dgm:pt>
    <dgm:pt modelId="{0F7FE185-52A9-4F47-AC63-2FBC4FD5AAA9}" type="pres">
      <dgm:prSet presAssocID="{B6C966CF-B663-465B-B1F8-AA38CCF9F961}" presName="node" presStyleLbl="node1" presStyleIdx="3" presStyleCnt="5" custScaleX="117504" custRadScaleRad="100656" custRadScaleInc="29549">
        <dgm:presLayoutVars>
          <dgm:bulletEnabled val="1"/>
        </dgm:presLayoutVars>
      </dgm:prSet>
      <dgm:spPr/>
      <dgm:t>
        <a:bodyPr/>
        <a:lstStyle/>
        <a:p>
          <a:endParaRPr lang="es-EC"/>
        </a:p>
      </dgm:t>
    </dgm:pt>
    <dgm:pt modelId="{A3004265-B42E-40EB-9C0F-B67B759F7199}" type="pres">
      <dgm:prSet presAssocID="{B6C966CF-B663-465B-B1F8-AA38CCF9F961}" presName="dummy" presStyleCnt="0"/>
      <dgm:spPr/>
      <dgm:t>
        <a:bodyPr/>
        <a:lstStyle/>
        <a:p>
          <a:endParaRPr lang="es-EC"/>
        </a:p>
      </dgm:t>
    </dgm:pt>
    <dgm:pt modelId="{2FE90356-78B5-4654-9392-1C961D628076}" type="pres">
      <dgm:prSet presAssocID="{49A67542-1F5B-4651-B64C-F19CB64A1B7C}" presName="sibTrans" presStyleLbl="sibTrans2D1" presStyleIdx="3" presStyleCnt="5"/>
      <dgm:spPr/>
      <dgm:t>
        <a:bodyPr/>
        <a:lstStyle/>
        <a:p>
          <a:endParaRPr lang="es-EC"/>
        </a:p>
      </dgm:t>
    </dgm:pt>
    <dgm:pt modelId="{03568DB3-5701-4F0D-99B0-203391DE2D47}" type="pres">
      <dgm:prSet presAssocID="{CA059CCC-C093-41C3-8ACE-83A97AB03D7E}" presName="node" presStyleLbl="node1" presStyleIdx="4" presStyleCnt="5" custScaleX="159979" custScaleY="70853" custRadScaleRad="106613" custRadScaleInc="-11057">
        <dgm:presLayoutVars>
          <dgm:bulletEnabled val="1"/>
        </dgm:presLayoutVars>
      </dgm:prSet>
      <dgm:spPr/>
      <dgm:t>
        <a:bodyPr/>
        <a:lstStyle/>
        <a:p>
          <a:endParaRPr lang="es-EC"/>
        </a:p>
      </dgm:t>
    </dgm:pt>
    <dgm:pt modelId="{E2D2A7EB-7B86-4A3A-810D-24D49A8DD6EF}" type="pres">
      <dgm:prSet presAssocID="{CA059CCC-C093-41C3-8ACE-83A97AB03D7E}" presName="dummy" presStyleCnt="0"/>
      <dgm:spPr/>
      <dgm:t>
        <a:bodyPr/>
        <a:lstStyle/>
        <a:p>
          <a:endParaRPr lang="es-EC"/>
        </a:p>
      </dgm:t>
    </dgm:pt>
    <dgm:pt modelId="{D6D0C48A-D135-445D-B63E-6EC83C289AE8}" type="pres">
      <dgm:prSet presAssocID="{3793C75F-101F-4EBD-8798-C7B62BF46AAC}" presName="sibTrans" presStyleLbl="sibTrans2D1" presStyleIdx="4" presStyleCnt="5"/>
      <dgm:spPr/>
      <dgm:t>
        <a:bodyPr/>
        <a:lstStyle/>
        <a:p>
          <a:endParaRPr lang="es-EC"/>
        </a:p>
      </dgm:t>
    </dgm:pt>
  </dgm:ptLst>
  <dgm:cxnLst>
    <dgm:cxn modelId="{4CC479C3-40BD-49FB-BD33-25E36FD3FA8E}" srcId="{E363C7C5-FC0D-4DD7-B75D-72E2C22370CC}" destId="{B92206EF-0106-468A-A8A3-1C0E43435688}" srcOrd="1" destOrd="0" parTransId="{A2CEDDB3-4893-43DB-9347-9C52F880E44B}" sibTransId="{E4A0B1E4-EDB9-412F-A592-DE3DBC3BE854}"/>
    <dgm:cxn modelId="{4DD6B5D0-1CD1-49C0-BE93-314A82C5E8A2}" type="presOf" srcId="{BCF84DEB-3C0E-4113-9B69-FCCF6EB2BFC4}" destId="{815BD97A-CC61-41CC-A2C6-795E6AF9A9F6}" srcOrd="0" destOrd="0" presId="urn:microsoft.com/office/officeart/2005/8/layout/radial6"/>
    <dgm:cxn modelId="{42A6C730-14C7-4872-B299-30FFF5117EA4}" srcId="{BCF84DEB-3C0E-4113-9B69-FCCF6EB2BFC4}" destId="{E363C7C5-FC0D-4DD7-B75D-72E2C22370CC}" srcOrd="0" destOrd="0" parTransId="{55F78073-37A8-404E-80EF-FB3D1FCCC3EF}" sibTransId="{BCBA08C5-83E3-4589-A5E8-9C54309C333D}"/>
    <dgm:cxn modelId="{AC711E55-21AB-4825-92E1-9D07DAAFF97D}" type="presOf" srcId="{49A67542-1F5B-4651-B64C-F19CB64A1B7C}" destId="{2FE90356-78B5-4654-9392-1C961D628076}" srcOrd="0" destOrd="0" presId="urn:microsoft.com/office/officeart/2005/8/layout/radial6"/>
    <dgm:cxn modelId="{A8CDB956-977C-466F-87CC-24BC1AE35733}" type="presOf" srcId="{B92206EF-0106-468A-A8A3-1C0E43435688}" destId="{BCB2552F-BA91-41E3-AD18-6E0D0453B78B}" srcOrd="0" destOrd="0" presId="urn:microsoft.com/office/officeart/2005/8/layout/radial6"/>
    <dgm:cxn modelId="{575F238A-ACD9-4912-BF2C-B176ECB98AF9}" type="presOf" srcId="{E4A0B1E4-EDB9-412F-A592-DE3DBC3BE854}" destId="{039375F4-FB3F-41DE-8912-CC30425C70ED}" srcOrd="0" destOrd="0" presId="urn:microsoft.com/office/officeart/2005/8/layout/radial6"/>
    <dgm:cxn modelId="{8C063F9F-186C-4FE5-BE16-E6F3A17000C6}" type="presOf" srcId="{B6C966CF-B663-465B-B1F8-AA38CCF9F961}" destId="{0F7FE185-52A9-4F47-AC63-2FBC4FD5AAA9}" srcOrd="0" destOrd="0" presId="urn:microsoft.com/office/officeart/2005/8/layout/radial6"/>
    <dgm:cxn modelId="{3A4F3737-028E-4215-AA8E-71F8B35318A5}" type="presOf" srcId="{6A38ED6F-F221-4B3B-B4B8-7D8211F0C35E}" destId="{5D4D3EDA-FAF3-403D-9975-02874F007E0B}" srcOrd="0" destOrd="0" presId="urn:microsoft.com/office/officeart/2005/8/layout/radial6"/>
    <dgm:cxn modelId="{F6D62A88-C1FB-4294-ACE8-B4EE36E7E08A}" srcId="{E363C7C5-FC0D-4DD7-B75D-72E2C22370CC}" destId="{1F9689FB-2CEE-4C9A-B4C5-3A5ADAFCD8DB}" srcOrd="0" destOrd="0" parTransId="{9E463C05-55AF-40DC-9EA3-BDB23C22C1DE}" sibTransId="{6D8F55AB-3615-49FD-B08F-00E8E81232E8}"/>
    <dgm:cxn modelId="{87CB8C5C-A876-403D-80D7-923B4DC29C8B}" type="presOf" srcId="{E1017971-6D4D-40C9-8EE1-1AC094664F39}" destId="{8AF3AE30-2A8C-4A19-B121-5AC2B3E92C9D}" srcOrd="0" destOrd="0" presId="urn:microsoft.com/office/officeart/2005/8/layout/radial6"/>
    <dgm:cxn modelId="{5AD75F6F-429A-4619-8F10-1B38CD239AEB}" srcId="{E363C7C5-FC0D-4DD7-B75D-72E2C22370CC}" destId="{B6C966CF-B663-465B-B1F8-AA38CCF9F961}" srcOrd="3" destOrd="0" parTransId="{C8D7958A-5472-4A98-8872-64BBC22B9B70}" sibTransId="{49A67542-1F5B-4651-B64C-F19CB64A1B7C}"/>
    <dgm:cxn modelId="{535A33AA-2728-4B96-8CAD-1FC8F3FCB2B2}" type="presOf" srcId="{3793C75F-101F-4EBD-8798-C7B62BF46AAC}" destId="{D6D0C48A-D135-445D-B63E-6EC83C289AE8}" srcOrd="0" destOrd="0" presId="urn:microsoft.com/office/officeart/2005/8/layout/radial6"/>
    <dgm:cxn modelId="{E74F90A8-0DC1-40FF-ABF0-DFAE1297D217}" srcId="{E363C7C5-FC0D-4DD7-B75D-72E2C22370CC}" destId="{E1017971-6D4D-40C9-8EE1-1AC094664F39}" srcOrd="2" destOrd="0" parTransId="{20CBA075-5024-4EBE-BFE5-38556318305E}" sibTransId="{6A38ED6F-F221-4B3B-B4B8-7D8211F0C35E}"/>
    <dgm:cxn modelId="{8B8F94DB-460E-405A-99D9-0397FE03CB9D}" type="presOf" srcId="{E363C7C5-FC0D-4DD7-B75D-72E2C22370CC}" destId="{2EAC8A63-1506-4C28-91A3-2B182C94FD4D}" srcOrd="0" destOrd="0" presId="urn:microsoft.com/office/officeart/2005/8/layout/radial6"/>
    <dgm:cxn modelId="{EED87B43-3BF4-4A03-B334-37BE75708A4B}" type="presOf" srcId="{1F9689FB-2CEE-4C9A-B4C5-3A5ADAFCD8DB}" destId="{7DF0ADA2-0B70-438E-958A-944E1F1F9B0D}" srcOrd="0" destOrd="0" presId="urn:microsoft.com/office/officeart/2005/8/layout/radial6"/>
    <dgm:cxn modelId="{C58EB51F-5362-4CA9-A909-D8943A4B5A7A}" type="presOf" srcId="{6D8F55AB-3615-49FD-B08F-00E8E81232E8}" destId="{8E0A0DA3-BFA6-4486-9C61-FB9310FC9B4B}" srcOrd="0" destOrd="0" presId="urn:microsoft.com/office/officeart/2005/8/layout/radial6"/>
    <dgm:cxn modelId="{20F14FDB-3EC7-4CBF-9106-6CFD4BFE401A}" srcId="{E363C7C5-FC0D-4DD7-B75D-72E2C22370CC}" destId="{CA059CCC-C093-41C3-8ACE-83A97AB03D7E}" srcOrd="4" destOrd="0" parTransId="{88E825AD-A8FA-40DF-85A5-CB524B28E24D}" sibTransId="{3793C75F-101F-4EBD-8798-C7B62BF46AAC}"/>
    <dgm:cxn modelId="{A3341A1D-C4CD-484B-A440-32804C3DB5AD}" type="presOf" srcId="{CA059CCC-C093-41C3-8ACE-83A97AB03D7E}" destId="{03568DB3-5701-4F0D-99B0-203391DE2D47}" srcOrd="0" destOrd="0" presId="urn:microsoft.com/office/officeart/2005/8/layout/radial6"/>
    <dgm:cxn modelId="{14699D55-4B2C-4FB6-B788-62B343AAF59E}" type="presParOf" srcId="{815BD97A-CC61-41CC-A2C6-795E6AF9A9F6}" destId="{2EAC8A63-1506-4C28-91A3-2B182C94FD4D}" srcOrd="0" destOrd="0" presId="urn:microsoft.com/office/officeart/2005/8/layout/radial6"/>
    <dgm:cxn modelId="{7C28A6F3-E672-4280-898A-20ECCC59E6FB}" type="presParOf" srcId="{815BD97A-CC61-41CC-A2C6-795E6AF9A9F6}" destId="{7DF0ADA2-0B70-438E-958A-944E1F1F9B0D}" srcOrd="1" destOrd="0" presId="urn:microsoft.com/office/officeart/2005/8/layout/radial6"/>
    <dgm:cxn modelId="{7E6F3875-70F0-4697-A88F-F575DA377EA1}" type="presParOf" srcId="{815BD97A-CC61-41CC-A2C6-795E6AF9A9F6}" destId="{ED13ECEB-CA9E-40F7-B0EB-68994BC34B72}" srcOrd="2" destOrd="0" presId="urn:microsoft.com/office/officeart/2005/8/layout/radial6"/>
    <dgm:cxn modelId="{75E1507D-62FD-492B-A5C1-07223D55F21E}" type="presParOf" srcId="{815BD97A-CC61-41CC-A2C6-795E6AF9A9F6}" destId="{8E0A0DA3-BFA6-4486-9C61-FB9310FC9B4B}" srcOrd="3" destOrd="0" presId="urn:microsoft.com/office/officeart/2005/8/layout/radial6"/>
    <dgm:cxn modelId="{768FE59F-8524-4FB5-A808-18C192440BC5}" type="presParOf" srcId="{815BD97A-CC61-41CC-A2C6-795E6AF9A9F6}" destId="{BCB2552F-BA91-41E3-AD18-6E0D0453B78B}" srcOrd="4" destOrd="0" presId="urn:microsoft.com/office/officeart/2005/8/layout/radial6"/>
    <dgm:cxn modelId="{8AD6C9F0-295B-499D-AA98-A84F83825021}" type="presParOf" srcId="{815BD97A-CC61-41CC-A2C6-795E6AF9A9F6}" destId="{60707958-5912-46B1-8AB7-324D4FFC2DE0}" srcOrd="5" destOrd="0" presId="urn:microsoft.com/office/officeart/2005/8/layout/radial6"/>
    <dgm:cxn modelId="{D4419A89-E751-4772-8F4C-E103478ABA23}" type="presParOf" srcId="{815BD97A-CC61-41CC-A2C6-795E6AF9A9F6}" destId="{039375F4-FB3F-41DE-8912-CC30425C70ED}" srcOrd="6" destOrd="0" presId="urn:microsoft.com/office/officeart/2005/8/layout/radial6"/>
    <dgm:cxn modelId="{F14122F3-F4E1-44AB-9E58-9DA0196F11B3}" type="presParOf" srcId="{815BD97A-CC61-41CC-A2C6-795E6AF9A9F6}" destId="{8AF3AE30-2A8C-4A19-B121-5AC2B3E92C9D}" srcOrd="7" destOrd="0" presId="urn:microsoft.com/office/officeart/2005/8/layout/radial6"/>
    <dgm:cxn modelId="{8F4E2F14-9024-4B67-8EA7-2F1EF1830447}" type="presParOf" srcId="{815BD97A-CC61-41CC-A2C6-795E6AF9A9F6}" destId="{B66A13B9-9DD4-421E-AC28-FC26BDF9662C}" srcOrd="8" destOrd="0" presId="urn:microsoft.com/office/officeart/2005/8/layout/radial6"/>
    <dgm:cxn modelId="{C0F2E48C-A3F9-4138-A268-FFF313C06274}" type="presParOf" srcId="{815BD97A-CC61-41CC-A2C6-795E6AF9A9F6}" destId="{5D4D3EDA-FAF3-403D-9975-02874F007E0B}" srcOrd="9" destOrd="0" presId="urn:microsoft.com/office/officeart/2005/8/layout/radial6"/>
    <dgm:cxn modelId="{3A1B85BA-5BAA-42F4-BC81-E8B9ADABEB01}" type="presParOf" srcId="{815BD97A-CC61-41CC-A2C6-795E6AF9A9F6}" destId="{0F7FE185-52A9-4F47-AC63-2FBC4FD5AAA9}" srcOrd="10" destOrd="0" presId="urn:microsoft.com/office/officeart/2005/8/layout/radial6"/>
    <dgm:cxn modelId="{A4ECD9AE-8831-454D-B2F7-153E693F0C46}" type="presParOf" srcId="{815BD97A-CC61-41CC-A2C6-795E6AF9A9F6}" destId="{A3004265-B42E-40EB-9C0F-B67B759F7199}" srcOrd="11" destOrd="0" presId="urn:microsoft.com/office/officeart/2005/8/layout/radial6"/>
    <dgm:cxn modelId="{00AA1E26-AAEC-406A-9305-B292CCD758E6}" type="presParOf" srcId="{815BD97A-CC61-41CC-A2C6-795E6AF9A9F6}" destId="{2FE90356-78B5-4654-9392-1C961D628076}" srcOrd="12" destOrd="0" presId="urn:microsoft.com/office/officeart/2005/8/layout/radial6"/>
    <dgm:cxn modelId="{12B4AEFC-F656-43EB-8F62-879E1D078ABB}" type="presParOf" srcId="{815BD97A-CC61-41CC-A2C6-795E6AF9A9F6}" destId="{03568DB3-5701-4F0D-99B0-203391DE2D47}" srcOrd="13" destOrd="0" presId="urn:microsoft.com/office/officeart/2005/8/layout/radial6"/>
    <dgm:cxn modelId="{0EC90EA1-5F8E-4E66-B677-89C32ED5929C}" type="presParOf" srcId="{815BD97A-CC61-41CC-A2C6-795E6AF9A9F6}" destId="{E2D2A7EB-7B86-4A3A-810D-24D49A8DD6EF}" srcOrd="14" destOrd="0" presId="urn:microsoft.com/office/officeart/2005/8/layout/radial6"/>
    <dgm:cxn modelId="{3E8793DB-B19A-46BC-86DC-2C9C3859BB28}" type="presParOf" srcId="{815BD97A-CC61-41CC-A2C6-795E6AF9A9F6}" destId="{D6D0C48A-D135-445D-B63E-6EC83C289AE8}"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875D8E-0491-4ADD-A00C-E4065D9CC836}"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s-ES"/>
        </a:p>
      </dgm:t>
    </dgm:pt>
    <dgm:pt modelId="{C9BB1169-B6BB-4595-8DB8-B91E6FB9C8DA}">
      <dgm:prSet phldrT="[Texto]" phldr="1"/>
      <dgm:spPr/>
      <dgm:t>
        <a:bodyPr/>
        <a:lstStyle/>
        <a:p>
          <a:endParaRPr lang="es-ES" dirty="0"/>
        </a:p>
      </dgm:t>
    </dgm:pt>
    <dgm:pt modelId="{D80A14BD-E422-490A-86D1-C7F0AABE6173}" type="parTrans" cxnId="{D88DB748-9C0D-46D2-8763-203D3F4E1920}">
      <dgm:prSet/>
      <dgm:spPr/>
      <dgm:t>
        <a:bodyPr/>
        <a:lstStyle/>
        <a:p>
          <a:endParaRPr lang="es-ES"/>
        </a:p>
      </dgm:t>
    </dgm:pt>
    <dgm:pt modelId="{AF6E8F13-DC01-4535-AEC1-B857DCC9EE76}" type="sibTrans" cxnId="{D88DB748-9C0D-46D2-8763-203D3F4E1920}">
      <dgm:prSet/>
      <dgm:spPr/>
      <dgm:t>
        <a:bodyPr/>
        <a:lstStyle/>
        <a:p>
          <a:endParaRPr lang="es-ES"/>
        </a:p>
      </dgm:t>
    </dgm:pt>
    <dgm:pt modelId="{81CFF738-3CCD-444D-9882-8B397C7FDB8E}">
      <dgm:prSet phldrT="[Texto]"/>
      <dgm:spPr>
        <a:solidFill>
          <a:srgbClr val="92D050"/>
        </a:solidFill>
      </dgm:spPr>
      <dgm:t>
        <a:bodyPr/>
        <a:lstStyle/>
        <a:p>
          <a:pPr algn="l"/>
          <a:r>
            <a:rPr lang="es-ES" dirty="0" smtClean="0"/>
            <a:t>ENFOQUE: Cuantitativo no experimental </a:t>
          </a:r>
          <a:endParaRPr lang="es-ES" dirty="0"/>
        </a:p>
      </dgm:t>
    </dgm:pt>
    <dgm:pt modelId="{B96897E8-3DD9-41CB-9529-CD1B99277645}" type="parTrans" cxnId="{647B1EA5-0F40-49FC-AB3B-DEFBA3D0C80F}">
      <dgm:prSet/>
      <dgm:spPr/>
      <dgm:t>
        <a:bodyPr/>
        <a:lstStyle/>
        <a:p>
          <a:endParaRPr lang="es-ES"/>
        </a:p>
      </dgm:t>
    </dgm:pt>
    <dgm:pt modelId="{B03C4BAF-DCA1-477E-99F2-3AADDB36F8EE}" type="sibTrans" cxnId="{647B1EA5-0F40-49FC-AB3B-DEFBA3D0C80F}">
      <dgm:prSet/>
      <dgm:spPr/>
      <dgm:t>
        <a:bodyPr/>
        <a:lstStyle/>
        <a:p>
          <a:endParaRPr lang="es-ES"/>
        </a:p>
      </dgm:t>
    </dgm:pt>
    <dgm:pt modelId="{03830907-FE52-4679-9849-3035E7447611}">
      <dgm:prSet phldrT="[Texto]"/>
      <dgm:spPr>
        <a:solidFill>
          <a:srgbClr val="92D050"/>
        </a:solidFill>
      </dgm:spPr>
      <dgm:t>
        <a:bodyPr/>
        <a:lstStyle/>
        <a:p>
          <a:pPr algn="l"/>
          <a:r>
            <a:rPr lang="es-ES" dirty="0" smtClean="0"/>
            <a:t>TIPO: Exploratoria, descriptiva, explicativa</a:t>
          </a:r>
          <a:endParaRPr lang="es-ES" dirty="0"/>
        </a:p>
      </dgm:t>
    </dgm:pt>
    <dgm:pt modelId="{F8B9E707-31D3-4C95-8509-64ED31CEF5DA}" type="parTrans" cxnId="{A2410CF5-E4E4-4FF8-B4D0-725E73F0127E}">
      <dgm:prSet/>
      <dgm:spPr/>
      <dgm:t>
        <a:bodyPr/>
        <a:lstStyle/>
        <a:p>
          <a:endParaRPr lang="es-ES"/>
        </a:p>
      </dgm:t>
    </dgm:pt>
    <dgm:pt modelId="{978C4F81-9FD0-4315-99D5-7CDD3E3DE556}" type="sibTrans" cxnId="{A2410CF5-E4E4-4FF8-B4D0-725E73F0127E}">
      <dgm:prSet/>
      <dgm:spPr/>
      <dgm:t>
        <a:bodyPr/>
        <a:lstStyle/>
        <a:p>
          <a:endParaRPr lang="es-ES"/>
        </a:p>
      </dgm:t>
    </dgm:pt>
    <dgm:pt modelId="{89E55F48-7CD7-4C63-AF8E-7AA0969C1E53}">
      <dgm:prSet phldrT="[Texto]"/>
      <dgm:spPr>
        <a:solidFill>
          <a:srgbClr val="92D050"/>
        </a:solidFill>
      </dgm:spPr>
      <dgm:t>
        <a:bodyPr/>
        <a:lstStyle/>
        <a:p>
          <a:pPr algn="l"/>
          <a:r>
            <a:rPr lang="es-ES" dirty="0" smtClean="0"/>
            <a:t>MANEJO DE INFORMACIÓN: Bibliográfico y fuentes primarias</a:t>
          </a:r>
          <a:endParaRPr lang="es-ES" dirty="0"/>
        </a:p>
      </dgm:t>
    </dgm:pt>
    <dgm:pt modelId="{79D50928-7780-4A85-962B-99B272A78029}" type="parTrans" cxnId="{9273D787-28D7-4B06-9DB6-5AA5A63A88B3}">
      <dgm:prSet/>
      <dgm:spPr/>
      <dgm:t>
        <a:bodyPr/>
        <a:lstStyle/>
        <a:p>
          <a:endParaRPr lang="es-ES"/>
        </a:p>
      </dgm:t>
    </dgm:pt>
    <dgm:pt modelId="{F27B7B14-6238-4288-8948-E39EFBCAC408}" type="sibTrans" cxnId="{9273D787-28D7-4B06-9DB6-5AA5A63A88B3}">
      <dgm:prSet/>
      <dgm:spPr/>
      <dgm:t>
        <a:bodyPr/>
        <a:lstStyle/>
        <a:p>
          <a:endParaRPr lang="es-ES"/>
        </a:p>
      </dgm:t>
    </dgm:pt>
    <dgm:pt modelId="{D980216A-607F-4427-A7F3-F7AADFF9ED8E}">
      <dgm:prSet phldrT="[Texto]"/>
      <dgm:spPr>
        <a:solidFill>
          <a:srgbClr val="92D050"/>
        </a:solidFill>
      </dgm:spPr>
      <dgm:t>
        <a:bodyPr/>
        <a:lstStyle/>
        <a:p>
          <a:pPr algn="l"/>
          <a:r>
            <a:rPr lang="es-ES" dirty="0" smtClean="0"/>
            <a:t>METODO: Lógico inductivo</a:t>
          </a:r>
          <a:endParaRPr lang="es-ES" dirty="0"/>
        </a:p>
      </dgm:t>
    </dgm:pt>
    <dgm:pt modelId="{AF9EE567-49E3-426C-B6D4-77EEC77830DF}" type="parTrans" cxnId="{B9945E4C-414E-41DB-998A-20D788E5434A}">
      <dgm:prSet/>
      <dgm:spPr/>
      <dgm:t>
        <a:bodyPr/>
        <a:lstStyle/>
        <a:p>
          <a:endParaRPr lang="es-ES"/>
        </a:p>
      </dgm:t>
    </dgm:pt>
    <dgm:pt modelId="{3A267A46-8196-40A5-9DD1-A8825BF2E977}" type="sibTrans" cxnId="{B9945E4C-414E-41DB-998A-20D788E5434A}">
      <dgm:prSet/>
      <dgm:spPr/>
      <dgm:t>
        <a:bodyPr/>
        <a:lstStyle/>
        <a:p>
          <a:endParaRPr lang="es-ES"/>
        </a:p>
      </dgm:t>
    </dgm:pt>
    <dgm:pt modelId="{78096C20-D64E-4AB4-B831-A5AA36CCB5AF}">
      <dgm:prSet phldrT="[Texto]"/>
      <dgm:spPr>
        <a:solidFill>
          <a:srgbClr val="92D050"/>
        </a:solidFill>
      </dgm:spPr>
      <dgm:t>
        <a:bodyPr/>
        <a:lstStyle/>
        <a:p>
          <a:pPr algn="l"/>
          <a:r>
            <a:rPr lang="es-ES" dirty="0" smtClean="0"/>
            <a:t>INSTRUMENTOS: Cuestionario, encuesta y matriz de vaciado de datos.</a:t>
          </a:r>
          <a:endParaRPr lang="es-ES" dirty="0"/>
        </a:p>
      </dgm:t>
    </dgm:pt>
    <dgm:pt modelId="{236BC68B-6B91-40BD-884C-64F510DF0FB3}" type="parTrans" cxnId="{E36D6431-1E3A-4639-82D4-05FBE5BBC952}">
      <dgm:prSet/>
      <dgm:spPr/>
      <dgm:t>
        <a:bodyPr/>
        <a:lstStyle/>
        <a:p>
          <a:endParaRPr lang="es-ES"/>
        </a:p>
      </dgm:t>
    </dgm:pt>
    <dgm:pt modelId="{ECE1F22D-2D72-4BF2-9D57-7F264CE23804}" type="sibTrans" cxnId="{E36D6431-1E3A-4639-82D4-05FBE5BBC952}">
      <dgm:prSet/>
      <dgm:spPr/>
      <dgm:t>
        <a:bodyPr/>
        <a:lstStyle/>
        <a:p>
          <a:endParaRPr lang="es-ES"/>
        </a:p>
      </dgm:t>
    </dgm:pt>
    <dgm:pt modelId="{43418854-7315-4A94-9350-0FF2D975B18A}">
      <dgm:prSet phldrT="[Texto]"/>
      <dgm:spPr>
        <a:solidFill>
          <a:srgbClr val="92D050"/>
        </a:solidFill>
      </dgm:spPr>
      <dgm:t>
        <a:bodyPr/>
        <a:lstStyle/>
        <a:p>
          <a:pPr algn="ctr"/>
          <a:r>
            <a:rPr lang="es-ES" b="1" u="sng" dirty="0" smtClean="0"/>
            <a:t>INVESTIGACIÓN</a:t>
          </a:r>
          <a:endParaRPr lang="es-ES" b="1" u="sng" dirty="0"/>
        </a:p>
      </dgm:t>
    </dgm:pt>
    <dgm:pt modelId="{CB003855-9074-4FCE-B2D9-9D75990C237F}" type="parTrans" cxnId="{BA8096BB-DE52-4C84-B5E7-E8479BC4D6E2}">
      <dgm:prSet/>
      <dgm:spPr/>
      <dgm:t>
        <a:bodyPr/>
        <a:lstStyle/>
        <a:p>
          <a:endParaRPr lang="es-ES"/>
        </a:p>
      </dgm:t>
    </dgm:pt>
    <dgm:pt modelId="{638269DB-B581-4046-9BC9-DCCB1DB0EADB}" type="sibTrans" cxnId="{BA8096BB-DE52-4C84-B5E7-E8479BC4D6E2}">
      <dgm:prSet/>
      <dgm:spPr/>
      <dgm:t>
        <a:bodyPr/>
        <a:lstStyle/>
        <a:p>
          <a:endParaRPr lang="es-ES"/>
        </a:p>
      </dgm:t>
    </dgm:pt>
    <dgm:pt modelId="{DF27E9A1-1262-4FA4-A169-896DEF5FA9FC}">
      <dgm:prSet phldrT="[Texto]"/>
      <dgm:spPr>
        <a:solidFill>
          <a:srgbClr val="92D050"/>
        </a:solidFill>
      </dgm:spPr>
      <dgm:t>
        <a:bodyPr/>
        <a:lstStyle/>
        <a:p>
          <a:pPr algn="l"/>
          <a:r>
            <a:rPr lang="es-ES" dirty="0" smtClean="0"/>
            <a:t> TECNICAS ANÁLISIS RESULTADO: Estadístico descriptivo, utilización de software libre R.</a:t>
          </a:r>
          <a:endParaRPr lang="es-ES" dirty="0"/>
        </a:p>
      </dgm:t>
    </dgm:pt>
    <dgm:pt modelId="{1D0AF7D1-7977-49E1-A93F-DCBF5202E976}" type="parTrans" cxnId="{9613F9BD-707F-44D7-8A27-A061E833F07A}">
      <dgm:prSet/>
      <dgm:spPr/>
      <dgm:t>
        <a:bodyPr/>
        <a:lstStyle/>
        <a:p>
          <a:endParaRPr lang="es-ES"/>
        </a:p>
      </dgm:t>
    </dgm:pt>
    <dgm:pt modelId="{826CD60A-158D-4B61-9BAC-E15B1B7E43B9}" type="sibTrans" cxnId="{9613F9BD-707F-44D7-8A27-A061E833F07A}">
      <dgm:prSet/>
      <dgm:spPr/>
      <dgm:t>
        <a:bodyPr/>
        <a:lstStyle/>
        <a:p>
          <a:endParaRPr lang="es-ES"/>
        </a:p>
      </dgm:t>
    </dgm:pt>
    <dgm:pt modelId="{F0E01464-1BC3-4DB1-BFE9-6E7E63165204}" type="pres">
      <dgm:prSet presAssocID="{43875D8E-0491-4ADD-A00C-E4065D9CC836}" presName="linearFlow" presStyleCnt="0">
        <dgm:presLayoutVars>
          <dgm:dir/>
          <dgm:animLvl val="lvl"/>
          <dgm:resizeHandles/>
        </dgm:presLayoutVars>
      </dgm:prSet>
      <dgm:spPr/>
      <dgm:t>
        <a:bodyPr/>
        <a:lstStyle/>
        <a:p>
          <a:endParaRPr lang="es-SV"/>
        </a:p>
      </dgm:t>
    </dgm:pt>
    <dgm:pt modelId="{D21AF540-FC37-4BA7-8BA6-985C711CE5AB}" type="pres">
      <dgm:prSet presAssocID="{C9BB1169-B6BB-4595-8DB8-B91E6FB9C8DA}" presName="compositeNode" presStyleCnt="0">
        <dgm:presLayoutVars>
          <dgm:bulletEnabled val="1"/>
        </dgm:presLayoutVars>
      </dgm:prSet>
      <dgm:spPr/>
    </dgm:pt>
    <dgm:pt modelId="{0A35BAD9-748F-44F9-A738-7448D2F22DDE}" type="pres">
      <dgm:prSet presAssocID="{C9BB1169-B6BB-4595-8DB8-B91E6FB9C8DA}" presName="image" presStyleLbl="fgImgPlace1" presStyleIdx="0" presStyleCnt="1" custScaleX="109315" custLinFactY="16699" custLinFactNeighborX="-64415" custLinFactNeighborY="100000"/>
      <dgm:spPr>
        <a:blipFill rotWithShape="1">
          <a:blip xmlns:r="http://schemas.openxmlformats.org/officeDocument/2006/relationships" r:embed="rId1"/>
          <a:stretch>
            <a:fillRect/>
          </a:stretch>
        </a:blipFill>
      </dgm:spPr>
      <dgm:t>
        <a:bodyPr/>
        <a:lstStyle/>
        <a:p>
          <a:endParaRPr lang="es-ES"/>
        </a:p>
      </dgm:t>
    </dgm:pt>
    <dgm:pt modelId="{2B7D1E97-8AAD-4246-860B-81A15A77FCDF}" type="pres">
      <dgm:prSet presAssocID="{C9BB1169-B6BB-4595-8DB8-B91E6FB9C8DA}" presName="childNode" presStyleLbl="node1" presStyleIdx="0" presStyleCnt="1" custScaleY="118292" custLinFactNeighborY="328">
        <dgm:presLayoutVars>
          <dgm:bulletEnabled val="1"/>
        </dgm:presLayoutVars>
      </dgm:prSet>
      <dgm:spPr/>
      <dgm:t>
        <a:bodyPr/>
        <a:lstStyle/>
        <a:p>
          <a:endParaRPr lang="es-SV"/>
        </a:p>
      </dgm:t>
    </dgm:pt>
    <dgm:pt modelId="{1F2151F1-7C23-4947-8F26-A7F608A0F06D}" type="pres">
      <dgm:prSet presAssocID="{C9BB1169-B6BB-4595-8DB8-B91E6FB9C8DA}" presName="parentNode" presStyleLbl="revTx" presStyleIdx="0" presStyleCnt="1" custAng="5400000" custScaleX="366142" custScaleY="128205" custLinFactX="200000" custLinFactNeighborX="237755" custLinFactNeighborY="332">
        <dgm:presLayoutVars>
          <dgm:chMax val="0"/>
          <dgm:bulletEnabled val="1"/>
        </dgm:presLayoutVars>
      </dgm:prSet>
      <dgm:spPr/>
      <dgm:t>
        <a:bodyPr/>
        <a:lstStyle/>
        <a:p>
          <a:endParaRPr lang="es-SV"/>
        </a:p>
      </dgm:t>
    </dgm:pt>
  </dgm:ptLst>
  <dgm:cxnLst>
    <dgm:cxn modelId="{A2410CF5-E4E4-4FF8-B4D0-725E73F0127E}" srcId="{C9BB1169-B6BB-4595-8DB8-B91E6FB9C8DA}" destId="{03830907-FE52-4679-9849-3035E7447611}" srcOrd="2" destOrd="0" parTransId="{F8B9E707-31D3-4C95-8509-64ED31CEF5DA}" sibTransId="{978C4F81-9FD0-4315-99D5-7CDD3E3DE556}"/>
    <dgm:cxn modelId="{D88DB748-9C0D-46D2-8763-203D3F4E1920}" srcId="{43875D8E-0491-4ADD-A00C-E4065D9CC836}" destId="{C9BB1169-B6BB-4595-8DB8-B91E6FB9C8DA}" srcOrd="0" destOrd="0" parTransId="{D80A14BD-E422-490A-86D1-C7F0AABE6173}" sibTransId="{AF6E8F13-DC01-4535-AEC1-B857DCC9EE76}"/>
    <dgm:cxn modelId="{5FF55F96-7AF1-4B40-B500-408F17F87C14}" type="presOf" srcId="{89E55F48-7CD7-4C63-AF8E-7AA0969C1E53}" destId="{2B7D1E97-8AAD-4246-860B-81A15A77FCDF}" srcOrd="0" destOrd="3" presId="urn:microsoft.com/office/officeart/2005/8/layout/hList2"/>
    <dgm:cxn modelId="{4936B02B-EF68-4473-B6B7-A0ECA43DD6D9}" type="presOf" srcId="{DF27E9A1-1262-4FA4-A169-896DEF5FA9FC}" destId="{2B7D1E97-8AAD-4246-860B-81A15A77FCDF}" srcOrd="0" destOrd="6" presId="urn:microsoft.com/office/officeart/2005/8/layout/hList2"/>
    <dgm:cxn modelId="{647B1EA5-0F40-49FC-AB3B-DEFBA3D0C80F}" srcId="{C9BB1169-B6BB-4595-8DB8-B91E6FB9C8DA}" destId="{81CFF738-3CCD-444D-9882-8B397C7FDB8E}" srcOrd="1" destOrd="0" parTransId="{B96897E8-3DD9-41CB-9529-CD1B99277645}" sibTransId="{B03C4BAF-DCA1-477E-99F2-3AADDB36F8EE}"/>
    <dgm:cxn modelId="{4F7BB125-A3A8-4305-9421-3D4EF3B42039}" type="presOf" srcId="{78096C20-D64E-4AB4-B831-A5AA36CCB5AF}" destId="{2B7D1E97-8AAD-4246-860B-81A15A77FCDF}" srcOrd="0" destOrd="5" presId="urn:microsoft.com/office/officeart/2005/8/layout/hList2"/>
    <dgm:cxn modelId="{E36D6431-1E3A-4639-82D4-05FBE5BBC952}" srcId="{C9BB1169-B6BB-4595-8DB8-B91E6FB9C8DA}" destId="{78096C20-D64E-4AB4-B831-A5AA36CCB5AF}" srcOrd="5" destOrd="0" parTransId="{236BC68B-6B91-40BD-884C-64F510DF0FB3}" sibTransId="{ECE1F22D-2D72-4BF2-9D57-7F264CE23804}"/>
    <dgm:cxn modelId="{E07DB2CF-297A-4367-863B-DD1025B69549}" type="presOf" srcId="{81CFF738-3CCD-444D-9882-8B397C7FDB8E}" destId="{2B7D1E97-8AAD-4246-860B-81A15A77FCDF}" srcOrd="0" destOrd="1" presId="urn:microsoft.com/office/officeart/2005/8/layout/hList2"/>
    <dgm:cxn modelId="{286838FF-4823-46C5-B863-E7F129F7B33E}" type="presOf" srcId="{03830907-FE52-4679-9849-3035E7447611}" destId="{2B7D1E97-8AAD-4246-860B-81A15A77FCDF}" srcOrd="0" destOrd="2" presId="urn:microsoft.com/office/officeart/2005/8/layout/hList2"/>
    <dgm:cxn modelId="{5F2F4129-A638-4B1D-B2C9-BBFC6A91AC82}" type="presOf" srcId="{43418854-7315-4A94-9350-0FF2D975B18A}" destId="{2B7D1E97-8AAD-4246-860B-81A15A77FCDF}" srcOrd="0" destOrd="0" presId="urn:microsoft.com/office/officeart/2005/8/layout/hList2"/>
    <dgm:cxn modelId="{BA8096BB-DE52-4C84-B5E7-E8479BC4D6E2}" srcId="{C9BB1169-B6BB-4595-8DB8-B91E6FB9C8DA}" destId="{43418854-7315-4A94-9350-0FF2D975B18A}" srcOrd="0" destOrd="0" parTransId="{CB003855-9074-4FCE-B2D9-9D75990C237F}" sibTransId="{638269DB-B581-4046-9BC9-DCCB1DB0EADB}"/>
    <dgm:cxn modelId="{9273D787-28D7-4B06-9DB6-5AA5A63A88B3}" srcId="{C9BB1169-B6BB-4595-8DB8-B91E6FB9C8DA}" destId="{89E55F48-7CD7-4C63-AF8E-7AA0969C1E53}" srcOrd="3" destOrd="0" parTransId="{79D50928-7780-4A85-962B-99B272A78029}" sibTransId="{F27B7B14-6238-4288-8948-E39EFBCAC408}"/>
    <dgm:cxn modelId="{9613F9BD-707F-44D7-8A27-A061E833F07A}" srcId="{C9BB1169-B6BB-4595-8DB8-B91E6FB9C8DA}" destId="{DF27E9A1-1262-4FA4-A169-896DEF5FA9FC}" srcOrd="6" destOrd="0" parTransId="{1D0AF7D1-7977-49E1-A93F-DCBF5202E976}" sibTransId="{826CD60A-158D-4B61-9BAC-E15B1B7E43B9}"/>
    <dgm:cxn modelId="{FDB797CC-D117-4BE5-AA4C-BB51086AC2E1}" type="presOf" srcId="{D980216A-607F-4427-A7F3-F7AADFF9ED8E}" destId="{2B7D1E97-8AAD-4246-860B-81A15A77FCDF}" srcOrd="0" destOrd="4" presId="urn:microsoft.com/office/officeart/2005/8/layout/hList2"/>
    <dgm:cxn modelId="{CCAA671D-DE18-4144-907F-EC81FC6F2284}" type="presOf" srcId="{C9BB1169-B6BB-4595-8DB8-B91E6FB9C8DA}" destId="{1F2151F1-7C23-4947-8F26-A7F608A0F06D}" srcOrd="0" destOrd="0" presId="urn:microsoft.com/office/officeart/2005/8/layout/hList2"/>
    <dgm:cxn modelId="{B9945E4C-414E-41DB-998A-20D788E5434A}" srcId="{C9BB1169-B6BB-4595-8DB8-B91E6FB9C8DA}" destId="{D980216A-607F-4427-A7F3-F7AADFF9ED8E}" srcOrd="4" destOrd="0" parTransId="{AF9EE567-49E3-426C-B6D4-77EEC77830DF}" sibTransId="{3A267A46-8196-40A5-9DD1-A8825BF2E977}"/>
    <dgm:cxn modelId="{863DD1D4-C501-4A05-BC94-B0216D4140FD}" type="presOf" srcId="{43875D8E-0491-4ADD-A00C-E4065D9CC836}" destId="{F0E01464-1BC3-4DB1-BFE9-6E7E63165204}" srcOrd="0" destOrd="0" presId="urn:microsoft.com/office/officeart/2005/8/layout/hList2"/>
    <dgm:cxn modelId="{934BE474-5A98-40DE-A1A8-0CC04FEDF257}" type="presParOf" srcId="{F0E01464-1BC3-4DB1-BFE9-6E7E63165204}" destId="{D21AF540-FC37-4BA7-8BA6-985C711CE5AB}" srcOrd="0" destOrd="0" presId="urn:microsoft.com/office/officeart/2005/8/layout/hList2"/>
    <dgm:cxn modelId="{6B03267C-0984-4120-9377-0379AF791649}" type="presParOf" srcId="{D21AF540-FC37-4BA7-8BA6-985C711CE5AB}" destId="{0A35BAD9-748F-44F9-A738-7448D2F22DDE}" srcOrd="0" destOrd="0" presId="urn:microsoft.com/office/officeart/2005/8/layout/hList2"/>
    <dgm:cxn modelId="{1C51C9F7-093B-4056-96EE-3B4FCF806C13}" type="presParOf" srcId="{D21AF540-FC37-4BA7-8BA6-985C711CE5AB}" destId="{2B7D1E97-8AAD-4246-860B-81A15A77FCDF}" srcOrd="1" destOrd="0" presId="urn:microsoft.com/office/officeart/2005/8/layout/hList2"/>
    <dgm:cxn modelId="{E32BD17D-1940-4DA7-9C47-5330D7AEA930}" type="presParOf" srcId="{D21AF540-FC37-4BA7-8BA6-985C711CE5AB}" destId="{1F2151F1-7C23-4947-8F26-A7F608A0F06D}"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875D8E-0491-4ADD-A00C-E4065D9CC836}"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s-ES"/>
        </a:p>
      </dgm:t>
    </dgm:pt>
    <dgm:pt modelId="{C9BB1169-B6BB-4595-8DB8-B91E6FB9C8DA}">
      <dgm:prSet phldrT="[Texto]" phldr="1"/>
      <dgm:spPr/>
      <dgm:t>
        <a:bodyPr/>
        <a:lstStyle/>
        <a:p>
          <a:endParaRPr lang="es-ES"/>
        </a:p>
      </dgm:t>
    </dgm:pt>
    <dgm:pt modelId="{D80A14BD-E422-490A-86D1-C7F0AABE6173}" type="parTrans" cxnId="{D88DB748-9C0D-46D2-8763-203D3F4E1920}">
      <dgm:prSet/>
      <dgm:spPr/>
      <dgm:t>
        <a:bodyPr/>
        <a:lstStyle/>
        <a:p>
          <a:endParaRPr lang="es-ES"/>
        </a:p>
      </dgm:t>
    </dgm:pt>
    <dgm:pt modelId="{AF6E8F13-DC01-4535-AEC1-B857DCC9EE76}" type="sibTrans" cxnId="{D88DB748-9C0D-46D2-8763-203D3F4E1920}">
      <dgm:prSet/>
      <dgm:spPr/>
      <dgm:t>
        <a:bodyPr/>
        <a:lstStyle/>
        <a:p>
          <a:endParaRPr lang="es-ES"/>
        </a:p>
      </dgm:t>
    </dgm:pt>
    <dgm:pt modelId="{81CFF738-3CCD-444D-9882-8B397C7FDB8E}">
      <dgm:prSet phldrT="[Texto]"/>
      <dgm:spPr>
        <a:solidFill>
          <a:srgbClr val="92D050"/>
        </a:solidFill>
      </dgm:spPr>
      <dgm:t>
        <a:bodyPr/>
        <a:lstStyle/>
        <a:p>
          <a:r>
            <a:rPr lang="es-ES" dirty="0"/>
            <a:t>MUESTRA </a:t>
          </a:r>
        </a:p>
      </dgm:t>
    </dgm:pt>
    <dgm:pt modelId="{B96897E8-3DD9-41CB-9529-CD1B99277645}" type="parTrans" cxnId="{647B1EA5-0F40-49FC-AB3B-DEFBA3D0C80F}">
      <dgm:prSet/>
      <dgm:spPr/>
      <dgm:t>
        <a:bodyPr/>
        <a:lstStyle/>
        <a:p>
          <a:endParaRPr lang="es-ES"/>
        </a:p>
      </dgm:t>
    </dgm:pt>
    <dgm:pt modelId="{B03C4BAF-DCA1-477E-99F2-3AADDB36F8EE}" type="sibTrans" cxnId="{647B1EA5-0F40-49FC-AB3B-DEFBA3D0C80F}">
      <dgm:prSet/>
      <dgm:spPr/>
      <dgm:t>
        <a:bodyPr/>
        <a:lstStyle/>
        <a:p>
          <a:endParaRPr lang="es-ES"/>
        </a:p>
      </dgm:t>
    </dgm:pt>
    <dgm:pt modelId="{F4571EC4-1AD1-4D54-A1BF-5287023E362B}">
      <dgm:prSet phldrT="[Texto]" phldr="1"/>
      <dgm:spPr>
        <a:solidFill>
          <a:srgbClr val="92D050"/>
        </a:solidFill>
      </dgm:spPr>
      <dgm:t>
        <a:bodyPr/>
        <a:lstStyle/>
        <a:p>
          <a:endParaRPr lang="es-ES" dirty="0"/>
        </a:p>
      </dgm:t>
    </dgm:pt>
    <dgm:pt modelId="{CA4F9F1B-D50C-4312-9C11-E368BDAEF7CB}" type="parTrans" cxnId="{41430D97-CF0B-4BF4-BAE9-17426E717917}">
      <dgm:prSet/>
      <dgm:spPr/>
      <dgm:t>
        <a:bodyPr/>
        <a:lstStyle/>
        <a:p>
          <a:endParaRPr lang="es-ES"/>
        </a:p>
      </dgm:t>
    </dgm:pt>
    <dgm:pt modelId="{F4D834A3-29B2-4F6F-947A-C0307439F8FA}" type="sibTrans" cxnId="{41430D97-CF0B-4BF4-BAE9-17426E717917}">
      <dgm:prSet/>
      <dgm:spPr/>
      <dgm:t>
        <a:bodyPr/>
        <a:lstStyle/>
        <a:p>
          <a:endParaRPr lang="es-ES"/>
        </a:p>
      </dgm:t>
    </dgm:pt>
    <dgm:pt modelId="{1C43159E-AFDD-4F31-BB3A-F18BCA9686EA}">
      <dgm:prSet phldrT="[Texto]" phldr="1"/>
      <dgm:spPr/>
      <dgm:t>
        <a:bodyPr/>
        <a:lstStyle/>
        <a:p>
          <a:endParaRPr lang="es-ES"/>
        </a:p>
      </dgm:t>
    </dgm:pt>
    <dgm:pt modelId="{6E10A5FC-EE33-4FD5-B04A-BE805475FC57}" type="parTrans" cxnId="{2C7625C1-632A-493C-8289-8B46D200295B}">
      <dgm:prSet/>
      <dgm:spPr/>
      <dgm:t>
        <a:bodyPr/>
        <a:lstStyle/>
        <a:p>
          <a:endParaRPr lang="es-ES"/>
        </a:p>
      </dgm:t>
    </dgm:pt>
    <dgm:pt modelId="{653DE5F3-2AAB-4183-BE87-A28E5B1E2A7B}" type="sibTrans" cxnId="{2C7625C1-632A-493C-8289-8B46D200295B}">
      <dgm:prSet/>
      <dgm:spPr/>
      <dgm:t>
        <a:bodyPr/>
        <a:lstStyle/>
        <a:p>
          <a:endParaRPr lang="es-ES"/>
        </a:p>
      </dgm:t>
    </dgm:pt>
    <dgm:pt modelId="{7992DF9C-3328-4AB3-85F3-404E14B2FF42}">
      <dgm:prSet phldrT="[Texto]"/>
      <dgm:spPr/>
      <dgm:t>
        <a:bodyPr/>
        <a:lstStyle/>
        <a:p>
          <a:r>
            <a:rPr lang="es-ES" dirty="0"/>
            <a:t>MUESTRA</a:t>
          </a:r>
        </a:p>
      </dgm:t>
    </dgm:pt>
    <dgm:pt modelId="{94909C05-2CD0-4CB8-A958-9814EA68BC01}" type="parTrans" cxnId="{11DEF761-B3C9-468D-87A5-06537330C30E}">
      <dgm:prSet/>
      <dgm:spPr/>
      <dgm:t>
        <a:bodyPr/>
        <a:lstStyle/>
        <a:p>
          <a:endParaRPr lang="es-ES"/>
        </a:p>
      </dgm:t>
    </dgm:pt>
    <dgm:pt modelId="{21E1DC4B-D927-468B-82DC-E4844821FA34}" type="sibTrans" cxnId="{11DEF761-B3C9-468D-87A5-06537330C30E}">
      <dgm:prSet/>
      <dgm:spPr/>
      <dgm:t>
        <a:bodyPr/>
        <a:lstStyle/>
        <a:p>
          <a:endParaRPr lang="es-ES"/>
        </a:p>
      </dgm:t>
    </dgm:pt>
    <dgm:pt modelId="{C6D0F7BA-1322-48F1-8D30-51693494ACDE}">
      <dgm:prSet phldrT="[Texto]" phldr="1"/>
      <dgm:spPr/>
      <dgm:t>
        <a:bodyPr/>
        <a:lstStyle/>
        <a:p>
          <a:endParaRPr lang="es-ES" dirty="0"/>
        </a:p>
      </dgm:t>
    </dgm:pt>
    <dgm:pt modelId="{C295B685-15CA-4B4F-92D9-731505ABC84B}" type="parTrans" cxnId="{B69DB0AA-C4AB-4610-8266-880A36065AF1}">
      <dgm:prSet/>
      <dgm:spPr/>
      <dgm:t>
        <a:bodyPr/>
        <a:lstStyle/>
        <a:p>
          <a:endParaRPr lang="es-ES"/>
        </a:p>
      </dgm:t>
    </dgm:pt>
    <dgm:pt modelId="{9EBDDF0C-61B9-447C-8AE4-DB593E3226FC}" type="sibTrans" cxnId="{B69DB0AA-C4AB-4610-8266-880A36065AF1}">
      <dgm:prSet/>
      <dgm:spPr/>
      <dgm:t>
        <a:bodyPr/>
        <a:lstStyle/>
        <a:p>
          <a:endParaRPr lang="es-ES"/>
        </a:p>
      </dgm:t>
    </dgm:pt>
    <dgm:pt modelId="{BB8E1939-8E2D-42A8-93FB-51FAF1DFF147}">
      <dgm:prSet phldrT="[Texto]" phldr="1"/>
      <dgm:spPr/>
      <dgm:t>
        <a:bodyPr/>
        <a:lstStyle/>
        <a:p>
          <a:endParaRPr lang="es-ES"/>
        </a:p>
      </dgm:t>
    </dgm:pt>
    <dgm:pt modelId="{11F080B0-BC0B-43FD-8E81-31C26D6CE263}" type="parTrans" cxnId="{430D1C55-09D3-44C3-A3BF-CD0294B41008}">
      <dgm:prSet/>
      <dgm:spPr/>
      <dgm:t>
        <a:bodyPr/>
        <a:lstStyle/>
        <a:p>
          <a:endParaRPr lang="es-ES"/>
        </a:p>
      </dgm:t>
    </dgm:pt>
    <dgm:pt modelId="{50824FDE-6304-45EA-91AC-A288193C1F0C}" type="sibTrans" cxnId="{430D1C55-09D3-44C3-A3BF-CD0294B41008}">
      <dgm:prSet/>
      <dgm:spPr/>
      <dgm:t>
        <a:bodyPr/>
        <a:lstStyle/>
        <a:p>
          <a:endParaRPr lang="es-ES"/>
        </a:p>
      </dgm:t>
    </dgm:pt>
    <dgm:pt modelId="{9EB444A2-2DD8-4D30-9941-FB724C6AD85C}">
      <dgm:prSet phldrT="[Texto]"/>
      <dgm:spPr>
        <a:solidFill>
          <a:srgbClr val="E39829"/>
        </a:solidFill>
      </dgm:spPr>
      <dgm:t>
        <a:bodyPr/>
        <a:lstStyle/>
        <a:p>
          <a:r>
            <a:rPr lang="es-ES" dirty="0"/>
            <a:t>  MUESTRA ESTRATIFICADA </a:t>
          </a:r>
        </a:p>
      </dgm:t>
    </dgm:pt>
    <dgm:pt modelId="{059BD807-5A20-421A-8C55-28A56CE63F83}" type="parTrans" cxnId="{DB5211EE-E435-496B-8DAB-25D0D55AC397}">
      <dgm:prSet/>
      <dgm:spPr/>
      <dgm:t>
        <a:bodyPr/>
        <a:lstStyle/>
        <a:p>
          <a:endParaRPr lang="es-ES"/>
        </a:p>
      </dgm:t>
    </dgm:pt>
    <dgm:pt modelId="{E3D705BE-660C-49F6-AA41-C18C70CE99C0}" type="sibTrans" cxnId="{DB5211EE-E435-496B-8DAB-25D0D55AC397}">
      <dgm:prSet/>
      <dgm:spPr/>
      <dgm:t>
        <a:bodyPr/>
        <a:lstStyle/>
        <a:p>
          <a:endParaRPr lang="es-ES"/>
        </a:p>
      </dgm:t>
    </dgm:pt>
    <dgm:pt modelId="{4C6303D9-2925-490A-A320-F5229C21EB77}">
      <dgm:prSet phldrT="[Texto]" phldr="1"/>
      <dgm:spPr>
        <a:solidFill>
          <a:srgbClr val="E39829"/>
        </a:solidFill>
      </dgm:spPr>
      <dgm:t>
        <a:bodyPr/>
        <a:lstStyle/>
        <a:p>
          <a:endParaRPr lang="es-ES" dirty="0"/>
        </a:p>
      </dgm:t>
    </dgm:pt>
    <dgm:pt modelId="{5922D318-4B27-4F90-A8E6-5A7CCAFA426F}" type="parTrans" cxnId="{4CDBCE1F-8B90-489F-B694-2A552BA7FDC9}">
      <dgm:prSet/>
      <dgm:spPr/>
      <dgm:t>
        <a:bodyPr/>
        <a:lstStyle/>
        <a:p>
          <a:endParaRPr lang="es-ES"/>
        </a:p>
      </dgm:t>
    </dgm:pt>
    <dgm:pt modelId="{8BEA8615-D937-4DCE-AB9D-B3307B0FC14E}" type="sibTrans" cxnId="{4CDBCE1F-8B90-489F-B694-2A552BA7FDC9}">
      <dgm:prSet/>
      <dgm:spPr/>
      <dgm:t>
        <a:bodyPr/>
        <a:lstStyle/>
        <a:p>
          <a:endParaRPr lang="es-ES"/>
        </a:p>
      </dgm:t>
    </dgm:pt>
    <dgm:pt modelId="{5438A278-175A-4BAC-B2B3-39C581365ECA}">
      <dgm:prSet phldrT="[Texto]"/>
      <dgm:spPr>
        <a:solidFill>
          <a:srgbClr val="92D050"/>
        </a:solidFill>
      </dgm:spPr>
      <dgm:t>
        <a:bodyPr/>
        <a:lstStyle/>
        <a:p>
          <a:r>
            <a:rPr lang="es-SV" dirty="0"/>
            <a:t>Estrato A (nacidos entre los años 1987 a 1992): 793 oficiales</a:t>
          </a:r>
          <a:endParaRPr lang="es-ES" dirty="0"/>
        </a:p>
      </dgm:t>
    </dgm:pt>
    <dgm:pt modelId="{D72CEF53-AB3C-403C-B561-6164435B6BDB}" type="parTrans" cxnId="{4980AABC-E54C-4B11-AC3F-8A145C9B6072}">
      <dgm:prSet/>
      <dgm:spPr/>
      <dgm:t>
        <a:bodyPr/>
        <a:lstStyle/>
        <a:p>
          <a:endParaRPr lang="es-ES"/>
        </a:p>
      </dgm:t>
    </dgm:pt>
    <dgm:pt modelId="{535F11C7-8BED-4D85-9B69-E182D2EA2340}" type="sibTrans" cxnId="{4980AABC-E54C-4B11-AC3F-8A145C9B6072}">
      <dgm:prSet/>
      <dgm:spPr/>
      <dgm:t>
        <a:bodyPr/>
        <a:lstStyle/>
        <a:p>
          <a:endParaRPr lang="es-ES"/>
        </a:p>
      </dgm:t>
    </dgm:pt>
    <dgm:pt modelId="{5AEBD236-7A68-4027-8B1E-585D3FC0816C}">
      <dgm:prSet phldrT="[Texto]"/>
      <dgm:spPr/>
      <dgm:t>
        <a:bodyPr/>
        <a:lstStyle/>
        <a:p>
          <a:r>
            <a:rPr lang="es-SV" dirty="0"/>
            <a:t>Cálculo de la Muestra:              n</a:t>
          </a:r>
          <a:r>
            <a:rPr lang="es-ES" dirty="0"/>
            <a:t> </a:t>
          </a:r>
          <a:r>
            <a:rPr lang="es-SV" dirty="0"/>
            <a:t>=   </a:t>
          </a:r>
          <a:r>
            <a:rPr lang="es-SV" u="sng" dirty="0"/>
            <a:t>   400</a:t>
          </a:r>
          <a:endParaRPr lang="es-ES" dirty="0"/>
        </a:p>
      </dgm:t>
    </dgm:pt>
    <dgm:pt modelId="{6F17721F-233C-48D0-B9F2-BA14261D0ABF}" type="parTrans" cxnId="{0D1CD79D-C912-49BF-9A3C-4BB8081FBAAD}">
      <dgm:prSet/>
      <dgm:spPr/>
      <dgm:t>
        <a:bodyPr/>
        <a:lstStyle/>
        <a:p>
          <a:endParaRPr lang="es-ES"/>
        </a:p>
      </dgm:t>
    </dgm:pt>
    <dgm:pt modelId="{D93F69E2-0798-4F82-8C28-9398E15BB9B1}" type="sibTrans" cxnId="{0D1CD79D-C912-49BF-9A3C-4BB8081FBAAD}">
      <dgm:prSet/>
      <dgm:spPr/>
      <dgm:t>
        <a:bodyPr/>
        <a:lstStyle/>
        <a:p>
          <a:endParaRPr lang="es-ES"/>
        </a:p>
      </dgm:t>
    </dgm:pt>
    <dgm:pt modelId="{93012A9B-9E46-4A94-9C80-2D7D644C19DA}">
      <dgm:prSet phldrT="[Texto]"/>
      <dgm:spPr>
        <a:solidFill>
          <a:srgbClr val="E39829"/>
        </a:solidFill>
      </dgm:spPr>
      <dgm:t>
        <a:bodyPr/>
        <a:lstStyle/>
        <a:p>
          <a:endParaRPr lang="es-ES" dirty="0"/>
        </a:p>
      </dgm:t>
    </dgm:pt>
    <dgm:pt modelId="{856360F1-C8F4-43BB-82B9-FF0E178027B6}" type="parTrans" cxnId="{E4651C64-E838-4809-A726-75A25A3B9245}">
      <dgm:prSet/>
      <dgm:spPr/>
      <dgm:t>
        <a:bodyPr/>
        <a:lstStyle/>
        <a:p>
          <a:endParaRPr lang="es-ES"/>
        </a:p>
      </dgm:t>
    </dgm:pt>
    <dgm:pt modelId="{34D4B84B-1A33-4D47-AC4B-92FD6A23BFA8}" type="sibTrans" cxnId="{E4651C64-E838-4809-A726-75A25A3B9245}">
      <dgm:prSet/>
      <dgm:spPr/>
      <dgm:t>
        <a:bodyPr/>
        <a:lstStyle/>
        <a:p>
          <a:endParaRPr lang="es-ES"/>
        </a:p>
      </dgm:t>
    </dgm:pt>
    <dgm:pt modelId="{E05CFFFA-BF42-4EC0-94F2-BC2E984B7D80}">
      <dgm:prSet/>
      <dgm:spPr/>
      <dgm:t>
        <a:bodyPr/>
        <a:lstStyle/>
        <a:p>
          <a:r>
            <a:rPr lang="es-SV" dirty="0"/>
            <a:t>Estrato B (nacidos entre los años 1975 a 1980): 639 oficiales</a:t>
          </a:r>
          <a:endParaRPr lang="es-ES" dirty="0"/>
        </a:p>
      </dgm:t>
    </dgm:pt>
    <dgm:pt modelId="{56C8BD99-BFC8-4072-8A3F-1D8259CECD73}" type="parTrans" cxnId="{F75A1D1A-08D4-4D59-87DB-6E609F617840}">
      <dgm:prSet/>
      <dgm:spPr/>
      <dgm:t>
        <a:bodyPr/>
        <a:lstStyle/>
        <a:p>
          <a:endParaRPr lang="es-ES"/>
        </a:p>
      </dgm:t>
    </dgm:pt>
    <dgm:pt modelId="{DB4C1A66-2CDB-4A4E-ABCE-812CC9AE0D9C}" type="sibTrans" cxnId="{F75A1D1A-08D4-4D59-87DB-6E609F617840}">
      <dgm:prSet/>
      <dgm:spPr/>
      <dgm:t>
        <a:bodyPr/>
        <a:lstStyle/>
        <a:p>
          <a:endParaRPr lang="es-ES"/>
        </a:p>
      </dgm:t>
    </dgm:pt>
    <dgm:pt modelId="{183C9C87-F373-46BB-85B1-29070237655A}">
      <dgm:prSet/>
      <dgm:spPr/>
      <dgm:t>
        <a:bodyPr/>
        <a:lstStyle/>
        <a:p>
          <a:r>
            <a:rPr lang="es-SV" dirty="0"/>
            <a:t>n =  </a:t>
          </a:r>
          <a:r>
            <a:rPr lang="es-SV" u="sng" dirty="0"/>
            <a:t>  400 </a:t>
          </a:r>
          <a:endParaRPr lang="es-ES" dirty="0"/>
        </a:p>
      </dgm:t>
    </dgm:pt>
    <dgm:pt modelId="{2C5E4507-63DE-49E3-8AC5-CC27DC23A034}" type="parTrans" cxnId="{7600AA0F-F52F-44DB-A9AD-7F8D01C5A5AE}">
      <dgm:prSet/>
      <dgm:spPr/>
      <dgm:t>
        <a:bodyPr/>
        <a:lstStyle/>
        <a:p>
          <a:endParaRPr lang="es-ES"/>
        </a:p>
      </dgm:t>
    </dgm:pt>
    <dgm:pt modelId="{107635CC-844E-4C59-B051-8F2F5AD3A246}" type="sibTrans" cxnId="{7600AA0F-F52F-44DB-A9AD-7F8D01C5A5AE}">
      <dgm:prSet/>
      <dgm:spPr/>
      <dgm:t>
        <a:bodyPr/>
        <a:lstStyle/>
        <a:p>
          <a:endParaRPr lang="es-ES"/>
        </a:p>
      </dgm:t>
    </dgm:pt>
    <dgm:pt modelId="{641FC453-3192-41F9-9C59-F2627B15EF30}">
      <dgm:prSet phldrT="[Texto]"/>
      <dgm:spPr/>
      <dgm:t>
        <a:bodyPr/>
        <a:lstStyle/>
        <a:p>
          <a:r>
            <a:rPr lang="es-SV" dirty="0"/>
            <a:t>1 + 400 / 1432</a:t>
          </a:r>
          <a:endParaRPr lang="es-ES" dirty="0"/>
        </a:p>
      </dgm:t>
    </dgm:pt>
    <dgm:pt modelId="{3E10019E-B5EA-4B64-9462-F517CA23126F}" type="parTrans" cxnId="{DEA85F4A-F4B7-46CB-8B4A-40E10810C8E0}">
      <dgm:prSet/>
      <dgm:spPr/>
      <dgm:t>
        <a:bodyPr/>
        <a:lstStyle/>
        <a:p>
          <a:endParaRPr lang="es-ES"/>
        </a:p>
      </dgm:t>
    </dgm:pt>
    <dgm:pt modelId="{1157C6E5-3E87-4146-8F57-C7A30FB161A6}" type="sibTrans" cxnId="{DEA85F4A-F4B7-46CB-8B4A-40E10810C8E0}">
      <dgm:prSet/>
      <dgm:spPr/>
      <dgm:t>
        <a:bodyPr/>
        <a:lstStyle/>
        <a:p>
          <a:endParaRPr lang="es-ES"/>
        </a:p>
      </dgm:t>
    </dgm:pt>
    <dgm:pt modelId="{1469A454-B015-4D65-80D4-97719E5F526D}">
      <dgm:prSet/>
      <dgm:spPr/>
      <dgm:t>
        <a:bodyPr/>
        <a:lstStyle/>
        <a:p>
          <a:r>
            <a:rPr lang="es-SV" dirty="0"/>
            <a:t>n = 313 </a:t>
          </a:r>
          <a:endParaRPr lang="es-ES" dirty="0"/>
        </a:p>
      </dgm:t>
    </dgm:pt>
    <dgm:pt modelId="{478BAEB0-3354-4184-8C72-BC7AA9F69692}" type="parTrans" cxnId="{196AECEE-F6A5-4788-B8B6-B400828F03A6}">
      <dgm:prSet/>
      <dgm:spPr/>
      <dgm:t>
        <a:bodyPr/>
        <a:lstStyle/>
        <a:p>
          <a:endParaRPr lang="es-ES"/>
        </a:p>
      </dgm:t>
    </dgm:pt>
    <dgm:pt modelId="{6B7780F4-D21F-4010-A527-0568ED08C0E9}" type="sibTrans" cxnId="{196AECEE-F6A5-4788-B8B6-B400828F03A6}">
      <dgm:prSet/>
      <dgm:spPr/>
      <dgm:t>
        <a:bodyPr/>
        <a:lstStyle/>
        <a:p>
          <a:endParaRPr lang="es-ES"/>
        </a:p>
      </dgm:t>
    </dgm:pt>
    <dgm:pt modelId="{875A55B1-0C9C-413A-9DFF-79A2AFA488BD}">
      <dgm:prSet/>
      <dgm:spPr/>
      <dgm:t>
        <a:bodyPr/>
        <a:lstStyle/>
        <a:p>
          <a:r>
            <a:rPr lang="es-SV" dirty="0"/>
            <a:t>       1,2793</a:t>
          </a:r>
          <a:endParaRPr lang="es-ES" dirty="0"/>
        </a:p>
      </dgm:t>
    </dgm:pt>
    <dgm:pt modelId="{63A43004-491B-48E5-94B3-8EBA98C651F3}" type="parTrans" cxnId="{0BF6B526-60CA-42FB-86A5-BBE32B6BA9B3}">
      <dgm:prSet/>
      <dgm:spPr/>
      <dgm:t>
        <a:bodyPr/>
        <a:lstStyle/>
        <a:p>
          <a:endParaRPr lang="es-ES"/>
        </a:p>
      </dgm:t>
    </dgm:pt>
    <dgm:pt modelId="{53933B63-7033-4D44-88BE-D09A252FF5A7}" type="sibTrans" cxnId="{0BF6B526-60CA-42FB-86A5-BBE32B6BA9B3}">
      <dgm:prSet/>
      <dgm:spPr/>
      <dgm:t>
        <a:bodyPr/>
        <a:lstStyle/>
        <a:p>
          <a:endParaRPr lang="es-ES"/>
        </a:p>
      </dgm:t>
    </dgm:pt>
    <dgm:pt modelId="{DF26980B-C5E4-4AD6-9806-6E51C4457D0B}">
      <dgm:prSet phldrT="[Texto]"/>
      <dgm:spPr/>
      <dgm:t>
        <a:bodyPr/>
        <a:lstStyle/>
        <a:p>
          <a:endParaRPr lang="es-ES" dirty="0"/>
        </a:p>
      </dgm:t>
    </dgm:pt>
    <dgm:pt modelId="{896AB0C6-3CCA-42F8-B946-D0D5DBCF0D1C}" type="parTrans" cxnId="{669BABE7-D858-4173-A3F4-ED160BABD3B2}">
      <dgm:prSet/>
      <dgm:spPr/>
      <dgm:t>
        <a:bodyPr/>
        <a:lstStyle/>
        <a:p>
          <a:endParaRPr lang="es-ES"/>
        </a:p>
      </dgm:t>
    </dgm:pt>
    <dgm:pt modelId="{CA1EDA6F-821A-41EA-B4C1-91519285235C}" type="sibTrans" cxnId="{669BABE7-D858-4173-A3F4-ED160BABD3B2}">
      <dgm:prSet/>
      <dgm:spPr/>
      <dgm:t>
        <a:bodyPr/>
        <a:lstStyle/>
        <a:p>
          <a:endParaRPr lang="es-ES"/>
        </a:p>
      </dgm:t>
    </dgm:pt>
    <dgm:pt modelId="{7618FC8F-BCF8-4A72-839B-CD8DAFAF8FDF}">
      <dgm:prSet/>
      <dgm:spPr/>
      <dgm:t>
        <a:bodyPr/>
        <a:lstStyle/>
        <a:p>
          <a:endParaRPr lang="es-ES" dirty="0"/>
        </a:p>
      </dgm:t>
    </dgm:pt>
    <dgm:pt modelId="{7B8C17E3-BBD7-4684-B9A5-08F6C376D622}" type="parTrans" cxnId="{A06C8AFF-6E37-4622-95F8-D24D593A669E}">
      <dgm:prSet/>
      <dgm:spPr/>
      <dgm:t>
        <a:bodyPr/>
        <a:lstStyle/>
        <a:p>
          <a:endParaRPr lang="es-ES"/>
        </a:p>
      </dgm:t>
    </dgm:pt>
    <dgm:pt modelId="{AF09BB1C-0F2C-4287-863A-3A643E92902B}" type="sibTrans" cxnId="{A06C8AFF-6E37-4622-95F8-D24D593A669E}">
      <dgm:prSet/>
      <dgm:spPr/>
      <dgm:t>
        <a:bodyPr/>
        <a:lstStyle/>
        <a:p>
          <a:endParaRPr lang="es-ES"/>
        </a:p>
      </dgm:t>
    </dgm:pt>
    <dgm:pt modelId="{837CAFDE-B963-4E63-A287-B3B5FB4786F6}">
      <dgm:prSet phldrT="[Texto]"/>
      <dgm:spPr>
        <a:solidFill>
          <a:srgbClr val="E39829"/>
        </a:solidFill>
      </dgm:spPr>
      <dgm:t>
        <a:bodyPr/>
        <a:lstStyle/>
        <a:p>
          <a:r>
            <a:rPr lang="es-SV" dirty="0" err="1"/>
            <a:t>fh</a:t>
          </a:r>
          <a:r>
            <a:rPr lang="es-SV" dirty="0"/>
            <a:t> = </a:t>
          </a:r>
          <a:r>
            <a:rPr lang="es-SV" u="sng" dirty="0"/>
            <a:t>313    </a:t>
          </a:r>
          <a:r>
            <a:rPr lang="es-SV" dirty="0"/>
            <a:t> =            1432</a:t>
          </a:r>
          <a:endParaRPr lang="es-ES" dirty="0"/>
        </a:p>
      </dgm:t>
    </dgm:pt>
    <dgm:pt modelId="{CC9FC7E5-30A1-49FD-A9C6-43C1277D7E63}" type="parTrans" cxnId="{E4F346DF-1839-48F3-95C9-3414B058F357}">
      <dgm:prSet/>
      <dgm:spPr/>
      <dgm:t>
        <a:bodyPr/>
        <a:lstStyle/>
        <a:p>
          <a:endParaRPr lang="es-ES"/>
        </a:p>
      </dgm:t>
    </dgm:pt>
    <dgm:pt modelId="{09C63AB7-C09D-42AA-AF16-F9443C521F0A}" type="sibTrans" cxnId="{E4F346DF-1839-48F3-95C9-3414B058F357}">
      <dgm:prSet/>
      <dgm:spPr/>
      <dgm:t>
        <a:bodyPr/>
        <a:lstStyle/>
        <a:p>
          <a:endParaRPr lang="es-ES"/>
        </a:p>
      </dgm:t>
    </dgm:pt>
    <dgm:pt modelId="{55A092F3-B692-455C-BEE5-BBBFDA95C881}">
      <dgm:prSet/>
      <dgm:spPr/>
      <dgm:t>
        <a:bodyPr/>
        <a:lstStyle/>
        <a:p>
          <a:r>
            <a:rPr lang="es-ES" dirty="0"/>
            <a:t>0,2186</a:t>
          </a:r>
        </a:p>
      </dgm:t>
    </dgm:pt>
    <dgm:pt modelId="{B5CAB5A3-1C3E-4C4A-901D-FD3677434968}" type="parTrans" cxnId="{71CD3345-228F-4372-AF4A-6B5340E487DF}">
      <dgm:prSet/>
      <dgm:spPr/>
      <dgm:t>
        <a:bodyPr/>
        <a:lstStyle/>
        <a:p>
          <a:endParaRPr lang="es-ES"/>
        </a:p>
      </dgm:t>
    </dgm:pt>
    <dgm:pt modelId="{B35E7233-C68E-4385-BF3F-EE35F21E6A1B}" type="sibTrans" cxnId="{71CD3345-228F-4372-AF4A-6B5340E487DF}">
      <dgm:prSet/>
      <dgm:spPr/>
      <dgm:t>
        <a:bodyPr/>
        <a:lstStyle/>
        <a:p>
          <a:endParaRPr lang="es-ES"/>
        </a:p>
      </dgm:t>
    </dgm:pt>
    <dgm:pt modelId="{DCC592F0-221F-48BC-BF1C-1D2FD79819E2}">
      <dgm:prSet/>
      <dgm:spPr/>
      <dgm:t>
        <a:bodyPr/>
        <a:lstStyle/>
        <a:p>
          <a:endParaRPr lang="es-ES" dirty="0"/>
        </a:p>
      </dgm:t>
    </dgm:pt>
    <dgm:pt modelId="{760096BB-0E24-4B14-B96E-880AD8E9E039}" type="parTrans" cxnId="{4A7FB43D-E81F-4111-B037-57502865750C}">
      <dgm:prSet/>
      <dgm:spPr/>
      <dgm:t>
        <a:bodyPr/>
        <a:lstStyle/>
        <a:p>
          <a:endParaRPr lang="es-ES"/>
        </a:p>
      </dgm:t>
    </dgm:pt>
    <dgm:pt modelId="{D0C3AE90-4D1E-47C7-8C7A-1A331E36F3B2}" type="sibTrans" cxnId="{4A7FB43D-E81F-4111-B037-57502865750C}">
      <dgm:prSet/>
      <dgm:spPr/>
      <dgm:t>
        <a:bodyPr/>
        <a:lstStyle/>
        <a:p>
          <a:endParaRPr lang="es-ES"/>
        </a:p>
      </dgm:t>
    </dgm:pt>
    <dgm:pt modelId="{23ED1882-5D33-4E1F-88A4-1DC580AE58F9}">
      <dgm:prSet/>
      <dgm:spPr/>
      <dgm:t>
        <a:bodyPr/>
        <a:lstStyle/>
        <a:p>
          <a:r>
            <a:rPr lang="es-SV" dirty="0"/>
            <a:t>Estrato A = 793 * 0,2186 = 173 muestra</a:t>
          </a:r>
          <a:endParaRPr lang="es-ES" dirty="0"/>
        </a:p>
      </dgm:t>
    </dgm:pt>
    <dgm:pt modelId="{F3AB1BBB-F396-4DB6-830A-B37CCA75805D}" type="parTrans" cxnId="{9D4C829A-9CD6-49C4-BB09-8B1C2FEE2E1A}">
      <dgm:prSet/>
      <dgm:spPr/>
      <dgm:t>
        <a:bodyPr/>
        <a:lstStyle/>
        <a:p>
          <a:endParaRPr lang="es-ES"/>
        </a:p>
      </dgm:t>
    </dgm:pt>
    <dgm:pt modelId="{57ED34BD-8256-4E61-912C-C1379EEE962C}" type="sibTrans" cxnId="{9D4C829A-9CD6-49C4-BB09-8B1C2FEE2E1A}">
      <dgm:prSet/>
      <dgm:spPr/>
      <dgm:t>
        <a:bodyPr/>
        <a:lstStyle/>
        <a:p>
          <a:endParaRPr lang="es-ES"/>
        </a:p>
      </dgm:t>
    </dgm:pt>
    <dgm:pt modelId="{C0A282FE-842F-4BA6-AE45-B4A94DABE525}">
      <dgm:prSet/>
      <dgm:spPr/>
      <dgm:t>
        <a:bodyPr/>
        <a:lstStyle/>
        <a:p>
          <a:r>
            <a:rPr lang="es-SV" dirty="0"/>
            <a:t>Estrato B = 639 * 0,2186 = 140 muestra</a:t>
          </a:r>
          <a:endParaRPr lang="es-ES" dirty="0"/>
        </a:p>
      </dgm:t>
    </dgm:pt>
    <dgm:pt modelId="{2BE08CD8-1FF3-4671-AE09-7F0269FA6171}" type="parTrans" cxnId="{6747184A-6377-493F-8BA5-08973F15A7C8}">
      <dgm:prSet/>
      <dgm:spPr/>
      <dgm:t>
        <a:bodyPr/>
        <a:lstStyle/>
        <a:p>
          <a:endParaRPr lang="es-ES"/>
        </a:p>
      </dgm:t>
    </dgm:pt>
    <dgm:pt modelId="{9CDE5A17-87EC-4F45-8888-CD00DC553616}" type="sibTrans" cxnId="{6747184A-6377-493F-8BA5-08973F15A7C8}">
      <dgm:prSet/>
      <dgm:spPr/>
      <dgm:t>
        <a:bodyPr/>
        <a:lstStyle/>
        <a:p>
          <a:endParaRPr lang="es-ES"/>
        </a:p>
      </dgm:t>
    </dgm:pt>
    <dgm:pt modelId="{8AEFC36F-A5AF-4416-A21D-B7D65CA475B9}">
      <dgm:prSet phldrT="[Texto]"/>
      <dgm:spPr>
        <a:solidFill>
          <a:srgbClr val="92D050"/>
        </a:solidFill>
      </dgm:spPr>
      <dgm:t>
        <a:bodyPr/>
        <a:lstStyle/>
        <a:p>
          <a:endParaRPr lang="es-ES" dirty="0"/>
        </a:p>
      </dgm:t>
    </dgm:pt>
    <dgm:pt modelId="{F4E0A2FE-02F8-4966-9EDE-CE3B99D8A5E8}" type="parTrans" cxnId="{223A5F23-5BF3-4142-A3FF-47B07FC106C6}">
      <dgm:prSet/>
      <dgm:spPr/>
      <dgm:t>
        <a:bodyPr/>
        <a:lstStyle/>
        <a:p>
          <a:endParaRPr lang="es-ES"/>
        </a:p>
      </dgm:t>
    </dgm:pt>
    <dgm:pt modelId="{DAECD995-A327-45B0-BA31-13AACC880336}" type="sibTrans" cxnId="{223A5F23-5BF3-4142-A3FF-47B07FC106C6}">
      <dgm:prSet/>
      <dgm:spPr/>
      <dgm:t>
        <a:bodyPr/>
        <a:lstStyle/>
        <a:p>
          <a:endParaRPr lang="es-ES"/>
        </a:p>
      </dgm:t>
    </dgm:pt>
    <dgm:pt modelId="{F0E01464-1BC3-4DB1-BFE9-6E7E63165204}" type="pres">
      <dgm:prSet presAssocID="{43875D8E-0491-4ADD-A00C-E4065D9CC836}" presName="linearFlow" presStyleCnt="0">
        <dgm:presLayoutVars>
          <dgm:dir/>
          <dgm:animLvl val="lvl"/>
          <dgm:resizeHandles/>
        </dgm:presLayoutVars>
      </dgm:prSet>
      <dgm:spPr/>
      <dgm:t>
        <a:bodyPr/>
        <a:lstStyle/>
        <a:p>
          <a:endParaRPr lang="es-SV"/>
        </a:p>
      </dgm:t>
    </dgm:pt>
    <dgm:pt modelId="{D21AF540-FC37-4BA7-8BA6-985C711CE5AB}" type="pres">
      <dgm:prSet presAssocID="{C9BB1169-B6BB-4595-8DB8-B91E6FB9C8DA}" presName="compositeNode" presStyleCnt="0">
        <dgm:presLayoutVars>
          <dgm:bulletEnabled val="1"/>
        </dgm:presLayoutVars>
      </dgm:prSet>
      <dgm:spPr/>
    </dgm:pt>
    <dgm:pt modelId="{0A35BAD9-748F-44F9-A738-7448D2F22DDE}" type="pres">
      <dgm:prSet presAssocID="{C9BB1169-B6BB-4595-8DB8-B91E6FB9C8DA}" presName="image" presStyleLbl="fgImgPlace1" presStyleIdx="0" presStyleCnt="3" custLinFactNeighborX="-20485" custLinFactNeighborY="-4642"/>
      <dgm:spPr>
        <a:blipFill rotWithShape="1">
          <a:blip xmlns:r="http://schemas.openxmlformats.org/officeDocument/2006/relationships" r:embed="rId1"/>
          <a:stretch>
            <a:fillRect/>
          </a:stretch>
        </a:blipFill>
      </dgm:spPr>
    </dgm:pt>
    <dgm:pt modelId="{2B7D1E97-8AAD-4246-860B-81A15A77FCDF}" type="pres">
      <dgm:prSet presAssocID="{C9BB1169-B6BB-4595-8DB8-B91E6FB9C8DA}" presName="childNode" presStyleLbl="node1" presStyleIdx="0" presStyleCnt="3" custScaleY="118292">
        <dgm:presLayoutVars>
          <dgm:bulletEnabled val="1"/>
        </dgm:presLayoutVars>
      </dgm:prSet>
      <dgm:spPr/>
      <dgm:t>
        <a:bodyPr/>
        <a:lstStyle/>
        <a:p>
          <a:endParaRPr lang="es-SV"/>
        </a:p>
      </dgm:t>
    </dgm:pt>
    <dgm:pt modelId="{1F2151F1-7C23-4947-8F26-A7F608A0F06D}" type="pres">
      <dgm:prSet presAssocID="{C9BB1169-B6BB-4595-8DB8-B91E6FB9C8DA}" presName="parentNode" presStyleLbl="revTx" presStyleIdx="0" presStyleCnt="3">
        <dgm:presLayoutVars>
          <dgm:chMax val="0"/>
          <dgm:bulletEnabled val="1"/>
        </dgm:presLayoutVars>
      </dgm:prSet>
      <dgm:spPr/>
      <dgm:t>
        <a:bodyPr/>
        <a:lstStyle/>
        <a:p>
          <a:endParaRPr lang="es-SV"/>
        </a:p>
      </dgm:t>
    </dgm:pt>
    <dgm:pt modelId="{8553941D-E063-447B-9377-F57E27A0F604}" type="pres">
      <dgm:prSet presAssocID="{AF6E8F13-DC01-4535-AEC1-B857DCC9EE76}" presName="sibTrans" presStyleCnt="0"/>
      <dgm:spPr/>
    </dgm:pt>
    <dgm:pt modelId="{416308ED-6DEA-48D0-8F30-36897C8EC115}" type="pres">
      <dgm:prSet presAssocID="{1C43159E-AFDD-4F31-BB3A-F18BCA9686EA}" presName="compositeNode" presStyleCnt="0">
        <dgm:presLayoutVars>
          <dgm:bulletEnabled val="1"/>
        </dgm:presLayoutVars>
      </dgm:prSet>
      <dgm:spPr/>
    </dgm:pt>
    <dgm:pt modelId="{C489D9AF-CB49-4DBB-B385-9BD38C217E82}" type="pres">
      <dgm:prSet presAssocID="{1C43159E-AFDD-4F31-BB3A-F18BCA9686EA}" presName="image" presStyleLbl="fgImgPlace1" presStyleIdx="1" presStyleCnt="3" custLinFactNeighborX="-15273" custLinFactNeighborY="-1389"/>
      <dgm:spPr>
        <a:blipFill rotWithShape="1">
          <a:blip xmlns:r="http://schemas.openxmlformats.org/officeDocument/2006/relationships" r:embed="rId2"/>
          <a:stretch>
            <a:fillRect/>
          </a:stretch>
        </a:blipFill>
      </dgm:spPr>
    </dgm:pt>
    <dgm:pt modelId="{47E27D8D-FB24-4A4C-806F-8C440202FC0D}" type="pres">
      <dgm:prSet presAssocID="{1C43159E-AFDD-4F31-BB3A-F18BCA9686EA}" presName="childNode" presStyleLbl="node1" presStyleIdx="1" presStyleCnt="3" custScaleY="119032">
        <dgm:presLayoutVars>
          <dgm:bulletEnabled val="1"/>
        </dgm:presLayoutVars>
      </dgm:prSet>
      <dgm:spPr/>
      <dgm:t>
        <a:bodyPr/>
        <a:lstStyle/>
        <a:p>
          <a:endParaRPr lang="es-SV"/>
        </a:p>
      </dgm:t>
    </dgm:pt>
    <dgm:pt modelId="{ED746FE3-54C2-4A31-B808-494B70F926C1}" type="pres">
      <dgm:prSet presAssocID="{1C43159E-AFDD-4F31-BB3A-F18BCA9686EA}" presName="parentNode" presStyleLbl="revTx" presStyleIdx="1" presStyleCnt="3">
        <dgm:presLayoutVars>
          <dgm:chMax val="0"/>
          <dgm:bulletEnabled val="1"/>
        </dgm:presLayoutVars>
      </dgm:prSet>
      <dgm:spPr/>
      <dgm:t>
        <a:bodyPr/>
        <a:lstStyle/>
        <a:p>
          <a:endParaRPr lang="es-SV"/>
        </a:p>
      </dgm:t>
    </dgm:pt>
    <dgm:pt modelId="{28C126E9-9123-4453-903C-5F4699C5F45F}" type="pres">
      <dgm:prSet presAssocID="{653DE5F3-2AAB-4183-BE87-A28E5B1E2A7B}" presName="sibTrans" presStyleCnt="0"/>
      <dgm:spPr/>
    </dgm:pt>
    <dgm:pt modelId="{DAC7C5FC-AB80-4433-8BE0-BD4BD5CC6FB4}" type="pres">
      <dgm:prSet presAssocID="{BB8E1939-8E2D-42A8-93FB-51FAF1DFF147}" presName="compositeNode" presStyleCnt="0">
        <dgm:presLayoutVars>
          <dgm:bulletEnabled val="1"/>
        </dgm:presLayoutVars>
      </dgm:prSet>
      <dgm:spPr/>
    </dgm:pt>
    <dgm:pt modelId="{1C5713AE-E2EF-4965-9F16-2E135CB15648}" type="pres">
      <dgm:prSet presAssocID="{BB8E1939-8E2D-42A8-93FB-51FAF1DFF147}" presName="image" presStyleLbl="fgImgPlace1" presStyleIdx="2" presStyleCnt="3" custLinFactNeighborX="-8331" custLinFactNeighborY="-1388"/>
      <dgm:spPr>
        <a:blipFill rotWithShape="1">
          <a:blip xmlns:r="http://schemas.openxmlformats.org/officeDocument/2006/relationships" r:embed="rId3"/>
          <a:stretch>
            <a:fillRect/>
          </a:stretch>
        </a:blipFill>
      </dgm:spPr>
    </dgm:pt>
    <dgm:pt modelId="{41992C77-B445-4011-8D8A-AB8D30EE1166}" type="pres">
      <dgm:prSet presAssocID="{BB8E1939-8E2D-42A8-93FB-51FAF1DFF147}" presName="childNode" presStyleLbl="node1" presStyleIdx="2" presStyleCnt="3" custScaleY="117552">
        <dgm:presLayoutVars>
          <dgm:bulletEnabled val="1"/>
        </dgm:presLayoutVars>
      </dgm:prSet>
      <dgm:spPr/>
      <dgm:t>
        <a:bodyPr/>
        <a:lstStyle/>
        <a:p>
          <a:endParaRPr lang="es-SV"/>
        </a:p>
      </dgm:t>
    </dgm:pt>
    <dgm:pt modelId="{E7794B72-6654-4D50-9862-BC9EF8E4A8F9}" type="pres">
      <dgm:prSet presAssocID="{BB8E1939-8E2D-42A8-93FB-51FAF1DFF147}" presName="parentNode" presStyleLbl="revTx" presStyleIdx="2" presStyleCnt="3">
        <dgm:presLayoutVars>
          <dgm:chMax val="0"/>
          <dgm:bulletEnabled val="1"/>
        </dgm:presLayoutVars>
      </dgm:prSet>
      <dgm:spPr/>
      <dgm:t>
        <a:bodyPr/>
        <a:lstStyle/>
        <a:p>
          <a:endParaRPr lang="es-SV"/>
        </a:p>
      </dgm:t>
    </dgm:pt>
  </dgm:ptLst>
  <dgm:cxnLst>
    <dgm:cxn modelId="{DB5211EE-E435-496B-8DAB-25D0D55AC397}" srcId="{BB8E1939-8E2D-42A8-93FB-51FAF1DFF147}" destId="{9EB444A2-2DD8-4D30-9941-FB724C6AD85C}" srcOrd="0" destOrd="0" parTransId="{059BD807-5A20-421A-8C55-28A56CE63F83}" sibTransId="{E3D705BE-660C-49F6-AA41-C18C70CE99C0}"/>
    <dgm:cxn modelId="{74917F9D-F3A0-4433-ACD5-64DCAFFA8236}" type="presOf" srcId="{4C6303D9-2925-490A-A320-F5229C21EB77}" destId="{41992C77-B445-4011-8D8A-AB8D30EE1166}" srcOrd="0" destOrd="1" presId="urn:microsoft.com/office/officeart/2005/8/layout/hList2"/>
    <dgm:cxn modelId="{DEA85F4A-F4B7-46CB-8B4A-40E10810C8E0}" srcId="{1C43159E-AFDD-4F31-BB3A-F18BCA9686EA}" destId="{641FC453-3192-41F9-9C59-F2627B15EF30}" srcOrd="3" destOrd="0" parTransId="{3E10019E-B5EA-4B64-9462-F517CA23126F}" sibTransId="{1157C6E5-3E87-4146-8F57-C7A30FB161A6}"/>
    <dgm:cxn modelId="{E4F346DF-1839-48F3-95C9-3414B058F357}" srcId="{BB8E1939-8E2D-42A8-93FB-51FAF1DFF147}" destId="{837CAFDE-B963-4E63-A287-B3B5FB4786F6}" srcOrd="2" destOrd="0" parTransId="{CC9FC7E5-30A1-49FD-A9C6-43C1277D7E63}" sibTransId="{09C63AB7-C09D-42AA-AF16-F9443C521F0A}"/>
    <dgm:cxn modelId="{2C7625C1-632A-493C-8289-8B46D200295B}" srcId="{43875D8E-0491-4ADD-A00C-E4065D9CC836}" destId="{1C43159E-AFDD-4F31-BB3A-F18BCA9686EA}" srcOrd="1" destOrd="0" parTransId="{6E10A5FC-EE33-4FD5-B04A-BE805475FC57}" sibTransId="{653DE5F3-2AAB-4183-BE87-A28E5B1E2A7B}"/>
    <dgm:cxn modelId="{302BA5DD-49EC-4906-BD73-21F51B30EDD2}" type="presOf" srcId="{C0A282FE-842F-4BA6-AE45-B4A94DABE525}" destId="{41992C77-B445-4011-8D8A-AB8D30EE1166}" srcOrd="0" destOrd="5" presId="urn:microsoft.com/office/officeart/2005/8/layout/hList2"/>
    <dgm:cxn modelId="{0527BB95-66FA-44E1-952A-BBF53FB9CB9C}" type="presOf" srcId="{875A55B1-0C9C-413A-9DFF-79A2AFA488BD}" destId="{47E27D8D-FB24-4A4C-806F-8C440202FC0D}" srcOrd="0" destOrd="6" presId="urn:microsoft.com/office/officeart/2005/8/layout/hList2"/>
    <dgm:cxn modelId="{299E9F75-0C83-44B8-8884-A549CD01DF56}" type="presOf" srcId="{183C9C87-F373-46BB-85B1-29070237655A}" destId="{47E27D8D-FB24-4A4C-806F-8C440202FC0D}" srcOrd="0" destOrd="5" presId="urn:microsoft.com/office/officeart/2005/8/layout/hList2"/>
    <dgm:cxn modelId="{B5F0CD47-7631-42C7-BA41-C271B2EC30B8}" type="presOf" srcId="{C6D0F7BA-1322-48F1-8D30-51693494ACDE}" destId="{47E27D8D-FB24-4A4C-806F-8C440202FC0D}" srcOrd="0" destOrd="1" presId="urn:microsoft.com/office/officeart/2005/8/layout/hList2"/>
    <dgm:cxn modelId="{196AECEE-F6A5-4788-B8B6-B400828F03A6}" srcId="{1C43159E-AFDD-4F31-BB3A-F18BCA9686EA}" destId="{1469A454-B015-4D65-80D4-97719E5F526D}" srcOrd="8" destOrd="0" parTransId="{478BAEB0-3354-4184-8C72-BC7AA9F69692}" sibTransId="{6B7780F4-D21F-4010-A527-0568ED08C0E9}"/>
    <dgm:cxn modelId="{11DEF761-B3C9-468D-87A5-06537330C30E}" srcId="{1C43159E-AFDD-4F31-BB3A-F18BCA9686EA}" destId="{7992DF9C-3328-4AB3-85F3-404E14B2FF42}" srcOrd="0" destOrd="0" parTransId="{94909C05-2CD0-4CB8-A958-9814EA68BC01}" sibTransId="{21E1DC4B-D927-468B-82DC-E4844821FA34}"/>
    <dgm:cxn modelId="{0D1CD79D-C912-49BF-9A3C-4BB8081FBAAD}" srcId="{1C43159E-AFDD-4F31-BB3A-F18BCA9686EA}" destId="{5AEBD236-7A68-4027-8B1E-585D3FC0816C}" srcOrd="2" destOrd="0" parTransId="{6F17721F-233C-48D0-B9F2-BA14261D0ABF}" sibTransId="{D93F69E2-0798-4F82-8C28-9398E15BB9B1}"/>
    <dgm:cxn modelId="{D7D91F76-F9A5-4C3D-BCD7-16FC1ED62453}" type="presOf" srcId="{23ED1882-5D33-4E1F-88A4-1DC580AE58F9}" destId="{41992C77-B445-4011-8D8A-AB8D30EE1166}" srcOrd="0" destOrd="4" presId="urn:microsoft.com/office/officeart/2005/8/layout/hList2"/>
    <dgm:cxn modelId="{223A5F23-5BF3-4142-A3FF-47B07FC106C6}" srcId="{C9BB1169-B6BB-4595-8DB8-B91E6FB9C8DA}" destId="{8AEFC36F-A5AF-4416-A21D-B7D65CA475B9}" srcOrd="3" destOrd="0" parTransId="{F4E0A2FE-02F8-4966-9EDE-CE3B99D8A5E8}" sibTransId="{DAECD995-A327-45B0-BA31-13AACC880336}"/>
    <dgm:cxn modelId="{D88DB748-9C0D-46D2-8763-203D3F4E1920}" srcId="{43875D8E-0491-4ADD-A00C-E4065D9CC836}" destId="{C9BB1169-B6BB-4595-8DB8-B91E6FB9C8DA}" srcOrd="0" destOrd="0" parTransId="{D80A14BD-E422-490A-86D1-C7F0AABE6173}" sibTransId="{AF6E8F13-DC01-4535-AEC1-B857DCC9EE76}"/>
    <dgm:cxn modelId="{34DCDB84-33B2-44AC-8A2B-C7EA0541CD2A}" type="presOf" srcId="{8AEFC36F-A5AF-4416-A21D-B7D65CA475B9}" destId="{2B7D1E97-8AAD-4246-860B-81A15A77FCDF}" srcOrd="0" destOrd="3" presId="urn:microsoft.com/office/officeart/2005/8/layout/hList2"/>
    <dgm:cxn modelId="{B69DB0AA-C4AB-4610-8266-880A36065AF1}" srcId="{1C43159E-AFDD-4F31-BB3A-F18BCA9686EA}" destId="{C6D0F7BA-1322-48F1-8D30-51693494ACDE}" srcOrd="1" destOrd="0" parTransId="{C295B685-15CA-4B4F-92D9-731505ABC84B}" sibTransId="{9EBDDF0C-61B9-447C-8AE4-DB593E3226FC}"/>
    <dgm:cxn modelId="{C692EC22-9D36-4195-842F-B9612B3DF5E3}" type="presOf" srcId="{E05CFFFA-BF42-4EC0-94F2-BC2E984B7D80}" destId="{2B7D1E97-8AAD-4246-860B-81A15A77FCDF}" srcOrd="0" destOrd="4" presId="urn:microsoft.com/office/officeart/2005/8/layout/hList2"/>
    <dgm:cxn modelId="{9D4C829A-9CD6-49C4-BB09-8B1C2FEE2E1A}" srcId="{BB8E1939-8E2D-42A8-93FB-51FAF1DFF147}" destId="{23ED1882-5D33-4E1F-88A4-1DC580AE58F9}" srcOrd="4" destOrd="0" parTransId="{F3AB1BBB-F396-4DB6-830A-B37CCA75805D}" sibTransId="{57ED34BD-8256-4E61-912C-C1379EEE962C}"/>
    <dgm:cxn modelId="{647B1EA5-0F40-49FC-AB3B-DEFBA3D0C80F}" srcId="{C9BB1169-B6BB-4595-8DB8-B91E6FB9C8DA}" destId="{81CFF738-3CCD-444D-9882-8B397C7FDB8E}" srcOrd="0" destOrd="0" parTransId="{B96897E8-3DD9-41CB-9529-CD1B99277645}" sibTransId="{B03C4BAF-DCA1-477E-99F2-3AADDB36F8EE}"/>
    <dgm:cxn modelId="{7C121AFF-153D-4550-B5B5-B85B2820F6F7}" type="presOf" srcId="{837CAFDE-B963-4E63-A287-B3B5FB4786F6}" destId="{41992C77-B445-4011-8D8A-AB8D30EE1166}" srcOrd="0" destOrd="2" presId="urn:microsoft.com/office/officeart/2005/8/layout/hList2"/>
    <dgm:cxn modelId="{3056C24C-EFDB-4A90-8998-0D40FA12106E}" type="presOf" srcId="{5438A278-175A-4BAC-B2B3-39C581365ECA}" destId="{2B7D1E97-8AAD-4246-860B-81A15A77FCDF}" srcOrd="0" destOrd="2" presId="urn:microsoft.com/office/officeart/2005/8/layout/hList2"/>
    <dgm:cxn modelId="{430D1C55-09D3-44C3-A3BF-CD0294B41008}" srcId="{43875D8E-0491-4ADD-A00C-E4065D9CC836}" destId="{BB8E1939-8E2D-42A8-93FB-51FAF1DFF147}" srcOrd="2" destOrd="0" parTransId="{11F080B0-BC0B-43FD-8E81-31C26D6CE263}" sibTransId="{50824FDE-6304-45EA-91AC-A288193C1F0C}"/>
    <dgm:cxn modelId="{A06C8AFF-6E37-4622-95F8-D24D593A669E}" srcId="{1C43159E-AFDD-4F31-BB3A-F18BCA9686EA}" destId="{7618FC8F-BCF8-4A72-839B-CD8DAFAF8FDF}" srcOrd="7" destOrd="0" parTransId="{7B8C17E3-BBD7-4684-B9A5-08F6C376D622}" sibTransId="{AF09BB1C-0F2C-4287-863A-3A643E92902B}"/>
    <dgm:cxn modelId="{8030CB88-B214-4D73-B4F4-2E185C65296B}" type="presOf" srcId="{55A092F3-B692-455C-BEE5-BBBFDA95C881}" destId="{41992C77-B445-4011-8D8A-AB8D30EE1166}" srcOrd="0" destOrd="3" presId="urn:microsoft.com/office/officeart/2005/8/layout/hList2"/>
    <dgm:cxn modelId="{6C479B60-22FF-4EB1-8679-127C8E3B9440}" type="presOf" srcId="{1C43159E-AFDD-4F31-BB3A-F18BCA9686EA}" destId="{ED746FE3-54C2-4A31-B808-494B70F926C1}" srcOrd="0" destOrd="0" presId="urn:microsoft.com/office/officeart/2005/8/layout/hList2"/>
    <dgm:cxn modelId="{D4EC15FF-CC35-4CD0-BB65-8A324522624B}" type="presOf" srcId="{7618FC8F-BCF8-4A72-839B-CD8DAFAF8FDF}" destId="{47E27D8D-FB24-4A4C-806F-8C440202FC0D}" srcOrd="0" destOrd="7" presId="urn:microsoft.com/office/officeart/2005/8/layout/hList2"/>
    <dgm:cxn modelId="{CAC33435-CB16-4CCF-BAB4-98167EC30FFE}" type="presOf" srcId="{641FC453-3192-41F9-9C59-F2627B15EF30}" destId="{47E27D8D-FB24-4A4C-806F-8C440202FC0D}" srcOrd="0" destOrd="3" presId="urn:microsoft.com/office/officeart/2005/8/layout/hList2"/>
    <dgm:cxn modelId="{F75A1D1A-08D4-4D59-87DB-6E609F617840}" srcId="{C9BB1169-B6BB-4595-8DB8-B91E6FB9C8DA}" destId="{E05CFFFA-BF42-4EC0-94F2-BC2E984B7D80}" srcOrd="4" destOrd="0" parTransId="{56C8BD99-BFC8-4072-8A3F-1D8259CECD73}" sibTransId="{DB4C1A66-2CDB-4A4E-ABCE-812CC9AE0D9C}"/>
    <dgm:cxn modelId="{5E22A445-3E2F-434A-A923-632187DA5CCE}" type="presOf" srcId="{DF26980B-C5E4-4AD6-9806-6E51C4457D0B}" destId="{47E27D8D-FB24-4A4C-806F-8C440202FC0D}" srcOrd="0" destOrd="4" presId="urn:microsoft.com/office/officeart/2005/8/layout/hList2"/>
    <dgm:cxn modelId="{0BF6B526-60CA-42FB-86A5-BBE32B6BA9B3}" srcId="{1C43159E-AFDD-4F31-BB3A-F18BCA9686EA}" destId="{875A55B1-0C9C-413A-9DFF-79A2AFA488BD}" srcOrd="6" destOrd="0" parTransId="{63A43004-491B-48E5-94B3-8EBA98C651F3}" sibTransId="{53933B63-7033-4D44-88BE-D09A252FF5A7}"/>
    <dgm:cxn modelId="{4CDBCE1F-8B90-489F-B694-2A552BA7FDC9}" srcId="{BB8E1939-8E2D-42A8-93FB-51FAF1DFF147}" destId="{4C6303D9-2925-490A-A320-F5229C21EB77}" srcOrd="1" destOrd="0" parTransId="{5922D318-4B27-4F90-A8E6-5A7CCAFA426F}" sibTransId="{8BEA8615-D937-4DCE-AB9D-B3307B0FC14E}"/>
    <dgm:cxn modelId="{7600AA0F-F52F-44DB-A9AD-7F8D01C5A5AE}" srcId="{1C43159E-AFDD-4F31-BB3A-F18BCA9686EA}" destId="{183C9C87-F373-46BB-85B1-29070237655A}" srcOrd="5" destOrd="0" parTransId="{2C5E4507-63DE-49E3-8AC5-CC27DC23A034}" sibTransId="{107635CC-844E-4C59-B051-8F2F5AD3A246}"/>
    <dgm:cxn modelId="{421A441A-1505-4C8E-A2A8-AA79B8C02348}" type="presOf" srcId="{1469A454-B015-4D65-80D4-97719E5F526D}" destId="{47E27D8D-FB24-4A4C-806F-8C440202FC0D}" srcOrd="0" destOrd="8" presId="urn:microsoft.com/office/officeart/2005/8/layout/hList2"/>
    <dgm:cxn modelId="{863DD1D4-C501-4A05-BC94-B0216D4140FD}" type="presOf" srcId="{43875D8E-0491-4ADD-A00C-E4065D9CC836}" destId="{F0E01464-1BC3-4DB1-BFE9-6E7E63165204}" srcOrd="0" destOrd="0" presId="urn:microsoft.com/office/officeart/2005/8/layout/hList2"/>
    <dgm:cxn modelId="{CCAA671D-DE18-4144-907F-EC81FC6F2284}" type="presOf" srcId="{C9BB1169-B6BB-4595-8DB8-B91E6FB9C8DA}" destId="{1F2151F1-7C23-4947-8F26-A7F608A0F06D}" srcOrd="0" destOrd="0" presId="urn:microsoft.com/office/officeart/2005/8/layout/hList2"/>
    <dgm:cxn modelId="{4980AABC-E54C-4B11-AC3F-8A145C9B6072}" srcId="{C9BB1169-B6BB-4595-8DB8-B91E6FB9C8DA}" destId="{5438A278-175A-4BAC-B2B3-39C581365ECA}" srcOrd="2" destOrd="0" parTransId="{D72CEF53-AB3C-403C-B561-6164435B6BDB}" sibTransId="{535F11C7-8BED-4D85-9B69-E182D2EA2340}"/>
    <dgm:cxn modelId="{4A7FB43D-E81F-4111-B037-57502865750C}" srcId="{BB8E1939-8E2D-42A8-93FB-51FAF1DFF147}" destId="{DCC592F0-221F-48BC-BF1C-1D2FD79819E2}" srcOrd="6" destOrd="0" parTransId="{760096BB-0E24-4B14-B96E-880AD8E9E039}" sibTransId="{D0C3AE90-4D1E-47C7-8C7A-1A331E36F3B2}"/>
    <dgm:cxn modelId="{669BABE7-D858-4173-A3F4-ED160BABD3B2}" srcId="{1C43159E-AFDD-4F31-BB3A-F18BCA9686EA}" destId="{DF26980B-C5E4-4AD6-9806-6E51C4457D0B}" srcOrd="4" destOrd="0" parTransId="{896AB0C6-3CCA-42F8-B946-D0D5DBCF0D1C}" sibTransId="{CA1EDA6F-821A-41EA-B4C1-91519285235C}"/>
    <dgm:cxn modelId="{4FB9EDC8-B5D3-4956-9ABE-2E71EB7E3901}" type="presOf" srcId="{5AEBD236-7A68-4027-8B1E-585D3FC0816C}" destId="{47E27D8D-FB24-4A4C-806F-8C440202FC0D}" srcOrd="0" destOrd="2" presId="urn:microsoft.com/office/officeart/2005/8/layout/hList2"/>
    <dgm:cxn modelId="{6747184A-6377-493F-8BA5-08973F15A7C8}" srcId="{BB8E1939-8E2D-42A8-93FB-51FAF1DFF147}" destId="{C0A282FE-842F-4BA6-AE45-B4A94DABE525}" srcOrd="5" destOrd="0" parTransId="{2BE08CD8-1FF3-4671-AE09-7F0269FA6171}" sibTransId="{9CDE5A17-87EC-4F45-8888-CD00DC553616}"/>
    <dgm:cxn modelId="{4C1A613B-3B75-4A93-B0F2-8537B3EFF6FB}" type="presOf" srcId="{7992DF9C-3328-4AB3-85F3-404E14B2FF42}" destId="{47E27D8D-FB24-4A4C-806F-8C440202FC0D}" srcOrd="0" destOrd="0" presId="urn:microsoft.com/office/officeart/2005/8/layout/hList2"/>
    <dgm:cxn modelId="{71CD3345-228F-4372-AF4A-6B5340E487DF}" srcId="{BB8E1939-8E2D-42A8-93FB-51FAF1DFF147}" destId="{55A092F3-B692-455C-BEE5-BBBFDA95C881}" srcOrd="3" destOrd="0" parTransId="{B5CAB5A3-1C3E-4C4A-901D-FD3677434968}" sibTransId="{B35E7233-C68E-4385-BF3F-EE35F21E6A1B}"/>
    <dgm:cxn modelId="{19CEED0D-6B79-4871-9DE1-65B7385A9F26}" type="presOf" srcId="{93012A9B-9E46-4A94-9C80-2D7D644C19DA}" destId="{41992C77-B445-4011-8D8A-AB8D30EE1166}" srcOrd="0" destOrd="7" presId="urn:microsoft.com/office/officeart/2005/8/layout/hList2"/>
    <dgm:cxn modelId="{E9DFAE7A-9B3A-4ABB-B912-9E6CA146A6FF}" type="presOf" srcId="{BB8E1939-8E2D-42A8-93FB-51FAF1DFF147}" destId="{E7794B72-6654-4D50-9862-BC9EF8E4A8F9}" srcOrd="0" destOrd="0" presId="urn:microsoft.com/office/officeart/2005/8/layout/hList2"/>
    <dgm:cxn modelId="{E4651C64-E838-4809-A726-75A25A3B9245}" srcId="{BB8E1939-8E2D-42A8-93FB-51FAF1DFF147}" destId="{93012A9B-9E46-4A94-9C80-2D7D644C19DA}" srcOrd="7" destOrd="0" parTransId="{856360F1-C8F4-43BB-82B9-FF0E178027B6}" sibTransId="{34D4B84B-1A33-4D47-AC4B-92FD6A23BFA8}"/>
    <dgm:cxn modelId="{A1FD77BA-1B6F-48C9-A84D-14E730EB20B9}" type="presOf" srcId="{9EB444A2-2DD8-4D30-9941-FB724C6AD85C}" destId="{41992C77-B445-4011-8D8A-AB8D30EE1166}" srcOrd="0" destOrd="0" presId="urn:microsoft.com/office/officeart/2005/8/layout/hList2"/>
    <dgm:cxn modelId="{B58738F4-AB2C-4FED-BB5D-B089A072E423}" type="presOf" srcId="{DCC592F0-221F-48BC-BF1C-1D2FD79819E2}" destId="{41992C77-B445-4011-8D8A-AB8D30EE1166}" srcOrd="0" destOrd="6" presId="urn:microsoft.com/office/officeart/2005/8/layout/hList2"/>
    <dgm:cxn modelId="{41430D97-CF0B-4BF4-BAE9-17426E717917}" srcId="{C9BB1169-B6BB-4595-8DB8-B91E6FB9C8DA}" destId="{F4571EC4-1AD1-4D54-A1BF-5287023E362B}" srcOrd="1" destOrd="0" parTransId="{CA4F9F1B-D50C-4312-9C11-E368BDAEF7CB}" sibTransId="{F4D834A3-29B2-4F6F-947A-C0307439F8FA}"/>
    <dgm:cxn modelId="{043999BB-CAC0-474A-A036-7DD4BDE47981}" type="presOf" srcId="{F4571EC4-1AD1-4D54-A1BF-5287023E362B}" destId="{2B7D1E97-8AAD-4246-860B-81A15A77FCDF}" srcOrd="0" destOrd="1" presId="urn:microsoft.com/office/officeart/2005/8/layout/hList2"/>
    <dgm:cxn modelId="{E07DB2CF-297A-4367-863B-DD1025B69549}" type="presOf" srcId="{81CFF738-3CCD-444D-9882-8B397C7FDB8E}" destId="{2B7D1E97-8AAD-4246-860B-81A15A77FCDF}" srcOrd="0" destOrd="0" presId="urn:microsoft.com/office/officeart/2005/8/layout/hList2"/>
    <dgm:cxn modelId="{934BE474-5A98-40DE-A1A8-0CC04FEDF257}" type="presParOf" srcId="{F0E01464-1BC3-4DB1-BFE9-6E7E63165204}" destId="{D21AF540-FC37-4BA7-8BA6-985C711CE5AB}" srcOrd="0" destOrd="0" presId="urn:microsoft.com/office/officeart/2005/8/layout/hList2"/>
    <dgm:cxn modelId="{6B03267C-0984-4120-9377-0379AF791649}" type="presParOf" srcId="{D21AF540-FC37-4BA7-8BA6-985C711CE5AB}" destId="{0A35BAD9-748F-44F9-A738-7448D2F22DDE}" srcOrd="0" destOrd="0" presId="urn:microsoft.com/office/officeart/2005/8/layout/hList2"/>
    <dgm:cxn modelId="{1C51C9F7-093B-4056-96EE-3B4FCF806C13}" type="presParOf" srcId="{D21AF540-FC37-4BA7-8BA6-985C711CE5AB}" destId="{2B7D1E97-8AAD-4246-860B-81A15A77FCDF}" srcOrd="1" destOrd="0" presId="urn:microsoft.com/office/officeart/2005/8/layout/hList2"/>
    <dgm:cxn modelId="{E32BD17D-1940-4DA7-9C47-5330D7AEA930}" type="presParOf" srcId="{D21AF540-FC37-4BA7-8BA6-985C711CE5AB}" destId="{1F2151F1-7C23-4947-8F26-A7F608A0F06D}" srcOrd="2" destOrd="0" presId="urn:microsoft.com/office/officeart/2005/8/layout/hList2"/>
    <dgm:cxn modelId="{20B966CB-86DD-4649-9B02-5230D4A06F70}" type="presParOf" srcId="{F0E01464-1BC3-4DB1-BFE9-6E7E63165204}" destId="{8553941D-E063-447B-9377-F57E27A0F604}" srcOrd="1" destOrd="0" presId="urn:microsoft.com/office/officeart/2005/8/layout/hList2"/>
    <dgm:cxn modelId="{D8A48DD7-E938-4A2E-B86D-CB38E76B9B6F}" type="presParOf" srcId="{F0E01464-1BC3-4DB1-BFE9-6E7E63165204}" destId="{416308ED-6DEA-48D0-8F30-36897C8EC115}" srcOrd="2" destOrd="0" presId="urn:microsoft.com/office/officeart/2005/8/layout/hList2"/>
    <dgm:cxn modelId="{70406083-4652-41D9-9ECB-43A6C3E974F9}" type="presParOf" srcId="{416308ED-6DEA-48D0-8F30-36897C8EC115}" destId="{C489D9AF-CB49-4DBB-B385-9BD38C217E82}" srcOrd="0" destOrd="0" presId="urn:microsoft.com/office/officeart/2005/8/layout/hList2"/>
    <dgm:cxn modelId="{B45CCE35-CE6A-446C-8D54-0E0FE43B5A93}" type="presParOf" srcId="{416308ED-6DEA-48D0-8F30-36897C8EC115}" destId="{47E27D8D-FB24-4A4C-806F-8C440202FC0D}" srcOrd="1" destOrd="0" presId="urn:microsoft.com/office/officeart/2005/8/layout/hList2"/>
    <dgm:cxn modelId="{61F362BB-AC68-4B66-AF58-B96639DC257D}" type="presParOf" srcId="{416308ED-6DEA-48D0-8F30-36897C8EC115}" destId="{ED746FE3-54C2-4A31-B808-494B70F926C1}" srcOrd="2" destOrd="0" presId="urn:microsoft.com/office/officeart/2005/8/layout/hList2"/>
    <dgm:cxn modelId="{604C70FF-9DA1-4DFE-AC36-9AED167D1BF2}" type="presParOf" srcId="{F0E01464-1BC3-4DB1-BFE9-6E7E63165204}" destId="{28C126E9-9123-4453-903C-5F4699C5F45F}" srcOrd="3" destOrd="0" presId="urn:microsoft.com/office/officeart/2005/8/layout/hList2"/>
    <dgm:cxn modelId="{C79C3EAC-32DE-4D5C-AFA5-E381679F10B6}" type="presParOf" srcId="{F0E01464-1BC3-4DB1-BFE9-6E7E63165204}" destId="{DAC7C5FC-AB80-4433-8BE0-BD4BD5CC6FB4}" srcOrd="4" destOrd="0" presId="urn:microsoft.com/office/officeart/2005/8/layout/hList2"/>
    <dgm:cxn modelId="{30C48836-3834-4993-84B4-CAEBF73717AF}" type="presParOf" srcId="{DAC7C5FC-AB80-4433-8BE0-BD4BD5CC6FB4}" destId="{1C5713AE-E2EF-4965-9F16-2E135CB15648}" srcOrd="0" destOrd="0" presId="urn:microsoft.com/office/officeart/2005/8/layout/hList2"/>
    <dgm:cxn modelId="{D9CB01E5-BD6B-483E-BEDC-0A48F7FDF82D}" type="presParOf" srcId="{DAC7C5FC-AB80-4433-8BE0-BD4BD5CC6FB4}" destId="{41992C77-B445-4011-8D8A-AB8D30EE1166}" srcOrd="1" destOrd="0" presId="urn:microsoft.com/office/officeart/2005/8/layout/hList2"/>
    <dgm:cxn modelId="{91D19F95-5873-4547-BDB3-9FCD7E2C2C01}" type="presParOf" srcId="{DAC7C5FC-AB80-4433-8BE0-BD4BD5CC6FB4}" destId="{E7794B72-6654-4D50-9862-BC9EF8E4A8F9}"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0C48A-D135-445D-B63E-6EC83C289AE8}">
      <dsp:nvSpPr>
        <dsp:cNvPr id="0" name=""/>
        <dsp:cNvSpPr/>
      </dsp:nvSpPr>
      <dsp:spPr>
        <a:xfrm>
          <a:off x="467528" y="814861"/>
          <a:ext cx="3681607" cy="3681607"/>
        </a:xfrm>
        <a:prstGeom prst="blockArc">
          <a:avLst>
            <a:gd name="adj1" fmla="val 11783205"/>
            <a:gd name="adj2" fmla="val 16171388"/>
            <a:gd name="adj3" fmla="val 4639"/>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FE90356-78B5-4654-9392-1C961D628076}">
      <dsp:nvSpPr>
        <dsp:cNvPr id="0" name=""/>
        <dsp:cNvSpPr/>
      </dsp:nvSpPr>
      <dsp:spPr>
        <a:xfrm>
          <a:off x="460379" y="838570"/>
          <a:ext cx="3681607" cy="3681607"/>
        </a:xfrm>
        <a:prstGeom prst="blockArc">
          <a:avLst>
            <a:gd name="adj1" fmla="val 8027303"/>
            <a:gd name="adj2" fmla="val 11830549"/>
            <a:gd name="adj3" fmla="val 4639"/>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D4D3EDA-FAF3-403D-9975-02874F007E0B}">
      <dsp:nvSpPr>
        <dsp:cNvPr id="0" name=""/>
        <dsp:cNvSpPr/>
      </dsp:nvSpPr>
      <dsp:spPr>
        <a:xfrm>
          <a:off x="413811" y="795481"/>
          <a:ext cx="3681607" cy="3681607"/>
        </a:xfrm>
        <a:prstGeom prst="blockArc">
          <a:avLst>
            <a:gd name="adj1" fmla="val 2894016"/>
            <a:gd name="adj2" fmla="val 7906000"/>
            <a:gd name="adj3" fmla="val 4639"/>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39375F4-FB3F-41DE-8912-CC30425C70ED}">
      <dsp:nvSpPr>
        <dsp:cNvPr id="0" name=""/>
        <dsp:cNvSpPr/>
      </dsp:nvSpPr>
      <dsp:spPr>
        <a:xfrm>
          <a:off x="439498" y="772976"/>
          <a:ext cx="3681607" cy="3681607"/>
        </a:xfrm>
        <a:prstGeom prst="blockArc">
          <a:avLst>
            <a:gd name="adj1" fmla="val 20604000"/>
            <a:gd name="adj2" fmla="val 2959310"/>
            <a:gd name="adj3" fmla="val 4639"/>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E0A0DA3-BFA6-4486-9C61-FB9310FC9B4B}">
      <dsp:nvSpPr>
        <dsp:cNvPr id="0" name=""/>
        <dsp:cNvSpPr/>
      </dsp:nvSpPr>
      <dsp:spPr>
        <a:xfrm>
          <a:off x="476199" y="798945"/>
          <a:ext cx="3681607" cy="3681607"/>
        </a:xfrm>
        <a:prstGeom prst="blockArc">
          <a:avLst>
            <a:gd name="adj1" fmla="val 16200000"/>
            <a:gd name="adj2" fmla="val 20520000"/>
            <a:gd name="adj3" fmla="val 4639"/>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EAC8A63-1506-4C28-91A3-2B182C94FD4D}">
      <dsp:nvSpPr>
        <dsp:cNvPr id="0" name=""/>
        <dsp:cNvSpPr/>
      </dsp:nvSpPr>
      <dsp:spPr>
        <a:xfrm>
          <a:off x="1368156" y="1944230"/>
          <a:ext cx="1842582" cy="155044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t>Desempeño Profesional en la F.T</a:t>
          </a:r>
          <a:endParaRPr lang="es-EC" sz="1600" b="1" kern="1200" dirty="0"/>
        </a:p>
      </dsp:txBody>
      <dsp:txXfrm>
        <a:off x="1637996" y="2171287"/>
        <a:ext cx="1302902" cy="1096330"/>
      </dsp:txXfrm>
    </dsp:sp>
    <dsp:sp modelId="{7DF0ADA2-0B70-438E-958A-944E1F1F9B0D}">
      <dsp:nvSpPr>
        <dsp:cNvPr id="0" name=""/>
        <dsp:cNvSpPr/>
      </dsp:nvSpPr>
      <dsp:spPr>
        <a:xfrm>
          <a:off x="1700314" y="264570"/>
          <a:ext cx="1186106" cy="118610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t>Estudio</a:t>
          </a:r>
          <a:endParaRPr lang="es-EC" sz="1600" b="1" kern="1200" dirty="0"/>
        </a:p>
      </dsp:txBody>
      <dsp:txXfrm>
        <a:off x="1874015" y="438271"/>
        <a:ext cx="838704" cy="838704"/>
      </dsp:txXfrm>
    </dsp:sp>
    <dsp:sp modelId="{BCB2552F-BA91-41E3-AD18-6E0D0453B78B}">
      <dsp:nvSpPr>
        <dsp:cNvPr id="0" name=""/>
        <dsp:cNvSpPr/>
      </dsp:nvSpPr>
      <dsp:spPr>
        <a:xfrm>
          <a:off x="3032928" y="1507029"/>
          <a:ext cx="1941075" cy="1186106"/>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t>Características Generacionales</a:t>
          </a:r>
          <a:endParaRPr lang="es-EC" sz="1600" b="1" kern="1200" dirty="0"/>
        </a:p>
      </dsp:txBody>
      <dsp:txXfrm>
        <a:off x="3317192" y="1680730"/>
        <a:ext cx="1372547" cy="838704"/>
      </dsp:txXfrm>
    </dsp:sp>
    <dsp:sp modelId="{8AF3AE30-2A8C-4A19-B121-5AC2B3E92C9D}">
      <dsp:nvSpPr>
        <dsp:cNvPr id="0" name=""/>
        <dsp:cNvSpPr/>
      </dsp:nvSpPr>
      <dsp:spPr>
        <a:xfrm>
          <a:off x="2592289" y="3384378"/>
          <a:ext cx="1720068" cy="1186106"/>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t>Oficiales graduados como Subtenientes</a:t>
          </a:r>
          <a:endParaRPr lang="es-EC" sz="1600" b="1" kern="1200" dirty="0"/>
        </a:p>
      </dsp:txBody>
      <dsp:txXfrm>
        <a:off x="2844187" y="3558079"/>
        <a:ext cx="1216272" cy="838704"/>
      </dsp:txXfrm>
    </dsp:sp>
    <dsp:sp modelId="{0F7FE185-52A9-4F47-AC63-2FBC4FD5AAA9}">
      <dsp:nvSpPr>
        <dsp:cNvPr id="0" name=""/>
        <dsp:cNvSpPr/>
      </dsp:nvSpPr>
      <dsp:spPr>
        <a:xfrm>
          <a:off x="360039" y="3384372"/>
          <a:ext cx="1393722" cy="1186106"/>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t>Desde</a:t>
          </a:r>
          <a:r>
            <a:rPr lang="es-EC" sz="1600" b="1" kern="1200" baseline="0" dirty="0" smtClean="0"/>
            <a:t> el 2009 al 2014</a:t>
          </a:r>
          <a:endParaRPr lang="es-EC" sz="1600" b="1" kern="1200" dirty="0"/>
        </a:p>
      </dsp:txBody>
      <dsp:txXfrm>
        <a:off x="564145" y="3558073"/>
        <a:ext cx="985510" cy="838704"/>
      </dsp:txXfrm>
    </dsp:sp>
    <dsp:sp modelId="{03568DB3-5701-4F0D-99B0-203391DE2D47}">
      <dsp:nvSpPr>
        <dsp:cNvPr id="0" name=""/>
        <dsp:cNvSpPr/>
      </dsp:nvSpPr>
      <dsp:spPr>
        <a:xfrm>
          <a:off x="-365491" y="1728189"/>
          <a:ext cx="1897521" cy="840392"/>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t>Pertenecen a la generación “Y”</a:t>
          </a:r>
          <a:endParaRPr lang="es-EC" sz="1600" b="1" kern="1200" dirty="0"/>
        </a:p>
      </dsp:txBody>
      <dsp:txXfrm>
        <a:off x="-87605" y="1851262"/>
        <a:ext cx="1341749" cy="5942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151F1-7C23-4947-8F26-A7F608A0F06D}">
      <dsp:nvSpPr>
        <dsp:cNvPr id="0" name=""/>
        <dsp:cNvSpPr/>
      </dsp:nvSpPr>
      <dsp:spPr>
        <a:xfrm>
          <a:off x="3127311" y="1441738"/>
          <a:ext cx="5666698" cy="3423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4623" bIns="0" numCol="1" spcCol="1270" anchor="t" anchorCtr="0">
          <a:noAutofit/>
        </a:bodyPr>
        <a:lstStyle/>
        <a:p>
          <a:pPr lvl="0" algn="r" defTabSz="2889250">
            <a:lnSpc>
              <a:spcPct val="90000"/>
            </a:lnSpc>
            <a:spcBef>
              <a:spcPct val="0"/>
            </a:spcBef>
            <a:spcAft>
              <a:spcPct val="35000"/>
            </a:spcAft>
          </a:pPr>
          <a:endParaRPr lang="es-ES" sz="6500" kern="1200" dirty="0"/>
        </a:p>
      </dsp:txBody>
      <dsp:txXfrm>
        <a:off x="3127311" y="1441738"/>
        <a:ext cx="5666698" cy="3423450"/>
      </dsp:txXfrm>
    </dsp:sp>
    <dsp:sp modelId="{2B7D1E97-8AAD-4246-860B-81A15A77FCDF}">
      <dsp:nvSpPr>
        <dsp:cNvPr id="0" name=""/>
        <dsp:cNvSpPr/>
      </dsp:nvSpPr>
      <dsp:spPr>
        <a:xfrm>
          <a:off x="2335127" y="524518"/>
          <a:ext cx="7490099" cy="5228540"/>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824623" rIns="241808" bIns="241808" numCol="1" spcCol="1270" anchor="t" anchorCtr="0">
          <a:noAutofit/>
        </a:bodyPr>
        <a:lstStyle/>
        <a:p>
          <a:pPr marL="228600" lvl="1" indent="-228600" algn="ctr" defTabSz="1200150">
            <a:lnSpc>
              <a:spcPct val="90000"/>
            </a:lnSpc>
            <a:spcBef>
              <a:spcPct val="0"/>
            </a:spcBef>
            <a:spcAft>
              <a:spcPct val="15000"/>
            </a:spcAft>
            <a:buChar char="••"/>
          </a:pPr>
          <a:r>
            <a:rPr lang="es-ES" sz="2700" b="1" u="sng" kern="1200" dirty="0" smtClean="0"/>
            <a:t>INVESTIGACIÓN</a:t>
          </a:r>
          <a:endParaRPr lang="es-ES" sz="2700" b="1" u="sng" kern="1200" dirty="0"/>
        </a:p>
        <a:p>
          <a:pPr marL="228600" lvl="1" indent="-228600" algn="l" defTabSz="1200150">
            <a:lnSpc>
              <a:spcPct val="90000"/>
            </a:lnSpc>
            <a:spcBef>
              <a:spcPct val="0"/>
            </a:spcBef>
            <a:spcAft>
              <a:spcPct val="15000"/>
            </a:spcAft>
            <a:buChar char="••"/>
          </a:pPr>
          <a:r>
            <a:rPr lang="es-ES" sz="2700" kern="1200" dirty="0" smtClean="0"/>
            <a:t>ENFOQUE: Cuantitativo no experimental </a:t>
          </a:r>
          <a:endParaRPr lang="es-ES" sz="2700" kern="1200" dirty="0"/>
        </a:p>
        <a:p>
          <a:pPr marL="228600" lvl="1" indent="-228600" algn="l" defTabSz="1200150">
            <a:lnSpc>
              <a:spcPct val="90000"/>
            </a:lnSpc>
            <a:spcBef>
              <a:spcPct val="0"/>
            </a:spcBef>
            <a:spcAft>
              <a:spcPct val="15000"/>
            </a:spcAft>
            <a:buChar char="••"/>
          </a:pPr>
          <a:r>
            <a:rPr lang="es-ES" sz="2700" kern="1200" dirty="0" smtClean="0"/>
            <a:t>TIPO: Exploratoria, descriptiva, explicativa</a:t>
          </a:r>
          <a:endParaRPr lang="es-ES" sz="2700" kern="1200" dirty="0"/>
        </a:p>
        <a:p>
          <a:pPr marL="228600" lvl="1" indent="-228600" algn="l" defTabSz="1200150">
            <a:lnSpc>
              <a:spcPct val="90000"/>
            </a:lnSpc>
            <a:spcBef>
              <a:spcPct val="0"/>
            </a:spcBef>
            <a:spcAft>
              <a:spcPct val="15000"/>
            </a:spcAft>
            <a:buChar char="••"/>
          </a:pPr>
          <a:r>
            <a:rPr lang="es-ES" sz="2700" kern="1200" dirty="0" smtClean="0"/>
            <a:t>MANEJO DE INFORMACIÓN: Bibliográfico y fuentes primarias</a:t>
          </a:r>
          <a:endParaRPr lang="es-ES" sz="2700" kern="1200" dirty="0"/>
        </a:p>
        <a:p>
          <a:pPr marL="228600" lvl="1" indent="-228600" algn="l" defTabSz="1200150">
            <a:lnSpc>
              <a:spcPct val="90000"/>
            </a:lnSpc>
            <a:spcBef>
              <a:spcPct val="0"/>
            </a:spcBef>
            <a:spcAft>
              <a:spcPct val="15000"/>
            </a:spcAft>
            <a:buChar char="••"/>
          </a:pPr>
          <a:r>
            <a:rPr lang="es-ES" sz="2700" kern="1200" dirty="0" smtClean="0"/>
            <a:t>METODO: Lógico inductivo</a:t>
          </a:r>
          <a:endParaRPr lang="es-ES" sz="2700" kern="1200" dirty="0"/>
        </a:p>
        <a:p>
          <a:pPr marL="228600" lvl="1" indent="-228600" algn="l" defTabSz="1200150">
            <a:lnSpc>
              <a:spcPct val="90000"/>
            </a:lnSpc>
            <a:spcBef>
              <a:spcPct val="0"/>
            </a:spcBef>
            <a:spcAft>
              <a:spcPct val="15000"/>
            </a:spcAft>
            <a:buChar char="••"/>
          </a:pPr>
          <a:r>
            <a:rPr lang="es-ES" sz="2700" kern="1200" dirty="0" smtClean="0"/>
            <a:t>INSTRUMENTOS: Cuestionario, encuesta y matriz de vaciado de datos.</a:t>
          </a:r>
          <a:endParaRPr lang="es-ES" sz="2700" kern="1200" dirty="0"/>
        </a:p>
        <a:p>
          <a:pPr marL="228600" lvl="1" indent="-228600" algn="l" defTabSz="1200150">
            <a:lnSpc>
              <a:spcPct val="90000"/>
            </a:lnSpc>
            <a:spcBef>
              <a:spcPct val="0"/>
            </a:spcBef>
            <a:spcAft>
              <a:spcPct val="15000"/>
            </a:spcAft>
            <a:buChar char="••"/>
          </a:pPr>
          <a:r>
            <a:rPr lang="es-ES" sz="2700" kern="1200" dirty="0" smtClean="0"/>
            <a:t> TECNICAS ANÁLISIS RESULTADO: Estadístico descriptivo, utilización de software libre R.</a:t>
          </a:r>
          <a:endParaRPr lang="es-ES" sz="2700" kern="1200" dirty="0"/>
        </a:p>
      </dsp:txBody>
      <dsp:txXfrm>
        <a:off x="2335127" y="524518"/>
        <a:ext cx="7490099" cy="5228540"/>
      </dsp:txXfrm>
    </dsp:sp>
    <dsp:sp modelId="{0A35BAD9-748F-44F9-A738-7448D2F22DDE}">
      <dsp:nvSpPr>
        <dsp:cNvPr id="0" name=""/>
        <dsp:cNvSpPr/>
      </dsp:nvSpPr>
      <dsp:spPr>
        <a:xfrm>
          <a:off x="108456" y="1876851"/>
          <a:ext cx="2044203" cy="1870012"/>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FA39CF2-07CF-C944-B8B2-FDFA615ECB4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xmlns="" id="{875B6215-8CFA-C14E-A274-62A60F4AF2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xmlns="" id="{1FD39560-E7E9-C64A-BC8D-A84DFC30D79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24/9/2020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xmlns="" id="{1769E16C-FF33-C748-B920-040B6374638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xmlns="" id="{BCA12FA0-F7EB-E447-90BA-F67ACFEA69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059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11CD155-7D56-234C-AAFF-16320F1BC0E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xmlns="" id="{ADA342E9-56C6-B04B-AE96-5F19625AE8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F2B9D136-F28B-EB49-9304-3A0D85C8407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24/9/2020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xmlns="" id="{F00433CD-94F3-314D-9BCA-9A12B82A37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xmlns="" id="{2D2A2F02-9307-2846-8987-C06F814B85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371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4212CDF2-1852-8C4E-B50C-30A45BB13C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xmlns="" id="{240C232E-6C03-0C47-A2EE-04DB3FDB581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4F1BD305-C252-5E49-86EE-EE88D8B421A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24/9/2020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xmlns="" id="{DF41ED35-5991-214E-9F04-D952D3F2A2A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xmlns="" id="{463F95CA-8A1B-9C44-9703-D64415A05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976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F101326-6597-D94C-9CE2-5D385756511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8C168C83-F8CA-5048-A954-3437E067741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4D30857F-3CD0-1247-A95A-219C8BB39F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24/9/2020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xmlns="" id="{F9E1468C-4D70-2C47-9F53-33AD928B5B2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xmlns="" id="{81AB3EA0-56C7-E544-A920-DE9C3C554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465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022451E-F6BA-964D-942E-3A269417543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0B98B182-43AD-EB44-97B5-847C7867AE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DF84EF59-D283-AA4B-91EE-C1C780D61E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24/9/2020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xmlns="" id="{BB04FF48-4252-684C-B6AA-8755BE58D13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xmlns="" id="{99B53F34-A70F-C044-9ACE-E3B617E6B7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1276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FB603C3-C482-2A4A-A0B4-1F0CDB6D067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E72438E8-96A0-854E-AA9E-79FF067F2E6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xmlns="" id="{564C1BA2-C490-AE4E-AD81-4F70E875514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xmlns="" id="{0A6CCD44-7B3A-0C4E-903E-8A380E9E68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24/9/2020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xmlns="" id="{6D89298D-0D0B-234C-AB52-E7DA52121C0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xmlns="" id="{B03DC63B-26CF-A94E-A018-0000DE3D0E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710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AEAA371-FBB7-B441-97DB-D80F7CA10AF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116AC16D-BF7C-4645-BB5A-4D3D8709B6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2507B89A-6D01-1A49-9622-169182F4746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xmlns="" id="{BFBBB904-3002-CF4C-80E4-E500036D8C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C2CD1188-D647-5A43-8041-F28703308BC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xmlns="" id="{AE47BC2F-B3C1-DD47-BD12-A093E8F8267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24/9/2020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a:extLst>
              <a:ext uri="{FF2B5EF4-FFF2-40B4-BE49-F238E27FC236}">
                <a16:creationId xmlns:a16="http://schemas.microsoft.com/office/drawing/2014/main" xmlns="" id="{23E770EB-1360-0642-A60E-51ACB7BFDE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a:extLst>
              <a:ext uri="{FF2B5EF4-FFF2-40B4-BE49-F238E27FC236}">
                <a16:creationId xmlns:a16="http://schemas.microsoft.com/office/drawing/2014/main" xmlns="" id="{BEB7D974-499F-7142-989B-7605603BEB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225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D22F863-32B5-E043-8B29-B2B42B09E94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xmlns="" id="{7503C7F0-236D-1F41-A743-89B5BE352E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24/9/2020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a:extLst>
              <a:ext uri="{FF2B5EF4-FFF2-40B4-BE49-F238E27FC236}">
                <a16:creationId xmlns:a16="http://schemas.microsoft.com/office/drawing/2014/main" xmlns="" id="{408A0E5D-EDA8-E640-A4F0-7E5583224CB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a:extLst>
              <a:ext uri="{FF2B5EF4-FFF2-40B4-BE49-F238E27FC236}">
                <a16:creationId xmlns:a16="http://schemas.microsoft.com/office/drawing/2014/main" xmlns="" id="{A30AA488-FC1E-F649-9ADD-2417DE8A9B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919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E318E160-FA5B-2244-8810-AD04240FE7A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24/9/2020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a:extLst>
              <a:ext uri="{FF2B5EF4-FFF2-40B4-BE49-F238E27FC236}">
                <a16:creationId xmlns:a16="http://schemas.microsoft.com/office/drawing/2014/main" xmlns="" id="{BC21AB13-2DEF-0344-B1D7-B1F4AB601BE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a:extLst>
              <a:ext uri="{FF2B5EF4-FFF2-40B4-BE49-F238E27FC236}">
                <a16:creationId xmlns:a16="http://schemas.microsoft.com/office/drawing/2014/main" xmlns="" id="{C863795B-19D2-AD43-9863-9B05A8A1C7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328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3C95D86-35BD-8545-A3E0-41C64631F6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DF3A1EC2-4C7C-9F48-830A-C3B6272AE6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xmlns="" id="{A82F7240-2900-D84E-BA26-4FC9FE1EC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A36B5B85-161C-904E-9207-186EBB251B3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24/9/2020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xmlns="" id="{2469783A-774F-9244-97A8-8183B2FC78C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xmlns="" id="{CDBEA04C-078E-9748-B3E9-0DC63A14A1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4371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517830F-4AFE-D44A-87AB-12F61982504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xmlns="" id="{D0E74663-3C3B-9C46-B131-4E91903028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xmlns="" id="{AC53015C-D6A5-4346-B392-3224F1038D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A608FAE1-2E88-494E-974B-BF126FE9355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24/9/2020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xmlns="" id="{47C9DE75-F967-4240-90C9-45FDD881D19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xmlns="" id="{5C47412B-6343-E341-80F0-3B42EF51B2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017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65341551-D91D-DD4C-9019-575BBC73AE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290A3BEC-0F0A-2945-922F-1288E89F01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220204C7-0270-EA43-8408-ABA143116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24/9/2020</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xmlns="" id="{09078A95-3068-B648-A44E-9FF31274D7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xmlns="" id="{C894070A-9262-3E42-9371-AEF9FDA0F4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14362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que-significa.com/significado.php?termino=fechas" TargetMode="External"/><Relationship Id="rId7" Type="http://schemas.openxmlformats.org/officeDocument/2006/relationships/hyperlink" Target="https://que-significa.com/significado.php?termino=educaci%F3n" TargetMode="External"/><Relationship Id="rId2" Type="http://schemas.openxmlformats.org/officeDocument/2006/relationships/hyperlink" Target="https://que-significa.com/significado.php?termino=nacido" TargetMode="External"/><Relationship Id="rId1" Type="http://schemas.openxmlformats.org/officeDocument/2006/relationships/slideLayout" Target="../slideLayouts/slideLayout2.xml"/><Relationship Id="rId6" Type="http://schemas.openxmlformats.org/officeDocument/2006/relationships/hyperlink" Target="https://que-significa.com/significado.php?termino=sociales" TargetMode="External"/><Relationship Id="rId5" Type="http://schemas.openxmlformats.org/officeDocument/2006/relationships/hyperlink" Target="https://que-significa.com/significado.php?termino=culturales" TargetMode="External"/><Relationship Id="rId4" Type="http://schemas.openxmlformats.org/officeDocument/2006/relationships/hyperlink" Target="https://que-significa.com/significado.php?termino=pr%F3xima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emf"/><Relationship Id="rId2" Type="http://schemas.openxmlformats.org/officeDocument/2006/relationships/image" Target="../media/image27.emf"/><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emf"/><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36.png"/><Relationship Id="rId4" Type="http://schemas.openxmlformats.org/officeDocument/2006/relationships/image" Target="../media/image35.emf"/></Relationships>
</file>

<file path=ppt/slides/_rels/slide1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estria%20Q-G.docx" TargetMode="External"/><Relationship Id="rId2" Type="http://schemas.openxmlformats.org/officeDocument/2006/relationships/image" Target="../media/image41.jp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7C5C8CE6-F51C-0649-93D3-8129F63B15DD}"/>
              </a:ext>
            </a:extLst>
          </p:cNvPr>
          <p:cNvSpPr/>
          <p:nvPr/>
        </p:nvSpPr>
        <p:spPr>
          <a:xfrm>
            <a:off x="1922322" y="2080205"/>
            <a:ext cx="9322179" cy="2031325"/>
          </a:xfrm>
          <a:prstGeom prst="rect">
            <a:avLst/>
          </a:prstGeom>
        </p:spPr>
        <p:txBody>
          <a:bodyPr wrap="square">
            <a:spAutoFit/>
          </a:bodyPr>
          <a:lstStyle/>
          <a:p>
            <a:pPr algn="just">
              <a:defRPr/>
            </a:pPr>
            <a:r>
              <a:rPr kumimoji="0" lang="es-EC"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TEMA: </a:t>
            </a:r>
            <a:r>
              <a:rPr lang="es-ES" sz="2400" b="1" dirty="0">
                <a:latin typeface="Arial" panose="020B0604020202020204" pitchFamily="34" charset="0"/>
                <a:ea typeface="Times New Roman" panose="02020603050405020304" pitchFamily="18" charset="0"/>
                <a:cs typeface="Arial" panose="020B0604020202020204" pitchFamily="34" charset="0"/>
              </a:rPr>
              <a:t>INFLUENCIA DEL DESARROLLO GENERACIONAL EN </a:t>
            </a:r>
            <a:r>
              <a:rPr lang="es-ES" sz="2400" b="1" dirty="0" smtClean="0">
                <a:latin typeface="Arial" panose="020B0604020202020204" pitchFamily="34" charset="0"/>
                <a:ea typeface="Times New Roman" panose="02020603050405020304" pitchFamily="18" charset="0"/>
                <a:cs typeface="Arial" panose="020B0604020202020204" pitchFamily="34" charset="0"/>
              </a:rPr>
              <a:t>EL DESEMPEÑO </a:t>
            </a:r>
            <a:r>
              <a:rPr lang="es-ES" sz="2400" b="1" dirty="0">
                <a:latin typeface="Arial" panose="020B0604020202020204" pitchFamily="34" charset="0"/>
                <a:ea typeface="Times New Roman" panose="02020603050405020304" pitchFamily="18" charset="0"/>
                <a:cs typeface="Arial" panose="020B0604020202020204" pitchFamily="34" charset="0"/>
              </a:rPr>
              <a:t>PROFESIONAL DE LOS OFICIALES SUBTENIENTES DE LA FUERZA TERRESTRE GRADUADOS DESDE EL AÑO 2009 HASTA EL AÑO 2014</a:t>
            </a:r>
            <a:endParaRPr lang="es-SV" sz="2400" dirty="0">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3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9" name="Conector recto 8">
            <a:extLst>
              <a:ext uri="{FF2B5EF4-FFF2-40B4-BE49-F238E27FC236}">
                <a16:creationId xmlns:a16="http://schemas.microsoft.com/office/drawing/2014/main" xmlns="" id="{BCE7088B-96EC-8841-A837-F44032347E3E}"/>
              </a:ext>
            </a:extLst>
          </p:cNvPr>
          <p:cNvCxnSpPr/>
          <p:nvPr/>
        </p:nvCxnSpPr>
        <p:spPr>
          <a:xfrm>
            <a:off x="1485900" y="1984669"/>
            <a:ext cx="10195023" cy="2021"/>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10" name="Conector recto 9">
            <a:extLst>
              <a:ext uri="{FF2B5EF4-FFF2-40B4-BE49-F238E27FC236}">
                <a16:creationId xmlns:a16="http://schemas.microsoft.com/office/drawing/2014/main" xmlns="" id="{F24E8BE2-0783-824A-A337-74107E91AF45}"/>
              </a:ext>
            </a:extLst>
          </p:cNvPr>
          <p:cNvCxnSpPr/>
          <p:nvPr/>
        </p:nvCxnSpPr>
        <p:spPr>
          <a:xfrm>
            <a:off x="1485900" y="4059129"/>
            <a:ext cx="10195023" cy="2021"/>
          </a:xfrm>
          <a:prstGeom prst="line">
            <a:avLst/>
          </a:prstGeom>
          <a:ln w="57150"/>
        </p:spPr>
        <p:style>
          <a:lnRef idx="3">
            <a:schemeClr val="accent6"/>
          </a:lnRef>
          <a:fillRef idx="0">
            <a:schemeClr val="accent6"/>
          </a:fillRef>
          <a:effectRef idx="2">
            <a:schemeClr val="accent6"/>
          </a:effectRef>
          <a:fontRef idx="minor">
            <a:schemeClr val="tx1"/>
          </a:fontRef>
        </p:style>
      </p:cxnSp>
      <p:sp>
        <p:nvSpPr>
          <p:cNvPr id="2" name="CuadroTexto 1">
            <a:extLst>
              <a:ext uri="{FF2B5EF4-FFF2-40B4-BE49-F238E27FC236}">
                <a16:creationId xmlns:a16="http://schemas.microsoft.com/office/drawing/2014/main" xmlns="" id="{3818474D-A86F-C244-AA31-418253F2C546}"/>
              </a:ext>
            </a:extLst>
          </p:cNvPr>
          <p:cNvSpPr txBox="1"/>
          <p:nvPr/>
        </p:nvSpPr>
        <p:spPr>
          <a:xfrm>
            <a:off x="2635399" y="1367742"/>
            <a:ext cx="746524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MAESTRÍA EN ESTRATEGIA MILITAR TERRESTRE</a:t>
            </a:r>
            <a:endPar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CuadroTexto 10">
            <a:extLst>
              <a:ext uri="{FF2B5EF4-FFF2-40B4-BE49-F238E27FC236}">
                <a16:creationId xmlns:a16="http://schemas.microsoft.com/office/drawing/2014/main" xmlns="" id="{4D62C163-8FCA-404B-839C-BEA41DD0379B}"/>
              </a:ext>
            </a:extLst>
          </p:cNvPr>
          <p:cNvSpPr txBox="1"/>
          <p:nvPr/>
        </p:nvSpPr>
        <p:spPr>
          <a:xfrm>
            <a:off x="842576" y="4205045"/>
            <a:ext cx="11481669" cy="110799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TCRN. DE E.M </a:t>
            </a:r>
            <a:r>
              <a:rPr lang="es-EC" sz="2200" dirty="0">
                <a:solidFill>
                  <a:prstClr val="black"/>
                </a:solidFill>
                <a:latin typeface="Arial" panose="020B0604020202020204" pitchFamily="34" charset="0"/>
                <a:cs typeface="Arial" panose="020B0604020202020204" pitchFamily="34" charset="0"/>
              </a:rPr>
              <a:t> </a:t>
            </a:r>
            <a:r>
              <a:rPr lang="es-EC" sz="2200" dirty="0" smtClean="0">
                <a:solidFill>
                  <a:prstClr val="black"/>
                </a:solidFill>
                <a:latin typeface="Arial" panose="020B0604020202020204" pitchFamily="34" charset="0"/>
                <a:cs typeface="Arial" panose="020B0604020202020204" pitchFamily="34" charset="0"/>
              </a:rPr>
              <a:t>RICHARD H. QUINTERO T</a:t>
            </a:r>
            <a:r>
              <a:rPr lang="es-EC" sz="2200" dirty="0">
                <a:solidFill>
                  <a:prstClr val="black"/>
                </a:solidFill>
                <a:latin typeface="Arial" panose="020B0604020202020204" pitchFamily="34" charset="0"/>
                <a:cs typeface="Arial" panose="020B0604020202020204" pitchFamily="34" charset="0"/>
              </a:rPr>
              <a:t>.</a:t>
            </a:r>
            <a:r>
              <a:rPr kumimoji="0" lang="es-EC" sz="2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Y TCRN. DE E.M</a:t>
            </a:r>
            <a:r>
              <a:rPr kumimoji="0" lang="es-EC" sz="22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MAURICIO M. GRANDA A</a:t>
            </a:r>
            <a:r>
              <a:rPr kumimoji="0" lang="es-EC" sz="2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t>
            </a:r>
            <a:endParaRPr kumimoji="0" lang="es-EC" sz="2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2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DIRECTOR: CRNL. </a:t>
            </a:r>
            <a:r>
              <a:rPr lang="es-EC" sz="2200" dirty="0" smtClean="0">
                <a:solidFill>
                  <a:prstClr val="black"/>
                </a:solidFill>
                <a:latin typeface="Arial" panose="020B0604020202020204" pitchFamily="34" charset="0"/>
                <a:cs typeface="Arial" panose="020B0604020202020204" pitchFamily="34" charset="0"/>
              </a:rPr>
              <a:t>E.M</a:t>
            </a:r>
            <a:r>
              <a:rPr kumimoji="0" lang="es-EC" sz="2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lang="es-EC" sz="2200" dirty="0" smtClean="0">
                <a:solidFill>
                  <a:prstClr val="black"/>
                </a:solidFill>
                <a:latin typeface="Arial" panose="020B0604020202020204" pitchFamily="34" charset="0"/>
                <a:cs typeface="Arial" panose="020B0604020202020204" pitchFamily="34" charset="0"/>
              </a:rPr>
              <a:t>MIGUEL F. ITURRALDE M.</a:t>
            </a:r>
            <a:endParaRPr kumimoji="0" lang="es-EC" sz="2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9344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7</a:t>
            </a:r>
            <a:r>
              <a:rPr lang="es-EC" sz="2800" b="1" i="1" dirty="0" smtClean="0">
                <a:solidFill>
                  <a:prstClr val="black"/>
                </a:solidFill>
                <a:latin typeface="Arial" panose="020B0604020202020204" pitchFamily="34" charset="0"/>
                <a:cs typeface="Arial" panose="020B0604020202020204" pitchFamily="34" charset="0"/>
              </a:rPr>
              <a:t>.  HIPÓTESIS</a:t>
            </a:r>
            <a:endParaRPr lang="es-EC" sz="2800" b="1" i="1" dirty="0">
              <a:solidFill>
                <a:prstClr val="black"/>
              </a:solidFill>
              <a:latin typeface="Arial" panose="020B0604020202020204" pitchFamily="34" charset="0"/>
              <a:cs typeface="Arial" panose="020B0604020202020204" pitchFamily="34" charset="0"/>
            </a:endParaRPr>
          </a:p>
        </p:txBody>
      </p:sp>
      <p:sp>
        <p:nvSpPr>
          <p:cNvPr id="7" name="Rectángulo 6"/>
          <p:cNvSpPr/>
          <p:nvPr/>
        </p:nvSpPr>
        <p:spPr>
          <a:xfrm>
            <a:off x="1749099" y="1698714"/>
            <a:ext cx="3960675" cy="707886"/>
          </a:xfrm>
          <a:prstGeom prst="rect">
            <a:avLst/>
          </a:prstGeom>
        </p:spPr>
        <p:txBody>
          <a:bodyPr>
            <a:spAutoFit/>
          </a:bodyPr>
          <a:lstStyle/>
          <a:p>
            <a:pPr algn="ctr"/>
            <a:r>
              <a:rPr lang="es-SV" sz="2000" b="1" dirty="0">
                <a:solidFill>
                  <a:srgbClr val="000000"/>
                </a:solidFill>
                <a:latin typeface="Arial" panose="020B0604020202020204" pitchFamily="34" charset="0"/>
              </a:rPr>
              <a:t>FORMULACIÓN DEL PROBLEMA </a:t>
            </a:r>
            <a:endParaRPr lang="es-SV" sz="2000" dirty="0"/>
          </a:p>
        </p:txBody>
      </p:sp>
      <p:sp>
        <p:nvSpPr>
          <p:cNvPr id="8" name="Rectángulo 7"/>
          <p:cNvSpPr/>
          <p:nvPr/>
        </p:nvSpPr>
        <p:spPr>
          <a:xfrm>
            <a:off x="7807477" y="1708116"/>
            <a:ext cx="3960675" cy="707886"/>
          </a:xfrm>
          <a:prstGeom prst="rect">
            <a:avLst/>
          </a:prstGeom>
        </p:spPr>
        <p:txBody>
          <a:bodyPr>
            <a:spAutoFit/>
          </a:bodyPr>
          <a:lstStyle/>
          <a:p>
            <a:pPr algn="ctr"/>
            <a:r>
              <a:rPr lang="es-SV" sz="2000" b="1" dirty="0">
                <a:solidFill>
                  <a:srgbClr val="000000"/>
                </a:solidFill>
                <a:latin typeface="Arial" panose="020B0604020202020204" pitchFamily="34" charset="0"/>
              </a:rPr>
              <a:t>OBJETIVO GENERAL </a:t>
            </a:r>
            <a:endParaRPr lang="es-SV" sz="2000" dirty="0">
              <a:solidFill>
                <a:srgbClr val="000000"/>
              </a:solidFill>
              <a:latin typeface="Arial" panose="020B0604020202020204" pitchFamily="34" charset="0"/>
            </a:endParaRPr>
          </a:p>
          <a:p>
            <a:pPr algn="ctr"/>
            <a:r>
              <a:rPr lang="es-SV" sz="2000" b="1" dirty="0">
                <a:solidFill>
                  <a:srgbClr val="000000"/>
                </a:solidFill>
                <a:latin typeface="Arial" panose="020B0604020202020204" pitchFamily="34" charset="0"/>
              </a:rPr>
              <a:t>SITUACIÓN A RESOLVER </a:t>
            </a:r>
            <a:endParaRPr lang="es-SV" sz="2000" dirty="0"/>
          </a:p>
        </p:txBody>
      </p:sp>
      <p:sp>
        <p:nvSpPr>
          <p:cNvPr id="9" name="Flecha izquierda y derecha 8"/>
          <p:cNvSpPr/>
          <p:nvPr/>
        </p:nvSpPr>
        <p:spPr>
          <a:xfrm>
            <a:off x="5632639" y="1781030"/>
            <a:ext cx="2242909" cy="38787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SV"/>
          </a:p>
        </p:txBody>
      </p:sp>
      <p:sp>
        <p:nvSpPr>
          <p:cNvPr id="10" name="Flecha izquierda y derecha 9"/>
          <p:cNvSpPr/>
          <p:nvPr/>
        </p:nvSpPr>
        <p:spPr>
          <a:xfrm rot="2106212">
            <a:off x="3729975" y="2717065"/>
            <a:ext cx="1220378" cy="38787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SV"/>
          </a:p>
        </p:txBody>
      </p:sp>
      <p:sp>
        <p:nvSpPr>
          <p:cNvPr id="11" name="Flecha izquierda y derecha 10"/>
          <p:cNvSpPr/>
          <p:nvPr/>
        </p:nvSpPr>
        <p:spPr>
          <a:xfrm rot="18793376">
            <a:off x="8619705" y="2963118"/>
            <a:ext cx="1250732" cy="35549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SV"/>
          </a:p>
        </p:txBody>
      </p:sp>
      <p:grpSp>
        <p:nvGrpSpPr>
          <p:cNvPr id="13" name="Grupo 12"/>
          <p:cNvGrpSpPr/>
          <p:nvPr/>
        </p:nvGrpSpPr>
        <p:grpSpPr>
          <a:xfrm>
            <a:off x="2166425" y="4496941"/>
            <a:ext cx="9601727" cy="2125508"/>
            <a:chOff x="1008162" y="762506"/>
            <a:chExt cx="6426030" cy="1447062"/>
          </a:xfrm>
        </p:grpSpPr>
        <p:sp>
          <p:nvSpPr>
            <p:cNvPr id="14" name="Forma libre 13"/>
            <p:cNvSpPr/>
            <p:nvPr/>
          </p:nvSpPr>
          <p:spPr>
            <a:xfrm>
              <a:off x="1008162" y="762506"/>
              <a:ext cx="1177889" cy="513086"/>
            </a:xfrm>
            <a:custGeom>
              <a:avLst/>
              <a:gdLst>
                <a:gd name="connsiteX0" fmla="*/ 0 w 1401609"/>
                <a:gd name="connsiteY0" fmla="*/ 112645 h 675854"/>
                <a:gd name="connsiteX1" fmla="*/ 112645 w 1401609"/>
                <a:gd name="connsiteY1" fmla="*/ 0 h 675854"/>
                <a:gd name="connsiteX2" fmla="*/ 1288964 w 1401609"/>
                <a:gd name="connsiteY2" fmla="*/ 0 h 675854"/>
                <a:gd name="connsiteX3" fmla="*/ 1401609 w 1401609"/>
                <a:gd name="connsiteY3" fmla="*/ 112645 h 675854"/>
                <a:gd name="connsiteX4" fmla="*/ 1401609 w 1401609"/>
                <a:gd name="connsiteY4" fmla="*/ 563209 h 675854"/>
                <a:gd name="connsiteX5" fmla="*/ 1288964 w 1401609"/>
                <a:gd name="connsiteY5" fmla="*/ 675854 h 675854"/>
                <a:gd name="connsiteX6" fmla="*/ 112645 w 1401609"/>
                <a:gd name="connsiteY6" fmla="*/ 675854 h 675854"/>
                <a:gd name="connsiteX7" fmla="*/ 0 w 1401609"/>
                <a:gd name="connsiteY7" fmla="*/ 563209 h 675854"/>
                <a:gd name="connsiteX8" fmla="*/ 0 w 1401609"/>
                <a:gd name="connsiteY8" fmla="*/ 112645 h 67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609" h="675854">
                  <a:moveTo>
                    <a:pt x="0" y="112645"/>
                  </a:moveTo>
                  <a:cubicBezTo>
                    <a:pt x="0" y="50433"/>
                    <a:pt x="50433" y="0"/>
                    <a:pt x="112645" y="0"/>
                  </a:cubicBezTo>
                  <a:lnTo>
                    <a:pt x="1288964" y="0"/>
                  </a:lnTo>
                  <a:cubicBezTo>
                    <a:pt x="1351176" y="0"/>
                    <a:pt x="1401609" y="50433"/>
                    <a:pt x="1401609" y="112645"/>
                  </a:cubicBezTo>
                  <a:lnTo>
                    <a:pt x="1401609" y="563209"/>
                  </a:lnTo>
                  <a:cubicBezTo>
                    <a:pt x="1401609" y="625421"/>
                    <a:pt x="1351176" y="675854"/>
                    <a:pt x="1288964" y="675854"/>
                  </a:cubicBezTo>
                  <a:lnTo>
                    <a:pt x="112645" y="675854"/>
                  </a:lnTo>
                  <a:cubicBezTo>
                    <a:pt x="50433" y="675854"/>
                    <a:pt x="0" y="625421"/>
                    <a:pt x="0" y="563209"/>
                  </a:cubicBezTo>
                  <a:lnTo>
                    <a:pt x="0" y="11264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282" tIns="67282" rIns="67282" bIns="67282" numCol="1" spcCol="1270" anchor="ctr" anchorCtr="0">
              <a:noAutofit/>
            </a:bodyPr>
            <a:lstStyle/>
            <a:p>
              <a:pPr lvl="0" algn="ctr" defTabSz="400050">
                <a:lnSpc>
                  <a:spcPct val="90000"/>
                </a:lnSpc>
                <a:spcBef>
                  <a:spcPct val="0"/>
                </a:spcBef>
                <a:spcAft>
                  <a:spcPct val="35000"/>
                </a:spcAft>
              </a:pPr>
              <a:r>
                <a:rPr lang="es-EC" sz="1200" b="1" kern="1200" dirty="0" smtClean="0">
                  <a:latin typeface="Arial" panose="020B0604020202020204" pitchFamily="34" charset="0"/>
                  <a:cs typeface="Arial" panose="020B0604020202020204" pitchFamily="34" charset="0"/>
                </a:rPr>
                <a:t>EL DESARROLLO GENERACIONAL</a:t>
              </a:r>
              <a:endParaRPr lang="es-EC" sz="1200" b="1" kern="1200" dirty="0">
                <a:latin typeface="Arial" panose="020B0604020202020204" pitchFamily="34" charset="0"/>
                <a:cs typeface="Arial" panose="020B0604020202020204" pitchFamily="34" charset="0"/>
              </a:endParaRPr>
            </a:p>
          </p:txBody>
        </p:sp>
        <p:sp>
          <p:nvSpPr>
            <p:cNvPr id="15" name="Forma libre 14"/>
            <p:cNvSpPr/>
            <p:nvPr/>
          </p:nvSpPr>
          <p:spPr>
            <a:xfrm>
              <a:off x="2520330" y="1136685"/>
              <a:ext cx="879596" cy="277813"/>
            </a:xfrm>
            <a:custGeom>
              <a:avLst/>
              <a:gdLst>
                <a:gd name="connsiteX0" fmla="*/ 0 w 1464860"/>
                <a:gd name="connsiteY0" fmla="*/ 99528 h 597155"/>
                <a:gd name="connsiteX1" fmla="*/ 99528 w 1464860"/>
                <a:gd name="connsiteY1" fmla="*/ 0 h 597155"/>
                <a:gd name="connsiteX2" fmla="*/ 1365332 w 1464860"/>
                <a:gd name="connsiteY2" fmla="*/ 0 h 597155"/>
                <a:gd name="connsiteX3" fmla="*/ 1464860 w 1464860"/>
                <a:gd name="connsiteY3" fmla="*/ 99528 h 597155"/>
                <a:gd name="connsiteX4" fmla="*/ 1464860 w 1464860"/>
                <a:gd name="connsiteY4" fmla="*/ 497627 h 597155"/>
                <a:gd name="connsiteX5" fmla="*/ 1365332 w 1464860"/>
                <a:gd name="connsiteY5" fmla="*/ 597155 h 597155"/>
                <a:gd name="connsiteX6" fmla="*/ 99528 w 1464860"/>
                <a:gd name="connsiteY6" fmla="*/ 597155 h 597155"/>
                <a:gd name="connsiteX7" fmla="*/ 0 w 1464860"/>
                <a:gd name="connsiteY7" fmla="*/ 497627 h 597155"/>
                <a:gd name="connsiteX8" fmla="*/ 0 w 1464860"/>
                <a:gd name="connsiteY8" fmla="*/ 99528 h 59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4860" h="597155">
                  <a:moveTo>
                    <a:pt x="0" y="99528"/>
                  </a:moveTo>
                  <a:cubicBezTo>
                    <a:pt x="0" y="44560"/>
                    <a:pt x="44560" y="0"/>
                    <a:pt x="99528" y="0"/>
                  </a:cubicBezTo>
                  <a:lnTo>
                    <a:pt x="1365332" y="0"/>
                  </a:lnTo>
                  <a:cubicBezTo>
                    <a:pt x="1420300" y="0"/>
                    <a:pt x="1464860" y="44560"/>
                    <a:pt x="1464860" y="99528"/>
                  </a:cubicBezTo>
                  <a:lnTo>
                    <a:pt x="1464860" y="497627"/>
                  </a:lnTo>
                  <a:cubicBezTo>
                    <a:pt x="1464860" y="552595"/>
                    <a:pt x="1420300" y="597155"/>
                    <a:pt x="1365332" y="597155"/>
                  </a:cubicBezTo>
                  <a:lnTo>
                    <a:pt x="99528" y="597155"/>
                  </a:lnTo>
                  <a:cubicBezTo>
                    <a:pt x="44560" y="597155"/>
                    <a:pt x="0" y="552595"/>
                    <a:pt x="0" y="497627"/>
                  </a:cubicBezTo>
                  <a:lnTo>
                    <a:pt x="0" y="9952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441" tIns="63441" rIns="63441" bIns="63441" numCol="1" spcCol="1270" anchor="ctr" anchorCtr="0">
              <a:noAutofit/>
            </a:bodyPr>
            <a:lstStyle/>
            <a:p>
              <a:pPr lvl="0" algn="ctr" defTabSz="400050">
                <a:lnSpc>
                  <a:spcPct val="90000"/>
                </a:lnSpc>
                <a:spcBef>
                  <a:spcPct val="0"/>
                </a:spcBef>
                <a:spcAft>
                  <a:spcPct val="35000"/>
                </a:spcAft>
              </a:pPr>
              <a:r>
                <a:rPr lang="es-EC" sz="1200" b="1" kern="1200" dirty="0" smtClean="0">
                  <a:latin typeface="Arial" panose="020B0604020202020204" pitchFamily="34" charset="0"/>
                  <a:cs typeface="Arial" panose="020B0604020202020204" pitchFamily="34" charset="0"/>
                </a:rPr>
                <a:t>INFLUYE</a:t>
              </a:r>
              <a:endParaRPr lang="es-EC" sz="1200" b="1" kern="1200" dirty="0">
                <a:latin typeface="Arial" panose="020B0604020202020204" pitchFamily="34" charset="0"/>
                <a:cs typeface="Arial" panose="020B0604020202020204" pitchFamily="34" charset="0"/>
              </a:endParaRPr>
            </a:p>
          </p:txBody>
        </p:sp>
        <p:sp>
          <p:nvSpPr>
            <p:cNvPr id="16" name="Forma libre 15"/>
            <p:cNvSpPr/>
            <p:nvPr/>
          </p:nvSpPr>
          <p:spPr>
            <a:xfrm>
              <a:off x="3742756" y="1346813"/>
              <a:ext cx="971656" cy="511736"/>
            </a:xfrm>
            <a:custGeom>
              <a:avLst/>
              <a:gdLst>
                <a:gd name="connsiteX0" fmla="*/ 0 w 1203180"/>
                <a:gd name="connsiteY0" fmla="*/ 130347 h 782067"/>
                <a:gd name="connsiteX1" fmla="*/ 130347 w 1203180"/>
                <a:gd name="connsiteY1" fmla="*/ 0 h 782067"/>
                <a:gd name="connsiteX2" fmla="*/ 1072833 w 1203180"/>
                <a:gd name="connsiteY2" fmla="*/ 0 h 782067"/>
                <a:gd name="connsiteX3" fmla="*/ 1203180 w 1203180"/>
                <a:gd name="connsiteY3" fmla="*/ 130347 h 782067"/>
                <a:gd name="connsiteX4" fmla="*/ 1203180 w 1203180"/>
                <a:gd name="connsiteY4" fmla="*/ 651720 h 782067"/>
                <a:gd name="connsiteX5" fmla="*/ 1072833 w 1203180"/>
                <a:gd name="connsiteY5" fmla="*/ 782067 h 782067"/>
                <a:gd name="connsiteX6" fmla="*/ 130347 w 1203180"/>
                <a:gd name="connsiteY6" fmla="*/ 782067 h 782067"/>
                <a:gd name="connsiteX7" fmla="*/ 0 w 1203180"/>
                <a:gd name="connsiteY7" fmla="*/ 651720 h 782067"/>
                <a:gd name="connsiteX8" fmla="*/ 0 w 1203180"/>
                <a:gd name="connsiteY8" fmla="*/ 130347 h 78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3180" h="782067">
                  <a:moveTo>
                    <a:pt x="0" y="130347"/>
                  </a:moveTo>
                  <a:cubicBezTo>
                    <a:pt x="0" y="58358"/>
                    <a:pt x="58358" y="0"/>
                    <a:pt x="130347" y="0"/>
                  </a:cubicBezTo>
                  <a:lnTo>
                    <a:pt x="1072833" y="0"/>
                  </a:lnTo>
                  <a:cubicBezTo>
                    <a:pt x="1144822" y="0"/>
                    <a:pt x="1203180" y="58358"/>
                    <a:pt x="1203180" y="130347"/>
                  </a:cubicBezTo>
                  <a:lnTo>
                    <a:pt x="1203180" y="651720"/>
                  </a:lnTo>
                  <a:cubicBezTo>
                    <a:pt x="1203180" y="723709"/>
                    <a:pt x="1144822" y="782067"/>
                    <a:pt x="1072833" y="782067"/>
                  </a:cubicBezTo>
                  <a:lnTo>
                    <a:pt x="130347" y="782067"/>
                  </a:lnTo>
                  <a:cubicBezTo>
                    <a:pt x="58358" y="782067"/>
                    <a:pt x="0" y="723709"/>
                    <a:pt x="0" y="651720"/>
                  </a:cubicBezTo>
                  <a:lnTo>
                    <a:pt x="0" y="13034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467" tIns="72467" rIns="72467" bIns="72467" numCol="1" spcCol="1270" anchor="ctr" anchorCtr="0">
              <a:noAutofit/>
            </a:bodyPr>
            <a:lstStyle/>
            <a:p>
              <a:pPr lvl="0" algn="ctr" defTabSz="400050">
                <a:lnSpc>
                  <a:spcPct val="90000"/>
                </a:lnSpc>
                <a:spcBef>
                  <a:spcPct val="0"/>
                </a:spcBef>
                <a:spcAft>
                  <a:spcPct val="35000"/>
                </a:spcAft>
              </a:pPr>
              <a:r>
                <a:rPr lang="es-EC" sz="1200" b="1" kern="1200" dirty="0" smtClean="0">
                  <a:latin typeface="Arial" panose="020B0604020202020204" pitchFamily="34" charset="0"/>
                  <a:cs typeface="Arial" panose="020B0604020202020204" pitchFamily="34" charset="0"/>
                </a:rPr>
                <a:t>DESEMPEÑO PROFESIONAL</a:t>
              </a:r>
              <a:endParaRPr lang="es-EC" sz="1200" b="1" kern="1200" dirty="0">
                <a:latin typeface="Arial" panose="020B0604020202020204" pitchFamily="34" charset="0"/>
                <a:cs typeface="Arial" panose="020B0604020202020204" pitchFamily="34" charset="0"/>
              </a:endParaRPr>
            </a:p>
          </p:txBody>
        </p:sp>
        <p:sp>
          <p:nvSpPr>
            <p:cNvPr id="17" name="Forma libre 16"/>
            <p:cNvSpPr/>
            <p:nvPr/>
          </p:nvSpPr>
          <p:spPr>
            <a:xfrm>
              <a:off x="5033894" y="1469106"/>
              <a:ext cx="1094053" cy="605748"/>
            </a:xfrm>
            <a:custGeom>
              <a:avLst/>
              <a:gdLst>
                <a:gd name="connsiteX0" fmla="*/ 0 w 1203180"/>
                <a:gd name="connsiteY0" fmla="*/ 130347 h 782067"/>
                <a:gd name="connsiteX1" fmla="*/ 130347 w 1203180"/>
                <a:gd name="connsiteY1" fmla="*/ 0 h 782067"/>
                <a:gd name="connsiteX2" fmla="*/ 1072833 w 1203180"/>
                <a:gd name="connsiteY2" fmla="*/ 0 h 782067"/>
                <a:gd name="connsiteX3" fmla="*/ 1203180 w 1203180"/>
                <a:gd name="connsiteY3" fmla="*/ 130347 h 782067"/>
                <a:gd name="connsiteX4" fmla="*/ 1203180 w 1203180"/>
                <a:gd name="connsiteY4" fmla="*/ 651720 h 782067"/>
                <a:gd name="connsiteX5" fmla="*/ 1072833 w 1203180"/>
                <a:gd name="connsiteY5" fmla="*/ 782067 h 782067"/>
                <a:gd name="connsiteX6" fmla="*/ 130347 w 1203180"/>
                <a:gd name="connsiteY6" fmla="*/ 782067 h 782067"/>
                <a:gd name="connsiteX7" fmla="*/ 0 w 1203180"/>
                <a:gd name="connsiteY7" fmla="*/ 651720 h 782067"/>
                <a:gd name="connsiteX8" fmla="*/ 0 w 1203180"/>
                <a:gd name="connsiteY8" fmla="*/ 130347 h 78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3180" h="782067">
                  <a:moveTo>
                    <a:pt x="0" y="130347"/>
                  </a:moveTo>
                  <a:cubicBezTo>
                    <a:pt x="0" y="58358"/>
                    <a:pt x="58358" y="0"/>
                    <a:pt x="130347" y="0"/>
                  </a:cubicBezTo>
                  <a:lnTo>
                    <a:pt x="1072833" y="0"/>
                  </a:lnTo>
                  <a:cubicBezTo>
                    <a:pt x="1144822" y="0"/>
                    <a:pt x="1203180" y="58358"/>
                    <a:pt x="1203180" y="130347"/>
                  </a:cubicBezTo>
                  <a:lnTo>
                    <a:pt x="1203180" y="651720"/>
                  </a:lnTo>
                  <a:cubicBezTo>
                    <a:pt x="1203180" y="723709"/>
                    <a:pt x="1144822" y="782067"/>
                    <a:pt x="1072833" y="782067"/>
                  </a:cubicBezTo>
                  <a:lnTo>
                    <a:pt x="130347" y="782067"/>
                  </a:lnTo>
                  <a:cubicBezTo>
                    <a:pt x="58358" y="782067"/>
                    <a:pt x="0" y="723709"/>
                    <a:pt x="0" y="651720"/>
                  </a:cubicBezTo>
                  <a:lnTo>
                    <a:pt x="0" y="13034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467" tIns="72467" rIns="72467" bIns="72467" numCol="1" spcCol="1270" anchor="ctr" anchorCtr="0">
              <a:noAutofit/>
            </a:bodyPr>
            <a:lstStyle/>
            <a:p>
              <a:pPr lvl="0" algn="ctr" defTabSz="400050">
                <a:lnSpc>
                  <a:spcPct val="90000"/>
                </a:lnSpc>
                <a:spcBef>
                  <a:spcPct val="0"/>
                </a:spcBef>
                <a:spcAft>
                  <a:spcPct val="35000"/>
                </a:spcAft>
              </a:pPr>
              <a:r>
                <a:rPr lang="es-EC" sz="1200" b="1" kern="1200" dirty="0" smtClean="0">
                  <a:latin typeface="Arial" panose="020B0604020202020204" pitchFamily="34" charset="0"/>
                  <a:cs typeface="Arial" panose="020B0604020202020204" pitchFamily="34" charset="0"/>
                </a:rPr>
                <a:t>SUBTENIENTES DE LA F.T DE LA </a:t>
              </a:r>
              <a:r>
                <a:rPr lang="es-EC" sz="1200" b="1" kern="1200" dirty="0" smtClean="0">
                  <a:latin typeface="Arial" panose="020B0604020202020204" pitchFamily="34" charset="0"/>
                  <a:cs typeface="Arial" panose="020B0604020202020204" pitchFamily="34" charset="0"/>
                </a:rPr>
                <a:t>GENERACIÓN </a:t>
              </a:r>
              <a:r>
                <a:rPr lang="es-EC" sz="1200" b="1" kern="1200" dirty="0" smtClean="0">
                  <a:latin typeface="Arial" panose="020B0604020202020204" pitchFamily="34" charset="0"/>
                  <a:cs typeface="Arial" panose="020B0604020202020204" pitchFamily="34" charset="0"/>
                </a:rPr>
                <a:t>“Y”</a:t>
              </a:r>
              <a:endParaRPr lang="es-EC" sz="1200" b="1" kern="1200" dirty="0">
                <a:latin typeface="Arial" panose="020B0604020202020204" pitchFamily="34" charset="0"/>
                <a:cs typeface="Arial" panose="020B0604020202020204" pitchFamily="34" charset="0"/>
              </a:endParaRPr>
            </a:p>
          </p:txBody>
        </p:sp>
        <p:sp>
          <p:nvSpPr>
            <p:cNvPr id="18" name="Forma libre 17"/>
            <p:cNvSpPr/>
            <p:nvPr/>
          </p:nvSpPr>
          <p:spPr>
            <a:xfrm>
              <a:off x="6447429" y="1763761"/>
              <a:ext cx="986763" cy="445807"/>
            </a:xfrm>
            <a:custGeom>
              <a:avLst/>
              <a:gdLst>
                <a:gd name="connsiteX0" fmla="*/ 0 w 1203180"/>
                <a:gd name="connsiteY0" fmla="*/ 130347 h 782067"/>
                <a:gd name="connsiteX1" fmla="*/ 130347 w 1203180"/>
                <a:gd name="connsiteY1" fmla="*/ 0 h 782067"/>
                <a:gd name="connsiteX2" fmla="*/ 1072833 w 1203180"/>
                <a:gd name="connsiteY2" fmla="*/ 0 h 782067"/>
                <a:gd name="connsiteX3" fmla="*/ 1203180 w 1203180"/>
                <a:gd name="connsiteY3" fmla="*/ 130347 h 782067"/>
                <a:gd name="connsiteX4" fmla="*/ 1203180 w 1203180"/>
                <a:gd name="connsiteY4" fmla="*/ 651720 h 782067"/>
                <a:gd name="connsiteX5" fmla="*/ 1072833 w 1203180"/>
                <a:gd name="connsiteY5" fmla="*/ 782067 h 782067"/>
                <a:gd name="connsiteX6" fmla="*/ 130347 w 1203180"/>
                <a:gd name="connsiteY6" fmla="*/ 782067 h 782067"/>
                <a:gd name="connsiteX7" fmla="*/ 0 w 1203180"/>
                <a:gd name="connsiteY7" fmla="*/ 651720 h 782067"/>
                <a:gd name="connsiteX8" fmla="*/ 0 w 1203180"/>
                <a:gd name="connsiteY8" fmla="*/ 130347 h 78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3180" h="782067">
                  <a:moveTo>
                    <a:pt x="0" y="130347"/>
                  </a:moveTo>
                  <a:cubicBezTo>
                    <a:pt x="0" y="58358"/>
                    <a:pt x="58358" y="0"/>
                    <a:pt x="130347" y="0"/>
                  </a:cubicBezTo>
                  <a:lnTo>
                    <a:pt x="1072833" y="0"/>
                  </a:lnTo>
                  <a:cubicBezTo>
                    <a:pt x="1144822" y="0"/>
                    <a:pt x="1203180" y="58358"/>
                    <a:pt x="1203180" y="130347"/>
                  </a:cubicBezTo>
                  <a:lnTo>
                    <a:pt x="1203180" y="651720"/>
                  </a:lnTo>
                  <a:cubicBezTo>
                    <a:pt x="1203180" y="723709"/>
                    <a:pt x="1144822" y="782067"/>
                    <a:pt x="1072833" y="782067"/>
                  </a:cubicBezTo>
                  <a:lnTo>
                    <a:pt x="130347" y="782067"/>
                  </a:lnTo>
                  <a:cubicBezTo>
                    <a:pt x="58358" y="782067"/>
                    <a:pt x="0" y="723709"/>
                    <a:pt x="0" y="651720"/>
                  </a:cubicBezTo>
                  <a:lnTo>
                    <a:pt x="0" y="13034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467" tIns="72467" rIns="72467" bIns="72467" numCol="1" spcCol="1270" anchor="ctr" anchorCtr="0">
              <a:noAutofit/>
            </a:bodyPr>
            <a:lstStyle/>
            <a:p>
              <a:pPr lvl="0" algn="ctr" defTabSz="400050">
                <a:lnSpc>
                  <a:spcPct val="90000"/>
                </a:lnSpc>
                <a:spcBef>
                  <a:spcPct val="0"/>
                </a:spcBef>
                <a:spcAft>
                  <a:spcPct val="35000"/>
                </a:spcAft>
              </a:pPr>
              <a:r>
                <a:rPr lang="es-EC" sz="1200" b="1" kern="1200" dirty="0" smtClean="0">
                  <a:latin typeface="Arial" panose="020B0604020202020204" pitchFamily="34" charset="0"/>
                  <a:cs typeface="Arial" panose="020B0604020202020204" pitchFamily="34" charset="0"/>
                </a:rPr>
                <a:t>GRADUADOS DESE EL 2009 AL 2014</a:t>
              </a:r>
              <a:endParaRPr lang="es-EC" sz="1200" b="1" kern="1200" dirty="0">
                <a:latin typeface="Arial" panose="020B0604020202020204" pitchFamily="34" charset="0"/>
                <a:cs typeface="Arial" panose="020B0604020202020204" pitchFamily="34" charset="0"/>
              </a:endParaRPr>
            </a:p>
          </p:txBody>
        </p:sp>
        <p:cxnSp>
          <p:nvCxnSpPr>
            <p:cNvPr id="19" name="Conector angular 18"/>
            <p:cNvCxnSpPr/>
            <p:nvPr/>
          </p:nvCxnSpPr>
          <p:spPr>
            <a:xfrm>
              <a:off x="2186051" y="1019049"/>
              <a:ext cx="334279" cy="23118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angular 19"/>
            <p:cNvCxnSpPr>
              <a:stCxn id="15" idx="4"/>
            </p:cNvCxnSpPr>
            <p:nvPr/>
          </p:nvCxnSpPr>
          <p:spPr>
            <a:xfrm>
              <a:off x="3399926" y="1368195"/>
              <a:ext cx="336790" cy="22080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angular 20"/>
            <p:cNvCxnSpPr/>
            <p:nvPr/>
          </p:nvCxnSpPr>
          <p:spPr>
            <a:xfrm>
              <a:off x="4710403" y="1627964"/>
              <a:ext cx="324488" cy="14401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angular 21"/>
            <p:cNvCxnSpPr/>
            <p:nvPr/>
          </p:nvCxnSpPr>
          <p:spPr>
            <a:xfrm>
              <a:off x="6087389" y="1801729"/>
              <a:ext cx="360040" cy="12865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12" name="Imagen 11"/>
          <p:cNvPicPr>
            <a:picLocks noChangeAspect="1"/>
          </p:cNvPicPr>
          <p:nvPr/>
        </p:nvPicPr>
        <p:blipFill>
          <a:blip r:embed="rId2"/>
          <a:stretch>
            <a:fillRect/>
          </a:stretch>
        </p:blipFill>
        <p:spPr>
          <a:xfrm>
            <a:off x="5530049" y="2939657"/>
            <a:ext cx="2436641" cy="1557284"/>
          </a:xfrm>
          <a:prstGeom prst="rect">
            <a:avLst/>
          </a:prstGeom>
          <a:solidFill>
            <a:schemeClr val="accent5">
              <a:lumMod val="75000"/>
            </a:schemeClr>
          </a:solidFill>
          <a:ln w="88900" cap="sq" cmpd="thickThin">
            <a:solidFill>
              <a:srgbClr val="00B050"/>
            </a:solidFill>
            <a:prstDash val="solid"/>
            <a:miter lim="800000"/>
          </a:ln>
          <a:effectLst>
            <a:innerShdw blurRad="76200">
              <a:srgbClr val="000000"/>
            </a:innerShdw>
          </a:effectLst>
        </p:spPr>
      </p:pic>
    </p:spTree>
    <p:extLst>
      <p:ext uri="{BB962C8B-B14F-4D97-AF65-F5344CB8AC3E}">
        <p14:creationId xmlns:p14="http://schemas.microsoft.com/office/powerpoint/2010/main" val="840366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8.  VARIABLE INDEPENDIENTE Y DEPENDIENTE</a:t>
            </a:r>
            <a:endParaRPr lang="es-EC" sz="2800" b="1" i="1" dirty="0">
              <a:solidFill>
                <a:prstClr val="black"/>
              </a:solidFill>
              <a:latin typeface="Arial" panose="020B0604020202020204" pitchFamily="34" charset="0"/>
              <a:cs typeface="Arial" panose="020B0604020202020204" pitchFamily="34" charset="0"/>
            </a:endParaRPr>
          </a:p>
        </p:txBody>
      </p:sp>
      <p:grpSp>
        <p:nvGrpSpPr>
          <p:cNvPr id="2" name="Grupo 1"/>
          <p:cNvGrpSpPr/>
          <p:nvPr/>
        </p:nvGrpSpPr>
        <p:grpSpPr>
          <a:xfrm>
            <a:off x="3837904" y="1286642"/>
            <a:ext cx="6053070" cy="4766429"/>
            <a:chOff x="4391696" y="1853312"/>
            <a:chExt cx="4555143" cy="3918021"/>
          </a:xfrm>
        </p:grpSpPr>
        <p:sp>
          <p:nvSpPr>
            <p:cNvPr id="8" name="Forma libre 7"/>
            <p:cNvSpPr/>
            <p:nvPr/>
          </p:nvSpPr>
          <p:spPr>
            <a:xfrm>
              <a:off x="4391697" y="1853312"/>
              <a:ext cx="2256438" cy="1891000"/>
            </a:xfrm>
            <a:custGeom>
              <a:avLst/>
              <a:gdLst>
                <a:gd name="connsiteX0" fmla="*/ 0 w 2166161"/>
                <a:gd name="connsiteY0" fmla="*/ 1875139 h 1875139"/>
                <a:gd name="connsiteX1" fmla="*/ 2166161 w 2166161"/>
                <a:gd name="connsiteY1" fmla="*/ 0 h 1875139"/>
                <a:gd name="connsiteX2" fmla="*/ 2166161 w 2166161"/>
                <a:gd name="connsiteY2" fmla="*/ 1875139 h 1875139"/>
                <a:gd name="connsiteX3" fmla="*/ 0 w 2166161"/>
                <a:gd name="connsiteY3" fmla="*/ 1875139 h 1875139"/>
              </a:gdLst>
              <a:ahLst/>
              <a:cxnLst>
                <a:cxn ang="0">
                  <a:pos x="connsiteX0" y="connsiteY0"/>
                </a:cxn>
                <a:cxn ang="0">
                  <a:pos x="connsiteX1" y="connsiteY1"/>
                </a:cxn>
                <a:cxn ang="0">
                  <a:pos x="connsiteX2" y="connsiteY2"/>
                </a:cxn>
                <a:cxn ang="0">
                  <a:pos x="connsiteX3" y="connsiteY3"/>
                </a:cxn>
              </a:cxnLst>
              <a:rect l="l" t="t" r="r" b="b"/>
              <a:pathLst>
                <a:path w="2166161" h="1875139">
                  <a:moveTo>
                    <a:pt x="0" y="1875139"/>
                  </a:moveTo>
                  <a:cubicBezTo>
                    <a:pt x="0" y="839528"/>
                    <a:pt x="969823" y="0"/>
                    <a:pt x="2166161" y="0"/>
                  </a:cubicBezTo>
                  <a:lnTo>
                    <a:pt x="2166161" y="1875139"/>
                  </a:lnTo>
                  <a:lnTo>
                    <a:pt x="0" y="1875139"/>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48246" tIns="663007" rIns="113792" bIns="113792" numCol="1" spcCol="1270" anchor="ctr" anchorCtr="0">
              <a:noAutofit/>
            </a:bodyPr>
            <a:lstStyle/>
            <a:p>
              <a:pPr lvl="0" algn="ctr" defTabSz="711200" rtl="0">
                <a:lnSpc>
                  <a:spcPct val="90000"/>
                </a:lnSpc>
                <a:spcBef>
                  <a:spcPct val="0"/>
                </a:spcBef>
                <a:spcAft>
                  <a:spcPct val="35000"/>
                </a:spcAft>
              </a:pPr>
              <a:r>
                <a:rPr lang="es-MX" sz="1600" kern="1200" dirty="0" smtClean="0"/>
                <a:t>VARIABLE DEPENDIENTE</a:t>
              </a:r>
              <a:endParaRPr lang="es-MX" sz="1600" kern="1200" dirty="0"/>
            </a:p>
          </p:txBody>
        </p:sp>
        <p:sp>
          <p:nvSpPr>
            <p:cNvPr id="9" name="Forma libre 8"/>
            <p:cNvSpPr/>
            <p:nvPr/>
          </p:nvSpPr>
          <p:spPr>
            <a:xfrm>
              <a:off x="6716678" y="1853312"/>
              <a:ext cx="2230161" cy="1891000"/>
            </a:xfrm>
            <a:custGeom>
              <a:avLst/>
              <a:gdLst>
                <a:gd name="connsiteX0" fmla="*/ 0 w 1875139"/>
                <a:gd name="connsiteY0" fmla="*/ 2230160 h 2230160"/>
                <a:gd name="connsiteX1" fmla="*/ 1875139 w 1875139"/>
                <a:gd name="connsiteY1" fmla="*/ 0 h 2230160"/>
                <a:gd name="connsiteX2" fmla="*/ 1875139 w 1875139"/>
                <a:gd name="connsiteY2" fmla="*/ 2230160 h 2230160"/>
                <a:gd name="connsiteX3" fmla="*/ 0 w 1875139"/>
                <a:gd name="connsiteY3" fmla="*/ 2230160 h 2230160"/>
              </a:gdLst>
              <a:ahLst/>
              <a:cxnLst>
                <a:cxn ang="0">
                  <a:pos x="connsiteX0" y="connsiteY0"/>
                </a:cxn>
                <a:cxn ang="0">
                  <a:pos x="connsiteX1" y="connsiteY1"/>
                </a:cxn>
                <a:cxn ang="0">
                  <a:pos x="connsiteX2" y="connsiteY2"/>
                </a:cxn>
                <a:cxn ang="0">
                  <a:pos x="connsiteX3" y="connsiteY3"/>
                </a:cxn>
              </a:cxnLst>
              <a:rect l="l" t="t" r="r" b="b"/>
              <a:pathLst>
                <a:path w="1875139" h="2230160">
                  <a:moveTo>
                    <a:pt x="0" y="1"/>
                  </a:moveTo>
                  <a:cubicBezTo>
                    <a:pt x="1035610" y="1"/>
                    <a:pt x="1875139" y="998476"/>
                    <a:pt x="1875139" y="2230159"/>
                  </a:cubicBezTo>
                  <a:lnTo>
                    <a:pt x="0" y="2230159"/>
                  </a:lnTo>
                  <a:lnTo>
                    <a:pt x="0" y="1"/>
                  </a:lnTo>
                  <a:close/>
                </a:path>
              </a:pathLst>
            </a:custGeom>
          </p:spPr>
          <p:style>
            <a:lnRef idx="2">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txBody>
            <a:bodyPr spcFirstLastPara="0" vert="horz" wrap="square" lIns="113793" tIns="663007" rIns="766991" bIns="113793" numCol="1" spcCol="1270" anchor="ctr" anchorCtr="0">
              <a:noAutofit/>
            </a:bodyPr>
            <a:lstStyle/>
            <a:p>
              <a:pPr lvl="0" algn="ctr" defTabSz="711200" rtl="0">
                <a:lnSpc>
                  <a:spcPct val="90000"/>
                </a:lnSpc>
                <a:spcBef>
                  <a:spcPct val="0"/>
                </a:spcBef>
                <a:spcAft>
                  <a:spcPct val="35000"/>
                </a:spcAft>
              </a:pPr>
              <a:r>
                <a:rPr lang="es-MX" sz="1600" b="1" kern="1200" dirty="0" smtClean="0">
                  <a:ln w="22225">
                    <a:solidFill>
                      <a:schemeClr val="accent2"/>
                    </a:solidFill>
                    <a:prstDash val="solid"/>
                  </a:ln>
                  <a:solidFill>
                    <a:schemeClr val="accent2">
                      <a:lumMod val="40000"/>
                      <a:lumOff val="60000"/>
                    </a:schemeClr>
                  </a:solidFill>
                </a:rPr>
                <a:t>EL DESEMPEÑO PROFESIONAL</a:t>
              </a:r>
              <a:endParaRPr lang="es-MX" sz="1600" b="1" kern="1200" dirty="0">
                <a:ln w="22225">
                  <a:solidFill>
                    <a:schemeClr val="accent2"/>
                  </a:solidFill>
                  <a:prstDash val="solid"/>
                </a:ln>
                <a:solidFill>
                  <a:schemeClr val="accent2">
                    <a:lumMod val="40000"/>
                    <a:lumOff val="60000"/>
                  </a:schemeClr>
                </a:solidFill>
              </a:endParaRPr>
            </a:p>
          </p:txBody>
        </p:sp>
        <p:sp>
          <p:nvSpPr>
            <p:cNvPr id="10" name="Forma libre 9"/>
            <p:cNvSpPr/>
            <p:nvPr/>
          </p:nvSpPr>
          <p:spPr>
            <a:xfrm>
              <a:off x="6594007" y="3789435"/>
              <a:ext cx="2352832" cy="1981898"/>
            </a:xfrm>
            <a:custGeom>
              <a:avLst/>
              <a:gdLst>
                <a:gd name="connsiteX0" fmla="*/ 0 w 2334942"/>
                <a:gd name="connsiteY0" fmla="*/ 1936775 h 1936775"/>
                <a:gd name="connsiteX1" fmla="*/ 2334942 w 2334942"/>
                <a:gd name="connsiteY1" fmla="*/ 0 h 1936775"/>
                <a:gd name="connsiteX2" fmla="*/ 2334942 w 2334942"/>
                <a:gd name="connsiteY2" fmla="*/ 1936775 h 1936775"/>
                <a:gd name="connsiteX3" fmla="*/ 0 w 2334942"/>
                <a:gd name="connsiteY3" fmla="*/ 1936775 h 1936775"/>
              </a:gdLst>
              <a:ahLst/>
              <a:cxnLst>
                <a:cxn ang="0">
                  <a:pos x="connsiteX0" y="connsiteY0"/>
                </a:cxn>
                <a:cxn ang="0">
                  <a:pos x="connsiteX1" y="connsiteY1"/>
                </a:cxn>
                <a:cxn ang="0">
                  <a:pos x="connsiteX2" y="connsiteY2"/>
                </a:cxn>
                <a:cxn ang="0">
                  <a:pos x="connsiteX3" y="connsiteY3"/>
                </a:cxn>
              </a:cxnLst>
              <a:rect l="l" t="t" r="r" b="b"/>
              <a:pathLst>
                <a:path w="2334942" h="1936775">
                  <a:moveTo>
                    <a:pt x="2334942" y="0"/>
                  </a:moveTo>
                  <a:cubicBezTo>
                    <a:pt x="2334942" y="1069651"/>
                    <a:pt x="1289553" y="1936775"/>
                    <a:pt x="0" y="1936775"/>
                  </a:cubicBezTo>
                  <a:lnTo>
                    <a:pt x="0" y="0"/>
                  </a:lnTo>
                  <a:lnTo>
                    <a:pt x="2334942" y="0"/>
                  </a:lnTo>
                  <a:close/>
                </a:path>
              </a:pathLst>
            </a:custGeom>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txBody>
            <a:bodyPr spcFirstLastPara="0" vert="horz" wrap="square" lIns="113792" tIns="113793" rIns="797681" bIns="681060" numCol="1" spcCol="1270" anchor="ctr" anchorCtr="0">
              <a:noAutofit/>
            </a:bodyPr>
            <a:lstStyle/>
            <a:p>
              <a:pPr lvl="0" algn="ctr" defTabSz="711200" rtl="0">
                <a:lnSpc>
                  <a:spcPct val="90000"/>
                </a:lnSpc>
                <a:spcBef>
                  <a:spcPct val="0"/>
                </a:spcBef>
                <a:spcAft>
                  <a:spcPct val="35000"/>
                </a:spcAft>
              </a:pPr>
              <a:r>
                <a:rPr lang="es-MX" sz="1600" b="1" kern="1200" dirty="0" smtClean="0">
                  <a:ln w="22225">
                    <a:solidFill>
                      <a:schemeClr val="accent2"/>
                    </a:solidFill>
                    <a:prstDash val="solid"/>
                  </a:ln>
                  <a:solidFill>
                    <a:schemeClr val="accent2">
                      <a:lumMod val="40000"/>
                      <a:lumOff val="60000"/>
                    </a:schemeClr>
                  </a:solidFill>
                </a:rPr>
                <a:t>EL DESARROLLO GENERACIONAL</a:t>
              </a:r>
              <a:endParaRPr lang="es-MX" sz="1600" b="1" kern="1200" dirty="0">
                <a:ln w="22225">
                  <a:solidFill>
                    <a:schemeClr val="accent2"/>
                  </a:solidFill>
                  <a:prstDash val="solid"/>
                </a:ln>
                <a:solidFill>
                  <a:schemeClr val="accent2">
                    <a:lumMod val="40000"/>
                    <a:lumOff val="60000"/>
                  </a:schemeClr>
                </a:solidFill>
              </a:endParaRPr>
            </a:p>
          </p:txBody>
        </p:sp>
        <p:sp>
          <p:nvSpPr>
            <p:cNvPr id="11" name="Forma libre 10"/>
            <p:cNvSpPr/>
            <p:nvPr/>
          </p:nvSpPr>
          <p:spPr>
            <a:xfrm>
              <a:off x="4391696" y="3820252"/>
              <a:ext cx="2244906" cy="1951081"/>
            </a:xfrm>
            <a:custGeom>
              <a:avLst/>
              <a:gdLst>
                <a:gd name="connsiteX0" fmla="*/ 0 w 1875139"/>
                <a:gd name="connsiteY0" fmla="*/ 2143097 h 2143097"/>
                <a:gd name="connsiteX1" fmla="*/ 1875139 w 1875139"/>
                <a:gd name="connsiteY1" fmla="*/ 0 h 2143097"/>
                <a:gd name="connsiteX2" fmla="*/ 1875139 w 1875139"/>
                <a:gd name="connsiteY2" fmla="*/ 2143097 h 2143097"/>
                <a:gd name="connsiteX3" fmla="*/ 0 w 1875139"/>
                <a:gd name="connsiteY3" fmla="*/ 2143097 h 2143097"/>
              </a:gdLst>
              <a:ahLst/>
              <a:cxnLst>
                <a:cxn ang="0">
                  <a:pos x="connsiteX0" y="connsiteY0"/>
                </a:cxn>
                <a:cxn ang="0">
                  <a:pos x="connsiteX1" y="connsiteY1"/>
                </a:cxn>
                <a:cxn ang="0">
                  <a:pos x="connsiteX2" y="connsiteY2"/>
                </a:cxn>
                <a:cxn ang="0">
                  <a:pos x="connsiteX3" y="connsiteY3"/>
                </a:cxn>
              </a:cxnLst>
              <a:rect l="l" t="t" r="r" b="b"/>
              <a:pathLst>
                <a:path w="1875139" h="2143097">
                  <a:moveTo>
                    <a:pt x="1875139" y="2143096"/>
                  </a:moveTo>
                  <a:cubicBezTo>
                    <a:pt x="839528" y="2143096"/>
                    <a:pt x="0" y="1183600"/>
                    <a:pt x="0" y="1"/>
                  </a:cubicBezTo>
                  <a:lnTo>
                    <a:pt x="1875139" y="1"/>
                  </a:lnTo>
                  <a:lnTo>
                    <a:pt x="1875139" y="2143096"/>
                  </a:lnTo>
                  <a:close/>
                </a:path>
              </a:pathLst>
            </a:cu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741491" tIns="113792" rIns="113792" bIns="663007" numCol="1" spcCol="1270" anchor="ctr" anchorCtr="0">
              <a:noAutofit/>
            </a:bodyPr>
            <a:lstStyle/>
            <a:p>
              <a:pPr lvl="0" algn="ctr" defTabSz="711200" rtl="0">
                <a:lnSpc>
                  <a:spcPct val="90000"/>
                </a:lnSpc>
                <a:spcBef>
                  <a:spcPct val="0"/>
                </a:spcBef>
                <a:spcAft>
                  <a:spcPct val="35000"/>
                </a:spcAft>
              </a:pPr>
              <a:r>
                <a:rPr lang="es-MX" sz="1600" kern="1200" dirty="0" smtClean="0"/>
                <a:t>VARIABLE</a:t>
              </a:r>
              <a:r>
                <a:rPr lang="es-MX" sz="1600" kern="1200" baseline="0" dirty="0" smtClean="0"/>
                <a:t> INDEPENDIENTE</a:t>
              </a:r>
              <a:endParaRPr lang="es-MX" sz="1600" kern="1200" dirty="0"/>
            </a:p>
          </p:txBody>
        </p:sp>
        <p:sp>
          <p:nvSpPr>
            <p:cNvPr id="12" name="Flecha circular 11"/>
            <p:cNvSpPr/>
            <p:nvPr/>
          </p:nvSpPr>
          <p:spPr>
            <a:xfrm>
              <a:off x="6312890" y="2318367"/>
              <a:ext cx="647421" cy="562975"/>
            </a:xfrm>
            <a:prstGeom prst="circularArrow">
              <a:avLst/>
            </a:prstGeom>
          </p:spPr>
          <p:style>
            <a:lnRef idx="2">
              <a:schemeClr val="lt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3" name="Flecha circular 12"/>
            <p:cNvSpPr/>
            <p:nvPr/>
          </p:nvSpPr>
          <p:spPr>
            <a:xfrm rot="10800000" flipH="1" flipV="1">
              <a:off x="6280110" y="3905269"/>
              <a:ext cx="627794" cy="484708"/>
            </a:xfrm>
            <a:prstGeom prst="circularArrow">
              <a:avLst/>
            </a:prstGeom>
          </p:spPr>
          <p:style>
            <a:lnRef idx="2">
              <a:schemeClr val="lt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1427226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78158" y="25758"/>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9</a:t>
            </a:r>
            <a:r>
              <a:rPr lang="es-EC" sz="2800" b="1" i="1" dirty="0" smtClean="0">
                <a:solidFill>
                  <a:prstClr val="black"/>
                </a:solidFill>
                <a:latin typeface="Arial" panose="020B0604020202020204" pitchFamily="34" charset="0"/>
                <a:cs typeface="Arial" panose="020B0604020202020204" pitchFamily="34" charset="0"/>
              </a:rPr>
              <a:t>.  OPERACIONALIZACIÓN DE LAS VARIABLE</a:t>
            </a:r>
            <a:endParaRPr lang="es-EC" sz="2800" b="1" i="1" dirty="0">
              <a:solidFill>
                <a:prstClr val="black"/>
              </a:solidFill>
              <a:latin typeface="Arial" panose="020B0604020202020204" pitchFamily="34" charset="0"/>
              <a:cs typeface="Arial" panose="020B060402020202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2878274742"/>
              </p:ext>
            </p:extLst>
          </p:nvPr>
        </p:nvGraphicFramePr>
        <p:xfrm>
          <a:off x="1596978" y="655106"/>
          <a:ext cx="10470526" cy="6075696"/>
        </p:xfrm>
        <a:graphic>
          <a:graphicData uri="http://schemas.openxmlformats.org/drawingml/2006/table">
            <a:tbl>
              <a:tblPr firstRow="1" firstCol="1" bandRow="1">
                <a:tableStyleId>{5C22544A-7EE6-4342-B048-85BDC9FD1C3A}</a:tableStyleId>
              </a:tblPr>
              <a:tblGrid>
                <a:gridCol w="689717">
                  <a:extLst>
                    <a:ext uri="{9D8B030D-6E8A-4147-A177-3AD203B41FA5}">
                      <a16:colId xmlns:a16="http://schemas.microsoft.com/office/drawing/2014/main" xmlns="" val="20000"/>
                    </a:ext>
                  </a:extLst>
                </a:gridCol>
                <a:gridCol w="2000818">
                  <a:extLst>
                    <a:ext uri="{9D8B030D-6E8A-4147-A177-3AD203B41FA5}">
                      <a16:colId xmlns:a16="http://schemas.microsoft.com/office/drawing/2014/main" xmlns="" val="20001"/>
                    </a:ext>
                  </a:extLst>
                </a:gridCol>
                <a:gridCol w="2192863">
                  <a:extLst>
                    <a:ext uri="{9D8B030D-6E8A-4147-A177-3AD203B41FA5}">
                      <a16:colId xmlns:a16="http://schemas.microsoft.com/office/drawing/2014/main" xmlns="" val="20002"/>
                    </a:ext>
                  </a:extLst>
                </a:gridCol>
                <a:gridCol w="2192863">
                  <a:extLst>
                    <a:ext uri="{9D8B030D-6E8A-4147-A177-3AD203B41FA5}">
                      <a16:colId xmlns:a16="http://schemas.microsoft.com/office/drawing/2014/main" xmlns="" val="20003"/>
                    </a:ext>
                  </a:extLst>
                </a:gridCol>
                <a:gridCol w="1578344">
                  <a:extLst>
                    <a:ext uri="{9D8B030D-6E8A-4147-A177-3AD203B41FA5}">
                      <a16:colId xmlns:a16="http://schemas.microsoft.com/office/drawing/2014/main" xmlns="" val="20004"/>
                    </a:ext>
                  </a:extLst>
                </a:gridCol>
                <a:gridCol w="1815921">
                  <a:extLst>
                    <a:ext uri="{9D8B030D-6E8A-4147-A177-3AD203B41FA5}">
                      <a16:colId xmlns:a16="http://schemas.microsoft.com/office/drawing/2014/main" xmlns="" val="20005"/>
                    </a:ext>
                  </a:extLst>
                </a:gridCol>
              </a:tblGrid>
              <a:tr h="420457">
                <a:tc>
                  <a:txBody>
                    <a:bodyPr/>
                    <a:lstStyle/>
                    <a:p>
                      <a:pPr algn="ctr">
                        <a:spcAft>
                          <a:spcPts val="0"/>
                        </a:spcAft>
                      </a:pPr>
                      <a:r>
                        <a:rPr lang="es-SV" sz="1400" dirty="0" smtClean="0">
                          <a:effectLst/>
                          <a:latin typeface="Arial" panose="020B0604020202020204" pitchFamily="34" charset="0"/>
                          <a:cs typeface="Arial" panose="020B0604020202020204" pitchFamily="34" charset="0"/>
                        </a:rPr>
                        <a:t>ORD.</a:t>
                      </a:r>
                      <a:endParaRPr lang="es-SV" sz="1400" dirty="0">
                        <a:effectLst/>
                        <a:latin typeface="Arial" panose="020B0604020202020204" pitchFamily="34" charset="0"/>
                        <a:ea typeface="Times New Roman" panose="02020603050405020304" pitchFamily="18" charset="0"/>
                        <a:cs typeface="Arial" panose="020B0604020202020204" pitchFamily="34" charset="0"/>
                      </a:endParaRPr>
                    </a:p>
                  </a:txBody>
                  <a:tcPr marL="35981" marR="35981" marT="0" marB="0" anchor="ctr"/>
                </a:tc>
                <a:tc>
                  <a:txBody>
                    <a:bodyPr/>
                    <a:lstStyle/>
                    <a:p>
                      <a:pPr algn="ctr">
                        <a:spcAft>
                          <a:spcPts val="0"/>
                        </a:spcAft>
                      </a:pPr>
                      <a:r>
                        <a:rPr lang="es-SV" sz="1400" dirty="0" smtClean="0">
                          <a:effectLst/>
                          <a:latin typeface="Arial" panose="020B0604020202020204" pitchFamily="34" charset="0"/>
                          <a:cs typeface="Arial" panose="020B0604020202020204" pitchFamily="34" charset="0"/>
                        </a:rPr>
                        <a:t>VARIABLE DEPENDIENTE</a:t>
                      </a:r>
                      <a:endParaRPr lang="es-SV" sz="1400" dirty="0">
                        <a:effectLst/>
                        <a:latin typeface="Arial" panose="020B0604020202020204" pitchFamily="34" charset="0"/>
                        <a:ea typeface="Times New Roman" panose="02020603050405020304" pitchFamily="18" charset="0"/>
                        <a:cs typeface="Arial" panose="020B0604020202020204" pitchFamily="34" charset="0"/>
                      </a:endParaRPr>
                    </a:p>
                  </a:txBody>
                  <a:tcPr marL="35981" marR="35981" marT="0" marB="0" anchor="ctr"/>
                </a:tc>
                <a:tc>
                  <a:txBody>
                    <a:bodyPr/>
                    <a:lstStyle/>
                    <a:p>
                      <a:pPr algn="ctr">
                        <a:spcAft>
                          <a:spcPts val="0"/>
                        </a:spcAft>
                      </a:pPr>
                      <a:r>
                        <a:rPr lang="es-SV" sz="1400" dirty="0" smtClean="0">
                          <a:effectLst/>
                          <a:latin typeface="Arial" panose="020B0604020202020204" pitchFamily="34" charset="0"/>
                          <a:cs typeface="Arial" panose="020B0604020202020204" pitchFamily="34" charset="0"/>
                        </a:rPr>
                        <a:t>CONCEPTO</a:t>
                      </a:r>
                      <a:endParaRPr lang="es-SV" sz="1400" dirty="0">
                        <a:effectLst/>
                        <a:latin typeface="Arial" panose="020B0604020202020204" pitchFamily="34" charset="0"/>
                        <a:ea typeface="Times New Roman" panose="02020603050405020304" pitchFamily="18" charset="0"/>
                        <a:cs typeface="Arial" panose="020B0604020202020204" pitchFamily="34" charset="0"/>
                      </a:endParaRPr>
                    </a:p>
                  </a:txBody>
                  <a:tcPr marL="35981" marR="35981" marT="0" marB="0" anchor="ctr"/>
                </a:tc>
                <a:tc>
                  <a:txBody>
                    <a:bodyPr/>
                    <a:lstStyle/>
                    <a:p>
                      <a:pPr algn="ctr">
                        <a:spcAft>
                          <a:spcPts val="0"/>
                        </a:spcAft>
                      </a:pPr>
                      <a:r>
                        <a:rPr lang="es-SV" sz="1400" dirty="0" smtClean="0">
                          <a:effectLst/>
                          <a:latin typeface="Arial" panose="020B0604020202020204" pitchFamily="34" charset="0"/>
                          <a:cs typeface="Arial" panose="020B0604020202020204" pitchFamily="34" charset="0"/>
                        </a:rPr>
                        <a:t>DIMENSIONES</a:t>
                      </a:r>
                      <a:endParaRPr lang="es-SV" sz="1400" dirty="0">
                        <a:effectLst/>
                        <a:latin typeface="Arial" panose="020B0604020202020204" pitchFamily="34" charset="0"/>
                        <a:ea typeface="Times New Roman" panose="02020603050405020304" pitchFamily="18" charset="0"/>
                        <a:cs typeface="Arial" panose="020B0604020202020204" pitchFamily="34" charset="0"/>
                      </a:endParaRPr>
                    </a:p>
                  </a:txBody>
                  <a:tcPr marL="35981" marR="35981" marT="0" marB="0" anchor="ctr"/>
                </a:tc>
                <a:tc>
                  <a:txBody>
                    <a:bodyPr/>
                    <a:lstStyle/>
                    <a:p>
                      <a:pPr algn="ctr">
                        <a:spcAft>
                          <a:spcPts val="0"/>
                        </a:spcAft>
                      </a:pPr>
                      <a:r>
                        <a:rPr lang="es-SV" sz="1400" dirty="0" smtClean="0">
                          <a:effectLst/>
                          <a:latin typeface="Arial" panose="020B0604020202020204" pitchFamily="34" charset="0"/>
                          <a:cs typeface="Arial" panose="020B0604020202020204" pitchFamily="34" charset="0"/>
                        </a:rPr>
                        <a:t>INSTRUMENTO</a:t>
                      </a:r>
                      <a:endParaRPr lang="es-SV" sz="1400" dirty="0">
                        <a:effectLst/>
                        <a:latin typeface="Arial" panose="020B0604020202020204" pitchFamily="34" charset="0"/>
                        <a:ea typeface="Times New Roman" panose="02020603050405020304" pitchFamily="18" charset="0"/>
                        <a:cs typeface="Arial" panose="020B0604020202020204" pitchFamily="34" charset="0"/>
                      </a:endParaRPr>
                    </a:p>
                  </a:txBody>
                  <a:tcPr marL="35981" marR="35981" marT="0" marB="0" anchor="ctr"/>
                </a:tc>
                <a:tc>
                  <a:txBody>
                    <a:bodyPr/>
                    <a:lstStyle/>
                    <a:p>
                      <a:pPr algn="ctr">
                        <a:spcAft>
                          <a:spcPts val="0"/>
                        </a:spcAft>
                      </a:pPr>
                      <a:r>
                        <a:rPr lang="es-SV" sz="1400" dirty="0" smtClean="0">
                          <a:effectLst/>
                          <a:latin typeface="Arial" panose="020B0604020202020204" pitchFamily="34" charset="0"/>
                          <a:cs typeface="Arial" panose="020B0604020202020204" pitchFamily="34" charset="0"/>
                        </a:rPr>
                        <a:t>INDICADORES</a:t>
                      </a:r>
                      <a:endParaRPr lang="es-SV" sz="1400" dirty="0">
                        <a:effectLst/>
                        <a:latin typeface="Arial" panose="020B0604020202020204" pitchFamily="34" charset="0"/>
                        <a:ea typeface="Times New Roman" panose="02020603050405020304" pitchFamily="18" charset="0"/>
                        <a:cs typeface="Arial" panose="020B0604020202020204" pitchFamily="34" charset="0"/>
                      </a:endParaRPr>
                    </a:p>
                  </a:txBody>
                  <a:tcPr marL="35981" marR="35981" marT="0" marB="0" anchor="ctr"/>
                </a:tc>
                <a:extLst>
                  <a:ext uri="{0D108BD9-81ED-4DB2-BD59-A6C34878D82A}">
                    <a16:rowId xmlns:a16="http://schemas.microsoft.com/office/drawing/2014/main" xmlns="" val="10000"/>
                  </a:ext>
                </a:extLst>
              </a:tr>
              <a:tr h="2059104">
                <a:tc>
                  <a:txBody>
                    <a:bodyPr/>
                    <a:lstStyle/>
                    <a:p>
                      <a:pPr algn="ctr">
                        <a:spcAft>
                          <a:spcPts val="0"/>
                        </a:spcAft>
                      </a:pPr>
                      <a:r>
                        <a:rPr lang="es-SV" sz="1400" dirty="0">
                          <a:effectLst/>
                          <a:latin typeface="Arial" panose="020B0604020202020204" pitchFamily="34" charset="0"/>
                          <a:cs typeface="Arial" panose="020B0604020202020204" pitchFamily="34" charset="0"/>
                        </a:rPr>
                        <a:t> </a:t>
                      </a:r>
                      <a:endParaRPr lang="es-SV" sz="1400" dirty="0" smtClean="0">
                        <a:effectLst/>
                        <a:latin typeface="Arial" panose="020B0604020202020204" pitchFamily="34" charset="0"/>
                        <a:cs typeface="Arial" panose="020B0604020202020204" pitchFamily="34" charset="0"/>
                      </a:endParaRPr>
                    </a:p>
                    <a:p>
                      <a:pPr algn="ctr">
                        <a:spcAft>
                          <a:spcPts val="0"/>
                        </a:spcAft>
                      </a:pPr>
                      <a:endParaRPr lang="es-SV" sz="1400" dirty="0" smtClean="0">
                        <a:effectLst/>
                        <a:latin typeface="Arial" panose="020B0604020202020204" pitchFamily="34" charset="0"/>
                        <a:cs typeface="Arial" panose="020B0604020202020204" pitchFamily="34" charset="0"/>
                      </a:endParaRPr>
                    </a:p>
                    <a:p>
                      <a:pPr algn="ctr">
                        <a:spcAft>
                          <a:spcPts val="0"/>
                        </a:spcAft>
                      </a:pPr>
                      <a:endParaRPr lang="es-SV" sz="1400" dirty="0" smtClean="0">
                        <a:effectLst/>
                        <a:latin typeface="Arial" panose="020B0604020202020204" pitchFamily="34" charset="0"/>
                        <a:cs typeface="Arial" panose="020B0604020202020204" pitchFamily="34" charset="0"/>
                      </a:endParaRPr>
                    </a:p>
                    <a:p>
                      <a:pPr algn="ctr">
                        <a:spcAft>
                          <a:spcPts val="0"/>
                        </a:spcAft>
                      </a:pPr>
                      <a:endParaRPr lang="es-SV" sz="1400" dirty="0" smtClean="0">
                        <a:effectLst/>
                        <a:latin typeface="Arial" panose="020B0604020202020204" pitchFamily="34" charset="0"/>
                        <a:cs typeface="Arial" panose="020B0604020202020204" pitchFamily="34" charset="0"/>
                      </a:endParaRPr>
                    </a:p>
                    <a:p>
                      <a:pPr algn="ctr">
                        <a:spcAft>
                          <a:spcPts val="0"/>
                        </a:spcAft>
                      </a:pPr>
                      <a:endParaRPr lang="es-SV" sz="1400" dirty="0" smtClean="0">
                        <a:effectLst/>
                        <a:latin typeface="Arial" panose="020B0604020202020204" pitchFamily="34" charset="0"/>
                        <a:cs typeface="Arial" panose="020B0604020202020204" pitchFamily="34" charset="0"/>
                      </a:endParaRPr>
                    </a:p>
                    <a:p>
                      <a:pPr algn="ctr">
                        <a:spcAft>
                          <a:spcPts val="0"/>
                        </a:spcAft>
                      </a:pPr>
                      <a:endParaRPr lang="es-SV" sz="1400" dirty="0" smtClean="0">
                        <a:effectLst/>
                        <a:latin typeface="Arial" panose="020B0604020202020204" pitchFamily="34" charset="0"/>
                        <a:cs typeface="Arial" panose="020B0604020202020204" pitchFamily="34" charset="0"/>
                      </a:endParaRPr>
                    </a:p>
                    <a:p>
                      <a:pPr algn="ctr">
                        <a:spcAft>
                          <a:spcPts val="0"/>
                        </a:spcAft>
                      </a:pPr>
                      <a:r>
                        <a:rPr lang="es-SV" sz="1400" dirty="0" smtClean="0">
                          <a:effectLst/>
                          <a:latin typeface="Arial" panose="020B0604020202020204" pitchFamily="34" charset="0"/>
                          <a:cs typeface="Arial" panose="020B0604020202020204" pitchFamily="34" charset="0"/>
                        </a:rPr>
                        <a:t> </a:t>
                      </a:r>
                      <a:r>
                        <a:rPr lang="es-SV" sz="1400" dirty="0">
                          <a:effectLst/>
                          <a:latin typeface="Arial" panose="020B0604020202020204" pitchFamily="34" charset="0"/>
                          <a:cs typeface="Arial" panose="020B0604020202020204" pitchFamily="34" charset="0"/>
                        </a:rPr>
                        <a:t>01</a:t>
                      </a:r>
                      <a:endParaRPr lang="es-SV" sz="1400" dirty="0">
                        <a:effectLst/>
                        <a:latin typeface="Arial" panose="020B0604020202020204" pitchFamily="34" charset="0"/>
                        <a:ea typeface="Times New Roman" panose="02020603050405020304" pitchFamily="18" charset="0"/>
                        <a:cs typeface="Arial" panose="020B0604020202020204" pitchFamily="34" charset="0"/>
                      </a:endParaRPr>
                    </a:p>
                  </a:txBody>
                  <a:tcPr marL="35981" marR="35981" marT="0" marB="0"/>
                </a:tc>
                <a:tc>
                  <a:txBody>
                    <a:bodyPr/>
                    <a:lstStyle/>
                    <a:p>
                      <a:pPr algn="ctr">
                        <a:spcAft>
                          <a:spcPts val="0"/>
                        </a:spcAft>
                      </a:pPr>
                      <a:r>
                        <a:rPr lang="es-SV" sz="1400" dirty="0">
                          <a:effectLst/>
                          <a:latin typeface="Arial" panose="020B0604020202020204" pitchFamily="34" charset="0"/>
                          <a:cs typeface="Arial" panose="020B0604020202020204" pitchFamily="34" charset="0"/>
                        </a:rPr>
                        <a:t>Desempeño </a:t>
                      </a:r>
                      <a:r>
                        <a:rPr lang="es-SV" sz="1400" dirty="0" smtClean="0">
                          <a:effectLst/>
                          <a:latin typeface="Arial" panose="020B0604020202020204" pitchFamily="34" charset="0"/>
                          <a:cs typeface="Arial" panose="020B0604020202020204" pitchFamily="34" charset="0"/>
                        </a:rPr>
                        <a:t>Profesional </a:t>
                      </a:r>
                      <a:endParaRPr lang="es-SV" sz="1400" dirty="0">
                        <a:effectLst/>
                        <a:latin typeface="Arial" panose="020B0604020202020204" pitchFamily="34" charset="0"/>
                        <a:ea typeface="Times New Roman" panose="02020603050405020304" pitchFamily="18" charset="0"/>
                        <a:cs typeface="Arial" panose="020B0604020202020204" pitchFamily="34" charset="0"/>
                      </a:endParaRPr>
                    </a:p>
                  </a:txBody>
                  <a:tcPr marL="35981" marR="35981" marT="0" marB="0" anchor="ctr"/>
                </a:tc>
                <a:tc>
                  <a:txBody>
                    <a:bodyPr/>
                    <a:lstStyle/>
                    <a:p>
                      <a:pPr algn="just">
                        <a:spcAft>
                          <a:spcPts val="0"/>
                        </a:spcAft>
                      </a:pPr>
                      <a:r>
                        <a:rPr lang="es-SV" sz="1400" dirty="0">
                          <a:effectLst/>
                          <a:latin typeface="Arial" panose="020B0604020202020204" pitchFamily="34" charset="0"/>
                          <a:cs typeface="Arial" panose="020B0604020202020204" pitchFamily="34" charset="0"/>
                        </a:rPr>
                        <a:t>Realización de las actividades que ejerce una persona en su empleo, el mismo requiere de conocimientos formales y especializados.</a:t>
                      </a:r>
                      <a:endParaRPr lang="es-SV" sz="1400" dirty="0">
                        <a:effectLst/>
                        <a:latin typeface="Arial" panose="020B0604020202020204" pitchFamily="34" charset="0"/>
                        <a:ea typeface="Times New Roman" panose="02020603050405020304" pitchFamily="18" charset="0"/>
                        <a:cs typeface="Arial" panose="020B0604020202020204" pitchFamily="34" charset="0"/>
                      </a:endParaRPr>
                    </a:p>
                  </a:txBody>
                  <a:tcPr marL="35981" marR="35981" marT="0" marB="0" anchor="ctr"/>
                </a:tc>
                <a:tc>
                  <a:txBody>
                    <a:bodyPr/>
                    <a:lstStyle/>
                    <a:p>
                      <a:pPr algn="ctr">
                        <a:spcAft>
                          <a:spcPts val="0"/>
                        </a:spcAft>
                      </a:pPr>
                      <a:r>
                        <a:rPr lang="es-SV" sz="1400" dirty="0">
                          <a:effectLst/>
                          <a:latin typeface="Arial" panose="020B0604020202020204" pitchFamily="34" charset="0"/>
                          <a:cs typeface="Arial" panose="020B0604020202020204" pitchFamily="34" charset="0"/>
                        </a:rPr>
                        <a:t>Responsabilidad</a:t>
                      </a:r>
                    </a:p>
                    <a:p>
                      <a:pPr algn="ctr">
                        <a:spcAft>
                          <a:spcPts val="0"/>
                        </a:spcAft>
                      </a:pPr>
                      <a:r>
                        <a:rPr lang="es-SV" sz="1400" dirty="0">
                          <a:effectLst/>
                          <a:latin typeface="Arial" panose="020B0604020202020204" pitchFamily="34" charset="0"/>
                          <a:cs typeface="Arial" panose="020B0604020202020204" pitchFamily="34" charset="0"/>
                        </a:rPr>
                        <a:t> </a:t>
                      </a:r>
                    </a:p>
                    <a:p>
                      <a:pPr algn="ctr">
                        <a:spcAft>
                          <a:spcPts val="0"/>
                        </a:spcAft>
                      </a:pPr>
                      <a:r>
                        <a:rPr lang="es-SV" sz="1400" dirty="0">
                          <a:effectLst/>
                          <a:latin typeface="Arial" panose="020B0604020202020204" pitchFamily="34" charset="0"/>
                          <a:cs typeface="Arial" panose="020B0604020202020204" pitchFamily="34" charset="0"/>
                        </a:rPr>
                        <a:t>Ejemplo</a:t>
                      </a:r>
                    </a:p>
                    <a:p>
                      <a:pPr algn="ctr">
                        <a:spcAft>
                          <a:spcPts val="0"/>
                        </a:spcAft>
                      </a:pPr>
                      <a:r>
                        <a:rPr lang="es-SV" sz="1400" dirty="0">
                          <a:effectLst/>
                          <a:latin typeface="Arial" panose="020B0604020202020204" pitchFamily="34" charset="0"/>
                          <a:cs typeface="Arial" panose="020B0604020202020204" pitchFamily="34" charset="0"/>
                        </a:rPr>
                        <a:t> </a:t>
                      </a:r>
                    </a:p>
                    <a:p>
                      <a:pPr algn="ctr">
                        <a:spcAft>
                          <a:spcPts val="0"/>
                        </a:spcAft>
                      </a:pPr>
                      <a:r>
                        <a:rPr lang="es-SV" sz="1400" dirty="0">
                          <a:effectLst/>
                          <a:latin typeface="Arial" panose="020B0604020202020204" pitchFamily="34" charset="0"/>
                          <a:cs typeface="Arial" panose="020B0604020202020204" pitchFamily="34" charset="0"/>
                        </a:rPr>
                        <a:t>Subordinación</a:t>
                      </a:r>
                    </a:p>
                    <a:p>
                      <a:pPr algn="ctr">
                        <a:spcAft>
                          <a:spcPts val="0"/>
                        </a:spcAft>
                      </a:pPr>
                      <a:r>
                        <a:rPr lang="es-SV" sz="1400" dirty="0">
                          <a:effectLst/>
                          <a:latin typeface="Arial" panose="020B0604020202020204" pitchFamily="34" charset="0"/>
                          <a:cs typeface="Arial" panose="020B0604020202020204" pitchFamily="34" charset="0"/>
                        </a:rPr>
                        <a:t> </a:t>
                      </a:r>
                    </a:p>
                    <a:p>
                      <a:pPr algn="ctr">
                        <a:spcAft>
                          <a:spcPts val="0"/>
                        </a:spcAft>
                      </a:pPr>
                      <a:r>
                        <a:rPr lang="es-SV" sz="1400" dirty="0">
                          <a:effectLst/>
                          <a:latin typeface="Arial" panose="020B0604020202020204" pitchFamily="34" charset="0"/>
                          <a:cs typeface="Arial" panose="020B0604020202020204" pitchFamily="34" charset="0"/>
                        </a:rPr>
                        <a:t>Instrucción Militar</a:t>
                      </a:r>
                    </a:p>
                    <a:p>
                      <a:pPr algn="ctr">
                        <a:spcAft>
                          <a:spcPts val="0"/>
                        </a:spcAft>
                      </a:pPr>
                      <a:r>
                        <a:rPr lang="es-SV" sz="1400" dirty="0">
                          <a:effectLst/>
                          <a:latin typeface="Arial" panose="020B0604020202020204" pitchFamily="34" charset="0"/>
                          <a:cs typeface="Arial" panose="020B0604020202020204" pitchFamily="34" charset="0"/>
                        </a:rPr>
                        <a:t> </a:t>
                      </a:r>
                    </a:p>
                    <a:p>
                      <a:pPr algn="ctr">
                        <a:spcAft>
                          <a:spcPts val="0"/>
                        </a:spcAft>
                      </a:pPr>
                      <a:r>
                        <a:rPr lang="es-SV" sz="1400" dirty="0" smtClean="0">
                          <a:effectLst/>
                          <a:latin typeface="Arial" panose="020B0604020202020204" pitchFamily="34" charset="0"/>
                          <a:cs typeface="Arial" panose="020B0604020202020204" pitchFamily="34" charset="0"/>
                        </a:rPr>
                        <a:t>Disciplina</a:t>
                      </a:r>
                      <a:endParaRPr lang="es-SV" sz="1400" dirty="0">
                        <a:effectLst/>
                        <a:latin typeface="Arial" panose="020B0604020202020204" pitchFamily="34" charset="0"/>
                        <a:cs typeface="Arial" panose="020B0604020202020204" pitchFamily="34" charset="0"/>
                      </a:endParaRPr>
                    </a:p>
                    <a:p>
                      <a:pPr algn="ctr">
                        <a:spcAft>
                          <a:spcPts val="0"/>
                        </a:spcAft>
                      </a:pPr>
                      <a:r>
                        <a:rPr lang="es-SV" sz="1400" dirty="0">
                          <a:effectLst/>
                          <a:latin typeface="Arial" panose="020B0604020202020204" pitchFamily="34" charset="0"/>
                          <a:cs typeface="Arial" panose="020B0604020202020204" pitchFamily="34" charset="0"/>
                        </a:rPr>
                        <a:t> </a:t>
                      </a:r>
                      <a:endParaRPr lang="es-SV" sz="1400" dirty="0">
                        <a:effectLst/>
                        <a:latin typeface="Arial" panose="020B0604020202020204" pitchFamily="34" charset="0"/>
                        <a:ea typeface="Times New Roman" panose="02020603050405020304" pitchFamily="18" charset="0"/>
                        <a:cs typeface="Arial" panose="020B0604020202020204" pitchFamily="34" charset="0"/>
                      </a:endParaRPr>
                    </a:p>
                  </a:txBody>
                  <a:tcPr marL="35981" marR="35981" marT="0" marB="0" anchor="ctr"/>
                </a:tc>
                <a:tc>
                  <a:txBody>
                    <a:bodyPr/>
                    <a:lstStyle/>
                    <a:p>
                      <a:pPr algn="ctr">
                        <a:spcAft>
                          <a:spcPts val="0"/>
                        </a:spcAft>
                      </a:pPr>
                      <a:r>
                        <a:rPr lang="es-SV" sz="1400" dirty="0">
                          <a:effectLst/>
                          <a:latin typeface="Arial" panose="020B0604020202020204" pitchFamily="34" charset="0"/>
                          <a:cs typeface="Arial" panose="020B0604020202020204" pitchFamily="34" charset="0"/>
                        </a:rPr>
                        <a:t>Cuestionario y Matriz </a:t>
                      </a:r>
                    </a:p>
                  </a:txBody>
                  <a:tcPr marL="35981" marR="35981" marT="0" marB="0" anchor="ctr"/>
                </a:tc>
                <a:tc>
                  <a:txBody>
                    <a:bodyPr/>
                    <a:lstStyle/>
                    <a:p>
                      <a:pPr algn="ctr">
                        <a:spcAft>
                          <a:spcPts val="0"/>
                        </a:spcAft>
                      </a:pPr>
                      <a:r>
                        <a:rPr lang="es-SV" sz="1400" dirty="0">
                          <a:effectLst/>
                          <a:latin typeface="Arial" panose="020B0604020202020204" pitchFamily="34" charset="0"/>
                          <a:cs typeface="Arial" panose="020B0604020202020204" pitchFamily="34" charset="0"/>
                        </a:rPr>
                        <a:t> % en relación de preguntas contestadas por los oficiales. </a:t>
                      </a:r>
                    </a:p>
                    <a:p>
                      <a:pPr algn="ctr">
                        <a:spcAft>
                          <a:spcPts val="0"/>
                        </a:spcAft>
                      </a:pPr>
                      <a:r>
                        <a:rPr lang="es-SV" sz="1400" dirty="0">
                          <a:effectLst/>
                          <a:latin typeface="Arial" panose="020B0604020202020204" pitchFamily="34" charset="0"/>
                          <a:cs typeface="Arial" panose="020B0604020202020204" pitchFamily="34" charset="0"/>
                        </a:rPr>
                        <a:t> </a:t>
                      </a:r>
                    </a:p>
                    <a:p>
                      <a:pPr algn="ctr">
                        <a:spcAft>
                          <a:spcPts val="0"/>
                        </a:spcAft>
                      </a:pPr>
                      <a:r>
                        <a:rPr lang="es-SV" sz="1400" dirty="0">
                          <a:effectLst/>
                          <a:latin typeface="Arial" panose="020B0604020202020204" pitchFamily="34" charset="0"/>
                          <a:cs typeface="Arial" panose="020B0604020202020204" pitchFamily="34" charset="0"/>
                        </a:rPr>
                        <a:t> </a:t>
                      </a:r>
                    </a:p>
                    <a:p>
                      <a:pPr algn="ctr">
                        <a:spcAft>
                          <a:spcPts val="0"/>
                        </a:spcAft>
                      </a:pPr>
                      <a:r>
                        <a:rPr lang="es-SV" sz="1400" dirty="0">
                          <a:effectLst/>
                          <a:latin typeface="Arial" panose="020B0604020202020204" pitchFamily="34" charset="0"/>
                          <a:cs typeface="Arial" panose="020B0604020202020204" pitchFamily="34" charset="0"/>
                        </a:rPr>
                        <a:t>% en relación de faltas. </a:t>
                      </a:r>
                    </a:p>
                    <a:p>
                      <a:pPr algn="ctr">
                        <a:spcAft>
                          <a:spcPts val="0"/>
                        </a:spcAft>
                      </a:pPr>
                      <a:endParaRPr lang="es-SV" sz="1400" dirty="0">
                        <a:effectLst/>
                        <a:latin typeface="Arial" panose="020B0604020202020204" pitchFamily="34" charset="0"/>
                        <a:cs typeface="Arial" panose="020B0604020202020204" pitchFamily="34" charset="0"/>
                      </a:endParaRPr>
                    </a:p>
                  </a:txBody>
                  <a:tcPr marL="35981" marR="35981" marT="0" marB="0" anchor="ctr"/>
                </a:tc>
                <a:extLst>
                  <a:ext uri="{0D108BD9-81ED-4DB2-BD59-A6C34878D82A}">
                    <a16:rowId xmlns:a16="http://schemas.microsoft.com/office/drawing/2014/main" xmlns="" val="10001"/>
                  </a:ext>
                </a:extLst>
              </a:tr>
              <a:tr h="420457">
                <a:tc>
                  <a:txBody>
                    <a:bodyPr/>
                    <a:lstStyle/>
                    <a:p>
                      <a:pPr algn="ctr">
                        <a:spcAft>
                          <a:spcPts val="0"/>
                        </a:spcAft>
                      </a:pPr>
                      <a:r>
                        <a:rPr lang="es-SV" sz="1400" b="1" dirty="0" smtClean="0">
                          <a:effectLst/>
                          <a:latin typeface="Arial" panose="020B0604020202020204" pitchFamily="34" charset="0"/>
                          <a:cs typeface="Arial" panose="020B0604020202020204" pitchFamily="34" charset="0"/>
                        </a:rPr>
                        <a:t>ORD.</a:t>
                      </a:r>
                      <a:endParaRPr lang="es-SV" sz="1400" b="1" dirty="0">
                        <a:effectLst/>
                        <a:latin typeface="Arial" panose="020B0604020202020204" pitchFamily="34" charset="0"/>
                        <a:ea typeface="Times New Roman" panose="02020603050405020304" pitchFamily="18" charset="0"/>
                        <a:cs typeface="Arial" panose="020B0604020202020204" pitchFamily="34" charset="0"/>
                      </a:endParaRPr>
                    </a:p>
                  </a:txBody>
                  <a:tcPr marL="35981" marR="35981" marT="0" marB="0" anchor="ctr"/>
                </a:tc>
                <a:tc>
                  <a:txBody>
                    <a:bodyPr/>
                    <a:lstStyle/>
                    <a:p>
                      <a:pPr algn="ctr">
                        <a:spcAft>
                          <a:spcPts val="0"/>
                        </a:spcAft>
                      </a:pPr>
                      <a:r>
                        <a:rPr lang="es-SV" sz="1400" b="1" dirty="0" smtClean="0">
                          <a:effectLst/>
                          <a:latin typeface="Arial" panose="020B0604020202020204" pitchFamily="34" charset="0"/>
                          <a:cs typeface="Arial" panose="020B0604020202020204" pitchFamily="34" charset="0"/>
                        </a:rPr>
                        <a:t>VARIABLE INDEPENDIENTE</a:t>
                      </a:r>
                      <a:endParaRPr lang="es-SV" sz="1400" b="1" dirty="0">
                        <a:effectLst/>
                        <a:latin typeface="Arial" panose="020B0604020202020204" pitchFamily="34" charset="0"/>
                        <a:ea typeface="Times New Roman" panose="02020603050405020304" pitchFamily="18" charset="0"/>
                        <a:cs typeface="Arial" panose="020B0604020202020204" pitchFamily="34" charset="0"/>
                      </a:endParaRPr>
                    </a:p>
                  </a:txBody>
                  <a:tcPr marL="35981" marR="35981" marT="0" marB="0" anchor="ctr"/>
                </a:tc>
                <a:tc>
                  <a:txBody>
                    <a:bodyPr/>
                    <a:lstStyle/>
                    <a:p>
                      <a:pPr algn="ctr">
                        <a:spcAft>
                          <a:spcPts val="0"/>
                        </a:spcAft>
                      </a:pPr>
                      <a:r>
                        <a:rPr lang="es-SV" sz="1400" b="1" dirty="0" smtClean="0">
                          <a:effectLst/>
                          <a:latin typeface="Arial" panose="020B0604020202020204" pitchFamily="34" charset="0"/>
                          <a:cs typeface="Arial" panose="020B0604020202020204" pitchFamily="34" charset="0"/>
                        </a:rPr>
                        <a:t>CONCEPTO</a:t>
                      </a:r>
                      <a:endParaRPr lang="es-SV" sz="1400" b="1" dirty="0">
                        <a:effectLst/>
                        <a:latin typeface="Arial" panose="020B0604020202020204" pitchFamily="34" charset="0"/>
                        <a:ea typeface="Times New Roman" panose="02020603050405020304" pitchFamily="18" charset="0"/>
                        <a:cs typeface="Arial" panose="020B0604020202020204" pitchFamily="34" charset="0"/>
                      </a:endParaRPr>
                    </a:p>
                  </a:txBody>
                  <a:tcPr marL="35981" marR="35981" marT="0" marB="0" anchor="ctr"/>
                </a:tc>
                <a:tc>
                  <a:txBody>
                    <a:bodyPr/>
                    <a:lstStyle/>
                    <a:p>
                      <a:pPr algn="ctr">
                        <a:spcAft>
                          <a:spcPts val="0"/>
                        </a:spcAft>
                      </a:pPr>
                      <a:r>
                        <a:rPr lang="es-SV" sz="1400" b="1" dirty="0" smtClean="0">
                          <a:effectLst/>
                          <a:latin typeface="Arial" panose="020B0604020202020204" pitchFamily="34" charset="0"/>
                          <a:cs typeface="Arial" panose="020B0604020202020204" pitchFamily="34" charset="0"/>
                        </a:rPr>
                        <a:t>DIMENSIONES</a:t>
                      </a:r>
                      <a:endParaRPr lang="es-SV" sz="1400" b="1" dirty="0">
                        <a:effectLst/>
                        <a:latin typeface="Arial" panose="020B0604020202020204" pitchFamily="34" charset="0"/>
                        <a:ea typeface="Times New Roman" panose="02020603050405020304" pitchFamily="18" charset="0"/>
                        <a:cs typeface="Arial" panose="020B0604020202020204" pitchFamily="34" charset="0"/>
                      </a:endParaRPr>
                    </a:p>
                  </a:txBody>
                  <a:tcPr marL="35981" marR="35981" marT="0" marB="0" anchor="ctr"/>
                </a:tc>
                <a:tc>
                  <a:txBody>
                    <a:bodyPr/>
                    <a:lstStyle/>
                    <a:p>
                      <a:pPr algn="ctr">
                        <a:spcAft>
                          <a:spcPts val="0"/>
                        </a:spcAft>
                      </a:pPr>
                      <a:r>
                        <a:rPr lang="es-SV" sz="1400" b="1" dirty="0" smtClean="0">
                          <a:effectLst/>
                          <a:latin typeface="Arial" panose="020B0604020202020204" pitchFamily="34" charset="0"/>
                          <a:cs typeface="Arial" panose="020B0604020202020204" pitchFamily="34" charset="0"/>
                        </a:rPr>
                        <a:t>INSTRUMENTO</a:t>
                      </a:r>
                      <a:endParaRPr lang="es-SV" sz="1400" b="1" dirty="0">
                        <a:effectLst/>
                        <a:latin typeface="Arial" panose="020B0604020202020204" pitchFamily="34" charset="0"/>
                        <a:ea typeface="Times New Roman" panose="02020603050405020304" pitchFamily="18" charset="0"/>
                        <a:cs typeface="Arial" panose="020B0604020202020204" pitchFamily="34" charset="0"/>
                      </a:endParaRPr>
                    </a:p>
                  </a:txBody>
                  <a:tcPr marL="35981" marR="35981" marT="0" marB="0" anchor="ctr"/>
                </a:tc>
                <a:tc>
                  <a:txBody>
                    <a:bodyPr/>
                    <a:lstStyle/>
                    <a:p>
                      <a:pPr algn="ctr">
                        <a:spcAft>
                          <a:spcPts val="0"/>
                        </a:spcAft>
                      </a:pPr>
                      <a:r>
                        <a:rPr lang="es-SV" sz="1400" b="1" dirty="0" smtClean="0">
                          <a:effectLst/>
                          <a:latin typeface="Arial" panose="020B0604020202020204" pitchFamily="34" charset="0"/>
                          <a:cs typeface="Arial" panose="020B0604020202020204" pitchFamily="34" charset="0"/>
                        </a:rPr>
                        <a:t>INDICADORES</a:t>
                      </a:r>
                      <a:endParaRPr lang="es-SV" sz="1400" b="1" dirty="0">
                        <a:effectLst/>
                        <a:latin typeface="Arial" panose="020B0604020202020204" pitchFamily="34" charset="0"/>
                        <a:ea typeface="Times New Roman" panose="02020603050405020304" pitchFamily="18" charset="0"/>
                        <a:cs typeface="Arial" panose="020B0604020202020204" pitchFamily="34" charset="0"/>
                      </a:endParaRPr>
                    </a:p>
                  </a:txBody>
                  <a:tcPr marL="35981" marR="35981" marT="0" marB="0" anchor="ctr"/>
                </a:tc>
                <a:extLst>
                  <a:ext uri="{0D108BD9-81ED-4DB2-BD59-A6C34878D82A}">
                    <a16:rowId xmlns:a16="http://schemas.microsoft.com/office/drawing/2014/main" xmlns="" val="10002"/>
                  </a:ext>
                </a:extLst>
              </a:tr>
              <a:tr h="3088656">
                <a:tc>
                  <a:txBody>
                    <a:bodyPr/>
                    <a:lstStyle/>
                    <a:p>
                      <a:pPr algn="ctr">
                        <a:spcAft>
                          <a:spcPts val="0"/>
                        </a:spcAft>
                      </a:pPr>
                      <a:r>
                        <a:rPr lang="es-SV" sz="1400" dirty="0">
                          <a:effectLst/>
                          <a:latin typeface="Arial" panose="020B0604020202020204" pitchFamily="34" charset="0"/>
                          <a:cs typeface="Arial" panose="020B0604020202020204" pitchFamily="34" charset="0"/>
                        </a:rPr>
                        <a:t>02</a:t>
                      </a:r>
                      <a:endParaRPr lang="es-SV" sz="1400" dirty="0">
                        <a:effectLst/>
                        <a:latin typeface="Arial" panose="020B0604020202020204" pitchFamily="34" charset="0"/>
                        <a:ea typeface="Times New Roman" panose="02020603050405020304" pitchFamily="18" charset="0"/>
                        <a:cs typeface="Arial" panose="020B0604020202020204" pitchFamily="34" charset="0"/>
                      </a:endParaRPr>
                    </a:p>
                  </a:txBody>
                  <a:tcPr marL="35981" marR="35981" marT="0" marB="0" anchor="ctr"/>
                </a:tc>
                <a:tc>
                  <a:txBody>
                    <a:bodyPr/>
                    <a:lstStyle/>
                    <a:p>
                      <a:pPr algn="ctr">
                        <a:spcAft>
                          <a:spcPts val="0"/>
                        </a:spcAft>
                      </a:pPr>
                      <a:r>
                        <a:rPr lang="es-SV" sz="1400" dirty="0">
                          <a:effectLst/>
                          <a:latin typeface="Arial" panose="020B0604020202020204" pitchFamily="34" charset="0"/>
                          <a:cs typeface="Arial" panose="020B0604020202020204" pitchFamily="34" charset="0"/>
                        </a:rPr>
                        <a:t>Desarrollo Generacional</a:t>
                      </a:r>
                      <a:endParaRPr lang="es-SV" sz="1400" dirty="0">
                        <a:effectLst/>
                        <a:latin typeface="Arial" panose="020B0604020202020204" pitchFamily="34" charset="0"/>
                        <a:ea typeface="Times New Roman" panose="02020603050405020304" pitchFamily="18" charset="0"/>
                        <a:cs typeface="Arial" panose="020B0604020202020204" pitchFamily="34" charset="0"/>
                      </a:endParaRPr>
                    </a:p>
                  </a:txBody>
                  <a:tcPr marL="35981" marR="35981" marT="0" marB="0" anchor="ctr"/>
                </a:tc>
                <a:tc>
                  <a:txBody>
                    <a:bodyPr/>
                    <a:lstStyle/>
                    <a:p>
                      <a:pPr algn="just">
                        <a:spcAft>
                          <a:spcPts val="0"/>
                        </a:spcAft>
                      </a:pPr>
                      <a:r>
                        <a:rPr lang="es-SV" sz="1400" dirty="0">
                          <a:effectLst/>
                          <a:latin typeface="Arial" panose="020B0604020202020204" pitchFamily="34" charset="0"/>
                          <a:cs typeface="Arial" panose="020B0604020202020204" pitchFamily="34" charset="0"/>
                        </a:rPr>
                        <a:t>Progreso de características en las personas que han </a:t>
                      </a:r>
                      <a:r>
                        <a:rPr lang="es-SV" sz="1400" u="none" strike="noStrike" dirty="0">
                          <a:effectLst/>
                          <a:latin typeface="Arial" panose="020B0604020202020204" pitchFamily="34" charset="0"/>
                          <a:cs typeface="Arial" panose="020B0604020202020204" pitchFamily="34" charset="0"/>
                          <a:hlinkClick r:id="rId2" tooltip="Que significa 'nacido'"/>
                        </a:rPr>
                        <a:t>nacido</a:t>
                      </a:r>
                      <a:r>
                        <a:rPr lang="es-SV" sz="1400" dirty="0">
                          <a:effectLst/>
                          <a:latin typeface="Arial" panose="020B0604020202020204" pitchFamily="34" charset="0"/>
                          <a:cs typeface="Arial" panose="020B0604020202020204" pitchFamily="34" charset="0"/>
                        </a:rPr>
                        <a:t> en </a:t>
                      </a:r>
                      <a:r>
                        <a:rPr lang="es-SV" sz="1400" u="none" strike="noStrike" dirty="0">
                          <a:effectLst/>
                          <a:latin typeface="Arial" panose="020B0604020202020204" pitchFamily="34" charset="0"/>
                          <a:cs typeface="Arial" panose="020B0604020202020204" pitchFamily="34" charset="0"/>
                          <a:hlinkClick r:id="rId3" tooltip="Que es 'fechas'"/>
                        </a:rPr>
                        <a:t>fechas</a:t>
                      </a:r>
                      <a:r>
                        <a:rPr lang="es-SV" sz="1400" dirty="0">
                          <a:effectLst/>
                          <a:latin typeface="Arial" panose="020B0604020202020204" pitchFamily="34" charset="0"/>
                          <a:cs typeface="Arial" panose="020B0604020202020204" pitchFamily="34" charset="0"/>
                        </a:rPr>
                        <a:t> </a:t>
                      </a:r>
                      <a:r>
                        <a:rPr lang="es-SV" sz="1400" u="none" strike="noStrike" dirty="0">
                          <a:effectLst/>
                          <a:latin typeface="Arial" panose="020B0604020202020204" pitchFamily="34" charset="0"/>
                          <a:cs typeface="Arial" panose="020B0604020202020204" pitchFamily="34" charset="0"/>
                          <a:hlinkClick r:id="rId4" tooltip="Que es 'próximas'"/>
                        </a:rPr>
                        <a:t>próximas</a:t>
                      </a:r>
                      <a:r>
                        <a:rPr lang="es-SV" sz="1400" dirty="0">
                          <a:effectLst/>
                          <a:latin typeface="Arial" panose="020B0604020202020204" pitchFamily="34" charset="0"/>
                          <a:cs typeface="Arial" panose="020B0604020202020204" pitchFamily="34" charset="0"/>
                        </a:rPr>
                        <a:t> y recibieron las mismas influencias </a:t>
                      </a:r>
                      <a:r>
                        <a:rPr lang="es-SV" sz="1400" u="none" strike="noStrike" dirty="0">
                          <a:effectLst/>
                          <a:latin typeface="Arial" panose="020B0604020202020204" pitchFamily="34" charset="0"/>
                          <a:cs typeface="Arial" panose="020B0604020202020204" pitchFamily="34" charset="0"/>
                          <a:hlinkClick r:id="rId5" tooltip="Que es 'culturales'"/>
                        </a:rPr>
                        <a:t>culturales</a:t>
                      </a:r>
                      <a:r>
                        <a:rPr lang="es-SV" sz="1400" dirty="0">
                          <a:effectLst/>
                          <a:latin typeface="Arial" panose="020B0604020202020204" pitchFamily="34" charset="0"/>
                          <a:cs typeface="Arial" panose="020B0604020202020204" pitchFamily="34" charset="0"/>
                        </a:rPr>
                        <a:t>, </a:t>
                      </a:r>
                      <a:r>
                        <a:rPr lang="es-SV" sz="1400" u="none" strike="noStrike" dirty="0">
                          <a:effectLst/>
                          <a:latin typeface="Arial" panose="020B0604020202020204" pitchFamily="34" charset="0"/>
                          <a:cs typeface="Arial" panose="020B0604020202020204" pitchFamily="34" charset="0"/>
                          <a:hlinkClick r:id="rId6" tooltip="Que significa 'sociales'"/>
                        </a:rPr>
                        <a:t>sociales</a:t>
                      </a:r>
                      <a:r>
                        <a:rPr lang="es-SV" sz="1400" dirty="0">
                          <a:effectLst/>
                          <a:latin typeface="Arial" panose="020B0604020202020204" pitchFamily="34" charset="0"/>
                          <a:cs typeface="Arial" panose="020B0604020202020204" pitchFamily="34" charset="0"/>
                        </a:rPr>
                        <a:t> y </a:t>
                      </a:r>
                      <a:r>
                        <a:rPr lang="es-SV" sz="1400" u="none" strike="noStrike" dirty="0">
                          <a:effectLst/>
                          <a:latin typeface="Arial" panose="020B0604020202020204" pitchFamily="34" charset="0"/>
                          <a:cs typeface="Arial" panose="020B0604020202020204" pitchFamily="34" charset="0"/>
                          <a:hlinkClick r:id="rId7" tooltip="Que significa 'educación'"/>
                        </a:rPr>
                        <a:t>educación</a:t>
                      </a:r>
                      <a:r>
                        <a:rPr lang="es-SV" sz="1400" dirty="0">
                          <a:effectLst/>
                          <a:latin typeface="Arial" panose="020B0604020202020204" pitchFamily="34" charset="0"/>
                          <a:cs typeface="Arial" panose="020B0604020202020204" pitchFamily="34" charset="0"/>
                        </a:rPr>
                        <a:t>, en su entorno de crecimiento.</a:t>
                      </a:r>
                      <a:endParaRPr lang="es-SV" sz="1400" dirty="0">
                        <a:effectLst/>
                        <a:latin typeface="Arial" panose="020B0604020202020204" pitchFamily="34" charset="0"/>
                        <a:ea typeface="Times New Roman" panose="02020603050405020304" pitchFamily="18" charset="0"/>
                        <a:cs typeface="Arial" panose="020B0604020202020204" pitchFamily="34" charset="0"/>
                      </a:endParaRPr>
                    </a:p>
                  </a:txBody>
                  <a:tcPr marL="35981" marR="35981" marT="0" marB="0" anchor="ctr"/>
                </a:tc>
                <a:tc>
                  <a:txBody>
                    <a:bodyPr/>
                    <a:lstStyle/>
                    <a:p>
                      <a:pPr algn="ctr">
                        <a:spcAft>
                          <a:spcPts val="0"/>
                        </a:spcAft>
                      </a:pPr>
                      <a:r>
                        <a:rPr lang="es-SV" sz="1400" dirty="0">
                          <a:effectLst/>
                          <a:latin typeface="Arial" panose="020B0604020202020204" pitchFamily="34" charset="0"/>
                          <a:cs typeface="Arial" panose="020B0604020202020204" pitchFamily="34" charset="0"/>
                        </a:rPr>
                        <a:t>Actitud</a:t>
                      </a:r>
                    </a:p>
                    <a:p>
                      <a:pPr algn="ctr">
                        <a:spcAft>
                          <a:spcPts val="0"/>
                        </a:spcAft>
                      </a:pPr>
                      <a:r>
                        <a:rPr lang="es-SV" sz="1400" dirty="0">
                          <a:effectLst/>
                          <a:latin typeface="Arial" panose="020B0604020202020204" pitchFamily="34" charset="0"/>
                          <a:cs typeface="Arial" panose="020B0604020202020204" pitchFamily="34" charset="0"/>
                        </a:rPr>
                        <a:t> </a:t>
                      </a:r>
                    </a:p>
                    <a:p>
                      <a:pPr algn="ctr">
                        <a:spcAft>
                          <a:spcPts val="0"/>
                        </a:spcAft>
                      </a:pPr>
                      <a:r>
                        <a:rPr lang="es-SV" sz="1400" dirty="0">
                          <a:effectLst/>
                          <a:latin typeface="Arial" panose="020B0604020202020204" pitchFamily="34" charset="0"/>
                          <a:cs typeface="Arial" panose="020B0604020202020204" pitchFamily="34" charset="0"/>
                        </a:rPr>
                        <a:t>Ética Profesional</a:t>
                      </a:r>
                    </a:p>
                    <a:p>
                      <a:pPr algn="ctr">
                        <a:spcAft>
                          <a:spcPts val="0"/>
                        </a:spcAft>
                      </a:pPr>
                      <a:r>
                        <a:rPr lang="es-SV" sz="1400" dirty="0">
                          <a:effectLst/>
                          <a:latin typeface="Arial" panose="020B0604020202020204" pitchFamily="34" charset="0"/>
                          <a:cs typeface="Arial" panose="020B0604020202020204" pitchFamily="34" charset="0"/>
                        </a:rPr>
                        <a:t> </a:t>
                      </a:r>
                    </a:p>
                    <a:p>
                      <a:pPr algn="ctr">
                        <a:spcAft>
                          <a:spcPts val="0"/>
                        </a:spcAft>
                      </a:pPr>
                      <a:r>
                        <a:rPr lang="es-SV" sz="1400" dirty="0">
                          <a:effectLst/>
                          <a:latin typeface="Arial" panose="020B0604020202020204" pitchFamily="34" charset="0"/>
                          <a:cs typeface="Arial" panose="020B0604020202020204" pitchFamily="34" charset="0"/>
                        </a:rPr>
                        <a:t>Liderazgo</a:t>
                      </a:r>
                    </a:p>
                    <a:p>
                      <a:pPr algn="ctr">
                        <a:spcAft>
                          <a:spcPts val="0"/>
                        </a:spcAft>
                      </a:pPr>
                      <a:r>
                        <a:rPr lang="es-SV" sz="1400" dirty="0">
                          <a:effectLst/>
                          <a:latin typeface="Arial" panose="020B0604020202020204" pitchFamily="34" charset="0"/>
                          <a:cs typeface="Arial" panose="020B0604020202020204" pitchFamily="34" charset="0"/>
                        </a:rPr>
                        <a:t> </a:t>
                      </a:r>
                    </a:p>
                    <a:p>
                      <a:pPr algn="ctr">
                        <a:spcAft>
                          <a:spcPts val="0"/>
                        </a:spcAft>
                      </a:pPr>
                      <a:r>
                        <a:rPr lang="es-SV" sz="1400" dirty="0">
                          <a:effectLst/>
                          <a:latin typeface="Arial" panose="020B0604020202020204" pitchFamily="34" charset="0"/>
                          <a:cs typeface="Arial" panose="020B0604020202020204" pitchFamily="34" charset="0"/>
                        </a:rPr>
                        <a:t>Jerarquía</a:t>
                      </a:r>
                    </a:p>
                    <a:p>
                      <a:pPr algn="ctr">
                        <a:spcAft>
                          <a:spcPts val="0"/>
                        </a:spcAft>
                      </a:pPr>
                      <a:r>
                        <a:rPr lang="es-SV" sz="1400" dirty="0">
                          <a:effectLst/>
                          <a:latin typeface="Arial" panose="020B0604020202020204" pitchFamily="34" charset="0"/>
                          <a:cs typeface="Arial" panose="020B0604020202020204" pitchFamily="34" charset="0"/>
                        </a:rPr>
                        <a:t> </a:t>
                      </a:r>
                    </a:p>
                    <a:p>
                      <a:pPr algn="ctr">
                        <a:spcAft>
                          <a:spcPts val="0"/>
                        </a:spcAft>
                      </a:pPr>
                      <a:r>
                        <a:rPr lang="es-SV" sz="1400" dirty="0">
                          <a:effectLst/>
                          <a:latin typeface="Arial" panose="020B0604020202020204" pitchFamily="34" charset="0"/>
                          <a:cs typeface="Arial" panose="020B0604020202020204" pitchFamily="34" charset="0"/>
                        </a:rPr>
                        <a:t>Hábitos de Trabajo</a:t>
                      </a:r>
                    </a:p>
                    <a:p>
                      <a:pPr algn="ctr">
                        <a:spcAft>
                          <a:spcPts val="0"/>
                        </a:spcAft>
                      </a:pPr>
                      <a:r>
                        <a:rPr lang="es-SV" sz="1400" dirty="0">
                          <a:effectLst/>
                          <a:latin typeface="Arial" panose="020B0604020202020204" pitchFamily="34" charset="0"/>
                          <a:cs typeface="Arial" panose="020B0604020202020204" pitchFamily="34" charset="0"/>
                        </a:rPr>
                        <a:t> </a:t>
                      </a:r>
                    </a:p>
                    <a:p>
                      <a:pPr algn="ctr">
                        <a:spcAft>
                          <a:spcPts val="0"/>
                        </a:spcAft>
                      </a:pPr>
                      <a:r>
                        <a:rPr lang="es-SV" sz="1400" dirty="0">
                          <a:effectLst/>
                          <a:latin typeface="Arial" panose="020B0604020202020204" pitchFamily="34" charset="0"/>
                          <a:cs typeface="Arial" panose="020B0604020202020204" pitchFamily="34" charset="0"/>
                        </a:rPr>
                        <a:t>Recompensas</a:t>
                      </a:r>
                    </a:p>
                    <a:p>
                      <a:pPr algn="ctr">
                        <a:spcAft>
                          <a:spcPts val="0"/>
                        </a:spcAft>
                      </a:pPr>
                      <a:r>
                        <a:rPr lang="es-SV" sz="1400" dirty="0">
                          <a:effectLst/>
                          <a:latin typeface="Arial" panose="020B0604020202020204" pitchFamily="34" charset="0"/>
                          <a:cs typeface="Arial" panose="020B0604020202020204" pitchFamily="34" charset="0"/>
                        </a:rPr>
                        <a:t> </a:t>
                      </a:r>
                    </a:p>
                    <a:p>
                      <a:pPr algn="ctr">
                        <a:spcAft>
                          <a:spcPts val="0"/>
                        </a:spcAft>
                      </a:pPr>
                      <a:r>
                        <a:rPr lang="es-SV" sz="1400" dirty="0">
                          <a:effectLst/>
                          <a:latin typeface="Arial" panose="020B0604020202020204" pitchFamily="34" charset="0"/>
                          <a:cs typeface="Arial" panose="020B0604020202020204" pitchFamily="34" charset="0"/>
                        </a:rPr>
                        <a:t>Tecnología</a:t>
                      </a:r>
                      <a:endParaRPr lang="es-SV" sz="1400" dirty="0">
                        <a:effectLst/>
                        <a:latin typeface="Arial" panose="020B0604020202020204" pitchFamily="34" charset="0"/>
                        <a:ea typeface="Times New Roman" panose="02020603050405020304" pitchFamily="18" charset="0"/>
                        <a:cs typeface="Arial" panose="020B0604020202020204" pitchFamily="34" charset="0"/>
                      </a:endParaRPr>
                    </a:p>
                  </a:txBody>
                  <a:tcPr marL="35981" marR="35981" marT="0" marB="0" anchor="ctr"/>
                </a:tc>
                <a:tc>
                  <a:txBody>
                    <a:bodyPr/>
                    <a:lstStyle/>
                    <a:p>
                      <a:pPr algn="ctr">
                        <a:spcAft>
                          <a:spcPts val="0"/>
                        </a:spcAft>
                      </a:pPr>
                      <a:r>
                        <a:rPr lang="es-SV" sz="1400" dirty="0" smtClean="0">
                          <a:effectLst/>
                          <a:latin typeface="Arial" panose="020B0604020202020204" pitchFamily="34" charset="0"/>
                          <a:cs typeface="Arial" panose="020B0604020202020204" pitchFamily="34" charset="0"/>
                        </a:rPr>
                        <a:t>Encuesta</a:t>
                      </a:r>
                    </a:p>
                    <a:p>
                      <a:pPr algn="ctr">
                        <a:spcAft>
                          <a:spcPts val="0"/>
                        </a:spcAft>
                      </a:pPr>
                      <a:r>
                        <a:rPr lang="es-SV" sz="1400" dirty="0" smtClean="0">
                          <a:effectLst/>
                          <a:latin typeface="Arial" panose="020B0604020202020204" pitchFamily="34" charset="0"/>
                          <a:cs typeface="Arial" panose="020B0604020202020204" pitchFamily="34" charset="0"/>
                        </a:rPr>
                        <a:t> </a:t>
                      </a:r>
                    </a:p>
                    <a:p>
                      <a:pPr algn="ctr">
                        <a:spcAft>
                          <a:spcPts val="0"/>
                        </a:spcAft>
                      </a:pPr>
                      <a:r>
                        <a:rPr lang="es-SV" sz="1400" dirty="0" smtClean="0">
                          <a:effectLst/>
                          <a:latin typeface="Arial" panose="020B0604020202020204" pitchFamily="34" charset="0"/>
                          <a:cs typeface="Arial" panose="020B0604020202020204" pitchFamily="34" charset="0"/>
                        </a:rPr>
                        <a:t> </a:t>
                      </a:r>
                    </a:p>
                  </a:txBody>
                  <a:tcPr marL="35981" marR="35981" marT="0" marB="0" anchor="ctr"/>
                </a:tc>
                <a:tc>
                  <a:txBody>
                    <a:bodyPr/>
                    <a:lstStyle/>
                    <a:p>
                      <a:pPr algn="ctr">
                        <a:spcAft>
                          <a:spcPts val="0"/>
                        </a:spcAft>
                      </a:pPr>
                      <a:endParaRPr lang="es-SV" sz="1400" dirty="0" smtClean="0">
                        <a:effectLst/>
                        <a:latin typeface="Arial" panose="020B0604020202020204" pitchFamily="34" charset="0"/>
                        <a:cs typeface="Arial" panose="020B0604020202020204" pitchFamily="34" charset="0"/>
                      </a:endParaRPr>
                    </a:p>
                    <a:p>
                      <a:pPr algn="ctr">
                        <a:spcAft>
                          <a:spcPts val="0"/>
                        </a:spcAft>
                      </a:pPr>
                      <a:endParaRPr lang="es-SV" sz="1400" dirty="0" smtClean="0">
                        <a:effectLst/>
                        <a:latin typeface="Arial" panose="020B0604020202020204" pitchFamily="34" charset="0"/>
                        <a:cs typeface="Arial" panose="020B0604020202020204" pitchFamily="34" charset="0"/>
                      </a:endParaRPr>
                    </a:p>
                    <a:p>
                      <a:pPr algn="ctr">
                        <a:spcAft>
                          <a:spcPts val="0"/>
                        </a:spcAft>
                      </a:pPr>
                      <a:endParaRPr lang="es-SV" sz="1400" dirty="0" smtClean="0">
                        <a:effectLst/>
                        <a:latin typeface="Arial" panose="020B0604020202020204" pitchFamily="34" charset="0"/>
                        <a:cs typeface="Arial" panose="020B0604020202020204" pitchFamily="34" charset="0"/>
                      </a:endParaRPr>
                    </a:p>
                    <a:p>
                      <a:pPr algn="ctr">
                        <a:spcAft>
                          <a:spcPts val="0"/>
                        </a:spcAft>
                      </a:pPr>
                      <a:endParaRPr lang="es-SV" sz="1400" dirty="0" smtClean="0">
                        <a:effectLst/>
                        <a:latin typeface="Arial" panose="020B0604020202020204" pitchFamily="34" charset="0"/>
                        <a:cs typeface="Arial" panose="020B0604020202020204" pitchFamily="34" charset="0"/>
                      </a:endParaRPr>
                    </a:p>
                    <a:p>
                      <a:pPr algn="ctr">
                        <a:spcAft>
                          <a:spcPts val="0"/>
                        </a:spcAft>
                      </a:pPr>
                      <a:r>
                        <a:rPr lang="es-SV" sz="1400" dirty="0" smtClean="0">
                          <a:effectLst/>
                          <a:latin typeface="Arial" panose="020B0604020202020204" pitchFamily="34" charset="0"/>
                          <a:cs typeface="Arial" panose="020B0604020202020204" pitchFamily="34" charset="0"/>
                        </a:rPr>
                        <a:t>% </a:t>
                      </a:r>
                      <a:r>
                        <a:rPr lang="es-SV" sz="1400" dirty="0">
                          <a:effectLst/>
                          <a:latin typeface="Arial" panose="020B0604020202020204" pitchFamily="34" charset="0"/>
                          <a:cs typeface="Arial" panose="020B0604020202020204" pitchFamily="34" charset="0"/>
                        </a:rPr>
                        <a:t>en relación de las preguntas con el número de encuestados.</a:t>
                      </a:r>
                    </a:p>
                    <a:p>
                      <a:pPr algn="ctr">
                        <a:spcAft>
                          <a:spcPts val="0"/>
                        </a:spcAft>
                      </a:pPr>
                      <a:r>
                        <a:rPr lang="es-SV" sz="1400" dirty="0">
                          <a:effectLst/>
                          <a:latin typeface="Arial" panose="020B0604020202020204" pitchFamily="34" charset="0"/>
                          <a:cs typeface="Arial" panose="020B0604020202020204" pitchFamily="34" charset="0"/>
                        </a:rPr>
                        <a:t> </a:t>
                      </a:r>
                    </a:p>
                    <a:p>
                      <a:pPr algn="ctr">
                        <a:spcAft>
                          <a:spcPts val="0"/>
                        </a:spcAft>
                      </a:pPr>
                      <a:r>
                        <a:rPr lang="es-SV" sz="1400" dirty="0">
                          <a:effectLst/>
                          <a:latin typeface="Arial" panose="020B0604020202020204" pitchFamily="34" charset="0"/>
                          <a:cs typeface="Arial" panose="020B0604020202020204" pitchFamily="34" charset="0"/>
                        </a:rPr>
                        <a:t> </a:t>
                      </a:r>
                    </a:p>
                    <a:p>
                      <a:pPr algn="ctr">
                        <a:spcAft>
                          <a:spcPts val="0"/>
                        </a:spcAft>
                      </a:pPr>
                      <a:r>
                        <a:rPr lang="es-SV" sz="1400" dirty="0">
                          <a:effectLst/>
                          <a:latin typeface="Arial" panose="020B0604020202020204" pitchFamily="34" charset="0"/>
                          <a:cs typeface="Arial" panose="020B0604020202020204" pitchFamily="34" charset="0"/>
                        </a:rPr>
                        <a:t> </a:t>
                      </a:r>
                    </a:p>
                    <a:p>
                      <a:pPr algn="ctr">
                        <a:spcAft>
                          <a:spcPts val="0"/>
                        </a:spcAft>
                      </a:pPr>
                      <a:r>
                        <a:rPr lang="es-SV" sz="1400" dirty="0">
                          <a:effectLst/>
                          <a:latin typeface="Arial" panose="020B0604020202020204" pitchFamily="34" charset="0"/>
                          <a:cs typeface="Arial" panose="020B0604020202020204" pitchFamily="34" charset="0"/>
                        </a:rPr>
                        <a:t> </a:t>
                      </a:r>
                    </a:p>
                    <a:p>
                      <a:pPr algn="ctr">
                        <a:spcAft>
                          <a:spcPts val="0"/>
                        </a:spcAft>
                      </a:pPr>
                      <a:r>
                        <a:rPr lang="es-SV" sz="1400" dirty="0">
                          <a:effectLst/>
                          <a:latin typeface="Arial" panose="020B0604020202020204" pitchFamily="34" charset="0"/>
                          <a:cs typeface="Arial" panose="020B0604020202020204" pitchFamily="34" charset="0"/>
                        </a:rPr>
                        <a:t> </a:t>
                      </a:r>
                    </a:p>
                    <a:p>
                      <a:pPr algn="ctr">
                        <a:spcAft>
                          <a:spcPts val="0"/>
                        </a:spcAft>
                      </a:pPr>
                      <a:endParaRPr lang="es-SV" sz="1400" dirty="0">
                        <a:effectLst/>
                        <a:latin typeface="Arial" panose="020B0604020202020204" pitchFamily="34" charset="0"/>
                        <a:ea typeface="Times New Roman" panose="02020603050405020304" pitchFamily="18" charset="0"/>
                        <a:cs typeface="Arial" panose="020B0604020202020204" pitchFamily="34" charset="0"/>
                      </a:endParaRPr>
                    </a:p>
                  </a:txBody>
                  <a:tcPr marL="35981" marR="35981" marT="0" marB="0"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3597251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10.  OBJETO DE ESTUDIO Y CAMPO DE ACCIÓN</a:t>
            </a:r>
            <a:endParaRPr lang="es-EC" sz="2800" b="1" i="1" dirty="0">
              <a:solidFill>
                <a:prstClr val="black"/>
              </a:solidFill>
              <a:latin typeface="Arial" panose="020B0604020202020204" pitchFamily="34" charset="0"/>
              <a:cs typeface="Arial" panose="020B0604020202020204" pitchFamily="34" charset="0"/>
            </a:endParaRPr>
          </a:p>
        </p:txBody>
      </p:sp>
      <p:sp>
        <p:nvSpPr>
          <p:cNvPr id="14" name="AutoShape 4"/>
          <p:cNvSpPr>
            <a:spLocks noChangeArrowheads="1"/>
          </p:cNvSpPr>
          <p:nvPr/>
        </p:nvSpPr>
        <p:spPr bwMode="auto">
          <a:xfrm>
            <a:off x="1795656" y="1242577"/>
            <a:ext cx="3773875" cy="993720"/>
          </a:xfrm>
          <a:prstGeom prst="downArrowCallout">
            <a:avLst>
              <a:gd name="adj1" fmla="val 23268"/>
              <a:gd name="adj2" fmla="val 21864"/>
              <a:gd name="adj3" fmla="val 20241"/>
              <a:gd name="adj4" fmla="val 62926"/>
            </a:avLst>
          </a:prstGeom>
          <a:gradFill rotWithShape="1">
            <a:gsLst>
              <a:gs pos="0">
                <a:srgbClr val="B38127"/>
              </a:gs>
              <a:gs pos="50000">
                <a:srgbClr val="FFFF99"/>
              </a:gs>
              <a:gs pos="100000">
                <a:srgbClr val="B38127"/>
              </a:gs>
            </a:gsLst>
            <a:lin ang="0" scaled="1"/>
          </a:gradFill>
          <a:ln w="38100" algn="ctr">
            <a:solidFill>
              <a:srgbClr val="E5B233"/>
            </a:solidFill>
            <a:miter lim="800000"/>
            <a:headEnd/>
            <a:tailEnd/>
          </a:ln>
          <a:effectLst>
            <a:outerShdw dist="74053" dir="3542175" algn="ctr" rotWithShape="0">
              <a:schemeClr val="tx1">
                <a:alpha val="50000"/>
              </a:schemeClr>
            </a:outerShdw>
          </a:effectLst>
        </p:spPr>
        <p:txBody>
          <a:bodyPr wrap="none"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80000"/>
              </a:lnSpc>
            </a:pPr>
            <a:r>
              <a:rPr lang="es-ES_tradnl" altLang="en-US" sz="2500" dirty="0" smtClean="0">
                <a:solidFill>
                  <a:schemeClr val="tx2"/>
                </a:solidFill>
                <a:latin typeface="Impact" panose="020B0806030902050204" pitchFamily="34" charset="0"/>
              </a:rPr>
              <a:t>OBJETO DE ESTUDIO</a:t>
            </a:r>
            <a:endParaRPr lang="es-ES_tradnl" altLang="en-US" sz="2500" dirty="0">
              <a:solidFill>
                <a:schemeClr val="tx2"/>
              </a:solidFill>
              <a:latin typeface="Impact" panose="020B0806030902050204" pitchFamily="34" charset="0"/>
            </a:endParaRPr>
          </a:p>
        </p:txBody>
      </p:sp>
      <p:pic>
        <p:nvPicPr>
          <p:cNvPr id="15" name="Imagen 14"/>
          <p:cNvPicPr>
            <a:picLocks noChangeAspect="1"/>
          </p:cNvPicPr>
          <p:nvPr/>
        </p:nvPicPr>
        <p:blipFill>
          <a:blip r:embed="rId2"/>
          <a:stretch>
            <a:fillRect/>
          </a:stretch>
        </p:blipFill>
        <p:spPr>
          <a:xfrm>
            <a:off x="2322124" y="2779940"/>
            <a:ext cx="2720938" cy="2681504"/>
          </a:xfrm>
          <a:prstGeom prst="rect">
            <a:avLst/>
          </a:prstGeom>
        </p:spPr>
      </p:pic>
      <p:sp>
        <p:nvSpPr>
          <p:cNvPr id="16" name="AutoShape 4"/>
          <p:cNvSpPr>
            <a:spLocks noChangeArrowheads="1"/>
          </p:cNvSpPr>
          <p:nvPr/>
        </p:nvSpPr>
        <p:spPr bwMode="auto">
          <a:xfrm>
            <a:off x="7400367" y="1242577"/>
            <a:ext cx="3773875" cy="993720"/>
          </a:xfrm>
          <a:prstGeom prst="downArrowCallout">
            <a:avLst>
              <a:gd name="adj1" fmla="val 23268"/>
              <a:gd name="adj2" fmla="val 21864"/>
              <a:gd name="adj3" fmla="val 20241"/>
              <a:gd name="adj4" fmla="val 62926"/>
            </a:avLst>
          </a:prstGeom>
          <a:gradFill rotWithShape="1">
            <a:gsLst>
              <a:gs pos="0">
                <a:srgbClr val="B38127"/>
              </a:gs>
              <a:gs pos="50000">
                <a:srgbClr val="FFFF99"/>
              </a:gs>
              <a:gs pos="100000">
                <a:srgbClr val="B38127"/>
              </a:gs>
            </a:gsLst>
            <a:lin ang="0" scaled="1"/>
          </a:gradFill>
          <a:ln w="38100" algn="ctr">
            <a:solidFill>
              <a:srgbClr val="E5B233"/>
            </a:solidFill>
            <a:miter lim="800000"/>
            <a:headEnd/>
            <a:tailEnd/>
          </a:ln>
          <a:effectLst>
            <a:outerShdw dist="74053" dir="3542175" algn="ctr" rotWithShape="0">
              <a:schemeClr val="tx1">
                <a:alpha val="50000"/>
              </a:schemeClr>
            </a:outerShdw>
          </a:effectLst>
        </p:spPr>
        <p:txBody>
          <a:bodyPr wrap="none"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80000"/>
              </a:lnSpc>
            </a:pPr>
            <a:r>
              <a:rPr lang="es-ES_tradnl" altLang="en-US" sz="2500" dirty="0" smtClean="0">
                <a:solidFill>
                  <a:schemeClr val="tx2"/>
                </a:solidFill>
                <a:latin typeface="Impact" panose="020B0806030902050204" pitchFamily="34" charset="0"/>
              </a:rPr>
              <a:t>CAMPO DE ACCIÓN</a:t>
            </a:r>
            <a:endParaRPr lang="es-ES_tradnl" altLang="en-US" sz="2500" dirty="0">
              <a:solidFill>
                <a:schemeClr val="tx2"/>
              </a:solidFill>
              <a:latin typeface="Impact" panose="020B0806030902050204" pitchFamily="34" charset="0"/>
            </a:endParaRPr>
          </a:p>
        </p:txBody>
      </p:sp>
      <p:pic>
        <p:nvPicPr>
          <p:cNvPr id="17" name="Imagen 16"/>
          <p:cNvPicPr>
            <a:picLocks noChangeAspect="1"/>
          </p:cNvPicPr>
          <p:nvPr/>
        </p:nvPicPr>
        <p:blipFill>
          <a:blip r:embed="rId3"/>
          <a:stretch>
            <a:fillRect/>
          </a:stretch>
        </p:blipFill>
        <p:spPr>
          <a:xfrm>
            <a:off x="7835506" y="2779940"/>
            <a:ext cx="3338736" cy="2615781"/>
          </a:xfrm>
          <a:prstGeom prst="rect">
            <a:avLst/>
          </a:prstGeom>
        </p:spPr>
      </p:pic>
    </p:spTree>
    <p:extLst>
      <p:ext uri="{BB962C8B-B14F-4D97-AF65-F5344CB8AC3E}">
        <p14:creationId xmlns:p14="http://schemas.microsoft.com/office/powerpoint/2010/main" val="106118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11.  DISEÑO DE LA INVESTIGACIÓN</a:t>
            </a:r>
            <a:endParaRPr lang="es-EC" sz="2800" b="1" i="1" dirty="0">
              <a:solidFill>
                <a:prstClr val="black"/>
              </a:solidFill>
              <a:latin typeface="Arial" panose="020B0604020202020204" pitchFamily="34" charset="0"/>
              <a:cs typeface="Arial" panose="020B0604020202020204" pitchFamily="34" charset="0"/>
            </a:endParaRPr>
          </a:p>
        </p:txBody>
      </p:sp>
      <p:graphicFrame>
        <p:nvGraphicFramePr>
          <p:cNvPr id="7" name="Diagrama 6"/>
          <p:cNvGraphicFramePr/>
          <p:nvPr>
            <p:extLst>
              <p:ext uri="{D42A27DB-BD31-4B8C-83A1-F6EECF244321}">
                <p14:modId xmlns:p14="http://schemas.microsoft.com/office/powerpoint/2010/main" val="3463878067"/>
              </p:ext>
            </p:extLst>
          </p:nvPr>
        </p:nvGraphicFramePr>
        <p:xfrm>
          <a:off x="1263152" y="548641"/>
          <a:ext cx="9981126" cy="566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2180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11.  DISEÑO DE LA INVESTIGACIÓN</a:t>
            </a:r>
            <a:endParaRPr lang="es-EC" sz="2800" b="1" i="1" dirty="0">
              <a:solidFill>
                <a:prstClr val="black"/>
              </a:solidFill>
              <a:latin typeface="Arial" panose="020B0604020202020204" pitchFamily="34" charset="0"/>
              <a:cs typeface="Arial" panose="020B0604020202020204" pitchFamily="34" charset="0"/>
            </a:endParaRPr>
          </a:p>
        </p:txBody>
      </p:sp>
      <p:graphicFrame>
        <p:nvGraphicFramePr>
          <p:cNvPr id="7" name="Diagrama 6"/>
          <p:cNvGraphicFramePr/>
          <p:nvPr>
            <p:extLst>
              <p:ext uri="{D42A27DB-BD31-4B8C-83A1-F6EECF244321}">
                <p14:modId xmlns:p14="http://schemas.microsoft.com/office/powerpoint/2010/main" val="4167324242"/>
              </p:ext>
            </p:extLst>
          </p:nvPr>
        </p:nvGraphicFramePr>
        <p:xfrm>
          <a:off x="1596981" y="1017431"/>
          <a:ext cx="9981126" cy="566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469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12.  DESARROLLO DE LOS OBJETIVOS</a:t>
            </a:r>
            <a:endParaRPr lang="es-EC" sz="2800" b="1" i="1" dirty="0">
              <a:solidFill>
                <a:prstClr val="black"/>
              </a:solidFill>
              <a:latin typeface="Arial" panose="020B0604020202020204" pitchFamily="34" charset="0"/>
              <a:cs typeface="Arial" panose="020B0604020202020204" pitchFamily="34" charset="0"/>
            </a:endParaRPr>
          </a:p>
        </p:txBody>
      </p:sp>
      <p:sp>
        <p:nvSpPr>
          <p:cNvPr id="3" name="Rectángulo 2"/>
          <p:cNvSpPr/>
          <p:nvPr/>
        </p:nvSpPr>
        <p:spPr>
          <a:xfrm>
            <a:off x="1792703" y="1124021"/>
            <a:ext cx="5616649"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just">
              <a:lnSpc>
                <a:spcPct val="150000"/>
              </a:lnSpc>
              <a:spcBef>
                <a:spcPts val="645"/>
              </a:spcBef>
              <a:spcAft>
                <a:spcPts val="0"/>
              </a:spcAft>
              <a:buFont typeface="Times New Roman" panose="02020603050405020304" pitchFamily="18" charset="0"/>
              <a:buChar char="-"/>
            </a:pPr>
            <a:r>
              <a:rPr lang="es-ES" dirty="0">
                <a:latin typeface="Times New Roman" panose="02020603050405020304" pitchFamily="18" charset="0"/>
                <a:ea typeface="Calibri" panose="020F0502020204030204" pitchFamily="34" charset="0"/>
              </a:rPr>
              <a:t>Determinar las características generacionales que identifican a la generación Y.</a:t>
            </a:r>
            <a:endParaRPr lang="es-ES" dirty="0">
              <a:effectLst/>
              <a:latin typeface="Times New Roman" panose="02020603050405020304" pitchFamily="18" charset="0"/>
              <a:ea typeface="Calibri" panose="020F0502020204030204" pitchFamily="34"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0175" y="2121006"/>
            <a:ext cx="2960910" cy="3569678"/>
          </a:xfrm>
          <a:prstGeom prst="rect">
            <a:avLst/>
          </a:prstGeom>
        </p:spPr>
      </p:pic>
      <p:grpSp>
        <p:nvGrpSpPr>
          <p:cNvPr id="17" name="Grupo 16"/>
          <p:cNvGrpSpPr/>
          <p:nvPr/>
        </p:nvGrpSpPr>
        <p:grpSpPr>
          <a:xfrm>
            <a:off x="2201408" y="2503714"/>
            <a:ext cx="5338572" cy="3437845"/>
            <a:chOff x="2070780" y="2353355"/>
            <a:chExt cx="4316453" cy="2601756"/>
          </a:xfrm>
        </p:grpSpPr>
        <p:pic>
          <p:nvPicPr>
            <p:cNvPr id="2" name="Imagen 1"/>
            <p:cNvPicPr>
              <a:picLocks noChangeAspect="1"/>
            </p:cNvPicPr>
            <p:nvPr/>
          </p:nvPicPr>
          <p:blipFill>
            <a:blip r:embed="rId3"/>
            <a:stretch>
              <a:fillRect/>
            </a:stretch>
          </p:blipFill>
          <p:spPr>
            <a:xfrm>
              <a:off x="2070780" y="2353355"/>
              <a:ext cx="619125" cy="1776413"/>
            </a:xfrm>
            <a:prstGeom prst="rect">
              <a:avLst/>
            </a:prstGeom>
          </p:spPr>
        </p:pic>
        <p:pic>
          <p:nvPicPr>
            <p:cNvPr id="5" name="Imagen 4"/>
            <p:cNvPicPr>
              <a:picLocks noChangeAspect="1"/>
            </p:cNvPicPr>
            <p:nvPr/>
          </p:nvPicPr>
          <p:blipFill>
            <a:blip r:embed="rId4"/>
            <a:stretch>
              <a:fillRect/>
            </a:stretch>
          </p:blipFill>
          <p:spPr>
            <a:xfrm>
              <a:off x="2689905" y="2620282"/>
              <a:ext cx="581025" cy="1524000"/>
            </a:xfrm>
            <a:prstGeom prst="rect">
              <a:avLst/>
            </a:prstGeom>
          </p:spPr>
        </p:pic>
        <p:pic>
          <p:nvPicPr>
            <p:cNvPr id="7" name="Imagen 6"/>
            <p:cNvPicPr>
              <a:picLocks noChangeAspect="1"/>
            </p:cNvPicPr>
            <p:nvPr/>
          </p:nvPicPr>
          <p:blipFill>
            <a:blip r:embed="rId5"/>
            <a:stretch>
              <a:fillRect/>
            </a:stretch>
          </p:blipFill>
          <p:spPr>
            <a:xfrm>
              <a:off x="2689905" y="4450286"/>
              <a:ext cx="533400" cy="504825"/>
            </a:xfrm>
            <a:prstGeom prst="rect">
              <a:avLst/>
            </a:prstGeom>
          </p:spPr>
        </p:pic>
        <p:pic>
          <p:nvPicPr>
            <p:cNvPr id="8" name="Imagen 7"/>
            <p:cNvPicPr>
              <a:picLocks noChangeAspect="1"/>
            </p:cNvPicPr>
            <p:nvPr/>
          </p:nvPicPr>
          <p:blipFill>
            <a:blip r:embed="rId6"/>
            <a:stretch>
              <a:fillRect/>
            </a:stretch>
          </p:blipFill>
          <p:spPr>
            <a:xfrm>
              <a:off x="3241688" y="2946399"/>
              <a:ext cx="628650" cy="1196975"/>
            </a:xfrm>
            <a:prstGeom prst="rect">
              <a:avLst/>
            </a:prstGeom>
          </p:spPr>
        </p:pic>
        <p:pic>
          <p:nvPicPr>
            <p:cNvPr id="9" name="Imagen 8"/>
            <p:cNvPicPr>
              <a:picLocks noChangeAspect="1"/>
            </p:cNvPicPr>
            <p:nvPr/>
          </p:nvPicPr>
          <p:blipFill>
            <a:blip r:embed="rId7"/>
            <a:stretch>
              <a:fillRect/>
            </a:stretch>
          </p:blipFill>
          <p:spPr>
            <a:xfrm>
              <a:off x="3907771" y="2662011"/>
              <a:ext cx="514350" cy="1504950"/>
            </a:xfrm>
            <a:prstGeom prst="rect">
              <a:avLst/>
            </a:prstGeom>
          </p:spPr>
        </p:pic>
        <p:pic>
          <p:nvPicPr>
            <p:cNvPr id="10" name="Imagen 9"/>
            <p:cNvPicPr>
              <a:picLocks noChangeAspect="1"/>
            </p:cNvPicPr>
            <p:nvPr/>
          </p:nvPicPr>
          <p:blipFill>
            <a:blip r:embed="rId8"/>
            <a:stretch>
              <a:fillRect/>
            </a:stretch>
          </p:blipFill>
          <p:spPr>
            <a:xfrm>
              <a:off x="3884852" y="4288361"/>
              <a:ext cx="533400" cy="666750"/>
            </a:xfrm>
            <a:prstGeom prst="rect">
              <a:avLst/>
            </a:prstGeom>
          </p:spPr>
        </p:pic>
        <p:pic>
          <p:nvPicPr>
            <p:cNvPr id="11" name="Imagen 10"/>
            <p:cNvPicPr>
              <a:picLocks noChangeAspect="1"/>
            </p:cNvPicPr>
            <p:nvPr/>
          </p:nvPicPr>
          <p:blipFill>
            <a:blip r:embed="rId9"/>
            <a:stretch>
              <a:fillRect/>
            </a:stretch>
          </p:blipFill>
          <p:spPr>
            <a:xfrm>
              <a:off x="4449122" y="2620282"/>
              <a:ext cx="523875" cy="1552121"/>
            </a:xfrm>
            <a:prstGeom prst="rect">
              <a:avLst/>
            </a:prstGeom>
          </p:spPr>
        </p:pic>
        <p:pic>
          <p:nvPicPr>
            <p:cNvPr id="12" name="Imagen 11"/>
            <p:cNvPicPr>
              <a:picLocks noChangeAspect="1"/>
            </p:cNvPicPr>
            <p:nvPr/>
          </p:nvPicPr>
          <p:blipFill>
            <a:blip r:embed="rId10"/>
            <a:stretch>
              <a:fillRect/>
            </a:stretch>
          </p:blipFill>
          <p:spPr>
            <a:xfrm>
              <a:off x="4972997" y="2509611"/>
              <a:ext cx="647700" cy="1657350"/>
            </a:xfrm>
            <a:prstGeom prst="rect">
              <a:avLst/>
            </a:prstGeom>
          </p:spPr>
        </p:pic>
        <p:pic>
          <p:nvPicPr>
            <p:cNvPr id="13" name="Imagen 12"/>
            <p:cNvPicPr>
              <a:picLocks noChangeAspect="1"/>
            </p:cNvPicPr>
            <p:nvPr/>
          </p:nvPicPr>
          <p:blipFill>
            <a:blip r:embed="rId11"/>
            <a:stretch>
              <a:fillRect/>
            </a:stretch>
          </p:blipFill>
          <p:spPr>
            <a:xfrm>
              <a:off x="4912525" y="4440761"/>
              <a:ext cx="676275" cy="514350"/>
            </a:xfrm>
            <a:prstGeom prst="rect">
              <a:avLst/>
            </a:prstGeom>
          </p:spPr>
        </p:pic>
        <p:pic>
          <p:nvPicPr>
            <p:cNvPr id="16" name="Imagen 15"/>
            <p:cNvPicPr>
              <a:picLocks noChangeAspect="1"/>
            </p:cNvPicPr>
            <p:nvPr/>
          </p:nvPicPr>
          <p:blipFill>
            <a:blip r:embed="rId12"/>
            <a:stretch>
              <a:fillRect/>
            </a:stretch>
          </p:blipFill>
          <p:spPr>
            <a:xfrm>
              <a:off x="5606183" y="3052083"/>
              <a:ext cx="781050" cy="1085850"/>
            </a:xfrm>
            <a:prstGeom prst="rect">
              <a:avLst/>
            </a:prstGeom>
          </p:spPr>
        </p:pic>
      </p:grpSp>
    </p:spTree>
    <p:extLst>
      <p:ext uri="{BB962C8B-B14F-4D97-AF65-F5344CB8AC3E}">
        <p14:creationId xmlns:p14="http://schemas.microsoft.com/office/powerpoint/2010/main" val="1775308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12.  DESARROLLO DE LOS OBJETIVOS</a:t>
            </a:r>
            <a:endParaRPr lang="es-EC" sz="2800" b="1" i="1" dirty="0">
              <a:solidFill>
                <a:prstClr val="black"/>
              </a:solidFill>
              <a:latin typeface="Arial" panose="020B0604020202020204" pitchFamily="34" charset="0"/>
              <a:cs typeface="Arial" panose="020B0604020202020204" pitchFamily="34" charset="0"/>
            </a:endParaRPr>
          </a:p>
        </p:txBody>
      </p:sp>
      <p:pic>
        <p:nvPicPr>
          <p:cNvPr id="18" name="Imagen 17"/>
          <p:cNvPicPr>
            <a:picLocks noChangeAspect="1"/>
          </p:cNvPicPr>
          <p:nvPr/>
        </p:nvPicPr>
        <p:blipFill>
          <a:blip r:embed="rId2"/>
          <a:stretch>
            <a:fillRect/>
          </a:stretch>
        </p:blipFill>
        <p:spPr>
          <a:xfrm>
            <a:off x="1772718" y="1163312"/>
            <a:ext cx="5401345" cy="873635"/>
          </a:xfrm>
          <a:prstGeom prst="rect">
            <a:avLst/>
          </a:prstGeom>
        </p:spPr>
        <p:style>
          <a:lnRef idx="1">
            <a:schemeClr val="accent6"/>
          </a:lnRef>
          <a:fillRef idx="2">
            <a:schemeClr val="accent6"/>
          </a:fillRef>
          <a:effectRef idx="1">
            <a:schemeClr val="accent6"/>
          </a:effectRef>
          <a:fontRef idx="minor">
            <a:schemeClr val="dk1"/>
          </a:fontRef>
        </p:style>
      </p:pic>
      <p:grpSp>
        <p:nvGrpSpPr>
          <p:cNvPr id="14" name="Grupo 13"/>
          <p:cNvGrpSpPr/>
          <p:nvPr/>
        </p:nvGrpSpPr>
        <p:grpSpPr>
          <a:xfrm>
            <a:off x="8131908" y="1816870"/>
            <a:ext cx="3651048" cy="2592288"/>
            <a:chOff x="6192760" y="2162350"/>
            <a:chExt cx="5528231" cy="2592288"/>
          </a:xfrm>
        </p:grpSpPr>
        <p:pic>
          <p:nvPicPr>
            <p:cNvPr id="19" name="Imagen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9089" y="2162350"/>
              <a:ext cx="2811902" cy="1584176"/>
            </a:xfrm>
            <a:prstGeom prst="rect">
              <a:avLst/>
            </a:prstGeom>
          </p:spPr>
        </p:pic>
        <p:pic>
          <p:nvPicPr>
            <p:cNvPr id="20" name="Imagen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2760" y="3098454"/>
              <a:ext cx="2575904" cy="1656184"/>
            </a:xfrm>
            <a:prstGeom prst="rect">
              <a:avLst/>
            </a:prstGeom>
          </p:spPr>
        </p:pic>
      </p:grpSp>
      <p:pic>
        <p:nvPicPr>
          <p:cNvPr id="21" name="Imagen 20"/>
          <p:cNvPicPr/>
          <p:nvPr/>
        </p:nvPicPr>
        <p:blipFill>
          <a:blip r:embed="rId5">
            <a:extLst>
              <a:ext uri="{28A0092B-C50C-407E-A947-70E740481C1C}">
                <a14:useLocalDpi xmlns:a14="http://schemas.microsoft.com/office/drawing/2010/main" val="0"/>
              </a:ext>
            </a:extLst>
          </a:blip>
          <a:srcRect/>
          <a:stretch>
            <a:fillRect/>
          </a:stretch>
        </p:blipFill>
        <p:spPr bwMode="auto">
          <a:xfrm>
            <a:off x="2515789" y="2138545"/>
            <a:ext cx="4176464" cy="2847947"/>
          </a:xfrm>
          <a:prstGeom prst="rect">
            <a:avLst/>
          </a:prstGeom>
          <a:noFill/>
          <a:ln>
            <a:noFill/>
          </a:ln>
        </p:spPr>
      </p:pic>
      <p:pic>
        <p:nvPicPr>
          <p:cNvPr id="22" name="Imagen 21"/>
          <p:cNvPicPr>
            <a:picLocks noChangeAspect="1"/>
          </p:cNvPicPr>
          <p:nvPr/>
        </p:nvPicPr>
        <p:blipFill>
          <a:blip r:embed="rId6"/>
          <a:stretch>
            <a:fillRect/>
          </a:stretch>
        </p:blipFill>
        <p:spPr>
          <a:xfrm>
            <a:off x="1772718" y="5176748"/>
            <a:ext cx="3822099" cy="792367"/>
          </a:xfrm>
          <a:prstGeom prst="rect">
            <a:avLst/>
          </a:prstGeom>
        </p:spPr>
        <p:style>
          <a:lnRef idx="1">
            <a:schemeClr val="accent6"/>
          </a:lnRef>
          <a:fillRef idx="2">
            <a:schemeClr val="accent6"/>
          </a:fillRef>
          <a:effectRef idx="1">
            <a:schemeClr val="accent6"/>
          </a:effectRef>
          <a:fontRef idx="minor">
            <a:schemeClr val="dk1"/>
          </a:fontRef>
        </p:style>
      </p:pic>
      <p:pic>
        <p:nvPicPr>
          <p:cNvPr id="23" name="Imagen 22"/>
          <p:cNvPicPr>
            <a:picLocks noChangeAspect="1"/>
          </p:cNvPicPr>
          <p:nvPr/>
        </p:nvPicPr>
        <p:blipFill>
          <a:blip r:embed="rId7"/>
          <a:stretch>
            <a:fillRect/>
          </a:stretch>
        </p:blipFill>
        <p:spPr>
          <a:xfrm>
            <a:off x="6473039" y="5176748"/>
            <a:ext cx="5401345" cy="1579654"/>
          </a:xfrm>
          <a:prstGeom prst="rect">
            <a:avLst/>
          </a:prstGeom>
        </p:spPr>
        <p:style>
          <a:lnRef idx="1">
            <a:schemeClr val="accent6"/>
          </a:lnRef>
          <a:fillRef idx="2">
            <a:schemeClr val="accent6"/>
          </a:fillRef>
          <a:effectRef idx="1">
            <a:schemeClr val="accent6"/>
          </a:effectRef>
          <a:fontRef idx="minor">
            <a:schemeClr val="dk1"/>
          </a:fontRef>
        </p:style>
      </p:pic>
    </p:spTree>
    <p:extLst>
      <p:ext uri="{BB962C8B-B14F-4D97-AF65-F5344CB8AC3E}">
        <p14:creationId xmlns:p14="http://schemas.microsoft.com/office/powerpoint/2010/main" val="416858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12.  DESARROLLO DE LOS OBJETIVOS</a:t>
            </a:r>
            <a:endParaRPr lang="es-EC" sz="2800" b="1" i="1" dirty="0">
              <a:solidFill>
                <a:prstClr val="black"/>
              </a:solidFill>
              <a:latin typeface="Arial" panose="020B0604020202020204" pitchFamily="34" charset="0"/>
              <a:cs typeface="Arial" panose="020B0604020202020204" pitchFamily="34" charset="0"/>
            </a:endParaRPr>
          </a:p>
        </p:txBody>
      </p:sp>
      <p:pic>
        <p:nvPicPr>
          <p:cNvPr id="18" name="Imagen 17"/>
          <p:cNvPicPr>
            <a:picLocks noChangeAspect="1"/>
          </p:cNvPicPr>
          <p:nvPr/>
        </p:nvPicPr>
        <p:blipFill>
          <a:blip r:embed="rId2"/>
          <a:stretch>
            <a:fillRect/>
          </a:stretch>
        </p:blipFill>
        <p:spPr>
          <a:xfrm>
            <a:off x="1416815" y="1000965"/>
            <a:ext cx="5401345" cy="1074581"/>
          </a:xfrm>
          <a:prstGeom prst="rect">
            <a:avLst/>
          </a:prstGeom>
        </p:spPr>
        <p:style>
          <a:lnRef idx="1">
            <a:schemeClr val="accent6"/>
          </a:lnRef>
          <a:fillRef idx="2">
            <a:schemeClr val="accent6"/>
          </a:fillRef>
          <a:effectRef idx="1">
            <a:schemeClr val="accent6"/>
          </a:effectRef>
          <a:fontRef idx="minor">
            <a:schemeClr val="dk1"/>
          </a:fontRef>
        </p:style>
      </p:pic>
      <p:pic>
        <p:nvPicPr>
          <p:cNvPr id="19" name="Imagen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4057" y="1988457"/>
            <a:ext cx="2686613" cy="2801257"/>
          </a:xfrm>
          <a:prstGeom prst="rect">
            <a:avLst/>
          </a:prstGeom>
        </p:spPr>
      </p:pic>
      <p:pic>
        <p:nvPicPr>
          <p:cNvPr id="20" name="Imagen 19"/>
          <p:cNvPicPr>
            <a:picLocks noChangeAspect="1"/>
          </p:cNvPicPr>
          <p:nvPr/>
        </p:nvPicPr>
        <p:blipFill>
          <a:blip r:embed="rId4"/>
          <a:stretch>
            <a:fillRect/>
          </a:stretch>
        </p:blipFill>
        <p:spPr>
          <a:xfrm>
            <a:off x="1084119" y="2201659"/>
            <a:ext cx="5401345" cy="264122"/>
          </a:xfrm>
          <a:prstGeom prst="rect">
            <a:avLst/>
          </a:prstGeom>
        </p:spPr>
      </p:pic>
      <p:pic>
        <p:nvPicPr>
          <p:cNvPr id="21" name="Imagen 20"/>
          <p:cNvPicPr/>
          <p:nvPr/>
        </p:nvPicPr>
        <p:blipFill>
          <a:blip r:embed="rId5">
            <a:extLst>
              <a:ext uri="{28A0092B-C50C-407E-A947-70E740481C1C}">
                <a14:useLocalDpi xmlns:a14="http://schemas.microsoft.com/office/drawing/2010/main" val="0"/>
              </a:ext>
            </a:extLst>
          </a:blip>
          <a:srcRect/>
          <a:stretch>
            <a:fillRect/>
          </a:stretch>
        </p:blipFill>
        <p:spPr bwMode="auto">
          <a:xfrm>
            <a:off x="1424586" y="2523275"/>
            <a:ext cx="5391150" cy="3371850"/>
          </a:xfrm>
          <a:prstGeom prst="rect">
            <a:avLst/>
          </a:prstGeom>
          <a:noFill/>
          <a:ln>
            <a:noFill/>
          </a:ln>
        </p:spPr>
      </p:pic>
      <p:pic>
        <p:nvPicPr>
          <p:cNvPr id="22" name="Imagen 21"/>
          <p:cNvPicPr>
            <a:picLocks noChangeAspect="1"/>
          </p:cNvPicPr>
          <p:nvPr/>
        </p:nvPicPr>
        <p:blipFill>
          <a:blip r:embed="rId6"/>
          <a:stretch>
            <a:fillRect/>
          </a:stretch>
        </p:blipFill>
        <p:spPr>
          <a:xfrm>
            <a:off x="5494798" y="4996484"/>
            <a:ext cx="5401345" cy="1734572"/>
          </a:xfrm>
          <a:prstGeom prst="rect">
            <a:avLst/>
          </a:prstGeom>
          <a:effectLst>
            <a:glow rad="63500">
              <a:schemeClr val="accent6">
                <a:satMod val="175000"/>
                <a:alpha val="40000"/>
              </a:schemeClr>
            </a:glow>
          </a:effectLst>
        </p:spPr>
      </p:pic>
    </p:spTree>
    <p:extLst>
      <p:ext uri="{BB962C8B-B14F-4D97-AF65-F5344CB8AC3E}">
        <p14:creationId xmlns:p14="http://schemas.microsoft.com/office/powerpoint/2010/main" val="2058299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13.  PROPUESTA</a:t>
            </a:r>
            <a:endParaRPr lang="es-EC" sz="2800" b="1" i="1" dirty="0">
              <a:solidFill>
                <a:prstClr val="black"/>
              </a:solidFill>
              <a:latin typeface="Arial" panose="020B0604020202020204" pitchFamily="34" charset="0"/>
              <a:cs typeface="Arial" panose="020B0604020202020204" pitchFamily="34" charset="0"/>
            </a:endParaRPr>
          </a:p>
        </p:txBody>
      </p:sp>
      <p:sp>
        <p:nvSpPr>
          <p:cNvPr id="3" name="Rectángulo 2"/>
          <p:cNvSpPr/>
          <p:nvPr/>
        </p:nvSpPr>
        <p:spPr>
          <a:xfrm>
            <a:off x="1742901" y="839902"/>
            <a:ext cx="8930640" cy="2554545"/>
          </a:xfrm>
          <a:prstGeom prst="rect">
            <a:avLst/>
          </a:prstGeom>
          <a:effectLst>
            <a:glow rad="139700">
              <a:schemeClr val="accent2">
                <a:satMod val="175000"/>
                <a:alpha val="40000"/>
              </a:schemeClr>
            </a:glow>
          </a:effectLst>
        </p:spPr>
        <p:txBody>
          <a:bodyPr wrap="square">
            <a:spAutoFit/>
          </a:bodyPr>
          <a:lstStyle/>
          <a:p>
            <a:pPr indent="457200" algn="ctr">
              <a:lnSpc>
                <a:spcPct val="200000"/>
              </a:lnSpc>
              <a:spcBef>
                <a:spcPts val="1800"/>
              </a:spcBef>
              <a:spcAft>
                <a:spcPts val="0"/>
              </a:spcAft>
            </a:pPr>
            <a:r>
              <a:rPr lang="es-EC" sz="1000" b="1" dirty="0">
                <a:latin typeface="Arial" panose="020B0604020202020204" pitchFamily="34" charset="0"/>
                <a:ea typeface="Calibri" panose="020F0502020204030204" pitchFamily="34" charset="0"/>
                <a:cs typeface="Arial" panose="020B0604020202020204" pitchFamily="34" charset="0"/>
              </a:rPr>
              <a:t>T</a:t>
            </a:r>
            <a:r>
              <a:rPr lang="es-EC" sz="1000" b="1" dirty="0" smtClean="0">
                <a:latin typeface="Arial" panose="020B0604020202020204" pitchFamily="34" charset="0"/>
                <a:ea typeface="Calibri" panose="020F0502020204030204" pitchFamily="34" charset="0"/>
                <a:cs typeface="Arial" panose="020B0604020202020204" pitchFamily="34" charset="0"/>
              </a:rPr>
              <a:t>ÍTULO </a:t>
            </a:r>
            <a:r>
              <a:rPr lang="es-EC" sz="1000" b="1" dirty="0">
                <a:latin typeface="Arial" panose="020B0604020202020204" pitchFamily="34" charset="0"/>
                <a:ea typeface="Calibri" panose="020F0502020204030204" pitchFamily="34" charset="0"/>
                <a:cs typeface="Arial" panose="020B0604020202020204" pitchFamily="34" charset="0"/>
              </a:rPr>
              <a:t>DE LA </a:t>
            </a:r>
            <a:r>
              <a:rPr lang="es-EC" sz="1000" b="1" dirty="0" smtClean="0">
                <a:latin typeface="Arial" panose="020B0604020202020204" pitchFamily="34" charset="0"/>
                <a:ea typeface="Calibri" panose="020F0502020204030204" pitchFamily="34" charset="0"/>
                <a:cs typeface="Arial" panose="020B0604020202020204" pitchFamily="34" charset="0"/>
              </a:rPr>
              <a:t>PROPUESTA</a:t>
            </a:r>
            <a:endParaRPr lang="es-EC" sz="1000" b="1" dirty="0">
              <a:latin typeface="Calibri" panose="020F0502020204030204" pitchFamily="34" charset="0"/>
              <a:ea typeface="Calibri" panose="020F0502020204030204" pitchFamily="34" charset="0"/>
              <a:cs typeface="Arial" panose="020B0604020202020204" pitchFamily="34" charset="0"/>
            </a:endParaRPr>
          </a:p>
          <a:p>
            <a:pPr marL="450215" algn="just" fontAlgn="base">
              <a:lnSpc>
                <a:spcPct val="200000"/>
              </a:lnSpc>
              <a:spcAft>
                <a:spcPts val="0"/>
              </a:spcAft>
            </a:pPr>
            <a:r>
              <a:rPr lang="es-MX" sz="1000" dirty="0">
                <a:latin typeface="Arial" panose="020B0604020202020204" pitchFamily="34" charset="0"/>
                <a:ea typeface="DengXian Light"/>
              </a:rPr>
              <a:t>ESTRATEGIAS PARA FORTALECER LAS CARACTERÍSTICAS GENERACIONALES DE LA GENERACIÓN “Y” EN LA FUERZA TERRESTRE.  </a:t>
            </a:r>
            <a:r>
              <a:rPr lang="es-ES" sz="1000" dirty="0">
                <a:latin typeface="Arial" panose="020B0604020202020204" pitchFamily="34" charset="0"/>
                <a:ea typeface="DengXian Light"/>
              </a:rPr>
              <a:t>  </a:t>
            </a:r>
          </a:p>
          <a:p>
            <a:pPr marL="450215" algn="just" fontAlgn="base">
              <a:lnSpc>
                <a:spcPct val="200000"/>
              </a:lnSpc>
              <a:spcAft>
                <a:spcPts val="0"/>
              </a:spcAft>
            </a:pPr>
            <a:endParaRPr lang="es-EC" sz="1000" dirty="0">
              <a:latin typeface="Times New Roman" panose="02020603050405020304" pitchFamily="18" charset="0"/>
              <a:ea typeface="Times New Roman" panose="02020603050405020304" pitchFamily="18" charset="0"/>
            </a:endParaRPr>
          </a:p>
          <a:p>
            <a:pPr lvl="1">
              <a:lnSpc>
                <a:spcPct val="200000"/>
              </a:lnSpc>
              <a:spcAft>
                <a:spcPts val="1800"/>
              </a:spcAft>
              <a:tabLst>
                <a:tab pos="457200" algn="l"/>
              </a:tabLst>
            </a:pPr>
            <a:r>
              <a:rPr lang="es-EC" sz="1000" b="1" dirty="0" smtClean="0">
                <a:latin typeface="Arial" panose="020B0604020202020204" pitchFamily="34" charset="0"/>
                <a:ea typeface="Calibri" panose="020F0502020204030204" pitchFamily="34" charset="0"/>
                <a:cs typeface="Arial" panose="020B0604020202020204" pitchFamily="34" charset="0"/>
              </a:rPr>
              <a:t>OBJETIVO GENERAL: </a:t>
            </a:r>
            <a:r>
              <a:rPr lang="es-EC" sz="1000" dirty="0">
                <a:latin typeface="Arial" panose="020B0604020202020204" pitchFamily="34" charset="0"/>
                <a:ea typeface="Calibri" panose="020F0502020204030204" pitchFamily="34" charset="0"/>
                <a:cs typeface="Arial" panose="020B0604020202020204" pitchFamily="34" charset="0"/>
              </a:rPr>
              <a:t>M</a:t>
            </a:r>
            <a:r>
              <a:rPr lang="es-EC" sz="1000" dirty="0" smtClean="0">
                <a:latin typeface="Arial" panose="020B0604020202020204" pitchFamily="34" charset="0"/>
                <a:ea typeface="DengXian Light"/>
                <a:cs typeface="Arial" panose="020B0604020202020204" pitchFamily="34" charset="0"/>
              </a:rPr>
              <a:t>ostrar </a:t>
            </a:r>
            <a:r>
              <a:rPr lang="es-EC" sz="1000" dirty="0">
                <a:latin typeface="Arial" panose="020B0604020202020204" pitchFamily="34" charset="0"/>
                <a:ea typeface="DengXian Light"/>
                <a:cs typeface="Arial" panose="020B0604020202020204" pitchFamily="34" charset="0"/>
              </a:rPr>
              <a:t>lineamientos o estrategias para aplicarse en la Fuerza Terrestre, las mismas deben guardar un alineamiento a los objetivos estratégicos institucionales, para que los oficiales que se encuentran inmersos en la generación Y sean influenciados en su perfil generacional y de esta manera tomen mayor conciencia racional sobre las características que pueden ser modificadas a fin de obtener un mejor desempeño profesional, las perspectivas institucionales que pueden ser abordadas para desarrollar las estrategias son: Eficiencia Operacional, Aprendizaje y Conocimiento.</a:t>
            </a:r>
            <a:endParaRPr lang="es-EC" sz="1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ángulo 3"/>
          <p:cNvSpPr/>
          <p:nvPr/>
        </p:nvSpPr>
        <p:spPr>
          <a:xfrm>
            <a:off x="2184400" y="3438487"/>
            <a:ext cx="9004480" cy="3170099"/>
          </a:xfrm>
          <a:prstGeom prst="rect">
            <a:avLst/>
          </a:prstGeom>
        </p:spPr>
        <p:txBody>
          <a:bodyPr wrap="square">
            <a:spAutoFit/>
          </a:bodyPr>
          <a:lstStyle/>
          <a:p>
            <a:pPr algn="just" fontAlgn="base">
              <a:lnSpc>
                <a:spcPct val="200000"/>
              </a:lnSpc>
              <a:spcAft>
                <a:spcPts val="0"/>
              </a:spcAft>
              <a:tabLst>
                <a:tab pos="450215" algn="l"/>
              </a:tabLst>
            </a:pPr>
            <a:r>
              <a:rPr lang="es-ES" sz="1000" b="1" dirty="0" smtClean="0">
                <a:latin typeface="Arial" panose="020B0604020202020204" pitchFamily="34" charset="0"/>
                <a:ea typeface="DengXian Light"/>
              </a:rPr>
              <a:t>Objetivo No</a:t>
            </a:r>
            <a:r>
              <a:rPr lang="es-ES" sz="1000" b="1" dirty="0">
                <a:latin typeface="Arial" panose="020B0604020202020204" pitchFamily="34" charset="0"/>
                <a:ea typeface="DengXian Light"/>
              </a:rPr>
              <a:t>. 1 </a:t>
            </a:r>
            <a:endParaRPr lang="es-EC" sz="1000" dirty="0">
              <a:latin typeface="Times New Roman" panose="02020603050405020304" pitchFamily="18" charset="0"/>
              <a:ea typeface="Times New Roman" panose="02020603050405020304" pitchFamily="18" charset="0"/>
            </a:endParaRPr>
          </a:p>
          <a:p>
            <a:pPr algn="just" fontAlgn="base">
              <a:lnSpc>
                <a:spcPct val="200000"/>
              </a:lnSpc>
              <a:spcAft>
                <a:spcPts val="0"/>
              </a:spcAft>
            </a:pPr>
            <a:r>
              <a:rPr lang="es-ES" sz="1000" dirty="0">
                <a:latin typeface="Arial" panose="020B0604020202020204" pitchFamily="34" charset="0"/>
                <a:ea typeface="DengXian Light"/>
              </a:rPr>
              <a:t>           Actualizar las leyes, reglamentos y normas militares para que brinden sustento y seguridad jurídica al personal militar.</a:t>
            </a:r>
            <a:endParaRPr lang="es-EC" sz="1000" dirty="0">
              <a:latin typeface="Times New Roman" panose="02020603050405020304" pitchFamily="18" charset="0"/>
              <a:ea typeface="Times New Roman" panose="02020603050405020304" pitchFamily="18" charset="0"/>
            </a:endParaRPr>
          </a:p>
          <a:p>
            <a:pPr algn="just" fontAlgn="base">
              <a:lnSpc>
                <a:spcPct val="200000"/>
              </a:lnSpc>
              <a:spcAft>
                <a:spcPts val="0"/>
              </a:spcAft>
            </a:pPr>
            <a:r>
              <a:rPr lang="es-ES" sz="1000" b="1" dirty="0">
                <a:latin typeface="Arial" panose="020B0604020202020204" pitchFamily="34" charset="0"/>
                <a:ea typeface="DengXian Light"/>
              </a:rPr>
              <a:t>Objetivo No.2</a:t>
            </a:r>
            <a:endParaRPr lang="es-EC" sz="1000" dirty="0">
              <a:latin typeface="Times New Roman" panose="02020603050405020304" pitchFamily="18" charset="0"/>
              <a:ea typeface="Times New Roman" panose="02020603050405020304" pitchFamily="18" charset="0"/>
            </a:endParaRPr>
          </a:p>
          <a:p>
            <a:pPr algn="just" fontAlgn="base">
              <a:lnSpc>
                <a:spcPct val="200000"/>
              </a:lnSpc>
              <a:spcAft>
                <a:spcPts val="0"/>
              </a:spcAft>
            </a:pPr>
            <a:r>
              <a:rPr lang="es-ES" sz="1000" dirty="0">
                <a:latin typeface="Arial" panose="020B0604020202020204" pitchFamily="34" charset="0"/>
                <a:ea typeface="DengXian Light"/>
              </a:rPr>
              <a:t>           Fortalecimiento del liderazgo y visión de responsabilidad en función de su nominación institucional como oficial de la Fuerza Terrestre.</a:t>
            </a:r>
            <a:endParaRPr lang="es-EC" sz="1000" dirty="0">
              <a:latin typeface="Times New Roman" panose="02020603050405020304" pitchFamily="18" charset="0"/>
              <a:ea typeface="Times New Roman" panose="02020603050405020304" pitchFamily="18" charset="0"/>
            </a:endParaRPr>
          </a:p>
          <a:p>
            <a:pPr algn="just" fontAlgn="base">
              <a:lnSpc>
                <a:spcPct val="200000"/>
              </a:lnSpc>
              <a:spcAft>
                <a:spcPts val="0"/>
              </a:spcAft>
            </a:pPr>
            <a:r>
              <a:rPr lang="es-ES" sz="1000" b="1" dirty="0">
                <a:latin typeface="Arial" panose="020B0604020202020204" pitchFamily="34" charset="0"/>
                <a:ea typeface="DengXian Light"/>
              </a:rPr>
              <a:t>Objetivo No.3 </a:t>
            </a:r>
            <a:endParaRPr lang="es-EC" sz="1000" dirty="0">
              <a:latin typeface="Times New Roman" panose="02020603050405020304" pitchFamily="18" charset="0"/>
              <a:ea typeface="Times New Roman" panose="02020603050405020304" pitchFamily="18" charset="0"/>
            </a:endParaRPr>
          </a:p>
          <a:p>
            <a:pPr algn="just" fontAlgn="base">
              <a:lnSpc>
                <a:spcPct val="200000"/>
              </a:lnSpc>
              <a:spcAft>
                <a:spcPts val="0"/>
              </a:spcAft>
              <a:tabLst>
                <a:tab pos="450215" algn="l"/>
              </a:tabLst>
            </a:pPr>
            <a:r>
              <a:rPr lang="es-ES" sz="1000" dirty="0">
                <a:latin typeface="Arial" panose="020B0604020202020204" pitchFamily="34" charset="0"/>
                <a:ea typeface="DengXian Light"/>
              </a:rPr>
              <a:t>           Verificar el syllabus de los institutos de perfeccionamiento y formación de oficiales y observar que exista equilibrio entre los campos; afectivo, cognitivo y físico en el desarrollo del futuro militar.</a:t>
            </a:r>
            <a:endParaRPr lang="es-EC" sz="1000" dirty="0">
              <a:latin typeface="Times New Roman" panose="02020603050405020304" pitchFamily="18" charset="0"/>
              <a:ea typeface="Times New Roman" panose="02020603050405020304" pitchFamily="18" charset="0"/>
            </a:endParaRPr>
          </a:p>
          <a:p>
            <a:pPr algn="just" fontAlgn="base">
              <a:lnSpc>
                <a:spcPct val="200000"/>
              </a:lnSpc>
              <a:spcAft>
                <a:spcPts val="0"/>
              </a:spcAft>
            </a:pPr>
            <a:r>
              <a:rPr lang="es-ES" sz="1000" b="1" dirty="0">
                <a:latin typeface="Arial" panose="020B0604020202020204" pitchFamily="34" charset="0"/>
                <a:ea typeface="DengXian Light"/>
              </a:rPr>
              <a:t>Objetivo No.4 </a:t>
            </a:r>
            <a:endParaRPr lang="es-EC" sz="1000" dirty="0">
              <a:latin typeface="Times New Roman" panose="02020603050405020304" pitchFamily="18" charset="0"/>
              <a:ea typeface="Times New Roman" panose="02020603050405020304" pitchFamily="18" charset="0"/>
            </a:endParaRPr>
          </a:p>
          <a:p>
            <a:pPr algn="just" fontAlgn="base">
              <a:lnSpc>
                <a:spcPct val="200000"/>
              </a:lnSpc>
              <a:spcAft>
                <a:spcPts val="0"/>
              </a:spcAft>
            </a:pPr>
            <a:r>
              <a:rPr lang="es-ES" sz="1000" dirty="0">
                <a:latin typeface="Arial" panose="020B0604020202020204" pitchFamily="34" charset="0"/>
                <a:ea typeface="DengXian Light"/>
              </a:rPr>
              <a:t>           Determinar los canales adecuados de comunicación que sirvan para la fluidez, transmisión de órdenes y procedimientos a cumplir por los oficiales de la generación “Y”. </a:t>
            </a:r>
            <a:endParaRPr lang="es-EC" sz="1000" dirty="0">
              <a:effectLst/>
              <a:latin typeface="Times New Roman" panose="02020603050405020304" pitchFamily="18" charset="0"/>
              <a:ea typeface="Times New Roman" panose="02020603050405020304" pitchFamily="18" charset="0"/>
            </a:endParaRP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7666" y="3113658"/>
            <a:ext cx="2571750" cy="1279748"/>
          </a:xfrm>
          <a:prstGeom prst="rect">
            <a:avLst/>
          </a:prstGeom>
        </p:spPr>
      </p:pic>
    </p:spTree>
    <p:extLst>
      <p:ext uri="{BB962C8B-B14F-4D97-AF65-F5344CB8AC3E}">
        <p14:creationId xmlns:p14="http://schemas.microsoft.com/office/powerpoint/2010/main" val="954824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TEMARIO</a:t>
            </a:r>
          </a:p>
        </p:txBody>
      </p:sp>
      <p:sp>
        <p:nvSpPr>
          <p:cNvPr id="5" name="CuadroTexto 4">
            <a:extLst>
              <a:ext uri="{FF2B5EF4-FFF2-40B4-BE49-F238E27FC236}">
                <a16:creationId xmlns:a16="http://schemas.microsoft.com/office/drawing/2014/main" xmlns="" id="{1AC222EB-CE0E-1D4E-BA24-831B2CB3AD74}"/>
              </a:ext>
            </a:extLst>
          </p:cNvPr>
          <p:cNvSpPr txBox="1"/>
          <p:nvPr/>
        </p:nvSpPr>
        <p:spPr>
          <a:xfrm>
            <a:off x="3437503" y="1277699"/>
            <a:ext cx="6065521" cy="5133713"/>
          </a:xfrm>
          <a:prstGeom prst="rect">
            <a:avLst/>
          </a:prstGeom>
          <a:noFill/>
        </p:spPr>
        <p:txBody>
          <a:bodyPr wrap="square" rtlCol="0">
            <a:spAutoFit/>
          </a:bodyPr>
          <a:lstStyle/>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PLANTEAMIENTO DEL PROBLEMA</a:t>
            </a: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ENUNCIADO DEL PROBLEMA</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PREGUNTAS DE INVESTIGACIÓN</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JUSTIFICACIÓN DE LA INVESTIGACIÓN</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OBJETIVO GENERAL</a:t>
            </a: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FUNDAMENTACIÓN TEÓRICA</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HIPÓTESIS</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VARIABLES INDEPENDIENTE Y DEPENDIENTES</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OPERACIONALIZACIÓN DE LAS VARIABLES</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OBJETO DE ESTUDIO Y CAMPO DE ACCIÓN</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DISEÑO DE LA INVESTIGACIÓN</a:t>
            </a: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DESARROLLO DE LOS </a:t>
            </a:r>
            <a:r>
              <a:rPr kumimoji="0" lang="es-EC" sz="18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OBJETIVOS</a:t>
            </a: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lang="es-EC" b="1" i="1" dirty="0" smtClean="0">
                <a:solidFill>
                  <a:prstClr val="black"/>
                </a:solidFill>
                <a:latin typeface="Arial" panose="020B0604020202020204" pitchFamily="34" charset="0"/>
                <a:cs typeface="Arial" panose="020B0604020202020204" pitchFamily="34" charset="0"/>
              </a:rPr>
              <a:t>PROPUESTA</a:t>
            </a:r>
            <a:endPar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indent="-457200">
              <a:lnSpc>
                <a:spcPct val="130000"/>
              </a:lnSpc>
              <a:buFont typeface="+mj-lt"/>
              <a:buAutoNum type="arabicPeriod" startAt="14"/>
              <a:defRPr/>
            </a:pPr>
            <a:r>
              <a:rPr lang="es-EC" b="1" i="1" dirty="0">
                <a:solidFill>
                  <a:prstClr val="black"/>
                </a:solidFill>
                <a:latin typeface="Arial" panose="020B0604020202020204" pitchFamily="34" charset="0"/>
                <a:cs typeface="Arial" panose="020B0604020202020204" pitchFamily="34" charset="0"/>
              </a:rPr>
              <a:t>CONCLUSIONES Y </a:t>
            </a:r>
            <a:r>
              <a:rPr lang="es-EC" b="1" i="1" dirty="0" smtClean="0">
                <a:solidFill>
                  <a:prstClr val="black"/>
                </a:solidFill>
                <a:latin typeface="Arial" panose="020B0604020202020204" pitchFamily="34" charset="0"/>
                <a:cs typeface="Arial" panose="020B0604020202020204" pitchFamily="34" charset="0"/>
              </a:rPr>
              <a:t>RECOMENDACIONES</a:t>
            </a:r>
            <a:endParaRPr lang="es-EC"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4075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13.  PROPUESTA</a:t>
            </a:r>
            <a:endParaRPr lang="es-EC" sz="2800" b="1" i="1" dirty="0">
              <a:solidFill>
                <a:prstClr val="black"/>
              </a:solidFill>
              <a:latin typeface="Arial" panose="020B0604020202020204" pitchFamily="34" charset="0"/>
              <a:cs typeface="Arial" panose="020B0604020202020204" pitchFamily="34" charset="0"/>
            </a:endParaRPr>
          </a:p>
        </p:txBody>
      </p:sp>
      <p:sp>
        <p:nvSpPr>
          <p:cNvPr id="2" name="CuadroTexto 1"/>
          <p:cNvSpPr txBox="1"/>
          <p:nvPr/>
        </p:nvSpPr>
        <p:spPr>
          <a:xfrm>
            <a:off x="1753833" y="1439333"/>
            <a:ext cx="2074333" cy="4801314"/>
          </a:xfrm>
          <a:prstGeom prst="rect">
            <a:avLst/>
          </a:prstGeom>
          <a:solidFill>
            <a:schemeClr val="accent6">
              <a:lumMod val="40000"/>
              <a:lumOff val="60000"/>
            </a:schemeClr>
          </a:solidFill>
        </p:spPr>
        <p:txBody>
          <a:bodyPr wrap="square" rtlCol="0">
            <a:spAutoFit/>
          </a:bodyPr>
          <a:lstStyle/>
          <a:p>
            <a:r>
              <a:rPr lang="es-ES" dirty="0" smtClean="0"/>
              <a:t>EN QUE SE BASO:</a:t>
            </a:r>
          </a:p>
          <a:p>
            <a:endParaRPr lang="es-ES" dirty="0" smtClean="0"/>
          </a:p>
          <a:p>
            <a:r>
              <a:rPr lang="es-ES" dirty="0"/>
              <a:t>Objetivos Institucionales de la Fuerza Terrestre</a:t>
            </a:r>
          </a:p>
          <a:p>
            <a:endParaRPr lang="es-ES" dirty="0" smtClean="0"/>
          </a:p>
          <a:p>
            <a:r>
              <a:rPr lang="es-ES" dirty="0" smtClean="0"/>
              <a:t>Líneas de acción que confluyen en las características generacionales</a:t>
            </a:r>
          </a:p>
          <a:p>
            <a:endParaRPr lang="es-ES" dirty="0" smtClean="0"/>
          </a:p>
          <a:p>
            <a:r>
              <a:rPr lang="es-ES" dirty="0"/>
              <a:t>Fundamentación teórica</a:t>
            </a:r>
          </a:p>
          <a:p>
            <a:endParaRPr lang="es-ES" dirty="0"/>
          </a:p>
          <a:p>
            <a:r>
              <a:rPr lang="es-ES" dirty="0" smtClean="0"/>
              <a:t>Métodos y criterios de validación de la propuesta </a:t>
            </a:r>
          </a:p>
        </p:txBody>
      </p:sp>
      <p:sp>
        <p:nvSpPr>
          <p:cNvPr id="10" name="Flecha a la derecha con bandas 9"/>
          <p:cNvSpPr/>
          <p:nvPr/>
        </p:nvSpPr>
        <p:spPr>
          <a:xfrm>
            <a:off x="4272742" y="3301192"/>
            <a:ext cx="1970117" cy="97366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8166" y="1439333"/>
            <a:ext cx="2726268" cy="1544761"/>
          </a:xfrm>
          <a:prstGeom prst="rect">
            <a:avLst/>
          </a:prstGeom>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8168" y="4591957"/>
            <a:ext cx="2726266" cy="1648690"/>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773914397"/>
              </p:ext>
            </p:extLst>
          </p:nvPr>
        </p:nvGraphicFramePr>
        <p:xfrm>
          <a:off x="6554434" y="1439333"/>
          <a:ext cx="5373406" cy="4801315"/>
        </p:xfrm>
        <a:graphic>
          <a:graphicData uri="http://schemas.openxmlformats.org/drawingml/2006/table">
            <a:tbl>
              <a:tblPr firstRow="1" firstCol="1" bandRow="1"/>
              <a:tblGrid>
                <a:gridCol w="1558838">
                  <a:extLst>
                    <a:ext uri="{9D8B030D-6E8A-4147-A177-3AD203B41FA5}">
                      <a16:colId xmlns:a16="http://schemas.microsoft.com/office/drawing/2014/main" xmlns="" val="2170710720"/>
                    </a:ext>
                  </a:extLst>
                </a:gridCol>
                <a:gridCol w="980902">
                  <a:extLst>
                    <a:ext uri="{9D8B030D-6E8A-4147-A177-3AD203B41FA5}">
                      <a16:colId xmlns:a16="http://schemas.microsoft.com/office/drawing/2014/main" xmlns="" val="251056714"/>
                    </a:ext>
                  </a:extLst>
                </a:gridCol>
                <a:gridCol w="2833666">
                  <a:extLst>
                    <a:ext uri="{9D8B030D-6E8A-4147-A177-3AD203B41FA5}">
                      <a16:colId xmlns:a16="http://schemas.microsoft.com/office/drawing/2014/main" xmlns="" val="809512361"/>
                    </a:ext>
                  </a:extLst>
                </a:gridCol>
              </a:tblGrid>
              <a:tr h="422224">
                <a:tc>
                  <a:txBody>
                    <a:bodyPr/>
                    <a:lstStyle/>
                    <a:p>
                      <a:pPr algn="ctr" rtl="0" fontAlgn="ctr"/>
                      <a:r>
                        <a:rPr lang="es-EC" sz="800" b="1" i="0" u="none" strike="noStrike" dirty="0">
                          <a:solidFill>
                            <a:srgbClr val="000000"/>
                          </a:solidFill>
                          <a:effectLst/>
                          <a:latin typeface="Arial" panose="020B0604020202020204" pitchFamily="34" charset="0"/>
                        </a:rPr>
                        <a:t>OBJETIVOS DE LA PROPUESTA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rtl="0" fontAlgn="ctr"/>
                      <a:r>
                        <a:rPr lang="es-EC" sz="800" b="1" i="0" u="none" strike="noStrike">
                          <a:solidFill>
                            <a:srgbClr val="000000"/>
                          </a:solidFill>
                          <a:effectLst/>
                          <a:latin typeface="Arial" panose="020B0604020202020204" pitchFamily="34" charset="0"/>
                        </a:rPr>
                        <a:t>PERSPECTIVA FUERZA TERRESTRE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rtl="0" fontAlgn="ctr"/>
                      <a:r>
                        <a:rPr lang="es-EC" sz="800" b="1" i="0" u="none" strike="noStrike" dirty="0">
                          <a:solidFill>
                            <a:srgbClr val="000000"/>
                          </a:solidFill>
                          <a:effectLst/>
                          <a:latin typeface="Arial" panose="020B0604020202020204" pitchFamily="34" charset="0"/>
                        </a:rPr>
                        <a:t>OBJETIVOS INSTITUCIONALES FUERZA TERRESTRE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xmlns="" val="1268936336"/>
                  </a:ext>
                </a:extLst>
              </a:tr>
              <a:tr h="285055">
                <a:tc rowSpan="3">
                  <a:txBody>
                    <a:bodyPr/>
                    <a:lstStyle/>
                    <a:p>
                      <a:pPr algn="l" rtl="0" fontAlgn="ctr"/>
                      <a:r>
                        <a:rPr lang="es-ES" sz="800" b="0" i="0" u="none" strike="noStrike">
                          <a:solidFill>
                            <a:srgbClr val="000000"/>
                          </a:solidFill>
                          <a:effectLst/>
                          <a:latin typeface="Arial" panose="020B0604020202020204" pitchFamily="34" charset="0"/>
                        </a:rPr>
                        <a:t>Objetivo No.1: Actualizar las leyes, reglamentos y normas militares para que brinden el sustento y la seguridad jurídica al personal militar.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rtl="0" fontAlgn="ctr"/>
                      <a:r>
                        <a:rPr lang="es-ES" sz="800" b="0" i="0" u="none" strike="noStrike">
                          <a:solidFill>
                            <a:srgbClr val="000000"/>
                          </a:solidFill>
                          <a:effectLst/>
                          <a:latin typeface="Arial" panose="020B0604020202020204" pitchFamily="34" charset="0"/>
                        </a:rPr>
                        <a:t>Impacto al Estado y la sociedad.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ctr"/>
                      <a:r>
                        <a:rPr lang="es-ES" sz="800" b="0" i="0" u="none" strike="noStrike" dirty="0">
                          <a:solidFill>
                            <a:srgbClr val="000000"/>
                          </a:solidFill>
                          <a:effectLst/>
                          <a:latin typeface="Arial" panose="020B0604020202020204" pitchFamily="34" charset="0"/>
                        </a:rPr>
                        <a:t>Objetivo. 1: incrementar la efectividad en el control del territorio nacional.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946272415"/>
                  </a:ext>
                </a:extLst>
              </a:tr>
              <a:tr h="252443">
                <a:tc vMerge="1">
                  <a:txBody>
                    <a:bodyPr/>
                    <a:lstStyle/>
                    <a:p>
                      <a:endParaRPr lang="es-EC"/>
                    </a:p>
                  </a:txBody>
                  <a:tcPr/>
                </a:tc>
                <a:tc vMerge="1">
                  <a:txBody>
                    <a:bodyPr/>
                    <a:lstStyle/>
                    <a:p>
                      <a:endParaRPr lang="es-EC"/>
                    </a:p>
                  </a:txBody>
                  <a:tcPr/>
                </a:tc>
                <a:tc>
                  <a:txBody>
                    <a:bodyPr/>
                    <a:lstStyle/>
                    <a:p>
                      <a:pPr algn="just" rtl="0" fontAlgn="ctr"/>
                      <a:r>
                        <a:rPr lang="es-EC" sz="8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553177887"/>
                  </a:ext>
                </a:extLst>
              </a:tr>
              <a:tr h="268655">
                <a:tc vMerge="1">
                  <a:txBody>
                    <a:bodyPr/>
                    <a:lstStyle/>
                    <a:p>
                      <a:endParaRPr lang="es-EC"/>
                    </a:p>
                  </a:txBody>
                  <a:tcPr/>
                </a:tc>
                <a:tc vMerge="1">
                  <a:txBody>
                    <a:bodyPr/>
                    <a:lstStyle/>
                    <a:p>
                      <a:endParaRPr lang="es-EC"/>
                    </a:p>
                  </a:txBody>
                  <a:tcPr/>
                </a:tc>
                <a:tc>
                  <a:txBody>
                    <a:bodyPr/>
                    <a:lstStyle/>
                    <a:p>
                      <a:pPr algn="just" rtl="0" fontAlgn="ctr"/>
                      <a:r>
                        <a:rPr lang="es-ES" sz="800" b="0" i="0" u="none" strike="noStrike">
                          <a:solidFill>
                            <a:srgbClr val="000000"/>
                          </a:solidFill>
                          <a:effectLst/>
                          <a:latin typeface="Arial" panose="020B0604020202020204" pitchFamily="34" charset="0"/>
                        </a:rPr>
                        <a:t>3. Proponer los cambios que sean pertinentes al marco legal.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858396"/>
                  </a:ext>
                </a:extLst>
              </a:tr>
              <a:tr h="268655">
                <a:tc rowSpan="3">
                  <a:txBody>
                    <a:bodyPr/>
                    <a:lstStyle/>
                    <a:p>
                      <a:pPr algn="l" rtl="0" fontAlgn="ctr"/>
                      <a:r>
                        <a:rPr lang="es-ES" sz="800" b="0" i="0" u="none" strike="noStrike" dirty="0">
                          <a:solidFill>
                            <a:srgbClr val="000000"/>
                          </a:solidFill>
                          <a:effectLst/>
                          <a:latin typeface="Arial" panose="020B0604020202020204" pitchFamily="34" charset="0"/>
                        </a:rPr>
                        <a:t>Objetivo No.2: Fortalecimiento del liderazgo y visión de responsabilidad en función de su nominación institucional como oficial en la Fuerza Terrestre.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rtl="0" fontAlgn="ctr"/>
                      <a:r>
                        <a:rPr lang="es-EC" sz="800" b="0" i="0" u="none" strike="noStrike" dirty="0">
                          <a:solidFill>
                            <a:srgbClr val="000000"/>
                          </a:solidFill>
                          <a:effectLst/>
                          <a:latin typeface="Arial" panose="020B0604020202020204" pitchFamily="34" charset="0"/>
                        </a:rPr>
                        <a:t>Aprendizaje y Conocimiento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ctr"/>
                      <a:r>
                        <a:rPr lang="es-ES" sz="800" b="0" i="0" u="none" strike="noStrike">
                          <a:solidFill>
                            <a:srgbClr val="000000"/>
                          </a:solidFill>
                          <a:effectLst/>
                          <a:latin typeface="Arial" panose="020B0604020202020204" pitchFamily="34" charset="0"/>
                        </a:rPr>
                        <a:t>Objetivo 8: Incrementar el desarrollo del talento humano.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213110947"/>
                  </a:ext>
                </a:extLst>
              </a:tr>
              <a:tr h="252443">
                <a:tc vMerge="1">
                  <a:txBody>
                    <a:bodyPr/>
                    <a:lstStyle/>
                    <a:p>
                      <a:endParaRPr lang="es-EC"/>
                    </a:p>
                  </a:txBody>
                  <a:tcPr/>
                </a:tc>
                <a:tc vMerge="1">
                  <a:txBody>
                    <a:bodyPr/>
                    <a:lstStyle/>
                    <a:p>
                      <a:endParaRPr lang="es-EC"/>
                    </a:p>
                  </a:txBody>
                  <a:tcPr/>
                </a:tc>
                <a:tc>
                  <a:txBody>
                    <a:bodyPr/>
                    <a:lstStyle/>
                    <a:p>
                      <a:pPr algn="just" rtl="0" fontAlgn="ctr"/>
                      <a:r>
                        <a:rPr lang="es-EC" sz="8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889420851"/>
                  </a:ext>
                </a:extLst>
              </a:tr>
              <a:tr h="580620">
                <a:tc vMerge="1">
                  <a:txBody>
                    <a:bodyPr/>
                    <a:lstStyle/>
                    <a:p>
                      <a:endParaRPr lang="es-EC"/>
                    </a:p>
                  </a:txBody>
                  <a:tcPr/>
                </a:tc>
                <a:tc vMerge="1">
                  <a:txBody>
                    <a:bodyPr/>
                    <a:lstStyle/>
                    <a:p>
                      <a:endParaRPr lang="es-EC"/>
                    </a:p>
                  </a:txBody>
                  <a:tcPr/>
                </a:tc>
                <a:tc>
                  <a:txBody>
                    <a:bodyPr/>
                    <a:lstStyle/>
                    <a:p>
                      <a:pPr algn="just" rtl="0" fontAlgn="ctr"/>
                      <a:r>
                        <a:rPr lang="es-ES" sz="800" b="0" i="0" u="none" strike="noStrike">
                          <a:solidFill>
                            <a:srgbClr val="000000"/>
                          </a:solidFill>
                          <a:effectLst/>
                          <a:latin typeface="Arial" panose="020B0604020202020204" pitchFamily="34" charset="0"/>
                        </a:rPr>
                        <a:t>2. Fortalecer la práctica de un adecuado liderazgo, valores militares, así como el cumplimiento estricto de normas y procedimientos institucionales.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06751323"/>
                  </a:ext>
                </a:extLst>
              </a:tr>
              <a:tr h="268655">
                <a:tc>
                  <a:txBody>
                    <a:bodyPr/>
                    <a:lstStyle/>
                    <a:p>
                      <a:pPr algn="l" rtl="0" fontAlgn="ctr"/>
                      <a:r>
                        <a:rPr lang="es-EC" sz="800" b="0" i="0" u="none" strike="noStrike">
                          <a:solidFill>
                            <a:srgbClr val="000000"/>
                          </a:solidFill>
                          <a:effectLst/>
                          <a:latin typeface="Arial" panose="020B0604020202020204" pitchFamily="34" charset="0"/>
                        </a:rPr>
                        <a:t>Objetivo No.3: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3">
                  <a:txBody>
                    <a:bodyPr/>
                    <a:lstStyle/>
                    <a:p>
                      <a:pPr algn="ctr" rtl="0" fontAlgn="ctr"/>
                      <a:r>
                        <a:rPr lang="es-EC" sz="800" b="0" i="0" u="none" strike="noStrike">
                          <a:solidFill>
                            <a:srgbClr val="000000"/>
                          </a:solidFill>
                          <a:effectLst/>
                          <a:latin typeface="Arial" panose="020B0604020202020204" pitchFamily="34" charset="0"/>
                        </a:rPr>
                        <a:t>Eficiencia Operacional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ctr"/>
                      <a:r>
                        <a:rPr lang="es-ES" sz="800" b="0" i="0" u="none" strike="noStrike">
                          <a:solidFill>
                            <a:srgbClr val="000000"/>
                          </a:solidFill>
                          <a:effectLst/>
                          <a:latin typeface="Arial" panose="020B0604020202020204" pitchFamily="34" charset="0"/>
                        </a:rPr>
                        <a:t>Objetivo 5: Incrementar el alistamiento operacional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981515798"/>
                  </a:ext>
                </a:extLst>
              </a:tr>
              <a:tr h="970901">
                <a:tc>
                  <a:txBody>
                    <a:bodyPr/>
                    <a:lstStyle/>
                    <a:p>
                      <a:pPr algn="l" rtl="0" fontAlgn="ctr"/>
                      <a:r>
                        <a:rPr lang="es-ES" sz="800" b="0" i="0" u="none" strike="noStrike">
                          <a:solidFill>
                            <a:srgbClr val="000000"/>
                          </a:solidFill>
                          <a:effectLst/>
                          <a:latin typeface="Arial" panose="020B0604020202020204" pitchFamily="34" charset="0"/>
                        </a:rPr>
                        <a:t>Verificar el syllabus de los instituto de perfeccionamiento y formación de oficiales y observar que exista equilibrio entre los campos; afectivo, cognitivo y físico en el desarrollo del futuro militar.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s-EC"/>
                    </a:p>
                  </a:txBody>
                  <a:tcPr/>
                </a:tc>
                <a:tc>
                  <a:txBody>
                    <a:bodyPr/>
                    <a:lstStyle/>
                    <a:p>
                      <a:pPr algn="just" rtl="0" fontAlgn="ctr"/>
                      <a:r>
                        <a:rPr lang="es-EC" sz="800" b="0" i="0" u="none" strike="noStrike" dirty="0">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423137593"/>
                  </a:ext>
                </a:extLst>
              </a:tr>
              <a:tr h="397932">
                <a:tc>
                  <a:txBody>
                    <a:bodyPr/>
                    <a:lstStyle/>
                    <a:p>
                      <a:pPr algn="ctr" rtl="0" fontAlgn="ctr"/>
                      <a:r>
                        <a:rPr lang="es-EC" sz="8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just" rtl="0" fontAlgn="ctr"/>
                      <a:r>
                        <a:rPr lang="es-ES" sz="800" b="0" i="0" u="none" strike="noStrike">
                          <a:solidFill>
                            <a:srgbClr val="000000"/>
                          </a:solidFill>
                          <a:effectLst/>
                          <a:latin typeface="Arial" panose="020B0604020202020204" pitchFamily="34" charset="0"/>
                        </a:rPr>
                        <a:t>1. Mejorar los niveles de entrenamiento, educación militar y generación de doctrina.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69809301"/>
                  </a:ext>
                </a:extLst>
              </a:tr>
              <a:tr h="268655">
                <a:tc rowSpan="3">
                  <a:txBody>
                    <a:bodyPr/>
                    <a:lstStyle/>
                    <a:p>
                      <a:pPr algn="l" rtl="0" fontAlgn="ctr"/>
                      <a:r>
                        <a:rPr lang="es-ES" sz="800" b="0" i="0" u="none" strike="noStrike">
                          <a:solidFill>
                            <a:srgbClr val="000000"/>
                          </a:solidFill>
                          <a:effectLst/>
                          <a:latin typeface="Arial" panose="020B0604020202020204" pitchFamily="34" charset="0"/>
                        </a:rPr>
                        <a:t>Objetivo No.4: Determinar los canales adecuados de comunicación que sirvan para la fluidez, transmisión de órdenes y procedimientos a cumplir por los oficiales de la generación “Y”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rtl="0" fontAlgn="ctr"/>
                      <a:r>
                        <a:rPr lang="es-EC" sz="800" b="0" i="0" u="none" strike="noStrike" dirty="0">
                          <a:solidFill>
                            <a:srgbClr val="000000"/>
                          </a:solidFill>
                          <a:effectLst/>
                          <a:latin typeface="Arial" panose="020B0604020202020204" pitchFamily="34" charset="0"/>
                        </a:rPr>
                        <a:t>Aprendizaje y Conocimiento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ctr"/>
                      <a:r>
                        <a:rPr lang="es-ES" sz="800" b="0" i="0" u="none" strike="noStrike">
                          <a:solidFill>
                            <a:srgbClr val="000000"/>
                          </a:solidFill>
                          <a:effectLst/>
                          <a:latin typeface="Arial" panose="020B0604020202020204" pitchFamily="34" charset="0"/>
                        </a:rPr>
                        <a:t> Objetivo 7: Incrementar la eficiencia institucional.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476732098"/>
                  </a:ext>
                </a:extLst>
              </a:tr>
              <a:tr h="252443">
                <a:tc vMerge="1">
                  <a:txBody>
                    <a:bodyPr/>
                    <a:lstStyle/>
                    <a:p>
                      <a:endParaRPr lang="es-EC"/>
                    </a:p>
                  </a:txBody>
                  <a:tcPr/>
                </a:tc>
                <a:tc vMerge="1">
                  <a:txBody>
                    <a:bodyPr/>
                    <a:lstStyle/>
                    <a:p>
                      <a:endParaRPr lang="es-EC"/>
                    </a:p>
                  </a:txBody>
                  <a:tcPr/>
                </a:tc>
                <a:tc>
                  <a:txBody>
                    <a:bodyPr/>
                    <a:lstStyle/>
                    <a:p>
                      <a:pPr algn="just" rtl="0" fontAlgn="ctr"/>
                      <a:r>
                        <a:rPr lang="es-EC" sz="800" b="0" i="0" u="none" strike="noStrike" dirty="0">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591157753"/>
                  </a:ext>
                </a:extLst>
              </a:tr>
              <a:tr h="312634">
                <a:tc vMerge="1">
                  <a:txBody>
                    <a:bodyPr/>
                    <a:lstStyle/>
                    <a:p>
                      <a:endParaRPr lang="es-EC"/>
                    </a:p>
                  </a:txBody>
                  <a:tcPr/>
                </a:tc>
                <a:tc vMerge="1">
                  <a:txBody>
                    <a:bodyPr/>
                    <a:lstStyle/>
                    <a:p>
                      <a:endParaRPr lang="es-EC"/>
                    </a:p>
                  </a:txBody>
                  <a:tcPr/>
                </a:tc>
                <a:tc>
                  <a:txBody>
                    <a:bodyPr/>
                    <a:lstStyle/>
                    <a:p>
                      <a:pPr algn="just" rtl="0" fontAlgn="ctr"/>
                      <a:r>
                        <a:rPr lang="es-ES" sz="800" b="0" i="0" u="none" strike="noStrike" dirty="0">
                          <a:solidFill>
                            <a:srgbClr val="000000"/>
                          </a:solidFill>
                          <a:effectLst/>
                          <a:latin typeface="Arial" panose="020B0604020202020204" pitchFamily="34" charset="0"/>
                        </a:rPr>
                        <a:t>1. Optimizar los procedimientos de planificación estratégica del Ejército.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35508744"/>
                  </a:ext>
                </a:extLst>
              </a:tr>
            </a:tbl>
          </a:graphicData>
        </a:graphic>
      </p:graphicFrame>
    </p:spTree>
    <p:extLst>
      <p:ext uri="{BB962C8B-B14F-4D97-AF65-F5344CB8AC3E}">
        <p14:creationId xmlns:p14="http://schemas.microsoft.com/office/powerpoint/2010/main" val="17650349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13.  PROPUESTA</a:t>
            </a:r>
            <a:endParaRPr lang="es-EC" sz="2800" b="1" i="1" dirty="0">
              <a:solidFill>
                <a:prstClr val="black"/>
              </a:solidFill>
              <a:latin typeface="Arial" panose="020B0604020202020204" pitchFamily="34" charset="0"/>
              <a:cs typeface="Arial" panose="020B0604020202020204" pitchFamily="34" charset="0"/>
            </a:endParaRPr>
          </a:p>
        </p:txBody>
      </p:sp>
      <p:sp>
        <p:nvSpPr>
          <p:cNvPr id="20" name="CuadroTexto 19"/>
          <p:cNvSpPr txBox="1"/>
          <p:nvPr/>
        </p:nvSpPr>
        <p:spPr>
          <a:xfrm>
            <a:off x="4716087" y="1620982"/>
            <a:ext cx="2759826"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S" sz="4000" dirty="0" smtClean="0"/>
              <a:t>VALIDACIÓN</a:t>
            </a:r>
            <a:r>
              <a:rPr lang="es-ES" dirty="0" smtClean="0"/>
              <a:t> </a:t>
            </a:r>
            <a:endParaRPr lang="es-EC" dirty="0"/>
          </a:p>
        </p:txBody>
      </p:sp>
      <p:pic>
        <p:nvPicPr>
          <p:cNvPr id="21" name="Imagen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036" y="3319289"/>
            <a:ext cx="2352258" cy="1975918"/>
          </a:xfrm>
          <a:prstGeom prst="rect">
            <a:avLst/>
          </a:prstGeom>
        </p:spPr>
      </p:pic>
      <p:pic>
        <p:nvPicPr>
          <p:cNvPr id="22" name="Imagen 21">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9437" y="2647441"/>
            <a:ext cx="2561232" cy="1533861"/>
          </a:xfrm>
          <a:prstGeom prst="rect">
            <a:avLst/>
          </a:prstGeom>
        </p:spPr>
      </p:pic>
      <p:pic>
        <p:nvPicPr>
          <p:cNvPr id="23" name="Imagen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9437" y="4181301"/>
            <a:ext cx="2561232" cy="1688979"/>
          </a:xfrm>
          <a:prstGeom prst="rect">
            <a:avLst/>
          </a:prstGeom>
        </p:spPr>
      </p:pic>
    </p:spTree>
    <p:extLst>
      <p:ext uri="{BB962C8B-B14F-4D97-AF65-F5344CB8AC3E}">
        <p14:creationId xmlns:p14="http://schemas.microsoft.com/office/powerpoint/2010/main" val="25094641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4081511337"/>
              </p:ext>
            </p:extLst>
          </p:nvPr>
        </p:nvGraphicFramePr>
        <p:xfrm>
          <a:off x="1230285" y="1850562"/>
          <a:ext cx="6600304" cy="3733800"/>
        </p:xfrm>
        <a:graphic>
          <a:graphicData uri="http://schemas.openxmlformats.org/drawingml/2006/table">
            <a:tbl>
              <a:tblPr/>
              <a:tblGrid>
                <a:gridCol w="290639">
                  <a:extLst>
                    <a:ext uri="{9D8B030D-6E8A-4147-A177-3AD203B41FA5}">
                      <a16:colId xmlns:a16="http://schemas.microsoft.com/office/drawing/2014/main" xmlns="" val="3904686448"/>
                    </a:ext>
                  </a:extLst>
                </a:gridCol>
                <a:gridCol w="4059563">
                  <a:extLst>
                    <a:ext uri="{9D8B030D-6E8A-4147-A177-3AD203B41FA5}">
                      <a16:colId xmlns:a16="http://schemas.microsoft.com/office/drawing/2014/main" xmlns="" val="3167743214"/>
                    </a:ext>
                  </a:extLst>
                </a:gridCol>
                <a:gridCol w="750034">
                  <a:extLst>
                    <a:ext uri="{9D8B030D-6E8A-4147-A177-3AD203B41FA5}">
                      <a16:colId xmlns:a16="http://schemas.microsoft.com/office/drawing/2014/main" xmlns="" val="3582899271"/>
                    </a:ext>
                  </a:extLst>
                </a:gridCol>
                <a:gridCol w="750034">
                  <a:extLst>
                    <a:ext uri="{9D8B030D-6E8A-4147-A177-3AD203B41FA5}">
                      <a16:colId xmlns:a16="http://schemas.microsoft.com/office/drawing/2014/main" xmlns="" val="104833374"/>
                    </a:ext>
                  </a:extLst>
                </a:gridCol>
                <a:gridCol w="750034">
                  <a:extLst>
                    <a:ext uri="{9D8B030D-6E8A-4147-A177-3AD203B41FA5}">
                      <a16:colId xmlns:a16="http://schemas.microsoft.com/office/drawing/2014/main" xmlns="" val="2642639651"/>
                    </a:ext>
                  </a:extLst>
                </a:gridCol>
              </a:tblGrid>
              <a:tr h="0">
                <a:tc gridSpan="5">
                  <a:txBody>
                    <a:bodyPr/>
                    <a:lstStyle/>
                    <a:p>
                      <a:pPr algn="ctr" fontAlgn="ctr"/>
                      <a:r>
                        <a:rPr lang="es-ES" sz="1000" b="1" i="1" u="none" strike="noStrike">
                          <a:solidFill>
                            <a:srgbClr val="000000"/>
                          </a:solidFill>
                          <a:effectLst/>
                          <a:latin typeface="Arial" panose="020B0604020202020204" pitchFamily="34" charset="0"/>
                        </a:rPr>
                        <a:t>               MATRIZ EFE </a:t>
                      </a:r>
                      <a:endParaRPr lang="es-EC" sz="1000" b="1" i="1"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4162778948"/>
                  </a:ext>
                </a:extLst>
              </a:tr>
              <a:tr h="200025">
                <a:tc gridSpan="5">
                  <a:txBody>
                    <a:bodyPr/>
                    <a:lstStyle/>
                    <a:p>
                      <a:pPr algn="ctr" fontAlgn="ctr"/>
                      <a:r>
                        <a:rPr lang="es-ES" sz="1000" b="1" i="1" u="none" strike="noStrike" dirty="0">
                          <a:solidFill>
                            <a:srgbClr val="000000"/>
                          </a:solidFill>
                          <a:effectLst/>
                          <a:latin typeface="Arial" panose="020B0604020202020204" pitchFamily="34" charset="0"/>
                        </a:rPr>
                        <a:t> </a:t>
                      </a:r>
                      <a:endParaRPr lang="es-EC" sz="1000" b="1" i="1"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517614936"/>
                  </a:ext>
                </a:extLst>
              </a:tr>
              <a:tr h="771525">
                <a:tc gridSpan="2">
                  <a:txBody>
                    <a:bodyPr/>
                    <a:lstStyle/>
                    <a:p>
                      <a:pPr algn="ctr" fontAlgn="ctr"/>
                      <a:r>
                        <a:rPr lang="es-ES" sz="1100" b="1" i="0" u="none" strike="noStrike" dirty="0">
                          <a:solidFill>
                            <a:srgbClr val="000000"/>
                          </a:solidFill>
                          <a:effectLst/>
                          <a:latin typeface="Arial" panose="020B0604020202020204" pitchFamily="34" charset="0"/>
                        </a:rPr>
                        <a:t>FACTORES EXTERNOS</a:t>
                      </a:r>
                      <a:endParaRPr lang="es-EC" sz="11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hMerge="1">
                  <a:txBody>
                    <a:bodyPr/>
                    <a:lstStyle/>
                    <a:p>
                      <a:endParaRPr lang="es-EC"/>
                    </a:p>
                  </a:txBody>
                  <a:tcPr/>
                </a:tc>
                <a:tc>
                  <a:txBody>
                    <a:bodyPr/>
                    <a:lstStyle/>
                    <a:p>
                      <a:pPr algn="ctr" fontAlgn="ctr"/>
                      <a:r>
                        <a:rPr lang="es-ES" sz="1100" b="1" i="0" u="none" strike="noStrike">
                          <a:solidFill>
                            <a:srgbClr val="000000"/>
                          </a:solidFill>
                          <a:effectLst/>
                          <a:latin typeface="Arial" panose="020B0604020202020204" pitchFamily="34" charset="0"/>
                        </a:rPr>
                        <a:t>IMPORTANCIA, PONDERACIÓN</a:t>
                      </a:r>
                      <a:endParaRPr lang="es-EC" sz="11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fontAlgn="ctr"/>
                      <a:r>
                        <a:rPr lang="es-ES" sz="1100" b="1" i="0" u="none" strike="noStrike">
                          <a:solidFill>
                            <a:srgbClr val="000000"/>
                          </a:solidFill>
                          <a:effectLst/>
                          <a:latin typeface="Arial" panose="020B0604020202020204" pitchFamily="34" charset="0"/>
                        </a:rPr>
                        <a:t>CLASIFICACIÓN, EVALUACIÓN</a:t>
                      </a:r>
                      <a:endParaRPr lang="es-EC" sz="11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fontAlgn="ctr"/>
                      <a:r>
                        <a:rPr lang="es-ES" sz="1100" b="1" i="0" u="none" strike="noStrike">
                          <a:solidFill>
                            <a:srgbClr val="000000"/>
                          </a:solidFill>
                          <a:effectLst/>
                          <a:latin typeface="Arial" panose="020B0604020202020204" pitchFamily="34" charset="0"/>
                        </a:rPr>
                        <a:t>VALOR</a:t>
                      </a:r>
                      <a:endParaRPr lang="es-EC" sz="11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xmlns="" val="404827935"/>
                  </a:ext>
                </a:extLst>
              </a:tr>
              <a:tr h="200025">
                <a:tc gridSpan="5">
                  <a:txBody>
                    <a:bodyPr/>
                    <a:lstStyle/>
                    <a:p>
                      <a:pPr algn="l" fontAlgn="ctr"/>
                      <a:r>
                        <a:rPr lang="es-ES" sz="1100" b="1" i="0" u="none" strike="noStrike">
                          <a:solidFill>
                            <a:srgbClr val="000000"/>
                          </a:solidFill>
                          <a:effectLst/>
                          <a:latin typeface="Arial" panose="020B0604020202020204" pitchFamily="34" charset="0"/>
                        </a:rPr>
                        <a:t>                          OPORTUNIDADES </a:t>
                      </a:r>
                      <a:endParaRPr lang="es-EC" sz="11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4121812739"/>
                  </a:ext>
                </a:extLst>
              </a:tr>
              <a:tr h="200025">
                <a:tc>
                  <a:txBody>
                    <a:bodyPr/>
                    <a:lstStyle/>
                    <a:p>
                      <a:pPr algn="ctr" fontAlgn="ctr"/>
                      <a:r>
                        <a:rPr lang="es-ES" sz="1100" b="0" i="0" u="none" strike="noStrike">
                          <a:solidFill>
                            <a:srgbClr val="000000"/>
                          </a:solidFill>
                          <a:effectLst/>
                          <a:latin typeface="Arial" panose="020B0604020202020204" pitchFamily="34" charset="0"/>
                        </a:rPr>
                        <a:t>1</a:t>
                      </a:r>
                      <a:endParaRPr lang="es-EC" sz="11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100" b="0" i="0" u="none" strike="noStrike">
                          <a:solidFill>
                            <a:srgbClr val="000000"/>
                          </a:solidFill>
                          <a:effectLst/>
                          <a:latin typeface="Arial" panose="020B0604020202020204" pitchFamily="34" charset="0"/>
                        </a:rPr>
                        <a:t>Nuevas tecnologías de comunicación. </a:t>
                      </a:r>
                      <a:endParaRPr lang="es-EC" sz="11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12,00%</a:t>
                      </a:r>
                      <a:endParaRPr lang="es-EC" sz="11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4</a:t>
                      </a:r>
                      <a:endParaRPr lang="es-EC" sz="11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0,48</a:t>
                      </a:r>
                      <a:endParaRPr lang="es-EC" sz="11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99584194"/>
                  </a:ext>
                </a:extLst>
              </a:tr>
              <a:tr h="200025">
                <a:tc>
                  <a:txBody>
                    <a:bodyPr/>
                    <a:lstStyle/>
                    <a:p>
                      <a:pPr algn="ctr" fontAlgn="ctr"/>
                      <a:r>
                        <a:rPr lang="es-ES" sz="1100" b="0" i="0" u="none" strike="noStrike">
                          <a:solidFill>
                            <a:srgbClr val="000000"/>
                          </a:solidFill>
                          <a:effectLst/>
                          <a:latin typeface="Arial" panose="020B0604020202020204" pitchFamily="34" charset="0"/>
                        </a:rPr>
                        <a:t>2</a:t>
                      </a:r>
                      <a:endParaRPr lang="es-EC" sz="11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100" b="0" i="0" u="none" strike="noStrike">
                          <a:solidFill>
                            <a:srgbClr val="000000"/>
                          </a:solidFill>
                          <a:effectLst/>
                          <a:latin typeface="Arial" panose="020B0604020202020204" pitchFamily="34" charset="0"/>
                        </a:rPr>
                        <a:t>Cambios sociales de las generaciones. </a:t>
                      </a:r>
                      <a:endParaRPr lang="es-EC" sz="11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15,00%</a:t>
                      </a:r>
                      <a:endParaRPr lang="es-EC" sz="11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3</a:t>
                      </a:r>
                      <a:endParaRPr lang="es-EC" sz="11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0,45</a:t>
                      </a:r>
                      <a:endParaRPr lang="es-EC" sz="11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45719452"/>
                  </a:ext>
                </a:extLst>
              </a:tr>
              <a:tr h="200025">
                <a:tc>
                  <a:txBody>
                    <a:bodyPr/>
                    <a:lstStyle/>
                    <a:p>
                      <a:pPr algn="ctr" fontAlgn="ctr"/>
                      <a:r>
                        <a:rPr lang="es-ES" sz="1100" b="0" i="0" u="none" strike="noStrike">
                          <a:solidFill>
                            <a:srgbClr val="000000"/>
                          </a:solidFill>
                          <a:effectLst/>
                          <a:latin typeface="Arial" panose="020B0604020202020204" pitchFamily="34" charset="0"/>
                        </a:rPr>
                        <a:t>3</a:t>
                      </a:r>
                      <a:endParaRPr lang="es-EC" sz="11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100" b="0" i="0" u="none" strike="noStrike">
                          <a:solidFill>
                            <a:srgbClr val="000000"/>
                          </a:solidFill>
                          <a:effectLst/>
                          <a:latin typeface="Arial" panose="020B0604020202020204" pitchFamily="34" charset="0"/>
                        </a:rPr>
                        <a:t>Actualización permanente del sistema de aprendizaje.</a:t>
                      </a:r>
                      <a:endParaRPr lang="es-EC" sz="11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11,00%</a:t>
                      </a:r>
                      <a:endParaRPr lang="es-EC" sz="11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4</a:t>
                      </a:r>
                      <a:endParaRPr lang="es-EC" sz="11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dirty="0">
                          <a:solidFill>
                            <a:srgbClr val="000000"/>
                          </a:solidFill>
                          <a:effectLst/>
                          <a:latin typeface="Arial" panose="020B0604020202020204" pitchFamily="34" charset="0"/>
                        </a:rPr>
                        <a:t>0,44</a:t>
                      </a:r>
                      <a:endParaRPr lang="es-EC" sz="11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19821036"/>
                  </a:ext>
                </a:extLst>
              </a:tr>
              <a:tr h="200025">
                <a:tc>
                  <a:txBody>
                    <a:bodyPr/>
                    <a:lstStyle/>
                    <a:p>
                      <a:pPr algn="ctr" fontAlgn="ctr"/>
                      <a:r>
                        <a:rPr lang="es-ES" sz="1100" b="0" i="0" u="none" strike="noStrike">
                          <a:solidFill>
                            <a:srgbClr val="000000"/>
                          </a:solidFill>
                          <a:effectLst/>
                          <a:latin typeface="Arial" panose="020B0604020202020204" pitchFamily="34" charset="0"/>
                        </a:rPr>
                        <a:t>4</a:t>
                      </a:r>
                      <a:endParaRPr lang="es-EC" sz="11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100" b="0" i="0" u="none" strike="noStrike">
                          <a:solidFill>
                            <a:srgbClr val="000000"/>
                          </a:solidFill>
                          <a:effectLst/>
                          <a:latin typeface="Arial" panose="020B0604020202020204" pitchFamily="34" charset="0"/>
                        </a:rPr>
                        <a:t>Colaboración interinstitucional por medio del MIDENA.</a:t>
                      </a:r>
                      <a:endParaRPr lang="es-EC" sz="11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10,00%</a:t>
                      </a:r>
                      <a:endParaRPr lang="es-EC" sz="11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3</a:t>
                      </a:r>
                      <a:endParaRPr lang="es-EC" sz="11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dirty="0">
                          <a:solidFill>
                            <a:srgbClr val="000000"/>
                          </a:solidFill>
                          <a:effectLst/>
                          <a:latin typeface="Arial" panose="020B0604020202020204" pitchFamily="34" charset="0"/>
                        </a:rPr>
                        <a:t>0,3</a:t>
                      </a:r>
                      <a:endParaRPr lang="es-EC" sz="11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62876794"/>
                  </a:ext>
                </a:extLst>
              </a:tr>
              <a:tr h="200025">
                <a:tc>
                  <a:txBody>
                    <a:bodyPr/>
                    <a:lstStyle/>
                    <a:p>
                      <a:pPr algn="ctr" fontAlgn="ctr"/>
                      <a:r>
                        <a:rPr lang="es-ES" sz="1100" b="0" i="0" u="none" strike="noStrike">
                          <a:solidFill>
                            <a:srgbClr val="000000"/>
                          </a:solidFill>
                          <a:effectLst/>
                          <a:latin typeface="Arial" panose="020B0604020202020204" pitchFamily="34" charset="0"/>
                        </a:rPr>
                        <a:t>5</a:t>
                      </a:r>
                      <a:endParaRPr lang="es-EC" sz="11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100" b="0" i="0" u="none" strike="noStrike">
                          <a:solidFill>
                            <a:srgbClr val="000000"/>
                          </a:solidFill>
                          <a:effectLst/>
                          <a:latin typeface="Arial" panose="020B0604020202020204" pitchFamily="34" charset="0"/>
                        </a:rPr>
                        <a:t>Acceso a la información del exterior en los países desarrollados.</a:t>
                      </a:r>
                      <a:endParaRPr lang="es-EC" sz="11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12,00%</a:t>
                      </a:r>
                      <a:endParaRPr lang="es-EC" sz="11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3</a:t>
                      </a:r>
                      <a:endParaRPr lang="es-EC" sz="11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dirty="0">
                          <a:solidFill>
                            <a:srgbClr val="000000"/>
                          </a:solidFill>
                          <a:effectLst/>
                          <a:latin typeface="Arial" panose="020B0604020202020204" pitchFamily="34" charset="0"/>
                        </a:rPr>
                        <a:t>0,36</a:t>
                      </a:r>
                      <a:endParaRPr lang="es-EC" sz="11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15989316"/>
                  </a:ext>
                </a:extLst>
              </a:tr>
              <a:tr h="200025">
                <a:tc gridSpan="5">
                  <a:txBody>
                    <a:bodyPr/>
                    <a:lstStyle/>
                    <a:p>
                      <a:pPr algn="l" fontAlgn="ctr"/>
                      <a:r>
                        <a:rPr lang="es-ES" sz="1100" b="0" i="0" u="none" strike="noStrike">
                          <a:solidFill>
                            <a:srgbClr val="000000"/>
                          </a:solidFill>
                          <a:effectLst/>
                          <a:latin typeface="Arial" panose="020B0604020202020204" pitchFamily="34" charset="0"/>
                        </a:rPr>
                        <a:t>                              AMENAZAS</a:t>
                      </a:r>
                      <a:endParaRPr lang="es-EC" sz="11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2170504119"/>
                  </a:ext>
                </a:extLst>
              </a:tr>
              <a:tr h="200025">
                <a:tc>
                  <a:txBody>
                    <a:bodyPr/>
                    <a:lstStyle/>
                    <a:p>
                      <a:pPr algn="ctr" fontAlgn="ctr"/>
                      <a:r>
                        <a:rPr lang="es-ES" sz="1100" b="0" i="0" u="none" strike="noStrike">
                          <a:solidFill>
                            <a:srgbClr val="000000"/>
                          </a:solidFill>
                          <a:effectLst/>
                          <a:latin typeface="Arial" panose="020B0604020202020204" pitchFamily="34" charset="0"/>
                        </a:rPr>
                        <a:t>1</a:t>
                      </a:r>
                      <a:endParaRPr lang="es-EC" sz="11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100" b="0" i="0" u="none" strike="noStrike">
                          <a:solidFill>
                            <a:srgbClr val="000000"/>
                          </a:solidFill>
                          <a:effectLst/>
                          <a:latin typeface="Arial" panose="020B0604020202020204" pitchFamily="34" charset="0"/>
                        </a:rPr>
                        <a:t>No existe cultura de manejo generacional en el país.</a:t>
                      </a:r>
                      <a:endParaRPr lang="es-EC" sz="11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8,00%</a:t>
                      </a:r>
                      <a:endParaRPr lang="es-EC" sz="11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1</a:t>
                      </a:r>
                      <a:endParaRPr lang="es-EC" sz="11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dirty="0">
                          <a:solidFill>
                            <a:srgbClr val="000000"/>
                          </a:solidFill>
                          <a:effectLst/>
                          <a:latin typeface="Arial" panose="020B0604020202020204" pitchFamily="34" charset="0"/>
                        </a:rPr>
                        <a:t>0,08</a:t>
                      </a:r>
                      <a:endParaRPr lang="es-EC" sz="11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51776102"/>
                  </a:ext>
                </a:extLst>
              </a:tr>
              <a:tr h="200025">
                <a:tc>
                  <a:txBody>
                    <a:bodyPr/>
                    <a:lstStyle/>
                    <a:p>
                      <a:pPr algn="ctr" fontAlgn="ctr"/>
                      <a:r>
                        <a:rPr lang="es-ES" sz="1100" b="0" i="0" u="none" strike="noStrike">
                          <a:solidFill>
                            <a:srgbClr val="000000"/>
                          </a:solidFill>
                          <a:effectLst/>
                          <a:latin typeface="Arial" panose="020B0604020202020204" pitchFamily="34" charset="0"/>
                        </a:rPr>
                        <a:t>2</a:t>
                      </a:r>
                      <a:endParaRPr lang="es-EC" sz="11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100" b="0" i="0" u="none" strike="noStrike">
                          <a:solidFill>
                            <a:srgbClr val="000000"/>
                          </a:solidFill>
                          <a:effectLst/>
                          <a:latin typeface="Arial" panose="020B0604020202020204" pitchFamily="34" charset="0"/>
                        </a:rPr>
                        <a:t>Información limitada en el país sobre las generaciones.</a:t>
                      </a:r>
                      <a:endParaRPr lang="es-EC" sz="11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8,00%</a:t>
                      </a:r>
                      <a:endParaRPr lang="es-EC" sz="11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1</a:t>
                      </a:r>
                      <a:endParaRPr lang="es-EC" sz="11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dirty="0">
                          <a:solidFill>
                            <a:srgbClr val="000000"/>
                          </a:solidFill>
                          <a:effectLst/>
                          <a:latin typeface="Arial" panose="020B0604020202020204" pitchFamily="34" charset="0"/>
                        </a:rPr>
                        <a:t>0,08</a:t>
                      </a:r>
                      <a:endParaRPr lang="es-EC" sz="11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39978921"/>
                  </a:ext>
                </a:extLst>
              </a:tr>
              <a:tr h="200025">
                <a:tc>
                  <a:txBody>
                    <a:bodyPr/>
                    <a:lstStyle/>
                    <a:p>
                      <a:pPr algn="ctr" fontAlgn="ctr"/>
                      <a:r>
                        <a:rPr lang="es-ES" sz="1100" b="0" i="0" u="none" strike="noStrike">
                          <a:solidFill>
                            <a:srgbClr val="000000"/>
                          </a:solidFill>
                          <a:effectLst/>
                          <a:latin typeface="Arial" panose="020B0604020202020204" pitchFamily="34" charset="0"/>
                        </a:rPr>
                        <a:t>3</a:t>
                      </a:r>
                      <a:endParaRPr lang="es-EC" sz="11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100" b="0" i="0" u="none" strike="noStrike">
                          <a:solidFill>
                            <a:srgbClr val="000000"/>
                          </a:solidFill>
                          <a:effectLst/>
                          <a:latin typeface="Arial" panose="020B0604020202020204" pitchFamily="34" charset="0"/>
                        </a:rPr>
                        <a:t>Influencia del comportamiento social en el entorno. </a:t>
                      </a:r>
                      <a:endParaRPr lang="es-EC" sz="11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9,00%</a:t>
                      </a:r>
                      <a:endParaRPr lang="es-EC" sz="11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2</a:t>
                      </a:r>
                      <a:endParaRPr lang="es-EC" sz="11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dirty="0">
                          <a:solidFill>
                            <a:srgbClr val="000000"/>
                          </a:solidFill>
                          <a:effectLst/>
                          <a:latin typeface="Arial" panose="020B0604020202020204" pitchFamily="34" charset="0"/>
                        </a:rPr>
                        <a:t>0,18</a:t>
                      </a:r>
                      <a:endParaRPr lang="es-EC" sz="11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71258762"/>
                  </a:ext>
                </a:extLst>
              </a:tr>
              <a:tr h="200025">
                <a:tc>
                  <a:txBody>
                    <a:bodyPr/>
                    <a:lstStyle/>
                    <a:p>
                      <a:pPr algn="ctr" fontAlgn="ctr"/>
                      <a:r>
                        <a:rPr lang="es-ES" sz="1100" b="0" i="0" u="none" strike="noStrike">
                          <a:solidFill>
                            <a:srgbClr val="000000"/>
                          </a:solidFill>
                          <a:effectLst/>
                          <a:latin typeface="Arial" panose="020B0604020202020204" pitchFamily="34" charset="0"/>
                        </a:rPr>
                        <a:t>4</a:t>
                      </a:r>
                      <a:endParaRPr lang="es-EC" sz="11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100" b="0" i="0" u="none" strike="noStrike">
                          <a:solidFill>
                            <a:srgbClr val="000000"/>
                          </a:solidFill>
                          <a:effectLst/>
                          <a:latin typeface="Arial" panose="020B0604020202020204" pitchFamily="34" charset="0"/>
                        </a:rPr>
                        <a:t>Modelos de liderazgo.</a:t>
                      </a:r>
                      <a:endParaRPr lang="es-EC" sz="11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8,00%</a:t>
                      </a:r>
                      <a:endParaRPr lang="es-EC" sz="11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1</a:t>
                      </a:r>
                      <a:endParaRPr lang="es-EC" sz="11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dirty="0">
                          <a:solidFill>
                            <a:srgbClr val="000000"/>
                          </a:solidFill>
                          <a:effectLst/>
                          <a:latin typeface="Arial" panose="020B0604020202020204" pitchFamily="34" charset="0"/>
                        </a:rPr>
                        <a:t>0,08</a:t>
                      </a:r>
                      <a:endParaRPr lang="es-EC" sz="11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36904709"/>
                  </a:ext>
                </a:extLst>
              </a:tr>
              <a:tr h="200025">
                <a:tc>
                  <a:txBody>
                    <a:bodyPr/>
                    <a:lstStyle/>
                    <a:p>
                      <a:pPr algn="ctr" fontAlgn="ctr"/>
                      <a:r>
                        <a:rPr lang="es-ES" sz="1100" b="0" i="0" u="none" strike="noStrike">
                          <a:solidFill>
                            <a:srgbClr val="000000"/>
                          </a:solidFill>
                          <a:effectLst/>
                          <a:latin typeface="Arial" panose="020B0604020202020204" pitchFamily="34" charset="0"/>
                        </a:rPr>
                        <a:t>5</a:t>
                      </a:r>
                      <a:endParaRPr lang="es-EC" sz="11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100" b="0" i="0" u="none" strike="noStrike">
                          <a:solidFill>
                            <a:srgbClr val="000000"/>
                          </a:solidFill>
                          <a:effectLst/>
                          <a:latin typeface="Arial" panose="020B0604020202020204" pitchFamily="34" charset="0"/>
                        </a:rPr>
                        <a:t>Recesión económica.</a:t>
                      </a:r>
                      <a:endParaRPr lang="es-EC" sz="11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7,00%</a:t>
                      </a:r>
                      <a:endParaRPr lang="es-EC" sz="11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1</a:t>
                      </a:r>
                      <a:endParaRPr lang="es-EC" sz="11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dirty="0">
                          <a:solidFill>
                            <a:srgbClr val="000000"/>
                          </a:solidFill>
                          <a:effectLst/>
                          <a:latin typeface="Arial" panose="020B0604020202020204" pitchFamily="34" charset="0"/>
                        </a:rPr>
                        <a:t>0,07</a:t>
                      </a:r>
                      <a:endParaRPr lang="es-EC" sz="11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61951566"/>
                  </a:ext>
                </a:extLst>
              </a:tr>
              <a:tr h="200025">
                <a:tc gridSpan="2">
                  <a:txBody>
                    <a:bodyPr/>
                    <a:lstStyle/>
                    <a:p>
                      <a:pPr algn="ctr" fontAlgn="ctr"/>
                      <a:r>
                        <a:rPr lang="es-ES" sz="1100" b="1" i="0" u="none" strike="noStrike">
                          <a:solidFill>
                            <a:srgbClr val="000000"/>
                          </a:solidFill>
                          <a:effectLst/>
                          <a:latin typeface="Arial" panose="020B0604020202020204" pitchFamily="34" charset="0"/>
                        </a:rPr>
                        <a:t>TOTAL</a:t>
                      </a:r>
                      <a:endParaRPr lang="es-EC" sz="11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hMerge="1">
                  <a:txBody>
                    <a:bodyPr/>
                    <a:lstStyle/>
                    <a:p>
                      <a:endParaRPr lang="es-EC"/>
                    </a:p>
                  </a:txBody>
                  <a:tcPr/>
                </a:tc>
                <a:tc>
                  <a:txBody>
                    <a:bodyPr/>
                    <a:lstStyle/>
                    <a:p>
                      <a:pPr algn="ctr" fontAlgn="ctr"/>
                      <a:r>
                        <a:rPr lang="es-ES" sz="1100" b="1" i="0" u="none" strike="noStrike">
                          <a:solidFill>
                            <a:srgbClr val="000000"/>
                          </a:solidFill>
                          <a:effectLst/>
                          <a:latin typeface="Arial" panose="020B0604020202020204" pitchFamily="34" charset="0"/>
                        </a:rPr>
                        <a:t>100,00%</a:t>
                      </a:r>
                      <a:endParaRPr lang="es-EC" sz="11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l" fontAlgn="ctr"/>
                      <a:r>
                        <a:rPr lang="es-EC"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es-ES" sz="1100" b="1" i="0" u="none" strike="noStrike" dirty="0">
                          <a:solidFill>
                            <a:srgbClr val="000000"/>
                          </a:solidFill>
                          <a:effectLst/>
                          <a:latin typeface="Arial" panose="020B0604020202020204" pitchFamily="34" charset="0"/>
                        </a:rPr>
                        <a:t>2,52</a:t>
                      </a:r>
                      <a:endParaRPr lang="es-EC" sz="11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extLst>
                  <a:ext uri="{0D108BD9-81ED-4DB2-BD59-A6C34878D82A}">
                    <a16:rowId xmlns:a16="http://schemas.microsoft.com/office/drawing/2014/main" xmlns="" val="638076498"/>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328766380"/>
              </p:ext>
            </p:extLst>
          </p:nvPr>
        </p:nvGraphicFramePr>
        <p:xfrm>
          <a:off x="8035637" y="1127355"/>
          <a:ext cx="4098174" cy="5672453"/>
        </p:xfrm>
        <a:graphic>
          <a:graphicData uri="http://schemas.openxmlformats.org/drawingml/2006/table">
            <a:tbl>
              <a:tblPr/>
              <a:tblGrid>
                <a:gridCol w="3107706">
                  <a:extLst>
                    <a:ext uri="{9D8B030D-6E8A-4147-A177-3AD203B41FA5}">
                      <a16:colId xmlns:a16="http://schemas.microsoft.com/office/drawing/2014/main" xmlns="" val="2405160155"/>
                    </a:ext>
                  </a:extLst>
                </a:gridCol>
                <a:gridCol w="990468">
                  <a:extLst>
                    <a:ext uri="{9D8B030D-6E8A-4147-A177-3AD203B41FA5}">
                      <a16:colId xmlns:a16="http://schemas.microsoft.com/office/drawing/2014/main" xmlns="" val="816567767"/>
                    </a:ext>
                  </a:extLst>
                </a:gridCol>
              </a:tblGrid>
              <a:tr h="154036">
                <a:tc>
                  <a:txBody>
                    <a:bodyPr/>
                    <a:lstStyle/>
                    <a:p>
                      <a:pPr algn="l" fontAlgn="ctr"/>
                      <a:r>
                        <a:rPr lang="es-EC" sz="800" b="0" i="1" u="none" strike="noStrike">
                          <a:solidFill>
                            <a:srgbClr val="000000"/>
                          </a:solidFill>
                          <a:effectLst/>
                          <a:latin typeface="Arial" panose="020B0604020202020204" pitchFamily="34" charset="0"/>
                        </a:rPr>
                        <a:t>Detalle de elementos tomados para muestra</a:t>
                      </a:r>
                    </a:p>
                  </a:txBody>
                  <a:tcPr marL="5912" marR="5912" marT="5912" marB="0" anchor="ctr">
                    <a:lnL>
                      <a:noFill/>
                    </a:lnL>
                    <a:lnR>
                      <a:noFill/>
                    </a:lnR>
                    <a:lnT>
                      <a:noFill/>
                    </a:lnT>
                    <a:lnB>
                      <a:noFill/>
                    </a:lnB>
                  </a:tcPr>
                </a:tc>
                <a:tc>
                  <a:txBody>
                    <a:bodyPr/>
                    <a:lstStyle/>
                    <a:p>
                      <a:pPr algn="l" fontAlgn="b"/>
                      <a:endParaRPr lang="es-EC" sz="900" b="0" i="0" u="none" strike="noStrike">
                        <a:solidFill>
                          <a:srgbClr val="000000"/>
                        </a:solidFill>
                        <a:effectLst/>
                        <a:latin typeface="Calibri" panose="020F0502020204030204" pitchFamily="34" charset="0"/>
                      </a:endParaRPr>
                    </a:p>
                  </a:txBody>
                  <a:tcPr marL="5912" marR="5912" marT="5912" marB="0" anchor="b">
                    <a:lnL>
                      <a:noFill/>
                    </a:lnL>
                    <a:lnR>
                      <a:noFill/>
                    </a:lnR>
                    <a:lnT>
                      <a:noFill/>
                    </a:lnT>
                    <a:lnB>
                      <a:noFill/>
                    </a:lnB>
                  </a:tcPr>
                </a:tc>
                <a:extLst>
                  <a:ext uri="{0D108BD9-81ED-4DB2-BD59-A6C34878D82A}">
                    <a16:rowId xmlns:a16="http://schemas.microsoft.com/office/drawing/2014/main" xmlns="" val="4065462488"/>
                  </a:ext>
                </a:extLst>
              </a:tr>
              <a:tr h="161738">
                <a:tc>
                  <a:txBody>
                    <a:bodyPr/>
                    <a:lstStyle/>
                    <a:p>
                      <a:pPr algn="l" fontAlgn="ctr"/>
                      <a:endParaRPr lang="es-EC" sz="900" b="0" i="0" u="none" strike="noStrike">
                        <a:solidFill>
                          <a:srgbClr val="000000"/>
                        </a:solidFill>
                        <a:effectLst/>
                        <a:latin typeface="Calibri" panose="020F0502020204030204" pitchFamily="34" charset="0"/>
                      </a:endParaRPr>
                    </a:p>
                  </a:txBody>
                  <a:tcPr marL="5912" marR="5912" marT="591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C" sz="900" b="0" i="0" u="none" strike="noStrike">
                        <a:solidFill>
                          <a:srgbClr val="000000"/>
                        </a:solidFill>
                        <a:effectLst/>
                        <a:latin typeface="Calibri" panose="020F0502020204030204" pitchFamily="34" charset="0"/>
                      </a:endParaRPr>
                    </a:p>
                  </a:txBody>
                  <a:tcPr marL="5912" marR="5912" marT="5912"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06661581"/>
                  </a:ext>
                </a:extLst>
              </a:tr>
              <a:tr h="269563">
                <a:tc>
                  <a:txBody>
                    <a:bodyPr/>
                    <a:lstStyle/>
                    <a:p>
                      <a:pPr algn="l" fontAlgn="ctr"/>
                      <a:r>
                        <a:rPr lang="es-EC" sz="800" b="1" i="0" u="none" strike="noStrike">
                          <a:solidFill>
                            <a:srgbClr val="000000"/>
                          </a:solidFill>
                          <a:effectLst/>
                          <a:latin typeface="Arial" panose="020B0604020202020204" pitchFamily="34" charset="0"/>
                        </a:rPr>
                        <a:t>CLASIFICACIÓN</a:t>
                      </a:r>
                    </a:p>
                  </a:txBody>
                  <a:tcPr marL="5912" marR="5912" marT="591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800" b="1" i="0" u="none" strike="noStrike">
                          <a:solidFill>
                            <a:srgbClr val="000000"/>
                          </a:solidFill>
                          <a:effectLst/>
                          <a:latin typeface="Arial" panose="020B0604020202020204" pitchFamily="34" charset="0"/>
                        </a:rPr>
                        <a:t>EVALUACIÓN</a:t>
                      </a:r>
                    </a:p>
                  </a:txBody>
                  <a:tcPr marL="5912" marR="5912" marT="591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133777773"/>
                  </a:ext>
                </a:extLst>
              </a:tr>
              <a:tr h="154036">
                <a:tc>
                  <a:txBody>
                    <a:bodyPr/>
                    <a:lstStyle/>
                    <a:p>
                      <a:pPr algn="l" fontAlgn="ctr"/>
                      <a:endParaRPr lang="es-EC" sz="800" b="0" i="0" u="none" strike="noStrike">
                        <a:solidFill>
                          <a:srgbClr val="000000"/>
                        </a:solidFill>
                        <a:effectLst/>
                        <a:latin typeface="Arial" panose="020B0604020202020204" pitchFamily="34" charset="0"/>
                      </a:endParaRPr>
                    </a:p>
                  </a:txBody>
                  <a:tcPr marL="5912" marR="5912" marT="591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EC" sz="800" b="0" i="0" u="none" strike="noStrike">
                        <a:solidFill>
                          <a:srgbClr val="000000"/>
                        </a:solidFill>
                        <a:effectLst/>
                        <a:latin typeface="Arial" panose="020B0604020202020204" pitchFamily="34" charset="0"/>
                      </a:endParaRPr>
                    </a:p>
                  </a:txBody>
                  <a:tcPr marL="5912" marR="5912" marT="5912"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950632510"/>
                  </a:ext>
                </a:extLst>
              </a:tr>
              <a:tr h="261861">
                <a:tc>
                  <a:txBody>
                    <a:bodyPr/>
                    <a:lstStyle/>
                    <a:p>
                      <a:pPr algn="l" fontAlgn="ctr"/>
                      <a:r>
                        <a:rPr lang="es-EC" sz="800" b="0" i="0" u="none" strike="noStrike">
                          <a:solidFill>
                            <a:srgbClr val="000000"/>
                          </a:solidFill>
                          <a:effectLst/>
                          <a:latin typeface="Arial" panose="020B0604020202020204" pitchFamily="34" charset="0"/>
                        </a:rPr>
                        <a:t>FUERZA MENOR</a:t>
                      </a:r>
                    </a:p>
                  </a:txBody>
                  <a:tcPr marL="5912" marR="5912" marT="5912" marB="0" anchor="ctr">
                    <a:lnL>
                      <a:noFill/>
                    </a:lnL>
                    <a:lnR>
                      <a:noFill/>
                    </a:lnR>
                    <a:lnT>
                      <a:noFill/>
                    </a:lnT>
                    <a:lnB>
                      <a:noFill/>
                    </a:lnB>
                  </a:tcPr>
                </a:tc>
                <a:tc>
                  <a:txBody>
                    <a:bodyPr/>
                    <a:lstStyle/>
                    <a:p>
                      <a:pPr algn="ctr" fontAlgn="ctr"/>
                      <a:r>
                        <a:rPr lang="es-EC" sz="800" b="0" i="0" u="none" strike="noStrike">
                          <a:solidFill>
                            <a:srgbClr val="000000"/>
                          </a:solidFill>
                          <a:effectLst/>
                          <a:latin typeface="Arial" panose="020B0604020202020204" pitchFamily="34" charset="0"/>
                        </a:rPr>
                        <a:t>3</a:t>
                      </a:r>
                    </a:p>
                  </a:txBody>
                  <a:tcPr marL="5912" marR="5912" marT="5912" marB="0" anchor="ctr">
                    <a:lnL>
                      <a:noFill/>
                    </a:lnL>
                    <a:lnR>
                      <a:noFill/>
                    </a:lnR>
                    <a:lnT>
                      <a:noFill/>
                    </a:lnT>
                    <a:lnB>
                      <a:noFill/>
                    </a:lnB>
                  </a:tcPr>
                </a:tc>
                <a:extLst>
                  <a:ext uri="{0D108BD9-81ED-4DB2-BD59-A6C34878D82A}">
                    <a16:rowId xmlns:a16="http://schemas.microsoft.com/office/drawing/2014/main" xmlns="" val="1395405085"/>
                  </a:ext>
                </a:extLst>
              </a:tr>
              <a:tr h="154036">
                <a:tc>
                  <a:txBody>
                    <a:bodyPr/>
                    <a:lstStyle/>
                    <a:p>
                      <a:pPr algn="l" fontAlgn="t"/>
                      <a:endParaRPr lang="es-EC" sz="900" b="0" i="0" u="none" strike="noStrike">
                        <a:solidFill>
                          <a:srgbClr val="000000"/>
                        </a:solidFill>
                        <a:effectLst/>
                        <a:latin typeface="Calibri" panose="020F0502020204030204" pitchFamily="34" charset="0"/>
                      </a:endParaRPr>
                    </a:p>
                  </a:txBody>
                  <a:tcPr marL="5912" marR="5912" marT="5912" marB="0">
                    <a:lnL>
                      <a:noFill/>
                    </a:lnL>
                    <a:lnR>
                      <a:noFill/>
                    </a:lnR>
                    <a:lnT>
                      <a:noFill/>
                    </a:lnT>
                    <a:lnB>
                      <a:noFill/>
                    </a:lnB>
                  </a:tcPr>
                </a:tc>
                <a:tc>
                  <a:txBody>
                    <a:bodyPr/>
                    <a:lstStyle/>
                    <a:p>
                      <a:pPr algn="l" fontAlgn="ctr"/>
                      <a:endParaRPr lang="es-EC" sz="800" b="0" i="0" u="none" strike="noStrike">
                        <a:solidFill>
                          <a:srgbClr val="000000"/>
                        </a:solidFill>
                        <a:effectLst/>
                        <a:latin typeface="Arial" panose="020B0604020202020204" pitchFamily="34" charset="0"/>
                      </a:endParaRPr>
                    </a:p>
                  </a:txBody>
                  <a:tcPr marL="5912" marR="5912" marT="5912" marB="0" anchor="ctr">
                    <a:lnL>
                      <a:noFill/>
                    </a:lnL>
                    <a:lnR>
                      <a:noFill/>
                    </a:lnR>
                    <a:lnT>
                      <a:noFill/>
                    </a:lnT>
                    <a:lnB>
                      <a:noFill/>
                    </a:lnB>
                  </a:tcPr>
                </a:tc>
                <a:extLst>
                  <a:ext uri="{0D108BD9-81ED-4DB2-BD59-A6C34878D82A}">
                    <a16:rowId xmlns:a16="http://schemas.microsoft.com/office/drawing/2014/main" xmlns="" val="709392799"/>
                  </a:ext>
                </a:extLst>
              </a:tr>
              <a:tr h="154036">
                <a:tc>
                  <a:txBody>
                    <a:bodyPr/>
                    <a:lstStyle/>
                    <a:p>
                      <a:pPr algn="l" fontAlgn="ctr"/>
                      <a:endParaRPr lang="es-EC" sz="800" b="0" i="0" u="none" strike="noStrike">
                        <a:solidFill>
                          <a:srgbClr val="000000"/>
                        </a:solidFill>
                        <a:effectLst/>
                        <a:latin typeface="Arial" panose="020B0604020202020204" pitchFamily="34" charset="0"/>
                      </a:endParaRPr>
                    </a:p>
                  </a:txBody>
                  <a:tcPr marL="5912" marR="5912" marT="5912" marB="0" anchor="ctr">
                    <a:lnL>
                      <a:noFill/>
                    </a:lnL>
                    <a:lnR>
                      <a:noFill/>
                    </a:lnR>
                    <a:lnT>
                      <a:noFill/>
                    </a:lnT>
                    <a:lnB>
                      <a:noFill/>
                    </a:lnB>
                  </a:tcPr>
                </a:tc>
                <a:tc rowSpan="4">
                  <a:txBody>
                    <a:bodyPr/>
                    <a:lstStyle/>
                    <a:p>
                      <a:pPr algn="ctr" fontAlgn="ctr"/>
                      <a:r>
                        <a:rPr lang="es-EC" sz="800" b="0" i="0" u="none" strike="noStrike">
                          <a:solidFill>
                            <a:srgbClr val="000000"/>
                          </a:solidFill>
                          <a:effectLst/>
                          <a:latin typeface="Arial" panose="020B0604020202020204" pitchFamily="34" charset="0"/>
                        </a:rPr>
                        <a:t>4</a:t>
                      </a:r>
                    </a:p>
                  </a:txBody>
                  <a:tcPr marL="5912" marR="5912" marT="5912" marB="0" anchor="ctr">
                    <a:lnL>
                      <a:noFill/>
                    </a:lnL>
                    <a:lnR>
                      <a:noFill/>
                    </a:lnR>
                    <a:lnT>
                      <a:noFill/>
                    </a:lnT>
                    <a:lnB>
                      <a:noFill/>
                    </a:lnB>
                  </a:tcPr>
                </a:tc>
                <a:extLst>
                  <a:ext uri="{0D108BD9-81ED-4DB2-BD59-A6C34878D82A}">
                    <a16:rowId xmlns:a16="http://schemas.microsoft.com/office/drawing/2014/main" xmlns="" val="2739988952"/>
                  </a:ext>
                </a:extLst>
              </a:tr>
              <a:tr h="261861">
                <a:tc>
                  <a:txBody>
                    <a:bodyPr/>
                    <a:lstStyle/>
                    <a:p>
                      <a:pPr algn="l" fontAlgn="ctr"/>
                      <a:r>
                        <a:rPr lang="es-EC" sz="800" b="0" i="0" u="none" strike="noStrike">
                          <a:solidFill>
                            <a:srgbClr val="000000"/>
                          </a:solidFill>
                          <a:effectLst/>
                          <a:latin typeface="Arial" panose="020B0604020202020204" pitchFamily="34" charset="0"/>
                        </a:rPr>
                        <a:t>FUERZA MAYOR</a:t>
                      </a:r>
                    </a:p>
                  </a:txBody>
                  <a:tcPr marL="5912" marR="5912" marT="5912" marB="0" anchor="ctr">
                    <a:lnL>
                      <a:noFill/>
                    </a:lnL>
                    <a:lnR>
                      <a:noFill/>
                    </a:lnR>
                    <a:lnT>
                      <a:noFill/>
                    </a:lnT>
                    <a:lnB>
                      <a:noFill/>
                    </a:lnB>
                  </a:tcPr>
                </a:tc>
                <a:tc vMerge="1">
                  <a:txBody>
                    <a:bodyPr/>
                    <a:lstStyle/>
                    <a:p>
                      <a:endParaRPr lang="es-EC"/>
                    </a:p>
                  </a:txBody>
                  <a:tcPr/>
                </a:tc>
                <a:extLst>
                  <a:ext uri="{0D108BD9-81ED-4DB2-BD59-A6C34878D82A}">
                    <a16:rowId xmlns:a16="http://schemas.microsoft.com/office/drawing/2014/main" xmlns="" val="817954772"/>
                  </a:ext>
                </a:extLst>
              </a:tr>
              <a:tr h="154036">
                <a:tc>
                  <a:txBody>
                    <a:bodyPr/>
                    <a:lstStyle/>
                    <a:p>
                      <a:pPr algn="l" fontAlgn="ctr"/>
                      <a:endParaRPr lang="es-EC" sz="800" b="0" i="0" u="none" strike="noStrike">
                        <a:solidFill>
                          <a:srgbClr val="000000"/>
                        </a:solidFill>
                        <a:effectLst/>
                        <a:latin typeface="Arial" panose="020B0604020202020204" pitchFamily="34" charset="0"/>
                      </a:endParaRPr>
                    </a:p>
                  </a:txBody>
                  <a:tcPr marL="5912" marR="5912" marT="5912" marB="0" anchor="ctr">
                    <a:lnL>
                      <a:noFill/>
                    </a:lnL>
                    <a:lnR>
                      <a:noFill/>
                    </a:lnR>
                    <a:lnT>
                      <a:noFill/>
                    </a:lnT>
                    <a:lnB>
                      <a:noFill/>
                    </a:lnB>
                  </a:tcPr>
                </a:tc>
                <a:tc vMerge="1">
                  <a:txBody>
                    <a:bodyPr/>
                    <a:lstStyle/>
                    <a:p>
                      <a:endParaRPr lang="es-EC"/>
                    </a:p>
                  </a:txBody>
                  <a:tcPr/>
                </a:tc>
                <a:extLst>
                  <a:ext uri="{0D108BD9-81ED-4DB2-BD59-A6C34878D82A}">
                    <a16:rowId xmlns:a16="http://schemas.microsoft.com/office/drawing/2014/main" xmlns="" val="891179103"/>
                  </a:ext>
                </a:extLst>
              </a:tr>
              <a:tr h="154036">
                <a:tc>
                  <a:txBody>
                    <a:bodyPr/>
                    <a:lstStyle/>
                    <a:p>
                      <a:pPr algn="l" fontAlgn="ctr"/>
                      <a:endParaRPr lang="es-EC" sz="800" b="0" i="0" u="none" strike="noStrike">
                        <a:solidFill>
                          <a:srgbClr val="000000"/>
                        </a:solidFill>
                        <a:effectLst/>
                        <a:latin typeface="Arial" panose="020B0604020202020204" pitchFamily="34" charset="0"/>
                      </a:endParaRPr>
                    </a:p>
                  </a:txBody>
                  <a:tcPr marL="5912" marR="5912" marT="5912" marB="0" anchor="ctr">
                    <a:lnL>
                      <a:noFill/>
                    </a:lnL>
                    <a:lnR>
                      <a:noFill/>
                    </a:lnR>
                    <a:lnT>
                      <a:noFill/>
                    </a:lnT>
                    <a:lnB>
                      <a:noFill/>
                    </a:lnB>
                  </a:tcPr>
                </a:tc>
                <a:tc vMerge="1">
                  <a:txBody>
                    <a:bodyPr/>
                    <a:lstStyle/>
                    <a:p>
                      <a:endParaRPr lang="es-EC"/>
                    </a:p>
                  </a:txBody>
                  <a:tcPr/>
                </a:tc>
                <a:extLst>
                  <a:ext uri="{0D108BD9-81ED-4DB2-BD59-A6C34878D82A}">
                    <a16:rowId xmlns:a16="http://schemas.microsoft.com/office/drawing/2014/main" xmlns="" val="3586966102"/>
                  </a:ext>
                </a:extLst>
              </a:tr>
              <a:tr h="134858">
                <a:tc>
                  <a:txBody>
                    <a:bodyPr/>
                    <a:lstStyle/>
                    <a:p>
                      <a:pPr algn="l" fontAlgn="ctr"/>
                      <a:r>
                        <a:rPr lang="es-EC" sz="800" b="0" i="0" u="none" strike="noStrike" dirty="0">
                          <a:solidFill>
                            <a:srgbClr val="000000"/>
                          </a:solidFill>
                          <a:effectLst/>
                          <a:latin typeface="Arial" panose="020B0604020202020204" pitchFamily="34" charset="0"/>
                        </a:rPr>
                        <a:t>AMENAZA MAYOR</a:t>
                      </a:r>
                    </a:p>
                  </a:txBody>
                  <a:tcPr marL="5912" marR="5912" marT="5912" marB="0" anchor="ctr">
                    <a:lnL>
                      <a:noFill/>
                    </a:lnL>
                    <a:lnR>
                      <a:noFill/>
                    </a:lnR>
                    <a:lnT>
                      <a:noFill/>
                    </a:lnT>
                    <a:lnB>
                      <a:noFill/>
                    </a:lnB>
                  </a:tcPr>
                </a:tc>
                <a:tc>
                  <a:txBody>
                    <a:bodyPr/>
                    <a:lstStyle/>
                    <a:p>
                      <a:pPr algn="ctr" fontAlgn="ctr"/>
                      <a:r>
                        <a:rPr lang="es-EC" sz="800" b="0" i="0" u="none" strike="noStrike">
                          <a:solidFill>
                            <a:srgbClr val="000000"/>
                          </a:solidFill>
                          <a:effectLst/>
                          <a:latin typeface="Arial" panose="020B0604020202020204" pitchFamily="34" charset="0"/>
                        </a:rPr>
                        <a:t>1</a:t>
                      </a:r>
                    </a:p>
                  </a:txBody>
                  <a:tcPr marL="5912" marR="5912" marT="5912" marB="0" anchor="ctr">
                    <a:lnL>
                      <a:noFill/>
                    </a:lnL>
                    <a:lnR>
                      <a:noFill/>
                    </a:lnR>
                    <a:lnT>
                      <a:noFill/>
                    </a:lnT>
                    <a:lnB>
                      <a:noFill/>
                    </a:lnB>
                  </a:tcPr>
                </a:tc>
                <a:extLst>
                  <a:ext uri="{0D108BD9-81ED-4DB2-BD59-A6C34878D82A}">
                    <a16:rowId xmlns:a16="http://schemas.microsoft.com/office/drawing/2014/main" xmlns="" val="4261259668"/>
                  </a:ext>
                </a:extLst>
              </a:tr>
              <a:tr h="261861">
                <a:tc>
                  <a:txBody>
                    <a:bodyPr/>
                    <a:lstStyle/>
                    <a:p>
                      <a:pPr algn="l" fontAlgn="ctr"/>
                      <a:r>
                        <a:rPr lang="es-EC" sz="800" b="0" i="0" u="none" strike="noStrike">
                          <a:solidFill>
                            <a:srgbClr val="000000"/>
                          </a:solidFill>
                          <a:effectLst/>
                          <a:latin typeface="Arial" panose="020B0604020202020204" pitchFamily="34" charset="0"/>
                        </a:rPr>
                        <a:t>AMENAZA MENOR</a:t>
                      </a:r>
                    </a:p>
                  </a:txBody>
                  <a:tcPr marL="5912" marR="5912" marT="5912" marB="0" anchor="ctr">
                    <a:lnL>
                      <a:noFill/>
                    </a:lnL>
                    <a:lnR>
                      <a:noFill/>
                    </a:lnR>
                    <a:lnT>
                      <a:noFill/>
                    </a:lnT>
                    <a:lnB>
                      <a:noFill/>
                    </a:lnB>
                  </a:tcPr>
                </a:tc>
                <a:tc>
                  <a:txBody>
                    <a:bodyPr/>
                    <a:lstStyle/>
                    <a:p>
                      <a:pPr algn="ctr" fontAlgn="ctr"/>
                      <a:r>
                        <a:rPr lang="es-EC" sz="800" b="0" i="0" u="none" strike="noStrike">
                          <a:solidFill>
                            <a:srgbClr val="000000"/>
                          </a:solidFill>
                          <a:effectLst/>
                          <a:latin typeface="Arial" panose="020B0604020202020204" pitchFamily="34" charset="0"/>
                        </a:rPr>
                        <a:t>2</a:t>
                      </a:r>
                    </a:p>
                  </a:txBody>
                  <a:tcPr marL="5912" marR="5912" marT="5912" marB="0" anchor="ctr">
                    <a:lnL>
                      <a:noFill/>
                    </a:lnL>
                    <a:lnR>
                      <a:noFill/>
                    </a:lnR>
                    <a:lnT>
                      <a:noFill/>
                    </a:lnT>
                    <a:lnB>
                      <a:noFill/>
                    </a:lnB>
                  </a:tcPr>
                </a:tc>
                <a:extLst>
                  <a:ext uri="{0D108BD9-81ED-4DB2-BD59-A6C34878D82A}">
                    <a16:rowId xmlns:a16="http://schemas.microsoft.com/office/drawing/2014/main" xmlns="" val="3591013409"/>
                  </a:ext>
                </a:extLst>
              </a:tr>
              <a:tr h="154036">
                <a:tc>
                  <a:txBody>
                    <a:bodyPr/>
                    <a:lstStyle/>
                    <a:p>
                      <a:pPr algn="l" fontAlgn="ctr"/>
                      <a:endParaRPr lang="es-EC" sz="800" b="0" i="0" u="none" strike="noStrike" dirty="0">
                        <a:solidFill>
                          <a:srgbClr val="000000"/>
                        </a:solidFill>
                        <a:effectLst/>
                        <a:latin typeface="Arial" panose="020B0604020202020204" pitchFamily="34" charset="0"/>
                      </a:endParaRPr>
                    </a:p>
                  </a:txBody>
                  <a:tcPr marL="5912" marR="5912" marT="5912" marB="0" anchor="ctr">
                    <a:lnL>
                      <a:noFill/>
                    </a:lnL>
                    <a:lnR>
                      <a:noFill/>
                    </a:lnR>
                    <a:lnT>
                      <a:noFill/>
                    </a:lnT>
                    <a:lnB>
                      <a:noFill/>
                    </a:lnB>
                  </a:tcPr>
                </a:tc>
                <a:tc>
                  <a:txBody>
                    <a:bodyPr/>
                    <a:lstStyle/>
                    <a:p>
                      <a:pPr algn="ctr" fontAlgn="ctr"/>
                      <a:endParaRPr lang="es-EC" sz="800" b="0" i="0" u="none" strike="noStrike">
                        <a:solidFill>
                          <a:srgbClr val="000000"/>
                        </a:solidFill>
                        <a:effectLst/>
                        <a:latin typeface="Arial" panose="020B0604020202020204" pitchFamily="34" charset="0"/>
                      </a:endParaRPr>
                    </a:p>
                  </a:txBody>
                  <a:tcPr marL="5912" marR="5912" marT="5912" marB="0" anchor="ctr">
                    <a:lnL>
                      <a:noFill/>
                    </a:lnL>
                    <a:lnR>
                      <a:noFill/>
                    </a:lnR>
                    <a:lnT>
                      <a:noFill/>
                    </a:lnT>
                    <a:lnB>
                      <a:noFill/>
                    </a:lnB>
                  </a:tcPr>
                </a:tc>
                <a:extLst>
                  <a:ext uri="{0D108BD9-81ED-4DB2-BD59-A6C34878D82A}">
                    <a16:rowId xmlns:a16="http://schemas.microsoft.com/office/drawing/2014/main" xmlns="" val="650397636"/>
                  </a:ext>
                </a:extLst>
              </a:tr>
              <a:tr h="154036">
                <a:tc>
                  <a:txBody>
                    <a:bodyPr/>
                    <a:lstStyle/>
                    <a:p>
                      <a:pPr algn="l" fontAlgn="ctr"/>
                      <a:r>
                        <a:rPr lang="es-EC" sz="800" b="0" i="0" u="none" strike="noStrike">
                          <a:solidFill>
                            <a:srgbClr val="000000"/>
                          </a:solidFill>
                          <a:effectLst/>
                          <a:latin typeface="Arial" panose="020B0604020202020204" pitchFamily="34" charset="0"/>
                        </a:rPr>
                        <a:t>Importancia</a:t>
                      </a:r>
                    </a:p>
                  </a:txBody>
                  <a:tcPr marL="5912" marR="5912" marT="5912" marB="0" anchor="ctr">
                    <a:lnL>
                      <a:noFill/>
                    </a:lnL>
                    <a:lnR>
                      <a:noFill/>
                    </a:lnR>
                    <a:lnT>
                      <a:noFill/>
                    </a:lnT>
                    <a:lnB>
                      <a:noFill/>
                    </a:lnB>
                  </a:tcPr>
                </a:tc>
                <a:tc>
                  <a:txBody>
                    <a:bodyPr/>
                    <a:lstStyle/>
                    <a:p>
                      <a:pPr algn="ctr" fontAlgn="ctr"/>
                      <a:endParaRPr lang="es-EC" sz="800" b="0" i="0" u="none" strike="noStrike">
                        <a:solidFill>
                          <a:srgbClr val="000000"/>
                        </a:solidFill>
                        <a:effectLst/>
                        <a:latin typeface="Arial" panose="020B0604020202020204" pitchFamily="34" charset="0"/>
                      </a:endParaRPr>
                    </a:p>
                  </a:txBody>
                  <a:tcPr marL="5912" marR="5912" marT="5912" marB="0" anchor="ctr">
                    <a:lnL>
                      <a:noFill/>
                    </a:lnL>
                    <a:lnR>
                      <a:noFill/>
                    </a:lnR>
                    <a:lnT>
                      <a:noFill/>
                    </a:lnT>
                    <a:lnB>
                      <a:noFill/>
                    </a:lnB>
                  </a:tcPr>
                </a:tc>
                <a:extLst>
                  <a:ext uri="{0D108BD9-81ED-4DB2-BD59-A6C34878D82A}">
                    <a16:rowId xmlns:a16="http://schemas.microsoft.com/office/drawing/2014/main" xmlns="" val="2414444446"/>
                  </a:ext>
                </a:extLst>
              </a:tr>
              <a:tr h="569934">
                <a:tc>
                  <a:txBody>
                    <a:bodyPr/>
                    <a:lstStyle/>
                    <a:p>
                      <a:pPr algn="l" fontAlgn="ctr"/>
                      <a:r>
                        <a:rPr lang="es-EC" sz="800" b="0" i="0" u="none" strike="noStrike" dirty="0">
                          <a:solidFill>
                            <a:srgbClr val="000000"/>
                          </a:solidFill>
                          <a:effectLst/>
                          <a:latin typeface="Arial" panose="020B0604020202020204" pitchFamily="34" charset="0"/>
                        </a:rPr>
                        <a:t>El factor y su influencia para alcanzar la propuesta va hasta una sumatoria del 100% dividido entre los factores.</a:t>
                      </a:r>
                    </a:p>
                  </a:txBody>
                  <a:tcPr marL="5912" marR="5912" marT="5912" marB="0" anchor="ctr">
                    <a:lnL>
                      <a:noFill/>
                    </a:lnL>
                    <a:lnR>
                      <a:noFill/>
                    </a:lnR>
                    <a:lnT>
                      <a:noFill/>
                    </a:lnT>
                    <a:lnB>
                      <a:noFill/>
                    </a:lnB>
                  </a:tcPr>
                </a:tc>
                <a:tc>
                  <a:txBody>
                    <a:bodyPr/>
                    <a:lstStyle/>
                    <a:p>
                      <a:pPr algn="ctr" fontAlgn="ctr"/>
                      <a:endParaRPr lang="es-EC" sz="800" b="0" i="0" u="none" strike="noStrike">
                        <a:solidFill>
                          <a:srgbClr val="000000"/>
                        </a:solidFill>
                        <a:effectLst/>
                        <a:latin typeface="Arial" panose="020B0604020202020204" pitchFamily="34" charset="0"/>
                      </a:endParaRPr>
                    </a:p>
                  </a:txBody>
                  <a:tcPr marL="5912" marR="5912" marT="5912" marB="0" anchor="ctr">
                    <a:lnL>
                      <a:noFill/>
                    </a:lnL>
                    <a:lnR>
                      <a:noFill/>
                    </a:lnR>
                    <a:lnT>
                      <a:noFill/>
                    </a:lnT>
                    <a:lnB>
                      <a:noFill/>
                    </a:lnB>
                  </a:tcPr>
                </a:tc>
                <a:extLst>
                  <a:ext uri="{0D108BD9-81ED-4DB2-BD59-A6C34878D82A}">
                    <a16:rowId xmlns:a16="http://schemas.microsoft.com/office/drawing/2014/main" xmlns="" val="3956257405"/>
                  </a:ext>
                </a:extLst>
              </a:tr>
              <a:tr h="154036">
                <a:tc>
                  <a:txBody>
                    <a:bodyPr/>
                    <a:lstStyle/>
                    <a:p>
                      <a:pPr algn="l" fontAlgn="ctr"/>
                      <a:endParaRPr lang="es-EC" sz="800" b="0" i="0" u="none" strike="noStrike">
                        <a:solidFill>
                          <a:srgbClr val="000000"/>
                        </a:solidFill>
                        <a:effectLst/>
                        <a:latin typeface="Arial" panose="020B0604020202020204" pitchFamily="34" charset="0"/>
                      </a:endParaRPr>
                    </a:p>
                  </a:txBody>
                  <a:tcPr marL="5912" marR="5912" marT="5912" marB="0" anchor="ctr">
                    <a:lnL>
                      <a:noFill/>
                    </a:lnL>
                    <a:lnR>
                      <a:noFill/>
                    </a:lnR>
                    <a:lnT>
                      <a:noFill/>
                    </a:lnT>
                    <a:lnB>
                      <a:noFill/>
                    </a:lnB>
                  </a:tcPr>
                </a:tc>
                <a:tc>
                  <a:txBody>
                    <a:bodyPr/>
                    <a:lstStyle/>
                    <a:p>
                      <a:pPr algn="ctr" fontAlgn="ctr"/>
                      <a:endParaRPr lang="es-EC" sz="800" b="0" i="0" u="none" strike="noStrike">
                        <a:solidFill>
                          <a:srgbClr val="000000"/>
                        </a:solidFill>
                        <a:effectLst/>
                        <a:latin typeface="Arial" panose="020B0604020202020204" pitchFamily="34" charset="0"/>
                      </a:endParaRPr>
                    </a:p>
                  </a:txBody>
                  <a:tcPr marL="5912" marR="5912" marT="5912" marB="0" anchor="ctr">
                    <a:lnL>
                      <a:noFill/>
                    </a:lnL>
                    <a:lnR>
                      <a:noFill/>
                    </a:lnR>
                    <a:lnT>
                      <a:noFill/>
                    </a:lnT>
                    <a:lnB>
                      <a:noFill/>
                    </a:lnB>
                  </a:tcPr>
                </a:tc>
                <a:extLst>
                  <a:ext uri="{0D108BD9-81ED-4DB2-BD59-A6C34878D82A}">
                    <a16:rowId xmlns:a16="http://schemas.microsoft.com/office/drawing/2014/main" xmlns="" val="429563329"/>
                  </a:ext>
                </a:extLst>
              </a:tr>
              <a:tr h="154036">
                <a:tc>
                  <a:txBody>
                    <a:bodyPr/>
                    <a:lstStyle/>
                    <a:p>
                      <a:pPr algn="l" fontAlgn="ctr"/>
                      <a:endParaRPr lang="es-EC" sz="800" b="0" i="0" u="none" strike="noStrike">
                        <a:solidFill>
                          <a:srgbClr val="000000"/>
                        </a:solidFill>
                        <a:effectLst/>
                        <a:latin typeface="Arial" panose="020B0604020202020204" pitchFamily="34" charset="0"/>
                      </a:endParaRPr>
                    </a:p>
                  </a:txBody>
                  <a:tcPr marL="5912" marR="5912" marT="5912" marB="0" anchor="ctr">
                    <a:lnL>
                      <a:noFill/>
                    </a:lnL>
                    <a:lnR>
                      <a:noFill/>
                    </a:lnR>
                    <a:lnT>
                      <a:noFill/>
                    </a:lnT>
                    <a:lnB>
                      <a:noFill/>
                    </a:lnB>
                  </a:tcPr>
                </a:tc>
                <a:tc>
                  <a:txBody>
                    <a:bodyPr/>
                    <a:lstStyle/>
                    <a:p>
                      <a:pPr algn="ctr" fontAlgn="ctr"/>
                      <a:endParaRPr lang="es-EC" sz="800" b="0" i="0" u="none" strike="noStrike">
                        <a:solidFill>
                          <a:srgbClr val="000000"/>
                        </a:solidFill>
                        <a:effectLst/>
                        <a:latin typeface="Arial" panose="020B0604020202020204" pitchFamily="34" charset="0"/>
                      </a:endParaRPr>
                    </a:p>
                  </a:txBody>
                  <a:tcPr marL="5912" marR="5912" marT="5912" marB="0" anchor="ctr">
                    <a:lnL>
                      <a:noFill/>
                    </a:lnL>
                    <a:lnR>
                      <a:noFill/>
                    </a:lnR>
                    <a:lnT>
                      <a:noFill/>
                    </a:lnT>
                    <a:lnB>
                      <a:noFill/>
                    </a:lnB>
                  </a:tcPr>
                </a:tc>
                <a:extLst>
                  <a:ext uri="{0D108BD9-81ED-4DB2-BD59-A6C34878D82A}">
                    <a16:rowId xmlns:a16="http://schemas.microsoft.com/office/drawing/2014/main" xmlns="" val="4180835890"/>
                  </a:ext>
                </a:extLst>
              </a:tr>
              <a:tr h="161738">
                <a:tc>
                  <a:txBody>
                    <a:bodyPr/>
                    <a:lstStyle/>
                    <a:p>
                      <a:pPr algn="l" fontAlgn="ctr"/>
                      <a:r>
                        <a:rPr lang="es-EC" sz="800" b="0" i="0" u="none" strike="noStrike">
                          <a:solidFill>
                            <a:srgbClr val="000000"/>
                          </a:solidFill>
                          <a:effectLst/>
                          <a:latin typeface="Arial" panose="020B0604020202020204" pitchFamily="34" charset="0"/>
                        </a:rPr>
                        <a:t> </a:t>
                      </a:r>
                    </a:p>
                  </a:txBody>
                  <a:tcPr marL="5912" marR="5912" marT="591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EC" sz="800" b="0" i="0" u="none" strike="noStrike">
                          <a:solidFill>
                            <a:srgbClr val="000000"/>
                          </a:solidFill>
                          <a:effectLst/>
                          <a:latin typeface="Arial" panose="020B0604020202020204" pitchFamily="34" charset="0"/>
                        </a:rPr>
                        <a:t> </a:t>
                      </a:r>
                    </a:p>
                  </a:txBody>
                  <a:tcPr marL="5912" marR="5912" marT="5912"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90595945"/>
                  </a:ext>
                </a:extLst>
              </a:tr>
              <a:tr h="392792">
                <a:tc>
                  <a:txBody>
                    <a:bodyPr/>
                    <a:lstStyle/>
                    <a:p>
                      <a:pPr algn="l" fontAlgn="ctr"/>
                      <a:r>
                        <a:rPr lang="es-EC" sz="800" b="0" i="0" u="none" strike="noStrike">
                          <a:solidFill>
                            <a:srgbClr val="000000"/>
                          </a:solidFill>
                          <a:effectLst/>
                          <a:latin typeface="Arial" panose="020B0604020202020204" pitchFamily="34" charset="0"/>
                        </a:rPr>
                        <a:t>OPORTUNIDADES                                                              2,03</a:t>
                      </a:r>
                    </a:p>
                  </a:txBody>
                  <a:tcPr marL="5912" marR="5912" marT="5912" marB="0" anchor="ctr">
                    <a:lnL>
                      <a:noFill/>
                    </a:lnL>
                    <a:lnR>
                      <a:noFill/>
                    </a:lnR>
                    <a:lnT w="12700" cap="flat" cmpd="sng" algn="ctr">
                      <a:solidFill>
                        <a:srgbClr val="000000"/>
                      </a:solidFill>
                      <a:prstDash val="solid"/>
                      <a:round/>
                      <a:headEnd type="none" w="med" len="med"/>
                      <a:tailEnd type="none" w="med" len="med"/>
                    </a:lnT>
                    <a:lnB>
                      <a:noFill/>
                    </a:lnB>
                  </a:tcPr>
                </a:tc>
                <a:tc rowSpan="3">
                  <a:txBody>
                    <a:bodyPr/>
                    <a:lstStyle/>
                    <a:p>
                      <a:pPr algn="l" fontAlgn="ctr"/>
                      <a:r>
                        <a:rPr lang="es-EC" sz="800" b="0" i="0" u="none" strike="noStrike">
                          <a:solidFill>
                            <a:srgbClr val="000000"/>
                          </a:solidFill>
                          <a:effectLst/>
                          <a:latin typeface="Arial" panose="020B0604020202020204" pitchFamily="34" charset="0"/>
                        </a:rPr>
                        <a:t> </a:t>
                      </a:r>
                    </a:p>
                  </a:txBody>
                  <a:tcPr marL="5912" marR="5912" marT="5912"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54910328"/>
                  </a:ext>
                </a:extLst>
              </a:tr>
              <a:tr h="154036">
                <a:tc>
                  <a:txBody>
                    <a:bodyPr/>
                    <a:lstStyle/>
                    <a:p>
                      <a:pPr algn="l" fontAlgn="ctr"/>
                      <a:r>
                        <a:rPr lang="es-EC" sz="800" b="0" i="0" u="none" strike="noStrike">
                          <a:solidFill>
                            <a:srgbClr val="000000"/>
                          </a:solidFill>
                          <a:effectLst/>
                          <a:latin typeface="Arial" panose="020B0604020202020204" pitchFamily="34" charset="0"/>
                        </a:rPr>
                        <a:t>                                                </a:t>
                      </a:r>
                    </a:p>
                  </a:txBody>
                  <a:tcPr marL="5912" marR="5912" marT="5912" marB="0" anchor="ctr">
                    <a:lnL>
                      <a:noFill/>
                    </a:lnL>
                    <a:lnR>
                      <a:noFill/>
                    </a:lnR>
                    <a:lnT>
                      <a:noFill/>
                    </a:lnT>
                    <a:lnB>
                      <a:noFill/>
                    </a:lnB>
                  </a:tcPr>
                </a:tc>
                <a:tc vMerge="1">
                  <a:txBody>
                    <a:bodyPr/>
                    <a:lstStyle/>
                    <a:p>
                      <a:endParaRPr lang="es-EC"/>
                    </a:p>
                  </a:txBody>
                  <a:tcPr/>
                </a:tc>
                <a:extLst>
                  <a:ext uri="{0D108BD9-81ED-4DB2-BD59-A6C34878D82A}">
                    <a16:rowId xmlns:a16="http://schemas.microsoft.com/office/drawing/2014/main" xmlns="" val="3544998"/>
                  </a:ext>
                </a:extLst>
              </a:tr>
              <a:tr h="261861">
                <a:tc>
                  <a:txBody>
                    <a:bodyPr/>
                    <a:lstStyle/>
                    <a:p>
                      <a:pPr algn="l" fontAlgn="ctr"/>
                      <a:r>
                        <a:rPr lang="es-EC" sz="800" b="0" i="0" u="none" strike="noStrike">
                          <a:solidFill>
                            <a:srgbClr val="000000"/>
                          </a:solidFill>
                          <a:effectLst/>
                          <a:latin typeface="Arial" panose="020B0604020202020204" pitchFamily="34" charset="0"/>
                        </a:rPr>
                        <a:t>AMENAZAS                     0,49</a:t>
                      </a:r>
                    </a:p>
                  </a:txBody>
                  <a:tcPr marL="5912" marR="5912" marT="5912" marB="0" anchor="ctr">
                    <a:lnL>
                      <a:noFill/>
                    </a:lnL>
                    <a:lnR>
                      <a:noFill/>
                    </a:lnR>
                    <a:lnT>
                      <a:noFill/>
                    </a:lnT>
                    <a:lnB>
                      <a:noFill/>
                    </a:lnB>
                  </a:tcPr>
                </a:tc>
                <a:tc vMerge="1">
                  <a:txBody>
                    <a:bodyPr/>
                    <a:lstStyle/>
                    <a:p>
                      <a:endParaRPr lang="es-EC"/>
                    </a:p>
                  </a:txBody>
                  <a:tcPr/>
                </a:tc>
                <a:extLst>
                  <a:ext uri="{0D108BD9-81ED-4DB2-BD59-A6C34878D82A}">
                    <a16:rowId xmlns:a16="http://schemas.microsoft.com/office/drawing/2014/main" xmlns="" val="2803639700"/>
                  </a:ext>
                </a:extLst>
              </a:tr>
              <a:tr h="154036">
                <a:tc>
                  <a:txBody>
                    <a:bodyPr/>
                    <a:lstStyle/>
                    <a:p>
                      <a:pPr algn="just" fontAlgn="ctr"/>
                      <a:endParaRPr lang="es-EC" sz="900" b="1" i="0" u="none" strike="noStrike">
                        <a:solidFill>
                          <a:srgbClr val="000000"/>
                        </a:solidFill>
                        <a:effectLst/>
                        <a:latin typeface="Arial" panose="020B0604020202020204" pitchFamily="34" charset="0"/>
                      </a:endParaRPr>
                    </a:p>
                  </a:txBody>
                  <a:tcPr marL="5912" marR="5912" marT="5912" marB="0" anchor="ctr">
                    <a:lnL>
                      <a:noFill/>
                    </a:lnL>
                    <a:lnR>
                      <a:noFill/>
                    </a:lnR>
                    <a:lnT>
                      <a:noFill/>
                    </a:lnT>
                    <a:lnB>
                      <a:noFill/>
                    </a:lnB>
                  </a:tcPr>
                </a:tc>
                <a:tc>
                  <a:txBody>
                    <a:bodyPr/>
                    <a:lstStyle/>
                    <a:p>
                      <a:pPr algn="l" fontAlgn="b"/>
                      <a:endParaRPr lang="es-EC" sz="900" b="0" i="0" u="none" strike="noStrike">
                        <a:solidFill>
                          <a:srgbClr val="000000"/>
                        </a:solidFill>
                        <a:effectLst/>
                        <a:latin typeface="Calibri" panose="020F0502020204030204" pitchFamily="34" charset="0"/>
                      </a:endParaRPr>
                    </a:p>
                  </a:txBody>
                  <a:tcPr marL="5912" marR="5912" marT="5912" marB="0" anchor="b">
                    <a:lnL>
                      <a:noFill/>
                    </a:lnL>
                    <a:lnR>
                      <a:noFill/>
                    </a:lnR>
                    <a:lnT>
                      <a:noFill/>
                    </a:lnT>
                    <a:lnB>
                      <a:noFill/>
                    </a:lnB>
                  </a:tcPr>
                </a:tc>
                <a:extLst>
                  <a:ext uri="{0D108BD9-81ED-4DB2-BD59-A6C34878D82A}">
                    <a16:rowId xmlns:a16="http://schemas.microsoft.com/office/drawing/2014/main" xmlns="" val="337067921"/>
                  </a:ext>
                </a:extLst>
              </a:tr>
              <a:tr h="154036">
                <a:tc>
                  <a:txBody>
                    <a:bodyPr/>
                    <a:lstStyle/>
                    <a:p>
                      <a:pPr algn="just" fontAlgn="ctr"/>
                      <a:endParaRPr lang="es-EC" sz="900" b="0" i="0" u="none" strike="noStrike">
                        <a:solidFill>
                          <a:srgbClr val="000000"/>
                        </a:solidFill>
                        <a:effectLst/>
                        <a:latin typeface="Arial" panose="020B0604020202020204" pitchFamily="34" charset="0"/>
                      </a:endParaRPr>
                    </a:p>
                  </a:txBody>
                  <a:tcPr marL="5912" marR="5912" marT="5912" marB="0" anchor="ctr">
                    <a:lnL>
                      <a:noFill/>
                    </a:lnL>
                    <a:lnR>
                      <a:noFill/>
                    </a:lnR>
                    <a:lnT>
                      <a:noFill/>
                    </a:lnT>
                    <a:lnB>
                      <a:noFill/>
                    </a:lnB>
                  </a:tcPr>
                </a:tc>
                <a:tc>
                  <a:txBody>
                    <a:bodyPr/>
                    <a:lstStyle/>
                    <a:p>
                      <a:pPr algn="l" fontAlgn="b"/>
                      <a:endParaRPr lang="es-EC" sz="900" b="0" i="0" u="none" strike="noStrike">
                        <a:solidFill>
                          <a:srgbClr val="000000"/>
                        </a:solidFill>
                        <a:effectLst/>
                        <a:latin typeface="Calibri" panose="020F0502020204030204" pitchFamily="34" charset="0"/>
                      </a:endParaRPr>
                    </a:p>
                  </a:txBody>
                  <a:tcPr marL="5912" marR="5912" marT="5912" marB="0" anchor="b">
                    <a:lnL>
                      <a:noFill/>
                    </a:lnL>
                    <a:lnR>
                      <a:noFill/>
                    </a:lnR>
                    <a:lnT>
                      <a:noFill/>
                    </a:lnT>
                    <a:lnB>
                      <a:noFill/>
                    </a:lnB>
                  </a:tcPr>
                </a:tc>
                <a:extLst>
                  <a:ext uri="{0D108BD9-81ED-4DB2-BD59-A6C34878D82A}">
                    <a16:rowId xmlns:a16="http://schemas.microsoft.com/office/drawing/2014/main" xmlns="" val="2626997529"/>
                  </a:ext>
                </a:extLst>
              </a:tr>
              <a:tr h="931918">
                <a:tc>
                  <a:txBody>
                    <a:bodyPr/>
                    <a:lstStyle/>
                    <a:p>
                      <a:pPr algn="just" fontAlgn="ctr"/>
                      <a:r>
                        <a:rPr lang="es-ES" sz="900" b="0" i="0" u="none" strike="noStrike" dirty="0">
                          <a:solidFill>
                            <a:srgbClr val="000000"/>
                          </a:solidFill>
                          <a:effectLst/>
                          <a:latin typeface="Arial" panose="020B0604020202020204" pitchFamily="34" charset="0"/>
                        </a:rPr>
                        <a:t>Al tener un valor de 2,03 en las oportunidades y un valor de 0,49 en las amenazas nos determina que el entorno externo es favorable en relación a la propuesta, lo cual es positivo ya que puede valerse de este a fin de encontrar mejores elementos que apoyen la propuesta y ayuden en el desarrollo de la misma. </a:t>
                      </a:r>
                      <a:endParaRPr lang="es-EC" sz="900" b="0" i="0" u="none" strike="noStrike" dirty="0">
                        <a:solidFill>
                          <a:srgbClr val="000000"/>
                        </a:solidFill>
                        <a:effectLst/>
                        <a:latin typeface="Arial" panose="020B0604020202020204" pitchFamily="34" charset="0"/>
                      </a:endParaRPr>
                    </a:p>
                  </a:txBody>
                  <a:tcPr marL="5912" marR="5912" marT="5912" marB="0" anchor="ctr">
                    <a:lnL>
                      <a:noFill/>
                    </a:lnL>
                    <a:lnR>
                      <a:noFill/>
                    </a:lnR>
                    <a:lnT>
                      <a:noFill/>
                    </a:lnT>
                    <a:lnB>
                      <a:noFill/>
                    </a:lnB>
                  </a:tcPr>
                </a:tc>
                <a:tc>
                  <a:txBody>
                    <a:bodyPr/>
                    <a:lstStyle/>
                    <a:p>
                      <a:pPr algn="l" fontAlgn="b"/>
                      <a:endParaRPr lang="es-EC" sz="900" b="0" i="0" u="none" strike="noStrike" dirty="0">
                        <a:solidFill>
                          <a:srgbClr val="000000"/>
                        </a:solidFill>
                        <a:effectLst/>
                        <a:latin typeface="Calibri" panose="020F0502020204030204" pitchFamily="34" charset="0"/>
                      </a:endParaRPr>
                    </a:p>
                  </a:txBody>
                  <a:tcPr marL="5912" marR="5912" marT="5912" marB="0" anchor="b">
                    <a:lnL>
                      <a:noFill/>
                    </a:lnL>
                    <a:lnR>
                      <a:noFill/>
                    </a:lnR>
                    <a:lnT>
                      <a:noFill/>
                    </a:lnT>
                    <a:lnB>
                      <a:noFill/>
                    </a:lnB>
                  </a:tcPr>
                </a:tc>
                <a:extLst>
                  <a:ext uri="{0D108BD9-81ED-4DB2-BD59-A6C34878D82A}">
                    <a16:rowId xmlns:a16="http://schemas.microsoft.com/office/drawing/2014/main" xmlns="" val="3735102512"/>
                  </a:ext>
                </a:extLst>
              </a:tr>
            </a:tbl>
          </a:graphicData>
        </a:graphic>
      </p:graphicFrame>
      <p:sp>
        <p:nvSpPr>
          <p:cNvPr id="9" name="Rectángulo 8">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13.  PROPUESTA</a:t>
            </a:r>
            <a:endParaRPr lang="es-EC" sz="2800" b="1" i="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34310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13.  PROPUESTA</a:t>
            </a:r>
            <a:endParaRPr lang="es-EC" sz="2800" b="1" i="1" dirty="0">
              <a:solidFill>
                <a:prstClr val="black"/>
              </a:solidFill>
              <a:latin typeface="Arial" panose="020B0604020202020204" pitchFamily="34" charset="0"/>
              <a:cs typeface="Arial" panose="020B0604020202020204" pitchFamily="34" charset="0"/>
            </a:endParaRPr>
          </a:p>
        </p:txBody>
      </p:sp>
      <p:graphicFrame>
        <p:nvGraphicFramePr>
          <p:cNvPr id="9" name="Tabla 8"/>
          <p:cNvGraphicFramePr>
            <a:graphicFrameLocks noGrp="1"/>
          </p:cNvGraphicFramePr>
          <p:nvPr>
            <p:extLst>
              <p:ext uri="{D42A27DB-BD31-4B8C-83A1-F6EECF244321}">
                <p14:modId xmlns:p14="http://schemas.microsoft.com/office/powerpoint/2010/main" val="2293775855"/>
              </p:ext>
            </p:extLst>
          </p:nvPr>
        </p:nvGraphicFramePr>
        <p:xfrm>
          <a:off x="1362249" y="1683135"/>
          <a:ext cx="6335337" cy="3980466"/>
        </p:xfrm>
        <a:graphic>
          <a:graphicData uri="http://schemas.openxmlformats.org/drawingml/2006/table">
            <a:tbl>
              <a:tblPr/>
              <a:tblGrid>
                <a:gridCol w="313709">
                  <a:extLst>
                    <a:ext uri="{9D8B030D-6E8A-4147-A177-3AD203B41FA5}">
                      <a16:colId xmlns:a16="http://schemas.microsoft.com/office/drawing/2014/main" xmlns="" val="1544229840"/>
                    </a:ext>
                  </a:extLst>
                </a:gridCol>
                <a:gridCol w="3824401">
                  <a:extLst>
                    <a:ext uri="{9D8B030D-6E8A-4147-A177-3AD203B41FA5}">
                      <a16:colId xmlns:a16="http://schemas.microsoft.com/office/drawing/2014/main" xmlns="" val="216501540"/>
                    </a:ext>
                  </a:extLst>
                </a:gridCol>
                <a:gridCol w="732409">
                  <a:extLst>
                    <a:ext uri="{9D8B030D-6E8A-4147-A177-3AD203B41FA5}">
                      <a16:colId xmlns:a16="http://schemas.microsoft.com/office/drawing/2014/main" xmlns="" val="3021077324"/>
                    </a:ext>
                  </a:extLst>
                </a:gridCol>
                <a:gridCol w="732409">
                  <a:extLst>
                    <a:ext uri="{9D8B030D-6E8A-4147-A177-3AD203B41FA5}">
                      <a16:colId xmlns:a16="http://schemas.microsoft.com/office/drawing/2014/main" xmlns="" val="3883263031"/>
                    </a:ext>
                  </a:extLst>
                </a:gridCol>
                <a:gridCol w="732409">
                  <a:extLst>
                    <a:ext uri="{9D8B030D-6E8A-4147-A177-3AD203B41FA5}">
                      <a16:colId xmlns:a16="http://schemas.microsoft.com/office/drawing/2014/main" xmlns="" val="620934363"/>
                    </a:ext>
                  </a:extLst>
                </a:gridCol>
              </a:tblGrid>
              <a:tr h="176058">
                <a:tc gridSpan="5">
                  <a:txBody>
                    <a:bodyPr/>
                    <a:lstStyle/>
                    <a:p>
                      <a:pPr algn="ctr" fontAlgn="ctr"/>
                      <a:r>
                        <a:rPr lang="es-ES" sz="1000" b="1" i="1" u="none" strike="noStrike" dirty="0">
                          <a:solidFill>
                            <a:srgbClr val="000000"/>
                          </a:solidFill>
                          <a:effectLst/>
                          <a:latin typeface="Arial" panose="020B0604020202020204" pitchFamily="34" charset="0"/>
                        </a:rPr>
                        <a:t>   MATRIZ </a:t>
                      </a:r>
                      <a:r>
                        <a:rPr lang="es-ES" sz="1000" b="1" i="1" u="none" strike="noStrike" dirty="0" smtClean="0">
                          <a:solidFill>
                            <a:srgbClr val="000000"/>
                          </a:solidFill>
                          <a:effectLst/>
                          <a:latin typeface="Arial" panose="020B0604020202020204" pitchFamily="34" charset="0"/>
                        </a:rPr>
                        <a:t>EFI</a:t>
                      </a:r>
                    </a:p>
                    <a:p>
                      <a:pPr algn="ctr" fontAlgn="ctr"/>
                      <a:endParaRPr lang="es-ES" sz="1000" b="1" i="1"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594958573"/>
                  </a:ext>
                </a:extLst>
              </a:tr>
              <a:tr h="838862">
                <a:tc gridSpan="2">
                  <a:txBody>
                    <a:bodyPr/>
                    <a:lstStyle/>
                    <a:p>
                      <a:pPr algn="ctr" fontAlgn="ctr"/>
                      <a:r>
                        <a:rPr lang="es-ES" sz="1100" b="1" i="0" u="none" strike="noStrike" dirty="0">
                          <a:solidFill>
                            <a:srgbClr val="000000"/>
                          </a:solidFill>
                          <a:effectLst/>
                          <a:latin typeface="Arial" panose="020B0604020202020204" pitchFamily="34" charset="0"/>
                        </a:rPr>
                        <a:t>FACTORES INTERNOS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hMerge="1">
                  <a:txBody>
                    <a:bodyPr/>
                    <a:lstStyle/>
                    <a:p>
                      <a:endParaRPr lang="es-EC"/>
                    </a:p>
                  </a:txBody>
                  <a:tcPr/>
                </a:tc>
                <a:tc>
                  <a:txBody>
                    <a:bodyPr/>
                    <a:lstStyle/>
                    <a:p>
                      <a:pPr algn="ctr" fontAlgn="ctr"/>
                      <a:r>
                        <a:rPr lang="es-ES" sz="1100" b="1" i="0" u="none" strike="noStrike">
                          <a:solidFill>
                            <a:srgbClr val="000000"/>
                          </a:solidFill>
                          <a:effectLst/>
                          <a:latin typeface="Arial" panose="020B0604020202020204" pitchFamily="34" charset="0"/>
                        </a:rPr>
                        <a:t>IMPORTANCIA, PONDERACIÓN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s-ES" sz="1100" b="1" i="0" u="none" strike="noStrike">
                          <a:solidFill>
                            <a:srgbClr val="000000"/>
                          </a:solidFill>
                          <a:effectLst/>
                          <a:latin typeface="Arial" panose="020B0604020202020204" pitchFamily="34" charset="0"/>
                        </a:rPr>
                        <a:t>CLASIFICACIÓN, EVALUACIÓN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s-ES" sz="1100" b="1" i="0" u="none" strike="noStrike">
                          <a:solidFill>
                            <a:srgbClr val="000000"/>
                          </a:solidFill>
                          <a:effectLst/>
                          <a:latin typeface="Arial" panose="020B0604020202020204" pitchFamily="34" charset="0"/>
                        </a:rPr>
                        <a:t>VALOR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xmlns="" val="2661215658"/>
                  </a:ext>
                </a:extLst>
              </a:tr>
              <a:tr h="217483">
                <a:tc gridSpan="5">
                  <a:txBody>
                    <a:bodyPr/>
                    <a:lstStyle/>
                    <a:p>
                      <a:pPr algn="l" fontAlgn="ctr"/>
                      <a:r>
                        <a:rPr lang="es-ES" sz="1100" b="1" i="0" u="none" strike="noStrike">
                          <a:solidFill>
                            <a:srgbClr val="000000"/>
                          </a:solidFill>
                          <a:effectLst/>
                          <a:latin typeface="Arial" panose="020B0604020202020204" pitchFamily="34" charset="0"/>
                        </a:rPr>
                        <a:t>                             FORTALEZAS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694355873"/>
                  </a:ext>
                </a:extLst>
              </a:tr>
              <a:tr h="217483">
                <a:tc>
                  <a:txBody>
                    <a:bodyPr/>
                    <a:lstStyle/>
                    <a:p>
                      <a:pPr algn="ctr" fontAlgn="ctr"/>
                      <a:r>
                        <a:rPr lang="es-ES" sz="1100" b="0" i="0" u="none" strike="noStrike">
                          <a:solidFill>
                            <a:srgbClr val="000000"/>
                          </a:solidFill>
                          <a:effectLst/>
                          <a:latin typeface="Arial" panose="020B0604020202020204" pitchFamily="34"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100" b="0" i="0" u="none" strike="noStrike">
                          <a:solidFill>
                            <a:srgbClr val="000000"/>
                          </a:solidFill>
                          <a:effectLst/>
                          <a:latin typeface="Arial" panose="020B0604020202020204" pitchFamily="34" charset="0"/>
                        </a:rPr>
                        <a:t>Organización jerarquizada.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13,00%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0,52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03001108"/>
                  </a:ext>
                </a:extLst>
              </a:tr>
              <a:tr h="217483">
                <a:tc>
                  <a:txBody>
                    <a:bodyPr/>
                    <a:lstStyle/>
                    <a:p>
                      <a:pPr algn="ctr" fontAlgn="ctr"/>
                      <a:r>
                        <a:rPr lang="es-ES" sz="1100" b="0" i="0" u="none" strike="noStrike">
                          <a:solidFill>
                            <a:srgbClr val="000000"/>
                          </a:solidFill>
                          <a:effectLst/>
                          <a:latin typeface="Arial" panose="020B0604020202020204" pitchFamily="34"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100" b="0" i="0" u="none" strike="noStrike">
                          <a:solidFill>
                            <a:srgbClr val="000000"/>
                          </a:solidFill>
                          <a:effectLst/>
                          <a:latin typeface="Arial" panose="020B0604020202020204" pitchFamily="34" charset="0"/>
                        </a:rPr>
                        <a:t>Organización estructurada por procesos.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10,00%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0,3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42173462"/>
                  </a:ext>
                </a:extLst>
              </a:tr>
              <a:tr h="217483">
                <a:tc>
                  <a:txBody>
                    <a:bodyPr/>
                    <a:lstStyle/>
                    <a:p>
                      <a:pPr algn="ctr" fontAlgn="ctr"/>
                      <a:r>
                        <a:rPr lang="es-ES" sz="1100" b="0" i="0" u="none" strike="noStrike">
                          <a:solidFill>
                            <a:srgbClr val="000000"/>
                          </a:solidFill>
                          <a:effectLst/>
                          <a:latin typeface="Arial" panose="020B0604020202020204" pitchFamily="34"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100" b="0" i="0" u="none" strike="noStrike">
                          <a:solidFill>
                            <a:srgbClr val="000000"/>
                          </a:solidFill>
                          <a:effectLst/>
                          <a:latin typeface="Arial" panose="020B0604020202020204" pitchFamily="34" charset="0"/>
                        </a:rPr>
                        <a:t>Cuerpos legales en todos los ámbitos funcionales.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9,00%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0,36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20787334"/>
                  </a:ext>
                </a:extLst>
              </a:tr>
              <a:tr h="217483">
                <a:tc>
                  <a:txBody>
                    <a:bodyPr/>
                    <a:lstStyle/>
                    <a:p>
                      <a:pPr algn="ctr" fontAlgn="ctr"/>
                      <a:r>
                        <a:rPr lang="es-ES" sz="1100" b="0" i="0" u="none" strike="noStrike">
                          <a:solidFill>
                            <a:srgbClr val="000000"/>
                          </a:solidFill>
                          <a:effectLst/>
                          <a:latin typeface="Arial" panose="020B0604020202020204" pitchFamily="34"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100" b="0" i="0" u="none" strike="noStrike">
                          <a:solidFill>
                            <a:srgbClr val="000000"/>
                          </a:solidFill>
                          <a:effectLst/>
                          <a:latin typeface="Arial" panose="020B0604020202020204" pitchFamily="34" charset="0"/>
                        </a:rPr>
                        <a:t>Estructura educativa de formación y perfeccionamiento.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9,00%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0,27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53040792"/>
                  </a:ext>
                </a:extLst>
              </a:tr>
              <a:tr h="217483">
                <a:tc>
                  <a:txBody>
                    <a:bodyPr/>
                    <a:lstStyle/>
                    <a:p>
                      <a:pPr algn="ctr" fontAlgn="ctr"/>
                      <a:r>
                        <a:rPr lang="es-ES" sz="1100" b="0" i="0" u="none" strike="noStrike">
                          <a:solidFill>
                            <a:srgbClr val="000000"/>
                          </a:solidFill>
                          <a:effectLst/>
                          <a:latin typeface="Arial" panose="020B0604020202020204" pitchFamily="34" charset="0"/>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100" b="0" i="0" u="none" strike="noStrike">
                          <a:solidFill>
                            <a:srgbClr val="000000"/>
                          </a:solidFill>
                          <a:effectLst/>
                          <a:latin typeface="Arial" panose="020B0604020202020204" pitchFamily="34" charset="0"/>
                        </a:rPr>
                        <a:t>Liderazgo en todos los niveles.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10,00%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0,3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02157396"/>
                  </a:ext>
                </a:extLst>
              </a:tr>
              <a:tr h="217483">
                <a:tc gridSpan="5">
                  <a:txBody>
                    <a:bodyPr/>
                    <a:lstStyle/>
                    <a:p>
                      <a:pPr algn="l" fontAlgn="ctr"/>
                      <a:r>
                        <a:rPr lang="es-ES" sz="1100" b="1" i="0" u="none" strike="noStrike">
                          <a:solidFill>
                            <a:srgbClr val="000000"/>
                          </a:solidFill>
                          <a:effectLst/>
                          <a:latin typeface="Arial" panose="020B0604020202020204" pitchFamily="34" charset="0"/>
                        </a:rPr>
                        <a:t>                              DEBILIDADES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3906546630"/>
                  </a:ext>
                </a:extLst>
              </a:tr>
              <a:tr h="217483">
                <a:tc>
                  <a:txBody>
                    <a:bodyPr/>
                    <a:lstStyle/>
                    <a:p>
                      <a:pPr algn="ctr" fontAlgn="ctr"/>
                      <a:r>
                        <a:rPr lang="es-ES" sz="1100" b="0" i="0" u="none" strike="noStrike">
                          <a:solidFill>
                            <a:srgbClr val="000000"/>
                          </a:solidFill>
                          <a:effectLst/>
                          <a:latin typeface="Arial" panose="020B0604020202020204" pitchFamily="34"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100" b="0" i="0" u="none" strike="noStrike">
                          <a:solidFill>
                            <a:srgbClr val="000000"/>
                          </a:solidFill>
                          <a:effectLst/>
                          <a:latin typeface="Arial" panose="020B0604020202020204" pitchFamily="34" charset="0"/>
                        </a:rPr>
                        <a:t>Desconocimiento de la norma legal en vigencia.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11,00%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0,11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84568241"/>
                  </a:ext>
                </a:extLst>
              </a:tr>
              <a:tr h="217483">
                <a:tc>
                  <a:txBody>
                    <a:bodyPr/>
                    <a:lstStyle/>
                    <a:p>
                      <a:pPr algn="ctr" fontAlgn="ctr"/>
                      <a:r>
                        <a:rPr lang="es-ES" sz="1100" b="0" i="0" u="none" strike="noStrike">
                          <a:solidFill>
                            <a:srgbClr val="000000"/>
                          </a:solidFill>
                          <a:effectLst/>
                          <a:latin typeface="Arial" panose="020B0604020202020204" pitchFamily="34"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100" b="0" i="0" u="none" strike="noStrike">
                          <a:solidFill>
                            <a:srgbClr val="000000"/>
                          </a:solidFill>
                          <a:effectLst/>
                          <a:latin typeface="Arial" panose="020B0604020202020204" pitchFamily="34" charset="0"/>
                        </a:rPr>
                        <a:t>Deficiente explotación de canales internos de comunicación.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8,00%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0,16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13517658"/>
                  </a:ext>
                </a:extLst>
              </a:tr>
              <a:tr h="217483">
                <a:tc>
                  <a:txBody>
                    <a:bodyPr/>
                    <a:lstStyle/>
                    <a:p>
                      <a:pPr algn="ctr" fontAlgn="ctr"/>
                      <a:r>
                        <a:rPr lang="es-ES" sz="1100" b="0" i="0" u="none" strike="noStrike">
                          <a:solidFill>
                            <a:srgbClr val="000000"/>
                          </a:solidFill>
                          <a:effectLst/>
                          <a:latin typeface="Arial" panose="020B0604020202020204" pitchFamily="34"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100" b="0" i="0" u="none" strike="noStrike">
                          <a:solidFill>
                            <a:srgbClr val="000000"/>
                          </a:solidFill>
                          <a:effectLst/>
                          <a:latin typeface="Arial" panose="020B0604020202020204" pitchFamily="34" charset="0"/>
                        </a:rPr>
                        <a:t>Norma legal vigente sin actualizar.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11,00%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0,11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97624622"/>
                  </a:ext>
                </a:extLst>
              </a:tr>
              <a:tr h="217483">
                <a:tc>
                  <a:txBody>
                    <a:bodyPr/>
                    <a:lstStyle/>
                    <a:p>
                      <a:pPr algn="ctr" fontAlgn="ctr"/>
                      <a:r>
                        <a:rPr lang="es-ES" sz="1100" b="0" i="0" u="none" strike="noStrike">
                          <a:solidFill>
                            <a:srgbClr val="000000"/>
                          </a:solidFill>
                          <a:effectLst/>
                          <a:latin typeface="Arial" panose="020B0604020202020204" pitchFamily="34"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100" b="0" i="0" u="none" strike="noStrike">
                          <a:solidFill>
                            <a:srgbClr val="000000"/>
                          </a:solidFill>
                          <a:effectLst/>
                          <a:latin typeface="Arial" panose="020B0604020202020204" pitchFamily="34" charset="0"/>
                        </a:rPr>
                        <a:t>Desconocimiento de las generaciones que laboran en la F.T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11,00%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0,11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04968615"/>
                  </a:ext>
                </a:extLst>
              </a:tr>
              <a:tr h="217483">
                <a:tc>
                  <a:txBody>
                    <a:bodyPr/>
                    <a:lstStyle/>
                    <a:p>
                      <a:pPr algn="ctr" fontAlgn="ctr"/>
                      <a:r>
                        <a:rPr lang="es-ES" sz="1100" b="0" i="0" u="none" strike="noStrike">
                          <a:solidFill>
                            <a:srgbClr val="000000"/>
                          </a:solidFill>
                          <a:effectLst/>
                          <a:latin typeface="Arial" panose="020B0604020202020204" pitchFamily="34" charset="0"/>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100" b="0" i="0" u="none" strike="noStrike">
                          <a:solidFill>
                            <a:srgbClr val="000000"/>
                          </a:solidFill>
                          <a:effectLst/>
                          <a:latin typeface="Arial" panose="020B0604020202020204" pitchFamily="34" charset="0"/>
                        </a:rPr>
                        <a:t>Desequilibrio entre los campos afectivos, cognitivo y físico.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8,00%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100" b="0" i="0" u="none" strike="noStrike">
                          <a:solidFill>
                            <a:srgbClr val="000000"/>
                          </a:solidFill>
                          <a:effectLst/>
                          <a:latin typeface="Arial" panose="020B0604020202020204" pitchFamily="34" charset="0"/>
                        </a:rPr>
                        <a:t>0,16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97043828"/>
                  </a:ext>
                </a:extLst>
              </a:tr>
              <a:tr h="217483">
                <a:tc gridSpan="2">
                  <a:txBody>
                    <a:bodyPr/>
                    <a:lstStyle/>
                    <a:p>
                      <a:pPr algn="l" fontAlgn="ctr"/>
                      <a:r>
                        <a:rPr lang="es-ES" sz="1100" b="1" i="0" u="none" strike="noStrike">
                          <a:solidFill>
                            <a:srgbClr val="000000"/>
                          </a:solidFill>
                          <a:effectLst/>
                          <a:latin typeface="Arial" panose="020B0604020202020204" pitchFamily="34" charset="0"/>
                        </a:rPr>
                        <a:t>                                     TOTAL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hMerge="1">
                  <a:txBody>
                    <a:bodyPr/>
                    <a:lstStyle/>
                    <a:p>
                      <a:endParaRPr lang="es-EC"/>
                    </a:p>
                  </a:txBody>
                  <a:tcPr/>
                </a:tc>
                <a:tc>
                  <a:txBody>
                    <a:bodyPr/>
                    <a:lstStyle/>
                    <a:p>
                      <a:pPr algn="ctr" fontAlgn="ctr"/>
                      <a:r>
                        <a:rPr lang="es-ES" sz="1100" b="1" i="0" u="none" strike="noStrike">
                          <a:solidFill>
                            <a:srgbClr val="000000"/>
                          </a:solidFill>
                          <a:effectLst/>
                          <a:latin typeface="Arial" panose="020B0604020202020204" pitchFamily="34" charset="0"/>
                        </a:rPr>
                        <a:t>100,00%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l" fontAlgn="ctr"/>
                      <a:r>
                        <a:rPr lang="es-EC"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es-ES" sz="1100" b="1" i="0" u="none" strike="noStrike" dirty="0">
                          <a:solidFill>
                            <a:srgbClr val="000000"/>
                          </a:solidFill>
                          <a:effectLst/>
                          <a:latin typeface="Arial" panose="020B0604020202020204" pitchFamily="34" charset="0"/>
                        </a:rPr>
                        <a:t>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extLst>
                  <a:ext uri="{0D108BD9-81ED-4DB2-BD59-A6C34878D82A}">
                    <a16:rowId xmlns:a16="http://schemas.microsoft.com/office/drawing/2014/main" xmlns="" val="203472131"/>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2965797760"/>
              </p:ext>
            </p:extLst>
          </p:nvPr>
        </p:nvGraphicFramePr>
        <p:xfrm>
          <a:off x="7986577" y="1453013"/>
          <a:ext cx="3609678" cy="4623590"/>
        </p:xfrm>
        <a:graphic>
          <a:graphicData uri="http://schemas.openxmlformats.org/drawingml/2006/table">
            <a:tbl>
              <a:tblPr/>
              <a:tblGrid>
                <a:gridCol w="2511080">
                  <a:extLst>
                    <a:ext uri="{9D8B030D-6E8A-4147-A177-3AD203B41FA5}">
                      <a16:colId xmlns:a16="http://schemas.microsoft.com/office/drawing/2014/main" xmlns="" val="4276561855"/>
                    </a:ext>
                  </a:extLst>
                </a:gridCol>
                <a:gridCol w="1098598">
                  <a:extLst>
                    <a:ext uri="{9D8B030D-6E8A-4147-A177-3AD203B41FA5}">
                      <a16:colId xmlns:a16="http://schemas.microsoft.com/office/drawing/2014/main" xmlns="" val="4131192126"/>
                    </a:ext>
                  </a:extLst>
                </a:gridCol>
              </a:tblGrid>
              <a:tr h="176216">
                <a:tc>
                  <a:txBody>
                    <a:bodyPr/>
                    <a:lstStyle/>
                    <a:p>
                      <a:pPr algn="l" fontAlgn="ctr"/>
                      <a:r>
                        <a:rPr lang="es-EC" sz="800" b="0" i="1" u="none" strike="noStrike">
                          <a:solidFill>
                            <a:srgbClr val="000000"/>
                          </a:solidFill>
                          <a:effectLst/>
                          <a:latin typeface="Arial" panose="020B0604020202020204" pitchFamily="34" charset="0"/>
                        </a:rPr>
                        <a:t>Detalle de elementos tomados para muestra</a:t>
                      </a:r>
                    </a:p>
                  </a:txBody>
                  <a:tcPr marL="7897" marR="7897" marT="789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C" sz="900" b="0" i="0" u="none" strike="noStrike">
                        <a:solidFill>
                          <a:srgbClr val="000000"/>
                        </a:solidFill>
                        <a:effectLst/>
                        <a:latin typeface="Calibri" panose="020F0502020204030204" pitchFamily="34" charset="0"/>
                      </a:endParaRPr>
                    </a:p>
                  </a:txBody>
                  <a:tcPr marL="7897" marR="7897" marT="7897"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64074568"/>
                  </a:ext>
                </a:extLst>
              </a:tr>
              <a:tr h="293695">
                <a:tc>
                  <a:txBody>
                    <a:bodyPr/>
                    <a:lstStyle/>
                    <a:p>
                      <a:pPr algn="l" fontAlgn="ctr"/>
                      <a:r>
                        <a:rPr lang="es-EC" sz="800" b="1" i="0" u="none" strike="noStrike" dirty="0">
                          <a:solidFill>
                            <a:srgbClr val="000000"/>
                          </a:solidFill>
                          <a:effectLst/>
                          <a:latin typeface="Arial" panose="020B0604020202020204" pitchFamily="34" charset="0"/>
                        </a:rPr>
                        <a:t>CLASIFICACIÓN</a:t>
                      </a:r>
                    </a:p>
                  </a:txBody>
                  <a:tcPr marL="7897" marR="7897" marT="789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800" b="1" i="0" u="none" strike="noStrike">
                          <a:solidFill>
                            <a:srgbClr val="000000"/>
                          </a:solidFill>
                          <a:effectLst/>
                          <a:latin typeface="Arial" panose="020B0604020202020204" pitchFamily="34" charset="0"/>
                        </a:rPr>
                        <a:t>EVALUACIÓN</a:t>
                      </a:r>
                    </a:p>
                  </a:txBody>
                  <a:tcPr marL="7897" marR="7897" marT="789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638134594"/>
                  </a:ext>
                </a:extLst>
              </a:tr>
              <a:tr h="167825">
                <a:tc rowSpan="2">
                  <a:txBody>
                    <a:bodyPr/>
                    <a:lstStyle/>
                    <a:p>
                      <a:pPr algn="l" fontAlgn="ctr"/>
                      <a:r>
                        <a:rPr lang="es-EC" sz="800" b="0" i="0" u="none" strike="noStrike">
                          <a:solidFill>
                            <a:srgbClr val="000000"/>
                          </a:solidFill>
                          <a:effectLst/>
                          <a:latin typeface="Arial" panose="020B0604020202020204" pitchFamily="34" charset="0"/>
                        </a:rPr>
                        <a:t>FOERTALEZA MENOR</a:t>
                      </a:r>
                    </a:p>
                  </a:txBody>
                  <a:tcPr marL="7897" marR="7897" marT="7897"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EC" sz="800" b="0" i="0" u="none" strike="noStrike">
                        <a:solidFill>
                          <a:srgbClr val="000000"/>
                        </a:solidFill>
                        <a:effectLst/>
                        <a:latin typeface="Arial" panose="020B0604020202020204" pitchFamily="34" charset="0"/>
                      </a:endParaRPr>
                    </a:p>
                  </a:txBody>
                  <a:tcPr marL="7897" marR="7897" marT="7897"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714605710"/>
                  </a:ext>
                </a:extLst>
              </a:tr>
              <a:tr h="142652">
                <a:tc vMerge="1">
                  <a:txBody>
                    <a:bodyPr/>
                    <a:lstStyle/>
                    <a:p>
                      <a:endParaRPr lang="es-EC"/>
                    </a:p>
                  </a:txBody>
                  <a:tcPr/>
                </a:tc>
                <a:tc>
                  <a:txBody>
                    <a:bodyPr/>
                    <a:lstStyle/>
                    <a:p>
                      <a:pPr algn="ctr" fontAlgn="ctr"/>
                      <a:r>
                        <a:rPr lang="es-EC" sz="800" b="0" i="0" u="none" strike="noStrike">
                          <a:solidFill>
                            <a:srgbClr val="000000"/>
                          </a:solidFill>
                          <a:effectLst/>
                          <a:latin typeface="Arial" panose="020B0604020202020204" pitchFamily="34" charset="0"/>
                        </a:rPr>
                        <a:t>3</a:t>
                      </a:r>
                    </a:p>
                  </a:txBody>
                  <a:tcPr marL="7897" marR="7897" marT="7897" marB="0" anchor="ctr">
                    <a:lnL>
                      <a:noFill/>
                    </a:lnL>
                    <a:lnR>
                      <a:noFill/>
                    </a:lnR>
                    <a:lnT>
                      <a:noFill/>
                    </a:lnT>
                    <a:lnB>
                      <a:noFill/>
                    </a:lnB>
                  </a:tcPr>
                </a:tc>
                <a:extLst>
                  <a:ext uri="{0D108BD9-81ED-4DB2-BD59-A6C34878D82A}">
                    <a16:rowId xmlns:a16="http://schemas.microsoft.com/office/drawing/2014/main" xmlns="" val="276993410"/>
                  </a:ext>
                </a:extLst>
              </a:tr>
              <a:tr h="142652">
                <a:tc>
                  <a:txBody>
                    <a:bodyPr/>
                    <a:lstStyle/>
                    <a:p>
                      <a:pPr algn="l" fontAlgn="ctr"/>
                      <a:r>
                        <a:rPr lang="es-EC" sz="800" b="0" i="0" u="none" strike="noStrike">
                          <a:solidFill>
                            <a:srgbClr val="000000"/>
                          </a:solidFill>
                          <a:effectLst/>
                          <a:latin typeface="Arial" panose="020B0604020202020204" pitchFamily="34" charset="0"/>
                        </a:rPr>
                        <a:t>FORTALEZA MAYOR</a:t>
                      </a:r>
                    </a:p>
                  </a:txBody>
                  <a:tcPr marL="7897" marR="7897" marT="7897" marB="0" anchor="ctr">
                    <a:lnL>
                      <a:noFill/>
                    </a:lnL>
                    <a:lnR>
                      <a:noFill/>
                    </a:lnR>
                    <a:lnT>
                      <a:noFill/>
                    </a:lnT>
                    <a:lnB>
                      <a:noFill/>
                    </a:lnB>
                  </a:tcPr>
                </a:tc>
                <a:tc>
                  <a:txBody>
                    <a:bodyPr/>
                    <a:lstStyle/>
                    <a:p>
                      <a:pPr algn="ctr" fontAlgn="ctr"/>
                      <a:r>
                        <a:rPr lang="es-EC" sz="800" b="0" i="0" u="none" strike="noStrike">
                          <a:solidFill>
                            <a:srgbClr val="000000"/>
                          </a:solidFill>
                          <a:effectLst/>
                          <a:latin typeface="Arial" panose="020B0604020202020204" pitchFamily="34" charset="0"/>
                        </a:rPr>
                        <a:t>4</a:t>
                      </a:r>
                    </a:p>
                  </a:txBody>
                  <a:tcPr marL="7897" marR="7897" marT="7897" marB="0" anchor="ctr">
                    <a:lnL>
                      <a:noFill/>
                    </a:lnL>
                    <a:lnR>
                      <a:noFill/>
                    </a:lnR>
                    <a:lnT>
                      <a:noFill/>
                    </a:lnT>
                    <a:lnB>
                      <a:noFill/>
                    </a:lnB>
                  </a:tcPr>
                </a:tc>
                <a:extLst>
                  <a:ext uri="{0D108BD9-81ED-4DB2-BD59-A6C34878D82A}">
                    <a16:rowId xmlns:a16="http://schemas.microsoft.com/office/drawing/2014/main" xmlns="" val="3865330817"/>
                  </a:ext>
                </a:extLst>
              </a:tr>
              <a:tr h="142652">
                <a:tc>
                  <a:txBody>
                    <a:bodyPr/>
                    <a:lstStyle/>
                    <a:p>
                      <a:pPr algn="l" fontAlgn="ctr"/>
                      <a:r>
                        <a:rPr lang="es-EC" sz="800" b="0" i="0" u="none" strike="noStrike">
                          <a:solidFill>
                            <a:srgbClr val="000000"/>
                          </a:solidFill>
                          <a:effectLst/>
                          <a:latin typeface="Arial" panose="020B0604020202020204" pitchFamily="34" charset="0"/>
                        </a:rPr>
                        <a:t>DEBILIDAD MAYOR</a:t>
                      </a:r>
                    </a:p>
                  </a:txBody>
                  <a:tcPr marL="7897" marR="7897" marT="7897" marB="0" anchor="ctr">
                    <a:lnL>
                      <a:noFill/>
                    </a:lnL>
                    <a:lnR>
                      <a:noFill/>
                    </a:lnR>
                    <a:lnT>
                      <a:noFill/>
                    </a:lnT>
                    <a:lnB>
                      <a:noFill/>
                    </a:lnB>
                  </a:tcPr>
                </a:tc>
                <a:tc>
                  <a:txBody>
                    <a:bodyPr/>
                    <a:lstStyle/>
                    <a:p>
                      <a:pPr algn="ctr" fontAlgn="ctr"/>
                      <a:r>
                        <a:rPr lang="es-EC" sz="800" b="0" i="0" u="none" strike="noStrike">
                          <a:solidFill>
                            <a:srgbClr val="000000"/>
                          </a:solidFill>
                          <a:effectLst/>
                          <a:latin typeface="Arial" panose="020B0604020202020204" pitchFamily="34" charset="0"/>
                        </a:rPr>
                        <a:t>1</a:t>
                      </a:r>
                    </a:p>
                  </a:txBody>
                  <a:tcPr marL="7897" marR="7897" marT="7897" marB="0" anchor="ctr">
                    <a:lnL>
                      <a:noFill/>
                    </a:lnL>
                    <a:lnR>
                      <a:noFill/>
                    </a:lnR>
                    <a:lnT>
                      <a:noFill/>
                    </a:lnT>
                    <a:lnB>
                      <a:noFill/>
                    </a:lnB>
                  </a:tcPr>
                </a:tc>
                <a:extLst>
                  <a:ext uri="{0D108BD9-81ED-4DB2-BD59-A6C34878D82A}">
                    <a16:rowId xmlns:a16="http://schemas.microsoft.com/office/drawing/2014/main" xmlns="" val="3417158906"/>
                  </a:ext>
                </a:extLst>
              </a:tr>
              <a:tr h="285304">
                <a:tc>
                  <a:txBody>
                    <a:bodyPr/>
                    <a:lstStyle/>
                    <a:p>
                      <a:pPr algn="l" fontAlgn="ctr"/>
                      <a:r>
                        <a:rPr lang="es-EC" sz="800" b="0" i="0" u="none" strike="noStrike">
                          <a:solidFill>
                            <a:srgbClr val="000000"/>
                          </a:solidFill>
                          <a:effectLst/>
                          <a:latin typeface="Arial" panose="020B0604020202020204" pitchFamily="34" charset="0"/>
                        </a:rPr>
                        <a:t>DEBILIDAD MENOR</a:t>
                      </a:r>
                    </a:p>
                  </a:txBody>
                  <a:tcPr marL="7897" marR="7897" marT="7897" marB="0" anchor="ctr">
                    <a:lnL>
                      <a:noFill/>
                    </a:lnL>
                    <a:lnR>
                      <a:noFill/>
                    </a:lnR>
                    <a:lnT>
                      <a:noFill/>
                    </a:lnT>
                    <a:lnB>
                      <a:noFill/>
                    </a:lnB>
                  </a:tcPr>
                </a:tc>
                <a:tc>
                  <a:txBody>
                    <a:bodyPr/>
                    <a:lstStyle/>
                    <a:p>
                      <a:pPr algn="ctr" fontAlgn="ctr"/>
                      <a:r>
                        <a:rPr lang="es-EC" sz="800" b="0" i="0" u="none" strike="noStrike">
                          <a:solidFill>
                            <a:srgbClr val="000000"/>
                          </a:solidFill>
                          <a:effectLst/>
                          <a:latin typeface="Arial" panose="020B0604020202020204" pitchFamily="34" charset="0"/>
                        </a:rPr>
                        <a:t>2</a:t>
                      </a:r>
                    </a:p>
                  </a:txBody>
                  <a:tcPr marL="7897" marR="7897" marT="7897" marB="0" anchor="ctr">
                    <a:lnL>
                      <a:noFill/>
                    </a:lnL>
                    <a:lnR>
                      <a:noFill/>
                    </a:lnR>
                    <a:lnT>
                      <a:noFill/>
                    </a:lnT>
                    <a:lnB>
                      <a:noFill/>
                    </a:lnB>
                  </a:tcPr>
                </a:tc>
                <a:extLst>
                  <a:ext uri="{0D108BD9-81ED-4DB2-BD59-A6C34878D82A}">
                    <a16:rowId xmlns:a16="http://schemas.microsoft.com/office/drawing/2014/main" xmlns="" val="2609145289"/>
                  </a:ext>
                </a:extLst>
              </a:tr>
              <a:tr h="167825">
                <a:tc>
                  <a:txBody>
                    <a:bodyPr/>
                    <a:lstStyle/>
                    <a:p>
                      <a:pPr algn="l" fontAlgn="ctr"/>
                      <a:endParaRPr lang="es-EC" sz="800" b="0" i="0" u="none" strike="noStrike">
                        <a:solidFill>
                          <a:srgbClr val="000000"/>
                        </a:solidFill>
                        <a:effectLst/>
                        <a:latin typeface="Arial" panose="020B0604020202020204" pitchFamily="34" charset="0"/>
                      </a:endParaRPr>
                    </a:p>
                  </a:txBody>
                  <a:tcPr marL="7897" marR="7897" marT="7897" marB="0" anchor="ctr">
                    <a:lnL>
                      <a:noFill/>
                    </a:lnL>
                    <a:lnR>
                      <a:noFill/>
                    </a:lnR>
                    <a:lnT>
                      <a:noFill/>
                    </a:lnT>
                    <a:lnB>
                      <a:noFill/>
                    </a:lnB>
                  </a:tcPr>
                </a:tc>
                <a:tc>
                  <a:txBody>
                    <a:bodyPr/>
                    <a:lstStyle/>
                    <a:p>
                      <a:pPr algn="ctr" fontAlgn="ctr"/>
                      <a:endParaRPr lang="es-EC" sz="800" b="0" i="0" u="none" strike="noStrike">
                        <a:solidFill>
                          <a:srgbClr val="000000"/>
                        </a:solidFill>
                        <a:effectLst/>
                        <a:latin typeface="Arial" panose="020B0604020202020204" pitchFamily="34" charset="0"/>
                      </a:endParaRPr>
                    </a:p>
                  </a:txBody>
                  <a:tcPr marL="7897" marR="7897" marT="7897" marB="0" anchor="ctr">
                    <a:lnL>
                      <a:noFill/>
                    </a:lnL>
                    <a:lnR>
                      <a:noFill/>
                    </a:lnR>
                    <a:lnT>
                      <a:noFill/>
                    </a:lnT>
                    <a:lnB>
                      <a:noFill/>
                    </a:lnB>
                  </a:tcPr>
                </a:tc>
                <a:extLst>
                  <a:ext uri="{0D108BD9-81ED-4DB2-BD59-A6C34878D82A}">
                    <a16:rowId xmlns:a16="http://schemas.microsoft.com/office/drawing/2014/main" xmlns="" val="2483169762"/>
                  </a:ext>
                </a:extLst>
              </a:tr>
              <a:tr h="167825">
                <a:tc>
                  <a:txBody>
                    <a:bodyPr/>
                    <a:lstStyle/>
                    <a:p>
                      <a:pPr algn="l" fontAlgn="ctr"/>
                      <a:r>
                        <a:rPr lang="es-EC" sz="800" b="0" i="0" u="none" strike="noStrike">
                          <a:solidFill>
                            <a:srgbClr val="000000"/>
                          </a:solidFill>
                          <a:effectLst/>
                          <a:latin typeface="Arial" panose="020B0604020202020204" pitchFamily="34" charset="0"/>
                        </a:rPr>
                        <a:t>Importancia</a:t>
                      </a:r>
                    </a:p>
                  </a:txBody>
                  <a:tcPr marL="7897" marR="7897" marT="7897" marB="0" anchor="ctr">
                    <a:lnL>
                      <a:noFill/>
                    </a:lnL>
                    <a:lnR>
                      <a:noFill/>
                    </a:lnR>
                    <a:lnT>
                      <a:noFill/>
                    </a:lnT>
                    <a:lnB>
                      <a:noFill/>
                    </a:lnB>
                  </a:tcPr>
                </a:tc>
                <a:tc>
                  <a:txBody>
                    <a:bodyPr/>
                    <a:lstStyle/>
                    <a:p>
                      <a:pPr algn="ctr" fontAlgn="ctr"/>
                      <a:endParaRPr lang="es-EC" sz="800" b="0" i="0" u="none" strike="noStrike">
                        <a:solidFill>
                          <a:srgbClr val="000000"/>
                        </a:solidFill>
                        <a:effectLst/>
                        <a:latin typeface="Arial" panose="020B0604020202020204" pitchFamily="34" charset="0"/>
                      </a:endParaRPr>
                    </a:p>
                  </a:txBody>
                  <a:tcPr marL="7897" marR="7897" marT="7897" marB="0" anchor="ctr">
                    <a:lnL>
                      <a:noFill/>
                    </a:lnL>
                    <a:lnR>
                      <a:noFill/>
                    </a:lnR>
                    <a:lnT>
                      <a:noFill/>
                    </a:lnT>
                    <a:lnB>
                      <a:noFill/>
                    </a:lnB>
                  </a:tcPr>
                </a:tc>
                <a:extLst>
                  <a:ext uri="{0D108BD9-81ED-4DB2-BD59-A6C34878D82A}">
                    <a16:rowId xmlns:a16="http://schemas.microsoft.com/office/drawing/2014/main" xmlns="" val="68215664"/>
                  </a:ext>
                </a:extLst>
              </a:tr>
              <a:tr h="763606">
                <a:tc>
                  <a:txBody>
                    <a:bodyPr/>
                    <a:lstStyle/>
                    <a:p>
                      <a:pPr algn="l" fontAlgn="ctr"/>
                      <a:r>
                        <a:rPr lang="es-EC" sz="800" b="0" i="0" u="none" strike="noStrike">
                          <a:solidFill>
                            <a:srgbClr val="000000"/>
                          </a:solidFill>
                          <a:effectLst/>
                          <a:latin typeface="Arial" panose="020B0604020202020204" pitchFamily="34" charset="0"/>
                        </a:rPr>
                        <a:t>Nos permite tener la primera aproximación al contexto de la propuesta va hasta una sumatoria del 100% dividido entre los factores.</a:t>
                      </a:r>
                    </a:p>
                  </a:txBody>
                  <a:tcPr marL="7897" marR="7897" marT="7897" marB="0" anchor="ctr">
                    <a:lnL>
                      <a:noFill/>
                    </a:lnL>
                    <a:lnR>
                      <a:noFill/>
                    </a:lnR>
                    <a:lnT>
                      <a:noFill/>
                    </a:lnT>
                    <a:lnB>
                      <a:noFill/>
                    </a:lnB>
                  </a:tcPr>
                </a:tc>
                <a:tc>
                  <a:txBody>
                    <a:bodyPr/>
                    <a:lstStyle/>
                    <a:p>
                      <a:pPr algn="ctr" fontAlgn="ctr"/>
                      <a:endParaRPr lang="es-EC" sz="800" b="0" i="0" u="none" strike="noStrike">
                        <a:solidFill>
                          <a:srgbClr val="000000"/>
                        </a:solidFill>
                        <a:effectLst/>
                        <a:latin typeface="Arial" panose="020B0604020202020204" pitchFamily="34" charset="0"/>
                      </a:endParaRPr>
                    </a:p>
                  </a:txBody>
                  <a:tcPr marL="7897" marR="7897" marT="7897" marB="0" anchor="ctr">
                    <a:lnL>
                      <a:noFill/>
                    </a:lnL>
                    <a:lnR>
                      <a:noFill/>
                    </a:lnR>
                    <a:lnT>
                      <a:noFill/>
                    </a:lnT>
                    <a:lnB>
                      <a:noFill/>
                    </a:lnB>
                  </a:tcPr>
                </a:tc>
                <a:extLst>
                  <a:ext uri="{0D108BD9-81ED-4DB2-BD59-A6C34878D82A}">
                    <a16:rowId xmlns:a16="http://schemas.microsoft.com/office/drawing/2014/main" xmlns="" val="2258845165"/>
                  </a:ext>
                </a:extLst>
              </a:tr>
              <a:tr h="176216">
                <a:tc>
                  <a:txBody>
                    <a:bodyPr/>
                    <a:lstStyle/>
                    <a:p>
                      <a:pPr algn="l" fontAlgn="ctr"/>
                      <a:r>
                        <a:rPr lang="es-EC" sz="800" b="0" i="0" u="none" strike="noStrike">
                          <a:solidFill>
                            <a:srgbClr val="000000"/>
                          </a:solidFill>
                          <a:effectLst/>
                          <a:latin typeface="Arial" panose="020B0604020202020204" pitchFamily="34" charset="0"/>
                        </a:rPr>
                        <a:t> </a:t>
                      </a:r>
                    </a:p>
                  </a:txBody>
                  <a:tcPr marL="7897" marR="7897" marT="7897"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EC" sz="800" b="0" i="0" u="none" strike="noStrike">
                          <a:solidFill>
                            <a:srgbClr val="000000"/>
                          </a:solidFill>
                          <a:effectLst/>
                          <a:latin typeface="Arial" panose="020B0604020202020204" pitchFamily="34" charset="0"/>
                        </a:rPr>
                        <a:t> </a:t>
                      </a:r>
                    </a:p>
                  </a:txBody>
                  <a:tcPr marL="7897" marR="7897" marT="7897"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5517536"/>
                  </a:ext>
                </a:extLst>
              </a:tr>
              <a:tr h="327259">
                <a:tc>
                  <a:txBody>
                    <a:bodyPr/>
                    <a:lstStyle/>
                    <a:p>
                      <a:pPr algn="l" fontAlgn="ctr"/>
                      <a:r>
                        <a:rPr lang="es-EC" sz="800" b="0" i="0" u="none" strike="noStrike">
                          <a:solidFill>
                            <a:srgbClr val="000000"/>
                          </a:solidFill>
                          <a:effectLst/>
                          <a:latin typeface="Arial" panose="020B0604020202020204" pitchFamily="34" charset="0"/>
                        </a:rPr>
                        <a:t>TOTAL PONDERACIÓN                                                             </a:t>
                      </a:r>
                    </a:p>
                  </a:txBody>
                  <a:tcPr marL="7897" marR="7897" marT="7897"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EC" sz="800" b="0" i="0" u="none" strike="noStrike">
                          <a:solidFill>
                            <a:srgbClr val="000000"/>
                          </a:solidFill>
                          <a:effectLst/>
                          <a:latin typeface="Arial" panose="020B0604020202020204" pitchFamily="34" charset="0"/>
                        </a:rPr>
                        <a:t>2,4</a:t>
                      </a:r>
                    </a:p>
                  </a:txBody>
                  <a:tcPr marL="7897" marR="7897" marT="7897"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483996574"/>
                  </a:ext>
                </a:extLst>
              </a:tr>
              <a:tr h="167825">
                <a:tc>
                  <a:txBody>
                    <a:bodyPr/>
                    <a:lstStyle/>
                    <a:p>
                      <a:pPr algn="l" fontAlgn="ctr"/>
                      <a:endParaRPr lang="es-EC" sz="800" b="0" i="0" u="none" strike="noStrike">
                        <a:solidFill>
                          <a:srgbClr val="000000"/>
                        </a:solidFill>
                        <a:effectLst/>
                        <a:latin typeface="Arial" panose="020B0604020202020204" pitchFamily="34" charset="0"/>
                      </a:endParaRPr>
                    </a:p>
                  </a:txBody>
                  <a:tcPr marL="7897" marR="7897" marT="7897" marB="0" anchor="ctr">
                    <a:lnL>
                      <a:noFill/>
                    </a:lnL>
                    <a:lnR>
                      <a:noFill/>
                    </a:lnR>
                    <a:lnT>
                      <a:noFill/>
                    </a:lnT>
                    <a:lnB>
                      <a:noFill/>
                    </a:lnB>
                  </a:tcPr>
                </a:tc>
                <a:tc>
                  <a:txBody>
                    <a:bodyPr/>
                    <a:lstStyle/>
                    <a:p>
                      <a:pPr algn="ctr" fontAlgn="ctr"/>
                      <a:endParaRPr lang="es-EC" sz="800" b="0" i="0" u="none" strike="noStrike">
                        <a:solidFill>
                          <a:srgbClr val="000000"/>
                        </a:solidFill>
                        <a:effectLst/>
                        <a:latin typeface="Arial" panose="020B0604020202020204" pitchFamily="34" charset="0"/>
                      </a:endParaRPr>
                    </a:p>
                  </a:txBody>
                  <a:tcPr marL="7897" marR="7897" marT="7897" marB="0" anchor="ctr">
                    <a:lnL>
                      <a:noFill/>
                    </a:lnL>
                    <a:lnR>
                      <a:noFill/>
                    </a:lnR>
                    <a:lnT>
                      <a:noFill/>
                    </a:lnT>
                    <a:lnB>
                      <a:noFill/>
                    </a:lnB>
                  </a:tcPr>
                </a:tc>
                <a:extLst>
                  <a:ext uri="{0D108BD9-81ED-4DB2-BD59-A6C34878D82A}">
                    <a16:rowId xmlns:a16="http://schemas.microsoft.com/office/drawing/2014/main" xmlns="" val="1278245441"/>
                  </a:ext>
                </a:extLst>
              </a:tr>
              <a:tr h="218173">
                <a:tc>
                  <a:txBody>
                    <a:bodyPr/>
                    <a:lstStyle/>
                    <a:p>
                      <a:pPr algn="l" fontAlgn="ctr"/>
                      <a:r>
                        <a:rPr lang="es-EC" sz="800" b="0" i="0" u="none" strike="noStrike">
                          <a:solidFill>
                            <a:srgbClr val="000000"/>
                          </a:solidFill>
                          <a:effectLst/>
                          <a:latin typeface="Arial" panose="020B0604020202020204" pitchFamily="34" charset="0"/>
                        </a:rPr>
                        <a:t>VALOR PROMEDIO                                                                    </a:t>
                      </a:r>
                    </a:p>
                  </a:txBody>
                  <a:tcPr marL="7897" marR="7897" marT="7897" marB="0" anchor="ctr">
                    <a:lnL>
                      <a:noFill/>
                    </a:lnL>
                    <a:lnR>
                      <a:noFill/>
                    </a:lnR>
                    <a:lnT>
                      <a:noFill/>
                    </a:lnT>
                    <a:lnB>
                      <a:noFill/>
                    </a:lnB>
                  </a:tcPr>
                </a:tc>
                <a:tc>
                  <a:txBody>
                    <a:bodyPr/>
                    <a:lstStyle/>
                    <a:p>
                      <a:pPr algn="ctr" fontAlgn="ctr"/>
                      <a:r>
                        <a:rPr lang="es-EC" sz="800" b="0" i="0" u="none" strike="noStrike">
                          <a:solidFill>
                            <a:srgbClr val="000000"/>
                          </a:solidFill>
                          <a:effectLst/>
                          <a:latin typeface="Arial" panose="020B0604020202020204" pitchFamily="34" charset="0"/>
                        </a:rPr>
                        <a:t>2,5</a:t>
                      </a:r>
                    </a:p>
                  </a:txBody>
                  <a:tcPr marL="7897" marR="7897" marT="7897" marB="0" anchor="ctr">
                    <a:lnL>
                      <a:noFill/>
                    </a:lnL>
                    <a:lnR>
                      <a:noFill/>
                    </a:lnR>
                    <a:lnT>
                      <a:noFill/>
                    </a:lnT>
                    <a:lnB>
                      <a:noFill/>
                    </a:lnB>
                  </a:tcPr>
                </a:tc>
                <a:extLst>
                  <a:ext uri="{0D108BD9-81ED-4DB2-BD59-A6C34878D82A}">
                    <a16:rowId xmlns:a16="http://schemas.microsoft.com/office/drawing/2014/main" xmlns="" val="1266425096"/>
                  </a:ext>
                </a:extLst>
              </a:tr>
              <a:tr h="167825">
                <a:tc>
                  <a:txBody>
                    <a:bodyPr/>
                    <a:lstStyle/>
                    <a:p>
                      <a:pPr algn="l" fontAlgn="ctr"/>
                      <a:endParaRPr lang="es-EC" sz="900" b="0" i="0" u="none" strike="noStrike">
                        <a:solidFill>
                          <a:srgbClr val="000000"/>
                        </a:solidFill>
                        <a:effectLst/>
                        <a:latin typeface="Calibri" panose="020F0502020204030204" pitchFamily="34" charset="0"/>
                      </a:endParaRPr>
                    </a:p>
                  </a:txBody>
                  <a:tcPr marL="7897" marR="7897" marT="7897" marB="0" anchor="ctr">
                    <a:lnL>
                      <a:noFill/>
                    </a:lnL>
                    <a:lnR>
                      <a:noFill/>
                    </a:lnR>
                    <a:lnT>
                      <a:noFill/>
                    </a:lnT>
                    <a:lnB>
                      <a:noFill/>
                    </a:lnB>
                  </a:tcPr>
                </a:tc>
                <a:tc>
                  <a:txBody>
                    <a:bodyPr/>
                    <a:lstStyle/>
                    <a:p>
                      <a:pPr algn="l" fontAlgn="b"/>
                      <a:endParaRPr lang="es-EC" sz="900" b="0" i="0" u="none" strike="noStrike">
                        <a:solidFill>
                          <a:srgbClr val="000000"/>
                        </a:solidFill>
                        <a:effectLst/>
                        <a:latin typeface="Calibri" panose="020F0502020204030204" pitchFamily="34" charset="0"/>
                      </a:endParaRPr>
                    </a:p>
                  </a:txBody>
                  <a:tcPr marL="7897" marR="7897" marT="7897" marB="0" anchor="b">
                    <a:lnL>
                      <a:noFill/>
                    </a:lnL>
                    <a:lnR>
                      <a:noFill/>
                    </a:lnR>
                    <a:lnT>
                      <a:noFill/>
                    </a:lnT>
                    <a:lnB>
                      <a:noFill/>
                    </a:lnB>
                  </a:tcPr>
                </a:tc>
                <a:extLst>
                  <a:ext uri="{0D108BD9-81ED-4DB2-BD59-A6C34878D82A}">
                    <a16:rowId xmlns:a16="http://schemas.microsoft.com/office/drawing/2014/main" xmlns="" val="145086830"/>
                  </a:ext>
                </a:extLst>
              </a:tr>
              <a:tr h="1116040">
                <a:tc gridSpan="2">
                  <a:txBody>
                    <a:bodyPr/>
                    <a:lstStyle/>
                    <a:p>
                      <a:pPr algn="l" fontAlgn="ctr"/>
                      <a:r>
                        <a:rPr lang="es-ES" sz="900" b="0" i="0" u="none" strike="noStrike" dirty="0">
                          <a:solidFill>
                            <a:srgbClr val="000000"/>
                          </a:solidFill>
                          <a:effectLst/>
                          <a:latin typeface="Arial" panose="020B0604020202020204" pitchFamily="34" charset="0"/>
                        </a:rPr>
                        <a:t>Para el siguiente caso se tiene una ponderación de 2,40 como total, lo cual nos quiere decir que la propuesta debe ser instrumentada de forma eficaz, ya que la estructura interna evidencia una debilidad sobre el tema a implementarse. </a:t>
                      </a:r>
                      <a:endParaRPr lang="es-EC" sz="900" b="0" i="0" u="none" strike="noStrike" dirty="0">
                        <a:solidFill>
                          <a:srgbClr val="000000"/>
                        </a:solidFill>
                        <a:effectLst/>
                        <a:latin typeface="Arial" panose="020B0604020202020204" pitchFamily="34" charset="0"/>
                      </a:endParaRPr>
                    </a:p>
                  </a:txBody>
                  <a:tcPr marL="7897" marR="7897" marT="7897" marB="0" anchor="ctr">
                    <a:lnL>
                      <a:noFill/>
                    </a:lnL>
                    <a:lnR>
                      <a:noFill/>
                    </a:lnR>
                    <a:lnT>
                      <a:noFill/>
                    </a:lnT>
                    <a:lnB>
                      <a:noFill/>
                    </a:lnB>
                  </a:tcPr>
                </a:tc>
                <a:tc hMerge="1">
                  <a:txBody>
                    <a:bodyPr/>
                    <a:lstStyle/>
                    <a:p>
                      <a:endParaRPr lang="es-EC"/>
                    </a:p>
                  </a:txBody>
                  <a:tcPr/>
                </a:tc>
                <a:extLst>
                  <a:ext uri="{0D108BD9-81ED-4DB2-BD59-A6C34878D82A}">
                    <a16:rowId xmlns:a16="http://schemas.microsoft.com/office/drawing/2014/main" xmlns="" val="2352651791"/>
                  </a:ext>
                </a:extLst>
              </a:tr>
            </a:tbl>
          </a:graphicData>
        </a:graphic>
      </p:graphicFrame>
    </p:spTree>
    <p:extLst>
      <p:ext uri="{BB962C8B-B14F-4D97-AF65-F5344CB8AC3E}">
        <p14:creationId xmlns:p14="http://schemas.microsoft.com/office/powerpoint/2010/main" val="7898737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13.  PROPUESTA</a:t>
            </a:r>
            <a:endParaRPr lang="es-EC" sz="2800" b="1" i="1" dirty="0">
              <a:solidFill>
                <a:prstClr val="black"/>
              </a:solidFill>
              <a:latin typeface="Arial" panose="020B0604020202020204" pitchFamily="34" charset="0"/>
              <a:cs typeface="Arial"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3894326456"/>
              </p:ext>
            </p:extLst>
          </p:nvPr>
        </p:nvGraphicFramePr>
        <p:xfrm>
          <a:off x="2308782" y="906086"/>
          <a:ext cx="8506074" cy="5774043"/>
        </p:xfrm>
        <a:graphic>
          <a:graphicData uri="http://schemas.openxmlformats.org/drawingml/2006/table">
            <a:tbl>
              <a:tblPr/>
              <a:tblGrid>
                <a:gridCol w="206033">
                  <a:extLst>
                    <a:ext uri="{9D8B030D-6E8A-4147-A177-3AD203B41FA5}">
                      <a16:colId xmlns:a16="http://schemas.microsoft.com/office/drawing/2014/main" xmlns="" val="863883251"/>
                    </a:ext>
                  </a:extLst>
                </a:gridCol>
                <a:gridCol w="104840">
                  <a:extLst>
                    <a:ext uri="{9D8B030D-6E8A-4147-A177-3AD203B41FA5}">
                      <a16:colId xmlns:a16="http://schemas.microsoft.com/office/drawing/2014/main" xmlns="" val="120871533"/>
                    </a:ext>
                  </a:extLst>
                </a:gridCol>
                <a:gridCol w="710567">
                  <a:extLst>
                    <a:ext uri="{9D8B030D-6E8A-4147-A177-3AD203B41FA5}">
                      <a16:colId xmlns:a16="http://schemas.microsoft.com/office/drawing/2014/main" xmlns="" val="3976343249"/>
                    </a:ext>
                  </a:extLst>
                </a:gridCol>
                <a:gridCol w="710567">
                  <a:extLst>
                    <a:ext uri="{9D8B030D-6E8A-4147-A177-3AD203B41FA5}">
                      <a16:colId xmlns:a16="http://schemas.microsoft.com/office/drawing/2014/main" xmlns="" val="3266521949"/>
                    </a:ext>
                  </a:extLst>
                </a:gridCol>
                <a:gridCol w="710567">
                  <a:extLst>
                    <a:ext uri="{9D8B030D-6E8A-4147-A177-3AD203B41FA5}">
                      <a16:colId xmlns:a16="http://schemas.microsoft.com/office/drawing/2014/main" xmlns="" val="329624735"/>
                    </a:ext>
                  </a:extLst>
                </a:gridCol>
                <a:gridCol w="426341">
                  <a:extLst>
                    <a:ext uri="{9D8B030D-6E8A-4147-A177-3AD203B41FA5}">
                      <a16:colId xmlns:a16="http://schemas.microsoft.com/office/drawing/2014/main" xmlns="" val="3676273162"/>
                    </a:ext>
                  </a:extLst>
                </a:gridCol>
                <a:gridCol w="2510667">
                  <a:extLst>
                    <a:ext uri="{9D8B030D-6E8A-4147-A177-3AD203B41FA5}">
                      <a16:colId xmlns:a16="http://schemas.microsoft.com/office/drawing/2014/main" xmlns="" val="2833633266"/>
                    </a:ext>
                  </a:extLst>
                </a:gridCol>
                <a:gridCol w="426341">
                  <a:extLst>
                    <a:ext uri="{9D8B030D-6E8A-4147-A177-3AD203B41FA5}">
                      <a16:colId xmlns:a16="http://schemas.microsoft.com/office/drawing/2014/main" xmlns="" val="492061469"/>
                    </a:ext>
                  </a:extLst>
                </a:gridCol>
                <a:gridCol w="2700151">
                  <a:extLst>
                    <a:ext uri="{9D8B030D-6E8A-4147-A177-3AD203B41FA5}">
                      <a16:colId xmlns:a16="http://schemas.microsoft.com/office/drawing/2014/main" xmlns="" val="2559612768"/>
                    </a:ext>
                  </a:extLst>
                </a:gridCol>
              </a:tblGrid>
              <a:tr h="144074">
                <a:tc gridSpan="9">
                  <a:txBody>
                    <a:bodyPr/>
                    <a:lstStyle/>
                    <a:p>
                      <a:pPr algn="ctr" fontAlgn="b"/>
                      <a:r>
                        <a:rPr lang="es-EC" sz="900" b="0" i="0" u="none" strike="noStrike" dirty="0">
                          <a:solidFill>
                            <a:srgbClr val="000000"/>
                          </a:solidFill>
                          <a:effectLst/>
                          <a:latin typeface="Arial" panose="020B0604020202020204" pitchFamily="34" charset="0"/>
                          <a:cs typeface="Arial" panose="020B0604020202020204" pitchFamily="34" charset="0"/>
                        </a:rPr>
                        <a:t>MATRIZ DE ANÁLISIS </a:t>
                      </a:r>
                      <a:r>
                        <a:rPr lang="es-EC" sz="900" b="0" i="0" u="none" strike="noStrike" dirty="0" smtClean="0">
                          <a:solidFill>
                            <a:srgbClr val="000000"/>
                          </a:solidFill>
                          <a:effectLst/>
                          <a:latin typeface="Arial" panose="020B0604020202020204" pitchFamily="34" charset="0"/>
                          <a:cs typeface="Arial" panose="020B0604020202020204" pitchFamily="34" charset="0"/>
                        </a:rPr>
                        <a:t>FODA</a:t>
                      </a:r>
                    </a:p>
                    <a:p>
                      <a:pPr algn="ctr" fontAlgn="b"/>
                      <a:endParaRPr lang="es-EC" sz="900" b="0" i="0" u="none" strike="noStrike" dirty="0">
                        <a:solidFill>
                          <a:srgbClr val="000000"/>
                        </a:solidFill>
                        <a:effectLst/>
                        <a:latin typeface="Arial" panose="020B0604020202020204" pitchFamily="34" charset="0"/>
                        <a:cs typeface="Arial" panose="020B0604020202020204" pitchFamily="34" charset="0"/>
                      </a:endParaRPr>
                    </a:p>
                  </a:txBody>
                  <a:tcPr marL="5550" marR="5550" marT="5550" marB="0" anchor="b">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2165016371"/>
                  </a:ext>
                </a:extLst>
              </a:tr>
              <a:tr h="144074">
                <a:tc gridSpan="2">
                  <a:txBody>
                    <a:bodyPr/>
                    <a:lstStyle/>
                    <a:p>
                      <a:pPr algn="l" fontAlgn="b"/>
                      <a:endParaRPr lang="es-EC" sz="800" b="0" i="0" u="none" strike="noStrike">
                        <a:solidFill>
                          <a:srgbClr val="000000"/>
                        </a:solidFill>
                        <a:effectLst/>
                        <a:latin typeface="Arial" panose="020B0604020202020204" pitchFamily="34" charset="0"/>
                        <a:cs typeface="Arial" panose="020B0604020202020204" pitchFamily="34" charset="0"/>
                      </a:endParaRPr>
                    </a:p>
                  </a:txBody>
                  <a:tcPr marL="5550" marR="5550" marT="5550" marB="0" anchor="b">
                    <a:lnL>
                      <a:noFill/>
                    </a:lnL>
                    <a:lnR>
                      <a:noFill/>
                    </a:lnR>
                    <a:lnT>
                      <a:noFill/>
                    </a:lnT>
                    <a:lnB>
                      <a:noFill/>
                    </a:lnB>
                  </a:tcPr>
                </a:tc>
                <a:tc hMerge="1">
                  <a:txBody>
                    <a:bodyPr/>
                    <a:lstStyle/>
                    <a:p>
                      <a:endParaRPr lang="es-EC"/>
                    </a:p>
                  </a:txBody>
                  <a:tcPr/>
                </a:tc>
                <a:tc>
                  <a:txBody>
                    <a:bodyPr/>
                    <a:lstStyle/>
                    <a:p>
                      <a:pPr algn="l" fontAlgn="b"/>
                      <a:endParaRPr lang="es-EC" sz="900" b="0" i="0" u="none" strike="noStrike">
                        <a:solidFill>
                          <a:srgbClr val="000000"/>
                        </a:solidFill>
                        <a:effectLst/>
                        <a:latin typeface="Arial" panose="020B0604020202020204" pitchFamily="34" charset="0"/>
                        <a:cs typeface="Arial" panose="020B0604020202020204" pitchFamily="34" charset="0"/>
                      </a:endParaRPr>
                    </a:p>
                  </a:txBody>
                  <a:tcPr marL="5550" marR="5550" marT="5550" marB="0" anchor="b">
                    <a:lnL>
                      <a:noFill/>
                    </a:lnL>
                    <a:lnR>
                      <a:noFill/>
                    </a:lnR>
                    <a:lnT>
                      <a:noFill/>
                    </a:lnT>
                    <a:lnB>
                      <a:noFill/>
                    </a:lnB>
                  </a:tcPr>
                </a:tc>
                <a:tc>
                  <a:txBody>
                    <a:bodyPr/>
                    <a:lstStyle/>
                    <a:p>
                      <a:pPr algn="l" fontAlgn="b"/>
                      <a:endParaRPr lang="es-EC" sz="900" b="0" i="0" u="none" strike="noStrike">
                        <a:solidFill>
                          <a:srgbClr val="000000"/>
                        </a:solidFill>
                        <a:effectLst/>
                        <a:latin typeface="Arial" panose="020B0604020202020204" pitchFamily="34" charset="0"/>
                        <a:cs typeface="Arial" panose="020B0604020202020204" pitchFamily="34" charset="0"/>
                      </a:endParaRPr>
                    </a:p>
                  </a:txBody>
                  <a:tcPr marL="5550" marR="5550" marT="5550" marB="0" anchor="b">
                    <a:lnL>
                      <a:noFill/>
                    </a:lnL>
                    <a:lnR>
                      <a:noFill/>
                    </a:lnR>
                    <a:lnT>
                      <a:noFill/>
                    </a:lnT>
                    <a:lnB>
                      <a:noFill/>
                    </a:lnB>
                  </a:tcPr>
                </a:tc>
                <a:tc>
                  <a:txBody>
                    <a:bodyPr/>
                    <a:lstStyle/>
                    <a:p>
                      <a:pPr algn="l" fontAlgn="b"/>
                      <a:endParaRPr lang="es-EC" sz="900" b="0" i="0" u="none" strike="noStrike">
                        <a:solidFill>
                          <a:srgbClr val="000000"/>
                        </a:solidFill>
                        <a:effectLst/>
                        <a:latin typeface="Arial" panose="020B0604020202020204" pitchFamily="34" charset="0"/>
                        <a:cs typeface="Arial" panose="020B0604020202020204" pitchFamily="34" charset="0"/>
                      </a:endParaRPr>
                    </a:p>
                  </a:txBody>
                  <a:tcPr marL="5550" marR="5550" marT="555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s-ES" sz="800" b="1" i="0" u="none" strike="noStrike">
                          <a:solidFill>
                            <a:srgbClr val="000000"/>
                          </a:solidFill>
                          <a:effectLst/>
                          <a:latin typeface="Arial" panose="020B0604020202020204" pitchFamily="34" charset="0"/>
                          <a:cs typeface="Arial" panose="020B0604020202020204" pitchFamily="34" charset="0"/>
                        </a:rPr>
                        <a:t>FORTALEZAS</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hMerge="1">
                  <a:txBody>
                    <a:bodyPr/>
                    <a:lstStyle/>
                    <a:p>
                      <a:endParaRPr lang="es-EC"/>
                    </a:p>
                  </a:txBody>
                  <a:tcPr/>
                </a:tc>
                <a:tc gridSpan="2">
                  <a:txBody>
                    <a:bodyPr/>
                    <a:lstStyle/>
                    <a:p>
                      <a:pPr algn="ctr" fontAlgn="ctr"/>
                      <a:r>
                        <a:rPr lang="es-ES" sz="800" b="1" i="0" u="none" strike="noStrike">
                          <a:solidFill>
                            <a:srgbClr val="000000"/>
                          </a:solidFill>
                          <a:effectLst/>
                          <a:latin typeface="Arial" panose="020B0604020202020204" pitchFamily="34" charset="0"/>
                          <a:cs typeface="Arial" panose="020B0604020202020204" pitchFamily="34" charset="0"/>
                        </a:rPr>
                        <a:t>DEBILIDADES</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hMerge="1">
                  <a:txBody>
                    <a:bodyPr/>
                    <a:lstStyle/>
                    <a:p>
                      <a:endParaRPr lang="es-EC"/>
                    </a:p>
                  </a:txBody>
                  <a:tcPr/>
                </a:tc>
                <a:extLst>
                  <a:ext uri="{0D108BD9-81ED-4DB2-BD59-A6C34878D82A}">
                    <a16:rowId xmlns:a16="http://schemas.microsoft.com/office/drawing/2014/main" xmlns="" val="3715254244"/>
                  </a:ext>
                </a:extLst>
              </a:tr>
              <a:tr h="144074">
                <a:tc gridSpan="2">
                  <a:txBody>
                    <a:bodyPr/>
                    <a:lstStyle/>
                    <a:p>
                      <a:pPr algn="l" fontAlgn="b"/>
                      <a:endParaRPr lang="es-EC" sz="900" b="0" i="0" u="none" strike="noStrike">
                        <a:solidFill>
                          <a:srgbClr val="000000"/>
                        </a:solidFill>
                        <a:effectLst/>
                        <a:latin typeface="Arial" panose="020B0604020202020204" pitchFamily="34" charset="0"/>
                        <a:cs typeface="Arial" panose="020B0604020202020204" pitchFamily="34" charset="0"/>
                      </a:endParaRPr>
                    </a:p>
                  </a:txBody>
                  <a:tcPr marL="5550" marR="5550" marT="5550" marB="0" anchor="b">
                    <a:lnL>
                      <a:noFill/>
                    </a:lnL>
                    <a:lnR>
                      <a:noFill/>
                    </a:lnR>
                    <a:lnT>
                      <a:noFill/>
                    </a:lnT>
                    <a:lnB>
                      <a:noFill/>
                    </a:lnB>
                  </a:tcPr>
                </a:tc>
                <a:tc hMerge="1">
                  <a:txBody>
                    <a:bodyPr/>
                    <a:lstStyle/>
                    <a:p>
                      <a:endParaRPr lang="es-EC"/>
                    </a:p>
                  </a:txBody>
                  <a:tcPr/>
                </a:tc>
                <a:tc>
                  <a:txBody>
                    <a:bodyPr/>
                    <a:lstStyle/>
                    <a:p>
                      <a:pPr algn="l" fontAlgn="b"/>
                      <a:endParaRPr lang="es-EC" sz="900" b="0" i="0" u="none" strike="noStrike">
                        <a:solidFill>
                          <a:srgbClr val="000000"/>
                        </a:solidFill>
                        <a:effectLst/>
                        <a:latin typeface="Arial" panose="020B0604020202020204" pitchFamily="34" charset="0"/>
                        <a:cs typeface="Arial" panose="020B0604020202020204" pitchFamily="34" charset="0"/>
                      </a:endParaRPr>
                    </a:p>
                  </a:txBody>
                  <a:tcPr marL="5550" marR="5550" marT="5550" marB="0" anchor="b">
                    <a:lnL>
                      <a:noFill/>
                    </a:lnL>
                    <a:lnR>
                      <a:noFill/>
                    </a:lnR>
                    <a:lnT>
                      <a:noFill/>
                    </a:lnT>
                    <a:lnB>
                      <a:noFill/>
                    </a:lnB>
                  </a:tcPr>
                </a:tc>
                <a:tc>
                  <a:txBody>
                    <a:bodyPr/>
                    <a:lstStyle/>
                    <a:p>
                      <a:pPr algn="l" fontAlgn="b"/>
                      <a:endParaRPr lang="es-EC" sz="900" b="0" i="0" u="none" strike="noStrike">
                        <a:solidFill>
                          <a:srgbClr val="000000"/>
                        </a:solidFill>
                        <a:effectLst/>
                        <a:latin typeface="Arial" panose="020B0604020202020204" pitchFamily="34" charset="0"/>
                        <a:cs typeface="Arial" panose="020B0604020202020204" pitchFamily="34" charset="0"/>
                      </a:endParaRPr>
                    </a:p>
                  </a:txBody>
                  <a:tcPr marL="5550" marR="5550" marT="5550" marB="0" anchor="b">
                    <a:lnL>
                      <a:noFill/>
                    </a:lnL>
                    <a:lnR>
                      <a:noFill/>
                    </a:lnR>
                    <a:lnT>
                      <a:noFill/>
                    </a:lnT>
                    <a:lnB>
                      <a:noFill/>
                    </a:lnB>
                  </a:tcPr>
                </a:tc>
                <a:tc>
                  <a:txBody>
                    <a:bodyPr/>
                    <a:lstStyle/>
                    <a:p>
                      <a:pPr algn="l" fontAlgn="b"/>
                      <a:endParaRPr lang="es-EC" sz="900" b="0" i="0" u="none" strike="noStrike">
                        <a:solidFill>
                          <a:srgbClr val="000000"/>
                        </a:solidFill>
                        <a:effectLst/>
                        <a:latin typeface="Arial" panose="020B0604020202020204" pitchFamily="34" charset="0"/>
                        <a:cs typeface="Arial" panose="020B0604020202020204" pitchFamily="34" charset="0"/>
                      </a:endParaRPr>
                    </a:p>
                  </a:txBody>
                  <a:tcPr marL="5550" marR="5550" marT="55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1</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Organización jerarquizada</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1</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Desconocimiento de la norma legal en vigencia.</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6985144"/>
                  </a:ext>
                </a:extLst>
              </a:tr>
              <a:tr h="195244">
                <a:tc gridSpan="2">
                  <a:txBody>
                    <a:bodyPr/>
                    <a:lstStyle/>
                    <a:p>
                      <a:pPr algn="l" fontAlgn="b"/>
                      <a:endParaRPr lang="es-EC" sz="900" b="0" i="0" u="none" strike="noStrike">
                        <a:solidFill>
                          <a:srgbClr val="000000"/>
                        </a:solidFill>
                        <a:effectLst/>
                        <a:latin typeface="Arial" panose="020B0604020202020204" pitchFamily="34" charset="0"/>
                        <a:cs typeface="Arial" panose="020B0604020202020204" pitchFamily="34" charset="0"/>
                      </a:endParaRPr>
                    </a:p>
                  </a:txBody>
                  <a:tcPr marL="5550" marR="5550" marT="5550" marB="0" anchor="b">
                    <a:lnL>
                      <a:noFill/>
                    </a:lnL>
                    <a:lnR>
                      <a:noFill/>
                    </a:lnR>
                    <a:lnT>
                      <a:noFill/>
                    </a:lnT>
                    <a:lnB>
                      <a:noFill/>
                    </a:lnB>
                  </a:tcPr>
                </a:tc>
                <a:tc hMerge="1">
                  <a:txBody>
                    <a:bodyPr/>
                    <a:lstStyle/>
                    <a:p>
                      <a:endParaRPr lang="es-EC"/>
                    </a:p>
                  </a:txBody>
                  <a:tcPr/>
                </a:tc>
                <a:tc>
                  <a:txBody>
                    <a:bodyPr/>
                    <a:lstStyle/>
                    <a:p>
                      <a:pPr algn="l" fontAlgn="b"/>
                      <a:endParaRPr lang="es-EC" sz="900" b="0" i="0" u="none" strike="noStrike">
                        <a:solidFill>
                          <a:srgbClr val="000000"/>
                        </a:solidFill>
                        <a:effectLst/>
                        <a:latin typeface="Arial" panose="020B0604020202020204" pitchFamily="34" charset="0"/>
                        <a:cs typeface="Arial" panose="020B0604020202020204" pitchFamily="34" charset="0"/>
                      </a:endParaRPr>
                    </a:p>
                  </a:txBody>
                  <a:tcPr marL="5550" marR="5550" marT="5550" marB="0" anchor="b">
                    <a:lnL>
                      <a:noFill/>
                    </a:lnL>
                    <a:lnR>
                      <a:noFill/>
                    </a:lnR>
                    <a:lnT>
                      <a:noFill/>
                    </a:lnT>
                    <a:lnB>
                      <a:noFill/>
                    </a:lnB>
                  </a:tcPr>
                </a:tc>
                <a:tc>
                  <a:txBody>
                    <a:bodyPr/>
                    <a:lstStyle/>
                    <a:p>
                      <a:pPr algn="l" fontAlgn="b"/>
                      <a:endParaRPr lang="es-EC" sz="900" b="0" i="0" u="none" strike="noStrike">
                        <a:solidFill>
                          <a:srgbClr val="000000"/>
                        </a:solidFill>
                        <a:effectLst/>
                        <a:latin typeface="Arial" panose="020B0604020202020204" pitchFamily="34" charset="0"/>
                        <a:cs typeface="Arial" panose="020B0604020202020204" pitchFamily="34" charset="0"/>
                      </a:endParaRPr>
                    </a:p>
                  </a:txBody>
                  <a:tcPr marL="5550" marR="5550" marT="5550" marB="0" anchor="b">
                    <a:lnL>
                      <a:noFill/>
                    </a:lnL>
                    <a:lnR>
                      <a:noFill/>
                    </a:lnR>
                    <a:lnT>
                      <a:noFill/>
                    </a:lnT>
                    <a:lnB>
                      <a:noFill/>
                    </a:lnB>
                  </a:tcPr>
                </a:tc>
                <a:tc>
                  <a:txBody>
                    <a:bodyPr/>
                    <a:lstStyle/>
                    <a:p>
                      <a:pPr algn="l" fontAlgn="b"/>
                      <a:endParaRPr lang="es-EC" sz="900" b="0" i="0" u="none" strike="noStrike">
                        <a:solidFill>
                          <a:srgbClr val="000000"/>
                        </a:solidFill>
                        <a:effectLst/>
                        <a:latin typeface="Arial" panose="020B0604020202020204" pitchFamily="34" charset="0"/>
                        <a:cs typeface="Arial" panose="020B0604020202020204" pitchFamily="34" charset="0"/>
                      </a:endParaRPr>
                    </a:p>
                  </a:txBody>
                  <a:tcPr marL="5550" marR="5550" marT="55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2</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Organización estructurada por procesos.</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2</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Deficiente explotación de canales internos de comunicación.</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37040150"/>
                  </a:ext>
                </a:extLst>
              </a:tr>
              <a:tr h="144074">
                <a:tc gridSpan="2">
                  <a:txBody>
                    <a:bodyPr/>
                    <a:lstStyle/>
                    <a:p>
                      <a:pPr algn="l" fontAlgn="b"/>
                      <a:endParaRPr lang="es-EC" sz="900" b="0" i="0" u="none" strike="noStrike">
                        <a:solidFill>
                          <a:srgbClr val="000000"/>
                        </a:solidFill>
                        <a:effectLst/>
                        <a:latin typeface="Arial" panose="020B0604020202020204" pitchFamily="34" charset="0"/>
                        <a:cs typeface="Arial" panose="020B0604020202020204" pitchFamily="34" charset="0"/>
                      </a:endParaRPr>
                    </a:p>
                  </a:txBody>
                  <a:tcPr marL="5550" marR="5550" marT="5550" marB="0" anchor="b">
                    <a:lnL>
                      <a:noFill/>
                    </a:lnL>
                    <a:lnR>
                      <a:noFill/>
                    </a:lnR>
                    <a:lnT>
                      <a:noFill/>
                    </a:lnT>
                    <a:lnB>
                      <a:noFill/>
                    </a:lnB>
                  </a:tcPr>
                </a:tc>
                <a:tc hMerge="1">
                  <a:txBody>
                    <a:bodyPr/>
                    <a:lstStyle/>
                    <a:p>
                      <a:endParaRPr lang="es-EC"/>
                    </a:p>
                  </a:txBody>
                  <a:tcPr/>
                </a:tc>
                <a:tc>
                  <a:txBody>
                    <a:bodyPr/>
                    <a:lstStyle/>
                    <a:p>
                      <a:pPr algn="l" fontAlgn="b"/>
                      <a:endParaRPr lang="es-EC" sz="900" b="0" i="0" u="none" strike="noStrike">
                        <a:solidFill>
                          <a:srgbClr val="000000"/>
                        </a:solidFill>
                        <a:effectLst/>
                        <a:latin typeface="Arial" panose="020B0604020202020204" pitchFamily="34" charset="0"/>
                        <a:cs typeface="Arial" panose="020B0604020202020204" pitchFamily="34" charset="0"/>
                      </a:endParaRPr>
                    </a:p>
                  </a:txBody>
                  <a:tcPr marL="5550" marR="5550" marT="5550" marB="0" anchor="b">
                    <a:lnL>
                      <a:noFill/>
                    </a:lnL>
                    <a:lnR>
                      <a:noFill/>
                    </a:lnR>
                    <a:lnT>
                      <a:noFill/>
                    </a:lnT>
                    <a:lnB>
                      <a:noFill/>
                    </a:lnB>
                  </a:tcPr>
                </a:tc>
                <a:tc>
                  <a:txBody>
                    <a:bodyPr/>
                    <a:lstStyle/>
                    <a:p>
                      <a:pPr algn="l" fontAlgn="b"/>
                      <a:endParaRPr lang="es-EC" sz="900" b="0" i="0" u="none" strike="noStrike">
                        <a:solidFill>
                          <a:srgbClr val="000000"/>
                        </a:solidFill>
                        <a:effectLst/>
                        <a:latin typeface="Arial" panose="020B0604020202020204" pitchFamily="34" charset="0"/>
                        <a:cs typeface="Arial" panose="020B0604020202020204" pitchFamily="34" charset="0"/>
                      </a:endParaRPr>
                    </a:p>
                  </a:txBody>
                  <a:tcPr marL="5550" marR="5550" marT="5550" marB="0" anchor="b">
                    <a:lnL>
                      <a:noFill/>
                    </a:lnL>
                    <a:lnR>
                      <a:noFill/>
                    </a:lnR>
                    <a:lnT>
                      <a:noFill/>
                    </a:lnT>
                    <a:lnB>
                      <a:noFill/>
                    </a:lnB>
                  </a:tcPr>
                </a:tc>
                <a:tc>
                  <a:txBody>
                    <a:bodyPr/>
                    <a:lstStyle/>
                    <a:p>
                      <a:pPr algn="l" fontAlgn="b"/>
                      <a:endParaRPr lang="es-EC" sz="900" b="0" i="0" u="none" strike="noStrike">
                        <a:solidFill>
                          <a:srgbClr val="000000"/>
                        </a:solidFill>
                        <a:effectLst/>
                        <a:latin typeface="Arial" panose="020B0604020202020204" pitchFamily="34" charset="0"/>
                        <a:cs typeface="Arial" panose="020B0604020202020204" pitchFamily="34" charset="0"/>
                      </a:endParaRPr>
                    </a:p>
                  </a:txBody>
                  <a:tcPr marL="5550" marR="5550" marT="55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3</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Cuerpos legales en todos los ámbitos funcionales.</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3</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Norma legal vigente sin actualizar.</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90633290"/>
                  </a:ext>
                </a:extLst>
              </a:tr>
              <a:tr h="195244">
                <a:tc gridSpan="2">
                  <a:txBody>
                    <a:bodyPr/>
                    <a:lstStyle/>
                    <a:p>
                      <a:pPr algn="l" fontAlgn="b"/>
                      <a:endParaRPr lang="es-EC" sz="900" b="0" i="0" u="none" strike="noStrike">
                        <a:solidFill>
                          <a:srgbClr val="000000"/>
                        </a:solidFill>
                        <a:effectLst/>
                        <a:latin typeface="Arial" panose="020B0604020202020204" pitchFamily="34" charset="0"/>
                        <a:cs typeface="Arial" panose="020B0604020202020204" pitchFamily="34" charset="0"/>
                      </a:endParaRPr>
                    </a:p>
                  </a:txBody>
                  <a:tcPr marL="5550" marR="5550" marT="5550" marB="0" anchor="b">
                    <a:lnL>
                      <a:noFill/>
                    </a:lnL>
                    <a:lnR>
                      <a:noFill/>
                    </a:lnR>
                    <a:lnT>
                      <a:noFill/>
                    </a:lnT>
                    <a:lnB>
                      <a:noFill/>
                    </a:lnB>
                  </a:tcPr>
                </a:tc>
                <a:tc hMerge="1">
                  <a:txBody>
                    <a:bodyPr/>
                    <a:lstStyle/>
                    <a:p>
                      <a:endParaRPr lang="es-EC"/>
                    </a:p>
                  </a:txBody>
                  <a:tcPr/>
                </a:tc>
                <a:tc>
                  <a:txBody>
                    <a:bodyPr/>
                    <a:lstStyle/>
                    <a:p>
                      <a:pPr algn="l" fontAlgn="b"/>
                      <a:endParaRPr lang="es-EC" sz="900" b="0" i="0" u="none" strike="noStrike">
                        <a:solidFill>
                          <a:srgbClr val="000000"/>
                        </a:solidFill>
                        <a:effectLst/>
                        <a:latin typeface="Arial" panose="020B0604020202020204" pitchFamily="34" charset="0"/>
                        <a:cs typeface="Arial" panose="020B0604020202020204" pitchFamily="34" charset="0"/>
                      </a:endParaRPr>
                    </a:p>
                  </a:txBody>
                  <a:tcPr marL="5550" marR="5550" marT="5550" marB="0" anchor="b">
                    <a:lnL>
                      <a:noFill/>
                    </a:lnL>
                    <a:lnR>
                      <a:noFill/>
                    </a:lnR>
                    <a:lnT>
                      <a:noFill/>
                    </a:lnT>
                    <a:lnB>
                      <a:noFill/>
                    </a:lnB>
                  </a:tcPr>
                </a:tc>
                <a:tc>
                  <a:txBody>
                    <a:bodyPr/>
                    <a:lstStyle/>
                    <a:p>
                      <a:pPr algn="l" fontAlgn="b"/>
                      <a:endParaRPr lang="es-EC" sz="900" b="0" i="0" u="none" strike="noStrike">
                        <a:solidFill>
                          <a:srgbClr val="000000"/>
                        </a:solidFill>
                        <a:effectLst/>
                        <a:latin typeface="Arial" panose="020B0604020202020204" pitchFamily="34" charset="0"/>
                        <a:cs typeface="Arial" panose="020B0604020202020204" pitchFamily="34" charset="0"/>
                      </a:endParaRPr>
                    </a:p>
                  </a:txBody>
                  <a:tcPr marL="5550" marR="5550" marT="5550" marB="0" anchor="b">
                    <a:lnL>
                      <a:noFill/>
                    </a:lnL>
                    <a:lnR>
                      <a:noFill/>
                    </a:lnR>
                    <a:lnT>
                      <a:noFill/>
                    </a:lnT>
                    <a:lnB>
                      <a:noFill/>
                    </a:lnB>
                  </a:tcPr>
                </a:tc>
                <a:tc>
                  <a:txBody>
                    <a:bodyPr/>
                    <a:lstStyle/>
                    <a:p>
                      <a:pPr algn="l" fontAlgn="b"/>
                      <a:endParaRPr lang="es-EC" sz="900" b="0" i="0" u="none" strike="noStrike">
                        <a:solidFill>
                          <a:srgbClr val="000000"/>
                        </a:solidFill>
                        <a:effectLst/>
                        <a:latin typeface="Arial" panose="020B0604020202020204" pitchFamily="34" charset="0"/>
                        <a:cs typeface="Arial" panose="020B0604020202020204" pitchFamily="34" charset="0"/>
                      </a:endParaRPr>
                    </a:p>
                  </a:txBody>
                  <a:tcPr marL="5550" marR="5550" marT="555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4</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Estructura educativa de formación y perfeccionamiento.</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4</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Desconocimiento de las generaciones que laboran en la F.T</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95533441"/>
                  </a:ext>
                </a:extLst>
              </a:tr>
              <a:tr h="144074">
                <a:tc gridSpan="2">
                  <a:txBody>
                    <a:bodyPr/>
                    <a:lstStyle/>
                    <a:p>
                      <a:pPr algn="l" fontAlgn="b"/>
                      <a:endParaRPr lang="es-EC" sz="900" b="0" i="0" u="none" strike="noStrike">
                        <a:solidFill>
                          <a:srgbClr val="000000"/>
                        </a:solidFill>
                        <a:effectLst/>
                        <a:latin typeface="Arial" panose="020B0604020202020204" pitchFamily="34" charset="0"/>
                        <a:cs typeface="Arial" panose="020B0604020202020204" pitchFamily="34" charset="0"/>
                      </a:endParaRPr>
                    </a:p>
                  </a:txBody>
                  <a:tcPr marL="5550" marR="5550" marT="555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l" fontAlgn="b"/>
                      <a:endParaRPr lang="es-EC" sz="900" b="0" i="0" u="none" strike="noStrike">
                        <a:solidFill>
                          <a:srgbClr val="000000"/>
                        </a:solidFill>
                        <a:effectLst/>
                        <a:latin typeface="Arial" panose="020B0604020202020204" pitchFamily="34" charset="0"/>
                        <a:cs typeface="Arial" panose="020B0604020202020204" pitchFamily="34" charset="0"/>
                      </a:endParaRPr>
                    </a:p>
                  </a:txBody>
                  <a:tcPr marL="5550" marR="5550" marT="55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C" sz="900" b="0" i="0" u="none" strike="noStrike">
                        <a:solidFill>
                          <a:srgbClr val="000000"/>
                        </a:solidFill>
                        <a:effectLst/>
                        <a:latin typeface="Arial" panose="020B0604020202020204" pitchFamily="34" charset="0"/>
                        <a:cs typeface="Arial" panose="020B0604020202020204" pitchFamily="34" charset="0"/>
                      </a:endParaRPr>
                    </a:p>
                  </a:txBody>
                  <a:tcPr marL="5550" marR="5550" marT="55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C" sz="900" b="0" i="0" u="none" strike="noStrike">
                        <a:solidFill>
                          <a:srgbClr val="000000"/>
                        </a:solidFill>
                        <a:effectLst/>
                        <a:latin typeface="Arial" panose="020B0604020202020204" pitchFamily="34" charset="0"/>
                        <a:cs typeface="Arial" panose="020B0604020202020204" pitchFamily="34" charset="0"/>
                      </a:endParaRPr>
                    </a:p>
                  </a:txBody>
                  <a:tcPr marL="5550" marR="5550" marT="555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5</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Liderazgo en todos los niveles.</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5</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Desequilibrio entre los campos afectivos, cognitivo y físico.</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61851588"/>
                  </a:ext>
                </a:extLst>
              </a:tr>
              <a:tr h="144074">
                <a:tc gridSpan="5">
                  <a:txBody>
                    <a:bodyPr/>
                    <a:lstStyle/>
                    <a:p>
                      <a:pPr algn="ctr" fontAlgn="ctr"/>
                      <a:r>
                        <a:rPr lang="es-ES" sz="800" b="1" i="0" u="none" strike="noStrike">
                          <a:solidFill>
                            <a:srgbClr val="000000"/>
                          </a:solidFill>
                          <a:effectLst/>
                          <a:latin typeface="Arial" panose="020B0604020202020204" pitchFamily="34" charset="0"/>
                          <a:cs typeface="Arial" panose="020B0604020202020204" pitchFamily="34" charset="0"/>
                        </a:rPr>
                        <a:t>OPORTUNIDADES</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fontAlgn="ctr"/>
                      <a:r>
                        <a:rPr lang="es-ES" sz="800" b="1" i="0" u="none" strike="noStrike">
                          <a:solidFill>
                            <a:srgbClr val="000000"/>
                          </a:solidFill>
                          <a:effectLst/>
                          <a:latin typeface="Arial" panose="020B0604020202020204" pitchFamily="34" charset="0"/>
                          <a:cs typeface="Arial" panose="020B0604020202020204" pitchFamily="34" charset="0"/>
                        </a:rPr>
                        <a:t>ESTRATEGIAS FO</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EC"/>
                    </a:p>
                  </a:txBody>
                  <a:tcPr/>
                </a:tc>
                <a:tc gridSpan="2">
                  <a:txBody>
                    <a:bodyPr/>
                    <a:lstStyle/>
                    <a:p>
                      <a:pPr algn="ctr" fontAlgn="ctr"/>
                      <a:r>
                        <a:rPr lang="es-ES" sz="800" b="1" i="0" u="none" strike="noStrike">
                          <a:solidFill>
                            <a:srgbClr val="000000"/>
                          </a:solidFill>
                          <a:effectLst/>
                          <a:latin typeface="Arial" panose="020B0604020202020204" pitchFamily="34" charset="0"/>
                          <a:cs typeface="Arial" panose="020B0604020202020204" pitchFamily="34" charset="0"/>
                        </a:rPr>
                        <a:t>ESTRATEGIAS DO</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EC"/>
                    </a:p>
                  </a:txBody>
                  <a:tcPr/>
                </a:tc>
                <a:extLst>
                  <a:ext uri="{0D108BD9-81ED-4DB2-BD59-A6C34878D82A}">
                    <a16:rowId xmlns:a16="http://schemas.microsoft.com/office/drawing/2014/main" xmlns="" val="946526490"/>
                  </a:ext>
                </a:extLst>
              </a:tr>
              <a:tr h="397918">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1</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Nuevas tecnologías de comunicación</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es-ES" sz="700" b="0" i="0" u="none" strike="noStrike">
                        <a:solidFill>
                          <a:srgbClr val="000000"/>
                        </a:solidFill>
                        <a:effectLst/>
                        <a:latin typeface="Arial" panose="020B0604020202020204" pitchFamily="34" charset="0"/>
                        <a:cs typeface="Arial" panose="020B0604020202020204" pitchFamily="34" charset="0"/>
                      </a:endParaRP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FO 1: F1;O1</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Aprovechar los canales tecnológicos de información a fin de trasmitir ordenes en forma adecuada</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DO 1: D1;O3</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Implementar mediante la actualización del aprendizaje el conocimiento de la norma legal en vigencia</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61308210"/>
                  </a:ext>
                </a:extLst>
              </a:tr>
              <a:tr h="356754">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2</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Cambios sociales de las generaciones</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es-ES" sz="700" b="0" i="0" u="none" strike="noStrike">
                        <a:solidFill>
                          <a:srgbClr val="000000"/>
                        </a:solidFill>
                        <a:effectLst/>
                        <a:latin typeface="Arial" panose="020B0604020202020204" pitchFamily="34" charset="0"/>
                        <a:cs typeface="Arial" panose="020B0604020202020204" pitchFamily="34" charset="0"/>
                      </a:endParaRP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FO2: F2;O2</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Actualizar los procesos institucionales en relación a la transformación social del entorno.</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DO2: D2;O1</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Estimular el uso de las TICS para implementar los canales de comunicación internos de la institución.</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50156617"/>
                  </a:ext>
                </a:extLst>
              </a:tr>
              <a:tr h="439082">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3</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Actualización permanente del sistema de aprendizaje</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es-ES" sz="700" b="0" i="0" u="none" strike="noStrike">
                        <a:solidFill>
                          <a:srgbClr val="000000"/>
                        </a:solidFill>
                        <a:effectLst/>
                        <a:latin typeface="Arial" panose="020B0604020202020204" pitchFamily="34" charset="0"/>
                        <a:cs typeface="Arial" panose="020B0604020202020204" pitchFamily="34" charset="0"/>
                      </a:endParaRP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FO3: F3;O3</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Actualizar las leyes, reglamentos y normas, para funcionalidad administrativa y de operaciones de la Fuerza Terrestre</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DO3: D3;O2</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Actualizar la norma legal en relación a los cambios generacionales de los oficiales</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01266441"/>
                  </a:ext>
                </a:extLst>
              </a:tr>
              <a:tr h="425361">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4</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Colaboración interinstitucional por medio del MIDENA</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es-ES" sz="700" b="0" i="0" u="none" strike="noStrike">
                        <a:solidFill>
                          <a:srgbClr val="000000"/>
                        </a:solidFill>
                        <a:effectLst/>
                        <a:latin typeface="Arial" panose="020B0604020202020204" pitchFamily="34" charset="0"/>
                        <a:cs typeface="Arial" panose="020B0604020202020204" pitchFamily="34" charset="0"/>
                      </a:endParaRP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FO4: F5;O2</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Aplicación del liderazgo militar sin influencia del cambio generacional.</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DO4: D4;O5</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Investigar de las experiencias de otros paises en la region y el mundo sobre las relaciones generacionales en ambito de trabajo y netamente militar</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60504009"/>
                  </a:ext>
                </a:extLst>
              </a:tr>
              <a:tr h="466525">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5</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Acceso a la información del exterior en los países desarrollados</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es-ES" sz="700" b="0" i="0" u="none" strike="noStrike">
                        <a:solidFill>
                          <a:srgbClr val="000000"/>
                        </a:solidFill>
                        <a:effectLst/>
                        <a:latin typeface="Arial" panose="020B0604020202020204" pitchFamily="34" charset="0"/>
                        <a:cs typeface="Arial" panose="020B0604020202020204" pitchFamily="34" charset="0"/>
                      </a:endParaRP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FO5: F4;O5</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Verificar métodos y técnicas aplicadas en otros países para la formación y perfeccionamiento militar</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DO5: D5;O4</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Observar en otras instituciones militares del exterior, el equilibrio en los diferentes campos afectivo, cognitivo y fisico; mediante la gestion del MIDENA.</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82034079"/>
                  </a:ext>
                </a:extLst>
              </a:tr>
              <a:tr h="144074">
                <a:tc gridSpan="5">
                  <a:txBody>
                    <a:bodyPr/>
                    <a:lstStyle/>
                    <a:p>
                      <a:pPr algn="ctr" fontAlgn="ctr"/>
                      <a:r>
                        <a:rPr lang="es-ES" sz="800" b="1" i="0" u="none" strike="noStrike">
                          <a:solidFill>
                            <a:srgbClr val="000000"/>
                          </a:solidFill>
                          <a:effectLst/>
                          <a:latin typeface="Arial" panose="020B0604020202020204" pitchFamily="34" charset="0"/>
                          <a:cs typeface="Arial" panose="020B0604020202020204" pitchFamily="34" charset="0"/>
                        </a:rPr>
                        <a:t>AMENAZAS</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fontAlgn="ctr"/>
                      <a:r>
                        <a:rPr lang="es-ES" sz="800" b="1" i="0" u="none" strike="noStrike">
                          <a:solidFill>
                            <a:srgbClr val="000000"/>
                          </a:solidFill>
                          <a:effectLst/>
                          <a:latin typeface="Arial" panose="020B0604020202020204" pitchFamily="34" charset="0"/>
                          <a:cs typeface="Arial" panose="020B0604020202020204" pitchFamily="34" charset="0"/>
                        </a:rPr>
                        <a:t>ESTRATEGIAS FA</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s-EC"/>
                    </a:p>
                  </a:txBody>
                  <a:tcPr/>
                </a:tc>
                <a:tc gridSpan="2">
                  <a:txBody>
                    <a:bodyPr/>
                    <a:lstStyle/>
                    <a:p>
                      <a:pPr algn="ctr" fontAlgn="ctr"/>
                      <a:r>
                        <a:rPr lang="es-ES" sz="800" b="1" i="0" u="none" strike="noStrike">
                          <a:solidFill>
                            <a:srgbClr val="000000"/>
                          </a:solidFill>
                          <a:effectLst/>
                          <a:latin typeface="Arial" panose="020B0604020202020204" pitchFamily="34" charset="0"/>
                          <a:cs typeface="Arial" panose="020B0604020202020204" pitchFamily="34" charset="0"/>
                        </a:rPr>
                        <a:t>ESTRATEGIAS DA</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s-EC"/>
                    </a:p>
                  </a:txBody>
                  <a:tcPr/>
                </a:tc>
                <a:extLst>
                  <a:ext uri="{0D108BD9-81ED-4DB2-BD59-A6C34878D82A}">
                    <a16:rowId xmlns:a16="http://schemas.microsoft.com/office/drawing/2014/main" xmlns="" val="2885612175"/>
                  </a:ext>
                </a:extLst>
              </a:tr>
              <a:tr h="411639">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1</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No existe cultura de manejo generacional en el país</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es-ES" sz="700" b="0" i="0" u="none" strike="noStrike" dirty="0">
                        <a:solidFill>
                          <a:srgbClr val="000000"/>
                        </a:solidFill>
                        <a:effectLst/>
                        <a:latin typeface="Arial" panose="020B0604020202020204" pitchFamily="34" charset="0"/>
                        <a:cs typeface="Arial" panose="020B0604020202020204" pitchFamily="34" charset="0"/>
                      </a:endParaRP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FA 1: F4;A1</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Insertar en las instituciones militares educativas la cultura de manejo generacional</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DA 1: D3;A1</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Actualizar la norma legal en función del manejo generacional en la institución militar</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98241701"/>
                  </a:ext>
                </a:extLst>
              </a:tr>
              <a:tr h="432221">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2</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Información limitada en el país sobre las generaciones</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es-ES" sz="700" b="0" i="0" u="none" strike="noStrike">
                        <a:solidFill>
                          <a:srgbClr val="000000"/>
                        </a:solidFill>
                        <a:effectLst/>
                        <a:latin typeface="Arial" panose="020B0604020202020204" pitchFamily="34" charset="0"/>
                        <a:cs typeface="Arial" panose="020B0604020202020204" pitchFamily="34" charset="0"/>
                      </a:endParaRP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FA2: F1;A3</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Fomento permanente de la jerarquía en el comportamiento social del personal militar.</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DA2: D1;A2</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Investigar sobre el desarrollo generacional y adecuar en la norma legal para su conocimiento</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78780531"/>
                  </a:ext>
                </a:extLst>
              </a:tr>
              <a:tr h="322451">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3</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Influencia del comportamiento social en el entorno</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es-ES" sz="700" b="0" i="0" u="none" strike="noStrike">
                        <a:solidFill>
                          <a:srgbClr val="000000"/>
                        </a:solidFill>
                        <a:effectLst/>
                        <a:latin typeface="Arial" panose="020B0604020202020204" pitchFamily="34" charset="0"/>
                        <a:cs typeface="Arial" panose="020B0604020202020204" pitchFamily="34" charset="0"/>
                      </a:endParaRP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FA3: F3;A2</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Actualizar los cuerpos legales existentes en la institución para su funcionalidad generacional en lo que corresponda.</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DA3: D2;A3</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Materializar canales de comunicación que eviten la influencia social del entorno en la relación militar</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50021975"/>
                  </a:ext>
                </a:extLst>
              </a:tr>
              <a:tr h="397918">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4</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Modelos de liderazgo</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es-ES" sz="700" b="0" i="0" u="none" strike="noStrike" dirty="0">
                        <a:solidFill>
                          <a:srgbClr val="000000"/>
                        </a:solidFill>
                        <a:effectLst/>
                        <a:latin typeface="Arial" panose="020B0604020202020204" pitchFamily="34" charset="0"/>
                        <a:cs typeface="Arial" panose="020B0604020202020204" pitchFamily="34" charset="0"/>
                      </a:endParaRP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FA4: F5;A4</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Aplicación del liderazgo militar evitando la discrecionalidad en el modelo de liderazgo aplicar.</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DA4: D4;A4</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Conocer las generaciones que laboran en la FT a fin de mantener un liderazgo adecuado a la norma militar</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62619920"/>
                  </a:ext>
                </a:extLst>
              </a:tr>
              <a:tr h="432221">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5</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Recesión económica</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es-ES" sz="700" b="0" i="0" u="none" strike="noStrike">
                        <a:solidFill>
                          <a:srgbClr val="000000"/>
                        </a:solidFill>
                        <a:effectLst/>
                        <a:latin typeface="Arial" panose="020B0604020202020204" pitchFamily="34" charset="0"/>
                        <a:cs typeface="Arial" panose="020B0604020202020204" pitchFamily="34" charset="0"/>
                      </a:endParaRP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FA5: F2;A5</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Optimizar los procesos a implementarse para evitar gastos que demande la estructura en su adaptación generacional.</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a:solidFill>
                            <a:srgbClr val="000000"/>
                          </a:solidFill>
                          <a:effectLst/>
                          <a:latin typeface="Arial" panose="020B0604020202020204" pitchFamily="34" charset="0"/>
                          <a:cs typeface="Arial" panose="020B0604020202020204" pitchFamily="34" charset="0"/>
                        </a:rPr>
                        <a:t>DA5: D5;A5</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800" b="0" i="0" u="none" strike="noStrike" dirty="0">
                          <a:solidFill>
                            <a:srgbClr val="000000"/>
                          </a:solidFill>
                          <a:effectLst/>
                          <a:latin typeface="Arial" panose="020B0604020202020204" pitchFamily="34" charset="0"/>
                          <a:cs typeface="Arial" panose="020B0604020202020204" pitchFamily="34" charset="0"/>
                        </a:rPr>
                        <a:t>Equilibrar los campos afectivos, cognitivo y físico evitando gastos de inversión en estructuras o dependencias; optimizando las existentes.</a:t>
                      </a:r>
                    </a:p>
                  </a:txBody>
                  <a:tcPr marL="5550" marR="5550" marT="55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47978542"/>
                  </a:ext>
                </a:extLst>
              </a:tr>
            </a:tbl>
          </a:graphicData>
        </a:graphic>
      </p:graphicFrame>
    </p:spTree>
    <p:extLst>
      <p:ext uri="{BB962C8B-B14F-4D97-AF65-F5344CB8AC3E}">
        <p14:creationId xmlns:p14="http://schemas.microsoft.com/office/powerpoint/2010/main" val="27133307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14.  CONCLUSIONES Y RECOMENDACIONES</a:t>
            </a:r>
            <a:endParaRPr lang="es-EC" sz="2800" b="1" i="1" dirty="0">
              <a:solidFill>
                <a:prstClr val="black"/>
              </a:solidFill>
              <a:latin typeface="Arial" panose="020B0604020202020204" pitchFamily="34" charset="0"/>
              <a:cs typeface="Arial" panose="020B0604020202020204" pitchFamily="34" charset="0"/>
            </a:endParaRPr>
          </a:p>
        </p:txBody>
      </p:sp>
      <p:sp>
        <p:nvSpPr>
          <p:cNvPr id="2" name="Rectángulo 1"/>
          <p:cNvSpPr/>
          <p:nvPr/>
        </p:nvSpPr>
        <p:spPr>
          <a:xfrm>
            <a:off x="1776152" y="1288303"/>
            <a:ext cx="9736974" cy="738664"/>
          </a:xfrm>
          <a:prstGeom prst="rect">
            <a:avLst/>
          </a:prstGeom>
        </p:spPr>
        <p:txBody>
          <a:bodyPr wrap="square">
            <a:spAutoFit/>
          </a:bodyPr>
          <a:lstStyle/>
          <a:p>
            <a:pPr algn="just"/>
            <a:r>
              <a:rPr lang="es-MX" sz="1400" dirty="0" smtClean="0">
                <a:latin typeface="Arial" panose="020B0604020202020204" pitchFamily="34" charset="0"/>
                <a:ea typeface="DengXian Light"/>
              </a:rPr>
              <a:t>Las </a:t>
            </a:r>
            <a:r>
              <a:rPr lang="es-MX" sz="1400" dirty="0">
                <a:latin typeface="Arial" panose="020B0604020202020204" pitchFamily="34" charset="0"/>
                <a:ea typeface="DengXian Light"/>
              </a:rPr>
              <a:t>características generacionales cambian de una a otra generación, lo que determina que aborden en diferente sintonía las situaciones laborales y de vida; para la generación “Y” se identifican las siguientes, adoptan una  actitud de confianza en el trabajo así como son prudentes en sus acciones frente a los problemas</a:t>
            </a:r>
            <a:endParaRPr lang="es-EC" sz="1400" dirty="0"/>
          </a:p>
        </p:txBody>
      </p:sp>
      <p:sp>
        <p:nvSpPr>
          <p:cNvPr id="3" name="Rectángulo 2"/>
          <p:cNvSpPr/>
          <p:nvPr/>
        </p:nvSpPr>
        <p:spPr>
          <a:xfrm>
            <a:off x="1776151" y="2114136"/>
            <a:ext cx="9736975" cy="954107"/>
          </a:xfrm>
          <a:prstGeom prst="rect">
            <a:avLst/>
          </a:prstGeom>
        </p:spPr>
        <p:txBody>
          <a:bodyPr wrap="square">
            <a:spAutoFit/>
          </a:bodyPr>
          <a:lstStyle/>
          <a:p>
            <a:pPr algn="just"/>
            <a:r>
              <a:rPr lang="es-MX" sz="1400" dirty="0">
                <a:latin typeface="Arial" panose="020B0604020202020204" pitchFamily="34" charset="0"/>
                <a:ea typeface="Calibri" panose="020F0502020204030204" pitchFamily="34" charset="0"/>
              </a:rPr>
              <a:t>Las características generacionales de la generación “Y”, nos da como resultado el registro de menos faltas en comparación con la generación “X”, por lo que se puede deducir que no existe desempeño negativo en relación a las faltas disciplinarias cometidas, lo que demuestra que el comportamiento y conducta de la generación “Y” se da como resultado o se encuadra dentro de las normas, reglamentos y leyes para el entorno de su época analizado.</a:t>
            </a:r>
            <a:endParaRPr lang="es-EC" sz="1400" dirty="0"/>
          </a:p>
        </p:txBody>
      </p:sp>
      <p:sp>
        <p:nvSpPr>
          <p:cNvPr id="4" name="Rectángulo 3"/>
          <p:cNvSpPr/>
          <p:nvPr/>
        </p:nvSpPr>
        <p:spPr>
          <a:xfrm>
            <a:off x="1776147" y="3204125"/>
            <a:ext cx="10202489" cy="954107"/>
          </a:xfrm>
          <a:prstGeom prst="rect">
            <a:avLst/>
          </a:prstGeom>
        </p:spPr>
        <p:txBody>
          <a:bodyPr wrap="square">
            <a:spAutoFit/>
          </a:bodyPr>
          <a:lstStyle/>
          <a:p>
            <a:pPr algn="just"/>
            <a:r>
              <a:rPr lang="es-MX" sz="1400" dirty="0">
                <a:latin typeface="Arial" panose="020B0604020202020204" pitchFamily="34" charset="0"/>
                <a:ea typeface="Calibri" panose="020F0502020204030204" pitchFamily="34" charset="0"/>
              </a:rPr>
              <a:t>Cada generación de acuerdo a su ubicación actual de jerarquía, se relaciona y se identifica con una característica, siendo el caso de la generación X el liderazgo y la generación “Y” la subordinación, lo cual ayuda a materializar el desempeño profesional, asumiendo su rol institucional, sin dejar de tomar en cuenta que la generación “X” también asume las características de la subordinación.</a:t>
            </a:r>
            <a:endParaRPr lang="es-EC" sz="1400" dirty="0"/>
          </a:p>
        </p:txBody>
      </p:sp>
      <p:sp>
        <p:nvSpPr>
          <p:cNvPr id="8" name="Rectángulo 7"/>
          <p:cNvSpPr/>
          <p:nvPr/>
        </p:nvSpPr>
        <p:spPr>
          <a:xfrm>
            <a:off x="1776147" y="4308211"/>
            <a:ext cx="10202489" cy="738664"/>
          </a:xfrm>
          <a:prstGeom prst="rect">
            <a:avLst/>
          </a:prstGeom>
        </p:spPr>
        <p:txBody>
          <a:bodyPr wrap="square">
            <a:spAutoFit/>
          </a:bodyPr>
          <a:lstStyle/>
          <a:p>
            <a:pPr algn="just"/>
            <a:r>
              <a:rPr lang="es-MX" sz="1400" dirty="0" smtClean="0">
                <a:latin typeface="Arial" panose="020B0604020202020204" pitchFamily="34" charset="0"/>
                <a:ea typeface="Calibri" panose="020F0502020204030204" pitchFamily="34" charset="0"/>
              </a:rPr>
              <a:t>Se </a:t>
            </a:r>
            <a:r>
              <a:rPr lang="es-MX" sz="1400" dirty="0">
                <a:latin typeface="Arial" panose="020B0604020202020204" pitchFamily="34" charset="0"/>
                <a:ea typeface="Calibri" panose="020F0502020204030204" pitchFamily="34" charset="0"/>
              </a:rPr>
              <a:t>contrapone en la visualización del desempeño profesional la generación “X” con la generación “Y”, porque la generación “X” es más escéptica, y en el hábito de trabajo tienen un liderazgo por competencias y es individualista, en cambio la generación “Y” le gusta brindar más confianza y en el trabajo tienen un liderazgo colectivo</a:t>
            </a:r>
            <a:r>
              <a:rPr lang="es-MX" sz="1400" dirty="0" smtClean="0">
                <a:latin typeface="Arial" panose="020B0604020202020204" pitchFamily="34" charset="0"/>
                <a:ea typeface="Calibri" panose="020F0502020204030204" pitchFamily="34" charset="0"/>
              </a:rPr>
              <a:t>.</a:t>
            </a:r>
            <a:endParaRPr lang="es-EC" sz="1400" dirty="0">
              <a:latin typeface="Arial" panose="020B0604020202020204" pitchFamily="34" charset="0"/>
              <a:ea typeface="Calibri" panose="020F0502020204030204" pitchFamily="34" charset="0"/>
            </a:endParaRPr>
          </a:p>
        </p:txBody>
      </p:sp>
      <p:sp>
        <p:nvSpPr>
          <p:cNvPr id="10" name="Rectángulo 9"/>
          <p:cNvSpPr/>
          <p:nvPr/>
        </p:nvSpPr>
        <p:spPr>
          <a:xfrm>
            <a:off x="1776147" y="5166113"/>
            <a:ext cx="10202489" cy="1815882"/>
          </a:xfrm>
          <a:prstGeom prst="rect">
            <a:avLst/>
          </a:prstGeom>
        </p:spPr>
        <p:txBody>
          <a:bodyPr wrap="square">
            <a:spAutoFit/>
          </a:bodyPr>
          <a:lstStyle/>
          <a:p>
            <a:pPr algn="just"/>
            <a:r>
              <a:rPr lang="es-MX" sz="1400" dirty="0" smtClean="0">
                <a:latin typeface="Arial" panose="020B0604020202020204" pitchFamily="34" charset="0"/>
                <a:ea typeface="Times New Roman" panose="02020603050405020304" pitchFamily="18" charset="0"/>
              </a:rPr>
              <a:t>Desde </a:t>
            </a:r>
            <a:r>
              <a:rPr lang="es-MX" sz="1400" dirty="0">
                <a:latin typeface="Arial" panose="020B0604020202020204" pitchFamily="34" charset="0"/>
                <a:ea typeface="Times New Roman" panose="02020603050405020304" pitchFamily="18" charset="0"/>
              </a:rPr>
              <a:t>el punto de vista militar lo que se ha podido determinar que existen dos características generacionales que inciden sobremanera en el desempeño profesional de los oficiales de la generación “Y”. La primera es la prudencia que se arraiga desde su entorno desarrollado en virtud del acelerado y cambiante mundo </a:t>
            </a:r>
            <a:r>
              <a:rPr lang="es-MX" sz="1400" dirty="0" smtClean="0">
                <a:latin typeface="Arial" panose="020B0604020202020204" pitchFamily="34" charset="0"/>
                <a:ea typeface="Times New Roman" panose="02020603050405020304" pitchFamily="18" charset="0"/>
              </a:rPr>
              <a:t>actual, </a:t>
            </a:r>
            <a:r>
              <a:rPr lang="es-MX" sz="1400" dirty="0">
                <a:latin typeface="Arial" panose="020B0604020202020204" pitchFamily="34" charset="0"/>
                <a:ea typeface="Times New Roman" panose="02020603050405020304" pitchFamily="18" charset="0"/>
              </a:rPr>
              <a:t>infiriendo en un comportamiento crítico a la hora de cumplir las órdenes, la otra característica que influye en el desempeño profesional tiene que ver sobre la identificación con un liderazgo colectivo; para los momentos de empleo en una situación crítica en la cual se requiere una decisión rápida y acertada no es lo más óptimo mantener un liderazgo colectivo, ya que este entorpecerá y demorara las acciones que se deben dar para el cumplimiento de una misión. </a:t>
            </a:r>
            <a:endParaRPr lang="es-EC" sz="1400" dirty="0">
              <a:latin typeface="Times New Roman" panose="02020603050405020304" pitchFamily="18" charset="0"/>
              <a:ea typeface="Times New Roman" panose="02020603050405020304" pitchFamily="18" charset="0"/>
            </a:endParaRPr>
          </a:p>
          <a:p>
            <a:pPr algn="just"/>
            <a:endParaRPr lang="es-EC" sz="1400" dirty="0">
              <a:latin typeface="Arial" panose="020B0604020202020204" pitchFamily="34" charset="0"/>
              <a:ea typeface="Calibri" panose="020F0502020204030204" pitchFamily="34" charset="0"/>
            </a:endParaRPr>
          </a:p>
        </p:txBody>
      </p:sp>
      <p:sp>
        <p:nvSpPr>
          <p:cNvPr id="11" name="CuadroTexto 10"/>
          <p:cNvSpPr txBox="1"/>
          <p:nvPr/>
        </p:nvSpPr>
        <p:spPr>
          <a:xfrm>
            <a:off x="1776147" y="914401"/>
            <a:ext cx="3433156" cy="373902"/>
          </a:xfrm>
          <a:prstGeom prst="rect">
            <a:avLst/>
          </a:prstGeom>
          <a:noFill/>
        </p:spPr>
        <p:txBody>
          <a:bodyPr wrap="square" rtlCol="0">
            <a:spAutoFit/>
          </a:bodyPr>
          <a:lstStyle/>
          <a:p>
            <a:r>
              <a:rPr lang="es-ES" dirty="0" smtClean="0"/>
              <a:t>CONCLUSIONES</a:t>
            </a:r>
            <a:endParaRPr lang="es-EC" dirty="0"/>
          </a:p>
        </p:txBody>
      </p:sp>
    </p:spTree>
    <p:extLst>
      <p:ext uri="{BB962C8B-B14F-4D97-AF65-F5344CB8AC3E}">
        <p14:creationId xmlns:p14="http://schemas.microsoft.com/office/powerpoint/2010/main" val="26612234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14.  CONCLUSIONES Y RECOMENDACIONES</a:t>
            </a:r>
            <a:endParaRPr lang="es-EC" sz="2800" b="1" i="1" dirty="0">
              <a:solidFill>
                <a:prstClr val="black"/>
              </a:solidFill>
              <a:latin typeface="Arial" panose="020B0604020202020204" pitchFamily="34" charset="0"/>
              <a:cs typeface="Arial" panose="020B0604020202020204" pitchFamily="34" charset="0"/>
            </a:endParaRPr>
          </a:p>
        </p:txBody>
      </p:sp>
      <p:sp>
        <p:nvSpPr>
          <p:cNvPr id="2" name="Rectángulo 1"/>
          <p:cNvSpPr/>
          <p:nvPr/>
        </p:nvSpPr>
        <p:spPr>
          <a:xfrm>
            <a:off x="1776152" y="1288303"/>
            <a:ext cx="9736974" cy="954107"/>
          </a:xfrm>
          <a:prstGeom prst="rect">
            <a:avLst/>
          </a:prstGeom>
        </p:spPr>
        <p:txBody>
          <a:bodyPr wrap="square">
            <a:spAutoFit/>
          </a:bodyPr>
          <a:lstStyle/>
          <a:p>
            <a:pPr algn="just"/>
            <a:r>
              <a:rPr lang="es-ES" sz="1400" dirty="0" smtClean="0">
                <a:latin typeface="Arial" panose="020B0604020202020204" pitchFamily="34" charset="0"/>
                <a:cs typeface="Arial" panose="020B0604020202020204" pitchFamily="34" charset="0"/>
              </a:rPr>
              <a:t>Profundizar </a:t>
            </a:r>
            <a:r>
              <a:rPr lang="es-ES" sz="1400" dirty="0">
                <a:latin typeface="Arial" panose="020B0604020202020204" pitchFamily="34" charset="0"/>
                <a:cs typeface="Arial" panose="020B0604020202020204" pitchFamily="34" charset="0"/>
              </a:rPr>
              <a:t>el estudio sobre las características generacionales que derivan en el perfil de los oficiales de la generación “Y” y de esta manera la institución tendrá un panorama mucho más claro sobre este aspecto social que influye en el desempeño profesional de los oficiales.</a:t>
            </a:r>
            <a:endParaRPr lang="es-EC" sz="1400" dirty="0">
              <a:latin typeface="Arial" panose="020B0604020202020204" pitchFamily="34" charset="0"/>
              <a:cs typeface="Arial" panose="020B0604020202020204" pitchFamily="34" charset="0"/>
            </a:endParaRPr>
          </a:p>
          <a:p>
            <a:pPr algn="just"/>
            <a:endParaRPr lang="es-EC" sz="1400" dirty="0">
              <a:latin typeface="Arial" panose="020B0604020202020204" pitchFamily="34" charset="0"/>
              <a:cs typeface="Arial" panose="020B0604020202020204" pitchFamily="34" charset="0"/>
            </a:endParaRPr>
          </a:p>
        </p:txBody>
      </p:sp>
      <p:sp>
        <p:nvSpPr>
          <p:cNvPr id="3" name="Rectángulo 2"/>
          <p:cNvSpPr/>
          <p:nvPr/>
        </p:nvSpPr>
        <p:spPr>
          <a:xfrm>
            <a:off x="1776151" y="2114136"/>
            <a:ext cx="9736975" cy="738664"/>
          </a:xfrm>
          <a:prstGeom prst="rect">
            <a:avLst/>
          </a:prstGeom>
        </p:spPr>
        <p:txBody>
          <a:bodyPr wrap="square">
            <a:spAutoFit/>
          </a:bodyPr>
          <a:lstStyle/>
          <a:p>
            <a:pPr algn="just"/>
            <a:r>
              <a:rPr lang="es-ES" sz="1400" dirty="0" smtClean="0">
                <a:latin typeface="Arial" panose="020B0604020202020204" pitchFamily="34" charset="0"/>
                <a:cs typeface="Arial" panose="020B0604020202020204" pitchFamily="34" charset="0"/>
              </a:rPr>
              <a:t>Mantener </a:t>
            </a:r>
            <a:r>
              <a:rPr lang="es-ES" sz="1400" dirty="0">
                <a:latin typeface="Arial" panose="020B0604020202020204" pitchFamily="34" charset="0"/>
                <a:cs typeface="Arial" panose="020B0604020202020204" pitchFamily="34" charset="0"/>
              </a:rPr>
              <a:t>y motivar la utilización de los debidos procedimientos en las leyes, reglamentos y normas, los cuales son las plataformas que reafirman el comportamiento, tratando de evitar el desvío conductual por la interferencia de las características generacionales, a través de la estructura educativa de la Fuerza Terrestre. </a:t>
            </a:r>
            <a:endParaRPr lang="es-EC" sz="1400" dirty="0">
              <a:latin typeface="Arial" panose="020B0604020202020204" pitchFamily="34" charset="0"/>
              <a:cs typeface="Arial" panose="020B0604020202020204" pitchFamily="34" charset="0"/>
            </a:endParaRPr>
          </a:p>
        </p:txBody>
      </p:sp>
      <p:sp>
        <p:nvSpPr>
          <p:cNvPr id="4" name="Rectángulo 3"/>
          <p:cNvSpPr/>
          <p:nvPr/>
        </p:nvSpPr>
        <p:spPr>
          <a:xfrm>
            <a:off x="1776146" y="2959157"/>
            <a:ext cx="10202489" cy="738664"/>
          </a:xfrm>
          <a:prstGeom prst="rect">
            <a:avLst/>
          </a:prstGeom>
        </p:spPr>
        <p:txBody>
          <a:bodyPr wrap="square">
            <a:spAutoFit/>
          </a:bodyPr>
          <a:lstStyle/>
          <a:p>
            <a:pPr algn="just"/>
            <a:r>
              <a:rPr lang="es-ES" sz="1400" dirty="0" smtClean="0">
                <a:latin typeface="Arial" panose="020B0604020202020204" pitchFamily="34" charset="0"/>
                <a:cs typeface="Arial" panose="020B0604020202020204" pitchFamily="34" charset="0"/>
              </a:rPr>
              <a:t>Continuar </a:t>
            </a:r>
            <a:r>
              <a:rPr lang="es-ES" sz="1400" dirty="0">
                <a:latin typeface="Arial" panose="020B0604020202020204" pitchFamily="34" charset="0"/>
                <a:cs typeface="Arial" panose="020B0604020202020204" pitchFamily="34" charset="0"/>
              </a:rPr>
              <a:t>con la motivación en los valores institucionales a los oficiales de la generación “Y”, para que de esta manera mantengan su comportamiento y conducta encuadra dentro de la convicción y el dogma militar, mediante la planificación de capacitaciones o seminarios a nivel general institucional. </a:t>
            </a:r>
            <a:endParaRPr lang="es-EC" sz="1400" dirty="0">
              <a:latin typeface="Arial" panose="020B0604020202020204" pitchFamily="34" charset="0"/>
              <a:cs typeface="Arial" panose="020B0604020202020204" pitchFamily="34" charset="0"/>
            </a:endParaRPr>
          </a:p>
        </p:txBody>
      </p:sp>
      <p:sp>
        <p:nvSpPr>
          <p:cNvPr id="8" name="Rectángulo 7"/>
          <p:cNvSpPr/>
          <p:nvPr/>
        </p:nvSpPr>
        <p:spPr>
          <a:xfrm>
            <a:off x="1776145" y="3810289"/>
            <a:ext cx="10202489" cy="523220"/>
          </a:xfrm>
          <a:prstGeom prst="rect">
            <a:avLst/>
          </a:prstGeom>
        </p:spPr>
        <p:txBody>
          <a:bodyPr wrap="square">
            <a:spAutoFit/>
          </a:bodyPr>
          <a:lstStyle/>
          <a:p>
            <a:pPr algn="just"/>
            <a:r>
              <a:rPr lang="es-MX" sz="1400" dirty="0">
                <a:latin typeface="Arial" panose="020B0604020202020204" pitchFamily="34" charset="0"/>
              </a:rPr>
              <a:t>I</a:t>
            </a:r>
            <a:r>
              <a:rPr lang="es-ES" sz="1400" dirty="0" err="1" smtClean="0">
                <a:latin typeface="Arial" panose="020B0604020202020204" pitchFamily="34" charset="0"/>
                <a:cs typeface="Arial" panose="020B0604020202020204" pitchFamily="34" charset="0"/>
              </a:rPr>
              <a:t>dentificar</a:t>
            </a:r>
            <a:r>
              <a:rPr lang="es-ES" sz="1400" dirty="0" smtClean="0">
                <a:latin typeface="Arial" panose="020B0604020202020204" pitchFamily="34" charset="0"/>
                <a:cs typeface="Arial" panose="020B0604020202020204" pitchFamily="34" charset="0"/>
              </a:rPr>
              <a:t> </a:t>
            </a:r>
            <a:r>
              <a:rPr lang="es-ES" sz="1400" dirty="0">
                <a:latin typeface="Arial" panose="020B0604020202020204" pitchFamily="34" charset="0"/>
                <a:cs typeface="Arial" panose="020B0604020202020204" pitchFamily="34" charset="0"/>
              </a:rPr>
              <a:t>plenamente las características generacionales de todas las generaciones que se encuentran inmersas en el ámbito laboral militar para trazar conductas y procedimientos intergeneracionales que den fluidez al accionar de la institución</a:t>
            </a:r>
            <a:r>
              <a:rPr lang="es-ES" sz="1400" dirty="0" smtClean="0">
                <a:latin typeface="Arial" panose="020B0604020202020204" pitchFamily="34" charset="0"/>
                <a:cs typeface="Arial" panose="020B0604020202020204" pitchFamily="34" charset="0"/>
              </a:rPr>
              <a:t>.</a:t>
            </a:r>
            <a:endParaRPr lang="es-EC" sz="1400" dirty="0">
              <a:latin typeface="Arial" panose="020B0604020202020204" pitchFamily="34" charset="0"/>
              <a:cs typeface="Arial" panose="020B0604020202020204" pitchFamily="34" charset="0"/>
            </a:endParaRPr>
          </a:p>
        </p:txBody>
      </p:sp>
      <p:sp>
        <p:nvSpPr>
          <p:cNvPr id="10" name="Rectángulo 9"/>
          <p:cNvSpPr/>
          <p:nvPr/>
        </p:nvSpPr>
        <p:spPr>
          <a:xfrm>
            <a:off x="1776144" y="4455820"/>
            <a:ext cx="10202489" cy="1169551"/>
          </a:xfrm>
          <a:prstGeom prst="rect">
            <a:avLst/>
          </a:prstGeom>
        </p:spPr>
        <p:txBody>
          <a:bodyPr wrap="square">
            <a:spAutoFit/>
          </a:bodyPr>
          <a:lstStyle/>
          <a:p>
            <a:pPr algn="just"/>
            <a:r>
              <a:rPr lang="es-ES" sz="1400" dirty="0" smtClean="0">
                <a:latin typeface="Arial" panose="020B0604020202020204" pitchFamily="34" charset="0"/>
                <a:cs typeface="Arial" panose="020B0604020202020204" pitchFamily="34" charset="0"/>
              </a:rPr>
              <a:t>Establecer </a:t>
            </a:r>
            <a:r>
              <a:rPr lang="es-ES" sz="1400" dirty="0">
                <a:latin typeface="Arial" panose="020B0604020202020204" pitchFamily="34" charset="0"/>
                <a:cs typeface="Arial" panose="020B0604020202020204" pitchFamily="34" charset="0"/>
              </a:rPr>
              <a:t>canales de comunicación adecuados, optimizando todos los medios disponibles en la institución e incrementándolos en todos los niveles de mando y estructuras funcionales con medios tecnológicos para obtener una comunicación entendible desde todas las visiones de las generaciones, para lograr una comunicación intergeneracional en la institución militar. </a:t>
            </a:r>
            <a:endParaRPr lang="es-EC" sz="1400" dirty="0">
              <a:latin typeface="Arial" panose="020B0604020202020204" pitchFamily="34" charset="0"/>
              <a:cs typeface="Arial" panose="020B0604020202020204" pitchFamily="34" charset="0"/>
            </a:endParaRPr>
          </a:p>
          <a:p>
            <a:pPr algn="just"/>
            <a:endParaRPr lang="es-EC" sz="1400" dirty="0">
              <a:latin typeface="Arial" panose="020B0604020202020204" pitchFamily="34" charset="0"/>
              <a:ea typeface="Calibri" panose="020F0502020204030204" pitchFamily="34" charset="0"/>
            </a:endParaRPr>
          </a:p>
        </p:txBody>
      </p:sp>
      <p:sp>
        <p:nvSpPr>
          <p:cNvPr id="11" name="CuadroTexto 10"/>
          <p:cNvSpPr txBox="1"/>
          <p:nvPr/>
        </p:nvSpPr>
        <p:spPr>
          <a:xfrm>
            <a:off x="1776147" y="914401"/>
            <a:ext cx="3433156" cy="373902"/>
          </a:xfrm>
          <a:prstGeom prst="rect">
            <a:avLst/>
          </a:prstGeom>
          <a:noFill/>
        </p:spPr>
        <p:txBody>
          <a:bodyPr wrap="square" rtlCol="0">
            <a:spAutoFit/>
          </a:bodyPr>
          <a:lstStyle/>
          <a:p>
            <a:r>
              <a:rPr lang="es-ES" dirty="0" smtClean="0"/>
              <a:t>RECOMENDACIONES</a:t>
            </a:r>
            <a:endParaRPr lang="es-EC" dirty="0"/>
          </a:p>
        </p:txBody>
      </p:sp>
      <p:sp>
        <p:nvSpPr>
          <p:cNvPr id="9" name="Rectángulo 8"/>
          <p:cNvSpPr/>
          <p:nvPr/>
        </p:nvSpPr>
        <p:spPr>
          <a:xfrm>
            <a:off x="1776144" y="5543263"/>
            <a:ext cx="10202489" cy="954107"/>
          </a:xfrm>
          <a:prstGeom prst="rect">
            <a:avLst/>
          </a:prstGeom>
        </p:spPr>
        <p:txBody>
          <a:bodyPr wrap="square">
            <a:spAutoFit/>
          </a:bodyPr>
          <a:lstStyle/>
          <a:p>
            <a:pPr algn="just"/>
            <a:r>
              <a:rPr lang="es-EC" sz="1400" dirty="0" smtClean="0">
                <a:latin typeface="Arial" panose="020B0604020202020204" pitchFamily="34" charset="0"/>
                <a:cs typeface="Arial" panose="020B0604020202020204" pitchFamily="34" charset="0"/>
              </a:rPr>
              <a:t>Realizar </a:t>
            </a:r>
            <a:r>
              <a:rPr lang="es-EC" sz="1400" dirty="0">
                <a:latin typeface="Arial" panose="020B0604020202020204" pitchFamily="34" charset="0"/>
                <a:cs typeface="Arial" panose="020B0604020202020204" pitchFamily="34" charset="0"/>
              </a:rPr>
              <a:t>una revisión de los contenidos doctrinarios en todos los campos que son tratados en los syllabus de las instituciones de educación militar en el nivel de formación y perfeccionamiento, los mismos deben actualizarse a una cultura intergeneracional en los ámbitos que corresponda y de esta manera exista una materialización social militar colectiva de este concepto.</a:t>
            </a:r>
          </a:p>
        </p:txBody>
      </p:sp>
    </p:spTree>
    <p:extLst>
      <p:ext uri="{BB962C8B-B14F-4D97-AF65-F5344CB8AC3E}">
        <p14:creationId xmlns:p14="http://schemas.microsoft.com/office/powerpoint/2010/main" val="6181930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S" sz="2800" b="1" i="1" dirty="0" smtClean="0">
                <a:solidFill>
                  <a:prstClr val="black"/>
                </a:solidFill>
                <a:latin typeface="Arial" panose="020B0604020202020204" pitchFamily="34" charset="0"/>
                <a:cs typeface="Arial" panose="020B0604020202020204" pitchFamily="34" charset="0"/>
              </a:rPr>
              <a:t>FINAL </a:t>
            </a:r>
            <a:endParaRPr lang="es-EC" sz="2800" b="1" i="1" dirty="0">
              <a:solidFill>
                <a:prstClr val="black"/>
              </a:solidFill>
              <a:latin typeface="Arial" panose="020B0604020202020204" pitchFamily="34" charset="0"/>
              <a:cs typeface="Arial" panose="020B0604020202020204" pitchFamily="34" charset="0"/>
            </a:endParaRPr>
          </a:p>
        </p:txBody>
      </p:sp>
      <p:pic>
        <p:nvPicPr>
          <p:cNvPr id="12" name="Imagen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7160" y="1895301"/>
            <a:ext cx="4547062" cy="2249009"/>
          </a:xfrm>
          <a:prstGeom prst="rect">
            <a:avLst/>
          </a:prstGeom>
        </p:spPr>
      </p:pic>
      <p:sp>
        <p:nvSpPr>
          <p:cNvPr id="13" name="Rectángulo 12">
            <a:extLst>
              <a:ext uri="{FF2B5EF4-FFF2-40B4-BE49-F238E27FC236}">
                <a16:creationId xmlns:a16="http://schemas.microsoft.com/office/drawing/2014/main" xmlns="" id="{F3E3CE28-1FC8-8E46-A07E-10CC378E0146}"/>
              </a:ext>
            </a:extLst>
          </p:cNvPr>
          <p:cNvSpPr/>
          <p:nvPr/>
        </p:nvSpPr>
        <p:spPr>
          <a:xfrm>
            <a:off x="1853739" y="4948845"/>
            <a:ext cx="9511556"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S" sz="2800" b="1" i="1" dirty="0" smtClean="0">
                <a:solidFill>
                  <a:prstClr val="black"/>
                </a:solidFill>
                <a:latin typeface="Arial" panose="020B0604020202020204" pitchFamily="34" charset="0"/>
                <a:cs typeface="Arial" panose="020B0604020202020204" pitchFamily="34" charset="0"/>
              </a:rPr>
              <a:t>GRACIAS POR SU ATENCIÓN </a:t>
            </a:r>
            <a:endParaRPr lang="es-EC" sz="2800" b="1" i="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2425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a:lnSpc>
                <a:spcPct val="130000"/>
              </a:lnSpc>
              <a:buFontTx/>
              <a:buAutoNum type="arabicPeriod"/>
              <a:defRPr/>
            </a:pPr>
            <a:r>
              <a:rPr lang="es-EC" sz="2800" b="1" i="1" dirty="0">
                <a:solidFill>
                  <a:prstClr val="black"/>
                </a:solidFill>
                <a:latin typeface="Arial" panose="020B0604020202020204" pitchFamily="34" charset="0"/>
                <a:cs typeface="Arial" panose="020B0604020202020204" pitchFamily="34" charset="0"/>
              </a:rPr>
              <a:t>PLANTEAMIENTO DEL PROBLEMA</a:t>
            </a:r>
          </a:p>
        </p:txBody>
      </p:sp>
      <p:grpSp>
        <p:nvGrpSpPr>
          <p:cNvPr id="2" name="Grupo 1"/>
          <p:cNvGrpSpPr/>
          <p:nvPr/>
        </p:nvGrpSpPr>
        <p:grpSpPr>
          <a:xfrm>
            <a:off x="1594428" y="1060978"/>
            <a:ext cx="10269770" cy="5455732"/>
            <a:chOff x="2054178" y="1248315"/>
            <a:chExt cx="8417237" cy="4060689"/>
          </a:xfrm>
        </p:grpSpPr>
        <p:pic>
          <p:nvPicPr>
            <p:cNvPr id="7" name="Picture 2" descr="Resultado de imagen para FUERZAS ARM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4211" y="1620536"/>
              <a:ext cx="1557204" cy="130388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3" cstate="print"/>
            <a:stretch>
              <a:fillRect/>
            </a:stretch>
          </p:blipFill>
          <p:spPr>
            <a:xfrm>
              <a:off x="2483362" y="1659115"/>
              <a:ext cx="1589430" cy="1251121"/>
            </a:xfrm>
            <a:prstGeom prst="rect">
              <a:avLst/>
            </a:prstGeom>
          </p:spPr>
        </p:pic>
        <p:pic>
          <p:nvPicPr>
            <p:cNvPr id="9" name="Imagen 8"/>
            <p:cNvPicPr>
              <a:picLocks noChangeAspect="1"/>
            </p:cNvPicPr>
            <p:nvPr/>
          </p:nvPicPr>
          <p:blipFill>
            <a:blip r:embed="rId4" cstate="print"/>
            <a:stretch>
              <a:fillRect/>
            </a:stretch>
          </p:blipFill>
          <p:spPr>
            <a:xfrm>
              <a:off x="2054178" y="3432102"/>
              <a:ext cx="2259175" cy="1183547"/>
            </a:xfrm>
            <a:prstGeom prst="rect">
              <a:avLst/>
            </a:prstGeom>
            <a:ln>
              <a:noFill/>
            </a:ln>
            <a:effectLst>
              <a:outerShdw blurRad="190500" algn="tl" rotWithShape="0">
                <a:srgbClr val="000000">
                  <a:alpha val="70000"/>
                </a:srgbClr>
              </a:outerShdw>
            </a:effectLst>
          </p:spPr>
        </p:pic>
        <p:sp>
          <p:nvSpPr>
            <p:cNvPr id="10" name="3 CuadroTexto"/>
            <p:cNvSpPr txBox="1"/>
            <p:nvPr/>
          </p:nvSpPr>
          <p:spPr>
            <a:xfrm>
              <a:off x="4586472" y="1248315"/>
              <a:ext cx="2596043" cy="343616"/>
            </a:xfrm>
            <a:prstGeom prst="rect">
              <a:avLst/>
            </a:prstGeom>
            <a:noFill/>
          </p:spPr>
          <p:txBody>
            <a:bodyPr wrap="square" rtlCol="0">
              <a:spAutoFit/>
            </a:bodyPr>
            <a:lstStyle/>
            <a:p>
              <a:r>
                <a:rPr lang="es-EC" sz="2400" b="1" dirty="0" smtClean="0">
                  <a:solidFill>
                    <a:srgbClr val="FF0000"/>
                  </a:solidFill>
                  <a:latin typeface="Century Gothic" pitchFamily="34" charset="0"/>
                </a:rPr>
                <a:t>FUERZAS ARMADAS</a:t>
              </a:r>
              <a:endParaRPr lang="es-EC" sz="2400" b="1" dirty="0">
                <a:solidFill>
                  <a:srgbClr val="FF0000"/>
                </a:solidFill>
                <a:latin typeface="Century Gothic" pitchFamily="34" charset="0"/>
              </a:endParaRPr>
            </a:p>
          </p:txBody>
        </p:sp>
        <p:sp>
          <p:nvSpPr>
            <p:cNvPr id="11" name="11 Rectángulo redondeado"/>
            <p:cNvSpPr/>
            <p:nvPr/>
          </p:nvSpPr>
          <p:spPr>
            <a:xfrm>
              <a:off x="4769070" y="1911973"/>
              <a:ext cx="1877098" cy="7093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latin typeface="Century Gothic" pitchFamily="34" charset="0"/>
                </a:rPr>
                <a:t>A NIVEL MUNDIAL</a:t>
              </a:r>
              <a:endParaRPr lang="es-EC" sz="1600" b="1" dirty="0">
                <a:latin typeface="Century Gothic" pitchFamily="34" charset="0"/>
              </a:endParaRPr>
            </a:p>
          </p:txBody>
        </p:sp>
        <p:sp>
          <p:nvSpPr>
            <p:cNvPr id="12" name="37 Rectángulo redondeado"/>
            <p:cNvSpPr/>
            <p:nvPr/>
          </p:nvSpPr>
          <p:spPr>
            <a:xfrm>
              <a:off x="5269908" y="3725160"/>
              <a:ext cx="1912607" cy="704911"/>
            </a:xfrm>
            <a:prstGeom prst="round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s-EC" sz="1600" b="1" dirty="0" smtClean="0">
                  <a:latin typeface="Century Gothic" pitchFamily="34" charset="0"/>
                </a:rPr>
                <a:t>ORGANIZACIÓN</a:t>
              </a:r>
              <a:endParaRPr lang="es-EC" sz="1600" b="1" dirty="0">
                <a:latin typeface="Century Gothic" pitchFamily="34" charset="0"/>
              </a:endParaRPr>
            </a:p>
          </p:txBody>
        </p:sp>
        <p:sp>
          <p:nvSpPr>
            <p:cNvPr id="13" name="42 Rectángulo redondeado"/>
            <p:cNvSpPr/>
            <p:nvPr/>
          </p:nvSpPr>
          <p:spPr>
            <a:xfrm>
              <a:off x="6656836" y="2615266"/>
              <a:ext cx="1940705" cy="866074"/>
            </a:xfrm>
            <a:prstGeom prst="round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s-EC" sz="1600" b="1" dirty="0" smtClean="0">
                  <a:latin typeface="Century Gothic" pitchFamily="34" charset="0"/>
                </a:rPr>
                <a:t>INSTITUCIONES </a:t>
              </a:r>
              <a:endParaRPr lang="es-EC" sz="1600" b="1" dirty="0">
                <a:latin typeface="Century Gothic" pitchFamily="34" charset="0"/>
              </a:endParaRPr>
            </a:p>
          </p:txBody>
        </p:sp>
        <p:sp>
          <p:nvSpPr>
            <p:cNvPr id="14" name="2047 Flecha doblada"/>
            <p:cNvSpPr/>
            <p:nvPr/>
          </p:nvSpPr>
          <p:spPr>
            <a:xfrm rot="5400000">
              <a:off x="6905854" y="1950420"/>
              <a:ext cx="406826" cy="922865"/>
            </a:xfrm>
            <a:prstGeom prst="bentArrow">
              <a:avLst>
                <a:gd name="adj1" fmla="val 25000"/>
                <a:gd name="adj2" fmla="val 19148"/>
                <a:gd name="adj3" fmla="val 25000"/>
                <a:gd name="adj4" fmla="val 408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latin typeface="Century Gothic" pitchFamily="34" charset="0"/>
              </a:endParaRPr>
            </a:p>
          </p:txBody>
        </p:sp>
        <p:sp>
          <p:nvSpPr>
            <p:cNvPr id="15" name="46 Flecha doblada"/>
            <p:cNvSpPr/>
            <p:nvPr/>
          </p:nvSpPr>
          <p:spPr>
            <a:xfrm rot="16200000" flipH="1">
              <a:off x="6176214" y="3255209"/>
              <a:ext cx="400819" cy="53908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latin typeface="Century Gothic" pitchFamily="34" charset="0"/>
              </a:endParaRPr>
            </a:p>
          </p:txBody>
        </p:sp>
        <p:sp>
          <p:nvSpPr>
            <p:cNvPr id="16" name="47 Flecha doblada"/>
            <p:cNvSpPr/>
            <p:nvPr/>
          </p:nvSpPr>
          <p:spPr>
            <a:xfrm rot="5400000">
              <a:off x="7287851" y="4136610"/>
              <a:ext cx="395882" cy="53908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latin typeface="Century Gothic" pitchFamily="34" charset="0"/>
              </a:endParaRPr>
            </a:p>
          </p:txBody>
        </p:sp>
        <p:sp>
          <p:nvSpPr>
            <p:cNvPr id="17" name="37 Rectángulo redondeado"/>
            <p:cNvSpPr/>
            <p:nvPr/>
          </p:nvSpPr>
          <p:spPr>
            <a:xfrm>
              <a:off x="6809435" y="4604093"/>
              <a:ext cx="1913396" cy="704911"/>
            </a:xfrm>
            <a:prstGeom prst="roundRect">
              <a:avLst/>
            </a:prstGeom>
            <a:solidFill>
              <a:schemeClr val="accent3">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es-EC" sz="1600" b="1" dirty="0" smtClean="0">
                  <a:latin typeface="Century Gothic" pitchFamily="34" charset="0"/>
                </a:rPr>
                <a:t>      - VERTICAL</a:t>
              </a:r>
              <a:endParaRPr lang="es-EC" sz="1600" b="1" dirty="0">
                <a:latin typeface="Century Gothic" pitchFamily="34" charset="0"/>
              </a:endParaRPr>
            </a:p>
            <a:p>
              <a:pPr algn="ctr"/>
              <a:r>
                <a:rPr lang="es-EC" sz="1600" b="1" dirty="0" smtClean="0">
                  <a:latin typeface="Century Gothic" pitchFamily="34" charset="0"/>
                </a:rPr>
                <a:t>- JERÁRQUICA</a:t>
              </a:r>
            </a:p>
          </p:txBody>
        </p:sp>
      </p:grpSp>
    </p:spTree>
    <p:extLst>
      <p:ext uri="{BB962C8B-B14F-4D97-AF65-F5344CB8AC3E}">
        <p14:creationId xmlns:p14="http://schemas.microsoft.com/office/powerpoint/2010/main" val="3129652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354168" y="92049"/>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a:lnSpc>
                <a:spcPct val="130000"/>
              </a:lnSpc>
              <a:buFontTx/>
              <a:buAutoNum type="arabicPeriod"/>
              <a:defRPr/>
            </a:pPr>
            <a:r>
              <a:rPr lang="es-EC" sz="2800" b="1" i="1" dirty="0">
                <a:solidFill>
                  <a:prstClr val="black"/>
                </a:solidFill>
                <a:latin typeface="Arial" panose="020B0604020202020204" pitchFamily="34" charset="0"/>
                <a:cs typeface="Arial" panose="020B0604020202020204" pitchFamily="34" charset="0"/>
              </a:rPr>
              <a:t>PLANTEAMIENTO DEL PROBLEMA</a:t>
            </a:r>
          </a:p>
        </p:txBody>
      </p:sp>
      <p:graphicFrame>
        <p:nvGraphicFramePr>
          <p:cNvPr id="18" name="Tabla 17"/>
          <p:cNvGraphicFramePr>
            <a:graphicFrameLocks noGrp="1"/>
          </p:cNvGraphicFramePr>
          <p:nvPr>
            <p:extLst>
              <p:ext uri="{D42A27DB-BD31-4B8C-83A1-F6EECF244321}">
                <p14:modId xmlns:p14="http://schemas.microsoft.com/office/powerpoint/2010/main" val="1666524041"/>
              </p:ext>
            </p:extLst>
          </p:nvPr>
        </p:nvGraphicFramePr>
        <p:xfrm>
          <a:off x="4216358" y="3559690"/>
          <a:ext cx="5666300" cy="2560320"/>
        </p:xfrm>
        <a:graphic>
          <a:graphicData uri="http://schemas.openxmlformats.org/drawingml/2006/table">
            <a:tbl>
              <a:tblPr firstRow="1" firstCol="1" bandRow="1">
                <a:tableStyleId>{5C22544A-7EE6-4342-B048-85BDC9FD1C3A}</a:tableStyleId>
              </a:tblPr>
              <a:tblGrid>
                <a:gridCol w="785610">
                  <a:extLst>
                    <a:ext uri="{9D8B030D-6E8A-4147-A177-3AD203B41FA5}">
                      <a16:colId xmlns:a16="http://schemas.microsoft.com/office/drawing/2014/main" xmlns="" val="20000"/>
                    </a:ext>
                  </a:extLst>
                </a:gridCol>
                <a:gridCol w="1891913">
                  <a:extLst>
                    <a:ext uri="{9D8B030D-6E8A-4147-A177-3AD203B41FA5}">
                      <a16:colId xmlns:a16="http://schemas.microsoft.com/office/drawing/2014/main" xmlns="" val="20001"/>
                    </a:ext>
                  </a:extLst>
                </a:gridCol>
                <a:gridCol w="1446154">
                  <a:extLst>
                    <a:ext uri="{9D8B030D-6E8A-4147-A177-3AD203B41FA5}">
                      <a16:colId xmlns:a16="http://schemas.microsoft.com/office/drawing/2014/main" xmlns="" val="20002"/>
                    </a:ext>
                  </a:extLst>
                </a:gridCol>
                <a:gridCol w="1542623">
                  <a:extLst>
                    <a:ext uri="{9D8B030D-6E8A-4147-A177-3AD203B41FA5}">
                      <a16:colId xmlns:a16="http://schemas.microsoft.com/office/drawing/2014/main" xmlns="" val="20003"/>
                    </a:ext>
                  </a:extLst>
                </a:gridCol>
              </a:tblGrid>
              <a:tr h="336037">
                <a:tc>
                  <a:txBody>
                    <a:bodyPr/>
                    <a:lstStyle/>
                    <a:p>
                      <a:pPr algn="ctr">
                        <a:lnSpc>
                          <a:spcPct val="150000"/>
                        </a:lnSpc>
                        <a:spcAft>
                          <a:spcPts val="0"/>
                        </a:spcAft>
                      </a:pPr>
                      <a:r>
                        <a:rPr lang="es-SV" sz="1600" dirty="0" smtClean="0">
                          <a:effectLst/>
                          <a:latin typeface="Arial" panose="020B0604020202020204" pitchFamily="34" charset="0"/>
                          <a:cs typeface="Arial" panose="020B0604020202020204" pitchFamily="34" charset="0"/>
                        </a:rPr>
                        <a:t>ORD.</a:t>
                      </a:r>
                      <a:endParaRPr lang="es-SV"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SV" sz="1600" dirty="0" smtClean="0">
                          <a:effectLst/>
                          <a:latin typeface="Arial" panose="020B0604020202020204" pitchFamily="34" charset="0"/>
                          <a:cs typeface="Arial" panose="020B0604020202020204" pitchFamily="34" charset="0"/>
                        </a:rPr>
                        <a:t>NOMBRE GENERACIÓN</a:t>
                      </a:r>
                      <a:endParaRPr lang="es-SV"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SV" sz="1600" dirty="0" smtClean="0">
                          <a:effectLst/>
                          <a:latin typeface="Arial" panose="020B0604020202020204" pitchFamily="34" charset="0"/>
                          <a:cs typeface="Arial" panose="020B0604020202020204" pitchFamily="34" charset="0"/>
                        </a:rPr>
                        <a:t>AÑO INICIA</a:t>
                      </a:r>
                      <a:endParaRPr lang="es-SV"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SV" sz="1600" dirty="0" smtClean="0">
                          <a:effectLst/>
                          <a:latin typeface="Arial" panose="020B0604020202020204" pitchFamily="34" charset="0"/>
                          <a:cs typeface="Arial" panose="020B0604020202020204" pitchFamily="34" charset="0"/>
                        </a:rPr>
                        <a:t>AÑO TERMINA</a:t>
                      </a:r>
                      <a:endParaRPr lang="es-SV"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0"/>
                  </a:ext>
                </a:extLst>
              </a:tr>
              <a:tr h="336037">
                <a:tc>
                  <a:txBody>
                    <a:bodyPr/>
                    <a:lstStyle/>
                    <a:p>
                      <a:pPr algn="ctr">
                        <a:lnSpc>
                          <a:spcPct val="150000"/>
                        </a:lnSpc>
                        <a:spcAft>
                          <a:spcPts val="0"/>
                        </a:spcAft>
                      </a:pPr>
                      <a:r>
                        <a:rPr lang="es-SV" sz="1600" dirty="0">
                          <a:effectLst/>
                          <a:latin typeface="Arial" panose="020B0604020202020204" pitchFamily="34" charset="0"/>
                          <a:cs typeface="Arial" panose="020B0604020202020204" pitchFamily="34" charset="0"/>
                        </a:rPr>
                        <a:t>01</a:t>
                      </a:r>
                      <a:endParaRPr lang="es-SV"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50000"/>
                        </a:lnSpc>
                        <a:spcAft>
                          <a:spcPts val="0"/>
                        </a:spcAft>
                      </a:pPr>
                      <a:r>
                        <a:rPr lang="es-SV" sz="1600" dirty="0">
                          <a:effectLst/>
                          <a:latin typeface="Arial" panose="020B0604020202020204" pitchFamily="34" charset="0"/>
                          <a:cs typeface="Arial" panose="020B0604020202020204" pitchFamily="34" charset="0"/>
                        </a:rPr>
                        <a:t>Tradicionalistas</a:t>
                      </a:r>
                      <a:endParaRPr lang="es-SV"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50000"/>
                        </a:lnSpc>
                        <a:spcAft>
                          <a:spcPts val="0"/>
                        </a:spcAft>
                      </a:pPr>
                      <a:r>
                        <a:rPr lang="es-SV" sz="1600">
                          <a:effectLst/>
                          <a:latin typeface="Arial" panose="020B0604020202020204" pitchFamily="34" charset="0"/>
                          <a:cs typeface="Arial" panose="020B0604020202020204" pitchFamily="34" charset="0"/>
                        </a:rPr>
                        <a:t>1900</a:t>
                      </a:r>
                      <a:endParaRPr lang="es-SV" sz="1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50000"/>
                        </a:lnSpc>
                        <a:spcAft>
                          <a:spcPts val="0"/>
                        </a:spcAft>
                      </a:pPr>
                      <a:r>
                        <a:rPr lang="es-SV" sz="1600">
                          <a:effectLst/>
                          <a:latin typeface="Arial" panose="020B0604020202020204" pitchFamily="34" charset="0"/>
                          <a:cs typeface="Arial" panose="020B0604020202020204" pitchFamily="34" charset="0"/>
                        </a:rPr>
                        <a:t>1945</a:t>
                      </a:r>
                      <a:endParaRPr lang="es-SV" sz="1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xmlns="" val="10001"/>
                  </a:ext>
                </a:extLst>
              </a:tr>
              <a:tr h="336037">
                <a:tc>
                  <a:txBody>
                    <a:bodyPr/>
                    <a:lstStyle/>
                    <a:p>
                      <a:pPr algn="ctr">
                        <a:lnSpc>
                          <a:spcPct val="150000"/>
                        </a:lnSpc>
                        <a:spcAft>
                          <a:spcPts val="0"/>
                        </a:spcAft>
                      </a:pPr>
                      <a:r>
                        <a:rPr lang="es-SV" sz="1600">
                          <a:effectLst/>
                          <a:latin typeface="Arial" panose="020B0604020202020204" pitchFamily="34" charset="0"/>
                          <a:cs typeface="Arial" panose="020B0604020202020204" pitchFamily="34" charset="0"/>
                        </a:rPr>
                        <a:t>02</a:t>
                      </a:r>
                      <a:endParaRPr lang="es-SV" sz="1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50000"/>
                        </a:lnSpc>
                        <a:spcAft>
                          <a:spcPts val="0"/>
                        </a:spcAft>
                      </a:pPr>
                      <a:r>
                        <a:rPr lang="es-SV" sz="1600" dirty="0" err="1">
                          <a:effectLst/>
                          <a:latin typeface="Arial" panose="020B0604020202020204" pitchFamily="34" charset="0"/>
                          <a:cs typeface="Arial" panose="020B0604020202020204" pitchFamily="34" charset="0"/>
                        </a:rPr>
                        <a:t>Baby</a:t>
                      </a:r>
                      <a:r>
                        <a:rPr lang="es-SV" sz="1600" dirty="0">
                          <a:effectLst/>
                          <a:latin typeface="Arial" panose="020B0604020202020204" pitchFamily="34" charset="0"/>
                          <a:cs typeface="Arial" panose="020B0604020202020204" pitchFamily="34" charset="0"/>
                        </a:rPr>
                        <a:t> </a:t>
                      </a:r>
                      <a:r>
                        <a:rPr lang="es-SV" sz="1600" dirty="0" err="1">
                          <a:effectLst/>
                          <a:latin typeface="Arial" panose="020B0604020202020204" pitchFamily="34" charset="0"/>
                          <a:cs typeface="Arial" panose="020B0604020202020204" pitchFamily="34" charset="0"/>
                        </a:rPr>
                        <a:t>Boomers</a:t>
                      </a:r>
                      <a:endParaRPr lang="es-SV"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50000"/>
                        </a:lnSpc>
                        <a:spcAft>
                          <a:spcPts val="0"/>
                        </a:spcAft>
                      </a:pPr>
                      <a:r>
                        <a:rPr lang="es-SV" sz="1600">
                          <a:effectLst/>
                          <a:latin typeface="Arial" panose="020B0604020202020204" pitchFamily="34" charset="0"/>
                          <a:cs typeface="Arial" panose="020B0604020202020204" pitchFamily="34" charset="0"/>
                        </a:rPr>
                        <a:t>1946</a:t>
                      </a:r>
                      <a:endParaRPr lang="es-SV" sz="1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50000"/>
                        </a:lnSpc>
                        <a:spcAft>
                          <a:spcPts val="0"/>
                        </a:spcAft>
                      </a:pPr>
                      <a:r>
                        <a:rPr lang="es-SV" sz="1600">
                          <a:effectLst/>
                          <a:latin typeface="Arial" panose="020B0604020202020204" pitchFamily="34" charset="0"/>
                          <a:cs typeface="Arial" panose="020B0604020202020204" pitchFamily="34" charset="0"/>
                        </a:rPr>
                        <a:t>1964</a:t>
                      </a:r>
                      <a:endParaRPr lang="es-SV" sz="1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xmlns="" val="10002"/>
                  </a:ext>
                </a:extLst>
              </a:tr>
              <a:tr h="336037">
                <a:tc>
                  <a:txBody>
                    <a:bodyPr/>
                    <a:lstStyle/>
                    <a:p>
                      <a:pPr algn="ctr">
                        <a:lnSpc>
                          <a:spcPct val="150000"/>
                        </a:lnSpc>
                        <a:spcAft>
                          <a:spcPts val="0"/>
                        </a:spcAft>
                      </a:pPr>
                      <a:r>
                        <a:rPr lang="es-SV" sz="1600" b="1" dirty="0">
                          <a:solidFill>
                            <a:schemeClr val="tx1"/>
                          </a:solidFill>
                          <a:effectLst/>
                          <a:latin typeface="Arial" panose="020B0604020202020204" pitchFamily="34" charset="0"/>
                          <a:cs typeface="Arial" panose="020B0604020202020204" pitchFamily="34" charset="0"/>
                        </a:rPr>
                        <a:t>03</a:t>
                      </a:r>
                      <a:endParaRPr lang="es-SV"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rgbClr val="FFFF00"/>
                    </a:solidFill>
                  </a:tcPr>
                </a:tc>
                <a:tc>
                  <a:txBody>
                    <a:bodyPr/>
                    <a:lstStyle/>
                    <a:p>
                      <a:pPr algn="ctr">
                        <a:lnSpc>
                          <a:spcPct val="150000"/>
                        </a:lnSpc>
                        <a:spcAft>
                          <a:spcPts val="0"/>
                        </a:spcAft>
                      </a:pPr>
                      <a:r>
                        <a:rPr lang="es-SV" sz="1600" b="1" dirty="0">
                          <a:solidFill>
                            <a:schemeClr val="tx1"/>
                          </a:solidFill>
                          <a:effectLst/>
                          <a:latin typeface="Arial" panose="020B0604020202020204" pitchFamily="34" charset="0"/>
                          <a:cs typeface="Arial" panose="020B0604020202020204" pitchFamily="34" charset="0"/>
                        </a:rPr>
                        <a:t>Generación X</a:t>
                      </a:r>
                      <a:endParaRPr lang="es-SV"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rgbClr val="FFFF00"/>
                    </a:solidFill>
                  </a:tcPr>
                </a:tc>
                <a:tc>
                  <a:txBody>
                    <a:bodyPr/>
                    <a:lstStyle/>
                    <a:p>
                      <a:pPr algn="ctr">
                        <a:lnSpc>
                          <a:spcPct val="150000"/>
                        </a:lnSpc>
                        <a:spcAft>
                          <a:spcPts val="0"/>
                        </a:spcAft>
                      </a:pPr>
                      <a:r>
                        <a:rPr lang="es-SV" sz="1600" b="1" dirty="0">
                          <a:solidFill>
                            <a:schemeClr val="tx1"/>
                          </a:solidFill>
                          <a:effectLst/>
                          <a:latin typeface="Arial" panose="020B0604020202020204" pitchFamily="34" charset="0"/>
                          <a:cs typeface="Arial" panose="020B0604020202020204" pitchFamily="34" charset="0"/>
                        </a:rPr>
                        <a:t>1965</a:t>
                      </a:r>
                      <a:endParaRPr lang="es-SV"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rgbClr val="FFFF00"/>
                    </a:solidFill>
                  </a:tcPr>
                </a:tc>
                <a:tc>
                  <a:txBody>
                    <a:bodyPr/>
                    <a:lstStyle/>
                    <a:p>
                      <a:pPr algn="ctr">
                        <a:lnSpc>
                          <a:spcPct val="150000"/>
                        </a:lnSpc>
                        <a:spcAft>
                          <a:spcPts val="0"/>
                        </a:spcAft>
                      </a:pPr>
                      <a:r>
                        <a:rPr lang="es-SV" sz="1600" b="1" dirty="0">
                          <a:solidFill>
                            <a:schemeClr val="tx1"/>
                          </a:solidFill>
                          <a:effectLst/>
                          <a:latin typeface="Arial" panose="020B0604020202020204" pitchFamily="34" charset="0"/>
                          <a:cs typeface="Arial" panose="020B0604020202020204" pitchFamily="34" charset="0"/>
                        </a:rPr>
                        <a:t>1980</a:t>
                      </a:r>
                      <a:endParaRPr lang="es-SV"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rgbClr val="FFFF00"/>
                    </a:solidFill>
                  </a:tcPr>
                </a:tc>
                <a:extLst>
                  <a:ext uri="{0D108BD9-81ED-4DB2-BD59-A6C34878D82A}">
                    <a16:rowId xmlns:a16="http://schemas.microsoft.com/office/drawing/2014/main" xmlns="" val="10003"/>
                  </a:ext>
                </a:extLst>
              </a:tr>
              <a:tr h="336037">
                <a:tc>
                  <a:txBody>
                    <a:bodyPr/>
                    <a:lstStyle/>
                    <a:p>
                      <a:pPr algn="ctr">
                        <a:lnSpc>
                          <a:spcPct val="150000"/>
                        </a:lnSpc>
                        <a:spcAft>
                          <a:spcPts val="0"/>
                        </a:spcAft>
                      </a:pPr>
                      <a:r>
                        <a:rPr lang="es-SV" sz="1600" b="1">
                          <a:solidFill>
                            <a:schemeClr val="tx1"/>
                          </a:solidFill>
                          <a:effectLst/>
                          <a:latin typeface="Arial" panose="020B0604020202020204" pitchFamily="34" charset="0"/>
                          <a:cs typeface="Arial" panose="020B0604020202020204" pitchFamily="34" charset="0"/>
                        </a:rPr>
                        <a:t>04</a:t>
                      </a:r>
                      <a:endParaRPr lang="es-SV" sz="16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rgbClr val="FFFF00"/>
                    </a:solidFill>
                  </a:tcPr>
                </a:tc>
                <a:tc>
                  <a:txBody>
                    <a:bodyPr/>
                    <a:lstStyle/>
                    <a:p>
                      <a:pPr algn="ctr">
                        <a:lnSpc>
                          <a:spcPct val="150000"/>
                        </a:lnSpc>
                        <a:spcAft>
                          <a:spcPts val="0"/>
                        </a:spcAft>
                      </a:pPr>
                      <a:r>
                        <a:rPr lang="es-SV" sz="1600" b="1" dirty="0">
                          <a:solidFill>
                            <a:schemeClr val="tx1"/>
                          </a:solidFill>
                          <a:effectLst/>
                          <a:latin typeface="Arial" panose="020B0604020202020204" pitchFamily="34" charset="0"/>
                          <a:cs typeface="Arial" panose="020B0604020202020204" pitchFamily="34" charset="0"/>
                        </a:rPr>
                        <a:t>Generación Y</a:t>
                      </a:r>
                      <a:endParaRPr lang="es-SV"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rgbClr val="FFFF00"/>
                    </a:solidFill>
                  </a:tcPr>
                </a:tc>
                <a:tc>
                  <a:txBody>
                    <a:bodyPr/>
                    <a:lstStyle/>
                    <a:p>
                      <a:pPr algn="ctr">
                        <a:lnSpc>
                          <a:spcPct val="150000"/>
                        </a:lnSpc>
                        <a:spcAft>
                          <a:spcPts val="0"/>
                        </a:spcAft>
                      </a:pPr>
                      <a:r>
                        <a:rPr lang="es-SV" sz="1600" b="1" dirty="0">
                          <a:solidFill>
                            <a:schemeClr val="tx1"/>
                          </a:solidFill>
                          <a:effectLst/>
                          <a:latin typeface="Arial" panose="020B0604020202020204" pitchFamily="34" charset="0"/>
                          <a:cs typeface="Arial" panose="020B0604020202020204" pitchFamily="34" charset="0"/>
                        </a:rPr>
                        <a:t>1981</a:t>
                      </a:r>
                      <a:endParaRPr lang="es-SV"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rgbClr val="FFFF00"/>
                    </a:solidFill>
                  </a:tcPr>
                </a:tc>
                <a:tc>
                  <a:txBody>
                    <a:bodyPr/>
                    <a:lstStyle/>
                    <a:p>
                      <a:pPr algn="ctr">
                        <a:lnSpc>
                          <a:spcPct val="150000"/>
                        </a:lnSpc>
                        <a:spcAft>
                          <a:spcPts val="0"/>
                        </a:spcAft>
                      </a:pPr>
                      <a:r>
                        <a:rPr lang="es-SV" sz="1600" b="1" dirty="0">
                          <a:solidFill>
                            <a:schemeClr val="tx1"/>
                          </a:solidFill>
                          <a:effectLst/>
                          <a:latin typeface="Arial" panose="020B0604020202020204" pitchFamily="34" charset="0"/>
                          <a:cs typeface="Arial" panose="020B0604020202020204" pitchFamily="34" charset="0"/>
                        </a:rPr>
                        <a:t>1999</a:t>
                      </a:r>
                      <a:endParaRPr lang="es-SV"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rgbClr val="FFFF00"/>
                    </a:solidFill>
                  </a:tcPr>
                </a:tc>
                <a:extLst>
                  <a:ext uri="{0D108BD9-81ED-4DB2-BD59-A6C34878D82A}">
                    <a16:rowId xmlns:a16="http://schemas.microsoft.com/office/drawing/2014/main" xmlns="" val="10004"/>
                  </a:ext>
                </a:extLst>
              </a:tr>
              <a:tr h="336037">
                <a:tc>
                  <a:txBody>
                    <a:bodyPr/>
                    <a:lstStyle/>
                    <a:p>
                      <a:pPr algn="ctr">
                        <a:lnSpc>
                          <a:spcPct val="150000"/>
                        </a:lnSpc>
                        <a:spcAft>
                          <a:spcPts val="0"/>
                        </a:spcAft>
                      </a:pPr>
                      <a:r>
                        <a:rPr lang="es-SV" sz="1600">
                          <a:effectLst/>
                          <a:latin typeface="Arial" panose="020B0604020202020204" pitchFamily="34" charset="0"/>
                          <a:cs typeface="Arial" panose="020B0604020202020204" pitchFamily="34" charset="0"/>
                        </a:rPr>
                        <a:t>05</a:t>
                      </a:r>
                      <a:endParaRPr lang="es-SV" sz="1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50000"/>
                        </a:lnSpc>
                        <a:spcAft>
                          <a:spcPts val="0"/>
                        </a:spcAft>
                      </a:pPr>
                      <a:r>
                        <a:rPr lang="es-SV" sz="1600">
                          <a:effectLst/>
                          <a:latin typeface="Arial" panose="020B0604020202020204" pitchFamily="34" charset="0"/>
                          <a:cs typeface="Arial" panose="020B0604020202020204" pitchFamily="34" charset="0"/>
                        </a:rPr>
                        <a:t>Generación Z</a:t>
                      </a:r>
                      <a:endParaRPr lang="es-SV" sz="1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50000"/>
                        </a:lnSpc>
                        <a:spcAft>
                          <a:spcPts val="0"/>
                        </a:spcAft>
                      </a:pPr>
                      <a:r>
                        <a:rPr lang="es-SV" sz="1600" dirty="0">
                          <a:effectLst/>
                          <a:latin typeface="Arial" panose="020B0604020202020204" pitchFamily="34" charset="0"/>
                          <a:cs typeface="Arial" panose="020B0604020202020204" pitchFamily="34" charset="0"/>
                        </a:rPr>
                        <a:t>2000</a:t>
                      </a:r>
                      <a:endParaRPr lang="es-SV"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50000"/>
                        </a:lnSpc>
                        <a:spcAft>
                          <a:spcPts val="0"/>
                        </a:spcAft>
                      </a:pPr>
                      <a:r>
                        <a:rPr lang="es-SV" sz="1600" dirty="0">
                          <a:effectLst/>
                          <a:latin typeface="Arial" panose="020B0604020202020204" pitchFamily="34" charset="0"/>
                          <a:cs typeface="Arial" panose="020B0604020202020204" pitchFamily="34" charset="0"/>
                        </a:rPr>
                        <a:t>2010</a:t>
                      </a:r>
                      <a:endParaRPr lang="es-SV"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xmlns="" val="10005"/>
                  </a:ext>
                </a:extLst>
              </a:tr>
            </a:tbl>
          </a:graphicData>
        </a:graphic>
      </p:graphicFrame>
      <p:sp>
        <p:nvSpPr>
          <p:cNvPr id="19" name="Rectángulo 18"/>
          <p:cNvSpPr/>
          <p:nvPr/>
        </p:nvSpPr>
        <p:spPr>
          <a:xfrm>
            <a:off x="4224272" y="6170877"/>
            <a:ext cx="5658386" cy="707886"/>
          </a:xfrm>
          <a:prstGeom prst="rect">
            <a:avLst/>
          </a:prstGeom>
          <a:effectLst>
            <a:glow rad="228600">
              <a:schemeClr val="accent4">
                <a:satMod val="175000"/>
                <a:alpha val="40000"/>
              </a:schemeClr>
            </a:glow>
            <a:outerShdw blurRad="50800" dist="38100" dir="2700000" algn="tl" rotWithShape="0">
              <a:prstClr val="black">
                <a:alpha val="40000"/>
              </a:prstClr>
            </a:outerShdw>
          </a:effectLst>
        </p:spPr>
        <p:txBody>
          <a:bodyPr wrap="square">
            <a:spAutoFit/>
          </a:bodyPr>
          <a:lstStyle/>
          <a:p>
            <a:pPr lvl="0" algn="just">
              <a:spcBef>
                <a:spcPts val="645"/>
              </a:spcBef>
              <a:spcAft>
                <a:spcPts val="0"/>
              </a:spcAft>
            </a:pPr>
            <a:r>
              <a:rPr lang="es-ES" sz="2000" dirty="0" smtClean="0">
                <a:latin typeface="Times New Roman" panose="02020603050405020304" pitchFamily="18" charset="0"/>
                <a:ea typeface="Calibri" panose="020F0502020204030204" pitchFamily="34" charset="0"/>
              </a:rPr>
              <a:t>Fuente: </a:t>
            </a:r>
            <a:r>
              <a:rPr lang="es-ES" sz="2000" dirty="0"/>
              <a:t>Sebastián </a:t>
            </a:r>
            <a:r>
              <a:rPr lang="es-ES" sz="2000" dirty="0" err="1"/>
              <a:t>Pucheta</a:t>
            </a:r>
            <a:r>
              <a:rPr lang="es-ES" sz="2000" dirty="0"/>
              <a:t> de la Universidad Torcuato Di Tella de Buenos </a:t>
            </a:r>
            <a:r>
              <a:rPr lang="es-ES" sz="2000" dirty="0" smtClean="0"/>
              <a:t>Aires – Argentina.</a:t>
            </a:r>
            <a:endParaRPr lang="es-ES" sz="2000" dirty="0">
              <a:effectLst/>
              <a:latin typeface="Times New Roman" panose="02020603050405020304" pitchFamily="18" charset="0"/>
              <a:ea typeface="Calibri" panose="020F0502020204030204" pitchFamily="34" charset="0"/>
            </a:endParaRPr>
          </a:p>
        </p:txBody>
      </p:sp>
      <p:sp>
        <p:nvSpPr>
          <p:cNvPr id="20" name="Flecha doblada hacia arriba 19"/>
          <p:cNvSpPr/>
          <p:nvPr/>
        </p:nvSpPr>
        <p:spPr>
          <a:xfrm rot="5400000">
            <a:off x="2675665" y="2200852"/>
            <a:ext cx="1000446" cy="736588"/>
          </a:xfrm>
          <a:prstGeom prst="bentUpArrow">
            <a:avLst>
              <a:gd name="adj1" fmla="val 32840"/>
              <a:gd name="adj2" fmla="val 25000"/>
              <a:gd name="adj3" fmla="val 35780"/>
            </a:avLst>
          </a:prstGeom>
        </p:spPr>
        <p:style>
          <a:lnRef idx="2">
            <a:schemeClr val="accent1">
              <a:shade val="80000"/>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lt1">
              <a:hueOff val="0"/>
              <a:satOff val="0"/>
              <a:lumOff val="0"/>
              <a:alphaOff val="0"/>
            </a:schemeClr>
          </a:fontRef>
        </p:style>
      </p:sp>
      <p:grpSp>
        <p:nvGrpSpPr>
          <p:cNvPr id="5" name="Grupo 4"/>
          <p:cNvGrpSpPr/>
          <p:nvPr/>
        </p:nvGrpSpPr>
        <p:grpSpPr>
          <a:xfrm>
            <a:off x="1519551" y="961286"/>
            <a:ext cx="2970831" cy="1092919"/>
            <a:chOff x="2957976" y="2003959"/>
            <a:chExt cx="2377609" cy="547809"/>
          </a:xfrm>
        </p:grpSpPr>
        <p:sp>
          <p:nvSpPr>
            <p:cNvPr id="22" name="Rectángulo redondeado 21"/>
            <p:cNvSpPr/>
            <p:nvPr/>
          </p:nvSpPr>
          <p:spPr>
            <a:xfrm>
              <a:off x="2957976" y="2003959"/>
              <a:ext cx="2377609" cy="547809"/>
            </a:xfrm>
            <a:prstGeom prst="roundRect">
              <a:avLst>
                <a:gd name="adj" fmla="val 16670"/>
              </a:avLst>
            </a:prstGeom>
            <a:solidFill>
              <a:schemeClr val="accent2">
                <a:lumMod val="20000"/>
                <a:lumOff val="8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Rectángulo 22"/>
            <p:cNvSpPr/>
            <p:nvPr/>
          </p:nvSpPr>
          <p:spPr>
            <a:xfrm>
              <a:off x="3348089" y="2123559"/>
              <a:ext cx="1597381" cy="287365"/>
            </a:xfrm>
            <a:prstGeom prst="rect">
              <a:avLst/>
            </a:prstGeom>
            <a:solidFill>
              <a:schemeClr val="accent2">
                <a:lumMod val="20000"/>
                <a:lumOff val="8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b="1" dirty="0" smtClean="0"/>
                <a:t>PROCEDIMIENTOS ESTANDARIZADOS</a:t>
              </a:r>
              <a:endParaRPr lang="es-ES" b="1" kern="1200" dirty="0"/>
            </a:p>
          </p:txBody>
        </p:sp>
      </p:grpSp>
      <p:grpSp>
        <p:nvGrpSpPr>
          <p:cNvPr id="4" name="Grupo 3"/>
          <p:cNvGrpSpPr/>
          <p:nvPr/>
        </p:nvGrpSpPr>
        <p:grpSpPr>
          <a:xfrm>
            <a:off x="3544183" y="2408536"/>
            <a:ext cx="2766465" cy="1028297"/>
            <a:chOff x="4299385" y="2712477"/>
            <a:chExt cx="1564487" cy="515418"/>
          </a:xfrm>
        </p:grpSpPr>
        <p:sp>
          <p:nvSpPr>
            <p:cNvPr id="25" name="Rectángulo redondeado 24"/>
            <p:cNvSpPr/>
            <p:nvPr/>
          </p:nvSpPr>
          <p:spPr>
            <a:xfrm>
              <a:off x="4299385" y="2712477"/>
              <a:ext cx="1564487" cy="515418"/>
            </a:xfrm>
            <a:prstGeom prst="roundRect">
              <a:avLst>
                <a:gd name="adj" fmla="val 16670"/>
              </a:avLst>
            </a:prstGeom>
            <a:solidFill>
              <a:schemeClr val="accent2">
                <a:lumMod val="40000"/>
                <a:lumOff val="6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 name="Rectángulo 25"/>
            <p:cNvSpPr/>
            <p:nvPr/>
          </p:nvSpPr>
          <p:spPr>
            <a:xfrm>
              <a:off x="4333653" y="2737642"/>
              <a:ext cx="1495950" cy="465088"/>
            </a:xfrm>
            <a:prstGeom prst="rect">
              <a:avLst/>
            </a:prstGeom>
            <a:solidFill>
              <a:schemeClr val="accent2">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b="1" dirty="0" smtClean="0"/>
                <a:t>NO  COMPORTAMIENTOS GENERACIONALES </a:t>
              </a:r>
              <a:endParaRPr lang="es-ES" b="1" kern="1200" dirty="0"/>
            </a:p>
          </p:txBody>
        </p:sp>
      </p:grpSp>
      <p:grpSp>
        <p:nvGrpSpPr>
          <p:cNvPr id="3" name="Grupo 2"/>
          <p:cNvGrpSpPr/>
          <p:nvPr/>
        </p:nvGrpSpPr>
        <p:grpSpPr>
          <a:xfrm>
            <a:off x="7383418" y="2458742"/>
            <a:ext cx="4041712" cy="1028297"/>
            <a:chOff x="6334070" y="2737642"/>
            <a:chExt cx="3035348" cy="515418"/>
          </a:xfrm>
        </p:grpSpPr>
        <p:sp>
          <p:nvSpPr>
            <p:cNvPr id="28" name="Rectángulo redondeado 27"/>
            <p:cNvSpPr/>
            <p:nvPr/>
          </p:nvSpPr>
          <p:spPr>
            <a:xfrm>
              <a:off x="6334070" y="2737642"/>
              <a:ext cx="3035348" cy="515418"/>
            </a:xfrm>
            <a:prstGeom prst="roundRect">
              <a:avLst>
                <a:gd name="adj" fmla="val 16670"/>
              </a:avLst>
            </a:prstGeom>
            <a:solidFill>
              <a:schemeClr val="accent2">
                <a:lumMod val="60000"/>
                <a:lumOff val="40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9" name="Rectángulo 28"/>
            <p:cNvSpPr/>
            <p:nvPr/>
          </p:nvSpPr>
          <p:spPr>
            <a:xfrm>
              <a:off x="6407083" y="2762807"/>
              <a:ext cx="2889321" cy="465088"/>
            </a:xfrm>
            <a:prstGeom prst="rect">
              <a:avLst/>
            </a:prstGeom>
            <a:solidFill>
              <a:schemeClr val="accent2">
                <a:lumMod val="60000"/>
                <a:lumOff val="4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b="1" kern="1200" dirty="0" smtClean="0"/>
                <a:t>DEBEN ADAPTARSE A LA NECESIDAD INSTITUCIONAL</a:t>
              </a:r>
              <a:endParaRPr lang="es-ES" b="1" kern="1200" dirty="0"/>
            </a:p>
          </p:txBody>
        </p:sp>
      </p:grpSp>
      <p:sp>
        <p:nvSpPr>
          <p:cNvPr id="30" name="Flecha derecha 29"/>
          <p:cNvSpPr/>
          <p:nvPr/>
        </p:nvSpPr>
        <p:spPr>
          <a:xfrm>
            <a:off x="6371244" y="2729666"/>
            <a:ext cx="1012172" cy="438537"/>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SV" sz="1400"/>
          </a:p>
        </p:txBody>
      </p:sp>
    </p:spTree>
    <p:extLst>
      <p:ext uri="{BB962C8B-B14F-4D97-AF65-F5344CB8AC3E}">
        <p14:creationId xmlns:p14="http://schemas.microsoft.com/office/powerpoint/2010/main" val="1149287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2.  ENUNCIADO </a:t>
            </a:r>
            <a:r>
              <a:rPr lang="es-EC" sz="2800" b="1" i="1" dirty="0">
                <a:solidFill>
                  <a:prstClr val="black"/>
                </a:solidFill>
                <a:latin typeface="Arial" panose="020B0604020202020204" pitchFamily="34" charset="0"/>
                <a:cs typeface="Arial" panose="020B0604020202020204" pitchFamily="34" charset="0"/>
              </a:rPr>
              <a:t>DEL PROBLEMA</a:t>
            </a:r>
          </a:p>
        </p:txBody>
      </p:sp>
      <p:graphicFrame>
        <p:nvGraphicFramePr>
          <p:cNvPr id="14" name="Diagrama 13"/>
          <p:cNvGraphicFramePr/>
          <p:nvPr>
            <p:extLst>
              <p:ext uri="{D42A27DB-BD31-4B8C-83A1-F6EECF244321}">
                <p14:modId xmlns:p14="http://schemas.microsoft.com/office/powerpoint/2010/main" val="2992777382"/>
              </p:ext>
            </p:extLst>
          </p:nvPr>
        </p:nvGraphicFramePr>
        <p:xfrm>
          <a:off x="4206251" y="1019734"/>
          <a:ext cx="4608512" cy="4996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Forma libre 14"/>
          <p:cNvSpPr/>
          <p:nvPr/>
        </p:nvSpPr>
        <p:spPr>
          <a:xfrm>
            <a:off x="5718419" y="2531902"/>
            <a:ext cx="1440160" cy="360040"/>
          </a:xfrm>
          <a:custGeom>
            <a:avLst/>
            <a:gdLst>
              <a:gd name="connsiteX0" fmla="*/ 0 w 1464860"/>
              <a:gd name="connsiteY0" fmla="*/ 99528 h 597155"/>
              <a:gd name="connsiteX1" fmla="*/ 99528 w 1464860"/>
              <a:gd name="connsiteY1" fmla="*/ 0 h 597155"/>
              <a:gd name="connsiteX2" fmla="*/ 1365332 w 1464860"/>
              <a:gd name="connsiteY2" fmla="*/ 0 h 597155"/>
              <a:gd name="connsiteX3" fmla="*/ 1464860 w 1464860"/>
              <a:gd name="connsiteY3" fmla="*/ 99528 h 597155"/>
              <a:gd name="connsiteX4" fmla="*/ 1464860 w 1464860"/>
              <a:gd name="connsiteY4" fmla="*/ 497627 h 597155"/>
              <a:gd name="connsiteX5" fmla="*/ 1365332 w 1464860"/>
              <a:gd name="connsiteY5" fmla="*/ 597155 h 597155"/>
              <a:gd name="connsiteX6" fmla="*/ 99528 w 1464860"/>
              <a:gd name="connsiteY6" fmla="*/ 597155 h 597155"/>
              <a:gd name="connsiteX7" fmla="*/ 0 w 1464860"/>
              <a:gd name="connsiteY7" fmla="*/ 497627 h 597155"/>
              <a:gd name="connsiteX8" fmla="*/ 0 w 1464860"/>
              <a:gd name="connsiteY8" fmla="*/ 99528 h 59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4860" h="597155">
                <a:moveTo>
                  <a:pt x="0" y="99528"/>
                </a:moveTo>
                <a:cubicBezTo>
                  <a:pt x="0" y="44560"/>
                  <a:pt x="44560" y="0"/>
                  <a:pt x="99528" y="0"/>
                </a:cubicBezTo>
                <a:lnTo>
                  <a:pt x="1365332" y="0"/>
                </a:lnTo>
                <a:cubicBezTo>
                  <a:pt x="1420300" y="0"/>
                  <a:pt x="1464860" y="44560"/>
                  <a:pt x="1464860" y="99528"/>
                </a:cubicBezTo>
                <a:lnTo>
                  <a:pt x="1464860" y="497627"/>
                </a:lnTo>
                <a:cubicBezTo>
                  <a:pt x="1464860" y="552595"/>
                  <a:pt x="1420300" y="597155"/>
                  <a:pt x="1365332" y="597155"/>
                </a:cubicBezTo>
                <a:lnTo>
                  <a:pt x="99528" y="597155"/>
                </a:lnTo>
                <a:cubicBezTo>
                  <a:pt x="44560" y="597155"/>
                  <a:pt x="0" y="552595"/>
                  <a:pt x="0" y="497627"/>
                </a:cubicBezTo>
                <a:lnTo>
                  <a:pt x="0" y="99528"/>
                </a:lnTo>
                <a:close/>
              </a:path>
            </a:pathLst>
          </a:cu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441" tIns="63441" rIns="63441" bIns="63441" numCol="1" spcCol="1270" anchor="ctr" anchorCtr="0">
            <a:noAutofit/>
          </a:bodyPr>
          <a:lstStyle/>
          <a:p>
            <a:pPr lvl="0" algn="ctr" defTabSz="400050">
              <a:lnSpc>
                <a:spcPct val="90000"/>
              </a:lnSpc>
              <a:spcBef>
                <a:spcPct val="0"/>
              </a:spcBef>
              <a:spcAft>
                <a:spcPct val="35000"/>
              </a:spcAft>
            </a:pPr>
            <a:r>
              <a:rPr lang="es-EC" sz="1600" b="1" dirty="0" smtClean="0">
                <a:latin typeface="Calibri" panose="020F0502020204030204" pitchFamily="34" charset="0"/>
                <a:cs typeface="Calibri" panose="020F0502020204030204" pitchFamily="34" charset="0"/>
              </a:rPr>
              <a:t>SU INCIDENCIA</a:t>
            </a:r>
            <a:endParaRPr lang="es-EC" sz="1600" b="1" kern="1200" dirty="0">
              <a:latin typeface="Calibri" panose="020F0502020204030204" pitchFamily="34" charset="0"/>
              <a:cs typeface="Calibri" panose="020F0502020204030204" pitchFamily="34" charset="0"/>
            </a:endParaRPr>
          </a:p>
        </p:txBody>
      </p:sp>
      <p:sp>
        <p:nvSpPr>
          <p:cNvPr id="16" name="Flecha curvada hacia la izquierda 15"/>
          <p:cNvSpPr/>
          <p:nvPr/>
        </p:nvSpPr>
        <p:spPr>
          <a:xfrm rot="18355992">
            <a:off x="7609069" y="946611"/>
            <a:ext cx="625447" cy="1769662"/>
          </a:xfrm>
          <a:prstGeom prst="curvedLeftArrow">
            <a:avLst>
              <a:gd name="adj1" fmla="val 25000"/>
              <a:gd name="adj2" fmla="val 3996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SV">
              <a:solidFill>
                <a:schemeClr val="tx1"/>
              </a:solidFill>
            </a:endParaRPr>
          </a:p>
        </p:txBody>
      </p:sp>
      <p:sp>
        <p:nvSpPr>
          <p:cNvPr id="17" name="Flecha curvada hacia la izquierda 16"/>
          <p:cNvSpPr/>
          <p:nvPr/>
        </p:nvSpPr>
        <p:spPr>
          <a:xfrm rot="1273519">
            <a:off x="8731386" y="3501175"/>
            <a:ext cx="526175" cy="1625943"/>
          </a:xfrm>
          <a:prstGeom prst="curvedLeftArrow">
            <a:avLst>
              <a:gd name="adj1" fmla="val 25000"/>
              <a:gd name="adj2" fmla="val 3996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SV">
              <a:solidFill>
                <a:schemeClr val="tx1"/>
              </a:solidFill>
            </a:endParaRPr>
          </a:p>
        </p:txBody>
      </p:sp>
      <p:sp>
        <p:nvSpPr>
          <p:cNvPr id="18" name="Flecha curvada hacia la izquierda 17"/>
          <p:cNvSpPr/>
          <p:nvPr/>
        </p:nvSpPr>
        <p:spPr>
          <a:xfrm rot="5559294">
            <a:off x="6194034" y="4836202"/>
            <a:ext cx="351543" cy="1576216"/>
          </a:xfrm>
          <a:prstGeom prst="curvedLeftArrow">
            <a:avLst>
              <a:gd name="adj1" fmla="val 25000"/>
              <a:gd name="adj2" fmla="val 3996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SV">
              <a:solidFill>
                <a:schemeClr val="tx1"/>
              </a:solidFill>
            </a:endParaRPr>
          </a:p>
        </p:txBody>
      </p:sp>
      <p:sp>
        <p:nvSpPr>
          <p:cNvPr id="19" name="Flecha curvada hacia la izquierda 18"/>
          <p:cNvSpPr/>
          <p:nvPr/>
        </p:nvSpPr>
        <p:spPr>
          <a:xfrm rot="10193043">
            <a:off x="3702707" y="3510464"/>
            <a:ext cx="713626" cy="1708880"/>
          </a:xfrm>
          <a:prstGeom prst="curvedLeftArrow">
            <a:avLst>
              <a:gd name="adj1" fmla="val 25000"/>
              <a:gd name="adj2" fmla="val 3996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SV">
              <a:solidFill>
                <a:schemeClr val="tx1"/>
              </a:solidFill>
            </a:endParaRPr>
          </a:p>
        </p:txBody>
      </p:sp>
      <p:sp>
        <p:nvSpPr>
          <p:cNvPr id="20" name="Flecha curvada hacia la izquierda 19"/>
          <p:cNvSpPr/>
          <p:nvPr/>
        </p:nvSpPr>
        <p:spPr>
          <a:xfrm rot="15784549">
            <a:off x="4672345" y="1361196"/>
            <a:ext cx="979694" cy="1661879"/>
          </a:xfrm>
          <a:prstGeom prst="curvedLeftArrow">
            <a:avLst>
              <a:gd name="adj1" fmla="val 25000"/>
              <a:gd name="adj2" fmla="val 3996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SV">
              <a:solidFill>
                <a:schemeClr val="tx1"/>
              </a:solidFill>
            </a:endParaRPr>
          </a:p>
        </p:txBody>
      </p:sp>
    </p:spTree>
    <p:extLst>
      <p:ext uri="{BB962C8B-B14F-4D97-AF65-F5344CB8AC3E}">
        <p14:creationId xmlns:p14="http://schemas.microsoft.com/office/powerpoint/2010/main" val="259014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200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2"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2000"/>
                                  </p:st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3"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200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4"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2000"/>
                                  </p:stCondLst>
                                  <p:childTnLst>
                                    <p:set>
                                      <p:cBhvr>
                                        <p:cTn id="37" dur="1" fill="hold">
                                          <p:stCondLst>
                                            <p:cond delay="0"/>
                                          </p:stCondLst>
                                        </p:cTn>
                                        <p:tgtEl>
                                          <p:spTgt spid="20"/>
                                        </p:tgtEl>
                                        <p:attrNameLst>
                                          <p:attrName>style.visibility</p:attrName>
                                        </p:attrNameLst>
                                      </p:cBhvr>
                                      <p:to>
                                        <p:strVal val="visible"/>
                                      </p:to>
                                    </p:set>
                                  </p:childTnLst>
                                </p:cTn>
                              </p:par>
                            </p:childTnLst>
                          </p:cTn>
                        </p:par>
                        <p:par>
                          <p:cTn id="38" fill="hold">
                            <p:stCondLst>
                              <p:cond delay="2000"/>
                            </p:stCondLst>
                            <p:childTnLst>
                              <p:par>
                                <p:cTn id="39" presetID="1" presetClass="entr" presetSubtype="0" fill="hold" grpId="0" nodeType="afterEffect">
                                  <p:stCondLst>
                                    <p:cond delay="100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5"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Graphic spid="14" grpId="1">
        <p:bldAsOne/>
      </p:bldGraphic>
      <p:bldGraphic spid="14" grpId="2">
        <p:bldAsOne/>
      </p:bldGraphic>
      <p:bldGraphic spid="14" grpId="3">
        <p:bldAsOne/>
      </p:bldGraphic>
      <p:bldGraphic spid="14" grpId="4">
        <p:bldAsOne/>
      </p:bldGraphic>
      <p:bldGraphic spid="14" grpId="5">
        <p:bldAsOne/>
      </p:bldGraphic>
      <p:bldP spid="15" grpId="0" animBg="1"/>
      <p:bldP spid="16" grpId="0" animBg="1"/>
      <p:bldP spid="17" grpId="0" animBg="1"/>
      <p:bldP spid="18"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3.  PREGUNTAS DE INVESTIGACIÓN</a:t>
            </a:r>
            <a:endParaRPr lang="es-EC" sz="2800" b="1" i="1" dirty="0">
              <a:solidFill>
                <a:prstClr val="black"/>
              </a:solidFill>
              <a:latin typeface="Arial" panose="020B0604020202020204" pitchFamily="34" charset="0"/>
              <a:cs typeface="Arial" panose="020B0604020202020204" pitchFamily="34" charset="0"/>
            </a:endParaRPr>
          </a:p>
        </p:txBody>
      </p:sp>
      <p:grpSp>
        <p:nvGrpSpPr>
          <p:cNvPr id="2" name="Grupo 1"/>
          <p:cNvGrpSpPr/>
          <p:nvPr/>
        </p:nvGrpSpPr>
        <p:grpSpPr>
          <a:xfrm>
            <a:off x="-4630048" y="764706"/>
            <a:ext cx="16464240" cy="5794789"/>
            <a:chOff x="-791116" y="914401"/>
            <a:chExt cx="10725848" cy="5472816"/>
          </a:xfrm>
        </p:grpSpPr>
        <p:sp>
          <p:nvSpPr>
            <p:cNvPr id="7" name="Arco de bloque 6"/>
            <p:cNvSpPr/>
            <p:nvPr/>
          </p:nvSpPr>
          <p:spPr>
            <a:xfrm>
              <a:off x="-791116" y="914401"/>
              <a:ext cx="5472816" cy="5472816"/>
            </a:xfrm>
            <a:prstGeom prst="blockArc">
              <a:avLst>
                <a:gd name="adj1" fmla="val 18900000"/>
                <a:gd name="adj2" fmla="val 2700000"/>
                <a:gd name="adj3" fmla="val 395"/>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8" name="Forma libre 7"/>
            <p:cNvSpPr/>
            <p:nvPr/>
          </p:nvSpPr>
          <p:spPr>
            <a:xfrm>
              <a:off x="4263347" y="1931248"/>
              <a:ext cx="5671385" cy="625205"/>
            </a:xfrm>
            <a:custGeom>
              <a:avLst/>
              <a:gdLst>
                <a:gd name="connsiteX0" fmla="*/ 0 w 5364660"/>
                <a:gd name="connsiteY0" fmla="*/ 0 h 625205"/>
                <a:gd name="connsiteX1" fmla="*/ 5364660 w 5364660"/>
                <a:gd name="connsiteY1" fmla="*/ 0 h 625205"/>
                <a:gd name="connsiteX2" fmla="*/ 5364660 w 5364660"/>
                <a:gd name="connsiteY2" fmla="*/ 625205 h 625205"/>
                <a:gd name="connsiteX3" fmla="*/ 0 w 5364660"/>
                <a:gd name="connsiteY3" fmla="*/ 625205 h 625205"/>
                <a:gd name="connsiteX4" fmla="*/ 0 w 5364660"/>
                <a:gd name="connsiteY4" fmla="*/ 0 h 625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4660" h="625205">
                  <a:moveTo>
                    <a:pt x="0" y="0"/>
                  </a:moveTo>
                  <a:lnTo>
                    <a:pt x="5364660" y="0"/>
                  </a:lnTo>
                  <a:lnTo>
                    <a:pt x="5364660" y="625205"/>
                  </a:lnTo>
                  <a:lnTo>
                    <a:pt x="0" y="625205"/>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96257" tIns="35560" rIns="35560" bIns="35560" numCol="1" spcCol="1270" anchor="ctr" anchorCtr="0">
              <a:noAutofit/>
            </a:bodyPr>
            <a:lstStyle/>
            <a:p>
              <a:pPr lvl="0" algn="just" defTabSz="622300">
                <a:lnSpc>
                  <a:spcPct val="90000"/>
                </a:lnSpc>
                <a:spcBef>
                  <a:spcPct val="0"/>
                </a:spcBef>
                <a:spcAft>
                  <a:spcPct val="35000"/>
                </a:spcAft>
              </a:pPr>
              <a:r>
                <a:rPr lang="es-ES" sz="2000" kern="1200" dirty="0" smtClean="0">
                  <a:latin typeface="Times New Roman" panose="02020603050405020304" pitchFamily="18" charset="0"/>
                  <a:ea typeface="Times New Roman" panose="02020603050405020304" pitchFamily="18" charset="0"/>
                </a:rPr>
                <a:t>¿Cuáles son las características generacionales que identifican a la generación Y?</a:t>
              </a:r>
              <a:endParaRPr lang="es-ES" sz="2000" kern="1200" dirty="0">
                <a:solidFill>
                  <a:schemeClr val="bg1"/>
                </a:solidFill>
                <a:latin typeface="Times New Roman" panose="02020603050405020304" pitchFamily="18" charset="0"/>
                <a:cs typeface="Times New Roman" panose="02020603050405020304" pitchFamily="18" charset="0"/>
              </a:endParaRPr>
            </a:p>
          </p:txBody>
        </p:sp>
        <p:sp>
          <p:nvSpPr>
            <p:cNvPr id="9" name="Elipse 8"/>
            <p:cNvSpPr/>
            <p:nvPr/>
          </p:nvSpPr>
          <p:spPr>
            <a:xfrm>
              <a:off x="3751729" y="1892254"/>
              <a:ext cx="781507" cy="781507"/>
            </a:xfrm>
            <a:prstGeom prst="ellipse">
              <a:avLst/>
            </a:prstGeom>
            <a:blipFill rotWithShape="0">
              <a:blip r:embed="rId2"/>
              <a:stretch>
                <a:fillRect/>
              </a:stretch>
            </a:blipFill>
          </p:spPr>
          <p:style>
            <a:lnRef idx="2">
              <a:schemeClr val="accent2">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0" name="Forma libre 9"/>
            <p:cNvSpPr/>
            <p:nvPr/>
          </p:nvSpPr>
          <p:spPr>
            <a:xfrm>
              <a:off x="4621792" y="2869219"/>
              <a:ext cx="5312940" cy="625205"/>
            </a:xfrm>
            <a:custGeom>
              <a:avLst/>
              <a:gdLst>
                <a:gd name="connsiteX0" fmla="*/ 0 w 5006215"/>
                <a:gd name="connsiteY0" fmla="*/ 0 h 625205"/>
                <a:gd name="connsiteX1" fmla="*/ 5006215 w 5006215"/>
                <a:gd name="connsiteY1" fmla="*/ 0 h 625205"/>
                <a:gd name="connsiteX2" fmla="*/ 5006215 w 5006215"/>
                <a:gd name="connsiteY2" fmla="*/ 625205 h 625205"/>
                <a:gd name="connsiteX3" fmla="*/ 0 w 5006215"/>
                <a:gd name="connsiteY3" fmla="*/ 625205 h 625205"/>
                <a:gd name="connsiteX4" fmla="*/ 0 w 5006215"/>
                <a:gd name="connsiteY4" fmla="*/ 0 h 625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6215" h="625205">
                  <a:moveTo>
                    <a:pt x="0" y="0"/>
                  </a:moveTo>
                  <a:lnTo>
                    <a:pt x="5006215" y="0"/>
                  </a:lnTo>
                  <a:lnTo>
                    <a:pt x="5006215" y="625205"/>
                  </a:lnTo>
                  <a:lnTo>
                    <a:pt x="0" y="625205"/>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96257" tIns="35560" rIns="35560" bIns="35560" numCol="1" spcCol="1270" anchor="ctr" anchorCtr="0">
              <a:noAutofit/>
            </a:bodyPr>
            <a:lstStyle/>
            <a:p>
              <a:pPr lvl="0" algn="just" defTabSz="622300">
                <a:lnSpc>
                  <a:spcPct val="90000"/>
                </a:lnSpc>
                <a:spcBef>
                  <a:spcPct val="0"/>
                </a:spcBef>
                <a:spcAft>
                  <a:spcPct val="35000"/>
                </a:spcAft>
              </a:pPr>
              <a:r>
                <a:rPr lang="es-ES" sz="2000" kern="1200" dirty="0" smtClean="0">
                  <a:latin typeface="Times New Roman" panose="02020603050405020304" pitchFamily="18" charset="0"/>
                  <a:ea typeface="Times New Roman" panose="02020603050405020304" pitchFamily="18" charset="0"/>
                </a:rPr>
                <a:t>¿Qué se debe analizar para identificar el desempeño profesional de los oficiales de la Fuerza Terrestre de la generación X y la generación Y?</a:t>
              </a:r>
              <a:endParaRPr lang="es-ES" sz="2000" kern="1200" dirty="0">
                <a:solidFill>
                  <a:schemeClr val="bg1"/>
                </a:solidFill>
                <a:latin typeface="Times New Roman" panose="02020603050405020304" pitchFamily="18" charset="0"/>
                <a:cs typeface="Times New Roman" panose="02020603050405020304" pitchFamily="18" charset="0"/>
              </a:endParaRPr>
            </a:p>
          </p:txBody>
        </p:sp>
        <p:sp>
          <p:nvSpPr>
            <p:cNvPr id="11" name="Elipse 10"/>
            <p:cNvSpPr/>
            <p:nvPr/>
          </p:nvSpPr>
          <p:spPr>
            <a:xfrm>
              <a:off x="4065616" y="2830226"/>
              <a:ext cx="781507" cy="781507"/>
            </a:xfrm>
            <a:prstGeom prst="ellipse">
              <a:avLst/>
            </a:prstGeom>
            <a:blipFill rotWithShape="0">
              <a:blip r:embed="rId3"/>
              <a:stretch>
                <a:fillRect/>
              </a:stretch>
            </a:blipFill>
          </p:spPr>
          <p:style>
            <a:lnRef idx="2">
              <a:schemeClr val="accent3">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2" name="Forma libre 11"/>
            <p:cNvSpPr/>
            <p:nvPr/>
          </p:nvSpPr>
          <p:spPr>
            <a:xfrm>
              <a:off x="4621792" y="3604338"/>
              <a:ext cx="5312940" cy="828057"/>
            </a:xfrm>
            <a:custGeom>
              <a:avLst/>
              <a:gdLst>
                <a:gd name="connsiteX0" fmla="*/ 0 w 5006215"/>
                <a:gd name="connsiteY0" fmla="*/ 0 h 625205"/>
                <a:gd name="connsiteX1" fmla="*/ 5006215 w 5006215"/>
                <a:gd name="connsiteY1" fmla="*/ 0 h 625205"/>
                <a:gd name="connsiteX2" fmla="*/ 5006215 w 5006215"/>
                <a:gd name="connsiteY2" fmla="*/ 625205 h 625205"/>
                <a:gd name="connsiteX3" fmla="*/ 0 w 5006215"/>
                <a:gd name="connsiteY3" fmla="*/ 625205 h 625205"/>
                <a:gd name="connsiteX4" fmla="*/ 0 w 5006215"/>
                <a:gd name="connsiteY4" fmla="*/ 0 h 625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6215" h="625205">
                  <a:moveTo>
                    <a:pt x="0" y="0"/>
                  </a:moveTo>
                  <a:lnTo>
                    <a:pt x="5006215" y="0"/>
                  </a:lnTo>
                  <a:lnTo>
                    <a:pt x="5006215" y="625205"/>
                  </a:lnTo>
                  <a:lnTo>
                    <a:pt x="0" y="625205"/>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96257" tIns="35560" rIns="35560" bIns="35560" numCol="1" spcCol="1270" anchor="ctr" anchorCtr="0">
              <a:noAutofit/>
            </a:bodyPr>
            <a:lstStyle/>
            <a:p>
              <a:pPr lvl="0" algn="just" defTabSz="622300">
                <a:lnSpc>
                  <a:spcPct val="90000"/>
                </a:lnSpc>
                <a:spcBef>
                  <a:spcPct val="0"/>
                </a:spcBef>
                <a:spcAft>
                  <a:spcPct val="35000"/>
                </a:spcAft>
              </a:pPr>
              <a:r>
                <a:rPr lang="es-ES" sz="2000" kern="1200" dirty="0" smtClean="0">
                  <a:latin typeface="Times New Roman" panose="02020603050405020304" pitchFamily="18" charset="0"/>
                  <a:ea typeface="Times New Roman" panose="02020603050405020304" pitchFamily="18" charset="0"/>
                </a:rPr>
                <a:t>¿Cuál es la incidencia de las características generacionales en el desempeño profesional de los oficiales de la Fuerza Terrestre de la generación Y?</a:t>
              </a:r>
              <a:endParaRPr lang="es-ES" sz="2000" kern="1200" dirty="0">
                <a:solidFill>
                  <a:schemeClr val="bg1"/>
                </a:solidFill>
                <a:latin typeface="Times New Roman" panose="02020603050405020304" pitchFamily="18" charset="0"/>
                <a:cs typeface="Times New Roman" panose="02020603050405020304" pitchFamily="18" charset="0"/>
              </a:endParaRPr>
            </a:p>
          </p:txBody>
        </p:sp>
        <p:sp>
          <p:nvSpPr>
            <p:cNvPr id="13" name="Elipse 12"/>
            <p:cNvSpPr/>
            <p:nvPr/>
          </p:nvSpPr>
          <p:spPr>
            <a:xfrm>
              <a:off x="3982905" y="3748982"/>
              <a:ext cx="781507" cy="781507"/>
            </a:xfrm>
            <a:prstGeom prst="ellipse">
              <a:avLst/>
            </a:prstGeom>
            <a:blipFill rotWithShape="0">
              <a:blip r:embed="rId4"/>
              <a:stretch>
                <a:fillRect/>
              </a:stretch>
            </a:blipFill>
          </p:spPr>
          <p:style>
            <a:lnRef idx="2">
              <a:schemeClr val="accent4">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4" name="Forma libre 13"/>
            <p:cNvSpPr/>
            <p:nvPr/>
          </p:nvSpPr>
          <p:spPr>
            <a:xfrm>
              <a:off x="4263347" y="4745161"/>
              <a:ext cx="5671385" cy="625205"/>
            </a:xfrm>
            <a:custGeom>
              <a:avLst/>
              <a:gdLst>
                <a:gd name="connsiteX0" fmla="*/ 0 w 5364660"/>
                <a:gd name="connsiteY0" fmla="*/ 0 h 625205"/>
                <a:gd name="connsiteX1" fmla="*/ 5364660 w 5364660"/>
                <a:gd name="connsiteY1" fmla="*/ 0 h 625205"/>
                <a:gd name="connsiteX2" fmla="*/ 5364660 w 5364660"/>
                <a:gd name="connsiteY2" fmla="*/ 625205 h 625205"/>
                <a:gd name="connsiteX3" fmla="*/ 0 w 5364660"/>
                <a:gd name="connsiteY3" fmla="*/ 625205 h 625205"/>
                <a:gd name="connsiteX4" fmla="*/ 0 w 5364660"/>
                <a:gd name="connsiteY4" fmla="*/ 0 h 625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4660" h="625205">
                  <a:moveTo>
                    <a:pt x="0" y="0"/>
                  </a:moveTo>
                  <a:lnTo>
                    <a:pt x="5364660" y="0"/>
                  </a:lnTo>
                  <a:lnTo>
                    <a:pt x="5364660" y="625205"/>
                  </a:lnTo>
                  <a:lnTo>
                    <a:pt x="0" y="625205"/>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96257" tIns="35560" rIns="35560" bIns="35560" numCol="1" spcCol="1270" anchor="ctr" anchorCtr="0">
              <a:noAutofit/>
            </a:bodyPr>
            <a:lstStyle/>
            <a:p>
              <a:pPr lvl="0" algn="just" defTabSz="622300">
                <a:lnSpc>
                  <a:spcPct val="90000"/>
                </a:lnSpc>
                <a:spcBef>
                  <a:spcPct val="0"/>
                </a:spcBef>
                <a:spcAft>
                  <a:spcPct val="35000"/>
                </a:spcAft>
              </a:pPr>
              <a:r>
                <a:rPr lang="es-ES" sz="2000" kern="1200" dirty="0" smtClean="0">
                  <a:latin typeface="Times New Roman" panose="02020603050405020304" pitchFamily="18" charset="0"/>
                  <a:ea typeface="Times New Roman" panose="02020603050405020304" pitchFamily="18" charset="0"/>
                </a:rPr>
                <a:t>¿Cuál serían las estrategias generales a aplicar para obtener un desempeño profesional acorde al desarrollo generacional, en la Fuerza Terrestre?</a:t>
              </a:r>
              <a:endParaRPr lang="es-ES" sz="2000" kern="1200" dirty="0">
                <a:solidFill>
                  <a:schemeClr val="bg1"/>
                </a:solidFill>
                <a:latin typeface="Times New Roman" panose="02020603050405020304" pitchFamily="18" charset="0"/>
                <a:cs typeface="Times New Roman" panose="02020603050405020304" pitchFamily="18" charset="0"/>
              </a:endParaRPr>
            </a:p>
          </p:txBody>
        </p:sp>
        <p:sp>
          <p:nvSpPr>
            <p:cNvPr id="15" name="Elipse 14"/>
            <p:cNvSpPr/>
            <p:nvPr/>
          </p:nvSpPr>
          <p:spPr>
            <a:xfrm>
              <a:off x="3727361" y="4675132"/>
              <a:ext cx="781507" cy="781507"/>
            </a:xfrm>
            <a:prstGeom prst="ellipse">
              <a:avLst/>
            </a:prstGeom>
            <a:blipFill rotWithShape="0">
              <a:blip r:embed="rId5"/>
              <a:stretch>
                <a:fillRect/>
              </a:stretch>
            </a:blipFill>
          </p:spPr>
          <p:style>
            <a:lnRef idx="2">
              <a:schemeClr val="accent5">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4063376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4.  JUSTIFICACIÓN DE INVESTIGACIÓN</a:t>
            </a:r>
            <a:endParaRPr lang="es-EC" sz="2800" b="1" i="1" dirty="0">
              <a:solidFill>
                <a:prstClr val="black"/>
              </a:solidFill>
              <a:latin typeface="Arial" panose="020B0604020202020204" pitchFamily="34" charset="0"/>
              <a:cs typeface="Arial" panose="020B0604020202020204" pitchFamily="34" charset="0"/>
            </a:endParaRPr>
          </a:p>
        </p:txBody>
      </p:sp>
      <p:grpSp>
        <p:nvGrpSpPr>
          <p:cNvPr id="2" name="Grupo 1"/>
          <p:cNvGrpSpPr/>
          <p:nvPr/>
        </p:nvGrpSpPr>
        <p:grpSpPr>
          <a:xfrm>
            <a:off x="2485624" y="1197736"/>
            <a:ext cx="8564450" cy="5164428"/>
            <a:chOff x="2843364" y="1779214"/>
            <a:chExt cx="6768751" cy="3802605"/>
          </a:xfrm>
        </p:grpSpPr>
        <p:sp>
          <p:nvSpPr>
            <p:cNvPr id="7" name="Forma libre 6"/>
            <p:cNvSpPr/>
            <p:nvPr/>
          </p:nvSpPr>
          <p:spPr>
            <a:xfrm>
              <a:off x="5756479" y="2564024"/>
              <a:ext cx="756476" cy="91440"/>
            </a:xfrm>
            <a:custGeom>
              <a:avLst/>
              <a:gdLst>
                <a:gd name="connsiteX0" fmla="*/ 0 w 756476"/>
                <a:gd name="connsiteY0" fmla="*/ 45721 h 91440"/>
                <a:gd name="connsiteX1" fmla="*/ 395338 w 756476"/>
                <a:gd name="connsiteY1" fmla="*/ 45721 h 91440"/>
                <a:gd name="connsiteX2" fmla="*/ 395338 w 756476"/>
                <a:gd name="connsiteY2" fmla="*/ 45720 h 91440"/>
                <a:gd name="connsiteX3" fmla="*/ 756476 w 756476"/>
                <a:gd name="connsiteY3" fmla="*/ 45720 h 91440"/>
              </a:gdLst>
              <a:ahLst/>
              <a:cxnLst>
                <a:cxn ang="0">
                  <a:pos x="connsiteX0" y="connsiteY0"/>
                </a:cxn>
                <a:cxn ang="0">
                  <a:pos x="connsiteX1" y="connsiteY1"/>
                </a:cxn>
                <a:cxn ang="0">
                  <a:pos x="connsiteX2" y="connsiteY2"/>
                </a:cxn>
                <a:cxn ang="0">
                  <a:pos x="connsiteX3" y="connsiteY3"/>
                </a:cxn>
              </a:cxnLst>
              <a:rect l="l" t="t" r="r" b="b"/>
              <a:pathLst>
                <a:path w="756476" h="91440">
                  <a:moveTo>
                    <a:pt x="0" y="45721"/>
                  </a:moveTo>
                  <a:lnTo>
                    <a:pt x="395338" y="45721"/>
                  </a:lnTo>
                  <a:lnTo>
                    <a:pt x="395338" y="45720"/>
                  </a:lnTo>
                  <a:lnTo>
                    <a:pt x="756476" y="45720"/>
                  </a:lnTo>
                </a:path>
              </a:pathLst>
            </a:custGeom>
            <a:noFill/>
            <a:ln w="63500">
              <a:tailEnd type="arrow"/>
            </a:ln>
          </p:spPr>
          <p:style>
            <a:lnRef idx="1">
              <a:schemeClr val="accent5">
                <a:hueOff val="0"/>
                <a:satOff val="0"/>
                <a:lumOff val="0"/>
                <a:alphaOff val="0"/>
              </a:schemeClr>
            </a:lnRef>
            <a:fillRef idx="0">
              <a:scrgbClr r="0" g="0" b="0"/>
            </a:fillRef>
            <a:effectRef idx="0">
              <a:scrgbClr r="0" g="0" b="0"/>
            </a:effectRef>
            <a:fontRef idx="minor">
              <a:schemeClr val="tx1">
                <a:hueOff val="0"/>
                <a:satOff val="0"/>
                <a:lumOff val="0"/>
                <a:alphaOff val="0"/>
              </a:schemeClr>
            </a:fontRef>
          </p:style>
          <p:txBody>
            <a:bodyPr spcFirstLastPara="0" vert="horz" wrap="square" lIns="371261" tIns="42533" rIns="371262" bIns="42534" numCol="1" spcCol="1270" anchor="ctr" anchorCtr="0">
              <a:noAutofit/>
            </a:bodyPr>
            <a:lstStyle/>
            <a:p>
              <a:pPr lvl="0" algn="l" defTabSz="266700">
                <a:lnSpc>
                  <a:spcPct val="90000"/>
                </a:lnSpc>
                <a:spcBef>
                  <a:spcPct val="0"/>
                </a:spcBef>
                <a:spcAft>
                  <a:spcPct val="35000"/>
                </a:spcAft>
              </a:pPr>
              <a:endParaRPr lang="en-US" b="1" kern="1200"/>
            </a:p>
          </p:txBody>
        </p:sp>
        <p:sp>
          <p:nvSpPr>
            <p:cNvPr id="8" name="Forma libre 7"/>
            <p:cNvSpPr/>
            <p:nvPr/>
          </p:nvSpPr>
          <p:spPr>
            <a:xfrm>
              <a:off x="2843364" y="1779215"/>
              <a:ext cx="2988277" cy="1661060"/>
            </a:xfrm>
            <a:custGeom>
              <a:avLst/>
              <a:gdLst>
                <a:gd name="connsiteX0" fmla="*/ 0 w 2768433"/>
                <a:gd name="connsiteY0" fmla="*/ 0 h 1661060"/>
                <a:gd name="connsiteX1" fmla="*/ 2768433 w 2768433"/>
                <a:gd name="connsiteY1" fmla="*/ 0 h 1661060"/>
                <a:gd name="connsiteX2" fmla="*/ 2768433 w 2768433"/>
                <a:gd name="connsiteY2" fmla="*/ 1661060 h 1661060"/>
                <a:gd name="connsiteX3" fmla="*/ 0 w 2768433"/>
                <a:gd name="connsiteY3" fmla="*/ 1661060 h 1661060"/>
                <a:gd name="connsiteX4" fmla="*/ 0 w 2768433"/>
                <a:gd name="connsiteY4" fmla="*/ 0 h 1661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8433" h="1661060">
                  <a:moveTo>
                    <a:pt x="0" y="0"/>
                  </a:moveTo>
                  <a:lnTo>
                    <a:pt x="2768433" y="0"/>
                  </a:lnTo>
                  <a:lnTo>
                    <a:pt x="2768433" y="1661060"/>
                  </a:lnTo>
                  <a:lnTo>
                    <a:pt x="0" y="1661060"/>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2400" b="1" kern="1200" dirty="0" smtClean="0"/>
                <a:t>ORIGINALIDAD</a:t>
              </a:r>
              <a:endParaRPr lang="es-EC" sz="2400" b="1" dirty="0" smtClean="0"/>
            </a:p>
            <a:p>
              <a:pPr marL="114300" lvl="1" indent="-114300" defTabSz="622300">
                <a:lnSpc>
                  <a:spcPct val="90000"/>
                </a:lnSpc>
                <a:spcBef>
                  <a:spcPct val="0"/>
                </a:spcBef>
                <a:spcAft>
                  <a:spcPct val="15000"/>
                </a:spcAft>
                <a:buChar char="••"/>
              </a:pPr>
              <a:r>
                <a:rPr lang="es-EC" sz="1900" b="1" kern="1200" noProof="0" dirty="0" smtClean="0"/>
                <a:t>Tema de actualidad, no existen evidencias de estudios militares.</a:t>
              </a:r>
            </a:p>
            <a:p>
              <a:pPr marL="114300" lvl="1" indent="-114300" defTabSz="622300">
                <a:lnSpc>
                  <a:spcPct val="90000"/>
                </a:lnSpc>
                <a:spcBef>
                  <a:spcPct val="0"/>
                </a:spcBef>
                <a:spcAft>
                  <a:spcPct val="15000"/>
                </a:spcAft>
                <a:buChar char="••"/>
              </a:pPr>
              <a:r>
                <a:rPr lang="es-EC" sz="1900" b="1" kern="1200" noProof="0" dirty="0" smtClean="0"/>
                <a:t>Existen diferencias generacionales.</a:t>
              </a:r>
            </a:p>
            <a:p>
              <a:pPr marL="114300" lvl="1" indent="-114300" defTabSz="622300">
                <a:lnSpc>
                  <a:spcPct val="90000"/>
                </a:lnSpc>
                <a:spcBef>
                  <a:spcPct val="0"/>
                </a:spcBef>
                <a:spcAft>
                  <a:spcPct val="15000"/>
                </a:spcAft>
                <a:buChar char="••"/>
              </a:pPr>
              <a:r>
                <a:rPr lang="es-EC" sz="1900" b="1" kern="1200" noProof="0" dirty="0" smtClean="0"/>
                <a:t>Problema en la operatividad institucional.</a:t>
              </a:r>
              <a:endParaRPr lang="en-US" sz="1900" b="1" kern="1200" dirty="0" smtClean="0"/>
            </a:p>
          </p:txBody>
        </p:sp>
        <p:sp>
          <p:nvSpPr>
            <p:cNvPr id="9" name="Forma libre 8"/>
            <p:cNvSpPr/>
            <p:nvPr/>
          </p:nvSpPr>
          <p:spPr>
            <a:xfrm>
              <a:off x="4493514" y="3209463"/>
              <a:ext cx="3629510" cy="711295"/>
            </a:xfrm>
            <a:custGeom>
              <a:avLst/>
              <a:gdLst>
                <a:gd name="connsiteX0" fmla="*/ 3629510 w 3629510"/>
                <a:gd name="connsiteY0" fmla="*/ 0 h 449884"/>
                <a:gd name="connsiteX1" fmla="*/ 3629510 w 3629510"/>
                <a:gd name="connsiteY1" fmla="*/ 242042 h 449884"/>
                <a:gd name="connsiteX2" fmla="*/ 0 w 3629510"/>
                <a:gd name="connsiteY2" fmla="*/ 242042 h 449884"/>
                <a:gd name="connsiteX3" fmla="*/ 0 w 3629510"/>
                <a:gd name="connsiteY3" fmla="*/ 449884 h 449884"/>
              </a:gdLst>
              <a:ahLst/>
              <a:cxnLst>
                <a:cxn ang="0">
                  <a:pos x="connsiteX0" y="connsiteY0"/>
                </a:cxn>
                <a:cxn ang="0">
                  <a:pos x="connsiteX1" y="connsiteY1"/>
                </a:cxn>
                <a:cxn ang="0">
                  <a:pos x="connsiteX2" y="connsiteY2"/>
                </a:cxn>
                <a:cxn ang="0">
                  <a:pos x="connsiteX3" y="connsiteY3"/>
                </a:cxn>
              </a:cxnLst>
              <a:rect l="l" t="t" r="r" b="b"/>
              <a:pathLst>
                <a:path w="3629510" h="449884">
                  <a:moveTo>
                    <a:pt x="3629510" y="0"/>
                  </a:moveTo>
                  <a:lnTo>
                    <a:pt x="3629510" y="242042"/>
                  </a:lnTo>
                  <a:lnTo>
                    <a:pt x="0" y="242042"/>
                  </a:lnTo>
                  <a:lnTo>
                    <a:pt x="0" y="449884"/>
                  </a:lnTo>
                </a:path>
              </a:pathLst>
            </a:custGeom>
            <a:noFill/>
            <a:ln w="63500">
              <a:tailEnd type="arrow"/>
            </a:ln>
          </p:spPr>
          <p:style>
            <a:lnRef idx="1">
              <a:schemeClr val="accent5">
                <a:hueOff val="-4966938"/>
                <a:satOff val="19906"/>
                <a:lumOff val="4314"/>
                <a:alphaOff val="0"/>
              </a:schemeClr>
            </a:lnRef>
            <a:fillRef idx="0">
              <a:scrgbClr r="0" g="0" b="0"/>
            </a:fillRef>
            <a:effectRef idx="0">
              <a:scrgbClr r="0" g="0" b="0"/>
            </a:effectRef>
            <a:fontRef idx="minor">
              <a:schemeClr val="tx1">
                <a:hueOff val="0"/>
                <a:satOff val="0"/>
                <a:lumOff val="0"/>
                <a:alphaOff val="0"/>
              </a:schemeClr>
            </a:fontRef>
          </p:style>
          <p:txBody>
            <a:bodyPr spcFirstLastPara="0" vert="horz" wrap="square" lIns="1735926" tIns="221755" rIns="1735926" bIns="221756" numCol="1" spcCol="1270" anchor="ctr" anchorCtr="0">
              <a:noAutofit/>
            </a:bodyPr>
            <a:lstStyle/>
            <a:p>
              <a:pPr lvl="0" algn="l" defTabSz="266700">
                <a:lnSpc>
                  <a:spcPct val="90000"/>
                </a:lnSpc>
                <a:spcBef>
                  <a:spcPct val="0"/>
                </a:spcBef>
                <a:spcAft>
                  <a:spcPct val="35000"/>
                </a:spcAft>
              </a:pPr>
              <a:endParaRPr lang="es-EC" b="1" kern="1200"/>
            </a:p>
          </p:txBody>
        </p:sp>
        <p:sp>
          <p:nvSpPr>
            <p:cNvPr id="10" name="Forma libre 9"/>
            <p:cNvSpPr/>
            <p:nvPr/>
          </p:nvSpPr>
          <p:spPr>
            <a:xfrm>
              <a:off x="6545355" y="1779214"/>
              <a:ext cx="3066760" cy="1661060"/>
            </a:xfrm>
            <a:custGeom>
              <a:avLst/>
              <a:gdLst>
                <a:gd name="connsiteX0" fmla="*/ 0 w 3066760"/>
                <a:gd name="connsiteY0" fmla="*/ 0 h 1661060"/>
                <a:gd name="connsiteX1" fmla="*/ 3066760 w 3066760"/>
                <a:gd name="connsiteY1" fmla="*/ 0 h 1661060"/>
                <a:gd name="connsiteX2" fmla="*/ 3066760 w 3066760"/>
                <a:gd name="connsiteY2" fmla="*/ 1661060 h 1661060"/>
                <a:gd name="connsiteX3" fmla="*/ 0 w 3066760"/>
                <a:gd name="connsiteY3" fmla="*/ 1661060 h 1661060"/>
                <a:gd name="connsiteX4" fmla="*/ 0 w 3066760"/>
                <a:gd name="connsiteY4" fmla="*/ 0 h 1661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6760" h="1661060">
                  <a:moveTo>
                    <a:pt x="0" y="0"/>
                  </a:moveTo>
                  <a:lnTo>
                    <a:pt x="3066760" y="0"/>
                  </a:lnTo>
                  <a:lnTo>
                    <a:pt x="3066760" y="1661060"/>
                  </a:lnTo>
                  <a:lnTo>
                    <a:pt x="0" y="1661060"/>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3311292"/>
                <a:satOff val="13270"/>
                <a:lumOff val="2876"/>
                <a:alphaOff val="0"/>
              </a:schemeClr>
            </a:fillRef>
            <a:effectRef idx="1">
              <a:schemeClr val="accent5">
                <a:hueOff val="-3311292"/>
                <a:satOff val="13270"/>
                <a:lumOff val="2876"/>
                <a:alphaOff val="0"/>
              </a:schemeClr>
            </a:effectRef>
            <a:fontRef idx="minor">
              <a:schemeClr val="dk1"/>
            </a:fontRef>
          </p:style>
          <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s-EC" sz="2400" b="1" kern="1200" noProof="0" dirty="0" smtClean="0"/>
                <a:t>RELEVANCIA</a:t>
              </a:r>
              <a:endParaRPr lang="es-EC" sz="2400" b="1" kern="1200" noProof="0" dirty="0"/>
            </a:p>
            <a:p>
              <a:pPr marL="114300" lvl="1" indent="-114300" algn="l" defTabSz="622300">
                <a:lnSpc>
                  <a:spcPct val="90000"/>
                </a:lnSpc>
                <a:spcBef>
                  <a:spcPct val="0"/>
                </a:spcBef>
                <a:spcAft>
                  <a:spcPct val="15000"/>
                </a:spcAft>
                <a:buChar char="••"/>
              </a:pPr>
              <a:r>
                <a:rPr lang="es-EC" sz="1900" b="1" kern="1200" noProof="0" dirty="0" smtClean="0"/>
                <a:t>Comprender social y psicológica.</a:t>
              </a:r>
              <a:endParaRPr lang="es-EC" sz="1900" b="1" kern="1200" noProof="0" dirty="0"/>
            </a:p>
            <a:p>
              <a:pPr marL="114300" lvl="1" indent="-114300" algn="l" defTabSz="622300">
                <a:lnSpc>
                  <a:spcPct val="90000"/>
                </a:lnSpc>
                <a:spcBef>
                  <a:spcPct val="0"/>
                </a:spcBef>
                <a:spcAft>
                  <a:spcPct val="15000"/>
                </a:spcAft>
                <a:buChar char="••"/>
              </a:pPr>
              <a:r>
                <a:rPr lang="es-EC" sz="1900" b="1" kern="1200" noProof="0" dirty="0" smtClean="0"/>
                <a:t>Determinar estrategias generales.</a:t>
              </a:r>
              <a:endParaRPr lang="es-EC" sz="1900" b="1" kern="1200" noProof="0" dirty="0"/>
            </a:p>
            <a:p>
              <a:pPr marL="114300" lvl="1" indent="-114300" algn="l" defTabSz="622300">
                <a:lnSpc>
                  <a:spcPct val="90000"/>
                </a:lnSpc>
                <a:spcBef>
                  <a:spcPct val="0"/>
                </a:spcBef>
                <a:spcAft>
                  <a:spcPct val="15000"/>
                </a:spcAft>
                <a:buChar char="••"/>
              </a:pPr>
              <a:r>
                <a:rPr lang="es-EC" sz="1900" b="1" kern="1200" noProof="0" dirty="0" smtClean="0"/>
                <a:t>Desempeño profesional en la F.T</a:t>
              </a:r>
              <a:endParaRPr lang="es-EC" sz="1900" b="1" kern="1200" noProof="0" dirty="0"/>
            </a:p>
            <a:p>
              <a:pPr marL="114300" lvl="1" indent="-114300" algn="l" defTabSz="622300">
                <a:lnSpc>
                  <a:spcPct val="90000"/>
                </a:lnSpc>
                <a:spcBef>
                  <a:spcPct val="0"/>
                </a:spcBef>
                <a:spcAft>
                  <a:spcPct val="15000"/>
                </a:spcAft>
                <a:buChar char="••"/>
              </a:pPr>
              <a:r>
                <a:rPr lang="es-EC" sz="1900" b="1" kern="1200" noProof="0" dirty="0" smtClean="0"/>
                <a:t>Fortalecer la unidades militares y sus funciones militares-laborales.</a:t>
              </a:r>
              <a:endParaRPr lang="es-EC" sz="1900" b="1" kern="1200" noProof="0" dirty="0"/>
            </a:p>
          </p:txBody>
        </p:sp>
        <p:sp>
          <p:nvSpPr>
            <p:cNvPr id="11" name="Forma libre 10"/>
            <p:cNvSpPr/>
            <p:nvPr/>
          </p:nvSpPr>
          <p:spPr>
            <a:xfrm>
              <a:off x="5831642" y="4705569"/>
              <a:ext cx="606139" cy="91440"/>
            </a:xfrm>
            <a:custGeom>
              <a:avLst/>
              <a:gdLst>
                <a:gd name="connsiteX0" fmla="*/ 0 w 606139"/>
                <a:gd name="connsiteY0" fmla="*/ 45720 h 91440"/>
                <a:gd name="connsiteX1" fmla="*/ 606139 w 606139"/>
                <a:gd name="connsiteY1" fmla="*/ 45720 h 91440"/>
              </a:gdLst>
              <a:ahLst/>
              <a:cxnLst>
                <a:cxn ang="0">
                  <a:pos x="connsiteX0" y="connsiteY0"/>
                </a:cxn>
                <a:cxn ang="0">
                  <a:pos x="connsiteX1" y="connsiteY1"/>
                </a:cxn>
              </a:cxnLst>
              <a:rect l="l" t="t" r="r" b="b"/>
              <a:pathLst>
                <a:path w="606139" h="91440">
                  <a:moveTo>
                    <a:pt x="0" y="45720"/>
                  </a:moveTo>
                  <a:lnTo>
                    <a:pt x="606139" y="45720"/>
                  </a:lnTo>
                </a:path>
              </a:pathLst>
            </a:custGeom>
            <a:noFill/>
            <a:ln w="63500">
              <a:tailEnd type="arrow"/>
            </a:ln>
          </p:spPr>
          <p:style>
            <a:lnRef idx="1">
              <a:schemeClr val="accent5">
                <a:hueOff val="-9933876"/>
                <a:satOff val="39811"/>
                <a:lumOff val="8628"/>
                <a:alphaOff val="0"/>
              </a:schemeClr>
            </a:lnRef>
            <a:fillRef idx="0">
              <a:scrgbClr r="0" g="0" b="0"/>
            </a:fillRef>
            <a:effectRef idx="0">
              <a:scrgbClr r="0" g="0" b="0"/>
            </a:effectRef>
            <a:fontRef idx="minor">
              <a:schemeClr val="tx1">
                <a:hueOff val="0"/>
                <a:satOff val="0"/>
                <a:lumOff val="0"/>
                <a:alphaOff val="0"/>
              </a:schemeClr>
            </a:fontRef>
          </p:style>
          <p:txBody>
            <a:bodyPr spcFirstLastPara="0" vert="horz" wrap="square" lIns="299851" tIns="42533" rIns="299852" bIns="42534" numCol="1" spcCol="1270" anchor="ctr" anchorCtr="0">
              <a:noAutofit/>
            </a:bodyPr>
            <a:lstStyle/>
            <a:p>
              <a:pPr lvl="0" algn="l" defTabSz="266700">
                <a:lnSpc>
                  <a:spcPct val="90000"/>
                </a:lnSpc>
                <a:spcBef>
                  <a:spcPct val="0"/>
                </a:spcBef>
                <a:spcAft>
                  <a:spcPct val="35000"/>
                </a:spcAft>
              </a:pPr>
              <a:endParaRPr lang="es-EC" b="1" kern="1200"/>
            </a:p>
          </p:txBody>
        </p:sp>
        <p:sp>
          <p:nvSpPr>
            <p:cNvPr id="12" name="Forma libre 11"/>
            <p:cNvSpPr/>
            <p:nvPr/>
          </p:nvSpPr>
          <p:spPr>
            <a:xfrm>
              <a:off x="2843364" y="3920759"/>
              <a:ext cx="2990077" cy="1661060"/>
            </a:xfrm>
            <a:custGeom>
              <a:avLst/>
              <a:gdLst>
                <a:gd name="connsiteX0" fmla="*/ 0 w 2768433"/>
                <a:gd name="connsiteY0" fmla="*/ 0 h 1661060"/>
                <a:gd name="connsiteX1" fmla="*/ 2768433 w 2768433"/>
                <a:gd name="connsiteY1" fmla="*/ 0 h 1661060"/>
                <a:gd name="connsiteX2" fmla="*/ 2768433 w 2768433"/>
                <a:gd name="connsiteY2" fmla="*/ 1661060 h 1661060"/>
                <a:gd name="connsiteX3" fmla="*/ 0 w 2768433"/>
                <a:gd name="connsiteY3" fmla="*/ 1661060 h 1661060"/>
                <a:gd name="connsiteX4" fmla="*/ 0 w 2768433"/>
                <a:gd name="connsiteY4" fmla="*/ 0 h 1661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8433" h="1661060">
                  <a:moveTo>
                    <a:pt x="0" y="0"/>
                  </a:moveTo>
                  <a:lnTo>
                    <a:pt x="2768433" y="0"/>
                  </a:lnTo>
                  <a:lnTo>
                    <a:pt x="2768433" y="1661060"/>
                  </a:lnTo>
                  <a:lnTo>
                    <a:pt x="0" y="1661060"/>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6622584"/>
                <a:satOff val="26541"/>
                <a:lumOff val="5752"/>
                <a:alphaOff val="0"/>
              </a:schemeClr>
            </a:fillRef>
            <a:effectRef idx="1">
              <a:schemeClr val="accent5">
                <a:hueOff val="-6622584"/>
                <a:satOff val="26541"/>
                <a:lumOff val="5752"/>
                <a:alphaOff val="0"/>
              </a:schemeClr>
            </a:effectRef>
            <a:fontRef idx="minor">
              <a:schemeClr val="dk1"/>
            </a:fontRef>
          </p:style>
          <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2400" b="1" kern="1200" dirty="0" smtClean="0"/>
                <a:t>     IMPORTANCIA</a:t>
              </a:r>
              <a:endParaRPr lang="en-US" sz="2400" b="1" kern="1200" dirty="0"/>
            </a:p>
            <a:p>
              <a:pPr marL="114300" lvl="1" indent="-114300" algn="l" defTabSz="622300">
                <a:lnSpc>
                  <a:spcPct val="90000"/>
                </a:lnSpc>
                <a:spcBef>
                  <a:spcPct val="0"/>
                </a:spcBef>
                <a:spcAft>
                  <a:spcPct val="15000"/>
                </a:spcAft>
                <a:buChar char="••"/>
              </a:pPr>
              <a:r>
                <a:rPr lang="es-EC" sz="1900" b="1" kern="1200" noProof="0" dirty="0" smtClean="0"/>
                <a:t>Distanciamiento en funciones.</a:t>
              </a:r>
              <a:endParaRPr lang="es-EC" sz="1900" b="1" kern="1200" noProof="0" dirty="0"/>
            </a:p>
            <a:p>
              <a:pPr marL="114300" lvl="1" indent="-114300" algn="l" defTabSz="622300">
                <a:lnSpc>
                  <a:spcPct val="90000"/>
                </a:lnSpc>
                <a:spcBef>
                  <a:spcPct val="0"/>
                </a:spcBef>
                <a:spcAft>
                  <a:spcPct val="15000"/>
                </a:spcAft>
                <a:buChar char="••"/>
              </a:pPr>
              <a:r>
                <a:rPr lang="es-EC" sz="1900" b="1" kern="1200" noProof="0" dirty="0" smtClean="0"/>
                <a:t>Problemas disciplinarios, de liderazgo, actitudinal, etc.</a:t>
              </a:r>
              <a:endParaRPr lang="es-EC" sz="1900" b="1" kern="1200" noProof="0" dirty="0"/>
            </a:p>
            <a:p>
              <a:pPr marL="114300" lvl="1" indent="-114300" algn="l" defTabSz="622300">
                <a:lnSpc>
                  <a:spcPct val="90000"/>
                </a:lnSpc>
                <a:spcBef>
                  <a:spcPct val="0"/>
                </a:spcBef>
                <a:spcAft>
                  <a:spcPct val="15000"/>
                </a:spcAft>
                <a:buChar char="••"/>
              </a:pPr>
              <a:r>
                <a:rPr lang="es-EC" sz="1900" b="1" kern="1200" noProof="0" dirty="0" smtClean="0"/>
                <a:t>Consecuencias dificultando la operatividad institucional.</a:t>
              </a:r>
              <a:endParaRPr lang="es-EC" sz="1900" b="1" kern="1200" noProof="0" dirty="0"/>
            </a:p>
            <a:p>
              <a:pPr marL="114300" lvl="1" indent="-114300" algn="l" defTabSz="622300">
                <a:lnSpc>
                  <a:spcPct val="90000"/>
                </a:lnSpc>
                <a:spcBef>
                  <a:spcPct val="0"/>
                </a:spcBef>
                <a:spcAft>
                  <a:spcPct val="15000"/>
                </a:spcAft>
                <a:buChar char="••"/>
              </a:pPr>
              <a:endParaRPr lang="es-EC" b="1" kern="1200" noProof="0" dirty="0"/>
            </a:p>
          </p:txBody>
        </p:sp>
        <p:sp>
          <p:nvSpPr>
            <p:cNvPr id="13" name="Forma libre 12"/>
            <p:cNvSpPr/>
            <p:nvPr/>
          </p:nvSpPr>
          <p:spPr>
            <a:xfrm>
              <a:off x="6470182" y="3920759"/>
              <a:ext cx="3141933" cy="1661060"/>
            </a:xfrm>
            <a:custGeom>
              <a:avLst/>
              <a:gdLst>
                <a:gd name="connsiteX0" fmla="*/ 0 w 2768433"/>
                <a:gd name="connsiteY0" fmla="*/ 0 h 1661060"/>
                <a:gd name="connsiteX1" fmla="*/ 2768433 w 2768433"/>
                <a:gd name="connsiteY1" fmla="*/ 0 h 1661060"/>
                <a:gd name="connsiteX2" fmla="*/ 2768433 w 2768433"/>
                <a:gd name="connsiteY2" fmla="*/ 1661060 h 1661060"/>
                <a:gd name="connsiteX3" fmla="*/ 0 w 2768433"/>
                <a:gd name="connsiteY3" fmla="*/ 1661060 h 1661060"/>
                <a:gd name="connsiteX4" fmla="*/ 0 w 2768433"/>
                <a:gd name="connsiteY4" fmla="*/ 0 h 1661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8433" h="1661060">
                  <a:moveTo>
                    <a:pt x="0" y="0"/>
                  </a:moveTo>
                  <a:lnTo>
                    <a:pt x="2768433" y="0"/>
                  </a:lnTo>
                  <a:lnTo>
                    <a:pt x="2768433" y="1661060"/>
                  </a:lnTo>
                  <a:lnTo>
                    <a:pt x="0" y="1661060"/>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s-EC" sz="2400" b="1" kern="1200" noProof="0" dirty="0" smtClean="0"/>
                <a:t>FACTIBILIDAD</a:t>
              </a:r>
              <a:endParaRPr lang="es-EC" sz="2400" b="1" kern="1200" noProof="0" dirty="0"/>
            </a:p>
            <a:p>
              <a:pPr marL="114300" lvl="1" indent="-114300" algn="l" defTabSz="622300">
                <a:lnSpc>
                  <a:spcPct val="90000"/>
                </a:lnSpc>
                <a:spcBef>
                  <a:spcPct val="0"/>
                </a:spcBef>
                <a:spcAft>
                  <a:spcPct val="15000"/>
                </a:spcAft>
                <a:buChar char="••"/>
              </a:pPr>
              <a:r>
                <a:rPr lang="es-EC" sz="1900" b="1" kern="1200" noProof="0" dirty="0" smtClean="0"/>
                <a:t>Obtención de datos de E-1.</a:t>
              </a:r>
              <a:endParaRPr lang="es-EC" sz="1900" b="1" kern="1200" noProof="0" dirty="0"/>
            </a:p>
            <a:p>
              <a:pPr marL="114300" lvl="1" indent="-114300" algn="l" defTabSz="622300">
                <a:lnSpc>
                  <a:spcPct val="90000"/>
                </a:lnSpc>
                <a:spcBef>
                  <a:spcPct val="0"/>
                </a:spcBef>
                <a:spcAft>
                  <a:spcPct val="15000"/>
                </a:spcAft>
                <a:buChar char="••"/>
              </a:pPr>
              <a:r>
                <a:rPr lang="es-EC" sz="1900" b="1" kern="1200" noProof="0" dirty="0" smtClean="0"/>
                <a:t>Aplicación de instrumentos por el SIFTE o el SIVEC.</a:t>
              </a:r>
              <a:endParaRPr lang="es-EC" sz="1900" b="1" kern="1200" noProof="0" dirty="0"/>
            </a:p>
            <a:p>
              <a:pPr marL="114300" lvl="1" indent="-114300" algn="l" defTabSz="622300">
                <a:lnSpc>
                  <a:spcPct val="90000"/>
                </a:lnSpc>
                <a:spcBef>
                  <a:spcPct val="0"/>
                </a:spcBef>
                <a:spcAft>
                  <a:spcPct val="15000"/>
                </a:spcAft>
                <a:buChar char="••"/>
              </a:pPr>
              <a:r>
                <a:rPr lang="es-EC" sz="1900" b="1" kern="1200" noProof="0" dirty="0" smtClean="0"/>
                <a:t>Graduados 1997 al 2002</a:t>
              </a:r>
              <a:endParaRPr lang="es-EC" sz="1900" b="1" kern="1200" noProof="0" dirty="0"/>
            </a:p>
            <a:p>
              <a:pPr marL="114300" lvl="1" indent="-114300" algn="l" defTabSz="622300">
                <a:lnSpc>
                  <a:spcPct val="90000"/>
                </a:lnSpc>
                <a:spcBef>
                  <a:spcPct val="0"/>
                </a:spcBef>
                <a:spcAft>
                  <a:spcPct val="15000"/>
                </a:spcAft>
                <a:buChar char="••"/>
              </a:pPr>
              <a:r>
                <a:rPr lang="es-EC" sz="1900" b="1" kern="1200" noProof="0" dirty="0" smtClean="0"/>
                <a:t>Graduados 2009 al 2014</a:t>
              </a:r>
              <a:endParaRPr lang="es-EC" sz="1900" b="1" kern="1200" noProof="0" dirty="0"/>
            </a:p>
          </p:txBody>
        </p:sp>
      </p:grpSp>
    </p:spTree>
    <p:extLst>
      <p:ext uri="{BB962C8B-B14F-4D97-AF65-F5344CB8AC3E}">
        <p14:creationId xmlns:p14="http://schemas.microsoft.com/office/powerpoint/2010/main" val="1450654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a:solidFill>
                  <a:prstClr val="black"/>
                </a:solidFill>
                <a:latin typeface="Arial" panose="020B0604020202020204" pitchFamily="34" charset="0"/>
                <a:cs typeface="Arial" panose="020B0604020202020204" pitchFamily="34" charset="0"/>
              </a:rPr>
              <a:t>5</a:t>
            </a:r>
            <a:r>
              <a:rPr lang="es-EC" sz="2800" b="1" i="1" dirty="0" smtClean="0">
                <a:solidFill>
                  <a:prstClr val="black"/>
                </a:solidFill>
                <a:latin typeface="Arial" panose="020B0604020202020204" pitchFamily="34" charset="0"/>
                <a:cs typeface="Arial" panose="020B0604020202020204" pitchFamily="34" charset="0"/>
              </a:rPr>
              <a:t>.  OBJETIVO GENERAL</a:t>
            </a:r>
            <a:endParaRPr lang="es-EC" sz="2800" b="1" i="1" dirty="0">
              <a:solidFill>
                <a:prstClr val="black"/>
              </a:solidFill>
              <a:latin typeface="Arial" panose="020B0604020202020204" pitchFamily="34" charset="0"/>
              <a:cs typeface="Arial" panose="020B0604020202020204" pitchFamily="34" charset="0"/>
            </a:endParaRPr>
          </a:p>
        </p:txBody>
      </p:sp>
      <p:grpSp>
        <p:nvGrpSpPr>
          <p:cNvPr id="7" name="Grupo 6"/>
          <p:cNvGrpSpPr/>
          <p:nvPr/>
        </p:nvGrpSpPr>
        <p:grpSpPr>
          <a:xfrm>
            <a:off x="1545465" y="1287890"/>
            <a:ext cx="10341734" cy="4610634"/>
            <a:chOff x="2695529" y="1529095"/>
            <a:chExt cx="1955741" cy="529531"/>
          </a:xfrm>
        </p:grpSpPr>
        <p:sp>
          <p:nvSpPr>
            <p:cNvPr id="8" name="Rectángulo redondeado 7"/>
            <p:cNvSpPr/>
            <p:nvPr/>
          </p:nvSpPr>
          <p:spPr>
            <a:xfrm>
              <a:off x="2718490" y="1529095"/>
              <a:ext cx="1932780" cy="518429"/>
            </a:xfrm>
            <a:prstGeom prst="roundRect">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9" name="Rectángulo 8"/>
            <p:cNvSpPr/>
            <p:nvPr/>
          </p:nvSpPr>
          <p:spPr>
            <a:xfrm>
              <a:off x="2695529" y="1590813"/>
              <a:ext cx="1882164" cy="4678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9105" tIns="34290" rIns="34290" bIns="34290" numCol="1" spcCol="1270" anchor="ctr" anchorCtr="0">
              <a:noAutofit/>
            </a:bodyPr>
            <a:lstStyle/>
            <a:p>
              <a:pPr algn="just" defTabSz="400050">
                <a:lnSpc>
                  <a:spcPct val="90000"/>
                </a:lnSpc>
                <a:spcBef>
                  <a:spcPct val="0"/>
                </a:spcBef>
                <a:spcAft>
                  <a:spcPct val="35000"/>
                </a:spcAft>
              </a:pPr>
              <a:r>
                <a:rPr lang="es-ES" sz="4000" dirty="0"/>
                <a:t>Determinar la incidencia del desarrollo generacional en el desempeño profesional de los oficiales pertenecientes a la </a:t>
              </a:r>
              <a:r>
                <a:rPr lang="es-ES" sz="4000" dirty="0">
                  <a:solidFill>
                    <a:srgbClr val="FF0000"/>
                  </a:solidFill>
                </a:rPr>
                <a:t>generación Y</a:t>
              </a:r>
              <a:r>
                <a:rPr lang="es-ES" sz="4000" dirty="0"/>
                <a:t> graduados </a:t>
              </a:r>
              <a:r>
                <a:rPr lang="es-ES" sz="4000" dirty="0">
                  <a:solidFill>
                    <a:srgbClr val="FF0000"/>
                  </a:solidFill>
                </a:rPr>
                <a:t>desde el año 2009 hasta el año 2014</a:t>
              </a:r>
              <a:r>
                <a:rPr lang="es-ES" sz="4000" dirty="0"/>
                <a:t> como Subtenientes de la Fuerza Terrestre, durante su permanencia en el grado.</a:t>
              </a:r>
              <a:endParaRPr lang="es-SV" sz="4000" dirty="0"/>
            </a:p>
            <a:p>
              <a:pPr lvl="0" algn="l" defTabSz="400050">
                <a:lnSpc>
                  <a:spcPct val="90000"/>
                </a:lnSpc>
                <a:spcBef>
                  <a:spcPct val="0"/>
                </a:spcBef>
                <a:spcAft>
                  <a:spcPct val="35000"/>
                </a:spcAft>
              </a:pPr>
              <a:r>
                <a:rPr lang="es-ES" kern="1200" dirty="0" smtClean="0"/>
                <a:t> </a:t>
              </a:r>
              <a:endParaRPr lang="es-ES" kern="1200" dirty="0"/>
            </a:p>
          </p:txBody>
        </p:sp>
      </p:grpSp>
    </p:spTree>
    <p:extLst>
      <p:ext uri="{BB962C8B-B14F-4D97-AF65-F5344CB8AC3E}">
        <p14:creationId xmlns:p14="http://schemas.microsoft.com/office/powerpoint/2010/main" val="351339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30000"/>
              </a:lnSpc>
              <a:defRPr/>
            </a:pPr>
            <a:r>
              <a:rPr lang="es-EC" sz="2800" b="1" i="1" dirty="0" smtClean="0">
                <a:solidFill>
                  <a:prstClr val="black"/>
                </a:solidFill>
                <a:latin typeface="Arial" panose="020B0604020202020204" pitchFamily="34" charset="0"/>
                <a:cs typeface="Arial" panose="020B0604020202020204" pitchFamily="34" charset="0"/>
              </a:rPr>
              <a:t>6.  FUNDAMENTACIÓN TEÓRICA</a:t>
            </a:r>
            <a:endParaRPr lang="es-EC" sz="2800" b="1" i="1" dirty="0">
              <a:solidFill>
                <a:prstClr val="black"/>
              </a:solidFill>
              <a:latin typeface="Arial" panose="020B0604020202020204" pitchFamily="34" charset="0"/>
              <a:cs typeface="Arial" panose="020B0604020202020204" pitchFamily="34" charset="0"/>
            </a:endParaRPr>
          </a:p>
        </p:txBody>
      </p:sp>
      <p:sp>
        <p:nvSpPr>
          <p:cNvPr id="7" name="Forma libre 6"/>
          <p:cNvSpPr/>
          <p:nvPr/>
        </p:nvSpPr>
        <p:spPr>
          <a:xfrm>
            <a:off x="1322461" y="940298"/>
            <a:ext cx="2329135" cy="3399881"/>
          </a:xfrm>
          <a:custGeom>
            <a:avLst/>
            <a:gdLst>
              <a:gd name="connsiteX0" fmla="*/ 0 w 2768433"/>
              <a:gd name="connsiteY0" fmla="*/ 0 h 1661060"/>
              <a:gd name="connsiteX1" fmla="*/ 2768433 w 2768433"/>
              <a:gd name="connsiteY1" fmla="*/ 0 h 1661060"/>
              <a:gd name="connsiteX2" fmla="*/ 2768433 w 2768433"/>
              <a:gd name="connsiteY2" fmla="*/ 1661060 h 1661060"/>
              <a:gd name="connsiteX3" fmla="*/ 0 w 2768433"/>
              <a:gd name="connsiteY3" fmla="*/ 1661060 h 1661060"/>
              <a:gd name="connsiteX4" fmla="*/ 0 w 2768433"/>
              <a:gd name="connsiteY4" fmla="*/ 0 h 1661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8433" h="1661060">
                <a:moveTo>
                  <a:pt x="0" y="0"/>
                </a:moveTo>
                <a:lnTo>
                  <a:pt x="2768433" y="0"/>
                </a:lnTo>
                <a:lnTo>
                  <a:pt x="2768433" y="1661060"/>
                </a:lnTo>
                <a:lnTo>
                  <a:pt x="0" y="1661060"/>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2400" b="1" dirty="0" smtClean="0">
                <a:solidFill>
                  <a:srgbClr val="00B050"/>
                </a:solidFill>
              </a:rPr>
              <a:t>DESEMPEÑO PROFESIONAL</a:t>
            </a:r>
            <a:endParaRPr lang="es-EC" sz="2400" b="1" dirty="0" smtClean="0">
              <a:solidFill>
                <a:srgbClr val="00B050"/>
              </a:solidFill>
            </a:endParaRPr>
          </a:p>
          <a:p>
            <a:pPr marL="114300" lvl="1" indent="-114300" algn="just" defTabSz="622300">
              <a:lnSpc>
                <a:spcPct val="90000"/>
              </a:lnSpc>
              <a:spcBef>
                <a:spcPct val="0"/>
              </a:spcBef>
              <a:spcAft>
                <a:spcPct val="15000"/>
              </a:spcAft>
              <a:buChar char="••"/>
            </a:pPr>
            <a:r>
              <a:rPr lang="es-EC" sz="1900" b="1" dirty="0" smtClean="0"/>
              <a:t>Desempeño</a:t>
            </a:r>
          </a:p>
          <a:p>
            <a:pPr marL="114300" lvl="1" indent="-114300" algn="just" defTabSz="622300">
              <a:lnSpc>
                <a:spcPct val="90000"/>
              </a:lnSpc>
              <a:spcBef>
                <a:spcPct val="0"/>
              </a:spcBef>
              <a:spcAft>
                <a:spcPct val="15000"/>
              </a:spcAft>
              <a:buChar char="••"/>
            </a:pPr>
            <a:r>
              <a:rPr lang="es-EC" sz="1900" b="1" kern="1200" noProof="0" dirty="0" smtClean="0"/>
              <a:t>Profesionalismo</a:t>
            </a:r>
          </a:p>
          <a:p>
            <a:pPr marL="114300" lvl="1" indent="-114300" algn="just" defTabSz="622300">
              <a:lnSpc>
                <a:spcPct val="90000"/>
              </a:lnSpc>
              <a:spcBef>
                <a:spcPct val="0"/>
              </a:spcBef>
              <a:spcAft>
                <a:spcPct val="15000"/>
              </a:spcAft>
              <a:buChar char="••"/>
            </a:pPr>
            <a:r>
              <a:rPr lang="es-EC" sz="1900" b="1" dirty="0" smtClean="0"/>
              <a:t>Responsabilidad</a:t>
            </a:r>
          </a:p>
          <a:p>
            <a:pPr marL="114300" lvl="1" indent="-114300" algn="just" defTabSz="622300">
              <a:lnSpc>
                <a:spcPct val="90000"/>
              </a:lnSpc>
              <a:spcBef>
                <a:spcPct val="0"/>
              </a:spcBef>
              <a:spcAft>
                <a:spcPct val="15000"/>
              </a:spcAft>
              <a:buChar char="••"/>
            </a:pPr>
            <a:r>
              <a:rPr lang="es-EC" sz="1900" b="1" noProof="0" dirty="0" smtClean="0"/>
              <a:t>E</a:t>
            </a:r>
            <a:r>
              <a:rPr lang="es-EC" sz="1900" b="1" kern="1200" noProof="0" dirty="0" smtClean="0"/>
              <a:t>jemplo</a:t>
            </a:r>
          </a:p>
          <a:p>
            <a:pPr marL="114300" lvl="1" indent="-114300" algn="just" defTabSz="622300">
              <a:lnSpc>
                <a:spcPct val="90000"/>
              </a:lnSpc>
              <a:spcBef>
                <a:spcPct val="0"/>
              </a:spcBef>
              <a:spcAft>
                <a:spcPct val="15000"/>
              </a:spcAft>
              <a:buChar char="••"/>
            </a:pPr>
            <a:r>
              <a:rPr lang="es-EC" sz="1900" b="1" noProof="0" dirty="0" smtClean="0"/>
              <a:t>Subordinación</a:t>
            </a:r>
          </a:p>
          <a:p>
            <a:pPr marL="114300" lvl="1" indent="-114300" algn="just" defTabSz="622300">
              <a:lnSpc>
                <a:spcPct val="90000"/>
              </a:lnSpc>
              <a:spcBef>
                <a:spcPct val="0"/>
              </a:spcBef>
              <a:spcAft>
                <a:spcPct val="15000"/>
              </a:spcAft>
              <a:buChar char="••"/>
            </a:pPr>
            <a:r>
              <a:rPr lang="es-EC" sz="1900" b="1" kern="1200" dirty="0" smtClean="0"/>
              <a:t>Instrucción Militar</a:t>
            </a:r>
          </a:p>
          <a:p>
            <a:pPr marL="114300" lvl="1" indent="-114300" algn="just" defTabSz="622300">
              <a:lnSpc>
                <a:spcPct val="90000"/>
              </a:lnSpc>
              <a:spcBef>
                <a:spcPct val="0"/>
              </a:spcBef>
              <a:spcAft>
                <a:spcPct val="15000"/>
              </a:spcAft>
              <a:buChar char="••"/>
            </a:pPr>
            <a:r>
              <a:rPr lang="es-EC" sz="1900" b="1" noProof="0" dirty="0" smtClean="0"/>
              <a:t>Disciplina</a:t>
            </a:r>
          </a:p>
          <a:p>
            <a:pPr marL="114300" lvl="1" indent="-114300" algn="just" defTabSz="622300">
              <a:lnSpc>
                <a:spcPct val="90000"/>
              </a:lnSpc>
              <a:spcBef>
                <a:spcPct val="0"/>
              </a:spcBef>
              <a:spcAft>
                <a:spcPct val="15000"/>
              </a:spcAft>
              <a:buChar char="••"/>
            </a:pPr>
            <a:r>
              <a:rPr lang="es-EC" sz="1900" b="1" kern="1200" dirty="0" smtClean="0"/>
              <a:t>Trabajo</a:t>
            </a:r>
          </a:p>
        </p:txBody>
      </p:sp>
      <p:sp>
        <p:nvSpPr>
          <p:cNvPr id="8" name="Forma libre 7"/>
          <p:cNvSpPr/>
          <p:nvPr/>
        </p:nvSpPr>
        <p:spPr>
          <a:xfrm>
            <a:off x="5402411" y="1031410"/>
            <a:ext cx="2329135" cy="3399880"/>
          </a:xfrm>
          <a:custGeom>
            <a:avLst/>
            <a:gdLst>
              <a:gd name="connsiteX0" fmla="*/ 0 w 2768433"/>
              <a:gd name="connsiteY0" fmla="*/ 0 h 1661060"/>
              <a:gd name="connsiteX1" fmla="*/ 2768433 w 2768433"/>
              <a:gd name="connsiteY1" fmla="*/ 0 h 1661060"/>
              <a:gd name="connsiteX2" fmla="*/ 2768433 w 2768433"/>
              <a:gd name="connsiteY2" fmla="*/ 1661060 h 1661060"/>
              <a:gd name="connsiteX3" fmla="*/ 0 w 2768433"/>
              <a:gd name="connsiteY3" fmla="*/ 1661060 h 1661060"/>
              <a:gd name="connsiteX4" fmla="*/ 0 w 2768433"/>
              <a:gd name="connsiteY4" fmla="*/ 0 h 1661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8433" h="1661060">
                <a:moveTo>
                  <a:pt x="0" y="0"/>
                </a:moveTo>
                <a:lnTo>
                  <a:pt x="2768433" y="0"/>
                </a:lnTo>
                <a:lnTo>
                  <a:pt x="2768433" y="1661060"/>
                </a:lnTo>
                <a:lnTo>
                  <a:pt x="0" y="1661060"/>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s-EC" sz="2400" b="1" dirty="0" smtClean="0"/>
              <a:t>DESARROLLO GENERACIONAL</a:t>
            </a:r>
            <a:endParaRPr lang="es-EC" sz="2400" b="1" kern="1200" noProof="0" dirty="0"/>
          </a:p>
          <a:p>
            <a:pPr marL="114300" lvl="1" indent="-114300" algn="l" defTabSz="622300">
              <a:lnSpc>
                <a:spcPct val="90000"/>
              </a:lnSpc>
              <a:spcBef>
                <a:spcPct val="0"/>
              </a:spcBef>
              <a:spcAft>
                <a:spcPct val="15000"/>
              </a:spcAft>
              <a:buChar char="••"/>
            </a:pPr>
            <a:r>
              <a:rPr lang="es-EC" sz="1900" b="1" noProof="0" dirty="0" smtClean="0"/>
              <a:t>Características</a:t>
            </a:r>
            <a:endParaRPr lang="es-EC" sz="1900" b="1" kern="1200" noProof="0" dirty="0"/>
          </a:p>
          <a:p>
            <a:pPr marL="114300" lvl="1" indent="-114300" algn="l" defTabSz="622300">
              <a:lnSpc>
                <a:spcPct val="90000"/>
              </a:lnSpc>
              <a:spcBef>
                <a:spcPct val="0"/>
              </a:spcBef>
              <a:spcAft>
                <a:spcPct val="15000"/>
              </a:spcAft>
              <a:buChar char="••"/>
            </a:pPr>
            <a:r>
              <a:rPr lang="es-EC" sz="1900" b="1" noProof="0" dirty="0" smtClean="0"/>
              <a:t>Incidencia Tecnológica</a:t>
            </a:r>
          </a:p>
          <a:p>
            <a:pPr marL="114300" lvl="1" indent="-114300" algn="l" defTabSz="622300">
              <a:lnSpc>
                <a:spcPct val="90000"/>
              </a:lnSpc>
              <a:spcBef>
                <a:spcPct val="0"/>
              </a:spcBef>
              <a:spcAft>
                <a:spcPct val="15000"/>
              </a:spcAft>
              <a:buChar char="••"/>
            </a:pPr>
            <a:r>
              <a:rPr lang="es-EC" sz="1900" b="1" noProof="0" dirty="0" smtClean="0"/>
              <a:t>Liderazgo</a:t>
            </a:r>
          </a:p>
          <a:p>
            <a:pPr marL="114300" lvl="1" indent="-114300" algn="l" defTabSz="622300">
              <a:lnSpc>
                <a:spcPct val="90000"/>
              </a:lnSpc>
              <a:spcBef>
                <a:spcPct val="0"/>
              </a:spcBef>
              <a:spcAft>
                <a:spcPct val="15000"/>
              </a:spcAft>
              <a:buChar char="••"/>
            </a:pPr>
            <a:r>
              <a:rPr lang="es-EC" sz="1900" b="1" noProof="0" dirty="0" smtClean="0"/>
              <a:t>Actitud</a:t>
            </a:r>
          </a:p>
          <a:p>
            <a:pPr marL="114300" lvl="1" indent="-114300" algn="l" defTabSz="622300">
              <a:lnSpc>
                <a:spcPct val="90000"/>
              </a:lnSpc>
              <a:spcBef>
                <a:spcPct val="0"/>
              </a:spcBef>
              <a:spcAft>
                <a:spcPct val="15000"/>
              </a:spcAft>
              <a:buChar char="••"/>
            </a:pPr>
            <a:r>
              <a:rPr lang="es-EC" sz="1900" b="1" noProof="0" dirty="0" smtClean="0"/>
              <a:t>Ética Profesional</a:t>
            </a:r>
          </a:p>
          <a:p>
            <a:pPr marL="114300" lvl="1" indent="-114300" algn="l" defTabSz="622300">
              <a:lnSpc>
                <a:spcPct val="90000"/>
              </a:lnSpc>
              <a:spcBef>
                <a:spcPct val="0"/>
              </a:spcBef>
              <a:spcAft>
                <a:spcPct val="15000"/>
              </a:spcAft>
              <a:buChar char="••"/>
            </a:pPr>
            <a:r>
              <a:rPr lang="es-EC" sz="1900" b="1" noProof="0" dirty="0" smtClean="0"/>
              <a:t>Jerarquía</a:t>
            </a:r>
          </a:p>
          <a:p>
            <a:pPr marL="114300" lvl="1" indent="-114300" algn="l" defTabSz="622300">
              <a:lnSpc>
                <a:spcPct val="90000"/>
              </a:lnSpc>
              <a:spcBef>
                <a:spcPct val="0"/>
              </a:spcBef>
              <a:spcAft>
                <a:spcPct val="15000"/>
              </a:spcAft>
              <a:buChar char="••"/>
            </a:pPr>
            <a:r>
              <a:rPr lang="es-EC" sz="1900" b="1" dirty="0" smtClean="0"/>
              <a:t>Hábitos de Trabajo</a:t>
            </a:r>
            <a:endParaRPr lang="es-EC" sz="1900" b="1" noProof="0" dirty="0" smtClean="0"/>
          </a:p>
        </p:txBody>
      </p:sp>
      <p:sp>
        <p:nvSpPr>
          <p:cNvPr id="9" name="Forma libre 8"/>
          <p:cNvSpPr/>
          <p:nvPr/>
        </p:nvSpPr>
        <p:spPr>
          <a:xfrm>
            <a:off x="1535368" y="4868345"/>
            <a:ext cx="5874913" cy="1933962"/>
          </a:xfrm>
          <a:custGeom>
            <a:avLst/>
            <a:gdLst>
              <a:gd name="connsiteX0" fmla="*/ 0 w 2768433"/>
              <a:gd name="connsiteY0" fmla="*/ 0 h 1661060"/>
              <a:gd name="connsiteX1" fmla="*/ 2768433 w 2768433"/>
              <a:gd name="connsiteY1" fmla="*/ 0 h 1661060"/>
              <a:gd name="connsiteX2" fmla="*/ 2768433 w 2768433"/>
              <a:gd name="connsiteY2" fmla="*/ 1661060 h 1661060"/>
              <a:gd name="connsiteX3" fmla="*/ 0 w 2768433"/>
              <a:gd name="connsiteY3" fmla="*/ 1661060 h 1661060"/>
              <a:gd name="connsiteX4" fmla="*/ 0 w 2768433"/>
              <a:gd name="connsiteY4" fmla="*/ 0 h 1661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8433" h="1661060">
                <a:moveTo>
                  <a:pt x="0" y="0"/>
                </a:moveTo>
                <a:lnTo>
                  <a:pt x="2768433" y="0"/>
                </a:lnTo>
                <a:lnTo>
                  <a:pt x="2768433" y="1661060"/>
                </a:lnTo>
                <a:lnTo>
                  <a:pt x="0" y="1661060"/>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6622584"/>
              <a:satOff val="26541"/>
              <a:lumOff val="5752"/>
              <a:alphaOff val="0"/>
            </a:schemeClr>
          </a:fillRef>
          <a:effectRef idx="1">
            <a:schemeClr val="accent5">
              <a:hueOff val="-6622584"/>
              <a:satOff val="26541"/>
              <a:lumOff val="5752"/>
              <a:alphaOff val="0"/>
            </a:schemeClr>
          </a:effectRef>
          <a:fontRef idx="minor">
            <a:schemeClr val="dk1"/>
          </a:fontRef>
        </p:style>
        <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2400" b="1" kern="1200" dirty="0" smtClean="0"/>
              <a:t>     </a:t>
            </a:r>
            <a:r>
              <a:rPr lang="en-US" sz="2400" b="1" dirty="0" smtClean="0"/>
              <a:t>DESEMPEÑO PROFESIONAL DE LAS GENERACIONES</a:t>
            </a:r>
            <a:endParaRPr lang="en-US" sz="2400" b="1" kern="1200" dirty="0"/>
          </a:p>
          <a:p>
            <a:pPr marL="114300" lvl="1" indent="-114300" algn="l" defTabSz="622300">
              <a:lnSpc>
                <a:spcPct val="90000"/>
              </a:lnSpc>
              <a:spcBef>
                <a:spcPct val="0"/>
              </a:spcBef>
              <a:spcAft>
                <a:spcPct val="15000"/>
              </a:spcAft>
              <a:buChar char="••"/>
            </a:pPr>
            <a:r>
              <a:rPr lang="es-EC" sz="1900" b="1" dirty="0" smtClean="0"/>
              <a:t>Actitud de liderazgo</a:t>
            </a:r>
          </a:p>
          <a:p>
            <a:pPr marL="114300" lvl="1" indent="-114300" algn="l" defTabSz="622300">
              <a:lnSpc>
                <a:spcPct val="90000"/>
              </a:lnSpc>
              <a:spcBef>
                <a:spcPct val="0"/>
              </a:spcBef>
              <a:spcAft>
                <a:spcPct val="15000"/>
              </a:spcAft>
              <a:buChar char="••"/>
            </a:pPr>
            <a:r>
              <a:rPr lang="es-EC" sz="1900" b="1" kern="1200" noProof="0" dirty="0" smtClean="0"/>
              <a:t>Profesionalidad disciplinada</a:t>
            </a:r>
          </a:p>
          <a:p>
            <a:pPr marL="114300" lvl="1" indent="-114300" algn="l" defTabSz="622300">
              <a:lnSpc>
                <a:spcPct val="90000"/>
              </a:lnSpc>
              <a:spcBef>
                <a:spcPct val="0"/>
              </a:spcBef>
              <a:spcAft>
                <a:spcPct val="15000"/>
              </a:spcAft>
              <a:buChar char="••"/>
            </a:pPr>
            <a:r>
              <a:rPr lang="es-EC" sz="1900" b="1" dirty="0" smtClean="0"/>
              <a:t>Incidencia de la cultura en la responsabilidad y trabajo</a:t>
            </a:r>
            <a:endParaRPr lang="es-EC" sz="1900" b="1" kern="1200" noProof="0" dirty="0"/>
          </a:p>
        </p:txBody>
      </p:sp>
      <p:sp>
        <p:nvSpPr>
          <p:cNvPr id="10" name="Flecha izquierda y derecha 9"/>
          <p:cNvSpPr/>
          <p:nvPr/>
        </p:nvSpPr>
        <p:spPr>
          <a:xfrm>
            <a:off x="3706969" y="2446303"/>
            <a:ext cx="1695442" cy="38787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SV"/>
          </a:p>
        </p:txBody>
      </p:sp>
      <p:sp>
        <p:nvSpPr>
          <p:cNvPr id="11" name="Forma libre 10"/>
          <p:cNvSpPr/>
          <p:nvPr/>
        </p:nvSpPr>
        <p:spPr>
          <a:xfrm rot="2401358">
            <a:off x="2469907" y="4585432"/>
            <a:ext cx="612385" cy="169781"/>
          </a:xfrm>
          <a:custGeom>
            <a:avLst/>
            <a:gdLst>
              <a:gd name="connsiteX0" fmla="*/ 0 w 756476"/>
              <a:gd name="connsiteY0" fmla="*/ 45721 h 91440"/>
              <a:gd name="connsiteX1" fmla="*/ 395338 w 756476"/>
              <a:gd name="connsiteY1" fmla="*/ 45721 h 91440"/>
              <a:gd name="connsiteX2" fmla="*/ 395338 w 756476"/>
              <a:gd name="connsiteY2" fmla="*/ 45720 h 91440"/>
              <a:gd name="connsiteX3" fmla="*/ 756476 w 756476"/>
              <a:gd name="connsiteY3" fmla="*/ 45720 h 91440"/>
            </a:gdLst>
            <a:ahLst/>
            <a:cxnLst>
              <a:cxn ang="0">
                <a:pos x="connsiteX0" y="connsiteY0"/>
              </a:cxn>
              <a:cxn ang="0">
                <a:pos x="connsiteX1" y="connsiteY1"/>
              </a:cxn>
              <a:cxn ang="0">
                <a:pos x="connsiteX2" y="connsiteY2"/>
              </a:cxn>
              <a:cxn ang="0">
                <a:pos x="connsiteX3" y="connsiteY3"/>
              </a:cxn>
            </a:cxnLst>
            <a:rect l="l" t="t" r="r" b="b"/>
            <a:pathLst>
              <a:path w="756476" h="91440">
                <a:moveTo>
                  <a:pt x="0" y="45721"/>
                </a:moveTo>
                <a:lnTo>
                  <a:pt x="395338" y="45721"/>
                </a:lnTo>
                <a:lnTo>
                  <a:pt x="395338" y="45720"/>
                </a:lnTo>
                <a:lnTo>
                  <a:pt x="756476" y="45720"/>
                </a:lnTo>
              </a:path>
            </a:pathLst>
          </a:custGeom>
          <a:noFill/>
          <a:ln w="63500">
            <a:tailEnd type="arrow"/>
          </a:ln>
        </p:spPr>
        <p:style>
          <a:lnRef idx="1">
            <a:schemeClr val="accent5">
              <a:hueOff val="0"/>
              <a:satOff val="0"/>
              <a:lumOff val="0"/>
              <a:alphaOff val="0"/>
            </a:schemeClr>
          </a:lnRef>
          <a:fillRef idx="0">
            <a:scrgbClr r="0" g="0" b="0"/>
          </a:fillRef>
          <a:effectRef idx="0">
            <a:scrgbClr r="0" g="0" b="0"/>
          </a:effectRef>
          <a:fontRef idx="minor">
            <a:schemeClr val="tx1">
              <a:hueOff val="0"/>
              <a:satOff val="0"/>
              <a:lumOff val="0"/>
              <a:alphaOff val="0"/>
            </a:schemeClr>
          </a:fontRef>
        </p:style>
        <p:txBody>
          <a:bodyPr spcFirstLastPara="0" vert="horz" wrap="square" lIns="371261" tIns="42533" rIns="371262" bIns="42534" numCol="1" spcCol="1270" anchor="ctr" anchorCtr="0">
            <a:noAutofit/>
          </a:bodyPr>
          <a:lstStyle/>
          <a:p>
            <a:pPr lvl="0" algn="l" defTabSz="266700">
              <a:lnSpc>
                <a:spcPct val="90000"/>
              </a:lnSpc>
              <a:spcBef>
                <a:spcPct val="0"/>
              </a:spcBef>
              <a:spcAft>
                <a:spcPct val="35000"/>
              </a:spcAft>
            </a:pPr>
            <a:endParaRPr lang="en-US" b="1" kern="1200"/>
          </a:p>
        </p:txBody>
      </p:sp>
      <p:sp>
        <p:nvSpPr>
          <p:cNvPr id="12" name="Forma libre 11"/>
          <p:cNvSpPr/>
          <p:nvPr/>
        </p:nvSpPr>
        <p:spPr>
          <a:xfrm rot="7981041">
            <a:off x="6174148" y="4624275"/>
            <a:ext cx="535804" cy="105275"/>
          </a:xfrm>
          <a:custGeom>
            <a:avLst/>
            <a:gdLst>
              <a:gd name="connsiteX0" fmla="*/ 0 w 756476"/>
              <a:gd name="connsiteY0" fmla="*/ 45721 h 91440"/>
              <a:gd name="connsiteX1" fmla="*/ 395338 w 756476"/>
              <a:gd name="connsiteY1" fmla="*/ 45721 h 91440"/>
              <a:gd name="connsiteX2" fmla="*/ 395338 w 756476"/>
              <a:gd name="connsiteY2" fmla="*/ 45720 h 91440"/>
              <a:gd name="connsiteX3" fmla="*/ 756476 w 756476"/>
              <a:gd name="connsiteY3" fmla="*/ 45720 h 91440"/>
            </a:gdLst>
            <a:ahLst/>
            <a:cxnLst>
              <a:cxn ang="0">
                <a:pos x="connsiteX0" y="connsiteY0"/>
              </a:cxn>
              <a:cxn ang="0">
                <a:pos x="connsiteX1" y="connsiteY1"/>
              </a:cxn>
              <a:cxn ang="0">
                <a:pos x="connsiteX2" y="connsiteY2"/>
              </a:cxn>
              <a:cxn ang="0">
                <a:pos x="connsiteX3" y="connsiteY3"/>
              </a:cxn>
            </a:cxnLst>
            <a:rect l="l" t="t" r="r" b="b"/>
            <a:pathLst>
              <a:path w="756476" h="91440">
                <a:moveTo>
                  <a:pt x="0" y="45721"/>
                </a:moveTo>
                <a:lnTo>
                  <a:pt x="395338" y="45721"/>
                </a:lnTo>
                <a:lnTo>
                  <a:pt x="395338" y="45720"/>
                </a:lnTo>
                <a:lnTo>
                  <a:pt x="756476" y="45720"/>
                </a:lnTo>
              </a:path>
            </a:pathLst>
          </a:custGeom>
          <a:noFill/>
          <a:ln w="63500">
            <a:tailEnd type="arrow"/>
          </a:ln>
        </p:spPr>
        <p:style>
          <a:lnRef idx="1">
            <a:schemeClr val="accent5">
              <a:hueOff val="0"/>
              <a:satOff val="0"/>
              <a:lumOff val="0"/>
              <a:alphaOff val="0"/>
            </a:schemeClr>
          </a:lnRef>
          <a:fillRef idx="0">
            <a:scrgbClr r="0" g="0" b="0"/>
          </a:fillRef>
          <a:effectRef idx="0">
            <a:scrgbClr r="0" g="0" b="0"/>
          </a:effectRef>
          <a:fontRef idx="minor">
            <a:schemeClr val="tx1">
              <a:hueOff val="0"/>
              <a:satOff val="0"/>
              <a:lumOff val="0"/>
              <a:alphaOff val="0"/>
            </a:schemeClr>
          </a:fontRef>
        </p:style>
        <p:txBody>
          <a:bodyPr spcFirstLastPara="0" vert="horz" wrap="square" lIns="371261" tIns="42533" rIns="371262" bIns="42534" numCol="1" spcCol="1270" anchor="ctr" anchorCtr="0">
            <a:noAutofit/>
          </a:bodyPr>
          <a:lstStyle/>
          <a:p>
            <a:pPr lvl="0" algn="l" defTabSz="266700">
              <a:lnSpc>
                <a:spcPct val="90000"/>
              </a:lnSpc>
              <a:spcBef>
                <a:spcPct val="0"/>
              </a:spcBef>
              <a:spcAft>
                <a:spcPct val="35000"/>
              </a:spcAft>
            </a:pPr>
            <a:endParaRPr lang="en-US" b="1" kern="1200"/>
          </a:p>
        </p:txBody>
      </p:sp>
      <p:sp>
        <p:nvSpPr>
          <p:cNvPr id="13" name="Forma libre 12"/>
          <p:cNvSpPr/>
          <p:nvPr/>
        </p:nvSpPr>
        <p:spPr>
          <a:xfrm>
            <a:off x="8117099" y="3349536"/>
            <a:ext cx="3758684" cy="2175501"/>
          </a:xfrm>
          <a:custGeom>
            <a:avLst/>
            <a:gdLst>
              <a:gd name="connsiteX0" fmla="*/ 0 w 3066760"/>
              <a:gd name="connsiteY0" fmla="*/ 0 h 1661060"/>
              <a:gd name="connsiteX1" fmla="*/ 3066760 w 3066760"/>
              <a:gd name="connsiteY1" fmla="*/ 0 h 1661060"/>
              <a:gd name="connsiteX2" fmla="*/ 3066760 w 3066760"/>
              <a:gd name="connsiteY2" fmla="*/ 1661060 h 1661060"/>
              <a:gd name="connsiteX3" fmla="*/ 0 w 3066760"/>
              <a:gd name="connsiteY3" fmla="*/ 1661060 h 1661060"/>
              <a:gd name="connsiteX4" fmla="*/ 0 w 3066760"/>
              <a:gd name="connsiteY4" fmla="*/ 0 h 1661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6760" h="1661060">
                <a:moveTo>
                  <a:pt x="0" y="0"/>
                </a:moveTo>
                <a:lnTo>
                  <a:pt x="3066760" y="0"/>
                </a:lnTo>
                <a:lnTo>
                  <a:pt x="3066760" y="1661060"/>
                </a:lnTo>
                <a:lnTo>
                  <a:pt x="0" y="1661060"/>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5">
              <a:hueOff val="-3311292"/>
              <a:satOff val="13270"/>
              <a:lumOff val="2876"/>
              <a:alphaOff val="0"/>
            </a:schemeClr>
          </a:fillRef>
          <a:effectRef idx="1">
            <a:schemeClr val="accent5">
              <a:hueOff val="-3311292"/>
              <a:satOff val="13270"/>
              <a:lumOff val="2876"/>
              <a:alphaOff val="0"/>
            </a:schemeClr>
          </a:effectRef>
          <a:fontRef idx="minor">
            <a:schemeClr val="dk1"/>
          </a:fontRef>
        </p:style>
        <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s-EC" sz="2400" b="1" noProof="0" dirty="0" smtClean="0"/>
              <a:t>BASE LEGAL</a:t>
            </a:r>
            <a:endParaRPr lang="es-EC" sz="1900" b="1" kern="1200" noProof="0" dirty="0"/>
          </a:p>
          <a:p>
            <a:pPr marL="114300" lvl="1" indent="-114300" algn="l" defTabSz="622300">
              <a:lnSpc>
                <a:spcPct val="90000"/>
              </a:lnSpc>
              <a:spcBef>
                <a:spcPct val="0"/>
              </a:spcBef>
              <a:spcAft>
                <a:spcPct val="15000"/>
              </a:spcAft>
              <a:buChar char="••"/>
            </a:pPr>
            <a:r>
              <a:rPr lang="es-EC" sz="1900" b="1" dirty="0" smtClean="0"/>
              <a:t>Constitución Política del Ecuador</a:t>
            </a:r>
          </a:p>
          <a:p>
            <a:pPr marL="114300" lvl="1" indent="-114300" algn="l" defTabSz="622300">
              <a:lnSpc>
                <a:spcPct val="90000"/>
              </a:lnSpc>
              <a:spcBef>
                <a:spcPct val="0"/>
              </a:spcBef>
              <a:spcAft>
                <a:spcPct val="15000"/>
              </a:spcAft>
              <a:buChar char="••"/>
            </a:pPr>
            <a:r>
              <a:rPr lang="es-EC" sz="1900" b="1" kern="1200" noProof="0" dirty="0" smtClean="0"/>
              <a:t>Ley de Personal de las FF.AA</a:t>
            </a:r>
          </a:p>
          <a:p>
            <a:pPr marL="114300" lvl="1" indent="-114300" algn="l" defTabSz="622300">
              <a:lnSpc>
                <a:spcPct val="90000"/>
              </a:lnSpc>
              <a:spcBef>
                <a:spcPct val="0"/>
              </a:spcBef>
              <a:spcAft>
                <a:spcPct val="15000"/>
              </a:spcAft>
              <a:buChar char="••"/>
            </a:pPr>
            <a:r>
              <a:rPr lang="es-EC" sz="1900" b="1" dirty="0" smtClean="0"/>
              <a:t>Reglamento de la ley de personal de las FF.AA</a:t>
            </a:r>
          </a:p>
          <a:p>
            <a:pPr marL="114300" lvl="1" indent="-114300" algn="l" defTabSz="622300">
              <a:lnSpc>
                <a:spcPct val="90000"/>
              </a:lnSpc>
              <a:spcBef>
                <a:spcPct val="0"/>
              </a:spcBef>
              <a:spcAft>
                <a:spcPct val="15000"/>
              </a:spcAft>
              <a:buChar char="••"/>
            </a:pPr>
            <a:r>
              <a:rPr lang="es-EC" sz="1900" b="1" kern="1200" noProof="0" dirty="0" smtClean="0"/>
              <a:t>Reglamento de disciplina militar </a:t>
            </a:r>
            <a:endParaRPr lang="es-EC" sz="1900" b="1" kern="1200" noProof="0" dirty="0"/>
          </a:p>
          <a:p>
            <a:pPr marL="0" lvl="1" algn="l" defTabSz="622300">
              <a:lnSpc>
                <a:spcPct val="90000"/>
              </a:lnSpc>
              <a:spcBef>
                <a:spcPct val="0"/>
              </a:spcBef>
              <a:spcAft>
                <a:spcPct val="15000"/>
              </a:spcAft>
            </a:pPr>
            <a:endParaRPr lang="es-EC" sz="1900" b="1" kern="1200" noProof="0" dirty="0"/>
          </a:p>
        </p:txBody>
      </p:sp>
      <p:sp>
        <p:nvSpPr>
          <p:cNvPr id="16" name="Flecha doblada hacia arriba 15"/>
          <p:cNvSpPr/>
          <p:nvPr/>
        </p:nvSpPr>
        <p:spPr>
          <a:xfrm>
            <a:off x="7410281" y="5834129"/>
            <a:ext cx="2776908" cy="490079"/>
          </a:xfrm>
          <a:prstGeom prst="bentUpArrow">
            <a:avLst>
              <a:gd name="adj1" fmla="val 25000"/>
              <a:gd name="adj2" fmla="val 23024"/>
              <a:gd name="adj3" fmla="val 263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7" name="Tabla 16"/>
          <p:cNvGraphicFramePr>
            <a:graphicFrameLocks noGrp="1"/>
          </p:cNvGraphicFramePr>
          <p:nvPr>
            <p:extLst>
              <p:ext uri="{D42A27DB-BD31-4B8C-83A1-F6EECF244321}">
                <p14:modId xmlns:p14="http://schemas.microsoft.com/office/powerpoint/2010/main" val="2139598630"/>
              </p:ext>
            </p:extLst>
          </p:nvPr>
        </p:nvGraphicFramePr>
        <p:xfrm>
          <a:off x="7922273" y="1099845"/>
          <a:ext cx="3953510" cy="1875174"/>
        </p:xfrm>
        <a:graphic>
          <a:graphicData uri="http://schemas.openxmlformats.org/drawingml/2006/table">
            <a:tbl>
              <a:tblPr firstRow="1" firstCol="1" bandRow="1">
                <a:tableStyleId>{5C22544A-7EE6-4342-B048-85BDC9FD1C3A}</a:tableStyleId>
              </a:tblPr>
              <a:tblGrid>
                <a:gridCol w="447040">
                  <a:extLst>
                    <a:ext uri="{9D8B030D-6E8A-4147-A177-3AD203B41FA5}">
                      <a16:colId xmlns:a16="http://schemas.microsoft.com/office/drawing/2014/main" xmlns="" val="20000"/>
                    </a:ext>
                  </a:extLst>
                </a:gridCol>
                <a:gridCol w="1421130">
                  <a:extLst>
                    <a:ext uri="{9D8B030D-6E8A-4147-A177-3AD203B41FA5}">
                      <a16:colId xmlns:a16="http://schemas.microsoft.com/office/drawing/2014/main" xmlns="" val="20001"/>
                    </a:ext>
                  </a:extLst>
                </a:gridCol>
                <a:gridCol w="1009015">
                  <a:extLst>
                    <a:ext uri="{9D8B030D-6E8A-4147-A177-3AD203B41FA5}">
                      <a16:colId xmlns:a16="http://schemas.microsoft.com/office/drawing/2014/main" xmlns="" val="20002"/>
                    </a:ext>
                  </a:extLst>
                </a:gridCol>
                <a:gridCol w="1076325">
                  <a:extLst>
                    <a:ext uri="{9D8B030D-6E8A-4147-A177-3AD203B41FA5}">
                      <a16:colId xmlns:a16="http://schemas.microsoft.com/office/drawing/2014/main" xmlns="" val="20003"/>
                    </a:ext>
                  </a:extLst>
                </a:gridCol>
              </a:tblGrid>
              <a:tr h="312529">
                <a:tc>
                  <a:txBody>
                    <a:bodyPr/>
                    <a:lstStyle/>
                    <a:p>
                      <a:pPr algn="ctr">
                        <a:lnSpc>
                          <a:spcPct val="150000"/>
                        </a:lnSpc>
                        <a:spcAft>
                          <a:spcPts val="0"/>
                        </a:spcAft>
                      </a:pPr>
                      <a:r>
                        <a:rPr lang="es-SV" sz="1100" dirty="0">
                          <a:effectLst/>
                        </a:rPr>
                        <a:t>Ord.</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SV" sz="1100">
                          <a:effectLst/>
                        </a:rPr>
                        <a:t>Nombre Generación</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SV" sz="1100">
                          <a:effectLst/>
                        </a:rPr>
                        <a:t>Año Inicia</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s-SV" sz="1100">
                          <a:effectLst/>
                        </a:rPr>
                        <a:t>Año Termina</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0"/>
                  </a:ext>
                </a:extLst>
              </a:tr>
              <a:tr h="312529">
                <a:tc>
                  <a:txBody>
                    <a:bodyPr/>
                    <a:lstStyle/>
                    <a:p>
                      <a:pPr algn="ctr">
                        <a:lnSpc>
                          <a:spcPct val="150000"/>
                        </a:lnSpc>
                        <a:spcAft>
                          <a:spcPts val="0"/>
                        </a:spcAft>
                      </a:pPr>
                      <a:r>
                        <a:rPr lang="es-SV" sz="1100">
                          <a:effectLst/>
                        </a:rPr>
                        <a:t>01</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50000"/>
                        </a:lnSpc>
                        <a:spcAft>
                          <a:spcPts val="0"/>
                        </a:spcAft>
                      </a:pPr>
                      <a:r>
                        <a:rPr lang="es-SV" sz="1100">
                          <a:effectLst/>
                        </a:rPr>
                        <a:t>Tradicionalistas</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50000"/>
                        </a:lnSpc>
                        <a:spcAft>
                          <a:spcPts val="0"/>
                        </a:spcAft>
                      </a:pPr>
                      <a:r>
                        <a:rPr lang="es-SV" sz="1100">
                          <a:effectLst/>
                        </a:rPr>
                        <a:t>1900</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50000"/>
                        </a:lnSpc>
                        <a:spcAft>
                          <a:spcPts val="0"/>
                        </a:spcAft>
                      </a:pPr>
                      <a:r>
                        <a:rPr lang="es-SV" sz="1100">
                          <a:effectLst/>
                        </a:rPr>
                        <a:t>1945</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xmlns="" val="10001"/>
                  </a:ext>
                </a:extLst>
              </a:tr>
              <a:tr h="312529">
                <a:tc>
                  <a:txBody>
                    <a:bodyPr/>
                    <a:lstStyle/>
                    <a:p>
                      <a:pPr algn="ctr">
                        <a:lnSpc>
                          <a:spcPct val="150000"/>
                        </a:lnSpc>
                        <a:spcAft>
                          <a:spcPts val="0"/>
                        </a:spcAft>
                      </a:pPr>
                      <a:r>
                        <a:rPr lang="es-SV" sz="1100">
                          <a:effectLst/>
                        </a:rPr>
                        <a:t>02</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50000"/>
                        </a:lnSpc>
                        <a:spcAft>
                          <a:spcPts val="0"/>
                        </a:spcAft>
                      </a:pPr>
                      <a:r>
                        <a:rPr lang="es-SV" sz="1100">
                          <a:effectLst/>
                        </a:rPr>
                        <a:t>Baby Boomers</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50000"/>
                        </a:lnSpc>
                        <a:spcAft>
                          <a:spcPts val="0"/>
                        </a:spcAft>
                      </a:pPr>
                      <a:r>
                        <a:rPr lang="es-SV" sz="1100">
                          <a:effectLst/>
                        </a:rPr>
                        <a:t>1946</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50000"/>
                        </a:lnSpc>
                        <a:spcAft>
                          <a:spcPts val="0"/>
                        </a:spcAft>
                      </a:pPr>
                      <a:r>
                        <a:rPr lang="es-SV" sz="1100">
                          <a:effectLst/>
                        </a:rPr>
                        <a:t>1964</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xmlns="" val="10002"/>
                  </a:ext>
                </a:extLst>
              </a:tr>
              <a:tr h="312529">
                <a:tc>
                  <a:txBody>
                    <a:bodyPr/>
                    <a:lstStyle/>
                    <a:p>
                      <a:pPr algn="ctr">
                        <a:lnSpc>
                          <a:spcPct val="150000"/>
                        </a:lnSpc>
                        <a:spcAft>
                          <a:spcPts val="0"/>
                        </a:spcAft>
                      </a:pPr>
                      <a:r>
                        <a:rPr lang="es-SV" sz="1100" dirty="0">
                          <a:solidFill>
                            <a:srgbClr val="FF0000"/>
                          </a:solidFill>
                          <a:effectLst/>
                        </a:rPr>
                        <a:t>03</a:t>
                      </a:r>
                      <a:endParaRPr lang="es-ES"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50000"/>
                        </a:lnSpc>
                        <a:spcAft>
                          <a:spcPts val="0"/>
                        </a:spcAft>
                      </a:pPr>
                      <a:r>
                        <a:rPr lang="es-SV" sz="1100" dirty="0">
                          <a:solidFill>
                            <a:srgbClr val="FF0000"/>
                          </a:solidFill>
                          <a:effectLst/>
                        </a:rPr>
                        <a:t>Generación X</a:t>
                      </a:r>
                      <a:endParaRPr lang="es-ES"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50000"/>
                        </a:lnSpc>
                        <a:spcAft>
                          <a:spcPts val="0"/>
                        </a:spcAft>
                      </a:pPr>
                      <a:r>
                        <a:rPr lang="es-SV" sz="1100" dirty="0">
                          <a:solidFill>
                            <a:srgbClr val="FF0000"/>
                          </a:solidFill>
                          <a:effectLst/>
                        </a:rPr>
                        <a:t>1965</a:t>
                      </a:r>
                      <a:endParaRPr lang="es-ES"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50000"/>
                        </a:lnSpc>
                        <a:spcAft>
                          <a:spcPts val="0"/>
                        </a:spcAft>
                      </a:pPr>
                      <a:r>
                        <a:rPr lang="es-SV" sz="1100" dirty="0">
                          <a:solidFill>
                            <a:srgbClr val="FF0000"/>
                          </a:solidFill>
                          <a:effectLst/>
                        </a:rPr>
                        <a:t>1980</a:t>
                      </a:r>
                      <a:endParaRPr lang="es-ES"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xmlns="" val="10003"/>
                  </a:ext>
                </a:extLst>
              </a:tr>
              <a:tr h="312529">
                <a:tc>
                  <a:txBody>
                    <a:bodyPr/>
                    <a:lstStyle/>
                    <a:p>
                      <a:pPr algn="ctr">
                        <a:lnSpc>
                          <a:spcPct val="150000"/>
                        </a:lnSpc>
                        <a:spcAft>
                          <a:spcPts val="0"/>
                        </a:spcAft>
                      </a:pPr>
                      <a:r>
                        <a:rPr lang="es-SV" sz="1100" dirty="0">
                          <a:solidFill>
                            <a:srgbClr val="FF0000"/>
                          </a:solidFill>
                          <a:effectLst/>
                        </a:rPr>
                        <a:t>04</a:t>
                      </a:r>
                      <a:endParaRPr lang="es-ES"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50000"/>
                        </a:lnSpc>
                        <a:spcAft>
                          <a:spcPts val="0"/>
                        </a:spcAft>
                      </a:pPr>
                      <a:r>
                        <a:rPr lang="es-SV" sz="1100">
                          <a:solidFill>
                            <a:srgbClr val="FF0000"/>
                          </a:solidFill>
                          <a:effectLst/>
                        </a:rPr>
                        <a:t>Generación Y</a:t>
                      </a:r>
                      <a:endParaRPr lang="es-ES" sz="120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50000"/>
                        </a:lnSpc>
                        <a:spcAft>
                          <a:spcPts val="0"/>
                        </a:spcAft>
                      </a:pPr>
                      <a:r>
                        <a:rPr lang="es-SV" sz="1100" dirty="0">
                          <a:solidFill>
                            <a:srgbClr val="FF0000"/>
                          </a:solidFill>
                          <a:effectLst/>
                        </a:rPr>
                        <a:t>1981</a:t>
                      </a:r>
                      <a:endParaRPr lang="es-ES"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50000"/>
                        </a:lnSpc>
                        <a:spcAft>
                          <a:spcPts val="0"/>
                        </a:spcAft>
                      </a:pPr>
                      <a:r>
                        <a:rPr lang="es-SV" sz="1100" dirty="0">
                          <a:solidFill>
                            <a:srgbClr val="FF0000"/>
                          </a:solidFill>
                          <a:effectLst/>
                        </a:rPr>
                        <a:t>1999</a:t>
                      </a:r>
                      <a:endParaRPr lang="es-ES"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xmlns="" val="10004"/>
                  </a:ext>
                </a:extLst>
              </a:tr>
              <a:tr h="312529">
                <a:tc>
                  <a:txBody>
                    <a:bodyPr/>
                    <a:lstStyle/>
                    <a:p>
                      <a:pPr algn="ctr">
                        <a:lnSpc>
                          <a:spcPct val="150000"/>
                        </a:lnSpc>
                        <a:spcAft>
                          <a:spcPts val="0"/>
                        </a:spcAft>
                      </a:pPr>
                      <a:r>
                        <a:rPr lang="es-SV" sz="1100">
                          <a:effectLst/>
                        </a:rPr>
                        <a:t>05</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50000"/>
                        </a:lnSpc>
                        <a:spcAft>
                          <a:spcPts val="0"/>
                        </a:spcAft>
                      </a:pPr>
                      <a:r>
                        <a:rPr lang="es-SV" sz="1100">
                          <a:effectLst/>
                        </a:rPr>
                        <a:t>Generación Z</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50000"/>
                        </a:lnSpc>
                        <a:spcAft>
                          <a:spcPts val="0"/>
                        </a:spcAft>
                      </a:pPr>
                      <a:r>
                        <a:rPr lang="es-SV" sz="1100">
                          <a:effectLst/>
                        </a:rPr>
                        <a:t>2000</a:t>
                      </a:r>
                      <a:endParaRPr lang="es-E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50000"/>
                        </a:lnSpc>
                        <a:spcAft>
                          <a:spcPts val="0"/>
                        </a:spcAft>
                      </a:pPr>
                      <a:r>
                        <a:rPr lang="es-SV" sz="1100" dirty="0">
                          <a:effectLst/>
                        </a:rPr>
                        <a:t>2010</a:t>
                      </a:r>
                      <a:endParaRPr lang="es-E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791944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1018</TotalTime>
  <Words>3157</Words>
  <Application>Microsoft Office PowerPoint</Application>
  <PresentationFormat>Panorámica</PresentationFormat>
  <Paragraphs>574</Paragraphs>
  <Slides>27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27</vt:i4>
      </vt:variant>
    </vt:vector>
  </HeadingPairs>
  <TitlesOfParts>
    <vt:vector size="36" baseType="lpstr">
      <vt:lpstr>MS PGothic</vt:lpstr>
      <vt:lpstr>Arial</vt:lpstr>
      <vt:lpstr>Calibri</vt:lpstr>
      <vt:lpstr>Calibri Light</vt:lpstr>
      <vt:lpstr>Century Gothic</vt:lpstr>
      <vt:lpstr>DengXian Light</vt:lpstr>
      <vt:lpstr>Impact</vt:lpstr>
      <vt:lpstr>Times New Roman</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DELL</dc:creator>
  <cp:lastModifiedBy>Microsoft</cp:lastModifiedBy>
  <cp:revision>58</cp:revision>
  <dcterms:created xsi:type="dcterms:W3CDTF">2020-09-15T21:54:46Z</dcterms:created>
  <dcterms:modified xsi:type="dcterms:W3CDTF">2020-09-24T16:03:53Z</dcterms:modified>
</cp:coreProperties>
</file>