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handoutMasterIdLst>
    <p:handoutMasterId r:id="rId33"/>
  </p:handoutMasterIdLst>
  <p:sldIdLst>
    <p:sldId id="256" r:id="rId2"/>
    <p:sldId id="259" r:id="rId3"/>
    <p:sldId id="264" r:id="rId4"/>
    <p:sldId id="265" r:id="rId5"/>
    <p:sldId id="266" r:id="rId6"/>
    <p:sldId id="267" r:id="rId7"/>
    <p:sldId id="269" r:id="rId8"/>
    <p:sldId id="268" r:id="rId9"/>
    <p:sldId id="270" r:id="rId10"/>
    <p:sldId id="272" r:id="rId11"/>
    <p:sldId id="271" r:id="rId12"/>
    <p:sldId id="273" r:id="rId13"/>
    <p:sldId id="274" r:id="rId14"/>
    <p:sldId id="277" r:id="rId15"/>
    <p:sldId id="278" r:id="rId16"/>
    <p:sldId id="279" r:id="rId17"/>
    <p:sldId id="292" r:id="rId18"/>
    <p:sldId id="293" r:id="rId19"/>
    <p:sldId id="280" r:id="rId20"/>
    <p:sldId id="281" r:id="rId21"/>
    <p:sldId id="287" r:id="rId22"/>
    <p:sldId id="282" r:id="rId23"/>
    <p:sldId id="283" r:id="rId24"/>
    <p:sldId id="284" r:id="rId25"/>
    <p:sldId id="285" r:id="rId26"/>
    <p:sldId id="286" r:id="rId27"/>
    <p:sldId id="289" r:id="rId28"/>
    <p:sldId id="288" r:id="rId29"/>
    <p:sldId id="290" r:id="rId30"/>
    <p:sldId id="291" r:id="rId3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339966"/>
    <a:srgbClr val="003366"/>
    <a:srgbClr val="006699"/>
    <a:srgbClr val="FFFF00"/>
    <a:srgbClr val="FFFF66"/>
    <a:srgbClr val="3366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4" autoAdjust="0"/>
    <p:restoredTop sz="97707" autoAdjust="0"/>
  </p:normalViewPr>
  <p:slideViewPr>
    <p:cSldViewPr>
      <p:cViewPr>
        <p:scale>
          <a:sx n="82" d="100"/>
          <a:sy n="82" d="100"/>
        </p:scale>
        <p:origin x="9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RSONAL\Desktop\TESIS\Base%20de%20datos%20infosta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RSONAL\Desktop\TESIS\Base%20de%20datos%20infosta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RSONAL\Desktop\TESIS\Base%20de%20datos%20infosta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RSONAL\Desktop\TESIS\Base%20de%20datos%20infosta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RSONAL\Desktop\TESIS\Base%20de%20datos%20infostat.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Altura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Hoja1!$J$1</c:f>
              <c:strCache>
                <c:ptCount val="1"/>
                <c:pt idx="0">
                  <c:v>ALTURA</c:v>
                </c:pt>
              </c:strCache>
            </c:strRef>
          </c:tx>
          <c:spPr>
            <a:solidFill>
              <a:schemeClr val="accent1"/>
            </a:solidFill>
            <a:ln>
              <a:noFill/>
            </a:ln>
            <a:effectLst/>
          </c:spPr>
          <c:invertIfNegative val="0"/>
          <c:dPt>
            <c:idx val="0"/>
            <c:invertIfNegative val="0"/>
            <c:bubble3D val="0"/>
            <c:spPr>
              <a:solidFill>
                <a:schemeClr val="accent6"/>
              </a:solidFill>
              <a:ln>
                <a:solidFill>
                  <a:schemeClr val="accent6"/>
                </a:solidFill>
              </a:ln>
              <a:effectLst/>
            </c:spPr>
            <c:extLst xmlns:c16r2="http://schemas.microsoft.com/office/drawing/2015/06/chart">
              <c:ext xmlns:c16="http://schemas.microsoft.com/office/drawing/2014/chart" uri="{C3380CC4-5D6E-409C-BE32-E72D297353CC}">
                <c16:uniqueId val="{00000001-0F61-430C-B514-1E4E50F78ECC}"/>
              </c:ext>
            </c:extLst>
          </c:dPt>
          <c:dPt>
            <c:idx val="1"/>
            <c:invertIfNegative val="0"/>
            <c:bubble3D val="0"/>
            <c:spPr>
              <a:solidFill>
                <a:srgbClr val="00B0F0"/>
              </a:solidFill>
              <a:ln>
                <a:solidFill>
                  <a:srgbClr val="00B0F0"/>
                </a:solidFill>
              </a:ln>
              <a:effectLst/>
            </c:spPr>
            <c:extLst xmlns:c16r2="http://schemas.microsoft.com/office/drawing/2015/06/chart">
              <c:ext xmlns:c16="http://schemas.microsoft.com/office/drawing/2014/chart" uri="{C3380CC4-5D6E-409C-BE32-E72D297353CC}">
                <c16:uniqueId val="{00000003-0F61-430C-B514-1E4E50F78ECC}"/>
              </c:ext>
            </c:extLst>
          </c:dPt>
          <c:dPt>
            <c:idx val="2"/>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5-0F61-430C-B514-1E4E50F78ECC}"/>
              </c:ext>
            </c:extLst>
          </c:dPt>
          <c:dPt>
            <c:idx val="3"/>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7-0F61-430C-B514-1E4E50F78ECC}"/>
              </c:ext>
            </c:extLst>
          </c:dPt>
          <c:dPt>
            <c:idx val="4"/>
            <c:invertIfNegative val="0"/>
            <c:bubble3D val="0"/>
            <c:spPr>
              <a:solidFill>
                <a:srgbClr val="FFFF00"/>
              </a:solidFill>
              <a:ln>
                <a:solidFill>
                  <a:srgbClr val="FFFF00"/>
                </a:solidFill>
              </a:ln>
              <a:effectLst/>
            </c:spPr>
            <c:extLst xmlns:c16r2="http://schemas.microsoft.com/office/drawing/2015/06/chart">
              <c:ext xmlns:c16="http://schemas.microsoft.com/office/drawing/2014/chart" uri="{C3380CC4-5D6E-409C-BE32-E72D297353CC}">
                <c16:uniqueId val="{00000009-0F61-430C-B514-1E4E50F78ECC}"/>
              </c:ext>
            </c:extLst>
          </c:dPt>
          <c:dPt>
            <c:idx val="5"/>
            <c:invertIfNegative val="0"/>
            <c:bubble3D val="0"/>
            <c:spPr>
              <a:solidFill>
                <a:srgbClr val="7030A0"/>
              </a:solidFill>
              <a:ln>
                <a:solidFill>
                  <a:srgbClr val="7030A0"/>
                </a:solidFill>
              </a:ln>
              <a:effectLst/>
            </c:spPr>
            <c:extLst xmlns:c16r2="http://schemas.microsoft.com/office/drawing/2015/06/chart">
              <c:ext xmlns:c16="http://schemas.microsoft.com/office/drawing/2014/chart" uri="{C3380CC4-5D6E-409C-BE32-E72D297353CC}">
                <c16:uniqueId val="{0000000B-0F61-430C-B514-1E4E50F78ECC}"/>
              </c:ext>
            </c:extLst>
          </c:dPt>
          <c:dPt>
            <c:idx val="6"/>
            <c:invertIfNegative val="0"/>
            <c:bubble3D val="0"/>
            <c:spPr>
              <a:solidFill>
                <a:schemeClr val="accent4">
                  <a:lumMod val="60000"/>
                  <a:lumOff val="40000"/>
                </a:schemeClr>
              </a:solidFill>
              <a:ln>
                <a:solidFill>
                  <a:schemeClr val="accent4">
                    <a:lumMod val="60000"/>
                    <a:lumOff val="40000"/>
                  </a:schemeClr>
                </a:solidFill>
              </a:ln>
              <a:effectLst/>
            </c:spPr>
            <c:extLst xmlns:c16r2="http://schemas.microsoft.com/office/drawing/2015/06/chart">
              <c:ext xmlns:c16="http://schemas.microsoft.com/office/drawing/2014/chart" uri="{C3380CC4-5D6E-409C-BE32-E72D297353CC}">
                <c16:uniqueId val="{0000000D-0F61-430C-B514-1E4E50F78ECC}"/>
              </c:ext>
            </c:extLst>
          </c:dPt>
          <c:trendline>
            <c:spPr>
              <a:ln w="19050" cap="rnd">
                <a:solidFill>
                  <a:schemeClr val="accent1"/>
                </a:solidFill>
                <a:prstDash val="sysDot"/>
              </a:ln>
              <a:effectLst/>
            </c:spPr>
            <c:trendlineType val="movingAvg"/>
            <c:period val="2"/>
            <c:dispRSqr val="0"/>
            <c:dispEq val="0"/>
          </c:trendline>
          <c:cat>
            <c:strRef>
              <c:f>Hoja1!$H$2:$H$8</c:f>
              <c:strCache>
                <c:ptCount val="7"/>
                <c:pt idx="0">
                  <c:v>T0</c:v>
                </c:pt>
                <c:pt idx="1">
                  <c:v>T1</c:v>
                </c:pt>
                <c:pt idx="2">
                  <c:v>T2</c:v>
                </c:pt>
                <c:pt idx="3">
                  <c:v>T3</c:v>
                </c:pt>
                <c:pt idx="4">
                  <c:v>T4</c:v>
                </c:pt>
                <c:pt idx="5">
                  <c:v>T5</c:v>
                </c:pt>
                <c:pt idx="6">
                  <c:v>T6</c:v>
                </c:pt>
              </c:strCache>
            </c:strRef>
          </c:cat>
          <c:val>
            <c:numRef>
              <c:f>Hoja1!$J$2:$J$8</c:f>
              <c:numCache>
                <c:formatCode>0.00</c:formatCode>
                <c:ptCount val="7"/>
                <c:pt idx="0">
                  <c:v>20.461111111111112</c:v>
                </c:pt>
                <c:pt idx="1">
                  <c:v>22.794444444444441</c:v>
                </c:pt>
                <c:pt idx="2">
                  <c:v>20.544444444444448</c:v>
                </c:pt>
                <c:pt idx="3">
                  <c:v>20.594444444444445</c:v>
                </c:pt>
                <c:pt idx="4">
                  <c:v>21.349999999999998</c:v>
                </c:pt>
                <c:pt idx="5">
                  <c:v>21.316666666666666</c:v>
                </c:pt>
                <c:pt idx="6">
                  <c:v>20.822222222222223</c:v>
                </c:pt>
              </c:numCache>
            </c:numRef>
          </c:val>
          <c:extLst xmlns:c16r2="http://schemas.microsoft.com/office/drawing/2015/06/chart">
            <c:ext xmlns:c16="http://schemas.microsoft.com/office/drawing/2014/chart" uri="{C3380CC4-5D6E-409C-BE32-E72D297353CC}">
              <c16:uniqueId val="{0000000E-0F61-430C-B514-1E4E50F78ECC}"/>
            </c:ext>
          </c:extLst>
        </c:ser>
        <c:dLbls>
          <c:showLegendKey val="0"/>
          <c:showVal val="0"/>
          <c:showCatName val="0"/>
          <c:showSerName val="0"/>
          <c:showPercent val="0"/>
          <c:showBubbleSize val="0"/>
        </c:dLbls>
        <c:gapWidth val="150"/>
        <c:axId val="366412384"/>
        <c:axId val="366413168"/>
      </c:barChart>
      <c:catAx>
        <c:axId val="36641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413168"/>
        <c:crosses val="autoZero"/>
        <c:auto val="1"/>
        <c:lblAlgn val="ctr"/>
        <c:lblOffset val="100"/>
        <c:noMultiLvlLbl val="0"/>
      </c:catAx>
      <c:valAx>
        <c:axId val="3664131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6412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N° de Hoja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Hoja1!$I$1</c:f>
              <c:strCache>
                <c:ptCount val="1"/>
                <c:pt idx="0">
                  <c:v>N° DE HOJA</c:v>
                </c:pt>
              </c:strCache>
            </c:strRef>
          </c:tx>
          <c:spPr>
            <a:solidFill>
              <a:schemeClr val="accent1"/>
            </a:solidFill>
            <a:ln>
              <a:noFill/>
            </a:ln>
            <a:effectLst/>
          </c:spPr>
          <c:invertIfNegative val="0"/>
          <c:dPt>
            <c:idx val="0"/>
            <c:invertIfNegative val="0"/>
            <c:bubble3D val="0"/>
            <c:spPr>
              <a:solidFill>
                <a:schemeClr val="accent6"/>
              </a:solidFill>
              <a:ln>
                <a:solidFill>
                  <a:schemeClr val="accent6"/>
                </a:solidFill>
              </a:ln>
              <a:effectLst/>
            </c:spPr>
            <c:extLst xmlns:c16r2="http://schemas.microsoft.com/office/drawing/2015/06/chart">
              <c:ext xmlns:c16="http://schemas.microsoft.com/office/drawing/2014/chart" uri="{C3380CC4-5D6E-409C-BE32-E72D297353CC}">
                <c16:uniqueId val="{00000001-F542-45E4-9119-5666F1ECAC07}"/>
              </c:ext>
            </c:extLst>
          </c:dPt>
          <c:dPt>
            <c:idx val="1"/>
            <c:invertIfNegative val="0"/>
            <c:bubble3D val="0"/>
            <c:spPr>
              <a:solidFill>
                <a:srgbClr val="00B0F0"/>
              </a:solidFill>
              <a:ln>
                <a:solidFill>
                  <a:srgbClr val="00B0F0"/>
                </a:solidFill>
              </a:ln>
              <a:effectLst/>
            </c:spPr>
            <c:extLst xmlns:c16r2="http://schemas.microsoft.com/office/drawing/2015/06/chart">
              <c:ext xmlns:c16="http://schemas.microsoft.com/office/drawing/2014/chart" uri="{C3380CC4-5D6E-409C-BE32-E72D297353CC}">
                <c16:uniqueId val="{00000003-F542-45E4-9119-5666F1ECAC07}"/>
              </c:ext>
            </c:extLst>
          </c:dPt>
          <c:dPt>
            <c:idx val="2"/>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5-F542-45E4-9119-5666F1ECAC07}"/>
              </c:ext>
            </c:extLst>
          </c:dPt>
          <c:dPt>
            <c:idx val="3"/>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7-F542-45E4-9119-5666F1ECAC07}"/>
              </c:ext>
            </c:extLst>
          </c:dPt>
          <c:dPt>
            <c:idx val="4"/>
            <c:invertIfNegative val="0"/>
            <c:bubble3D val="0"/>
            <c:spPr>
              <a:solidFill>
                <a:srgbClr val="FFFF00"/>
              </a:solidFill>
              <a:ln>
                <a:solidFill>
                  <a:srgbClr val="FFFF00"/>
                </a:solidFill>
              </a:ln>
              <a:effectLst/>
            </c:spPr>
            <c:extLst xmlns:c16r2="http://schemas.microsoft.com/office/drawing/2015/06/chart">
              <c:ext xmlns:c16="http://schemas.microsoft.com/office/drawing/2014/chart" uri="{C3380CC4-5D6E-409C-BE32-E72D297353CC}">
                <c16:uniqueId val="{00000009-F542-45E4-9119-5666F1ECAC07}"/>
              </c:ext>
            </c:extLst>
          </c:dPt>
          <c:dPt>
            <c:idx val="5"/>
            <c:invertIfNegative val="0"/>
            <c:bubble3D val="0"/>
            <c:spPr>
              <a:solidFill>
                <a:srgbClr val="7030A0"/>
              </a:solidFill>
              <a:ln>
                <a:solidFill>
                  <a:srgbClr val="7030A0"/>
                </a:solidFill>
              </a:ln>
              <a:effectLst/>
            </c:spPr>
            <c:extLst xmlns:c16r2="http://schemas.microsoft.com/office/drawing/2015/06/chart">
              <c:ext xmlns:c16="http://schemas.microsoft.com/office/drawing/2014/chart" uri="{C3380CC4-5D6E-409C-BE32-E72D297353CC}">
                <c16:uniqueId val="{0000000B-F542-45E4-9119-5666F1ECAC07}"/>
              </c:ext>
            </c:extLst>
          </c:dPt>
          <c:dPt>
            <c:idx val="6"/>
            <c:invertIfNegative val="0"/>
            <c:bubble3D val="0"/>
            <c:spPr>
              <a:solidFill>
                <a:schemeClr val="accent4">
                  <a:lumMod val="60000"/>
                  <a:lumOff val="40000"/>
                </a:schemeClr>
              </a:solidFill>
              <a:ln>
                <a:solidFill>
                  <a:schemeClr val="accent4">
                    <a:lumMod val="60000"/>
                    <a:lumOff val="40000"/>
                  </a:schemeClr>
                </a:solidFill>
              </a:ln>
              <a:effectLst/>
            </c:spPr>
            <c:extLst xmlns:c16r2="http://schemas.microsoft.com/office/drawing/2015/06/chart">
              <c:ext xmlns:c16="http://schemas.microsoft.com/office/drawing/2014/chart" uri="{C3380CC4-5D6E-409C-BE32-E72D297353CC}">
                <c16:uniqueId val="{0000000D-F542-45E4-9119-5666F1ECAC07}"/>
              </c:ext>
            </c:extLst>
          </c:dPt>
          <c:trendline>
            <c:spPr>
              <a:ln w="19050" cap="rnd">
                <a:solidFill>
                  <a:schemeClr val="accent1"/>
                </a:solidFill>
                <a:prstDash val="sysDot"/>
              </a:ln>
              <a:effectLst/>
            </c:spPr>
            <c:trendlineType val="movingAvg"/>
            <c:period val="2"/>
            <c:dispRSqr val="0"/>
            <c:dispEq val="0"/>
          </c:trendline>
          <c:cat>
            <c:strRef>
              <c:f>Hoja1!$H$2:$H$8</c:f>
              <c:strCache>
                <c:ptCount val="7"/>
                <c:pt idx="0">
                  <c:v>T0</c:v>
                </c:pt>
                <c:pt idx="1">
                  <c:v>T1</c:v>
                </c:pt>
                <c:pt idx="2">
                  <c:v>T2</c:v>
                </c:pt>
                <c:pt idx="3">
                  <c:v>T3</c:v>
                </c:pt>
                <c:pt idx="4">
                  <c:v>T4</c:v>
                </c:pt>
                <c:pt idx="5">
                  <c:v>T5</c:v>
                </c:pt>
                <c:pt idx="6">
                  <c:v>T6</c:v>
                </c:pt>
              </c:strCache>
            </c:strRef>
          </c:cat>
          <c:val>
            <c:numRef>
              <c:f>Hoja1!$I$2:$I$8</c:f>
              <c:numCache>
                <c:formatCode>0.00</c:formatCode>
                <c:ptCount val="7"/>
                <c:pt idx="0">
                  <c:v>3.2764814814814813</c:v>
                </c:pt>
                <c:pt idx="1">
                  <c:v>3.587037037037037</c:v>
                </c:pt>
                <c:pt idx="2">
                  <c:v>3.2721604938271605</c:v>
                </c:pt>
                <c:pt idx="3">
                  <c:v>3.1868024691358023</c:v>
                </c:pt>
                <c:pt idx="4">
                  <c:v>3.0555555555555554</c:v>
                </c:pt>
                <c:pt idx="5">
                  <c:v>3.1698765432098761</c:v>
                </c:pt>
                <c:pt idx="6">
                  <c:v>3.0842592592592588</c:v>
                </c:pt>
              </c:numCache>
            </c:numRef>
          </c:val>
          <c:extLst xmlns:c16r2="http://schemas.microsoft.com/office/drawing/2015/06/chart">
            <c:ext xmlns:c16="http://schemas.microsoft.com/office/drawing/2014/chart" uri="{C3380CC4-5D6E-409C-BE32-E72D297353CC}">
              <c16:uniqueId val="{0000000E-F542-45E4-9119-5666F1ECAC07}"/>
            </c:ext>
          </c:extLst>
        </c:ser>
        <c:dLbls>
          <c:showLegendKey val="0"/>
          <c:showVal val="0"/>
          <c:showCatName val="0"/>
          <c:showSerName val="0"/>
          <c:showPercent val="0"/>
          <c:showBubbleSize val="0"/>
        </c:dLbls>
        <c:gapWidth val="150"/>
        <c:axId val="369364632"/>
        <c:axId val="369362280"/>
      </c:barChart>
      <c:catAx>
        <c:axId val="36936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62280"/>
        <c:crosses val="autoZero"/>
        <c:auto val="1"/>
        <c:lblAlgn val="ctr"/>
        <c:lblOffset val="100"/>
        <c:noMultiLvlLbl val="0"/>
      </c:catAx>
      <c:valAx>
        <c:axId val="3693622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646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Materia Verde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8238670166229223"/>
          <c:y val="0.19486111111111112"/>
          <c:w val="0.78705774278215224"/>
          <c:h val="0.67457604257801107"/>
        </c:manualLayout>
      </c:layout>
      <c:barChart>
        <c:barDir val="col"/>
        <c:grouping val="clustered"/>
        <c:varyColors val="0"/>
        <c:ser>
          <c:idx val="0"/>
          <c:order val="0"/>
          <c:tx>
            <c:strRef>
              <c:f>Hoja1!$K$1</c:f>
              <c:strCache>
                <c:ptCount val="1"/>
                <c:pt idx="0">
                  <c:v>MV</c:v>
                </c:pt>
              </c:strCache>
            </c:strRef>
          </c:tx>
          <c:spPr>
            <a:solidFill>
              <a:schemeClr val="accent6"/>
            </a:solidFill>
            <a:ln>
              <a:noFill/>
            </a:ln>
            <a:effectLst/>
          </c:spPr>
          <c:invertIfNegative val="0"/>
          <c:dPt>
            <c:idx val="1"/>
            <c:invertIfNegative val="0"/>
            <c:bubble3D val="0"/>
            <c:spPr>
              <a:solidFill>
                <a:srgbClr val="00B0F0"/>
              </a:solidFill>
              <a:ln>
                <a:solidFill>
                  <a:srgbClr val="00B0F0"/>
                </a:solidFill>
              </a:ln>
              <a:effectLst/>
            </c:spPr>
            <c:extLst xmlns:c16r2="http://schemas.microsoft.com/office/drawing/2015/06/chart">
              <c:ext xmlns:c16="http://schemas.microsoft.com/office/drawing/2014/chart" uri="{C3380CC4-5D6E-409C-BE32-E72D297353CC}">
                <c16:uniqueId val="{00000001-6A93-4FBC-ADC2-099C56CA7998}"/>
              </c:ext>
            </c:extLst>
          </c:dPt>
          <c:dPt>
            <c:idx val="2"/>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3-6A93-4FBC-ADC2-099C56CA7998}"/>
              </c:ext>
            </c:extLst>
          </c:dPt>
          <c:dPt>
            <c:idx val="3"/>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5-6A93-4FBC-ADC2-099C56CA7998}"/>
              </c:ext>
            </c:extLst>
          </c:dPt>
          <c:dPt>
            <c:idx val="4"/>
            <c:invertIfNegative val="0"/>
            <c:bubble3D val="0"/>
            <c:spPr>
              <a:solidFill>
                <a:srgbClr val="FFFF00"/>
              </a:solidFill>
              <a:ln>
                <a:solidFill>
                  <a:srgbClr val="FFFF00"/>
                </a:solidFill>
              </a:ln>
              <a:effectLst/>
            </c:spPr>
            <c:extLst xmlns:c16r2="http://schemas.microsoft.com/office/drawing/2015/06/chart">
              <c:ext xmlns:c16="http://schemas.microsoft.com/office/drawing/2014/chart" uri="{C3380CC4-5D6E-409C-BE32-E72D297353CC}">
                <c16:uniqueId val="{00000007-6A93-4FBC-ADC2-099C56CA7998}"/>
              </c:ext>
            </c:extLst>
          </c:dPt>
          <c:dPt>
            <c:idx val="5"/>
            <c:invertIfNegative val="0"/>
            <c:bubble3D val="0"/>
            <c:spPr>
              <a:solidFill>
                <a:srgbClr val="7030A0"/>
              </a:solidFill>
              <a:ln>
                <a:solidFill>
                  <a:srgbClr val="7030A0"/>
                </a:solidFill>
              </a:ln>
              <a:effectLst/>
            </c:spPr>
            <c:extLst xmlns:c16r2="http://schemas.microsoft.com/office/drawing/2015/06/chart">
              <c:ext xmlns:c16="http://schemas.microsoft.com/office/drawing/2014/chart" uri="{C3380CC4-5D6E-409C-BE32-E72D297353CC}">
                <c16:uniqueId val="{00000009-6A93-4FBC-ADC2-099C56CA7998}"/>
              </c:ext>
            </c:extLst>
          </c:dPt>
          <c:dPt>
            <c:idx val="6"/>
            <c:invertIfNegative val="0"/>
            <c:bubble3D val="0"/>
            <c:spPr>
              <a:solidFill>
                <a:schemeClr val="accent4"/>
              </a:solidFill>
              <a:ln>
                <a:solidFill>
                  <a:schemeClr val="accent4"/>
                </a:solidFill>
              </a:ln>
              <a:effectLst/>
            </c:spPr>
            <c:extLst xmlns:c16r2="http://schemas.microsoft.com/office/drawing/2015/06/chart">
              <c:ext xmlns:c16="http://schemas.microsoft.com/office/drawing/2014/chart" uri="{C3380CC4-5D6E-409C-BE32-E72D297353CC}">
                <c16:uniqueId val="{0000000B-6A93-4FBC-ADC2-099C56CA7998}"/>
              </c:ext>
            </c:extLst>
          </c:dPt>
          <c:trendline>
            <c:spPr>
              <a:ln w="19050" cap="rnd">
                <a:solidFill>
                  <a:schemeClr val="accent1"/>
                </a:solidFill>
                <a:prstDash val="sysDot"/>
              </a:ln>
              <a:effectLst/>
            </c:spPr>
            <c:trendlineType val="movingAvg"/>
            <c:period val="2"/>
            <c:dispRSqr val="0"/>
            <c:dispEq val="0"/>
          </c:trendline>
          <c:cat>
            <c:strRef>
              <c:f>Hoja1!$H$2:$H$8</c:f>
              <c:strCache>
                <c:ptCount val="7"/>
                <c:pt idx="0">
                  <c:v>T0</c:v>
                </c:pt>
                <c:pt idx="1">
                  <c:v>T1</c:v>
                </c:pt>
                <c:pt idx="2">
                  <c:v>T2</c:v>
                </c:pt>
                <c:pt idx="3">
                  <c:v>T3</c:v>
                </c:pt>
                <c:pt idx="4">
                  <c:v>T4</c:v>
                </c:pt>
                <c:pt idx="5">
                  <c:v>T5</c:v>
                </c:pt>
                <c:pt idx="6">
                  <c:v>T6</c:v>
                </c:pt>
              </c:strCache>
            </c:strRef>
          </c:cat>
          <c:val>
            <c:numRef>
              <c:f>Hoja1!$K$2:$K$8</c:f>
              <c:numCache>
                <c:formatCode>0.00</c:formatCode>
                <c:ptCount val="7"/>
                <c:pt idx="0">
                  <c:v>2120.8444444444444</c:v>
                </c:pt>
                <c:pt idx="1">
                  <c:v>2182.1777777777775</c:v>
                </c:pt>
                <c:pt idx="2">
                  <c:v>1834.8444444444442</c:v>
                </c:pt>
                <c:pt idx="3">
                  <c:v>2012.6488888888889</c:v>
                </c:pt>
                <c:pt idx="4">
                  <c:v>1992.9985185185187</c:v>
                </c:pt>
                <c:pt idx="5">
                  <c:v>2011.5703703703703</c:v>
                </c:pt>
                <c:pt idx="6">
                  <c:v>1930.6637037037035</c:v>
                </c:pt>
              </c:numCache>
            </c:numRef>
          </c:val>
          <c:extLst xmlns:c16r2="http://schemas.microsoft.com/office/drawing/2015/06/chart">
            <c:ext xmlns:c16="http://schemas.microsoft.com/office/drawing/2014/chart" uri="{C3380CC4-5D6E-409C-BE32-E72D297353CC}">
              <c16:uniqueId val="{0000000C-6A93-4FBC-ADC2-099C56CA7998}"/>
            </c:ext>
          </c:extLst>
        </c:ser>
        <c:dLbls>
          <c:showLegendKey val="0"/>
          <c:showVal val="0"/>
          <c:showCatName val="0"/>
          <c:showSerName val="0"/>
          <c:showPercent val="0"/>
          <c:showBubbleSize val="0"/>
        </c:dLbls>
        <c:gapWidth val="150"/>
        <c:axId val="369361888"/>
        <c:axId val="369365024"/>
      </c:barChart>
      <c:catAx>
        <c:axId val="36936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65024"/>
        <c:crosses val="autoZero"/>
        <c:auto val="1"/>
        <c:lblAlgn val="ctr"/>
        <c:lblOffset val="100"/>
        <c:noMultiLvlLbl val="0"/>
      </c:catAx>
      <c:valAx>
        <c:axId val="3693650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618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a:t>Materia Seca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Hoja1!$L$1</c:f>
              <c:strCache>
                <c:ptCount val="1"/>
                <c:pt idx="0">
                  <c:v>MS</c:v>
                </c:pt>
              </c:strCache>
            </c:strRef>
          </c:tx>
          <c:spPr>
            <a:solidFill>
              <a:schemeClr val="accent1"/>
            </a:solidFill>
            <a:ln>
              <a:noFill/>
            </a:ln>
            <a:effectLst/>
          </c:spPr>
          <c:invertIfNegative val="0"/>
          <c:dPt>
            <c:idx val="0"/>
            <c:invertIfNegative val="0"/>
            <c:bubble3D val="0"/>
            <c:spPr>
              <a:solidFill>
                <a:schemeClr val="accent6"/>
              </a:solidFill>
              <a:ln>
                <a:solidFill>
                  <a:schemeClr val="accent6"/>
                </a:solidFill>
              </a:ln>
              <a:effectLst/>
            </c:spPr>
            <c:extLst xmlns:c16r2="http://schemas.microsoft.com/office/drawing/2015/06/chart">
              <c:ext xmlns:c16="http://schemas.microsoft.com/office/drawing/2014/chart" uri="{C3380CC4-5D6E-409C-BE32-E72D297353CC}">
                <c16:uniqueId val="{00000001-11F6-421F-9BC0-8F257314D11C}"/>
              </c:ext>
            </c:extLst>
          </c:dPt>
          <c:dPt>
            <c:idx val="1"/>
            <c:invertIfNegative val="0"/>
            <c:bubble3D val="0"/>
            <c:spPr>
              <a:solidFill>
                <a:srgbClr val="00B0F0"/>
              </a:solidFill>
              <a:ln>
                <a:solidFill>
                  <a:srgbClr val="00B0F0"/>
                </a:solidFill>
              </a:ln>
              <a:effectLst/>
            </c:spPr>
            <c:extLst xmlns:c16r2="http://schemas.microsoft.com/office/drawing/2015/06/chart">
              <c:ext xmlns:c16="http://schemas.microsoft.com/office/drawing/2014/chart" uri="{C3380CC4-5D6E-409C-BE32-E72D297353CC}">
                <c16:uniqueId val="{00000003-11F6-421F-9BC0-8F257314D11C}"/>
              </c:ext>
            </c:extLst>
          </c:dPt>
          <c:dPt>
            <c:idx val="2"/>
            <c:invertIfNegative val="0"/>
            <c:bubble3D val="0"/>
            <c:spPr>
              <a:solidFill>
                <a:srgbClr val="C00000"/>
              </a:solidFill>
              <a:ln>
                <a:solidFill>
                  <a:srgbClr val="C00000"/>
                </a:solidFill>
              </a:ln>
              <a:effectLst/>
            </c:spPr>
            <c:extLst xmlns:c16r2="http://schemas.microsoft.com/office/drawing/2015/06/chart">
              <c:ext xmlns:c16="http://schemas.microsoft.com/office/drawing/2014/chart" uri="{C3380CC4-5D6E-409C-BE32-E72D297353CC}">
                <c16:uniqueId val="{00000005-11F6-421F-9BC0-8F257314D11C}"/>
              </c:ext>
            </c:extLst>
          </c:dPt>
          <c:dPt>
            <c:idx val="3"/>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7-11F6-421F-9BC0-8F257314D11C}"/>
              </c:ext>
            </c:extLst>
          </c:dPt>
          <c:dPt>
            <c:idx val="4"/>
            <c:invertIfNegative val="0"/>
            <c:bubble3D val="0"/>
            <c:spPr>
              <a:solidFill>
                <a:srgbClr val="FFFF00"/>
              </a:solidFill>
              <a:ln>
                <a:solidFill>
                  <a:srgbClr val="FFFF00"/>
                </a:solidFill>
              </a:ln>
              <a:effectLst/>
            </c:spPr>
            <c:extLst xmlns:c16r2="http://schemas.microsoft.com/office/drawing/2015/06/chart">
              <c:ext xmlns:c16="http://schemas.microsoft.com/office/drawing/2014/chart" uri="{C3380CC4-5D6E-409C-BE32-E72D297353CC}">
                <c16:uniqueId val="{00000009-11F6-421F-9BC0-8F257314D11C}"/>
              </c:ext>
            </c:extLst>
          </c:dPt>
          <c:dPt>
            <c:idx val="5"/>
            <c:invertIfNegative val="0"/>
            <c:bubble3D val="0"/>
            <c:spPr>
              <a:solidFill>
                <a:srgbClr val="7030A0"/>
              </a:solidFill>
              <a:ln>
                <a:solidFill>
                  <a:srgbClr val="7030A0"/>
                </a:solidFill>
              </a:ln>
              <a:effectLst/>
            </c:spPr>
            <c:extLst xmlns:c16r2="http://schemas.microsoft.com/office/drawing/2015/06/chart">
              <c:ext xmlns:c16="http://schemas.microsoft.com/office/drawing/2014/chart" uri="{C3380CC4-5D6E-409C-BE32-E72D297353CC}">
                <c16:uniqueId val="{0000000B-11F6-421F-9BC0-8F257314D11C}"/>
              </c:ext>
            </c:extLst>
          </c:dPt>
          <c:dPt>
            <c:idx val="6"/>
            <c:invertIfNegative val="0"/>
            <c:bubble3D val="0"/>
            <c:spPr>
              <a:solidFill>
                <a:schemeClr val="accent4">
                  <a:lumMod val="60000"/>
                  <a:lumOff val="40000"/>
                </a:schemeClr>
              </a:solidFill>
              <a:ln>
                <a:solidFill>
                  <a:schemeClr val="accent4">
                    <a:lumMod val="60000"/>
                    <a:lumOff val="40000"/>
                  </a:schemeClr>
                </a:solidFill>
              </a:ln>
              <a:effectLst/>
            </c:spPr>
            <c:extLst xmlns:c16r2="http://schemas.microsoft.com/office/drawing/2015/06/chart">
              <c:ext xmlns:c16="http://schemas.microsoft.com/office/drawing/2014/chart" uri="{C3380CC4-5D6E-409C-BE32-E72D297353CC}">
                <c16:uniqueId val="{0000000D-11F6-421F-9BC0-8F257314D11C}"/>
              </c:ext>
            </c:extLst>
          </c:dPt>
          <c:trendline>
            <c:spPr>
              <a:ln w="19050" cap="rnd">
                <a:solidFill>
                  <a:schemeClr val="accent1"/>
                </a:solidFill>
                <a:prstDash val="sysDot"/>
              </a:ln>
              <a:effectLst/>
            </c:spPr>
            <c:trendlineType val="movingAvg"/>
            <c:period val="2"/>
            <c:dispRSqr val="0"/>
            <c:dispEq val="0"/>
          </c:trendline>
          <c:cat>
            <c:strRef>
              <c:f>Hoja1!$H$2:$H$8</c:f>
              <c:strCache>
                <c:ptCount val="7"/>
                <c:pt idx="0">
                  <c:v>T0</c:v>
                </c:pt>
                <c:pt idx="1">
                  <c:v>T1</c:v>
                </c:pt>
                <c:pt idx="2">
                  <c:v>T2</c:v>
                </c:pt>
                <c:pt idx="3">
                  <c:v>T3</c:v>
                </c:pt>
                <c:pt idx="4">
                  <c:v>T4</c:v>
                </c:pt>
                <c:pt idx="5">
                  <c:v>T5</c:v>
                </c:pt>
                <c:pt idx="6">
                  <c:v>T6</c:v>
                </c:pt>
              </c:strCache>
            </c:strRef>
          </c:cat>
          <c:val>
            <c:numRef>
              <c:f>Hoja1!$L$2:$L$8</c:f>
              <c:numCache>
                <c:formatCode>0.00</c:formatCode>
                <c:ptCount val="7"/>
                <c:pt idx="0">
                  <c:v>20</c:v>
                </c:pt>
                <c:pt idx="1">
                  <c:v>22</c:v>
                </c:pt>
                <c:pt idx="2">
                  <c:v>18.666666666666668</c:v>
                </c:pt>
                <c:pt idx="3">
                  <c:v>17.333333333333332</c:v>
                </c:pt>
                <c:pt idx="4">
                  <c:v>17.666666666666668</c:v>
                </c:pt>
                <c:pt idx="5">
                  <c:v>18</c:v>
                </c:pt>
                <c:pt idx="6">
                  <c:v>17</c:v>
                </c:pt>
              </c:numCache>
            </c:numRef>
          </c:val>
          <c:extLst xmlns:c16r2="http://schemas.microsoft.com/office/drawing/2015/06/chart">
            <c:ext xmlns:c16="http://schemas.microsoft.com/office/drawing/2014/chart" uri="{C3380CC4-5D6E-409C-BE32-E72D297353CC}">
              <c16:uniqueId val="{0000000E-11F6-421F-9BC0-8F257314D11C}"/>
            </c:ext>
          </c:extLst>
        </c:ser>
        <c:dLbls>
          <c:showLegendKey val="0"/>
          <c:showVal val="0"/>
          <c:showCatName val="0"/>
          <c:showSerName val="0"/>
          <c:showPercent val="0"/>
          <c:showBubbleSize val="0"/>
        </c:dLbls>
        <c:gapWidth val="150"/>
        <c:axId val="369363064"/>
        <c:axId val="369359144"/>
      </c:barChart>
      <c:catAx>
        <c:axId val="36936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59144"/>
        <c:crosses val="autoZero"/>
        <c:auto val="1"/>
        <c:lblAlgn val="ctr"/>
        <c:lblOffset val="100"/>
        <c:noMultiLvlLbl val="0"/>
      </c:catAx>
      <c:valAx>
        <c:axId val="3693591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630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a:t>Análisis Nutricional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Hoja1!$I$12</c:f>
              <c:strCache>
                <c:ptCount val="1"/>
                <c:pt idx="0">
                  <c:v>% Proteína</c:v>
                </c:pt>
              </c:strCache>
            </c:strRef>
          </c:tx>
          <c:spPr>
            <a:solidFill>
              <a:srgbClr val="7030A0"/>
            </a:solidFill>
            <a:ln>
              <a:solidFill>
                <a:srgbClr val="7030A0"/>
              </a:solidFill>
            </a:ln>
            <a:effectLst/>
          </c:spPr>
          <c:invertIfNegative val="0"/>
          <c:cat>
            <c:strRef>
              <c:f>Hoja1!$H$13:$H$19</c:f>
              <c:strCache>
                <c:ptCount val="7"/>
                <c:pt idx="0">
                  <c:v>T1</c:v>
                </c:pt>
                <c:pt idx="1">
                  <c:v>T0</c:v>
                </c:pt>
                <c:pt idx="2">
                  <c:v>T5</c:v>
                </c:pt>
                <c:pt idx="3">
                  <c:v>T2</c:v>
                </c:pt>
                <c:pt idx="4">
                  <c:v>T6</c:v>
                </c:pt>
                <c:pt idx="5">
                  <c:v>T3</c:v>
                </c:pt>
                <c:pt idx="6">
                  <c:v>T4</c:v>
                </c:pt>
              </c:strCache>
            </c:strRef>
          </c:cat>
          <c:val>
            <c:numRef>
              <c:f>Hoja1!$I$13:$I$19</c:f>
              <c:numCache>
                <c:formatCode>General</c:formatCode>
                <c:ptCount val="7"/>
                <c:pt idx="0">
                  <c:v>31.1</c:v>
                </c:pt>
                <c:pt idx="1">
                  <c:v>30.7</c:v>
                </c:pt>
                <c:pt idx="2">
                  <c:v>29.9</c:v>
                </c:pt>
                <c:pt idx="3">
                  <c:v>27.2</c:v>
                </c:pt>
                <c:pt idx="4">
                  <c:v>25.8</c:v>
                </c:pt>
                <c:pt idx="5">
                  <c:v>24.9</c:v>
                </c:pt>
                <c:pt idx="6">
                  <c:v>23.2</c:v>
                </c:pt>
              </c:numCache>
            </c:numRef>
          </c:val>
          <c:extLst xmlns:c16r2="http://schemas.microsoft.com/office/drawing/2015/06/chart">
            <c:ext xmlns:c16="http://schemas.microsoft.com/office/drawing/2014/chart" uri="{C3380CC4-5D6E-409C-BE32-E72D297353CC}">
              <c16:uniqueId val="{00000000-D240-49CB-A1AD-0024DA0AAAE0}"/>
            </c:ext>
          </c:extLst>
        </c:ser>
        <c:ser>
          <c:idx val="1"/>
          <c:order val="1"/>
          <c:tx>
            <c:strRef>
              <c:f>Hoja1!$J$12</c:f>
              <c:strCache>
                <c:ptCount val="1"/>
                <c:pt idx="0">
                  <c:v>% Fibra</c:v>
                </c:pt>
              </c:strCache>
            </c:strRef>
          </c:tx>
          <c:spPr>
            <a:solidFill>
              <a:srgbClr val="00B0F0"/>
            </a:solidFill>
            <a:ln>
              <a:solidFill>
                <a:srgbClr val="00B0F0"/>
              </a:solidFill>
            </a:ln>
            <a:effectLst/>
          </c:spPr>
          <c:invertIfNegative val="0"/>
          <c:cat>
            <c:strRef>
              <c:f>Hoja1!$H$13:$H$19</c:f>
              <c:strCache>
                <c:ptCount val="7"/>
                <c:pt idx="0">
                  <c:v>T1</c:v>
                </c:pt>
                <c:pt idx="1">
                  <c:v>T0</c:v>
                </c:pt>
                <c:pt idx="2">
                  <c:v>T5</c:v>
                </c:pt>
                <c:pt idx="3">
                  <c:v>T2</c:v>
                </c:pt>
                <c:pt idx="4">
                  <c:v>T6</c:v>
                </c:pt>
                <c:pt idx="5">
                  <c:v>T3</c:v>
                </c:pt>
                <c:pt idx="6">
                  <c:v>T4</c:v>
                </c:pt>
              </c:strCache>
            </c:strRef>
          </c:cat>
          <c:val>
            <c:numRef>
              <c:f>Hoja1!$J$13:$J$19</c:f>
              <c:numCache>
                <c:formatCode>General</c:formatCode>
                <c:ptCount val="7"/>
                <c:pt idx="0">
                  <c:v>32.1</c:v>
                </c:pt>
                <c:pt idx="1">
                  <c:v>29.2</c:v>
                </c:pt>
                <c:pt idx="2">
                  <c:v>27.2</c:v>
                </c:pt>
                <c:pt idx="3">
                  <c:v>29.3</c:v>
                </c:pt>
                <c:pt idx="4">
                  <c:v>29.1</c:v>
                </c:pt>
                <c:pt idx="5">
                  <c:v>30.9</c:v>
                </c:pt>
                <c:pt idx="6">
                  <c:v>30.3</c:v>
                </c:pt>
              </c:numCache>
            </c:numRef>
          </c:val>
          <c:extLst xmlns:c16r2="http://schemas.microsoft.com/office/drawing/2015/06/chart">
            <c:ext xmlns:c16="http://schemas.microsoft.com/office/drawing/2014/chart" uri="{C3380CC4-5D6E-409C-BE32-E72D297353CC}">
              <c16:uniqueId val="{00000001-D240-49CB-A1AD-0024DA0AAAE0}"/>
            </c:ext>
          </c:extLst>
        </c:ser>
        <c:ser>
          <c:idx val="2"/>
          <c:order val="2"/>
          <c:tx>
            <c:strRef>
              <c:f>Hoja1!$K$12</c:f>
              <c:strCache>
                <c:ptCount val="1"/>
                <c:pt idx="0">
                  <c:v>% Grasa</c:v>
                </c:pt>
              </c:strCache>
            </c:strRef>
          </c:tx>
          <c:spPr>
            <a:solidFill>
              <a:srgbClr val="FF0000"/>
            </a:solidFill>
            <a:ln>
              <a:solidFill>
                <a:srgbClr val="FF0000"/>
              </a:solidFill>
            </a:ln>
            <a:effectLst/>
          </c:spPr>
          <c:invertIfNegative val="0"/>
          <c:cat>
            <c:strRef>
              <c:f>Hoja1!$H$13:$H$19</c:f>
              <c:strCache>
                <c:ptCount val="7"/>
                <c:pt idx="0">
                  <c:v>T1</c:v>
                </c:pt>
                <c:pt idx="1">
                  <c:v>T0</c:v>
                </c:pt>
                <c:pt idx="2">
                  <c:v>T5</c:v>
                </c:pt>
                <c:pt idx="3">
                  <c:v>T2</c:v>
                </c:pt>
                <c:pt idx="4">
                  <c:v>T6</c:v>
                </c:pt>
                <c:pt idx="5">
                  <c:v>T3</c:v>
                </c:pt>
                <c:pt idx="6">
                  <c:v>T4</c:v>
                </c:pt>
              </c:strCache>
            </c:strRef>
          </c:cat>
          <c:val>
            <c:numRef>
              <c:f>Hoja1!$K$13:$K$19</c:f>
              <c:numCache>
                <c:formatCode>General</c:formatCode>
                <c:ptCount val="7"/>
                <c:pt idx="0">
                  <c:v>3.6</c:v>
                </c:pt>
                <c:pt idx="1">
                  <c:v>3.1</c:v>
                </c:pt>
                <c:pt idx="2">
                  <c:v>3.1</c:v>
                </c:pt>
                <c:pt idx="3">
                  <c:v>4.9000000000000004</c:v>
                </c:pt>
                <c:pt idx="4">
                  <c:v>4.0999999999999996</c:v>
                </c:pt>
                <c:pt idx="5">
                  <c:v>4.8</c:v>
                </c:pt>
                <c:pt idx="6">
                  <c:v>4.5</c:v>
                </c:pt>
              </c:numCache>
            </c:numRef>
          </c:val>
          <c:extLst xmlns:c16r2="http://schemas.microsoft.com/office/drawing/2015/06/chart">
            <c:ext xmlns:c16="http://schemas.microsoft.com/office/drawing/2014/chart" uri="{C3380CC4-5D6E-409C-BE32-E72D297353CC}">
              <c16:uniqueId val="{00000002-D240-49CB-A1AD-0024DA0AAAE0}"/>
            </c:ext>
          </c:extLst>
        </c:ser>
        <c:ser>
          <c:idx val="3"/>
          <c:order val="3"/>
          <c:tx>
            <c:strRef>
              <c:f>Hoja1!$L$12</c:f>
              <c:strCache>
                <c:ptCount val="1"/>
                <c:pt idx="0">
                  <c:v>% Ceniza</c:v>
                </c:pt>
              </c:strCache>
            </c:strRef>
          </c:tx>
          <c:spPr>
            <a:solidFill>
              <a:srgbClr val="FFFF00"/>
            </a:solidFill>
            <a:ln>
              <a:solidFill>
                <a:srgbClr val="FFFF00"/>
              </a:solidFill>
            </a:ln>
            <a:effectLst/>
          </c:spPr>
          <c:invertIfNegative val="0"/>
          <c:cat>
            <c:strRef>
              <c:f>Hoja1!$H$13:$H$19</c:f>
              <c:strCache>
                <c:ptCount val="7"/>
                <c:pt idx="0">
                  <c:v>T1</c:v>
                </c:pt>
                <c:pt idx="1">
                  <c:v>T0</c:v>
                </c:pt>
                <c:pt idx="2">
                  <c:v>T5</c:v>
                </c:pt>
                <c:pt idx="3">
                  <c:v>T2</c:v>
                </c:pt>
                <c:pt idx="4">
                  <c:v>T6</c:v>
                </c:pt>
                <c:pt idx="5">
                  <c:v>T3</c:v>
                </c:pt>
                <c:pt idx="6">
                  <c:v>T4</c:v>
                </c:pt>
              </c:strCache>
            </c:strRef>
          </c:cat>
          <c:val>
            <c:numRef>
              <c:f>Hoja1!$L$13:$L$19</c:f>
              <c:numCache>
                <c:formatCode>General</c:formatCode>
                <c:ptCount val="7"/>
                <c:pt idx="0">
                  <c:v>13.54</c:v>
                </c:pt>
                <c:pt idx="1">
                  <c:v>13.05</c:v>
                </c:pt>
                <c:pt idx="2">
                  <c:v>13.05</c:v>
                </c:pt>
                <c:pt idx="3">
                  <c:v>12.5</c:v>
                </c:pt>
                <c:pt idx="4">
                  <c:v>12.32</c:v>
                </c:pt>
                <c:pt idx="5">
                  <c:v>11.45</c:v>
                </c:pt>
                <c:pt idx="6">
                  <c:v>12.91</c:v>
                </c:pt>
              </c:numCache>
            </c:numRef>
          </c:val>
          <c:extLst xmlns:c16r2="http://schemas.microsoft.com/office/drawing/2015/06/chart">
            <c:ext xmlns:c16="http://schemas.microsoft.com/office/drawing/2014/chart" uri="{C3380CC4-5D6E-409C-BE32-E72D297353CC}">
              <c16:uniqueId val="{00000003-D240-49CB-A1AD-0024DA0AAAE0}"/>
            </c:ext>
          </c:extLst>
        </c:ser>
        <c:dLbls>
          <c:showLegendKey val="0"/>
          <c:showVal val="0"/>
          <c:showCatName val="0"/>
          <c:showSerName val="0"/>
          <c:showPercent val="0"/>
          <c:showBubbleSize val="0"/>
        </c:dLbls>
        <c:gapWidth val="150"/>
        <c:axId val="369357968"/>
        <c:axId val="369365416"/>
      </c:barChart>
      <c:catAx>
        <c:axId val="36935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65416"/>
        <c:crosses val="autoZero"/>
        <c:auto val="1"/>
        <c:lblAlgn val="ctr"/>
        <c:lblOffset val="100"/>
        <c:noMultiLvlLbl val="0"/>
      </c:catAx>
      <c:valAx>
        <c:axId val="36936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69357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CD7E8-92DC-437C-A000-37C38119E900}" type="doc">
      <dgm:prSet loTypeId="urn:microsoft.com/office/officeart/2008/layout/NameandTitleOrganizationalChart" loCatId="hierarchy" qsTypeId="urn:microsoft.com/office/officeart/2005/8/quickstyle/simple1" qsCatId="simple" csTypeId="urn:microsoft.com/office/officeart/2005/8/colors/accent1_1" csCatId="accent1" phldr="1"/>
      <dgm:spPr/>
      <dgm:t>
        <a:bodyPr/>
        <a:lstStyle/>
        <a:p>
          <a:endParaRPr lang="es-ES"/>
        </a:p>
      </dgm:t>
    </dgm:pt>
    <dgm:pt modelId="{CD3BEFB2-F172-4DB3-B706-F228A921DADE}">
      <dgm:prSet phldrT="[Texto]"/>
      <dgm:spPr/>
      <dgm:t>
        <a:bodyPr/>
        <a:lstStyle/>
        <a:p>
          <a:r>
            <a:rPr lang="es-ES" b="1" dirty="0" smtClean="0">
              <a:latin typeface="Calibri" panose="020F0502020204030204" pitchFamily="34" charset="0"/>
              <a:cs typeface="Calibri" panose="020F0502020204030204" pitchFamily="34" charset="0"/>
            </a:rPr>
            <a:t>MANEJO DE PASTOS </a:t>
          </a:r>
          <a:endParaRPr lang="es-ES" b="1" dirty="0">
            <a:latin typeface="Calibri" panose="020F0502020204030204" pitchFamily="34" charset="0"/>
            <a:cs typeface="Calibri" panose="020F0502020204030204" pitchFamily="34" charset="0"/>
          </a:endParaRPr>
        </a:p>
      </dgm:t>
    </dgm:pt>
    <dgm:pt modelId="{BD81A1FA-D11C-4114-A356-F6D7BEBC8C1B}" type="parTrans" cxnId="{EBC82C5A-C7F0-46B9-894D-E700C6971C29}">
      <dgm:prSet/>
      <dgm:spPr/>
      <dgm:t>
        <a:bodyPr/>
        <a:lstStyle/>
        <a:p>
          <a:endParaRPr lang="es-ES"/>
        </a:p>
      </dgm:t>
    </dgm:pt>
    <dgm:pt modelId="{3089A220-C95D-4AC3-B20A-703CDD5C743E}" type="sibTrans" cxnId="{EBC82C5A-C7F0-46B9-894D-E700C6971C29}">
      <dgm:prSet/>
      <dgm:spPr/>
      <dgm:t>
        <a:bodyPr/>
        <a:lstStyle/>
        <a:p>
          <a:endParaRPr lang="es-ES"/>
        </a:p>
      </dgm:t>
    </dgm:pt>
    <dgm:pt modelId="{702EC0D6-4E24-4762-8BD2-DF444FD9938C}">
      <dgm:prSet phldrT="[Texto]"/>
      <dgm:spPr/>
      <dgm:t>
        <a:bodyPr/>
        <a:lstStyle/>
        <a:p>
          <a:r>
            <a:rPr lang="es-ES" dirty="0" smtClean="0">
              <a:latin typeface="Calibri" panose="020F0502020204030204" pitchFamily="34" charset="0"/>
              <a:cs typeface="Calibri" panose="020F0502020204030204" pitchFamily="34" charset="0"/>
            </a:rPr>
            <a:t>Riego</a:t>
          </a:r>
          <a:endParaRPr lang="es-ES" dirty="0">
            <a:latin typeface="Calibri" panose="020F0502020204030204" pitchFamily="34" charset="0"/>
            <a:cs typeface="Calibri" panose="020F0502020204030204" pitchFamily="34" charset="0"/>
          </a:endParaRPr>
        </a:p>
      </dgm:t>
    </dgm:pt>
    <dgm:pt modelId="{811B1C21-3DD2-4CA6-9EB2-E4C04A7B1788}" type="parTrans" cxnId="{B7FF62A1-C4F1-481E-BBB8-C9A15CA3CCE1}">
      <dgm:prSet/>
      <dgm:spPr/>
      <dgm:t>
        <a:bodyPr/>
        <a:lstStyle/>
        <a:p>
          <a:endParaRPr lang="es-ES"/>
        </a:p>
      </dgm:t>
    </dgm:pt>
    <dgm:pt modelId="{545FC855-4D27-4688-8661-C79BAD116014}" type="sibTrans" cxnId="{B7FF62A1-C4F1-481E-BBB8-C9A15CA3CCE1}">
      <dgm:prSet/>
      <dgm:spPr/>
      <dgm:t>
        <a:bodyPr/>
        <a:lstStyle/>
        <a:p>
          <a:endParaRPr lang="es-ES"/>
        </a:p>
      </dgm:t>
    </dgm:pt>
    <dgm:pt modelId="{0D8F1510-A6C1-4D5C-869D-D387D575AD64}">
      <dgm:prSet phldrT="[Texto]"/>
      <dgm:spPr/>
      <dgm:t>
        <a:bodyPr/>
        <a:lstStyle/>
        <a:p>
          <a:r>
            <a:rPr lang="es-ES" dirty="0" smtClean="0">
              <a:latin typeface="Calibri" panose="020F0502020204030204" pitchFamily="34" charset="0"/>
              <a:cs typeface="Calibri" panose="020F0502020204030204" pitchFamily="34" charset="0"/>
            </a:rPr>
            <a:t>Tiempo de pastoreo</a:t>
          </a:r>
          <a:endParaRPr lang="es-ES" dirty="0">
            <a:latin typeface="Calibri" panose="020F0502020204030204" pitchFamily="34" charset="0"/>
            <a:cs typeface="Calibri" panose="020F0502020204030204" pitchFamily="34" charset="0"/>
          </a:endParaRPr>
        </a:p>
      </dgm:t>
    </dgm:pt>
    <dgm:pt modelId="{B6CFE12E-5E17-419A-A9B9-96F2C97D331C}" type="parTrans" cxnId="{3A6BDA6C-9EF9-42B2-911C-A3A20BA820FB}">
      <dgm:prSet/>
      <dgm:spPr/>
      <dgm:t>
        <a:bodyPr/>
        <a:lstStyle/>
        <a:p>
          <a:endParaRPr lang="es-ES"/>
        </a:p>
      </dgm:t>
    </dgm:pt>
    <dgm:pt modelId="{F3660B24-98B2-4D4F-A18D-BB739455AA73}" type="sibTrans" cxnId="{3A6BDA6C-9EF9-42B2-911C-A3A20BA820FB}">
      <dgm:prSet/>
      <dgm:spPr/>
      <dgm:t>
        <a:bodyPr/>
        <a:lstStyle/>
        <a:p>
          <a:endParaRPr lang="es-ES"/>
        </a:p>
      </dgm:t>
    </dgm:pt>
    <dgm:pt modelId="{9EAE9C5C-89AD-410A-8C99-8C3F93320F69}">
      <dgm:prSet phldrT="[Texto]"/>
      <dgm:spPr/>
      <dgm:t>
        <a:bodyPr/>
        <a:lstStyle/>
        <a:p>
          <a:r>
            <a:rPr lang="es-ES" dirty="0" smtClean="0">
              <a:latin typeface="Calibri" panose="020F0502020204030204" pitchFamily="34" charset="0"/>
              <a:cs typeface="Calibri" panose="020F0502020204030204" pitchFamily="34" charset="0"/>
            </a:rPr>
            <a:t>Corte de igualación</a:t>
          </a:r>
          <a:endParaRPr lang="es-ES" dirty="0">
            <a:latin typeface="Calibri" panose="020F0502020204030204" pitchFamily="34" charset="0"/>
            <a:cs typeface="Calibri" panose="020F0502020204030204" pitchFamily="34" charset="0"/>
          </a:endParaRPr>
        </a:p>
      </dgm:t>
    </dgm:pt>
    <dgm:pt modelId="{7B62B1ED-B827-4E45-9A94-4A76F44D1DF2}" type="parTrans" cxnId="{3A050CEC-9EF2-4B18-8F98-C3ECC621D93F}">
      <dgm:prSet/>
      <dgm:spPr/>
      <dgm:t>
        <a:bodyPr/>
        <a:lstStyle/>
        <a:p>
          <a:endParaRPr lang="es-ES"/>
        </a:p>
      </dgm:t>
    </dgm:pt>
    <dgm:pt modelId="{905EC9B4-FC3A-4849-92BA-79AF166BD470}" type="sibTrans" cxnId="{3A050CEC-9EF2-4B18-8F98-C3ECC621D93F}">
      <dgm:prSet/>
      <dgm:spPr/>
      <dgm:t>
        <a:bodyPr/>
        <a:lstStyle/>
        <a:p>
          <a:endParaRPr lang="es-ES"/>
        </a:p>
      </dgm:t>
    </dgm:pt>
    <dgm:pt modelId="{7C02C48F-0495-409C-A446-2465C400A2A1}">
      <dgm:prSet phldrT="[Texto]"/>
      <dgm:spPr/>
      <dgm:t>
        <a:bodyPr/>
        <a:lstStyle/>
        <a:p>
          <a:r>
            <a:rPr lang="es-ES" dirty="0" smtClean="0">
              <a:latin typeface="Calibri" panose="020F0502020204030204" pitchFamily="34" charset="0"/>
              <a:cs typeface="Calibri" panose="020F0502020204030204" pitchFamily="34" charset="0"/>
            </a:rPr>
            <a:t>Fertilización</a:t>
          </a:r>
          <a:endParaRPr lang="es-ES" dirty="0">
            <a:latin typeface="Calibri" panose="020F0502020204030204" pitchFamily="34" charset="0"/>
            <a:cs typeface="Calibri" panose="020F0502020204030204" pitchFamily="34" charset="0"/>
          </a:endParaRPr>
        </a:p>
      </dgm:t>
    </dgm:pt>
    <dgm:pt modelId="{B20BFCEC-4C15-42FE-81F6-25CDF2D2CE9D}" type="parTrans" cxnId="{0BB1FE0C-5199-49FB-B03D-A7B93A5E9859}">
      <dgm:prSet/>
      <dgm:spPr/>
      <dgm:t>
        <a:bodyPr/>
        <a:lstStyle/>
        <a:p>
          <a:endParaRPr lang="es-ES"/>
        </a:p>
      </dgm:t>
    </dgm:pt>
    <dgm:pt modelId="{172D3A02-9287-41F4-A245-3F2478B5AB4F}" type="sibTrans" cxnId="{0BB1FE0C-5199-49FB-B03D-A7B93A5E9859}">
      <dgm:prSet/>
      <dgm:spPr/>
      <dgm:t>
        <a:bodyPr/>
        <a:lstStyle/>
        <a:p>
          <a:endParaRPr lang="es-ES"/>
        </a:p>
      </dgm:t>
    </dgm:pt>
    <dgm:pt modelId="{510FE9CC-D638-4371-A421-BCCF44D624DE}" type="pres">
      <dgm:prSet presAssocID="{EC6CD7E8-92DC-437C-A000-37C38119E900}" presName="hierChild1" presStyleCnt="0">
        <dgm:presLayoutVars>
          <dgm:orgChart val="1"/>
          <dgm:chPref val="1"/>
          <dgm:dir/>
          <dgm:animOne val="branch"/>
          <dgm:animLvl val="lvl"/>
          <dgm:resizeHandles/>
        </dgm:presLayoutVars>
      </dgm:prSet>
      <dgm:spPr/>
      <dgm:t>
        <a:bodyPr/>
        <a:lstStyle/>
        <a:p>
          <a:endParaRPr lang="es-ES"/>
        </a:p>
      </dgm:t>
    </dgm:pt>
    <dgm:pt modelId="{6010EE4C-71F6-4737-82CE-EA8FD71D27CB}" type="pres">
      <dgm:prSet presAssocID="{CD3BEFB2-F172-4DB3-B706-F228A921DADE}" presName="hierRoot1" presStyleCnt="0">
        <dgm:presLayoutVars>
          <dgm:hierBranch val="init"/>
        </dgm:presLayoutVars>
      </dgm:prSet>
      <dgm:spPr/>
    </dgm:pt>
    <dgm:pt modelId="{4327E6EA-E5D7-4525-9E95-6C0BA4543BCF}" type="pres">
      <dgm:prSet presAssocID="{CD3BEFB2-F172-4DB3-B706-F228A921DADE}" presName="rootComposite1" presStyleCnt="0"/>
      <dgm:spPr/>
    </dgm:pt>
    <dgm:pt modelId="{522039D5-9F0D-4C7F-8A0A-98508685D2C4}" type="pres">
      <dgm:prSet presAssocID="{CD3BEFB2-F172-4DB3-B706-F228A921DADE}" presName="rootText1" presStyleLbl="node0" presStyleIdx="0" presStyleCnt="1">
        <dgm:presLayoutVars>
          <dgm:chMax/>
          <dgm:chPref val="3"/>
        </dgm:presLayoutVars>
      </dgm:prSet>
      <dgm:spPr/>
      <dgm:t>
        <a:bodyPr/>
        <a:lstStyle/>
        <a:p>
          <a:endParaRPr lang="es-ES"/>
        </a:p>
      </dgm:t>
    </dgm:pt>
    <dgm:pt modelId="{2B9D46ED-4CC2-4E2E-9D04-7580D451D943}" type="pres">
      <dgm:prSet presAssocID="{CD3BEFB2-F172-4DB3-B706-F228A921DADE}" presName="titleText1" presStyleLbl="fgAcc0" presStyleIdx="0" presStyleCnt="1">
        <dgm:presLayoutVars>
          <dgm:chMax val="0"/>
          <dgm:chPref val="0"/>
        </dgm:presLayoutVars>
      </dgm:prSet>
      <dgm:spPr/>
      <dgm:t>
        <a:bodyPr/>
        <a:lstStyle/>
        <a:p>
          <a:endParaRPr lang="es-ES"/>
        </a:p>
      </dgm:t>
    </dgm:pt>
    <dgm:pt modelId="{6FD56550-738B-4B5B-A672-70265A778243}" type="pres">
      <dgm:prSet presAssocID="{CD3BEFB2-F172-4DB3-B706-F228A921DADE}" presName="rootConnector1" presStyleLbl="node1" presStyleIdx="0" presStyleCnt="4"/>
      <dgm:spPr/>
      <dgm:t>
        <a:bodyPr/>
        <a:lstStyle/>
        <a:p>
          <a:endParaRPr lang="es-ES"/>
        </a:p>
      </dgm:t>
    </dgm:pt>
    <dgm:pt modelId="{94F55533-A26F-4C6C-9BE3-CB1A009151C0}" type="pres">
      <dgm:prSet presAssocID="{CD3BEFB2-F172-4DB3-B706-F228A921DADE}" presName="hierChild2" presStyleCnt="0"/>
      <dgm:spPr/>
    </dgm:pt>
    <dgm:pt modelId="{325A4E16-6393-40E2-B72F-5B45FBEE78FA}" type="pres">
      <dgm:prSet presAssocID="{811B1C21-3DD2-4CA6-9EB2-E4C04A7B1788}" presName="Name37" presStyleLbl="parChTrans1D2" presStyleIdx="0" presStyleCnt="4"/>
      <dgm:spPr/>
      <dgm:t>
        <a:bodyPr/>
        <a:lstStyle/>
        <a:p>
          <a:endParaRPr lang="es-ES"/>
        </a:p>
      </dgm:t>
    </dgm:pt>
    <dgm:pt modelId="{A3AB58E7-7F06-49DC-8776-05D8854B0574}" type="pres">
      <dgm:prSet presAssocID="{702EC0D6-4E24-4762-8BD2-DF444FD9938C}" presName="hierRoot2" presStyleCnt="0">
        <dgm:presLayoutVars>
          <dgm:hierBranch val="init"/>
        </dgm:presLayoutVars>
      </dgm:prSet>
      <dgm:spPr/>
    </dgm:pt>
    <dgm:pt modelId="{4D267514-755B-4FBA-8381-EE306602A4AB}" type="pres">
      <dgm:prSet presAssocID="{702EC0D6-4E24-4762-8BD2-DF444FD9938C}" presName="rootComposite" presStyleCnt="0"/>
      <dgm:spPr/>
    </dgm:pt>
    <dgm:pt modelId="{23494E20-F338-4BD8-9979-8BF1EEC6E568}" type="pres">
      <dgm:prSet presAssocID="{702EC0D6-4E24-4762-8BD2-DF444FD9938C}" presName="rootText" presStyleLbl="node1" presStyleIdx="0" presStyleCnt="4">
        <dgm:presLayoutVars>
          <dgm:chMax/>
          <dgm:chPref val="3"/>
        </dgm:presLayoutVars>
      </dgm:prSet>
      <dgm:spPr/>
      <dgm:t>
        <a:bodyPr/>
        <a:lstStyle/>
        <a:p>
          <a:endParaRPr lang="es-ES"/>
        </a:p>
      </dgm:t>
    </dgm:pt>
    <dgm:pt modelId="{ACCB1774-D7EC-492E-8FDD-41E2D3121D3C}" type="pres">
      <dgm:prSet presAssocID="{702EC0D6-4E24-4762-8BD2-DF444FD9938C}" presName="titleText2" presStyleLbl="fgAcc1" presStyleIdx="0" presStyleCnt="4">
        <dgm:presLayoutVars>
          <dgm:chMax val="0"/>
          <dgm:chPref val="0"/>
        </dgm:presLayoutVars>
      </dgm:prSet>
      <dgm:spPr/>
      <dgm:t>
        <a:bodyPr/>
        <a:lstStyle/>
        <a:p>
          <a:endParaRPr lang="es-ES"/>
        </a:p>
      </dgm:t>
    </dgm:pt>
    <dgm:pt modelId="{58F3F9B0-84B1-4732-9347-742F7D87A66B}" type="pres">
      <dgm:prSet presAssocID="{702EC0D6-4E24-4762-8BD2-DF444FD9938C}" presName="rootConnector" presStyleLbl="node2" presStyleIdx="0" presStyleCnt="0"/>
      <dgm:spPr/>
      <dgm:t>
        <a:bodyPr/>
        <a:lstStyle/>
        <a:p>
          <a:endParaRPr lang="es-ES"/>
        </a:p>
      </dgm:t>
    </dgm:pt>
    <dgm:pt modelId="{135ECEC1-2F05-4E8B-96E1-791D895F7364}" type="pres">
      <dgm:prSet presAssocID="{702EC0D6-4E24-4762-8BD2-DF444FD9938C}" presName="hierChild4" presStyleCnt="0"/>
      <dgm:spPr/>
    </dgm:pt>
    <dgm:pt modelId="{B30FB94B-E86F-46C2-B4D9-D2B03F75FF60}" type="pres">
      <dgm:prSet presAssocID="{702EC0D6-4E24-4762-8BD2-DF444FD9938C}" presName="hierChild5" presStyleCnt="0"/>
      <dgm:spPr/>
    </dgm:pt>
    <dgm:pt modelId="{452EED5F-2A44-4DB5-9F43-F82ACE838D91}" type="pres">
      <dgm:prSet presAssocID="{B6CFE12E-5E17-419A-A9B9-96F2C97D331C}" presName="Name37" presStyleLbl="parChTrans1D2" presStyleIdx="1" presStyleCnt="4"/>
      <dgm:spPr/>
      <dgm:t>
        <a:bodyPr/>
        <a:lstStyle/>
        <a:p>
          <a:endParaRPr lang="es-ES"/>
        </a:p>
      </dgm:t>
    </dgm:pt>
    <dgm:pt modelId="{8E15467D-BCFB-41C9-B3A9-7BEF1948EE88}" type="pres">
      <dgm:prSet presAssocID="{0D8F1510-A6C1-4D5C-869D-D387D575AD64}" presName="hierRoot2" presStyleCnt="0">
        <dgm:presLayoutVars>
          <dgm:hierBranch val="init"/>
        </dgm:presLayoutVars>
      </dgm:prSet>
      <dgm:spPr/>
    </dgm:pt>
    <dgm:pt modelId="{A56D9218-6E86-4881-AAAF-B5A4F0E2BDCE}" type="pres">
      <dgm:prSet presAssocID="{0D8F1510-A6C1-4D5C-869D-D387D575AD64}" presName="rootComposite" presStyleCnt="0"/>
      <dgm:spPr/>
    </dgm:pt>
    <dgm:pt modelId="{B93B6045-740D-4EAB-832B-2E4DC8144D04}" type="pres">
      <dgm:prSet presAssocID="{0D8F1510-A6C1-4D5C-869D-D387D575AD64}" presName="rootText" presStyleLbl="node1" presStyleIdx="1" presStyleCnt="4">
        <dgm:presLayoutVars>
          <dgm:chMax/>
          <dgm:chPref val="3"/>
        </dgm:presLayoutVars>
      </dgm:prSet>
      <dgm:spPr/>
      <dgm:t>
        <a:bodyPr/>
        <a:lstStyle/>
        <a:p>
          <a:endParaRPr lang="es-ES"/>
        </a:p>
      </dgm:t>
    </dgm:pt>
    <dgm:pt modelId="{A1A9EFCB-056F-48F4-B422-14C42D3579A8}" type="pres">
      <dgm:prSet presAssocID="{0D8F1510-A6C1-4D5C-869D-D387D575AD64}" presName="titleText2" presStyleLbl="fgAcc1" presStyleIdx="1" presStyleCnt="4">
        <dgm:presLayoutVars>
          <dgm:chMax val="0"/>
          <dgm:chPref val="0"/>
        </dgm:presLayoutVars>
      </dgm:prSet>
      <dgm:spPr/>
      <dgm:t>
        <a:bodyPr/>
        <a:lstStyle/>
        <a:p>
          <a:endParaRPr lang="es-ES"/>
        </a:p>
      </dgm:t>
    </dgm:pt>
    <dgm:pt modelId="{E9C3F9C6-BBC8-47DA-87D5-0AC9CA14AEE3}" type="pres">
      <dgm:prSet presAssocID="{0D8F1510-A6C1-4D5C-869D-D387D575AD64}" presName="rootConnector" presStyleLbl="node2" presStyleIdx="0" presStyleCnt="0"/>
      <dgm:spPr/>
      <dgm:t>
        <a:bodyPr/>
        <a:lstStyle/>
        <a:p>
          <a:endParaRPr lang="es-ES"/>
        </a:p>
      </dgm:t>
    </dgm:pt>
    <dgm:pt modelId="{70D44084-DC49-4478-874E-8C3847153A50}" type="pres">
      <dgm:prSet presAssocID="{0D8F1510-A6C1-4D5C-869D-D387D575AD64}" presName="hierChild4" presStyleCnt="0"/>
      <dgm:spPr/>
    </dgm:pt>
    <dgm:pt modelId="{D1541BE3-F6A6-49CB-9478-7AB1187EBA82}" type="pres">
      <dgm:prSet presAssocID="{0D8F1510-A6C1-4D5C-869D-D387D575AD64}" presName="hierChild5" presStyleCnt="0"/>
      <dgm:spPr/>
    </dgm:pt>
    <dgm:pt modelId="{FF94BAA1-20B7-4A7B-9D85-5A13213063BF}" type="pres">
      <dgm:prSet presAssocID="{7B62B1ED-B827-4E45-9A94-4A76F44D1DF2}" presName="Name37" presStyleLbl="parChTrans1D2" presStyleIdx="2" presStyleCnt="4"/>
      <dgm:spPr/>
      <dgm:t>
        <a:bodyPr/>
        <a:lstStyle/>
        <a:p>
          <a:endParaRPr lang="es-ES"/>
        </a:p>
      </dgm:t>
    </dgm:pt>
    <dgm:pt modelId="{F8751EBE-89B1-4A88-AB07-261EA0C42CC7}" type="pres">
      <dgm:prSet presAssocID="{9EAE9C5C-89AD-410A-8C99-8C3F93320F69}" presName="hierRoot2" presStyleCnt="0">
        <dgm:presLayoutVars>
          <dgm:hierBranch val="init"/>
        </dgm:presLayoutVars>
      </dgm:prSet>
      <dgm:spPr/>
    </dgm:pt>
    <dgm:pt modelId="{F71266B0-BAED-4319-8FB2-C86366044FDA}" type="pres">
      <dgm:prSet presAssocID="{9EAE9C5C-89AD-410A-8C99-8C3F93320F69}" presName="rootComposite" presStyleCnt="0"/>
      <dgm:spPr/>
    </dgm:pt>
    <dgm:pt modelId="{BBBA3AED-A17C-42C7-83EE-28F17052436C}" type="pres">
      <dgm:prSet presAssocID="{9EAE9C5C-89AD-410A-8C99-8C3F93320F69}" presName="rootText" presStyleLbl="node1" presStyleIdx="2" presStyleCnt="4">
        <dgm:presLayoutVars>
          <dgm:chMax/>
          <dgm:chPref val="3"/>
        </dgm:presLayoutVars>
      </dgm:prSet>
      <dgm:spPr/>
      <dgm:t>
        <a:bodyPr/>
        <a:lstStyle/>
        <a:p>
          <a:endParaRPr lang="es-ES"/>
        </a:p>
      </dgm:t>
    </dgm:pt>
    <dgm:pt modelId="{3CDD1BFE-0557-4DB4-A8AD-41D135FFB202}" type="pres">
      <dgm:prSet presAssocID="{9EAE9C5C-89AD-410A-8C99-8C3F93320F69}" presName="titleText2" presStyleLbl="fgAcc1" presStyleIdx="2" presStyleCnt="4">
        <dgm:presLayoutVars>
          <dgm:chMax val="0"/>
          <dgm:chPref val="0"/>
        </dgm:presLayoutVars>
      </dgm:prSet>
      <dgm:spPr/>
      <dgm:t>
        <a:bodyPr/>
        <a:lstStyle/>
        <a:p>
          <a:endParaRPr lang="es-ES"/>
        </a:p>
      </dgm:t>
    </dgm:pt>
    <dgm:pt modelId="{92B55926-7798-4042-B3BC-57E9604A9232}" type="pres">
      <dgm:prSet presAssocID="{9EAE9C5C-89AD-410A-8C99-8C3F93320F69}" presName="rootConnector" presStyleLbl="node2" presStyleIdx="0" presStyleCnt="0"/>
      <dgm:spPr/>
      <dgm:t>
        <a:bodyPr/>
        <a:lstStyle/>
        <a:p>
          <a:endParaRPr lang="es-ES"/>
        </a:p>
      </dgm:t>
    </dgm:pt>
    <dgm:pt modelId="{B5C4F29B-8D7A-4F9D-8C6B-1FFC8E13F386}" type="pres">
      <dgm:prSet presAssocID="{9EAE9C5C-89AD-410A-8C99-8C3F93320F69}" presName="hierChild4" presStyleCnt="0"/>
      <dgm:spPr/>
    </dgm:pt>
    <dgm:pt modelId="{E7534F00-8A7C-4D3A-9A35-982969A1ECB2}" type="pres">
      <dgm:prSet presAssocID="{9EAE9C5C-89AD-410A-8C99-8C3F93320F69}" presName="hierChild5" presStyleCnt="0"/>
      <dgm:spPr/>
    </dgm:pt>
    <dgm:pt modelId="{861034FE-DE6C-44A8-A28C-845EDD7286E8}" type="pres">
      <dgm:prSet presAssocID="{B20BFCEC-4C15-42FE-81F6-25CDF2D2CE9D}" presName="Name37" presStyleLbl="parChTrans1D2" presStyleIdx="3" presStyleCnt="4"/>
      <dgm:spPr/>
      <dgm:t>
        <a:bodyPr/>
        <a:lstStyle/>
        <a:p>
          <a:endParaRPr lang="es-ES"/>
        </a:p>
      </dgm:t>
    </dgm:pt>
    <dgm:pt modelId="{FDD346AF-5993-435F-BE6A-BFD790150303}" type="pres">
      <dgm:prSet presAssocID="{7C02C48F-0495-409C-A446-2465C400A2A1}" presName="hierRoot2" presStyleCnt="0">
        <dgm:presLayoutVars>
          <dgm:hierBranch val="init"/>
        </dgm:presLayoutVars>
      </dgm:prSet>
      <dgm:spPr/>
    </dgm:pt>
    <dgm:pt modelId="{A664364F-4244-421A-8BBA-F7352C2643B1}" type="pres">
      <dgm:prSet presAssocID="{7C02C48F-0495-409C-A446-2465C400A2A1}" presName="rootComposite" presStyleCnt="0"/>
      <dgm:spPr/>
    </dgm:pt>
    <dgm:pt modelId="{13E02C4F-568B-4E0A-BCE3-5839E9441714}" type="pres">
      <dgm:prSet presAssocID="{7C02C48F-0495-409C-A446-2465C400A2A1}" presName="rootText" presStyleLbl="node1" presStyleIdx="3" presStyleCnt="4">
        <dgm:presLayoutVars>
          <dgm:chMax/>
          <dgm:chPref val="3"/>
        </dgm:presLayoutVars>
      </dgm:prSet>
      <dgm:spPr/>
      <dgm:t>
        <a:bodyPr/>
        <a:lstStyle/>
        <a:p>
          <a:endParaRPr lang="es-ES"/>
        </a:p>
      </dgm:t>
    </dgm:pt>
    <dgm:pt modelId="{5C894F53-2A38-4978-9A18-1C78A6FED691}" type="pres">
      <dgm:prSet presAssocID="{7C02C48F-0495-409C-A446-2465C400A2A1}" presName="titleText2" presStyleLbl="fgAcc1" presStyleIdx="3" presStyleCnt="4">
        <dgm:presLayoutVars>
          <dgm:chMax val="0"/>
          <dgm:chPref val="0"/>
        </dgm:presLayoutVars>
      </dgm:prSet>
      <dgm:spPr/>
      <dgm:t>
        <a:bodyPr/>
        <a:lstStyle/>
        <a:p>
          <a:endParaRPr lang="es-ES"/>
        </a:p>
      </dgm:t>
    </dgm:pt>
    <dgm:pt modelId="{08BED440-376B-40BB-9297-716A8B6CCC17}" type="pres">
      <dgm:prSet presAssocID="{7C02C48F-0495-409C-A446-2465C400A2A1}" presName="rootConnector" presStyleLbl="node2" presStyleIdx="0" presStyleCnt="0"/>
      <dgm:spPr/>
      <dgm:t>
        <a:bodyPr/>
        <a:lstStyle/>
        <a:p>
          <a:endParaRPr lang="es-ES"/>
        </a:p>
      </dgm:t>
    </dgm:pt>
    <dgm:pt modelId="{EF780F4F-472B-4E8D-8CA7-8D01E9B3A5B0}" type="pres">
      <dgm:prSet presAssocID="{7C02C48F-0495-409C-A446-2465C400A2A1}" presName="hierChild4" presStyleCnt="0"/>
      <dgm:spPr/>
    </dgm:pt>
    <dgm:pt modelId="{3D9221FC-1A6E-4DCE-9E25-6EA27B295D2F}" type="pres">
      <dgm:prSet presAssocID="{7C02C48F-0495-409C-A446-2465C400A2A1}" presName="hierChild5" presStyleCnt="0"/>
      <dgm:spPr/>
    </dgm:pt>
    <dgm:pt modelId="{909E0721-D086-42BC-B230-8E5A99B09C09}" type="pres">
      <dgm:prSet presAssocID="{CD3BEFB2-F172-4DB3-B706-F228A921DADE}" presName="hierChild3" presStyleCnt="0"/>
      <dgm:spPr/>
    </dgm:pt>
  </dgm:ptLst>
  <dgm:cxnLst>
    <dgm:cxn modelId="{6B69984E-5E8E-4C90-A122-C7FEEA754D34}" type="presOf" srcId="{0D8F1510-A6C1-4D5C-869D-D387D575AD64}" destId="{B93B6045-740D-4EAB-832B-2E4DC8144D04}" srcOrd="0" destOrd="0" presId="urn:microsoft.com/office/officeart/2008/layout/NameandTitleOrganizationalChart"/>
    <dgm:cxn modelId="{80690A01-AF6B-44D4-AB26-12725FB3246E}" type="presOf" srcId="{3089A220-C95D-4AC3-B20A-703CDD5C743E}" destId="{2B9D46ED-4CC2-4E2E-9D04-7580D451D943}" srcOrd="0" destOrd="0" presId="urn:microsoft.com/office/officeart/2008/layout/NameandTitleOrganizationalChart"/>
    <dgm:cxn modelId="{55BD67A2-D82C-4AB4-A7CC-DB99E6D5C99D}" type="presOf" srcId="{7C02C48F-0495-409C-A446-2465C400A2A1}" destId="{08BED440-376B-40BB-9297-716A8B6CCC17}" srcOrd="1" destOrd="0" presId="urn:microsoft.com/office/officeart/2008/layout/NameandTitleOrganizationalChart"/>
    <dgm:cxn modelId="{65D6842A-092A-49FC-8DA4-8D67668F2C0A}" type="presOf" srcId="{CD3BEFB2-F172-4DB3-B706-F228A921DADE}" destId="{522039D5-9F0D-4C7F-8A0A-98508685D2C4}" srcOrd="0" destOrd="0" presId="urn:microsoft.com/office/officeart/2008/layout/NameandTitleOrganizationalChart"/>
    <dgm:cxn modelId="{B57CA2CF-D67F-44AA-89EA-A5D42E294787}" type="presOf" srcId="{905EC9B4-FC3A-4849-92BA-79AF166BD470}" destId="{3CDD1BFE-0557-4DB4-A8AD-41D135FFB202}" srcOrd="0" destOrd="0" presId="urn:microsoft.com/office/officeart/2008/layout/NameandTitleOrganizationalChart"/>
    <dgm:cxn modelId="{42839F63-9C9C-45F8-AD5E-0924242D4A39}" type="presOf" srcId="{F3660B24-98B2-4D4F-A18D-BB739455AA73}" destId="{A1A9EFCB-056F-48F4-B422-14C42D3579A8}" srcOrd="0" destOrd="0" presId="urn:microsoft.com/office/officeart/2008/layout/NameandTitleOrganizationalChart"/>
    <dgm:cxn modelId="{3A050CEC-9EF2-4B18-8F98-C3ECC621D93F}" srcId="{CD3BEFB2-F172-4DB3-B706-F228A921DADE}" destId="{9EAE9C5C-89AD-410A-8C99-8C3F93320F69}" srcOrd="2" destOrd="0" parTransId="{7B62B1ED-B827-4E45-9A94-4A76F44D1DF2}" sibTransId="{905EC9B4-FC3A-4849-92BA-79AF166BD470}"/>
    <dgm:cxn modelId="{B19568A4-B164-411C-A084-A11BF9C32882}" type="presOf" srcId="{172D3A02-9287-41F4-A245-3F2478B5AB4F}" destId="{5C894F53-2A38-4978-9A18-1C78A6FED691}" srcOrd="0" destOrd="0" presId="urn:microsoft.com/office/officeart/2008/layout/NameandTitleOrganizationalChart"/>
    <dgm:cxn modelId="{F60BFD27-8695-4981-AC0B-8D13C6268F5B}" type="presOf" srcId="{EC6CD7E8-92DC-437C-A000-37C38119E900}" destId="{510FE9CC-D638-4371-A421-BCCF44D624DE}" srcOrd="0" destOrd="0" presId="urn:microsoft.com/office/officeart/2008/layout/NameandTitleOrganizationalChart"/>
    <dgm:cxn modelId="{B6331033-259D-4CF1-9D4A-2FAE097DD777}" type="presOf" srcId="{0D8F1510-A6C1-4D5C-869D-D387D575AD64}" destId="{E9C3F9C6-BBC8-47DA-87D5-0AC9CA14AEE3}" srcOrd="1" destOrd="0" presId="urn:microsoft.com/office/officeart/2008/layout/NameandTitleOrganizationalChart"/>
    <dgm:cxn modelId="{04E16869-E9D1-4433-BD1A-3805D47616CC}" type="presOf" srcId="{7C02C48F-0495-409C-A446-2465C400A2A1}" destId="{13E02C4F-568B-4E0A-BCE3-5839E9441714}" srcOrd="0" destOrd="0" presId="urn:microsoft.com/office/officeart/2008/layout/NameandTitleOrganizationalChart"/>
    <dgm:cxn modelId="{2C885623-C73F-44DB-9DF6-51408B99EB17}" type="presOf" srcId="{811B1C21-3DD2-4CA6-9EB2-E4C04A7B1788}" destId="{325A4E16-6393-40E2-B72F-5B45FBEE78FA}" srcOrd="0" destOrd="0" presId="urn:microsoft.com/office/officeart/2008/layout/NameandTitleOrganizationalChart"/>
    <dgm:cxn modelId="{F57C0BE8-DF1B-4DA7-A673-464A0F8B94FC}" type="presOf" srcId="{CD3BEFB2-F172-4DB3-B706-F228A921DADE}" destId="{6FD56550-738B-4B5B-A672-70265A778243}" srcOrd="1" destOrd="0" presId="urn:microsoft.com/office/officeart/2008/layout/NameandTitleOrganizationalChart"/>
    <dgm:cxn modelId="{966A58D7-2D95-43AF-B154-4A5F0215D35E}" type="presOf" srcId="{545FC855-4D27-4688-8661-C79BAD116014}" destId="{ACCB1774-D7EC-492E-8FDD-41E2D3121D3C}" srcOrd="0" destOrd="0" presId="urn:microsoft.com/office/officeart/2008/layout/NameandTitleOrganizationalChart"/>
    <dgm:cxn modelId="{EBC82C5A-C7F0-46B9-894D-E700C6971C29}" srcId="{EC6CD7E8-92DC-437C-A000-37C38119E900}" destId="{CD3BEFB2-F172-4DB3-B706-F228A921DADE}" srcOrd="0" destOrd="0" parTransId="{BD81A1FA-D11C-4114-A356-F6D7BEBC8C1B}" sibTransId="{3089A220-C95D-4AC3-B20A-703CDD5C743E}"/>
    <dgm:cxn modelId="{3A6BDA6C-9EF9-42B2-911C-A3A20BA820FB}" srcId="{CD3BEFB2-F172-4DB3-B706-F228A921DADE}" destId="{0D8F1510-A6C1-4D5C-869D-D387D575AD64}" srcOrd="1" destOrd="0" parTransId="{B6CFE12E-5E17-419A-A9B9-96F2C97D331C}" sibTransId="{F3660B24-98B2-4D4F-A18D-BB739455AA73}"/>
    <dgm:cxn modelId="{0BB1FE0C-5199-49FB-B03D-A7B93A5E9859}" srcId="{CD3BEFB2-F172-4DB3-B706-F228A921DADE}" destId="{7C02C48F-0495-409C-A446-2465C400A2A1}" srcOrd="3" destOrd="0" parTransId="{B20BFCEC-4C15-42FE-81F6-25CDF2D2CE9D}" sibTransId="{172D3A02-9287-41F4-A245-3F2478B5AB4F}"/>
    <dgm:cxn modelId="{23F3C7E2-D3EC-4E8A-9E54-BF9A55D483A7}" type="presOf" srcId="{702EC0D6-4E24-4762-8BD2-DF444FD9938C}" destId="{23494E20-F338-4BD8-9979-8BF1EEC6E568}" srcOrd="0" destOrd="0" presId="urn:microsoft.com/office/officeart/2008/layout/NameandTitleOrganizationalChart"/>
    <dgm:cxn modelId="{21331C71-98D1-46E7-8392-9B63D2409A6F}" type="presOf" srcId="{B6CFE12E-5E17-419A-A9B9-96F2C97D331C}" destId="{452EED5F-2A44-4DB5-9F43-F82ACE838D91}" srcOrd="0" destOrd="0" presId="urn:microsoft.com/office/officeart/2008/layout/NameandTitleOrganizationalChart"/>
    <dgm:cxn modelId="{C5F75778-B454-405E-99E0-56DC49A71560}" type="presOf" srcId="{B20BFCEC-4C15-42FE-81F6-25CDF2D2CE9D}" destId="{861034FE-DE6C-44A8-A28C-845EDD7286E8}" srcOrd="0" destOrd="0" presId="urn:microsoft.com/office/officeart/2008/layout/NameandTitleOrganizationalChart"/>
    <dgm:cxn modelId="{EF385915-B107-44D4-BEE7-B24016CD92D4}" type="presOf" srcId="{702EC0D6-4E24-4762-8BD2-DF444FD9938C}" destId="{58F3F9B0-84B1-4732-9347-742F7D87A66B}" srcOrd="1" destOrd="0" presId="urn:microsoft.com/office/officeart/2008/layout/NameandTitleOrganizationalChart"/>
    <dgm:cxn modelId="{0B862F7E-04EC-4B79-AF4E-3C1CE6132341}" type="presOf" srcId="{9EAE9C5C-89AD-410A-8C99-8C3F93320F69}" destId="{92B55926-7798-4042-B3BC-57E9604A9232}" srcOrd="1" destOrd="0" presId="urn:microsoft.com/office/officeart/2008/layout/NameandTitleOrganizationalChart"/>
    <dgm:cxn modelId="{B7FF62A1-C4F1-481E-BBB8-C9A15CA3CCE1}" srcId="{CD3BEFB2-F172-4DB3-B706-F228A921DADE}" destId="{702EC0D6-4E24-4762-8BD2-DF444FD9938C}" srcOrd="0" destOrd="0" parTransId="{811B1C21-3DD2-4CA6-9EB2-E4C04A7B1788}" sibTransId="{545FC855-4D27-4688-8661-C79BAD116014}"/>
    <dgm:cxn modelId="{BEA74EAC-CC2B-404B-A986-1FE7D4F055B3}" type="presOf" srcId="{7B62B1ED-B827-4E45-9A94-4A76F44D1DF2}" destId="{FF94BAA1-20B7-4A7B-9D85-5A13213063BF}" srcOrd="0" destOrd="0" presId="urn:microsoft.com/office/officeart/2008/layout/NameandTitleOrganizationalChart"/>
    <dgm:cxn modelId="{7DD5CF24-B103-40D7-BE4B-126A08A17D49}" type="presOf" srcId="{9EAE9C5C-89AD-410A-8C99-8C3F93320F69}" destId="{BBBA3AED-A17C-42C7-83EE-28F17052436C}" srcOrd="0" destOrd="0" presId="urn:microsoft.com/office/officeart/2008/layout/NameandTitleOrganizationalChart"/>
    <dgm:cxn modelId="{C24B00A3-8C60-4996-A921-0F8B31B7F138}" type="presParOf" srcId="{510FE9CC-D638-4371-A421-BCCF44D624DE}" destId="{6010EE4C-71F6-4737-82CE-EA8FD71D27CB}" srcOrd="0" destOrd="0" presId="urn:microsoft.com/office/officeart/2008/layout/NameandTitleOrganizationalChart"/>
    <dgm:cxn modelId="{1E0D9592-A54A-4825-AC5D-EE0AFD8D2499}" type="presParOf" srcId="{6010EE4C-71F6-4737-82CE-EA8FD71D27CB}" destId="{4327E6EA-E5D7-4525-9E95-6C0BA4543BCF}" srcOrd="0" destOrd="0" presId="urn:microsoft.com/office/officeart/2008/layout/NameandTitleOrganizationalChart"/>
    <dgm:cxn modelId="{2506A131-6E91-496D-848E-164E77C85DE4}" type="presParOf" srcId="{4327E6EA-E5D7-4525-9E95-6C0BA4543BCF}" destId="{522039D5-9F0D-4C7F-8A0A-98508685D2C4}" srcOrd="0" destOrd="0" presId="urn:microsoft.com/office/officeart/2008/layout/NameandTitleOrganizationalChart"/>
    <dgm:cxn modelId="{4FD43AD3-AEF6-436A-A098-3820DF003392}" type="presParOf" srcId="{4327E6EA-E5D7-4525-9E95-6C0BA4543BCF}" destId="{2B9D46ED-4CC2-4E2E-9D04-7580D451D943}" srcOrd="1" destOrd="0" presId="urn:microsoft.com/office/officeart/2008/layout/NameandTitleOrganizationalChart"/>
    <dgm:cxn modelId="{56543B93-863F-4EC8-BC44-43AC3E6F1236}" type="presParOf" srcId="{4327E6EA-E5D7-4525-9E95-6C0BA4543BCF}" destId="{6FD56550-738B-4B5B-A672-70265A778243}" srcOrd="2" destOrd="0" presId="urn:microsoft.com/office/officeart/2008/layout/NameandTitleOrganizationalChart"/>
    <dgm:cxn modelId="{D53B0535-E9D2-4A1B-BFB2-FD0AABE84EAF}" type="presParOf" srcId="{6010EE4C-71F6-4737-82CE-EA8FD71D27CB}" destId="{94F55533-A26F-4C6C-9BE3-CB1A009151C0}" srcOrd="1" destOrd="0" presId="urn:microsoft.com/office/officeart/2008/layout/NameandTitleOrganizationalChart"/>
    <dgm:cxn modelId="{DD211EF2-07B9-4E7C-8777-34E906642BCB}" type="presParOf" srcId="{94F55533-A26F-4C6C-9BE3-CB1A009151C0}" destId="{325A4E16-6393-40E2-B72F-5B45FBEE78FA}" srcOrd="0" destOrd="0" presId="urn:microsoft.com/office/officeart/2008/layout/NameandTitleOrganizationalChart"/>
    <dgm:cxn modelId="{C5A8EA2E-3597-44CE-84F0-24784D089449}" type="presParOf" srcId="{94F55533-A26F-4C6C-9BE3-CB1A009151C0}" destId="{A3AB58E7-7F06-49DC-8776-05D8854B0574}" srcOrd="1" destOrd="0" presId="urn:microsoft.com/office/officeart/2008/layout/NameandTitleOrganizationalChart"/>
    <dgm:cxn modelId="{FBB6CA9B-B153-42CC-BE05-551241C028EB}" type="presParOf" srcId="{A3AB58E7-7F06-49DC-8776-05D8854B0574}" destId="{4D267514-755B-4FBA-8381-EE306602A4AB}" srcOrd="0" destOrd="0" presId="urn:microsoft.com/office/officeart/2008/layout/NameandTitleOrganizationalChart"/>
    <dgm:cxn modelId="{835BA405-797A-42CE-BC8E-1FFFA5CC7E67}" type="presParOf" srcId="{4D267514-755B-4FBA-8381-EE306602A4AB}" destId="{23494E20-F338-4BD8-9979-8BF1EEC6E568}" srcOrd="0" destOrd="0" presId="urn:microsoft.com/office/officeart/2008/layout/NameandTitleOrganizationalChart"/>
    <dgm:cxn modelId="{A8EAFA6D-074B-468D-8B37-3100A572CF7D}" type="presParOf" srcId="{4D267514-755B-4FBA-8381-EE306602A4AB}" destId="{ACCB1774-D7EC-492E-8FDD-41E2D3121D3C}" srcOrd="1" destOrd="0" presId="urn:microsoft.com/office/officeart/2008/layout/NameandTitleOrganizationalChart"/>
    <dgm:cxn modelId="{BC8935FE-7B31-43A4-AD06-5C72F67BBA91}" type="presParOf" srcId="{4D267514-755B-4FBA-8381-EE306602A4AB}" destId="{58F3F9B0-84B1-4732-9347-742F7D87A66B}" srcOrd="2" destOrd="0" presId="urn:microsoft.com/office/officeart/2008/layout/NameandTitleOrganizationalChart"/>
    <dgm:cxn modelId="{66DF1FCA-A4ED-4049-9D03-805A99EE38A6}" type="presParOf" srcId="{A3AB58E7-7F06-49DC-8776-05D8854B0574}" destId="{135ECEC1-2F05-4E8B-96E1-791D895F7364}" srcOrd="1" destOrd="0" presId="urn:microsoft.com/office/officeart/2008/layout/NameandTitleOrganizationalChart"/>
    <dgm:cxn modelId="{05110A6B-3FB7-4ADC-8DDA-260CCD132984}" type="presParOf" srcId="{A3AB58E7-7F06-49DC-8776-05D8854B0574}" destId="{B30FB94B-E86F-46C2-B4D9-D2B03F75FF60}" srcOrd="2" destOrd="0" presId="urn:microsoft.com/office/officeart/2008/layout/NameandTitleOrganizationalChart"/>
    <dgm:cxn modelId="{3C09B402-E73B-463F-AA64-CF01B4ED0303}" type="presParOf" srcId="{94F55533-A26F-4C6C-9BE3-CB1A009151C0}" destId="{452EED5F-2A44-4DB5-9F43-F82ACE838D91}" srcOrd="2" destOrd="0" presId="urn:microsoft.com/office/officeart/2008/layout/NameandTitleOrganizationalChart"/>
    <dgm:cxn modelId="{B038589B-B582-4BB4-A364-34ED084D6168}" type="presParOf" srcId="{94F55533-A26F-4C6C-9BE3-CB1A009151C0}" destId="{8E15467D-BCFB-41C9-B3A9-7BEF1948EE88}" srcOrd="3" destOrd="0" presId="urn:microsoft.com/office/officeart/2008/layout/NameandTitleOrganizationalChart"/>
    <dgm:cxn modelId="{372E80D4-BADC-42EA-AEDB-44EA29EE2A4E}" type="presParOf" srcId="{8E15467D-BCFB-41C9-B3A9-7BEF1948EE88}" destId="{A56D9218-6E86-4881-AAAF-B5A4F0E2BDCE}" srcOrd="0" destOrd="0" presId="urn:microsoft.com/office/officeart/2008/layout/NameandTitleOrganizationalChart"/>
    <dgm:cxn modelId="{0FFD1992-CC75-49B2-9E9A-ABE080C5ADE5}" type="presParOf" srcId="{A56D9218-6E86-4881-AAAF-B5A4F0E2BDCE}" destId="{B93B6045-740D-4EAB-832B-2E4DC8144D04}" srcOrd="0" destOrd="0" presId="urn:microsoft.com/office/officeart/2008/layout/NameandTitleOrganizationalChart"/>
    <dgm:cxn modelId="{7BBF48E5-4E20-49E4-8059-CA72B29E5996}" type="presParOf" srcId="{A56D9218-6E86-4881-AAAF-B5A4F0E2BDCE}" destId="{A1A9EFCB-056F-48F4-B422-14C42D3579A8}" srcOrd="1" destOrd="0" presId="urn:microsoft.com/office/officeart/2008/layout/NameandTitleOrganizationalChart"/>
    <dgm:cxn modelId="{CE95EE62-B08E-4A76-B16C-B2665D4F8B46}" type="presParOf" srcId="{A56D9218-6E86-4881-AAAF-B5A4F0E2BDCE}" destId="{E9C3F9C6-BBC8-47DA-87D5-0AC9CA14AEE3}" srcOrd="2" destOrd="0" presId="urn:microsoft.com/office/officeart/2008/layout/NameandTitleOrganizationalChart"/>
    <dgm:cxn modelId="{7D31B53C-F251-4782-9D0D-01B5A4C43B47}" type="presParOf" srcId="{8E15467D-BCFB-41C9-B3A9-7BEF1948EE88}" destId="{70D44084-DC49-4478-874E-8C3847153A50}" srcOrd="1" destOrd="0" presId="urn:microsoft.com/office/officeart/2008/layout/NameandTitleOrganizationalChart"/>
    <dgm:cxn modelId="{6F04D6EB-E62C-4D09-9F25-C3CEAC77B5FF}" type="presParOf" srcId="{8E15467D-BCFB-41C9-B3A9-7BEF1948EE88}" destId="{D1541BE3-F6A6-49CB-9478-7AB1187EBA82}" srcOrd="2" destOrd="0" presId="urn:microsoft.com/office/officeart/2008/layout/NameandTitleOrganizationalChart"/>
    <dgm:cxn modelId="{C711E232-B28E-47AA-B601-4E02CC9AEF9A}" type="presParOf" srcId="{94F55533-A26F-4C6C-9BE3-CB1A009151C0}" destId="{FF94BAA1-20B7-4A7B-9D85-5A13213063BF}" srcOrd="4" destOrd="0" presId="urn:microsoft.com/office/officeart/2008/layout/NameandTitleOrganizationalChart"/>
    <dgm:cxn modelId="{CF6C50B4-E645-4EC9-9481-C4BF3B46E45D}" type="presParOf" srcId="{94F55533-A26F-4C6C-9BE3-CB1A009151C0}" destId="{F8751EBE-89B1-4A88-AB07-261EA0C42CC7}" srcOrd="5" destOrd="0" presId="urn:microsoft.com/office/officeart/2008/layout/NameandTitleOrganizationalChart"/>
    <dgm:cxn modelId="{F5D8F45C-FC3A-4F10-8EED-9BB5CF91B85E}" type="presParOf" srcId="{F8751EBE-89B1-4A88-AB07-261EA0C42CC7}" destId="{F71266B0-BAED-4319-8FB2-C86366044FDA}" srcOrd="0" destOrd="0" presId="urn:microsoft.com/office/officeart/2008/layout/NameandTitleOrganizationalChart"/>
    <dgm:cxn modelId="{0B3A4BEA-FBB2-4547-8698-47B6F446DF61}" type="presParOf" srcId="{F71266B0-BAED-4319-8FB2-C86366044FDA}" destId="{BBBA3AED-A17C-42C7-83EE-28F17052436C}" srcOrd="0" destOrd="0" presId="urn:microsoft.com/office/officeart/2008/layout/NameandTitleOrganizationalChart"/>
    <dgm:cxn modelId="{F60ED067-F6F7-4716-A11B-A28ECDC9CBBF}" type="presParOf" srcId="{F71266B0-BAED-4319-8FB2-C86366044FDA}" destId="{3CDD1BFE-0557-4DB4-A8AD-41D135FFB202}" srcOrd="1" destOrd="0" presId="urn:microsoft.com/office/officeart/2008/layout/NameandTitleOrganizationalChart"/>
    <dgm:cxn modelId="{BBBBB195-E395-42AD-B46B-3E94C737C8C4}" type="presParOf" srcId="{F71266B0-BAED-4319-8FB2-C86366044FDA}" destId="{92B55926-7798-4042-B3BC-57E9604A9232}" srcOrd="2" destOrd="0" presId="urn:microsoft.com/office/officeart/2008/layout/NameandTitleOrganizationalChart"/>
    <dgm:cxn modelId="{34BB3424-0CC0-4607-814B-6F215912C53F}" type="presParOf" srcId="{F8751EBE-89B1-4A88-AB07-261EA0C42CC7}" destId="{B5C4F29B-8D7A-4F9D-8C6B-1FFC8E13F386}" srcOrd="1" destOrd="0" presId="urn:microsoft.com/office/officeart/2008/layout/NameandTitleOrganizationalChart"/>
    <dgm:cxn modelId="{A8E2098F-B94A-4B59-AA24-E5D79EB61F26}" type="presParOf" srcId="{F8751EBE-89B1-4A88-AB07-261EA0C42CC7}" destId="{E7534F00-8A7C-4D3A-9A35-982969A1ECB2}" srcOrd="2" destOrd="0" presId="urn:microsoft.com/office/officeart/2008/layout/NameandTitleOrganizationalChart"/>
    <dgm:cxn modelId="{1BB46F6F-AF62-4EC1-BC9F-CB6D0DBA41BC}" type="presParOf" srcId="{94F55533-A26F-4C6C-9BE3-CB1A009151C0}" destId="{861034FE-DE6C-44A8-A28C-845EDD7286E8}" srcOrd="6" destOrd="0" presId="urn:microsoft.com/office/officeart/2008/layout/NameandTitleOrganizationalChart"/>
    <dgm:cxn modelId="{A9476102-0A0F-42B1-AAB2-4759D4424A8E}" type="presParOf" srcId="{94F55533-A26F-4C6C-9BE3-CB1A009151C0}" destId="{FDD346AF-5993-435F-BE6A-BFD790150303}" srcOrd="7" destOrd="0" presId="urn:microsoft.com/office/officeart/2008/layout/NameandTitleOrganizationalChart"/>
    <dgm:cxn modelId="{796B6394-9528-4F90-B97B-F04CACFA6E3E}" type="presParOf" srcId="{FDD346AF-5993-435F-BE6A-BFD790150303}" destId="{A664364F-4244-421A-8BBA-F7352C2643B1}" srcOrd="0" destOrd="0" presId="urn:microsoft.com/office/officeart/2008/layout/NameandTitleOrganizationalChart"/>
    <dgm:cxn modelId="{BE293B5C-607E-4EC5-B4DB-8C4BAC02BC46}" type="presParOf" srcId="{A664364F-4244-421A-8BBA-F7352C2643B1}" destId="{13E02C4F-568B-4E0A-BCE3-5839E9441714}" srcOrd="0" destOrd="0" presId="urn:microsoft.com/office/officeart/2008/layout/NameandTitleOrganizationalChart"/>
    <dgm:cxn modelId="{3B3135FC-69EF-46DA-AB57-CE3248B1AB1E}" type="presParOf" srcId="{A664364F-4244-421A-8BBA-F7352C2643B1}" destId="{5C894F53-2A38-4978-9A18-1C78A6FED691}" srcOrd="1" destOrd="0" presId="urn:microsoft.com/office/officeart/2008/layout/NameandTitleOrganizationalChart"/>
    <dgm:cxn modelId="{9034574F-60FF-4B7E-A9D0-B48C63AC1B25}" type="presParOf" srcId="{A664364F-4244-421A-8BBA-F7352C2643B1}" destId="{08BED440-376B-40BB-9297-716A8B6CCC17}" srcOrd="2" destOrd="0" presId="urn:microsoft.com/office/officeart/2008/layout/NameandTitleOrganizationalChart"/>
    <dgm:cxn modelId="{ED97A3A0-6CCE-4418-A5D9-3AA2A82A5224}" type="presParOf" srcId="{FDD346AF-5993-435F-BE6A-BFD790150303}" destId="{EF780F4F-472B-4E8D-8CA7-8D01E9B3A5B0}" srcOrd="1" destOrd="0" presId="urn:microsoft.com/office/officeart/2008/layout/NameandTitleOrganizationalChart"/>
    <dgm:cxn modelId="{BDAC95D4-3739-4E0A-854D-06B869AB4096}" type="presParOf" srcId="{FDD346AF-5993-435F-BE6A-BFD790150303}" destId="{3D9221FC-1A6E-4DCE-9E25-6EA27B295D2F}" srcOrd="2" destOrd="0" presId="urn:microsoft.com/office/officeart/2008/layout/NameandTitleOrganizationalChart"/>
    <dgm:cxn modelId="{F9AA573E-2647-4DD1-97D9-08F20D0C1E95}" type="presParOf" srcId="{6010EE4C-71F6-4737-82CE-EA8FD71D27CB}" destId="{909E0721-D086-42BC-B230-8E5A99B09C09}"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A558C-A1D0-4ADB-86CC-B340942897A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9D5A9CB3-2F7A-417F-9073-130B8EAC7E16}">
      <dgm:prSet phldrT="[Texto]"/>
      <dgm:spPr/>
      <dgm:t>
        <a:bodyPr/>
        <a:lstStyle/>
        <a:p>
          <a:r>
            <a:rPr lang="es-EC" dirty="0" smtClean="0">
              <a:latin typeface="Calibri" panose="020F0502020204030204" pitchFamily="34" charset="0"/>
              <a:cs typeface="Calibri" panose="020F0502020204030204" pitchFamily="34" charset="0"/>
            </a:rPr>
            <a:t>Se puede realizar de dos formas foliar o edáfica</a:t>
          </a:r>
          <a:endParaRPr lang="es-ES" dirty="0">
            <a:latin typeface="Calibri" panose="020F0502020204030204" pitchFamily="34" charset="0"/>
            <a:cs typeface="Calibri" panose="020F0502020204030204" pitchFamily="34" charset="0"/>
          </a:endParaRPr>
        </a:p>
      </dgm:t>
    </dgm:pt>
    <dgm:pt modelId="{1E442162-D633-4547-8342-728CD0578C15}" type="parTrans" cxnId="{9D1DD3FD-1328-4CE8-A72C-76884F41B2E0}">
      <dgm:prSet/>
      <dgm:spPr/>
      <dgm:t>
        <a:bodyPr/>
        <a:lstStyle/>
        <a:p>
          <a:endParaRPr lang="es-ES"/>
        </a:p>
      </dgm:t>
    </dgm:pt>
    <dgm:pt modelId="{3347D3B0-9ED5-43BC-A4BC-8BF61D62B0AB}" type="sibTrans" cxnId="{9D1DD3FD-1328-4CE8-A72C-76884F41B2E0}">
      <dgm:prSet/>
      <dgm:spPr/>
      <dgm:t>
        <a:bodyPr/>
        <a:lstStyle/>
        <a:p>
          <a:endParaRPr lang="es-ES"/>
        </a:p>
      </dgm:t>
    </dgm:pt>
    <dgm:pt modelId="{947E7A01-0F5B-4DD3-9D9D-D6E4313BC2BB}">
      <dgm:prSet/>
      <dgm:spPr/>
      <dgm:t>
        <a:bodyPr/>
        <a:lstStyle/>
        <a:p>
          <a:pPr algn="just"/>
          <a:r>
            <a:rPr lang="es-EC" dirty="0" smtClean="0">
              <a:latin typeface="Calibri" panose="020F0502020204030204" pitchFamily="34" charset="0"/>
              <a:cs typeface="Calibri" panose="020F0502020204030204" pitchFamily="34" charset="0"/>
            </a:rPr>
            <a:t>Consiste es cubrir la diferencia entre los requerimientos nutricionales de los pastos y los nutrientes disponibles en el suelo</a:t>
          </a:r>
          <a:endParaRPr lang="es-ES" dirty="0">
            <a:latin typeface="Calibri" panose="020F0502020204030204" pitchFamily="34" charset="0"/>
            <a:cs typeface="Calibri" panose="020F0502020204030204" pitchFamily="34" charset="0"/>
          </a:endParaRPr>
        </a:p>
      </dgm:t>
    </dgm:pt>
    <dgm:pt modelId="{4511B879-B21D-4C0F-8292-8C5ACDC5015E}" type="parTrans" cxnId="{381EB0D4-1280-4026-9C90-CAEDDFB32014}">
      <dgm:prSet/>
      <dgm:spPr/>
      <dgm:t>
        <a:bodyPr/>
        <a:lstStyle/>
        <a:p>
          <a:endParaRPr lang="es-ES"/>
        </a:p>
      </dgm:t>
    </dgm:pt>
    <dgm:pt modelId="{E859EAEA-E3FA-4975-B7AB-5E36804F2B19}" type="sibTrans" cxnId="{381EB0D4-1280-4026-9C90-CAEDDFB32014}">
      <dgm:prSet/>
      <dgm:spPr/>
      <dgm:t>
        <a:bodyPr/>
        <a:lstStyle/>
        <a:p>
          <a:endParaRPr lang="es-ES"/>
        </a:p>
      </dgm:t>
    </dgm:pt>
    <dgm:pt modelId="{0FAC4CAC-7197-46AD-A0A4-2F44CB176CD4}">
      <dgm:prSet/>
      <dgm:spPr/>
      <dgm:t>
        <a:bodyPr/>
        <a:lstStyle/>
        <a:p>
          <a:pPr algn="just"/>
          <a:r>
            <a:rPr lang="es-EC" dirty="0" smtClean="0">
              <a:latin typeface="Calibri" panose="020F0502020204030204" pitchFamily="34" charset="0"/>
              <a:cs typeface="Calibri" panose="020F0502020204030204" pitchFamily="34" charset="0"/>
            </a:rPr>
            <a:t>Las plantas son reflejo del suelo donde crecen y los bovinos son el resultado de los tipos de mezclas forrajeras que consumen.</a:t>
          </a:r>
          <a:endParaRPr lang="es-EC" dirty="0">
            <a:latin typeface="Calibri" panose="020F0502020204030204" pitchFamily="34" charset="0"/>
            <a:cs typeface="Calibri" panose="020F0502020204030204" pitchFamily="34" charset="0"/>
          </a:endParaRPr>
        </a:p>
      </dgm:t>
    </dgm:pt>
    <dgm:pt modelId="{6BF8C5B7-11EA-40FD-8289-5A3CCBFAF603}" type="parTrans" cxnId="{233E09C5-B91B-4332-ACE1-9AD655940D57}">
      <dgm:prSet/>
      <dgm:spPr/>
      <dgm:t>
        <a:bodyPr/>
        <a:lstStyle/>
        <a:p>
          <a:endParaRPr lang="es-ES"/>
        </a:p>
      </dgm:t>
    </dgm:pt>
    <dgm:pt modelId="{F1F6E2CA-EECD-4E09-8976-342FAAED4C52}" type="sibTrans" cxnId="{233E09C5-B91B-4332-ACE1-9AD655940D57}">
      <dgm:prSet/>
      <dgm:spPr/>
      <dgm:t>
        <a:bodyPr/>
        <a:lstStyle/>
        <a:p>
          <a:endParaRPr lang="es-ES"/>
        </a:p>
      </dgm:t>
    </dgm:pt>
    <dgm:pt modelId="{788AE687-6B34-41BB-82DF-0264AA1D58E5}" type="pres">
      <dgm:prSet presAssocID="{BF9A558C-A1D0-4ADB-86CC-B340942897AF}" presName="Name0" presStyleCnt="0">
        <dgm:presLayoutVars>
          <dgm:dir/>
          <dgm:resizeHandles val="exact"/>
        </dgm:presLayoutVars>
      </dgm:prSet>
      <dgm:spPr/>
      <dgm:t>
        <a:bodyPr/>
        <a:lstStyle/>
        <a:p>
          <a:endParaRPr lang="es-ES"/>
        </a:p>
      </dgm:t>
    </dgm:pt>
    <dgm:pt modelId="{EB553A50-EFD4-475A-A43F-7AA2029A36B3}" type="pres">
      <dgm:prSet presAssocID="{0FAC4CAC-7197-46AD-A0A4-2F44CB176CD4}" presName="composite" presStyleCnt="0"/>
      <dgm:spPr/>
    </dgm:pt>
    <dgm:pt modelId="{8F19019E-8674-4D8A-A745-1D77E855C7F8}" type="pres">
      <dgm:prSet presAssocID="{0FAC4CAC-7197-46AD-A0A4-2F44CB176CD4}" presName="rect1" presStyleLbl="trAlignAcc1" presStyleIdx="0" presStyleCnt="3" custScaleX="130595" custLinFactNeighborX="6038" custLinFactNeighborY="605">
        <dgm:presLayoutVars>
          <dgm:bulletEnabled val="1"/>
        </dgm:presLayoutVars>
      </dgm:prSet>
      <dgm:spPr/>
      <dgm:t>
        <a:bodyPr/>
        <a:lstStyle/>
        <a:p>
          <a:endParaRPr lang="es-ES"/>
        </a:p>
      </dgm:t>
    </dgm:pt>
    <dgm:pt modelId="{5420616A-B86A-4640-8330-F213C7D8E36E}" type="pres">
      <dgm:prSet presAssocID="{0FAC4CAC-7197-46AD-A0A4-2F44CB176CD4}" presName="rect2" presStyleLbl="fgImgPlace1" presStyleIdx="0" presStyleCnt="3" custScaleX="253532" custLinFactX="-12162" custLinFactNeighborX="-100000" custLinFactNeighborY="2766"/>
      <dgm:spPr>
        <a:blipFill rotWithShape="1">
          <a:blip xmlns:r="http://schemas.openxmlformats.org/officeDocument/2006/relationships" r:embed="rId1"/>
          <a:stretch>
            <a:fillRect/>
          </a:stretch>
        </a:blipFill>
      </dgm:spPr>
    </dgm:pt>
    <dgm:pt modelId="{656BF32B-E999-4E50-9324-485EE694804E}" type="pres">
      <dgm:prSet presAssocID="{F1F6E2CA-EECD-4E09-8976-342FAAED4C52}" presName="sibTrans" presStyleCnt="0"/>
      <dgm:spPr/>
    </dgm:pt>
    <dgm:pt modelId="{E927AB91-2D93-475D-A15B-423860D63921}" type="pres">
      <dgm:prSet presAssocID="{947E7A01-0F5B-4DD3-9D9D-D6E4313BC2BB}" presName="composite" presStyleCnt="0"/>
      <dgm:spPr/>
    </dgm:pt>
    <dgm:pt modelId="{9E0A52D1-CD5E-4CEE-85AB-4C78B7811762}" type="pres">
      <dgm:prSet presAssocID="{947E7A01-0F5B-4DD3-9D9D-D6E4313BC2BB}" presName="rect1" presStyleLbl="trAlignAcc1" presStyleIdx="1" presStyleCnt="3" custScaleX="127397" custLinFactNeighborX="6304" custLinFactNeighborY="-449">
        <dgm:presLayoutVars>
          <dgm:bulletEnabled val="1"/>
        </dgm:presLayoutVars>
      </dgm:prSet>
      <dgm:spPr/>
      <dgm:t>
        <a:bodyPr/>
        <a:lstStyle/>
        <a:p>
          <a:endParaRPr lang="es-ES"/>
        </a:p>
      </dgm:t>
    </dgm:pt>
    <dgm:pt modelId="{1C8BFB51-742C-43DB-860C-70BA52FEAC34}" type="pres">
      <dgm:prSet presAssocID="{947E7A01-0F5B-4DD3-9D9D-D6E4313BC2BB}" presName="rect2" presStyleLbl="fgImgPlace1" presStyleIdx="1" presStyleCnt="3" custScaleX="247338" custLinFactX="-8971" custLinFactNeighborX="-100000" custLinFactNeighborY="1576"/>
      <dgm:spPr>
        <a:blipFill rotWithShape="1">
          <a:blip xmlns:r="http://schemas.openxmlformats.org/officeDocument/2006/relationships" r:embed="rId2"/>
          <a:stretch>
            <a:fillRect/>
          </a:stretch>
        </a:blipFill>
      </dgm:spPr>
    </dgm:pt>
    <dgm:pt modelId="{7FD160BD-F20D-424D-B228-422C7E89707C}" type="pres">
      <dgm:prSet presAssocID="{E859EAEA-E3FA-4975-B7AB-5E36804F2B19}" presName="sibTrans" presStyleCnt="0"/>
      <dgm:spPr/>
    </dgm:pt>
    <dgm:pt modelId="{0BFC09A5-F8F0-49B9-AAA8-8BA3E0167CB3}" type="pres">
      <dgm:prSet presAssocID="{9D5A9CB3-2F7A-417F-9073-130B8EAC7E16}" presName="composite" presStyleCnt="0"/>
      <dgm:spPr/>
    </dgm:pt>
    <dgm:pt modelId="{2C9BB0E5-BF45-474B-BEBC-1F19A69DB651}" type="pres">
      <dgm:prSet presAssocID="{9D5A9CB3-2F7A-417F-9073-130B8EAC7E16}" presName="rect1" presStyleLbl="trAlignAcc1" presStyleIdx="2" presStyleCnt="3" custScaleX="130906" custLinFactNeighborX="8424" custLinFactNeighborY="3803">
        <dgm:presLayoutVars>
          <dgm:bulletEnabled val="1"/>
        </dgm:presLayoutVars>
      </dgm:prSet>
      <dgm:spPr/>
      <dgm:t>
        <a:bodyPr/>
        <a:lstStyle/>
        <a:p>
          <a:endParaRPr lang="es-ES"/>
        </a:p>
      </dgm:t>
    </dgm:pt>
    <dgm:pt modelId="{E6FE3D0C-6ACE-468E-BE6D-464266E22462}" type="pres">
      <dgm:prSet presAssocID="{9D5A9CB3-2F7A-417F-9073-130B8EAC7E16}" presName="rect2" presStyleLbl="fgImgPlace1" presStyleIdx="2" presStyleCnt="3" custScaleX="251774" custLinFactX="-3503" custLinFactNeighborX="-100000" custLinFactNeighborY="386"/>
      <dgm:spPr>
        <a:blipFill rotWithShape="1">
          <a:blip xmlns:r="http://schemas.openxmlformats.org/officeDocument/2006/relationships" r:embed="rId3"/>
          <a:stretch>
            <a:fillRect/>
          </a:stretch>
        </a:blipFill>
      </dgm:spPr>
    </dgm:pt>
  </dgm:ptLst>
  <dgm:cxnLst>
    <dgm:cxn modelId="{381EB0D4-1280-4026-9C90-CAEDDFB32014}" srcId="{BF9A558C-A1D0-4ADB-86CC-B340942897AF}" destId="{947E7A01-0F5B-4DD3-9D9D-D6E4313BC2BB}" srcOrd="1" destOrd="0" parTransId="{4511B879-B21D-4C0F-8292-8C5ACDC5015E}" sibTransId="{E859EAEA-E3FA-4975-B7AB-5E36804F2B19}"/>
    <dgm:cxn modelId="{9D1DD3FD-1328-4CE8-A72C-76884F41B2E0}" srcId="{BF9A558C-A1D0-4ADB-86CC-B340942897AF}" destId="{9D5A9CB3-2F7A-417F-9073-130B8EAC7E16}" srcOrd="2" destOrd="0" parTransId="{1E442162-D633-4547-8342-728CD0578C15}" sibTransId="{3347D3B0-9ED5-43BC-A4BC-8BF61D62B0AB}"/>
    <dgm:cxn modelId="{87F8B80E-7773-4F59-A48E-C076A89F2717}" type="presOf" srcId="{947E7A01-0F5B-4DD3-9D9D-D6E4313BC2BB}" destId="{9E0A52D1-CD5E-4CEE-85AB-4C78B7811762}" srcOrd="0" destOrd="0" presId="urn:microsoft.com/office/officeart/2008/layout/PictureStrips"/>
    <dgm:cxn modelId="{62DCCD34-1A1C-41D8-82EF-4341D7B5B268}" type="presOf" srcId="{BF9A558C-A1D0-4ADB-86CC-B340942897AF}" destId="{788AE687-6B34-41BB-82DF-0264AA1D58E5}" srcOrd="0" destOrd="0" presId="urn:microsoft.com/office/officeart/2008/layout/PictureStrips"/>
    <dgm:cxn modelId="{1C143C2D-294B-43C0-B434-825BC5E7AF98}" type="presOf" srcId="{9D5A9CB3-2F7A-417F-9073-130B8EAC7E16}" destId="{2C9BB0E5-BF45-474B-BEBC-1F19A69DB651}" srcOrd="0" destOrd="0" presId="urn:microsoft.com/office/officeart/2008/layout/PictureStrips"/>
    <dgm:cxn modelId="{233E09C5-B91B-4332-ACE1-9AD655940D57}" srcId="{BF9A558C-A1D0-4ADB-86CC-B340942897AF}" destId="{0FAC4CAC-7197-46AD-A0A4-2F44CB176CD4}" srcOrd="0" destOrd="0" parTransId="{6BF8C5B7-11EA-40FD-8289-5A3CCBFAF603}" sibTransId="{F1F6E2CA-EECD-4E09-8976-342FAAED4C52}"/>
    <dgm:cxn modelId="{C105CD71-B672-4E7B-A2FC-537931143B97}" type="presOf" srcId="{0FAC4CAC-7197-46AD-A0A4-2F44CB176CD4}" destId="{8F19019E-8674-4D8A-A745-1D77E855C7F8}" srcOrd="0" destOrd="0" presId="urn:microsoft.com/office/officeart/2008/layout/PictureStrips"/>
    <dgm:cxn modelId="{D6681DCC-D7EE-4177-A422-F39CF3D20974}" type="presParOf" srcId="{788AE687-6B34-41BB-82DF-0264AA1D58E5}" destId="{EB553A50-EFD4-475A-A43F-7AA2029A36B3}" srcOrd="0" destOrd="0" presId="urn:microsoft.com/office/officeart/2008/layout/PictureStrips"/>
    <dgm:cxn modelId="{34799056-F99C-4CAF-BA40-8215DA368146}" type="presParOf" srcId="{EB553A50-EFD4-475A-A43F-7AA2029A36B3}" destId="{8F19019E-8674-4D8A-A745-1D77E855C7F8}" srcOrd="0" destOrd="0" presId="urn:microsoft.com/office/officeart/2008/layout/PictureStrips"/>
    <dgm:cxn modelId="{200C4790-440D-4C73-B12F-66EC4695C633}" type="presParOf" srcId="{EB553A50-EFD4-475A-A43F-7AA2029A36B3}" destId="{5420616A-B86A-4640-8330-F213C7D8E36E}" srcOrd="1" destOrd="0" presId="urn:microsoft.com/office/officeart/2008/layout/PictureStrips"/>
    <dgm:cxn modelId="{6CF45CDE-71CF-4083-ACA0-98B2AD31E468}" type="presParOf" srcId="{788AE687-6B34-41BB-82DF-0264AA1D58E5}" destId="{656BF32B-E999-4E50-9324-485EE694804E}" srcOrd="1" destOrd="0" presId="urn:microsoft.com/office/officeart/2008/layout/PictureStrips"/>
    <dgm:cxn modelId="{4932C22C-5048-40A9-BFFC-7BC7B510A01C}" type="presParOf" srcId="{788AE687-6B34-41BB-82DF-0264AA1D58E5}" destId="{E927AB91-2D93-475D-A15B-423860D63921}" srcOrd="2" destOrd="0" presId="urn:microsoft.com/office/officeart/2008/layout/PictureStrips"/>
    <dgm:cxn modelId="{8D925544-E75E-4080-AF2C-AA0A2B0FBC2F}" type="presParOf" srcId="{E927AB91-2D93-475D-A15B-423860D63921}" destId="{9E0A52D1-CD5E-4CEE-85AB-4C78B7811762}" srcOrd="0" destOrd="0" presId="urn:microsoft.com/office/officeart/2008/layout/PictureStrips"/>
    <dgm:cxn modelId="{BD32FFBE-B86E-4605-92AA-E76FFF6BB6CC}" type="presParOf" srcId="{E927AB91-2D93-475D-A15B-423860D63921}" destId="{1C8BFB51-742C-43DB-860C-70BA52FEAC34}" srcOrd="1" destOrd="0" presId="urn:microsoft.com/office/officeart/2008/layout/PictureStrips"/>
    <dgm:cxn modelId="{0AAF35AC-E056-4B3A-A54C-1444F1850A8A}" type="presParOf" srcId="{788AE687-6B34-41BB-82DF-0264AA1D58E5}" destId="{7FD160BD-F20D-424D-B228-422C7E89707C}" srcOrd="3" destOrd="0" presId="urn:microsoft.com/office/officeart/2008/layout/PictureStrips"/>
    <dgm:cxn modelId="{455E4E33-FF77-4F9E-8F5D-557B27B50DBD}" type="presParOf" srcId="{788AE687-6B34-41BB-82DF-0264AA1D58E5}" destId="{0BFC09A5-F8F0-49B9-AAA8-8BA3E0167CB3}" srcOrd="4" destOrd="0" presId="urn:microsoft.com/office/officeart/2008/layout/PictureStrips"/>
    <dgm:cxn modelId="{E912DC53-9CCD-40AE-BC17-FAF4F4008FF8}" type="presParOf" srcId="{0BFC09A5-F8F0-49B9-AAA8-8BA3E0167CB3}" destId="{2C9BB0E5-BF45-474B-BEBC-1F19A69DB651}" srcOrd="0" destOrd="0" presId="urn:microsoft.com/office/officeart/2008/layout/PictureStrips"/>
    <dgm:cxn modelId="{CA7B8D0B-68C5-4FE0-A8B1-5B031F079C63}" type="presParOf" srcId="{0BFC09A5-F8F0-49B9-AAA8-8BA3E0167CB3}" destId="{E6FE3D0C-6ACE-468E-BE6D-464266E2246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635D6-C29B-4E18-96AD-6511D8AC27E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D2B691CE-CB5A-4164-8E07-E0474CC0A803}">
      <dgm:prSet phldrT="[Texto]"/>
      <dgm:spPr/>
      <dgm:t>
        <a:bodyPr/>
        <a:lstStyle/>
        <a:p>
          <a:r>
            <a:rPr lang="es-ES" b="1" dirty="0" smtClean="0">
              <a:latin typeface="Calibri" panose="020F0502020204030204" pitchFamily="34" charset="0"/>
              <a:cs typeface="Calibri" panose="020F0502020204030204" pitchFamily="34" charset="0"/>
            </a:rPr>
            <a:t>Fertilización Foliar</a:t>
          </a:r>
          <a:endParaRPr lang="es-ES" b="1" dirty="0">
            <a:latin typeface="Calibri" panose="020F0502020204030204" pitchFamily="34" charset="0"/>
            <a:cs typeface="Calibri" panose="020F0502020204030204" pitchFamily="34" charset="0"/>
          </a:endParaRPr>
        </a:p>
      </dgm:t>
    </dgm:pt>
    <dgm:pt modelId="{76421096-4B4C-439F-ADBD-C00DFC773C85}" type="parTrans" cxnId="{F316FF6B-5C84-4F13-9571-DEB130CDA248}">
      <dgm:prSet/>
      <dgm:spPr/>
      <dgm:t>
        <a:bodyPr/>
        <a:lstStyle/>
        <a:p>
          <a:endParaRPr lang="es-ES">
            <a:latin typeface="Calibri" panose="020F0502020204030204" pitchFamily="34" charset="0"/>
            <a:cs typeface="Calibri" panose="020F0502020204030204" pitchFamily="34" charset="0"/>
          </a:endParaRPr>
        </a:p>
      </dgm:t>
    </dgm:pt>
    <dgm:pt modelId="{DA45955D-CB31-4745-A986-F13698BEA939}" type="sibTrans" cxnId="{F316FF6B-5C84-4F13-9571-DEB130CDA248}">
      <dgm:prSet/>
      <dgm:spPr/>
      <dgm:t>
        <a:bodyPr/>
        <a:lstStyle/>
        <a:p>
          <a:endParaRPr lang="es-ES">
            <a:latin typeface="Calibri" panose="020F0502020204030204" pitchFamily="34" charset="0"/>
            <a:cs typeface="Calibri" panose="020F0502020204030204" pitchFamily="34" charset="0"/>
          </a:endParaRPr>
        </a:p>
      </dgm:t>
    </dgm:pt>
    <dgm:pt modelId="{3B59756E-8A97-4F15-831F-5826537614DD}">
      <dgm:prSet phldrT="[Texto]"/>
      <dgm:spPr/>
      <dgm:t>
        <a:bodyPr/>
        <a:lstStyle/>
        <a:p>
          <a:r>
            <a:rPr lang="es-EC" dirty="0" smtClean="0">
              <a:latin typeface="Calibri" panose="020F0502020204030204" pitchFamily="34" charset="0"/>
              <a:cs typeface="Calibri" panose="020F0502020204030204" pitchFamily="34" charset="0"/>
            </a:rPr>
            <a:t>Se  realiza a través de productos con fórmulas previamente establecidas.</a:t>
          </a:r>
          <a:endParaRPr lang="es-ES" dirty="0">
            <a:latin typeface="Calibri" panose="020F0502020204030204" pitchFamily="34" charset="0"/>
            <a:cs typeface="Calibri" panose="020F0502020204030204" pitchFamily="34" charset="0"/>
          </a:endParaRPr>
        </a:p>
      </dgm:t>
    </dgm:pt>
    <dgm:pt modelId="{A31DD609-FDBE-4EA1-97AC-5DA6986A2271}" type="parTrans" cxnId="{5CC981AF-5B97-4C5F-B1DC-AB79063845A9}">
      <dgm:prSet/>
      <dgm:spPr/>
      <dgm:t>
        <a:bodyPr/>
        <a:lstStyle/>
        <a:p>
          <a:endParaRPr lang="es-ES">
            <a:latin typeface="Calibri" panose="020F0502020204030204" pitchFamily="34" charset="0"/>
            <a:cs typeface="Calibri" panose="020F0502020204030204" pitchFamily="34" charset="0"/>
          </a:endParaRPr>
        </a:p>
      </dgm:t>
    </dgm:pt>
    <dgm:pt modelId="{B543661C-CF27-4DEE-801D-3CFA51BD0C2C}" type="sibTrans" cxnId="{5CC981AF-5B97-4C5F-B1DC-AB79063845A9}">
      <dgm:prSet/>
      <dgm:spPr/>
      <dgm:t>
        <a:bodyPr/>
        <a:lstStyle/>
        <a:p>
          <a:endParaRPr lang="es-ES">
            <a:latin typeface="Calibri" panose="020F0502020204030204" pitchFamily="34" charset="0"/>
            <a:cs typeface="Calibri" panose="020F0502020204030204" pitchFamily="34" charset="0"/>
          </a:endParaRPr>
        </a:p>
      </dgm:t>
    </dgm:pt>
    <dgm:pt modelId="{D679977D-A67C-4DA9-8D17-AFD4132E5755}">
      <dgm:prSet phldrT="[Texto]"/>
      <dgm:spPr/>
      <dgm:t>
        <a:bodyPr/>
        <a:lstStyle/>
        <a:p>
          <a:r>
            <a:rPr lang="es-EC" dirty="0" smtClean="0">
              <a:latin typeface="Calibri" panose="020F0502020204030204" pitchFamily="34" charset="0"/>
              <a:cs typeface="Calibri" panose="020F0502020204030204" pitchFamily="34" charset="0"/>
            </a:rPr>
            <a:t>Utilizada para corregir las deficiencias de nutrientes.</a:t>
          </a:r>
          <a:endParaRPr lang="es-ES" dirty="0">
            <a:latin typeface="Calibri" panose="020F0502020204030204" pitchFamily="34" charset="0"/>
            <a:cs typeface="Calibri" panose="020F0502020204030204" pitchFamily="34" charset="0"/>
          </a:endParaRPr>
        </a:p>
      </dgm:t>
    </dgm:pt>
    <dgm:pt modelId="{32CF822A-E0BA-49F4-8F0C-7158262092F0}" type="parTrans" cxnId="{9E2E1250-3680-47CA-B863-CCC2A4F74F6B}">
      <dgm:prSet/>
      <dgm:spPr/>
      <dgm:t>
        <a:bodyPr/>
        <a:lstStyle/>
        <a:p>
          <a:endParaRPr lang="es-ES">
            <a:latin typeface="Calibri" panose="020F0502020204030204" pitchFamily="34" charset="0"/>
            <a:cs typeface="Calibri" panose="020F0502020204030204" pitchFamily="34" charset="0"/>
          </a:endParaRPr>
        </a:p>
      </dgm:t>
    </dgm:pt>
    <dgm:pt modelId="{01D1868D-E8DF-4C33-BF71-047CB12993D1}" type="sibTrans" cxnId="{9E2E1250-3680-47CA-B863-CCC2A4F74F6B}">
      <dgm:prSet/>
      <dgm:spPr/>
      <dgm:t>
        <a:bodyPr/>
        <a:lstStyle/>
        <a:p>
          <a:endParaRPr lang="es-ES">
            <a:latin typeface="Calibri" panose="020F0502020204030204" pitchFamily="34" charset="0"/>
            <a:cs typeface="Calibri" panose="020F0502020204030204" pitchFamily="34" charset="0"/>
          </a:endParaRPr>
        </a:p>
      </dgm:t>
    </dgm:pt>
    <dgm:pt modelId="{20F5A242-7D1D-4204-A576-CE87D1ECD291}">
      <dgm:prSet phldrT="[Texto]"/>
      <dgm:spPr/>
      <dgm:t>
        <a:bodyPr/>
        <a:lstStyle/>
        <a:p>
          <a:r>
            <a:rPr lang="es-ES" b="1" dirty="0" smtClean="0">
              <a:latin typeface="Calibri" panose="020F0502020204030204" pitchFamily="34" charset="0"/>
              <a:cs typeface="Calibri" panose="020F0502020204030204" pitchFamily="34" charset="0"/>
            </a:rPr>
            <a:t>Fertilización Edáfica</a:t>
          </a:r>
          <a:endParaRPr lang="es-ES" b="1" dirty="0">
            <a:latin typeface="Calibri" panose="020F0502020204030204" pitchFamily="34" charset="0"/>
            <a:cs typeface="Calibri" panose="020F0502020204030204" pitchFamily="34" charset="0"/>
          </a:endParaRPr>
        </a:p>
      </dgm:t>
    </dgm:pt>
    <dgm:pt modelId="{96996B5B-F42C-476F-BE3B-8A920307F102}" type="parTrans" cxnId="{3715B634-92DC-4917-8679-B23F70721079}">
      <dgm:prSet/>
      <dgm:spPr/>
      <dgm:t>
        <a:bodyPr/>
        <a:lstStyle/>
        <a:p>
          <a:endParaRPr lang="es-ES">
            <a:latin typeface="Calibri" panose="020F0502020204030204" pitchFamily="34" charset="0"/>
            <a:cs typeface="Calibri" panose="020F0502020204030204" pitchFamily="34" charset="0"/>
          </a:endParaRPr>
        </a:p>
      </dgm:t>
    </dgm:pt>
    <dgm:pt modelId="{12B7091D-C154-44E8-BB0B-D6D0F9C93E67}" type="sibTrans" cxnId="{3715B634-92DC-4917-8679-B23F70721079}">
      <dgm:prSet/>
      <dgm:spPr/>
      <dgm:t>
        <a:bodyPr/>
        <a:lstStyle/>
        <a:p>
          <a:endParaRPr lang="es-ES">
            <a:latin typeface="Calibri" panose="020F0502020204030204" pitchFamily="34" charset="0"/>
            <a:cs typeface="Calibri" panose="020F0502020204030204" pitchFamily="34" charset="0"/>
          </a:endParaRPr>
        </a:p>
      </dgm:t>
    </dgm:pt>
    <dgm:pt modelId="{9F862E09-6997-4137-AC01-4735EEF7B77A}">
      <dgm:prSet phldrT="[Texto]"/>
      <dgm:spPr/>
      <dgm:t>
        <a:bodyPr/>
        <a:lstStyle/>
        <a:p>
          <a:r>
            <a:rPr lang="es-EC" dirty="0" smtClean="0">
              <a:latin typeface="Calibri" panose="020F0502020204030204" pitchFamily="34" charset="0"/>
              <a:cs typeface="Calibri" panose="020F0502020204030204" pitchFamily="34" charset="0"/>
            </a:rPr>
            <a:t>Es un complemento de la fertilización edáfica.</a:t>
          </a:r>
          <a:endParaRPr lang="es-ES" dirty="0">
            <a:latin typeface="Calibri" panose="020F0502020204030204" pitchFamily="34" charset="0"/>
            <a:cs typeface="Calibri" panose="020F0502020204030204" pitchFamily="34" charset="0"/>
          </a:endParaRPr>
        </a:p>
      </dgm:t>
    </dgm:pt>
    <dgm:pt modelId="{672CFF4B-A04E-480B-8D9A-9687FE873F10}" type="parTrans" cxnId="{851352ED-593B-41CE-BC3F-295E8A6C82ED}">
      <dgm:prSet/>
      <dgm:spPr/>
      <dgm:t>
        <a:bodyPr/>
        <a:lstStyle/>
        <a:p>
          <a:endParaRPr lang="es-ES">
            <a:latin typeface="Calibri" panose="020F0502020204030204" pitchFamily="34" charset="0"/>
            <a:cs typeface="Calibri" panose="020F0502020204030204" pitchFamily="34" charset="0"/>
          </a:endParaRPr>
        </a:p>
      </dgm:t>
    </dgm:pt>
    <dgm:pt modelId="{2B94FE20-A578-4FBA-A593-DE7164A640F3}" type="sibTrans" cxnId="{851352ED-593B-41CE-BC3F-295E8A6C82ED}">
      <dgm:prSet/>
      <dgm:spPr/>
      <dgm:t>
        <a:bodyPr/>
        <a:lstStyle/>
        <a:p>
          <a:endParaRPr lang="es-ES">
            <a:latin typeface="Calibri" panose="020F0502020204030204" pitchFamily="34" charset="0"/>
            <a:cs typeface="Calibri" panose="020F0502020204030204" pitchFamily="34" charset="0"/>
          </a:endParaRPr>
        </a:p>
      </dgm:t>
    </dgm:pt>
    <dgm:pt modelId="{84D16624-186D-4F78-BE43-F45D227B672E}">
      <dgm:prSet phldrT="[Texto]"/>
      <dgm:spPr/>
      <dgm:t>
        <a:bodyPr/>
        <a:lstStyle/>
        <a:p>
          <a:r>
            <a:rPr lang="es-EC" dirty="0" smtClean="0">
              <a:latin typeface="Calibri" panose="020F0502020204030204" pitchFamily="34" charset="0"/>
              <a:cs typeface="Calibri" panose="020F0502020204030204" pitchFamily="34" charset="0"/>
            </a:rPr>
            <a:t>Se ha implementado para corregir las deficiencias nutricionales de una manera más rápida. </a:t>
          </a:r>
          <a:endParaRPr lang="es-ES" dirty="0">
            <a:latin typeface="Calibri" panose="020F0502020204030204" pitchFamily="34" charset="0"/>
            <a:cs typeface="Calibri" panose="020F0502020204030204" pitchFamily="34" charset="0"/>
          </a:endParaRPr>
        </a:p>
      </dgm:t>
    </dgm:pt>
    <dgm:pt modelId="{542C3614-4945-441C-B012-DBE198CF18C6}" type="parTrans" cxnId="{9AF98C3A-329A-4E72-82F6-D530F1C66233}">
      <dgm:prSet/>
      <dgm:spPr/>
      <dgm:t>
        <a:bodyPr/>
        <a:lstStyle/>
        <a:p>
          <a:endParaRPr lang="es-ES">
            <a:latin typeface="Calibri" panose="020F0502020204030204" pitchFamily="34" charset="0"/>
            <a:cs typeface="Calibri" panose="020F0502020204030204" pitchFamily="34" charset="0"/>
          </a:endParaRPr>
        </a:p>
      </dgm:t>
    </dgm:pt>
    <dgm:pt modelId="{7708F5F1-5278-4CBE-8A2D-E8FBAF1DE1F1}" type="sibTrans" cxnId="{9AF98C3A-329A-4E72-82F6-D530F1C66233}">
      <dgm:prSet/>
      <dgm:spPr/>
      <dgm:t>
        <a:bodyPr/>
        <a:lstStyle/>
        <a:p>
          <a:endParaRPr lang="es-ES">
            <a:latin typeface="Calibri" panose="020F0502020204030204" pitchFamily="34" charset="0"/>
            <a:cs typeface="Calibri" panose="020F0502020204030204" pitchFamily="34" charset="0"/>
          </a:endParaRPr>
        </a:p>
      </dgm:t>
    </dgm:pt>
    <dgm:pt modelId="{ACCAA4EE-DF03-42C8-8241-4FA0853EB390}" type="pres">
      <dgm:prSet presAssocID="{4AD635D6-C29B-4E18-96AD-6511D8AC27E1}" presName="layout" presStyleCnt="0">
        <dgm:presLayoutVars>
          <dgm:chMax/>
          <dgm:chPref/>
          <dgm:dir/>
          <dgm:resizeHandles/>
        </dgm:presLayoutVars>
      </dgm:prSet>
      <dgm:spPr/>
      <dgm:t>
        <a:bodyPr/>
        <a:lstStyle/>
        <a:p>
          <a:endParaRPr lang="es-ES"/>
        </a:p>
      </dgm:t>
    </dgm:pt>
    <dgm:pt modelId="{78CF66AF-956A-4E8D-B31A-8AD4E7753E2F}" type="pres">
      <dgm:prSet presAssocID="{D2B691CE-CB5A-4164-8E07-E0474CC0A803}" presName="root" presStyleCnt="0">
        <dgm:presLayoutVars>
          <dgm:chMax/>
          <dgm:chPref/>
        </dgm:presLayoutVars>
      </dgm:prSet>
      <dgm:spPr/>
    </dgm:pt>
    <dgm:pt modelId="{0E080AE1-B606-43AC-8A38-7C294D30DB48}" type="pres">
      <dgm:prSet presAssocID="{D2B691CE-CB5A-4164-8E07-E0474CC0A803}" presName="rootComposite" presStyleCnt="0">
        <dgm:presLayoutVars/>
      </dgm:prSet>
      <dgm:spPr/>
    </dgm:pt>
    <dgm:pt modelId="{EA14D8E8-828E-4CC7-A031-288BECE66FB4}" type="pres">
      <dgm:prSet presAssocID="{D2B691CE-CB5A-4164-8E07-E0474CC0A803}" presName="ParentAccent" presStyleLbl="alignNode1" presStyleIdx="0" presStyleCnt="2"/>
      <dgm:spPr/>
    </dgm:pt>
    <dgm:pt modelId="{EB7AD91B-D0A7-4490-A656-61C5ED171792}" type="pres">
      <dgm:prSet presAssocID="{D2B691CE-CB5A-4164-8E07-E0474CC0A803}" presName="ParentSmallAccent" presStyleLbl="fgAcc1" presStyleIdx="0" presStyleCnt="2"/>
      <dgm:spPr/>
    </dgm:pt>
    <dgm:pt modelId="{17C9AFD6-880B-4DA3-9C9C-2C4DFD026683}" type="pres">
      <dgm:prSet presAssocID="{D2B691CE-CB5A-4164-8E07-E0474CC0A803}" presName="Parent" presStyleLbl="revTx" presStyleIdx="0" presStyleCnt="6">
        <dgm:presLayoutVars>
          <dgm:chMax/>
          <dgm:chPref val="4"/>
          <dgm:bulletEnabled val="1"/>
        </dgm:presLayoutVars>
      </dgm:prSet>
      <dgm:spPr/>
      <dgm:t>
        <a:bodyPr/>
        <a:lstStyle/>
        <a:p>
          <a:endParaRPr lang="es-ES"/>
        </a:p>
      </dgm:t>
    </dgm:pt>
    <dgm:pt modelId="{8F3774D1-E7B4-41CD-A66E-FD91E5815F4A}" type="pres">
      <dgm:prSet presAssocID="{D2B691CE-CB5A-4164-8E07-E0474CC0A803}" presName="childShape" presStyleCnt="0">
        <dgm:presLayoutVars>
          <dgm:chMax val="0"/>
          <dgm:chPref val="0"/>
        </dgm:presLayoutVars>
      </dgm:prSet>
      <dgm:spPr/>
    </dgm:pt>
    <dgm:pt modelId="{D87DFA80-DF95-4693-A96E-6617DB1B5985}" type="pres">
      <dgm:prSet presAssocID="{3B59756E-8A97-4F15-831F-5826537614DD}" presName="childComposite" presStyleCnt="0">
        <dgm:presLayoutVars>
          <dgm:chMax val="0"/>
          <dgm:chPref val="0"/>
        </dgm:presLayoutVars>
      </dgm:prSet>
      <dgm:spPr/>
    </dgm:pt>
    <dgm:pt modelId="{2F176EF7-8E12-42E3-A418-8F0BD840CCCD}" type="pres">
      <dgm:prSet presAssocID="{3B59756E-8A97-4F15-831F-5826537614DD}" presName="ChildAccent" presStyleLbl="solidFgAcc1" presStyleIdx="0" presStyleCnt="4"/>
      <dgm:spPr/>
    </dgm:pt>
    <dgm:pt modelId="{9B03A614-A687-4775-91D5-CF7F83714DCE}" type="pres">
      <dgm:prSet presAssocID="{3B59756E-8A97-4F15-831F-5826537614DD}" presName="Child" presStyleLbl="revTx" presStyleIdx="1" presStyleCnt="6">
        <dgm:presLayoutVars>
          <dgm:chMax val="0"/>
          <dgm:chPref val="0"/>
          <dgm:bulletEnabled val="1"/>
        </dgm:presLayoutVars>
      </dgm:prSet>
      <dgm:spPr/>
      <dgm:t>
        <a:bodyPr/>
        <a:lstStyle/>
        <a:p>
          <a:endParaRPr lang="es-ES"/>
        </a:p>
      </dgm:t>
    </dgm:pt>
    <dgm:pt modelId="{1F6B6BB8-C8CB-4435-9117-874C56783E98}" type="pres">
      <dgm:prSet presAssocID="{D679977D-A67C-4DA9-8D17-AFD4132E5755}" presName="childComposite" presStyleCnt="0">
        <dgm:presLayoutVars>
          <dgm:chMax val="0"/>
          <dgm:chPref val="0"/>
        </dgm:presLayoutVars>
      </dgm:prSet>
      <dgm:spPr/>
    </dgm:pt>
    <dgm:pt modelId="{730C7CBB-C4DB-4BE0-A579-EFBD45CCBE49}" type="pres">
      <dgm:prSet presAssocID="{D679977D-A67C-4DA9-8D17-AFD4132E5755}" presName="ChildAccent" presStyleLbl="solidFgAcc1" presStyleIdx="1" presStyleCnt="4"/>
      <dgm:spPr/>
    </dgm:pt>
    <dgm:pt modelId="{955ED3C1-1A63-462E-A19F-1B9D27E04000}" type="pres">
      <dgm:prSet presAssocID="{D679977D-A67C-4DA9-8D17-AFD4132E5755}" presName="Child" presStyleLbl="revTx" presStyleIdx="2" presStyleCnt="6">
        <dgm:presLayoutVars>
          <dgm:chMax val="0"/>
          <dgm:chPref val="0"/>
          <dgm:bulletEnabled val="1"/>
        </dgm:presLayoutVars>
      </dgm:prSet>
      <dgm:spPr/>
      <dgm:t>
        <a:bodyPr/>
        <a:lstStyle/>
        <a:p>
          <a:endParaRPr lang="es-ES"/>
        </a:p>
      </dgm:t>
    </dgm:pt>
    <dgm:pt modelId="{1112CFB7-2681-41EF-9633-8D7645B74836}" type="pres">
      <dgm:prSet presAssocID="{20F5A242-7D1D-4204-A576-CE87D1ECD291}" presName="root" presStyleCnt="0">
        <dgm:presLayoutVars>
          <dgm:chMax/>
          <dgm:chPref/>
        </dgm:presLayoutVars>
      </dgm:prSet>
      <dgm:spPr/>
    </dgm:pt>
    <dgm:pt modelId="{4D2E1133-9A62-496C-A16D-B57C0C9CCB8E}" type="pres">
      <dgm:prSet presAssocID="{20F5A242-7D1D-4204-A576-CE87D1ECD291}" presName="rootComposite" presStyleCnt="0">
        <dgm:presLayoutVars/>
      </dgm:prSet>
      <dgm:spPr/>
    </dgm:pt>
    <dgm:pt modelId="{8BCB8D4D-9C26-44D3-929F-290C66C15D9C}" type="pres">
      <dgm:prSet presAssocID="{20F5A242-7D1D-4204-A576-CE87D1ECD291}" presName="ParentAccent" presStyleLbl="alignNode1" presStyleIdx="1" presStyleCnt="2"/>
      <dgm:spPr/>
    </dgm:pt>
    <dgm:pt modelId="{F5FB32B5-8F09-4851-8A05-26A4D0F1F367}" type="pres">
      <dgm:prSet presAssocID="{20F5A242-7D1D-4204-A576-CE87D1ECD291}" presName="ParentSmallAccent" presStyleLbl="fgAcc1" presStyleIdx="1" presStyleCnt="2"/>
      <dgm:spPr/>
    </dgm:pt>
    <dgm:pt modelId="{AA52829B-CE75-4F7D-9C26-46292A9F2593}" type="pres">
      <dgm:prSet presAssocID="{20F5A242-7D1D-4204-A576-CE87D1ECD291}" presName="Parent" presStyleLbl="revTx" presStyleIdx="3" presStyleCnt="6">
        <dgm:presLayoutVars>
          <dgm:chMax/>
          <dgm:chPref val="4"/>
          <dgm:bulletEnabled val="1"/>
        </dgm:presLayoutVars>
      </dgm:prSet>
      <dgm:spPr/>
      <dgm:t>
        <a:bodyPr/>
        <a:lstStyle/>
        <a:p>
          <a:endParaRPr lang="es-ES"/>
        </a:p>
      </dgm:t>
    </dgm:pt>
    <dgm:pt modelId="{76C6DB71-799E-4888-BF88-9785C8653369}" type="pres">
      <dgm:prSet presAssocID="{20F5A242-7D1D-4204-A576-CE87D1ECD291}" presName="childShape" presStyleCnt="0">
        <dgm:presLayoutVars>
          <dgm:chMax val="0"/>
          <dgm:chPref val="0"/>
        </dgm:presLayoutVars>
      </dgm:prSet>
      <dgm:spPr/>
    </dgm:pt>
    <dgm:pt modelId="{21F28BB7-23C3-4CF2-9124-364AB6CA87EF}" type="pres">
      <dgm:prSet presAssocID="{9F862E09-6997-4137-AC01-4735EEF7B77A}" presName="childComposite" presStyleCnt="0">
        <dgm:presLayoutVars>
          <dgm:chMax val="0"/>
          <dgm:chPref val="0"/>
        </dgm:presLayoutVars>
      </dgm:prSet>
      <dgm:spPr/>
    </dgm:pt>
    <dgm:pt modelId="{4920E4F8-F7AE-43B5-8AA4-41839FF20472}" type="pres">
      <dgm:prSet presAssocID="{9F862E09-6997-4137-AC01-4735EEF7B77A}" presName="ChildAccent" presStyleLbl="solidFgAcc1" presStyleIdx="2" presStyleCnt="4"/>
      <dgm:spPr/>
    </dgm:pt>
    <dgm:pt modelId="{99FBF7F6-6314-4098-85D6-EE730F653914}" type="pres">
      <dgm:prSet presAssocID="{9F862E09-6997-4137-AC01-4735EEF7B77A}" presName="Child" presStyleLbl="revTx" presStyleIdx="4" presStyleCnt="6">
        <dgm:presLayoutVars>
          <dgm:chMax val="0"/>
          <dgm:chPref val="0"/>
          <dgm:bulletEnabled val="1"/>
        </dgm:presLayoutVars>
      </dgm:prSet>
      <dgm:spPr/>
      <dgm:t>
        <a:bodyPr/>
        <a:lstStyle/>
        <a:p>
          <a:endParaRPr lang="es-ES"/>
        </a:p>
      </dgm:t>
    </dgm:pt>
    <dgm:pt modelId="{3E7162AB-D036-4A16-A83C-EC6555F6E43A}" type="pres">
      <dgm:prSet presAssocID="{84D16624-186D-4F78-BE43-F45D227B672E}" presName="childComposite" presStyleCnt="0">
        <dgm:presLayoutVars>
          <dgm:chMax val="0"/>
          <dgm:chPref val="0"/>
        </dgm:presLayoutVars>
      </dgm:prSet>
      <dgm:spPr/>
    </dgm:pt>
    <dgm:pt modelId="{4E82EAD4-393F-4B36-8706-50EC95883F2A}" type="pres">
      <dgm:prSet presAssocID="{84D16624-186D-4F78-BE43-F45D227B672E}" presName="ChildAccent" presStyleLbl="solidFgAcc1" presStyleIdx="3" presStyleCnt="4"/>
      <dgm:spPr/>
    </dgm:pt>
    <dgm:pt modelId="{523DD074-C5AB-4DE9-8959-311F2DA5D909}" type="pres">
      <dgm:prSet presAssocID="{84D16624-186D-4F78-BE43-F45D227B672E}" presName="Child" presStyleLbl="revTx" presStyleIdx="5" presStyleCnt="6">
        <dgm:presLayoutVars>
          <dgm:chMax val="0"/>
          <dgm:chPref val="0"/>
          <dgm:bulletEnabled val="1"/>
        </dgm:presLayoutVars>
      </dgm:prSet>
      <dgm:spPr/>
      <dgm:t>
        <a:bodyPr/>
        <a:lstStyle/>
        <a:p>
          <a:endParaRPr lang="es-ES"/>
        </a:p>
      </dgm:t>
    </dgm:pt>
  </dgm:ptLst>
  <dgm:cxnLst>
    <dgm:cxn modelId="{459A1A09-13FB-4EF7-8811-025153A8A04F}" type="presOf" srcId="{3B59756E-8A97-4F15-831F-5826537614DD}" destId="{9B03A614-A687-4775-91D5-CF7F83714DCE}" srcOrd="0" destOrd="0" presId="urn:microsoft.com/office/officeart/2008/layout/SquareAccentList"/>
    <dgm:cxn modelId="{C59D9076-3EF6-4F47-AA08-1C92A2C0AC6F}" type="presOf" srcId="{4AD635D6-C29B-4E18-96AD-6511D8AC27E1}" destId="{ACCAA4EE-DF03-42C8-8241-4FA0853EB390}" srcOrd="0" destOrd="0" presId="urn:microsoft.com/office/officeart/2008/layout/SquareAccentList"/>
    <dgm:cxn modelId="{5CC981AF-5B97-4C5F-B1DC-AB79063845A9}" srcId="{D2B691CE-CB5A-4164-8E07-E0474CC0A803}" destId="{3B59756E-8A97-4F15-831F-5826537614DD}" srcOrd="0" destOrd="0" parTransId="{A31DD609-FDBE-4EA1-97AC-5DA6986A2271}" sibTransId="{B543661C-CF27-4DEE-801D-3CFA51BD0C2C}"/>
    <dgm:cxn modelId="{616F75F4-0710-4CE7-AAA8-340ED5029372}" type="presOf" srcId="{D2B691CE-CB5A-4164-8E07-E0474CC0A803}" destId="{17C9AFD6-880B-4DA3-9C9C-2C4DFD026683}" srcOrd="0" destOrd="0" presId="urn:microsoft.com/office/officeart/2008/layout/SquareAccentList"/>
    <dgm:cxn modelId="{851352ED-593B-41CE-BC3F-295E8A6C82ED}" srcId="{20F5A242-7D1D-4204-A576-CE87D1ECD291}" destId="{9F862E09-6997-4137-AC01-4735EEF7B77A}" srcOrd="0" destOrd="0" parTransId="{672CFF4B-A04E-480B-8D9A-9687FE873F10}" sibTransId="{2B94FE20-A578-4FBA-A593-DE7164A640F3}"/>
    <dgm:cxn modelId="{6709E32F-5139-4B1B-8B9A-9A33A158F202}" type="presOf" srcId="{9F862E09-6997-4137-AC01-4735EEF7B77A}" destId="{99FBF7F6-6314-4098-85D6-EE730F653914}" srcOrd="0" destOrd="0" presId="urn:microsoft.com/office/officeart/2008/layout/SquareAccentList"/>
    <dgm:cxn modelId="{579EC60B-0A70-4C2F-AC22-2031DAA73C90}" type="presOf" srcId="{D679977D-A67C-4DA9-8D17-AFD4132E5755}" destId="{955ED3C1-1A63-462E-A19F-1B9D27E04000}" srcOrd="0" destOrd="0" presId="urn:microsoft.com/office/officeart/2008/layout/SquareAccentList"/>
    <dgm:cxn modelId="{9E2E1250-3680-47CA-B863-CCC2A4F74F6B}" srcId="{D2B691CE-CB5A-4164-8E07-E0474CC0A803}" destId="{D679977D-A67C-4DA9-8D17-AFD4132E5755}" srcOrd="1" destOrd="0" parTransId="{32CF822A-E0BA-49F4-8F0C-7158262092F0}" sibTransId="{01D1868D-E8DF-4C33-BF71-047CB12993D1}"/>
    <dgm:cxn modelId="{9AF98C3A-329A-4E72-82F6-D530F1C66233}" srcId="{20F5A242-7D1D-4204-A576-CE87D1ECD291}" destId="{84D16624-186D-4F78-BE43-F45D227B672E}" srcOrd="1" destOrd="0" parTransId="{542C3614-4945-441C-B012-DBE198CF18C6}" sibTransId="{7708F5F1-5278-4CBE-8A2D-E8FBAF1DE1F1}"/>
    <dgm:cxn modelId="{3715B634-92DC-4917-8679-B23F70721079}" srcId="{4AD635D6-C29B-4E18-96AD-6511D8AC27E1}" destId="{20F5A242-7D1D-4204-A576-CE87D1ECD291}" srcOrd="1" destOrd="0" parTransId="{96996B5B-F42C-476F-BE3B-8A920307F102}" sibTransId="{12B7091D-C154-44E8-BB0B-D6D0F9C93E67}"/>
    <dgm:cxn modelId="{B25B46CE-465E-49A5-8347-BF38B8A3A42B}" type="presOf" srcId="{84D16624-186D-4F78-BE43-F45D227B672E}" destId="{523DD074-C5AB-4DE9-8959-311F2DA5D909}" srcOrd="0" destOrd="0" presId="urn:microsoft.com/office/officeart/2008/layout/SquareAccentList"/>
    <dgm:cxn modelId="{6B7406E2-3FD7-4DB6-81F5-D107B50A8C53}" type="presOf" srcId="{20F5A242-7D1D-4204-A576-CE87D1ECD291}" destId="{AA52829B-CE75-4F7D-9C26-46292A9F2593}" srcOrd="0" destOrd="0" presId="urn:microsoft.com/office/officeart/2008/layout/SquareAccentList"/>
    <dgm:cxn modelId="{F316FF6B-5C84-4F13-9571-DEB130CDA248}" srcId="{4AD635D6-C29B-4E18-96AD-6511D8AC27E1}" destId="{D2B691CE-CB5A-4164-8E07-E0474CC0A803}" srcOrd="0" destOrd="0" parTransId="{76421096-4B4C-439F-ADBD-C00DFC773C85}" sibTransId="{DA45955D-CB31-4745-A986-F13698BEA939}"/>
    <dgm:cxn modelId="{1BBC2881-CBA3-4E25-B315-A6F04C8E6497}" type="presParOf" srcId="{ACCAA4EE-DF03-42C8-8241-4FA0853EB390}" destId="{78CF66AF-956A-4E8D-B31A-8AD4E7753E2F}" srcOrd="0" destOrd="0" presId="urn:microsoft.com/office/officeart/2008/layout/SquareAccentList"/>
    <dgm:cxn modelId="{2EE84637-A1F1-4892-B297-0FB1F2C7C103}" type="presParOf" srcId="{78CF66AF-956A-4E8D-B31A-8AD4E7753E2F}" destId="{0E080AE1-B606-43AC-8A38-7C294D30DB48}" srcOrd="0" destOrd="0" presId="urn:microsoft.com/office/officeart/2008/layout/SquareAccentList"/>
    <dgm:cxn modelId="{AD15BCA6-74A4-4233-B3CB-9C98C346EC56}" type="presParOf" srcId="{0E080AE1-B606-43AC-8A38-7C294D30DB48}" destId="{EA14D8E8-828E-4CC7-A031-288BECE66FB4}" srcOrd="0" destOrd="0" presId="urn:microsoft.com/office/officeart/2008/layout/SquareAccentList"/>
    <dgm:cxn modelId="{A36C6A68-AB07-429A-A952-0918822CAA89}" type="presParOf" srcId="{0E080AE1-B606-43AC-8A38-7C294D30DB48}" destId="{EB7AD91B-D0A7-4490-A656-61C5ED171792}" srcOrd="1" destOrd="0" presId="urn:microsoft.com/office/officeart/2008/layout/SquareAccentList"/>
    <dgm:cxn modelId="{5BFD66D6-56AA-4D6D-B5BD-DFBC271E70F9}" type="presParOf" srcId="{0E080AE1-B606-43AC-8A38-7C294D30DB48}" destId="{17C9AFD6-880B-4DA3-9C9C-2C4DFD026683}" srcOrd="2" destOrd="0" presId="urn:microsoft.com/office/officeart/2008/layout/SquareAccentList"/>
    <dgm:cxn modelId="{E442E3C1-52E3-4515-A94D-FCBC72AEBE99}" type="presParOf" srcId="{78CF66AF-956A-4E8D-B31A-8AD4E7753E2F}" destId="{8F3774D1-E7B4-41CD-A66E-FD91E5815F4A}" srcOrd="1" destOrd="0" presId="urn:microsoft.com/office/officeart/2008/layout/SquareAccentList"/>
    <dgm:cxn modelId="{1F1D7614-B8E1-4F9E-AF4D-66BBAEE9E84F}" type="presParOf" srcId="{8F3774D1-E7B4-41CD-A66E-FD91E5815F4A}" destId="{D87DFA80-DF95-4693-A96E-6617DB1B5985}" srcOrd="0" destOrd="0" presId="urn:microsoft.com/office/officeart/2008/layout/SquareAccentList"/>
    <dgm:cxn modelId="{5F368FA4-2B67-4BE3-A073-3BF2287A7F1C}" type="presParOf" srcId="{D87DFA80-DF95-4693-A96E-6617DB1B5985}" destId="{2F176EF7-8E12-42E3-A418-8F0BD840CCCD}" srcOrd="0" destOrd="0" presId="urn:microsoft.com/office/officeart/2008/layout/SquareAccentList"/>
    <dgm:cxn modelId="{2B058783-C988-4908-8BD2-77FBAF637EB2}" type="presParOf" srcId="{D87DFA80-DF95-4693-A96E-6617DB1B5985}" destId="{9B03A614-A687-4775-91D5-CF7F83714DCE}" srcOrd="1" destOrd="0" presId="urn:microsoft.com/office/officeart/2008/layout/SquareAccentList"/>
    <dgm:cxn modelId="{88642081-A436-4F8D-9A61-C54BF645124A}" type="presParOf" srcId="{8F3774D1-E7B4-41CD-A66E-FD91E5815F4A}" destId="{1F6B6BB8-C8CB-4435-9117-874C56783E98}" srcOrd="1" destOrd="0" presId="urn:microsoft.com/office/officeart/2008/layout/SquareAccentList"/>
    <dgm:cxn modelId="{1B16FE16-2C32-4CB3-9BFE-219CECC9D065}" type="presParOf" srcId="{1F6B6BB8-C8CB-4435-9117-874C56783E98}" destId="{730C7CBB-C4DB-4BE0-A579-EFBD45CCBE49}" srcOrd="0" destOrd="0" presId="urn:microsoft.com/office/officeart/2008/layout/SquareAccentList"/>
    <dgm:cxn modelId="{A0F0FBE4-A880-4768-8C4C-E06AEA8E5747}" type="presParOf" srcId="{1F6B6BB8-C8CB-4435-9117-874C56783E98}" destId="{955ED3C1-1A63-462E-A19F-1B9D27E04000}" srcOrd="1" destOrd="0" presId="urn:microsoft.com/office/officeart/2008/layout/SquareAccentList"/>
    <dgm:cxn modelId="{22B54953-21BB-4983-96C5-788B02C00565}" type="presParOf" srcId="{ACCAA4EE-DF03-42C8-8241-4FA0853EB390}" destId="{1112CFB7-2681-41EF-9633-8D7645B74836}" srcOrd="1" destOrd="0" presId="urn:microsoft.com/office/officeart/2008/layout/SquareAccentList"/>
    <dgm:cxn modelId="{DBE24159-94E8-4E5F-9284-EA1D2C986A4A}" type="presParOf" srcId="{1112CFB7-2681-41EF-9633-8D7645B74836}" destId="{4D2E1133-9A62-496C-A16D-B57C0C9CCB8E}" srcOrd="0" destOrd="0" presId="urn:microsoft.com/office/officeart/2008/layout/SquareAccentList"/>
    <dgm:cxn modelId="{FDF0FB1E-0AA9-4A0A-992B-6956380C7F45}" type="presParOf" srcId="{4D2E1133-9A62-496C-A16D-B57C0C9CCB8E}" destId="{8BCB8D4D-9C26-44D3-929F-290C66C15D9C}" srcOrd="0" destOrd="0" presId="urn:microsoft.com/office/officeart/2008/layout/SquareAccentList"/>
    <dgm:cxn modelId="{4B887DD0-01F4-44D2-8A5A-83ACB455342D}" type="presParOf" srcId="{4D2E1133-9A62-496C-A16D-B57C0C9CCB8E}" destId="{F5FB32B5-8F09-4851-8A05-26A4D0F1F367}" srcOrd="1" destOrd="0" presId="urn:microsoft.com/office/officeart/2008/layout/SquareAccentList"/>
    <dgm:cxn modelId="{34E8A702-910C-43C1-8777-8F1533F31019}" type="presParOf" srcId="{4D2E1133-9A62-496C-A16D-B57C0C9CCB8E}" destId="{AA52829B-CE75-4F7D-9C26-46292A9F2593}" srcOrd="2" destOrd="0" presId="urn:microsoft.com/office/officeart/2008/layout/SquareAccentList"/>
    <dgm:cxn modelId="{922A0325-9E84-4E7F-B7DE-D9BD9C541E3C}" type="presParOf" srcId="{1112CFB7-2681-41EF-9633-8D7645B74836}" destId="{76C6DB71-799E-4888-BF88-9785C8653369}" srcOrd="1" destOrd="0" presId="urn:microsoft.com/office/officeart/2008/layout/SquareAccentList"/>
    <dgm:cxn modelId="{C353B1C8-4DE3-4C70-84C4-9CB57D910F19}" type="presParOf" srcId="{76C6DB71-799E-4888-BF88-9785C8653369}" destId="{21F28BB7-23C3-4CF2-9124-364AB6CA87EF}" srcOrd="0" destOrd="0" presId="urn:microsoft.com/office/officeart/2008/layout/SquareAccentList"/>
    <dgm:cxn modelId="{7613BA35-9C5E-4F28-97F2-BC42D1A9C20E}" type="presParOf" srcId="{21F28BB7-23C3-4CF2-9124-364AB6CA87EF}" destId="{4920E4F8-F7AE-43B5-8AA4-41839FF20472}" srcOrd="0" destOrd="0" presId="urn:microsoft.com/office/officeart/2008/layout/SquareAccentList"/>
    <dgm:cxn modelId="{41D29B35-DDE1-48DA-AA23-EDD1525C4DBD}" type="presParOf" srcId="{21F28BB7-23C3-4CF2-9124-364AB6CA87EF}" destId="{99FBF7F6-6314-4098-85D6-EE730F653914}" srcOrd="1" destOrd="0" presId="urn:microsoft.com/office/officeart/2008/layout/SquareAccentList"/>
    <dgm:cxn modelId="{3963D77F-3473-411B-AD96-E32ADFFFEDD6}" type="presParOf" srcId="{76C6DB71-799E-4888-BF88-9785C8653369}" destId="{3E7162AB-D036-4A16-A83C-EC6555F6E43A}" srcOrd="1" destOrd="0" presId="urn:microsoft.com/office/officeart/2008/layout/SquareAccentList"/>
    <dgm:cxn modelId="{3A9B7397-1E32-4C38-8A07-3360D3D2AAED}" type="presParOf" srcId="{3E7162AB-D036-4A16-A83C-EC6555F6E43A}" destId="{4E82EAD4-393F-4B36-8706-50EC95883F2A}" srcOrd="0" destOrd="0" presId="urn:microsoft.com/office/officeart/2008/layout/SquareAccentList"/>
    <dgm:cxn modelId="{EA2F45E9-DCC2-4B67-9D1F-8CC17C60A3DB}" type="presParOf" srcId="{3E7162AB-D036-4A16-A83C-EC6555F6E43A}" destId="{523DD074-C5AB-4DE9-8959-311F2DA5D90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034FE-DE6C-44A8-A28C-845EDD7286E8}">
      <dsp:nvSpPr>
        <dsp:cNvPr id="0" name=""/>
        <dsp:cNvSpPr/>
      </dsp:nvSpPr>
      <dsp:spPr>
        <a:xfrm>
          <a:off x="3913834" y="1385342"/>
          <a:ext cx="3071225" cy="456537"/>
        </a:xfrm>
        <a:custGeom>
          <a:avLst/>
          <a:gdLst/>
          <a:ahLst/>
          <a:cxnLst/>
          <a:rect l="0" t="0" r="0" b="0"/>
          <a:pathLst>
            <a:path>
              <a:moveTo>
                <a:pt x="0" y="0"/>
              </a:moveTo>
              <a:lnTo>
                <a:pt x="0" y="272166"/>
              </a:lnTo>
              <a:lnTo>
                <a:pt x="3071225" y="272166"/>
              </a:lnTo>
              <a:lnTo>
                <a:pt x="3071225" y="456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4BAA1-20B7-4A7B-9D85-5A13213063BF}">
      <dsp:nvSpPr>
        <dsp:cNvPr id="0" name=""/>
        <dsp:cNvSpPr/>
      </dsp:nvSpPr>
      <dsp:spPr>
        <a:xfrm>
          <a:off x="3913834" y="1385342"/>
          <a:ext cx="1023741" cy="456537"/>
        </a:xfrm>
        <a:custGeom>
          <a:avLst/>
          <a:gdLst/>
          <a:ahLst/>
          <a:cxnLst/>
          <a:rect l="0" t="0" r="0" b="0"/>
          <a:pathLst>
            <a:path>
              <a:moveTo>
                <a:pt x="0" y="0"/>
              </a:moveTo>
              <a:lnTo>
                <a:pt x="0" y="272166"/>
              </a:lnTo>
              <a:lnTo>
                <a:pt x="1023741" y="272166"/>
              </a:lnTo>
              <a:lnTo>
                <a:pt x="1023741" y="456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EED5F-2A44-4DB5-9F43-F82ACE838D91}">
      <dsp:nvSpPr>
        <dsp:cNvPr id="0" name=""/>
        <dsp:cNvSpPr/>
      </dsp:nvSpPr>
      <dsp:spPr>
        <a:xfrm>
          <a:off x="2890092" y="1385342"/>
          <a:ext cx="1023741" cy="456537"/>
        </a:xfrm>
        <a:custGeom>
          <a:avLst/>
          <a:gdLst/>
          <a:ahLst/>
          <a:cxnLst/>
          <a:rect l="0" t="0" r="0" b="0"/>
          <a:pathLst>
            <a:path>
              <a:moveTo>
                <a:pt x="1023741" y="0"/>
              </a:moveTo>
              <a:lnTo>
                <a:pt x="1023741" y="272166"/>
              </a:lnTo>
              <a:lnTo>
                <a:pt x="0" y="272166"/>
              </a:lnTo>
              <a:lnTo>
                <a:pt x="0" y="456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5A4E16-6393-40E2-B72F-5B45FBEE78FA}">
      <dsp:nvSpPr>
        <dsp:cNvPr id="0" name=""/>
        <dsp:cNvSpPr/>
      </dsp:nvSpPr>
      <dsp:spPr>
        <a:xfrm>
          <a:off x="842608" y="1385342"/>
          <a:ext cx="3071225" cy="456537"/>
        </a:xfrm>
        <a:custGeom>
          <a:avLst/>
          <a:gdLst/>
          <a:ahLst/>
          <a:cxnLst/>
          <a:rect l="0" t="0" r="0" b="0"/>
          <a:pathLst>
            <a:path>
              <a:moveTo>
                <a:pt x="3071225" y="0"/>
              </a:moveTo>
              <a:lnTo>
                <a:pt x="3071225" y="272166"/>
              </a:lnTo>
              <a:lnTo>
                <a:pt x="0" y="272166"/>
              </a:lnTo>
              <a:lnTo>
                <a:pt x="0" y="456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039D5-9F0D-4C7F-8A0A-98508685D2C4}">
      <dsp:nvSpPr>
        <dsp:cNvPr id="0" name=""/>
        <dsp:cNvSpPr/>
      </dsp:nvSpPr>
      <dsp:spPr>
        <a:xfrm>
          <a:off x="3150769" y="595180"/>
          <a:ext cx="1526128" cy="79016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11501" numCol="1" spcCol="1270" anchor="ctr" anchorCtr="0">
          <a:noAutofit/>
        </a:bodyPr>
        <a:lstStyle/>
        <a:p>
          <a:pPr lvl="0" algn="ctr" defTabSz="1022350">
            <a:lnSpc>
              <a:spcPct val="90000"/>
            </a:lnSpc>
            <a:spcBef>
              <a:spcPct val="0"/>
            </a:spcBef>
            <a:spcAft>
              <a:spcPct val="35000"/>
            </a:spcAft>
          </a:pPr>
          <a:r>
            <a:rPr lang="es-ES" sz="2300" b="1" kern="1200" dirty="0" smtClean="0">
              <a:latin typeface="Calibri" panose="020F0502020204030204" pitchFamily="34" charset="0"/>
              <a:cs typeface="Calibri" panose="020F0502020204030204" pitchFamily="34" charset="0"/>
            </a:rPr>
            <a:t>MANEJO DE PASTOS </a:t>
          </a:r>
          <a:endParaRPr lang="es-ES" sz="2300" b="1" kern="1200" dirty="0">
            <a:latin typeface="Calibri" panose="020F0502020204030204" pitchFamily="34" charset="0"/>
            <a:cs typeface="Calibri" panose="020F0502020204030204" pitchFamily="34" charset="0"/>
          </a:endParaRPr>
        </a:p>
      </dsp:txBody>
      <dsp:txXfrm>
        <a:off x="3150769" y="595180"/>
        <a:ext cx="1526128" cy="790161"/>
      </dsp:txXfrm>
    </dsp:sp>
    <dsp:sp modelId="{2B9D46ED-4CC2-4E2E-9D04-7580D451D943}">
      <dsp:nvSpPr>
        <dsp:cNvPr id="0" name=""/>
        <dsp:cNvSpPr/>
      </dsp:nvSpPr>
      <dsp:spPr>
        <a:xfrm>
          <a:off x="3455995" y="1209750"/>
          <a:ext cx="1373515" cy="26338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s-ES" sz="1800" kern="1200"/>
        </a:p>
      </dsp:txBody>
      <dsp:txXfrm>
        <a:off x="3455995" y="1209750"/>
        <a:ext cx="1373515" cy="263387"/>
      </dsp:txXfrm>
    </dsp:sp>
    <dsp:sp modelId="{23494E20-F338-4BD8-9979-8BF1EEC6E568}">
      <dsp:nvSpPr>
        <dsp:cNvPr id="0" name=""/>
        <dsp:cNvSpPr/>
      </dsp:nvSpPr>
      <dsp:spPr>
        <a:xfrm>
          <a:off x="79544" y="1841880"/>
          <a:ext cx="1526128" cy="79016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11501" numCol="1" spcCol="1270" anchor="ctr" anchorCtr="0">
          <a:noAutofit/>
        </a:bodyPr>
        <a:lstStyle/>
        <a:p>
          <a:pPr lvl="0" algn="ctr" defTabSz="1022350">
            <a:lnSpc>
              <a:spcPct val="90000"/>
            </a:lnSpc>
            <a:spcBef>
              <a:spcPct val="0"/>
            </a:spcBef>
            <a:spcAft>
              <a:spcPct val="35000"/>
            </a:spcAft>
          </a:pPr>
          <a:r>
            <a:rPr lang="es-ES" sz="2300" kern="1200" dirty="0" smtClean="0">
              <a:latin typeface="Calibri" panose="020F0502020204030204" pitchFamily="34" charset="0"/>
              <a:cs typeface="Calibri" panose="020F0502020204030204" pitchFamily="34" charset="0"/>
            </a:rPr>
            <a:t>Riego</a:t>
          </a:r>
          <a:endParaRPr lang="es-ES" sz="2300" kern="1200" dirty="0">
            <a:latin typeface="Calibri" panose="020F0502020204030204" pitchFamily="34" charset="0"/>
            <a:cs typeface="Calibri" panose="020F0502020204030204" pitchFamily="34" charset="0"/>
          </a:endParaRPr>
        </a:p>
      </dsp:txBody>
      <dsp:txXfrm>
        <a:off x="79544" y="1841880"/>
        <a:ext cx="1526128" cy="790161"/>
      </dsp:txXfrm>
    </dsp:sp>
    <dsp:sp modelId="{ACCB1774-D7EC-492E-8FDD-41E2D3121D3C}">
      <dsp:nvSpPr>
        <dsp:cNvPr id="0" name=""/>
        <dsp:cNvSpPr/>
      </dsp:nvSpPr>
      <dsp:spPr>
        <a:xfrm>
          <a:off x="384769" y="2456450"/>
          <a:ext cx="1373515" cy="26338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s-ES" sz="1800" kern="1200"/>
        </a:p>
      </dsp:txBody>
      <dsp:txXfrm>
        <a:off x="384769" y="2456450"/>
        <a:ext cx="1373515" cy="263387"/>
      </dsp:txXfrm>
    </dsp:sp>
    <dsp:sp modelId="{B93B6045-740D-4EAB-832B-2E4DC8144D04}">
      <dsp:nvSpPr>
        <dsp:cNvPr id="0" name=""/>
        <dsp:cNvSpPr/>
      </dsp:nvSpPr>
      <dsp:spPr>
        <a:xfrm>
          <a:off x="2127027" y="1841880"/>
          <a:ext cx="1526128" cy="79016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11501" numCol="1" spcCol="1270" anchor="ctr" anchorCtr="0">
          <a:noAutofit/>
        </a:bodyPr>
        <a:lstStyle/>
        <a:p>
          <a:pPr lvl="0" algn="ctr" defTabSz="1022350">
            <a:lnSpc>
              <a:spcPct val="90000"/>
            </a:lnSpc>
            <a:spcBef>
              <a:spcPct val="0"/>
            </a:spcBef>
            <a:spcAft>
              <a:spcPct val="35000"/>
            </a:spcAft>
          </a:pPr>
          <a:r>
            <a:rPr lang="es-ES" sz="2300" kern="1200" dirty="0" smtClean="0">
              <a:latin typeface="Calibri" panose="020F0502020204030204" pitchFamily="34" charset="0"/>
              <a:cs typeface="Calibri" panose="020F0502020204030204" pitchFamily="34" charset="0"/>
            </a:rPr>
            <a:t>Tiempo de pastoreo</a:t>
          </a:r>
          <a:endParaRPr lang="es-ES" sz="2300" kern="1200" dirty="0">
            <a:latin typeface="Calibri" panose="020F0502020204030204" pitchFamily="34" charset="0"/>
            <a:cs typeface="Calibri" panose="020F0502020204030204" pitchFamily="34" charset="0"/>
          </a:endParaRPr>
        </a:p>
      </dsp:txBody>
      <dsp:txXfrm>
        <a:off x="2127027" y="1841880"/>
        <a:ext cx="1526128" cy="790161"/>
      </dsp:txXfrm>
    </dsp:sp>
    <dsp:sp modelId="{A1A9EFCB-056F-48F4-B422-14C42D3579A8}">
      <dsp:nvSpPr>
        <dsp:cNvPr id="0" name=""/>
        <dsp:cNvSpPr/>
      </dsp:nvSpPr>
      <dsp:spPr>
        <a:xfrm>
          <a:off x="2432253" y="2456450"/>
          <a:ext cx="1373515" cy="26338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s-ES" sz="1800" kern="1200"/>
        </a:p>
      </dsp:txBody>
      <dsp:txXfrm>
        <a:off x="2432253" y="2456450"/>
        <a:ext cx="1373515" cy="263387"/>
      </dsp:txXfrm>
    </dsp:sp>
    <dsp:sp modelId="{BBBA3AED-A17C-42C7-83EE-28F17052436C}">
      <dsp:nvSpPr>
        <dsp:cNvPr id="0" name=""/>
        <dsp:cNvSpPr/>
      </dsp:nvSpPr>
      <dsp:spPr>
        <a:xfrm>
          <a:off x="4174511" y="1841880"/>
          <a:ext cx="1526128" cy="79016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11501" numCol="1" spcCol="1270" anchor="ctr" anchorCtr="0">
          <a:noAutofit/>
        </a:bodyPr>
        <a:lstStyle/>
        <a:p>
          <a:pPr lvl="0" algn="ctr" defTabSz="1022350">
            <a:lnSpc>
              <a:spcPct val="90000"/>
            </a:lnSpc>
            <a:spcBef>
              <a:spcPct val="0"/>
            </a:spcBef>
            <a:spcAft>
              <a:spcPct val="35000"/>
            </a:spcAft>
          </a:pPr>
          <a:r>
            <a:rPr lang="es-ES" sz="2300" kern="1200" dirty="0" smtClean="0">
              <a:latin typeface="Calibri" panose="020F0502020204030204" pitchFamily="34" charset="0"/>
              <a:cs typeface="Calibri" panose="020F0502020204030204" pitchFamily="34" charset="0"/>
            </a:rPr>
            <a:t>Corte de igualación</a:t>
          </a:r>
          <a:endParaRPr lang="es-ES" sz="2300" kern="1200" dirty="0">
            <a:latin typeface="Calibri" panose="020F0502020204030204" pitchFamily="34" charset="0"/>
            <a:cs typeface="Calibri" panose="020F0502020204030204" pitchFamily="34" charset="0"/>
          </a:endParaRPr>
        </a:p>
      </dsp:txBody>
      <dsp:txXfrm>
        <a:off x="4174511" y="1841880"/>
        <a:ext cx="1526128" cy="790161"/>
      </dsp:txXfrm>
    </dsp:sp>
    <dsp:sp modelId="{3CDD1BFE-0557-4DB4-A8AD-41D135FFB202}">
      <dsp:nvSpPr>
        <dsp:cNvPr id="0" name=""/>
        <dsp:cNvSpPr/>
      </dsp:nvSpPr>
      <dsp:spPr>
        <a:xfrm>
          <a:off x="4479737" y="2456450"/>
          <a:ext cx="1373515" cy="26338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s-ES" sz="1800" kern="1200"/>
        </a:p>
      </dsp:txBody>
      <dsp:txXfrm>
        <a:off x="4479737" y="2456450"/>
        <a:ext cx="1373515" cy="263387"/>
      </dsp:txXfrm>
    </dsp:sp>
    <dsp:sp modelId="{13E02C4F-568B-4E0A-BCE3-5839E9441714}">
      <dsp:nvSpPr>
        <dsp:cNvPr id="0" name=""/>
        <dsp:cNvSpPr/>
      </dsp:nvSpPr>
      <dsp:spPr>
        <a:xfrm>
          <a:off x="6221995" y="1841880"/>
          <a:ext cx="1526128" cy="79016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11501" numCol="1" spcCol="1270" anchor="ctr" anchorCtr="0">
          <a:noAutofit/>
        </a:bodyPr>
        <a:lstStyle/>
        <a:p>
          <a:pPr lvl="0" algn="ctr" defTabSz="1022350">
            <a:lnSpc>
              <a:spcPct val="90000"/>
            </a:lnSpc>
            <a:spcBef>
              <a:spcPct val="0"/>
            </a:spcBef>
            <a:spcAft>
              <a:spcPct val="35000"/>
            </a:spcAft>
          </a:pPr>
          <a:r>
            <a:rPr lang="es-ES" sz="2300" kern="1200" dirty="0" smtClean="0">
              <a:latin typeface="Calibri" panose="020F0502020204030204" pitchFamily="34" charset="0"/>
              <a:cs typeface="Calibri" panose="020F0502020204030204" pitchFamily="34" charset="0"/>
            </a:rPr>
            <a:t>Fertilización</a:t>
          </a:r>
          <a:endParaRPr lang="es-ES" sz="2300" kern="1200" dirty="0">
            <a:latin typeface="Calibri" panose="020F0502020204030204" pitchFamily="34" charset="0"/>
            <a:cs typeface="Calibri" panose="020F0502020204030204" pitchFamily="34" charset="0"/>
          </a:endParaRPr>
        </a:p>
      </dsp:txBody>
      <dsp:txXfrm>
        <a:off x="6221995" y="1841880"/>
        <a:ext cx="1526128" cy="790161"/>
      </dsp:txXfrm>
    </dsp:sp>
    <dsp:sp modelId="{5C894F53-2A38-4978-9A18-1C78A6FED691}">
      <dsp:nvSpPr>
        <dsp:cNvPr id="0" name=""/>
        <dsp:cNvSpPr/>
      </dsp:nvSpPr>
      <dsp:spPr>
        <a:xfrm>
          <a:off x="6527221" y="2456450"/>
          <a:ext cx="1373515" cy="263387"/>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s-ES" sz="1800" kern="1200"/>
        </a:p>
      </dsp:txBody>
      <dsp:txXfrm>
        <a:off x="6527221" y="2456450"/>
        <a:ext cx="1373515" cy="263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9019E-8674-4D8A-A745-1D77E855C7F8}">
      <dsp:nvSpPr>
        <dsp:cNvPr id="0" name=""/>
        <dsp:cNvSpPr/>
      </dsp:nvSpPr>
      <dsp:spPr>
        <a:xfrm>
          <a:off x="2218226" y="258676"/>
          <a:ext cx="5121288" cy="122547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0052" tIns="72390" rIns="72390" bIns="72390" numCol="1" spcCol="1270" anchor="ctr" anchorCtr="0">
          <a:noAutofit/>
        </a:bodyPr>
        <a:lstStyle/>
        <a:p>
          <a:pPr lvl="0" algn="just" defTabSz="844550">
            <a:lnSpc>
              <a:spcPct val="90000"/>
            </a:lnSpc>
            <a:spcBef>
              <a:spcPct val="0"/>
            </a:spcBef>
            <a:spcAft>
              <a:spcPct val="35000"/>
            </a:spcAft>
          </a:pPr>
          <a:r>
            <a:rPr lang="es-EC" sz="1900" kern="1200" dirty="0" smtClean="0">
              <a:latin typeface="Calibri" panose="020F0502020204030204" pitchFamily="34" charset="0"/>
              <a:cs typeface="Calibri" panose="020F0502020204030204" pitchFamily="34" charset="0"/>
            </a:rPr>
            <a:t>Las plantas son reflejo del suelo donde crecen y los bovinos son el resultado de los tipos de mezclas forrajeras que consumen.</a:t>
          </a:r>
          <a:endParaRPr lang="es-EC" sz="1900" kern="1200" dirty="0">
            <a:latin typeface="Calibri" panose="020F0502020204030204" pitchFamily="34" charset="0"/>
            <a:cs typeface="Calibri" panose="020F0502020204030204" pitchFamily="34" charset="0"/>
          </a:endParaRPr>
        </a:p>
      </dsp:txBody>
      <dsp:txXfrm>
        <a:off x="2218226" y="258676"/>
        <a:ext cx="5121288" cy="1225470"/>
      </dsp:txXfrm>
    </dsp:sp>
    <dsp:sp modelId="{5420616A-B86A-4640-8330-F213C7D8E36E}">
      <dsp:nvSpPr>
        <dsp:cNvPr id="0" name=""/>
        <dsp:cNvSpPr/>
      </dsp:nvSpPr>
      <dsp:spPr>
        <a:xfrm>
          <a:off x="797263" y="109841"/>
          <a:ext cx="2174871" cy="128674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0A52D1-CD5E-4CEE-85AB-4C78B7811762}">
      <dsp:nvSpPr>
        <dsp:cNvPr id="0" name=""/>
        <dsp:cNvSpPr/>
      </dsp:nvSpPr>
      <dsp:spPr>
        <a:xfrm>
          <a:off x="2309431" y="1788490"/>
          <a:ext cx="4995878" cy="122547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0052" tIns="72390" rIns="72390" bIns="72390" numCol="1" spcCol="1270" anchor="ctr" anchorCtr="0">
          <a:noAutofit/>
        </a:bodyPr>
        <a:lstStyle/>
        <a:p>
          <a:pPr lvl="0" algn="just" defTabSz="844550">
            <a:lnSpc>
              <a:spcPct val="90000"/>
            </a:lnSpc>
            <a:spcBef>
              <a:spcPct val="0"/>
            </a:spcBef>
            <a:spcAft>
              <a:spcPct val="35000"/>
            </a:spcAft>
          </a:pPr>
          <a:r>
            <a:rPr lang="es-EC" sz="1900" kern="1200" dirty="0" smtClean="0">
              <a:latin typeface="Calibri" panose="020F0502020204030204" pitchFamily="34" charset="0"/>
              <a:cs typeface="Calibri" panose="020F0502020204030204" pitchFamily="34" charset="0"/>
            </a:rPr>
            <a:t>Consiste es cubrir la diferencia entre los requerimientos nutricionales de los pastos y los nutrientes disponibles en el suelo</a:t>
          </a:r>
          <a:endParaRPr lang="es-ES" sz="1900" kern="1200" dirty="0">
            <a:latin typeface="Calibri" panose="020F0502020204030204" pitchFamily="34" charset="0"/>
            <a:cs typeface="Calibri" panose="020F0502020204030204" pitchFamily="34" charset="0"/>
          </a:endParaRPr>
        </a:p>
      </dsp:txBody>
      <dsp:txXfrm>
        <a:off x="2309431" y="1788490"/>
        <a:ext cx="4995878" cy="1225470"/>
      </dsp:txXfrm>
    </dsp:sp>
    <dsp:sp modelId="{1C8BFB51-742C-43DB-860C-70BA52FEAC34}">
      <dsp:nvSpPr>
        <dsp:cNvPr id="0" name=""/>
        <dsp:cNvSpPr/>
      </dsp:nvSpPr>
      <dsp:spPr>
        <a:xfrm>
          <a:off x="869272" y="1637259"/>
          <a:ext cx="2121737" cy="1286743"/>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BB0E5-BF45-474B-BEBC-1F19A69DB651}">
      <dsp:nvSpPr>
        <dsp:cNvPr id="0" name=""/>
        <dsp:cNvSpPr/>
      </dsp:nvSpPr>
      <dsp:spPr>
        <a:xfrm>
          <a:off x="2298876" y="3383328"/>
          <a:ext cx="5133484" cy="122547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0052"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latin typeface="Calibri" panose="020F0502020204030204" pitchFamily="34" charset="0"/>
              <a:cs typeface="Calibri" panose="020F0502020204030204" pitchFamily="34" charset="0"/>
            </a:rPr>
            <a:t>Se puede realizar de dos formas foliar o edáfica</a:t>
          </a:r>
          <a:endParaRPr lang="es-ES" sz="1900" kern="1200" dirty="0">
            <a:latin typeface="Calibri" panose="020F0502020204030204" pitchFamily="34" charset="0"/>
            <a:cs typeface="Calibri" panose="020F0502020204030204" pitchFamily="34" charset="0"/>
          </a:endParaRPr>
        </a:p>
      </dsp:txBody>
      <dsp:txXfrm>
        <a:off x="2298876" y="3383328"/>
        <a:ext cx="5133484" cy="1225470"/>
      </dsp:txXfrm>
    </dsp:sp>
    <dsp:sp modelId="{E6FE3D0C-6ACE-468E-BE6D-464266E22462}">
      <dsp:nvSpPr>
        <dsp:cNvPr id="0" name=""/>
        <dsp:cNvSpPr/>
      </dsp:nvSpPr>
      <dsp:spPr>
        <a:xfrm>
          <a:off x="872263" y="3164678"/>
          <a:ext cx="2159790" cy="1286743"/>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D8E8-828E-4CC7-A031-288BECE66FB4}">
      <dsp:nvSpPr>
        <dsp:cNvPr id="0" name=""/>
        <dsp:cNvSpPr/>
      </dsp:nvSpPr>
      <dsp:spPr>
        <a:xfrm>
          <a:off x="1210" y="915581"/>
          <a:ext cx="4332196" cy="50967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7AD91B-D0A7-4490-A656-61C5ED171792}">
      <dsp:nvSpPr>
        <dsp:cNvPr id="0" name=""/>
        <dsp:cNvSpPr/>
      </dsp:nvSpPr>
      <dsp:spPr>
        <a:xfrm>
          <a:off x="1210" y="1106993"/>
          <a:ext cx="318258" cy="3182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9AFD6-880B-4DA3-9C9C-2C4DFD026683}">
      <dsp:nvSpPr>
        <dsp:cNvPr id="0" name=""/>
        <dsp:cNvSpPr/>
      </dsp:nvSpPr>
      <dsp:spPr>
        <a:xfrm>
          <a:off x="1210" y="0"/>
          <a:ext cx="4332196" cy="91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S" sz="4000" b="1" kern="1200" dirty="0" smtClean="0">
              <a:latin typeface="Calibri" panose="020F0502020204030204" pitchFamily="34" charset="0"/>
              <a:cs typeface="Calibri" panose="020F0502020204030204" pitchFamily="34" charset="0"/>
            </a:rPr>
            <a:t>Fertilización Foliar</a:t>
          </a:r>
          <a:endParaRPr lang="es-ES" sz="4000" b="1" kern="1200" dirty="0">
            <a:latin typeface="Calibri" panose="020F0502020204030204" pitchFamily="34" charset="0"/>
            <a:cs typeface="Calibri" panose="020F0502020204030204" pitchFamily="34" charset="0"/>
          </a:endParaRPr>
        </a:p>
      </dsp:txBody>
      <dsp:txXfrm>
        <a:off x="1210" y="0"/>
        <a:ext cx="4332196" cy="915581"/>
      </dsp:txXfrm>
    </dsp:sp>
    <dsp:sp modelId="{2F176EF7-8E12-42E3-A418-8F0BD840CCCD}">
      <dsp:nvSpPr>
        <dsp:cNvPr id="0" name=""/>
        <dsp:cNvSpPr/>
      </dsp:nvSpPr>
      <dsp:spPr>
        <a:xfrm>
          <a:off x="1210" y="1848844"/>
          <a:ext cx="318250" cy="3182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3A614-A687-4775-91D5-CF7F83714DCE}">
      <dsp:nvSpPr>
        <dsp:cNvPr id="0" name=""/>
        <dsp:cNvSpPr/>
      </dsp:nvSpPr>
      <dsp:spPr>
        <a:xfrm>
          <a:off x="304464" y="1637048"/>
          <a:ext cx="4028942" cy="74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Se  realiza a través de productos con fórmulas previamente establecidas.</a:t>
          </a:r>
          <a:endParaRPr lang="es-ES" sz="1400" kern="1200" dirty="0">
            <a:latin typeface="Calibri" panose="020F0502020204030204" pitchFamily="34" charset="0"/>
            <a:cs typeface="Calibri" panose="020F0502020204030204" pitchFamily="34" charset="0"/>
          </a:endParaRPr>
        </a:p>
      </dsp:txBody>
      <dsp:txXfrm>
        <a:off x="304464" y="1637048"/>
        <a:ext cx="4028942" cy="741843"/>
      </dsp:txXfrm>
    </dsp:sp>
    <dsp:sp modelId="{730C7CBB-C4DB-4BE0-A579-EFBD45CCBE49}">
      <dsp:nvSpPr>
        <dsp:cNvPr id="0" name=""/>
        <dsp:cNvSpPr/>
      </dsp:nvSpPr>
      <dsp:spPr>
        <a:xfrm>
          <a:off x="1210" y="2590688"/>
          <a:ext cx="318250" cy="3182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ED3C1-1A63-462E-A19F-1B9D27E04000}">
      <dsp:nvSpPr>
        <dsp:cNvPr id="0" name=""/>
        <dsp:cNvSpPr/>
      </dsp:nvSpPr>
      <dsp:spPr>
        <a:xfrm>
          <a:off x="304464" y="2378892"/>
          <a:ext cx="4028942" cy="74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Utilizada para corregir las deficiencias de nutrientes.</a:t>
          </a:r>
          <a:endParaRPr lang="es-ES" sz="1400" kern="1200" dirty="0">
            <a:latin typeface="Calibri" panose="020F0502020204030204" pitchFamily="34" charset="0"/>
            <a:cs typeface="Calibri" panose="020F0502020204030204" pitchFamily="34" charset="0"/>
          </a:endParaRPr>
        </a:p>
      </dsp:txBody>
      <dsp:txXfrm>
        <a:off x="304464" y="2378892"/>
        <a:ext cx="4028942" cy="741843"/>
      </dsp:txXfrm>
    </dsp:sp>
    <dsp:sp modelId="{8BCB8D4D-9C26-44D3-929F-290C66C15D9C}">
      <dsp:nvSpPr>
        <dsp:cNvPr id="0" name=""/>
        <dsp:cNvSpPr/>
      </dsp:nvSpPr>
      <dsp:spPr>
        <a:xfrm>
          <a:off x="4550016" y="915581"/>
          <a:ext cx="4332196" cy="50967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FB32B5-8F09-4851-8A05-26A4D0F1F367}">
      <dsp:nvSpPr>
        <dsp:cNvPr id="0" name=""/>
        <dsp:cNvSpPr/>
      </dsp:nvSpPr>
      <dsp:spPr>
        <a:xfrm>
          <a:off x="4550016" y="1106993"/>
          <a:ext cx="318258" cy="3182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2829B-CE75-4F7D-9C26-46292A9F2593}">
      <dsp:nvSpPr>
        <dsp:cNvPr id="0" name=""/>
        <dsp:cNvSpPr/>
      </dsp:nvSpPr>
      <dsp:spPr>
        <a:xfrm>
          <a:off x="4550016" y="0"/>
          <a:ext cx="4332196" cy="915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s-ES" sz="4000" b="1" kern="1200" dirty="0" smtClean="0">
              <a:latin typeface="Calibri" panose="020F0502020204030204" pitchFamily="34" charset="0"/>
              <a:cs typeface="Calibri" panose="020F0502020204030204" pitchFamily="34" charset="0"/>
            </a:rPr>
            <a:t>Fertilización Edáfica</a:t>
          </a:r>
          <a:endParaRPr lang="es-ES" sz="4000" b="1" kern="1200" dirty="0">
            <a:latin typeface="Calibri" panose="020F0502020204030204" pitchFamily="34" charset="0"/>
            <a:cs typeface="Calibri" panose="020F0502020204030204" pitchFamily="34" charset="0"/>
          </a:endParaRPr>
        </a:p>
      </dsp:txBody>
      <dsp:txXfrm>
        <a:off x="4550016" y="0"/>
        <a:ext cx="4332196" cy="915581"/>
      </dsp:txXfrm>
    </dsp:sp>
    <dsp:sp modelId="{4920E4F8-F7AE-43B5-8AA4-41839FF20472}">
      <dsp:nvSpPr>
        <dsp:cNvPr id="0" name=""/>
        <dsp:cNvSpPr/>
      </dsp:nvSpPr>
      <dsp:spPr>
        <a:xfrm>
          <a:off x="4550016" y="1848844"/>
          <a:ext cx="318250" cy="3182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BF7F6-6314-4098-85D6-EE730F653914}">
      <dsp:nvSpPr>
        <dsp:cNvPr id="0" name=""/>
        <dsp:cNvSpPr/>
      </dsp:nvSpPr>
      <dsp:spPr>
        <a:xfrm>
          <a:off x="4853270" y="1637048"/>
          <a:ext cx="4028942" cy="74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Es un complemento de la fertilización edáfica.</a:t>
          </a:r>
          <a:endParaRPr lang="es-ES" sz="1400" kern="1200" dirty="0">
            <a:latin typeface="Calibri" panose="020F0502020204030204" pitchFamily="34" charset="0"/>
            <a:cs typeface="Calibri" panose="020F0502020204030204" pitchFamily="34" charset="0"/>
          </a:endParaRPr>
        </a:p>
      </dsp:txBody>
      <dsp:txXfrm>
        <a:off x="4853270" y="1637048"/>
        <a:ext cx="4028942" cy="741843"/>
      </dsp:txXfrm>
    </dsp:sp>
    <dsp:sp modelId="{4E82EAD4-393F-4B36-8706-50EC95883F2A}">
      <dsp:nvSpPr>
        <dsp:cNvPr id="0" name=""/>
        <dsp:cNvSpPr/>
      </dsp:nvSpPr>
      <dsp:spPr>
        <a:xfrm>
          <a:off x="4550016" y="2590688"/>
          <a:ext cx="318250" cy="3182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DD074-C5AB-4DE9-8959-311F2DA5D909}">
      <dsp:nvSpPr>
        <dsp:cNvPr id="0" name=""/>
        <dsp:cNvSpPr/>
      </dsp:nvSpPr>
      <dsp:spPr>
        <a:xfrm>
          <a:off x="4853270" y="2378892"/>
          <a:ext cx="4028942" cy="74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latin typeface="Calibri" panose="020F0502020204030204" pitchFamily="34" charset="0"/>
              <a:cs typeface="Calibri" panose="020F0502020204030204" pitchFamily="34" charset="0"/>
            </a:rPr>
            <a:t>Se ha implementado para corregir las deficiencias nutricionales de una manera más rápida. </a:t>
          </a:r>
          <a:endParaRPr lang="es-ES" sz="1400" kern="1200" dirty="0">
            <a:latin typeface="Calibri" panose="020F0502020204030204" pitchFamily="34" charset="0"/>
            <a:cs typeface="Calibri" panose="020F0502020204030204" pitchFamily="34" charset="0"/>
          </a:endParaRPr>
        </a:p>
      </dsp:txBody>
      <dsp:txXfrm>
        <a:off x="4853270" y="2378892"/>
        <a:ext cx="4028942" cy="741843"/>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06/07/2021</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smtClean="0"/>
              <a:t>CÓDIGO: SGC.DI.269       VERSIÓN: 1.0        DICIEMBRE 13 2011</a:t>
            </a:r>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06/07/2021</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smtClean="0"/>
              <a:t>CÓDIGO: SGC.DI.269       VERSIÓN: 1.0        DICIEMBRE 13 2011</a:t>
            </a:r>
            <a:endParaRPr lang="es-ES"/>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smtClean="0"/>
              <a:t>CÓDIGO: SGC.DI.269       VERSIÓN: 1.0        DICIEMBRE 13 2011</a:t>
            </a:r>
            <a:endParaRPr lang="es-ES"/>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19</a:t>
            </a:fld>
            <a:endParaRPr lang="es-ES"/>
          </a:p>
        </p:txBody>
      </p:sp>
    </p:spTree>
    <p:extLst>
      <p:ext uri="{BB962C8B-B14F-4D97-AF65-F5344CB8AC3E}">
        <p14:creationId xmlns:p14="http://schemas.microsoft.com/office/powerpoint/2010/main" val="256361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20</a:t>
            </a:fld>
            <a:endParaRPr lang="es-ES"/>
          </a:p>
        </p:txBody>
      </p:sp>
    </p:spTree>
    <p:extLst>
      <p:ext uri="{BB962C8B-B14F-4D97-AF65-F5344CB8AC3E}">
        <p14:creationId xmlns:p14="http://schemas.microsoft.com/office/powerpoint/2010/main" val="207796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10"/>
          </p:nvPr>
        </p:nvSpPr>
        <p:spPr/>
        <p:txBody>
          <a:bodyPr/>
          <a:lstStyle/>
          <a:p>
            <a:r>
              <a:rPr lang="es-ES" smtClean="0"/>
              <a:t>CÓDIGO: SGC.DI.269       VERSIÓN: 1.0        DICIEMBRE 13 2011</a:t>
            </a:r>
            <a:endParaRPr lang="es-ES"/>
          </a:p>
        </p:txBody>
      </p:sp>
      <p:sp>
        <p:nvSpPr>
          <p:cNvPr id="5" name="Marcador de número de diapositiva 4"/>
          <p:cNvSpPr>
            <a:spLocks noGrp="1"/>
          </p:cNvSpPr>
          <p:nvPr>
            <p:ph type="sldNum" sz="quarter" idx="11"/>
          </p:nvPr>
        </p:nvSpPr>
        <p:spPr/>
        <p:txBody>
          <a:bodyPr/>
          <a:lstStyle/>
          <a:p>
            <a:fld id="{6A7441D7-C633-4324-86FF-E00342CAD518}" type="slidenum">
              <a:rPr lang="es-ES" smtClean="0"/>
              <a:pPr/>
              <a:t>23</a:t>
            </a:fld>
            <a:endParaRPr lang="es-ES"/>
          </a:p>
        </p:txBody>
      </p:sp>
    </p:spTree>
    <p:extLst>
      <p:ext uri="{BB962C8B-B14F-4D97-AF65-F5344CB8AC3E}">
        <p14:creationId xmlns:p14="http://schemas.microsoft.com/office/powerpoint/2010/main" val="3598440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69"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5"/>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smtClean="0"/>
              <a:t>VERSIÓN: </a:t>
            </a:r>
            <a:r>
              <a:rPr lang="es-EC" smtClean="0"/>
              <a:t>1.0</a:t>
            </a:r>
            <a:endParaRPr lang="es-EC" dirty="0"/>
          </a:p>
        </p:txBody>
      </p:sp>
      <p:sp>
        <p:nvSpPr>
          <p:cNvPr id="4" name="3 Marcador de pie de página"/>
          <p:cNvSpPr>
            <a:spLocks noGrp="1"/>
          </p:cNvSpPr>
          <p:nvPr>
            <p:ph type="ftr" sz="quarter" idx="12"/>
          </p:nvPr>
        </p:nvSpPr>
        <p:spPr/>
        <p:txBody>
          <a:bodyPr/>
          <a:lstStyle/>
          <a:p>
            <a:r>
              <a:rPr lang="es-EC" b="1" smtClean="0"/>
              <a:t>CÓDIGO: </a:t>
            </a:r>
            <a:r>
              <a:rPr lang="es-EC" smtClean="0"/>
              <a:t>SGC.DI.260</a:t>
            </a:r>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7DFD9EDD-519C-4348-A32B-06D66EFE190F}" type="datetimeFigureOut">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‹Nº›</a:t>
            </a:fld>
            <a:endParaRPr lang="es-EC"/>
          </a:p>
        </p:txBody>
      </p:sp>
    </p:spTree>
    <p:extLst>
      <p:ext uri="{BB962C8B-B14F-4D97-AF65-F5344CB8AC3E}">
        <p14:creationId xmlns:p14="http://schemas.microsoft.com/office/powerpoint/2010/main" val="266235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FECHA ÚLTIMA REVISIÓN: </a:t>
            </a:r>
            <a:r>
              <a:rPr lang="es-EC" dirty="0" smtClean="0"/>
              <a:t>09/10/13</a:t>
            </a:r>
            <a:endParaRPr lang="es-EC" dirty="0"/>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r>
              <a:rPr lang="es-EC" b="1" smtClean="0"/>
              <a:t>CÓDIGO: </a:t>
            </a:r>
            <a:r>
              <a:rPr lang="es-EC" smtClean="0"/>
              <a:t>SGC.DI.260</a:t>
            </a:r>
            <a:endParaRPr lang="es-EC"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t>VERSIÓN: </a:t>
            </a:r>
            <a:r>
              <a:rPr lang="es-EC" dirty="0" smtClean="0"/>
              <a:t>1.1</a:t>
            </a:r>
            <a:endParaRPr lang="es-EC" dirty="0"/>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9.jpeg"/><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247775" y="2173001"/>
            <a:ext cx="6743700" cy="415498"/>
          </a:xfrm>
          <a:prstGeom prst="rect">
            <a:avLst/>
          </a:prstGeom>
          <a:noFill/>
        </p:spPr>
        <p:txBody>
          <a:bodyPr wrap="square" rtlCol="0">
            <a:spAutoFit/>
          </a:bodyPr>
          <a:lstStyle/>
          <a:p>
            <a:pPr algn="ctr"/>
            <a:endParaRPr lang="es-EC" sz="2100" b="1" dirty="0">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1615207" y="21312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6"/>
          <p:cNvSpPr>
            <a:spLocks noChangeArrowheads="1"/>
          </p:cNvSpPr>
          <p:nvPr/>
        </p:nvSpPr>
        <p:spPr bwMode="auto">
          <a:xfrm>
            <a:off x="755576" y="557972"/>
            <a:ext cx="814582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r>
            <a:br>
              <a:rPr kumimoji="0" lang="es-EC" altLang="es-EC" sz="2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s-EC" altLang="es-EC"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Efecto de siete fertilizantes sobre el comportamiento agronómico de la mezcla</a:t>
            </a:r>
            <a:r>
              <a:rPr kumimoji="0" lang="es-EC" altLang="es-EC"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forrajera </a:t>
            </a:r>
            <a:r>
              <a:rPr kumimoji="0" lang="es-EC" altLang="es-EC"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lolium </a:t>
            </a: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perenne</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C" altLang="es-EC"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trifolium </a:t>
            </a:r>
            <a:r>
              <a:rPr kumimoji="0" lang="es-EC" altLang="es-EC" b="1"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repenns</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&amp; </a:t>
            </a:r>
            <a:r>
              <a:rPr kumimoji="0" lang="es-EC" altLang="es-EC"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plantago</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EC" altLang="es-EC"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spp</a:t>
            </a:r>
            <a:r>
              <a:rPr kumimoji="0" lang="es-EC" altLang="es-EC"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Medina Guerrero, Bryan Andrés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Departamento de Ciencias de la Vida y la Agricultura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Carrera de Ingeniería Agropecuaria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Trabajo de Titulación previo a la obtención del Título de Ingeniero Agropecuario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Ing. Pazmiño Morales, Julio César </a:t>
            </a:r>
            <a:r>
              <a:rPr kumimoji="0" lang="es-EC" altLang="es-EC" b="0" i="0"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Mgs</a:t>
            </a: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Marzo del 20</a:t>
            </a:r>
            <a:r>
              <a:rPr kumimoji="0" lang="es-EC" altLang="es-EC"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21</a:t>
            </a:r>
            <a:endParaRPr kumimoji="0" lang="es-EC" altLang="es-EC" sz="20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10</a:t>
            </a:fld>
            <a:endParaRPr lang="es-EC"/>
          </a:p>
        </p:txBody>
      </p:sp>
      <p:graphicFrame>
        <p:nvGraphicFramePr>
          <p:cNvPr id="2" name="Diagrama 1"/>
          <p:cNvGraphicFramePr/>
          <p:nvPr>
            <p:extLst>
              <p:ext uri="{D42A27DB-BD31-4B8C-83A1-F6EECF244321}">
                <p14:modId xmlns:p14="http://schemas.microsoft.com/office/powerpoint/2010/main" val="3768372511"/>
              </p:ext>
            </p:extLst>
          </p:nvPr>
        </p:nvGraphicFramePr>
        <p:xfrm>
          <a:off x="9056" y="692696"/>
          <a:ext cx="8883423"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683568" y="4027612"/>
            <a:ext cx="3057404" cy="1828006"/>
          </a:xfrm>
          <a:prstGeom prst="rect">
            <a:avLst/>
          </a:prstGeom>
        </p:spPr>
      </p:pic>
      <p:pic>
        <p:nvPicPr>
          <p:cNvPr id="9" name="Imagen 8"/>
          <p:cNvPicPr>
            <a:picLocks noChangeAspect="1"/>
          </p:cNvPicPr>
          <p:nvPr/>
        </p:nvPicPr>
        <p:blipFill>
          <a:blip r:embed="rId8"/>
          <a:stretch>
            <a:fillRect/>
          </a:stretch>
        </p:blipFill>
        <p:spPr>
          <a:xfrm>
            <a:off x="4946966" y="4005958"/>
            <a:ext cx="3054034" cy="1849660"/>
          </a:xfrm>
          <a:prstGeom prst="rect">
            <a:avLst/>
          </a:prstGeom>
        </p:spPr>
      </p:pic>
      <p:sp>
        <p:nvSpPr>
          <p:cNvPr id="11" name="CuadroTexto 10"/>
          <p:cNvSpPr txBox="1"/>
          <p:nvPr/>
        </p:nvSpPr>
        <p:spPr>
          <a:xfrm>
            <a:off x="6372200" y="116632"/>
            <a:ext cx="2740859"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MARCO REFERENCIAL</a:t>
            </a:r>
            <a:endParaRPr lang="es-EC" sz="2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72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11</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OBJETIVOS</a:t>
            </a:r>
            <a:endParaRPr lang="es-EC" sz="2200" b="1" dirty="0">
              <a:latin typeface="Calibri" panose="020F0502020204030204" pitchFamily="34" charset="0"/>
              <a:cs typeface="Calibri" panose="020F0502020204030204" pitchFamily="34" charset="0"/>
            </a:endParaRPr>
          </a:p>
        </p:txBody>
      </p:sp>
      <p:sp>
        <p:nvSpPr>
          <p:cNvPr id="2" name="Rectángulo 1"/>
          <p:cNvSpPr/>
          <p:nvPr/>
        </p:nvSpPr>
        <p:spPr>
          <a:xfrm>
            <a:off x="34593" y="568082"/>
            <a:ext cx="8046640" cy="5088573"/>
          </a:xfrm>
          <a:prstGeom prst="rect">
            <a:avLst/>
          </a:prstGeom>
        </p:spPr>
        <p:txBody>
          <a:bodyPr wrap="square">
            <a:spAutoFit/>
          </a:bodyPr>
          <a:lstStyle/>
          <a:p>
            <a:pPr>
              <a:lnSpc>
                <a:spcPct val="150000"/>
              </a:lnSpc>
              <a:spcBef>
                <a:spcPts val="200"/>
              </a:spcBef>
              <a:spcAft>
                <a:spcPts val="0"/>
              </a:spcAft>
            </a:pPr>
            <a:r>
              <a:rPr lang="es-EC" b="1" dirty="0" smtClean="0">
                <a:latin typeface="Calibri" panose="020F0502020204030204" pitchFamily="34" charset="0"/>
                <a:ea typeface="Times New Roman" panose="02020603050405020304" pitchFamily="18" charset="0"/>
                <a:cs typeface="Calibri" panose="020F0502020204030204" pitchFamily="34" charset="0"/>
              </a:rPr>
              <a:t>General</a:t>
            </a:r>
          </a:p>
          <a:p>
            <a:pPr>
              <a:lnSpc>
                <a:spcPct val="150000"/>
              </a:lnSpc>
              <a:spcBef>
                <a:spcPts val="200"/>
              </a:spcBef>
              <a:spcAft>
                <a:spcPts val="0"/>
              </a:spcAft>
            </a:pPr>
            <a:endParaRPr lang="es-EC" sz="2400" b="1" dirty="0">
              <a:latin typeface="Calibri" panose="020F0502020204030204" pitchFamily="34" charset="0"/>
              <a:ea typeface="Times New Roman" panose="02020603050405020304" pitchFamily="18" charset="0"/>
              <a:cs typeface="Calibri" panose="020F0502020204030204" pitchFamily="34" charset="0"/>
            </a:endParaRPr>
          </a:p>
          <a:p>
            <a:pPr indent="457200" algn="just">
              <a:lnSpc>
                <a:spcPct val="107000"/>
              </a:lnSpc>
              <a:spcAft>
                <a:spcPts val="800"/>
              </a:spcAft>
            </a:pPr>
            <a:r>
              <a:rPr lang="es-EC" dirty="0">
                <a:latin typeface="Calibri" panose="020F0502020204030204" pitchFamily="34" charset="0"/>
                <a:ea typeface="Calibri" panose="020F0502020204030204" pitchFamily="34" charset="0"/>
                <a:cs typeface="Calibri" panose="020F0502020204030204" pitchFamily="34" charset="0"/>
              </a:rPr>
              <a:t>Evaluar el efecto de siete fertilizantes sobre el comportamiento agronómico de la mezcla forrajera </a:t>
            </a:r>
            <a:r>
              <a:rPr lang="es-EC" i="1" dirty="0">
                <a:latin typeface="Calibri" panose="020F0502020204030204" pitchFamily="34" charset="0"/>
                <a:ea typeface="Calibri" panose="020F0502020204030204" pitchFamily="34" charset="0"/>
                <a:cs typeface="Calibri" panose="020F0502020204030204" pitchFamily="34" charset="0"/>
              </a:rPr>
              <a:t>Lolium perenne</a:t>
            </a:r>
            <a:r>
              <a:rPr lang="es-EC" dirty="0">
                <a:latin typeface="Calibri" panose="020F0502020204030204" pitchFamily="34" charset="0"/>
                <a:ea typeface="Calibri" panose="020F0502020204030204" pitchFamily="34" charset="0"/>
                <a:cs typeface="Calibri" panose="020F0502020204030204" pitchFamily="34" charset="0"/>
              </a:rPr>
              <a:t>, </a:t>
            </a:r>
            <a:r>
              <a:rPr lang="es-EC" i="1" dirty="0">
                <a:latin typeface="Calibri" panose="020F0502020204030204" pitchFamily="34" charset="0"/>
                <a:ea typeface="Calibri" panose="020F0502020204030204" pitchFamily="34" charset="0"/>
                <a:cs typeface="Calibri" panose="020F0502020204030204" pitchFamily="34" charset="0"/>
              </a:rPr>
              <a:t>Trifolium </a:t>
            </a:r>
            <a:r>
              <a:rPr lang="es-EC" i="1" dirty="0" err="1">
                <a:latin typeface="Calibri" panose="020F0502020204030204" pitchFamily="34" charset="0"/>
                <a:ea typeface="Calibri" panose="020F0502020204030204" pitchFamily="34" charset="0"/>
                <a:cs typeface="Calibri" panose="020F0502020204030204" pitchFamily="34" charset="0"/>
              </a:rPr>
              <a:t>repenns</a:t>
            </a:r>
            <a:r>
              <a:rPr lang="es-EC" dirty="0">
                <a:latin typeface="Calibri" panose="020F0502020204030204" pitchFamily="34" charset="0"/>
                <a:ea typeface="Calibri" panose="020F0502020204030204" pitchFamily="34" charset="0"/>
                <a:cs typeface="Calibri" panose="020F0502020204030204" pitchFamily="34" charset="0"/>
              </a:rPr>
              <a:t> &amp; </a:t>
            </a:r>
            <a:r>
              <a:rPr lang="es-EC" i="1" dirty="0">
                <a:latin typeface="Calibri" panose="020F0502020204030204" pitchFamily="34" charset="0"/>
                <a:ea typeface="Calibri" panose="020F0502020204030204" pitchFamily="34" charset="0"/>
                <a:cs typeface="Calibri" panose="020F0502020204030204" pitchFamily="34" charset="0"/>
              </a:rPr>
              <a:t>Plantago</a:t>
            </a:r>
            <a:r>
              <a:rPr lang="es-EC" dirty="0">
                <a:latin typeface="Calibri" panose="020F0502020204030204" pitchFamily="34" charset="0"/>
                <a:ea typeface="Calibri" panose="020F0502020204030204" pitchFamily="34" charset="0"/>
                <a:cs typeface="Calibri" panose="020F0502020204030204" pitchFamily="34" charset="0"/>
              </a:rPr>
              <a:t> </a:t>
            </a:r>
            <a:r>
              <a:rPr lang="es-EC" dirty="0" err="1">
                <a:latin typeface="Calibri" panose="020F0502020204030204" pitchFamily="34" charset="0"/>
                <a:ea typeface="Calibri" panose="020F0502020204030204" pitchFamily="34" charset="0"/>
                <a:cs typeface="Calibri" panose="020F0502020204030204" pitchFamily="34" charset="0"/>
              </a:rPr>
              <a:t>spp</a:t>
            </a:r>
            <a:r>
              <a:rPr lang="es-EC" dirty="0" smtClean="0">
                <a:latin typeface="Calibri" panose="020F0502020204030204" pitchFamily="34" charset="0"/>
                <a:ea typeface="Calibri" panose="020F0502020204030204" pitchFamily="34" charset="0"/>
                <a:cs typeface="Calibri" panose="020F0502020204030204" pitchFamily="34" charset="0"/>
              </a:rPr>
              <a:t>.</a:t>
            </a:r>
          </a:p>
          <a:p>
            <a:pPr indent="457200" algn="just">
              <a:lnSpc>
                <a:spcPct val="107000"/>
              </a:lnSpc>
              <a:spcAft>
                <a:spcPts val="800"/>
              </a:spcAft>
            </a:pPr>
            <a:endParaRPr lang="es-EC"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200"/>
              </a:spcBef>
              <a:spcAft>
                <a:spcPts val="0"/>
              </a:spcAft>
            </a:pPr>
            <a:r>
              <a:rPr lang="es-EC" b="1" dirty="0" smtClean="0">
                <a:latin typeface="Calibri" panose="020F0502020204030204" pitchFamily="34" charset="0"/>
                <a:ea typeface="Times New Roman" panose="02020603050405020304" pitchFamily="18" charset="0"/>
                <a:cs typeface="Calibri" panose="020F0502020204030204" pitchFamily="34" charset="0"/>
              </a:rPr>
              <a:t>Específicos</a:t>
            </a:r>
          </a:p>
          <a:p>
            <a:pPr>
              <a:lnSpc>
                <a:spcPct val="107000"/>
              </a:lnSpc>
              <a:spcBef>
                <a:spcPts val="200"/>
              </a:spcBef>
              <a:spcAft>
                <a:spcPts val="0"/>
              </a:spcAft>
            </a:pPr>
            <a:endParaRPr lang="es-EC" sz="2400" b="1"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tabLst>
                <a:tab pos="813435" algn="l"/>
              </a:tabLst>
            </a:pPr>
            <a:r>
              <a:rPr lang="es-EC" dirty="0">
                <a:latin typeface="Calibri" panose="020F0502020204030204" pitchFamily="34" charset="0"/>
                <a:ea typeface="Calibri" panose="020F0502020204030204" pitchFamily="34" charset="0"/>
                <a:cs typeface="Calibri" panose="020F0502020204030204" pitchFamily="34" charset="0"/>
              </a:rPr>
              <a:t>Evaluar los parámetros productivos de la mezcla forrajera fertilizada en cuatro cortes</a:t>
            </a:r>
            <a:r>
              <a:rPr lang="es-EC"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Symbol" panose="05050102010706020507" pitchFamily="18" charset="2"/>
              <a:buChar char=""/>
              <a:tabLst>
                <a:tab pos="813435" algn="l"/>
              </a:tabLst>
            </a:pPr>
            <a:endParaRPr lang="es-EC"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tabLst>
                <a:tab pos="813435" algn="l"/>
              </a:tabLst>
            </a:pPr>
            <a:r>
              <a:rPr lang="es-EC" dirty="0">
                <a:latin typeface="Calibri" panose="020F0502020204030204" pitchFamily="34" charset="0"/>
                <a:ea typeface="Calibri" panose="020F0502020204030204" pitchFamily="34" charset="0"/>
                <a:cs typeface="Calibri" panose="020F0502020204030204" pitchFamily="34" charset="0"/>
              </a:rPr>
              <a:t>Determinar el valor nutritivo de la mezcla forrajera fertilizada con 7 fertilizantes</a:t>
            </a:r>
            <a:r>
              <a:rPr lang="es-EC" dirty="0" smtClean="0">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Symbol" panose="05050102010706020507" pitchFamily="18" charset="2"/>
              <a:buChar char=""/>
              <a:tabLst>
                <a:tab pos="813435" algn="l"/>
              </a:tabLst>
            </a:pPr>
            <a:endParaRPr lang="es-EC"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tabLst>
                <a:tab pos="813435" algn="l"/>
              </a:tabLst>
            </a:pPr>
            <a:r>
              <a:rPr lang="es-EC" dirty="0">
                <a:latin typeface="Calibri" panose="020F0502020204030204" pitchFamily="34" charset="0"/>
                <a:ea typeface="Calibri" panose="020F0502020204030204" pitchFamily="34" charset="0"/>
                <a:cs typeface="Calibri" panose="020F0502020204030204" pitchFamily="34" charset="0"/>
              </a:rPr>
              <a:t>Determinar el tratamiento más económico.</a:t>
            </a:r>
          </a:p>
          <a:p>
            <a:pPr algn="just">
              <a:lnSpc>
                <a:spcPct val="107000"/>
              </a:lnSpc>
              <a:spcAft>
                <a:spcPts val="800"/>
              </a:spcAft>
            </a:pPr>
            <a:r>
              <a:rPr lang="es-EC" b="1" dirty="0">
                <a:latin typeface="Calibri" panose="020F0502020204030204" pitchFamily="34" charset="0"/>
                <a:ea typeface="Calibri" panose="020F0502020204030204" pitchFamily="34" charset="0"/>
                <a:cs typeface="Calibri" panose="020F0502020204030204" pitchFamily="34" charset="0"/>
              </a:rPr>
              <a:t> </a:t>
            </a:r>
            <a:endParaRPr lang="es-EC"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2675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12</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pic>
        <p:nvPicPr>
          <p:cNvPr id="8" name="Imagen 7" descr="C:\Users\PERSONAL\Pictures\Mapa Hacienda Sausalito Lote Arrayá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 y="1502554"/>
            <a:ext cx="3752964" cy="2934558"/>
          </a:xfrm>
          <a:prstGeom prst="rect">
            <a:avLst/>
          </a:prstGeom>
          <a:noFill/>
          <a:ln>
            <a:noFill/>
          </a:ln>
        </p:spPr>
      </p:pic>
      <p:sp>
        <p:nvSpPr>
          <p:cNvPr id="2" name="Rectángulo 1"/>
          <p:cNvSpPr/>
          <p:nvPr/>
        </p:nvSpPr>
        <p:spPr>
          <a:xfrm>
            <a:off x="274572" y="764704"/>
            <a:ext cx="4274375" cy="400110"/>
          </a:xfrm>
          <a:prstGeom prst="rect">
            <a:avLst/>
          </a:prstGeom>
        </p:spPr>
        <p:txBody>
          <a:bodyPr wrap="none">
            <a:spAutoFit/>
          </a:bodyPr>
          <a:lstStyle/>
          <a:p>
            <a:r>
              <a:rPr lang="es-EC" sz="2000" b="1" dirty="0">
                <a:latin typeface="Calibri" panose="020F0502020204030204" pitchFamily="34" charset="0"/>
                <a:ea typeface="Calibri" panose="020F0502020204030204" pitchFamily="34" charset="0"/>
                <a:cs typeface="Calibri" panose="020F0502020204030204" pitchFamily="34" charset="0"/>
              </a:rPr>
              <a:t>Ubicación del trabajo de </a:t>
            </a:r>
            <a:r>
              <a:rPr lang="es-EC" sz="2000" b="1" dirty="0" smtClean="0">
                <a:latin typeface="Calibri" panose="020F0502020204030204" pitchFamily="34" charset="0"/>
                <a:ea typeface="Calibri" panose="020F0502020204030204" pitchFamily="34" charset="0"/>
                <a:cs typeface="Calibri" panose="020F0502020204030204" pitchFamily="34" charset="0"/>
              </a:rPr>
              <a:t>investigación</a:t>
            </a:r>
            <a:endParaRPr lang="es-EC" b="1" dirty="0">
              <a:latin typeface="Calibri" panose="020F0502020204030204" pitchFamily="34" charset="0"/>
              <a:cs typeface="Calibri" panose="020F0502020204030204" pitchFamily="34" charset="0"/>
            </a:endParaRPr>
          </a:p>
        </p:txBody>
      </p:sp>
      <p:sp>
        <p:nvSpPr>
          <p:cNvPr id="9" name="CuadroTexto 8"/>
          <p:cNvSpPr txBox="1"/>
          <p:nvPr/>
        </p:nvSpPr>
        <p:spPr>
          <a:xfrm>
            <a:off x="4760640" y="1502554"/>
            <a:ext cx="3240360" cy="1200329"/>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Provincia: </a:t>
            </a:r>
            <a:r>
              <a:rPr lang="es-EC" dirty="0" smtClean="0">
                <a:latin typeface="Calibri" panose="020F0502020204030204" pitchFamily="34" charset="0"/>
                <a:cs typeface="Calibri" panose="020F0502020204030204" pitchFamily="34" charset="0"/>
              </a:rPr>
              <a:t>Pichincha</a:t>
            </a:r>
          </a:p>
          <a:p>
            <a:r>
              <a:rPr lang="es-EC" b="1" dirty="0" smtClean="0">
                <a:latin typeface="Calibri" panose="020F0502020204030204" pitchFamily="34" charset="0"/>
                <a:cs typeface="Calibri" panose="020F0502020204030204" pitchFamily="34" charset="0"/>
              </a:rPr>
              <a:t>Cantón: </a:t>
            </a:r>
            <a:r>
              <a:rPr lang="es-EC" dirty="0" smtClean="0">
                <a:latin typeface="Calibri" panose="020F0502020204030204" pitchFamily="34" charset="0"/>
                <a:cs typeface="Calibri" panose="020F0502020204030204" pitchFamily="34" charset="0"/>
              </a:rPr>
              <a:t>Mejía</a:t>
            </a:r>
          </a:p>
          <a:p>
            <a:r>
              <a:rPr lang="es-EC" b="1" dirty="0" smtClean="0">
                <a:latin typeface="Calibri" panose="020F0502020204030204" pitchFamily="34" charset="0"/>
                <a:cs typeface="Calibri" panose="020F0502020204030204" pitchFamily="34" charset="0"/>
              </a:rPr>
              <a:t>Parroquia: </a:t>
            </a:r>
            <a:r>
              <a:rPr lang="es-EC" dirty="0" smtClean="0">
                <a:latin typeface="Calibri" panose="020F0502020204030204" pitchFamily="34" charset="0"/>
                <a:cs typeface="Calibri" panose="020F0502020204030204" pitchFamily="34" charset="0"/>
              </a:rPr>
              <a:t>Alóag</a:t>
            </a:r>
          </a:p>
          <a:p>
            <a:r>
              <a:rPr lang="es-EC" b="1" dirty="0" smtClean="0">
                <a:latin typeface="Calibri" panose="020F0502020204030204" pitchFamily="34" charset="0"/>
                <a:cs typeface="Calibri" panose="020F0502020204030204" pitchFamily="34" charset="0"/>
              </a:rPr>
              <a:t>Localidad: </a:t>
            </a:r>
            <a:r>
              <a:rPr lang="es-EC" dirty="0">
                <a:latin typeface="Calibri" panose="020F0502020204030204" pitchFamily="34" charset="0"/>
                <a:cs typeface="Calibri" panose="020F0502020204030204" pitchFamily="34" charset="0"/>
              </a:rPr>
              <a:t>A</a:t>
            </a:r>
            <a:r>
              <a:rPr lang="es-EC" dirty="0" smtClean="0">
                <a:latin typeface="Calibri" panose="020F0502020204030204" pitchFamily="34" charset="0"/>
                <a:cs typeface="Calibri" panose="020F0502020204030204" pitchFamily="34" charset="0"/>
              </a:rPr>
              <a:t>yahurco</a:t>
            </a:r>
          </a:p>
        </p:txBody>
      </p:sp>
      <p:sp>
        <p:nvSpPr>
          <p:cNvPr id="10" name="Rectángulo 9"/>
          <p:cNvSpPr/>
          <p:nvPr/>
        </p:nvSpPr>
        <p:spPr>
          <a:xfrm>
            <a:off x="4760640" y="3203150"/>
            <a:ext cx="4000264" cy="1477328"/>
          </a:xfrm>
          <a:prstGeom prst="rect">
            <a:avLst/>
          </a:prstGeom>
        </p:spPr>
        <p:txBody>
          <a:bodyPr wrap="square">
            <a:spAutoFit/>
          </a:bodyPr>
          <a:lstStyle/>
          <a:p>
            <a:pPr algn="just"/>
            <a:r>
              <a:rPr lang="es-EC" dirty="0" smtClean="0">
                <a:latin typeface="Calibri" panose="020F0502020204030204" pitchFamily="34" charset="0"/>
                <a:ea typeface="Calibri" panose="020F0502020204030204" pitchFamily="34" charset="0"/>
                <a:cs typeface="Calibri" panose="020F0502020204030204" pitchFamily="34" charset="0"/>
              </a:rPr>
              <a:t>Se seleccionó </a:t>
            </a:r>
            <a:r>
              <a:rPr lang="es-EC" dirty="0">
                <a:latin typeface="Calibri" panose="020F0502020204030204" pitchFamily="34" charset="0"/>
                <a:ea typeface="Calibri" panose="020F0502020204030204" pitchFamily="34" charset="0"/>
                <a:cs typeface="Calibri" panose="020F0502020204030204" pitchFamily="34" charset="0"/>
              </a:rPr>
              <a:t>un área de 25000 m</a:t>
            </a:r>
            <a:r>
              <a:rPr lang="es-EC" baseline="30000" dirty="0">
                <a:latin typeface="Calibri" panose="020F0502020204030204" pitchFamily="34" charset="0"/>
                <a:ea typeface="Calibri" panose="020F0502020204030204" pitchFamily="34" charset="0"/>
                <a:cs typeface="Calibri" panose="020F0502020204030204" pitchFamily="34" charset="0"/>
              </a:rPr>
              <a:t>2 </a:t>
            </a:r>
            <a:r>
              <a:rPr lang="es-EC" dirty="0">
                <a:latin typeface="Calibri" panose="020F0502020204030204" pitchFamily="34" charset="0"/>
                <a:ea typeface="Calibri" panose="020F0502020204030204" pitchFamily="34" charset="0"/>
                <a:cs typeface="Calibri" panose="020F0502020204030204" pitchFamily="34" charset="0"/>
              </a:rPr>
              <a:t>con una plantación establecida de </a:t>
            </a:r>
            <a:r>
              <a:rPr lang="es-EC" i="1" dirty="0">
                <a:latin typeface="Calibri" panose="020F0502020204030204" pitchFamily="34" charset="0"/>
                <a:ea typeface="Calibri" panose="020F0502020204030204" pitchFamily="34" charset="0"/>
                <a:cs typeface="Calibri" panose="020F0502020204030204" pitchFamily="34" charset="0"/>
              </a:rPr>
              <a:t>Lolium perenne</a:t>
            </a:r>
            <a:r>
              <a:rPr lang="es-EC" dirty="0">
                <a:latin typeface="Calibri" panose="020F0502020204030204" pitchFamily="34" charset="0"/>
                <a:ea typeface="Calibri" panose="020F0502020204030204" pitchFamily="34" charset="0"/>
                <a:cs typeface="Calibri" panose="020F0502020204030204" pitchFamily="34" charset="0"/>
              </a:rPr>
              <a:t>, </a:t>
            </a:r>
            <a:r>
              <a:rPr lang="es-EC" i="1" dirty="0">
                <a:latin typeface="Calibri" panose="020F0502020204030204" pitchFamily="34" charset="0"/>
                <a:ea typeface="Calibri" panose="020F0502020204030204" pitchFamily="34" charset="0"/>
                <a:cs typeface="Calibri" panose="020F0502020204030204" pitchFamily="34" charset="0"/>
              </a:rPr>
              <a:t>Trifolium </a:t>
            </a:r>
            <a:r>
              <a:rPr lang="es-EC" i="1" dirty="0" err="1">
                <a:latin typeface="Calibri" panose="020F0502020204030204" pitchFamily="34" charset="0"/>
                <a:ea typeface="Calibri" panose="020F0502020204030204" pitchFamily="34" charset="0"/>
                <a:cs typeface="Calibri" panose="020F0502020204030204" pitchFamily="34" charset="0"/>
              </a:rPr>
              <a:t>repenns</a:t>
            </a:r>
            <a:r>
              <a:rPr lang="es-EC" dirty="0">
                <a:latin typeface="Calibri" panose="020F0502020204030204" pitchFamily="34" charset="0"/>
                <a:ea typeface="Calibri" panose="020F0502020204030204" pitchFamily="34" charset="0"/>
                <a:cs typeface="Calibri" panose="020F0502020204030204" pitchFamily="34" charset="0"/>
              </a:rPr>
              <a:t> &amp; </a:t>
            </a:r>
            <a:r>
              <a:rPr lang="es-EC" i="1" dirty="0">
                <a:latin typeface="Calibri" panose="020F0502020204030204" pitchFamily="34" charset="0"/>
                <a:ea typeface="Calibri" panose="020F0502020204030204" pitchFamily="34" charset="0"/>
                <a:cs typeface="Calibri" panose="020F0502020204030204" pitchFamily="34" charset="0"/>
              </a:rPr>
              <a:t>Plantago</a:t>
            </a:r>
            <a:r>
              <a:rPr lang="es-EC" dirty="0">
                <a:latin typeface="Calibri" panose="020F0502020204030204" pitchFamily="34" charset="0"/>
                <a:ea typeface="Calibri" panose="020F0502020204030204" pitchFamily="34" charset="0"/>
                <a:cs typeface="Calibri" panose="020F0502020204030204" pitchFamily="34" charset="0"/>
              </a:rPr>
              <a:t> </a:t>
            </a:r>
            <a:r>
              <a:rPr lang="es-EC" dirty="0" err="1">
                <a:latin typeface="Calibri" panose="020F0502020204030204" pitchFamily="34" charset="0"/>
                <a:ea typeface="Calibri" panose="020F0502020204030204" pitchFamily="34" charset="0"/>
                <a:cs typeface="Calibri" panose="020F0502020204030204" pitchFamily="34" charset="0"/>
              </a:rPr>
              <a:t>spp</a:t>
            </a:r>
            <a:r>
              <a:rPr lang="es-EC" dirty="0">
                <a:latin typeface="Calibri" panose="020F0502020204030204" pitchFamily="34" charset="0"/>
                <a:ea typeface="Calibri" panose="020F0502020204030204" pitchFamily="34" charset="0"/>
                <a:cs typeface="Calibri" panose="020F0502020204030204" pitchFamily="34" charset="0"/>
              </a:rPr>
              <a:t>, </a:t>
            </a:r>
            <a:r>
              <a:rPr lang="es-EC" dirty="0" smtClean="0">
                <a:latin typeface="Calibri" panose="020F0502020204030204" pitchFamily="34" charset="0"/>
                <a:ea typeface="Calibri" panose="020F0502020204030204" pitchFamily="34" charset="0"/>
                <a:cs typeface="Calibri" panose="020F0502020204030204" pitchFamily="34" charset="0"/>
              </a:rPr>
              <a:t>en los predios de la Hacienda Sausalito.</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224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13</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l="7851" t="21657" r="30624" b="15653"/>
          <a:stretch/>
        </p:blipFill>
        <p:spPr bwMode="auto">
          <a:xfrm>
            <a:off x="9078" y="1498674"/>
            <a:ext cx="5512555" cy="3484677"/>
          </a:xfrm>
          <a:prstGeom prst="rect">
            <a:avLst/>
          </a:prstGeom>
          <a:ln>
            <a:noFill/>
          </a:ln>
          <a:extLst>
            <a:ext uri="{53640926-AAD7-44D8-BBD7-CCE9431645EC}">
              <a14:shadowObscured xmlns:a14="http://schemas.microsoft.com/office/drawing/2010/main"/>
            </a:ext>
          </a:extLst>
        </p:spPr>
      </p:pic>
      <p:sp>
        <p:nvSpPr>
          <p:cNvPr id="9" name="CuadroTexto 10">
            <a:extLst>
              <a:ext uri="{FF2B5EF4-FFF2-40B4-BE49-F238E27FC236}">
                <a16:creationId xmlns:a16="http://schemas.microsoft.com/office/drawing/2014/main" xmlns="" id="{A0AD04B9-9F04-4366-858B-53BA5C9B27A7}"/>
              </a:ext>
            </a:extLst>
          </p:cNvPr>
          <p:cNvSpPr txBox="1"/>
          <p:nvPr/>
        </p:nvSpPr>
        <p:spPr>
          <a:xfrm>
            <a:off x="179512" y="652319"/>
            <a:ext cx="2695146" cy="400110"/>
          </a:xfrm>
          <a:prstGeom prst="rect">
            <a:avLst/>
          </a:prstGeom>
          <a:noFill/>
        </p:spPr>
        <p:txBody>
          <a:bodyPr wrap="square" rtlCol="0">
            <a:spAutoFit/>
          </a:bodyPr>
          <a:lstStyle/>
          <a:p>
            <a:r>
              <a:rPr lang="es-MX" sz="2000" b="1" smtClean="0">
                <a:latin typeface="Times New Roman" panose="02020603050405020304" pitchFamily="18" charset="0"/>
                <a:cs typeface="Times New Roman" panose="02020603050405020304" pitchFamily="18" charset="0"/>
              </a:rPr>
              <a:t>Croquis del Diseño</a:t>
            </a:r>
            <a:endParaRPr lang="es-MX" sz="2000" b="1"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5835960" y="954766"/>
            <a:ext cx="2624472" cy="2585323"/>
          </a:xfrm>
          <a:prstGeom prst="rect">
            <a:avLst/>
          </a:prstGeom>
          <a:noFill/>
        </p:spPr>
        <p:txBody>
          <a:bodyPr wrap="square" rtlCol="0">
            <a:spAutoFit/>
          </a:bodyPr>
          <a:lstStyle/>
          <a:p>
            <a:pPr algn="just"/>
            <a:r>
              <a:rPr lang="es-EC" smtClean="0">
                <a:latin typeface="Calibri" panose="020F0502020204030204" pitchFamily="34" charset="0"/>
                <a:ea typeface="Calibri" panose="020F0502020204030204" pitchFamily="34" charset="0"/>
                <a:cs typeface="Calibri" panose="020F0502020204030204" pitchFamily="34" charset="0"/>
              </a:rPr>
              <a:t>Los tratamientos se asignaron a las unidades experimentales bajo un Diseño en Bloques Completamente al Azar (DBCA) siendo 6 tratamientos y un testigo con 3 repeticiones.</a:t>
            </a:r>
            <a:endParaRPr lang="es-EC" smtClean="0">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mc:AlternateContent xmlns:mc="http://schemas.openxmlformats.org/markup-compatibility/2006" xmlns:a14="http://schemas.microsoft.com/office/drawing/2010/main">
        <mc:Choice Requires="a14">
          <p:sp>
            <p:nvSpPr>
              <p:cNvPr id="12" name="Rectángulo 11"/>
              <p:cNvSpPr/>
              <p:nvPr/>
            </p:nvSpPr>
            <p:spPr>
              <a:xfrm>
                <a:off x="5807894" y="4255005"/>
                <a:ext cx="242053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𝑌</m:t>
                          </m:r>
                        </m:e>
                        <m:sub>
                          <m:r>
                            <a:rPr lang="es-EC" i="1">
                              <a:latin typeface="Cambria Math" panose="02040503050406030204" pitchFamily="18" charset="0"/>
                            </a:rPr>
                            <m:t>𝑖𝑗</m:t>
                          </m:r>
                        </m:sub>
                      </m:sSub>
                      <m:r>
                        <a:rPr lang="es-EC" i="0">
                          <a:latin typeface="Cambria Math" panose="02040503050406030204" pitchFamily="18" charset="0"/>
                        </a:rPr>
                        <m:t>=µ+</m:t>
                      </m:r>
                      <m:sSub>
                        <m:sSubPr>
                          <m:ctrlPr>
                            <a:rPr lang="es-EC" i="1">
                              <a:latin typeface="Cambria Math" panose="02040503050406030204" pitchFamily="18" charset="0"/>
                            </a:rPr>
                          </m:ctrlPr>
                        </m:sSubPr>
                        <m:e>
                          <m:r>
                            <a:rPr lang="es-EC" i="1">
                              <a:latin typeface="Cambria Math" panose="02040503050406030204" pitchFamily="18" charset="0"/>
                            </a:rPr>
                            <m:t>𝐵</m:t>
                          </m:r>
                        </m:e>
                        <m:sub>
                          <m:r>
                            <a:rPr lang="es-EC" i="1">
                              <a:latin typeface="Cambria Math" panose="02040503050406030204" pitchFamily="18" charset="0"/>
                            </a:rPr>
                            <m:t>𝑖</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𝑇</m:t>
                          </m:r>
                        </m:e>
                        <m:sub>
                          <m:r>
                            <a:rPr lang="es-EC" i="1">
                              <a:latin typeface="Cambria Math" panose="02040503050406030204" pitchFamily="18" charset="0"/>
                            </a:rPr>
                            <m:t>𝑗</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𝑒</m:t>
                          </m:r>
                        </m:e>
                        <m:sub>
                          <m:r>
                            <a:rPr lang="es-EC" i="1">
                              <a:latin typeface="Cambria Math" panose="02040503050406030204" pitchFamily="18" charset="0"/>
                            </a:rPr>
                            <m:t>𝑖𝑗</m:t>
                          </m:r>
                        </m:sub>
                      </m:sSub>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5807894" y="4255005"/>
                <a:ext cx="2420534" cy="391646"/>
              </a:xfrm>
              <a:prstGeom prst="rect">
                <a:avLst/>
              </a:prstGeom>
              <a:blipFill>
                <a:blip r:embed="rId3"/>
                <a:stretch>
                  <a:fillRect b="-7813"/>
                </a:stretch>
              </a:blipFill>
            </p:spPr>
            <p:txBody>
              <a:bodyPr/>
              <a:lstStyle/>
              <a:p>
                <a:r>
                  <a:rPr lang="es-EC">
                    <a:noFill/>
                  </a:rPr>
                  <a:t> </a:t>
                </a:r>
              </a:p>
            </p:txBody>
          </p:sp>
        </mc:Fallback>
      </mc:AlternateContent>
      <p:sp>
        <p:nvSpPr>
          <p:cNvPr id="13" name="CuadroTexto 12"/>
          <p:cNvSpPr txBox="1"/>
          <p:nvPr/>
        </p:nvSpPr>
        <p:spPr>
          <a:xfrm>
            <a:off x="5835960" y="3406973"/>
            <a:ext cx="2850840" cy="646331"/>
          </a:xfrm>
          <a:prstGeom prst="rect">
            <a:avLst/>
          </a:prstGeom>
          <a:noFill/>
        </p:spPr>
        <p:txBody>
          <a:bodyPr wrap="square" rtlCol="0">
            <a:spAutoFit/>
          </a:bodyPr>
          <a:lstStyle/>
          <a:p>
            <a:r>
              <a:rPr lang="es-EC" dirty="0" smtClean="0"/>
              <a:t>El modelo matemático fue:</a:t>
            </a:r>
            <a:endParaRPr lang="es-EC" dirty="0"/>
          </a:p>
        </p:txBody>
      </p:sp>
    </p:spTree>
    <p:extLst>
      <p:ext uri="{BB962C8B-B14F-4D97-AF65-F5344CB8AC3E}">
        <p14:creationId xmlns:p14="http://schemas.microsoft.com/office/powerpoint/2010/main" val="4039796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dirty="0"/>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14</a:t>
            </a:fld>
            <a:endParaRPr lang="es-EC" dirty="0"/>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sp>
        <p:nvSpPr>
          <p:cNvPr id="8" name="CuadroTexto 7"/>
          <p:cNvSpPr txBox="1"/>
          <p:nvPr/>
        </p:nvSpPr>
        <p:spPr>
          <a:xfrm>
            <a:off x="52755" y="654766"/>
            <a:ext cx="3168352" cy="369332"/>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Variables</a:t>
            </a:r>
            <a:r>
              <a:rPr lang="es-EC" b="1" dirty="0" smtClean="0"/>
              <a:t> a medir</a:t>
            </a:r>
            <a:endParaRPr lang="es-EC" b="1" dirty="0"/>
          </a:p>
        </p:txBody>
      </p:sp>
      <p:graphicFrame>
        <p:nvGraphicFramePr>
          <p:cNvPr id="9" name="Tabla 8"/>
          <p:cNvGraphicFramePr>
            <a:graphicFrameLocks noGrp="1"/>
          </p:cNvGraphicFramePr>
          <p:nvPr>
            <p:extLst>
              <p:ext uri="{D42A27DB-BD31-4B8C-83A1-F6EECF244321}">
                <p14:modId xmlns:p14="http://schemas.microsoft.com/office/powerpoint/2010/main" val="4152134454"/>
              </p:ext>
            </p:extLst>
          </p:nvPr>
        </p:nvGraphicFramePr>
        <p:xfrm>
          <a:off x="1524000" y="1397000"/>
          <a:ext cx="6096000" cy="1981200"/>
        </p:xfrm>
        <a:graphic>
          <a:graphicData uri="http://schemas.openxmlformats.org/drawingml/2006/table">
            <a:tbl>
              <a:tblPr firstRow="1" bandRow="1">
                <a:tableStyleId>{69012ECD-51FC-41F1-AA8D-1B2483CD663E}</a:tableStyleId>
              </a:tblPr>
              <a:tblGrid>
                <a:gridCol w="3048000">
                  <a:extLst>
                    <a:ext uri="{9D8B030D-6E8A-4147-A177-3AD203B41FA5}">
                      <a16:colId xmlns:a16="http://schemas.microsoft.com/office/drawing/2014/main" xmlns="" val="3412870356"/>
                    </a:ext>
                  </a:extLst>
                </a:gridCol>
                <a:gridCol w="3048000">
                  <a:extLst>
                    <a:ext uri="{9D8B030D-6E8A-4147-A177-3AD203B41FA5}">
                      <a16:colId xmlns:a16="http://schemas.microsoft.com/office/drawing/2014/main" xmlns="" val="2515606420"/>
                    </a:ext>
                  </a:extLst>
                </a:gridCol>
              </a:tblGrid>
              <a:tr h="370840">
                <a:tc>
                  <a:txBody>
                    <a:bodyPr/>
                    <a:lstStyle/>
                    <a:p>
                      <a:r>
                        <a:rPr lang="es-EC" sz="2000" dirty="0" smtClean="0">
                          <a:latin typeface="Calibri" panose="020F0502020204030204" pitchFamily="34" charset="0"/>
                          <a:cs typeface="Calibri" panose="020F0502020204030204" pitchFamily="34" charset="0"/>
                        </a:rPr>
                        <a:t>Variables agronómicas</a:t>
                      </a:r>
                      <a:endParaRPr lang="es-EC" sz="2000" dirty="0">
                        <a:latin typeface="Calibri" panose="020F0502020204030204" pitchFamily="34" charset="0"/>
                        <a:cs typeface="Calibri" panose="020F0502020204030204" pitchFamily="34" charset="0"/>
                      </a:endParaRPr>
                    </a:p>
                  </a:txBody>
                  <a:tcPr/>
                </a:tc>
                <a:tc>
                  <a:txBody>
                    <a:bodyPr/>
                    <a:lstStyle/>
                    <a:p>
                      <a:r>
                        <a:rPr lang="es-EC" sz="2000" dirty="0" smtClean="0">
                          <a:latin typeface="Calibri" panose="020F0502020204030204" pitchFamily="34" charset="0"/>
                          <a:cs typeface="Calibri" panose="020F0502020204030204" pitchFamily="34" charset="0"/>
                        </a:rPr>
                        <a:t>Valor nutritivo</a:t>
                      </a:r>
                      <a:endParaRPr lang="es-EC"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537100712"/>
                  </a:ext>
                </a:extLst>
              </a:tr>
              <a:tr h="370840">
                <a:tc>
                  <a:txBody>
                    <a:bodyPr/>
                    <a:lstStyle/>
                    <a:p>
                      <a:r>
                        <a:rPr lang="es-EC" sz="2000" dirty="0" smtClean="0">
                          <a:latin typeface="Calibri" panose="020F0502020204030204" pitchFamily="34" charset="0"/>
                          <a:cs typeface="Calibri" panose="020F0502020204030204" pitchFamily="34" charset="0"/>
                        </a:rPr>
                        <a:t>Altura</a:t>
                      </a:r>
                      <a:endParaRPr lang="es-EC" sz="2000" dirty="0">
                        <a:latin typeface="Calibri" panose="020F0502020204030204" pitchFamily="34" charset="0"/>
                        <a:cs typeface="Calibri" panose="020F0502020204030204" pitchFamily="34" charset="0"/>
                      </a:endParaRPr>
                    </a:p>
                  </a:txBody>
                  <a:tcPr/>
                </a:tc>
                <a:tc>
                  <a:txBody>
                    <a:bodyPr/>
                    <a:lstStyle/>
                    <a:p>
                      <a:r>
                        <a:rPr lang="es-EC" sz="2000" dirty="0" smtClean="0">
                          <a:latin typeface="Calibri" panose="020F0502020204030204" pitchFamily="34" charset="0"/>
                          <a:cs typeface="Calibri" panose="020F0502020204030204" pitchFamily="34" charset="0"/>
                        </a:rPr>
                        <a:t>Proteína</a:t>
                      </a:r>
                    </a:p>
                  </a:txBody>
                  <a:tcPr/>
                </a:tc>
                <a:extLst>
                  <a:ext uri="{0D108BD9-81ED-4DB2-BD59-A6C34878D82A}">
                    <a16:rowId xmlns:a16="http://schemas.microsoft.com/office/drawing/2014/main" xmlns="" val="2550142984"/>
                  </a:ext>
                </a:extLst>
              </a:tr>
              <a:tr h="370840">
                <a:tc>
                  <a:txBody>
                    <a:bodyPr/>
                    <a:lstStyle/>
                    <a:p>
                      <a:r>
                        <a:rPr lang="es-EC" sz="2000" dirty="0" smtClean="0">
                          <a:latin typeface="Calibri" panose="020F0502020204030204" pitchFamily="34" charset="0"/>
                          <a:cs typeface="Calibri" panose="020F0502020204030204" pitchFamily="34" charset="0"/>
                        </a:rPr>
                        <a:t>Número de hoja</a:t>
                      </a:r>
                      <a:endParaRPr lang="es-EC" sz="2000" dirty="0">
                        <a:latin typeface="Calibri" panose="020F0502020204030204" pitchFamily="34" charset="0"/>
                        <a:cs typeface="Calibri" panose="020F0502020204030204" pitchFamily="34" charset="0"/>
                      </a:endParaRPr>
                    </a:p>
                  </a:txBody>
                  <a:tcPr/>
                </a:tc>
                <a:tc>
                  <a:txBody>
                    <a:bodyPr/>
                    <a:lstStyle/>
                    <a:p>
                      <a:r>
                        <a:rPr lang="es-EC" sz="2000" dirty="0" smtClean="0">
                          <a:latin typeface="Calibri" panose="020F0502020204030204" pitchFamily="34" charset="0"/>
                          <a:cs typeface="Calibri" panose="020F0502020204030204" pitchFamily="34" charset="0"/>
                        </a:rPr>
                        <a:t>Fibra</a:t>
                      </a:r>
                      <a:endParaRPr lang="es-EC"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011699804"/>
                  </a:ext>
                </a:extLst>
              </a:tr>
              <a:tr h="370840">
                <a:tc>
                  <a:txBody>
                    <a:bodyPr/>
                    <a:lstStyle/>
                    <a:p>
                      <a:r>
                        <a:rPr lang="es-EC" sz="2000" dirty="0" smtClean="0">
                          <a:latin typeface="Calibri" panose="020F0502020204030204" pitchFamily="34" charset="0"/>
                          <a:cs typeface="Calibri" panose="020F0502020204030204" pitchFamily="34" charset="0"/>
                        </a:rPr>
                        <a:t>Materia</a:t>
                      </a:r>
                      <a:r>
                        <a:rPr lang="es-EC" sz="2000" baseline="0" dirty="0" smtClean="0">
                          <a:latin typeface="Calibri" panose="020F0502020204030204" pitchFamily="34" charset="0"/>
                          <a:cs typeface="Calibri" panose="020F0502020204030204" pitchFamily="34" charset="0"/>
                        </a:rPr>
                        <a:t> Verde</a:t>
                      </a:r>
                      <a:endParaRPr lang="es-EC" sz="2000" dirty="0">
                        <a:latin typeface="Calibri" panose="020F0502020204030204" pitchFamily="34" charset="0"/>
                        <a:cs typeface="Calibri" panose="020F0502020204030204" pitchFamily="34" charset="0"/>
                      </a:endParaRPr>
                    </a:p>
                  </a:txBody>
                  <a:tcPr/>
                </a:tc>
                <a:tc>
                  <a:txBody>
                    <a:bodyPr/>
                    <a:lstStyle/>
                    <a:p>
                      <a:r>
                        <a:rPr lang="es-EC" sz="2000" dirty="0" smtClean="0">
                          <a:latin typeface="Calibri" panose="020F0502020204030204" pitchFamily="34" charset="0"/>
                          <a:cs typeface="Calibri" panose="020F0502020204030204" pitchFamily="34" charset="0"/>
                        </a:rPr>
                        <a:t>Grasa</a:t>
                      </a:r>
                      <a:endParaRPr lang="es-EC"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393482149"/>
                  </a:ext>
                </a:extLst>
              </a:tr>
              <a:tr h="370840">
                <a:tc>
                  <a:txBody>
                    <a:bodyPr/>
                    <a:lstStyle/>
                    <a:p>
                      <a:r>
                        <a:rPr lang="es-EC" sz="2000" dirty="0" smtClean="0">
                          <a:latin typeface="Calibri" panose="020F0502020204030204" pitchFamily="34" charset="0"/>
                          <a:cs typeface="Calibri" panose="020F0502020204030204" pitchFamily="34" charset="0"/>
                        </a:rPr>
                        <a:t>Materia Seca</a:t>
                      </a:r>
                      <a:endParaRPr lang="es-EC" sz="2000" dirty="0">
                        <a:latin typeface="Calibri" panose="020F0502020204030204" pitchFamily="34" charset="0"/>
                        <a:cs typeface="Calibri" panose="020F0502020204030204" pitchFamily="34" charset="0"/>
                      </a:endParaRPr>
                    </a:p>
                  </a:txBody>
                  <a:tcPr/>
                </a:tc>
                <a:tc>
                  <a:txBody>
                    <a:bodyPr/>
                    <a:lstStyle/>
                    <a:p>
                      <a:r>
                        <a:rPr lang="es-EC" sz="2000" dirty="0" smtClean="0">
                          <a:latin typeface="Calibri" panose="020F0502020204030204" pitchFamily="34" charset="0"/>
                          <a:cs typeface="Calibri" panose="020F0502020204030204" pitchFamily="34" charset="0"/>
                        </a:rPr>
                        <a:t>Ceniza</a:t>
                      </a:r>
                      <a:endParaRPr lang="es-EC"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364937204"/>
                  </a:ext>
                </a:extLst>
              </a:tr>
            </a:tbl>
          </a:graphicData>
        </a:graphic>
      </p:graphicFrame>
    </p:spTree>
    <p:extLst>
      <p:ext uri="{BB962C8B-B14F-4D97-AF65-F5344CB8AC3E}">
        <p14:creationId xmlns:p14="http://schemas.microsoft.com/office/powerpoint/2010/main" val="2879961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15</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sp>
        <p:nvSpPr>
          <p:cNvPr id="2" name="CuadroTexto 1"/>
          <p:cNvSpPr txBox="1"/>
          <p:nvPr/>
        </p:nvSpPr>
        <p:spPr>
          <a:xfrm>
            <a:off x="107504" y="692696"/>
            <a:ext cx="3312368" cy="369332"/>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Instalación del ensayo</a:t>
            </a:r>
            <a:endParaRPr lang="es-EC" b="1" dirty="0">
              <a:latin typeface="Calibri" panose="020F0502020204030204" pitchFamily="34" charset="0"/>
              <a:cs typeface="Calibri" panose="020F0502020204030204" pitchFamily="34" charset="0"/>
            </a:endParaRPr>
          </a:p>
        </p:txBody>
      </p:sp>
      <p:sp>
        <p:nvSpPr>
          <p:cNvPr id="8" name="CuadroTexto 7"/>
          <p:cNvSpPr txBox="1"/>
          <p:nvPr/>
        </p:nvSpPr>
        <p:spPr>
          <a:xfrm>
            <a:off x="1398476" y="1408516"/>
            <a:ext cx="2674640"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Instalación de parcelas</a:t>
            </a:r>
            <a:endParaRPr lang="es-EC" dirty="0">
              <a:latin typeface="Calibri" panose="020F0502020204030204" pitchFamily="34" charset="0"/>
              <a:cs typeface="Calibri" panose="020F0502020204030204" pitchFamily="34" charset="0"/>
            </a:endParaRPr>
          </a:p>
        </p:txBody>
      </p:sp>
      <p:sp>
        <p:nvSpPr>
          <p:cNvPr id="9" name="CuadroTexto 8"/>
          <p:cNvSpPr txBox="1"/>
          <p:nvPr/>
        </p:nvSpPr>
        <p:spPr>
          <a:xfrm>
            <a:off x="5580112" y="1382309"/>
            <a:ext cx="2992152"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Toma de muestras de suelo</a:t>
            </a:r>
            <a:endParaRPr lang="es-EC" dirty="0">
              <a:latin typeface="Calibri" panose="020F0502020204030204" pitchFamily="34" charset="0"/>
              <a:cs typeface="Calibri" panose="020F0502020204030204" pitchFamily="34" charset="0"/>
            </a:endParaRPr>
          </a:p>
        </p:txBody>
      </p:sp>
      <p:pic>
        <p:nvPicPr>
          <p:cNvPr id="11" name="Imagen 10"/>
          <p:cNvPicPr/>
          <p:nvPr/>
        </p:nvPicPr>
        <p:blipFill rotWithShape="1">
          <a:blip r:embed="rId2" cstate="print">
            <a:extLst>
              <a:ext uri="{28A0092B-C50C-407E-A947-70E740481C1C}">
                <a14:useLocalDpi xmlns:a14="http://schemas.microsoft.com/office/drawing/2010/main" val="0"/>
              </a:ext>
            </a:extLst>
          </a:blip>
          <a:srcRect l="40040" t="18825" r="40204" b="19682"/>
          <a:stretch/>
        </p:blipFill>
        <p:spPr bwMode="auto">
          <a:xfrm>
            <a:off x="5958903" y="2110334"/>
            <a:ext cx="2842818" cy="2475935"/>
          </a:xfrm>
          <a:prstGeom prst="rect">
            <a:avLst/>
          </a:prstGeom>
          <a:ln>
            <a:noFill/>
          </a:ln>
          <a:extLst>
            <a:ext uri="{53640926-AAD7-44D8-BBD7-CCE9431645EC}">
              <a14:shadowObscured xmlns:a14="http://schemas.microsoft.com/office/drawing/2010/main"/>
            </a:ext>
          </a:extLst>
        </p:spPr>
      </p:pic>
      <p:pic>
        <p:nvPicPr>
          <p:cNvPr id="6146" name="Picture 2" descr="No hay descripción disponi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13" y="2132856"/>
            <a:ext cx="2908920" cy="246193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No hay descripción disponible."/>
          <p:cNvPicPr/>
          <p:nvPr/>
        </p:nvPicPr>
        <p:blipFill rotWithShape="1">
          <a:blip r:embed="rId4" cstate="print">
            <a:extLst>
              <a:ext uri="{28A0092B-C50C-407E-A947-70E740481C1C}">
                <a14:useLocalDpi xmlns:a14="http://schemas.microsoft.com/office/drawing/2010/main" val="0"/>
              </a:ext>
            </a:extLst>
          </a:blip>
          <a:srcRect t="11278"/>
          <a:stretch/>
        </p:blipFill>
        <p:spPr bwMode="auto">
          <a:xfrm>
            <a:off x="2960127" y="2141376"/>
            <a:ext cx="1914525" cy="2453413"/>
          </a:xfrm>
          <a:prstGeom prst="rect">
            <a:avLst/>
          </a:prstGeom>
          <a:noFill/>
          <a:ln>
            <a:noFill/>
          </a:ln>
          <a:extLst>
            <a:ext uri="{53640926-AAD7-44D8-BBD7-CCE9431645EC}">
              <a14:shadowObscured xmlns:a14="http://schemas.microsoft.com/office/drawing/2010/main"/>
            </a:ext>
          </a:extLst>
        </p:spPr>
      </p:pic>
      <p:sp>
        <p:nvSpPr>
          <p:cNvPr id="12" name="Flecha derecha 11"/>
          <p:cNvSpPr/>
          <p:nvPr/>
        </p:nvSpPr>
        <p:spPr>
          <a:xfrm>
            <a:off x="5112060" y="2924944"/>
            <a:ext cx="4680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4592588" y="1443979"/>
            <a:ext cx="4680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65623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16</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625436859"/>
              </p:ext>
            </p:extLst>
          </p:nvPr>
        </p:nvGraphicFramePr>
        <p:xfrm>
          <a:off x="628650" y="1431645"/>
          <a:ext cx="7886700" cy="3391983"/>
        </p:xfrm>
        <a:graphic>
          <a:graphicData uri="http://schemas.openxmlformats.org/drawingml/2006/table">
            <a:tbl>
              <a:tblPr firstRow="1" firstCol="1" bandRow="1">
                <a:tableStyleId>{69012ECD-51FC-41F1-AA8D-1B2483CD663E}</a:tableStyleId>
              </a:tblPr>
              <a:tblGrid>
                <a:gridCol w="1577340">
                  <a:extLst>
                    <a:ext uri="{9D8B030D-6E8A-4147-A177-3AD203B41FA5}">
                      <a16:colId xmlns:a16="http://schemas.microsoft.com/office/drawing/2014/main" xmlns="" val="1051646862"/>
                    </a:ext>
                  </a:extLst>
                </a:gridCol>
                <a:gridCol w="1577340">
                  <a:extLst>
                    <a:ext uri="{9D8B030D-6E8A-4147-A177-3AD203B41FA5}">
                      <a16:colId xmlns:a16="http://schemas.microsoft.com/office/drawing/2014/main" xmlns="" val="460184280"/>
                    </a:ext>
                  </a:extLst>
                </a:gridCol>
                <a:gridCol w="1577340">
                  <a:extLst>
                    <a:ext uri="{9D8B030D-6E8A-4147-A177-3AD203B41FA5}">
                      <a16:colId xmlns:a16="http://schemas.microsoft.com/office/drawing/2014/main" xmlns="" val="3628149313"/>
                    </a:ext>
                  </a:extLst>
                </a:gridCol>
                <a:gridCol w="1577340">
                  <a:extLst>
                    <a:ext uri="{9D8B030D-6E8A-4147-A177-3AD203B41FA5}">
                      <a16:colId xmlns:a16="http://schemas.microsoft.com/office/drawing/2014/main" xmlns="" val="3487207762"/>
                    </a:ext>
                  </a:extLst>
                </a:gridCol>
                <a:gridCol w="1577340">
                  <a:extLst>
                    <a:ext uri="{9D8B030D-6E8A-4147-A177-3AD203B41FA5}">
                      <a16:colId xmlns:a16="http://schemas.microsoft.com/office/drawing/2014/main" xmlns="" val="3576147208"/>
                    </a:ext>
                  </a:extLst>
                </a:gridCol>
              </a:tblGrid>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Elemento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Unidad</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Niveles óptimos para pastos</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Resultado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Interpretación</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202481218"/>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Materia Orgánica</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5 – 15</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16.8</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Alto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674543441"/>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pH</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5.5-7-5</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6.5</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Óptimo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093848883"/>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Textura</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“limo arenoso” “limo arcilloso”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Limo arenoso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Ideal para pastos y cultivos intensivos</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553109232"/>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Nitrógeno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mg/Kg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30-50</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44.6</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Óptimo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4129129976"/>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Fósforo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mg/Kg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20-35</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48.6</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Muy alto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307920939"/>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Potasio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mg/Kg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125-250</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170</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Medio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387490612"/>
                  </a:ext>
                </a:extLst>
              </a:tr>
              <a:tr h="0">
                <a:tc>
                  <a:txBody>
                    <a:bodyPr/>
                    <a:lstStyle/>
                    <a:p>
                      <a:pPr algn="just">
                        <a:lnSpc>
                          <a:spcPct val="107000"/>
                        </a:lnSpc>
                        <a:spcAft>
                          <a:spcPts val="0"/>
                        </a:spcAft>
                      </a:pPr>
                      <a:r>
                        <a:rPr lang="es-EC" sz="1600">
                          <a:effectLst/>
                          <a:latin typeface="Calibri" panose="020F0502020204030204" pitchFamily="34" charset="0"/>
                          <a:cs typeface="Calibri" panose="020F0502020204030204" pitchFamily="34" charset="0"/>
                        </a:rPr>
                        <a:t>Calcio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mg/Kg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400-1200</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406</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Medio</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900698442"/>
                  </a:ext>
                </a:extLst>
              </a:tr>
              <a:tr h="0">
                <a:tc>
                  <a:txBody>
                    <a:bodyPr/>
                    <a:lstStyle/>
                    <a:p>
                      <a:pPr algn="just">
                        <a:lnSpc>
                          <a:spcPct val="107000"/>
                        </a:lnSpc>
                        <a:spcAft>
                          <a:spcPts val="0"/>
                        </a:spcAft>
                      </a:pPr>
                      <a:r>
                        <a:rPr lang="es-EC" sz="1600" dirty="0">
                          <a:effectLst/>
                          <a:latin typeface="Calibri" panose="020F0502020204030204" pitchFamily="34" charset="0"/>
                          <a:cs typeface="Calibri" panose="020F0502020204030204" pitchFamily="34" charset="0"/>
                        </a:rPr>
                        <a:t>Magnesio</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mg/Kg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45-90</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a:effectLst/>
                          <a:latin typeface="Calibri" panose="020F0502020204030204" pitchFamily="34" charset="0"/>
                          <a:cs typeface="Calibri" panose="020F0502020204030204" pitchFamily="34" charset="0"/>
                        </a:rPr>
                        <a:t>236</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es-EC" sz="1600" dirty="0">
                          <a:effectLst/>
                          <a:latin typeface="Calibri" panose="020F0502020204030204" pitchFamily="34" charset="0"/>
                          <a:cs typeface="Calibri" panose="020F0502020204030204" pitchFamily="34" charset="0"/>
                        </a:rPr>
                        <a:t>Muy alto</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3361295234"/>
                  </a:ext>
                </a:extLst>
              </a:tr>
            </a:tbl>
          </a:graphicData>
        </a:graphic>
      </p:graphicFrame>
      <p:sp>
        <p:nvSpPr>
          <p:cNvPr id="8" name="CuadroTexto 7"/>
          <p:cNvSpPr txBox="1"/>
          <p:nvPr/>
        </p:nvSpPr>
        <p:spPr>
          <a:xfrm>
            <a:off x="19610" y="605461"/>
            <a:ext cx="3419872" cy="369332"/>
          </a:xfrm>
          <a:prstGeom prst="rect">
            <a:avLst/>
          </a:prstGeom>
          <a:noFill/>
        </p:spPr>
        <p:txBody>
          <a:bodyPr wrap="square" rtlCol="0">
            <a:spAutoFit/>
          </a:bodyPr>
          <a:lstStyle/>
          <a:p>
            <a:r>
              <a:rPr lang="es-EC" b="1" dirty="0" smtClean="0"/>
              <a:t>Resultados análisis de suelo</a:t>
            </a:r>
            <a:endParaRPr lang="es-EC" b="1" dirty="0"/>
          </a:p>
        </p:txBody>
      </p:sp>
    </p:spTree>
    <p:extLst>
      <p:ext uri="{BB962C8B-B14F-4D97-AF65-F5344CB8AC3E}">
        <p14:creationId xmlns:p14="http://schemas.microsoft.com/office/powerpoint/2010/main" val="922045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17</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METODOLOGÍA</a:t>
            </a:r>
            <a:endParaRPr lang="es-EC" sz="2200" b="1" dirty="0">
              <a:latin typeface="Calibri" panose="020F0502020204030204" pitchFamily="34" charset="0"/>
              <a:cs typeface="Calibri" panose="020F0502020204030204" pitchFamily="34" charset="0"/>
            </a:endParaRPr>
          </a:p>
        </p:txBody>
      </p:sp>
      <p:sp>
        <p:nvSpPr>
          <p:cNvPr id="2" name="CuadroTexto 1"/>
          <p:cNvSpPr txBox="1"/>
          <p:nvPr/>
        </p:nvSpPr>
        <p:spPr>
          <a:xfrm>
            <a:off x="179512" y="692696"/>
            <a:ext cx="3168352" cy="369332"/>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Fertilizantes</a:t>
            </a:r>
            <a:endParaRPr lang="es-EC" b="1" dirty="0">
              <a:latin typeface="Calibri" panose="020F0502020204030204" pitchFamily="34" charset="0"/>
              <a:cs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918008186"/>
              </p:ext>
            </p:extLst>
          </p:nvPr>
        </p:nvGraphicFramePr>
        <p:xfrm>
          <a:off x="1143000" y="1183512"/>
          <a:ext cx="6602523" cy="4546777"/>
        </p:xfrm>
        <a:graphic>
          <a:graphicData uri="http://schemas.openxmlformats.org/drawingml/2006/table">
            <a:tbl>
              <a:tblPr firstRow="1" firstCol="1" bandRow="1">
                <a:tableStyleId>{5A111915-BE36-4E01-A7E5-04B1672EAD32}</a:tableStyleId>
              </a:tblPr>
              <a:tblGrid>
                <a:gridCol w="2200841">
                  <a:extLst>
                    <a:ext uri="{9D8B030D-6E8A-4147-A177-3AD203B41FA5}">
                      <a16:colId xmlns:a16="http://schemas.microsoft.com/office/drawing/2014/main" xmlns="" val="1439001032"/>
                    </a:ext>
                  </a:extLst>
                </a:gridCol>
                <a:gridCol w="2200841">
                  <a:extLst>
                    <a:ext uri="{9D8B030D-6E8A-4147-A177-3AD203B41FA5}">
                      <a16:colId xmlns:a16="http://schemas.microsoft.com/office/drawing/2014/main" xmlns="" val="2204896493"/>
                    </a:ext>
                  </a:extLst>
                </a:gridCol>
                <a:gridCol w="2200841">
                  <a:extLst>
                    <a:ext uri="{9D8B030D-6E8A-4147-A177-3AD203B41FA5}">
                      <a16:colId xmlns:a16="http://schemas.microsoft.com/office/drawing/2014/main" xmlns="" val="340925817"/>
                    </a:ext>
                  </a:extLst>
                </a:gridCol>
              </a:tblGrid>
              <a:tr h="325656">
                <a:tc>
                  <a:txBody>
                    <a:bodyPr/>
                    <a:lstStyle/>
                    <a:p>
                      <a:pPr>
                        <a:lnSpc>
                          <a:spcPct val="107000"/>
                        </a:lnSpc>
                        <a:spcAft>
                          <a:spcPts val="0"/>
                        </a:spcAft>
                      </a:pPr>
                      <a:r>
                        <a:rPr lang="es-EC" sz="1600" dirty="0">
                          <a:effectLst/>
                          <a:latin typeface="Calibri" panose="020F0502020204030204" pitchFamily="34" charset="0"/>
                          <a:cs typeface="Calibri" panose="020F0502020204030204" pitchFamily="34" charset="0"/>
                        </a:rPr>
                        <a:t>Fertilizante</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Presentación</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Composición química</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3647632787"/>
                  </a:ext>
                </a:extLst>
              </a:tr>
              <a:tr h="651309">
                <a:tc>
                  <a:txBody>
                    <a:bodyPr/>
                    <a:lstStyle/>
                    <a:p>
                      <a:pPr>
                        <a:lnSpc>
                          <a:spcPct val="107000"/>
                        </a:lnSpc>
                        <a:spcAft>
                          <a:spcPts val="0"/>
                        </a:spcAft>
                      </a:pPr>
                      <a:r>
                        <a:rPr lang="es-EC" sz="1600" b="0" dirty="0">
                          <a:effectLst/>
                          <a:latin typeface="Calibri" panose="020F0502020204030204" pitchFamily="34" charset="0"/>
                          <a:cs typeface="Calibri" panose="020F0502020204030204" pitchFamily="34" charset="0"/>
                        </a:rPr>
                        <a:t>Stimufol</a:t>
                      </a:r>
                      <a:endParaRPr lang="es-EC"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Polvo soluble bolsa de 1 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N: 25%, P: 16%, K: 12%, Fe: 0,17% &amp; Mn: 850 ppm</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48875957"/>
                  </a:ext>
                </a:extLst>
              </a:tr>
              <a:tr h="651309">
                <a:tc>
                  <a:txBody>
                    <a:bodyPr/>
                    <a:lstStyle/>
                    <a:p>
                      <a:pPr>
                        <a:lnSpc>
                          <a:spcPct val="107000"/>
                        </a:lnSpc>
                        <a:spcAft>
                          <a:spcPts val="0"/>
                        </a:spcAft>
                      </a:pPr>
                      <a:r>
                        <a:rPr lang="es-EC" sz="1600" b="0">
                          <a:effectLst/>
                          <a:latin typeface="Calibri" panose="020F0502020204030204" pitchFamily="34" charset="0"/>
                          <a:cs typeface="Calibri" panose="020F0502020204030204" pitchFamily="34" charset="0"/>
                        </a:rPr>
                        <a:t>Agronitrógeno</a:t>
                      </a:r>
                      <a:endParaRPr lang="es-EC"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Líquido soluble botella de 1 litro. </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dirty="0">
                          <a:effectLst/>
                          <a:latin typeface="Calibri" panose="020F0502020204030204" pitchFamily="34" charset="0"/>
                          <a:cs typeface="Calibri" panose="020F0502020204030204" pitchFamily="34" charset="0"/>
                        </a:rPr>
                        <a:t>N: 30%, B: 0.1%, Mg: 0.05% &amp; Zn: 0.05% </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816793902"/>
                  </a:ext>
                </a:extLst>
              </a:tr>
              <a:tr h="1302619">
                <a:tc>
                  <a:txBody>
                    <a:bodyPr/>
                    <a:lstStyle/>
                    <a:p>
                      <a:pPr>
                        <a:lnSpc>
                          <a:spcPct val="107000"/>
                        </a:lnSpc>
                        <a:spcAft>
                          <a:spcPts val="0"/>
                        </a:spcAft>
                      </a:pPr>
                      <a:r>
                        <a:rPr lang="es-EC" sz="1600" b="0">
                          <a:effectLst/>
                          <a:latin typeface="Calibri" panose="020F0502020204030204" pitchFamily="34" charset="0"/>
                          <a:cs typeface="Calibri" panose="020F0502020204030204" pitchFamily="34" charset="0"/>
                        </a:rPr>
                        <a:t>Spiragrow</a:t>
                      </a:r>
                      <a:endParaRPr lang="es-EC" sz="16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Líquido soluble galón de 5 litros.</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N: 0.04%, P: 0.03%, K: 0.061%, Auxinas: 11 mg/l, Citoquininas: 0.0031 mg/l, Brasinoesteroides: 1.1 ug/l &amp; Florotamininas: 4 mg/l</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4231730589"/>
                  </a:ext>
                </a:extLst>
              </a:tr>
              <a:tr h="960596">
                <a:tc>
                  <a:txBody>
                    <a:bodyPr/>
                    <a:lstStyle/>
                    <a:p>
                      <a:pPr>
                        <a:lnSpc>
                          <a:spcPct val="107000"/>
                        </a:lnSpc>
                        <a:spcAft>
                          <a:spcPts val="0"/>
                        </a:spcAft>
                      </a:pPr>
                      <a:r>
                        <a:rPr lang="es-EC" sz="1600" b="0" dirty="0">
                          <a:effectLst/>
                          <a:latin typeface="Calibri" panose="020F0502020204030204" pitchFamily="34" charset="0"/>
                          <a:cs typeface="Calibri" panose="020F0502020204030204" pitchFamily="34" charset="0"/>
                        </a:rPr>
                        <a:t>Vanguardia Fertilizante Convencional V edáfico </a:t>
                      </a:r>
                      <a:r>
                        <a:rPr lang="es-EC" sz="1600" b="0" dirty="0" err="1">
                          <a:effectLst/>
                          <a:latin typeface="Calibri" panose="020F0502020204030204" pitchFamily="34" charset="0"/>
                          <a:cs typeface="Calibri" panose="020F0502020204030204" pitchFamily="34" charset="0"/>
                        </a:rPr>
                        <a:t>NPK+S+Mg</a:t>
                      </a:r>
                      <a:endParaRPr lang="es-EC"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a:effectLst/>
                          <a:latin typeface="Calibri" panose="020F0502020204030204" pitchFamily="34" charset="0"/>
                          <a:cs typeface="Calibri" panose="020F0502020204030204" pitchFamily="34" charset="0"/>
                        </a:rPr>
                        <a:t>Fertilizante granulado saco de 50 Kg.</a:t>
                      </a:r>
                      <a:endParaRPr lang="es-EC"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0"/>
                        </a:spcAft>
                      </a:pPr>
                      <a:r>
                        <a:rPr lang="es-EC" sz="1600" dirty="0">
                          <a:effectLst/>
                          <a:latin typeface="Calibri" panose="020F0502020204030204" pitchFamily="34" charset="0"/>
                          <a:cs typeface="Calibri" panose="020F0502020204030204" pitchFamily="34" charset="0"/>
                        </a:rPr>
                        <a:t>N: 25%, P: 10%, K: 5%, S: 9% &amp; Mg: 1.2 %</a:t>
                      </a:r>
                      <a:endParaRPr lang="es-EC"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251447705"/>
                  </a:ext>
                </a:extLst>
              </a:tr>
            </a:tbl>
          </a:graphicData>
        </a:graphic>
      </p:graphicFrame>
    </p:spTree>
    <p:extLst>
      <p:ext uri="{BB962C8B-B14F-4D97-AF65-F5344CB8AC3E}">
        <p14:creationId xmlns:p14="http://schemas.microsoft.com/office/powerpoint/2010/main" val="1841556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18</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sp>
        <p:nvSpPr>
          <p:cNvPr id="8" name="CuadroTexto 7"/>
          <p:cNvSpPr txBox="1"/>
          <p:nvPr/>
        </p:nvSpPr>
        <p:spPr>
          <a:xfrm>
            <a:off x="52755" y="654766"/>
            <a:ext cx="3168352" cy="369332"/>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Tratamientos</a:t>
            </a:r>
            <a:endParaRPr lang="es-EC" b="1" dirty="0">
              <a:latin typeface="Calibri" panose="020F0502020204030204" pitchFamily="34" charset="0"/>
              <a:cs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742354460"/>
              </p:ext>
            </p:extLst>
          </p:nvPr>
        </p:nvGraphicFramePr>
        <p:xfrm>
          <a:off x="332913" y="1152643"/>
          <a:ext cx="7886700" cy="3914140"/>
        </p:xfrm>
        <a:graphic>
          <a:graphicData uri="http://schemas.openxmlformats.org/drawingml/2006/table">
            <a:tbl>
              <a:tblPr firstRow="1" firstCol="1" bandRow="1">
                <a:tableStyleId>{69012ECD-51FC-41F1-AA8D-1B2483CD663E}</a:tableStyleId>
              </a:tblPr>
              <a:tblGrid>
                <a:gridCol w="1971675">
                  <a:extLst>
                    <a:ext uri="{9D8B030D-6E8A-4147-A177-3AD203B41FA5}">
                      <a16:colId xmlns:a16="http://schemas.microsoft.com/office/drawing/2014/main" xmlns="" val="2248567780"/>
                    </a:ext>
                  </a:extLst>
                </a:gridCol>
                <a:gridCol w="1971675">
                  <a:extLst>
                    <a:ext uri="{9D8B030D-6E8A-4147-A177-3AD203B41FA5}">
                      <a16:colId xmlns:a16="http://schemas.microsoft.com/office/drawing/2014/main" xmlns="" val="314367997"/>
                    </a:ext>
                  </a:extLst>
                </a:gridCol>
                <a:gridCol w="1971675">
                  <a:extLst>
                    <a:ext uri="{9D8B030D-6E8A-4147-A177-3AD203B41FA5}">
                      <a16:colId xmlns:a16="http://schemas.microsoft.com/office/drawing/2014/main" xmlns="" val="3300778598"/>
                    </a:ext>
                  </a:extLst>
                </a:gridCol>
                <a:gridCol w="1971675">
                  <a:extLst>
                    <a:ext uri="{9D8B030D-6E8A-4147-A177-3AD203B41FA5}">
                      <a16:colId xmlns:a16="http://schemas.microsoft.com/office/drawing/2014/main" xmlns="" val="2466975723"/>
                    </a:ext>
                  </a:extLst>
                </a:gridCol>
              </a:tblGrid>
              <a:tr h="0">
                <a:tc>
                  <a:txBody>
                    <a:bodyPr/>
                    <a:lstStyle/>
                    <a:p>
                      <a:pPr algn="just">
                        <a:lnSpc>
                          <a:spcPct val="107000"/>
                        </a:lnSpc>
                        <a:spcAft>
                          <a:spcPts val="0"/>
                        </a:spcAft>
                      </a:pPr>
                      <a:r>
                        <a:rPr lang="es-EC" sz="1200">
                          <a:effectLst/>
                          <a:latin typeface="Calibri" panose="020F0502020204030204" pitchFamily="34" charset="0"/>
                          <a:cs typeface="Calibri" panose="020F0502020204030204" pitchFamily="34" charset="0"/>
                        </a:rPr>
                        <a:t>Fertilizante</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a:effectLst/>
                          <a:latin typeface="Calibri" panose="020F0502020204030204" pitchFamily="34" charset="0"/>
                          <a:cs typeface="Calibri" panose="020F0502020204030204" pitchFamily="34" charset="0"/>
                        </a:rPr>
                        <a:t>Tratamiento</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a:effectLst/>
                          <a:latin typeface="Calibri" panose="020F0502020204030204" pitchFamily="34" charset="0"/>
                          <a:cs typeface="Calibri" panose="020F0502020204030204" pitchFamily="34" charset="0"/>
                        </a:rPr>
                        <a:t>Dosificación UE</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a:effectLst/>
                          <a:latin typeface="Calibri" panose="020F0502020204030204" pitchFamily="34" charset="0"/>
                          <a:cs typeface="Calibri" panose="020F0502020204030204" pitchFamily="34" charset="0"/>
                        </a:rPr>
                        <a:t>Dosificación Total</a:t>
                      </a:r>
                      <a:endParaRPr lang="es-EC"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635850157"/>
                  </a:ext>
                </a:extLst>
              </a:tr>
              <a:tr h="0">
                <a:tc>
                  <a:txBody>
                    <a:bodyPr/>
                    <a:lstStyle/>
                    <a:p>
                      <a:pPr>
                        <a:lnSpc>
                          <a:spcPct val="107000"/>
                        </a:lnSpc>
                        <a:spcAft>
                          <a:spcPts val="0"/>
                        </a:spcAft>
                      </a:pPr>
                      <a:r>
                        <a:rPr lang="es-EC" sz="1200" b="0" dirty="0">
                          <a:effectLst/>
                          <a:latin typeface="Calibri" panose="020F0502020204030204" pitchFamily="34" charset="0"/>
                          <a:cs typeface="Calibri" panose="020F0502020204030204" pitchFamily="34" charset="0"/>
                        </a:rPr>
                        <a:t>Vanguardia Fertilizante Convencional V edáfico [N]25%, [P]10%, [K]5%, +[S] 9%+[Mg] 1.2%</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T0</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11.5 Kg</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34.5 Kg</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146922292"/>
                  </a:ext>
                </a:extLst>
              </a:tr>
              <a:tr h="0">
                <a:tc>
                  <a:txBody>
                    <a:bodyPr/>
                    <a:lstStyle/>
                    <a:p>
                      <a:pPr>
                        <a:lnSpc>
                          <a:spcPct val="107000"/>
                        </a:lnSpc>
                        <a:spcAft>
                          <a:spcPts val="0"/>
                        </a:spcAft>
                      </a:pPr>
                      <a:r>
                        <a:rPr lang="es-EC" sz="1200" b="0">
                          <a:effectLst/>
                          <a:latin typeface="Calibri" panose="020F0502020204030204" pitchFamily="34" charset="0"/>
                          <a:cs typeface="Calibri" panose="020F0502020204030204" pitchFamily="34" charset="0"/>
                        </a:rPr>
                        <a:t>Stimufol + Vanguardia Fertilizante Convencional V edáfico [N]25%, [P]10%, [K]5%, +[S] 9%+[Mg] 1.2%</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T1</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0.18 Kg + 11.5 Kg</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0.54 Kg + 34.5 Kg</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274106016"/>
                  </a:ext>
                </a:extLst>
              </a:tr>
              <a:tr h="0">
                <a:tc>
                  <a:txBody>
                    <a:bodyPr/>
                    <a:lstStyle/>
                    <a:p>
                      <a:pPr>
                        <a:lnSpc>
                          <a:spcPct val="107000"/>
                        </a:lnSpc>
                        <a:spcAft>
                          <a:spcPts val="0"/>
                        </a:spcAft>
                      </a:pPr>
                      <a:r>
                        <a:rPr lang="es-EC" sz="1200" b="0">
                          <a:effectLst/>
                          <a:latin typeface="Calibri" panose="020F0502020204030204" pitchFamily="34" charset="0"/>
                          <a:cs typeface="Calibri" panose="020F0502020204030204" pitchFamily="34" charset="0"/>
                        </a:rPr>
                        <a:t>Stimufol</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T2</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0.18 Kg</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0.54 Kg</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3196185463"/>
                  </a:ext>
                </a:extLst>
              </a:tr>
              <a:tr h="0">
                <a:tc>
                  <a:txBody>
                    <a:bodyPr/>
                    <a:lstStyle/>
                    <a:p>
                      <a:pPr>
                        <a:lnSpc>
                          <a:spcPct val="107000"/>
                        </a:lnSpc>
                        <a:spcAft>
                          <a:spcPts val="0"/>
                        </a:spcAft>
                      </a:pPr>
                      <a:r>
                        <a:rPr lang="es-EC" sz="1200" b="0">
                          <a:effectLst/>
                          <a:latin typeface="Calibri" panose="020F0502020204030204" pitchFamily="34" charset="0"/>
                          <a:cs typeface="Calibri" panose="020F0502020204030204" pitchFamily="34" charset="0"/>
                        </a:rPr>
                        <a:t>Agronitrógeno + Vanguardia Fertilizante Convencional V edáfico [N]25%, [P]10%, [K]5%, +[S] 9%+[Mg] 1.2%</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T3</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369.6 ml + 11.5 Kg</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1108.8 ml + 34.5 Kg</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372207169"/>
                  </a:ext>
                </a:extLst>
              </a:tr>
              <a:tr h="0">
                <a:tc>
                  <a:txBody>
                    <a:bodyPr/>
                    <a:lstStyle/>
                    <a:p>
                      <a:pPr>
                        <a:lnSpc>
                          <a:spcPct val="107000"/>
                        </a:lnSpc>
                        <a:spcAft>
                          <a:spcPts val="0"/>
                        </a:spcAft>
                      </a:pPr>
                      <a:r>
                        <a:rPr lang="es-EC" sz="1200" b="0">
                          <a:effectLst/>
                          <a:latin typeface="Calibri" panose="020F0502020204030204" pitchFamily="34" charset="0"/>
                          <a:cs typeface="Calibri" panose="020F0502020204030204" pitchFamily="34" charset="0"/>
                        </a:rPr>
                        <a:t>Agronitrógeno</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T4</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369.6 ml</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1108.8 ml</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490839812"/>
                  </a:ext>
                </a:extLst>
              </a:tr>
              <a:tr h="0">
                <a:tc>
                  <a:txBody>
                    <a:bodyPr/>
                    <a:lstStyle/>
                    <a:p>
                      <a:pPr>
                        <a:lnSpc>
                          <a:spcPct val="107000"/>
                        </a:lnSpc>
                        <a:spcAft>
                          <a:spcPts val="0"/>
                        </a:spcAft>
                      </a:pPr>
                      <a:r>
                        <a:rPr lang="es-EC" sz="1200" b="0">
                          <a:effectLst/>
                          <a:latin typeface="Calibri" panose="020F0502020204030204" pitchFamily="34" charset="0"/>
                          <a:cs typeface="Calibri" panose="020F0502020204030204" pitchFamily="34" charset="0"/>
                        </a:rPr>
                        <a:t>Spiragrow + Vanguardia Fertilizante Convencional V edáfico [N]25%, [P]10%, [K]5%, +[S] 9%+[Mg] 1.2%</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T5</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184.8 ml + 11.5 Kg</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554.4 ml + 34.5 Kg</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3457427698"/>
                  </a:ext>
                </a:extLst>
              </a:tr>
              <a:tr h="0">
                <a:tc>
                  <a:txBody>
                    <a:bodyPr/>
                    <a:lstStyle/>
                    <a:p>
                      <a:pPr>
                        <a:lnSpc>
                          <a:spcPct val="107000"/>
                        </a:lnSpc>
                        <a:spcAft>
                          <a:spcPts val="0"/>
                        </a:spcAft>
                      </a:pPr>
                      <a:r>
                        <a:rPr lang="es-EC" sz="1200" b="0">
                          <a:effectLst/>
                          <a:latin typeface="Calibri" panose="020F0502020204030204" pitchFamily="34" charset="0"/>
                          <a:cs typeface="Calibri" panose="020F0502020204030204" pitchFamily="34" charset="0"/>
                        </a:rPr>
                        <a:t>Spiragrow</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T6</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a:effectLst/>
                          <a:latin typeface="Calibri" panose="020F0502020204030204" pitchFamily="34" charset="0"/>
                          <a:cs typeface="Calibri" panose="020F0502020204030204" pitchFamily="34" charset="0"/>
                        </a:rPr>
                        <a:t>184.8 ml</a:t>
                      </a:r>
                      <a:endParaRPr lang="es-EC" sz="1200" b="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0"/>
                        </a:spcAft>
                      </a:pPr>
                      <a:r>
                        <a:rPr lang="es-EC" sz="1200" b="0" dirty="0">
                          <a:effectLst/>
                          <a:latin typeface="Calibri" panose="020F0502020204030204" pitchFamily="34" charset="0"/>
                          <a:cs typeface="Calibri" panose="020F0502020204030204" pitchFamily="34" charset="0"/>
                        </a:rPr>
                        <a:t>554.4 ml</a:t>
                      </a:r>
                      <a:endParaRPr lang="es-EC" sz="12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3703473285"/>
                  </a:ext>
                </a:extLst>
              </a:tr>
            </a:tbl>
          </a:graphicData>
        </a:graphic>
      </p:graphicFrame>
    </p:spTree>
    <p:extLst>
      <p:ext uri="{BB962C8B-B14F-4D97-AF65-F5344CB8AC3E}">
        <p14:creationId xmlns:p14="http://schemas.microsoft.com/office/powerpoint/2010/main" val="4224701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19</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pic>
        <p:nvPicPr>
          <p:cNvPr id="11266" name="Picture 2" descr="No hay descripción dispon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12369"/>
            <a:ext cx="2232248" cy="214249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No hay descripción dispon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707" y="1210237"/>
            <a:ext cx="2176400" cy="214462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o hay descripción disponi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5960" y="1210237"/>
            <a:ext cx="2025067" cy="214462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6"/>
          <a:stretch>
            <a:fillRect/>
          </a:stretch>
        </p:blipFill>
        <p:spPr>
          <a:xfrm>
            <a:off x="900642" y="3837412"/>
            <a:ext cx="2016224" cy="2031163"/>
          </a:xfrm>
          <a:prstGeom prst="rect">
            <a:avLst/>
          </a:prstGeom>
        </p:spPr>
      </p:pic>
      <p:pic>
        <p:nvPicPr>
          <p:cNvPr id="11" name="Imagen 10"/>
          <p:cNvPicPr/>
          <p:nvPr/>
        </p:nvPicPr>
        <p:blipFill rotWithShape="1">
          <a:blip r:embed="rId7" cstate="print">
            <a:extLst>
              <a:ext uri="{28A0092B-C50C-407E-A947-70E740481C1C}">
                <a14:useLocalDpi xmlns:a14="http://schemas.microsoft.com/office/drawing/2010/main" val="0"/>
              </a:ext>
            </a:extLst>
          </a:blip>
          <a:srcRect l="10414" t="10543" r="20737" b="20783"/>
          <a:stretch/>
        </p:blipFill>
        <p:spPr bwMode="auto">
          <a:xfrm>
            <a:off x="4546139" y="3755056"/>
            <a:ext cx="2302354" cy="2017842"/>
          </a:xfrm>
          <a:prstGeom prst="rect">
            <a:avLst/>
          </a:prstGeom>
          <a:ln>
            <a:noFill/>
          </a:ln>
          <a:extLst>
            <a:ext uri="{53640926-AAD7-44D8-BBD7-CCE9431645EC}">
              <a14:shadowObscured xmlns:a14="http://schemas.microsoft.com/office/drawing/2010/main"/>
            </a:ext>
          </a:extLst>
        </p:spPr>
      </p:pic>
      <p:sp>
        <p:nvSpPr>
          <p:cNvPr id="8" name="Flecha derecha 7"/>
          <p:cNvSpPr/>
          <p:nvPr/>
        </p:nvSpPr>
        <p:spPr>
          <a:xfrm>
            <a:off x="2555776" y="1988840"/>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5284068" y="1988840"/>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295001" y="4645826"/>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3480746" y="4672973"/>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179512" y="636270"/>
            <a:ext cx="2796195" cy="369332"/>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Fertilización</a:t>
            </a:r>
            <a:endParaRPr lang="es-EC" b="1" dirty="0">
              <a:latin typeface="Calibri" panose="020F0502020204030204" pitchFamily="34" charset="0"/>
              <a:cs typeface="Calibri" panose="020F0502020204030204" pitchFamily="34" charset="0"/>
            </a:endParaRPr>
          </a:p>
        </p:txBody>
      </p:sp>
      <p:sp>
        <p:nvSpPr>
          <p:cNvPr id="17" name="CuadroTexto 16"/>
          <p:cNvSpPr txBox="1"/>
          <p:nvPr/>
        </p:nvSpPr>
        <p:spPr>
          <a:xfrm>
            <a:off x="385192" y="3384843"/>
            <a:ext cx="4186808" cy="369332"/>
          </a:xfrm>
          <a:prstGeom prst="rect">
            <a:avLst/>
          </a:prstGeom>
          <a:noFill/>
        </p:spPr>
        <p:txBody>
          <a:bodyPr wrap="square" rtlCol="0">
            <a:spAutoFit/>
          </a:bodyPr>
          <a:lstStyle/>
          <a:p>
            <a:r>
              <a:rPr lang="es-EC" dirty="0" smtClean="0">
                <a:latin typeface="Calibri" panose="020F0502020204030204" pitchFamily="34" charset="0"/>
                <a:ea typeface="Verdana" panose="020B0604030504040204" pitchFamily="34" charset="0"/>
                <a:cs typeface="Calibri" panose="020F0502020204030204" pitchFamily="34" charset="0"/>
              </a:rPr>
              <a:t>Preparación de fertilizantes foliares</a:t>
            </a:r>
            <a:endParaRPr lang="es-EC" dirty="0">
              <a:latin typeface="Calibri" panose="020F0502020204030204" pitchFamily="34" charset="0"/>
              <a:ea typeface="Verdana" panose="020B0604030504040204" pitchFamily="34" charset="0"/>
              <a:cs typeface="Calibri" panose="020F0502020204030204" pitchFamily="34" charset="0"/>
            </a:endParaRPr>
          </a:p>
        </p:txBody>
      </p:sp>
      <p:sp>
        <p:nvSpPr>
          <p:cNvPr id="18" name="CuadroTexto 17"/>
          <p:cNvSpPr txBox="1"/>
          <p:nvPr/>
        </p:nvSpPr>
        <p:spPr>
          <a:xfrm>
            <a:off x="5049238" y="3384843"/>
            <a:ext cx="4186808" cy="369332"/>
          </a:xfrm>
          <a:prstGeom prst="rect">
            <a:avLst/>
          </a:prstGeom>
          <a:noFill/>
        </p:spPr>
        <p:txBody>
          <a:bodyPr wrap="square" rtlCol="0">
            <a:spAutoFit/>
          </a:bodyPr>
          <a:lstStyle/>
          <a:p>
            <a:r>
              <a:rPr lang="es-EC" dirty="0" smtClean="0">
                <a:latin typeface="Calibri" panose="020F0502020204030204" pitchFamily="34" charset="0"/>
                <a:ea typeface="Verdana" panose="020B0604030504040204" pitchFamily="34" charset="0"/>
                <a:cs typeface="Calibri" panose="020F0502020204030204" pitchFamily="34" charset="0"/>
              </a:rPr>
              <a:t>Preparación de fertilizantes edáficos</a:t>
            </a:r>
            <a:endParaRPr lang="es-EC" dirty="0">
              <a:latin typeface="Calibri" panose="020F0502020204030204" pitchFamily="34" charset="0"/>
              <a:ea typeface="Verdana" panose="020B0604030504040204" pitchFamily="34" charset="0"/>
              <a:cs typeface="Calibri" panose="020F0502020204030204" pitchFamily="34" charset="0"/>
            </a:endParaRPr>
          </a:p>
        </p:txBody>
      </p:sp>
      <p:sp>
        <p:nvSpPr>
          <p:cNvPr id="19" name="CuadroTexto 18"/>
          <p:cNvSpPr txBox="1"/>
          <p:nvPr/>
        </p:nvSpPr>
        <p:spPr>
          <a:xfrm>
            <a:off x="0" y="5897517"/>
            <a:ext cx="7092280" cy="369332"/>
          </a:xfrm>
          <a:prstGeom prst="rect">
            <a:avLst/>
          </a:prstGeom>
          <a:noFill/>
        </p:spPr>
        <p:txBody>
          <a:bodyPr wrap="square" rtlCol="0">
            <a:spAutoFit/>
          </a:bodyPr>
          <a:lstStyle/>
          <a:p>
            <a:r>
              <a:rPr lang="es-EC" dirty="0" smtClean="0">
                <a:latin typeface="Calibri" panose="020F0502020204030204" pitchFamily="34" charset="0"/>
                <a:ea typeface="Verdana" panose="020B0604030504040204" pitchFamily="34" charset="0"/>
                <a:cs typeface="Calibri" panose="020F0502020204030204" pitchFamily="34" charset="0"/>
              </a:rPr>
              <a:t>Fertilización edáfica                         Fertilización foliar con bomba</a:t>
            </a:r>
          </a:p>
        </p:txBody>
      </p:sp>
    </p:spTree>
    <p:extLst>
      <p:ext uri="{BB962C8B-B14F-4D97-AF65-F5344CB8AC3E}">
        <p14:creationId xmlns:p14="http://schemas.microsoft.com/office/powerpoint/2010/main" val="828499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80811" y="116632"/>
            <a:ext cx="2232248"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ANTECEDENTES</a:t>
            </a:r>
            <a:endParaRPr lang="es-EC" sz="2200" b="1" dirty="0">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2"/>
          <a:stretch>
            <a:fillRect/>
          </a:stretch>
        </p:blipFill>
        <p:spPr>
          <a:xfrm>
            <a:off x="0" y="3121171"/>
            <a:ext cx="3409252" cy="1190306"/>
          </a:xfrm>
          <a:prstGeom prst="rect">
            <a:avLst/>
          </a:prstGeom>
        </p:spPr>
      </p:pic>
      <p:pic>
        <p:nvPicPr>
          <p:cNvPr id="2050" name="Picture 2" descr="Ecuador - Explored"/>
          <p:cNvPicPr>
            <a:picLocks noChangeAspect="1" noChangeArrowheads="1"/>
          </p:cNvPicPr>
          <p:nvPr/>
        </p:nvPicPr>
        <p:blipFill rotWithShape="1">
          <a:blip r:embed="rId3">
            <a:extLst>
              <a:ext uri="{28A0092B-C50C-407E-A947-70E740481C1C}">
                <a14:useLocalDpi xmlns:a14="http://schemas.microsoft.com/office/drawing/2010/main" val="0"/>
              </a:ext>
            </a:extLst>
          </a:blip>
          <a:srcRect l="14243" r="11802" b="5920"/>
          <a:stretch/>
        </p:blipFill>
        <p:spPr bwMode="auto">
          <a:xfrm>
            <a:off x="0" y="764703"/>
            <a:ext cx="3419872" cy="221024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139952" y="944668"/>
            <a:ext cx="3456384" cy="1200329"/>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La ganadería en el Ecuador ocupa un sitio importante en las explotaciones de producción pecuaria.</a:t>
            </a:r>
            <a:endParaRPr lang="es-EC" dirty="0">
              <a:latin typeface="Calibri" panose="020F0502020204030204" pitchFamily="34" charset="0"/>
              <a:cs typeface="Calibri" panose="020F0502020204030204" pitchFamily="34" charset="0"/>
            </a:endParaRPr>
          </a:p>
        </p:txBody>
      </p:sp>
      <p:sp>
        <p:nvSpPr>
          <p:cNvPr id="9" name="CuadroTexto 8"/>
          <p:cNvSpPr txBox="1"/>
          <p:nvPr/>
        </p:nvSpPr>
        <p:spPr>
          <a:xfrm>
            <a:off x="4151124" y="2542146"/>
            <a:ext cx="3456384" cy="646331"/>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La alimentación del ganado bovino depende principalmente de pasto.</a:t>
            </a:r>
            <a:endParaRPr lang="es-EC" dirty="0">
              <a:latin typeface="Calibri" panose="020F0502020204030204" pitchFamily="34" charset="0"/>
              <a:cs typeface="Calibri" panose="020F0502020204030204" pitchFamily="34" charset="0"/>
            </a:endParaRPr>
          </a:p>
        </p:txBody>
      </p:sp>
      <p:sp>
        <p:nvSpPr>
          <p:cNvPr id="10" name="CuadroTexto 9"/>
          <p:cNvSpPr txBox="1"/>
          <p:nvPr/>
        </p:nvSpPr>
        <p:spPr>
          <a:xfrm>
            <a:off x="4139952" y="4139624"/>
            <a:ext cx="3456384" cy="923330"/>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El país representa condiciones físicas, ecológicas y climáticas para la producción de pasturas.</a:t>
            </a:r>
            <a:endParaRPr lang="es-EC" dirty="0">
              <a:latin typeface="Calibri" panose="020F0502020204030204" pitchFamily="34" charset="0"/>
              <a:cs typeface="Calibri" panose="020F0502020204030204" pitchFamily="34" charset="0"/>
            </a:endParaRPr>
          </a:p>
        </p:txBody>
      </p:sp>
      <p:pic>
        <p:nvPicPr>
          <p:cNvPr id="2056" name="Picture 8" descr="Fegalago: La gente consume menos carne y leche porque no tiene para  comprar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3062"/>
            <a:ext cx="3419872" cy="1643012"/>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bajo 6"/>
          <p:cNvSpPr/>
          <p:nvPr/>
        </p:nvSpPr>
        <p:spPr>
          <a:xfrm>
            <a:off x="5652120" y="2144997"/>
            <a:ext cx="288032" cy="397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bajo 14"/>
          <p:cNvSpPr/>
          <p:nvPr/>
        </p:nvSpPr>
        <p:spPr>
          <a:xfrm>
            <a:off x="5652120" y="3420317"/>
            <a:ext cx="288032" cy="397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41419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20</a:t>
            </a:fld>
            <a:endParaRPr lang="es-EC"/>
          </a:p>
        </p:txBody>
      </p:sp>
      <p:pic>
        <p:nvPicPr>
          <p:cNvPr id="7" name="Imagen 6" descr="No hay descripción disponible."/>
          <p:cNvPicPr/>
          <p:nvPr/>
        </p:nvPicPr>
        <p:blipFill>
          <a:blip r:embed="rId3">
            <a:extLst>
              <a:ext uri="{28A0092B-C50C-407E-A947-70E740481C1C}">
                <a14:useLocalDpi xmlns:a14="http://schemas.microsoft.com/office/drawing/2010/main" val="0"/>
              </a:ext>
            </a:extLst>
          </a:blip>
          <a:srcRect/>
          <a:stretch>
            <a:fillRect/>
          </a:stretch>
        </p:blipFill>
        <p:spPr bwMode="auto">
          <a:xfrm>
            <a:off x="2847160" y="764704"/>
            <a:ext cx="1961515" cy="2362254"/>
          </a:xfrm>
          <a:prstGeom prst="rect">
            <a:avLst/>
          </a:prstGeom>
          <a:noFill/>
          <a:ln>
            <a:noFill/>
          </a:ln>
        </p:spPr>
      </p:pic>
      <p:pic>
        <p:nvPicPr>
          <p:cNvPr id="2" name="Imagen 1"/>
          <p:cNvPicPr>
            <a:picLocks noChangeAspect="1"/>
          </p:cNvPicPr>
          <p:nvPr/>
        </p:nvPicPr>
        <p:blipFill rotWithShape="1">
          <a:blip r:embed="rId4"/>
          <a:srcRect t="4245"/>
          <a:stretch/>
        </p:blipFill>
        <p:spPr>
          <a:xfrm>
            <a:off x="392444" y="797318"/>
            <a:ext cx="1847850" cy="2362254"/>
          </a:xfrm>
          <a:prstGeom prst="rect">
            <a:avLst/>
          </a:prstGeom>
        </p:spPr>
      </p:pic>
      <p:sp>
        <p:nvSpPr>
          <p:cNvPr id="8" name="CuadroTexto 7"/>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METODOLOGIA</a:t>
            </a:r>
            <a:endParaRPr lang="es-EC" sz="2200" b="1" dirty="0">
              <a:latin typeface="Calibri" panose="020F0502020204030204" pitchFamily="34" charset="0"/>
              <a:cs typeface="Calibri" panose="020F0502020204030204" pitchFamily="34" charset="0"/>
            </a:endParaRPr>
          </a:p>
        </p:txBody>
      </p:sp>
      <p:pic>
        <p:nvPicPr>
          <p:cNvPr id="9" name="Imagen 8"/>
          <p:cNvPicPr>
            <a:picLocks noChangeAspect="1"/>
          </p:cNvPicPr>
          <p:nvPr/>
        </p:nvPicPr>
        <p:blipFill>
          <a:blip r:embed="rId5"/>
          <a:stretch>
            <a:fillRect/>
          </a:stretch>
        </p:blipFill>
        <p:spPr>
          <a:xfrm>
            <a:off x="5355892" y="820861"/>
            <a:ext cx="1890748" cy="2362254"/>
          </a:xfrm>
          <a:prstGeom prst="rect">
            <a:avLst/>
          </a:prstGeom>
        </p:spPr>
      </p:pic>
      <p:pic>
        <p:nvPicPr>
          <p:cNvPr id="12290" name="Picture 2" descr="No hay descripción disponi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246" y="3757729"/>
            <a:ext cx="1728192" cy="200951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7"/>
          <a:stretch>
            <a:fillRect/>
          </a:stretch>
        </p:blipFill>
        <p:spPr>
          <a:xfrm>
            <a:off x="3080204" y="3769282"/>
            <a:ext cx="1760637" cy="2060211"/>
          </a:xfrm>
          <a:prstGeom prst="rect">
            <a:avLst/>
          </a:prstGeom>
        </p:spPr>
      </p:pic>
      <p:sp>
        <p:nvSpPr>
          <p:cNvPr id="12" name="Flecha derecha 11"/>
          <p:cNvSpPr/>
          <p:nvPr/>
        </p:nvSpPr>
        <p:spPr>
          <a:xfrm>
            <a:off x="2283172" y="1765811"/>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4885678" y="1675429"/>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a:off x="364735" y="4582465"/>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2656405" y="4480474"/>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392444" y="3218847"/>
            <a:ext cx="1847850"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Altura de planta</a:t>
            </a:r>
            <a:endParaRPr lang="es-EC" dirty="0">
              <a:latin typeface="Calibri" panose="020F0502020204030204" pitchFamily="34" charset="0"/>
              <a:cs typeface="Calibri" panose="020F0502020204030204" pitchFamily="34" charset="0"/>
            </a:endParaRPr>
          </a:p>
        </p:txBody>
      </p:sp>
      <p:sp>
        <p:nvSpPr>
          <p:cNvPr id="17" name="CuadroTexto 16"/>
          <p:cNvSpPr txBox="1"/>
          <p:nvPr/>
        </p:nvSpPr>
        <p:spPr>
          <a:xfrm>
            <a:off x="3008239" y="3218847"/>
            <a:ext cx="1847850"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Número de hoja</a:t>
            </a:r>
            <a:endParaRPr lang="es-EC" dirty="0">
              <a:latin typeface="Calibri" panose="020F0502020204030204" pitchFamily="34" charset="0"/>
              <a:cs typeface="Calibri" panose="020F0502020204030204" pitchFamily="34" charset="0"/>
            </a:endParaRPr>
          </a:p>
        </p:txBody>
      </p:sp>
      <p:sp>
        <p:nvSpPr>
          <p:cNvPr id="18" name="CuadroTexto 17"/>
          <p:cNvSpPr txBox="1"/>
          <p:nvPr/>
        </p:nvSpPr>
        <p:spPr>
          <a:xfrm>
            <a:off x="5921612" y="3233464"/>
            <a:ext cx="1847850"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Aforo</a:t>
            </a:r>
            <a:endParaRPr lang="es-EC" dirty="0">
              <a:latin typeface="Calibri" panose="020F0502020204030204" pitchFamily="34" charset="0"/>
              <a:cs typeface="Calibri" panose="020F0502020204030204" pitchFamily="34" charset="0"/>
            </a:endParaRPr>
          </a:p>
        </p:txBody>
      </p:sp>
      <p:sp>
        <p:nvSpPr>
          <p:cNvPr id="19" name="CuadroTexto 18"/>
          <p:cNvSpPr txBox="1"/>
          <p:nvPr/>
        </p:nvSpPr>
        <p:spPr>
          <a:xfrm>
            <a:off x="919246" y="5809007"/>
            <a:ext cx="1847850"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Materia Verde</a:t>
            </a:r>
            <a:endParaRPr lang="es-EC" dirty="0">
              <a:latin typeface="Calibri" panose="020F0502020204030204" pitchFamily="34" charset="0"/>
              <a:cs typeface="Calibri" panose="020F0502020204030204" pitchFamily="34" charset="0"/>
            </a:endParaRPr>
          </a:p>
        </p:txBody>
      </p:sp>
      <p:sp>
        <p:nvSpPr>
          <p:cNvPr id="20" name="CuadroTexto 19"/>
          <p:cNvSpPr txBox="1"/>
          <p:nvPr/>
        </p:nvSpPr>
        <p:spPr>
          <a:xfrm>
            <a:off x="2960825" y="5829493"/>
            <a:ext cx="1847850"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Materia Seca</a:t>
            </a:r>
            <a:endParaRPr lang="es-EC" dirty="0">
              <a:latin typeface="Calibri" panose="020F0502020204030204" pitchFamily="34" charset="0"/>
              <a:cs typeface="Calibri" panose="020F0502020204030204" pitchFamily="34" charset="0"/>
            </a:endParaRPr>
          </a:p>
        </p:txBody>
      </p:sp>
      <p:sp>
        <p:nvSpPr>
          <p:cNvPr id="21" name="CuadroTexto 20"/>
          <p:cNvSpPr txBox="1"/>
          <p:nvPr/>
        </p:nvSpPr>
        <p:spPr>
          <a:xfrm>
            <a:off x="193646" y="427986"/>
            <a:ext cx="2796195" cy="369332"/>
          </a:xfrm>
          <a:prstGeom prst="rect">
            <a:avLst/>
          </a:prstGeom>
          <a:noFill/>
        </p:spPr>
        <p:txBody>
          <a:bodyPr wrap="square" rtlCol="0">
            <a:spAutoFit/>
          </a:bodyPr>
          <a:lstStyle/>
          <a:p>
            <a:r>
              <a:rPr lang="es-EC" b="1" dirty="0" smtClean="0">
                <a:latin typeface="Calibri" panose="020F0502020204030204" pitchFamily="34" charset="0"/>
                <a:cs typeface="Calibri" panose="020F0502020204030204" pitchFamily="34" charset="0"/>
              </a:rPr>
              <a:t>Medición de variables</a:t>
            </a:r>
            <a:endParaRPr lang="es-EC" b="1" dirty="0">
              <a:latin typeface="Calibri" panose="020F0502020204030204" pitchFamily="34" charset="0"/>
              <a:cs typeface="Calibri" panose="020F0502020204030204" pitchFamily="34" charset="0"/>
            </a:endParaRPr>
          </a:p>
        </p:txBody>
      </p:sp>
      <p:sp>
        <p:nvSpPr>
          <p:cNvPr id="22" name="Flecha derecha 21"/>
          <p:cNvSpPr/>
          <p:nvPr/>
        </p:nvSpPr>
        <p:spPr>
          <a:xfrm>
            <a:off x="4902094" y="4532476"/>
            <a:ext cx="419931"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292" name="Picture 4" descr="No hay descripción disponi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8173" y="3700814"/>
            <a:ext cx="1926186" cy="2034863"/>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p:cNvSpPr txBox="1"/>
          <p:nvPr/>
        </p:nvSpPr>
        <p:spPr>
          <a:xfrm>
            <a:off x="5073655" y="5697780"/>
            <a:ext cx="2143468" cy="369332"/>
          </a:xfrm>
          <a:prstGeom prst="rect">
            <a:avLst/>
          </a:prstGeom>
          <a:noFill/>
        </p:spPr>
        <p:txBody>
          <a:bodyPr wrap="square" rtlCol="0">
            <a:spAutoFit/>
          </a:bodyPr>
          <a:lstStyle/>
          <a:p>
            <a:r>
              <a:rPr lang="es-EC" dirty="0" smtClean="0">
                <a:latin typeface="Calibri" panose="020F0502020204030204" pitchFamily="34" charset="0"/>
                <a:cs typeface="Calibri" panose="020F0502020204030204" pitchFamily="34" charset="0"/>
              </a:rPr>
              <a:t>Toma de muestras</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161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21</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RESULTADOS</a:t>
            </a:r>
            <a:endParaRPr lang="es-EC" sz="2200" b="1" dirty="0">
              <a:latin typeface="Calibri" panose="020F0502020204030204" pitchFamily="34" charset="0"/>
              <a:cs typeface="Calibri" panose="020F0502020204030204" pitchFamily="34" charset="0"/>
            </a:endParaRPr>
          </a:p>
        </p:txBody>
      </p:sp>
      <p:sp>
        <p:nvSpPr>
          <p:cNvPr id="2" name="Rectángulo 1"/>
          <p:cNvSpPr/>
          <p:nvPr/>
        </p:nvSpPr>
        <p:spPr>
          <a:xfrm>
            <a:off x="168919" y="547519"/>
            <a:ext cx="1948162" cy="464871"/>
          </a:xfrm>
          <a:prstGeom prst="rect">
            <a:avLst/>
          </a:prstGeom>
        </p:spPr>
        <p:txBody>
          <a:bodyPr wrap="none">
            <a:spAutoFit/>
          </a:bodyPr>
          <a:lstStyle/>
          <a:p>
            <a:pPr algn="just">
              <a:lnSpc>
                <a:spcPct val="150000"/>
              </a:lnSpc>
              <a:spcBef>
                <a:spcPts val="200"/>
              </a:spcBef>
              <a:spcAft>
                <a:spcPts val="0"/>
              </a:spcAft>
            </a:pPr>
            <a:r>
              <a:rPr lang="es-EC" b="1" dirty="0">
                <a:latin typeface="Calibri" panose="020F0502020204030204" pitchFamily="34" charset="0"/>
                <a:ea typeface="Times New Roman" panose="02020603050405020304" pitchFamily="18" charset="0"/>
                <a:cs typeface="Times New Roman" panose="02020603050405020304" pitchFamily="18" charset="0"/>
              </a:rPr>
              <a:t>Altura de la planta</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359228355"/>
              </p:ext>
            </p:extLst>
          </p:nvPr>
        </p:nvGraphicFramePr>
        <p:xfrm>
          <a:off x="168919" y="1124744"/>
          <a:ext cx="3971033" cy="5213258"/>
        </p:xfrm>
        <a:graphic>
          <a:graphicData uri="http://schemas.openxmlformats.org/drawingml/2006/table">
            <a:tbl>
              <a:tblPr>
                <a:tableStyleId>{C083E6E3-FA7D-4D7B-A595-EF9225AFEA82}</a:tableStyleId>
              </a:tblPr>
              <a:tblGrid>
                <a:gridCol w="226617">
                  <a:extLst>
                    <a:ext uri="{9D8B030D-6E8A-4147-A177-3AD203B41FA5}">
                      <a16:colId xmlns:a16="http://schemas.microsoft.com/office/drawing/2014/main" xmlns="" val="1038879061"/>
                    </a:ext>
                  </a:extLst>
                </a:gridCol>
                <a:gridCol w="2244895">
                  <a:extLst>
                    <a:ext uri="{9D8B030D-6E8A-4147-A177-3AD203B41FA5}">
                      <a16:colId xmlns:a16="http://schemas.microsoft.com/office/drawing/2014/main" xmlns="" val="3999933515"/>
                    </a:ext>
                  </a:extLst>
                </a:gridCol>
                <a:gridCol w="707433">
                  <a:extLst>
                    <a:ext uri="{9D8B030D-6E8A-4147-A177-3AD203B41FA5}">
                      <a16:colId xmlns:a16="http://schemas.microsoft.com/office/drawing/2014/main" xmlns="" val="3953303515"/>
                    </a:ext>
                  </a:extLst>
                </a:gridCol>
                <a:gridCol w="360040">
                  <a:extLst>
                    <a:ext uri="{9D8B030D-6E8A-4147-A177-3AD203B41FA5}">
                      <a16:colId xmlns:a16="http://schemas.microsoft.com/office/drawing/2014/main" xmlns="" val="3020766605"/>
                    </a:ext>
                  </a:extLst>
                </a:gridCol>
                <a:gridCol w="432048">
                  <a:extLst>
                    <a:ext uri="{9D8B030D-6E8A-4147-A177-3AD203B41FA5}">
                      <a16:colId xmlns:a16="http://schemas.microsoft.com/office/drawing/2014/main" xmlns="" val="2469151135"/>
                    </a:ext>
                  </a:extLst>
                </a:gridCol>
              </a:tblGrid>
              <a:tr h="223022">
                <a:tc gridSpan="2">
                  <a:txBody>
                    <a:bodyPr/>
                    <a:lstStyle/>
                    <a:p>
                      <a:pPr algn="ctr" fontAlgn="ctr"/>
                      <a:r>
                        <a:rPr lang="es-EC" sz="1100" b="1" u="none" strike="noStrike" dirty="0">
                          <a:effectLst/>
                        </a:rPr>
                        <a:t>TRATAMIENTOS</a:t>
                      </a:r>
                      <a:endParaRPr lang="es-EC" sz="1100" b="1" i="0" u="none" strike="noStrike" dirty="0">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algn="ctr" fontAlgn="ctr"/>
                      <a:r>
                        <a:rPr lang="es-EC" sz="1100" b="1" u="none" strike="noStrike" dirty="0">
                          <a:effectLst/>
                        </a:rPr>
                        <a:t>Promedio ±  </a:t>
                      </a:r>
                      <a:r>
                        <a:rPr lang="es-EC" sz="1100" b="1" u="none" strike="noStrike" dirty="0" err="1">
                          <a:effectLst/>
                        </a:rPr>
                        <a:t>e.e</a:t>
                      </a:r>
                      <a:r>
                        <a:rPr lang="es-EC" sz="1100" b="1" u="none" strike="noStrike" dirty="0">
                          <a:effectLst/>
                        </a:rPr>
                        <a:t>.</a:t>
                      </a:r>
                      <a:endParaRPr lang="es-EC" sz="1100" b="1" i="0" u="none" strike="noStrike" dirty="0">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rPr>
                        <a:t>CV</a:t>
                      </a:r>
                      <a:endParaRPr lang="es-EC" sz="1100" b="1" i="0" u="none" strike="noStrike" dirty="0">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rPr>
                        <a:t>TUKEY (0,5)</a:t>
                      </a:r>
                      <a:endParaRPr lang="es-EC" sz="1100" b="1" i="0" u="none" strike="noStrike" dirty="0">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5427479"/>
                  </a:ext>
                </a:extLst>
              </a:tr>
              <a:tr h="962804">
                <a:tc>
                  <a:txBody>
                    <a:bodyPr/>
                    <a:lstStyle/>
                    <a:p>
                      <a:pPr algn="l" fontAlgn="ctr"/>
                      <a:r>
                        <a:rPr lang="es-EC" sz="1100" u="none" strike="noStrike">
                          <a:effectLst/>
                        </a:rPr>
                        <a:t>T1</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Stimufol + Vanguardia Fertilizante Convencional V edáfico [N]25%, [P]10%, [K]5%, +[S] 9%+[Mg] 1.2%</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22,79 ± 0,23</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1,76</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A</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57261294"/>
                  </a:ext>
                </a:extLst>
              </a:tr>
              <a:tr h="223022">
                <a:tc>
                  <a:txBody>
                    <a:bodyPr/>
                    <a:lstStyle/>
                    <a:p>
                      <a:pPr algn="l" fontAlgn="ctr"/>
                      <a:r>
                        <a:rPr lang="es-EC" sz="1100" u="none" strike="noStrike">
                          <a:effectLst/>
                        </a:rPr>
                        <a:t>T4</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Agronitrógeno</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21,35 ± 0,35 </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2,84</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AB</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6470375"/>
                  </a:ext>
                </a:extLst>
              </a:tr>
              <a:tr h="962804">
                <a:tc>
                  <a:txBody>
                    <a:bodyPr/>
                    <a:lstStyle/>
                    <a:p>
                      <a:pPr algn="l" fontAlgn="ctr"/>
                      <a:r>
                        <a:rPr lang="es-EC" sz="1100" u="none" strike="noStrike">
                          <a:effectLst/>
                        </a:rPr>
                        <a:t>T5</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Spiragrow + Vanguardia Fertilizante Convencional V edáfico [N]25%, [P]10%, [K]5%, +[S] 9%+[Mg] 1.2%</a:t>
                      </a:r>
                      <a:endParaRPr lang="es-EC" sz="1100" b="0" i="0" u="none" strike="noStrike" dirty="0">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rPr>
                        <a:t>21,32 ± 0,05</a:t>
                      </a:r>
                      <a:endParaRPr lang="es-EC" sz="1100" b="0" i="0" u="none" strike="noStrike" dirty="0">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0,43</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AB</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150599"/>
                  </a:ext>
                </a:extLst>
              </a:tr>
              <a:tr h="195649">
                <a:tc>
                  <a:txBody>
                    <a:bodyPr/>
                    <a:lstStyle/>
                    <a:p>
                      <a:pPr algn="l" fontAlgn="ctr"/>
                      <a:r>
                        <a:rPr lang="es-EC" sz="1100" u="none" strike="noStrike">
                          <a:effectLst/>
                        </a:rPr>
                        <a:t>T6</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Spiragrow</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20,82 ± 0,35</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2,94</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21214804"/>
                  </a:ext>
                </a:extLst>
              </a:tr>
              <a:tr h="1058542">
                <a:tc>
                  <a:txBody>
                    <a:bodyPr/>
                    <a:lstStyle/>
                    <a:p>
                      <a:pPr algn="l" fontAlgn="ctr"/>
                      <a:r>
                        <a:rPr lang="es-EC" sz="1100" u="none" strike="noStrike">
                          <a:effectLst/>
                        </a:rPr>
                        <a:t>T3</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Agronitrógeno + Vanguardia Fertilizante Convencional V edáfico [N]25%, [P]10%, [K]5%, +[S] 9%+[Mg] 1.2%</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20,60 ± 0,27</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2,23</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95708704"/>
                  </a:ext>
                </a:extLst>
              </a:tr>
              <a:tr h="195649">
                <a:tc>
                  <a:txBody>
                    <a:bodyPr/>
                    <a:lstStyle/>
                    <a:p>
                      <a:pPr algn="l" fontAlgn="ctr"/>
                      <a:r>
                        <a:rPr lang="es-EC" sz="1100" u="none" strike="noStrike">
                          <a:effectLst/>
                        </a:rPr>
                        <a:t>T2</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Stimufol</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20,54 ± 0,53</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4,45</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6360164"/>
                  </a:ext>
                </a:extLst>
              </a:tr>
              <a:tr h="867068">
                <a:tc>
                  <a:txBody>
                    <a:bodyPr/>
                    <a:lstStyle/>
                    <a:p>
                      <a:pPr algn="l" fontAlgn="ctr"/>
                      <a:r>
                        <a:rPr lang="es-EC" sz="1100" u="none" strike="noStrike">
                          <a:effectLst/>
                        </a:rPr>
                        <a:t>T0</a:t>
                      </a:r>
                      <a:endParaRPr lang="es-EC" sz="1100" b="0" i="0" u="none" strike="noStrike">
                        <a:solidFill>
                          <a:srgbClr val="000000"/>
                        </a:solidFill>
                        <a:effectLst/>
                        <a:latin typeface="Calibri" panose="020F0502020204030204" pitchFamily="34" charset="0"/>
                      </a:endParaRPr>
                    </a:p>
                  </a:txBody>
                  <a:tcPr marL="5230" marR="5230" marT="523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rPr>
                        <a:t>Vanguardia Fertilizante Convencional V edáfico [N]25%, [P]10%, [K]5%, +[S] 9%+[Mg] 1.2%</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rPr>
                        <a:t>20,46 ± 0,25</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rPr>
                        <a:t>2,08</a:t>
                      </a:r>
                      <a:endParaRPr lang="es-EC" sz="1100" b="0" i="0" u="none" strike="noStrike">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rPr>
                        <a:t>B</a:t>
                      </a:r>
                      <a:endParaRPr lang="es-EC" sz="1100" b="0" i="0" u="none" strike="noStrike" dirty="0">
                        <a:solidFill>
                          <a:srgbClr val="000000"/>
                        </a:solidFill>
                        <a:effectLst/>
                        <a:latin typeface="Calibri" panose="020F0502020204030204" pitchFamily="34" charset="0"/>
                      </a:endParaRPr>
                    </a:p>
                  </a:txBody>
                  <a:tcPr marL="5230" marR="5230" marT="523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970725460"/>
                  </a:ext>
                </a:extLst>
              </a:tr>
            </a:tbl>
          </a:graphicData>
        </a:graphic>
      </p:graphicFrame>
      <p:graphicFrame>
        <p:nvGraphicFramePr>
          <p:cNvPr id="11" name="Gráfico 10"/>
          <p:cNvGraphicFramePr/>
          <p:nvPr>
            <p:extLst>
              <p:ext uri="{D42A27DB-BD31-4B8C-83A1-F6EECF244321}">
                <p14:modId xmlns:p14="http://schemas.microsoft.com/office/powerpoint/2010/main" val="237555905"/>
              </p:ext>
            </p:extLst>
          </p:nvPr>
        </p:nvGraphicFramePr>
        <p:xfrm>
          <a:off x="4375358" y="57619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p:cNvSpPr/>
          <p:nvPr/>
        </p:nvSpPr>
        <p:spPr>
          <a:xfrm>
            <a:off x="4375358" y="3306729"/>
            <a:ext cx="4572000" cy="2631490"/>
          </a:xfrm>
          <a:prstGeom prst="rect">
            <a:avLst/>
          </a:prstGeom>
        </p:spPr>
        <p:txBody>
          <a:bodyPr>
            <a:spAutoFit/>
          </a:bodyPr>
          <a:lstStyle/>
          <a:p>
            <a:pPr algn="just">
              <a:lnSpc>
                <a:spcPct val="150000"/>
              </a:lnSpc>
              <a:spcAft>
                <a:spcPts val="800"/>
              </a:spcAft>
            </a:pPr>
            <a:r>
              <a:rPr lang="es-EC" sz="1100" dirty="0" smtClean="0">
                <a:latin typeface="Calibri" panose="020F0502020204030204" pitchFamily="34" charset="0"/>
                <a:ea typeface="Calibri" panose="020F0502020204030204" pitchFamily="34" charset="0"/>
                <a:cs typeface="Calibri" panose="020F0502020204030204" pitchFamily="34" charset="0"/>
              </a:rPr>
              <a:t>El promedio de la altura de los cuatro cortes a los 28 días las plantas que presentaron una mayor altura son aquellas que fueron sometidas al tratamiento 1 que presentaron una altura promedio de 22,79 cm., mientras que las plantas que presentaron la altura promedio más baja fueron las plantas que fueron sometidas con el tratamiento que presentaron una altura promedio de 20,46 cm. García (2018) manifiesta que la altura de los pastos sea entre 20 a 30 centímetros por que con una buena altura y densidad de pasto el tamaño del bocado del animal es mayor, permitiendo reducir de manera sustancial el número de bocados para que el animal recolecte las cantidades de forraje necesarias.</a:t>
            </a:r>
            <a:endParaRPr lang="es-EC"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9992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22</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RESULTADOS</a:t>
            </a:r>
            <a:endParaRPr lang="es-EC" sz="2200" b="1" dirty="0">
              <a:latin typeface="Calibri" panose="020F0502020204030204" pitchFamily="34" charset="0"/>
              <a:cs typeface="Calibri" panose="020F0502020204030204" pitchFamily="34" charset="0"/>
            </a:endParaRPr>
          </a:p>
        </p:txBody>
      </p:sp>
      <p:sp>
        <p:nvSpPr>
          <p:cNvPr id="8" name="Rectángulo 7"/>
          <p:cNvSpPr/>
          <p:nvPr/>
        </p:nvSpPr>
        <p:spPr>
          <a:xfrm>
            <a:off x="277830" y="547519"/>
            <a:ext cx="1730345" cy="507831"/>
          </a:xfrm>
          <a:prstGeom prst="rect">
            <a:avLst/>
          </a:prstGeom>
        </p:spPr>
        <p:txBody>
          <a:bodyPr wrap="none">
            <a:spAutoFit/>
          </a:bodyPr>
          <a:lstStyle/>
          <a:p>
            <a:pPr algn="just">
              <a:lnSpc>
                <a:spcPct val="150000"/>
              </a:lnSpc>
              <a:spcBef>
                <a:spcPts val="200"/>
              </a:spcBef>
              <a:spcAft>
                <a:spcPts val="0"/>
              </a:spcAft>
            </a:pPr>
            <a:r>
              <a:rPr lang="es-EC" b="1" dirty="0" smtClean="0">
                <a:latin typeface="Calibri" panose="020F0502020204030204" pitchFamily="34" charset="0"/>
                <a:ea typeface="Times New Roman" panose="02020603050405020304" pitchFamily="18" charset="0"/>
                <a:cs typeface="Times New Roman" panose="02020603050405020304" pitchFamily="18" charset="0"/>
              </a:rPr>
              <a:t>Número de hoja</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425990230"/>
              </p:ext>
            </p:extLst>
          </p:nvPr>
        </p:nvGraphicFramePr>
        <p:xfrm>
          <a:off x="268671" y="1047662"/>
          <a:ext cx="3214659" cy="5108752"/>
        </p:xfrm>
        <a:graphic>
          <a:graphicData uri="http://schemas.openxmlformats.org/drawingml/2006/table">
            <a:tbl>
              <a:tblPr>
                <a:tableStyleId>{F5AB1C69-6EDB-4FF4-983F-18BD219EF322}</a:tableStyleId>
              </a:tblPr>
              <a:tblGrid>
                <a:gridCol w="199250">
                  <a:extLst>
                    <a:ext uri="{9D8B030D-6E8A-4147-A177-3AD203B41FA5}">
                      <a16:colId xmlns:a16="http://schemas.microsoft.com/office/drawing/2014/main" xmlns="" val="2241841440"/>
                    </a:ext>
                  </a:extLst>
                </a:gridCol>
                <a:gridCol w="1719849">
                  <a:extLst>
                    <a:ext uri="{9D8B030D-6E8A-4147-A177-3AD203B41FA5}">
                      <a16:colId xmlns:a16="http://schemas.microsoft.com/office/drawing/2014/main" xmlns="" val="778412166"/>
                    </a:ext>
                  </a:extLst>
                </a:gridCol>
                <a:gridCol w="541708">
                  <a:extLst>
                    <a:ext uri="{9D8B030D-6E8A-4147-A177-3AD203B41FA5}">
                      <a16:colId xmlns:a16="http://schemas.microsoft.com/office/drawing/2014/main" xmlns="" val="2202971294"/>
                    </a:ext>
                  </a:extLst>
                </a:gridCol>
                <a:gridCol w="301541">
                  <a:extLst>
                    <a:ext uri="{9D8B030D-6E8A-4147-A177-3AD203B41FA5}">
                      <a16:colId xmlns:a16="http://schemas.microsoft.com/office/drawing/2014/main" xmlns="" val="379053926"/>
                    </a:ext>
                  </a:extLst>
                </a:gridCol>
                <a:gridCol w="452311">
                  <a:extLst>
                    <a:ext uri="{9D8B030D-6E8A-4147-A177-3AD203B41FA5}">
                      <a16:colId xmlns:a16="http://schemas.microsoft.com/office/drawing/2014/main" xmlns="" val="3732629054"/>
                    </a:ext>
                  </a:extLst>
                </a:gridCol>
              </a:tblGrid>
              <a:tr h="322267">
                <a:tc gridSpan="2">
                  <a:txBody>
                    <a:bodyPr/>
                    <a:lstStyle/>
                    <a:p>
                      <a:pPr algn="ctr" fontAlgn="ctr"/>
                      <a:r>
                        <a:rPr lang="es-EC" sz="1100" b="1" u="none" strike="noStrike" dirty="0">
                          <a:effectLst/>
                        </a:rPr>
                        <a:t>TRATAMIENTOS</a:t>
                      </a:r>
                      <a:endParaRPr lang="es-EC" sz="1100" b="1" i="0" u="none" strike="noStrike" dirty="0">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algn="ctr" fontAlgn="ctr"/>
                      <a:r>
                        <a:rPr lang="es-EC" sz="1100" b="1" u="none" strike="noStrike" dirty="0">
                          <a:effectLst/>
                        </a:rPr>
                        <a:t>Promedio ± </a:t>
                      </a:r>
                      <a:r>
                        <a:rPr lang="es-EC" sz="1100" b="1" u="none" strike="noStrike" dirty="0" err="1">
                          <a:effectLst/>
                        </a:rPr>
                        <a:t>e.e</a:t>
                      </a:r>
                      <a:endParaRPr lang="es-EC" sz="1100" b="1" i="0" u="none" strike="noStrike" dirty="0">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rPr>
                        <a:t>CV</a:t>
                      </a:r>
                      <a:endParaRPr lang="es-EC" sz="1100" b="1" i="0" u="none" strike="noStrike" dirty="0">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rPr>
                        <a:t>TUKEY</a:t>
                      </a:r>
                      <a:endParaRPr lang="es-EC" sz="1100" b="1" i="0" u="none" strike="noStrike" dirty="0">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73638013"/>
                  </a:ext>
                </a:extLst>
              </a:tr>
              <a:tr h="937219">
                <a:tc>
                  <a:txBody>
                    <a:bodyPr/>
                    <a:lstStyle/>
                    <a:p>
                      <a:pPr algn="l" fontAlgn="ctr"/>
                      <a:r>
                        <a:rPr lang="es-EC" sz="1100" u="none" strike="noStrike">
                          <a:effectLst/>
                        </a:rPr>
                        <a:t>T1</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rPr>
                        <a:t>Stimufol + Vanguardia Fertilizante Convencional V edáfico [N]25%, [P]10%, [K]5%, +[S] 9%+[Mg] 1.2%</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3,59 ± 0,03</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0,16</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A</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0113956"/>
                  </a:ext>
                </a:extLst>
              </a:tr>
              <a:tr h="843963">
                <a:tc>
                  <a:txBody>
                    <a:bodyPr/>
                    <a:lstStyle/>
                    <a:p>
                      <a:pPr algn="l" fontAlgn="ctr"/>
                      <a:r>
                        <a:rPr lang="es-EC" sz="1100" u="none" strike="noStrike">
                          <a:effectLst/>
                        </a:rPr>
                        <a:t>T0</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rPr>
                        <a:t>Vanguardia Fertilizante Convencional V edáfico [N]25%, [P]10%, [K]5%, +[S] 9%+[Mg] 1.2%</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3,28 ± 0,02</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0,98</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42263484"/>
                  </a:ext>
                </a:extLst>
              </a:tr>
              <a:tr h="322267">
                <a:tc>
                  <a:txBody>
                    <a:bodyPr/>
                    <a:lstStyle/>
                    <a:p>
                      <a:pPr algn="l" fontAlgn="ctr"/>
                      <a:r>
                        <a:rPr lang="es-EC" sz="1100" u="none" strike="noStrike">
                          <a:effectLst/>
                        </a:rPr>
                        <a:t>T2</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rPr>
                        <a:t>Stimufol</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3,27± 0,09</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4,92</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47100556"/>
                  </a:ext>
                </a:extLst>
              </a:tr>
              <a:tr h="1030475">
                <a:tc>
                  <a:txBody>
                    <a:bodyPr/>
                    <a:lstStyle/>
                    <a:p>
                      <a:pPr algn="l" fontAlgn="ctr"/>
                      <a:r>
                        <a:rPr lang="es-EC" sz="1100" u="none" strike="noStrike">
                          <a:effectLst/>
                        </a:rPr>
                        <a:t>T3</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dirty="0">
                          <a:effectLst/>
                        </a:rPr>
                        <a:t>Agronitrógeno + Vanguardia Fertilizante Convencional V edáfico [N]25%, [P]10%, [K]5%, +[S] 9%+[Mg] 1.2%</a:t>
                      </a:r>
                      <a:endParaRPr lang="es-EC" sz="1100" b="0" i="0" u="none" strike="noStrike" dirty="0">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3,19 ± 0,11</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6,14</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2884176"/>
                  </a:ext>
                </a:extLst>
              </a:tr>
              <a:tr h="937219">
                <a:tc>
                  <a:txBody>
                    <a:bodyPr/>
                    <a:lstStyle/>
                    <a:p>
                      <a:pPr algn="l" fontAlgn="ctr"/>
                      <a:r>
                        <a:rPr lang="es-EC" sz="1100" u="none" strike="noStrike">
                          <a:effectLst/>
                        </a:rPr>
                        <a:t>T5</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rPr>
                        <a:t>Spiragrow + Vanguardia Fertilizante Convencional V edáfico [N]25%, [P]10%, [K]5%, +[S] 9%+[Mg] 1.2%</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3,17 ± 0,05</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2,46</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97996655"/>
                  </a:ext>
                </a:extLst>
              </a:tr>
              <a:tr h="322267">
                <a:tc>
                  <a:txBody>
                    <a:bodyPr/>
                    <a:lstStyle/>
                    <a:p>
                      <a:pPr algn="l" fontAlgn="ctr"/>
                      <a:r>
                        <a:rPr lang="es-EC" sz="1100" u="none" strike="noStrike">
                          <a:effectLst/>
                        </a:rPr>
                        <a:t>T6</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rPr>
                        <a:t>Spiragrow</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3,08 ± 0,02</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1,14</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rPr>
                        <a:t>B</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7133980"/>
                  </a:ext>
                </a:extLst>
              </a:tr>
              <a:tr h="322267">
                <a:tc>
                  <a:txBody>
                    <a:bodyPr/>
                    <a:lstStyle/>
                    <a:p>
                      <a:pPr algn="l" fontAlgn="ctr"/>
                      <a:r>
                        <a:rPr lang="es-EC" sz="1100" u="none" strike="noStrike">
                          <a:effectLst/>
                        </a:rPr>
                        <a:t>T4</a:t>
                      </a:r>
                      <a:endParaRPr lang="es-EC" sz="1100" b="0" i="0" u="none" strike="noStrike">
                        <a:solidFill>
                          <a:srgbClr val="000000"/>
                        </a:solidFill>
                        <a:effectLst/>
                        <a:latin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1100" u="none" strike="noStrike">
                          <a:effectLst/>
                        </a:rPr>
                        <a:t>Agronitrógeno</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rPr>
                        <a:t>3,06 ± 0,03</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rPr>
                        <a:t>1,97</a:t>
                      </a:r>
                      <a:endParaRPr lang="es-EC" sz="1100" b="0" i="0" u="none" strike="noStrike">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rPr>
                        <a:t>B </a:t>
                      </a:r>
                      <a:endParaRPr lang="es-EC" sz="1100" b="0" i="0" u="none" strike="noStrike" dirty="0">
                        <a:solidFill>
                          <a:srgbClr val="000000"/>
                        </a:solidFill>
                        <a:effectLst/>
                        <a:latin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825352841"/>
                  </a:ext>
                </a:extLst>
              </a:tr>
            </a:tbl>
          </a:graphicData>
        </a:graphic>
      </p:graphicFrame>
      <p:graphicFrame>
        <p:nvGraphicFramePr>
          <p:cNvPr id="9" name="Gráfico 8"/>
          <p:cNvGraphicFramePr/>
          <p:nvPr>
            <p:extLst>
              <p:ext uri="{D42A27DB-BD31-4B8C-83A1-F6EECF244321}">
                <p14:modId xmlns:p14="http://schemas.microsoft.com/office/powerpoint/2010/main" val="2235271153"/>
              </p:ext>
            </p:extLst>
          </p:nvPr>
        </p:nvGraphicFramePr>
        <p:xfrm>
          <a:off x="4114800" y="64837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p:cNvSpPr/>
          <p:nvPr/>
        </p:nvSpPr>
        <p:spPr>
          <a:xfrm>
            <a:off x="3537593" y="3391574"/>
            <a:ext cx="5563099" cy="2885405"/>
          </a:xfrm>
          <a:prstGeom prst="rect">
            <a:avLst/>
          </a:prstGeom>
        </p:spPr>
        <p:txBody>
          <a:bodyPr wrap="square">
            <a:spAutoFit/>
          </a:bodyPr>
          <a:lstStyle/>
          <a:p>
            <a:pPr marL="76200" marR="76835" algn="just">
              <a:lnSpc>
                <a:spcPct val="150000"/>
              </a:lnSpc>
              <a:spcAft>
                <a:spcPts val="0"/>
              </a:spcAft>
            </a:pPr>
            <a:r>
              <a:rPr lang="es-ES" sz="1100" dirty="0" smtClean="0">
                <a:latin typeface="Calibri" panose="020F0502020204030204" pitchFamily="34" charset="0"/>
                <a:ea typeface="Calibri" panose="020F0502020204030204" pitchFamily="34" charset="0"/>
                <a:cs typeface="Calibri" panose="020F0502020204030204" pitchFamily="34" charset="0"/>
              </a:rPr>
              <a:t>El </a:t>
            </a:r>
            <a:r>
              <a:rPr lang="es-ES" sz="1100" dirty="0">
                <a:latin typeface="Calibri" panose="020F0502020204030204" pitchFamily="34" charset="0"/>
                <a:ea typeface="Calibri" panose="020F0502020204030204" pitchFamily="34" charset="0"/>
                <a:cs typeface="Calibri" panose="020F0502020204030204" pitchFamily="34" charset="0"/>
              </a:rPr>
              <a:t>promedio de número de hoja en cuatro cortes cada 28 días el tratamiento que presentó un mayor promedio fue el tratamiento 1 </a:t>
            </a:r>
            <a:r>
              <a:rPr lang="es-ES" sz="1100" dirty="0" smtClean="0">
                <a:latin typeface="Calibri" panose="020F0502020204030204" pitchFamily="34" charset="0"/>
                <a:ea typeface="Calibri" panose="020F0502020204030204" pitchFamily="34" charset="0"/>
                <a:cs typeface="Calibri" panose="020F0502020204030204" pitchFamily="34" charset="0"/>
              </a:rPr>
              <a:t>que </a:t>
            </a:r>
            <a:r>
              <a:rPr lang="es-ES" sz="1100" dirty="0">
                <a:latin typeface="Calibri" panose="020F0502020204030204" pitchFamily="34" charset="0"/>
                <a:ea typeface="Calibri" panose="020F0502020204030204" pitchFamily="34" charset="0"/>
                <a:cs typeface="Calibri" panose="020F0502020204030204" pitchFamily="34" charset="0"/>
              </a:rPr>
              <a:t>presentó un promedio 3,59 hojas en 4 cortes, mientras que el tratamiento que presentó un promedio menor de número de hoja fue el tratamiento 4 </a:t>
            </a:r>
            <a:r>
              <a:rPr lang="es-ES" sz="1100" dirty="0" smtClean="0">
                <a:latin typeface="Calibri" panose="020F0502020204030204" pitchFamily="34" charset="0"/>
                <a:ea typeface="Calibri" panose="020F0502020204030204" pitchFamily="34" charset="0"/>
                <a:cs typeface="Calibri" panose="020F0502020204030204" pitchFamily="34" charset="0"/>
              </a:rPr>
              <a:t>que presentó </a:t>
            </a:r>
            <a:r>
              <a:rPr lang="es-ES" sz="1100" dirty="0">
                <a:latin typeface="Calibri" panose="020F0502020204030204" pitchFamily="34" charset="0"/>
                <a:ea typeface="Calibri" panose="020F0502020204030204" pitchFamily="34" charset="0"/>
                <a:cs typeface="Calibri" panose="020F0502020204030204" pitchFamily="34" charset="0"/>
              </a:rPr>
              <a:t>un promedio de 3,06 hojas. </a:t>
            </a:r>
            <a:r>
              <a:rPr lang="es-ES" sz="1100" dirty="0" err="1">
                <a:latin typeface="Calibri" panose="020F0502020204030204" pitchFamily="34" charset="0"/>
                <a:ea typeface="Calibri" panose="020F0502020204030204" pitchFamily="34" charset="0"/>
                <a:cs typeface="Calibri" panose="020F0502020204030204" pitchFamily="34" charset="0"/>
              </a:rPr>
              <a:t>Fulkerso</a:t>
            </a:r>
            <a:r>
              <a:rPr lang="es-ES" sz="1100" dirty="0">
                <a:latin typeface="Calibri" panose="020F0502020204030204" pitchFamily="34" charset="0"/>
                <a:ea typeface="Calibri" panose="020F0502020204030204" pitchFamily="34" charset="0"/>
                <a:cs typeface="Calibri" panose="020F0502020204030204" pitchFamily="34" charset="0"/>
              </a:rPr>
              <a:t> &amp; </a:t>
            </a:r>
            <a:r>
              <a:rPr lang="es-ES" sz="1100" dirty="0" err="1">
                <a:latin typeface="Calibri" panose="020F0502020204030204" pitchFamily="34" charset="0"/>
                <a:ea typeface="Calibri" panose="020F0502020204030204" pitchFamily="34" charset="0"/>
                <a:cs typeface="Calibri" panose="020F0502020204030204" pitchFamily="34" charset="0"/>
              </a:rPr>
              <a:t>Lowe</a:t>
            </a:r>
            <a:r>
              <a:rPr lang="es-ES" sz="1100" dirty="0">
                <a:latin typeface="Calibri" panose="020F0502020204030204" pitchFamily="34" charset="0"/>
                <a:ea typeface="Calibri" panose="020F0502020204030204" pitchFamily="34" charset="0"/>
                <a:cs typeface="Calibri" panose="020F0502020204030204" pitchFamily="34" charset="0"/>
              </a:rPr>
              <a:t> (2002) indican que el número de hoja es un indicador de campo lógico,</a:t>
            </a:r>
            <a:r>
              <a:rPr lang="es-ES" sz="1100" spc="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práctico y convenientemente de la recuperación de Carbono, Hidrógeno y Oxígeno y de la madurez de la</a:t>
            </a:r>
            <a:r>
              <a:rPr lang="es-ES" sz="1100" spc="-23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hoja para tener en cuenta si la pradera esta lista para ser pastoreada, en países como Australia y Nueva</a:t>
            </a:r>
            <a:r>
              <a:rPr lang="es-ES" sz="1100" spc="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Zelanda el número de hoja indica la edad fenológica de la planta, para determinar el momento de la</a:t>
            </a:r>
            <a:r>
              <a:rPr lang="es-ES" sz="1100" spc="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cosecha del pasto </a:t>
            </a:r>
            <a:r>
              <a:rPr lang="es-ES" sz="1100" dirty="0" err="1">
                <a:latin typeface="Calibri" panose="020F0502020204030204" pitchFamily="34" charset="0"/>
                <a:ea typeface="Calibri" panose="020F0502020204030204" pitchFamily="34" charset="0"/>
                <a:cs typeface="Calibri" panose="020F0502020204030204" pitchFamily="34" charset="0"/>
              </a:rPr>
              <a:t>rye</a:t>
            </a:r>
            <a:r>
              <a:rPr lang="es-ES" sz="1100" dirty="0">
                <a:latin typeface="Calibri" panose="020F0502020204030204" pitchFamily="34" charset="0"/>
                <a:ea typeface="Calibri" panose="020F0502020204030204" pitchFamily="34" charset="0"/>
                <a:cs typeface="Calibri" panose="020F0502020204030204" pitchFamily="34" charset="0"/>
              </a:rPr>
              <a:t> </a:t>
            </a:r>
            <a:r>
              <a:rPr lang="es-ES" sz="1100" dirty="0" err="1">
                <a:latin typeface="Calibri" panose="020F0502020204030204" pitchFamily="34" charset="0"/>
                <a:ea typeface="Calibri" panose="020F0502020204030204" pitchFamily="34" charset="0"/>
                <a:cs typeface="Calibri" panose="020F0502020204030204" pitchFamily="34" charset="0"/>
              </a:rPr>
              <a:t>grass</a:t>
            </a:r>
            <a:r>
              <a:rPr lang="es-ES" sz="1100" dirty="0">
                <a:latin typeface="Calibri" panose="020F0502020204030204" pitchFamily="34" charset="0"/>
                <a:ea typeface="Calibri" panose="020F0502020204030204" pitchFamily="34" charset="0"/>
                <a:cs typeface="Calibri" panose="020F0502020204030204" pitchFamily="34" charset="0"/>
              </a:rPr>
              <a:t> y considera el </a:t>
            </a:r>
            <a:r>
              <a:rPr lang="es-ES" sz="1100" dirty="0" err="1">
                <a:latin typeface="Calibri" panose="020F0502020204030204" pitchFamily="34" charset="0"/>
                <a:ea typeface="Calibri" panose="020F0502020204030204" pitchFamily="34" charset="0"/>
                <a:cs typeface="Calibri" panose="020F0502020204030204" pitchFamily="34" charset="0"/>
              </a:rPr>
              <a:t>rye</a:t>
            </a:r>
            <a:r>
              <a:rPr lang="es-ES" sz="1100" dirty="0">
                <a:latin typeface="Calibri" panose="020F0502020204030204" pitchFamily="34" charset="0"/>
                <a:ea typeface="Calibri" panose="020F0502020204030204" pitchFamily="34" charset="0"/>
                <a:cs typeface="Calibri" panose="020F0502020204030204" pitchFamily="34" charset="0"/>
              </a:rPr>
              <a:t> </a:t>
            </a:r>
            <a:r>
              <a:rPr lang="es-ES" sz="1100" dirty="0" err="1">
                <a:latin typeface="Calibri" panose="020F0502020204030204" pitchFamily="34" charset="0"/>
                <a:ea typeface="Calibri" panose="020F0502020204030204" pitchFamily="34" charset="0"/>
                <a:cs typeface="Calibri" panose="020F0502020204030204" pitchFamily="34" charset="0"/>
              </a:rPr>
              <a:t>grass</a:t>
            </a:r>
            <a:r>
              <a:rPr lang="es-ES" sz="1100" dirty="0">
                <a:latin typeface="Calibri" panose="020F0502020204030204" pitchFamily="34" charset="0"/>
                <a:ea typeface="Calibri" panose="020F0502020204030204" pitchFamily="34" charset="0"/>
                <a:cs typeface="Calibri" panose="020F0502020204030204" pitchFamily="34" charset="0"/>
              </a:rPr>
              <a:t> es una planta de 3  a 3,5 hojas para</a:t>
            </a:r>
            <a:r>
              <a:rPr lang="es-ES" sz="1100" spc="-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asegurar</a:t>
            </a:r>
            <a:r>
              <a:rPr lang="es-ES" sz="1100" spc="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una</a:t>
            </a:r>
            <a:r>
              <a:rPr lang="es-ES" sz="1100" spc="-2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disponibilidad,</a:t>
            </a:r>
            <a:r>
              <a:rPr lang="es-ES" sz="1100" spc="-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persistencia</a:t>
            </a:r>
            <a:r>
              <a:rPr lang="es-ES" sz="1100" spc="10"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y</a:t>
            </a:r>
            <a:r>
              <a:rPr lang="es-ES" sz="1100" spc="-10"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calidad</a:t>
            </a:r>
            <a:r>
              <a:rPr lang="es-ES" sz="1100" spc="-15" dirty="0">
                <a:latin typeface="Calibri" panose="020F0502020204030204" pitchFamily="34" charset="0"/>
                <a:ea typeface="Calibri" panose="020F0502020204030204" pitchFamily="34" charset="0"/>
                <a:cs typeface="Calibri" panose="020F0502020204030204" pitchFamily="34" charset="0"/>
              </a:rPr>
              <a:t> </a:t>
            </a:r>
            <a:r>
              <a:rPr lang="es-ES" sz="1100" dirty="0">
                <a:latin typeface="Calibri" panose="020F0502020204030204" pitchFamily="34" charset="0"/>
                <a:ea typeface="Calibri" panose="020F0502020204030204" pitchFamily="34" charset="0"/>
                <a:cs typeface="Calibri" panose="020F0502020204030204" pitchFamily="34" charset="0"/>
              </a:rPr>
              <a:t>nutritiva de las praderas destinadas para consumo de los animales.</a:t>
            </a:r>
            <a:endParaRPr lang="es-EC"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93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23</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RESULTADOS</a:t>
            </a:r>
            <a:endParaRPr lang="es-EC" sz="2200" b="1" dirty="0">
              <a:latin typeface="Calibri" panose="020F0502020204030204" pitchFamily="34" charset="0"/>
              <a:cs typeface="Calibri" panose="020F0502020204030204" pitchFamily="34" charset="0"/>
            </a:endParaRPr>
          </a:p>
        </p:txBody>
      </p:sp>
      <p:sp>
        <p:nvSpPr>
          <p:cNvPr id="8" name="Rectángulo 7"/>
          <p:cNvSpPr/>
          <p:nvPr/>
        </p:nvSpPr>
        <p:spPr>
          <a:xfrm>
            <a:off x="366379" y="547519"/>
            <a:ext cx="1553246" cy="464871"/>
          </a:xfrm>
          <a:prstGeom prst="rect">
            <a:avLst/>
          </a:prstGeom>
        </p:spPr>
        <p:txBody>
          <a:bodyPr wrap="none">
            <a:spAutoFit/>
          </a:bodyPr>
          <a:lstStyle/>
          <a:p>
            <a:pPr algn="just">
              <a:lnSpc>
                <a:spcPct val="150000"/>
              </a:lnSpc>
              <a:spcBef>
                <a:spcPts val="200"/>
              </a:spcBef>
              <a:spcAft>
                <a:spcPts val="0"/>
              </a:spcAft>
            </a:pPr>
            <a:r>
              <a:rPr lang="es-EC" b="1" dirty="0" smtClean="0">
                <a:latin typeface="Calibri" panose="020F0502020204030204" pitchFamily="34" charset="0"/>
                <a:ea typeface="Times New Roman" panose="02020603050405020304" pitchFamily="18" charset="0"/>
                <a:cs typeface="Times New Roman" panose="02020603050405020304" pitchFamily="18" charset="0"/>
              </a:rPr>
              <a:t>Materia Verde</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87460795"/>
              </p:ext>
            </p:extLst>
          </p:nvPr>
        </p:nvGraphicFramePr>
        <p:xfrm>
          <a:off x="107504" y="1048095"/>
          <a:ext cx="3970784" cy="4973228"/>
        </p:xfrm>
        <a:graphic>
          <a:graphicData uri="http://schemas.openxmlformats.org/drawingml/2006/table">
            <a:tbl>
              <a:tblPr>
                <a:tableStyleId>{F5AB1C69-6EDB-4FF4-983F-18BD219EF322}</a:tableStyleId>
              </a:tblPr>
              <a:tblGrid>
                <a:gridCol w="223933">
                  <a:extLst>
                    <a:ext uri="{9D8B030D-6E8A-4147-A177-3AD203B41FA5}">
                      <a16:colId xmlns:a16="http://schemas.microsoft.com/office/drawing/2014/main" xmlns="" val="3569108590"/>
                    </a:ext>
                  </a:extLst>
                </a:gridCol>
                <a:gridCol w="2225104">
                  <a:extLst>
                    <a:ext uri="{9D8B030D-6E8A-4147-A177-3AD203B41FA5}">
                      <a16:colId xmlns:a16="http://schemas.microsoft.com/office/drawing/2014/main" xmlns="" val="1198273493"/>
                    </a:ext>
                  </a:extLst>
                </a:gridCol>
                <a:gridCol w="647258">
                  <a:extLst>
                    <a:ext uri="{9D8B030D-6E8A-4147-A177-3AD203B41FA5}">
                      <a16:colId xmlns:a16="http://schemas.microsoft.com/office/drawing/2014/main" xmlns="" val="1904672147"/>
                    </a:ext>
                  </a:extLst>
                </a:gridCol>
                <a:gridCol w="442441">
                  <a:extLst>
                    <a:ext uri="{9D8B030D-6E8A-4147-A177-3AD203B41FA5}">
                      <a16:colId xmlns:a16="http://schemas.microsoft.com/office/drawing/2014/main" xmlns="" val="489882917"/>
                    </a:ext>
                  </a:extLst>
                </a:gridCol>
                <a:gridCol w="432048">
                  <a:extLst>
                    <a:ext uri="{9D8B030D-6E8A-4147-A177-3AD203B41FA5}">
                      <a16:colId xmlns:a16="http://schemas.microsoft.com/office/drawing/2014/main" xmlns="" val="1144244922"/>
                    </a:ext>
                  </a:extLst>
                </a:gridCol>
              </a:tblGrid>
              <a:tr h="184303">
                <a:tc gridSpan="2">
                  <a:txBody>
                    <a:bodyPr/>
                    <a:lstStyle/>
                    <a:p>
                      <a:pPr algn="ctr" fontAlgn="ctr"/>
                      <a:r>
                        <a:rPr lang="es-EC" sz="1100" b="1" u="none" strike="noStrike" dirty="0">
                          <a:effectLst/>
                          <a:latin typeface="Calibri" panose="020F0502020204030204" pitchFamily="34" charset="0"/>
                          <a:cs typeface="Calibri" panose="020F0502020204030204" pitchFamily="34" charset="0"/>
                        </a:rPr>
                        <a:t>Tratamiento</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Promedio ± </a:t>
                      </a:r>
                      <a:r>
                        <a:rPr lang="es-EC" sz="1100" b="1" u="none" strike="noStrike" dirty="0" err="1">
                          <a:effectLst/>
                          <a:latin typeface="Calibri" panose="020F0502020204030204" pitchFamily="34" charset="0"/>
                          <a:cs typeface="Calibri" panose="020F0502020204030204" pitchFamily="34" charset="0"/>
                        </a:rPr>
                        <a:t>e.e</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CV</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TUKEY (0,5)</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14711147"/>
                  </a:ext>
                </a:extLst>
              </a:tr>
              <a:tr h="903532">
                <a:tc>
                  <a:txBody>
                    <a:bodyPr/>
                    <a:lstStyle/>
                    <a:p>
                      <a:pPr algn="l" fontAlgn="ctr"/>
                      <a:r>
                        <a:rPr lang="es-EC" sz="1100" u="none" strike="noStrike">
                          <a:effectLst/>
                          <a:latin typeface="Calibri" panose="020F0502020204030204" pitchFamily="34" charset="0"/>
                          <a:cs typeface="Calibri" panose="020F0502020204030204" pitchFamily="34" charset="0"/>
                        </a:rPr>
                        <a:t>T1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dirty="0">
                          <a:effectLst/>
                          <a:latin typeface="Calibri" panose="020F0502020204030204" pitchFamily="34" charset="0"/>
                          <a:cs typeface="Calibri" panose="020F0502020204030204" pitchFamily="34" charset="0"/>
                        </a:rPr>
                        <a:t>Stimufol + Vanguardia Fertilizante Convencional V edáfico [N]25%, [P]10%, [K]5%, +[S] 9%+[Mg] 1.2%</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2182,18 ± 42,51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1100" u="none" strike="noStrike">
                          <a:effectLst/>
                          <a:latin typeface="Calibri" panose="020F0502020204030204" pitchFamily="34" charset="0"/>
                          <a:cs typeface="Calibri" panose="020F0502020204030204" pitchFamily="34" charset="0"/>
                        </a:rPr>
                        <a:t>3,37</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7256009"/>
                  </a:ext>
                </a:extLst>
              </a:tr>
              <a:tr h="813628">
                <a:tc>
                  <a:txBody>
                    <a:bodyPr/>
                    <a:lstStyle/>
                    <a:p>
                      <a:pPr algn="l" fontAlgn="ctr"/>
                      <a:r>
                        <a:rPr lang="es-EC" sz="1100" u="none" strike="noStrike">
                          <a:effectLst/>
                          <a:latin typeface="Calibri" panose="020F0502020204030204" pitchFamily="34" charset="0"/>
                          <a:cs typeface="Calibri" panose="020F0502020204030204" pitchFamily="34" charset="0"/>
                        </a:rPr>
                        <a:t>T0</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Vanguardia Fertilizante Convencional V edáfico [N]25%, [P]10%, [K]5%, +[S] 9%+[Mg] 1.2%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2120,84 ± 45,15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1100" u="none" strike="noStrike">
                          <a:effectLst/>
                          <a:latin typeface="Calibri" panose="020F0502020204030204" pitchFamily="34" charset="0"/>
                          <a:cs typeface="Calibri" panose="020F0502020204030204" pitchFamily="34" charset="0"/>
                        </a:rPr>
                        <a:t>3,69</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5548276"/>
                  </a:ext>
                </a:extLst>
              </a:tr>
              <a:tr h="993436">
                <a:tc>
                  <a:txBody>
                    <a:bodyPr/>
                    <a:lstStyle/>
                    <a:p>
                      <a:pPr algn="l" fontAlgn="ctr"/>
                      <a:r>
                        <a:rPr lang="es-EC" sz="1100" u="none" strike="noStrike">
                          <a:effectLst/>
                          <a:latin typeface="Calibri" panose="020F0502020204030204" pitchFamily="34" charset="0"/>
                          <a:cs typeface="Calibri" panose="020F0502020204030204" pitchFamily="34" charset="0"/>
                        </a:rPr>
                        <a:t>T3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dirty="0">
                          <a:effectLst/>
                          <a:latin typeface="Calibri" panose="020F0502020204030204" pitchFamily="34" charset="0"/>
                          <a:cs typeface="Calibri" panose="020F0502020204030204" pitchFamily="34" charset="0"/>
                        </a:rPr>
                        <a:t>Agronitrógeno + Vanguardia Fertilizante Convencional V edáfico [N]25%, [P]10%, [K]5%, +[S] 9%+[Mg] 1.2%</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2012,65 ± 21,25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1100" u="none" strike="noStrike">
                          <a:effectLst/>
                          <a:latin typeface="Calibri" panose="020F0502020204030204" pitchFamily="34" charset="0"/>
                          <a:cs typeface="Calibri" panose="020F0502020204030204" pitchFamily="34" charset="0"/>
                        </a:rPr>
                        <a:t>1,83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AB</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17496297"/>
                  </a:ext>
                </a:extLst>
              </a:tr>
              <a:tr h="903532">
                <a:tc>
                  <a:txBody>
                    <a:bodyPr/>
                    <a:lstStyle/>
                    <a:p>
                      <a:pPr algn="l" fontAlgn="ctr"/>
                      <a:r>
                        <a:rPr lang="es-EC" sz="1100" u="none" strike="noStrike">
                          <a:effectLst/>
                          <a:latin typeface="Calibri" panose="020F0502020204030204" pitchFamily="34" charset="0"/>
                          <a:cs typeface="Calibri" panose="020F0502020204030204" pitchFamily="34" charset="0"/>
                        </a:rPr>
                        <a:t>T5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Spiragrow + Vanguardia Fertilizante Convencional V edáfico [N]25%, [P]10%, [K]5%, +[S] 9%+[Mg] 1.2%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2011,57 ± 64,93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1100" u="none" strike="noStrike">
                          <a:effectLst/>
                          <a:latin typeface="Calibri" panose="020F0502020204030204" pitchFamily="34" charset="0"/>
                          <a:cs typeface="Calibri" panose="020F0502020204030204" pitchFamily="34" charset="0"/>
                        </a:rPr>
                        <a:t>3,08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AB</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3443408"/>
                  </a:ext>
                </a:extLst>
              </a:tr>
              <a:tr h="184303">
                <a:tc>
                  <a:txBody>
                    <a:bodyPr/>
                    <a:lstStyle/>
                    <a:p>
                      <a:pPr algn="l" fontAlgn="ctr"/>
                      <a:r>
                        <a:rPr lang="es-EC" sz="1100" u="none" strike="noStrike">
                          <a:effectLst/>
                          <a:latin typeface="Calibri" panose="020F0502020204030204" pitchFamily="34" charset="0"/>
                          <a:cs typeface="Calibri" panose="020F0502020204030204" pitchFamily="34" charset="0"/>
                        </a:rPr>
                        <a:t>T4</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Agronitrógeno</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1993,00 ± 38,83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1100" u="none" strike="noStrike">
                          <a:effectLst/>
                          <a:latin typeface="Calibri" panose="020F0502020204030204" pitchFamily="34" charset="0"/>
                          <a:cs typeface="Calibri" panose="020F0502020204030204" pitchFamily="34" charset="0"/>
                        </a:rPr>
                        <a:t>3,37</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AB</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3116474"/>
                  </a:ext>
                </a:extLst>
              </a:tr>
              <a:tr h="184303">
                <a:tc>
                  <a:txBody>
                    <a:bodyPr/>
                    <a:lstStyle/>
                    <a:p>
                      <a:pPr algn="l" fontAlgn="ctr"/>
                      <a:r>
                        <a:rPr lang="es-EC" sz="1100" u="none" strike="noStrike">
                          <a:effectLst/>
                          <a:latin typeface="Calibri" panose="020F0502020204030204" pitchFamily="34" charset="0"/>
                          <a:cs typeface="Calibri" panose="020F0502020204030204" pitchFamily="34" charset="0"/>
                        </a:rPr>
                        <a:t>T6</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Spiragrow</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1100" u="none" strike="noStrike">
                          <a:effectLst/>
                          <a:latin typeface="Calibri" panose="020F0502020204030204" pitchFamily="34" charset="0"/>
                          <a:cs typeface="Calibri" panose="020F0502020204030204" pitchFamily="34" charset="0"/>
                        </a:rPr>
                        <a:t>1930, 66 ± 34,33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1100" u="none" strike="noStrike">
                          <a:effectLst/>
                          <a:latin typeface="Calibri" panose="020F0502020204030204" pitchFamily="34" charset="0"/>
                          <a:cs typeface="Calibri" panose="020F0502020204030204" pitchFamily="34" charset="0"/>
                        </a:rPr>
                        <a:t>3,08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AB</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16346384"/>
                  </a:ext>
                </a:extLst>
              </a:tr>
              <a:tr h="184303">
                <a:tc>
                  <a:txBody>
                    <a:bodyPr/>
                    <a:lstStyle/>
                    <a:p>
                      <a:pPr algn="l" fontAlgn="ctr"/>
                      <a:r>
                        <a:rPr lang="es-EC" sz="1100" u="none" strike="noStrike">
                          <a:effectLst/>
                          <a:latin typeface="Calibri" panose="020F0502020204030204" pitchFamily="34" charset="0"/>
                          <a:cs typeface="Calibri" panose="020F0502020204030204" pitchFamily="34" charset="0"/>
                        </a:rPr>
                        <a:t>T2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1100" u="none" strike="noStrike">
                          <a:effectLst/>
                          <a:latin typeface="Calibri" panose="020F0502020204030204" pitchFamily="34" charset="0"/>
                          <a:cs typeface="Calibri" panose="020F0502020204030204" pitchFamily="34" charset="0"/>
                        </a:rPr>
                        <a:t>Stimufol</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1100" u="none" strike="noStrike">
                          <a:effectLst/>
                          <a:latin typeface="Calibri" panose="020F0502020204030204" pitchFamily="34" charset="0"/>
                          <a:cs typeface="Calibri" panose="020F0502020204030204" pitchFamily="34" charset="0"/>
                        </a:rPr>
                        <a:t>1834,84 ± 94,08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ctr"/>
                      <a:r>
                        <a:rPr lang="es-EC" sz="1100" u="none" strike="noStrike">
                          <a:effectLst/>
                          <a:latin typeface="Calibri" panose="020F0502020204030204" pitchFamily="34" charset="0"/>
                          <a:cs typeface="Calibri" panose="020F0502020204030204" pitchFamily="34" charset="0"/>
                        </a:rPr>
                        <a:t>8,88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B</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495" marR="4495" marT="449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256478290"/>
                  </a:ext>
                </a:extLst>
              </a:tr>
            </a:tbl>
          </a:graphicData>
        </a:graphic>
      </p:graphicFrame>
      <p:graphicFrame>
        <p:nvGraphicFramePr>
          <p:cNvPr id="9" name="Gráfico 8"/>
          <p:cNvGraphicFramePr/>
          <p:nvPr>
            <p:extLst>
              <p:ext uri="{D42A27DB-BD31-4B8C-83A1-F6EECF244321}">
                <p14:modId xmlns:p14="http://schemas.microsoft.com/office/powerpoint/2010/main" val="2493800519"/>
              </p:ext>
            </p:extLst>
          </p:nvPr>
        </p:nvGraphicFramePr>
        <p:xfrm>
          <a:off x="4089051" y="57619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ángulo 9"/>
          <p:cNvSpPr/>
          <p:nvPr/>
        </p:nvSpPr>
        <p:spPr>
          <a:xfrm>
            <a:off x="4354446" y="3349867"/>
            <a:ext cx="4572000" cy="2492990"/>
          </a:xfrm>
          <a:prstGeom prst="rect">
            <a:avLst/>
          </a:prstGeom>
        </p:spPr>
        <p:txBody>
          <a:bodyPr>
            <a:spAutoFit/>
          </a:bodyPr>
          <a:lstStyle/>
          <a:p>
            <a:pPr algn="just"/>
            <a:r>
              <a:rPr lang="es-EC" sz="1200" dirty="0" smtClean="0">
                <a:latin typeface="Calibri" panose="020F0502020204030204" pitchFamily="34" charset="0"/>
                <a:ea typeface="Calibri" panose="020F0502020204030204" pitchFamily="34" charset="0"/>
              </a:rPr>
              <a:t>El </a:t>
            </a:r>
            <a:r>
              <a:rPr lang="es-EC" sz="1200" dirty="0">
                <a:latin typeface="Calibri" panose="020F0502020204030204" pitchFamily="34" charset="0"/>
                <a:ea typeface="Calibri" panose="020F0502020204030204" pitchFamily="34" charset="0"/>
              </a:rPr>
              <a:t>promedio de materia verde en cuatro cortes cada 28 días el tratamiento que presentó un mayor promedio fue el tratamiento 1 </a:t>
            </a:r>
            <a:r>
              <a:rPr lang="es-EC" sz="1200" dirty="0" smtClean="0">
                <a:latin typeface="Calibri" panose="020F0502020204030204" pitchFamily="34" charset="0"/>
                <a:ea typeface="Calibri" panose="020F0502020204030204" pitchFamily="34" charset="0"/>
              </a:rPr>
              <a:t>(que </a:t>
            </a:r>
            <a:r>
              <a:rPr lang="es-EC" sz="1200" dirty="0">
                <a:latin typeface="Calibri" panose="020F0502020204030204" pitchFamily="34" charset="0"/>
                <a:ea typeface="Calibri" panose="020F0502020204030204" pitchFamily="34" charset="0"/>
              </a:rPr>
              <a:t>presentó un promedio de </a:t>
            </a:r>
            <a:r>
              <a:rPr lang="es-EC" sz="1200" dirty="0">
                <a:latin typeface="Calibri" panose="020F0502020204030204" pitchFamily="34" charset="0"/>
                <a:ea typeface="Calibri" panose="020F0502020204030204" pitchFamily="34" charset="0"/>
                <a:cs typeface="Times New Roman" panose="02020603050405020304" pitchFamily="18" charset="0"/>
              </a:rPr>
              <a:t>2182,18 Kg.Ha</a:t>
            </a:r>
            <a:r>
              <a:rPr lang="es-EC" sz="1200" baseline="30000" dirty="0">
                <a:latin typeface="Calibri" panose="020F0502020204030204" pitchFamily="34" charset="0"/>
                <a:ea typeface="Calibri" panose="020F0502020204030204" pitchFamily="34" charset="0"/>
                <a:cs typeface="Times New Roman" panose="02020603050405020304" pitchFamily="18" charset="0"/>
              </a:rPr>
              <a:t>-1</a:t>
            </a:r>
            <a:r>
              <a:rPr lang="es-EC" sz="1200" dirty="0">
                <a:latin typeface="Calibri" panose="020F0502020204030204" pitchFamily="34" charset="0"/>
                <a:ea typeface="Calibri" panose="020F0502020204030204" pitchFamily="34" charset="0"/>
              </a:rPr>
              <a:t> de producción de materia verde, mientras que el tratamiento que presentó un promedio menor de producción de materia verde fue el tratamiento 2 </a:t>
            </a:r>
            <a:r>
              <a:rPr lang="es-EC" sz="1200" dirty="0" smtClean="0">
                <a:latin typeface="Calibri" panose="020F0502020204030204" pitchFamily="34" charset="0"/>
                <a:ea typeface="Calibri" panose="020F0502020204030204" pitchFamily="34" charset="0"/>
              </a:rPr>
              <a:t>que </a:t>
            </a:r>
            <a:r>
              <a:rPr lang="es-EC" sz="1200" dirty="0">
                <a:latin typeface="Calibri" panose="020F0502020204030204" pitchFamily="34" charset="0"/>
                <a:ea typeface="Calibri" panose="020F0502020204030204" pitchFamily="34" charset="0"/>
              </a:rPr>
              <a:t>después de 4 cortes cada 28 días presentó un promedio de </a:t>
            </a:r>
            <a:r>
              <a:rPr lang="es-EC" sz="1200" dirty="0">
                <a:latin typeface="Calibri" panose="020F0502020204030204" pitchFamily="34" charset="0"/>
                <a:ea typeface="Calibri" panose="020F0502020204030204" pitchFamily="34" charset="0"/>
                <a:cs typeface="Times New Roman" panose="02020603050405020304" pitchFamily="18" charset="0"/>
              </a:rPr>
              <a:t>1834,84 Kg.Ha</a:t>
            </a:r>
            <a:r>
              <a:rPr lang="es-EC" sz="1200" baseline="30000" dirty="0">
                <a:latin typeface="Calibri" panose="020F0502020204030204" pitchFamily="34" charset="0"/>
                <a:ea typeface="Calibri" panose="020F0502020204030204" pitchFamily="34" charset="0"/>
                <a:cs typeface="Times New Roman" panose="02020603050405020304" pitchFamily="18" charset="0"/>
              </a:rPr>
              <a:t>-1</a:t>
            </a:r>
            <a:r>
              <a:rPr lang="es-EC" sz="1200" dirty="0">
                <a:latin typeface="Calibri" panose="020F0502020204030204" pitchFamily="34" charset="0"/>
                <a:ea typeface="Calibri" panose="020F0502020204030204" pitchFamily="34" charset="0"/>
              </a:rPr>
              <a:t> de producción de materia verde. </a:t>
            </a:r>
            <a:r>
              <a:rPr lang="es-EC" sz="1200" dirty="0">
                <a:latin typeface="Calibri" panose="020F0502020204030204" pitchFamily="34" charset="0"/>
                <a:ea typeface="Calibri" panose="020F0502020204030204" pitchFamily="34" charset="0"/>
                <a:cs typeface="Times New Roman" panose="02020603050405020304" pitchFamily="18" charset="0"/>
              </a:rPr>
              <a:t>Velásquez et al (2018) manifiesta que la eficiencia de la producción animal depende del óptimo</a:t>
            </a:r>
            <a:r>
              <a:rPr lang="es-EC" sz="1200" spc="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uso de los alimentos, un manejo adecuado de los pastos debe ir acompañado de riego, tipo de ganado y</a:t>
            </a:r>
            <a:r>
              <a:rPr lang="es-EC" sz="1200" spc="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principalmente de una buena fertilización de acuerdo a los análisis de suelos obtenidos, la valoración de</a:t>
            </a:r>
            <a:r>
              <a:rPr lang="es-EC" sz="1200" spc="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la</a:t>
            </a:r>
            <a:r>
              <a:rPr lang="es-EC" sz="1200" spc="-2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productividad</a:t>
            </a:r>
            <a:r>
              <a:rPr lang="es-EC" sz="1200" spc="-1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de</a:t>
            </a:r>
            <a:r>
              <a:rPr lang="es-EC" sz="1200" spc="-1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las</a:t>
            </a:r>
            <a:r>
              <a:rPr lang="es-EC" sz="1200" spc="-10"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pasturas</a:t>
            </a:r>
            <a:r>
              <a:rPr lang="es-EC" sz="1200" spc="-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es</a:t>
            </a:r>
            <a:r>
              <a:rPr lang="es-EC" sz="1200" spc="-10"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fundamental</a:t>
            </a:r>
            <a:r>
              <a:rPr lang="es-EC" sz="1200" spc="-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para</a:t>
            </a:r>
            <a:r>
              <a:rPr lang="es-EC" sz="1200" spc="-2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la</a:t>
            </a:r>
            <a:r>
              <a:rPr lang="es-EC" sz="1200" spc="-20"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determinación</a:t>
            </a:r>
            <a:r>
              <a:rPr lang="es-EC" sz="1200" spc="-1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de</a:t>
            </a:r>
            <a:r>
              <a:rPr lang="es-EC" sz="1200" spc="-1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la</a:t>
            </a:r>
            <a:r>
              <a:rPr lang="es-EC" sz="1200" spc="-5" dirty="0">
                <a:latin typeface="Calibri" panose="020F0502020204030204" pitchFamily="34" charset="0"/>
                <a:ea typeface="Calibri" panose="020F0502020204030204" pitchFamily="34" charset="0"/>
                <a:cs typeface="Times New Roman" panose="02020603050405020304" pitchFamily="18" charset="0"/>
              </a:rPr>
              <a:t> </a:t>
            </a:r>
            <a:r>
              <a:rPr lang="es-EC" sz="1200" dirty="0">
                <a:latin typeface="Calibri" panose="020F0502020204030204" pitchFamily="34" charset="0"/>
                <a:ea typeface="Calibri" panose="020F0502020204030204" pitchFamily="34" charset="0"/>
                <a:cs typeface="Times New Roman" panose="02020603050405020304" pitchFamily="18" charset="0"/>
              </a:rPr>
              <a:t>carga animal.</a:t>
            </a:r>
            <a:endParaRPr lang="es-EC" sz="1200" dirty="0"/>
          </a:p>
        </p:txBody>
      </p:sp>
    </p:spTree>
    <p:extLst>
      <p:ext uri="{BB962C8B-B14F-4D97-AF65-F5344CB8AC3E}">
        <p14:creationId xmlns:p14="http://schemas.microsoft.com/office/powerpoint/2010/main" val="1198093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dirty="0"/>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24</a:t>
            </a:fld>
            <a:endParaRPr lang="es-EC"/>
          </a:p>
        </p:txBody>
      </p:sp>
      <p:sp>
        <p:nvSpPr>
          <p:cNvPr id="7" name="CuadroTexto 6"/>
          <p:cNvSpPr txBox="1"/>
          <p:nvPr/>
        </p:nvSpPr>
        <p:spPr>
          <a:xfrm>
            <a:off x="6122036"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RESULTADOS</a:t>
            </a:r>
            <a:endParaRPr lang="es-EC" sz="2200" b="1" dirty="0">
              <a:latin typeface="Calibri" panose="020F0502020204030204" pitchFamily="34" charset="0"/>
              <a:cs typeface="Calibri" panose="020F0502020204030204" pitchFamily="34" charset="0"/>
            </a:endParaRPr>
          </a:p>
        </p:txBody>
      </p:sp>
      <p:sp>
        <p:nvSpPr>
          <p:cNvPr id="8" name="Rectángulo 7"/>
          <p:cNvSpPr/>
          <p:nvPr/>
        </p:nvSpPr>
        <p:spPr>
          <a:xfrm>
            <a:off x="428640" y="547519"/>
            <a:ext cx="1428724" cy="464871"/>
          </a:xfrm>
          <a:prstGeom prst="rect">
            <a:avLst/>
          </a:prstGeom>
        </p:spPr>
        <p:txBody>
          <a:bodyPr wrap="none">
            <a:spAutoFit/>
          </a:bodyPr>
          <a:lstStyle/>
          <a:p>
            <a:pPr algn="just">
              <a:lnSpc>
                <a:spcPct val="150000"/>
              </a:lnSpc>
              <a:spcBef>
                <a:spcPts val="200"/>
              </a:spcBef>
              <a:spcAft>
                <a:spcPts val="0"/>
              </a:spcAft>
            </a:pPr>
            <a:r>
              <a:rPr lang="es-EC" b="1" dirty="0" smtClean="0">
                <a:latin typeface="Calibri" panose="020F0502020204030204" pitchFamily="34" charset="0"/>
                <a:ea typeface="Times New Roman" panose="02020603050405020304" pitchFamily="18" charset="0"/>
                <a:cs typeface="Times New Roman" panose="02020603050405020304" pitchFamily="18" charset="0"/>
              </a:rPr>
              <a:t>Materia Seca</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908504411"/>
              </p:ext>
            </p:extLst>
          </p:nvPr>
        </p:nvGraphicFramePr>
        <p:xfrm>
          <a:off x="37473" y="992073"/>
          <a:ext cx="3639782" cy="5092600"/>
        </p:xfrm>
        <a:graphic>
          <a:graphicData uri="http://schemas.openxmlformats.org/drawingml/2006/table">
            <a:tbl>
              <a:tblPr>
                <a:tableStyleId>{F5AB1C69-6EDB-4FF4-983F-18BD219EF322}</a:tableStyleId>
              </a:tblPr>
              <a:tblGrid>
                <a:gridCol w="183398">
                  <a:extLst>
                    <a:ext uri="{9D8B030D-6E8A-4147-A177-3AD203B41FA5}">
                      <a16:colId xmlns:a16="http://schemas.microsoft.com/office/drawing/2014/main" xmlns="" val="2062849364"/>
                    </a:ext>
                  </a:extLst>
                </a:gridCol>
                <a:gridCol w="1620924">
                  <a:extLst>
                    <a:ext uri="{9D8B030D-6E8A-4147-A177-3AD203B41FA5}">
                      <a16:colId xmlns:a16="http://schemas.microsoft.com/office/drawing/2014/main" xmlns="" val="422722371"/>
                    </a:ext>
                  </a:extLst>
                </a:gridCol>
                <a:gridCol w="902161">
                  <a:extLst>
                    <a:ext uri="{9D8B030D-6E8A-4147-A177-3AD203B41FA5}">
                      <a16:colId xmlns:a16="http://schemas.microsoft.com/office/drawing/2014/main" xmlns="" val="3404056760"/>
                    </a:ext>
                  </a:extLst>
                </a:gridCol>
                <a:gridCol w="429243">
                  <a:extLst>
                    <a:ext uri="{9D8B030D-6E8A-4147-A177-3AD203B41FA5}">
                      <a16:colId xmlns:a16="http://schemas.microsoft.com/office/drawing/2014/main" xmlns="" val="372985589"/>
                    </a:ext>
                  </a:extLst>
                </a:gridCol>
                <a:gridCol w="504056">
                  <a:extLst>
                    <a:ext uri="{9D8B030D-6E8A-4147-A177-3AD203B41FA5}">
                      <a16:colId xmlns:a16="http://schemas.microsoft.com/office/drawing/2014/main" xmlns="" val="382201804"/>
                    </a:ext>
                  </a:extLst>
                </a:gridCol>
              </a:tblGrid>
              <a:tr h="262890">
                <a:tc gridSpan="2">
                  <a:txBody>
                    <a:bodyPr/>
                    <a:lstStyle/>
                    <a:p>
                      <a:pPr algn="ctr" fontAlgn="ctr"/>
                      <a:r>
                        <a:rPr lang="es-EC" sz="1100" b="1" u="none" strike="noStrike" dirty="0">
                          <a:effectLst/>
                          <a:latin typeface="Calibri" panose="020F0502020204030204" pitchFamily="34" charset="0"/>
                          <a:cs typeface="Calibri" panose="020F0502020204030204" pitchFamily="34" charset="0"/>
                        </a:rPr>
                        <a:t>Tratamiento</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EC"/>
                    </a:p>
                  </a:txBody>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Promedio ± </a:t>
                      </a:r>
                      <a:r>
                        <a:rPr lang="es-EC" sz="1100" b="1" u="none" strike="noStrike" dirty="0" err="1">
                          <a:effectLst/>
                          <a:latin typeface="Calibri" panose="020F0502020204030204" pitchFamily="34" charset="0"/>
                          <a:cs typeface="Calibri" panose="020F0502020204030204" pitchFamily="34" charset="0"/>
                        </a:rPr>
                        <a:t>e.e</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CV</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TUKEY (0,5)</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8286170"/>
                  </a:ext>
                </a:extLst>
              </a:tr>
              <a:tr h="1058911">
                <a:tc>
                  <a:txBody>
                    <a:bodyPr/>
                    <a:lstStyle/>
                    <a:p>
                      <a:pPr algn="l" fontAlgn="ctr"/>
                      <a:r>
                        <a:rPr lang="es-EC" sz="1100" u="none" strike="noStrike">
                          <a:effectLst/>
                          <a:latin typeface="Calibri" panose="020F0502020204030204" pitchFamily="34" charset="0"/>
                          <a:cs typeface="Calibri" panose="020F0502020204030204" pitchFamily="34" charset="0"/>
                        </a:rPr>
                        <a:t>T1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Stimufol + Vanguardia Fertilizante Convencional V edáfico [N]25%, [P]10%, [K]5%, +[S] 9%+[Mg] 1.2%</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22,00 ± 0,58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4,55</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A</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48260352"/>
                  </a:ext>
                </a:extLst>
              </a:tr>
              <a:tr h="962769">
                <a:tc>
                  <a:txBody>
                    <a:bodyPr/>
                    <a:lstStyle/>
                    <a:p>
                      <a:pPr algn="l" fontAlgn="ctr"/>
                      <a:r>
                        <a:rPr lang="es-EC" sz="1100" u="none" strike="noStrike">
                          <a:effectLst/>
                          <a:latin typeface="Calibri" panose="020F0502020204030204" pitchFamily="34" charset="0"/>
                          <a:cs typeface="Calibri" panose="020F0502020204030204" pitchFamily="34" charset="0"/>
                        </a:rPr>
                        <a:t>T0</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Vanguardia Fertilizante Convencional V edáfico [N]25%, [P]10%, [K]5%, +[S] 9%+[Mg] 1.2%</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20,00 ± 0,58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AB</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1033546"/>
                  </a:ext>
                </a:extLst>
              </a:tr>
              <a:tr h="145558">
                <a:tc>
                  <a:txBody>
                    <a:bodyPr/>
                    <a:lstStyle/>
                    <a:p>
                      <a:pPr algn="l" fontAlgn="ctr"/>
                      <a:r>
                        <a:rPr lang="es-EC" sz="1100" u="none" strike="noStrike">
                          <a:effectLst/>
                          <a:latin typeface="Calibri" panose="020F0502020204030204" pitchFamily="34" charset="0"/>
                          <a:cs typeface="Calibri" panose="020F0502020204030204" pitchFamily="34" charset="0"/>
                        </a:rPr>
                        <a:t>T2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Stimufol</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18,67 ± 0,67</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6,19</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BC</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0805786"/>
                  </a:ext>
                </a:extLst>
              </a:tr>
              <a:tr h="1106982">
                <a:tc>
                  <a:txBody>
                    <a:bodyPr/>
                    <a:lstStyle/>
                    <a:p>
                      <a:pPr algn="l" fontAlgn="ctr"/>
                      <a:r>
                        <a:rPr lang="es-EC" sz="1100" u="none" strike="noStrike">
                          <a:effectLst/>
                          <a:latin typeface="Calibri" panose="020F0502020204030204" pitchFamily="34" charset="0"/>
                          <a:cs typeface="Calibri" panose="020F0502020204030204" pitchFamily="34" charset="0"/>
                        </a:rPr>
                        <a:t>T5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Spiragrow + Vanguardia Fertilizante Convencional V edáfico [N]25%, [P]10%, [K]5%, +[S] 9%+[Mg] 1.2%</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18,00 ± 0,58</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5,56</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BC</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92985623"/>
                  </a:ext>
                </a:extLst>
              </a:tr>
              <a:tr h="145558">
                <a:tc>
                  <a:txBody>
                    <a:bodyPr/>
                    <a:lstStyle/>
                    <a:p>
                      <a:pPr algn="l" fontAlgn="ctr"/>
                      <a:r>
                        <a:rPr lang="es-EC" sz="1100" u="none" strike="noStrike">
                          <a:effectLst/>
                          <a:latin typeface="Calibri" panose="020F0502020204030204" pitchFamily="34" charset="0"/>
                          <a:cs typeface="Calibri" panose="020F0502020204030204" pitchFamily="34" charset="0"/>
                        </a:rPr>
                        <a:t>T4</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Agronitrógeno</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17,67 ± 0,67</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6,54</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BC</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80764868"/>
                  </a:ext>
                </a:extLst>
              </a:tr>
              <a:tr h="1106982">
                <a:tc>
                  <a:txBody>
                    <a:bodyPr/>
                    <a:lstStyle/>
                    <a:p>
                      <a:pPr algn="l" fontAlgn="ctr"/>
                      <a:r>
                        <a:rPr lang="es-EC" sz="1100" u="none" strike="noStrike">
                          <a:effectLst/>
                          <a:latin typeface="Calibri" panose="020F0502020204030204" pitchFamily="34" charset="0"/>
                          <a:cs typeface="Calibri" panose="020F0502020204030204" pitchFamily="34" charset="0"/>
                        </a:rPr>
                        <a:t>T3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Agronitrógeno + Vanguardia Fertilizante Convencional V edáfico [N]25%, [P]10%, [K]5%, +[S] 9%+[Mg] 1.2%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17,33 ± 0,33</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3,33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BC</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5441591"/>
                  </a:ext>
                </a:extLst>
              </a:tr>
              <a:tr h="145558">
                <a:tc>
                  <a:txBody>
                    <a:bodyPr/>
                    <a:lstStyle/>
                    <a:p>
                      <a:pPr algn="l" fontAlgn="ctr"/>
                      <a:r>
                        <a:rPr lang="es-EC" sz="1100" u="none" strike="noStrike">
                          <a:effectLst/>
                          <a:latin typeface="Calibri" panose="020F0502020204030204" pitchFamily="34" charset="0"/>
                          <a:cs typeface="Calibri" panose="020F0502020204030204" pitchFamily="34" charset="0"/>
                        </a:rPr>
                        <a:t>T6</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Spiragrow</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17,00 ± 0,58</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latin typeface="Calibri" panose="020F0502020204030204" pitchFamily="34" charset="0"/>
                          <a:cs typeface="Calibri" panose="020F0502020204030204" pitchFamily="34" charset="0"/>
                        </a:rPr>
                        <a:t>5,88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C</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924386666"/>
                  </a:ext>
                </a:extLst>
              </a:tr>
            </a:tbl>
          </a:graphicData>
        </a:graphic>
      </p:graphicFrame>
      <p:sp>
        <p:nvSpPr>
          <p:cNvPr id="9" name="Rectángulo 8"/>
          <p:cNvSpPr/>
          <p:nvPr/>
        </p:nvSpPr>
        <p:spPr>
          <a:xfrm>
            <a:off x="3649190" y="3520148"/>
            <a:ext cx="5299007" cy="2377574"/>
          </a:xfrm>
          <a:prstGeom prst="rect">
            <a:avLst/>
          </a:prstGeom>
        </p:spPr>
        <p:txBody>
          <a:bodyPr wrap="square">
            <a:spAutoFit/>
          </a:bodyPr>
          <a:lstStyle/>
          <a:p>
            <a:pPr marL="76200" marR="76835" algn="just">
              <a:lnSpc>
                <a:spcPct val="150000"/>
              </a:lnSpc>
              <a:spcAft>
                <a:spcPts val="0"/>
              </a:spcAft>
            </a:pPr>
            <a:r>
              <a:rPr lang="es-ES" sz="1100" dirty="0" smtClean="0">
                <a:latin typeface="Calibri" panose="020F0502020204030204" pitchFamily="34" charset="0"/>
                <a:ea typeface="Calibri" panose="020F0502020204030204" pitchFamily="34" charset="0"/>
                <a:cs typeface="Calibri" panose="020F0502020204030204" pitchFamily="34" charset="0"/>
              </a:rPr>
              <a:t>El </a:t>
            </a:r>
            <a:r>
              <a:rPr lang="es-ES" sz="1100" dirty="0">
                <a:latin typeface="Calibri" panose="020F0502020204030204" pitchFamily="34" charset="0"/>
                <a:ea typeface="Calibri" panose="020F0502020204030204" pitchFamily="34" charset="0"/>
                <a:cs typeface="Calibri" panose="020F0502020204030204" pitchFamily="34" charset="0"/>
              </a:rPr>
              <a:t>promedio de materia seca en cuatro cortes cada 28 días el tratamiento que presentó un mayor promedio fue el tratamiento 1 </a:t>
            </a:r>
            <a:r>
              <a:rPr lang="es-ES" sz="1100" dirty="0" smtClean="0">
                <a:latin typeface="Calibri" panose="020F0502020204030204" pitchFamily="34" charset="0"/>
                <a:ea typeface="Calibri" panose="020F0502020204030204" pitchFamily="34" charset="0"/>
                <a:cs typeface="Calibri" panose="020F0502020204030204" pitchFamily="34" charset="0"/>
              </a:rPr>
              <a:t>que </a:t>
            </a:r>
            <a:r>
              <a:rPr lang="es-ES" sz="1100" dirty="0">
                <a:latin typeface="Calibri" panose="020F0502020204030204" pitchFamily="34" charset="0"/>
                <a:ea typeface="Calibri" panose="020F0502020204030204" pitchFamily="34" charset="0"/>
                <a:cs typeface="Calibri" panose="020F0502020204030204" pitchFamily="34" charset="0"/>
              </a:rPr>
              <a:t>presentó un promedio de </a:t>
            </a:r>
            <a:r>
              <a:rPr lang="es-ES" sz="1100" dirty="0">
                <a:latin typeface="Calibri" panose="020F0502020204030204" pitchFamily="34" charset="0"/>
                <a:ea typeface="Calibri" panose="020F0502020204030204" pitchFamily="34" charset="0"/>
              </a:rPr>
              <a:t>22 %</a:t>
            </a:r>
            <a:r>
              <a:rPr lang="es-ES" sz="1100" dirty="0">
                <a:latin typeface="Calibri" panose="020F0502020204030204" pitchFamily="34" charset="0"/>
                <a:ea typeface="Calibri" panose="020F0502020204030204" pitchFamily="34" charset="0"/>
                <a:cs typeface="Calibri" panose="020F0502020204030204" pitchFamily="34" charset="0"/>
              </a:rPr>
              <a:t> de producción de materia seca, mientras que el tratamiento que presentó un promedio menor de producción de materia verde fue el tratamiento 6 </a:t>
            </a:r>
            <a:r>
              <a:rPr lang="es-ES" sz="1100" dirty="0" smtClean="0">
                <a:latin typeface="Calibri" panose="020F0502020204030204" pitchFamily="34" charset="0"/>
                <a:ea typeface="Calibri" panose="020F0502020204030204" pitchFamily="34" charset="0"/>
                <a:cs typeface="Calibri" panose="020F0502020204030204" pitchFamily="34" charset="0"/>
              </a:rPr>
              <a:t>que </a:t>
            </a:r>
            <a:r>
              <a:rPr lang="es-ES" sz="1100" dirty="0">
                <a:latin typeface="Calibri" panose="020F0502020204030204" pitchFamily="34" charset="0"/>
                <a:ea typeface="Calibri" panose="020F0502020204030204" pitchFamily="34" charset="0"/>
                <a:cs typeface="Calibri" panose="020F0502020204030204" pitchFamily="34" charset="0"/>
              </a:rPr>
              <a:t>después de 4 cortes cada 28 días presentó un promedio de </a:t>
            </a:r>
            <a:r>
              <a:rPr lang="es-ES" sz="1100" dirty="0">
                <a:latin typeface="Calibri" panose="020F0502020204030204" pitchFamily="34" charset="0"/>
                <a:ea typeface="Calibri" panose="020F0502020204030204" pitchFamily="34" charset="0"/>
              </a:rPr>
              <a:t>17 %</a:t>
            </a:r>
            <a:r>
              <a:rPr lang="es-ES" sz="1100" dirty="0">
                <a:latin typeface="Calibri" panose="020F0502020204030204" pitchFamily="34" charset="0"/>
                <a:ea typeface="Calibri" panose="020F0502020204030204" pitchFamily="34" charset="0"/>
                <a:cs typeface="Calibri" panose="020F0502020204030204" pitchFamily="34" charset="0"/>
              </a:rPr>
              <a:t> de producción de materia seca. </a:t>
            </a:r>
            <a:r>
              <a:rPr lang="es-ES" sz="1100" dirty="0">
                <a:latin typeface="Calibri" panose="020F0502020204030204" pitchFamily="34" charset="0"/>
                <a:ea typeface="Calibri" panose="020F0502020204030204" pitchFamily="34" charset="0"/>
              </a:rPr>
              <a:t>Trinidad</a:t>
            </a:r>
            <a:r>
              <a:rPr lang="es-ES" sz="1100" spc="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&amp; Aguilar (1999) manifiestan que la aplicación de fertilizantes edáficos más fertilizantes foliares pueden</a:t>
            </a:r>
            <a:r>
              <a:rPr lang="es-ES" sz="1100" spc="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por las plantas ayudando a la activación celular. </a:t>
            </a:r>
            <a:r>
              <a:rPr lang="es-ES" sz="1100" dirty="0" err="1">
                <a:latin typeface="Calibri" panose="020F0502020204030204" pitchFamily="34" charset="0"/>
                <a:ea typeface="Calibri" panose="020F0502020204030204" pitchFamily="34" charset="0"/>
              </a:rPr>
              <a:t>Pietroski</a:t>
            </a:r>
            <a:r>
              <a:rPr lang="es-ES" sz="1100" dirty="0">
                <a:latin typeface="Calibri" panose="020F0502020204030204" pitchFamily="34" charset="0"/>
                <a:ea typeface="Calibri" panose="020F0502020204030204" pitchFamily="34" charset="0"/>
              </a:rPr>
              <a:t> et al. (2015) manifestó que el uso de nitrógeno</a:t>
            </a:r>
            <a:r>
              <a:rPr lang="es-ES" sz="1100" spc="-23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foliar</a:t>
            </a:r>
            <a:r>
              <a:rPr lang="es-ES" sz="1100" spc="-2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no</a:t>
            </a:r>
            <a:r>
              <a:rPr lang="es-ES" sz="1100" spc="-1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genera</a:t>
            </a:r>
            <a:r>
              <a:rPr lang="es-ES" sz="1100" spc="-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los</a:t>
            </a:r>
            <a:r>
              <a:rPr lang="es-ES" sz="1100" spc="-10"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mismos</a:t>
            </a:r>
            <a:r>
              <a:rPr lang="es-ES" sz="1100" spc="-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rendimientos</a:t>
            </a:r>
            <a:r>
              <a:rPr lang="es-ES" sz="1100" spc="-10"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como</a:t>
            </a:r>
            <a:r>
              <a:rPr lang="es-ES" sz="1100" spc="-1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se</a:t>
            </a:r>
            <a:r>
              <a:rPr lang="es-ES" sz="1100" spc="-2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logra</a:t>
            </a:r>
            <a:r>
              <a:rPr lang="es-ES" sz="1100" spc="-2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con</a:t>
            </a:r>
            <a:r>
              <a:rPr lang="es-ES" sz="1100" spc="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la</a:t>
            </a:r>
            <a:r>
              <a:rPr lang="es-ES" sz="1100" spc="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aplicación</a:t>
            </a:r>
            <a:r>
              <a:rPr lang="es-ES" sz="1100" spc="-1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de</a:t>
            </a:r>
            <a:r>
              <a:rPr lang="es-ES" sz="1100" spc="-15"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fertilizantes</a:t>
            </a:r>
            <a:r>
              <a:rPr lang="es-ES" sz="1100" spc="-10" dirty="0">
                <a:latin typeface="Calibri" panose="020F0502020204030204" pitchFamily="34" charset="0"/>
                <a:ea typeface="Calibri" panose="020F0502020204030204" pitchFamily="34" charset="0"/>
              </a:rPr>
              <a:t> </a:t>
            </a:r>
            <a:r>
              <a:rPr lang="es-ES" sz="1100" dirty="0">
                <a:latin typeface="Calibri" panose="020F0502020204030204" pitchFamily="34" charset="0"/>
                <a:ea typeface="Calibri" panose="020F0502020204030204" pitchFamily="34" charset="0"/>
              </a:rPr>
              <a:t>edáficos.</a:t>
            </a:r>
            <a:endParaRPr lang="es-EC" sz="1100" dirty="0">
              <a:latin typeface="Calibri" panose="020F0502020204030204" pitchFamily="34" charset="0"/>
              <a:ea typeface="Calibri" panose="020F0502020204030204" pitchFamily="34" charset="0"/>
            </a:endParaRPr>
          </a:p>
        </p:txBody>
      </p:sp>
      <p:graphicFrame>
        <p:nvGraphicFramePr>
          <p:cNvPr id="11" name="Gráfico 10"/>
          <p:cNvGraphicFramePr/>
          <p:nvPr>
            <p:extLst>
              <p:ext uri="{D42A27DB-BD31-4B8C-83A1-F6EECF244321}">
                <p14:modId xmlns:p14="http://schemas.microsoft.com/office/powerpoint/2010/main" val="2041550725"/>
              </p:ext>
            </p:extLst>
          </p:nvPr>
        </p:nvGraphicFramePr>
        <p:xfrm>
          <a:off x="4134470" y="699217"/>
          <a:ext cx="4565650" cy="27882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5662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25</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RESULTADOS</a:t>
            </a:r>
            <a:endParaRPr lang="es-EC" sz="2200" b="1" dirty="0">
              <a:latin typeface="Calibri" panose="020F0502020204030204" pitchFamily="34" charset="0"/>
              <a:cs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484740255"/>
              </p:ext>
            </p:extLst>
          </p:nvPr>
        </p:nvGraphicFramePr>
        <p:xfrm>
          <a:off x="251044" y="1344178"/>
          <a:ext cx="4896544" cy="3930301"/>
        </p:xfrm>
        <a:graphic>
          <a:graphicData uri="http://schemas.openxmlformats.org/drawingml/2006/table">
            <a:tbl>
              <a:tblPr>
                <a:tableStyleId>{F5AB1C69-6EDB-4FF4-983F-18BD219EF322}</a:tableStyleId>
              </a:tblPr>
              <a:tblGrid>
                <a:gridCol w="306034">
                  <a:extLst>
                    <a:ext uri="{9D8B030D-6E8A-4147-A177-3AD203B41FA5}">
                      <a16:colId xmlns:a16="http://schemas.microsoft.com/office/drawing/2014/main" xmlns="" val="3761409113"/>
                    </a:ext>
                  </a:extLst>
                </a:gridCol>
                <a:gridCol w="1977103">
                  <a:extLst>
                    <a:ext uri="{9D8B030D-6E8A-4147-A177-3AD203B41FA5}">
                      <a16:colId xmlns:a16="http://schemas.microsoft.com/office/drawing/2014/main" xmlns="" val="534619892"/>
                    </a:ext>
                  </a:extLst>
                </a:gridCol>
                <a:gridCol w="777203">
                  <a:extLst>
                    <a:ext uri="{9D8B030D-6E8A-4147-A177-3AD203B41FA5}">
                      <a16:colId xmlns:a16="http://schemas.microsoft.com/office/drawing/2014/main" xmlns="" val="1068261364"/>
                    </a:ext>
                  </a:extLst>
                </a:gridCol>
                <a:gridCol w="510057">
                  <a:extLst>
                    <a:ext uri="{9D8B030D-6E8A-4147-A177-3AD203B41FA5}">
                      <a16:colId xmlns:a16="http://schemas.microsoft.com/office/drawing/2014/main" xmlns="" val="160269658"/>
                    </a:ext>
                  </a:extLst>
                </a:gridCol>
                <a:gridCol w="612068">
                  <a:extLst>
                    <a:ext uri="{9D8B030D-6E8A-4147-A177-3AD203B41FA5}">
                      <a16:colId xmlns:a16="http://schemas.microsoft.com/office/drawing/2014/main" xmlns="" val="67139842"/>
                    </a:ext>
                  </a:extLst>
                </a:gridCol>
                <a:gridCol w="714079">
                  <a:extLst>
                    <a:ext uri="{9D8B030D-6E8A-4147-A177-3AD203B41FA5}">
                      <a16:colId xmlns:a16="http://schemas.microsoft.com/office/drawing/2014/main" xmlns="" val="217703425"/>
                    </a:ext>
                  </a:extLst>
                </a:gridCol>
              </a:tblGrid>
              <a:tr h="132941">
                <a:tc>
                  <a:txBody>
                    <a:bodyPr/>
                    <a:lstStyle/>
                    <a:p>
                      <a:pPr algn="ctr" fontAlgn="ctr"/>
                      <a:r>
                        <a:rPr lang="es-EC" sz="1100" b="1" u="none" strike="noStrike" dirty="0">
                          <a:effectLst/>
                          <a:latin typeface="Calibri" panose="020F0502020204030204" pitchFamily="34" charset="0"/>
                          <a:cs typeface="Calibri" panose="020F0502020204030204" pitchFamily="34" charset="0"/>
                        </a:rPr>
                        <a:t>Siglas</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Tratamiento</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 Proteína</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 Fibra</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 Grasa</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s-EC" sz="1100" b="1" u="none" strike="noStrike" dirty="0">
                          <a:effectLst/>
                          <a:latin typeface="Calibri" panose="020F0502020204030204" pitchFamily="34" charset="0"/>
                          <a:cs typeface="Calibri" panose="020F0502020204030204" pitchFamily="34" charset="0"/>
                        </a:rPr>
                        <a:t>% Ceniza</a:t>
                      </a:r>
                      <a:endParaRPr lang="es-EC" sz="1100" b="1"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0216516"/>
                  </a:ext>
                </a:extLst>
              </a:tr>
              <a:tr h="681699">
                <a:tc>
                  <a:txBody>
                    <a:bodyPr/>
                    <a:lstStyle/>
                    <a:p>
                      <a:pPr algn="ctr" fontAlgn="ctr"/>
                      <a:r>
                        <a:rPr lang="es-EC" sz="1100" u="none" strike="noStrike">
                          <a:effectLst/>
                          <a:latin typeface="Calibri" panose="020F0502020204030204" pitchFamily="34" charset="0"/>
                          <a:cs typeface="Calibri" panose="020F0502020204030204" pitchFamily="34" charset="0"/>
                        </a:rPr>
                        <a:t>T1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Stimufol + Vanguardia Fertilizante Convencional V edáfico [N]25%, [P]10%, [K]5%, +[S] 9%+[Mg] 1.2%</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31,1</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32,1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3,6</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13,54</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6235534"/>
                  </a:ext>
                </a:extLst>
              </a:tr>
              <a:tr h="720080">
                <a:tc>
                  <a:txBody>
                    <a:bodyPr/>
                    <a:lstStyle/>
                    <a:p>
                      <a:pPr algn="ctr" fontAlgn="ctr"/>
                      <a:r>
                        <a:rPr lang="es-EC" sz="1100" u="none" strike="noStrike">
                          <a:effectLst/>
                          <a:latin typeface="Calibri" panose="020F0502020204030204" pitchFamily="34" charset="0"/>
                          <a:cs typeface="Calibri" panose="020F0502020204030204" pitchFamily="34" charset="0"/>
                        </a:rPr>
                        <a:t>T0</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Vanguardia Fertilizante Convencional V edáfico [N]25%, [P]10%, [K]5%, +[S] 9%+[Mg] 1.2%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30,7</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29,2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3,1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13,05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7727855"/>
                  </a:ext>
                </a:extLst>
              </a:tr>
              <a:tr h="792088">
                <a:tc>
                  <a:txBody>
                    <a:bodyPr/>
                    <a:lstStyle/>
                    <a:p>
                      <a:pPr algn="ctr" fontAlgn="ctr"/>
                      <a:r>
                        <a:rPr lang="es-EC" sz="1100" u="none" strike="noStrike">
                          <a:effectLst/>
                          <a:latin typeface="Calibri" panose="020F0502020204030204" pitchFamily="34" charset="0"/>
                          <a:cs typeface="Calibri" panose="020F0502020204030204" pitchFamily="34" charset="0"/>
                        </a:rPr>
                        <a:t>T5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Spiragrow + Vanguardia Fertilizante Convencional V edáfico [N]25%, [P]10%, [K]5%, +[S] 9%+[Mg] 1.2%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29,9</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27,2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3,1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13,05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745883"/>
                  </a:ext>
                </a:extLst>
              </a:tr>
              <a:tr h="0">
                <a:tc>
                  <a:txBody>
                    <a:bodyPr/>
                    <a:lstStyle/>
                    <a:p>
                      <a:pPr algn="ctr" fontAlgn="ctr"/>
                      <a:r>
                        <a:rPr lang="es-EC" sz="1100" u="none" strike="noStrike">
                          <a:effectLst/>
                          <a:latin typeface="Calibri" panose="020F0502020204030204" pitchFamily="34" charset="0"/>
                          <a:cs typeface="Calibri" panose="020F0502020204030204" pitchFamily="34" charset="0"/>
                        </a:rPr>
                        <a:t>T2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Stimufol</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27,2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29,3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4,9</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12,5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60730743"/>
                  </a:ext>
                </a:extLst>
              </a:tr>
              <a:tr h="132941">
                <a:tc>
                  <a:txBody>
                    <a:bodyPr/>
                    <a:lstStyle/>
                    <a:p>
                      <a:pPr algn="ctr" fontAlgn="ctr"/>
                      <a:r>
                        <a:rPr lang="es-EC" sz="1100" u="none" strike="noStrike">
                          <a:effectLst/>
                          <a:latin typeface="Calibri" panose="020F0502020204030204" pitchFamily="34" charset="0"/>
                          <a:cs typeface="Calibri" panose="020F0502020204030204" pitchFamily="34" charset="0"/>
                        </a:rPr>
                        <a:t>T6</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Spiragrow</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25,8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29,1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4,1</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12,32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3875234"/>
                  </a:ext>
                </a:extLst>
              </a:tr>
              <a:tr h="879478">
                <a:tc>
                  <a:txBody>
                    <a:bodyPr/>
                    <a:lstStyle/>
                    <a:p>
                      <a:pPr algn="ctr" fontAlgn="ctr"/>
                      <a:r>
                        <a:rPr lang="es-EC" sz="1100" u="none" strike="noStrike">
                          <a:effectLst/>
                          <a:latin typeface="Calibri" panose="020F0502020204030204" pitchFamily="34" charset="0"/>
                          <a:cs typeface="Calibri" panose="020F0502020204030204" pitchFamily="34" charset="0"/>
                        </a:rPr>
                        <a:t>T3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Agronitrógeno + Vanguardia Fertilizante Convencional V edáfico [N]25%, [P]10%, [K]5%, +[S] 9%+[Mg] 1.2%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24,9</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30,9</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4,8</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100" u="none" strike="noStrike">
                          <a:effectLst/>
                          <a:latin typeface="Calibri" panose="020F0502020204030204" pitchFamily="34" charset="0"/>
                          <a:cs typeface="Calibri" panose="020F0502020204030204" pitchFamily="34" charset="0"/>
                        </a:rPr>
                        <a:t>11,45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1798921"/>
                  </a:ext>
                </a:extLst>
              </a:tr>
              <a:tr h="132941">
                <a:tc>
                  <a:txBody>
                    <a:bodyPr/>
                    <a:lstStyle/>
                    <a:p>
                      <a:pPr algn="ctr" fontAlgn="ctr"/>
                      <a:r>
                        <a:rPr lang="es-EC" sz="1100" u="none" strike="noStrike">
                          <a:effectLst/>
                          <a:latin typeface="Calibri" panose="020F0502020204030204" pitchFamily="34" charset="0"/>
                          <a:cs typeface="Calibri" panose="020F0502020204030204" pitchFamily="34" charset="0"/>
                        </a:rPr>
                        <a:t>T4</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latin typeface="Calibri" panose="020F0502020204030204" pitchFamily="34" charset="0"/>
                          <a:cs typeface="Calibri" panose="020F0502020204030204" pitchFamily="34" charset="0"/>
                        </a:rPr>
                        <a:t>Agronitrógeno</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latin typeface="Calibri" panose="020F0502020204030204" pitchFamily="34" charset="0"/>
                          <a:cs typeface="Calibri" panose="020F0502020204030204" pitchFamily="34" charset="0"/>
                        </a:rPr>
                        <a:t>23,2</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latin typeface="Calibri" panose="020F0502020204030204" pitchFamily="34" charset="0"/>
                          <a:cs typeface="Calibri" panose="020F0502020204030204" pitchFamily="34" charset="0"/>
                        </a:rPr>
                        <a:t>30,3</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a:effectLst/>
                          <a:latin typeface="Calibri" panose="020F0502020204030204" pitchFamily="34" charset="0"/>
                          <a:cs typeface="Calibri" panose="020F0502020204030204" pitchFamily="34" charset="0"/>
                        </a:rPr>
                        <a:t>4,5</a:t>
                      </a:r>
                      <a:endParaRPr lang="es-EC" sz="1100" b="0" i="0" u="none" strike="noStrike">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s-EC" sz="1100" u="none" strike="noStrike" dirty="0">
                          <a:effectLst/>
                          <a:latin typeface="Calibri" panose="020F0502020204030204" pitchFamily="34" charset="0"/>
                          <a:cs typeface="Calibri" panose="020F0502020204030204" pitchFamily="34" charset="0"/>
                        </a:rPr>
                        <a:t>12,91</a:t>
                      </a:r>
                      <a:endParaRPr lang="es-EC" sz="1100" b="0" i="0" u="none" strike="noStrike" dirty="0">
                        <a:solidFill>
                          <a:srgbClr val="000000"/>
                        </a:solidFill>
                        <a:effectLst/>
                        <a:latin typeface="Calibri" panose="020F0502020204030204" pitchFamily="34" charset="0"/>
                        <a:cs typeface="Calibri" panose="020F0502020204030204" pitchFamily="34" charset="0"/>
                      </a:endParaRPr>
                    </a:p>
                  </a:txBody>
                  <a:tcPr marL="4689" marR="4689" marT="4689"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430878411"/>
                  </a:ext>
                </a:extLst>
              </a:tr>
            </a:tbl>
          </a:graphicData>
        </a:graphic>
      </p:graphicFrame>
      <p:sp>
        <p:nvSpPr>
          <p:cNvPr id="10" name="Rectángulo 9"/>
          <p:cNvSpPr/>
          <p:nvPr/>
        </p:nvSpPr>
        <p:spPr>
          <a:xfrm>
            <a:off x="217864" y="674026"/>
            <a:ext cx="2361224" cy="464871"/>
          </a:xfrm>
          <a:prstGeom prst="rect">
            <a:avLst/>
          </a:prstGeom>
        </p:spPr>
        <p:txBody>
          <a:bodyPr wrap="none">
            <a:spAutoFit/>
          </a:bodyPr>
          <a:lstStyle/>
          <a:p>
            <a:pPr algn="just">
              <a:lnSpc>
                <a:spcPct val="150000"/>
              </a:lnSpc>
              <a:spcBef>
                <a:spcPts val="200"/>
              </a:spcBef>
              <a:spcAft>
                <a:spcPts val="0"/>
              </a:spcAft>
            </a:pPr>
            <a:r>
              <a:rPr lang="es-EC" b="1" dirty="0" smtClean="0">
                <a:latin typeface="Calibri" panose="020F0502020204030204" pitchFamily="34" charset="0"/>
                <a:ea typeface="Times New Roman" panose="02020603050405020304" pitchFamily="18" charset="0"/>
                <a:cs typeface="Times New Roman" panose="02020603050405020304" pitchFamily="18" charset="0"/>
              </a:rPr>
              <a:t>Análisis Bromatológico</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1221693123"/>
              </p:ext>
            </p:extLst>
          </p:nvPr>
        </p:nvGraphicFramePr>
        <p:xfrm>
          <a:off x="5147588" y="786200"/>
          <a:ext cx="3778419" cy="286448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ángulo 11"/>
          <p:cNvSpPr/>
          <p:nvPr/>
        </p:nvSpPr>
        <p:spPr>
          <a:xfrm>
            <a:off x="5149789" y="3717392"/>
            <a:ext cx="3963270" cy="2123658"/>
          </a:xfrm>
          <a:prstGeom prst="rect">
            <a:avLst/>
          </a:prstGeom>
        </p:spPr>
        <p:txBody>
          <a:bodyPr wrap="square">
            <a:spAutoFit/>
          </a:bodyPr>
          <a:lstStyle/>
          <a:p>
            <a:pPr lvl="0" algn="just">
              <a:lnSpc>
                <a:spcPct val="150000"/>
              </a:lnSpc>
              <a:spcAft>
                <a:spcPts val="0"/>
              </a:spcAft>
            </a:pPr>
            <a:r>
              <a:rPr lang="es-EC" sz="1100" dirty="0">
                <a:latin typeface="Calibri" panose="020F0502020204030204" pitchFamily="34" charset="0"/>
                <a:ea typeface="Calibri" panose="020F0502020204030204" pitchFamily="34" charset="0"/>
                <a:cs typeface="Times New Roman" panose="02020603050405020304" pitchFamily="18" charset="0"/>
              </a:rPr>
              <a:t>E</a:t>
            </a:r>
            <a:r>
              <a:rPr lang="es-EC" sz="1100" dirty="0" smtClean="0">
                <a:latin typeface="Calibri" panose="020F0502020204030204" pitchFamily="34" charset="0"/>
                <a:ea typeface="Calibri" panose="020F0502020204030204" pitchFamily="34" charset="0"/>
                <a:cs typeface="Times New Roman" panose="02020603050405020304" pitchFamily="18" charset="0"/>
              </a:rPr>
              <a:t>l </a:t>
            </a:r>
            <a:r>
              <a:rPr lang="es-EC" sz="1100" dirty="0">
                <a:latin typeface="Calibri" panose="020F0502020204030204" pitchFamily="34" charset="0"/>
                <a:ea typeface="Calibri" panose="020F0502020204030204" pitchFamily="34" charset="0"/>
                <a:cs typeface="Times New Roman" panose="02020603050405020304" pitchFamily="18" charset="0"/>
              </a:rPr>
              <a:t>análisis nutritivo se determinó que el tratamiento más efectivo fue el tratamiento 1 (T1=</a:t>
            </a:r>
            <a:r>
              <a:rPr lang="es-EC" sz="1100" dirty="0">
                <a:latin typeface="Calibri" panose="020F0502020204030204" pitchFamily="34" charset="0"/>
                <a:ea typeface="Calibri" panose="020F0502020204030204" pitchFamily="34" charset="0"/>
                <a:cs typeface="Calibri" panose="020F0502020204030204" pitchFamily="34" charset="0"/>
              </a:rPr>
              <a:t>Vanguardia Fertilizante Convencional V edáfico [N]25%, [P]10%, [K]5%, +[S] 9%+[Mg] 1.2%</a:t>
            </a:r>
            <a:r>
              <a:rPr lang="es-EC" sz="1100" dirty="0">
                <a:latin typeface="Calibri" panose="020F0502020204030204" pitchFamily="34" charset="0"/>
                <a:ea typeface="Calibri" panose="020F0502020204030204" pitchFamily="34" charset="0"/>
                <a:cs typeface="Times New Roman" panose="02020603050405020304" pitchFamily="18" charset="0"/>
              </a:rPr>
              <a:t>) ya que presentó el mayor porcentaje de proteína de 31,1 %, fibra 32,1 % y ceniza 13,54 % sobre los otros tratamientos mientras que el tratamiento 2 (T2= Stimufol) que presentó el mayor porcentaje de fibra de 32,1 en comparación con los otros tratamientos que se aplicaron en el ensayo.</a:t>
            </a:r>
          </a:p>
        </p:txBody>
      </p:sp>
    </p:spTree>
    <p:extLst>
      <p:ext uri="{BB962C8B-B14F-4D97-AF65-F5344CB8AC3E}">
        <p14:creationId xmlns:p14="http://schemas.microsoft.com/office/powerpoint/2010/main" val="120138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26</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RESULTADOS</a:t>
            </a:r>
            <a:endParaRPr lang="es-EC" sz="2200" b="1" dirty="0">
              <a:latin typeface="Calibri" panose="020F0502020204030204" pitchFamily="34" charset="0"/>
              <a:cs typeface="Calibri" panose="020F0502020204030204" pitchFamily="34" charset="0"/>
            </a:endParaRPr>
          </a:p>
        </p:txBody>
      </p:sp>
      <p:sp>
        <p:nvSpPr>
          <p:cNvPr id="8" name="Rectángulo 7"/>
          <p:cNvSpPr/>
          <p:nvPr/>
        </p:nvSpPr>
        <p:spPr>
          <a:xfrm>
            <a:off x="385192" y="547519"/>
            <a:ext cx="1883849" cy="507831"/>
          </a:xfrm>
          <a:prstGeom prst="rect">
            <a:avLst/>
          </a:prstGeom>
        </p:spPr>
        <p:txBody>
          <a:bodyPr wrap="none">
            <a:spAutoFit/>
          </a:bodyPr>
          <a:lstStyle/>
          <a:p>
            <a:pPr algn="just">
              <a:lnSpc>
                <a:spcPct val="150000"/>
              </a:lnSpc>
              <a:spcBef>
                <a:spcPts val="200"/>
              </a:spcBef>
              <a:spcAft>
                <a:spcPts val="0"/>
              </a:spcAft>
            </a:pPr>
            <a:r>
              <a:rPr lang="es-EC" b="1" dirty="0" smtClean="0">
                <a:latin typeface="Calibri" panose="020F0502020204030204" pitchFamily="34" charset="0"/>
                <a:ea typeface="Times New Roman" panose="02020603050405020304" pitchFamily="18" charset="0"/>
                <a:cs typeface="Times New Roman" panose="02020603050405020304" pitchFamily="18" charset="0"/>
              </a:rPr>
              <a:t>Análisis de Costos</a:t>
            </a:r>
            <a:endParaRPr lang="es-EC"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52653551"/>
              </p:ext>
            </p:extLst>
          </p:nvPr>
        </p:nvGraphicFramePr>
        <p:xfrm>
          <a:off x="179512" y="1004221"/>
          <a:ext cx="3672407" cy="5195634"/>
        </p:xfrm>
        <a:graphic>
          <a:graphicData uri="http://schemas.openxmlformats.org/drawingml/2006/table">
            <a:tbl>
              <a:tblPr>
                <a:tableStyleId>{F5AB1C69-6EDB-4FF4-983F-18BD219EF322}</a:tableStyleId>
              </a:tblPr>
              <a:tblGrid>
                <a:gridCol w="265875">
                  <a:extLst>
                    <a:ext uri="{9D8B030D-6E8A-4147-A177-3AD203B41FA5}">
                      <a16:colId xmlns:a16="http://schemas.microsoft.com/office/drawing/2014/main" xmlns="" val="2857189942"/>
                    </a:ext>
                  </a:extLst>
                </a:gridCol>
                <a:gridCol w="958260">
                  <a:extLst>
                    <a:ext uri="{9D8B030D-6E8A-4147-A177-3AD203B41FA5}">
                      <a16:colId xmlns:a16="http://schemas.microsoft.com/office/drawing/2014/main" xmlns="" val="746909169"/>
                    </a:ext>
                  </a:extLst>
                </a:gridCol>
                <a:gridCol w="612068">
                  <a:extLst>
                    <a:ext uri="{9D8B030D-6E8A-4147-A177-3AD203B41FA5}">
                      <a16:colId xmlns:a16="http://schemas.microsoft.com/office/drawing/2014/main" xmlns="" val="3823590257"/>
                    </a:ext>
                  </a:extLst>
                </a:gridCol>
                <a:gridCol w="612068">
                  <a:extLst>
                    <a:ext uri="{9D8B030D-6E8A-4147-A177-3AD203B41FA5}">
                      <a16:colId xmlns:a16="http://schemas.microsoft.com/office/drawing/2014/main" xmlns="" val="3295358267"/>
                    </a:ext>
                  </a:extLst>
                </a:gridCol>
                <a:gridCol w="612068">
                  <a:extLst>
                    <a:ext uri="{9D8B030D-6E8A-4147-A177-3AD203B41FA5}">
                      <a16:colId xmlns:a16="http://schemas.microsoft.com/office/drawing/2014/main" xmlns="" val="1132448638"/>
                    </a:ext>
                  </a:extLst>
                </a:gridCol>
                <a:gridCol w="612068">
                  <a:extLst>
                    <a:ext uri="{9D8B030D-6E8A-4147-A177-3AD203B41FA5}">
                      <a16:colId xmlns:a16="http://schemas.microsoft.com/office/drawing/2014/main" xmlns="" val="1776200092"/>
                    </a:ext>
                  </a:extLst>
                </a:gridCol>
              </a:tblGrid>
              <a:tr h="577972">
                <a:tc>
                  <a:txBody>
                    <a:bodyPr/>
                    <a:lstStyle/>
                    <a:p>
                      <a:pPr algn="l" fontAlgn="ctr"/>
                      <a:r>
                        <a:rPr lang="es-EC" sz="900" b="1" i="0" u="none" strike="noStrike">
                          <a:effectLst/>
                          <a:latin typeface="Calibri" panose="020F0502020204030204" pitchFamily="34" charset="0"/>
                          <a:cs typeface="Calibri" panose="020F0502020204030204" pitchFamily="34" charset="0"/>
                        </a:rPr>
                        <a:t>Siglas</a:t>
                      </a:r>
                      <a:endParaRPr lang="es-EC" sz="900" b="1"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900" b="1" i="0" u="none" strike="noStrike">
                          <a:effectLst/>
                          <a:latin typeface="Calibri" panose="020F0502020204030204" pitchFamily="34" charset="0"/>
                          <a:cs typeface="Calibri" panose="020F0502020204030204" pitchFamily="34" charset="0"/>
                        </a:rPr>
                        <a:t>Tratamiento</a:t>
                      </a:r>
                      <a:endParaRPr lang="es-EC" sz="900" b="1"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900" b="1" i="0" u="none" strike="noStrike" dirty="0">
                          <a:effectLst/>
                          <a:latin typeface="Calibri" panose="020F0502020204030204" pitchFamily="34" charset="0"/>
                          <a:cs typeface="Calibri" panose="020F0502020204030204" pitchFamily="34" charset="0"/>
                        </a:rPr>
                        <a:t>Costos que varían CV</a:t>
                      </a:r>
                      <a:endParaRPr lang="es-EC" sz="900" b="1" i="0" u="none" strike="noStrike" dirty="0">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900" b="1" i="0" u="none" strike="noStrike">
                          <a:effectLst/>
                          <a:latin typeface="Calibri" panose="020F0502020204030204" pitchFamily="34" charset="0"/>
                          <a:cs typeface="Calibri" panose="020F0502020204030204" pitchFamily="34" charset="0"/>
                        </a:rPr>
                        <a:t>Beneficio Neto BN</a:t>
                      </a:r>
                      <a:endParaRPr lang="es-EC" sz="900" b="1"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900" b="1" i="0" u="none" strike="noStrike">
                          <a:effectLst/>
                          <a:latin typeface="Calibri" panose="020F0502020204030204" pitchFamily="34" charset="0"/>
                          <a:cs typeface="Calibri" panose="020F0502020204030204" pitchFamily="34" charset="0"/>
                        </a:rPr>
                        <a:t>Observación</a:t>
                      </a:r>
                      <a:endParaRPr lang="es-EC" sz="900" b="1"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900" b="1" i="0" u="none" strike="noStrike" dirty="0">
                          <a:effectLst/>
                          <a:latin typeface="Calibri" panose="020F0502020204030204" pitchFamily="34" charset="0"/>
                          <a:cs typeface="Calibri" panose="020F0502020204030204" pitchFamily="34" charset="0"/>
                        </a:rPr>
                        <a:t>Conclusión</a:t>
                      </a:r>
                      <a:endParaRPr lang="es-EC" sz="900" b="1" i="0" u="none" strike="noStrike" dirty="0">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57025806"/>
                  </a:ext>
                </a:extLst>
              </a:tr>
              <a:tr h="435006">
                <a:tc>
                  <a:txBody>
                    <a:bodyPr/>
                    <a:lstStyle/>
                    <a:p>
                      <a:pPr algn="l" fontAlgn="ctr"/>
                      <a:r>
                        <a:rPr lang="es-EC" sz="900" u="none" strike="noStrike">
                          <a:effectLst/>
                          <a:latin typeface="Calibri" panose="020F0502020204030204" pitchFamily="34" charset="0"/>
                          <a:cs typeface="Calibri" panose="020F0502020204030204" pitchFamily="34" charset="0"/>
                        </a:rPr>
                        <a:t>T2</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Stimufol</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17.1</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1590.32</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 </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No Dominado</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4801372"/>
                  </a:ext>
                </a:extLst>
              </a:tr>
              <a:tr h="435006">
                <a:tc>
                  <a:txBody>
                    <a:bodyPr/>
                    <a:lstStyle/>
                    <a:p>
                      <a:pPr algn="l" fontAlgn="ctr"/>
                      <a:r>
                        <a:rPr lang="es-EC" sz="900" u="none" strike="noStrike">
                          <a:effectLst/>
                          <a:latin typeface="Calibri" panose="020F0502020204030204" pitchFamily="34" charset="0"/>
                          <a:cs typeface="Calibri" panose="020F0502020204030204" pitchFamily="34" charset="0"/>
                        </a:rPr>
                        <a:t>T6</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Spiragrow</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44.15</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1450.41</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De T2 a T6</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No Dominado</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23863530"/>
                  </a:ext>
                </a:extLst>
              </a:tr>
              <a:tr h="292041">
                <a:tc>
                  <a:txBody>
                    <a:bodyPr/>
                    <a:lstStyle/>
                    <a:p>
                      <a:pPr algn="l" fontAlgn="ctr"/>
                      <a:r>
                        <a:rPr lang="es-EC" sz="900" u="none" strike="noStrike">
                          <a:effectLst/>
                          <a:latin typeface="Calibri" panose="020F0502020204030204" pitchFamily="34" charset="0"/>
                          <a:cs typeface="Calibri" panose="020F0502020204030204" pitchFamily="34" charset="0"/>
                        </a:rPr>
                        <a:t>T4</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Agronitrógeno</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74.53</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1820.73</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De T6 a T4</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Dominado</a:t>
                      </a:r>
                      <a:endParaRPr lang="es-EC" sz="900" b="1"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57650816"/>
                  </a:ext>
                </a:extLst>
              </a:tr>
              <a:tr h="720937">
                <a:tc>
                  <a:txBody>
                    <a:bodyPr/>
                    <a:lstStyle/>
                    <a:p>
                      <a:pPr algn="l" fontAlgn="ctr"/>
                      <a:r>
                        <a:rPr lang="es-EC" sz="900" u="none" strike="noStrike">
                          <a:effectLst/>
                          <a:latin typeface="Calibri" panose="020F0502020204030204" pitchFamily="34" charset="0"/>
                          <a:cs typeface="Calibri" panose="020F0502020204030204" pitchFamily="34" charset="0"/>
                        </a:rPr>
                        <a:t>T0</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Vanguardia Fertilizante Convencional V edáfico NPK+S+Mg</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82.52</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1840.33</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De T4 a T0</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dirty="0">
                          <a:effectLst/>
                          <a:latin typeface="Calibri" panose="020F0502020204030204" pitchFamily="34" charset="0"/>
                          <a:cs typeface="Calibri" panose="020F0502020204030204" pitchFamily="34" charset="0"/>
                        </a:rPr>
                        <a:t>Dominado</a:t>
                      </a:r>
                      <a:endParaRPr lang="es-EC" sz="900" b="1" i="0" u="none" strike="noStrike" dirty="0">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2559872"/>
                  </a:ext>
                </a:extLst>
              </a:tr>
              <a:tr h="863902">
                <a:tc>
                  <a:txBody>
                    <a:bodyPr/>
                    <a:lstStyle/>
                    <a:p>
                      <a:pPr algn="l" fontAlgn="ctr"/>
                      <a:r>
                        <a:rPr lang="es-EC" sz="900" u="none" strike="noStrike">
                          <a:effectLst/>
                          <a:latin typeface="Calibri" panose="020F0502020204030204" pitchFamily="34" charset="0"/>
                          <a:cs typeface="Calibri" panose="020F0502020204030204" pitchFamily="34" charset="0"/>
                        </a:rPr>
                        <a:t>T1</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Stimufol + Vanguardia Fertilizante Convencional V edáfico NPK+S+Mg</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91.62</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dirty="0">
                          <a:effectLst/>
                          <a:latin typeface="Calibri" panose="020F0502020204030204" pitchFamily="34" charset="0"/>
                          <a:cs typeface="Calibri" panose="020F0502020204030204" pitchFamily="34" charset="0"/>
                        </a:rPr>
                        <a:t>1875.32</a:t>
                      </a:r>
                      <a:endParaRPr lang="es-EC" sz="900" b="0" i="0" u="none" strike="noStrike" dirty="0">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De T0 a T1</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Dominado</a:t>
                      </a:r>
                      <a:endParaRPr lang="es-EC" sz="900" b="1"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4917016"/>
                  </a:ext>
                </a:extLst>
              </a:tr>
              <a:tr h="1006868">
                <a:tc>
                  <a:txBody>
                    <a:bodyPr/>
                    <a:lstStyle/>
                    <a:p>
                      <a:pPr algn="l" fontAlgn="ctr"/>
                      <a:r>
                        <a:rPr lang="es-EC" sz="900" u="none" strike="noStrike">
                          <a:effectLst/>
                          <a:latin typeface="Calibri" panose="020F0502020204030204" pitchFamily="34" charset="0"/>
                          <a:cs typeface="Calibri" panose="020F0502020204030204" pitchFamily="34" charset="0"/>
                        </a:rPr>
                        <a:t>T5</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Spiragrow + Vanguardia Fertilizante edáfico Convencional V edáfico NPK+S+Mg</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118.67</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s-EC" sz="900" u="none" strike="noStrike">
                          <a:effectLst/>
                          <a:latin typeface="Calibri" panose="020F0502020204030204" pitchFamily="34" charset="0"/>
                          <a:cs typeface="Calibri" panose="020F0502020204030204" pitchFamily="34" charset="0"/>
                        </a:rPr>
                        <a:t>1603,24</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De T1 a T5</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900" u="none" strike="noStrike">
                          <a:effectLst/>
                          <a:latin typeface="Calibri" panose="020F0502020204030204" pitchFamily="34" charset="0"/>
                          <a:cs typeface="Calibri" panose="020F0502020204030204" pitchFamily="34" charset="0"/>
                        </a:rPr>
                        <a:t>No Dominado</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18461942"/>
                  </a:ext>
                </a:extLst>
              </a:tr>
              <a:tr h="863902">
                <a:tc>
                  <a:txBody>
                    <a:bodyPr/>
                    <a:lstStyle/>
                    <a:p>
                      <a:pPr algn="l" fontAlgn="ctr"/>
                      <a:r>
                        <a:rPr lang="es-EC" sz="900" u="none" strike="noStrike">
                          <a:effectLst/>
                          <a:latin typeface="Calibri" panose="020F0502020204030204" pitchFamily="34" charset="0"/>
                          <a:cs typeface="Calibri" panose="020F0502020204030204" pitchFamily="34" charset="0"/>
                        </a:rPr>
                        <a:t>T3</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900" u="none" strike="noStrike">
                          <a:effectLst/>
                          <a:latin typeface="Calibri" panose="020F0502020204030204" pitchFamily="34" charset="0"/>
                          <a:cs typeface="Calibri" panose="020F0502020204030204" pitchFamily="34" charset="0"/>
                        </a:rPr>
                        <a:t>Agronitrógeno + Vanguardia Fertilizante Convencional V edáfico NPK+S+Mg</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900" u="none" strike="noStrike" dirty="0">
                          <a:effectLst/>
                          <a:latin typeface="Calibri" panose="020F0502020204030204" pitchFamily="34" charset="0"/>
                          <a:cs typeface="Calibri" panose="020F0502020204030204" pitchFamily="34" charset="0"/>
                        </a:rPr>
                        <a:t>149.25</a:t>
                      </a:r>
                      <a:endParaRPr lang="es-EC" sz="900" b="0" i="0" u="none" strike="noStrike" dirty="0">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900" u="none" strike="noStrike">
                          <a:effectLst/>
                          <a:latin typeface="Calibri" panose="020F0502020204030204" pitchFamily="34" charset="0"/>
                          <a:cs typeface="Calibri" panose="020F0502020204030204" pitchFamily="34" charset="0"/>
                        </a:rPr>
                        <a:t>1658.75</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900" u="none" strike="noStrike">
                          <a:effectLst/>
                          <a:latin typeface="Calibri" panose="020F0502020204030204" pitchFamily="34" charset="0"/>
                          <a:cs typeface="Calibri" panose="020F0502020204030204" pitchFamily="34" charset="0"/>
                        </a:rPr>
                        <a:t>De T5 a T3</a:t>
                      </a:r>
                      <a:endParaRPr lang="es-EC" sz="900" b="0" i="0" u="none" strike="noStrike">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900" u="none" strike="noStrike" dirty="0">
                          <a:effectLst/>
                          <a:latin typeface="Calibri" panose="020F0502020204030204" pitchFamily="34" charset="0"/>
                          <a:cs typeface="Calibri" panose="020F0502020204030204" pitchFamily="34" charset="0"/>
                        </a:rPr>
                        <a:t>No Dominado</a:t>
                      </a:r>
                      <a:endParaRPr lang="es-EC" sz="900" b="0" i="0" u="none" strike="noStrike" dirty="0">
                        <a:solidFill>
                          <a:srgbClr val="000000"/>
                        </a:solidFill>
                        <a:effectLst/>
                        <a:latin typeface="Calibri" panose="020F0502020204030204" pitchFamily="34" charset="0"/>
                        <a:cs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603378241"/>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4202204475"/>
              </p:ext>
            </p:extLst>
          </p:nvPr>
        </p:nvGraphicFramePr>
        <p:xfrm>
          <a:off x="4040650" y="638243"/>
          <a:ext cx="4906713" cy="2358709"/>
        </p:xfrm>
        <a:graphic>
          <a:graphicData uri="http://schemas.openxmlformats.org/drawingml/2006/table">
            <a:tbl>
              <a:tblPr>
                <a:tableStyleId>{F5AB1C69-6EDB-4FF4-983F-18BD219EF322}</a:tableStyleId>
              </a:tblPr>
              <a:tblGrid>
                <a:gridCol w="370210">
                  <a:extLst>
                    <a:ext uri="{9D8B030D-6E8A-4147-A177-3AD203B41FA5}">
                      <a16:colId xmlns:a16="http://schemas.microsoft.com/office/drawing/2014/main" xmlns="" val="1131737848"/>
                    </a:ext>
                  </a:extLst>
                </a:gridCol>
                <a:gridCol w="1031708">
                  <a:extLst>
                    <a:ext uri="{9D8B030D-6E8A-4147-A177-3AD203B41FA5}">
                      <a16:colId xmlns:a16="http://schemas.microsoft.com/office/drawing/2014/main" xmlns="" val="239741770"/>
                    </a:ext>
                  </a:extLst>
                </a:gridCol>
                <a:gridCol w="700959">
                  <a:extLst>
                    <a:ext uri="{9D8B030D-6E8A-4147-A177-3AD203B41FA5}">
                      <a16:colId xmlns:a16="http://schemas.microsoft.com/office/drawing/2014/main" xmlns="" val="206696494"/>
                    </a:ext>
                  </a:extLst>
                </a:gridCol>
                <a:gridCol w="700959">
                  <a:extLst>
                    <a:ext uri="{9D8B030D-6E8A-4147-A177-3AD203B41FA5}">
                      <a16:colId xmlns:a16="http://schemas.microsoft.com/office/drawing/2014/main" xmlns="" val="930629843"/>
                    </a:ext>
                  </a:extLst>
                </a:gridCol>
                <a:gridCol w="700959">
                  <a:extLst>
                    <a:ext uri="{9D8B030D-6E8A-4147-A177-3AD203B41FA5}">
                      <a16:colId xmlns:a16="http://schemas.microsoft.com/office/drawing/2014/main" xmlns="" val="339665299"/>
                    </a:ext>
                  </a:extLst>
                </a:gridCol>
                <a:gridCol w="700959">
                  <a:extLst>
                    <a:ext uri="{9D8B030D-6E8A-4147-A177-3AD203B41FA5}">
                      <a16:colId xmlns:a16="http://schemas.microsoft.com/office/drawing/2014/main" xmlns="" val="2630035704"/>
                    </a:ext>
                  </a:extLst>
                </a:gridCol>
                <a:gridCol w="700959">
                  <a:extLst>
                    <a:ext uri="{9D8B030D-6E8A-4147-A177-3AD203B41FA5}">
                      <a16:colId xmlns:a16="http://schemas.microsoft.com/office/drawing/2014/main" xmlns="" val="3772154306"/>
                    </a:ext>
                  </a:extLst>
                </a:gridCol>
              </a:tblGrid>
              <a:tr h="509517">
                <a:tc>
                  <a:txBody>
                    <a:bodyPr/>
                    <a:lstStyle/>
                    <a:p>
                      <a:pPr algn="l" fontAlgn="ctr"/>
                      <a:r>
                        <a:rPr lang="es-EC" sz="800" b="1" u="none" strike="noStrike" dirty="0">
                          <a:effectLst/>
                          <a:latin typeface="Calibri" panose="020F0502020204030204" pitchFamily="34" charset="0"/>
                          <a:cs typeface="Calibri" panose="020F0502020204030204" pitchFamily="34" charset="0"/>
                        </a:rPr>
                        <a:t>Siglas</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800" b="1" u="none" strike="noStrike" dirty="0">
                          <a:effectLst/>
                          <a:latin typeface="Calibri" panose="020F0502020204030204" pitchFamily="34" charset="0"/>
                          <a:cs typeface="Calibri" panose="020F0502020204030204" pitchFamily="34" charset="0"/>
                        </a:rPr>
                        <a:t>Tratamiento</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800" b="1" u="none" strike="noStrike" dirty="0">
                          <a:effectLst/>
                          <a:latin typeface="Calibri" panose="020F0502020204030204" pitchFamily="34" charset="0"/>
                          <a:cs typeface="Calibri" panose="020F0502020204030204" pitchFamily="34" charset="0"/>
                        </a:rPr>
                        <a:t>Costos que varían CV</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800" b="1" u="none" strike="noStrike" dirty="0">
                          <a:effectLst/>
                          <a:latin typeface="Calibri" panose="020F0502020204030204" pitchFamily="34" charset="0"/>
                          <a:cs typeface="Calibri" panose="020F0502020204030204" pitchFamily="34" charset="0"/>
                        </a:rPr>
                        <a:t>Beneficio neto BN</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800" b="1" u="none" strike="noStrike" dirty="0">
                          <a:effectLst/>
                          <a:latin typeface="Calibri" panose="020F0502020204030204" pitchFamily="34" charset="0"/>
                          <a:cs typeface="Calibri" panose="020F0502020204030204" pitchFamily="34" charset="0"/>
                        </a:rPr>
                        <a:t>BN</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800" b="1" u="none" strike="noStrike" dirty="0">
                          <a:effectLst/>
                          <a:latin typeface="Calibri" panose="020F0502020204030204" pitchFamily="34" charset="0"/>
                          <a:cs typeface="Calibri" panose="020F0502020204030204" pitchFamily="34" charset="0"/>
                        </a:rPr>
                        <a:t>CV</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ctr"/>
                      <a:r>
                        <a:rPr lang="es-EC" sz="800" b="1" u="none" strike="noStrike" dirty="0">
                          <a:effectLst/>
                          <a:latin typeface="Calibri" panose="020F0502020204030204" pitchFamily="34" charset="0"/>
                          <a:cs typeface="Calibri" panose="020F0502020204030204" pitchFamily="34" charset="0"/>
                        </a:rPr>
                        <a:t>TRM(%)</a:t>
                      </a:r>
                      <a:endParaRPr lang="es-EC" sz="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22248796"/>
                  </a:ext>
                </a:extLst>
              </a:tr>
              <a:tr h="287777">
                <a:tc>
                  <a:txBody>
                    <a:bodyPr/>
                    <a:lstStyle/>
                    <a:p>
                      <a:pPr algn="l" fontAlgn="ctr"/>
                      <a:r>
                        <a:rPr lang="es-EC" sz="800" u="none" strike="noStrike">
                          <a:effectLst/>
                          <a:latin typeface="Calibri" panose="020F0502020204030204" pitchFamily="34" charset="0"/>
                          <a:cs typeface="Calibri" panose="020F0502020204030204" pitchFamily="34" charset="0"/>
                        </a:rPr>
                        <a:t>T4</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Agronitrógeno</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74.53</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1820.73</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 </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 </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 </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8198832"/>
                  </a:ext>
                </a:extLst>
              </a:tr>
              <a:tr h="697319">
                <a:tc>
                  <a:txBody>
                    <a:bodyPr/>
                    <a:lstStyle/>
                    <a:p>
                      <a:pPr algn="l" fontAlgn="ctr"/>
                      <a:r>
                        <a:rPr lang="es-EC" sz="800" u="none" strike="noStrike" dirty="0">
                          <a:effectLst/>
                          <a:latin typeface="Calibri" panose="020F0502020204030204" pitchFamily="34" charset="0"/>
                          <a:cs typeface="Calibri" panose="020F0502020204030204" pitchFamily="34" charset="0"/>
                        </a:rPr>
                        <a:t>T0</a:t>
                      </a:r>
                      <a:endParaRPr lang="es-EC" sz="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Vanguardia Fertilizante Convencional V edáfico NPK+S+Mg</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dirty="0">
                          <a:effectLst/>
                          <a:latin typeface="Calibri" panose="020F0502020204030204" pitchFamily="34" charset="0"/>
                          <a:cs typeface="Calibri" panose="020F0502020204030204" pitchFamily="34" charset="0"/>
                        </a:rPr>
                        <a:t>82.52</a:t>
                      </a:r>
                      <a:endParaRPr lang="es-EC" sz="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a:effectLst/>
                          <a:latin typeface="Calibri" panose="020F0502020204030204" pitchFamily="34" charset="0"/>
                          <a:cs typeface="Calibri" panose="020F0502020204030204" pitchFamily="34" charset="0"/>
                        </a:rPr>
                        <a:t>1840.33</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dirty="0">
                          <a:effectLst/>
                          <a:latin typeface="Calibri" panose="020F0502020204030204" pitchFamily="34" charset="0"/>
                          <a:cs typeface="Calibri" panose="020F0502020204030204" pitchFamily="34" charset="0"/>
                        </a:rPr>
                        <a:t>7.99</a:t>
                      </a:r>
                      <a:endParaRPr lang="es-EC" sz="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dirty="0">
                          <a:effectLst/>
                          <a:latin typeface="Calibri" panose="020F0502020204030204" pitchFamily="34" charset="0"/>
                          <a:cs typeface="Calibri" panose="020F0502020204030204" pitchFamily="34" charset="0"/>
                        </a:rPr>
                        <a:t>19.6</a:t>
                      </a:r>
                      <a:endParaRPr lang="es-EC" sz="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C" sz="800" u="none" strike="noStrike" dirty="0">
                          <a:effectLst/>
                          <a:latin typeface="Calibri" panose="020F0502020204030204" pitchFamily="34" charset="0"/>
                          <a:cs typeface="Calibri" panose="020F0502020204030204" pitchFamily="34" charset="0"/>
                        </a:rPr>
                        <a:t>40.77</a:t>
                      </a:r>
                      <a:endParaRPr lang="es-EC" sz="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7639126"/>
                  </a:ext>
                </a:extLst>
              </a:tr>
              <a:tr h="864096">
                <a:tc>
                  <a:txBody>
                    <a:bodyPr/>
                    <a:lstStyle/>
                    <a:p>
                      <a:pPr algn="l" fontAlgn="ctr"/>
                      <a:r>
                        <a:rPr lang="es-EC" sz="800" u="none" strike="noStrike">
                          <a:effectLst/>
                          <a:latin typeface="Calibri" panose="020F0502020204030204" pitchFamily="34" charset="0"/>
                          <a:cs typeface="Calibri" panose="020F0502020204030204" pitchFamily="34" charset="0"/>
                        </a:rPr>
                        <a:t>T1</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800" u="none" strike="noStrike">
                          <a:effectLst/>
                          <a:latin typeface="Calibri" panose="020F0502020204030204" pitchFamily="34" charset="0"/>
                          <a:cs typeface="Calibri" panose="020F0502020204030204" pitchFamily="34" charset="0"/>
                        </a:rPr>
                        <a:t>Stimufol + Vanguardia Fertilizante Convencional V edáfico NPK+S+Mg</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800" u="none" strike="noStrike">
                          <a:effectLst/>
                          <a:latin typeface="Calibri" panose="020F0502020204030204" pitchFamily="34" charset="0"/>
                          <a:cs typeface="Calibri" panose="020F0502020204030204" pitchFamily="34" charset="0"/>
                        </a:rPr>
                        <a:t>91.62</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800" u="none" strike="noStrike">
                          <a:effectLst/>
                          <a:latin typeface="Calibri" panose="020F0502020204030204" pitchFamily="34" charset="0"/>
                          <a:cs typeface="Calibri" panose="020F0502020204030204" pitchFamily="34" charset="0"/>
                        </a:rPr>
                        <a:t>1875.32</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800" u="none" strike="noStrike">
                          <a:effectLst/>
                          <a:latin typeface="Calibri" panose="020F0502020204030204" pitchFamily="34" charset="0"/>
                          <a:cs typeface="Calibri" panose="020F0502020204030204" pitchFamily="34" charset="0"/>
                        </a:rPr>
                        <a:t>9.1</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800" u="none" strike="noStrike">
                          <a:effectLst/>
                          <a:latin typeface="Calibri" panose="020F0502020204030204" pitchFamily="34" charset="0"/>
                          <a:cs typeface="Calibri" panose="020F0502020204030204" pitchFamily="34" charset="0"/>
                        </a:rPr>
                        <a:t>34.99</a:t>
                      </a:r>
                      <a:endParaRPr lang="es-EC" sz="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es-EC" sz="800" u="none" strike="noStrike" dirty="0">
                          <a:effectLst/>
                          <a:latin typeface="Calibri" panose="020F0502020204030204" pitchFamily="34" charset="0"/>
                          <a:cs typeface="Calibri" panose="020F0502020204030204" pitchFamily="34" charset="0"/>
                        </a:rPr>
                        <a:t>26.01</a:t>
                      </a:r>
                      <a:endParaRPr lang="es-EC" sz="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899390579"/>
                  </a:ext>
                </a:extLst>
              </a:tr>
            </a:tbl>
          </a:graphicData>
        </a:graphic>
      </p:graphicFrame>
      <p:sp>
        <p:nvSpPr>
          <p:cNvPr id="10" name="Rectángulo 9"/>
          <p:cNvSpPr/>
          <p:nvPr/>
        </p:nvSpPr>
        <p:spPr>
          <a:xfrm>
            <a:off x="4040650" y="3119221"/>
            <a:ext cx="4906713" cy="2859181"/>
          </a:xfrm>
          <a:prstGeom prst="rect">
            <a:avLst/>
          </a:prstGeom>
        </p:spPr>
        <p:txBody>
          <a:bodyPr wrap="square">
            <a:spAutoFit/>
          </a:bodyPr>
          <a:lstStyle/>
          <a:p>
            <a:pPr algn="just">
              <a:lnSpc>
                <a:spcPct val="150000"/>
              </a:lnSpc>
              <a:spcAft>
                <a:spcPts val="800"/>
              </a:spcAft>
            </a:pPr>
            <a:r>
              <a:rPr lang="es-EC" sz="1100" dirty="0" smtClean="0">
                <a:latin typeface="Calibri" panose="020F0502020204030204" pitchFamily="34" charset="0"/>
                <a:ea typeface="Calibri" panose="020F0502020204030204" pitchFamily="34" charset="0"/>
                <a:cs typeface="Calibri" panose="020F0502020204030204" pitchFamily="34" charset="0"/>
              </a:rPr>
              <a:t>El </a:t>
            </a:r>
            <a:r>
              <a:rPr lang="es-EC" sz="1100" dirty="0">
                <a:latin typeface="Calibri" panose="020F0502020204030204" pitchFamily="34" charset="0"/>
                <a:ea typeface="Calibri" panose="020F0502020204030204" pitchFamily="34" charset="0"/>
                <a:cs typeface="Calibri" panose="020F0502020204030204" pitchFamily="34" charset="0"/>
              </a:rPr>
              <a:t>tratamiento testigo </a:t>
            </a:r>
            <a:r>
              <a:rPr lang="es-EC" sz="1100" dirty="0" smtClean="0">
                <a:latin typeface="Calibri" panose="020F0502020204030204" pitchFamily="34" charset="0"/>
                <a:ea typeface="Calibri" panose="020F0502020204030204" pitchFamily="34" charset="0"/>
                <a:cs typeface="Calibri" panose="020F0502020204030204" pitchFamily="34" charset="0"/>
              </a:rPr>
              <a:t>presentó </a:t>
            </a:r>
            <a:r>
              <a:rPr lang="es-EC" sz="1100" dirty="0">
                <a:latin typeface="Calibri" panose="020F0502020204030204" pitchFamily="34" charset="0"/>
                <a:ea typeface="Calibri" panose="020F0502020204030204" pitchFamily="34" charset="0"/>
                <a:cs typeface="Calibri" panose="020F0502020204030204" pitchFamily="34" charset="0"/>
              </a:rPr>
              <a:t>la mayor tasa de retorno y por ende el tratamiento más rentable para la producción de pastos para alimentación de vacas lecheras, puesto que la aplicación del fertilizante edáfico es la opción más rentable para la fertilización en praderas destinadas a la alimentación bovina obteniendo una tasa de retorno marginal del 40.77%, en cambio que la aplicación del tratamiento 1 </a:t>
            </a:r>
            <a:r>
              <a:rPr lang="es-EC" sz="1100" dirty="0" smtClean="0">
                <a:latin typeface="Calibri" panose="020F0502020204030204" pitchFamily="34" charset="0"/>
                <a:ea typeface="Calibri" panose="020F0502020204030204" pitchFamily="34" charset="0"/>
                <a:cs typeface="Calibri" panose="020F0502020204030204" pitchFamily="34" charset="0"/>
              </a:rPr>
              <a:t>se </a:t>
            </a:r>
            <a:r>
              <a:rPr lang="es-EC" sz="1100" dirty="0">
                <a:latin typeface="Calibri" panose="020F0502020204030204" pitchFamily="34" charset="0"/>
                <a:ea typeface="Calibri" panose="020F0502020204030204" pitchFamily="34" charset="0"/>
                <a:cs typeface="Calibri" panose="020F0502020204030204" pitchFamily="34" charset="0"/>
              </a:rPr>
              <a:t>obtuvo una tasa de retorno marginal del 26.01 % siendo una opción viable pero con mayor costo. </a:t>
            </a:r>
            <a:r>
              <a:rPr lang="es-EC" sz="1100" dirty="0" err="1">
                <a:latin typeface="Calibri" panose="020F0502020204030204" pitchFamily="34" charset="0"/>
                <a:ea typeface="Calibri" panose="020F0502020204030204" pitchFamily="34" charset="0"/>
                <a:cs typeface="Calibri" panose="020F0502020204030204" pitchFamily="34" charset="0"/>
              </a:rPr>
              <a:t>Benalcazar</a:t>
            </a:r>
            <a:r>
              <a:rPr lang="es-EC" sz="1100" dirty="0">
                <a:latin typeface="Calibri" panose="020F0502020204030204" pitchFamily="34" charset="0"/>
                <a:ea typeface="Calibri" panose="020F0502020204030204" pitchFamily="34" charset="0"/>
                <a:cs typeface="Calibri" panose="020F0502020204030204" pitchFamily="34" charset="0"/>
              </a:rPr>
              <a:t> &amp; </a:t>
            </a:r>
            <a:r>
              <a:rPr lang="es-EC" sz="1100" dirty="0" err="1">
                <a:latin typeface="Calibri" panose="020F0502020204030204" pitchFamily="34" charset="0"/>
                <a:ea typeface="Calibri" panose="020F0502020204030204" pitchFamily="34" charset="0"/>
                <a:cs typeface="Calibri" panose="020F0502020204030204" pitchFamily="34" charset="0"/>
              </a:rPr>
              <a:t>Gutierrez</a:t>
            </a:r>
            <a:r>
              <a:rPr lang="es-EC" sz="1100" dirty="0">
                <a:latin typeface="Calibri" panose="020F0502020204030204" pitchFamily="34" charset="0"/>
                <a:ea typeface="Calibri" panose="020F0502020204030204" pitchFamily="34" charset="0"/>
                <a:cs typeface="Calibri" panose="020F0502020204030204" pitchFamily="34" charset="0"/>
              </a:rPr>
              <a:t> (2018) manifiestan que la aplicación de fertilizantes edáficos obtienes un mayor rendimiento de $ Kg.MS en comparación que la aplicación de fertilizantes foliares ya que indican que a más de generar un mayor gasto en fertilizantes foliares como complemento al fertilizante edáfico se generan otros gastos adicionales como transporte y mano de obra.</a:t>
            </a:r>
            <a:endParaRPr lang="es-EC"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3273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27</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CONCLUSIONES</a:t>
            </a:r>
            <a:endParaRPr lang="es-EC" sz="2200" b="1" dirty="0">
              <a:latin typeface="Calibri" panose="020F0502020204030204" pitchFamily="34" charset="0"/>
              <a:cs typeface="Calibri" panose="020F0502020204030204" pitchFamily="34" charset="0"/>
            </a:endParaRPr>
          </a:p>
        </p:txBody>
      </p:sp>
      <p:sp>
        <p:nvSpPr>
          <p:cNvPr id="8" name="Rectángulo 7"/>
          <p:cNvSpPr/>
          <p:nvPr/>
        </p:nvSpPr>
        <p:spPr>
          <a:xfrm>
            <a:off x="215516" y="702844"/>
            <a:ext cx="8712968" cy="573964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Calibri" panose="020F0502020204030204" pitchFamily="34" charset="0"/>
              </a:rPr>
              <a:t>Después de 4 cortes a los 28 días el tratamiento que presentó una mayor altura fue el tratamiento 1 (T1= Vanguardia Fertilizante Convencional V edáfico [N]25%, [P]10%, [K]5%, +[S] 9%+[Mg] 1.2%) presentando un promedio de 22,79 cm, en cambio el tratamiento que presentó un menor de altura fue el tratamiento testigo (T0=</a:t>
            </a:r>
            <a:r>
              <a:rPr lang="es-EC" sz="1500" i="1" dirty="0">
                <a:latin typeface="Calibri" panose="020F0502020204030204" pitchFamily="34" charset="0"/>
                <a:ea typeface="Calibri" panose="020F0502020204030204" pitchFamily="34" charset="0"/>
                <a:cs typeface="Calibri" panose="020F0502020204030204" pitchFamily="34" charset="0"/>
              </a:rPr>
              <a:t> </a:t>
            </a:r>
            <a:r>
              <a:rPr lang="es-EC" sz="1500" dirty="0">
                <a:latin typeface="Calibri" panose="020F0502020204030204" pitchFamily="34" charset="0"/>
                <a:ea typeface="Calibri" panose="020F0502020204030204" pitchFamily="34" charset="0"/>
                <a:cs typeface="Calibri" panose="020F0502020204030204" pitchFamily="34" charset="0"/>
              </a:rPr>
              <a:t>Vanguardia Fertilizante Convencional V edáfico [N]25%, [P]10%, [K]5%, +[S] 9%+[Mg] 1.2%) que presentó una altura de 20,46 cm.</a:t>
            </a:r>
          </a:p>
          <a:p>
            <a:pPr marL="342900" lvl="0" indent="-342900" algn="just">
              <a:lnSpc>
                <a:spcPct val="150000"/>
              </a:lnSpc>
              <a:spcAft>
                <a:spcPts val="80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Calibri" panose="020F0502020204030204" pitchFamily="34" charset="0"/>
              </a:rPr>
              <a:t>Después de 4 cortes a los 28 días el tratamiento que presentó un mayor promedio de número de hoja fue el tratamiento 1 (T1=Vanguardia Fertilizante Convencional V edáfico [N]25%, [P]10%, [K]5%, +[S] 9%+[Mg] 1.2%) presentando un promedio de 3,59 hojas, en cambio el tratamiento que presentó un menor promedio de número de hoja fue el tratamiento 4 (T4= Agronitrógeno) que presentó un promedio de número de hoja de 3,06 hojas</a:t>
            </a:r>
            <a:r>
              <a:rPr lang="es-EC" sz="1500"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50000"/>
              </a:lnSpc>
              <a:spcAft>
                <a:spcPts val="800"/>
              </a:spcAft>
              <a:buFont typeface="Symbol" panose="05050102010706020507" pitchFamily="18" charset="2"/>
              <a:buChar char=""/>
            </a:pPr>
            <a:r>
              <a:rPr lang="es-EC" sz="1500" dirty="0">
                <a:latin typeface="Calibri" panose="020F0502020204030204" pitchFamily="34" charset="0"/>
                <a:cs typeface="Calibri" panose="020F0502020204030204" pitchFamily="34" charset="0"/>
              </a:rPr>
              <a:t>Después de 4 cortes a los 28 días el tratamiento que presentó un mayor promedio de materia verde fue el tratamiento 1 (T1=Vanguardia Fertilizante Convencional V edáfico [N]25%, [P]10%, [K]5%, +[S] 9%+[Mg] 1.2%) presentando un promedio de2181,18 Kg.Ha</a:t>
            </a:r>
            <a:r>
              <a:rPr lang="es-EC" sz="1500" baseline="30000" dirty="0">
                <a:latin typeface="Calibri" panose="020F0502020204030204" pitchFamily="34" charset="0"/>
                <a:cs typeface="Calibri" panose="020F0502020204030204" pitchFamily="34" charset="0"/>
              </a:rPr>
              <a:t>-1</a:t>
            </a:r>
            <a:r>
              <a:rPr lang="es-EC" sz="1500" dirty="0">
                <a:latin typeface="Calibri" panose="020F0502020204030204" pitchFamily="34" charset="0"/>
                <a:cs typeface="Calibri" panose="020F0502020204030204" pitchFamily="34" charset="0"/>
              </a:rPr>
              <a:t>, en cambio el tratamiento que presentó un menor promedio de materia verde fue el tratamiento 2 (T2= Stimufol) que presentó un promedio de materia verde de 1834,84 Kg.Ha</a:t>
            </a:r>
            <a:r>
              <a:rPr lang="es-EC" sz="1500" baseline="30000" dirty="0">
                <a:latin typeface="Calibri" panose="020F0502020204030204" pitchFamily="34" charset="0"/>
                <a:cs typeface="Calibri" panose="020F0502020204030204" pitchFamily="34" charset="0"/>
              </a:rPr>
              <a:t>-1</a:t>
            </a:r>
            <a:r>
              <a:rPr lang="es-EC" sz="1500" dirty="0">
                <a:latin typeface="Calibri" panose="020F0502020204030204" pitchFamily="34" charset="0"/>
                <a:cs typeface="Calibri" panose="020F0502020204030204" pitchFamily="34" charset="0"/>
              </a:rPr>
              <a:t>. </a:t>
            </a:r>
          </a:p>
          <a:p>
            <a:pPr marL="342900" lvl="0" indent="-342900" algn="just">
              <a:lnSpc>
                <a:spcPct val="150000"/>
              </a:lnSpc>
              <a:spcAft>
                <a:spcPts val="800"/>
              </a:spcAft>
              <a:buFont typeface="Symbol" panose="05050102010706020507" pitchFamily="18" charset="2"/>
              <a:buChar char=""/>
            </a:pPr>
            <a:endParaRPr lang="es-EC"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840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28</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smtClean="0">
                <a:latin typeface="Calibri" panose="020F0502020204030204" pitchFamily="34" charset="0"/>
                <a:cs typeface="Calibri" panose="020F0502020204030204" pitchFamily="34" charset="0"/>
              </a:rPr>
              <a:t>CONCLUSIONES</a:t>
            </a:r>
            <a:endParaRPr lang="es-EC" sz="2200" b="1" dirty="0">
              <a:latin typeface="Calibri" panose="020F0502020204030204" pitchFamily="34" charset="0"/>
              <a:cs typeface="Calibri" panose="020F0502020204030204" pitchFamily="34" charset="0"/>
            </a:endParaRPr>
          </a:p>
        </p:txBody>
      </p:sp>
      <p:sp>
        <p:nvSpPr>
          <p:cNvPr id="2" name="Rectángulo 1"/>
          <p:cNvSpPr/>
          <p:nvPr/>
        </p:nvSpPr>
        <p:spPr>
          <a:xfrm>
            <a:off x="0" y="998754"/>
            <a:ext cx="8954193" cy="525028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Times New Roman" panose="02020603050405020304" pitchFamily="18" charset="0"/>
              </a:rPr>
              <a:t>Después de 4 cortes a los 28 días el tratamiento que presentó un mayor promedio de materia seca fue el tratamiento 1 (T1=</a:t>
            </a:r>
            <a:r>
              <a:rPr lang="es-EC" sz="1500" dirty="0">
                <a:latin typeface="Calibri" panose="020F0502020204030204" pitchFamily="34" charset="0"/>
                <a:ea typeface="Calibri" panose="020F0502020204030204" pitchFamily="34" charset="0"/>
                <a:cs typeface="Calibri" panose="020F0502020204030204" pitchFamily="34" charset="0"/>
              </a:rPr>
              <a:t>Vanguardia Fertilizante Convencional V edáfico [N]25%, [P]10%, [K]5%, +[S] 9%+[Mg] 1.2%</a:t>
            </a:r>
            <a:r>
              <a:rPr lang="es-EC" sz="1500" dirty="0">
                <a:latin typeface="Calibri" panose="020F0502020204030204" pitchFamily="34" charset="0"/>
                <a:ea typeface="Calibri" panose="020F0502020204030204" pitchFamily="34" charset="0"/>
                <a:cs typeface="Times New Roman" panose="02020603050405020304" pitchFamily="18" charset="0"/>
              </a:rPr>
              <a:t>) presentando un promedio de 22% de materia seca, en cambio el tratamiento que presentó un menor promedio de materia seca fue el tratamiento 6 (T6=</a:t>
            </a:r>
            <a:r>
              <a:rPr lang="es-EC" sz="1500" dirty="0">
                <a:latin typeface="Calibri" panose="020F0502020204030204" pitchFamily="34" charset="0"/>
                <a:ea typeface="Calibri" panose="020F0502020204030204" pitchFamily="34" charset="0"/>
                <a:cs typeface="Calibri" panose="020F0502020204030204" pitchFamily="34" charset="0"/>
              </a:rPr>
              <a:t>Spiragrow</a:t>
            </a:r>
            <a:r>
              <a:rPr lang="es-EC" sz="1500" dirty="0">
                <a:latin typeface="Calibri" panose="020F0502020204030204" pitchFamily="34" charset="0"/>
                <a:ea typeface="Calibri" panose="020F0502020204030204" pitchFamily="34" charset="0"/>
                <a:cs typeface="Times New Roman" panose="02020603050405020304" pitchFamily="18" charset="0"/>
              </a:rPr>
              <a:t>) que presentó un promedio de materia seca de 17 %. </a:t>
            </a:r>
          </a:p>
          <a:p>
            <a:pPr marL="342900" lvl="0" indent="-342900" algn="just">
              <a:lnSpc>
                <a:spcPct val="150000"/>
              </a:lnSpc>
              <a:spcAft>
                <a:spcPts val="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Times New Roman" panose="02020603050405020304" pitchFamily="18" charset="0"/>
              </a:rPr>
              <a:t>En el análisis nutritivo se determinó que el tratamiento más efectivo fue el tratamiento 1 (T1=</a:t>
            </a:r>
            <a:r>
              <a:rPr lang="es-EC" sz="1500" dirty="0">
                <a:latin typeface="Calibri" panose="020F0502020204030204" pitchFamily="34" charset="0"/>
                <a:ea typeface="Calibri" panose="020F0502020204030204" pitchFamily="34" charset="0"/>
                <a:cs typeface="Calibri" panose="020F0502020204030204" pitchFamily="34" charset="0"/>
              </a:rPr>
              <a:t>Vanguardia Fertilizante Convencional V edáfico [N]25%, [P]10%, [K]5%, +[S] 9%+[Mg] 1.2%</a:t>
            </a:r>
            <a:r>
              <a:rPr lang="es-EC" sz="1500" dirty="0">
                <a:latin typeface="Calibri" panose="020F0502020204030204" pitchFamily="34" charset="0"/>
                <a:ea typeface="Calibri" panose="020F0502020204030204" pitchFamily="34" charset="0"/>
                <a:cs typeface="Times New Roman" panose="02020603050405020304" pitchFamily="18" charset="0"/>
              </a:rPr>
              <a:t>) ya que presentó el mayor porcentaje de proteína de 31,1 %, fibra 32,1 % y ceniza 13,54 % sobre los otros tratamientos mientras que el tratamiento 2 (T2= Stimufol) que presentó el mayor porcentaje de fibra de 32,1 en comparación con los otros tratamientos que se aplicaron en el ensayo.</a:t>
            </a:r>
          </a:p>
          <a:p>
            <a:pPr marL="342900" lvl="0" indent="-342900" algn="just">
              <a:lnSpc>
                <a:spcPct val="150000"/>
              </a:lnSpc>
              <a:spcAft>
                <a:spcPts val="80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Times New Roman" panose="02020603050405020304" pitchFamily="18" charset="0"/>
              </a:rPr>
              <a:t>En el análisis de costos se determinó que el tratamiento más rentable es la aplicación del tratamiento testigo </a:t>
            </a:r>
            <a:r>
              <a:rPr lang="es-EC" sz="1500" dirty="0">
                <a:latin typeface="Calibri" panose="020F0502020204030204" pitchFamily="34" charset="0"/>
                <a:ea typeface="Calibri" panose="020F0502020204030204" pitchFamily="34" charset="0"/>
                <a:cs typeface="Calibri" panose="020F0502020204030204" pitchFamily="34" charset="0"/>
              </a:rPr>
              <a:t>(T0</a:t>
            </a:r>
            <a:r>
              <a:rPr lang="es-EC" sz="1500" b="1" dirty="0">
                <a:latin typeface="Calibri" panose="020F0502020204030204" pitchFamily="34" charset="0"/>
                <a:ea typeface="Calibri" panose="020F0502020204030204" pitchFamily="34" charset="0"/>
                <a:cs typeface="Calibri" panose="020F0502020204030204" pitchFamily="34" charset="0"/>
              </a:rPr>
              <a:t> =</a:t>
            </a:r>
            <a:r>
              <a:rPr lang="es-EC" sz="1500" dirty="0">
                <a:latin typeface="Calibri" panose="020F0502020204030204" pitchFamily="34" charset="0"/>
                <a:ea typeface="Calibri" panose="020F0502020204030204" pitchFamily="34" charset="0"/>
                <a:cs typeface="Calibri" panose="020F0502020204030204" pitchFamily="34" charset="0"/>
              </a:rPr>
              <a:t> Vanguardia Fertilizante Convencional V edáfico [N]25%, [P]10%, [K]5%, +[S] 9%+[Mg] 1.2%) </a:t>
            </a:r>
            <a:r>
              <a:rPr lang="es-EC" sz="1500" dirty="0">
                <a:latin typeface="Calibri" panose="020F0502020204030204" pitchFamily="34" charset="0"/>
                <a:ea typeface="Calibri" panose="020F0502020204030204" pitchFamily="34" charset="0"/>
                <a:cs typeface="Times New Roman" panose="02020603050405020304" pitchFamily="18" charset="0"/>
              </a:rPr>
              <a:t>ya que presentó la mayor tasa de retorno marginal de 40,77 %, seguido del tratamiento 1 que presentó la segunda tasa de retorno marginal de 21,06 % siendo los tratamientos más efectivos y con más rendimiento en comparación con los otros tratamientos.</a:t>
            </a:r>
          </a:p>
        </p:txBody>
      </p:sp>
    </p:spTree>
    <p:extLst>
      <p:ext uri="{BB962C8B-B14F-4D97-AF65-F5344CB8AC3E}">
        <p14:creationId xmlns:p14="http://schemas.microsoft.com/office/powerpoint/2010/main" val="288087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29</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RECOMENDACIONES</a:t>
            </a:r>
            <a:endParaRPr lang="es-EC" sz="2200" b="1" dirty="0">
              <a:latin typeface="Calibri" panose="020F0502020204030204" pitchFamily="34" charset="0"/>
              <a:cs typeface="Calibri" panose="020F0502020204030204" pitchFamily="34" charset="0"/>
            </a:endParaRPr>
          </a:p>
        </p:txBody>
      </p:sp>
      <p:sp>
        <p:nvSpPr>
          <p:cNvPr id="2" name="Rectángulo 1"/>
          <p:cNvSpPr/>
          <p:nvPr/>
        </p:nvSpPr>
        <p:spPr>
          <a:xfrm>
            <a:off x="-64508" y="678311"/>
            <a:ext cx="8956988" cy="528606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Calibri" panose="020F0502020204030204" pitchFamily="34" charset="0"/>
              </a:rPr>
              <a:t>Se recomienda aplicar el tratamiento 1 (T1</a:t>
            </a:r>
            <a:r>
              <a:rPr lang="es-EC" sz="1500" b="1" dirty="0">
                <a:latin typeface="Calibri" panose="020F0502020204030204" pitchFamily="34" charset="0"/>
                <a:ea typeface="Calibri" panose="020F0502020204030204" pitchFamily="34" charset="0"/>
                <a:cs typeface="Calibri" panose="020F0502020204030204" pitchFamily="34" charset="0"/>
              </a:rPr>
              <a:t> =</a:t>
            </a:r>
            <a:r>
              <a:rPr lang="es-EC" sz="1500" dirty="0">
                <a:latin typeface="Calibri" panose="020F0502020204030204" pitchFamily="34" charset="0"/>
                <a:ea typeface="Calibri" panose="020F0502020204030204" pitchFamily="34" charset="0"/>
                <a:cs typeface="Calibri" panose="020F0502020204030204" pitchFamily="34" charset="0"/>
              </a:rPr>
              <a:t> Stimufol + Vanguardia Fertilizante Convencional V edáfico [N]25%, [P]10%, [K]5%, +[S] 9%+[Mg] 1.2%) que fue el mejor tratamiento, se aplique en áreas de 1 hectárea en adelante para alimentación de las vacas de producción lechera y posterior análisis en la producción lechera para determinar si incrementó el volumen de producción de leche.</a:t>
            </a:r>
            <a:endParaRPr lang="es-EC"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Calibri" panose="020F0502020204030204" pitchFamily="34" charset="0"/>
              </a:rPr>
              <a:t>Se recomienda aplicar el tratamiento testigo (T0= Vanguardia Fertilizante Convencional V edáfico [N]25%, [P]10%, [K]5%, +[S] 9%+[Mg] 1.2%) indicando que es el tratamiento más económico debido a que no requiere gastos adicionales como mano de obra, movilización de fertilizante y materiales, preparación del fertilizante, adquisición de implementos (equipo de fumigación, bombas de fumigar, etc.).</a:t>
            </a:r>
            <a:endParaRPr lang="es-EC"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Calibri" panose="020F0502020204030204" pitchFamily="34" charset="0"/>
              </a:rPr>
              <a:t>Se recomienda aplicar el tratamiento 1 (T1</a:t>
            </a:r>
            <a:r>
              <a:rPr lang="es-EC" sz="1500" b="1" dirty="0">
                <a:latin typeface="Calibri" panose="020F0502020204030204" pitchFamily="34" charset="0"/>
                <a:ea typeface="Calibri" panose="020F0502020204030204" pitchFamily="34" charset="0"/>
                <a:cs typeface="Calibri" panose="020F0502020204030204" pitchFamily="34" charset="0"/>
              </a:rPr>
              <a:t> =</a:t>
            </a:r>
            <a:r>
              <a:rPr lang="es-EC" sz="1500" dirty="0">
                <a:latin typeface="Calibri" panose="020F0502020204030204" pitchFamily="34" charset="0"/>
                <a:ea typeface="Calibri" panose="020F0502020204030204" pitchFamily="34" charset="0"/>
                <a:cs typeface="Calibri" panose="020F0502020204030204" pitchFamily="34" charset="0"/>
              </a:rPr>
              <a:t> Stimufol + Vanguardia Fertilizante Convencional V edáfico [N]25%, [P]10%, [K]5%, +[S] 9%+[Mg] 1.2%) ya que fue es la segunda opción más rentable ya que presenta una tasa de retorno marginal del 26.01 % siendo la segunda opción más viable para la aplicación de fertilizantes foliares combinados con edáficos</a:t>
            </a:r>
            <a:r>
              <a:rPr lang="es-EC" sz="1500" dirty="0" smtClean="0">
                <a:latin typeface="Calibri" panose="020F0502020204030204" pitchFamily="34" charset="0"/>
                <a:ea typeface="Calibri" panose="020F0502020204030204" pitchFamily="34" charset="0"/>
                <a:cs typeface="Calibri" panose="020F0502020204030204" pitchFamily="34" charset="0"/>
              </a:rPr>
              <a:t>.</a:t>
            </a:r>
            <a:endParaRPr lang="es-EC"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sz="1500" dirty="0">
                <a:latin typeface="Calibri" panose="020F0502020204030204" pitchFamily="34" charset="0"/>
                <a:ea typeface="Calibri" panose="020F0502020204030204" pitchFamily="34" charset="0"/>
                <a:cs typeface="Calibri" panose="020F0502020204030204" pitchFamily="34" charset="0"/>
              </a:rPr>
              <a:t>Se recomienda realizar la aplicación de fertilizantes foliares (Stimufol, Spiragrow, Agronitrógeno, </a:t>
            </a:r>
            <a:r>
              <a:rPr lang="es-EC" sz="1500" dirty="0" err="1">
                <a:latin typeface="Calibri" panose="020F0502020204030204" pitchFamily="34" charset="0"/>
                <a:ea typeface="Calibri" panose="020F0502020204030204" pitchFamily="34" charset="0"/>
                <a:cs typeface="Calibri" panose="020F0502020204030204" pitchFamily="34" charset="0"/>
              </a:rPr>
              <a:t>etc</a:t>
            </a:r>
            <a:r>
              <a:rPr lang="es-EC" sz="1500" dirty="0">
                <a:latin typeface="Calibri" panose="020F0502020204030204" pitchFamily="34" charset="0"/>
                <a:ea typeface="Calibri" panose="020F0502020204030204" pitchFamily="34" charset="0"/>
                <a:cs typeface="Calibri" panose="020F0502020204030204" pitchFamily="34" charset="0"/>
              </a:rPr>
              <a:t>) en otras especies forrajeras (maíz forrajero, alfalfa, avena, vicia, pasto azul, </a:t>
            </a:r>
            <a:r>
              <a:rPr lang="es-EC" sz="1500" dirty="0" err="1">
                <a:latin typeface="Calibri" panose="020F0502020204030204" pitchFamily="34" charset="0"/>
                <a:ea typeface="Calibri" panose="020F0502020204030204" pitchFamily="34" charset="0"/>
                <a:cs typeface="Calibri" panose="020F0502020204030204" pitchFamily="34" charset="0"/>
              </a:rPr>
              <a:t>etc</a:t>
            </a:r>
            <a:r>
              <a:rPr lang="es-EC" sz="1500" dirty="0">
                <a:latin typeface="Calibri" panose="020F0502020204030204" pitchFamily="34" charset="0"/>
                <a:ea typeface="Calibri" panose="020F0502020204030204" pitchFamily="34" charset="0"/>
                <a:cs typeface="Calibri" panose="020F0502020204030204" pitchFamily="34" charset="0"/>
              </a:rPr>
              <a:t>) para determinar si influyen en la productividad de las pasturas y en la producción de los animales.</a:t>
            </a:r>
            <a:endParaRPr lang="es-EC"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20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3</a:t>
            </a:fld>
            <a:endParaRPr lang="es-EC"/>
          </a:p>
        </p:txBody>
      </p:sp>
      <p:sp>
        <p:nvSpPr>
          <p:cNvPr id="7" name="CuadroTexto 6"/>
          <p:cNvSpPr txBox="1"/>
          <p:nvPr/>
        </p:nvSpPr>
        <p:spPr>
          <a:xfrm>
            <a:off x="6880811" y="116632"/>
            <a:ext cx="2232248"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ANTECEDENTES</a:t>
            </a:r>
            <a:endParaRPr lang="es-EC" sz="2200" b="1" dirty="0">
              <a:latin typeface="Calibri" panose="020F0502020204030204" pitchFamily="34" charset="0"/>
              <a:cs typeface="Calibri" panose="020F0502020204030204" pitchFamily="34" charset="0"/>
            </a:endParaRPr>
          </a:p>
        </p:txBody>
      </p:sp>
      <p:pic>
        <p:nvPicPr>
          <p:cNvPr id="3074" name="Picture 2" descr="Fertilização Foliar: Conheça os 9 Principais Benefícios para a sua Lavou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5" y="666112"/>
            <a:ext cx="3333750" cy="17807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 realizó un día demostrativo sobre pasto Buffel en temp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7412"/>
            <a:ext cx="333375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1312" y="4599968"/>
            <a:ext cx="3345062" cy="1565336"/>
          </a:xfrm>
          <a:prstGeom prst="rect">
            <a:avLst/>
          </a:prstGeom>
        </p:spPr>
      </p:pic>
      <p:sp>
        <p:nvSpPr>
          <p:cNvPr id="10" name="CuadroTexto 9"/>
          <p:cNvSpPr txBox="1"/>
          <p:nvPr/>
        </p:nvSpPr>
        <p:spPr>
          <a:xfrm>
            <a:off x="4139952" y="944668"/>
            <a:ext cx="3456384" cy="923330"/>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Un desarrollo exitoso de los pastos depende de un buen plan de fertilización.</a:t>
            </a:r>
            <a:endParaRPr lang="es-EC" dirty="0">
              <a:latin typeface="Calibri" panose="020F0502020204030204" pitchFamily="34" charset="0"/>
              <a:cs typeface="Calibri" panose="020F0502020204030204" pitchFamily="34" charset="0"/>
            </a:endParaRPr>
          </a:p>
        </p:txBody>
      </p:sp>
      <p:sp>
        <p:nvSpPr>
          <p:cNvPr id="11" name="CuadroTexto 10"/>
          <p:cNvSpPr txBox="1"/>
          <p:nvPr/>
        </p:nvSpPr>
        <p:spPr>
          <a:xfrm>
            <a:off x="4139952" y="2446910"/>
            <a:ext cx="3456384" cy="1200329"/>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La fertilización en pastos consiste en cubrir la diferencia entre los nutrientes requeridos que necesita el suelo.</a:t>
            </a:r>
            <a:endParaRPr lang="es-EC" dirty="0">
              <a:latin typeface="Calibri" panose="020F0502020204030204" pitchFamily="34" charset="0"/>
              <a:cs typeface="Calibri" panose="020F0502020204030204" pitchFamily="34" charset="0"/>
            </a:endParaRPr>
          </a:p>
        </p:txBody>
      </p:sp>
      <p:sp>
        <p:nvSpPr>
          <p:cNvPr id="12" name="CuadroTexto 11"/>
          <p:cNvSpPr txBox="1"/>
          <p:nvPr/>
        </p:nvSpPr>
        <p:spPr>
          <a:xfrm>
            <a:off x="4139952" y="4164465"/>
            <a:ext cx="3456384" cy="923330"/>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La fertilización foliar se utiliza como complemento de la fertilización </a:t>
            </a:r>
            <a:r>
              <a:rPr lang="es-EC" dirty="0" smtClean="0">
                <a:latin typeface="Calibri" panose="020F0502020204030204" pitchFamily="34" charset="0"/>
                <a:cs typeface="Calibri" panose="020F0502020204030204" pitchFamily="34" charset="0"/>
              </a:rPr>
              <a:t>convencional. </a:t>
            </a:r>
            <a:endParaRPr lang="es-EC" dirty="0">
              <a:latin typeface="Calibri" panose="020F0502020204030204" pitchFamily="34" charset="0"/>
              <a:cs typeface="Calibri" panose="020F0502020204030204" pitchFamily="34" charset="0"/>
            </a:endParaRPr>
          </a:p>
        </p:txBody>
      </p:sp>
      <p:sp>
        <p:nvSpPr>
          <p:cNvPr id="13" name="Flecha abajo 12"/>
          <p:cNvSpPr/>
          <p:nvPr/>
        </p:nvSpPr>
        <p:spPr>
          <a:xfrm>
            <a:off x="5547928" y="1867998"/>
            <a:ext cx="288032" cy="397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abajo 13"/>
          <p:cNvSpPr/>
          <p:nvPr/>
        </p:nvSpPr>
        <p:spPr>
          <a:xfrm>
            <a:off x="5580112" y="3647239"/>
            <a:ext cx="288032" cy="397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41950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30</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AGRADECIMIENTOS</a:t>
            </a:r>
            <a:endParaRPr lang="es-EC" sz="2200" b="1" dirty="0">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rotWithShape="1">
          <a:blip r:embed="rId2"/>
          <a:srcRect l="-1" r="65120"/>
          <a:stretch/>
        </p:blipFill>
        <p:spPr>
          <a:xfrm>
            <a:off x="2646521" y="1903088"/>
            <a:ext cx="2804224" cy="1512345"/>
          </a:xfrm>
          <a:prstGeom prst="rect">
            <a:avLst/>
          </a:prstGeom>
        </p:spPr>
      </p:pic>
      <p:pic>
        <p:nvPicPr>
          <p:cNvPr id="9" name="Picture 4" descr="Resultado de imagen para iasa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9" y="1413574"/>
            <a:ext cx="2427219" cy="24913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No hay descripción dispon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50041" y="1344181"/>
            <a:ext cx="3100874" cy="244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9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4</a:t>
            </a:fld>
            <a:endParaRPr lang="es-EC"/>
          </a:p>
        </p:txBody>
      </p:sp>
      <p:sp>
        <p:nvSpPr>
          <p:cNvPr id="7" name="CuadroTexto 6"/>
          <p:cNvSpPr txBox="1"/>
          <p:nvPr/>
        </p:nvSpPr>
        <p:spPr>
          <a:xfrm>
            <a:off x="6880811" y="116632"/>
            <a:ext cx="2232248"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JUSTIFICACIÓN</a:t>
            </a:r>
            <a:endParaRPr lang="es-EC" sz="2200" b="1" dirty="0">
              <a:latin typeface="Calibri" panose="020F0502020204030204" pitchFamily="34" charset="0"/>
              <a:cs typeface="Calibri" panose="020F0502020204030204" pitchFamily="34" charset="0"/>
            </a:endParaRPr>
          </a:p>
        </p:txBody>
      </p:sp>
      <p:sp>
        <p:nvSpPr>
          <p:cNvPr id="10" name="CuadroTexto 9"/>
          <p:cNvSpPr txBox="1"/>
          <p:nvPr/>
        </p:nvSpPr>
        <p:spPr>
          <a:xfrm>
            <a:off x="4108682" y="670386"/>
            <a:ext cx="4135725" cy="1200329"/>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Las </a:t>
            </a:r>
            <a:r>
              <a:rPr lang="es-EC" dirty="0">
                <a:latin typeface="Calibri" panose="020F0502020204030204" pitchFamily="34" charset="0"/>
                <a:cs typeface="Calibri" panose="020F0502020204030204" pitchFamily="34" charset="0"/>
              </a:rPr>
              <a:t>especies forrajeras son el reflejo del suelo en donde crecen y la producción de leche o ganancia de peso son el resultado del pasto que </a:t>
            </a:r>
            <a:r>
              <a:rPr lang="es-EC" dirty="0" smtClean="0">
                <a:latin typeface="Calibri" panose="020F0502020204030204" pitchFamily="34" charset="0"/>
                <a:cs typeface="Calibri" panose="020F0502020204030204" pitchFamily="34" charset="0"/>
              </a:rPr>
              <a:t>consumen.</a:t>
            </a:r>
            <a:endParaRPr lang="es-EC" dirty="0">
              <a:latin typeface="Calibri" panose="020F0502020204030204" pitchFamily="34" charset="0"/>
              <a:cs typeface="Calibri" panose="020F0502020204030204" pitchFamily="34" charset="0"/>
            </a:endParaRPr>
          </a:p>
        </p:txBody>
      </p:sp>
      <p:sp>
        <p:nvSpPr>
          <p:cNvPr id="11" name="CuadroTexto 10"/>
          <p:cNvSpPr txBox="1"/>
          <p:nvPr/>
        </p:nvSpPr>
        <p:spPr>
          <a:xfrm>
            <a:off x="4108682" y="2478813"/>
            <a:ext cx="4144627" cy="1200329"/>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En los predios ganaderos de Ecuador se realiza del fertilizante edáfica que consiste en cubrir la diferencia entre los nutrientes requeridos por los </a:t>
            </a:r>
            <a:r>
              <a:rPr lang="es-EC" dirty="0" smtClean="0">
                <a:latin typeface="Calibri" panose="020F0502020204030204" pitchFamily="34" charset="0"/>
                <a:cs typeface="Calibri" panose="020F0502020204030204" pitchFamily="34" charset="0"/>
              </a:rPr>
              <a:t>pastos.</a:t>
            </a:r>
            <a:endParaRPr lang="es-EC" dirty="0">
              <a:latin typeface="Calibri" panose="020F0502020204030204" pitchFamily="34" charset="0"/>
              <a:cs typeface="Calibri" panose="020F0502020204030204" pitchFamily="34" charset="0"/>
            </a:endParaRPr>
          </a:p>
        </p:txBody>
      </p:sp>
      <p:sp>
        <p:nvSpPr>
          <p:cNvPr id="12" name="CuadroTexto 11"/>
          <p:cNvSpPr txBox="1"/>
          <p:nvPr/>
        </p:nvSpPr>
        <p:spPr>
          <a:xfrm>
            <a:off x="4108682" y="4288244"/>
            <a:ext cx="4135725" cy="1477328"/>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La fertilización foliar se utiliza como una actividad complementaria a la fertilización edáfica como ayuda para complementar, corregir o potenciar la fertilización al </a:t>
            </a:r>
            <a:r>
              <a:rPr lang="es-EC" dirty="0" smtClean="0">
                <a:latin typeface="Calibri" panose="020F0502020204030204" pitchFamily="34" charset="0"/>
                <a:cs typeface="Calibri" panose="020F0502020204030204" pitchFamily="34" charset="0"/>
              </a:rPr>
              <a:t>suelo.</a:t>
            </a:r>
            <a:endParaRPr lang="es-EC" dirty="0">
              <a:latin typeface="Calibri" panose="020F0502020204030204" pitchFamily="34" charset="0"/>
              <a:cs typeface="Calibri" panose="020F0502020204030204" pitchFamily="34" charset="0"/>
            </a:endParaRPr>
          </a:p>
        </p:txBody>
      </p:sp>
      <p:pic>
        <p:nvPicPr>
          <p:cNvPr id="9" name="Imagen 8"/>
          <p:cNvPicPr>
            <a:picLocks noChangeAspect="1"/>
          </p:cNvPicPr>
          <p:nvPr/>
        </p:nvPicPr>
        <p:blipFill>
          <a:blip r:embed="rId2"/>
          <a:stretch>
            <a:fillRect/>
          </a:stretch>
        </p:blipFill>
        <p:spPr>
          <a:xfrm>
            <a:off x="282262" y="692696"/>
            <a:ext cx="3524250" cy="2664296"/>
          </a:xfrm>
          <a:prstGeom prst="rect">
            <a:avLst/>
          </a:prstGeom>
        </p:spPr>
      </p:pic>
      <p:pic>
        <p:nvPicPr>
          <p:cNvPr id="4100" name="Picture 4" descr="Basculas para pesar ganado | Básculas digitales, de baño, de alimen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01" y="3573017"/>
            <a:ext cx="3571811" cy="2564904"/>
          </a:xfrm>
          <a:prstGeom prst="rect">
            <a:avLst/>
          </a:prstGeom>
          <a:noFill/>
          <a:extLst>
            <a:ext uri="{909E8E84-426E-40DD-AFC4-6F175D3DCCD1}">
              <a14:hiddenFill xmlns:a14="http://schemas.microsoft.com/office/drawing/2010/main">
                <a:solidFill>
                  <a:srgbClr val="FFFFFF"/>
                </a:solidFill>
              </a14:hiddenFill>
            </a:ext>
          </a:extLst>
        </p:spPr>
      </p:pic>
      <p:sp>
        <p:nvSpPr>
          <p:cNvPr id="15" name="Flecha abajo 14"/>
          <p:cNvSpPr/>
          <p:nvPr/>
        </p:nvSpPr>
        <p:spPr>
          <a:xfrm>
            <a:off x="6088903" y="1948135"/>
            <a:ext cx="288032" cy="397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abajo 15"/>
          <p:cNvSpPr/>
          <p:nvPr/>
        </p:nvSpPr>
        <p:spPr>
          <a:xfrm>
            <a:off x="6048620" y="3844809"/>
            <a:ext cx="255848" cy="431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26756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5</a:t>
            </a:fld>
            <a:endParaRPr lang="es-EC"/>
          </a:p>
        </p:txBody>
      </p:sp>
      <p:sp>
        <p:nvSpPr>
          <p:cNvPr id="7" name="CuadroTexto 6"/>
          <p:cNvSpPr txBox="1"/>
          <p:nvPr/>
        </p:nvSpPr>
        <p:spPr>
          <a:xfrm>
            <a:off x="6880811" y="116632"/>
            <a:ext cx="2232248"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JUTIFICACIÓN</a:t>
            </a:r>
            <a:endParaRPr lang="es-EC" sz="2200" b="1" dirty="0">
              <a:latin typeface="Calibri" panose="020F0502020204030204" pitchFamily="34" charset="0"/>
              <a:cs typeface="Calibri" panose="020F0502020204030204" pitchFamily="34" charset="0"/>
            </a:endParaRPr>
          </a:p>
        </p:txBody>
      </p:sp>
      <p:pic>
        <p:nvPicPr>
          <p:cNvPr id="8" name="Imagen 7"/>
          <p:cNvPicPr/>
          <p:nvPr/>
        </p:nvPicPr>
        <p:blipFill rotWithShape="1">
          <a:blip r:embed="rId2"/>
          <a:srcRect l="37011" t="19662" r="39917" b="25912"/>
          <a:stretch/>
        </p:blipFill>
        <p:spPr bwMode="auto">
          <a:xfrm>
            <a:off x="1104329" y="678337"/>
            <a:ext cx="1895475" cy="2513965"/>
          </a:xfrm>
          <a:prstGeom prst="rect">
            <a:avLst/>
          </a:prstGeom>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3"/>
          <a:stretch>
            <a:fillRect/>
          </a:stretch>
        </p:blipFill>
        <p:spPr>
          <a:xfrm>
            <a:off x="385192" y="3192302"/>
            <a:ext cx="3333750" cy="2756978"/>
          </a:xfrm>
          <a:prstGeom prst="rect">
            <a:avLst/>
          </a:prstGeom>
        </p:spPr>
      </p:pic>
      <p:sp>
        <p:nvSpPr>
          <p:cNvPr id="10" name="CuadroTexto 9"/>
          <p:cNvSpPr txBox="1"/>
          <p:nvPr/>
        </p:nvSpPr>
        <p:spPr>
          <a:xfrm>
            <a:off x="3929100" y="1245200"/>
            <a:ext cx="4320480" cy="1477328"/>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En el mercado de insumos agropecuarios existen fertilizantes de aplicación foliar y edáfica que pueden ser utilizados en diferentes cultivos incluyendo las especies forrajeras para consumo </a:t>
            </a:r>
            <a:r>
              <a:rPr lang="es-EC" dirty="0" smtClean="0">
                <a:latin typeface="Calibri" panose="020F0502020204030204" pitchFamily="34" charset="0"/>
                <a:cs typeface="Calibri" panose="020F0502020204030204" pitchFamily="34" charset="0"/>
              </a:rPr>
              <a:t>animal. </a:t>
            </a:r>
            <a:endParaRPr lang="es-EC" dirty="0">
              <a:latin typeface="Calibri" panose="020F0502020204030204" pitchFamily="34" charset="0"/>
              <a:cs typeface="Calibri" panose="020F0502020204030204" pitchFamily="34" charset="0"/>
            </a:endParaRPr>
          </a:p>
        </p:txBody>
      </p:sp>
      <p:sp>
        <p:nvSpPr>
          <p:cNvPr id="12" name="CuadroTexto 11"/>
          <p:cNvSpPr txBox="1"/>
          <p:nvPr/>
        </p:nvSpPr>
        <p:spPr>
          <a:xfrm>
            <a:off x="3929100" y="3491524"/>
            <a:ext cx="4320480" cy="1200329"/>
          </a:xfrm>
          <a:prstGeom prst="rect">
            <a:avLst/>
          </a:prstGeom>
          <a:noFill/>
        </p:spPr>
        <p:txBody>
          <a:bodyPr wrap="square" rtlCol="0">
            <a:spAutoFit/>
          </a:bodyPr>
          <a:lstStyle/>
          <a:p>
            <a:pPr algn="just"/>
            <a:r>
              <a:rPr lang="es-EC" dirty="0" smtClean="0">
                <a:latin typeface="Calibri" panose="020F0502020204030204" pitchFamily="34" charset="0"/>
                <a:cs typeface="Calibri" panose="020F0502020204030204" pitchFamily="34" charset="0"/>
              </a:rPr>
              <a:t>La aplicación de fertilizantes foliares en combinación con fertilizantes edáficos se utiliza para complementar, corregir o potenciar la fertilización del suelo.</a:t>
            </a:r>
            <a:endParaRPr lang="es-EC" dirty="0">
              <a:latin typeface="Calibri" panose="020F0502020204030204" pitchFamily="34" charset="0"/>
              <a:cs typeface="Calibri" panose="020F0502020204030204" pitchFamily="34" charset="0"/>
            </a:endParaRPr>
          </a:p>
        </p:txBody>
      </p:sp>
      <p:sp>
        <p:nvSpPr>
          <p:cNvPr id="13" name="Abrir llave 12"/>
          <p:cNvSpPr/>
          <p:nvPr/>
        </p:nvSpPr>
        <p:spPr>
          <a:xfrm>
            <a:off x="3444063" y="1026310"/>
            <a:ext cx="493018" cy="3914858"/>
          </a:xfrm>
          <a:prstGeom prst="leftBrace">
            <a:avLst>
              <a:gd name="adj1" fmla="val 25194"/>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878637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6</a:t>
            </a:fld>
            <a:endParaRPr lang="es-EC"/>
          </a:p>
        </p:txBody>
      </p:sp>
      <p:sp>
        <p:nvSpPr>
          <p:cNvPr id="7" name="CuadroTexto 6"/>
          <p:cNvSpPr txBox="1"/>
          <p:nvPr/>
        </p:nvSpPr>
        <p:spPr>
          <a:xfrm>
            <a:off x="6300192" y="116632"/>
            <a:ext cx="2812867"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MARCO REFERENCIAL</a:t>
            </a:r>
            <a:endParaRPr lang="es-EC" sz="2200" b="1" dirty="0">
              <a:latin typeface="Calibri" panose="020F0502020204030204" pitchFamily="34" charset="0"/>
              <a:cs typeface="Calibri" panose="020F0502020204030204" pitchFamily="34" charset="0"/>
            </a:endParaRPr>
          </a:p>
        </p:txBody>
      </p:sp>
      <p:sp>
        <p:nvSpPr>
          <p:cNvPr id="2" name="CuadroTexto 1"/>
          <p:cNvSpPr txBox="1"/>
          <p:nvPr/>
        </p:nvSpPr>
        <p:spPr>
          <a:xfrm>
            <a:off x="385192" y="836712"/>
            <a:ext cx="3250704" cy="338554"/>
          </a:xfrm>
          <a:prstGeom prst="rect">
            <a:avLst/>
          </a:prstGeom>
          <a:noFill/>
        </p:spPr>
        <p:txBody>
          <a:bodyPr wrap="square" rtlCol="0">
            <a:spAutoFit/>
          </a:bodyPr>
          <a:lstStyle/>
          <a:p>
            <a:r>
              <a:rPr lang="es-EC" sz="1600" b="1" dirty="0" smtClean="0"/>
              <a:t>PROPÓSITO DE LOS PASTOS</a:t>
            </a:r>
            <a:endParaRPr lang="es-EC" sz="1600" b="1" dirty="0"/>
          </a:p>
        </p:txBody>
      </p:sp>
      <p:pic>
        <p:nvPicPr>
          <p:cNvPr id="9" name="Imagen 8"/>
          <p:cNvPicPr>
            <a:picLocks noChangeAspect="1"/>
          </p:cNvPicPr>
          <p:nvPr/>
        </p:nvPicPr>
        <p:blipFill>
          <a:blip r:embed="rId2"/>
          <a:stretch>
            <a:fillRect/>
          </a:stretch>
        </p:blipFill>
        <p:spPr>
          <a:xfrm>
            <a:off x="382020" y="1540620"/>
            <a:ext cx="3397892" cy="2065918"/>
          </a:xfrm>
          <a:prstGeom prst="rect">
            <a:avLst/>
          </a:prstGeom>
        </p:spPr>
      </p:pic>
      <p:pic>
        <p:nvPicPr>
          <p:cNvPr id="5122" name="Picture 2" descr="VENTA DE PASTO DE CORTE | buenavistafin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020" y="3861048"/>
            <a:ext cx="3397892" cy="222605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388160" y="1628800"/>
            <a:ext cx="3640224" cy="1477328"/>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El principal objetivo de producir pastos es la de obtener un alimento que brinde energía para los animales que están destinados a la </a:t>
            </a:r>
            <a:r>
              <a:rPr lang="es-EC" dirty="0" smtClean="0">
                <a:latin typeface="Calibri" panose="020F0502020204030204" pitchFamily="34" charset="0"/>
                <a:cs typeface="Calibri" panose="020F0502020204030204" pitchFamily="34" charset="0"/>
              </a:rPr>
              <a:t>producción.</a:t>
            </a:r>
            <a:endParaRPr lang="es-EC" dirty="0">
              <a:latin typeface="Calibri" panose="020F0502020204030204" pitchFamily="34" charset="0"/>
              <a:cs typeface="Calibri" panose="020F0502020204030204" pitchFamily="34" charset="0"/>
            </a:endParaRPr>
          </a:p>
        </p:txBody>
      </p:sp>
      <p:sp>
        <p:nvSpPr>
          <p:cNvPr id="12" name="CuadroTexto 11"/>
          <p:cNvSpPr txBox="1"/>
          <p:nvPr/>
        </p:nvSpPr>
        <p:spPr>
          <a:xfrm>
            <a:off x="4388160" y="3861048"/>
            <a:ext cx="3640224" cy="1477328"/>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El valor nutritivo de los pastos no solo depende de cantidad de nutrientes que lo constituyen sino de la cantidad de los elementos </a:t>
            </a:r>
            <a:r>
              <a:rPr lang="es-EC" dirty="0" smtClean="0">
                <a:latin typeface="Calibri" panose="020F0502020204030204" pitchFamily="34" charset="0"/>
                <a:cs typeface="Calibri" panose="020F0502020204030204" pitchFamily="34" charset="0"/>
              </a:rPr>
              <a:t>consumidos. </a:t>
            </a:r>
            <a:endParaRPr lang="es-EC"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7550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7</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MARCO REFERENCIAL</a:t>
            </a:r>
            <a:endParaRPr lang="es-EC" sz="2200" b="1" dirty="0">
              <a:latin typeface="Calibri" panose="020F0502020204030204" pitchFamily="34" charset="0"/>
              <a:cs typeface="Calibri" panose="020F0502020204030204" pitchFamily="34" charset="0"/>
            </a:endParaRPr>
          </a:p>
        </p:txBody>
      </p:sp>
      <p:sp>
        <p:nvSpPr>
          <p:cNvPr id="8" name="CuadroTexto 7"/>
          <p:cNvSpPr txBox="1"/>
          <p:nvPr/>
        </p:nvSpPr>
        <p:spPr>
          <a:xfrm>
            <a:off x="385192" y="836712"/>
            <a:ext cx="3250704" cy="338554"/>
          </a:xfrm>
          <a:prstGeom prst="rect">
            <a:avLst/>
          </a:prstGeom>
          <a:noFill/>
        </p:spPr>
        <p:txBody>
          <a:bodyPr wrap="square" rtlCol="0">
            <a:spAutoFit/>
          </a:bodyPr>
          <a:lstStyle/>
          <a:p>
            <a:r>
              <a:rPr lang="es-EC" sz="1600" b="1" dirty="0" smtClean="0"/>
              <a:t>PRODUCCIÓN EN PASTOREO</a:t>
            </a:r>
            <a:endParaRPr lang="es-EC" sz="1600" b="1" dirty="0"/>
          </a:p>
        </p:txBody>
      </p:sp>
      <p:sp>
        <p:nvSpPr>
          <p:cNvPr id="2" name="CuadroTexto 1"/>
          <p:cNvSpPr txBox="1"/>
          <p:nvPr/>
        </p:nvSpPr>
        <p:spPr>
          <a:xfrm>
            <a:off x="251520" y="2168733"/>
            <a:ext cx="3384376" cy="2031325"/>
          </a:xfrm>
          <a:prstGeom prst="rect">
            <a:avLst/>
          </a:prstGeom>
          <a:noFill/>
        </p:spPr>
        <p:txBody>
          <a:bodyPr wrap="square" rtlCol="0">
            <a:spAutoFit/>
          </a:bodyPr>
          <a:lstStyle/>
          <a:p>
            <a:pPr algn="just"/>
            <a:r>
              <a:rPr lang="es-EC" dirty="0">
                <a:latin typeface="Calibri" panose="020F0502020204030204" pitchFamily="34" charset="0"/>
                <a:cs typeface="Calibri" panose="020F0502020204030204" pitchFamily="34" charset="0"/>
              </a:rPr>
              <a:t>Las pasturas que se establecen en las praderas destinadas para pastoreo que están conformadas por especies forrajeras mejoradas que se seleccionan por su calidad, productividad y adaptación al medio </a:t>
            </a:r>
            <a:r>
              <a:rPr lang="es-EC" dirty="0" smtClean="0">
                <a:latin typeface="Calibri" panose="020F0502020204030204" pitchFamily="34" charset="0"/>
                <a:cs typeface="Calibri" panose="020F0502020204030204" pitchFamily="34" charset="0"/>
              </a:rPr>
              <a:t>ambiente.</a:t>
            </a:r>
            <a:endParaRPr lang="es-EC" dirty="0">
              <a:latin typeface="Calibri" panose="020F0502020204030204" pitchFamily="34" charset="0"/>
              <a:cs typeface="Calibri" panose="020F0502020204030204" pitchFamily="34" charset="0"/>
            </a:endParaRPr>
          </a:p>
        </p:txBody>
      </p:sp>
      <p:sp>
        <p:nvSpPr>
          <p:cNvPr id="9" name="Abrir llave 8"/>
          <p:cNvSpPr/>
          <p:nvPr/>
        </p:nvSpPr>
        <p:spPr>
          <a:xfrm>
            <a:off x="3702732" y="1643813"/>
            <a:ext cx="432048" cy="2938918"/>
          </a:xfrm>
          <a:prstGeom prst="leftBrace">
            <a:avLst>
              <a:gd name="adj1" fmla="val 4027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Rectángulo 10"/>
          <p:cNvSpPr/>
          <p:nvPr/>
        </p:nvSpPr>
        <p:spPr>
          <a:xfrm>
            <a:off x="4075673" y="2002173"/>
            <a:ext cx="3383427" cy="464871"/>
          </a:xfrm>
          <a:prstGeom prst="rect">
            <a:avLst/>
          </a:prstGeom>
        </p:spPr>
        <p:txBody>
          <a:bodyPr wrap="none">
            <a:spAutoFit/>
          </a:bodyPr>
          <a:lstStyle/>
          <a:p>
            <a:pPr marL="342900" lvl="0" indent="-342900" algn="just">
              <a:lnSpc>
                <a:spcPct val="150000"/>
              </a:lnSpc>
              <a:spcAft>
                <a:spcPts val="800"/>
              </a:spcAft>
              <a:buFont typeface="Symbol" panose="05050102010706020507" pitchFamily="18" charset="2"/>
              <a:buChar char=""/>
            </a:pPr>
            <a:r>
              <a:rPr lang="es-EC" dirty="0">
                <a:latin typeface="Calibri" panose="020F0502020204030204" pitchFamily="34" charset="0"/>
                <a:ea typeface="Calibri" panose="020F0502020204030204" pitchFamily="34" charset="0"/>
                <a:cs typeface="Calibri" panose="020F0502020204030204" pitchFamily="34" charset="0"/>
              </a:rPr>
              <a:t>Uso más eficiente de recursos.</a:t>
            </a:r>
          </a:p>
        </p:txBody>
      </p:sp>
      <p:sp>
        <p:nvSpPr>
          <p:cNvPr id="12" name="Rectángulo 11"/>
          <p:cNvSpPr/>
          <p:nvPr/>
        </p:nvSpPr>
        <p:spPr>
          <a:xfrm>
            <a:off x="4053198" y="2599117"/>
            <a:ext cx="4268348" cy="464871"/>
          </a:xfrm>
          <a:prstGeom prst="rect">
            <a:avLst/>
          </a:prstGeom>
        </p:spPr>
        <p:txBody>
          <a:bodyPr wrap="none">
            <a:spAutoFit/>
          </a:bodyPr>
          <a:lstStyle/>
          <a:p>
            <a:pPr marL="342900" lvl="0" indent="-342900" algn="just">
              <a:lnSpc>
                <a:spcPct val="150000"/>
              </a:lnSpc>
              <a:spcAft>
                <a:spcPts val="800"/>
              </a:spcAft>
              <a:buFont typeface="Symbol" panose="05050102010706020507" pitchFamily="18" charset="2"/>
              <a:buChar char=""/>
            </a:pPr>
            <a:r>
              <a:rPr lang="es-EC" dirty="0" smtClean="0">
                <a:latin typeface="Calibri" panose="020F0502020204030204" pitchFamily="34" charset="0"/>
                <a:ea typeface="Calibri" panose="020F0502020204030204" pitchFamily="34" charset="0"/>
                <a:cs typeface="Calibri" panose="020F0502020204030204" pitchFamily="34" charset="0"/>
              </a:rPr>
              <a:t>Mejorar la calidad de la oferta forrajera.</a:t>
            </a:r>
            <a:endParaRPr lang="es-EC"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ángulo 12"/>
          <p:cNvSpPr/>
          <p:nvPr/>
        </p:nvSpPr>
        <p:spPr>
          <a:xfrm>
            <a:off x="4075673" y="3322895"/>
            <a:ext cx="4539128" cy="464871"/>
          </a:xfrm>
          <a:prstGeom prst="rect">
            <a:avLst/>
          </a:prstGeom>
        </p:spPr>
        <p:txBody>
          <a:bodyPr wrap="none">
            <a:spAutoFit/>
          </a:bodyPr>
          <a:lstStyle/>
          <a:p>
            <a:pPr marL="342900" lvl="0" indent="-342900" algn="just">
              <a:lnSpc>
                <a:spcPct val="150000"/>
              </a:lnSpc>
              <a:spcAft>
                <a:spcPts val="800"/>
              </a:spcAft>
              <a:buFont typeface="Symbol" panose="05050102010706020507" pitchFamily="18" charset="2"/>
              <a:buChar char=""/>
            </a:pPr>
            <a:r>
              <a:rPr lang="es-EC" dirty="0" smtClean="0">
                <a:latin typeface="Calibri" panose="020F0502020204030204" pitchFamily="34" charset="0"/>
                <a:ea typeface="Calibri" panose="020F0502020204030204" pitchFamily="34" charset="0"/>
                <a:cs typeface="Calibri" panose="020F0502020204030204" pitchFamily="34" charset="0"/>
              </a:rPr>
              <a:t>Aumenta la perdurabilidad de las pasturas.</a:t>
            </a:r>
            <a:endParaRPr lang="es-EC"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ángulo 13"/>
          <p:cNvSpPr/>
          <p:nvPr/>
        </p:nvSpPr>
        <p:spPr>
          <a:xfrm>
            <a:off x="4053198" y="4012790"/>
            <a:ext cx="3142142" cy="464871"/>
          </a:xfrm>
          <a:prstGeom prst="rect">
            <a:avLst/>
          </a:prstGeom>
        </p:spPr>
        <p:txBody>
          <a:bodyPr wrap="none">
            <a:spAutoFit/>
          </a:bodyPr>
          <a:lstStyle/>
          <a:p>
            <a:pPr marL="342900" lvl="0" indent="-342900" algn="just">
              <a:lnSpc>
                <a:spcPct val="150000"/>
              </a:lnSpc>
              <a:spcAft>
                <a:spcPts val="800"/>
              </a:spcAft>
              <a:buFont typeface="Symbol" panose="05050102010706020507" pitchFamily="18" charset="2"/>
              <a:buChar char=""/>
            </a:pPr>
            <a:r>
              <a:rPr lang="es-EC" dirty="0">
                <a:latin typeface="Calibri" panose="020F0502020204030204" pitchFamily="34" charset="0"/>
                <a:ea typeface="Calibri" panose="020F0502020204030204" pitchFamily="34" charset="0"/>
                <a:cs typeface="Calibri" panose="020F0502020204030204" pitchFamily="34" charset="0"/>
              </a:rPr>
              <a:t>Obtiene forraje todo el año.</a:t>
            </a:r>
          </a:p>
        </p:txBody>
      </p:sp>
    </p:spTree>
    <p:extLst>
      <p:ext uri="{BB962C8B-B14F-4D97-AF65-F5344CB8AC3E}">
        <p14:creationId xmlns:p14="http://schemas.microsoft.com/office/powerpoint/2010/main" val="1977236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8</a:t>
            </a:fld>
            <a:endParaRPr lang="es-EC"/>
          </a:p>
        </p:txBody>
      </p:sp>
      <p:sp>
        <p:nvSpPr>
          <p:cNvPr id="7" name="CuadroTexto 6"/>
          <p:cNvSpPr txBox="1"/>
          <p:nvPr/>
        </p:nvSpPr>
        <p:spPr>
          <a:xfrm>
            <a:off x="6372200" y="116632"/>
            <a:ext cx="2740859"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MARCO REFERENCIAL</a:t>
            </a:r>
            <a:endParaRPr lang="es-EC" sz="2200" b="1" dirty="0">
              <a:latin typeface="Calibri" panose="020F0502020204030204" pitchFamily="34" charset="0"/>
              <a:cs typeface="Calibri" panose="020F0502020204030204" pitchFamily="34" charset="0"/>
            </a:endParaRPr>
          </a:p>
        </p:txBody>
      </p:sp>
      <p:graphicFrame>
        <p:nvGraphicFramePr>
          <p:cNvPr id="13" name="Diagrama 12"/>
          <p:cNvGraphicFramePr/>
          <p:nvPr>
            <p:extLst>
              <p:ext uri="{D42A27DB-BD31-4B8C-83A1-F6EECF244321}">
                <p14:modId xmlns:p14="http://schemas.microsoft.com/office/powerpoint/2010/main" val="2404008322"/>
              </p:ext>
            </p:extLst>
          </p:nvPr>
        </p:nvGraphicFramePr>
        <p:xfrm>
          <a:off x="279104" y="77420"/>
          <a:ext cx="7980281" cy="331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Importancia del riego en los pastizal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560" y="3068960"/>
            <a:ext cx="2016224" cy="223849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8"/>
          <a:stretch>
            <a:fillRect/>
          </a:stretch>
        </p:blipFill>
        <p:spPr>
          <a:xfrm>
            <a:off x="2429658" y="3102062"/>
            <a:ext cx="1958502" cy="2238492"/>
          </a:xfrm>
          <a:prstGeom prst="rect">
            <a:avLst/>
          </a:prstGeom>
        </p:spPr>
      </p:pic>
      <p:pic>
        <p:nvPicPr>
          <p:cNvPr id="15" name="Imagen 14"/>
          <p:cNvPicPr>
            <a:picLocks noChangeAspect="1"/>
          </p:cNvPicPr>
          <p:nvPr/>
        </p:nvPicPr>
        <p:blipFill rotWithShape="1">
          <a:blip r:embed="rId9"/>
          <a:srcRect t="12201" r="6400" b="12201"/>
          <a:stretch/>
        </p:blipFill>
        <p:spPr>
          <a:xfrm>
            <a:off x="4499404" y="3105184"/>
            <a:ext cx="1975157" cy="2232247"/>
          </a:xfrm>
          <a:prstGeom prst="rect">
            <a:avLst/>
          </a:prstGeom>
        </p:spPr>
      </p:pic>
      <p:pic>
        <p:nvPicPr>
          <p:cNvPr id="6148" name="Picture 4" descr="Fertilización en maíz y soja: buen manejo con adecuada nutrición para  obtener mejores rindes - EL ABC RUR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5806" y="3068960"/>
            <a:ext cx="1949454" cy="226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20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C"/>
          </a:p>
        </p:txBody>
      </p:sp>
      <p:sp>
        <p:nvSpPr>
          <p:cNvPr id="4" name="Marcador de fecha 3"/>
          <p:cNvSpPr>
            <a:spLocks noGrp="1"/>
          </p:cNvSpPr>
          <p:nvPr>
            <p:ph type="dt" sz="half" idx="10"/>
          </p:nvPr>
        </p:nvSpPr>
        <p:spPr/>
        <p:txBody>
          <a:bodyPr/>
          <a:lstStyle/>
          <a:p>
            <a:fld id="{B693EBB0-8022-4865-98E5-0CCB7A4B4D48}" type="datetime1">
              <a:rPr lang="es-EC" smtClean="0"/>
              <a:t>6/7/2021</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E99F51A-F822-4C74-9E5B-BB3DBF575507}" type="slidenum">
              <a:rPr lang="es-EC" smtClean="0"/>
              <a:t>9</a:t>
            </a:fld>
            <a:endParaRPr lang="es-EC"/>
          </a:p>
        </p:txBody>
      </p:sp>
      <p:sp>
        <p:nvSpPr>
          <p:cNvPr id="7" name="CuadroTexto 6"/>
          <p:cNvSpPr txBox="1"/>
          <p:nvPr/>
        </p:nvSpPr>
        <p:spPr>
          <a:xfrm>
            <a:off x="6084168" y="116632"/>
            <a:ext cx="3028891" cy="430887"/>
          </a:xfrm>
          <a:prstGeom prst="rect">
            <a:avLst/>
          </a:prstGeom>
          <a:noFill/>
        </p:spPr>
        <p:txBody>
          <a:bodyPr wrap="square" rtlCol="0">
            <a:spAutoFit/>
          </a:bodyPr>
          <a:lstStyle/>
          <a:p>
            <a:r>
              <a:rPr lang="es-EC" sz="2200" b="1" dirty="0" smtClean="0">
                <a:latin typeface="Calibri" panose="020F0502020204030204" pitchFamily="34" charset="0"/>
                <a:cs typeface="Calibri" panose="020F0502020204030204" pitchFamily="34" charset="0"/>
              </a:rPr>
              <a:t>MARCO REFERENCIALC</a:t>
            </a:r>
            <a:endParaRPr lang="es-EC" sz="2200" b="1" dirty="0">
              <a:latin typeface="Calibri" panose="020F0502020204030204" pitchFamily="34" charset="0"/>
              <a:cs typeface="Calibri" panose="020F0502020204030204" pitchFamily="34" charset="0"/>
            </a:endParaRPr>
          </a:p>
        </p:txBody>
      </p:sp>
      <p:sp>
        <p:nvSpPr>
          <p:cNvPr id="2" name="CuadroTexto 1"/>
          <p:cNvSpPr txBox="1"/>
          <p:nvPr/>
        </p:nvSpPr>
        <p:spPr>
          <a:xfrm>
            <a:off x="102332" y="692696"/>
            <a:ext cx="2592288" cy="369332"/>
          </a:xfrm>
          <a:prstGeom prst="rect">
            <a:avLst/>
          </a:prstGeom>
          <a:noFill/>
        </p:spPr>
        <p:txBody>
          <a:bodyPr wrap="square" rtlCol="0">
            <a:spAutoFit/>
          </a:bodyPr>
          <a:lstStyle/>
          <a:p>
            <a:r>
              <a:rPr lang="es-EC" b="1" dirty="0" smtClean="0"/>
              <a:t>FERTILIZACIÓN</a:t>
            </a:r>
            <a:endParaRPr lang="es-EC" b="1" dirty="0"/>
          </a:p>
        </p:txBody>
      </p:sp>
      <p:graphicFrame>
        <p:nvGraphicFramePr>
          <p:cNvPr id="9" name="Diagrama 8"/>
          <p:cNvGraphicFramePr/>
          <p:nvPr>
            <p:extLst>
              <p:ext uri="{D42A27DB-BD31-4B8C-83A1-F6EECF244321}">
                <p14:modId xmlns:p14="http://schemas.microsoft.com/office/powerpoint/2010/main" val="4117664740"/>
              </p:ext>
            </p:extLst>
          </p:nvPr>
        </p:nvGraphicFramePr>
        <p:xfrm>
          <a:off x="102332" y="1505918"/>
          <a:ext cx="8862156" cy="463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584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2946</TotalTime>
  <Words>3671</Words>
  <Application>Microsoft Office PowerPoint</Application>
  <PresentationFormat>Presentación en pantalla (4:3)</PresentationFormat>
  <Paragraphs>592</Paragraphs>
  <Slides>30</Slides>
  <Notes>4</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9" baseType="lpstr">
      <vt:lpstr>Arial</vt:lpstr>
      <vt:lpstr>Calibri</vt:lpstr>
      <vt:lpstr>Calibri Light</vt:lpstr>
      <vt:lpstr>Cambria Math</vt:lpstr>
      <vt:lpstr>Symbol</vt:lpstr>
      <vt:lpstr>Times New Roman</vt:lpstr>
      <vt:lpstr>Verdana</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PERSONAL</cp:lastModifiedBy>
  <cp:revision>181</cp:revision>
  <dcterms:created xsi:type="dcterms:W3CDTF">2008-08-08T13:28:34Z</dcterms:created>
  <dcterms:modified xsi:type="dcterms:W3CDTF">2021-07-06T15:58:36Z</dcterms:modified>
</cp:coreProperties>
</file>