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9" r:id="rId4"/>
    <p:sldId id="291" r:id="rId5"/>
    <p:sldId id="293" r:id="rId6"/>
    <p:sldId id="294" r:id="rId7"/>
    <p:sldId id="319" r:id="rId8"/>
    <p:sldId id="258" r:id="rId9"/>
    <p:sldId id="295" r:id="rId10"/>
    <p:sldId id="259" r:id="rId11"/>
    <p:sldId id="297" r:id="rId12"/>
    <p:sldId id="296" r:id="rId13"/>
    <p:sldId id="298" r:id="rId14"/>
    <p:sldId id="299" r:id="rId15"/>
    <p:sldId id="320" r:id="rId16"/>
    <p:sldId id="307" r:id="rId17"/>
    <p:sldId id="308" r:id="rId18"/>
    <p:sldId id="314" r:id="rId19"/>
    <p:sldId id="315" r:id="rId20"/>
    <p:sldId id="316" r:id="rId21"/>
    <p:sldId id="317" r:id="rId22"/>
    <p:sldId id="260" r:id="rId23"/>
    <p:sldId id="263" r:id="rId24"/>
    <p:sldId id="264" r:id="rId25"/>
    <p:sldId id="261" r:id="rId26"/>
    <p:sldId id="268" r:id="rId27"/>
    <p:sldId id="269" r:id="rId28"/>
    <p:sldId id="270" r:id="rId29"/>
    <p:sldId id="271" r:id="rId30"/>
    <p:sldId id="265" r:id="rId31"/>
    <p:sldId id="262" r:id="rId32"/>
    <p:sldId id="275" r:id="rId33"/>
    <p:sldId id="272" r:id="rId34"/>
    <p:sldId id="273" r:id="rId35"/>
    <p:sldId id="276" r:id="rId36"/>
    <p:sldId id="279" r:id="rId37"/>
    <p:sldId id="281" r:id="rId38"/>
    <p:sldId id="282" r:id="rId39"/>
    <p:sldId id="274" r:id="rId40"/>
    <p:sldId id="283" r:id="rId41"/>
    <p:sldId id="284" r:id="rId42"/>
    <p:sldId id="285" r:id="rId43"/>
    <p:sldId id="286" r:id="rId44"/>
    <p:sldId id="287" r:id="rId45"/>
    <p:sldId id="288" r:id="rId46"/>
    <p:sldId id="309" r:id="rId47"/>
    <p:sldId id="310" r:id="rId48"/>
    <p:sldId id="311" r:id="rId49"/>
    <p:sldId id="312" r:id="rId50"/>
    <p:sldId id="313" r:id="rId51"/>
    <p:sldId id="318" r:id="rId52"/>
    <p:sldId id="321" r:id="rId53"/>
    <p:sldId id="322" r:id="rId54"/>
    <p:sldId id="323" r:id="rId55"/>
    <p:sldId id="324" r:id="rId56"/>
    <p:sldId id="325" r:id="rId57"/>
    <p:sldId id="326" r:id="rId58"/>
    <p:sldId id="278" r:id="rId59"/>
    <p:sldId id="327" r:id="rId60"/>
    <p:sldId id="328" r:id="rId61"/>
    <p:sldId id="329"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E81DA4-5CC0-4947-87AC-7B3E44866276}" v="1086" dt="2021-07-25T23:04:25.600"/>
    <p1510:client id="{A06E287C-0FD6-417D-B8B9-30E67010ACB5}" v="11" dt="2021-07-25T01:30:59.11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AB8D8A-2A8C-411A-98D2-B1903A08BEDA}"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s-EC"/>
        </a:p>
      </dgm:t>
    </dgm:pt>
    <dgm:pt modelId="{94C8AA0C-84FA-448E-B63C-D5CC0B9B1862}">
      <dgm:prSet phldrT="[Texto]"/>
      <dgm:spPr/>
      <dgm:t>
        <a:bodyPr/>
        <a:lstStyle/>
        <a:p>
          <a:r>
            <a:rPr lang="es-EC"/>
            <a:t>1982</a:t>
          </a:r>
        </a:p>
        <a:p>
          <a:r>
            <a:rPr lang="es-EC" err="1"/>
            <a:t>Persaud</a:t>
          </a:r>
          <a:r>
            <a:rPr lang="es-EC"/>
            <a:t> &amp; Dodd</a:t>
          </a:r>
        </a:p>
      </dgm:t>
    </dgm:pt>
    <dgm:pt modelId="{B62F39BA-24B9-48B5-9DDE-FB222CB3899E}" type="parTrans" cxnId="{87AE3FFB-12E4-415E-8781-22A6718ACDF7}">
      <dgm:prSet/>
      <dgm:spPr/>
      <dgm:t>
        <a:bodyPr/>
        <a:lstStyle/>
        <a:p>
          <a:endParaRPr lang="es-EC"/>
        </a:p>
      </dgm:t>
    </dgm:pt>
    <dgm:pt modelId="{5BF7BF10-DAD9-4E10-B7DB-22CC76E99C20}" type="sibTrans" cxnId="{87AE3FFB-12E4-415E-8781-22A6718ACDF7}">
      <dgm:prSet/>
      <dgm:spPr/>
      <dgm:t>
        <a:bodyPr/>
        <a:lstStyle/>
        <a:p>
          <a:endParaRPr lang="es-EC"/>
        </a:p>
      </dgm:t>
    </dgm:pt>
    <dgm:pt modelId="{43511D36-EE21-4338-8C9C-6BF72FD9A54A}">
      <dgm:prSet phldrT="[Texto]"/>
      <dgm:spPr/>
      <dgm:t>
        <a:bodyPr/>
        <a:lstStyle/>
        <a:p>
          <a:r>
            <a:rPr lang="es-EC"/>
            <a:t>2009</a:t>
          </a:r>
        </a:p>
        <a:p>
          <a:r>
            <a:rPr lang="es-EC"/>
            <a:t>Moreno, Caballero, Galán, </a:t>
          </a:r>
          <a:r>
            <a:rPr lang="es-EC" err="1"/>
            <a:t>Matía</a:t>
          </a:r>
          <a:r>
            <a:rPr lang="es-EC"/>
            <a:t>, &amp; Jiménez</a:t>
          </a:r>
        </a:p>
      </dgm:t>
    </dgm:pt>
    <dgm:pt modelId="{F9E76AD4-F09F-486E-A4A8-1215E49885C4}" type="parTrans" cxnId="{00CF4C1A-E879-4497-B101-DD7802AAA18F}">
      <dgm:prSet/>
      <dgm:spPr/>
      <dgm:t>
        <a:bodyPr/>
        <a:lstStyle/>
        <a:p>
          <a:endParaRPr lang="es-EC"/>
        </a:p>
      </dgm:t>
    </dgm:pt>
    <dgm:pt modelId="{42E0B1B6-6310-4E38-8C06-D4AC7461F2E0}" type="sibTrans" cxnId="{00CF4C1A-E879-4497-B101-DD7802AAA18F}">
      <dgm:prSet/>
      <dgm:spPr/>
      <dgm:t>
        <a:bodyPr/>
        <a:lstStyle/>
        <a:p>
          <a:endParaRPr lang="es-EC"/>
        </a:p>
      </dgm:t>
    </dgm:pt>
    <dgm:pt modelId="{D947FF15-E71D-400F-9F05-D91EF4B5ED19}">
      <dgm:prSet phldrT="[Texto]"/>
      <dgm:spPr/>
      <dgm:t>
        <a:bodyPr/>
        <a:lstStyle/>
        <a:p>
          <a:r>
            <a:rPr lang="es-EC"/>
            <a:t>2020</a:t>
          </a:r>
        </a:p>
        <a:p>
          <a:r>
            <a:rPr lang="es-EC"/>
            <a:t>Flórez, Vargas, &amp; Harold,</a:t>
          </a:r>
        </a:p>
      </dgm:t>
    </dgm:pt>
    <dgm:pt modelId="{FF69F46D-D709-482F-8A31-3253A2A5D5EB}" type="parTrans" cxnId="{3B204380-B6C2-4BC6-839C-F19165AB3C07}">
      <dgm:prSet/>
      <dgm:spPr/>
      <dgm:t>
        <a:bodyPr/>
        <a:lstStyle/>
        <a:p>
          <a:endParaRPr lang="es-EC"/>
        </a:p>
      </dgm:t>
    </dgm:pt>
    <dgm:pt modelId="{6770FA0F-50C3-44CB-B706-EE3072D61BD1}" type="sibTrans" cxnId="{3B204380-B6C2-4BC6-839C-F19165AB3C07}">
      <dgm:prSet/>
      <dgm:spPr/>
      <dgm:t>
        <a:bodyPr/>
        <a:lstStyle/>
        <a:p>
          <a:endParaRPr lang="es-EC"/>
        </a:p>
      </dgm:t>
    </dgm:pt>
    <dgm:pt modelId="{09C0B6CE-4019-48D4-89EE-CFDD8FD3A274}">
      <dgm:prSet phldrT="[Texto]"/>
      <dgm:spPr/>
      <dgm:t>
        <a:bodyPr/>
        <a:lstStyle/>
        <a:p>
          <a:r>
            <a:rPr lang="es-EC"/>
            <a:t>1999</a:t>
          </a:r>
        </a:p>
        <a:p>
          <a:r>
            <a:rPr lang="es-ES"/>
            <a:t>Gardner &amp; </a:t>
          </a:r>
          <a:r>
            <a:rPr lang="es-ES" err="1"/>
            <a:t>Barlett</a:t>
          </a:r>
          <a:endParaRPr lang="es-EC"/>
        </a:p>
      </dgm:t>
    </dgm:pt>
    <dgm:pt modelId="{8611F396-9A24-4BDF-80DB-63656F36C870}" type="parTrans" cxnId="{91E29B48-EFAC-4828-AD53-D4482EADBDA1}">
      <dgm:prSet/>
      <dgm:spPr/>
      <dgm:t>
        <a:bodyPr/>
        <a:lstStyle/>
        <a:p>
          <a:endParaRPr lang="es-EC"/>
        </a:p>
      </dgm:t>
    </dgm:pt>
    <dgm:pt modelId="{9A9FB36A-DE72-4CF4-B61C-AD964405D925}" type="sibTrans" cxnId="{91E29B48-EFAC-4828-AD53-D4482EADBDA1}">
      <dgm:prSet/>
      <dgm:spPr/>
      <dgm:t>
        <a:bodyPr/>
        <a:lstStyle/>
        <a:p>
          <a:endParaRPr lang="es-EC"/>
        </a:p>
      </dgm:t>
    </dgm:pt>
    <dgm:pt modelId="{D16DB200-B50E-4B62-99EB-55B9CC50C19F}" type="pres">
      <dgm:prSet presAssocID="{E3AB8D8A-2A8C-411A-98D2-B1903A08BEDA}" presName="rootnode" presStyleCnt="0">
        <dgm:presLayoutVars>
          <dgm:chMax/>
          <dgm:chPref/>
          <dgm:dir/>
          <dgm:animLvl val="lvl"/>
        </dgm:presLayoutVars>
      </dgm:prSet>
      <dgm:spPr/>
    </dgm:pt>
    <dgm:pt modelId="{3E265CF1-825E-4CDD-8520-B6CF7EA2F50B}" type="pres">
      <dgm:prSet presAssocID="{94C8AA0C-84FA-448E-B63C-D5CC0B9B1862}" presName="composite" presStyleCnt="0"/>
      <dgm:spPr/>
    </dgm:pt>
    <dgm:pt modelId="{EB2CAF9F-8532-40B9-BDBD-57730A961D34}" type="pres">
      <dgm:prSet presAssocID="{94C8AA0C-84FA-448E-B63C-D5CC0B9B1862}" presName="LShape" presStyleLbl="alignNode1" presStyleIdx="0" presStyleCnt="7"/>
      <dgm:spPr/>
    </dgm:pt>
    <dgm:pt modelId="{F7053B61-F71E-41E4-A858-8BE69D050E30}" type="pres">
      <dgm:prSet presAssocID="{94C8AA0C-84FA-448E-B63C-D5CC0B9B1862}" presName="ParentText" presStyleLbl="revTx" presStyleIdx="0" presStyleCnt="4">
        <dgm:presLayoutVars>
          <dgm:chMax val="0"/>
          <dgm:chPref val="0"/>
          <dgm:bulletEnabled val="1"/>
        </dgm:presLayoutVars>
      </dgm:prSet>
      <dgm:spPr/>
    </dgm:pt>
    <dgm:pt modelId="{C77FF760-7A33-436B-9B32-05FF85EEAD04}" type="pres">
      <dgm:prSet presAssocID="{94C8AA0C-84FA-448E-B63C-D5CC0B9B1862}" presName="Triangle" presStyleLbl="alignNode1" presStyleIdx="1" presStyleCnt="7"/>
      <dgm:spPr/>
    </dgm:pt>
    <dgm:pt modelId="{F17EED5A-8432-4570-BBFD-639FCBA57BE5}" type="pres">
      <dgm:prSet presAssocID="{5BF7BF10-DAD9-4E10-B7DB-22CC76E99C20}" presName="sibTrans" presStyleCnt="0"/>
      <dgm:spPr/>
    </dgm:pt>
    <dgm:pt modelId="{EFBFC6C1-2E54-42D0-BB6A-0391E87AAF36}" type="pres">
      <dgm:prSet presAssocID="{5BF7BF10-DAD9-4E10-B7DB-22CC76E99C20}" presName="space" presStyleCnt="0"/>
      <dgm:spPr/>
    </dgm:pt>
    <dgm:pt modelId="{F0319CF8-DA24-4D83-B48E-649AAA2E6476}" type="pres">
      <dgm:prSet presAssocID="{09C0B6CE-4019-48D4-89EE-CFDD8FD3A274}" presName="composite" presStyleCnt="0"/>
      <dgm:spPr/>
    </dgm:pt>
    <dgm:pt modelId="{D1A1D273-8A73-4AAE-9BC6-9D20D5680862}" type="pres">
      <dgm:prSet presAssocID="{09C0B6CE-4019-48D4-89EE-CFDD8FD3A274}" presName="LShape" presStyleLbl="alignNode1" presStyleIdx="2" presStyleCnt="7"/>
      <dgm:spPr/>
    </dgm:pt>
    <dgm:pt modelId="{01EACDB6-CDC1-484E-B047-09D96B38BB13}" type="pres">
      <dgm:prSet presAssocID="{09C0B6CE-4019-48D4-89EE-CFDD8FD3A274}" presName="ParentText" presStyleLbl="revTx" presStyleIdx="1" presStyleCnt="4">
        <dgm:presLayoutVars>
          <dgm:chMax val="0"/>
          <dgm:chPref val="0"/>
          <dgm:bulletEnabled val="1"/>
        </dgm:presLayoutVars>
      </dgm:prSet>
      <dgm:spPr/>
    </dgm:pt>
    <dgm:pt modelId="{21D89D19-8670-4D2C-B247-8CDDCF9CFDDA}" type="pres">
      <dgm:prSet presAssocID="{09C0B6CE-4019-48D4-89EE-CFDD8FD3A274}" presName="Triangle" presStyleLbl="alignNode1" presStyleIdx="3" presStyleCnt="7"/>
      <dgm:spPr/>
    </dgm:pt>
    <dgm:pt modelId="{52F480E1-E151-42A6-9E3B-E180FEA18D16}" type="pres">
      <dgm:prSet presAssocID="{9A9FB36A-DE72-4CF4-B61C-AD964405D925}" presName="sibTrans" presStyleCnt="0"/>
      <dgm:spPr/>
    </dgm:pt>
    <dgm:pt modelId="{876673B3-9B3D-4E94-9D2F-098625EA8BB9}" type="pres">
      <dgm:prSet presAssocID="{9A9FB36A-DE72-4CF4-B61C-AD964405D925}" presName="space" presStyleCnt="0"/>
      <dgm:spPr/>
    </dgm:pt>
    <dgm:pt modelId="{D8BEA340-BE46-4CE6-9591-390B7549AA4B}" type="pres">
      <dgm:prSet presAssocID="{43511D36-EE21-4338-8C9C-6BF72FD9A54A}" presName="composite" presStyleCnt="0"/>
      <dgm:spPr/>
    </dgm:pt>
    <dgm:pt modelId="{63A4DD1D-DF50-40BE-A9E8-3FCA0B6ACB5C}" type="pres">
      <dgm:prSet presAssocID="{43511D36-EE21-4338-8C9C-6BF72FD9A54A}" presName="LShape" presStyleLbl="alignNode1" presStyleIdx="4" presStyleCnt="7"/>
      <dgm:spPr/>
    </dgm:pt>
    <dgm:pt modelId="{EE811AA2-828C-4616-B535-CDF4A06E9416}" type="pres">
      <dgm:prSet presAssocID="{43511D36-EE21-4338-8C9C-6BF72FD9A54A}" presName="ParentText" presStyleLbl="revTx" presStyleIdx="2" presStyleCnt="4">
        <dgm:presLayoutVars>
          <dgm:chMax val="0"/>
          <dgm:chPref val="0"/>
          <dgm:bulletEnabled val="1"/>
        </dgm:presLayoutVars>
      </dgm:prSet>
      <dgm:spPr/>
    </dgm:pt>
    <dgm:pt modelId="{03BC8F4A-D553-4351-861B-0208647E3CE1}" type="pres">
      <dgm:prSet presAssocID="{43511D36-EE21-4338-8C9C-6BF72FD9A54A}" presName="Triangle" presStyleLbl="alignNode1" presStyleIdx="5" presStyleCnt="7"/>
      <dgm:spPr/>
    </dgm:pt>
    <dgm:pt modelId="{8DA63FCE-33DD-44BD-ADAF-36A3C692D511}" type="pres">
      <dgm:prSet presAssocID="{42E0B1B6-6310-4E38-8C06-D4AC7461F2E0}" presName="sibTrans" presStyleCnt="0"/>
      <dgm:spPr/>
    </dgm:pt>
    <dgm:pt modelId="{92E48ACF-63B8-4F93-80AA-11D864C15E72}" type="pres">
      <dgm:prSet presAssocID="{42E0B1B6-6310-4E38-8C06-D4AC7461F2E0}" presName="space" presStyleCnt="0"/>
      <dgm:spPr/>
    </dgm:pt>
    <dgm:pt modelId="{B4710D00-2EBA-49A3-8760-3DD57472CA87}" type="pres">
      <dgm:prSet presAssocID="{D947FF15-E71D-400F-9F05-D91EF4B5ED19}" presName="composite" presStyleCnt="0"/>
      <dgm:spPr/>
    </dgm:pt>
    <dgm:pt modelId="{B7ADD13F-47AD-4453-9944-B4FAB65D7438}" type="pres">
      <dgm:prSet presAssocID="{D947FF15-E71D-400F-9F05-D91EF4B5ED19}" presName="LShape" presStyleLbl="alignNode1" presStyleIdx="6" presStyleCnt="7"/>
      <dgm:spPr/>
    </dgm:pt>
    <dgm:pt modelId="{A489DF3B-58A0-4C93-B557-2689E66D62C3}" type="pres">
      <dgm:prSet presAssocID="{D947FF15-E71D-400F-9F05-D91EF4B5ED19}" presName="ParentText" presStyleLbl="revTx" presStyleIdx="3" presStyleCnt="4">
        <dgm:presLayoutVars>
          <dgm:chMax val="0"/>
          <dgm:chPref val="0"/>
          <dgm:bulletEnabled val="1"/>
        </dgm:presLayoutVars>
      </dgm:prSet>
      <dgm:spPr/>
    </dgm:pt>
  </dgm:ptLst>
  <dgm:cxnLst>
    <dgm:cxn modelId="{F86ACA18-B321-4F81-9ABF-B53357D9B77E}" type="presOf" srcId="{E3AB8D8A-2A8C-411A-98D2-B1903A08BEDA}" destId="{D16DB200-B50E-4B62-99EB-55B9CC50C19F}" srcOrd="0" destOrd="0" presId="urn:microsoft.com/office/officeart/2009/3/layout/StepUpProcess"/>
    <dgm:cxn modelId="{00CF4C1A-E879-4497-B101-DD7802AAA18F}" srcId="{E3AB8D8A-2A8C-411A-98D2-B1903A08BEDA}" destId="{43511D36-EE21-4338-8C9C-6BF72FD9A54A}" srcOrd="2" destOrd="0" parTransId="{F9E76AD4-F09F-486E-A4A8-1215E49885C4}" sibTransId="{42E0B1B6-6310-4E38-8C06-D4AC7461F2E0}"/>
    <dgm:cxn modelId="{A617C921-73DC-4A73-8B06-6E353C61B5E6}" type="presOf" srcId="{94C8AA0C-84FA-448E-B63C-D5CC0B9B1862}" destId="{F7053B61-F71E-41E4-A858-8BE69D050E30}" srcOrd="0" destOrd="0" presId="urn:microsoft.com/office/officeart/2009/3/layout/StepUpProcess"/>
    <dgm:cxn modelId="{FE913C38-9134-47F4-ACE7-526BD759B10D}" type="presOf" srcId="{D947FF15-E71D-400F-9F05-D91EF4B5ED19}" destId="{A489DF3B-58A0-4C93-B557-2689E66D62C3}" srcOrd="0" destOrd="0" presId="urn:microsoft.com/office/officeart/2009/3/layout/StepUpProcess"/>
    <dgm:cxn modelId="{91E29B48-EFAC-4828-AD53-D4482EADBDA1}" srcId="{E3AB8D8A-2A8C-411A-98D2-B1903A08BEDA}" destId="{09C0B6CE-4019-48D4-89EE-CFDD8FD3A274}" srcOrd="1" destOrd="0" parTransId="{8611F396-9A24-4BDF-80DB-63656F36C870}" sibTransId="{9A9FB36A-DE72-4CF4-B61C-AD964405D925}"/>
    <dgm:cxn modelId="{0518DF6C-AD89-40BE-826E-3EFB846BFBDD}" type="presOf" srcId="{43511D36-EE21-4338-8C9C-6BF72FD9A54A}" destId="{EE811AA2-828C-4616-B535-CDF4A06E9416}" srcOrd="0" destOrd="0" presId="urn:microsoft.com/office/officeart/2009/3/layout/StepUpProcess"/>
    <dgm:cxn modelId="{3B204380-B6C2-4BC6-839C-F19165AB3C07}" srcId="{E3AB8D8A-2A8C-411A-98D2-B1903A08BEDA}" destId="{D947FF15-E71D-400F-9F05-D91EF4B5ED19}" srcOrd="3" destOrd="0" parTransId="{FF69F46D-D709-482F-8A31-3253A2A5D5EB}" sibTransId="{6770FA0F-50C3-44CB-B706-EE3072D61BD1}"/>
    <dgm:cxn modelId="{F95E18C5-6727-4D6C-8B71-C4AEA2025393}" type="presOf" srcId="{09C0B6CE-4019-48D4-89EE-CFDD8FD3A274}" destId="{01EACDB6-CDC1-484E-B047-09D96B38BB13}" srcOrd="0" destOrd="0" presId="urn:microsoft.com/office/officeart/2009/3/layout/StepUpProcess"/>
    <dgm:cxn modelId="{87AE3FFB-12E4-415E-8781-22A6718ACDF7}" srcId="{E3AB8D8A-2A8C-411A-98D2-B1903A08BEDA}" destId="{94C8AA0C-84FA-448E-B63C-D5CC0B9B1862}" srcOrd="0" destOrd="0" parTransId="{B62F39BA-24B9-48B5-9DDE-FB222CB3899E}" sibTransId="{5BF7BF10-DAD9-4E10-B7DB-22CC76E99C20}"/>
    <dgm:cxn modelId="{8CE982F7-CB51-430B-AFEC-624E3586F70C}" type="presParOf" srcId="{D16DB200-B50E-4B62-99EB-55B9CC50C19F}" destId="{3E265CF1-825E-4CDD-8520-B6CF7EA2F50B}" srcOrd="0" destOrd="0" presId="urn:microsoft.com/office/officeart/2009/3/layout/StepUpProcess"/>
    <dgm:cxn modelId="{28A2375A-840D-4296-8385-75CE173798AA}" type="presParOf" srcId="{3E265CF1-825E-4CDD-8520-B6CF7EA2F50B}" destId="{EB2CAF9F-8532-40B9-BDBD-57730A961D34}" srcOrd="0" destOrd="0" presId="urn:microsoft.com/office/officeart/2009/3/layout/StepUpProcess"/>
    <dgm:cxn modelId="{F5C82855-30D7-4CFB-AEA1-7CEF4B59BF57}" type="presParOf" srcId="{3E265CF1-825E-4CDD-8520-B6CF7EA2F50B}" destId="{F7053B61-F71E-41E4-A858-8BE69D050E30}" srcOrd="1" destOrd="0" presId="urn:microsoft.com/office/officeart/2009/3/layout/StepUpProcess"/>
    <dgm:cxn modelId="{954FCA8D-E4BE-4FA4-B518-E28830B58AD9}" type="presParOf" srcId="{3E265CF1-825E-4CDD-8520-B6CF7EA2F50B}" destId="{C77FF760-7A33-436B-9B32-05FF85EEAD04}" srcOrd="2" destOrd="0" presId="urn:microsoft.com/office/officeart/2009/3/layout/StepUpProcess"/>
    <dgm:cxn modelId="{B4676C15-E17A-4D8A-9978-776FDBB71753}" type="presParOf" srcId="{D16DB200-B50E-4B62-99EB-55B9CC50C19F}" destId="{F17EED5A-8432-4570-BBFD-639FCBA57BE5}" srcOrd="1" destOrd="0" presId="urn:microsoft.com/office/officeart/2009/3/layout/StepUpProcess"/>
    <dgm:cxn modelId="{6606407B-6F86-4E9C-92DB-2D5265BD3EA7}" type="presParOf" srcId="{F17EED5A-8432-4570-BBFD-639FCBA57BE5}" destId="{EFBFC6C1-2E54-42D0-BB6A-0391E87AAF36}" srcOrd="0" destOrd="0" presId="urn:microsoft.com/office/officeart/2009/3/layout/StepUpProcess"/>
    <dgm:cxn modelId="{18480B0F-1B26-4A67-A326-970018A9EDD6}" type="presParOf" srcId="{D16DB200-B50E-4B62-99EB-55B9CC50C19F}" destId="{F0319CF8-DA24-4D83-B48E-649AAA2E6476}" srcOrd="2" destOrd="0" presId="urn:microsoft.com/office/officeart/2009/3/layout/StepUpProcess"/>
    <dgm:cxn modelId="{911D35CE-4617-4473-BF56-1C6306ED5A71}" type="presParOf" srcId="{F0319CF8-DA24-4D83-B48E-649AAA2E6476}" destId="{D1A1D273-8A73-4AAE-9BC6-9D20D5680862}" srcOrd="0" destOrd="0" presId="urn:microsoft.com/office/officeart/2009/3/layout/StepUpProcess"/>
    <dgm:cxn modelId="{93114F6F-566C-4800-9A3F-F53776082FBD}" type="presParOf" srcId="{F0319CF8-DA24-4D83-B48E-649AAA2E6476}" destId="{01EACDB6-CDC1-484E-B047-09D96B38BB13}" srcOrd="1" destOrd="0" presId="urn:microsoft.com/office/officeart/2009/3/layout/StepUpProcess"/>
    <dgm:cxn modelId="{F70D863E-C568-486D-941B-D3E98A05934F}" type="presParOf" srcId="{F0319CF8-DA24-4D83-B48E-649AAA2E6476}" destId="{21D89D19-8670-4D2C-B247-8CDDCF9CFDDA}" srcOrd="2" destOrd="0" presId="urn:microsoft.com/office/officeart/2009/3/layout/StepUpProcess"/>
    <dgm:cxn modelId="{33AD2128-22AC-4038-9BBA-289F2DE22440}" type="presParOf" srcId="{D16DB200-B50E-4B62-99EB-55B9CC50C19F}" destId="{52F480E1-E151-42A6-9E3B-E180FEA18D16}" srcOrd="3" destOrd="0" presId="urn:microsoft.com/office/officeart/2009/3/layout/StepUpProcess"/>
    <dgm:cxn modelId="{9951AF43-4708-492A-AFD4-D62D002092FD}" type="presParOf" srcId="{52F480E1-E151-42A6-9E3B-E180FEA18D16}" destId="{876673B3-9B3D-4E94-9D2F-098625EA8BB9}" srcOrd="0" destOrd="0" presId="urn:microsoft.com/office/officeart/2009/3/layout/StepUpProcess"/>
    <dgm:cxn modelId="{16A1392E-D8B7-4A8C-9B23-0F1E5B161445}" type="presParOf" srcId="{D16DB200-B50E-4B62-99EB-55B9CC50C19F}" destId="{D8BEA340-BE46-4CE6-9591-390B7549AA4B}" srcOrd="4" destOrd="0" presId="urn:microsoft.com/office/officeart/2009/3/layout/StepUpProcess"/>
    <dgm:cxn modelId="{FB65DC67-94C7-49B9-8356-943E51A13020}" type="presParOf" srcId="{D8BEA340-BE46-4CE6-9591-390B7549AA4B}" destId="{63A4DD1D-DF50-40BE-A9E8-3FCA0B6ACB5C}" srcOrd="0" destOrd="0" presId="urn:microsoft.com/office/officeart/2009/3/layout/StepUpProcess"/>
    <dgm:cxn modelId="{3CEB4F30-51E6-49F8-BB5E-26A91EAE5C99}" type="presParOf" srcId="{D8BEA340-BE46-4CE6-9591-390B7549AA4B}" destId="{EE811AA2-828C-4616-B535-CDF4A06E9416}" srcOrd="1" destOrd="0" presId="urn:microsoft.com/office/officeart/2009/3/layout/StepUpProcess"/>
    <dgm:cxn modelId="{2DC89CD7-5E28-4E44-8B7D-5D14AF506AFA}" type="presParOf" srcId="{D8BEA340-BE46-4CE6-9591-390B7549AA4B}" destId="{03BC8F4A-D553-4351-861B-0208647E3CE1}" srcOrd="2" destOrd="0" presId="urn:microsoft.com/office/officeart/2009/3/layout/StepUpProcess"/>
    <dgm:cxn modelId="{443F1C8E-73B5-4134-9BFC-42B00242109E}" type="presParOf" srcId="{D16DB200-B50E-4B62-99EB-55B9CC50C19F}" destId="{8DA63FCE-33DD-44BD-ADAF-36A3C692D511}" srcOrd="5" destOrd="0" presId="urn:microsoft.com/office/officeart/2009/3/layout/StepUpProcess"/>
    <dgm:cxn modelId="{652943CF-3712-4A81-A401-81387D8CC2DB}" type="presParOf" srcId="{8DA63FCE-33DD-44BD-ADAF-36A3C692D511}" destId="{92E48ACF-63B8-4F93-80AA-11D864C15E72}" srcOrd="0" destOrd="0" presId="urn:microsoft.com/office/officeart/2009/3/layout/StepUpProcess"/>
    <dgm:cxn modelId="{4D25AE83-E709-4E28-8CC5-ACC3B18EA811}" type="presParOf" srcId="{D16DB200-B50E-4B62-99EB-55B9CC50C19F}" destId="{B4710D00-2EBA-49A3-8760-3DD57472CA87}" srcOrd="6" destOrd="0" presId="urn:microsoft.com/office/officeart/2009/3/layout/StepUpProcess"/>
    <dgm:cxn modelId="{1AF649D7-F4A1-42CD-A35E-41942C9B7C52}" type="presParOf" srcId="{B4710D00-2EBA-49A3-8760-3DD57472CA87}" destId="{B7ADD13F-47AD-4453-9944-B4FAB65D7438}" srcOrd="0" destOrd="0" presId="urn:microsoft.com/office/officeart/2009/3/layout/StepUpProcess"/>
    <dgm:cxn modelId="{2144E61C-EBCC-4F8F-85F2-1F68235CCDE7}" type="presParOf" srcId="{B4710D00-2EBA-49A3-8760-3DD57472CA87}" destId="{A489DF3B-58A0-4C93-B557-2689E66D62C3}"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AF7EFA-9313-4779-A9EF-3FE1299AF96D}" type="doc">
      <dgm:prSet loTypeId="urn:microsoft.com/office/officeart/2005/8/layout/vList5" loCatId="list" qsTypeId="urn:microsoft.com/office/officeart/2005/8/quickstyle/simple1" qsCatId="simple" csTypeId="urn:microsoft.com/office/officeart/2005/8/colors/accent6_2" csCatId="accent6" phldr="1"/>
      <dgm:spPr/>
      <dgm:t>
        <a:bodyPr/>
        <a:lstStyle/>
        <a:p>
          <a:endParaRPr lang="es-EC"/>
        </a:p>
      </dgm:t>
    </dgm:pt>
    <dgm:pt modelId="{C8DA13B1-47F9-424F-AC73-D9958A48B950}">
      <dgm:prSet phldrT="[Texto]" custT="1"/>
      <dgm:spPr/>
      <dgm:t>
        <a:bodyPr/>
        <a:lstStyle/>
        <a:p>
          <a:pPr>
            <a:buFont typeface="Arial" panose="020B0604020202020204" pitchFamily="34" charset="0"/>
            <a:buNone/>
          </a:pPr>
          <a:r>
            <a:rPr lang="es-EC" sz="2400">
              <a:latin typeface="Arial" panose="020B0604020202020204" pitchFamily="34" charset="0"/>
              <a:cs typeface="Arial" panose="020B0604020202020204" pitchFamily="34" charset="0"/>
            </a:rPr>
            <a:t>Exactitud de 95%</a:t>
          </a:r>
          <a:endParaRPr lang="es-EC" sz="2400"/>
        </a:p>
      </dgm:t>
    </dgm:pt>
    <dgm:pt modelId="{47181ADC-317E-4608-8E69-2CFB399A8937}" type="parTrans" cxnId="{EE39DEE5-5F00-47A7-AAAC-97640927DA23}">
      <dgm:prSet/>
      <dgm:spPr/>
      <dgm:t>
        <a:bodyPr/>
        <a:lstStyle/>
        <a:p>
          <a:endParaRPr lang="es-EC"/>
        </a:p>
      </dgm:t>
    </dgm:pt>
    <dgm:pt modelId="{B8485907-E609-4596-9366-5B3AEC8E1123}" type="sibTrans" cxnId="{EE39DEE5-5F00-47A7-AAAC-97640927DA23}">
      <dgm:prSet/>
      <dgm:spPr/>
      <dgm:t>
        <a:bodyPr/>
        <a:lstStyle/>
        <a:p>
          <a:endParaRPr lang="es-EC"/>
        </a:p>
      </dgm:t>
    </dgm:pt>
    <dgm:pt modelId="{0750EDEB-6446-4B88-8A36-38739A5E5C8C}">
      <dgm:prSet/>
      <dgm:spPr/>
      <dgm:t>
        <a:bodyPr/>
        <a:lstStyle/>
        <a:p>
          <a:pPr marL="0" algn="just">
            <a:buNone/>
          </a:pPr>
          <a:r>
            <a:rPr lang="es-EC">
              <a:latin typeface="Arial" panose="020B0604020202020204" pitchFamily="34" charset="0"/>
              <a:cs typeface="Arial" panose="020B0604020202020204" pitchFamily="34" charset="0"/>
            </a:rPr>
            <a:t>Se acertaron todas las predicciones Verdaderas Positivas. Ningún cacao contaminado se clasificó como sano. Se garantiza que todo lo sano sea Verdadero.</a:t>
          </a:r>
          <a:endParaRPr lang="es-EC"/>
        </a:p>
      </dgm:t>
    </dgm:pt>
    <dgm:pt modelId="{73373EAC-E546-4CE8-B931-3C102FAAE6F0}" type="parTrans" cxnId="{788C7D9C-BCFF-483A-9499-6C40B946F4CD}">
      <dgm:prSet/>
      <dgm:spPr/>
      <dgm:t>
        <a:bodyPr/>
        <a:lstStyle/>
        <a:p>
          <a:endParaRPr lang="es-EC"/>
        </a:p>
      </dgm:t>
    </dgm:pt>
    <dgm:pt modelId="{05EA0818-EB68-4B99-8E83-AC030D4B906E}" type="sibTrans" cxnId="{788C7D9C-BCFF-483A-9499-6C40B946F4CD}">
      <dgm:prSet/>
      <dgm:spPr/>
      <dgm:t>
        <a:bodyPr/>
        <a:lstStyle/>
        <a:p>
          <a:endParaRPr lang="es-EC"/>
        </a:p>
      </dgm:t>
    </dgm:pt>
    <dgm:pt modelId="{27A09032-2826-4ACB-A270-9B69EE3D0CA1}">
      <dgm:prSet phldrT="[Texto]"/>
      <dgm:spPr/>
      <dgm:t>
        <a:bodyPr/>
        <a:lstStyle/>
        <a:p>
          <a:pPr marL="0" algn="just">
            <a:buNone/>
          </a:pPr>
          <a:r>
            <a:rPr lang="es-EC">
              <a:latin typeface="Arial" panose="020B0604020202020204" pitchFamily="34" charset="0"/>
              <a:cs typeface="Arial" panose="020B0604020202020204" pitchFamily="34" charset="0"/>
            </a:rPr>
            <a:t>Suele ser confuso en conjuntos de datos desbalanceados. Indica que en una de cada veinte mediciones se presentó un error de clasificación.</a:t>
          </a:r>
        </a:p>
      </dgm:t>
    </dgm:pt>
    <dgm:pt modelId="{AEA89E44-F41D-47E5-871F-0D59A5298393}" type="parTrans" cxnId="{94188606-1686-4240-90A6-45B660DE2F15}">
      <dgm:prSet/>
      <dgm:spPr/>
      <dgm:t>
        <a:bodyPr/>
        <a:lstStyle/>
        <a:p>
          <a:endParaRPr lang="es-EC"/>
        </a:p>
      </dgm:t>
    </dgm:pt>
    <dgm:pt modelId="{2D8524BD-A25A-4820-9BA6-51FAB6DB138A}" type="sibTrans" cxnId="{94188606-1686-4240-90A6-45B660DE2F15}">
      <dgm:prSet/>
      <dgm:spPr/>
      <dgm:t>
        <a:bodyPr/>
        <a:lstStyle/>
        <a:p>
          <a:endParaRPr lang="es-EC"/>
        </a:p>
      </dgm:t>
    </dgm:pt>
    <dgm:pt modelId="{EC59C0FF-4774-441D-92D3-A03CED7CFE46}">
      <dgm:prSet custT="1"/>
      <dgm:spPr/>
      <dgm:t>
        <a:bodyPr/>
        <a:lstStyle/>
        <a:p>
          <a:r>
            <a:rPr lang="es-EC" sz="2400">
              <a:latin typeface="Arial" panose="020B0604020202020204" pitchFamily="34" charset="0"/>
              <a:cs typeface="Arial" panose="020B0604020202020204" pitchFamily="34" charset="0"/>
            </a:rPr>
            <a:t>Precisión de 91%</a:t>
          </a:r>
        </a:p>
      </dgm:t>
    </dgm:pt>
    <dgm:pt modelId="{8A75B120-57FC-40C3-B20B-0C65EECF6A50}" type="parTrans" cxnId="{3C620DF5-9C9C-4F96-964D-513C62F2C4A2}">
      <dgm:prSet/>
      <dgm:spPr/>
      <dgm:t>
        <a:bodyPr/>
        <a:lstStyle/>
        <a:p>
          <a:endParaRPr lang="es-EC"/>
        </a:p>
      </dgm:t>
    </dgm:pt>
    <dgm:pt modelId="{DE8250CF-06EB-487C-948B-7C9E4967FB66}" type="sibTrans" cxnId="{3C620DF5-9C9C-4F96-964D-513C62F2C4A2}">
      <dgm:prSet/>
      <dgm:spPr/>
      <dgm:t>
        <a:bodyPr/>
        <a:lstStyle/>
        <a:p>
          <a:endParaRPr lang="es-EC"/>
        </a:p>
      </dgm:t>
    </dgm:pt>
    <dgm:pt modelId="{70F6E784-257B-4A3A-B065-0732DF5937B7}">
      <dgm:prSet/>
      <dgm:spPr/>
      <dgm:t>
        <a:bodyPr/>
        <a:lstStyle/>
        <a:p>
          <a:pPr marL="0" algn="just">
            <a:buNone/>
          </a:pPr>
          <a:r>
            <a:rPr lang="es-EC">
              <a:latin typeface="Arial" panose="020B0604020202020204" pitchFamily="34" charset="0"/>
              <a:cs typeface="Arial" panose="020B0604020202020204" pitchFamily="34" charset="0"/>
            </a:rPr>
            <a:t>Se clasificó una muestra de cacao sano como contaminado, lo que implica un reprocesado del lote desde la fermentación. Existe un Falso Positivo.</a:t>
          </a:r>
        </a:p>
      </dgm:t>
    </dgm:pt>
    <dgm:pt modelId="{A14D1342-042E-4970-9F1E-FFFD38A9AF2E}" type="parTrans" cxnId="{19567DC4-CF63-4B63-8E4B-7CDD170E0AB3}">
      <dgm:prSet/>
      <dgm:spPr/>
      <dgm:t>
        <a:bodyPr/>
        <a:lstStyle/>
        <a:p>
          <a:endParaRPr lang="es-EC"/>
        </a:p>
      </dgm:t>
    </dgm:pt>
    <dgm:pt modelId="{A0C818FB-E1A9-4D15-8F9B-035D1244D99A}" type="sibTrans" cxnId="{19567DC4-CF63-4B63-8E4B-7CDD170E0AB3}">
      <dgm:prSet/>
      <dgm:spPr/>
      <dgm:t>
        <a:bodyPr/>
        <a:lstStyle/>
        <a:p>
          <a:endParaRPr lang="es-EC"/>
        </a:p>
      </dgm:t>
    </dgm:pt>
    <dgm:pt modelId="{0AE25D32-7810-48B5-A91E-F218D184CBA3}">
      <dgm:prSet custT="1"/>
      <dgm:spPr/>
      <dgm:t>
        <a:bodyPr/>
        <a:lstStyle/>
        <a:p>
          <a:r>
            <a:rPr lang="es-EC" sz="2400">
              <a:latin typeface="Arial" panose="020B0604020202020204" pitchFamily="34" charset="0"/>
              <a:cs typeface="Arial" panose="020B0604020202020204" pitchFamily="34" charset="0"/>
            </a:rPr>
            <a:t>Sensibilidad del 100%</a:t>
          </a:r>
        </a:p>
      </dgm:t>
    </dgm:pt>
    <dgm:pt modelId="{434FA797-82B5-4415-AE41-0F5445BC6B3E}" type="parTrans" cxnId="{980A1F92-8464-4802-90BC-B17FADC49B62}">
      <dgm:prSet/>
      <dgm:spPr/>
      <dgm:t>
        <a:bodyPr/>
        <a:lstStyle/>
        <a:p>
          <a:endParaRPr lang="es-EC"/>
        </a:p>
      </dgm:t>
    </dgm:pt>
    <dgm:pt modelId="{D3C23FA7-FB11-42C0-9213-B826B8383E52}" type="sibTrans" cxnId="{980A1F92-8464-4802-90BC-B17FADC49B62}">
      <dgm:prSet/>
      <dgm:spPr/>
      <dgm:t>
        <a:bodyPr/>
        <a:lstStyle/>
        <a:p>
          <a:endParaRPr lang="es-EC"/>
        </a:p>
      </dgm:t>
    </dgm:pt>
    <dgm:pt modelId="{68A798B4-3F9F-430D-BA4F-4A58AF111340}" type="pres">
      <dgm:prSet presAssocID="{6EAF7EFA-9313-4779-A9EF-3FE1299AF96D}" presName="Name0" presStyleCnt="0">
        <dgm:presLayoutVars>
          <dgm:dir/>
          <dgm:animLvl val="lvl"/>
          <dgm:resizeHandles val="exact"/>
        </dgm:presLayoutVars>
      </dgm:prSet>
      <dgm:spPr/>
    </dgm:pt>
    <dgm:pt modelId="{D48AF640-FE6F-4CB3-90F3-0342F417C449}" type="pres">
      <dgm:prSet presAssocID="{C8DA13B1-47F9-424F-AC73-D9958A48B950}" presName="linNode" presStyleCnt="0"/>
      <dgm:spPr/>
    </dgm:pt>
    <dgm:pt modelId="{024621B8-98E5-4672-AAD3-9DD8998625A8}" type="pres">
      <dgm:prSet presAssocID="{C8DA13B1-47F9-424F-AC73-D9958A48B950}" presName="parentText" presStyleLbl="node1" presStyleIdx="0" presStyleCnt="3">
        <dgm:presLayoutVars>
          <dgm:chMax val="1"/>
          <dgm:bulletEnabled val="1"/>
        </dgm:presLayoutVars>
      </dgm:prSet>
      <dgm:spPr/>
    </dgm:pt>
    <dgm:pt modelId="{D047F24F-A106-4C6F-8DE5-2385B6CD92A8}" type="pres">
      <dgm:prSet presAssocID="{C8DA13B1-47F9-424F-AC73-D9958A48B950}" presName="descendantText" presStyleLbl="alignAccFollowNode1" presStyleIdx="0" presStyleCnt="3">
        <dgm:presLayoutVars>
          <dgm:bulletEnabled val="1"/>
        </dgm:presLayoutVars>
      </dgm:prSet>
      <dgm:spPr/>
    </dgm:pt>
    <dgm:pt modelId="{20881624-076D-4803-9A3C-7EA1B5BE1238}" type="pres">
      <dgm:prSet presAssocID="{B8485907-E609-4596-9366-5B3AEC8E1123}" presName="sp" presStyleCnt="0"/>
      <dgm:spPr/>
    </dgm:pt>
    <dgm:pt modelId="{368E3CB7-09C8-41C7-A7D0-A9E3739CFE9D}" type="pres">
      <dgm:prSet presAssocID="{EC59C0FF-4774-441D-92D3-A03CED7CFE46}" presName="linNode" presStyleCnt="0"/>
      <dgm:spPr/>
    </dgm:pt>
    <dgm:pt modelId="{A0439965-9992-4EFE-8599-3FE1F73501F1}" type="pres">
      <dgm:prSet presAssocID="{EC59C0FF-4774-441D-92D3-A03CED7CFE46}" presName="parentText" presStyleLbl="node1" presStyleIdx="1" presStyleCnt="3">
        <dgm:presLayoutVars>
          <dgm:chMax val="1"/>
          <dgm:bulletEnabled val="1"/>
        </dgm:presLayoutVars>
      </dgm:prSet>
      <dgm:spPr/>
    </dgm:pt>
    <dgm:pt modelId="{3D355751-64E2-4225-88D0-F581256C81BA}" type="pres">
      <dgm:prSet presAssocID="{EC59C0FF-4774-441D-92D3-A03CED7CFE46}" presName="descendantText" presStyleLbl="alignAccFollowNode1" presStyleIdx="1" presStyleCnt="3">
        <dgm:presLayoutVars>
          <dgm:bulletEnabled val="1"/>
        </dgm:presLayoutVars>
      </dgm:prSet>
      <dgm:spPr/>
    </dgm:pt>
    <dgm:pt modelId="{DE44081A-6339-4B2B-8D3F-1C09FE773011}" type="pres">
      <dgm:prSet presAssocID="{DE8250CF-06EB-487C-948B-7C9E4967FB66}" presName="sp" presStyleCnt="0"/>
      <dgm:spPr/>
    </dgm:pt>
    <dgm:pt modelId="{CECCDC73-FAD4-4E03-A8C6-04B3F5E20372}" type="pres">
      <dgm:prSet presAssocID="{0AE25D32-7810-48B5-A91E-F218D184CBA3}" presName="linNode" presStyleCnt="0"/>
      <dgm:spPr/>
    </dgm:pt>
    <dgm:pt modelId="{9C6EBFB4-4C01-4682-B27A-DA8430C7A7C5}" type="pres">
      <dgm:prSet presAssocID="{0AE25D32-7810-48B5-A91E-F218D184CBA3}" presName="parentText" presStyleLbl="node1" presStyleIdx="2" presStyleCnt="3">
        <dgm:presLayoutVars>
          <dgm:chMax val="1"/>
          <dgm:bulletEnabled val="1"/>
        </dgm:presLayoutVars>
      </dgm:prSet>
      <dgm:spPr/>
    </dgm:pt>
    <dgm:pt modelId="{E1E87331-C887-407D-B752-2E1AF2AA5C75}" type="pres">
      <dgm:prSet presAssocID="{0AE25D32-7810-48B5-A91E-F218D184CBA3}" presName="descendantText" presStyleLbl="alignAccFollowNode1" presStyleIdx="2" presStyleCnt="3">
        <dgm:presLayoutVars>
          <dgm:bulletEnabled val="1"/>
        </dgm:presLayoutVars>
      </dgm:prSet>
      <dgm:spPr/>
    </dgm:pt>
  </dgm:ptLst>
  <dgm:cxnLst>
    <dgm:cxn modelId="{94188606-1686-4240-90A6-45B660DE2F15}" srcId="{C8DA13B1-47F9-424F-AC73-D9958A48B950}" destId="{27A09032-2826-4ACB-A270-9B69EE3D0CA1}" srcOrd="0" destOrd="0" parTransId="{AEA89E44-F41D-47E5-871F-0D59A5298393}" sibTransId="{2D8524BD-A25A-4820-9BA6-51FAB6DB138A}"/>
    <dgm:cxn modelId="{FD007121-8C96-4DAD-858F-C939E2C688FE}" type="presOf" srcId="{EC59C0FF-4774-441D-92D3-A03CED7CFE46}" destId="{A0439965-9992-4EFE-8599-3FE1F73501F1}" srcOrd="0" destOrd="0" presId="urn:microsoft.com/office/officeart/2005/8/layout/vList5"/>
    <dgm:cxn modelId="{B75C002B-DE5F-462F-9E64-A12A3F2060EC}" type="presOf" srcId="{70F6E784-257B-4A3A-B065-0732DF5937B7}" destId="{3D355751-64E2-4225-88D0-F581256C81BA}" srcOrd="0" destOrd="0" presId="urn:microsoft.com/office/officeart/2005/8/layout/vList5"/>
    <dgm:cxn modelId="{F0D47033-A739-40A7-8DC3-474D55A3405D}" type="presOf" srcId="{C8DA13B1-47F9-424F-AC73-D9958A48B950}" destId="{024621B8-98E5-4672-AAD3-9DD8998625A8}" srcOrd="0" destOrd="0" presId="urn:microsoft.com/office/officeart/2005/8/layout/vList5"/>
    <dgm:cxn modelId="{F6C01235-C047-4250-9FF2-1C1E5202B707}" type="presOf" srcId="{27A09032-2826-4ACB-A270-9B69EE3D0CA1}" destId="{D047F24F-A106-4C6F-8DE5-2385B6CD92A8}" srcOrd="0" destOrd="0" presId="urn:microsoft.com/office/officeart/2005/8/layout/vList5"/>
    <dgm:cxn modelId="{1E7E0E4D-89A7-4514-A23F-8DA7548A1BBC}" type="presOf" srcId="{0750EDEB-6446-4B88-8A36-38739A5E5C8C}" destId="{E1E87331-C887-407D-B752-2E1AF2AA5C75}" srcOrd="0" destOrd="0" presId="urn:microsoft.com/office/officeart/2005/8/layout/vList5"/>
    <dgm:cxn modelId="{C969BE56-9733-466B-AB65-7364647E1436}" type="presOf" srcId="{0AE25D32-7810-48B5-A91E-F218D184CBA3}" destId="{9C6EBFB4-4C01-4682-B27A-DA8430C7A7C5}" srcOrd="0" destOrd="0" presId="urn:microsoft.com/office/officeart/2005/8/layout/vList5"/>
    <dgm:cxn modelId="{980A1F92-8464-4802-90BC-B17FADC49B62}" srcId="{6EAF7EFA-9313-4779-A9EF-3FE1299AF96D}" destId="{0AE25D32-7810-48B5-A91E-F218D184CBA3}" srcOrd="2" destOrd="0" parTransId="{434FA797-82B5-4415-AE41-0F5445BC6B3E}" sibTransId="{D3C23FA7-FB11-42C0-9213-B826B8383E52}"/>
    <dgm:cxn modelId="{788C7D9C-BCFF-483A-9499-6C40B946F4CD}" srcId="{0AE25D32-7810-48B5-A91E-F218D184CBA3}" destId="{0750EDEB-6446-4B88-8A36-38739A5E5C8C}" srcOrd="0" destOrd="0" parTransId="{73373EAC-E546-4CE8-B931-3C102FAAE6F0}" sibTransId="{05EA0818-EB68-4B99-8E83-AC030D4B906E}"/>
    <dgm:cxn modelId="{6387BEAB-F091-49CD-A722-3069AE91FDFC}" type="presOf" srcId="{6EAF7EFA-9313-4779-A9EF-3FE1299AF96D}" destId="{68A798B4-3F9F-430D-BA4F-4A58AF111340}" srcOrd="0" destOrd="0" presId="urn:microsoft.com/office/officeart/2005/8/layout/vList5"/>
    <dgm:cxn modelId="{19567DC4-CF63-4B63-8E4B-7CDD170E0AB3}" srcId="{EC59C0FF-4774-441D-92D3-A03CED7CFE46}" destId="{70F6E784-257B-4A3A-B065-0732DF5937B7}" srcOrd="0" destOrd="0" parTransId="{A14D1342-042E-4970-9F1E-FFFD38A9AF2E}" sibTransId="{A0C818FB-E1A9-4D15-8F9B-035D1244D99A}"/>
    <dgm:cxn modelId="{EE39DEE5-5F00-47A7-AAAC-97640927DA23}" srcId="{6EAF7EFA-9313-4779-A9EF-3FE1299AF96D}" destId="{C8DA13B1-47F9-424F-AC73-D9958A48B950}" srcOrd="0" destOrd="0" parTransId="{47181ADC-317E-4608-8E69-2CFB399A8937}" sibTransId="{B8485907-E609-4596-9366-5B3AEC8E1123}"/>
    <dgm:cxn modelId="{3C620DF5-9C9C-4F96-964D-513C62F2C4A2}" srcId="{6EAF7EFA-9313-4779-A9EF-3FE1299AF96D}" destId="{EC59C0FF-4774-441D-92D3-A03CED7CFE46}" srcOrd="1" destOrd="0" parTransId="{8A75B120-57FC-40C3-B20B-0C65EECF6A50}" sibTransId="{DE8250CF-06EB-487C-948B-7C9E4967FB66}"/>
    <dgm:cxn modelId="{A72646B7-13EA-449D-931C-15C86072C273}" type="presParOf" srcId="{68A798B4-3F9F-430D-BA4F-4A58AF111340}" destId="{D48AF640-FE6F-4CB3-90F3-0342F417C449}" srcOrd="0" destOrd="0" presId="urn:microsoft.com/office/officeart/2005/8/layout/vList5"/>
    <dgm:cxn modelId="{B73FEF82-52BF-4595-9AA1-33F93F4E92E6}" type="presParOf" srcId="{D48AF640-FE6F-4CB3-90F3-0342F417C449}" destId="{024621B8-98E5-4672-AAD3-9DD8998625A8}" srcOrd="0" destOrd="0" presId="urn:microsoft.com/office/officeart/2005/8/layout/vList5"/>
    <dgm:cxn modelId="{912EBCFB-0558-49AD-893A-10C934694222}" type="presParOf" srcId="{D48AF640-FE6F-4CB3-90F3-0342F417C449}" destId="{D047F24F-A106-4C6F-8DE5-2385B6CD92A8}" srcOrd="1" destOrd="0" presId="urn:microsoft.com/office/officeart/2005/8/layout/vList5"/>
    <dgm:cxn modelId="{501F315A-894D-4360-B06A-CA742E0F853D}" type="presParOf" srcId="{68A798B4-3F9F-430D-BA4F-4A58AF111340}" destId="{20881624-076D-4803-9A3C-7EA1B5BE1238}" srcOrd="1" destOrd="0" presId="urn:microsoft.com/office/officeart/2005/8/layout/vList5"/>
    <dgm:cxn modelId="{4689F31B-BE7D-48C3-94BD-D212CB8F9A7C}" type="presParOf" srcId="{68A798B4-3F9F-430D-BA4F-4A58AF111340}" destId="{368E3CB7-09C8-41C7-A7D0-A9E3739CFE9D}" srcOrd="2" destOrd="0" presId="urn:microsoft.com/office/officeart/2005/8/layout/vList5"/>
    <dgm:cxn modelId="{602B2801-CC2A-467C-BFBB-6556E043D210}" type="presParOf" srcId="{368E3CB7-09C8-41C7-A7D0-A9E3739CFE9D}" destId="{A0439965-9992-4EFE-8599-3FE1F73501F1}" srcOrd="0" destOrd="0" presId="urn:microsoft.com/office/officeart/2005/8/layout/vList5"/>
    <dgm:cxn modelId="{266BF019-9A6F-424F-BE48-A9CD92781BCA}" type="presParOf" srcId="{368E3CB7-09C8-41C7-A7D0-A9E3739CFE9D}" destId="{3D355751-64E2-4225-88D0-F581256C81BA}" srcOrd="1" destOrd="0" presId="urn:microsoft.com/office/officeart/2005/8/layout/vList5"/>
    <dgm:cxn modelId="{FDEEB424-ECC6-4DBD-B9AD-5716578D8D05}" type="presParOf" srcId="{68A798B4-3F9F-430D-BA4F-4A58AF111340}" destId="{DE44081A-6339-4B2B-8D3F-1C09FE773011}" srcOrd="3" destOrd="0" presId="urn:microsoft.com/office/officeart/2005/8/layout/vList5"/>
    <dgm:cxn modelId="{918D6B95-CC29-4F1C-98A3-F2E4181C64C1}" type="presParOf" srcId="{68A798B4-3F9F-430D-BA4F-4A58AF111340}" destId="{CECCDC73-FAD4-4E03-A8C6-04B3F5E20372}" srcOrd="4" destOrd="0" presId="urn:microsoft.com/office/officeart/2005/8/layout/vList5"/>
    <dgm:cxn modelId="{DBF02463-4CAE-4409-96DF-DB592E2040EC}" type="presParOf" srcId="{CECCDC73-FAD4-4E03-A8C6-04B3F5E20372}" destId="{9C6EBFB4-4C01-4682-B27A-DA8430C7A7C5}" srcOrd="0" destOrd="0" presId="urn:microsoft.com/office/officeart/2005/8/layout/vList5"/>
    <dgm:cxn modelId="{E6C4C9F8-F6D1-4CC9-B4EE-6593763C8017}" type="presParOf" srcId="{CECCDC73-FAD4-4E03-A8C6-04B3F5E20372}" destId="{E1E87331-C887-407D-B752-2E1AF2AA5C75}"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EAF7EFA-9313-4779-A9EF-3FE1299AF96D}" type="doc">
      <dgm:prSet loTypeId="urn:microsoft.com/office/officeart/2005/8/layout/vList5" loCatId="list" qsTypeId="urn:microsoft.com/office/officeart/2005/8/quickstyle/simple1" qsCatId="simple" csTypeId="urn:microsoft.com/office/officeart/2005/8/colors/accent6_2" csCatId="accent6" phldr="1"/>
      <dgm:spPr/>
      <dgm:t>
        <a:bodyPr/>
        <a:lstStyle/>
        <a:p>
          <a:endParaRPr lang="es-EC"/>
        </a:p>
      </dgm:t>
    </dgm:pt>
    <dgm:pt modelId="{C8DA13B1-47F9-424F-AC73-D9958A48B950}">
      <dgm:prSet phldrT="[Texto]" custT="1"/>
      <dgm:spPr/>
      <dgm:t>
        <a:bodyPr/>
        <a:lstStyle/>
        <a:p>
          <a:r>
            <a:rPr lang="es-EC" sz="2400">
              <a:latin typeface="Arial" panose="020B0604020202020204" pitchFamily="34" charset="0"/>
              <a:cs typeface="Arial" panose="020B0604020202020204" pitchFamily="34" charset="0"/>
            </a:rPr>
            <a:t>Puntaje F1 de 95%</a:t>
          </a:r>
          <a:endParaRPr lang="es-EC" sz="2400"/>
        </a:p>
      </dgm:t>
    </dgm:pt>
    <dgm:pt modelId="{47181ADC-317E-4608-8E69-2CFB399A8937}" type="parTrans" cxnId="{EE39DEE5-5F00-47A7-AAAC-97640927DA23}">
      <dgm:prSet/>
      <dgm:spPr/>
      <dgm:t>
        <a:bodyPr/>
        <a:lstStyle/>
        <a:p>
          <a:endParaRPr lang="es-EC"/>
        </a:p>
      </dgm:t>
    </dgm:pt>
    <dgm:pt modelId="{B8485907-E609-4596-9366-5B3AEC8E1123}" type="sibTrans" cxnId="{EE39DEE5-5F00-47A7-AAAC-97640927DA23}">
      <dgm:prSet/>
      <dgm:spPr/>
      <dgm:t>
        <a:bodyPr/>
        <a:lstStyle/>
        <a:p>
          <a:endParaRPr lang="es-EC"/>
        </a:p>
      </dgm:t>
    </dgm:pt>
    <dgm:pt modelId="{27A09032-2826-4ACB-A270-9B69EE3D0CA1}">
      <dgm:prSet phldrT="[Texto]"/>
      <dgm:spPr/>
      <dgm:t>
        <a:bodyPr/>
        <a:lstStyle/>
        <a:p>
          <a:pPr marL="0" algn="just">
            <a:buNone/>
          </a:pPr>
          <a:r>
            <a:rPr lang="es-EC">
              <a:latin typeface="Arial" panose="020B0604020202020204" pitchFamily="34" charset="0"/>
              <a:cs typeface="Arial" panose="020B0604020202020204" pitchFamily="34" charset="0"/>
            </a:rPr>
            <a:t>El prototipo tiene un 5% de error de predicción respecto a las diez muestras clasificadas correctamente como contaminadas.</a:t>
          </a:r>
        </a:p>
      </dgm:t>
    </dgm:pt>
    <dgm:pt modelId="{AEA89E44-F41D-47E5-871F-0D59A5298393}" type="parTrans" cxnId="{94188606-1686-4240-90A6-45B660DE2F15}">
      <dgm:prSet/>
      <dgm:spPr/>
      <dgm:t>
        <a:bodyPr/>
        <a:lstStyle/>
        <a:p>
          <a:endParaRPr lang="es-EC"/>
        </a:p>
      </dgm:t>
    </dgm:pt>
    <dgm:pt modelId="{2D8524BD-A25A-4820-9BA6-51FAB6DB138A}" type="sibTrans" cxnId="{94188606-1686-4240-90A6-45B660DE2F15}">
      <dgm:prSet/>
      <dgm:spPr/>
      <dgm:t>
        <a:bodyPr/>
        <a:lstStyle/>
        <a:p>
          <a:endParaRPr lang="es-EC"/>
        </a:p>
      </dgm:t>
    </dgm:pt>
    <dgm:pt modelId="{68A798B4-3F9F-430D-BA4F-4A58AF111340}" type="pres">
      <dgm:prSet presAssocID="{6EAF7EFA-9313-4779-A9EF-3FE1299AF96D}" presName="Name0" presStyleCnt="0">
        <dgm:presLayoutVars>
          <dgm:dir/>
          <dgm:animLvl val="lvl"/>
          <dgm:resizeHandles val="exact"/>
        </dgm:presLayoutVars>
      </dgm:prSet>
      <dgm:spPr/>
    </dgm:pt>
    <dgm:pt modelId="{D48AF640-FE6F-4CB3-90F3-0342F417C449}" type="pres">
      <dgm:prSet presAssocID="{C8DA13B1-47F9-424F-AC73-D9958A48B950}" presName="linNode" presStyleCnt="0"/>
      <dgm:spPr/>
    </dgm:pt>
    <dgm:pt modelId="{024621B8-98E5-4672-AAD3-9DD8998625A8}" type="pres">
      <dgm:prSet presAssocID="{C8DA13B1-47F9-424F-AC73-D9958A48B950}" presName="parentText" presStyleLbl="node1" presStyleIdx="0" presStyleCnt="1">
        <dgm:presLayoutVars>
          <dgm:chMax val="1"/>
          <dgm:bulletEnabled val="1"/>
        </dgm:presLayoutVars>
      </dgm:prSet>
      <dgm:spPr/>
    </dgm:pt>
    <dgm:pt modelId="{D047F24F-A106-4C6F-8DE5-2385B6CD92A8}" type="pres">
      <dgm:prSet presAssocID="{C8DA13B1-47F9-424F-AC73-D9958A48B950}" presName="descendantText" presStyleLbl="alignAccFollowNode1" presStyleIdx="0" presStyleCnt="1">
        <dgm:presLayoutVars>
          <dgm:bulletEnabled val="1"/>
        </dgm:presLayoutVars>
      </dgm:prSet>
      <dgm:spPr/>
    </dgm:pt>
  </dgm:ptLst>
  <dgm:cxnLst>
    <dgm:cxn modelId="{94188606-1686-4240-90A6-45B660DE2F15}" srcId="{C8DA13B1-47F9-424F-AC73-D9958A48B950}" destId="{27A09032-2826-4ACB-A270-9B69EE3D0CA1}" srcOrd="0" destOrd="0" parTransId="{AEA89E44-F41D-47E5-871F-0D59A5298393}" sibTransId="{2D8524BD-A25A-4820-9BA6-51FAB6DB138A}"/>
    <dgm:cxn modelId="{F0D47033-A739-40A7-8DC3-474D55A3405D}" type="presOf" srcId="{C8DA13B1-47F9-424F-AC73-D9958A48B950}" destId="{024621B8-98E5-4672-AAD3-9DD8998625A8}" srcOrd="0" destOrd="0" presId="urn:microsoft.com/office/officeart/2005/8/layout/vList5"/>
    <dgm:cxn modelId="{F6C01235-C047-4250-9FF2-1C1E5202B707}" type="presOf" srcId="{27A09032-2826-4ACB-A270-9B69EE3D0CA1}" destId="{D047F24F-A106-4C6F-8DE5-2385B6CD92A8}" srcOrd="0" destOrd="0" presId="urn:microsoft.com/office/officeart/2005/8/layout/vList5"/>
    <dgm:cxn modelId="{6387BEAB-F091-49CD-A722-3069AE91FDFC}" type="presOf" srcId="{6EAF7EFA-9313-4779-A9EF-3FE1299AF96D}" destId="{68A798B4-3F9F-430D-BA4F-4A58AF111340}" srcOrd="0" destOrd="0" presId="urn:microsoft.com/office/officeart/2005/8/layout/vList5"/>
    <dgm:cxn modelId="{EE39DEE5-5F00-47A7-AAAC-97640927DA23}" srcId="{6EAF7EFA-9313-4779-A9EF-3FE1299AF96D}" destId="{C8DA13B1-47F9-424F-AC73-D9958A48B950}" srcOrd="0" destOrd="0" parTransId="{47181ADC-317E-4608-8E69-2CFB399A8937}" sibTransId="{B8485907-E609-4596-9366-5B3AEC8E1123}"/>
    <dgm:cxn modelId="{A72646B7-13EA-449D-931C-15C86072C273}" type="presParOf" srcId="{68A798B4-3F9F-430D-BA4F-4A58AF111340}" destId="{D48AF640-FE6F-4CB3-90F3-0342F417C449}" srcOrd="0" destOrd="0" presId="urn:microsoft.com/office/officeart/2005/8/layout/vList5"/>
    <dgm:cxn modelId="{B73FEF82-52BF-4595-9AA1-33F93F4E92E6}" type="presParOf" srcId="{D48AF640-FE6F-4CB3-90F3-0342F417C449}" destId="{024621B8-98E5-4672-AAD3-9DD8998625A8}" srcOrd="0" destOrd="0" presId="urn:microsoft.com/office/officeart/2005/8/layout/vList5"/>
    <dgm:cxn modelId="{912EBCFB-0558-49AD-893A-10C934694222}" type="presParOf" srcId="{D48AF640-FE6F-4CB3-90F3-0342F417C449}" destId="{D047F24F-A106-4C6F-8DE5-2385B6CD92A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2CAF9F-8532-40B9-BDBD-57730A961D34}">
      <dsp:nvSpPr>
        <dsp:cNvPr id="0" name=""/>
        <dsp:cNvSpPr/>
      </dsp:nvSpPr>
      <dsp:spPr>
        <a:xfrm rot="5400000">
          <a:off x="340535" y="1395167"/>
          <a:ext cx="1013215" cy="1685968"/>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053B61-F71E-41E4-A858-8BE69D050E30}">
      <dsp:nvSpPr>
        <dsp:cNvPr id="0" name=""/>
        <dsp:cNvSpPr/>
      </dsp:nvSpPr>
      <dsp:spPr>
        <a:xfrm>
          <a:off x="171405" y="1898908"/>
          <a:ext cx="1522101" cy="1334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C" sz="1600" kern="1200"/>
            <a:t>1982</a:t>
          </a:r>
        </a:p>
        <a:p>
          <a:pPr marL="0" lvl="0" indent="0" algn="l" defTabSz="711200">
            <a:lnSpc>
              <a:spcPct val="90000"/>
            </a:lnSpc>
            <a:spcBef>
              <a:spcPct val="0"/>
            </a:spcBef>
            <a:spcAft>
              <a:spcPct val="35000"/>
            </a:spcAft>
            <a:buNone/>
          </a:pPr>
          <a:r>
            <a:rPr lang="es-EC" sz="1600" kern="1200" err="1"/>
            <a:t>Persaud</a:t>
          </a:r>
          <a:r>
            <a:rPr lang="es-EC" sz="1600" kern="1200"/>
            <a:t> &amp; Dodd</a:t>
          </a:r>
        </a:p>
      </dsp:txBody>
      <dsp:txXfrm>
        <a:off x="171405" y="1898908"/>
        <a:ext cx="1522101" cy="1334211"/>
      </dsp:txXfrm>
    </dsp:sp>
    <dsp:sp modelId="{C77FF760-7A33-436B-9B32-05FF85EEAD04}">
      <dsp:nvSpPr>
        <dsp:cNvPr id="0" name=""/>
        <dsp:cNvSpPr/>
      </dsp:nvSpPr>
      <dsp:spPr>
        <a:xfrm>
          <a:off x="1406317" y="1271044"/>
          <a:ext cx="287189" cy="28718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A1D273-8A73-4AAE-9BC6-9D20D5680862}">
      <dsp:nvSpPr>
        <dsp:cNvPr id="0" name=""/>
        <dsp:cNvSpPr/>
      </dsp:nvSpPr>
      <dsp:spPr>
        <a:xfrm rot="5400000">
          <a:off x="2203885" y="934079"/>
          <a:ext cx="1013215" cy="1685968"/>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EACDB6-CDC1-484E-B047-09D96B38BB13}">
      <dsp:nvSpPr>
        <dsp:cNvPr id="0" name=""/>
        <dsp:cNvSpPr/>
      </dsp:nvSpPr>
      <dsp:spPr>
        <a:xfrm>
          <a:off x="2034754" y="1437820"/>
          <a:ext cx="1522101" cy="1334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C" sz="1600" kern="1200"/>
            <a:t>1999</a:t>
          </a:r>
        </a:p>
        <a:p>
          <a:pPr marL="0" lvl="0" indent="0" algn="l" defTabSz="711200">
            <a:lnSpc>
              <a:spcPct val="90000"/>
            </a:lnSpc>
            <a:spcBef>
              <a:spcPct val="0"/>
            </a:spcBef>
            <a:spcAft>
              <a:spcPct val="35000"/>
            </a:spcAft>
            <a:buNone/>
          </a:pPr>
          <a:r>
            <a:rPr lang="es-ES" sz="1600" kern="1200"/>
            <a:t>Gardner &amp; </a:t>
          </a:r>
          <a:r>
            <a:rPr lang="es-ES" sz="1600" kern="1200" err="1"/>
            <a:t>Barlett</a:t>
          </a:r>
          <a:endParaRPr lang="es-EC" sz="1600" kern="1200"/>
        </a:p>
      </dsp:txBody>
      <dsp:txXfrm>
        <a:off x="2034754" y="1437820"/>
        <a:ext cx="1522101" cy="1334211"/>
      </dsp:txXfrm>
    </dsp:sp>
    <dsp:sp modelId="{21D89D19-8670-4D2C-B247-8CDDCF9CFDDA}">
      <dsp:nvSpPr>
        <dsp:cNvPr id="0" name=""/>
        <dsp:cNvSpPr/>
      </dsp:nvSpPr>
      <dsp:spPr>
        <a:xfrm>
          <a:off x="3269667" y="809956"/>
          <a:ext cx="287189" cy="28718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A4DD1D-DF50-40BE-A9E8-3FCA0B6ACB5C}">
      <dsp:nvSpPr>
        <dsp:cNvPr id="0" name=""/>
        <dsp:cNvSpPr/>
      </dsp:nvSpPr>
      <dsp:spPr>
        <a:xfrm rot="5400000">
          <a:off x="4067235" y="472991"/>
          <a:ext cx="1013215" cy="1685968"/>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811AA2-828C-4616-B535-CDF4A06E9416}">
      <dsp:nvSpPr>
        <dsp:cNvPr id="0" name=""/>
        <dsp:cNvSpPr/>
      </dsp:nvSpPr>
      <dsp:spPr>
        <a:xfrm>
          <a:off x="3898104" y="976732"/>
          <a:ext cx="1522101" cy="1334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C" sz="1600" kern="1200"/>
            <a:t>2009</a:t>
          </a:r>
        </a:p>
        <a:p>
          <a:pPr marL="0" lvl="0" indent="0" algn="l" defTabSz="711200">
            <a:lnSpc>
              <a:spcPct val="90000"/>
            </a:lnSpc>
            <a:spcBef>
              <a:spcPct val="0"/>
            </a:spcBef>
            <a:spcAft>
              <a:spcPct val="35000"/>
            </a:spcAft>
            <a:buNone/>
          </a:pPr>
          <a:r>
            <a:rPr lang="es-EC" sz="1600" kern="1200"/>
            <a:t>Moreno, Caballero, Galán, </a:t>
          </a:r>
          <a:r>
            <a:rPr lang="es-EC" sz="1600" kern="1200" err="1"/>
            <a:t>Matía</a:t>
          </a:r>
          <a:r>
            <a:rPr lang="es-EC" sz="1600" kern="1200"/>
            <a:t>, &amp; Jiménez</a:t>
          </a:r>
        </a:p>
      </dsp:txBody>
      <dsp:txXfrm>
        <a:off x="3898104" y="976732"/>
        <a:ext cx="1522101" cy="1334211"/>
      </dsp:txXfrm>
    </dsp:sp>
    <dsp:sp modelId="{03BC8F4A-D553-4351-861B-0208647E3CE1}">
      <dsp:nvSpPr>
        <dsp:cNvPr id="0" name=""/>
        <dsp:cNvSpPr/>
      </dsp:nvSpPr>
      <dsp:spPr>
        <a:xfrm>
          <a:off x="5133017" y="348868"/>
          <a:ext cx="287189" cy="28718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ADD13F-47AD-4453-9944-B4FAB65D7438}">
      <dsp:nvSpPr>
        <dsp:cNvPr id="0" name=""/>
        <dsp:cNvSpPr/>
      </dsp:nvSpPr>
      <dsp:spPr>
        <a:xfrm rot="5400000">
          <a:off x="5930585" y="11903"/>
          <a:ext cx="1013215" cy="1685968"/>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89DF3B-58A0-4C93-B557-2689E66D62C3}">
      <dsp:nvSpPr>
        <dsp:cNvPr id="0" name=""/>
        <dsp:cNvSpPr/>
      </dsp:nvSpPr>
      <dsp:spPr>
        <a:xfrm>
          <a:off x="5761454" y="515645"/>
          <a:ext cx="1522101" cy="13342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C" sz="1600" kern="1200"/>
            <a:t>2020</a:t>
          </a:r>
        </a:p>
        <a:p>
          <a:pPr marL="0" lvl="0" indent="0" algn="l" defTabSz="711200">
            <a:lnSpc>
              <a:spcPct val="90000"/>
            </a:lnSpc>
            <a:spcBef>
              <a:spcPct val="0"/>
            </a:spcBef>
            <a:spcAft>
              <a:spcPct val="35000"/>
            </a:spcAft>
            <a:buNone/>
          </a:pPr>
          <a:r>
            <a:rPr lang="es-EC" sz="1600" kern="1200"/>
            <a:t>Flórez, Vargas, &amp; Harold,</a:t>
          </a:r>
        </a:p>
      </dsp:txBody>
      <dsp:txXfrm>
        <a:off x="5761454" y="515645"/>
        <a:ext cx="1522101" cy="13342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7F24F-A106-4C6F-8DE5-2385B6CD92A8}">
      <dsp:nvSpPr>
        <dsp:cNvPr id="0" name=""/>
        <dsp:cNvSpPr/>
      </dsp:nvSpPr>
      <dsp:spPr>
        <a:xfrm rot="5400000">
          <a:off x="6586488" y="-2631754"/>
          <a:ext cx="1194507" cy="6761169"/>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0" lvl="1" indent="-228600" algn="just" defTabSz="889000">
            <a:lnSpc>
              <a:spcPct val="90000"/>
            </a:lnSpc>
            <a:spcBef>
              <a:spcPct val="0"/>
            </a:spcBef>
            <a:spcAft>
              <a:spcPct val="15000"/>
            </a:spcAft>
            <a:buNone/>
          </a:pPr>
          <a:r>
            <a:rPr lang="es-EC" sz="2000" kern="1200">
              <a:latin typeface="Arial" panose="020B0604020202020204" pitchFamily="34" charset="0"/>
              <a:cs typeface="Arial" panose="020B0604020202020204" pitchFamily="34" charset="0"/>
            </a:rPr>
            <a:t>Suele ser confuso en conjuntos de datos desbalanceados. Indica que en una de cada veinte mediciones se presentó un error de clasificación.</a:t>
          </a:r>
        </a:p>
      </dsp:txBody>
      <dsp:txXfrm rot="-5400000">
        <a:off x="3803158" y="209887"/>
        <a:ext cx="6702858" cy="1077885"/>
      </dsp:txXfrm>
    </dsp:sp>
    <dsp:sp modelId="{024621B8-98E5-4672-AAD3-9DD8998625A8}">
      <dsp:nvSpPr>
        <dsp:cNvPr id="0" name=""/>
        <dsp:cNvSpPr/>
      </dsp:nvSpPr>
      <dsp:spPr>
        <a:xfrm>
          <a:off x="0" y="2262"/>
          <a:ext cx="3803157" cy="149313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s-EC" sz="2400" kern="1200">
              <a:latin typeface="Arial" panose="020B0604020202020204" pitchFamily="34" charset="0"/>
              <a:cs typeface="Arial" panose="020B0604020202020204" pitchFamily="34" charset="0"/>
            </a:rPr>
            <a:t>Exactitud de 95%</a:t>
          </a:r>
          <a:endParaRPr lang="es-EC" sz="2400" kern="1200"/>
        </a:p>
      </dsp:txBody>
      <dsp:txXfrm>
        <a:off x="72889" y="75151"/>
        <a:ext cx="3657379" cy="1347356"/>
      </dsp:txXfrm>
    </dsp:sp>
    <dsp:sp modelId="{3D355751-64E2-4225-88D0-F581256C81BA}">
      <dsp:nvSpPr>
        <dsp:cNvPr id="0" name=""/>
        <dsp:cNvSpPr/>
      </dsp:nvSpPr>
      <dsp:spPr>
        <a:xfrm rot="5400000">
          <a:off x="6586488" y="-1063963"/>
          <a:ext cx="1194507" cy="6761169"/>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0" lvl="1" indent="-228600" algn="just" defTabSz="889000">
            <a:lnSpc>
              <a:spcPct val="90000"/>
            </a:lnSpc>
            <a:spcBef>
              <a:spcPct val="0"/>
            </a:spcBef>
            <a:spcAft>
              <a:spcPct val="15000"/>
            </a:spcAft>
            <a:buNone/>
          </a:pPr>
          <a:r>
            <a:rPr lang="es-EC" sz="2000" kern="1200">
              <a:latin typeface="Arial" panose="020B0604020202020204" pitchFamily="34" charset="0"/>
              <a:cs typeface="Arial" panose="020B0604020202020204" pitchFamily="34" charset="0"/>
            </a:rPr>
            <a:t>Se clasificó una muestra de cacao sano como contaminado, lo que implica un reprocesado del lote desde la fermentación. Existe un Falso Positivo.</a:t>
          </a:r>
        </a:p>
      </dsp:txBody>
      <dsp:txXfrm rot="-5400000">
        <a:off x="3803158" y="1777678"/>
        <a:ext cx="6702858" cy="1077885"/>
      </dsp:txXfrm>
    </dsp:sp>
    <dsp:sp modelId="{A0439965-9992-4EFE-8599-3FE1F73501F1}">
      <dsp:nvSpPr>
        <dsp:cNvPr id="0" name=""/>
        <dsp:cNvSpPr/>
      </dsp:nvSpPr>
      <dsp:spPr>
        <a:xfrm>
          <a:off x="0" y="1570054"/>
          <a:ext cx="3803157" cy="149313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C" sz="2400" kern="1200">
              <a:latin typeface="Arial" panose="020B0604020202020204" pitchFamily="34" charset="0"/>
              <a:cs typeface="Arial" panose="020B0604020202020204" pitchFamily="34" charset="0"/>
            </a:rPr>
            <a:t>Precisión de 91%</a:t>
          </a:r>
        </a:p>
      </dsp:txBody>
      <dsp:txXfrm>
        <a:off x="72889" y="1642943"/>
        <a:ext cx="3657379" cy="1347356"/>
      </dsp:txXfrm>
    </dsp:sp>
    <dsp:sp modelId="{E1E87331-C887-407D-B752-2E1AF2AA5C75}">
      <dsp:nvSpPr>
        <dsp:cNvPr id="0" name=""/>
        <dsp:cNvSpPr/>
      </dsp:nvSpPr>
      <dsp:spPr>
        <a:xfrm rot="5400000">
          <a:off x="6586488" y="503828"/>
          <a:ext cx="1194507" cy="6761169"/>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0" lvl="1" indent="-228600" algn="just" defTabSz="889000">
            <a:lnSpc>
              <a:spcPct val="90000"/>
            </a:lnSpc>
            <a:spcBef>
              <a:spcPct val="0"/>
            </a:spcBef>
            <a:spcAft>
              <a:spcPct val="15000"/>
            </a:spcAft>
            <a:buNone/>
          </a:pPr>
          <a:r>
            <a:rPr lang="es-EC" sz="2000" kern="1200">
              <a:latin typeface="Arial" panose="020B0604020202020204" pitchFamily="34" charset="0"/>
              <a:cs typeface="Arial" panose="020B0604020202020204" pitchFamily="34" charset="0"/>
            </a:rPr>
            <a:t>Se acertaron todas las predicciones Verdaderas Positivas. Ningún cacao contaminado se clasificó como sano. Se garantiza que todo lo sano sea Verdadero.</a:t>
          </a:r>
          <a:endParaRPr lang="es-EC" sz="2000" kern="1200"/>
        </a:p>
      </dsp:txBody>
      <dsp:txXfrm rot="-5400000">
        <a:off x="3803158" y="3345470"/>
        <a:ext cx="6702858" cy="1077885"/>
      </dsp:txXfrm>
    </dsp:sp>
    <dsp:sp modelId="{9C6EBFB4-4C01-4682-B27A-DA8430C7A7C5}">
      <dsp:nvSpPr>
        <dsp:cNvPr id="0" name=""/>
        <dsp:cNvSpPr/>
      </dsp:nvSpPr>
      <dsp:spPr>
        <a:xfrm>
          <a:off x="0" y="3137845"/>
          <a:ext cx="3803157" cy="149313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C" sz="2400" kern="1200">
              <a:latin typeface="Arial" panose="020B0604020202020204" pitchFamily="34" charset="0"/>
              <a:cs typeface="Arial" panose="020B0604020202020204" pitchFamily="34" charset="0"/>
            </a:rPr>
            <a:t>Sensibilidad del 100%</a:t>
          </a:r>
        </a:p>
      </dsp:txBody>
      <dsp:txXfrm>
        <a:off x="72889" y="3210734"/>
        <a:ext cx="3657379" cy="13473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7F24F-A106-4C6F-8DE5-2385B6CD92A8}">
      <dsp:nvSpPr>
        <dsp:cNvPr id="0" name=""/>
        <dsp:cNvSpPr/>
      </dsp:nvSpPr>
      <dsp:spPr>
        <a:xfrm rot="5400000">
          <a:off x="6420383" y="-2426386"/>
          <a:ext cx="1526717" cy="6761169"/>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0" lvl="1" indent="-228600" algn="just" defTabSz="1066800">
            <a:lnSpc>
              <a:spcPct val="90000"/>
            </a:lnSpc>
            <a:spcBef>
              <a:spcPct val="0"/>
            </a:spcBef>
            <a:spcAft>
              <a:spcPct val="15000"/>
            </a:spcAft>
            <a:buNone/>
          </a:pPr>
          <a:r>
            <a:rPr lang="es-EC" sz="2400" kern="1200">
              <a:latin typeface="Arial" panose="020B0604020202020204" pitchFamily="34" charset="0"/>
              <a:cs typeface="Arial" panose="020B0604020202020204" pitchFamily="34" charset="0"/>
            </a:rPr>
            <a:t>El prototipo tiene un 5% de error de predicción respecto a las diez muestras clasificadas correctamente como contaminadas.</a:t>
          </a:r>
        </a:p>
      </dsp:txBody>
      <dsp:txXfrm rot="-5400000">
        <a:off x="3803157" y="265368"/>
        <a:ext cx="6686641" cy="1377661"/>
      </dsp:txXfrm>
    </dsp:sp>
    <dsp:sp modelId="{024621B8-98E5-4672-AAD3-9DD8998625A8}">
      <dsp:nvSpPr>
        <dsp:cNvPr id="0" name=""/>
        <dsp:cNvSpPr/>
      </dsp:nvSpPr>
      <dsp:spPr>
        <a:xfrm>
          <a:off x="0" y="0"/>
          <a:ext cx="3803157" cy="190839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s-EC" sz="2400" kern="1200">
              <a:latin typeface="Arial" panose="020B0604020202020204" pitchFamily="34" charset="0"/>
              <a:cs typeface="Arial" panose="020B0604020202020204" pitchFamily="34" charset="0"/>
            </a:rPr>
            <a:t>Puntaje F1 de 95%</a:t>
          </a:r>
          <a:endParaRPr lang="es-EC" sz="2400" kern="1200"/>
        </a:p>
      </dsp:txBody>
      <dsp:txXfrm>
        <a:off x="93160" y="93160"/>
        <a:ext cx="3616837" cy="1722077"/>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94AAAD-6963-491D-B528-1269299D655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D92ADF87-4E0E-4ACE-8F60-9333BBE61C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41ACF454-5895-467B-ADA3-9FBF64349B24}"/>
              </a:ext>
            </a:extLst>
          </p:cNvPr>
          <p:cNvSpPr>
            <a:spLocks noGrp="1"/>
          </p:cNvSpPr>
          <p:nvPr>
            <p:ph type="dt" sz="half" idx="10"/>
          </p:nvPr>
        </p:nvSpPr>
        <p:spPr/>
        <p:txBody>
          <a:bodyPr/>
          <a:lstStyle/>
          <a:p>
            <a:fld id="{BA478BE2-5FA2-4188-BC74-8451159B09E4}" type="datetimeFigureOut">
              <a:rPr lang="es-EC" smtClean="0"/>
              <a:t>25/7/2021</a:t>
            </a:fld>
            <a:endParaRPr lang="es-EC"/>
          </a:p>
        </p:txBody>
      </p:sp>
      <p:sp>
        <p:nvSpPr>
          <p:cNvPr id="5" name="Marcador de pie de página 4">
            <a:extLst>
              <a:ext uri="{FF2B5EF4-FFF2-40B4-BE49-F238E27FC236}">
                <a16:creationId xmlns:a16="http://schemas.microsoft.com/office/drawing/2014/main" id="{8357FE72-EAF3-4156-969E-1B1CAEC4D371}"/>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C0708AEE-5BD4-4A7D-BF7C-28006CCFA97C}"/>
              </a:ext>
            </a:extLst>
          </p:cNvPr>
          <p:cNvSpPr>
            <a:spLocks noGrp="1"/>
          </p:cNvSpPr>
          <p:nvPr>
            <p:ph type="sldNum" sz="quarter" idx="12"/>
          </p:nvPr>
        </p:nvSpPr>
        <p:spPr/>
        <p:txBody>
          <a:bodyPr/>
          <a:lstStyle/>
          <a:p>
            <a:fld id="{B97D8FD0-ED5C-4639-A38A-DB9C8D2772B9}" type="slidenum">
              <a:rPr lang="es-EC" smtClean="0"/>
              <a:t>‹Nº›</a:t>
            </a:fld>
            <a:endParaRPr lang="es-EC"/>
          </a:p>
        </p:txBody>
      </p:sp>
    </p:spTree>
    <p:extLst>
      <p:ext uri="{BB962C8B-B14F-4D97-AF65-F5344CB8AC3E}">
        <p14:creationId xmlns:p14="http://schemas.microsoft.com/office/powerpoint/2010/main" val="1301538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36C09C-4791-4C93-BA46-A808CAFCC0BE}"/>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CF6938DC-FDAB-4050-A773-E11C9FED97D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F947CA80-FD4F-43BD-96D5-BC0E95F09B6E}"/>
              </a:ext>
            </a:extLst>
          </p:cNvPr>
          <p:cNvSpPr>
            <a:spLocks noGrp="1"/>
          </p:cNvSpPr>
          <p:nvPr>
            <p:ph type="dt" sz="half" idx="10"/>
          </p:nvPr>
        </p:nvSpPr>
        <p:spPr/>
        <p:txBody>
          <a:bodyPr/>
          <a:lstStyle/>
          <a:p>
            <a:fld id="{BA478BE2-5FA2-4188-BC74-8451159B09E4}" type="datetimeFigureOut">
              <a:rPr lang="es-EC" smtClean="0"/>
              <a:t>25/7/2021</a:t>
            </a:fld>
            <a:endParaRPr lang="es-EC"/>
          </a:p>
        </p:txBody>
      </p:sp>
      <p:sp>
        <p:nvSpPr>
          <p:cNvPr id="5" name="Marcador de pie de página 4">
            <a:extLst>
              <a:ext uri="{FF2B5EF4-FFF2-40B4-BE49-F238E27FC236}">
                <a16:creationId xmlns:a16="http://schemas.microsoft.com/office/drawing/2014/main" id="{2ACCFE20-8104-4298-92D2-A99ECB125859}"/>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CDAD32BD-241B-46F5-A535-8ACF4A952FB5}"/>
              </a:ext>
            </a:extLst>
          </p:cNvPr>
          <p:cNvSpPr>
            <a:spLocks noGrp="1"/>
          </p:cNvSpPr>
          <p:nvPr>
            <p:ph type="sldNum" sz="quarter" idx="12"/>
          </p:nvPr>
        </p:nvSpPr>
        <p:spPr/>
        <p:txBody>
          <a:bodyPr/>
          <a:lstStyle/>
          <a:p>
            <a:fld id="{B97D8FD0-ED5C-4639-A38A-DB9C8D2772B9}" type="slidenum">
              <a:rPr lang="es-EC" smtClean="0"/>
              <a:t>‹Nº›</a:t>
            </a:fld>
            <a:endParaRPr lang="es-EC"/>
          </a:p>
        </p:txBody>
      </p:sp>
    </p:spTree>
    <p:extLst>
      <p:ext uri="{BB962C8B-B14F-4D97-AF65-F5344CB8AC3E}">
        <p14:creationId xmlns:p14="http://schemas.microsoft.com/office/powerpoint/2010/main" val="3275826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835780B-D12E-48E2-BC69-8A67F0CA354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0489C5C0-6D67-4F4B-BAD1-7C9C24BD167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DBCAB55A-3A3C-42E7-80BF-BDC9980F8688}"/>
              </a:ext>
            </a:extLst>
          </p:cNvPr>
          <p:cNvSpPr>
            <a:spLocks noGrp="1"/>
          </p:cNvSpPr>
          <p:nvPr>
            <p:ph type="dt" sz="half" idx="10"/>
          </p:nvPr>
        </p:nvSpPr>
        <p:spPr/>
        <p:txBody>
          <a:bodyPr/>
          <a:lstStyle/>
          <a:p>
            <a:fld id="{BA478BE2-5FA2-4188-BC74-8451159B09E4}" type="datetimeFigureOut">
              <a:rPr lang="es-EC" smtClean="0"/>
              <a:t>25/7/2021</a:t>
            </a:fld>
            <a:endParaRPr lang="es-EC"/>
          </a:p>
        </p:txBody>
      </p:sp>
      <p:sp>
        <p:nvSpPr>
          <p:cNvPr id="5" name="Marcador de pie de página 4">
            <a:extLst>
              <a:ext uri="{FF2B5EF4-FFF2-40B4-BE49-F238E27FC236}">
                <a16:creationId xmlns:a16="http://schemas.microsoft.com/office/drawing/2014/main" id="{56DF9D34-7405-48B8-9782-C013D1BA4172}"/>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36C154C0-9628-4B69-B549-62C7332E974A}"/>
              </a:ext>
            </a:extLst>
          </p:cNvPr>
          <p:cNvSpPr>
            <a:spLocks noGrp="1"/>
          </p:cNvSpPr>
          <p:nvPr>
            <p:ph type="sldNum" sz="quarter" idx="12"/>
          </p:nvPr>
        </p:nvSpPr>
        <p:spPr/>
        <p:txBody>
          <a:bodyPr/>
          <a:lstStyle/>
          <a:p>
            <a:fld id="{B97D8FD0-ED5C-4639-A38A-DB9C8D2772B9}" type="slidenum">
              <a:rPr lang="es-EC" smtClean="0"/>
              <a:t>‹Nº›</a:t>
            </a:fld>
            <a:endParaRPr lang="es-EC"/>
          </a:p>
        </p:txBody>
      </p:sp>
    </p:spTree>
    <p:extLst>
      <p:ext uri="{BB962C8B-B14F-4D97-AF65-F5344CB8AC3E}">
        <p14:creationId xmlns:p14="http://schemas.microsoft.com/office/powerpoint/2010/main" val="3813881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3F1FA0-777C-4D2F-8DF9-C3461A041638}"/>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0037CB4E-ACDB-443A-8B8F-3F42CA7138C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82A32A45-4F87-41AE-B534-F07DFDFB80FE}"/>
              </a:ext>
            </a:extLst>
          </p:cNvPr>
          <p:cNvSpPr>
            <a:spLocks noGrp="1"/>
          </p:cNvSpPr>
          <p:nvPr>
            <p:ph type="dt" sz="half" idx="10"/>
          </p:nvPr>
        </p:nvSpPr>
        <p:spPr/>
        <p:txBody>
          <a:bodyPr/>
          <a:lstStyle/>
          <a:p>
            <a:fld id="{BA478BE2-5FA2-4188-BC74-8451159B09E4}" type="datetimeFigureOut">
              <a:rPr lang="es-EC" smtClean="0"/>
              <a:t>25/7/2021</a:t>
            </a:fld>
            <a:endParaRPr lang="es-EC"/>
          </a:p>
        </p:txBody>
      </p:sp>
      <p:sp>
        <p:nvSpPr>
          <p:cNvPr id="5" name="Marcador de pie de página 4">
            <a:extLst>
              <a:ext uri="{FF2B5EF4-FFF2-40B4-BE49-F238E27FC236}">
                <a16:creationId xmlns:a16="http://schemas.microsoft.com/office/drawing/2014/main" id="{A5D23E03-D9E2-4CFF-9147-3F664ED6789A}"/>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257E4546-02B1-4AA3-A837-AD57421ABEF3}"/>
              </a:ext>
            </a:extLst>
          </p:cNvPr>
          <p:cNvSpPr>
            <a:spLocks noGrp="1"/>
          </p:cNvSpPr>
          <p:nvPr>
            <p:ph type="sldNum" sz="quarter" idx="12"/>
          </p:nvPr>
        </p:nvSpPr>
        <p:spPr/>
        <p:txBody>
          <a:bodyPr/>
          <a:lstStyle/>
          <a:p>
            <a:fld id="{B97D8FD0-ED5C-4639-A38A-DB9C8D2772B9}" type="slidenum">
              <a:rPr lang="es-EC" smtClean="0"/>
              <a:t>‹Nº›</a:t>
            </a:fld>
            <a:endParaRPr lang="es-EC"/>
          </a:p>
        </p:txBody>
      </p:sp>
    </p:spTree>
    <p:extLst>
      <p:ext uri="{BB962C8B-B14F-4D97-AF65-F5344CB8AC3E}">
        <p14:creationId xmlns:p14="http://schemas.microsoft.com/office/powerpoint/2010/main" val="89552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51C21D-0772-4A41-BD18-DE1C7121E6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FF466C1D-8F9C-45D7-BF67-E860767D6A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294BC32-E020-4A53-ADB5-76D4F69CFF70}"/>
              </a:ext>
            </a:extLst>
          </p:cNvPr>
          <p:cNvSpPr>
            <a:spLocks noGrp="1"/>
          </p:cNvSpPr>
          <p:nvPr>
            <p:ph type="dt" sz="half" idx="10"/>
          </p:nvPr>
        </p:nvSpPr>
        <p:spPr/>
        <p:txBody>
          <a:bodyPr/>
          <a:lstStyle/>
          <a:p>
            <a:fld id="{BA478BE2-5FA2-4188-BC74-8451159B09E4}" type="datetimeFigureOut">
              <a:rPr lang="es-EC" smtClean="0"/>
              <a:t>25/7/2021</a:t>
            </a:fld>
            <a:endParaRPr lang="es-EC"/>
          </a:p>
        </p:txBody>
      </p:sp>
      <p:sp>
        <p:nvSpPr>
          <p:cNvPr id="5" name="Marcador de pie de página 4">
            <a:extLst>
              <a:ext uri="{FF2B5EF4-FFF2-40B4-BE49-F238E27FC236}">
                <a16:creationId xmlns:a16="http://schemas.microsoft.com/office/drawing/2014/main" id="{DC2758F0-B3A8-4B80-917E-CB01F937405F}"/>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9DA7044F-BCD2-498F-979B-D5035D5A61C6}"/>
              </a:ext>
            </a:extLst>
          </p:cNvPr>
          <p:cNvSpPr>
            <a:spLocks noGrp="1"/>
          </p:cNvSpPr>
          <p:nvPr>
            <p:ph type="sldNum" sz="quarter" idx="12"/>
          </p:nvPr>
        </p:nvSpPr>
        <p:spPr/>
        <p:txBody>
          <a:bodyPr/>
          <a:lstStyle/>
          <a:p>
            <a:fld id="{B97D8FD0-ED5C-4639-A38A-DB9C8D2772B9}" type="slidenum">
              <a:rPr lang="es-EC" smtClean="0"/>
              <a:t>‹Nº›</a:t>
            </a:fld>
            <a:endParaRPr lang="es-EC"/>
          </a:p>
        </p:txBody>
      </p:sp>
    </p:spTree>
    <p:extLst>
      <p:ext uri="{BB962C8B-B14F-4D97-AF65-F5344CB8AC3E}">
        <p14:creationId xmlns:p14="http://schemas.microsoft.com/office/powerpoint/2010/main" val="999681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451740-A435-44D8-96F6-445EE2926A99}"/>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407B48CC-DCA4-4D57-A795-8002AA3CA2E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558E12EE-320C-47EE-A016-4DDF535239C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C0571638-E3C5-433C-B7FC-53F7479D2E6B}"/>
              </a:ext>
            </a:extLst>
          </p:cNvPr>
          <p:cNvSpPr>
            <a:spLocks noGrp="1"/>
          </p:cNvSpPr>
          <p:nvPr>
            <p:ph type="dt" sz="half" idx="10"/>
          </p:nvPr>
        </p:nvSpPr>
        <p:spPr/>
        <p:txBody>
          <a:bodyPr/>
          <a:lstStyle/>
          <a:p>
            <a:fld id="{BA478BE2-5FA2-4188-BC74-8451159B09E4}" type="datetimeFigureOut">
              <a:rPr lang="es-EC" smtClean="0"/>
              <a:t>25/7/2021</a:t>
            </a:fld>
            <a:endParaRPr lang="es-EC"/>
          </a:p>
        </p:txBody>
      </p:sp>
      <p:sp>
        <p:nvSpPr>
          <p:cNvPr id="6" name="Marcador de pie de página 5">
            <a:extLst>
              <a:ext uri="{FF2B5EF4-FFF2-40B4-BE49-F238E27FC236}">
                <a16:creationId xmlns:a16="http://schemas.microsoft.com/office/drawing/2014/main" id="{5D9BBD92-1209-4AF7-93EB-A24F96CCA2AB}"/>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2FF2AFFD-BFC4-496F-9C51-168709511736}"/>
              </a:ext>
            </a:extLst>
          </p:cNvPr>
          <p:cNvSpPr>
            <a:spLocks noGrp="1"/>
          </p:cNvSpPr>
          <p:nvPr>
            <p:ph type="sldNum" sz="quarter" idx="12"/>
          </p:nvPr>
        </p:nvSpPr>
        <p:spPr/>
        <p:txBody>
          <a:bodyPr/>
          <a:lstStyle/>
          <a:p>
            <a:fld id="{B97D8FD0-ED5C-4639-A38A-DB9C8D2772B9}" type="slidenum">
              <a:rPr lang="es-EC" smtClean="0"/>
              <a:t>‹Nº›</a:t>
            </a:fld>
            <a:endParaRPr lang="es-EC"/>
          </a:p>
        </p:txBody>
      </p:sp>
    </p:spTree>
    <p:extLst>
      <p:ext uri="{BB962C8B-B14F-4D97-AF65-F5344CB8AC3E}">
        <p14:creationId xmlns:p14="http://schemas.microsoft.com/office/powerpoint/2010/main" val="2287137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FA55A7-6EC2-4054-B6C5-C0F7021E7B4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637E2189-1BBD-4C8D-9A61-81D7E6760F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DE5A1DC-4341-4658-8162-4A3540D5523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1B7DED61-0E24-4907-A64F-1BA38C93F0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0FDBD19-5190-4D55-855E-E46EDDCBB3B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00293AA3-69DB-412C-8789-89C12CF13A64}"/>
              </a:ext>
            </a:extLst>
          </p:cNvPr>
          <p:cNvSpPr>
            <a:spLocks noGrp="1"/>
          </p:cNvSpPr>
          <p:nvPr>
            <p:ph type="dt" sz="half" idx="10"/>
          </p:nvPr>
        </p:nvSpPr>
        <p:spPr/>
        <p:txBody>
          <a:bodyPr/>
          <a:lstStyle/>
          <a:p>
            <a:fld id="{BA478BE2-5FA2-4188-BC74-8451159B09E4}" type="datetimeFigureOut">
              <a:rPr lang="es-EC" smtClean="0"/>
              <a:t>25/7/2021</a:t>
            </a:fld>
            <a:endParaRPr lang="es-EC"/>
          </a:p>
        </p:txBody>
      </p:sp>
      <p:sp>
        <p:nvSpPr>
          <p:cNvPr id="8" name="Marcador de pie de página 7">
            <a:extLst>
              <a:ext uri="{FF2B5EF4-FFF2-40B4-BE49-F238E27FC236}">
                <a16:creationId xmlns:a16="http://schemas.microsoft.com/office/drawing/2014/main" id="{A7DF175A-A958-424D-AD9A-083C365947B1}"/>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04E2AA72-379A-49A0-BDF8-BDA6D56F0585}"/>
              </a:ext>
            </a:extLst>
          </p:cNvPr>
          <p:cNvSpPr>
            <a:spLocks noGrp="1"/>
          </p:cNvSpPr>
          <p:nvPr>
            <p:ph type="sldNum" sz="quarter" idx="12"/>
          </p:nvPr>
        </p:nvSpPr>
        <p:spPr/>
        <p:txBody>
          <a:bodyPr/>
          <a:lstStyle/>
          <a:p>
            <a:fld id="{B97D8FD0-ED5C-4639-A38A-DB9C8D2772B9}" type="slidenum">
              <a:rPr lang="es-EC" smtClean="0"/>
              <a:t>‹Nº›</a:t>
            </a:fld>
            <a:endParaRPr lang="es-EC"/>
          </a:p>
        </p:txBody>
      </p:sp>
    </p:spTree>
    <p:extLst>
      <p:ext uri="{BB962C8B-B14F-4D97-AF65-F5344CB8AC3E}">
        <p14:creationId xmlns:p14="http://schemas.microsoft.com/office/powerpoint/2010/main" val="812500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5B3A81-B272-4510-9DD3-2262AFEE0B81}"/>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F8B27500-2FEC-465C-A4FE-C95B21519773}"/>
              </a:ext>
            </a:extLst>
          </p:cNvPr>
          <p:cNvSpPr>
            <a:spLocks noGrp="1"/>
          </p:cNvSpPr>
          <p:nvPr>
            <p:ph type="dt" sz="half" idx="10"/>
          </p:nvPr>
        </p:nvSpPr>
        <p:spPr/>
        <p:txBody>
          <a:bodyPr/>
          <a:lstStyle/>
          <a:p>
            <a:fld id="{BA478BE2-5FA2-4188-BC74-8451159B09E4}" type="datetimeFigureOut">
              <a:rPr lang="es-EC" smtClean="0"/>
              <a:t>25/7/2021</a:t>
            </a:fld>
            <a:endParaRPr lang="es-EC"/>
          </a:p>
        </p:txBody>
      </p:sp>
      <p:sp>
        <p:nvSpPr>
          <p:cNvPr id="4" name="Marcador de pie de página 3">
            <a:extLst>
              <a:ext uri="{FF2B5EF4-FFF2-40B4-BE49-F238E27FC236}">
                <a16:creationId xmlns:a16="http://schemas.microsoft.com/office/drawing/2014/main" id="{3D834AAD-7E81-4467-AE92-243CD2446F36}"/>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8CE63EAA-ABF4-4716-8DF6-5ACCFFEDB4F2}"/>
              </a:ext>
            </a:extLst>
          </p:cNvPr>
          <p:cNvSpPr>
            <a:spLocks noGrp="1"/>
          </p:cNvSpPr>
          <p:nvPr>
            <p:ph type="sldNum" sz="quarter" idx="12"/>
          </p:nvPr>
        </p:nvSpPr>
        <p:spPr/>
        <p:txBody>
          <a:bodyPr/>
          <a:lstStyle/>
          <a:p>
            <a:fld id="{B97D8FD0-ED5C-4639-A38A-DB9C8D2772B9}" type="slidenum">
              <a:rPr lang="es-EC" smtClean="0"/>
              <a:t>‹Nº›</a:t>
            </a:fld>
            <a:endParaRPr lang="es-EC"/>
          </a:p>
        </p:txBody>
      </p:sp>
    </p:spTree>
    <p:extLst>
      <p:ext uri="{BB962C8B-B14F-4D97-AF65-F5344CB8AC3E}">
        <p14:creationId xmlns:p14="http://schemas.microsoft.com/office/powerpoint/2010/main" val="1437627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FEF12F4-E830-463A-A289-48B77A3756D7}"/>
              </a:ext>
            </a:extLst>
          </p:cNvPr>
          <p:cNvSpPr>
            <a:spLocks noGrp="1"/>
          </p:cNvSpPr>
          <p:nvPr>
            <p:ph type="dt" sz="half" idx="10"/>
          </p:nvPr>
        </p:nvSpPr>
        <p:spPr/>
        <p:txBody>
          <a:bodyPr/>
          <a:lstStyle/>
          <a:p>
            <a:fld id="{BA478BE2-5FA2-4188-BC74-8451159B09E4}" type="datetimeFigureOut">
              <a:rPr lang="es-EC" smtClean="0"/>
              <a:t>25/7/2021</a:t>
            </a:fld>
            <a:endParaRPr lang="es-EC"/>
          </a:p>
        </p:txBody>
      </p:sp>
      <p:sp>
        <p:nvSpPr>
          <p:cNvPr id="3" name="Marcador de pie de página 2">
            <a:extLst>
              <a:ext uri="{FF2B5EF4-FFF2-40B4-BE49-F238E27FC236}">
                <a16:creationId xmlns:a16="http://schemas.microsoft.com/office/drawing/2014/main" id="{0AD0C2A0-EA61-4578-8C19-952EE87E3853}"/>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AD6D2624-5D3C-40B2-85CE-DB159D017BCE}"/>
              </a:ext>
            </a:extLst>
          </p:cNvPr>
          <p:cNvSpPr>
            <a:spLocks noGrp="1"/>
          </p:cNvSpPr>
          <p:nvPr>
            <p:ph type="sldNum" sz="quarter" idx="12"/>
          </p:nvPr>
        </p:nvSpPr>
        <p:spPr/>
        <p:txBody>
          <a:bodyPr/>
          <a:lstStyle/>
          <a:p>
            <a:fld id="{B97D8FD0-ED5C-4639-A38A-DB9C8D2772B9}" type="slidenum">
              <a:rPr lang="es-EC" smtClean="0"/>
              <a:t>‹Nº›</a:t>
            </a:fld>
            <a:endParaRPr lang="es-EC"/>
          </a:p>
        </p:txBody>
      </p:sp>
    </p:spTree>
    <p:extLst>
      <p:ext uri="{BB962C8B-B14F-4D97-AF65-F5344CB8AC3E}">
        <p14:creationId xmlns:p14="http://schemas.microsoft.com/office/powerpoint/2010/main" val="2443345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F9AE34-78B3-4DA5-92DA-8B4B1B63233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5C4CFDE2-80C8-4D1E-9E2F-D551730451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0D338636-D57A-4FF4-897C-F35AAD3AEC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6E72AEC-93BE-4B0F-9876-076816E5EE82}"/>
              </a:ext>
            </a:extLst>
          </p:cNvPr>
          <p:cNvSpPr>
            <a:spLocks noGrp="1"/>
          </p:cNvSpPr>
          <p:nvPr>
            <p:ph type="dt" sz="half" idx="10"/>
          </p:nvPr>
        </p:nvSpPr>
        <p:spPr/>
        <p:txBody>
          <a:bodyPr/>
          <a:lstStyle/>
          <a:p>
            <a:fld id="{BA478BE2-5FA2-4188-BC74-8451159B09E4}" type="datetimeFigureOut">
              <a:rPr lang="es-EC" smtClean="0"/>
              <a:t>25/7/2021</a:t>
            </a:fld>
            <a:endParaRPr lang="es-EC"/>
          </a:p>
        </p:txBody>
      </p:sp>
      <p:sp>
        <p:nvSpPr>
          <p:cNvPr id="6" name="Marcador de pie de página 5">
            <a:extLst>
              <a:ext uri="{FF2B5EF4-FFF2-40B4-BE49-F238E27FC236}">
                <a16:creationId xmlns:a16="http://schemas.microsoft.com/office/drawing/2014/main" id="{321A6C4C-30C5-4CC9-95F5-83401AE28A63}"/>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79949AEE-DA40-4FFC-A699-4F6CD73347E3}"/>
              </a:ext>
            </a:extLst>
          </p:cNvPr>
          <p:cNvSpPr>
            <a:spLocks noGrp="1"/>
          </p:cNvSpPr>
          <p:nvPr>
            <p:ph type="sldNum" sz="quarter" idx="12"/>
          </p:nvPr>
        </p:nvSpPr>
        <p:spPr/>
        <p:txBody>
          <a:bodyPr/>
          <a:lstStyle/>
          <a:p>
            <a:fld id="{B97D8FD0-ED5C-4639-A38A-DB9C8D2772B9}" type="slidenum">
              <a:rPr lang="es-EC" smtClean="0"/>
              <a:t>‹Nº›</a:t>
            </a:fld>
            <a:endParaRPr lang="es-EC"/>
          </a:p>
        </p:txBody>
      </p:sp>
    </p:spTree>
    <p:extLst>
      <p:ext uri="{BB962C8B-B14F-4D97-AF65-F5344CB8AC3E}">
        <p14:creationId xmlns:p14="http://schemas.microsoft.com/office/powerpoint/2010/main" val="72687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F3A6B5-C3A1-4021-BA50-CE9E8AC86D3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FAB596CA-CA68-491F-86BF-178EDEBDCD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98BA668D-C19C-492C-B7AB-9775D61CFE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990B27A-87AE-47EE-9809-A3243C80D58C}"/>
              </a:ext>
            </a:extLst>
          </p:cNvPr>
          <p:cNvSpPr>
            <a:spLocks noGrp="1"/>
          </p:cNvSpPr>
          <p:nvPr>
            <p:ph type="dt" sz="half" idx="10"/>
          </p:nvPr>
        </p:nvSpPr>
        <p:spPr/>
        <p:txBody>
          <a:bodyPr/>
          <a:lstStyle/>
          <a:p>
            <a:fld id="{BA478BE2-5FA2-4188-BC74-8451159B09E4}" type="datetimeFigureOut">
              <a:rPr lang="es-EC" smtClean="0"/>
              <a:t>25/7/2021</a:t>
            </a:fld>
            <a:endParaRPr lang="es-EC"/>
          </a:p>
        </p:txBody>
      </p:sp>
      <p:sp>
        <p:nvSpPr>
          <p:cNvPr id="6" name="Marcador de pie de página 5">
            <a:extLst>
              <a:ext uri="{FF2B5EF4-FFF2-40B4-BE49-F238E27FC236}">
                <a16:creationId xmlns:a16="http://schemas.microsoft.com/office/drawing/2014/main" id="{B9FC7C71-9941-435A-B17A-5C26F19CD109}"/>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221E2B05-AFB5-4875-BFA6-510EA0C836EA}"/>
              </a:ext>
            </a:extLst>
          </p:cNvPr>
          <p:cNvSpPr>
            <a:spLocks noGrp="1"/>
          </p:cNvSpPr>
          <p:nvPr>
            <p:ph type="sldNum" sz="quarter" idx="12"/>
          </p:nvPr>
        </p:nvSpPr>
        <p:spPr/>
        <p:txBody>
          <a:bodyPr/>
          <a:lstStyle/>
          <a:p>
            <a:fld id="{B97D8FD0-ED5C-4639-A38A-DB9C8D2772B9}" type="slidenum">
              <a:rPr lang="es-EC" smtClean="0"/>
              <a:t>‹Nº›</a:t>
            </a:fld>
            <a:endParaRPr lang="es-EC"/>
          </a:p>
        </p:txBody>
      </p:sp>
    </p:spTree>
    <p:extLst>
      <p:ext uri="{BB962C8B-B14F-4D97-AF65-F5344CB8AC3E}">
        <p14:creationId xmlns:p14="http://schemas.microsoft.com/office/powerpoint/2010/main" val="2225858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78DEAB7-EBA1-4470-9FE7-80E975DC87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80D6C794-ECB6-4DC5-B96C-C16964D9FA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5320C1D6-820C-4411-BE09-EAC4A39071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478BE2-5FA2-4188-BC74-8451159B09E4}" type="datetimeFigureOut">
              <a:rPr lang="es-EC" smtClean="0"/>
              <a:t>25/7/2021</a:t>
            </a:fld>
            <a:endParaRPr lang="es-EC"/>
          </a:p>
        </p:txBody>
      </p:sp>
      <p:sp>
        <p:nvSpPr>
          <p:cNvPr id="5" name="Marcador de pie de página 4">
            <a:extLst>
              <a:ext uri="{FF2B5EF4-FFF2-40B4-BE49-F238E27FC236}">
                <a16:creationId xmlns:a16="http://schemas.microsoft.com/office/drawing/2014/main" id="{41544473-7455-48E0-811B-403254128E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F8B19F31-0978-417C-B754-BED092445C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7D8FD0-ED5C-4639-A38A-DB9C8D2772B9}" type="slidenum">
              <a:rPr lang="es-EC" smtClean="0"/>
              <a:t>‹Nº›</a:t>
            </a:fld>
            <a:endParaRPr lang="es-EC"/>
          </a:p>
        </p:txBody>
      </p:sp>
    </p:spTree>
    <p:extLst>
      <p:ext uri="{BB962C8B-B14F-4D97-AF65-F5344CB8AC3E}">
        <p14:creationId xmlns:p14="http://schemas.microsoft.com/office/powerpoint/2010/main" val="1346617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0.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5.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5.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5.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6.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6.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6.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png"/><Relationship Id="rId7" Type="http://schemas.openxmlformats.org/officeDocument/2006/relationships/diagramQuickStyle" Target="../diagrams/quickStyle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1.wdp"/><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19.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png"/><Relationship Id="rId7"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5.png"/><Relationship Id="rId10" Type="http://schemas.openxmlformats.org/officeDocument/2006/relationships/image" Target="../media/image57.png"/><Relationship Id="rId4" Type="http://schemas.microsoft.com/office/2007/relationships/hdphoto" Target="../media/hdphoto1.wdp"/><Relationship Id="rId9"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58.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25.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8.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2.pn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png"/><Relationship Id="rId7" Type="http://schemas.openxmlformats.org/officeDocument/2006/relationships/diagramQuickStyle" Target="../diagrams/quickStyle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1.wdp"/><Relationship Id="rId9" Type="http://schemas.microsoft.com/office/2007/relationships/diagramDrawing" Target="../diagrams/drawing2.xml"/></Relationships>
</file>

<file path=ppt/slides/_rels/slide5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png"/><Relationship Id="rId7" Type="http://schemas.openxmlformats.org/officeDocument/2006/relationships/diagramQuickStyle" Target="../diagrams/quickStyle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microsoft.com/office/2007/relationships/hdphoto" Target="../media/hdphoto1.wdp"/><Relationship Id="rId9" Type="http://schemas.microsoft.com/office/2007/relationships/diagramDrawing" Target="../diagrams/drawing3.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29022D-3EB3-453B-BCFD-19F79204D52A}"/>
              </a:ext>
            </a:extLst>
          </p:cNvPr>
          <p:cNvSpPr>
            <a:spLocks noGrp="1"/>
          </p:cNvSpPr>
          <p:nvPr>
            <p:ph type="ctrTitle"/>
          </p:nvPr>
        </p:nvSpPr>
        <p:spPr>
          <a:xfrm>
            <a:off x="1524000" y="1768168"/>
            <a:ext cx="9144000" cy="1314450"/>
          </a:xfrm>
        </p:spPr>
        <p:txBody>
          <a:bodyPr>
            <a:noAutofit/>
          </a:bodyPr>
          <a:lstStyle/>
          <a:p>
            <a:r>
              <a:rPr lang="es-EC" sz="2000" b="1">
                <a:latin typeface="Arial" panose="020B0604020202020204" pitchFamily="34" charset="0"/>
                <a:cs typeface="Arial" panose="020B0604020202020204" pitchFamily="34" charset="0"/>
              </a:rPr>
              <a:t>DEPARTAMENTO DE ELÉCTRICA, ELECTRÓNICA Y TELECOMUNICACIONES</a:t>
            </a:r>
            <a:br>
              <a:rPr lang="es-EC" sz="2000" b="1">
                <a:latin typeface="Arial" panose="020B0604020202020204" pitchFamily="34" charset="0"/>
                <a:cs typeface="Arial" panose="020B0604020202020204" pitchFamily="34" charset="0"/>
              </a:rPr>
            </a:br>
            <a:r>
              <a:rPr lang="es-EC" sz="2000" b="1">
                <a:latin typeface="Arial" panose="020B0604020202020204" pitchFamily="34" charset="0"/>
                <a:cs typeface="Arial" panose="020B0604020202020204" pitchFamily="34" charset="0"/>
              </a:rPr>
              <a:t>CARRERA DE INGENIERÍA EN ELECTRÓNICA, AUTOMATIZACIÓN Y CONTROL</a:t>
            </a:r>
          </a:p>
        </p:txBody>
      </p:sp>
      <p:sp>
        <p:nvSpPr>
          <p:cNvPr id="3" name="Subtítulo 2">
            <a:extLst>
              <a:ext uri="{FF2B5EF4-FFF2-40B4-BE49-F238E27FC236}">
                <a16:creationId xmlns:a16="http://schemas.microsoft.com/office/drawing/2014/main" id="{954F6E82-839F-4E82-8B5F-68F35758B9DD}"/>
              </a:ext>
            </a:extLst>
          </p:cNvPr>
          <p:cNvSpPr>
            <a:spLocks noGrp="1"/>
          </p:cNvSpPr>
          <p:nvPr>
            <p:ph type="subTitle" idx="1"/>
          </p:nvPr>
        </p:nvSpPr>
        <p:spPr>
          <a:xfrm>
            <a:off x="789789" y="4649595"/>
            <a:ext cx="5459767" cy="1655762"/>
          </a:xfrm>
        </p:spPr>
        <p:txBody>
          <a:bodyPr>
            <a:normAutofit/>
          </a:bodyPr>
          <a:lstStyle/>
          <a:p>
            <a:r>
              <a:rPr lang="es-EC" sz="1800">
                <a:latin typeface="Arial" panose="020B0604020202020204" pitchFamily="34" charset="0"/>
                <a:cs typeface="Arial" panose="020B0604020202020204" pitchFamily="34" charset="0"/>
              </a:rPr>
              <a:t>Autores:</a:t>
            </a:r>
          </a:p>
          <a:p>
            <a:r>
              <a:rPr lang="es-EC" sz="1800">
                <a:latin typeface="Arial" panose="020B0604020202020204" pitchFamily="34" charset="0"/>
                <a:cs typeface="Arial" panose="020B0604020202020204" pitchFamily="34" charset="0"/>
              </a:rPr>
              <a:t>Sr. Carlos Andrés </a:t>
            </a:r>
            <a:r>
              <a:rPr lang="es-EC" sz="1800" err="1">
                <a:latin typeface="Arial" panose="020B0604020202020204" pitchFamily="34" charset="0"/>
                <a:cs typeface="Arial" panose="020B0604020202020204" pitchFamily="34" charset="0"/>
              </a:rPr>
              <a:t>Catucuamba</a:t>
            </a:r>
            <a:r>
              <a:rPr lang="es-EC" sz="1800">
                <a:latin typeface="Arial" panose="020B0604020202020204" pitchFamily="34" charset="0"/>
                <a:cs typeface="Arial" panose="020B0604020202020204" pitchFamily="34" charset="0"/>
              </a:rPr>
              <a:t> Taco</a:t>
            </a:r>
          </a:p>
          <a:p>
            <a:r>
              <a:rPr lang="es-EC" sz="1800">
                <a:latin typeface="Arial" panose="020B0604020202020204" pitchFamily="34" charset="0"/>
                <a:cs typeface="Arial" panose="020B0604020202020204" pitchFamily="34" charset="0"/>
              </a:rPr>
              <a:t>Sr. Jorge David Molina Peláez</a:t>
            </a:r>
          </a:p>
        </p:txBody>
      </p:sp>
      <p:pic>
        <p:nvPicPr>
          <p:cNvPr id="4" name="Picture 3" descr="C:\Users\SXCABR~1\AppData\Local\Temp\PLANTILLAS EN POWER POINT-1.png">
            <a:extLst>
              <a:ext uri="{FF2B5EF4-FFF2-40B4-BE49-F238E27FC236}">
                <a16:creationId xmlns:a16="http://schemas.microsoft.com/office/drawing/2014/main" id="{C3D9C076-8F54-45BE-99F1-2B613C0F720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SPE | Universidad de las Fuerzas Armadas | Sangolquí">
            <a:extLst>
              <a:ext uri="{FF2B5EF4-FFF2-40B4-BE49-F238E27FC236}">
                <a16:creationId xmlns:a16="http://schemas.microsoft.com/office/drawing/2014/main" id="{1675EA10-9427-4F3A-A30D-ED3770595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221" y="267287"/>
            <a:ext cx="4762500"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partamento de Eléctrica, Electrónica y Telecomunicaciones. ESPE -  Publicaciones | Facebook">
            <a:extLst>
              <a:ext uri="{FF2B5EF4-FFF2-40B4-BE49-F238E27FC236}">
                <a16:creationId xmlns:a16="http://schemas.microsoft.com/office/drawing/2014/main" id="{EFD9DEF6-9CE3-457F-A129-1A45064D04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94" y="267287"/>
            <a:ext cx="1567495" cy="15605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acebook">
            <a:extLst>
              <a:ext uri="{FF2B5EF4-FFF2-40B4-BE49-F238E27FC236}">
                <a16:creationId xmlns:a16="http://schemas.microsoft.com/office/drawing/2014/main" id="{BED290D8-79F4-478F-A123-12DBADDB1B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7210" y="201191"/>
            <a:ext cx="1665596" cy="1658194"/>
          </a:xfrm>
          <a:prstGeom prst="rect">
            <a:avLst/>
          </a:prstGeom>
          <a:noFill/>
          <a:extLst>
            <a:ext uri="{909E8E84-426E-40DD-AFC4-6F175D3DCCD1}">
              <a14:hiddenFill xmlns:a14="http://schemas.microsoft.com/office/drawing/2010/main">
                <a:solidFill>
                  <a:srgbClr val="FFFFFF"/>
                </a:solidFill>
              </a14:hiddenFill>
            </a:ext>
          </a:extLst>
        </p:spPr>
      </p:pic>
      <p:sp>
        <p:nvSpPr>
          <p:cNvPr id="9" name="Título 1">
            <a:extLst>
              <a:ext uri="{FF2B5EF4-FFF2-40B4-BE49-F238E27FC236}">
                <a16:creationId xmlns:a16="http://schemas.microsoft.com/office/drawing/2014/main" id="{3B0F53DE-FDC5-4F6E-ADC3-BAB2F5B25B30}"/>
              </a:ext>
            </a:extLst>
          </p:cNvPr>
          <p:cNvSpPr txBox="1">
            <a:spLocks/>
          </p:cNvSpPr>
          <p:nvPr/>
        </p:nvSpPr>
        <p:spPr>
          <a:xfrm>
            <a:off x="1393471" y="2912354"/>
            <a:ext cx="9144000" cy="13144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2000" b="1">
                <a:latin typeface="Arial" panose="020B0604020202020204" pitchFamily="34" charset="0"/>
                <a:cs typeface="Arial" panose="020B0604020202020204" pitchFamily="34" charset="0"/>
              </a:rPr>
              <a:t>“DESARROLLO DE UN SISTEMA INTELIGENTE DE SENSADO COMO APOYO PARA LA DISCRIMINACIÓN DE CACAO SANO Y CONTAMINADO EN SUS PROCESOS DE CONTROL DE CALIDAD”</a:t>
            </a:r>
            <a:endParaRPr lang="es-EC" sz="2000" b="1">
              <a:latin typeface="Arial" panose="020B0604020202020204" pitchFamily="34" charset="0"/>
              <a:cs typeface="Arial" panose="020B0604020202020204" pitchFamily="34" charset="0"/>
            </a:endParaRPr>
          </a:p>
        </p:txBody>
      </p:sp>
      <p:sp>
        <p:nvSpPr>
          <p:cNvPr id="10" name="Subtítulo 2">
            <a:extLst>
              <a:ext uri="{FF2B5EF4-FFF2-40B4-BE49-F238E27FC236}">
                <a16:creationId xmlns:a16="http://schemas.microsoft.com/office/drawing/2014/main" id="{9B6431AD-23D7-4D2C-9CCF-4E7163CC7062}"/>
              </a:ext>
            </a:extLst>
          </p:cNvPr>
          <p:cNvSpPr txBox="1">
            <a:spLocks/>
          </p:cNvSpPr>
          <p:nvPr/>
        </p:nvSpPr>
        <p:spPr>
          <a:xfrm>
            <a:off x="5718376" y="4649595"/>
            <a:ext cx="5459767"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C" sz="1800">
                <a:latin typeface="Arial" panose="020B0604020202020204" pitchFamily="34" charset="0"/>
                <a:cs typeface="Arial" panose="020B0604020202020204" pitchFamily="34" charset="0"/>
              </a:rPr>
              <a:t>Directora:</a:t>
            </a:r>
          </a:p>
          <a:p>
            <a:r>
              <a:rPr lang="es-EC" sz="1800">
                <a:latin typeface="Arial" panose="020B0604020202020204" pitchFamily="34" charset="0"/>
                <a:cs typeface="Arial" panose="020B0604020202020204" pitchFamily="34" charset="0"/>
              </a:rPr>
              <a:t>Ing. Ana Verónica Guamán Novillo, </a:t>
            </a:r>
            <a:r>
              <a:rPr lang="es-EC" sz="1800" err="1">
                <a:latin typeface="Arial" panose="020B0604020202020204" pitchFamily="34" charset="0"/>
                <a:cs typeface="Arial" panose="020B0604020202020204" pitchFamily="34" charset="0"/>
              </a:rPr>
              <a:t>Ph</a:t>
            </a:r>
            <a:r>
              <a:rPr lang="es-EC" sz="1800">
                <a:latin typeface="Arial" panose="020B0604020202020204" pitchFamily="34" charset="0"/>
                <a:cs typeface="Arial" panose="020B0604020202020204" pitchFamily="34" charset="0"/>
              </a:rPr>
              <a:t>. D.</a:t>
            </a:r>
          </a:p>
        </p:txBody>
      </p:sp>
    </p:spTree>
    <p:extLst>
      <p:ext uri="{BB962C8B-B14F-4D97-AF65-F5344CB8AC3E}">
        <p14:creationId xmlns:p14="http://schemas.microsoft.com/office/powerpoint/2010/main" val="274468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fontScale="90000"/>
          </a:bodyPr>
          <a:lstStyle/>
          <a:p>
            <a:pPr algn="ctr"/>
            <a:r>
              <a:rPr lang="pt-BR" sz="3600">
                <a:latin typeface="Arial" panose="020B0604020202020204" pitchFamily="34" charset="0"/>
                <a:cs typeface="Arial" panose="020B0604020202020204" pitchFamily="34" charset="0"/>
              </a:rPr>
              <a:t>Arquitectura de Prototipo de Nariz Electrónica</a:t>
            </a:r>
            <a:endParaRPr lang="es-EC" sz="3600">
              <a:latin typeface="Arial" panose="020B0604020202020204" pitchFamily="34" charset="0"/>
              <a:cs typeface="Arial" panose="020B0604020202020204" pitchFamily="34" charset="0"/>
            </a:endParaRP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pic>
        <p:nvPicPr>
          <p:cNvPr id="6" name="Marcador de contenido 5">
            <a:extLst>
              <a:ext uri="{FF2B5EF4-FFF2-40B4-BE49-F238E27FC236}">
                <a16:creationId xmlns:a16="http://schemas.microsoft.com/office/drawing/2014/main" id="{1ECAAA7D-2227-4F47-9934-8483430CD7D1}"/>
              </a:ext>
            </a:extLst>
          </p:cNvPr>
          <p:cNvPicPr>
            <a:picLocks noGrp="1"/>
          </p:cNvPicPr>
          <p:nvPr>
            <p:ph idx="1"/>
          </p:nvPr>
        </p:nvPicPr>
        <p:blipFill>
          <a:blip r:embed="rId5">
            <a:extLst>
              <a:ext uri="{28A0092B-C50C-407E-A947-70E740481C1C}">
                <a14:useLocalDpi xmlns:a14="http://schemas.microsoft.com/office/drawing/2010/main" val="0"/>
              </a:ext>
            </a:extLst>
          </a:blip>
          <a:stretch>
            <a:fillRect/>
          </a:stretch>
        </p:blipFill>
        <p:spPr>
          <a:xfrm>
            <a:off x="3996143" y="896521"/>
            <a:ext cx="4833821" cy="2019009"/>
          </a:xfrm>
          <a:prstGeom prst="rect">
            <a:avLst/>
          </a:prstGeom>
        </p:spPr>
      </p:pic>
      <p:sp>
        <p:nvSpPr>
          <p:cNvPr id="9" name="Marcador de contenido 2">
            <a:extLst>
              <a:ext uri="{FF2B5EF4-FFF2-40B4-BE49-F238E27FC236}">
                <a16:creationId xmlns:a16="http://schemas.microsoft.com/office/drawing/2014/main" id="{B9498357-1AD0-4E66-9817-4D7ECD5B3470}"/>
              </a:ext>
            </a:extLst>
          </p:cNvPr>
          <p:cNvSpPr txBox="1">
            <a:spLocks/>
          </p:cNvSpPr>
          <p:nvPr/>
        </p:nvSpPr>
        <p:spPr>
          <a:xfrm>
            <a:off x="268769" y="3015472"/>
            <a:ext cx="6659881" cy="17755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s-EC">
                <a:latin typeface="Arial" panose="020B0604020202020204" pitchFamily="34" charset="0"/>
                <a:cs typeface="Arial" panose="020B0604020202020204" pitchFamily="34" charset="0"/>
              </a:rPr>
              <a:t>Matriz de Sensores químicos</a:t>
            </a:r>
          </a:p>
        </p:txBody>
      </p:sp>
      <p:graphicFrame>
        <p:nvGraphicFramePr>
          <p:cNvPr id="10" name="Tabla 9">
            <a:extLst>
              <a:ext uri="{FF2B5EF4-FFF2-40B4-BE49-F238E27FC236}">
                <a16:creationId xmlns:a16="http://schemas.microsoft.com/office/drawing/2014/main" id="{2FBE5186-184E-45C8-B470-CD2905DE319B}"/>
              </a:ext>
            </a:extLst>
          </p:cNvPr>
          <p:cNvGraphicFramePr>
            <a:graphicFrameLocks noGrp="1"/>
          </p:cNvGraphicFramePr>
          <p:nvPr>
            <p:extLst>
              <p:ext uri="{D42A27DB-BD31-4B8C-83A1-F6EECF244321}">
                <p14:modId xmlns:p14="http://schemas.microsoft.com/office/powerpoint/2010/main" val="2408691332"/>
              </p:ext>
            </p:extLst>
          </p:nvPr>
        </p:nvGraphicFramePr>
        <p:xfrm>
          <a:off x="6319698" y="3683028"/>
          <a:ext cx="4703445" cy="2012255"/>
        </p:xfrm>
        <a:graphic>
          <a:graphicData uri="http://schemas.openxmlformats.org/drawingml/2006/table">
            <a:tbl>
              <a:tblPr firstRow="1" firstCol="1" bandRow="1">
                <a:tableStyleId>{5C22544A-7EE6-4342-B048-85BDC9FD1C3A}</a:tableStyleId>
              </a:tblPr>
              <a:tblGrid>
                <a:gridCol w="1192530">
                  <a:extLst>
                    <a:ext uri="{9D8B030D-6E8A-4147-A177-3AD203B41FA5}">
                      <a16:colId xmlns:a16="http://schemas.microsoft.com/office/drawing/2014/main" val="3732428612"/>
                    </a:ext>
                  </a:extLst>
                </a:gridCol>
                <a:gridCol w="3510915">
                  <a:extLst>
                    <a:ext uri="{9D8B030D-6E8A-4147-A177-3AD203B41FA5}">
                      <a16:colId xmlns:a16="http://schemas.microsoft.com/office/drawing/2014/main" val="243769083"/>
                    </a:ext>
                  </a:extLst>
                </a:gridCol>
              </a:tblGrid>
              <a:tr h="0">
                <a:tc>
                  <a:txBody>
                    <a:bodyPr/>
                    <a:lstStyle/>
                    <a:p>
                      <a:pPr marL="0" algn="ctr">
                        <a:lnSpc>
                          <a:spcPct val="200000"/>
                        </a:lnSpc>
                        <a:spcBef>
                          <a:spcPts val="1200"/>
                        </a:spcBef>
                        <a:spcAft>
                          <a:spcPts val="800"/>
                        </a:spcAft>
                      </a:pPr>
                      <a:r>
                        <a:rPr lang="es-EC" sz="1100">
                          <a:effectLst/>
                        </a:rPr>
                        <a:t>Sensor</a:t>
                      </a:r>
                      <a:endParaRPr lang="es-EC"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algn="ctr">
                        <a:lnSpc>
                          <a:spcPct val="200000"/>
                        </a:lnSpc>
                        <a:spcBef>
                          <a:spcPts val="1200"/>
                        </a:spcBef>
                        <a:spcAft>
                          <a:spcPts val="800"/>
                        </a:spcAft>
                      </a:pPr>
                      <a:r>
                        <a:rPr lang="es-EC" sz="1100">
                          <a:effectLst/>
                        </a:rPr>
                        <a:t>Sensibilidad</a:t>
                      </a:r>
                      <a:endParaRPr lang="es-EC"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785249026"/>
                  </a:ext>
                </a:extLst>
              </a:tr>
              <a:tr h="0">
                <a:tc>
                  <a:txBody>
                    <a:bodyPr/>
                    <a:lstStyle/>
                    <a:p>
                      <a:pPr marL="0" algn="ctr">
                        <a:lnSpc>
                          <a:spcPct val="200000"/>
                        </a:lnSpc>
                        <a:spcBef>
                          <a:spcPts val="1200"/>
                        </a:spcBef>
                        <a:spcAft>
                          <a:spcPts val="800"/>
                        </a:spcAft>
                      </a:pPr>
                      <a:r>
                        <a:rPr lang="es-EC" sz="1100">
                          <a:effectLst/>
                        </a:rPr>
                        <a:t>TGS-2602</a:t>
                      </a:r>
                      <a:endParaRPr lang="es-EC"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algn="ctr">
                        <a:lnSpc>
                          <a:spcPct val="200000"/>
                        </a:lnSpc>
                        <a:spcBef>
                          <a:spcPts val="1200"/>
                        </a:spcBef>
                        <a:spcAft>
                          <a:spcPts val="800"/>
                        </a:spcAft>
                      </a:pPr>
                      <a:r>
                        <a:rPr lang="es-EC" sz="1100">
                          <a:effectLst/>
                        </a:rPr>
                        <a:t>Gases olorosos (Amoniaco y Disulfuro de hidrogeno)</a:t>
                      </a:r>
                      <a:endParaRPr lang="es-EC"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801778941"/>
                  </a:ext>
                </a:extLst>
              </a:tr>
              <a:tr h="0">
                <a:tc>
                  <a:txBody>
                    <a:bodyPr/>
                    <a:lstStyle/>
                    <a:p>
                      <a:pPr marL="0" algn="ctr">
                        <a:lnSpc>
                          <a:spcPct val="200000"/>
                        </a:lnSpc>
                        <a:spcBef>
                          <a:spcPts val="1200"/>
                        </a:spcBef>
                        <a:spcAft>
                          <a:spcPts val="800"/>
                        </a:spcAft>
                      </a:pPr>
                      <a:r>
                        <a:rPr lang="es-EC" sz="1100">
                          <a:effectLst/>
                        </a:rPr>
                        <a:t>TGS-826</a:t>
                      </a:r>
                      <a:endParaRPr lang="es-EC"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algn="ctr">
                        <a:lnSpc>
                          <a:spcPct val="200000"/>
                        </a:lnSpc>
                        <a:spcBef>
                          <a:spcPts val="1200"/>
                        </a:spcBef>
                        <a:spcAft>
                          <a:spcPts val="800"/>
                        </a:spcAft>
                      </a:pPr>
                      <a:r>
                        <a:rPr lang="es-EC" sz="1100">
                          <a:effectLst/>
                        </a:rPr>
                        <a:t>Amoniaco</a:t>
                      </a:r>
                      <a:endParaRPr lang="es-EC"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449055257"/>
                  </a:ext>
                </a:extLst>
              </a:tr>
              <a:tr h="0">
                <a:tc>
                  <a:txBody>
                    <a:bodyPr/>
                    <a:lstStyle/>
                    <a:p>
                      <a:pPr marL="0" algn="ctr">
                        <a:lnSpc>
                          <a:spcPct val="200000"/>
                        </a:lnSpc>
                        <a:spcBef>
                          <a:spcPts val="1200"/>
                        </a:spcBef>
                        <a:spcAft>
                          <a:spcPts val="800"/>
                        </a:spcAft>
                      </a:pPr>
                      <a:r>
                        <a:rPr lang="es-EC" sz="1100">
                          <a:effectLst/>
                        </a:rPr>
                        <a:t>TGS-822</a:t>
                      </a:r>
                      <a:endParaRPr lang="es-EC"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algn="ctr">
                        <a:lnSpc>
                          <a:spcPct val="200000"/>
                        </a:lnSpc>
                        <a:spcBef>
                          <a:spcPts val="1200"/>
                        </a:spcBef>
                        <a:spcAft>
                          <a:spcPts val="800"/>
                        </a:spcAft>
                      </a:pPr>
                      <a:r>
                        <a:rPr lang="es-EC" sz="1100">
                          <a:effectLst/>
                        </a:rPr>
                        <a:t>Vapores orgánicos solventes</a:t>
                      </a:r>
                      <a:endParaRPr lang="es-EC"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4218158914"/>
                  </a:ext>
                </a:extLst>
              </a:tr>
              <a:tr h="0">
                <a:tc>
                  <a:txBody>
                    <a:bodyPr/>
                    <a:lstStyle/>
                    <a:p>
                      <a:pPr marL="0" algn="ctr">
                        <a:lnSpc>
                          <a:spcPct val="200000"/>
                        </a:lnSpc>
                        <a:spcBef>
                          <a:spcPts val="1200"/>
                        </a:spcBef>
                        <a:spcAft>
                          <a:spcPts val="800"/>
                        </a:spcAft>
                      </a:pPr>
                      <a:r>
                        <a:rPr lang="es-EC" sz="1100">
                          <a:effectLst/>
                        </a:rPr>
                        <a:t>MQ-7</a:t>
                      </a:r>
                      <a:endParaRPr lang="es-EC"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algn="ctr">
                        <a:lnSpc>
                          <a:spcPct val="200000"/>
                        </a:lnSpc>
                        <a:spcBef>
                          <a:spcPts val="1200"/>
                        </a:spcBef>
                        <a:spcAft>
                          <a:spcPts val="800"/>
                        </a:spcAft>
                      </a:pPr>
                      <a:r>
                        <a:rPr lang="es-EC" sz="1100">
                          <a:effectLst/>
                        </a:rPr>
                        <a:t>Monóxido de carbono</a:t>
                      </a:r>
                      <a:endParaRPr lang="es-EC"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989104629"/>
                  </a:ext>
                </a:extLst>
              </a:tr>
              <a:tr h="38100">
                <a:tc>
                  <a:txBody>
                    <a:bodyPr/>
                    <a:lstStyle/>
                    <a:p>
                      <a:pPr marL="0" algn="ctr">
                        <a:lnSpc>
                          <a:spcPct val="200000"/>
                        </a:lnSpc>
                        <a:spcBef>
                          <a:spcPts val="1200"/>
                        </a:spcBef>
                        <a:spcAft>
                          <a:spcPts val="800"/>
                        </a:spcAft>
                      </a:pPr>
                      <a:r>
                        <a:rPr lang="es-EC" sz="1100">
                          <a:effectLst/>
                        </a:rPr>
                        <a:t>MQ-4</a:t>
                      </a:r>
                      <a:endParaRPr lang="es-EC"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algn="ctr">
                        <a:lnSpc>
                          <a:spcPct val="200000"/>
                        </a:lnSpc>
                        <a:spcBef>
                          <a:spcPts val="1200"/>
                        </a:spcBef>
                        <a:spcAft>
                          <a:spcPts val="800"/>
                        </a:spcAft>
                      </a:pPr>
                      <a:r>
                        <a:rPr lang="es-EC" sz="1100">
                          <a:effectLst/>
                        </a:rPr>
                        <a:t>Gas natural y Metano</a:t>
                      </a:r>
                      <a:endParaRPr lang="es-EC"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98741663"/>
                  </a:ext>
                </a:extLst>
              </a:tr>
              <a:tr h="0">
                <a:tc>
                  <a:txBody>
                    <a:bodyPr/>
                    <a:lstStyle/>
                    <a:p>
                      <a:pPr marL="0" algn="ctr">
                        <a:lnSpc>
                          <a:spcPct val="200000"/>
                        </a:lnSpc>
                        <a:spcBef>
                          <a:spcPts val="1200"/>
                        </a:spcBef>
                        <a:spcAft>
                          <a:spcPts val="800"/>
                        </a:spcAft>
                      </a:pPr>
                      <a:r>
                        <a:rPr lang="es-EC" sz="1100">
                          <a:effectLst/>
                        </a:rPr>
                        <a:t>MQ-135</a:t>
                      </a:r>
                      <a:endParaRPr lang="es-EC"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algn="ctr">
                        <a:lnSpc>
                          <a:spcPct val="200000"/>
                        </a:lnSpc>
                        <a:spcBef>
                          <a:spcPts val="1200"/>
                        </a:spcBef>
                        <a:spcAft>
                          <a:spcPts val="800"/>
                        </a:spcAft>
                      </a:pPr>
                      <a:r>
                        <a:rPr lang="es-EC" sz="1100">
                          <a:effectLst/>
                        </a:rPr>
                        <a:t>Óxido Nitroso</a:t>
                      </a:r>
                      <a:endParaRPr lang="es-EC"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41801755"/>
                  </a:ext>
                </a:extLst>
              </a:tr>
            </a:tbl>
          </a:graphicData>
        </a:graphic>
      </p:graphicFrame>
      <p:pic>
        <p:nvPicPr>
          <p:cNvPr id="11" name="Imagen 10">
            <a:extLst>
              <a:ext uri="{FF2B5EF4-FFF2-40B4-BE49-F238E27FC236}">
                <a16:creationId xmlns:a16="http://schemas.microsoft.com/office/drawing/2014/main" id="{603DB2DC-69A4-453E-8C5D-72EB48263140}"/>
              </a:ext>
            </a:extLst>
          </p:cNvPr>
          <p:cNvPicPr/>
          <p:nvPr/>
        </p:nvPicPr>
        <p:blipFill rotWithShape="1">
          <a:blip r:embed="rId6" cstate="print">
            <a:extLst>
              <a:ext uri="{28A0092B-C50C-407E-A947-70E740481C1C}">
                <a14:useLocalDpi xmlns:a14="http://schemas.microsoft.com/office/drawing/2010/main" val="0"/>
              </a:ext>
            </a:extLst>
          </a:blip>
          <a:srcRect t="11560" b="12593"/>
          <a:stretch/>
        </p:blipFill>
        <p:spPr bwMode="auto">
          <a:xfrm>
            <a:off x="561751" y="3650192"/>
            <a:ext cx="1964855" cy="1908396"/>
          </a:xfrm>
          <a:prstGeom prst="rect">
            <a:avLst/>
          </a:prstGeom>
          <a:noFill/>
          <a:ln>
            <a:noFill/>
          </a:ln>
          <a:extLst>
            <a:ext uri="{53640926-AAD7-44D8-BBD7-CCE9431645EC}">
              <a14:shadowObscured xmlns:a14="http://schemas.microsoft.com/office/drawing/2010/main"/>
            </a:ext>
          </a:extLst>
        </p:spPr>
      </p:pic>
      <p:pic>
        <p:nvPicPr>
          <p:cNvPr id="12" name="Imagen 11">
            <a:extLst>
              <a:ext uri="{FF2B5EF4-FFF2-40B4-BE49-F238E27FC236}">
                <a16:creationId xmlns:a16="http://schemas.microsoft.com/office/drawing/2014/main" id="{991BB508-CBD2-4840-9F87-38AF61CFA5CF}"/>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2694111" y="3623904"/>
            <a:ext cx="3052348" cy="2079393"/>
          </a:xfrm>
          <a:prstGeom prst="rect">
            <a:avLst/>
          </a:prstGeom>
          <a:noFill/>
          <a:ln>
            <a:noFill/>
          </a:ln>
        </p:spPr>
      </p:pic>
      <p:sp>
        <p:nvSpPr>
          <p:cNvPr id="13" name="Rectángulo 12">
            <a:extLst>
              <a:ext uri="{FF2B5EF4-FFF2-40B4-BE49-F238E27FC236}">
                <a16:creationId xmlns:a16="http://schemas.microsoft.com/office/drawing/2014/main" id="{E4A09F8B-C1D5-4339-9642-8F8E8D498E28}"/>
              </a:ext>
            </a:extLst>
          </p:cNvPr>
          <p:cNvSpPr/>
          <p:nvPr/>
        </p:nvSpPr>
        <p:spPr>
          <a:xfrm>
            <a:off x="4983061" y="1792319"/>
            <a:ext cx="822121" cy="1162443"/>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76187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fontScale="90000"/>
          </a:bodyPr>
          <a:lstStyle/>
          <a:p>
            <a:pPr algn="ctr"/>
            <a:r>
              <a:rPr lang="pt-BR" sz="3600">
                <a:latin typeface="Arial" panose="020B0604020202020204" pitchFamily="34" charset="0"/>
                <a:cs typeface="Arial" panose="020B0604020202020204" pitchFamily="34" charset="0"/>
              </a:rPr>
              <a:t>Arquitectura de Prototipo de Nariz Electrónica</a:t>
            </a:r>
            <a:endParaRPr lang="es-EC" sz="3600">
              <a:latin typeface="Arial" panose="020B0604020202020204" pitchFamily="34" charset="0"/>
              <a:cs typeface="Arial" panose="020B0604020202020204" pitchFamily="34" charset="0"/>
            </a:endParaRP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21159" y="5007281"/>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pic>
        <p:nvPicPr>
          <p:cNvPr id="6" name="Marcador de contenido 5">
            <a:extLst>
              <a:ext uri="{FF2B5EF4-FFF2-40B4-BE49-F238E27FC236}">
                <a16:creationId xmlns:a16="http://schemas.microsoft.com/office/drawing/2014/main" id="{1ECAAA7D-2227-4F47-9934-8483430CD7D1}"/>
              </a:ext>
            </a:extLst>
          </p:cNvPr>
          <p:cNvPicPr>
            <a:picLocks noGrp="1"/>
          </p:cNvPicPr>
          <p:nvPr>
            <p:ph idx="1"/>
          </p:nvPr>
        </p:nvPicPr>
        <p:blipFill>
          <a:blip r:embed="rId5">
            <a:extLst>
              <a:ext uri="{28A0092B-C50C-407E-A947-70E740481C1C}">
                <a14:useLocalDpi xmlns:a14="http://schemas.microsoft.com/office/drawing/2010/main" val="0"/>
              </a:ext>
            </a:extLst>
          </a:blip>
          <a:stretch>
            <a:fillRect/>
          </a:stretch>
        </p:blipFill>
        <p:spPr>
          <a:xfrm>
            <a:off x="3996143" y="896521"/>
            <a:ext cx="4833821" cy="2019009"/>
          </a:xfrm>
          <a:prstGeom prst="rect">
            <a:avLst/>
          </a:prstGeom>
        </p:spPr>
      </p:pic>
      <p:pic>
        <p:nvPicPr>
          <p:cNvPr id="10" name="Imagen 9">
            <a:extLst>
              <a:ext uri="{FF2B5EF4-FFF2-40B4-BE49-F238E27FC236}">
                <a16:creationId xmlns:a16="http://schemas.microsoft.com/office/drawing/2014/main" id="{0A0AAAFE-8C12-42E0-B2AC-188535376B4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1880" y="3559550"/>
            <a:ext cx="3799205" cy="2209800"/>
          </a:xfrm>
          <a:prstGeom prst="rect">
            <a:avLst/>
          </a:prstGeom>
          <a:noFill/>
          <a:ln>
            <a:noFill/>
          </a:ln>
        </p:spPr>
      </p:pic>
      <p:sp>
        <p:nvSpPr>
          <p:cNvPr id="11" name="Rectángulo 10">
            <a:extLst>
              <a:ext uri="{FF2B5EF4-FFF2-40B4-BE49-F238E27FC236}">
                <a16:creationId xmlns:a16="http://schemas.microsoft.com/office/drawing/2014/main" id="{A4B32555-6978-4207-8F6D-8071BE8A9710}"/>
              </a:ext>
            </a:extLst>
          </p:cNvPr>
          <p:cNvSpPr/>
          <p:nvPr/>
        </p:nvSpPr>
        <p:spPr>
          <a:xfrm>
            <a:off x="4983061" y="1792319"/>
            <a:ext cx="1653417" cy="1162443"/>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2" name="Imagen 11">
            <a:extLst>
              <a:ext uri="{FF2B5EF4-FFF2-40B4-BE49-F238E27FC236}">
                <a16:creationId xmlns:a16="http://schemas.microsoft.com/office/drawing/2014/main" id="{DB1397ED-87E8-499D-8841-CBB7286E9C65}"/>
              </a:ext>
            </a:extLst>
          </p:cNvPr>
          <p:cNvPicPr/>
          <p:nvPr/>
        </p:nvPicPr>
        <p:blipFill>
          <a:blip r:embed="rId7">
            <a:extLst>
              <a:ext uri="{28A0092B-C50C-407E-A947-70E740481C1C}">
                <a14:useLocalDpi xmlns:a14="http://schemas.microsoft.com/office/drawing/2010/main" val="0"/>
              </a:ext>
            </a:extLst>
          </a:blip>
          <a:stretch>
            <a:fillRect/>
          </a:stretch>
        </p:blipFill>
        <p:spPr>
          <a:xfrm>
            <a:off x="6203845" y="3444539"/>
            <a:ext cx="3350924" cy="2127236"/>
          </a:xfrm>
          <a:prstGeom prst="rect">
            <a:avLst/>
          </a:prstGeom>
        </p:spPr>
      </p:pic>
      <p:sp>
        <p:nvSpPr>
          <p:cNvPr id="15" name="Marcador de contenido 2">
            <a:extLst>
              <a:ext uri="{FF2B5EF4-FFF2-40B4-BE49-F238E27FC236}">
                <a16:creationId xmlns:a16="http://schemas.microsoft.com/office/drawing/2014/main" id="{D0F807D2-6EF3-40CC-BA78-98A7ED8EAEF0}"/>
              </a:ext>
            </a:extLst>
          </p:cNvPr>
          <p:cNvSpPr txBox="1">
            <a:spLocks/>
          </p:cNvSpPr>
          <p:nvPr/>
        </p:nvSpPr>
        <p:spPr>
          <a:xfrm>
            <a:off x="268769" y="3015472"/>
            <a:ext cx="6659881" cy="17755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s-ES">
                <a:latin typeface="Arial" panose="020B0604020202020204" pitchFamily="34" charset="0"/>
                <a:cs typeface="Arial" panose="020B0604020202020204" pitchFamily="34" charset="0"/>
              </a:rPr>
              <a:t>Sistema de Adquisición de datos</a:t>
            </a:r>
            <a:endParaRPr lang="es-EC">
              <a:latin typeface="Arial" panose="020B0604020202020204" pitchFamily="34" charset="0"/>
              <a:cs typeface="Arial" panose="020B0604020202020204" pitchFamily="34" charset="0"/>
            </a:endParaRPr>
          </a:p>
          <a:p>
            <a:pPr>
              <a:buFont typeface="Wingdings" panose="05000000000000000000" pitchFamily="2" charset="2"/>
              <a:buChar char="§"/>
            </a:pPr>
            <a:endParaRPr lang="es-EC">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056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fontScale="90000"/>
          </a:bodyPr>
          <a:lstStyle/>
          <a:p>
            <a:pPr algn="ctr"/>
            <a:r>
              <a:rPr lang="es-EC" sz="3600">
                <a:latin typeface="Arial" panose="020B0604020202020204" pitchFamily="34" charset="0"/>
                <a:cs typeface="Arial" panose="020B0604020202020204" pitchFamily="34" charset="0"/>
              </a:rPr>
              <a:t>Arquitectura</a:t>
            </a:r>
            <a:r>
              <a:rPr lang="pt-BR" sz="3600">
                <a:latin typeface="Arial" panose="020B0604020202020204" pitchFamily="34" charset="0"/>
                <a:cs typeface="Arial" panose="020B0604020202020204" pitchFamily="34" charset="0"/>
              </a:rPr>
              <a:t> de Prototipo de Nariz Electrónica</a:t>
            </a:r>
            <a:endParaRPr lang="es-EC" sz="3600">
              <a:latin typeface="Arial" panose="020B0604020202020204" pitchFamily="34" charset="0"/>
              <a:cs typeface="Arial" panose="020B0604020202020204" pitchFamily="34" charset="0"/>
            </a:endParaRP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pic>
        <p:nvPicPr>
          <p:cNvPr id="6" name="Marcador de contenido 5">
            <a:extLst>
              <a:ext uri="{FF2B5EF4-FFF2-40B4-BE49-F238E27FC236}">
                <a16:creationId xmlns:a16="http://schemas.microsoft.com/office/drawing/2014/main" id="{1ECAAA7D-2227-4F47-9934-8483430CD7D1}"/>
              </a:ext>
            </a:extLst>
          </p:cNvPr>
          <p:cNvPicPr>
            <a:picLocks noGrp="1"/>
          </p:cNvPicPr>
          <p:nvPr>
            <p:ph idx="1"/>
          </p:nvPr>
        </p:nvPicPr>
        <p:blipFill>
          <a:blip r:embed="rId5">
            <a:extLst>
              <a:ext uri="{28A0092B-C50C-407E-A947-70E740481C1C}">
                <a14:useLocalDpi xmlns:a14="http://schemas.microsoft.com/office/drawing/2010/main" val="0"/>
              </a:ext>
            </a:extLst>
          </a:blip>
          <a:stretch>
            <a:fillRect/>
          </a:stretch>
        </p:blipFill>
        <p:spPr>
          <a:xfrm>
            <a:off x="3996143" y="896521"/>
            <a:ext cx="4833821" cy="2019009"/>
          </a:xfrm>
          <a:prstGeom prst="rect">
            <a:avLst/>
          </a:prstGeom>
        </p:spPr>
      </p:pic>
      <p:sp>
        <p:nvSpPr>
          <p:cNvPr id="12" name="Rectángulo 11">
            <a:extLst>
              <a:ext uri="{FF2B5EF4-FFF2-40B4-BE49-F238E27FC236}">
                <a16:creationId xmlns:a16="http://schemas.microsoft.com/office/drawing/2014/main" id="{535B1564-3782-4FC8-8E13-3EDA0BB96B20}"/>
              </a:ext>
            </a:extLst>
          </p:cNvPr>
          <p:cNvSpPr/>
          <p:nvPr/>
        </p:nvSpPr>
        <p:spPr>
          <a:xfrm>
            <a:off x="4983061" y="1792319"/>
            <a:ext cx="3733100" cy="1162443"/>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Marcador de contenido 2">
            <a:extLst>
              <a:ext uri="{FF2B5EF4-FFF2-40B4-BE49-F238E27FC236}">
                <a16:creationId xmlns:a16="http://schemas.microsoft.com/office/drawing/2014/main" id="{212282D6-8FF6-4582-83C8-A4367B547BFC}"/>
              </a:ext>
            </a:extLst>
          </p:cNvPr>
          <p:cNvSpPr txBox="1">
            <a:spLocks/>
          </p:cNvSpPr>
          <p:nvPr/>
        </p:nvSpPr>
        <p:spPr>
          <a:xfrm>
            <a:off x="268769" y="3015472"/>
            <a:ext cx="6659881" cy="17755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s-ES">
                <a:latin typeface="Arial" panose="020B0604020202020204" pitchFamily="34" charset="0"/>
                <a:cs typeface="Arial" panose="020B0604020202020204" pitchFamily="34" charset="0"/>
              </a:rPr>
              <a:t>Software de Clasificación</a:t>
            </a:r>
          </a:p>
          <a:p>
            <a:pPr>
              <a:buFont typeface="Wingdings" panose="05000000000000000000" pitchFamily="2" charset="2"/>
              <a:buChar char="§"/>
            </a:pPr>
            <a:endParaRPr lang="es-EC">
              <a:latin typeface="Arial" panose="020B0604020202020204" pitchFamily="34" charset="0"/>
              <a:cs typeface="Arial" panose="020B0604020202020204" pitchFamily="34" charset="0"/>
            </a:endParaRPr>
          </a:p>
          <a:p>
            <a:pPr>
              <a:buFont typeface="Wingdings" panose="05000000000000000000" pitchFamily="2" charset="2"/>
              <a:buChar char="§"/>
            </a:pPr>
            <a:endParaRPr lang="es-EC">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A0954207-BB74-4C00-876E-B6195CFD429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056866" y="3555531"/>
            <a:ext cx="3588763" cy="2405948"/>
          </a:xfrm>
          <a:prstGeom prst="rect">
            <a:avLst/>
          </a:prstGeom>
          <a:noFill/>
          <a:ln>
            <a:noFill/>
          </a:ln>
        </p:spPr>
      </p:pic>
      <p:pic>
        <p:nvPicPr>
          <p:cNvPr id="7" name="Imagen 6">
            <a:extLst>
              <a:ext uri="{FF2B5EF4-FFF2-40B4-BE49-F238E27FC236}">
                <a16:creationId xmlns:a16="http://schemas.microsoft.com/office/drawing/2014/main" id="{26695F7C-2FC7-4CE3-9943-295AA80486D8}"/>
              </a:ext>
            </a:extLst>
          </p:cNvPr>
          <p:cNvPicPr>
            <a:picLocks noChangeAspect="1"/>
          </p:cNvPicPr>
          <p:nvPr/>
        </p:nvPicPr>
        <p:blipFill>
          <a:blip r:embed="rId7"/>
          <a:stretch>
            <a:fillRect/>
          </a:stretch>
        </p:blipFill>
        <p:spPr>
          <a:xfrm>
            <a:off x="736153" y="3535565"/>
            <a:ext cx="5676900" cy="2381250"/>
          </a:xfrm>
          <a:prstGeom prst="rect">
            <a:avLst/>
          </a:prstGeom>
        </p:spPr>
      </p:pic>
    </p:spTree>
    <p:extLst>
      <p:ext uri="{BB962C8B-B14F-4D97-AF65-F5344CB8AC3E}">
        <p14:creationId xmlns:p14="http://schemas.microsoft.com/office/powerpoint/2010/main" val="62660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S" sz="3600">
                <a:latin typeface="Arial" panose="020B0604020202020204" pitchFamily="34" charset="0"/>
                <a:cs typeface="Arial" panose="020B0604020202020204" pitchFamily="34" charset="0"/>
              </a:rPr>
              <a:t>Arquitectura de una red neuronal</a:t>
            </a:r>
            <a:r>
              <a:rPr lang="pt-BR" sz="3600">
                <a:latin typeface="Arial" panose="020B0604020202020204" pitchFamily="34" charset="0"/>
                <a:cs typeface="Arial" panose="020B0604020202020204" pitchFamily="34" charset="0"/>
              </a:rPr>
              <a:t> </a:t>
            </a:r>
            <a:endParaRPr lang="es-EC" sz="3600">
              <a:latin typeface="Arial" panose="020B0604020202020204" pitchFamily="34" charset="0"/>
              <a:cs typeface="Arial" panose="020B0604020202020204" pitchFamily="34" charset="0"/>
            </a:endParaRP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502212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a 9">
            <a:extLst>
              <a:ext uri="{FF2B5EF4-FFF2-40B4-BE49-F238E27FC236}">
                <a16:creationId xmlns:a16="http://schemas.microsoft.com/office/drawing/2014/main" id="{04AE0059-0DD0-4E36-A936-E3DD00EA9274}"/>
              </a:ext>
            </a:extLst>
          </p:cNvPr>
          <p:cNvGraphicFramePr>
            <a:graphicFrameLocks noGrp="1"/>
          </p:cNvGraphicFramePr>
          <p:nvPr>
            <p:extLst>
              <p:ext uri="{D42A27DB-BD31-4B8C-83A1-F6EECF244321}">
                <p14:modId xmlns:p14="http://schemas.microsoft.com/office/powerpoint/2010/main" val="2260560710"/>
              </p:ext>
            </p:extLst>
          </p:nvPr>
        </p:nvGraphicFramePr>
        <p:xfrm>
          <a:off x="6644146" y="857289"/>
          <a:ext cx="4126670" cy="4606722"/>
        </p:xfrm>
        <a:graphic>
          <a:graphicData uri="http://schemas.openxmlformats.org/drawingml/2006/table">
            <a:tbl>
              <a:tblPr firstRow="1" firstCol="1" bandRow="1">
                <a:tableStyleId>{5C22544A-7EE6-4342-B048-85BDC9FD1C3A}</a:tableStyleId>
              </a:tblPr>
              <a:tblGrid>
                <a:gridCol w="1578495">
                  <a:extLst>
                    <a:ext uri="{9D8B030D-6E8A-4147-A177-3AD203B41FA5}">
                      <a16:colId xmlns:a16="http://schemas.microsoft.com/office/drawing/2014/main" val="2301779401"/>
                    </a:ext>
                  </a:extLst>
                </a:gridCol>
                <a:gridCol w="2548175">
                  <a:extLst>
                    <a:ext uri="{9D8B030D-6E8A-4147-A177-3AD203B41FA5}">
                      <a16:colId xmlns:a16="http://schemas.microsoft.com/office/drawing/2014/main" val="1449860262"/>
                    </a:ext>
                  </a:extLst>
                </a:gridCol>
              </a:tblGrid>
              <a:tr h="593138">
                <a:tc>
                  <a:txBody>
                    <a:bodyPr/>
                    <a:lstStyle/>
                    <a:p>
                      <a:pPr marL="0" algn="ctr">
                        <a:lnSpc>
                          <a:spcPct val="150000"/>
                        </a:lnSpc>
                        <a:spcBef>
                          <a:spcPts val="1200"/>
                        </a:spcBef>
                        <a:spcAft>
                          <a:spcPts val="600"/>
                        </a:spcAft>
                      </a:pPr>
                      <a:r>
                        <a:rPr lang="es-ES" sz="1100">
                          <a:effectLst/>
                        </a:rPr>
                        <a:t>Función de activación</a:t>
                      </a:r>
                      <a:endParaRPr lang="es-EC"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algn="ctr">
                        <a:lnSpc>
                          <a:spcPct val="150000"/>
                        </a:lnSpc>
                        <a:spcBef>
                          <a:spcPts val="1200"/>
                        </a:spcBef>
                        <a:spcAft>
                          <a:spcPts val="600"/>
                        </a:spcAft>
                      </a:pPr>
                      <a:r>
                        <a:rPr lang="es-ES" sz="1100">
                          <a:effectLst/>
                        </a:rPr>
                        <a:t>Visualización</a:t>
                      </a:r>
                      <a:endParaRPr lang="es-EC"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638191897"/>
                  </a:ext>
                </a:extLst>
              </a:tr>
              <a:tr h="1006363">
                <a:tc>
                  <a:txBody>
                    <a:bodyPr/>
                    <a:lstStyle/>
                    <a:p>
                      <a:pPr marL="0" algn="ctr">
                        <a:lnSpc>
                          <a:spcPct val="150000"/>
                        </a:lnSpc>
                        <a:spcBef>
                          <a:spcPts val="1200"/>
                        </a:spcBef>
                        <a:spcAft>
                          <a:spcPts val="600"/>
                        </a:spcAft>
                      </a:pPr>
                      <a:r>
                        <a:rPr lang="es-ES" sz="1100">
                          <a:effectLst/>
                        </a:rPr>
                        <a:t>Tangente Hiperbólica</a:t>
                      </a:r>
                      <a:endParaRPr lang="es-EC"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algn="ctr">
                        <a:lnSpc>
                          <a:spcPct val="150000"/>
                        </a:lnSpc>
                        <a:spcBef>
                          <a:spcPts val="1200"/>
                        </a:spcBef>
                        <a:spcAft>
                          <a:spcPts val="600"/>
                        </a:spcAft>
                      </a:pPr>
                      <a:endParaRPr lang="es-ES" sz="1100">
                        <a:solidFill>
                          <a:srgbClr val="000009"/>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254255305"/>
                  </a:ext>
                </a:extLst>
              </a:tr>
              <a:tr h="1002407">
                <a:tc>
                  <a:txBody>
                    <a:bodyPr/>
                    <a:lstStyle/>
                    <a:p>
                      <a:pPr marL="0" algn="ctr">
                        <a:lnSpc>
                          <a:spcPct val="150000"/>
                        </a:lnSpc>
                        <a:spcBef>
                          <a:spcPts val="1200"/>
                        </a:spcBef>
                        <a:spcAft>
                          <a:spcPts val="600"/>
                        </a:spcAft>
                      </a:pPr>
                      <a:r>
                        <a:rPr lang="es-ES" sz="1100">
                          <a:effectLst/>
                        </a:rPr>
                        <a:t>ReLU (Unidad Lineal Rectificada)</a:t>
                      </a:r>
                      <a:endParaRPr lang="es-EC"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algn="ctr">
                        <a:lnSpc>
                          <a:spcPct val="150000"/>
                        </a:lnSpc>
                        <a:spcBef>
                          <a:spcPts val="1200"/>
                        </a:spcBef>
                        <a:spcAft>
                          <a:spcPts val="600"/>
                        </a:spcAft>
                      </a:pPr>
                      <a:endParaRPr lang="es-ES" sz="1100">
                        <a:solidFill>
                          <a:srgbClr val="000009"/>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032921060"/>
                  </a:ext>
                </a:extLst>
              </a:tr>
              <a:tr h="1002407">
                <a:tc>
                  <a:txBody>
                    <a:bodyPr/>
                    <a:lstStyle/>
                    <a:p>
                      <a:pPr marL="0" algn="ctr">
                        <a:lnSpc>
                          <a:spcPct val="150000"/>
                        </a:lnSpc>
                        <a:spcBef>
                          <a:spcPts val="1200"/>
                        </a:spcBef>
                        <a:spcAft>
                          <a:spcPts val="600"/>
                        </a:spcAft>
                      </a:pPr>
                      <a:r>
                        <a:rPr lang="es-ES" sz="1100">
                          <a:effectLst/>
                        </a:rPr>
                        <a:t>Lineal</a:t>
                      </a:r>
                      <a:endParaRPr lang="es-EC"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algn="ctr">
                        <a:lnSpc>
                          <a:spcPct val="150000"/>
                        </a:lnSpc>
                        <a:spcBef>
                          <a:spcPts val="1200"/>
                        </a:spcBef>
                        <a:spcAft>
                          <a:spcPts val="600"/>
                        </a:spcAft>
                      </a:pPr>
                      <a:endParaRPr lang="es-ES" sz="1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682360596"/>
                  </a:ext>
                </a:extLst>
              </a:tr>
              <a:tr h="1002407">
                <a:tc>
                  <a:txBody>
                    <a:bodyPr/>
                    <a:lstStyle/>
                    <a:p>
                      <a:pPr marL="0" algn="ctr">
                        <a:lnSpc>
                          <a:spcPct val="150000"/>
                        </a:lnSpc>
                        <a:spcBef>
                          <a:spcPts val="1200"/>
                        </a:spcBef>
                        <a:spcAft>
                          <a:spcPts val="600"/>
                        </a:spcAft>
                      </a:pPr>
                      <a:r>
                        <a:rPr lang="es-ES" sz="1100">
                          <a:effectLst/>
                        </a:rPr>
                        <a:t>Sigmoide</a:t>
                      </a:r>
                      <a:endParaRPr lang="es-EC" sz="12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algn="ctr">
                        <a:lnSpc>
                          <a:spcPct val="150000"/>
                        </a:lnSpc>
                        <a:spcBef>
                          <a:spcPts val="1200"/>
                        </a:spcBef>
                        <a:spcAft>
                          <a:spcPts val="600"/>
                        </a:spcAft>
                      </a:pPr>
                      <a:endParaRPr lang="es-ES" sz="1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726608453"/>
                  </a:ext>
                </a:extLst>
              </a:tr>
            </a:tbl>
          </a:graphicData>
        </a:graphic>
      </p:graphicFrame>
      <p:pic>
        <p:nvPicPr>
          <p:cNvPr id="2058" name="Imagen 87">
            <a:extLst>
              <a:ext uri="{FF2B5EF4-FFF2-40B4-BE49-F238E27FC236}">
                <a16:creationId xmlns:a16="http://schemas.microsoft.com/office/drawing/2014/main" id="{A1E6364B-4D38-46C1-94A9-3F245CF862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9016" y="1480218"/>
            <a:ext cx="986215" cy="977713"/>
          </a:xfrm>
          <a:prstGeom prst="rect">
            <a:avLst/>
          </a:prstGeom>
          <a:noFill/>
          <a:extLst>
            <a:ext uri="{909E8E84-426E-40DD-AFC4-6F175D3DCCD1}">
              <a14:hiddenFill xmlns:a14="http://schemas.microsoft.com/office/drawing/2010/main">
                <a:solidFill>
                  <a:srgbClr val="FFFFFF"/>
                </a:solidFill>
              </a14:hiddenFill>
            </a:ext>
          </a:extLst>
        </p:spPr>
      </p:pic>
      <p:pic>
        <p:nvPicPr>
          <p:cNvPr id="2057" name="Imagen 88">
            <a:extLst>
              <a:ext uri="{FF2B5EF4-FFF2-40B4-BE49-F238E27FC236}">
                <a16:creationId xmlns:a16="http://schemas.microsoft.com/office/drawing/2014/main" id="{1878D47F-F867-4E91-AEC1-DAC75E21CA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89017" y="2457932"/>
            <a:ext cx="1000498" cy="10004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Imagen 85">
            <a:extLst>
              <a:ext uri="{FF2B5EF4-FFF2-40B4-BE49-F238E27FC236}">
                <a16:creationId xmlns:a16="http://schemas.microsoft.com/office/drawing/2014/main" id="{A375A591-CA65-48C1-BA1B-408B2DA4D5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89016" y="3438938"/>
            <a:ext cx="1000498" cy="992682"/>
          </a:xfrm>
          <a:prstGeom prst="rect">
            <a:avLst/>
          </a:prstGeom>
          <a:noFill/>
          <a:extLst>
            <a:ext uri="{909E8E84-426E-40DD-AFC4-6F175D3DCCD1}">
              <a14:hiddenFill xmlns:a14="http://schemas.microsoft.com/office/drawing/2010/main">
                <a:solidFill>
                  <a:srgbClr val="FFFFFF"/>
                </a:solidFill>
              </a14:hiddenFill>
            </a:ext>
          </a:extLst>
        </p:spPr>
      </p:pic>
      <p:pic>
        <p:nvPicPr>
          <p:cNvPr id="2055" name="Imagen 86">
            <a:extLst>
              <a:ext uri="{FF2B5EF4-FFF2-40B4-BE49-F238E27FC236}">
                <a16:creationId xmlns:a16="http://schemas.microsoft.com/office/drawing/2014/main" id="{8DA0EF9A-85AD-4CE2-BA72-7F8B40D0D4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89016" y="4458928"/>
            <a:ext cx="1000498" cy="992161"/>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a:extLst>
              <a:ext uri="{FF2B5EF4-FFF2-40B4-BE49-F238E27FC236}">
                <a16:creationId xmlns:a16="http://schemas.microsoft.com/office/drawing/2014/main" id="{5D0847C2-C555-48E4-B272-FC408E8F7655}"/>
              </a:ext>
            </a:extLst>
          </p:cNvPr>
          <p:cNvPicPr>
            <a:picLocks noChangeAspect="1"/>
          </p:cNvPicPr>
          <p:nvPr/>
        </p:nvPicPr>
        <p:blipFill>
          <a:blip r:embed="rId9"/>
          <a:stretch>
            <a:fillRect/>
          </a:stretch>
        </p:blipFill>
        <p:spPr>
          <a:xfrm>
            <a:off x="1104900" y="1888421"/>
            <a:ext cx="4788266" cy="2917441"/>
          </a:xfrm>
          <a:prstGeom prst="rect">
            <a:avLst/>
          </a:prstGeom>
        </p:spPr>
      </p:pic>
      <p:sp>
        <p:nvSpPr>
          <p:cNvPr id="28" name="Rectángulo 27">
            <a:extLst>
              <a:ext uri="{FF2B5EF4-FFF2-40B4-BE49-F238E27FC236}">
                <a16:creationId xmlns:a16="http://schemas.microsoft.com/office/drawing/2014/main" id="{DB0ED4CE-4DB7-4CD5-85FB-C12C8DD4D681}"/>
              </a:ext>
            </a:extLst>
          </p:cNvPr>
          <p:cNvSpPr/>
          <p:nvPr/>
        </p:nvSpPr>
        <p:spPr>
          <a:xfrm>
            <a:off x="1090616" y="2350903"/>
            <a:ext cx="922742" cy="1162443"/>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Rectángulo 28">
            <a:extLst>
              <a:ext uri="{FF2B5EF4-FFF2-40B4-BE49-F238E27FC236}">
                <a16:creationId xmlns:a16="http://schemas.microsoft.com/office/drawing/2014/main" id="{DE112B9A-2CA2-4619-969A-DB95E0ECD270}"/>
              </a:ext>
            </a:extLst>
          </p:cNvPr>
          <p:cNvSpPr/>
          <p:nvPr/>
        </p:nvSpPr>
        <p:spPr>
          <a:xfrm>
            <a:off x="2547560" y="1674752"/>
            <a:ext cx="922742" cy="3266364"/>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Rectángulo 29">
            <a:extLst>
              <a:ext uri="{FF2B5EF4-FFF2-40B4-BE49-F238E27FC236}">
                <a16:creationId xmlns:a16="http://schemas.microsoft.com/office/drawing/2014/main" id="{6C11321F-F17D-4754-ACE1-CF70202FB96F}"/>
              </a:ext>
            </a:extLst>
          </p:cNvPr>
          <p:cNvSpPr/>
          <p:nvPr/>
        </p:nvSpPr>
        <p:spPr>
          <a:xfrm>
            <a:off x="4220363" y="2350902"/>
            <a:ext cx="922742" cy="1088035"/>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75854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58"/>
                                        </p:tgtEl>
                                        <p:attrNameLst>
                                          <p:attrName>style.visibility</p:attrName>
                                        </p:attrNameLst>
                                      </p:cBhvr>
                                      <p:to>
                                        <p:strVal val="visible"/>
                                      </p:to>
                                    </p:set>
                                    <p:animEffect transition="in" filter="fade">
                                      <p:cBhvr>
                                        <p:cTn id="32" dur="500"/>
                                        <p:tgtEl>
                                          <p:spTgt spid="205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7"/>
                                        </p:tgtEl>
                                        <p:attrNameLst>
                                          <p:attrName>style.visibility</p:attrName>
                                        </p:attrNameLst>
                                      </p:cBhvr>
                                      <p:to>
                                        <p:strVal val="visible"/>
                                      </p:to>
                                    </p:set>
                                    <p:animEffect transition="in" filter="fade">
                                      <p:cBhvr>
                                        <p:cTn id="37" dur="500"/>
                                        <p:tgtEl>
                                          <p:spTgt spid="205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56"/>
                                        </p:tgtEl>
                                        <p:attrNameLst>
                                          <p:attrName>style.visibility</p:attrName>
                                        </p:attrNameLst>
                                      </p:cBhvr>
                                      <p:to>
                                        <p:strVal val="visible"/>
                                      </p:to>
                                    </p:set>
                                    <p:animEffect transition="in" filter="fade">
                                      <p:cBhvr>
                                        <p:cTn id="42" dur="500"/>
                                        <p:tgtEl>
                                          <p:spTgt spid="20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55"/>
                                        </p:tgtEl>
                                        <p:attrNameLst>
                                          <p:attrName>style.visibility</p:attrName>
                                        </p:attrNameLst>
                                      </p:cBhvr>
                                      <p:to>
                                        <p:strVal val="visible"/>
                                      </p:to>
                                    </p:set>
                                    <p:animEffect transition="in" filter="fade">
                                      <p:cBhvr>
                                        <p:cTn id="47" dur="5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Entrenamiento</a:t>
            </a:r>
            <a:r>
              <a:rPr lang="pt-BR" sz="3600">
                <a:latin typeface="Arial" panose="020B0604020202020204" pitchFamily="34" charset="0"/>
                <a:cs typeface="Arial" panose="020B0604020202020204" pitchFamily="34" charset="0"/>
              </a:rPr>
              <a:t> de redes neuronales</a:t>
            </a:r>
            <a:endParaRPr lang="es-EC" sz="3600">
              <a:latin typeface="Arial" panose="020B0604020202020204" pitchFamily="34" charset="0"/>
              <a:cs typeface="Arial" panose="020B0604020202020204" pitchFamily="34" charset="0"/>
            </a:endParaRP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o 8">
            <a:extLst>
              <a:ext uri="{FF2B5EF4-FFF2-40B4-BE49-F238E27FC236}">
                <a16:creationId xmlns:a16="http://schemas.microsoft.com/office/drawing/2014/main" id="{AAA38169-956D-4657-B65C-22CE0FB0B163}"/>
              </a:ext>
            </a:extLst>
          </p:cNvPr>
          <p:cNvGrpSpPr/>
          <p:nvPr/>
        </p:nvGrpSpPr>
        <p:grpSpPr>
          <a:xfrm>
            <a:off x="1261356" y="1737824"/>
            <a:ext cx="1942996" cy="677456"/>
            <a:chOff x="28704" y="277548"/>
            <a:chExt cx="2353603" cy="941441"/>
          </a:xfrm>
        </p:grpSpPr>
        <p:sp>
          <p:nvSpPr>
            <p:cNvPr id="10" name="Rectángulo 9">
              <a:extLst>
                <a:ext uri="{FF2B5EF4-FFF2-40B4-BE49-F238E27FC236}">
                  <a16:creationId xmlns:a16="http://schemas.microsoft.com/office/drawing/2014/main" id="{EFD4768C-7780-4471-B028-92099EB4CECF}"/>
                </a:ext>
              </a:extLst>
            </p:cNvPr>
            <p:cNvSpPr/>
            <p:nvPr/>
          </p:nvSpPr>
          <p:spPr>
            <a:xfrm>
              <a:off x="28704" y="277548"/>
              <a:ext cx="2353603" cy="941441"/>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uadroTexto 10">
              <a:extLst>
                <a:ext uri="{FF2B5EF4-FFF2-40B4-BE49-F238E27FC236}">
                  <a16:creationId xmlns:a16="http://schemas.microsoft.com/office/drawing/2014/main" id="{894E13F0-B95E-493B-B868-1F8DB23237DA}"/>
                </a:ext>
              </a:extLst>
            </p:cNvPr>
            <p:cNvSpPr txBox="1"/>
            <p:nvPr/>
          </p:nvSpPr>
          <p:spPr>
            <a:xfrm>
              <a:off x="28704" y="277548"/>
              <a:ext cx="2353603" cy="9414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EC" sz="1800" kern="1200"/>
                <a:t>Función de pérdida</a:t>
              </a:r>
            </a:p>
          </p:txBody>
        </p:sp>
      </p:grpSp>
      <p:grpSp>
        <p:nvGrpSpPr>
          <p:cNvPr id="15" name="Grupo 14">
            <a:extLst>
              <a:ext uri="{FF2B5EF4-FFF2-40B4-BE49-F238E27FC236}">
                <a16:creationId xmlns:a16="http://schemas.microsoft.com/office/drawing/2014/main" id="{7B47CA0E-9EAF-4CCA-95DD-91F859516A38}"/>
              </a:ext>
            </a:extLst>
          </p:cNvPr>
          <p:cNvGrpSpPr/>
          <p:nvPr/>
        </p:nvGrpSpPr>
        <p:grpSpPr>
          <a:xfrm>
            <a:off x="977221" y="3005003"/>
            <a:ext cx="2495821" cy="1424383"/>
            <a:chOff x="-6704341" y="446064"/>
            <a:chExt cx="3135697" cy="1002836"/>
          </a:xfrm>
        </p:grpSpPr>
        <p:sp>
          <p:nvSpPr>
            <p:cNvPr id="16" name="Rectángulo 15">
              <a:extLst>
                <a:ext uri="{FF2B5EF4-FFF2-40B4-BE49-F238E27FC236}">
                  <a16:creationId xmlns:a16="http://schemas.microsoft.com/office/drawing/2014/main" id="{AB69E3F1-0864-4C5A-8494-36C4F9E9D4C1}"/>
                </a:ext>
              </a:extLst>
            </p:cNvPr>
            <p:cNvSpPr/>
            <p:nvPr/>
          </p:nvSpPr>
          <p:spPr>
            <a:xfrm>
              <a:off x="-6704341" y="446064"/>
              <a:ext cx="3135697" cy="1002836"/>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7" name="CuadroTexto 16">
              <a:extLst>
                <a:ext uri="{FF2B5EF4-FFF2-40B4-BE49-F238E27FC236}">
                  <a16:creationId xmlns:a16="http://schemas.microsoft.com/office/drawing/2014/main" id="{CB0D7C88-9686-48B8-9B1F-4115A3E72403}"/>
                </a:ext>
              </a:extLst>
            </p:cNvPr>
            <p:cNvSpPr txBox="1"/>
            <p:nvPr/>
          </p:nvSpPr>
          <p:spPr>
            <a:xfrm>
              <a:off x="-6704341" y="446064"/>
              <a:ext cx="3135697" cy="100283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s-ES" sz="1800" kern="1200"/>
                <a:t>Forma en que la red mide su desempeño en los datos de entrenamiento</a:t>
              </a:r>
              <a:endParaRPr lang="es-EC" sz="1800" kern="1200"/>
            </a:p>
          </p:txBody>
        </p:sp>
      </p:grpSp>
      <p:grpSp>
        <p:nvGrpSpPr>
          <p:cNvPr id="18" name="Grupo 17">
            <a:extLst>
              <a:ext uri="{FF2B5EF4-FFF2-40B4-BE49-F238E27FC236}">
                <a16:creationId xmlns:a16="http://schemas.microsoft.com/office/drawing/2014/main" id="{9DD4B61A-0FD8-4157-805A-43471F015293}"/>
              </a:ext>
            </a:extLst>
          </p:cNvPr>
          <p:cNvGrpSpPr/>
          <p:nvPr/>
        </p:nvGrpSpPr>
        <p:grpSpPr>
          <a:xfrm>
            <a:off x="5016527" y="1710431"/>
            <a:ext cx="1942996" cy="677456"/>
            <a:chOff x="51" y="30429"/>
            <a:chExt cx="4913783" cy="1699200"/>
          </a:xfrm>
        </p:grpSpPr>
        <p:sp>
          <p:nvSpPr>
            <p:cNvPr id="19" name="Rectángulo 18">
              <a:extLst>
                <a:ext uri="{FF2B5EF4-FFF2-40B4-BE49-F238E27FC236}">
                  <a16:creationId xmlns:a16="http://schemas.microsoft.com/office/drawing/2014/main" id="{8AEF8F18-0D68-4F9E-AC7E-04A805A09EEE}"/>
                </a:ext>
              </a:extLst>
            </p:cNvPr>
            <p:cNvSpPr/>
            <p:nvPr/>
          </p:nvSpPr>
          <p:spPr>
            <a:xfrm>
              <a:off x="51" y="30429"/>
              <a:ext cx="4913783" cy="16992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CuadroTexto 19">
              <a:extLst>
                <a:ext uri="{FF2B5EF4-FFF2-40B4-BE49-F238E27FC236}">
                  <a16:creationId xmlns:a16="http://schemas.microsoft.com/office/drawing/2014/main" id="{063FA279-9C42-4EF4-866A-4A3F04BC0078}"/>
                </a:ext>
              </a:extLst>
            </p:cNvPr>
            <p:cNvSpPr txBox="1"/>
            <p:nvPr/>
          </p:nvSpPr>
          <p:spPr>
            <a:xfrm>
              <a:off x="51" y="30429"/>
              <a:ext cx="4913783" cy="1699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EC" sz="1800" kern="1200"/>
                <a:t>Optimizador</a:t>
              </a:r>
            </a:p>
          </p:txBody>
        </p:sp>
      </p:grpSp>
      <p:grpSp>
        <p:nvGrpSpPr>
          <p:cNvPr id="21" name="Grupo 20">
            <a:extLst>
              <a:ext uri="{FF2B5EF4-FFF2-40B4-BE49-F238E27FC236}">
                <a16:creationId xmlns:a16="http://schemas.microsoft.com/office/drawing/2014/main" id="{8A9A8CFA-165B-402C-8025-18F72F4A3A57}"/>
              </a:ext>
            </a:extLst>
          </p:cNvPr>
          <p:cNvGrpSpPr/>
          <p:nvPr/>
        </p:nvGrpSpPr>
        <p:grpSpPr>
          <a:xfrm>
            <a:off x="4740114" y="3005003"/>
            <a:ext cx="2495821" cy="1424383"/>
            <a:chOff x="51" y="1729629"/>
            <a:chExt cx="4913783" cy="2591280"/>
          </a:xfrm>
        </p:grpSpPr>
        <p:sp>
          <p:nvSpPr>
            <p:cNvPr id="22" name="Rectángulo 21">
              <a:extLst>
                <a:ext uri="{FF2B5EF4-FFF2-40B4-BE49-F238E27FC236}">
                  <a16:creationId xmlns:a16="http://schemas.microsoft.com/office/drawing/2014/main" id="{28D39F16-D4C4-4A7C-A6A4-BA6C78D8743E}"/>
                </a:ext>
              </a:extLst>
            </p:cNvPr>
            <p:cNvSpPr/>
            <p:nvPr/>
          </p:nvSpPr>
          <p:spPr>
            <a:xfrm>
              <a:off x="51" y="1729629"/>
              <a:ext cx="4913783" cy="259128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3" name="CuadroTexto 22">
              <a:extLst>
                <a:ext uri="{FF2B5EF4-FFF2-40B4-BE49-F238E27FC236}">
                  <a16:creationId xmlns:a16="http://schemas.microsoft.com/office/drawing/2014/main" id="{06E601C0-4415-40CC-B536-05265323309B}"/>
                </a:ext>
              </a:extLst>
            </p:cNvPr>
            <p:cNvSpPr txBox="1"/>
            <p:nvPr/>
          </p:nvSpPr>
          <p:spPr>
            <a:xfrm>
              <a:off x="51" y="1729629"/>
              <a:ext cx="4913783" cy="25912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s-ES" sz="1800" kern="1200"/>
                <a:t>Mecanismo con el que la red se actualiza a sí misma</a:t>
              </a:r>
              <a:endParaRPr lang="es-EC" sz="1800" kern="1200"/>
            </a:p>
          </p:txBody>
        </p:sp>
      </p:grpSp>
      <p:grpSp>
        <p:nvGrpSpPr>
          <p:cNvPr id="27" name="Grupo 26">
            <a:extLst>
              <a:ext uri="{FF2B5EF4-FFF2-40B4-BE49-F238E27FC236}">
                <a16:creationId xmlns:a16="http://schemas.microsoft.com/office/drawing/2014/main" id="{B1E83877-0414-4542-9896-22B22999AC1D}"/>
              </a:ext>
            </a:extLst>
          </p:cNvPr>
          <p:cNvGrpSpPr/>
          <p:nvPr/>
        </p:nvGrpSpPr>
        <p:grpSpPr>
          <a:xfrm>
            <a:off x="8498066" y="1710431"/>
            <a:ext cx="1942996" cy="677456"/>
            <a:chOff x="0" y="30429"/>
            <a:chExt cx="10515600" cy="1699200"/>
          </a:xfrm>
        </p:grpSpPr>
        <p:sp>
          <p:nvSpPr>
            <p:cNvPr id="28" name="Rectángulo 27">
              <a:extLst>
                <a:ext uri="{FF2B5EF4-FFF2-40B4-BE49-F238E27FC236}">
                  <a16:creationId xmlns:a16="http://schemas.microsoft.com/office/drawing/2014/main" id="{8D802CBA-FD9D-4507-AA0D-0FDA90448DF4}"/>
                </a:ext>
              </a:extLst>
            </p:cNvPr>
            <p:cNvSpPr/>
            <p:nvPr/>
          </p:nvSpPr>
          <p:spPr>
            <a:xfrm>
              <a:off x="0" y="30429"/>
              <a:ext cx="10515600" cy="16992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CuadroTexto 28">
              <a:extLst>
                <a:ext uri="{FF2B5EF4-FFF2-40B4-BE49-F238E27FC236}">
                  <a16:creationId xmlns:a16="http://schemas.microsoft.com/office/drawing/2014/main" id="{41FCCF55-A028-45E6-8F4F-68F3561391B5}"/>
                </a:ext>
              </a:extLst>
            </p:cNvPr>
            <p:cNvSpPr txBox="1"/>
            <p:nvPr/>
          </p:nvSpPr>
          <p:spPr>
            <a:xfrm>
              <a:off x="0" y="30429"/>
              <a:ext cx="10515600" cy="1699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s-EC" sz="1800" kern="1200"/>
                <a:t>Métricas de evaluación</a:t>
              </a:r>
            </a:p>
          </p:txBody>
        </p:sp>
      </p:grpSp>
      <p:grpSp>
        <p:nvGrpSpPr>
          <p:cNvPr id="30" name="Grupo 29">
            <a:extLst>
              <a:ext uri="{FF2B5EF4-FFF2-40B4-BE49-F238E27FC236}">
                <a16:creationId xmlns:a16="http://schemas.microsoft.com/office/drawing/2014/main" id="{F4C21755-7C16-460D-8811-0E859F05F3B2}"/>
              </a:ext>
            </a:extLst>
          </p:cNvPr>
          <p:cNvGrpSpPr/>
          <p:nvPr/>
        </p:nvGrpSpPr>
        <p:grpSpPr>
          <a:xfrm>
            <a:off x="8221654" y="3005002"/>
            <a:ext cx="2495820" cy="1424383"/>
            <a:chOff x="0" y="1729629"/>
            <a:chExt cx="10515600" cy="2591280"/>
          </a:xfrm>
        </p:grpSpPr>
        <p:sp>
          <p:nvSpPr>
            <p:cNvPr id="31" name="Rectángulo 30">
              <a:extLst>
                <a:ext uri="{FF2B5EF4-FFF2-40B4-BE49-F238E27FC236}">
                  <a16:creationId xmlns:a16="http://schemas.microsoft.com/office/drawing/2014/main" id="{1A659C14-C95B-4BA8-873C-6F66453B270C}"/>
                </a:ext>
              </a:extLst>
            </p:cNvPr>
            <p:cNvSpPr/>
            <p:nvPr/>
          </p:nvSpPr>
          <p:spPr>
            <a:xfrm>
              <a:off x="0" y="1729629"/>
              <a:ext cx="10515600" cy="259128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2" name="CuadroTexto 31">
              <a:extLst>
                <a:ext uri="{FF2B5EF4-FFF2-40B4-BE49-F238E27FC236}">
                  <a16:creationId xmlns:a16="http://schemas.microsoft.com/office/drawing/2014/main" id="{F00E94E7-391B-4151-A140-8B12D8039FC8}"/>
                </a:ext>
              </a:extLst>
            </p:cNvPr>
            <p:cNvSpPr txBox="1"/>
            <p:nvPr/>
          </p:nvSpPr>
          <p:spPr>
            <a:xfrm>
              <a:off x="0" y="1729629"/>
              <a:ext cx="10515600" cy="25912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s-ES" sz="1800" kern="1200"/>
                <a:t>Se mide la exactitud, precisión, sensibilidad y puntaje F1 </a:t>
              </a:r>
              <a:endParaRPr lang="es-EC" sz="1800" kern="1200"/>
            </a:p>
          </p:txBody>
        </p:sp>
      </p:grpSp>
    </p:spTree>
    <p:extLst>
      <p:ext uri="{BB962C8B-B14F-4D97-AF65-F5344CB8AC3E}">
        <p14:creationId xmlns:p14="http://schemas.microsoft.com/office/powerpoint/2010/main" val="35433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S" sz="3600">
                <a:latin typeface="Arial" panose="020B0604020202020204" pitchFamily="34" charset="0"/>
                <a:cs typeface="Arial" panose="020B0604020202020204" pitchFamily="34" charset="0"/>
              </a:rPr>
              <a:t>Diseño e Implementación del Prototipo</a:t>
            </a:r>
            <a:endParaRPr lang="es-EC" sz="3600">
              <a:latin typeface="Arial" panose="020B0604020202020204" pitchFamily="34" charset="0"/>
              <a:cs typeface="Arial" panose="020B0604020202020204" pitchFamily="34" charset="0"/>
            </a:endParaRP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200" y="1688349"/>
            <a:ext cx="10515600" cy="5182664"/>
          </a:xfrm>
        </p:spPr>
        <p:txBody>
          <a:bodyPr/>
          <a:lstStyle/>
          <a:p>
            <a:r>
              <a:rPr lang="es-ES" sz="2800">
                <a:latin typeface="Arial" panose="020B0604020202020204" pitchFamily="34" charset="0"/>
                <a:cs typeface="Arial" panose="020B0604020202020204" pitchFamily="34" charset="0"/>
              </a:rPr>
              <a:t>Diseño del Prototipo</a:t>
            </a:r>
          </a:p>
          <a:p>
            <a:r>
              <a:rPr lang="es-EC">
                <a:latin typeface="Arial" panose="020B0604020202020204" pitchFamily="34" charset="0"/>
                <a:cs typeface="Arial" panose="020B0604020202020204" pitchFamily="34" charset="0"/>
              </a:rPr>
              <a:t>Adquisición</a:t>
            </a:r>
            <a:r>
              <a:rPr lang="pt-BR">
                <a:latin typeface="Arial" panose="020B0604020202020204" pitchFamily="34" charset="0"/>
                <a:cs typeface="Arial" panose="020B0604020202020204" pitchFamily="34" charset="0"/>
              </a:rPr>
              <a:t> de </a:t>
            </a:r>
            <a:r>
              <a:rPr lang="pt-BR" err="1">
                <a:latin typeface="Arial" panose="020B0604020202020204" pitchFamily="34" charset="0"/>
                <a:cs typeface="Arial" panose="020B0604020202020204" pitchFamily="34" charset="0"/>
              </a:rPr>
              <a:t>señales</a:t>
            </a:r>
            <a:endParaRPr lang="pt-BR">
              <a:latin typeface="Arial" panose="020B0604020202020204" pitchFamily="34" charset="0"/>
              <a:cs typeface="Arial" panose="020B0604020202020204" pitchFamily="34" charset="0"/>
            </a:endParaRPr>
          </a:p>
          <a:p>
            <a:r>
              <a:rPr lang="es-ES">
                <a:latin typeface="Arial" panose="020B0604020202020204" pitchFamily="34" charset="0"/>
                <a:cs typeface="Arial" panose="020B0604020202020204" pitchFamily="34" charset="0"/>
              </a:rPr>
              <a:t>Diseño del sistema neumático</a:t>
            </a:r>
          </a:p>
          <a:p>
            <a:r>
              <a:rPr lang="es-EC">
                <a:latin typeface="Arial" panose="020B0604020202020204" pitchFamily="34" charset="0"/>
                <a:cs typeface="Arial" panose="020B0604020202020204" pitchFamily="34" charset="0"/>
              </a:rPr>
              <a:t>Calibración del sistema</a:t>
            </a:r>
          </a:p>
          <a:p>
            <a:r>
              <a:rPr lang="es-ES">
                <a:latin typeface="Arial" panose="020B0604020202020204" pitchFamily="34" charset="0"/>
                <a:cs typeface="Arial" panose="020B0604020202020204" pitchFamily="34" charset="0"/>
              </a:rPr>
              <a:t>Diseño funcional y estructural del prototipo</a:t>
            </a:r>
            <a:endParaRPr lang="es-EC">
              <a:latin typeface="Arial" panose="020B0604020202020204" pitchFamily="34" charset="0"/>
              <a:cs typeface="Arial" panose="020B0604020202020204" pitchFamily="34" charset="0"/>
            </a:endParaRPr>
          </a:p>
          <a:p>
            <a:r>
              <a:rPr lang="es-ES">
                <a:latin typeface="Arial" panose="020B0604020202020204" pitchFamily="34" charset="0"/>
                <a:cs typeface="Arial" panose="020B0604020202020204" pitchFamily="34" charset="0"/>
              </a:rPr>
              <a:t>Creación de Base de Datos</a:t>
            </a:r>
            <a:endParaRPr lang="es-EC">
              <a:latin typeface="Arial" panose="020B0604020202020204" pitchFamily="34" charset="0"/>
              <a:cs typeface="Arial" panose="020B0604020202020204" pitchFamily="34" charset="0"/>
            </a:endParaRPr>
          </a:p>
          <a:p>
            <a:r>
              <a:rPr lang="es-EC" err="1">
                <a:latin typeface="Arial" panose="020B0604020202020204" pitchFamily="34" charset="0"/>
                <a:cs typeface="Arial" panose="020B0604020202020204" pitchFamily="34" charset="0"/>
              </a:rPr>
              <a:t>Preprocesado</a:t>
            </a:r>
            <a:r>
              <a:rPr lang="es-EC">
                <a:latin typeface="Arial" panose="020B0604020202020204" pitchFamily="34" charset="0"/>
                <a:cs typeface="Arial" panose="020B0604020202020204" pitchFamily="34" charset="0"/>
              </a:rPr>
              <a:t> de señales </a:t>
            </a:r>
          </a:p>
          <a:p>
            <a:r>
              <a:rPr lang="es-ES">
                <a:latin typeface="Arial" panose="020B0604020202020204" pitchFamily="34" charset="0"/>
                <a:cs typeface="Arial" panose="020B0604020202020204" pitchFamily="34" charset="0"/>
              </a:rPr>
              <a:t>Modelo de la Red Neuronal</a:t>
            </a:r>
            <a:endParaRPr lang="es-EC">
              <a:latin typeface="Arial" panose="020B0604020202020204" pitchFamily="34" charset="0"/>
              <a:cs typeface="Arial" panose="020B0604020202020204" pitchFamily="34" charset="0"/>
            </a:endParaRP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12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fontScale="90000"/>
          </a:bodyPr>
          <a:lstStyle/>
          <a:p>
            <a:pPr algn="ctr"/>
            <a:r>
              <a:rPr lang="es-ES" sz="3600">
                <a:latin typeface="Arial" panose="020B0604020202020204" pitchFamily="34" charset="0"/>
                <a:cs typeface="Arial" panose="020B0604020202020204" pitchFamily="34" charset="0"/>
              </a:rPr>
              <a:t>Instrumentación y acondicionamiento de la matriz de sensado químico </a:t>
            </a:r>
            <a:endParaRPr lang="es-EC" sz="3600">
              <a:latin typeface="Arial" panose="020B0604020202020204" pitchFamily="34" charset="0"/>
              <a:cs typeface="Arial" panose="020B0604020202020204" pitchFamily="34" charset="0"/>
            </a:endParaRP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pic>
        <p:nvPicPr>
          <p:cNvPr id="24" name="Imagen 23">
            <a:extLst>
              <a:ext uri="{FF2B5EF4-FFF2-40B4-BE49-F238E27FC236}">
                <a16:creationId xmlns:a16="http://schemas.microsoft.com/office/drawing/2014/main" id="{C4690899-080E-4B7F-928A-6EA990D8ACB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235847" y="1398532"/>
            <a:ext cx="3495675" cy="2912745"/>
          </a:xfrm>
          <a:prstGeom prst="rect">
            <a:avLst/>
          </a:prstGeom>
        </p:spPr>
      </p:pic>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BF37B3DA-8E49-4419-9284-FEDD79D85908}"/>
                  </a:ext>
                </a:extLst>
              </p:cNvPr>
              <p:cNvSpPr txBox="1"/>
              <p:nvPr/>
            </p:nvSpPr>
            <p:spPr>
              <a:xfrm>
                <a:off x="5044580" y="1067744"/>
                <a:ext cx="6096000" cy="4722511"/>
              </a:xfrm>
              <a:prstGeom prst="rect">
                <a:avLst/>
              </a:prstGeom>
              <a:noFill/>
            </p:spPr>
            <p:txBody>
              <a:bodyPr wrap="square">
                <a:spAutoFit/>
              </a:bodyPr>
              <a:lstStyle/>
              <a:p>
                <a:pPr lvl="0" indent="-342900" algn="just">
                  <a:spcBef>
                    <a:spcPts val="1200"/>
                  </a:spcBef>
                  <a:spcAft>
                    <a:spcPts val="800"/>
                  </a:spcAft>
                  <a:buFont typeface="Times New Roman" panose="02020603050405020304" pitchFamily="18" charset="0"/>
                  <a:buChar char="-"/>
                </a:pPr>
                <a14:m>
                  <m:oMath xmlns:m="http://schemas.openxmlformats.org/officeDocument/2006/math">
                    <m:sSub>
                      <m:sSubPr>
                        <m:ctrlPr>
                          <a:rPr lang="es-EC" sz="1800" i="1" smtClean="0">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800" i="1">
                            <a:effectLst/>
                            <a:latin typeface="Cambria Math" panose="02040503050406030204" pitchFamily="18" charset="0"/>
                            <a:ea typeface="Times New Roman" panose="02020603050405020304" pitchFamily="18" charset="0"/>
                            <a:cs typeface="Arial" panose="020B0604020202020204" pitchFamily="34" charset="0"/>
                          </a:rPr>
                          <m:t>𝑉</m:t>
                        </m:r>
                      </m:e>
                      <m:sub>
                        <m:r>
                          <a:rPr lang="es-EC" sz="1800" i="1">
                            <a:effectLst/>
                            <a:latin typeface="Cambria Math" panose="02040503050406030204" pitchFamily="18" charset="0"/>
                            <a:ea typeface="Times New Roman" panose="02020603050405020304" pitchFamily="18" charset="0"/>
                            <a:cs typeface="Arial" panose="020B0604020202020204" pitchFamily="34" charset="0"/>
                          </a:rPr>
                          <m:t>𝐶</m:t>
                        </m:r>
                      </m:sub>
                    </m:sSub>
                  </m:oMath>
                </a14:m>
                <a:r>
                  <a:rPr lang="es-EC" sz="1800">
                    <a:effectLst/>
                    <a:latin typeface="Arial" panose="020B0604020202020204" pitchFamily="34" charset="0"/>
                    <a:ea typeface="Times New Roman" panose="02020603050405020304" pitchFamily="18" charset="0"/>
                  </a:rPr>
                  <a:t>: Es el voltaje de alimentación del circuito, en este caso de 5V DC.</a:t>
                </a:r>
                <a:endParaRPr lang="es-EC" sz="2000">
                  <a:effectLst/>
                  <a:latin typeface="Times New Roman" panose="02020603050405020304" pitchFamily="18" charset="0"/>
                  <a:ea typeface="Times New Roman" panose="02020603050405020304" pitchFamily="18" charset="0"/>
                </a:endParaRPr>
              </a:p>
              <a:p>
                <a:pPr lvl="0" indent="-342900" algn="just">
                  <a:spcBef>
                    <a:spcPts val="1200"/>
                  </a:spcBef>
                  <a:spcAft>
                    <a:spcPts val="800"/>
                  </a:spcAft>
                  <a:buFont typeface="Times New Roman" panose="02020603050405020304" pitchFamily="18" charset="0"/>
                  <a:buChar char="-"/>
                </a:pPr>
                <a14:m>
                  <m:oMath xmlns:m="http://schemas.openxmlformats.org/officeDocument/2006/math">
                    <m:sSub>
                      <m:sSubPr>
                        <m:ctrlPr>
                          <a:rPr lang="es-EC" sz="1800"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800"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𝑉</m:t>
                        </m:r>
                      </m:e>
                      <m:sub>
                        <m:r>
                          <a:rPr lang="es-ES" sz="1800"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𝐻</m:t>
                        </m:r>
                      </m:sub>
                    </m:sSub>
                  </m:oMath>
                </a14:m>
                <a:r>
                  <a:rPr lang="es-ES" sz="1800">
                    <a:solidFill>
                      <a:srgbClr val="000009"/>
                    </a:solidFill>
                    <a:effectLst/>
                    <a:latin typeface="Arial" panose="020B0604020202020204" pitchFamily="34" charset="0"/>
                    <a:ea typeface="Times New Roman" panose="02020603050405020304" pitchFamily="18" charset="0"/>
                  </a:rPr>
                  <a:t>: Es el voltaje del elemento calentador, que puede ser de 5V DC.</a:t>
                </a:r>
                <a:endParaRPr lang="es-EC" sz="2000">
                  <a:effectLst/>
                  <a:latin typeface="Times New Roman" panose="02020603050405020304" pitchFamily="18" charset="0"/>
                  <a:ea typeface="Times New Roman" panose="02020603050405020304" pitchFamily="18" charset="0"/>
                </a:endParaRPr>
              </a:p>
              <a:p>
                <a:pPr lvl="0" indent="-342900" algn="just">
                  <a:spcBef>
                    <a:spcPts val="1200"/>
                  </a:spcBef>
                  <a:spcAft>
                    <a:spcPts val="800"/>
                  </a:spcAft>
                  <a:buFont typeface="Times New Roman" panose="02020603050405020304" pitchFamily="18" charset="0"/>
                  <a:buChar char="-"/>
                </a:pPr>
                <a14:m>
                  <m:oMath xmlns:m="http://schemas.openxmlformats.org/officeDocument/2006/math">
                    <m:sSub>
                      <m:sSubPr>
                        <m:ctrlPr>
                          <a:rPr lang="es-EC" sz="18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800" i="1">
                            <a:effectLst/>
                            <a:latin typeface="Cambria Math" panose="02040503050406030204" pitchFamily="18" charset="0"/>
                            <a:ea typeface="Times New Roman" panose="02020603050405020304" pitchFamily="18" charset="0"/>
                            <a:cs typeface="Arial" panose="020B0604020202020204" pitchFamily="34" charset="0"/>
                          </a:rPr>
                          <m:t>𝑉</m:t>
                        </m:r>
                      </m:e>
                      <m:sub>
                        <m:sSub>
                          <m:sSubPr>
                            <m:ctrlPr>
                              <a:rPr lang="es-EC" sz="18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800" i="1">
                                <a:effectLst/>
                                <a:latin typeface="Cambria Math" panose="02040503050406030204" pitchFamily="18" charset="0"/>
                                <a:ea typeface="Times New Roman" panose="02020603050405020304" pitchFamily="18" charset="0"/>
                                <a:cs typeface="Arial" panose="020B0604020202020204" pitchFamily="34" charset="0"/>
                              </a:rPr>
                              <m:t>𝑅</m:t>
                            </m:r>
                          </m:e>
                          <m:sub>
                            <m:r>
                              <a:rPr lang="es-EC" sz="1800" i="1">
                                <a:effectLst/>
                                <a:latin typeface="Cambria Math" panose="02040503050406030204" pitchFamily="18" charset="0"/>
                                <a:ea typeface="Times New Roman" panose="02020603050405020304" pitchFamily="18" charset="0"/>
                                <a:cs typeface="Arial" panose="020B0604020202020204" pitchFamily="34" charset="0"/>
                              </a:rPr>
                              <m:t>𝐿</m:t>
                            </m:r>
                          </m:sub>
                        </m:sSub>
                      </m:sub>
                    </m:sSub>
                  </m:oMath>
                </a14:m>
                <a:r>
                  <a:rPr lang="es-EC" sz="1800">
                    <a:effectLst/>
                    <a:latin typeface="Arial" panose="020B0604020202020204" pitchFamily="34" charset="0"/>
                    <a:ea typeface="Times New Roman" panose="02020603050405020304" pitchFamily="18" charset="0"/>
                  </a:rPr>
                  <a:t>: Es el voltaje presente en la resistencia de carga, o voltaje de salida, el cual depende de </a:t>
                </a:r>
                <a14:m>
                  <m:oMath xmlns:m="http://schemas.openxmlformats.org/officeDocument/2006/math">
                    <m:sSub>
                      <m:sSubPr>
                        <m:ctrlPr>
                          <a:rPr lang="es-EC" sz="18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800" i="1">
                            <a:effectLst/>
                            <a:latin typeface="Cambria Math" panose="02040503050406030204" pitchFamily="18" charset="0"/>
                            <a:ea typeface="Times New Roman" panose="02020603050405020304" pitchFamily="18" charset="0"/>
                            <a:cs typeface="Arial" panose="020B0604020202020204" pitchFamily="34" charset="0"/>
                          </a:rPr>
                          <m:t>𝑉</m:t>
                        </m:r>
                      </m:e>
                      <m:sub>
                        <m:r>
                          <a:rPr lang="es-EC" sz="1800" i="1">
                            <a:effectLst/>
                            <a:latin typeface="Cambria Math" panose="02040503050406030204" pitchFamily="18" charset="0"/>
                            <a:ea typeface="Times New Roman" panose="02020603050405020304" pitchFamily="18" charset="0"/>
                            <a:cs typeface="Arial" panose="020B0604020202020204" pitchFamily="34" charset="0"/>
                          </a:rPr>
                          <m:t>𝐶</m:t>
                        </m:r>
                      </m:sub>
                    </m:sSub>
                  </m:oMath>
                </a14:m>
                <a:r>
                  <a:rPr lang="es-EC" sz="1800">
                    <a:effectLst/>
                    <a:latin typeface="Arial" panose="020B0604020202020204" pitchFamily="34" charset="0"/>
                    <a:ea typeface="Times New Roman" panose="02020603050405020304" pitchFamily="18" charset="0"/>
                  </a:rPr>
                  <a:t>,</a:t>
                </a:r>
                <a14:m>
                  <m:oMath xmlns:m="http://schemas.openxmlformats.org/officeDocument/2006/math">
                    <m:r>
                      <a:rPr lang="es-EC" sz="1800" i="1">
                        <a:effectLst/>
                        <a:latin typeface="Cambria Math" panose="02040503050406030204" pitchFamily="18" charset="0"/>
                        <a:ea typeface="Times New Roman" panose="02020603050405020304" pitchFamily="18" charset="0"/>
                        <a:cs typeface="Arial" panose="020B0604020202020204" pitchFamily="34" charset="0"/>
                      </a:rPr>
                      <m:t> </m:t>
                    </m:r>
                    <m:sSub>
                      <m:sSubPr>
                        <m:ctrlPr>
                          <a:rPr lang="es-EC" sz="18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800" i="1">
                            <a:effectLst/>
                            <a:latin typeface="Cambria Math" panose="02040503050406030204" pitchFamily="18" charset="0"/>
                            <a:ea typeface="Times New Roman" panose="02020603050405020304" pitchFamily="18" charset="0"/>
                            <a:cs typeface="Arial" panose="020B0604020202020204" pitchFamily="34" charset="0"/>
                          </a:rPr>
                          <m:t>𝑅</m:t>
                        </m:r>
                      </m:e>
                      <m:sub>
                        <m:r>
                          <a:rPr lang="es-EC" sz="1800" i="1">
                            <a:effectLst/>
                            <a:latin typeface="Cambria Math" panose="02040503050406030204" pitchFamily="18" charset="0"/>
                            <a:ea typeface="Times New Roman" panose="02020603050405020304" pitchFamily="18" charset="0"/>
                            <a:cs typeface="Arial" panose="020B0604020202020204" pitchFamily="34" charset="0"/>
                          </a:rPr>
                          <m:t>𝑆</m:t>
                        </m:r>
                      </m:sub>
                    </m:sSub>
                  </m:oMath>
                </a14:m>
                <a:r>
                  <a:rPr lang="es-EC" sz="1800">
                    <a:effectLst/>
                    <a:latin typeface="Arial" panose="020B0604020202020204" pitchFamily="34" charset="0"/>
                    <a:ea typeface="Times New Roman" panose="02020603050405020304" pitchFamily="18" charset="0"/>
                  </a:rPr>
                  <a:t> y </a:t>
                </a:r>
                <a14:m>
                  <m:oMath xmlns:m="http://schemas.openxmlformats.org/officeDocument/2006/math">
                    <m:sSub>
                      <m:sSubPr>
                        <m:ctrlPr>
                          <a:rPr lang="es-EC" sz="18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C" sz="1800" i="1">
                            <a:effectLst/>
                            <a:latin typeface="Cambria Math" panose="02040503050406030204" pitchFamily="18" charset="0"/>
                            <a:ea typeface="Times New Roman" panose="02020603050405020304" pitchFamily="18" charset="0"/>
                            <a:cs typeface="Arial" panose="020B0604020202020204" pitchFamily="34" charset="0"/>
                          </a:rPr>
                          <m:t>𝑅</m:t>
                        </m:r>
                      </m:e>
                      <m:sub>
                        <m:r>
                          <a:rPr lang="es-EC" sz="1800" i="1">
                            <a:effectLst/>
                            <a:latin typeface="Cambria Math" panose="02040503050406030204" pitchFamily="18" charset="0"/>
                            <a:ea typeface="Times New Roman" panose="02020603050405020304" pitchFamily="18" charset="0"/>
                            <a:cs typeface="Arial" panose="020B0604020202020204" pitchFamily="34" charset="0"/>
                          </a:rPr>
                          <m:t>𝐿</m:t>
                        </m:r>
                      </m:sub>
                    </m:sSub>
                  </m:oMath>
                </a14:m>
                <a:r>
                  <a:rPr lang="es-EC" sz="1800">
                    <a:effectLst/>
                    <a:latin typeface="Arial" panose="020B0604020202020204" pitchFamily="34" charset="0"/>
                    <a:ea typeface="Times New Roman" panose="02020603050405020304" pitchFamily="18" charset="0"/>
                  </a:rPr>
                  <a:t>.</a:t>
                </a:r>
                <a:endParaRPr lang="es-EC" sz="2000">
                  <a:effectLst/>
                  <a:latin typeface="Times New Roman" panose="02020603050405020304" pitchFamily="18" charset="0"/>
                  <a:ea typeface="Times New Roman" panose="02020603050405020304" pitchFamily="18" charset="0"/>
                </a:endParaRPr>
              </a:p>
              <a:p>
                <a:pPr lvl="0" indent="-342900" algn="just">
                  <a:spcBef>
                    <a:spcPts val="1200"/>
                  </a:spcBef>
                  <a:spcAft>
                    <a:spcPts val="800"/>
                  </a:spcAft>
                  <a:buFont typeface="Times New Roman" panose="02020603050405020304" pitchFamily="18" charset="0"/>
                  <a:buChar char="-"/>
                </a:pPr>
                <a14:m>
                  <m:oMath xmlns:m="http://schemas.openxmlformats.org/officeDocument/2006/math">
                    <m:sSub>
                      <m:sSubPr>
                        <m:ctrlPr>
                          <a:rPr lang="es-EC" sz="1800"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800"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𝑅</m:t>
                        </m:r>
                      </m:e>
                      <m:sub>
                        <m:r>
                          <a:rPr lang="es-ES" sz="1800"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𝐿</m:t>
                        </m:r>
                      </m:sub>
                    </m:sSub>
                  </m:oMath>
                </a14:m>
                <a:r>
                  <a:rPr lang="es-ES" sz="1800">
                    <a:solidFill>
                      <a:srgbClr val="000009"/>
                    </a:solidFill>
                    <a:effectLst/>
                    <a:latin typeface="Arial" panose="020B0604020202020204" pitchFamily="34" charset="0"/>
                    <a:ea typeface="Times New Roman" panose="02020603050405020304" pitchFamily="18" charset="0"/>
                  </a:rPr>
                  <a:t>: Es la resistencia de carga variable (para la calibración del sistema), de </a:t>
                </a:r>
                <a14:m>
                  <m:oMath xmlns:m="http://schemas.openxmlformats.org/officeDocument/2006/math">
                    <m:r>
                      <a:rPr lang="es-ES" sz="1800"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50 </m:t>
                    </m:r>
                    <m:r>
                      <a:rPr lang="es-ES" sz="1800"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𝑘</m:t>
                    </m:r>
                    <m:r>
                      <m:rPr>
                        <m:sty m:val="p"/>
                      </m:rPr>
                      <a:rPr lang="es-ES" sz="1800">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Ω</m:t>
                    </m:r>
                  </m:oMath>
                </a14:m>
                <a:r>
                  <a:rPr lang="es-ES" sz="1800">
                    <a:solidFill>
                      <a:srgbClr val="000009"/>
                    </a:solidFill>
                    <a:effectLst/>
                    <a:latin typeface="Arial" panose="020B0604020202020204" pitchFamily="34" charset="0"/>
                    <a:ea typeface="Times New Roman" panose="02020603050405020304" pitchFamily="18" charset="0"/>
                  </a:rPr>
                  <a:t>.</a:t>
                </a:r>
                <a:endParaRPr lang="es-EC" sz="2000">
                  <a:effectLst/>
                  <a:latin typeface="Times New Roman" panose="02020603050405020304" pitchFamily="18" charset="0"/>
                  <a:ea typeface="Times New Roman" panose="02020603050405020304" pitchFamily="18" charset="0"/>
                </a:endParaRPr>
              </a:p>
              <a:p>
                <a:pPr lvl="0" indent="-342900" algn="just">
                  <a:spcBef>
                    <a:spcPts val="1200"/>
                  </a:spcBef>
                  <a:spcAft>
                    <a:spcPts val="800"/>
                  </a:spcAft>
                  <a:buFont typeface="Times New Roman" panose="02020603050405020304" pitchFamily="18" charset="0"/>
                  <a:buChar char="-"/>
                </a:pPr>
                <a14:m>
                  <m:oMath xmlns:m="http://schemas.openxmlformats.org/officeDocument/2006/math">
                    <m:sSub>
                      <m:sSubPr>
                        <m:ctrlPr>
                          <a:rPr lang="es-EC" sz="1800"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800"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𝑅</m:t>
                        </m:r>
                      </m:e>
                      <m:sub>
                        <m:r>
                          <a:rPr lang="es-ES" sz="1800"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𝑆</m:t>
                        </m:r>
                      </m:sub>
                    </m:sSub>
                  </m:oMath>
                </a14:m>
                <a:r>
                  <a:rPr lang="es-ES" sz="1800">
                    <a:solidFill>
                      <a:srgbClr val="000009"/>
                    </a:solidFill>
                    <a:effectLst/>
                    <a:latin typeface="Arial" panose="020B0604020202020204" pitchFamily="34" charset="0"/>
                    <a:ea typeface="Times New Roman" panose="02020603050405020304" pitchFamily="18" charset="0"/>
                  </a:rPr>
                  <a:t>: </a:t>
                </a:r>
                <a:r>
                  <a:rPr lang="es-EC" sz="1800">
                    <a:effectLst/>
                    <a:latin typeface="Arial" panose="020B0604020202020204" pitchFamily="34" charset="0"/>
                    <a:ea typeface="Times New Roman" panose="02020603050405020304" pitchFamily="18" charset="0"/>
                  </a:rPr>
                  <a:t>Resistencia del sensor según la concentración de los gases detectables</a:t>
                </a:r>
                <a:r>
                  <a:rPr lang="es-ES" sz="1800">
                    <a:solidFill>
                      <a:srgbClr val="000009"/>
                    </a:solidFill>
                    <a:effectLst/>
                    <a:latin typeface="Arial" panose="020B0604020202020204" pitchFamily="34" charset="0"/>
                    <a:ea typeface="Times New Roman" panose="02020603050405020304" pitchFamily="18" charset="0"/>
                  </a:rPr>
                  <a:t>.</a:t>
                </a:r>
                <a:endParaRPr lang="es-EC" sz="2000">
                  <a:effectLst/>
                  <a:latin typeface="Times New Roman" panose="02020603050405020304" pitchFamily="18" charset="0"/>
                  <a:ea typeface="Times New Roman" panose="02020603050405020304" pitchFamily="18" charset="0"/>
                </a:endParaRPr>
              </a:p>
              <a:p>
                <a:pPr lvl="0" indent="-342900" algn="just">
                  <a:spcBef>
                    <a:spcPts val="1200"/>
                  </a:spcBef>
                  <a:spcAft>
                    <a:spcPts val="800"/>
                  </a:spcAft>
                  <a:buFont typeface="Times New Roman" panose="02020603050405020304" pitchFamily="18" charset="0"/>
                  <a:buChar char="-"/>
                </a:pPr>
                <a14:m>
                  <m:oMath xmlns:m="http://schemas.openxmlformats.org/officeDocument/2006/math">
                    <m:sSub>
                      <m:sSubPr>
                        <m:ctrlPr>
                          <a:rPr lang="es-EC" sz="1800"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800"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𝑅</m:t>
                        </m:r>
                      </m:e>
                      <m:sub>
                        <m:r>
                          <a:rPr lang="es-ES" sz="1800"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𝑂</m:t>
                        </m:r>
                      </m:sub>
                    </m:sSub>
                  </m:oMath>
                </a14:m>
                <a:r>
                  <a:rPr lang="es-ES" sz="1800">
                    <a:solidFill>
                      <a:srgbClr val="000009"/>
                    </a:solidFill>
                    <a:effectLst/>
                    <a:latin typeface="Arial" panose="020B0604020202020204" pitchFamily="34" charset="0"/>
                    <a:ea typeface="Times New Roman" panose="02020603050405020304" pitchFamily="18" charset="0"/>
                  </a:rPr>
                  <a:t>: Resistencia del sensor a 50 ppm de amoníaco (para el sensor TGS826).</a:t>
                </a:r>
                <a:endParaRPr lang="es-EC" sz="2000">
                  <a:effectLst/>
                  <a:latin typeface="Times New Roman" panose="02020603050405020304" pitchFamily="18" charset="0"/>
                  <a:ea typeface="Times New Roman" panose="02020603050405020304" pitchFamily="18" charset="0"/>
                </a:endParaRPr>
              </a:p>
            </p:txBody>
          </p:sp>
        </mc:Choice>
        <mc:Fallback xmlns="">
          <p:sp>
            <p:nvSpPr>
              <p:cNvPr id="25" name="CuadroTexto 24">
                <a:extLst>
                  <a:ext uri="{FF2B5EF4-FFF2-40B4-BE49-F238E27FC236}">
                    <a16:creationId xmlns:a16="http://schemas.microsoft.com/office/drawing/2014/main" id="{BF37B3DA-8E49-4419-9284-FEDD79D85908}"/>
                  </a:ext>
                </a:extLst>
              </p:cNvPr>
              <p:cNvSpPr txBox="1">
                <a:spLocks noRot="1" noChangeAspect="1" noMove="1" noResize="1" noEditPoints="1" noAdjustHandles="1" noChangeArrowheads="1" noChangeShapeType="1" noTextEdit="1"/>
              </p:cNvSpPr>
              <p:nvPr/>
            </p:nvSpPr>
            <p:spPr>
              <a:xfrm>
                <a:off x="5044580" y="1067744"/>
                <a:ext cx="6096000" cy="4722511"/>
              </a:xfrm>
              <a:prstGeom prst="rect">
                <a:avLst/>
              </a:prstGeom>
              <a:blipFill>
                <a:blip r:embed="rId6"/>
                <a:stretch>
                  <a:fillRect l="-900" t="-645" r="-800" b="-1032"/>
                </a:stretch>
              </a:blipFill>
            </p:spPr>
            <p:txBody>
              <a:bodyPr/>
              <a:lstStyle/>
              <a:p>
                <a:r>
                  <a:rPr lang="en-US">
                    <a:noFill/>
                  </a:rPr>
                  <a:t> </a:t>
                </a:r>
              </a:p>
            </p:txBody>
          </p:sp>
        </mc:Fallback>
      </mc:AlternateContent>
      <p:pic>
        <p:nvPicPr>
          <p:cNvPr id="7" name="Imagen 6">
            <a:extLst>
              <a:ext uri="{FF2B5EF4-FFF2-40B4-BE49-F238E27FC236}">
                <a16:creationId xmlns:a16="http://schemas.microsoft.com/office/drawing/2014/main" id="{74216949-41D3-4F81-9648-CF97690BB11D}"/>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713323" y="4557705"/>
            <a:ext cx="1790179" cy="1148452"/>
          </a:xfrm>
          <a:prstGeom prst="rect">
            <a:avLst/>
          </a:prstGeom>
        </p:spPr>
      </p:pic>
      <p:pic>
        <p:nvPicPr>
          <p:cNvPr id="8" name="Imagen 7">
            <a:extLst>
              <a:ext uri="{FF2B5EF4-FFF2-40B4-BE49-F238E27FC236}">
                <a16:creationId xmlns:a16="http://schemas.microsoft.com/office/drawing/2014/main" id="{A911E170-A2E1-431D-A3C4-8AEAEF76CFD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3164302" y="4557705"/>
            <a:ext cx="1657716" cy="1148452"/>
          </a:xfrm>
          <a:prstGeom prst="rect">
            <a:avLst/>
          </a:prstGeom>
        </p:spPr>
      </p:pic>
      <p:sp>
        <p:nvSpPr>
          <p:cNvPr id="9" name="Flecha: a la derecha 8">
            <a:extLst>
              <a:ext uri="{FF2B5EF4-FFF2-40B4-BE49-F238E27FC236}">
                <a16:creationId xmlns:a16="http://schemas.microsoft.com/office/drawing/2014/main" id="{52E71E84-3A90-4FD9-9299-D25B53AF5F26}"/>
              </a:ext>
            </a:extLst>
          </p:cNvPr>
          <p:cNvSpPr/>
          <p:nvPr/>
        </p:nvSpPr>
        <p:spPr>
          <a:xfrm>
            <a:off x="2503502" y="4865631"/>
            <a:ext cx="660800" cy="452948"/>
          </a:xfrm>
          <a:prstGeom prst="rightArrow">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2633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fade">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Effect transition="in" filter="fade">
                                      <p:cBhvr>
                                        <p:cTn id="17" dur="500"/>
                                        <p:tgtEl>
                                          <p:spTgt spid="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xEl>
                                              <p:pRg st="3" end="3"/>
                                            </p:txEl>
                                          </p:spTgt>
                                        </p:tgtEl>
                                        <p:attrNameLst>
                                          <p:attrName>style.visibility</p:attrName>
                                        </p:attrNameLst>
                                      </p:cBhvr>
                                      <p:to>
                                        <p:strVal val="visible"/>
                                      </p:to>
                                    </p:set>
                                    <p:animEffect transition="in" filter="fade">
                                      <p:cBhvr>
                                        <p:cTn id="22" dur="500"/>
                                        <p:tgtEl>
                                          <p:spTgt spid="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xEl>
                                              <p:pRg st="4" end="4"/>
                                            </p:txEl>
                                          </p:spTgt>
                                        </p:tgtEl>
                                        <p:attrNameLst>
                                          <p:attrName>style.visibility</p:attrName>
                                        </p:attrNameLst>
                                      </p:cBhvr>
                                      <p:to>
                                        <p:strVal val="visible"/>
                                      </p:to>
                                    </p:set>
                                    <p:animEffect transition="in" filter="fade">
                                      <p:cBhvr>
                                        <p:cTn id="27" dur="500"/>
                                        <p:tgtEl>
                                          <p:spTgt spid="2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xEl>
                                              <p:pRg st="5" end="5"/>
                                            </p:txEl>
                                          </p:spTgt>
                                        </p:tgtEl>
                                        <p:attrNameLst>
                                          <p:attrName>style.visibility</p:attrName>
                                        </p:attrNameLst>
                                      </p:cBhvr>
                                      <p:to>
                                        <p:strVal val="visible"/>
                                      </p:to>
                                    </p:set>
                                    <p:animEffect transition="in" filter="fade">
                                      <p:cBhvr>
                                        <p:cTn id="32" dur="500"/>
                                        <p:tgtEl>
                                          <p:spTgt spid="2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S" sz="3600">
                <a:latin typeface="Arial" panose="020B0604020202020204" pitchFamily="34" charset="0"/>
                <a:cs typeface="Arial" panose="020B0604020202020204" pitchFamily="34" charset="0"/>
              </a:rPr>
              <a:t>Adquisición de señales</a:t>
            </a:r>
            <a:endParaRPr lang="es-EC" sz="3600">
              <a:latin typeface="Arial" panose="020B0604020202020204" pitchFamily="34" charset="0"/>
              <a:cs typeface="Arial" panose="020B0604020202020204" pitchFamily="34" charset="0"/>
            </a:endParaRP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1570"/>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dafruit Industries Distribuidor | Socio autorizado | Arrow.com">
            <a:extLst>
              <a:ext uri="{FF2B5EF4-FFF2-40B4-BE49-F238E27FC236}">
                <a16:creationId xmlns:a16="http://schemas.microsoft.com/office/drawing/2014/main" id="{11925916-B9B6-4DB2-8C7E-DC5F2E03DA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8472" y="893686"/>
            <a:ext cx="2309090" cy="1011381"/>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descr="Pines GPIO en Raspberry Pi 2 B">
            <a:extLst>
              <a:ext uri="{FF2B5EF4-FFF2-40B4-BE49-F238E27FC236}">
                <a16:creationId xmlns:a16="http://schemas.microsoft.com/office/drawing/2014/main" id="{CA44D543-FAC5-4578-BD88-4668E6BEDE0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11894" y="2400126"/>
            <a:ext cx="3158837" cy="1908396"/>
          </a:xfrm>
          <a:prstGeom prst="rect">
            <a:avLst/>
          </a:prstGeom>
          <a:noFill/>
          <a:ln>
            <a:noFill/>
          </a:ln>
        </p:spPr>
      </p:pic>
      <p:pic>
        <p:nvPicPr>
          <p:cNvPr id="3076" name="Picture 4" descr="Build a Digital Voltmeter - MATLAB &amp;amp; Simulink Example - MathWorks 中国">
            <a:extLst>
              <a:ext uri="{FF2B5EF4-FFF2-40B4-BE49-F238E27FC236}">
                <a16:creationId xmlns:a16="http://schemas.microsoft.com/office/drawing/2014/main" id="{AA79850E-7189-4BD0-A0D6-C3E8267A9F1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237"/>
          <a:stretch/>
        </p:blipFill>
        <p:spPr bwMode="auto">
          <a:xfrm>
            <a:off x="4516581" y="2551462"/>
            <a:ext cx="3158837" cy="192495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52C83CB6-3F08-4729-BBFA-E65504E64369}"/>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91461" y="2338989"/>
            <a:ext cx="3698939" cy="2137423"/>
          </a:xfrm>
          <a:prstGeom prst="rect">
            <a:avLst/>
          </a:prstGeom>
          <a:noFill/>
          <a:ln>
            <a:noFill/>
          </a:ln>
        </p:spPr>
      </p:pic>
      <p:sp>
        <p:nvSpPr>
          <p:cNvPr id="17" name="Flecha: a la derecha 16">
            <a:extLst>
              <a:ext uri="{FF2B5EF4-FFF2-40B4-BE49-F238E27FC236}">
                <a16:creationId xmlns:a16="http://schemas.microsoft.com/office/drawing/2014/main" id="{8B2557F2-754B-42B2-9889-9D7BC402A8FA}"/>
              </a:ext>
            </a:extLst>
          </p:cNvPr>
          <p:cNvSpPr/>
          <p:nvPr/>
        </p:nvSpPr>
        <p:spPr>
          <a:xfrm>
            <a:off x="3753869" y="3127850"/>
            <a:ext cx="660800" cy="452948"/>
          </a:xfrm>
          <a:prstGeom prst="rightArrow">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Flecha: a la derecha 17">
            <a:extLst>
              <a:ext uri="{FF2B5EF4-FFF2-40B4-BE49-F238E27FC236}">
                <a16:creationId xmlns:a16="http://schemas.microsoft.com/office/drawing/2014/main" id="{C572A7F7-FCDA-4BC8-869E-891BD22B1CDE}"/>
              </a:ext>
            </a:extLst>
          </p:cNvPr>
          <p:cNvSpPr/>
          <p:nvPr/>
        </p:nvSpPr>
        <p:spPr>
          <a:xfrm>
            <a:off x="7832261" y="3202526"/>
            <a:ext cx="660800" cy="452948"/>
          </a:xfrm>
          <a:prstGeom prst="rightArrow">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Flecha: a la derecha 18">
            <a:extLst>
              <a:ext uri="{FF2B5EF4-FFF2-40B4-BE49-F238E27FC236}">
                <a16:creationId xmlns:a16="http://schemas.microsoft.com/office/drawing/2014/main" id="{4EF00F06-5D49-4C43-B33C-011C9C7FE61A}"/>
              </a:ext>
            </a:extLst>
          </p:cNvPr>
          <p:cNvSpPr/>
          <p:nvPr/>
        </p:nvSpPr>
        <p:spPr>
          <a:xfrm rot="5400000">
            <a:off x="5922617" y="1958191"/>
            <a:ext cx="660800" cy="452948"/>
          </a:xfrm>
          <a:prstGeom prst="rightArrow">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CuadroTexto 20">
            <a:extLst>
              <a:ext uri="{FF2B5EF4-FFF2-40B4-BE49-F238E27FC236}">
                <a16:creationId xmlns:a16="http://schemas.microsoft.com/office/drawing/2014/main" id="{B36CE2BF-4E69-4C97-B18C-6EBCE2A859D9}"/>
              </a:ext>
            </a:extLst>
          </p:cNvPr>
          <p:cNvSpPr txBox="1"/>
          <p:nvPr/>
        </p:nvSpPr>
        <p:spPr>
          <a:xfrm>
            <a:off x="5428544" y="4776904"/>
            <a:ext cx="1648945" cy="369332"/>
          </a:xfrm>
          <a:prstGeom prst="rect">
            <a:avLst/>
          </a:prstGeom>
          <a:noFill/>
        </p:spPr>
        <p:txBody>
          <a:bodyPr wrap="square">
            <a:spAutoFit/>
          </a:bodyPr>
          <a:lstStyle/>
          <a:p>
            <a:pPr algn="ctr"/>
            <a:r>
              <a:rPr lang="es-ES">
                <a:latin typeface="Arial" panose="020B0604020202020204" pitchFamily="34" charset="0"/>
                <a:ea typeface="Times New Roman" panose="02020603050405020304" pitchFamily="18" charset="0"/>
              </a:rPr>
              <a:t>M</a:t>
            </a:r>
            <a:r>
              <a:rPr lang="es-ES" sz="1800">
                <a:effectLst/>
                <a:latin typeface="Arial" panose="020B0604020202020204" pitchFamily="34" charset="0"/>
                <a:ea typeface="Times New Roman" panose="02020603050405020304" pitchFamily="18" charset="0"/>
              </a:rPr>
              <a:t>ódulo ADC</a:t>
            </a:r>
            <a:endParaRPr lang="es-EC"/>
          </a:p>
        </p:txBody>
      </p:sp>
      <p:sp>
        <p:nvSpPr>
          <p:cNvPr id="22" name="CuadroTexto 21">
            <a:extLst>
              <a:ext uri="{FF2B5EF4-FFF2-40B4-BE49-F238E27FC236}">
                <a16:creationId xmlns:a16="http://schemas.microsoft.com/office/drawing/2014/main" id="{CCAAF3A6-68DA-4608-9F43-F1CC76B2BB1B}"/>
              </a:ext>
            </a:extLst>
          </p:cNvPr>
          <p:cNvSpPr txBox="1"/>
          <p:nvPr/>
        </p:nvSpPr>
        <p:spPr>
          <a:xfrm>
            <a:off x="1115736" y="1252913"/>
            <a:ext cx="4589645" cy="369332"/>
          </a:xfrm>
          <a:prstGeom prst="rect">
            <a:avLst/>
          </a:prstGeom>
          <a:noFill/>
        </p:spPr>
        <p:txBody>
          <a:bodyPr wrap="square">
            <a:spAutoFit/>
          </a:bodyPr>
          <a:lstStyle/>
          <a:p>
            <a:r>
              <a:rPr lang="es-ES">
                <a:latin typeface="Arial" panose="020B0604020202020204" pitchFamily="34" charset="0"/>
                <a:ea typeface="Times New Roman" panose="02020603050405020304" pitchFamily="18" charset="0"/>
              </a:rPr>
              <a:t>D</a:t>
            </a:r>
            <a:r>
              <a:rPr lang="es-ES" sz="1800">
                <a:effectLst/>
                <a:latin typeface="Arial" panose="020B0604020202020204" pitchFamily="34" charset="0"/>
                <a:ea typeface="Times New Roman" panose="02020603050405020304" pitchFamily="18" charset="0"/>
              </a:rPr>
              <a:t>river </a:t>
            </a:r>
            <a:r>
              <a:rPr lang="es-ES" sz="1800" i="1">
                <a:effectLst/>
                <a:latin typeface="Arial" panose="020B0604020202020204" pitchFamily="34" charset="0"/>
                <a:ea typeface="Times New Roman" panose="02020603050405020304" pitchFamily="18" charset="0"/>
              </a:rPr>
              <a:t>adafruit-circuitpython-mcp3xxx</a:t>
            </a:r>
            <a:r>
              <a:rPr lang="es-ES" sz="1800">
                <a:effectLst/>
                <a:latin typeface="Arial" panose="020B0604020202020204" pitchFamily="34" charset="0"/>
                <a:ea typeface="Times New Roman" panose="02020603050405020304" pitchFamily="18" charset="0"/>
              </a:rPr>
              <a:t> </a:t>
            </a:r>
            <a:endParaRPr lang="es-EC"/>
          </a:p>
        </p:txBody>
      </p:sp>
      <p:sp>
        <p:nvSpPr>
          <p:cNvPr id="23" name="CuadroTexto 22">
            <a:extLst>
              <a:ext uri="{FF2B5EF4-FFF2-40B4-BE49-F238E27FC236}">
                <a16:creationId xmlns:a16="http://schemas.microsoft.com/office/drawing/2014/main" id="{284E0A1A-EE21-4084-B0A5-D9E0CB769B2B}"/>
              </a:ext>
            </a:extLst>
          </p:cNvPr>
          <p:cNvSpPr txBox="1"/>
          <p:nvPr/>
        </p:nvSpPr>
        <p:spPr>
          <a:xfrm>
            <a:off x="453421" y="4772029"/>
            <a:ext cx="3075781" cy="369332"/>
          </a:xfrm>
          <a:prstGeom prst="rect">
            <a:avLst/>
          </a:prstGeom>
          <a:noFill/>
        </p:spPr>
        <p:txBody>
          <a:bodyPr wrap="square">
            <a:spAutoFit/>
          </a:bodyPr>
          <a:lstStyle/>
          <a:p>
            <a:pPr algn="ctr"/>
            <a:r>
              <a:rPr lang="es-ES">
                <a:latin typeface="Arial" panose="020B0604020202020204" pitchFamily="34" charset="0"/>
                <a:ea typeface="Times New Roman" panose="02020603050405020304" pitchFamily="18" charset="0"/>
              </a:rPr>
              <a:t>Tarjeta de Adquisición </a:t>
            </a:r>
            <a:endParaRPr lang="es-EC"/>
          </a:p>
        </p:txBody>
      </p:sp>
      <p:sp>
        <p:nvSpPr>
          <p:cNvPr id="26" name="CuadroTexto 25">
            <a:extLst>
              <a:ext uri="{FF2B5EF4-FFF2-40B4-BE49-F238E27FC236}">
                <a16:creationId xmlns:a16="http://schemas.microsoft.com/office/drawing/2014/main" id="{FF512B7F-0548-4DE5-B4D6-D963519F2200}"/>
              </a:ext>
            </a:extLst>
          </p:cNvPr>
          <p:cNvSpPr txBox="1"/>
          <p:nvPr/>
        </p:nvSpPr>
        <p:spPr>
          <a:xfrm>
            <a:off x="8976831" y="4776528"/>
            <a:ext cx="2686173" cy="369332"/>
          </a:xfrm>
          <a:prstGeom prst="rect">
            <a:avLst/>
          </a:prstGeom>
          <a:noFill/>
        </p:spPr>
        <p:txBody>
          <a:bodyPr wrap="square">
            <a:spAutoFit/>
          </a:bodyPr>
          <a:lstStyle/>
          <a:p>
            <a:pPr algn="ctr"/>
            <a:r>
              <a:rPr lang="es-ES">
                <a:latin typeface="Arial" panose="020B0604020202020204" pitchFamily="34" charset="0"/>
                <a:ea typeface="Times New Roman" panose="02020603050405020304" pitchFamily="18" charset="0"/>
              </a:rPr>
              <a:t>Sistema de Adquisición </a:t>
            </a:r>
            <a:endParaRPr lang="es-EC"/>
          </a:p>
        </p:txBody>
      </p:sp>
    </p:spTree>
    <p:extLst>
      <p:ext uri="{BB962C8B-B14F-4D97-AF65-F5344CB8AC3E}">
        <p14:creationId xmlns:p14="http://schemas.microsoft.com/office/powerpoint/2010/main" val="312445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fade">
                                      <p:cBhvr>
                                        <p:cTn id="20" dur="500"/>
                                        <p:tgtEl>
                                          <p:spTgt spid="307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fade">
                                      <p:cBhvr>
                                        <p:cTn id="31" dur="500"/>
                                        <p:tgtEl>
                                          <p:spTgt spid="307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1" grpId="0"/>
      <p:bldP spid="22" grpId="0"/>
      <p:bldP spid="23"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49604"/>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a:extLst>
              <a:ext uri="{FF2B5EF4-FFF2-40B4-BE49-F238E27FC236}">
                <a16:creationId xmlns:a16="http://schemas.microsoft.com/office/drawing/2014/main" id="{CFCCE1B7-9F23-41DD-B4E6-5940C0A802A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8650" y="1383705"/>
            <a:ext cx="3561715" cy="1209675"/>
          </a:xfrm>
          <a:prstGeom prst="rect">
            <a:avLst/>
          </a:prstGeom>
          <a:noFill/>
          <a:ln>
            <a:noFill/>
          </a:ln>
        </p:spPr>
      </p:pic>
      <p:pic>
        <p:nvPicPr>
          <p:cNvPr id="24" name="Imagen 23">
            <a:extLst>
              <a:ext uri="{FF2B5EF4-FFF2-40B4-BE49-F238E27FC236}">
                <a16:creationId xmlns:a16="http://schemas.microsoft.com/office/drawing/2014/main" id="{E19054D8-A4CF-46E8-989A-5C62AE90DA87}"/>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928650" y="3305626"/>
            <a:ext cx="3779520" cy="2333625"/>
          </a:xfrm>
          <a:prstGeom prst="rect">
            <a:avLst/>
          </a:prstGeom>
        </p:spPr>
      </p:pic>
      <p:pic>
        <p:nvPicPr>
          <p:cNvPr id="25" name="Imagen 24">
            <a:extLst>
              <a:ext uri="{FF2B5EF4-FFF2-40B4-BE49-F238E27FC236}">
                <a16:creationId xmlns:a16="http://schemas.microsoft.com/office/drawing/2014/main" id="{47C701A6-A5E5-4D8B-955A-FFB267289D03}"/>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460" y="2350044"/>
            <a:ext cx="5750922" cy="1677011"/>
          </a:xfrm>
          <a:prstGeom prst="rect">
            <a:avLst/>
          </a:prstGeom>
          <a:noFill/>
          <a:ln>
            <a:noFill/>
          </a:ln>
        </p:spPr>
      </p:pic>
      <p:sp>
        <p:nvSpPr>
          <p:cNvPr id="28" name="CuadroTexto 27">
            <a:extLst>
              <a:ext uri="{FF2B5EF4-FFF2-40B4-BE49-F238E27FC236}">
                <a16:creationId xmlns:a16="http://schemas.microsoft.com/office/drawing/2014/main" id="{951AB418-5EB4-41D8-97BE-A434894595CA}"/>
              </a:ext>
            </a:extLst>
          </p:cNvPr>
          <p:cNvSpPr txBox="1"/>
          <p:nvPr/>
        </p:nvSpPr>
        <p:spPr>
          <a:xfrm>
            <a:off x="7280519" y="998170"/>
            <a:ext cx="3075781" cy="369332"/>
          </a:xfrm>
          <a:prstGeom prst="rect">
            <a:avLst/>
          </a:prstGeom>
          <a:noFill/>
        </p:spPr>
        <p:txBody>
          <a:bodyPr wrap="square">
            <a:spAutoFit/>
          </a:bodyPr>
          <a:lstStyle/>
          <a:p>
            <a:pPr algn="ctr"/>
            <a:r>
              <a:rPr lang="es-ES">
                <a:latin typeface="Arial" panose="020B0604020202020204" pitchFamily="34" charset="0"/>
                <a:ea typeface="Times New Roman" panose="02020603050405020304" pitchFamily="18" charset="0"/>
              </a:rPr>
              <a:t>Sistema neumático </a:t>
            </a:r>
            <a:endParaRPr lang="es-EC"/>
          </a:p>
        </p:txBody>
      </p:sp>
      <p:sp>
        <p:nvSpPr>
          <p:cNvPr id="29" name="CuadroTexto 28">
            <a:extLst>
              <a:ext uri="{FF2B5EF4-FFF2-40B4-BE49-F238E27FC236}">
                <a16:creationId xmlns:a16="http://schemas.microsoft.com/office/drawing/2014/main" id="{93F30AFB-4B36-428F-A3A5-764CE9616020}"/>
              </a:ext>
            </a:extLst>
          </p:cNvPr>
          <p:cNvSpPr txBox="1"/>
          <p:nvPr/>
        </p:nvSpPr>
        <p:spPr>
          <a:xfrm>
            <a:off x="7042082" y="2810531"/>
            <a:ext cx="3075781" cy="369332"/>
          </a:xfrm>
          <a:prstGeom prst="rect">
            <a:avLst/>
          </a:prstGeom>
          <a:noFill/>
        </p:spPr>
        <p:txBody>
          <a:bodyPr wrap="square">
            <a:spAutoFit/>
          </a:bodyPr>
          <a:lstStyle/>
          <a:p>
            <a:pPr algn="ctr"/>
            <a:r>
              <a:rPr lang="es-ES">
                <a:latin typeface="Arial" panose="020B0604020202020204" pitchFamily="34" charset="0"/>
                <a:ea typeface="Times New Roman" panose="02020603050405020304" pitchFamily="18" charset="0"/>
              </a:rPr>
              <a:t>Sistema de accionamiento  </a:t>
            </a:r>
            <a:endParaRPr lang="es-EC"/>
          </a:p>
        </p:txBody>
      </p:sp>
      <p:sp>
        <p:nvSpPr>
          <p:cNvPr id="30" name="CuadroTexto 29">
            <a:extLst>
              <a:ext uri="{FF2B5EF4-FFF2-40B4-BE49-F238E27FC236}">
                <a16:creationId xmlns:a16="http://schemas.microsoft.com/office/drawing/2014/main" id="{4AC12ED5-5885-46E5-BBAC-577E6F1413A1}"/>
              </a:ext>
            </a:extLst>
          </p:cNvPr>
          <p:cNvSpPr txBox="1"/>
          <p:nvPr/>
        </p:nvSpPr>
        <p:spPr>
          <a:xfrm>
            <a:off x="2187570" y="1870616"/>
            <a:ext cx="3075781" cy="369332"/>
          </a:xfrm>
          <a:prstGeom prst="rect">
            <a:avLst/>
          </a:prstGeom>
          <a:noFill/>
        </p:spPr>
        <p:txBody>
          <a:bodyPr wrap="square">
            <a:spAutoFit/>
          </a:bodyPr>
          <a:lstStyle/>
          <a:p>
            <a:pPr algn="ctr"/>
            <a:r>
              <a:rPr lang="es-ES">
                <a:latin typeface="Arial" panose="020B0604020202020204" pitchFamily="34" charset="0"/>
                <a:ea typeface="Times New Roman" panose="02020603050405020304" pitchFamily="18" charset="0"/>
              </a:rPr>
              <a:t>Ciclo de Activación </a:t>
            </a:r>
            <a:endParaRPr lang="es-EC"/>
          </a:p>
        </p:txBody>
      </p:sp>
      <p:sp>
        <p:nvSpPr>
          <p:cNvPr id="31" name="Marcador de contenido 2">
            <a:extLst>
              <a:ext uri="{FF2B5EF4-FFF2-40B4-BE49-F238E27FC236}">
                <a16:creationId xmlns:a16="http://schemas.microsoft.com/office/drawing/2014/main" id="{464C5FDA-8339-417B-8B44-37BC98B68669}"/>
              </a:ext>
            </a:extLst>
          </p:cNvPr>
          <p:cNvSpPr txBox="1">
            <a:spLocks/>
          </p:cNvSpPr>
          <p:nvPr/>
        </p:nvSpPr>
        <p:spPr>
          <a:xfrm>
            <a:off x="198119" y="1007616"/>
            <a:ext cx="6659881" cy="17755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s-EC">
                <a:latin typeface="Arial" panose="020B0604020202020204" pitchFamily="34" charset="0"/>
                <a:cs typeface="Arial" panose="020B0604020202020204" pitchFamily="34" charset="0"/>
              </a:rPr>
              <a:t>Inyección</a:t>
            </a:r>
          </a:p>
        </p:txBody>
      </p:sp>
      <p:sp>
        <p:nvSpPr>
          <p:cNvPr id="32" name="Rectángulo 31">
            <a:extLst>
              <a:ext uri="{FF2B5EF4-FFF2-40B4-BE49-F238E27FC236}">
                <a16:creationId xmlns:a16="http://schemas.microsoft.com/office/drawing/2014/main" id="{40B71B44-4CF0-4B16-A4B8-12CB5803A0D8}"/>
              </a:ext>
            </a:extLst>
          </p:cNvPr>
          <p:cNvSpPr/>
          <p:nvPr/>
        </p:nvSpPr>
        <p:spPr>
          <a:xfrm>
            <a:off x="1557783" y="2893246"/>
            <a:ext cx="1074582" cy="1069154"/>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Rectángulo 32">
            <a:extLst>
              <a:ext uri="{FF2B5EF4-FFF2-40B4-BE49-F238E27FC236}">
                <a16:creationId xmlns:a16="http://schemas.microsoft.com/office/drawing/2014/main" id="{3618F46B-EF09-4D06-AC92-5D983FB21FBC}"/>
              </a:ext>
            </a:extLst>
          </p:cNvPr>
          <p:cNvSpPr/>
          <p:nvPr/>
        </p:nvSpPr>
        <p:spPr>
          <a:xfrm>
            <a:off x="6928650" y="1383704"/>
            <a:ext cx="1753532" cy="1301063"/>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Rectángulo 33">
            <a:extLst>
              <a:ext uri="{FF2B5EF4-FFF2-40B4-BE49-F238E27FC236}">
                <a16:creationId xmlns:a16="http://schemas.microsoft.com/office/drawing/2014/main" id="{BBA19E0A-6E90-46B3-8539-D5C6AE4DA73B}"/>
              </a:ext>
            </a:extLst>
          </p:cNvPr>
          <p:cNvSpPr/>
          <p:nvPr/>
        </p:nvSpPr>
        <p:spPr>
          <a:xfrm>
            <a:off x="7042082" y="3211184"/>
            <a:ext cx="1537890" cy="2499048"/>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2" name="Título 1">
            <a:extLst>
              <a:ext uri="{FF2B5EF4-FFF2-40B4-BE49-F238E27FC236}">
                <a16:creationId xmlns:a16="http://schemas.microsoft.com/office/drawing/2014/main" id="{3E2EAB4C-3EB3-4570-8B48-EFFD5A3638EF}"/>
              </a:ext>
            </a:extLst>
          </p:cNvPr>
          <p:cNvSpPr txBox="1">
            <a:spLocks/>
          </p:cNvSpPr>
          <p:nvPr/>
        </p:nvSpPr>
        <p:spPr>
          <a:xfrm>
            <a:off x="2503502" y="89879"/>
            <a:ext cx="8850297" cy="7674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600">
                <a:latin typeface="Arial" panose="020B0604020202020204" pitchFamily="34" charset="0"/>
                <a:cs typeface="Arial" panose="020B0604020202020204" pitchFamily="34" charset="0"/>
              </a:rPr>
              <a:t>Diseño del sistema neumático</a:t>
            </a:r>
            <a:endParaRPr lang="es-EC"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194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S" sz="3600">
                <a:latin typeface="Arial" panose="020B0604020202020204" pitchFamily="34" charset="0"/>
                <a:cs typeface="Arial" panose="020B0604020202020204" pitchFamily="34" charset="0"/>
              </a:rPr>
              <a:t>Diseño del sistema neumático</a:t>
            </a:r>
            <a:endParaRPr lang="es-EC" sz="3600">
              <a:latin typeface="Arial" panose="020B0604020202020204" pitchFamily="34" charset="0"/>
              <a:cs typeface="Arial" panose="020B0604020202020204" pitchFamily="34" charset="0"/>
            </a:endParaRP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49604"/>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
        <p:nvSpPr>
          <p:cNvPr id="31" name="Marcador de contenido 2">
            <a:extLst>
              <a:ext uri="{FF2B5EF4-FFF2-40B4-BE49-F238E27FC236}">
                <a16:creationId xmlns:a16="http://schemas.microsoft.com/office/drawing/2014/main" id="{464C5FDA-8339-417B-8B44-37BC98B68669}"/>
              </a:ext>
            </a:extLst>
          </p:cNvPr>
          <p:cNvSpPr txBox="1">
            <a:spLocks/>
          </p:cNvSpPr>
          <p:nvPr/>
        </p:nvSpPr>
        <p:spPr>
          <a:xfrm>
            <a:off x="198119" y="1007616"/>
            <a:ext cx="6659881" cy="17755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s-EC">
                <a:latin typeface="Arial" panose="020B0604020202020204" pitchFamily="34" charset="0"/>
                <a:cs typeface="Arial" panose="020B0604020202020204" pitchFamily="34" charset="0"/>
              </a:rPr>
              <a:t>Limpieza</a:t>
            </a:r>
          </a:p>
        </p:txBody>
      </p:sp>
      <p:pic>
        <p:nvPicPr>
          <p:cNvPr id="12" name="Imagen 11">
            <a:extLst>
              <a:ext uri="{FF2B5EF4-FFF2-40B4-BE49-F238E27FC236}">
                <a16:creationId xmlns:a16="http://schemas.microsoft.com/office/drawing/2014/main" id="{545F9A31-82CE-4795-B302-92BCBFEE7F5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8650" y="1383705"/>
            <a:ext cx="3561715" cy="1209675"/>
          </a:xfrm>
          <a:prstGeom prst="rect">
            <a:avLst/>
          </a:prstGeom>
          <a:noFill/>
          <a:ln>
            <a:noFill/>
          </a:ln>
        </p:spPr>
      </p:pic>
      <p:pic>
        <p:nvPicPr>
          <p:cNvPr id="13" name="Imagen 12">
            <a:extLst>
              <a:ext uri="{FF2B5EF4-FFF2-40B4-BE49-F238E27FC236}">
                <a16:creationId xmlns:a16="http://schemas.microsoft.com/office/drawing/2014/main" id="{6567080F-2303-438D-BC8E-6531B2B4756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928650" y="3305626"/>
            <a:ext cx="3779520" cy="2333625"/>
          </a:xfrm>
          <a:prstGeom prst="rect">
            <a:avLst/>
          </a:prstGeom>
        </p:spPr>
      </p:pic>
      <p:pic>
        <p:nvPicPr>
          <p:cNvPr id="14" name="Imagen 13">
            <a:extLst>
              <a:ext uri="{FF2B5EF4-FFF2-40B4-BE49-F238E27FC236}">
                <a16:creationId xmlns:a16="http://schemas.microsoft.com/office/drawing/2014/main" id="{9F703730-CAFC-4AE6-BE56-2B519C689D45}"/>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460" y="2350044"/>
            <a:ext cx="5750922" cy="1677011"/>
          </a:xfrm>
          <a:prstGeom prst="rect">
            <a:avLst/>
          </a:prstGeom>
          <a:noFill/>
          <a:ln>
            <a:noFill/>
          </a:ln>
        </p:spPr>
      </p:pic>
      <p:sp>
        <p:nvSpPr>
          <p:cNvPr id="15" name="CuadroTexto 14">
            <a:extLst>
              <a:ext uri="{FF2B5EF4-FFF2-40B4-BE49-F238E27FC236}">
                <a16:creationId xmlns:a16="http://schemas.microsoft.com/office/drawing/2014/main" id="{0BED5819-726D-4D73-8F05-20B555B0EBAE}"/>
              </a:ext>
            </a:extLst>
          </p:cNvPr>
          <p:cNvSpPr txBox="1"/>
          <p:nvPr/>
        </p:nvSpPr>
        <p:spPr>
          <a:xfrm>
            <a:off x="7280519" y="998170"/>
            <a:ext cx="3075781" cy="369332"/>
          </a:xfrm>
          <a:prstGeom prst="rect">
            <a:avLst/>
          </a:prstGeom>
          <a:noFill/>
        </p:spPr>
        <p:txBody>
          <a:bodyPr wrap="square">
            <a:spAutoFit/>
          </a:bodyPr>
          <a:lstStyle/>
          <a:p>
            <a:pPr algn="ctr"/>
            <a:r>
              <a:rPr lang="es-ES">
                <a:latin typeface="Arial" panose="020B0604020202020204" pitchFamily="34" charset="0"/>
                <a:ea typeface="Times New Roman" panose="02020603050405020304" pitchFamily="18" charset="0"/>
              </a:rPr>
              <a:t>Sistema neumático </a:t>
            </a:r>
            <a:endParaRPr lang="es-EC"/>
          </a:p>
        </p:txBody>
      </p:sp>
      <p:sp>
        <p:nvSpPr>
          <p:cNvPr id="16" name="CuadroTexto 15">
            <a:extLst>
              <a:ext uri="{FF2B5EF4-FFF2-40B4-BE49-F238E27FC236}">
                <a16:creationId xmlns:a16="http://schemas.microsoft.com/office/drawing/2014/main" id="{B56806ED-2C33-423D-B0C5-AFF7FA9302AF}"/>
              </a:ext>
            </a:extLst>
          </p:cNvPr>
          <p:cNvSpPr txBox="1"/>
          <p:nvPr/>
        </p:nvSpPr>
        <p:spPr>
          <a:xfrm>
            <a:off x="7042082" y="2810531"/>
            <a:ext cx="3075781" cy="369332"/>
          </a:xfrm>
          <a:prstGeom prst="rect">
            <a:avLst/>
          </a:prstGeom>
          <a:noFill/>
        </p:spPr>
        <p:txBody>
          <a:bodyPr wrap="square">
            <a:spAutoFit/>
          </a:bodyPr>
          <a:lstStyle/>
          <a:p>
            <a:pPr algn="ctr"/>
            <a:r>
              <a:rPr lang="es-ES">
                <a:latin typeface="Arial" panose="020B0604020202020204" pitchFamily="34" charset="0"/>
                <a:ea typeface="Times New Roman" panose="02020603050405020304" pitchFamily="18" charset="0"/>
              </a:rPr>
              <a:t>Sistema de accionamiento  </a:t>
            </a:r>
            <a:endParaRPr lang="es-EC"/>
          </a:p>
        </p:txBody>
      </p:sp>
      <p:sp>
        <p:nvSpPr>
          <p:cNvPr id="17" name="CuadroTexto 16">
            <a:extLst>
              <a:ext uri="{FF2B5EF4-FFF2-40B4-BE49-F238E27FC236}">
                <a16:creationId xmlns:a16="http://schemas.microsoft.com/office/drawing/2014/main" id="{60232E30-4C4E-4B31-8A25-3DAFEB6A4FCA}"/>
              </a:ext>
            </a:extLst>
          </p:cNvPr>
          <p:cNvSpPr txBox="1"/>
          <p:nvPr/>
        </p:nvSpPr>
        <p:spPr>
          <a:xfrm>
            <a:off x="2187570" y="1870616"/>
            <a:ext cx="3075781" cy="369332"/>
          </a:xfrm>
          <a:prstGeom prst="rect">
            <a:avLst/>
          </a:prstGeom>
          <a:noFill/>
        </p:spPr>
        <p:txBody>
          <a:bodyPr wrap="square">
            <a:spAutoFit/>
          </a:bodyPr>
          <a:lstStyle/>
          <a:p>
            <a:pPr algn="ctr"/>
            <a:r>
              <a:rPr lang="es-ES">
                <a:latin typeface="Arial" panose="020B0604020202020204" pitchFamily="34" charset="0"/>
                <a:ea typeface="Times New Roman" panose="02020603050405020304" pitchFamily="18" charset="0"/>
              </a:rPr>
              <a:t>Ciclo de Activación </a:t>
            </a:r>
            <a:endParaRPr lang="es-EC"/>
          </a:p>
        </p:txBody>
      </p:sp>
      <p:sp>
        <p:nvSpPr>
          <p:cNvPr id="19" name="Rectángulo 18">
            <a:extLst>
              <a:ext uri="{FF2B5EF4-FFF2-40B4-BE49-F238E27FC236}">
                <a16:creationId xmlns:a16="http://schemas.microsoft.com/office/drawing/2014/main" id="{3CFC8100-9C8F-45FB-A88B-F45B2FBC1120}"/>
              </a:ext>
            </a:extLst>
          </p:cNvPr>
          <p:cNvSpPr/>
          <p:nvPr/>
        </p:nvSpPr>
        <p:spPr>
          <a:xfrm>
            <a:off x="8719126" y="1383704"/>
            <a:ext cx="628073" cy="1301063"/>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Rectángulo 20">
            <a:extLst>
              <a:ext uri="{FF2B5EF4-FFF2-40B4-BE49-F238E27FC236}">
                <a16:creationId xmlns:a16="http://schemas.microsoft.com/office/drawing/2014/main" id="{DC991681-FC5D-482D-B941-ABE6A41C2ABB}"/>
              </a:ext>
            </a:extLst>
          </p:cNvPr>
          <p:cNvSpPr/>
          <p:nvPr/>
        </p:nvSpPr>
        <p:spPr>
          <a:xfrm>
            <a:off x="7042082" y="3211184"/>
            <a:ext cx="1002791" cy="2499048"/>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Rectángulo 21">
            <a:extLst>
              <a:ext uri="{FF2B5EF4-FFF2-40B4-BE49-F238E27FC236}">
                <a16:creationId xmlns:a16="http://schemas.microsoft.com/office/drawing/2014/main" id="{1AD57695-7094-4F17-97A3-DCDBCD7E392C}"/>
              </a:ext>
            </a:extLst>
          </p:cNvPr>
          <p:cNvSpPr/>
          <p:nvPr/>
        </p:nvSpPr>
        <p:spPr>
          <a:xfrm>
            <a:off x="2791774" y="2884599"/>
            <a:ext cx="976662" cy="1069154"/>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Rectángulo 22">
            <a:extLst>
              <a:ext uri="{FF2B5EF4-FFF2-40B4-BE49-F238E27FC236}">
                <a16:creationId xmlns:a16="http://schemas.microsoft.com/office/drawing/2014/main" id="{3CB30453-3B6B-42CA-98C0-B8FAC9E922BB}"/>
              </a:ext>
            </a:extLst>
          </p:cNvPr>
          <p:cNvSpPr/>
          <p:nvPr/>
        </p:nvSpPr>
        <p:spPr>
          <a:xfrm>
            <a:off x="8632760" y="3179863"/>
            <a:ext cx="538950" cy="2499048"/>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16708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Introducción</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200" y="1688349"/>
            <a:ext cx="10515600" cy="5182664"/>
          </a:xfrm>
        </p:spPr>
        <p:txBody>
          <a:bodyPr/>
          <a:lstStyle/>
          <a:p>
            <a:r>
              <a:rPr lang="es-EC">
                <a:latin typeface="Arial" panose="020B0604020202020204" pitchFamily="34" charset="0"/>
                <a:cs typeface="Arial" panose="020B0604020202020204" pitchFamily="34" charset="0"/>
              </a:rPr>
              <a:t>Antecedentes</a:t>
            </a:r>
          </a:p>
          <a:p>
            <a:r>
              <a:rPr lang="es-EC">
                <a:latin typeface="Arial" panose="020B0604020202020204" pitchFamily="34" charset="0"/>
                <a:cs typeface="Arial" panose="020B0604020202020204" pitchFamily="34" charset="0"/>
              </a:rPr>
              <a:t>Justificación e importancia</a:t>
            </a:r>
          </a:p>
          <a:p>
            <a:r>
              <a:rPr lang="es-EC">
                <a:latin typeface="Arial" panose="020B0604020202020204" pitchFamily="34" charset="0"/>
                <a:cs typeface="Arial" panose="020B0604020202020204" pitchFamily="34" charset="0"/>
              </a:rPr>
              <a:t>Objetivos</a:t>
            </a:r>
          </a:p>
          <a:p>
            <a:r>
              <a:rPr lang="es-EC">
                <a:latin typeface="Arial" panose="020B0604020202020204" pitchFamily="34" charset="0"/>
                <a:cs typeface="Arial" panose="020B0604020202020204" pitchFamily="34" charset="0"/>
              </a:rPr>
              <a:t>Descripción del Proyecto</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11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S" sz="3600">
                <a:latin typeface="Arial" panose="020B0604020202020204" pitchFamily="34" charset="0"/>
                <a:cs typeface="Arial" panose="020B0604020202020204" pitchFamily="34" charset="0"/>
              </a:rPr>
              <a:t>Diseño del sistema neumático</a:t>
            </a:r>
            <a:endParaRPr lang="es-EC" sz="3600">
              <a:latin typeface="Arial" panose="020B0604020202020204" pitchFamily="34" charset="0"/>
              <a:cs typeface="Arial" panose="020B0604020202020204" pitchFamily="34" charset="0"/>
            </a:endParaRP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49604"/>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n 19">
            <a:extLst>
              <a:ext uri="{FF2B5EF4-FFF2-40B4-BE49-F238E27FC236}">
                <a16:creationId xmlns:a16="http://schemas.microsoft.com/office/drawing/2014/main" id="{CFCCE1B7-9F23-41DD-B4E6-5940C0A802A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8650" y="1383705"/>
            <a:ext cx="3561715" cy="1209675"/>
          </a:xfrm>
          <a:prstGeom prst="rect">
            <a:avLst/>
          </a:prstGeom>
          <a:noFill/>
          <a:ln>
            <a:noFill/>
          </a:ln>
        </p:spPr>
      </p:pic>
      <p:pic>
        <p:nvPicPr>
          <p:cNvPr id="24" name="Imagen 23">
            <a:extLst>
              <a:ext uri="{FF2B5EF4-FFF2-40B4-BE49-F238E27FC236}">
                <a16:creationId xmlns:a16="http://schemas.microsoft.com/office/drawing/2014/main" id="{E19054D8-A4CF-46E8-989A-5C62AE90DA87}"/>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928650" y="3305626"/>
            <a:ext cx="3779520" cy="2333625"/>
          </a:xfrm>
          <a:prstGeom prst="rect">
            <a:avLst/>
          </a:prstGeom>
        </p:spPr>
      </p:pic>
      <p:pic>
        <p:nvPicPr>
          <p:cNvPr id="25" name="Imagen 24">
            <a:extLst>
              <a:ext uri="{FF2B5EF4-FFF2-40B4-BE49-F238E27FC236}">
                <a16:creationId xmlns:a16="http://schemas.microsoft.com/office/drawing/2014/main" id="{47C701A6-A5E5-4D8B-955A-FFB267289D03}"/>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460" y="2350044"/>
            <a:ext cx="5750922" cy="1677011"/>
          </a:xfrm>
          <a:prstGeom prst="rect">
            <a:avLst/>
          </a:prstGeom>
          <a:noFill/>
          <a:ln>
            <a:noFill/>
          </a:ln>
        </p:spPr>
      </p:pic>
      <p:sp>
        <p:nvSpPr>
          <p:cNvPr id="28" name="CuadroTexto 27">
            <a:extLst>
              <a:ext uri="{FF2B5EF4-FFF2-40B4-BE49-F238E27FC236}">
                <a16:creationId xmlns:a16="http://schemas.microsoft.com/office/drawing/2014/main" id="{951AB418-5EB4-41D8-97BE-A434894595CA}"/>
              </a:ext>
            </a:extLst>
          </p:cNvPr>
          <p:cNvSpPr txBox="1"/>
          <p:nvPr/>
        </p:nvSpPr>
        <p:spPr>
          <a:xfrm>
            <a:off x="7280519" y="998170"/>
            <a:ext cx="3075781" cy="369332"/>
          </a:xfrm>
          <a:prstGeom prst="rect">
            <a:avLst/>
          </a:prstGeom>
          <a:noFill/>
        </p:spPr>
        <p:txBody>
          <a:bodyPr wrap="square">
            <a:spAutoFit/>
          </a:bodyPr>
          <a:lstStyle/>
          <a:p>
            <a:pPr algn="ctr"/>
            <a:r>
              <a:rPr lang="es-ES">
                <a:latin typeface="Arial" panose="020B0604020202020204" pitchFamily="34" charset="0"/>
                <a:ea typeface="Times New Roman" panose="02020603050405020304" pitchFamily="18" charset="0"/>
              </a:rPr>
              <a:t>Sistema neumático </a:t>
            </a:r>
            <a:endParaRPr lang="es-EC"/>
          </a:p>
        </p:txBody>
      </p:sp>
      <p:sp>
        <p:nvSpPr>
          <p:cNvPr id="29" name="CuadroTexto 28">
            <a:extLst>
              <a:ext uri="{FF2B5EF4-FFF2-40B4-BE49-F238E27FC236}">
                <a16:creationId xmlns:a16="http://schemas.microsoft.com/office/drawing/2014/main" id="{93F30AFB-4B36-428F-A3A5-764CE9616020}"/>
              </a:ext>
            </a:extLst>
          </p:cNvPr>
          <p:cNvSpPr txBox="1"/>
          <p:nvPr/>
        </p:nvSpPr>
        <p:spPr>
          <a:xfrm>
            <a:off x="7042082" y="2810531"/>
            <a:ext cx="3075781" cy="369332"/>
          </a:xfrm>
          <a:prstGeom prst="rect">
            <a:avLst/>
          </a:prstGeom>
          <a:noFill/>
        </p:spPr>
        <p:txBody>
          <a:bodyPr wrap="square">
            <a:spAutoFit/>
          </a:bodyPr>
          <a:lstStyle/>
          <a:p>
            <a:pPr algn="ctr"/>
            <a:r>
              <a:rPr lang="es-ES">
                <a:latin typeface="Arial" panose="020B0604020202020204" pitchFamily="34" charset="0"/>
                <a:ea typeface="Times New Roman" panose="02020603050405020304" pitchFamily="18" charset="0"/>
              </a:rPr>
              <a:t>Sistema de accionamiento  </a:t>
            </a:r>
            <a:endParaRPr lang="es-EC"/>
          </a:p>
        </p:txBody>
      </p:sp>
      <p:sp>
        <p:nvSpPr>
          <p:cNvPr id="30" name="CuadroTexto 29">
            <a:extLst>
              <a:ext uri="{FF2B5EF4-FFF2-40B4-BE49-F238E27FC236}">
                <a16:creationId xmlns:a16="http://schemas.microsoft.com/office/drawing/2014/main" id="{4AC12ED5-5885-46E5-BBAC-577E6F1413A1}"/>
              </a:ext>
            </a:extLst>
          </p:cNvPr>
          <p:cNvSpPr txBox="1"/>
          <p:nvPr/>
        </p:nvSpPr>
        <p:spPr>
          <a:xfrm>
            <a:off x="2187570" y="1870616"/>
            <a:ext cx="3075781" cy="369332"/>
          </a:xfrm>
          <a:prstGeom prst="rect">
            <a:avLst/>
          </a:prstGeom>
          <a:noFill/>
        </p:spPr>
        <p:txBody>
          <a:bodyPr wrap="square">
            <a:spAutoFit/>
          </a:bodyPr>
          <a:lstStyle/>
          <a:p>
            <a:pPr algn="ctr"/>
            <a:r>
              <a:rPr lang="es-ES">
                <a:latin typeface="Arial" panose="020B0604020202020204" pitchFamily="34" charset="0"/>
                <a:ea typeface="Times New Roman" panose="02020603050405020304" pitchFamily="18" charset="0"/>
              </a:rPr>
              <a:t>Ciclo de Activación </a:t>
            </a:r>
            <a:endParaRPr lang="es-EC"/>
          </a:p>
        </p:txBody>
      </p:sp>
      <p:sp>
        <p:nvSpPr>
          <p:cNvPr id="31" name="Marcador de contenido 2">
            <a:extLst>
              <a:ext uri="{FF2B5EF4-FFF2-40B4-BE49-F238E27FC236}">
                <a16:creationId xmlns:a16="http://schemas.microsoft.com/office/drawing/2014/main" id="{464C5FDA-8339-417B-8B44-37BC98B68669}"/>
              </a:ext>
            </a:extLst>
          </p:cNvPr>
          <p:cNvSpPr txBox="1">
            <a:spLocks/>
          </p:cNvSpPr>
          <p:nvPr/>
        </p:nvSpPr>
        <p:spPr>
          <a:xfrm>
            <a:off x="198119" y="1007616"/>
            <a:ext cx="6659881" cy="17755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s-EC">
                <a:latin typeface="Arial" panose="020B0604020202020204" pitchFamily="34" charset="0"/>
                <a:cs typeface="Arial" panose="020B0604020202020204" pitchFamily="34" charset="0"/>
              </a:rPr>
              <a:t>Descanso</a:t>
            </a:r>
          </a:p>
        </p:txBody>
      </p:sp>
      <p:sp>
        <p:nvSpPr>
          <p:cNvPr id="14" name="Rectángulo 13">
            <a:extLst>
              <a:ext uri="{FF2B5EF4-FFF2-40B4-BE49-F238E27FC236}">
                <a16:creationId xmlns:a16="http://schemas.microsoft.com/office/drawing/2014/main" id="{6EE72F2D-2913-4AE0-ABA4-8F11109B8F02}"/>
              </a:ext>
            </a:extLst>
          </p:cNvPr>
          <p:cNvSpPr/>
          <p:nvPr/>
        </p:nvSpPr>
        <p:spPr>
          <a:xfrm>
            <a:off x="3976805" y="2870525"/>
            <a:ext cx="976662" cy="1069154"/>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1744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S" sz="3600">
                <a:latin typeface="Arial" panose="020B0604020202020204" pitchFamily="34" charset="0"/>
                <a:cs typeface="Arial" panose="020B0604020202020204" pitchFamily="34" charset="0"/>
              </a:rPr>
              <a:t>Calibración del sistema</a:t>
            </a:r>
            <a:endParaRPr lang="es-EC" sz="3600">
              <a:latin typeface="Arial" panose="020B0604020202020204" pitchFamily="34" charset="0"/>
              <a:cs typeface="Arial" panose="020B0604020202020204" pitchFamily="34" charset="0"/>
            </a:endParaRP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49604"/>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DED6D8D4-2C16-4A4E-ADD4-E1DFB417B95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64564" y="1133691"/>
            <a:ext cx="4703578" cy="3065779"/>
          </a:xfrm>
          <a:prstGeom prst="rect">
            <a:avLst/>
          </a:prstGeom>
          <a:noFill/>
          <a:ln>
            <a:noFill/>
          </a:ln>
        </p:spPr>
      </p:pic>
      <p:pic>
        <p:nvPicPr>
          <p:cNvPr id="15" name="Imagen 14">
            <a:extLst>
              <a:ext uri="{FF2B5EF4-FFF2-40B4-BE49-F238E27FC236}">
                <a16:creationId xmlns:a16="http://schemas.microsoft.com/office/drawing/2014/main" id="{F39267D8-2BDD-470A-8E47-2F87B1E49E4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771618" y="1133690"/>
            <a:ext cx="4625340" cy="3065780"/>
          </a:xfrm>
          <a:prstGeom prst="rect">
            <a:avLst/>
          </a:prstGeom>
          <a:noFill/>
          <a:ln>
            <a:noFill/>
          </a:ln>
        </p:spPr>
      </p:pic>
      <mc:AlternateContent xmlns:mc="http://schemas.openxmlformats.org/markup-compatibility/2006" xmlns:a14="http://schemas.microsoft.com/office/drawing/2010/main">
        <mc:Choice Requires="a14">
          <p:graphicFrame>
            <p:nvGraphicFramePr>
              <p:cNvPr id="3" name="Tabla 2">
                <a:extLst>
                  <a:ext uri="{FF2B5EF4-FFF2-40B4-BE49-F238E27FC236}">
                    <a16:creationId xmlns:a16="http://schemas.microsoft.com/office/drawing/2014/main" id="{1CB6B41C-8BA6-4AF7-BEDB-B07A4FD17F97}"/>
                  </a:ext>
                </a:extLst>
              </p:cNvPr>
              <p:cNvGraphicFramePr>
                <a:graphicFrameLocks noGrp="1"/>
              </p:cNvGraphicFramePr>
              <p:nvPr>
                <p:extLst>
                  <p:ext uri="{D42A27DB-BD31-4B8C-83A1-F6EECF244321}">
                    <p14:modId xmlns:p14="http://schemas.microsoft.com/office/powerpoint/2010/main" val="792171119"/>
                  </p:ext>
                </p:extLst>
              </p:nvPr>
            </p:nvGraphicFramePr>
            <p:xfrm>
              <a:off x="2567016" y="4475872"/>
              <a:ext cx="6409205" cy="979418"/>
            </p:xfrm>
            <a:graphic>
              <a:graphicData uri="http://schemas.openxmlformats.org/drawingml/2006/table">
                <a:tbl>
                  <a:tblPr firstRow="1" firstCol="1" bandRow="1">
                    <a:tableStyleId>{5C22544A-7EE6-4342-B048-85BDC9FD1C3A}</a:tableStyleId>
                  </a:tblPr>
                  <a:tblGrid>
                    <a:gridCol w="1084403">
                      <a:extLst>
                        <a:ext uri="{9D8B030D-6E8A-4147-A177-3AD203B41FA5}">
                          <a16:colId xmlns:a16="http://schemas.microsoft.com/office/drawing/2014/main" val="2075502663"/>
                        </a:ext>
                      </a:extLst>
                    </a:gridCol>
                    <a:gridCol w="983423">
                      <a:extLst>
                        <a:ext uri="{9D8B030D-6E8A-4147-A177-3AD203B41FA5}">
                          <a16:colId xmlns:a16="http://schemas.microsoft.com/office/drawing/2014/main" val="1134471734"/>
                        </a:ext>
                      </a:extLst>
                    </a:gridCol>
                    <a:gridCol w="911079">
                      <a:extLst>
                        <a:ext uri="{9D8B030D-6E8A-4147-A177-3AD203B41FA5}">
                          <a16:colId xmlns:a16="http://schemas.microsoft.com/office/drawing/2014/main" val="3251217561"/>
                        </a:ext>
                      </a:extLst>
                    </a:gridCol>
                    <a:gridCol w="911079">
                      <a:extLst>
                        <a:ext uri="{9D8B030D-6E8A-4147-A177-3AD203B41FA5}">
                          <a16:colId xmlns:a16="http://schemas.microsoft.com/office/drawing/2014/main" val="3473503237"/>
                        </a:ext>
                      </a:extLst>
                    </a:gridCol>
                    <a:gridCol w="828939">
                      <a:extLst>
                        <a:ext uri="{9D8B030D-6E8A-4147-A177-3AD203B41FA5}">
                          <a16:colId xmlns:a16="http://schemas.microsoft.com/office/drawing/2014/main" val="670212475"/>
                        </a:ext>
                      </a:extLst>
                    </a:gridCol>
                    <a:gridCol w="920876">
                      <a:extLst>
                        <a:ext uri="{9D8B030D-6E8A-4147-A177-3AD203B41FA5}">
                          <a16:colId xmlns:a16="http://schemas.microsoft.com/office/drawing/2014/main" val="2508401591"/>
                        </a:ext>
                      </a:extLst>
                    </a:gridCol>
                    <a:gridCol w="769406">
                      <a:extLst>
                        <a:ext uri="{9D8B030D-6E8A-4147-A177-3AD203B41FA5}">
                          <a16:colId xmlns:a16="http://schemas.microsoft.com/office/drawing/2014/main" val="1930780950"/>
                        </a:ext>
                      </a:extLst>
                    </a:gridCol>
                  </a:tblGrid>
                  <a:tr h="275672">
                    <a:tc>
                      <a:txBody>
                        <a:bodyPr/>
                        <a:lstStyle/>
                        <a:p>
                          <a:pPr marL="0" algn="ctr">
                            <a:lnSpc>
                              <a:spcPct val="100000"/>
                            </a:lnSpc>
                            <a:spcBef>
                              <a:spcPts val="0"/>
                            </a:spcBef>
                            <a:spcAft>
                              <a:spcPts val="0"/>
                            </a:spcAft>
                          </a:pPr>
                          <a:r>
                            <a:rPr lang="es-ES" sz="1600">
                              <a:effectLst/>
                            </a:rPr>
                            <a:t>Sensor</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0"/>
                            </a:spcBef>
                            <a:spcAft>
                              <a:spcPts val="0"/>
                            </a:spcAft>
                          </a:pPr>
                          <a:r>
                            <a:rPr lang="es-ES" sz="1600">
                              <a:effectLst/>
                            </a:rPr>
                            <a:t>TGS 2602</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0"/>
                            </a:spcBef>
                            <a:spcAft>
                              <a:spcPts val="0"/>
                            </a:spcAft>
                          </a:pPr>
                          <a:r>
                            <a:rPr lang="es-ES" sz="1600">
                              <a:effectLst/>
                            </a:rPr>
                            <a:t>TGS 826</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0"/>
                            </a:spcBef>
                            <a:spcAft>
                              <a:spcPts val="0"/>
                            </a:spcAft>
                          </a:pPr>
                          <a:r>
                            <a:rPr lang="es-ES" sz="1600">
                              <a:effectLst/>
                            </a:rPr>
                            <a:t>TGS 822</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0"/>
                            </a:spcBef>
                            <a:spcAft>
                              <a:spcPts val="0"/>
                            </a:spcAft>
                          </a:pPr>
                          <a:r>
                            <a:rPr lang="es-ES" sz="1600">
                              <a:effectLst/>
                            </a:rPr>
                            <a:t>MQ 4</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0"/>
                            </a:spcBef>
                            <a:spcAft>
                              <a:spcPts val="0"/>
                            </a:spcAft>
                          </a:pPr>
                          <a:r>
                            <a:rPr lang="es-ES" sz="1600">
                              <a:effectLst/>
                            </a:rPr>
                            <a:t>MQ 7</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0"/>
                            </a:spcBef>
                            <a:spcAft>
                              <a:spcPts val="0"/>
                            </a:spcAft>
                          </a:pPr>
                          <a:r>
                            <a:rPr lang="es-ES" sz="1600">
                              <a:effectLst/>
                            </a:rPr>
                            <a:t>MQ 135</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84616457"/>
                      </a:ext>
                    </a:extLst>
                  </a:tr>
                  <a:tr h="491738">
                    <a:tc>
                      <a:txBody>
                        <a:bodyPr/>
                        <a:lstStyle/>
                        <a:p>
                          <a:pPr marL="0" algn="ctr">
                            <a:lnSpc>
                              <a:spcPct val="100000"/>
                            </a:lnSpc>
                            <a:spcBef>
                              <a:spcPts val="0"/>
                            </a:spcBef>
                            <a:spcAft>
                              <a:spcPts val="0"/>
                            </a:spcAft>
                          </a:pPr>
                          <a:r>
                            <a:rPr lang="es-ES" sz="1600">
                              <a:effectLst/>
                            </a:rPr>
                            <a:t>Resistencia de Carga</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S" sz="1600">
                                    <a:effectLst/>
                                    <a:latin typeface="Cambria Math" panose="02040503050406030204" pitchFamily="18" charset="0"/>
                                  </a:rPr>
                                  <m:t>5.67 [</m:t>
                                </m:r>
                                <m:r>
                                  <a:rPr lang="es-ES" sz="1600">
                                    <a:effectLst/>
                                    <a:latin typeface="Cambria Math" panose="02040503050406030204" pitchFamily="18" charset="0"/>
                                  </a:rPr>
                                  <m:t>𝑘</m:t>
                                </m:r>
                                <m:r>
                                  <m:rPr>
                                    <m:sty m:val="p"/>
                                  </m:rPr>
                                  <a:rPr lang="es-ES" sz="1600">
                                    <a:effectLst/>
                                    <a:latin typeface="Cambria Math" panose="02040503050406030204" pitchFamily="18" charset="0"/>
                                  </a:rPr>
                                  <m:t>Ω</m:t>
                                </m:r>
                                <m:r>
                                  <a:rPr lang="es-ES" sz="1600">
                                    <a:effectLst/>
                                    <a:latin typeface="Cambria Math" panose="02040503050406030204" pitchFamily="18" charset="0"/>
                                  </a:rPr>
                                  <m:t>]</m:t>
                                </m:r>
                              </m:oMath>
                            </m:oMathPara>
                          </a14:m>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S" sz="1600">
                                    <a:effectLst/>
                                    <a:latin typeface="Cambria Math" panose="02040503050406030204" pitchFamily="18" charset="0"/>
                                  </a:rPr>
                                  <m:t>39.2 [</m:t>
                                </m:r>
                                <m:r>
                                  <a:rPr lang="es-ES" sz="1600">
                                    <a:effectLst/>
                                    <a:latin typeface="Cambria Math" panose="02040503050406030204" pitchFamily="18" charset="0"/>
                                  </a:rPr>
                                  <m:t>𝑘</m:t>
                                </m:r>
                                <m:r>
                                  <m:rPr>
                                    <m:sty m:val="p"/>
                                  </m:rPr>
                                  <a:rPr lang="es-ES" sz="1600">
                                    <a:effectLst/>
                                    <a:latin typeface="Cambria Math" panose="02040503050406030204" pitchFamily="18" charset="0"/>
                                  </a:rPr>
                                  <m:t>Ω</m:t>
                                </m:r>
                                <m:r>
                                  <a:rPr lang="es-ES" sz="1600">
                                    <a:effectLst/>
                                    <a:latin typeface="Cambria Math" panose="02040503050406030204" pitchFamily="18" charset="0"/>
                                  </a:rPr>
                                  <m:t>]</m:t>
                                </m:r>
                              </m:oMath>
                            </m:oMathPara>
                          </a14:m>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S" sz="1600">
                                    <a:effectLst/>
                                    <a:latin typeface="Cambria Math" panose="02040503050406030204" pitchFamily="18" charset="0"/>
                                  </a:rPr>
                                  <m:t>3.17 [</m:t>
                                </m:r>
                                <m:r>
                                  <a:rPr lang="es-ES" sz="1600">
                                    <a:effectLst/>
                                    <a:latin typeface="Cambria Math" panose="02040503050406030204" pitchFamily="18" charset="0"/>
                                  </a:rPr>
                                  <m:t>𝑘</m:t>
                                </m:r>
                                <m:r>
                                  <m:rPr>
                                    <m:sty m:val="p"/>
                                  </m:rPr>
                                  <a:rPr lang="es-ES" sz="1600">
                                    <a:effectLst/>
                                    <a:latin typeface="Cambria Math" panose="02040503050406030204" pitchFamily="18" charset="0"/>
                                  </a:rPr>
                                  <m:t>Ω</m:t>
                                </m:r>
                                <m:r>
                                  <a:rPr lang="es-ES" sz="1600">
                                    <a:effectLst/>
                                    <a:latin typeface="Cambria Math" panose="02040503050406030204" pitchFamily="18" charset="0"/>
                                  </a:rPr>
                                  <m:t>]</m:t>
                                </m:r>
                              </m:oMath>
                            </m:oMathPara>
                          </a14:m>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S" sz="1600">
                                    <a:effectLst/>
                                    <a:latin typeface="Cambria Math" panose="02040503050406030204" pitchFamily="18" charset="0"/>
                                  </a:rPr>
                                  <m:t>1.34 [</m:t>
                                </m:r>
                                <m:r>
                                  <a:rPr lang="es-ES" sz="1600">
                                    <a:effectLst/>
                                    <a:latin typeface="Cambria Math" panose="02040503050406030204" pitchFamily="18" charset="0"/>
                                  </a:rPr>
                                  <m:t>𝑘</m:t>
                                </m:r>
                                <m:r>
                                  <m:rPr>
                                    <m:sty m:val="p"/>
                                  </m:rPr>
                                  <a:rPr lang="es-ES" sz="1600">
                                    <a:effectLst/>
                                    <a:latin typeface="Cambria Math" panose="02040503050406030204" pitchFamily="18" charset="0"/>
                                  </a:rPr>
                                  <m:t>Ω</m:t>
                                </m:r>
                                <m:r>
                                  <a:rPr lang="es-ES" sz="1600">
                                    <a:effectLst/>
                                    <a:latin typeface="Cambria Math" panose="02040503050406030204" pitchFamily="18" charset="0"/>
                                  </a:rPr>
                                  <m:t>]</m:t>
                                </m:r>
                              </m:oMath>
                            </m:oMathPara>
                          </a14:m>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S" sz="1600">
                                    <a:effectLst/>
                                    <a:latin typeface="Cambria Math" panose="02040503050406030204" pitchFamily="18" charset="0"/>
                                  </a:rPr>
                                  <m:t>10.54 [</m:t>
                                </m:r>
                                <m:r>
                                  <a:rPr lang="es-ES" sz="1600">
                                    <a:effectLst/>
                                    <a:latin typeface="Cambria Math" panose="02040503050406030204" pitchFamily="18" charset="0"/>
                                  </a:rPr>
                                  <m:t>𝑘</m:t>
                                </m:r>
                                <m:r>
                                  <m:rPr>
                                    <m:sty m:val="p"/>
                                  </m:rPr>
                                  <a:rPr lang="es-ES" sz="1600">
                                    <a:effectLst/>
                                    <a:latin typeface="Cambria Math" panose="02040503050406030204" pitchFamily="18" charset="0"/>
                                  </a:rPr>
                                  <m:t>Ω</m:t>
                                </m:r>
                                <m:r>
                                  <a:rPr lang="es-ES" sz="1600">
                                    <a:effectLst/>
                                    <a:latin typeface="Cambria Math" panose="02040503050406030204" pitchFamily="18" charset="0"/>
                                  </a:rPr>
                                  <m:t>]</m:t>
                                </m:r>
                              </m:oMath>
                            </m:oMathPara>
                          </a14:m>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0"/>
                            </a:spcBef>
                            <a:spcAft>
                              <a:spcPts val="0"/>
                            </a:spcAft>
                          </a:pPr>
                          <a14:m>
                            <m:oMathPara xmlns:m="http://schemas.openxmlformats.org/officeDocument/2006/math">
                              <m:oMathParaPr>
                                <m:jc m:val="centerGroup"/>
                              </m:oMathParaPr>
                              <m:oMath xmlns:m="http://schemas.openxmlformats.org/officeDocument/2006/math">
                                <m:r>
                                  <a:rPr lang="es-ES" sz="1600">
                                    <a:effectLst/>
                                    <a:latin typeface="Cambria Math" panose="02040503050406030204" pitchFamily="18" charset="0"/>
                                  </a:rPr>
                                  <m:t>6.18 [</m:t>
                                </m:r>
                                <m:r>
                                  <a:rPr lang="es-ES" sz="1600">
                                    <a:effectLst/>
                                    <a:latin typeface="Cambria Math" panose="02040503050406030204" pitchFamily="18" charset="0"/>
                                  </a:rPr>
                                  <m:t>𝑘</m:t>
                                </m:r>
                                <m:r>
                                  <m:rPr>
                                    <m:sty m:val="p"/>
                                  </m:rPr>
                                  <a:rPr lang="es-ES" sz="1600">
                                    <a:effectLst/>
                                    <a:latin typeface="Cambria Math" panose="02040503050406030204" pitchFamily="18" charset="0"/>
                                  </a:rPr>
                                  <m:t>Ω</m:t>
                                </m:r>
                                <m:r>
                                  <a:rPr lang="es-ES" sz="1600">
                                    <a:effectLst/>
                                    <a:latin typeface="Cambria Math" panose="02040503050406030204" pitchFamily="18" charset="0"/>
                                  </a:rPr>
                                  <m:t>]</m:t>
                                </m:r>
                              </m:oMath>
                            </m:oMathPara>
                          </a14:m>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95107268"/>
                      </a:ext>
                    </a:extLst>
                  </a:tr>
                </a:tbl>
              </a:graphicData>
            </a:graphic>
          </p:graphicFrame>
        </mc:Choice>
        <mc:Fallback xmlns="">
          <p:graphicFrame>
            <p:nvGraphicFramePr>
              <p:cNvPr id="3" name="Tabla 2">
                <a:extLst>
                  <a:ext uri="{FF2B5EF4-FFF2-40B4-BE49-F238E27FC236}">
                    <a16:creationId xmlns:a16="http://schemas.microsoft.com/office/drawing/2014/main" id="{1CB6B41C-8BA6-4AF7-BEDB-B07A4FD17F97}"/>
                  </a:ext>
                </a:extLst>
              </p:cNvPr>
              <p:cNvGraphicFramePr>
                <a:graphicFrameLocks noGrp="1"/>
              </p:cNvGraphicFramePr>
              <p:nvPr>
                <p:extLst>
                  <p:ext uri="{D42A27DB-BD31-4B8C-83A1-F6EECF244321}">
                    <p14:modId xmlns:p14="http://schemas.microsoft.com/office/powerpoint/2010/main" val="792171119"/>
                  </p:ext>
                </p:extLst>
              </p:nvPr>
            </p:nvGraphicFramePr>
            <p:xfrm>
              <a:off x="2567016" y="4475872"/>
              <a:ext cx="6409205" cy="979418"/>
            </p:xfrm>
            <a:graphic>
              <a:graphicData uri="http://schemas.openxmlformats.org/drawingml/2006/table">
                <a:tbl>
                  <a:tblPr firstRow="1" firstCol="1" bandRow="1">
                    <a:tableStyleId>{5C22544A-7EE6-4342-B048-85BDC9FD1C3A}</a:tableStyleId>
                  </a:tblPr>
                  <a:tblGrid>
                    <a:gridCol w="1084403">
                      <a:extLst>
                        <a:ext uri="{9D8B030D-6E8A-4147-A177-3AD203B41FA5}">
                          <a16:colId xmlns:a16="http://schemas.microsoft.com/office/drawing/2014/main" val="2075502663"/>
                        </a:ext>
                      </a:extLst>
                    </a:gridCol>
                    <a:gridCol w="983423">
                      <a:extLst>
                        <a:ext uri="{9D8B030D-6E8A-4147-A177-3AD203B41FA5}">
                          <a16:colId xmlns:a16="http://schemas.microsoft.com/office/drawing/2014/main" val="1134471734"/>
                        </a:ext>
                      </a:extLst>
                    </a:gridCol>
                    <a:gridCol w="911079">
                      <a:extLst>
                        <a:ext uri="{9D8B030D-6E8A-4147-A177-3AD203B41FA5}">
                          <a16:colId xmlns:a16="http://schemas.microsoft.com/office/drawing/2014/main" val="3251217561"/>
                        </a:ext>
                      </a:extLst>
                    </a:gridCol>
                    <a:gridCol w="911079">
                      <a:extLst>
                        <a:ext uri="{9D8B030D-6E8A-4147-A177-3AD203B41FA5}">
                          <a16:colId xmlns:a16="http://schemas.microsoft.com/office/drawing/2014/main" val="3473503237"/>
                        </a:ext>
                      </a:extLst>
                    </a:gridCol>
                    <a:gridCol w="828939">
                      <a:extLst>
                        <a:ext uri="{9D8B030D-6E8A-4147-A177-3AD203B41FA5}">
                          <a16:colId xmlns:a16="http://schemas.microsoft.com/office/drawing/2014/main" val="670212475"/>
                        </a:ext>
                      </a:extLst>
                    </a:gridCol>
                    <a:gridCol w="920876">
                      <a:extLst>
                        <a:ext uri="{9D8B030D-6E8A-4147-A177-3AD203B41FA5}">
                          <a16:colId xmlns:a16="http://schemas.microsoft.com/office/drawing/2014/main" val="2508401591"/>
                        </a:ext>
                      </a:extLst>
                    </a:gridCol>
                    <a:gridCol w="769406">
                      <a:extLst>
                        <a:ext uri="{9D8B030D-6E8A-4147-A177-3AD203B41FA5}">
                          <a16:colId xmlns:a16="http://schemas.microsoft.com/office/drawing/2014/main" val="1930780950"/>
                        </a:ext>
                      </a:extLst>
                    </a:gridCol>
                  </a:tblGrid>
                  <a:tr h="487680">
                    <a:tc>
                      <a:txBody>
                        <a:bodyPr/>
                        <a:lstStyle/>
                        <a:p>
                          <a:pPr marL="0" algn="ctr">
                            <a:lnSpc>
                              <a:spcPct val="100000"/>
                            </a:lnSpc>
                            <a:spcBef>
                              <a:spcPts val="0"/>
                            </a:spcBef>
                            <a:spcAft>
                              <a:spcPts val="0"/>
                            </a:spcAft>
                          </a:pPr>
                          <a:r>
                            <a:rPr lang="es-ES" sz="1600">
                              <a:effectLst/>
                            </a:rPr>
                            <a:t>Sensor</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0"/>
                            </a:spcBef>
                            <a:spcAft>
                              <a:spcPts val="0"/>
                            </a:spcAft>
                          </a:pPr>
                          <a:r>
                            <a:rPr lang="es-ES" sz="1600">
                              <a:effectLst/>
                            </a:rPr>
                            <a:t>TGS 2602</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0"/>
                            </a:spcBef>
                            <a:spcAft>
                              <a:spcPts val="0"/>
                            </a:spcAft>
                          </a:pPr>
                          <a:r>
                            <a:rPr lang="es-ES" sz="1600">
                              <a:effectLst/>
                            </a:rPr>
                            <a:t>TGS 826</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0"/>
                            </a:spcBef>
                            <a:spcAft>
                              <a:spcPts val="0"/>
                            </a:spcAft>
                          </a:pPr>
                          <a:r>
                            <a:rPr lang="es-ES" sz="1600">
                              <a:effectLst/>
                            </a:rPr>
                            <a:t>TGS 822</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0"/>
                            </a:spcBef>
                            <a:spcAft>
                              <a:spcPts val="0"/>
                            </a:spcAft>
                          </a:pPr>
                          <a:r>
                            <a:rPr lang="es-ES" sz="1600">
                              <a:effectLst/>
                            </a:rPr>
                            <a:t>MQ 4</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0"/>
                            </a:spcBef>
                            <a:spcAft>
                              <a:spcPts val="0"/>
                            </a:spcAft>
                          </a:pPr>
                          <a:r>
                            <a:rPr lang="es-ES" sz="1600">
                              <a:effectLst/>
                            </a:rPr>
                            <a:t>MQ 7</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0"/>
                            </a:spcBef>
                            <a:spcAft>
                              <a:spcPts val="0"/>
                            </a:spcAft>
                          </a:pPr>
                          <a:r>
                            <a:rPr lang="es-ES" sz="1600">
                              <a:effectLst/>
                            </a:rPr>
                            <a:t>MQ 135</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84616457"/>
                      </a:ext>
                    </a:extLst>
                  </a:tr>
                  <a:tr h="491738">
                    <a:tc>
                      <a:txBody>
                        <a:bodyPr/>
                        <a:lstStyle/>
                        <a:p>
                          <a:pPr marL="0" algn="ctr">
                            <a:lnSpc>
                              <a:spcPct val="100000"/>
                            </a:lnSpc>
                            <a:spcBef>
                              <a:spcPts val="0"/>
                            </a:spcBef>
                            <a:spcAft>
                              <a:spcPts val="0"/>
                            </a:spcAft>
                          </a:pPr>
                          <a:r>
                            <a:rPr lang="es-ES" sz="1600">
                              <a:effectLst/>
                            </a:rPr>
                            <a:t>Resistencia de Carga</a:t>
                          </a:r>
                          <a:endParaRPr lang="es-EC"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7"/>
                          <a:stretch>
                            <a:fillRect l="-111180" t="-111111" r="-445342" b="-24691"/>
                          </a:stretch>
                        </a:blipFill>
                      </a:tcPr>
                    </a:tc>
                    <a:tc>
                      <a:txBody>
                        <a:bodyPr/>
                        <a:lstStyle/>
                        <a:p>
                          <a:endParaRPr lang="en-US"/>
                        </a:p>
                      </a:txBody>
                      <a:tcPr marL="68580" marR="68580" marT="0" marB="0">
                        <a:blipFill>
                          <a:blip r:embed="rId7"/>
                          <a:stretch>
                            <a:fillRect l="-226667" t="-111111" r="-378000" b="-24691"/>
                          </a:stretch>
                        </a:blipFill>
                      </a:tcPr>
                    </a:tc>
                    <a:tc>
                      <a:txBody>
                        <a:bodyPr/>
                        <a:lstStyle/>
                        <a:p>
                          <a:endParaRPr lang="en-US"/>
                        </a:p>
                      </a:txBody>
                      <a:tcPr marL="68580" marR="68580" marT="0" marB="0">
                        <a:blipFill>
                          <a:blip r:embed="rId7"/>
                          <a:stretch>
                            <a:fillRect l="-328859" t="-111111" r="-280537" b="-24691"/>
                          </a:stretch>
                        </a:blipFill>
                      </a:tcPr>
                    </a:tc>
                    <a:tc>
                      <a:txBody>
                        <a:bodyPr/>
                        <a:lstStyle/>
                        <a:p>
                          <a:endParaRPr lang="en-US"/>
                        </a:p>
                      </a:txBody>
                      <a:tcPr marL="68580" marR="68580" marT="0" marB="0">
                        <a:blipFill>
                          <a:blip r:embed="rId7"/>
                          <a:stretch>
                            <a:fillRect l="-466423" t="-111111" r="-205109" b="-24691"/>
                          </a:stretch>
                        </a:blipFill>
                      </a:tcPr>
                    </a:tc>
                    <a:tc>
                      <a:txBody>
                        <a:bodyPr/>
                        <a:lstStyle/>
                        <a:p>
                          <a:endParaRPr lang="en-US"/>
                        </a:p>
                      </a:txBody>
                      <a:tcPr marL="68580" marR="68580" marT="0" marB="0">
                        <a:blipFill>
                          <a:blip r:embed="rId7"/>
                          <a:stretch>
                            <a:fillRect l="-513907" t="-111111" r="-86093" b="-24691"/>
                          </a:stretch>
                        </a:blipFill>
                      </a:tcPr>
                    </a:tc>
                    <a:tc>
                      <a:txBody>
                        <a:bodyPr/>
                        <a:lstStyle/>
                        <a:p>
                          <a:endParaRPr lang="en-US"/>
                        </a:p>
                      </a:txBody>
                      <a:tcPr marL="68580" marR="68580" marT="0" marB="0">
                        <a:blipFill>
                          <a:blip r:embed="rId7"/>
                          <a:stretch>
                            <a:fillRect l="-735714" t="-111111" r="-3175" b="-24691"/>
                          </a:stretch>
                        </a:blipFill>
                      </a:tcPr>
                    </a:tc>
                    <a:extLst>
                      <a:ext uri="{0D108BD9-81ED-4DB2-BD59-A6C34878D82A}">
                        <a16:rowId xmlns:a16="http://schemas.microsoft.com/office/drawing/2014/main" val="1895107268"/>
                      </a:ext>
                    </a:extLst>
                  </a:tr>
                </a:tbl>
              </a:graphicData>
            </a:graphic>
          </p:graphicFrame>
        </mc:Fallback>
      </mc:AlternateContent>
    </p:spTree>
    <p:extLst>
      <p:ext uri="{BB962C8B-B14F-4D97-AF65-F5344CB8AC3E}">
        <p14:creationId xmlns:p14="http://schemas.microsoft.com/office/powerpoint/2010/main" val="2030107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Tiempos de Accionamiento</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
        <p:nvSpPr>
          <p:cNvPr id="7" name="Cilindro 6">
            <a:extLst>
              <a:ext uri="{FF2B5EF4-FFF2-40B4-BE49-F238E27FC236}">
                <a16:creationId xmlns:a16="http://schemas.microsoft.com/office/drawing/2014/main" id="{AF5C360F-AF1A-4969-91DB-449C083BCEAD}"/>
              </a:ext>
            </a:extLst>
          </p:cNvPr>
          <p:cNvSpPr/>
          <p:nvPr/>
        </p:nvSpPr>
        <p:spPr>
          <a:xfrm>
            <a:off x="5466070" y="4289317"/>
            <a:ext cx="2404369" cy="136367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t>Cámara de</a:t>
            </a:r>
          </a:p>
          <a:p>
            <a:pPr algn="ctr"/>
            <a:r>
              <a:rPr lang="es-EC"/>
              <a:t>Sensores</a:t>
            </a:r>
          </a:p>
        </p:txBody>
      </p:sp>
      <p:sp>
        <p:nvSpPr>
          <p:cNvPr id="8" name="Cilindro 7">
            <a:extLst>
              <a:ext uri="{FF2B5EF4-FFF2-40B4-BE49-F238E27FC236}">
                <a16:creationId xmlns:a16="http://schemas.microsoft.com/office/drawing/2014/main" id="{0D264839-4DA8-4C5B-ACBE-2E0BB5CA9084}"/>
              </a:ext>
            </a:extLst>
          </p:cNvPr>
          <p:cNvSpPr/>
          <p:nvPr/>
        </p:nvSpPr>
        <p:spPr>
          <a:xfrm>
            <a:off x="1201097" y="4289317"/>
            <a:ext cx="2404369" cy="136367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t>Cámara de</a:t>
            </a:r>
          </a:p>
          <a:p>
            <a:pPr algn="ctr"/>
            <a:r>
              <a:rPr lang="es-EC"/>
              <a:t>Olores</a:t>
            </a:r>
          </a:p>
        </p:txBody>
      </p:sp>
      <p:sp>
        <p:nvSpPr>
          <p:cNvPr id="11" name="Diagrama de flujo: pantalla 10">
            <a:extLst>
              <a:ext uri="{FF2B5EF4-FFF2-40B4-BE49-F238E27FC236}">
                <a16:creationId xmlns:a16="http://schemas.microsoft.com/office/drawing/2014/main" id="{9B3D5CD8-F531-409F-9567-3E5847C771A8}"/>
              </a:ext>
            </a:extLst>
          </p:cNvPr>
          <p:cNvSpPr/>
          <p:nvPr/>
        </p:nvSpPr>
        <p:spPr>
          <a:xfrm rot="10800000" flipV="1">
            <a:off x="3759342" y="3460203"/>
            <a:ext cx="1407843" cy="659167"/>
          </a:xfrm>
          <a:prstGeom prst="flowChartDisp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t>Bomba 1</a:t>
            </a:r>
          </a:p>
        </p:txBody>
      </p:sp>
      <p:cxnSp>
        <p:nvCxnSpPr>
          <p:cNvPr id="16" name="Conector: angular 15">
            <a:extLst>
              <a:ext uri="{FF2B5EF4-FFF2-40B4-BE49-F238E27FC236}">
                <a16:creationId xmlns:a16="http://schemas.microsoft.com/office/drawing/2014/main" id="{8C7245A9-FF46-4F22-991F-666096EB8D77}"/>
              </a:ext>
            </a:extLst>
          </p:cNvPr>
          <p:cNvCxnSpPr>
            <a:cxnSpLocks/>
            <a:stCxn id="8" idx="1"/>
            <a:endCxn id="11" idx="3"/>
          </p:cNvCxnSpPr>
          <p:nvPr/>
        </p:nvCxnSpPr>
        <p:spPr>
          <a:xfrm rot="5400000" flipH="1" flipV="1">
            <a:off x="2831547" y="3361522"/>
            <a:ext cx="499530" cy="1356060"/>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3" name="Conector: angular 22">
            <a:extLst>
              <a:ext uri="{FF2B5EF4-FFF2-40B4-BE49-F238E27FC236}">
                <a16:creationId xmlns:a16="http://schemas.microsoft.com/office/drawing/2014/main" id="{165BBD29-2763-46A9-A9FC-41232CF81A22}"/>
              </a:ext>
            </a:extLst>
          </p:cNvPr>
          <p:cNvCxnSpPr>
            <a:cxnSpLocks/>
          </p:cNvCxnSpPr>
          <p:nvPr/>
        </p:nvCxnSpPr>
        <p:spPr>
          <a:xfrm>
            <a:off x="4638597" y="3792953"/>
            <a:ext cx="1654946" cy="499531"/>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4" name="Conector recto de flecha 43">
            <a:extLst>
              <a:ext uri="{FF2B5EF4-FFF2-40B4-BE49-F238E27FC236}">
                <a16:creationId xmlns:a16="http://schemas.microsoft.com/office/drawing/2014/main" id="{A2152991-B5EB-4DD2-874F-E4632C5954CB}"/>
              </a:ext>
            </a:extLst>
          </p:cNvPr>
          <p:cNvCxnSpPr>
            <a:stCxn id="7" idx="4"/>
          </p:cNvCxnSpPr>
          <p:nvPr/>
        </p:nvCxnSpPr>
        <p:spPr>
          <a:xfrm>
            <a:off x="7870439" y="4971152"/>
            <a:ext cx="60146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4" name="CuadroTexto 53">
            <a:extLst>
              <a:ext uri="{FF2B5EF4-FFF2-40B4-BE49-F238E27FC236}">
                <a16:creationId xmlns:a16="http://schemas.microsoft.com/office/drawing/2014/main" id="{58A45CCD-40D9-4899-81F8-3B6E888CFDEB}"/>
              </a:ext>
            </a:extLst>
          </p:cNvPr>
          <p:cNvSpPr txBox="1"/>
          <p:nvPr/>
        </p:nvSpPr>
        <p:spPr>
          <a:xfrm>
            <a:off x="8471900" y="4618901"/>
            <a:ext cx="2107708" cy="707886"/>
          </a:xfrm>
          <a:prstGeom prst="rect">
            <a:avLst/>
          </a:prstGeom>
          <a:noFill/>
        </p:spPr>
        <p:txBody>
          <a:bodyPr wrap="square" rtlCol="0">
            <a:spAutoFit/>
          </a:bodyPr>
          <a:lstStyle/>
          <a:p>
            <a:r>
              <a:rPr lang="es-EC" sz="2000" b="1"/>
              <a:t>Evacuación de volátiles/aire</a:t>
            </a:r>
          </a:p>
        </p:txBody>
      </p:sp>
      <p:pic>
        <p:nvPicPr>
          <p:cNvPr id="74" name="Imagen 73">
            <a:extLst>
              <a:ext uri="{FF2B5EF4-FFF2-40B4-BE49-F238E27FC236}">
                <a16:creationId xmlns:a16="http://schemas.microsoft.com/office/drawing/2014/main" id="{BB39AFE2-1886-4EC8-BB8F-C5161EC90C5B}"/>
              </a:ext>
            </a:extLst>
          </p:cNvPr>
          <p:cNvPicPr/>
          <p:nvPr/>
        </p:nvPicPr>
        <p:blipFill rotWithShape="1">
          <a:blip r:embed="rId5">
            <a:extLst>
              <a:ext uri="{28A0092B-C50C-407E-A947-70E740481C1C}">
                <a14:useLocalDpi xmlns:a14="http://schemas.microsoft.com/office/drawing/2010/main" val="0"/>
              </a:ext>
            </a:extLst>
          </a:blip>
          <a:srcRect t="7842" b="1381"/>
          <a:stretch/>
        </p:blipFill>
        <p:spPr>
          <a:xfrm>
            <a:off x="6933311" y="723826"/>
            <a:ext cx="4420489" cy="2593872"/>
          </a:xfrm>
          <a:prstGeom prst="rect">
            <a:avLst/>
          </a:prstGeom>
        </p:spPr>
      </p:pic>
      <p:sp>
        <p:nvSpPr>
          <p:cNvPr id="75" name="Rectángulo 74">
            <a:extLst>
              <a:ext uri="{FF2B5EF4-FFF2-40B4-BE49-F238E27FC236}">
                <a16:creationId xmlns:a16="http://schemas.microsoft.com/office/drawing/2014/main" id="{3C5119E0-01D9-4868-9E0D-01E3C9902F7D}"/>
              </a:ext>
            </a:extLst>
          </p:cNvPr>
          <p:cNvSpPr/>
          <p:nvPr/>
        </p:nvSpPr>
        <p:spPr>
          <a:xfrm>
            <a:off x="7388352" y="747193"/>
            <a:ext cx="603504" cy="2302880"/>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6" name="Marcador de contenido 2">
            <a:extLst>
              <a:ext uri="{FF2B5EF4-FFF2-40B4-BE49-F238E27FC236}">
                <a16:creationId xmlns:a16="http://schemas.microsoft.com/office/drawing/2014/main" id="{9AC142EB-0072-4B43-BBDD-0A30E3960B7A}"/>
              </a:ext>
            </a:extLst>
          </p:cNvPr>
          <p:cNvSpPr txBox="1">
            <a:spLocks/>
          </p:cNvSpPr>
          <p:nvPr/>
        </p:nvSpPr>
        <p:spPr>
          <a:xfrm>
            <a:off x="198119" y="1007616"/>
            <a:ext cx="6659881" cy="17755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s-EC">
                <a:latin typeface="Arial" panose="020B0604020202020204" pitchFamily="34" charset="0"/>
                <a:cs typeface="Arial" panose="020B0604020202020204" pitchFamily="34" charset="0"/>
              </a:rPr>
              <a:t>Inyección del volátil (30s).</a:t>
            </a:r>
          </a:p>
        </p:txBody>
      </p:sp>
    </p:spTree>
    <p:extLst>
      <p:ext uri="{BB962C8B-B14F-4D97-AF65-F5344CB8AC3E}">
        <p14:creationId xmlns:p14="http://schemas.microsoft.com/office/powerpoint/2010/main" val="274319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Tiempos de Accionamiento</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
        <p:nvSpPr>
          <p:cNvPr id="12" name="Diagrama de flujo: pantalla 11">
            <a:extLst>
              <a:ext uri="{FF2B5EF4-FFF2-40B4-BE49-F238E27FC236}">
                <a16:creationId xmlns:a16="http://schemas.microsoft.com/office/drawing/2014/main" id="{507AB890-2F13-421C-8743-C28DB1E7B09C}"/>
              </a:ext>
            </a:extLst>
          </p:cNvPr>
          <p:cNvSpPr/>
          <p:nvPr/>
        </p:nvSpPr>
        <p:spPr>
          <a:xfrm>
            <a:off x="8471900" y="3454205"/>
            <a:ext cx="1264329" cy="659167"/>
          </a:xfrm>
          <a:prstGeom prst="flowChartDisp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t>Bomba 2</a:t>
            </a:r>
          </a:p>
        </p:txBody>
      </p:sp>
      <p:cxnSp>
        <p:nvCxnSpPr>
          <p:cNvPr id="38" name="Conector: angular 37">
            <a:extLst>
              <a:ext uri="{FF2B5EF4-FFF2-40B4-BE49-F238E27FC236}">
                <a16:creationId xmlns:a16="http://schemas.microsoft.com/office/drawing/2014/main" id="{E052A630-246D-4A61-90E8-4EDF8FE1F3E0}"/>
              </a:ext>
            </a:extLst>
          </p:cNvPr>
          <p:cNvCxnSpPr>
            <a:cxnSpLocks/>
          </p:cNvCxnSpPr>
          <p:nvPr/>
        </p:nvCxnSpPr>
        <p:spPr>
          <a:xfrm rot="10800000" flipV="1">
            <a:off x="7064057" y="3783789"/>
            <a:ext cx="1803645" cy="494456"/>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6" name="Conector recto de flecha 45">
            <a:extLst>
              <a:ext uri="{FF2B5EF4-FFF2-40B4-BE49-F238E27FC236}">
                <a16:creationId xmlns:a16="http://schemas.microsoft.com/office/drawing/2014/main" id="{68A12338-26FC-4BFA-B787-5778A342802C}"/>
              </a:ext>
            </a:extLst>
          </p:cNvPr>
          <p:cNvCxnSpPr>
            <a:cxnSpLocks/>
            <a:endCxn id="12" idx="3"/>
          </p:cNvCxnSpPr>
          <p:nvPr/>
        </p:nvCxnSpPr>
        <p:spPr>
          <a:xfrm flipH="1">
            <a:off x="9736229" y="3778714"/>
            <a:ext cx="399496" cy="50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2" name="CuadroTexto 51">
            <a:extLst>
              <a:ext uri="{FF2B5EF4-FFF2-40B4-BE49-F238E27FC236}">
                <a16:creationId xmlns:a16="http://schemas.microsoft.com/office/drawing/2014/main" id="{31CFB925-6C35-466F-B29A-44099463F851}"/>
              </a:ext>
            </a:extLst>
          </p:cNvPr>
          <p:cNvSpPr txBox="1"/>
          <p:nvPr/>
        </p:nvSpPr>
        <p:spPr>
          <a:xfrm>
            <a:off x="10149409" y="3578659"/>
            <a:ext cx="910693" cy="400110"/>
          </a:xfrm>
          <a:prstGeom prst="rect">
            <a:avLst/>
          </a:prstGeom>
          <a:noFill/>
        </p:spPr>
        <p:txBody>
          <a:bodyPr wrap="square" rtlCol="0">
            <a:spAutoFit/>
          </a:bodyPr>
          <a:lstStyle/>
          <a:p>
            <a:r>
              <a:rPr lang="es-EC" sz="2000" b="1"/>
              <a:t>Aire</a:t>
            </a:r>
          </a:p>
        </p:txBody>
      </p:sp>
      <p:sp>
        <p:nvSpPr>
          <p:cNvPr id="18" name="Cilindro 17">
            <a:extLst>
              <a:ext uri="{FF2B5EF4-FFF2-40B4-BE49-F238E27FC236}">
                <a16:creationId xmlns:a16="http://schemas.microsoft.com/office/drawing/2014/main" id="{769C658B-E0E8-43AE-8AC8-60C007A69400}"/>
              </a:ext>
            </a:extLst>
          </p:cNvPr>
          <p:cNvSpPr/>
          <p:nvPr/>
        </p:nvSpPr>
        <p:spPr>
          <a:xfrm>
            <a:off x="5466070" y="4289317"/>
            <a:ext cx="2404369" cy="136367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t>Cámara de</a:t>
            </a:r>
          </a:p>
          <a:p>
            <a:pPr algn="ctr"/>
            <a:r>
              <a:rPr lang="es-EC"/>
              <a:t>Sensores</a:t>
            </a:r>
          </a:p>
        </p:txBody>
      </p:sp>
      <p:sp>
        <p:nvSpPr>
          <p:cNvPr id="19" name="Cilindro 18">
            <a:extLst>
              <a:ext uri="{FF2B5EF4-FFF2-40B4-BE49-F238E27FC236}">
                <a16:creationId xmlns:a16="http://schemas.microsoft.com/office/drawing/2014/main" id="{AA2B65C9-7EF5-4352-8F26-DB9485E55757}"/>
              </a:ext>
            </a:extLst>
          </p:cNvPr>
          <p:cNvSpPr/>
          <p:nvPr/>
        </p:nvSpPr>
        <p:spPr>
          <a:xfrm>
            <a:off x="1201097" y="4289317"/>
            <a:ext cx="2404369" cy="136367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t>Cámara de</a:t>
            </a:r>
          </a:p>
          <a:p>
            <a:pPr algn="ctr"/>
            <a:r>
              <a:rPr lang="es-EC"/>
              <a:t>Olores</a:t>
            </a:r>
          </a:p>
        </p:txBody>
      </p:sp>
      <p:cxnSp>
        <p:nvCxnSpPr>
          <p:cNvPr id="24" name="Conector recto de flecha 23">
            <a:extLst>
              <a:ext uri="{FF2B5EF4-FFF2-40B4-BE49-F238E27FC236}">
                <a16:creationId xmlns:a16="http://schemas.microsoft.com/office/drawing/2014/main" id="{5C1FFC06-0344-438E-8D49-EB83B7619108}"/>
              </a:ext>
            </a:extLst>
          </p:cNvPr>
          <p:cNvCxnSpPr>
            <a:stCxn id="18" idx="4"/>
          </p:cNvCxnSpPr>
          <p:nvPr/>
        </p:nvCxnSpPr>
        <p:spPr>
          <a:xfrm>
            <a:off x="7870439" y="4971152"/>
            <a:ext cx="60146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5" name="CuadroTexto 24">
            <a:extLst>
              <a:ext uri="{FF2B5EF4-FFF2-40B4-BE49-F238E27FC236}">
                <a16:creationId xmlns:a16="http://schemas.microsoft.com/office/drawing/2014/main" id="{F4C36E79-1646-48BE-89D5-D35B84F4FABB}"/>
              </a:ext>
            </a:extLst>
          </p:cNvPr>
          <p:cNvSpPr txBox="1"/>
          <p:nvPr/>
        </p:nvSpPr>
        <p:spPr>
          <a:xfrm>
            <a:off x="8471900" y="4618901"/>
            <a:ext cx="2107708" cy="707886"/>
          </a:xfrm>
          <a:prstGeom prst="rect">
            <a:avLst/>
          </a:prstGeom>
          <a:noFill/>
        </p:spPr>
        <p:txBody>
          <a:bodyPr wrap="square" rtlCol="0">
            <a:spAutoFit/>
          </a:bodyPr>
          <a:lstStyle/>
          <a:p>
            <a:r>
              <a:rPr lang="es-EC" sz="2000" b="1"/>
              <a:t>Evacuación de volátiles/aire</a:t>
            </a:r>
          </a:p>
        </p:txBody>
      </p:sp>
      <p:pic>
        <p:nvPicPr>
          <p:cNvPr id="26" name="Imagen 25">
            <a:extLst>
              <a:ext uri="{FF2B5EF4-FFF2-40B4-BE49-F238E27FC236}">
                <a16:creationId xmlns:a16="http://schemas.microsoft.com/office/drawing/2014/main" id="{962AE44A-FDC2-4E4E-B7D8-2DDE9F96D179}"/>
              </a:ext>
            </a:extLst>
          </p:cNvPr>
          <p:cNvPicPr/>
          <p:nvPr/>
        </p:nvPicPr>
        <p:blipFill rotWithShape="1">
          <a:blip r:embed="rId5">
            <a:extLst>
              <a:ext uri="{28A0092B-C50C-407E-A947-70E740481C1C}">
                <a14:useLocalDpi xmlns:a14="http://schemas.microsoft.com/office/drawing/2010/main" val="0"/>
              </a:ext>
            </a:extLst>
          </a:blip>
          <a:srcRect t="7842" b="1381"/>
          <a:stretch/>
        </p:blipFill>
        <p:spPr>
          <a:xfrm>
            <a:off x="6933311" y="723826"/>
            <a:ext cx="4420489" cy="2593872"/>
          </a:xfrm>
          <a:prstGeom prst="rect">
            <a:avLst/>
          </a:prstGeom>
        </p:spPr>
      </p:pic>
      <p:sp>
        <p:nvSpPr>
          <p:cNvPr id="28" name="Marcador de contenido 2">
            <a:extLst>
              <a:ext uri="{FF2B5EF4-FFF2-40B4-BE49-F238E27FC236}">
                <a16:creationId xmlns:a16="http://schemas.microsoft.com/office/drawing/2014/main" id="{6F736AAC-CB3C-4593-AC42-559D4017F1C1}"/>
              </a:ext>
            </a:extLst>
          </p:cNvPr>
          <p:cNvSpPr txBox="1">
            <a:spLocks/>
          </p:cNvSpPr>
          <p:nvPr/>
        </p:nvSpPr>
        <p:spPr>
          <a:xfrm>
            <a:off x="198119" y="1007616"/>
            <a:ext cx="6865938" cy="17755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s-EC">
                <a:latin typeface="Arial" panose="020B0604020202020204" pitchFamily="34" charset="0"/>
                <a:cs typeface="Arial" panose="020B0604020202020204" pitchFamily="34" charset="0"/>
              </a:rPr>
              <a:t>Inyección del volátil (30s).</a:t>
            </a:r>
          </a:p>
          <a:p>
            <a:pPr>
              <a:buFont typeface="Wingdings" panose="05000000000000000000" pitchFamily="2" charset="2"/>
              <a:buChar char="§"/>
            </a:pPr>
            <a:r>
              <a:rPr lang="es-EC">
                <a:latin typeface="Arial" panose="020B0604020202020204" pitchFamily="34" charset="0"/>
                <a:cs typeface="Arial" panose="020B0604020202020204" pitchFamily="34" charset="0"/>
              </a:rPr>
              <a:t>Limpieza de cámara de sensores (20s).</a:t>
            </a:r>
          </a:p>
        </p:txBody>
      </p:sp>
      <p:sp>
        <p:nvSpPr>
          <p:cNvPr id="30" name="Rectángulo 29">
            <a:extLst>
              <a:ext uri="{FF2B5EF4-FFF2-40B4-BE49-F238E27FC236}">
                <a16:creationId xmlns:a16="http://schemas.microsoft.com/office/drawing/2014/main" id="{6B621872-BC7B-4A76-9D45-B88EF87E6DBF}"/>
              </a:ext>
            </a:extLst>
          </p:cNvPr>
          <p:cNvSpPr/>
          <p:nvPr/>
        </p:nvSpPr>
        <p:spPr>
          <a:xfrm flipH="1">
            <a:off x="7991856" y="747193"/>
            <a:ext cx="320040" cy="2302880"/>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59312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Tiempos de Accionamiento</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198119" y="1007616"/>
            <a:ext cx="6735191" cy="1775534"/>
          </a:xfrm>
        </p:spPr>
        <p:txBody>
          <a:bodyPr>
            <a:normAutofit/>
          </a:bodyPr>
          <a:lstStyle/>
          <a:p>
            <a:pPr>
              <a:buFont typeface="Wingdings" panose="05000000000000000000" pitchFamily="2" charset="2"/>
              <a:buChar char="§"/>
            </a:pPr>
            <a:r>
              <a:rPr lang="es-EC">
                <a:latin typeface="Arial" panose="020B0604020202020204" pitchFamily="34" charset="0"/>
                <a:cs typeface="Arial" panose="020B0604020202020204" pitchFamily="34" charset="0"/>
              </a:rPr>
              <a:t>Inyección del volátil (30s).</a:t>
            </a:r>
          </a:p>
          <a:p>
            <a:pPr>
              <a:buFont typeface="Wingdings" panose="05000000000000000000" pitchFamily="2" charset="2"/>
              <a:buChar char="§"/>
            </a:pPr>
            <a:r>
              <a:rPr lang="es-EC">
                <a:latin typeface="Arial" panose="020B0604020202020204" pitchFamily="34" charset="0"/>
                <a:cs typeface="Arial" panose="020B0604020202020204" pitchFamily="34" charset="0"/>
              </a:rPr>
              <a:t>Limpieza de cámara de sensores (20s).</a:t>
            </a:r>
          </a:p>
          <a:p>
            <a:pPr>
              <a:buFont typeface="Wingdings" panose="05000000000000000000" pitchFamily="2" charset="2"/>
              <a:buChar char="§"/>
            </a:pPr>
            <a:r>
              <a:rPr lang="es-EC">
                <a:latin typeface="Arial" panose="020B0604020202020204" pitchFamily="34" charset="0"/>
                <a:cs typeface="Arial" panose="020B0604020202020204" pitchFamily="34" charset="0"/>
              </a:rPr>
              <a:t>Recuperación de sensores (60s).</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a:extLst>
              <a:ext uri="{FF2B5EF4-FFF2-40B4-BE49-F238E27FC236}">
                <a16:creationId xmlns:a16="http://schemas.microsoft.com/office/drawing/2014/main" id="{A5F8FAA1-7996-476E-A83E-243B11652115}"/>
              </a:ext>
            </a:extLst>
          </p:cNvPr>
          <p:cNvPicPr/>
          <p:nvPr/>
        </p:nvPicPr>
        <p:blipFill rotWithShape="1">
          <a:blip r:embed="rId5">
            <a:extLst>
              <a:ext uri="{28A0092B-C50C-407E-A947-70E740481C1C}">
                <a14:useLocalDpi xmlns:a14="http://schemas.microsoft.com/office/drawing/2010/main" val="0"/>
              </a:ext>
            </a:extLst>
          </a:blip>
          <a:srcRect t="7842" b="1381"/>
          <a:stretch/>
        </p:blipFill>
        <p:spPr>
          <a:xfrm>
            <a:off x="6933311" y="723826"/>
            <a:ext cx="4420489" cy="2593872"/>
          </a:xfrm>
          <a:prstGeom prst="rect">
            <a:avLst/>
          </a:prstGeom>
        </p:spPr>
      </p:pic>
      <p:sp>
        <p:nvSpPr>
          <p:cNvPr id="22" name="Cilindro 21">
            <a:extLst>
              <a:ext uri="{FF2B5EF4-FFF2-40B4-BE49-F238E27FC236}">
                <a16:creationId xmlns:a16="http://schemas.microsoft.com/office/drawing/2014/main" id="{8AACCBCB-9B37-40E4-8288-36640711F2F8}"/>
              </a:ext>
            </a:extLst>
          </p:cNvPr>
          <p:cNvSpPr/>
          <p:nvPr/>
        </p:nvSpPr>
        <p:spPr>
          <a:xfrm>
            <a:off x="5466070" y="4289317"/>
            <a:ext cx="2404369" cy="136367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t>Cámara de</a:t>
            </a:r>
          </a:p>
          <a:p>
            <a:pPr algn="ctr"/>
            <a:r>
              <a:rPr lang="es-EC"/>
              <a:t>Sensores</a:t>
            </a:r>
          </a:p>
        </p:txBody>
      </p:sp>
      <p:sp>
        <p:nvSpPr>
          <p:cNvPr id="24" name="Cilindro 23">
            <a:extLst>
              <a:ext uri="{FF2B5EF4-FFF2-40B4-BE49-F238E27FC236}">
                <a16:creationId xmlns:a16="http://schemas.microsoft.com/office/drawing/2014/main" id="{21A217B3-7A2B-4BFE-9D14-D1DC02A045A9}"/>
              </a:ext>
            </a:extLst>
          </p:cNvPr>
          <p:cNvSpPr/>
          <p:nvPr/>
        </p:nvSpPr>
        <p:spPr>
          <a:xfrm>
            <a:off x="1201097" y="4289317"/>
            <a:ext cx="2404369" cy="136367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t>Cámara de</a:t>
            </a:r>
          </a:p>
          <a:p>
            <a:pPr algn="ctr"/>
            <a:r>
              <a:rPr lang="es-EC"/>
              <a:t>Olores</a:t>
            </a:r>
          </a:p>
        </p:txBody>
      </p:sp>
      <p:sp>
        <p:nvSpPr>
          <p:cNvPr id="27" name="Rectángulo 26">
            <a:extLst>
              <a:ext uri="{FF2B5EF4-FFF2-40B4-BE49-F238E27FC236}">
                <a16:creationId xmlns:a16="http://schemas.microsoft.com/office/drawing/2014/main" id="{994F1AF9-0962-4FD3-AB66-E1309F348A53}"/>
              </a:ext>
            </a:extLst>
          </p:cNvPr>
          <p:cNvSpPr/>
          <p:nvPr/>
        </p:nvSpPr>
        <p:spPr>
          <a:xfrm>
            <a:off x="8311896" y="747193"/>
            <a:ext cx="1051560" cy="2302880"/>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84296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3" y="89879"/>
            <a:ext cx="8850297" cy="767410"/>
          </a:xfrm>
        </p:spPr>
        <p:txBody>
          <a:bodyPr>
            <a:normAutofit fontScale="90000"/>
          </a:bodyPr>
          <a:lstStyle/>
          <a:p>
            <a:pPr algn="ctr"/>
            <a:r>
              <a:rPr lang="es-EC" sz="3600">
                <a:latin typeface="Arial" panose="020B0604020202020204" pitchFamily="34" charset="0"/>
                <a:cs typeface="Arial" panose="020B0604020202020204" pitchFamily="34" charset="0"/>
              </a:rPr>
              <a:t>Diseño Funcional y Estructural del Prototipo</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200" y="994299"/>
            <a:ext cx="10515600" cy="2736453"/>
          </a:xfrm>
        </p:spPr>
        <p:txBody>
          <a:bodyPr/>
          <a:lstStyle/>
          <a:p>
            <a:r>
              <a:rPr lang="es-EC">
                <a:latin typeface="Arial" panose="020B0604020202020204" pitchFamily="34" charset="0"/>
                <a:cs typeface="Arial" panose="020B0604020202020204" pitchFamily="34" charset="0"/>
              </a:rPr>
              <a:t>Cámara de Olores.</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3AAA31DE-0608-4AD0-B39D-2DABAB1A8EB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2247" y="3439940"/>
            <a:ext cx="4974649" cy="3077032"/>
          </a:xfrm>
          <a:prstGeom prst="rect">
            <a:avLst/>
          </a:prstGeom>
          <a:noFill/>
          <a:ln>
            <a:noFill/>
          </a:ln>
        </p:spPr>
      </p:pic>
      <p:pic>
        <p:nvPicPr>
          <p:cNvPr id="9" name="Imagen 8">
            <a:extLst>
              <a:ext uri="{FF2B5EF4-FFF2-40B4-BE49-F238E27FC236}">
                <a16:creationId xmlns:a16="http://schemas.microsoft.com/office/drawing/2014/main" id="{EFF60998-B1F0-46E0-A453-C9E146A25558}"/>
              </a:ext>
            </a:extLst>
          </p:cNvPr>
          <p:cNvPicPr/>
          <p:nvPr/>
        </p:nvPicPr>
        <p:blipFill rotWithShape="1">
          <a:blip r:embed="rId6" cstate="print">
            <a:extLst>
              <a:ext uri="{28A0092B-C50C-407E-A947-70E740481C1C}">
                <a14:useLocalDpi xmlns:a14="http://schemas.microsoft.com/office/drawing/2010/main" val="0"/>
              </a:ext>
            </a:extLst>
          </a:blip>
          <a:srcRect l="13573" t="227" r="8738" b="13023"/>
          <a:stretch/>
        </p:blipFill>
        <p:spPr bwMode="auto">
          <a:xfrm>
            <a:off x="7242488" y="1726187"/>
            <a:ext cx="3881004" cy="2763367"/>
          </a:xfrm>
          <a:prstGeom prst="rect">
            <a:avLst/>
          </a:prstGeom>
          <a:noFill/>
          <a:ln>
            <a:noFill/>
          </a:ln>
          <a:extLst>
            <a:ext uri="{53640926-AAD7-44D8-BBD7-CCE9431645EC}">
              <a14:shadowObscured xmlns:a14="http://schemas.microsoft.com/office/drawing/2010/main"/>
            </a:ext>
          </a:extLst>
        </p:spPr>
      </p:pic>
      <p:sp>
        <p:nvSpPr>
          <p:cNvPr id="10" name="Rectángulo: esquinas redondeadas 9">
            <a:extLst>
              <a:ext uri="{FF2B5EF4-FFF2-40B4-BE49-F238E27FC236}">
                <a16:creationId xmlns:a16="http://schemas.microsoft.com/office/drawing/2014/main" id="{5AF85628-624B-4602-9CE6-4DD6A89A854B}"/>
              </a:ext>
            </a:extLst>
          </p:cNvPr>
          <p:cNvSpPr/>
          <p:nvPr/>
        </p:nvSpPr>
        <p:spPr>
          <a:xfrm>
            <a:off x="4416552" y="3458228"/>
            <a:ext cx="969264" cy="612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24097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3" y="89879"/>
            <a:ext cx="8850297" cy="767410"/>
          </a:xfrm>
        </p:spPr>
        <p:txBody>
          <a:bodyPr>
            <a:normAutofit fontScale="90000"/>
          </a:bodyPr>
          <a:lstStyle/>
          <a:p>
            <a:pPr algn="ctr"/>
            <a:r>
              <a:rPr lang="es-EC" sz="3600">
                <a:latin typeface="Arial" panose="020B0604020202020204" pitchFamily="34" charset="0"/>
                <a:cs typeface="Arial" panose="020B0604020202020204" pitchFamily="34" charset="0"/>
              </a:rPr>
              <a:t>Diseño Funcional y Estructural del Prototipo</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200" y="994299"/>
            <a:ext cx="10515600" cy="2736453"/>
          </a:xfrm>
        </p:spPr>
        <p:txBody>
          <a:bodyPr/>
          <a:lstStyle/>
          <a:p>
            <a:r>
              <a:rPr lang="es-EC">
                <a:latin typeface="Arial" panose="020B0604020202020204" pitchFamily="34" charset="0"/>
                <a:cs typeface="Arial" panose="020B0604020202020204" pitchFamily="34" charset="0"/>
              </a:rPr>
              <a:t>Cámara de Olores.</a:t>
            </a:r>
          </a:p>
          <a:p>
            <a:r>
              <a:rPr lang="es-EC">
                <a:latin typeface="Arial" panose="020B0604020202020204" pitchFamily="34" charset="0"/>
                <a:cs typeface="Arial" panose="020B0604020202020204" pitchFamily="34" charset="0"/>
              </a:rPr>
              <a:t>Bombas de Inyección.</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3AAA31DE-0608-4AD0-B39D-2DABAB1A8EB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2247" y="3439940"/>
            <a:ext cx="4974649" cy="3077032"/>
          </a:xfrm>
          <a:prstGeom prst="rect">
            <a:avLst/>
          </a:prstGeom>
          <a:noFill/>
          <a:ln>
            <a:noFill/>
          </a:ln>
        </p:spPr>
      </p:pic>
      <p:sp>
        <p:nvSpPr>
          <p:cNvPr id="8" name="Rectángulo: esquinas redondeadas 7">
            <a:extLst>
              <a:ext uri="{FF2B5EF4-FFF2-40B4-BE49-F238E27FC236}">
                <a16:creationId xmlns:a16="http://schemas.microsoft.com/office/drawing/2014/main" id="{16AE3518-7B89-44B1-A889-D3EC7BA63751}"/>
              </a:ext>
            </a:extLst>
          </p:cNvPr>
          <p:cNvSpPr/>
          <p:nvPr/>
        </p:nvSpPr>
        <p:spPr>
          <a:xfrm>
            <a:off x="5334220" y="4077510"/>
            <a:ext cx="969264" cy="612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 name="Imagen 9">
            <a:extLst>
              <a:ext uri="{FF2B5EF4-FFF2-40B4-BE49-F238E27FC236}">
                <a16:creationId xmlns:a16="http://schemas.microsoft.com/office/drawing/2014/main" id="{DFC103F8-3743-4D22-9FAD-662B082A71C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1385" y="1286812"/>
            <a:ext cx="5083311" cy="3246282"/>
          </a:xfrm>
          <a:prstGeom prst="rect">
            <a:avLst/>
          </a:prstGeom>
          <a:noFill/>
          <a:ln>
            <a:noFill/>
          </a:ln>
        </p:spPr>
      </p:pic>
    </p:spTree>
    <p:extLst>
      <p:ext uri="{BB962C8B-B14F-4D97-AF65-F5344CB8AC3E}">
        <p14:creationId xmlns:p14="http://schemas.microsoft.com/office/powerpoint/2010/main" val="1258180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3" y="89879"/>
            <a:ext cx="8850297" cy="767410"/>
          </a:xfrm>
        </p:spPr>
        <p:txBody>
          <a:bodyPr>
            <a:normAutofit fontScale="90000"/>
          </a:bodyPr>
          <a:lstStyle/>
          <a:p>
            <a:pPr algn="ctr"/>
            <a:r>
              <a:rPr lang="es-EC" sz="3600">
                <a:latin typeface="Arial" panose="020B0604020202020204" pitchFamily="34" charset="0"/>
                <a:cs typeface="Arial" panose="020B0604020202020204" pitchFamily="34" charset="0"/>
              </a:rPr>
              <a:t>Diseño Funcional y Estructural del Prototipo</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200" y="994299"/>
            <a:ext cx="10515600" cy="2736453"/>
          </a:xfrm>
        </p:spPr>
        <p:txBody>
          <a:bodyPr/>
          <a:lstStyle/>
          <a:p>
            <a:r>
              <a:rPr lang="es-EC">
                <a:latin typeface="Arial" panose="020B0604020202020204" pitchFamily="34" charset="0"/>
                <a:cs typeface="Arial" panose="020B0604020202020204" pitchFamily="34" charset="0"/>
              </a:rPr>
              <a:t>Cámara de Olores.</a:t>
            </a:r>
          </a:p>
          <a:p>
            <a:r>
              <a:rPr lang="es-EC">
                <a:latin typeface="Arial" panose="020B0604020202020204" pitchFamily="34" charset="0"/>
                <a:cs typeface="Arial" panose="020B0604020202020204" pitchFamily="34" charset="0"/>
              </a:rPr>
              <a:t>Bombas de Inyección.</a:t>
            </a:r>
          </a:p>
          <a:p>
            <a:r>
              <a:rPr lang="es-EC">
                <a:latin typeface="Arial" panose="020B0604020202020204" pitchFamily="34" charset="0"/>
                <a:cs typeface="Arial" panose="020B0604020202020204" pitchFamily="34" charset="0"/>
              </a:rPr>
              <a:t>Cámara de Sensores.</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3AAA31DE-0608-4AD0-B39D-2DABAB1A8EB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2247" y="3439940"/>
            <a:ext cx="4974649" cy="3077032"/>
          </a:xfrm>
          <a:prstGeom prst="rect">
            <a:avLst/>
          </a:prstGeom>
          <a:noFill/>
          <a:ln>
            <a:noFill/>
          </a:ln>
        </p:spPr>
      </p:pic>
      <p:sp>
        <p:nvSpPr>
          <p:cNvPr id="8" name="Rectángulo: esquinas redondeadas 7">
            <a:extLst>
              <a:ext uri="{FF2B5EF4-FFF2-40B4-BE49-F238E27FC236}">
                <a16:creationId xmlns:a16="http://schemas.microsoft.com/office/drawing/2014/main" id="{E811C09D-ADE3-4CD4-A5D9-CCAF479B6D43}"/>
              </a:ext>
            </a:extLst>
          </p:cNvPr>
          <p:cNvSpPr/>
          <p:nvPr/>
        </p:nvSpPr>
        <p:spPr>
          <a:xfrm>
            <a:off x="4620988" y="5493693"/>
            <a:ext cx="969264" cy="612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 name="Imagen 9">
            <a:extLst>
              <a:ext uri="{FF2B5EF4-FFF2-40B4-BE49-F238E27FC236}">
                <a16:creationId xmlns:a16="http://schemas.microsoft.com/office/drawing/2014/main" id="{8A1B5C18-85F5-4087-BFA9-8A13A9F275A4}"/>
              </a:ext>
            </a:extLst>
          </p:cNvPr>
          <p:cNvPicPr/>
          <p:nvPr/>
        </p:nvPicPr>
        <p:blipFill rotWithShape="1">
          <a:blip r:embed="rId6" cstate="print">
            <a:extLst>
              <a:ext uri="{28A0092B-C50C-407E-A947-70E740481C1C}">
                <a14:useLocalDpi xmlns:a14="http://schemas.microsoft.com/office/drawing/2010/main" val="0"/>
              </a:ext>
            </a:extLst>
          </a:blip>
          <a:srcRect l="19929" t="7701" r="14223" b="19718"/>
          <a:stretch/>
        </p:blipFill>
        <p:spPr bwMode="auto">
          <a:xfrm>
            <a:off x="7823963" y="1168567"/>
            <a:ext cx="2734247" cy="2260433"/>
          </a:xfrm>
          <a:prstGeom prst="rect">
            <a:avLst/>
          </a:prstGeom>
          <a:noFill/>
          <a:ln>
            <a:noFill/>
          </a:ln>
          <a:extLst>
            <a:ext uri="{53640926-AAD7-44D8-BBD7-CCE9431645EC}">
              <a14:shadowObscured xmlns:a14="http://schemas.microsoft.com/office/drawing/2010/main"/>
            </a:ext>
          </a:extLst>
        </p:spPr>
      </p:pic>
      <p:pic>
        <p:nvPicPr>
          <p:cNvPr id="11" name="Imagen 10">
            <a:extLst>
              <a:ext uri="{FF2B5EF4-FFF2-40B4-BE49-F238E27FC236}">
                <a16:creationId xmlns:a16="http://schemas.microsoft.com/office/drawing/2014/main" id="{99D4FDCA-C080-4A67-9935-A75E3A34AFAF}"/>
              </a:ext>
            </a:extLst>
          </p:cNvPr>
          <p:cNvPicPr/>
          <p:nvPr/>
        </p:nvPicPr>
        <p:blipFill rotWithShape="1">
          <a:blip r:embed="rId7" cstate="print">
            <a:extLst>
              <a:ext uri="{28A0092B-C50C-407E-A947-70E740481C1C}">
                <a14:useLocalDpi xmlns:a14="http://schemas.microsoft.com/office/drawing/2010/main" val="0"/>
              </a:ext>
            </a:extLst>
          </a:blip>
          <a:srcRect t="11560" b="12593"/>
          <a:stretch/>
        </p:blipFill>
        <p:spPr bwMode="auto">
          <a:xfrm>
            <a:off x="8095175" y="3492597"/>
            <a:ext cx="2150714" cy="217461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274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3" y="89879"/>
            <a:ext cx="8850297" cy="767410"/>
          </a:xfrm>
        </p:spPr>
        <p:txBody>
          <a:bodyPr>
            <a:normAutofit fontScale="90000"/>
          </a:bodyPr>
          <a:lstStyle/>
          <a:p>
            <a:pPr algn="ctr"/>
            <a:r>
              <a:rPr lang="es-EC" sz="3600">
                <a:latin typeface="Arial" panose="020B0604020202020204" pitchFamily="34" charset="0"/>
                <a:cs typeface="Arial" panose="020B0604020202020204" pitchFamily="34" charset="0"/>
              </a:rPr>
              <a:t>Diseño Funcional y Estructural del Prototipo</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200" y="994299"/>
            <a:ext cx="10515600" cy="2736453"/>
          </a:xfrm>
        </p:spPr>
        <p:txBody>
          <a:bodyPr/>
          <a:lstStyle/>
          <a:p>
            <a:r>
              <a:rPr lang="es-EC">
                <a:latin typeface="Arial" panose="020B0604020202020204" pitchFamily="34" charset="0"/>
                <a:cs typeface="Arial" panose="020B0604020202020204" pitchFamily="34" charset="0"/>
              </a:rPr>
              <a:t>Cámara de Olores.</a:t>
            </a:r>
          </a:p>
          <a:p>
            <a:r>
              <a:rPr lang="es-EC">
                <a:latin typeface="Arial" panose="020B0604020202020204" pitchFamily="34" charset="0"/>
                <a:cs typeface="Arial" panose="020B0604020202020204" pitchFamily="34" charset="0"/>
              </a:rPr>
              <a:t>Bombas de Inyección.</a:t>
            </a:r>
          </a:p>
          <a:p>
            <a:r>
              <a:rPr lang="es-EC">
                <a:latin typeface="Arial" panose="020B0604020202020204" pitchFamily="34" charset="0"/>
                <a:cs typeface="Arial" panose="020B0604020202020204" pitchFamily="34" charset="0"/>
              </a:rPr>
              <a:t>Cámara de Sensores.</a:t>
            </a:r>
          </a:p>
          <a:p>
            <a:r>
              <a:rPr lang="es-EC">
                <a:latin typeface="Arial" panose="020B0604020202020204" pitchFamily="34" charset="0"/>
                <a:cs typeface="Arial" panose="020B0604020202020204" pitchFamily="34" charset="0"/>
              </a:rPr>
              <a:t>Tarjeta de Adquisición y Control.</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3AAA31DE-0608-4AD0-B39D-2DABAB1A8EB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2247" y="3439940"/>
            <a:ext cx="4974649" cy="3077032"/>
          </a:xfrm>
          <a:prstGeom prst="rect">
            <a:avLst/>
          </a:prstGeom>
          <a:noFill/>
          <a:ln>
            <a:noFill/>
          </a:ln>
        </p:spPr>
      </p:pic>
      <p:sp>
        <p:nvSpPr>
          <p:cNvPr id="8" name="Rectángulo: esquinas redondeadas 7">
            <a:extLst>
              <a:ext uri="{FF2B5EF4-FFF2-40B4-BE49-F238E27FC236}">
                <a16:creationId xmlns:a16="http://schemas.microsoft.com/office/drawing/2014/main" id="{4EBEEE15-6DDB-43A0-B81F-4547D28771B2}"/>
              </a:ext>
            </a:extLst>
          </p:cNvPr>
          <p:cNvSpPr/>
          <p:nvPr/>
        </p:nvSpPr>
        <p:spPr>
          <a:xfrm>
            <a:off x="2093976" y="5694860"/>
            <a:ext cx="969264" cy="72422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 name="Imagen 9">
            <a:extLst>
              <a:ext uri="{FF2B5EF4-FFF2-40B4-BE49-F238E27FC236}">
                <a16:creationId xmlns:a16="http://schemas.microsoft.com/office/drawing/2014/main" id="{0C56F155-DAFD-40E4-AE12-21862B0579D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104395"/>
            <a:ext cx="5568669" cy="3239005"/>
          </a:xfrm>
          <a:prstGeom prst="rect">
            <a:avLst/>
          </a:prstGeom>
          <a:noFill/>
          <a:ln>
            <a:noFill/>
          </a:ln>
        </p:spPr>
      </p:pic>
    </p:spTree>
    <p:extLst>
      <p:ext uri="{BB962C8B-B14F-4D97-AF65-F5344CB8AC3E}">
        <p14:creationId xmlns:p14="http://schemas.microsoft.com/office/powerpoint/2010/main" val="132116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3" y="89879"/>
            <a:ext cx="8850297" cy="767410"/>
          </a:xfrm>
        </p:spPr>
        <p:txBody>
          <a:bodyPr>
            <a:normAutofit fontScale="90000"/>
          </a:bodyPr>
          <a:lstStyle/>
          <a:p>
            <a:pPr algn="ctr"/>
            <a:r>
              <a:rPr lang="es-EC" sz="3600">
                <a:latin typeface="Arial" panose="020B0604020202020204" pitchFamily="34" charset="0"/>
                <a:cs typeface="Arial" panose="020B0604020202020204" pitchFamily="34" charset="0"/>
              </a:rPr>
              <a:t>Diseño Funcional y Estructural del Prototipo</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200" y="994299"/>
            <a:ext cx="10515600" cy="2736453"/>
          </a:xfrm>
        </p:spPr>
        <p:txBody>
          <a:bodyPr/>
          <a:lstStyle/>
          <a:p>
            <a:r>
              <a:rPr lang="es-EC">
                <a:latin typeface="Arial" panose="020B0604020202020204" pitchFamily="34" charset="0"/>
                <a:cs typeface="Arial" panose="020B0604020202020204" pitchFamily="34" charset="0"/>
              </a:rPr>
              <a:t>Cámara de Olores.</a:t>
            </a:r>
          </a:p>
          <a:p>
            <a:r>
              <a:rPr lang="es-EC">
                <a:latin typeface="Arial" panose="020B0604020202020204" pitchFamily="34" charset="0"/>
                <a:cs typeface="Arial" panose="020B0604020202020204" pitchFamily="34" charset="0"/>
              </a:rPr>
              <a:t>Bombas de Inyección.</a:t>
            </a:r>
          </a:p>
          <a:p>
            <a:r>
              <a:rPr lang="es-EC">
                <a:latin typeface="Arial" panose="020B0604020202020204" pitchFamily="34" charset="0"/>
                <a:cs typeface="Arial" panose="020B0604020202020204" pitchFamily="34" charset="0"/>
              </a:rPr>
              <a:t>Cámara de Sensores.</a:t>
            </a:r>
          </a:p>
          <a:p>
            <a:r>
              <a:rPr lang="es-EC">
                <a:latin typeface="Arial" panose="020B0604020202020204" pitchFamily="34" charset="0"/>
                <a:cs typeface="Arial" panose="020B0604020202020204" pitchFamily="34" charset="0"/>
              </a:rPr>
              <a:t>Tarjeta de Adquisición y Control.</a:t>
            </a:r>
          </a:p>
          <a:p>
            <a:r>
              <a:rPr lang="es-EC">
                <a:latin typeface="Arial" panose="020B0604020202020204" pitchFamily="34" charset="0"/>
                <a:cs typeface="Arial" panose="020B0604020202020204" pitchFamily="34" charset="0"/>
              </a:rPr>
              <a:t>Fuente de Poder.</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3AAA31DE-0608-4AD0-B39D-2DABAB1A8EB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2247" y="3439940"/>
            <a:ext cx="4974649" cy="3077032"/>
          </a:xfrm>
          <a:prstGeom prst="rect">
            <a:avLst/>
          </a:prstGeom>
          <a:noFill/>
          <a:ln>
            <a:noFill/>
          </a:ln>
        </p:spPr>
      </p:pic>
      <p:sp>
        <p:nvSpPr>
          <p:cNvPr id="8" name="Rectángulo: esquinas redondeadas 7">
            <a:extLst>
              <a:ext uri="{FF2B5EF4-FFF2-40B4-BE49-F238E27FC236}">
                <a16:creationId xmlns:a16="http://schemas.microsoft.com/office/drawing/2014/main" id="{8EB306B6-0247-40EE-BBC2-29E5CFB35E4D}"/>
              </a:ext>
            </a:extLst>
          </p:cNvPr>
          <p:cNvSpPr/>
          <p:nvPr/>
        </p:nvSpPr>
        <p:spPr>
          <a:xfrm>
            <a:off x="1488519" y="3867762"/>
            <a:ext cx="969264" cy="612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 name="Imagen 9">
            <a:extLst>
              <a:ext uri="{FF2B5EF4-FFF2-40B4-BE49-F238E27FC236}">
                <a16:creationId xmlns:a16="http://schemas.microsoft.com/office/drawing/2014/main" id="{A6C52AA4-5CE0-4A1E-8D3C-8F7357DE579A}"/>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8544" y="876634"/>
            <a:ext cx="5385607" cy="2425039"/>
          </a:xfrm>
          <a:prstGeom prst="rect">
            <a:avLst/>
          </a:prstGeom>
          <a:noFill/>
          <a:ln>
            <a:noFill/>
          </a:ln>
        </p:spPr>
      </p:pic>
      <p:pic>
        <p:nvPicPr>
          <p:cNvPr id="11" name="Imagen 10">
            <a:extLst>
              <a:ext uri="{FF2B5EF4-FFF2-40B4-BE49-F238E27FC236}">
                <a16:creationId xmlns:a16="http://schemas.microsoft.com/office/drawing/2014/main" id="{808E23ED-F63A-4569-A02F-008E8C5E265B}"/>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4368" y="3438683"/>
            <a:ext cx="3397713" cy="2723244"/>
          </a:xfrm>
          <a:prstGeom prst="rect">
            <a:avLst/>
          </a:prstGeom>
          <a:noFill/>
          <a:ln>
            <a:noFill/>
          </a:ln>
        </p:spPr>
      </p:pic>
      <p:sp>
        <p:nvSpPr>
          <p:cNvPr id="7" name="Flecha: a la derecha 6">
            <a:extLst>
              <a:ext uri="{FF2B5EF4-FFF2-40B4-BE49-F238E27FC236}">
                <a16:creationId xmlns:a16="http://schemas.microsoft.com/office/drawing/2014/main" id="{A62A4C81-3968-4537-BFDF-C3D0E026D3D8}"/>
              </a:ext>
            </a:extLst>
          </p:cNvPr>
          <p:cNvSpPr/>
          <p:nvPr/>
        </p:nvSpPr>
        <p:spPr>
          <a:xfrm>
            <a:off x="6271401" y="4533538"/>
            <a:ext cx="1018032" cy="1044813"/>
          </a:xfrm>
          <a:prstGeom prst="rightArrow">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21025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Antecedentes</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5010066"/>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Marcador de contenido 11">
            <a:extLst>
              <a:ext uri="{FF2B5EF4-FFF2-40B4-BE49-F238E27FC236}">
                <a16:creationId xmlns:a16="http://schemas.microsoft.com/office/drawing/2014/main" id="{E2A78389-0D9D-4F28-B7E0-756F9B9B5640}"/>
              </a:ext>
            </a:extLst>
          </p:cNvPr>
          <p:cNvGraphicFramePr>
            <a:graphicFrameLocks/>
          </p:cNvGraphicFramePr>
          <p:nvPr>
            <p:extLst>
              <p:ext uri="{D42A27DB-BD31-4B8C-83A1-F6EECF244321}">
                <p14:modId xmlns:p14="http://schemas.microsoft.com/office/powerpoint/2010/main" val="3902483371"/>
              </p:ext>
            </p:extLst>
          </p:nvPr>
        </p:nvGraphicFramePr>
        <p:xfrm>
          <a:off x="8292844" y="2064629"/>
          <a:ext cx="3335337" cy="2865171"/>
        </p:xfrm>
        <a:graphic>
          <a:graphicData uri="http://schemas.openxmlformats.org/drawingml/2006/table">
            <a:tbl>
              <a:tblPr firstRow="1" firstCol="1" bandRow="1">
                <a:tableStyleId>{5C22544A-7EE6-4342-B048-85BDC9FD1C3A}</a:tableStyleId>
              </a:tblPr>
              <a:tblGrid>
                <a:gridCol w="1503647">
                  <a:extLst>
                    <a:ext uri="{9D8B030D-6E8A-4147-A177-3AD203B41FA5}">
                      <a16:colId xmlns:a16="http://schemas.microsoft.com/office/drawing/2014/main" val="124623256"/>
                    </a:ext>
                  </a:extLst>
                </a:gridCol>
                <a:gridCol w="1831690">
                  <a:extLst>
                    <a:ext uri="{9D8B030D-6E8A-4147-A177-3AD203B41FA5}">
                      <a16:colId xmlns:a16="http://schemas.microsoft.com/office/drawing/2014/main" val="652483660"/>
                    </a:ext>
                  </a:extLst>
                </a:gridCol>
              </a:tblGrid>
              <a:tr h="364119">
                <a:tc>
                  <a:txBody>
                    <a:bodyPr/>
                    <a:lstStyle/>
                    <a:p>
                      <a:pPr algn="ctr">
                        <a:lnSpc>
                          <a:spcPct val="200000"/>
                        </a:lnSpc>
                        <a:spcAft>
                          <a:spcPts val="800"/>
                        </a:spcAft>
                      </a:pPr>
                      <a:r>
                        <a:rPr lang="es-EC" sz="1200" dirty="0">
                          <a:effectLst/>
                        </a:rPr>
                        <a:t>Área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829" marR="49829" marT="0" marB="0"/>
                </a:tc>
                <a:tc>
                  <a:txBody>
                    <a:bodyPr/>
                    <a:lstStyle/>
                    <a:p>
                      <a:pPr algn="ctr">
                        <a:lnSpc>
                          <a:spcPct val="200000"/>
                        </a:lnSpc>
                        <a:spcAft>
                          <a:spcPts val="800"/>
                        </a:spcAft>
                      </a:pPr>
                      <a:r>
                        <a:rPr lang="es-EC" sz="1200">
                          <a:effectLst/>
                        </a:rPr>
                        <a:t>Aplicación</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9829" marR="49829" marT="0" marB="0"/>
                </a:tc>
                <a:extLst>
                  <a:ext uri="{0D108BD9-81ED-4DB2-BD59-A6C34878D82A}">
                    <a16:rowId xmlns:a16="http://schemas.microsoft.com/office/drawing/2014/main" val="4018608540"/>
                  </a:ext>
                </a:extLst>
              </a:tr>
              <a:tr h="553494">
                <a:tc>
                  <a:txBody>
                    <a:bodyPr/>
                    <a:lstStyle/>
                    <a:p>
                      <a:pPr algn="ctr">
                        <a:lnSpc>
                          <a:spcPct val="200000"/>
                        </a:lnSpc>
                        <a:spcAft>
                          <a:spcPts val="800"/>
                        </a:spcAft>
                      </a:pPr>
                      <a:r>
                        <a:rPr lang="es-EC" sz="1200" dirty="0">
                          <a:effectLst/>
                        </a:rPr>
                        <a:t>Agroindustria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829" marR="49829" marT="0" marB="0"/>
                </a:tc>
                <a:tc>
                  <a:txBody>
                    <a:bodyPr/>
                    <a:lstStyle/>
                    <a:p>
                      <a:pPr algn="ctr">
                        <a:lnSpc>
                          <a:spcPct val="200000"/>
                        </a:lnSpc>
                        <a:spcAft>
                          <a:spcPts val="800"/>
                        </a:spcAft>
                      </a:pPr>
                      <a:r>
                        <a:rPr lang="es-ES" sz="1200" dirty="0">
                          <a:effectLst/>
                          <a:latin typeface="Calibri" panose="020F0502020204030204" pitchFamily="34" charset="0"/>
                          <a:ea typeface="Calibri" panose="020F0502020204030204" pitchFamily="34" charset="0"/>
                          <a:cs typeface="Times New Roman" panose="02020603050405020304" pitchFamily="18" charset="0"/>
                        </a:rPr>
                        <a:t>Determinación de la calidad de productos alimenticios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829" marR="49829" marT="0" marB="0"/>
                </a:tc>
                <a:extLst>
                  <a:ext uri="{0D108BD9-81ED-4DB2-BD59-A6C34878D82A}">
                    <a16:rowId xmlns:a16="http://schemas.microsoft.com/office/drawing/2014/main" val="2123474950"/>
                  </a:ext>
                </a:extLst>
              </a:tr>
              <a:tr h="493449">
                <a:tc>
                  <a:txBody>
                    <a:bodyPr/>
                    <a:lstStyle/>
                    <a:p>
                      <a:pPr algn="ctr">
                        <a:lnSpc>
                          <a:spcPct val="200000"/>
                        </a:lnSpc>
                        <a:spcAft>
                          <a:spcPts val="800"/>
                        </a:spcAft>
                      </a:pPr>
                      <a:r>
                        <a:rPr lang="es-EC" sz="1200">
                          <a:effectLst/>
                        </a:rPr>
                        <a:t>Medio ambiente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9829" marR="49829" marT="0" marB="0"/>
                </a:tc>
                <a:tc>
                  <a:txBody>
                    <a:bodyPr/>
                    <a:lstStyle/>
                    <a:p>
                      <a:pPr algn="ctr">
                        <a:lnSpc>
                          <a:spcPct val="200000"/>
                        </a:lnSpc>
                        <a:spcAft>
                          <a:spcPts val="800"/>
                        </a:spcAft>
                      </a:pPr>
                      <a:r>
                        <a:rPr lang="es-ES" sz="1200" dirty="0">
                          <a:effectLst/>
                        </a:rPr>
                        <a:t>Investigación de la contaminación del aire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829" marR="49829" marT="0" marB="0"/>
                </a:tc>
                <a:extLst>
                  <a:ext uri="{0D108BD9-81ED-4DB2-BD59-A6C34878D82A}">
                    <a16:rowId xmlns:a16="http://schemas.microsoft.com/office/drawing/2014/main" val="1794404658"/>
                  </a:ext>
                </a:extLst>
              </a:tr>
              <a:tr h="381168">
                <a:tc>
                  <a:txBody>
                    <a:bodyPr/>
                    <a:lstStyle/>
                    <a:p>
                      <a:pPr algn="ctr">
                        <a:lnSpc>
                          <a:spcPct val="200000"/>
                        </a:lnSpc>
                        <a:spcAft>
                          <a:spcPts val="800"/>
                        </a:spcAft>
                      </a:pPr>
                      <a:r>
                        <a:rPr lang="es-EC" sz="1200">
                          <a:effectLst/>
                        </a:rPr>
                        <a:t>Medicina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9829" marR="49829" marT="0" marB="0"/>
                </a:tc>
                <a:tc>
                  <a:txBody>
                    <a:bodyPr/>
                    <a:lstStyle/>
                    <a:p>
                      <a:pPr algn="ctr">
                        <a:lnSpc>
                          <a:spcPct val="200000"/>
                        </a:lnSpc>
                        <a:spcAft>
                          <a:spcPts val="800"/>
                        </a:spcAft>
                      </a:pPr>
                      <a:r>
                        <a:rPr lang="es-EC" sz="1200" dirty="0">
                          <a:effectLst/>
                        </a:rPr>
                        <a:t>Detección de infecciones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829" marR="49829" marT="0" marB="0"/>
                </a:tc>
                <a:extLst>
                  <a:ext uri="{0D108BD9-81ED-4DB2-BD59-A6C34878D82A}">
                    <a16:rowId xmlns:a16="http://schemas.microsoft.com/office/drawing/2014/main" val="4212573851"/>
                  </a:ext>
                </a:extLst>
              </a:tr>
              <a:tr h="759206">
                <a:tc>
                  <a:txBody>
                    <a:bodyPr/>
                    <a:lstStyle/>
                    <a:p>
                      <a:pPr algn="ctr">
                        <a:lnSpc>
                          <a:spcPct val="200000"/>
                        </a:lnSpc>
                        <a:spcAft>
                          <a:spcPts val="800"/>
                        </a:spcAft>
                      </a:pPr>
                      <a:r>
                        <a:rPr lang="es-EC" sz="1200">
                          <a:effectLst/>
                        </a:rPr>
                        <a:t>Seguridad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49829" marR="49829" marT="0" marB="0"/>
                </a:tc>
                <a:tc>
                  <a:txBody>
                    <a:bodyPr/>
                    <a:lstStyle/>
                    <a:p>
                      <a:pPr algn="ctr">
                        <a:lnSpc>
                          <a:spcPct val="200000"/>
                        </a:lnSpc>
                        <a:spcAft>
                          <a:spcPts val="800"/>
                        </a:spcAft>
                      </a:pPr>
                      <a:r>
                        <a:rPr lang="es-EC" sz="1200" dirty="0">
                          <a:effectLst/>
                        </a:rPr>
                        <a:t>Controles de explosivos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829" marR="49829" marT="0" marB="0"/>
                </a:tc>
                <a:extLst>
                  <a:ext uri="{0D108BD9-81ED-4DB2-BD59-A6C34878D82A}">
                    <a16:rowId xmlns:a16="http://schemas.microsoft.com/office/drawing/2014/main" val="3006392131"/>
                  </a:ext>
                </a:extLst>
              </a:tr>
            </a:tbl>
          </a:graphicData>
        </a:graphic>
      </p:graphicFrame>
      <p:sp>
        <p:nvSpPr>
          <p:cNvPr id="7" name="Marcador de contenido 2">
            <a:extLst>
              <a:ext uri="{FF2B5EF4-FFF2-40B4-BE49-F238E27FC236}">
                <a16:creationId xmlns:a16="http://schemas.microsoft.com/office/drawing/2014/main" id="{4C87C339-F936-4D9D-9E1E-A5DE586D5F90}"/>
              </a:ext>
            </a:extLst>
          </p:cNvPr>
          <p:cNvSpPr txBox="1">
            <a:spLocks/>
          </p:cNvSpPr>
          <p:nvPr/>
        </p:nvSpPr>
        <p:spPr>
          <a:xfrm>
            <a:off x="8292844" y="1158143"/>
            <a:ext cx="3713997" cy="17755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s-EC">
                <a:latin typeface="Arial" panose="020B0604020202020204" pitchFamily="34" charset="0"/>
                <a:cs typeface="Arial" panose="020B0604020202020204" pitchFamily="34" charset="0"/>
              </a:rPr>
              <a:t>Aplicaciones </a:t>
            </a:r>
          </a:p>
          <a:p>
            <a:pPr>
              <a:buFont typeface="Wingdings" panose="05000000000000000000" pitchFamily="2" charset="2"/>
              <a:buChar char="§"/>
            </a:pPr>
            <a:endParaRPr lang="es-EC">
              <a:latin typeface="Arial" panose="020B0604020202020204" pitchFamily="34" charset="0"/>
              <a:cs typeface="Arial" panose="020B0604020202020204" pitchFamily="34" charset="0"/>
            </a:endParaRPr>
          </a:p>
        </p:txBody>
      </p:sp>
      <p:graphicFrame>
        <p:nvGraphicFramePr>
          <p:cNvPr id="8" name="Marcador de contenido 4">
            <a:extLst>
              <a:ext uri="{FF2B5EF4-FFF2-40B4-BE49-F238E27FC236}">
                <a16:creationId xmlns:a16="http://schemas.microsoft.com/office/drawing/2014/main" id="{379D4C57-CB2B-4324-A00B-16E353AD4119}"/>
              </a:ext>
            </a:extLst>
          </p:cNvPr>
          <p:cNvGraphicFramePr>
            <a:graphicFrameLocks noGrp="1"/>
          </p:cNvGraphicFramePr>
          <p:nvPr>
            <p:ph sz="half" idx="1"/>
            <p:extLst>
              <p:ext uri="{D42A27DB-BD31-4B8C-83A1-F6EECF244321}">
                <p14:modId xmlns:p14="http://schemas.microsoft.com/office/powerpoint/2010/main" val="3460538687"/>
              </p:ext>
            </p:extLst>
          </p:nvPr>
        </p:nvGraphicFramePr>
        <p:xfrm>
          <a:off x="563819" y="2286000"/>
          <a:ext cx="7287716" cy="3581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Marcador de contenido 2">
            <a:extLst>
              <a:ext uri="{FF2B5EF4-FFF2-40B4-BE49-F238E27FC236}">
                <a16:creationId xmlns:a16="http://schemas.microsoft.com/office/drawing/2014/main" id="{FBD38EB3-EDAA-4D0C-9E6E-0466E7C89A8B}"/>
              </a:ext>
            </a:extLst>
          </p:cNvPr>
          <p:cNvSpPr txBox="1">
            <a:spLocks/>
          </p:cNvSpPr>
          <p:nvPr/>
        </p:nvSpPr>
        <p:spPr>
          <a:xfrm>
            <a:off x="569216" y="1154058"/>
            <a:ext cx="6659881" cy="17755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s-EC" dirty="0">
                <a:latin typeface="Arial" panose="020B0604020202020204" pitchFamily="34" charset="0"/>
                <a:cs typeface="Arial" panose="020B0604020202020204" pitchFamily="34" charset="0"/>
              </a:rPr>
              <a:t>Historia</a:t>
            </a:r>
          </a:p>
          <a:p>
            <a:pPr>
              <a:buFont typeface="Wingdings" panose="05000000000000000000" pitchFamily="2" charset="2"/>
              <a:buChar char="§"/>
            </a:pPr>
            <a:endParaRPr lang="es-EC"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913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8" grpId="0">
        <p:bldAsOne/>
      </p:bldGraphic>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Base de Datos</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200" y="994299"/>
            <a:ext cx="10515600" cy="5182664"/>
          </a:xfrm>
        </p:spPr>
        <p:txBody>
          <a:bodyPr/>
          <a:lstStyle/>
          <a:p>
            <a:r>
              <a:rPr lang="es-EC">
                <a:latin typeface="Arial" panose="020B0604020202020204" pitchFamily="34" charset="0"/>
                <a:cs typeface="Arial" panose="020B0604020202020204" pitchFamily="34" charset="0"/>
              </a:rPr>
              <a:t>Dos grupos de granos de cacao.</a:t>
            </a:r>
          </a:p>
          <a:p>
            <a:r>
              <a:rPr lang="es-EC">
                <a:latin typeface="Arial" panose="020B0604020202020204" pitchFamily="34" charset="0"/>
                <a:cs typeface="Arial" panose="020B0604020202020204" pitchFamily="34" charset="0"/>
              </a:rPr>
              <a:t>Cada muestra cuenta con 100 granos (INEN 176).</a:t>
            </a:r>
          </a:p>
          <a:p>
            <a:r>
              <a:rPr lang="es-EC">
                <a:latin typeface="Arial" panose="020B0604020202020204" pitchFamily="34" charset="0"/>
                <a:cs typeface="Arial" panose="020B0604020202020204" pitchFamily="34" charset="0"/>
              </a:rPr>
              <a:t>Son 110 experimentos –1320 datos/experimento.</a:t>
            </a:r>
          </a:p>
          <a:p>
            <a:r>
              <a:rPr lang="es-EC">
                <a:latin typeface="Arial" panose="020B0604020202020204" pitchFamily="34" charset="0"/>
                <a:cs typeface="Arial" panose="020B0604020202020204" pitchFamily="34" charset="0"/>
              </a:rPr>
              <a:t>Información almacenada en archivos .txt.</a:t>
            </a:r>
          </a:p>
          <a:p>
            <a:pPr marL="0" indent="0">
              <a:buNone/>
            </a:pPr>
            <a:endParaRPr lang="es-EC">
              <a:latin typeface="Arial" panose="020B0604020202020204" pitchFamily="34" charset="0"/>
              <a:cs typeface="Arial" panose="020B0604020202020204" pitchFamily="34" charset="0"/>
            </a:endParaRP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C71B946E-EA49-4106-9163-0516B710242B}"/>
              </a:ext>
            </a:extLst>
          </p:cNvPr>
          <p:cNvPicPr/>
          <p:nvPr/>
        </p:nvPicPr>
        <p:blipFill>
          <a:blip r:embed="rId5"/>
          <a:stretch>
            <a:fillRect/>
          </a:stretch>
        </p:blipFill>
        <p:spPr>
          <a:xfrm>
            <a:off x="2235996" y="3186595"/>
            <a:ext cx="3182120" cy="2436531"/>
          </a:xfrm>
          <a:prstGeom prst="rect">
            <a:avLst/>
          </a:prstGeom>
        </p:spPr>
      </p:pic>
      <p:pic>
        <p:nvPicPr>
          <p:cNvPr id="7" name="Imagen 6">
            <a:extLst>
              <a:ext uri="{FF2B5EF4-FFF2-40B4-BE49-F238E27FC236}">
                <a16:creationId xmlns:a16="http://schemas.microsoft.com/office/drawing/2014/main" id="{AE18E67B-0F62-4B7C-A6FE-25B65B2463CC}"/>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327965" y="3186596"/>
            <a:ext cx="3219340" cy="2436531"/>
          </a:xfrm>
          <a:prstGeom prst="rect">
            <a:avLst/>
          </a:prstGeom>
        </p:spPr>
      </p:pic>
    </p:spTree>
    <p:extLst>
      <p:ext uri="{BB962C8B-B14F-4D97-AF65-F5344CB8AC3E}">
        <p14:creationId xmlns:p14="http://schemas.microsoft.com/office/powerpoint/2010/main" val="170064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Preprocesamiento de Señales</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pic>
        <p:nvPicPr>
          <p:cNvPr id="6" name="Marcador de contenido 5">
            <a:extLst>
              <a:ext uri="{FF2B5EF4-FFF2-40B4-BE49-F238E27FC236}">
                <a16:creationId xmlns:a16="http://schemas.microsoft.com/office/drawing/2014/main" id="{F399EC25-AAC5-4439-87B7-FEE12385B604}"/>
              </a:ext>
            </a:extLst>
          </p:cNvPr>
          <p:cNvPicPr>
            <a:picLocks noGrp="1"/>
          </p:cNvPicPr>
          <p:nvPr>
            <p:ph idx="1"/>
          </p:nvPr>
        </p:nvPicPr>
        <p:blipFill>
          <a:blip r:embed="rId5">
            <a:extLst>
              <a:ext uri="{28A0092B-C50C-407E-A947-70E740481C1C}">
                <a14:useLocalDpi xmlns:a14="http://schemas.microsoft.com/office/drawing/2010/main" val="0"/>
              </a:ext>
            </a:extLst>
          </a:blip>
          <a:stretch>
            <a:fillRect/>
          </a:stretch>
        </p:blipFill>
        <p:spPr>
          <a:xfrm>
            <a:off x="493745" y="1017087"/>
            <a:ext cx="3257873" cy="2312039"/>
          </a:xfrm>
          <a:prstGeom prst="rect">
            <a:avLst/>
          </a:prstGeom>
        </p:spPr>
      </p:pic>
      <p:pic>
        <p:nvPicPr>
          <p:cNvPr id="7" name="Imagen 6">
            <a:extLst>
              <a:ext uri="{FF2B5EF4-FFF2-40B4-BE49-F238E27FC236}">
                <a16:creationId xmlns:a16="http://schemas.microsoft.com/office/drawing/2014/main" id="{3B3A2C36-D420-4671-AD18-5C56DA12DCC2}"/>
              </a:ext>
            </a:extLst>
          </p:cNvPr>
          <p:cNvPicPr/>
          <p:nvPr/>
        </p:nvPicPr>
        <p:blipFill>
          <a:blip r:embed="rId6">
            <a:extLst>
              <a:ext uri="{28A0092B-C50C-407E-A947-70E740481C1C}">
                <a14:useLocalDpi xmlns:a14="http://schemas.microsoft.com/office/drawing/2010/main" val="0"/>
              </a:ext>
            </a:extLst>
          </a:blip>
          <a:stretch>
            <a:fillRect/>
          </a:stretch>
        </p:blipFill>
        <p:spPr>
          <a:xfrm>
            <a:off x="4305902" y="1017087"/>
            <a:ext cx="3345186" cy="2318144"/>
          </a:xfrm>
          <a:prstGeom prst="rect">
            <a:avLst/>
          </a:prstGeom>
        </p:spPr>
      </p:pic>
      <p:pic>
        <p:nvPicPr>
          <p:cNvPr id="8" name="Imagen 7">
            <a:extLst>
              <a:ext uri="{FF2B5EF4-FFF2-40B4-BE49-F238E27FC236}">
                <a16:creationId xmlns:a16="http://schemas.microsoft.com/office/drawing/2014/main" id="{DE5D8210-B9E7-4525-9A65-9AF63F212406}"/>
              </a:ext>
            </a:extLst>
          </p:cNvPr>
          <p:cNvPicPr/>
          <p:nvPr/>
        </p:nvPicPr>
        <p:blipFill>
          <a:blip r:embed="rId7">
            <a:extLst>
              <a:ext uri="{28A0092B-C50C-407E-A947-70E740481C1C}">
                <a14:useLocalDpi xmlns:a14="http://schemas.microsoft.com/office/drawing/2010/main" val="0"/>
              </a:ext>
            </a:extLst>
          </a:blip>
          <a:stretch>
            <a:fillRect/>
          </a:stretch>
        </p:blipFill>
        <p:spPr>
          <a:xfrm>
            <a:off x="8181974" y="1017086"/>
            <a:ext cx="3258644" cy="2312039"/>
          </a:xfrm>
          <a:prstGeom prst="rect">
            <a:avLst/>
          </a:prstGeom>
        </p:spPr>
      </p:pic>
      <p:pic>
        <p:nvPicPr>
          <p:cNvPr id="9" name="Imagen 8">
            <a:extLst>
              <a:ext uri="{FF2B5EF4-FFF2-40B4-BE49-F238E27FC236}">
                <a16:creationId xmlns:a16="http://schemas.microsoft.com/office/drawing/2014/main" id="{5D12F7B9-6475-4175-B3B4-CF0510671D6C}"/>
              </a:ext>
            </a:extLst>
          </p:cNvPr>
          <p:cNvPicPr/>
          <p:nvPr/>
        </p:nvPicPr>
        <p:blipFill>
          <a:blip r:embed="rId8">
            <a:extLst>
              <a:ext uri="{28A0092B-C50C-407E-A947-70E740481C1C}">
                <a14:useLocalDpi xmlns:a14="http://schemas.microsoft.com/office/drawing/2010/main" val="0"/>
              </a:ext>
            </a:extLst>
          </a:blip>
          <a:stretch>
            <a:fillRect/>
          </a:stretch>
        </p:blipFill>
        <p:spPr>
          <a:xfrm>
            <a:off x="8181974" y="3800362"/>
            <a:ext cx="3258644" cy="2312298"/>
          </a:xfrm>
          <a:prstGeom prst="rect">
            <a:avLst/>
          </a:prstGeom>
        </p:spPr>
      </p:pic>
      <p:pic>
        <p:nvPicPr>
          <p:cNvPr id="10" name="Imagen 9">
            <a:extLst>
              <a:ext uri="{FF2B5EF4-FFF2-40B4-BE49-F238E27FC236}">
                <a16:creationId xmlns:a16="http://schemas.microsoft.com/office/drawing/2014/main" id="{8BB9D833-6F57-4857-B15D-9A15FE57F132}"/>
              </a:ext>
            </a:extLst>
          </p:cNvPr>
          <p:cNvPicPr/>
          <p:nvPr/>
        </p:nvPicPr>
        <p:blipFill>
          <a:blip r:embed="rId9">
            <a:extLst>
              <a:ext uri="{28A0092B-C50C-407E-A947-70E740481C1C}">
                <a14:useLocalDpi xmlns:a14="http://schemas.microsoft.com/office/drawing/2010/main" val="0"/>
              </a:ext>
            </a:extLst>
          </a:blip>
          <a:stretch>
            <a:fillRect/>
          </a:stretch>
        </p:blipFill>
        <p:spPr>
          <a:xfrm>
            <a:off x="4305900" y="3800362"/>
            <a:ext cx="3345187" cy="2323805"/>
          </a:xfrm>
          <a:prstGeom prst="rect">
            <a:avLst/>
          </a:prstGeom>
        </p:spPr>
      </p:pic>
      <p:pic>
        <p:nvPicPr>
          <p:cNvPr id="11" name="Imagen 10">
            <a:extLst>
              <a:ext uri="{FF2B5EF4-FFF2-40B4-BE49-F238E27FC236}">
                <a16:creationId xmlns:a16="http://schemas.microsoft.com/office/drawing/2014/main" id="{7369886B-E3C2-47EC-AE01-76C2DAC1FE72}"/>
              </a:ext>
            </a:extLst>
          </p:cNvPr>
          <p:cNvPicPr/>
          <p:nvPr/>
        </p:nvPicPr>
        <p:blipFill>
          <a:blip r:embed="rId10"/>
          <a:stretch>
            <a:fillRect/>
          </a:stretch>
        </p:blipFill>
        <p:spPr>
          <a:xfrm>
            <a:off x="403724" y="3941685"/>
            <a:ext cx="3343574" cy="2182482"/>
          </a:xfrm>
          <a:prstGeom prst="rect">
            <a:avLst/>
          </a:prstGeom>
        </p:spPr>
      </p:pic>
      <p:sp>
        <p:nvSpPr>
          <p:cNvPr id="12" name="Flecha: a la derecha 11">
            <a:extLst>
              <a:ext uri="{FF2B5EF4-FFF2-40B4-BE49-F238E27FC236}">
                <a16:creationId xmlns:a16="http://schemas.microsoft.com/office/drawing/2014/main" id="{D8FB482D-B026-4B2C-8AF4-CB1D2410A39E}"/>
              </a:ext>
            </a:extLst>
          </p:cNvPr>
          <p:cNvSpPr/>
          <p:nvPr/>
        </p:nvSpPr>
        <p:spPr>
          <a:xfrm>
            <a:off x="3883538" y="1956368"/>
            <a:ext cx="422362" cy="433473"/>
          </a:xfrm>
          <a:prstGeom prst="rightArrow">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Flecha: a la derecha 12">
            <a:extLst>
              <a:ext uri="{FF2B5EF4-FFF2-40B4-BE49-F238E27FC236}">
                <a16:creationId xmlns:a16="http://schemas.microsoft.com/office/drawing/2014/main" id="{B1277556-202C-499E-9DE4-DD050F58EEBF}"/>
              </a:ext>
            </a:extLst>
          </p:cNvPr>
          <p:cNvSpPr/>
          <p:nvPr/>
        </p:nvSpPr>
        <p:spPr>
          <a:xfrm>
            <a:off x="7705350" y="1956367"/>
            <a:ext cx="422362" cy="433473"/>
          </a:xfrm>
          <a:prstGeom prst="rightArrow">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Flecha: a la derecha 13">
            <a:extLst>
              <a:ext uri="{FF2B5EF4-FFF2-40B4-BE49-F238E27FC236}">
                <a16:creationId xmlns:a16="http://schemas.microsoft.com/office/drawing/2014/main" id="{01F7CAE3-049E-425F-B90B-C031AF53B13C}"/>
              </a:ext>
            </a:extLst>
          </p:cNvPr>
          <p:cNvSpPr/>
          <p:nvPr/>
        </p:nvSpPr>
        <p:spPr>
          <a:xfrm rot="10800000">
            <a:off x="7705350" y="4739774"/>
            <a:ext cx="422362" cy="433473"/>
          </a:xfrm>
          <a:prstGeom prst="rightArrow">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Flecha: a la derecha 14">
            <a:extLst>
              <a:ext uri="{FF2B5EF4-FFF2-40B4-BE49-F238E27FC236}">
                <a16:creationId xmlns:a16="http://schemas.microsoft.com/office/drawing/2014/main" id="{086F6B8B-C64D-41EA-91E4-DA817FEC6CE3}"/>
              </a:ext>
            </a:extLst>
          </p:cNvPr>
          <p:cNvSpPr/>
          <p:nvPr/>
        </p:nvSpPr>
        <p:spPr>
          <a:xfrm rot="10800000">
            <a:off x="3829276" y="4739774"/>
            <a:ext cx="422362" cy="433473"/>
          </a:xfrm>
          <a:prstGeom prst="rightArrow">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Flecha: a la derecha 15">
            <a:extLst>
              <a:ext uri="{FF2B5EF4-FFF2-40B4-BE49-F238E27FC236}">
                <a16:creationId xmlns:a16="http://schemas.microsoft.com/office/drawing/2014/main" id="{C62DB81C-56BB-4D2E-BCAE-1D72B43CFEF4}"/>
              </a:ext>
            </a:extLst>
          </p:cNvPr>
          <p:cNvSpPr/>
          <p:nvPr/>
        </p:nvSpPr>
        <p:spPr>
          <a:xfrm rot="5400000">
            <a:off x="9600115" y="3348007"/>
            <a:ext cx="422362" cy="433473"/>
          </a:xfrm>
          <a:prstGeom prst="rightArrow">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35903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Preprocesamiento de Señales</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E04AD1C7-04DF-44EA-B2A5-84117430B982}"/>
              </a:ext>
            </a:extLst>
          </p:cNvPr>
          <p:cNvPicPr/>
          <p:nvPr/>
        </p:nvPicPr>
        <p:blipFill>
          <a:blip r:embed="rId5"/>
          <a:stretch>
            <a:fillRect/>
          </a:stretch>
        </p:blipFill>
        <p:spPr>
          <a:xfrm>
            <a:off x="697006" y="857290"/>
            <a:ext cx="4841199" cy="3363834"/>
          </a:xfrm>
          <a:prstGeom prst="rect">
            <a:avLst/>
          </a:prstGeom>
        </p:spPr>
      </p:pic>
      <p:pic>
        <p:nvPicPr>
          <p:cNvPr id="14" name="Imagen 13">
            <a:extLst>
              <a:ext uri="{FF2B5EF4-FFF2-40B4-BE49-F238E27FC236}">
                <a16:creationId xmlns:a16="http://schemas.microsoft.com/office/drawing/2014/main" id="{4E4CDA1B-1F0F-489F-849A-EC146FDF0A1A}"/>
              </a:ext>
            </a:extLst>
          </p:cNvPr>
          <p:cNvPicPr/>
          <p:nvPr/>
        </p:nvPicPr>
        <p:blipFill>
          <a:blip r:embed="rId6">
            <a:extLst>
              <a:ext uri="{28A0092B-C50C-407E-A947-70E740481C1C}">
                <a14:useLocalDpi xmlns:a14="http://schemas.microsoft.com/office/drawing/2010/main" val="0"/>
              </a:ext>
            </a:extLst>
          </a:blip>
          <a:stretch>
            <a:fillRect/>
          </a:stretch>
        </p:blipFill>
        <p:spPr>
          <a:xfrm>
            <a:off x="6487559" y="857289"/>
            <a:ext cx="4866240" cy="3363834"/>
          </a:xfrm>
          <a:prstGeom prst="rect">
            <a:avLst/>
          </a:prstGeom>
        </p:spPr>
      </p:pic>
      <p:sp>
        <p:nvSpPr>
          <p:cNvPr id="15" name="Flecha: a la derecha 14">
            <a:extLst>
              <a:ext uri="{FF2B5EF4-FFF2-40B4-BE49-F238E27FC236}">
                <a16:creationId xmlns:a16="http://schemas.microsoft.com/office/drawing/2014/main" id="{0639E864-CB0D-4412-AE0E-94E0230CE827}"/>
              </a:ext>
            </a:extLst>
          </p:cNvPr>
          <p:cNvSpPr/>
          <p:nvPr/>
        </p:nvSpPr>
        <p:spPr>
          <a:xfrm>
            <a:off x="5739820" y="2155501"/>
            <a:ext cx="747739" cy="767410"/>
          </a:xfrm>
          <a:prstGeom prst="rightArrow">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20" name="Tabla 19">
            <a:extLst>
              <a:ext uri="{FF2B5EF4-FFF2-40B4-BE49-F238E27FC236}">
                <a16:creationId xmlns:a16="http://schemas.microsoft.com/office/drawing/2014/main" id="{A7C3CACB-FD04-4471-860D-A185F2B014F6}"/>
              </a:ext>
            </a:extLst>
          </p:cNvPr>
          <p:cNvGraphicFramePr>
            <a:graphicFrameLocks noGrp="1"/>
          </p:cNvGraphicFramePr>
          <p:nvPr>
            <p:extLst>
              <p:ext uri="{D42A27DB-BD31-4B8C-83A1-F6EECF244321}">
                <p14:modId xmlns:p14="http://schemas.microsoft.com/office/powerpoint/2010/main" val="2690378243"/>
              </p:ext>
            </p:extLst>
          </p:nvPr>
        </p:nvGraphicFramePr>
        <p:xfrm>
          <a:off x="2503502" y="4331220"/>
          <a:ext cx="6665587" cy="1750724"/>
        </p:xfrm>
        <a:graphic>
          <a:graphicData uri="http://schemas.openxmlformats.org/drawingml/2006/table">
            <a:tbl>
              <a:tblPr firstRow="1" firstCol="1" bandRow="1"/>
              <a:tblGrid>
                <a:gridCol w="1967225">
                  <a:extLst>
                    <a:ext uri="{9D8B030D-6E8A-4147-A177-3AD203B41FA5}">
                      <a16:colId xmlns:a16="http://schemas.microsoft.com/office/drawing/2014/main" val="2489659486"/>
                    </a:ext>
                  </a:extLst>
                </a:gridCol>
                <a:gridCol w="1696127">
                  <a:extLst>
                    <a:ext uri="{9D8B030D-6E8A-4147-A177-3AD203B41FA5}">
                      <a16:colId xmlns:a16="http://schemas.microsoft.com/office/drawing/2014/main" val="2153338299"/>
                    </a:ext>
                  </a:extLst>
                </a:gridCol>
                <a:gridCol w="1172071">
                  <a:extLst>
                    <a:ext uri="{9D8B030D-6E8A-4147-A177-3AD203B41FA5}">
                      <a16:colId xmlns:a16="http://schemas.microsoft.com/office/drawing/2014/main" val="2370792554"/>
                    </a:ext>
                  </a:extLst>
                </a:gridCol>
                <a:gridCol w="1830164">
                  <a:extLst>
                    <a:ext uri="{9D8B030D-6E8A-4147-A177-3AD203B41FA5}">
                      <a16:colId xmlns:a16="http://schemas.microsoft.com/office/drawing/2014/main" val="326030224"/>
                    </a:ext>
                  </a:extLst>
                </a:gridCol>
              </a:tblGrid>
              <a:tr h="437681">
                <a:tc>
                  <a:txBody>
                    <a:bodyPr/>
                    <a:lstStyle/>
                    <a:p>
                      <a:pPr marL="384175" algn="ctr">
                        <a:lnSpc>
                          <a:spcPct val="115000"/>
                        </a:lnSpc>
                        <a:spcBef>
                          <a:spcPts val="1200"/>
                        </a:spcBef>
                        <a:spcAft>
                          <a:spcPts val="600"/>
                        </a:spcAft>
                      </a:pPr>
                      <a:r>
                        <a:rPr lang="es-ES" sz="1200">
                          <a:effectLst/>
                          <a:latin typeface="Arial" panose="020B0604020202020204" pitchFamily="34" charset="0"/>
                          <a:ea typeface="Times New Roman" panose="02020603050405020304" pitchFamily="18" charset="0"/>
                          <a:cs typeface="Times New Roman" panose="02020603050405020304" pitchFamily="18" charset="0"/>
                        </a:rPr>
                        <a:t> </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384175" algn="ctr">
                        <a:lnSpc>
                          <a:spcPct val="115000"/>
                        </a:lnSpc>
                        <a:spcBef>
                          <a:spcPts val="1200"/>
                        </a:spcBef>
                        <a:spcAft>
                          <a:spcPts val="600"/>
                        </a:spcAft>
                      </a:pPr>
                      <a:r>
                        <a:rPr lang="es-ES" sz="1200" b="1">
                          <a:effectLst/>
                          <a:latin typeface="Arial" panose="020B0604020202020204" pitchFamily="34" charset="0"/>
                          <a:ea typeface="Times New Roman" panose="02020603050405020304" pitchFamily="18" charset="0"/>
                          <a:cs typeface="Times New Roman" panose="02020603050405020304" pitchFamily="18" charset="0"/>
                        </a:rPr>
                        <a:t>Experimentos Iniciales</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4175" algn="ctr">
                        <a:lnSpc>
                          <a:spcPct val="115000"/>
                        </a:lnSpc>
                        <a:spcBef>
                          <a:spcPts val="1200"/>
                        </a:spcBef>
                        <a:spcAft>
                          <a:spcPts val="600"/>
                        </a:spcAft>
                      </a:pPr>
                      <a:r>
                        <a:rPr lang="es-ES" sz="1200" b="1">
                          <a:effectLst/>
                          <a:latin typeface="Arial" panose="020B0604020202020204" pitchFamily="34" charset="0"/>
                          <a:ea typeface="Times New Roman" panose="02020603050405020304" pitchFamily="18" charset="0"/>
                          <a:cs typeface="Times New Roman" panose="02020603050405020304" pitchFamily="18" charset="0"/>
                        </a:rPr>
                        <a:t>Outliers</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4175" algn="ctr">
                        <a:lnSpc>
                          <a:spcPct val="115000"/>
                        </a:lnSpc>
                        <a:spcBef>
                          <a:spcPts val="1200"/>
                        </a:spcBef>
                        <a:spcAft>
                          <a:spcPts val="600"/>
                        </a:spcAft>
                      </a:pPr>
                      <a:r>
                        <a:rPr lang="es-ES" sz="1200" b="1">
                          <a:effectLst/>
                          <a:latin typeface="Arial" panose="020B0604020202020204" pitchFamily="34" charset="0"/>
                          <a:ea typeface="Times New Roman" panose="02020603050405020304" pitchFamily="18" charset="0"/>
                          <a:cs typeface="Times New Roman" panose="02020603050405020304" pitchFamily="18" charset="0"/>
                        </a:rPr>
                        <a:t>Experimentos Finales</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1297403"/>
                  </a:ext>
                </a:extLst>
              </a:tr>
              <a:tr h="437681">
                <a:tc>
                  <a:txBody>
                    <a:bodyPr/>
                    <a:lstStyle/>
                    <a:p>
                      <a:pPr marL="384175" algn="ctr">
                        <a:lnSpc>
                          <a:spcPct val="115000"/>
                        </a:lnSpc>
                        <a:spcBef>
                          <a:spcPts val="1200"/>
                        </a:spcBef>
                        <a:spcAft>
                          <a:spcPts val="600"/>
                        </a:spcAft>
                      </a:pPr>
                      <a:r>
                        <a:rPr lang="es-ES" sz="1200" b="1">
                          <a:effectLst/>
                          <a:latin typeface="Arial" panose="020B0604020202020204" pitchFamily="34" charset="0"/>
                          <a:ea typeface="Times New Roman" panose="02020603050405020304" pitchFamily="18" charset="0"/>
                          <a:cs typeface="Times New Roman" panose="02020603050405020304" pitchFamily="18" charset="0"/>
                        </a:rPr>
                        <a:t>Experimentos de entrenamiento</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4175" algn="ctr">
                        <a:lnSpc>
                          <a:spcPct val="115000"/>
                        </a:lnSpc>
                        <a:spcBef>
                          <a:spcPts val="1200"/>
                        </a:spcBef>
                        <a:spcAft>
                          <a:spcPts val="600"/>
                        </a:spcAft>
                      </a:pPr>
                      <a:r>
                        <a:rPr lang="es-ES" sz="1200">
                          <a:effectLst/>
                          <a:latin typeface="Arial" panose="020B0604020202020204" pitchFamily="34" charset="0"/>
                          <a:ea typeface="Times New Roman" panose="02020603050405020304" pitchFamily="18" charset="0"/>
                          <a:cs typeface="Times New Roman" panose="02020603050405020304" pitchFamily="18" charset="0"/>
                        </a:rPr>
                        <a:t>75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4175" algn="ctr">
                        <a:lnSpc>
                          <a:spcPct val="115000"/>
                        </a:lnSpc>
                        <a:spcBef>
                          <a:spcPts val="1200"/>
                        </a:spcBef>
                        <a:spcAft>
                          <a:spcPts val="600"/>
                        </a:spcAft>
                      </a:pPr>
                      <a:r>
                        <a:rPr lang="es-ES" sz="1200">
                          <a:effectLst/>
                          <a:latin typeface="Arial" panose="020B0604020202020204" pitchFamily="34" charset="0"/>
                          <a:ea typeface="Times New Roman" panose="02020603050405020304" pitchFamily="18" charset="0"/>
                          <a:cs typeface="Times New Roman" panose="02020603050405020304" pitchFamily="18" charset="0"/>
                        </a:rPr>
                        <a:t>7</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4175" algn="ctr">
                        <a:lnSpc>
                          <a:spcPct val="115000"/>
                        </a:lnSpc>
                        <a:spcBef>
                          <a:spcPts val="1200"/>
                        </a:spcBef>
                        <a:spcAft>
                          <a:spcPts val="600"/>
                        </a:spcAft>
                      </a:pPr>
                      <a:r>
                        <a:rPr lang="es-ES" sz="1200">
                          <a:effectLst/>
                          <a:latin typeface="Arial" panose="020B0604020202020204" pitchFamily="34" charset="0"/>
                          <a:ea typeface="Times New Roman" panose="02020603050405020304" pitchFamily="18" charset="0"/>
                          <a:cs typeface="Times New Roman" panose="02020603050405020304" pitchFamily="18" charset="0"/>
                        </a:rPr>
                        <a:t>68</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077600"/>
                  </a:ext>
                </a:extLst>
              </a:tr>
              <a:tr h="437681">
                <a:tc>
                  <a:txBody>
                    <a:bodyPr/>
                    <a:lstStyle/>
                    <a:p>
                      <a:pPr marL="384175" algn="ctr">
                        <a:lnSpc>
                          <a:spcPct val="115000"/>
                        </a:lnSpc>
                        <a:spcBef>
                          <a:spcPts val="1200"/>
                        </a:spcBef>
                        <a:spcAft>
                          <a:spcPts val="600"/>
                        </a:spcAft>
                      </a:pPr>
                      <a:r>
                        <a:rPr lang="es-ES" sz="1200" b="1">
                          <a:effectLst/>
                          <a:latin typeface="Arial" panose="020B0604020202020204" pitchFamily="34" charset="0"/>
                          <a:ea typeface="Times New Roman" panose="02020603050405020304" pitchFamily="18" charset="0"/>
                          <a:cs typeface="Times New Roman" panose="02020603050405020304" pitchFamily="18" charset="0"/>
                        </a:rPr>
                        <a:t>Experimentos de validación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4175" algn="ctr">
                        <a:lnSpc>
                          <a:spcPct val="115000"/>
                        </a:lnSpc>
                        <a:spcBef>
                          <a:spcPts val="1200"/>
                        </a:spcBef>
                        <a:spcAft>
                          <a:spcPts val="600"/>
                        </a:spcAft>
                      </a:pPr>
                      <a:r>
                        <a:rPr lang="es-ES" sz="1200">
                          <a:effectLst/>
                          <a:latin typeface="Arial" panose="020B0604020202020204" pitchFamily="34" charset="0"/>
                          <a:ea typeface="Times New Roman" panose="02020603050405020304" pitchFamily="18" charset="0"/>
                          <a:cs typeface="Times New Roman" panose="02020603050405020304" pitchFamily="18" charset="0"/>
                        </a:rPr>
                        <a:t>35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4175" algn="ctr">
                        <a:lnSpc>
                          <a:spcPct val="115000"/>
                        </a:lnSpc>
                        <a:spcBef>
                          <a:spcPts val="1200"/>
                        </a:spcBef>
                        <a:spcAft>
                          <a:spcPts val="600"/>
                        </a:spcAft>
                      </a:pPr>
                      <a:r>
                        <a:rPr lang="es-ES" sz="1200">
                          <a:effectLst/>
                          <a:latin typeface="Arial" panose="020B0604020202020204" pitchFamily="34" charset="0"/>
                          <a:ea typeface="Times New Roman" panose="02020603050405020304" pitchFamily="18" charset="0"/>
                          <a:cs typeface="Times New Roman" panose="02020603050405020304" pitchFamily="18" charset="0"/>
                        </a:rPr>
                        <a:t>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4175" algn="ctr">
                        <a:lnSpc>
                          <a:spcPct val="115000"/>
                        </a:lnSpc>
                        <a:spcBef>
                          <a:spcPts val="1200"/>
                        </a:spcBef>
                        <a:spcAft>
                          <a:spcPts val="600"/>
                        </a:spcAft>
                      </a:pPr>
                      <a:r>
                        <a:rPr lang="es-ES" sz="1200">
                          <a:effectLst/>
                          <a:latin typeface="Arial" panose="020B0604020202020204" pitchFamily="34" charset="0"/>
                          <a:ea typeface="Times New Roman" panose="02020603050405020304" pitchFamily="18" charset="0"/>
                          <a:cs typeface="Times New Roman" panose="02020603050405020304" pitchFamily="18" charset="0"/>
                        </a:rPr>
                        <a:t>30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1961425"/>
                  </a:ext>
                </a:extLst>
              </a:tr>
              <a:tr h="437681">
                <a:tc>
                  <a:txBody>
                    <a:bodyPr/>
                    <a:lstStyle/>
                    <a:p>
                      <a:pPr marL="384175" algn="ctr">
                        <a:lnSpc>
                          <a:spcPct val="115000"/>
                        </a:lnSpc>
                        <a:spcBef>
                          <a:spcPts val="1200"/>
                        </a:spcBef>
                        <a:spcAft>
                          <a:spcPts val="600"/>
                        </a:spcAft>
                      </a:pPr>
                      <a:r>
                        <a:rPr lang="es-ES" sz="1200" b="1">
                          <a:effectLst/>
                          <a:latin typeface="Arial" panose="020B0604020202020204" pitchFamily="34" charset="0"/>
                          <a:ea typeface="Times New Roman" panose="02020603050405020304" pitchFamily="18" charset="0"/>
                          <a:cs typeface="Times New Roman" panose="02020603050405020304" pitchFamily="18" charset="0"/>
                        </a:rPr>
                        <a:t>Experimentos Totales</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4175" algn="ctr">
                        <a:lnSpc>
                          <a:spcPct val="115000"/>
                        </a:lnSpc>
                        <a:spcBef>
                          <a:spcPts val="1200"/>
                        </a:spcBef>
                        <a:spcAft>
                          <a:spcPts val="600"/>
                        </a:spcAft>
                      </a:pPr>
                      <a:r>
                        <a:rPr lang="es-ES" sz="1200" b="1">
                          <a:effectLst/>
                          <a:latin typeface="Arial" panose="020B0604020202020204" pitchFamily="34" charset="0"/>
                          <a:ea typeface="Times New Roman" panose="02020603050405020304" pitchFamily="18" charset="0"/>
                          <a:cs typeface="Times New Roman" panose="02020603050405020304" pitchFamily="18" charset="0"/>
                        </a:rPr>
                        <a:t>110</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4175" algn="ctr">
                        <a:lnSpc>
                          <a:spcPct val="115000"/>
                        </a:lnSpc>
                        <a:spcBef>
                          <a:spcPts val="1200"/>
                        </a:spcBef>
                        <a:spcAft>
                          <a:spcPts val="600"/>
                        </a:spcAft>
                      </a:pPr>
                      <a:r>
                        <a:rPr lang="es-ES" sz="1200" b="1">
                          <a:effectLst/>
                          <a:latin typeface="Arial" panose="020B0604020202020204" pitchFamily="34" charset="0"/>
                          <a:ea typeface="Times New Roman" panose="02020603050405020304" pitchFamily="18" charset="0"/>
                          <a:cs typeface="Times New Roman" panose="02020603050405020304" pitchFamily="18" charset="0"/>
                        </a:rPr>
                        <a:t>12</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4175" algn="ctr">
                        <a:lnSpc>
                          <a:spcPct val="115000"/>
                        </a:lnSpc>
                        <a:spcBef>
                          <a:spcPts val="1200"/>
                        </a:spcBef>
                        <a:spcAft>
                          <a:spcPts val="600"/>
                        </a:spcAft>
                      </a:pPr>
                      <a:r>
                        <a:rPr lang="es-ES" sz="1200" b="1">
                          <a:effectLst/>
                          <a:latin typeface="Arial" panose="020B0604020202020204" pitchFamily="34" charset="0"/>
                          <a:ea typeface="Times New Roman" panose="02020603050405020304" pitchFamily="18" charset="0"/>
                          <a:cs typeface="Times New Roman" panose="02020603050405020304" pitchFamily="18" charset="0"/>
                        </a:rPr>
                        <a:t>98</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6358862"/>
                  </a:ext>
                </a:extLst>
              </a:tr>
            </a:tbl>
          </a:graphicData>
        </a:graphic>
      </p:graphicFrame>
    </p:spTree>
    <p:extLst>
      <p:ext uri="{BB962C8B-B14F-4D97-AF65-F5344CB8AC3E}">
        <p14:creationId xmlns:p14="http://schemas.microsoft.com/office/powerpoint/2010/main" val="710346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Modelo de Red Neuronal</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200" y="994299"/>
            <a:ext cx="10515600" cy="5182664"/>
          </a:xfrm>
        </p:spPr>
        <p:txBody>
          <a:bodyPr/>
          <a:lstStyle/>
          <a:p>
            <a:pPr>
              <a:lnSpc>
                <a:spcPct val="150000"/>
              </a:lnSpc>
            </a:pPr>
            <a:r>
              <a:rPr lang="es-EC">
                <a:latin typeface="Arial" panose="020B0604020202020204" pitchFamily="34" charset="0"/>
                <a:cs typeface="Arial" panose="020B0604020202020204" pitchFamily="34" charset="0"/>
              </a:rPr>
              <a:t>División 70/30 de datos preprocesados.</a:t>
            </a:r>
          </a:p>
          <a:p>
            <a:pPr>
              <a:lnSpc>
                <a:spcPct val="150000"/>
              </a:lnSpc>
            </a:pPr>
            <a:r>
              <a:rPr lang="es-EC">
                <a:latin typeface="Arial" panose="020B0604020202020204" pitchFamily="34" charset="0"/>
                <a:cs typeface="Arial" panose="020B0604020202020204" pitchFamily="34" charset="0"/>
              </a:rPr>
              <a:t>Construcción de modelo basado en </a:t>
            </a:r>
            <a:r>
              <a:rPr lang="es-EC" i="1" err="1">
                <a:latin typeface="Arial" panose="020B0604020202020204" pitchFamily="34" charset="0"/>
                <a:cs typeface="Arial" panose="020B0604020202020204" pitchFamily="34" charset="0"/>
              </a:rPr>
              <a:t>Keras-Tensorflow</a:t>
            </a:r>
            <a:r>
              <a:rPr lang="es-EC">
                <a:latin typeface="Arial" panose="020B0604020202020204" pitchFamily="34" charset="0"/>
                <a:cs typeface="Arial" panose="020B0604020202020204" pitchFamily="34" charset="0"/>
              </a:rPr>
              <a:t>.</a:t>
            </a:r>
          </a:p>
          <a:p>
            <a:pPr>
              <a:lnSpc>
                <a:spcPct val="150000"/>
              </a:lnSpc>
            </a:pPr>
            <a:r>
              <a:rPr lang="es-EC">
                <a:latin typeface="Arial" panose="020B0604020202020204" pitchFamily="34" charset="0"/>
                <a:cs typeface="Arial" panose="020B0604020202020204" pitchFamily="34" charset="0"/>
              </a:rPr>
              <a:t>Modelo de una capa de entrada y una de salida.</a:t>
            </a:r>
          </a:p>
          <a:p>
            <a:pPr>
              <a:lnSpc>
                <a:spcPct val="150000"/>
              </a:lnSpc>
            </a:pPr>
            <a:r>
              <a:rPr lang="es-EC" i="1" err="1">
                <a:latin typeface="Arial" panose="020B0604020202020204" pitchFamily="34" charset="0"/>
                <a:cs typeface="Arial" panose="020B0604020202020204" pitchFamily="34" charset="0"/>
              </a:rPr>
              <a:t>Keras</a:t>
            </a:r>
            <a:r>
              <a:rPr lang="es-EC">
                <a:latin typeface="Arial" panose="020B0604020202020204" pitchFamily="34" charset="0"/>
                <a:cs typeface="Arial" panose="020B0604020202020204" pitchFamily="34" charset="0"/>
              </a:rPr>
              <a:t> contiene varias herramientas para:</a:t>
            </a:r>
          </a:p>
          <a:p>
            <a:pPr lvl="1">
              <a:lnSpc>
                <a:spcPct val="150000"/>
              </a:lnSpc>
            </a:pPr>
            <a:r>
              <a:rPr lang="es-EC">
                <a:latin typeface="Arial" panose="020B0604020202020204" pitchFamily="34" charset="0"/>
                <a:cs typeface="Arial" panose="020B0604020202020204" pitchFamily="34" charset="0"/>
              </a:rPr>
              <a:t>Funciones de Pérdida.</a:t>
            </a:r>
          </a:p>
          <a:p>
            <a:pPr lvl="1">
              <a:lnSpc>
                <a:spcPct val="150000"/>
              </a:lnSpc>
            </a:pPr>
            <a:r>
              <a:rPr lang="es-EC">
                <a:latin typeface="Arial" panose="020B0604020202020204" pitchFamily="34" charset="0"/>
                <a:cs typeface="Arial" panose="020B0604020202020204" pitchFamily="34" charset="0"/>
              </a:rPr>
              <a:t>Mecanismos de Optimización.</a:t>
            </a:r>
          </a:p>
          <a:p>
            <a:pPr lvl="1">
              <a:lnSpc>
                <a:spcPct val="150000"/>
              </a:lnSpc>
            </a:pPr>
            <a:r>
              <a:rPr lang="es-EC">
                <a:latin typeface="Arial" panose="020B0604020202020204" pitchFamily="34" charset="0"/>
                <a:cs typeface="Arial" panose="020B0604020202020204" pitchFamily="34" charset="0"/>
              </a:rPr>
              <a:t>Métricas de Evaluación.</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1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Modelo de Red Neuronal</a:t>
            </a:r>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200" y="994299"/>
                <a:ext cx="10515600" cy="5182664"/>
              </a:xfrm>
            </p:spPr>
            <p:txBody>
              <a:bodyPr/>
              <a:lstStyle/>
              <a:p>
                <a:r>
                  <a:rPr lang="es-EC">
                    <a:latin typeface="Arial" panose="020B0604020202020204" pitchFamily="34" charset="0"/>
                    <a:cs typeface="Arial" panose="020B0604020202020204" pitchFamily="34" charset="0"/>
                  </a:rPr>
                  <a:t>Funciones de Pérdida comúnmente utilizadas:</a:t>
                </a:r>
              </a:p>
              <a:p>
                <a:pPr marL="514350" indent="-514350">
                  <a:buFont typeface="+mj-lt"/>
                  <a:buAutoNum type="arabicPeriod"/>
                </a:pPr>
                <a:r>
                  <a:rPr lang="es-ES" sz="2400">
                    <a:latin typeface="Arial" panose="020B0604020202020204" pitchFamily="34" charset="0"/>
                    <a:cs typeface="Arial" panose="020B0604020202020204" pitchFamily="34" charset="0"/>
                  </a:rPr>
                  <a:t>Error cuadrático medio (</a:t>
                </a:r>
                <a:r>
                  <a:rPr lang="es-ES" sz="2400" err="1">
                    <a:latin typeface="Arial" panose="020B0604020202020204" pitchFamily="34" charset="0"/>
                    <a:cs typeface="Arial" panose="020B0604020202020204" pitchFamily="34" charset="0"/>
                  </a:rPr>
                  <a:t>tf.keras.losses,MeanSquaredError</a:t>
                </a:r>
                <a:r>
                  <a:rPr lang="es-ES" sz="2400">
                    <a:latin typeface="Arial" panose="020B0604020202020204" pitchFamily="34" charset="0"/>
                    <a:cs typeface="Arial" panose="020B0604020202020204" pitchFamily="34" charset="0"/>
                  </a:rPr>
                  <a:t>).</a:t>
                </a:r>
              </a:p>
              <a:p>
                <a:pPr marL="514350" indent="-514350">
                  <a:buFont typeface="+mj-lt"/>
                  <a:buAutoNum type="arabicPeriod"/>
                </a:pPr>
                <a:endParaRPr lang="es-ES" sz="2400">
                  <a:latin typeface="Arial" panose="020B0604020202020204" pitchFamily="34" charset="0"/>
                  <a:cs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r>
                        <a:rPr lang="es-ES" i="1" smtClean="0">
                          <a:effectLst/>
                          <a:latin typeface="Cambria Math" panose="02040503050406030204" pitchFamily="18" charset="0"/>
                          <a:ea typeface="Times New Roman" panose="02020603050405020304" pitchFamily="18" charset="0"/>
                          <a:cs typeface="Arial" panose="020B0604020202020204" pitchFamily="34" charset="0"/>
                        </a:rPr>
                        <m:t>𝐸𝐶𝑀</m:t>
                      </m:r>
                      <m:r>
                        <a:rPr lang="es-ES" i="1" smtClean="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i="1">
                              <a:effectLst/>
                              <a:latin typeface="Cambria Math" panose="020405030504060302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1</m:t>
                          </m:r>
                        </m:num>
                        <m:den>
                          <m:r>
                            <a:rPr lang="es-ES" i="1">
                              <a:effectLst/>
                              <a:latin typeface="Cambria Math" panose="02040503050406030204" pitchFamily="18" charset="0"/>
                              <a:ea typeface="Times New Roman" panose="02020603050405020304" pitchFamily="18" charset="0"/>
                              <a:cs typeface="Arial" panose="020B0604020202020204" pitchFamily="34" charset="0"/>
                            </a:rPr>
                            <m:t>𝑛</m:t>
                          </m:r>
                        </m:den>
                      </m:f>
                      <m:nary>
                        <m:naryPr>
                          <m:chr m:val="∑"/>
                          <m:limLoc m:val="undOvr"/>
                          <m:ctrlPr>
                            <a:rPr lang="en-US" i="1">
                              <a:solidFill>
                                <a:srgbClr val="000009"/>
                              </a:solidFill>
                              <a:effectLst/>
                              <a:latin typeface="Cambria Math" panose="02040503050406030204" pitchFamily="18" charset="0"/>
                              <a:cs typeface="Arial" panose="020B0604020202020204" pitchFamily="34" charset="0"/>
                            </a:rPr>
                          </m:ctrlPr>
                        </m:naryPr>
                        <m:sub>
                          <m:r>
                            <a:rPr lang="es-ES"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𝑖</m:t>
                          </m:r>
                          <m:r>
                            <a:rPr lang="es-ES"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=1</m:t>
                          </m:r>
                        </m:sub>
                        <m:sup>
                          <m:r>
                            <a:rPr lang="es-ES"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𝑛</m:t>
                          </m:r>
                        </m:sup>
                        <m:e>
                          <m:sSup>
                            <m:sSupPr>
                              <m:ctrlPr>
                                <a:rPr lang="en-US" i="1">
                                  <a:solidFill>
                                    <a:srgbClr val="000009"/>
                                  </a:solidFill>
                                  <a:effectLst/>
                                  <a:latin typeface="Cambria Math" panose="02040503050406030204" pitchFamily="18" charset="0"/>
                                  <a:cs typeface="Arial" panose="020B0604020202020204" pitchFamily="34" charset="0"/>
                                </a:rPr>
                              </m:ctrlPr>
                            </m:sSupPr>
                            <m:e>
                              <m:d>
                                <m:dPr>
                                  <m:ctrlPr>
                                    <a:rPr lang="en-US" i="1">
                                      <a:solidFill>
                                        <a:srgbClr val="000009"/>
                                      </a:solidFill>
                                      <a:effectLst/>
                                      <a:latin typeface="Cambria Math" panose="02040503050406030204" pitchFamily="18" charset="0"/>
                                      <a:cs typeface="Arial" panose="020B0604020202020204" pitchFamily="34" charset="0"/>
                                    </a:rPr>
                                  </m:ctrlPr>
                                </m:dPr>
                                <m:e>
                                  <m:acc>
                                    <m:accPr>
                                      <m:chr m:val="̂"/>
                                      <m:ctrlPr>
                                        <a:rPr lang="en-US" i="1">
                                          <a:solidFill>
                                            <a:srgbClr val="000009"/>
                                          </a:solidFill>
                                          <a:effectLst/>
                                          <a:latin typeface="Cambria Math" panose="02040503050406030204" pitchFamily="18" charset="0"/>
                                          <a:cs typeface="Arial" panose="020B0604020202020204" pitchFamily="34" charset="0"/>
                                        </a:rPr>
                                      </m:ctrlPr>
                                    </m:accPr>
                                    <m:e>
                                      <m:sSub>
                                        <m:sSubPr>
                                          <m:ctrlPr>
                                            <a:rPr lang="en-US" i="1">
                                              <a:solidFill>
                                                <a:srgbClr val="000009"/>
                                              </a:solidFill>
                                              <a:effectLst/>
                                              <a:latin typeface="Cambria Math" panose="02040503050406030204" pitchFamily="18" charset="0"/>
                                              <a:cs typeface="Arial" panose="020B0604020202020204" pitchFamily="34" charset="0"/>
                                            </a:rPr>
                                          </m:ctrlPr>
                                        </m:sSubPr>
                                        <m:e>
                                          <m:r>
                                            <a:rPr lang="es-ES"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𝑌</m:t>
                                          </m:r>
                                        </m:e>
                                        <m:sub>
                                          <m:r>
                                            <a:rPr lang="es-ES"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𝑖</m:t>
                                          </m:r>
                                        </m:sub>
                                      </m:sSub>
                                    </m:e>
                                  </m:acc>
                                  <m:r>
                                    <a:rPr lang="es-ES"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i="1">
                                          <a:solidFill>
                                            <a:srgbClr val="000009"/>
                                          </a:solidFill>
                                          <a:effectLst/>
                                          <a:latin typeface="Cambria Math" panose="02040503050406030204" pitchFamily="18" charset="0"/>
                                          <a:cs typeface="Arial" panose="020B0604020202020204" pitchFamily="34" charset="0"/>
                                        </a:rPr>
                                      </m:ctrlPr>
                                    </m:sSubPr>
                                    <m:e>
                                      <m:r>
                                        <a:rPr lang="es-ES"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𝑌</m:t>
                                      </m:r>
                                    </m:e>
                                    <m:sub>
                                      <m:r>
                                        <a:rPr lang="es-ES"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𝑖</m:t>
                                      </m:r>
                                    </m:sub>
                                  </m:sSub>
                                </m:e>
                              </m:d>
                            </m:e>
                            <m:sup>
                              <m:r>
                                <a:rPr lang="es-ES"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2</m:t>
                              </m:r>
                            </m:sup>
                          </m:sSup>
                        </m:e>
                      </m:nary>
                    </m:oMath>
                  </m:oMathPara>
                </a14:m>
                <a:endParaRPr lang="es-ES" sz="2400">
                  <a:latin typeface="Arial" panose="020B0604020202020204" pitchFamily="34" charset="0"/>
                  <a:cs typeface="Arial" panose="020B0604020202020204" pitchFamily="34" charset="0"/>
                </a:endParaRPr>
              </a:p>
              <a:p>
                <a:pPr marL="514350" indent="-514350">
                  <a:buFont typeface="+mj-lt"/>
                  <a:buAutoNum type="arabicPeriod"/>
                </a:pPr>
                <a:endParaRPr lang="es-ES" sz="2400">
                  <a:latin typeface="Arial" panose="020B0604020202020204" pitchFamily="34" charset="0"/>
                  <a:cs typeface="Arial" panose="020B0604020202020204" pitchFamily="34" charset="0"/>
                </a:endParaRPr>
              </a:p>
              <a:p>
                <a:pPr marL="457200" indent="-457200">
                  <a:buAutoNum type="arabicPeriod" startAt="2"/>
                </a:pPr>
                <a:r>
                  <a:rPr lang="es-EC" sz="2400">
                    <a:latin typeface="Arial" panose="020B0604020202020204" pitchFamily="34" charset="0"/>
                    <a:cs typeface="Arial" panose="020B0604020202020204" pitchFamily="34" charset="0"/>
                  </a:rPr>
                  <a:t>Error absoluto medio (tf.keras.losses.MeanAbsoluteError).</a:t>
                </a:r>
              </a:p>
              <a:p>
                <a:pPr marL="457200" indent="-457200">
                  <a:buAutoNum type="arabicPeriod" startAt="2"/>
                </a:pPr>
                <a:endParaRPr lang="es-EC" sz="2400">
                  <a:latin typeface="Arial" panose="020B0604020202020204" pitchFamily="34" charset="0"/>
                  <a:cs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r>
                        <a:rPr lang="es-ES" i="1" smtClean="0">
                          <a:effectLst/>
                          <a:latin typeface="Cambria Math" panose="02040503050406030204" pitchFamily="18" charset="0"/>
                          <a:ea typeface="Times New Roman" panose="02020603050405020304" pitchFamily="18" charset="0"/>
                          <a:cs typeface="Arial" panose="020B0604020202020204" pitchFamily="34" charset="0"/>
                        </a:rPr>
                        <m:t>𝐸𝐴𝑀</m:t>
                      </m:r>
                      <m:r>
                        <a:rPr lang="es-ES" i="1" smtClean="0">
                          <a:effectLst/>
                          <a:latin typeface="Cambria Math" panose="02040503050406030204" pitchFamily="18" charset="0"/>
                          <a:ea typeface="Times New Roman" panose="02020603050405020304" pitchFamily="18" charset="0"/>
                          <a:cs typeface="Arial" panose="020B0604020202020204" pitchFamily="34" charset="0"/>
                        </a:rPr>
                        <m:t>=</m:t>
                      </m:r>
                      <m:f>
                        <m:fPr>
                          <m:ctrlPr>
                            <a:rPr lang="en-US" i="1">
                              <a:effectLst/>
                              <a:latin typeface="Cambria Math" panose="020405030504060302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1</m:t>
                          </m:r>
                        </m:num>
                        <m:den>
                          <m:r>
                            <a:rPr lang="es-ES" i="1">
                              <a:effectLst/>
                              <a:latin typeface="Cambria Math" panose="02040503050406030204" pitchFamily="18" charset="0"/>
                              <a:ea typeface="Times New Roman" panose="02020603050405020304" pitchFamily="18" charset="0"/>
                              <a:cs typeface="Arial" panose="020B0604020202020204" pitchFamily="34" charset="0"/>
                            </a:rPr>
                            <m:t>𝑛</m:t>
                          </m:r>
                        </m:den>
                      </m:f>
                      <m:nary>
                        <m:naryPr>
                          <m:chr m:val="∑"/>
                          <m:limLoc m:val="undOvr"/>
                          <m:ctrlPr>
                            <a:rPr lang="en-US" i="1">
                              <a:solidFill>
                                <a:srgbClr val="000009"/>
                              </a:solidFill>
                              <a:effectLst/>
                              <a:latin typeface="Cambria Math" panose="02040503050406030204" pitchFamily="18" charset="0"/>
                              <a:cs typeface="Arial" panose="020B0604020202020204" pitchFamily="34" charset="0"/>
                            </a:rPr>
                          </m:ctrlPr>
                        </m:naryPr>
                        <m:sub>
                          <m:r>
                            <a:rPr lang="es-ES"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𝑖</m:t>
                          </m:r>
                          <m:r>
                            <a:rPr lang="es-ES"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=1</m:t>
                          </m:r>
                        </m:sub>
                        <m:sup>
                          <m:r>
                            <a:rPr lang="es-ES"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𝑛</m:t>
                          </m:r>
                        </m:sup>
                        <m:e>
                          <m:d>
                            <m:dPr>
                              <m:begChr m:val="|"/>
                              <m:endChr m:val="|"/>
                              <m:ctrlPr>
                                <a:rPr lang="en-US" i="1">
                                  <a:solidFill>
                                    <a:srgbClr val="000009"/>
                                  </a:solidFill>
                                  <a:effectLst/>
                                  <a:latin typeface="Cambria Math" panose="02040503050406030204" pitchFamily="18" charset="0"/>
                                  <a:cs typeface="Arial" panose="020B0604020202020204" pitchFamily="34" charset="0"/>
                                </a:rPr>
                              </m:ctrlPr>
                            </m:dPr>
                            <m:e>
                              <m:acc>
                                <m:accPr>
                                  <m:chr m:val="̂"/>
                                  <m:ctrlPr>
                                    <a:rPr lang="en-US" i="1">
                                      <a:solidFill>
                                        <a:srgbClr val="000009"/>
                                      </a:solidFill>
                                      <a:effectLst/>
                                      <a:latin typeface="Cambria Math" panose="02040503050406030204" pitchFamily="18" charset="0"/>
                                      <a:cs typeface="Arial" panose="020B0604020202020204" pitchFamily="34" charset="0"/>
                                    </a:rPr>
                                  </m:ctrlPr>
                                </m:accPr>
                                <m:e>
                                  <m:sSub>
                                    <m:sSubPr>
                                      <m:ctrlPr>
                                        <a:rPr lang="en-US" i="1">
                                          <a:solidFill>
                                            <a:srgbClr val="000009"/>
                                          </a:solidFill>
                                          <a:effectLst/>
                                          <a:latin typeface="Cambria Math" panose="02040503050406030204" pitchFamily="18" charset="0"/>
                                          <a:cs typeface="Arial" panose="020B0604020202020204" pitchFamily="34" charset="0"/>
                                        </a:rPr>
                                      </m:ctrlPr>
                                    </m:sSubPr>
                                    <m:e>
                                      <m:r>
                                        <a:rPr lang="es-ES"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𝑌</m:t>
                                      </m:r>
                                    </m:e>
                                    <m:sub>
                                      <m:r>
                                        <a:rPr lang="es-ES"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𝑖</m:t>
                                      </m:r>
                                    </m:sub>
                                  </m:sSub>
                                </m:e>
                              </m:acc>
                              <m:r>
                                <a:rPr lang="es-ES"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n-US" i="1">
                                      <a:solidFill>
                                        <a:srgbClr val="000009"/>
                                      </a:solidFill>
                                      <a:effectLst/>
                                      <a:latin typeface="Cambria Math" panose="02040503050406030204" pitchFamily="18" charset="0"/>
                                      <a:cs typeface="Arial" panose="020B0604020202020204" pitchFamily="34" charset="0"/>
                                    </a:rPr>
                                  </m:ctrlPr>
                                </m:sSubPr>
                                <m:e>
                                  <m:r>
                                    <a:rPr lang="es-ES"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𝑌</m:t>
                                  </m:r>
                                </m:e>
                                <m:sub>
                                  <m:r>
                                    <a:rPr lang="es-ES" i="1">
                                      <a:solidFill>
                                        <a:srgbClr val="000009"/>
                                      </a:solidFill>
                                      <a:effectLst/>
                                      <a:latin typeface="Cambria Math" panose="02040503050406030204" pitchFamily="18" charset="0"/>
                                      <a:ea typeface="Times New Roman" panose="02020603050405020304" pitchFamily="18" charset="0"/>
                                      <a:cs typeface="Arial" panose="020B0604020202020204" pitchFamily="34" charset="0"/>
                                    </a:rPr>
                                    <m:t>𝑖</m:t>
                                  </m:r>
                                </m:sub>
                              </m:sSub>
                            </m:e>
                          </m:d>
                        </m:e>
                      </m:nary>
                    </m:oMath>
                  </m:oMathPara>
                </a14:m>
                <a:endParaRPr lang="es-EC" sz="2400">
                  <a:latin typeface="Arial" panose="020B0604020202020204" pitchFamily="34" charset="0"/>
                  <a:cs typeface="Arial" panose="020B0604020202020204" pitchFamily="34" charset="0"/>
                </a:endParaRPr>
              </a:p>
            </p:txBody>
          </p:sp>
        </mc:Choice>
        <mc:Fallback xmlns="">
          <p:sp>
            <p:nvSpPr>
              <p:cNvPr id="3" name="Marcador de contenido 2">
                <a:extLst>
                  <a:ext uri="{FF2B5EF4-FFF2-40B4-BE49-F238E27FC236}">
                    <a16:creationId xmlns:a16="http://schemas.microsoft.com/office/drawing/2014/main" id="{29412ECA-2DEC-4CB9-9866-3F894D51D0E0}"/>
                  </a:ext>
                </a:extLst>
              </p:cNvPr>
              <p:cNvSpPr>
                <a:spLocks noGrp="1" noRot="1" noChangeAspect="1" noMove="1" noResize="1" noEditPoints="1" noAdjustHandles="1" noChangeArrowheads="1" noChangeShapeType="1" noTextEdit="1"/>
              </p:cNvSpPr>
              <p:nvPr>
                <p:ph idx="1"/>
              </p:nvPr>
            </p:nvSpPr>
            <p:spPr>
              <a:xfrm>
                <a:off x="838200" y="994299"/>
                <a:ext cx="10515600" cy="5182664"/>
              </a:xfrm>
              <a:blipFill>
                <a:blip r:embed="rId2"/>
                <a:stretch>
                  <a:fillRect l="-1043" t="-2000"/>
                </a:stretch>
              </a:blipFill>
            </p:spPr>
            <p:txBody>
              <a:bodyPr/>
              <a:lstStyle/>
              <a:p>
                <a:r>
                  <a:rPr lang="en-US">
                    <a:noFill/>
                  </a:rPr>
                  <a:t> </a:t>
                </a:r>
              </a:p>
            </p:txBody>
          </p:sp>
        </mc:Fallback>
      </mc:AlternateContent>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39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Modelo de Red Neuronal</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200" y="994299"/>
            <a:ext cx="10515600" cy="5182664"/>
          </a:xfrm>
        </p:spPr>
        <p:txBody>
          <a:bodyPr>
            <a:normAutofit/>
          </a:bodyPr>
          <a:lstStyle/>
          <a:p>
            <a:r>
              <a:rPr lang="es-EC">
                <a:latin typeface="Arial" panose="020B0604020202020204" pitchFamily="34" charset="0"/>
                <a:cs typeface="Arial" panose="020B0604020202020204" pitchFamily="34" charset="0"/>
              </a:rPr>
              <a:t>Mecanismos de Optimización comúnmente usados:</a:t>
            </a:r>
          </a:p>
          <a:p>
            <a:pPr marL="514350" indent="-514350">
              <a:buFont typeface="+mj-lt"/>
              <a:buAutoNum type="arabicPeriod"/>
            </a:pPr>
            <a:r>
              <a:rPr lang="es-ES" sz="2400" b="1">
                <a:latin typeface="Arial" panose="020B0604020202020204" pitchFamily="34" charset="0"/>
                <a:cs typeface="Arial" panose="020B0604020202020204" pitchFamily="34" charset="0"/>
              </a:rPr>
              <a:t>RMSprop (tf.keras.optimizers.RMSprop).</a:t>
            </a:r>
          </a:p>
          <a:p>
            <a:pPr marL="0" indent="0" algn="just">
              <a:buNone/>
            </a:pPr>
            <a:r>
              <a:rPr lang="es-EC" sz="2400">
                <a:latin typeface="Arial" panose="020B0604020202020204" pitchFamily="34" charset="0"/>
                <a:ea typeface="Times New Roman" panose="02020603050405020304" pitchFamily="18" charset="0"/>
              </a:rPr>
              <a:t>M</a:t>
            </a:r>
            <a:r>
              <a:rPr lang="es-EC" sz="2400">
                <a:effectLst/>
                <a:latin typeface="Arial" panose="020B0604020202020204" pitchFamily="34" charset="0"/>
                <a:ea typeface="Times New Roman" panose="02020603050405020304" pitchFamily="18" charset="0"/>
              </a:rPr>
              <a:t>edia móvil de los gradientes al cuadrado para cada peso. </a:t>
            </a:r>
            <a:r>
              <a:rPr lang="es-EC" sz="2400">
                <a:latin typeface="Arial" panose="020B0604020202020204" pitchFamily="34" charset="0"/>
                <a:ea typeface="Times New Roman" panose="02020603050405020304" pitchFamily="18" charset="0"/>
              </a:rPr>
              <a:t>D</a:t>
            </a:r>
            <a:r>
              <a:rPr lang="es-EC" sz="2400">
                <a:effectLst/>
                <a:latin typeface="Arial" panose="020B0604020202020204" pitchFamily="34" charset="0"/>
                <a:ea typeface="Times New Roman" panose="02020603050405020304" pitchFamily="18" charset="0"/>
              </a:rPr>
              <a:t>ivide el gradiente para la raíz de esta media.</a:t>
            </a:r>
            <a:endParaRPr lang="es-ES" sz="3200">
              <a:latin typeface="Arial" panose="020B0604020202020204" pitchFamily="34" charset="0"/>
              <a:cs typeface="Arial" panose="020B0604020202020204" pitchFamily="34" charset="0"/>
            </a:endParaRPr>
          </a:p>
          <a:p>
            <a:pPr marL="457200" indent="-457200">
              <a:buAutoNum type="arabicPeriod" startAt="2"/>
            </a:pPr>
            <a:r>
              <a:rPr lang="es-EC" sz="2400" b="1">
                <a:latin typeface="Arial" panose="020B0604020202020204" pitchFamily="34" charset="0"/>
                <a:cs typeface="Arial" panose="020B0604020202020204" pitchFamily="34" charset="0"/>
              </a:rPr>
              <a:t>Adagrad (</a:t>
            </a:r>
            <a:r>
              <a:rPr lang="es-EC" sz="2400" b="1" err="1">
                <a:latin typeface="Arial" panose="020B0604020202020204" pitchFamily="34" charset="0"/>
                <a:cs typeface="Arial" panose="020B0604020202020204" pitchFamily="34" charset="0"/>
              </a:rPr>
              <a:t>tf.keras.optimizers.Adagrad</a:t>
            </a:r>
            <a:r>
              <a:rPr lang="es-EC" sz="2400" b="1">
                <a:latin typeface="Arial" panose="020B0604020202020204" pitchFamily="34" charset="0"/>
                <a:cs typeface="Arial" panose="020B0604020202020204" pitchFamily="34" charset="0"/>
              </a:rPr>
              <a:t>).</a:t>
            </a:r>
          </a:p>
          <a:p>
            <a:pPr marL="0" indent="0" algn="just">
              <a:buNone/>
            </a:pPr>
            <a:r>
              <a:rPr lang="es-EC" sz="2400">
                <a:latin typeface="Arial" panose="020B0604020202020204" pitchFamily="34" charset="0"/>
                <a:cs typeface="Arial" panose="020B0604020202020204" pitchFamily="34" charset="0"/>
              </a:rPr>
              <a:t>Basado en SGD, el cual adapta la tasa de aprendizaje proporcional a la frecuencia de las características. Usa una suma acumulada de gradientes cuadrados; luego se divide para dicha suma.</a:t>
            </a:r>
          </a:p>
          <a:p>
            <a:pPr marL="457200" indent="-457200">
              <a:buAutoNum type="arabicPeriod" startAt="3"/>
            </a:pPr>
            <a:r>
              <a:rPr lang="es-EC" sz="2400" b="1">
                <a:latin typeface="Arial" panose="020B0604020202020204" pitchFamily="34" charset="0"/>
                <a:cs typeface="Arial" panose="020B0604020202020204" pitchFamily="34" charset="0"/>
              </a:rPr>
              <a:t>Adam (tf.keras.optimizers.Adam).</a:t>
            </a:r>
          </a:p>
          <a:p>
            <a:pPr marL="0" indent="0" algn="just">
              <a:buNone/>
            </a:pPr>
            <a:r>
              <a:rPr lang="es-EC" sz="2400">
                <a:latin typeface="Arial" panose="020B0604020202020204" pitchFamily="34" charset="0"/>
                <a:cs typeface="Arial" panose="020B0604020202020204" pitchFamily="34" charset="0"/>
              </a:rPr>
              <a:t>Método de SGD estimando momentos de primer (media) y segundo orden (varianza sin centro) de los gradientes. Se divide para la raíz del momento de segundo orden y se multiplica por la estimación de primer orden.</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42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Modelo de Red Neuronal</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200" y="994299"/>
            <a:ext cx="10515600" cy="5182664"/>
          </a:xfrm>
        </p:spPr>
        <p:txBody>
          <a:bodyPr/>
          <a:lstStyle/>
          <a:p>
            <a:r>
              <a:rPr lang="es-EC">
                <a:latin typeface="Arial" panose="020B0604020202020204" pitchFamily="34" charset="0"/>
                <a:cs typeface="Arial" panose="020B0604020202020204" pitchFamily="34" charset="0"/>
              </a:rPr>
              <a:t>Matriz de confusión:</a:t>
            </a:r>
          </a:p>
          <a:p>
            <a:endParaRPr lang="es-EC">
              <a:latin typeface="Arial" panose="020B0604020202020204" pitchFamily="34" charset="0"/>
              <a:cs typeface="Arial" panose="020B0604020202020204" pitchFamily="34" charset="0"/>
            </a:endParaRPr>
          </a:p>
          <a:p>
            <a:endParaRPr lang="es-EC">
              <a:latin typeface="Arial" panose="020B0604020202020204" pitchFamily="34" charset="0"/>
              <a:cs typeface="Arial" panose="020B0604020202020204" pitchFamily="34" charset="0"/>
            </a:endParaRPr>
          </a:p>
          <a:p>
            <a:endParaRPr lang="es-EC">
              <a:latin typeface="Arial" panose="020B0604020202020204" pitchFamily="34" charset="0"/>
              <a:cs typeface="Arial" panose="020B0604020202020204" pitchFamily="34" charset="0"/>
            </a:endParaRPr>
          </a:p>
          <a:p>
            <a:endParaRPr lang="es-EC">
              <a:latin typeface="Arial" panose="020B0604020202020204" pitchFamily="34" charset="0"/>
              <a:cs typeface="Arial" panose="020B0604020202020204" pitchFamily="34" charset="0"/>
            </a:endParaRPr>
          </a:p>
          <a:p>
            <a:endParaRPr lang="es-EC">
              <a:latin typeface="Arial" panose="020B0604020202020204" pitchFamily="34" charset="0"/>
              <a:cs typeface="Arial" panose="020B0604020202020204" pitchFamily="34" charset="0"/>
            </a:endParaRPr>
          </a:p>
          <a:p>
            <a:endParaRPr lang="es-EC">
              <a:latin typeface="Arial" panose="020B0604020202020204" pitchFamily="34" charset="0"/>
              <a:cs typeface="Arial" panose="020B0604020202020204" pitchFamily="34" charset="0"/>
            </a:endParaRPr>
          </a:p>
          <a:p>
            <a:pPr marL="0" indent="0">
              <a:buNone/>
            </a:pPr>
            <a:r>
              <a:rPr lang="es-EC">
                <a:latin typeface="Arial" panose="020B0604020202020204" pitchFamily="34" charset="0"/>
                <a:cs typeface="Arial" panose="020B0604020202020204" pitchFamily="34" charset="0"/>
              </a:rPr>
              <a:t>A partir de la matriz de confusión se obtienen las métricas de evaluación.</a:t>
            </a:r>
          </a:p>
          <a:p>
            <a:pPr marL="0" indent="0">
              <a:buNone/>
            </a:pPr>
            <a:endParaRPr lang="es-EC" sz="2400">
              <a:latin typeface="Arial" panose="020B0604020202020204" pitchFamily="34" charset="0"/>
              <a:cs typeface="Arial" panose="020B0604020202020204" pitchFamily="34" charset="0"/>
            </a:endParaRP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a 6">
            <a:extLst>
              <a:ext uri="{FF2B5EF4-FFF2-40B4-BE49-F238E27FC236}">
                <a16:creationId xmlns:a16="http://schemas.microsoft.com/office/drawing/2014/main" id="{D5EDFBF3-1F12-4768-B23B-A384BCE802A9}"/>
              </a:ext>
            </a:extLst>
          </p:cNvPr>
          <p:cNvGraphicFramePr>
            <a:graphicFrameLocks noGrp="1"/>
          </p:cNvGraphicFramePr>
          <p:nvPr>
            <p:extLst>
              <p:ext uri="{D42A27DB-BD31-4B8C-83A1-F6EECF244321}">
                <p14:modId xmlns:p14="http://schemas.microsoft.com/office/powerpoint/2010/main" val="161052783"/>
              </p:ext>
            </p:extLst>
          </p:nvPr>
        </p:nvGraphicFramePr>
        <p:xfrm>
          <a:off x="1847458" y="1497387"/>
          <a:ext cx="8117636" cy="2698912"/>
        </p:xfrm>
        <a:graphic>
          <a:graphicData uri="http://schemas.openxmlformats.org/drawingml/2006/table">
            <a:tbl>
              <a:tblPr firstRow="1" firstCol="1" bandRow="1"/>
              <a:tblGrid>
                <a:gridCol w="1306289">
                  <a:extLst>
                    <a:ext uri="{9D8B030D-6E8A-4147-A177-3AD203B41FA5}">
                      <a16:colId xmlns:a16="http://schemas.microsoft.com/office/drawing/2014/main" val="4264470585"/>
                    </a:ext>
                  </a:extLst>
                </a:gridCol>
                <a:gridCol w="1604865">
                  <a:extLst>
                    <a:ext uri="{9D8B030D-6E8A-4147-A177-3AD203B41FA5}">
                      <a16:colId xmlns:a16="http://schemas.microsoft.com/office/drawing/2014/main" val="1503352947"/>
                    </a:ext>
                  </a:extLst>
                </a:gridCol>
                <a:gridCol w="2255251">
                  <a:extLst>
                    <a:ext uri="{9D8B030D-6E8A-4147-A177-3AD203B41FA5}">
                      <a16:colId xmlns:a16="http://schemas.microsoft.com/office/drawing/2014/main" val="866813458"/>
                    </a:ext>
                  </a:extLst>
                </a:gridCol>
                <a:gridCol w="2951231">
                  <a:extLst>
                    <a:ext uri="{9D8B030D-6E8A-4147-A177-3AD203B41FA5}">
                      <a16:colId xmlns:a16="http://schemas.microsoft.com/office/drawing/2014/main" val="1217336992"/>
                    </a:ext>
                  </a:extLst>
                </a:gridCol>
              </a:tblGrid>
              <a:tr h="467735">
                <a:tc>
                  <a:txBody>
                    <a:bodyPr/>
                    <a:lstStyle/>
                    <a:p>
                      <a:pPr marL="384175" algn="ctr">
                        <a:lnSpc>
                          <a:spcPct val="150000"/>
                        </a:lnSpc>
                        <a:spcBef>
                          <a:spcPts val="1200"/>
                        </a:spcBef>
                        <a:spcAft>
                          <a:spcPts val="600"/>
                        </a:spcAft>
                      </a:pPr>
                      <a:r>
                        <a:rPr lang="es-E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gridSpan="3">
                  <a:txBody>
                    <a:bodyPr/>
                    <a:lstStyle/>
                    <a:p>
                      <a:pPr marL="384175" algn="ctr">
                        <a:lnSpc>
                          <a:spcPct val="150000"/>
                        </a:lnSpc>
                        <a:spcBef>
                          <a:spcPts val="1200"/>
                        </a:spcBef>
                        <a:spcAft>
                          <a:spcPts val="600"/>
                        </a:spcAft>
                      </a:pPr>
                      <a:r>
                        <a:rPr lang="es-ES" sz="2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Predicho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247756364"/>
                  </a:ext>
                </a:extLst>
              </a:tr>
              <a:tr h="467735">
                <a:tc rowSpan="3">
                  <a:txBody>
                    <a:bodyPr/>
                    <a:lstStyle/>
                    <a:p>
                      <a:pPr marL="384175" algn="ctr">
                        <a:lnSpc>
                          <a:spcPct val="150000"/>
                        </a:lnSpc>
                        <a:spcBef>
                          <a:spcPts val="1200"/>
                        </a:spcBef>
                        <a:spcAft>
                          <a:spcPts val="600"/>
                        </a:spcAft>
                      </a:pPr>
                      <a:r>
                        <a:rPr lang="es-ES" sz="2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Actual</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50000"/>
                        </a:lnSpc>
                        <a:spcBef>
                          <a:spcPts val="1200"/>
                        </a:spcBef>
                        <a:spcAft>
                          <a:spcPts val="600"/>
                        </a:spcAft>
                      </a:pPr>
                      <a:r>
                        <a:rPr lang="es-ES" sz="2000">
                          <a:effectLst/>
                          <a:latin typeface="Arial" panose="020B0604020202020204" pitchFamily="34"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50000"/>
                        </a:lnSpc>
                        <a:spcBef>
                          <a:spcPts val="1200"/>
                        </a:spcBef>
                        <a:spcAft>
                          <a:spcPts val="600"/>
                        </a:spcAft>
                      </a:pPr>
                      <a:r>
                        <a:rPr lang="es-ES" sz="20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Positivo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50000"/>
                        </a:lnSpc>
                        <a:spcBef>
                          <a:spcPts val="1200"/>
                        </a:spcBef>
                        <a:spcAft>
                          <a:spcPts val="600"/>
                        </a:spcAft>
                      </a:pPr>
                      <a:r>
                        <a:rPr lang="es-ES" sz="20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Negativo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2624540"/>
                  </a:ext>
                </a:extLst>
              </a:tr>
              <a:tr h="999589">
                <a:tc vMerge="1">
                  <a:txBody>
                    <a:bodyPr/>
                    <a:lstStyle/>
                    <a:p>
                      <a:endParaRPr lang="es-EC"/>
                    </a:p>
                  </a:txBody>
                  <a:tcPr/>
                </a:tc>
                <a:tc>
                  <a:txBody>
                    <a:bodyPr/>
                    <a:lstStyle/>
                    <a:p>
                      <a:pPr marL="384175" algn="ctr">
                        <a:lnSpc>
                          <a:spcPct val="150000"/>
                        </a:lnSpc>
                        <a:spcBef>
                          <a:spcPts val="1200"/>
                        </a:spcBef>
                        <a:spcAft>
                          <a:spcPts val="600"/>
                        </a:spcAft>
                      </a:pPr>
                      <a:r>
                        <a:rPr lang="es-ES" sz="20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Positivo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50000"/>
                        </a:lnSpc>
                        <a:spcBef>
                          <a:spcPts val="1200"/>
                        </a:spcBef>
                        <a:spcAft>
                          <a:spcPts val="600"/>
                        </a:spcAft>
                      </a:pPr>
                      <a:r>
                        <a:rPr lang="es-E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Verdaderos Positivos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50000"/>
                        </a:lnSpc>
                        <a:spcBef>
                          <a:spcPts val="1200"/>
                        </a:spcBef>
                        <a:spcAft>
                          <a:spcPts val="600"/>
                        </a:spcAft>
                      </a:pPr>
                      <a:r>
                        <a:rPr lang="es-E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Falsos Negativos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06742812"/>
                  </a:ext>
                </a:extLst>
              </a:tr>
              <a:tr h="763853">
                <a:tc vMerge="1">
                  <a:txBody>
                    <a:bodyPr/>
                    <a:lstStyle/>
                    <a:p>
                      <a:endParaRPr lang="es-EC"/>
                    </a:p>
                  </a:txBody>
                  <a:tcPr/>
                </a:tc>
                <a:tc>
                  <a:txBody>
                    <a:bodyPr/>
                    <a:lstStyle/>
                    <a:p>
                      <a:pPr marL="384175" algn="ctr">
                        <a:lnSpc>
                          <a:spcPct val="150000"/>
                        </a:lnSpc>
                        <a:spcBef>
                          <a:spcPts val="1200"/>
                        </a:spcBef>
                        <a:spcAft>
                          <a:spcPts val="600"/>
                        </a:spcAft>
                      </a:pPr>
                      <a:r>
                        <a:rPr lang="es-ES" sz="20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Negativo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50000"/>
                        </a:lnSpc>
                        <a:spcBef>
                          <a:spcPts val="1200"/>
                        </a:spcBef>
                        <a:spcAft>
                          <a:spcPts val="600"/>
                        </a:spcAft>
                      </a:pPr>
                      <a:r>
                        <a:rPr lang="es-E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Falsos Positivos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50000"/>
                        </a:lnSpc>
                        <a:spcBef>
                          <a:spcPts val="1200"/>
                        </a:spcBef>
                        <a:spcAft>
                          <a:spcPts val="600"/>
                        </a:spcAft>
                      </a:pPr>
                      <a:r>
                        <a:rPr lang="es-ES" sz="2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Verdaderos Negativos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47799506"/>
                  </a:ext>
                </a:extLst>
              </a:tr>
            </a:tbl>
          </a:graphicData>
        </a:graphic>
      </p:graphicFrame>
    </p:spTree>
    <p:extLst>
      <p:ext uri="{BB962C8B-B14F-4D97-AF65-F5344CB8AC3E}">
        <p14:creationId xmlns:p14="http://schemas.microsoft.com/office/powerpoint/2010/main" val="373506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Modelo de Red Neuronal</a:t>
            </a:r>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200" y="994299"/>
                <a:ext cx="10515600" cy="5182664"/>
              </a:xfrm>
            </p:spPr>
            <p:txBody>
              <a:bodyPr/>
              <a:lstStyle/>
              <a:p>
                <a:r>
                  <a:rPr lang="es-EC">
                    <a:latin typeface="Arial" panose="020B0604020202020204" pitchFamily="34" charset="0"/>
                    <a:cs typeface="Arial" panose="020B0604020202020204" pitchFamily="34" charset="0"/>
                  </a:rPr>
                  <a:t>Métricas de evaluación disponibles en </a:t>
                </a:r>
                <a:r>
                  <a:rPr lang="es-EC" i="1">
                    <a:latin typeface="Arial" panose="020B0604020202020204" pitchFamily="34" charset="0"/>
                    <a:cs typeface="Arial" panose="020B0604020202020204" pitchFamily="34" charset="0"/>
                  </a:rPr>
                  <a:t>sklearn</a:t>
                </a:r>
                <a:r>
                  <a:rPr lang="es-EC">
                    <a:latin typeface="Arial" panose="020B0604020202020204" pitchFamily="34" charset="0"/>
                    <a:cs typeface="Arial" panose="020B0604020202020204" pitchFamily="34" charset="0"/>
                  </a:rPr>
                  <a:t>:</a:t>
                </a:r>
              </a:p>
              <a:p>
                <a:pPr marL="514350" indent="-514350">
                  <a:buFont typeface="+mj-lt"/>
                  <a:buAutoNum type="arabicPeriod"/>
                </a:pPr>
                <a:r>
                  <a:rPr lang="es-ES" sz="2400">
                    <a:latin typeface="Arial" panose="020B0604020202020204" pitchFamily="34" charset="0"/>
                    <a:cs typeface="Arial" panose="020B0604020202020204" pitchFamily="34" charset="0"/>
                  </a:rPr>
                  <a:t>Exactitud (sklearn.metrics.accuracy_score).</a:t>
                </a:r>
              </a:p>
              <a:p>
                <a:pPr marL="514350" indent="-514350">
                  <a:buFont typeface="+mj-lt"/>
                  <a:buAutoNum type="arabicPeriod"/>
                </a:pPr>
                <a:endParaRPr lang="es-ES" sz="2400">
                  <a:latin typeface="Arial" panose="020B0604020202020204" pitchFamily="34" charset="0"/>
                  <a:cs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Arial" panose="020B0604020202020204" pitchFamily="34" charset="0"/>
                        </a:rPr>
                        <m:t>𝐸𝑥𝑎𝑐𝑡𝑖𝑡𝑢𝑑</m:t>
                      </m:r>
                      <m:r>
                        <a:rPr lang="es-EC" i="1">
                          <a:latin typeface="Cambria Math" panose="02040503050406030204" pitchFamily="18" charset="0"/>
                          <a:ea typeface="Times New Roman" panose="02020603050405020304" pitchFamily="18" charset="0"/>
                          <a:cs typeface="Arial" panose="020B0604020202020204" pitchFamily="34" charset="0"/>
                        </a:rPr>
                        <m:t>=</m:t>
                      </m:r>
                      <m:f>
                        <m:fPr>
                          <m:ctrlPr>
                            <a:rPr lang="en-US" i="1">
                              <a:latin typeface="Cambria Math" panose="02040503050406030204" pitchFamily="18" charset="0"/>
                              <a:cs typeface="Arial" panose="020B0604020202020204" pitchFamily="34" charset="0"/>
                            </a:rPr>
                          </m:ctrlPr>
                        </m:fPr>
                        <m:num>
                          <m:r>
                            <a:rPr lang="es-EC" i="1">
                              <a:latin typeface="Cambria Math" panose="02040503050406030204" pitchFamily="18" charset="0"/>
                              <a:ea typeface="Times New Roman" panose="02020603050405020304" pitchFamily="18" charset="0"/>
                              <a:cs typeface="Arial" panose="020B0604020202020204" pitchFamily="34" charset="0"/>
                            </a:rPr>
                            <m:t>𝑇𝑃</m:t>
                          </m:r>
                          <m:r>
                            <a:rPr lang="es-EC" i="1">
                              <a:latin typeface="Cambria Math" panose="02040503050406030204" pitchFamily="18" charset="0"/>
                              <a:ea typeface="Times New Roman" panose="02020603050405020304" pitchFamily="18" charset="0"/>
                              <a:cs typeface="Arial" panose="020B0604020202020204" pitchFamily="34" charset="0"/>
                            </a:rPr>
                            <m:t>+</m:t>
                          </m:r>
                          <m:r>
                            <a:rPr lang="es-EC" i="1">
                              <a:latin typeface="Cambria Math" panose="02040503050406030204" pitchFamily="18" charset="0"/>
                              <a:ea typeface="Times New Roman" panose="02020603050405020304" pitchFamily="18" charset="0"/>
                              <a:cs typeface="Arial" panose="020B0604020202020204" pitchFamily="34" charset="0"/>
                            </a:rPr>
                            <m:t>𝑇𝑁</m:t>
                          </m:r>
                        </m:num>
                        <m:den>
                          <m:r>
                            <a:rPr lang="es-EC" i="1">
                              <a:latin typeface="Cambria Math" panose="02040503050406030204" pitchFamily="18" charset="0"/>
                              <a:ea typeface="Times New Roman" panose="02020603050405020304" pitchFamily="18" charset="0"/>
                              <a:cs typeface="Arial" panose="020B0604020202020204" pitchFamily="34" charset="0"/>
                            </a:rPr>
                            <m:t>𝑇𝑃</m:t>
                          </m:r>
                          <m:r>
                            <a:rPr lang="es-EC" i="1">
                              <a:latin typeface="Cambria Math" panose="02040503050406030204" pitchFamily="18" charset="0"/>
                              <a:ea typeface="Times New Roman" panose="02020603050405020304" pitchFamily="18" charset="0"/>
                              <a:cs typeface="Arial" panose="020B0604020202020204" pitchFamily="34" charset="0"/>
                            </a:rPr>
                            <m:t>+</m:t>
                          </m:r>
                          <m:r>
                            <a:rPr lang="es-EC" i="1">
                              <a:latin typeface="Cambria Math" panose="02040503050406030204" pitchFamily="18" charset="0"/>
                              <a:ea typeface="Times New Roman" panose="02020603050405020304" pitchFamily="18" charset="0"/>
                              <a:cs typeface="Arial" panose="020B0604020202020204" pitchFamily="34" charset="0"/>
                            </a:rPr>
                            <m:t>𝐹𝑁</m:t>
                          </m:r>
                          <m:r>
                            <a:rPr lang="es-EC" i="1">
                              <a:latin typeface="Cambria Math" panose="02040503050406030204" pitchFamily="18" charset="0"/>
                              <a:ea typeface="Times New Roman" panose="02020603050405020304" pitchFamily="18" charset="0"/>
                              <a:cs typeface="Arial" panose="020B0604020202020204" pitchFamily="34" charset="0"/>
                            </a:rPr>
                            <m:t>+</m:t>
                          </m:r>
                          <m:r>
                            <a:rPr lang="es-EC" i="1">
                              <a:latin typeface="Cambria Math" panose="02040503050406030204" pitchFamily="18" charset="0"/>
                              <a:ea typeface="Times New Roman" panose="02020603050405020304" pitchFamily="18" charset="0"/>
                              <a:cs typeface="Arial" panose="020B0604020202020204" pitchFamily="34" charset="0"/>
                            </a:rPr>
                            <m:t>𝐹𝑃</m:t>
                          </m:r>
                          <m:r>
                            <a:rPr lang="es-EC" i="1">
                              <a:latin typeface="Cambria Math" panose="02040503050406030204" pitchFamily="18" charset="0"/>
                              <a:ea typeface="Times New Roman" panose="02020603050405020304" pitchFamily="18" charset="0"/>
                              <a:cs typeface="Arial" panose="020B0604020202020204" pitchFamily="34" charset="0"/>
                            </a:rPr>
                            <m:t>+</m:t>
                          </m:r>
                          <m:r>
                            <a:rPr lang="es-EC" i="1">
                              <a:latin typeface="Cambria Math" panose="02040503050406030204" pitchFamily="18" charset="0"/>
                              <a:ea typeface="Times New Roman" panose="02020603050405020304" pitchFamily="18" charset="0"/>
                              <a:cs typeface="Arial" panose="020B0604020202020204" pitchFamily="34" charset="0"/>
                            </a:rPr>
                            <m:t>𝑇𝑁</m:t>
                          </m:r>
                        </m:den>
                      </m:f>
                    </m:oMath>
                  </m:oMathPara>
                </a14:m>
                <a:endParaRPr lang="es-ES" sz="2400">
                  <a:latin typeface="Arial" panose="020B0604020202020204" pitchFamily="34" charset="0"/>
                  <a:cs typeface="Arial" panose="020B0604020202020204" pitchFamily="34" charset="0"/>
                </a:endParaRPr>
              </a:p>
              <a:p>
                <a:pPr marL="514350" indent="-514350">
                  <a:buFont typeface="+mj-lt"/>
                  <a:buAutoNum type="arabicPeriod"/>
                </a:pPr>
                <a:endParaRPr lang="es-ES" sz="2400">
                  <a:latin typeface="Arial" panose="020B0604020202020204" pitchFamily="34" charset="0"/>
                  <a:cs typeface="Arial" panose="020B0604020202020204" pitchFamily="34" charset="0"/>
                </a:endParaRPr>
              </a:p>
              <a:p>
                <a:pPr marL="457200" indent="-457200">
                  <a:buAutoNum type="arabicPeriod" startAt="2"/>
                </a:pPr>
                <a:r>
                  <a:rPr lang="it-IT" sz="2400">
                    <a:latin typeface="Arial" panose="020B0604020202020204" pitchFamily="34" charset="0"/>
                    <a:cs typeface="Arial" panose="020B0604020202020204" pitchFamily="34" charset="0"/>
                  </a:rPr>
                  <a:t>Precisión (sklearn.metrics.precision_score)</a:t>
                </a:r>
                <a:r>
                  <a:rPr lang="es-EC" sz="2400">
                    <a:latin typeface="Arial" panose="020B0604020202020204" pitchFamily="34" charset="0"/>
                    <a:cs typeface="Arial" panose="020B0604020202020204" pitchFamily="34" charset="0"/>
                  </a:rPr>
                  <a:t>.</a:t>
                </a:r>
              </a:p>
              <a:p>
                <a:pPr marL="457200" indent="-457200">
                  <a:buAutoNum type="arabicPeriod" startAt="2"/>
                </a:pPr>
                <a:endParaRPr lang="es-EC" sz="2400">
                  <a:latin typeface="Arial" panose="020B0604020202020204" pitchFamily="34" charset="0"/>
                  <a:cs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Arial" panose="020B0604020202020204" pitchFamily="34" charset="0"/>
                        </a:rPr>
                        <m:t>𝑃𝑟𝑒𝑐𝑖𝑠𝑖</m:t>
                      </m:r>
                      <m:r>
                        <a:rPr lang="es-EC" i="1">
                          <a:latin typeface="Cambria Math" panose="02040503050406030204" pitchFamily="18" charset="0"/>
                          <a:ea typeface="Times New Roman" panose="02020603050405020304" pitchFamily="18" charset="0"/>
                          <a:cs typeface="Arial" panose="020B0604020202020204" pitchFamily="34" charset="0"/>
                        </a:rPr>
                        <m:t>ó</m:t>
                      </m:r>
                      <m:r>
                        <a:rPr lang="es-EC" i="1">
                          <a:latin typeface="Cambria Math" panose="02040503050406030204" pitchFamily="18" charset="0"/>
                          <a:ea typeface="Times New Roman" panose="02020603050405020304" pitchFamily="18" charset="0"/>
                          <a:cs typeface="Arial" panose="020B0604020202020204" pitchFamily="34" charset="0"/>
                        </a:rPr>
                        <m:t>𝑛</m:t>
                      </m:r>
                      <m:r>
                        <a:rPr lang="es-EC" i="1">
                          <a:latin typeface="Cambria Math" panose="02040503050406030204" pitchFamily="18" charset="0"/>
                          <a:ea typeface="Times New Roman" panose="02020603050405020304" pitchFamily="18" charset="0"/>
                          <a:cs typeface="Arial" panose="020B0604020202020204" pitchFamily="34" charset="0"/>
                        </a:rPr>
                        <m:t>=</m:t>
                      </m:r>
                      <m:f>
                        <m:fPr>
                          <m:ctrlPr>
                            <a:rPr lang="en-US" i="1">
                              <a:latin typeface="Cambria Math" panose="02040503050406030204" pitchFamily="18" charset="0"/>
                              <a:cs typeface="Arial" panose="020B0604020202020204" pitchFamily="34" charset="0"/>
                            </a:rPr>
                          </m:ctrlPr>
                        </m:fPr>
                        <m:num>
                          <m:r>
                            <a:rPr lang="es-EC" i="1">
                              <a:latin typeface="Cambria Math" panose="02040503050406030204" pitchFamily="18" charset="0"/>
                              <a:ea typeface="Times New Roman" panose="02020603050405020304" pitchFamily="18" charset="0"/>
                              <a:cs typeface="Arial" panose="020B0604020202020204" pitchFamily="34" charset="0"/>
                            </a:rPr>
                            <m:t>𝑇𝑃</m:t>
                          </m:r>
                        </m:num>
                        <m:den>
                          <m:r>
                            <a:rPr lang="es-EC" i="1">
                              <a:latin typeface="Cambria Math" panose="02040503050406030204" pitchFamily="18" charset="0"/>
                              <a:ea typeface="Times New Roman" panose="02020603050405020304" pitchFamily="18" charset="0"/>
                              <a:cs typeface="Arial" panose="020B0604020202020204" pitchFamily="34" charset="0"/>
                            </a:rPr>
                            <m:t>𝑇𝑃</m:t>
                          </m:r>
                          <m:r>
                            <a:rPr lang="es-EC" i="1">
                              <a:latin typeface="Cambria Math" panose="02040503050406030204" pitchFamily="18" charset="0"/>
                              <a:ea typeface="Times New Roman" panose="02020603050405020304" pitchFamily="18" charset="0"/>
                              <a:cs typeface="Arial" panose="020B0604020202020204" pitchFamily="34" charset="0"/>
                            </a:rPr>
                            <m:t>+</m:t>
                          </m:r>
                          <m:r>
                            <a:rPr lang="es-EC" i="1">
                              <a:latin typeface="Cambria Math" panose="02040503050406030204" pitchFamily="18" charset="0"/>
                              <a:ea typeface="Times New Roman" panose="02020603050405020304" pitchFamily="18" charset="0"/>
                              <a:cs typeface="Arial" panose="020B0604020202020204" pitchFamily="34" charset="0"/>
                            </a:rPr>
                            <m:t>𝐹𝑃</m:t>
                          </m:r>
                        </m:den>
                      </m:f>
                    </m:oMath>
                  </m:oMathPara>
                </a14:m>
                <a:endParaRPr lang="es-EC" sz="2400">
                  <a:latin typeface="Arial" panose="020B0604020202020204" pitchFamily="34" charset="0"/>
                  <a:cs typeface="Arial" panose="020B0604020202020204" pitchFamily="34" charset="0"/>
                </a:endParaRPr>
              </a:p>
            </p:txBody>
          </p:sp>
        </mc:Choice>
        <mc:Fallback xmlns="">
          <p:sp>
            <p:nvSpPr>
              <p:cNvPr id="3" name="Marcador de contenido 2">
                <a:extLst>
                  <a:ext uri="{FF2B5EF4-FFF2-40B4-BE49-F238E27FC236}">
                    <a16:creationId xmlns:a16="http://schemas.microsoft.com/office/drawing/2014/main" id="{29412ECA-2DEC-4CB9-9866-3F894D51D0E0}"/>
                  </a:ext>
                </a:extLst>
              </p:cNvPr>
              <p:cNvSpPr>
                <a:spLocks noGrp="1" noRot="1" noChangeAspect="1" noMove="1" noResize="1" noEditPoints="1" noAdjustHandles="1" noChangeArrowheads="1" noChangeShapeType="1" noTextEdit="1"/>
              </p:cNvSpPr>
              <p:nvPr>
                <p:ph idx="1"/>
              </p:nvPr>
            </p:nvSpPr>
            <p:spPr>
              <a:xfrm>
                <a:off x="838200" y="994299"/>
                <a:ext cx="10515600" cy="5182664"/>
              </a:xfrm>
              <a:blipFill>
                <a:blip r:embed="rId2"/>
                <a:stretch>
                  <a:fillRect l="-1043" t="-2000"/>
                </a:stretch>
              </a:blipFill>
            </p:spPr>
            <p:txBody>
              <a:bodyPr/>
              <a:lstStyle/>
              <a:p>
                <a:r>
                  <a:rPr lang="en-US">
                    <a:noFill/>
                  </a:rPr>
                  <a:t> </a:t>
                </a:r>
              </a:p>
            </p:txBody>
          </p:sp>
        </mc:Fallback>
      </mc:AlternateContent>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658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Modelo de Red Neuronal</a:t>
            </a:r>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200" y="994299"/>
                <a:ext cx="10515600" cy="5182664"/>
              </a:xfrm>
            </p:spPr>
            <p:txBody>
              <a:bodyPr/>
              <a:lstStyle/>
              <a:p>
                <a:r>
                  <a:rPr lang="es-EC">
                    <a:latin typeface="Arial" panose="020B0604020202020204" pitchFamily="34" charset="0"/>
                    <a:cs typeface="Arial" panose="020B0604020202020204" pitchFamily="34" charset="0"/>
                  </a:rPr>
                  <a:t>Métricas de evaluación disponibles en </a:t>
                </a:r>
                <a:r>
                  <a:rPr lang="es-EC" i="1">
                    <a:latin typeface="Arial" panose="020B0604020202020204" pitchFamily="34" charset="0"/>
                    <a:cs typeface="Arial" panose="020B0604020202020204" pitchFamily="34" charset="0"/>
                  </a:rPr>
                  <a:t>sklearn</a:t>
                </a:r>
                <a:r>
                  <a:rPr lang="es-EC">
                    <a:latin typeface="Arial" panose="020B0604020202020204" pitchFamily="34" charset="0"/>
                    <a:cs typeface="Arial" panose="020B0604020202020204" pitchFamily="34" charset="0"/>
                  </a:rPr>
                  <a:t>:</a:t>
                </a:r>
              </a:p>
              <a:p>
                <a:pPr marL="457200" indent="-457200">
                  <a:buAutoNum type="arabicPeriod" startAt="3"/>
                </a:pPr>
                <a:r>
                  <a:rPr lang="es-ES" sz="2400">
                    <a:latin typeface="Arial" panose="020B0604020202020204" pitchFamily="34" charset="0"/>
                    <a:cs typeface="Arial" panose="020B0604020202020204" pitchFamily="34" charset="0"/>
                  </a:rPr>
                  <a:t>Sensibilidad (</a:t>
                </a:r>
                <a:r>
                  <a:rPr lang="es-ES" sz="2400" err="1">
                    <a:latin typeface="Arial" panose="020B0604020202020204" pitchFamily="34" charset="0"/>
                    <a:cs typeface="Arial" panose="020B0604020202020204" pitchFamily="34" charset="0"/>
                  </a:rPr>
                  <a:t>sklearn.metrics.recall_score</a:t>
                </a:r>
                <a:r>
                  <a:rPr lang="es-ES" sz="2400">
                    <a:latin typeface="Arial" panose="020B0604020202020204" pitchFamily="34" charset="0"/>
                    <a:cs typeface="Arial" panose="020B0604020202020204" pitchFamily="34" charset="0"/>
                  </a:rPr>
                  <a:t>).</a:t>
                </a:r>
              </a:p>
              <a:p>
                <a:pPr marL="514350" indent="-514350">
                  <a:buFont typeface="+mj-lt"/>
                  <a:buAutoNum type="arabicPeriod"/>
                </a:pPr>
                <a:endParaRPr lang="es-ES" sz="2400">
                  <a:latin typeface="Arial" panose="020B0604020202020204" pitchFamily="34" charset="0"/>
                  <a:cs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Arial" panose="020B0604020202020204" pitchFamily="34" charset="0"/>
                        </a:rPr>
                        <m:t>𝑆𝑒𝑛𝑠𝑖𝑏𝑖𝑙𝑖𝑑𝑎𝑑</m:t>
                      </m:r>
                      <m:r>
                        <a:rPr lang="es-EC" i="1">
                          <a:latin typeface="Cambria Math" panose="02040503050406030204" pitchFamily="18" charset="0"/>
                          <a:ea typeface="Times New Roman" panose="02020603050405020304" pitchFamily="18" charset="0"/>
                          <a:cs typeface="Arial" panose="020B0604020202020204" pitchFamily="34" charset="0"/>
                        </a:rPr>
                        <m:t>=</m:t>
                      </m:r>
                      <m:f>
                        <m:fPr>
                          <m:ctrlPr>
                            <a:rPr lang="en-US" i="1">
                              <a:latin typeface="Cambria Math" panose="02040503050406030204" pitchFamily="18" charset="0"/>
                              <a:cs typeface="Arial" panose="020B0604020202020204" pitchFamily="34" charset="0"/>
                            </a:rPr>
                          </m:ctrlPr>
                        </m:fPr>
                        <m:num>
                          <m:r>
                            <a:rPr lang="es-EC" i="1">
                              <a:latin typeface="Cambria Math" panose="02040503050406030204" pitchFamily="18" charset="0"/>
                              <a:ea typeface="Times New Roman" panose="02020603050405020304" pitchFamily="18" charset="0"/>
                              <a:cs typeface="Arial" panose="020B0604020202020204" pitchFamily="34" charset="0"/>
                            </a:rPr>
                            <m:t>𝑇𝑃</m:t>
                          </m:r>
                        </m:num>
                        <m:den>
                          <m:r>
                            <a:rPr lang="es-EC" i="1">
                              <a:latin typeface="Cambria Math" panose="02040503050406030204" pitchFamily="18" charset="0"/>
                              <a:ea typeface="Times New Roman" panose="02020603050405020304" pitchFamily="18" charset="0"/>
                              <a:cs typeface="Arial" panose="020B0604020202020204" pitchFamily="34" charset="0"/>
                            </a:rPr>
                            <m:t>𝑇𝑃</m:t>
                          </m:r>
                          <m:r>
                            <a:rPr lang="es-EC" i="1">
                              <a:latin typeface="Cambria Math" panose="02040503050406030204" pitchFamily="18" charset="0"/>
                              <a:ea typeface="Times New Roman" panose="02020603050405020304" pitchFamily="18" charset="0"/>
                              <a:cs typeface="Arial" panose="020B0604020202020204" pitchFamily="34" charset="0"/>
                            </a:rPr>
                            <m:t>+</m:t>
                          </m:r>
                          <m:r>
                            <a:rPr lang="es-EC" i="1">
                              <a:latin typeface="Cambria Math" panose="02040503050406030204" pitchFamily="18" charset="0"/>
                              <a:ea typeface="Times New Roman" panose="02020603050405020304" pitchFamily="18" charset="0"/>
                              <a:cs typeface="Arial" panose="020B0604020202020204" pitchFamily="34" charset="0"/>
                            </a:rPr>
                            <m:t>𝐹𝑁</m:t>
                          </m:r>
                        </m:den>
                      </m:f>
                    </m:oMath>
                  </m:oMathPara>
                </a14:m>
                <a:endParaRPr lang="es-ES" sz="2400">
                  <a:latin typeface="Arial" panose="020B0604020202020204" pitchFamily="34" charset="0"/>
                  <a:cs typeface="Arial" panose="020B0604020202020204" pitchFamily="34" charset="0"/>
                </a:endParaRPr>
              </a:p>
              <a:p>
                <a:pPr marL="514350" indent="-514350">
                  <a:buFont typeface="+mj-lt"/>
                  <a:buAutoNum type="arabicPeriod"/>
                </a:pPr>
                <a:endParaRPr lang="es-ES" sz="2400">
                  <a:latin typeface="Arial" panose="020B0604020202020204" pitchFamily="34" charset="0"/>
                  <a:cs typeface="Arial" panose="020B0604020202020204" pitchFamily="34" charset="0"/>
                </a:endParaRPr>
              </a:p>
              <a:p>
                <a:pPr marL="457200" indent="-457200">
                  <a:buAutoNum type="arabicPeriod" startAt="4"/>
                </a:pPr>
                <a:r>
                  <a:rPr lang="it-IT" sz="2400">
                    <a:latin typeface="Arial" panose="020B0604020202020204" pitchFamily="34" charset="0"/>
                    <a:cs typeface="Arial" panose="020B0604020202020204" pitchFamily="34" charset="0"/>
                  </a:rPr>
                  <a:t>Puntaje de F1 (sklearn.metrics.f1_score)</a:t>
                </a:r>
                <a:r>
                  <a:rPr lang="es-EC" sz="2400">
                    <a:latin typeface="Arial" panose="020B0604020202020204" pitchFamily="34" charset="0"/>
                    <a:cs typeface="Arial" panose="020B0604020202020204" pitchFamily="34" charset="0"/>
                  </a:rPr>
                  <a:t>.</a:t>
                </a:r>
              </a:p>
              <a:p>
                <a:pPr marL="457200" indent="-457200">
                  <a:buAutoNum type="arabicPeriod" startAt="2"/>
                </a:pPr>
                <a:endParaRPr lang="es-EC" sz="2400">
                  <a:latin typeface="Arial" panose="020B0604020202020204" pitchFamily="34" charset="0"/>
                  <a:cs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cs typeface="Arial" panose="020B0604020202020204" pitchFamily="34" charset="0"/>
                        </a:rPr>
                        <m:t>𝑃𝑢𝑛𝑡𝑎𝑗𝑒</m:t>
                      </m:r>
                      <m:r>
                        <a:rPr lang="es-EC" i="1">
                          <a:latin typeface="Cambria Math" panose="02040503050406030204" pitchFamily="18" charset="0"/>
                          <a:ea typeface="Times New Roman" panose="02020603050405020304" pitchFamily="18" charset="0"/>
                          <a:cs typeface="Arial" panose="020B0604020202020204" pitchFamily="34" charset="0"/>
                        </a:rPr>
                        <m:t> </m:t>
                      </m:r>
                      <m:r>
                        <a:rPr lang="es-EC" i="1">
                          <a:latin typeface="Cambria Math" panose="02040503050406030204" pitchFamily="18" charset="0"/>
                          <a:ea typeface="Times New Roman" panose="02020603050405020304" pitchFamily="18" charset="0"/>
                          <a:cs typeface="Arial" panose="020B0604020202020204" pitchFamily="34" charset="0"/>
                        </a:rPr>
                        <m:t>𝐹</m:t>
                      </m:r>
                      <m:r>
                        <a:rPr lang="es-EC" i="1">
                          <a:latin typeface="Cambria Math" panose="02040503050406030204" pitchFamily="18" charset="0"/>
                          <a:ea typeface="Times New Roman" panose="02020603050405020304" pitchFamily="18" charset="0"/>
                          <a:cs typeface="Arial" panose="020B0604020202020204" pitchFamily="34" charset="0"/>
                        </a:rPr>
                        <m:t>1=</m:t>
                      </m:r>
                      <m:f>
                        <m:fPr>
                          <m:ctrlPr>
                            <a:rPr lang="en-US" i="1">
                              <a:latin typeface="Cambria Math" panose="02040503050406030204" pitchFamily="18" charset="0"/>
                              <a:cs typeface="Arial" panose="020B0604020202020204" pitchFamily="34" charset="0"/>
                            </a:rPr>
                          </m:ctrlPr>
                        </m:fPr>
                        <m:num>
                          <m:r>
                            <a:rPr lang="es-EC" i="1">
                              <a:latin typeface="Cambria Math" panose="02040503050406030204" pitchFamily="18" charset="0"/>
                              <a:ea typeface="Times New Roman" panose="02020603050405020304" pitchFamily="18" charset="0"/>
                              <a:cs typeface="Arial" panose="020B0604020202020204" pitchFamily="34" charset="0"/>
                            </a:rPr>
                            <m:t>2⋅</m:t>
                          </m:r>
                          <m:r>
                            <a:rPr lang="es-EC" i="1">
                              <a:latin typeface="Cambria Math" panose="02040503050406030204" pitchFamily="18" charset="0"/>
                              <a:ea typeface="Times New Roman" panose="02020603050405020304" pitchFamily="18" charset="0"/>
                              <a:cs typeface="Arial" panose="020B0604020202020204" pitchFamily="34" charset="0"/>
                            </a:rPr>
                            <m:t>𝑃𝑟𝑒𝑐𝑖𝑠𝑖</m:t>
                          </m:r>
                          <m:r>
                            <a:rPr lang="es-EC" i="1">
                              <a:latin typeface="Cambria Math" panose="02040503050406030204" pitchFamily="18" charset="0"/>
                              <a:ea typeface="Times New Roman" panose="02020603050405020304" pitchFamily="18" charset="0"/>
                              <a:cs typeface="Arial" panose="020B0604020202020204" pitchFamily="34" charset="0"/>
                            </a:rPr>
                            <m:t>ó</m:t>
                          </m:r>
                          <m:r>
                            <a:rPr lang="es-EC" i="1">
                              <a:latin typeface="Cambria Math" panose="02040503050406030204" pitchFamily="18" charset="0"/>
                              <a:ea typeface="Times New Roman" panose="02020603050405020304" pitchFamily="18" charset="0"/>
                              <a:cs typeface="Arial" panose="020B0604020202020204" pitchFamily="34" charset="0"/>
                            </a:rPr>
                            <m:t>𝑛</m:t>
                          </m:r>
                          <m:r>
                            <a:rPr lang="es-EC" i="1">
                              <a:latin typeface="Cambria Math" panose="02040503050406030204" pitchFamily="18" charset="0"/>
                              <a:ea typeface="Times New Roman" panose="02020603050405020304" pitchFamily="18" charset="0"/>
                              <a:cs typeface="Arial" panose="020B0604020202020204" pitchFamily="34" charset="0"/>
                            </a:rPr>
                            <m:t>⋅</m:t>
                          </m:r>
                          <m:r>
                            <a:rPr lang="es-EC" i="1">
                              <a:latin typeface="Cambria Math" panose="02040503050406030204" pitchFamily="18" charset="0"/>
                              <a:ea typeface="Times New Roman" panose="02020603050405020304" pitchFamily="18" charset="0"/>
                              <a:cs typeface="Arial" panose="020B0604020202020204" pitchFamily="34" charset="0"/>
                            </a:rPr>
                            <m:t>𝑆𝑒𝑛𝑠𝑖𝑏𝑖𝑙𝑖𝑑𝑎𝑑</m:t>
                          </m:r>
                        </m:num>
                        <m:den>
                          <m:r>
                            <a:rPr lang="es-EC" i="1">
                              <a:latin typeface="Cambria Math" panose="02040503050406030204" pitchFamily="18" charset="0"/>
                              <a:ea typeface="Times New Roman" panose="02020603050405020304" pitchFamily="18" charset="0"/>
                              <a:cs typeface="Arial" panose="020B0604020202020204" pitchFamily="34" charset="0"/>
                            </a:rPr>
                            <m:t>𝑃𝑟𝑒𝑐𝑖𝑠𝑖</m:t>
                          </m:r>
                          <m:r>
                            <a:rPr lang="es-EC" i="1">
                              <a:latin typeface="Cambria Math" panose="02040503050406030204" pitchFamily="18" charset="0"/>
                              <a:ea typeface="Times New Roman" panose="02020603050405020304" pitchFamily="18" charset="0"/>
                              <a:cs typeface="Arial" panose="020B0604020202020204" pitchFamily="34" charset="0"/>
                            </a:rPr>
                            <m:t>ó</m:t>
                          </m:r>
                          <m:r>
                            <a:rPr lang="es-EC" i="1">
                              <a:latin typeface="Cambria Math" panose="02040503050406030204" pitchFamily="18" charset="0"/>
                              <a:ea typeface="Times New Roman" panose="02020603050405020304" pitchFamily="18" charset="0"/>
                              <a:cs typeface="Arial" panose="020B0604020202020204" pitchFamily="34" charset="0"/>
                            </a:rPr>
                            <m:t>𝑛</m:t>
                          </m:r>
                          <m:r>
                            <a:rPr lang="es-EC" i="1">
                              <a:latin typeface="Cambria Math" panose="02040503050406030204" pitchFamily="18" charset="0"/>
                              <a:ea typeface="Times New Roman" panose="02020603050405020304" pitchFamily="18" charset="0"/>
                              <a:cs typeface="Arial" panose="020B0604020202020204" pitchFamily="34" charset="0"/>
                            </a:rPr>
                            <m:t>+</m:t>
                          </m:r>
                          <m:r>
                            <a:rPr lang="es-EC" i="1">
                              <a:latin typeface="Cambria Math" panose="02040503050406030204" pitchFamily="18" charset="0"/>
                              <a:ea typeface="Times New Roman" panose="02020603050405020304" pitchFamily="18" charset="0"/>
                              <a:cs typeface="Arial" panose="020B0604020202020204" pitchFamily="34" charset="0"/>
                            </a:rPr>
                            <m:t>𝑆𝑒𝑛𝑠𝑖𝑏𝑖𝑙𝑖𝑑𝑎𝑑</m:t>
                          </m:r>
                        </m:den>
                      </m:f>
                    </m:oMath>
                  </m:oMathPara>
                </a14:m>
                <a:endParaRPr lang="es-EC" sz="2400">
                  <a:latin typeface="Arial" panose="020B0604020202020204" pitchFamily="34" charset="0"/>
                  <a:cs typeface="Arial" panose="020B0604020202020204" pitchFamily="34" charset="0"/>
                </a:endParaRPr>
              </a:p>
            </p:txBody>
          </p:sp>
        </mc:Choice>
        <mc:Fallback xmlns="">
          <p:sp>
            <p:nvSpPr>
              <p:cNvPr id="3" name="Marcador de contenido 2">
                <a:extLst>
                  <a:ext uri="{FF2B5EF4-FFF2-40B4-BE49-F238E27FC236}">
                    <a16:creationId xmlns:a16="http://schemas.microsoft.com/office/drawing/2014/main" id="{29412ECA-2DEC-4CB9-9866-3F894D51D0E0}"/>
                  </a:ext>
                </a:extLst>
              </p:cNvPr>
              <p:cNvSpPr>
                <a:spLocks noGrp="1" noRot="1" noChangeAspect="1" noMove="1" noResize="1" noEditPoints="1" noAdjustHandles="1" noChangeArrowheads="1" noChangeShapeType="1" noTextEdit="1"/>
              </p:cNvSpPr>
              <p:nvPr>
                <p:ph idx="1"/>
              </p:nvPr>
            </p:nvSpPr>
            <p:spPr>
              <a:xfrm>
                <a:off x="838200" y="994299"/>
                <a:ext cx="10515600" cy="5182664"/>
              </a:xfrm>
              <a:blipFill>
                <a:blip r:embed="rId2"/>
                <a:stretch>
                  <a:fillRect l="-1043" t="-2000"/>
                </a:stretch>
              </a:blipFill>
            </p:spPr>
            <p:txBody>
              <a:bodyPr/>
              <a:lstStyle/>
              <a:p>
                <a:r>
                  <a:rPr lang="en-US">
                    <a:noFill/>
                  </a:rPr>
                  <a:t> </a:t>
                </a:r>
              </a:p>
            </p:txBody>
          </p:sp>
        </mc:Fallback>
      </mc:AlternateContent>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00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Validación, Pruebas y Resultados</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200" y="1349405"/>
            <a:ext cx="10515600" cy="4827557"/>
          </a:xfrm>
        </p:spPr>
        <p:txBody>
          <a:bodyPr/>
          <a:lstStyle/>
          <a:p>
            <a:pPr>
              <a:lnSpc>
                <a:spcPct val="200000"/>
              </a:lnSpc>
            </a:pPr>
            <a:r>
              <a:rPr lang="es-EC">
                <a:latin typeface="Arial" panose="020B0604020202020204" pitchFamily="34" charset="0"/>
                <a:cs typeface="Arial" panose="020B0604020202020204" pitchFamily="34" charset="0"/>
              </a:rPr>
              <a:t>Métricas de evaluación del modelo de Red Neuronal.</a:t>
            </a:r>
          </a:p>
          <a:p>
            <a:pPr>
              <a:lnSpc>
                <a:spcPct val="200000"/>
              </a:lnSpc>
            </a:pPr>
            <a:r>
              <a:rPr lang="es-EC">
                <a:latin typeface="Arial" panose="020B0604020202020204" pitchFamily="34" charset="0"/>
                <a:cs typeface="Arial" panose="020B0604020202020204" pitchFamily="34" charset="0"/>
              </a:rPr>
              <a:t>Pruebas de Desempeño Funcional del Prototipo.</a:t>
            </a:r>
          </a:p>
          <a:p>
            <a:pPr>
              <a:lnSpc>
                <a:spcPct val="200000"/>
              </a:lnSpc>
            </a:pPr>
            <a:r>
              <a:rPr lang="es-EC">
                <a:latin typeface="Arial" panose="020B0604020202020204" pitchFamily="34" charset="0"/>
                <a:cs typeface="Arial" panose="020B0604020202020204" pitchFamily="34" charset="0"/>
              </a:rPr>
              <a:t>Análisis de Resultados</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08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 Justificación e importancia</a:t>
            </a:r>
          </a:p>
        </p:txBody>
      </p:sp>
      <p:graphicFrame>
        <p:nvGraphicFramePr>
          <p:cNvPr id="6" name="Marcador de contenido 5">
            <a:extLst>
              <a:ext uri="{FF2B5EF4-FFF2-40B4-BE49-F238E27FC236}">
                <a16:creationId xmlns:a16="http://schemas.microsoft.com/office/drawing/2014/main" id="{2F5D5467-1EF3-4317-9FE6-9EEFA04E1E4D}"/>
              </a:ext>
            </a:extLst>
          </p:cNvPr>
          <p:cNvGraphicFramePr>
            <a:graphicFrameLocks noGrp="1"/>
          </p:cNvGraphicFramePr>
          <p:nvPr>
            <p:ph idx="1"/>
            <p:extLst>
              <p:ext uri="{D42A27DB-BD31-4B8C-83A1-F6EECF244321}">
                <p14:modId xmlns:p14="http://schemas.microsoft.com/office/powerpoint/2010/main" val="1380798868"/>
              </p:ext>
            </p:extLst>
          </p:nvPr>
        </p:nvGraphicFramePr>
        <p:xfrm>
          <a:off x="954195" y="1694087"/>
          <a:ext cx="5366105" cy="4192058"/>
        </p:xfrm>
        <a:graphic>
          <a:graphicData uri="http://schemas.openxmlformats.org/drawingml/2006/table">
            <a:tbl>
              <a:tblPr firstRow="1" firstCol="1" bandRow="1">
                <a:tableStyleId>{5C22544A-7EE6-4342-B048-85BDC9FD1C3A}</a:tableStyleId>
              </a:tblPr>
              <a:tblGrid>
                <a:gridCol w="2549226">
                  <a:extLst>
                    <a:ext uri="{9D8B030D-6E8A-4147-A177-3AD203B41FA5}">
                      <a16:colId xmlns:a16="http://schemas.microsoft.com/office/drawing/2014/main" val="4121814105"/>
                    </a:ext>
                  </a:extLst>
                </a:gridCol>
                <a:gridCol w="968147">
                  <a:extLst>
                    <a:ext uri="{9D8B030D-6E8A-4147-A177-3AD203B41FA5}">
                      <a16:colId xmlns:a16="http://schemas.microsoft.com/office/drawing/2014/main" val="3086777464"/>
                    </a:ext>
                  </a:extLst>
                </a:gridCol>
                <a:gridCol w="968147">
                  <a:extLst>
                    <a:ext uri="{9D8B030D-6E8A-4147-A177-3AD203B41FA5}">
                      <a16:colId xmlns:a16="http://schemas.microsoft.com/office/drawing/2014/main" val="1318468645"/>
                    </a:ext>
                  </a:extLst>
                </a:gridCol>
                <a:gridCol w="880585">
                  <a:extLst>
                    <a:ext uri="{9D8B030D-6E8A-4147-A177-3AD203B41FA5}">
                      <a16:colId xmlns:a16="http://schemas.microsoft.com/office/drawing/2014/main" val="1212199518"/>
                    </a:ext>
                  </a:extLst>
                </a:gridCol>
              </a:tblGrid>
              <a:tr h="373137">
                <a:tc rowSpan="2">
                  <a:txBody>
                    <a:bodyPr/>
                    <a:lstStyle/>
                    <a:p>
                      <a:pPr marL="0" algn="ctr">
                        <a:lnSpc>
                          <a:spcPct val="100000"/>
                        </a:lnSpc>
                        <a:spcBef>
                          <a:spcPts val="1200"/>
                        </a:spcBef>
                        <a:spcAft>
                          <a:spcPts val="600"/>
                        </a:spcAft>
                      </a:pPr>
                      <a:r>
                        <a:rPr lang="es-ES" sz="1100">
                          <a:effectLst/>
                        </a:rPr>
                        <a:t>Requisitos</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gridSpan="3">
                  <a:txBody>
                    <a:bodyPr/>
                    <a:lstStyle/>
                    <a:p>
                      <a:pPr marL="384175" algn="ctr">
                        <a:lnSpc>
                          <a:spcPct val="150000"/>
                        </a:lnSpc>
                        <a:spcBef>
                          <a:spcPts val="1200"/>
                        </a:spcBef>
                        <a:spcAft>
                          <a:spcPts val="600"/>
                        </a:spcAft>
                      </a:pPr>
                      <a:r>
                        <a:rPr lang="es-ES" sz="1100">
                          <a:effectLst/>
                        </a:rPr>
                        <a:t>Cacao Fino</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754769196"/>
                  </a:ext>
                </a:extLst>
              </a:tr>
              <a:tr h="348134">
                <a:tc vMerge="1">
                  <a:txBody>
                    <a:bodyPr/>
                    <a:lstStyle/>
                    <a:p>
                      <a:endParaRPr lang="es-EC"/>
                    </a:p>
                  </a:txBody>
                  <a:tcPr/>
                </a:tc>
                <a:tc>
                  <a:txBody>
                    <a:bodyPr/>
                    <a:lstStyle/>
                    <a:p>
                      <a:pPr marL="0" algn="ctr">
                        <a:lnSpc>
                          <a:spcPct val="100000"/>
                        </a:lnSpc>
                        <a:spcBef>
                          <a:spcPts val="1200"/>
                        </a:spcBef>
                        <a:spcAft>
                          <a:spcPts val="600"/>
                        </a:spcAft>
                      </a:pPr>
                      <a:r>
                        <a:rPr lang="es-ES" sz="1100">
                          <a:effectLst/>
                        </a:rPr>
                        <a:t>A.S.S.S</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A.S.S</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A.S.E</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532811"/>
                  </a:ext>
                </a:extLst>
              </a:tr>
              <a:tr h="283782">
                <a:tc>
                  <a:txBody>
                    <a:bodyPr/>
                    <a:lstStyle/>
                    <a:p>
                      <a:pPr marL="0" algn="ctr">
                        <a:lnSpc>
                          <a:spcPct val="100000"/>
                        </a:lnSpc>
                        <a:spcBef>
                          <a:spcPts val="1200"/>
                        </a:spcBef>
                        <a:spcAft>
                          <a:spcPts val="600"/>
                        </a:spcAft>
                      </a:pPr>
                      <a:r>
                        <a:rPr lang="es-ES" sz="1100">
                          <a:effectLst/>
                        </a:rPr>
                        <a:t>Humedad, máximo,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7</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7</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7</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58762480"/>
                  </a:ext>
                </a:extLst>
              </a:tr>
              <a:tr h="278507">
                <a:tc>
                  <a:txBody>
                    <a:bodyPr/>
                    <a:lstStyle/>
                    <a:p>
                      <a:pPr marL="0" algn="ctr">
                        <a:lnSpc>
                          <a:spcPct val="100000"/>
                        </a:lnSpc>
                        <a:spcBef>
                          <a:spcPts val="1200"/>
                        </a:spcBef>
                        <a:spcAft>
                          <a:spcPts val="600"/>
                        </a:spcAft>
                      </a:pPr>
                      <a:r>
                        <a:rPr lang="es-ES" sz="1100">
                          <a:effectLst/>
                        </a:rPr>
                        <a:t>Peso de 100 granos, g</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&gt;130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&gt;120 a 130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100 a 120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42317036"/>
                  </a:ext>
                </a:extLst>
              </a:tr>
              <a:tr h="296441">
                <a:tc>
                  <a:txBody>
                    <a:bodyPr/>
                    <a:lstStyle/>
                    <a:p>
                      <a:pPr marL="0" algn="ctr">
                        <a:lnSpc>
                          <a:spcPct val="100000"/>
                        </a:lnSpc>
                        <a:spcBef>
                          <a:spcPts val="1200"/>
                        </a:spcBef>
                        <a:spcAft>
                          <a:spcPts val="600"/>
                        </a:spcAft>
                      </a:pPr>
                      <a:r>
                        <a:rPr lang="es-ES" sz="1100">
                          <a:effectLst/>
                        </a:rPr>
                        <a:t>Granos fermentados, mínimo,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75</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65</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53</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78343860"/>
                  </a:ext>
                </a:extLst>
              </a:tr>
              <a:tr h="284837">
                <a:tc>
                  <a:txBody>
                    <a:bodyPr/>
                    <a:lstStyle/>
                    <a:p>
                      <a:pPr marL="0" algn="ctr">
                        <a:lnSpc>
                          <a:spcPct val="100000"/>
                        </a:lnSpc>
                        <a:spcBef>
                          <a:spcPts val="1200"/>
                        </a:spcBef>
                        <a:spcAft>
                          <a:spcPts val="600"/>
                        </a:spcAft>
                      </a:pPr>
                      <a:r>
                        <a:rPr lang="es-ES" sz="1100">
                          <a:effectLst/>
                        </a:rPr>
                        <a:t>Granos violetas, máximo,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15</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21</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25</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22958455"/>
                  </a:ext>
                </a:extLst>
              </a:tr>
              <a:tr h="288001">
                <a:tc>
                  <a:txBody>
                    <a:bodyPr/>
                    <a:lstStyle/>
                    <a:p>
                      <a:pPr marL="0" algn="ctr">
                        <a:lnSpc>
                          <a:spcPct val="100000"/>
                        </a:lnSpc>
                        <a:spcBef>
                          <a:spcPts val="1200"/>
                        </a:spcBef>
                        <a:spcAft>
                          <a:spcPts val="600"/>
                        </a:spcAft>
                      </a:pPr>
                      <a:r>
                        <a:rPr lang="es-ES" sz="1100">
                          <a:effectLst/>
                        </a:rPr>
                        <a:t>Granos Pizarrosos, máximo,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9</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12</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18</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369529766"/>
                  </a:ext>
                </a:extLst>
              </a:tr>
              <a:tr h="292221">
                <a:tc>
                  <a:txBody>
                    <a:bodyPr/>
                    <a:lstStyle/>
                    <a:p>
                      <a:pPr marL="0" algn="ctr">
                        <a:lnSpc>
                          <a:spcPct val="100000"/>
                        </a:lnSpc>
                        <a:spcBef>
                          <a:spcPts val="1200"/>
                        </a:spcBef>
                        <a:spcAft>
                          <a:spcPts val="600"/>
                        </a:spcAft>
                      </a:pPr>
                      <a:r>
                        <a:rPr lang="es-ES" sz="1100">
                          <a:effectLst/>
                        </a:rPr>
                        <a:t>Granos Mohosos, máximo,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1</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2</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4</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27284906"/>
                  </a:ext>
                </a:extLst>
              </a:tr>
              <a:tr h="557014">
                <a:tc>
                  <a:txBody>
                    <a:bodyPr/>
                    <a:lstStyle/>
                    <a:p>
                      <a:pPr marL="0" algn="ctr">
                        <a:lnSpc>
                          <a:spcPct val="100000"/>
                        </a:lnSpc>
                        <a:spcBef>
                          <a:spcPts val="1200"/>
                        </a:spcBef>
                        <a:spcAft>
                          <a:spcPts val="600"/>
                        </a:spcAft>
                      </a:pPr>
                      <a:r>
                        <a:rPr lang="es-ES" sz="1100">
                          <a:effectLst/>
                        </a:rPr>
                        <a:t>TOTALES (análisis sobre 100 granos), mínimo</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100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a:lnSpc>
                          <a:spcPct val="100000"/>
                        </a:lnSpc>
                        <a:spcBef>
                          <a:spcPts val="1200"/>
                        </a:spcBef>
                        <a:spcAft>
                          <a:spcPts val="600"/>
                        </a:spcAft>
                      </a:pPr>
                      <a:r>
                        <a:rPr lang="es-ES" sz="1100">
                          <a:effectLst/>
                        </a:rPr>
                        <a:t>100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a:lnSpc>
                          <a:spcPct val="100000"/>
                        </a:lnSpc>
                        <a:spcBef>
                          <a:spcPts val="1200"/>
                        </a:spcBef>
                        <a:spcAft>
                          <a:spcPts val="600"/>
                        </a:spcAft>
                      </a:pPr>
                      <a:r>
                        <a:rPr lang="es-ES" sz="1100">
                          <a:effectLst/>
                        </a:rPr>
                        <a:t>100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577598855"/>
                  </a:ext>
                </a:extLst>
              </a:tr>
              <a:tr h="334419">
                <a:tc>
                  <a:txBody>
                    <a:bodyPr/>
                    <a:lstStyle/>
                    <a:p>
                      <a:pPr marL="0" algn="ctr">
                        <a:lnSpc>
                          <a:spcPct val="100000"/>
                        </a:lnSpc>
                        <a:spcBef>
                          <a:spcPts val="1200"/>
                        </a:spcBef>
                        <a:spcAft>
                          <a:spcPts val="600"/>
                        </a:spcAft>
                      </a:pPr>
                      <a:r>
                        <a:rPr lang="es-ES" sz="1100">
                          <a:effectLst/>
                        </a:rPr>
                        <a:t>Granos defectuosos, máximo,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1</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3</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78775319"/>
                  </a:ext>
                </a:extLst>
              </a:tr>
              <a:tr h="557014">
                <a:tc>
                  <a:txBody>
                    <a:bodyPr/>
                    <a:lstStyle/>
                    <a:p>
                      <a:pPr marL="0" algn="ctr">
                        <a:lnSpc>
                          <a:spcPct val="100000"/>
                        </a:lnSpc>
                        <a:spcBef>
                          <a:spcPts val="1200"/>
                        </a:spcBef>
                        <a:spcAft>
                          <a:spcPts val="600"/>
                        </a:spcAft>
                      </a:pPr>
                      <a:r>
                        <a:rPr lang="es-ES" sz="1100">
                          <a:effectLst/>
                        </a:rPr>
                        <a:t>Material relacionado al cacao, máximo,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1</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1</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1</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89499796"/>
                  </a:ext>
                </a:extLst>
              </a:tr>
              <a:tr h="298551">
                <a:tc>
                  <a:txBody>
                    <a:bodyPr/>
                    <a:lstStyle/>
                    <a:p>
                      <a:pPr marL="0" algn="ctr">
                        <a:lnSpc>
                          <a:spcPct val="100000"/>
                        </a:lnSpc>
                        <a:spcBef>
                          <a:spcPts val="1200"/>
                        </a:spcBef>
                        <a:spcAft>
                          <a:spcPts val="600"/>
                        </a:spcAft>
                      </a:pPr>
                      <a:r>
                        <a:rPr lang="es-ES" sz="1100">
                          <a:effectLst/>
                        </a:rPr>
                        <a:t>Material extraño, máximo, %</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algn="ctr">
                        <a:lnSpc>
                          <a:spcPct val="100000"/>
                        </a:lnSpc>
                        <a:spcBef>
                          <a:spcPts val="1200"/>
                        </a:spcBef>
                        <a:spcAft>
                          <a:spcPts val="600"/>
                        </a:spcAft>
                      </a:pPr>
                      <a:r>
                        <a:rPr lang="es-ES" sz="1100">
                          <a:effectLst/>
                        </a:rPr>
                        <a:t>0</a:t>
                      </a:r>
                      <a:endParaRPr lang="es-EC"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69636597"/>
                  </a:ext>
                </a:extLst>
              </a:tr>
            </a:tbl>
          </a:graphicData>
        </a:graphic>
      </p:graphicFrame>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26408" y="4949604"/>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A5C53D08-7891-4D44-8E6C-C0706BE87D63}"/>
              </a:ext>
            </a:extLst>
          </p:cNvPr>
          <p:cNvPicPr>
            <a:picLocks noChangeAspect="1"/>
          </p:cNvPicPr>
          <p:nvPr/>
        </p:nvPicPr>
        <p:blipFill>
          <a:blip r:embed="rId5"/>
          <a:stretch>
            <a:fillRect/>
          </a:stretch>
        </p:blipFill>
        <p:spPr>
          <a:xfrm>
            <a:off x="8163750" y="3592370"/>
            <a:ext cx="1892426" cy="2216163"/>
          </a:xfrm>
          <a:prstGeom prst="rect">
            <a:avLst/>
          </a:prstGeom>
        </p:spPr>
      </p:pic>
      <p:pic>
        <p:nvPicPr>
          <p:cNvPr id="10" name="Imagen 9" descr="Imagen que contiene edificio, exterior, casa, carpa&#10;&#10;Descripción generada automáticamente">
            <a:extLst>
              <a:ext uri="{FF2B5EF4-FFF2-40B4-BE49-F238E27FC236}">
                <a16:creationId xmlns:a16="http://schemas.microsoft.com/office/drawing/2014/main" id="{9B322C74-D1F1-4CB1-9DF0-F6C5B8A61E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4519" y="1332971"/>
            <a:ext cx="3730889" cy="1724451"/>
          </a:xfrm>
          <a:prstGeom prst="rect">
            <a:avLst/>
          </a:prstGeom>
        </p:spPr>
      </p:pic>
      <p:sp>
        <p:nvSpPr>
          <p:cNvPr id="11" name="CuadroTexto 10">
            <a:extLst>
              <a:ext uri="{FF2B5EF4-FFF2-40B4-BE49-F238E27FC236}">
                <a16:creationId xmlns:a16="http://schemas.microsoft.com/office/drawing/2014/main" id="{3BBE96E2-ADAE-40C3-A844-2E3C0B0F24A4}"/>
              </a:ext>
            </a:extLst>
          </p:cNvPr>
          <p:cNvSpPr txBox="1"/>
          <p:nvPr/>
        </p:nvSpPr>
        <p:spPr>
          <a:xfrm>
            <a:off x="7572072" y="3140230"/>
            <a:ext cx="3075781" cy="369332"/>
          </a:xfrm>
          <a:prstGeom prst="rect">
            <a:avLst/>
          </a:prstGeom>
          <a:noFill/>
        </p:spPr>
        <p:txBody>
          <a:bodyPr wrap="square">
            <a:spAutoFit/>
          </a:bodyPr>
          <a:lstStyle/>
          <a:p>
            <a:pPr algn="ctr"/>
            <a:r>
              <a:rPr lang="es-ES">
                <a:latin typeface="Arial" panose="020B0604020202020204" pitchFamily="34" charset="0"/>
                <a:ea typeface="Times New Roman" panose="02020603050405020304" pitchFamily="18" charset="0"/>
              </a:rPr>
              <a:t>Control de Calidad Actual</a:t>
            </a:r>
            <a:endParaRPr lang="es-EC"/>
          </a:p>
        </p:txBody>
      </p:sp>
      <p:sp>
        <p:nvSpPr>
          <p:cNvPr id="12" name="CuadroTexto 11">
            <a:extLst>
              <a:ext uri="{FF2B5EF4-FFF2-40B4-BE49-F238E27FC236}">
                <a16:creationId xmlns:a16="http://schemas.microsoft.com/office/drawing/2014/main" id="{AC03CCBB-1118-49E0-82D0-13F9AC07D15B}"/>
              </a:ext>
            </a:extLst>
          </p:cNvPr>
          <p:cNvSpPr txBox="1"/>
          <p:nvPr/>
        </p:nvSpPr>
        <p:spPr>
          <a:xfrm>
            <a:off x="7572072" y="880831"/>
            <a:ext cx="3075781" cy="369332"/>
          </a:xfrm>
          <a:prstGeom prst="rect">
            <a:avLst/>
          </a:prstGeom>
          <a:noFill/>
        </p:spPr>
        <p:txBody>
          <a:bodyPr wrap="square">
            <a:spAutoFit/>
          </a:bodyPr>
          <a:lstStyle/>
          <a:p>
            <a:pPr algn="ctr"/>
            <a:r>
              <a:rPr lang="es-ES">
                <a:latin typeface="Arial" panose="020B0604020202020204" pitchFamily="34" charset="0"/>
                <a:ea typeface="Times New Roman" panose="02020603050405020304" pitchFamily="18" charset="0"/>
              </a:rPr>
              <a:t>Empresa Exportadora</a:t>
            </a:r>
            <a:endParaRPr lang="es-EC"/>
          </a:p>
        </p:txBody>
      </p:sp>
      <p:sp>
        <p:nvSpPr>
          <p:cNvPr id="13" name="CuadroTexto 12">
            <a:extLst>
              <a:ext uri="{FF2B5EF4-FFF2-40B4-BE49-F238E27FC236}">
                <a16:creationId xmlns:a16="http://schemas.microsoft.com/office/drawing/2014/main" id="{67B14F04-26D4-4B41-898E-C692E5A395EB}"/>
              </a:ext>
            </a:extLst>
          </p:cNvPr>
          <p:cNvSpPr txBox="1"/>
          <p:nvPr/>
        </p:nvSpPr>
        <p:spPr>
          <a:xfrm>
            <a:off x="954195" y="1035974"/>
            <a:ext cx="5366105" cy="369332"/>
          </a:xfrm>
          <a:prstGeom prst="rect">
            <a:avLst/>
          </a:prstGeom>
          <a:noFill/>
        </p:spPr>
        <p:txBody>
          <a:bodyPr wrap="square">
            <a:spAutoFit/>
          </a:bodyPr>
          <a:lstStyle/>
          <a:p>
            <a:pPr algn="ctr"/>
            <a:r>
              <a:rPr lang="es-ES">
                <a:latin typeface="Arial" panose="020B0604020202020204" pitchFamily="34" charset="0"/>
                <a:ea typeface="Times New Roman" panose="02020603050405020304" pitchFamily="18" charset="0"/>
              </a:rPr>
              <a:t>Características y Clasificación del Cacao Fino </a:t>
            </a:r>
            <a:endParaRPr lang="es-EC"/>
          </a:p>
        </p:txBody>
      </p:sp>
    </p:spTree>
    <p:extLst>
      <p:ext uri="{BB962C8B-B14F-4D97-AF65-F5344CB8AC3E}">
        <p14:creationId xmlns:p14="http://schemas.microsoft.com/office/powerpoint/2010/main" val="3394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Validación, Pruebas y Resultados</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200" y="1020932"/>
            <a:ext cx="10515600" cy="5156030"/>
          </a:xfrm>
        </p:spPr>
        <p:txBody>
          <a:bodyPr/>
          <a:lstStyle/>
          <a:p>
            <a:pPr>
              <a:lnSpc>
                <a:spcPct val="150000"/>
              </a:lnSpc>
            </a:pPr>
            <a:r>
              <a:rPr lang="es-EC">
                <a:latin typeface="Arial" panose="020B0604020202020204" pitchFamily="34" charset="0"/>
                <a:cs typeface="Arial" panose="020B0604020202020204" pitchFamily="34" charset="0"/>
              </a:rPr>
              <a:t>Métricas de evaluación del modelo de Red Neuronal.</a:t>
            </a:r>
          </a:p>
          <a:p>
            <a:pPr marL="457200" lvl="1" indent="0" algn="just">
              <a:lnSpc>
                <a:spcPct val="150000"/>
              </a:lnSpc>
              <a:buNone/>
            </a:pPr>
            <a:r>
              <a:rPr lang="es-EC">
                <a:latin typeface="Arial" panose="020B0604020202020204" pitchFamily="34" charset="0"/>
                <a:cs typeface="Arial" panose="020B0604020202020204" pitchFamily="34" charset="0"/>
              </a:rPr>
              <a:t>Ordenador con procesador </a:t>
            </a:r>
            <a:r>
              <a:rPr lang="es-ES">
                <a:latin typeface="Arial" panose="020B0604020202020204" pitchFamily="34" charset="0"/>
                <a:cs typeface="Arial" panose="020B0604020202020204" pitchFamily="34" charset="0"/>
              </a:rPr>
              <a:t>Intel Core(TM) i7-10750H de 6 núcleos y 12 hilos, frecuencia base de 2.6GHz.</a:t>
            </a:r>
          </a:p>
          <a:p>
            <a:pPr marL="457200" lvl="1" indent="0">
              <a:lnSpc>
                <a:spcPct val="150000"/>
              </a:lnSpc>
              <a:buNone/>
            </a:pPr>
            <a:r>
              <a:rPr lang="es-EC">
                <a:latin typeface="Arial" panose="020B0604020202020204" pitchFamily="34" charset="0"/>
                <a:cs typeface="Arial" panose="020B0604020202020204" pitchFamily="34" charset="0"/>
              </a:rPr>
              <a:t>Red Neuronal con 1320 entradas, una salida.</a:t>
            </a:r>
          </a:p>
          <a:p>
            <a:pPr marL="457200" lvl="1" indent="0">
              <a:lnSpc>
                <a:spcPct val="150000"/>
              </a:lnSpc>
              <a:buNone/>
            </a:pPr>
            <a:r>
              <a:rPr lang="es-EC">
                <a:latin typeface="Arial" panose="020B0604020202020204" pitchFamily="34" charset="0"/>
                <a:cs typeface="Arial" panose="020B0604020202020204" pitchFamily="34" charset="0"/>
              </a:rPr>
              <a:t>Se utilizan 68 experimentos para el entrenamiento.</a:t>
            </a:r>
          </a:p>
          <a:p>
            <a:pPr marL="457200" lvl="1" indent="0">
              <a:lnSpc>
                <a:spcPct val="150000"/>
              </a:lnSpc>
              <a:buNone/>
            </a:pPr>
            <a:r>
              <a:rPr lang="es-EC">
                <a:latin typeface="Arial" panose="020B0604020202020204" pitchFamily="34" charset="0"/>
                <a:cs typeface="Arial" panose="020B0604020202020204" pitchFamily="34" charset="0"/>
              </a:rPr>
              <a:t>Función de pérdida: Error Cuadrático Medio.</a:t>
            </a:r>
          </a:p>
          <a:p>
            <a:pPr marL="457200" lvl="1" indent="0">
              <a:lnSpc>
                <a:spcPct val="150000"/>
              </a:lnSpc>
              <a:buNone/>
            </a:pPr>
            <a:r>
              <a:rPr lang="es-EC">
                <a:latin typeface="Arial" panose="020B0604020202020204" pitchFamily="34" charset="0"/>
                <a:cs typeface="Arial" panose="020B0604020202020204" pitchFamily="34" charset="0"/>
              </a:rPr>
              <a:t>Mecanismo de optimización: Adam.</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62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Validación, Pruebas y Resultados</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199" y="760785"/>
            <a:ext cx="10515600" cy="5156030"/>
          </a:xfrm>
        </p:spPr>
        <p:txBody>
          <a:bodyPr/>
          <a:lstStyle/>
          <a:p>
            <a:pPr>
              <a:lnSpc>
                <a:spcPct val="100000"/>
              </a:lnSpc>
            </a:pPr>
            <a:r>
              <a:rPr lang="es-EC">
                <a:latin typeface="Arial" panose="020B0604020202020204" pitchFamily="34" charset="0"/>
                <a:cs typeface="Arial" panose="020B0604020202020204" pitchFamily="34" charset="0"/>
              </a:rPr>
              <a:t>Métricas de evaluación del modelo de Red Neuronal.</a:t>
            </a:r>
          </a:p>
          <a:p>
            <a:pPr marL="457200" lvl="1" indent="0" algn="just">
              <a:lnSpc>
                <a:spcPct val="100000"/>
              </a:lnSpc>
              <a:buNone/>
            </a:pPr>
            <a:r>
              <a:rPr lang="es-EC" sz="2000">
                <a:latin typeface="Arial" panose="020B0604020202020204" pitchFamily="34" charset="0"/>
                <a:cs typeface="Arial" panose="020B0604020202020204" pitchFamily="34" charset="0"/>
              </a:rPr>
              <a:t>Utilizando dos neuronas y los treinta experimentos de </a:t>
            </a:r>
            <a:r>
              <a:rPr lang="es-EC" sz="2000" i="1">
                <a:latin typeface="Arial" panose="020B0604020202020204" pitchFamily="34" charset="0"/>
                <a:cs typeface="Arial" panose="020B0604020202020204" pitchFamily="34" charset="0"/>
              </a:rPr>
              <a:t>test</a:t>
            </a:r>
            <a:r>
              <a:rPr lang="es-EC" sz="2000">
                <a:latin typeface="Arial" panose="020B0604020202020204" pitchFamily="34" charset="0"/>
                <a:cs typeface="Arial" panose="020B0604020202020204" pitchFamily="34" charset="0"/>
              </a:rPr>
              <a:t> se encontraron las siguientes métricas:</a:t>
            </a:r>
          </a:p>
          <a:p>
            <a:pPr marL="0" indent="0">
              <a:lnSpc>
                <a:spcPct val="100000"/>
              </a:lnSpc>
              <a:buNone/>
            </a:pPr>
            <a:endParaRPr lang="es-EC">
              <a:latin typeface="Arial" panose="020B0604020202020204" pitchFamily="34" charset="0"/>
              <a:cs typeface="Arial" panose="020B0604020202020204" pitchFamily="34" charset="0"/>
            </a:endParaRP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a 6">
            <a:extLst>
              <a:ext uri="{FF2B5EF4-FFF2-40B4-BE49-F238E27FC236}">
                <a16:creationId xmlns:a16="http://schemas.microsoft.com/office/drawing/2014/main" id="{A1520F20-640C-44D3-971B-16EDD6532466}"/>
              </a:ext>
            </a:extLst>
          </p:cNvPr>
          <p:cNvGraphicFramePr>
            <a:graphicFrameLocks noGrp="1"/>
          </p:cNvGraphicFramePr>
          <p:nvPr>
            <p:extLst>
              <p:ext uri="{D42A27DB-BD31-4B8C-83A1-F6EECF244321}">
                <p14:modId xmlns:p14="http://schemas.microsoft.com/office/powerpoint/2010/main" val="3199369976"/>
              </p:ext>
            </p:extLst>
          </p:nvPr>
        </p:nvGraphicFramePr>
        <p:xfrm>
          <a:off x="838200" y="2095131"/>
          <a:ext cx="10515600" cy="3868015"/>
        </p:xfrm>
        <a:graphic>
          <a:graphicData uri="http://schemas.openxmlformats.org/drawingml/2006/table">
            <a:tbl>
              <a:tblPr firstRow="1" firstCol="1" bandRow="1"/>
              <a:tblGrid>
                <a:gridCol w="1142618">
                  <a:extLst>
                    <a:ext uri="{9D8B030D-6E8A-4147-A177-3AD203B41FA5}">
                      <a16:colId xmlns:a16="http://schemas.microsoft.com/office/drawing/2014/main" val="4133300460"/>
                    </a:ext>
                  </a:extLst>
                </a:gridCol>
                <a:gridCol w="1557476">
                  <a:extLst>
                    <a:ext uri="{9D8B030D-6E8A-4147-A177-3AD203B41FA5}">
                      <a16:colId xmlns:a16="http://schemas.microsoft.com/office/drawing/2014/main" val="2708170163"/>
                    </a:ext>
                  </a:extLst>
                </a:gridCol>
                <a:gridCol w="1414503">
                  <a:extLst>
                    <a:ext uri="{9D8B030D-6E8A-4147-A177-3AD203B41FA5}">
                      <a16:colId xmlns:a16="http://schemas.microsoft.com/office/drawing/2014/main" val="3771645669"/>
                    </a:ext>
                  </a:extLst>
                </a:gridCol>
                <a:gridCol w="1414503">
                  <a:extLst>
                    <a:ext uri="{9D8B030D-6E8A-4147-A177-3AD203B41FA5}">
                      <a16:colId xmlns:a16="http://schemas.microsoft.com/office/drawing/2014/main" val="202187638"/>
                    </a:ext>
                  </a:extLst>
                </a:gridCol>
                <a:gridCol w="1771936">
                  <a:extLst>
                    <a:ext uri="{9D8B030D-6E8A-4147-A177-3AD203B41FA5}">
                      <a16:colId xmlns:a16="http://schemas.microsoft.com/office/drawing/2014/main" val="307402217"/>
                    </a:ext>
                  </a:extLst>
                </a:gridCol>
                <a:gridCol w="1184806">
                  <a:extLst>
                    <a:ext uri="{9D8B030D-6E8A-4147-A177-3AD203B41FA5}">
                      <a16:colId xmlns:a16="http://schemas.microsoft.com/office/drawing/2014/main" val="2307692972"/>
                    </a:ext>
                  </a:extLst>
                </a:gridCol>
                <a:gridCol w="2029758">
                  <a:extLst>
                    <a:ext uri="{9D8B030D-6E8A-4147-A177-3AD203B41FA5}">
                      <a16:colId xmlns:a16="http://schemas.microsoft.com/office/drawing/2014/main" val="970249684"/>
                    </a:ext>
                  </a:extLst>
                </a:gridCol>
              </a:tblGrid>
              <a:tr h="977288">
                <a:tc>
                  <a:txBody>
                    <a:bodyPr/>
                    <a:lstStyle/>
                    <a:p>
                      <a:pPr marL="384175" algn="ctr">
                        <a:lnSpc>
                          <a:spcPct val="115000"/>
                        </a:lnSpc>
                        <a:spcBef>
                          <a:spcPts val="1200"/>
                        </a:spcBef>
                        <a:spcAft>
                          <a:spcPts val="600"/>
                        </a:spcAft>
                      </a:pPr>
                      <a:r>
                        <a:rPr lang="es-EC" sz="1600" b="1" err="1">
                          <a:effectLst/>
                          <a:latin typeface="Arial" panose="020B0604020202020204" pitchFamily="34" charset="0"/>
                          <a:ea typeface="Times New Roman" panose="02020603050405020304" pitchFamily="18" charset="0"/>
                          <a:cs typeface="Times New Roman" panose="02020603050405020304" pitchFamily="18" charset="0"/>
                        </a:rPr>
                        <a:t>Nº</a:t>
                      </a:r>
                      <a:r>
                        <a:rPr lang="es-EC" sz="1600" b="1">
                          <a:effectLst/>
                          <a:latin typeface="Arial" panose="020B0604020202020204" pitchFamily="34" charset="0"/>
                          <a:ea typeface="Times New Roman" panose="02020603050405020304" pitchFamily="18" charset="0"/>
                          <a:cs typeface="Times New Roman" panose="02020603050405020304" pitchFamily="18" charset="0"/>
                        </a:rPr>
                        <a:t> de épocas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Función de Activación capa de entrada</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Exactitud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Precisión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Sensibilidad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Puntaje F1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Tiempo de entrenamiento (ms)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40097197"/>
                  </a:ext>
                </a:extLst>
              </a:tr>
              <a:tr h="307676">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ReLU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88.89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78.57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96.30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86.06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425.77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234219969"/>
                  </a:ext>
                </a:extLst>
              </a:tr>
              <a:tr h="307676">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ReLU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95.56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90.48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94.44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525.24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6765201"/>
                  </a:ext>
                </a:extLst>
              </a:tr>
              <a:tr h="307676">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6">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ReLU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6">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6">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6">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6">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6">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878.20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2305271138"/>
                  </a:ext>
                </a:extLst>
              </a:tr>
              <a:tr h="307676">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Sigmoide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76.67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78.57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80.12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72.49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405.71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3080400174"/>
                  </a:ext>
                </a:extLst>
              </a:tr>
              <a:tr h="307676">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Sigmoide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93.33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88.43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93.61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516.35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516958891"/>
                  </a:ext>
                </a:extLst>
              </a:tr>
              <a:tr h="307676">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4">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Sigmoide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4">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95.56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4">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92.86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4">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90.63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4">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94.85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4">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820.99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2640101469"/>
                  </a:ext>
                </a:extLst>
              </a:tr>
              <a:tr h="307676">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Signo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68.89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33.33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47.39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435.42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3936524748"/>
                  </a:ext>
                </a:extLst>
              </a:tr>
              <a:tr h="307676">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Signo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88.89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76.19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86.44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577.68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1644587400"/>
                  </a:ext>
                </a:extLst>
              </a:tr>
              <a:tr h="307676">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Signo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96.66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92.85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96.20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941.58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01291081"/>
                  </a:ext>
                </a:extLst>
              </a:tr>
            </a:tbl>
          </a:graphicData>
        </a:graphic>
      </p:graphicFrame>
    </p:spTree>
    <p:extLst>
      <p:ext uri="{BB962C8B-B14F-4D97-AF65-F5344CB8AC3E}">
        <p14:creationId xmlns:p14="http://schemas.microsoft.com/office/powerpoint/2010/main" val="234201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Validación, Pruebas y Resultados</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199" y="760785"/>
            <a:ext cx="10515600" cy="5156030"/>
          </a:xfrm>
        </p:spPr>
        <p:txBody>
          <a:bodyPr/>
          <a:lstStyle/>
          <a:p>
            <a:pPr>
              <a:lnSpc>
                <a:spcPct val="100000"/>
              </a:lnSpc>
            </a:pPr>
            <a:r>
              <a:rPr lang="es-EC">
                <a:latin typeface="Arial" panose="020B0604020202020204" pitchFamily="34" charset="0"/>
                <a:cs typeface="Arial" panose="020B0604020202020204" pitchFamily="34" charset="0"/>
              </a:rPr>
              <a:t>Métricas de evaluación del modelo de Red Neuronal.</a:t>
            </a:r>
          </a:p>
          <a:p>
            <a:pPr marL="457200" lvl="1" indent="0">
              <a:lnSpc>
                <a:spcPct val="100000"/>
              </a:lnSpc>
              <a:buNone/>
            </a:pPr>
            <a:r>
              <a:rPr lang="es-EC" sz="2000">
                <a:latin typeface="Arial" panose="020B0604020202020204" pitchFamily="34" charset="0"/>
                <a:cs typeface="Arial" panose="020B0604020202020204" pitchFamily="34" charset="0"/>
              </a:rPr>
              <a:t>Utilizando tres neuronas se encontraron las siguientes métricas:</a:t>
            </a:r>
          </a:p>
          <a:p>
            <a:pPr marL="0" indent="0">
              <a:lnSpc>
                <a:spcPct val="100000"/>
              </a:lnSpc>
              <a:buNone/>
            </a:pPr>
            <a:endParaRPr lang="es-EC">
              <a:latin typeface="Arial" panose="020B0604020202020204" pitchFamily="34" charset="0"/>
              <a:cs typeface="Arial" panose="020B0604020202020204" pitchFamily="34" charset="0"/>
            </a:endParaRP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a 7">
            <a:extLst>
              <a:ext uri="{FF2B5EF4-FFF2-40B4-BE49-F238E27FC236}">
                <a16:creationId xmlns:a16="http://schemas.microsoft.com/office/drawing/2014/main" id="{5232C38B-BE34-48CA-9B9B-B523F1C89DBB}"/>
              </a:ext>
            </a:extLst>
          </p:cNvPr>
          <p:cNvGraphicFramePr>
            <a:graphicFrameLocks noGrp="1"/>
          </p:cNvGraphicFramePr>
          <p:nvPr>
            <p:extLst>
              <p:ext uri="{D42A27DB-BD31-4B8C-83A1-F6EECF244321}">
                <p14:modId xmlns:p14="http://schemas.microsoft.com/office/powerpoint/2010/main" val="1571551655"/>
              </p:ext>
            </p:extLst>
          </p:nvPr>
        </p:nvGraphicFramePr>
        <p:xfrm>
          <a:off x="838200" y="1895383"/>
          <a:ext cx="10515600" cy="4053367"/>
        </p:xfrm>
        <a:graphic>
          <a:graphicData uri="http://schemas.openxmlformats.org/drawingml/2006/table">
            <a:tbl>
              <a:tblPr firstRow="1" firstCol="1" bandRow="1"/>
              <a:tblGrid>
                <a:gridCol w="1142618">
                  <a:extLst>
                    <a:ext uri="{9D8B030D-6E8A-4147-A177-3AD203B41FA5}">
                      <a16:colId xmlns:a16="http://schemas.microsoft.com/office/drawing/2014/main" val="3451168036"/>
                    </a:ext>
                  </a:extLst>
                </a:gridCol>
                <a:gridCol w="1557476">
                  <a:extLst>
                    <a:ext uri="{9D8B030D-6E8A-4147-A177-3AD203B41FA5}">
                      <a16:colId xmlns:a16="http://schemas.microsoft.com/office/drawing/2014/main" val="446584686"/>
                    </a:ext>
                  </a:extLst>
                </a:gridCol>
                <a:gridCol w="1414503">
                  <a:extLst>
                    <a:ext uri="{9D8B030D-6E8A-4147-A177-3AD203B41FA5}">
                      <a16:colId xmlns:a16="http://schemas.microsoft.com/office/drawing/2014/main" val="23553131"/>
                    </a:ext>
                  </a:extLst>
                </a:gridCol>
                <a:gridCol w="1414503">
                  <a:extLst>
                    <a:ext uri="{9D8B030D-6E8A-4147-A177-3AD203B41FA5}">
                      <a16:colId xmlns:a16="http://schemas.microsoft.com/office/drawing/2014/main" val="1662302788"/>
                    </a:ext>
                  </a:extLst>
                </a:gridCol>
                <a:gridCol w="1771936">
                  <a:extLst>
                    <a:ext uri="{9D8B030D-6E8A-4147-A177-3AD203B41FA5}">
                      <a16:colId xmlns:a16="http://schemas.microsoft.com/office/drawing/2014/main" val="2399828518"/>
                    </a:ext>
                  </a:extLst>
                </a:gridCol>
                <a:gridCol w="1184806">
                  <a:extLst>
                    <a:ext uri="{9D8B030D-6E8A-4147-A177-3AD203B41FA5}">
                      <a16:colId xmlns:a16="http://schemas.microsoft.com/office/drawing/2014/main" val="2631865893"/>
                    </a:ext>
                  </a:extLst>
                </a:gridCol>
                <a:gridCol w="2029758">
                  <a:extLst>
                    <a:ext uri="{9D8B030D-6E8A-4147-A177-3AD203B41FA5}">
                      <a16:colId xmlns:a16="http://schemas.microsoft.com/office/drawing/2014/main" val="3695324072"/>
                    </a:ext>
                  </a:extLst>
                </a:gridCol>
              </a:tblGrid>
              <a:tr h="982812">
                <a:tc>
                  <a:txBody>
                    <a:bodyPr/>
                    <a:lstStyle/>
                    <a:p>
                      <a:pPr marL="384175" algn="ctr">
                        <a:lnSpc>
                          <a:spcPct val="115000"/>
                        </a:lnSpc>
                        <a:spcBef>
                          <a:spcPts val="1200"/>
                        </a:spcBef>
                        <a:spcAft>
                          <a:spcPts val="600"/>
                        </a:spcAft>
                      </a:pPr>
                      <a:r>
                        <a:rPr lang="es-EC" sz="1600" b="1" err="1">
                          <a:effectLst/>
                          <a:latin typeface="Arial" panose="020B0604020202020204" pitchFamily="34" charset="0"/>
                          <a:ea typeface="Times New Roman" panose="02020603050405020304" pitchFamily="18" charset="0"/>
                          <a:cs typeface="Times New Roman" panose="02020603050405020304" pitchFamily="18" charset="0"/>
                        </a:rPr>
                        <a:t>Nº</a:t>
                      </a:r>
                      <a:r>
                        <a:rPr lang="es-EC" sz="1600" b="1">
                          <a:effectLst/>
                          <a:latin typeface="Arial" panose="020B0604020202020204" pitchFamily="34" charset="0"/>
                          <a:ea typeface="Times New Roman" panose="02020603050405020304" pitchFamily="18" charset="0"/>
                          <a:cs typeface="Times New Roman" panose="02020603050405020304" pitchFamily="18" charset="0"/>
                        </a:rPr>
                        <a:t> de épocas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Función de Activación capa de entrada</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Exactitud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Precisión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Sensibilidad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Puntaje F1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Tiempo de entrenamiento (ms)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26605403"/>
                  </a:ext>
                </a:extLst>
              </a:tr>
              <a:tr h="317180">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ReLU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88.89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76.19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85.35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450.36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166063850"/>
                  </a:ext>
                </a:extLst>
              </a:tr>
              <a:tr h="333816">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ReLU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98.89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97.62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98.77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515.44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471518031"/>
                  </a:ext>
                </a:extLst>
              </a:tr>
              <a:tr h="333816">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6">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ReLU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6">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6">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6">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6">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6">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616.49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252682674"/>
                  </a:ext>
                </a:extLst>
              </a:tr>
              <a:tr h="333816">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Sigmoide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77.77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57.14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95.83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61.64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331.67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2156297816"/>
                  </a:ext>
                </a:extLst>
              </a:tr>
              <a:tr h="333816">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Sigmoide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86.66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71.42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75.00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410.24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1862092067"/>
                  </a:ext>
                </a:extLst>
              </a:tr>
              <a:tr h="333816">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4">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Sigmoide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4">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98.89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4">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4">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97.78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4">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98.85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4">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614.36</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4237083594"/>
                  </a:ext>
                </a:extLst>
              </a:tr>
              <a:tr h="333816">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Signo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86.67</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71.42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83.20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358.28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1662849569"/>
                  </a:ext>
                </a:extLst>
              </a:tr>
              <a:tr h="317180">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Signo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88.88</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76.19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86.19</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450.25</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1385572693"/>
                  </a:ext>
                </a:extLst>
              </a:tr>
              <a:tr h="317180">
                <a:tc>
                  <a:txBody>
                    <a:bodyPr/>
                    <a:lstStyle/>
                    <a:p>
                      <a:pPr marL="384175" algn="ctr">
                        <a:lnSpc>
                          <a:spcPct val="115000"/>
                        </a:lnSpc>
                        <a:spcBef>
                          <a:spcPts val="1200"/>
                        </a:spcBef>
                        <a:spcAft>
                          <a:spcPts val="600"/>
                        </a:spcAft>
                      </a:pPr>
                      <a:r>
                        <a:rPr lang="es-EC"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Signo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93.33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85.71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90.91</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384175" algn="ctr">
                        <a:lnSpc>
                          <a:spcPct val="115000"/>
                        </a:lnSpc>
                        <a:spcBef>
                          <a:spcPts val="1200"/>
                        </a:spcBef>
                        <a:spcAft>
                          <a:spcPts val="600"/>
                        </a:spcAft>
                      </a:pPr>
                      <a:r>
                        <a:rPr lang="es-EC"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627.84</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30899283"/>
                  </a:ext>
                </a:extLst>
              </a:tr>
            </a:tbl>
          </a:graphicData>
        </a:graphic>
      </p:graphicFrame>
    </p:spTree>
    <p:extLst>
      <p:ext uri="{BB962C8B-B14F-4D97-AF65-F5344CB8AC3E}">
        <p14:creationId xmlns:p14="http://schemas.microsoft.com/office/powerpoint/2010/main" val="321754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Validación, Pruebas y Resultados</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199" y="760785"/>
            <a:ext cx="10515600" cy="5604504"/>
          </a:xfrm>
        </p:spPr>
        <p:txBody>
          <a:bodyPr>
            <a:normAutofit/>
          </a:bodyPr>
          <a:lstStyle/>
          <a:p>
            <a:pPr>
              <a:lnSpc>
                <a:spcPct val="100000"/>
              </a:lnSpc>
            </a:pPr>
            <a:r>
              <a:rPr lang="es-EC">
                <a:latin typeface="Arial" panose="020B0604020202020204" pitchFamily="34" charset="0"/>
                <a:cs typeface="Arial" panose="020B0604020202020204" pitchFamily="34" charset="0"/>
              </a:rPr>
              <a:t>Métricas de evaluación del modelo de Red Neuronal.</a:t>
            </a:r>
          </a:p>
          <a:p>
            <a:pPr marL="457200" lvl="1" indent="0">
              <a:lnSpc>
                <a:spcPct val="100000"/>
              </a:lnSpc>
              <a:buNone/>
            </a:pPr>
            <a:endParaRPr lang="es-EC" sz="2000">
              <a:latin typeface="Arial" panose="020B0604020202020204" pitchFamily="34" charset="0"/>
              <a:cs typeface="Arial" panose="020B0604020202020204" pitchFamily="34" charset="0"/>
            </a:endParaRPr>
          </a:p>
          <a:p>
            <a:pPr marL="457200" lvl="1" indent="0">
              <a:lnSpc>
                <a:spcPct val="100000"/>
              </a:lnSpc>
              <a:buNone/>
            </a:pPr>
            <a:endParaRPr lang="es-EC" sz="2000">
              <a:latin typeface="Arial" panose="020B0604020202020204" pitchFamily="34" charset="0"/>
              <a:cs typeface="Arial" panose="020B0604020202020204" pitchFamily="34" charset="0"/>
            </a:endParaRPr>
          </a:p>
          <a:p>
            <a:pPr marL="457200" lvl="1" indent="0">
              <a:lnSpc>
                <a:spcPct val="100000"/>
              </a:lnSpc>
              <a:buNone/>
            </a:pPr>
            <a:endParaRPr lang="es-EC" sz="2000">
              <a:latin typeface="Arial" panose="020B0604020202020204" pitchFamily="34" charset="0"/>
              <a:cs typeface="Arial" panose="020B0604020202020204" pitchFamily="34" charset="0"/>
            </a:endParaRPr>
          </a:p>
          <a:p>
            <a:pPr marL="457200" lvl="1" indent="0">
              <a:lnSpc>
                <a:spcPct val="100000"/>
              </a:lnSpc>
              <a:buNone/>
            </a:pPr>
            <a:endParaRPr lang="es-EC" sz="2000">
              <a:latin typeface="Arial" panose="020B0604020202020204" pitchFamily="34" charset="0"/>
              <a:cs typeface="Arial" panose="020B0604020202020204" pitchFamily="34" charset="0"/>
            </a:endParaRPr>
          </a:p>
          <a:p>
            <a:pPr marL="457200" lvl="1" indent="0">
              <a:lnSpc>
                <a:spcPct val="100000"/>
              </a:lnSpc>
              <a:buNone/>
            </a:pPr>
            <a:endParaRPr lang="es-EC" sz="2000">
              <a:latin typeface="Arial" panose="020B0604020202020204" pitchFamily="34" charset="0"/>
              <a:cs typeface="Arial" panose="020B0604020202020204" pitchFamily="34" charset="0"/>
            </a:endParaRPr>
          </a:p>
          <a:p>
            <a:pPr marL="457200" lvl="1" indent="0">
              <a:lnSpc>
                <a:spcPct val="100000"/>
              </a:lnSpc>
              <a:buNone/>
            </a:pPr>
            <a:endParaRPr lang="es-EC" sz="2000">
              <a:latin typeface="Arial" panose="020B0604020202020204" pitchFamily="34" charset="0"/>
              <a:cs typeface="Arial" panose="020B0604020202020204" pitchFamily="34" charset="0"/>
            </a:endParaRPr>
          </a:p>
          <a:p>
            <a:pPr marL="457200" lvl="1" indent="0">
              <a:lnSpc>
                <a:spcPct val="100000"/>
              </a:lnSpc>
              <a:buNone/>
            </a:pPr>
            <a:endParaRPr lang="es-EC" sz="2000">
              <a:latin typeface="Arial" panose="020B0604020202020204" pitchFamily="34" charset="0"/>
              <a:cs typeface="Arial" panose="020B0604020202020204" pitchFamily="34" charset="0"/>
            </a:endParaRPr>
          </a:p>
          <a:p>
            <a:pPr marL="457200" lvl="1" indent="0">
              <a:lnSpc>
                <a:spcPct val="100000"/>
              </a:lnSpc>
              <a:buNone/>
            </a:pPr>
            <a:endParaRPr lang="es-EC" sz="2000">
              <a:latin typeface="Arial" panose="020B0604020202020204" pitchFamily="34" charset="0"/>
              <a:cs typeface="Arial" panose="020B0604020202020204" pitchFamily="34" charset="0"/>
            </a:endParaRPr>
          </a:p>
          <a:p>
            <a:pPr marL="457200" lvl="1" indent="0">
              <a:lnSpc>
                <a:spcPct val="100000"/>
              </a:lnSpc>
              <a:buNone/>
            </a:pPr>
            <a:endParaRPr lang="es-EC" sz="2000">
              <a:latin typeface="Arial" panose="020B0604020202020204" pitchFamily="34" charset="0"/>
              <a:cs typeface="Arial" panose="020B0604020202020204" pitchFamily="34" charset="0"/>
            </a:endParaRPr>
          </a:p>
          <a:p>
            <a:pPr marL="457200" lvl="1" indent="0">
              <a:lnSpc>
                <a:spcPct val="100000"/>
              </a:lnSpc>
              <a:buNone/>
            </a:pPr>
            <a:endParaRPr lang="es-EC" sz="2000">
              <a:latin typeface="Arial" panose="020B0604020202020204" pitchFamily="34" charset="0"/>
              <a:cs typeface="Arial" panose="020B0604020202020204" pitchFamily="34" charset="0"/>
            </a:endParaRPr>
          </a:p>
          <a:p>
            <a:pPr marL="457200" lvl="1" indent="0">
              <a:lnSpc>
                <a:spcPct val="100000"/>
              </a:lnSpc>
              <a:buNone/>
            </a:pPr>
            <a:endParaRPr lang="es-EC" sz="2000">
              <a:latin typeface="Arial" panose="020B0604020202020204" pitchFamily="34" charset="0"/>
              <a:cs typeface="Arial" panose="020B0604020202020204" pitchFamily="34" charset="0"/>
            </a:endParaRPr>
          </a:p>
          <a:p>
            <a:pPr marL="457200" lvl="1" indent="0">
              <a:lnSpc>
                <a:spcPct val="100000"/>
              </a:lnSpc>
              <a:buNone/>
            </a:pPr>
            <a:r>
              <a:rPr lang="es-EC" sz="2000">
                <a:latin typeface="Arial" panose="020B0604020202020204" pitchFamily="34" charset="0"/>
                <a:cs typeface="Arial" panose="020B0604020202020204" pitchFamily="34" charset="0"/>
              </a:rPr>
              <a:t>Para un ECM de 0.05 usando tres neuronas fueron necesarios 857.45 ms. Usando dos neuronas se llegó a 0.043 de ECM en 597.4 ms. Se escogen dos neuronas.</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98128"/>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F4BBD788-BFD1-4FAC-BC55-8083FB8C3DD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03682" y="1302887"/>
            <a:ext cx="5518951" cy="3664690"/>
          </a:xfrm>
          <a:prstGeom prst="rect">
            <a:avLst/>
          </a:prstGeom>
          <a:noFill/>
          <a:ln>
            <a:noFill/>
          </a:ln>
        </p:spPr>
      </p:pic>
      <p:pic>
        <p:nvPicPr>
          <p:cNvPr id="9" name="Imagen 8">
            <a:extLst>
              <a:ext uri="{FF2B5EF4-FFF2-40B4-BE49-F238E27FC236}">
                <a16:creationId xmlns:a16="http://schemas.microsoft.com/office/drawing/2014/main" id="{2C130348-691C-4D41-9BDD-1D9A0791034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165171" y="1301559"/>
            <a:ext cx="5518951" cy="3666018"/>
          </a:xfrm>
          <a:prstGeom prst="rect">
            <a:avLst/>
          </a:prstGeom>
          <a:noFill/>
          <a:ln>
            <a:noFill/>
          </a:ln>
        </p:spPr>
      </p:pic>
    </p:spTree>
    <p:extLst>
      <p:ext uri="{BB962C8B-B14F-4D97-AF65-F5344CB8AC3E}">
        <p14:creationId xmlns:p14="http://schemas.microsoft.com/office/powerpoint/2010/main" val="229018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Validación, Pruebas y Resultados</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199" y="760785"/>
            <a:ext cx="10515600" cy="5604504"/>
          </a:xfrm>
        </p:spPr>
        <p:txBody>
          <a:bodyPr>
            <a:normAutofit/>
          </a:bodyPr>
          <a:lstStyle/>
          <a:p>
            <a:pPr>
              <a:lnSpc>
                <a:spcPct val="100000"/>
              </a:lnSpc>
            </a:pPr>
            <a:r>
              <a:rPr lang="es-EC">
                <a:latin typeface="Arial" panose="020B0604020202020204" pitchFamily="34" charset="0"/>
                <a:cs typeface="Arial" panose="020B0604020202020204" pitchFamily="34" charset="0"/>
              </a:rPr>
              <a:t>Pruebas de Desempeño Funcional del Prototipo.</a:t>
            </a:r>
          </a:p>
          <a:p>
            <a:pPr marL="457200" lvl="1" indent="0">
              <a:lnSpc>
                <a:spcPct val="100000"/>
              </a:lnSpc>
              <a:buNone/>
            </a:pPr>
            <a:endParaRPr lang="es-EC" sz="2000">
              <a:latin typeface="Arial" panose="020B0604020202020204" pitchFamily="34" charset="0"/>
              <a:cs typeface="Arial" panose="020B0604020202020204" pitchFamily="34" charset="0"/>
            </a:endParaRPr>
          </a:p>
          <a:p>
            <a:pPr marL="457200" lvl="1" indent="0">
              <a:lnSpc>
                <a:spcPct val="100000"/>
              </a:lnSpc>
              <a:buNone/>
            </a:pPr>
            <a:endParaRPr lang="es-EC" sz="2000">
              <a:latin typeface="Arial" panose="020B0604020202020204" pitchFamily="34" charset="0"/>
              <a:cs typeface="Arial" panose="020B0604020202020204" pitchFamily="34" charset="0"/>
            </a:endParaRPr>
          </a:p>
          <a:p>
            <a:pPr marL="457200" lvl="1" indent="0">
              <a:lnSpc>
                <a:spcPct val="100000"/>
              </a:lnSpc>
              <a:buNone/>
            </a:pPr>
            <a:endParaRPr lang="es-EC" sz="2000">
              <a:latin typeface="Arial" panose="020B0604020202020204" pitchFamily="34" charset="0"/>
              <a:cs typeface="Arial" panose="020B0604020202020204" pitchFamily="34" charset="0"/>
            </a:endParaRPr>
          </a:p>
          <a:p>
            <a:pPr marL="457200" lvl="1" indent="0">
              <a:lnSpc>
                <a:spcPct val="100000"/>
              </a:lnSpc>
              <a:buNone/>
            </a:pPr>
            <a:endParaRPr lang="es-EC" sz="2000">
              <a:latin typeface="Arial" panose="020B0604020202020204" pitchFamily="34" charset="0"/>
              <a:cs typeface="Arial" panose="020B0604020202020204" pitchFamily="34" charset="0"/>
            </a:endParaRPr>
          </a:p>
          <a:p>
            <a:pPr marL="457200" lvl="1" indent="0">
              <a:lnSpc>
                <a:spcPct val="100000"/>
              </a:lnSpc>
              <a:buNone/>
            </a:pPr>
            <a:endParaRPr lang="es-EC" sz="2000">
              <a:latin typeface="Arial" panose="020B0604020202020204" pitchFamily="34" charset="0"/>
              <a:cs typeface="Arial" panose="020B0604020202020204" pitchFamily="34" charset="0"/>
            </a:endParaRPr>
          </a:p>
          <a:p>
            <a:pPr marL="457200" lvl="1" indent="0">
              <a:lnSpc>
                <a:spcPct val="100000"/>
              </a:lnSpc>
              <a:buNone/>
            </a:pPr>
            <a:endParaRPr lang="es-EC" sz="2000">
              <a:latin typeface="Arial" panose="020B0604020202020204" pitchFamily="34" charset="0"/>
              <a:cs typeface="Arial" panose="020B0604020202020204" pitchFamily="34" charset="0"/>
            </a:endParaRPr>
          </a:p>
          <a:p>
            <a:pPr marL="457200" lvl="1" indent="0">
              <a:lnSpc>
                <a:spcPct val="100000"/>
              </a:lnSpc>
              <a:buNone/>
            </a:pPr>
            <a:endParaRPr lang="es-EC" sz="2000">
              <a:latin typeface="Arial" panose="020B0604020202020204" pitchFamily="34" charset="0"/>
              <a:cs typeface="Arial" panose="020B0604020202020204" pitchFamily="34" charset="0"/>
            </a:endParaRPr>
          </a:p>
          <a:p>
            <a:pPr marL="457200" lvl="1" indent="0">
              <a:lnSpc>
                <a:spcPct val="100000"/>
              </a:lnSpc>
              <a:buNone/>
            </a:pPr>
            <a:r>
              <a:rPr lang="es-EC" sz="2000">
                <a:latin typeface="Arial" panose="020B0604020202020204" pitchFamily="34" charset="0"/>
                <a:cs typeface="Arial" panose="020B0604020202020204" pitchFamily="34" charset="0"/>
              </a:rPr>
              <a:t>El modelo de red neuronal a implementar consta con los parámetros indicados en la Tabla.</a:t>
            </a:r>
          </a:p>
          <a:p>
            <a:pPr marL="457200" lvl="1" indent="0">
              <a:lnSpc>
                <a:spcPct val="100000"/>
              </a:lnSpc>
              <a:buNone/>
            </a:pPr>
            <a:r>
              <a:rPr lang="es-EC" sz="2000">
                <a:latin typeface="Arial" panose="020B0604020202020204" pitchFamily="34" charset="0"/>
                <a:cs typeface="Arial" panose="020B0604020202020204" pitchFamily="34" charset="0"/>
              </a:rPr>
              <a:t>Utilizando validación ciega, se realizaron veinte nuevas mediciones con el prototipo (10/10). Fueron necesarios seis pasos.</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98128"/>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a 7">
            <a:extLst>
              <a:ext uri="{FF2B5EF4-FFF2-40B4-BE49-F238E27FC236}">
                <a16:creationId xmlns:a16="http://schemas.microsoft.com/office/drawing/2014/main" id="{D8ED57B7-044B-4A99-AF37-A74874A6038C}"/>
              </a:ext>
            </a:extLst>
          </p:cNvPr>
          <p:cNvGraphicFramePr>
            <a:graphicFrameLocks noGrp="1"/>
          </p:cNvGraphicFramePr>
          <p:nvPr>
            <p:extLst>
              <p:ext uri="{D42A27DB-BD31-4B8C-83A1-F6EECF244321}">
                <p14:modId xmlns:p14="http://schemas.microsoft.com/office/powerpoint/2010/main" val="1143908725"/>
              </p:ext>
            </p:extLst>
          </p:nvPr>
        </p:nvGraphicFramePr>
        <p:xfrm>
          <a:off x="767178" y="1574803"/>
          <a:ext cx="10515602" cy="1923162"/>
        </p:xfrm>
        <a:graphic>
          <a:graphicData uri="http://schemas.openxmlformats.org/drawingml/2006/table">
            <a:tbl>
              <a:tblPr firstRow="1" firstCol="1" bandRow="1"/>
              <a:tblGrid>
                <a:gridCol w="1162967">
                  <a:extLst>
                    <a:ext uri="{9D8B030D-6E8A-4147-A177-3AD203B41FA5}">
                      <a16:colId xmlns:a16="http://schemas.microsoft.com/office/drawing/2014/main" val="3768514095"/>
                    </a:ext>
                  </a:extLst>
                </a:gridCol>
                <a:gridCol w="1439693">
                  <a:extLst>
                    <a:ext uri="{9D8B030D-6E8A-4147-A177-3AD203B41FA5}">
                      <a16:colId xmlns:a16="http://schemas.microsoft.com/office/drawing/2014/main" val="3771287075"/>
                    </a:ext>
                  </a:extLst>
                </a:gridCol>
                <a:gridCol w="1439693">
                  <a:extLst>
                    <a:ext uri="{9D8B030D-6E8A-4147-A177-3AD203B41FA5}">
                      <a16:colId xmlns:a16="http://schemas.microsoft.com/office/drawing/2014/main" val="3532202794"/>
                    </a:ext>
                  </a:extLst>
                </a:gridCol>
                <a:gridCol w="1542272">
                  <a:extLst>
                    <a:ext uri="{9D8B030D-6E8A-4147-A177-3AD203B41FA5}">
                      <a16:colId xmlns:a16="http://schemas.microsoft.com/office/drawing/2014/main" val="3137853414"/>
                    </a:ext>
                  </a:extLst>
                </a:gridCol>
                <a:gridCol w="1686599">
                  <a:extLst>
                    <a:ext uri="{9D8B030D-6E8A-4147-A177-3AD203B41FA5}">
                      <a16:colId xmlns:a16="http://schemas.microsoft.com/office/drawing/2014/main" val="3858830609"/>
                    </a:ext>
                  </a:extLst>
                </a:gridCol>
                <a:gridCol w="1382439">
                  <a:extLst>
                    <a:ext uri="{9D8B030D-6E8A-4147-A177-3AD203B41FA5}">
                      <a16:colId xmlns:a16="http://schemas.microsoft.com/office/drawing/2014/main" val="4102665198"/>
                    </a:ext>
                  </a:extLst>
                </a:gridCol>
                <a:gridCol w="1861939">
                  <a:extLst>
                    <a:ext uri="{9D8B030D-6E8A-4147-A177-3AD203B41FA5}">
                      <a16:colId xmlns:a16="http://schemas.microsoft.com/office/drawing/2014/main" val="1382483170"/>
                    </a:ext>
                  </a:extLst>
                </a:gridCol>
              </a:tblGrid>
              <a:tr h="759629">
                <a:tc>
                  <a:txBody>
                    <a:bodyPr/>
                    <a:lstStyle/>
                    <a:p>
                      <a:pPr marL="384175" algn="ctr">
                        <a:lnSpc>
                          <a:spcPct val="115000"/>
                        </a:lnSpc>
                        <a:spcBef>
                          <a:spcPts val="1200"/>
                        </a:spcBef>
                        <a:spcAft>
                          <a:spcPts val="600"/>
                        </a:spcAft>
                      </a:pPr>
                      <a:r>
                        <a:rPr lang="es-ES" sz="1400" b="1">
                          <a:solidFill>
                            <a:srgbClr val="000009"/>
                          </a:solidFill>
                          <a:effectLst/>
                          <a:latin typeface="Arial" panose="020B0604020202020204" pitchFamily="34" charset="0"/>
                          <a:ea typeface="Times New Roman" panose="02020603050405020304" pitchFamily="18" charset="0"/>
                          <a:cs typeface="Times New Roman" panose="02020603050405020304" pitchFamily="18" charset="0"/>
                        </a:rPr>
                        <a:t>Nº de épocas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49" marR="646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15000"/>
                        </a:lnSpc>
                        <a:spcBef>
                          <a:spcPts val="1200"/>
                        </a:spcBef>
                        <a:spcAft>
                          <a:spcPts val="600"/>
                        </a:spcAft>
                      </a:pPr>
                      <a:r>
                        <a:rPr lang="es-ES" sz="1400" b="1">
                          <a:solidFill>
                            <a:srgbClr val="000009"/>
                          </a:solidFill>
                          <a:effectLst/>
                          <a:latin typeface="Arial" panose="020B0604020202020204" pitchFamily="34" charset="0"/>
                          <a:ea typeface="Times New Roman" panose="02020603050405020304" pitchFamily="18" charset="0"/>
                          <a:cs typeface="Times New Roman" panose="02020603050405020304" pitchFamily="18" charset="0"/>
                        </a:rPr>
                        <a:t>Nº de neuronas capa de entrada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49" marR="646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15000"/>
                        </a:lnSpc>
                        <a:spcBef>
                          <a:spcPts val="1200"/>
                        </a:spcBef>
                        <a:spcAft>
                          <a:spcPts val="600"/>
                        </a:spcAft>
                      </a:pPr>
                      <a:r>
                        <a:rPr lang="es-ES" sz="1400" b="1">
                          <a:solidFill>
                            <a:srgbClr val="000009"/>
                          </a:solidFill>
                          <a:effectLst/>
                          <a:latin typeface="Arial" panose="020B0604020202020204" pitchFamily="34" charset="0"/>
                          <a:ea typeface="Times New Roman" panose="02020603050405020304" pitchFamily="18" charset="0"/>
                          <a:cs typeface="Times New Roman" panose="02020603050405020304" pitchFamily="18" charset="0"/>
                        </a:rPr>
                        <a:t>Nº de neuronas capa de salida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49" marR="646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15000"/>
                        </a:lnSpc>
                        <a:spcBef>
                          <a:spcPts val="1200"/>
                        </a:spcBef>
                        <a:spcAft>
                          <a:spcPts val="600"/>
                        </a:spcAft>
                      </a:pPr>
                      <a:r>
                        <a:rPr lang="es-ES" sz="1400" b="1">
                          <a:solidFill>
                            <a:srgbClr val="000009"/>
                          </a:solidFill>
                          <a:effectLst/>
                          <a:latin typeface="Arial" panose="020B0604020202020204" pitchFamily="34" charset="0"/>
                          <a:ea typeface="Times New Roman" panose="02020603050405020304" pitchFamily="18" charset="0"/>
                          <a:cs typeface="Times New Roman" panose="02020603050405020304" pitchFamily="18" charset="0"/>
                        </a:rPr>
                        <a:t>Función de activación capa de entrada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49" marR="646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15000"/>
                        </a:lnSpc>
                        <a:spcBef>
                          <a:spcPts val="1200"/>
                        </a:spcBef>
                        <a:spcAft>
                          <a:spcPts val="600"/>
                        </a:spcAft>
                      </a:pPr>
                      <a:r>
                        <a:rPr lang="es-ES" sz="1400" b="1">
                          <a:solidFill>
                            <a:srgbClr val="000009"/>
                          </a:solidFill>
                          <a:effectLst/>
                          <a:latin typeface="Arial" panose="020B0604020202020204" pitchFamily="34" charset="0"/>
                          <a:ea typeface="Times New Roman" panose="02020603050405020304" pitchFamily="18" charset="0"/>
                          <a:cs typeface="Times New Roman" panose="02020603050405020304" pitchFamily="18" charset="0"/>
                        </a:rPr>
                        <a:t>Función de activación capa de salida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49" marR="646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15000"/>
                        </a:lnSpc>
                        <a:spcBef>
                          <a:spcPts val="1200"/>
                        </a:spcBef>
                        <a:spcAft>
                          <a:spcPts val="600"/>
                        </a:spcAft>
                      </a:pPr>
                      <a:r>
                        <a:rPr lang="es-ES" sz="1400" b="1">
                          <a:solidFill>
                            <a:srgbClr val="000009"/>
                          </a:solidFill>
                          <a:effectLst/>
                          <a:latin typeface="Arial" panose="020B0604020202020204" pitchFamily="34" charset="0"/>
                          <a:ea typeface="Times New Roman" panose="02020603050405020304" pitchFamily="18" charset="0"/>
                          <a:cs typeface="Times New Roman" panose="02020603050405020304" pitchFamily="18" charset="0"/>
                        </a:rPr>
                        <a:t>Función de pérdida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49" marR="646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15000"/>
                        </a:lnSpc>
                        <a:spcBef>
                          <a:spcPts val="1200"/>
                        </a:spcBef>
                        <a:spcAft>
                          <a:spcPts val="600"/>
                        </a:spcAft>
                      </a:pPr>
                      <a:r>
                        <a:rPr lang="es-ES" sz="1400" b="1">
                          <a:solidFill>
                            <a:srgbClr val="000009"/>
                          </a:solidFill>
                          <a:effectLst/>
                          <a:latin typeface="Arial" panose="020B0604020202020204" pitchFamily="34" charset="0"/>
                          <a:ea typeface="Times New Roman" panose="02020603050405020304" pitchFamily="18" charset="0"/>
                          <a:cs typeface="Times New Roman" panose="02020603050405020304" pitchFamily="18" charset="0"/>
                        </a:rPr>
                        <a:t>Mecanismo de optimización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49" marR="646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74340281"/>
                  </a:ext>
                </a:extLst>
              </a:tr>
              <a:tr h="530484">
                <a:tc>
                  <a:txBody>
                    <a:bodyPr/>
                    <a:lstStyle/>
                    <a:p>
                      <a:pPr marL="384175" algn="ctr">
                        <a:lnSpc>
                          <a:spcPct val="115000"/>
                        </a:lnSpc>
                        <a:spcBef>
                          <a:spcPts val="1200"/>
                        </a:spcBef>
                        <a:spcAft>
                          <a:spcPts val="600"/>
                        </a:spcAft>
                      </a:pPr>
                      <a:r>
                        <a:rPr lang="es-ES" sz="1400">
                          <a:solidFill>
                            <a:srgbClr val="000009"/>
                          </a:solidFill>
                          <a:effectLst/>
                          <a:latin typeface="Arial" panose="020B0604020202020204" pitchFamily="34" charset="0"/>
                          <a:ea typeface="Times New Roman" panose="02020603050405020304" pitchFamily="18" charset="0"/>
                          <a:cs typeface="Times New Roman" panose="02020603050405020304" pitchFamily="18" charset="0"/>
                        </a:rPr>
                        <a:t>100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49" marR="646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15000"/>
                        </a:lnSpc>
                        <a:spcBef>
                          <a:spcPts val="1200"/>
                        </a:spcBef>
                        <a:spcAft>
                          <a:spcPts val="600"/>
                        </a:spcAft>
                      </a:pPr>
                      <a:r>
                        <a:rPr lang="es-ES" sz="1400">
                          <a:solidFill>
                            <a:srgbClr val="000009"/>
                          </a:solidFill>
                          <a:effectLst/>
                          <a:latin typeface="Arial" panose="020B0604020202020204" pitchFamily="34" charset="0"/>
                          <a:ea typeface="Times New Roman" panose="02020603050405020304" pitchFamily="18" charset="0"/>
                          <a:cs typeface="Times New Roman" panose="02020603050405020304" pitchFamily="18" charset="0"/>
                        </a:rPr>
                        <a:t>2</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49" marR="646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15000"/>
                        </a:lnSpc>
                        <a:spcBef>
                          <a:spcPts val="1200"/>
                        </a:spcBef>
                        <a:spcAft>
                          <a:spcPts val="600"/>
                        </a:spcAft>
                      </a:pPr>
                      <a:r>
                        <a:rPr lang="es-ES" sz="1400">
                          <a:solidFill>
                            <a:srgbClr val="000009"/>
                          </a:solidFill>
                          <a:effectLst/>
                          <a:latin typeface="Arial" panose="020B0604020202020204" pitchFamily="34" charset="0"/>
                          <a:ea typeface="Times New Roman" panose="02020603050405020304" pitchFamily="18" charset="0"/>
                          <a:cs typeface="Times New Roman" panose="02020603050405020304" pitchFamily="18" charset="0"/>
                        </a:rPr>
                        <a:t>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49" marR="646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15000"/>
                        </a:lnSpc>
                        <a:spcBef>
                          <a:spcPts val="1200"/>
                        </a:spcBef>
                        <a:spcAft>
                          <a:spcPts val="600"/>
                        </a:spcAft>
                      </a:pPr>
                      <a:r>
                        <a:rPr lang="es-ES" sz="1400">
                          <a:solidFill>
                            <a:srgbClr val="000009"/>
                          </a:solidFill>
                          <a:effectLst/>
                          <a:latin typeface="Arial" panose="020B0604020202020204" pitchFamily="34" charset="0"/>
                          <a:ea typeface="Times New Roman" panose="02020603050405020304" pitchFamily="18" charset="0"/>
                          <a:cs typeface="Times New Roman" panose="02020603050405020304" pitchFamily="18" charset="0"/>
                        </a:rPr>
                        <a:t>ReLU</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49" marR="646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15000"/>
                        </a:lnSpc>
                        <a:spcBef>
                          <a:spcPts val="1200"/>
                        </a:spcBef>
                        <a:spcAft>
                          <a:spcPts val="600"/>
                        </a:spcAft>
                      </a:pPr>
                      <a:r>
                        <a:rPr lang="es-ES" sz="1400">
                          <a:solidFill>
                            <a:srgbClr val="000009"/>
                          </a:solidFill>
                          <a:effectLst/>
                          <a:latin typeface="Arial" panose="020B0604020202020204" pitchFamily="34" charset="0"/>
                          <a:ea typeface="Times New Roman" panose="02020603050405020304" pitchFamily="18" charset="0"/>
                          <a:cs typeface="Times New Roman" panose="02020603050405020304" pitchFamily="18" charset="0"/>
                        </a:rPr>
                        <a:t>Sigmoide</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49" marR="646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15000"/>
                        </a:lnSpc>
                        <a:spcBef>
                          <a:spcPts val="1200"/>
                        </a:spcBef>
                        <a:spcAft>
                          <a:spcPts val="600"/>
                        </a:spcAft>
                      </a:pPr>
                      <a:r>
                        <a:rPr lang="es-ES" sz="1400">
                          <a:solidFill>
                            <a:srgbClr val="000009"/>
                          </a:solidFill>
                          <a:effectLst/>
                          <a:latin typeface="Arial" panose="020B0604020202020204" pitchFamily="34" charset="0"/>
                          <a:ea typeface="Times New Roman" panose="02020603050405020304" pitchFamily="18" charset="0"/>
                          <a:cs typeface="Times New Roman" panose="02020603050405020304" pitchFamily="18" charset="0"/>
                        </a:rPr>
                        <a:t>Error Cuadrático Medio (ECM)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49" marR="646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4175" algn="ctr">
                        <a:lnSpc>
                          <a:spcPct val="115000"/>
                        </a:lnSpc>
                        <a:spcBef>
                          <a:spcPts val="1200"/>
                        </a:spcBef>
                        <a:spcAft>
                          <a:spcPts val="600"/>
                        </a:spcAft>
                      </a:pPr>
                      <a:r>
                        <a:rPr lang="es-ES" sz="1400">
                          <a:solidFill>
                            <a:srgbClr val="000009"/>
                          </a:solidFill>
                          <a:effectLst/>
                          <a:latin typeface="Arial" panose="020B0604020202020204" pitchFamily="34" charset="0"/>
                          <a:ea typeface="Times New Roman" panose="02020603050405020304" pitchFamily="18" charset="0"/>
                          <a:cs typeface="Times New Roman" panose="02020603050405020304" pitchFamily="18" charset="0"/>
                        </a:rPr>
                        <a:t>Adam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4649" marR="6464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8876430"/>
                  </a:ext>
                </a:extLst>
              </a:tr>
            </a:tbl>
          </a:graphicData>
        </a:graphic>
      </p:graphicFrame>
    </p:spTree>
    <p:extLst>
      <p:ext uri="{BB962C8B-B14F-4D97-AF65-F5344CB8AC3E}">
        <p14:creationId xmlns:p14="http://schemas.microsoft.com/office/powerpoint/2010/main" val="40857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98128"/>
            <a:ext cx="12192000" cy="1908396"/>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esquinas redondeadas 14">
            <a:extLst>
              <a:ext uri="{FF2B5EF4-FFF2-40B4-BE49-F238E27FC236}">
                <a16:creationId xmlns:a16="http://schemas.microsoft.com/office/drawing/2014/main" id="{6CBF3B5B-CCB9-49B8-B0B0-D008B3A099B8}"/>
              </a:ext>
            </a:extLst>
          </p:cNvPr>
          <p:cNvSpPr/>
          <p:nvPr/>
        </p:nvSpPr>
        <p:spPr>
          <a:xfrm>
            <a:off x="221262" y="1448373"/>
            <a:ext cx="3834640" cy="513885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Validación, Pruebas y Resultados</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199" y="760785"/>
            <a:ext cx="8146003" cy="541235"/>
          </a:xfrm>
        </p:spPr>
        <p:txBody>
          <a:bodyPr>
            <a:normAutofit/>
          </a:bodyPr>
          <a:lstStyle/>
          <a:p>
            <a:pPr>
              <a:lnSpc>
                <a:spcPct val="100000"/>
              </a:lnSpc>
            </a:pPr>
            <a:r>
              <a:rPr lang="es-EC">
                <a:latin typeface="Arial" panose="020B0604020202020204" pitchFamily="34" charset="0"/>
                <a:cs typeface="Arial" panose="020B0604020202020204" pitchFamily="34" charset="0"/>
              </a:rPr>
              <a:t>Pruebas de Desempeño Funcional del Prototipo.</a:t>
            </a:r>
          </a:p>
        </p:txBody>
      </p:sp>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3106094C-3ECD-4161-8129-C075B18CA83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014" y="3769095"/>
            <a:ext cx="3531136" cy="2724498"/>
          </a:xfrm>
          <a:prstGeom prst="rect">
            <a:avLst/>
          </a:prstGeom>
          <a:noFill/>
          <a:ln>
            <a:noFill/>
          </a:ln>
        </p:spPr>
      </p:pic>
      <p:sp>
        <p:nvSpPr>
          <p:cNvPr id="9" name="Marcador de contenido 2">
            <a:extLst>
              <a:ext uri="{FF2B5EF4-FFF2-40B4-BE49-F238E27FC236}">
                <a16:creationId xmlns:a16="http://schemas.microsoft.com/office/drawing/2014/main" id="{F24F892D-3C9F-4235-B67F-DAE51215C1B1}"/>
              </a:ext>
            </a:extLst>
          </p:cNvPr>
          <p:cNvSpPr txBox="1">
            <a:spLocks/>
          </p:cNvSpPr>
          <p:nvPr/>
        </p:nvSpPr>
        <p:spPr>
          <a:xfrm>
            <a:off x="-289359" y="2169491"/>
            <a:ext cx="4406650" cy="13911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lnSpc>
                <a:spcPct val="100000"/>
              </a:lnSpc>
              <a:buFont typeface="Arial" panose="020B0604020202020204" pitchFamily="34" charset="0"/>
              <a:buNone/>
            </a:pPr>
            <a:r>
              <a:rPr lang="es-EC">
                <a:solidFill>
                  <a:schemeClr val="bg1"/>
                </a:solidFill>
                <a:latin typeface="Arial" panose="020B0604020202020204" pitchFamily="34" charset="0"/>
                <a:cs typeface="Arial" panose="020B0604020202020204" pitchFamily="34" charset="0"/>
              </a:rPr>
              <a:t>Se colocan 100 granos en la cámara de olores y reposan 5 minutos.</a:t>
            </a:r>
          </a:p>
        </p:txBody>
      </p:sp>
      <p:sp>
        <p:nvSpPr>
          <p:cNvPr id="16" name="Rectángulo: esquinas redondeadas 15">
            <a:extLst>
              <a:ext uri="{FF2B5EF4-FFF2-40B4-BE49-F238E27FC236}">
                <a16:creationId xmlns:a16="http://schemas.microsoft.com/office/drawing/2014/main" id="{F2796656-3D27-4CED-8105-022474DB1EBB}"/>
              </a:ext>
            </a:extLst>
          </p:cNvPr>
          <p:cNvSpPr/>
          <p:nvPr/>
        </p:nvSpPr>
        <p:spPr>
          <a:xfrm>
            <a:off x="4143448" y="1439566"/>
            <a:ext cx="3834640" cy="513885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 name="Imagen 9">
            <a:extLst>
              <a:ext uri="{FF2B5EF4-FFF2-40B4-BE49-F238E27FC236}">
                <a16:creationId xmlns:a16="http://schemas.microsoft.com/office/drawing/2014/main" id="{970EE94A-721A-4F70-94B4-71C5BD7D43BE}"/>
              </a:ext>
            </a:extLst>
          </p:cNvPr>
          <p:cNvPicPr/>
          <p:nvPr/>
        </p:nvPicPr>
        <p:blipFill rotWithShape="1">
          <a:blip r:embed="rId6" cstate="print">
            <a:extLst>
              <a:ext uri="{28A0092B-C50C-407E-A947-70E740481C1C}">
                <a14:useLocalDpi xmlns:a14="http://schemas.microsoft.com/office/drawing/2010/main" val="0"/>
              </a:ext>
            </a:extLst>
          </a:blip>
          <a:srcRect t="3514" b="6070"/>
          <a:stretch/>
        </p:blipFill>
        <p:spPr bwMode="auto">
          <a:xfrm>
            <a:off x="4330431" y="3888419"/>
            <a:ext cx="3531137" cy="2485850"/>
          </a:xfrm>
          <a:prstGeom prst="rect">
            <a:avLst/>
          </a:prstGeom>
          <a:noFill/>
          <a:ln>
            <a:noFill/>
          </a:ln>
          <a:extLst>
            <a:ext uri="{53640926-AAD7-44D8-BBD7-CCE9431645EC}">
              <a14:shadowObscured xmlns:a14="http://schemas.microsoft.com/office/drawing/2010/main"/>
            </a:ext>
          </a:extLst>
        </p:spPr>
      </p:pic>
      <p:sp>
        <p:nvSpPr>
          <p:cNvPr id="11" name="Marcador de contenido 2">
            <a:extLst>
              <a:ext uri="{FF2B5EF4-FFF2-40B4-BE49-F238E27FC236}">
                <a16:creationId xmlns:a16="http://schemas.microsoft.com/office/drawing/2014/main" id="{54BDB133-C7FF-47C5-A183-412BC49AC9F6}"/>
              </a:ext>
            </a:extLst>
          </p:cNvPr>
          <p:cNvSpPr txBox="1">
            <a:spLocks/>
          </p:cNvSpPr>
          <p:nvPr/>
        </p:nvSpPr>
        <p:spPr>
          <a:xfrm>
            <a:off x="3606670" y="1528195"/>
            <a:ext cx="4406650" cy="2432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lnSpc>
                <a:spcPct val="100000"/>
              </a:lnSpc>
              <a:buFont typeface="Arial" panose="020B0604020202020204" pitchFamily="34" charset="0"/>
              <a:buNone/>
            </a:pPr>
            <a:r>
              <a:rPr lang="es-EC">
                <a:solidFill>
                  <a:schemeClr val="bg1"/>
                </a:solidFill>
                <a:latin typeface="Arial" panose="020B0604020202020204" pitchFamily="34" charset="0"/>
                <a:cs typeface="Arial" panose="020B0604020202020204" pitchFamily="34" charset="0"/>
              </a:rPr>
              <a:t>Se conecta la Raspberry Pi3 a su fuente de alimentación y se enciende la fuente de Poder Multi-Voltaje. Se esperan 10 minutos.</a:t>
            </a:r>
          </a:p>
        </p:txBody>
      </p:sp>
      <p:sp>
        <p:nvSpPr>
          <p:cNvPr id="17" name="Rectángulo: esquinas redondeadas 16">
            <a:extLst>
              <a:ext uri="{FF2B5EF4-FFF2-40B4-BE49-F238E27FC236}">
                <a16:creationId xmlns:a16="http://schemas.microsoft.com/office/drawing/2014/main" id="{94054AE0-E0A5-4B27-B757-220F240BAF81}"/>
              </a:ext>
            </a:extLst>
          </p:cNvPr>
          <p:cNvSpPr/>
          <p:nvPr/>
        </p:nvSpPr>
        <p:spPr>
          <a:xfrm>
            <a:off x="8072994" y="1439566"/>
            <a:ext cx="3834640" cy="513885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Marcador de contenido 2">
            <a:extLst>
              <a:ext uri="{FF2B5EF4-FFF2-40B4-BE49-F238E27FC236}">
                <a16:creationId xmlns:a16="http://schemas.microsoft.com/office/drawing/2014/main" id="{34AE5E4A-9096-4DB8-836F-DF287C1B04A8}"/>
              </a:ext>
            </a:extLst>
          </p:cNvPr>
          <p:cNvSpPr txBox="1">
            <a:spLocks/>
          </p:cNvSpPr>
          <p:nvPr/>
        </p:nvSpPr>
        <p:spPr>
          <a:xfrm>
            <a:off x="7560659" y="1528195"/>
            <a:ext cx="4406650" cy="2432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lnSpc>
                <a:spcPct val="100000"/>
              </a:lnSpc>
              <a:buFont typeface="Arial" panose="020B0604020202020204" pitchFamily="34" charset="0"/>
              <a:buNone/>
            </a:pPr>
            <a:r>
              <a:rPr lang="es-EC">
                <a:solidFill>
                  <a:schemeClr val="bg1"/>
                </a:solidFill>
                <a:latin typeface="Arial" panose="020B0604020202020204" pitchFamily="34" charset="0"/>
                <a:cs typeface="Arial" panose="020B0604020202020204" pitchFamily="34" charset="0"/>
              </a:rPr>
              <a:t>Usando la interfaz de la Raspberry Pi3, se ejecuta el código para adquisición desarrollado en Python. Se selecciona la opción de Encendido.</a:t>
            </a:r>
          </a:p>
        </p:txBody>
      </p:sp>
      <p:pic>
        <p:nvPicPr>
          <p:cNvPr id="14" name="Imagen 13">
            <a:extLst>
              <a:ext uri="{FF2B5EF4-FFF2-40B4-BE49-F238E27FC236}">
                <a16:creationId xmlns:a16="http://schemas.microsoft.com/office/drawing/2014/main" id="{30D74C54-9D63-4C7F-9316-F702D16C47D9}"/>
              </a:ext>
            </a:extLst>
          </p:cNvPr>
          <p:cNvPicPr/>
          <p:nvPr/>
        </p:nvPicPr>
        <p:blipFill rotWithShape="1">
          <a:blip r:embed="rId7"/>
          <a:srcRect r="55475"/>
          <a:stretch/>
        </p:blipFill>
        <p:spPr>
          <a:xfrm>
            <a:off x="8287849" y="3887500"/>
            <a:ext cx="3430675" cy="2485850"/>
          </a:xfrm>
          <a:prstGeom prst="rect">
            <a:avLst/>
          </a:prstGeom>
        </p:spPr>
      </p:pic>
    </p:spTree>
    <p:extLst>
      <p:ext uri="{BB962C8B-B14F-4D97-AF65-F5344CB8AC3E}">
        <p14:creationId xmlns:p14="http://schemas.microsoft.com/office/powerpoint/2010/main" val="47264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98128"/>
            <a:ext cx="12192000" cy="1908396"/>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esquinas redondeadas 14">
            <a:extLst>
              <a:ext uri="{FF2B5EF4-FFF2-40B4-BE49-F238E27FC236}">
                <a16:creationId xmlns:a16="http://schemas.microsoft.com/office/drawing/2014/main" id="{6CBF3B5B-CCB9-49B8-B0B0-D008B3A099B8}"/>
              </a:ext>
            </a:extLst>
          </p:cNvPr>
          <p:cNvSpPr/>
          <p:nvPr/>
        </p:nvSpPr>
        <p:spPr>
          <a:xfrm>
            <a:off x="2316392" y="1400234"/>
            <a:ext cx="3834640" cy="513885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Validación, Pruebas y Resultados</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199" y="760785"/>
            <a:ext cx="8146003" cy="541235"/>
          </a:xfrm>
        </p:spPr>
        <p:txBody>
          <a:bodyPr>
            <a:normAutofit/>
          </a:bodyPr>
          <a:lstStyle/>
          <a:p>
            <a:pPr>
              <a:lnSpc>
                <a:spcPct val="100000"/>
              </a:lnSpc>
            </a:pPr>
            <a:r>
              <a:rPr lang="es-EC">
                <a:latin typeface="Arial" panose="020B0604020202020204" pitchFamily="34" charset="0"/>
                <a:cs typeface="Arial" panose="020B0604020202020204" pitchFamily="34" charset="0"/>
              </a:rPr>
              <a:t>Pruebas de Desempeño Funcional del Prototipo.</a:t>
            </a:r>
          </a:p>
        </p:txBody>
      </p:sp>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Marcador de contenido 2">
                <a:extLst>
                  <a:ext uri="{FF2B5EF4-FFF2-40B4-BE49-F238E27FC236}">
                    <a16:creationId xmlns:a16="http://schemas.microsoft.com/office/drawing/2014/main" id="{F24F892D-3C9F-4235-B67F-DAE51215C1B1}"/>
                  </a:ext>
                </a:extLst>
              </p:cNvPr>
              <p:cNvSpPr txBox="1">
                <a:spLocks/>
              </p:cNvSpPr>
              <p:nvPr/>
            </p:nvSpPr>
            <p:spPr>
              <a:xfrm>
                <a:off x="1831928" y="1536692"/>
                <a:ext cx="4406650" cy="2032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lnSpc>
                    <a:spcPct val="100000"/>
                  </a:lnSpc>
                  <a:buFont typeface="Arial" panose="020B0604020202020204" pitchFamily="34" charset="0"/>
                  <a:buNone/>
                </a:pPr>
                <a:r>
                  <a:rPr lang="es-EC">
                    <a:solidFill>
                      <a:schemeClr val="bg1"/>
                    </a:solidFill>
                    <a:latin typeface="Arial" panose="020B0604020202020204" pitchFamily="34" charset="0"/>
                    <a:cs typeface="Arial" panose="020B0604020202020204" pitchFamily="34" charset="0"/>
                  </a:rPr>
                  <a:t>Durante la ejecución del programa, se imprimen los voltajes de la matriz de sensores en la terminal de Python (</a:t>
                </a:r>
                <a14:m>
                  <m:oMath xmlns:m="http://schemas.openxmlformats.org/officeDocument/2006/math">
                    <m:sSub>
                      <m:sSubPr>
                        <m:ctrlPr>
                          <a:rPr lang="en-US" b="0" i="1" dirty="0" smtClean="0">
                            <a:solidFill>
                              <a:schemeClr val="bg1"/>
                            </a:solidFill>
                            <a:latin typeface="Cambria Math" panose="02040503050406030204" pitchFamily="18" charset="0"/>
                            <a:cs typeface="Arial" panose="020B0604020202020204" pitchFamily="34" charset="0"/>
                          </a:rPr>
                        </m:ctrlPr>
                      </m:sSubPr>
                      <m:e>
                        <m:r>
                          <a:rPr lang="es-EC" i="1" dirty="0" smtClean="0">
                            <a:solidFill>
                              <a:schemeClr val="bg1"/>
                            </a:solidFill>
                            <a:latin typeface="Cambria Math" panose="02040503050406030204" pitchFamily="18" charset="0"/>
                            <a:cs typeface="Arial" panose="020B0604020202020204" pitchFamily="34" charset="0"/>
                          </a:rPr>
                          <m:t>𝑓</m:t>
                        </m:r>
                      </m:e>
                      <m:sub>
                        <m:r>
                          <a:rPr lang="es-EC" i="1" dirty="0" smtClean="0">
                            <a:solidFill>
                              <a:schemeClr val="bg1"/>
                            </a:solidFill>
                            <a:latin typeface="Cambria Math" panose="02040503050406030204" pitchFamily="18" charset="0"/>
                            <a:cs typeface="Arial" panose="020B0604020202020204" pitchFamily="34" charset="0"/>
                          </a:rPr>
                          <m:t>𝑠</m:t>
                        </m:r>
                      </m:sub>
                    </m:sSub>
                    <m:r>
                      <a:rPr lang="es-EC" i="1" dirty="0" smtClean="0">
                        <a:solidFill>
                          <a:schemeClr val="bg1"/>
                        </a:solidFill>
                        <a:latin typeface="Cambria Math" panose="02040503050406030204" pitchFamily="18" charset="0"/>
                        <a:cs typeface="Arial" panose="020B0604020202020204" pitchFamily="34" charset="0"/>
                      </a:rPr>
                      <m:t>=1</m:t>
                    </m:r>
                    <m:r>
                      <a:rPr lang="es-EC" i="1" dirty="0" smtClean="0">
                        <a:solidFill>
                          <a:schemeClr val="bg1"/>
                        </a:solidFill>
                        <a:latin typeface="Cambria Math" panose="02040503050406030204" pitchFamily="18" charset="0"/>
                        <a:cs typeface="Arial" panose="020B0604020202020204" pitchFamily="34" charset="0"/>
                      </a:rPr>
                      <m:t>𝐻𝑧</m:t>
                    </m:r>
                  </m:oMath>
                </a14:m>
                <a:r>
                  <a:rPr lang="es-EC">
                    <a:solidFill>
                      <a:schemeClr val="bg1"/>
                    </a:solidFill>
                    <a:latin typeface="Arial" panose="020B0604020202020204" pitchFamily="34" charset="0"/>
                    <a:cs typeface="Arial" panose="020B0604020202020204" pitchFamily="34" charset="0"/>
                  </a:rPr>
                  <a:t>).</a:t>
                </a:r>
              </a:p>
            </p:txBody>
          </p:sp>
        </mc:Choice>
        <mc:Fallback xmlns="">
          <p:sp>
            <p:nvSpPr>
              <p:cNvPr id="9" name="Marcador de contenido 2">
                <a:extLst>
                  <a:ext uri="{FF2B5EF4-FFF2-40B4-BE49-F238E27FC236}">
                    <a16:creationId xmlns:a16="http://schemas.microsoft.com/office/drawing/2014/main" id="{F24F892D-3C9F-4235-B67F-DAE51215C1B1}"/>
                  </a:ext>
                </a:extLst>
              </p:cNvPr>
              <p:cNvSpPr txBox="1">
                <a:spLocks noRot="1" noChangeAspect="1" noMove="1" noResize="1" noEditPoints="1" noAdjustHandles="1" noChangeArrowheads="1" noChangeShapeType="1" noTextEdit="1"/>
              </p:cNvSpPr>
              <p:nvPr/>
            </p:nvSpPr>
            <p:spPr>
              <a:xfrm>
                <a:off x="1831928" y="1536692"/>
                <a:ext cx="4406650" cy="2032454"/>
              </a:xfrm>
              <a:prstGeom prst="rect">
                <a:avLst/>
              </a:prstGeom>
              <a:blipFill>
                <a:blip r:embed="rId5"/>
                <a:stretch>
                  <a:fillRect t="-2102" r="-2216" b="-1802"/>
                </a:stretch>
              </a:blipFill>
            </p:spPr>
            <p:txBody>
              <a:bodyPr/>
              <a:lstStyle/>
              <a:p>
                <a:r>
                  <a:rPr lang="en-US">
                    <a:noFill/>
                  </a:rPr>
                  <a:t> </a:t>
                </a:r>
              </a:p>
            </p:txBody>
          </p:sp>
        </mc:Fallback>
      </mc:AlternateContent>
      <p:sp>
        <p:nvSpPr>
          <p:cNvPr id="16" name="Rectángulo: esquinas redondeadas 15">
            <a:extLst>
              <a:ext uri="{FF2B5EF4-FFF2-40B4-BE49-F238E27FC236}">
                <a16:creationId xmlns:a16="http://schemas.microsoft.com/office/drawing/2014/main" id="{F2796656-3D27-4CED-8105-022474DB1EBB}"/>
              </a:ext>
            </a:extLst>
          </p:cNvPr>
          <p:cNvSpPr/>
          <p:nvPr/>
        </p:nvSpPr>
        <p:spPr>
          <a:xfrm>
            <a:off x="6238578" y="1391427"/>
            <a:ext cx="3834640" cy="5138857"/>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Marcador de contenido 2">
            <a:extLst>
              <a:ext uri="{FF2B5EF4-FFF2-40B4-BE49-F238E27FC236}">
                <a16:creationId xmlns:a16="http://schemas.microsoft.com/office/drawing/2014/main" id="{54BDB133-C7FF-47C5-A183-412BC49AC9F6}"/>
              </a:ext>
            </a:extLst>
          </p:cNvPr>
          <p:cNvSpPr txBox="1">
            <a:spLocks/>
          </p:cNvSpPr>
          <p:nvPr/>
        </p:nvSpPr>
        <p:spPr>
          <a:xfrm>
            <a:off x="5727957" y="1841539"/>
            <a:ext cx="4406650" cy="20324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lnSpc>
                <a:spcPct val="100000"/>
              </a:lnSpc>
              <a:buFont typeface="Arial" panose="020B0604020202020204" pitchFamily="34" charset="0"/>
              <a:buNone/>
            </a:pPr>
            <a:r>
              <a:rPr lang="es-EC">
                <a:solidFill>
                  <a:schemeClr val="bg1"/>
                </a:solidFill>
                <a:latin typeface="Arial" panose="020B0604020202020204" pitchFamily="34" charset="0"/>
                <a:cs typeface="Arial" panose="020B0604020202020204" pitchFamily="34" charset="0"/>
              </a:rPr>
              <a:t>Una vez finalizado el proceso de olfato, se envía un archivo .txt hacia el ordenador.</a:t>
            </a:r>
          </a:p>
        </p:txBody>
      </p:sp>
      <p:pic>
        <p:nvPicPr>
          <p:cNvPr id="18" name="Imagen 17">
            <a:extLst>
              <a:ext uri="{FF2B5EF4-FFF2-40B4-BE49-F238E27FC236}">
                <a16:creationId xmlns:a16="http://schemas.microsoft.com/office/drawing/2014/main" id="{CBE769F8-8F81-43DE-8581-83DFCE19AB02}"/>
              </a:ext>
            </a:extLst>
          </p:cNvPr>
          <p:cNvPicPr/>
          <p:nvPr/>
        </p:nvPicPr>
        <p:blipFill rotWithShape="1">
          <a:blip r:embed="rId6"/>
          <a:srcRect r="48766"/>
          <a:stretch/>
        </p:blipFill>
        <p:spPr>
          <a:xfrm>
            <a:off x="2501550" y="3854058"/>
            <a:ext cx="3464324" cy="2258816"/>
          </a:xfrm>
          <a:prstGeom prst="rect">
            <a:avLst/>
          </a:prstGeom>
        </p:spPr>
      </p:pic>
      <p:pic>
        <p:nvPicPr>
          <p:cNvPr id="19" name="Imagen 18">
            <a:extLst>
              <a:ext uri="{FF2B5EF4-FFF2-40B4-BE49-F238E27FC236}">
                <a16:creationId xmlns:a16="http://schemas.microsoft.com/office/drawing/2014/main" id="{7731CD00-129A-4462-9BFC-761736039160}"/>
              </a:ext>
            </a:extLst>
          </p:cNvPr>
          <p:cNvPicPr/>
          <p:nvPr/>
        </p:nvPicPr>
        <p:blipFill rotWithShape="1">
          <a:blip r:embed="rId7">
            <a:extLst>
              <a:ext uri="{28A0092B-C50C-407E-A947-70E740481C1C}">
                <a14:useLocalDpi xmlns:a14="http://schemas.microsoft.com/office/drawing/2010/main" val="0"/>
              </a:ext>
            </a:extLst>
          </a:blip>
          <a:srcRect l="11841" t="6908" r="36888" b="40360"/>
          <a:stretch/>
        </p:blipFill>
        <p:spPr bwMode="auto">
          <a:xfrm>
            <a:off x="6653901" y="3857117"/>
            <a:ext cx="2914342" cy="225575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2622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98128"/>
            <a:ext cx="12192000" cy="190839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Validación, Pruebas y Resultados</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199" y="760785"/>
            <a:ext cx="8146003" cy="541235"/>
          </a:xfrm>
        </p:spPr>
        <p:txBody>
          <a:bodyPr>
            <a:normAutofit/>
          </a:bodyPr>
          <a:lstStyle/>
          <a:p>
            <a:pPr>
              <a:lnSpc>
                <a:spcPct val="100000"/>
              </a:lnSpc>
            </a:pPr>
            <a:r>
              <a:rPr lang="es-EC">
                <a:latin typeface="Arial" panose="020B0604020202020204" pitchFamily="34" charset="0"/>
                <a:cs typeface="Arial" panose="020B0604020202020204" pitchFamily="34" charset="0"/>
              </a:rPr>
              <a:t>Pruebas de Desempeño Funcional del Prototipo.</a:t>
            </a:r>
          </a:p>
        </p:txBody>
      </p:sp>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Marcador de contenido 2">
                <a:extLst>
                  <a:ext uri="{FF2B5EF4-FFF2-40B4-BE49-F238E27FC236}">
                    <a16:creationId xmlns:a16="http://schemas.microsoft.com/office/drawing/2014/main" id="{F24F892D-3C9F-4235-B67F-DAE51215C1B1}"/>
                  </a:ext>
                </a:extLst>
              </p:cNvPr>
              <p:cNvSpPr txBox="1">
                <a:spLocks/>
              </p:cNvSpPr>
              <p:nvPr/>
            </p:nvSpPr>
            <p:spPr>
              <a:xfrm>
                <a:off x="-289359" y="1623554"/>
                <a:ext cx="4406650" cy="20324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lnSpc>
                    <a:spcPct val="100000"/>
                  </a:lnSpc>
                  <a:buFont typeface="Arial" panose="020B0604020202020204" pitchFamily="34" charset="0"/>
                  <a:buNone/>
                </a:pPr>
                <a:r>
                  <a:rPr lang="es-EC">
                    <a:solidFill>
                      <a:schemeClr val="bg1"/>
                    </a:solidFill>
                    <a:latin typeface="Arial" panose="020B0604020202020204" pitchFamily="34" charset="0"/>
                    <a:cs typeface="Arial" panose="020B0604020202020204" pitchFamily="34" charset="0"/>
                  </a:rPr>
                  <a:t>Durante la ejecución del programa, se imprimen los voltajes de la matriz de sensores en la terminal de Python (</a:t>
                </a:r>
                <a14:m>
                  <m:oMath xmlns:m="http://schemas.openxmlformats.org/officeDocument/2006/math">
                    <m:sSub>
                      <m:sSubPr>
                        <m:ctrlPr>
                          <a:rPr lang="en-US" b="0" i="1" dirty="0" smtClean="0">
                            <a:solidFill>
                              <a:schemeClr val="bg1"/>
                            </a:solidFill>
                            <a:latin typeface="Cambria Math" panose="02040503050406030204" pitchFamily="18" charset="0"/>
                            <a:cs typeface="Arial" panose="020B0604020202020204" pitchFamily="34" charset="0"/>
                          </a:rPr>
                        </m:ctrlPr>
                      </m:sSubPr>
                      <m:e>
                        <m:r>
                          <a:rPr lang="es-EC" i="1" dirty="0" smtClean="0">
                            <a:solidFill>
                              <a:schemeClr val="bg1"/>
                            </a:solidFill>
                            <a:latin typeface="Cambria Math" panose="02040503050406030204" pitchFamily="18" charset="0"/>
                            <a:cs typeface="Arial" panose="020B0604020202020204" pitchFamily="34" charset="0"/>
                          </a:rPr>
                          <m:t>𝑓</m:t>
                        </m:r>
                      </m:e>
                      <m:sub>
                        <m:r>
                          <a:rPr lang="es-EC" i="1" dirty="0" smtClean="0">
                            <a:solidFill>
                              <a:schemeClr val="bg1"/>
                            </a:solidFill>
                            <a:latin typeface="Cambria Math" panose="02040503050406030204" pitchFamily="18" charset="0"/>
                            <a:cs typeface="Arial" panose="020B0604020202020204" pitchFamily="34" charset="0"/>
                          </a:rPr>
                          <m:t>𝑠</m:t>
                        </m:r>
                      </m:sub>
                    </m:sSub>
                    <m:r>
                      <a:rPr lang="es-EC" i="1" dirty="0" smtClean="0">
                        <a:solidFill>
                          <a:schemeClr val="bg1"/>
                        </a:solidFill>
                        <a:latin typeface="Cambria Math" panose="02040503050406030204" pitchFamily="18" charset="0"/>
                        <a:cs typeface="Arial" panose="020B0604020202020204" pitchFamily="34" charset="0"/>
                      </a:rPr>
                      <m:t>=1</m:t>
                    </m:r>
                    <m:r>
                      <a:rPr lang="es-EC" i="1" dirty="0" smtClean="0">
                        <a:solidFill>
                          <a:schemeClr val="bg1"/>
                        </a:solidFill>
                        <a:latin typeface="Cambria Math" panose="02040503050406030204" pitchFamily="18" charset="0"/>
                        <a:cs typeface="Arial" panose="020B0604020202020204" pitchFamily="34" charset="0"/>
                      </a:rPr>
                      <m:t>𝐻𝑧</m:t>
                    </m:r>
                  </m:oMath>
                </a14:m>
                <a:r>
                  <a:rPr lang="es-EC">
                    <a:solidFill>
                      <a:schemeClr val="bg1"/>
                    </a:solidFill>
                    <a:latin typeface="Arial" panose="020B0604020202020204" pitchFamily="34" charset="0"/>
                    <a:cs typeface="Arial" panose="020B0604020202020204" pitchFamily="34" charset="0"/>
                  </a:rPr>
                  <a:t>)</a:t>
                </a:r>
              </a:p>
            </p:txBody>
          </p:sp>
        </mc:Choice>
        <mc:Fallback xmlns="">
          <p:sp>
            <p:nvSpPr>
              <p:cNvPr id="9" name="Marcador de contenido 2">
                <a:extLst>
                  <a:ext uri="{FF2B5EF4-FFF2-40B4-BE49-F238E27FC236}">
                    <a16:creationId xmlns:a16="http://schemas.microsoft.com/office/drawing/2014/main" id="{F24F892D-3C9F-4235-B67F-DAE51215C1B1}"/>
                  </a:ext>
                </a:extLst>
              </p:cNvPr>
              <p:cNvSpPr txBox="1">
                <a:spLocks noRot="1" noChangeAspect="1" noMove="1" noResize="1" noEditPoints="1" noAdjustHandles="1" noChangeArrowheads="1" noChangeShapeType="1" noTextEdit="1"/>
              </p:cNvSpPr>
              <p:nvPr/>
            </p:nvSpPr>
            <p:spPr>
              <a:xfrm>
                <a:off x="-289359" y="1623554"/>
                <a:ext cx="4406650" cy="2032454"/>
              </a:xfrm>
              <a:prstGeom prst="rect">
                <a:avLst/>
              </a:prstGeom>
              <a:blipFill>
                <a:blip r:embed="rId5"/>
                <a:stretch>
                  <a:fillRect t="-2096" r="-2216" b="-1497"/>
                </a:stretch>
              </a:blipFill>
            </p:spPr>
            <p:txBody>
              <a:bodyPr/>
              <a:lstStyle/>
              <a:p>
                <a:r>
                  <a:rPr lang="en-US">
                    <a:noFill/>
                  </a:rPr>
                  <a:t> </a:t>
                </a:r>
              </a:p>
            </p:txBody>
          </p:sp>
        </mc:Fallback>
      </mc:AlternateContent>
      <p:sp>
        <p:nvSpPr>
          <p:cNvPr id="13" name="Marcador de contenido 2">
            <a:extLst>
              <a:ext uri="{FF2B5EF4-FFF2-40B4-BE49-F238E27FC236}">
                <a16:creationId xmlns:a16="http://schemas.microsoft.com/office/drawing/2014/main" id="{34AE5E4A-9096-4DB8-836F-DF287C1B04A8}"/>
              </a:ext>
            </a:extLst>
          </p:cNvPr>
          <p:cNvSpPr txBox="1">
            <a:spLocks/>
          </p:cNvSpPr>
          <p:nvPr/>
        </p:nvSpPr>
        <p:spPr>
          <a:xfrm>
            <a:off x="722789" y="1315612"/>
            <a:ext cx="10515600" cy="2432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Font typeface="Arial" panose="020B0604020202020204" pitchFamily="34" charset="0"/>
              <a:buNone/>
            </a:pPr>
            <a:r>
              <a:rPr lang="es-EC">
                <a:latin typeface="Arial" panose="020B0604020202020204" pitchFamily="34" charset="0"/>
                <a:cs typeface="Arial" panose="020B0604020202020204" pitchFamily="34" charset="0"/>
              </a:rPr>
              <a:t>Se ejecuta el código (Python) en el ordenador y se puede apreciar:</a:t>
            </a:r>
          </a:p>
        </p:txBody>
      </p:sp>
      <p:pic>
        <p:nvPicPr>
          <p:cNvPr id="20" name="Imagen 19">
            <a:extLst>
              <a:ext uri="{FF2B5EF4-FFF2-40B4-BE49-F238E27FC236}">
                <a16:creationId xmlns:a16="http://schemas.microsoft.com/office/drawing/2014/main" id="{DB9262EC-F176-4D4A-B6EB-FB9C505E2ED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130775" y="2015722"/>
            <a:ext cx="5086816" cy="3432235"/>
          </a:xfrm>
          <a:prstGeom prst="rect">
            <a:avLst/>
          </a:prstGeom>
          <a:noFill/>
          <a:ln>
            <a:noFill/>
          </a:ln>
        </p:spPr>
      </p:pic>
      <p:pic>
        <p:nvPicPr>
          <p:cNvPr id="21" name="Imagen 20">
            <a:extLst>
              <a:ext uri="{FF2B5EF4-FFF2-40B4-BE49-F238E27FC236}">
                <a16:creationId xmlns:a16="http://schemas.microsoft.com/office/drawing/2014/main" id="{DBF6B871-3082-4794-BA45-E28F13FE97B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217591" y="2068614"/>
            <a:ext cx="4302448" cy="3291860"/>
          </a:xfrm>
          <a:prstGeom prst="rect">
            <a:avLst/>
          </a:prstGeom>
          <a:noFill/>
          <a:ln>
            <a:noFill/>
          </a:ln>
        </p:spPr>
      </p:pic>
    </p:spTree>
    <p:extLst>
      <p:ext uri="{BB962C8B-B14F-4D97-AF65-F5344CB8AC3E}">
        <p14:creationId xmlns:p14="http://schemas.microsoft.com/office/powerpoint/2010/main" val="129092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98128"/>
            <a:ext cx="12192000" cy="190839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Validación, Pruebas y Resultados</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199" y="760785"/>
            <a:ext cx="8146003" cy="541235"/>
          </a:xfrm>
        </p:spPr>
        <p:txBody>
          <a:bodyPr>
            <a:normAutofit/>
          </a:bodyPr>
          <a:lstStyle/>
          <a:p>
            <a:pPr>
              <a:lnSpc>
                <a:spcPct val="100000"/>
              </a:lnSpc>
            </a:pPr>
            <a:r>
              <a:rPr lang="es-EC">
                <a:latin typeface="Arial" panose="020B0604020202020204" pitchFamily="34" charset="0"/>
                <a:cs typeface="Arial" panose="020B0604020202020204" pitchFamily="34" charset="0"/>
              </a:rPr>
              <a:t>Pruebas de Desempeño Funcional del Prototipo.</a:t>
            </a:r>
          </a:p>
        </p:txBody>
      </p:sp>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
        <p:nvSpPr>
          <p:cNvPr id="13" name="Marcador de contenido 2">
            <a:extLst>
              <a:ext uri="{FF2B5EF4-FFF2-40B4-BE49-F238E27FC236}">
                <a16:creationId xmlns:a16="http://schemas.microsoft.com/office/drawing/2014/main" id="{34AE5E4A-9096-4DB8-836F-DF287C1B04A8}"/>
              </a:ext>
            </a:extLst>
          </p:cNvPr>
          <p:cNvSpPr txBox="1">
            <a:spLocks/>
          </p:cNvSpPr>
          <p:nvPr/>
        </p:nvSpPr>
        <p:spPr>
          <a:xfrm>
            <a:off x="722789" y="1315612"/>
            <a:ext cx="10515600" cy="2432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Font typeface="Arial" panose="020B0604020202020204" pitchFamily="34" charset="0"/>
              <a:buNone/>
            </a:pPr>
            <a:r>
              <a:rPr lang="es-EC">
                <a:latin typeface="Arial" panose="020B0604020202020204" pitchFamily="34" charset="0"/>
                <a:cs typeface="Arial" panose="020B0604020202020204" pitchFamily="34" charset="0"/>
              </a:rPr>
              <a:t>Se obtienen los siguientes valores en la salida del prototipo:</a:t>
            </a:r>
          </a:p>
        </p:txBody>
      </p:sp>
      <mc:AlternateContent xmlns:mc="http://schemas.openxmlformats.org/markup-compatibility/2006" xmlns:a14="http://schemas.microsoft.com/office/drawing/2010/main">
        <mc:Choice Requires="a14">
          <p:graphicFrame>
            <p:nvGraphicFramePr>
              <p:cNvPr id="6" name="Tabla 5">
                <a:extLst>
                  <a:ext uri="{FF2B5EF4-FFF2-40B4-BE49-F238E27FC236}">
                    <a16:creationId xmlns:a16="http://schemas.microsoft.com/office/drawing/2014/main" id="{BDD02A80-7287-4D47-823F-CDF969864219}"/>
                  </a:ext>
                </a:extLst>
              </p:cNvPr>
              <p:cNvGraphicFramePr>
                <a:graphicFrameLocks noGrp="1"/>
              </p:cNvGraphicFramePr>
              <p:nvPr>
                <p:extLst>
                  <p:ext uri="{D42A27DB-BD31-4B8C-83A1-F6EECF244321}">
                    <p14:modId xmlns:p14="http://schemas.microsoft.com/office/powerpoint/2010/main" val="3674831754"/>
                  </p:ext>
                </p:extLst>
              </p:nvPr>
            </p:nvGraphicFramePr>
            <p:xfrm>
              <a:off x="2607545" y="1802393"/>
              <a:ext cx="6746088" cy="4932799"/>
            </p:xfrm>
            <a:graphic>
              <a:graphicData uri="http://schemas.openxmlformats.org/drawingml/2006/table">
                <a:tbl>
                  <a:tblPr firstRow="1" firstCol="1" bandRow="1">
                    <a:tableStyleId>{69CF1AB2-1976-4502-BF36-3FF5EA218861}</a:tableStyleId>
                  </a:tblPr>
                  <a:tblGrid>
                    <a:gridCol w="1487245">
                      <a:extLst>
                        <a:ext uri="{9D8B030D-6E8A-4147-A177-3AD203B41FA5}">
                          <a16:colId xmlns:a16="http://schemas.microsoft.com/office/drawing/2014/main" val="547303490"/>
                        </a:ext>
                      </a:extLst>
                    </a:gridCol>
                    <a:gridCol w="1299026">
                      <a:extLst>
                        <a:ext uri="{9D8B030D-6E8A-4147-A177-3AD203B41FA5}">
                          <a16:colId xmlns:a16="http://schemas.microsoft.com/office/drawing/2014/main" val="2271853093"/>
                        </a:ext>
                      </a:extLst>
                    </a:gridCol>
                    <a:gridCol w="1937739">
                      <a:extLst>
                        <a:ext uri="{9D8B030D-6E8A-4147-A177-3AD203B41FA5}">
                          <a16:colId xmlns:a16="http://schemas.microsoft.com/office/drawing/2014/main" val="3321132701"/>
                        </a:ext>
                      </a:extLst>
                    </a:gridCol>
                    <a:gridCol w="2022078">
                      <a:extLst>
                        <a:ext uri="{9D8B030D-6E8A-4147-A177-3AD203B41FA5}">
                          <a16:colId xmlns:a16="http://schemas.microsoft.com/office/drawing/2014/main" val="362190600"/>
                        </a:ext>
                      </a:extLst>
                    </a:gridCol>
                  </a:tblGrid>
                  <a:tr h="665599">
                    <a:tc>
                      <a:txBody>
                        <a:bodyPr/>
                        <a:lstStyle/>
                        <a:p>
                          <a:pPr marL="0" algn="ctr">
                            <a:lnSpc>
                              <a:spcPct val="100000"/>
                            </a:lnSpc>
                            <a:spcBef>
                              <a:spcPts val="0"/>
                            </a:spcBef>
                            <a:spcAft>
                              <a:spcPts val="0"/>
                            </a:spcAft>
                          </a:pPr>
                          <a:r>
                            <a:rPr lang="es-ES" sz="1400" b="1" cap="all" err="1">
                              <a:solidFill>
                                <a:srgbClr val="000009"/>
                              </a:solidFill>
                              <a:effectLst/>
                              <a:latin typeface="Arial" panose="020B0604020202020204" pitchFamily="34" charset="0"/>
                              <a:cs typeface="Arial" panose="020B0604020202020204" pitchFamily="34" charset="0"/>
                            </a:rPr>
                            <a:t>Nº</a:t>
                          </a:r>
                          <a:r>
                            <a:rPr lang="es-ES" sz="1400" b="1" cap="all">
                              <a:solidFill>
                                <a:srgbClr val="000009"/>
                              </a:solidFill>
                              <a:effectLst/>
                              <a:latin typeface="Arial" panose="020B0604020202020204" pitchFamily="34" charset="0"/>
                              <a:cs typeface="Arial" panose="020B0604020202020204" pitchFamily="34" charset="0"/>
                            </a:rPr>
                            <a:t> MUESTRA</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Valor Real</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salida DEL PROTOTIPO</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Predicción</a:t>
                          </a:r>
                        </a:p>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a:t>
                          </a:r>
                          <a14:m>
                            <m:oMath xmlns:m="http://schemas.openxmlformats.org/officeDocument/2006/math">
                              <m:r>
                                <a:rPr lang="es-ES" sz="1400" b="1" cap="all">
                                  <a:solidFill>
                                    <a:srgbClr val="000009"/>
                                  </a:solidFill>
                                  <a:effectLst/>
                                  <a:latin typeface="Cambria Math" panose="02040503050406030204" pitchFamily="18" charset="0"/>
                                </a:rPr>
                                <m:t>≥</m:t>
                              </m:r>
                              <m:r>
                                <a:rPr lang="es-ES" sz="1400" b="1" cap="all">
                                  <a:solidFill>
                                    <a:srgbClr val="000009"/>
                                  </a:solidFill>
                                  <a:effectLst/>
                                  <a:latin typeface="Cambria Math" panose="02040503050406030204" pitchFamily="18" charset="0"/>
                                </a:rPr>
                                <m:t>𝟎</m:t>
                              </m:r>
                              <m:r>
                                <a:rPr lang="es-ES" sz="1400" b="1" cap="all">
                                  <a:solidFill>
                                    <a:srgbClr val="000009"/>
                                  </a:solidFill>
                                  <a:effectLst/>
                                  <a:latin typeface="Cambria Math" panose="02040503050406030204" pitchFamily="18" charset="0"/>
                                </a:rPr>
                                <m:t>.</m:t>
                              </m:r>
                              <m:r>
                                <a:rPr lang="es-ES" sz="1400" b="1" cap="all">
                                  <a:solidFill>
                                    <a:srgbClr val="000009"/>
                                  </a:solidFill>
                                  <a:effectLst/>
                                  <a:latin typeface="Cambria Math" panose="02040503050406030204" pitchFamily="18" charset="0"/>
                                </a:rPr>
                                <m:t>𝟓</m:t>
                              </m:r>
                            </m:oMath>
                          </a14:m>
                          <a:r>
                            <a:rPr lang="es-ES" sz="1400" b="1" cap="all">
                              <a:solidFill>
                                <a:srgbClr val="000009"/>
                              </a:solidFill>
                              <a:effectLst/>
                              <a:latin typeface="Arial" panose="020B0604020202020204" pitchFamily="34" charset="0"/>
                              <a:cs typeface="Arial" panose="020B0604020202020204" pitchFamily="34" charset="0"/>
                            </a:rPr>
                            <a:t>)</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extLst>
                      <a:ext uri="{0D108BD9-81ED-4DB2-BD59-A6C34878D82A}">
                        <a16:rowId xmlns:a16="http://schemas.microsoft.com/office/drawing/2014/main" val="804832608"/>
                      </a:ext>
                    </a:extLst>
                  </a:tr>
                  <a:tr h="170321">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dirty="0">
                              <a:solidFill>
                                <a:srgbClr val="000000"/>
                              </a:solidFill>
                              <a:effectLst/>
                              <a:latin typeface="Arial" panose="020B0604020202020204" pitchFamily="34" charset="0"/>
                              <a:cs typeface="Arial" panose="020B0604020202020204" pitchFamily="34" charset="0"/>
                            </a:rPr>
                            <a:t>0.027</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2058909171"/>
                      </a:ext>
                    </a:extLst>
                  </a:tr>
                  <a:tr h="170321">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2</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0.305</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1264658054"/>
                      </a:ext>
                    </a:extLst>
                  </a:tr>
                  <a:tr h="170321">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3</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0.011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1372481991"/>
                      </a:ext>
                    </a:extLst>
                  </a:tr>
                  <a:tr h="170321">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4</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0.016</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2700364648"/>
                      </a:ext>
                    </a:extLst>
                  </a:tr>
                  <a:tr h="170321">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5</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0.258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38757563"/>
                      </a:ext>
                    </a:extLst>
                  </a:tr>
                  <a:tr h="170321">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6</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0.318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2357943936"/>
                      </a:ext>
                    </a:extLst>
                  </a:tr>
                  <a:tr h="170321">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7</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0.228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461363324"/>
                      </a:ext>
                    </a:extLst>
                  </a:tr>
                  <a:tr h="170321">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0.011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1106227858"/>
                      </a:ext>
                    </a:extLst>
                  </a:tr>
                  <a:tr h="170321">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9</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0.027</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4047661251"/>
                      </a:ext>
                    </a:extLst>
                  </a:tr>
                  <a:tr h="170321">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10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0.411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2406406450"/>
                      </a:ext>
                    </a:extLst>
                  </a:tr>
                  <a:tr h="170321">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11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0.524</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3605990537"/>
                      </a:ext>
                    </a:extLst>
                  </a:tr>
                  <a:tr h="170321">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12</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0.954</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2927361963"/>
                      </a:ext>
                    </a:extLst>
                  </a:tr>
                  <a:tr h="170321">
                    <a:tc>
                      <a:txBody>
                        <a:bodyPr/>
                        <a:lstStyle/>
                        <a:p>
                          <a:pPr marL="0" algn="ctr">
                            <a:lnSpc>
                              <a:spcPct val="100000"/>
                            </a:lnSpc>
                            <a:spcBef>
                              <a:spcPts val="0"/>
                            </a:spcBef>
                            <a:spcAft>
                              <a:spcPts val="0"/>
                            </a:spcAft>
                          </a:pPr>
                          <a:r>
                            <a:rPr lang="es-ES" sz="1400" b="1" cap="all" dirty="0">
                              <a:solidFill>
                                <a:srgbClr val="000009"/>
                              </a:solidFill>
                              <a:effectLst/>
                              <a:latin typeface="Arial" panose="020B0604020202020204" pitchFamily="34" charset="0"/>
                              <a:cs typeface="Arial" panose="020B0604020202020204" pitchFamily="34" charset="0"/>
                            </a:rPr>
                            <a:t>13</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chemeClr val="accent2">
                            <a:lumMod val="40000"/>
                            <a:lumOff val="60000"/>
                          </a:schemeClr>
                        </a:solidFill>
                      </a:tcPr>
                    </a:tc>
                    <a:tc>
                      <a:txBody>
                        <a:bodyPr/>
                        <a:lstStyle/>
                        <a:p>
                          <a:pPr marL="0" algn="ctr">
                            <a:lnSpc>
                              <a:spcPct val="100000"/>
                            </a:lnSpc>
                            <a:spcBef>
                              <a:spcPts val="0"/>
                            </a:spcBef>
                            <a:spcAft>
                              <a:spcPts val="0"/>
                            </a:spcAft>
                          </a:pPr>
                          <a:r>
                            <a:rPr lang="es-ES" sz="1400" dirty="0">
                              <a:solidFill>
                                <a:srgbClr val="000000"/>
                              </a:solidFill>
                              <a:effectLst/>
                              <a:latin typeface="Arial" panose="020B0604020202020204" pitchFamily="34" charset="0"/>
                              <a:cs typeface="Arial" panose="020B0604020202020204" pitchFamily="34" charset="0"/>
                            </a:rPr>
                            <a:t>1</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accent2">
                            <a:lumMod val="40000"/>
                            <a:lumOff val="60000"/>
                          </a:schemeClr>
                        </a:solidFill>
                      </a:tcPr>
                    </a:tc>
                    <a:tc>
                      <a:txBody>
                        <a:bodyPr/>
                        <a:lstStyle/>
                        <a:p>
                          <a:pPr marL="0" algn="ctr">
                            <a:lnSpc>
                              <a:spcPct val="100000"/>
                            </a:lnSpc>
                            <a:spcBef>
                              <a:spcPts val="0"/>
                            </a:spcBef>
                            <a:spcAft>
                              <a:spcPts val="0"/>
                            </a:spcAft>
                          </a:pPr>
                          <a:r>
                            <a:rPr lang="es-ES" sz="1400" dirty="0">
                              <a:solidFill>
                                <a:srgbClr val="000000"/>
                              </a:solidFill>
                              <a:effectLst/>
                              <a:latin typeface="Arial" panose="020B0604020202020204" pitchFamily="34" charset="0"/>
                              <a:cs typeface="Arial" panose="020B0604020202020204" pitchFamily="34" charset="0"/>
                            </a:rPr>
                            <a:t>0.479</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accent2">
                            <a:lumMod val="40000"/>
                            <a:lumOff val="60000"/>
                          </a:schemeClr>
                        </a:solidFill>
                      </a:tcPr>
                    </a:tc>
                    <a:tc>
                      <a:txBody>
                        <a:bodyPr/>
                        <a:lstStyle/>
                        <a:p>
                          <a:pPr marL="0" algn="ctr">
                            <a:lnSpc>
                              <a:spcPct val="100000"/>
                            </a:lnSpc>
                            <a:spcBef>
                              <a:spcPts val="0"/>
                            </a:spcBef>
                            <a:spcAft>
                              <a:spcPts val="0"/>
                            </a:spcAft>
                          </a:pPr>
                          <a:r>
                            <a:rPr lang="es-ES" sz="1400" dirty="0">
                              <a:solidFill>
                                <a:srgbClr val="000000"/>
                              </a:solidFill>
                              <a:effectLst/>
                              <a:latin typeface="Arial" panose="020B0604020202020204" pitchFamily="34" charset="0"/>
                              <a:cs typeface="Arial" panose="020B0604020202020204" pitchFamily="34" charset="0"/>
                            </a:rPr>
                            <a:t>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accent2">
                            <a:lumMod val="40000"/>
                            <a:lumOff val="60000"/>
                          </a:schemeClr>
                        </a:solidFill>
                      </a:tcPr>
                    </a:tc>
                    <a:extLst>
                      <a:ext uri="{0D108BD9-81ED-4DB2-BD59-A6C34878D82A}">
                        <a16:rowId xmlns:a16="http://schemas.microsoft.com/office/drawing/2014/main" val="3823644670"/>
                      </a:ext>
                    </a:extLst>
                  </a:tr>
                  <a:tr h="170321">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14</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0.987</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2402662565"/>
                      </a:ext>
                    </a:extLst>
                  </a:tr>
                  <a:tr h="170321">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15</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0.928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4164387410"/>
                      </a:ext>
                    </a:extLst>
                  </a:tr>
                  <a:tr h="170321">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16</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0.849</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3533232959"/>
                      </a:ext>
                    </a:extLst>
                  </a:tr>
                  <a:tr h="170321">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17</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0.742</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1990633965"/>
                      </a:ext>
                    </a:extLst>
                  </a:tr>
                  <a:tr h="170321">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18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0.956</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4064648160"/>
                      </a:ext>
                    </a:extLst>
                  </a:tr>
                  <a:tr h="170321">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19</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0.989</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673311008"/>
                      </a:ext>
                    </a:extLst>
                  </a:tr>
                  <a:tr h="170321">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20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0.997</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dirty="0">
                              <a:solidFill>
                                <a:srgbClr val="000000"/>
                              </a:solidFill>
                              <a:effectLst/>
                              <a:latin typeface="Arial" panose="020B0604020202020204" pitchFamily="34" charset="0"/>
                              <a:cs typeface="Arial" panose="020B0604020202020204" pitchFamily="34" charset="0"/>
                            </a:rPr>
                            <a:t>1</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3143567024"/>
                      </a:ext>
                    </a:extLst>
                  </a:tr>
                </a:tbl>
              </a:graphicData>
            </a:graphic>
          </p:graphicFrame>
        </mc:Choice>
        <mc:Fallback xmlns="">
          <p:graphicFrame>
            <p:nvGraphicFramePr>
              <p:cNvPr id="6" name="Tabla 5">
                <a:extLst>
                  <a:ext uri="{FF2B5EF4-FFF2-40B4-BE49-F238E27FC236}">
                    <a16:creationId xmlns:a16="http://schemas.microsoft.com/office/drawing/2014/main" id="{BDD02A80-7287-4D47-823F-CDF969864219}"/>
                  </a:ext>
                </a:extLst>
              </p:cNvPr>
              <p:cNvGraphicFramePr>
                <a:graphicFrameLocks noGrp="1"/>
              </p:cNvGraphicFramePr>
              <p:nvPr>
                <p:extLst>
                  <p:ext uri="{D42A27DB-BD31-4B8C-83A1-F6EECF244321}">
                    <p14:modId xmlns:p14="http://schemas.microsoft.com/office/powerpoint/2010/main" val="3674831754"/>
                  </p:ext>
                </p:extLst>
              </p:nvPr>
            </p:nvGraphicFramePr>
            <p:xfrm>
              <a:off x="2607545" y="1802393"/>
              <a:ext cx="6746088" cy="4932799"/>
            </p:xfrm>
            <a:graphic>
              <a:graphicData uri="http://schemas.openxmlformats.org/drawingml/2006/table">
                <a:tbl>
                  <a:tblPr firstRow="1" firstCol="1" bandRow="1">
                    <a:tableStyleId>{69CF1AB2-1976-4502-BF36-3FF5EA218861}</a:tableStyleId>
                  </a:tblPr>
                  <a:tblGrid>
                    <a:gridCol w="1487245">
                      <a:extLst>
                        <a:ext uri="{9D8B030D-6E8A-4147-A177-3AD203B41FA5}">
                          <a16:colId xmlns:a16="http://schemas.microsoft.com/office/drawing/2014/main" val="547303490"/>
                        </a:ext>
                      </a:extLst>
                    </a:gridCol>
                    <a:gridCol w="1299026">
                      <a:extLst>
                        <a:ext uri="{9D8B030D-6E8A-4147-A177-3AD203B41FA5}">
                          <a16:colId xmlns:a16="http://schemas.microsoft.com/office/drawing/2014/main" val="2271853093"/>
                        </a:ext>
                      </a:extLst>
                    </a:gridCol>
                    <a:gridCol w="1937739">
                      <a:extLst>
                        <a:ext uri="{9D8B030D-6E8A-4147-A177-3AD203B41FA5}">
                          <a16:colId xmlns:a16="http://schemas.microsoft.com/office/drawing/2014/main" val="3321132701"/>
                        </a:ext>
                      </a:extLst>
                    </a:gridCol>
                    <a:gridCol w="2022078">
                      <a:extLst>
                        <a:ext uri="{9D8B030D-6E8A-4147-A177-3AD203B41FA5}">
                          <a16:colId xmlns:a16="http://schemas.microsoft.com/office/drawing/2014/main" val="362190600"/>
                        </a:ext>
                      </a:extLst>
                    </a:gridCol>
                  </a:tblGrid>
                  <a:tr h="665599">
                    <a:tc>
                      <a:txBody>
                        <a:bodyPr/>
                        <a:lstStyle/>
                        <a:p>
                          <a:pPr marL="0" algn="ctr">
                            <a:lnSpc>
                              <a:spcPct val="100000"/>
                            </a:lnSpc>
                            <a:spcBef>
                              <a:spcPts val="0"/>
                            </a:spcBef>
                            <a:spcAft>
                              <a:spcPts val="0"/>
                            </a:spcAft>
                          </a:pPr>
                          <a:r>
                            <a:rPr lang="es-ES" sz="1400" b="1" cap="all" err="1">
                              <a:solidFill>
                                <a:srgbClr val="000009"/>
                              </a:solidFill>
                              <a:effectLst/>
                              <a:latin typeface="Arial" panose="020B0604020202020204" pitchFamily="34" charset="0"/>
                              <a:cs typeface="Arial" panose="020B0604020202020204" pitchFamily="34" charset="0"/>
                            </a:rPr>
                            <a:t>Nº</a:t>
                          </a:r>
                          <a:r>
                            <a:rPr lang="es-ES" sz="1400" b="1" cap="all">
                              <a:solidFill>
                                <a:srgbClr val="000009"/>
                              </a:solidFill>
                              <a:effectLst/>
                              <a:latin typeface="Arial" panose="020B0604020202020204" pitchFamily="34" charset="0"/>
                              <a:cs typeface="Arial" panose="020B0604020202020204" pitchFamily="34" charset="0"/>
                            </a:rPr>
                            <a:t> MUESTRA</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Valor Real</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salida DEL PROTOTIPO</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endParaRPr lang="en-US"/>
                        </a:p>
                      </a:txBody>
                      <a:tcPr marL="0" marR="0" marT="0" marB="0" anchor="ctr">
                        <a:blipFill>
                          <a:blip r:embed="rId5"/>
                          <a:stretch>
                            <a:fillRect l="-234036" t="-917" r="-602" b="-659633"/>
                          </a:stretch>
                        </a:blipFill>
                      </a:tcPr>
                    </a:tc>
                    <a:extLst>
                      <a:ext uri="{0D108BD9-81ED-4DB2-BD59-A6C34878D82A}">
                        <a16:rowId xmlns:a16="http://schemas.microsoft.com/office/drawing/2014/main" val="804832608"/>
                      </a:ext>
                    </a:extLst>
                  </a:tr>
                  <a:tr h="213360">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0.027</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2058909171"/>
                      </a:ext>
                    </a:extLst>
                  </a:tr>
                  <a:tr h="213360">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2</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0.305</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1264658054"/>
                      </a:ext>
                    </a:extLst>
                  </a:tr>
                  <a:tr h="213360">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3</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0.011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1372481991"/>
                      </a:ext>
                    </a:extLst>
                  </a:tr>
                  <a:tr h="213360">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4</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0.016</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2700364648"/>
                      </a:ext>
                    </a:extLst>
                  </a:tr>
                  <a:tr h="213360">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5</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0.258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38757563"/>
                      </a:ext>
                    </a:extLst>
                  </a:tr>
                  <a:tr h="213360">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6</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0.318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2357943936"/>
                      </a:ext>
                    </a:extLst>
                  </a:tr>
                  <a:tr h="213360">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7</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0.228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461363324"/>
                      </a:ext>
                    </a:extLst>
                  </a:tr>
                  <a:tr h="213360">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0.011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1106227858"/>
                      </a:ext>
                    </a:extLst>
                  </a:tr>
                  <a:tr h="213360">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9</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0.027</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4047661251"/>
                      </a:ext>
                    </a:extLst>
                  </a:tr>
                  <a:tr h="213360">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10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0.411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2406406450"/>
                      </a:ext>
                    </a:extLst>
                  </a:tr>
                  <a:tr h="213360">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11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0.524</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3605990537"/>
                      </a:ext>
                    </a:extLst>
                  </a:tr>
                  <a:tr h="213360">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12</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0.954</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2927361963"/>
                      </a:ext>
                    </a:extLst>
                  </a:tr>
                  <a:tr h="213360">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13</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solidFill>
                          <a:schemeClr val="accent2">
                            <a:lumMod val="40000"/>
                            <a:lumOff val="60000"/>
                          </a:schemeClr>
                        </a:solidFill>
                      </a:tcP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accent2">
                            <a:lumMod val="40000"/>
                            <a:lumOff val="60000"/>
                          </a:schemeClr>
                        </a:solidFill>
                      </a:tcP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0.479</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accent2">
                            <a:lumMod val="40000"/>
                            <a:lumOff val="60000"/>
                          </a:schemeClr>
                        </a:solidFill>
                      </a:tcP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accent2">
                            <a:lumMod val="40000"/>
                            <a:lumOff val="60000"/>
                          </a:schemeClr>
                        </a:solidFill>
                      </a:tcPr>
                    </a:tc>
                    <a:extLst>
                      <a:ext uri="{0D108BD9-81ED-4DB2-BD59-A6C34878D82A}">
                        <a16:rowId xmlns:a16="http://schemas.microsoft.com/office/drawing/2014/main" val="3823644670"/>
                      </a:ext>
                    </a:extLst>
                  </a:tr>
                  <a:tr h="213360">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14</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0.987</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2402662565"/>
                      </a:ext>
                    </a:extLst>
                  </a:tr>
                  <a:tr h="213360">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15</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0.928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4164387410"/>
                      </a:ext>
                    </a:extLst>
                  </a:tr>
                  <a:tr h="213360">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16</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0.849</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3533232959"/>
                      </a:ext>
                    </a:extLst>
                  </a:tr>
                  <a:tr h="213360">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17</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0.742</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1990633965"/>
                      </a:ext>
                    </a:extLst>
                  </a:tr>
                  <a:tr h="213360">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18</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0.956</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4064648160"/>
                      </a:ext>
                    </a:extLst>
                  </a:tr>
                  <a:tr h="213360">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19</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0.989</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673311008"/>
                      </a:ext>
                    </a:extLst>
                  </a:tr>
                  <a:tr h="213360">
                    <a:tc>
                      <a:txBody>
                        <a:bodyPr/>
                        <a:lstStyle/>
                        <a:p>
                          <a:pPr marL="0" algn="ctr">
                            <a:lnSpc>
                              <a:spcPct val="100000"/>
                            </a:lnSpc>
                            <a:spcBef>
                              <a:spcPts val="0"/>
                            </a:spcBef>
                            <a:spcAft>
                              <a:spcPts val="0"/>
                            </a:spcAft>
                          </a:pPr>
                          <a:r>
                            <a:rPr lang="es-ES" sz="1400" b="1" cap="all">
                              <a:solidFill>
                                <a:srgbClr val="000009"/>
                              </a:solidFill>
                              <a:effectLst/>
                              <a:latin typeface="Arial" panose="020B0604020202020204" pitchFamily="34" charset="0"/>
                              <a:cs typeface="Arial" panose="020B0604020202020204" pitchFamily="34" charset="0"/>
                            </a:rPr>
                            <a:t>20</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nchor="ctr"/>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0.997</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marL="0" algn="ctr">
                            <a:lnSpc>
                              <a:spcPct val="100000"/>
                            </a:lnSpc>
                            <a:spcBef>
                              <a:spcPts val="0"/>
                            </a:spcBef>
                            <a:spcAft>
                              <a:spcPts val="0"/>
                            </a:spcAft>
                          </a:pPr>
                          <a:r>
                            <a:rPr lang="es-ES" sz="1400">
                              <a:solidFill>
                                <a:srgbClr val="000000"/>
                              </a:solidFill>
                              <a:effectLst/>
                              <a:latin typeface="Arial" panose="020B0604020202020204" pitchFamily="34" charset="0"/>
                              <a:cs typeface="Arial" panose="020B0604020202020204" pitchFamily="34" charset="0"/>
                            </a:rPr>
                            <a:t>1</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3143567024"/>
                      </a:ext>
                    </a:extLst>
                  </a:tr>
                </a:tbl>
              </a:graphicData>
            </a:graphic>
          </p:graphicFrame>
        </mc:Fallback>
      </mc:AlternateContent>
    </p:spTree>
    <p:extLst>
      <p:ext uri="{BB962C8B-B14F-4D97-AF65-F5344CB8AC3E}">
        <p14:creationId xmlns:p14="http://schemas.microsoft.com/office/powerpoint/2010/main" val="4240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5024761"/>
            <a:ext cx="12192000" cy="190839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Validación, Pruebas y Resultados</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199" y="760785"/>
            <a:ext cx="8146003" cy="541235"/>
          </a:xfrm>
        </p:spPr>
        <p:txBody>
          <a:bodyPr>
            <a:normAutofit/>
          </a:bodyPr>
          <a:lstStyle/>
          <a:p>
            <a:pPr>
              <a:lnSpc>
                <a:spcPct val="100000"/>
              </a:lnSpc>
            </a:pPr>
            <a:r>
              <a:rPr lang="es-EC">
                <a:latin typeface="Arial" panose="020B0604020202020204" pitchFamily="34" charset="0"/>
                <a:cs typeface="Arial" panose="020B0604020202020204" pitchFamily="34" charset="0"/>
              </a:rPr>
              <a:t>Pruebas de Desempeño Funcional del Prototipo.</a:t>
            </a:r>
          </a:p>
        </p:txBody>
      </p:sp>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
        <p:nvSpPr>
          <p:cNvPr id="13" name="Marcador de contenido 2">
            <a:extLst>
              <a:ext uri="{FF2B5EF4-FFF2-40B4-BE49-F238E27FC236}">
                <a16:creationId xmlns:a16="http://schemas.microsoft.com/office/drawing/2014/main" id="{34AE5E4A-9096-4DB8-836F-DF287C1B04A8}"/>
              </a:ext>
            </a:extLst>
          </p:cNvPr>
          <p:cNvSpPr txBox="1">
            <a:spLocks/>
          </p:cNvSpPr>
          <p:nvPr/>
        </p:nvSpPr>
        <p:spPr>
          <a:xfrm>
            <a:off x="722789" y="1315612"/>
            <a:ext cx="10515600" cy="44371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Font typeface="Arial" panose="020B0604020202020204" pitchFamily="34" charset="0"/>
              <a:buNone/>
            </a:pPr>
            <a:r>
              <a:rPr lang="es-EC">
                <a:latin typeface="Arial" panose="020B0604020202020204" pitchFamily="34" charset="0"/>
                <a:cs typeface="Arial" panose="020B0604020202020204" pitchFamily="34" charset="0"/>
              </a:rPr>
              <a:t>Se registran los valores obtenidos previamente en una Matriz de Confusión:</a:t>
            </a:r>
          </a:p>
          <a:p>
            <a:pPr marL="457200" lvl="1" indent="0">
              <a:lnSpc>
                <a:spcPct val="100000"/>
              </a:lnSpc>
              <a:buFont typeface="Arial" panose="020B0604020202020204" pitchFamily="34" charset="0"/>
              <a:buNone/>
            </a:pPr>
            <a:endParaRPr lang="es-EC">
              <a:latin typeface="Arial" panose="020B0604020202020204" pitchFamily="34" charset="0"/>
              <a:cs typeface="Arial" panose="020B0604020202020204" pitchFamily="34" charset="0"/>
            </a:endParaRPr>
          </a:p>
          <a:p>
            <a:pPr marL="457200" lvl="1" indent="0">
              <a:lnSpc>
                <a:spcPct val="100000"/>
              </a:lnSpc>
              <a:buFont typeface="Arial" panose="020B0604020202020204" pitchFamily="34" charset="0"/>
              <a:buNone/>
            </a:pPr>
            <a:endParaRPr lang="es-EC">
              <a:latin typeface="Arial" panose="020B0604020202020204" pitchFamily="34" charset="0"/>
              <a:cs typeface="Arial" panose="020B0604020202020204" pitchFamily="34" charset="0"/>
            </a:endParaRPr>
          </a:p>
          <a:p>
            <a:pPr marL="457200" lvl="1" indent="0">
              <a:lnSpc>
                <a:spcPct val="100000"/>
              </a:lnSpc>
              <a:buFont typeface="Arial" panose="020B0604020202020204" pitchFamily="34" charset="0"/>
              <a:buNone/>
            </a:pPr>
            <a:endParaRPr lang="es-EC">
              <a:latin typeface="Arial" panose="020B0604020202020204" pitchFamily="34" charset="0"/>
              <a:cs typeface="Arial" panose="020B0604020202020204" pitchFamily="34" charset="0"/>
            </a:endParaRPr>
          </a:p>
          <a:p>
            <a:pPr marL="457200" lvl="1" indent="0">
              <a:lnSpc>
                <a:spcPct val="100000"/>
              </a:lnSpc>
              <a:buFont typeface="Arial" panose="020B0604020202020204" pitchFamily="34" charset="0"/>
              <a:buNone/>
            </a:pPr>
            <a:endParaRPr lang="es-EC">
              <a:latin typeface="Arial" panose="020B0604020202020204" pitchFamily="34" charset="0"/>
              <a:cs typeface="Arial" panose="020B0604020202020204" pitchFamily="34" charset="0"/>
            </a:endParaRPr>
          </a:p>
          <a:p>
            <a:pPr marL="457200" lvl="1" indent="0">
              <a:lnSpc>
                <a:spcPct val="100000"/>
              </a:lnSpc>
              <a:buFont typeface="Arial" panose="020B0604020202020204" pitchFamily="34" charset="0"/>
              <a:buNone/>
            </a:pPr>
            <a:r>
              <a:rPr lang="es-EC">
                <a:latin typeface="Arial" panose="020B0604020202020204" pitchFamily="34" charset="0"/>
                <a:cs typeface="Arial" panose="020B0604020202020204" pitchFamily="34" charset="0"/>
              </a:rPr>
              <a:t>Las métricas de evaluación del prototipo son:</a:t>
            </a:r>
          </a:p>
        </p:txBody>
      </p:sp>
      <p:graphicFrame>
        <p:nvGraphicFramePr>
          <p:cNvPr id="7" name="Tabla 6">
            <a:extLst>
              <a:ext uri="{FF2B5EF4-FFF2-40B4-BE49-F238E27FC236}">
                <a16:creationId xmlns:a16="http://schemas.microsoft.com/office/drawing/2014/main" id="{C06DC812-CD9A-46FF-8C28-18ED62D2068E}"/>
              </a:ext>
            </a:extLst>
          </p:cNvPr>
          <p:cNvGraphicFramePr>
            <a:graphicFrameLocks noGrp="1"/>
          </p:cNvGraphicFramePr>
          <p:nvPr>
            <p:extLst>
              <p:ext uri="{D42A27DB-BD31-4B8C-83A1-F6EECF244321}">
                <p14:modId xmlns:p14="http://schemas.microsoft.com/office/powerpoint/2010/main" val="1619481778"/>
              </p:ext>
            </p:extLst>
          </p:nvPr>
        </p:nvGraphicFramePr>
        <p:xfrm>
          <a:off x="3184616" y="2039224"/>
          <a:ext cx="5433136" cy="1526404"/>
        </p:xfrm>
        <a:graphic>
          <a:graphicData uri="http://schemas.openxmlformats.org/drawingml/2006/table">
            <a:tbl>
              <a:tblPr firstRow="1" firstCol="1" bandRow="1"/>
              <a:tblGrid>
                <a:gridCol w="1358284">
                  <a:extLst>
                    <a:ext uri="{9D8B030D-6E8A-4147-A177-3AD203B41FA5}">
                      <a16:colId xmlns:a16="http://schemas.microsoft.com/office/drawing/2014/main" val="2693066348"/>
                    </a:ext>
                  </a:extLst>
                </a:gridCol>
                <a:gridCol w="1358284">
                  <a:extLst>
                    <a:ext uri="{9D8B030D-6E8A-4147-A177-3AD203B41FA5}">
                      <a16:colId xmlns:a16="http://schemas.microsoft.com/office/drawing/2014/main" val="2450250142"/>
                    </a:ext>
                  </a:extLst>
                </a:gridCol>
                <a:gridCol w="1358284">
                  <a:extLst>
                    <a:ext uri="{9D8B030D-6E8A-4147-A177-3AD203B41FA5}">
                      <a16:colId xmlns:a16="http://schemas.microsoft.com/office/drawing/2014/main" val="2987969653"/>
                    </a:ext>
                  </a:extLst>
                </a:gridCol>
                <a:gridCol w="1358284">
                  <a:extLst>
                    <a:ext uri="{9D8B030D-6E8A-4147-A177-3AD203B41FA5}">
                      <a16:colId xmlns:a16="http://schemas.microsoft.com/office/drawing/2014/main" val="743616049"/>
                    </a:ext>
                  </a:extLst>
                </a:gridCol>
              </a:tblGrid>
              <a:tr h="292162">
                <a:tc>
                  <a:txBody>
                    <a:bodyPr/>
                    <a:lstStyle/>
                    <a:p>
                      <a:pPr marL="0" algn="ctr">
                        <a:lnSpc>
                          <a:spcPct val="100000"/>
                        </a:lnSpc>
                        <a:spcBef>
                          <a:spcPts val="0"/>
                        </a:spcBef>
                        <a:spcAft>
                          <a:spcPts val="0"/>
                        </a:spcAft>
                      </a:pPr>
                      <a:r>
                        <a:rPr lang="es-ES" sz="160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3">
                  <a:txBody>
                    <a:bodyPr/>
                    <a:lstStyle/>
                    <a:p>
                      <a:pPr marL="0" algn="ctr">
                        <a:lnSpc>
                          <a:spcPct val="100000"/>
                        </a:lnSpc>
                        <a:spcBef>
                          <a:spcPts val="0"/>
                        </a:spcBef>
                        <a:spcAft>
                          <a:spcPts val="0"/>
                        </a:spcAft>
                      </a:pPr>
                      <a:r>
                        <a:rPr lang="es-ES"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Predicho</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601894169"/>
                  </a:ext>
                </a:extLst>
              </a:tr>
              <a:tr h="471040">
                <a:tc rowSpan="3">
                  <a:txBody>
                    <a:bodyPr/>
                    <a:lstStyle/>
                    <a:p>
                      <a:pPr marL="0" algn="ctr">
                        <a:lnSpc>
                          <a:spcPct val="100000"/>
                        </a:lnSpc>
                        <a:spcBef>
                          <a:spcPts val="0"/>
                        </a:spcBef>
                        <a:spcAft>
                          <a:spcPts val="0"/>
                        </a:spcAft>
                      </a:pPr>
                      <a:r>
                        <a:rPr lang="es-ES" sz="16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Real</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ctr">
                        <a:lnSpc>
                          <a:spcPct val="100000"/>
                        </a:lnSpc>
                        <a:spcBef>
                          <a:spcPts val="0"/>
                        </a:spcBef>
                        <a:spcAft>
                          <a:spcPts val="0"/>
                        </a:spcAft>
                      </a:pPr>
                      <a:r>
                        <a:rPr lang="es-ES" sz="1600">
                          <a:effectLst/>
                          <a:latin typeface="Arial" panose="020B0604020202020204" pitchFamily="34"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algn="ctr">
                        <a:lnSpc>
                          <a:spcPct val="100000"/>
                        </a:lnSpc>
                        <a:spcBef>
                          <a:spcPts val="0"/>
                        </a:spcBef>
                        <a:spcAft>
                          <a:spcPts val="0"/>
                        </a:spcAft>
                      </a:pPr>
                      <a:r>
                        <a:rPr lang="es-ES" sz="16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Contaminado</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0" algn="ctr">
                        <a:lnSpc>
                          <a:spcPct val="100000"/>
                        </a:lnSpc>
                        <a:spcBef>
                          <a:spcPts val="0"/>
                        </a:spcBef>
                        <a:spcAft>
                          <a:spcPts val="0"/>
                        </a:spcAft>
                      </a:pPr>
                      <a:r>
                        <a:rPr lang="es-ES" sz="16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Sano</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769089318"/>
                  </a:ext>
                </a:extLst>
              </a:tr>
              <a:tr h="471040">
                <a:tc vMerge="1">
                  <a:txBody>
                    <a:bodyPr/>
                    <a:lstStyle/>
                    <a:p>
                      <a:endParaRPr lang="es-EC"/>
                    </a:p>
                  </a:txBody>
                  <a:tcPr/>
                </a:tc>
                <a:tc>
                  <a:txBody>
                    <a:bodyPr/>
                    <a:lstStyle/>
                    <a:p>
                      <a:pPr marL="0" algn="ctr">
                        <a:lnSpc>
                          <a:spcPct val="100000"/>
                        </a:lnSpc>
                        <a:spcBef>
                          <a:spcPts val="0"/>
                        </a:spcBef>
                        <a:spcAft>
                          <a:spcPts val="0"/>
                        </a:spcAft>
                      </a:pPr>
                      <a:r>
                        <a:rPr lang="es-ES" sz="16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Contaminado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marL="0" algn="ctr">
                        <a:lnSpc>
                          <a:spcPct val="100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TP = 10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rgbClr val="FFFFFF"/>
                    </a:solidFill>
                  </a:tcPr>
                </a:tc>
                <a:tc>
                  <a:txBody>
                    <a:bodyPr/>
                    <a:lstStyle/>
                    <a:p>
                      <a:pPr marL="0" algn="ctr">
                        <a:lnSpc>
                          <a:spcPct val="100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FN = 0</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solidFill>
                      <a:srgbClr val="FFFFFF"/>
                    </a:solidFill>
                  </a:tcPr>
                </a:tc>
                <a:extLst>
                  <a:ext uri="{0D108BD9-81ED-4DB2-BD59-A6C34878D82A}">
                    <a16:rowId xmlns:a16="http://schemas.microsoft.com/office/drawing/2014/main" val="1016708663"/>
                  </a:ext>
                </a:extLst>
              </a:tr>
              <a:tr h="292162">
                <a:tc vMerge="1">
                  <a:txBody>
                    <a:bodyPr/>
                    <a:lstStyle/>
                    <a:p>
                      <a:endParaRPr lang="es-EC"/>
                    </a:p>
                  </a:txBody>
                  <a:tcPr/>
                </a:tc>
                <a:tc>
                  <a:txBody>
                    <a:bodyPr/>
                    <a:lstStyle/>
                    <a:p>
                      <a:pPr marL="0" algn="ctr">
                        <a:lnSpc>
                          <a:spcPct val="100000"/>
                        </a:lnSpc>
                        <a:spcBef>
                          <a:spcPts val="0"/>
                        </a:spcBef>
                        <a:spcAft>
                          <a:spcPts val="0"/>
                        </a:spcAft>
                      </a:pPr>
                      <a:r>
                        <a:rPr lang="es-ES" sz="16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Sano</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algn="ctr">
                        <a:lnSpc>
                          <a:spcPct val="100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FP = 1</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algn="ctr">
                        <a:lnSpc>
                          <a:spcPct val="100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TN = 9</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10002213"/>
                  </a:ext>
                </a:extLst>
              </a:tr>
            </a:tbl>
          </a:graphicData>
        </a:graphic>
      </p:graphicFrame>
      <p:graphicFrame>
        <p:nvGraphicFramePr>
          <p:cNvPr id="8" name="Tabla 8">
            <a:extLst>
              <a:ext uri="{FF2B5EF4-FFF2-40B4-BE49-F238E27FC236}">
                <a16:creationId xmlns:a16="http://schemas.microsoft.com/office/drawing/2014/main" id="{68B61C78-1666-4676-B6B6-A4CE30677756}"/>
              </a:ext>
            </a:extLst>
          </p:cNvPr>
          <p:cNvGraphicFramePr>
            <a:graphicFrameLocks noGrp="1"/>
          </p:cNvGraphicFramePr>
          <p:nvPr>
            <p:extLst>
              <p:ext uri="{D42A27DB-BD31-4B8C-83A1-F6EECF244321}">
                <p14:modId xmlns:p14="http://schemas.microsoft.com/office/powerpoint/2010/main" val="180362482"/>
              </p:ext>
            </p:extLst>
          </p:nvPr>
        </p:nvGraphicFramePr>
        <p:xfrm>
          <a:off x="3184615" y="4319408"/>
          <a:ext cx="5433136" cy="2156935"/>
        </p:xfrm>
        <a:graphic>
          <a:graphicData uri="http://schemas.openxmlformats.org/drawingml/2006/table">
            <a:tbl>
              <a:tblPr firstRow="1" bandRow="1">
                <a:tableStyleId>{D7AC3CCA-C797-4891-BE02-D94E43425B78}</a:tableStyleId>
              </a:tblPr>
              <a:tblGrid>
                <a:gridCol w="2716568">
                  <a:extLst>
                    <a:ext uri="{9D8B030D-6E8A-4147-A177-3AD203B41FA5}">
                      <a16:colId xmlns:a16="http://schemas.microsoft.com/office/drawing/2014/main" val="4222051756"/>
                    </a:ext>
                  </a:extLst>
                </a:gridCol>
                <a:gridCol w="2716568">
                  <a:extLst>
                    <a:ext uri="{9D8B030D-6E8A-4147-A177-3AD203B41FA5}">
                      <a16:colId xmlns:a16="http://schemas.microsoft.com/office/drawing/2014/main" val="3744625029"/>
                    </a:ext>
                  </a:extLst>
                </a:gridCol>
              </a:tblGrid>
              <a:tr h="431387">
                <a:tc>
                  <a:txBody>
                    <a:bodyPr/>
                    <a:lstStyle/>
                    <a:p>
                      <a:pPr algn="ctr"/>
                      <a:r>
                        <a:rPr lang="es-EC">
                          <a:latin typeface="Arial" panose="020B0604020202020204" pitchFamily="34" charset="0"/>
                          <a:cs typeface="Arial" panose="020B0604020202020204" pitchFamily="34" charset="0"/>
                        </a:rPr>
                        <a:t>Métrica</a:t>
                      </a:r>
                    </a:p>
                  </a:txBody>
                  <a:tcPr/>
                </a:tc>
                <a:tc>
                  <a:txBody>
                    <a:bodyPr/>
                    <a:lstStyle/>
                    <a:p>
                      <a:pPr algn="ctr"/>
                      <a:r>
                        <a:rPr lang="es-EC">
                          <a:latin typeface="Arial" panose="020B0604020202020204" pitchFamily="34" charset="0"/>
                          <a:cs typeface="Arial" panose="020B0604020202020204" pitchFamily="34" charset="0"/>
                        </a:rPr>
                        <a:t>Valor calculado</a:t>
                      </a:r>
                    </a:p>
                  </a:txBody>
                  <a:tcPr/>
                </a:tc>
                <a:extLst>
                  <a:ext uri="{0D108BD9-81ED-4DB2-BD59-A6C34878D82A}">
                    <a16:rowId xmlns:a16="http://schemas.microsoft.com/office/drawing/2014/main" val="1187933354"/>
                  </a:ext>
                </a:extLst>
              </a:tr>
              <a:tr h="431387">
                <a:tc>
                  <a:txBody>
                    <a:bodyPr/>
                    <a:lstStyle/>
                    <a:p>
                      <a:pPr algn="ctr"/>
                      <a:r>
                        <a:rPr lang="es-EC">
                          <a:latin typeface="Arial" panose="020B0604020202020204" pitchFamily="34" charset="0"/>
                          <a:cs typeface="Arial" panose="020B0604020202020204" pitchFamily="34" charset="0"/>
                        </a:rPr>
                        <a:t>Exactitud</a:t>
                      </a:r>
                    </a:p>
                  </a:txBody>
                  <a:tcPr/>
                </a:tc>
                <a:tc>
                  <a:txBody>
                    <a:bodyPr/>
                    <a:lstStyle/>
                    <a:p>
                      <a:pPr algn="ctr"/>
                      <a:r>
                        <a:rPr lang="es-EC">
                          <a:latin typeface="Arial" panose="020B0604020202020204" pitchFamily="34" charset="0"/>
                          <a:cs typeface="Arial" panose="020B0604020202020204" pitchFamily="34" charset="0"/>
                        </a:rPr>
                        <a:t>0.95</a:t>
                      </a:r>
                    </a:p>
                  </a:txBody>
                  <a:tcPr/>
                </a:tc>
                <a:extLst>
                  <a:ext uri="{0D108BD9-81ED-4DB2-BD59-A6C34878D82A}">
                    <a16:rowId xmlns:a16="http://schemas.microsoft.com/office/drawing/2014/main" val="147528143"/>
                  </a:ext>
                </a:extLst>
              </a:tr>
              <a:tr h="431387">
                <a:tc>
                  <a:txBody>
                    <a:bodyPr/>
                    <a:lstStyle/>
                    <a:p>
                      <a:pPr algn="ctr"/>
                      <a:r>
                        <a:rPr lang="es-EC">
                          <a:latin typeface="Arial" panose="020B0604020202020204" pitchFamily="34" charset="0"/>
                          <a:cs typeface="Arial" panose="020B0604020202020204" pitchFamily="34" charset="0"/>
                        </a:rPr>
                        <a:t>Precisión</a:t>
                      </a:r>
                    </a:p>
                  </a:txBody>
                  <a:tcPr/>
                </a:tc>
                <a:tc>
                  <a:txBody>
                    <a:bodyPr/>
                    <a:lstStyle/>
                    <a:p>
                      <a:pPr algn="ctr"/>
                      <a:r>
                        <a:rPr lang="es-EC">
                          <a:latin typeface="Arial" panose="020B0604020202020204" pitchFamily="34" charset="0"/>
                          <a:cs typeface="Arial" panose="020B0604020202020204" pitchFamily="34" charset="0"/>
                        </a:rPr>
                        <a:t>0.91</a:t>
                      </a:r>
                    </a:p>
                  </a:txBody>
                  <a:tcPr/>
                </a:tc>
                <a:extLst>
                  <a:ext uri="{0D108BD9-81ED-4DB2-BD59-A6C34878D82A}">
                    <a16:rowId xmlns:a16="http://schemas.microsoft.com/office/drawing/2014/main" val="1972348507"/>
                  </a:ext>
                </a:extLst>
              </a:tr>
              <a:tr h="431387">
                <a:tc>
                  <a:txBody>
                    <a:bodyPr/>
                    <a:lstStyle/>
                    <a:p>
                      <a:pPr algn="ctr"/>
                      <a:r>
                        <a:rPr lang="es-EC">
                          <a:latin typeface="Arial" panose="020B0604020202020204" pitchFamily="34" charset="0"/>
                          <a:cs typeface="Arial" panose="020B0604020202020204" pitchFamily="34" charset="0"/>
                        </a:rPr>
                        <a:t>Sensibilidad</a:t>
                      </a:r>
                    </a:p>
                  </a:txBody>
                  <a:tcPr/>
                </a:tc>
                <a:tc>
                  <a:txBody>
                    <a:bodyPr/>
                    <a:lstStyle/>
                    <a:p>
                      <a:pPr algn="ctr"/>
                      <a:r>
                        <a:rPr lang="es-EC">
                          <a:latin typeface="Arial" panose="020B0604020202020204" pitchFamily="34" charset="0"/>
                          <a:cs typeface="Arial" panose="020B0604020202020204" pitchFamily="34" charset="0"/>
                        </a:rPr>
                        <a:t>1</a:t>
                      </a:r>
                    </a:p>
                  </a:txBody>
                  <a:tcPr/>
                </a:tc>
                <a:extLst>
                  <a:ext uri="{0D108BD9-81ED-4DB2-BD59-A6C34878D82A}">
                    <a16:rowId xmlns:a16="http://schemas.microsoft.com/office/drawing/2014/main" val="904587753"/>
                  </a:ext>
                </a:extLst>
              </a:tr>
              <a:tr h="431387">
                <a:tc>
                  <a:txBody>
                    <a:bodyPr/>
                    <a:lstStyle/>
                    <a:p>
                      <a:pPr algn="ctr"/>
                      <a:r>
                        <a:rPr lang="es-EC">
                          <a:latin typeface="Arial" panose="020B0604020202020204" pitchFamily="34" charset="0"/>
                          <a:cs typeface="Arial" panose="020B0604020202020204" pitchFamily="34" charset="0"/>
                        </a:rPr>
                        <a:t>Puntaje de F1</a:t>
                      </a:r>
                    </a:p>
                  </a:txBody>
                  <a:tcPr/>
                </a:tc>
                <a:tc>
                  <a:txBody>
                    <a:bodyPr/>
                    <a:lstStyle/>
                    <a:p>
                      <a:pPr algn="ctr"/>
                      <a:r>
                        <a:rPr lang="es-EC">
                          <a:latin typeface="Arial" panose="020B0604020202020204" pitchFamily="34" charset="0"/>
                          <a:cs typeface="Arial" panose="020B0604020202020204" pitchFamily="34" charset="0"/>
                        </a:rPr>
                        <a:t>0.95</a:t>
                      </a:r>
                    </a:p>
                  </a:txBody>
                  <a:tcPr/>
                </a:tc>
                <a:extLst>
                  <a:ext uri="{0D108BD9-81ED-4DB2-BD59-A6C34878D82A}">
                    <a16:rowId xmlns:a16="http://schemas.microsoft.com/office/drawing/2014/main" val="929648506"/>
                  </a:ext>
                </a:extLst>
              </a:tr>
            </a:tbl>
          </a:graphicData>
        </a:graphic>
      </p:graphicFrame>
    </p:spTree>
    <p:extLst>
      <p:ext uri="{BB962C8B-B14F-4D97-AF65-F5344CB8AC3E}">
        <p14:creationId xmlns:p14="http://schemas.microsoft.com/office/powerpoint/2010/main" val="190735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Objetivos</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51807E06-9D7D-4D39-A0E9-89929C6D948C}"/>
              </a:ext>
            </a:extLst>
          </p:cNvPr>
          <p:cNvSpPr txBox="1"/>
          <p:nvPr/>
        </p:nvSpPr>
        <p:spPr>
          <a:xfrm>
            <a:off x="824218" y="1036295"/>
            <a:ext cx="10710644" cy="5003934"/>
          </a:xfrm>
          <a:prstGeom prst="rect">
            <a:avLst/>
          </a:prstGeom>
          <a:noFill/>
        </p:spPr>
        <p:txBody>
          <a:bodyPr wrap="square">
            <a:spAutoFit/>
          </a:bodyPr>
          <a:lstStyle/>
          <a:p>
            <a:pPr algn="just">
              <a:spcBef>
                <a:spcPts val="300"/>
              </a:spcBef>
              <a:spcAft>
                <a:spcPts val="800"/>
              </a:spcAft>
              <a:tabLst>
                <a:tab pos="394335" algn="l"/>
              </a:tabLst>
            </a:pPr>
            <a:r>
              <a:rPr lang="es-ES" sz="1600" b="1">
                <a:solidFill>
                  <a:srgbClr val="000009"/>
                </a:solidFill>
                <a:effectLst/>
                <a:latin typeface="Arial" panose="020B0604020202020204" pitchFamily="34" charset="0"/>
                <a:ea typeface="Times New Roman" panose="02020603050405020304" pitchFamily="18" charset="0"/>
              </a:rPr>
              <a:t>Objetivo General</a:t>
            </a:r>
            <a:endParaRPr lang="es-EC" b="1">
              <a:solidFill>
                <a:srgbClr val="000009"/>
              </a:solidFill>
              <a:effectLst/>
              <a:latin typeface="Times New Roman" panose="02020603050405020304" pitchFamily="18" charset="0"/>
              <a:ea typeface="Times New Roman" panose="02020603050405020304" pitchFamily="18" charset="0"/>
            </a:endParaRPr>
          </a:p>
          <a:p>
            <a:pPr marL="384175" algn="just">
              <a:spcBef>
                <a:spcPts val="1200"/>
              </a:spcBef>
              <a:spcAft>
                <a:spcPts val="800"/>
              </a:spcAft>
            </a:pPr>
            <a:r>
              <a:rPr lang="es-ES" sz="1600">
                <a:solidFill>
                  <a:srgbClr val="000009"/>
                </a:solidFill>
                <a:effectLst/>
                <a:latin typeface="Arial" panose="020B0604020202020204" pitchFamily="34" charset="0"/>
                <a:ea typeface="Times New Roman" panose="02020603050405020304" pitchFamily="18" charset="0"/>
              </a:rPr>
              <a:t>Diseñar e implementar un sistema electrónico de medición basado en sensores químicos y redes neuronales, como apoyo tecnológico para discriminar granos de cacao sanos o contaminados en sus procesos de control de calidad.</a:t>
            </a:r>
            <a:endParaRPr lang="es-EC">
              <a:effectLst/>
              <a:latin typeface="Times New Roman" panose="02020603050405020304" pitchFamily="18" charset="0"/>
              <a:ea typeface="Times New Roman" panose="02020603050405020304" pitchFamily="18" charset="0"/>
            </a:endParaRPr>
          </a:p>
          <a:p>
            <a:pPr indent="-457200" algn="just">
              <a:spcBef>
                <a:spcPts val="300"/>
              </a:spcBef>
              <a:spcAft>
                <a:spcPts val="800"/>
              </a:spcAft>
              <a:tabLst>
                <a:tab pos="394335" algn="l"/>
              </a:tabLst>
            </a:pPr>
            <a:r>
              <a:rPr lang="es-ES" sz="1600" b="1">
                <a:solidFill>
                  <a:srgbClr val="000009"/>
                </a:solidFill>
                <a:effectLst/>
                <a:latin typeface="Arial" panose="020B0604020202020204" pitchFamily="34" charset="0"/>
                <a:ea typeface="Times New Roman" panose="02020603050405020304" pitchFamily="18" charset="0"/>
              </a:rPr>
              <a:t>Objetivos Específicos</a:t>
            </a:r>
            <a:endParaRPr lang="es-EC" b="1">
              <a:solidFill>
                <a:srgbClr val="000009"/>
              </a:solidFill>
              <a:effectLst/>
              <a:latin typeface="Times New Roman" panose="02020603050405020304" pitchFamily="18" charset="0"/>
              <a:ea typeface="Times New Roman" panose="02020603050405020304" pitchFamily="18" charset="0"/>
            </a:endParaRPr>
          </a:p>
          <a:p>
            <a:pPr marL="342900" lvl="0" indent="-342900" algn="just" fontAlgn="base">
              <a:spcBef>
                <a:spcPts val="1200"/>
              </a:spcBef>
              <a:spcAft>
                <a:spcPts val="800"/>
              </a:spcAft>
              <a:buFont typeface="Symbol" panose="05050102010706020507" pitchFamily="18" charset="2"/>
              <a:buChar char=""/>
            </a:pPr>
            <a:r>
              <a:rPr lang="es-EC" sz="1600">
                <a:effectLst/>
                <a:latin typeface="Arial" panose="020B0604020202020204" pitchFamily="34" charset="0"/>
                <a:ea typeface="Times New Roman" panose="02020603050405020304" pitchFamily="18" charset="0"/>
              </a:rPr>
              <a:t>Implementar </a:t>
            </a:r>
            <a:r>
              <a:rPr lang="es-ES" sz="1600">
                <a:effectLst/>
                <a:latin typeface="Arial" panose="020B0604020202020204" pitchFamily="34" charset="0"/>
                <a:ea typeface="Times New Roman" panose="02020603050405020304" pitchFamily="18" charset="0"/>
              </a:rPr>
              <a:t>una cámara de extracción, con una </a:t>
            </a:r>
            <a:r>
              <a:rPr lang="es-EC" sz="1600">
                <a:effectLst/>
                <a:latin typeface="Arial" panose="020B0604020202020204" pitchFamily="34" charset="0"/>
                <a:ea typeface="Times New Roman" panose="02020603050405020304" pitchFamily="18" charset="0"/>
              </a:rPr>
              <a:t>matriz</a:t>
            </a:r>
            <a:r>
              <a:rPr lang="es-ES" sz="1600">
                <a:effectLst/>
                <a:latin typeface="Arial" panose="020B0604020202020204" pitchFamily="34" charset="0"/>
                <a:ea typeface="Times New Roman" panose="02020603050405020304" pitchFamily="18" charset="0"/>
              </a:rPr>
              <a:t> de sensores químicos para la detección de olores </a:t>
            </a:r>
            <a:r>
              <a:rPr lang="es-EC" sz="1600">
                <a:effectLst/>
                <a:latin typeface="Arial" panose="020B0604020202020204" pitchFamily="34" charset="0"/>
                <a:ea typeface="Times New Roman" panose="02020603050405020304" pitchFamily="18" charset="0"/>
              </a:rPr>
              <a:t>de las muestras de granos de cacao.</a:t>
            </a:r>
            <a:endParaRPr lang="es-EC">
              <a:effectLst/>
              <a:latin typeface="Times New Roman" panose="02020603050405020304" pitchFamily="18" charset="0"/>
              <a:ea typeface="Times New Roman" panose="02020603050405020304" pitchFamily="18" charset="0"/>
            </a:endParaRPr>
          </a:p>
          <a:p>
            <a:pPr marL="342900" lvl="0" indent="-342900" algn="just" fontAlgn="base">
              <a:spcBef>
                <a:spcPts val="1200"/>
              </a:spcBef>
              <a:spcAft>
                <a:spcPts val="800"/>
              </a:spcAft>
              <a:buFont typeface="Symbol" panose="05050102010706020507" pitchFamily="18" charset="2"/>
              <a:buChar char=""/>
            </a:pPr>
            <a:r>
              <a:rPr lang="es-ES" sz="1600">
                <a:effectLst/>
                <a:latin typeface="Arial" panose="020B0604020202020204" pitchFamily="34" charset="0"/>
                <a:ea typeface="Times New Roman" panose="02020603050405020304" pitchFamily="18" charset="0"/>
              </a:rPr>
              <a:t>Implementar un algoritmo en Python para la adquisición y almacenamiento de las mediciones.</a:t>
            </a:r>
            <a:endParaRPr lang="es-EC">
              <a:effectLst/>
              <a:latin typeface="Times New Roman" panose="02020603050405020304" pitchFamily="18" charset="0"/>
              <a:ea typeface="Times New Roman" panose="02020603050405020304" pitchFamily="18" charset="0"/>
            </a:endParaRPr>
          </a:p>
          <a:p>
            <a:pPr marL="342900" lvl="0" indent="-342900" algn="just" fontAlgn="base">
              <a:spcBef>
                <a:spcPts val="1200"/>
              </a:spcBef>
              <a:spcAft>
                <a:spcPts val="800"/>
              </a:spcAft>
              <a:buFont typeface="Symbol" panose="05050102010706020507" pitchFamily="18" charset="2"/>
              <a:buChar char=""/>
            </a:pPr>
            <a:r>
              <a:rPr lang="es-ES" sz="1600">
                <a:effectLst/>
                <a:latin typeface="Arial" panose="020B0604020202020204" pitchFamily="34" charset="0"/>
                <a:ea typeface="Times New Roman" panose="02020603050405020304" pitchFamily="18" charset="0"/>
              </a:rPr>
              <a:t>Diseñar e implementar la etapa de adquisición y procesamiento de señales basadas en instrumentación electrónica.</a:t>
            </a:r>
            <a:endParaRPr lang="es-EC">
              <a:effectLst/>
              <a:latin typeface="Times New Roman" panose="02020603050405020304" pitchFamily="18" charset="0"/>
              <a:ea typeface="Times New Roman" panose="02020603050405020304" pitchFamily="18" charset="0"/>
            </a:endParaRPr>
          </a:p>
          <a:p>
            <a:pPr marL="342900" lvl="0" indent="-342900" algn="just" fontAlgn="base">
              <a:spcBef>
                <a:spcPts val="1200"/>
              </a:spcBef>
              <a:spcAft>
                <a:spcPts val="800"/>
              </a:spcAft>
              <a:buFont typeface="Symbol" panose="05050102010706020507" pitchFamily="18" charset="2"/>
              <a:buChar char=""/>
            </a:pPr>
            <a:r>
              <a:rPr lang="es-ES" sz="1600">
                <a:effectLst/>
                <a:latin typeface="Arial" panose="020B0604020202020204" pitchFamily="34" charset="0"/>
                <a:ea typeface="Times New Roman" panose="02020603050405020304" pitchFamily="18" charset="0"/>
              </a:rPr>
              <a:t>Implementar una base de datos de las muestras de granos de cacao </a:t>
            </a:r>
            <a:r>
              <a:rPr lang="es-EC" sz="1600">
                <a:effectLst/>
                <a:latin typeface="Arial" panose="020B0604020202020204" pitchFamily="34" charset="0"/>
                <a:ea typeface="Times New Roman" panose="02020603050405020304" pitchFamily="18" charset="0"/>
              </a:rPr>
              <a:t>para la optimización de los parámetros en la red neuronal.</a:t>
            </a:r>
            <a:endParaRPr lang="es-EC">
              <a:effectLst/>
              <a:latin typeface="Times New Roman" panose="02020603050405020304" pitchFamily="18" charset="0"/>
              <a:ea typeface="Times New Roman" panose="02020603050405020304" pitchFamily="18" charset="0"/>
            </a:endParaRPr>
          </a:p>
          <a:p>
            <a:pPr marL="342900" lvl="0" indent="-342900" algn="just">
              <a:spcBef>
                <a:spcPts val="1200"/>
              </a:spcBef>
              <a:spcAft>
                <a:spcPts val="800"/>
              </a:spcAft>
              <a:buFont typeface="Symbol" panose="05050102010706020507" pitchFamily="18" charset="2"/>
              <a:buChar char=""/>
            </a:pPr>
            <a:r>
              <a:rPr lang="es-EC" sz="1600">
                <a:effectLst/>
                <a:latin typeface="Arial" panose="020B0604020202020204" pitchFamily="34" charset="0"/>
                <a:ea typeface="Times New Roman" panose="02020603050405020304" pitchFamily="18" charset="0"/>
              </a:rPr>
              <a:t>Analizar el desempeño del sistema de medición para su validación</a:t>
            </a:r>
            <a:r>
              <a:rPr lang="es-EC" sz="1800">
                <a:effectLst/>
                <a:latin typeface="Arial" panose="020B0604020202020204" pitchFamily="34" charset="0"/>
                <a:ea typeface="Times New Roman" panose="02020603050405020304" pitchFamily="18" charset="0"/>
              </a:rPr>
              <a:t>.</a:t>
            </a:r>
            <a:endParaRPr lang="es-EC" sz="2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1631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fade">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fade">
                                      <p:cBhvr>
                                        <p:cTn id="4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5024761"/>
            <a:ext cx="12192000" cy="190839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Validación, Pruebas y Resultados</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47532" y="841761"/>
            <a:ext cx="8146003" cy="541235"/>
          </a:xfrm>
        </p:spPr>
        <p:txBody>
          <a:bodyPr>
            <a:normAutofit/>
          </a:bodyPr>
          <a:lstStyle/>
          <a:p>
            <a:pPr>
              <a:lnSpc>
                <a:spcPct val="100000"/>
              </a:lnSpc>
            </a:pPr>
            <a:r>
              <a:rPr lang="es-EC">
                <a:latin typeface="Arial" panose="020B0604020202020204" pitchFamily="34" charset="0"/>
                <a:cs typeface="Arial" panose="020B0604020202020204" pitchFamily="34" charset="0"/>
              </a:rPr>
              <a:t>Análisis de Resultados.</a:t>
            </a:r>
          </a:p>
        </p:txBody>
      </p:sp>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a 5">
            <a:extLst>
              <a:ext uri="{FF2B5EF4-FFF2-40B4-BE49-F238E27FC236}">
                <a16:creationId xmlns:a16="http://schemas.microsoft.com/office/drawing/2014/main" id="{D3FADD1F-C084-4B8D-9A0F-BD65034DB251}"/>
              </a:ext>
            </a:extLst>
          </p:cNvPr>
          <p:cNvGraphicFramePr/>
          <p:nvPr>
            <p:extLst>
              <p:ext uri="{D42A27DB-BD31-4B8C-83A1-F6EECF244321}">
                <p14:modId xmlns:p14="http://schemas.microsoft.com/office/powerpoint/2010/main" val="2485897011"/>
              </p:ext>
            </p:extLst>
          </p:nvPr>
        </p:nvGraphicFramePr>
        <p:xfrm>
          <a:off x="576423" y="1382996"/>
          <a:ext cx="10564327" cy="46332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7577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5024761"/>
            <a:ext cx="12192000" cy="190839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Validación, Pruebas y Resultados</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47532" y="841761"/>
            <a:ext cx="8146003" cy="541235"/>
          </a:xfrm>
        </p:spPr>
        <p:txBody>
          <a:bodyPr>
            <a:normAutofit/>
          </a:bodyPr>
          <a:lstStyle/>
          <a:p>
            <a:pPr>
              <a:lnSpc>
                <a:spcPct val="100000"/>
              </a:lnSpc>
            </a:pPr>
            <a:r>
              <a:rPr lang="es-EC">
                <a:latin typeface="Arial" panose="020B0604020202020204" pitchFamily="34" charset="0"/>
                <a:cs typeface="Arial" panose="020B0604020202020204" pitchFamily="34" charset="0"/>
              </a:rPr>
              <a:t>Análisis de Resultados.</a:t>
            </a:r>
          </a:p>
        </p:txBody>
      </p:sp>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
        <p:nvSpPr>
          <p:cNvPr id="13" name="Marcador de contenido 2">
            <a:extLst>
              <a:ext uri="{FF2B5EF4-FFF2-40B4-BE49-F238E27FC236}">
                <a16:creationId xmlns:a16="http://schemas.microsoft.com/office/drawing/2014/main" id="{34AE5E4A-9096-4DB8-836F-DF287C1B04A8}"/>
              </a:ext>
            </a:extLst>
          </p:cNvPr>
          <p:cNvSpPr txBox="1">
            <a:spLocks/>
          </p:cNvSpPr>
          <p:nvPr/>
        </p:nvSpPr>
        <p:spPr>
          <a:xfrm>
            <a:off x="722791" y="1520884"/>
            <a:ext cx="10515600" cy="50758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lnSpc>
                <a:spcPct val="100000"/>
              </a:lnSpc>
              <a:buFont typeface="Arial" panose="020B0604020202020204" pitchFamily="34" charset="0"/>
              <a:buNone/>
            </a:pPr>
            <a:endParaRPr lang="es-EC">
              <a:latin typeface="Arial" panose="020B0604020202020204" pitchFamily="34" charset="0"/>
              <a:cs typeface="Arial" panose="020B0604020202020204" pitchFamily="34" charset="0"/>
            </a:endParaRPr>
          </a:p>
          <a:p>
            <a:pPr marL="457200" lvl="1" indent="0" algn="just">
              <a:lnSpc>
                <a:spcPct val="100000"/>
              </a:lnSpc>
              <a:buFont typeface="Arial" panose="020B0604020202020204" pitchFamily="34" charset="0"/>
              <a:buNone/>
            </a:pPr>
            <a:endParaRPr lang="es-EC">
              <a:latin typeface="Arial" panose="020B0604020202020204" pitchFamily="34" charset="0"/>
              <a:cs typeface="Arial" panose="020B0604020202020204" pitchFamily="34" charset="0"/>
            </a:endParaRPr>
          </a:p>
          <a:p>
            <a:pPr marL="457200" lvl="1" indent="0" algn="just">
              <a:lnSpc>
                <a:spcPct val="100000"/>
              </a:lnSpc>
              <a:buFont typeface="Arial" panose="020B0604020202020204" pitchFamily="34" charset="0"/>
              <a:buNone/>
            </a:pPr>
            <a:endParaRPr lang="es-EC">
              <a:latin typeface="Arial" panose="020B0604020202020204" pitchFamily="34" charset="0"/>
              <a:cs typeface="Arial" panose="020B0604020202020204" pitchFamily="34" charset="0"/>
            </a:endParaRPr>
          </a:p>
          <a:p>
            <a:pPr marL="457200" lvl="1" indent="0" algn="just">
              <a:lnSpc>
                <a:spcPct val="100000"/>
              </a:lnSpc>
              <a:buFont typeface="Arial" panose="020B0604020202020204" pitchFamily="34" charset="0"/>
              <a:buNone/>
            </a:pPr>
            <a:endParaRPr lang="es-EC">
              <a:latin typeface="Arial" panose="020B0604020202020204" pitchFamily="34" charset="0"/>
              <a:cs typeface="Arial" panose="020B0604020202020204" pitchFamily="34" charset="0"/>
            </a:endParaRPr>
          </a:p>
          <a:p>
            <a:pPr marL="457200" lvl="1" indent="0" algn="just">
              <a:lnSpc>
                <a:spcPct val="100000"/>
              </a:lnSpc>
              <a:buFont typeface="Arial" panose="020B0604020202020204" pitchFamily="34" charset="0"/>
              <a:buNone/>
            </a:pPr>
            <a:endParaRPr lang="es-EC">
              <a:latin typeface="Arial" panose="020B0604020202020204" pitchFamily="34" charset="0"/>
              <a:cs typeface="Arial" panose="020B0604020202020204" pitchFamily="34" charset="0"/>
            </a:endParaRPr>
          </a:p>
          <a:p>
            <a:pPr marL="457200" lvl="1" indent="0" algn="just">
              <a:lnSpc>
                <a:spcPct val="100000"/>
              </a:lnSpc>
              <a:buFont typeface="Arial" panose="020B0604020202020204" pitchFamily="34" charset="0"/>
              <a:buNone/>
            </a:pPr>
            <a:r>
              <a:rPr lang="es-EC">
                <a:latin typeface="Arial" panose="020B0604020202020204" pitchFamily="34" charset="0"/>
                <a:cs typeface="Arial" panose="020B0604020202020204" pitchFamily="34" charset="0"/>
              </a:rPr>
              <a:t>Durante las  pruebas de funcionamiento, el prototipo falló en una de las veinte clasificaciones.</a:t>
            </a:r>
          </a:p>
          <a:p>
            <a:pPr marL="457200" lvl="1" indent="0" algn="just">
              <a:lnSpc>
                <a:spcPct val="100000"/>
              </a:lnSpc>
              <a:buFont typeface="Arial" panose="020B0604020202020204" pitchFamily="34" charset="0"/>
              <a:buNone/>
            </a:pPr>
            <a:endParaRPr lang="es-EC">
              <a:latin typeface="Arial" panose="020B0604020202020204" pitchFamily="34" charset="0"/>
              <a:cs typeface="Arial" panose="020B0604020202020204" pitchFamily="34" charset="0"/>
            </a:endParaRPr>
          </a:p>
          <a:p>
            <a:pPr marL="457200" lvl="1" indent="0" algn="just">
              <a:lnSpc>
                <a:spcPct val="100000"/>
              </a:lnSpc>
              <a:buFont typeface="Arial" panose="020B0604020202020204" pitchFamily="34" charset="0"/>
              <a:buNone/>
            </a:pPr>
            <a:r>
              <a:rPr lang="es-EC">
                <a:latin typeface="Arial" panose="020B0604020202020204" pitchFamily="34" charset="0"/>
                <a:cs typeface="Arial" panose="020B0604020202020204" pitchFamily="34" charset="0"/>
              </a:rPr>
              <a:t>Haciendo que el prototipo sea confiable como ayuda en los procesos de control de calidad del cacao. </a:t>
            </a:r>
          </a:p>
        </p:txBody>
      </p:sp>
      <p:graphicFrame>
        <p:nvGraphicFramePr>
          <p:cNvPr id="7" name="Diagrama 6">
            <a:extLst>
              <a:ext uri="{FF2B5EF4-FFF2-40B4-BE49-F238E27FC236}">
                <a16:creationId xmlns:a16="http://schemas.microsoft.com/office/drawing/2014/main" id="{196F8EA4-0771-40E0-B744-4834C1D5EB81}"/>
              </a:ext>
            </a:extLst>
          </p:cNvPr>
          <p:cNvGraphicFramePr/>
          <p:nvPr>
            <p:extLst>
              <p:ext uri="{D42A27DB-BD31-4B8C-83A1-F6EECF244321}">
                <p14:modId xmlns:p14="http://schemas.microsoft.com/office/powerpoint/2010/main" val="501289276"/>
              </p:ext>
            </p:extLst>
          </p:nvPr>
        </p:nvGraphicFramePr>
        <p:xfrm>
          <a:off x="698427" y="1499075"/>
          <a:ext cx="10564327" cy="190839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8973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Conclusiones</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2">
            <a:extLst>
              <a:ext uri="{FF2B5EF4-FFF2-40B4-BE49-F238E27FC236}">
                <a16:creationId xmlns:a16="http://schemas.microsoft.com/office/drawing/2014/main" id="{674FC90D-E7D2-41DB-989C-D78C240FCE59}"/>
              </a:ext>
            </a:extLst>
          </p:cNvPr>
          <p:cNvSpPr txBox="1">
            <a:spLocks/>
          </p:cNvSpPr>
          <p:nvPr/>
        </p:nvSpPr>
        <p:spPr>
          <a:xfrm>
            <a:off x="838200" y="1638341"/>
            <a:ext cx="10515600" cy="52326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r>
              <a:rPr lang="es-ES" dirty="0">
                <a:latin typeface="Arial" panose="020B0604020202020204" pitchFamily="34" charset="0"/>
                <a:cs typeface="Arial" panose="020B0604020202020204" pitchFamily="34" charset="0"/>
              </a:rPr>
              <a:t>Se diseñó e implementó un prototipo que permitió extraer los olores del cacao como soporte del proceso de control de calidad. Luego de esto, los olores fueron transportados hacia la cámara de sensores, se realizó la medición y almacenamiento de datos dentro de la tarjeta Raspberry Pi3. Los datos medidos se enviaron a un ordenador, se procesaron las señales y se clasificaron utilizando un modelo de red neuronal, que consta con dos neuronas en la capa de entrada y una neurona en la capa de salida.</a:t>
            </a:r>
          </a:p>
        </p:txBody>
      </p:sp>
    </p:spTree>
    <p:extLst>
      <p:ext uri="{BB962C8B-B14F-4D97-AF65-F5344CB8AC3E}">
        <p14:creationId xmlns:p14="http://schemas.microsoft.com/office/powerpoint/2010/main" val="412477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Conclusiones</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2">
            <a:extLst>
              <a:ext uri="{FF2B5EF4-FFF2-40B4-BE49-F238E27FC236}">
                <a16:creationId xmlns:a16="http://schemas.microsoft.com/office/drawing/2014/main" id="{674FC90D-E7D2-41DB-989C-D78C240FCE59}"/>
              </a:ext>
            </a:extLst>
          </p:cNvPr>
          <p:cNvSpPr txBox="1">
            <a:spLocks/>
          </p:cNvSpPr>
          <p:nvPr/>
        </p:nvSpPr>
        <p:spPr>
          <a:xfrm>
            <a:off x="722789" y="1315612"/>
            <a:ext cx="10515600" cy="52326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a:latin typeface="Arial" panose="020B0604020202020204" pitchFamily="34" charset="0"/>
                <a:cs typeface="Arial" panose="020B0604020202020204" pitchFamily="34" charset="0"/>
              </a:rPr>
              <a:t>Se calcularon las métricas de funcionamiento del prototipo usando validación ciega, en donde se encontró una exactitud de predicción del 95% indicando que una de cada veinte predicciones son incorrectas, además el sistema presenta una precisión del 91% lo que significa la existencia de falsas clasificaciones de cacao contaminado, mientras que la sensibilidad es de 100% indicando que ninguna de las muestras contaminadas se clasificaron como sanas, es decir, el sistema es sensible ante pequeñas cantidades de cacao contaminado dentro de una muestra de cacao sano, lo cual garantiza que la calidad del cacao clasificado como sano sea verdadero</a:t>
            </a:r>
            <a:r>
              <a:rPr lang="es-EC">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7570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Conclusiones</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2">
            <a:extLst>
              <a:ext uri="{FF2B5EF4-FFF2-40B4-BE49-F238E27FC236}">
                <a16:creationId xmlns:a16="http://schemas.microsoft.com/office/drawing/2014/main" id="{674FC90D-E7D2-41DB-989C-D78C240FCE59}"/>
              </a:ext>
            </a:extLst>
          </p:cNvPr>
          <p:cNvSpPr txBox="1">
            <a:spLocks/>
          </p:cNvSpPr>
          <p:nvPr/>
        </p:nvSpPr>
        <p:spPr>
          <a:xfrm>
            <a:off x="722789" y="1315612"/>
            <a:ext cx="10515600" cy="52326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a:latin typeface="Arial" panose="020B0604020202020204" pitchFamily="34" charset="0"/>
                <a:cs typeface="Arial" panose="020B0604020202020204" pitchFamily="34" charset="0"/>
              </a:rPr>
              <a:t>Los sensores químicos implementados en el prototipo midieron las sustancias volátiles presentes en los granos de cacao como amoníaco, monóxido de carbono, metano, óxido nitroso, vapores orgánicos solventes, entre otros, en donde los sensores TGS 2602 y TGS 826 presentaron un patrón de respuesta mayor en la detección de granos de cacao sanos en relación a la respuesta obtenida con granos contaminados. Mientras que en los sensores TGS 822, MQ 7, MQ 4 y MQ 135 se observó un patrón de respuesta mayor ante los estímulos con olores de granos contaminados. Por lo que la cámara de sensores es capaz de obtener huellas olfativas diferentes según la calidad del cacao. </a:t>
            </a:r>
            <a:endParaRPr lang="es-EC">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573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Conclusiones</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2">
            <a:extLst>
              <a:ext uri="{FF2B5EF4-FFF2-40B4-BE49-F238E27FC236}">
                <a16:creationId xmlns:a16="http://schemas.microsoft.com/office/drawing/2014/main" id="{674FC90D-E7D2-41DB-989C-D78C240FCE59}"/>
              </a:ext>
            </a:extLst>
          </p:cNvPr>
          <p:cNvSpPr txBox="1">
            <a:spLocks/>
          </p:cNvSpPr>
          <p:nvPr/>
        </p:nvSpPr>
        <p:spPr>
          <a:xfrm>
            <a:off x="838199" y="857289"/>
            <a:ext cx="10515600" cy="52326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a:latin typeface="Arial" panose="020B0604020202020204" pitchFamily="34" charset="0"/>
                <a:cs typeface="Arial" panose="020B0604020202020204" pitchFamily="34" charset="0"/>
              </a:rPr>
              <a:t>Se desarrolló un algoritmo en Python dentro de la tarjeta Raspberry Pi3, que permitió la comunicación con el conversor análogo-digital MCP 3008 utilizando el protocolo SPI y se almacenaron las mediciones en archivos de tipo .txt por cada uno de los experimentos realizados.</a:t>
            </a:r>
          </a:p>
          <a:p>
            <a:pPr algn="just"/>
            <a:r>
              <a:rPr lang="es-ES">
                <a:latin typeface="Arial" panose="020B0604020202020204" pitchFamily="34" charset="0"/>
                <a:cs typeface="Arial" panose="020B0604020202020204" pitchFamily="34" charset="0"/>
              </a:rPr>
              <a:t>El sistema de adquisición de señales logró medir en total 130 muestras de cacao sano y contaminado, de los cuales, con ayuda del preprocesamiento de señales, se encontraron doce muestras que presentaban outliers debido a que el integrado MCP 3008 al utilizar tecnología CMOS es sensible a variaciones en la alimentación y a perturbaciones externas como el ruido o vibraciones, lo que altera el comportamiento natural de las señales.</a:t>
            </a:r>
          </a:p>
        </p:txBody>
      </p:sp>
    </p:spTree>
    <p:extLst>
      <p:ext uri="{BB962C8B-B14F-4D97-AF65-F5344CB8AC3E}">
        <p14:creationId xmlns:p14="http://schemas.microsoft.com/office/powerpoint/2010/main" val="338124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Conclusiones</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2">
            <a:extLst>
              <a:ext uri="{FF2B5EF4-FFF2-40B4-BE49-F238E27FC236}">
                <a16:creationId xmlns:a16="http://schemas.microsoft.com/office/drawing/2014/main" id="{674FC90D-E7D2-41DB-989C-D78C240FCE59}"/>
              </a:ext>
            </a:extLst>
          </p:cNvPr>
          <p:cNvSpPr txBox="1">
            <a:spLocks/>
          </p:cNvSpPr>
          <p:nvPr/>
        </p:nvSpPr>
        <p:spPr>
          <a:xfrm>
            <a:off x="722789" y="1651818"/>
            <a:ext cx="10515600" cy="48964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a:latin typeface="Arial" panose="020B0604020202020204" pitchFamily="34" charset="0"/>
                <a:cs typeface="Arial" panose="020B0604020202020204" pitchFamily="34" charset="0"/>
              </a:rPr>
              <a:t>Para el entrenamiento de la red neuronal implementada en el prototipo se utilizaron 68 muestras de la base de datos preprocesados, utilizando dos neuronas y una función de activación ReLU para la capa de entrada. Luego de esto, se obtuvo un modelo de red que sirvió de herramienta para la clasificación de los granos de cacao, en donde el 5% de las veinte mediciones obtenidas en la implementación se clasificaron incorrectamente.</a:t>
            </a:r>
          </a:p>
        </p:txBody>
      </p:sp>
    </p:spTree>
    <p:extLst>
      <p:ext uri="{BB962C8B-B14F-4D97-AF65-F5344CB8AC3E}">
        <p14:creationId xmlns:p14="http://schemas.microsoft.com/office/powerpoint/2010/main" val="9726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Conclusiones</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contenido 2">
            <a:extLst>
              <a:ext uri="{FF2B5EF4-FFF2-40B4-BE49-F238E27FC236}">
                <a16:creationId xmlns:a16="http://schemas.microsoft.com/office/drawing/2014/main" id="{674FC90D-E7D2-41DB-989C-D78C240FCE59}"/>
              </a:ext>
            </a:extLst>
          </p:cNvPr>
          <p:cNvSpPr txBox="1">
            <a:spLocks/>
          </p:cNvSpPr>
          <p:nvPr/>
        </p:nvSpPr>
        <p:spPr>
          <a:xfrm>
            <a:off x="722789" y="1700980"/>
            <a:ext cx="10515600" cy="48473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a:latin typeface="Arial" panose="020B0604020202020204" pitchFamily="34" charset="0"/>
                <a:cs typeface="Arial" panose="020B0604020202020204" pitchFamily="34" charset="0"/>
              </a:rPr>
              <a:t>En definitiva, la implementación del prototipo es viable como asistente en los procesos de control de calidad para cacao de exportación, debido a que identificó con éxito el 95% de las muestras de granos entregados por las empresas ECO-KAKAO S.A. y de AGROLAYA S.A. El prototipo cuenta con una estructura compacta de fácil instalación y transporte, además incluye un software que muestra los resultados de la clasificación del cacao con sus respectivas gráficas. </a:t>
            </a:r>
          </a:p>
        </p:txBody>
      </p:sp>
    </p:spTree>
    <p:extLst>
      <p:ext uri="{BB962C8B-B14F-4D97-AF65-F5344CB8AC3E}">
        <p14:creationId xmlns:p14="http://schemas.microsoft.com/office/powerpoint/2010/main" val="149308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Recomendaciones</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contenido 2">
            <a:extLst>
              <a:ext uri="{FF2B5EF4-FFF2-40B4-BE49-F238E27FC236}">
                <a16:creationId xmlns:a16="http://schemas.microsoft.com/office/drawing/2014/main" id="{1DFF5D4B-1AD1-4E9F-91EE-94555EB1B9DE}"/>
              </a:ext>
            </a:extLst>
          </p:cNvPr>
          <p:cNvSpPr txBox="1">
            <a:spLocks/>
          </p:cNvSpPr>
          <p:nvPr/>
        </p:nvSpPr>
        <p:spPr>
          <a:xfrm>
            <a:off x="722789" y="1315612"/>
            <a:ext cx="10515600" cy="52326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a:latin typeface="Arial" panose="020B0604020202020204" pitchFamily="34" charset="0"/>
                <a:cs typeface="Arial" panose="020B0604020202020204" pitchFamily="34" charset="0"/>
              </a:rPr>
              <a:t>Al implementar una red neuronal para la clasificación entre 2 grupos determinados el número de experimentos empleados en el desarrollo de este proyecto fue de 110, con el cual se obtuvieron resultados óptimos, no obstante, se recomienda ampliar el rango de muestras para la base de datos, con un número mayor de experimentos también se aconseja emplear métodos de reducción de dimensiones lo cual mejoraría el tiempo de entrenamiento y desempeño de la red neuronal. En base a esta premisa al utilizar conjuntos de datos más grandes se puede optar por diferentes tipos de arquitecturas de red neuronal.</a:t>
            </a:r>
            <a:endParaRPr lang="es-EC">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171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Recomendaciones</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contenido 2">
            <a:extLst>
              <a:ext uri="{FF2B5EF4-FFF2-40B4-BE49-F238E27FC236}">
                <a16:creationId xmlns:a16="http://schemas.microsoft.com/office/drawing/2014/main" id="{1DFF5D4B-1AD1-4E9F-91EE-94555EB1B9DE}"/>
              </a:ext>
            </a:extLst>
          </p:cNvPr>
          <p:cNvSpPr txBox="1">
            <a:spLocks/>
          </p:cNvSpPr>
          <p:nvPr/>
        </p:nvSpPr>
        <p:spPr>
          <a:xfrm>
            <a:off x="722789" y="1315612"/>
            <a:ext cx="10515600" cy="52326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a:latin typeface="Arial" panose="020B0604020202020204" pitchFamily="34" charset="0"/>
                <a:cs typeface="Arial" panose="020B0604020202020204" pitchFamily="34" charset="0"/>
              </a:rPr>
              <a:t>Para la etapa de adquisición de datos se aconseja mejorar el sistema de inyección de volátiles, dado que al emplearse un control de encendido y apagado de bombas este genera mayores perturbaciones en el sistema, por consiguiente, se debe considerar utilizar un sistema automatizado controlado por electroválvulas.</a:t>
            </a:r>
          </a:p>
          <a:p>
            <a:pPr algn="just"/>
            <a:r>
              <a:rPr lang="es-ES">
                <a:latin typeface="Arial" panose="020B0604020202020204" pitchFamily="34" charset="0"/>
                <a:cs typeface="Arial" panose="020B0604020202020204" pitchFamily="34" charset="0"/>
              </a:rPr>
              <a:t>Al hablar de los datos almacenados se recomienda que estos presenten un formato de datos que pueda ser rápidamente interpretado en Python para su preprocesamiento, en el caso de este proyecto los datos de los sensores se almacenaban en un archivo .txt el cual debía ser modificado para la etapa de preprocesamiento y entrenamiento. </a:t>
            </a:r>
            <a:endParaRPr lang="es-EC">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3924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Descripción del Proyecto</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pic>
        <p:nvPicPr>
          <p:cNvPr id="6" name="Marcador de contenido 5">
            <a:extLst>
              <a:ext uri="{FF2B5EF4-FFF2-40B4-BE49-F238E27FC236}">
                <a16:creationId xmlns:a16="http://schemas.microsoft.com/office/drawing/2014/main" id="{BA188661-16AC-4A16-B721-73826FD736C7}"/>
              </a:ext>
            </a:extLst>
          </p:cNvPr>
          <p:cNvPicPr>
            <a:picLocks noGrp="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1155258" y="2366301"/>
            <a:ext cx="4326983" cy="2115691"/>
          </a:xfrm>
          <a:prstGeom prst="rect">
            <a:avLst/>
          </a:prstGeom>
          <a:noFill/>
          <a:ln>
            <a:noFill/>
          </a:ln>
        </p:spPr>
      </p:pic>
      <p:pic>
        <p:nvPicPr>
          <p:cNvPr id="7" name="Imagen 6">
            <a:extLst>
              <a:ext uri="{FF2B5EF4-FFF2-40B4-BE49-F238E27FC236}">
                <a16:creationId xmlns:a16="http://schemas.microsoft.com/office/drawing/2014/main" id="{5B757E4C-8E2D-406C-87B9-7250E13DE184}"/>
              </a:ext>
            </a:extLst>
          </p:cNvPr>
          <p:cNvPicPr/>
          <p:nvPr/>
        </p:nvPicPr>
        <p:blipFill>
          <a:blip r:embed="rId6">
            <a:extLst>
              <a:ext uri="{28A0092B-C50C-407E-A947-70E740481C1C}">
                <a14:useLocalDpi xmlns:a14="http://schemas.microsoft.com/office/drawing/2010/main" val="0"/>
              </a:ext>
            </a:extLst>
          </a:blip>
          <a:stretch>
            <a:fillRect/>
          </a:stretch>
        </p:blipFill>
        <p:spPr>
          <a:xfrm>
            <a:off x="6666906" y="2385711"/>
            <a:ext cx="4156075" cy="974725"/>
          </a:xfrm>
          <a:prstGeom prst="rect">
            <a:avLst/>
          </a:prstGeom>
        </p:spPr>
      </p:pic>
      <p:pic>
        <p:nvPicPr>
          <p:cNvPr id="8" name="Imagen 7">
            <a:extLst>
              <a:ext uri="{FF2B5EF4-FFF2-40B4-BE49-F238E27FC236}">
                <a16:creationId xmlns:a16="http://schemas.microsoft.com/office/drawing/2014/main" id="{0A95D253-C5B1-448E-96CD-1E8AD8DA697B}"/>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5470" y="4057448"/>
            <a:ext cx="4207510" cy="1800225"/>
          </a:xfrm>
          <a:prstGeom prst="rect">
            <a:avLst/>
          </a:prstGeom>
          <a:noFill/>
          <a:ln>
            <a:noFill/>
          </a:ln>
        </p:spPr>
      </p:pic>
      <p:sp>
        <p:nvSpPr>
          <p:cNvPr id="9" name="Diagrama de flujo: pantalla 8">
            <a:extLst>
              <a:ext uri="{FF2B5EF4-FFF2-40B4-BE49-F238E27FC236}">
                <a16:creationId xmlns:a16="http://schemas.microsoft.com/office/drawing/2014/main" id="{3209A6BD-C759-4B6B-8CC5-67DB8FEE7726}"/>
              </a:ext>
            </a:extLst>
          </p:cNvPr>
          <p:cNvSpPr/>
          <p:nvPr/>
        </p:nvSpPr>
        <p:spPr>
          <a:xfrm rot="10800000" flipV="1">
            <a:off x="1155258" y="1249078"/>
            <a:ext cx="2478805" cy="659167"/>
          </a:xfrm>
          <a:prstGeom prst="flowChartDisp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t>Fase 1</a:t>
            </a:r>
          </a:p>
        </p:txBody>
      </p:sp>
      <p:sp>
        <p:nvSpPr>
          <p:cNvPr id="10" name="Diagrama de flujo: pantalla 9">
            <a:extLst>
              <a:ext uri="{FF2B5EF4-FFF2-40B4-BE49-F238E27FC236}">
                <a16:creationId xmlns:a16="http://schemas.microsoft.com/office/drawing/2014/main" id="{88F066A5-F6B5-4F7B-B140-FCDD520A3735}"/>
              </a:ext>
            </a:extLst>
          </p:cNvPr>
          <p:cNvSpPr/>
          <p:nvPr/>
        </p:nvSpPr>
        <p:spPr>
          <a:xfrm rot="10800000" flipV="1">
            <a:off x="6666906" y="1277155"/>
            <a:ext cx="2478805" cy="659167"/>
          </a:xfrm>
          <a:prstGeom prst="flowChartDisp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t>Fase 2</a:t>
            </a:r>
          </a:p>
        </p:txBody>
      </p:sp>
      <p:sp>
        <p:nvSpPr>
          <p:cNvPr id="11" name="Flecha: a la derecha 10">
            <a:extLst>
              <a:ext uri="{FF2B5EF4-FFF2-40B4-BE49-F238E27FC236}">
                <a16:creationId xmlns:a16="http://schemas.microsoft.com/office/drawing/2014/main" id="{0471F0E4-4C73-41EF-AB45-C54461AD1477}"/>
              </a:ext>
            </a:extLst>
          </p:cNvPr>
          <p:cNvSpPr/>
          <p:nvPr/>
        </p:nvSpPr>
        <p:spPr>
          <a:xfrm rot="5400000">
            <a:off x="8382599" y="3528901"/>
            <a:ext cx="673250" cy="468637"/>
          </a:xfrm>
          <a:prstGeom prst="rightArrow">
            <a:avLst/>
          </a:prstGeom>
          <a:solidFill>
            <a:schemeClr val="accent6">
              <a:lumMod val="60000"/>
              <a:lumOff val="4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2414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Recomendaciones</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contenido 2">
            <a:extLst>
              <a:ext uri="{FF2B5EF4-FFF2-40B4-BE49-F238E27FC236}">
                <a16:creationId xmlns:a16="http://schemas.microsoft.com/office/drawing/2014/main" id="{1DFF5D4B-1AD1-4E9F-91EE-94555EB1B9DE}"/>
              </a:ext>
            </a:extLst>
          </p:cNvPr>
          <p:cNvSpPr txBox="1">
            <a:spLocks/>
          </p:cNvSpPr>
          <p:nvPr/>
        </p:nvSpPr>
        <p:spPr>
          <a:xfrm>
            <a:off x="722789" y="2222090"/>
            <a:ext cx="10515600" cy="43261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S">
                <a:latin typeface="Arial" panose="020B0604020202020204" pitchFamily="34" charset="0"/>
                <a:cs typeface="Arial" panose="020B0604020202020204" pitchFamily="34" charset="0"/>
              </a:rPr>
              <a:t>La etapa de entrenamiento y validación se llevó a cabo en un computador externo al prototipo, para futuros trabajos se aconseja embeber todo el sistema en la tarjeta de adquisición, de esta manera se reduce el número de equipos necesarios para la implementación del prototipo.</a:t>
            </a:r>
            <a:endParaRPr lang="es-EC">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864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1670851" y="1243061"/>
            <a:ext cx="8850297" cy="3820551"/>
          </a:xfrm>
        </p:spPr>
        <p:txBody>
          <a:bodyPr>
            <a:normAutofit/>
          </a:bodyPr>
          <a:lstStyle/>
          <a:p>
            <a:pPr algn="ctr"/>
            <a:r>
              <a:rPr lang="es-EC" sz="7200" dirty="0">
                <a:latin typeface="Arial" panose="020B0604020202020204" pitchFamily="34" charset="0"/>
                <a:cs typeface="Arial" panose="020B0604020202020204" pitchFamily="34" charset="0"/>
              </a:rPr>
              <a:t>GRACIAS</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9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C" sz="3600">
                <a:latin typeface="Arial" panose="020B0604020202020204" pitchFamily="34" charset="0"/>
                <a:cs typeface="Arial" panose="020B0604020202020204" pitchFamily="34" charset="0"/>
              </a:rPr>
              <a:t>Marco Conceptual</a:t>
            </a:r>
          </a:p>
        </p:txBody>
      </p:sp>
      <p:sp>
        <p:nvSpPr>
          <p:cNvPr id="3" name="Marcador de contenido 2">
            <a:extLst>
              <a:ext uri="{FF2B5EF4-FFF2-40B4-BE49-F238E27FC236}">
                <a16:creationId xmlns:a16="http://schemas.microsoft.com/office/drawing/2014/main" id="{29412ECA-2DEC-4CB9-9866-3F894D51D0E0}"/>
              </a:ext>
            </a:extLst>
          </p:cNvPr>
          <p:cNvSpPr>
            <a:spLocks noGrp="1"/>
          </p:cNvSpPr>
          <p:nvPr>
            <p:ph idx="1"/>
          </p:nvPr>
        </p:nvSpPr>
        <p:spPr>
          <a:xfrm>
            <a:off x="838200" y="1688349"/>
            <a:ext cx="10515600" cy="5182664"/>
          </a:xfrm>
        </p:spPr>
        <p:txBody>
          <a:bodyPr/>
          <a:lstStyle/>
          <a:p>
            <a:r>
              <a:rPr lang="es-ES">
                <a:latin typeface="Arial" panose="020B0604020202020204" pitchFamily="34" charset="0"/>
                <a:cs typeface="Arial" panose="020B0604020202020204" pitchFamily="34" charset="0"/>
              </a:rPr>
              <a:t>Control de Calidad de Cacao en Ecuador</a:t>
            </a:r>
            <a:endParaRPr lang="es-EC">
              <a:latin typeface="Arial" panose="020B0604020202020204" pitchFamily="34" charset="0"/>
              <a:cs typeface="Arial" panose="020B0604020202020204" pitchFamily="34" charset="0"/>
            </a:endParaRPr>
          </a:p>
          <a:p>
            <a:r>
              <a:rPr lang="pt-BR" err="1">
                <a:latin typeface="Arial" panose="020B0604020202020204" pitchFamily="34" charset="0"/>
                <a:cs typeface="Arial" panose="020B0604020202020204" pitchFamily="34" charset="0"/>
              </a:rPr>
              <a:t>Arquitectura</a:t>
            </a:r>
            <a:r>
              <a:rPr lang="pt-BR">
                <a:latin typeface="Arial" panose="020B0604020202020204" pitchFamily="34" charset="0"/>
                <a:cs typeface="Arial" panose="020B0604020202020204" pitchFamily="34" charset="0"/>
              </a:rPr>
              <a:t> de </a:t>
            </a:r>
            <a:r>
              <a:rPr lang="pt-BR" err="1">
                <a:latin typeface="Arial" panose="020B0604020202020204" pitchFamily="34" charset="0"/>
                <a:cs typeface="Arial" panose="020B0604020202020204" pitchFamily="34" charset="0"/>
              </a:rPr>
              <a:t>Prototipo</a:t>
            </a:r>
            <a:r>
              <a:rPr lang="pt-BR">
                <a:latin typeface="Arial" panose="020B0604020202020204" pitchFamily="34" charset="0"/>
                <a:cs typeface="Arial" panose="020B0604020202020204" pitchFamily="34" charset="0"/>
              </a:rPr>
              <a:t> de Nariz Electrónica</a:t>
            </a:r>
            <a:endParaRPr lang="es-EC">
              <a:latin typeface="Arial" panose="020B0604020202020204" pitchFamily="34" charset="0"/>
              <a:cs typeface="Arial" panose="020B0604020202020204" pitchFamily="34" charset="0"/>
            </a:endParaRPr>
          </a:p>
          <a:p>
            <a:r>
              <a:rPr lang="es-ES">
                <a:latin typeface="Arial" panose="020B0604020202020204" pitchFamily="34" charset="0"/>
                <a:cs typeface="Arial" panose="020B0604020202020204" pitchFamily="34" charset="0"/>
              </a:rPr>
              <a:t>Arquitectura de una red neuronal </a:t>
            </a:r>
          </a:p>
          <a:p>
            <a:r>
              <a:rPr lang="es-EC">
                <a:latin typeface="Arial" panose="020B0604020202020204" pitchFamily="34" charset="0"/>
                <a:cs typeface="Arial" panose="020B0604020202020204" pitchFamily="34" charset="0"/>
              </a:rPr>
              <a:t>Entrenamiento de redes neuronales</a:t>
            </a: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812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a:bodyPr>
          <a:lstStyle/>
          <a:p>
            <a:pPr algn="ctr"/>
            <a:r>
              <a:rPr lang="es-ES" sz="3600">
                <a:latin typeface="Arial" panose="020B0604020202020204" pitchFamily="34" charset="0"/>
                <a:cs typeface="Arial" panose="020B0604020202020204" pitchFamily="34" charset="0"/>
              </a:rPr>
              <a:t>Control de Calidad de Cacao en Ecuador</a:t>
            </a:r>
            <a:endParaRPr lang="es-EC" sz="3600">
              <a:latin typeface="Arial" panose="020B0604020202020204" pitchFamily="34" charset="0"/>
              <a:cs typeface="Arial" panose="020B0604020202020204" pitchFamily="34" charset="0"/>
            </a:endParaRP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2617"/>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pic>
        <p:nvPicPr>
          <p:cNvPr id="6" name="Marcador de contenido 5">
            <a:extLst>
              <a:ext uri="{FF2B5EF4-FFF2-40B4-BE49-F238E27FC236}">
                <a16:creationId xmlns:a16="http://schemas.microsoft.com/office/drawing/2014/main" id="{34DCE7B9-2732-43BF-9B8A-9EC75AD9F481}"/>
              </a:ext>
            </a:extLst>
          </p:cNvPr>
          <p:cNvPicPr>
            <a:picLocks noGrp="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3134099" y="2292988"/>
            <a:ext cx="5717746" cy="2432965"/>
          </a:xfrm>
          <a:prstGeom prst="rect">
            <a:avLst/>
          </a:prstGeom>
          <a:noFill/>
          <a:ln>
            <a:noFill/>
          </a:ln>
        </p:spPr>
      </p:pic>
      <p:pic>
        <p:nvPicPr>
          <p:cNvPr id="7" name="Imagen 6">
            <a:extLst>
              <a:ext uri="{FF2B5EF4-FFF2-40B4-BE49-F238E27FC236}">
                <a16:creationId xmlns:a16="http://schemas.microsoft.com/office/drawing/2014/main" id="{0B3B0C62-64B3-4DF0-B44F-FBBBDFB5205F}"/>
              </a:ext>
            </a:extLst>
          </p:cNvPr>
          <p:cNvPicPr/>
          <p:nvPr/>
        </p:nvPicPr>
        <p:blipFill rotWithShape="1">
          <a:blip r:embed="rId6" cstate="print">
            <a:extLst>
              <a:ext uri="{28A0092B-C50C-407E-A947-70E740481C1C}">
                <a14:useLocalDpi xmlns:a14="http://schemas.microsoft.com/office/drawing/2010/main" val="0"/>
              </a:ext>
            </a:extLst>
          </a:blip>
          <a:srcRect b="13396"/>
          <a:stretch/>
        </p:blipFill>
        <p:spPr bwMode="auto">
          <a:xfrm>
            <a:off x="1787827" y="963809"/>
            <a:ext cx="1479441" cy="1267752"/>
          </a:xfrm>
          <a:prstGeom prst="rect">
            <a:avLst/>
          </a:prstGeom>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6BB7DC98-2E90-48DE-A9D7-A54F7D99CDC8}"/>
              </a:ext>
            </a:extLst>
          </p:cNvPr>
          <p:cNvPicPr/>
          <p:nvPr/>
        </p:nvPicPr>
        <p:blipFill>
          <a:blip r:embed="rId7">
            <a:extLst>
              <a:ext uri="{28A0092B-C50C-407E-A947-70E740481C1C}">
                <a14:useLocalDpi xmlns:a14="http://schemas.microsoft.com/office/drawing/2010/main" val="0"/>
              </a:ext>
            </a:extLst>
          </a:blip>
          <a:stretch>
            <a:fillRect/>
          </a:stretch>
        </p:blipFill>
        <p:spPr>
          <a:xfrm>
            <a:off x="4177306" y="961768"/>
            <a:ext cx="1479441" cy="1267752"/>
          </a:xfrm>
          <a:prstGeom prst="rect">
            <a:avLst/>
          </a:prstGeom>
        </p:spPr>
      </p:pic>
      <p:pic>
        <p:nvPicPr>
          <p:cNvPr id="9" name="Imagen 8">
            <a:extLst>
              <a:ext uri="{FF2B5EF4-FFF2-40B4-BE49-F238E27FC236}">
                <a16:creationId xmlns:a16="http://schemas.microsoft.com/office/drawing/2014/main" id="{FDE046C8-9925-47D0-8816-90CB9602DF3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6499515" y="961768"/>
            <a:ext cx="1479442" cy="1327649"/>
          </a:xfrm>
          <a:prstGeom prst="rect">
            <a:avLst/>
          </a:prstGeom>
        </p:spPr>
      </p:pic>
      <p:pic>
        <p:nvPicPr>
          <p:cNvPr id="10" name="Imagen 9">
            <a:extLst>
              <a:ext uri="{FF2B5EF4-FFF2-40B4-BE49-F238E27FC236}">
                <a16:creationId xmlns:a16="http://schemas.microsoft.com/office/drawing/2014/main" id="{AC7D52F6-94AB-4422-A115-7B9F03EB0322}"/>
              </a:ext>
            </a:extLst>
          </p:cNvPr>
          <p:cNvPicPr/>
          <p:nvPr/>
        </p:nvPicPr>
        <p:blipFill>
          <a:blip r:embed="rId9">
            <a:extLst>
              <a:ext uri="{28A0092B-C50C-407E-A947-70E740481C1C}">
                <a14:useLocalDpi xmlns:a14="http://schemas.microsoft.com/office/drawing/2010/main" val="0"/>
              </a:ext>
            </a:extLst>
          </a:blip>
          <a:stretch>
            <a:fillRect/>
          </a:stretch>
        </p:blipFill>
        <p:spPr>
          <a:xfrm>
            <a:off x="8821725" y="947541"/>
            <a:ext cx="1479442" cy="1327649"/>
          </a:xfrm>
          <a:prstGeom prst="rect">
            <a:avLst/>
          </a:prstGeom>
        </p:spPr>
      </p:pic>
      <p:pic>
        <p:nvPicPr>
          <p:cNvPr id="11" name="Imagen 10">
            <a:extLst>
              <a:ext uri="{FF2B5EF4-FFF2-40B4-BE49-F238E27FC236}">
                <a16:creationId xmlns:a16="http://schemas.microsoft.com/office/drawing/2014/main" id="{AF8986A7-2E9A-422B-802F-C298D797D2B8}"/>
              </a:ext>
            </a:extLst>
          </p:cNvPr>
          <p:cNvPicPr/>
          <p:nvPr/>
        </p:nvPicPr>
        <p:blipFill>
          <a:blip r:embed="rId10">
            <a:extLst>
              <a:ext uri="{28A0092B-C50C-407E-A947-70E740481C1C}">
                <a14:useLocalDpi xmlns:a14="http://schemas.microsoft.com/office/drawing/2010/main" val="0"/>
              </a:ext>
            </a:extLst>
          </a:blip>
          <a:stretch>
            <a:fillRect/>
          </a:stretch>
        </p:blipFill>
        <p:spPr>
          <a:xfrm>
            <a:off x="7887259" y="4589166"/>
            <a:ext cx="1479442" cy="1327649"/>
          </a:xfrm>
          <a:prstGeom prst="rect">
            <a:avLst/>
          </a:prstGeom>
        </p:spPr>
      </p:pic>
      <p:pic>
        <p:nvPicPr>
          <p:cNvPr id="12" name="Imagen 11">
            <a:extLst>
              <a:ext uri="{FF2B5EF4-FFF2-40B4-BE49-F238E27FC236}">
                <a16:creationId xmlns:a16="http://schemas.microsoft.com/office/drawing/2014/main" id="{339382FE-3C36-4A62-AA6B-18CF37D14EDB}"/>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134099" y="4597309"/>
            <a:ext cx="1479441" cy="1327649"/>
          </a:xfrm>
          <a:prstGeom prst="rect">
            <a:avLst/>
          </a:prstGeom>
        </p:spPr>
      </p:pic>
      <p:pic>
        <p:nvPicPr>
          <p:cNvPr id="13" name="Imagen 12">
            <a:extLst>
              <a:ext uri="{FF2B5EF4-FFF2-40B4-BE49-F238E27FC236}">
                <a16:creationId xmlns:a16="http://schemas.microsoft.com/office/drawing/2014/main" id="{62CD61C3-207E-4643-A3C2-25C06172D765}"/>
              </a:ext>
            </a:extLst>
          </p:cNvPr>
          <p:cNvPicPr/>
          <p:nvPr/>
        </p:nvPicPr>
        <p:blipFill>
          <a:blip r:embed="rId12">
            <a:extLst>
              <a:ext uri="{28A0092B-C50C-407E-A947-70E740481C1C}">
                <a14:useLocalDpi xmlns:a14="http://schemas.microsoft.com/office/drawing/2010/main" val="0"/>
              </a:ext>
            </a:extLst>
          </a:blip>
          <a:stretch>
            <a:fillRect/>
          </a:stretch>
        </p:blipFill>
        <p:spPr>
          <a:xfrm>
            <a:off x="5449208" y="4589166"/>
            <a:ext cx="1479442" cy="1343936"/>
          </a:xfrm>
          <a:prstGeom prst="rect">
            <a:avLst/>
          </a:prstGeom>
        </p:spPr>
      </p:pic>
    </p:spTree>
    <p:extLst>
      <p:ext uri="{BB962C8B-B14F-4D97-AF65-F5344CB8AC3E}">
        <p14:creationId xmlns:p14="http://schemas.microsoft.com/office/powerpoint/2010/main" val="144948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45AB3-991A-4FCF-9729-2FD567A6D3D6}"/>
              </a:ext>
            </a:extLst>
          </p:cNvPr>
          <p:cNvSpPr>
            <a:spLocks noGrp="1"/>
          </p:cNvSpPr>
          <p:nvPr>
            <p:ph type="title"/>
          </p:nvPr>
        </p:nvSpPr>
        <p:spPr>
          <a:xfrm>
            <a:off x="2503502" y="89879"/>
            <a:ext cx="8850297" cy="767410"/>
          </a:xfrm>
        </p:spPr>
        <p:txBody>
          <a:bodyPr>
            <a:normAutofit fontScale="90000"/>
          </a:bodyPr>
          <a:lstStyle/>
          <a:p>
            <a:pPr algn="ctr"/>
            <a:r>
              <a:rPr lang="pt-BR" sz="3600">
                <a:latin typeface="Arial" panose="020B0604020202020204" pitchFamily="34" charset="0"/>
                <a:cs typeface="Arial" panose="020B0604020202020204" pitchFamily="34" charset="0"/>
              </a:rPr>
              <a:t>Arquitectura de Prototipo de Nariz Electrónica</a:t>
            </a:r>
            <a:endParaRPr lang="es-EC" sz="3600">
              <a:latin typeface="Arial" panose="020B0604020202020204" pitchFamily="34" charset="0"/>
              <a:cs typeface="Arial" panose="020B0604020202020204" pitchFamily="34" charset="0"/>
            </a:endParaRPr>
          </a:p>
        </p:txBody>
      </p:sp>
      <p:pic>
        <p:nvPicPr>
          <p:cNvPr id="4" name="Picture 3" descr="C:\Users\SXCABR~1\AppData\Local\Temp\PLANTILLAS EN POWER POINT-1.png">
            <a:extLst>
              <a:ext uri="{FF2B5EF4-FFF2-40B4-BE49-F238E27FC236}">
                <a16:creationId xmlns:a16="http://schemas.microsoft.com/office/drawing/2014/main" id="{3E3E7F64-5434-423B-9F2E-5298C98A138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4" t="64746" r="-1" b="211"/>
          <a:stretch/>
        </p:blipFill>
        <p:spPr bwMode="auto">
          <a:xfrm>
            <a:off x="0" y="4968380"/>
            <a:ext cx="12192000" cy="19083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SPE | Universidad de las Fuerzas Armadas | Sangolquí">
            <a:extLst>
              <a:ext uri="{FF2B5EF4-FFF2-40B4-BE49-F238E27FC236}">
                <a16:creationId xmlns:a16="http://schemas.microsoft.com/office/drawing/2014/main" id="{726589AD-0E12-4A00-9862-9D95840297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000"/>
                    </a14:imgEffect>
                    <a14:imgEffect>
                      <a14:saturation sat="144000"/>
                    </a14:imgEffect>
                    <a14:imgEffect>
                      <a14:brightnessContrast bright="25000" contrast="-6000"/>
                    </a14:imgEffect>
                  </a14:imgLayer>
                </a14:imgProps>
              </a:ext>
              <a:ext uri="{28A0092B-C50C-407E-A947-70E740481C1C}">
                <a14:useLocalDpi xmlns:a14="http://schemas.microsoft.com/office/drawing/2010/main" val="0"/>
              </a:ext>
            </a:extLst>
          </a:blip>
          <a:srcRect/>
          <a:stretch>
            <a:fillRect/>
          </a:stretch>
        </p:blipFill>
        <p:spPr bwMode="auto">
          <a:xfrm>
            <a:off x="121929" y="89879"/>
            <a:ext cx="2381574" cy="657314"/>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B65CDBAF-C62E-4EF8-A92F-60A1E76FB5F0}"/>
              </a:ext>
            </a:extLst>
          </p:cNvPr>
          <p:cNvPicPr/>
          <p:nvPr/>
        </p:nvPicPr>
        <p:blipFill>
          <a:blip r:embed="rId5"/>
          <a:stretch>
            <a:fillRect/>
          </a:stretch>
        </p:blipFill>
        <p:spPr>
          <a:xfrm>
            <a:off x="1034115" y="3429000"/>
            <a:ext cx="2938774" cy="1908396"/>
          </a:xfrm>
          <a:prstGeom prst="rect">
            <a:avLst/>
          </a:prstGeom>
        </p:spPr>
      </p:pic>
      <p:sp>
        <p:nvSpPr>
          <p:cNvPr id="9" name="CuadroTexto 8">
            <a:extLst>
              <a:ext uri="{FF2B5EF4-FFF2-40B4-BE49-F238E27FC236}">
                <a16:creationId xmlns:a16="http://schemas.microsoft.com/office/drawing/2014/main" id="{2823AB42-60BE-4167-8546-17D7AC837E0B}"/>
              </a:ext>
            </a:extLst>
          </p:cNvPr>
          <p:cNvSpPr txBox="1"/>
          <p:nvPr/>
        </p:nvSpPr>
        <p:spPr>
          <a:xfrm>
            <a:off x="6095999" y="3358435"/>
            <a:ext cx="3235354" cy="2195473"/>
          </a:xfrm>
          <a:prstGeom prst="rect">
            <a:avLst/>
          </a:prstGeom>
          <a:noFill/>
        </p:spPr>
        <p:txBody>
          <a:bodyPr wrap="square">
            <a:spAutoFit/>
          </a:bodyPr>
          <a:lstStyle/>
          <a:p>
            <a:pPr marL="342900" lvl="0" indent="-342900" algn="just">
              <a:spcBef>
                <a:spcPts val="1200"/>
              </a:spcBef>
              <a:spcAft>
                <a:spcPts val="800"/>
              </a:spcAft>
              <a:buFont typeface="Symbol" panose="05050102010706020507" pitchFamily="18" charset="2"/>
              <a:buChar char=""/>
            </a:pPr>
            <a:r>
              <a:rPr lang="es-EC" sz="1400">
                <a:effectLst/>
                <a:latin typeface="Arial" panose="020B0604020202020204" pitchFamily="34" charset="0"/>
                <a:ea typeface="Times New Roman" panose="02020603050405020304" pitchFamily="18" charset="0"/>
              </a:rPr>
              <a:t>Aldehídos y cetonas </a:t>
            </a:r>
            <a:endParaRPr lang="es-EC" sz="1400">
              <a:effectLst/>
              <a:latin typeface="Times New Roman" panose="02020603050405020304" pitchFamily="18" charset="0"/>
              <a:ea typeface="Times New Roman" panose="02020603050405020304" pitchFamily="18" charset="0"/>
            </a:endParaRPr>
          </a:p>
          <a:p>
            <a:pPr marL="342900" lvl="0" indent="-342900" algn="just">
              <a:spcBef>
                <a:spcPts val="1200"/>
              </a:spcBef>
              <a:spcAft>
                <a:spcPts val="800"/>
              </a:spcAft>
              <a:buFont typeface="Symbol" panose="05050102010706020507" pitchFamily="18" charset="2"/>
              <a:buChar char=""/>
            </a:pPr>
            <a:r>
              <a:rPr lang="es-EC" sz="1400">
                <a:effectLst/>
                <a:latin typeface="Arial" panose="020B0604020202020204" pitchFamily="34" charset="0"/>
                <a:ea typeface="Times New Roman" panose="02020603050405020304" pitchFamily="18" charset="0"/>
              </a:rPr>
              <a:t>Esteres</a:t>
            </a:r>
            <a:endParaRPr lang="es-EC" sz="1400">
              <a:effectLst/>
              <a:latin typeface="Times New Roman" panose="02020603050405020304" pitchFamily="18" charset="0"/>
              <a:ea typeface="Times New Roman" panose="02020603050405020304" pitchFamily="18" charset="0"/>
            </a:endParaRPr>
          </a:p>
          <a:p>
            <a:pPr marL="342900" lvl="0" indent="-342900" algn="just">
              <a:spcBef>
                <a:spcPts val="1200"/>
              </a:spcBef>
              <a:spcAft>
                <a:spcPts val="800"/>
              </a:spcAft>
              <a:buFont typeface="Symbol" panose="05050102010706020507" pitchFamily="18" charset="2"/>
              <a:buChar char=""/>
            </a:pPr>
            <a:r>
              <a:rPr lang="es-EC" sz="1400">
                <a:effectLst/>
                <a:latin typeface="Arial" panose="020B0604020202020204" pitchFamily="34" charset="0"/>
                <a:ea typeface="Times New Roman" panose="02020603050405020304" pitchFamily="18" charset="0"/>
              </a:rPr>
              <a:t>Alcoholes </a:t>
            </a:r>
            <a:endParaRPr lang="es-EC" sz="1400">
              <a:effectLst/>
              <a:latin typeface="Times New Roman" panose="02020603050405020304" pitchFamily="18" charset="0"/>
              <a:ea typeface="Times New Roman" panose="02020603050405020304" pitchFamily="18" charset="0"/>
            </a:endParaRPr>
          </a:p>
          <a:p>
            <a:pPr marL="342900" lvl="0" indent="-342900" algn="just">
              <a:spcBef>
                <a:spcPts val="1200"/>
              </a:spcBef>
              <a:spcAft>
                <a:spcPts val="800"/>
              </a:spcAft>
              <a:buFont typeface="Symbol" panose="05050102010706020507" pitchFamily="18" charset="2"/>
              <a:buChar char=""/>
            </a:pPr>
            <a:r>
              <a:rPr lang="es-EC" sz="1400">
                <a:effectLst/>
                <a:latin typeface="Arial" panose="020B0604020202020204" pitchFamily="34" charset="0"/>
                <a:ea typeface="Times New Roman" panose="02020603050405020304" pitchFamily="18" charset="0"/>
              </a:rPr>
              <a:t>Pirazinas </a:t>
            </a:r>
            <a:endParaRPr lang="es-EC" sz="1400">
              <a:effectLst/>
              <a:latin typeface="Times New Roman" panose="02020603050405020304" pitchFamily="18" charset="0"/>
              <a:ea typeface="Times New Roman" panose="02020603050405020304" pitchFamily="18" charset="0"/>
            </a:endParaRPr>
          </a:p>
          <a:p>
            <a:pPr marL="342900" lvl="0" indent="-342900" algn="just">
              <a:spcBef>
                <a:spcPts val="1200"/>
              </a:spcBef>
              <a:spcAft>
                <a:spcPts val="800"/>
              </a:spcAft>
              <a:buFont typeface="Symbol" panose="05050102010706020507" pitchFamily="18" charset="2"/>
              <a:buChar char=""/>
            </a:pPr>
            <a:r>
              <a:rPr lang="es-EC" sz="1400">
                <a:effectLst/>
                <a:latin typeface="Arial" panose="020B0604020202020204" pitchFamily="34" charset="0"/>
                <a:ea typeface="Times New Roman" panose="02020603050405020304" pitchFamily="18" charset="0"/>
              </a:rPr>
              <a:t>Monóxido de carbono </a:t>
            </a:r>
            <a:endParaRPr lang="es-EC" sz="1400">
              <a:effectLst/>
              <a:latin typeface="Times New Roman" panose="02020603050405020304" pitchFamily="18" charset="0"/>
              <a:ea typeface="Times New Roman" panose="02020603050405020304" pitchFamily="18" charset="0"/>
            </a:endParaRPr>
          </a:p>
        </p:txBody>
      </p:sp>
      <p:sp>
        <p:nvSpPr>
          <p:cNvPr id="12" name="Marcador de contenido 2">
            <a:extLst>
              <a:ext uri="{FF2B5EF4-FFF2-40B4-BE49-F238E27FC236}">
                <a16:creationId xmlns:a16="http://schemas.microsoft.com/office/drawing/2014/main" id="{DB8B599E-F10C-48FC-B4C4-2A5DC7083CED}"/>
              </a:ext>
            </a:extLst>
          </p:cNvPr>
          <p:cNvSpPr txBox="1">
            <a:spLocks/>
          </p:cNvSpPr>
          <p:nvPr/>
        </p:nvSpPr>
        <p:spPr>
          <a:xfrm>
            <a:off x="268769" y="3015472"/>
            <a:ext cx="6659881" cy="17755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s-EC">
                <a:latin typeface="Arial" panose="020B0604020202020204" pitchFamily="34" charset="0"/>
                <a:cs typeface="Arial" panose="020B0604020202020204" pitchFamily="34" charset="0"/>
              </a:rPr>
              <a:t>Sustancia a analizar</a:t>
            </a:r>
          </a:p>
          <a:p>
            <a:pPr>
              <a:buFont typeface="Wingdings" panose="05000000000000000000" pitchFamily="2" charset="2"/>
              <a:buChar char="§"/>
            </a:pPr>
            <a:endParaRPr lang="es-EC">
              <a:latin typeface="Arial" panose="020B0604020202020204" pitchFamily="34" charset="0"/>
              <a:cs typeface="Arial" panose="020B0604020202020204" pitchFamily="34" charset="0"/>
            </a:endParaRPr>
          </a:p>
        </p:txBody>
      </p:sp>
      <p:pic>
        <p:nvPicPr>
          <p:cNvPr id="10" name="Marcador de contenido 5">
            <a:extLst>
              <a:ext uri="{FF2B5EF4-FFF2-40B4-BE49-F238E27FC236}">
                <a16:creationId xmlns:a16="http://schemas.microsoft.com/office/drawing/2014/main" id="{F650A883-75E3-4015-A4ED-53247FABFC9A}"/>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3996143" y="896521"/>
            <a:ext cx="4833821" cy="2019009"/>
          </a:xfrm>
          <a:prstGeom prst="rect">
            <a:avLst/>
          </a:prstGeom>
        </p:spPr>
      </p:pic>
      <p:sp>
        <p:nvSpPr>
          <p:cNvPr id="11" name="Rectángulo 10">
            <a:extLst>
              <a:ext uri="{FF2B5EF4-FFF2-40B4-BE49-F238E27FC236}">
                <a16:creationId xmlns:a16="http://schemas.microsoft.com/office/drawing/2014/main" id="{618AF2AC-88E7-468D-8CA2-FBDBB773DFC5}"/>
              </a:ext>
            </a:extLst>
          </p:cNvPr>
          <p:cNvSpPr/>
          <p:nvPr/>
        </p:nvSpPr>
        <p:spPr>
          <a:xfrm>
            <a:off x="3972889" y="1441891"/>
            <a:ext cx="1009920" cy="1001961"/>
          </a:xfrm>
          <a:prstGeom prst="rect">
            <a:avLst/>
          </a:prstGeom>
          <a:no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13466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3280</Words>
  <Application>Microsoft Office PowerPoint</Application>
  <PresentationFormat>Panorámica</PresentationFormat>
  <Paragraphs>693</Paragraphs>
  <Slides>61</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61</vt:i4>
      </vt:variant>
    </vt:vector>
  </HeadingPairs>
  <TitlesOfParts>
    <vt:vector size="69" baseType="lpstr">
      <vt:lpstr>Arial</vt:lpstr>
      <vt:lpstr>Calibri</vt:lpstr>
      <vt:lpstr>Calibri Light</vt:lpstr>
      <vt:lpstr>Cambria Math</vt:lpstr>
      <vt:lpstr>Symbol</vt:lpstr>
      <vt:lpstr>Times New Roman</vt:lpstr>
      <vt:lpstr>Wingdings</vt:lpstr>
      <vt:lpstr>Tema de Office</vt:lpstr>
      <vt:lpstr>DEPARTAMENTO DE ELÉCTRICA, ELECTRÓNICA Y TELECOMUNICACIONES CARRERA DE INGENIERÍA EN ELECTRÓNICA, AUTOMATIZACIÓN Y CONTROL</vt:lpstr>
      <vt:lpstr>Introducción</vt:lpstr>
      <vt:lpstr>Antecedentes</vt:lpstr>
      <vt:lpstr> Justificación e importancia</vt:lpstr>
      <vt:lpstr>Objetivos</vt:lpstr>
      <vt:lpstr>Descripción del Proyecto</vt:lpstr>
      <vt:lpstr>Marco Conceptual</vt:lpstr>
      <vt:lpstr>Control de Calidad de Cacao en Ecuador</vt:lpstr>
      <vt:lpstr>Arquitectura de Prototipo de Nariz Electrónica</vt:lpstr>
      <vt:lpstr>Arquitectura de Prototipo de Nariz Electrónica</vt:lpstr>
      <vt:lpstr>Arquitectura de Prototipo de Nariz Electrónica</vt:lpstr>
      <vt:lpstr>Arquitectura de Prototipo de Nariz Electrónica</vt:lpstr>
      <vt:lpstr>Arquitectura de una red neuronal </vt:lpstr>
      <vt:lpstr>Entrenamiento de redes neuronales</vt:lpstr>
      <vt:lpstr>Diseño e Implementación del Prototipo</vt:lpstr>
      <vt:lpstr>Instrumentación y acondicionamiento de la matriz de sensado químico </vt:lpstr>
      <vt:lpstr>Adquisición de señales</vt:lpstr>
      <vt:lpstr>Presentación de PowerPoint</vt:lpstr>
      <vt:lpstr>Diseño del sistema neumático</vt:lpstr>
      <vt:lpstr>Diseño del sistema neumático</vt:lpstr>
      <vt:lpstr>Calibración del sistema</vt:lpstr>
      <vt:lpstr>Tiempos de Accionamiento</vt:lpstr>
      <vt:lpstr>Tiempos de Accionamiento</vt:lpstr>
      <vt:lpstr>Tiempos de Accionamiento</vt:lpstr>
      <vt:lpstr>Diseño Funcional y Estructural del Prototipo</vt:lpstr>
      <vt:lpstr>Diseño Funcional y Estructural del Prototipo</vt:lpstr>
      <vt:lpstr>Diseño Funcional y Estructural del Prototipo</vt:lpstr>
      <vt:lpstr>Diseño Funcional y Estructural del Prototipo</vt:lpstr>
      <vt:lpstr>Diseño Funcional y Estructural del Prototipo</vt:lpstr>
      <vt:lpstr>Base de Datos</vt:lpstr>
      <vt:lpstr>Preprocesamiento de Señales</vt:lpstr>
      <vt:lpstr>Preprocesamiento de Señales</vt:lpstr>
      <vt:lpstr>Modelo de Red Neuronal</vt:lpstr>
      <vt:lpstr>Modelo de Red Neuronal</vt:lpstr>
      <vt:lpstr>Modelo de Red Neuronal</vt:lpstr>
      <vt:lpstr>Modelo de Red Neuronal</vt:lpstr>
      <vt:lpstr>Modelo de Red Neuronal</vt:lpstr>
      <vt:lpstr>Modelo de Red Neuronal</vt:lpstr>
      <vt:lpstr>Validación, Pruebas y Resultados</vt:lpstr>
      <vt:lpstr>Validación, Pruebas y Resultados</vt:lpstr>
      <vt:lpstr>Validación, Pruebas y Resultados</vt:lpstr>
      <vt:lpstr>Validación, Pruebas y Resultados</vt:lpstr>
      <vt:lpstr>Validación, Pruebas y Resultados</vt:lpstr>
      <vt:lpstr>Validación, Pruebas y Resultados</vt:lpstr>
      <vt:lpstr>Validación, Pruebas y Resultados</vt:lpstr>
      <vt:lpstr>Validación, Pruebas y Resultados</vt:lpstr>
      <vt:lpstr>Validación, Pruebas y Resultados</vt:lpstr>
      <vt:lpstr>Validación, Pruebas y Resultados</vt:lpstr>
      <vt:lpstr>Validación, Pruebas y Resultados</vt:lpstr>
      <vt:lpstr>Validación, Pruebas y Resultados</vt:lpstr>
      <vt:lpstr>Validación, Pruebas y Resultados</vt:lpstr>
      <vt:lpstr>Conclusiones</vt:lpstr>
      <vt:lpstr>Conclusiones</vt:lpstr>
      <vt:lpstr>Conclusiones</vt:lpstr>
      <vt:lpstr>Conclusiones</vt:lpstr>
      <vt:lpstr>Conclusiones</vt:lpstr>
      <vt:lpstr>Conclusiones</vt:lpstr>
      <vt:lpstr>Recomendaciones</vt:lpstr>
      <vt:lpstr>Recomendaciones</vt:lpstr>
      <vt:lpstr>Recomendaciones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ELÉCTRICA, ELECTRÓNICA Y TELECOMUNICACIONES CARRERA DE INGENIERÍA EN ELECTRÓNICA, AUTOMATIZACIÓN Y CONTROL</dc:title>
  <dc:creator>jorge molina</dc:creator>
  <cp:lastModifiedBy>jorge molina</cp:lastModifiedBy>
  <cp:revision>2</cp:revision>
  <dcterms:created xsi:type="dcterms:W3CDTF">2021-07-21T03:31:07Z</dcterms:created>
  <dcterms:modified xsi:type="dcterms:W3CDTF">2021-07-26T01:06:13Z</dcterms:modified>
</cp:coreProperties>
</file>