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8" r:id="rId3"/>
    <p:sldId id="259" r:id="rId4"/>
    <p:sldId id="261" r:id="rId5"/>
    <p:sldId id="307" r:id="rId6"/>
    <p:sldId id="288" r:id="rId7"/>
    <p:sldId id="268" r:id="rId8"/>
    <p:sldId id="298" r:id="rId9"/>
    <p:sldId id="308" r:id="rId10"/>
    <p:sldId id="296" r:id="rId11"/>
    <p:sldId id="305" r:id="rId12"/>
    <p:sldId id="311" r:id="rId13"/>
    <p:sldId id="313" r:id="rId14"/>
    <p:sldId id="314" r:id="rId15"/>
    <p:sldId id="309" r:id="rId16"/>
    <p:sldId id="315" r:id="rId17"/>
    <p:sldId id="316" r:id="rId18"/>
    <p:sldId id="317" r:id="rId19"/>
    <p:sldId id="310" r:id="rId20"/>
    <p:sldId id="329" r:id="rId21"/>
    <p:sldId id="318" r:id="rId22"/>
    <p:sldId id="319" r:id="rId23"/>
    <p:sldId id="320" r:id="rId24"/>
    <p:sldId id="321" r:id="rId25"/>
    <p:sldId id="331" r:id="rId26"/>
    <p:sldId id="322" r:id="rId27"/>
    <p:sldId id="325" r:id="rId28"/>
    <p:sldId id="326" r:id="rId29"/>
    <p:sldId id="327" r:id="rId30"/>
  </p:sldIdLst>
  <p:sldSz cx="9144000" cy="5143500" type="screen16x9"/>
  <p:notesSz cx="6858000" cy="9144000"/>
  <p:embeddedFontLst>
    <p:embeddedFont>
      <p:font typeface="Cambria Math" panose="02040503050406030204" pitchFamily="18" charset="0"/>
      <p:regular r:id="rId32"/>
    </p:embeddedFont>
    <p:embeddedFont>
      <p:font typeface="Raleway" panose="020B0604020202020204" charset="0"/>
      <p:regular r:id="rId33"/>
      <p:bold r:id="rId34"/>
      <p:italic r:id="rId35"/>
      <p:boldItalic r:id="rId36"/>
    </p:embeddedFont>
    <p:embeddedFont>
      <p:font typeface="Lat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Robo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99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033D0E-B859-49BE-A3B0-DCDB3DFB8926}">
  <a:tblStyle styleId="{EC033D0E-B859-49BE-A3B0-DCDB3DFB89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93" d="100"/>
          <a:sy n="93"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9E4FD-576D-44A2-A3F7-EC8A21D4CC63}" type="doc">
      <dgm:prSet loTypeId="urn:microsoft.com/office/officeart/2005/8/layout/process1" loCatId="process" qsTypeId="urn:microsoft.com/office/officeart/2005/8/quickstyle/3d3" qsCatId="3D" csTypeId="urn:microsoft.com/office/officeart/2005/8/colors/accent6_3" csCatId="accent6" phldr="1"/>
      <dgm:spPr/>
    </dgm:pt>
    <dgm:pt modelId="{5859FD10-C48D-457E-8226-0605917F0448}">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buFont typeface="Calibri" panose="020F0502020204030204" pitchFamily="34" charset="0"/>
            <a:buChar char="-"/>
          </a:pPr>
          <a:r>
            <a:rPr lang="es-ES" sz="1200" dirty="0" smtClean="0">
              <a:solidFill>
                <a:srgbClr val="080808"/>
              </a:solidFill>
              <a:latin typeface="Times New Roman" panose="02020603050405020304" pitchFamily="18" charset="0"/>
              <a:cs typeface="Times New Roman" panose="02020603050405020304" pitchFamily="18" charset="0"/>
            </a:rPr>
            <a:t>Determinar </a:t>
          </a:r>
          <a:r>
            <a:rPr lang="es-EC" sz="1200" dirty="0" smtClean="0">
              <a:solidFill>
                <a:srgbClr val="080808"/>
              </a:solidFill>
              <a:latin typeface="Times New Roman" panose="02020603050405020304" pitchFamily="18" charset="0"/>
              <a:cs typeface="Times New Roman" panose="02020603050405020304" pitchFamily="18" charset="0"/>
            </a:rPr>
            <a:t>las características demográficas y geográficas de los consumidores.</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C10A5C04-3D8A-4E19-AF75-60F009E78726}" type="parTrans" cxnId="{ED86BFAD-1008-41FE-9AD8-16DAAD4BADA2}">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B4EE8522-E82E-4874-AA8F-1A4E0CF603D4}" type="sibTrans" cxnId="{ED86BFAD-1008-41FE-9AD8-16DAAD4BADA2}">
      <dgm:prSet custT="1">
        <dgm:style>
          <a:lnRef idx="2">
            <a:schemeClr val="accent5"/>
          </a:lnRef>
          <a:fillRef idx="1">
            <a:schemeClr val="lt1"/>
          </a:fillRef>
          <a:effectRef idx="0">
            <a:schemeClr val="accent5"/>
          </a:effectRef>
          <a:fontRef idx="minor">
            <a:schemeClr val="dk1"/>
          </a:fontRef>
        </dgm:styl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90B71C69-0F3D-4F48-B364-2F19ED1BD2F5}">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S" sz="1200" dirty="0" smtClean="0">
              <a:solidFill>
                <a:srgbClr val="080808"/>
              </a:solidFill>
              <a:latin typeface="Times New Roman" panose="02020603050405020304" pitchFamily="18" charset="0"/>
              <a:cs typeface="Times New Roman" panose="02020603050405020304" pitchFamily="18" charset="0"/>
            </a:rPr>
            <a:t>-Identificar la aceptación de adopción o rechazo de las redes sociales</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15282252-1136-44B1-8B72-1D25AE5DEA71}" type="parTrans" cxnId="{1B952657-A3ED-46F1-8111-55FEDF0933D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B3463C4B-BCDF-43EE-8F30-1F71E5E63467}" type="sibTrans" cxnId="{1B952657-A3ED-46F1-8111-55FEDF0933DE}">
      <dgm:prSet custT="1">
        <dgm:style>
          <a:lnRef idx="2">
            <a:schemeClr val="accent5"/>
          </a:lnRef>
          <a:fillRef idx="1">
            <a:schemeClr val="lt1"/>
          </a:fillRef>
          <a:effectRef idx="0">
            <a:schemeClr val="accent5"/>
          </a:effectRef>
          <a:fontRef idx="minor">
            <a:schemeClr val="dk1"/>
          </a:fontRef>
        </dgm:styl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79F60862-AF5D-4522-82B9-973F0CE99407}">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buFont typeface="Calibri" panose="020F0502020204030204" pitchFamily="34" charset="0"/>
            <a:buChar char="-"/>
          </a:pPr>
          <a:r>
            <a:rPr lang="es-ES" sz="1200" dirty="0" smtClean="0">
              <a:solidFill>
                <a:srgbClr val="080808"/>
              </a:solidFill>
              <a:latin typeface="Times New Roman" panose="02020603050405020304" pitchFamily="18" charset="0"/>
              <a:cs typeface="Times New Roman" panose="02020603050405020304" pitchFamily="18" charset="0"/>
            </a:rPr>
            <a:t>Conocer el grado de influencia de la aceptación  y uso de las redes sociales para determinar la experiencia de compra.</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D9E8F3A0-8A60-4429-8333-9B4271D5D1E4}" type="parTrans" cxnId="{D48CE916-C873-47ED-86D3-02B304C5EF51}">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8ED1EFCF-CC9D-4634-B6CA-B99968E2D2C7}" type="sibTrans" cxnId="{D48CE916-C873-47ED-86D3-02B304C5EF51}">
      <dgm:prSet custT="1">
        <dgm:style>
          <a:lnRef idx="2">
            <a:schemeClr val="accent5"/>
          </a:lnRef>
          <a:fillRef idx="1">
            <a:schemeClr val="lt1"/>
          </a:fillRef>
          <a:effectRef idx="0">
            <a:schemeClr val="accent5"/>
          </a:effectRef>
          <a:fontRef idx="minor">
            <a:schemeClr val="dk1"/>
          </a:fontRef>
        </dgm:styl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E5209C8E-CB1A-42E2-83B6-C6E9DF24C7FB}">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buFont typeface="Calibri" panose="020F0502020204030204" pitchFamily="34" charset="0"/>
            <a:buChar char="-"/>
          </a:pPr>
          <a:r>
            <a:rPr lang="es-ES" sz="1200" dirty="0" smtClean="0">
              <a:solidFill>
                <a:srgbClr val="080808"/>
              </a:solidFill>
              <a:latin typeface="Times New Roman" panose="02020603050405020304" pitchFamily="18" charset="0"/>
              <a:cs typeface="Times New Roman" panose="02020603050405020304" pitchFamily="18" charset="0"/>
            </a:rPr>
            <a:t>Describir la frecuencia de compra de los consumidores a través de las redes sociales utilizando las herramientas de investigación y el análisis estadístico.</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BC828BDB-7543-4936-86C1-944FE26D166C}" type="parTrans" cxnId="{513EF264-8AD9-4672-9905-2CBD9D4FAC13}">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4A050F08-3444-4A87-A803-B74363EE2BC6}" type="sibTrans" cxnId="{513EF264-8AD9-4672-9905-2CBD9D4FAC13}">
      <dgm:prSet custT="1">
        <dgm:style>
          <a:lnRef idx="2">
            <a:schemeClr val="accent5"/>
          </a:lnRef>
          <a:fillRef idx="1">
            <a:schemeClr val="lt1"/>
          </a:fillRef>
          <a:effectRef idx="0">
            <a:schemeClr val="accent5"/>
          </a:effectRef>
          <a:fontRef idx="minor">
            <a:schemeClr val="dk1"/>
          </a:fontRef>
        </dgm:styl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1E660ADB-6982-48E9-AF83-73D60920E167}">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S" sz="1200" dirty="0" smtClean="0">
              <a:solidFill>
                <a:srgbClr val="080808"/>
              </a:solidFill>
              <a:latin typeface="Times New Roman" panose="02020603050405020304" pitchFamily="18" charset="0"/>
              <a:cs typeface="Times New Roman" panose="02020603050405020304" pitchFamily="18" charset="0"/>
            </a:rPr>
            <a:t>-Identificar si los elementos de la calidad influyen en la experiencia de compra </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14EDEBAC-A77D-4549-8AD5-BBC080DB70F9}" type="parTrans" cxnId="{F46959C7-AFE2-445C-9CA1-B8DA9D715E5F}">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930A50D6-8561-42B1-A8E5-133745604053}" type="sibTrans" cxnId="{F46959C7-AFE2-445C-9CA1-B8DA9D715E5F}">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6DF837C2-4A61-407A-92D6-7D6E3118914E}" type="pres">
      <dgm:prSet presAssocID="{8C99E4FD-576D-44A2-A3F7-EC8A21D4CC63}" presName="Name0" presStyleCnt="0">
        <dgm:presLayoutVars>
          <dgm:dir/>
          <dgm:resizeHandles val="exact"/>
        </dgm:presLayoutVars>
      </dgm:prSet>
      <dgm:spPr/>
    </dgm:pt>
    <dgm:pt modelId="{74E88373-D21A-4705-A518-426071AC1ECF}" type="pres">
      <dgm:prSet presAssocID="{5859FD10-C48D-457E-8226-0605917F0448}" presName="node" presStyleLbl="node1" presStyleIdx="0" presStyleCnt="5">
        <dgm:presLayoutVars>
          <dgm:bulletEnabled val="1"/>
        </dgm:presLayoutVars>
      </dgm:prSet>
      <dgm:spPr/>
      <dgm:t>
        <a:bodyPr/>
        <a:lstStyle/>
        <a:p>
          <a:endParaRPr lang="es-EC"/>
        </a:p>
      </dgm:t>
    </dgm:pt>
    <dgm:pt modelId="{88E626BC-F62E-4118-A92D-E67CFC55E746}" type="pres">
      <dgm:prSet presAssocID="{B4EE8522-E82E-4874-AA8F-1A4E0CF603D4}" presName="sibTrans" presStyleLbl="sibTrans2D1" presStyleIdx="0" presStyleCnt="4"/>
      <dgm:spPr/>
      <dgm:t>
        <a:bodyPr/>
        <a:lstStyle/>
        <a:p>
          <a:endParaRPr lang="es-EC"/>
        </a:p>
      </dgm:t>
    </dgm:pt>
    <dgm:pt modelId="{353F371A-EBD1-4877-9F1A-E75198CC4F9E}" type="pres">
      <dgm:prSet presAssocID="{B4EE8522-E82E-4874-AA8F-1A4E0CF603D4}" presName="connectorText" presStyleLbl="sibTrans2D1" presStyleIdx="0" presStyleCnt="4"/>
      <dgm:spPr/>
      <dgm:t>
        <a:bodyPr/>
        <a:lstStyle/>
        <a:p>
          <a:endParaRPr lang="es-EC"/>
        </a:p>
      </dgm:t>
    </dgm:pt>
    <dgm:pt modelId="{7066F906-568C-4231-A897-E1601FF3E12B}" type="pres">
      <dgm:prSet presAssocID="{90B71C69-0F3D-4F48-B364-2F19ED1BD2F5}" presName="node" presStyleLbl="node1" presStyleIdx="1" presStyleCnt="5">
        <dgm:presLayoutVars>
          <dgm:bulletEnabled val="1"/>
        </dgm:presLayoutVars>
      </dgm:prSet>
      <dgm:spPr/>
      <dgm:t>
        <a:bodyPr/>
        <a:lstStyle/>
        <a:p>
          <a:endParaRPr lang="es-EC"/>
        </a:p>
      </dgm:t>
    </dgm:pt>
    <dgm:pt modelId="{11BDD5B2-6BD4-4526-86A0-A02046A07866}" type="pres">
      <dgm:prSet presAssocID="{B3463C4B-BCDF-43EE-8F30-1F71E5E63467}" presName="sibTrans" presStyleLbl="sibTrans2D1" presStyleIdx="1" presStyleCnt="4"/>
      <dgm:spPr/>
      <dgm:t>
        <a:bodyPr/>
        <a:lstStyle/>
        <a:p>
          <a:endParaRPr lang="es-EC"/>
        </a:p>
      </dgm:t>
    </dgm:pt>
    <dgm:pt modelId="{A832697D-44D4-4A03-86ED-67F04364A9EF}" type="pres">
      <dgm:prSet presAssocID="{B3463C4B-BCDF-43EE-8F30-1F71E5E63467}" presName="connectorText" presStyleLbl="sibTrans2D1" presStyleIdx="1" presStyleCnt="4"/>
      <dgm:spPr/>
      <dgm:t>
        <a:bodyPr/>
        <a:lstStyle/>
        <a:p>
          <a:endParaRPr lang="es-EC"/>
        </a:p>
      </dgm:t>
    </dgm:pt>
    <dgm:pt modelId="{61AEBBB1-CE13-4EA3-A0A6-81DC44806B2E}" type="pres">
      <dgm:prSet presAssocID="{79F60862-AF5D-4522-82B9-973F0CE99407}" presName="node" presStyleLbl="node1" presStyleIdx="2" presStyleCnt="5">
        <dgm:presLayoutVars>
          <dgm:bulletEnabled val="1"/>
        </dgm:presLayoutVars>
      </dgm:prSet>
      <dgm:spPr/>
      <dgm:t>
        <a:bodyPr/>
        <a:lstStyle/>
        <a:p>
          <a:endParaRPr lang="es-EC"/>
        </a:p>
      </dgm:t>
    </dgm:pt>
    <dgm:pt modelId="{3B6BE2D2-77FF-414F-B2B0-448245A94AB4}" type="pres">
      <dgm:prSet presAssocID="{8ED1EFCF-CC9D-4634-B6CA-B99968E2D2C7}" presName="sibTrans" presStyleLbl="sibTrans2D1" presStyleIdx="2" presStyleCnt="4"/>
      <dgm:spPr/>
      <dgm:t>
        <a:bodyPr/>
        <a:lstStyle/>
        <a:p>
          <a:endParaRPr lang="es-EC"/>
        </a:p>
      </dgm:t>
    </dgm:pt>
    <dgm:pt modelId="{B4F8D4CB-6096-4FEE-BF04-727821B1A1CC}" type="pres">
      <dgm:prSet presAssocID="{8ED1EFCF-CC9D-4634-B6CA-B99968E2D2C7}" presName="connectorText" presStyleLbl="sibTrans2D1" presStyleIdx="2" presStyleCnt="4"/>
      <dgm:spPr/>
      <dgm:t>
        <a:bodyPr/>
        <a:lstStyle/>
        <a:p>
          <a:endParaRPr lang="es-EC"/>
        </a:p>
      </dgm:t>
    </dgm:pt>
    <dgm:pt modelId="{25FCE185-0E15-4DB3-9D6A-8B41FE54F5C4}" type="pres">
      <dgm:prSet presAssocID="{E5209C8E-CB1A-42E2-83B6-C6E9DF24C7FB}" presName="node" presStyleLbl="node1" presStyleIdx="3" presStyleCnt="5">
        <dgm:presLayoutVars>
          <dgm:bulletEnabled val="1"/>
        </dgm:presLayoutVars>
      </dgm:prSet>
      <dgm:spPr/>
      <dgm:t>
        <a:bodyPr/>
        <a:lstStyle/>
        <a:p>
          <a:endParaRPr lang="es-EC"/>
        </a:p>
      </dgm:t>
    </dgm:pt>
    <dgm:pt modelId="{AEC9432D-FD31-4A54-BA0E-B8359447FCF2}" type="pres">
      <dgm:prSet presAssocID="{4A050F08-3444-4A87-A803-B74363EE2BC6}" presName="sibTrans" presStyleLbl="sibTrans2D1" presStyleIdx="3" presStyleCnt="4"/>
      <dgm:spPr/>
      <dgm:t>
        <a:bodyPr/>
        <a:lstStyle/>
        <a:p>
          <a:endParaRPr lang="es-EC"/>
        </a:p>
      </dgm:t>
    </dgm:pt>
    <dgm:pt modelId="{95DE9F99-E7C8-4296-86AF-B05B88075E34}" type="pres">
      <dgm:prSet presAssocID="{4A050F08-3444-4A87-A803-B74363EE2BC6}" presName="connectorText" presStyleLbl="sibTrans2D1" presStyleIdx="3" presStyleCnt="4"/>
      <dgm:spPr/>
      <dgm:t>
        <a:bodyPr/>
        <a:lstStyle/>
        <a:p>
          <a:endParaRPr lang="es-EC"/>
        </a:p>
      </dgm:t>
    </dgm:pt>
    <dgm:pt modelId="{8840409B-959E-414F-9F57-1C10E7A07CA4}" type="pres">
      <dgm:prSet presAssocID="{1E660ADB-6982-48E9-AF83-73D60920E167}" presName="node" presStyleLbl="node1" presStyleIdx="4" presStyleCnt="5">
        <dgm:presLayoutVars>
          <dgm:bulletEnabled val="1"/>
        </dgm:presLayoutVars>
      </dgm:prSet>
      <dgm:spPr/>
      <dgm:t>
        <a:bodyPr/>
        <a:lstStyle/>
        <a:p>
          <a:endParaRPr lang="es-EC"/>
        </a:p>
      </dgm:t>
    </dgm:pt>
  </dgm:ptLst>
  <dgm:cxnLst>
    <dgm:cxn modelId="{FE6ECF73-AC33-4695-8C77-8EC89498CE78}" type="presOf" srcId="{8ED1EFCF-CC9D-4634-B6CA-B99968E2D2C7}" destId="{3B6BE2D2-77FF-414F-B2B0-448245A94AB4}" srcOrd="0" destOrd="0" presId="urn:microsoft.com/office/officeart/2005/8/layout/process1"/>
    <dgm:cxn modelId="{1B952657-A3ED-46F1-8111-55FEDF0933DE}" srcId="{8C99E4FD-576D-44A2-A3F7-EC8A21D4CC63}" destId="{90B71C69-0F3D-4F48-B364-2F19ED1BD2F5}" srcOrd="1" destOrd="0" parTransId="{15282252-1136-44B1-8B72-1D25AE5DEA71}" sibTransId="{B3463C4B-BCDF-43EE-8F30-1F71E5E63467}"/>
    <dgm:cxn modelId="{5960C0F5-B13D-435C-8D31-E01827E9FF89}" type="presOf" srcId="{79F60862-AF5D-4522-82B9-973F0CE99407}" destId="{61AEBBB1-CE13-4EA3-A0A6-81DC44806B2E}" srcOrd="0" destOrd="0" presId="urn:microsoft.com/office/officeart/2005/8/layout/process1"/>
    <dgm:cxn modelId="{5401B052-1C87-44F5-BFD5-5C6B343473E1}" type="presOf" srcId="{5859FD10-C48D-457E-8226-0605917F0448}" destId="{74E88373-D21A-4705-A518-426071AC1ECF}" srcOrd="0" destOrd="0" presId="urn:microsoft.com/office/officeart/2005/8/layout/process1"/>
    <dgm:cxn modelId="{8675BD84-9D8C-48CF-9BE6-DB110E6AB6E3}" type="presOf" srcId="{1E660ADB-6982-48E9-AF83-73D60920E167}" destId="{8840409B-959E-414F-9F57-1C10E7A07CA4}" srcOrd="0" destOrd="0" presId="urn:microsoft.com/office/officeart/2005/8/layout/process1"/>
    <dgm:cxn modelId="{D48CE916-C873-47ED-86D3-02B304C5EF51}" srcId="{8C99E4FD-576D-44A2-A3F7-EC8A21D4CC63}" destId="{79F60862-AF5D-4522-82B9-973F0CE99407}" srcOrd="2" destOrd="0" parTransId="{D9E8F3A0-8A60-4429-8333-9B4271D5D1E4}" sibTransId="{8ED1EFCF-CC9D-4634-B6CA-B99968E2D2C7}"/>
    <dgm:cxn modelId="{770E78F4-629D-4483-B565-974BE1F2AB10}" type="presOf" srcId="{B4EE8522-E82E-4874-AA8F-1A4E0CF603D4}" destId="{353F371A-EBD1-4877-9F1A-E75198CC4F9E}" srcOrd="1" destOrd="0" presId="urn:microsoft.com/office/officeart/2005/8/layout/process1"/>
    <dgm:cxn modelId="{AE9B1AEA-EA42-42F7-BB62-677513776658}" type="presOf" srcId="{E5209C8E-CB1A-42E2-83B6-C6E9DF24C7FB}" destId="{25FCE185-0E15-4DB3-9D6A-8B41FE54F5C4}" srcOrd="0" destOrd="0" presId="urn:microsoft.com/office/officeart/2005/8/layout/process1"/>
    <dgm:cxn modelId="{192F9A4A-1F2C-46F6-B74B-378A860D68EA}" type="presOf" srcId="{B4EE8522-E82E-4874-AA8F-1A4E0CF603D4}" destId="{88E626BC-F62E-4118-A92D-E67CFC55E746}" srcOrd="0" destOrd="0" presId="urn:microsoft.com/office/officeart/2005/8/layout/process1"/>
    <dgm:cxn modelId="{517104B5-A415-421C-93F4-25F60E9C4FBD}" type="presOf" srcId="{4A050F08-3444-4A87-A803-B74363EE2BC6}" destId="{95DE9F99-E7C8-4296-86AF-B05B88075E34}" srcOrd="1" destOrd="0" presId="urn:microsoft.com/office/officeart/2005/8/layout/process1"/>
    <dgm:cxn modelId="{ED86BFAD-1008-41FE-9AD8-16DAAD4BADA2}" srcId="{8C99E4FD-576D-44A2-A3F7-EC8A21D4CC63}" destId="{5859FD10-C48D-457E-8226-0605917F0448}" srcOrd="0" destOrd="0" parTransId="{C10A5C04-3D8A-4E19-AF75-60F009E78726}" sibTransId="{B4EE8522-E82E-4874-AA8F-1A4E0CF603D4}"/>
    <dgm:cxn modelId="{C86880AD-D4EF-4F5D-8F88-A65A9D364A1C}" type="presOf" srcId="{4A050F08-3444-4A87-A803-B74363EE2BC6}" destId="{AEC9432D-FD31-4A54-BA0E-B8359447FCF2}" srcOrd="0" destOrd="0" presId="urn:microsoft.com/office/officeart/2005/8/layout/process1"/>
    <dgm:cxn modelId="{0EDDC048-13C1-47AD-8907-94F816324E84}" type="presOf" srcId="{B3463C4B-BCDF-43EE-8F30-1F71E5E63467}" destId="{11BDD5B2-6BD4-4526-86A0-A02046A07866}" srcOrd="0" destOrd="0" presId="urn:microsoft.com/office/officeart/2005/8/layout/process1"/>
    <dgm:cxn modelId="{513EF264-8AD9-4672-9905-2CBD9D4FAC13}" srcId="{8C99E4FD-576D-44A2-A3F7-EC8A21D4CC63}" destId="{E5209C8E-CB1A-42E2-83B6-C6E9DF24C7FB}" srcOrd="3" destOrd="0" parTransId="{BC828BDB-7543-4936-86C1-944FE26D166C}" sibTransId="{4A050F08-3444-4A87-A803-B74363EE2BC6}"/>
    <dgm:cxn modelId="{6CA47C69-74FE-44FA-85D8-030B49BA9B77}" type="presOf" srcId="{8C99E4FD-576D-44A2-A3F7-EC8A21D4CC63}" destId="{6DF837C2-4A61-407A-92D6-7D6E3118914E}" srcOrd="0" destOrd="0" presId="urn:microsoft.com/office/officeart/2005/8/layout/process1"/>
    <dgm:cxn modelId="{3F09DE59-5542-4DD0-8305-DFF0DC32787D}" type="presOf" srcId="{90B71C69-0F3D-4F48-B364-2F19ED1BD2F5}" destId="{7066F906-568C-4231-A897-E1601FF3E12B}" srcOrd="0" destOrd="0" presId="urn:microsoft.com/office/officeart/2005/8/layout/process1"/>
    <dgm:cxn modelId="{F46959C7-AFE2-445C-9CA1-B8DA9D715E5F}" srcId="{8C99E4FD-576D-44A2-A3F7-EC8A21D4CC63}" destId="{1E660ADB-6982-48E9-AF83-73D60920E167}" srcOrd="4" destOrd="0" parTransId="{14EDEBAC-A77D-4549-8AD5-BBC080DB70F9}" sibTransId="{930A50D6-8561-42B1-A8E5-133745604053}"/>
    <dgm:cxn modelId="{35567C40-A3C1-4318-B6EB-0C92C84011AD}" type="presOf" srcId="{8ED1EFCF-CC9D-4634-B6CA-B99968E2D2C7}" destId="{B4F8D4CB-6096-4FEE-BF04-727821B1A1CC}" srcOrd="1" destOrd="0" presId="urn:microsoft.com/office/officeart/2005/8/layout/process1"/>
    <dgm:cxn modelId="{138C9A47-9AAB-4E07-B74A-E2CD0915C958}" type="presOf" srcId="{B3463C4B-BCDF-43EE-8F30-1F71E5E63467}" destId="{A832697D-44D4-4A03-86ED-67F04364A9EF}" srcOrd="1" destOrd="0" presId="urn:microsoft.com/office/officeart/2005/8/layout/process1"/>
    <dgm:cxn modelId="{21671DC6-0EC6-4A58-A29E-C6A3BAC2D318}" type="presParOf" srcId="{6DF837C2-4A61-407A-92D6-7D6E3118914E}" destId="{74E88373-D21A-4705-A518-426071AC1ECF}" srcOrd="0" destOrd="0" presId="urn:microsoft.com/office/officeart/2005/8/layout/process1"/>
    <dgm:cxn modelId="{409FFA60-BA17-49FB-A9B6-1EFED26B852A}" type="presParOf" srcId="{6DF837C2-4A61-407A-92D6-7D6E3118914E}" destId="{88E626BC-F62E-4118-A92D-E67CFC55E746}" srcOrd="1" destOrd="0" presId="urn:microsoft.com/office/officeart/2005/8/layout/process1"/>
    <dgm:cxn modelId="{308137B6-6D9D-4679-AB9D-BCF8893B7EF9}" type="presParOf" srcId="{88E626BC-F62E-4118-A92D-E67CFC55E746}" destId="{353F371A-EBD1-4877-9F1A-E75198CC4F9E}" srcOrd="0" destOrd="0" presId="urn:microsoft.com/office/officeart/2005/8/layout/process1"/>
    <dgm:cxn modelId="{A619CE05-32E2-4366-959E-784739E4714F}" type="presParOf" srcId="{6DF837C2-4A61-407A-92D6-7D6E3118914E}" destId="{7066F906-568C-4231-A897-E1601FF3E12B}" srcOrd="2" destOrd="0" presId="urn:microsoft.com/office/officeart/2005/8/layout/process1"/>
    <dgm:cxn modelId="{BF43A5B5-5DEE-4AE5-8EE5-93888F70EC3E}" type="presParOf" srcId="{6DF837C2-4A61-407A-92D6-7D6E3118914E}" destId="{11BDD5B2-6BD4-4526-86A0-A02046A07866}" srcOrd="3" destOrd="0" presId="urn:microsoft.com/office/officeart/2005/8/layout/process1"/>
    <dgm:cxn modelId="{69158F0D-F0C6-4CE0-8E5E-4B408C2414BA}" type="presParOf" srcId="{11BDD5B2-6BD4-4526-86A0-A02046A07866}" destId="{A832697D-44D4-4A03-86ED-67F04364A9EF}" srcOrd="0" destOrd="0" presId="urn:microsoft.com/office/officeart/2005/8/layout/process1"/>
    <dgm:cxn modelId="{5C5B4676-C1EE-4E74-9128-D6C3B9AEB5B9}" type="presParOf" srcId="{6DF837C2-4A61-407A-92D6-7D6E3118914E}" destId="{61AEBBB1-CE13-4EA3-A0A6-81DC44806B2E}" srcOrd="4" destOrd="0" presId="urn:microsoft.com/office/officeart/2005/8/layout/process1"/>
    <dgm:cxn modelId="{B57E8516-B5E2-4383-818E-C4A2786F911F}" type="presParOf" srcId="{6DF837C2-4A61-407A-92D6-7D6E3118914E}" destId="{3B6BE2D2-77FF-414F-B2B0-448245A94AB4}" srcOrd="5" destOrd="0" presId="urn:microsoft.com/office/officeart/2005/8/layout/process1"/>
    <dgm:cxn modelId="{5E7EB26C-92B2-46FD-B739-7341F2EF5277}" type="presParOf" srcId="{3B6BE2D2-77FF-414F-B2B0-448245A94AB4}" destId="{B4F8D4CB-6096-4FEE-BF04-727821B1A1CC}" srcOrd="0" destOrd="0" presId="urn:microsoft.com/office/officeart/2005/8/layout/process1"/>
    <dgm:cxn modelId="{10F7D8DA-3CB1-42CF-8FAE-2CE48021820A}" type="presParOf" srcId="{6DF837C2-4A61-407A-92D6-7D6E3118914E}" destId="{25FCE185-0E15-4DB3-9D6A-8B41FE54F5C4}" srcOrd="6" destOrd="0" presId="urn:microsoft.com/office/officeart/2005/8/layout/process1"/>
    <dgm:cxn modelId="{EB007597-514F-47F5-A56F-B655CEB41C55}" type="presParOf" srcId="{6DF837C2-4A61-407A-92D6-7D6E3118914E}" destId="{AEC9432D-FD31-4A54-BA0E-B8359447FCF2}" srcOrd="7" destOrd="0" presId="urn:microsoft.com/office/officeart/2005/8/layout/process1"/>
    <dgm:cxn modelId="{D9BF6D98-12EE-4070-9CC4-B8872CD06A85}" type="presParOf" srcId="{AEC9432D-FD31-4A54-BA0E-B8359447FCF2}" destId="{95DE9F99-E7C8-4296-86AF-B05B88075E34}" srcOrd="0" destOrd="0" presId="urn:microsoft.com/office/officeart/2005/8/layout/process1"/>
    <dgm:cxn modelId="{0406851C-BD6A-404F-B9C8-05E7BADB71B2}" type="presParOf" srcId="{6DF837C2-4A61-407A-92D6-7D6E3118914E}" destId="{8840409B-959E-414F-9F57-1C10E7A07CA4}"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BDE8D-D4A4-4929-AF15-B4D157840A88}"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lang="es-EC"/>
        </a:p>
      </dgm:t>
    </dgm:pt>
    <dgm:pt modelId="{E21FBA24-E910-40BE-8B0A-D2D921B14B41}">
      <dgm:prSet phldrT="[Texto]" custT="1"/>
      <dgm:spPr/>
      <dgm:t>
        <a:bodyPr/>
        <a:lstStyle/>
        <a:p>
          <a:r>
            <a:rPr lang="es-ES" sz="1400" b="1" dirty="0">
              <a:solidFill>
                <a:schemeClr val="bg2"/>
              </a:solidFill>
              <a:latin typeface="Times New Roman" panose="02020603050405020304" pitchFamily="18" charset="0"/>
              <a:cs typeface="Times New Roman" panose="02020603050405020304" pitchFamily="18" charset="0"/>
            </a:rPr>
            <a:t>Marketing Experiencial</a:t>
          </a:r>
          <a:endParaRPr lang="es-EC" sz="1400" b="1" dirty="0">
            <a:solidFill>
              <a:schemeClr val="bg2"/>
            </a:solidFill>
            <a:latin typeface="Times New Roman" panose="02020603050405020304" pitchFamily="18" charset="0"/>
            <a:cs typeface="Times New Roman" panose="02020603050405020304" pitchFamily="18" charset="0"/>
          </a:endParaRPr>
        </a:p>
      </dgm:t>
    </dgm:pt>
    <dgm:pt modelId="{D613B89E-B7EE-43F7-9D0D-3F5D957A1980}" type="parTrans" cxnId="{85038822-8598-42AC-92E3-912E517BE62C}">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E5A10923-721B-4263-A27C-073EEC5749E7}" type="sibTrans" cxnId="{85038822-8598-42AC-92E3-912E517BE62C}">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028C4C11-BC2F-4B29-B41A-BD8BCD57647D}">
      <dgm:prSet phldrT="[Texto]" custT="1"/>
      <dgm:spPr/>
      <dgm:t>
        <a:bodyPr/>
        <a:lstStyle/>
        <a:p>
          <a:r>
            <a:rPr lang="es-ES" sz="1200" dirty="0">
              <a:solidFill>
                <a:srgbClr val="080808"/>
              </a:solidFill>
              <a:latin typeface="Times New Roman" panose="02020603050405020304" pitchFamily="18" charset="0"/>
              <a:cs typeface="Times New Roman" panose="02020603050405020304" pitchFamily="18" charset="0"/>
            </a:rPr>
            <a:t>Teoría del marketing experiencial</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FFD237DF-74AE-433F-8287-376656CF374C}" type="parTrans" cxnId="{889C2988-71F2-4C6E-A5B9-A82809BB3D85}">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406201C2-DC9D-41E8-A2FE-30D68CFBE476}" type="sibTrans" cxnId="{889C2988-71F2-4C6E-A5B9-A82809BB3D85}">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FA8E4DAF-CDCD-4AB4-B47C-B46EA165E61D}">
      <dgm:prSet phldrT="[Texto]" custT="1"/>
      <dgm:spPr/>
      <dgm:t>
        <a:bodyPr/>
        <a:lstStyle/>
        <a:p>
          <a:r>
            <a:rPr lang="es-ES" sz="1200" dirty="0">
              <a:solidFill>
                <a:srgbClr val="080808"/>
              </a:solidFill>
              <a:latin typeface="Times New Roman" panose="02020603050405020304" pitchFamily="18" charset="0"/>
              <a:cs typeface="Times New Roman" panose="02020603050405020304" pitchFamily="18" charset="0"/>
            </a:rPr>
            <a:t>- Percepción</a:t>
          </a:r>
        </a:p>
        <a:p>
          <a:r>
            <a:rPr lang="es-ES" sz="1200" dirty="0">
              <a:solidFill>
                <a:srgbClr val="080808"/>
              </a:solidFill>
              <a:latin typeface="Times New Roman" panose="02020603050405020304" pitchFamily="18" charset="0"/>
              <a:cs typeface="Times New Roman" panose="02020603050405020304" pitchFamily="18" charset="0"/>
            </a:rPr>
            <a:t>- Sentimiento</a:t>
          </a:r>
        </a:p>
        <a:p>
          <a:r>
            <a:rPr lang="es-ES" sz="1200" dirty="0">
              <a:solidFill>
                <a:srgbClr val="080808"/>
              </a:solidFill>
              <a:latin typeface="Times New Roman" panose="02020603050405020304" pitchFamily="18" charset="0"/>
              <a:cs typeface="Times New Roman" panose="02020603050405020304" pitchFamily="18" charset="0"/>
            </a:rPr>
            <a:t>- Pensamiento</a:t>
          </a:r>
        </a:p>
        <a:p>
          <a:r>
            <a:rPr lang="es-ES" sz="1200" dirty="0">
              <a:solidFill>
                <a:srgbClr val="080808"/>
              </a:solidFill>
              <a:latin typeface="Times New Roman" panose="02020603050405020304" pitchFamily="18" charset="0"/>
              <a:cs typeface="Times New Roman" panose="02020603050405020304" pitchFamily="18" charset="0"/>
            </a:rPr>
            <a:t>- Actuaciones</a:t>
          </a:r>
        </a:p>
        <a:p>
          <a:r>
            <a:rPr lang="es-ES" sz="1200" dirty="0">
              <a:solidFill>
                <a:srgbClr val="080808"/>
              </a:solidFill>
              <a:latin typeface="Times New Roman" panose="02020603050405020304" pitchFamily="18" charset="0"/>
              <a:cs typeface="Times New Roman" panose="02020603050405020304" pitchFamily="18" charset="0"/>
            </a:rPr>
            <a:t>- Relaciones</a:t>
          </a:r>
        </a:p>
      </dgm:t>
    </dgm:pt>
    <dgm:pt modelId="{B90D754B-18EC-4349-8D49-E1B5703DE67E}" type="parTrans" cxnId="{80F88704-CDF8-4F50-8EDD-9119C75AFF46}">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F966A10E-A4FA-46C3-A141-780B6849B63F}" type="sibTrans" cxnId="{80F88704-CDF8-4F50-8EDD-9119C75AFF46}">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9BE96664-BB37-41B9-9BB4-E877B2257196}">
      <dgm:prSet phldrT="[Texto]" custT="1"/>
      <dgm:spPr/>
      <dgm:t>
        <a:bodyPr/>
        <a:lstStyle/>
        <a:p>
          <a:r>
            <a:rPr lang="es-ES" sz="1400" b="1" dirty="0">
              <a:solidFill>
                <a:schemeClr val="bg2"/>
              </a:solidFill>
              <a:latin typeface="Times New Roman" panose="02020603050405020304" pitchFamily="18" charset="0"/>
              <a:cs typeface="Times New Roman" panose="02020603050405020304" pitchFamily="18" charset="0"/>
            </a:rPr>
            <a:t>Calidad del servicio</a:t>
          </a:r>
          <a:endParaRPr lang="es-EC" sz="1400" b="1" dirty="0">
            <a:solidFill>
              <a:schemeClr val="bg2"/>
            </a:solidFill>
            <a:latin typeface="Times New Roman" panose="02020603050405020304" pitchFamily="18" charset="0"/>
            <a:cs typeface="Times New Roman" panose="02020603050405020304" pitchFamily="18" charset="0"/>
          </a:endParaRPr>
        </a:p>
      </dgm:t>
    </dgm:pt>
    <dgm:pt modelId="{C62153E5-09EA-4F53-9C74-A63122C36FB5}" type="parTrans" cxnId="{5D0FFC4B-8ABE-4513-9CC3-9B2711083045}">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73CBEEE6-0E62-4D74-969A-ADFF523E95E2}" type="sibTrans" cxnId="{5D0FFC4B-8ABE-4513-9CC3-9B2711083045}">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C9DE9AE1-885D-4647-B764-2B86EEE2927D}">
      <dgm:prSet phldrT="[Texto]" custT="1"/>
      <dgm:spPr/>
      <dgm:t>
        <a:bodyPr/>
        <a:lstStyle/>
        <a:p>
          <a:r>
            <a:rPr lang="es-ES" sz="1200" dirty="0">
              <a:solidFill>
                <a:srgbClr val="080808"/>
              </a:solidFill>
              <a:latin typeface="Times New Roman" panose="02020603050405020304" pitchFamily="18" charset="0"/>
              <a:cs typeface="Times New Roman" panose="02020603050405020304" pitchFamily="18" charset="0"/>
            </a:rPr>
            <a:t>Teoría de la calidad total</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7F72D9EF-52C8-4049-ABE8-F05B593BCAF4}" type="parTrans" cxnId="{8216ACDF-9C73-4EAB-83C6-69CC5FC1E573}">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1A4A93A6-C75E-491C-ADB2-1978F8E785E6}" type="sibTrans" cxnId="{8216ACDF-9C73-4EAB-83C6-69CC5FC1E573}">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3048C50E-9C3E-439F-8897-6B5B5174DC18}">
      <dgm:prSet phldrT="[Texto]" custT="1"/>
      <dgm:spPr/>
      <dgm:t>
        <a:bodyPr/>
        <a:lstStyle/>
        <a:p>
          <a:r>
            <a:rPr lang="es-ES" sz="1200" dirty="0">
              <a:solidFill>
                <a:schemeClr val="bg2"/>
              </a:solidFill>
              <a:latin typeface="Times New Roman" panose="02020603050405020304" pitchFamily="18" charset="0"/>
              <a:cs typeface="Times New Roman" panose="02020603050405020304" pitchFamily="18" charset="0"/>
            </a:rPr>
            <a:t>- </a:t>
          </a:r>
          <a:r>
            <a:rPr lang="es-ES" sz="1200" dirty="0">
              <a:solidFill>
                <a:srgbClr val="080808"/>
              </a:solidFill>
              <a:latin typeface="Times New Roman" panose="02020603050405020304" pitchFamily="18" charset="0"/>
              <a:cs typeface="Times New Roman" panose="02020603050405020304" pitchFamily="18" charset="0"/>
            </a:rPr>
            <a:t>Mejora del producto y el servicio.</a:t>
          </a:r>
        </a:p>
        <a:p>
          <a:r>
            <a:rPr lang="es-ES" sz="1200" dirty="0">
              <a:solidFill>
                <a:srgbClr val="080808"/>
              </a:solidFill>
              <a:latin typeface="Times New Roman" panose="02020603050405020304" pitchFamily="18" charset="0"/>
              <a:cs typeface="Times New Roman" panose="02020603050405020304" pitchFamily="18" charset="0"/>
            </a:rPr>
            <a:t>- Adaptación de las nuevas filosofías.</a:t>
          </a:r>
        </a:p>
        <a:p>
          <a:r>
            <a:rPr lang="es-ES" sz="1200" dirty="0">
              <a:solidFill>
                <a:srgbClr val="080808"/>
              </a:solidFill>
              <a:latin typeface="Times New Roman" panose="02020603050405020304" pitchFamily="18" charset="0"/>
              <a:cs typeface="Times New Roman" panose="02020603050405020304" pitchFamily="18" charset="0"/>
            </a:rPr>
            <a:t>- Mejora de producción y servicio.</a:t>
          </a:r>
        </a:p>
        <a:p>
          <a:r>
            <a:rPr lang="es-ES" sz="1200" dirty="0">
              <a:solidFill>
                <a:srgbClr val="080808"/>
              </a:solidFill>
              <a:latin typeface="Times New Roman" panose="02020603050405020304" pitchFamily="18" charset="0"/>
              <a:cs typeface="Times New Roman" panose="02020603050405020304" pitchFamily="18" charset="0"/>
            </a:rPr>
            <a:t>- Implantar el liderazgo.</a:t>
          </a:r>
        </a:p>
        <a:p>
          <a:r>
            <a:rPr lang="es-ES" sz="1200" dirty="0">
              <a:solidFill>
                <a:srgbClr val="080808"/>
              </a:solidFill>
              <a:latin typeface="Times New Roman" panose="02020603050405020304" pitchFamily="18" charset="0"/>
              <a:cs typeface="Times New Roman" panose="02020603050405020304" pitchFamily="18" charset="0"/>
            </a:rPr>
            <a:t>-Mantener un solo proveedor para minimizar los costos.</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5589AB23-D183-4190-B7EF-188EB66C8195}" type="parTrans" cxnId="{C1D63ED5-099A-46D4-8596-946EBC1186A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A897F44D-E12D-4B0F-965F-6D00B1C72999}" type="sibTrans" cxnId="{C1D63ED5-099A-46D4-8596-946EBC1186A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2EB9A84D-C1A8-4BDC-81DF-C091FA4F2A88}">
      <dgm:prSet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-Liderazgo en la calidad</a:t>
          </a:r>
        </a:p>
        <a:p>
          <a:r>
            <a:rPr lang="es-ES" sz="1200" dirty="0" smtClean="0">
              <a:solidFill>
                <a:srgbClr val="080808"/>
              </a:solidFill>
              <a:latin typeface="Times New Roman" panose="02020603050405020304" pitchFamily="18" charset="0"/>
              <a:cs typeface="Times New Roman" panose="02020603050405020304" pitchFamily="18" charset="0"/>
            </a:rPr>
            <a:t>- Técnicas de calidad moderna</a:t>
          </a:r>
        </a:p>
        <a:p>
          <a:r>
            <a:rPr lang="es-ES" sz="1200" dirty="0" smtClean="0">
              <a:solidFill>
                <a:srgbClr val="080808"/>
              </a:solidFill>
              <a:latin typeface="Times New Roman" panose="02020603050405020304" pitchFamily="18" charset="0"/>
              <a:cs typeface="Times New Roman" panose="02020603050405020304" pitchFamily="18" charset="0"/>
            </a:rPr>
            <a:t>- Compromiso de la organización</a:t>
          </a:r>
        </a:p>
        <a:p>
          <a:r>
            <a:rPr lang="es-ES" sz="1200" dirty="0" smtClean="0">
              <a:solidFill>
                <a:srgbClr val="080808"/>
              </a:solidFill>
              <a:latin typeface="Times New Roman" panose="02020603050405020304" pitchFamily="18" charset="0"/>
              <a:cs typeface="Times New Roman" panose="02020603050405020304" pitchFamily="18" charset="0"/>
            </a:rPr>
            <a:t>- La calidad es un proceso que afecta a la compañía </a:t>
          </a:r>
        </a:p>
        <a:p>
          <a:r>
            <a:rPr lang="es-ES" sz="1200" dirty="0" smtClean="0">
              <a:solidFill>
                <a:srgbClr val="080808"/>
              </a:solidFill>
              <a:latin typeface="Times New Roman" panose="02020603050405020304" pitchFamily="18" charset="0"/>
              <a:cs typeface="Times New Roman" panose="02020603050405020304" pitchFamily="18" charset="0"/>
            </a:rPr>
            <a:t>- La calidad es un modo de administración </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619AA9DF-0F5A-456D-BAA0-457968D29B2D}" type="parTrans" cxnId="{BA77405C-03E5-4569-B7AD-CFEBEA6C40FC}">
      <dgm:prSet/>
      <dgm:spPr/>
      <dgm:t>
        <a:bodyPr/>
        <a:lstStyle/>
        <a:p>
          <a:endParaRPr lang="es-EC"/>
        </a:p>
      </dgm:t>
    </dgm:pt>
    <dgm:pt modelId="{89437AD6-5223-4C5D-BFE0-E2C160BBAEE6}" type="sibTrans" cxnId="{BA77405C-03E5-4569-B7AD-CFEBEA6C40FC}">
      <dgm:prSet/>
      <dgm:spPr/>
      <dgm:t>
        <a:bodyPr/>
        <a:lstStyle/>
        <a:p>
          <a:endParaRPr lang="es-EC"/>
        </a:p>
      </dgm:t>
    </dgm:pt>
    <dgm:pt modelId="{E2569FE7-F953-401C-AF79-391BC4A11FD2}">
      <dgm:prSet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Teoría del control total de calidad </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2C976D45-A388-4A26-8D90-C01F779550C3}" type="parTrans" cxnId="{182D5170-2422-4C97-AE16-89086CF6B236}">
      <dgm:prSet/>
      <dgm:spPr/>
      <dgm:t>
        <a:bodyPr/>
        <a:lstStyle/>
        <a:p>
          <a:endParaRPr lang="es-EC"/>
        </a:p>
      </dgm:t>
    </dgm:pt>
    <dgm:pt modelId="{DD9665F3-D99C-40DD-9158-674B53CAF82F}" type="sibTrans" cxnId="{182D5170-2422-4C97-AE16-89086CF6B236}">
      <dgm:prSet/>
      <dgm:spPr/>
      <dgm:t>
        <a:bodyPr/>
        <a:lstStyle/>
        <a:p>
          <a:endParaRPr lang="es-EC"/>
        </a:p>
      </dgm:t>
    </dgm:pt>
    <dgm:pt modelId="{66E44604-3EAF-4345-B38D-0298D19C2DD5}" type="pres">
      <dgm:prSet presAssocID="{1D3BDE8D-D4A4-4929-AF15-B4D157840A88}" presName="Name0" presStyleCnt="0">
        <dgm:presLayoutVars>
          <dgm:dir/>
          <dgm:animLvl val="lvl"/>
          <dgm:resizeHandles val="exact"/>
        </dgm:presLayoutVars>
      </dgm:prSet>
      <dgm:spPr/>
      <dgm:t>
        <a:bodyPr/>
        <a:lstStyle/>
        <a:p>
          <a:endParaRPr lang="es-EC"/>
        </a:p>
      </dgm:t>
    </dgm:pt>
    <dgm:pt modelId="{7DB03216-4864-4E62-BF67-A397B6BA6B11}" type="pres">
      <dgm:prSet presAssocID="{E21FBA24-E910-40BE-8B0A-D2D921B14B41}" presName="vertFlow" presStyleCnt="0"/>
      <dgm:spPr/>
    </dgm:pt>
    <dgm:pt modelId="{64CCF795-6584-4786-8153-3569493F6B36}" type="pres">
      <dgm:prSet presAssocID="{E21FBA24-E910-40BE-8B0A-D2D921B14B41}" presName="header" presStyleLbl="node1" presStyleIdx="0" presStyleCnt="3"/>
      <dgm:spPr/>
      <dgm:t>
        <a:bodyPr/>
        <a:lstStyle/>
        <a:p>
          <a:endParaRPr lang="es-EC"/>
        </a:p>
      </dgm:t>
    </dgm:pt>
    <dgm:pt modelId="{812DB0ED-10E3-425C-889C-1CB2EEC053CC}" type="pres">
      <dgm:prSet presAssocID="{FFD237DF-74AE-433F-8287-376656CF374C}" presName="parTrans" presStyleLbl="sibTrans2D1" presStyleIdx="0" presStyleCnt="5"/>
      <dgm:spPr/>
      <dgm:t>
        <a:bodyPr/>
        <a:lstStyle/>
        <a:p>
          <a:endParaRPr lang="es-EC"/>
        </a:p>
      </dgm:t>
    </dgm:pt>
    <dgm:pt modelId="{8AC8BF5E-DF07-4A79-8ABF-6AE97F6485E5}" type="pres">
      <dgm:prSet presAssocID="{028C4C11-BC2F-4B29-B41A-BD8BCD57647D}" presName="child" presStyleLbl="alignAccFollowNode1" presStyleIdx="0" presStyleCnt="5">
        <dgm:presLayoutVars>
          <dgm:chMax val="0"/>
          <dgm:bulletEnabled val="1"/>
        </dgm:presLayoutVars>
      </dgm:prSet>
      <dgm:spPr/>
      <dgm:t>
        <a:bodyPr/>
        <a:lstStyle/>
        <a:p>
          <a:endParaRPr lang="es-EC"/>
        </a:p>
      </dgm:t>
    </dgm:pt>
    <dgm:pt modelId="{0566E25A-F8E1-4E45-9A1B-77C4B47415FA}" type="pres">
      <dgm:prSet presAssocID="{406201C2-DC9D-41E8-A2FE-30D68CFBE476}" presName="sibTrans" presStyleLbl="sibTrans2D1" presStyleIdx="1" presStyleCnt="5"/>
      <dgm:spPr/>
      <dgm:t>
        <a:bodyPr/>
        <a:lstStyle/>
        <a:p>
          <a:endParaRPr lang="es-EC"/>
        </a:p>
      </dgm:t>
    </dgm:pt>
    <dgm:pt modelId="{204772A7-69DE-455F-BBD8-1C13A7DE7571}" type="pres">
      <dgm:prSet presAssocID="{FA8E4DAF-CDCD-4AB4-B47C-B46EA165E61D}" presName="child" presStyleLbl="alignAccFollowNode1" presStyleIdx="1" presStyleCnt="5" custScaleY="159471">
        <dgm:presLayoutVars>
          <dgm:chMax val="0"/>
          <dgm:bulletEnabled val="1"/>
        </dgm:presLayoutVars>
      </dgm:prSet>
      <dgm:spPr/>
      <dgm:t>
        <a:bodyPr/>
        <a:lstStyle/>
        <a:p>
          <a:endParaRPr lang="es-EC"/>
        </a:p>
      </dgm:t>
    </dgm:pt>
    <dgm:pt modelId="{46089850-4676-44D1-B842-AB3E0BB33B04}" type="pres">
      <dgm:prSet presAssocID="{E21FBA24-E910-40BE-8B0A-D2D921B14B41}" presName="hSp" presStyleCnt="0"/>
      <dgm:spPr/>
    </dgm:pt>
    <dgm:pt modelId="{FDB478CF-29AC-4DE6-9740-34C78BBFB6A4}" type="pres">
      <dgm:prSet presAssocID="{9BE96664-BB37-41B9-9BB4-E877B2257196}" presName="vertFlow" presStyleCnt="0"/>
      <dgm:spPr/>
    </dgm:pt>
    <dgm:pt modelId="{72BB21A1-635D-4F31-9718-C7E598E43A2D}" type="pres">
      <dgm:prSet presAssocID="{9BE96664-BB37-41B9-9BB4-E877B2257196}" presName="header" presStyleLbl="node1" presStyleIdx="1" presStyleCnt="3" custLinFactNeighborX="57083" custLinFactNeighborY="-11047"/>
      <dgm:spPr/>
      <dgm:t>
        <a:bodyPr/>
        <a:lstStyle/>
        <a:p>
          <a:endParaRPr lang="es-EC"/>
        </a:p>
      </dgm:t>
    </dgm:pt>
    <dgm:pt modelId="{9AC3BB88-6A26-412D-97E1-BC387F390D8A}" type="pres">
      <dgm:prSet presAssocID="{7F72D9EF-52C8-4049-ABE8-F05B593BCAF4}" presName="parTrans" presStyleLbl="sibTrans2D1" presStyleIdx="2" presStyleCnt="5"/>
      <dgm:spPr/>
      <dgm:t>
        <a:bodyPr/>
        <a:lstStyle/>
        <a:p>
          <a:endParaRPr lang="es-EC"/>
        </a:p>
      </dgm:t>
    </dgm:pt>
    <dgm:pt modelId="{6F40839D-DEFE-4C0F-9E3C-F39146B06246}" type="pres">
      <dgm:prSet presAssocID="{C9DE9AE1-885D-4647-B764-2B86EEE2927D}" presName="child" presStyleLbl="alignAccFollowNode1" presStyleIdx="2" presStyleCnt="5">
        <dgm:presLayoutVars>
          <dgm:chMax val="0"/>
          <dgm:bulletEnabled val="1"/>
        </dgm:presLayoutVars>
      </dgm:prSet>
      <dgm:spPr/>
      <dgm:t>
        <a:bodyPr/>
        <a:lstStyle/>
        <a:p>
          <a:endParaRPr lang="es-EC"/>
        </a:p>
      </dgm:t>
    </dgm:pt>
    <dgm:pt modelId="{AF8D5279-623D-4FCB-A32F-75228E70B0B7}" type="pres">
      <dgm:prSet presAssocID="{1A4A93A6-C75E-491C-ADB2-1978F8E785E6}" presName="sibTrans" presStyleLbl="sibTrans2D1" presStyleIdx="3" presStyleCnt="5"/>
      <dgm:spPr/>
      <dgm:t>
        <a:bodyPr/>
        <a:lstStyle/>
        <a:p>
          <a:endParaRPr lang="es-EC"/>
        </a:p>
      </dgm:t>
    </dgm:pt>
    <dgm:pt modelId="{0367D4AD-C009-4720-A0E2-A2480DCDB006}" type="pres">
      <dgm:prSet presAssocID="{3048C50E-9C3E-439F-8897-6B5B5174DC18}" presName="child" presStyleLbl="alignAccFollowNode1" presStyleIdx="3" presStyleCnt="5" custScaleY="194773">
        <dgm:presLayoutVars>
          <dgm:chMax val="0"/>
          <dgm:bulletEnabled val="1"/>
        </dgm:presLayoutVars>
      </dgm:prSet>
      <dgm:spPr/>
      <dgm:t>
        <a:bodyPr/>
        <a:lstStyle/>
        <a:p>
          <a:endParaRPr lang="es-EC"/>
        </a:p>
      </dgm:t>
    </dgm:pt>
    <dgm:pt modelId="{9BF66005-0779-46AC-BA93-748B3281381F}" type="pres">
      <dgm:prSet presAssocID="{9BE96664-BB37-41B9-9BB4-E877B2257196}" presName="hSp" presStyleCnt="0"/>
      <dgm:spPr/>
    </dgm:pt>
    <dgm:pt modelId="{176B05DA-8F5F-4A7A-877C-08D4431058F2}" type="pres">
      <dgm:prSet presAssocID="{E2569FE7-F953-401C-AF79-391BC4A11FD2}" presName="vertFlow" presStyleCnt="0"/>
      <dgm:spPr/>
    </dgm:pt>
    <dgm:pt modelId="{4B5CE161-0D75-4152-8196-E4D3B82B31BD}" type="pres">
      <dgm:prSet presAssocID="{E2569FE7-F953-401C-AF79-391BC4A11FD2}" presName="header" presStyleLbl="node1" presStyleIdx="2" presStyleCnt="3" custLinFactY="99089" custLinFactNeighborY="100000"/>
      <dgm:spPr/>
      <dgm:t>
        <a:bodyPr/>
        <a:lstStyle/>
        <a:p>
          <a:endParaRPr lang="es-EC"/>
        </a:p>
      </dgm:t>
    </dgm:pt>
    <dgm:pt modelId="{5752DD5B-0E5E-4C68-AC29-114AADB439FD}" type="pres">
      <dgm:prSet presAssocID="{619AA9DF-0F5A-456D-BAA0-457968D29B2D}" presName="parTrans" presStyleLbl="sibTrans2D1" presStyleIdx="4" presStyleCnt="5"/>
      <dgm:spPr/>
      <dgm:t>
        <a:bodyPr/>
        <a:lstStyle/>
        <a:p>
          <a:endParaRPr lang="es-EC"/>
        </a:p>
      </dgm:t>
    </dgm:pt>
    <dgm:pt modelId="{78AEF92B-93F1-4C4B-B54B-2DF175F93F63}" type="pres">
      <dgm:prSet presAssocID="{2EB9A84D-C1A8-4BDC-81DF-C091FA4F2A88}" presName="child" presStyleLbl="alignAccFollowNode1" presStyleIdx="4" presStyleCnt="5" custScaleY="237267" custLinFactY="100000" custLinFactNeighborX="622" custLinFactNeighborY="105888">
        <dgm:presLayoutVars>
          <dgm:chMax val="0"/>
          <dgm:bulletEnabled val="1"/>
        </dgm:presLayoutVars>
      </dgm:prSet>
      <dgm:spPr/>
      <dgm:t>
        <a:bodyPr/>
        <a:lstStyle/>
        <a:p>
          <a:endParaRPr lang="es-EC"/>
        </a:p>
      </dgm:t>
    </dgm:pt>
  </dgm:ptLst>
  <dgm:cxnLst>
    <dgm:cxn modelId="{85038822-8598-42AC-92E3-912E517BE62C}" srcId="{1D3BDE8D-D4A4-4929-AF15-B4D157840A88}" destId="{E21FBA24-E910-40BE-8B0A-D2D921B14B41}" srcOrd="0" destOrd="0" parTransId="{D613B89E-B7EE-43F7-9D0D-3F5D957A1980}" sibTransId="{E5A10923-721B-4263-A27C-073EEC5749E7}"/>
    <dgm:cxn modelId="{5E8068EA-B611-4149-8879-730DBB9975F4}" type="presOf" srcId="{7F72D9EF-52C8-4049-ABE8-F05B593BCAF4}" destId="{9AC3BB88-6A26-412D-97E1-BC387F390D8A}" srcOrd="0" destOrd="0" presId="urn:microsoft.com/office/officeart/2005/8/layout/lProcess1"/>
    <dgm:cxn modelId="{8216ACDF-9C73-4EAB-83C6-69CC5FC1E573}" srcId="{9BE96664-BB37-41B9-9BB4-E877B2257196}" destId="{C9DE9AE1-885D-4647-B764-2B86EEE2927D}" srcOrd="0" destOrd="0" parTransId="{7F72D9EF-52C8-4049-ABE8-F05B593BCAF4}" sibTransId="{1A4A93A6-C75E-491C-ADB2-1978F8E785E6}"/>
    <dgm:cxn modelId="{C1D63ED5-099A-46D4-8596-946EBC1186AE}" srcId="{9BE96664-BB37-41B9-9BB4-E877B2257196}" destId="{3048C50E-9C3E-439F-8897-6B5B5174DC18}" srcOrd="1" destOrd="0" parTransId="{5589AB23-D183-4190-B7EF-188EB66C8195}" sibTransId="{A897F44D-E12D-4B0F-965F-6D00B1C72999}"/>
    <dgm:cxn modelId="{80F88704-CDF8-4F50-8EDD-9119C75AFF46}" srcId="{E21FBA24-E910-40BE-8B0A-D2D921B14B41}" destId="{FA8E4DAF-CDCD-4AB4-B47C-B46EA165E61D}" srcOrd="1" destOrd="0" parTransId="{B90D754B-18EC-4349-8D49-E1B5703DE67E}" sibTransId="{F966A10E-A4FA-46C3-A141-780B6849B63F}"/>
    <dgm:cxn modelId="{1E295BAF-984D-401F-994D-5D4DB09D6428}" type="presOf" srcId="{3048C50E-9C3E-439F-8897-6B5B5174DC18}" destId="{0367D4AD-C009-4720-A0E2-A2480DCDB006}" srcOrd="0" destOrd="0" presId="urn:microsoft.com/office/officeart/2005/8/layout/lProcess1"/>
    <dgm:cxn modelId="{A4C19AFA-8DC2-420D-9754-BCD661269E22}" type="presOf" srcId="{FA8E4DAF-CDCD-4AB4-B47C-B46EA165E61D}" destId="{204772A7-69DE-455F-BBD8-1C13A7DE7571}" srcOrd="0" destOrd="0" presId="urn:microsoft.com/office/officeart/2005/8/layout/lProcess1"/>
    <dgm:cxn modelId="{5D0FFC4B-8ABE-4513-9CC3-9B2711083045}" srcId="{1D3BDE8D-D4A4-4929-AF15-B4D157840A88}" destId="{9BE96664-BB37-41B9-9BB4-E877B2257196}" srcOrd="1" destOrd="0" parTransId="{C62153E5-09EA-4F53-9C74-A63122C36FB5}" sibTransId="{73CBEEE6-0E62-4D74-969A-ADFF523E95E2}"/>
    <dgm:cxn modelId="{A5F0E306-1952-41B2-A60A-36251B2CBE1A}" type="presOf" srcId="{1A4A93A6-C75E-491C-ADB2-1978F8E785E6}" destId="{AF8D5279-623D-4FCB-A32F-75228E70B0B7}" srcOrd="0" destOrd="0" presId="urn:microsoft.com/office/officeart/2005/8/layout/lProcess1"/>
    <dgm:cxn modelId="{F01A9F2B-3BB6-4F15-9BFF-A04316508788}" type="presOf" srcId="{2EB9A84D-C1A8-4BDC-81DF-C091FA4F2A88}" destId="{78AEF92B-93F1-4C4B-B54B-2DF175F93F63}" srcOrd="0" destOrd="0" presId="urn:microsoft.com/office/officeart/2005/8/layout/lProcess1"/>
    <dgm:cxn modelId="{889C2988-71F2-4C6E-A5B9-A82809BB3D85}" srcId="{E21FBA24-E910-40BE-8B0A-D2D921B14B41}" destId="{028C4C11-BC2F-4B29-B41A-BD8BCD57647D}" srcOrd="0" destOrd="0" parTransId="{FFD237DF-74AE-433F-8287-376656CF374C}" sibTransId="{406201C2-DC9D-41E8-A2FE-30D68CFBE476}"/>
    <dgm:cxn modelId="{DA497824-3636-4343-940A-DA3C3E6B6254}" type="presOf" srcId="{E2569FE7-F953-401C-AF79-391BC4A11FD2}" destId="{4B5CE161-0D75-4152-8196-E4D3B82B31BD}" srcOrd="0" destOrd="0" presId="urn:microsoft.com/office/officeart/2005/8/layout/lProcess1"/>
    <dgm:cxn modelId="{182D5170-2422-4C97-AE16-89086CF6B236}" srcId="{1D3BDE8D-D4A4-4929-AF15-B4D157840A88}" destId="{E2569FE7-F953-401C-AF79-391BC4A11FD2}" srcOrd="2" destOrd="0" parTransId="{2C976D45-A388-4A26-8D90-C01F779550C3}" sibTransId="{DD9665F3-D99C-40DD-9158-674B53CAF82F}"/>
    <dgm:cxn modelId="{B1F403AA-8B9F-4A99-9A20-199FCAE67623}" type="presOf" srcId="{C9DE9AE1-885D-4647-B764-2B86EEE2927D}" destId="{6F40839D-DEFE-4C0F-9E3C-F39146B06246}" srcOrd="0" destOrd="0" presId="urn:microsoft.com/office/officeart/2005/8/layout/lProcess1"/>
    <dgm:cxn modelId="{AA321670-D7CE-445D-A577-CF71755DA3F4}" type="presOf" srcId="{FFD237DF-74AE-433F-8287-376656CF374C}" destId="{812DB0ED-10E3-425C-889C-1CB2EEC053CC}" srcOrd="0" destOrd="0" presId="urn:microsoft.com/office/officeart/2005/8/layout/lProcess1"/>
    <dgm:cxn modelId="{BA77405C-03E5-4569-B7AD-CFEBEA6C40FC}" srcId="{E2569FE7-F953-401C-AF79-391BC4A11FD2}" destId="{2EB9A84D-C1A8-4BDC-81DF-C091FA4F2A88}" srcOrd="0" destOrd="0" parTransId="{619AA9DF-0F5A-456D-BAA0-457968D29B2D}" sibTransId="{89437AD6-5223-4C5D-BFE0-E2C160BBAEE6}"/>
    <dgm:cxn modelId="{9B136715-4F3F-475F-B8B5-F1F6C525D89D}" type="presOf" srcId="{1D3BDE8D-D4A4-4929-AF15-B4D157840A88}" destId="{66E44604-3EAF-4345-B38D-0298D19C2DD5}" srcOrd="0" destOrd="0" presId="urn:microsoft.com/office/officeart/2005/8/layout/lProcess1"/>
    <dgm:cxn modelId="{305C381F-9070-447E-B3D7-C9E3CCF57012}" type="presOf" srcId="{9BE96664-BB37-41B9-9BB4-E877B2257196}" destId="{72BB21A1-635D-4F31-9718-C7E598E43A2D}" srcOrd="0" destOrd="0" presId="urn:microsoft.com/office/officeart/2005/8/layout/lProcess1"/>
    <dgm:cxn modelId="{4DDF30F2-7EC2-462C-8E46-2DFB31262A59}" type="presOf" srcId="{028C4C11-BC2F-4B29-B41A-BD8BCD57647D}" destId="{8AC8BF5E-DF07-4A79-8ABF-6AE97F6485E5}" srcOrd="0" destOrd="0" presId="urn:microsoft.com/office/officeart/2005/8/layout/lProcess1"/>
    <dgm:cxn modelId="{9CD478CE-F4D0-47F9-9716-475E0A7C6EF6}" type="presOf" srcId="{E21FBA24-E910-40BE-8B0A-D2D921B14B41}" destId="{64CCF795-6584-4786-8153-3569493F6B36}" srcOrd="0" destOrd="0" presId="urn:microsoft.com/office/officeart/2005/8/layout/lProcess1"/>
    <dgm:cxn modelId="{9328D0B6-91B6-4DD4-BED9-C8D210FBBE7C}" type="presOf" srcId="{406201C2-DC9D-41E8-A2FE-30D68CFBE476}" destId="{0566E25A-F8E1-4E45-9A1B-77C4B47415FA}" srcOrd="0" destOrd="0" presId="urn:microsoft.com/office/officeart/2005/8/layout/lProcess1"/>
    <dgm:cxn modelId="{5FD64EBC-5682-42D2-8FBB-5830471D72CE}" type="presOf" srcId="{619AA9DF-0F5A-456D-BAA0-457968D29B2D}" destId="{5752DD5B-0E5E-4C68-AC29-114AADB439FD}" srcOrd="0" destOrd="0" presId="urn:microsoft.com/office/officeart/2005/8/layout/lProcess1"/>
    <dgm:cxn modelId="{34BFF012-61D7-4976-82C8-0D07625A64D9}" type="presParOf" srcId="{66E44604-3EAF-4345-B38D-0298D19C2DD5}" destId="{7DB03216-4864-4E62-BF67-A397B6BA6B11}" srcOrd="0" destOrd="0" presId="urn:microsoft.com/office/officeart/2005/8/layout/lProcess1"/>
    <dgm:cxn modelId="{ACBA804E-8C2A-4233-8A60-6E771EB15A38}" type="presParOf" srcId="{7DB03216-4864-4E62-BF67-A397B6BA6B11}" destId="{64CCF795-6584-4786-8153-3569493F6B36}" srcOrd="0" destOrd="0" presId="urn:microsoft.com/office/officeart/2005/8/layout/lProcess1"/>
    <dgm:cxn modelId="{EF46278E-DE63-430A-8550-B491491A6C16}" type="presParOf" srcId="{7DB03216-4864-4E62-BF67-A397B6BA6B11}" destId="{812DB0ED-10E3-425C-889C-1CB2EEC053CC}" srcOrd="1" destOrd="0" presId="urn:microsoft.com/office/officeart/2005/8/layout/lProcess1"/>
    <dgm:cxn modelId="{2C06451E-0597-4708-BD62-9BDD8F9BA5E3}" type="presParOf" srcId="{7DB03216-4864-4E62-BF67-A397B6BA6B11}" destId="{8AC8BF5E-DF07-4A79-8ABF-6AE97F6485E5}" srcOrd="2" destOrd="0" presId="urn:microsoft.com/office/officeart/2005/8/layout/lProcess1"/>
    <dgm:cxn modelId="{91B0B991-1E88-4178-9378-37F912C840DA}" type="presParOf" srcId="{7DB03216-4864-4E62-BF67-A397B6BA6B11}" destId="{0566E25A-F8E1-4E45-9A1B-77C4B47415FA}" srcOrd="3" destOrd="0" presId="urn:microsoft.com/office/officeart/2005/8/layout/lProcess1"/>
    <dgm:cxn modelId="{34654B62-1CC5-4149-9B0F-98812548AF7E}" type="presParOf" srcId="{7DB03216-4864-4E62-BF67-A397B6BA6B11}" destId="{204772A7-69DE-455F-BBD8-1C13A7DE7571}" srcOrd="4" destOrd="0" presId="urn:microsoft.com/office/officeart/2005/8/layout/lProcess1"/>
    <dgm:cxn modelId="{027C5B31-F6F4-461B-B987-75EC1376F1EB}" type="presParOf" srcId="{66E44604-3EAF-4345-B38D-0298D19C2DD5}" destId="{46089850-4676-44D1-B842-AB3E0BB33B04}" srcOrd="1" destOrd="0" presId="urn:microsoft.com/office/officeart/2005/8/layout/lProcess1"/>
    <dgm:cxn modelId="{8A755688-4B4B-400A-9A6B-A428C4987401}" type="presParOf" srcId="{66E44604-3EAF-4345-B38D-0298D19C2DD5}" destId="{FDB478CF-29AC-4DE6-9740-34C78BBFB6A4}" srcOrd="2" destOrd="0" presId="urn:microsoft.com/office/officeart/2005/8/layout/lProcess1"/>
    <dgm:cxn modelId="{3F54DB9B-77AB-4871-9ECE-4288B1250204}" type="presParOf" srcId="{FDB478CF-29AC-4DE6-9740-34C78BBFB6A4}" destId="{72BB21A1-635D-4F31-9718-C7E598E43A2D}" srcOrd="0" destOrd="0" presId="urn:microsoft.com/office/officeart/2005/8/layout/lProcess1"/>
    <dgm:cxn modelId="{E21F7EC7-F477-418B-BF43-32F60FD1A1A3}" type="presParOf" srcId="{FDB478CF-29AC-4DE6-9740-34C78BBFB6A4}" destId="{9AC3BB88-6A26-412D-97E1-BC387F390D8A}" srcOrd="1" destOrd="0" presId="urn:microsoft.com/office/officeart/2005/8/layout/lProcess1"/>
    <dgm:cxn modelId="{5ED676F3-7916-4462-8804-8606CD4E1D93}" type="presParOf" srcId="{FDB478CF-29AC-4DE6-9740-34C78BBFB6A4}" destId="{6F40839D-DEFE-4C0F-9E3C-F39146B06246}" srcOrd="2" destOrd="0" presId="urn:microsoft.com/office/officeart/2005/8/layout/lProcess1"/>
    <dgm:cxn modelId="{DD03E1A3-3975-4B99-9421-7CBCF585E367}" type="presParOf" srcId="{FDB478CF-29AC-4DE6-9740-34C78BBFB6A4}" destId="{AF8D5279-623D-4FCB-A32F-75228E70B0B7}" srcOrd="3" destOrd="0" presId="urn:microsoft.com/office/officeart/2005/8/layout/lProcess1"/>
    <dgm:cxn modelId="{69869840-2BAF-400F-BEB7-ED034085093E}" type="presParOf" srcId="{FDB478CF-29AC-4DE6-9740-34C78BBFB6A4}" destId="{0367D4AD-C009-4720-A0E2-A2480DCDB006}" srcOrd="4" destOrd="0" presId="urn:microsoft.com/office/officeart/2005/8/layout/lProcess1"/>
    <dgm:cxn modelId="{7596101A-198E-4F27-B1ED-064E1562F558}" type="presParOf" srcId="{66E44604-3EAF-4345-B38D-0298D19C2DD5}" destId="{9BF66005-0779-46AC-BA93-748B3281381F}" srcOrd="3" destOrd="0" presId="urn:microsoft.com/office/officeart/2005/8/layout/lProcess1"/>
    <dgm:cxn modelId="{5CD4D8F2-3FA9-4663-A25D-75AB6DA18D09}" type="presParOf" srcId="{66E44604-3EAF-4345-B38D-0298D19C2DD5}" destId="{176B05DA-8F5F-4A7A-877C-08D4431058F2}" srcOrd="4" destOrd="0" presId="urn:microsoft.com/office/officeart/2005/8/layout/lProcess1"/>
    <dgm:cxn modelId="{69C3373F-53E8-4767-B1B2-E14E9E1739F9}" type="presParOf" srcId="{176B05DA-8F5F-4A7A-877C-08D4431058F2}" destId="{4B5CE161-0D75-4152-8196-E4D3B82B31BD}" srcOrd="0" destOrd="0" presId="urn:microsoft.com/office/officeart/2005/8/layout/lProcess1"/>
    <dgm:cxn modelId="{869973DB-E6C4-4BBC-9498-7AD2D1B312B3}" type="presParOf" srcId="{176B05DA-8F5F-4A7A-877C-08D4431058F2}" destId="{5752DD5B-0E5E-4C68-AC29-114AADB439FD}" srcOrd="1" destOrd="0" presId="urn:microsoft.com/office/officeart/2005/8/layout/lProcess1"/>
    <dgm:cxn modelId="{85C8E01B-B7D4-418D-B11A-1111291AE3AA}" type="presParOf" srcId="{176B05DA-8F5F-4A7A-877C-08D4431058F2}" destId="{78AEF92B-93F1-4C4B-B54B-2DF175F93F63}"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559B57-1035-4417-A31C-35C28D4156BC}" type="doc">
      <dgm:prSet loTypeId="urn:microsoft.com/office/officeart/2005/8/layout/cycle6" loCatId="cycle" qsTypeId="urn:microsoft.com/office/officeart/2005/8/quickstyle/3d4" qsCatId="3D" csTypeId="urn:microsoft.com/office/officeart/2005/8/colors/colorful2" csCatId="colorful" phldr="1"/>
      <dgm:spPr/>
      <dgm:t>
        <a:bodyPr/>
        <a:lstStyle/>
        <a:p>
          <a:endParaRPr lang="es-EC"/>
        </a:p>
      </dgm:t>
    </dgm:pt>
    <dgm:pt modelId="{BC32C887-0F22-41B6-BA5E-38C5D6DC48EF}">
      <dgm:prSet phldrT="[Texto]"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Elementos tangibles</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D50B89AC-85B8-4CFF-AB49-F368F752B1B8}" type="parTrans" cxnId="{63562648-9FD3-4B84-8068-0D15C794B855}">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A533C6FA-487F-4CB5-895A-643F9FD79F18}" type="sibTrans" cxnId="{63562648-9FD3-4B84-8068-0D15C794B855}">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2CCD396E-CE90-4677-B38E-50BC3AD51F56}">
      <dgm:prSet phldrT="[Texto]"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Fiabilidad</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3DDDAD93-23EB-4A4F-BF21-17F47D94210F}" type="parTrans" cxnId="{0E2B8665-1E00-482A-84D1-E9ADECB0C926}">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B8C1E45D-51E4-40D0-8D8F-4BD2F7EA032C}" type="sibTrans" cxnId="{0E2B8665-1E00-482A-84D1-E9ADECB0C926}">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16B65B7C-82FC-446E-81A7-E7DE97918454}">
      <dgm:prSet phldrT="[Texto]"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Capacidad de respuesta</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EFF1310D-9858-428E-935F-F3BA6C360E82}" type="parTrans" cxnId="{A824FFD5-0673-43F0-80EA-FB2305751D7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7B6C3382-8EF6-4998-9D07-121CB932ADFF}" type="sibTrans" cxnId="{A824FFD5-0673-43F0-80EA-FB2305751D7E}">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B3B033C0-514D-43DE-828E-95BF164B67D0}">
      <dgm:prSet phldrT="[Texto]"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Seguridad</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423CDE94-D984-4585-A5B2-A5772AE627DE}" type="parTrans" cxnId="{E18579C8-2BCF-48C3-A12A-B105B9683613}">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3A0364BB-64F6-4C95-9801-B519D926858C}" type="sibTrans" cxnId="{E18579C8-2BCF-48C3-A12A-B105B9683613}">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FCB1E7D5-646D-40CD-9180-C4FB6B5C99A3}">
      <dgm:prSet phldrT="[Texto]" custT="1"/>
      <dgm:spPr/>
      <dgm:t>
        <a:bodyPr/>
        <a:lstStyle/>
        <a:p>
          <a:r>
            <a:rPr lang="es-ES" sz="1200" dirty="0" smtClean="0">
              <a:solidFill>
                <a:srgbClr val="080808"/>
              </a:solidFill>
              <a:latin typeface="Times New Roman" panose="02020603050405020304" pitchFamily="18" charset="0"/>
              <a:cs typeface="Times New Roman" panose="02020603050405020304" pitchFamily="18" charset="0"/>
            </a:rPr>
            <a:t>Calidez o empatía</a:t>
          </a:r>
          <a:endParaRPr lang="es-EC" sz="1200" dirty="0">
            <a:solidFill>
              <a:srgbClr val="080808"/>
            </a:solidFill>
            <a:latin typeface="Times New Roman" panose="02020603050405020304" pitchFamily="18" charset="0"/>
            <a:cs typeface="Times New Roman" panose="02020603050405020304" pitchFamily="18" charset="0"/>
          </a:endParaRPr>
        </a:p>
      </dgm:t>
    </dgm:pt>
    <dgm:pt modelId="{0B3F7231-DE9C-4053-A95B-141C40906820}" type="parTrans" cxnId="{99CFC954-6217-4E0B-8162-DB3B00E3CDCA}">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D4AB1BC9-BED3-415A-9DA1-212256037273}" type="sibTrans" cxnId="{99CFC954-6217-4E0B-8162-DB3B00E3CDCA}">
      <dgm:prSet/>
      <dgm:spPr/>
      <dgm:t>
        <a:bodyPr/>
        <a:lstStyle/>
        <a:p>
          <a:endParaRPr lang="es-EC" sz="1200">
            <a:solidFill>
              <a:schemeClr val="bg2"/>
            </a:solidFill>
            <a:latin typeface="Times New Roman" panose="02020603050405020304" pitchFamily="18" charset="0"/>
            <a:cs typeface="Times New Roman" panose="02020603050405020304" pitchFamily="18" charset="0"/>
          </a:endParaRPr>
        </a:p>
      </dgm:t>
    </dgm:pt>
    <dgm:pt modelId="{E2DCB0B5-2774-4184-9260-8A6D21491DDF}" type="pres">
      <dgm:prSet presAssocID="{64559B57-1035-4417-A31C-35C28D4156BC}" presName="cycle" presStyleCnt="0">
        <dgm:presLayoutVars>
          <dgm:dir/>
          <dgm:resizeHandles val="exact"/>
        </dgm:presLayoutVars>
      </dgm:prSet>
      <dgm:spPr/>
      <dgm:t>
        <a:bodyPr/>
        <a:lstStyle/>
        <a:p>
          <a:endParaRPr lang="es-EC"/>
        </a:p>
      </dgm:t>
    </dgm:pt>
    <dgm:pt modelId="{47CEE155-FD60-46C5-8091-D0A7E7CA34DB}" type="pres">
      <dgm:prSet presAssocID="{BC32C887-0F22-41B6-BA5E-38C5D6DC48EF}" presName="node" presStyleLbl="node1" presStyleIdx="0" presStyleCnt="5">
        <dgm:presLayoutVars>
          <dgm:bulletEnabled val="1"/>
        </dgm:presLayoutVars>
      </dgm:prSet>
      <dgm:spPr/>
      <dgm:t>
        <a:bodyPr/>
        <a:lstStyle/>
        <a:p>
          <a:endParaRPr lang="es-EC"/>
        </a:p>
      </dgm:t>
    </dgm:pt>
    <dgm:pt modelId="{988ED888-C8E3-461C-AEBC-C9266AE6C712}" type="pres">
      <dgm:prSet presAssocID="{BC32C887-0F22-41B6-BA5E-38C5D6DC48EF}" presName="spNode" presStyleCnt="0"/>
      <dgm:spPr/>
      <dgm:t>
        <a:bodyPr/>
        <a:lstStyle/>
        <a:p>
          <a:endParaRPr lang="es-EC"/>
        </a:p>
      </dgm:t>
    </dgm:pt>
    <dgm:pt modelId="{6CFF6611-54BF-4EC8-906A-3A6DEC313B77}" type="pres">
      <dgm:prSet presAssocID="{A533C6FA-487F-4CB5-895A-643F9FD79F18}" presName="sibTrans" presStyleLbl="sibTrans1D1" presStyleIdx="0" presStyleCnt="5"/>
      <dgm:spPr/>
      <dgm:t>
        <a:bodyPr/>
        <a:lstStyle/>
        <a:p>
          <a:endParaRPr lang="es-EC"/>
        </a:p>
      </dgm:t>
    </dgm:pt>
    <dgm:pt modelId="{A7B02B90-9FE8-4685-94F7-6FA87C4F86C5}" type="pres">
      <dgm:prSet presAssocID="{2CCD396E-CE90-4677-B38E-50BC3AD51F56}" presName="node" presStyleLbl="node1" presStyleIdx="1" presStyleCnt="5">
        <dgm:presLayoutVars>
          <dgm:bulletEnabled val="1"/>
        </dgm:presLayoutVars>
      </dgm:prSet>
      <dgm:spPr/>
      <dgm:t>
        <a:bodyPr/>
        <a:lstStyle/>
        <a:p>
          <a:endParaRPr lang="es-EC"/>
        </a:p>
      </dgm:t>
    </dgm:pt>
    <dgm:pt modelId="{A8D8266D-80E6-414F-AAC9-84A4FB11234E}" type="pres">
      <dgm:prSet presAssocID="{2CCD396E-CE90-4677-B38E-50BC3AD51F56}" presName="spNode" presStyleCnt="0"/>
      <dgm:spPr/>
      <dgm:t>
        <a:bodyPr/>
        <a:lstStyle/>
        <a:p>
          <a:endParaRPr lang="es-EC"/>
        </a:p>
      </dgm:t>
    </dgm:pt>
    <dgm:pt modelId="{DD88E513-8403-45E6-A579-1CB51CDCC506}" type="pres">
      <dgm:prSet presAssocID="{B8C1E45D-51E4-40D0-8D8F-4BD2F7EA032C}" presName="sibTrans" presStyleLbl="sibTrans1D1" presStyleIdx="1" presStyleCnt="5"/>
      <dgm:spPr/>
      <dgm:t>
        <a:bodyPr/>
        <a:lstStyle/>
        <a:p>
          <a:endParaRPr lang="es-EC"/>
        </a:p>
      </dgm:t>
    </dgm:pt>
    <dgm:pt modelId="{8E38EB0C-B81F-45A6-878F-60F02919DB60}" type="pres">
      <dgm:prSet presAssocID="{16B65B7C-82FC-446E-81A7-E7DE97918454}" presName="node" presStyleLbl="node1" presStyleIdx="2" presStyleCnt="5">
        <dgm:presLayoutVars>
          <dgm:bulletEnabled val="1"/>
        </dgm:presLayoutVars>
      </dgm:prSet>
      <dgm:spPr/>
      <dgm:t>
        <a:bodyPr/>
        <a:lstStyle/>
        <a:p>
          <a:endParaRPr lang="es-EC"/>
        </a:p>
      </dgm:t>
    </dgm:pt>
    <dgm:pt modelId="{09193E02-2D6E-4232-9587-19BD85653833}" type="pres">
      <dgm:prSet presAssocID="{16B65B7C-82FC-446E-81A7-E7DE97918454}" presName="spNode" presStyleCnt="0"/>
      <dgm:spPr/>
      <dgm:t>
        <a:bodyPr/>
        <a:lstStyle/>
        <a:p>
          <a:endParaRPr lang="es-EC"/>
        </a:p>
      </dgm:t>
    </dgm:pt>
    <dgm:pt modelId="{971F50C7-1F28-4477-8C03-F62FE1FB2CDA}" type="pres">
      <dgm:prSet presAssocID="{7B6C3382-8EF6-4998-9D07-121CB932ADFF}" presName="sibTrans" presStyleLbl="sibTrans1D1" presStyleIdx="2" presStyleCnt="5"/>
      <dgm:spPr/>
      <dgm:t>
        <a:bodyPr/>
        <a:lstStyle/>
        <a:p>
          <a:endParaRPr lang="es-EC"/>
        </a:p>
      </dgm:t>
    </dgm:pt>
    <dgm:pt modelId="{B37532AC-391D-46EC-9155-5E5793EAF587}" type="pres">
      <dgm:prSet presAssocID="{B3B033C0-514D-43DE-828E-95BF164B67D0}" presName="node" presStyleLbl="node1" presStyleIdx="3" presStyleCnt="5">
        <dgm:presLayoutVars>
          <dgm:bulletEnabled val="1"/>
        </dgm:presLayoutVars>
      </dgm:prSet>
      <dgm:spPr/>
      <dgm:t>
        <a:bodyPr/>
        <a:lstStyle/>
        <a:p>
          <a:endParaRPr lang="es-EC"/>
        </a:p>
      </dgm:t>
    </dgm:pt>
    <dgm:pt modelId="{808D292C-1BA5-4869-A88E-ABB0E8FDE8C6}" type="pres">
      <dgm:prSet presAssocID="{B3B033C0-514D-43DE-828E-95BF164B67D0}" presName="spNode" presStyleCnt="0"/>
      <dgm:spPr/>
      <dgm:t>
        <a:bodyPr/>
        <a:lstStyle/>
        <a:p>
          <a:endParaRPr lang="es-EC"/>
        </a:p>
      </dgm:t>
    </dgm:pt>
    <dgm:pt modelId="{9C1AFF5E-D505-4095-97C4-9134FCED11FD}" type="pres">
      <dgm:prSet presAssocID="{3A0364BB-64F6-4C95-9801-B519D926858C}" presName="sibTrans" presStyleLbl="sibTrans1D1" presStyleIdx="3" presStyleCnt="5"/>
      <dgm:spPr/>
      <dgm:t>
        <a:bodyPr/>
        <a:lstStyle/>
        <a:p>
          <a:endParaRPr lang="es-EC"/>
        </a:p>
      </dgm:t>
    </dgm:pt>
    <dgm:pt modelId="{D2E0C637-895B-4242-8D29-2A026671BB66}" type="pres">
      <dgm:prSet presAssocID="{FCB1E7D5-646D-40CD-9180-C4FB6B5C99A3}" presName="node" presStyleLbl="node1" presStyleIdx="4" presStyleCnt="5">
        <dgm:presLayoutVars>
          <dgm:bulletEnabled val="1"/>
        </dgm:presLayoutVars>
      </dgm:prSet>
      <dgm:spPr/>
      <dgm:t>
        <a:bodyPr/>
        <a:lstStyle/>
        <a:p>
          <a:endParaRPr lang="es-EC"/>
        </a:p>
      </dgm:t>
    </dgm:pt>
    <dgm:pt modelId="{B7158B75-A4D0-4BEF-B1AF-F9132BA49E38}" type="pres">
      <dgm:prSet presAssocID="{FCB1E7D5-646D-40CD-9180-C4FB6B5C99A3}" presName="spNode" presStyleCnt="0"/>
      <dgm:spPr/>
      <dgm:t>
        <a:bodyPr/>
        <a:lstStyle/>
        <a:p>
          <a:endParaRPr lang="es-EC"/>
        </a:p>
      </dgm:t>
    </dgm:pt>
    <dgm:pt modelId="{A6CEFF8F-4686-487A-A1CE-A5315D7DEF36}" type="pres">
      <dgm:prSet presAssocID="{D4AB1BC9-BED3-415A-9DA1-212256037273}" presName="sibTrans" presStyleLbl="sibTrans1D1" presStyleIdx="4" presStyleCnt="5"/>
      <dgm:spPr/>
      <dgm:t>
        <a:bodyPr/>
        <a:lstStyle/>
        <a:p>
          <a:endParaRPr lang="es-EC"/>
        </a:p>
      </dgm:t>
    </dgm:pt>
  </dgm:ptLst>
  <dgm:cxnLst>
    <dgm:cxn modelId="{A824FFD5-0673-43F0-80EA-FB2305751D7E}" srcId="{64559B57-1035-4417-A31C-35C28D4156BC}" destId="{16B65B7C-82FC-446E-81A7-E7DE97918454}" srcOrd="2" destOrd="0" parTransId="{EFF1310D-9858-428E-935F-F3BA6C360E82}" sibTransId="{7B6C3382-8EF6-4998-9D07-121CB932ADFF}"/>
    <dgm:cxn modelId="{97C00B53-075C-4536-87B6-E22D92F8C8F6}" type="presOf" srcId="{7B6C3382-8EF6-4998-9D07-121CB932ADFF}" destId="{971F50C7-1F28-4477-8C03-F62FE1FB2CDA}" srcOrd="0" destOrd="0" presId="urn:microsoft.com/office/officeart/2005/8/layout/cycle6"/>
    <dgm:cxn modelId="{DECACEE3-F734-4A81-864A-275DDB86CE8E}" type="presOf" srcId="{3A0364BB-64F6-4C95-9801-B519D926858C}" destId="{9C1AFF5E-D505-4095-97C4-9134FCED11FD}" srcOrd="0" destOrd="0" presId="urn:microsoft.com/office/officeart/2005/8/layout/cycle6"/>
    <dgm:cxn modelId="{35F8185A-F419-45BB-A4E3-2A5071E927F8}" type="presOf" srcId="{16B65B7C-82FC-446E-81A7-E7DE97918454}" destId="{8E38EB0C-B81F-45A6-878F-60F02919DB60}" srcOrd="0" destOrd="0" presId="urn:microsoft.com/office/officeart/2005/8/layout/cycle6"/>
    <dgm:cxn modelId="{AAFC27E3-4AFF-405C-A85F-AEB9C31A5BA9}" type="presOf" srcId="{B3B033C0-514D-43DE-828E-95BF164B67D0}" destId="{B37532AC-391D-46EC-9155-5E5793EAF587}" srcOrd="0" destOrd="0" presId="urn:microsoft.com/office/officeart/2005/8/layout/cycle6"/>
    <dgm:cxn modelId="{99CFC954-6217-4E0B-8162-DB3B00E3CDCA}" srcId="{64559B57-1035-4417-A31C-35C28D4156BC}" destId="{FCB1E7D5-646D-40CD-9180-C4FB6B5C99A3}" srcOrd="4" destOrd="0" parTransId="{0B3F7231-DE9C-4053-A95B-141C40906820}" sibTransId="{D4AB1BC9-BED3-415A-9DA1-212256037273}"/>
    <dgm:cxn modelId="{63562648-9FD3-4B84-8068-0D15C794B855}" srcId="{64559B57-1035-4417-A31C-35C28D4156BC}" destId="{BC32C887-0F22-41B6-BA5E-38C5D6DC48EF}" srcOrd="0" destOrd="0" parTransId="{D50B89AC-85B8-4CFF-AB49-F368F752B1B8}" sibTransId="{A533C6FA-487F-4CB5-895A-643F9FD79F18}"/>
    <dgm:cxn modelId="{0E2B8665-1E00-482A-84D1-E9ADECB0C926}" srcId="{64559B57-1035-4417-A31C-35C28D4156BC}" destId="{2CCD396E-CE90-4677-B38E-50BC3AD51F56}" srcOrd="1" destOrd="0" parTransId="{3DDDAD93-23EB-4A4F-BF21-17F47D94210F}" sibTransId="{B8C1E45D-51E4-40D0-8D8F-4BD2F7EA032C}"/>
    <dgm:cxn modelId="{E18579C8-2BCF-48C3-A12A-B105B9683613}" srcId="{64559B57-1035-4417-A31C-35C28D4156BC}" destId="{B3B033C0-514D-43DE-828E-95BF164B67D0}" srcOrd="3" destOrd="0" parTransId="{423CDE94-D984-4585-A5B2-A5772AE627DE}" sibTransId="{3A0364BB-64F6-4C95-9801-B519D926858C}"/>
    <dgm:cxn modelId="{CA2EEBA4-F3FF-4F2E-80FA-4C602F1D1B7E}" type="presOf" srcId="{A533C6FA-487F-4CB5-895A-643F9FD79F18}" destId="{6CFF6611-54BF-4EC8-906A-3A6DEC313B77}" srcOrd="0" destOrd="0" presId="urn:microsoft.com/office/officeart/2005/8/layout/cycle6"/>
    <dgm:cxn modelId="{A2B6CA8B-049E-4628-B45B-72350A3234A8}" type="presOf" srcId="{D4AB1BC9-BED3-415A-9DA1-212256037273}" destId="{A6CEFF8F-4686-487A-A1CE-A5315D7DEF36}" srcOrd="0" destOrd="0" presId="urn:microsoft.com/office/officeart/2005/8/layout/cycle6"/>
    <dgm:cxn modelId="{A5CE988B-3DF4-4003-9734-52A7A2C4EAD5}" type="presOf" srcId="{B8C1E45D-51E4-40D0-8D8F-4BD2F7EA032C}" destId="{DD88E513-8403-45E6-A579-1CB51CDCC506}" srcOrd="0" destOrd="0" presId="urn:microsoft.com/office/officeart/2005/8/layout/cycle6"/>
    <dgm:cxn modelId="{E09F53F3-9959-4C25-AA68-83FF4A7B8203}" type="presOf" srcId="{64559B57-1035-4417-A31C-35C28D4156BC}" destId="{E2DCB0B5-2774-4184-9260-8A6D21491DDF}" srcOrd="0" destOrd="0" presId="urn:microsoft.com/office/officeart/2005/8/layout/cycle6"/>
    <dgm:cxn modelId="{E2574AE5-28B1-4D46-9142-1D1B0152EE94}" type="presOf" srcId="{2CCD396E-CE90-4677-B38E-50BC3AD51F56}" destId="{A7B02B90-9FE8-4685-94F7-6FA87C4F86C5}" srcOrd="0" destOrd="0" presId="urn:microsoft.com/office/officeart/2005/8/layout/cycle6"/>
    <dgm:cxn modelId="{5F30292D-A46E-482C-9CF3-F0804A576C06}" type="presOf" srcId="{FCB1E7D5-646D-40CD-9180-C4FB6B5C99A3}" destId="{D2E0C637-895B-4242-8D29-2A026671BB66}" srcOrd="0" destOrd="0" presId="urn:microsoft.com/office/officeart/2005/8/layout/cycle6"/>
    <dgm:cxn modelId="{69D208BB-C1BD-42F2-89A0-5E769F323E31}" type="presOf" srcId="{BC32C887-0F22-41B6-BA5E-38C5D6DC48EF}" destId="{47CEE155-FD60-46C5-8091-D0A7E7CA34DB}" srcOrd="0" destOrd="0" presId="urn:microsoft.com/office/officeart/2005/8/layout/cycle6"/>
    <dgm:cxn modelId="{E07B16E2-BFBC-449A-95EE-296C4462A996}" type="presParOf" srcId="{E2DCB0B5-2774-4184-9260-8A6D21491DDF}" destId="{47CEE155-FD60-46C5-8091-D0A7E7CA34DB}" srcOrd="0" destOrd="0" presId="urn:microsoft.com/office/officeart/2005/8/layout/cycle6"/>
    <dgm:cxn modelId="{467FB36C-C7C7-43B7-87DE-7E11CB8F4EAB}" type="presParOf" srcId="{E2DCB0B5-2774-4184-9260-8A6D21491DDF}" destId="{988ED888-C8E3-461C-AEBC-C9266AE6C712}" srcOrd="1" destOrd="0" presId="urn:microsoft.com/office/officeart/2005/8/layout/cycle6"/>
    <dgm:cxn modelId="{F49D06A5-3E1E-4BAD-9D7D-AB18C243E63B}" type="presParOf" srcId="{E2DCB0B5-2774-4184-9260-8A6D21491DDF}" destId="{6CFF6611-54BF-4EC8-906A-3A6DEC313B77}" srcOrd="2" destOrd="0" presId="urn:microsoft.com/office/officeart/2005/8/layout/cycle6"/>
    <dgm:cxn modelId="{141AC4DC-DA07-464B-BF36-9BE7605F2965}" type="presParOf" srcId="{E2DCB0B5-2774-4184-9260-8A6D21491DDF}" destId="{A7B02B90-9FE8-4685-94F7-6FA87C4F86C5}" srcOrd="3" destOrd="0" presId="urn:microsoft.com/office/officeart/2005/8/layout/cycle6"/>
    <dgm:cxn modelId="{340FF027-8F3F-4C18-AE92-3A76DFE6F516}" type="presParOf" srcId="{E2DCB0B5-2774-4184-9260-8A6D21491DDF}" destId="{A8D8266D-80E6-414F-AAC9-84A4FB11234E}" srcOrd="4" destOrd="0" presId="urn:microsoft.com/office/officeart/2005/8/layout/cycle6"/>
    <dgm:cxn modelId="{325875A5-FF5C-4598-9B20-C76DDFC8038D}" type="presParOf" srcId="{E2DCB0B5-2774-4184-9260-8A6D21491DDF}" destId="{DD88E513-8403-45E6-A579-1CB51CDCC506}" srcOrd="5" destOrd="0" presId="urn:microsoft.com/office/officeart/2005/8/layout/cycle6"/>
    <dgm:cxn modelId="{9E57ADB1-D17A-4108-9DC3-87F581ADA438}" type="presParOf" srcId="{E2DCB0B5-2774-4184-9260-8A6D21491DDF}" destId="{8E38EB0C-B81F-45A6-878F-60F02919DB60}" srcOrd="6" destOrd="0" presId="urn:microsoft.com/office/officeart/2005/8/layout/cycle6"/>
    <dgm:cxn modelId="{4953A198-A267-432B-98CB-4E4A6D68CAAF}" type="presParOf" srcId="{E2DCB0B5-2774-4184-9260-8A6D21491DDF}" destId="{09193E02-2D6E-4232-9587-19BD85653833}" srcOrd="7" destOrd="0" presId="urn:microsoft.com/office/officeart/2005/8/layout/cycle6"/>
    <dgm:cxn modelId="{38C2AE79-51CE-4924-B13B-CEE4F7E48D25}" type="presParOf" srcId="{E2DCB0B5-2774-4184-9260-8A6D21491DDF}" destId="{971F50C7-1F28-4477-8C03-F62FE1FB2CDA}" srcOrd="8" destOrd="0" presId="urn:microsoft.com/office/officeart/2005/8/layout/cycle6"/>
    <dgm:cxn modelId="{07CD7323-AFD6-449F-9298-EC50ABB0A6E9}" type="presParOf" srcId="{E2DCB0B5-2774-4184-9260-8A6D21491DDF}" destId="{B37532AC-391D-46EC-9155-5E5793EAF587}" srcOrd="9" destOrd="0" presId="urn:microsoft.com/office/officeart/2005/8/layout/cycle6"/>
    <dgm:cxn modelId="{4A2F6BBA-5FFD-429F-9C34-AD96EBBF402D}" type="presParOf" srcId="{E2DCB0B5-2774-4184-9260-8A6D21491DDF}" destId="{808D292C-1BA5-4869-A88E-ABB0E8FDE8C6}" srcOrd="10" destOrd="0" presId="urn:microsoft.com/office/officeart/2005/8/layout/cycle6"/>
    <dgm:cxn modelId="{7BE4651F-61B8-4EE6-82A1-41225B815F96}" type="presParOf" srcId="{E2DCB0B5-2774-4184-9260-8A6D21491DDF}" destId="{9C1AFF5E-D505-4095-97C4-9134FCED11FD}" srcOrd="11" destOrd="0" presId="urn:microsoft.com/office/officeart/2005/8/layout/cycle6"/>
    <dgm:cxn modelId="{BA3AA256-21F7-46E2-A2CE-A49E2918BD35}" type="presParOf" srcId="{E2DCB0B5-2774-4184-9260-8A6D21491DDF}" destId="{D2E0C637-895B-4242-8D29-2A026671BB66}" srcOrd="12" destOrd="0" presId="urn:microsoft.com/office/officeart/2005/8/layout/cycle6"/>
    <dgm:cxn modelId="{A6BCF05C-0F35-4486-9F6F-C60845F7C0DF}" type="presParOf" srcId="{E2DCB0B5-2774-4184-9260-8A6D21491DDF}" destId="{B7158B75-A4D0-4BEF-B1AF-F9132BA49E38}" srcOrd="13" destOrd="0" presId="urn:microsoft.com/office/officeart/2005/8/layout/cycle6"/>
    <dgm:cxn modelId="{675F9F9B-73AA-4652-8961-8C6608EA3ECD}" type="presParOf" srcId="{E2DCB0B5-2774-4184-9260-8A6D21491DDF}" destId="{A6CEFF8F-4686-487A-A1CE-A5315D7DEF3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19719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7592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7633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4922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835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764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2228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2373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9.png"/><Relationship Id="rId5" Type="http://schemas.openxmlformats.org/officeDocument/2006/relationships/diagramQuickStyle" Target="../diagrams/quickStyle3.xml"/><Relationship Id="rId10" Type="http://schemas.openxmlformats.org/officeDocument/2006/relationships/image" Target="../media/image8.jpeg"/><Relationship Id="rId4" Type="http://schemas.openxmlformats.org/officeDocument/2006/relationships/diagramLayout" Target="../diagrams/layout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11" name="Imagen 10">
            <a:extLst>
              <a:ext uri="{FF2B5EF4-FFF2-40B4-BE49-F238E27FC236}">
                <a16:creationId xmlns:a16="http://schemas.microsoft.com/office/drawing/2014/main" xmlns="" id="{AC44F184-47B9-4D53-AC4F-C5DEA2C7ED49}"/>
              </a:ext>
            </a:extLst>
          </p:cNvPr>
          <p:cNvPicPr/>
          <p:nvPr/>
        </p:nvPicPr>
        <p:blipFill rotWithShape="1">
          <a:blip r:embed="rId3">
            <a:extLst>
              <a:ext uri="{28A0092B-C50C-407E-A947-70E740481C1C}">
                <a14:useLocalDpi xmlns:a14="http://schemas.microsoft.com/office/drawing/2010/main" val="0"/>
              </a:ext>
            </a:extLst>
          </a:blip>
          <a:srcRect l="10816" t="4376" r="30474"/>
          <a:stretch/>
        </p:blipFill>
        <p:spPr bwMode="auto">
          <a:xfrm>
            <a:off x="-1" y="467591"/>
            <a:ext cx="9144001" cy="4675909"/>
          </a:xfrm>
          <a:prstGeom prst="rect">
            <a:avLst/>
          </a:prstGeom>
          <a:noFill/>
          <a:ln>
            <a:noFill/>
          </a:ln>
          <a:extLst>
            <a:ext uri="{53640926-AAD7-44D8-BBD7-CCE9431645EC}">
              <a14:shadowObscured xmlns:a14="http://schemas.microsoft.com/office/drawing/2010/main"/>
            </a:ext>
          </a:extLst>
        </p:spPr>
      </p:pic>
      <p:sp>
        <p:nvSpPr>
          <p:cNvPr id="12" name="Cuadro de texto 2">
            <a:extLst>
              <a:ext uri="{FF2B5EF4-FFF2-40B4-BE49-F238E27FC236}">
                <a16:creationId xmlns:a16="http://schemas.microsoft.com/office/drawing/2014/main" xmlns="" id="{EBC6CB6D-B847-4D96-999C-34A23CED8699}"/>
              </a:ext>
            </a:extLst>
          </p:cNvPr>
          <p:cNvSpPr txBox="1">
            <a:spLocks noChangeArrowheads="1"/>
          </p:cNvSpPr>
          <p:nvPr/>
        </p:nvSpPr>
        <p:spPr bwMode="auto">
          <a:xfrm>
            <a:off x="1018659" y="1255805"/>
            <a:ext cx="7907481" cy="2661689"/>
          </a:xfrm>
          <a:prstGeom prst="rect">
            <a:avLst/>
          </a:prstGeom>
          <a:noFill/>
          <a:ln w="9525">
            <a:noFill/>
            <a:miter lim="800000"/>
            <a:headEnd/>
            <a:tailEnd/>
          </a:ln>
        </p:spPr>
        <p:txBody>
          <a:bodyPr rot="0" vert="horz" wrap="square" lIns="91440" tIns="45720" rIns="91440" bIns="45720" anchor="t" anchorCtr="0">
            <a:noAutofit/>
          </a:bodyPr>
          <a:lstStyle/>
          <a:p>
            <a:pPr algn="ctr"/>
            <a:r>
              <a:rPr lang="es-EC" sz="1200" b="1" dirty="0">
                <a:effectLst/>
                <a:latin typeface="Times New Roman" panose="02020603050405020304" pitchFamily="18" charset="0"/>
              </a:rPr>
              <a:t>DEPARTAMENTO DE CIENCIAS ECONÓMICAS, ADMINISTRATIVAS Y </a:t>
            </a:r>
            <a:r>
              <a:rPr lang="es-EC" sz="1200" b="1" dirty="0" smtClean="0">
                <a:effectLst/>
                <a:latin typeface="Times New Roman" panose="02020603050405020304" pitchFamily="18" charset="0"/>
              </a:rPr>
              <a:t>DEL </a:t>
            </a:r>
            <a:r>
              <a:rPr lang="es-EC" sz="1200" b="1" dirty="0">
                <a:effectLst/>
                <a:latin typeface="Times New Roman" panose="02020603050405020304" pitchFamily="18" charset="0"/>
              </a:rPr>
              <a:t>COMERCIO</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CARRERA </a:t>
            </a:r>
            <a:r>
              <a:rPr lang="es-EC" sz="1200" b="1">
                <a:effectLst/>
                <a:latin typeface="Times New Roman" panose="02020603050405020304" pitchFamily="18" charset="0"/>
              </a:rPr>
              <a:t>DE </a:t>
            </a:r>
            <a:r>
              <a:rPr lang="es-EC" sz="1200" b="1" smtClean="0">
                <a:effectLst/>
                <a:latin typeface="Times New Roman" panose="02020603050405020304" pitchFamily="18" charset="0"/>
              </a:rPr>
              <a:t>MERCADOTECNIA</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TEMA:</a:t>
            </a:r>
          </a:p>
          <a:p>
            <a:pPr algn="ct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ANÁLISIS DE LA CALIDAD DEL SERVICIO CON RESPECTO A LA EXPERIENCIA DE COMPRA EN LOS EMPRENDIMIENTOS ANTE EL COVID-19 EN EL D.M.Q, A TRAVÉS DE LAS REDES SOCIALES </a:t>
            </a:r>
            <a:endParaRPr lang="es-MX" sz="1200" dirty="0">
              <a:effectLst/>
              <a:latin typeface="Times New Roman" panose="02020603050405020304" pitchFamily="18" charset="0"/>
              <a:cs typeface="Times New Roman" panose="02020603050405020304" pitchFamily="18" charset="0"/>
            </a:endParaRPr>
          </a:p>
          <a:p>
            <a:pPr algn="ct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AUTORES:</a:t>
            </a:r>
          </a:p>
          <a:p>
            <a:pPr algn="ctr"/>
            <a:r>
              <a:rPr lang="es-EC" sz="1200" b="1" dirty="0">
                <a:effectLst/>
                <a:latin typeface="Times New Roman" panose="02020603050405020304" pitchFamily="18" charset="0"/>
              </a:rPr>
              <a:t> </a:t>
            </a:r>
          </a:p>
          <a:p>
            <a:pPr algn="ctr"/>
            <a:r>
              <a:rPr lang="es-EC" sz="1200" b="1" dirty="0">
                <a:effectLst/>
                <a:latin typeface="Times New Roman" panose="02020603050405020304" pitchFamily="18" charset="0"/>
              </a:rPr>
              <a:t>CAIZALUISA PAMELA</a:t>
            </a:r>
          </a:p>
          <a:p>
            <a:pPr algn="ctr"/>
            <a:r>
              <a:rPr lang="es-EC" sz="1200" b="1" dirty="0">
                <a:latin typeface="Times New Roman" panose="02020603050405020304" pitchFamily="18" charset="0"/>
              </a:rPr>
              <a:t>ELIZALDE JENNIFER</a:t>
            </a: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DIRECTOR: </a:t>
            </a:r>
          </a:p>
          <a:p>
            <a:pPr algn="ctr"/>
            <a:endParaRPr lang="es-EC" sz="1200" b="1" dirty="0">
              <a:latin typeface="Times New Roman" panose="02020603050405020304" pitchFamily="18" charset="0"/>
            </a:endParaRPr>
          </a:p>
          <a:p>
            <a:pPr algn="ctr"/>
            <a:r>
              <a:rPr lang="es-EC" sz="1200" b="1" dirty="0">
                <a:effectLst/>
                <a:latin typeface="Times New Roman" panose="02020603050405020304" pitchFamily="18" charset="0"/>
              </a:rPr>
              <a:t>ING. </a:t>
            </a:r>
            <a:r>
              <a:rPr lang="es-EC" sz="1200" b="1" dirty="0">
                <a:latin typeface="Times New Roman" panose="02020603050405020304" pitchFamily="18" charset="0"/>
              </a:rPr>
              <a:t>HORFAYT ALVEAR</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SANGOLQUÍ </a:t>
            </a:r>
            <a:endParaRPr lang="es-MX" sz="1200" dirty="0">
              <a:effectLst/>
            </a:endParaRPr>
          </a:p>
          <a:p>
            <a:pPr algn="ctr"/>
            <a:r>
              <a:rPr lang="es-EC" sz="1200" b="1" dirty="0">
                <a:effectLst/>
                <a:latin typeface="Times New Roman" panose="02020603050405020304" pitchFamily="18" charset="0"/>
              </a:rPr>
              <a:t>2021</a:t>
            </a:r>
            <a:endParaRPr lang="es-MX" sz="1200" dirty="0">
              <a:effectLst/>
            </a:endParaRPr>
          </a:p>
          <a:p>
            <a:pPr algn="ctr"/>
            <a:r>
              <a:rPr lang="es-EC" sz="1200" b="1" dirty="0">
                <a:effectLst/>
              </a:rPr>
              <a:t> </a:t>
            </a:r>
            <a:endParaRPr lang="es-MX" sz="1200" dirty="0">
              <a:effectLst/>
            </a:endParaRPr>
          </a:p>
        </p:txBody>
      </p:sp>
      <p:pic>
        <p:nvPicPr>
          <p:cNvPr id="13" name="Imagen 12" descr="Resultado de imagen para espe">
            <a:extLst>
              <a:ext uri="{FF2B5EF4-FFF2-40B4-BE49-F238E27FC236}">
                <a16:creationId xmlns:a16="http://schemas.microsoft.com/office/drawing/2014/main" xmlns="" id="{8AD52E02-27B7-46F8-BBAD-A94D48DF1A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090" y="261159"/>
            <a:ext cx="981075" cy="888365"/>
          </a:xfrm>
          <a:prstGeom prst="rect">
            <a:avLst/>
          </a:prstGeom>
          <a:noFill/>
          <a:ln>
            <a:noFill/>
          </a:ln>
        </p:spPr>
      </p:pic>
      <p:pic>
        <p:nvPicPr>
          <p:cNvPr id="14" name="Imagen 13" descr="Resultado de imagen para espe">
            <a:extLst>
              <a:ext uri="{FF2B5EF4-FFF2-40B4-BE49-F238E27FC236}">
                <a16:creationId xmlns:a16="http://schemas.microsoft.com/office/drawing/2014/main" xmlns="" id="{F73AE6C0-7DF0-4027-8891-1F3768980974}"/>
              </a:ext>
            </a:extLst>
          </p:cNvPr>
          <p:cNvPicPr/>
          <p:nvPr/>
        </p:nvPicPr>
        <p:blipFill rotWithShape="1">
          <a:blip r:embed="rId5" cstate="print">
            <a:extLst>
              <a:ext uri="{28A0092B-C50C-407E-A947-70E740481C1C}">
                <a14:useLocalDpi xmlns:a14="http://schemas.microsoft.com/office/drawing/2010/main" val="0"/>
              </a:ext>
            </a:extLst>
          </a:blip>
          <a:srcRect l="25791"/>
          <a:stretch/>
        </p:blipFill>
        <p:spPr bwMode="auto">
          <a:xfrm>
            <a:off x="3875780" y="251634"/>
            <a:ext cx="2530475" cy="829310"/>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xmlns="" id="{6F7E9517-BE96-4042-A7D9-8FB7CADB44A6}"/>
              </a:ext>
            </a:extLst>
          </p:cNvPr>
          <p:cNvPicPr/>
          <p:nvPr/>
        </p:nvPicPr>
        <p:blipFill rotWithShape="1">
          <a:blip r:embed="rId3">
            <a:extLst>
              <a:ext uri="{28A0092B-C50C-407E-A947-70E740481C1C}">
                <a14:useLocalDpi xmlns:a14="http://schemas.microsoft.com/office/drawing/2010/main" val="0"/>
              </a:ext>
            </a:extLst>
          </a:blip>
          <a:srcRect l="4992" t="4376" r="89184"/>
          <a:stretch/>
        </p:blipFill>
        <p:spPr bwMode="auto">
          <a:xfrm>
            <a:off x="0" y="0"/>
            <a:ext cx="408483" cy="514350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2888" y="605138"/>
            <a:ext cx="6581400" cy="36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dirty="0"/>
              <a:t>Población y muestra</a:t>
            </a:r>
            <a:endParaRPr dirty="0"/>
          </a:p>
        </p:txBody>
      </p:sp>
      <p:grpSp>
        <p:nvGrpSpPr>
          <p:cNvPr id="389" name="Shape 389"/>
          <p:cNvGrpSpPr/>
          <p:nvPr/>
        </p:nvGrpSpPr>
        <p:grpSpPr>
          <a:xfrm>
            <a:off x="4401951" y="1334981"/>
            <a:ext cx="4024609" cy="3439971"/>
            <a:chOff x="1178650" y="272548"/>
            <a:chExt cx="2030400" cy="4087577"/>
          </a:xfrm>
        </p:grpSpPr>
        <p:sp>
          <p:nvSpPr>
            <p:cNvPr id="390" name="Shape 390"/>
            <p:cNvSpPr/>
            <p:nvPr/>
          </p:nvSpPr>
          <p:spPr>
            <a:xfrm>
              <a:off x="1178650" y="283725"/>
              <a:ext cx="2030400" cy="40764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1178650" y="272548"/>
              <a:ext cx="2030400" cy="24906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rot="5400000">
              <a:off x="1938871" y="2785391"/>
              <a:ext cx="389100" cy="278100"/>
            </a:xfrm>
            <a:prstGeom prst="rightArrow">
              <a:avLst>
                <a:gd name="adj1" fmla="val 34239"/>
                <a:gd name="adj2" fmla="val 57035"/>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ángulo 3"/>
              <p:cNvSpPr/>
              <p:nvPr/>
            </p:nvSpPr>
            <p:spPr>
              <a:xfrm>
                <a:off x="5980749" y="2981773"/>
                <a:ext cx="87261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a:latin typeface="Cambria Math" panose="02040503050406030204" pitchFamily="18" charset="0"/>
                        </a:rPr>
                        <m:t>=</m:t>
                      </m:r>
                      <m:r>
                        <a:rPr lang="es-ES" b="0" i="0" smtClean="0">
                          <a:latin typeface="Cambria Math" panose="02040503050406030204" pitchFamily="18" charset="0"/>
                        </a:rPr>
                        <m:t>600</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5980749" y="2981773"/>
                <a:ext cx="872611" cy="307777"/>
              </a:xfrm>
              <a:prstGeom prst="rect">
                <a:avLst/>
              </a:prstGeom>
              <a:blipFill>
                <a:blip r:embed="rId5"/>
                <a:stretch>
                  <a:fillRect/>
                </a:stretch>
              </a:blipFill>
            </p:spPr>
            <p:txBody>
              <a:bodyPr/>
              <a:lstStyle/>
              <a:p>
                <a:r>
                  <a:rPr lang="es-EC">
                    <a:noFill/>
                  </a:rPr>
                  <a:t> </a:t>
                </a:r>
              </a:p>
            </p:txBody>
          </p:sp>
        </mc:Fallback>
      </mc:AlternateContent>
      <p:sp>
        <p:nvSpPr>
          <p:cNvPr id="26" name="Shape 381"/>
          <p:cNvSpPr/>
          <p:nvPr/>
        </p:nvSpPr>
        <p:spPr>
          <a:xfrm>
            <a:off x="4401951" y="3780975"/>
            <a:ext cx="4024609" cy="81650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457200" indent="-317500" algn="ctr">
              <a:lnSpc>
                <a:spcPct val="115000"/>
              </a:lnSpc>
              <a:buClr>
                <a:srgbClr val="FFFFFF"/>
              </a:buClr>
              <a:buSzPts val="1400"/>
              <a:buFont typeface="Roboto"/>
              <a:buChar char="●"/>
            </a:pPr>
            <a:r>
              <a:rPr lang="es-EC" dirty="0">
                <a:solidFill>
                  <a:schemeClr val="bg2"/>
                </a:solidFill>
                <a:latin typeface="Roboto"/>
                <a:ea typeface="Roboto"/>
                <a:cs typeface="Roboto"/>
                <a:sym typeface="Roboto"/>
              </a:rPr>
              <a:t>600 encuestas  aplicar</a:t>
            </a:r>
          </a:p>
          <a:p>
            <a:pPr marL="457200" lvl="0" indent="-317500">
              <a:lnSpc>
                <a:spcPct val="115000"/>
              </a:lnSpc>
              <a:spcBef>
                <a:spcPts val="0"/>
              </a:spcBef>
              <a:spcAft>
                <a:spcPts val="0"/>
              </a:spcAft>
              <a:buClr>
                <a:srgbClr val="FFFFFF"/>
              </a:buClr>
              <a:buSzPts val="1400"/>
              <a:buFont typeface="Roboto"/>
              <a:buChar char="●"/>
            </a:pPr>
            <a:endParaRPr dirty="0">
              <a:solidFill>
                <a:schemeClr val="bg2"/>
              </a:solidFill>
              <a:latin typeface="Roboto"/>
              <a:ea typeface="Roboto"/>
              <a:cs typeface="Roboto"/>
              <a:sym typeface="Roboto"/>
            </a:endParaRPr>
          </a:p>
        </p:txBody>
      </p:sp>
      <p:graphicFrame>
        <p:nvGraphicFramePr>
          <p:cNvPr id="6" name="Tabla 5">
            <a:extLst>
              <a:ext uri="{FF2B5EF4-FFF2-40B4-BE49-F238E27FC236}">
                <a16:creationId xmlns:a16="http://schemas.microsoft.com/office/drawing/2014/main" xmlns="" id="{85032CF6-B01D-40B9-AAFC-83625F726F9C}"/>
              </a:ext>
            </a:extLst>
          </p:cNvPr>
          <p:cNvGraphicFramePr>
            <a:graphicFrameLocks noGrp="1"/>
          </p:cNvGraphicFramePr>
          <p:nvPr>
            <p:extLst>
              <p:ext uri="{D42A27DB-BD31-4B8C-83A1-F6EECF244321}">
                <p14:modId xmlns:p14="http://schemas.microsoft.com/office/powerpoint/2010/main" val="1496775754"/>
              </p:ext>
            </p:extLst>
          </p:nvPr>
        </p:nvGraphicFramePr>
        <p:xfrm>
          <a:off x="397941" y="1613074"/>
          <a:ext cx="3829050" cy="2576154"/>
        </p:xfrm>
        <a:graphic>
          <a:graphicData uri="http://schemas.openxmlformats.org/drawingml/2006/table">
            <a:tbl>
              <a:tblPr firstRow="1" firstCol="1" bandRow="1">
                <a:tableStyleId>{EC033D0E-B859-49BE-A3B0-DCDB3DFB8926}</a:tableStyleId>
              </a:tblPr>
              <a:tblGrid>
                <a:gridCol w="2030730">
                  <a:extLst>
                    <a:ext uri="{9D8B030D-6E8A-4147-A177-3AD203B41FA5}">
                      <a16:colId xmlns:a16="http://schemas.microsoft.com/office/drawing/2014/main" xmlns="" val="3562172265"/>
                    </a:ext>
                  </a:extLst>
                </a:gridCol>
                <a:gridCol w="941070">
                  <a:extLst>
                    <a:ext uri="{9D8B030D-6E8A-4147-A177-3AD203B41FA5}">
                      <a16:colId xmlns:a16="http://schemas.microsoft.com/office/drawing/2014/main" xmlns="" val="1704184845"/>
                    </a:ext>
                  </a:extLst>
                </a:gridCol>
                <a:gridCol w="857250">
                  <a:extLst>
                    <a:ext uri="{9D8B030D-6E8A-4147-A177-3AD203B41FA5}">
                      <a16:colId xmlns:a16="http://schemas.microsoft.com/office/drawing/2014/main" xmlns="" val="1612806778"/>
                    </a:ext>
                  </a:extLst>
                </a:gridCol>
              </a:tblGrid>
              <a:tr h="2576154">
                <a:tc>
                  <a:txBody>
                    <a:bodyPr/>
                    <a:lstStyle/>
                    <a:p>
                      <a:pPr>
                        <a:lnSpc>
                          <a:spcPct val="107000"/>
                        </a:lnSpc>
                        <a:spcAft>
                          <a:spcPts val="800"/>
                        </a:spcAft>
                      </a:pPr>
                      <a:r>
                        <a:rPr lang="en-US" sz="1200" dirty="0">
                          <a:effectLst/>
                          <a:latin typeface="Times New Roman" panose="02020603050405020304" pitchFamily="18" charset="0"/>
                          <a:cs typeface="Times New Roman" panose="02020603050405020304" pitchFamily="18" charset="0"/>
                        </a:rPr>
                        <a:t>Tamaño del universo</a:t>
                      </a:r>
                      <a:endParaRPr lang="es-EC" sz="12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200" dirty="0">
                          <a:effectLst/>
                          <a:latin typeface="Times New Roman" panose="02020603050405020304" pitchFamily="18" charset="0"/>
                          <a:cs typeface="Times New Roman" panose="02020603050405020304" pitchFamily="18" charset="0"/>
                        </a:rPr>
                        <a:t>Error aceptable</a:t>
                      </a:r>
                      <a:endParaRPr lang="es-EC" sz="12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200" dirty="0">
                          <a:effectLst/>
                          <a:latin typeface="Times New Roman" panose="02020603050405020304" pitchFamily="18" charset="0"/>
                          <a:cs typeface="Times New Roman" panose="02020603050405020304" pitchFamily="18" charset="0"/>
                        </a:rPr>
                        <a:t>Porcentaje estimado de la muestra</a:t>
                      </a:r>
                      <a:endParaRPr lang="es-EC" sz="12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marL="449580" indent="-449580">
                        <a:lnSpc>
                          <a:spcPct val="107000"/>
                        </a:lnSpc>
                        <a:spcAft>
                          <a:spcPts val="800"/>
                        </a:spcAft>
                      </a:pPr>
                      <a:r>
                        <a:rPr lang="en-US" sz="1200" dirty="0">
                          <a:effectLst/>
                          <a:latin typeface="Times New Roman" panose="02020603050405020304" pitchFamily="18" charset="0"/>
                          <a:cs typeface="Times New Roman" panose="02020603050405020304" pitchFamily="18" charset="0"/>
                        </a:rPr>
                        <a:t>Nivel de confianza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N</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e</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p &amp; q</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a:effectLst/>
                          <a:latin typeface="Times New Roman" panose="02020603050405020304" pitchFamily="18" charset="0"/>
                          <a:cs typeface="Times New Roman" panose="02020603050405020304" pitchFamily="18" charset="0"/>
                        </a:rPr>
                        <a:t>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1.752.433</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0,04</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0,5</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1200" dirty="0">
                          <a:effectLst/>
                          <a:latin typeface="Times New Roman" panose="02020603050405020304" pitchFamily="18" charset="0"/>
                          <a:cs typeface="Times New Roman" panose="02020603050405020304" pitchFamily="18" charset="0"/>
                        </a:rPr>
                        <a:t>1,96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9535754"/>
                  </a:ext>
                </a:extLst>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5641315" y="1579364"/>
                <a:ext cx="1306319" cy="524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a:latin typeface="Cambria Math" panose="02040503050406030204" pitchFamily="18" charset="0"/>
                                </a:rPr>
                                <m:t>2</m:t>
                              </m:r>
                            </m:sup>
                          </m:sSup>
                          <m:r>
                            <a:rPr lang="es-EC">
                              <a:latin typeface="Cambria Math" panose="02040503050406030204" pitchFamily="18" charset="0"/>
                            </a:rPr>
                            <m:t>∗</m:t>
                          </m:r>
                          <m:r>
                            <a:rPr lang="es-EC" i="1">
                              <a:latin typeface="Cambria Math" panose="02040503050406030204" pitchFamily="18" charset="0"/>
                            </a:rPr>
                            <m:t>𝑝</m:t>
                          </m:r>
                          <m:r>
                            <a:rPr lang="es-EC">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a:latin typeface="Cambria Math" panose="02040503050406030204" pitchFamily="18" charset="0"/>
                                </a:rPr>
                                <m:t>2</m:t>
                              </m:r>
                            </m:sup>
                          </m:sSup>
                        </m:den>
                      </m:f>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5641315" y="1579364"/>
                <a:ext cx="1306319" cy="524567"/>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516157" y="2285311"/>
                <a:ext cx="1796196" cy="555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a:latin typeface="Cambria Math" panose="02040503050406030204" pitchFamily="18" charset="0"/>
                            </a:rPr>
                            <m:t>∗0,5∗0,5</m:t>
                          </m:r>
                        </m:num>
                        <m:den>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a:latin typeface="Cambria Math" panose="02040503050406030204" pitchFamily="18" charset="0"/>
                                    </a:rPr>
                                    <m:t>0,04</m:t>
                                  </m:r>
                                </m:e>
                                <m:sup>
                                  <m:r>
                                    <a:rPr lang="es-EC">
                                      <a:latin typeface="Cambria Math" panose="02040503050406030204" pitchFamily="18" charset="0"/>
                                    </a:rPr>
                                    <m:t>2</m:t>
                                  </m:r>
                                </m:sup>
                              </m:sSup>
                            </m:e>
                          </m:d>
                        </m:den>
                      </m:f>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5516157" y="2285311"/>
                <a:ext cx="1796196" cy="555024"/>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26241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8691CEC-390E-4434-B65C-72320427E7FA}"/>
              </a:ext>
            </a:extLst>
          </p:cNvPr>
          <p:cNvSpPr>
            <a:spLocks noGrp="1"/>
          </p:cNvSpPr>
          <p:nvPr>
            <p:ph type="title"/>
          </p:nvPr>
        </p:nvSpPr>
        <p:spPr>
          <a:xfrm>
            <a:off x="169938" y="596874"/>
            <a:ext cx="7688400" cy="535200"/>
          </a:xfrm>
        </p:spPr>
        <p:txBody>
          <a:bodyPr/>
          <a:lstStyle/>
          <a:p>
            <a:r>
              <a:rPr lang="es-ES" dirty="0"/>
              <a:t>ANÁLISIS UNIVARIADO</a:t>
            </a:r>
            <a:endParaRPr lang="es-EC" dirty="0"/>
          </a:p>
        </p:txBody>
      </p:sp>
      <p:sp>
        <p:nvSpPr>
          <p:cNvPr id="6" name="Rectángulo 5">
            <a:extLst>
              <a:ext uri="{FF2B5EF4-FFF2-40B4-BE49-F238E27FC236}">
                <a16:creationId xmlns:a16="http://schemas.microsoft.com/office/drawing/2014/main" xmlns="" id="{0ABC884B-0C75-4788-953B-0AB023C7A075}"/>
              </a:ext>
            </a:extLst>
          </p:cNvPr>
          <p:cNvSpPr/>
          <p:nvPr/>
        </p:nvSpPr>
        <p:spPr>
          <a:xfrm>
            <a:off x="169938" y="121843"/>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CAPÍTULO IV</a:t>
            </a:r>
            <a:endParaRPr lang="es-EC" dirty="0"/>
          </a:p>
        </p:txBody>
      </p:sp>
      <p:pic>
        <p:nvPicPr>
          <p:cNvPr id="11" name="Imagen 10">
            <a:extLst>
              <a:ext uri="{FF2B5EF4-FFF2-40B4-BE49-F238E27FC236}">
                <a16:creationId xmlns:a16="http://schemas.microsoft.com/office/drawing/2014/main" xmlns="" id="{A287600A-DA7E-4651-94B5-8B723A023D14}"/>
              </a:ext>
            </a:extLst>
          </p:cNvPr>
          <p:cNvPicPr>
            <a:picLocks noChangeAspect="1"/>
          </p:cNvPicPr>
          <p:nvPr/>
        </p:nvPicPr>
        <p:blipFill rotWithShape="1">
          <a:blip r:embed="rId2"/>
          <a:srcRect l="22326" t="61401" r="24651" b="11355"/>
          <a:stretch/>
        </p:blipFill>
        <p:spPr>
          <a:xfrm>
            <a:off x="0" y="1802062"/>
            <a:ext cx="4965405" cy="1616150"/>
          </a:xfrm>
          <a:prstGeom prst="rect">
            <a:avLst/>
          </a:prstGeom>
        </p:spPr>
      </p:pic>
      <p:sp>
        <p:nvSpPr>
          <p:cNvPr id="12" name="CuadroTexto 11">
            <a:extLst>
              <a:ext uri="{FF2B5EF4-FFF2-40B4-BE49-F238E27FC236}">
                <a16:creationId xmlns:a16="http://schemas.microsoft.com/office/drawing/2014/main" xmlns="" id="{882DC187-1B1B-43EE-8999-5B5AC9A694D7}"/>
              </a:ext>
            </a:extLst>
          </p:cNvPr>
          <p:cNvSpPr txBox="1"/>
          <p:nvPr/>
        </p:nvSpPr>
        <p:spPr>
          <a:xfrm>
            <a:off x="169938" y="1385854"/>
            <a:ext cx="3200400" cy="307777"/>
          </a:xfrm>
          <a:prstGeom prst="rect">
            <a:avLst/>
          </a:prstGeom>
          <a:noFill/>
        </p:spPr>
        <p:txBody>
          <a:bodyPr wrap="square" rtlCol="0">
            <a:spAutoFit/>
          </a:bodyPr>
          <a:lstStyle/>
          <a:p>
            <a:r>
              <a:rPr lang="es-ES" b="1" dirty="0"/>
              <a:t>¿Cuál es su grado de instrucción?</a:t>
            </a:r>
            <a:endParaRPr lang="es-EC" b="1" dirty="0"/>
          </a:p>
        </p:txBody>
      </p:sp>
      <p:pic>
        <p:nvPicPr>
          <p:cNvPr id="13" name="Imagen 12">
            <a:extLst>
              <a:ext uri="{FF2B5EF4-FFF2-40B4-BE49-F238E27FC236}">
                <a16:creationId xmlns:a16="http://schemas.microsoft.com/office/drawing/2014/main" xmlns="" id="{0F43F4D6-D130-4604-84D1-64B19FE44A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70360" y="1802062"/>
            <a:ext cx="3131370" cy="2734029"/>
          </a:xfrm>
          <a:prstGeom prst="rect">
            <a:avLst/>
          </a:prstGeom>
          <a:noFill/>
          <a:ln>
            <a:noFill/>
          </a:ln>
        </p:spPr>
      </p:pic>
    </p:spTree>
    <p:extLst>
      <p:ext uri="{BB962C8B-B14F-4D97-AF65-F5344CB8AC3E}">
        <p14:creationId xmlns:p14="http://schemas.microsoft.com/office/powerpoint/2010/main" val="63171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9A9675E-3A9B-442C-873D-86D4B02DB11D}"/>
              </a:ext>
            </a:extLst>
          </p:cNvPr>
          <p:cNvSpPr txBox="1"/>
          <p:nvPr/>
        </p:nvSpPr>
        <p:spPr>
          <a:xfrm>
            <a:off x="201835" y="322598"/>
            <a:ext cx="3200400" cy="307777"/>
          </a:xfrm>
          <a:prstGeom prst="rect">
            <a:avLst/>
          </a:prstGeom>
          <a:noFill/>
        </p:spPr>
        <p:txBody>
          <a:bodyPr wrap="square" rtlCol="0">
            <a:spAutoFit/>
          </a:bodyPr>
          <a:lstStyle/>
          <a:p>
            <a:r>
              <a:rPr lang="es-ES" b="1" dirty="0"/>
              <a:t>¿Cuáles son sus ingresos?</a:t>
            </a:r>
            <a:endParaRPr lang="es-EC" b="1" dirty="0"/>
          </a:p>
        </p:txBody>
      </p:sp>
      <p:pic>
        <p:nvPicPr>
          <p:cNvPr id="5" name="Imagen 4">
            <a:extLst>
              <a:ext uri="{FF2B5EF4-FFF2-40B4-BE49-F238E27FC236}">
                <a16:creationId xmlns:a16="http://schemas.microsoft.com/office/drawing/2014/main" xmlns="" id="{E1039058-27FE-4A8F-88A6-4697E8515B04}"/>
              </a:ext>
            </a:extLst>
          </p:cNvPr>
          <p:cNvPicPr>
            <a:picLocks noChangeAspect="1"/>
          </p:cNvPicPr>
          <p:nvPr/>
        </p:nvPicPr>
        <p:blipFill rotWithShape="1">
          <a:blip r:embed="rId2"/>
          <a:srcRect l="28837" t="31594" r="26861" b="45449"/>
          <a:stretch/>
        </p:blipFill>
        <p:spPr>
          <a:xfrm>
            <a:off x="244549" y="630377"/>
            <a:ext cx="4040372" cy="1655623"/>
          </a:xfrm>
          <a:prstGeom prst="rect">
            <a:avLst/>
          </a:prstGeom>
        </p:spPr>
      </p:pic>
      <p:pic>
        <p:nvPicPr>
          <p:cNvPr id="6" name="Imagen 5">
            <a:extLst>
              <a:ext uri="{FF2B5EF4-FFF2-40B4-BE49-F238E27FC236}">
                <a16:creationId xmlns:a16="http://schemas.microsoft.com/office/drawing/2014/main" xmlns="" id="{250DFC13-3FFC-4197-8F9F-C1E4F864A8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0336" y="2286000"/>
            <a:ext cx="3664585" cy="2744920"/>
          </a:xfrm>
          <a:prstGeom prst="rect">
            <a:avLst/>
          </a:prstGeom>
          <a:noFill/>
          <a:ln>
            <a:noFill/>
          </a:ln>
        </p:spPr>
      </p:pic>
      <p:sp>
        <p:nvSpPr>
          <p:cNvPr id="7" name="CuadroTexto 6">
            <a:extLst>
              <a:ext uri="{FF2B5EF4-FFF2-40B4-BE49-F238E27FC236}">
                <a16:creationId xmlns:a16="http://schemas.microsoft.com/office/drawing/2014/main" xmlns="" id="{B40AABA5-2CEF-438E-8700-2D177861F9B6}"/>
              </a:ext>
            </a:extLst>
          </p:cNvPr>
          <p:cNvSpPr txBox="1"/>
          <p:nvPr/>
        </p:nvSpPr>
        <p:spPr>
          <a:xfrm>
            <a:off x="4763202" y="322597"/>
            <a:ext cx="3976760" cy="307777"/>
          </a:xfrm>
          <a:prstGeom prst="rect">
            <a:avLst/>
          </a:prstGeom>
          <a:noFill/>
        </p:spPr>
        <p:txBody>
          <a:bodyPr wrap="square" rtlCol="0">
            <a:spAutoFit/>
          </a:bodyPr>
          <a:lstStyle/>
          <a:p>
            <a:r>
              <a:rPr lang="es-ES" b="1" dirty="0"/>
              <a:t>¿Usted conoce el uso de las redes sociales?</a:t>
            </a:r>
            <a:endParaRPr lang="es-EC" b="1" dirty="0"/>
          </a:p>
        </p:txBody>
      </p:sp>
      <p:pic>
        <p:nvPicPr>
          <p:cNvPr id="8" name="Imagen 7">
            <a:extLst>
              <a:ext uri="{FF2B5EF4-FFF2-40B4-BE49-F238E27FC236}">
                <a16:creationId xmlns:a16="http://schemas.microsoft.com/office/drawing/2014/main" xmlns="" id="{6CABA801-1929-440F-97B8-57EA3128E918}"/>
              </a:ext>
            </a:extLst>
          </p:cNvPr>
          <p:cNvPicPr>
            <a:picLocks noChangeAspect="1"/>
          </p:cNvPicPr>
          <p:nvPr/>
        </p:nvPicPr>
        <p:blipFill rotWithShape="1">
          <a:blip r:embed="rId4"/>
          <a:srcRect l="28605" t="59126" r="32442" b="26810"/>
          <a:stretch/>
        </p:blipFill>
        <p:spPr>
          <a:xfrm>
            <a:off x="4763202" y="630374"/>
            <a:ext cx="3976760" cy="1347281"/>
          </a:xfrm>
          <a:prstGeom prst="rect">
            <a:avLst/>
          </a:prstGeom>
        </p:spPr>
      </p:pic>
      <p:pic>
        <p:nvPicPr>
          <p:cNvPr id="9" name="Imagen 8">
            <a:extLst>
              <a:ext uri="{FF2B5EF4-FFF2-40B4-BE49-F238E27FC236}">
                <a16:creationId xmlns:a16="http://schemas.microsoft.com/office/drawing/2014/main" xmlns="" id="{17978A63-A10B-4255-8181-A44D06028CF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11800" y="2122620"/>
            <a:ext cx="3632200" cy="2908300"/>
          </a:xfrm>
          <a:prstGeom prst="rect">
            <a:avLst/>
          </a:prstGeom>
          <a:noFill/>
          <a:ln>
            <a:noFill/>
          </a:ln>
        </p:spPr>
      </p:pic>
    </p:spTree>
    <p:extLst>
      <p:ext uri="{BB962C8B-B14F-4D97-AF65-F5344CB8AC3E}">
        <p14:creationId xmlns:p14="http://schemas.microsoft.com/office/powerpoint/2010/main" val="697492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BDE3D18-1384-4C7D-8562-849D374E3421}"/>
              </a:ext>
            </a:extLst>
          </p:cNvPr>
          <p:cNvSpPr txBox="1"/>
          <p:nvPr/>
        </p:nvSpPr>
        <p:spPr>
          <a:xfrm>
            <a:off x="169936" y="283689"/>
            <a:ext cx="4561551" cy="307777"/>
          </a:xfrm>
          <a:prstGeom prst="rect">
            <a:avLst/>
          </a:prstGeom>
          <a:noFill/>
        </p:spPr>
        <p:txBody>
          <a:bodyPr wrap="square" rtlCol="0">
            <a:spAutoFit/>
          </a:bodyPr>
          <a:lstStyle/>
          <a:p>
            <a:r>
              <a:rPr lang="es-ES" b="1" dirty="0"/>
              <a:t>¿Cuáles son las redes sociales que más utiliza?</a:t>
            </a:r>
            <a:endParaRPr lang="es-EC" b="1" dirty="0"/>
          </a:p>
        </p:txBody>
      </p:sp>
      <p:pic>
        <p:nvPicPr>
          <p:cNvPr id="4" name="Imagen 3">
            <a:extLst>
              <a:ext uri="{FF2B5EF4-FFF2-40B4-BE49-F238E27FC236}">
                <a16:creationId xmlns:a16="http://schemas.microsoft.com/office/drawing/2014/main" xmlns="" id="{5D0EDC70-98B8-48D1-B18F-A6268D39AAC8}"/>
              </a:ext>
            </a:extLst>
          </p:cNvPr>
          <p:cNvPicPr>
            <a:picLocks noChangeAspect="1"/>
          </p:cNvPicPr>
          <p:nvPr/>
        </p:nvPicPr>
        <p:blipFill rotWithShape="1">
          <a:blip r:embed="rId2"/>
          <a:srcRect l="28605" t="73810" r="31860" b="9851"/>
          <a:stretch/>
        </p:blipFill>
        <p:spPr>
          <a:xfrm>
            <a:off x="113524" y="591467"/>
            <a:ext cx="4235192" cy="1382234"/>
          </a:xfrm>
          <a:prstGeom prst="rect">
            <a:avLst/>
          </a:prstGeom>
        </p:spPr>
      </p:pic>
      <p:pic>
        <p:nvPicPr>
          <p:cNvPr id="5" name="Imagen 4">
            <a:extLst>
              <a:ext uri="{FF2B5EF4-FFF2-40B4-BE49-F238E27FC236}">
                <a16:creationId xmlns:a16="http://schemas.microsoft.com/office/drawing/2014/main" xmlns="" id="{6C72DDAF-25C8-4764-9E3F-1B29F56380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5763" y="2137144"/>
            <a:ext cx="3632200" cy="2908300"/>
          </a:xfrm>
          <a:prstGeom prst="rect">
            <a:avLst/>
          </a:prstGeom>
          <a:noFill/>
          <a:ln>
            <a:noFill/>
          </a:ln>
        </p:spPr>
      </p:pic>
      <p:sp>
        <p:nvSpPr>
          <p:cNvPr id="7" name="CuadroTexto 6">
            <a:extLst>
              <a:ext uri="{FF2B5EF4-FFF2-40B4-BE49-F238E27FC236}">
                <a16:creationId xmlns:a16="http://schemas.microsoft.com/office/drawing/2014/main" xmlns="" id="{09CB90D1-C4AF-44E9-86CC-69CC54CC6317}"/>
              </a:ext>
            </a:extLst>
          </p:cNvPr>
          <p:cNvSpPr txBox="1"/>
          <p:nvPr/>
        </p:nvSpPr>
        <p:spPr>
          <a:xfrm>
            <a:off x="4582449" y="175967"/>
            <a:ext cx="4561551" cy="523220"/>
          </a:xfrm>
          <a:prstGeom prst="rect">
            <a:avLst/>
          </a:prstGeom>
          <a:noFill/>
        </p:spPr>
        <p:txBody>
          <a:bodyPr wrap="square" rtlCol="0">
            <a:spAutoFit/>
          </a:bodyPr>
          <a:lstStyle/>
          <a:p>
            <a:r>
              <a:rPr lang="es-ES" b="1" dirty="0"/>
              <a:t>¿Usted teme ser victima de fraude en la compra a través de las redes sociales?</a:t>
            </a:r>
            <a:endParaRPr lang="es-EC" b="1" dirty="0"/>
          </a:p>
        </p:txBody>
      </p:sp>
      <p:pic>
        <p:nvPicPr>
          <p:cNvPr id="9" name="Imagen 8">
            <a:extLst>
              <a:ext uri="{FF2B5EF4-FFF2-40B4-BE49-F238E27FC236}">
                <a16:creationId xmlns:a16="http://schemas.microsoft.com/office/drawing/2014/main" xmlns="" id="{03FBEB73-5C16-4099-8F94-3F11562D5F49}"/>
              </a:ext>
            </a:extLst>
          </p:cNvPr>
          <p:cNvPicPr>
            <a:picLocks noChangeAspect="1"/>
          </p:cNvPicPr>
          <p:nvPr/>
        </p:nvPicPr>
        <p:blipFill rotWithShape="1">
          <a:blip r:embed="rId4"/>
          <a:srcRect l="28837" t="60160" r="31441" b="12953"/>
          <a:stretch/>
        </p:blipFill>
        <p:spPr>
          <a:xfrm>
            <a:off x="4561552" y="699187"/>
            <a:ext cx="4468924" cy="1382234"/>
          </a:xfrm>
          <a:prstGeom prst="rect">
            <a:avLst/>
          </a:prstGeom>
        </p:spPr>
      </p:pic>
      <p:pic>
        <p:nvPicPr>
          <p:cNvPr id="10" name="Imagen 9">
            <a:extLst>
              <a:ext uri="{FF2B5EF4-FFF2-40B4-BE49-F238E27FC236}">
                <a16:creationId xmlns:a16="http://schemas.microsoft.com/office/drawing/2014/main" xmlns="" id="{E21B48BB-AC3A-4577-9B7B-70EC690BC44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55107" y="2240575"/>
            <a:ext cx="3453130" cy="2764790"/>
          </a:xfrm>
          <a:prstGeom prst="rect">
            <a:avLst/>
          </a:prstGeom>
          <a:noFill/>
          <a:ln>
            <a:noFill/>
          </a:ln>
        </p:spPr>
      </p:pic>
    </p:spTree>
    <p:extLst>
      <p:ext uri="{BB962C8B-B14F-4D97-AF65-F5344CB8AC3E}">
        <p14:creationId xmlns:p14="http://schemas.microsoft.com/office/powerpoint/2010/main" val="3800748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5C23A56F-9E19-4DAE-BC84-3A786F9FE2E2}"/>
              </a:ext>
            </a:extLst>
          </p:cNvPr>
          <p:cNvSpPr txBox="1"/>
          <p:nvPr/>
        </p:nvSpPr>
        <p:spPr>
          <a:xfrm>
            <a:off x="169936" y="283689"/>
            <a:ext cx="3934231" cy="523220"/>
          </a:xfrm>
          <a:prstGeom prst="rect">
            <a:avLst/>
          </a:prstGeom>
          <a:noFill/>
        </p:spPr>
        <p:txBody>
          <a:bodyPr wrap="square" rtlCol="0">
            <a:spAutoFit/>
          </a:bodyPr>
          <a:lstStyle/>
          <a:p>
            <a:r>
              <a:rPr lang="es-ES" b="1" dirty="0"/>
              <a:t>¿La experiencia de compra a través de las redes sociales le genera confianza?</a:t>
            </a:r>
            <a:endParaRPr lang="es-EC" b="1" dirty="0"/>
          </a:p>
        </p:txBody>
      </p:sp>
      <p:pic>
        <p:nvPicPr>
          <p:cNvPr id="5" name="Imagen 4">
            <a:extLst>
              <a:ext uri="{FF2B5EF4-FFF2-40B4-BE49-F238E27FC236}">
                <a16:creationId xmlns:a16="http://schemas.microsoft.com/office/drawing/2014/main" xmlns="" id="{0223D10F-79C3-4C9F-A6D5-D80D3A7A70A0}"/>
              </a:ext>
            </a:extLst>
          </p:cNvPr>
          <p:cNvPicPr>
            <a:picLocks noChangeAspect="1"/>
          </p:cNvPicPr>
          <p:nvPr/>
        </p:nvPicPr>
        <p:blipFill rotWithShape="1">
          <a:blip r:embed="rId2"/>
          <a:srcRect l="28372" t="57058" r="27558" b="13367"/>
          <a:stretch/>
        </p:blipFill>
        <p:spPr>
          <a:xfrm>
            <a:off x="0" y="806909"/>
            <a:ext cx="4221126" cy="1617314"/>
          </a:xfrm>
          <a:prstGeom prst="rect">
            <a:avLst/>
          </a:prstGeom>
        </p:spPr>
      </p:pic>
      <p:pic>
        <p:nvPicPr>
          <p:cNvPr id="6" name="Imagen 5">
            <a:extLst>
              <a:ext uri="{FF2B5EF4-FFF2-40B4-BE49-F238E27FC236}">
                <a16:creationId xmlns:a16="http://schemas.microsoft.com/office/drawing/2014/main" xmlns="" id="{A87DAB96-388E-412B-BF24-294C03A872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7087" y="2495550"/>
            <a:ext cx="3307080" cy="2647950"/>
          </a:xfrm>
          <a:prstGeom prst="rect">
            <a:avLst/>
          </a:prstGeom>
          <a:noFill/>
          <a:ln>
            <a:noFill/>
          </a:ln>
        </p:spPr>
      </p:pic>
      <p:sp>
        <p:nvSpPr>
          <p:cNvPr id="8" name="CuadroTexto 7">
            <a:extLst>
              <a:ext uri="{FF2B5EF4-FFF2-40B4-BE49-F238E27FC236}">
                <a16:creationId xmlns:a16="http://schemas.microsoft.com/office/drawing/2014/main" xmlns="" id="{EAC58AE6-6503-4537-80E0-3D3C4C5C1DE0}"/>
              </a:ext>
            </a:extLst>
          </p:cNvPr>
          <p:cNvSpPr txBox="1"/>
          <p:nvPr/>
        </p:nvSpPr>
        <p:spPr>
          <a:xfrm>
            <a:off x="4274103" y="217165"/>
            <a:ext cx="4572000" cy="587148"/>
          </a:xfrm>
          <a:prstGeom prst="rect">
            <a:avLst/>
          </a:prstGeom>
          <a:noFill/>
        </p:spPr>
        <p:txBody>
          <a:bodyPr wrap="square">
            <a:spAutoFit/>
          </a:bodyPr>
          <a:lstStyle/>
          <a:p>
            <a:pPr algn="just">
              <a:lnSpc>
                <a:spcPts val="2000"/>
              </a:lnSpc>
              <a:spcAft>
                <a:spcPts val="800"/>
              </a:spcAft>
            </a:pP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¿Los productos que recibe a través de las redes sociales son de calidad?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1AE6053F-43D4-420A-AA38-524CC50CAD4F}"/>
              </a:ext>
            </a:extLst>
          </p:cNvPr>
          <p:cNvPicPr>
            <a:picLocks noChangeAspect="1"/>
          </p:cNvPicPr>
          <p:nvPr/>
        </p:nvPicPr>
        <p:blipFill rotWithShape="1">
          <a:blip r:embed="rId4"/>
          <a:srcRect l="28954" t="44489" r="31628" b="25729"/>
          <a:stretch/>
        </p:blipFill>
        <p:spPr>
          <a:xfrm>
            <a:off x="4401879" y="850021"/>
            <a:ext cx="4444224" cy="1617314"/>
          </a:xfrm>
          <a:prstGeom prst="rect">
            <a:avLst/>
          </a:prstGeom>
        </p:spPr>
      </p:pic>
      <p:pic>
        <p:nvPicPr>
          <p:cNvPr id="11" name="Imagen 10">
            <a:extLst>
              <a:ext uri="{FF2B5EF4-FFF2-40B4-BE49-F238E27FC236}">
                <a16:creationId xmlns:a16="http://schemas.microsoft.com/office/drawing/2014/main" xmlns="" id="{94694D01-6EC5-4AA0-B970-56A602BB375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61102" y="2467335"/>
            <a:ext cx="3498850" cy="2800985"/>
          </a:xfrm>
          <a:prstGeom prst="rect">
            <a:avLst/>
          </a:prstGeom>
          <a:noFill/>
          <a:ln>
            <a:noFill/>
          </a:ln>
        </p:spPr>
      </p:pic>
    </p:spTree>
    <p:extLst>
      <p:ext uri="{BB962C8B-B14F-4D97-AF65-F5344CB8AC3E}">
        <p14:creationId xmlns:p14="http://schemas.microsoft.com/office/powerpoint/2010/main" val="367330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8691CEC-390E-4434-B65C-72320427E7FA}"/>
              </a:ext>
            </a:extLst>
          </p:cNvPr>
          <p:cNvSpPr>
            <a:spLocks noGrp="1"/>
          </p:cNvSpPr>
          <p:nvPr>
            <p:ph type="title"/>
          </p:nvPr>
        </p:nvSpPr>
        <p:spPr>
          <a:xfrm>
            <a:off x="169938" y="585004"/>
            <a:ext cx="7688400" cy="535200"/>
          </a:xfrm>
        </p:spPr>
        <p:txBody>
          <a:bodyPr/>
          <a:lstStyle/>
          <a:p>
            <a:r>
              <a:rPr lang="es-ES" dirty="0"/>
              <a:t>ANÁLISIS BIVARIADO</a:t>
            </a:r>
            <a:endParaRPr lang="es-EC" dirty="0"/>
          </a:p>
        </p:txBody>
      </p:sp>
      <p:sp>
        <p:nvSpPr>
          <p:cNvPr id="6" name="Rectángulo 5">
            <a:extLst>
              <a:ext uri="{FF2B5EF4-FFF2-40B4-BE49-F238E27FC236}">
                <a16:creationId xmlns:a16="http://schemas.microsoft.com/office/drawing/2014/main" xmlns="" id="{0ABC884B-0C75-4788-953B-0AB023C7A075}"/>
              </a:ext>
            </a:extLst>
          </p:cNvPr>
          <p:cNvSpPr/>
          <p:nvPr/>
        </p:nvSpPr>
        <p:spPr>
          <a:xfrm>
            <a:off x="169938" y="121843"/>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CAPÍTULO IV</a:t>
            </a:r>
            <a:endParaRPr lang="es-EC" dirty="0"/>
          </a:p>
        </p:txBody>
      </p:sp>
      <p:sp>
        <p:nvSpPr>
          <p:cNvPr id="5" name="CuadroTexto 4">
            <a:extLst>
              <a:ext uri="{FF2B5EF4-FFF2-40B4-BE49-F238E27FC236}">
                <a16:creationId xmlns:a16="http://schemas.microsoft.com/office/drawing/2014/main" xmlns="" id="{8D0BDA38-067B-475E-B85C-3BC1D39A76DA}"/>
              </a:ext>
            </a:extLst>
          </p:cNvPr>
          <p:cNvSpPr txBox="1"/>
          <p:nvPr/>
        </p:nvSpPr>
        <p:spPr>
          <a:xfrm>
            <a:off x="169938" y="1243123"/>
            <a:ext cx="8484780" cy="761875"/>
          </a:xfrm>
          <a:prstGeom prst="rect">
            <a:avLst/>
          </a:prstGeom>
          <a:noFill/>
        </p:spPr>
        <p:txBody>
          <a:bodyPr wrap="square">
            <a:spAutoFit/>
          </a:bodyPr>
          <a:lstStyle/>
          <a:p>
            <a:pPr algn="just">
              <a:lnSpc>
                <a:spcPct val="150000"/>
              </a:lnSpc>
              <a:spcAft>
                <a:spcPts val="800"/>
              </a:spcAft>
            </a:pPr>
            <a:r>
              <a:rPr lang="es-ES"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Hipótesis 1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H1: </a:t>
            </a:r>
            <a:r>
              <a:rPr lang="es-E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El uso de las redes sociales influye de manera significativa en la frecuencia de compra de los emprendimientos.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DFB811C2-C37D-467B-ABD6-B7836E6D5D3A}"/>
              </a:ext>
            </a:extLst>
          </p:cNvPr>
          <p:cNvSpPr txBox="1"/>
          <p:nvPr/>
        </p:nvSpPr>
        <p:spPr>
          <a:xfrm>
            <a:off x="74429" y="2172941"/>
            <a:ext cx="7368362" cy="461729"/>
          </a:xfrm>
          <a:prstGeom prst="rect">
            <a:avLst/>
          </a:prstGeom>
          <a:noFill/>
        </p:spPr>
        <p:txBody>
          <a:bodyPr wrap="square">
            <a:spAutoFit/>
          </a:bodyPr>
          <a:lstStyle/>
          <a:p>
            <a:pPr algn="just">
              <a:lnSpc>
                <a:spcPct val="200000"/>
              </a:lnSpc>
              <a:spcAft>
                <a:spcPts val="800"/>
              </a:spcAft>
            </a:pPr>
            <a:r>
              <a:rPr lang="es-ES" sz="1200" b="1" dirty="0">
                <a:solidFill>
                  <a:srgbClr val="080808"/>
                </a:solidFill>
                <a:effectLst/>
                <a:latin typeface="Arial" panose="020B0604020202020204" pitchFamily="34" charset="0"/>
                <a:ea typeface="Calibri" panose="020F0502020204030204" pitchFamily="34" charset="0"/>
                <a:cs typeface="Times New Roman" panose="02020603050405020304" pitchFamily="18" charset="0"/>
              </a:rPr>
              <a:t>Chi</a:t>
            </a:r>
            <a:r>
              <a:rPr lang="es-ES" sz="1200"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1400"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cuadrado red social y frecuencia de compra productos de primera necesidad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xmlns="" id="{4E2F2D3F-696C-484A-A8B2-109D9A96749C}"/>
              </a:ext>
            </a:extLst>
          </p:cNvPr>
          <p:cNvPicPr>
            <a:picLocks noChangeAspect="1"/>
          </p:cNvPicPr>
          <p:nvPr/>
        </p:nvPicPr>
        <p:blipFill rotWithShape="1">
          <a:blip r:embed="rId2"/>
          <a:srcRect l="28953" t="64089" r="28721" b="13938"/>
          <a:stretch/>
        </p:blipFill>
        <p:spPr>
          <a:xfrm>
            <a:off x="329242" y="2634670"/>
            <a:ext cx="5124894" cy="1960772"/>
          </a:xfrm>
          <a:prstGeom prst="rect">
            <a:avLst/>
          </a:prstGeom>
        </p:spPr>
      </p:pic>
      <p:pic>
        <p:nvPicPr>
          <p:cNvPr id="10" name="Imagen 9">
            <a:extLst>
              <a:ext uri="{FF2B5EF4-FFF2-40B4-BE49-F238E27FC236}">
                <a16:creationId xmlns:a16="http://schemas.microsoft.com/office/drawing/2014/main" xmlns="" id="{0EFEC6D2-1465-42AA-9AE9-A520879472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38042" y="2004998"/>
            <a:ext cx="2983686" cy="2945374"/>
          </a:xfrm>
          <a:prstGeom prst="rect">
            <a:avLst/>
          </a:prstGeom>
          <a:noFill/>
          <a:ln>
            <a:noFill/>
          </a:ln>
        </p:spPr>
      </p:pic>
    </p:spTree>
    <p:extLst>
      <p:ext uri="{BB962C8B-B14F-4D97-AF65-F5344CB8AC3E}">
        <p14:creationId xmlns:p14="http://schemas.microsoft.com/office/powerpoint/2010/main" val="1917999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670D133-1625-4A7A-914D-1E0C2CA30F13}"/>
              </a:ext>
            </a:extLst>
          </p:cNvPr>
          <p:cNvSpPr txBox="1"/>
          <p:nvPr/>
        </p:nvSpPr>
        <p:spPr>
          <a:xfrm>
            <a:off x="138222" y="262403"/>
            <a:ext cx="8739963" cy="613117"/>
          </a:xfrm>
          <a:prstGeom prst="rect">
            <a:avLst/>
          </a:prstGeom>
          <a:noFill/>
        </p:spPr>
        <p:txBody>
          <a:bodyPr wrap="square">
            <a:spAutoFit/>
          </a:bodyPr>
          <a:lstStyle/>
          <a:p>
            <a:pPr algn="just">
              <a:lnSpc>
                <a:spcPct val="150000"/>
              </a:lnSpc>
              <a:spcAft>
                <a:spcPts val="8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H2: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La seguridad influye de manera significativa en la calidad del servicio con respecto a la experiencia de compra, en los emprendimientos a través de las redes sociales.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A6244241-94A4-48F4-AF4F-C581A8035D46}"/>
              </a:ext>
            </a:extLst>
          </p:cNvPr>
          <p:cNvSpPr txBox="1"/>
          <p:nvPr/>
        </p:nvSpPr>
        <p:spPr>
          <a:xfrm>
            <a:off x="138222" y="966250"/>
            <a:ext cx="4572000" cy="461729"/>
          </a:xfrm>
          <a:prstGeom prst="rect">
            <a:avLst/>
          </a:prstGeom>
          <a:noFill/>
        </p:spPr>
        <p:txBody>
          <a:bodyPr wrap="square">
            <a:spAutoFit/>
          </a:bodyPr>
          <a:lstStyle/>
          <a:p>
            <a:pPr algn="just">
              <a:lnSpc>
                <a:spcPct val="200000"/>
              </a:lnSpc>
              <a:spcAft>
                <a:spcPts val="800"/>
              </a:spcAft>
            </a:pPr>
            <a:r>
              <a:rPr lang="es-ES" sz="1400"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Chi cuadrado seguridad y experiencia de compra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xmlns="" id="{1D18B25B-5A05-4E19-9B97-803205E47666}"/>
              </a:ext>
            </a:extLst>
          </p:cNvPr>
          <p:cNvPicPr>
            <a:picLocks noChangeAspect="1"/>
          </p:cNvPicPr>
          <p:nvPr/>
        </p:nvPicPr>
        <p:blipFill rotWithShape="1">
          <a:blip r:embed="rId2"/>
          <a:srcRect l="28372" t="50000" r="27092" b="27017"/>
          <a:stretch/>
        </p:blipFill>
        <p:spPr>
          <a:xfrm>
            <a:off x="26453" y="1528233"/>
            <a:ext cx="4571999" cy="2087033"/>
          </a:xfrm>
          <a:prstGeom prst="rect">
            <a:avLst/>
          </a:prstGeom>
        </p:spPr>
      </p:pic>
      <p:pic>
        <p:nvPicPr>
          <p:cNvPr id="8" name="Imagen 7">
            <a:extLst>
              <a:ext uri="{FF2B5EF4-FFF2-40B4-BE49-F238E27FC236}">
                <a16:creationId xmlns:a16="http://schemas.microsoft.com/office/drawing/2014/main" xmlns="" id="{E0376877-276A-4124-A26B-7965D7278E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48442" y="1240958"/>
            <a:ext cx="4269105" cy="3613785"/>
          </a:xfrm>
          <a:prstGeom prst="rect">
            <a:avLst/>
          </a:prstGeom>
          <a:noFill/>
          <a:ln>
            <a:noFill/>
          </a:ln>
        </p:spPr>
      </p:pic>
    </p:spTree>
    <p:extLst>
      <p:ext uri="{BB962C8B-B14F-4D97-AF65-F5344CB8AC3E}">
        <p14:creationId xmlns:p14="http://schemas.microsoft.com/office/powerpoint/2010/main" val="84841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D80332D-21F0-48A3-AED5-0B8E86C34AFE}"/>
              </a:ext>
            </a:extLst>
          </p:cNvPr>
          <p:cNvSpPr txBox="1"/>
          <p:nvPr/>
        </p:nvSpPr>
        <p:spPr>
          <a:xfrm>
            <a:off x="329609" y="211035"/>
            <a:ext cx="8484782" cy="778355"/>
          </a:xfrm>
          <a:prstGeom prst="rect">
            <a:avLst/>
          </a:prstGeom>
          <a:noFill/>
        </p:spPr>
        <p:txBody>
          <a:bodyPr wrap="square">
            <a:spAutoFit/>
          </a:bodyPr>
          <a:lstStyle/>
          <a:p>
            <a:pPr algn="just">
              <a:lnSpc>
                <a:spcPct val="200000"/>
              </a:lnSpc>
              <a:spcAft>
                <a:spcPts val="8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H3: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Los elementos tangibles influyen de manera significativa en la calidad del servicio con respecto a la experiencia de compra, en los emprendimientos a través de las redes sociales.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DEEAFF7F-A154-434E-947B-F4AFE1FBB01B}"/>
              </a:ext>
            </a:extLst>
          </p:cNvPr>
          <p:cNvPicPr>
            <a:picLocks noChangeAspect="1"/>
          </p:cNvPicPr>
          <p:nvPr/>
        </p:nvPicPr>
        <p:blipFill rotWithShape="1">
          <a:blip r:embed="rId2"/>
          <a:srcRect l="28954" t="51681" r="29302" b="25362"/>
          <a:stretch/>
        </p:blipFill>
        <p:spPr>
          <a:xfrm>
            <a:off x="414668" y="1780305"/>
            <a:ext cx="4784651" cy="1626781"/>
          </a:xfrm>
          <a:prstGeom prst="rect">
            <a:avLst/>
          </a:prstGeom>
        </p:spPr>
      </p:pic>
      <p:pic>
        <p:nvPicPr>
          <p:cNvPr id="11" name="Imagen 10">
            <a:extLst>
              <a:ext uri="{FF2B5EF4-FFF2-40B4-BE49-F238E27FC236}">
                <a16:creationId xmlns:a16="http://schemas.microsoft.com/office/drawing/2014/main" xmlns="" id="{C5C3705D-5FF2-4A10-92A9-F66D147B9C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0885" y="1431504"/>
            <a:ext cx="3642994" cy="3500961"/>
          </a:xfrm>
          <a:prstGeom prst="rect">
            <a:avLst/>
          </a:prstGeom>
          <a:noFill/>
          <a:ln>
            <a:noFill/>
          </a:ln>
        </p:spPr>
      </p:pic>
      <p:sp>
        <p:nvSpPr>
          <p:cNvPr id="13" name="CuadroTexto 12">
            <a:extLst>
              <a:ext uri="{FF2B5EF4-FFF2-40B4-BE49-F238E27FC236}">
                <a16:creationId xmlns:a16="http://schemas.microsoft.com/office/drawing/2014/main" xmlns="" id="{68CC0A68-1C78-429B-8F94-E1AFA5AB0D66}"/>
              </a:ext>
            </a:extLst>
          </p:cNvPr>
          <p:cNvSpPr txBox="1"/>
          <p:nvPr/>
        </p:nvSpPr>
        <p:spPr>
          <a:xfrm>
            <a:off x="520993" y="1169894"/>
            <a:ext cx="4572000" cy="523220"/>
          </a:xfrm>
          <a:prstGeom prst="rect">
            <a:avLst/>
          </a:prstGeom>
          <a:noFill/>
        </p:spPr>
        <p:txBody>
          <a:bodyPr wrap="square">
            <a:spAutoFit/>
          </a:bodyPr>
          <a:lstStyle/>
          <a:p>
            <a:r>
              <a:rPr lang="es-ES" sz="1400" b="1" dirty="0">
                <a:effectLst/>
                <a:latin typeface="Times New Roman" panose="02020603050405020304" pitchFamily="18" charset="0"/>
                <a:ea typeface="Calibri" panose="020F0502020204030204" pitchFamily="34" charset="0"/>
              </a:rPr>
              <a:t>Chi cuadrado elementos tangibles e interacción de las redes sociales </a:t>
            </a:r>
            <a:endParaRPr lang="es-EC" dirty="0"/>
          </a:p>
        </p:txBody>
      </p:sp>
    </p:spTree>
    <p:extLst>
      <p:ext uri="{BB962C8B-B14F-4D97-AF65-F5344CB8AC3E}">
        <p14:creationId xmlns:p14="http://schemas.microsoft.com/office/powerpoint/2010/main" val="3295315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62F6B2D-C972-4AA4-AB5B-9ADD56959030}"/>
              </a:ext>
            </a:extLst>
          </p:cNvPr>
          <p:cNvSpPr txBox="1"/>
          <p:nvPr/>
        </p:nvSpPr>
        <p:spPr>
          <a:xfrm>
            <a:off x="446567" y="146323"/>
            <a:ext cx="7304567" cy="778355"/>
          </a:xfrm>
          <a:prstGeom prst="rect">
            <a:avLst/>
          </a:prstGeom>
          <a:noFill/>
        </p:spPr>
        <p:txBody>
          <a:bodyPr wrap="square">
            <a:spAutoFit/>
          </a:bodyPr>
          <a:lstStyle/>
          <a:p>
            <a:pPr algn="just">
              <a:lnSpc>
                <a:spcPct val="200000"/>
              </a:lnSpc>
              <a:spcAft>
                <a:spcPts val="8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H4: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El grado de aceptación y uso de las redes sociales influye de manera significativa en la calidad del servicio con respecto a la experiencia de compra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FA7603D9-71A9-4E9E-864F-7E58A2ABC029}"/>
              </a:ext>
            </a:extLst>
          </p:cNvPr>
          <p:cNvSpPr txBox="1"/>
          <p:nvPr/>
        </p:nvSpPr>
        <p:spPr>
          <a:xfrm>
            <a:off x="318977" y="1269478"/>
            <a:ext cx="4572000" cy="523220"/>
          </a:xfrm>
          <a:prstGeom prst="rect">
            <a:avLst/>
          </a:prstGeom>
          <a:noFill/>
        </p:spPr>
        <p:txBody>
          <a:bodyPr wrap="square">
            <a:spAutoFit/>
          </a:bodyPr>
          <a:lstStyle/>
          <a:p>
            <a:r>
              <a:rPr lang="es-ES" sz="1400" b="1" dirty="0">
                <a:effectLst/>
                <a:latin typeface="Times New Roman" panose="02020603050405020304" pitchFamily="18" charset="0"/>
                <a:ea typeface="Calibri" panose="020F0502020204030204" pitchFamily="34" charset="0"/>
              </a:rPr>
              <a:t>Chi cuadrado grado de aceptación y uso redes sociales y calidad de servicio</a:t>
            </a:r>
            <a:endParaRPr lang="es-EC" dirty="0"/>
          </a:p>
        </p:txBody>
      </p:sp>
      <p:pic>
        <p:nvPicPr>
          <p:cNvPr id="7" name="Imagen 6">
            <a:extLst>
              <a:ext uri="{FF2B5EF4-FFF2-40B4-BE49-F238E27FC236}">
                <a16:creationId xmlns:a16="http://schemas.microsoft.com/office/drawing/2014/main" xmlns="" id="{A322BE02-DC7C-405C-AD2D-4869F60C5171}"/>
              </a:ext>
            </a:extLst>
          </p:cNvPr>
          <p:cNvPicPr>
            <a:picLocks noChangeAspect="1"/>
          </p:cNvPicPr>
          <p:nvPr/>
        </p:nvPicPr>
        <p:blipFill rotWithShape="1">
          <a:blip r:embed="rId2"/>
          <a:srcRect l="28489" t="59126" r="29884" b="19986"/>
          <a:stretch/>
        </p:blipFill>
        <p:spPr>
          <a:xfrm>
            <a:off x="159488" y="1913860"/>
            <a:ext cx="4869712" cy="1360967"/>
          </a:xfrm>
          <a:prstGeom prst="rect">
            <a:avLst/>
          </a:prstGeom>
        </p:spPr>
      </p:pic>
      <p:pic>
        <p:nvPicPr>
          <p:cNvPr id="8" name="Imagen 7">
            <a:extLst>
              <a:ext uri="{FF2B5EF4-FFF2-40B4-BE49-F238E27FC236}">
                <a16:creationId xmlns:a16="http://schemas.microsoft.com/office/drawing/2014/main" xmlns="" id="{8D51CC08-8BF6-4D6F-B410-5939670A37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8056" y="1598625"/>
            <a:ext cx="3806456" cy="3352403"/>
          </a:xfrm>
          <a:prstGeom prst="rect">
            <a:avLst/>
          </a:prstGeom>
          <a:noFill/>
          <a:ln>
            <a:noFill/>
          </a:ln>
        </p:spPr>
      </p:pic>
    </p:spTree>
    <p:extLst>
      <p:ext uri="{BB962C8B-B14F-4D97-AF65-F5344CB8AC3E}">
        <p14:creationId xmlns:p14="http://schemas.microsoft.com/office/powerpoint/2010/main" val="3720138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8691CEC-390E-4434-B65C-72320427E7FA}"/>
              </a:ext>
            </a:extLst>
          </p:cNvPr>
          <p:cNvSpPr>
            <a:spLocks noGrp="1"/>
          </p:cNvSpPr>
          <p:nvPr>
            <p:ph type="title"/>
          </p:nvPr>
        </p:nvSpPr>
        <p:spPr>
          <a:xfrm>
            <a:off x="348614" y="651271"/>
            <a:ext cx="7688400" cy="535200"/>
          </a:xfrm>
        </p:spPr>
        <p:txBody>
          <a:bodyPr/>
          <a:lstStyle/>
          <a:p>
            <a:r>
              <a:rPr lang="es-ES" dirty="0"/>
              <a:t>PROPUESTA</a:t>
            </a:r>
            <a:endParaRPr lang="es-EC" dirty="0"/>
          </a:p>
        </p:txBody>
      </p:sp>
      <p:sp>
        <p:nvSpPr>
          <p:cNvPr id="6" name="Rectángulo 5">
            <a:extLst>
              <a:ext uri="{FF2B5EF4-FFF2-40B4-BE49-F238E27FC236}">
                <a16:creationId xmlns:a16="http://schemas.microsoft.com/office/drawing/2014/main" xmlns="" id="{0ABC884B-0C75-4788-953B-0AB023C7A075}"/>
              </a:ext>
            </a:extLst>
          </p:cNvPr>
          <p:cNvSpPr/>
          <p:nvPr/>
        </p:nvSpPr>
        <p:spPr>
          <a:xfrm>
            <a:off x="169938" y="121843"/>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CAPÍTULO V</a:t>
            </a:r>
            <a:endParaRPr lang="es-EC" dirty="0"/>
          </a:p>
        </p:txBody>
      </p:sp>
      <p:graphicFrame>
        <p:nvGraphicFramePr>
          <p:cNvPr id="11" name="Tabla 10"/>
          <p:cNvGraphicFramePr>
            <a:graphicFrameLocks noGrp="1"/>
          </p:cNvGraphicFramePr>
          <p:nvPr>
            <p:extLst>
              <p:ext uri="{D42A27DB-BD31-4B8C-83A1-F6EECF244321}">
                <p14:modId xmlns:p14="http://schemas.microsoft.com/office/powerpoint/2010/main" val="3584144388"/>
              </p:ext>
            </p:extLst>
          </p:nvPr>
        </p:nvGraphicFramePr>
        <p:xfrm>
          <a:off x="348614" y="1281064"/>
          <a:ext cx="8397766" cy="3732612"/>
        </p:xfrm>
        <a:graphic>
          <a:graphicData uri="http://schemas.openxmlformats.org/drawingml/2006/table">
            <a:tbl>
              <a:tblPr>
                <a:tableStyleId>{1E171933-4619-4E11-9A3F-F7608DF75F80}</a:tableStyleId>
              </a:tblPr>
              <a:tblGrid>
                <a:gridCol w="1830109"/>
                <a:gridCol w="2070481"/>
                <a:gridCol w="1976604"/>
                <a:gridCol w="1733606"/>
                <a:gridCol w="786966"/>
              </a:tblGrid>
              <a:tr h="252699">
                <a:tc gridSpan="5">
                  <a:txBody>
                    <a:bodyPr/>
                    <a:lstStyle/>
                    <a:p>
                      <a:pPr algn="l" fontAlgn="t"/>
                      <a:r>
                        <a:rPr lang="es-ES" sz="1050" b="1" u="none" strike="noStrike" dirty="0">
                          <a:solidFill>
                            <a:srgbClr val="080808"/>
                          </a:solidFill>
                          <a:effectLst/>
                          <a:latin typeface="Times New Roman" panose="02020603050405020304" pitchFamily="18" charset="0"/>
                          <a:cs typeface="Times New Roman" panose="02020603050405020304" pitchFamily="18" charset="0"/>
                        </a:rPr>
                        <a:t>Problema 1</a:t>
                      </a:r>
                      <a:r>
                        <a:rPr lang="es-ES" sz="1050" u="none" strike="noStrike" dirty="0">
                          <a:solidFill>
                            <a:srgbClr val="080808"/>
                          </a:solidFill>
                          <a:effectLst/>
                          <a:latin typeface="Times New Roman" panose="02020603050405020304" pitchFamily="18" charset="0"/>
                          <a:cs typeface="Times New Roman" panose="02020603050405020304" pitchFamily="18" charset="0"/>
                        </a:rPr>
                        <a:t>:  </a:t>
                      </a:r>
                      <a:r>
                        <a:rPr lang="es-ES" sz="1200" u="none" strike="noStrike" dirty="0">
                          <a:solidFill>
                            <a:srgbClr val="080808"/>
                          </a:solidFill>
                          <a:effectLst/>
                          <a:latin typeface="Times New Roman" panose="02020603050405020304" pitchFamily="18" charset="0"/>
                          <a:cs typeface="Times New Roman" panose="02020603050405020304" pitchFamily="18" charset="0"/>
                        </a:rPr>
                        <a:t>Falta de </a:t>
                      </a:r>
                      <a:r>
                        <a:rPr lang="es-ES" sz="1200" u="none" strike="noStrike" dirty="0" smtClean="0">
                          <a:solidFill>
                            <a:srgbClr val="080808"/>
                          </a:solidFill>
                          <a:effectLst/>
                          <a:latin typeface="Times New Roman" panose="02020603050405020304" pitchFamily="18" charset="0"/>
                          <a:cs typeface="Times New Roman" panose="02020603050405020304" pitchFamily="18" charset="0"/>
                        </a:rPr>
                        <a:t>capacitación </a:t>
                      </a:r>
                      <a:r>
                        <a:rPr lang="es-ES" sz="1200" u="none" strike="noStrike" dirty="0">
                          <a:solidFill>
                            <a:srgbClr val="080808"/>
                          </a:solidFill>
                          <a:effectLst/>
                          <a:latin typeface="Times New Roman" panose="02020603050405020304" pitchFamily="18" charset="0"/>
                          <a:cs typeface="Times New Roman" panose="02020603050405020304" pitchFamily="18" charset="0"/>
                        </a:rPr>
                        <a:t>a los emprendedores con respecto a las redes sociales </a:t>
                      </a:r>
                      <a:endParaRPr lang="es-ES"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B w="28575" cap="flat" cmpd="sng" algn="ctr">
                      <a:solidFill>
                        <a:srgbClr val="3399F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8999">
                <a:tc rowSpan="8">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Estrategias de capacitación a emprendedores</a:t>
                      </a:r>
                      <a:endParaRPr lang="es-EC"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tcPr>
                </a:tc>
                <a:tc>
                  <a:txBody>
                    <a:bodyPr/>
                    <a:lstStyle/>
                    <a:p>
                      <a:pPr algn="ctr" fontAlgn="t"/>
                      <a:r>
                        <a:rPr lang="es-EC" sz="1050" u="none" strike="noStrike" dirty="0" smtClean="0">
                          <a:solidFill>
                            <a:srgbClr val="080808"/>
                          </a:solidFill>
                          <a:effectLst/>
                          <a:latin typeface="Times New Roman" panose="02020603050405020304" pitchFamily="18" charset="0"/>
                          <a:cs typeface="Times New Roman" panose="02020603050405020304" pitchFamily="18" charset="0"/>
                        </a:rPr>
                        <a:t>Objetivo 1.</a:t>
                      </a:r>
                      <a:r>
                        <a:rPr lang="es-EC" sz="1050" u="none" strike="noStrike" baseline="0" dirty="0" smtClean="0">
                          <a:solidFill>
                            <a:srgbClr val="080808"/>
                          </a:solidFill>
                          <a:effectLst/>
                          <a:latin typeface="Times New Roman" panose="02020603050405020304" pitchFamily="18" charset="0"/>
                          <a:cs typeface="Times New Roman" panose="02020603050405020304" pitchFamily="18" charset="0"/>
                        </a:rPr>
                        <a:t> </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Estrategia 1.</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1033078">
                <a:tc vMerge="1">
                  <a:txBody>
                    <a:bodyPr/>
                    <a:lstStyle/>
                    <a:p>
                      <a:endParaRPr lang="es-EC"/>
                    </a:p>
                  </a:txBody>
                  <a:tcPr/>
                </a:tc>
                <a:tc rowSpan="7">
                  <a:txBody>
                    <a:bodyPr/>
                    <a:lstStyle/>
                    <a:p>
                      <a:pPr algn="ctr" fontAlgn="t"/>
                      <a:r>
                        <a:rPr lang="es-ES" sz="1050" u="none" strike="noStrike" dirty="0">
                          <a:solidFill>
                            <a:srgbClr val="080808"/>
                          </a:solidFill>
                          <a:effectLst/>
                          <a:latin typeface="Times New Roman" panose="02020603050405020304" pitchFamily="18" charset="0"/>
                          <a:cs typeface="Times New Roman" panose="02020603050405020304" pitchFamily="18" charset="0"/>
                        </a:rPr>
                        <a:t>Mejorar la atención que brindan los emprendedores a los clientes mediante capacitaciones constantes con videoconferencias para mejorar la experiencia de compra.</a:t>
                      </a:r>
                      <a:endParaRPr lang="es-ES"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tcPr>
                </a:tc>
                <a:tc rowSpan="3">
                  <a:txBody>
                    <a:bodyPr/>
                    <a:lstStyle/>
                    <a:p>
                      <a:pPr algn="ctr" fontAlgn="t"/>
                      <a:r>
                        <a:rPr lang="es-EC" sz="105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Capacitación a los emprendedores mensualmente, topando temas específicos, trazando metas y objetivos que puedan cumplir para mejorar la experiencia de compra con la finalidad de generar un valor agregado.</a:t>
                      </a:r>
                      <a:endParaRPr lang="es-ES"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Diseño de planes de capacitación de acuerdo a los tipos de emprendimientos </a:t>
                      </a:r>
                      <a:endParaRPr lang="es-ES"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$30</a:t>
                      </a:r>
                      <a:endParaRPr lang="es-EC"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1889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43335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S" sz="1050" u="none" strike="noStrike" dirty="0">
                          <a:solidFill>
                            <a:srgbClr val="080808"/>
                          </a:solidFill>
                          <a:effectLst/>
                          <a:latin typeface="Times New Roman" panose="02020603050405020304" pitchFamily="18" charset="0"/>
                          <a:cs typeface="Times New Roman" panose="02020603050405020304" pitchFamily="18" charset="0"/>
                        </a:rPr>
                        <a:t>Conferencias trimestrales a los empleados</a:t>
                      </a:r>
                      <a:endParaRPr lang="es-ES"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$60</a:t>
                      </a:r>
                      <a:endParaRPr lang="es-EC"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188999">
                <a:tc vMerge="1">
                  <a:txBody>
                    <a:bodyPr/>
                    <a:lstStyle/>
                    <a:p>
                      <a:endParaRPr lang="es-EC"/>
                    </a:p>
                  </a:txBody>
                  <a:tcPr/>
                </a:tc>
                <a:tc vMerge="1">
                  <a:txBody>
                    <a:bodyPr/>
                    <a:lstStyle/>
                    <a:p>
                      <a:endParaRPr lang="es-EC"/>
                    </a:p>
                  </a:txBody>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Estrategia 2.</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783258">
                <a:tc vMerge="1">
                  <a:txBody>
                    <a:bodyPr/>
                    <a:lstStyle/>
                    <a:p>
                      <a:endParaRPr lang="es-EC"/>
                    </a:p>
                  </a:txBody>
                  <a:tcPr/>
                </a:tc>
                <a:tc vMerge="1">
                  <a:txBody>
                    <a:bodyPr/>
                    <a:lstStyle/>
                    <a:p>
                      <a:endParaRPr lang="es-EC"/>
                    </a:p>
                  </a:txBody>
                  <a:tcPr/>
                </a:tc>
                <a:tc rowSpan="3">
                  <a:txBody>
                    <a:bodyPr/>
                    <a:lstStyle/>
                    <a:p>
                      <a:pPr algn="ctr" fontAlgn="t"/>
                      <a:r>
                        <a:rPr lang="es-EC" sz="105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Contratación de personal especialista en los temas de  atención al cliente, capacitación de limpieza y entrega de productos ofertados, capacitación e interactividad entre emprendedor hacia el cliente y capacidad de respuestas antes las dificultades que presentan los clientes</a:t>
                      </a:r>
                      <a:endParaRPr lang="es-ES"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tcPr>
                </a:tc>
                <a:tc>
                  <a:txBody>
                    <a:bodyPr/>
                    <a:lstStyle/>
                    <a:p>
                      <a:pPr algn="ctr" fontAlgn="t"/>
                      <a:r>
                        <a:rPr lang="es-EC" sz="1050" u="none" strike="noStrike" dirty="0" smtClean="0">
                          <a:solidFill>
                            <a:srgbClr val="080808"/>
                          </a:solidFill>
                          <a:effectLst/>
                          <a:latin typeface="Times New Roman" panose="02020603050405020304" pitchFamily="18" charset="0"/>
                          <a:cs typeface="Times New Roman" panose="02020603050405020304" pitchFamily="18" charset="0"/>
                        </a:rPr>
                        <a:t>Contratación </a:t>
                      </a:r>
                      <a:r>
                        <a:rPr lang="es-EC" sz="1050" u="none" strike="noStrike" dirty="0">
                          <a:solidFill>
                            <a:srgbClr val="080808"/>
                          </a:solidFill>
                          <a:effectLst/>
                          <a:latin typeface="Times New Roman" panose="02020603050405020304" pitchFamily="18" charset="0"/>
                          <a:cs typeface="Times New Roman" panose="02020603050405020304" pitchFamily="18" charset="0"/>
                        </a:rPr>
                        <a:t>al profesional especialista </a:t>
                      </a:r>
                      <a:endParaRPr lang="es-EC"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$50</a:t>
                      </a:r>
                      <a:endParaRPr lang="es-EC"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1889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05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lnB w="28575" cap="flat" cmpd="sng" algn="ctr">
                      <a:solidFill>
                        <a:srgbClr val="3399FF"/>
                      </a:solidFill>
                      <a:prstDash val="solid"/>
                      <a:round/>
                      <a:headEnd type="none" w="med" len="med"/>
                      <a:tailEnd type="none" w="med" len="med"/>
                    </a:lnB>
                  </a:tcPr>
                </a:tc>
              </a:tr>
              <a:tr h="39424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S" sz="1050" u="none" strike="noStrike">
                          <a:solidFill>
                            <a:srgbClr val="080808"/>
                          </a:solidFill>
                          <a:effectLst/>
                          <a:latin typeface="Times New Roman" panose="02020603050405020304" pitchFamily="18" charset="0"/>
                          <a:cs typeface="Times New Roman" panose="02020603050405020304" pitchFamily="18" charset="0"/>
                        </a:rPr>
                        <a:t>Estudio y selección de los perfiles de los candidatos.</a:t>
                      </a:r>
                      <a:endParaRPr lang="es-ES" sz="1050" b="0" i="0" u="none" strike="noStrike">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3399FF"/>
                      </a:solidFill>
                      <a:prstDash val="solid"/>
                      <a:round/>
                      <a:headEnd type="none" w="med" len="med"/>
                      <a:tailEnd type="none" w="med" len="med"/>
                    </a:lnT>
                  </a:tcPr>
                </a:tc>
                <a:tc>
                  <a:txBody>
                    <a:bodyPr/>
                    <a:lstStyle/>
                    <a:p>
                      <a:pPr algn="ctr" fontAlgn="t"/>
                      <a:r>
                        <a:rPr lang="es-EC" sz="1050" u="none" strike="noStrike" dirty="0">
                          <a:solidFill>
                            <a:srgbClr val="080808"/>
                          </a:solidFill>
                          <a:effectLst/>
                          <a:latin typeface="Times New Roman" panose="02020603050405020304" pitchFamily="18" charset="0"/>
                          <a:cs typeface="Times New Roman" panose="02020603050405020304" pitchFamily="18" charset="0"/>
                        </a:rPr>
                        <a:t>$25</a:t>
                      </a:r>
                      <a:endParaRPr lang="es-EC" sz="105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3399FF"/>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33199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48638" y="612675"/>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dirty="0"/>
              <a:t>Problema</a:t>
            </a:r>
            <a:endParaRPr dirty="0"/>
          </a:p>
        </p:txBody>
      </p:sp>
      <p:sp>
        <p:nvSpPr>
          <p:cNvPr id="110" name="Shape 110"/>
          <p:cNvSpPr/>
          <p:nvPr/>
        </p:nvSpPr>
        <p:spPr>
          <a:xfrm>
            <a:off x="648637" y="1645505"/>
            <a:ext cx="4923901" cy="953400"/>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just"/>
            <a:r>
              <a:rPr lang="es-ES" sz="1200" dirty="0">
                <a:solidFill>
                  <a:schemeClr val="bg2"/>
                </a:solidFill>
                <a:latin typeface="Times New Roman" panose="02020603050405020304" pitchFamily="18" charset="0"/>
                <a:cs typeface="Times New Roman" panose="02020603050405020304" pitchFamily="18" charset="0"/>
              </a:rPr>
              <a:t>Durante la crisis del COVID-19 se han visto afectados todos los negocios empresariales.</a:t>
            </a:r>
            <a:endParaRPr sz="1200" dirty="0">
              <a:solidFill>
                <a:schemeClr val="bg2"/>
              </a:solidFill>
              <a:latin typeface="Times New Roman" panose="02020603050405020304" pitchFamily="18" charset="0"/>
              <a:cs typeface="Times New Roman" panose="02020603050405020304" pitchFamily="18" charset="0"/>
            </a:endParaRPr>
          </a:p>
        </p:txBody>
      </p:sp>
      <p:sp>
        <p:nvSpPr>
          <p:cNvPr id="111" name="Shape 111"/>
          <p:cNvSpPr/>
          <p:nvPr/>
        </p:nvSpPr>
        <p:spPr>
          <a:xfrm>
            <a:off x="1123041" y="1675395"/>
            <a:ext cx="756000" cy="57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113" name="Shape 113"/>
          <p:cNvSpPr/>
          <p:nvPr/>
        </p:nvSpPr>
        <p:spPr>
          <a:xfrm>
            <a:off x="648637" y="2619835"/>
            <a:ext cx="4923901" cy="953400"/>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just"/>
            <a:r>
              <a:rPr lang="es-ES" sz="1200" dirty="0">
                <a:solidFill>
                  <a:srgbClr val="080808"/>
                </a:solidFill>
                <a:latin typeface="Times New Roman" panose="02020603050405020304" pitchFamily="18" charset="0"/>
                <a:cs typeface="Times New Roman" panose="02020603050405020304" pitchFamily="18" charset="0"/>
              </a:rPr>
              <a:t>Debido a la crisis del covid-19 se generó un cambio en la interacción con los clientes de las diferentes organizaciones a nivel mundial, quienes tuvieron que </a:t>
            </a:r>
            <a:r>
              <a:rPr lang="es-ES" sz="1200" dirty="0" smtClean="0">
                <a:solidFill>
                  <a:srgbClr val="080808"/>
                </a:solidFill>
                <a:latin typeface="Times New Roman" panose="02020603050405020304" pitchFamily="18" charset="0"/>
                <a:cs typeface="Times New Roman" panose="02020603050405020304" pitchFamily="18" charset="0"/>
              </a:rPr>
              <a:t>replantear sus objetivos en relación a </a:t>
            </a:r>
            <a:r>
              <a:rPr lang="es-ES" sz="1200" dirty="0">
                <a:solidFill>
                  <a:srgbClr val="080808"/>
                </a:solidFill>
                <a:latin typeface="Times New Roman" panose="02020603050405020304" pitchFamily="18" charset="0"/>
                <a:cs typeface="Times New Roman" panose="02020603050405020304" pitchFamily="18" charset="0"/>
              </a:rPr>
              <a:t>su giro o modelo de negocio</a:t>
            </a:r>
            <a:endParaRPr sz="1200" dirty="0">
              <a:solidFill>
                <a:srgbClr val="080808"/>
              </a:solidFill>
              <a:latin typeface="Times New Roman" panose="02020603050405020304" pitchFamily="18" charset="0"/>
              <a:cs typeface="Times New Roman" panose="02020603050405020304" pitchFamily="18" charset="0"/>
            </a:endParaRPr>
          </a:p>
        </p:txBody>
      </p:sp>
      <p:sp>
        <p:nvSpPr>
          <p:cNvPr id="114" name="Shape 114"/>
          <p:cNvSpPr/>
          <p:nvPr/>
        </p:nvSpPr>
        <p:spPr>
          <a:xfrm>
            <a:off x="1123041" y="2659389"/>
            <a:ext cx="756000" cy="578400"/>
          </a:xfrm>
          <a:prstGeom prst="rect">
            <a:avLst/>
          </a:prstGeom>
          <a:noFill/>
          <a:ln>
            <a:noFill/>
          </a:ln>
          <a:effectLst>
            <a:outerShdw blurRad="257175" dist="47625" dir="318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115" name="Shape 115"/>
          <p:cNvSpPr/>
          <p:nvPr/>
        </p:nvSpPr>
        <p:spPr>
          <a:xfrm>
            <a:off x="1979456" y="1565600"/>
            <a:ext cx="3593081" cy="1067400"/>
          </a:xfrm>
          <a:prstGeom prst="rect">
            <a:avLst/>
          </a:prstGeom>
          <a:noFill/>
          <a:ln>
            <a:noFill/>
          </a:ln>
        </p:spPr>
        <p:txBody>
          <a:bodyPr spcFirstLastPara="1" wrap="square" lIns="91425" tIns="91425" rIns="91425" bIns="91425" anchor="t" anchorCtr="0">
            <a:noAutofit/>
          </a:bodyPr>
          <a:lstStyle/>
          <a:p>
            <a:pPr lvl="0" algn="just"/>
            <a:endParaRPr sz="1100"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116" name="Shape 116"/>
          <p:cNvSpPr/>
          <p:nvPr/>
        </p:nvSpPr>
        <p:spPr>
          <a:xfrm>
            <a:off x="650040" y="3573235"/>
            <a:ext cx="4923884" cy="1000969"/>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just">
              <a:spcBef>
                <a:spcPts val="0"/>
              </a:spcBef>
              <a:spcAft>
                <a:spcPts val="0"/>
              </a:spcAft>
              <a:buNone/>
            </a:pPr>
            <a:r>
              <a:rPr lang="es-ES" sz="1200" dirty="0">
                <a:solidFill>
                  <a:schemeClr val="bg2"/>
                </a:solidFill>
                <a:latin typeface="Times New Roman" panose="02020603050405020304" pitchFamily="18" charset="0"/>
                <a:cs typeface="Times New Roman" panose="02020603050405020304" pitchFamily="18" charset="0"/>
              </a:rPr>
              <a:t>Empresa y emprendimientos tuvieron que adaptarse al cambio tecnológico, el surgimiento del internet y las redes sociales.</a:t>
            </a:r>
            <a:endParaRPr sz="1200" dirty="0">
              <a:solidFill>
                <a:schemeClr val="bg2"/>
              </a:solidFill>
              <a:latin typeface="Times New Roman" panose="02020603050405020304" pitchFamily="18" charset="0"/>
              <a:cs typeface="Times New Roman" panose="02020603050405020304" pitchFamily="18" charset="0"/>
            </a:endParaRPr>
          </a:p>
        </p:txBody>
      </p:sp>
      <p:sp>
        <p:nvSpPr>
          <p:cNvPr id="117" name="Shape 117"/>
          <p:cNvSpPr/>
          <p:nvPr/>
        </p:nvSpPr>
        <p:spPr>
          <a:xfrm>
            <a:off x="2006742" y="3549936"/>
            <a:ext cx="3545916" cy="1406375"/>
          </a:xfrm>
          <a:prstGeom prst="rect">
            <a:avLst/>
          </a:prstGeom>
          <a:noFill/>
          <a:ln>
            <a:noFill/>
          </a:ln>
        </p:spPr>
        <p:txBody>
          <a:bodyPr spcFirstLastPara="1" wrap="square" lIns="91425" tIns="91425" rIns="91425" bIns="91425" anchor="t" anchorCtr="0">
            <a:noAutofit/>
          </a:bodyPr>
          <a:lstStyle/>
          <a:p>
            <a:pPr lvl="0" algn="just"/>
            <a:endParaRPr sz="1000"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19" name="Shape 115"/>
          <p:cNvSpPr/>
          <p:nvPr/>
        </p:nvSpPr>
        <p:spPr>
          <a:xfrm>
            <a:off x="1929248" y="2539930"/>
            <a:ext cx="3593083" cy="1067400"/>
          </a:xfrm>
          <a:prstGeom prst="rect">
            <a:avLst/>
          </a:prstGeom>
          <a:noFill/>
          <a:ln>
            <a:noFill/>
          </a:ln>
        </p:spPr>
        <p:txBody>
          <a:bodyPr spcFirstLastPara="1" wrap="square" lIns="91425" tIns="91425" rIns="91425" bIns="91425" anchor="t" anchorCtr="0">
            <a:noAutofit/>
          </a:bodyPr>
          <a:lstStyle/>
          <a:p>
            <a:pPr lvl="0" algn="just"/>
            <a:endParaRPr lang="es-ES" dirty="0">
              <a:solidFill>
                <a:schemeClr val="bg2"/>
              </a:solidFill>
              <a:latin typeface="Times New Roman" panose="02020603050405020304" pitchFamily="18" charset="0"/>
              <a:ea typeface="Lato"/>
              <a:cs typeface="Times New Roman" panose="02020603050405020304" pitchFamily="18" charset="0"/>
              <a:sym typeface="Lato"/>
            </a:endParaRPr>
          </a:p>
        </p:txBody>
      </p:sp>
      <p:sp>
        <p:nvSpPr>
          <p:cNvPr id="18" name="7 Cuadro de texto">
            <a:extLst>
              <a:ext uri="{FF2B5EF4-FFF2-40B4-BE49-F238E27FC236}">
                <a16:creationId xmlns:a16="http://schemas.microsoft.com/office/drawing/2014/main" xmlns="" id="{AC959F40-695A-4C72-95D6-3BF95C5DA771}"/>
              </a:ext>
            </a:extLst>
          </p:cNvPr>
          <p:cNvSpPr txBox="1"/>
          <p:nvPr/>
        </p:nvSpPr>
        <p:spPr>
          <a:xfrm>
            <a:off x="3365637" y="598726"/>
            <a:ext cx="5362575" cy="8568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800"/>
              </a:spcAft>
            </a:pPr>
            <a:endParaRPr lang="es-ES"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s-ES" sz="1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Desconocimiento de la utilización de las redes sociales por parte de los emprendedores para poder ofrecer productos de calidad a los consumidores. </a:t>
            </a:r>
            <a:endParaRPr lang="es-EC" sz="1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des Sociales - Mercúrio Tecnologia">
            <a:extLst>
              <a:ext uri="{FF2B5EF4-FFF2-40B4-BE49-F238E27FC236}">
                <a16:creationId xmlns:a16="http://schemas.microsoft.com/office/drawing/2014/main" xmlns="" id="{E50AFEC1-8DDE-4A8B-BBCA-2711ED0A7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445" y="2080028"/>
            <a:ext cx="2808767" cy="1987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2076CF72-94C1-4B33-9A12-3CCF40F346CB}"/>
              </a:ext>
            </a:extLst>
          </p:cNvPr>
          <p:cNvSpPr/>
          <p:nvPr/>
        </p:nvSpPr>
        <p:spPr>
          <a:xfrm>
            <a:off x="308344" y="85060"/>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a:t>CAPÍTULO I</a:t>
            </a:r>
            <a:endParaRPr lang="es-EC"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p:cNvGraphicFramePr>
            <a:graphicFrameLocks noGrp="1"/>
          </p:cNvGraphicFramePr>
          <p:nvPr>
            <p:extLst>
              <p:ext uri="{D42A27DB-BD31-4B8C-83A1-F6EECF244321}">
                <p14:modId xmlns:p14="http://schemas.microsoft.com/office/powerpoint/2010/main" val="1028756569"/>
              </p:ext>
            </p:extLst>
          </p:nvPr>
        </p:nvGraphicFramePr>
        <p:xfrm>
          <a:off x="620110" y="693683"/>
          <a:ext cx="8145518" cy="4172210"/>
        </p:xfrm>
        <a:graphic>
          <a:graphicData uri="http://schemas.openxmlformats.org/drawingml/2006/table">
            <a:tbl>
              <a:tblPr>
                <a:tableStyleId>{1E171933-4619-4E11-9A3F-F7608DF75F80}</a:tableStyleId>
              </a:tblPr>
              <a:tblGrid>
                <a:gridCol w="1796012"/>
                <a:gridCol w="2001708"/>
                <a:gridCol w="1910949"/>
                <a:gridCol w="1676023"/>
                <a:gridCol w="760826"/>
              </a:tblGrid>
              <a:tr h="399393">
                <a:tc gridSpan="5">
                  <a:txBody>
                    <a:bodyPr/>
                    <a:lstStyle/>
                    <a:p>
                      <a:pPr algn="l" fontAlgn="t"/>
                      <a:r>
                        <a:rPr lang="es-ES" sz="1200" b="1" u="none" strike="noStrike" dirty="0">
                          <a:solidFill>
                            <a:srgbClr val="080808"/>
                          </a:solidFill>
                          <a:effectLst/>
                          <a:latin typeface="Times New Roman" panose="02020603050405020304" pitchFamily="18" charset="0"/>
                          <a:cs typeface="Times New Roman" panose="02020603050405020304" pitchFamily="18" charset="0"/>
                        </a:rPr>
                        <a:t>Problema </a:t>
                      </a:r>
                      <a:r>
                        <a:rPr lang="es-ES" sz="1200" b="1" u="none" strike="noStrike" baseline="0" dirty="0" smtClean="0">
                          <a:solidFill>
                            <a:srgbClr val="080808"/>
                          </a:solidFill>
                          <a:effectLst/>
                          <a:latin typeface="Times New Roman" panose="02020603050405020304" pitchFamily="18" charset="0"/>
                          <a:cs typeface="Times New Roman" panose="02020603050405020304" pitchFamily="18" charset="0"/>
                        </a:rPr>
                        <a:t> 2</a:t>
                      </a:r>
                      <a:r>
                        <a:rPr lang="es-ES" sz="1200" b="1" u="none" strike="noStrike" dirty="0" smtClean="0">
                          <a:solidFill>
                            <a:srgbClr val="080808"/>
                          </a:solidFill>
                          <a:effectLst/>
                          <a:latin typeface="Times New Roman" panose="02020603050405020304" pitchFamily="18" charset="0"/>
                          <a:cs typeface="Times New Roman" panose="02020603050405020304" pitchFamily="18" charset="0"/>
                        </a:rPr>
                        <a:t>: </a:t>
                      </a:r>
                      <a:r>
                        <a:rPr lang="es-ES" sz="1200" u="none" strike="noStrike" dirty="0" smtClean="0">
                          <a:solidFill>
                            <a:srgbClr val="080808"/>
                          </a:solidFill>
                          <a:effectLst/>
                          <a:latin typeface="Times New Roman" panose="02020603050405020304" pitchFamily="18" charset="0"/>
                          <a:cs typeface="Times New Roman" panose="02020603050405020304" pitchFamily="18" charset="0"/>
                        </a:rPr>
                        <a:t> </a:t>
                      </a:r>
                      <a:r>
                        <a:rPr lang="es-EC" sz="12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Cambio dinámico de las ventas de campo digital y entrega a domicilio</a:t>
                      </a:r>
                      <a:endParaRPr lang="es-ES" sz="12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B w="28575" cap="flat" cmpd="sng" algn="ctr">
                      <a:solidFill>
                        <a:srgbClr val="6699F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1605">
                <a:tc rowSpan="8">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Estrategias para la implementación de servicio a domicilio a través de las redes sociales </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Objetivo 2.</a:t>
                      </a:r>
                      <a:r>
                        <a:rPr lang="es-EC" sz="1100" u="none" strike="noStrike" baseline="0" dirty="0" smtClean="0">
                          <a:solidFill>
                            <a:srgbClr val="080808"/>
                          </a:solidFill>
                          <a:effectLst/>
                          <a:latin typeface="Times New Roman" panose="02020603050405020304" pitchFamily="18" charset="0"/>
                          <a:cs typeface="Times New Roman" panose="02020603050405020304" pitchFamily="18" charset="0"/>
                        </a:rPr>
                        <a:t> </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Estrategia 1.</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938004">
                <a:tc vMerge="1">
                  <a:txBody>
                    <a:bodyPr/>
                    <a:lstStyle/>
                    <a:p>
                      <a:endParaRPr lang="es-EC"/>
                    </a:p>
                  </a:txBody>
                  <a:tcPr/>
                </a:tc>
                <a:tc rowSpan="7">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Ofrecer servicio a domicilio por medio de una aplicación móvil que brinde seguridad por parte de los emprendedores con la finalidad de brindar seguridad y confianza a los clientes</a:t>
                      </a:r>
                      <a:r>
                        <a:rPr lang="es-ES" sz="1100" u="none" strike="noStrike" dirty="0" smtClean="0">
                          <a:solidFill>
                            <a:srgbClr val="080808"/>
                          </a:solidFill>
                          <a:effectLst/>
                          <a:latin typeface="Times New Roman" panose="02020603050405020304" pitchFamily="18" charset="0"/>
                          <a:cs typeface="Times New Roman" panose="02020603050405020304" pitchFamily="18" charset="0"/>
                        </a:rPr>
                        <a:t>.</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rowSpan="3">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Implementación de una aplicación móvil para realizar las entregas a domicilio, aplicando a lugares estratégicos donde se garantice el flujo constante del stock y  ofertar productos que puedan llegar al cliente.</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Contratación de la agencia Ideas Creativas, que es una empresa que ayuda a realizar aplicaciones móviles en el Ecuador, con la finalidad de que los clientes encuentren de una manera más rápida los productos que ofertan los emprendedores.</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$100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7160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39347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La aplicación hace cumplir a todos los emprendedores las medidas de bioseguridad </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$50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71605">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Estrategia 2.</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711176">
                <a:tc vMerge="1">
                  <a:txBody>
                    <a:bodyPr/>
                    <a:lstStyle/>
                    <a:p>
                      <a:endParaRPr lang="es-EC"/>
                    </a:p>
                  </a:txBody>
                  <a:tcPr/>
                </a:tc>
                <a:tc vMerge="1">
                  <a:txBody>
                    <a:bodyPr/>
                    <a:lstStyle/>
                    <a:p>
                      <a:endParaRPr lang="es-EC"/>
                    </a:p>
                  </a:txBody>
                  <a:tcPr/>
                </a:tc>
                <a:tc rowSpan="3">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Realización de marketing de contenidos en la aplicación móvil </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Cada 4 días subir información sobre los productos con mayor rotación de ventas</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$20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7160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31060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Videos demostrativos de los productos ofertados</a:t>
                      </a:r>
                      <a:r>
                        <a:rPr lang="es-ES" sz="1100" u="none" strike="noStrike" dirty="0" smtClean="0">
                          <a:solidFill>
                            <a:srgbClr val="080808"/>
                          </a:solidFill>
                          <a:effectLst/>
                          <a:latin typeface="Times New Roman" panose="02020603050405020304" pitchFamily="18" charset="0"/>
                          <a:cs typeface="Times New Roman" panose="02020603050405020304" pitchFamily="18" charset="0"/>
                        </a:rPr>
                        <a:t>.</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$8</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508692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245A074-14DA-4B09-BE2E-33380ED7EF67}"/>
              </a:ext>
            </a:extLst>
          </p:cNvPr>
          <p:cNvSpPr txBox="1"/>
          <p:nvPr/>
        </p:nvSpPr>
        <p:spPr>
          <a:xfrm>
            <a:off x="191385" y="85060"/>
            <a:ext cx="8080745" cy="461473"/>
          </a:xfrm>
          <a:prstGeom prst="rect">
            <a:avLst/>
          </a:prstGeom>
          <a:noFill/>
        </p:spPr>
        <p:txBody>
          <a:bodyPr wrap="square">
            <a:spAutoFit/>
          </a:bodyPr>
          <a:lstStyle/>
          <a:p>
            <a:pPr algn="just">
              <a:lnSpc>
                <a:spcPct val="200000"/>
              </a:lnSpc>
              <a:spcAft>
                <a:spcPts val="800"/>
              </a:spcAft>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Estrategia para la implementación de servicio a domicilio a través de las redes sociales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xmlns="" id="{37DE9C3C-49CB-4E9E-9CB6-383AE8058414}"/>
              </a:ext>
            </a:extLst>
          </p:cNvPr>
          <p:cNvSpPr txBox="1"/>
          <p:nvPr/>
        </p:nvSpPr>
        <p:spPr>
          <a:xfrm>
            <a:off x="554804" y="693169"/>
            <a:ext cx="4572000" cy="276999"/>
          </a:xfrm>
          <a:prstGeom prst="rect">
            <a:avLst/>
          </a:prstGeom>
          <a:noFill/>
        </p:spPr>
        <p:txBody>
          <a:bodyPr wrap="square">
            <a:spAutoFit/>
          </a:bodyPr>
          <a:lstStyle/>
          <a:p>
            <a:pPr>
              <a:spcAft>
                <a:spcPts val="1000"/>
              </a:spcAft>
            </a:pPr>
            <a:r>
              <a:rPr lang="es-EC" sz="1200" i="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Desarrollo de la aplicación móvil</a:t>
            </a:r>
            <a:endParaRPr lang="es-EC" sz="10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C9DA5119-5B26-439E-BF79-C2E6745F366F}"/>
              </a:ext>
            </a:extLst>
          </p:cNvPr>
          <p:cNvPicPr/>
          <p:nvPr/>
        </p:nvPicPr>
        <p:blipFill rotWithShape="1">
          <a:blip r:embed="rId2" cstate="print">
            <a:extLst>
              <a:ext uri="{28A0092B-C50C-407E-A947-70E740481C1C}">
                <a14:useLocalDpi xmlns:a14="http://schemas.microsoft.com/office/drawing/2010/main" val="0"/>
              </a:ext>
            </a:extLst>
          </a:blip>
          <a:srcRect l="1764" t="14746" r="5809" b="6191"/>
          <a:stretch/>
        </p:blipFill>
        <p:spPr bwMode="auto">
          <a:xfrm>
            <a:off x="314674" y="1116804"/>
            <a:ext cx="3620328" cy="2843840"/>
          </a:xfrm>
          <a:prstGeom prst="rect">
            <a:avLst/>
          </a:prstGeom>
          <a:ln>
            <a:solidFill>
              <a:schemeClr val="tx1"/>
            </a:solid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xmlns="" id="{25CE45D4-9F66-4D52-B9DB-DBBCAD5B0DDE}"/>
              </a:ext>
            </a:extLst>
          </p:cNvPr>
          <p:cNvSpPr txBox="1"/>
          <p:nvPr/>
        </p:nvSpPr>
        <p:spPr>
          <a:xfrm>
            <a:off x="191384" y="4107280"/>
            <a:ext cx="4417826" cy="276999"/>
          </a:xfrm>
          <a:prstGeom prst="rect">
            <a:avLst/>
          </a:prstGeom>
          <a:noFill/>
        </p:spPr>
        <p:txBody>
          <a:bodyPr wrap="square">
            <a:spAutoFit/>
          </a:bodyPr>
          <a:lstStyle/>
          <a:p>
            <a:r>
              <a:rPr lang="es-ES" sz="1200" dirty="0">
                <a:effectLst/>
                <a:latin typeface="Times New Roman" panose="02020603050405020304" pitchFamily="18" charset="0"/>
                <a:ea typeface="Calibri" panose="020F0502020204030204" pitchFamily="34" charset="0"/>
                <a:cs typeface="Times New Roman" panose="02020603050405020304" pitchFamily="18" charset="0"/>
              </a:rPr>
              <a:t>Normas de bioseguridad a cumplir dentro de la aplicación</a:t>
            </a:r>
            <a:endParaRPr lang="es-EC" sz="1200"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xmlns="" id="{A47AD422-52BE-422D-875A-0EEF27575140}"/>
              </a:ext>
            </a:extLst>
          </p:cNvPr>
          <p:cNvSpPr txBox="1"/>
          <p:nvPr/>
        </p:nvSpPr>
        <p:spPr>
          <a:xfrm>
            <a:off x="4609210" y="693169"/>
            <a:ext cx="4572000" cy="276614"/>
          </a:xfrm>
          <a:prstGeom prst="rect">
            <a:avLst/>
          </a:prstGeom>
          <a:noFill/>
        </p:spPr>
        <p:txBody>
          <a:bodyPr wrap="square">
            <a:spAutoFit/>
          </a:bodyPr>
          <a:lstStyle/>
          <a:p>
            <a:pPr>
              <a:lnSpc>
                <a:spcPct val="107000"/>
              </a:lnSpc>
              <a:spcAft>
                <a:spcPts val="800"/>
              </a:spcAft>
            </a:pPr>
            <a:r>
              <a:rPr lang="es-EC" sz="1200" i="1" dirty="0">
                <a:effectLst/>
                <a:latin typeface="Times New Roman" panose="02020603050405020304" pitchFamily="18" charset="0"/>
                <a:ea typeface="Calibri" panose="020F0502020204030204" pitchFamily="34" charset="0"/>
                <a:cs typeface="Times New Roman" panose="02020603050405020304" pitchFamily="18" charset="0"/>
              </a:rPr>
              <a:t>Medidas de bioseguridad</a:t>
            </a:r>
          </a:p>
        </p:txBody>
      </p:sp>
      <p:pic>
        <p:nvPicPr>
          <p:cNvPr id="11" name="Imagen 10">
            <a:extLst>
              <a:ext uri="{FF2B5EF4-FFF2-40B4-BE49-F238E27FC236}">
                <a16:creationId xmlns:a16="http://schemas.microsoft.com/office/drawing/2014/main" xmlns="" id="{12E7CD1A-83F7-4E82-8BFF-BEA8292D20F1}"/>
              </a:ext>
            </a:extLst>
          </p:cNvPr>
          <p:cNvPicPr/>
          <p:nvPr/>
        </p:nvPicPr>
        <p:blipFill rotWithShape="1">
          <a:blip r:embed="rId3">
            <a:extLst>
              <a:ext uri="{28A0092B-C50C-407E-A947-70E740481C1C}">
                <a14:useLocalDpi xmlns:a14="http://schemas.microsoft.com/office/drawing/2010/main" val="0"/>
              </a:ext>
            </a:extLst>
          </a:blip>
          <a:srcRect l="14464" t="28552" r="47084" b="23132"/>
          <a:stretch/>
        </p:blipFill>
        <p:spPr bwMode="auto">
          <a:xfrm>
            <a:off x="4609209" y="1033558"/>
            <a:ext cx="4062179" cy="3073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8197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02162D3-1BFE-473C-BDFD-1A3C60DD48AA}"/>
              </a:ext>
            </a:extLst>
          </p:cNvPr>
          <p:cNvSpPr txBox="1"/>
          <p:nvPr/>
        </p:nvSpPr>
        <p:spPr>
          <a:xfrm>
            <a:off x="318976" y="218251"/>
            <a:ext cx="1605517" cy="307777"/>
          </a:xfrm>
          <a:prstGeom prst="rect">
            <a:avLst/>
          </a:prstGeom>
          <a:noFill/>
        </p:spPr>
        <p:txBody>
          <a:bodyPr wrap="square">
            <a:spAutoFit/>
          </a:bodyPr>
          <a:lstStyle/>
          <a:p>
            <a:pPr>
              <a:spcAft>
                <a:spcPts val="1000"/>
              </a:spcAft>
            </a:pPr>
            <a:r>
              <a:rPr lang="es-EC" sz="1200" i="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Modelo</a:t>
            </a:r>
            <a:r>
              <a:rPr lang="es-EC" sz="1400" i="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 de la app</a:t>
            </a:r>
            <a:endParaRPr lang="es-EC" sz="105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xmlns="" id="{CAEAD561-5CF6-4533-B428-E9136024D419}"/>
              </a:ext>
            </a:extLst>
          </p:cNvPr>
          <p:cNvPicPr>
            <a:picLocks noChangeAspect="1"/>
          </p:cNvPicPr>
          <p:nvPr/>
        </p:nvPicPr>
        <p:blipFill rotWithShape="1">
          <a:blip r:embed="rId2"/>
          <a:srcRect l="27791" t="31825" r="29884" b="39633"/>
          <a:stretch/>
        </p:blipFill>
        <p:spPr>
          <a:xfrm>
            <a:off x="233916" y="637953"/>
            <a:ext cx="4008476" cy="2052084"/>
          </a:xfrm>
          <a:prstGeom prst="rect">
            <a:avLst/>
          </a:prstGeom>
        </p:spPr>
      </p:pic>
      <p:pic>
        <p:nvPicPr>
          <p:cNvPr id="7" name="Imagen 6">
            <a:extLst>
              <a:ext uri="{FF2B5EF4-FFF2-40B4-BE49-F238E27FC236}">
                <a16:creationId xmlns:a16="http://schemas.microsoft.com/office/drawing/2014/main" xmlns="" id="{5C2E1D56-95E4-40AC-B060-1CA0C4094457}"/>
              </a:ext>
            </a:extLst>
          </p:cNvPr>
          <p:cNvPicPr/>
          <p:nvPr/>
        </p:nvPicPr>
        <p:blipFill rotWithShape="1">
          <a:blip r:embed="rId3" cstate="print">
            <a:extLst>
              <a:ext uri="{28A0092B-C50C-407E-A947-70E740481C1C}">
                <a14:useLocalDpi xmlns:a14="http://schemas.microsoft.com/office/drawing/2010/main" val="0"/>
              </a:ext>
            </a:extLst>
          </a:blip>
          <a:srcRect t="12863" r="5457" b="32859"/>
          <a:stretch/>
        </p:blipFill>
        <p:spPr bwMode="auto">
          <a:xfrm>
            <a:off x="4443524" y="637953"/>
            <a:ext cx="4551621" cy="2052084"/>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4347D8F4-5C21-45B5-B5F6-3387E49A37D6}"/>
              </a:ext>
            </a:extLst>
          </p:cNvPr>
          <p:cNvPicPr/>
          <p:nvPr/>
        </p:nvPicPr>
        <p:blipFill rotWithShape="1">
          <a:blip r:embed="rId4"/>
          <a:srcRect t="40786" r="1316" b="30663"/>
          <a:stretch/>
        </p:blipFill>
        <p:spPr bwMode="auto">
          <a:xfrm>
            <a:off x="233917" y="3036038"/>
            <a:ext cx="4008476" cy="1469510"/>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451A3D89-57E9-4D18-B412-5E1B339C7419}"/>
              </a:ext>
            </a:extLst>
          </p:cNvPr>
          <p:cNvPicPr/>
          <p:nvPr/>
        </p:nvPicPr>
        <p:blipFill rotWithShape="1">
          <a:blip r:embed="rId5"/>
          <a:srcRect l="6174" t="11295" r="39146" b="25015"/>
          <a:stretch/>
        </p:blipFill>
        <p:spPr bwMode="auto">
          <a:xfrm>
            <a:off x="4414726" y="2817854"/>
            <a:ext cx="4580419" cy="19747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8939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787377827"/>
              </p:ext>
            </p:extLst>
          </p:nvPr>
        </p:nvGraphicFramePr>
        <p:xfrm>
          <a:off x="557048" y="746235"/>
          <a:ext cx="8092967" cy="3982947"/>
        </p:xfrm>
        <a:graphic>
          <a:graphicData uri="http://schemas.openxmlformats.org/drawingml/2006/table">
            <a:tbl>
              <a:tblPr>
                <a:tableStyleId>{1E171933-4619-4E11-9A3F-F7608DF75F80}</a:tableStyleId>
              </a:tblPr>
              <a:tblGrid>
                <a:gridCol w="1808464"/>
                <a:gridCol w="1981216"/>
                <a:gridCol w="1891386"/>
                <a:gridCol w="1658864"/>
                <a:gridCol w="753037"/>
              </a:tblGrid>
              <a:tr h="304799">
                <a:tc gridSpan="5">
                  <a:txBody>
                    <a:bodyPr/>
                    <a:lstStyle/>
                    <a:p>
                      <a:pPr algn="l" fontAlgn="t"/>
                      <a:r>
                        <a:rPr lang="es-ES" sz="1200" b="1" u="none" strike="noStrike" dirty="0">
                          <a:solidFill>
                            <a:srgbClr val="080808"/>
                          </a:solidFill>
                          <a:effectLst/>
                          <a:latin typeface="Times New Roman" panose="02020603050405020304" pitchFamily="18" charset="0"/>
                          <a:cs typeface="Times New Roman" panose="02020603050405020304" pitchFamily="18" charset="0"/>
                        </a:rPr>
                        <a:t>Problema </a:t>
                      </a:r>
                      <a:r>
                        <a:rPr lang="es-ES" sz="1200" b="1" u="none" strike="noStrike" baseline="0" dirty="0" smtClean="0">
                          <a:solidFill>
                            <a:srgbClr val="080808"/>
                          </a:solidFill>
                          <a:effectLst/>
                          <a:latin typeface="Times New Roman" panose="02020603050405020304" pitchFamily="18" charset="0"/>
                          <a:cs typeface="Times New Roman" panose="02020603050405020304" pitchFamily="18" charset="0"/>
                        </a:rPr>
                        <a:t> 3</a:t>
                      </a:r>
                      <a:r>
                        <a:rPr lang="es-ES" sz="1200" b="1" u="none" strike="noStrike" dirty="0" smtClean="0">
                          <a:solidFill>
                            <a:srgbClr val="080808"/>
                          </a:solidFill>
                          <a:effectLst/>
                          <a:latin typeface="Times New Roman" panose="02020603050405020304" pitchFamily="18" charset="0"/>
                          <a:cs typeface="Times New Roman" panose="02020603050405020304" pitchFamily="18" charset="0"/>
                        </a:rPr>
                        <a:t>:  </a:t>
                      </a:r>
                      <a:r>
                        <a:rPr lang="es-EC" sz="12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Obsoletas estrategias de comunicación </a:t>
                      </a:r>
                      <a:endParaRPr lang="es-ES" sz="12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B w="28575" cap="flat" cmpd="sng" algn="ctr">
                      <a:solidFill>
                        <a:srgbClr val="6699F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2697">
                <a:tc rowSpan="6">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Estrategias para mejorar la comunicación promocional por parte de los emprendedores </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Objetivo 3.</a:t>
                      </a:r>
                      <a:r>
                        <a:rPr lang="es-EC" sz="1100" u="none" strike="noStrike" baseline="0" dirty="0" smtClean="0">
                          <a:solidFill>
                            <a:srgbClr val="080808"/>
                          </a:solidFill>
                          <a:effectLst/>
                          <a:latin typeface="Times New Roman" panose="02020603050405020304" pitchFamily="18" charset="0"/>
                          <a:cs typeface="Times New Roman" panose="02020603050405020304" pitchFamily="18" charset="0"/>
                        </a:rPr>
                        <a:t> </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Estrategia 1.</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766800">
                <a:tc vMerge="1">
                  <a:txBody>
                    <a:bodyPr/>
                    <a:lstStyle/>
                    <a:p>
                      <a:endParaRPr lang="es-EC"/>
                    </a:p>
                  </a:txBody>
                  <a:tcPr/>
                </a:tc>
                <a:tc rowSpan="5">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Mejorar la comunicación de promoción  por parte de los emprendedores mediante inversiones en publicidades con la finalidad de hacerles conocer los precios reales y los tiempos aplicativos</a:t>
                      </a:r>
                      <a:r>
                        <a:rPr lang="es-ES" sz="1100" u="none" strike="noStrike" dirty="0" smtClean="0">
                          <a:solidFill>
                            <a:srgbClr val="080808"/>
                          </a:solidFill>
                          <a:effectLst/>
                          <a:latin typeface="Times New Roman" panose="02020603050405020304" pitchFamily="18" charset="0"/>
                          <a:cs typeface="Times New Roman" panose="02020603050405020304" pitchFamily="18" charset="0"/>
                        </a:rPr>
                        <a:t>.</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Realización de una inversión en pago de publicidad en las redes sociales, donde los clientes observen los productos que se oferten y puedan acceder a la compra, adicional esto ayuda a que los clientes visiten más seguido las páginas de los emprendedores para adquirir otros productos.</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Diseños de afiches publicitarios en </a:t>
                      </a:r>
                      <a:r>
                        <a:rPr lang="es-EC" sz="1100" u="none" strike="noStrike" cap="none" dirty="0" err="1" smtClean="0">
                          <a:solidFill>
                            <a:srgbClr val="080808"/>
                          </a:solidFill>
                          <a:effectLst/>
                          <a:latin typeface="Times New Roman" panose="02020603050405020304" pitchFamily="18" charset="0"/>
                          <a:cs typeface="Times New Roman" panose="02020603050405020304" pitchFamily="18" charset="0"/>
                          <a:sym typeface="Arial"/>
                        </a:rPr>
                        <a:t>Ilustration</a:t>
                      </a:r>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 de los productos promocionados  de los emprendedores .</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$15</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92697">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Estrategia 2.</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798585">
                <a:tc vMerge="1">
                  <a:txBody>
                    <a:bodyPr/>
                    <a:lstStyle/>
                    <a:p>
                      <a:endParaRPr lang="es-EC"/>
                    </a:p>
                  </a:txBody>
                  <a:tcPr/>
                </a:tc>
                <a:tc vMerge="1">
                  <a:txBody>
                    <a:bodyPr/>
                    <a:lstStyle/>
                    <a:p>
                      <a:endParaRPr lang="es-EC"/>
                    </a:p>
                  </a:txBody>
                  <a:tcPr/>
                </a:tc>
                <a:tc rowSpan="3">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Mantener la calidad del servicio de los productos ofertados en la promoción.</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Selección de productos menos rotados </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$10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9269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53467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Oferta de productos sustitutos con complementarios </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$20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838583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344FEDA-BE45-445B-8EA6-85333B888E3B}"/>
              </a:ext>
            </a:extLst>
          </p:cNvPr>
          <p:cNvSpPr txBox="1"/>
          <p:nvPr/>
        </p:nvSpPr>
        <p:spPr>
          <a:xfrm>
            <a:off x="265813" y="0"/>
            <a:ext cx="8282763" cy="461473"/>
          </a:xfrm>
          <a:prstGeom prst="rect">
            <a:avLst/>
          </a:prstGeom>
          <a:noFill/>
        </p:spPr>
        <p:txBody>
          <a:bodyPr wrap="square">
            <a:spAutoFit/>
          </a:bodyPr>
          <a:lstStyle/>
          <a:p>
            <a:pPr algn="just">
              <a:lnSpc>
                <a:spcPct val="200000"/>
              </a:lnSpc>
              <a:spcAft>
                <a:spcPts val="800"/>
              </a:spcAft>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Estrategia para mejorar la comunicación promocional por parte de los emprendedores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4B9A8F42-71FC-4E9C-B841-5879D66112A3}"/>
              </a:ext>
            </a:extLst>
          </p:cNvPr>
          <p:cNvSpPr txBox="1"/>
          <p:nvPr/>
        </p:nvSpPr>
        <p:spPr>
          <a:xfrm>
            <a:off x="2876344" y="625154"/>
            <a:ext cx="4572000" cy="276999"/>
          </a:xfrm>
          <a:prstGeom prst="rect">
            <a:avLst/>
          </a:prstGeom>
          <a:noFill/>
        </p:spPr>
        <p:txBody>
          <a:bodyPr wrap="square">
            <a:spAutoFit/>
          </a:bodyPr>
          <a:lstStyle/>
          <a:p>
            <a:pPr>
              <a:spcAft>
                <a:spcPts val="1000"/>
              </a:spcAft>
            </a:pPr>
            <a:r>
              <a:rPr lang="es-EC" sz="1200" i="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Ejemplo pago de publicidad</a:t>
            </a:r>
            <a:endParaRPr lang="es-EC" sz="10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xmlns="" id="{C2655ACC-5A81-4748-8129-26644F347636}"/>
              </a:ext>
            </a:extLst>
          </p:cNvPr>
          <p:cNvPicPr/>
          <p:nvPr/>
        </p:nvPicPr>
        <p:blipFill rotWithShape="1">
          <a:blip r:embed="rId2" cstate="print">
            <a:extLst>
              <a:ext uri="{28A0092B-C50C-407E-A947-70E740481C1C}">
                <a14:useLocalDpi xmlns:a14="http://schemas.microsoft.com/office/drawing/2010/main" val="0"/>
              </a:ext>
            </a:extLst>
          </a:blip>
          <a:srcRect t="22708" b="5834"/>
          <a:stretch/>
        </p:blipFill>
        <p:spPr bwMode="auto">
          <a:xfrm>
            <a:off x="1260048" y="1065835"/>
            <a:ext cx="2633858" cy="3578084"/>
          </a:xfrm>
          <a:prstGeom prst="rect">
            <a:avLst/>
          </a:prstGeom>
          <a:ln>
            <a:solidFill>
              <a:schemeClr val="tx1"/>
            </a:solid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xmlns="" id="{1171A0CA-D437-45A0-B402-68BB34688B9D}"/>
              </a:ext>
            </a:extLst>
          </p:cNvPr>
          <p:cNvPicPr/>
          <p:nvPr/>
        </p:nvPicPr>
        <p:blipFill rotWithShape="1">
          <a:blip r:embed="rId3" cstate="print">
            <a:extLst>
              <a:ext uri="{28A0092B-C50C-407E-A947-70E740481C1C}">
                <a14:useLocalDpi xmlns:a14="http://schemas.microsoft.com/office/drawing/2010/main" val="0"/>
              </a:ext>
            </a:extLst>
          </a:blip>
          <a:srcRect t="20354" b="5513"/>
          <a:stretch/>
        </p:blipFill>
        <p:spPr bwMode="auto">
          <a:xfrm>
            <a:off x="4309178" y="1065835"/>
            <a:ext cx="2646426" cy="357808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304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p:cNvGraphicFramePr>
            <a:graphicFrameLocks noGrp="1"/>
          </p:cNvGraphicFramePr>
          <p:nvPr>
            <p:extLst>
              <p:ext uri="{D42A27DB-BD31-4B8C-83A1-F6EECF244321}">
                <p14:modId xmlns:p14="http://schemas.microsoft.com/office/powerpoint/2010/main" val="3563864815"/>
              </p:ext>
            </p:extLst>
          </p:nvPr>
        </p:nvGraphicFramePr>
        <p:xfrm>
          <a:off x="512526" y="682122"/>
          <a:ext cx="8126977" cy="4223510"/>
        </p:xfrm>
        <a:graphic>
          <a:graphicData uri="http://schemas.openxmlformats.org/drawingml/2006/table">
            <a:tbl>
              <a:tblPr>
                <a:tableStyleId>{1E171933-4619-4E11-9A3F-F7608DF75F80}</a:tableStyleId>
              </a:tblPr>
              <a:tblGrid>
                <a:gridCol w="1834436"/>
                <a:gridCol w="1983750"/>
                <a:gridCol w="1893805"/>
                <a:gridCol w="1660986"/>
                <a:gridCol w="754000"/>
              </a:tblGrid>
              <a:tr h="404802">
                <a:tc gridSpan="5">
                  <a:txBody>
                    <a:bodyPr/>
                    <a:lstStyle/>
                    <a:p>
                      <a:pPr algn="l" fontAlgn="t"/>
                      <a:r>
                        <a:rPr lang="es-ES" sz="1200" b="1" u="none" strike="noStrike" dirty="0" smtClean="0">
                          <a:solidFill>
                            <a:srgbClr val="080808"/>
                          </a:solidFill>
                          <a:effectLst/>
                          <a:latin typeface="Times New Roman" panose="02020603050405020304" pitchFamily="18" charset="0"/>
                          <a:cs typeface="Times New Roman" panose="02020603050405020304" pitchFamily="18" charset="0"/>
                        </a:rPr>
                        <a:t>Problema </a:t>
                      </a:r>
                      <a:r>
                        <a:rPr lang="es-ES" sz="1200" b="1" u="none" strike="noStrike" baseline="0" dirty="0" smtClean="0">
                          <a:solidFill>
                            <a:srgbClr val="080808"/>
                          </a:solidFill>
                          <a:effectLst/>
                          <a:latin typeface="Times New Roman" panose="02020603050405020304" pitchFamily="18" charset="0"/>
                          <a:cs typeface="Times New Roman" panose="02020603050405020304" pitchFamily="18" charset="0"/>
                        </a:rPr>
                        <a:t> 4</a:t>
                      </a:r>
                      <a:r>
                        <a:rPr lang="es-ES" sz="1200" b="1" u="none" strike="noStrike" dirty="0" smtClean="0">
                          <a:solidFill>
                            <a:srgbClr val="080808"/>
                          </a:solidFill>
                          <a:effectLst/>
                          <a:latin typeface="Times New Roman" panose="02020603050405020304" pitchFamily="18" charset="0"/>
                          <a:cs typeface="Times New Roman" panose="02020603050405020304" pitchFamily="18" charset="0"/>
                        </a:rPr>
                        <a:t>: </a:t>
                      </a:r>
                      <a:r>
                        <a:rPr lang="es-ES" sz="1200" u="none" strike="noStrike" dirty="0" smtClean="0">
                          <a:solidFill>
                            <a:srgbClr val="080808"/>
                          </a:solidFill>
                          <a:effectLst/>
                          <a:latin typeface="Times New Roman" panose="02020603050405020304" pitchFamily="18" charset="0"/>
                          <a:cs typeface="Times New Roman" panose="02020603050405020304" pitchFamily="18" charset="0"/>
                        </a:rPr>
                        <a:t> </a:t>
                      </a:r>
                      <a:r>
                        <a:rPr lang="es-EC" sz="12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Los clientes no se sienten identificados con la marca de los productos que ofrecen los emprendedores</a:t>
                      </a:r>
                      <a:endParaRPr lang="es-ES" sz="12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B w="28575" cap="flat" cmpd="sng" algn="ctr">
                      <a:solidFill>
                        <a:srgbClr val="6699F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111">
                <a:tc rowSpan="8">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Estrategia para fidelizar a los consumidores</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Objetivo 4.</a:t>
                      </a:r>
                      <a:r>
                        <a:rPr lang="es-EC" sz="1100" u="none" strike="noStrike" baseline="0" dirty="0" smtClean="0">
                          <a:solidFill>
                            <a:srgbClr val="080808"/>
                          </a:solidFill>
                          <a:effectLst/>
                          <a:latin typeface="Times New Roman" panose="02020603050405020304" pitchFamily="18" charset="0"/>
                          <a:cs typeface="Times New Roman" panose="02020603050405020304" pitchFamily="18" charset="0"/>
                        </a:rPr>
                        <a:t> </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Estrategia 1.</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989966">
                <a:tc vMerge="1">
                  <a:txBody>
                    <a:bodyPr/>
                    <a:lstStyle/>
                    <a:p>
                      <a:endParaRPr lang="es-EC"/>
                    </a:p>
                  </a:txBody>
                  <a:tcPr/>
                </a:tc>
                <a:tc rowSpan="7">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Mejorar la experiencia de compra mediante la realización de</a:t>
                      </a:r>
                      <a:r>
                        <a:rPr lang="es-EC" sz="1100" u="none" strike="noStrike" cap="none" baseline="0" dirty="0" smtClean="0">
                          <a:solidFill>
                            <a:srgbClr val="080808"/>
                          </a:solidFill>
                          <a:effectLst/>
                          <a:latin typeface="Times New Roman" panose="02020603050405020304" pitchFamily="18" charset="0"/>
                          <a:cs typeface="Times New Roman" panose="02020603050405020304" pitchFamily="18" charset="0"/>
                          <a:sym typeface="Arial"/>
                        </a:rPr>
                        <a:t> G</a:t>
                      </a:r>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iveway con la finalidad de brindar productos de calidad y así lograr fidelizar al consumidor</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rowSpan="3">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Realización de un</a:t>
                      </a:r>
                      <a:r>
                        <a:rPr lang="es-EC" sz="1100" u="none" strike="noStrike" cap="none" baseline="0" dirty="0" smtClean="0">
                          <a:solidFill>
                            <a:srgbClr val="080808"/>
                          </a:solidFill>
                          <a:effectLst/>
                          <a:latin typeface="Times New Roman" panose="02020603050405020304" pitchFamily="18" charset="0"/>
                          <a:cs typeface="Times New Roman" panose="02020603050405020304" pitchFamily="18" charset="0"/>
                          <a:sym typeface="Arial"/>
                        </a:rPr>
                        <a:t> </a:t>
                      </a:r>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Giveway, para promocionar ciertos productos haciendo que los clientes mencionen a referidos, mientras más referidos participen tienen la posibilidad de ganar los premios</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Crear publicaciones de promociones y descuentos para clientes frecuentes.</a:t>
                      </a:r>
                      <a:endParaRPr lang="es-EC" sz="1100" b="0" i="0" u="none" strike="noStrike" cap="none" dirty="0" smtClean="0">
                        <a:solidFill>
                          <a:srgbClr val="080808"/>
                        </a:solidFill>
                        <a:effectLst/>
                        <a:latin typeface="Times New Roman" panose="02020603050405020304" pitchFamily="18" charset="0"/>
                        <a:ea typeface="+mn-ea"/>
                        <a:cs typeface="Times New Roman" panose="02020603050405020304" pitchFamily="18" charset="0"/>
                        <a:sym typeface="Arial"/>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$18</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8111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58568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Abrir un foro de quejas y sugerencias en la aplicación de redes sociales para mejorar la atención </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$20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81111">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Estrategia 2.</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750572">
                <a:tc vMerge="1">
                  <a:txBody>
                    <a:bodyPr/>
                    <a:lstStyle/>
                    <a:p>
                      <a:endParaRPr lang="es-EC"/>
                    </a:p>
                  </a:txBody>
                  <a:tcPr/>
                </a:tc>
                <a:tc vMerge="1">
                  <a:txBody>
                    <a:bodyPr/>
                    <a:lstStyle/>
                    <a:p>
                      <a:endParaRPr lang="es-EC"/>
                    </a:p>
                  </a:txBody>
                  <a:tcPr/>
                </a:tc>
                <a:tc rowSpan="3">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Verificación correcta del marketing boca a boca para generar clientes satisfechos, a más de ello dedicarse a mejorar el servicio ofrecido para que quienes consumen el servicio por primera vez logren sentirse a gusto y recomendar a sus allegados.</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Creación de paquetes personalizados acorde a las necesidades de cada uno de los clientes</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$70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18111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Actividad.</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c>
                  <a:txBody>
                    <a:bodyPr/>
                    <a:lstStyle/>
                    <a:p>
                      <a:pPr algn="ctr" fontAlgn="t"/>
                      <a:r>
                        <a:rPr lang="es-EC" sz="1100" u="none" strike="noStrike" dirty="0">
                          <a:solidFill>
                            <a:srgbClr val="080808"/>
                          </a:solidFill>
                          <a:effectLst/>
                          <a:latin typeface="Times New Roman" panose="02020603050405020304" pitchFamily="18" charset="0"/>
                          <a:cs typeface="Times New Roman" panose="02020603050405020304" pitchFamily="18" charset="0"/>
                        </a:rPr>
                        <a:t>Costos.</a:t>
                      </a:r>
                      <a:endParaRPr lang="es-EC" sz="1100" b="1"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lnB w="28575" cap="flat" cmpd="sng" algn="ctr">
                      <a:solidFill>
                        <a:srgbClr val="6699FF"/>
                      </a:solidFill>
                      <a:prstDash val="solid"/>
                      <a:round/>
                      <a:headEnd type="none" w="med" len="med"/>
                      <a:tailEnd type="none" w="med" len="med"/>
                    </a:lnB>
                  </a:tcPr>
                </a:tc>
              </a:tr>
              <a:tr h="58568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t"/>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Realización de un</a:t>
                      </a:r>
                      <a:r>
                        <a:rPr lang="es-EC" sz="1100" u="none" strike="noStrike" cap="none" baseline="0" dirty="0" smtClean="0">
                          <a:solidFill>
                            <a:srgbClr val="080808"/>
                          </a:solidFill>
                          <a:effectLst/>
                          <a:latin typeface="Times New Roman" panose="02020603050405020304" pitchFamily="18" charset="0"/>
                          <a:cs typeface="Times New Roman" panose="02020603050405020304" pitchFamily="18" charset="0"/>
                          <a:sym typeface="Arial"/>
                        </a:rPr>
                        <a:t> </a:t>
                      </a:r>
                      <a:r>
                        <a:rPr lang="es-EC" sz="1100" u="none" strike="noStrike" cap="none" dirty="0" smtClean="0">
                          <a:solidFill>
                            <a:srgbClr val="080808"/>
                          </a:solidFill>
                          <a:effectLst/>
                          <a:latin typeface="Times New Roman" panose="02020603050405020304" pitchFamily="18" charset="0"/>
                          <a:cs typeface="Times New Roman" panose="02020603050405020304" pitchFamily="18" charset="0"/>
                          <a:sym typeface="Arial"/>
                        </a:rPr>
                        <a:t>live en vivo para dar a conocer todos los productos que ofertan y sus beneficios </a:t>
                      </a:r>
                      <a:r>
                        <a:rPr lang="es-ES" sz="1100" u="none" strike="noStrike" dirty="0" smtClean="0">
                          <a:solidFill>
                            <a:srgbClr val="080808"/>
                          </a:solidFill>
                          <a:effectLst/>
                          <a:latin typeface="Times New Roman" panose="02020603050405020304" pitchFamily="18" charset="0"/>
                          <a:cs typeface="Times New Roman" panose="02020603050405020304" pitchFamily="18" charset="0"/>
                        </a:rPr>
                        <a:t>.</a:t>
                      </a:r>
                      <a:endParaRPr lang="es-ES"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lnT w="28575" cap="flat" cmpd="sng" algn="ctr">
                      <a:solidFill>
                        <a:srgbClr val="6699FF"/>
                      </a:solidFill>
                      <a:prstDash val="solid"/>
                      <a:round/>
                      <a:headEnd type="none" w="med" len="med"/>
                      <a:tailEnd type="none" w="med" len="med"/>
                    </a:lnT>
                  </a:tcPr>
                </a:tc>
                <a:tc>
                  <a:txBody>
                    <a:bodyPr/>
                    <a:lstStyle/>
                    <a:p>
                      <a:pPr algn="ctr" fontAlgn="t"/>
                      <a:r>
                        <a:rPr lang="es-EC" sz="1100" u="none" strike="noStrike" dirty="0" smtClean="0">
                          <a:solidFill>
                            <a:srgbClr val="080808"/>
                          </a:solidFill>
                          <a:effectLst/>
                          <a:latin typeface="Times New Roman" panose="02020603050405020304" pitchFamily="18" charset="0"/>
                          <a:cs typeface="Times New Roman" panose="02020603050405020304" pitchFamily="18" charset="0"/>
                        </a:rPr>
                        <a:t>$20</a:t>
                      </a:r>
                      <a:endParaRPr lang="es-EC" sz="1100" b="0" i="0" u="none" strike="noStrike" dirty="0">
                        <a:solidFill>
                          <a:srgbClr val="080808"/>
                        </a:solidFill>
                        <a:effectLst/>
                        <a:latin typeface="Times New Roman" panose="02020603050405020304" pitchFamily="18" charset="0"/>
                        <a:cs typeface="Times New Roman" panose="02020603050405020304" pitchFamily="18" charset="0"/>
                      </a:endParaRPr>
                    </a:p>
                  </a:txBody>
                  <a:tcPr marL="6303" marR="6303" marT="6303" marB="0" anchor="ctr">
                    <a:lnT w="28575" cap="flat" cmpd="sng" algn="ctr">
                      <a:solidFill>
                        <a:srgbClr val="6699FF"/>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024503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9D9986F-5214-45D7-98E5-BD778E5B70A5}"/>
              </a:ext>
            </a:extLst>
          </p:cNvPr>
          <p:cNvSpPr txBox="1"/>
          <p:nvPr/>
        </p:nvSpPr>
        <p:spPr>
          <a:xfrm>
            <a:off x="202019" y="130771"/>
            <a:ext cx="4572000" cy="461473"/>
          </a:xfrm>
          <a:prstGeom prst="rect">
            <a:avLst/>
          </a:prstGeom>
          <a:noFill/>
        </p:spPr>
        <p:txBody>
          <a:bodyPr wrap="square">
            <a:spAutoFit/>
          </a:bodyPr>
          <a:lstStyle/>
          <a:p>
            <a:pPr algn="just">
              <a:lnSpc>
                <a:spcPct val="200000"/>
              </a:lnSpc>
              <a:spcAft>
                <a:spcPts val="800"/>
              </a:spcAft>
            </a:pPr>
            <a:r>
              <a:rPr lang="es-ES" sz="1400" b="1" dirty="0">
                <a:effectLst/>
                <a:latin typeface="Times New Roman" panose="02020603050405020304" pitchFamily="18" charset="0"/>
                <a:ea typeface="Calibri" panose="020F0502020204030204" pitchFamily="34" charset="0"/>
                <a:cs typeface="Times New Roman" panose="02020603050405020304" pitchFamily="18" charset="0"/>
              </a:rPr>
              <a:t>Estrategias para fidelizar a los consumidores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xmlns="" id="{80938083-C026-4EF5-9C25-0996AF83BE3A}"/>
              </a:ext>
            </a:extLst>
          </p:cNvPr>
          <p:cNvSpPr txBox="1"/>
          <p:nvPr/>
        </p:nvSpPr>
        <p:spPr>
          <a:xfrm>
            <a:off x="2839132" y="865292"/>
            <a:ext cx="4572000" cy="276999"/>
          </a:xfrm>
          <a:prstGeom prst="rect">
            <a:avLst/>
          </a:prstGeom>
          <a:noFill/>
        </p:spPr>
        <p:txBody>
          <a:bodyPr wrap="square">
            <a:spAutoFit/>
          </a:bodyPr>
          <a:lstStyle/>
          <a:p>
            <a:r>
              <a:rPr lang="es-EC" sz="1200" i="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Ejemplo de un giveaway</a:t>
            </a:r>
            <a:endParaRPr lang="es-EC" sz="1200" i="1" dirty="0">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xmlns="" id="{64CB89B5-7794-4758-AD37-0E977DAE2313}"/>
              </a:ext>
            </a:extLst>
          </p:cNvPr>
          <p:cNvPicPr/>
          <p:nvPr/>
        </p:nvPicPr>
        <p:blipFill>
          <a:blip r:embed="rId2">
            <a:extLst>
              <a:ext uri="{28A0092B-C50C-407E-A947-70E740481C1C}">
                <a14:useLocalDpi xmlns:a14="http://schemas.microsoft.com/office/drawing/2010/main" val="0"/>
              </a:ext>
            </a:extLst>
          </a:blip>
          <a:stretch>
            <a:fillRect/>
          </a:stretch>
        </p:blipFill>
        <p:spPr>
          <a:xfrm>
            <a:off x="1832862" y="1142291"/>
            <a:ext cx="2800784" cy="3316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3"/>
          <a:stretch>
            <a:fillRect/>
          </a:stretch>
        </p:blipFill>
        <p:spPr>
          <a:xfrm>
            <a:off x="4977830" y="1142291"/>
            <a:ext cx="2546908" cy="3316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7320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8691CEC-390E-4434-B65C-72320427E7FA}"/>
              </a:ext>
            </a:extLst>
          </p:cNvPr>
          <p:cNvSpPr>
            <a:spLocks noGrp="1"/>
          </p:cNvSpPr>
          <p:nvPr>
            <p:ph type="title"/>
          </p:nvPr>
        </p:nvSpPr>
        <p:spPr>
          <a:xfrm>
            <a:off x="169938" y="535390"/>
            <a:ext cx="7688400" cy="535200"/>
          </a:xfrm>
        </p:spPr>
        <p:txBody>
          <a:bodyPr/>
          <a:lstStyle/>
          <a:p>
            <a:r>
              <a:rPr lang="es-ES" dirty="0"/>
              <a:t>Conclusiones</a:t>
            </a:r>
            <a:endParaRPr lang="es-EC" dirty="0"/>
          </a:p>
        </p:txBody>
      </p:sp>
      <p:sp>
        <p:nvSpPr>
          <p:cNvPr id="6" name="Rectángulo 5">
            <a:extLst>
              <a:ext uri="{FF2B5EF4-FFF2-40B4-BE49-F238E27FC236}">
                <a16:creationId xmlns:a16="http://schemas.microsoft.com/office/drawing/2014/main" xmlns="" id="{0ABC884B-0C75-4788-953B-0AB023C7A075}"/>
              </a:ext>
            </a:extLst>
          </p:cNvPr>
          <p:cNvSpPr/>
          <p:nvPr/>
        </p:nvSpPr>
        <p:spPr>
          <a:xfrm>
            <a:off x="169938" y="121843"/>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CAPÍTULO VI</a:t>
            </a:r>
            <a:endParaRPr lang="es-EC" dirty="0"/>
          </a:p>
        </p:txBody>
      </p:sp>
      <p:sp>
        <p:nvSpPr>
          <p:cNvPr id="9" name="CuadroTexto 8">
            <a:extLst>
              <a:ext uri="{FF2B5EF4-FFF2-40B4-BE49-F238E27FC236}">
                <a16:creationId xmlns:a16="http://schemas.microsoft.com/office/drawing/2014/main" xmlns="" id="{86B6D901-1BD3-48A6-A4C3-B6622DBCE4AF}"/>
              </a:ext>
            </a:extLst>
          </p:cNvPr>
          <p:cNvSpPr txBox="1"/>
          <p:nvPr/>
        </p:nvSpPr>
        <p:spPr>
          <a:xfrm>
            <a:off x="169938" y="1129964"/>
            <a:ext cx="8804124" cy="441928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En lo que determina el perfil del consumidores se puede concluir que los consumidores que comprar por medios de las redes sociales tiene un ingreso menor de $400, siendo estos estudiantes universitarios y de secundaria, por otra parte las redes sociales donde más frecuentan son: Facebook e Instagram.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Se puede concluir que los consumidores temen ser víctima de fraude cuando compran a través de las redes sociales, sobre todo a la hora de cancelar por el producto, a la vez temen recibir el producto en malas condiciones, ya que los emprendedores tienen un desconocimiento sobre la utilización de las redes sociales para poder ofrecer productos de calidad, por lo tanto no generan una experiencia de compra positiva.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En el análisis realizado se pudo evidenciar que la frecuencia de compra de los consumidores a través de las redes sociales la realizan una vez por mes, es importante mencionar que los emprendedores cuenten con toda la información acerca del producto, con la finalidad de que exista una interacción correcta con los clientes para que la compra sea clara y comprensible.</a:t>
            </a:r>
          </a:p>
          <a:p>
            <a:pPr marL="342900" indent="-342900" algn="just">
              <a:lnSpc>
                <a:spcPct val="150000"/>
              </a:lnSpc>
              <a:spcAft>
                <a:spcPts val="800"/>
              </a:spcAft>
              <a:buFont typeface="Symbol" panose="05050102010706020507" pitchFamily="18"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De acuerdo al análisis realizado de cada uno de los elementos del modelo </a:t>
            </a:r>
            <a:r>
              <a:rPr lang="es-ES" sz="1200" dirty="0" err="1">
                <a:effectLst/>
                <a:latin typeface="Times New Roman" panose="02020603050405020304" pitchFamily="18" charset="0"/>
                <a:ea typeface="Calibri" panose="020F0502020204030204" pitchFamily="34" charset="0"/>
                <a:cs typeface="Times New Roman" panose="02020603050405020304" pitchFamily="18" charset="0"/>
              </a:rPr>
              <a:t>Servqual</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se pudo evidencia la relación que existe con la variable experiencia de compra y así validar las hipótesis de la investigación, por tanto se concluye que si existe una relación positiva entre la variable independiente calidad del servicio y la variable dependiente experiencia de compra, lo cual indica que los consumidores logran sentirse respaldados al momento de realizar la compra por medio de las redes sociales.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753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8691CEC-390E-4434-B65C-72320427E7FA}"/>
              </a:ext>
            </a:extLst>
          </p:cNvPr>
          <p:cNvSpPr>
            <a:spLocks noGrp="1"/>
          </p:cNvSpPr>
          <p:nvPr>
            <p:ph type="title"/>
          </p:nvPr>
        </p:nvSpPr>
        <p:spPr>
          <a:xfrm>
            <a:off x="0" y="446781"/>
            <a:ext cx="7688400" cy="535200"/>
          </a:xfrm>
        </p:spPr>
        <p:txBody>
          <a:bodyPr/>
          <a:lstStyle/>
          <a:p>
            <a:r>
              <a:rPr lang="es-ES" dirty="0"/>
              <a:t>Recomendaciones</a:t>
            </a:r>
            <a:endParaRPr lang="es-EC" dirty="0"/>
          </a:p>
        </p:txBody>
      </p:sp>
      <p:sp>
        <p:nvSpPr>
          <p:cNvPr id="5" name="CuadroTexto 4">
            <a:extLst>
              <a:ext uri="{FF2B5EF4-FFF2-40B4-BE49-F238E27FC236}">
                <a16:creationId xmlns:a16="http://schemas.microsoft.com/office/drawing/2014/main" xmlns="" id="{C669AAAD-40EC-4612-BDCB-44F9D4C5ABC4}"/>
              </a:ext>
            </a:extLst>
          </p:cNvPr>
          <p:cNvSpPr txBox="1"/>
          <p:nvPr/>
        </p:nvSpPr>
        <p:spPr>
          <a:xfrm>
            <a:off x="0" y="1320436"/>
            <a:ext cx="8952614" cy="3937103"/>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Al determinar el perfil de los consumidores que adquieren estos productos a través de las redes sociales tiene un ingreso menos de 400 dólares se debe realizar mayor publicidad para expandir el segmento de mercado e implementar estrategias de fidelización para hacerle sentir al consumidor que pueden confiar en las redes sociales donde adquieren los productos.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Para evitar que los consumidores sientan inseguridad al momento de realizar la compra se recomienda ingresar a la aplicación donde se puede observar el catálogo de los productos que ofertan, promociones. y de esta manera puedan hacer uso de las mismas. En esta aplicación se encuentra toda la información sobre las medidas de seguridad de pago y medidas de bioseguridad al momento de entregar el producto con la finalidad de generar mayor experiencia en la compra y lograr la fidelización.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Es importante que los emprendedores tengan una actualización constante sobre la información de los productos y promociones ofertados para que los consumidores se sientan seguros de comprar a través de la página, generando confianza y seguridad al momento que el cliente realice una consulta sobre los productos, esto es de gran ayuda para que la frecuencia de compra incremente cada 15 días y puedan subir el volumen de ventas generando mayor rentabilidad.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En base a los resultados de la presente investigación es importante que los emprendedores tomen medidas e implementen varias estrategias que vayan de la mano con el modelo </a:t>
            </a:r>
            <a:r>
              <a:rPr lang="es-ES" sz="1200" dirty="0" err="1">
                <a:effectLst/>
                <a:latin typeface="Times New Roman" panose="02020603050405020304" pitchFamily="18" charset="0"/>
                <a:ea typeface="Calibri" panose="020F0502020204030204" pitchFamily="34" charset="0"/>
                <a:cs typeface="Times New Roman" panose="02020603050405020304" pitchFamily="18" charset="0"/>
              </a:rPr>
              <a:t>servqual</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 para lograr una experiencia de compra, generando productos de calidad y así lograr la fidelización</a:t>
            </a: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580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acias | El hexágono de Guadalajara">
            <a:extLst>
              <a:ext uri="{FF2B5EF4-FFF2-40B4-BE49-F238E27FC236}">
                <a16:creationId xmlns:a16="http://schemas.microsoft.com/office/drawing/2014/main" xmlns="" id="{EB91B859-9213-40BE-8D29-C2DF73066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565"/>
            <a:ext cx="914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5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729450" y="62050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dirty="0"/>
              <a:t>Objetivo General</a:t>
            </a:r>
            <a:endParaRPr dirty="0"/>
          </a:p>
        </p:txBody>
      </p:sp>
      <p:cxnSp>
        <p:nvCxnSpPr>
          <p:cNvPr id="148" name="Shape 148"/>
          <p:cNvCxnSpPr/>
          <p:nvPr/>
        </p:nvCxnSpPr>
        <p:spPr>
          <a:xfrm>
            <a:off x="6448550" y="2208350"/>
            <a:ext cx="2403300" cy="0"/>
          </a:xfrm>
          <a:prstGeom prst="straightConnector1">
            <a:avLst/>
          </a:prstGeom>
          <a:noFill/>
          <a:ln w="9525" cap="flat" cmpd="sng">
            <a:solidFill>
              <a:srgbClr val="D9D9D9"/>
            </a:solidFill>
            <a:prstDash val="solid"/>
            <a:round/>
            <a:headEnd type="none" w="med" len="med"/>
            <a:tailEnd type="none" w="med" len="med"/>
          </a:ln>
        </p:spPr>
      </p:cxnSp>
      <p:cxnSp>
        <p:nvCxnSpPr>
          <p:cNvPr id="149" name="Shape 149"/>
          <p:cNvCxnSpPr/>
          <p:nvPr/>
        </p:nvCxnSpPr>
        <p:spPr>
          <a:xfrm>
            <a:off x="6448550" y="3431825"/>
            <a:ext cx="2403300" cy="0"/>
          </a:xfrm>
          <a:prstGeom prst="straightConnector1">
            <a:avLst/>
          </a:prstGeom>
          <a:noFill/>
          <a:ln w="9525" cap="flat" cmpd="sng">
            <a:solidFill>
              <a:srgbClr val="D9D9D9"/>
            </a:solidFill>
            <a:prstDash val="solid"/>
            <a:round/>
            <a:headEnd type="none" w="med" len="med"/>
            <a:tailEnd type="none" w="med" len="med"/>
          </a:ln>
        </p:spPr>
      </p:cxnSp>
      <p:sp>
        <p:nvSpPr>
          <p:cNvPr id="2" name="Rectángulo 1">
            <a:extLst>
              <a:ext uri="{FF2B5EF4-FFF2-40B4-BE49-F238E27FC236}">
                <a16:creationId xmlns:a16="http://schemas.microsoft.com/office/drawing/2014/main" xmlns="" id="{147DC0B9-3C5D-4D3E-8BF1-8D1A913A1C97}"/>
              </a:ext>
            </a:extLst>
          </p:cNvPr>
          <p:cNvSpPr/>
          <p:nvPr/>
        </p:nvSpPr>
        <p:spPr>
          <a:xfrm>
            <a:off x="1531088" y="1334235"/>
            <a:ext cx="6599983" cy="7548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Determinar la calidad del servicio respecto a la experiencia de compra en los emprendimientos ante el Covid-19 en el D.M.Q, a través de las redes sociales, por medio de la aplicación de encuestas, </a:t>
            </a:r>
            <a:r>
              <a:rPr lang="es-EC"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para identificar el éxito o fracaso de la investigación</a:t>
            </a:r>
            <a:endParaRPr lang="es-EC" sz="1050" dirty="0">
              <a:latin typeface="Times New Roman" panose="02020603050405020304" pitchFamily="18" charset="0"/>
              <a:cs typeface="Times New Roman" panose="02020603050405020304" pitchFamily="18" charset="0"/>
            </a:endParaRPr>
          </a:p>
        </p:txBody>
      </p:sp>
      <p:sp>
        <p:nvSpPr>
          <p:cNvPr id="23" name="Shape 126">
            <a:extLst>
              <a:ext uri="{FF2B5EF4-FFF2-40B4-BE49-F238E27FC236}">
                <a16:creationId xmlns:a16="http://schemas.microsoft.com/office/drawing/2014/main" xmlns="" id="{D55B22EC-3644-4188-95F1-5AA9671CB4D0}"/>
              </a:ext>
            </a:extLst>
          </p:cNvPr>
          <p:cNvSpPr txBox="1">
            <a:spLocks/>
          </p:cNvSpPr>
          <p:nvPr/>
        </p:nvSpPr>
        <p:spPr>
          <a:xfrm>
            <a:off x="530975" y="2208350"/>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s-419" dirty="0"/>
              <a:t>Objetivos Específico</a:t>
            </a:r>
          </a:p>
        </p:txBody>
      </p:sp>
      <p:graphicFrame>
        <p:nvGraphicFramePr>
          <p:cNvPr id="3" name="Diagrama 2">
            <a:extLst>
              <a:ext uri="{FF2B5EF4-FFF2-40B4-BE49-F238E27FC236}">
                <a16:creationId xmlns:a16="http://schemas.microsoft.com/office/drawing/2014/main" xmlns="" id="{389BE812-3165-449E-8ADD-7E9F60147868}"/>
              </a:ext>
            </a:extLst>
          </p:cNvPr>
          <p:cNvGraphicFramePr/>
          <p:nvPr>
            <p:extLst>
              <p:ext uri="{D42A27DB-BD31-4B8C-83A1-F6EECF244321}">
                <p14:modId xmlns:p14="http://schemas.microsoft.com/office/powerpoint/2010/main" val="3374535750"/>
              </p:ext>
            </p:extLst>
          </p:nvPr>
        </p:nvGraphicFramePr>
        <p:xfrm>
          <a:off x="314125" y="2852503"/>
          <a:ext cx="81224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721225" y="588100"/>
            <a:ext cx="3047700" cy="95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dirty="0"/>
              <a:t>Marco Teórico</a:t>
            </a:r>
            <a:endParaRPr dirty="0"/>
          </a:p>
        </p:txBody>
      </p:sp>
      <p:sp>
        <p:nvSpPr>
          <p:cNvPr id="165" name="Shape 165"/>
          <p:cNvSpPr/>
          <p:nvPr/>
        </p:nvSpPr>
        <p:spPr>
          <a:xfrm>
            <a:off x="1618766" y="3320743"/>
            <a:ext cx="2650220" cy="1204442"/>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419" sz="1800">
                <a:solidFill>
                  <a:srgbClr val="FFFFFF"/>
                </a:solidFill>
                <a:latin typeface="Lato"/>
                <a:ea typeface="Lato"/>
                <a:cs typeface="Lato"/>
                <a:sym typeface="Lato"/>
              </a:rPr>
              <a:t>Comportamiento del consumidor</a:t>
            </a:r>
            <a:endParaRPr sz="1800">
              <a:solidFill>
                <a:srgbClr val="FFFFFF"/>
              </a:solidFill>
              <a:latin typeface="Lato"/>
              <a:ea typeface="Lato"/>
              <a:cs typeface="Lato"/>
              <a:sym typeface="Lato"/>
            </a:endParaRPr>
          </a:p>
        </p:txBody>
      </p:sp>
      <p:sp>
        <p:nvSpPr>
          <p:cNvPr id="177" name="Shape 177"/>
          <p:cNvSpPr/>
          <p:nvPr/>
        </p:nvSpPr>
        <p:spPr>
          <a:xfrm>
            <a:off x="844450" y="2168513"/>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844450" y="3702738"/>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Rectángulo 7">
            <a:extLst>
              <a:ext uri="{FF2B5EF4-FFF2-40B4-BE49-F238E27FC236}">
                <a16:creationId xmlns:a16="http://schemas.microsoft.com/office/drawing/2014/main" xmlns="" id="{9F937753-FCBC-4E1A-B8D9-C05F887DFE7D}"/>
              </a:ext>
            </a:extLst>
          </p:cNvPr>
          <p:cNvSpPr/>
          <p:nvPr/>
        </p:nvSpPr>
        <p:spPr>
          <a:xfrm>
            <a:off x="169938" y="104473"/>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CAPÍTULO II</a:t>
            </a:r>
            <a:endParaRPr lang="es-EC" dirty="0"/>
          </a:p>
        </p:txBody>
      </p:sp>
      <p:graphicFrame>
        <p:nvGraphicFramePr>
          <p:cNvPr id="5" name="Diagrama 4">
            <a:extLst>
              <a:ext uri="{FF2B5EF4-FFF2-40B4-BE49-F238E27FC236}">
                <a16:creationId xmlns:a16="http://schemas.microsoft.com/office/drawing/2014/main" xmlns="" id="{D6CC3AE8-10C7-4E6F-A7BD-575B634FEE36}"/>
              </a:ext>
            </a:extLst>
          </p:cNvPr>
          <p:cNvGraphicFramePr/>
          <p:nvPr>
            <p:extLst>
              <p:ext uri="{D42A27DB-BD31-4B8C-83A1-F6EECF244321}">
                <p14:modId xmlns:p14="http://schemas.microsoft.com/office/powerpoint/2010/main" val="2657574000"/>
              </p:ext>
            </p:extLst>
          </p:nvPr>
        </p:nvGraphicFramePr>
        <p:xfrm>
          <a:off x="332198" y="444715"/>
          <a:ext cx="8657690" cy="4863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echa abajo 1"/>
          <p:cNvSpPr/>
          <p:nvPr/>
        </p:nvSpPr>
        <p:spPr>
          <a:xfrm rot="19178681">
            <a:off x="6591142" y="2049766"/>
            <a:ext cx="125616" cy="180946"/>
          </a:xfrm>
          <a:prstGeom prst="downArrow">
            <a:avLst/>
          </a:prstGeom>
          <a:solidFill>
            <a:srgbClr val="009999"/>
          </a:solidFill>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6087E9A-8245-4C0A-AE63-96F187D96736}"/>
              </a:ext>
            </a:extLst>
          </p:cNvPr>
          <p:cNvSpPr>
            <a:spLocks noGrp="1"/>
          </p:cNvSpPr>
          <p:nvPr>
            <p:ph type="body" idx="1"/>
          </p:nvPr>
        </p:nvSpPr>
        <p:spPr>
          <a:xfrm>
            <a:off x="193322" y="236484"/>
            <a:ext cx="3953375" cy="460500"/>
          </a:xfrm>
        </p:spPr>
        <p:txBody>
          <a:bodyPr/>
          <a:lstStyle/>
          <a:p>
            <a:r>
              <a:rPr lang="es-EC" sz="1400"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Modelo SERVQUAL de la calidad de servicio</a:t>
            </a:r>
            <a:endParaRPr lang="es-EC" sz="1400" b="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s-EC" sz="1100" b="1" dirty="0">
              <a:solidFill>
                <a:schemeClr val="bg2"/>
              </a:solidFill>
              <a:latin typeface="Times New Roman" panose="02020603050405020304" pitchFamily="18" charset="0"/>
              <a:cs typeface="Times New Roman" panose="02020603050405020304" pitchFamily="18" charset="0"/>
            </a:endParaRPr>
          </a:p>
        </p:txBody>
      </p:sp>
      <p:pic>
        <p:nvPicPr>
          <p:cNvPr id="3" name="Imagen 2" descr=" Modelo SERVQUAL de Calidad de Servicio">
            <a:extLst>
              <a:ext uri="{FF2B5EF4-FFF2-40B4-BE49-F238E27FC236}">
                <a16:creationId xmlns:a16="http://schemas.microsoft.com/office/drawing/2014/main" xmlns="" id="{FD0286EB-BC90-4965-9C0F-53DF438018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2443" y="771412"/>
            <a:ext cx="3953375" cy="3885647"/>
          </a:xfrm>
          <a:prstGeom prst="rect">
            <a:avLst/>
          </a:prstGeom>
          <a:noFill/>
          <a:ln>
            <a:noFill/>
          </a:ln>
        </p:spPr>
      </p:pic>
      <p:sp>
        <p:nvSpPr>
          <p:cNvPr id="4" name="Llaves 3">
            <a:extLst>
              <a:ext uri="{FF2B5EF4-FFF2-40B4-BE49-F238E27FC236}">
                <a16:creationId xmlns:a16="http://schemas.microsoft.com/office/drawing/2014/main" xmlns="" id="{5C22824B-1C80-43F5-8A64-D3954925217E}"/>
              </a:ext>
            </a:extLst>
          </p:cNvPr>
          <p:cNvSpPr/>
          <p:nvPr/>
        </p:nvSpPr>
        <p:spPr>
          <a:xfrm>
            <a:off x="6039293" y="696984"/>
            <a:ext cx="2477386" cy="372616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s-ES" b="1" dirty="0">
                <a:solidFill>
                  <a:schemeClr val="bg2"/>
                </a:solidFill>
                <a:latin typeface="Times New Roman" panose="02020603050405020304" pitchFamily="18" charset="0"/>
                <a:cs typeface="Times New Roman" panose="02020603050405020304" pitchFamily="18" charset="0"/>
              </a:rPr>
              <a:t>Dimensiones</a:t>
            </a:r>
          </a:p>
          <a:p>
            <a:pPr algn="ctr"/>
            <a:endParaRPr lang="es-ES" sz="1200" dirty="0">
              <a:solidFill>
                <a:schemeClr val="bg2"/>
              </a:solidFill>
              <a:latin typeface="Times New Roman" panose="02020603050405020304" pitchFamily="18" charset="0"/>
              <a:cs typeface="Times New Roman" panose="02020603050405020304" pitchFamily="18" charset="0"/>
            </a:endParaRPr>
          </a:p>
          <a:p>
            <a:pPr marL="285750" indent="-285750">
              <a:lnSpc>
                <a:spcPct val="200000"/>
              </a:lnSpc>
              <a:buFontTx/>
              <a:buChar char="-"/>
            </a:pPr>
            <a:r>
              <a:rPr lang="es-ES" sz="1200" dirty="0">
                <a:solidFill>
                  <a:schemeClr val="bg2"/>
                </a:solidFill>
                <a:latin typeface="Times New Roman" panose="02020603050405020304" pitchFamily="18" charset="0"/>
                <a:cs typeface="Times New Roman" panose="02020603050405020304" pitchFamily="18" charset="0"/>
              </a:rPr>
              <a:t>Elementos tangibles.</a:t>
            </a:r>
            <a:endParaRPr lang="es-EC" sz="1200" dirty="0">
              <a:solidFill>
                <a:schemeClr val="bg2"/>
              </a:solidFill>
              <a:latin typeface="Times New Roman" panose="02020603050405020304" pitchFamily="18" charset="0"/>
              <a:cs typeface="Times New Roman" panose="02020603050405020304" pitchFamily="18" charset="0"/>
            </a:endParaRPr>
          </a:p>
          <a:p>
            <a:pPr marL="285750" indent="-285750">
              <a:lnSpc>
                <a:spcPct val="200000"/>
              </a:lnSpc>
              <a:buFontTx/>
              <a:buChar char="-"/>
            </a:pPr>
            <a:r>
              <a:rPr lang="es-EC" sz="1200" dirty="0">
                <a:solidFill>
                  <a:schemeClr val="bg2"/>
                </a:solidFill>
                <a:latin typeface="Times New Roman" panose="02020603050405020304" pitchFamily="18" charset="0"/>
                <a:cs typeface="Times New Roman" panose="02020603050405020304" pitchFamily="18" charset="0"/>
              </a:rPr>
              <a:t>Fiabilidad.</a:t>
            </a:r>
          </a:p>
          <a:p>
            <a:pPr marL="285750" indent="-285750">
              <a:lnSpc>
                <a:spcPct val="200000"/>
              </a:lnSpc>
              <a:buFontTx/>
              <a:buChar char="-"/>
            </a:pPr>
            <a:r>
              <a:rPr lang="es-EC" sz="1200" dirty="0">
                <a:solidFill>
                  <a:schemeClr val="bg2"/>
                </a:solidFill>
                <a:latin typeface="Times New Roman" panose="02020603050405020304" pitchFamily="18" charset="0"/>
                <a:cs typeface="Times New Roman" panose="02020603050405020304" pitchFamily="18" charset="0"/>
              </a:rPr>
              <a:t>Capacidad de respuesta.</a:t>
            </a:r>
          </a:p>
          <a:p>
            <a:pPr marL="285750" indent="-285750">
              <a:lnSpc>
                <a:spcPct val="200000"/>
              </a:lnSpc>
              <a:buFontTx/>
              <a:buChar char="-"/>
            </a:pPr>
            <a:r>
              <a:rPr lang="es-EC" sz="1200" dirty="0">
                <a:solidFill>
                  <a:schemeClr val="bg2"/>
                </a:solidFill>
                <a:latin typeface="Times New Roman" panose="02020603050405020304" pitchFamily="18" charset="0"/>
                <a:cs typeface="Times New Roman" panose="02020603050405020304" pitchFamily="18" charset="0"/>
              </a:rPr>
              <a:t>Seguridad.</a:t>
            </a:r>
          </a:p>
          <a:p>
            <a:pPr marL="285750" indent="-285750">
              <a:lnSpc>
                <a:spcPct val="200000"/>
              </a:lnSpc>
              <a:buFontTx/>
              <a:buChar char="-"/>
            </a:pPr>
            <a:r>
              <a:rPr lang="es-EC" sz="1200" dirty="0">
                <a:solidFill>
                  <a:schemeClr val="bg2"/>
                </a:solidFill>
                <a:latin typeface="Times New Roman" panose="02020603050405020304" pitchFamily="18" charset="0"/>
                <a:cs typeface="Times New Roman" panose="02020603050405020304" pitchFamily="18" charset="0"/>
              </a:rPr>
              <a:t>Calidez o empatía.</a:t>
            </a:r>
            <a:endParaRPr lang="es-ES"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37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7" name="Shape 161">
            <a:extLst>
              <a:ext uri="{FF2B5EF4-FFF2-40B4-BE49-F238E27FC236}">
                <a16:creationId xmlns:a16="http://schemas.microsoft.com/office/drawing/2014/main" xmlns="" id="{5A8C45F4-F9E8-4156-B28F-B2726C7E112A}"/>
              </a:ext>
            </a:extLst>
          </p:cNvPr>
          <p:cNvSpPr txBox="1">
            <a:spLocks/>
          </p:cNvSpPr>
          <p:nvPr/>
        </p:nvSpPr>
        <p:spPr>
          <a:xfrm>
            <a:off x="295922" y="460509"/>
            <a:ext cx="3510533" cy="95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s-419" dirty="0"/>
              <a:t>Marco Conceptual</a:t>
            </a:r>
          </a:p>
        </p:txBody>
      </p:sp>
      <p:graphicFrame>
        <p:nvGraphicFramePr>
          <p:cNvPr id="8" name="Diagrama 7">
            <a:extLst>
              <a:ext uri="{FF2B5EF4-FFF2-40B4-BE49-F238E27FC236}">
                <a16:creationId xmlns:a16="http://schemas.microsoft.com/office/drawing/2014/main" xmlns="" id="{97DC996E-22EE-494A-A4B2-9A987A3020A2}"/>
              </a:ext>
            </a:extLst>
          </p:cNvPr>
          <p:cNvGraphicFramePr/>
          <p:nvPr>
            <p:extLst>
              <p:ext uri="{D42A27DB-BD31-4B8C-83A1-F6EECF244321}">
                <p14:modId xmlns:p14="http://schemas.microsoft.com/office/powerpoint/2010/main" val="2257855342"/>
              </p:ext>
            </p:extLst>
          </p:nvPr>
        </p:nvGraphicFramePr>
        <p:xfrm>
          <a:off x="1449572" y="9372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Diseño de imagen corporativa para empresas - dipe diseño we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1091" y="525746"/>
            <a:ext cx="1762560" cy="1032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Evaluando la fiabilidad de la información obtenida en Intern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1509" y="1990355"/>
            <a:ext cx="1997408" cy="1011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https://uvm.cdn-capital.digital/img/2019/07/medidas-de-seguridad-para-comprar-en-l%C3%ADne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956" y="3738053"/>
            <a:ext cx="1589506" cy="1122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11"/>
          <a:srcRect l="30205" t="31510" r="29385" b="23282"/>
          <a:stretch/>
        </p:blipFill>
        <p:spPr>
          <a:xfrm>
            <a:off x="431156" y="1990355"/>
            <a:ext cx="1483397" cy="933035"/>
          </a:xfrm>
          <a:prstGeom prst="rect">
            <a:avLst/>
          </a:prstGeom>
          <a:ln>
            <a:noFill/>
          </a:ln>
          <a:effectLst>
            <a:outerShdw blurRad="292100" dist="139700" dir="2700000" algn="tl" rotWithShape="0">
              <a:srgbClr val="333333">
                <a:alpha val="65000"/>
              </a:srgbClr>
            </a:outerShdw>
          </a:effectLst>
        </p:spPr>
      </p:pic>
      <p:pic>
        <p:nvPicPr>
          <p:cNvPr id="1032" name="Picture 8" descr="https://encrypted-tbn0.gstatic.com/images?q=tbn:ANd9GcQ5jKOghn115cz_WK049mGdGdmI3I3bCbW0dw&amp;usqp=CA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4963" y="3738053"/>
            <a:ext cx="1353398" cy="1122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26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727800" y="673775"/>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a:t>Metodología</a:t>
            </a:r>
            <a:endParaRPr/>
          </a:p>
        </p:txBody>
      </p:sp>
      <p:grpSp>
        <p:nvGrpSpPr>
          <p:cNvPr id="313" name="Shape 313"/>
          <p:cNvGrpSpPr/>
          <p:nvPr/>
        </p:nvGrpSpPr>
        <p:grpSpPr>
          <a:xfrm>
            <a:off x="308838" y="1623975"/>
            <a:ext cx="3558375" cy="924600"/>
            <a:chOff x="308838" y="1242975"/>
            <a:chExt cx="3558375" cy="924600"/>
          </a:xfrm>
        </p:grpSpPr>
        <p:cxnSp>
          <p:nvCxnSpPr>
            <p:cNvPr id="314" name="Shape 314"/>
            <p:cNvCxnSpPr/>
            <p:nvPr/>
          </p:nvCxnSpPr>
          <p:spPr>
            <a:xfrm rot="10800000">
              <a:off x="2642013" y="1654113"/>
              <a:ext cx="1225200" cy="0"/>
            </a:xfrm>
            <a:prstGeom prst="straightConnector1">
              <a:avLst/>
            </a:prstGeom>
            <a:noFill/>
            <a:ln w="9525" cap="flat" cmpd="sng">
              <a:solidFill>
                <a:srgbClr val="249C90"/>
              </a:solidFill>
              <a:prstDash val="solid"/>
              <a:round/>
              <a:headEnd type="none" w="sm" len="sm"/>
              <a:tailEnd type="oval" w="med" len="med"/>
            </a:ln>
          </p:spPr>
        </p:cxnSp>
        <p:sp>
          <p:nvSpPr>
            <p:cNvPr id="315" name="Shape 315"/>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r>
                <a:rPr lang="es-419" sz="1200" b="1" dirty="0">
                  <a:latin typeface="Times New Roman" panose="02020603050405020304" pitchFamily="18" charset="0"/>
                  <a:ea typeface="Roboto"/>
                  <a:cs typeface="Times New Roman" panose="02020603050405020304" pitchFamily="18" charset="0"/>
                  <a:sym typeface="Roboto"/>
                </a:rPr>
                <a:t>Enfoque de investigación</a:t>
              </a:r>
              <a:endParaRPr sz="1200" b="1" dirty="0">
                <a:latin typeface="Times New Roman" panose="02020603050405020304" pitchFamily="18" charset="0"/>
                <a:ea typeface="Roboto"/>
                <a:cs typeface="Times New Roman" panose="02020603050405020304" pitchFamily="18" charset="0"/>
                <a:sym typeface="Roboto"/>
              </a:endParaRPr>
            </a:p>
            <a:p>
              <a:pPr marL="0" lvl="0" indent="0" algn="r">
                <a:spcBef>
                  <a:spcPts val="0"/>
                </a:spcBef>
                <a:spcAft>
                  <a:spcPts val="0"/>
                </a:spcAft>
                <a:buNone/>
              </a:pPr>
              <a:endParaRPr sz="1200" b="1" dirty="0">
                <a:latin typeface="Times New Roman" panose="02020603050405020304" pitchFamily="18" charset="0"/>
                <a:ea typeface="Roboto"/>
                <a:cs typeface="Times New Roman" panose="02020603050405020304" pitchFamily="18" charset="0"/>
                <a:sym typeface="Roboto"/>
              </a:endParaRPr>
            </a:p>
            <a:p>
              <a:pPr marL="0" lvl="0" indent="0" algn="r">
                <a:spcBef>
                  <a:spcPts val="0"/>
                </a:spcBef>
                <a:spcAft>
                  <a:spcPts val="1600"/>
                </a:spcAft>
                <a:buNone/>
              </a:pPr>
              <a:r>
                <a:rPr lang="es-419" sz="1200" dirty="0">
                  <a:latin typeface="Times New Roman" panose="02020603050405020304" pitchFamily="18" charset="0"/>
                  <a:ea typeface="Lato"/>
                  <a:cs typeface="Times New Roman" panose="02020603050405020304" pitchFamily="18" charset="0"/>
                  <a:sym typeface="Lato"/>
                </a:rPr>
                <a:t>Enfoque cuantitativo</a:t>
              </a:r>
              <a:endParaRPr sz="1200" b="1" dirty="0">
                <a:latin typeface="Times New Roman" panose="02020603050405020304" pitchFamily="18" charset="0"/>
                <a:ea typeface="Lato"/>
                <a:cs typeface="Times New Roman" panose="02020603050405020304" pitchFamily="18" charset="0"/>
                <a:sym typeface="Lato"/>
              </a:endParaRPr>
            </a:p>
          </p:txBody>
        </p:sp>
      </p:grpSp>
      <p:grpSp>
        <p:nvGrpSpPr>
          <p:cNvPr id="316" name="Shape 316"/>
          <p:cNvGrpSpPr/>
          <p:nvPr/>
        </p:nvGrpSpPr>
        <p:grpSpPr>
          <a:xfrm>
            <a:off x="2650106" y="2779325"/>
            <a:ext cx="6104270" cy="924600"/>
            <a:chOff x="2641938" y="2686161"/>
            <a:chExt cx="6104270" cy="924600"/>
          </a:xfrm>
        </p:grpSpPr>
        <p:cxnSp>
          <p:nvCxnSpPr>
            <p:cNvPr id="317" name="Shape 317"/>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318" name="Shape 318"/>
            <p:cNvSpPr txBox="1"/>
            <p:nvPr/>
          </p:nvSpPr>
          <p:spPr>
            <a:xfrm>
              <a:off x="6622208" y="2686161"/>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419" sz="1200" b="1" dirty="0">
                  <a:latin typeface="Times New Roman" panose="02020603050405020304" pitchFamily="18" charset="0"/>
                  <a:ea typeface="Roboto"/>
                  <a:cs typeface="Times New Roman" panose="02020603050405020304" pitchFamily="18" charset="0"/>
                  <a:sym typeface="Roboto"/>
                </a:rPr>
                <a:t>Tipo de Investigación</a:t>
              </a:r>
              <a:endParaRPr sz="1200" b="1" dirty="0">
                <a:latin typeface="Times New Roman" panose="02020603050405020304" pitchFamily="18" charset="0"/>
                <a:ea typeface="Roboto"/>
                <a:cs typeface="Times New Roman" panose="02020603050405020304" pitchFamily="18" charset="0"/>
                <a:sym typeface="Roboto"/>
              </a:endParaRPr>
            </a:p>
            <a:p>
              <a:pPr marL="0" lvl="0" indent="0" algn="r" rtl="0">
                <a:spcBef>
                  <a:spcPts val="0"/>
                </a:spcBef>
                <a:spcAft>
                  <a:spcPts val="0"/>
                </a:spcAft>
                <a:buNone/>
              </a:pPr>
              <a:endParaRPr sz="1200" dirty="0">
                <a:latin typeface="Times New Roman" panose="02020603050405020304" pitchFamily="18" charset="0"/>
                <a:ea typeface="Lato"/>
                <a:cs typeface="Times New Roman" panose="02020603050405020304" pitchFamily="18" charset="0"/>
                <a:sym typeface="Lato"/>
              </a:endParaRPr>
            </a:p>
            <a:p>
              <a:pPr marL="0" lvl="0" indent="0" algn="r" rtl="0">
                <a:spcBef>
                  <a:spcPts val="0"/>
                </a:spcBef>
                <a:spcAft>
                  <a:spcPts val="0"/>
                </a:spcAft>
                <a:buNone/>
              </a:pPr>
              <a:r>
                <a:rPr lang="es-419" sz="1200" dirty="0" smtClean="0">
                  <a:latin typeface="Times New Roman" panose="02020603050405020304" pitchFamily="18" charset="0"/>
                  <a:ea typeface="Roboto"/>
                  <a:cs typeface="Times New Roman" panose="02020603050405020304" pitchFamily="18" charset="0"/>
                  <a:sym typeface="Lato"/>
                </a:rPr>
                <a:t>Descriptiva</a:t>
              </a:r>
              <a:endParaRPr sz="1200" b="1"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endParaRPr sz="800" b="1" dirty="0">
                <a:latin typeface="Times New Roman" panose="02020603050405020304" pitchFamily="18" charset="0"/>
                <a:ea typeface="Roboto"/>
                <a:cs typeface="Times New Roman" panose="02020603050405020304" pitchFamily="18" charset="0"/>
                <a:sym typeface="Roboto"/>
              </a:endParaRPr>
            </a:p>
          </p:txBody>
        </p:sp>
      </p:grpSp>
      <p:grpSp>
        <p:nvGrpSpPr>
          <p:cNvPr id="322" name="Shape 322"/>
          <p:cNvGrpSpPr/>
          <p:nvPr/>
        </p:nvGrpSpPr>
        <p:grpSpPr>
          <a:xfrm>
            <a:off x="5209838" y="1623975"/>
            <a:ext cx="3610650" cy="924600"/>
            <a:chOff x="5209838" y="1242975"/>
            <a:chExt cx="3610650" cy="924600"/>
          </a:xfrm>
        </p:grpSpPr>
        <p:sp>
          <p:nvSpPr>
            <p:cNvPr id="323" name="Shape 323"/>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419" sz="1200" b="1" dirty="0">
                  <a:latin typeface="Times New Roman" panose="02020603050405020304" pitchFamily="18" charset="0"/>
                  <a:ea typeface="Roboto"/>
                  <a:cs typeface="Times New Roman" panose="02020603050405020304" pitchFamily="18" charset="0"/>
                  <a:sym typeface="Roboto"/>
                </a:rPr>
                <a:t>Fuentes de información</a:t>
              </a:r>
              <a:endParaRPr sz="12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0"/>
                </a:spcAft>
                <a:buNone/>
              </a:pPr>
              <a:endParaRPr sz="800" b="1" dirty="0">
                <a:latin typeface="Times New Roman" panose="02020603050405020304" pitchFamily="18" charset="0"/>
                <a:ea typeface="Roboto"/>
                <a:cs typeface="Times New Roman" panose="02020603050405020304" pitchFamily="18" charset="0"/>
                <a:sym typeface="Roboto"/>
              </a:endParaRPr>
            </a:p>
            <a:p>
              <a:pPr marL="0" lvl="0" indent="0" rtl="0">
                <a:lnSpc>
                  <a:spcPct val="115000"/>
                </a:lnSpc>
                <a:spcBef>
                  <a:spcPts val="0"/>
                </a:spcBef>
                <a:spcAft>
                  <a:spcPts val="0"/>
                </a:spcAft>
                <a:buNone/>
              </a:pPr>
              <a:r>
                <a:rPr lang="es-419" sz="1200" dirty="0">
                  <a:latin typeface="Times New Roman" panose="02020603050405020304" pitchFamily="18" charset="0"/>
                  <a:ea typeface="Lato"/>
                  <a:cs typeface="Times New Roman" panose="02020603050405020304" pitchFamily="18" charset="0"/>
                  <a:sym typeface="Lato"/>
                </a:rPr>
                <a:t>Primaria – Secundaria </a:t>
              </a:r>
              <a:endParaRPr sz="1200" dirty="0">
                <a:latin typeface="Times New Roman" panose="02020603050405020304" pitchFamily="18" charset="0"/>
                <a:ea typeface="Lato"/>
                <a:cs typeface="Times New Roman" panose="02020603050405020304" pitchFamily="18" charset="0"/>
                <a:sym typeface="Lato"/>
              </a:endParaRPr>
            </a:p>
          </p:txBody>
        </p:sp>
        <p:cxnSp>
          <p:nvCxnSpPr>
            <p:cNvPr id="324" name="Shape 324"/>
            <p:cNvCxnSpPr/>
            <p:nvPr/>
          </p:nvCxnSpPr>
          <p:spPr>
            <a:xfrm>
              <a:off x="5209838" y="1654113"/>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328" name="Shape 328"/>
          <p:cNvGrpSpPr/>
          <p:nvPr/>
        </p:nvGrpSpPr>
        <p:grpSpPr>
          <a:xfrm>
            <a:off x="2603090" y="1019485"/>
            <a:ext cx="3922200" cy="3915924"/>
            <a:chOff x="2610905" y="610653"/>
            <a:chExt cx="3922200" cy="3922200"/>
          </a:xfrm>
        </p:grpSpPr>
        <p:sp>
          <p:nvSpPr>
            <p:cNvPr id="329" name="Shape 329"/>
            <p:cNvSpPr/>
            <p:nvPr/>
          </p:nvSpPr>
          <p:spPr>
            <a:xfrm rot="-4980021">
              <a:off x="3204123" y="1186472"/>
              <a:ext cx="2771960" cy="2771960"/>
            </a:xfrm>
            <a:prstGeom prst="blockArc">
              <a:avLst>
                <a:gd name="adj1" fmla="val 12602522"/>
                <a:gd name="adj2" fmla="val 16867657"/>
                <a:gd name="adj3" fmla="val 20844"/>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rot="7920309">
              <a:off x="3183402" y="1183149"/>
              <a:ext cx="2777207" cy="2777207"/>
            </a:xfrm>
            <a:prstGeom prst="blockArc">
              <a:avLst>
                <a:gd name="adj1" fmla="val 12602522"/>
                <a:gd name="adj2" fmla="val 16867657"/>
                <a:gd name="adj3" fmla="val 20844"/>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rot="3600063">
              <a:off x="3186335" y="1195681"/>
              <a:ext cx="2777488" cy="2777488"/>
            </a:xfrm>
            <a:prstGeom prst="blockArc">
              <a:avLst>
                <a:gd name="adj1" fmla="val 12602522"/>
                <a:gd name="adj2" fmla="val 16867657"/>
                <a:gd name="adj3" fmla="val 2084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rot="4024705">
              <a:off x="5326681" y="1940898"/>
              <a:ext cx="578477" cy="579147"/>
            </a:xfrm>
            <a:prstGeom prst="pie">
              <a:avLst>
                <a:gd name="adj1" fmla="val 6190354"/>
                <a:gd name="adj2" fmla="val 14996165"/>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rot="-9359762">
              <a:off x="3193941" y="1176205"/>
              <a:ext cx="2777287" cy="2777287"/>
            </a:xfrm>
            <a:prstGeom prst="blockArc">
              <a:avLst>
                <a:gd name="adj1" fmla="val 12602522"/>
                <a:gd name="adj2" fmla="val 16867657"/>
                <a:gd name="adj3" fmla="val 20844"/>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rot="-8936366">
              <a:off x="3659126" y="3173505"/>
              <a:ext cx="578551" cy="578963"/>
            </a:xfrm>
            <a:prstGeom prst="pie">
              <a:avLst>
                <a:gd name="adj1" fmla="val 6190354"/>
                <a:gd name="adj2" fmla="val 14996165"/>
              </a:avLst>
            </a:prstGeom>
            <a:solidFill>
              <a:srgbClr val="1F887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rot="1824498">
              <a:off x="3659375" y="3173497"/>
              <a:ext cx="578475" cy="578885"/>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rot="-600092">
              <a:off x="3198852" y="1195456"/>
              <a:ext cx="2777611" cy="2777611"/>
            </a:xfrm>
            <a:prstGeom prst="blockArc">
              <a:avLst>
                <a:gd name="adj1" fmla="val 12513247"/>
                <a:gd name="adj2" fmla="val 16867657"/>
                <a:gd name="adj3" fmla="val 20844"/>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rot="-176551">
              <a:off x="4312105" y="1195442"/>
              <a:ext cx="578563" cy="579162"/>
            </a:xfrm>
            <a:prstGeom prst="pie">
              <a:avLst>
                <a:gd name="adj1" fmla="val 6190354"/>
                <a:gd name="adj2" fmla="val 14996165"/>
              </a:avLst>
            </a:prstGeom>
            <a:solidFill>
              <a:srgbClr val="155B5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rot="10584085">
              <a:off x="4312088" y="1195622"/>
              <a:ext cx="578340" cy="578939"/>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rot="8344778">
              <a:off x="4940929" y="3162886"/>
              <a:ext cx="578465" cy="578888"/>
            </a:xfrm>
            <a:prstGeom prst="pie">
              <a:avLst>
                <a:gd name="adj1" fmla="val 6190354"/>
                <a:gd name="adj2" fmla="val 14996165"/>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rot="-2495643">
              <a:off x="4941000" y="3162728"/>
              <a:ext cx="578445" cy="579093"/>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rot="6204541">
              <a:off x="3257468" y="1938977"/>
              <a:ext cx="578264" cy="578917"/>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rot="-6816027">
              <a:off x="5326729" y="1940918"/>
              <a:ext cx="578485" cy="579035"/>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rot="-4556960">
              <a:off x="3257335" y="1939059"/>
              <a:ext cx="578302" cy="578957"/>
            </a:xfrm>
            <a:prstGeom prst="pie">
              <a:avLst>
                <a:gd name="adj1" fmla="val 6190354"/>
                <a:gd name="adj2" fmla="val 14996165"/>
              </a:avLst>
            </a:prstGeom>
            <a:solidFill>
              <a:srgbClr val="249C9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4" name="Shape 344"/>
          <p:cNvSpPr/>
          <p:nvPr/>
        </p:nvSpPr>
        <p:spPr>
          <a:xfrm>
            <a:off x="4414788" y="1752600"/>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5481588" y="2505075"/>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5129163" y="3703925"/>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3814713" y="3772700"/>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3395613" y="2590800"/>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25"/>
          <p:cNvGrpSpPr/>
          <p:nvPr/>
        </p:nvGrpSpPr>
        <p:grpSpPr>
          <a:xfrm>
            <a:off x="717913" y="2673220"/>
            <a:ext cx="5912463" cy="924600"/>
            <a:chOff x="584025" y="2405245"/>
            <a:chExt cx="5912463" cy="924600"/>
          </a:xfrm>
        </p:grpSpPr>
        <p:cxnSp>
          <p:nvCxnSpPr>
            <p:cNvPr id="34" name="Shape 326"/>
            <p:cNvCxnSpPr/>
            <p:nvPr/>
          </p:nvCxnSpPr>
          <p:spPr>
            <a:xfrm>
              <a:off x="5610288" y="2775650"/>
              <a:ext cx="886200" cy="0"/>
            </a:xfrm>
            <a:prstGeom prst="straightConnector1">
              <a:avLst/>
            </a:prstGeom>
            <a:noFill/>
            <a:ln w="9525" cap="flat" cmpd="sng">
              <a:solidFill>
                <a:srgbClr val="1B786E"/>
              </a:solidFill>
              <a:prstDash val="solid"/>
              <a:round/>
              <a:headEnd type="none" w="sm" len="sm"/>
              <a:tailEnd type="oval" w="med" len="med"/>
            </a:ln>
          </p:spPr>
        </p:cxnSp>
        <p:sp>
          <p:nvSpPr>
            <p:cNvPr id="35" name="Shape 327"/>
            <p:cNvSpPr txBox="1"/>
            <p:nvPr/>
          </p:nvSpPr>
          <p:spPr>
            <a:xfrm>
              <a:off x="584025" y="2405245"/>
              <a:ext cx="2124000"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sz="1200" b="1" dirty="0">
                <a:latin typeface="Times New Roman" panose="02020603050405020304" pitchFamily="18" charset="0"/>
                <a:ea typeface="Roboto"/>
                <a:cs typeface="Times New Roman" panose="02020603050405020304" pitchFamily="18" charset="0"/>
                <a:sym typeface="Roboto"/>
              </a:endParaRPr>
            </a:p>
            <a:p>
              <a:pPr lvl="0">
                <a:lnSpc>
                  <a:spcPct val="150000"/>
                </a:lnSpc>
              </a:pPr>
              <a:r>
                <a:rPr lang="es-ES" sz="1200" b="1" dirty="0" smtClean="0">
                  <a:latin typeface="Times New Roman" panose="02020603050405020304" pitchFamily="18" charset="0"/>
                  <a:ea typeface="Roboto"/>
                  <a:cs typeface="Times New Roman" panose="02020603050405020304" pitchFamily="18" charset="0"/>
                  <a:sym typeface="Roboto"/>
                </a:rPr>
                <a:t>Tipología de la investigación</a:t>
              </a:r>
              <a:endParaRPr lang="es-ES" sz="1200" b="1" dirty="0">
                <a:latin typeface="Times New Roman" panose="02020603050405020304" pitchFamily="18" charset="0"/>
                <a:ea typeface="Roboto"/>
                <a:cs typeface="Times New Roman" panose="02020603050405020304" pitchFamily="18" charset="0"/>
                <a:sym typeface="Roboto"/>
              </a:endParaRPr>
            </a:p>
            <a:p>
              <a:pPr lvl="0">
                <a:lnSpc>
                  <a:spcPct val="150000"/>
                </a:lnSpc>
                <a:spcAft>
                  <a:spcPts val="1600"/>
                </a:spcAft>
              </a:pPr>
              <a:r>
                <a:rPr lang="es-ES" sz="1200" dirty="0">
                  <a:latin typeface="Times New Roman" panose="02020603050405020304" pitchFamily="18" charset="0"/>
                  <a:ea typeface="Lato"/>
                  <a:cs typeface="Times New Roman" panose="02020603050405020304" pitchFamily="18" charset="0"/>
                  <a:sym typeface="Lato"/>
                </a:rPr>
                <a:t>Aplicada</a:t>
              </a:r>
            </a:p>
          </p:txBody>
        </p:sp>
      </p:grpSp>
      <p:grpSp>
        <p:nvGrpSpPr>
          <p:cNvPr id="36" name="Shape 319"/>
          <p:cNvGrpSpPr/>
          <p:nvPr/>
        </p:nvGrpSpPr>
        <p:grpSpPr>
          <a:xfrm>
            <a:off x="5227072" y="3722208"/>
            <a:ext cx="3593416" cy="924600"/>
            <a:chOff x="5227072" y="3391700"/>
            <a:chExt cx="3593416" cy="924600"/>
          </a:xfrm>
        </p:grpSpPr>
        <p:cxnSp>
          <p:nvCxnSpPr>
            <p:cNvPr id="37" name="Shape 320"/>
            <p:cNvCxnSpPr/>
            <p:nvPr/>
          </p:nvCxnSpPr>
          <p:spPr>
            <a:xfrm>
              <a:off x="5227072" y="3854000"/>
              <a:ext cx="1269366" cy="0"/>
            </a:xfrm>
            <a:prstGeom prst="straightConnector1">
              <a:avLst/>
            </a:prstGeom>
            <a:noFill/>
            <a:ln w="9525" cap="flat" cmpd="sng">
              <a:solidFill>
                <a:srgbClr val="1D7E74"/>
              </a:solidFill>
              <a:prstDash val="solid"/>
              <a:round/>
              <a:headEnd type="none" w="sm" len="sm"/>
              <a:tailEnd type="oval" w="med" len="med"/>
            </a:ln>
          </p:spPr>
        </p:cxnSp>
        <p:sp>
          <p:nvSpPr>
            <p:cNvPr id="38" name="Shape 321"/>
            <p:cNvSpPr txBox="1"/>
            <p:nvPr/>
          </p:nvSpPr>
          <p:spPr>
            <a:xfrm>
              <a:off x="6696488" y="3391700"/>
              <a:ext cx="2124000"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419" sz="1200" b="1" dirty="0">
                  <a:latin typeface="Times New Roman" panose="02020603050405020304" pitchFamily="18" charset="0"/>
                  <a:ea typeface="Roboto"/>
                  <a:cs typeface="Times New Roman" panose="02020603050405020304" pitchFamily="18" charset="0"/>
                  <a:sym typeface="Roboto"/>
                </a:rPr>
                <a:t>Diseño </a:t>
              </a:r>
              <a:r>
                <a:rPr lang="es-419" sz="1200" b="1" dirty="0" smtClean="0">
                  <a:latin typeface="Times New Roman" panose="02020603050405020304" pitchFamily="18" charset="0"/>
                  <a:ea typeface="Roboto"/>
                  <a:cs typeface="Times New Roman" panose="02020603050405020304" pitchFamily="18" charset="0"/>
                  <a:sym typeface="Roboto"/>
                </a:rPr>
                <a:t>del instrumento de </a:t>
              </a:r>
              <a:r>
                <a:rPr lang="es-419" sz="1200" b="1" dirty="0">
                  <a:latin typeface="Times New Roman" panose="02020603050405020304" pitchFamily="18" charset="0"/>
                  <a:ea typeface="Roboto"/>
                  <a:cs typeface="Times New Roman" panose="02020603050405020304" pitchFamily="18" charset="0"/>
                  <a:sym typeface="Roboto"/>
                </a:rPr>
                <a:t>la investigación</a:t>
              </a:r>
              <a:endParaRPr sz="12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0"/>
                </a:spcAft>
                <a:buNone/>
              </a:pPr>
              <a:endParaRPr sz="8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1600"/>
                </a:spcAft>
                <a:buNone/>
              </a:pPr>
              <a:r>
                <a:rPr lang="es-419" sz="1200" dirty="0">
                  <a:latin typeface="Times New Roman" panose="02020603050405020304" pitchFamily="18" charset="0"/>
                  <a:ea typeface="Lato"/>
                  <a:cs typeface="Times New Roman" panose="02020603050405020304" pitchFamily="18" charset="0"/>
                  <a:sym typeface="Lato"/>
                </a:rPr>
                <a:t>Encuesta </a:t>
              </a:r>
              <a:endParaRPr sz="1200" b="1" dirty="0">
                <a:latin typeface="Times New Roman" panose="02020603050405020304" pitchFamily="18" charset="0"/>
                <a:ea typeface="Lato"/>
                <a:cs typeface="Times New Roman" panose="02020603050405020304" pitchFamily="18" charset="0"/>
                <a:sym typeface="Lato"/>
              </a:endParaRPr>
            </a:p>
          </p:txBody>
        </p:sp>
      </p:grpSp>
      <p:grpSp>
        <p:nvGrpSpPr>
          <p:cNvPr id="40" name="Shape 316"/>
          <p:cNvGrpSpPr/>
          <p:nvPr/>
        </p:nvGrpSpPr>
        <p:grpSpPr>
          <a:xfrm>
            <a:off x="672457" y="4024760"/>
            <a:ext cx="3141270" cy="612700"/>
            <a:chOff x="430668" y="2978461"/>
            <a:chExt cx="3141270" cy="612700"/>
          </a:xfrm>
        </p:grpSpPr>
        <p:cxnSp>
          <p:nvCxnSpPr>
            <p:cNvPr id="41" name="Shape 317"/>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42" name="Shape 318"/>
            <p:cNvSpPr txBox="1"/>
            <p:nvPr/>
          </p:nvSpPr>
          <p:spPr>
            <a:xfrm>
              <a:off x="430668" y="2978461"/>
              <a:ext cx="2124000" cy="612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C" sz="1200" b="1" dirty="0">
                  <a:latin typeface="Times New Roman" panose="02020603050405020304" pitchFamily="18" charset="0"/>
                  <a:ea typeface="Roboto"/>
                  <a:cs typeface="Times New Roman" panose="02020603050405020304" pitchFamily="18" charset="0"/>
                  <a:sym typeface="Roboto"/>
                </a:rPr>
                <a:t>Alcance correlacional</a:t>
              </a:r>
              <a:endParaRPr sz="1200" b="1" dirty="0">
                <a:latin typeface="Times New Roman" panose="02020603050405020304" pitchFamily="18" charset="0"/>
                <a:ea typeface="Roboto"/>
                <a:cs typeface="Times New Roman" panose="02020603050405020304" pitchFamily="18" charset="0"/>
                <a:sym typeface="Roboto"/>
              </a:endParaRPr>
            </a:p>
            <a:p>
              <a:pPr marL="0" lvl="0" indent="0" algn="r" rtl="0">
                <a:spcBef>
                  <a:spcPts val="0"/>
                </a:spcBef>
                <a:spcAft>
                  <a:spcPts val="0"/>
                </a:spcAft>
                <a:buNone/>
              </a:pPr>
              <a:endParaRPr sz="1200" dirty="0">
                <a:latin typeface="Times New Roman" panose="02020603050405020304" pitchFamily="18" charset="0"/>
                <a:ea typeface="Lato"/>
                <a:cs typeface="Times New Roman" panose="02020603050405020304" pitchFamily="18" charset="0"/>
                <a:sym typeface="Lato"/>
              </a:endParaRPr>
            </a:p>
            <a:p>
              <a:pPr marL="0" lvl="0" indent="0" algn="ctr" rtl="0">
                <a:spcBef>
                  <a:spcPts val="0"/>
                </a:spcBef>
                <a:spcAft>
                  <a:spcPts val="0"/>
                </a:spcAft>
                <a:buNone/>
              </a:pPr>
              <a:endParaRPr sz="800" b="1" dirty="0">
                <a:latin typeface="Times New Roman" panose="02020603050405020304" pitchFamily="18" charset="0"/>
                <a:ea typeface="Roboto"/>
                <a:cs typeface="Times New Roman" panose="02020603050405020304" pitchFamily="18" charset="0"/>
                <a:sym typeface="Roboto"/>
              </a:endParaRPr>
            </a:p>
          </p:txBody>
        </p:sp>
      </p:grpSp>
      <p:sp>
        <p:nvSpPr>
          <p:cNvPr id="43" name="Rectángulo 42">
            <a:extLst>
              <a:ext uri="{FF2B5EF4-FFF2-40B4-BE49-F238E27FC236}">
                <a16:creationId xmlns:a16="http://schemas.microsoft.com/office/drawing/2014/main" xmlns="" id="{56D990B4-6C30-4571-A95E-9654A27BFFCE}"/>
              </a:ext>
            </a:extLst>
          </p:cNvPr>
          <p:cNvSpPr/>
          <p:nvPr/>
        </p:nvSpPr>
        <p:spPr>
          <a:xfrm>
            <a:off x="169938" y="121843"/>
            <a:ext cx="1967023" cy="3402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CAPÍTULO III</a:t>
            </a:r>
            <a:endParaRPr lang="es-EC" dirty="0"/>
          </a:p>
        </p:txBody>
      </p:sp>
      <p:pic>
        <p:nvPicPr>
          <p:cNvPr id="2050" name="Picture 2" descr="https://tiposdeinvestigacion.org/wp-content/uploads/2018/08/-Investigaci%C3%B3n-cuantitativa-qu%C3%A9-es-caracter%C3%ADsticas-t%C3%A9cnicas-y-ejemplos%E3%80%902018%E3%80%91-e1534520572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16" y="168685"/>
            <a:ext cx="2172189" cy="1267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3"/>
          <p:cNvSpPr txBox="1">
            <a:spLocks/>
          </p:cNvSpPr>
          <p:nvPr/>
        </p:nvSpPr>
        <p:spPr>
          <a:xfrm>
            <a:off x="355660" y="563442"/>
            <a:ext cx="7371900" cy="5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s-EC" dirty="0">
                <a:solidFill>
                  <a:schemeClr val="bg2"/>
                </a:solidFill>
              </a:rPr>
              <a:t>Hipótesis General</a:t>
            </a:r>
          </a:p>
        </p:txBody>
      </p:sp>
      <p:sp>
        <p:nvSpPr>
          <p:cNvPr id="7" name="CuadroTexto 6">
            <a:extLst>
              <a:ext uri="{FF2B5EF4-FFF2-40B4-BE49-F238E27FC236}">
                <a16:creationId xmlns:a16="http://schemas.microsoft.com/office/drawing/2014/main" xmlns="" id="{12BB7B83-5A8B-426F-897A-62C189C0977C}"/>
              </a:ext>
            </a:extLst>
          </p:cNvPr>
          <p:cNvSpPr txBox="1"/>
          <p:nvPr/>
        </p:nvSpPr>
        <p:spPr>
          <a:xfrm>
            <a:off x="709128" y="2045391"/>
            <a:ext cx="7206565" cy="1615955"/>
          </a:xfrm>
          <a:prstGeom prst="rect">
            <a:avLst/>
          </a:prstGeom>
          <a:noFill/>
        </p:spPr>
        <p:txBody>
          <a:bodyPr wrap="square">
            <a:spAutoFit/>
          </a:bodyPr>
          <a:lstStyle/>
          <a:p>
            <a:pPr algn="just">
              <a:lnSpc>
                <a:spcPct val="200000"/>
              </a:lnSpc>
              <a:spcAft>
                <a:spcPts val="800"/>
              </a:spcAft>
            </a:pPr>
            <a:r>
              <a:rPr lang="es-ES" sz="1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Ha:</a:t>
            </a:r>
            <a:r>
              <a:rPr lang="es-ES" sz="1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Los factores de la calidad del servicio inciden directamente en la experiencia de compra, en los emprendimientos ante el Covid-19 del D.M.Q, a través de las redes sociales.</a:t>
            </a:r>
            <a:endParaRPr lang="es-EC" sz="1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S" sz="1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Ho: </a:t>
            </a:r>
            <a:r>
              <a:rPr lang="es-ES" sz="1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Los factores de la calidad del servicio no inciden directamente en la experiencia de compra, en los emprendimientos ante el Covid-19 del D.M.Q, a través de las redes sociales.</a:t>
            </a:r>
            <a:endParaRPr lang="es-EC" sz="1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Cómo se formula correctamente una hipótesis? - Guiote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386" y="579688"/>
            <a:ext cx="2456614" cy="128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66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3"/>
          <p:cNvSpPr txBox="1">
            <a:spLocks/>
          </p:cNvSpPr>
          <p:nvPr/>
        </p:nvSpPr>
        <p:spPr>
          <a:xfrm>
            <a:off x="355660" y="563442"/>
            <a:ext cx="7371900" cy="5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es-EC" dirty="0">
                <a:solidFill>
                  <a:schemeClr val="bg2"/>
                </a:solidFill>
              </a:rPr>
              <a:t>Hipótesis Específicas</a:t>
            </a:r>
          </a:p>
        </p:txBody>
      </p:sp>
      <p:sp>
        <p:nvSpPr>
          <p:cNvPr id="6" name="CuadroTexto 5">
            <a:extLst>
              <a:ext uri="{FF2B5EF4-FFF2-40B4-BE49-F238E27FC236}">
                <a16:creationId xmlns:a16="http://schemas.microsoft.com/office/drawing/2014/main" xmlns="" id="{DE4B1F15-CFAC-4B06-9C41-D565A64DDCE7}"/>
              </a:ext>
            </a:extLst>
          </p:cNvPr>
          <p:cNvSpPr txBox="1"/>
          <p:nvPr/>
        </p:nvSpPr>
        <p:spPr>
          <a:xfrm>
            <a:off x="446567" y="1507347"/>
            <a:ext cx="8250865" cy="2929135"/>
          </a:xfrm>
          <a:prstGeom prst="rect">
            <a:avLst/>
          </a:prstGeom>
          <a:noFill/>
        </p:spPr>
        <p:txBody>
          <a:bodyPr wrap="square">
            <a:spAutoFit/>
          </a:bodyPr>
          <a:lstStyle/>
          <a:p>
            <a:pPr algn="just">
              <a:lnSpc>
                <a:spcPct val="200000"/>
              </a:lnSpc>
              <a:spcAft>
                <a:spcPts val="800"/>
              </a:spcAft>
            </a:pPr>
            <a:r>
              <a:rPr lang="es-ES" sz="1200" b="1"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H1: </a:t>
            </a:r>
            <a:r>
              <a:rPr lang="es-ES" sz="120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El uso de las redes sociales influye de manera significativa en la frecuencia de compra de los emprendimientos.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H2: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La seguridad influye de manera significativa en la calidad del servicio con respecto a la experiencia de compra, en los emprendimientos a través de las redes sociales.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H3: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Los elementos tangibles influyen de manera significativa en la calidad del servicio con respecto a la experiencia de compra, en los emprendimientos a través de las redes sociales.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H4: </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El grado de aceptación y uso de las redes sociales influye de manera significativa en la calidad del servicio con respecto a la experiencia de compra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59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2220</Words>
  <Application>Microsoft Office PowerPoint</Application>
  <PresentationFormat>Presentación en pantalla (16:9)</PresentationFormat>
  <Paragraphs>261</Paragraphs>
  <Slides>29</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Symbol</vt:lpstr>
      <vt:lpstr>Cambria Math</vt:lpstr>
      <vt:lpstr>Raleway</vt:lpstr>
      <vt:lpstr>Lato</vt:lpstr>
      <vt:lpstr>Calibri</vt:lpstr>
      <vt:lpstr>Times New Roman</vt:lpstr>
      <vt:lpstr>Wingdings</vt:lpstr>
      <vt:lpstr>Roboto</vt:lpstr>
      <vt:lpstr>Streamline</vt:lpstr>
      <vt:lpstr>Presentación de PowerPoint</vt:lpstr>
      <vt:lpstr>Problema</vt:lpstr>
      <vt:lpstr>Objetivo General</vt:lpstr>
      <vt:lpstr>Marco Teórico</vt:lpstr>
      <vt:lpstr>Presentación de PowerPoint</vt:lpstr>
      <vt:lpstr>Presentación de PowerPoint</vt:lpstr>
      <vt:lpstr>Metodología</vt:lpstr>
      <vt:lpstr>Presentación de PowerPoint</vt:lpstr>
      <vt:lpstr>Presentación de PowerPoint</vt:lpstr>
      <vt:lpstr>Población y muestra</vt:lpstr>
      <vt:lpstr>ANÁLISIS UNIVARIADO</vt:lpstr>
      <vt:lpstr>Presentación de PowerPoint</vt:lpstr>
      <vt:lpstr>Presentación de PowerPoint</vt:lpstr>
      <vt:lpstr>Presentación de PowerPoint</vt:lpstr>
      <vt:lpstr>ANÁLISIS BIVARIADO</vt:lpstr>
      <vt:lpstr>Presentación de PowerPoint</vt:lpstr>
      <vt:lpstr>Presentación de PowerPoint</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Labs-DCCO</dc:creator>
  <cp:lastModifiedBy>PAMELA</cp:lastModifiedBy>
  <cp:revision>88</cp:revision>
  <dcterms:modified xsi:type="dcterms:W3CDTF">2021-07-12T17:32:21Z</dcterms:modified>
</cp:coreProperties>
</file>