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jpeg" Extension="jpg"/>
  <Default ContentType="video/mp4" Extension="mp4"/>
  <Default ContentType="image/png" Extension="png"/>
  <Default ContentType="application/vnd.openxmlformats-package.relationships+xml" Extension="rels"/>
  <Default ContentType="image/vnd.ms-photo" Extension="wdp"/>
  <Default ContentType="application/xml" Extension="xml"/>
  <Override ContentType="application/vnd.openxmlformats-officedocument.presentationml.presentation.main+xml" PartName="/ppt/presentation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2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notesMaster+xml" PartName="/ppt/notesMasters/notesMaster1.xml"/>
  <Override ContentType="application/vnd.openxmlformats-officedocument.presentationml.presProps+xml" PartName="/ppt/presProps.xml"/>
  <Override ContentType="application/vnd.openxmlformats-officedocument.presentationml.viewProps+xml" PartName="/ppt/viewProps.xml"/>
  <Override ContentType="application/vnd.openxmlformats-officedocument.theme+xml" PartName="/ppt/theme/theme1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3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notesSlide+xml" PartName="/ppt/notesSlides/notesSlide1.xml"/>
  <Override ContentType="application/vnd.openxmlformats-officedocument.drawingml.diagramData+xml" PartName="/ppt/diagrams/data1.xml"/>
  <Override ContentType="application/vnd.openxmlformats-officedocument.drawingml.diagramLayout+xml" PartName="/ppt/diagrams/layout1.xml"/>
  <Override ContentType="application/vnd.openxmlformats-officedocument.drawingml.diagramStyle+xml" PartName="/ppt/diagrams/quickStyle1.xml"/>
  <Override ContentType="application/vnd.openxmlformats-officedocument.drawingml.diagramColors+xml" PartName="/ppt/diagrams/colors1.xml"/>
  <Override ContentType="application/vnd.ms-office.drawingml.diagramDrawing+xml" PartName="/ppt/diagrams/drawing1.xml"/>
  <Override ContentType="application/vnd.openxmlformats-officedocument.drawingml.diagramData+xml" PartName="/ppt/diagrams/data2.xml"/>
  <Override ContentType="application/vnd.openxmlformats-officedocument.drawingml.diagramLayout+xml" PartName="/ppt/diagrams/layout2.xml"/>
  <Override ContentType="application/vnd.openxmlformats-officedocument.drawingml.diagramStyle+xml" PartName="/ppt/diagrams/quickStyle2.xml"/>
  <Override ContentType="application/vnd.openxmlformats-officedocument.drawingml.diagramColors+xml" PartName="/ppt/diagrams/colors2.xml"/>
  <Override ContentType="application/vnd.ms-office.drawingml.diagramDrawing+xml" PartName="/ppt/diagrams/drawing2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drawingml.chart+xml" PartName="/ppt/charts/chart1.xml"/>
  <Override ContentType="application/vnd.ms-office.chartstyle+xml" PartName="/ppt/charts/style1.xml"/>
  <Override ContentType="application/vnd.ms-office.chartcolorstyle+xml" PartName="/ppt/charts/colors1.xml"/>
  <Override ContentType="application/vnd.openxmlformats-officedocument.drawingml.chart+xml" PartName="/ppt/charts/chart2.xml"/>
  <Override ContentType="application/vnd.ms-office.chartstyle+xml" PartName="/ppt/charts/style2.xml"/>
  <Override ContentType="application/vnd.ms-office.chartcolorstyle+xml" PartName="/ppt/charts/colors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9.xml"/>
  <Override ContentType="application/vnd.openxmlformats-package.core-properties+xml" PartName="/docProps/core.xml"/>
  <Override ContentType="application/vnd.openxmlformats-officedocument.extended-properties+xml" PartName="/docProps/app.xml"/>
  <Override ContentType="application/vnd.openxmlformats-officedocument.custom-properties+xml" PartName="/docProps/custom.xml"/>
</Types>
</file>

<file path=_rels/.rels><?xml version="1.0" encoding="UTF-8" standalone="yes" ?><Relationships xmlns="http://schemas.openxmlformats.org/package/2006/relationships"><Relationship Id="rId3" Target="docProps/app.xml" Type="http://schemas.openxmlformats.org/officeDocument/2006/relationships/extended-properties"/><Relationship Id="rId2" Target="docProps/core.xml" Type="http://schemas.openxmlformats.org/package/2006/relationships/metadata/core-properties"/><Relationship Id="rId1" Target="ppt/presentation.xml" Type="http://schemas.openxmlformats.org/officeDocument/2006/relationships/officeDocument"/><Relationship Id="rId4" Target="docProps/custom.xml" Type="http://schemas.openxmlformats.org/officeDocument/2006/relationships/custom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5" r:id="rId1"/>
    <p:sldMasterId id="2147483668" r:id="rId2"/>
  </p:sldMasterIdLst>
  <p:notesMasterIdLst>
    <p:notesMasterId r:id="rId41"/>
  </p:notesMasterIdLst>
  <p:sldIdLst>
    <p:sldId id="307" r:id="rId3"/>
    <p:sldId id="257" r:id="rId4"/>
    <p:sldId id="335" r:id="rId5"/>
    <p:sldId id="308" r:id="rId6"/>
    <p:sldId id="293" r:id="rId7"/>
    <p:sldId id="309" r:id="rId8"/>
    <p:sldId id="327" r:id="rId9"/>
    <p:sldId id="294" r:id="rId10"/>
    <p:sldId id="263" r:id="rId11"/>
    <p:sldId id="264" r:id="rId12"/>
    <p:sldId id="296" r:id="rId13"/>
    <p:sldId id="310" r:id="rId14"/>
    <p:sldId id="297" r:id="rId15"/>
    <p:sldId id="328" r:id="rId16"/>
    <p:sldId id="260" r:id="rId17"/>
    <p:sldId id="329" r:id="rId18"/>
    <p:sldId id="299" r:id="rId19"/>
    <p:sldId id="306" r:id="rId20"/>
    <p:sldId id="304" r:id="rId21"/>
    <p:sldId id="302" r:id="rId22"/>
    <p:sldId id="311" r:id="rId23"/>
    <p:sldId id="312" r:id="rId24"/>
    <p:sldId id="305" r:id="rId25"/>
    <p:sldId id="303" r:id="rId26"/>
    <p:sldId id="258" r:id="rId27"/>
    <p:sldId id="334" r:id="rId28"/>
    <p:sldId id="314" r:id="rId29"/>
    <p:sldId id="315" r:id="rId30"/>
    <p:sldId id="331" r:id="rId31"/>
    <p:sldId id="320" r:id="rId32"/>
    <p:sldId id="321" r:id="rId33"/>
    <p:sldId id="323" r:id="rId34"/>
    <p:sldId id="324" r:id="rId35"/>
    <p:sldId id="268" r:id="rId36"/>
    <p:sldId id="269" r:id="rId37"/>
    <p:sldId id="326" r:id="rId38"/>
    <p:sldId id="271" r:id="rId39"/>
    <p:sldId id="274" r:id="rId40"/>
  </p:sldIdLst>
  <p:sldSz cx="9144000" cy="5143500" type="screen16x9"/>
  <p:notesSz cx="6858000" cy="9144000"/>
  <p:embeddedFontLst>
    <p:embeddedFont>
      <p:font typeface="Assistant Light" panose="00000400000000000000" charset="-79"/>
      <p:regular r:id="rId42"/>
      <p:bold r:id="rId43"/>
    </p:embeddedFont>
    <p:embeddedFont>
      <p:font typeface="Avenir Next LT Pro" panose="020B0504020202020204" pitchFamily="34" charset="0"/>
      <p:regular r:id="rId44"/>
      <p:bold r:id="rId45"/>
      <p:italic r:id="rId46"/>
      <p:boldItalic r:id="rId47"/>
    </p:embeddedFont>
    <p:embeddedFont>
      <p:font typeface="Avenir Next LT Pro Light" panose="020B0304020202020204" pitchFamily="34" charset="0"/>
      <p:regular r:id="rId48"/>
      <p:italic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Calibri Light" panose="020F0302020204030204" pitchFamily="34" charset="0"/>
      <p:regular r:id="rId54"/>
      <p:italic r:id="rId55"/>
    </p:embeddedFont>
    <p:embeddedFont>
      <p:font typeface="Cambria Math" panose="02040503050406030204" pitchFamily="18" charset="0"/>
      <p:regular r:id="rId56"/>
    </p:embeddedFont>
    <p:embeddedFont>
      <p:font typeface="Fira Sans Extra Condensed Medium" panose="020B0604020202020204" charset="0"/>
      <p:regular r:id="rId57"/>
      <p:bold r:id="rId58"/>
      <p:italic r:id="rId59"/>
      <p:boldItalic r:id="rId60"/>
    </p:embeddedFont>
    <p:embeddedFont>
      <p:font typeface="Nunito Sans" panose="020B0604020202020204" charset="0"/>
      <p:regular r:id="rId61"/>
      <p:bold r:id="rId62"/>
      <p:italic r:id="rId63"/>
      <p:boldItalic r:id="rId64"/>
    </p:embeddedFont>
    <p:embeddedFont>
      <p:font typeface="Nunito Sans ExtraBold" panose="020B0604020202020204" charset="0"/>
      <p:bold r:id="rId65"/>
      <p:boldItalic r:id="rId66"/>
    </p:embeddedFont>
    <p:embeddedFont>
      <p:font typeface="Sitka Subheading" panose="02000505000000020004" pitchFamily="2" charset="0"/>
      <p:regular r:id="rId67"/>
      <p:bold r:id="rId68"/>
      <p:italic r:id="rId69"/>
      <p:boldItalic r:id="rId7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5760">
          <p15:clr>
            <a:srgbClr val="9AA0A6"/>
          </p15:clr>
        </p15:guide>
        <p15:guide id="2" pos="4215">
          <p15:clr>
            <a:srgbClr val="9AA0A6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00" y="52"/>
      </p:cViewPr>
      <p:guideLst>
        <p:guide pos="5760"/>
        <p:guide pos="4215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63" Type="http://schemas.openxmlformats.org/officeDocument/2006/relationships/font" Target="fonts/font22.fntdata"/><Relationship Id="rId68" Type="http://schemas.openxmlformats.org/officeDocument/2006/relationships/font" Target="fonts/font2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font" Target="fonts/font17.fntdata"/><Relationship Id="rId66" Type="http://schemas.openxmlformats.org/officeDocument/2006/relationships/font" Target="fonts/font25.fntdata"/><Relationship Id="rId74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font" Target="fonts/font20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64" Type="http://schemas.openxmlformats.org/officeDocument/2006/relationships/font" Target="fonts/font23.fntdata"/><Relationship Id="rId69" Type="http://schemas.openxmlformats.org/officeDocument/2006/relationships/font" Target="fonts/font28.fntdata"/><Relationship Id="rId8" Type="http://schemas.openxmlformats.org/officeDocument/2006/relationships/slide" Target="slides/slide6.xml"/><Relationship Id="rId51" Type="http://schemas.openxmlformats.org/officeDocument/2006/relationships/font" Target="fonts/font10.fntdata"/><Relationship Id="rId72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5.fntdata"/><Relationship Id="rId59" Type="http://schemas.openxmlformats.org/officeDocument/2006/relationships/font" Target="fonts/font18.fntdata"/><Relationship Id="rId67" Type="http://schemas.openxmlformats.org/officeDocument/2006/relationships/font" Target="fonts/font26.fntdata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62" Type="http://schemas.openxmlformats.org/officeDocument/2006/relationships/font" Target="fonts/font21.fntdata"/><Relationship Id="rId70" Type="http://schemas.openxmlformats.org/officeDocument/2006/relationships/font" Target="fonts/font2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8.fntdata"/><Relationship Id="rId57" Type="http://schemas.openxmlformats.org/officeDocument/2006/relationships/font" Target="fonts/font16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font" Target="fonts/font19.fntdata"/><Relationship Id="rId65" Type="http://schemas.openxmlformats.org/officeDocument/2006/relationships/font" Target="fonts/font24.fntdata"/><Relationship Id="rId73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7" Type="http://schemas.openxmlformats.org/officeDocument/2006/relationships/slide" Target="slides/slide5.xml"/><Relationship Id="rId7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uario\Downloads\tabulacion_trayectoria_tesi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uario\Downloads\tabulacion_trayectoria_tesi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 sz="1400" b="0" i="0" baseline="0">
                <a:effectLst/>
              </a:rPr>
              <a:t>Análisis Comparativo Algoritmos de Planificacion de Ruta</a:t>
            </a:r>
            <a:endParaRPr lang="es-EC" sz="140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Hoja9!$C$1</c:f>
              <c:strCache>
                <c:ptCount val="1"/>
                <c:pt idx="0">
                  <c:v>Campos Potenciales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Hoja9!$C$12</c:f>
              <c:numCache>
                <c:formatCode>0.00</c:formatCode>
                <c:ptCount val="1"/>
                <c:pt idx="0">
                  <c:v>33.333333333333336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71A-4B9F-855A-06011F4C5FBE}"/>
            </c:ext>
          </c:extLst>
        </c:ser>
        <c:ser>
          <c:idx val="1"/>
          <c:order val="1"/>
          <c:tx>
            <c:strRef>
              <c:f>Hoja9!$D$1</c:f>
              <c:strCache>
                <c:ptCount val="1"/>
                <c:pt idx="0">
                  <c:v>Campos Potenciales Modificado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Hoja9!$D$12</c:f>
              <c:numCache>
                <c:formatCode>0.00</c:formatCode>
                <c:ptCount val="1"/>
                <c:pt idx="0">
                  <c:v>88.888888888888886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71A-4B9F-855A-06011F4C5FBE}"/>
            </c:ext>
          </c:extLst>
        </c:ser>
        <c:ser>
          <c:idx val="2"/>
          <c:order val="2"/>
          <c:tx>
            <c:strRef>
              <c:f>Hoja9!$E$1</c:f>
              <c:strCache>
                <c:ptCount val="1"/>
                <c:pt idx="0">
                  <c:v>A*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Hoja9!$E$12</c:f>
              <c:numCache>
                <c:formatCode>General</c:formatCode>
                <c:ptCount val="1"/>
                <c:pt idx="0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71A-4B9F-855A-06011F4C5F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82354256"/>
        <c:axId val="1838522112"/>
      </c:barChart>
      <c:catAx>
        <c:axId val="48235425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838522112"/>
        <c:crosses val="autoZero"/>
        <c:auto val="1"/>
        <c:lblAlgn val="ctr"/>
        <c:lblOffset val="100"/>
        <c:noMultiLvlLbl val="0"/>
      </c:catAx>
      <c:valAx>
        <c:axId val="1838522112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4823542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/>
              <a:t>Análisis</a:t>
            </a:r>
            <a:r>
              <a:rPr lang="es-EC" baseline="0"/>
              <a:t> Comparativo Tiempo de Procesamiento</a:t>
            </a:r>
            <a:endParaRPr lang="es-EC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Hoja6!$A$1</c:f>
              <c:strCache>
                <c:ptCount val="1"/>
                <c:pt idx="0">
                  <c:v>Campos Potenciales [ms]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Hoja6!$A$2</c:f>
              <c:numCache>
                <c:formatCode>General</c:formatCode>
                <c:ptCount val="1"/>
                <c:pt idx="0">
                  <c:v>259.33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B0B-42C9-B697-0736432BE39C}"/>
            </c:ext>
          </c:extLst>
        </c:ser>
        <c:ser>
          <c:idx val="1"/>
          <c:order val="1"/>
          <c:tx>
            <c:strRef>
              <c:f>Hoja6!$B$1</c:f>
              <c:strCache>
                <c:ptCount val="1"/>
                <c:pt idx="0">
                  <c:v>Campos Potenciales Modificado [ms]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Hoja6!$B$2</c:f>
              <c:numCache>
                <c:formatCode>General</c:formatCode>
                <c:ptCount val="1"/>
                <c:pt idx="0">
                  <c:v>276.05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B0B-42C9-B697-0736432BE39C}"/>
            </c:ext>
          </c:extLst>
        </c:ser>
        <c:ser>
          <c:idx val="2"/>
          <c:order val="2"/>
          <c:tx>
            <c:strRef>
              <c:f>Hoja6!$C$1</c:f>
              <c:strCache>
                <c:ptCount val="1"/>
                <c:pt idx="0">
                  <c:v>A* [ms]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Hoja6!$C$2</c:f>
              <c:numCache>
                <c:formatCode>General</c:formatCode>
                <c:ptCount val="1"/>
                <c:pt idx="0">
                  <c:v>3653.33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B0B-42C9-B697-0736432BE3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7937823"/>
        <c:axId val="1613026303"/>
      </c:barChart>
      <c:catAx>
        <c:axId val="27937823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613026303"/>
        <c:crosses val="autoZero"/>
        <c:auto val="1"/>
        <c:lblAlgn val="ctr"/>
        <c:lblOffset val="100"/>
        <c:noMultiLvlLbl val="0"/>
      </c:catAx>
      <c:valAx>
        <c:axId val="16130263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79378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image" Target="../media/image4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image" Target="../media/image4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3092A8-532D-4661-8AA2-5EC789CF9A94}" type="doc">
      <dgm:prSet loTypeId="urn:microsoft.com/office/officeart/2005/8/layout/vList3" loCatId="list" qsTypeId="urn:microsoft.com/office/officeart/2009/2/quickstyle/3d8" qsCatId="3D" csTypeId="urn:microsoft.com/office/officeart/2005/8/colors/accent1_2" csCatId="accent1" phldr="1"/>
      <dgm:spPr/>
    </dgm:pt>
    <dgm:pt modelId="{A25504B8-704B-4E83-B310-FD126C2F6E19}">
      <dgm:prSet phldrT="[Texto]"/>
      <dgm:spPr>
        <a:solidFill>
          <a:schemeClr val="tx2">
            <a:lumMod val="50000"/>
          </a:schemeClr>
        </a:solidFill>
      </dgm:spPr>
      <dgm:t>
        <a:bodyPr/>
        <a:lstStyle/>
        <a:p>
          <a:r>
            <a:rPr lang="es-EC" dirty="0"/>
            <a:t>Integración</a:t>
          </a:r>
        </a:p>
      </dgm:t>
    </dgm:pt>
    <dgm:pt modelId="{AAE444A9-BF20-4E4F-A9EF-5C45E34A7713}" type="parTrans" cxnId="{CA6ABC87-CA59-4407-8EBB-6800C2BE0B60}">
      <dgm:prSet/>
      <dgm:spPr/>
      <dgm:t>
        <a:bodyPr/>
        <a:lstStyle/>
        <a:p>
          <a:endParaRPr lang="es-EC"/>
        </a:p>
      </dgm:t>
    </dgm:pt>
    <dgm:pt modelId="{B0160202-BB81-48D3-BFF2-DB3608E0F0E2}" type="sibTrans" cxnId="{CA6ABC87-CA59-4407-8EBB-6800C2BE0B60}">
      <dgm:prSet/>
      <dgm:spPr/>
      <dgm:t>
        <a:bodyPr/>
        <a:lstStyle/>
        <a:p>
          <a:endParaRPr lang="es-EC"/>
        </a:p>
      </dgm:t>
    </dgm:pt>
    <dgm:pt modelId="{CCDAC61D-A4F4-4218-BD79-F1145B3AD530}">
      <dgm:prSet phldrT="[Texto]"/>
      <dgm:spPr>
        <a:solidFill>
          <a:schemeClr val="tx2">
            <a:lumMod val="50000"/>
          </a:schemeClr>
        </a:solidFill>
      </dgm:spPr>
      <dgm:t>
        <a:bodyPr/>
        <a:lstStyle/>
        <a:p>
          <a:r>
            <a:rPr lang="es-EC" dirty="0"/>
            <a:t>Rendimiento del Sistema</a:t>
          </a:r>
        </a:p>
      </dgm:t>
    </dgm:pt>
    <dgm:pt modelId="{C2FBEAC1-61B1-4629-B34A-EB82DFB70C22}" type="parTrans" cxnId="{81309537-D3EE-4CF5-8F3F-96FF8CFE6393}">
      <dgm:prSet/>
      <dgm:spPr/>
      <dgm:t>
        <a:bodyPr/>
        <a:lstStyle/>
        <a:p>
          <a:endParaRPr lang="es-EC"/>
        </a:p>
      </dgm:t>
    </dgm:pt>
    <dgm:pt modelId="{417F027D-B357-41B6-A8BD-4BF42581EBD6}" type="sibTrans" cxnId="{81309537-D3EE-4CF5-8F3F-96FF8CFE6393}">
      <dgm:prSet/>
      <dgm:spPr/>
      <dgm:t>
        <a:bodyPr/>
        <a:lstStyle/>
        <a:p>
          <a:endParaRPr lang="es-EC"/>
        </a:p>
      </dgm:t>
    </dgm:pt>
    <dgm:pt modelId="{9788EDC9-BEDE-4453-89C9-D8656FF721DB}">
      <dgm:prSet phldrT="[Texto]"/>
      <dgm:spPr>
        <a:solidFill>
          <a:schemeClr val="tx2">
            <a:lumMod val="50000"/>
          </a:schemeClr>
        </a:solidFill>
      </dgm:spPr>
      <dgm:t>
        <a:bodyPr/>
        <a:lstStyle/>
        <a:p>
          <a:r>
            <a:rPr lang="es-EC" dirty="0"/>
            <a:t>Escalabilidad</a:t>
          </a:r>
        </a:p>
      </dgm:t>
    </dgm:pt>
    <dgm:pt modelId="{892B5262-CA20-4EF5-B562-D778EE7D97CF}" type="parTrans" cxnId="{2A2D0453-DE76-4526-94AC-CA7EDCFB72E9}">
      <dgm:prSet/>
      <dgm:spPr/>
      <dgm:t>
        <a:bodyPr/>
        <a:lstStyle/>
        <a:p>
          <a:endParaRPr lang="es-EC"/>
        </a:p>
      </dgm:t>
    </dgm:pt>
    <dgm:pt modelId="{6B10AE50-8C81-484E-9F55-A0679EA16653}" type="sibTrans" cxnId="{2A2D0453-DE76-4526-94AC-CA7EDCFB72E9}">
      <dgm:prSet/>
      <dgm:spPr/>
      <dgm:t>
        <a:bodyPr/>
        <a:lstStyle/>
        <a:p>
          <a:endParaRPr lang="es-EC"/>
        </a:p>
      </dgm:t>
    </dgm:pt>
    <dgm:pt modelId="{F6BB46D4-1348-4DE2-B419-4EC9C4337FDA}">
      <dgm:prSet/>
      <dgm:spPr>
        <a:solidFill>
          <a:schemeClr val="tx2">
            <a:lumMod val="50000"/>
          </a:schemeClr>
        </a:solidFill>
      </dgm:spPr>
      <dgm:t>
        <a:bodyPr/>
        <a:lstStyle/>
        <a:p>
          <a:r>
            <a:rPr lang="es-EC" dirty="0"/>
            <a:t>Manejo de la Incertidumbre</a:t>
          </a:r>
        </a:p>
      </dgm:t>
    </dgm:pt>
    <dgm:pt modelId="{57CADAC8-C64F-4C98-A679-770C3C09E8BA}" type="parTrans" cxnId="{CBFFDCBB-9572-44FE-9C6D-558C396E0F7C}">
      <dgm:prSet/>
      <dgm:spPr/>
      <dgm:t>
        <a:bodyPr/>
        <a:lstStyle/>
        <a:p>
          <a:endParaRPr lang="es-EC"/>
        </a:p>
      </dgm:t>
    </dgm:pt>
    <dgm:pt modelId="{E089D468-E0FB-48B1-8D76-C0BDAF9CD837}" type="sibTrans" cxnId="{CBFFDCBB-9572-44FE-9C6D-558C396E0F7C}">
      <dgm:prSet/>
      <dgm:spPr/>
      <dgm:t>
        <a:bodyPr/>
        <a:lstStyle/>
        <a:p>
          <a:endParaRPr lang="es-EC"/>
        </a:p>
      </dgm:t>
    </dgm:pt>
    <dgm:pt modelId="{11DA3846-7D0E-4EA3-850A-A96BF7B10212}">
      <dgm:prSet/>
      <dgm:spPr>
        <a:solidFill>
          <a:schemeClr val="tx2">
            <a:lumMod val="50000"/>
          </a:schemeClr>
        </a:solidFill>
      </dgm:spPr>
      <dgm:t>
        <a:bodyPr/>
        <a:lstStyle/>
        <a:p>
          <a:r>
            <a:rPr lang="es-EC" dirty="0"/>
            <a:t>Tiempo de Respuesta</a:t>
          </a:r>
        </a:p>
      </dgm:t>
    </dgm:pt>
    <dgm:pt modelId="{84782502-2732-4AF0-8B07-01D68EFE5E1F}" type="parTrans" cxnId="{E92EDCA7-A32B-45F5-B6F8-C7879DAD7324}">
      <dgm:prSet/>
      <dgm:spPr/>
      <dgm:t>
        <a:bodyPr/>
        <a:lstStyle/>
        <a:p>
          <a:endParaRPr lang="es-EC"/>
        </a:p>
      </dgm:t>
    </dgm:pt>
    <dgm:pt modelId="{A5A0FF88-66EF-47AF-A0E7-5A144DBDDA64}" type="sibTrans" cxnId="{E92EDCA7-A32B-45F5-B6F8-C7879DAD7324}">
      <dgm:prSet/>
      <dgm:spPr/>
      <dgm:t>
        <a:bodyPr/>
        <a:lstStyle/>
        <a:p>
          <a:endParaRPr lang="es-EC"/>
        </a:p>
      </dgm:t>
    </dgm:pt>
    <dgm:pt modelId="{5B891D7D-1753-4380-AED6-FC2C967C76CC}" type="pres">
      <dgm:prSet presAssocID="{9B3092A8-532D-4661-8AA2-5EC789CF9A94}" presName="linearFlow" presStyleCnt="0">
        <dgm:presLayoutVars>
          <dgm:dir/>
          <dgm:resizeHandles val="exact"/>
        </dgm:presLayoutVars>
      </dgm:prSet>
      <dgm:spPr/>
    </dgm:pt>
    <dgm:pt modelId="{A928B590-5FA7-489F-ABB0-C883F470E135}" type="pres">
      <dgm:prSet presAssocID="{A25504B8-704B-4E83-B310-FD126C2F6E19}" presName="composite" presStyleCnt="0"/>
      <dgm:spPr/>
    </dgm:pt>
    <dgm:pt modelId="{1B7EFA85-30B1-428D-8165-5BC7227305CA}" type="pres">
      <dgm:prSet presAssocID="{A25504B8-704B-4E83-B310-FD126C2F6E19}" presName="imgShp" presStyleLbl="fgImgPlace1" presStyleIdx="0" presStyleCnt="5" custLinFactNeighborX="-9519" custLinFactNeighborY="-106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F9C003AF-6707-4988-A9D9-1FD107142042}" type="pres">
      <dgm:prSet presAssocID="{A25504B8-704B-4E83-B310-FD126C2F6E19}" presName="txShp" presStyleLbl="node1" presStyleIdx="0" presStyleCnt="5">
        <dgm:presLayoutVars>
          <dgm:bulletEnabled val="1"/>
        </dgm:presLayoutVars>
      </dgm:prSet>
      <dgm:spPr/>
    </dgm:pt>
    <dgm:pt modelId="{62FC0FBC-E87C-42D4-8BEF-5E8BCCDAD452}" type="pres">
      <dgm:prSet presAssocID="{B0160202-BB81-48D3-BFF2-DB3608E0F0E2}" presName="spacing" presStyleCnt="0"/>
      <dgm:spPr/>
    </dgm:pt>
    <dgm:pt modelId="{54A3621B-41D7-4CCD-85E8-1BBCA7AB057B}" type="pres">
      <dgm:prSet presAssocID="{F6BB46D4-1348-4DE2-B419-4EC9C4337FDA}" presName="composite" presStyleCnt="0"/>
      <dgm:spPr/>
    </dgm:pt>
    <dgm:pt modelId="{3E98EA68-0EF6-4085-BB00-F39BD3B1DF42}" type="pres">
      <dgm:prSet presAssocID="{F6BB46D4-1348-4DE2-B419-4EC9C4337FDA}" presName="imgShp" presStyleLbl="fgImgPlace1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000" r="-63000"/>
          </a:stretch>
        </a:blipFill>
      </dgm:spPr>
    </dgm:pt>
    <dgm:pt modelId="{FE9F3527-C42F-401F-92F8-28FD3FC53E48}" type="pres">
      <dgm:prSet presAssocID="{F6BB46D4-1348-4DE2-B419-4EC9C4337FDA}" presName="txShp" presStyleLbl="node1" presStyleIdx="1" presStyleCnt="5">
        <dgm:presLayoutVars>
          <dgm:bulletEnabled val="1"/>
        </dgm:presLayoutVars>
      </dgm:prSet>
      <dgm:spPr/>
    </dgm:pt>
    <dgm:pt modelId="{CC527159-6B5E-49D7-BE22-B1B7458F1C16}" type="pres">
      <dgm:prSet presAssocID="{E089D468-E0FB-48B1-8D76-C0BDAF9CD837}" presName="spacing" presStyleCnt="0"/>
      <dgm:spPr/>
    </dgm:pt>
    <dgm:pt modelId="{2B870928-77C3-4C94-8EFE-2CC2BB022553}" type="pres">
      <dgm:prSet presAssocID="{CCDAC61D-A4F4-4218-BD79-F1145B3AD530}" presName="composite" presStyleCnt="0"/>
      <dgm:spPr/>
    </dgm:pt>
    <dgm:pt modelId="{15E1098C-0F7B-4C1E-A058-D3D529A2D907}" type="pres">
      <dgm:prSet presAssocID="{CCDAC61D-A4F4-4218-BD79-F1145B3AD530}" presName="imgShp" presStyleLbl="fgImgPlac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AE30328F-69AE-44C6-A05D-62AE513D74D1}" type="pres">
      <dgm:prSet presAssocID="{CCDAC61D-A4F4-4218-BD79-F1145B3AD530}" presName="txShp" presStyleLbl="node1" presStyleIdx="2" presStyleCnt="5">
        <dgm:presLayoutVars>
          <dgm:bulletEnabled val="1"/>
        </dgm:presLayoutVars>
      </dgm:prSet>
      <dgm:spPr/>
    </dgm:pt>
    <dgm:pt modelId="{0403B22B-E9B4-4B41-9986-5CA806541F10}" type="pres">
      <dgm:prSet presAssocID="{417F027D-B357-41B6-A8BD-4BF42581EBD6}" presName="spacing" presStyleCnt="0"/>
      <dgm:spPr/>
    </dgm:pt>
    <dgm:pt modelId="{87934DA5-E8F2-482E-9785-E3B3454C9457}" type="pres">
      <dgm:prSet presAssocID="{9788EDC9-BEDE-4453-89C9-D8656FF721DB}" presName="composite" presStyleCnt="0"/>
      <dgm:spPr/>
    </dgm:pt>
    <dgm:pt modelId="{7982C030-2A3C-4B52-8E63-0FFCFB8159AC}" type="pres">
      <dgm:prSet presAssocID="{9788EDC9-BEDE-4453-89C9-D8656FF721DB}" presName="imgShp" presStyleLbl="fgImgPlace1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</dgm:spPr>
    </dgm:pt>
    <dgm:pt modelId="{275449CB-8B3C-4F02-8619-334A91C6426A}" type="pres">
      <dgm:prSet presAssocID="{9788EDC9-BEDE-4453-89C9-D8656FF721DB}" presName="txShp" presStyleLbl="node1" presStyleIdx="3" presStyleCnt="5">
        <dgm:presLayoutVars>
          <dgm:bulletEnabled val="1"/>
        </dgm:presLayoutVars>
      </dgm:prSet>
      <dgm:spPr/>
    </dgm:pt>
    <dgm:pt modelId="{5DABD9F3-015B-4169-80F5-C281BC10A318}" type="pres">
      <dgm:prSet presAssocID="{6B10AE50-8C81-484E-9F55-A0679EA16653}" presName="spacing" presStyleCnt="0"/>
      <dgm:spPr/>
    </dgm:pt>
    <dgm:pt modelId="{410F2975-6D5E-4290-A7D8-3FE333B97C62}" type="pres">
      <dgm:prSet presAssocID="{11DA3846-7D0E-4EA3-850A-A96BF7B10212}" presName="composite" presStyleCnt="0"/>
      <dgm:spPr/>
    </dgm:pt>
    <dgm:pt modelId="{01FF536D-2FEC-49B8-9390-75E176575C25}" type="pres">
      <dgm:prSet presAssocID="{11DA3846-7D0E-4EA3-850A-A96BF7B10212}" presName="imgShp" presStyleLbl="fgImgPlace1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B85E1DF8-758A-41E6-92F2-866C2F0F2F56}" type="pres">
      <dgm:prSet presAssocID="{11DA3846-7D0E-4EA3-850A-A96BF7B10212}" presName="txShp" presStyleLbl="node1" presStyleIdx="4" presStyleCnt="5">
        <dgm:presLayoutVars>
          <dgm:bulletEnabled val="1"/>
        </dgm:presLayoutVars>
      </dgm:prSet>
      <dgm:spPr/>
    </dgm:pt>
  </dgm:ptLst>
  <dgm:cxnLst>
    <dgm:cxn modelId="{7940D82A-03E8-4FED-A256-AAB7FBC05099}" type="presOf" srcId="{9788EDC9-BEDE-4453-89C9-D8656FF721DB}" destId="{275449CB-8B3C-4F02-8619-334A91C6426A}" srcOrd="0" destOrd="0" presId="urn:microsoft.com/office/officeart/2005/8/layout/vList3"/>
    <dgm:cxn modelId="{81309537-D3EE-4CF5-8F3F-96FF8CFE6393}" srcId="{9B3092A8-532D-4661-8AA2-5EC789CF9A94}" destId="{CCDAC61D-A4F4-4218-BD79-F1145B3AD530}" srcOrd="2" destOrd="0" parTransId="{C2FBEAC1-61B1-4629-B34A-EB82DFB70C22}" sibTransId="{417F027D-B357-41B6-A8BD-4BF42581EBD6}"/>
    <dgm:cxn modelId="{D16DC061-50BF-45A0-83B6-E1B6FCCC9029}" type="presOf" srcId="{F6BB46D4-1348-4DE2-B419-4EC9C4337FDA}" destId="{FE9F3527-C42F-401F-92F8-28FD3FC53E48}" srcOrd="0" destOrd="0" presId="urn:microsoft.com/office/officeart/2005/8/layout/vList3"/>
    <dgm:cxn modelId="{335FA762-B800-4DE0-8E48-907AFF11C647}" type="presOf" srcId="{11DA3846-7D0E-4EA3-850A-A96BF7B10212}" destId="{B85E1DF8-758A-41E6-92F2-866C2F0F2F56}" srcOrd="0" destOrd="0" presId="urn:microsoft.com/office/officeart/2005/8/layout/vList3"/>
    <dgm:cxn modelId="{2A2D0453-DE76-4526-94AC-CA7EDCFB72E9}" srcId="{9B3092A8-532D-4661-8AA2-5EC789CF9A94}" destId="{9788EDC9-BEDE-4453-89C9-D8656FF721DB}" srcOrd="3" destOrd="0" parTransId="{892B5262-CA20-4EF5-B562-D778EE7D97CF}" sibTransId="{6B10AE50-8C81-484E-9F55-A0679EA16653}"/>
    <dgm:cxn modelId="{A1E56E56-E16B-4799-9281-DA94EB1EF516}" type="presOf" srcId="{A25504B8-704B-4E83-B310-FD126C2F6E19}" destId="{F9C003AF-6707-4988-A9D9-1FD107142042}" srcOrd="0" destOrd="0" presId="urn:microsoft.com/office/officeart/2005/8/layout/vList3"/>
    <dgm:cxn modelId="{CA6ABC87-CA59-4407-8EBB-6800C2BE0B60}" srcId="{9B3092A8-532D-4661-8AA2-5EC789CF9A94}" destId="{A25504B8-704B-4E83-B310-FD126C2F6E19}" srcOrd="0" destOrd="0" parTransId="{AAE444A9-BF20-4E4F-A9EF-5C45E34A7713}" sibTransId="{B0160202-BB81-48D3-BFF2-DB3608E0F0E2}"/>
    <dgm:cxn modelId="{E92EDCA7-A32B-45F5-B6F8-C7879DAD7324}" srcId="{9B3092A8-532D-4661-8AA2-5EC789CF9A94}" destId="{11DA3846-7D0E-4EA3-850A-A96BF7B10212}" srcOrd="4" destOrd="0" parTransId="{84782502-2732-4AF0-8B07-01D68EFE5E1F}" sibTransId="{A5A0FF88-66EF-47AF-A0E7-5A144DBDDA64}"/>
    <dgm:cxn modelId="{CBFFDCBB-9572-44FE-9C6D-558C396E0F7C}" srcId="{9B3092A8-532D-4661-8AA2-5EC789CF9A94}" destId="{F6BB46D4-1348-4DE2-B419-4EC9C4337FDA}" srcOrd="1" destOrd="0" parTransId="{57CADAC8-C64F-4C98-A679-770C3C09E8BA}" sibTransId="{E089D468-E0FB-48B1-8D76-C0BDAF9CD837}"/>
    <dgm:cxn modelId="{AE08E2D3-8D95-4314-8FC7-B832E134A31D}" type="presOf" srcId="{9B3092A8-532D-4661-8AA2-5EC789CF9A94}" destId="{5B891D7D-1753-4380-AED6-FC2C967C76CC}" srcOrd="0" destOrd="0" presId="urn:microsoft.com/office/officeart/2005/8/layout/vList3"/>
    <dgm:cxn modelId="{094128E2-67AC-4771-9A1E-F8EF869F4CAB}" type="presOf" srcId="{CCDAC61D-A4F4-4218-BD79-F1145B3AD530}" destId="{AE30328F-69AE-44C6-A05D-62AE513D74D1}" srcOrd="0" destOrd="0" presId="urn:microsoft.com/office/officeart/2005/8/layout/vList3"/>
    <dgm:cxn modelId="{4AB9057F-5ADC-4EE4-9727-F0D057D280E0}" type="presParOf" srcId="{5B891D7D-1753-4380-AED6-FC2C967C76CC}" destId="{A928B590-5FA7-489F-ABB0-C883F470E135}" srcOrd="0" destOrd="0" presId="urn:microsoft.com/office/officeart/2005/8/layout/vList3"/>
    <dgm:cxn modelId="{7311948C-715A-4824-93D0-6EE536879EB5}" type="presParOf" srcId="{A928B590-5FA7-489F-ABB0-C883F470E135}" destId="{1B7EFA85-30B1-428D-8165-5BC7227305CA}" srcOrd="0" destOrd="0" presId="urn:microsoft.com/office/officeart/2005/8/layout/vList3"/>
    <dgm:cxn modelId="{D9F59C33-C467-4049-8546-27B71E45396F}" type="presParOf" srcId="{A928B590-5FA7-489F-ABB0-C883F470E135}" destId="{F9C003AF-6707-4988-A9D9-1FD107142042}" srcOrd="1" destOrd="0" presId="urn:microsoft.com/office/officeart/2005/8/layout/vList3"/>
    <dgm:cxn modelId="{CEE23811-ADA1-41FC-8F32-AB5919A8D8F1}" type="presParOf" srcId="{5B891D7D-1753-4380-AED6-FC2C967C76CC}" destId="{62FC0FBC-E87C-42D4-8BEF-5E8BCCDAD452}" srcOrd="1" destOrd="0" presId="urn:microsoft.com/office/officeart/2005/8/layout/vList3"/>
    <dgm:cxn modelId="{53EC123E-0DDC-4226-B2D8-4F124C0B2026}" type="presParOf" srcId="{5B891D7D-1753-4380-AED6-FC2C967C76CC}" destId="{54A3621B-41D7-4CCD-85E8-1BBCA7AB057B}" srcOrd="2" destOrd="0" presId="urn:microsoft.com/office/officeart/2005/8/layout/vList3"/>
    <dgm:cxn modelId="{CCA19F30-5089-482B-9827-85506F871D3D}" type="presParOf" srcId="{54A3621B-41D7-4CCD-85E8-1BBCA7AB057B}" destId="{3E98EA68-0EF6-4085-BB00-F39BD3B1DF42}" srcOrd="0" destOrd="0" presId="urn:microsoft.com/office/officeart/2005/8/layout/vList3"/>
    <dgm:cxn modelId="{95B08619-1E7B-4E93-A4BD-EE8DD4B98F4E}" type="presParOf" srcId="{54A3621B-41D7-4CCD-85E8-1BBCA7AB057B}" destId="{FE9F3527-C42F-401F-92F8-28FD3FC53E48}" srcOrd="1" destOrd="0" presId="urn:microsoft.com/office/officeart/2005/8/layout/vList3"/>
    <dgm:cxn modelId="{316BAAB8-CB39-4340-B3D8-B63F7107870A}" type="presParOf" srcId="{5B891D7D-1753-4380-AED6-FC2C967C76CC}" destId="{CC527159-6B5E-49D7-BE22-B1B7458F1C16}" srcOrd="3" destOrd="0" presId="urn:microsoft.com/office/officeart/2005/8/layout/vList3"/>
    <dgm:cxn modelId="{91DB2919-F915-419B-B9E1-E553D075AF07}" type="presParOf" srcId="{5B891D7D-1753-4380-AED6-FC2C967C76CC}" destId="{2B870928-77C3-4C94-8EFE-2CC2BB022553}" srcOrd="4" destOrd="0" presId="urn:microsoft.com/office/officeart/2005/8/layout/vList3"/>
    <dgm:cxn modelId="{D898815B-2D3A-44A3-8F84-308600D06CE6}" type="presParOf" srcId="{2B870928-77C3-4C94-8EFE-2CC2BB022553}" destId="{15E1098C-0F7B-4C1E-A058-D3D529A2D907}" srcOrd="0" destOrd="0" presId="urn:microsoft.com/office/officeart/2005/8/layout/vList3"/>
    <dgm:cxn modelId="{35AD5076-C672-4E90-8CB1-C393C0041DE3}" type="presParOf" srcId="{2B870928-77C3-4C94-8EFE-2CC2BB022553}" destId="{AE30328F-69AE-44C6-A05D-62AE513D74D1}" srcOrd="1" destOrd="0" presId="urn:microsoft.com/office/officeart/2005/8/layout/vList3"/>
    <dgm:cxn modelId="{BBEC39A5-1333-4EBC-986D-645AB0E2FF6B}" type="presParOf" srcId="{5B891D7D-1753-4380-AED6-FC2C967C76CC}" destId="{0403B22B-E9B4-4B41-9986-5CA806541F10}" srcOrd="5" destOrd="0" presId="urn:microsoft.com/office/officeart/2005/8/layout/vList3"/>
    <dgm:cxn modelId="{9A00F6A3-DEBD-4FE3-95D9-A93811DF2C5C}" type="presParOf" srcId="{5B891D7D-1753-4380-AED6-FC2C967C76CC}" destId="{87934DA5-E8F2-482E-9785-E3B3454C9457}" srcOrd="6" destOrd="0" presId="urn:microsoft.com/office/officeart/2005/8/layout/vList3"/>
    <dgm:cxn modelId="{1AEC9AE0-2854-47D1-A0A8-26C06AA09EA1}" type="presParOf" srcId="{87934DA5-E8F2-482E-9785-E3B3454C9457}" destId="{7982C030-2A3C-4B52-8E63-0FFCFB8159AC}" srcOrd="0" destOrd="0" presId="urn:microsoft.com/office/officeart/2005/8/layout/vList3"/>
    <dgm:cxn modelId="{07D9BEE3-6AD4-45B2-8EA2-57CF55839F1C}" type="presParOf" srcId="{87934DA5-E8F2-482E-9785-E3B3454C9457}" destId="{275449CB-8B3C-4F02-8619-334A91C6426A}" srcOrd="1" destOrd="0" presId="urn:microsoft.com/office/officeart/2005/8/layout/vList3"/>
    <dgm:cxn modelId="{42ECC0DA-C390-4D88-A17E-3C2F897AEB33}" type="presParOf" srcId="{5B891D7D-1753-4380-AED6-FC2C967C76CC}" destId="{5DABD9F3-015B-4169-80F5-C281BC10A318}" srcOrd="7" destOrd="0" presId="urn:microsoft.com/office/officeart/2005/8/layout/vList3"/>
    <dgm:cxn modelId="{062D110F-AF3B-493E-9171-15D089897D2D}" type="presParOf" srcId="{5B891D7D-1753-4380-AED6-FC2C967C76CC}" destId="{410F2975-6D5E-4290-A7D8-3FE333B97C62}" srcOrd="8" destOrd="0" presId="urn:microsoft.com/office/officeart/2005/8/layout/vList3"/>
    <dgm:cxn modelId="{3CBFA5F7-5E22-4200-AC93-474785574279}" type="presParOf" srcId="{410F2975-6D5E-4290-A7D8-3FE333B97C62}" destId="{01FF536D-2FEC-49B8-9390-75E176575C25}" srcOrd="0" destOrd="0" presId="urn:microsoft.com/office/officeart/2005/8/layout/vList3"/>
    <dgm:cxn modelId="{3299EC5C-4821-43DE-AD1F-621FC7DFECFC}" type="presParOf" srcId="{410F2975-6D5E-4290-A7D8-3FE333B97C62}" destId="{B85E1DF8-758A-41E6-92F2-866C2F0F2F5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3721897-2188-4347-9D87-7373244E0B6B}" type="doc">
      <dgm:prSet loTypeId="urn:microsoft.com/office/officeart/2005/8/layout/cycle2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E52F671E-B949-4611-A52E-0D0553B1564E}">
      <dgm:prSet phldrT="[Texto]"/>
      <dgm:spPr/>
      <dgm:t>
        <a:bodyPr/>
        <a:lstStyle/>
        <a:p>
          <a:r>
            <a:rPr lang="es-ES" b="1" dirty="0"/>
            <a:t>Sistemas vehiculares y transporte</a:t>
          </a:r>
          <a:endParaRPr lang="es-EC" b="1" dirty="0"/>
        </a:p>
      </dgm:t>
    </dgm:pt>
    <dgm:pt modelId="{FFDFAE16-B534-45A0-A6A9-74E5713A87F2}" type="parTrans" cxnId="{2AA0E606-8887-4AAD-989F-2A39E352E8AF}">
      <dgm:prSet/>
      <dgm:spPr/>
      <dgm:t>
        <a:bodyPr/>
        <a:lstStyle/>
        <a:p>
          <a:endParaRPr lang="es-EC" b="1"/>
        </a:p>
      </dgm:t>
    </dgm:pt>
    <dgm:pt modelId="{E68F3931-3080-494F-A54D-D56E5D160E2C}" type="sibTrans" cxnId="{2AA0E606-8887-4AAD-989F-2A39E352E8AF}">
      <dgm:prSet/>
      <dgm:spPr/>
      <dgm:t>
        <a:bodyPr/>
        <a:lstStyle/>
        <a:p>
          <a:endParaRPr lang="es-EC" b="1"/>
        </a:p>
      </dgm:t>
    </dgm:pt>
    <dgm:pt modelId="{824500D1-362C-472A-8FE5-9E13601A08FA}">
      <dgm:prSet phldrT="[Texto]"/>
      <dgm:spPr/>
      <dgm:t>
        <a:bodyPr/>
        <a:lstStyle/>
        <a:p>
          <a:r>
            <a:rPr lang="es-ES" b="1" dirty="0"/>
            <a:t>Sistemas médicos y sanitarios</a:t>
          </a:r>
          <a:endParaRPr lang="es-EC" b="1" dirty="0"/>
        </a:p>
      </dgm:t>
    </dgm:pt>
    <dgm:pt modelId="{64F2A9F8-24C3-4FDF-80EC-8311ED202E3F}" type="parTrans" cxnId="{5CA3589B-8DE4-4624-9732-4B69B4F8AB32}">
      <dgm:prSet/>
      <dgm:spPr/>
      <dgm:t>
        <a:bodyPr/>
        <a:lstStyle/>
        <a:p>
          <a:endParaRPr lang="es-EC" b="1"/>
        </a:p>
      </dgm:t>
    </dgm:pt>
    <dgm:pt modelId="{F4254607-03CA-44E7-99A4-0684A46F9CAE}" type="sibTrans" cxnId="{5CA3589B-8DE4-4624-9732-4B69B4F8AB32}">
      <dgm:prSet/>
      <dgm:spPr/>
      <dgm:t>
        <a:bodyPr/>
        <a:lstStyle/>
        <a:p>
          <a:endParaRPr lang="es-EC" b="1"/>
        </a:p>
      </dgm:t>
    </dgm:pt>
    <dgm:pt modelId="{44DDA4C8-87DB-45E0-B7DA-457EB76933F6}">
      <dgm:prSet phldrT="[Texto]"/>
      <dgm:spPr/>
      <dgm:t>
        <a:bodyPr/>
        <a:lstStyle/>
        <a:p>
          <a:r>
            <a:rPr lang="es-ES" b="1" dirty="0"/>
            <a:t>Casas inteligentes y edificios</a:t>
          </a:r>
          <a:endParaRPr lang="es-EC" b="1" dirty="0"/>
        </a:p>
      </dgm:t>
    </dgm:pt>
    <dgm:pt modelId="{D1D65526-EC3E-44BF-B526-F663820AFFE9}" type="parTrans" cxnId="{95991C8F-4B85-4275-A2EA-228533E57C10}">
      <dgm:prSet/>
      <dgm:spPr/>
      <dgm:t>
        <a:bodyPr/>
        <a:lstStyle/>
        <a:p>
          <a:endParaRPr lang="es-EC" b="1"/>
        </a:p>
      </dgm:t>
    </dgm:pt>
    <dgm:pt modelId="{A6D631E3-D5A5-4333-91A2-BBD0BAD0EDE0}" type="sibTrans" cxnId="{95991C8F-4B85-4275-A2EA-228533E57C10}">
      <dgm:prSet/>
      <dgm:spPr/>
      <dgm:t>
        <a:bodyPr/>
        <a:lstStyle/>
        <a:p>
          <a:endParaRPr lang="es-EC" b="1"/>
        </a:p>
      </dgm:t>
    </dgm:pt>
    <dgm:pt modelId="{A587708D-AA06-4AD0-8805-9EE4631819E3}">
      <dgm:prSet phldrT="[Texto]"/>
      <dgm:spPr/>
      <dgm:t>
        <a:bodyPr/>
        <a:lstStyle/>
        <a:p>
          <a:r>
            <a:rPr lang="es-ES" b="1" dirty="0"/>
            <a:t>Administración de energía térmica</a:t>
          </a:r>
          <a:endParaRPr lang="es-EC" b="1" dirty="0"/>
        </a:p>
      </dgm:t>
    </dgm:pt>
    <dgm:pt modelId="{DC7BA4F2-6926-467F-ADDD-311D90FA2C39}" type="parTrans" cxnId="{EEA67B19-7793-4687-8317-E3FE00858228}">
      <dgm:prSet/>
      <dgm:spPr/>
      <dgm:t>
        <a:bodyPr/>
        <a:lstStyle/>
        <a:p>
          <a:endParaRPr lang="es-EC" b="1"/>
        </a:p>
      </dgm:t>
    </dgm:pt>
    <dgm:pt modelId="{D9A39847-416E-4221-895A-FB4274B9A70D}" type="sibTrans" cxnId="{EEA67B19-7793-4687-8317-E3FE00858228}">
      <dgm:prSet/>
      <dgm:spPr/>
      <dgm:t>
        <a:bodyPr/>
        <a:lstStyle/>
        <a:p>
          <a:endParaRPr lang="es-EC" b="1"/>
        </a:p>
      </dgm:t>
    </dgm:pt>
    <dgm:pt modelId="{64D3C8A6-A73B-4E2A-BF8C-2D13B34A46D4}">
      <dgm:prSet phldrT="[Texto]"/>
      <dgm:spPr/>
      <dgm:t>
        <a:bodyPr/>
        <a:lstStyle/>
        <a:p>
          <a:r>
            <a:rPr lang="es-ES" b="1" dirty="0"/>
            <a:t>Red Eléctrica y Sistemas de Energía</a:t>
          </a:r>
          <a:endParaRPr lang="es-EC" b="1" dirty="0"/>
        </a:p>
      </dgm:t>
    </dgm:pt>
    <dgm:pt modelId="{75FCB891-B74D-4C96-A2A5-CBF05F290665}" type="parTrans" cxnId="{73EA0D76-5AC6-46A4-9758-96E4A5FF78A2}">
      <dgm:prSet/>
      <dgm:spPr/>
      <dgm:t>
        <a:bodyPr/>
        <a:lstStyle/>
        <a:p>
          <a:endParaRPr lang="es-EC" b="1"/>
        </a:p>
      </dgm:t>
    </dgm:pt>
    <dgm:pt modelId="{D341CD45-C8D3-48F3-A2D9-05F51CACD07C}" type="sibTrans" cxnId="{73EA0D76-5AC6-46A4-9758-96E4A5FF78A2}">
      <dgm:prSet/>
      <dgm:spPr/>
      <dgm:t>
        <a:bodyPr/>
        <a:lstStyle/>
        <a:p>
          <a:endParaRPr lang="es-EC" b="1"/>
        </a:p>
      </dgm:t>
    </dgm:pt>
    <dgm:pt modelId="{DE642F97-DCB2-4C1C-9049-934EB54FD6AB}" type="pres">
      <dgm:prSet presAssocID="{63721897-2188-4347-9D87-7373244E0B6B}" presName="cycle" presStyleCnt="0">
        <dgm:presLayoutVars>
          <dgm:dir/>
          <dgm:resizeHandles val="exact"/>
        </dgm:presLayoutVars>
      </dgm:prSet>
      <dgm:spPr/>
    </dgm:pt>
    <dgm:pt modelId="{BC188FB2-EE26-459D-AECE-5AF3301EB588}" type="pres">
      <dgm:prSet presAssocID="{E52F671E-B949-4611-A52E-0D0553B1564E}" presName="node" presStyleLbl="node1" presStyleIdx="0" presStyleCnt="5">
        <dgm:presLayoutVars>
          <dgm:bulletEnabled val="1"/>
        </dgm:presLayoutVars>
      </dgm:prSet>
      <dgm:spPr/>
    </dgm:pt>
    <dgm:pt modelId="{340E9664-2D35-4CA8-9F81-A6136F435FC4}" type="pres">
      <dgm:prSet presAssocID="{E68F3931-3080-494F-A54D-D56E5D160E2C}" presName="sibTrans" presStyleLbl="sibTrans2D1" presStyleIdx="0" presStyleCnt="5"/>
      <dgm:spPr/>
    </dgm:pt>
    <dgm:pt modelId="{4B9970E5-AA26-4AB1-8297-ECDF3F5C26F6}" type="pres">
      <dgm:prSet presAssocID="{E68F3931-3080-494F-A54D-D56E5D160E2C}" presName="connectorText" presStyleLbl="sibTrans2D1" presStyleIdx="0" presStyleCnt="5"/>
      <dgm:spPr/>
    </dgm:pt>
    <dgm:pt modelId="{2AC55E5F-682A-43FF-8F86-1D3835A93A45}" type="pres">
      <dgm:prSet presAssocID="{824500D1-362C-472A-8FE5-9E13601A08FA}" presName="node" presStyleLbl="node1" presStyleIdx="1" presStyleCnt="5">
        <dgm:presLayoutVars>
          <dgm:bulletEnabled val="1"/>
        </dgm:presLayoutVars>
      </dgm:prSet>
      <dgm:spPr/>
    </dgm:pt>
    <dgm:pt modelId="{6BCBA3FB-AA87-4C3B-B592-DCB74175FAB6}" type="pres">
      <dgm:prSet presAssocID="{F4254607-03CA-44E7-99A4-0684A46F9CAE}" presName="sibTrans" presStyleLbl="sibTrans2D1" presStyleIdx="1" presStyleCnt="5"/>
      <dgm:spPr/>
    </dgm:pt>
    <dgm:pt modelId="{71643BB9-1E7D-423C-8CD1-971299EF4DF2}" type="pres">
      <dgm:prSet presAssocID="{F4254607-03CA-44E7-99A4-0684A46F9CAE}" presName="connectorText" presStyleLbl="sibTrans2D1" presStyleIdx="1" presStyleCnt="5"/>
      <dgm:spPr/>
    </dgm:pt>
    <dgm:pt modelId="{077584D8-3BA9-45AB-942F-0C05156112FD}" type="pres">
      <dgm:prSet presAssocID="{44DDA4C8-87DB-45E0-B7DA-457EB76933F6}" presName="node" presStyleLbl="node1" presStyleIdx="2" presStyleCnt="5">
        <dgm:presLayoutVars>
          <dgm:bulletEnabled val="1"/>
        </dgm:presLayoutVars>
      </dgm:prSet>
      <dgm:spPr/>
    </dgm:pt>
    <dgm:pt modelId="{AF9A6B9F-4001-41D2-8311-313020D807B3}" type="pres">
      <dgm:prSet presAssocID="{A6D631E3-D5A5-4333-91A2-BBD0BAD0EDE0}" presName="sibTrans" presStyleLbl="sibTrans2D1" presStyleIdx="2" presStyleCnt="5"/>
      <dgm:spPr/>
    </dgm:pt>
    <dgm:pt modelId="{7B4A4694-F55E-4A0D-AE32-2883EFE3B050}" type="pres">
      <dgm:prSet presAssocID="{A6D631E3-D5A5-4333-91A2-BBD0BAD0EDE0}" presName="connectorText" presStyleLbl="sibTrans2D1" presStyleIdx="2" presStyleCnt="5"/>
      <dgm:spPr/>
    </dgm:pt>
    <dgm:pt modelId="{CA300B6C-05B3-4E71-885E-10E07D7B0AF5}" type="pres">
      <dgm:prSet presAssocID="{A587708D-AA06-4AD0-8805-9EE4631819E3}" presName="node" presStyleLbl="node1" presStyleIdx="3" presStyleCnt="5">
        <dgm:presLayoutVars>
          <dgm:bulletEnabled val="1"/>
        </dgm:presLayoutVars>
      </dgm:prSet>
      <dgm:spPr/>
    </dgm:pt>
    <dgm:pt modelId="{1F27CC92-52CB-41A0-99A3-D13B998CD769}" type="pres">
      <dgm:prSet presAssocID="{D9A39847-416E-4221-895A-FB4274B9A70D}" presName="sibTrans" presStyleLbl="sibTrans2D1" presStyleIdx="3" presStyleCnt="5"/>
      <dgm:spPr/>
    </dgm:pt>
    <dgm:pt modelId="{3DC3BB55-FE5F-4090-9045-8EDE247968E7}" type="pres">
      <dgm:prSet presAssocID="{D9A39847-416E-4221-895A-FB4274B9A70D}" presName="connectorText" presStyleLbl="sibTrans2D1" presStyleIdx="3" presStyleCnt="5"/>
      <dgm:spPr/>
    </dgm:pt>
    <dgm:pt modelId="{BF6E9754-F1F8-4828-A7E0-3448CAB9A1EB}" type="pres">
      <dgm:prSet presAssocID="{64D3C8A6-A73B-4E2A-BF8C-2D13B34A46D4}" presName="node" presStyleLbl="node1" presStyleIdx="4" presStyleCnt="5">
        <dgm:presLayoutVars>
          <dgm:bulletEnabled val="1"/>
        </dgm:presLayoutVars>
      </dgm:prSet>
      <dgm:spPr/>
    </dgm:pt>
    <dgm:pt modelId="{4DC030AB-EB46-4305-BDDA-87A784188621}" type="pres">
      <dgm:prSet presAssocID="{D341CD45-C8D3-48F3-A2D9-05F51CACD07C}" presName="sibTrans" presStyleLbl="sibTrans2D1" presStyleIdx="4" presStyleCnt="5"/>
      <dgm:spPr/>
    </dgm:pt>
    <dgm:pt modelId="{F5296F85-73A5-4E8F-9187-B063D0CB6114}" type="pres">
      <dgm:prSet presAssocID="{D341CD45-C8D3-48F3-A2D9-05F51CACD07C}" presName="connectorText" presStyleLbl="sibTrans2D1" presStyleIdx="4" presStyleCnt="5"/>
      <dgm:spPr/>
    </dgm:pt>
  </dgm:ptLst>
  <dgm:cxnLst>
    <dgm:cxn modelId="{2AA0E606-8887-4AAD-989F-2A39E352E8AF}" srcId="{63721897-2188-4347-9D87-7373244E0B6B}" destId="{E52F671E-B949-4611-A52E-0D0553B1564E}" srcOrd="0" destOrd="0" parTransId="{FFDFAE16-B534-45A0-A6A9-74E5713A87F2}" sibTransId="{E68F3931-3080-494F-A54D-D56E5D160E2C}"/>
    <dgm:cxn modelId="{78612418-E38F-4988-9176-F3838224D304}" type="presOf" srcId="{A6D631E3-D5A5-4333-91A2-BBD0BAD0EDE0}" destId="{AF9A6B9F-4001-41D2-8311-313020D807B3}" srcOrd="0" destOrd="0" presId="urn:microsoft.com/office/officeart/2005/8/layout/cycle2"/>
    <dgm:cxn modelId="{EEA67B19-7793-4687-8317-E3FE00858228}" srcId="{63721897-2188-4347-9D87-7373244E0B6B}" destId="{A587708D-AA06-4AD0-8805-9EE4631819E3}" srcOrd="3" destOrd="0" parTransId="{DC7BA4F2-6926-467F-ADDD-311D90FA2C39}" sibTransId="{D9A39847-416E-4221-895A-FB4274B9A70D}"/>
    <dgm:cxn modelId="{1B571061-1FC2-428E-A6C3-34775DD45D43}" type="presOf" srcId="{D341CD45-C8D3-48F3-A2D9-05F51CACD07C}" destId="{4DC030AB-EB46-4305-BDDA-87A784188621}" srcOrd="0" destOrd="0" presId="urn:microsoft.com/office/officeart/2005/8/layout/cycle2"/>
    <dgm:cxn modelId="{541D6C48-38A1-401D-8171-30EAFA43EF0F}" type="presOf" srcId="{F4254607-03CA-44E7-99A4-0684A46F9CAE}" destId="{6BCBA3FB-AA87-4C3B-B592-DCB74175FAB6}" srcOrd="0" destOrd="0" presId="urn:microsoft.com/office/officeart/2005/8/layout/cycle2"/>
    <dgm:cxn modelId="{3731F14C-B7C8-43CA-92DC-2EA22623786F}" type="presOf" srcId="{A587708D-AA06-4AD0-8805-9EE4631819E3}" destId="{CA300B6C-05B3-4E71-885E-10E07D7B0AF5}" srcOrd="0" destOrd="0" presId="urn:microsoft.com/office/officeart/2005/8/layout/cycle2"/>
    <dgm:cxn modelId="{FCCD4250-24E8-4279-91A7-A43A1BAF63F2}" type="presOf" srcId="{A6D631E3-D5A5-4333-91A2-BBD0BAD0EDE0}" destId="{7B4A4694-F55E-4A0D-AE32-2883EFE3B050}" srcOrd="1" destOrd="0" presId="urn:microsoft.com/office/officeart/2005/8/layout/cycle2"/>
    <dgm:cxn modelId="{C1FEAF70-8BD2-4575-A792-96145ECE9858}" type="presOf" srcId="{F4254607-03CA-44E7-99A4-0684A46F9CAE}" destId="{71643BB9-1E7D-423C-8CD1-971299EF4DF2}" srcOrd="1" destOrd="0" presId="urn:microsoft.com/office/officeart/2005/8/layout/cycle2"/>
    <dgm:cxn modelId="{73EA0D76-5AC6-46A4-9758-96E4A5FF78A2}" srcId="{63721897-2188-4347-9D87-7373244E0B6B}" destId="{64D3C8A6-A73B-4E2A-BF8C-2D13B34A46D4}" srcOrd="4" destOrd="0" parTransId="{75FCB891-B74D-4C96-A2A5-CBF05F290665}" sibTransId="{D341CD45-C8D3-48F3-A2D9-05F51CACD07C}"/>
    <dgm:cxn modelId="{FCEF9D82-2AE9-40CF-B380-12465BE78C73}" type="presOf" srcId="{D9A39847-416E-4221-895A-FB4274B9A70D}" destId="{3DC3BB55-FE5F-4090-9045-8EDE247968E7}" srcOrd="1" destOrd="0" presId="urn:microsoft.com/office/officeart/2005/8/layout/cycle2"/>
    <dgm:cxn modelId="{6662E083-5367-4F60-B5E6-DEFADBDE9152}" type="presOf" srcId="{E68F3931-3080-494F-A54D-D56E5D160E2C}" destId="{340E9664-2D35-4CA8-9F81-A6136F435FC4}" srcOrd="0" destOrd="0" presId="urn:microsoft.com/office/officeart/2005/8/layout/cycle2"/>
    <dgm:cxn modelId="{95991C8F-4B85-4275-A2EA-228533E57C10}" srcId="{63721897-2188-4347-9D87-7373244E0B6B}" destId="{44DDA4C8-87DB-45E0-B7DA-457EB76933F6}" srcOrd="2" destOrd="0" parTransId="{D1D65526-EC3E-44BF-B526-F663820AFFE9}" sibTransId="{A6D631E3-D5A5-4333-91A2-BBD0BAD0EDE0}"/>
    <dgm:cxn modelId="{A1266F98-D7FA-40B6-B5CD-825C563AB4BA}" type="presOf" srcId="{44DDA4C8-87DB-45E0-B7DA-457EB76933F6}" destId="{077584D8-3BA9-45AB-942F-0C05156112FD}" srcOrd="0" destOrd="0" presId="urn:microsoft.com/office/officeart/2005/8/layout/cycle2"/>
    <dgm:cxn modelId="{D6938C9A-0075-4E69-8871-6190A4AFFE1D}" type="presOf" srcId="{D341CD45-C8D3-48F3-A2D9-05F51CACD07C}" destId="{F5296F85-73A5-4E8F-9187-B063D0CB6114}" srcOrd="1" destOrd="0" presId="urn:microsoft.com/office/officeart/2005/8/layout/cycle2"/>
    <dgm:cxn modelId="{5CA3589B-8DE4-4624-9732-4B69B4F8AB32}" srcId="{63721897-2188-4347-9D87-7373244E0B6B}" destId="{824500D1-362C-472A-8FE5-9E13601A08FA}" srcOrd="1" destOrd="0" parTransId="{64F2A9F8-24C3-4FDF-80EC-8311ED202E3F}" sibTransId="{F4254607-03CA-44E7-99A4-0684A46F9CAE}"/>
    <dgm:cxn modelId="{B7F46AA2-AAB3-4BB0-8139-8BF63D7ADBEC}" type="presOf" srcId="{64D3C8A6-A73B-4E2A-BF8C-2D13B34A46D4}" destId="{BF6E9754-F1F8-4828-A7E0-3448CAB9A1EB}" srcOrd="0" destOrd="0" presId="urn:microsoft.com/office/officeart/2005/8/layout/cycle2"/>
    <dgm:cxn modelId="{82DDC5A2-3A54-4B33-9468-474E2191036A}" type="presOf" srcId="{D9A39847-416E-4221-895A-FB4274B9A70D}" destId="{1F27CC92-52CB-41A0-99A3-D13B998CD769}" srcOrd="0" destOrd="0" presId="urn:microsoft.com/office/officeart/2005/8/layout/cycle2"/>
    <dgm:cxn modelId="{74CCC6AA-D512-4312-B4F1-D4B10D7FB680}" type="presOf" srcId="{63721897-2188-4347-9D87-7373244E0B6B}" destId="{DE642F97-DCB2-4C1C-9049-934EB54FD6AB}" srcOrd="0" destOrd="0" presId="urn:microsoft.com/office/officeart/2005/8/layout/cycle2"/>
    <dgm:cxn modelId="{E22A8BD1-C27B-46B7-AB0B-9A4F881BFEAE}" type="presOf" srcId="{E52F671E-B949-4611-A52E-0D0553B1564E}" destId="{BC188FB2-EE26-459D-AECE-5AF3301EB588}" srcOrd="0" destOrd="0" presId="urn:microsoft.com/office/officeart/2005/8/layout/cycle2"/>
    <dgm:cxn modelId="{2C1292D3-00A5-4AF4-9310-A25BBFAE5F90}" type="presOf" srcId="{E68F3931-3080-494F-A54D-D56E5D160E2C}" destId="{4B9970E5-AA26-4AB1-8297-ECDF3F5C26F6}" srcOrd="1" destOrd="0" presId="urn:microsoft.com/office/officeart/2005/8/layout/cycle2"/>
    <dgm:cxn modelId="{66D666F2-4FC9-4A2D-8A2C-AAD626C3BA0E}" type="presOf" srcId="{824500D1-362C-472A-8FE5-9E13601A08FA}" destId="{2AC55E5F-682A-43FF-8F86-1D3835A93A45}" srcOrd="0" destOrd="0" presId="urn:microsoft.com/office/officeart/2005/8/layout/cycle2"/>
    <dgm:cxn modelId="{1CA33268-039B-4407-A661-263E7D3E99B3}" type="presParOf" srcId="{DE642F97-DCB2-4C1C-9049-934EB54FD6AB}" destId="{BC188FB2-EE26-459D-AECE-5AF3301EB588}" srcOrd="0" destOrd="0" presId="urn:microsoft.com/office/officeart/2005/8/layout/cycle2"/>
    <dgm:cxn modelId="{64B91059-9729-4DD0-AD9A-E26B5849679F}" type="presParOf" srcId="{DE642F97-DCB2-4C1C-9049-934EB54FD6AB}" destId="{340E9664-2D35-4CA8-9F81-A6136F435FC4}" srcOrd="1" destOrd="0" presId="urn:microsoft.com/office/officeart/2005/8/layout/cycle2"/>
    <dgm:cxn modelId="{08853FA3-5FFD-46F2-9843-F08B5247B139}" type="presParOf" srcId="{340E9664-2D35-4CA8-9F81-A6136F435FC4}" destId="{4B9970E5-AA26-4AB1-8297-ECDF3F5C26F6}" srcOrd="0" destOrd="0" presId="urn:microsoft.com/office/officeart/2005/8/layout/cycle2"/>
    <dgm:cxn modelId="{E6FC8CAB-A456-4A49-849F-678FCBF77872}" type="presParOf" srcId="{DE642F97-DCB2-4C1C-9049-934EB54FD6AB}" destId="{2AC55E5F-682A-43FF-8F86-1D3835A93A45}" srcOrd="2" destOrd="0" presId="urn:microsoft.com/office/officeart/2005/8/layout/cycle2"/>
    <dgm:cxn modelId="{92976F51-D826-4E10-9E54-49D1E55E411E}" type="presParOf" srcId="{DE642F97-DCB2-4C1C-9049-934EB54FD6AB}" destId="{6BCBA3FB-AA87-4C3B-B592-DCB74175FAB6}" srcOrd="3" destOrd="0" presId="urn:microsoft.com/office/officeart/2005/8/layout/cycle2"/>
    <dgm:cxn modelId="{A165DF54-6C96-4E12-AE76-B673319447E3}" type="presParOf" srcId="{6BCBA3FB-AA87-4C3B-B592-DCB74175FAB6}" destId="{71643BB9-1E7D-423C-8CD1-971299EF4DF2}" srcOrd="0" destOrd="0" presId="urn:microsoft.com/office/officeart/2005/8/layout/cycle2"/>
    <dgm:cxn modelId="{E1CC8428-1F57-48A7-8611-70404BC17638}" type="presParOf" srcId="{DE642F97-DCB2-4C1C-9049-934EB54FD6AB}" destId="{077584D8-3BA9-45AB-942F-0C05156112FD}" srcOrd="4" destOrd="0" presId="urn:microsoft.com/office/officeart/2005/8/layout/cycle2"/>
    <dgm:cxn modelId="{1D1EB7E3-D928-4B52-B990-685B43FD09C4}" type="presParOf" srcId="{DE642F97-DCB2-4C1C-9049-934EB54FD6AB}" destId="{AF9A6B9F-4001-41D2-8311-313020D807B3}" srcOrd="5" destOrd="0" presId="urn:microsoft.com/office/officeart/2005/8/layout/cycle2"/>
    <dgm:cxn modelId="{C31EAD93-DAA4-4EDD-9039-5C2D2538BBFA}" type="presParOf" srcId="{AF9A6B9F-4001-41D2-8311-313020D807B3}" destId="{7B4A4694-F55E-4A0D-AE32-2883EFE3B050}" srcOrd="0" destOrd="0" presId="urn:microsoft.com/office/officeart/2005/8/layout/cycle2"/>
    <dgm:cxn modelId="{8BCA6523-0B09-4788-979B-D01CA6F867B7}" type="presParOf" srcId="{DE642F97-DCB2-4C1C-9049-934EB54FD6AB}" destId="{CA300B6C-05B3-4E71-885E-10E07D7B0AF5}" srcOrd="6" destOrd="0" presId="urn:microsoft.com/office/officeart/2005/8/layout/cycle2"/>
    <dgm:cxn modelId="{C32DDABA-5793-4DDE-B372-315923AAC305}" type="presParOf" srcId="{DE642F97-DCB2-4C1C-9049-934EB54FD6AB}" destId="{1F27CC92-52CB-41A0-99A3-D13B998CD769}" srcOrd="7" destOrd="0" presId="urn:microsoft.com/office/officeart/2005/8/layout/cycle2"/>
    <dgm:cxn modelId="{4E71BE77-9C20-4B5F-856E-081436511AE9}" type="presParOf" srcId="{1F27CC92-52CB-41A0-99A3-D13B998CD769}" destId="{3DC3BB55-FE5F-4090-9045-8EDE247968E7}" srcOrd="0" destOrd="0" presId="urn:microsoft.com/office/officeart/2005/8/layout/cycle2"/>
    <dgm:cxn modelId="{E4564238-7A8E-4DD6-BE58-746633AC5839}" type="presParOf" srcId="{DE642F97-DCB2-4C1C-9049-934EB54FD6AB}" destId="{BF6E9754-F1F8-4828-A7E0-3448CAB9A1EB}" srcOrd="8" destOrd="0" presId="urn:microsoft.com/office/officeart/2005/8/layout/cycle2"/>
    <dgm:cxn modelId="{D54A6BAF-0F19-4DB4-AE61-CC9C29EAE4B2}" type="presParOf" srcId="{DE642F97-DCB2-4C1C-9049-934EB54FD6AB}" destId="{4DC030AB-EB46-4305-BDDA-87A784188621}" srcOrd="9" destOrd="0" presId="urn:microsoft.com/office/officeart/2005/8/layout/cycle2"/>
    <dgm:cxn modelId="{78666853-7141-4E0B-9B89-7AD18DEC6924}" type="presParOf" srcId="{4DC030AB-EB46-4305-BDDA-87A784188621}" destId="{F5296F85-73A5-4E8F-9187-B063D0CB611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C003AF-6707-4988-A9D9-1FD107142042}">
      <dsp:nvSpPr>
        <dsp:cNvPr id="0" name=""/>
        <dsp:cNvSpPr/>
      </dsp:nvSpPr>
      <dsp:spPr>
        <a:xfrm rot="10800000">
          <a:off x="1026927" y="1319"/>
          <a:ext cx="3505379" cy="575976"/>
        </a:xfrm>
        <a:prstGeom prst="homePlate">
          <a:avLst/>
        </a:prstGeom>
        <a:solidFill>
          <a:schemeClr val="tx2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3990" tIns="72390" rIns="135128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900" kern="1200" dirty="0"/>
            <a:t>Integración</a:t>
          </a:r>
        </a:p>
      </dsp:txBody>
      <dsp:txXfrm rot="10800000">
        <a:off x="1170921" y="1319"/>
        <a:ext cx="3361385" cy="575976"/>
      </dsp:txXfrm>
    </dsp:sp>
    <dsp:sp modelId="{1B7EFA85-30B1-428D-8165-5BC7227305CA}">
      <dsp:nvSpPr>
        <dsp:cNvPr id="0" name=""/>
        <dsp:cNvSpPr/>
      </dsp:nvSpPr>
      <dsp:spPr>
        <a:xfrm>
          <a:off x="684112" y="0"/>
          <a:ext cx="575976" cy="57597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9F3527-C42F-401F-92F8-28FD3FC53E48}">
      <dsp:nvSpPr>
        <dsp:cNvPr id="0" name=""/>
        <dsp:cNvSpPr/>
      </dsp:nvSpPr>
      <dsp:spPr>
        <a:xfrm rot="10800000">
          <a:off x="1026927" y="749228"/>
          <a:ext cx="3505379" cy="575976"/>
        </a:xfrm>
        <a:prstGeom prst="homePlate">
          <a:avLst/>
        </a:prstGeom>
        <a:solidFill>
          <a:schemeClr val="tx2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3990" tIns="72390" rIns="135128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900" kern="1200" dirty="0"/>
            <a:t>Manejo de la Incertidumbre</a:t>
          </a:r>
        </a:p>
      </dsp:txBody>
      <dsp:txXfrm rot="10800000">
        <a:off x="1170921" y="749228"/>
        <a:ext cx="3361385" cy="575976"/>
      </dsp:txXfrm>
    </dsp:sp>
    <dsp:sp modelId="{3E98EA68-0EF6-4085-BB00-F39BD3B1DF42}">
      <dsp:nvSpPr>
        <dsp:cNvPr id="0" name=""/>
        <dsp:cNvSpPr/>
      </dsp:nvSpPr>
      <dsp:spPr>
        <a:xfrm>
          <a:off x="738939" y="749228"/>
          <a:ext cx="575976" cy="575976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000" r="-63000"/>
          </a:stretch>
        </a:blipFill>
        <a:ln>
          <a:noFill/>
        </a:ln>
        <a:effectLst/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30328F-69AE-44C6-A05D-62AE513D74D1}">
      <dsp:nvSpPr>
        <dsp:cNvPr id="0" name=""/>
        <dsp:cNvSpPr/>
      </dsp:nvSpPr>
      <dsp:spPr>
        <a:xfrm rot="10800000">
          <a:off x="1026927" y="1497138"/>
          <a:ext cx="3505379" cy="575976"/>
        </a:xfrm>
        <a:prstGeom prst="homePlate">
          <a:avLst/>
        </a:prstGeom>
        <a:solidFill>
          <a:schemeClr val="tx2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3990" tIns="72390" rIns="135128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900" kern="1200" dirty="0"/>
            <a:t>Rendimiento del Sistema</a:t>
          </a:r>
        </a:p>
      </dsp:txBody>
      <dsp:txXfrm rot="10800000">
        <a:off x="1170921" y="1497138"/>
        <a:ext cx="3361385" cy="575976"/>
      </dsp:txXfrm>
    </dsp:sp>
    <dsp:sp modelId="{15E1098C-0F7B-4C1E-A058-D3D529A2D907}">
      <dsp:nvSpPr>
        <dsp:cNvPr id="0" name=""/>
        <dsp:cNvSpPr/>
      </dsp:nvSpPr>
      <dsp:spPr>
        <a:xfrm>
          <a:off x="738939" y="1497138"/>
          <a:ext cx="575976" cy="575976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/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5449CB-8B3C-4F02-8619-334A91C6426A}">
      <dsp:nvSpPr>
        <dsp:cNvPr id="0" name=""/>
        <dsp:cNvSpPr/>
      </dsp:nvSpPr>
      <dsp:spPr>
        <a:xfrm rot="10800000">
          <a:off x="1026927" y="2245047"/>
          <a:ext cx="3505379" cy="575976"/>
        </a:xfrm>
        <a:prstGeom prst="homePlate">
          <a:avLst/>
        </a:prstGeom>
        <a:solidFill>
          <a:schemeClr val="tx2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3990" tIns="72390" rIns="135128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900" kern="1200" dirty="0"/>
            <a:t>Escalabilidad</a:t>
          </a:r>
        </a:p>
      </dsp:txBody>
      <dsp:txXfrm rot="10800000">
        <a:off x="1170921" y="2245047"/>
        <a:ext cx="3361385" cy="575976"/>
      </dsp:txXfrm>
    </dsp:sp>
    <dsp:sp modelId="{7982C030-2A3C-4B52-8E63-0FFCFB8159AC}">
      <dsp:nvSpPr>
        <dsp:cNvPr id="0" name=""/>
        <dsp:cNvSpPr/>
      </dsp:nvSpPr>
      <dsp:spPr>
        <a:xfrm>
          <a:off x="738939" y="2245047"/>
          <a:ext cx="575976" cy="575976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  <a:ln>
          <a:noFill/>
        </a:ln>
        <a:effectLst/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5E1DF8-758A-41E6-92F2-866C2F0F2F56}">
      <dsp:nvSpPr>
        <dsp:cNvPr id="0" name=""/>
        <dsp:cNvSpPr/>
      </dsp:nvSpPr>
      <dsp:spPr>
        <a:xfrm rot="10800000">
          <a:off x="1026927" y="2992957"/>
          <a:ext cx="3505379" cy="575976"/>
        </a:xfrm>
        <a:prstGeom prst="homePlate">
          <a:avLst/>
        </a:prstGeom>
        <a:solidFill>
          <a:schemeClr val="tx2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3990" tIns="72390" rIns="135128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900" kern="1200" dirty="0"/>
            <a:t>Tiempo de Respuesta</a:t>
          </a:r>
        </a:p>
      </dsp:txBody>
      <dsp:txXfrm rot="10800000">
        <a:off x="1170921" y="2992957"/>
        <a:ext cx="3361385" cy="575976"/>
      </dsp:txXfrm>
    </dsp:sp>
    <dsp:sp modelId="{01FF536D-2FEC-49B8-9390-75E176575C25}">
      <dsp:nvSpPr>
        <dsp:cNvPr id="0" name=""/>
        <dsp:cNvSpPr/>
      </dsp:nvSpPr>
      <dsp:spPr>
        <a:xfrm>
          <a:off x="738939" y="2992957"/>
          <a:ext cx="575976" cy="575976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>
          <a:noFill/>
        </a:ln>
        <a:effectLst/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188FB2-EE26-459D-AECE-5AF3301EB588}">
      <dsp:nvSpPr>
        <dsp:cNvPr id="0" name=""/>
        <dsp:cNvSpPr/>
      </dsp:nvSpPr>
      <dsp:spPr>
        <a:xfrm>
          <a:off x="2525687" y="1272"/>
          <a:ext cx="1281784" cy="12817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b="1" kern="1200" dirty="0"/>
            <a:t>Sistemas vehiculares y transporte</a:t>
          </a:r>
          <a:endParaRPr lang="es-EC" sz="900" b="1" kern="1200" dirty="0"/>
        </a:p>
      </dsp:txBody>
      <dsp:txXfrm>
        <a:off x="2713400" y="188985"/>
        <a:ext cx="906358" cy="906358"/>
      </dsp:txXfrm>
    </dsp:sp>
    <dsp:sp modelId="{340E9664-2D35-4CA8-9F81-A6136F435FC4}">
      <dsp:nvSpPr>
        <dsp:cNvPr id="0" name=""/>
        <dsp:cNvSpPr/>
      </dsp:nvSpPr>
      <dsp:spPr>
        <a:xfrm rot="2160000">
          <a:off x="3766946" y="985813"/>
          <a:ext cx="340677" cy="432602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700" b="1" kern="1200"/>
        </a:p>
      </dsp:txBody>
      <dsp:txXfrm>
        <a:off x="3776706" y="1042296"/>
        <a:ext cx="238474" cy="259562"/>
      </dsp:txXfrm>
    </dsp:sp>
    <dsp:sp modelId="{2AC55E5F-682A-43FF-8F86-1D3835A93A45}">
      <dsp:nvSpPr>
        <dsp:cNvPr id="0" name=""/>
        <dsp:cNvSpPr/>
      </dsp:nvSpPr>
      <dsp:spPr>
        <a:xfrm>
          <a:off x="4082698" y="1132507"/>
          <a:ext cx="1281784" cy="12817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b="1" kern="1200" dirty="0"/>
            <a:t>Sistemas médicos y sanitarios</a:t>
          </a:r>
          <a:endParaRPr lang="es-EC" sz="900" b="1" kern="1200" dirty="0"/>
        </a:p>
      </dsp:txBody>
      <dsp:txXfrm>
        <a:off x="4270411" y="1320220"/>
        <a:ext cx="906358" cy="906358"/>
      </dsp:txXfrm>
    </dsp:sp>
    <dsp:sp modelId="{6BCBA3FB-AA87-4C3B-B592-DCB74175FAB6}">
      <dsp:nvSpPr>
        <dsp:cNvPr id="0" name=""/>
        <dsp:cNvSpPr/>
      </dsp:nvSpPr>
      <dsp:spPr>
        <a:xfrm rot="6480000">
          <a:off x="4258869" y="2463116"/>
          <a:ext cx="340677" cy="432602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700" b="1" kern="1200"/>
        </a:p>
      </dsp:txBody>
      <dsp:txXfrm rot="10800000">
        <a:off x="4325762" y="2501036"/>
        <a:ext cx="238474" cy="259562"/>
      </dsp:txXfrm>
    </dsp:sp>
    <dsp:sp modelId="{077584D8-3BA9-45AB-942F-0C05156112FD}">
      <dsp:nvSpPr>
        <dsp:cNvPr id="0" name=""/>
        <dsp:cNvSpPr/>
      </dsp:nvSpPr>
      <dsp:spPr>
        <a:xfrm>
          <a:off x="3487973" y="2962883"/>
          <a:ext cx="1281784" cy="12817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b="1" kern="1200" dirty="0"/>
            <a:t>Casas inteligentes y edificios</a:t>
          </a:r>
          <a:endParaRPr lang="es-EC" sz="900" b="1" kern="1200" dirty="0"/>
        </a:p>
      </dsp:txBody>
      <dsp:txXfrm>
        <a:off x="3675686" y="3150596"/>
        <a:ext cx="906358" cy="906358"/>
      </dsp:txXfrm>
    </dsp:sp>
    <dsp:sp modelId="{AF9A6B9F-4001-41D2-8311-313020D807B3}">
      <dsp:nvSpPr>
        <dsp:cNvPr id="0" name=""/>
        <dsp:cNvSpPr/>
      </dsp:nvSpPr>
      <dsp:spPr>
        <a:xfrm rot="10800000">
          <a:off x="3005883" y="3387474"/>
          <a:ext cx="340677" cy="432602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700" b="1" kern="1200"/>
        </a:p>
      </dsp:txBody>
      <dsp:txXfrm rot="10800000">
        <a:off x="3108086" y="3473994"/>
        <a:ext cx="238474" cy="259562"/>
      </dsp:txXfrm>
    </dsp:sp>
    <dsp:sp modelId="{CA300B6C-05B3-4E71-885E-10E07D7B0AF5}">
      <dsp:nvSpPr>
        <dsp:cNvPr id="0" name=""/>
        <dsp:cNvSpPr/>
      </dsp:nvSpPr>
      <dsp:spPr>
        <a:xfrm>
          <a:off x="1563401" y="2962883"/>
          <a:ext cx="1281784" cy="12817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b="1" kern="1200" dirty="0"/>
            <a:t>Administración de energía térmica</a:t>
          </a:r>
          <a:endParaRPr lang="es-EC" sz="900" b="1" kern="1200" dirty="0"/>
        </a:p>
      </dsp:txBody>
      <dsp:txXfrm>
        <a:off x="1751114" y="3150596"/>
        <a:ext cx="906358" cy="906358"/>
      </dsp:txXfrm>
    </dsp:sp>
    <dsp:sp modelId="{1F27CC92-52CB-41A0-99A3-D13B998CD769}">
      <dsp:nvSpPr>
        <dsp:cNvPr id="0" name=""/>
        <dsp:cNvSpPr/>
      </dsp:nvSpPr>
      <dsp:spPr>
        <a:xfrm rot="15120000">
          <a:off x="1739572" y="2481456"/>
          <a:ext cx="340677" cy="432602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700" b="1" kern="1200"/>
        </a:p>
      </dsp:txBody>
      <dsp:txXfrm rot="10800000">
        <a:off x="1806465" y="2616576"/>
        <a:ext cx="238474" cy="259562"/>
      </dsp:txXfrm>
    </dsp:sp>
    <dsp:sp modelId="{BF6E9754-F1F8-4828-A7E0-3448CAB9A1EB}">
      <dsp:nvSpPr>
        <dsp:cNvPr id="0" name=""/>
        <dsp:cNvSpPr/>
      </dsp:nvSpPr>
      <dsp:spPr>
        <a:xfrm>
          <a:off x="968676" y="1132507"/>
          <a:ext cx="1281784" cy="12817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b="1" kern="1200" dirty="0"/>
            <a:t>Red Eléctrica y Sistemas de Energía</a:t>
          </a:r>
          <a:endParaRPr lang="es-EC" sz="900" b="1" kern="1200" dirty="0"/>
        </a:p>
      </dsp:txBody>
      <dsp:txXfrm>
        <a:off x="1156389" y="1320220"/>
        <a:ext cx="906358" cy="906358"/>
      </dsp:txXfrm>
    </dsp:sp>
    <dsp:sp modelId="{4DC030AB-EB46-4305-BDDA-87A784188621}">
      <dsp:nvSpPr>
        <dsp:cNvPr id="0" name=""/>
        <dsp:cNvSpPr/>
      </dsp:nvSpPr>
      <dsp:spPr>
        <a:xfrm rot="19440000">
          <a:off x="2209935" y="997148"/>
          <a:ext cx="340677" cy="432602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700" b="1" kern="1200"/>
        </a:p>
      </dsp:txBody>
      <dsp:txXfrm>
        <a:off x="2219695" y="1113705"/>
        <a:ext cx="238474" cy="2595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5e4b937d39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5e4b937d39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58d3b44f08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58d3b44f08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58d3b44f08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58d3b44f08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58d3b44f08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58d3b44f08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72120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58d3b44f08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58d3b44f08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58d3b44f08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58d3b44f08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58d3b44f08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58d3b44f08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370053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58d3b44f08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58d3b44f08_0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5465e7bc0b_1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5465e7bc0b_1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7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2999400" y="3305175"/>
            <a:ext cx="519300" cy="4497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3"/>
          <p:cNvSpPr/>
          <p:nvPr/>
        </p:nvSpPr>
        <p:spPr>
          <a:xfrm>
            <a:off x="5611575" y="3305175"/>
            <a:ext cx="519300" cy="4497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3"/>
          <p:cNvSpPr/>
          <p:nvPr/>
        </p:nvSpPr>
        <p:spPr>
          <a:xfrm>
            <a:off x="1690650" y="1925050"/>
            <a:ext cx="519300" cy="4497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3"/>
          <p:cNvSpPr/>
          <p:nvPr/>
        </p:nvSpPr>
        <p:spPr>
          <a:xfrm>
            <a:off x="4312350" y="1925050"/>
            <a:ext cx="519300" cy="4497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/>
          <p:nvPr/>
        </p:nvSpPr>
        <p:spPr>
          <a:xfrm>
            <a:off x="6980125" y="1925050"/>
            <a:ext cx="519300" cy="4497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" name="Google Shape;18;p3"/>
          <p:cNvGrpSpPr/>
          <p:nvPr/>
        </p:nvGrpSpPr>
        <p:grpSpPr>
          <a:xfrm>
            <a:off x="-6586" y="-40475"/>
            <a:ext cx="9180576" cy="1384272"/>
            <a:chOff x="0" y="-40481"/>
            <a:chExt cx="9144000" cy="1384272"/>
          </a:xfrm>
        </p:grpSpPr>
        <p:sp>
          <p:nvSpPr>
            <p:cNvPr id="19" name="Google Shape;19;p3"/>
            <p:cNvSpPr/>
            <p:nvPr/>
          </p:nvSpPr>
          <p:spPr>
            <a:xfrm rot="10800000">
              <a:off x="1200" y="799890"/>
              <a:ext cx="9142800" cy="5439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0" y="-40481"/>
              <a:ext cx="9144000" cy="856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967738" y="2671150"/>
            <a:ext cx="19650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ctrTitle"/>
          </p:nvPr>
        </p:nvSpPr>
        <p:spPr>
          <a:xfrm>
            <a:off x="1152088" y="2340556"/>
            <a:ext cx="15963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2"/>
          </p:nvPr>
        </p:nvSpPr>
        <p:spPr>
          <a:xfrm>
            <a:off x="3589500" y="2671150"/>
            <a:ext cx="19650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ctrTitle" idx="3"/>
          </p:nvPr>
        </p:nvSpPr>
        <p:spPr>
          <a:xfrm>
            <a:off x="3773838" y="2340556"/>
            <a:ext cx="15963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4"/>
          </p:nvPr>
        </p:nvSpPr>
        <p:spPr>
          <a:xfrm>
            <a:off x="6264526" y="2671150"/>
            <a:ext cx="19650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ctrTitle" idx="5"/>
          </p:nvPr>
        </p:nvSpPr>
        <p:spPr>
          <a:xfrm>
            <a:off x="6448876" y="2340556"/>
            <a:ext cx="15963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ubTitle" idx="6"/>
          </p:nvPr>
        </p:nvSpPr>
        <p:spPr>
          <a:xfrm>
            <a:off x="2271011" y="4031100"/>
            <a:ext cx="19650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ctrTitle" idx="7"/>
          </p:nvPr>
        </p:nvSpPr>
        <p:spPr>
          <a:xfrm>
            <a:off x="2455361" y="3700506"/>
            <a:ext cx="15963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8"/>
          </p:nvPr>
        </p:nvSpPr>
        <p:spPr>
          <a:xfrm>
            <a:off x="4892774" y="4031100"/>
            <a:ext cx="19650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ctrTitle" idx="9"/>
          </p:nvPr>
        </p:nvSpPr>
        <p:spPr>
          <a:xfrm>
            <a:off x="5077124" y="3700506"/>
            <a:ext cx="15963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ctrTitle" idx="13"/>
          </p:nvPr>
        </p:nvSpPr>
        <p:spPr>
          <a:xfrm>
            <a:off x="3080975" y="398750"/>
            <a:ext cx="2982000" cy="6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14" hasCustomPrompt="1"/>
          </p:nvPr>
        </p:nvSpPr>
        <p:spPr>
          <a:xfrm>
            <a:off x="1575838" y="2012475"/>
            <a:ext cx="748800" cy="3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title" idx="15" hasCustomPrompt="1"/>
          </p:nvPr>
        </p:nvSpPr>
        <p:spPr>
          <a:xfrm>
            <a:off x="4197618" y="2012475"/>
            <a:ext cx="748800" cy="3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4" name="Google Shape;34;p3"/>
          <p:cNvSpPr txBox="1">
            <a:spLocks noGrp="1"/>
          </p:cNvSpPr>
          <p:nvPr>
            <p:ph type="title" idx="16" hasCustomPrompt="1"/>
          </p:nvPr>
        </p:nvSpPr>
        <p:spPr>
          <a:xfrm>
            <a:off x="6872626" y="2012475"/>
            <a:ext cx="748800" cy="3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5" name="Google Shape;35;p3"/>
          <p:cNvSpPr txBox="1">
            <a:spLocks noGrp="1"/>
          </p:cNvSpPr>
          <p:nvPr>
            <p:ph type="title" idx="17" hasCustomPrompt="1"/>
          </p:nvPr>
        </p:nvSpPr>
        <p:spPr>
          <a:xfrm>
            <a:off x="2879111" y="3386650"/>
            <a:ext cx="748800" cy="3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6" name="Google Shape;36;p3"/>
          <p:cNvSpPr txBox="1">
            <a:spLocks noGrp="1"/>
          </p:cNvSpPr>
          <p:nvPr>
            <p:ph type="title" idx="18" hasCustomPrompt="1"/>
          </p:nvPr>
        </p:nvSpPr>
        <p:spPr>
          <a:xfrm>
            <a:off x="5500879" y="3386650"/>
            <a:ext cx="748800" cy="3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CUSTOM_24">
    <p:bg>
      <p:bgPr>
        <a:noFill/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FA2C98-8C3E-40F2-A802-A42D39B20F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D118D7B-961A-4447-9E72-3BD81B6AC1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501DA66-311E-4E18-9AE1-4BC46B9C4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77514-BD10-490A-B243-5A7B3DBE4542}" type="datetimeFigureOut">
              <a:rPr lang="es-EC" smtClean="0"/>
              <a:t>11/3/2021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E83582-3894-4880-9A60-FB8A609E1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8FA7A3-4E72-43B6-A764-3FC580A39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92A77-A5B1-4D3C-AB64-EFB04F4B635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408126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4784F3-C70C-4E69-BF18-8B2738066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4F3859-57DE-4762-A82F-1A105FC1DC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2F78BD6-2D20-41A1-B8DF-7E91A57BC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8BF29-1C1C-4615-9631-581F45A158B3}" type="datetimeFigureOut">
              <a:rPr lang="es-EC" smtClean="0"/>
              <a:t>11/3/2021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211FC8-8F88-4A45-A26A-B0AF35769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012C181-43F3-46DA-A050-C5E75F78D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82218-92F3-4CFF-994E-48880704109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30929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DD129-A8C2-419E-B641-6CC90F5073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500" y="1143000"/>
            <a:ext cx="8001000" cy="17145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B33C04-8A23-4499-A6EF-1D190F0FB3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0" y="3428999"/>
            <a:ext cx="8001000" cy="1143000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A99FB-5674-4BC5-949F-8D45EC167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63CF93-DD67-4FE2-8083-864693FE8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5E934-32B6-44B1-9622-67F30BDA3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960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1">
  <p:cSld name="CUSTOM_18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"/>
          <p:cNvSpPr/>
          <p:nvPr/>
        </p:nvSpPr>
        <p:spPr>
          <a:xfrm>
            <a:off x="-1152650" y="-437650"/>
            <a:ext cx="6000900" cy="57147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4"/>
          <p:cNvSpPr/>
          <p:nvPr/>
        </p:nvSpPr>
        <p:spPr>
          <a:xfrm>
            <a:off x="-4362575" y="-437650"/>
            <a:ext cx="6000900" cy="57147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4"/>
          <p:cNvSpPr txBox="1">
            <a:spLocks noGrp="1"/>
          </p:cNvSpPr>
          <p:nvPr>
            <p:ph type="ctrTitle"/>
          </p:nvPr>
        </p:nvSpPr>
        <p:spPr>
          <a:xfrm flipH="1">
            <a:off x="1889225" y="2355535"/>
            <a:ext cx="3281400" cy="80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41" name="Google Shape;41;p4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1889225" y="1753435"/>
            <a:ext cx="2979300" cy="7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Font typeface="Nunito Sans ExtraBold"/>
              <a:buNone/>
              <a:defRPr sz="48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CUSTOM_24_1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"/>
          <p:cNvSpPr txBox="1">
            <a:spLocks noGrp="1"/>
          </p:cNvSpPr>
          <p:nvPr>
            <p:ph type="ctrTitle"/>
          </p:nvPr>
        </p:nvSpPr>
        <p:spPr>
          <a:xfrm>
            <a:off x="3080975" y="405336"/>
            <a:ext cx="2982000" cy="6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ctrTitle" idx="2"/>
          </p:nvPr>
        </p:nvSpPr>
        <p:spPr>
          <a:xfrm flipH="1">
            <a:off x="1663075" y="2606298"/>
            <a:ext cx="1037100" cy="32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subTitle" idx="1"/>
          </p:nvPr>
        </p:nvSpPr>
        <p:spPr>
          <a:xfrm flipH="1">
            <a:off x="1432475" y="2815693"/>
            <a:ext cx="1498200" cy="9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ctrTitle" idx="3"/>
          </p:nvPr>
        </p:nvSpPr>
        <p:spPr>
          <a:xfrm flipH="1">
            <a:off x="4851150" y="2606423"/>
            <a:ext cx="1037100" cy="32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subTitle" idx="4"/>
          </p:nvPr>
        </p:nvSpPr>
        <p:spPr>
          <a:xfrm flipH="1">
            <a:off x="4620550" y="2815693"/>
            <a:ext cx="1498200" cy="9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2" name="Google Shape;52;p6"/>
          <p:cNvSpPr txBox="1">
            <a:spLocks noGrp="1"/>
          </p:cNvSpPr>
          <p:nvPr>
            <p:ph type="ctrTitle" idx="5"/>
          </p:nvPr>
        </p:nvSpPr>
        <p:spPr>
          <a:xfrm flipH="1">
            <a:off x="3257125" y="1763240"/>
            <a:ext cx="1037100" cy="32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3" name="Google Shape;53;p6"/>
          <p:cNvSpPr txBox="1">
            <a:spLocks noGrp="1"/>
          </p:cNvSpPr>
          <p:nvPr>
            <p:ph type="subTitle" idx="6"/>
          </p:nvPr>
        </p:nvSpPr>
        <p:spPr>
          <a:xfrm flipH="1">
            <a:off x="3026513" y="1972515"/>
            <a:ext cx="1498200" cy="9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4" name="Google Shape;54;p6"/>
          <p:cNvSpPr txBox="1">
            <a:spLocks noGrp="1"/>
          </p:cNvSpPr>
          <p:nvPr>
            <p:ph type="ctrTitle" idx="7"/>
          </p:nvPr>
        </p:nvSpPr>
        <p:spPr>
          <a:xfrm flipH="1">
            <a:off x="6445175" y="1763240"/>
            <a:ext cx="1037100" cy="32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5" name="Google Shape;55;p6"/>
          <p:cNvSpPr txBox="1">
            <a:spLocks noGrp="1"/>
          </p:cNvSpPr>
          <p:nvPr>
            <p:ph type="subTitle" idx="8"/>
          </p:nvPr>
        </p:nvSpPr>
        <p:spPr>
          <a:xfrm flipH="1">
            <a:off x="6214563" y="1972515"/>
            <a:ext cx="1498200" cy="9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85">
          <p15:clr>
            <a:srgbClr val="FA7B17"/>
          </p15:clr>
        </p15:guide>
        <p15:guide id="2" orient="horz" pos="1460">
          <p15:clr>
            <a:srgbClr val="FA7B17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2">
  <p:cSld name="CUSTOM_21_1_1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7"/>
          <p:cNvSpPr/>
          <p:nvPr/>
        </p:nvSpPr>
        <p:spPr>
          <a:xfrm flipH="1">
            <a:off x="4308501" y="-424791"/>
            <a:ext cx="6000900" cy="57147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7"/>
          <p:cNvSpPr/>
          <p:nvPr/>
        </p:nvSpPr>
        <p:spPr>
          <a:xfrm flipH="1">
            <a:off x="7518426" y="-424791"/>
            <a:ext cx="6000900" cy="57147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ctrTitle"/>
          </p:nvPr>
        </p:nvSpPr>
        <p:spPr>
          <a:xfrm>
            <a:off x="4020266" y="2355535"/>
            <a:ext cx="3281400" cy="80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0" name="Google Shape;60;p7"/>
          <p:cNvSpPr txBox="1">
            <a:spLocks noGrp="1"/>
          </p:cNvSpPr>
          <p:nvPr>
            <p:ph type="title" idx="2" hasCustomPrompt="1"/>
          </p:nvPr>
        </p:nvSpPr>
        <p:spPr>
          <a:xfrm>
            <a:off x="4322366" y="1753435"/>
            <a:ext cx="2979300" cy="7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Font typeface="Nunito Sans ExtraBold"/>
              <a:buNone/>
              <a:defRPr sz="48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Nunito Sans ExtraBold"/>
              <a:buNone/>
              <a:defRPr sz="48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Nunito Sans ExtraBold"/>
              <a:buNone/>
              <a:defRPr sz="48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Nunito Sans ExtraBold"/>
              <a:buNone/>
              <a:defRPr sz="48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Nunito Sans ExtraBold"/>
              <a:buNone/>
              <a:defRPr sz="48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Nunito Sans ExtraBold"/>
              <a:buNone/>
              <a:defRPr sz="48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Nunito Sans ExtraBold"/>
              <a:buNone/>
              <a:defRPr sz="48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Nunito Sans ExtraBold"/>
              <a:buNone/>
              <a:defRPr sz="48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Nunito Sans ExtraBold"/>
              <a:buNone/>
              <a:defRPr sz="48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2">
  <p:cSld name="CUSTOM_15_1_1_1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oogle Shape;62;p8"/>
          <p:cNvGrpSpPr/>
          <p:nvPr/>
        </p:nvGrpSpPr>
        <p:grpSpPr>
          <a:xfrm>
            <a:off x="0" y="-9525"/>
            <a:ext cx="3105188" cy="5210133"/>
            <a:chOff x="0" y="-9525"/>
            <a:chExt cx="3105188" cy="5210133"/>
          </a:xfrm>
        </p:grpSpPr>
        <p:sp>
          <p:nvSpPr>
            <p:cNvPr id="63" name="Google Shape;63;p8"/>
            <p:cNvSpPr/>
            <p:nvPr/>
          </p:nvSpPr>
          <p:spPr>
            <a:xfrm>
              <a:off x="266700" y="-9525"/>
              <a:ext cx="2838488" cy="5210133"/>
            </a:xfrm>
            <a:custGeom>
              <a:avLst/>
              <a:gdLst/>
              <a:ahLst/>
              <a:cxnLst/>
              <a:rect l="l" t="t" r="r" b="b"/>
              <a:pathLst>
                <a:path w="110490" h="204359" extrusionOk="0">
                  <a:moveTo>
                    <a:pt x="1524" y="0"/>
                  </a:moveTo>
                  <a:lnTo>
                    <a:pt x="110490" y="0"/>
                  </a:lnTo>
                  <a:lnTo>
                    <a:pt x="55732" y="204359"/>
                  </a:lnTo>
                  <a:lnTo>
                    <a:pt x="0" y="20435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  <p:sp>
          <p:nvSpPr>
            <p:cNvPr id="64" name="Google Shape;64;p8"/>
            <p:cNvSpPr/>
            <p:nvPr/>
          </p:nvSpPr>
          <p:spPr>
            <a:xfrm>
              <a:off x="0" y="-9525"/>
              <a:ext cx="558000" cy="5162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" name="Google Shape;65;p8"/>
          <p:cNvSpPr txBox="1">
            <a:spLocks noGrp="1"/>
          </p:cNvSpPr>
          <p:nvPr>
            <p:ph type="ctrTitle"/>
          </p:nvPr>
        </p:nvSpPr>
        <p:spPr>
          <a:xfrm>
            <a:off x="610871" y="405336"/>
            <a:ext cx="1737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  <p:sp>
        <p:nvSpPr>
          <p:cNvPr id="66" name="Google Shape;66;p8"/>
          <p:cNvSpPr txBox="1">
            <a:spLocks noGrp="1"/>
          </p:cNvSpPr>
          <p:nvPr>
            <p:ph type="ctrTitle" idx="2"/>
          </p:nvPr>
        </p:nvSpPr>
        <p:spPr>
          <a:xfrm>
            <a:off x="5739302" y="1659506"/>
            <a:ext cx="2900100" cy="97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8"/>
          <p:cNvSpPr txBox="1">
            <a:spLocks noGrp="1"/>
          </p:cNvSpPr>
          <p:nvPr>
            <p:ph type="subTitle" idx="1"/>
          </p:nvPr>
        </p:nvSpPr>
        <p:spPr>
          <a:xfrm>
            <a:off x="5739302" y="2513494"/>
            <a:ext cx="2505000" cy="9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3">
  <p:cSld name="CUSTOM_15_1_1_1_1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"/>
          <p:cNvSpPr txBox="1">
            <a:spLocks noGrp="1"/>
          </p:cNvSpPr>
          <p:nvPr>
            <p:ph type="ctrTitle"/>
          </p:nvPr>
        </p:nvSpPr>
        <p:spPr>
          <a:xfrm flipH="1">
            <a:off x="6795803" y="405336"/>
            <a:ext cx="1737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ctrTitle" idx="2"/>
          </p:nvPr>
        </p:nvSpPr>
        <p:spPr>
          <a:xfrm flipH="1">
            <a:off x="720000" y="1982325"/>
            <a:ext cx="2671500" cy="64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subTitle" idx="1"/>
          </p:nvPr>
        </p:nvSpPr>
        <p:spPr>
          <a:xfrm flipH="1">
            <a:off x="1264200" y="2513497"/>
            <a:ext cx="2127300" cy="9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074">
          <p15:clr>
            <a:srgbClr val="FA7B17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CUSTOM_23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"/>
          <p:cNvSpPr/>
          <p:nvPr/>
        </p:nvSpPr>
        <p:spPr>
          <a:xfrm>
            <a:off x="-38250" y="-19125"/>
            <a:ext cx="3403525" cy="5213625"/>
          </a:xfrm>
          <a:custGeom>
            <a:avLst/>
            <a:gdLst/>
            <a:ahLst/>
            <a:cxnLst/>
            <a:rect l="l" t="t" r="r" b="b"/>
            <a:pathLst>
              <a:path w="136141" h="208545" extrusionOk="0">
                <a:moveTo>
                  <a:pt x="114980" y="0"/>
                </a:moveTo>
                <a:lnTo>
                  <a:pt x="136141" y="208545"/>
                </a:lnTo>
                <a:lnTo>
                  <a:pt x="0" y="208545"/>
                </a:lnTo>
                <a:lnTo>
                  <a:pt x="0" y="255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74" name="Google Shape;74;p10"/>
          <p:cNvSpPr/>
          <p:nvPr/>
        </p:nvSpPr>
        <p:spPr>
          <a:xfrm>
            <a:off x="5729875" y="-6374"/>
            <a:ext cx="3792300" cy="5149875"/>
          </a:xfrm>
          <a:custGeom>
            <a:avLst/>
            <a:gdLst/>
            <a:ahLst/>
            <a:cxnLst/>
            <a:rect l="l" t="t" r="r" b="b"/>
            <a:pathLst>
              <a:path w="151692" h="205995" extrusionOk="0">
                <a:moveTo>
                  <a:pt x="34162" y="510"/>
                </a:moveTo>
                <a:lnTo>
                  <a:pt x="0" y="205995"/>
                </a:lnTo>
                <a:lnTo>
                  <a:pt x="140729" y="205995"/>
                </a:lnTo>
                <a:lnTo>
                  <a:pt x="151692" y="177186"/>
                </a:lnTo>
                <a:lnTo>
                  <a:pt x="14098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75" name="Google Shape;75;p10"/>
          <p:cNvSpPr txBox="1">
            <a:spLocks noGrp="1"/>
          </p:cNvSpPr>
          <p:nvPr>
            <p:ph type="ctrTitle"/>
          </p:nvPr>
        </p:nvSpPr>
        <p:spPr>
          <a:xfrm>
            <a:off x="3080975" y="405336"/>
            <a:ext cx="2982000" cy="6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  <p:sp>
        <p:nvSpPr>
          <p:cNvPr id="76" name="Google Shape;76;p10"/>
          <p:cNvSpPr txBox="1">
            <a:spLocks noGrp="1"/>
          </p:cNvSpPr>
          <p:nvPr>
            <p:ph type="ctrTitle" idx="2"/>
          </p:nvPr>
        </p:nvSpPr>
        <p:spPr>
          <a:xfrm flipH="1">
            <a:off x="719975" y="2423575"/>
            <a:ext cx="1374300" cy="64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10"/>
          <p:cNvSpPr txBox="1">
            <a:spLocks noGrp="1"/>
          </p:cNvSpPr>
          <p:nvPr>
            <p:ph type="subTitle" idx="1"/>
          </p:nvPr>
        </p:nvSpPr>
        <p:spPr>
          <a:xfrm flipH="1">
            <a:off x="720000" y="2954750"/>
            <a:ext cx="1985100" cy="9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0"/>
          <p:cNvSpPr txBox="1">
            <a:spLocks noGrp="1"/>
          </p:cNvSpPr>
          <p:nvPr>
            <p:ph type="ctrTitle" idx="3"/>
          </p:nvPr>
        </p:nvSpPr>
        <p:spPr>
          <a:xfrm flipH="1">
            <a:off x="3884850" y="2423575"/>
            <a:ext cx="1374300" cy="64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0"/>
          <p:cNvSpPr txBox="1">
            <a:spLocks noGrp="1"/>
          </p:cNvSpPr>
          <p:nvPr>
            <p:ph type="subTitle" idx="4"/>
          </p:nvPr>
        </p:nvSpPr>
        <p:spPr>
          <a:xfrm flipH="1">
            <a:off x="3579450" y="2954750"/>
            <a:ext cx="1985100" cy="9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10"/>
          <p:cNvSpPr txBox="1">
            <a:spLocks noGrp="1"/>
          </p:cNvSpPr>
          <p:nvPr>
            <p:ph type="ctrTitle" idx="5"/>
          </p:nvPr>
        </p:nvSpPr>
        <p:spPr>
          <a:xfrm flipH="1">
            <a:off x="7043225" y="2423575"/>
            <a:ext cx="1374300" cy="64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0"/>
          <p:cNvSpPr txBox="1">
            <a:spLocks noGrp="1"/>
          </p:cNvSpPr>
          <p:nvPr>
            <p:ph type="subTitle" idx="6"/>
          </p:nvPr>
        </p:nvSpPr>
        <p:spPr>
          <a:xfrm flipH="1">
            <a:off x="6432425" y="2954750"/>
            <a:ext cx="1985100" cy="9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">
  <p:cSld name="CUSTOM_15_1_1_2_1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1"/>
          <p:cNvSpPr txBox="1">
            <a:spLocks noGrp="1"/>
          </p:cNvSpPr>
          <p:nvPr>
            <p:ph type="ctrTitle"/>
          </p:nvPr>
        </p:nvSpPr>
        <p:spPr>
          <a:xfrm>
            <a:off x="610871" y="405336"/>
            <a:ext cx="1737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22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4"/>
          <p:cNvSpPr/>
          <p:nvPr/>
        </p:nvSpPr>
        <p:spPr>
          <a:xfrm flipH="1">
            <a:off x="4308501" y="-410756"/>
            <a:ext cx="6000900" cy="57147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4"/>
          <p:cNvSpPr/>
          <p:nvPr/>
        </p:nvSpPr>
        <p:spPr>
          <a:xfrm flipH="1">
            <a:off x="7518426" y="-410756"/>
            <a:ext cx="6000900" cy="57147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ctrTitle"/>
          </p:nvPr>
        </p:nvSpPr>
        <p:spPr>
          <a:xfrm flipH="1">
            <a:off x="5526018" y="1652050"/>
            <a:ext cx="1731600" cy="64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 Sans ExtraBold"/>
              <a:buNone/>
              <a:defRPr sz="18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1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1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1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1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1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1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1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1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ctrTitle" idx="2"/>
          </p:nvPr>
        </p:nvSpPr>
        <p:spPr>
          <a:xfrm>
            <a:off x="3999944" y="2355535"/>
            <a:ext cx="3281400" cy="80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Font typeface="Assistant Light"/>
              <a:buNone/>
              <a:defRPr sz="1100" b="0">
                <a:latin typeface="Assistant Light"/>
                <a:ea typeface="Assistant Light"/>
                <a:cs typeface="Assistant Light"/>
                <a:sym typeface="Assistant Ligh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100"/>
              <a:buFont typeface="Assistant Light"/>
              <a:buNone/>
              <a:defRPr sz="1100" b="0">
                <a:latin typeface="Assistant Light"/>
                <a:ea typeface="Assistant Light"/>
                <a:cs typeface="Assistant Light"/>
                <a:sym typeface="Assistant Ligh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100"/>
              <a:buFont typeface="Assistant Light"/>
              <a:buNone/>
              <a:defRPr sz="1100" b="0">
                <a:latin typeface="Assistant Light"/>
                <a:ea typeface="Assistant Light"/>
                <a:cs typeface="Assistant Light"/>
                <a:sym typeface="Assistant Ligh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100"/>
              <a:buFont typeface="Assistant Light"/>
              <a:buNone/>
              <a:defRPr sz="1100" b="0">
                <a:latin typeface="Assistant Light"/>
                <a:ea typeface="Assistant Light"/>
                <a:cs typeface="Assistant Light"/>
                <a:sym typeface="Assistant Ligh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100"/>
              <a:buFont typeface="Assistant Light"/>
              <a:buNone/>
              <a:defRPr sz="1100" b="0">
                <a:latin typeface="Assistant Light"/>
                <a:ea typeface="Assistant Light"/>
                <a:cs typeface="Assistant Light"/>
                <a:sym typeface="Assistant Ligh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100"/>
              <a:buFont typeface="Assistant Light"/>
              <a:buNone/>
              <a:defRPr sz="1100" b="0">
                <a:latin typeface="Assistant Light"/>
                <a:ea typeface="Assistant Light"/>
                <a:cs typeface="Assistant Light"/>
                <a:sym typeface="Assistant Ligh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100"/>
              <a:buFont typeface="Assistant Light"/>
              <a:buNone/>
              <a:defRPr sz="1100" b="0">
                <a:latin typeface="Assistant Light"/>
                <a:ea typeface="Assistant Light"/>
                <a:cs typeface="Assistant Light"/>
                <a:sym typeface="Assistant Ligh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100"/>
              <a:buFont typeface="Assistant Light"/>
              <a:buNone/>
              <a:defRPr sz="1100" b="0">
                <a:latin typeface="Assistant Light"/>
                <a:ea typeface="Assistant Light"/>
                <a:cs typeface="Assistant Light"/>
                <a:sym typeface="Assistant Ligh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100"/>
              <a:buFont typeface="Assistant Light"/>
              <a:buNone/>
              <a:defRPr sz="1100" b="0">
                <a:latin typeface="Assistant Light"/>
                <a:ea typeface="Assistant Light"/>
                <a:cs typeface="Assistant Light"/>
                <a:sym typeface="Assistant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Char char="●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Char char="○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Char char="■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Char char="●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Char char="○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Char char="■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Char char="●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Char char="○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ssistant Light"/>
              <a:buChar char="■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60" r:id="rId9"/>
    <p:sldLayoutId id="2147483663" r:id="rId10"/>
    <p:sldLayoutId id="2147483667" r:id="rId11"/>
    <p:sldLayoutId id="2147483670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54">
          <p15:clr>
            <a:srgbClr val="EA4335"/>
          </p15:clr>
        </p15:guide>
        <p15:guide id="2" orient="horz" pos="340">
          <p15:clr>
            <a:srgbClr val="EA4335"/>
          </p15:clr>
        </p15:guide>
        <p15:guide id="3" pos="5306">
          <p15:clr>
            <a:srgbClr val="EA4335"/>
          </p15:clr>
        </p15:guide>
        <p15:guide id="4" orient="horz" pos="2900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6EF5A53-0A64-4CA5-B9C7-1CB97CB5CF1C}"/>
              </a:ext>
            </a:extLst>
          </p:cNvPr>
          <p:cNvSpPr/>
          <p:nvPr/>
        </p:nvSpPr>
        <p:spPr>
          <a:xfrm>
            <a:off x="6118382" y="4683627"/>
            <a:ext cx="3025617" cy="459873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4ABFBEA-4EB0-4D02-A2C0-1733CD3D6F12}"/>
              </a:ext>
            </a:extLst>
          </p:cNvPr>
          <p:cNvSpPr/>
          <p:nvPr/>
        </p:nvSpPr>
        <p:spPr>
          <a:xfrm>
            <a:off x="1" y="516095"/>
            <a:ext cx="336368" cy="1225689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675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9E083F6-57F4-487B-A766-EA0462B1EED8}"/>
              </a:ext>
            </a:extLst>
          </p:cNvPr>
          <p:cNvSpPr/>
          <p:nvPr/>
        </p:nvSpPr>
        <p:spPr>
          <a:xfrm>
            <a:off x="5482095" y="4608052"/>
            <a:ext cx="3313703" cy="53861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A2F988-7148-4375-83D8-12EE5EBC7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571500"/>
            <a:ext cx="8001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96238-C5B3-4F3C-97FA-890E1A51A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714501"/>
            <a:ext cx="8001000" cy="2863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6E4474-0442-4E4B-9E5B-CA7B3951C1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041874" y="145740"/>
            <a:ext cx="153062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76969C88-B244-455D-A017-012B25B1ACDD}" type="datetimeFigureOut">
              <a:rPr lang="en-US" smtClean="0"/>
              <a:pPr/>
              <a:t>3/11/2021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26A98-F887-40E1-B9BA-9D93DE90E0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1500" y="4767263"/>
            <a:ext cx="495962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2C8119-73F6-4713-9AD3-3628DCDFB8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429500" y="4767263"/>
            <a:ext cx="11430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07CE569E-9B7C-4CB9-AB80-C0841F922CF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4775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5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5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5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5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5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2" Target="../media/image1.jpeg" Type="http://schemas.openxmlformats.org/officeDocument/2006/relationships/image"/><Relationship Id="rId1" Target="../slideLayouts/slideLayout13.xml" Type="http://schemas.openxmlformats.org/officeDocument/2006/relationships/slideLayout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 ?><Relationships xmlns="http://schemas.openxmlformats.org/package/2006/relationships"><Relationship Id="rId3" Target="../media/image13.jpeg" Type="http://schemas.openxmlformats.org/officeDocument/2006/relationships/image"/><Relationship Id="rId7" Target="../media/hdphoto1.wdp" Type="http://schemas.microsoft.com/office/2007/relationships/hdphoto"/><Relationship Id="rId2" Target="../notesSlides/notesSlide4.xml" Type="http://schemas.openxmlformats.org/officeDocument/2006/relationships/notesSlide"/><Relationship Id="rId1" Target="../slideLayouts/slideLayout6.xml" Type="http://schemas.openxmlformats.org/officeDocument/2006/relationships/slideLayout"/><Relationship Id="rId6" Target="../media/image16.png" Type="http://schemas.openxmlformats.org/officeDocument/2006/relationships/image"/><Relationship Id="rId5" Target="../media/image15.jpeg" Type="http://schemas.openxmlformats.org/officeDocument/2006/relationships/image"/><Relationship Id="rId4" Target="../media/image14.jpeg" Type="http://schemas.openxmlformats.org/officeDocument/2006/relationships/image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microsoft.com/office/2007/relationships/hdphoto" Target="../media/hdphoto3.wdp"/><Relationship Id="rId4" Type="http://schemas.openxmlformats.org/officeDocument/2006/relationships/image" Target="../media/image19.png"/><Relationship Id="rId9" Type="http://schemas.microsoft.com/office/2007/relationships/hdphoto" Target="../media/hdphoto5.wdp"/></Relationships>
</file>

<file path=ppt/slides/_rels/slide14.xml.rels><?xml version="1.0" encoding="UTF-8" standalone="yes" ?><Relationships xmlns="http://schemas.openxmlformats.org/package/2006/relationships"><Relationship Id="rId3" Target="../media/image24.png" Type="http://schemas.openxmlformats.org/officeDocument/2006/relationships/image"/><Relationship Id="rId2" Target="../media/image22.jpeg" Type="http://schemas.openxmlformats.org/officeDocument/2006/relationships/image"/><Relationship Id="rId1" Target="../slideLayouts/slideLayout8.xml" Type="http://schemas.openxmlformats.org/officeDocument/2006/relationships/slideLayout"/><Relationship Id="rId5" Target="../media/image26.png" Type="http://schemas.openxmlformats.org/officeDocument/2006/relationships/image"/><Relationship Id="rId4" Target="../media/image25.png" Type="http://schemas.openxmlformats.org/officeDocument/2006/relationships/image"/></Relationships>
</file>

<file path=ppt/slides/_rels/slide15.xml.rels><?xml version="1.0" encoding="UTF-8" standalone="yes" ?><Relationships xmlns="http://schemas.openxmlformats.org/package/2006/relationships"><Relationship Id="rId3" Target="../media/image27.jpeg" Type="http://schemas.openxmlformats.org/officeDocument/2006/relationships/image"/><Relationship Id="rId2" Target="../media/image23.jpeg" Type="http://schemas.openxmlformats.org/officeDocument/2006/relationships/image"/><Relationship Id="rId1" Target="../slideLayouts/slideLayout12.xml" Type="http://schemas.openxmlformats.org/officeDocument/2006/relationships/slideLayout"/><Relationship Id="rId5" Target="../media/image29.png" Type="http://schemas.openxmlformats.org/officeDocument/2006/relationships/image"/><Relationship Id="rId4" Target="../media/image28.png" Type="http://schemas.openxmlformats.org/officeDocument/2006/relationships/image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png"/></Relationships>
</file>

<file path=ppt/slides/_rels/slide18.xml.rels><?xml version="1.0" encoding="UTF-8" standalone="yes" ?><Relationships xmlns="http://schemas.openxmlformats.org/package/2006/relationships"><Relationship Id="rId2" Target="../media/image35.jpeg" Type="http://schemas.openxmlformats.org/officeDocument/2006/relationships/image"/><Relationship Id="rId1" Target="../slideLayouts/slideLayout8.xml" Type="http://schemas.openxmlformats.org/officeDocument/2006/relationships/slideLayout"/></Relationships>
</file>

<file path=ppt/slides/_rels/slide19.xml.rels><?xml version="1.0" encoding="UTF-8" standalone="yes" ?><Relationships xmlns="http://schemas.openxmlformats.org/package/2006/relationships"><Relationship Id="rId3" Target="../media/image37.jpeg" Type="http://schemas.openxmlformats.org/officeDocument/2006/relationships/image"/><Relationship Id="rId2" Target="../media/image36.jpeg" Type="http://schemas.openxmlformats.org/officeDocument/2006/relationships/image"/><Relationship Id="rId1" Target="../slideLayouts/slideLayout8.xml" Type="http://schemas.openxmlformats.org/officeDocument/2006/relationships/slideLayout"/><Relationship Id="rId4" Target="../media/image38.jpeg" Type="http://schemas.openxmlformats.org/officeDocument/2006/relationships/image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 ?><Relationships xmlns="http://schemas.openxmlformats.org/package/2006/relationships"><Relationship Id="rId3" Target="../media/image41.jpeg" Type="http://schemas.openxmlformats.org/officeDocument/2006/relationships/image"/><Relationship Id="rId2" Target="../media/image40.jpeg" Type="http://schemas.openxmlformats.org/officeDocument/2006/relationships/image"/><Relationship Id="rId1" Target="../slideLayouts/slideLayout8.xml" Type="http://schemas.openxmlformats.org/officeDocument/2006/relationships/slideLayout"/></Relationships>
</file>

<file path=ppt/slides/_rels/slide22.xml.rels><?xml version="1.0" encoding="UTF-8" standalone="yes" ?><Relationships xmlns="http://schemas.openxmlformats.org/package/2006/relationships"><Relationship Id="rId3" Target="../media/image43.jpeg" Type="http://schemas.openxmlformats.org/officeDocument/2006/relationships/image"/><Relationship Id="rId2" Target="../media/image42.png" Type="http://schemas.openxmlformats.org/officeDocument/2006/relationships/image"/><Relationship Id="rId1" Target="../slideLayouts/slideLayout8.xml" Type="http://schemas.openxmlformats.org/officeDocument/2006/relationships/slideLayout"/></Relationships>
</file>

<file path=ppt/slides/_rels/slide23.xml.rels><?xml version="1.0" encoding="UTF-8" standalone="yes" ?><Relationships xmlns="http://schemas.openxmlformats.org/package/2006/relationships"><Relationship Id="rId2" Target="../media/image1.jpeg" Type="http://schemas.openxmlformats.org/officeDocument/2006/relationships/image"/><Relationship Id="rId1" Target="../slideLayouts/slideLayout11.xml" Type="http://schemas.openxmlformats.org/officeDocument/2006/relationships/slideLayout"/></Relationships>
</file>

<file path=ppt/slides/_rels/slide24.xml.rels><?xml version="1.0" encoding="UTF-8" standalone="yes" ?><Relationships xmlns="http://schemas.openxmlformats.org/package/2006/relationships"><Relationship Id="rId2" Target="../media/image44.jpeg" Type="http://schemas.openxmlformats.org/officeDocument/2006/relationships/image"/><Relationship Id="rId1" Target="../slideLayouts/slideLayout8.xml" Type="http://schemas.openxmlformats.org/officeDocument/2006/relationships/slideLayout"/></Relationships>
</file>

<file path=ppt/slides/_rels/slide25.xml.rels><?xml version="1.0" encoding="UTF-8" standalone="yes" ?><Relationships xmlns="http://schemas.openxmlformats.org/package/2006/relationships"><Relationship Id="rId3" Target="../media/image46.jpeg" Type="http://schemas.openxmlformats.org/officeDocument/2006/relationships/image"/><Relationship Id="rId2" Target="../media/image45.jpeg" Type="http://schemas.openxmlformats.org/officeDocument/2006/relationships/image"/><Relationship Id="rId1" Target="../slideLayouts/slideLayout12.xml" Type="http://schemas.openxmlformats.org/officeDocument/2006/relationships/slideLayout"/></Relationships>
</file>

<file path=ppt/slides/_rels/slide26.xml.rels><?xml version="1.0" encoding="UTF-8" standalone="yes" ?><Relationships xmlns="http://schemas.openxmlformats.org/package/2006/relationships"><Relationship Id="rId3" Target="../media/image48.jpeg" Type="http://schemas.openxmlformats.org/officeDocument/2006/relationships/image"/><Relationship Id="rId2" Target="../media/image47.png" Type="http://schemas.openxmlformats.org/officeDocument/2006/relationships/image"/><Relationship Id="rId1" Target="../slideLayouts/slideLayout12.xml" Type="http://schemas.openxmlformats.org/officeDocument/2006/relationships/slideLayout"/></Relationships>
</file>

<file path=ppt/slides/_rels/slide27.xml.rels><?xml version="1.0" encoding="UTF-8" standalone="yes" ?><Relationships xmlns="http://schemas.openxmlformats.org/package/2006/relationships"><Relationship Id="rId3" Target="../media/image50.jpeg" Type="http://schemas.openxmlformats.org/officeDocument/2006/relationships/image"/><Relationship Id="rId2" Target="../media/image49.jpeg" Type="http://schemas.openxmlformats.org/officeDocument/2006/relationships/image"/><Relationship Id="rId1" Target="../slideLayouts/slideLayout8.xml" Type="http://schemas.openxmlformats.org/officeDocument/2006/relationships/slideLayout"/></Relationships>
</file>

<file path=ppt/slides/_rels/slide28.xml.rels><?xml version="1.0" encoding="UTF-8" standalone="yes" ?><Relationships xmlns="http://schemas.openxmlformats.org/package/2006/relationships"><Relationship Id="rId3" Target="../media/image52.jpeg" Type="http://schemas.openxmlformats.org/officeDocument/2006/relationships/image"/><Relationship Id="rId2" Target="../media/image51.jpg" Type="http://schemas.openxmlformats.org/officeDocument/2006/relationships/image"/><Relationship Id="rId1" Target="../slideLayouts/slideLayout8.xml" Type="http://schemas.openxmlformats.org/officeDocument/2006/relationships/slideLayout"/></Relationships>
</file>

<file path=ppt/slides/_rels/slide29.xml.rels><?xml version="1.0" encoding="UTF-8" standalone="yes" ?><Relationships xmlns="http://schemas.openxmlformats.org/package/2006/relationships"><Relationship Id="rId3" Target="../media/image54.jpeg" Type="http://schemas.openxmlformats.org/officeDocument/2006/relationships/image"/><Relationship Id="rId2" Target="../media/image53.jpeg" Type="http://schemas.openxmlformats.org/officeDocument/2006/relationships/image"/><Relationship Id="rId1" Target="../slideLayouts/slideLayout8.xml" Type="http://schemas.openxmlformats.org/officeDocument/2006/relationships/slideLayout"/></Relationships>
</file>

<file path=ppt/slides/_rels/slide3.xml.rels><?xml version="1.0" encoding="UTF-8" standalone="yes" ?><Relationships xmlns="http://schemas.openxmlformats.org/package/2006/relationships"><Relationship Id="rId2" Target="../media/image1.jpeg" Type="http://schemas.openxmlformats.org/officeDocument/2006/relationships/image"/><Relationship Id="rId1" Target="../slideLayouts/slideLayout11.xml" Type="http://schemas.openxmlformats.org/officeDocument/2006/relationships/slideLayout"/></Relationships>
</file>

<file path=ppt/slides/_rels/slide30.xml.rels><?xml version="1.0" encoding="UTF-8" standalone="yes" ?><Relationships xmlns="http://schemas.openxmlformats.org/package/2006/relationships"><Relationship Id="rId3" Target="../media/image56.jpeg" Type="http://schemas.openxmlformats.org/officeDocument/2006/relationships/image"/><Relationship Id="rId2" Target="../media/image55.png" Type="http://schemas.openxmlformats.org/officeDocument/2006/relationships/image"/><Relationship Id="rId1" Target="../slideLayouts/slideLayout3.xml" Type="http://schemas.openxmlformats.org/officeDocument/2006/relationships/slideLayout"/><Relationship Id="rId4" Target="../media/image57.jpeg" Type="http://schemas.openxmlformats.org/officeDocument/2006/relationships/image"/></Relationships>
</file>

<file path=ppt/slides/_rels/slide31.xml.rels><?xml version="1.0" encoding="UTF-8" standalone="yes" ?><Relationships xmlns="http://schemas.openxmlformats.org/package/2006/relationships"><Relationship Id="rId3" Target="../slideLayouts/slideLayout3.xml" Type="http://schemas.openxmlformats.org/officeDocument/2006/relationships/slideLayout"/><Relationship Id="rId2" Target="../media/media1.mp4" Type="http://schemas.openxmlformats.org/officeDocument/2006/relationships/video"/><Relationship Id="rId1" Target="../media/media1.mp4" Type="http://schemas.microsoft.com/office/2007/relationships/media"/><Relationship Id="rId5" Target="../media/image59.jpeg" Type="http://schemas.openxmlformats.org/officeDocument/2006/relationships/image"/><Relationship Id="rId4" Target="../media/image58.png" Type="http://schemas.openxmlformats.org/officeDocument/2006/relationships/image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 ?><Relationships xmlns="http://schemas.openxmlformats.org/package/2006/relationships"><Relationship Id="rId2" Target="../media/image60.jpeg" Type="http://schemas.openxmlformats.org/officeDocument/2006/relationships/image"/><Relationship Id="rId1" Target="../slideLayouts/slideLayout3.xml" Type="http://schemas.openxmlformats.org/officeDocument/2006/relationships/slideLayout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 ?><Relationships xmlns="http://schemas.openxmlformats.org/package/2006/relationships"><Relationship Id="rId2" Target="../media/image3.jpeg" Type="http://schemas.openxmlformats.org/officeDocument/2006/relationships/image"/><Relationship Id="rId1" Target="../slideLayouts/slideLayout13.xml" Type="http://schemas.openxmlformats.org/officeDocument/2006/relationships/slideLayout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0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A18C9FB-EC4C-4DAE-8F7D-C6E5AF607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endParaRPr lang="en-US" sz="1350" kern="1200" dirty="0">
              <a:solidFill>
                <a:prstClr val="white"/>
              </a:solidFill>
              <a:latin typeface="Avenir Next LT Pro Light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80B72F8-21B4-4761-93BD-C965C2AA33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18" t="2774" r="-1" b="6316"/>
          <a:stretch/>
        </p:blipFill>
        <p:spPr>
          <a:xfrm>
            <a:off x="0" y="0"/>
            <a:ext cx="9155415" cy="5143493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6C2F60D-36DC-4E6D-8544-3562BBABA8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337620" y="1337120"/>
            <a:ext cx="3249683" cy="4363077"/>
          </a:xfrm>
          <a:custGeom>
            <a:avLst/>
            <a:gdLst>
              <a:gd name="connsiteX0" fmla="*/ 3175347 w 4332910"/>
              <a:gd name="connsiteY0" fmla="*/ 710 h 5817436"/>
              <a:gd name="connsiteX1" fmla="*/ 3972229 w 4332910"/>
              <a:gd name="connsiteY1" fmla="*/ 94304 h 5817436"/>
              <a:gd name="connsiteX2" fmla="*/ 4332910 w 4332910"/>
              <a:gd name="connsiteY2" fmla="*/ 180296 h 5817436"/>
              <a:gd name="connsiteX3" fmla="*/ 4332910 w 4332910"/>
              <a:gd name="connsiteY3" fmla="*/ 5817436 h 5817436"/>
              <a:gd name="connsiteX4" fmla="*/ 1006557 w 4332910"/>
              <a:gd name="connsiteY4" fmla="*/ 5817436 h 5817436"/>
              <a:gd name="connsiteX5" fmla="*/ 866510 w 4332910"/>
              <a:gd name="connsiteY5" fmla="*/ 5609583 h 5817436"/>
              <a:gd name="connsiteX6" fmla="*/ 351747 w 4332910"/>
              <a:gd name="connsiteY6" fmla="*/ 2263621 h 5817436"/>
              <a:gd name="connsiteX7" fmla="*/ 1381666 w 4332910"/>
              <a:gd name="connsiteY7" fmla="*/ 845238 h 5817436"/>
              <a:gd name="connsiteX8" fmla="*/ 2751595 w 4332910"/>
              <a:gd name="connsiteY8" fmla="*/ 47742 h 5817436"/>
              <a:gd name="connsiteX9" fmla="*/ 3175347 w 4332910"/>
              <a:gd name="connsiteY9" fmla="*/ 710 h 5817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32910" h="5817436">
                <a:moveTo>
                  <a:pt x="3175347" y="710"/>
                </a:moveTo>
                <a:cubicBezTo>
                  <a:pt x="3421493" y="-5064"/>
                  <a:pt x="3686120" y="24227"/>
                  <a:pt x="3972229" y="94304"/>
                </a:cubicBezTo>
                <a:lnTo>
                  <a:pt x="4332910" y="180296"/>
                </a:lnTo>
                <a:lnTo>
                  <a:pt x="4332910" y="5817436"/>
                </a:lnTo>
                <a:lnTo>
                  <a:pt x="1006557" y="5817436"/>
                </a:lnTo>
                <a:lnTo>
                  <a:pt x="866510" y="5609583"/>
                </a:lnTo>
                <a:cubicBezTo>
                  <a:pt x="140071" y="4515211"/>
                  <a:pt x="-376405" y="3480830"/>
                  <a:pt x="351747" y="2263621"/>
                </a:cubicBezTo>
                <a:cubicBezTo>
                  <a:pt x="664977" y="1739861"/>
                  <a:pt x="994988" y="1240809"/>
                  <a:pt x="1381666" y="845238"/>
                </a:cubicBezTo>
                <a:cubicBezTo>
                  <a:pt x="1768346" y="449669"/>
                  <a:pt x="2211693" y="157580"/>
                  <a:pt x="2751595" y="47742"/>
                </a:cubicBezTo>
                <a:cubicBezTo>
                  <a:pt x="2886624" y="20264"/>
                  <a:pt x="3027659" y="4175"/>
                  <a:pt x="3175347" y="710"/>
                </a:cubicBezTo>
                <a:close/>
              </a:path>
            </a:pathLst>
          </a:cu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CFFC7D5-8758-4C87-A839-9FF78F5432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7117358">
            <a:off x="4504036" y="1555273"/>
            <a:ext cx="4400748" cy="3988490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  <a:gd name="connsiteX0" fmla="*/ 0 w 1085312"/>
              <a:gd name="connsiteY0" fmla="*/ 0 h 2441440"/>
              <a:gd name="connsiteX1" fmla="*/ 53089 w 1085312"/>
              <a:gd name="connsiteY1" fmla="*/ 4542 h 2441440"/>
              <a:gd name="connsiteX2" fmla="*/ 790077 w 1085312"/>
              <a:gd name="connsiteY2" fmla="*/ 872756 h 2441440"/>
              <a:gd name="connsiteX3" fmla="*/ 1085252 w 1085312"/>
              <a:gd name="connsiteY3" fmla="*/ 1943649 h 2441440"/>
              <a:gd name="connsiteX4" fmla="*/ 1064832 w 1085312"/>
              <a:gd name="connsiteY4" fmla="*/ 2198094 h 2441440"/>
              <a:gd name="connsiteX5" fmla="*/ 1043734 w 1085312"/>
              <a:gd name="connsiteY5" fmla="*/ 2315675 h 2441440"/>
              <a:gd name="connsiteX6" fmla="*/ 59456 w 1085312"/>
              <a:gd name="connsiteY6" fmla="*/ 2441440 h 2441440"/>
              <a:gd name="connsiteX0" fmla="*/ 0 w 1085312"/>
              <a:gd name="connsiteY0" fmla="*/ 0 h 2315675"/>
              <a:gd name="connsiteX1" fmla="*/ 53089 w 1085312"/>
              <a:gd name="connsiteY1" fmla="*/ 4542 h 2315675"/>
              <a:gd name="connsiteX2" fmla="*/ 790077 w 1085312"/>
              <a:gd name="connsiteY2" fmla="*/ 872756 h 2315675"/>
              <a:gd name="connsiteX3" fmla="*/ 1085252 w 1085312"/>
              <a:gd name="connsiteY3" fmla="*/ 1943649 h 2315675"/>
              <a:gd name="connsiteX4" fmla="*/ 1064832 w 1085312"/>
              <a:gd name="connsiteY4" fmla="*/ 2198094 h 2315675"/>
              <a:gd name="connsiteX5" fmla="*/ 1043734 w 1085312"/>
              <a:gd name="connsiteY5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85312" h="2315675">
                <a:moveTo>
                  <a:pt x="0" y="0"/>
                </a:move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4BF973E-60C1-4158-B2B8-072C2E788C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26440" y="2313048"/>
            <a:ext cx="3228975" cy="1965009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419" sz="1800" b="1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 </a:t>
            </a:r>
            <a:br>
              <a:rPr lang="es-EC" sz="1800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rPr>
            </a:br>
            <a:r>
              <a:rPr lang="es-419" sz="1800" b="1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Diseño e implementación de un sistema multirobot para trabajos colaborativos dotado de planificación de trayectoria con arquitectura </a:t>
            </a:r>
            <a:r>
              <a:rPr lang="es-419" sz="1800" b="1" dirty="0" err="1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IoT</a:t>
            </a:r>
            <a:endParaRPr lang="es-EC" sz="2100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E6904040-C8A8-4CB0-A9A2-BE4C94D2F348}"/>
              </a:ext>
            </a:extLst>
          </p:cNvPr>
          <p:cNvSpPr txBox="1">
            <a:spLocks/>
          </p:cNvSpPr>
          <p:nvPr/>
        </p:nvSpPr>
        <p:spPr>
          <a:xfrm>
            <a:off x="5915024" y="3909138"/>
            <a:ext cx="3228975" cy="1035251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es-EC" sz="1600" dirty="0">
                <a:solidFill>
                  <a:prstClr val="white"/>
                </a:solidFill>
                <a:latin typeface="Sitka Subheading"/>
              </a:rPr>
              <a:t>Luis Allauca</a:t>
            </a:r>
            <a:br>
              <a:rPr lang="es-EC" sz="1600" dirty="0">
                <a:solidFill>
                  <a:prstClr val="white"/>
                </a:solidFill>
                <a:latin typeface="Sitka Subheading"/>
              </a:rPr>
            </a:br>
            <a:r>
              <a:rPr lang="es-EC" sz="1600" dirty="0">
                <a:solidFill>
                  <a:prstClr val="white"/>
                </a:solidFill>
                <a:latin typeface="Sitka Subheading"/>
              </a:rPr>
              <a:t>Gabriel Guerra</a:t>
            </a:r>
          </a:p>
        </p:txBody>
      </p:sp>
    </p:spTree>
    <p:extLst>
      <p:ext uri="{BB962C8B-B14F-4D97-AF65-F5344CB8AC3E}">
        <p14:creationId xmlns:p14="http://schemas.microsoft.com/office/powerpoint/2010/main" val="3683267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8"/>
          <p:cNvSpPr txBox="1">
            <a:spLocks noGrp="1"/>
          </p:cNvSpPr>
          <p:nvPr>
            <p:ph type="ctrTitle"/>
          </p:nvPr>
        </p:nvSpPr>
        <p:spPr>
          <a:xfrm>
            <a:off x="2705100" y="203803"/>
            <a:ext cx="4059296" cy="6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2400" dirty="0"/>
              <a:t>Arquitectura de Sistemas Multirobot</a:t>
            </a:r>
            <a:endParaRPr sz="2400" dirty="0"/>
          </a:p>
        </p:txBody>
      </p:sp>
      <p:sp>
        <p:nvSpPr>
          <p:cNvPr id="260" name="Google Shape;260;p28"/>
          <p:cNvSpPr txBox="1">
            <a:spLocks noGrp="1"/>
          </p:cNvSpPr>
          <p:nvPr>
            <p:ph type="ctrTitle" idx="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1200" dirty="0">
                <a:solidFill>
                  <a:schemeClr val="lt1"/>
                </a:solidFill>
              </a:rPr>
              <a:t>Centralizado</a:t>
            </a:r>
            <a:endParaRPr sz="1200" dirty="0">
              <a:solidFill>
                <a:schemeClr val="lt1"/>
              </a:solidFill>
            </a:endParaRPr>
          </a:p>
        </p:txBody>
      </p:sp>
      <p:sp>
        <p:nvSpPr>
          <p:cNvPr id="261" name="Google Shape;261;p28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s-ES" sz="1100" dirty="0"/>
              <a:t>El diseño del control general se coordina a todo el sistema desde un único punto</a:t>
            </a:r>
            <a:endParaRPr sz="1100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</a:endParaRPr>
          </a:p>
        </p:txBody>
      </p:sp>
      <p:sp>
        <p:nvSpPr>
          <p:cNvPr id="262" name="Google Shape;262;p28"/>
          <p:cNvSpPr txBox="1">
            <a:spLocks noGrp="1"/>
          </p:cNvSpPr>
          <p:nvPr>
            <p:ph type="ctrTitle" idx="3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1200" dirty="0">
                <a:solidFill>
                  <a:schemeClr val="lt1"/>
                </a:solidFill>
              </a:rPr>
              <a:t>Jerárquico</a:t>
            </a:r>
            <a:endParaRPr sz="1200" dirty="0">
              <a:solidFill>
                <a:schemeClr val="lt1"/>
              </a:solidFill>
            </a:endParaRPr>
          </a:p>
        </p:txBody>
      </p:sp>
      <p:sp>
        <p:nvSpPr>
          <p:cNvPr id="263" name="Google Shape;263;p28"/>
          <p:cNvSpPr txBox="1">
            <a:spLocks noGrp="1"/>
          </p:cNvSpPr>
          <p:nvPr>
            <p:ph type="subTitle" idx="4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s-ES" sz="1100" dirty="0">
                <a:solidFill>
                  <a:schemeClr val="bg1"/>
                </a:solidFill>
              </a:rPr>
              <a:t>Cada robot supervisa las acciones de un grupo relativamente pequeño de otros robots, cada uno de los cuales supervisa otro grupo</a:t>
            </a:r>
            <a:endParaRPr sz="1100" dirty="0">
              <a:solidFill>
                <a:schemeClr val="bg1"/>
              </a:solidFill>
            </a:endParaRPr>
          </a:p>
        </p:txBody>
      </p:sp>
      <p:sp>
        <p:nvSpPr>
          <p:cNvPr id="264" name="Google Shape;264;p28"/>
          <p:cNvSpPr txBox="1">
            <a:spLocks noGrp="1"/>
          </p:cNvSpPr>
          <p:nvPr>
            <p:ph type="ctrTitle" idx="5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1200" dirty="0"/>
              <a:t>Descentralizada</a:t>
            </a:r>
            <a:endParaRPr sz="1200" dirty="0"/>
          </a:p>
        </p:txBody>
      </p:sp>
      <p:sp>
        <p:nvSpPr>
          <p:cNvPr id="265" name="Google Shape;265;p28"/>
          <p:cNvSpPr txBox="1">
            <a:spLocks noGrp="1"/>
          </p:cNvSpPr>
          <p:nvPr>
            <p:ph type="subTitle" idx="6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s-ES" sz="1100" dirty="0"/>
              <a:t>Los robots tomen acciones basadas solo en el conocimiento local a su situación</a:t>
            </a:r>
            <a:endParaRPr sz="1100" dirty="0"/>
          </a:p>
        </p:txBody>
      </p:sp>
      <p:sp>
        <p:nvSpPr>
          <p:cNvPr id="49" name="Google Shape;8435;p55">
            <a:extLst>
              <a:ext uri="{FF2B5EF4-FFF2-40B4-BE49-F238E27FC236}">
                <a16:creationId xmlns:a16="http://schemas.microsoft.com/office/drawing/2014/main" id="{EFB98938-710F-4573-9CFC-D82A9A42693E}"/>
              </a:ext>
            </a:extLst>
          </p:cNvPr>
          <p:cNvSpPr/>
          <p:nvPr/>
        </p:nvSpPr>
        <p:spPr>
          <a:xfrm>
            <a:off x="922353" y="1352930"/>
            <a:ext cx="1097280" cy="1141794"/>
          </a:xfrm>
          <a:custGeom>
            <a:avLst/>
            <a:gdLst/>
            <a:ahLst/>
            <a:cxnLst/>
            <a:rect l="l" t="t" r="r" b="b"/>
            <a:pathLst>
              <a:path w="11910" h="11846" extrusionOk="0">
                <a:moveTo>
                  <a:pt x="5924" y="2080"/>
                </a:moveTo>
                <a:cubicBezTo>
                  <a:pt x="6302" y="2080"/>
                  <a:pt x="6617" y="2395"/>
                  <a:pt x="6617" y="2773"/>
                </a:cubicBezTo>
                <a:cubicBezTo>
                  <a:pt x="6617" y="3182"/>
                  <a:pt x="6302" y="3497"/>
                  <a:pt x="5924" y="3497"/>
                </a:cubicBezTo>
                <a:cubicBezTo>
                  <a:pt x="5514" y="3497"/>
                  <a:pt x="5199" y="3182"/>
                  <a:pt x="5199" y="2773"/>
                </a:cubicBezTo>
                <a:cubicBezTo>
                  <a:pt x="5199" y="2395"/>
                  <a:pt x="5514" y="2080"/>
                  <a:pt x="5924" y="2080"/>
                </a:cubicBezTo>
                <a:close/>
                <a:moveTo>
                  <a:pt x="5924" y="662"/>
                </a:moveTo>
                <a:cubicBezTo>
                  <a:pt x="7247" y="662"/>
                  <a:pt x="8318" y="1764"/>
                  <a:pt x="8318" y="3088"/>
                </a:cubicBezTo>
                <a:cubicBezTo>
                  <a:pt x="8318" y="3655"/>
                  <a:pt x="8129" y="4190"/>
                  <a:pt x="7783" y="4631"/>
                </a:cubicBezTo>
                <a:cubicBezTo>
                  <a:pt x="7562" y="4222"/>
                  <a:pt x="7310" y="3907"/>
                  <a:pt x="6900" y="3686"/>
                </a:cubicBezTo>
                <a:cubicBezTo>
                  <a:pt x="7153" y="3434"/>
                  <a:pt x="7310" y="3088"/>
                  <a:pt x="7310" y="2741"/>
                </a:cubicBezTo>
                <a:cubicBezTo>
                  <a:pt x="7310" y="1985"/>
                  <a:pt x="6680" y="1355"/>
                  <a:pt x="5924" y="1355"/>
                </a:cubicBezTo>
                <a:cubicBezTo>
                  <a:pt x="5168" y="1355"/>
                  <a:pt x="4538" y="1985"/>
                  <a:pt x="4538" y="2741"/>
                </a:cubicBezTo>
                <a:cubicBezTo>
                  <a:pt x="4538" y="3088"/>
                  <a:pt x="4695" y="3434"/>
                  <a:pt x="4947" y="3686"/>
                </a:cubicBezTo>
                <a:cubicBezTo>
                  <a:pt x="4538" y="3938"/>
                  <a:pt x="4223" y="4285"/>
                  <a:pt x="4034" y="4631"/>
                </a:cubicBezTo>
                <a:cubicBezTo>
                  <a:pt x="3592" y="4096"/>
                  <a:pt x="3403" y="3403"/>
                  <a:pt x="3498" y="2741"/>
                </a:cubicBezTo>
                <a:cubicBezTo>
                  <a:pt x="3655" y="1638"/>
                  <a:pt x="4664" y="662"/>
                  <a:pt x="5924" y="662"/>
                </a:cubicBezTo>
                <a:close/>
                <a:moveTo>
                  <a:pt x="5924" y="4159"/>
                </a:moveTo>
                <a:cubicBezTo>
                  <a:pt x="6554" y="4159"/>
                  <a:pt x="7058" y="4600"/>
                  <a:pt x="7247" y="5135"/>
                </a:cubicBezTo>
                <a:cubicBezTo>
                  <a:pt x="6869" y="5388"/>
                  <a:pt x="6428" y="5545"/>
                  <a:pt x="5924" y="5545"/>
                </a:cubicBezTo>
                <a:cubicBezTo>
                  <a:pt x="5451" y="5545"/>
                  <a:pt x="4979" y="5388"/>
                  <a:pt x="4569" y="5135"/>
                </a:cubicBezTo>
                <a:cubicBezTo>
                  <a:pt x="4727" y="4568"/>
                  <a:pt x="5294" y="4159"/>
                  <a:pt x="5924" y="4159"/>
                </a:cubicBezTo>
                <a:close/>
                <a:moveTo>
                  <a:pt x="1734" y="9042"/>
                </a:moveTo>
                <a:cubicBezTo>
                  <a:pt x="2301" y="9042"/>
                  <a:pt x="2773" y="9483"/>
                  <a:pt x="2773" y="10082"/>
                </a:cubicBezTo>
                <a:cubicBezTo>
                  <a:pt x="2773" y="10649"/>
                  <a:pt x="2301" y="11121"/>
                  <a:pt x="1734" y="11121"/>
                </a:cubicBezTo>
                <a:cubicBezTo>
                  <a:pt x="1198" y="11121"/>
                  <a:pt x="726" y="10649"/>
                  <a:pt x="726" y="10082"/>
                </a:cubicBezTo>
                <a:cubicBezTo>
                  <a:pt x="726" y="9483"/>
                  <a:pt x="1198" y="9042"/>
                  <a:pt x="1734" y="9042"/>
                </a:cubicBezTo>
                <a:close/>
                <a:moveTo>
                  <a:pt x="5924" y="9042"/>
                </a:moveTo>
                <a:cubicBezTo>
                  <a:pt x="6522" y="9042"/>
                  <a:pt x="6932" y="9515"/>
                  <a:pt x="6932" y="10082"/>
                </a:cubicBezTo>
                <a:cubicBezTo>
                  <a:pt x="6932" y="10649"/>
                  <a:pt x="6459" y="11121"/>
                  <a:pt x="5924" y="11121"/>
                </a:cubicBezTo>
                <a:cubicBezTo>
                  <a:pt x="5357" y="11121"/>
                  <a:pt x="4884" y="10649"/>
                  <a:pt x="4884" y="10082"/>
                </a:cubicBezTo>
                <a:cubicBezTo>
                  <a:pt x="4884" y="9483"/>
                  <a:pt x="5325" y="9042"/>
                  <a:pt x="5924" y="9042"/>
                </a:cubicBezTo>
                <a:close/>
                <a:moveTo>
                  <a:pt x="10145" y="9042"/>
                </a:moveTo>
                <a:cubicBezTo>
                  <a:pt x="10681" y="9042"/>
                  <a:pt x="11154" y="9483"/>
                  <a:pt x="11154" y="10082"/>
                </a:cubicBezTo>
                <a:cubicBezTo>
                  <a:pt x="11154" y="10649"/>
                  <a:pt x="10681" y="11121"/>
                  <a:pt x="10145" y="11121"/>
                </a:cubicBezTo>
                <a:cubicBezTo>
                  <a:pt x="9578" y="11121"/>
                  <a:pt x="9106" y="10649"/>
                  <a:pt x="9106" y="10082"/>
                </a:cubicBezTo>
                <a:cubicBezTo>
                  <a:pt x="9106" y="9483"/>
                  <a:pt x="9578" y="9042"/>
                  <a:pt x="10145" y="9042"/>
                </a:cubicBezTo>
                <a:close/>
                <a:moveTo>
                  <a:pt x="5955" y="0"/>
                </a:moveTo>
                <a:cubicBezTo>
                  <a:pt x="4349" y="0"/>
                  <a:pt x="3088" y="1197"/>
                  <a:pt x="2868" y="2678"/>
                </a:cubicBezTo>
                <a:cubicBezTo>
                  <a:pt x="2647" y="4442"/>
                  <a:pt x="3908" y="6018"/>
                  <a:pt x="5640" y="6207"/>
                </a:cubicBezTo>
                <a:lnTo>
                  <a:pt x="5640" y="6963"/>
                </a:lnTo>
                <a:lnTo>
                  <a:pt x="2427" y="6963"/>
                </a:lnTo>
                <a:cubicBezTo>
                  <a:pt x="1828" y="6963"/>
                  <a:pt x="1387" y="7435"/>
                  <a:pt x="1387" y="7971"/>
                </a:cubicBezTo>
                <a:lnTo>
                  <a:pt x="1387" y="8380"/>
                </a:lnTo>
                <a:cubicBezTo>
                  <a:pt x="599" y="8538"/>
                  <a:pt x="1" y="9231"/>
                  <a:pt x="1" y="10082"/>
                </a:cubicBezTo>
                <a:cubicBezTo>
                  <a:pt x="1" y="11027"/>
                  <a:pt x="789" y="11846"/>
                  <a:pt x="1734" y="11846"/>
                </a:cubicBezTo>
                <a:cubicBezTo>
                  <a:pt x="2679" y="11846"/>
                  <a:pt x="3466" y="11058"/>
                  <a:pt x="3466" y="10082"/>
                </a:cubicBezTo>
                <a:cubicBezTo>
                  <a:pt x="3466" y="9231"/>
                  <a:pt x="2868" y="8538"/>
                  <a:pt x="2080" y="8380"/>
                </a:cubicBezTo>
                <a:lnTo>
                  <a:pt x="2080" y="7971"/>
                </a:lnTo>
                <a:cubicBezTo>
                  <a:pt x="2080" y="7782"/>
                  <a:pt x="2238" y="7624"/>
                  <a:pt x="2458" y="7624"/>
                </a:cubicBezTo>
                <a:lnTo>
                  <a:pt x="5609" y="7624"/>
                </a:lnTo>
                <a:lnTo>
                  <a:pt x="5609" y="8349"/>
                </a:lnTo>
                <a:cubicBezTo>
                  <a:pt x="4821" y="8506"/>
                  <a:pt x="4223" y="9200"/>
                  <a:pt x="4223" y="10019"/>
                </a:cubicBezTo>
                <a:cubicBezTo>
                  <a:pt x="4223" y="10964"/>
                  <a:pt x="5010" y="11814"/>
                  <a:pt x="5955" y="11814"/>
                </a:cubicBezTo>
                <a:cubicBezTo>
                  <a:pt x="6900" y="11814"/>
                  <a:pt x="7688" y="11027"/>
                  <a:pt x="7688" y="10019"/>
                </a:cubicBezTo>
                <a:cubicBezTo>
                  <a:pt x="7688" y="9200"/>
                  <a:pt x="7090" y="8506"/>
                  <a:pt x="6302" y="8349"/>
                </a:cubicBezTo>
                <a:lnTo>
                  <a:pt x="6302" y="7624"/>
                </a:lnTo>
                <a:lnTo>
                  <a:pt x="9452" y="7624"/>
                </a:lnTo>
                <a:cubicBezTo>
                  <a:pt x="9641" y="7624"/>
                  <a:pt x="9799" y="7782"/>
                  <a:pt x="9799" y="7971"/>
                </a:cubicBezTo>
                <a:lnTo>
                  <a:pt x="9799" y="8380"/>
                </a:lnTo>
                <a:cubicBezTo>
                  <a:pt x="9011" y="8538"/>
                  <a:pt x="8444" y="9231"/>
                  <a:pt x="8444" y="10082"/>
                </a:cubicBezTo>
                <a:cubicBezTo>
                  <a:pt x="8444" y="11027"/>
                  <a:pt x="9232" y="11846"/>
                  <a:pt x="10177" y="11846"/>
                </a:cubicBezTo>
                <a:cubicBezTo>
                  <a:pt x="11122" y="11846"/>
                  <a:pt x="11910" y="11058"/>
                  <a:pt x="11910" y="10082"/>
                </a:cubicBezTo>
                <a:cubicBezTo>
                  <a:pt x="11910" y="9231"/>
                  <a:pt x="11311" y="8538"/>
                  <a:pt x="10524" y="8380"/>
                </a:cubicBezTo>
                <a:lnTo>
                  <a:pt x="10524" y="7971"/>
                </a:lnTo>
                <a:cubicBezTo>
                  <a:pt x="10524" y="7404"/>
                  <a:pt x="10051" y="6963"/>
                  <a:pt x="9484" y="6963"/>
                </a:cubicBezTo>
                <a:lnTo>
                  <a:pt x="6333" y="6963"/>
                </a:lnTo>
                <a:lnTo>
                  <a:pt x="6333" y="6207"/>
                </a:lnTo>
                <a:cubicBezTo>
                  <a:pt x="7909" y="6049"/>
                  <a:pt x="9106" y="4726"/>
                  <a:pt x="9106" y="3088"/>
                </a:cubicBezTo>
                <a:cubicBezTo>
                  <a:pt x="9106" y="1355"/>
                  <a:pt x="7688" y="0"/>
                  <a:pt x="5955" y="0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8392;p55">
            <a:extLst>
              <a:ext uri="{FF2B5EF4-FFF2-40B4-BE49-F238E27FC236}">
                <a16:creationId xmlns:a16="http://schemas.microsoft.com/office/drawing/2014/main" id="{4AFCB883-9CDC-45E4-AFDD-D6DD4D1D811D}"/>
              </a:ext>
            </a:extLst>
          </p:cNvPr>
          <p:cNvSpPr/>
          <p:nvPr/>
        </p:nvSpPr>
        <p:spPr>
          <a:xfrm>
            <a:off x="3991578" y="1351816"/>
            <a:ext cx="1267572" cy="1265741"/>
          </a:xfrm>
          <a:custGeom>
            <a:avLst/>
            <a:gdLst/>
            <a:ahLst/>
            <a:cxnLst/>
            <a:rect l="l" t="t" r="r" b="b"/>
            <a:pathLst>
              <a:path w="11973" h="11815" extrusionOk="0">
                <a:moveTo>
                  <a:pt x="5986" y="631"/>
                </a:moveTo>
                <a:cubicBezTo>
                  <a:pt x="6396" y="631"/>
                  <a:pt x="6711" y="946"/>
                  <a:pt x="6711" y="1324"/>
                </a:cubicBezTo>
                <a:cubicBezTo>
                  <a:pt x="6711" y="1733"/>
                  <a:pt x="6396" y="2048"/>
                  <a:pt x="5986" y="2048"/>
                </a:cubicBezTo>
                <a:cubicBezTo>
                  <a:pt x="5608" y="2048"/>
                  <a:pt x="5293" y="1733"/>
                  <a:pt x="5293" y="1324"/>
                </a:cubicBezTo>
                <a:cubicBezTo>
                  <a:pt x="5293" y="946"/>
                  <a:pt x="5608" y="631"/>
                  <a:pt x="5986" y="631"/>
                </a:cubicBezTo>
                <a:close/>
                <a:moveTo>
                  <a:pt x="5986" y="2710"/>
                </a:moveTo>
                <a:cubicBezTo>
                  <a:pt x="6931" y="2710"/>
                  <a:pt x="7719" y="3498"/>
                  <a:pt x="7719" y="4443"/>
                </a:cubicBezTo>
                <a:lnTo>
                  <a:pt x="7719" y="4789"/>
                </a:lnTo>
                <a:lnTo>
                  <a:pt x="4253" y="4789"/>
                </a:lnTo>
                <a:lnTo>
                  <a:pt x="4253" y="4443"/>
                </a:lnTo>
                <a:cubicBezTo>
                  <a:pt x="4253" y="3498"/>
                  <a:pt x="5041" y="2710"/>
                  <a:pt x="5986" y="2710"/>
                </a:cubicBezTo>
                <a:close/>
                <a:moveTo>
                  <a:pt x="3245" y="6900"/>
                </a:moveTo>
                <a:cubicBezTo>
                  <a:pt x="3623" y="6900"/>
                  <a:pt x="3938" y="7215"/>
                  <a:pt x="3938" y="7593"/>
                </a:cubicBezTo>
                <a:cubicBezTo>
                  <a:pt x="3938" y="8003"/>
                  <a:pt x="3623" y="8318"/>
                  <a:pt x="3245" y="8318"/>
                </a:cubicBezTo>
                <a:cubicBezTo>
                  <a:pt x="2836" y="8255"/>
                  <a:pt x="2521" y="7940"/>
                  <a:pt x="2521" y="7593"/>
                </a:cubicBezTo>
                <a:cubicBezTo>
                  <a:pt x="2521" y="7215"/>
                  <a:pt x="2836" y="6900"/>
                  <a:pt x="3245" y="6900"/>
                </a:cubicBezTo>
                <a:close/>
                <a:moveTo>
                  <a:pt x="8759" y="6900"/>
                </a:moveTo>
                <a:cubicBezTo>
                  <a:pt x="9137" y="6900"/>
                  <a:pt x="9452" y="7215"/>
                  <a:pt x="9452" y="7593"/>
                </a:cubicBezTo>
                <a:cubicBezTo>
                  <a:pt x="9452" y="8003"/>
                  <a:pt x="9137" y="8318"/>
                  <a:pt x="8759" y="8318"/>
                </a:cubicBezTo>
                <a:cubicBezTo>
                  <a:pt x="8349" y="8318"/>
                  <a:pt x="8034" y="7940"/>
                  <a:pt x="8034" y="7593"/>
                </a:cubicBezTo>
                <a:cubicBezTo>
                  <a:pt x="8034" y="7215"/>
                  <a:pt x="8349" y="6900"/>
                  <a:pt x="8759" y="6900"/>
                </a:cubicBezTo>
                <a:close/>
                <a:moveTo>
                  <a:pt x="10365" y="5545"/>
                </a:moveTo>
                <a:cubicBezTo>
                  <a:pt x="10523" y="5545"/>
                  <a:pt x="10680" y="5672"/>
                  <a:pt x="10712" y="5829"/>
                </a:cubicBezTo>
                <a:lnTo>
                  <a:pt x="11216" y="8570"/>
                </a:lnTo>
                <a:cubicBezTo>
                  <a:pt x="11247" y="8790"/>
                  <a:pt x="11027" y="8980"/>
                  <a:pt x="10838" y="8980"/>
                </a:cubicBezTo>
                <a:lnTo>
                  <a:pt x="10460" y="8980"/>
                </a:lnTo>
                <a:cubicBezTo>
                  <a:pt x="10239" y="8790"/>
                  <a:pt x="10019" y="8633"/>
                  <a:pt x="9767" y="8507"/>
                </a:cubicBezTo>
                <a:cubicBezTo>
                  <a:pt x="10019" y="8255"/>
                  <a:pt x="10145" y="7940"/>
                  <a:pt x="10145" y="7562"/>
                </a:cubicBezTo>
                <a:cubicBezTo>
                  <a:pt x="10145" y="6806"/>
                  <a:pt x="9515" y="6176"/>
                  <a:pt x="8759" y="6176"/>
                </a:cubicBezTo>
                <a:cubicBezTo>
                  <a:pt x="8002" y="6176"/>
                  <a:pt x="7372" y="6806"/>
                  <a:pt x="7372" y="7562"/>
                </a:cubicBezTo>
                <a:cubicBezTo>
                  <a:pt x="7372" y="7908"/>
                  <a:pt x="7498" y="8223"/>
                  <a:pt x="7719" y="8507"/>
                </a:cubicBezTo>
                <a:cubicBezTo>
                  <a:pt x="7498" y="8633"/>
                  <a:pt x="7246" y="8790"/>
                  <a:pt x="7057" y="8980"/>
                </a:cubicBezTo>
                <a:lnTo>
                  <a:pt x="4883" y="8980"/>
                </a:lnTo>
                <a:cubicBezTo>
                  <a:pt x="4694" y="8790"/>
                  <a:pt x="4442" y="8633"/>
                  <a:pt x="4222" y="8507"/>
                </a:cubicBezTo>
                <a:cubicBezTo>
                  <a:pt x="4474" y="8255"/>
                  <a:pt x="4568" y="7940"/>
                  <a:pt x="4568" y="7562"/>
                </a:cubicBezTo>
                <a:cubicBezTo>
                  <a:pt x="4568" y="6806"/>
                  <a:pt x="3938" y="6176"/>
                  <a:pt x="3214" y="6176"/>
                </a:cubicBezTo>
                <a:cubicBezTo>
                  <a:pt x="2458" y="6176"/>
                  <a:pt x="1828" y="6806"/>
                  <a:pt x="1828" y="7562"/>
                </a:cubicBezTo>
                <a:cubicBezTo>
                  <a:pt x="1828" y="7908"/>
                  <a:pt x="1954" y="8223"/>
                  <a:pt x="2174" y="8507"/>
                </a:cubicBezTo>
                <a:cubicBezTo>
                  <a:pt x="1922" y="8633"/>
                  <a:pt x="1701" y="8790"/>
                  <a:pt x="1512" y="8980"/>
                </a:cubicBezTo>
                <a:lnTo>
                  <a:pt x="1103" y="8980"/>
                </a:lnTo>
                <a:cubicBezTo>
                  <a:pt x="882" y="8980"/>
                  <a:pt x="725" y="8790"/>
                  <a:pt x="756" y="8570"/>
                </a:cubicBezTo>
                <a:lnTo>
                  <a:pt x="1260" y="5829"/>
                </a:lnTo>
                <a:cubicBezTo>
                  <a:pt x="1323" y="5672"/>
                  <a:pt x="1418" y="5545"/>
                  <a:pt x="1638" y="5545"/>
                </a:cubicBezTo>
                <a:close/>
                <a:moveTo>
                  <a:pt x="3214" y="8948"/>
                </a:moveTo>
                <a:cubicBezTo>
                  <a:pt x="4127" y="8948"/>
                  <a:pt x="4915" y="9736"/>
                  <a:pt x="4915" y="10712"/>
                </a:cubicBezTo>
                <a:lnTo>
                  <a:pt x="4915" y="11059"/>
                </a:lnTo>
                <a:lnTo>
                  <a:pt x="1481" y="11059"/>
                </a:lnTo>
                <a:lnTo>
                  <a:pt x="1481" y="10712"/>
                </a:lnTo>
                <a:cubicBezTo>
                  <a:pt x="1481" y="9736"/>
                  <a:pt x="2269" y="8948"/>
                  <a:pt x="3214" y="8948"/>
                </a:cubicBezTo>
                <a:close/>
                <a:moveTo>
                  <a:pt x="8759" y="8948"/>
                </a:moveTo>
                <a:cubicBezTo>
                  <a:pt x="9704" y="8948"/>
                  <a:pt x="10491" y="9736"/>
                  <a:pt x="10491" y="10712"/>
                </a:cubicBezTo>
                <a:lnTo>
                  <a:pt x="10491" y="11059"/>
                </a:lnTo>
                <a:lnTo>
                  <a:pt x="7026" y="11059"/>
                </a:lnTo>
                <a:lnTo>
                  <a:pt x="7026" y="10712"/>
                </a:lnTo>
                <a:cubicBezTo>
                  <a:pt x="7026" y="9736"/>
                  <a:pt x="7813" y="8948"/>
                  <a:pt x="8759" y="8948"/>
                </a:cubicBezTo>
                <a:close/>
                <a:moveTo>
                  <a:pt x="5986" y="1"/>
                </a:moveTo>
                <a:cubicBezTo>
                  <a:pt x="5262" y="1"/>
                  <a:pt x="4631" y="631"/>
                  <a:pt x="4631" y="1387"/>
                </a:cubicBezTo>
                <a:cubicBezTo>
                  <a:pt x="4631" y="1733"/>
                  <a:pt x="4726" y="2048"/>
                  <a:pt x="4978" y="2269"/>
                </a:cubicBezTo>
                <a:cubicBezTo>
                  <a:pt x="4127" y="2679"/>
                  <a:pt x="3592" y="3498"/>
                  <a:pt x="3592" y="4474"/>
                </a:cubicBezTo>
                <a:lnTo>
                  <a:pt x="3592" y="4852"/>
                </a:lnTo>
                <a:lnTo>
                  <a:pt x="1670" y="4852"/>
                </a:lnTo>
                <a:cubicBezTo>
                  <a:pt x="1166" y="4852"/>
                  <a:pt x="725" y="5199"/>
                  <a:pt x="630" y="5703"/>
                </a:cubicBezTo>
                <a:lnTo>
                  <a:pt x="126" y="8475"/>
                </a:lnTo>
                <a:cubicBezTo>
                  <a:pt x="0" y="9043"/>
                  <a:pt x="473" y="9610"/>
                  <a:pt x="1071" y="9673"/>
                </a:cubicBezTo>
                <a:cubicBezTo>
                  <a:pt x="914" y="9988"/>
                  <a:pt x="819" y="10366"/>
                  <a:pt x="819" y="10744"/>
                </a:cubicBezTo>
                <a:lnTo>
                  <a:pt x="819" y="11468"/>
                </a:lnTo>
                <a:cubicBezTo>
                  <a:pt x="819" y="11657"/>
                  <a:pt x="977" y="11815"/>
                  <a:pt x="1197" y="11815"/>
                </a:cubicBezTo>
                <a:lnTo>
                  <a:pt x="5356" y="11815"/>
                </a:lnTo>
                <a:cubicBezTo>
                  <a:pt x="5545" y="11815"/>
                  <a:pt x="5703" y="11657"/>
                  <a:pt x="5703" y="11468"/>
                </a:cubicBezTo>
                <a:lnTo>
                  <a:pt x="5703" y="10744"/>
                </a:lnTo>
                <a:cubicBezTo>
                  <a:pt x="5703" y="10366"/>
                  <a:pt x="5640" y="9988"/>
                  <a:pt x="5482" y="9673"/>
                </a:cubicBezTo>
                <a:lnTo>
                  <a:pt x="6648" y="9673"/>
                </a:lnTo>
                <a:cubicBezTo>
                  <a:pt x="6490" y="9988"/>
                  <a:pt x="6427" y="10366"/>
                  <a:pt x="6427" y="10744"/>
                </a:cubicBezTo>
                <a:lnTo>
                  <a:pt x="6427" y="11468"/>
                </a:lnTo>
                <a:cubicBezTo>
                  <a:pt x="6427" y="11657"/>
                  <a:pt x="6585" y="11815"/>
                  <a:pt x="6774" y="11815"/>
                </a:cubicBezTo>
                <a:lnTo>
                  <a:pt x="10838" y="11815"/>
                </a:lnTo>
                <a:cubicBezTo>
                  <a:pt x="11027" y="11815"/>
                  <a:pt x="11184" y="11657"/>
                  <a:pt x="11184" y="11468"/>
                </a:cubicBezTo>
                <a:lnTo>
                  <a:pt x="11184" y="10744"/>
                </a:lnTo>
                <a:cubicBezTo>
                  <a:pt x="11184" y="10366"/>
                  <a:pt x="11121" y="9988"/>
                  <a:pt x="10964" y="9673"/>
                </a:cubicBezTo>
                <a:cubicBezTo>
                  <a:pt x="11563" y="9610"/>
                  <a:pt x="11972" y="9043"/>
                  <a:pt x="11878" y="8475"/>
                </a:cubicBezTo>
                <a:lnTo>
                  <a:pt x="11342" y="5703"/>
                </a:lnTo>
                <a:cubicBezTo>
                  <a:pt x="11279" y="5199"/>
                  <a:pt x="10838" y="4852"/>
                  <a:pt x="10334" y="4852"/>
                </a:cubicBezTo>
                <a:lnTo>
                  <a:pt x="8412" y="4852"/>
                </a:lnTo>
                <a:lnTo>
                  <a:pt x="8412" y="4474"/>
                </a:lnTo>
                <a:cubicBezTo>
                  <a:pt x="8412" y="3498"/>
                  <a:pt x="7845" y="2679"/>
                  <a:pt x="7026" y="2269"/>
                </a:cubicBezTo>
                <a:cubicBezTo>
                  <a:pt x="7246" y="2048"/>
                  <a:pt x="7372" y="1733"/>
                  <a:pt x="7372" y="1387"/>
                </a:cubicBezTo>
                <a:cubicBezTo>
                  <a:pt x="7372" y="631"/>
                  <a:pt x="6742" y="1"/>
                  <a:pt x="5986" y="1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8379;p55">
            <a:extLst>
              <a:ext uri="{FF2B5EF4-FFF2-40B4-BE49-F238E27FC236}">
                <a16:creationId xmlns:a16="http://schemas.microsoft.com/office/drawing/2014/main" id="{22583F00-27B4-4530-ACFE-35B9271D6F87}"/>
              </a:ext>
            </a:extLst>
          </p:cNvPr>
          <p:cNvSpPr/>
          <p:nvPr/>
        </p:nvSpPr>
        <p:spPr>
          <a:xfrm>
            <a:off x="7231095" y="1504427"/>
            <a:ext cx="1054495" cy="1039635"/>
          </a:xfrm>
          <a:custGeom>
            <a:avLst/>
            <a:gdLst/>
            <a:ahLst/>
            <a:cxnLst/>
            <a:rect l="l" t="t" r="r" b="b"/>
            <a:pathLst>
              <a:path w="11815" h="11846" extrusionOk="0">
                <a:moveTo>
                  <a:pt x="5829" y="693"/>
                </a:moveTo>
                <a:cubicBezTo>
                  <a:pt x="6238" y="693"/>
                  <a:pt x="6553" y="1008"/>
                  <a:pt x="6553" y="1418"/>
                </a:cubicBezTo>
                <a:cubicBezTo>
                  <a:pt x="6553" y="1796"/>
                  <a:pt x="6238" y="2111"/>
                  <a:pt x="5829" y="2111"/>
                </a:cubicBezTo>
                <a:cubicBezTo>
                  <a:pt x="5451" y="2111"/>
                  <a:pt x="5136" y="1796"/>
                  <a:pt x="5136" y="1418"/>
                </a:cubicBezTo>
                <a:cubicBezTo>
                  <a:pt x="5136" y="1008"/>
                  <a:pt x="5482" y="693"/>
                  <a:pt x="5829" y="693"/>
                </a:cubicBezTo>
                <a:close/>
                <a:moveTo>
                  <a:pt x="5829" y="2773"/>
                </a:moveTo>
                <a:cubicBezTo>
                  <a:pt x="6774" y="2773"/>
                  <a:pt x="7562" y="3560"/>
                  <a:pt x="7562" y="4568"/>
                </a:cubicBezTo>
                <a:lnTo>
                  <a:pt x="7562" y="4915"/>
                </a:lnTo>
                <a:lnTo>
                  <a:pt x="4096" y="4915"/>
                </a:lnTo>
                <a:lnTo>
                  <a:pt x="4096" y="4568"/>
                </a:lnTo>
                <a:cubicBezTo>
                  <a:pt x="4096" y="3560"/>
                  <a:pt x="4884" y="2773"/>
                  <a:pt x="5829" y="2773"/>
                </a:cubicBezTo>
                <a:close/>
                <a:moveTo>
                  <a:pt x="2363" y="6963"/>
                </a:moveTo>
                <a:cubicBezTo>
                  <a:pt x="2773" y="6963"/>
                  <a:pt x="3088" y="7278"/>
                  <a:pt x="3088" y="7656"/>
                </a:cubicBezTo>
                <a:cubicBezTo>
                  <a:pt x="3088" y="8065"/>
                  <a:pt x="2773" y="8380"/>
                  <a:pt x="2363" y="8380"/>
                </a:cubicBezTo>
                <a:cubicBezTo>
                  <a:pt x="1985" y="8380"/>
                  <a:pt x="1670" y="8065"/>
                  <a:pt x="1670" y="7656"/>
                </a:cubicBezTo>
                <a:cubicBezTo>
                  <a:pt x="1670" y="7278"/>
                  <a:pt x="1985" y="6963"/>
                  <a:pt x="2363" y="6963"/>
                </a:cubicBezTo>
                <a:close/>
                <a:moveTo>
                  <a:pt x="9357" y="6963"/>
                </a:moveTo>
                <a:cubicBezTo>
                  <a:pt x="9735" y="6963"/>
                  <a:pt x="10050" y="7278"/>
                  <a:pt x="10050" y="7656"/>
                </a:cubicBezTo>
                <a:cubicBezTo>
                  <a:pt x="10050" y="8065"/>
                  <a:pt x="9735" y="8380"/>
                  <a:pt x="9357" y="8380"/>
                </a:cubicBezTo>
                <a:cubicBezTo>
                  <a:pt x="8948" y="8380"/>
                  <a:pt x="8633" y="8065"/>
                  <a:pt x="8633" y="7656"/>
                </a:cubicBezTo>
                <a:cubicBezTo>
                  <a:pt x="8633" y="7278"/>
                  <a:pt x="8948" y="6963"/>
                  <a:pt x="9357" y="6963"/>
                </a:cubicBezTo>
                <a:close/>
                <a:moveTo>
                  <a:pt x="2363" y="9042"/>
                </a:moveTo>
                <a:cubicBezTo>
                  <a:pt x="3308" y="9042"/>
                  <a:pt x="4096" y="9830"/>
                  <a:pt x="4096" y="10806"/>
                </a:cubicBezTo>
                <a:lnTo>
                  <a:pt x="4096" y="11184"/>
                </a:lnTo>
                <a:lnTo>
                  <a:pt x="630" y="11184"/>
                </a:lnTo>
                <a:lnTo>
                  <a:pt x="630" y="10806"/>
                </a:lnTo>
                <a:cubicBezTo>
                  <a:pt x="630" y="9830"/>
                  <a:pt x="1418" y="9042"/>
                  <a:pt x="2363" y="9042"/>
                </a:cubicBezTo>
                <a:close/>
                <a:moveTo>
                  <a:pt x="9357" y="9042"/>
                </a:moveTo>
                <a:cubicBezTo>
                  <a:pt x="10302" y="9042"/>
                  <a:pt x="11090" y="9830"/>
                  <a:pt x="11090" y="10806"/>
                </a:cubicBezTo>
                <a:lnTo>
                  <a:pt x="11090" y="11184"/>
                </a:lnTo>
                <a:lnTo>
                  <a:pt x="7625" y="11184"/>
                </a:lnTo>
                <a:lnTo>
                  <a:pt x="7625" y="10806"/>
                </a:lnTo>
                <a:cubicBezTo>
                  <a:pt x="7625" y="9830"/>
                  <a:pt x="8412" y="9042"/>
                  <a:pt x="9357" y="9042"/>
                </a:cubicBezTo>
                <a:close/>
                <a:moveTo>
                  <a:pt x="5892" y="0"/>
                </a:moveTo>
                <a:cubicBezTo>
                  <a:pt x="5136" y="0"/>
                  <a:pt x="4506" y="630"/>
                  <a:pt x="4506" y="1355"/>
                </a:cubicBezTo>
                <a:cubicBezTo>
                  <a:pt x="4506" y="1733"/>
                  <a:pt x="4632" y="2016"/>
                  <a:pt x="4852" y="2300"/>
                </a:cubicBezTo>
                <a:cubicBezTo>
                  <a:pt x="4033" y="2710"/>
                  <a:pt x="3466" y="3529"/>
                  <a:pt x="3466" y="4505"/>
                </a:cubicBezTo>
                <a:lnTo>
                  <a:pt x="3466" y="5230"/>
                </a:lnTo>
                <a:cubicBezTo>
                  <a:pt x="3466" y="5419"/>
                  <a:pt x="3623" y="5577"/>
                  <a:pt x="3844" y="5577"/>
                </a:cubicBezTo>
                <a:lnTo>
                  <a:pt x="5577" y="5577"/>
                </a:lnTo>
                <a:lnTo>
                  <a:pt x="5577" y="7152"/>
                </a:lnTo>
                <a:lnTo>
                  <a:pt x="3875" y="8822"/>
                </a:lnTo>
                <a:cubicBezTo>
                  <a:pt x="3749" y="8696"/>
                  <a:pt x="3592" y="8601"/>
                  <a:pt x="3434" y="8569"/>
                </a:cubicBezTo>
                <a:cubicBezTo>
                  <a:pt x="3686" y="8349"/>
                  <a:pt x="3781" y="8034"/>
                  <a:pt x="3781" y="7624"/>
                </a:cubicBezTo>
                <a:cubicBezTo>
                  <a:pt x="3781" y="6868"/>
                  <a:pt x="3151" y="6238"/>
                  <a:pt x="2426" y="6238"/>
                </a:cubicBezTo>
                <a:cubicBezTo>
                  <a:pt x="1670" y="6238"/>
                  <a:pt x="1040" y="6868"/>
                  <a:pt x="1040" y="7624"/>
                </a:cubicBezTo>
                <a:cubicBezTo>
                  <a:pt x="1040" y="7971"/>
                  <a:pt x="1166" y="8286"/>
                  <a:pt x="1387" y="8569"/>
                </a:cubicBezTo>
                <a:cubicBezTo>
                  <a:pt x="567" y="8979"/>
                  <a:pt x="0" y="9798"/>
                  <a:pt x="0" y="10775"/>
                </a:cubicBezTo>
                <a:lnTo>
                  <a:pt x="0" y="11499"/>
                </a:lnTo>
                <a:cubicBezTo>
                  <a:pt x="0" y="11688"/>
                  <a:pt x="158" y="11846"/>
                  <a:pt x="378" y="11846"/>
                </a:cubicBezTo>
                <a:lnTo>
                  <a:pt x="4474" y="11846"/>
                </a:lnTo>
                <a:cubicBezTo>
                  <a:pt x="4663" y="11846"/>
                  <a:pt x="4821" y="11688"/>
                  <a:pt x="4821" y="11499"/>
                </a:cubicBezTo>
                <a:lnTo>
                  <a:pt x="4821" y="10775"/>
                </a:lnTo>
                <a:cubicBezTo>
                  <a:pt x="4821" y="10239"/>
                  <a:pt x="4632" y="9704"/>
                  <a:pt x="4348" y="9326"/>
                </a:cubicBezTo>
                <a:lnTo>
                  <a:pt x="5860" y="7782"/>
                </a:lnTo>
                <a:lnTo>
                  <a:pt x="7404" y="9326"/>
                </a:lnTo>
                <a:cubicBezTo>
                  <a:pt x="7089" y="9704"/>
                  <a:pt x="6931" y="10239"/>
                  <a:pt x="6931" y="10775"/>
                </a:cubicBezTo>
                <a:lnTo>
                  <a:pt x="6931" y="11499"/>
                </a:lnTo>
                <a:cubicBezTo>
                  <a:pt x="6931" y="11688"/>
                  <a:pt x="7089" y="11846"/>
                  <a:pt x="7309" y="11846"/>
                </a:cubicBezTo>
                <a:lnTo>
                  <a:pt x="11468" y="11846"/>
                </a:lnTo>
                <a:cubicBezTo>
                  <a:pt x="11657" y="11846"/>
                  <a:pt x="11815" y="11688"/>
                  <a:pt x="11815" y="11499"/>
                </a:cubicBezTo>
                <a:lnTo>
                  <a:pt x="11815" y="10775"/>
                </a:lnTo>
                <a:cubicBezTo>
                  <a:pt x="11783" y="9830"/>
                  <a:pt x="11185" y="8979"/>
                  <a:pt x="10365" y="8569"/>
                </a:cubicBezTo>
                <a:cubicBezTo>
                  <a:pt x="10586" y="8349"/>
                  <a:pt x="10712" y="8034"/>
                  <a:pt x="10712" y="7624"/>
                </a:cubicBezTo>
                <a:cubicBezTo>
                  <a:pt x="10712" y="6868"/>
                  <a:pt x="10082" y="6238"/>
                  <a:pt x="9357" y="6238"/>
                </a:cubicBezTo>
                <a:cubicBezTo>
                  <a:pt x="8601" y="6238"/>
                  <a:pt x="7971" y="6868"/>
                  <a:pt x="7971" y="7624"/>
                </a:cubicBezTo>
                <a:cubicBezTo>
                  <a:pt x="7971" y="7971"/>
                  <a:pt x="8097" y="8286"/>
                  <a:pt x="8318" y="8569"/>
                </a:cubicBezTo>
                <a:cubicBezTo>
                  <a:pt x="8160" y="8664"/>
                  <a:pt x="8034" y="8727"/>
                  <a:pt x="7877" y="8822"/>
                </a:cubicBezTo>
                <a:lnTo>
                  <a:pt x="6207" y="7152"/>
                </a:lnTo>
                <a:lnTo>
                  <a:pt x="6207" y="5577"/>
                </a:lnTo>
                <a:lnTo>
                  <a:pt x="7940" y="5577"/>
                </a:lnTo>
                <a:cubicBezTo>
                  <a:pt x="8129" y="5577"/>
                  <a:pt x="8286" y="5419"/>
                  <a:pt x="8286" y="5230"/>
                </a:cubicBezTo>
                <a:lnTo>
                  <a:pt x="8286" y="4505"/>
                </a:lnTo>
                <a:cubicBezTo>
                  <a:pt x="8286" y="3529"/>
                  <a:pt x="7688" y="2710"/>
                  <a:pt x="6900" y="2300"/>
                </a:cubicBezTo>
                <a:cubicBezTo>
                  <a:pt x="7152" y="2080"/>
                  <a:pt x="7246" y="1764"/>
                  <a:pt x="7246" y="1355"/>
                </a:cubicBezTo>
                <a:cubicBezTo>
                  <a:pt x="7246" y="630"/>
                  <a:pt x="6616" y="0"/>
                  <a:pt x="5892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7" name="Google Shape;207;p27"/>
          <p:cNvCxnSpPr>
            <a:cxnSpLocks/>
          </p:cNvCxnSpPr>
          <p:nvPr/>
        </p:nvCxnSpPr>
        <p:spPr>
          <a:xfrm>
            <a:off x="5001817" y="0"/>
            <a:ext cx="0" cy="5143500"/>
          </a:xfrm>
          <a:prstGeom prst="straightConnector1">
            <a:avLst/>
          </a:prstGeom>
          <a:noFill/>
          <a:ln w="19050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1" name="Google Shape;221;p27"/>
          <p:cNvSpPr txBox="1">
            <a:spLocks noGrp="1"/>
          </p:cNvSpPr>
          <p:nvPr>
            <p:ph type="ctrTitle"/>
          </p:nvPr>
        </p:nvSpPr>
        <p:spPr>
          <a:xfrm flipH="1">
            <a:off x="1141703" y="221883"/>
            <a:ext cx="2671500" cy="64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2400" dirty="0"/>
              <a:t>Trabajos Internacionales</a:t>
            </a:r>
            <a:endParaRPr sz="2400" dirty="0"/>
          </a:p>
        </p:txBody>
      </p:sp>
      <p:sp>
        <p:nvSpPr>
          <p:cNvPr id="19" name="Google Shape;221;p27">
            <a:extLst>
              <a:ext uri="{FF2B5EF4-FFF2-40B4-BE49-F238E27FC236}">
                <a16:creationId xmlns:a16="http://schemas.microsoft.com/office/drawing/2014/main" id="{2EA6C4F3-5EA6-48BE-BC09-9E516C4C0196}"/>
              </a:ext>
            </a:extLst>
          </p:cNvPr>
          <p:cNvSpPr txBox="1">
            <a:spLocks/>
          </p:cNvSpPr>
          <p:nvPr/>
        </p:nvSpPr>
        <p:spPr>
          <a:xfrm flipH="1">
            <a:off x="5170851" y="221883"/>
            <a:ext cx="26715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unito Sans"/>
              <a:buNone/>
              <a:defRPr sz="13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None/>
              <a:defRPr sz="14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None/>
              <a:defRPr sz="14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None/>
              <a:defRPr sz="14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None/>
              <a:defRPr sz="14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None/>
              <a:defRPr sz="14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None/>
              <a:defRPr sz="14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None/>
              <a:defRPr sz="14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None/>
              <a:defRPr sz="14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r>
              <a:rPr lang="es-EC" sz="2400" dirty="0"/>
              <a:t>Trabajos Nacionales</a:t>
            </a:r>
          </a:p>
        </p:txBody>
      </p:sp>
      <p:pic>
        <p:nvPicPr>
          <p:cNvPr id="2050" name="Picture 2" descr="Este ejército de minirrobots podría ayudar en las tareas de ...">
            <a:extLst>
              <a:ext uri="{FF2B5EF4-FFF2-40B4-BE49-F238E27FC236}">
                <a16:creationId xmlns:a16="http://schemas.microsoft.com/office/drawing/2014/main" id="{67D3B909-BE99-4BEB-897D-BB7FBF5EE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177" y="1187479"/>
            <a:ext cx="3406444" cy="1384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6467D54-D01B-423D-8FDB-7F5F88C119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003" y="3312704"/>
            <a:ext cx="3346732" cy="1478108"/>
          </a:xfrm>
          <a:prstGeom prst="rect">
            <a:avLst/>
          </a:prstGeom>
        </p:spPr>
      </p:pic>
      <p:sp>
        <p:nvSpPr>
          <p:cNvPr id="30" name="Google Shape;221;p27">
            <a:extLst>
              <a:ext uri="{FF2B5EF4-FFF2-40B4-BE49-F238E27FC236}">
                <a16:creationId xmlns:a16="http://schemas.microsoft.com/office/drawing/2014/main" id="{67BA9E84-BC40-47C7-B244-80C6C0267A70}"/>
              </a:ext>
            </a:extLst>
          </p:cNvPr>
          <p:cNvSpPr txBox="1">
            <a:spLocks/>
          </p:cNvSpPr>
          <p:nvPr/>
        </p:nvSpPr>
        <p:spPr>
          <a:xfrm flipH="1">
            <a:off x="1301649" y="807582"/>
            <a:ext cx="2671500" cy="350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unito Sans"/>
              <a:buNone/>
              <a:defRPr sz="13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None/>
              <a:defRPr sz="14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None/>
              <a:defRPr sz="14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None/>
              <a:defRPr sz="14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None/>
              <a:defRPr sz="14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None/>
              <a:defRPr sz="14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None/>
              <a:defRPr sz="14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None/>
              <a:defRPr sz="14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None/>
              <a:defRPr sz="14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algn="ctr"/>
            <a:r>
              <a:rPr lang="es-EC" sz="1600" dirty="0"/>
              <a:t>Sistemas de Enjambre</a:t>
            </a:r>
          </a:p>
        </p:txBody>
      </p:sp>
      <p:sp>
        <p:nvSpPr>
          <p:cNvPr id="31" name="Google Shape;221;p27">
            <a:extLst>
              <a:ext uri="{FF2B5EF4-FFF2-40B4-BE49-F238E27FC236}">
                <a16:creationId xmlns:a16="http://schemas.microsoft.com/office/drawing/2014/main" id="{1A77969E-EB8E-4204-B2F1-E4EDAD4008C6}"/>
              </a:ext>
            </a:extLst>
          </p:cNvPr>
          <p:cNvSpPr txBox="1">
            <a:spLocks/>
          </p:cNvSpPr>
          <p:nvPr/>
        </p:nvSpPr>
        <p:spPr>
          <a:xfrm flipH="1">
            <a:off x="1290235" y="2932672"/>
            <a:ext cx="2671500" cy="409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unito Sans"/>
              <a:buNone/>
              <a:defRPr sz="13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None/>
              <a:defRPr sz="14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None/>
              <a:defRPr sz="14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None/>
              <a:defRPr sz="14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None/>
              <a:defRPr sz="14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None/>
              <a:defRPr sz="14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None/>
              <a:defRPr sz="14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None/>
              <a:defRPr sz="14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None/>
              <a:defRPr sz="14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algn="ctr"/>
            <a:r>
              <a:rPr lang="es-EC" sz="1600" dirty="0"/>
              <a:t>Aplicaciones Industriales</a:t>
            </a:r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id="{B0F2DEF7-01B7-47DC-9CB1-FE8C1B7ECD5B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5670174" y="806700"/>
            <a:ext cx="2923048" cy="185162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780CB47-B617-45C5-8F2A-AC048D6A59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53" b="90468" l="2388" r="96629">
                        <a14:foregroundMark x1="34551" y1="76978" x2="34551" y2="76978"/>
                        <a14:foregroundMark x1="33006" y1="72662" x2="33006" y2="72662"/>
                        <a14:foregroundMark x1="27669" y1="75000" x2="27669" y2="75000"/>
                        <a14:foregroundMark x1="6742" y1="52518" x2="6742" y2="52518"/>
                        <a14:foregroundMark x1="7022" y1="47662" x2="7022" y2="47662"/>
                        <a14:foregroundMark x1="5056" y1="54496" x2="7865" y2="74281"/>
                        <a14:foregroundMark x1="11376" y1="79856" x2="11376" y2="79856"/>
                        <a14:foregroundMark x1="3371" y1="56835" x2="2388" y2="58453"/>
                        <a14:foregroundMark x1="19101" y1="44424" x2="20787" y2="44784"/>
                        <a14:foregroundMark x1="33989" y1="63669" x2="23876" y2="81475"/>
                        <a14:foregroundMark x1="42556" y1="93165" x2="59691" y2="90827"/>
                        <a14:foregroundMark x1="59691" y1="90827" x2="64326" y2="84712"/>
                        <a14:foregroundMark x1="71770" y1="85072" x2="88062" y2="76978"/>
                        <a14:foregroundMark x1="88062" y1="76978" x2="94242" y2="60432"/>
                        <a14:foregroundMark x1="71348" y1="30216" x2="86517" y2="37050"/>
                        <a14:foregroundMark x1="93399" y1="43525" x2="96629" y2="5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3152" y="2950577"/>
            <a:ext cx="2882707" cy="1971040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5EDA4620-99AC-466B-8CDB-A4E1F20C7927}"/>
              </a:ext>
            </a:extLst>
          </p:cNvPr>
          <p:cNvSpPr txBox="1"/>
          <p:nvPr/>
        </p:nvSpPr>
        <p:spPr>
          <a:xfrm>
            <a:off x="5369289" y="2746903"/>
            <a:ext cx="510604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419" sz="1100" b="1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Fuente: </a:t>
            </a:r>
            <a:r>
              <a:rPr lang="es-EC" sz="1100" b="1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González Bonifaz, D. E., &amp; Verdugo Cabrera, 2018.</a:t>
            </a:r>
            <a:endParaRPr lang="es-EC" sz="1100" b="1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06D7627-2AB9-4951-A7DD-B9A4DC6D3095}"/>
              </a:ext>
            </a:extLst>
          </p:cNvPr>
          <p:cNvSpPr txBox="1"/>
          <p:nvPr/>
        </p:nvSpPr>
        <p:spPr>
          <a:xfrm>
            <a:off x="5670174" y="4790812"/>
            <a:ext cx="510604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419" sz="1100" b="1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Fuente:</a:t>
            </a:r>
            <a:r>
              <a:rPr lang="es-EC" sz="1100" b="1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Aguirre Aymara &amp; Moyano Cabezas, 2019</a:t>
            </a:r>
            <a:r>
              <a:rPr lang="es-419" sz="1100" b="1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 </a:t>
            </a:r>
            <a:r>
              <a:rPr lang="es-EC" sz="1100" b="1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.</a:t>
            </a:r>
            <a:endParaRPr lang="es-EC" sz="1100" b="1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B056181-5B38-4BD0-B115-CA460BC1D4C1}"/>
              </a:ext>
            </a:extLst>
          </p:cNvPr>
          <p:cNvSpPr txBox="1"/>
          <p:nvPr/>
        </p:nvSpPr>
        <p:spPr>
          <a:xfrm>
            <a:off x="1950540" y="2628036"/>
            <a:ext cx="186266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419" sz="1100" b="1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Fuente: </a:t>
            </a:r>
            <a:r>
              <a:rPr lang="es-EC" sz="1100" b="1" dirty="0" err="1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Sahin</a:t>
            </a:r>
            <a:r>
              <a:rPr lang="es-EC" sz="1100" b="1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 et al., 2008</a:t>
            </a:r>
            <a:endParaRPr lang="es-EC" sz="1100" b="1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55087862-52C8-461C-86C3-755960208543}"/>
              </a:ext>
            </a:extLst>
          </p:cNvPr>
          <p:cNvSpPr txBox="1"/>
          <p:nvPr/>
        </p:nvSpPr>
        <p:spPr>
          <a:xfrm>
            <a:off x="2071015" y="4790812"/>
            <a:ext cx="186266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419" sz="1100" b="1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Fuente: </a:t>
            </a:r>
            <a:r>
              <a:rPr lang="es-EC" sz="1100" b="1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Amazon,2019</a:t>
            </a:r>
            <a:endParaRPr lang="es-EC" sz="1100" b="1" dirty="0"/>
          </a:p>
        </p:txBody>
      </p:sp>
    </p:spTree>
    <p:extLst>
      <p:ext uri="{BB962C8B-B14F-4D97-AF65-F5344CB8AC3E}">
        <p14:creationId xmlns:p14="http://schemas.microsoft.com/office/powerpoint/2010/main" val="21494068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7A18C9FB-EC4C-4DAE-8F7D-C6E5AF607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endParaRPr lang="en-US" sz="1350" kern="1200" dirty="0">
              <a:solidFill>
                <a:prstClr val="white"/>
              </a:solidFill>
              <a:latin typeface="Avenir Next LT Pro Light"/>
            </a:endParaRPr>
          </a:p>
        </p:txBody>
      </p:sp>
      <p:pic>
        <p:nvPicPr>
          <p:cNvPr id="1028" name="Picture 4" descr="En Harvard juegan con enjambres de robots: Kilobots">
            <a:extLst>
              <a:ext uri="{FF2B5EF4-FFF2-40B4-BE49-F238E27FC236}">
                <a16:creationId xmlns:a16="http://schemas.microsoft.com/office/drawing/2014/main" id="{55D4FEE1-F06E-4406-B65B-3E0672A521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82" b="4153"/>
          <a:stretch/>
        </p:blipFill>
        <p:spPr bwMode="auto">
          <a:xfrm>
            <a:off x="15" y="7"/>
            <a:ext cx="9155415" cy="514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" name="Rectangle 138">
            <a:extLst>
              <a:ext uri="{FF2B5EF4-FFF2-40B4-BE49-F238E27FC236}">
                <a16:creationId xmlns:a16="http://schemas.microsoft.com/office/drawing/2014/main" id="{5E698B96-C345-4CAB-9657-02BD17A19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7004405" cy="5143500"/>
          </a:xfrm>
          <a:prstGeom prst="rect">
            <a:avLst/>
          </a:prstGeom>
          <a:gradFill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F300A72-6B08-4CAD-B18C-D7EC412EE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500" y="571500"/>
            <a:ext cx="2857500" cy="2286000"/>
          </a:xfrm>
        </p:spPr>
        <p:txBody>
          <a:bodyPr>
            <a:normAutofit/>
          </a:bodyPr>
          <a:lstStyle/>
          <a:p>
            <a:pPr algn="l"/>
            <a:r>
              <a:rPr lang="es-EC" sz="3300"/>
              <a:t>03</a:t>
            </a:r>
            <a:br>
              <a:rPr lang="es-EC" sz="3300"/>
            </a:br>
            <a:r>
              <a:rPr lang="es-EC" sz="3300"/>
              <a:t>Diseño de Subsistemas</a:t>
            </a:r>
            <a:endParaRPr lang="es-EC" sz="3300" dirty="0"/>
          </a:p>
        </p:txBody>
      </p:sp>
    </p:spTree>
    <p:extLst>
      <p:ext uri="{BB962C8B-B14F-4D97-AF65-F5344CB8AC3E}">
        <p14:creationId xmlns:p14="http://schemas.microsoft.com/office/powerpoint/2010/main" val="26085214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2C7E2E-4806-4B5F-8D27-7951354AE0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2511" y="145242"/>
            <a:ext cx="2784336" cy="946200"/>
          </a:xfrm>
        </p:spPr>
        <p:txBody>
          <a:bodyPr/>
          <a:lstStyle/>
          <a:p>
            <a:r>
              <a:rPr lang="es-EC" sz="2000" dirty="0"/>
              <a:t>Subsistema Mecánico</a:t>
            </a:r>
          </a:p>
        </p:txBody>
      </p:sp>
      <p:grpSp>
        <p:nvGrpSpPr>
          <p:cNvPr id="31" name="Google Shape;7968;p70">
            <a:extLst>
              <a:ext uri="{FF2B5EF4-FFF2-40B4-BE49-F238E27FC236}">
                <a16:creationId xmlns:a16="http://schemas.microsoft.com/office/drawing/2014/main" id="{156085F5-CF2A-4A4D-8D73-81F6270EF8E0}"/>
              </a:ext>
            </a:extLst>
          </p:cNvPr>
          <p:cNvGrpSpPr/>
          <p:nvPr/>
        </p:nvGrpSpPr>
        <p:grpSpPr>
          <a:xfrm>
            <a:off x="562510" y="721356"/>
            <a:ext cx="8231056" cy="2426708"/>
            <a:chOff x="5194708" y="3484366"/>
            <a:chExt cx="3210200" cy="987304"/>
          </a:xfrm>
        </p:grpSpPr>
        <p:grpSp>
          <p:nvGrpSpPr>
            <p:cNvPr id="32" name="Google Shape;7969;p70">
              <a:extLst>
                <a:ext uri="{FF2B5EF4-FFF2-40B4-BE49-F238E27FC236}">
                  <a16:creationId xmlns:a16="http://schemas.microsoft.com/office/drawing/2014/main" id="{D99F5C23-79EB-4C9D-B2CE-476E1BB4D5E1}"/>
                </a:ext>
              </a:extLst>
            </p:cNvPr>
            <p:cNvGrpSpPr/>
            <p:nvPr/>
          </p:nvGrpSpPr>
          <p:grpSpPr>
            <a:xfrm>
              <a:off x="7531520" y="3484366"/>
              <a:ext cx="873388" cy="987304"/>
              <a:chOff x="3379425" y="1617275"/>
              <a:chExt cx="1174066" cy="1327200"/>
            </a:xfrm>
          </p:grpSpPr>
          <p:sp>
            <p:nvSpPr>
              <p:cNvPr id="45" name="Google Shape;7970;p70">
                <a:extLst>
                  <a:ext uri="{FF2B5EF4-FFF2-40B4-BE49-F238E27FC236}">
                    <a16:creationId xmlns:a16="http://schemas.microsoft.com/office/drawing/2014/main" id="{76EB1EFE-7294-4285-822D-A9BD1CC413A3}"/>
                  </a:ext>
                </a:extLst>
              </p:cNvPr>
              <p:cNvSpPr/>
              <p:nvPr/>
            </p:nvSpPr>
            <p:spPr>
              <a:xfrm>
                <a:off x="3530470" y="1790648"/>
                <a:ext cx="871976" cy="740375"/>
              </a:xfrm>
              <a:custGeom>
                <a:avLst/>
                <a:gdLst/>
                <a:ahLst/>
                <a:cxnLst/>
                <a:rect l="l" t="t" r="r" b="b"/>
                <a:pathLst>
                  <a:path w="29619" h="29615" extrusionOk="0">
                    <a:moveTo>
                      <a:pt x="14809" y="1"/>
                    </a:moveTo>
                    <a:cubicBezTo>
                      <a:pt x="6631" y="1"/>
                      <a:pt x="0" y="6631"/>
                      <a:pt x="0" y="14809"/>
                    </a:cubicBezTo>
                    <a:cubicBezTo>
                      <a:pt x="0" y="22988"/>
                      <a:pt x="6631" y="29615"/>
                      <a:pt x="14809" y="29615"/>
                    </a:cubicBezTo>
                    <a:cubicBezTo>
                      <a:pt x="22987" y="29615"/>
                      <a:pt x="29618" y="22988"/>
                      <a:pt x="29618" y="14809"/>
                    </a:cubicBezTo>
                    <a:cubicBezTo>
                      <a:pt x="29618" y="6631"/>
                      <a:pt x="22987" y="1"/>
                      <a:pt x="14809" y="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rgbClr val="56584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EC" dirty="0"/>
                  <a:t>Dimensionamiento</a:t>
                </a:r>
                <a:br>
                  <a:rPr lang="es-EC" dirty="0"/>
                </a:br>
                <a:r>
                  <a:rPr lang="es-EC" dirty="0"/>
                  <a:t>del Actuador </a:t>
                </a:r>
                <a:endParaRPr dirty="0"/>
              </a:p>
            </p:txBody>
          </p:sp>
          <p:sp>
            <p:nvSpPr>
              <p:cNvPr id="46" name="Google Shape;7971;p70">
                <a:extLst>
                  <a:ext uri="{FF2B5EF4-FFF2-40B4-BE49-F238E27FC236}">
                    <a16:creationId xmlns:a16="http://schemas.microsoft.com/office/drawing/2014/main" id="{28262EEA-3339-4E1B-9A25-11A301C6758E}"/>
                  </a:ext>
                </a:extLst>
              </p:cNvPr>
              <p:cNvSpPr/>
              <p:nvPr/>
            </p:nvSpPr>
            <p:spPr>
              <a:xfrm>
                <a:off x="3379425" y="1617275"/>
                <a:ext cx="1174066" cy="1273950"/>
              </a:xfrm>
              <a:custGeom>
                <a:avLst/>
                <a:gdLst/>
                <a:ahLst/>
                <a:cxnLst/>
                <a:rect l="l" t="t" r="r" b="b"/>
                <a:pathLst>
                  <a:path w="43626" h="50958" extrusionOk="0">
                    <a:moveTo>
                      <a:pt x="21811" y="0"/>
                    </a:moveTo>
                    <a:cubicBezTo>
                      <a:pt x="9785" y="0"/>
                      <a:pt x="0" y="9788"/>
                      <a:pt x="0" y="21814"/>
                    </a:cubicBezTo>
                    <a:cubicBezTo>
                      <a:pt x="8" y="22289"/>
                      <a:pt x="401" y="22672"/>
                      <a:pt x="876" y="22672"/>
                    </a:cubicBezTo>
                    <a:cubicBezTo>
                      <a:pt x="1355" y="22672"/>
                      <a:pt x="1744" y="22289"/>
                      <a:pt x="1755" y="21814"/>
                    </a:cubicBezTo>
                    <a:cubicBezTo>
                      <a:pt x="1755" y="10757"/>
                      <a:pt x="10754" y="1755"/>
                      <a:pt x="21811" y="1755"/>
                    </a:cubicBezTo>
                    <a:cubicBezTo>
                      <a:pt x="32869" y="1755"/>
                      <a:pt x="41867" y="10753"/>
                      <a:pt x="41867" y="21814"/>
                    </a:cubicBezTo>
                    <a:cubicBezTo>
                      <a:pt x="41871" y="32872"/>
                      <a:pt x="32869" y="41870"/>
                      <a:pt x="21811" y="41870"/>
                    </a:cubicBezTo>
                    <a:cubicBezTo>
                      <a:pt x="21329" y="41870"/>
                      <a:pt x="20932" y="42263"/>
                      <a:pt x="20935" y="42750"/>
                    </a:cubicBezTo>
                    <a:lnTo>
                      <a:pt x="20935" y="50957"/>
                    </a:lnTo>
                    <a:lnTo>
                      <a:pt x="22691" y="50942"/>
                    </a:lnTo>
                    <a:lnTo>
                      <a:pt x="22691" y="43610"/>
                    </a:lnTo>
                    <a:cubicBezTo>
                      <a:pt x="34312" y="43147"/>
                      <a:pt x="43626" y="33547"/>
                      <a:pt x="43626" y="21814"/>
                    </a:cubicBezTo>
                    <a:cubicBezTo>
                      <a:pt x="43626" y="9785"/>
                      <a:pt x="33841" y="0"/>
                      <a:pt x="21811" y="0"/>
                    </a:cubicBezTo>
                    <a:close/>
                  </a:path>
                </a:pathLst>
              </a:custGeom>
              <a:solidFill>
                <a:srgbClr val="5658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7972;p70">
                <a:extLst>
                  <a:ext uri="{FF2B5EF4-FFF2-40B4-BE49-F238E27FC236}">
                    <a16:creationId xmlns:a16="http://schemas.microsoft.com/office/drawing/2014/main" id="{8CB8ED06-11A6-4B59-9168-87B4F5018DE2}"/>
                  </a:ext>
                </a:extLst>
              </p:cNvPr>
              <p:cNvSpPr/>
              <p:nvPr/>
            </p:nvSpPr>
            <p:spPr>
              <a:xfrm>
                <a:off x="3775050" y="2771175"/>
                <a:ext cx="300875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12035" h="6932" extrusionOk="0">
                    <a:moveTo>
                      <a:pt x="11087" y="1"/>
                    </a:moveTo>
                    <a:cubicBezTo>
                      <a:pt x="10861" y="1"/>
                      <a:pt x="10636" y="87"/>
                      <a:pt x="10465" y="260"/>
                    </a:cubicBezTo>
                    <a:lnTo>
                      <a:pt x="6866" y="3859"/>
                    </a:lnTo>
                    <a:lnTo>
                      <a:pt x="5979" y="4742"/>
                    </a:lnTo>
                    <a:lnTo>
                      <a:pt x="5110" y="3874"/>
                    </a:lnTo>
                    <a:lnTo>
                      <a:pt x="1496" y="260"/>
                    </a:lnTo>
                    <a:cubicBezTo>
                      <a:pt x="1342" y="153"/>
                      <a:pt x="1166" y="102"/>
                      <a:pt x="990" y="102"/>
                    </a:cubicBezTo>
                    <a:cubicBezTo>
                      <a:pt x="731" y="102"/>
                      <a:pt x="475" y="214"/>
                      <a:pt x="298" y="427"/>
                    </a:cubicBezTo>
                    <a:cubicBezTo>
                      <a:pt x="1" y="783"/>
                      <a:pt x="23" y="1306"/>
                      <a:pt x="350" y="1636"/>
                    </a:cubicBezTo>
                    <a:lnTo>
                      <a:pt x="5389" y="6675"/>
                    </a:lnTo>
                    <a:cubicBezTo>
                      <a:pt x="5559" y="6846"/>
                      <a:pt x="5784" y="6931"/>
                      <a:pt x="6009" y="6931"/>
                    </a:cubicBezTo>
                    <a:cubicBezTo>
                      <a:pt x="6234" y="6931"/>
                      <a:pt x="6459" y="6846"/>
                      <a:pt x="6632" y="6675"/>
                    </a:cubicBezTo>
                    <a:lnTo>
                      <a:pt x="11667" y="1636"/>
                    </a:lnTo>
                    <a:cubicBezTo>
                      <a:pt x="12016" y="1250"/>
                      <a:pt x="12034" y="668"/>
                      <a:pt x="11712" y="260"/>
                    </a:cubicBezTo>
                    <a:cubicBezTo>
                      <a:pt x="11539" y="87"/>
                      <a:pt x="11313" y="1"/>
                      <a:pt x="11087" y="1"/>
                    </a:cubicBez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" name="Google Shape;7973;p70">
              <a:extLst>
                <a:ext uri="{FF2B5EF4-FFF2-40B4-BE49-F238E27FC236}">
                  <a16:creationId xmlns:a16="http://schemas.microsoft.com/office/drawing/2014/main" id="{A992BC18-E243-4FCD-AE49-73C633EA058B}"/>
                </a:ext>
              </a:extLst>
            </p:cNvPr>
            <p:cNvGrpSpPr/>
            <p:nvPr/>
          </p:nvGrpSpPr>
          <p:grpSpPr>
            <a:xfrm>
              <a:off x="6752546" y="3484366"/>
              <a:ext cx="811428" cy="987304"/>
              <a:chOff x="2332275" y="1617275"/>
              <a:chExt cx="1090775" cy="1327200"/>
            </a:xfrm>
          </p:grpSpPr>
          <p:sp>
            <p:nvSpPr>
              <p:cNvPr id="42" name="Google Shape;7974;p70">
                <a:extLst>
                  <a:ext uri="{FF2B5EF4-FFF2-40B4-BE49-F238E27FC236}">
                    <a16:creationId xmlns:a16="http://schemas.microsoft.com/office/drawing/2014/main" id="{04839BA4-A5B4-4D88-A811-44FDA151DB69}"/>
                  </a:ext>
                </a:extLst>
              </p:cNvPr>
              <p:cNvSpPr/>
              <p:nvPr/>
            </p:nvSpPr>
            <p:spPr>
              <a:xfrm>
                <a:off x="2507425" y="1792400"/>
                <a:ext cx="740375" cy="740375"/>
              </a:xfrm>
              <a:custGeom>
                <a:avLst/>
                <a:gdLst/>
                <a:ahLst/>
                <a:cxnLst/>
                <a:rect l="l" t="t" r="r" b="b"/>
                <a:pathLst>
                  <a:path w="29615" h="29615" extrusionOk="0">
                    <a:moveTo>
                      <a:pt x="14810" y="1"/>
                    </a:moveTo>
                    <a:cubicBezTo>
                      <a:pt x="6631" y="1"/>
                      <a:pt x="1" y="6631"/>
                      <a:pt x="1" y="14809"/>
                    </a:cubicBezTo>
                    <a:cubicBezTo>
                      <a:pt x="1" y="22988"/>
                      <a:pt x="6631" y="29615"/>
                      <a:pt x="14810" y="29615"/>
                    </a:cubicBezTo>
                    <a:cubicBezTo>
                      <a:pt x="22988" y="29615"/>
                      <a:pt x="29615" y="22988"/>
                      <a:pt x="29615" y="14809"/>
                    </a:cubicBezTo>
                    <a:cubicBezTo>
                      <a:pt x="29615" y="6631"/>
                      <a:pt x="22988" y="1"/>
                      <a:pt x="14810" y="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rgbClr val="C092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EC" dirty="0"/>
                  <a:t>Dimensionar</a:t>
                </a:r>
                <a:br>
                  <a:rPr lang="es-EC" dirty="0"/>
                </a:br>
                <a:r>
                  <a:rPr lang="es-EC" dirty="0"/>
                  <a:t>Micromotor</a:t>
                </a:r>
              </a:p>
              <a:p>
                <a:pPr lvl="0" algn="ctr"/>
                <a:r>
                  <a:rPr lang="es-EC" dirty="0"/>
                  <a:t>(</a:t>
                </a:r>
                <a:r>
                  <a:rPr lang="es-EC" dirty="0" err="1"/>
                  <a:t>Skid</a:t>
                </a:r>
                <a:r>
                  <a:rPr lang="es-EC" dirty="0"/>
                  <a:t> </a:t>
                </a:r>
                <a:r>
                  <a:rPr lang="es-EC" dirty="0" err="1"/>
                  <a:t>Steer</a:t>
                </a:r>
                <a:r>
                  <a:rPr lang="es-EC" dirty="0"/>
                  <a:t>)</a:t>
                </a:r>
                <a:endParaRPr dirty="0"/>
              </a:p>
            </p:txBody>
          </p:sp>
          <p:sp>
            <p:nvSpPr>
              <p:cNvPr id="43" name="Google Shape;7975;p70">
                <a:extLst>
                  <a:ext uri="{FF2B5EF4-FFF2-40B4-BE49-F238E27FC236}">
                    <a16:creationId xmlns:a16="http://schemas.microsoft.com/office/drawing/2014/main" id="{DF5197E6-E9A8-47A3-81EB-1312EFCF1B56}"/>
                  </a:ext>
                </a:extLst>
              </p:cNvPr>
              <p:cNvSpPr/>
              <p:nvPr/>
            </p:nvSpPr>
            <p:spPr>
              <a:xfrm>
                <a:off x="2332275" y="1617275"/>
                <a:ext cx="1090775" cy="1273950"/>
              </a:xfrm>
              <a:custGeom>
                <a:avLst/>
                <a:gdLst/>
                <a:ahLst/>
                <a:cxnLst/>
                <a:rect l="l" t="t" r="r" b="b"/>
                <a:pathLst>
                  <a:path w="43631" h="50958" extrusionOk="0">
                    <a:moveTo>
                      <a:pt x="21816" y="0"/>
                    </a:moveTo>
                    <a:cubicBezTo>
                      <a:pt x="9786" y="0"/>
                      <a:pt x="1" y="9788"/>
                      <a:pt x="1" y="21814"/>
                    </a:cubicBezTo>
                    <a:cubicBezTo>
                      <a:pt x="12" y="22289"/>
                      <a:pt x="402" y="22672"/>
                      <a:pt x="880" y="22672"/>
                    </a:cubicBezTo>
                    <a:cubicBezTo>
                      <a:pt x="1355" y="22672"/>
                      <a:pt x="1745" y="22289"/>
                      <a:pt x="1756" y="21814"/>
                    </a:cubicBezTo>
                    <a:cubicBezTo>
                      <a:pt x="1756" y="10757"/>
                      <a:pt x="10754" y="1755"/>
                      <a:pt x="21812" y="1755"/>
                    </a:cubicBezTo>
                    <a:cubicBezTo>
                      <a:pt x="32869" y="1755"/>
                      <a:pt x="41871" y="10753"/>
                      <a:pt x="41871" y="21814"/>
                    </a:cubicBezTo>
                    <a:cubicBezTo>
                      <a:pt x="41871" y="32872"/>
                      <a:pt x="32873" y="41870"/>
                      <a:pt x="21816" y="41870"/>
                    </a:cubicBezTo>
                    <a:cubicBezTo>
                      <a:pt x="21329" y="41870"/>
                      <a:pt x="20936" y="42263"/>
                      <a:pt x="20936" y="42750"/>
                    </a:cubicBezTo>
                    <a:lnTo>
                      <a:pt x="20936" y="50957"/>
                    </a:lnTo>
                    <a:lnTo>
                      <a:pt x="22691" y="50942"/>
                    </a:lnTo>
                    <a:lnTo>
                      <a:pt x="22691" y="43610"/>
                    </a:lnTo>
                    <a:cubicBezTo>
                      <a:pt x="34317" y="43147"/>
                      <a:pt x="43630" y="33547"/>
                      <a:pt x="43627" y="21814"/>
                    </a:cubicBezTo>
                    <a:cubicBezTo>
                      <a:pt x="43627" y="9785"/>
                      <a:pt x="33842" y="0"/>
                      <a:pt x="21816" y="0"/>
                    </a:cubicBezTo>
                    <a:close/>
                  </a:path>
                </a:pathLst>
              </a:custGeom>
              <a:solidFill>
                <a:srgbClr val="C092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7976;p70">
                <a:extLst>
                  <a:ext uri="{FF2B5EF4-FFF2-40B4-BE49-F238E27FC236}">
                    <a16:creationId xmlns:a16="http://schemas.microsoft.com/office/drawing/2014/main" id="{A7732454-F47C-432F-B540-D8823D235F2F}"/>
                  </a:ext>
                </a:extLst>
              </p:cNvPr>
              <p:cNvSpPr/>
              <p:nvPr/>
            </p:nvSpPr>
            <p:spPr>
              <a:xfrm>
                <a:off x="2727925" y="2771175"/>
                <a:ext cx="300950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12038" h="6932" extrusionOk="0">
                    <a:moveTo>
                      <a:pt x="11088" y="1"/>
                    </a:moveTo>
                    <a:cubicBezTo>
                      <a:pt x="10863" y="1"/>
                      <a:pt x="10637" y="87"/>
                      <a:pt x="10465" y="260"/>
                    </a:cubicBezTo>
                    <a:lnTo>
                      <a:pt x="6869" y="3859"/>
                    </a:lnTo>
                    <a:lnTo>
                      <a:pt x="5982" y="4742"/>
                    </a:lnTo>
                    <a:lnTo>
                      <a:pt x="5110" y="3874"/>
                    </a:lnTo>
                    <a:lnTo>
                      <a:pt x="1496" y="260"/>
                    </a:lnTo>
                    <a:cubicBezTo>
                      <a:pt x="1342" y="153"/>
                      <a:pt x="1165" y="102"/>
                      <a:pt x="990" y="102"/>
                    </a:cubicBezTo>
                    <a:cubicBezTo>
                      <a:pt x="731" y="102"/>
                      <a:pt x="475" y="214"/>
                      <a:pt x="297" y="427"/>
                    </a:cubicBezTo>
                    <a:cubicBezTo>
                      <a:pt x="1" y="783"/>
                      <a:pt x="27" y="1306"/>
                      <a:pt x="353" y="1636"/>
                    </a:cubicBezTo>
                    <a:lnTo>
                      <a:pt x="5388" y="6675"/>
                    </a:lnTo>
                    <a:cubicBezTo>
                      <a:pt x="5561" y="6846"/>
                      <a:pt x="5785" y="6931"/>
                      <a:pt x="6010" y="6931"/>
                    </a:cubicBezTo>
                    <a:cubicBezTo>
                      <a:pt x="6234" y="6931"/>
                      <a:pt x="6459" y="6846"/>
                      <a:pt x="6632" y="6675"/>
                    </a:cubicBezTo>
                    <a:lnTo>
                      <a:pt x="11667" y="1636"/>
                    </a:lnTo>
                    <a:cubicBezTo>
                      <a:pt x="12019" y="1250"/>
                      <a:pt x="12038" y="668"/>
                      <a:pt x="11711" y="260"/>
                    </a:cubicBezTo>
                    <a:cubicBezTo>
                      <a:pt x="11539" y="87"/>
                      <a:pt x="11313" y="1"/>
                      <a:pt x="11088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" name="Google Shape;7977;p70">
              <a:extLst>
                <a:ext uri="{FF2B5EF4-FFF2-40B4-BE49-F238E27FC236}">
                  <a16:creationId xmlns:a16="http://schemas.microsoft.com/office/drawing/2014/main" id="{083ABCED-5D61-43C0-9FD8-4CADF4A88CD7}"/>
                </a:ext>
              </a:extLst>
            </p:cNvPr>
            <p:cNvGrpSpPr/>
            <p:nvPr/>
          </p:nvGrpSpPr>
          <p:grpSpPr>
            <a:xfrm>
              <a:off x="5973664" y="3484366"/>
              <a:ext cx="811335" cy="987304"/>
              <a:chOff x="1285250" y="1617275"/>
              <a:chExt cx="1090650" cy="1327200"/>
            </a:xfrm>
          </p:grpSpPr>
          <p:sp>
            <p:nvSpPr>
              <p:cNvPr id="39" name="Google Shape;7978;p70">
                <a:extLst>
                  <a:ext uri="{FF2B5EF4-FFF2-40B4-BE49-F238E27FC236}">
                    <a16:creationId xmlns:a16="http://schemas.microsoft.com/office/drawing/2014/main" id="{A2F6EC4C-69AA-4809-BDF1-FC833950EEB6}"/>
                  </a:ext>
                </a:extLst>
              </p:cNvPr>
              <p:cNvSpPr/>
              <p:nvPr/>
            </p:nvSpPr>
            <p:spPr>
              <a:xfrm>
                <a:off x="1424054" y="1790455"/>
                <a:ext cx="804199" cy="740375"/>
              </a:xfrm>
              <a:custGeom>
                <a:avLst/>
                <a:gdLst/>
                <a:ahLst/>
                <a:cxnLst/>
                <a:rect l="l" t="t" r="r" b="b"/>
                <a:pathLst>
                  <a:path w="29619" h="29615" extrusionOk="0">
                    <a:moveTo>
                      <a:pt x="14809" y="1"/>
                    </a:moveTo>
                    <a:cubicBezTo>
                      <a:pt x="6631" y="1"/>
                      <a:pt x="0" y="6631"/>
                      <a:pt x="0" y="14809"/>
                    </a:cubicBezTo>
                    <a:cubicBezTo>
                      <a:pt x="0" y="22988"/>
                      <a:pt x="6631" y="29615"/>
                      <a:pt x="14809" y="29615"/>
                    </a:cubicBezTo>
                    <a:cubicBezTo>
                      <a:pt x="22987" y="29615"/>
                      <a:pt x="29618" y="22988"/>
                      <a:pt x="29618" y="14809"/>
                    </a:cubicBezTo>
                    <a:cubicBezTo>
                      <a:pt x="29618" y="6631"/>
                      <a:pt x="22987" y="1"/>
                      <a:pt x="14809" y="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rgbClr val="00206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EC" dirty="0"/>
                  <a:t>Diseño de Estructura Base</a:t>
                </a:r>
                <a:endParaRPr dirty="0"/>
              </a:p>
            </p:txBody>
          </p:sp>
          <p:sp>
            <p:nvSpPr>
              <p:cNvPr id="40" name="Google Shape;7979;p70">
                <a:extLst>
                  <a:ext uri="{FF2B5EF4-FFF2-40B4-BE49-F238E27FC236}">
                    <a16:creationId xmlns:a16="http://schemas.microsoft.com/office/drawing/2014/main" id="{F698E950-8C6F-4604-9F40-9D64436E5B98}"/>
                  </a:ext>
                </a:extLst>
              </p:cNvPr>
              <p:cNvSpPr/>
              <p:nvPr/>
            </p:nvSpPr>
            <p:spPr>
              <a:xfrm>
                <a:off x="1285250" y="1617275"/>
                <a:ext cx="1090650" cy="1273950"/>
              </a:xfrm>
              <a:custGeom>
                <a:avLst/>
                <a:gdLst/>
                <a:ahLst/>
                <a:cxnLst/>
                <a:rect l="l" t="t" r="r" b="b"/>
                <a:pathLst>
                  <a:path w="43626" h="50958" extrusionOk="0">
                    <a:moveTo>
                      <a:pt x="21811" y="0"/>
                    </a:moveTo>
                    <a:cubicBezTo>
                      <a:pt x="9785" y="0"/>
                      <a:pt x="0" y="9788"/>
                      <a:pt x="0" y="21814"/>
                    </a:cubicBezTo>
                    <a:cubicBezTo>
                      <a:pt x="8" y="22289"/>
                      <a:pt x="401" y="22672"/>
                      <a:pt x="876" y="22672"/>
                    </a:cubicBezTo>
                    <a:cubicBezTo>
                      <a:pt x="1355" y="22672"/>
                      <a:pt x="1744" y="22289"/>
                      <a:pt x="1755" y="21814"/>
                    </a:cubicBezTo>
                    <a:cubicBezTo>
                      <a:pt x="1755" y="10757"/>
                      <a:pt x="10754" y="1755"/>
                      <a:pt x="21811" y="1755"/>
                    </a:cubicBezTo>
                    <a:cubicBezTo>
                      <a:pt x="32869" y="1755"/>
                      <a:pt x="41867" y="10753"/>
                      <a:pt x="41867" y="21814"/>
                    </a:cubicBezTo>
                    <a:cubicBezTo>
                      <a:pt x="41871" y="32872"/>
                      <a:pt x="32869" y="41870"/>
                      <a:pt x="21811" y="41870"/>
                    </a:cubicBezTo>
                    <a:cubicBezTo>
                      <a:pt x="21329" y="41870"/>
                      <a:pt x="20932" y="42263"/>
                      <a:pt x="20936" y="42750"/>
                    </a:cubicBezTo>
                    <a:lnTo>
                      <a:pt x="20936" y="50957"/>
                    </a:lnTo>
                    <a:lnTo>
                      <a:pt x="22691" y="50942"/>
                    </a:lnTo>
                    <a:lnTo>
                      <a:pt x="22691" y="43610"/>
                    </a:lnTo>
                    <a:cubicBezTo>
                      <a:pt x="34312" y="43147"/>
                      <a:pt x="43626" y="33547"/>
                      <a:pt x="43626" y="21814"/>
                    </a:cubicBezTo>
                    <a:cubicBezTo>
                      <a:pt x="43626" y="9785"/>
                      <a:pt x="33841" y="0"/>
                      <a:pt x="21811" y="0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7980;p70">
                <a:extLst>
                  <a:ext uri="{FF2B5EF4-FFF2-40B4-BE49-F238E27FC236}">
                    <a16:creationId xmlns:a16="http://schemas.microsoft.com/office/drawing/2014/main" id="{3E6FF446-EBDC-4303-9A07-D74FD82DE780}"/>
                  </a:ext>
                </a:extLst>
              </p:cNvPr>
              <p:cNvSpPr/>
              <p:nvPr/>
            </p:nvSpPr>
            <p:spPr>
              <a:xfrm>
                <a:off x="1680900" y="2771175"/>
                <a:ext cx="300850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12034" h="6932" extrusionOk="0">
                    <a:moveTo>
                      <a:pt x="11086" y="1"/>
                    </a:moveTo>
                    <a:cubicBezTo>
                      <a:pt x="10860" y="1"/>
                      <a:pt x="10635" y="87"/>
                      <a:pt x="10464" y="260"/>
                    </a:cubicBezTo>
                    <a:lnTo>
                      <a:pt x="6865" y="3859"/>
                    </a:lnTo>
                    <a:lnTo>
                      <a:pt x="5978" y="4742"/>
                    </a:lnTo>
                    <a:lnTo>
                      <a:pt x="5110" y="3874"/>
                    </a:lnTo>
                    <a:lnTo>
                      <a:pt x="1495" y="260"/>
                    </a:lnTo>
                    <a:cubicBezTo>
                      <a:pt x="1341" y="153"/>
                      <a:pt x="1165" y="102"/>
                      <a:pt x="989" y="102"/>
                    </a:cubicBezTo>
                    <a:cubicBezTo>
                      <a:pt x="730" y="102"/>
                      <a:pt x="474" y="214"/>
                      <a:pt x="297" y="427"/>
                    </a:cubicBezTo>
                    <a:cubicBezTo>
                      <a:pt x="0" y="783"/>
                      <a:pt x="22" y="1306"/>
                      <a:pt x="349" y="1636"/>
                    </a:cubicBezTo>
                    <a:lnTo>
                      <a:pt x="5388" y="6675"/>
                    </a:lnTo>
                    <a:cubicBezTo>
                      <a:pt x="5559" y="6846"/>
                      <a:pt x="5783" y="6931"/>
                      <a:pt x="6008" y="6931"/>
                    </a:cubicBezTo>
                    <a:cubicBezTo>
                      <a:pt x="6233" y="6931"/>
                      <a:pt x="6458" y="6846"/>
                      <a:pt x="6631" y="6675"/>
                    </a:cubicBezTo>
                    <a:lnTo>
                      <a:pt x="11666" y="1636"/>
                    </a:lnTo>
                    <a:cubicBezTo>
                      <a:pt x="12015" y="1250"/>
                      <a:pt x="12034" y="668"/>
                      <a:pt x="11711" y="260"/>
                    </a:cubicBezTo>
                    <a:cubicBezTo>
                      <a:pt x="11538" y="87"/>
                      <a:pt x="11312" y="1"/>
                      <a:pt x="11086" y="1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" name="Google Shape;7981;p70">
              <a:extLst>
                <a:ext uri="{FF2B5EF4-FFF2-40B4-BE49-F238E27FC236}">
                  <a16:creationId xmlns:a16="http://schemas.microsoft.com/office/drawing/2014/main" id="{B2B4D52B-2858-42E0-9314-934C8B56ECB4}"/>
                </a:ext>
              </a:extLst>
            </p:cNvPr>
            <p:cNvGrpSpPr/>
            <p:nvPr/>
          </p:nvGrpSpPr>
          <p:grpSpPr>
            <a:xfrm>
              <a:off x="5194708" y="3484366"/>
              <a:ext cx="811409" cy="987304"/>
              <a:chOff x="238125" y="1617275"/>
              <a:chExt cx="1090750" cy="1327200"/>
            </a:xfrm>
          </p:grpSpPr>
          <p:sp>
            <p:nvSpPr>
              <p:cNvPr id="36" name="Google Shape;7982;p70">
                <a:extLst>
                  <a:ext uri="{FF2B5EF4-FFF2-40B4-BE49-F238E27FC236}">
                    <a16:creationId xmlns:a16="http://schemas.microsoft.com/office/drawing/2014/main" id="{086C32AF-F9BA-4B8C-B43F-295F2815637C}"/>
                  </a:ext>
                </a:extLst>
              </p:cNvPr>
              <p:cNvSpPr/>
              <p:nvPr/>
            </p:nvSpPr>
            <p:spPr>
              <a:xfrm>
                <a:off x="342147" y="1781881"/>
                <a:ext cx="882706" cy="740375"/>
              </a:xfrm>
              <a:custGeom>
                <a:avLst/>
                <a:gdLst/>
                <a:ahLst/>
                <a:cxnLst/>
                <a:rect l="l" t="t" r="r" b="b"/>
                <a:pathLst>
                  <a:path w="29615" h="29615" extrusionOk="0">
                    <a:moveTo>
                      <a:pt x="14810" y="1"/>
                    </a:moveTo>
                    <a:cubicBezTo>
                      <a:pt x="6631" y="1"/>
                      <a:pt x="1" y="6631"/>
                      <a:pt x="1" y="14809"/>
                    </a:cubicBezTo>
                    <a:cubicBezTo>
                      <a:pt x="1" y="22988"/>
                      <a:pt x="6631" y="29615"/>
                      <a:pt x="14810" y="29615"/>
                    </a:cubicBezTo>
                    <a:cubicBezTo>
                      <a:pt x="22988" y="29615"/>
                      <a:pt x="29615" y="22988"/>
                      <a:pt x="29615" y="14809"/>
                    </a:cubicBezTo>
                    <a:cubicBezTo>
                      <a:pt x="29615" y="6631"/>
                      <a:pt x="22988" y="1"/>
                      <a:pt x="14810" y="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rgbClr val="00B05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EC" dirty="0"/>
                  <a:t>Dimensionamiento y Selección de Llantas</a:t>
                </a:r>
                <a:endParaRPr dirty="0"/>
              </a:p>
            </p:txBody>
          </p:sp>
          <p:sp>
            <p:nvSpPr>
              <p:cNvPr id="37" name="Google Shape;7983;p70">
                <a:extLst>
                  <a:ext uri="{FF2B5EF4-FFF2-40B4-BE49-F238E27FC236}">
                    <a16:creationId xmlns:a16="http://schemas.microsoft.com/office/drawing/2014/main" id="{D52F6DAB-1F92-4D4A-8D18-8FC01A34CFC8}"/>
                  </a:ext>
                </a:extLst>
              </p:cNvPr>
              <p:cNvSpPr/>
              <p:nvPr/>
            </p:nvSpPr>
            <p:spPr>
              <a:xfrm>
                <a:off x="238125" y="1617275"/>
                <a:ext cx="1090750" cy="1273950"/>
              </a:xfrm>
              <a:custGeom>
                <a:avLst/>
                <a:gdLst/>
                <a:ahLst/>
                <a:cxnLst/>
                <a:rect l="l" t="t" r="r" b="b"/>
                <a:pathLst>
                  <a:path w="43630" h="50958" extrusionOk="0">
                    <a:moveTo>
                      <a:pt x="21815" y="0"/>
                    </a:moveTo>
                    <a:cubicBezTo>
                      <a:pt x="9785" y="0"/>
                      <a:pt x="0" y="9788"/>
                      <a:pt x="0" y="21814"/>
                    </a:cubicBezTo>
                    <a:cubicBezTo>
                      <a:pt x="11" y="22289"/>
                      <a:pt x="401" y="22672"/>
                      <a:pt x="879" y="22672"/>
                    </a:cubicBezTo>
                    <a:cubicBezTo>
                      <a:pt x="1354" y="22672"/>
                      <a:pt x="1744" y="22289"/>
                      <a:pt x="1755" y="21814"/>
                    </a:cubicBezTo>
                    <a:cubicBezTo>
                      <a:pt x="1755" y="10757"/>
                      <a:pt x="10753" y="1755"/>
                      <a:pt x="21811" y="1755"/>
                    </a:cubicBezTo>
                    <a:cubicBezTo>
                      <a:pt x="32869" y="1755"/>
                      <a:pt x="41870" y="10753"/>
                      <a:pt x="41870" y="21814"/>
                    </a:cubicBezTo>
                    <a:cubicBezTo>
                      <a:pt x="41870" y="32872"/>
                      <a:pt x="32872" y="41870"/>
                      <a:pt x="21815" y="41870"/>
                    </a:cubicBezTo>
                    <a:cubicBezTo>
                      <a:pt x="21329" y="41870"/>
                      <a:pt x="20935" y="42263"/>
                      <a:pt x="20935" y="42750"/>
                    </a:cubicBezTo>
                    <a:lnTo>
                      <a:pt x="20935" y="50957"/>
                    </a:lnTo>
                    <a:lnTo>
                      <a:pt x="22694" y="50942"/>
                    </a:lnTo>
                    <a:lnTo>
                      <a:pt x="22694" y="43610"/>
                    </a:lnTo>
                    <a:cubicBezTo>
                      <a:pt x="34316" y="43147"/>
                      <a:pt x="43629" y="33547"/>
                      <a:pt x="43626" y="21814"/>
                    </a:cubicBezTo>
                    <a:cubicBezTo>
                      <a:pt x="43626" y="9785"/>
                      <a:pt x="33841" y="0"/>
                      <a:pt x="21815" y="0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7984;p70">
                <a:extLst>
                  <a:ext uri="{FF2B5EF4-FFF2-40B4-BE49-F238E27FC236}">
                    <a16:creationId xmlns:a16="http://schemas.microsoft.com/office/drawing/2014/main" id="{A78EA753-4AA9-423C-B395-FB267C7C2765}"/>
                  </a:ext>
                </a:extLst>
              </p:cNvPr>
              <p:cNvSpPr/>
              <p:nvPr/>
            </p:nvSpPr>
            <p:spPr>
              <a:xfrm>
                <a:off x="633750" y="2771175"/>
                <a:ext cx="300950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12038" h="6932" extrusionOk="0">
                    <a:moveTo>
                      <a:pt x="11088" y="1"/>
                    </a:moveTo>
                    <a:cubicBezTo>
                      <a:pt x="10863" y="1"/>
                      <a:pt x="10637" y="87"/>
                      <a:pt x="10465" y="260"/>
                    </a:cubicBezTo>
                    <a:lnTo>
                      <a:pt x="6869" y="3859"/>
                    </a:lnTo>
                    <a:lnTo>
                      <a:pt x="5982" y="4742"/>
                    </a:lnTo>
                    <a:lnTo>
                      <a:pt x="5110" y="3874"/>
                    </a:lnTo>
                    <a:lnTo>
                      <a:pt x="1496" y="260"/>
                    </a:lnTo>
                    <a:cubicBezTo>
                      <a:pt x="1342" y="153"/>
                      <a:pt x="1165" y="102"/>
                      <a:pt x="990" y="102"/>
                    </a:cubicBezTo>
                    <a:cubicBezTo>
                      <a:pt x="731" y="102"/>
                      <a:pt x="475" y="214"/>
                      <a:pt x="298" y="427"/>
                    </a:cubicBezTo>
                    <a:cubicBezTo>
                      <a:pt x="1" y="783"/>
                      <a:pt x="27" y="1306"/>
                      <a:pt x="353" y="1636"/>
                    </a:cubicBezTo>
                    <a:lnTo>
                      <a:pt x="5389" y="6675"/>
                    </a:lnTo>
                    <a:cubicBezTo>
                      <a:pt x="5561" y="6846"/>
                      <a:pt x="5786" y="6931"/>
                      <a:pt x="6010" y="6931"/>
                    </a:cubicBezTo>
                    <a:cubicBezTo>
                      <a:pt x="6235" y="6931"/>
                      <a:pt x="6459" y="6846"/>
                      <a:pt x="6632" y="6675"/>
                    </a:cubicBezTo>
                    <a:lnTo>
                      <a:pt x="11667" y="1636"/>
                    </a:lnTo>
                    <a:cubicBezTo>
                      <a:pt x="12019" y="1250"/>
                      <a:pt x="12038" y="668"/>
                      <a:pt x="11711" y="260"/>
                    </a:cubicBezTo>
                    <a:cubicBezTo>
                      <a:pt x="11539" y="87"/>
                      <a:pt x="11313" y="1"/>
                      <a:pt x="11088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074" name="Picture 2" descr="4 Unids / set Ruedas omnidireccionales de metal de 65 mm Ruedas ...">
            <a:extLst>
              <a:ext uri="{FF2B5EF4-FFF2-40B4-BE49-F238E27FC236}">
                <a16:creationId xmlns:a16="http://schemas.microsoft.com/office/drawing/2014/main" id="{022CCB75-A0A3-433E-9EC5-D5B28272F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5" b="89849" l="10000" r="91333">
                        <a14:foregroundMark x1="20667" y1="23974" x2="33556" y2="24838"/>
                        <a14:foregroundMark x1="33556" y1="24838" x2="38444" y2="27646"/>
                        <a14:foregroundMark x1="64222" y1="23326" x2="56222" y2="28294"/>
                        <a14:foregroundMark x1="65333" y1="30886" x2="66889" y2="39957"/>
                        <a14:foregroundMark x1="70000" y1="59395" x2="75778" y2="71058"/>
                        <a14:foregroundMark x1="75778" y1="71058" x2="85778" y2="65227"/>
                        <a14:foregroundMark x1="85778" y1="65227" x2="86667" y2="58315"/>
                        <a14:foregroundMark x1="66222" y1="55724" x2="67333" y2="66955"/>
                        <a14:foregroundMark x1="67333" y1="66955" x2="83333" y2="73218"/>
                        <a14:foregroundMark x1="75333" y1="50972" x2="86000" y2="55508"/>
                        <a14:foregroundMark x1="86000" y1="55508" x2="86222" y2="55508"/>
                        <a14:foregroundMark x1="84000" y1="53132" x2="83111" y2="53564"/>
                        <a14:foregroundMark x1="90667" y1="61123" x2="91333" y2="617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05" y="2942012"/>
            <a:ext cx="2139675" cy="220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Imagen 89">
            <a:extLst>
              <a:ext uri="{FF2B5EF4-FFF2-40B4-BE49-F238E27FC236}">
                <a16:creationId xmlns:a16="http://schemas.microsoft.com/office/drawing/2014/main" id="{A61902EB-5E98-475F-9EC2-CB11276CCF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349" b="92950" l="7692" r="93195">
                        <a14:foregroundMark x1="50148" y1="9276" x2="61538" y2="13915"/>
                        <a14:foregroundMark x1="47633" y1="10575" x2="35503" y2="12430"/>
                        <a14:foregroundMark x1="43195" y1="8720" x2="45858" y2="8349"/>
                        <a14:foregroundMark x1="86095" y1="31725" x2="88018" y2="40074"/>
                        <a14:foregroundMark x1="89053" y1="50649" x2="86834" y2="54360"/>
                        <a14:foregroundMark x1="93491" y1="59369" x2="78698" y2="82931"/>
                        <a14:foregroundMark x1="78698" y1="82931" x2="71154" y2="80519"/>
                        <a14:foregroundMark x1="66716" y1="91466" x2="43639" y2="92950"/>
                        <a14:foregroundMark x1="43639" y1="92950" x2="23964" y2="79035"/>
                        <a14:foregroundMark x1="23964" y1="79035" x2="23521" y2="77180"/>
                        <a14:foregroundMark x1="7692" y1="65306" x2="7692" y2="578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59779" y="3211240"/>
            <a:ext cx="2170465" cy="1730593"/>
          </a:xfrm>
          <a:prstGeom prst="rect">
            <a:avLst/>
          </a:prstGeom>
        </p:spPr>
      </p:pic>
      <p:pic>
        <p:nvPicPr>
          <p:cNvPr id="3076" name="Picture 4" descr="Gripper de plástico para brazo robótico compatible con servos ...">
            <a:extLst>
              <a:ext uri="{FF2B5EF4-FFF2-40B4-BE49-F238E27FC236}">
                <a16:creationId xmlns:a16="http://schemas.microsoft.com/office/drawing/2014/main" id="{76452B53-08D9-49B9-8833-4296791E8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70857" y1="85000" x2="76143" y2="76571"/>
                        <a14:backgroundMark x1="83429" y1="56000" x2="82714" y2="56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987" y="2858859"/>
            <a:ext cx="2329343" cy="2329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Imagen 91">
            <a:extLst>
              <a:ext uri="{FF2B5EF4-FFF2-40B4-BE49-F238E27FC236}">
                <a16:creationId xmlns:a16="http://schemas.microsoft.com/office/drawing/2014/main" id="{E548197E-5250-4ECD-8A1A-B3BE647044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84" b="90811" l="7676" r="95949">
                        <a14:foregroundMark x1="9808" y1="36486" x2="8955" y2="38649"/>
                        <a14:foregroundMark x1="8102" y1="23514" x2="9595" y2="17297"/>
                        <a14:foregroundMark x1="8529" y1="13784" x2="20469" y2="9730"/>
                        <a14:foregroundMark x1="20469" y1="9730" x2="20682" y2="4054"/>
                        <a14:foregroundMark x1="28145" y1="13243" x2="27292" y2="9189"/>
                        <a14:foregroundMark x1="72708" y1="91081" x2="71642" y2="91351"/>
                        <a14:foregroundMark x1="85714" y1="80000" x2="93177" y2="83784"/>
                        <a14:foregroundMark x1="95949" y1="84865" x2="94883" y2="862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47380" y="3113875"/>
            <a:ext cx="2239395" cy="176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1434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C11A4B-87B1-491F-937E-52EDA81364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0870" y="405336"/>
            <a:ext cx="2608740" cy="946200"/>
          </a:xfrm>
        </p:spPr>
        <p:txBody>
          <a:bodyPr/>
          <a:lstStyle/>
          <a:p>
            <a:r>
              <a:rPr lang="es-EC" sz="2000" dirty="0"/>
              <a:t>Dimensionamiento de Motores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630776A-1886-4672-8996-12FAABCB10D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43" y="1351536"/>
            <a:ext cx="5401875" cy="30428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76CF4AC5-6350-4CE7-A1B5-1063679ED5E6}"/>
                  </a:ext>
                </a:extLst>
              </p:cNvPr>
              <p:cNvSpPr txBox="1"/>
              <p:nvPr/>
            </p:nvSpPr>
            <p:spPr>
              <a:xfrm>
                <a:off x="5167512" y="1815339"/>
                <a:ext cx="4572000" cy="5533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600" b="1" i="1" smtClean="0">
                          <a:latin typeface="Cambria Math" panose="02040503050406030204" pitchFamily="18" charset="0"/>
                        </a:rPr>
                        <m:t>𝑻</m:t>
                      </m:r>
                      <m:r>
                        <a:rPr lang="es-EC" sz="1600" b="1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C" sz="1600" b="1" i="0">
                          <a:latin typeface="Cambria Math" panose="02040503050406030204" pitchFamily="18" charset="0"/>
                        </a:rPr>
                        <m:t>𝟐𝟑</m:t>
                      </m:r>
                      <m:r>
                        <a:rPr lang="es-EC" sz="1600" b="1" i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s-EC" sz="1600" b="1" i="0">
                          <a:latin typeface="Cambria Math" panose="02040503050406030204" pitchFamily="18" charset="0"/>
                        </a:rPr>
                        <m:t>𝟓𝟐</m:t>
                      </m:r>
                      <m:r>
                        <a:rPr lang="es-EC" sz="1600" b="1" i="0">
                          <a:latin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s-EC" sz="16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sz="1600" b="1" i="0">
                              <a:latin typeface="Cambria Math" panose="02040503050406030204" pitchFamily="18" charset="0"/>
                            </a:rPr>
                            <m:t>𝟔</m:t>
                          </m:r>
                          <m:r>
                            <a:rPr lang="es-EC" sz="1600" b="1" i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s-EC" sz="1600" b="1" i="0"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s-EC" sz="1600" b="1" i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s-EC" sz="1600" b="1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C" sz="1600" b="1" i="0">
                          <a:latin typeface="Cambria Math" panose="02040503050406030204" pitchFamily="18" charset="0"/>
                        </a:rPr>
                        <m:t>𝟕𝟕</m:t>
                      </m:r>
                      <m:r>
                        <a:rPr lang="es-EC" sz="1600" b="1" i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s-EC" sz="1600" b="1" i="0">
                          <a:latin typeface="Cambria Math" panose="02040503050406030204" pitchFamily="18" charset="0"/>
                        </a:rPr>
                        <m:t>𝟔𝟏</m:t>
                      </m:r>
                      <m:r>
                        <a:rPr lang="es-EC" sz="1600" b="1" i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s-EC" sz="16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C" sz="1600" b="1" i="1">
                              <a:latin typeface="Cambria Math" panose="02040503050406030204" pitchFamily="18" charset="0"/>
                            </a:rPr>
                            <m:t>𝑵</m:t>
                          </m:r>
                          <m:r>
                            <a:rPr lang="es-EC" sz="1600" b="1" i="0">
                              <a:latin typeface="Cambria Math" panose="02040503050406030204" pitchFamily="18" charset="0"/>
                            </a:rPr>
                            <m:t>∙</m:t>
                          </m:r>
                          <m:r>
                            <a:rPr lang="es-EC" sz="1600" b="1" i="1">
                              <a:latin typeface="Cambria Math" panose="02040503050406030204" pitchFamily="18" charset="0"/>
                            </a:rPr>
                            <m:t>𝒄𝒎</m:t>
                          </m:r>
                        </m:e>
                      </m:d>
                    </m:oMath>
                  </m:oMathPara>
                </a14:m>
                <a:endParaRPr lang="es-EC" sz="1600" b="1" dirty="0"/>
              </a:p>
            </p:txBody>
          </p:sp>
        </mc:Choice>
        <mc:Fallback xmlns="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76CF4AC5-6350-4CE7-A1B5-1063679ED5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7512" y="1815339"/>
                <a:ext cx="4572000" cy="55335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9EFC7760-159E-4538-8EDA-3A165FE38FC5}"/>
                  </a:ext>
                </a:extLst>
              </p:cNvPr>
              <p:cNvSpPr txBox="1"/>
              <p:nvPr/>
            </p:nvSpPr>
            <p:spPr>
              <a:xfrm>
                <a:off x="5019595" y="2596295"/>
                <a:ext cx="4867834" cy="5533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16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sz="1600" b="1" i="1"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s-EC" sz="1600" b="1" i="1">
                              <a:latin typeface="Cambria Math" panose="02040503050406030204" pitchFamily="18" charset="0"/>
                            </a:rPr>
                            <m:t>𝒓𝒖𝒆𝒅𝒂</m:t>
                          </m:r>
                        </m:sub>
                      </m:sSub>
                      <m:r>
                        <a:rPr lang="es-EC" sz="1600" b="1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sz="1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sz="1600" b="1" i="1">
                              <a:latin typeface="Cambria Math" panose="02040503050406030204" pitchFamily="18" charset="0"/>
                            </a:rPr>
                            <m:t>𝟕𝟕</m:t>
                          </m:r>
                          <m:r>
                            <a:rPr lang="es-EC" sz="1600" b="1" i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s-EC" sz="1600" b="1" i="1">
                              <a:latin typeface="Cambria Math" panose="02040503050406030204" pitchFamily="18" charset="0"/>
                            </a:rPr>
                            <m:t>𝟔𝟏</m:t>
                          </m:r>
                        </m:num>
                        <m:den>
                          <m:r>
                            <a:rPr lang="es-EC" sz="1600" b="1" i="1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s-EC" sz="16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C" sz="1600" b="1" i="1">
                          <a:latin typeface="Cambria Math" panose="02040503050406030204" pitchFamily="18" charset="0"/>
                        </a:rPr>
                        <m:t>𝟏𝟗</m:t>
                      </m:r>
                      <m:r>
                        <a:rPr lang="es-EC" sz="1600" b="1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s-EC" sz="1600" b="1" i="1">
                          <a:latin typeface="Cambria Math" panose="02040503050406030204" pitchFamily="18" charset="0"/>
                        </a:rPr>
                        <m:t>𝟒𝟗</m:t>
                      </m:r>
                      <m:r>
                        <a:rPr lang="es-EC" sz="1600" b="1" i="1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s-EC" sz="16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C" sz="1600" b="1" i="1">
                              <a:latin typeface="Cambria Math" panose="02040503050406030204" pitchFamily="18" charset="0"/>
                            </a:rPr>
                            <m:t>𝑵</m:t>
                          </m:r>
                          <m:r>
                            <a:rPr lang="es-EC" sz="1600" b="1" i="1">
                              <a:latin typeface="Cambria Math" panose="02040503050406030204" pitchFamily="18" charset="0"/>
                            </a:rPr>
                            <m:t>∙</m:t>
                          </m:r>
                          <m:r>
                            <a:rPr lang="es-EC" sz="1600" b="1" i="1">
                              <a:latin typeface="Cambria Math" panose="02040503050406030204" pitchFamily="18" charset="0"/>
                            </a:rPr>
                            <m:t>𝒄𝒎</m:t>
                          </m:r>
                        </m:e>
                      </m:d>
                    </m:oMath>
                  </m:oMathPara>
                </a14:m>
                <a:endParaRPr lang="es-EC" sz="1600" b="1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9EFC7760-159E-4538-8EDA-3A165FE38F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9595" y="2596295"/>
                <a:ext cx="4867834" cy="55335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BCFC81BF-A094-45C7-B1A0-C3DA4963926B}"/>
                  </a:ext>
                </a:extLst>
              </p:cNvPr>
              <p:cNvSpPr txBox="1"/>
              <p:nvPr/>
            </p:nvSpPr>
            <p:spPr>
              <a:xfrm>
                <a:off x="4942755" y="3497986"/>
                <a:ext cx="4944674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16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sz="1600" b="1" i="1"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s-EC" sz="1600" b="1" i="1">
                              <a:latin typeface="Cambria Math" panose="02040503050406030204" pitchFamily="18" charset="0"/>
                            </a:rPr>
                            <m:t>𝒓𝒖𝒆𝒅𝒂</m:t>
                          </m:r>
                        </m:sub>
                      </m:sSub>
                      <m:r>
                        <a:rPr lang="es-EC" sz="16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C" sz="1600" b="1" i="1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s-EC" sz="1600" b="1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s-EC" sz="1600" b="1" i="1">
                          <a:latin typeface="Cambria Math" panose="02040503050406030204" pitchFamily="18" charset="0"/>
                        </a:rPr>
                        <m:t>𝟗𝟒</m:t>
                      </m:r>
                      <m:r>
                        <a:rPr lang="es-EC" sz="1600" b="1" i="1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s-EC" sz="16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C" sz="1600" b="1" i="1">
                              <a:latin typeface="Cambria Math" panose="02040503050406030204" pitchFamily="18" charset="0"/>
                            </a:rPr>
                            <m:t>𝒌𝒈</m:t>
                          </m:r>
                          <m:r>
                            <a:rPr lang="es-EC" sz="1600" b="1" i="1">
                              <a:latin typeface="Cambria Math" panose="02040503050406030204" pitchFamily="18" charset="0"/>
                            </a:rPr>
                            <m:t>∙</m:t>
                          </m:r>
                          <m:r>
                            <a:rPr lang="es-EC" sz="1600" b="1" i="1">
                              <a:latin typeface="Cambria Math" panose="02040503050406030204" pitchFamily="18" charset="0"/>
                            </a:rPr>
                            <m:t>𝒄𝒎</m:t>
                          </m:r>
                        </m:e>
                      </m:d>
                    </m:oMath>
                  </m:oMathPara>
                </a14:m>
                <a:endParaRPr lang="es-EC" sz="1600" b="1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BCFC81BF-A094-45C7-B1A0-C3DA496392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2755" y="3497986"/>
                <a:ext cx="4944674" cy="338554"/>
              </a:xfrm>
              <a:prstGeom prst="rect">
                <a:avLst/>
              </a:prstGeom>
              <a:blipFill>
                <a:blip r:embed="rId5"/>
                <a:stretch>
                  <a:fillRect b="-12727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4456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80247DA-FC9F-4450-8635-0D21947ADD3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79" y="1242946"/>
            <a:ext cx="3044190" cy="202453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323DF38-E0F9-487D-8F11-AA62491D61C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931" y="1242946"/>
            <a:ext cx="3648748" cy="20245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a 5">
                <a:extLst>
                  <a:ext uri="{FF2B5EF4-FFF2-40B4-BE49-F238E27FC236}">
                    <a16:creationId xmlns:a16="http://schemas.microsoft.com/office/drawing/2014/main" id="{47246398-522D-461D-930B-4340B8DF84FB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15522" y="4008545"/>
              <a:ext cx="3480104" cy="82187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159766">
                      <a:extLst>
                        <a:ext uri="{9D8B030D-6E8A-4147-A177-3AD203B41FA5}">
                          <a16:colId xmlns:a16="http://schemas.microsoft.com/office/drawing/2014/main" val="2256772790"/>
                        </a:ext>
                      </a:extLst>
                    </a:gridCol>
                    <a:gridCol w="1160169">
                      <a:extLst>
                        <a:ext uri="{9D8B030D-6E8A-4147-A177-3AD203B41FA5}">
                          <a16:colId xmlns:a16="http://schemas.microsoft.com/office/drawing/2014/main" val="649217348"/>
                        </a:ext>
                      </a:extLst>
                    </a:gridCol>
                    <a:gridCol w="1160169">
                      <a:extLst>
                        <a:ext uri="{9D8B030D-6E8A-4147-A177-3AD203B41FA5}">
                          <a16:colId xmlns:a16="http://schemas.microsoft.com/office/drawing/2014/main" val="4159113247"/>
                        </a:ext>
                      </a:extLst>
                    </a:gridCol>
                  </a:tblGrid>
                  <a:tr h="164374"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s-EC" sz="800">
                              <a:effectLst/>
                            </a:rPr>
                            <a:t>Resultados de simulación</a:t>
                          </a:r>
                          <a:endParaRPr lang="en-US" sz="800">
                            <a:effectLst/>
                            <a:latin typeface="Calibri Light" panose="020F0302020204030204" pitchFamily="34" charset="0"/>
                            <a:ea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1435" marR="51435" marT="0" marB="0"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50939137"/>
                      </a:ext>
                    </a:extLst>
                  </a:tr>
                  <a:tr h="164374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s-EC" sz="800">
                              <a:effectLst/>
                            </a:rPr>
                            <a:t>Resultado</a:t>
                          </a:r>
                          <a:endParaRPr lang="en-US" sz="800">
                            <a:effectLst/>
                            <a:latin typeface="Calibri Light" panose="020F0302020204030204" pitchFamily="34" charset="0"/>
                            <a:ea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sz="800" dirty="0">
                              <a:effectLst/>
                            </a:rPr>
                            <a:t>Valor mínimo</a:t>
                          </a:r>
                          <a:endParaRPr lang="en-US" sz="800" dirty="0">
                            <a:effectLst/>
                            <a:latin typeface="Calibri Light" panose="020F0302020204030204" pitchFamily="34" charset="0"/>
                            <a:ea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sz="800" dirty="0">
                              <a:effectLst/>
                            </a:rPr>
                            <a:t>Valor máximo</a:t>
                          </a:r>
                          <a:endParaRPr lang="en-US" sz="800" dirty="0">
                            <a:effectLst/>
                            <a:latin typeface="Calibri Light" panose="020F0302020204030204" pitchFamily="34" charset="0"/>
                            <a:ea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1435" marR="51435" marT="0" marB="0"/>
                    </a:tc>
                    <a:extLst>
                      <a:ext uri="{0D108BD9-81ED-4DB2-BD59-A6C34878D82A}">
                        <a16:rowId xmlns:a16="http://schemas.microsoft.com/office/drawing/2014/main" val="197511656"/>
                      </a:ext>
                    </a:extLst>
                  </a:tr>
                  <a:tr h="164374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s-EC" sz="800">
                              <a:effectLst/>
                            </a:rPr>
                            <a:t>Tensión Von Mises</a:t>
                          </a:r>
                          <a:endParaRPr lang="en-US" sz="800">
                            <a:effectLst/>
                            <a:latin typeface="Calibri Light" panose="020F0302020204030204" pitchFamily="34" charset="0"/>
                            <a:ea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just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800">
                                    <a:effectLst/>
                                    <a:latin typeface="Cambria Math" panose="02040503050406030204" pitchFamily="18" charset="0"/>
                                  </a:rPr>
                                  <m:t>7.6 </m:t>
                                </m:r>
                                <m:r>
                                  <a:rPr lang="en-US" sz="800">
                                    <a:effectLst/>
                                    <a:latin typeface="Cambria Math" panose="02040503050406030204" pitchFamily="18" charset="0"/>
                                  </a:rPr>
                                  <m:t>𝑘𝑃𝑎</m:t>
                                </m:r>
                              </m:oMath>
                            </m:oMathPara>
                          </a14:m>
                          <a:endParaRPr lang="en-US" sz="800">
                            <a:effectLst/>
                            <a:latin typeface="Calibri Light" panose="020F0302020204030204" pitchFamily="34" charset="0"/>
                            <a:ea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just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800">
                                    <a:effectLst/>
                                    <a:latin typeface="Cambria Math" panose="02040503050406030204" pitchFamily="18" charset="0"/>
                                  </a:rPr>
                                  <m:t>5.55 </m:t>
                                </m:r>
                                <m:r>
                                  <a:rPr lang="es-EC" sz="800">
                                    <a:effectLst/>
                                    <a:latin typeface="Cambria Math" panose="02040503050406030204" pitchFamily="18" charset="0"/>
                                  </a:rPr>
                                  <m:t>𝑀𝑃𝑎</m:t>
                                </m:r>
                              </m:oMath>
                            </m:oMathPara>
                          </a14:m>
                          <a:endParaRPr lang="en-US" sz="800">
                            <a:effectLst/>
                            <a:latin typeface="Calibri Light" panose="020F0302020204030204" pitchFamily="34" charset="0"/>
                            <a:ea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1435" marR="51435" marT="0" marB="0"/>
                    </a:tc>
                    <a:extLst>
                      <a:ext uri="{0D108BD9-81ED-4DB2-BD59-A6C34878D82A}">
                        <a16:rowId xmlns:a16="http://schemas.microsoft.com/office/drawing/2014/main" val="865880760"/>
                      </a:ext>
                    </a:extLst>
                  </a:tr>
                  <a:tr h="164374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s-EC" sz="800">
                              <a:effectLst/>
                            </a:rPr>
                            <a:t>Deformación</a:t>
                          </a:r>
                          <a:endParaRPr lang="en-US" sz="800">
                            <a:effectLst/>
                            <a:latin typeface="Calibri Light" panose="020F0302020204030204" pitchFamily="34" charset="0"/>
                            <a:ea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just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800">
                                    <a:effectLst/>
                                    <a:latin typeface="Cambria Math" panose="02040503050406030204" pitchFamily="18" charset="0"/>
                                  </a:rPr>
                                  <m:t>0 </m:t>
                                </m:r>
                                <m:r>
                                  <a:rPr lang="es-EC" sz="800">
                                    <a:effectLst/>
                                    <a:latin typeface="Cambria Math" panose="02040503050406030204" pitchFamily="18" charset="0"/>
                                  </a:rPr>
                                  <m:t>𝑚𝑚</m:t>
                                </m:r>
                              </m:oMath>
                            </m:oMathPara>
                          </a14:m>
                          <a:endParaRPr lang="en-US" sz="800">
                            <a:effectLst/>
                            <a:latin typeface="Calibri Light" panose="020F0302020204030204" pitchFamily="34" charset="0"/>
                            <a:ea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just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800">
                                    <a:effectLst/>
                                    <a:latin typeface="Cambria Math" panose="02040503050406030204" pitchFamily="18" charset="0"/>
                                  </a:rPr>
                                  <m:t>0.1484 </m:t>
                                </m:r>
                                <m:r>
                                  <a:rPr lang="es-EC" sz="800">
                                    <a:effectLst/>
                                    <a:latin typeface="Cambria Math" panose="02040503050406030204" pitchFamily="18" charset="0"/>
                                  </a:rPr>
                                  <m:t>𝑚𝑚</m:t>
                                </m:r>
                              </m:oMath>
                            </m:oMathPara>
                          </a14:m>
                          <a:endParaRPr lang="en-US" sz="800">
                            <a:effectLst/>
                            <a:latin typeface="Calibri Light" panose="020F0302020204030204" pitchFamily="34" charset="0"/>
                            <a:ea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1435" marR="51435" marT="0" marB="0"/>
                    </a:tc>
                    <a:extLst>
                      <a:ext uri="{0D108BD9-81ED-4DB2-BD59-A6C34878D82A}">
                        <a16:rowId xmlns:a16="http://schemas.microsoft.com/office/drawing/2014/main" val="4135285749"/>
                      </a:ext>
                    </a:extLst>
                  </a:tr>
                  <a:tr h="164374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s-EC" sz="800">
                              <a:effectLst/>
                            </a:rPr>
                            <a:t>Factor de seguridad</a:t>
                          </a:r>
                          <a:endParaRPr lang="en-US" sz="800">
                            <a:effectLst/>
                            <a:latin typeface="Calibri Light" panose="020F0302020204030204" pitchFamily="34" charset="0"/>
                            <a:ea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just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800">
                                    <a:effectLst/>
                                    <a:latin typeface="Cambria Math" panose="02040503050406030204" pitchFamily="18" charset="0"/>
                                  </a:rPr>
                                  <m:t>5.33</m:t>
                                </m:r>
                              </m:oMath>
                            </m:oMathPara>
                          </a14:m>
                          <a:endParaRPr lang="en-US" sz="800">
                            <a:effectLst/>
                            <a:latin typeface="Calibri Light" panose="020F0302020204030204" pitchFamily="34" charset="0"/>
                            <a:ea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just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800">
                                    <a:effectLst/>
                                    <a:latin typeface="Cambria Math" panose="02040503050406030204" pitchFamily="18" charset="0"/>
                                  </a:rPr>
                                  <m:t>3899</m:t>
                                </m:r>
                              </m:oMath>
                            </m:oMathPara>
                          </a14:m>
                          <a:endParaRPr lang="en-US" sz="800" dirty="0">
                            <a:effectLst/>
                            <a:latin typeface="Calibri Light" panose="020F0302020204030204" pitchFamily="34" charset="0"/>
                            <a:ea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1435" marR="51435" marT="0" marB="0"/>
                    </a:tc>
                    <a:extLst>
                      <a:ext uri="{0D108BD9-81ED-4DB2-BD59-A6C34878D82A}">
                        <a16:rowId xmlns:a16="http://schemas.microsoft.com/office/drawing/2014/main" val="106390181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a 5">
                <a:extLst>
                  <a:ext uri="{FF2B5EF4-FFF2-40B4-BE49-F238E27FC236}">
                    <a16:creationId xmlns:a16="http://schemas.microsoft.com/office/drawing/2014/main" id="{47246398-522D-461D-930B-4340B8DF84FB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15522" y="4008545"/>
              <a:ext cx="3480104" cy="82187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159766">
                      <a:extLst>
                        <a:ext uri="{9D8B030D-6E8A-4147-A177-3AD203B41FA5}">
                          <a16:colId xmlns:a16="http://schemas.microsoft.com/office/drawing/2014/main" val="2256772790"/>
                        </a:ext>
                      </a:extLst>
                    </a:gridCol>
                    <a:gridCol w="1160169">
                      <a:extLst>
                        <a:ext uri="{9D8B030D-6E8A-4147-A177-3AD203B41FA5}">
                          <a16:colId xmlns:a16="http://schemas.microsoft.com/office/drawing/2014/main" val="649217348"/>
                        </a:ext>
                      </a:extLst>
                    </a:gridCol>
                    <a:gridCol w="1160169">
                      <a:extLst>
                        <a:ext uri="{9D8B030D-6E8A-4147-A177-3AD203B41FA5}">
                          <a16:colId xmlns:a16="http://schemas.microsoft.com/office/drawing/2014/main" val="4159113247"/>
                        </a:ext>
                      </a:extLst>
                    </a:gridCol>
                  </a:tblGrid>
                  <a:tr h="164374"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s-EC" sz="800">
                              <a:effectLst/>
                            </a:rPr>
                            <a:t>Resultados de simulación</a:t>
                          </a:r>
                          <a:endParaRPr lang="en-US" sz="800">
                            <a:effectLst/>
                            <a:latin typeface="Calibri Light" panose="020F0302020204030204" pitchFamily="34" charset="0"/>
                            <a:ea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1435" marR="51435" marT="0" marB="0"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50939137"/>
                      </a:ext>
                    </a:extLst>
                  </a:tr>
                  <a:tr h="164374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s-EC" sz="800">
                              <a:effectLst/>
                            </a:rPr>
                            <a:t>Resultado</a:t>
                          </a:r>
                          <a:endParaRPr lang="en-US" sz="800">
                            <a:effectLst/>
                            <a:latin typeface="Calibri Light" panose="020F0302020204030204" pitchFamily="34" charset="0"/>
                            <a:ea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sz="800" dirty="0">
                              <a:effectLst/>
                            </a:rPr>
                            <a:t>Valor mínimo</a:t>
                          </a:r>
                          <a:endParaRPr lang="en-US" sz="800" dirty="0">
                            <a:effectLst/>
                            <a:latin typeface="Calibri Light" panose="020F0302020204030204" pitchFamily="34" charset="0"/>
                            <a:ea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C" sz="800" dirty="0">
                              <a:effectLst/>
                            </a:rPr>
                            <a:t>Valor máximo</a:t>
                          </a:r>
                          <a:endParaRPr lang="en-US" sz="800" dirty="0">
                            <a:effectLst/>
                            <a:latin typeface="Calibri Light" panose="020F0302020204030204" pitchFamily="34" charset="0"/>
                            <a:ea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1435" marR="51435" marT="0" marB="0"/>
                    </a:tc>
                    <a:extLst>
                      <a:ext uri="{0D108BD9-81ED-4DB2-BD59-A6C34878D82A}">
                        <a16:rowId xmlns:a16="http://schemas.microsoft.com/office/drawing/2014/main" val="197511656"/>
                      </a:ext>
                    </a:extLst>
                  </a:tr>
                  <a:tr h="164374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s-EC" sz="800">
                              <a:effectLst/>
                            </a:rPr>
                            <a:t>Tensión Von Mises</a:t>
                          </a:r>
                          <a:endParaRPr lang="en-US" sz="800">
                            <a:effectLst/>
                            <a:latin typeface="Calibri Light" panose="020F0302020204030204" pitchFamily="34" charset="0"/>
                            <a:ea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51435" marR="51435" marT="0" marB="0">
                        <a:blipFill>
                          <a:blip r:embed="rId4"/>
                          <a:stretch>
                            <a:fillRect l="-101053" t="-210714" r="-103158" b="-203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51435" marR="51435" marT="0" marB="0">
                        <a:blipFill>
                          <a:blip r:embed="rId4"/>
                          <a:stretch>
                            <a:fillRect l="-200000" t="-210714" r="-2618" b="-20357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65880760"/>
                      </a:ext>
                    </a:extLst>
                  </a:tr>
                  <a:tr h="164374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s-EC" sz="800">
                              <a:effectLst/>
                            </a:rPr>
                            <a:t>Deformación</a:t>
                          </a:r>
                          <a:endParaRPr lang="en-US" sz="800">
                            <a:effectLst/>
                            <a:latin typeface="Calibri Light" panose="020F0302020204030204" pitchFamily="34" charset="0"/>
                            <a:ea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51435" marR="51435" marT="0" marB="0">
                        <a:blipFill>
                          <a:blip r:embed="rId4"/>
                          <a:stretch>
                            <a:fillRect l="-101053" t="-322222" r="-103158" b="-1111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51435" marR="51435" marT="0" marB="0">
                        <a:blipFill>
                          <a:blip r:embed="rId4"/>
                          <a:stretch>
                            <a:fillRect l="-200000" t="-322222" r="-2618" b="-1111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35285749"/>
                      </a:ext>
                    </a:extLst>
                  </a:tr>
                  <a:tr h="164374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s-EC" sz="800">
                              <a:effectLst/>
                            </a:rPr>
                            <a:t>Factor de seguridad</a:t>
                          </a:r>
                          <a:endParaRPr lang="en-US" sz="800">
                            <a:effectLst/>
                            <a:latin typeface="Calibri Light" panose="020F0302020204030204" pitchFamily="34" charset="0"/>
                            <a:ea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51435" marR="51435" marT="0" marB="0">
                        <a:blipFill>
                          <a:blip r:embed="rId4"/>
                          <a:stretch>
                            <a:fillRect l="-101053" t="-422222" r="-103158" b="-111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51435" marR="51435" marT="0" marB="0">
                        <a:blipFill>
                          <a:blip r:embed="rId4"/>
                          <a:stretch>
                            <a:fillRect l="-200000" t="-422222" r="-2618" b="-111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6390181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a 6">
                <a:extLst>
                  <a:ext uri="{FF2B5EF4-FFF2-40B4-BE49-F238E27FC236}">
                    <a16:creationId xmlns:a16="http://schemas.microsoft.com/office/drawing/2014/main" id="{49CB2C35-1182-427A-9521-D58D38D91CB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651513" y="4008545"/>
              <a:ext cx="4224131" cy="82187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407717">
                      <a:extLst>
                        <a:ext uri="{9D8B030D-6E8A-4147-A177-3AD203B41FA5}">
                          <a16:colId xmlns:a16="http://schemas.microsoft.com/office/drawing/2014/main" val="1015972279"/>
                        </a:ext>
                      </a:extLst>
                    </a:gridCol>
                    <a:gridCol w="1408207">
                      <a:extLst>
                        <a:ext uri="{9D8B030D-6E8A-4147-A177-3AD203B41FA5}">
                          <a16:colId xmlns:a16="http://schemas.microsoft.com/office/drawing/2014/main" val="2707673380"/>
                        </a:ext>
                      </a:extLst>
                    </a:gridCol>
                    <a:gridCol w="1408207">
                      <a:extLst>
                        <a:ext uri="{9D8B030D-6E8A-4147-A177-3AD203B41FA5}">
                          <a16:colId xmlns:a16="http://schemas.microsoft.com/office/drawing/2014/main" val="406224010"/>
                        </a:ext>
                      </a:extLst>
                    </a:gridCol>
                  </a:tblGrid>
                  <a:tr h="164374"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s-EC" sz="800">
                              <a:effectLst/>
                            </a:rPr>
                            <a:t>Resultados de simulación</a:t>
                          </a:r>
                          <a:endParaRPr lang="en-US" sz="800">
                            <a:effectLst/>
                            <a:latin typeface="Calibri Light" panose="020F0302020204030204" pitchFamily="34" charset="0"/>
                            <a:ea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1435" marR="51435" marT="0" marB="0"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96887562"/>
                      </a:ext>
                    </a:extLst>
                  </a:tr>
                  <a:tr h="164374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s-EC" sz="800">
                              <a:effectLst/>
                            </a:rPr>
                            <a:t>Resultado</a:t>
                          </a:r>
                          <a:endParaRPr lang="en-US" sz="800">
                            <a:effectLst/>
                            <a:latin typeface="Calibri Light" panose="020F0302020204030204" pitchFamily="34" charset="0"/>
                            <a:ea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s-EC" sz="800">
                              <a:effectLst/>
                            </a:rPr>
                            <a:t>Valor mínimo</a:t>
                          </a:r>
                          <a:endParaRPr lang="en-US" sz="800">
                            <a:effectLst/>
                            <a:latin typeface="Calibri Light" panose="020F0302020204030204" pitchFamily="34" charset="0"/>
                            <a:ea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s-EC" sz="800">
                              <a:effectLst/>
                            </a:rPr>
                            <a:t>Valor máximo</a:t>
                          </a:r>
                          <a:endParaRPr lang="en-US" sz="800">
                            <a:effectLst/>
                            <a:latin typeface="Calibri Light" panose="020F0302020204030204" pitchFamily="34" charset="0"/>
                            <a:ea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1435" marR="51435" marT="0" marB="0"/>
                    </a:tc>
                    <a:extLst>
                      <a:ext uri="{0D108BD9-81ED-4DB2-BD59-A6C34878D82A}">
                        <a16:rowId xmlns:a16="http://schemas.microsoft.com/office/drawing/2014/main" val="680174594"/>
                      </a:ext>
                    </a:extLst>
                  </a:tr>
                  <a:tr h="164374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s-EC" sz="800">
                              <a:effectLst/>
                            </a:rPr>
                            <a:t>Tensión Von Mises</a:t>
                          </a:r>
                          <a:endParaRPr lang="en-US" sz="800">
                            <a:effectLst/>
                            <a:latin typeface="Calibri Light" panose="020F0302020204030204" pitchFamily="34" charset="0"/>
                            <a:ea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just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800">
                                    <a:effectLst/>
                                    <a:latin typeface="Cambria Math" panose="02040503050406030204" pitchFamily="18" charset="0"/>
                                  </a:rPr>
                                  <m:t>13.93 </m:t>
                                </m:r>
                                <m:r>
                                  <a:rPr lang="en-US" sz="800">
                                    <a:effectLst/>
                                    <a:latin typeface="Cambria Math" panose="02040503050406030204" pitchFamily="18" charset="0"/>
                                  </a:rPr>
                                  <m:t>𝑃𝑎</m:t>
                                </m:r>
                              </m:oMath>
                            </m:oMathPara>
                          </a14:m>
                          <a:endParaRPr lang="en-US" sz="800">
                            <a:effectLst/>
                            <a:latin typeface="Calibri Light" panose="020F0302020204030204" pitchFamily="34" charset="0"/>
                            <a:ea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just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800">
                                    <a:effectLst/>
                                    <a:latin typeface="Cambria Math" panose="02040503050406030204" pitchFamily="18" charset="0"/>
                                  </a:rPr>
                                  <m:t>43.18 </m:t>
                                </m:r>
                                <m:r>
                                  <a:rPr lang="es-EC" sz="800">
                                    <a:effectLst/>
                                    <a:latin typeface="Cambria Math" panose="02040503050406030204" pitchFamily="18" charset="0"/>
                                  </a:rPr>
                                  <m:t>𝑀𝑃𝑎</m:t>
                                </m:r>
                              </m:oMath>
                            </m:oMathPara>
                          </a14:m>
                          <a:endParaRPr lang="en-US" sz="800">
                            <a:effectLst/>
                            <a:latin typeface="Calibri Light" panose="020F0302020204030204" pitchFamily="34" charset="0"/>
                            <a:ea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1435" marR="51435" marT="0" marB="0"/>
                    </a:tc>
                    <a:extLst>
                      <a:ext uri="{0D108BD9-81ED-4DB2-BD59-A6C34878D82A}">
                        <a16:rowId xmlns:a16="http://schemas.microsoft.com/office/drawing/2014/main" val="1442955203"/>
                      </a:ext>
                    </a:extLst>
                  </a:tr>
                  <a:tr h="164374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s-EC" sz="800">
                              <a:effectLst/>
                            </a:rPr>
                            <a:t>Deformación</a:t>
                          </a:r>
                          <a:endParaRPr lang="en-US" sz="800">
                            <a:effectLst/>
                            <a:latin typeface="Calibri Light" panose="020F0302020204030204" pitchFamily="34" charset="0"/>
                            <a:ea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just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800">
                                    <a:effectLst/>
                                    <a:latin typeface="Cambria Math" panose="02040503050406030204" pitchFamily="18" charset="0"/>
                                  </a:rPr>
                                  <m:t>0 </m:t>
                                </m:r>
                                <m:r>
                                  <a:rPr lang="es-EC" sz="800">
                                    <a:effectLst/>
                                    <a:latin typeface="Cambria Math" panose="02040503050406030204" pitchFamily="18" charset="0"/>
                                  </a:rPr>
                                  <m:t>𝑚𝑚</m:t>
                                </m:r>
                              </m:oMath>
                            </m:oMathPara>
                          </a14:m>
                          <a:endParaRPr lang="en-US" sz="800">
                            <a:effectLst/>
                            <a:latin typeface="Calibri Light" panose="020F0302020204030204" pitchFamily="34" charset="0"/>
                            <a:ea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just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800">
                                    <a:effectLst/>
                                    <a:latin typeface="Cambria Math" panose="02040503050406030204" pitchFamily="18" charset="0"/>
                                  </a:rPr>
                                  <m:t>1.45 </m:t>
                                </m:r>
                                <m:r>
                                  <a:rPr lang="es-EC" sz="800">
                                    <a:effectLst/>
                                    <a:latin typeface="Cambria Math" panose="02040503050406030204" pitchFamily="18" charset="0"/>
                                  </a:rPr>
                                  <m:t>𝑚𝑚</m:t>
                                </m:r>
                              </m:oMath>
                            </m:oMathPara>
                          </a14:m>
                          <a:endParaRPr lang="en-US" sz="800">
                            <a:effectLst/>
                            <a:latin typeface="Calibri Light" panose="020F0302020204030204" pitchFamily="34" charset="0"/>
                            <a:ea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1435" marR="51435" marT="0" marB="0"/>
                    </a:tc>
                    <a:extLst>
                      <a:ext uri="{0D108BD9-81ED-4DB2-BD59-A6C34878D82A}">
                        <a16:rowId xmlns:a16="http://schemas.microsoft.com/office/drawing/2014/main" val="3439860622"/>
                      </a:ext>
                    </a:extLst>
                  </a:tr>
                  <a:tr h="164374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s-EC" sz="800">
                              <a:effectLst/>
                            </a:rPr>
                            <a:t>Factor de seguridad</a:t>
                          </a:r>
                          <a:endParaRPr lang="en-US" sz="800">
                            <a:effectLst/>
                            <a:latin typeface="Calibri Light" panose="020F0302020204030204" pitchFamily="34" charset="0"/>
                            <a:ea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just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800">
                                    <a:effectLst/>
                                    <a:latin typeface="Cambria Math" panose="02040503050406030204" pitchFamily="18" charset="0"/>
                                  </a:rPr>
                                  <m:t>1.58</m:t>
                                </m:r>
                              </m:oMath>
                            </m:oMathPara>
                          </a14:m>
                          <a:endParaRPr lang="en-US" sz="800">
                            <a:effectLst/>
                            <a:latin typeface="Calibri Light" panose="020F0302020204030204" pitchFamily="34" charset="0"/>
                            <a:ea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just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800">
                                    <a:effectLst/>
                                    <a:latin typeface="Cambria Math" panose="02040503050406030204" pitchFamily="18" charset="0"/>
                                  </a:rPr>
                                  <m:t>&gt;100</m:t>
                                </m:r>
                              </m:oMath>
                            </m:oMathPara>
                          </a14:m>
                          <a:endParaRPr lang="en-US" sz="800" dirty="0">
                            <a:effectLst/>
                            <a:latin typeface="Calibri Light" panose="020F0302020204030204" pitchFamily="34" charset="0"/>
                            <a:ea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1435" marR="51435" marT="0" marB="0"/>
                    </a:tc>
                    <a:extLst>
                      <a:ext uri="{0D108BD9-81ED-4DB2-BD59-A6C34878D82A}">
                        <a16:rowId xmlns:a16="http://schemas.microsoft.com/office/drawing/2014/main" val="169465771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a 6">
                <a:extLst>
                  <a:ext uri="{FF2B5EF4-FFF2-40B4-BE49-F238E27FC236}">
                    <a16:creationId xmlns:a16="http://schemas.microsoft.com/office/drawing/2014/main" id="{49CB2C35-1182-427A-9521-D58D38D91CB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651513" y="4008545"/>
              <a:ext cx="4224131" cy="82187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407717">
                      <a:extLst>
                        <a:ext uri="{9D8B030D-6E8A-4147-A177-3AD203B41FA5}">
                          <a16:colId xmlns:a16="http://schemas.microsoft.com/office/drawing/2014/main" val="1015972279"/>
                        </a:ext>
                      </a:extLst>
                    </a:gridCol>
                    <a:gridCol w="1408207">
                      <a:extLst>
                        <a:ext uri="{9D8B030D-6E8A-4147-A177-3AD203B41FA5}">
                          <a16:colId xmlns:a16="http://schemas.microsoft.com/office/drawing/2014/main" val="2707673380"/>
                        </a:ext>
                      </a:extLst>
                    </a:gridCol>
                    <a:gridCol w="1408207">
                      <a:extLst>
                        <a:ext uri="{9D8B030D-6E8A-4147-A177-3AD203B41FA5}">
                          <a16:colId xmlns:a16="http://schemas.microsoft.com/office/drawing/2014/main" val="406224010"/>
                        </a:ext>
                      </a:extLst>
                    </a:gridCol>
                  </a:tblGrid>
                  <a:tr h="164374"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s-EC" sz="800">
                              <a:effectLst/>
                            </a:rPr>
                            <a:t>Resultados de simulación</a:t>
                          </a:r>
                          <a:endParaRPr lang="en-US" sz="800">
                            <a:effectLst/>
                            <a:latin typeface="Calibri Light" panose="020F0302020204030204" pitchFamily="34" charset="0"/>
                            <a:ea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1435" marR="51435" marT="0" marB="0"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96887562"/>
                      </a:ext>
                    </a:extLst>
                  </a:tr>
                  <a:tr h="164374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s-EC" sz="800">
                              <a:effectLst/>
                            </a:rPr>
                            <a:t>Resultado</a:t>
                          </a:r>
                          <a:endParaRPr lang="en-US" sz="800">
                            <a:effectLst/>
                            <a:latin typeface="Calibri Light" panose="020F0302020204030204" pitchFamily="34" charset="0"/>
                            <a:ea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s-EC" sz="800">
                              <a:effectLst/>
                            </a:rPr>
                            <a:t>Valor mínimo</a:t>
                          </a:r>
                          <a:endParaRPr lang="en-US" sz="800">
                            <a:effectLst/>
                            <a:latin typeface="Calibri Light" panose="020F0302020204030204" pitchFamily="34" charset="0"/>
                            <a:ea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s-EC" sz="800">
                              <a:effectLst/>
                            </a:rPr>
                            <a:t>Valor máximo</a:t>
                          </a:r>
                          <a:endParaRPr lang="en-US" sz="800">
                            <a:effectLst/>
                            <a:latin typeface="Calibri Light" panose="020F0302020204030204" pitchFamily="34" charset="0"/>
                            <a:ea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1435" marR="51435" marT="0" marB="0"/>
                    </a:tc>
                    <a:extLst>
                      <a:ext uri="{0D108BD9-81ED-4DB2-BD59-A6C34878D82A}">
                        <a16:rowId xmlns:a16="http://schemas.microsoft.com/office/drawing/2014/main" val="680174594"/>
                      </a:ext>
                    </a:extLst>
                  </a:tr>
                  <a:tr h="164374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s-EC" sz="800">
                              <a:effectLst/>
                            </a:rPr>
                            <a:t>Tensión Von Mises</a:t>
                          </a:r>
                          <a:endParaRPr lang="en-US" sz="800">
                            <a:effectLst/>
                            <a:latin typeface="Calibri Light" panose="020F0302020204030204" pitchFamily="34" charset="0"/>
                            <a:ea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51435" marR="51435" marT="0" marB="0">
                        <a:blipFill>
                          <a:blip r:embed="rId5"/>
                          <a:stretch>
                            <a:fillRect l="-100433" t="-210714" r="-102165" b="-203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51435" marR="51435" marT="0" marB="0">
                        <a:blipFill>
                          <a:blip r:embed="rId5"/>
                          <a:stretch>
                            <a:fillRect l="-200433" t="-210714" r="-2165" b="-20357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42955203"/>
                      </a:ext>
                    </a:extLst>
                  </a:tr>
                  <a:tr h="164374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s-EC" sz="800">
                              <a:effectLst/>
                            </a:rPr>
                            <a:t>Deformación</a:t>
                          </a:r>
                          <a:endParaRPr lang="en-US" sz="800">
                            <a:effectLst/>
                            <a:latin typeface="Calibri Light" panose="020F0302020204030204" pitchFamily="34" charset="0"/>
                            <a:ea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51435" marR="51435" marT="0" marB="0">
                        <a:blipFill>
                          <a:blip r:embed="rId5"/>
                          <a:stretch>
                            <a:fillRect l="-100433" t="-322222" r="-102165" b="-1111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51435" marR="51435" marT="0" marB="0">
                        <a:blipFill>
                          <a:blip r:embed="rId5"/>
                          <a:stretch>
                            <a:fillRect l="-200433" t="-322222" r="-2165" b="-1111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39860622"/>
                      </a:ext>
                    </a:extLst>
                  </a:tr>
                  <a:tr h="164374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s-EC" sz="800">
                              <a:effectLst/>
                            </a:rPr>
                            <a:t>Factor de seguridad</a:t>
                          </a:r>
                          <a:endParaRPr lang="en-US" sz="800">
                            <a:effectLst/>
                            <a:latin typeface="Calibri Light" panose="020F0302020204030204" pitchFamily="34" charset="0"/>
                            <a:ea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51435" marR="51435" marT="0" marB="0">
                        <a:blipFill>
                          <a:blip r:embed="rId5"/>
                          <a:stretch>
                            <a:fillRect l="-100433" t="-422222" r="-102165" b="-111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51435" marR="51435" marT="0" marB="0">
                        <a:blipFill>
                          <a:blip r:embed="rId5"/>
                          <a:stretch>
                            <a:fillRect l="-200433" t="-422222" r="-2165" b="-111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9465771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Título 1">
            <a:extLst>
              <a:ext uri="{FF2B5EF4-FFF2-40B4-BE49-F238E27FC236}">
                <a16:creationId xmlns:a16="http://schemas.microsoft.com/office/drawing/2014/main" id="{1C91389D-79EE-408B-9F7E-D4CB3A8A924F}"/>
              </a:ext>
            </a:extLst>
          </p:cNvPr>
          <p:cNvSpPr>
            <a:spLocks noGrp="1"/>
          </p:cNvSpPr>
          <p:nvPr/>
        </p:nvSpPr>
        <p:spPr>
          <a:xfrm>
            <a:off x="190591" y="127731"/>
            <a:ext cx="4719340" cy="496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r>
              <a:rPr lang="es-ES" sz="1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Análisis de componentes críticos</a:t>
            </a:r>
            <a:br>
              <a:rPr lang="es-EC" sz="135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endParaRPr lang="es-EC" sz="1050" dirty="0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0E20510F-58DF-4E18-B2DF-A0397883E077}"/>
              </a:ext>
            </a:extLst>
          </p:cNvPr>
          <p:cNvSpPr>
            <a:spLocks noGrp="1"/>
          </p:cNvSpPr>
          <p:nvPr/>
        </p:nvSpPr>
        <p:spPr>
          <a:xfrm>
            <a:off x="1462731" y="746489"/>
            <a:ext cx="1785686" cy="496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r>
              <a:rPr lang="es-ES" sz="1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Acople de motor</a:t>
            </a:r>
            <a:br>
              <a:rPr lang="es-EC" sz="135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endParaRPr lang="es-EC" sz="1050" dirty="0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39FCCC7E-70F5-4407-9FB1-F25728D3381F}"/>
              </a:ext>
            </a:extLst>
          </p:cNvPr>
          <p:cNvSpPr>
            <a:spLocks noGrp="1"/>
          </p:cNvSpPr>
          <p:nvPr/>
        </p:nvSpPr>
        <p:spPr>
          <a:xfrm>
            <a:off x="5841461" y="746489"/>
            <a:ext cx="2080026" cy="496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r>
              <a:rPr lang="es-ES" sz="1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Soporte de nivel 1</a:t>
            </a:r>
            <a:br>
              <a:rPr lang="es-EC" sz="135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endParaRPr lang="es-EC" sz="1050" dirty="0"/>
          </a:p>
        </p:txBody>
      </p:sp>
    </p:spTree>
    <p:extLst>
      <p:ext uri="{BB962C8B-B14F-4D97-AF65-F5344CB8AC3E}">
        <p14:creationId xmlns:p14="http://schemas.microsoft.com/office/powerpoint/2010/main" val="8174302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3A4C821D-464F-4B6B-A455-A19D0FD2CD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129" y="135039"/>
            <a:ext cx="3188475" cy="533473"/>
          </a:xfrm>
        </p:spPr>
        <p:txBody>
          <a:bodyPr/>
          <a:lstStyle/>
          <a:p>
            <a:r>
              <a:rPr lang="es-EC" sz="2000" dirty="0"/>
              <a:t>Subsistema Electrónico</a:t>
            </a:r>
          </a:p>
        </p:txBody>
      </p:sp>
      <p:pic>
        <p:nvPicPr>
          <p:cNvPr id="12" name="Imagen 11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51D87AC9-5AA3-4EBD-BF1D-988461280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462" y="477850"/>
            <a:ext cx="7528709" cy="3065929"/>
          </a:xfrm>
          <a:prstGeom prst="rect">
            <a:avLst/>
          </a:prstGeom>
        </p:spPr>
      </p:pic>
      <p:pic>
        <p:nvPicPr>
          <p:cNvPr id="14" name="Imagen 13" descr="Texto&#10;&#10;Descripción generada automáticamente">
            <a:extLst>
              <a:ext uri="{FF2B5EF4-FFF2-40B4-BE49-F238E27FC236}">
                <a16:creationId xmlns:a16="http://schemas.microsoft.com/office/drawing/2014/main" id="{2F179270-CB50-46BC-A994-243F52EDD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8330" y="2405104"/>
            <a:ext cx="6044027" cy="363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7671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Imagen que contiene viendo, monitor, pantalla, televisión&#10;&#10;Descripción generada automáticamente">
            <a:extLst>
              <a:ext uri="{FF2B5EF4-FFF2-40B4-BE49-F238E27FC236}">
                <a16:creationId xmlns:a16="http://schemas.microsoft.com/office/drawing/2014/main" id="{7D6B1768-799F-48E8-9DDA-A4D871E99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4811" y="1554978"/>
            <a:ext cx="7294982" cy="3588522"/>
          </a:xfrm>
          <a:prstGeom prst="rect">
            <a:avLst/>
          </a:prstGeom>
        </p:spPr>
      </p:pic>
      <p:pic>
        <p:nvPicPr>
          <p:cNvPr id="12" name="Imagen 11" descr="Imagen que contiene diferente, varios, cuarto, pantalla&#10;&#10;Descripción generada automáticamente">
            <a:extLst>
              <a:ext uri="{FF2B5EF4-FFF2-40B4-BE49-F238E27FC236}">
                <a16:creationId xmlns:a16="http://schemas.microsoft.com/office/drawing/2014/main" id="{32E7238E-77EA-4A51-A0FF-D343D4AFA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9478" y="1554978"/>
            <a:ext cx="4346717" cy="3588522"/>
          </a:xfrm>
          <a:prstGeom prst="rect">
            <a:avLst/>
          </a:prstGeom>
        </p:spPr>
      </p:pic>
      <p:pic>
        <p:nvPicPr>
          <p:cNvPr id="15" name="Imagen 14" descr="Imagen que contiene captura de pantalla, computer, computadora, cuarto&#10;&#10;Descripción generada automáticamente">
            <a:extLst>
              <a:ext uri="{FF2B5EF4-FFF2-40B4-BE49-F238E27FC236}">
                <a16:creationId xmlns:a16="http://schemas.microsoft.com/office/drawing/2014/main" id="{2F07994E-0ADD-4808-844C-710841FF81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-576531"/>
            <a:ext cx="5096787" cy="3381293"/>
          </a:xfrm>
          <a:prstGeom prst="rect">
            <a:avLst/>
          </a:prstGeom>
        </p:spPr>
      </p:pic>
      <p:sp>
        <p:nvSpPr>
          <p:cNvPr id="16" name="Título 1">
            <a:extLst>
              <a:ext uri="{FF2B5EF4-FFF2-40B4-BE49-F238E27FC236}">
                <a16:creationId xmlns:a16="http://schemas.microsoft.com/office/drawing/2014/main" id="{92A68317-89B8-48BB-955D-502FEBBFA3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3525" y="204195"/>
            <a:ext cx="3188475" cy="1088390"/>
          </a:xfrm>
        </p:spPr>
        <p:txBody>
          <a:bodyPr/>
          <a:lstStyle/>
          <a:p>
            <a:r>
              <a:rPr lang="es-EC" sz="2000" dirty="0"/>
              <a:t>Subsistema Electrónico</a:t>
            </a:r>
          </a:p>
        </p:txBody>
      </p:sp>
      <p:graphicFrame>
        <p:nvGraphicFramePr>
          <p:cNvPr id="2" name="Tabla 2">
            <a:extLst>
              <a:ext uri="{FF2B5EF4-FFF2-40B4-BE49-F238E27FC236}">
                <a16:creationId xmlns:a16="http://schemas.microsoft.com/office/drawing/2014/main" id="{5CAAA554-74A8-4416-B886-7D680B4097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7743024"/>
              </p:ext>
            </p:extLst>
          </p:nvPr>
        </p:nvGraphicFramePr>
        <p:xfrm>
          <a:off x="1809800" y="774425"/>
          <a:ext cx="2170529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9050">
                  <a:extLst>
                    <a:ext uri="{9D8B030D-6E8A-4147-A177-3AD203B41FA5}">
                      <a16:colId xmlns:a16="http://schemas.microsoft.com/office/drawing/2014/main" val="3011214332"/>
                    </a:ext>
                  </a:extLst>
                </a:gridCol>
                <a:gridCol w="1021479">
                  <a:extLst>
                    <a:ext uri="{9D8B030D-6E8A-4147-A177-3AD203B41FA5}">
                      <a16:colId xmlns:a16="http://schemas.microsoft.com/office/drawing/2014/main" val="27638134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Autonomía Energética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45 [min]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96165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28658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668AEC-12B1-4BC1-B30F-B2E6AF2347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0870" y="405336"/>
            <a:ext cx="4014917" cy="946200"/>
          </a:xfrm>
        </p:spPr>
        <p:txBody>
          <a:bodyPr/>
          <a:lstStyle/>
          <a:p>
            <a:r>
              <a:rPr lang="es-EC" sz="2000" dirty="0"/>
              <a:t>Sistema de Localización Intrínseco del Robot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B1076E1-1930-4E85-B5C6-01312CC5B08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11" y="1351535"/>
            <a:ext cx="4880652" cy="3097519"/>
          </a:xfrm>
          <a:prstGeom prst="rect">
            <a:avLst/>
          </a:prstGeom>
        </p:spPr>
      </p:pic>
      <p:graphicFrame>
        <p:nvGraphicFramePr>
          <p:cNvPr id="3" name="Tabla 5">
            <a:extLst>
              <a:ext uri="{FF2B5EF4-FFF2-40B4-BE49-F238E27FC236}">
                <a16:creationId xmlns:a16="http://schemas.microsoft.com/office/drawing/2014/main" id="{E03C29FB-3A72-4B5C-B3B9-78C39B8945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4609508"/>
              </p:ext>
            </p:extLst>
          </p:nvPr>
        </p:nvGraphicFramePr>
        <p:xfrm>
          <a:off x="5458225" y="2286139"/>
          <a:ext cx="3363046" cy="12283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1523">
                  <a:extLst>
                    <a:ext uri="{9D8B030D-6E8A-4147-A177-3AD203B41FA5}">
                      <a16:colId xmlns:a16="http://schemas.microsoft.com/office/drawing/2014/main" val="1790959500"/>
                    </a:ext>
                  </a:extLst>
                </a:gridCol>
                <a:gridCol w="1681523">
                  <a:extLst>
                    <a:ext uri="{9D8B030D-6E8A-4147-A177-3AD203B41FA5}">
                      <a16:colId xmlns:a16="http://schemas.microsoft.com/office/drawing/2014/main" val="2611681718"/>
                    </a:ext>
                  </a:extLst>
                </a:gridCol>
              </a:tblGrid>
              <a:tr h="438845"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Variable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Tipo de Control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1035703"/>
                  </a:ext>
                </a:extLst>
              </a:tr>
              <a:tr h="420631">
                <a:tc>
                  <a:txBody>
                    <a:bodyPr/>
                    <a:lstStyle/>
                    <a:p>
                      <a:pPr algn="ctr"/>
                      <a:r>
                        <a:rPr lang="es-EC" b="1" dirty="0"/>
                        <a:t>Velocidad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b="1" dirty="0"/>
                        <a:t>PID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9771401"/>
                  </a:ext>
                </a:extLst>
              </a:tr>
              <a:tr h="368834">
                <a:tc>
                  <a:txBody>
                    <a:bodyPr/>
                    <a:lstStyle/>
                    <a:p>
                      <a:pPr algn="ctr"/>
                      <a:r>
                        <a:rPr lang="es-EC" b="1" dirty="0"/>
                        <a:t>Orientación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b="1" dirty="0"/>
                        <a:t>On/Off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59464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64094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80303-06B9-4528-9F0C-B05AA7E95B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4655" y="634977"/>
            <a:ext cx="3331041" cy="569460"/>
          </a:xfrm>
        </p:spPr>
        <p:txBody>
          <a:bodyPr/>
          <a:lstStyle/>
          <a:p>
            <a:r>
              <a:rPr lang="es-EC" sz="2000" dirty="0"/>
              <a:t>Subsistema Comunicación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9E1E178-3C7C-439B-BCF1-A55F360676D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768" y="453358"/>
            <a:ext cx="3394391" cy="459409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FB509BE-5A67-4BB5-B64D-67D8944F434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807" y="1834729"/>
            <a:ext cx="2997565" cy="238906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3E3D832-B1F8-4177-848E-55A204CCC68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97" y="1834729"/>
            <a:ext cx="2660810" cy="22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353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1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dirty="0"/>
              <a:t>Objetivos</a:t>
            </a:r>
            <a:endParaRPr dirty="0"/>
          </a:p>
        </p:txBody>
      </p:sp>
      <p:sp>
        <p:nvSpPr>
          <p:cNvPr id="123" name="Google Shape;123;p21"/>
          <p:cNvSpPr txBox="1">
            <a:spLocks noGrp="1"/>
          </p:cNvSpPr>
          <p:nvPr>
            <p:ph type="ctrTitle" idx="3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Generalidades</a:t>
            </a:r>
            <a:endParaRPr dirty="0"/>
          </a:p>
        </p:txBody>
      </p:sp>
      <p:sp>
        <p:nvSpPr>
          <p:cNvPr id="124" name="Google Shape;124;p21"/>
          <p:cNvSpPr txBox="1">
            <a:spLocks noGrp="1"/>
          </p:cNvSpPr>
          <p:nvPr>
            <p:ph type="ctrTitle" idx="5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Diseño de  </a:t>
            </a:r>
            <a:r>
              <a:rPr lang="es-EC" dirty="0"/>
              <a:t>subsistemas</a:t>
            </a:r>
            <a:endParaRPr dirty="0"/>
          </a:p>
        </p:txBody>
      </p:sp>
      <p:sp>
        <p:nvSpPr>
          <p:cNvPr id="132" name="Google Shape;132;p21"/>
          <p:cNvSpPr txBox="1">
            <a:spLocks noGrp="1"/>
          </p:cNvSpPr>
          <p:nvPr>
            <p:ph type="ctrTitle" idx="7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dirty="0"/>
              <a:t>Conclusiones</a:t>
            </a:r>
            <a:endParaRPr dirty="0"/>
          </a:p>
        </p:txBody>
      </p:sp>
      <p:sp>
        <p:nvSpPr>
          <p:cNvPr id="135" name="Google Shape;135;p21"/>
          <p:cNvSpPr txBox="1">
            <a:spLocks noGrp="1"/>
          </p:cNvSpPr>
          <p:nvPr>
            <p:ph type="ctrTitle" idx="9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dirty="0"/>
              <a:t>Trabajos Futuros</a:t>
            </a:r>
            <a:endParaRPr dirty="0"/>
          </a:p>
        </p:txBody>
      </p:sp>
      <p:sp>
        <p:nvSpPr>
          <p:cNvPr id="119" name="Google Shape;119;p21"/>
          <p:cNvSpPr txBox="1">
            <a:spLocks noGrp="1"/>
          </p:cNvSpPr>
          <p:nvPr>
            <p:ph type="ctrTitle" idx="13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dirty="0">
                <a:solidFill>
                  <a:schemeClr val="lt1"/>
                </a:solidFill>
              </a:rPr>
              <a:t>AGENDA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26" name="Google Shape;126;p21"/>
          <p:cNvSpPr txBox="1">
            <a:spLocks noGrp="1"/>
          </p:cNvSpPr>
          <p:nvPr>
            <p:ph type="title" idx="14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01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28" name="Google Shape;128;p21"/>
          <p:cNvSpPr txBox="1">
            <a:spLocks noGrp="1"/>
          </p:cNvSpPr>
          <p:nvPr>
            <p:ph type="title" idx="15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02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30" name="Google Shape;130;p21"/>
          <p:cNvSpPr txBox="1">
            <a:spLocks noGrp="1"/>
          </p:cNvSpPr>
          <p:nvPr>
            <p:ph type="title" idx="16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03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33" name="Google Shape;133;p21"/>
          <p:cNvSpPr txBox="1">
            <a:spLocks noGrp="1"/>
          </p:cNvSpPr>
          <p:nvPr>
            <p:ph type="title" idx="17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04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36" name="Google Shape;136;p21"/>
          <p:cNvSpPr txBox="1">
            <a:spLocks noGrp="1"/>
          </p:cNvSpPr>
          <p:nvPr>
            <p:ph type="title" idx="18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05</a:t>
            </a:r>
            <a:endParaRPr>
              <a:solidFill>
                <a:schemeClr val="lt1"/>
              </a:solidFill>
            </a:endParaRPr>
          </a:p>
        </p:txBody>
      </p:sp>
      <p:cxnSp>
        <p:nvCxnSpPr>
          <p:cNvPr id="120" name="Google Shape;120;p21"/>
          <p:cNvCxnSpPr/>
          <p:nvPr/>
        </p:nvCxnSpPr>
        <p:spPr>
          <a:xfrm>
            <a:off x="5871225" y="2147250"/>
            <a:ext cx="0" cy="689100"/>
          </a:xfrm>
          <a:prstGeom prst="straightConnector1">
            <a:avLst/>
          </a:prstGeom>
          <a:noFill/>
          <a:ln w="19050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1" name="Google Shape;121;p21"/>
          <p:cNvCxnSpPr/>
          <p:nvPr/>
        </p:nvCxnSpPr>
        <p:spPr>
          <a:xfrm>
            <a:off x="3249525" y="2147250"/>
            <a:ext cx="0" cy="689100"/>
          </a:xfrm>
          <a:prstGeom prst="straightConnector1">
            <a:avLst/>
          </a:prstGeom>
          <a:noFill/>
          <a:ln w="19050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7" name="Google Shape;137;p21"/>
          <p:cNvCxnSpPr/>
          <p:nvPr/>
        </p:nvCxnSpPr>
        <p:spPr>
          <a:xfrm>
            <a:off x="4572025" y="3518850"/>
            <a:ext cx="0" cy="689100"/>
          </a:xfrm>
          <a:prstGeom prst="straightConnector1">
            <a:avLst/>
          </a:prstGeom>
          <a:noFill/>
          <a:ln w="19050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8" name="Google Shape;138;p21"/>
          <p:cNvSpPr/>
          <p:nvPr/>
        </p:nvSpPr>
        <p:spPr>
          <a:xfrm rot="899825">
            <a:off x="-1428364" y="3728917"/>
            <a:ext cx="2950497" cy="2316666"/>
          </a:xfrm>
          <a:prstGeom prst="hexagon">
            <a:avLst>
              <a:gd name="adj" fmla="val 25000"/>
              <a:gd name="vf" fmla="val 115470"/>
            </a:avLst>
          </a:prstGeom>
          <a:noFill/>
          <a:ln w="19050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1"/>
          <p:cNvSpPr/>
          <p:nvPr/>
        </p:nvSpPr>
        <p:spPr>
          <a:xfrm rot="-3036684">
            <a:off x="7582353" y="4618566"/>
            <a:ext cx="2950470" cy="2316746"/>
          </a:xfrm>
          <a:prstGeom prst="hexagon">
            <a:avLst>
              <a:gd name="adj" fmla="val 25000"/>
              <a:gd name="vf" fmla="val 115470"/>
            </a:avLst>
          </a:prstGeom>
          <a:noFill/>
          <a:ln w="19050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F16ED3-E686-473F-B135-75A13DA1B0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3171" y="79911"/>
            <a:ext cx="3953648" cy="946200"/>
          </a:xfrm>
        </p:spPr>
        <p:txBody>
          <a:bodyPr/>
          <a:lstStyle/>
          <a:p>
            <a:r>
              <a:rPr lang="es-EC" sz="2000" dirty="0"/>
              <a:t>Sistema de Localización Global</a:t>
            </a: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149750D3-B769-4A41-AE9B-A9541F90400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6" name="Imagen 5" descr="Diagrama&#10;&#10;Descripción generada automáticamente">
            <a:extLst>
              <a:ext uri="{FF2B5EF4-FFF2-40B4-BE49-F238E27FC236}">
                <a16:creationId xmlns:a16="http://schemas.microsoft.com/office/drawing/2014/main" id="{42F28936-518A-4D03-9947-2C7FB790B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6975"/>
            <a:ext cx="9144000" cy="419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4812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52D1B4EF-B989-42DE-95AE-A8B44B4C1B6E}"/>
              </a:ext>
            </a:extLst>
          </p:cNvPr>
          <p:cNvSpPr txBox="1">
            <a:spLocks/>
          </p:cNvSpPr>
          <p:nvPr/>
        </p:nvSpPr>
        <p:spPr>
          <a:xfrm>
            <a:off x="728451" y="466428"/>
            <a:ext cx="5466786" cy="94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r>
              <a:rPr lang="es-EC" sz="2000" dirty="0"/>
              <a:t>Subsistema de Planificación de Trayectoria</a:t>
            </a:r>
          </a:p>
        </p:txBody>
      </p:sp>
      <p:pic>
        <p:nvPicPr>
          <p:cNvPr id="1026" name="Picture 2" descr="Traditional artificial potentials path planning | Download Scientific  Diagram">
            <a:extLst>
              <a:ext uri="{FF2B5EF4-FFF2-40B4-BE49-F238E27FC236}">
                <a16:creationId xmlns:a16="http://schemas.microsoft.com/office/drawing/2014/main" id="{BF24D5C5-15A8-4FDA-ACBA-19ED5407A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808" y="1935307"/>
            <a:ext cx="3129963" cy="312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F99B8D3-C861-483D-9B2B-525914236B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231" y="1935307"/>
            <a:ext cx="3289004" cy="3055925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B1D080C8-DDC3-4B8D-B6BD-8D19BAFCAF1D}"/>
              </a:ext>
            </a:extLst>
          </p:cNvPr>
          <p:cNvSpPr txBox="1">
            <a:spLocks/>
          </p:cNvSpPr>
          <p:nvPr/>
        </p:nvSpPr>
        <p:spPr>
          <a:xfrm>
            <a:off x="6622682" y="1324469"/>
            <a:ext cx="2798014" cy="516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r>
              <a:rPr lang="es-EC" sz="2000" dirty="0"/>
              <a:t>A*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75290C09-E318-4327-93FF-7892C893818E}"/>
              </a:ext>
            </a:extLst>
          </p:cNvPr>
          <p:cNvSpPr txBox="1">
            <a:spLocks/>
          </p:cNvSpPr>
          <p:nvPr/>
        </p:nvSpPr>
        <p:spPr>
          <a:xfrm>
            <a:off x="1269757" y="1324468"/>
            <a:ext cx="2798014" cy="516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r>
              <a:rPr lang="es-EC" sz="2000" dirty="0"/>
              <a:t>Campos Potenciales</a:t>
            </a:r>
          </a:p>
        </p:txBody>
      </p:sp>
    </p:spTree>
    <p:extLst>
      <p:ext uri="{BB962C8B-B14F-4D97-AF65-F5344CB8AC3E}">
        <p14:creationId xmlns:p14="http://schemas.microsoft.com/office/powerpoint/2010/main" val="38041869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52D1B4EF-B989-42DE-95AE-A8B44B4C1B6E}"/>
              </a:ext>
            </a:extLst>
          </p:cNvPr>
          <p:cNvSpPr txBox="1">
            <a:spLocks/>
          </p:cNvSpPr>
          <p:nvPr/>
        </p:nvSpPr>
        <p:spPr>
          <a:xfrm>
            <a:off x="72985" y="258459"/>
            <a:ext cx="3907344" cy="94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r>
              <a:rPr lang="es-EC" sz="2000" dirty="0"/>
              <a:t>Subsistema de Planificación de Trayectoria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64DD1D8-10A5-4D9A-A0A1-2BA42614283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5" y="1924120"/>
            <a:ext cx="3311818" cy="247883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A710EC8-D219-41F0-B475-C9D01472214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802" y="1924119"/>
            <a:ext cx="5455663" cy="2478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6421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86E8B1-E40D-4F60-9802-19D66348BE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0060" y="4254228"/>
            <a:ext cx="8183880" cy="480061"/>
          </a:xfrm>
        </p:spPr>
        <p:txBody>
          <a:bodyPr spcFirstLastPara="1" vert="horz" wrap="square" lIns="68580" tIns="34290" rIns="68580" bIns="34290" rtlCol="0" anchor="ctr" anchorCtr="0"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Resultados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16E8E7D-8C99-4DC0-9C35-8FB367639F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94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6234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56CE3A6-F0C6-4630-9649-85F6052A5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9732"/>
            <a:ext cx="9144000" cy="3838880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6742F86C-433A-41F4-A464-9C7F0EB934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71267" y="691583"/>
            <a:ext cx="2768434" cy="946200"/>
          </a:xfrm>
        </p:spPr>
        <p:txBody>
          <a:bodyPr/>
          <a:lstStyle/>
          <a:p>
            <a:r>
              <a:rPr lang="es-EC" sz="2000" dirty="0">
                <a:solidFill>
                  <a:schemeClr val="bg1"/>
                </a:solidFill>
              </a:rPr>
              <a:t>Diseño de Concepto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EADD1E7D-45C1-48D7-85FA-1AFF26EDA398}"/>
              </a:ext>
            </a:extLst>
          </p:cNvPr>
          <p:cNvSpPr txBox="1">
            <a:spLocks/>
          </p:cNvSpPr>
          <p:nvPr/>
        </p:nvSpPr>
        <p:spPr>
          <a:xfrm>
            <a:off x="1001810" y="691583"/>
            <a:ext cx="2768434" cy="9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pPr algn="ctr"/>
            <a:r>
              <a:rPr lang="es-EC" sz="2000" dirty="0">
                <a:solidFill>
                  <a:schemeClr val="bg1"/>
                </a:solidFill>
              </a:rPr>
              <a:t>Aplicación</a:t>
            </a:r>
          </a:p>
        </p:txBody>
      </p:sp>
    </p:spTree>
    <p:extLst>
      <p:ext uri="{BB962C8B-B14F-4D97-AF65-F5344CB8AC3E}">
        <p14:creationId xmlns:p14="http://schemas.microsoft.com/office/powerpoint/2010/main" val="29864444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D750B6F-9989-42EB-B074-C9495CB252A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315" y="895354"/>
            <a:ext cx="4949686" cy="2466131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B4DC6107-5BE1-4059-819C-2503CC238508}"/>
              </a:ext>
            </a:extLst>
          </p:cNvPr>
          <p:cNvSpPr>
            <a:spLocks noGrp="1"/>
          </p:cNvSpPr>
          <p:nvPr/>
        </p:nvSpPr>
        <p:spPr>
          <a:xfrm>
            <a:off x="319800" y="234069"/>
            <a:ext cx="4719340" cy="496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r>
              <a:rPr lang="es-ES" sz="1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Construcción e Implementación del Vehículo</a:t>
            </a:r>
            <a:br>
              <a:rPr lang="es-EC" sz="135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endParaRPr lang="es-EC" sz="1050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06FDF6EE-B82B-456C-9A33-75ACEC9284C2}"/>
              </a:ext>
            </a:extLst>
          </p:cNvPr>
          <p:cNvSpPr>
            <a:spLocks noGrp="1"/>
          </p:cNvSpPr>
          <p:nvPr/>
        </p:nvSpPr>
        <p:spPr>
          <a:xfrm>
            <a:off x="4949688" y="3526312"/>
            <a:ext cx="3975652" cy="986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r>
              <a:rPr lang="es-ES" sz="1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a) Diseño nivel 1  b)Construcción nivel 1</a:t>
            </a:r>
          </a:p>
          <a:p>
            <a:r>
              <a:rPr lang="es-ES" sz="1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c) Diseño nivel 2  d)Construcción nivel 2</a:t>
            </a:r>
            <a:r>
              <a:rPr lang="es-ES" sz="135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r>
              <a:rPr lang="es-ES" sz="1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e) Diseño nivel 3  f)Construcción nivel 3</a:t>
            </a:r>
            <a:br>
              <a:rPr lang="es-EC" sz="135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endParaRPr lang="es-EC" sz="105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F4519DA-AB32-406C-8D93-AA638AABB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42" y="1022976"/>
            <a:ext cx="3971925" cy="286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8713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 descr="Imagen que contiene diferente, cuarto, reloj&#10;&#10;Descripción generada automáticamente">
            <a:extLst>
              <a:ext uri="{FF2B5EF4-FFF2-40B4-BE49-F238E27FC236}">
                <a16:creationId xmlns:a16="http://schemas.microsoft.com/office/drawing/2014/main" id="{36A45CE1-50AF-49BA-8855-71156A5CF97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022" y="1396068"/>
            <a:ext cx="3024009" cy="2351365"/>
          </a:xfrm>
          <a:prstGeom prst="rect">
            <a:avLst/>
          </a:prstGeom>
        </p:spPr>
      </p:pic>
      <p:sp>
        <p:nvSpPr>
          <p:cNvPr id="19" name="Título 1">
            <a:extLst>
              <a:ext uri="{FF2B5EF4-FFF2-40B4-BE49-F238E27FC236}">
                <a16:creationId xmlns:a16="http://schemas.microsoft.com/office/drawing/2014/main" id="{A1D4C483-EB82-45D6-A63C-7584DECC7491}"/>
              </a:ext>
            </a:extLst>
          </p:cNvPr>
          <p:cNvSpPr>
            <a:spLocks noGrp="1"/>
          </p:cNvSpPr>
          <p:nvPr/>
        </p:nvSpPr>
        <p:spPr>
          <a:xfrm>
            <a:off x="319800" y="234069"/>
            <a:ext cx="4719340" cy="496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r>
              <a:rPr lang="es-ES" sz="1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Construcción e Implementación del Vehículo</a:t>
            </a:r>
            <a:br>
              <a:rPr lang="es-EC" sz="135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endParaRPr lang="es-EC" sz="1050" dirty="0"/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07E6B0F6-1C88-41E7-81A4-F84C44ADEE0F}"/>
              </a:ext>
            </a:extLst>
          </p:cNvPr>
          <p:cNvSpPr>
            <a:spLocks noGrp="1"/>
          </p:cNvSpPr>
          <p:nvPr/>
        </p:nvSpPr>
        <p:spPr>
          <a:xfrm>
            <a:off x="4626400" y="3747931"/>
            <a:ext cx="3851678" cy="665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r>
              <a:rPr lang="es-ES" sz="1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a) Diseño interno  b)Construcción</a:t>
            </a:r>
          </a:p>
          <a:p>
            <a:r>
              <a:rPr lang="es-EC" sz="1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c) Diseño externo  d)Estructura externa</a:t>
            </a:r>
            <a:br>
              <a:rPr lang="es-EC" sz="135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endParaRPr lang="es-EC" sz="105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CA5D45A-6D63-4F8F-872A-C84EDC36D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922" y="1396068"/>
            <a:ext cx="3851678" cy="290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9499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6FF694-6687-4C8A-B94C-6ACE68508A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1722" y="246310"/>
            <a:ext cx="7469643" cy="946200"/>
          </a:xfrm>
        </p:spPr>
        <p:txBody>
          <a:bodyPr/>
          <a:lstStyle/>
          <a:p>
            <a:r>
              <a:rPr lang="es-EC" sz="1800" b="1" dirty="0">
                <a:latin typeface="Calibri" panose="020F0502020204030204" pitchFamily="34" charset="0"/>
                <a:cs typeface="Calibri" panose="020F0502020204030204" pitchFamily="34" charset="0"/>
              </a:rPr>
              <a:t>Implementación del Sistema Multirobot en el entorno Controlado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2121847-88DE-4C44-8265-47F5334DFB4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157" y="1371282"/>
            <a:ext cx="4157345" cy="2400935"/>
          </a:xfrm>
          <a:prstGeom prst="rect">
            <a:avLst/>
          </a:prstGeom>
        </p:spPr>
      </p:pic>
      <p:pic>
        <p:nvPicPr>
          <p:cNvPr id="4" name="Imagen 3" descr="Imagen que contiene interior, pequeño, cuarto, azul&#10;&#10;Descripción generada automáticamente">
            <a:extLst>
              <a:ext uri="{FF2B5EF4-FFF2-40B4-BE49-F238E27FC236}">
                <a16:creationId xmlns:a16="http://schemas.microsoft.com/office/drawing/2014/main" id="{79B68CDB-C1E6-42F0-997A-EA836EDA5FB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" y="1170305"/>
            <a:ext cx="4204970" cy="2802890"/>
          </a:xfrm>
          <a:prstGeom prst="rect">
            <a:avLst/>
          </a:prstGeom>
        </p:spPr>
      </p:pic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6B6A54C1-052F-4BF8-9124-9576B1B868F7}"/>
              </a:ext>
            </a:extLst>
          </p:cNvPr>
          <p:cNvGraphicFramePr>
            <a:graphicFrameLocks noGrp="1"/>
          </p:cNvGraphicFramePr>
          <p:nvPr/>
        </p:nvGraphicFramePr>
        <p:xfrm>
          <a:off x="841255" y="4111839"/>
          <a:ext cx="2995251" cy="7853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3922">
                  <a:extLst>
                    <a:ext uri="{9D8B030D-6E8A-4147-A177-3AD203B41FA5}">
                      <a16:colId xmlns:a16="http://schemas.microsoft.com/office/drawing/2014/main" val="2137155268"/>
                    </a:ext>
                  </a:extLst>
                </a:gridCol>
                <a:gridCol w="1146707">
                  <a:extLst>
                    <a:ext uri="{9D8B030D-6E8A-4147-A177-3AD203B41FA5}">
                      <a16:colId xmlns:a16="http://schemas.microsoft.com/office/drawing/2014/main" val="1340911853"/>
                    </a:ext>
                  </a:extLst>
                </a:gridCol>
                <a:gridCol w="1054622">
                  <a:extLst>
                    <a:ext uri="{9D8B030D-6E8A-4147-A177-3AD203B41FA5}">
                      <a16:colId xmlns:a16="http://schemas.microsoft.com/office/drawing/2014/main" val="1221657082"/>
                    </a:ext>
                  </a:extLst>
                </a:gridCol>
              </a:tblGrid>
              <a:tr h="261784">
                <a:tc>
                  <a:txBody>
                    <a:bodyPr/>
                    <a:lstStyle/>
                    <a:p>
                      <a:pPr algn="ctr"/>
                      <a:r>
                        <a:rPr lang="es-419" sz="800">
                          <a:effectLst/>
                        </a:rPr>
                        <a:t>Elemento</a:t>
                      </a:r>
                      <a:endParaRPr lang="en-US" sz="80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800">
                          <a:effectLst/>
                        </a:rPr>
                        <a:t>Dimensión [mm]</a:t>
                      </a:r>
                      <a:endParaRPr lang="en-US" sz="80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800">
                          <a:effectLst/>
                        </a:rPr>
                        <a:t>Ubicación</a:t>
                      </a:r>
                      <a:endParaRPr lang="en-US" sz="80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461724165"/>
                  </a:ext>
                </a:extLst>
              </a:tr>
              <a:tr h="261784">
                <a:tc>
                  <a:txBody>
                    <a:bodyPr/>
                    <a:lstStyle/>
                    <a:p>
                      <a:pPr algn="ctr"/>
                      <a:r>
                        <a:rPr lang="es-419" sz="800">
                          <a:effectLst/>
                        </a:rPr>
                        <a:t>Base</a:t>
                      </a:r>
                      <a:endParaRPr lang="en-US" sz="80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800">
                          <a:effectLst/>
                        </a:rPr>
                        <a:t>2920x1860</a:t>
                      </a:r>
                      <a:endParaRPr lang="en-US" sz="80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800">
                          <a:effectLst/>
                        </a:rPr>
                        <a:t>Parte Inferior </a:t>
                      </a:r>
                      <a:endParaRPr lang="en-US" sz="80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2985307796"/>
                  </a:ext>
                </a:extLst>
              </a:tr>
              <a:tr h="261784">
                <a:tc>
                  <a:txBody>
                    <a:bodyPr/>
                    <a:lstStyle/>
                    <a:p>
                      <a:pPr algn="ctr"/>
                      <a:r>
                        <a:rPr lang="es-419" sz="800">
                          <a:effectLst/>
                        </a:rPr>
                        <a:t>Cámara</a:t>
                      </a:r>
                      <a:endParaRPr lang="en-US" sz="80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800">
                          <a:effectLst/>
                        </a:rPr>
                        <a:t>2.20 m (h)</a:t>
                      </a:r>
                      <a:endParaRPr lang="en-US" sz="80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800" dirty="0">
                          <a:effectLst/>
                        </a:rPr>
                        <a:t>Superior-Central</a:t>
                      </a:r>
                      <a:endParaRPr lang="en-US" sz="8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698928876"/>
                  </a:ext>
                </a:extLst>
              </a:tr>
            </a:tbl>
          </a:graphicData>
        </a:graphic>
      </p:graphicFrame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E0C83691-9D9B-439D-AC43-A092E2BD2EE1}"/>
              </a:ext>
            </a:extLst>
          </p:cNvPr>
          <p:cNvGraphicFramePr>
            <a:graphicFrameLocks noGrp="1"/>
          </p:cNvGraphicFramePr>
          <p:nvPr/>
        </p:nvGraphicFramePr>
        <p:xfrm>
          <a:off x="5347345" y="4111838"/>
          <a:ext cx="2869180" cy="7853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24410">
                  <a:extLst>
                    <a:ext uri="{9D8B030D-6E8A-4147-A177-3AD203B41FA5}">
                      <a16:colId xmlns:a16="http://schemas.microsoft.com/office/drawing/2014/main" val="1177179264"/>
                    </a:ext>
                  </a:extLst>
                </a:gridCol>
                <a:gridCol w="1344770">
                  <a:extLst>
                    <a:ext uri="{9D8B030D-6E8A-4147-A177-3AD203B41FA5}">
                      <a16:colId xmlns:a16="http://schemas.microsoft.com/office/drawing/2014/main" val="3710768953"/>
                    </a:ext>
                  </a:extLst>
                </a:gridCol>
              </a:tblGrid>
              <a:tr h="196338">
                <a:tc gridSpan="2">
                  <a:txBody>
                    <a:bodyPr/>
                    <a:lstStyle/>
                    <a:p>
                      <a:pPr algn="ctr"/>
                      <a:r>
                        <a:rPr lang="es-419" sz="800" dirty="0">
                          <a:effectLst/>
                        </a:rPr>
                        <a:t>Especificaciones Técnicas </a:t>
                      </a:r>
                      <a:endParaRPr lang="en-US" sz="8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6394518"/>
                  </a:ext>
                </a:extLst>
              </a:tr>
              <a:tr h="196338">
                <a:tc>
                  <a:txBody>
                    <a:bodyPr/>
                    <a:lstStyle/>
                    <a:p>
                      <a:pPr algn="ctr"/>
                      <a:r>
                        <a:rPr lang="es-419" sz="800">
                          <a:effectLst/>
                        </a:rPr>
                        <a:t>Diámetro del Robot</a:t>
                      </a:r>
                      <a:endParaRPr lang="en-US" sz="80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800">
                          <a:effectLst/>
                        </a:rPr>
                        <a:t>335 [mm]</a:t>
                      </a:r>
                      <a:endParaRPr lang="en-US" sz="80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4085464086"/>
                  </a:ext>
                </a:extLst>
              </a:tr>
              <a:tr h="196338">
                <a:tc>
                  <a:txBody>
                    <a:bodyPr/>
                    <a:lstStyle/>
                    <a:p>
                      <a:pPr algn="ctr"/>
                      <a:r>
                        <a:rPr lang="es-419" sz="800">
                          <a:effectLst/>
                        </a:rPr>
                        <a:t>Altura el Robot</a:t>
                      </a:r>
                      <a:endParaRPr lang="en-US" sz="80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800">
                          <a:effectLst/>
                        </a:rPr>
                        <a:t>163.98 [mm]</a:t>
                      </a:r>
                      <a:endParaRPr lang="en-US" sz="80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4139808127"/>
                  </a:ext>
                </a:extLst>
              </a:tr>
              <a:tr h="196338">
                <a:tc>
                  <a:txBody>
                    <a:bodyPr/>
                    <a:lstStyle/>
                    <a:p>
                      <a:pPr algn="ctr"/>
                      <a:r>
                        <a:rPr lang="es-419" sz="800">
                          <a:effectLst/>
                        </a:rPr>
                        <a:t>Peso</a:t>
                      </a:r>
                      <a:endParaRPr lang="en-US" sz="80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800" dirty="0">
                          <a:effectLst/>
                        </a:rPr>
                        <a:t>2.87 [kg]</a:t>
                      </a:r>
                      <a:endParaRPr lang="en-US" sz="800" dirty="0">
                        <a:effectLst/>
                        <a:latin typeface="Calibri Light" panose="020F03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6362070"/>
                  </a:ext>
                </a:extLst>
              </a:tr>
            </a:tbl>
          </a:graphicData>
        </a:graphic>
      </p:graphicFrame>
      <p:sp>
        <p:nvSpPr>
          <p:cNvPr id="9" name="Título 1">
            <a:extLst>
              <a:ext uri="{FF2B5EF4-FFF2-40B4-BE49-F238E27FC236}">
                <a16:creationId xmlns:a16="http://schemas.microsoft.com/office/drawing/2014/main" id="{1333D76B-C926-4008-A17E-F883C5B00A45}"/>
              </a:ext>
            </a:extLst>
          </p:cNvPr>
          <p:cNvSpPr txBox="1">
            <a:spLocks/>
          </p:cNvSpPr>
          <p:nvPr/>
        </p:nvSpPr>
        <p:spPr>
          <a:xfrm>
            <a:off x="1874031" y="791759"/>
            <a:ext cx="929696" cy="470073"/>
          </a:xfrm>
          <a:prstGeom prst="rect">
            <a:avLst/>
          </a:prstGeom>
        </p:spPr>
        <p:txBody>
          <a:bodyPr spcFirstLastPara="1" vert="horz" wrap="square" lIns="68569" tIns="68569" rIns="68569" bIns="68569" rtlCol="0" anchor="t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 kern="1200">
                <a:solidFill>
                  <a:schemeClr val="tx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r>
              <a:rPr lang="es-EC" sz="1800" b="1" dirty="0">
                <a:latin typeface="Calibri" panose="020F0502020204030204" pitchFamily="34" charset="0"/>
                <a:cs typeface="Calibri" panose="020F0502020204030204" pitchFamily="34" charset="0"/>
              </a:rPr>
              <a:t>Entorno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DDB260E7-FDBC-4E29-8DFA-692ADEA08774}"/>
              </a:ext>
            </a:extLst>
          </p:cNvPr>
          <p:cNvSpPr txBox="1">
            <a:spLocks/>
          </p:cNvSpPr>
          <p:nvPr/>
        </p:nvSpPr>
        <p:spPr>
          <a:xfrm>
            <a:off x="5885811" y="771881"/>
            <a:ext cx="2510017" cy="470073"/>
          </a:xfrm>
          <a:prstGeom prst="rect">
            <a:avLst/>
          </a:prstGeom>
        </p:spPr>
        <p:txBody>
          <a:bodyPr spcFirstLastPara="1" vert="horz" wrap="square" lIns="68569" tIns="68569" rIns="68569" bIns="68569" rtlCol="0" anchor="t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 kern="1200">
                <a:solidFill>
                  <a:schemeClr val="tx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r>
              <a:rPr lang="es-EC" sz="1800" b="1" dirty="0">
                <a:latin typeface="Calibri" panose="020F0502020204030204" pitchFamily="34" charset="0"/>
                <a:cs typeface="Calibri" panose="020F0502020204030204" pitchFamily="34" charset="0"/>
              </a:rPr>
              <a:t>Prototipos en entorno</a:t>
            </a:r>
          </a:p>
        </p:txBody>
      </p:sp>
    </p:spTree>
    <p:extLst>
      <p:ext uri="{BB962C8B-B14F-4D97-AF65-F5344CB8AC3E}">
        <p14:creationId xmlns:p14="http://schemas.microsoft.com/office/powerpoint/2010/main" val="21139111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45549403-6054-4C70-8891-63234504D4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1722" y="246310"/>
            <a:ext cx="5511635" cy="598517"/>
          </a:xfrm>
        </p:spPr>
        <p:txBody>
          <a:bodyPr/>
          <a:lstStyle/>
          <a:p>
            <a:r>
              <a:rPr lang="es-EC" sz="1800" b="1" dirty="0">
                <a:latin typeface="Calibri" panose="020F0502020204030204" pitchFamily="34" charset="0"/>
                <a:cs typeface="Calibri" panose="020F0502020204030204" pitchFamily="34" charset="0"/>
              </a:rPr>
              <a:t>Implementación de calibración y corrección de imagen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BF22C14-613B-445E-8DDB-06963DBBE5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84" y="1274693"/>
            <a:ext cx="3350730" cy="223382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C4179A1-3459-4156-8EE2-DEDAF18427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276" y="1274693"/>
            <a:ext cx="3055829" cy="2233820"/>
          </a:xfrm>
          <a:prstGeom prst="rect">
            <a:avLst/>
          </a:prstGeom>
        </p:spPr>
      </p:pic>
      <p:sp>
        <p:nvSpPr>
          <p:cNvPr id="8" name="Flecha: a la derecha 7">
            <a:extLst>
              <a:ext uri="{FF2B5EF4-FFF2-40B4-BE49-F238E27FC236}">
                <a16:creationId xmlns:a16="http://schemas.microsoft.com/office/drawing/2014/main" id="{27B3432B-2248-4707-9B5C-733C102D2390}"/>
              </a:ext>
            </a:extLst>
          </p:cNvPr>
          <p:cNvSpPr/>
          <p:nvPr/>
        </p:nvSpPr>
        <p:spPr>
          <a:xfrm>
            <a:off x="4090262" y="1961194"/>
            <a:ext cx="1162878" cy="5985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050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C0589B6E-CDED-4D6B-B3FF-BFD2651BE246}"/>
              </a:ext>
            </a:extLst>
          </p:cNvPr>
          <p:cNvSpPr txBox="1">
            <a:spLocks/>
          </p:cNvSpPr>
          <p:nvPr/>
        </p:nvSpPr>
        <p:spPr>
          <a:xfrm>
            <a:off x="3722514" y="2718668"/>
            <a:ext cx="1918136" cy="822147"/>
          </a:xfrm>
          <a:prstGeom prst="rect">
            <a:avLst/>
          </a:prstGeom>
        </p:spPr>
        <p:txBody>
          <a:bodyPr spcFirstLastPara="1" vert="horz" wrap="square" lIns="68569" tIns="68569" rIns="68569" bIns="68569" rtlCol="0" anchor="t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 kern="1200">
                <a:solidFill>
                  <a:schemeClr val="tx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pPr algn="ctr"/>
            <a:r>
              <a:rPr lang="es-EC" sz="1800" b="1" dirty="0">
                <a:latin typeface="Calibri" panose="020F0502020204030204" pitchFamily="34" charset="0"/>
                <a:cs typeface="Calibri" panose="020F0502020204030204" pitchFamily="34" charset="0"/>
              </a:rPr>
              <a:t>Calibración por matriz de ajedrez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B5759EA3-5DC6-4712-B78F-D9BAAEBCC0EE}"/>
              </a:ext>
            </a:extLst>
          </p:cNvPr>
          <p:cNvSpPr txBox="1">
            <a:spLocks/>
          </p:cNvSpPr>
          <p:nvPr/>
        </p:nvSpPr>
        <p:spPr>
          <a:xfrm>
            <a:off x="1088081" y="3628100"/>
            <a:ext cx="1918136" cy="665605"/>
          </a:xfrm>
          <a:prstGeom prst="rect">
            <a:avLst/>
          </a:prstGeom>
        </p:spPr>
        <p:txBody>
          <a:bodyPr spcFirstLastPara="1" vert="horz" wrap="square" lIns="68569" tIns="68569" rIns="68569" bIns="68569" rtlCol="0" anchor="t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 kern="1200">
                <a:solidFill>
                  <a:schemeClr val="tx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pPr algn="ctr"/>
            <a:r>
              <a:rPr lang="es-EC" sz="1800" b="1" dirty="0">
                <a:latin typeface="Calibri" panose="020F0502020204030204" pitchFamily="34" charset="0"/>
                <a:cs typeface="Calibri" panose="020F0502020204030204" pitchFamily="34" charset="0"/>
              </a:rPr>
              <a:t>Imagen con efecto ojo de pez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0EC8A4A5-1035-4290-A928-D80039EC226C}"/>
              </a:ext>
            </a:extLst>
          </p:cNvPr>
          <p:cNvSpPr txBox="1">
            <a:spLocks/>
          </p:cNvSpPr>
          <p:nvPr/>
        </p:nvSpPr>
        <p:spPr>
          <a:xfrm>
            <a:off x="6405123" y="3663204"/>
            <a:ext cx="1918136" cy="665605"/>
          </a:xfrm>
          <a:prstGeom prst="rect">
            <a:avLst/>
          </a:prstGeom>
        </p:spPr>
        <p:txBody>
          <a:bodyPr spcFirstLastPara="1" vert="horz" wrap="square" lIns="68569" tIns="68569" rIns="68569" bIns="68569" rtlCol="0" anchor="t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 kern="1200">
                <a:solidFill>
                  <a:schemeClr val="tx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867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pPr algn="ctr"/>
            <a:r>
              <a:rPr lang="es-EC" sz="1800" b="1" dirty="0">
                <a:latin typeface="Calibri" panose="020F0502020204030204" pitchFamily="34" charset="0"/>
                <a:cs typeface="Calibri" panose="020F0502020204030204" pitchFamily="34" charset="0"/>
              </a:rPr>
              <a:t>Imagen tratada</a:t>
            </a:r>
          </a:p>
        </p:txBody>
      </p:sp>
    </p:spTree>
    <p:extLst>
      <p:ext uri="{BB962C8B-B14F-4D97-AF65-F5344CB8AC3E}">
        <p14:creationId xmlns:p14="http://schemas.microsoft.com/office/powerpoint/2010/main" val="15303245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3555BA-9196-49F5-A8D7-3807738C70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0871" y="405336"/>
            <a:ext cx="1737300" cy="462960"/>
          </a:xfrm>
        </p:spPr>
        <p:txBody>
          <a:bodyPr/>
          <a:lstStyle/>
          <a:p>
            <a:r>
              <a:rPr lang="es-EC" dirty="0"/>
              <a:t>Interfaz HMI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6C0CCDF-880D-4ECC-981C-23A0F8284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93" y="1099639"/>
            <a:ext cx="4357955" cy="309454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5ABFDA8-B057-4FA4-9F87-FA79A9388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7148" y="1012972"/>
            <a:ext cx="4357955" cy="324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531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86E8B1-E40D-4F60-9802-19D66348BE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0060" y="4254228"/>
            <a:ext cx="8183880" cy="480061"/>
          </a:xfrm>
        </p:spPr>
        <p:txBody>
          <a:bodyPr spcFirstLastPara="1" vert="horz" wrap="square" lIns="68580" tIns="34290" rIns="68580" bIns="34290" rtlCol="0" anchor="ctr" anchorCtr="0"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Resultados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16E8E7D-8C99-4DC0-9C35-8FB367639F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1151"/>
            <a:ext cx="9144000" cy="394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1163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448135-16F3-46ED-B953-98C10C4F14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7774" y="429938"/>
            <a:ext cx="2982000" cy="689100"/>
          </a:xfrm>
        </p:spPr>
        <p:txBody>
          <a:bodyPr/>
          <a:lstStyle/>
          <a:p>
            <a:r>
              <a:rPr lang="es-EC" dirty="0"/>
              <a:t>Análisis de Odometría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A3E4EE96-3D3A-4888-A674-46B5DA3F9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711" y="1198709"/>
            <a:ext cx="2886001" cy="231863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5F2FEBF-219F-4EE9-BEAE-47F5EB77C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7037" y="1198708"/>
            <a:ext cx="2875938" cy="231863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836238E-3252-446F-AA69-128A3C8238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2976" y="1198708"/>
            <a:ext cx="3055028" cy="2253330"/>
          </a:xfrm>
          <a:prstGeom prst="rect">
            <a:avLst/>
          </a:prstGeom>
        </p:spPr>
      </p:pic>
      <p:graphicFrame>
        <p:nvGraphicFramePr>
          <p:cNvPr id="3" name="Tabla 3">
            <a:extLst>
              <a:ext uri="{FF2B5EF4-FFF2-40B4-BE49-F238E27FC236}">
                <a16:creationId xmlns:a16="http://schemas.microsoft.com/office/drawing/2014/main" id="{6E645EFE-CCFF-4CA0-B2AA-D694ED9F1B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1724305"/>
              </p:ext>
            </p:extLst>
          </p:nvPr>
        </p:nvGraphicFramePr>
        <p:xfrm>
          <a:off x="1577006" y="3597017"/>
          <a:ext cx="6422073" cy="889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90336491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41740263"/>
                    </a:ext>
                  </a:extLst>
                </a:gridCol>
                <a:gridCol w="2358073">
                  <a:extLst>
                    <a:ext uri="{9D8B030D-6E8A-4147-A177-3AD203B41FA5}">
                      <a16:colId xmlns:a16="http://schemas.microsoft.com/office/drawing/2014/main" val="11180123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Error Odometría en Trabajos Existentes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C" dirty="0"/>
                        <a:t>Error Odometría Intrínseco en Tesis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C" dirty="0"/>
                        <a:t>Error Odometría Visión Articificial en Tesis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01718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3.36%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4.13%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dirty="0"/>
                        <a:t>1.37%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78019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58576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>
            <a:extLst>
              <a:ext uri="{FF2B5EF4-FFF2-40B4-BE49-F238E27FC236}">
                <a16:creationId xmlns:a16="http://schemas.microsoft.com/office/drawing/2014/main" id="{785F1047-9F3F-44D0-8783-5366703897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7773" y="76472"/>
            <a:ext cx="3901074" cy="689100"/>
          </a:xfrm>
        </p:spPr>
        <p:txBody>
          <a:bodyPr/>
          <a:lstStyle/>
          <a:p>
            <a:r>
              <a:rPr lang="es-EC" dirty="0"/>
              <a:t>Casos de Prueba de Planificación de Trayectoria</a:t>
            </a:r>
          </a:p>
        </p:txBody>
      </p:sp>
      <p:pic>
        <p:nvPicPr>
          <p:cNvPr id="12" name="Imagen 11" descr="Imagen que contiene montado, colgando, monitor, pantalla&#10;&#10;Descripción generada automáticamente">
            <a:extLst>
              <a:ext uri="{FF2B5EF4-FFF2-40B4-BE49-F238E27FC236}">
                <a16:creationId xmlns:a16="http://schemas.microsoft.com/office/drawing/2014/main" id="{09EEEC3E-14F7-4038-93F3-E843DBF6976E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2" r="9629"/>
          <a:stretch/>
        </p:blipFill>
        <p:spPr bwMode="auto">
          <a:xfrm>
            <a:off x="4349163" y="1722077"/>
            <a:ext cx="4669637" cy="25016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4" name="Tabla 14">
            <a:extLst>
              <a:ext uri="{FF2B5EF4-FFF2-40B4-BE49-F238E27FC236}">
                <a16:creationId xmlns:a16="http://schemas.microsoft.com/office/drawing/2014/main" id="{D6A50CEC-7503-47EA-A174-5D9D6473B2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4539266"/>
              </p:ext>
            </p:extLst>
          </p:nvPr>
        </p:nvGraphicFramePr>
        <p:xfrm>
          <a:off x="420375" y="971549"/>
          <a:ext cx="3274828" cy="1259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7414">
                  <a:extLst>
                    <a:ext uri="{9D8B030D-6E8A-4147-A177-3AD203B41FA5}">
                      <a16:colId xmlns:a16="http://schemas.microsoft.com/office/drawing/2014/main" val="1431983840"/>
                    </a:ext>
                  </a:extLst>
                </a:gridCol>
                <a:gridCol w="1637414">
                  <a:extLst>
                    <a:ext uri="{9D8B030D-6E8A-4147-A177-3AD203B41FA5}">
                      <a16:colId xmlns:a16="http://schemas.microsoft.com/office/drawing/2014/main" val="23286762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C" dirty="0"/>
                        <a:t>Variable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/>
                        <a:t>Cantidad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36295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C" dirty="0"/>
                        <a:t>Casos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31529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C" dirty="0"/>
                        <a:t>Pruebas por Robot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dirty="0"/>
                        <a:t>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0923023"/>
                  </a:ext>
                </a:extLst>
              </a:tr>
            </a:tbl>
          </a:graphicData>
        </a:graphic>
      </p:graphicFrame>
      <p:pic>
        <p:nvPicPr>
          <p:cNvPr id="4" name="WhatsApp Video 2021-03-08 at 4.22.20 PM">
            <a:hlinkClick r:id="" action="ppaction://media"/>
            <a:extLst>
              <a:ext uri="{FF2B5EF4-FFF2-40B4-BE49-F238E27FC236}">
                <a16:creationId xmlns:a16="http://schemas.microsoft.com/office/drawing/2014/main" id="{9273ED2F-8D99-43F0-8599-D00F35C152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2290" t="1725" r="11703" b="4424"/>
          <a:stretch/>
        </p:blipFill>
        <p:spPr>
          <a:xfrm>
            <a:off x="499461" y="2743200"/>
            <a:ext cx="3088983" cy="209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95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4B8E9195-065F-40E5-A3C7-504194D15A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7426402"/>
              </p:ext>
            </p:extLst>
          </p:nvPr>
        </p:nvGraphicFramePr>
        <p:xfrm>
          <a:off x="244549" y="1994049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2082668A-0EFC-4DC4-A451-E779B084F6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58591902"/>
              </p:ext>
            </p:extLst>
          </p:nvPr>
        </p:nvGraphicFramePr>
        <p:xfrm>
          <a:off x="4572000" y="193734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ítulo 1">
            <a:extLst>
              <a:ext uri="{FF2B5EF4-FFF2-40B4-BE49-F238E27FC236}">
                <a16:creationId xmlns:a16="http://schemas.microsoft.com/office/drawing/2014/main" id="{EE7CD388-B098-49BA-ACC6-504F7D965D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4549" y="295258"/>
            <a:ext cx="3901074" cy="689100"/>
          </a:xfrm>
        </p:spPr>
        <p:txBody>
          <a:bodyPr/>
          <a:lstStyle/>
          <a:p>
            <a:r>
              <a:rPr lang="es-EC" dirty="0"/>
              <a:t>Análisis de Resultados de Planificación de Trayectoria</a:t>
            </a: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83484270-B75A-4C94-9CC8-8D699189D5BF}"/>
              </a:ext>
            </a:extLst>
          </p:cNvPr>
          <p:cNvSpPr txBox="1">
            <a:spLocks/>
          </p:cNvSpPr>
          <p:nvPr/>
        </p:nvSpPr>
        <p:spPr>
          <a:xfrm>
            <a:off x="580012" y="1144653"/>
            <a:ext cx="3901074" cy="6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r>
              <a:rPr lang="es-EC" dirty="0"/>
              <a:t>Capacidad Resolutiva</a:t>
            </a: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9B35523F-00B0-4EEE-A045-7178423424E8}"/>
              </a:ext>
            </a:extLst>
          </p:cNvPr>
          <p:cNvSpPr txBox="1">
            <a:spLocks/>
          </p:cNvSpPr>
          <p:nvPr/>
        </p:nvSpPr>
        <p:spPr>
          <a:xfrm>
            <a:off x="4907463" y="1087946"/>
            <a:ext cx="3901074" cy="6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 ExtraBold"/>
              <a:buNone/>
              <a:defRPr sz="1400" b="0" i="0" u="none" strike="noStrike" cap="none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r>
              <a:rPr lang="es-EC" dirty="0"/>
              <a:t>Tiempo de Procesamiento</a:t>
            </a:r>
          </a:p>
        </p:txBody>
      </p:sp>
    </p:spTree>
    <p:extLst>
      <p:ext uri="{BB962C8B-B14F-4D97-AF65-F5344CB8AC3E}">
        <p14:creationId xmlns:p14="http://schemas.microsoft.com/office/powerpoint/2010/main" val="4289622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>
            <a:extLst>
              <a:ext uri="{FF2B5EF4-FFF2-40B4-BE49-F238E27FC236}">
                <a16:creationId xmlns:a16="http://schemas.microsoft.com/office/drawing/2014/main" id="{27885357-6EB0-49FC-8272-A6E7BBEFAD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7773" y="429938"/>
            <a:ext cx="3901074" cy="689100"/>
          </a:xfrm>
        </p:spPr>
        <p:txBody>
          <a:bodyPr/>
          <a:lstStyle/>
          <a:p>
            <a:r>
              <a:rPr lang="es-EC" dirty="0"/>
              <a:t>Casos de Prueba de Sistema Multi Robot</a:t>
            </a:r>
          </a:p>
        </p:txBody>
      </p:sp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AECA25C5-F6DD-4498-AA3B-3A5C1C12E2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6848436"/>
              </p:ext>
            </p:extLst>
          </p:nvPr>
        </p:nvGraphicFramePr>
        <p:xfrm>
          <a:off x="4947684" y="1268031"/>
          <a:ext cx="4146698" cy="13037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14180">
                  <a:extLst>
                    <a:ext uri="{9D8B030D-6E8A-4147-A177-3AD203B41FA5}">
                      <a16:colId xmlns:a16="http://schemas.microsoft.com/office/drawing/2014/main" val="94132166"/>
                    </a:ext>
                  </a:extLst>
                </a:gridCol>
                <a:gridCol w="777506">
                  <a:extLst>
                    <a:ext uri="{9D8B030D-6E8A-4147-A177-3AD203B41FA5}">
                      <a16:colId xmlns:a16="http://schemas.microsoft.com/office/drawing/2014/main" val="3114796564"/>
                    </a:ext>
                  </a:extLst>
                </a:gridCol>
                <a:gridCol w="777506">
                  <a:extLst>
                    <a:ext uri="{9D8B030D-6E8A-4147-A177-3AD203B41FA5}">
                      <a16:colId xmlns:a16="http://schemas.microsoft.com/office/drawing/2014/main" val="1210757172"/>
                    </a:ext>
                  </a:extLst>
                </a:gridCol>
                <a:gridCol w="777506">
                  <a:extLst>
                    <a:ext uri="{9D8B030D-6E8A-4147-A177-3AD203B41FA5}">
                      <a16:colId xmlns:a16="http://schemas.microsoft.com/office/drawing/2014/main" val="1571221474"/>
                    </a:ext>
                  </a:extLst>
                </a:gridCol>
              </a:tblGrid>
              <a:tr h="5228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419" sz="1100" dirty="0">
                          <a:effectLst/>
                        </a:rPr>
                        <a:t>Cantidad de Robots/Parámetros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419" sz="1100" dirty="0">
                          <a:effectLst/>
                        </a:rPr>
                        <a:t>1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419" sz="1100" dirty="0">
                          <a:effectLst/>
                        </a:rPr>
                        <a:t>2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419" sz="1100" dirty="0">
                          <a:effectLst/>
                        </a:rPr>
                        <a:t>3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623796505"/>
                  </a:ext>
                </a:extLst>
              </a:tr>
              <a:tr h="2580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419" sz="1100">
                          <a:effectLst/>
                        </a:rPr>
                        <a:t>Completa Clasificación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419" sz="1100">
                          <a:effectLst/>
                        </a:rPr>
                        <a:t>Si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419" sz="1100">
                          <a:effectLst/>
                        </a:rPr>
                        <a:t>Si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419" sz="1100">
                          <a:effectLst/>
                        </a:rPr>
                        <a:t>Si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90608922"/>
                  </a:ext>
                </a:extLst>
              </a:tr>
              <a:tr h="5228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419" sz="1100">
                          <a:effectLst/>
                        </a:rPr>
                        <a:t>Tiempo de Clasificación[min] 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419" sz="1100" dirty="0">
                          <a:effectLst/>
                        </a:rPr>
                        <a:t>10,25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419" sz="1100">
                          <a:effectLst/>
                        </a:rPr>
                        <a:t>8,22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419" sz="1100" dirty="0">
                          <a:effectLst/>
                        </a:rPr>
                        <a:t>5,43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687669851"/>
                  </a:ext>
                </a:extLst>
              </a:tr>
            </a:tbl>
          </a:graphicData>
        </a:graphic>
      </p:graphicFrame>
      <p:graphicFrame>
        <p:nvGraphicFramePr>
          <p:cNvPr id="15" name="Tabla 14">
            <a:extLst>
              <a:ext uri="{FF2B5EF4-FFF2-40B4-BE49-F238E27FC236}">
                <a16:creationId xmlns:a16="http://schemas.microsoft.com/office/drawing/2014/main" id="{CDD2064C-E838-49E8-B72E-E514A5A446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6990537"/>
              </p:ext>
            </p:extLst>
          </p:nvPr>
        </p:nvGraphicFramePr>
        <p:xfrm>
          <a:off x="4947684" y="2822547"/>
          <a:ext cx="4146697" cy="13037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57825">
                  <a:extLst>
                    <a:ext uri="{9D8B030D-6E8A-4147-A177-3AD203B41FA5}">
                      <a16:colId xmlns:a16="http://schemas.microsoft.com/office/drawing/2014/main" val="4143016850"/>
                    </a:ext>
                  </a:extLst>
                </a:gridCol>
                <a:gridCol w="729624">
                  <a:extLst>
                    <a:ext uri="{9D8B030D-6E8A-4147-A177-3AD203B41FA5}">
                      <a16:colId xmlns:a16="http://schemas.microsoft.com/office/drawing/2014/main" val="3170843659"/>
                    </a:ext>
                  </a:extLst>
                </a:gridCol>
                <a:gridCol w="729624">
                  <a:extLst>
                    <a:ext uri="{9D8B030D-6E8A-4147-A177-3AD203B41FA5}">
                      <a16:colId xmlns:a16="http://schemas.microsoft.com/office/drawing/2014/main" val="1986214757"/>
                    </a:ext>
                  </a:extLst>
                </a:gridCol>
                <a:gridCol w="729624">
                  <a:extLst>
                    <a:ext uri="{9D8B030D-6E8A-4147-A177-3AD203B41FA5}">
                      <a16:colId xmlns:a16="http://schemas.microsoft.com/office/drawing/2014/main" val="1092640077"/>
                    </a:ext>
                  </a:extLst>
                </a:gridCol>
              </a:tblGrid>
              <a:tr h="1809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419" sz="1100" dirty="0">
                          <a:effectLst/>
                        </a:rPr>
                        <a:t>Caso/Cantidad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419" sz="1100">
                          <a:effectLst/>
                        </a:rPr>
                        <a:t>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419" sz="1100">
                          <a:effectLst/>
                        </a:rPr>
                        <a:t>2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419" sz="1100">
                          <a:effectLst/>
                        </a:rPr>
                        <a:t>3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424673210"/>
                  </a:ext>
                </a:extLst>
              </a:tr>
              <a:tr h="3742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419" sz="1100">
                          <a:effectLst/>
                        </a:rPr>
                        <a:t>Tiempo por robot en Caso 1 [min]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419" sz="1100">
                          <a:effectLst/>
                        </a:rPr>
                        <a:t>10,25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419" sz="1100">
                          <a:effectLst/>
                        </a:rPr>
                        <a:t>inactivo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419" sz="1100">
                          <a:effectLst/>
                        </a:rPr>
                        <a:t>inactivo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105641986"/>
                  </a:ext>
                </a:extLst>
              </a:tr>
              <a:tr h="3742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419" sz="1100">
                          <a:effectLst/>
                        </a:rPr>
                        <a:t>Tiempo por robot en Caso 2 [min]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419" sz="1100">
                          <a:effectLst/>
                        </a:rPr>
                        <a:t>4,11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419" sz="1100">
                          <a:effectLst/>
                        </a:rPr>
                        <a:t>4,11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419" sz="1100">
                          <a:effectLst/>
                        </a:rPr>
                        <a:t>inactivo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191844508"/>
                  </a:ext>
                </a:extLst>
              </a:tr>
              <a:tr h="3742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419" sz="1100">
                          <a:effectLst/>
                        </a:rPr>
                        <a:t>Tiempo por robot en Caso 3 [min]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419" sz="1100">
                          <a:effectLst/>
                        </a:rPr>
                        <a:t>1,54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419" sz="1100">
                          <a:effectLst/>
                        </a:rPr>
                        <a:t>1,54</a:t>
                      </a:r>
                      <a:endParaRPr lang="es-EC" sz="110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419" sz="1100" dirty="0">
                          <a:effectLst/>
                        </a:rPr>
                        <a:t>1,54</a:t>
                      </a:r>
                      <a:endParaRPr lang="es-EC" sz="11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4019416223"/>
                  </a:ext>
                </a:extLst>
              </a:tr>
            </a:tbl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FD28BCCA-2884-48AD-B58E-7F6800B49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309" y="1305365"/>
            <a:ext cx="4110653" cy="282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4508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dirty="0"/>
              <a:t>Conclusiones</a:t>
            </a:r>
            <a:endParaRPr dirty="0"/>
          </a:p>
        </p:txBody>
      </p:sp>
      <p:sp>
        <p:nvSpPr>
          <p:cNvPr id="361" name="Google Shape;361;p32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04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3"/>
          <p:cNvSpPr/>
          <p:nvPr/>
        </p:nvSpPr>
        <p:spPr>
          <a:xfrm>
            <a:off x="1866901" y="-447675"/>
            <a:ext cx="8239125" cy="4857750"/>
          </a:xfrm>
          <a:custGeom>
            <a:avLst/>
            <a:gdLst/>
            <a:ahLst/>
            <a:cxnLst/>
            <a:rect l="l" t="t" r="r" b="b"/>
            <a:pathLst>
              <a:path w="329565" h="194310" extrusionOk="0">
                <a:moveTo>
                  <a:pt x="0" y="0"/>
                </a:moveTo>
                <a:lnTo>
                  <a:pt x="33147" y="107442"/>
                </a:lnTo>
                <a:lnTo>
                  <a:pt x="74295" y="118110"/>
                </a:lnTo>
                <a:lnTo>
                  <a:pt x="134493" y="194310"/>
                </a:lnTo>
                <a:lnTo>
                  <a:pt x="329565" y="180594"/>
                </a:lnTo>
                <a:lnTo>
                  <a:pt x="308229" y="11430"/>
                </a:lnTo>
                <a:close/>
              </a:path>
            </a:pathLst>
          </a:custGeom>
          <a:noFill/>
          <a:ln w="19050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68" name="Google Shape;368;p33"/>
          <p:cNvSpPr txBox="1"/>
          <p:nvPr/>
        </p:nvSpPr>
        <p:spPr>
          <a:xfrm>
            <a:off x="113414" y="433083"/>
            <a:ext cx="8917172" cy="4476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43" indent="-285743" algn="just">
              <a:lnSpc>
                <a:spcPct val="150000"/>
              </a:lnSpc>
              <a:spcBef>
                <a:spcPts val="1100"/>
              </a:spcBef>
              <a:spcAft>
                <a:spcPts val="1100"/>
              </a:spcAft>
              <a:buFont typeface="Arial" panose="020B0604020202020204" pitchFamily="34" charset="0"/>
              <a:buChar char="•"/>
            </a:pPr>
            <a:r>
              <a:rPr lang="es-EC" sz="1800" dirty="0">
                <a:latin typeface="Assistant Light"/>
                <a:cs typeface="Assistant Light"/>
              </a:rPr>
              <a:t>Sistema con tres robots omnidireccionales de </a:t>
            </a:r>
            <a:r>
              <a:rPr lang="el-GR" sz="1800" dirty="0">
                <a:latin typeface="Arial" panose="020B0604020202020204" pitchFamily="34" charset="0"/>
                <a:cs typeface="Arial" panose="020B0604020202020204" pitchFamily="34" charset="0"/>
              </a:rPr>
              <a:t>Φ</a:t>
            </a:r>
            <a:r>
              <a:rPr lang="es-EC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C" sz="1800" dirty="0">
                <a:latin typeface="Assistant Light"/>
                <a:cs typeface="Assistant Light"/>
              </a:rPr>
              <a:t>335 [mm] y 163.98 [mm] de altura con peso de 2.87 kg c/u. Red centralizada y dotado de planificación de trayectoria con el algoritmo de campos potenciales como base y A* como soporte para el trabajo de clasificación de objetos según el color. Además, cuenta con arquitectura IOT comunicada a partir de MQTT.</a:t>
            </a:r>
          </a:p>
          <a:p>
            <a:pPr marL="285743" indent="-285743" algn="just">
              <a:lnSpc>
                <a:spcPct val="150000"/>
              </a:lnSpc>
              <a:spcBef>
                <a:spcPts val="1100"/>
              </a:spcBef>
              <a:spcAft>
                <a:spcPts val="1100"/>
              </a:spcAft>
              <a:buFont typeface="Arial" panose="020B0604020202020204" pitchFamily="34" charset="0"/>
              <a:buChar char="•"/>
            </a:pPr>
            <a:r>
              <a:rPr lang="es-EC" sz="1800" dirty="0">
                <a:latin typeface="Assistant Light"/>
                <a:cs typeface="Assistant Light"/>
              </a:rPr>
              <a:t>Entorno controlado de 2.92 [m] x 1.86 [m] en plano x-y. Sistema de localización intrínseco con error máximo de 9.22 % en una ruta promedio de 2.7 [m]. </a:t>
            </a:r>
          </a:p>
          <a:p>
            <a:pPr marL="285743" indent="-285743" algn="just">
              <a:lnSpc>
                <a:spcPct val="150000"/>
              </a:lnSpc>
              <a:spcAft>
                <a:spcPts val="1100"/>
              </a:spcAft>
              <a:buFont typeface="Arial" panose="020B0604020202020204" pitchFamily="34" charset="0"/>
              <a:buChar char="•"/>
            </a:pPr>
            <a:r>
              <a:rPr lang="es-EC" sz="1800" dirty="0">
                <a:latin typeface="Assistant Light"/>
                <a:cs typeface="Assistant Light"/>
              </a:rPr>
              <a:t>Sistema de localización global de los robots por visión artificial a partir de su seguimiento punto a punto durante la trayectoria con error máximo del 4.12 % en 2.7 [m] por ruta.</a:t>
            </a:r>
          </a:p>
          <a:p>
            <a:pPr marL="171446" indent="-171446" algn="just">
              <a:buFontTx/>
              <a:buChar char="-"/>
            </a:pPr>
            <a:endParaRPr lang="es-EC" sz="1800" dirty="0">
              <a:latin typeface="Assistant Light"/>
              <a:ea typeface="Assistant Light"/>
              <a:cs typeface="Assistant Light"/>
              <a:sym typeface="Assistant Light"/>
            </a:endParaRPr>
          </a:p>
          <a:p>
            <a:endParaRPr lang="en-US" sz="1800" dirty="0">
              <a:latin typeface="Assistant Light"/>
              <a:ea typeface="Assistant Light"/>
              <a:cs typeface="Assistant Light"/>
              <a:sym typeface="Assistant Light"/>
            </a:endParaRPr>
          </a:p>
          <a:p>
            <a:endParaRPr lang="en-US" sz="1800" dirty="0">
              <a:latin typeface="Assistant Light"/>
              <a:ea typeface="Assistant Light"/>
              <a:cs typeface="Assistant Light"/>
              <a:sym typeface="Assistant Light"/>
            </a:endParaRPr>
          </a:p>
          <a:p>
            <a:endParaRPr sz="1100" dirty="0">
              <a:latin typeface="Assistant Light"/>
              <a:ea typeface="Assistant Light"/>
              <a:cs typeface="Assistant Light"/>
              <a:sym typeface="Assistant Light"/>
            </a:endParaRPr>
          </a:p>
          <a:p>
            <a:endParaRPr sz="1100" dirty="0">
              <a:latin typeface="Assistant Light"/>
              <a:ea typeface="Assistant Light"/>
              <a:cs typeface="Assistant Light"/>
              <a:sym typeface="Assistant Light"/>
            </a:endParaRPr>
          </a:p>
        </p:txBody>
      </p:sp>
      <p:sp>
        <p:nvSpPr>
          <p:cNvPr id="370" name="Google Shape;370;p33"/>
          <p:cNvSpPr txBox="1">
            <a:spLocks noGrp="1"/>
          </p:cNvSpPr>
          <p:nvPr>
            <p:ph type="ctrTitle"/>
          </p:nvPr>
        </p:nvSpPr>
        <p:spPr>
          <a:xfrm>
            <a:off x="610871" y="405336"/>
            <a:ext cx="1737300" cy="9462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s" dirty="0"/>
              <a:t>Conclusiones</a:t>
            </a:r>
            <a:endParaRPr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3"/>
          <p:cNvSpPr/>
          <p:nvPr/>
        </p:nvSpPr>
        <p:spPr>
          <a:xfrm>
            <a:off x="1866901" y="-447675"/>
            <a:ext cx="8239125" cy="4857750"/>
          </a:xfrm>
          <a:custGeom>
            <a:avLst/>
            <a:gdLst/>
            <a:ahLst/>
            <a:cxnLst/>
            <a:rect l="l" t="t" r="r" b="b"/>
            <a:pathLst>
              <a:path w="329565" h="194310" extrusionOk="0">
                <a:moveTo>
                  <a:pt x="0" y="0"/>
                </a:moveTo>
                <a:lnTo>
                  <a:pt x="33147" y="107442"/>
                </a:lnTo>
                <a:lnTo>
                  <a:pt x="74295" y="118110"/>
                </a:lnTo>
                <a:lnTo>
                  <a:pt x="134493" y="194310"/>
                </a:lnTo>
                <a:lnTo>
                  <a:pt x="329565" y="180594"/>
                </a:lnTo>
                <a:lnTo>
                  <a:pt x="308229" y="11430"/>
                </a:lnTo>
                <a:close/>
              </a:path>
            </a:pathLst>
          </a:custGeom>
          <a:noFill/>
          <a:ln w="19050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68" name="Google Shape;368;p33"/>
          <p:cNvSpPr txBox="1"/>
          <p:nvPr/>
        </p:nvSpPr>
        <p:spPr>
          <a:xfrm>
            <a:off x="113415" y="647399"/>
            <a:ext cx="8917172" cy="4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43" indent="-285743">
              <a:lnSpc>
                <a:spcPct val="150000"/>
              </a:lnSpc>
              <a:spcBef>
                <a:spcPts val="1100"/>
              </a:spcBef>
              <a:buFont typeface="Arial" panose="020B0604020202020204" pitchFamily="34" charset="0"/>
              <a:buChar char="•"/>
            </a:pPr>
            <a:r>
              <a:rPr lang="es-EC" sz="1800" dirty="0">
                <a:latin typeface="Assistant Light"/>
                <a:cs typeface="Assistant Light"/>
              </a:rPr>
              <a:t>Método de campos potenciales modificado tiene resolución de 88.89 % en 276.05 [ms] y A* con 100 % y 3623 [ms]. </a:t>
            </a:r>
          </a:p>
          <a:p>
            <a:pPr marL="285743" indent="-285743">
              <a:lnSpc>
                <a:spcPct val="150000"/>
              </a:lnSpc>
              <a:spcBef>
                <a:spcPts val="1100"/>
              </a:spcBef>
              <a:buFont typeface="Arial" panose="020B0604020202020204" pitchFamily="34" charset="0"/>
              <a:buChar char="•"/>
            </a:pPr>
            <a:endParaRPr lang="es-EC" sz="1800" dirty="0">
              <a:latin typeface="Assistant Light"/>
              <a:cs typeface="Assistant Light"/>
            </a:endParaRPr>
          </a:p>
          <a:p>
            <a:pPr marL="285743" indent="-28574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1800" dirty="0">
                <a:latin typeface="Assistant Light"/>
                <a:cs typeface="Assistant Light"/>
              </a:rPr>
              <a:t>Sistema de clasificación basado en distancia euclidiana existente entre cada robot y el objetivo con 100% de efectividad.</a:t>
            </a:r>
          </a:p>
          <a:p>
            <a:pPr marL="285743" indent="-285743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C" sz="1800" dirty="0">
              <a:latin typeface="Assistant Light"/>
              <a:cs typeface="Assistant Light"/>
            </a:endParaRPr>
          </a:p>
          <a:p>
            <a:pPr marL="285743" indent="-285743">
              <a:lnSpc>
                <a:spcPct val="150000"/>
              </a:lnSpc>
              <a:spcAft>
                <a:spcPts val="1100"/>
              </a:spcAft>
              <a:buFont typeface="Arial" panose="020B0604020202020204" pitchFamily="34" charset="0"/>
              <a:buChar char="•"/>
            </a:pPr>
            <a:r>
              <a:rPr lang="es-EC" sz="1800" dirty="0">
                <a:latin typeface="Assistant Light"/>
                <a:cs typeface="Assistant Light"/>
              </a:rPr>
              <a:t>Sistema de red centralizada en configuración maestro-esclavo mediante TCP/ROS y comunicación con la nube mediante protocolo MQTT con un tiempo promedio de 680 [ms] por proceso.</a:t>
            </a:r>
          </a:p>
          <a:p>
            <a:pPr marL="171446" indent="-171446" algn="just">
              <a:buFontTx/>
              <a:buChar char="-"/>
            </a:pPr>
            <a:endParaRPr lang="es-EC" sz="1800" dirty="0">
              <a:latin typeface="Assistant Light"/>
              <a:ea typeface="Assistant Light"/>
              <a:cs typeface="Assistant Light"/>
              <a:sym typeface="Assistant Light"/>
            </a:endParaRPr>
          </a:p>
          <a:p>
            <a:endParaRPr lang="en-US" sz="1800" dirty="0">
              <a:latin typeface="Assistant Light"/>
              <a:ea typeface="Assistant Light"/>
              <a:cs typeface="Assistant Light"/>
              <a:sym typeface="Assistant Light"/>
            </a:endParaRPr>
          </a:p>
          <a:p>
            <a:endParaRPr lang="en-US" sz="1800" dirty="0">
              <a:latin typeface="Assistant Light"/>
              <a:ea typeface="Assistant Light"/>
              <a:cs typeface="Assistant Light"/>
              <a:sym typeface="Assistant Light"/>
            </a:endParaRPr>
          </a:p>
          <a:p>
            <a:endParaRPr sz="1100" dirty="0">
              <a:latin typeface="Assistant Light"/>
              <a:ea typeface="Assistant Light"/>
              <a:cs typeface="Assistant Light"/>
              <a:sym typeface="Assistant Light"/>
            </a:endParaRPr>
          </a:p>
          <a:p>
            <a:endParaRPr sz="1100" dirty="0">
              <a:latin typeface="Assistant Light"/>
              <a:ea typeface="Assistant Light"/>
              <a:cs typeface="Assistant Light"/>
              <a:sym typeface="Assistant Light"/>
            </a:endParaRPr>
          </a:p>
        </p:txBody>
      </p:sp>
      <p:sp>
        <p:nvSpPr>
          <p:cNvPr id="370" name="Google Shape;370;p33"/>
          <p:cNvSpPr txBox="1">
            <a:spLocks noGrp="1"/>
          </p:cNvSpPr>
          <p:nvPr>
            <p:ph type="ctrTitle"/>
          </p:nvPr>
        </p:nvSpPr>
        <p:spPr>
          <a:xfrm>
            <a:off x="610871" y="405336"/>
            <a:ext cx="1737300" cy="9462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s" dirty="0"/>
              <a:t>Conclusiones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627795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3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dirty="0"/>
              <a:t>Trabajos Futuros</a:t>
            </a:r>
            <a:endParaRPr dirty="0"/>
          </a:p>
        </p:txBody>
      </p:sp>
      <p:sp>
        <p:nvSpPr>
          <p:cNvPr id="385" name="Google Shape;385;p35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05</a:t>
            </a:r>
            <a:endParaRPr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8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Gracias</a:t>
            </a:r>
            <a:endParaRPr dirty="0"/>
          </a:p>
        </p:txBody>
      </p:sp>
      <p:sp>
        <p:nvSpPr>
          <p:cNvPr id="442" name="Google Shape;442;p38"/>
          <p:cNvSpPr txBox="1">
            <a:spLocks noGrp="1"/>
          </p:cNvSpPr>
          <p:nvPr>
            <p:ph type="ctrTitle" idx="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ljallauca1@</a:t>
            </a:r>
            <a:r>
              <a:rPr lang="es-EC" dirty="0"/>
              <a:t>espe.edu.ec</a:t>
            </a:r>
            <a:r>
              <a:rPr lang="es" dirty="0"/>
              <a:t> </a:t>
            </a:r>
            <a:endParaRPr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+593939086303</a:t>
            </a:r>
            <a:br>
              <a:rPr lang="es" dirty="0"/>
            </a:br>
            <a:r>
              <a:rPr lang="es-EC" dirty="0"/>
              <a:t>gaguerra2@espe.edu.ec </a:t>
            </a:r>
            <a:br>
              <a:rPr lang="es-EC" dirty="0"/>
            </a:br>
            <a:r>
              <a:rPr lang="es-EC" dirty="0"/>
              <a:t>+593998235769 </a:t>
            </a:r>
            <a:br>
              <a:rPr lang="es-EC" dirty="0"/>
            </a:br>
            <a:r>
              <a:rPr lang="es" dirty="0"/>
              <a:t> </a:t>
            </a:r>
            <a:endParaRPr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7A18C9FB-EC4C-4DAE-8F7D-C6E5AF607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endParaRPr lang="en-US" sz="1350" kern="1200" dirty="0">
              <a:solidFill>
                <a:prstClr val="white"/>
              </a:solidFill>
              <a:latin typeface="Avenir Next LT Pro Light"/>
            </a:endParaRPr>
          </a:p>
        </p:txBody>
      </p:sp>
      <p:pic>
        <p:nvPicPr>
          <p:cNvPr id="1026" name="Picture 2" descr="Autonomous last mile delivery robots are gaining traction, slowly ...">
            <a:extLst>
              <a:ext uri="{FF2B5EF4-FFF2-40B4-BE49-F238E27FC236}">
                <a16:creationId xmlns:a16="http://schemas.microsoft.com/office/drawing/2014/main" id="{DEFE72C1-67E5-4126-8971-A8B427B623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35"/>
          <a:stretch/>
        </p:blipFill>
        <p:spPr bwMode="auto">
          <a:xfrm>
            <a:off x="15" y="7"/>
            <a:ext cx="9155415" cy="514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5E698B96-C345-4CAB-9657-02BD17A19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7004405" cy="5143500"/>
          </a:xfrm>
          <a:prstGeom prst="rect">
            <a:avLst/>
          </a:prstGeom>
          <a:gradFill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F300A72-6B08-4CAD-B18C-D7EC412EE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500" y="571500"/>
            <a:ext cx="2857500" cy="2286000"/>
          </a:xfrm>
        </p:spPr>
        <p:txBody>
          <a:bodyPr>
            <a:normAutofit/>
          </a:bodyPr>
          <a:lstStyle/>
          <a:p>
            <a:pPr algn="l"/>
            <a:r>
              <a:rPr lang="es-EC" sz="3300"/>
              <a:t>01</a:t>
            </a:r>
            <a:br>
              <a:rPr lang="es-EC" sz="3300"/>
            </a:br>
            <a:r>
              <a:rPr lang="es-EC" sz="3300"/>
              <a:t>Objetivos</a:t>
            </a:r>
          </a:p>
        </p:txBody>
      </p:sp>
    </p:spTree>
    <p:extLst>
      <p:ext uri="{BB962C8B-B14F-4D97-AF65-F5344CB8AC3E}">
        <p14:creationId xmlns:p14="http://schemas.microsoft.com/office/powerpoint/2010/main" val="3032141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340;p57">
            <a:extLst>
              <a:ext uri="{FF2B5EF4-FFF2-40B4-BE49-F238E27FC236}">
                <a16:creationId xmlns:a16="http://schemas.microsoft.com/office/drawing/2014/main" id="{258EE70F-3BE9-4646-BC17-7A656B1F7526}"/>
              </a:ext>
            </a:extLst>
          </p:cNvPr>
          <p:cNvGrpSpPr/>
          <p:nvPr/>
        </p:nvGrpSpPr>
        <p:grpSpPr>
          <a:xfrm>
            <a:off x="698810" y="695489"/>
            <a:ext cx="7746381" cy="844294"/>
            <a:chOff x="3099239" y="3615343"/>
            <a:chExt cx="689745" cy="184687"/>
          </a:xfrm>
        </p:grpSpPr>
        <p:sp>
          <p:nvSpPr>
            <p:cNvPr id="12" name="Google Shape;1341;p57">
              <a:extLst>
                <a:ext uri="{FF2B5EF4-FFF2-40B4-BE49-F238E27FC236}">
                  <a16:creationId xmlns:a16="http://schemas.microsoft.com/office/drawing/2014/main" id="{418FA193-A92F-4932-B84C-25ED4BBE7FA8}"/>
                </a:ext>
              </a:extLst>
            </p:cNvPr>
            <p:cNvSpPr/>
            <p:nvPr/>
          </p:nvSpPr>
          <p:spPr>
            <a:xfrm>
              <a:off x="3327296" y="3788725"/>
              <a:ext cx="22611" cy="11305"/>
            </a:xfrm>
            <a:custGeom>
              <a:avLst/>
              <a:gdLst/>
              <a:ahLst/>
              <a:cxnLst/>
              <a:rect l="l" t="t" r="r" b="b"/>
              <a:pathLst>
                <a:path w="1172" h="586" extrusionOk="0">
                  <a:moveTo>
                    <a:pt x="1" y="0"/>
                  </a:moveTo>
                  <a:lnTo>
                    <a:pt x="586" y="585"/>
                  </a:lnTo>
                  <a:lnTo>
                    <a:pt x="1171" y="0"/>
                  </a:lnTo>
                  <a:close/>
                </a:path>
              </a:pathLst>
            </a:custGeom>
            <a:solidFill>
              <a:srgbClr val="448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42;p57">
              <a:extLst>
                <a:ext uri="{FF2B5EF4-FFF2-40B4-BE49-F238E27FC236}">
                  <a16:creationId xmlns:a16="http://schemas.microsoft.com/office/drawing/2014/main" id="{A46C8853-AF43-484F-9054-83CBCF03A1E6}"/>
                </a:ext>
              </a:extLst>
            </p:cNvPr>
            <p:cNvSpPr/>
            <p:nvPr/>
          </p:nvSpPr>
          <p:spPr>
            <a:xfrm>
              <a:off x="3213258" y="3626629"/>
              <a:ext cx="575727" cy="162115"/>
            </a:xfrm>
            <a:custGeom>
              <a:avLst/>
              <a:gdLst/>
              <a:ahLst/>
              <a:cxnLst/>
              <a:rect l="l" t="t" r="r" b="b"/>
              <a:pathLst>
                <a:path w="29842" h="8403" extrusionOk="0">
                  <a:moveTo>
                    <a:pt x="1" y="1"/>
                  </a:moveTo>
                  <a:lnTo>
                    <a:pt x="6072" y="8402"/>
                  </a:lnTo>
                  <a:lnTo>
                    <a:pt x="28591" y="8402"/>
                  </a:lnTo>
                  <a:cubicBezTo>
                    <a:pt x="29280" y="8402"/>
                    <a:pt x="29842" y="7851"/>
                    <a:pt x="29842" y="7163"/>
                  </a:cubicBezTo>
                  <a:lnTo>
                    <a:pt x="29842" y="1252"/>
                  </a:lnTo>
                  <a:cubicBezTo>
                    <a:pt x="29842" y="563"/>
                    <a:pt x="29280" y="1"/>
                    <a:pt x="285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" name="Google Shape;1343;p57">
              <a:extLst>
                <a:ext uri="{FF2B5EF4-FFF2-40B4-BE49-F238E27FC236}">
                  <a16:creationId xmlns:a16="http://schemas.microsoft.com/office/drawing/2014/main" id="{5B1E6090-BD04-438A-A7DF-BB8FC2785EB6}"/>
                </a:ext>
              </a:extLst>
            </p:cNvPr>
            <p:cNvSpPr/>
            <p:nvPr/>
          </p:nvSpPr>
          <p:spPr>
            <a:xfrm>
              <a:off x="3165220" y="3626629"/>
              <a:ext cx="165202" cy="162115"/>
            </a:xfrm>
            <a:custGeom>
              <a:avLst/>
              <a:gdLst/>
              <a:ahLst/>
              <a:cxnLst/>
              <a:rect l="l" t="t" r="r" b="b"/>
              <a:pathLst>
                <a:path w="8563" h="8403" extrusionOk="0">
                  <a:moveTo>
                    <a:pt x="0" y="1"/>
                  </a:moveTo>
                  <a:lnTo>
                    <a:pt x="8402" y="8402"/>
                  </a:lnTo>
                  <a:lnTo>
                    <a:pt x="8562" y="8402"/>
                  </a:lnTo>
                  <a:lnTo>
                    <a:pt x="2491" y="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344;p57">
              <a:extLst>
                <a:ext uri="{FF2B5EF4-FFF2-40B4-BE49-F238E27FC236}">
                  <a16:creationId xmlns:a16="http://schemas.microsoft.com/office/drawing/2014/main" id="{E192A8F6-D5E0-4444-B5F9-74BF4C5F74C2}"/>
                </a:ext>
              </a:extLst>
            </p:cNvPr>
            <p:cNvSpPr/>
            <p:nvPr/>
          </p:nvSpPr>
          <p:spPr>
            <a:xfrm>
              <a:off x="3099239" y="3615343"/>
              <a:ext cx="239381" cy="184687"/>
            </a:xfrm>
            <a:custGeom>
              <a:avLst/>
              <a:gdLst/>
              <a:ahLst/>
              <a:cxnLst/>
              <a:rect l="l" t="t" r="r" b="b"/>
              <a:pathLst>
                <a:path w="12408" h="9573" extrusionOk="0">
                  <a:moveTo>
                    <a:pt x="1240" y="0"/>
                  </a:moveTo>
                  <a:cubicBezTo>
                    <a:pt x="563" y="0"/>
                    <a:pt x="0" y="551"/>
                    <a:pt x="12" y="1240"/>
                  </a:cubicBezTo>
                  <a:lnTo>
                    <a:pt x="12" y="8344"/>
                  </a:lnTo>
                  <a:cubicBezTo>
                    <a:pt x="12" y="9022"/>
                    <a:pt x="563" y="9572"/>
                    <a:pt x="1240" y="9572"/>
                  </a:cubicBezTo>
                  <a:lnTo>
                    <a:pt x="12407" y="9572"/>
                  </a:lnTo>
                  <a:lnTo>
                    <a:pt x="11822" y="8987"/>
                  </a:lnTo>
                  <a:lnTo>
                    <a:pt x="3420" y="586"/>
                  </a:lnTo>
                  <a:lnTo>
                    <a:pt x="2835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6" name="Rectángulo 25">
            <a:extLst>
              <a:ext uri="{FF2B5EF4-FFF2-40B4-BE49-F238E27FC236}">
                <a16:creationId xmlns:a16="http://schemas.microsoft.com/office/drawing/2014/main" id="{494F77BB-1CCE-4A99-B059-C439CD8462A8}"/>
              </a:ext>
            </a:extLst>
          </p:cNvPr>
          <p:cNvSpPr/>
          <p:nvPr/>
        </p:nvSpPr>
        <p:spPr>
          <a:xfrm>
            <a:off x="854260" y="747083"/>
            <a:ext cx="75909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Diseñar e implementar un sistema multirobot para trabajos colaborativos dotado de planificación de trayectoria con arquitectura IOT.</a:t>
            </a:r>
            <a:endParaRPr lang="es-EC" sz="2000" dirty="0">
              <a:solidFill>
                <a:schemeClr val="bg1"/>
              </a:solidFill>
            </a:endParaRPr>
          </a:p>
        </p:txBody>
      </p:sp>
      <p:grpSp>
        <p:nvGrpSpPr>
          <p:cNvPr id="32" name="Google Shape;1340;p57">
            <a:extLst>
              <a:ext uri="{FF2B5EF4-FFF2-40B4-BE49-F238E27FC236}">
                <a16:creationId xmlns:a16="http://schemas.microsoft.com/office/drawing/2014/main" id="{8F4D8D6F-B385-427F-B6ED-85AE27496408}"/>
              </a:ext>
            </a:extLst>
          </p:cNvPr>
          <p:cNvGrpSpPr/>
          <p:nvPr/>
        </p:nvGrpSpPr>
        <p:grpSpPr>
          <a:xfrm>
            <a:off x="698799" y="2323738"/>
            <a:ext cx="7746381" cy="844294"/>
            <a:chOff x="3099239" y="3615343"/>
            <a:chExt cx="689745" cy="184687"/>
          </a:xfrm>
        </p:grpSpPr>
        <p:sp>
          <p:nvSpPr>
            <p:cNvPr id="33" name="Google Shape;1341;p57">
              <a:extLst>
                <a:ext uri="{FF2B5EF4-FFF2-40B4-BE49-F238E27FC236}">
                  <a16:creationId xmlns:a16="http://schemas.microsoft.com/office/drawing/2014/main" id="{9A684B26-CF79-47DD-A5E4-15C8922F6F03}"/>
                </a:ext>
              </a:extLst>
            </p:cNvPr>
            <p:cNvSpPr/>
            <p:nvPr/>
          </p:nvSpPr>
          <p:spPr>
            <a:xfrm>
              <a:off x="3327296" y="3788725"/>
              <a:ext cx="22611" cy="11305"/>
            </a:xfrm>
            <a:custGeom>
              <a:avLst/>
              <a:gdLst/>
              <a:ahLst/>
              <a:cxnLst/>
              <a:rect l="l" t="t" r="r" b="b"/>
              <a:pathLst>
                <a:path w="1172" h="586" extrusionOk="0">
                  <a:moveTo>
                    <a:pt x="1" y="0"/>
                  </a:moveTo>
                  <a:lnTo>
                    <a:pt x="586" y="585"/>
                  </a:lnTo>
                  <a:lnTo>
                    <a:pt x="1171" y="0"/>
                  </a:lnTo>
                  <a:close/>
                </a:path>
              </a:pathLst>
            </a:custGeom>
            <a:solidFill>
              <a:srgbClr val="448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342;p57">
              <a:extLst>
                <a:ext uri="{FF2B5EF4-FFF2-40B4-BE49-F238E27FC236}">
                  <a16:creationId xmlns:a16="http://schemas.microsoft.com/office/drawing/2014/main" id="{AFEC0842-F631-4D7F-822C-406D3B789F0F}"/>
                </a:ext>
              </a:extLst>
            </p:cNvPr>
            <p:cNvSpPr/>
            <p:nvPr/>
          </p:nvSpPr>
          <p:spPr>
            <a:xfrm>
              <a:off x="3213258" y="3626629"/>
              <a:ext cx="575727" cy="162115"/>
            </a:xfrm>
            <a:custGeom>
              <a:avLst/>
              <a:gdLst/>
              <a:ahLst/>
              <a:cxnLst/>
              <a:rect l="l" t="t" r="r" b="b"/>
              <a:pathLst>
                <a:path w="29842" h="8403" extrusionOk="0">
                  <a:moveTo>
                    <a:pt x="1" y="1"/>
                  </a:moveTo>
                  <a:lnTo>
                    <a:pt x="6072" y="8402"/>
                  </a:lnTo>
                  <a:lnTo>
                    <a:pt x="28591" y="8402"/>
                  </a:lnTo>
                  <a:cubicBezTo>
                    <a:pt x="29280" y="8402"/>
                    <a:pt x="29842" y="7851"/>
                    <a:pt x="29842" y="7163"/>
                  </a:cubicBezTo>
                  <a:lnTo>
                    <a:pt x="29842" y="1252"/>
                  </a:lnTo>
                  <a:cubicBezTo>
                    <a:pt x="29842" y="563"/>
                    <a:pt x="29280" y="1"/>
                    <a:pt x="285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343;p57">
              <a:extLst>
                <a:ext uri="{FF2B5EF4-FFF2-40B4-BE49-F238E27FC236}">
                  <a16:creationId xmlns:a16="http://schemas.microsoft.com/office/drawing/2014/main" id="{9D299EEB-C5D1-4438-8E53-B8FA6C7D1952}"/>
                </a:ext>
              </a:extLst>
            </p:cNvPr>
            <p:cNvSpPr/>
            <p:nvPr/>
          </p:nvSpPr>
          <p:spPr>
            <a:xfrm>
              <a:off x="3165220" y="3626629"/>
              <a:ext cx="165202" cy="162115"/>
            </a:xfrm>
            <a:custGeom>
              <a:avLst/>
              <a:gdLst/>
              <a:ahLst/>
              <a:cxnLst/>
              <a:rect l="l" t="t" r="r" b="b"/>
              <a:pathLst>
                <a:path w="8563" h="8403" extrusionOk="0">
                  <a:moveTo>
                    <a:pt x="0" y="1"/>
                  </a:moveTo>
                  <a:lnTo>
                    <a:pt x="8402" y="8402"/>
                  </a:lnTo>
                  <a:lnTo>
                    <a:pt x="8562" y="8402"/>
                  </a:lnTo>
                  <a:lnTo>
                    <a:pt x="2491" y="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344;p57">
              <a:extLst>
                <a:ext uri="{FF2B5EF4-FFF2-40B4-BE49-F238E27FC236}">
                  <a16:creationId xmlns:a16="http://schemas.microsoft.com/office/drawing/2014/main" id="{AB715E02-B5DB-4872-92EA-CE8994CF9A63}"/>
                </a:ext>
              </a:extLst>
            </p:cNvPr>
            <p:cNvSpPr/>
            <p:nvPr/>
          </p:nvSpPr>
          <p:spPr>
            <a:xfrm>
              <a:off x="3099239" y="3615343"/>
              <a:ext cx="239381" cy="184687"/>
            </a:xfrm>
            <a:custGeom>
              <a:avLst/>
              <a:gdLst/>
              <a:ahLst/>
              <a:cxnLst/>
              <a:rect l="l" t="t" r="r" b="b"/>
              <a:pathLst>
                <a:path w="12408" h="9573" extrusionOk="0">
                  <a:moveTo>
                    <a:pt x="1240" y="0"/>
                  </a:moveTo>
                  <a:cubicBezTo>
                    <a:pt x="563" y="0"/>
                    <a:pt x="0" y="551"/>
                    <a:pt x="12" y="1240"/>
                  </a:cubicBezTo>
                  <a:lnTo>
                    <a:pt x="12" y="8344"/>
                  </a:lnTo>
                  <a:cubicBezTo>
                    <a:pt x="12" y="9022"/>
                    <a:pt x="563" y="9572"/>
                    <a:pt x="1240" y="9572"/>
                  </a:cubicBezTo>
                  <a:lnTo>
                    <a:pt x="12407" y="9572"/>
                  </a:lnTo>
                  <a:lnTo>
                    <a:pt x="11822" y="8987"/>
                  </a:lnTo>
                  <a:lnTo>
                    <a:pt x="3420" y="586"/>
                  </a:lnTo>
                  <a:lnTo>
                    <a:pt x="2835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8" name="Google Shape;1340;p57">
            <a:extLst>
              <a:ext uri="{FF2B5EF4-FFF2-40B4-BE49-F238E27FC236}">
                <a16:creationId xmlns:a16="http://schemas.microsoft.com/office/drawing/2014/main" id="{B4FF675F-4795-4CDD-AACF-716A356691C3}"/>
              </a:ext>
            </a:extLst>
          </p:cNvPr>
          <p:cNvGrpSpPr/>
          <p:nvPr/>
        </p:nvGrpSpPr>
        <p:grpSpPr>
          <a:xfrm>
            <a:off x="698799" y="3273207"/>
            <a:ext cx="7746381" cy="844294"/>
            <a:chOff x="3099239" y="3615343"/>
            <a:chExt cx="689745" cy="184687"/>
          </a:xfrm>
        </p:grpSpPr>
        <p:sp>
          <p:nvSpPr>
            <p:cNvPr id="39" name="Google Shape;1341;p57">
              <a:extLst>
                <a:ext uri="{FF2B5EF4-FFF2-40B4-BE49-F238E27FC236}">
                  <a16:creationId xmlns:a16="http://schemas.microsoft.com/office/drawing/2014/main" id="{287E1946-FEF7-435C-8EF0-26152E64E928}"/>
                </a:ext>
              </a:extLst>
            </p:cNvPr>
            <p:cNvSpPr/>
            <p:nvPr/>
          </p:nvSpPr>
          <p:spPr>
            <a:xfrm>
              <a:off x="3327296" y="3788725"/>
              <a:ext cx="22611" cy="11305"/>
            </a:xfrm>
            <a:custGeom>
              <a:avLst/>
              <a:gdLst/>
              <a:ahLst/>
              <a:cxnLst/>
              <a:rect l="l" t="t" r="r" b="b"/>
              <a:pathLst>
                <a:path w="1172" h="586" extrusionOk="0">
                  <a:moveTo>
                    <a:pt x="1" y="0"/>
                  </a:moveTo>
                  <a:lnTo>
                    <a:pt x="586" y="585"/>
                  </a:lnTo>
                  <a:lnTo>
                    <a:pt x="1171" y="0"/>
                  </a:lnTo>
                  <a:close/>
                </a:path>
              </a:pathLst>
            </a:custGeom>
            <a:solidFill>
              <a:srgbClr val="448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342;p57">
              <a:extLst>
                <a:ext uri="{FF2B5EF4-FFF2-40B4-BE49-F238E27FC236}">
                  <a16:creationId xmlns:a16="http://schemas.microsoft.com/office/drawing/2014/main" id="{BDB297A4-8F2B-49F9-B5DA-3182E174695F}"/>
                </a:ext>
              </a:extLst>
            </p:cNvPr>
            <p:cNvSpPr/>
            <p:nvPr/>
          </p:nvSpPr>
          <p:spPr>
            <a:xfrm>
              <a:off x="3213258" y="3626629"/>
              <a:ext cx="575727" cy="162115"/>
            </a:xfrm>
            <a:custGeom>
              <a:avLst/>
              <a:gdLst/>
              <a:ahLst/>
              <a:cxnLst/>
              <a:rect l="l" t="t" r="r" b="b"/>
              <a:pathLst>
                <a:path w="29842" h="8403" extrusionOk="0">
                  <a:moveTo>
                    <a:pt x="1" y="1"/>
                  </a:moveTo>
                  <a:lnTo>
                    <a:pt x="6072" y="8402"/>
                  </a:lnTo>
                  <a:lnTo>
                    <a:pt x="28591" y="8402"/>
                  </a:lnTo>
                  <a:cubicBezTo>
                    <a:pt x="29280" y="8402"/>
                    <a:pt x="29842" y="7851"/>
                    <a:pt x="29842" y="7163"/>
                  </a:cubicBezTo>
                  <a:lnTo>
                    <a:pt x="29842" y="1252"/>
                  </a:lnTo>
                  <a:cubicBezTo>
                    <a:pt x="29842" y="563"/>
                    <a:pt x="29280" y="1"/>
                    <a:pt x="285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343;p57">
              <a:extLst>
                <a:ext uri="{FF2B5EF4-FFF2-40B4-BE49-F238E27FC236}">
                  <a16:creationId xmlns:a16="http://schemas.microsoft.com/office/drawing/2014/main" id="{BB5CE3BA-FC00-4A48-99E9-FF5A3F322ACF}"/>
                </a:ext>
              </a:extLst>
            </p:cNvPr>
            <p:cNvSpPr/>
            <p:nvPr/>
          </p:nvSpPr>
          <p:spPr>
            <a:xfrm>
              <a:off x="3165220" y="3626629"/>
              <a:ext cx="165202" cy="162115"/>
            </a:xfrm>
            <a:custGeom>
              <a:avLst/>
              <a:gdLst/>
              <a:ahLst/>
              <a:cxnLst/>
              <a:rect l="l" t="t" r="r" b="b"/>
              <a:pathLst>
                <a:path w="8563" h="8403" extrusionOk="0">
                  <a:moveTo>
                    <a:pt x="0" y="1"/>
                  </a:moveTo>
                  <a:lnTo>
                    <a:pt x="8402" y="8402"/>
                  </a:lnTo>
                  <a:lnTo>
                    <a:pt x="8562" y="8402"/>
                  </a:lnTo>
                  <a:lnTo>
                    <a:pt x="2491" y="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344;p57">
              <a:extLst>
                <a:ext uri="{FF2B5EF4-FFF2-40B4-BE49-F238E27FC236}">
                  <a16:creationId xmlns:a16="http://schemas.microsoft.com/office/drawing/2014/main" id="{E61CFEC6-A20A-4F54-A186-20D3596CBEC6}"/>
                </a:ext>
              </a:extLst>
            </p:cNvPr>
            <p:cNvSpPr/>
            <p:nvPr/>
          </p:nvSpPr>
          <p:spPr>
            <a:xfrm>
              <a:off x="3099239" y="3615343"/>
              <a:ext cx="239381" cy="184687"/>
            </a:xfrm>
            <a:custGeom>
              <a:avLst/>
              <a:gdLst/>
              <a:ahLst/>
              <a:cxnLst/>
              <a:rect l="l" t="t" r="r" b="b"/>
              <a:pathLst>
                <a:path w="12408" h="9573" extrusionOk="0">
                  <a:moveTo>
                    <a:pt x="1240" y="0"/>
                  </a:moveTo>
                  <a:cubicBezTo>
                    <a:pt x="563" y="0"/>
                    <a:pt x="0" y="551"/>
                    <a:pt x="12" y="1240"/>
                  </a:cubicBezTo>
                  <a:lnTo>
                    <a:pt x="12" y="8344"/>
                  </a:lnTo>
                  <a:cubicBezTo>
                    <a:pt x="12" y="9022"/>
                    <a:pt x="563" y="9572"/>
                    <a:pt x="1240" y="9572"/>
                  </a:cubicBezTo>
                  <a:lnTo>
                    <a:pt x="12407" y="9572"/>
                  </a:lnTo>
                  <a:lnTo>
                    <a:pt x="11822" y="8987"/>
                  </a:lnTo>
                  <a:lnTo>
                    <a:pt x="3420" y="586"/>
                  </a:lnTo>
                  <a:lnTo>
                    <a:pt x="2835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3" name="Rectángulo 42">
            <a:extLst>
              <a:ext uri="{FF2B5EF4-FFF2-40B4-BE49-F238E27FC236}">
                <a16:creationId xmlns:a16="http://schemas.microsoft.com/office/drawing/2014/main" id="{53E738E2-19FE-4B58-B93E-AE8D386DBB44}"/>
              </a:ext>
            </a:extLst>
          </p:cNvPr>
          <p:cNvSpPr/>
          <p:nvPr/>
        </p:nvSpPr>
        <p:spPr>
          <a:xfrm>
            <a:off x="854239" y="3241053"/>
            <a:ext cx="7590942" cy="880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ts val="1100"/>
              </a:spcBef>
              <a:spcAft>
                <a:spcPts val="1100"/>
              </a:spcAft>
            </a:pPr>
            <a:r>
              <a:rPr lang="es-EC" sz="180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Adquirir la posición de cada robot móvil dentro del entorno controlado mediante el uso de un sistema de visión artificial. </a:t>
            </a:r>
          </a:p>
        </p:txBody>
      </p:sp>
      <p:grpSp>
        <p:nvGrpSpPr>
          <p:cNvPr id="44" name="Google Shape;1340;p57">
            <a:extLst>
              <a:ext uri="{FF2B5EF4-FFF2-40B4-BE49-F238E27FC236}">
                <a16:creationId xmlns:a16="http://schemas.microsoft.com/office/drawing/2014/main" id="{C4620666-9A47-4FA7-8A8F-9E02F230F706}"/>
              </a:ext>
            </a:extLst>
          </p:cNvPr>
          <p:cNvGrpSpPr/>
          <p:nvPr/>
        </p:nvGrpSpPr>
        <p:grpSpPr>
          <a:xfrm>
            <a:off x="698789" y="4228532"/>
            <a:ext cx="7746381" cy="844294"/>
            <a:chOff x="3099239" y="3615343"/>
            <a:chExt cx="689745" cy="184687"/>
          </a:xfrm>
        </p:grpSpPr>
        <p:sp>
          <p:nvSpPr>
            <p:cNvPr id="45" name="Google Shape;1341;p57">
              <a:extLst>
                <a:ext uri="{FF2B5EF4-FFF2-40B4-BE49-F238E27FC236}">
                  <a16:creationId xmlns:a16="http://schemas.microsoft.com/office/drawing/2014/main" id="{EC37E284-A1A1-4CC6-BAE6-D530F40F28FF}"/>
                </a:ext>
              </a:extLst>
            </p:cNvPr>
            <p:cNvSpPr/>
            <p:nvPr/>
          </p:nvSpPr>
          <p:spPr>
            <a:xfrm>
              <a:off x="3327296" y="3788725"/>
              <a:ext cx="22611" cy="11305"/>
            </a:xfrm>
            <a:custGeom>
              <a:avLst/>
              <a:gdLst/>
              <a:ahLst/>
              <a:cxnLst/>
              <a:rect l="l" t="t" r="r" b="b"/>
              <a:pathLst>
                <a:path w="1172" h="586" extrusionOk="0">
                  <a:moveTo>
                    <a:pt x="1" y="0"/>
                  </a:moveTo>
                  <a:lnTo>
                    <a:pt x="586" y="585"/>
                  </a:lnTo>
                  <a:lnTo>
                    <a:pt x="1171" y="0"/>
                  </a:lnTo>
                  <a:close/>
                </a:path>
              </a:pathLst>
            </a:custGeom>
            <a:solidFill>
              <a:srgbClr val="448C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342;p57">
              <a:extLst>
                <a:ext uri="{FF2B5EF4-FFF2-40B4-BE49-F238E27FC236}">
                  <a16:creationId xmlns:a16="http://schemas.microsoft.com/office/drawing/2014/main" id="{F41BBF84-E9ED-438A-96A6-F193D1FF31D7}"/>
                </a:ext>
              </a:extLst>
            </p:cNvPr>
            <p:cNvSpPr/>
            <p:nvPr/>
          </p:nvSpPr>
          <p:spPr>
            <a:xfrm>
              <a:off x="3213258" y="3626629"/>
              <a:ext cx="575727" cy="162115"/>
            </a:xfrm>
            <a:custGeom>
              <a:avLst/>
              <a:gdLst/>
              <a:ahLst/>
              <a:cxnLst/>
              <a:rect l="l" t="t" r="r" b="b"/>
              <a:pathLst>
                <a:path w="29842" h="8403" extrusionOk="0">
                  <a:moveTo>
                    <a:pt x="1" y="1"/>
                  </a:moveTo>
                  <a:lnTo>
                    <a:pt x="6072" y="8402"/>
                  </a:lnTo>
                  <a:lnTo>
                    <a:pt x="28591" y="8402"/>
                  </a:lnTo>
                  <a:cubicBezTo>
                    <a:pt x="29280" y="8402"/>
                    <a:pt x="29842" y="7851"/>
                    <a:pt x="29842" y="7163"/>
                  </a:cubicBezTo>
                  <a:lnTo>
                    <a:pt x="29842" y="1252"/>
                  </a:lnTo>
                  <a:cubicBezTo>
                    <a:pt x="29842" y="563"/>
                    <a:pt x="29280" y="1"/>
                    <a:pt x="285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" name="Google Shape;1343;p57">
              <a:extLst>
                <a:ext uri="{FF2B5EF4-FFF2-40B4-BE49-F238E27FC236}">
                  <a16:creationId xmlns:a16="http://schemas.microsoft.com/office/drawing/2014/main" id="{61D761D0-EF61-403F-B081-F66CC8A500B8}"/>
                </a:ext>
              </a:extLst>
            </p:cNvPr>
            <p:cNvSpPr/>
            <p:nvPr/>
          </p:nvSpPr>
          <p:spPr>
            <a:xfrm>
              <a:off x="3165220" y="3626629"/>
              <a:ext cx="165202" cy="162115"/>
            </a:xfrm>
            <a:custGeom>
              <a:avLst/>
              <a:gdLst/>
              <a:ahLst/>
              <a:cxnLst/>
              <a:rect l="l" t="t" r="r" b="b"/>
              <a:pathLst>
                <a:path w="8563" h="8403" extrusionOk="0">
                  <a:moveTo>
                    <a:pt x="0" y="1"/>
                  </a:moveTo>
                  <a:lnTo>
                    <a:pt x="8402" y="8402"/>
                  </a:lnTo>
                  <a:lnTo>
                    <a:pt x="8562" y="8402"/>
                  </a:lnTo>
                  <a:lnTo>
                    <a:pt x="2491" y="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344;p57">
              <a:extLst>
                <a:ext uri="{FF2B5EF4-FFF2-40B4-BE49-F238E27FC236}">
                  <a16:creationId xmlns:a16="http://schemas.microsoft.com/office/drawing/2014/main" id="{DB7148F7-162A-411C-B536-93799F29BFBC}"/>
                </a:ext>
              </a:extLst>
            </p:cNvPr>
            <p:cNvSpPr/>
            <p:nvPr/>
          </p:nvSpPr>
          <p:spPr>
            <a:xfrm>
              <a:off x="3099239" y="3615343"/>
              <a:ext cx="239381" cy="184687"/>
            </a:xfrm>
            <a:custGeom>
              <a:avLst/>
              <a:gdLst/>
              <a:ahLst/>
              <a:cxnLst/>
              <a:rect l="l" t="t" r="r" b="b"/>
              <a:pathLst>
                <a:path w="12408" h="9573" extrusionOk="0">
                  <a:moveTo>
                    <a:pt x="1240" y="0"/>
                  </a:moveTo>
                  <a:cubicBezTo>
                    <a:pt x="563" y="0"/>
                    <a:pt x="0" y="551"/>
                    <a:pt x="12" y="1240"/>
                  </a:cubicBezTo>
                  <a:lnTo>
                    <a:pt x="12" y="8344"/>
                  </a:lnTo>
                  <a:cubicBezTo>
                    <a:pt x="12" y="9022"/>
                    <a:pt x="563" y="9572"/>
                    <a:pt x="1240" y="9572"/>
                  </a:cubicBezTo>
                  <a:lnTo>
                    <a:pt x="12407" y="9572"/>
                  </a:lnTo>
                  <a:lnTo>
                    <a:pt x="11822" y="8987"/>
                  </a:lnTo>
                  <a:lnTo>
                    <a:pt x="3420" y="586"/>
                  </a:lnTo>
                  <a:lnTo>
                    <a:pt x="2835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9" name="Rectángulo 48">
            <a:extLst>
              <a:ext uri="{FF2B5EF4-FFF2-40B4-BE49-F238E27FC236}">
                <a16:creationId xmlns:a16="http://schemas.microsoft.com/office/drawing/2014/main" id="{B1D0A154-CB38-4E11-B39B-23C87E6DFF43}"/>
              </a:ext>
            </a:extLst>
          </p:cNvPr>
          <p:cNvSpPr/>
          <p:nvPr/>
        </p:nvSpPr>
        <p:spPr>
          <a:xfrm>
            <a:off x="854239" y="4176938"/>
            <a:ext cx="7590942" cy="880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ts val="1100"/>
              </a:spcBef>
              <a:spcAft>
                <a:spcPts val="1100"/>
              </a:spcAft>
            </a:pPr>
            <a:r>
              <a:rPr lang="es-EC" sz="180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Implementar un algoritmo de planificación de trayectoria mediante el uso de un computador central dotado con ROS para alcanzar un objetivo asignado. 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460608D6-A6BB-4E0C-884B-8A0506354F39}"/>
              </a:ext>
            </a:extLst>
          </p:cNvPr>
          <p:cNvSpPr txBox="1"/>
          <p:nvPr/>
        </p:nvSpPr>
        <p:spPr>
          <a:xfrm>
            <a:off x="854239" y="2281807"/>
            <a:ext cx="7859833" cy="880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ts val="1100"/>
              </a:spcBef>
              <a:spcAft>
                <a:spcPts val="1100"/>
              </a:spcAft>
            </a:pPr>
            <a:r>
              <a:rPr lang="es-EC" sz="180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Diseñar y construir un entorno controlado adecuado a las dimensiones de los robots a utilizarse.</a:t>
            </a:r>
            <a:r>
              <a:rPr lang="es-EC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B8D9E8B-4D74-4DC5-A89A-DA27F61F34B4}"/>
              </a:ext>
            </a:extLst>
          </p:cNvPr>
          <p:cNvSpPr txBox="1"/>
          <p:nvPr/>
        </p:nvSpPr>
        <p:spPr>
          <a:xfrm>
            <a:off x="698799" y="207469"/>
            <a:ext cx="5325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/>
              <a:t>OBJETIVO GENERAL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0F13D866-7EE4-4428-824B-CB7DC292FE47}"/>
              </a:ext>
            </a:extLst>
          </p:cNvPr>
          <p:cNvSpPr txBox="1"/>
          <p:nvPr/>
        </p:nvSpPr>
        <p:spPr>
          <a:xfrm>
            <a:off x="698799" y="1775592"/>
            <a:ext cx="5325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/>
              <a:t>OBJETIVOS ESPECIFICOS</a:t>
            </a:r>
          </a:p>
        </p:txBody>
      </p:sp>
    </p:spTree>
    <p:extLst>
      <p:ext uri="{BB962C8B-B14F-4D97-AF65-F5344CB8AC3E}">
        <p14:creationId xmlns:p14="http://schemas.microsoft.com/office/powerpoint/2010/main" val="32865458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7A18C9FB-EC4C-4DAE-8F7D-C6E5AF607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endParaRPr lang="en-US" sz="1350" kern="1200" dirty="0">
              <a:solidFill>
                <a:prstClr val="white"/>
              </a:solidFill>
              <a:latin typeface="Avenir Next LT Pro Light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4E5F3CC-307E-4E93-82ED-7D2B930B37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56" b="12074"/>
          <a:stretch/>
        </p:blipFill>
        <p:spPr>
          <a:xfrm>
            <a:off x="15" y="7"/>
            <a:ext cx="9155415" cy="5143493"/>
          </a:xfrm>
          <a:prstGeom prst="rect">
            <a:avLst/>
          </a:prstGeom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5E698B96-C345-4CAB-9657-02BD17A19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7004405" cy="5143500"/>
          </a:xfrm>
          <a:prstGeom prst="rect">
            <a:avLst/>
          </a:prstGeom>
          <a:gradFill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F300A72-6B08-4CAD-B18C-D7EC412EE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500" y="571500"/>
            <a:ext cx="2857500" cy="2286000"/>
          </a:xfrm>
        </p:spPr>
        <p:txBody>
          <a:bodyPr>
            <a:normAutofit/>
          </a:bodyPr>
          <a:lstStyle/>
          <a:p>
            <a:pPr algn="l"/>
            <a:r>
              <a:rPr lang="es-EC" sz="3300" dirty="0"/>
              <a:t>02</a:t>
            </a:r>
            <a:br>
              <a:rPr lang="es-EC" sz="3300" dirty="0"/>
            </a:br>
            <a:r>
              <a:rPr lang="es-EC" sz="3300" dirty="0"/>
              <a:t>Generalidades</a:t>
            </a:r>
          </a:p>
        </p:txBody>
      </p:sp>
    </p:spTree>
    <p:extLst>
      <p:ext uri="{BB962C8B-B14F-4D97-AF65-F5344CB8AC3E}">
        <p14:creationId xmlns:p14="http://schemas.microsoft.com/office/powerpoint/2010/main" val="2239156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:a16="http://schemas.microsoft.com/office/drawing/2014/main" id="{B153B2B9-CED3-45AD-84B9-928074E047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5705" y="293164"/>
            <a:ext cx="3527294" cy="689100"/>
          </a:xfrm>
        </p:spPr>
        <p:txBody>
          <a:bodyPr/>
          <a:lstStyle/>
          <a:p>
            <a:r>
              <a:rPr lang="es-EC" sz="2400" dirty="0"/>
              <a:t>Sistemas Mecatrónicos</a:t>
            </a:r>
          </a:p>
        </p:txBody>
      </p:sp>
      <p:graphicFrame>
        <p:nvGraphicFramePr>
          <p:cNvPr id="45" name="Diagrama 44">
            <a:extLst>
              <a:ext uri="{FF2B5EF4-FFF2-40B4-BE49-F238E27FC236}">
                <a16:creationId xmlns:a16="http://schemas.microsoft.com/office/drawing/2014/main" id="{305416CE-44C2-4836-A23F-B17A886C58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00874333"/>
              </p:ext>
            </p:extLst>
          </p:nvPr>
        </p:nvGraphicFramePr>
        <p:xfrm>
          <a:off x="4879361" y="1170855"/>
          <a:ext cx="5271247" cy="35702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0" name="Imagen 49" descr="Imagen que contiene Texto&#10;&#10;Descripción generada automáticamente">
            <a:extLst>
              <a:ext uri="{FF2B5EF4-FFF2-40B4-BE49-F238E27FC236}">
                <a16:creationId xmlns:a16="http://schemas.microsoft.com/office/drawing/2014/main" id="{53B1E801-B1A9-4EFA-9BC5-F6B861DB3B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1472" y="1286536"/>
            <a:ext cx="6114471" cy="321925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DB9A663-F334-48EF-B589-E85491EA2B59}"/>
              </a:ext>
            </a:extLst>
          </p:cNvPr>
          <p:cNvSpPr txBox="1"/>
          <p:nvPr/>
        </p:nvSpPr>
        <p:spPr>
          <a:xfrm>
            <a:off x="324651" y="4679253"/>
            <a:ext cx="510604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419" sz="1100" b="1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Fuente: </a:t>
            </a:r>
            <a:r>
              <a:rPr lang="es-419" sz="1100" b="1" dirty="0" err="1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Wan</a:t>
            </a:r>
            <a:r>
              <a:rPr lang="es-419" sz="1100" b="1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 et al., 2011</a:t>
            </a:r>
            <a:endParaRPr lang="es-EC" sz="1100" b="1" dirty="0"/>
          </a:p>
        </p:txBody>
      </p:sp>
    </p:spTree>
    <p:extLst>
      <p:ext uri="{BB962C8B-B14F-4D97-AF65-F5344CB8AC3E}">
        <p14:creationId xmlns:p14="http://schemas.microsoft.com/office/powerpoint/2010/main" val="964913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97ECF8-8388-43F1-B51A-8BBB334934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8234" y="500752"/>
            <a:ext cx="2187989" cy="1256486"/>
          </a:xfrm>
        </p:spPr>
        <p:txBody>
          <a:bodyPr/>
          <a:lstStyle/>
          <a:p>
            <a:r>
              <a:rPr lang="es-EC" sz="2400" dirty="0"/>
              <a:t>Aplicaciones de Sistemas Ciber-Físicos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7270C254-1A6E-4B73-BFAA-E2960A0197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0397440"/>
              </p:ext>
            </p:extLst>
          </p:nvPr>
        </p:nvGraphicFramePr>
        <p:xfrm>
          <a:off x="1959110" y="788118"/>
          <a:ext cx="6333160" cy="4245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Missouri S&amp;T – News and Events – Nearly $1 million NSF grant to ...">
            <a:extLst>
              <a:ext uri="{FF2B5EF4-FFF2-40B4-BE49-F238E27FC236}">
                <a16:creationId xmlns:a16="http://schemas.microsoft.com/office/drawing/2014/main" id="{60185791-89EC-4D04-B4D7-9FCE20132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923" y="109441"/>
            <a:ext cx="2628900" cy="174307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IH dives into cyber-physical systems research -- GCN">
            <a:extLst>
              <a:ext uri="{FF2B5EF4-FFF2-40B4-BE49-F238E27FC236}">
                <a16:creationId xmlns:a16="http://schemas.microsoft.com/office/drawing/2014/main" id="{205D7B16-298B-4BCF-BBDC-BD7F6A2F6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89" y="3200884"/>
            <a:ext cx="2979851" cy="144186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0065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7"/>
          <p:cNvSpPr txBox="1">
            <a:spLocks noGrp="1"/>
          </p:cNvSpPr>
          <p:nvPr>
            <p:ph type="ctrTitle"/>
          </p:nvPr>
        </p:nvSpPr>
        <p:spPr>
          <a:xfrm flipH="1">
            <a:off x="4158088" y="387833"/>
            <a:ext cx="3603295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2800" dirty="0"/>
              <a:t>Sistemas Multirobot</a:t>
            </a:r>
            <a:endParaRPr sz="2800" dirty="0"/>
          </a:p>
        </p:txBody>
      </p:sp>
      <p:sp>
        <p:nvSpPr>
          <p:cNvPr id="221" name="Google Shape;221;p27"/>
          <p:cNvSpPr txBox="1">
            <a:spLocks noGrp="1"/>
          </p:cNvSpPr>
          <p:nvPr>
            <p:ph type="ctrTitle" idx="2"/>
          </p:nvPr>
        </p:nvSpPr>
        <p:spPr>
          <a:xfrm flipH="1">
            <a:off x="727684" y="1492089"/>
            <a:ext cx="2671500" cy="64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2400" dirty="0"/>
              <a:t>Definición</a:t>
            </a:r>
            <a:endParaRPr sz="2400" dirty="0"/>
          </a:p>
        </p:txBody>
      </p:sp>
      <p:sp>
        <p:nvSpPr>
          <p:cNvPr id="222" name="Google Shape;222;p27"/>
          <p:cNvSpPr txBox="1">
            <a:spLocks noGrp="1"/>
          </p:cNvSpPr>
          <p:nvPr>
            <p:ph type="subTitle" idx="1"/>
          </p:nvPr>
        </p:nvSpPr>
        <p:spPr>
          <a:xfrm flipH="1">
            <a:off x="1271884" y="2338235"/>
            <a:ext cx="2127300" cy="17542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s-ES" sz="1600" dirty="0"/>
              <a:t>Entorno en el que varios robots cooperan para realizar tareas complejas que de otro modo serían imposible de lograr para un solo robot</a:t>
            </a:r>
            <a:endParaRPr sz="1600" dirty="0"/>
          </a:p>
        </p:txBody>
      </p:sp>
      <p:sp>
        <p:nvSpPr>
          <p:cNvPr id="197" name="Google Shape;197;p27"/>
          <p:cNvSpPr/>
          <p:nvPr/>
        </p:nvSpPr>
        <p:spPr>
          <a:xfrm>
            <a:off x="-236550" y="-326787"/>
            <a:ext cx="4652175" cy="1932371"/>
          </a:xfrm>
          <a:custGeom>
            <a:avLst/>
            <a:gdLst/>
            <a:ahLst/>
            <a:cxnLst/>
            <a:rect l="l" t="t" r="r" b="b"/>
            <a:pathLst>
              <a:path w="34367" h="14275" extrusionOk="0">
                <a:moveTo>
                  <a:pt x="34342" y="1"/>
                </a:moveTo>
                <a:lnTo>
                  <a:pt x="13605" y="14227"/>
                </a:lnTo>
                <a:lnTo>
                  <a:pt x="13" y="10191"/>
                </a:lnTo>
                <a:lnTo>
                  <a:pt x="0" y="10231"/>
                </a:lnTo>
                <a:lnTo>
                  <a:pt x="13602" y="14272"/>
                </a:lnTo>
                <a:lnTo>
                  <a:pt x="13612" y="14275"/>
                </a:lnTo>
                <a:lnTo>
                  <a:pt x="34367" y="36"/>
                </a:lnTo>
                <a:lnTo>
                  <a:pt x="34342" y="1"/>
                </a:lnTo>
                <a:close/>
              </a:path>
            </a:pathLst>
          </a:custGeom>
          <a:solidFill>
            <a:srgbClr val="D9D9D9"/>
          </a:solidFill>
          <a:ln w="19050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27"/>
          <p:cNvSpPr/>
          <p:nvPr/>
        </p:nvSpPr>
        <p:spPr>
          <a:xfrm>
            <a:off x="4499784" y="3201336"/>
            <a:ext cx="1418298" cy="1228391"/>
          </a:xfrm>
          <a:custGeom>
            <a:avLst/>
            <a:gdLst/>
            <a:ahLst/>
            <a:cxnLst/>
            <a:rect l="l" t="t" r="r" b="b"/>
            <a:pathLst>
              <a:path w="130779" h="113268" extrusionOk="0">
                <a:moveTo>
                  <a:pt x="97822" y="469"/>
                </a:moveTo>
                <a:lnTo>
                  <a:pt x="130241" y="56641"/>
                </a:lnTo>
                <a:lnTo>
                  <a:pt x="97822" y="112813"/>
                </a:lnTo>
                <a:lnTo>
                  <a:pt x="32957" y="112813"/>
                </a:lnTo>
                <a:lnTo>
                  <a:pt x="524" y="56641"/>
                </a:lnTo>
                <a:lnTo>
                  <a:pt x="32957" y="469"/>
                </a:lnTo>
                <a:close/>
                <a:moveTo>
                  <a:pt x="32695" y="1"/>
                </a:moveTo>
                <a:lnTo>
                  <a:pt x="55" y="56517"/>
                </a:lnTo>
                <a:lnTo>
                  <a:pt x="0" y="56641"/>
                </a:lnTo>
                <a:lnTo>
                  <a:pt x="32626" y="113157"/>
                </a:lnTo>
                <a:lnTo>
                  <a:pt x="32695" y="113267"/>
                </a:lnTo>
                <a:lnTo>
                  <a:pt x="98084" y="113267"/>
                </a:lnTo>
                <a:lnTo>
                  <a:pt x="130710" y="56751"/>
                </a:lnTo>
                <a:lnTo>
                  <a:pt x="130778" y="56641"/>
                </a:lnTo>
                <a:lnTo>
                  <a:pt x="98153" y="125"/>
                </a:lnTo>
                <a:lnTo>
                  <a:pt x="98084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27"/>
          <p:cNvSpPr/>
          <p:nvPr/>
        </p:nvSpPr>
        <p:spPr>
          <a:xfrm>
            <a:off x="4493959" y="3196412"/>
            <a:ext cx="1242880" cy="1238391"/>
          </a:xfrm>
          <a:custGeom>
            <a:avLst/>
            <a:gdLst/>
            <a:ahLst/>
            <a:cxnLst/>
            <a:rect l="l" t="t" r="r" b="b"/>
            <a:pathLst>
              <a:path w="114604" h="114190" extrusionOk="0">
                <a:moveTo>
                  <a:pt x="32956" y="0"/>
                </a:moveTo>
                <a:lnTo>
                  <a:pt x="0" y="57095"/>
                </a:lnTo>
                <a:lnTo>
                  <a:pt x="32763" y="113845"/>
                </a:lnTo>
                <a:lnTo>
                  <a:pt x="32956" y="114190"/>
                </a:lnTo>
                <a:lnTo>
                  <a:pt x="98883" y="114190"/>
                </a:lnTo>
                <a:lnTo>
                  <a:pt x="114603" y="86965"/>
                </a:lnTo>
                <a:lnTo>
                  <a:pt x="113404" y="86276"/>
                </a:lnTo>
                <a:lnTo>
                  <a:pt x="98084" y="112798"/>
                </a:lnTo>
                <a:lnTo>
                  <a:pt x="33755" y="112798"/>
                </a:lnTo>
                <a:lnTo>
                  <a:pt x="1598" y="57095"/>
                </a:lnTo>
                <a:lnTo>
                  <a:pt x="33755" y="1378"/>
                </a:lnTo>
                <a:lnTo>
                  <a:pt x="65926" y="1378"/>
                </a:lnTo>
                <a:lnTo>
                  <a:pt x="65926" y="0"/>
                </a:lnTo>
                <a:close/>
              </a:path>
            </a:pathLst>
          </a:custGeom>
          <a:solidFill>
            <a:srgbClr val="097A80"/>
          </a:solidFill>
          <a:ln w="9525" cap="flat" cmpd="sng">
            <a:solidFill>
              <a:srgbClr val="097A8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7"/>
          <p:cNvSpPr/>
          <p:nvPr/>
        </p:nvSpPr>
        <p:spPr>
          <a:xfrm>
            <a:off x="6445784" y="3201336"/>
            <a:ext cx="1418450" cy="1228391"/>
          </a:xfrm>
          <a:custGeom>
            <a:avLst/>
            <a:gdLst/>
            <a:ahLst/>
            <a:cxnLst/>
            <a:rect l="l" t="t" r="r" b="b"/>
            <a:pathLst>
              <a:path w="130793" h="113268" extrusionOk="0">
                <a:moveTo>
                  <a:pt x="97822" y="469"/>
                </a:moveTo>
                <a:lnTo>
                  <a:pt x="130255" y="56641"/>
                </a:lnTo>
                <a:lnTo>
                  <a:pt x="97822" y="112813"/>
                </a:lnTo>
                <a:lnTo>
                  <a:pt x="32970" y="112813"/>
                </a:lnTo>
                <a:lnTo>
                  <a:pt x="538" y="56641"/>
                </a:lnTo>
                <a:lnTo>
                  <a:pt x="32970" y="469"/>
                </a:lnTo>
                <a:close/>
                <a:moveTo>
                  <a:pt x="32695" y="1"/>
                </a:moveTo>
                <a:lnTo>
                  <a:pt x="69" y="56517"/>
                </a:lnTo>
                <a:lnTo>
                  <a:pt x="0" y="56641"/>
                </a:lnTo>
                <a:lnTo>
                  <a:pt x="32640" y="113157"/>
                </a:lnTo>
                <a:lnTo>
                  <a:pt x="32695" y="113267"/>
                </a:lnTo>
                <a:lnTo>
                  <a:pt x="98098" y="113267"/>
                </a:lnTo>
                <a:lnTo>
                  <a:pt x="130723" y="56751"/>
                </a:lnTo>
                <a:lnTo>
                  <a:pt x="130792" y="56641"/>
                </a:lnTo>
                <a:lnTo>
                  <a:pt x="98166" y="125"/>
                </a:lnTo>
                <a:lnTo>
                  <a:pt x="98098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27"/>
          <p:cNvSpPr/>
          <p:nvPr/>
        </p:nvSpPr>
        <p:spPr>
          <a:xfrm>
            <a:off x="6440101" y="3196412"/>
            <a:ext cx="714989" cy="962418"/>
          </a:xfrm>
          <a:custGeom>
            <a:avLst/>
            <a:gdLst/>
            <a:ahLst/>
            <a:cxnLst/>
            <a:rect l="l" t="t" r="r" b="b"/>
            <a:pathLst>
              <a:path w="65928" h="88743" extrusionOk="0">
                <a:moveTo>
                  <a:pt x="32957" y="0"/>
                </a:moveTo>
                <a:lnTo>
                  <a:pt x="1" y="57095"/>
                </a:lnTo>
                <a:lnTo>
                  <a:pt x="18270" y="88742"/>
                </a:lnTo>
                <a:lnTo>
                  <a:pt x="19469" y="88053"/>
                </a:lnTo>
                <a:lnTo>
                  <a:pt x="1599" y="57095"/>
                </a:lnTo>
                <a:lnTo>
                  <a:pt x="33756" y="1378"/>
                </a:lnTo>
                <a:lnTo>
                  <a:pt x="65927" y="1378"/>
                </a:lnTo>
                <a:lnTo>
                  <a:pt x="65927" y="0"/>
                </a:lnTo>
                <a:close/>
              </a:path>
            </a:pathLst>
          </a:custGeom>
          <a:solidFill>
            <a:srgbClr val="097A80"/>
          </a:solidFill>
          <a:ln w="9525" cap="flat" cmpd="sng">
            <a:solidFill>
              <a:srgbClr val="097A8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27"/>
          <p:cNvSpPr txBox="1"/>
          <p:nvPr/>
        </p:nvSpPr>
        <p:spPr>
          <a:xfrm>
            <a:off x="4547825" y="3692762"/>
            <a:ext cx="1316100" cy="3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dirty="0">
                <a:solidFill>
                  <a:schemeClr val="dk1"/>
                </a:solidFill>
                <a:latin typeface="Nunito Sans ExtraBold"/>
                <a:sym typeface="Nunito Sans"/>
              </a:rPr>
              <a:t>Asignación de Tareas</a:t>
            </a:r>
            <a:endParaRPr dirty="0">
              <a:solidFill>
                <a:schemeClr val="dk1"/>
              </a:solidFill>
              <a:latin typeface="Nunito Sans ExtraBold"/>
              <a:sym typeface="Nunito Sans"/>
            </a:endParaRPr>
          </a:p>
        </p:txBody>
      </p:sp>
      <p:sp>
        <p:nvSpPr>
          <p:cNvPr id="206" name="Google Shape;206;p27"/>
          <p:cNvSpPr txBox="1"/>
          <p:nvPr/>
        </p:nvSpPr>
        <p:spPr>
          <a:xfrm>
            <a:off x="6469186" y="3662162"/>
            <a:ext cx="1418298" cy="3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dirty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Aprendizaje</a:t>
            </a:r>
            <a:endParaRPr dirty="0">
              <a:solidFill>
                <a:schemeClr val="dk1"/>
              </a:solidFill>
              <a:latin typeface="Nunito Sans ExtraBold"/>
              <a:ea typeface="Nunito Sans ExtraBold"/>
              <a:cs typeface="Nunito Sans ExtraBold"/>
              <a:sym typeface="Nunito Sans ExtraBold"/>
            </a:endParaRPr>
          </a:p>
        </p:txBody>
      </p:sp>
      <p:cxnSp>
        <p:nvCxnSpPr>
          <p:cNvPr id="207" name="Google Shape;207;p27"/>
          <p:cNvCxnSpPr/>
          <p:nvPr/>
        </p:nvCxnSpPr>
        <p:spPr>
          <a:xfrm>
            <a:off x="3846184" y="1492089"/>
            <a:ext cx="0" cy="2600400"/>
          </a:xfrm>
          <a:prstGeom prst="straightConnector1">
            <a:avLst/>
          </a:prstGeom>
          <a:noFill/>
          <a:ln w="19050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" name="Google Shape;198;p27">
            <a:extLst>
              <a:ext uri="{FF2B5EF4-FFF2-40B4-BE49-F238E27FC236}">
                <a16:creationId xmlns:a16="http://schemas.microsoft.com/office/drawing/2014/main" id="{F6A4A9E9-0F8E-476B-BCB1-12FDA995DAE8}"/>
              </a:ext>
            </a:extLst>
          </p:cNvPr>
          <p:cNvSpPr/>
          <p:nvPr/>
        </p:nvSpPr>
        <p:spPr>
          <a:xfrm>
            <a:off x="4523186" y="1624521"/>
            <a:ext cx="1418298" cy="1228391"/>
          </a:xfrm>
          <a:custGeom>
            <a:avLst/>
            <a:gdLst/>
            <a:ahLst/>
            <a:cxnLst/>
            <a:rect l="l" t="t" r="r" b="b"/>
            <a:pathLst>
              <a:path w="130779" h="113268" extrusionOk="0">
                <a:moveTo>
                  <a:pt x="97822" y="469"/>
                </a:moveTo>
                <a:lnTo>
                  <a:pt x="130241" y="56641"/>
                </a:lnTo>
                <a:lnTo>
                  <a:pt x="97822" y="112813"/>
                </a:lnTo>
                <a:lnTo>
                  <a:pt x="32957" y="112813"/>
                </a:lnTo>
                <a:lnTo>
                  <a:pt x="524" y="56641"/>
                </a:lnTo>
                <a:lnTo>
                  <a:pt x="32957" y="469"/>
                </a:lnTo>
                <a:close/>
                <a:moveTo>
                  <a:pt x="32695" y="1"/>
                </a:moveTo>
                <a:lnTo>
                  <a:pt x="55" y="56517"/>
                </a:lnTo>
                <a:lnTo>
                  <a:pt x="0" y="56641"/>
                </a:lnTo>
                <a:lnTo>
                  <a:pt x="32626" y="113157"/>
                </a:lnTo>
                <a:lnTo>
                  <a:pt x="32695" y="113267"/>
                </a:lnTo>
                <a:lnTo>
                  <a:pt x="98084" y="113267"/>
                </a:lnTo>
                <a:lnTo>
                  <a:pt x="130710" y="56751"/>
                </a:lnTo>
                <a:lnTo>
                  <a:pt x="130778" y="56641"/>
                </a:lnTo>
                <a:lnTo>
                  <a:pt x="98153" y="125"/>
                </a:lnTo>
                <a:lnTo>
                  <a:pt x="98084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199;p27">
            <a:extLst>
              <a:ext uri="{FF2B5EF4-FFF2-40B4-BE49-F238E27FC236}">
                <a16:creationId xmlns:a16="http://schemas.microsoft.com/office/drawing/2014/main" id="{FCC7F1F2-DAB3-4D92-95DD-A08C6F4CCBA7}"/>
              </a:ext>
            </a:extLst>
          </p:cNvPr>
          <p:cNvSpPr/>
          <p:nvPr/>
        </p:nvSpPr>
        <p:spPr>
          <a:xfrm>
            <a:off x="4517361" y="1619597"/>
            <a:ext cx="1242880" cy="1238391"/>
          </a:xfrm>
          <a:custGeom>
            <a:avLst/>
            <a:gdLst/>
            <a:ahLst/>
            <a:cxnLst/>
            <a:rect l="l" t="t" r="r" b="b"/>
            <a:pathLst>
              <a:path w="114604" h="114190" extrusionOk="0">
                <a:moveTo>
                  <a:pt x="32956" y="0"/>
                </a:moveTo>
                <a:lnTo>
                  <a:pt x="0" y="57095"/>
                </a:lnTo>
                <a:lnTo>
                  <a:pt x="32763" y="113845"/>
                </a:lnTo>
                <a:lnTo>
                  <a:pt x="32956" y="114190"/>
                </a:lnTo>
                <a:lnTo>
                  <a:pt x="98883" y="114190"/>
                </a:lnTo>
                <a:lnTo>
                  <a:pt x="114603" y="86965"/>
                </a:lnTo>
                <a:lnTo>
                  <a:pt x="113404" y="86276"/>
                </a:lnTo>
                <a:lnTo>
                  <a:pt x="98084" y="112798"/>
                </a:lnTo>
                <a:lnTo>
                  <a:pt x="33755" y="112798"/>
                </a:lnTo>
                <a:lnTo>
                  <a:pt x="1598" y="57095"/>
                </a:lnTo>
                <a:lnTo>
                  <a:pt x="33755" y="1378"/>
                </a:lnTo>
                <a:lnTo>
                  <a:pt x="65926" y="1378"/>
                </a:lnTo>
                <a:lnTo>
                  <a:pt x="65926" y="0"/>
                </a:lnTo>
                <a:close/>
              </a:path>
            </a:pathLst>
          </a:custGeom>
          <a:solidFill>
            <a:srgbClr val="097A80"/>
          </a:solidFill>
          <a:ln w="9525" cap="flat" cmpd="sng">
            <a:solidFill>
              <a:srgbClr val="097A8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200;p27">
            <a:extLst>
              <a:ext uri="{FF2B5EF4-FFF2-40B4-BE49-F238E27FC236}">
                <a16:creationId xmlns:a16="http://schemas.microsoft.com/office/drawing/2014/main" id="{A4DE9A49-97EE-4199-A76A-5302F43399AC}"/>
              </a:ext>
            </a:extLst>
          </p:cNvPr>
          <p:cNvSpPr/>
          <p:nvPr/>
        </p:nvSpPr>
        <p:spPr>
          <a:xfrm>
            <a:off x="6469186" y="1624521"/>
            <a:ext cx="1418450" cy="1228391"/>
          </a:xfrm>
          <a:custGeom>
            <a:avLst/>
            <a:gdLst/>
            <a:ahLst/>
            <a:cxnLst/>
            <a:rect l="l" t="t" r="r" b="b"/>
            <a:pathLst>
              <a:path w="130793" h="113268" extrusionOk="0">
                <a:moveTo>
                  <a:pt x="97822" y="469"/>
                </a:moveTo>
                <a:lnTo>
                  <a:pt x="130255" y="56641"/>
                </a:lnTo>
                <a:lnTo>
                  <a:pt x="97822" y="112813"/>
                </a:lnTo>
                <a:lnTo>
                  <a:pt x="32970" y="112813"/>
                </a:lnTo>
                <a:lnTo>
                  <a:pt x="538" y="56641"/>
                </a:lnTo>
                <a:lnTo>
                  <a:pt x="32970" y="469"/>
                </a:lnTo>
                <a:close/>
                <a:moveTo>
                  <a:pt x="32695" y="1"/>
                </a:moveTo>
                <a:lnTo>
                  <a:pt x="69" y="56517"/>
                </a:lnTo>
                <a:lnTo>
                  <a:pt x="0" y="56641"/>
                </a:lnTo>
                <a:lnTo>
                  <a:pt x="32640" y="113157"/>
                </a:lnTo>
                <a:lnTo>
                  <a:pt x="32695" y="113267"/>
                </a:lnTo>
                <a:lnTo>
                  <a:pt x="98098" y="113267"/>
                </a:lnTo>
                <a:lnTo>
                  <a:pt x="130723" y="56751"/>
                </a:lnTo>
                <a:lnTo>
                  <a:pt x="130792" y="56641"/>
                </a:lnTo>
                <a:lnTo>
                  <a:pt x="98166" y="125"/>
                </a:lnTo>
                <a:lnTo>
                  <a:pt x="98098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201;p27">
            <a:extLst>
              <a:ext uri="{FF2B5EF4-FFF2-40B4-BE49-F238E27FC236}">
                <a16:creationId xmlns:a16="http://schemas.microsoft.com/office/drawing/2014/main" id="{D345C65B-2CAA-4A93-9282-CDAFD45498E8}"/>
              </a:ext>
            </a:extLst>
          </p:cNvPr>
          <p:cNvSpPr/>
          <p:nvPr/>
        </p:nvSpPr>
        <p:spPr>
          <a:xfrm>
            <a:off x="6463503" y="1619597"/>
            <a:ext cx="714989" cy="962418"/>
          </a:xfrm>
          <a:custGeom>
            <a:avLst/>
            <a:gdLst/>
            <a:ahLst/>
            <a:cxnLst/>
            <a:rect l="l" t="t" r="r" b="b"/>
            <a:pathLst>
              <a:path w="65928" h="88743" extrusionOk="0">
                <a:moveTo>
                  <a:pt x="32957" y="0"/>
                </a:moveTo>
                <a:lnTo>
                  <a:pt x="1" y="57095"/>
                </a:lnTo>
                <a:lnTo>
                  <a:pt x="18270" y="88742"/>
                </a:lnTo>
                <a:lnTo>
                  <a:pt x="19469" y="88053"/>
                </a:lnTo>
                <a:lnTo>
                  <a:pt x="1599" y="57095"/>
                </a:lnTo>
                <a:lnTo>
                  <a:pt x="33756" y="1378"/>
                </a:lnTo>
                <a:lnTo>
                  <a:pt x="65927" y="1378"/>
                </a:lnTo>
                <a:lnTo>
                  <a:pt x="65927" y="0"/>
                </a:lnTo>
                <a:close/>
              </a:path>
            </a:pathLst>
          </a:custGeom>
          <a:solidFill>
            <a:srgbClr val="097A80"/>
          </a:solidFill>
          <a:ln w="9525" cap="flat" cmpd="sng">
            <a:solidFill>
              <a:srgbClr val="097A8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203;p27">
            <a:extLst>
              <a:ext uri="{FF2B5EF4-FFF2-40B4-BE49-F238E27FC236}">
                <a16:creationId xmlns:a16="http://schemas.microsoft.com/office/drawing/2014/main" id="{C5B9B47D-025E-4A61-9EE5-6ACCF4D2DB66}"/>
              </a:ext>
            </a:extLst>
          </p:cNvPr>
          <p:cNvSpPr txBox="1"/>
          <p:nvPr/>
        </p:nvSpPr>
        <p:spPr>
          <a:xfrm>
            <a:off x="4571227" y="2115947"/>
            <a:ext cx="1316100" cy="3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dirty="0">
                <a:solidFill>
                  <a:schemeClr val="dk1"/>
                </a:solidFill>
                <a:latin typeface="Nunito Sans ExtraBold"/>
                <a:sym typeface="Nunito Sans"/>
              </a:rPr>
              <a:t>Arquitectura</a:t>
            </a:r>
            <a:endParaRPr dirty="0">
              <a:solidFill>
                <a:schemeClr val="dk1"/>
              </a:solidFill>
              <a:latin typeface="Nunito Sans ExtraBold"/>
              <a:sym typeface="Nunito Sans"/>
            </a:endParaRPr>
          </a:p>
        </p:txBody>
      </p:sp>
      <p:sp>
        <p:nvSpPr>
          <p:cNvPr id="41" name="Google Shape;206;p27">
            <a:extLst>
              <a:ext uri="{FF2B5EF4-FFF2-40B4-BE49-F238E27FC236}">
                <a16:creationId xmlns:a16="http://schemas.microsoft.com/office/drawing/2014/main" id="{711D0A51-5A49-44BF-B466-254BA85C20BE}"/>
              </a:ext>
            </a:extLst>
          </p:cNvPr>
          <p:cNvSpPr txBox="1"/>
          <p:nvPr/>
        </p:nvSpPr>
        <p:spPr>
          <a:xfrm>
            <a:off x="6492588" y="2085347"/>
            <a:ext cx="1418298" cy="3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dirty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Comunicación</a:t>
            </a:r>
            <a:endParaRPr dirty="0">
              <a:solidFill>
                <a:schemeClr val="dk1"/>
              </a:solidFill>
              <a:latin typeface="Nunito Sans ExtraBold"/>
              <a:ea typeface="Nunito Sans ExtraBold"/>
              <a:cs typeface="Nunito Sans ExtraBold"/>
              <a:sym typeface="Nunito Sans Extra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arketing Newsletter">
  <a:themeElements>
    <a:clrScheme name="Simple Light">
      <a:dk1>
        <a:srgbClr val="191919"/>
      </a:dk1>
      <a:lt1>
        <a:srgbClr val="F3F3F3"/>
      </a:lt1>
      <a:dk2>
        <a:srgbClr val="D9D9D9"/>
      </a:dk2>
      <a:lt2>
        <a:srgbClr val="434343"/>
      </a:lt2>
      <a:accent1>
        <a:srgbClr val="097A80"/>
      </a:accent1>
      <a:accent2>
        <a:srgbClr val="B3B896"/>
      </a:accent2>
      <a:accent3>
        <a:srgbClr val="F1C34E"/>
      </a:accent3>
      <a:accent4>
        <a:srgbClr val="E06666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ebbleVTI">
  <a:themeElements>
    <a:clrScheme name="Blush 3">
      <a:dk1>
        <a:sysClr val="windowText" lastClr="000000"/>
      </a:dk1>
      <a:lt1>
        <a:sysClr val="window" lastClr="FFFFFF"/>
      </a:lt1>
      <a:dk2>
        <a:srgbClr val="B15E4E"/>
      </a:dk2>
      <a:lt2>
        <a:srgbClr val="FFFFFF"/>
      </a:lt2>
      <a:accent1>
        <a:srgbClr val="C5B096"/>
      </a:accent1>
      <a:accent2>
        <a:srgbClr val="ECA855"/>
      </a:accent2>
      <a:accent3>
        <a:srgbClr val="9BBFB0"/>
      </a:accent3>
      <a:accent4>
        <a:srgbClr val="A9AEA7"/>
      </a:accent4>
      <a:accent5>
        <a:srgbClr val="6A787C"/>
      </a:accent5>
      <a:accent6>
        <a:srgbClr val="3B4345"/>
      </a:accent6>
      <a:hlink>
        <a:srgbClr val="ECA855"/>
      </a:hlink>
      <a:folHlink>
        <a:srgbClr val="6A392F"/>
      </a:folHlink>
    </a:clrScheme>
    <a:fontScheme name="Custom 4">
      <a:majorFont>
        <a:latin typeface="Sitka Subheading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ebbleVTI" id="{8B4DB91D-6BB4-4BA3-973A-733D3AF2680E}" vid="{9A19CF0D-2077-4BF4-BAA5-86934C336D59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1653</TotalTime>
  <Words>996</Words>
  <Application>Microsoft Office PowerPoint</Application>
  <PresentationFormat>Presentación en pantalla (16:9)</PresentationFormat>
  <Paragraphs>219</Paragraphs>
  <Slides>38</Slides>
  <Notes>9</Notes>
  <HiddenSlides>0</HiddenSlides>
  <MMClips>1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38</vt:i4>
      </vt:variant>
    </vt:vector>
  </HeadingPairs>
  <TitlesOfParts>
    <vt:vector size="51" baseType="lpstr">
      <vt:lpstr>Sitka Subheading</vt:lpstr>
      <vt:lpstr>Nunito Sans</vt:lpstr>
      <vt:lpstr>Nunito Sans ExtraBold</vt:lpstr>
      <vt:lpstr>Calibri Light</vt:lpstr>
      <vt:lpstr>Avenir Next LT Pro Light</vt:lpstr>
      <vt:lpstr>Cambria Math</vt:lpstr>
      <vt:lpstr>Calibri</vt:lpstr>
      <vt:lpstr>Avenir Next LT Pro</vt:lpstr>
      <vt:lpstr>Fira Sans Extra Condensed Medium</vt:lpstr>
      <vt:lpstr>Arial</vt:lpstr>
      <vt:lpstr>Assistant Light</vt:lpstr>
      <vt:lpstr>Marketing Newsletter</vt:lpstr>
      <vt:lpstr>PebbleVTI</vt:lpstr>
      <vt:lpstr>  Diseño e implementación de un sistema multirobot para trabajos colaborativos dotado de planificación de trayectoria con arquitectura IoT</vt:lpstr>
      <vt:lpstr>Objetivos</vt:lpstr>
      <vt:lpstr>Resultados</vt:lpstr>
      <vt:lpstr>01 Objetivos</vt:lpstr>
      <vt:lpstr>Presentación de PowerPoint</vt:lpstr>
      <vt:lpstr>02 Generalidades</vt:lpstr>
      <vt:lpstr>Sistemas Mecatrónicos</vt:lpstr>
      <vt:lpstr>Aplicaciones de Sistemas Ciber-Físicos</vt:lpstr>
      <vt:lpstr>Sistemas Multirobot</vt:lpstr>
      <vt:lpstr>Arquitectura de Sistemas Multirobot</vt:lpstr>
      <vt:lpstr>Trabajos Internacionales</vt:lpstr>
      <vt:lpstr>03 Diseño de Subsistemas</vt:lpstr>
      <vt:lpstr>Subsistema Mecánico</vt:lpstr>
      <vt:lpstr>Dimensionamiento de Motores</vt:lpstr>
      <vt:lpstr>Presentación de PowerPoint</vt:lpstr>
      <vt:lpstr>Subsistema Electrónico</vt:lpstr>
      <vt:lpstr>Subsistema Electrónico</vt:lpstr>
      <vt:lpstr>Sistema de Localización Intrínseco del Robot</vt:lpstr>
      <vt:lpstr>Subsistema Comunicación</vt:lpstr>
      <vt:lpstr>Sistema de Localización Global</vt:lpstr>
      <vt:lpstr>Presentación de PowerPoint</vt:lpstr>
      <vt:lpstr>Presentación de PowerPoint</vt:lpstr>
      <vt:lpstr>Resultados</vt:lpstr>
      <vt:lpstr>Diseño de Concepto</vt:lpstr>
      <vt:lpstr>Presentación de PowerPoint</vt:lpstr>
      <vt:lpstr>Presentación de PowerPoint</vt:lpstr>
      <vt:lpstr>Implementación del Sistema Multirobot en el entorno Controlado</vt:lpstr>
      <vt:lpstr>Implementación de calibración y corrección de imagen</vt:lpstr>
      <vt:lpstr>Interfaz HMI</vt:lpstr>
      <vt:lpstr>Análisis de Odometría</vt:lpstr>
      <vt:lpstr>Casos de Prueba de Planificación de Trayectoria</vt:lpstr>
      <vt:lpstr>Análisis de Resultados de Planificación de Trayectoria</vt:lpstr>
      <vt:lpstr>Casos de Prueba de Sistema Multi Robot</vt:lpstr>
      <vt:lpstr>Conclusiones</vt:lpstr>
      <vt:lpstr>Conclusiones</vt:lpstr>
      <vt:lpstr>Conclusiones</vt:lpstr>
      <vt:lpstr>Trabajos Futuros</vt:lpstr>
      <vt:lpstr>Gracias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DISEÑO E IMPLEMENTACIÓN DE UN SISTEMA MULTIROBOT PARA TRABAJOS COLABORATIVOS DOTADO DE PLANIFICACIÓN DE TRAYECTORIA CON ARQUITECTURA IOT</dc:title>
  <dc:creator>LENOVO</dc:creator>
  <cp:lastModifiedBy>Gabriel Alexander Guerra Mestanza</cp:lastModifiedBy>
  <cp:revision>104</cp:revision>
  <dcterms:modified xsi:type="dcterms:W3CDTF">2021-03-12T02:21:15Z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name="NXPowerLiteLastOptimized" pid="2">
    <vt:lpwstr>11493679</vt:lpwstr>
  </property>
  <property fmtid="{D5CDD505-2E9C-101B-9397-08002B2CF9AE}" name="NXPowerLiteSettings" pid="3">
    <vt:lpwstr>C7000400038000</vt:lpwstr>
  </property>
  <property fmtid="{D5CDD505-2E9C-101B-9397-08002B2CF9AE}" name="NXPowerLiteVersion" pid="4">
    <vt:lpwstr>S9.0.3</vt:lpwstr>
  </property>
</Properties>
</file>