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Arialle" panose="020B0604020202020204" charset="0"/>
      <p:regular r:id="rId23"/>
    </p:embeddedFont>
    <p:embeddedFont>
      <p:font typeface="Arialle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</p:embeddedFont>
    <p:embeddedFont>
      <p:font typeface="Roboto Bold" panose="02000000000000000000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46.png"/><Relationship Id="rId4" Type="http://schemas.openxmlformats.org/officeDocument/2006/relationships/image" Target="../media/image26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9436" y="265504"/>
            <a:ext cx="10272111" cy="26482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77546" y="0"/>
            <a:ext cx="2972921" cy="31502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81862" y="3140680"/>
            <a:ext cx="11205065" cy="241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>
                <a:solidFill>
                  <a:srgbClr val="090909"/>
                </a:solidFill>
                <a:latin typeface="Arialle Bold"/>
              </a:rPr>
              <a:t>Diseño e implementación de un prototipo de afinador automático para violín universal para el aprendizaje inicial y medio del instrumento sin alterar su arquitectura funcional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81862" y="5728305"/>
            <a:ext cx="11124276" cy="134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3118" spc="93" dirty="0">
                <a:solidFill>
                  <a:srgbClr val="090909"/>
                </a:solidFill>
                <a:latin typeface="Arialle"/>
              </a:rPr>
              <a:t>TRABAJO DE TITULACIÓN PREVIO A LA OBTENCIÓN</a:t>
            </a:r>
          </a:p>
          <a:p>
            <a:pPr algn="ctr">
              <a:lnSpc>
                <a:spcPts val="3741"/>
              </a:lnSpc>
            </a:pPr>
            <a:r>
              <a:rPr lang="en-US" sz="1247" spc="37" dirty="0">
                <a:solidFill>
                  <a:srgbClr val="090909"/>
                </a:solidFill>
                <a:latin typeface="Arialle"/>
              </a:rPr>
              <a:t> </a:t>
            </a:r>
            <a:r>
              <a:rPr lang="en-US" sz="3120" spc="37" dirty="0">
                <a:solidFill>
                  <a:srgbClr val="090909"/>
                </a:solidFill>
                <a:latin typeface="Arialle"/>
              </a:rPr>
              <a:t>DEL TÍTULO DE INGENIERO EN MECATRÓNICA</a:t>
            </a:r>
          </a:p>
          <a:p>
            <a:pPr>
              <a:lnSpc>
                <a:spcPts val="3741"/>
              </a:lnSpc>
            </a:pPr>
            <a:endParaRPr lang="en-US" sz="1247" spc="37" dirty="0">
              <a:solidFill>
                <a:srgbClr val="090909"/>
              </a:solidFill>
              <a:latin typeface="Ariall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69822" y="7098000"/>
            <a:ext cx="5748355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640"/>
              </a:lnSpc>
              <a:spcBef>
                <a:spcPct val="0"/>
              </a:spcBef>
            </a:pPr>
            <a:r>
              <a:rPr lang="en-US" sz="2599">
                <a:solidFill>
                  <a:srgbClr val="090909"/>
                </a:solidFill>
                <a:latin typeface="Arialle Bold"/>
              </a:rPr>
              <a:t>Sangolquí 2021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61409" y="9239250"/>
            <a:ext cx="11565183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Arialle Bold"/>
              </a:rPr>
              <a:t>DIRECTOR: Ing. ECHEVERRÍA YÁNEZ JAIME FERNANDO Mg.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75968" y="8041032"/>
            <a:ext cx="9336064" cy="698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13"/>
              </a:lnSpc>
              <a:spcBef>
                <a:spcPct val="0"/>
              </a:spcBef>
            </a:pPr>
            <a:r>
              <a:rPr lang="en-US" sz="3938">
                <a:solidFill>
                  <a:srgbClr val="090909"/>
                </a:solidFill>
                <a:latin typeface="Arialle"/>
              </a:rPr>
              <a:t>REYES BELTRÁN DIEGO ALEJANDRO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-3906750" y="5001061"/>
            <a:ext cx="10704536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400000">
            <a:off x="-4228318" y="5001061"/>
            <a:ext cx="10704536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09090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</p:grpSp>
      <p:sp>
        <p:nvSpPr>
          <p:cNvPr id="13" name="AutoShape 13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150620"/>
            <a:ext cx="13392756" cy="714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 r="56918"/>
          <a:stretch>
            <a:fillRect/>
          </a:stretch>
        </p:blipFill>
        <p:spPr>
          <a:xfrm>
            <a:off x="13392756" y="1150620"/>
            <a:ext cx="4895244" cy="361689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06758" y="0"/>
            <a:ext cx="17575652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0"/>
              </a:lnSpc>
            </a:pPr>
            <a:r>
              <a:rPr lang="en-US" sz="7575">
                <a:solidFill>
                  <a:srgbClr val="090909"/>
                </a:solidFill>
                <a:latin typeface="Roboto Bold"/>
              </a:rPr>
              <a:t>REQUERIMIENTOS DEL SISTEMA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Generalidades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Marco Teórico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Metodología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Pruebas y Resultados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Conclusiones y Recomendaciones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3"/>
          <a:srcRect l="54040" b="3712"/>
          <a:stretch>
            <a:fillRect/>
          </a:stretch>
        </p:blipFill>
        <p:spPr>
          <a:xfrm>
            <a:off x="13181371" y="4767512"/>
            <a:ext cx="5106629" cy="34055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19394" y="5368723"/>
            <a:ext cx="579754" cy="6120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9207" y="1931268"/>
            <a:ext cx="624949" cy="6424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19394" y="1931268"/>
            <a:ext cx="662962" cy="64247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6" name="AutoShape 16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2002" y="3077965"/>
            <a:ext cx="6598335" cy="45815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524152" y="2948188"/>
            <a:ext cx="9076943" cy="219531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453484" y="6102235"/>
            <a:ext cx="3591943" cy="19876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045427" y="6102235"/>
            <a:ext cx="4631304" cy="1987601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82002" y="196288"/>
            <a:ext cx="18105998" cy="1068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Roboto Bold"/>
              </a:rPr>
              <a:t>SELECCIÓN DE COMPONENTES - MATERIAL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01904" y="2004853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SIMULACIÓN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442743" y="2004853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COMPARACIÓN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410712" y="5427085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CÁLCULOS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Generalidades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Marco Teórico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Metodología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Pruebas y Resultados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Conclusiones y Recomendaciones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760541" y="6083185"/>
            <a:ext cx="2384288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TORQUE MÁXIMO:</a:t>
            </a:r>
          </a:p>
          <a:p>
            <a:pPr>
              <a:lnSpc>
                <a:spcPts val="3600"/>
              </a:lnSpc>
            </a:pPr>
            <a:endParaRPr lang="en-US" sz="3000">
              <a:solidFill>
                <a:srgbClr val="FFFFFF"/>
              </a:solidFill>
              <a:latin typeface="Roboto Bold"/>
            </a:endParaRPr>
          </a:p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15 KG.CM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488" y="4405413"/>
            <a:ext cx="579754" cy="6120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5488" y="1288797"/>
            <a:ext cx="624949" cy="6424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6006" y="1288797"/>
            <a:ext cx="662962" cy="64247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6" name="AutoShape 16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85137" y="2119413"/>
            <a:ext cx="7935654" cy="597827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39611" y="5143500"/>
            <a:ext cx="6106918" cy="2954184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727183" y="196288"/>
            <a:ext cx="17417646" cy="1068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Roboto Bold"/>
              </a:rPr>
              <a:t>SELECCIÓN DE COMPONENTES - MOTOR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88186" y="1362382"/>
            <a:ext cx="506978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CRITERIOS DE SELECCIÓN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59355" y="1362382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COMPARACIÓN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6806" y="4463775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CÁLCULOS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Generalidades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Marco Teórico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Metodología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Pruebas y Resultados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Conclusiones y Recomendaciones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68881" y="2109888"/>
            <a:ext cx="7305279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TORQUE Y VELOCIDAD  &gt; PRECIO &gt; TAMAÑO &gt; IMPLEMENTACIÓN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488" y="4405413"/>
            <a:ext cx="579754" cy="6120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5488" y="1288797"/>
            <a:ext cx="624949" cy="6424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6006" y="1288797"/>
            <a:ext cx="662962" cy="64247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6" name="AutoShape 16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5488" y="5143500"/>
            <a:ext cx="7178672" cy="2665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48239" y="2058701"/>
            <a:ext cx="7811061" cy="591747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5488" y="196288"/>
            <a:ext cx="17749341" cy="1068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Roboto Bold"/>
              </a:rPr>
              <a:t>SELECCIÓN DE COMPONENTES - M. LINEAL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88186" y="1362382"/>
            <a:ext cx="506978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CRITERIOS DE SELECCIÓN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59355" y="1362382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COMPARACIÓN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6806" y="4463775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CÁLCULOS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Generalidades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Marco Teórico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Metodología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Pruebas y Resultados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Conclusiones y Recomendaciones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68881" y="2109888"/>
            <a:ext cx="7305279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TAMAÑO  &gt; TORQUE Y VELOCIDAD &gt; PRECIO &gt; IMPLEMENTACIÓN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488" y="4405413"/>
            <a:ext cx="579754" cy="6120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5488" y="1288797"/>
            <a:ext cx="624949" cy="6424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6006" y="1288797"/>
            <a:ext cx="662962" cy="64247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6" name="AutoShape 16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63897" y="2033303"/>
            <a:ext cx="7819123" cy="606254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7963" y="5143500"/>
            <a:ext cx="6258020" cy="2997539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5488" y="205813"/>
            <a:ext cx="17892512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Roboto Bold"/>
              </a:rPr>
              <a:t>SELECCIÓN DE COMPONENTES - MICROPROCESADOR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88186" y="1362382"/>
            <a:ext cx="506978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CRITERIOS DE SELECCIÓN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59355" y="1362382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COMPARACIÓN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6806" y="4463775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ADQUISICIÓN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Generalidades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Marco Teórico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Metodología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Pruebas y Resultados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Conclusiones y Recomendaciones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11695" y="2023778"/>
            <a:ext cx="7305279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TAMAÑO  &gt; PRECIO &gt; FRECUENCIA DE RELOJ &gt; IMPLEMENTACIÓN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488" y="4405413"/>
            <a:ext cx="579754" cy="6120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5488" y="1288797"/>
            <a:ext cx="624949" cy="6424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6006" y="1288797"/>
            <a:ext cx="662962" cy="64247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6" name="AutoShape 16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74912" y="2033303"/>
            <a:ext cx="7904988" cy="610773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4827" y="5087171"/>
            <a:ext cx="8461403" cy="3123602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5488" y="186763"/>
            <a:ext cx="17892512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500">
                <a:solidFill>
                  <a:srgbClr val="FFFFFF"/>
                </a:solidFill>
                <a:latin typeface="Roboto Bold"/>
              </a:rPr>
              <a:t>SELECCIÓN DE COMPONENTES - MICRÓFONO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88186" y="1362382"/>
            <a:ext cx="506978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CRITERIOS DE SELECCIÓN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59355" y="1362382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COMPARACIÓN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6806" y="4463775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ADQUISICIÓN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Generalidades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Marco Teórico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Metodología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Pruebas y Resultados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Conclusiones y Recomendaciones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11695" y="2023778"/>
            <a:ext cx="7305279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TAMAÑO  &gt; IMPLEMENTACIÓN &gt; SENSIBILIDAD &gt; PRECIO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488" y="4405413"/>
            <a:ext cx="579754" cy="6120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5488" y="1288797"/>
            <a:ext cx="624949" cy="6424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6006" y="1288797"/>
            <a:ext cx="662962" cy="64247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6" name="AutoShape 16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02796" y="2033303"/>
            <a:ext cx="7824795" cy="61774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86694" y="4940025"/>
            <a:ext cx="7048579" cy="3200804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5488" y="186763"/>
            <a:ext cx="17892512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500">
                <a:solidFill>
                  <a:srgbClr val="FFFFFF"/>
                </a:solidFill>
                <a:latin typeface="Roboto Bold"/>
              </a:rPr>
              <a:t>SELECCIÓN DE COMPONENTES - PANTALLA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88186" y="1362382"/>
            <a:ext cx="506978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CRITERIOS DE SELECCIÓN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59355" y="1362382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COMPARACIÓN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6806" y="4463775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ADQUISICIÓN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Generalidades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Marco Teórico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Metodología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Pruebas y Resultados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Conclusiones y Recomendaciones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11695" y="2023778"/>
            <a:ext cx="7305279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IMPLEMENTACIÓN  &gt;  TAMAÑO &gt; PRECIO &gt; RESISTENCIA A CAÍDAS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488" y="4405413"/>
            <a:ext cx="579754" cy="6120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5488" y="1288797"/>
            <a:ext cx="624949" cy="6424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6006" y="1288797"/>
            <a:ext cx="662962" cy="64247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6" name="AutoShape 16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9980" y="2033303"/>
            <a:ext cx="7749320" cy="604825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5143500"/>
            <a:ext cx="4710984" cy="13748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44637" y="5143500"/>
            <a:ext cx="4690387" cy="2392097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95488" y="186763"/>
            <a:ext cx="17892512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500">
                <a:solidFill>
                  <a:srgbClr val="FFFFFF"/>
                </a:solidFill>
                <a:latin typeface="Roboto Bold"/>
              </a:rPr>
              <a:t>SELECCIÓN DE COMPONENTES - BATERÍA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88186" y="1362382"/>
            <a:ext cx="506978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CRITERIOS DE SELECCIÓN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59355" y="1362382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COMPARACIÓN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86806" y="4463775"/>
            <a:ext cx="395853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CÁLCULO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Generalidades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Marco Teórico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Metodología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Pruebas y Resultados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Conclusiones y Recomendaciones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11695" y="2023778"/>
            <a:ext cx="7305279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MAH  &gt;  TAMAÑO Y PESO &gt; PRECIO &gt; IMPLEMENTACIÓN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3285" y="6757249"/>
            <a:ext cx="4564414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DURACIÓN: 7 HORAS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09090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3" name="AutoShape 13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12118" y="0"/>
            <a:ext cx="4730463" cy="80495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 l="1783" r="1783"/>
          <a:stretch>
            <a:fillRect/>
          </a:stretch>
        </p:blipFill>
        <p:spPr>
          <a:xfrm>
            <a:off x="155957" y="4710753"/>
            <a:ext cx="11956161" cy="333875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0" y="-9525"/>
            <a:ext cx="12112118" cy="223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90"/>
              </a:lnSpc>
            </a:pPr>
            <a:r>
              <a:rPr lang="en-US" sz="7325">
                <a:solidFill>
                  <a:srgbClr val="090909"/>
                </a:solidFill>
                <a:latin typeface="Roboto Bold"/>
              </a:rPr>
              <a:t>DIAGRAMA DE FLUJO DEL SISTEMA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8251" y="2210741"/>
            <a:ext cx="574835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FFT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5957" y="2029766"/>
            <a:ext cx="924904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5500">
                <a:solidFill>
                  <a:srgbClr val="FFBE40"/>
                </a:solidFill>
                <a:latin typeface="Roboto Bold"/>
              </a:rPr>
              <a:t>01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Generalidades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Marco Teórico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Metodología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Pruebas y Resultados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Conclusiones y Recomendaciones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58251" y="3048941"/>
            <a:ext cx="574835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CONTROLADOR DEL MOTOR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5957" y="2867966"/>
            <a:ext cx="924904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5500">
                <a:solidFill>
                  <a:srgbClr val="FFBE40"/>
                </a:solidFill>
                <a:latin typeface="Roboto Bold"/>
              </a:rPr>
              <a:t>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58251" y="3906044"/>
            <a:ext cx="574835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CONTROLADOR DE LA FFT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5957" y="3725069"/>
            <a:ext cx="924904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5500">
                <a:solidFill>
                  <a:srgbClr val="FFBE40"/>
                </a:solidFill>
                <a:latin typeface="Roboto Bold"/>
              </a:rPr>
              <a:t>03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359" y="1158240"/>
            <a:ext cx="8551069" cy="374650"/>
            <a:chOff x="0" y="0"/>
            <a:chExt cx="11401425" cy="49953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34560"/>
              <a:ext cx="230414" cy="230414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00554" y="-57150"/>
              <a:ext cx="10600871" cy="543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94"/>
                </a:lnSpc>
              </a:pPr>
              <a:r>
                <a:rPr lang="en-US" sz="2424">
                  <a:solidFill>
                    <a:srgbClr val="090909"/>
                  </a:solidFill>
                  <a:latin typeface="Roboto"/>
                </a:rPr>
                <a:t>4.87 ± 2.40 HERTZIOS 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09090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7" name="AutoShape 17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759195"/>
            <a:ext cx="8601428" cy="32772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0" y="1759195"/>
            <a:ext cx="8799344" cy="348044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9144000" y="1158240"/>
            <a:ext cx="8551069" cy="374650"/>
            <a:chOff x="0" y="0"/>
            <a:chExt cx="11401425" cy="499533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134560"/>
              <a:ext cx="230414" cy="230414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800554" y="-57150"/>
              <a:ext cx="10600871" cy="543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94"/>
                </a:lnSpc>
              </a:pPr>
              <a:r>
                <a:rPr lang="en-US" sz="2424">
                  <a:solidFill>
                    <a:srgbClr val="090909"/>
                  </a:solidFill>
                  <a:latin typeface="Roboto"/>
                </a:rPr>
                <a:t>ANOVA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5143500"/>
            <a:ext cx="8799344" cy="280489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59" y="5143500"/>
            <a:ext cx="2982450" cy="126011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6461917"/>
            <a:ext cx="2770253" cy="18288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931327" y="5201801"/>
            <a:ext cx="2273483" cy="126011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770253" y="6505127"/>
            <a:ext cx="2811467" cy="174243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204810" y="5143500"/>
            <a:ext cx="2087840" cy="131841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556242" y="6661417"/>
            <a:ext cx="3693213" cy="153414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277323" y="5317530"/>
            <a:ext cx="1972132" cy="1120759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50359" y="-9525"/>
            <a:ext cx="6431461" cy="116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50"/>
              </a:lnSpc>
            </a:pPr>
            <a:r>
              <a:rPr lang="en-US" sz="7625">
                <a:solidFill>
                  <a:srgbClr val="090909"/>
                </a:solidFill>
                <a:latin typeface="Roboto Bold"/>
              </a:rPr>
              <a:t>RESULTADOS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Generalidades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Marco Teórico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Metodología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Pruebas y Resultados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Conclusiones y Recomendaciones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2464" y="1498917"/>
            <a:ext cx="14503072" cy="7289165"/>
            <a:chOff x="0" y="0"/>
            <a:chExt cx="19337429" cy="97188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176279" y="0"/>
              <a:ext cx="984870" cy="74850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1845969"/>
              <a:ext cx="19337429" cy="610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00"/>
                </a:lnSpc>
              </a:pPr>
              <a:r>
                <a:rPr lang="en-US" sz="7500">
                  <a:solidFill>
                    <a:srgbClr val="FFFFFF"/>
                  </a:solidFill>
                  <a:latin typeface="Roboto Bold"/>
                </a:rPr>
                <a:t>La tecnología nunca sustituirá a los buenos maestros, pero tiene un potencial transformador en</a:t>
              </a:r>
            </a:p>
            <a:p>
              <a:pPr algn="ctr">
                <a:lnSpc>
                  <a:spcPts val="9000"/>
                </a:lnSpc>
              </a:pPr>
              <a:r>
                <a:rPr lang="en-US" sz="7500">
                  <a:solidFill>
                    <a:srgbClr val="FFFFFF"/>
                  </a:solidFill>
                  <a:latin typeface="Roboto Bold"/>
                </a:rPr>
                <a:t>las manos de ellos.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043882"/>
              <a:ext cx="19337429" cy="680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r>
                <a:rPr lang="en-US" sz="3300">
                  <a:solidFill>
                    <a:srgbClr val="FFBE40"/>
                  </a:solidFill>
                  <a:latin typeface="Roboto Bold"/>
                </a:rPr>
                <a:t>George Couros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9525"/>
            <a:ext cx="788091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Roboto Bold"/>
              </a:rPr>
              <a:t>CONCLUSIONES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46228" y="1488843"/>
            <a:ext cx="8363389" cy="457200"/>
            <a:chOff x="0" y="0"/>
            <a:chExt cx="11151185" cy="609600"/>
          </a:xfrm>
        </p:grpSpPr>
        <p:sp>
          <p:nvSpPr>
            <p:cNvPr id="4" name="TextBox 4"/>
            <p:cNvSpPr txBox="1"/>
            <p:nvPr/>
          </p:nvSpPr>
          <p:spPr>
            <a:xfrm>
              <a:off x="643296" y="-76200"/>
              <a:ext cx="10507889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Roboto"/>
                </a:rPr>
                <a:t>ERROR DE 4.87 ± 2.40 HERTZIOS PROMEDIO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0" y="164193"/>
              <a:ext cx="281214" cy="281214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</p:grpSp>
      <p:sp>
        <p:nvSpPr>
          <p:cNvPr id="7" name="AutoShape 7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sp>
        <p:nvSpPr>
          <p:cNvPr id="18" name="AutoShape 18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20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Generalidades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Marco Teórico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Metodología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Pruebas y Resultados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Conclusiones y Recomendaciones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46228" y="2067487"/>
            <a:ext cx="8363389" cy="990600"/>
            <a:chOff x="0" y="0"/>
            <a:chExt cx="11151185" cy="1320800"/>
          </a:xfrm>
        </p:grpSpPr>
        <p:sp>
          <p:nvSpPr>
            <p:cNvPr id="26" name="TextBox 26"/>
            <p:cNvSpPr txBox="1"/>
            <p:nvPr/>
          </p:nvSpPr>
          <p:spPr>
            <a:xfrm>
              <a:off x="643296" y="-76200"/>
              <a:ext cx="10507889" cy="1397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Roboto"/>
                </a:rPr>
                <a:t>INICIO DEL PROCESO DE AFINACIÓN POR DEBAJO DE -40 HERTZIOS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519793"/>
              <a:ext cx="281214" cy="281214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</p:grpSp>
      <p:grpSp>
        <p:nvGrpSpPr>
          <p:cNvPr id="29" name="Group 29"/>
          <p:cNvGrpSpPr/>
          <p:nvPr/>
        </p:nvGrpSpPr>
        <p:grpSpPr>
          <a:xfrm>
            <a:off x="546228" y="3318437"/>
            <a:ext cx="8363389" cy="457200"/>
            <a:chOff x="0" y="0"/>
            <a:chExt cx="11151185" cy="609600"/>
          </a:xfrm>
        </p:grpSpPr>
        <p:sp>
          <p:nvSpPr>
            <p:cNvPr id="30" name="TextBox 30"/>
            <p:cNvSpPr txBox="1"/>
            <p:nvPr/>
          </p:nvSpPr>
          <p:spPr>
            <a:xfrm>
              <a:off x="643296" y="-76200"/>
              <a:ext cx="10507889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Roboto"/>
                </a:rPr>
                <a:t>FFT DE 100 MILISEGUNDOS Y ÓPTIMA</a:t>
              </a:r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0" y="164193"/>
              <a:ext cx="281214" cy="281214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</p:grpSp>
      <p:grpSp>
        <p:nvGrpSpPr>
          <p:cNvPr id="33" name="Group 33"/>
          <p:cNvGrpSpPr/>
          <p:nvPr/>
        </p:nvGrpSpPr>
        <p:grpSpPr>
          <a:xfrm>
            <a:off x="546228" y="5835418"/>
            <a:ext cx="8363389" cy="457200"/>
            <a:chOff x="0" y="0"/>
            <a:chExt cx="11151185" cy="609600"/>
          </a:xfrm>
        </p:grpSpPr>
        <p:sp>
          <p:nvSpPr>
            <p:cNvPr id="34" name="TextBox 34"/>
            <p:cNvSpPr txBox="1"/>
            <p:nvPr/>
          </p:nvSpPr>
          <p:spPr>
            <a:xfrm>
              <a:off x="643296" y="-76200"/>
              <a:ext cx="10507889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Roboto"/>
                </a:rPr>
                <a:t>INTERFAZ CON 3 BOTONES Y PANTALLA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0" y="164193"/>
              <a:ext cx="281214" cy="281214"/>
              <a:chOff x="0" y="0"/>
              <a:chExt cx="6350000" cy="635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</p:grpSp>
      <p:grpSp>
        <p:nvGrpSpPr>
          <p:cNvPr id="37" name="Group 37"/>
          <p:cNvGrpSpPr/>
          <p:nvPr/>
        </p:nvGrpSpPr>
        <p:grpSpPr>
          <a:xfrm>
            <a:off x="546228" y="6408737"/>
            <a:ext cx="8363389" cy="990600"/>
            <a:chOff x="0" y="0"/>
            <a:chExt cx="11151185" cy="1320800"/>
          </a:xfrm>
        </p:grpSpPr>
        <p:sp>
          <p:nvSpPr>
            <p:cNvPr id="38" name="TextBox 38"/>
            <p:cNvSpPr txBox="1"/>
            <p:nvPr/>
          </p:nvSpPr>
          <p:spPr>
            <a:xfrm>
              <a:off x="643296" y="-76200"/>
              <a:ext cx="10507889" cy="1397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Roboto"/>
                </a:rPr>
                <a:t>PESO DE 0.556 KILOGRAMOS Y PORTABLE, PRECIOS DE 286 DÓLARES</a:t>
              </a:r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0" y="519793"/>
              <a:ext cx="281214" cy="281214"/>
              <a:chOff x="0" y="0"/>
              <a:chExt cx="6350000" cy="635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</p:grpSp>
      <p:grpSp>
        <p:nvGrpSpPr>
          <p:cNvPr id="41" name="Group 41"/>
          <p:cNvGrpSpPr/>
          <p:nvPr/>
        </p:nvGrpSpPr>
        <p:grpSpPr>
          <a:xfrm>
            <a:off x="546228" y="3991537"/>
            <a:ext cx="8363389" cy="1524000"/>
            <a:chOff x="0" y="0"/>
            <a:chExt cx="11151185" cy="2032000"/>
          </a:xfrm>
        </p:grpSpPr>
        <p:sp>
          <p:nvSpPr>
            <p:cNvPr id="42" name="TextBox 42"/>
            <p:cNvSpPr txBox="1"/>
            <p:nvPr/>
          </p:nvSpPr>
          <p:spPr>
            <a:xfrm>
              <a:off x="643296" y="-76200"/>
              <a:ext cx="10507889" cy="210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Roboto"/>
                </a:rPr>
                <a:t>CONTROLADOR P.I. DE 23.5 SEGUNDOS A 3 SEGUNDOS DE ESTABILIZACIÓN, DE 2 SOBREPICOS A NINGUNO.</a:t>
              </a:r>
            </a:p>
          </p:txBody>
        </p:sp>
        <p:grpSp>
          <p:nvGrpSpPr>
            <p:cNvPr id="43" name="Group 43"/>
            <p:cNvGrpSpPr/>
            <p:nvPr/>
          </p:nvGrpSpPr>
          <p:grpSpPr>
            <a:xfrm>
              <a:off x="0" y="875393"/>
              <a:ext cx="281214" cy="281214"/>
              <a:chOff x="0" y="0"/>
              <a:chExt cx="6350000" cy="63500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</p:grpSp>
      <p:sp>
        <p:nvSpPr>
          <p:cNvPr id="45" name="TextBox 45"/>
          <p:cNvSpPr txBox="1"/>
          <p:nvPr/>
        </p:nvSpPr>
        <p:spPr>
          <a:xfrm>
            <a:off x="8471970" y="-9525"/>
            <a:ext cx="9918842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Roboto Bold"/>
              </a:rPr>
              <a:t>RECOMENDACIONES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9249696" y="1488843"/>
            <a:ext cx="8363389" cy="457200"/>
            <a:chOff x="0" y="0"/>
            <a:chExt cx="11151185" cy="609600"/>
          </a:xfrm>
        </p:grpSpPr>
        <p:sp>
          <p:nvSpPr>
            <p:cNvPr id="47" name="TextBox 47"/>
            <p:cNvSpPr txBox="1"/>
            <p:nvPr/>
          </p:nvSpPr>
          <p:spPr>
            <a:xfrm>
              <a:off x="643296" y="-76200"/>
              <a:ext cx="10507889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Roboto"/>
                </a:rPr>
                <a:t>REDISEÑAR LA POSICIÓN DE LOS BOTONES</a:t>
              </a:r>
            </a:p>
          </p:txBody>
        </p:sp>
        <p:grpSp>
          <p:nvGrpSpPr>
            <p:cNvPr id="48" name="Group 48"/>
            <p:cNvGrpSpPr/>
            <p:nvPr/>
          </p:nvGrpSpPr>
          <p:grpSpPr>
            <a:xfrm>
              <a:off x="0" y="164193"/>
              <a:ext cx="281214" cy="281214"/>
              <a:chOff x="0" y="0"/>
              <a:chExt cx="6350000" cy="63500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</p:grpSp>
      <p:grpSp>
        <p:nvGrpSpPr>
          <p:cNvPr id="50" name="Group 50"/>
          <p:cNvGrpSpPr/>
          <p:nvPr/>
        </p:nvGrpSpPr>
        <p:grpSpPr>
          <a:xfrm>
            <a:off x="9249696" y="2334187"/>
            <a:ext cx="8363389" cy="457200"/>
            <a:chOff x="0" y="0"/>
            <a:chExt cx="11151185" cy="609600"/>
          </a:xfrm>
        </p:grpSpPr>
        <p:sp>
          <p:nvSpPr>
            <p:cNvPr id="51" name="TextBox 51"/>
            <p:cNvSpPr txBox="1"/>
            <p:nvPr/>
          </p:nvSpPr>
          <p:spPr>
            <a:xfrm>
              <a:off x="643296" y="-76200"/>
              <a:ext cx="10507889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Roboto"/>
                </a:rPr>
                <a:t>DISEÑAR UN ESTUCHE PARA EL PROTOTIPO</a:t>
              </a:r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0" y="164193"/>
              <a:ext cx="281214" cy="281214"/>
              <a:chOff x="0" y="0"/>
              <a:chExt cx="6350000" cy="63500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</p:grpSp>
      <p:grpSp>
        <p:nvGrpSpPr>
          <p:cNvPr id="54" name="Group 54"/>
          <p:cNvGrpSpPr/>
          <p:nvPr/>
        </p:nvGrpSpPr>
        <p:grpSpPr>
          <a:xfrm>
            <a:off x="9249455" y="3058087"/>
            <a:ext cx="8363389" cy="1524000"/>
            <a:chOff x="0" y="0"/>
            <a:chExt cx="11151185" cy="2032000"/>
          </a:xfrm>
        </p:grpSpPr>
        <p:sp>
          <p:nvSpPr>
            <p:cNvPr id="55" name="TextBox 55"/>
            <p:cNvSpPr txBox="1"/>
            <p:nvPr/>
          </p:nvSpPr>
          <p:spPr>
            <a:xfrm>
              <a:off x="643296" y="-76200"/>
              <a:ext cx="10507889" cy="210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Roboto"/>
                </a:rPr>
                <a:t>INVESTIGAR UNA FFT QUE CAPTE FRECUENCIAS POR DEBAJO DE 200 HERTZIOS</a:t>
              </a:r>
            </a:p>
          </p:txBody>
        </p:sp>
        <p:grpSp>
          <p:nvGrpSpPr>
            <p:cNvPr id="56" name="Group 56"/>
            <p:cNvGrpSpPr/>
            <p:nvPr/>
          </p:nvGrpSpPr>
          <p:grpSpPr>
            <a:xfrm>
              <a:off x="0" y="875393"/>
              <a:ext cx="281214" cy="281214"/>
              <a:chOff x="0" y="0"/>
              <a:chExt cx="6350000" cy="63500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</p:grpSp>
      <p:grpSp>
        <p:nvGrpSpPr>
          <p:cNvPr id="58" name="Group 58"/>
          <p:cNvGrpSpPr/>
          <p:nvPr/>
        </p:nvGrpSpPr>
        <p:grpSpPr>
          <a:xfrm>
            <a:off x="9249696" y="5797318"/>
            <a:ext cx="8363389" cy="990600"/>
            <a:chOff x="0" y="0"/>
            <a:chExt cx="11151185" cy="1320800"/>
          </a:xfrm>
        </p:grpSpPr>
        <p:sp>
          <p:nvSpPr>
            <p:cNvPr id="59" name="TextBox 59"/>
            <p:cNvSpPr txBox="1"/>
            <p:nvPr/>
          </p:nvSpPr>
          <p:spPr>
            <a:xfrm>
              <a:off x="643296" y="-76200"/>
              <a:ext cx="10507889" cy="1397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Roboto"/>
                </a:rPr>
                <a:t>SIEMPRE CARGAR EL DISPOSITIVO ANTES DE USAR</a:t>
              </a:r>
            </a:p>
          </p:txBody>
        </p:sp>
        <p:grpSp>
          <p:nvGrpSpPr>
            <p:cNvPr id="60" name="Group 60"/>
            <p:cNvGrpSpPr/>
            <p:nvPr/>
          </p:nvGrpSpPr>
          <p:grpSpPr>
            <a:xfrm>
              <a:off x="0" y="519793"/>
              <a:ext cx="281214" cy="281214"/>
              <a:chOff x="0" y="0"/>
              <a:chExt cx="6350000" cy="63500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</p:grpSp>
      <p:grpSp>
        <p:nvGrpSpPr>
          <p:cNvPr id="62" name="Group 62"/>
          <p:cNvGrpSpPr/>
          <p:nvPr/>
        </p:nvGrpSpPr>
        <p:grpSpPr>
          <a:xfrm>
            <a:off x="9249696" y="4914900"/>
            <a:ext cx="8363389" cy="457200"/>
            <a:chOff x="0" y="0"/>
            <a:chExt cx="11151185" cy="609600"/>
          </a:xfrm>
        </p:grpSpPr>
        <p:sp>
          <p:nvSpPr>
            <p:cNvPr id="63" name="TextBox 63"/>
            <p:cNvSpPr txBox="1"/>
            <p:nvPr/>
          </p:nvSpPr>
          <p:spPr>
            <a:xfrm>
              <a:off x="643296" y="-76200"/>
              <a:ext cx="10507889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Roboto"/>
                </a:rPr>
                <a:t>MANTENIMIENTO PERIÓDICO DE 1 AÑO</a:t>
              </a:r>
            </a:p>
          </p:txBody>
        </p:sp>
        <p:grpSp>
          <p:nvGrpSpPr>
            <p:cNvPr id="64" name="Group 64"/>
            <p:cNvGrpSpPr/>
            <p:nvPr/>
          </p:nvGrpSpPr>
          <p:grpSpPr>
            <a:xfrm>
              <a:off x="0" y="164193"/>
              <a:ext cx="281214" cy="281214"/>
              <a:chOff x="0" y="0"/>
              <a:chExt cx="6350000" cy="635000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441960"/>
            <a:ext cx="5928107" cy="484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7999">
                <a:solidFill>
                  <a:srgbClr val="090909"/>
                </a:solidFill>
                <a:latin typeface="Roboto Bold"/>
              </a:rPr>
              <a:t>MUCHAS</a:t>
            </a:r>
          </a:p>
          <a:p>
            <a:pPr>
              <a:lnSpc>
                <a:spcPts val="9599"/>
              </a:lnSpc>
            </a:pPr>
            <a:r>
              <a:rPr lang="en-US" sz="7999">
                <a:solidFill>
                  <a:srgbClr val="090909"/>
                </a:solidFill>
                <a:latin typeface="Roboto Bold"/>
              </a:rPr>
              <a:t>GRACIAS POR SU ATENCIÓN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0219" y="3681191"/>
            <a:ext cx="5479596" cy="2924617"/>
            <a:chOff x="0" y="0"/>
            <a:chExt cx="7306129" cy="3899490"/>
          </a:xfrm>
        </p:grpSpPr>
        <p:sp>
          <p:nvSpPr>
            <p:cNvPr id="3" name="TextBox 3"/>
            <p:cNvSpPr txBox="1"/>
            <p:nvPr/>
          </p:nvSpPr>
          <p:spPr>
            <a:xfrm>
              <a:off x="0" y="1135970"/>
              <a:ext cx="7306129" cy="1513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70"/>
                </a:lnSpc>
              </a:pPr>
              <a:r>
                <a:rPr lang="en-US" sz="7475">
                  <a:solidFill>
                    <a:srgbClr val="FFFFFF"/>
                  </a:solidFill>
                  <a:latin typeface="Roboto Bold"/>
                </a:rPr>
                <a:t>CONTENIDO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7306129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r>
                <a:rPr lang="en-US" sz="2999" spc="89">
                  <a:solidFill>
                    <a:srgbClr val="FFBE40"/>
                  </a:solidFill>
                  <a:latin typeface="Roboto Bold"/>
                </a:rPr>
                <a:t>¿QUÉ NOS ESPERA?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69314" y="1202769"/>
            <a:ext cx="14596397" cy="664582"/>
            <a:chOff x="0" y="0"/>
            <a:chExt cx="19461863" cy="88610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218939"/>
              <a:ext cx="448231" cy="448231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557337" y="-100191"/>
              <a:ext cx="17904526" cy="991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63"/>
                </a:lnSpc>
              </a:pPr>
              <a:r>
                <a:rPr lang="en-US" sz="4474">
                  <a:solidFill>
                    <a:srgbClr val="FFFFFF"/>
                  </a:solidFill>
                  <a:latin typeface="Roboto"/>
                </a:rPr>
                <a:t>Generalidades, Justificación y Objetivos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69314" y="2981574"/>
            <a:ext cx="14596397" cy="664582"/>
            <a:chOff x="0" y="0"/>
            <a:chExt cx="19461863" cy="88610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218939"/>
              <a:ext cx="448231" cy="44823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1557337" y="-100191"/>
              <a:ext cx="17904526" cy="991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63"/>
                </a:lnSpc>
              </a:pPr>
              <a:r>
                <a:rPr lang="en-US" sz="4474">
                  <a:solidFill>
                    <a:srgbClr val="FFFFFF"/>
                  </a:solidFill>
                  <a:latin typeface="Roboto"/>
                </a:rPr>
                <a:t>Antecedentes y Marco Teórico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69314" y="4824980"/>
            <a:ext cx="14596397" cy="664582"/>
            <a:chOff x="0" y="0"/>
            <a:chExt cx="19461863" cy="886109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218939"/>
              <a:ext cx="448231" cy="448231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557337" y="-100191"/>
              <a:ext cx="17904526" cy="991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63"/>
                </a:lnSpc>
              </a:pPr>
              <a:r>
                <a:rPr lang="en-US" sz="4474">
                  <a:solidFill>
                    <a:srgbClr val="FFFFFF"/>
                  </a:solidFill>
                  <a:latin typeface="Roboto"/>
                </a:rPr>
                <a:t>Metodología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869314" y="6640844"/>
            <a:ext cx="14596397" cy="664582"/>
            <a:chOff x="0" y="0"/>
            <a:chExt cx="19461863" cy="88610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218939"/>
              <a:ext cx="448231" cy="448231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557337" y="-100191"/>
              <a:ext cx="17904526" cy="991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63"/>
                </a:lnSpc>
              </a:pPr>
              <a:r>
                <a:rPr lang="en-US" sz="4474">
                  <a:solidFill>
                    <a:srgbClr val="FFFFFF"/>
                  </a:solidFill>
                  <a:latin typeface="Roboto"/>
                </a:rPr>
                <a:t>Pruebas y Resultados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869314" y="8419650"/>
            <a:ext cx="14596397" cy="664582"/>
            <a:chOff x="0" y="0"/>
            <a:chExt cx="19461863" cy="88610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218939"/>
              <a:ext cx="448231" cy="448231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1557337" y="-100191"/>
              <a:ext cx="17904526" cy="991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63"/>
                </a:lnSpc>
              </a:pPr>
              <a:r>
                <a:rPr lang="en-US" sz="4474">
                  <a:solidFill>
                    <a:srgbClr val="FFFFFF"/>
                  </a:solidFill>
                  <a:latin typeface="Roboto"/>
                </a:rPr>
                <a:t>Conclusiones y Recomendaciones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09090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3" name="AutoShape 13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69760"/>
            <a:ext cx="5528716" cy="37480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482870"/>
            <a:ext cx="5528716" cy="3807903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6125745" y="2764711"/>
            <a:ext cx="731687" cy="590764"/>
            <a:chOff x="0" y="0"/>
            <a:chExt cx="6350000" cy="51269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4724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6740979" y="93560"/>
            <a:ext cx="10518321" cy="223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40"/>
              </a:lnSpc>
              <a:spcBef>
                <a:spcPct val="0"/>
              </a:spcBef>
            </a:pPr>
            <a:r>
              <a:rPr lang="en-US" sz="6800">
                <a:solidFill>
                  <a:srgbClr val="090909"/>
                </a:solidFill>
                <a:latin typeface="Roboto Bold"/>
              </a:rPr>
              <a:t>DEFINICIÓN DEL PROBLEMA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56212" y="2576858"/>
            <a:ext cx="10518321" cy="86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90909"/>
                </a:solidFill>
                <a:latin typeface="Roboto"/>
              </a:rPr>
              <a:t>2 DE CADA 5 ALUMNOS NUEVOS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Generalidades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Marco Teórico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Metodología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Pruebas y Resultados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Conclusiones y Recomendaciones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125745" y="4300497"/>
            <a:ext cx="731687" cy="590764"/>
            <a:chOff x="0" y="0"/>
            <a:chExt cx="6350000" cy="51269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47240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7356212" y="3670684"/>
            <a:ext cx="10518321" cy="1745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90909"/>
                </a:solidFill>
                <a:latin typeface="Roboto"/>
              </a:rPr>
              <a:t>LA AFINACIÓN ES UNO DE LOS PRINCIPALES PROBLEMAS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6125745" y="5909066"/>
            <a:ext cx="731687" cy="590764"/>
            <a:chOff x="0" y="0"/>
            <a:chExt cx="6350000" cy="512699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47240"/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7356212" y="5721214"/>
            <a:ext cx="10518321" cy="86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90909"/>
                </a:solidFill>
                <a:latin typeface="Roboto"/>
              </a:rPr>
              <a:t>NO EXISTEN AFINADORES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6125745" y="7055804"/>
            <a:ext cx="731687" cy="590764"/>
            <a:chOff x="0" y="0"/>
            <a:chExt cx="6350000" cy="512699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47240"/>
            </a:solidFill>
          </p:spPr>
        </p:sp>
      </p:grpSp>
      <p:sp>
        <p:nvSpPr>
          <p:cNvPr id="34" name="TextBox 34"/>
          <p:cNvSpPr txBox="1"/>
          <p:nvPr/>
        </p:nvSpPr>
        <p:spPr>
          <a:xfrm>
            <a:off x="7356212" y="6867951"/>
            <a:ext cx="10518321" cy="86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90909"/>
                </a:solidFill>
                <a:latin typeface="Roboto"/>
              </a:rPr>
              <a:t>ANTES, EL PROFESOR AFINABA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09090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3" name="AutoShape 13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 l="829" r="829"/>
          <a:stretch>
            <a:fillRect/>
          </a:stretch>
        </p:blipFill>
        <p:spPr>
          <a:xfrm>
            <a:off x="11713289" y="-58319"/>
            <a:ext cx="6612716" cy="44828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 t="1496" b="1496"/>
          <a:stretch>
            <a:fillRect/>
          </a:stretch>
        </p:blipFill>
        <p:spPr>
          <a:xfrm>
            <a:off x="12797289" y="4424551"/>
            <a:ext cx="5613391" cy="3866223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507923" y="1608492"/>
            <a:ext cx="731687" cy="590764"/>
            <a:chOff x="0" y="0"/>
            <a:chExt cx="6350000" cy="51269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4724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651683" y="177380"/>
            <a:ext cx="10518321" cy="110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40"/>
              </a:lnSpc>
              <a:spcBef>
                <a:spcPct val="0"/>
              </a:spcBef>
            </a:pPr>
            <a:r>
              <a:rPr lang="en-US" sz="6800">
                <a:solidFill>
                  <a:srgbClr val="090909"/>
                </a:solidFill>
                <a:latin typeface="Roboto Bold"/>
              </a:rPr>
              <a:t>JUSTIFICACIÓN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81818" y="1420640"/>
            <a:ext cx="10518321" cy="86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90909"/>
                </a:solidFill>
                <a:latin typeface="Roboto"/>
              </a:rPr>
              <a:t>MIEDO A AFINAR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Generalidades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Marco Teórico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Metodología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Pruebas y Resultados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Conclusiones y Recomendaciones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507923" y="3144278"/>
            <a:ext cx="731687" cy="590764"/>
            <a:chOff x="0" y="0"/>
            <a:chExt cx="6350000" cy="51269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47240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1481818" y="2514465"/>
            <a:ext cx="10518321" cy="1745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90909"/>
                </a:solidFill>
                <a:latin typeface="Roboto"/>
              </a:rPr>
              <a:t>TENSIONES ALTAS EN LAS CUERDAS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507923" y="4620160"/>
            <a:ext cx="731687" cy="590764"/>
            <a:chOff x="0" y="0"/>
            <a:chExt cx="6350000" cy="512699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47240"/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1481818" y="4465776"/>
            <a:ext cx="10518321" cy="86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90909"/>
                </a:solidFill>
                <a:latin typeface="Roboto"/>
              </a:rPr>
              <a:t>SE ROMPEN Y LASTIMAN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507923" y="6587318"/>
            <a:ext cx="731687" cy="590764"/>
            <a:chOff x="0" y="0"/>
            <a:chExt cx="6350000" cy="512699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47240"/>
            </a:solidFill>
          </p:spPr>
        </p:sp>
      </p:grpSp>
      <p:sp>
        <p:nvSpPr>
          <p:cNvPr id="34" name="TextBox 34"/>
          <p:cNvSpPr txBox="1"/>
          <p:nvPr/>
        </p:nvSpPr>
        <p:spPr>
          <a:xfrm>
            <a:off x="1481818" y="5515545"/>
            <a:ext cx="10518321" cy="2629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90909"/>
                </a:solidFill>
                <a:latin typeface="Roboto"/>
              </a:rPr>
              <a:t>AFINACIÓN NECESARIA ANTES DE PRACTICAR O RECIBIR CLASES (OBANDO, 2021)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8220701"/>
          </a:xfrm>
          <a:prstGeom prst="rect">
            <a:avLst/>
          </a:prstGeom>
          <a:solidFill>
            <a:srgbClr val="090909"/>
          </a:solidFill>
        </p:spPr>
      </p:sp>
      <p:grpSp>
        <p:nvGrpSpPr>
          <p:cNvPr id="3" name="Group 3"/>
          <p:cNvGrpSpPr/>
          <p:nvPr/>
        </p:nvGrpSpPr>
        <p:grpSpPr>
          <a:xfrm>
            <a:off x="10650141" y="3118134"/>
            <a:ext cx="6131719" cy="374650"/>
            <a:chOff x="0" y="0"/>
            <a:chExt cx="8175625" cy="49953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34560"/>
              <a:ext cx="230414" cy="230414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800554" y="-57150"/>
              <a:ext cx="7375071" cy="561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499">
                  <a:solidFill>
                    <a:srgbClr val="FFFFFF"/>
                  </a:solidFill>
                  <a:latin typeface="Roboto"/>
                </a:rPr>
                <a:t>SISTEMA DE ADQUISICIÓN DE DATOS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650141" y="3735701"/>
            <a:ext cx="6131719" cy="1258570"/>
            <a:chOff x="0" y="0"/>
            <a:chExt cx="8175625" cy="167809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134560"/>
              <a:ext cx="230414" cy="23041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800554" y="-57150"/>
              <a:ext cx="7375071" cy="1740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499">
                  <a:solidFill>
                    <a:srgbClr val="FFFFFF"/>
                  </a:solidFill>
                  <a:latin typeface="Roboto"/>
                </a:rPr>
                <a:t>SISTEMA DE CONTROL SIN SOBREPICOS Y TIEMPO MÍNIMO DE ESTABILIZACIÓN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2918222"/>
            <a:ext cx="7411771" cy="4187818"/>
            <a:chOff x="0" y="0"/>
            <a:chExt cx="9882361" cy="558375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162650"/>
              <a:ext cx="278515" cy="27851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967676" y="-66675"/>
              <a:ext cx="8914684" cy="5662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30"/>
                </a:lnSpc>
              </a:pPr>
              <a:r>
                <a:rPr lang="en-US" sz="3021">
                  <a:solidFill>
                    <a:srgbClr val="090909"/>
                  </a:solidFill>
                  <a:latin typeface="Roboto"/>
                </a:rPr>
                <a:t>DISEÑAR E IMPLEMENTAR UN PROTOTIPO DE AFINADOR AUTOMÁTICO PARA VIOLÍN UNIVERSAL SIN ALTERAR SU ARQUITECTURA FUNCIONAL, AHORRANDO DINERO Y TIEMPO AL MOMENTO DE PRACTICAR EL INSTRUMENTO EN CASA.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39669" y="363425"/>
            <a:ext cx="6131719" cy="1977013"/>
            <a:chOff x="0" y="0"/>
            <a:chExt cx="8175625" cy="2636017"/>
          </a:xfrm>
        </p:grpSpPr>
        <p:sp>
          <p:nvSpPr>
            <p:cNvPr id="16" name="TextBox 16"/>
            <p:cNvSpPr txBox="1"/>
            <p:nvPr/>
          </p:nvSpPr>
          <p:spPr>
            <a:xfrm>
              <a:off x="0" y="1610492"/>
              <a:ext cx="8175625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5000">
                  <a:solidFill>
                    <a:srgbClr val="090909"/>
                  </a:solidFill>
                  <a:latin typeface="Roboto Bold"/>
                </a:rPr>
                <a:t>OBJETIVO GENERAL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67672" cy="943041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0650141" y="1208720"/>
            <a:ext cx="6678036" cy="1669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4"/>
              </a:lnSpc>
            </a:pPr>
            <a:r>
              <a:rPr lang="en-US" sz="5445">
                <a:solidFill>
                  <a:srgbClr val="FFFFFF"/>
                </a:solidFill>
                <a:latin typeface="Roboto Bold"/>
              </a:rPr>
              <a:t>OBJETIVOS ESPECÍFICOS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22009" y="363425"/>
            <a:ext cx="938209" cy="665275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09090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1" name="Group 21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31" name="AutoShape 31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TextBox 33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Generalidades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Marco Teórico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Metodología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Pruebas y Resultados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Conclusiones y Recomendaciones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0650141" y="5257647"/>
            <a:ext cx="6131719" cy="374650"/>
            <a:chOff x="0" y="0"/>
            <a:chExt cx="8175625" cy="499533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134560"/>
              <a:ext cx="230414" cy="230414"/>
              <a:chOff x="0" y="0"/>
              <a:chExt cx="6350000" cy="635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41" name="TextBox 41"/>
            <p:cNvSpPr txBox="1"/>
            <p:nvPr/>
          </p:nvSpPr>
          <p:spPr>
            <a:xfrm>
              <a:off x="800554" y="-57150"/>
              <a:ext cx="7375071" cy="561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499">
                  <a:solidFill>
                    <a:srgbClr val="FFFFFF"/>
                  </a:solidFill>
                  <a:latin typeface="Roboto"/>
                </a:rPr>
                <a:t>INTERFAZ AMIGABLE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650141" y="5886932"/>
            <a:ext cx="6131719" cy="374650"/>
            <a:chOff x="0" y="0"/>
            <a:chExt cx="8175625" cy="499533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134560"/>
              <a:ext cx="230414" cy="230414"/>
              <a:chOff x="0" y="0"/>
              <a:chExt cx="6350000" cy="63500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45" name="TextBox 45"/>
            <p:cNvSpPr txBox="1"/>
            <p:nvPr/>
          </p:nvSpPr>
          <p:spPr>
            <a:xfrm>
              <a:off x="800554" y="-57150"/>
              <a:ext cx="7375071" cy="561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499">
                  <a:solidFill>
                    <a:srgbClr val="FFFFFF"/>
                  </a:solidFill>
                  <a:latin typeface="Roboto"/>
                </a:rPr>
                <a:t>TAMAÑO, PRECIO Y PESO MÍNIMO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0650141" y="6474889"/>
            <a:ext cx="6131719" cy="374650"/>
            <a:chOff x="0" y="0"/>
            <a:chExt cx="8175625" cy="499533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134560"/>
              <a:ext cx="230414" cy="230414"/>
              <a:chOff x="0" y="0"/>
              <a:chExt cx="6350000" cy="63500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49" name="TextBox 49"/>
            <p:cNvSpPr txBox="1"/>
            <p:nvPr/>
          </p:nvSpPr>
          <p:spPr>
            <a:xfrm>
              <a:off x="800554" y="-57150"/>
              <a:ext cx="7375071" cy="561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499">
                  <a:solidFill>
                    <a:srgbClr val="FFFFFF"/>
                  </a:solidFill>
                  <a:latin typeface="Roboto"/>
                </a:rPr>
                <a:t>SISTEMA ROBUSTO Y RESISTENTE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0722068" y="7132986"/>
            <a:ext cx="6131719" cy="374650"/>
            <a:chOff x="0" y="0"/>
            <a:chExt cx="8175625" cy="499533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134560"/>
              <a:ext cx="230414" cy="230414"/>
              <a:chOff x="0" y="0"/>
              <a:chExt cx="6350000" cy="63500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E40"/>
              </a:solidFill>
            </p:spPr>
          </p:sp>
        </p:grpSp>
        <p:sp>
          <p:nvSpPr>
            <p:cNvPr id="53" name="TextBox 53"/>
            <p:cNvSpPr txBox="1"/>
            <p:nvPr/>
          </p:nvSpPr>
          <p:spPr>
            <a:xfrm>
              <a:off x="800554" y="-57150"/>
              <a:ext cx="7375071" cy="561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499">
                  <a:solidFill>
                    <a:srgbClr val="FFFFFF"/>
                  </a:solidFill>
                  <a:latin typeface="Roboto"/>
                </a:rPr>
                <a:t>FFT OPTIMIZADA Y RÁPIDA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09090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3" name="AutoShape 13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1706" y="1135824"/>
            <a:ext cx="9730303" cy="7084877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860220" y="1332651"/>
            <a:ext cx="6780088" cy="1309207"/>
            <a:chOff x="0" y="0"/>
            <a:chExt cx="3881353" cy="74947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81353" cy="749473"/>
            </a:xfrm>
            <a:custGeom>
              <a:avLst/>
              <a:gdLst/>
              <a:ahLst/>
              <a:cxnLst/>
              <a:rect l="l" t="t" r="r" b="b"/>
              <a:pathLst>
                <a:path w="3881353" h="749473">
                  <a:moveTo>
                    <a:pt x="3756893" y="59690"/>
                  </a:moveTo>
                  <a:cubicBezTo>
                    <a:pt x="3792453" y="59690"/>
                    <a:pt x="3821663" y="88900"/>
                    <a:pt x="3821663" y="124460"/>
                  </a:cubicBezTo>
                  <a:lnTo>
                    <a:pt x="3821663" y="625013"/>
                  </a:lnTo>
                  <a:cubicBezTo>
                    <a:pt x="3821663" y="660573"/>
                    <a:pt x="3792453" y="689783"/>
                    <a:pt x="3756893" y="689783"/>
                  </a:cubicBezTo>
                  <a:lnTo>
                    <a:pt x="124460" y="689783"/>
                  </a:lnTo>
                  <a:cubicBezTo>
                    <a:pt x="88900" y="689783"/>
                    <a:pt x="59690" y="660573"/>
                    <a:pt x="59690" y="62501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756893" y="59690"/>
                  </a:lnTo>
                  <a:moveTo>
                    <a:pt x="37568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25013"/>
                  </a:lnTo>
                  <a:cubicBezTo>
                    <a:pt x="0" y="693593"/>
                    <a:pt x="55880" y="749473"/>
                    <a:pt x="124460" y="749473"/>
                  </a:cubicBezTo>
                  <a:lnTo>
                    <a:pt x="3756893" y="749473"/>
                  </a:lnTo>
                  <a:cubicBezTo>
                    <a:pt x="3825473" y="749473"/>
                    <a:pt x="3881353" y="693593"/>
                    <a:pt x="3881353" y="625013"/>
                  </a:cubicBezTo>
                  <a:lnTo>
                    <a:pt x="3881353" y="124460"/>
                  </a:lnTo>
                  <a:cubicBezTo>
                    <a:pt x="3881353" y="55880"/>
                    <a:pt x="3825473" y="0"/>
                    <a:pt x="3756893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11784" y="95250"/>
            <a:ext cx="1817621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090909"/>
                </a:solidFill>
                <a:latin typeface="Roboto Bold"/>
              </a:rPr>
              <a:t>FRECUENCIA EN HERTZ DE LAS NOTAS MUSICALES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Generalidades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Marco Teórico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Metodología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Pruebas y Resultados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90909"/>
                </a:solidFill>
                <a:latin typeface="Roboto Bold"/>
              </a:rPr>
              <a:t>Conclusiones y Recomendaciones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0860220" y="3042840"/>
            <a:ext cx="6780088" cy="1309207"/>
            <a:chOff x="0" y="0"/>
            <a:chExt cx="3881353" cy="74947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881353" cy="749473"/>
            </a:xfrm>
            <a:custGeom>
              <a:avLst/>
              <a:gdLst/>
              <a:ahLst/>
              <a:cxnLst/>
              <a:rect l="l" t="t" r="r" b="b"/>
              <a:pathLst>
                <a:path w="3881353" h="749473">
                  <a:moveTo>
                    <a:pt x="3756893" y="59690"/>
                  </a:moveTo>
                  <a:cubicBezTo>
                    <a:pt x="3792453" y="59690"/>
                    <a:pt x="3821663" y="88900"/>
                    <a:pt x="3821663" y="124460"/>
                  </a:cubicBezTo>
                  <a:lnTo>
                    <a:pt x="3821663" y="625013"/>
                  </a:lnTo>
                  <a:cubicBezTo>
                    <a:pt x="3821663" y="660573"/>
                    <a:pt x="3792453" y="689783"/>
                    <a:pt x="3756893" y="689783"/>
                  </a:cubicBezTo>
                  <a:lnTo>
                    <a:pt x="124460" y="689783"/>
                  </a:lnTo>
                  <a:cubicBezTo>
                    <a:pt x="88900" y="689783"/>
                    <a:pt x="59690" y="660573"/>
                    <a:pt x="59690" y="62501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756893" y="59690"/>
                  </a:lnTo>
                  <a:moveTo>
                    <a:pt x="37568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25013"/>
                  </a:lnTo>
                  <a:cubicBezTo>
                    <a:pt x="0" y="693593"/>
                    <a:pt x="55880" y="749473"/>
                    <a:pt x="124460" y="749473"/>
                  </a:cubicBezTo>
                  <a:lnTo>
                    <a:pt x="3756893" y="749473"/>
                  </a:lnTo>
                  <a:cubicBezTo>
                    <a:pt x="3825473" y="749473"/>
                    <a:pt x="3881353" y="693593"/>
                    <a:pt x="3881353" y="625013"/>
                  </a:cubicBezTo>
                  <a:lnTo>
                    <a:pt x="3881353" y="124460"/>
                  </a:lnTo>
                  <a:cubicBezTo>
                    <a:pt x="3881353" y="55880"/>
                    <a:pt x="3825473" y="0"/>
                    <a:pt x="3756893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0860220" y="4936607"/>
            <a:ext cx="6780088" cy="1309207"/>
            <a:chOff x="0" y="0"/>
            <a:chExt cx="3881353" cy="74947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881353" cy="749473"/>
            </a:xfrm>
            <a:custGeom>
              <a:avLst/>
              <a:gdLst/>
              <a:ahLst/>
              <a:cxnLst/>
              <a:rect l="l" t="t" r="r" b="b"/>
              <a:pathLst>
                <a:path w="3881353" h="749473">
                  <a:moveTo>
                    <a:pt x="3756893" y="59690"/>
                  </a:moveTo>
                  <a:cubicBezTo>
                    <a:pt x="3792453" y="59690"/>
                    <a:pt x="3821663" y="88900"/>
                    <a:pt x="3821663" y="124460"/>
                  </a:cubicBezTo>
                  <a:lnTo>
                    <a:pt x="3821663" y="625013"/>
                  </a:lnTo>
                  <a:cubicBezTo>
                    <a:pt x="3821663" y="660573"/>
                    <a:pt x="3792453" y="689783"/>
                    <a:pt x="3756893" y="689783"/>
                  </a:cubicBezTo>
                  <a:lnTo>
                    <a:pt x="124460" y="689783"/>
                  </a:lnTo>
                  <a:cubicBezTo>
                    <a:pt x="88900" y="689783"/>
                    <a:pt x="59690" y="660573"/>
                    <a:pt x="59690" y="62501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756893" y="59690"/>
                  </a:lnTo>
                  <a:moveTo>
                    <a:pt x="37568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25013"/>
                  </a:lnTo>
                  <a:cubicBezTo>
                    <a:pt x="0" y="693593"/>
                    <a:pt x="55880" y="749473"/>
                    <a:pt x="124460" y="749473"/>
                  </a:cubicBezTo>
                  <a:lnTo>
                    <a:pt x="3756893" y="749473"/>
                  </a:lnTo>
                  <a:cubicBezTo>
                    <a:pt x="3825473" y="749473"/>
                    <a:pt x="3881353" y="693593"/>
                    <a:pt x="3881353" y="625013"/>
                  </a:cubicBezTo>
                  <a:lnTo>
                    <a:pt x="3881353" y="124460"/>
                  </a:lnTo>
                  <a:cubicBezTo>
                    <a:pt x="3881353" y="55880"/>
                    <a:pt x="3825473" y="0"/>
                    <a:pt x="3756893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0860220" y="6760234"/>
            <a:ext cx="6780088" cy="1309207"/>
            <a:chOff x="0" y="0"/>
            <a:chExt cx="3881353" cy="7494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881353" cy="749473"/>
            </a:xfrm>
            <a:custGeom>
              <a:avLst/>
              <a:gdLst/>
              <a:ahLst/>
              <a:cxnLst/>
              <a:rect l="l" t="t" r="r" b="b"/>
              <a:pathLst>
                <a:path w="3881353" h="749473">
                  <a:moveTo>
                    <a:pt x="3756893" y="59690"/>
                  </a:moveTo>
                  <a:cubicBezTo>
                    <a:pt x="3792453" y="59690"/>
                    <a:pt x="3821663" y="88900"/>
                    <a:pt x="3821663" y="124460"/>
                  </a:cubicBezTo>
                  <a:lnTo>
                    <a:pt x="3821663" y="625013"/>
                  </a:lnTo>
                  <a:cubicBezTo>
                    <a:pt x="3821663" y="660573"/>
                    <a:pt x="3792453" y="689783"/>
                    <a:pt x="3756893" y="689783"/>
                  </a:cubicBezTo>
                  <a:lnTo>
                    <a:pt x="124460" y="689783"/>
                  </a:lnTo>
                  <a:cubicBezTo>
                    <a:pt x="88900" y="689783"/>
                    <a:pt x="59690" y="660573"/>
                    <a:pt x="59690" y="62501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756893" y="59690"/>
                  </a:lnTo>
                  <a:moveTo>
                    <a:pt x="37568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25013"/>
                  </a:lnTo>
                  <a:cubicBezTo>
                    <a:pt x="0" y="693593"/>
                    <a:pt x="55880" y="749473"/>
                    <a:pt x="124460" y="749473"/>
                  </a:cubicBezTo>
                  <a:lnTo>
                    <a:pt x="3756893" y="749473"/>
                  </a:lnTo>
                  <a:cubicBezTo>
                    <a:pt x="3825473" y="749473"/>
                    <a:pt x="3881353" y="693593"/>
                    <a:pt x="3881353" y="625013"/>
                  </a:cubicBezTo>
                  <a:lnTo>
                    <a:pt x="3881353" y="124460"/>
                  </a:lnTo>
                  <a:cubicBezTo>
                    <a:pt x="3881353" y="55880"/>
                    <a:pt x="3825473" y="0"/>
                    <a:pt x="3756893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11442819" y="1691846"/>
            <a:ext cx="6686013" cy="52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0"/>
              </a:lnSpc>
            </a:pPr>
            <a:r>
              <a:rPr lang="en-US" sz="3021">
                <a:solidFill>
                  <a:srgbClr val="090909"/>
                </a:solidFill>
                <a:latin typeface="Roboto"/>
              </a:rPr>
              <a:t>1ra Cuerda = 659.26 Hertzios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442819" y="3402035"/>
            <a:ext cx="6686013" cy="52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0"/>
              </a:lnSpc>
            </a:pPr>
            <a:r>
              <a:rPr lang="en-US" sz="3021">
                <a:solidFill>
                  <a:srgbClr val="090909"/>
                </a:solidFill>
                <a:latin typeface="Roboto"/>
              </a:rPr>
              <a:t>2da Cuerda = 440.00 Hertzios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442819" y="5295802"/>
            <a:ext cx="6686013" cy="52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0"/>
              </a:lnSpc>
            </a:pPr>
            <a:r>
              <a:rPr lang="en-US" sz="3021">
                <a:solidFill>
                  <a:srgbClr val="090909"/>
                </a:solidFill>
                <a:latin typeface="Roboto"/>
              </a:rPr>
              <a:t>3ra Cuerda = 293.66 Hertzios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442819" y="7119429"/>
            <a:ext cx="6686013" cy="52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0"/>
              </a:lnSpc>
            </a:pPr>
            <a:r>
              <a:rPr lang="en-US" sz="3021">
                <a:solidFill>
                  <a:srgbClr val="090909"/>
                </a:solidFill>
                <a:latin typeface="Roboto"/>
              </a:rPr>
              <a:t>4ta Cuerda = 196.00 Hertzios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296" y="2140204"/>
            <a:ext cx="7957776" cy="549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89072" y="2806556"/>
            <a:ext cx="10330224" cy="412619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97404" y="235039"/>
            <a:ext cx="8146596" cy="2863738"/>
            <a:chOff x="0" y="0"/>
            <a:chExt cx="10862129" cy="3818318"/>
          </a:xfrm>
        </p:grpSpPr>
        <p:sp>
          <p:nvSpPr>
            <p:cNvPr id="5" name="TextBox 5"/>
            <p:cNvSpPr txBox="1"/>
            <p:nvPr/>
          </p:nvSpPr>
          <p:spPr>
            <a:xfrm>
              <a:off x="0" y="1086834"/>
              <a:ext cx="10862129" cy="16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FFFFFF"/>
                  </a:solidFill>
                  <a:latin typeface="Roboto Bold"/>
                </a:rPr>
                <a:t>FFT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0955"/>
              <a:ext cx="10862129" cy="558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39"/>
                </a:lnSpc>
              </a:pPr>
              <a:r>
                <a:rPr lang="en-US" sz="2700" spc="81">
                  <a:solidFill>
                    <a:srgbClr val="FFBE40"/>
                  </a:solidFill>
                  <a:latin typeface="Roboto Bold"/>
                </a:rPr>
                <a:t>¿CÓMO FUNCIONA?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132518"/>
              <a:ext cx="10862129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9" name="AutoShape 19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Generalidades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Marco Teórico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Metodología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Pruebas y Resultados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Conclusiones y Recomendaciones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015018"/>
            <a:ext cx="1828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9909562"/>
            <a:ext cx="210911" cy="2109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500073" y="9909562"/>
            <a:ext cx="210911" cy="21091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724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971446" y="9909562"/>
            <a:ext cx="210911" cy="21091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442819" y="9909562"/>
            <a:ext cx="210911" cy="21091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914192" y="9909562"/>
            <a:ext cx="210911" cy="21091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13" name="AutoShape 13"/>
          <p:cNvSpPr/>
          <p:nvPr/>
        </p:nvSpPr>
        <p:spPr>
          <a:xfrm rot="-10800000">
            <a:off x="-508470" y="8290774"/>
            <a:ext cx="19515851" cy="0"/>
          </a:xfrm>
          <a:prstGeom prst="line">
            <a:avLst/>
          </a:prstGeom>
          <a:ln w="190500" cap="rnd">
            <a:solidFill>
              <a:srgbClr val="1472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-10800000">
            <a:off x="-123400" y="8690362"/>
            <a:ext cx="18745711" cy="0"/>
          </a:xfrm>
          <a:prstGeom prst="line">
            <a:avLst/>
          </a:prstGeom>
          <a:ln w="19050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879087"/>
            <a:ext cx="3471373" cy="27174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71373" y="2031847"/>
            <a:ext cx="3934621" cy="21013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87722" y="2065409"/>
            <a:ext cx="4558221" cy="25310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15373" y="1817001"/>
            <a:ext cx="5284078" cy="575032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46" y="5330190"/>
            <a:ext cx="4927341" cy="26462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31862" y="5333752"/>
            <a:ext cx="5521867" cy="2642707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422905" y="-9525"/>
            <a:ext cx="8576157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60"/>
              </a:lnSpc>
            </a:pPr>
            <a:r>
              <a:rPr lang="en-US" sz="8550">
                <a:solidFill>
                  <a:srgbClr val="FFFFFF"/>
                </a:solidFill>
                <a:latin typeface="Roboto Bold"/>
              </a:rPr>
              <a:t>ANTECEDENTES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0046" y="4947285"/>
            <a:ext cx="5541792" cy="38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9"/>
              </a:lnSpc>
            </a:pPr>
            <a:r>
              <a:rPr lang="en-US" sz="2475" spc="74">
                <a:solidFill>
                  <a:srgbClr val="FFBE40"/>
                </a:solidFill>
                <a:latin typeface="Roboto Bold"/>
              </a:rPr>
              <a:t>GARCÍA (2016)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615373" y="1303020"/>
            <a:ext cx="5541792" cy="1699114"/>
            <a:chOff x="0" y="0"/>
            <a:chExt cx="7389056" cy="2265485"/>
          </a:xfrm>
        </p:grpSpPr>
        <p:sp>
          <p:nvSpPr>
            <p:cNvPr id="24" name="TextBox 24"/>
            <p:cNvSpPr txBox="1"/>
            <p:nvPr/>
          </p:nvSpPr>
          <p:spPr>
            <a:xfrm>
              <a:off x="0" y="102235"/>
              <a:ext cx="7389056" cy="507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69"/>
                </a:lnSpc>
              </a:pPr>
              <a:r>
                <a:rPr lang="en-US" sz="2475" spc="74">
                  <a:solidFill>
                    <a:srgbClr val="FFBE40"/>
                  </a:solidFill>
                  <a:latin typeface="Roboto Bold"/>
                </a:rPr>
                <a:t>SÁNCHEZ (2016)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524440"/>
              <a:ext cx="7389056" cy="622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>
                <a:lnSpc>
                  <a:spcPts val="388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131862" y="4950847"/>
            <a:ext cx="5541792" cy="38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9"/>
              </a:lnSpc>
            </a:pPr>
            <a:r>
              <a:rPr lang="en-US" sz="2475" spc="74">
                <a:solidFill>
                  <a:srgbClr val="FFBE40"/>
                </a:solidFill>
                <a:latin typeface="Roboto Bold"/>
              </a:rPr>
              <a:t>PAREDES (2017)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51683" y="9090412"/>
            <a:ext cx="261440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Generalidades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13846" y="9090412"/>
            <a:ext cx="277598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Marco Teórico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076901" y="9090412"/>
            <a:ext cx="234510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Metodología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442819" y="8861812"/>
            <a:ext cx="23451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Pruebas y Resultados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914192" y="8861812"/>
            <a:ext cx="337380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Roboto Bold"/>
              </a:rPr>
              <a:t>Conclusiones y Recomendaciones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60046" y="1303020"/>
            <a:ext cx="5541792" cy="1699114"/>
            <a:chOff x="0" y="0"/>
            <a:chExt cx="7389056" cy="2265485"/>
          </a:xfrm>
        </p:grpSpPr>
        <p:sp>
          <p:nvSpPr>
            <p:cNvPr id="33" name="TextBox 33"/>
            <p:cNvSpPr txBox="1"/>
            <p:nvPr/>
          </p:nvSpPr>
          <p:spPr>
            <a:xfrm>
              <a:off x="0" y="102235"/>
              <a:ext cx="7389056" cy="507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69"/>
                </a:lnSpc>
              </a:pPr>
              <a:r>
                <a:rPr lang="en-US" sz="2475" spc="74">
                  <a:solidFill>
                    <a:srgbClr val="FFBE40"/>
                  </a:solidFill>
                  <a:latin typeface="Roboto Bold"/>
                </a:rPr>
                <a:t>CATUTA (2014); IBARRA (2007)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524440"/>
              <a:ext cx="7389056" cy="622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>
                <a:lnSpc>
                  <a:spcPts val="388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651114" y="1303020"/>
            <a:ext cx="5541792" cy="1699114"/>
            <a:chOff x="0" y="0"/>
            <a:chExt cx="7389056" cy="2265485"/>
          </a:xfrm>
        </p:grpSpPr>
        <p:sp>
          <p:nvSpPr>
            <p:cNvPr id="36" name="TextBox 36"/>
            <p:cNvSpPr txBox="1"/>
            <p:nvPr/>
          </p:nvSpPr>
          <p:spPr>
            <a:xfrm>
              <a:off x="0" y="102235"/>
              <a:ext cx="7389056" cy="507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69"/>
                </a:lnSpc>
              </a:pPr>
              <a:r>
                <a:rPr lang="en-US" sz="2475" spc="74">
                  <a:solidFill>
                    <a:srgbClr val="FFBE40"/>
                  </a:solidFill>
                  <a:latin typeface="Roboto Bold"/>
                </a:rPr>
                <a:t>ANDRADE &amp; JURADO (2013)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524440"/>
              <a:ext cx="7389056" cy="622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>
                <a:lnSpc>
                  <a:spcPts val="3884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705</Words>
  <Application>Microsoft Office PowerPoint</Application>
  <PresentationFormat>Custom</PresentationFormat>
  <Paragraphs>197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Roboto Bold</vt:lpstr>
      <vt:lpstr>Roboto</vt:lpstr>
      <vt:lpstr>Arialle Bold</vt:lpstr>
      <vt:lpstr>Arialle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DEFENSA</dc:title>
  <cp:lastModifiedBy>Diego Reyes</cp:lastModifiedBy>
  <cp:revision>2</cp:revision>
  <dcterms:created xsi:type="dcterms:W3CDTF">2006-08-16T00:00:00Z</dcterms:created>
  <dcterms:modified xsi:type="dcterms:W3CDTF">2021-08-17T19:17:32Z</dcterms:modified>
  <dc:identifier>DAEm5seKR94</dc:identifier>
</cp:coreProperties>
</file>