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4"/>
  </p:sldMasterIdLst>
  <p:notesMasterIdLst>
    <p:notesMasterId r:id="rId69"/>
  </p:notesMasterIdLst>
  <p:handoutMasterIdLst>
    <p:handoutMasterId r:id="rId70"/>
  </p:handoutMasterIdLst>
  <p:sldIdLst>
    <p:sldId id="256" r:id="rId5"/>
    <p:sldId id="258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294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295" r:id="rId22"/>
    <p:sldId id="314" r:id="rId23"/>
    <p:sldId id="315" r:id="rId24"/>
    <p:sldId id="316" r:id="rId25"/>
    <p:sldId id="317" r:id="rId26"/>
    <p:sldId id="318" r:id="rId27"/>
    <p:sldId id="282" r:id="rId28"/>
    <p:sldId id="321" r:id="rId29"/>
    <p:sldId id="319" r:id="rId30"/>
    <p:sldId id="324" r:id="rId31"/>
    <p:sldId id="325" r:id="rId32"/>
    <p:sldId id="323" r:id="rId33"/>
    <p:sldId id="327" r:id="rId34"/>
    <p:sldId id="331" r:id="rId35"/>
    <p:sldId id="328" r:id="rId36"/>
    <p:sldId id="329" r:id="rId37"/>
    <p:sldId id="330" r:id="rId38"/>
    <p:sldId id="332" r:id="rId39"/>
    <p:sldId id="326" r:id="rId40"/>
    <p:sldId id="333" r:id="rId41"/>
    <p:sldId id="334" r:id="rId42"/>
    <p:sldId id="296" r:id="rId43"/>
    <p:sldId id="337" r:id="rId44"/>
    <p:sldId id="338" r:id="rId45"/>
    <p:sldId id="35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297" r:id="rId54"/>
    <p:sldId id="350" r:id="rId55"/>
    <p:sldId id="351" r:id="rId56"/>
    <p:sldId id="348" r:id="rId57"/>
    <p:sldId id="349" r:id="rId58"/>
    <p:sldId id="292" r:id="rId59"/>
    <p:sldId id="352" r:id="rId60"/>
    <p:sldId id="298" r:id="rId61"/>
    <p:sldId id="354" r:id="rId62"/>
    <p:sldId id="357" r:id="rId63"/>
    <p:sldId id="353" r:id="rId64"/>
    <p:sldId id="299" r:id="rId65"/>
    <p:sldId id="335" r:id="rId66"/>
    <p:sldId id="359" r:id="rId67"/>
    <p:sldId id="276" r:id="rId6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0128" autoAdjust="0"/>
  </p:normalViewPr>
  <p:slideViewPr>
    <p:cSldViewPr snapToGrid="0">
      <p:cViewPr>
        <p:scale>
          <a:sx n="66" d="100"/>
          <a:sy n="66" d="100"/>
        </p:scale>
        <p:origin x="-486" y="85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3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A49006-DE92-401C-BC9A-E01A2E9A55AD}" type="datetime1">
              <a:rPr lang="es-ES" smtClean="0"/>
              <a:t>23/08/2021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F9A36D-7FAC-478F-9944-F324014F6FD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D2296-4015-4C4F-A06C-A353B4B3F106}" type="datetime1">
              <a:rPr lang="es-ES" smtClean="0"/>
              <a:pPr/>
              <a:t>23/08/2021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4B9A9E5-4F7F-4A7D-9DE1-89923232926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835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782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9776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Viscosidad del tinte: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506 − 880 [𝑐𝑃]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reología no newtoniana (serigrafía)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▪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Dureza nominal del rastrillo de goma: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70 – 80 [𝑠ℎ𝑜𝑟𝑒 𝐴]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(estándar)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▪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Tensión de la tela: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2 – 3.3 [𝑁/𝑚𝑚] </a:t>
            </a:r>
            <a:endParaRPr lang="es-E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  <a:latin typeface="Wingdings" panose="05000000000000000000" pitchFamily="2" charset="2"/>
              </a:rPr>
              <a:t>▪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Dimensiones de impresión: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3 𝑥 3 [𝑐𝑚]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con una malla de 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77 [ℎ/𝑐𝑚] </a:t>
            </a:r>
            <a:endParaRPr lang="es-E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1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571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454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829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295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56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562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23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32813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378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281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326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140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884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960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9826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0815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627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830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1012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355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50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077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2618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9148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737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8779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878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36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1329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9098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088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9303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7437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0312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471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86204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913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581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4069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801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03205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325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i="0" u="none" strike="noStrike" baseline="0" dirty="0">
                <a:solidFill>
                  <a:srgbClr val="000000"/>
                </a:solidFill>
              </a:rPr>
              <a:t>𝑡1𝑟=17.96±0.82[𝑠]/[𝑢] </a:t>
            </a:r>
          </a:p>
          <a:p>
            <a:r>
              <a:rPr lang="es-ES" sz="1800" b="0" i="0" u="none" strike="noStrike" baseline="0" dirty="0">
                <a:solidFill>
                  <a:srgbClr val="000000"/>
                </a:solidFill>
              </a:rPr>
              <a:t>𝑡2𝑟=18.37±0.49 [𝑠]/[𝑢]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062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noProof="0" smtClean="0"/>
              <a:t>56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41068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511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0069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87031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37942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45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6081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6287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6436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4B9A9E5-4F7F-4A7D-9DE1-899232329269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437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sz="3600" cap="all" spc="150" baseline="0"/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9698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5" name="Marcador de contenido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26261" y="4824188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contenido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38210" y="4824188"/>
            <a:ext cx="3124093" cy="462927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7" name="Marcador de contenido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ido 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 EL TEXTO MAESTRO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EDITAR EL TEXTO MAESTRO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20" name="Marcador de texto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5" name="Marcador de texto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6" name="Marcador de texto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7" name="Marcador de texto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8" name="Marcador de texto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9" name="Marcador de texto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1" name="Marcador de fecha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22" name="Marcador de pie de página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 rtlCol="0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gráfico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8125" y="2284624"/>
            <a:ext cx="3147332" cy="306388"/>
          </a:xfrm>
        </p:spPr>
        <p:txBody>
          <a:bodyPr rtlCol="0"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nogra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Marcador de fecha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37" name="Marcador de pie de página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8" name="Marcador de número de diapositiva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7" name="Marcador de posición de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elemento gráfico SmartArt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equipo de 4 person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7" name="Marcador de posición de imagen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8" name="Marcador de posición de imagen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lvl="1"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9" name="Marcador de posición de imagen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equipo de 8 person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7" name="Marcador de posición de imagen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8" name="Marcador de posición de imagen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9" name="Marcador de posición de imagen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9" name="Marcador de tex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5" name="Marcador de posición de imagen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4" name="Marcador de texto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2" name="Marcador de texto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6" name="Marcador de posición de imagen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9" name="Marcador de texto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3" name="Marcador de texto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7" name="Marcador de posición de imagen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 rtl="0"/>
            <a:r>
              <a:rPr lang="es-ES" noProof="0"/>
              <a:t>Haga clic en el icono para agregar una imagen</a:t>
            </a:r>
          </a:p>
        </p:txBody>
      </p:sp>
      <p:sp>
        <p:nvSpPr>
          <p:cNvPr id="60" name="Marcador de texto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4" name="Marcador de texto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58" name="Marcador de posición de imagen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61" name="Marcador de texto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65" name="Marcador de texto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EDITAR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contenido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es-ES" noProof="0"/>
              <a:t>Haga clic para agregar contenido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#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15" name="Marcador de contenido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esu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fecha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22" name="Marcador de pie de página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rtlCol="0"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er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004161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Marcador de fecha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10" name="Marcador de pie de página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1" name="Marcador de número de diapositiva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ro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17" name="Marcador de texto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34" name="Marcador de texto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35" name="Marcador de texto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36" name="Marcador de texto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sp>
        <p:nvSpPr>
          <p:cNvPr id="37" name="Marcador de texto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 rtl="0"/>
            <a:r>
              <a:rPr lang="es-ES" noProof="0"/>
              <a:t>Haga clic para modificar los estilos del texto maestro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 rtlCol="0"/>
          <a:lstStyle>
            <a:lvl1pPr>
              <a:defRPr sz="900"/>
            </a:lvl1pPr>
          </a:lstStyle>
          <a:p>
            <a:pPr algn="l" rtl="0"/>
            <a:r>
              <a:rPr lang="es-ES" noProof="0"/>
              <a:t>Presentación de lanzamiento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7" name="Marcador de texto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1" name="Marcador de texto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32" name="Marcador de texto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3" name="Marcador de texto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34" name="Marcador de texto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2" name="Marcador de texto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AGREGAR UN SUBTÍTULO</a:t>
            </a:r>
          </a:p>
        </p:txBody>
      </p:sp>
      <p:sp>
        <p:nvSpPr>
          <p:cNvPr id="13" name="Marcador de texto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0"/>
          <a:lstStyle/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0"/>
          <a:lstStyle/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contenid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rtlCol="0"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7" name="Marcador de texto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8" name="Marcador de texto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9" name="Marcador de texto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0" name="Marcador de texto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23" name="Marcador de texto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24" name="Marcador de texto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fecha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10" name="Marcador de pie de página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1" name="Marcador de número de diapositiva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t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rtlCol="0"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DEL TÍTULO MAESTRO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rtlCol="0"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3" name="Marcador de texto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4" name="Marcador de texto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5" name="Marcador de texto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 rtlCol="0"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HAGA CLIC PARA AGREGAR UN SUBTÍTULO</a:t>
            </a:r>
          </a:p>
        </p:txBody>
      </p:sp>
      <p:sp>
        <p:nvSpPr>
          <p:cNvPr id="16" name="Marcador de texto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-ES" noProof="0"/>
              <a:t>Haga clic para agregar texto</a:t>
            </a:r>
          </a:p>
        </p:txBody>
      </p:sp>
      <p:sp>
        <p:nvSpPr>
          <p:cNvPr id="17" name="Marcador de fecha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9" name="Marcador de número de diapositiva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t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s-ES" noProof="0"/>
              <a:t>HAGA CLIC PARA EDITAR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 EL TEXTO MAESTRO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s-ES" noProof="0"/>
              <a:t>HAGA CLIC PARA EDITAR EL TEXTO MAESTRO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EDITAR EL TEXTO MAESTRO</a:t>
            </a:r>
          </a:p>
        </p:txBody>
      </p:sp>
      <p:sp>
        <p:nvSpPr>
          <p:cNvPr id="22" name="Marcador de conteni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900"/>
            </a:lvl1pPr>
          </a:lstStyle>
          <a:p>
            <a:pPr rtl="0"/>
            <a:fld id="{B5CEABB6-07DC-46E8-9B57-56EC44A396E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8.emf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2.png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37" y="4954126"/>
            <a:ext cx="7847216" cy="1297045"/>
          </a:xfrm>
        </p:spPr>
        <p:txBody>
          <a:bodyPr rtlCol="0"/>
          <a:lstStyle/>
          <a:p>
            <a:pPr rtl="0"/>
            <a:r>
              <a:rPr lang="es-419" sz="3000" cap="none" dirty="0">
                <a:effectLst/>
              </a:rPr>
              <a:t>Automatización del proceso de serigrafía en globos para mejora de la producción en el grupo </a:t>
            </a:r>
            <a:r>
              <a:rPr lang="es-419" sz="3000" dirty="0">
                <a:effectLst/>
              </a:rPr>
              <a:t>SIBELL</a:t>
            </a:r>
            <a:endParaRPr lang="es-ES" sz="3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4365" y="6050044"/>
            <a:ext cx="1824988" cy="525750"/>
          </a:xfrm>
        </p:spPr>
        <p:txBody>
          <a:bodyPr rtlCol="0">
            <a:normAutofit/>
          </a:bodyPr>
          <a:lstStyle/>
          <a:p>
            <a:pPr rtl="0"/>
            <a:r>
              <a:rPr lang="es-ES" sz="2000" dirty="0"/>
              <a:t>Diego Guamán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584778-0DC2-45B3-BEDF-751EFAD4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760" y="3429000"/>
            <a:ext cx="1167197" cy="129983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Imagen 4" descr="Texto, Logotipo&#10;&#10;Descripción generada automáticamente">
            <a:extLst>
              <a:ext uri="{FF2B5EF4-FFF2-40B4-BE49-F238E27FC236}">
                <a16:creationId xmlns:a16="http://schemas.microsoft.com/office/drawing/2014/main" id="{AAEE32DF-1BB8-4CB8-9472-53B6ADCA0D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91"/>
          <a:stretch/>
        </p:blipFill>
        <p:spPr>
          <a:xfrm>
            <a:off x="7581208" y="1868821"/>
            <a:ext cx="4238302" cy="11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Marco Referencial</a:t>
            </a:r>
          </a:p>
        </p:txBody>
      </p:sp>
    </p:spTree>
    <p:extLst>
      <p:ext uri="{BB962C8B-B14F-4D97-AF65-F5344CB8AC3E}">
        <p14:creationId xmlns:p14="http://schemas.microsoft.com/office/powerpoint/2010/main" val="1722959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6E40108-6D59-46E2-91AA-9C255583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70" y="3009692"/>
            <a:ext cx="6244459" cy="361820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41657"/>
            <a:ext cx="8421688" cy="1325563"/>
          </a:xfrm>
        </p:spPr>
        <p:txBody>
          <a:bodyPr rtlCol="0"/>
          <a:lstStyle/>
          <a:p>
            <a:pPr rtl="0"/>
            <a:r>
              <a:rPr lang="es-ES" dirty="0"/>
              <a:t>Elementos del proceso de serigrafía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6118" y="2410459"/>
            <a:ext cx="320339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1"/>
              <a:t>Madera o aluminio</a:t>
            </a:r>
          </a:p>
          <a:p>
            <a:pPr rtl="0"/>
            <a:r>
              <a:rPr lang="es-ES" noProof="1"/>
              <a:t>Tamaños norma DIN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88149" y="2868593"/>
            <a:ext cx="2896671" cy="1997867"/>
          </a:xfrm>
        </p:spPr>
        <p:txBody>
          <a:bodyPr rtlCol="0"/>
          <a:lstStyle/>
          <a:p>
            <a:pPr rtl="0"/>
            <a:r>
              <a:rPr lang="es-ES" dirty="0"/>
              <a:t>Nylon o poliéster</a:t>
            </a:r>
          </a:p>
          <a:p>
            <a:pPr rtl="0"/>
            <a:r>
              <a:rPr lang="es-ES" dirty="0"/>
              <a:t># hilos/cm lineal (100-130)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85558" y="1871562"/>
            <a:ext cx="3203390" cy="1997867"/>
          </a:xfrm>
        </p:spPr>
        <p:txBody>
          <a:bodyPr rtlCol="0"/>
          <a:lstStyle/>
          <a:p>
            <a:pPr rtl="0"/>
            <a:r>
              <a:rPr lang="es-ES" noProof="1"/>
              <a:t>Caucho natural</a:t>
            </a:r>
          </a:p>
          <a:p>
            <a:pPr rtl="0"/>
            <a:r>
              <a:rPr lang="es-ES" noProof="1"/>
              <a:t>Dureza 70 SHORE A</a:t>
            </a:r>
          </a:p>
          <a:p>
            <a:pPr rtl="0"/>
            <a:r>
              <a:rPr lang="es-ES" noProof="1"/>
              <a:t>Filo rectangular o biselado</a:t>
            </a:r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id="{E2D71B23-882E-4105-8064-11BC4078908F}"/>
              </a:ext>
            </a:extLst>
          </p:cNvPr>
          <p:cNvSpPr txBox="1">
            <a:spLocks/>
          </p:cNvSpPr>
          <p:nvPr/>
        </p:nvSpPr>
        <p:spPr>
          <a:xfrm>
            <a:off x="635980" y="3967956"/>
            <a:ext cx="3203390" cy="1997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noProof="1"/>
              <a:t>Tintas a base de solventes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5653D0B-2E0E-4365-8477-DC90362C6EBF}"/>
              </a:ext>
            </a:extLst>
          </p:cNvPr>
          <p:cNvCxnSpPr>
            <a:cxnSpLocks/>
          </p:cNvCxnSpPr>
          <p:nvPr/>
        </p:nvCxnSpPr>
        <p:spPr>
          <a:xfrm>
            <a:off x="2973770" y="2890044"/>
            <a:ext cx="417823" cy="193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15C02365-6E56-4BAE-AD85-501A5258BB40}"/>
              </a:ext>
            </a:extLst>
          </p:cNvPr>
          <p:cNvCxnSpPr/>
          <p:nvPr/>
        </p:nvCxnSpPr>
        <p:spPr>
          <a:xfrm flipV="1">
            <a:off x="2973770" y="3549535"/>
            <a:ext cx="1157655" cy="515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0B89B399-A5DC-4F20-A5B3-E88A0ADC35BE}"/>
              </a:ext>
            </a:extLst>
          </p:cNvPr>
          <p:cNvCxnSpPr>
            <a:cxnSpLocks/>
          </p:cNvCxnSpPr>
          <p:nvPr/>
        </p:nvCxnSpPr>
        <p:spPr>
          <a:xfrm>
            <a:off x="6096001" y="2322924"/>
            <a:ext cx="616743" cy="606014"/>
          </a:xfrm>
          <a:prstGeom prst="bentConnector3">
            <a:avLst>
              <a:gd name="adj1" fmla="val 1001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C6A80CA0-EDFB-4FE5-8271-B787E4988810}"/>
              </a:ext>
            </a:extLst>
          </p:cNvPr>
          <p:cNvCxnSpPr/>
          <p:nvPr/>
        </p:nvCxnSpPr>
        <p:spPr>
          <a:xfrm flipH="1">
            <a:off x="6873240" y="3322320"/>
            <a:ext cx="514909" cy="742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17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Estudios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Fuerza de aplicación rastrillos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Excelente relación entre flexibilidad y producción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Búsqueda del aumento en la producción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Los procesos manuales generan un estancamiento en la taza de producción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Nuevas tecnologías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059652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La implementación de sistemas semiautomáticos mejoran el rendimiento de producción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Tasa de producción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419" sz="1400" b="0" i="0" u="none" strike="noStrike" baseline="0" dirty="0">
                <a:solidFill>
                  <a:srgbClr val="000000"/>
                </a:solidFill>
              </a:rPr>
              <a:t>Fuerza óptima de aplicación en el rastrillo 𝐹𝑜=3.03−3.16 [𝑘𝑔𝑓]</a:t>
            </a:r>
          </a:p>
          <a:p>
            <a:pPr rtl="0"/>
            <a:r>
              <a:rPr lang="es-ES" dirty="0"/>
              <a:t>Fuerza promedio de 7 [𝑙𝑏𝑓] o 3.18 [𝑘𝑔𝑓]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09DF869-8AA4-4146-9D19-425C3631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620" y="2418010"/>
            <a:ext cx="3676241" cy="1902778"/>
          </a:xfrm>
          <a:prstGeom prst="rect">
            <a:avLst/>
          </a:prstGeom>
        </p:spPr>
      </p:pic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DDFD2AEA-9771-4F48-AE64-E510F0358925}"/>
              </a:ext>
            </a:extLst>
          </p:cNvPr>
          <p:cNvSpPr txBox="1">
            <a:spLocks/>
          </p:cNvSpPr>
          <p:nvPr/>
        </p:nvSpPr>
        <p:spPr>
          <a:xfrm>
            <a:off x="1508760" y="6030886"/>
            <a:ext cx="9654540" cy="557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“Study of screen-printing application control variables and their influence on shades in tile” (Martí, </a:t>
            </a:r>
            <a:r>
              <a:rPr lang="en-US" dirty="0" err="1"/>
              <a:t>Peñalver</a:t>
            </a:r>
            <a:r>
              <a:rPr lang="en-US" dirty="0"/>
              <a:t>, &amp; </a:t>
            </a:r>
            <a:r>
              <a:rPr lang="en-US" dirty="0" err="1"/>
              <a:t>Portolés</a:t>
            </a:r>
            <a:r>
              <a:rPr lang="en-US" dirty="0"/>
              <a:t>)</a:t>
            </a:r>
          </a:p>
          <a:p>
            <a:r>
              <a:rPr lang="es-ES" dirty="0"/>
              <a:t>“Diseño y construcción de una impresora serigráfica neumática para superficies planas de funcionamiento automático” (Laguna, 2009)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0D5638C-8ADB-4DC6-BDDE-768BF84C7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020" y="1932312"/>
            <a:ext cx="5245279" cy="32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Estudios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Fuerza de aplicación rastrillos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Excelente relación entre flexibilidad y producción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Búsqueda del aumento en la producción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Los procesos manuales generan un estancamiento en la taza de producción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Nuevas tecnologías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059652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La implementación de sistemas semiautomáticos mejoran el rendimiento de producción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Tasa de producción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sz="1400" b="0" i="0" u="none" strike="noStrike" baseline="0" dirty="0">
                <a:solidFill>
                  <a:srgbClr val="000000"/>
                </a:solidFill>
              </a:rPr>
              <a:t>Exceder la fuerza de aplicación del raseado</a:t>
            </a:r>
            <a:endParaRPr lang="es-ES" dirty="0"/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DDFD2AEA-9771-4F48-AE64-E510F0358925}"/>
              </a:ext>
            </a:extLst>
          </p:cNvPr>
          <p:cNvSpPr txBox="1">
            <a:spLocks/>
          </p:cNvSpPr>
          <p:nvPr/>
        </p:nvSpPr>
        <p:spPr>
          <a:xfrm>
            <a:off x="1508760" y="6259244"/>
            <a:ext cx="9654540" cy="32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“Optimization of computer-aided screen printing </a:t>
            </a:r>
            <a:r>
              <a:rPr lang="en-US" dirty="0" err="1"/>
              <a:t>desing</a:t>
            </a:r>
            <a:r>
              <a:rPr lang="en-US" dirty="0"/>
              <a:t>” (Horvath, </a:t>
            </a:r>
            <a:r>
              <a:rPr lang="en-US" dirty="0" err="1"/>
              <a:t>Torok</a:t>
            </a:r>
            <a:r>
              <a:rPr lang="en-US" dirty="0"/>
              <a:t>, </a:t>
            </a:r>
            <a:r>
              <a:rPr lang="en-US" dirty="0" err="1"/>
              <a:t>Ficzere</a:t>
            </a:r>
            <a:r>
              <a:rPr lang="en-US" dirty="0"/>
              <a:t>, &amp; </a:t>
            </a:r>
            <a:r>
              <a:rPr lang="en-US" dirty="0" err="1"/>
              <a:t>Zador</a:t>
            </a:r>
            <a:r>
              <a:rPr lang="en-US" dirty="0"/>
              <a:t> , 2014).</a:t>
            </a:r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B1E1D7C-C5A1-4017-99DA-D3678E885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681" y="1907484"/>
            <a:ext cx="5252502" cy="325196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DCBB18D-10FB-4775-8394-2579389D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47" y="2173489"/>
            <a:ext cx="2588393" cy="251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4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Estudios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172813"/>
            <a:ext cx="5433204" cy="7229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dirty="0"/>
              <a:t>Fuerza de rozamiento y velocidad de raseado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Excelente relación entre flexibilidad y producción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Búsqueda del aumento en la producción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Los procesos manuales generan un estancamiento en la taza de producción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Nuevas tecnologías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059652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La implementación de sistemas semiautomáticos mejoran el rendimiento de producción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Tasa de producción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5159449"/>
            <a:ext cx="5431971" cy="55795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419" sz="1400" b="0" i="0" u="none" strike="noStrike" baseline="0" dirty="0">
                <a:solidFill>
                  <a:srgbClr val="000000"/>
                </a:solidFill>
              </a:rPr>
              <a:t>Fuerza de aplicación Fo=40 [N]</a:t>
            </a:r>
          </a:p>
          <a:p>
            <a:pPr rtl="0"/>
            <a:r>
              <a:rPr lang="es-ES" dirty="0"/>
              <a:t>𝐹𝑟(𝑣) [𝑁]=0.0239𝑣 [𝑚𝑚/𝑠]+3.3214, 𝑝𝑎𝑟𝑎 𝑣≥20[𝑚𝑚/𝑠] 𝑅2=0.978</a:t>
            </a:r>
          </a:p>
        </p:txBody>
      </p:sp>
      <p:sp>
        <p:nvSpPr>
          <p:cNvPr id="13" name="Marcador de texto 9">
            <a:extLst>
              <a:ext uri="{FF2B5EF4-FFF2-40B4-BE49-F238E27FC236}">
                <a16:creationId xmlns:a16="http://schemas.microsoft.com/office/drawing/2014/main" id="{DDFD2AEA-9771-4F48-AE64-E510F0358925}"/>
              </a:ext>
            </a:extLst>
          </p:cNvPr>
          <p:cNvSpPr txBox="1">
            <a:spLocks/>
          </p:cNvSpPr>
          <p:nvPr/>
        </p:nvSpPr>
        <p:spPr>
          <a:xfrm>
            <a:off x="1508760" y="6259244"/>
            <a:ext cx="9654540" cy="329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“Optimization of computer-aided screen printing </a:t>
            </a:r>
            <a:r>
              <a:rPr lang="en-US" dirty="0" err="1"/>
              <a:t>desing</a:t>
            </a:r>
            <a:r>
              <a:rPr lang="en-US" dirty="0"/>
              <a:t>” (Horvath, </a:t>
            </a:r>
            <a:r>
              <a:rPr lang="en-US" dirty="0" err="1"/>
              <a:t>Torok</a:t>
            </a:r>
            <a:r>
              <a:rPr lang="en-US" dirty="0"/>
              <a:t>, </a:t>
            </a:r>
            <a:r>
              <a:rPr lang="en-US" dirty="0" err="1"/>
              <a:t>Ficzere</a:t>
            </a:r>
            <a:r>
              <a:rPr lang="en-US" dirty="0"/>
              <a:t>, &amp; </a:t>
            </a:r>
            <a:r>
              <a:rPr lang="en-US" dirty="0" err="1"/>
              <a:t>Zador</a:t>
            </a:r>
            <a:r>
              <a:rPr lang="en-US" dirty="0"/>
              <a:t> , 2014).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1779CBD-0316-4580-9966-9EE577DC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47" y="1860059"/>
            <a:ext cx="5431972" cy="32993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4CFAFFA-6FD3-411A-9A0C-E0A6EB94F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14" y="2232449"/>
            <a:ext cx="3750779" cy="25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6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39253"/>
            <a:ext cx="8421688" cy="1325563"/>
          </a:xfrm>
        </p:spPr>
        <p:txBody>
          <a:bodyPr rtlCol="0"/>
          <a:lstStyle/>
          <a:p>
            <a:pPr rtl="0"/>
            <a:r>
              <a:rPr lang="es-ES" b="1" dirty="0"/>
              <a:t>Materia prima globo de látex natural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30527"/>
            <a:ext cx="2882475" cy="823912"/>
          </a:xfrm>
        </p:spPr>
        <p:txBody>
          <a:bodyPr rtlCol="0"/>
          <a:lstStyle/>
          <a:p>
            <a:pPr rtl="0"/>
            <a:r>
              <a:rPr lang="es-ES" dirty="0"/>
              <a:t>¿Qué es?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2988197"/>
            <a:ext cx="320339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1"/>
              <a:t>Largas cadenas de polímeros unidas entre si.</a:t>
            </a:r>
          </a:p>
          <a:p>
            <a:pPr rtl="0"/>
            <a:r>
              <a:rPr lang="es-ES" noProof="1"/>
              <a:t>Forman una estructura reticulada aleatoria</a:t>
            </a:r>
          </a:p>
          <a:p>
            <a:pPr rtl="0"/>
            <a:r>
              <a:rPr lang="es-ES" noProof="1"/>
              <a:t>Las cadenas se alinean a causa de un estiramiento</a:t>
            </a:r>
          </a:p>
          <a:p>
            <a:pPr rtl="0"/>
            <a:endParaRPr lang="es-ES" noProof="1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930527"/>
            <a:ext cx="2896671" cy="823912"/>
          </a:xfrm>
        </p:spPr>
        <p:txBody>
          <a:bodyPr rtlCol="0"/>
          <a:lstStyle/>
          <a:p>
            <a:pPr rtl="0"/>
            <a:r>
              <a:rPr lang="es-ES" dirty="0"/>
              <a:t>Propiedades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2988197"/>
            <a:ext cx="2896671" cy="1997867"/>
          </a:xfrm>
        </p:spPr>
        <p:txBody>
          <a:bodyPr rtlCol="0"/>
          <a:lstStyle/>
          <a:p>
            <a:pPr rtl="0"/>
            <a:r>
              <a:rPr lang="es-ES" dirty="0"/>
              <a:t>Constante de elasticidad variable</a:t>
            </a:r>
          </a:p>
          <a:p>
            <a:pPr rtl="0"/>
            <a:r>
              <a:rPr lang="es-ES" dirty="0"/>
              <a:t>La presión interna varía con el incremento del diámetro</a:t>
            </a:r>
          </a:p>
          <a:p>
            <a:pPr rtl="0"/>
            <a:r>
              <a:rPr lang="es-ES" dirty="0"/>
              <a:t>Desgaste e histéresis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1930527"/>
            <a:ext cx="2882475" cy="8239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Características comerciales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2988197"/>
            <a:ext cx="3203390" cy="1997867"/>
          </a:xfrm>
        </p:spPr>
        <p:txBody>
          <a:bodyPr rtlCol="0"/>
          <a:lstStyle/>
          <a:p>
            <a:pPr rtl="0"/>
            <a:r>
              <a:rPr lang="es-ES" noProof="1"/>
              <a:t>Tamaños: 2, 5, 7, 9, 12, 18, 36 [in] </a:t>
            </a:r>
          </a:p>
          <a:p>
            <a:pPr rtl="0"/>
            <a:r>
              <a:rPr lang="es-ES" noProof="1"/>
              <a:t>Porcentaje de latex natural 100% biodegradables (6 meses – 2 años)</a:t>
            </a:r>
          </a:p>
          <a:p>
            <a:pPr rtl="0"/>
            <a:r>
              <a:rPr lang="es-ES" dirty="0"/>
              <a:t>Calidad superior al látex sintético</a:t>
            </a:r>
          </a:p>
          <a:p>
            <a:pPr rtl="0"/>
            <a:endParaRPr lang="es-ES" dirty="0"/>
          </a:p>
        </p:txBody>
      </p:sp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4F1D9A9F-D27A-4C99-9925-357E5831C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04" y="4838245"/>
            <a:ext cx="2035184" cy="1755060"/>
          </a:xfrm>
          <a:prstGeom prst="rect">
            <a:avLst/>
          </a:prstGeom>
        </p:spPr>
      </p:pic>
      <p:pic>
        <p:nvPicPr>
          <p:cNvPr id="17" name="Imagen 16" descr="Diagrama&#10;&#10;Descripción generada automáticamente">
            <a:extLst>
              <a:ext uri="{FF2B5EF4-FFF2-40B4-BE49-F238E27FC236}">
                <a16:creationId xmlns:a16="http://schemas.microsoft.com/office/drawing/2014/main" id="{416793EF-CE30-43AD-8AD2-D0928AC8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57" y="4706375"/>
            <a:ext cx="2075623" cy="188693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96EA0CC-2F32-4CD1-8363-99252166D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956" y="4455141"/>
            <a:ext cx="4458855" cy="21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0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591301"/>
            <a:ext cx="5431971" cy="846301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/>
              <a:t>Consideraciones del diseño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176921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Cilindros neumáticos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506346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El rozamiento del pistón en su movimiento equivale entre el 3% y 10% del valor de la fuerza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076755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El factor de diseño para dimensionamiento vale 2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2527094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La carga de trabajo equivale a la masa a desplazar y las fuerzas pertinentes</a:t>
            </a:r>
          </a:p>
          <a:p>
            <a:pPr rtl="0"/>
            <a:endParaRPr lang="es-ES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951EEDED-D5E2-4302-8F1C-A4859767B0B5}"/>
              </a:ext>
            </a:extLst>
          </p:cNvPr>
          <p:cNvSpPr txBox="1">
            <a:spLocks/>
          </p:cNvSpPr>
          <p:nvPr/>
        </p:nvSpPr>
        <p:spPr>
          <a:xfrm>
            <a:off x="5920169" y="3772462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 ecuación de Euler permitirá determinar la carga crítica de pandeo</a:t>
            </a:r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8E3AEE08-36B8-49EA-9A4F-C1FC2B60949E}"/>
              </a:ext>
            </a:extLst>
          </p:cNvPr>
          <p:cNvSpPr txBox="1">
            <a:spLocks/>
          </p:cNvSpPr>
          <p:nvPr/>
        </p:nvSpPr>
        <p:spPr>
          <a:xfrm>
            <a:off x="5920169" y="4373911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El factor de pandeo queda determinado por el tipo de montaje (factor usado </a:t>
            </a:r>
            <a:r>
              <a:rPr lang="es-ES" dirty="0" err="1"/>
              <a:t>fp</a:t>
            </a:r>
            <a:r>
              <a:rPr lang="es-ES" dirty="0"/>
              <a:t>=2)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01F59871-8E11-4108-A3B3-1E1B4985F22D}"/>
              </a:ext>
            </a:extLst>
          </p:cNvPr>
          <p:cNvSpPr txBox="1">
            <a:spLocks/>
          </p:cNvSpPr>
          <p:nvPr/>
        </p:nvSpPr>
        <p:spPr>
          <a:xfrm>
            <a:off x="5920169" y="4928800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El diámetro del vástago equivaldrá al 30% del diámetro del pistón</a:t>
            </a:r>
          </a:p>
        </p:txBody>
      </p:sp>
      <p:sp>
        <p:nvSpPr>
          <p:cNvPr id="28" name="Marcador de texto 24">
            <a:extLst>
              <a:ext uri="{FF2B5EF4-FFF2-40B4-BE49-F238E27FC236}">
                <a16:creationId xmlns:a16="http://schemas.microsoft.com/office/drawing/2014/main" id="{B6A3EF3A-535E-4F8C-8FB8-1A58A47CC63D}"/>
              </a:ext>
            </a:extLst>
          </p:cNvPr>
          <p:cNvSpPr txBox="1">
            <a:spLocks/>
          </p:cNvSpPr>
          <p:nvPr/>
        </p:nvSpPr>
        <p:spPr>
          <a:xfrm>
            <a:off x="5920168" y="5394717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El factor de diseño utilizado es 4</a:t>
            </a:r>
          </a:p>
        </p:txBody>
      </p:sp>
      <p:pic>
        <p:nvPicPr>
          <p:cNvPr id="19" name="Imagen 18" descr="Imagen que contiene Texto&#10;&#10;Descripción generada automáticamente">
            <a:extLst>
              <a:ext uri="{FF2B5EF4-FFF2-40B4-BE49-F238E27FC236}">
                <a16:creationId xmlns:a16="http://schemas.microsoft.com/office/drawing/2014/main" id="{0C3351F6-973C-4CD8-B7AD-D0F680D9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40" y="2952464"/>
            <a:ext cx="2274825" cy="739318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65CDF50E-B17E-4FC9-B2A0-60D01705C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562" y="5867943"/>
            <a:ext cx="2191201" cy="6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36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992351"/>
            <a:ext cx="5431971" cy="846301"/>
          </a:xfrm>
        </p:spPr>
        <p:txBody>
          <a:bodyPr rtlCol="0">
            <a:normAutofit/>
          </a:bodyPr>
          <a:lstStyle/>
          <a:p>
            <a:pPr rtl="0"/>
            <a:r>
              <a:rPr lang="es-ES" sz="2400" b="1" dirty="0"/>
              <a:t>Consideraciones del diseño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61005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Válvulas neumáticas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93948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Se selecciona por su capacidad de caudal, cuyo valor se calcula del elemento actuador que activa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8DDC57-4D99-4D6D-B96C-9E20E27D7D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3241009"/>
            <a:ext cx="5431971" cy="557950"/>
          </a:xfrm>
        </p:spPr>
        <p:txBody>
          <a:bodyPr/>
          <a:lstStyle/>
          <a:p>
            <a:r>
              <a:rPr lang="es-ES" dirty="0"/>
              <a:t>El consumo de aire de un actuador considera el numero de ciclos por minuto que maneja en el proceso</a:t>
            </a:r>
            <a:endParaRPr lang="es-419" dirty="0"/>
          </a:p>
        </p:txBody>
      </p:sp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9209F6AF-5EF7-49A2-A0AE-E59BD14C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51" y="2529057"/>
            <a:ext cx="2172003" cy="714475"/>
          </a:xfrm>
          <a:prstGeom prst="rect">
            <a:avLst/>
          </a:prstGeom>
        </p:spPr>
      </p:pic>
      <p:pic>
        <p:nvPicPr>
          <p:cNvPr id="11" name="Imagen 10" descr="Interfaz de usuario gráfica, Texto, Word&#10;&#10;Descripción generada automáticamente con confianza media">
            <a:extLst>
              <a:ext uri="{FF2B5EF4-FFF2-40B4-BE49-F238E27FC236}">
                <a16:creationId xmlns:a16="http://schemas.microsoft.com/office/drawing/2014/main" id="{B774C1C3-29CB-4542-9186-0FB3912C0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101" y="3986630"/>
            <a:ext cx="4986101" cy="979183"/>
          </a:xfrm>
          <a:prstGeom prst="rect">
            <a:avLst/>
          </a:prstGeom>
        </p:spPr>
      </p:pic>
      <p:pic>
        <p:nvPicPr>
          <p:cNvPr id="13" name="Imagen 12" descr="Texto&#10;&#10;Descripción generada automáticamente con confianza media">
            <a:extLst>
              <a:ext uri="{FF2B5EF4-FFF2-40B4-BE49-F238E27FC236}">
                <a16:creationId xmlns:a16="http://schemas.microsoft.com/office/drawing/2014/main" id="{70B9390B-260E-4CED-AD28-AE893970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671" y="5361633"/>
            <a:ext cx="3753374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1470544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1998" cy="1325563"/>
          </a:xfrm>
        </p:spPr>
        <p:txBody>
          <a:bodyPr rtlCol="0"/>
          <a:lstStyle/>
          <a:p>
            <a:pPr rtl="0"/>
            <a:r>
              <a:rPr lang="es-ES" b="1" dirty="0"/>
              <a:t>Requerimientos de la empresa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133600"/>
            <a:ext cx="5917246" cy="3834938"/>
          </a:xfrm>
        </p:spPr>
        <p:txBody>
          <a:bodyPr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2 operadores en la máquina (máximo)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Espacio dedicado 1.5 [m] x 1.5 [m] ancho y largo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Admita marcos de 40 [cm] x 50 [cm]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Impresión de tipo monocolor (única estación)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Aumento en la velocidad de producción del 50% mínimo 3[u/min].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Presupuesto manejable $ 1000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Configuración para el ingreso de 2 globos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Nivel de automatización: inserción, extracción, secado de la materia prima, colocación del tinte y marco manual, lo demás automático.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9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Generalidades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/>
          <a:lstStyle/>
          <a:p>
            <a:pPr rtl="0"/>
            <a:r>
              <a:rPr lang="es-ES" b="1" dirty="0"/>
              <a:t>Investigación de alternativas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247550"/>
            <a:ext cx="2882475" cy="823912"/>
          </a:xfrm>
        </p:spPr>
        <p:txBody>
          <a:bodyPr rtlCol="0"/>
          <a:lstStyle/>
          <a:p>
            <a:pPr rtl="0"/>
            <a:r>
              <a:rPr lang="es-ES" dirty="0" err="1"/>
              <a:t>Ballon</a:t>
            </a:r>
            <a:r>
              <a:rPr lang="es-ES" dirty="0"/>
              <a:t> </a:t>
            </a:r>
            <a:r>
              <a:rPr lang="es-ES" dirty="0" err="1"/>
              <a:t>printing</a:t>
            </a:r>
            <a:r>
              <a:rPr lang="es-ES" dirty="0"/>
              <a:t> machine – </a:t>
            </a:r>
            <a:r>
              <a:rPr lang="es-ES" dirty="0" err="1"/>
              <a:t>Indiamart</a:t>
            </a:r>
            <a:endParaRPr lang="es-ES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B35F89A-6CDF-41F7-BD87-18B45BD73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305220"/>
            <a:ext cx="320339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1"/>
              <a:t>Tecnología neumática</a:t>
            </a:r>
            <a:endParaRPr lang="es-ES" dirty="0"/>
          </a:p>
          <a:p>
            <a:pPr rtl="0"/>
            <a:r>
              <a:rPr lang="es-ES" noProof="1"/>
              <a:t>Velocidad de producción 4 [u/min]</a:t>
            </a:r>
          </a:p>
          <a:p>
            <a:pPr rtl="0"/>
            <a:r>
              <a:rPr lang="es-ES" noProof="1"/>
              <a:t>Estación de impresión única</a:t>
            </a:r>
          </a:p>
          <a:p>
            <a:pPr rtl="0"/>
            <a:endParaRPr lang="es-ES" noProof="1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247550"/>
            <a:ext cx="2896671" cy="823912"/>
          </a:xfrm>
        </p:spPr>
        <p:txBody>
          <a:bodyPr rtlCol="0"/>
          <a:lstStyle/>
          <a:p>
            <a:pPr rtl="0"/>
            <a:r>
              <a:rPr lang="es-ES" dirty="0" err="1"/>
              <a:t>Automatic</a:t>
            </a:r>
            <a:r>
              <a:rPr lang="es-ES" dirty="0"/>
              <a:t> </a:t>
            </a:r>
            <a:r>
              <a:rPr lang="es-ES" dirty="0" err="1"/>
              <a:t>screen-printing</a:t>
            </a:r>
            <a:r>
              <a:rPr lang="es-ES" dirty="0"/>
              <a:t> machine GW-BL-4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305220"/>
            <a:ext cx="3097843" cy="1997867"/>
          </a:xfrm>
        </p:spPr>
        <p:txBody>
          <a:bodyPr rtlCol="0"/>
          <a:lstStyle/>
          <a:p>
            <a:pPr rtl="0"/>
            <a:r>
              <a:rPr lang="es-ES" noProof="1"/>
              <a:t>Tecnología electroneumática</a:t>
            </a:r>
            <a:endParaRPr lang="es-ES" dirty="0"/>
          </a:p>
          <a:p>
            <a:pPr rtl="0"/>
            <a:r>
              <a:rPr lang="es-ES" noProof="1"/>
              <a:t>Velocidad de producción 5 [u/min]</a:t>
            </a:r>
          </a:p>
          <a:p>
            <a:pPr rtl="0"/>
            <a:r>
              <a:rPr lang="es-ES" noProof="1"/>
              <a:t>Estación de impresión única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2247550"/>
            <a:ext cx="2882475" cy="823912"/>
          </a:xfr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rtl="0"/>
            <a:r>
              <a:rPr lang="es-ES" dirty="0" err="1"/>
              <a:t>Automatic</a:t>
            </a:r>
            <a:r>
              <a:rPr lang="es-ES" dirty="0"/>
              <a:t> </a:t>
            </a:r>
            <a:r>
              <a:rPr lang="es-ES" dirty="0" err="1"/>
              <a:t>screen-printing</a:t>
            </a:r>
            <a:r>
              <a:rPr lang="es-ES" dirty="0"/>
              <a:t> machine GW-BL-2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92B9716-8D44-4864-8986-720957B343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305220"/>
            <a:ext cx="3203390" cy="1997867"/>
          </a:xfrm>
        </p:spPr>
        <p:txBody>
          <a:bodyPr rtlCol="0"/>
          <a:lstStyle/>
          <a:p>
            <a:pPr rtl="0"/>
            <a:r>
              <a:rPr lang="es-ES" noProof="1"/>
              <a:t>Tecnología electroneumática</a:t>
            </a:r>
            <a:endParaRPr lang="es-ES" dirty="0"/>
          </a:p>
          <a:p>
            <a:pPr rtl="0"/>
            <a:r>
              <a:rPr lang="es-ES" noProof="1"/>
              <a:t>Velocidad de producción 2 [u/min]</a:t>
            </a:r>
          </a:p>
          <a:p>
            <a:pPr rtl="0"/>
            <a:r>
              <a:rPr lang="es-ES" noProof="1"/>
              <a:t>Estación de impresión única</a:t>
            </a:r>
          </a:p>
          <a:p>
            <a:pPr rtl="0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689CFF6-77E8-4F46-8264-29D37AFB3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85" y="4592987"/>
            <a:ext cx="2656920" cy="15567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483B6E9-1A99-4CBC-BBE4-86FC44DAC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607" y="4531940"/>
            <a:ext cx="1036321" cy="17448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427D774-C30A-4CAE-9800-2E6D6837B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081" y="4465999"/>
            <a:ext cx="1017865" cy="181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20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1998" cy="1325563"/>
          </a:xfrm>
        </p:spPr>
        <p:txBody>
          <a:bodyPr rtlCol="0"/>
          <a:lstStyle/>
          <a:p>
            <a:pPr rtl="0"/>
            <a:r>
              <a:rPr lang="es-ES" b="1" dirty="0"/>
              <a:t>Arquitectura de la máquina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693E89-09D1-479E-B6ED-68532F414D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30778" y="3031142"/>
            <a:ext cx="5598696" cy="557950"/>
          </a:xfrm>
        </p:spPr>
        <p:txBody>
          <a:bodyPr>
            <a:normAutofit fontScale="92500"/>
          </a:bodyPr>
          <a:lstStyle/>
          <a:p>
            <a:r>
              <a:rPr lang="es-ES" sz="1800" dirty="0"/>
              <a:t>Sección 1 Ingreso material, extracción producto e inflado</a:t>
            </a:r>
            <a:endParaRPr lang="es-419" sz="1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B885F6-C966-429E-A99C-C57010B16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802" y="238789"/>
            <a:ext cx="3890649" cy="26006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3FE903-F852-47D2-83DB-8D480637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778" y="3780781"/>
            <a:ext cx="5598696" cy="27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54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1998" cy="1325563"/>
          </a:xfrm>
        </p:spPr>
        <p:txBody>
          <a:bodyPr rtlCol="0"/>
          <a:lstStyle/>
          <a:p>
            <a:pPr rtl="0"/>
            <a:r>
              <a:rPr lang="es-ES" b="1" dirty="0"/>
              <a:t>Arquitectura de la máquina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693E89-09D1-479E-B6ED-68532F414D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73054" y="223777"/>
            <a:ext cx="5746414" cy="605642"/>
          </a:xfrm>
        </p:spPr>
        <p:txBody>
          <a:bodyPr>
            <a:normAutofit/>
          </a:bodyPr>
          <a:lstStyle/>
          <a:p>
            <a:r>
              <a:rPr lang="es-ES" sz="1800" dirty="0"/>
              <a:t>Sección 2 Transporte material</a:t>
            </a:r>
            <a:endParaRPr lang="es-419" sz="1800" dirty="0"/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76440827-D9DC-42BF-8C7B-B082690C92A5}"/>
              </a:ext>
            </a:extLst>
          </p:cNvPr>
          <p:cNvSpPr txBox="1">
            <a:spLocks/>
          </p:cNvSpPr>
          <p:nvPr/>
        </p:nvSpPr>
        <p:spPr>
          <a:xfrm>
            <a:off x="4973053" y="3133501"/>
            <a:ext cx="6520286" cy="605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700" dirty="0"/>
              <a:t>Sección 3 Impresión                 Sección 4 Configuración y control</a:t>
            </a:r>
            <a:endParaRPr lang="es-419" sz="17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D05ACD-1237-405E-83DB-1753E9AF6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54" y="781726"/>
            <a:ext cx="5759797" cy="194715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4699F80-7961-4B5F-A3AB-84E36F6BD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129" y="3751186"/>
            <a:ext cx="3638517" cy="26750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F68AB0C-01B1-41CB-8623-07C589952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646" y="3751186"/>
            <a:ext cx="3688119" cy="288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9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351998" cy="1325563"/>
          </a:xfrm>
        </p:spPr>
        <p:txBody>
          <a:bodyPr rtlCol="0"/>
          <a:lstStyle/>
          <a:p>
            <a:pPr rtl="0"/>
            <a:r>
              <a:rPr lang="es-ES" b="1" dirty="0"/>
              <a:t>Arquitectura de la máquina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693E89-09D1-479E-B6ED-68532F414D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73054" y="223777"/>
            <a:ext cx="5746414" cy="605642"/>
          </a:xfrm>
        </p:spPr>
        <p:txBody>
          <a:bodyPr>
            <a:normAutofit/>
          </a:bodyPr>
          <a:lstStyle/>
          <a:p>
            <a:r>
              <a:rPr lang="es-ES" sz="1800" dirty="0"/>
              <a:t>Esquema general</a:t>
            </a:r>
            <a:endParaRPr lang="es-419" sz="1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FD50E2-A91A-485E-9B4D-DF8B1EA46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443" y="946484"/>
            <a:ext cx="5746414" cy="55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28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1 Ingreso material, extracción producto e inflado</a:t>
            </a:r>
            <a:endParaRPr lang="es-419" b="1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375886"/>
            <a:ext cx="2882475" cy="823912"/>
          </a:xfrm>
        </p:spPr>
        <p:txBody>
          <a:bodyPr/>
          <a:lstStyle/>
          <a:p>
            <a:pPr algn="l"/>
            <a:r>
              <a:rPr lang="es-ES" sz="2000" dirty="0"/>
              <a:t>Volumen de inflado y actuador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433556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Inflado al 70% de su capacidad máxima (r=10.25 [cm]) R12</a:t>
            </a:r>
          </a:p>
          <a:p>
            <a:r>
              <a:rPr lang="es-ES" sz="1400" dirty="0"/>
              <a:t>V = 4.19 [L]</a:t>
            </a:r>
          </a:p>
          <a:p>
            <a:r>
              <a:rPr lang="es-ES" sz="1400" dirty="0"/>
              <a:t>Tiempo de inflado 5 [s]</a:t>
            </a:r>
          </a:p>
          <a:p>
            <a:r>
              <a:rPr lang="es-ES" sz="1400" dirty="0"/>
              <a:t>Q = 0.754 [m^3/h]</a:t>
            </a:r>
            <a:endParaRPr lang="es-419" sz="1400" dirty="0"/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2375886"/>
            <a:ext cx="2896671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+mj-lt"/>
              </a:rPr>
              <a:t>Boquilla de inserción</a:t>
            </a:r>
            <a:endParaRPr lang="es-419" sz="2000" dirty="0">
              <a:latin typeface="+mj-lt"/>
            </a:endParaRP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4647665" y="3433556"/>
            <a:ext cx="2896671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Presión interna apenas supera 1 [atm] de presión interna.</a:t>
            </a:r>
          </a:p>
          <a:p>
            <a:r>
              <a:rPr lang="es-ES" sz="1400" dirty="0"/>
              <a:t>Globo Nº12 – radio del cuello 9 [mm]</a:t>
            </a:r>
            <a:endParaRPr lang="es-419" sz="1400" dirty="0"/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4D852533-CE2E-4D63-B92A-181853ECD055}"/>
              </a:ext>
            </a:extLst>
          </p:cNvPr>
          <p:cNvSpPr txBox="1">
            <a:spLocks/>
          </p:cNvSpPr>
          <p:nvPr/>
        </p:nvSpPr>
        <p:spPr>
          <a:xfrm>
            <a:off x="8066421" y="2375886"/>
            <a:ext cx="2882475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+mj-lt"/>
              </a:rPr>
              <a:t>Base boquilla de inserción</a:t>
            </a:r>
            <a:endParaRPr lang="es-419" sz="2000" dirty="0">
              <a:latin typeface="+mj-lt"/>
            </a:endParaRPr>
          </a:p>
        </p:txBody>
      </p:sp>
      <p:sp>
        <p:nvSpPr>
          <p:cNvPr id="56" name="Marcador de contenido 20">
            <a:extLst>
              <a:ext uri="{FF2B5EF4-FFF2-40B4-BE49-F238E27FC236}">
                <a16:creationId xmlns:a16="http://schemas.microsoft.com/office/drawing/2014/main" id="{47C7B332-154D-4EBB-8174-8F8DA8867BE4}"/>
              </a:ext>
            </a:extLst>
          </p:cNvPr>
          <p:cNvSpPr txBox="1">
            <a:spLocks/>
          </p:cNvSpPr>
          <p:nvPr/>
        </p:nvSpPr>
        <p:spPr>
          <a:xfrm>
            <a:off x="8066421" y="3433555"/>
            <a:ext cx="3660358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Velocidad de cabezal: 200 [𝑚𝑚/𝑠]</a:t>
            </a:r>
          </a:p>
          <a:p>
            <a:r>
              <a:rPr lang="es-ES" sz="1400" dirty="0"/>
              <a:t>Altura de capa 0.25 [𝑚𝑚]</a:t>
            </a:r>
          </a:p>
          <a:p>
            <a:r>
              <a:rPr lang="es-ES" sz="1400" dirty="0"/>
              <a:t>Diámetro de filamento ∅ 1.75 [𝑚𝑚] en material base PLA</a:t>
            </a:r>
            <a:endParaRPr lang="es-419" sz="1400" dirty="0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5CB71978-BC14-4950-B23C-8E30729E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50" y="5381453"/>
            <a:ext cx="1467505" cy="1341719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2313FE4D-8F39-4853-B5FE-B14BC822A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460" y="4814868"/>
            <a:ext cx="3335079" cy="1700626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7AD01F73-6C4E-4D19-96A1-E8B23CA47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567" y="4597374"/>
            <a:ext cx="1872066" cy="21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3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1 Ingreso material, extracción producto e inflado</a:t>
            </a:r>
            <a:endParaRPr lang="es-419" b="1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375886"/>
            <a:ext cx="3794117" cy="823912"/>
          </a:xfrm>
        </p:spPr>
        <p:txBody>
          <a:bodyPr/>
          <a:lstStyle/>
          <a:p>
            <a:pPr algn="l"/>
            <a:r>
              <a:rPr lang="es-ES" sz="2000" dirty="0"/>
              <a:t>Circuito neumático de inflado</a:t>
            </a:r>
            <a:endParaRPr lang="es-419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5CE1BF-18F6-4C7D-BB61-B4155D40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08" y="1849377"/>
            <a:ext cx="5447588" cy="485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49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id="{776FCBC4-5CCF-4684-8BC8-D0A8323C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052" y="3742953"/>
            <a:ext cx="4763423" cy="2778576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2 transporte</a:t>
            </a:r>
            <a:endParaRPr lang="es-419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2359844"/>
            <a:ext cx="2882475" cy="823912"/>
          </a:xfrm>
        </p:spPr>
        <p:txBody>
          <a:bodyPr/>
          <a:lstStyle/>
          <a:p>
            <a:r>
              <a:rPr lang="es-ES" sz="2000" dirty="0"/>
              <a:t>Actuador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41751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Métricas de evaluación: costo, sencillez de manejo y precisión.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Motor a pasos</a:t>
            </a:r>
            <a:endParaRPr lang="es-419" sz="1400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2359844"/>
            <a:ext cx="2896671" cy="823912"/>
          </a:xfrm>
        </p:spPr>
        <p:txBody>
          <a:bodyPr/>
          <a:lstStyle/>
          <a:p>
            <a:r>
              <a:rPr lang="es-ES" dirty="0">
                <a:latin typeface="+mj-lt"/>
              </a:rPr>
              <a:t>Diseño mecánico</a:t>
            </a:r>
            <a:endParaRPr lang="es-419" dirty="0">
              <a:latin typeface="+mj-lt"/>
            </a:endParaRPr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FC124ADB-0168-4435-82E7-8B118CE9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417514"/>
            <a:ext cx="4464251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Elemento – brazo porta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Chapa metálica e = 2 [mm]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Perfil cuadrado de acero estructural 20 [mm] de lado y e= 1.5 [mm]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Rodamiento M30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757785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2 transporte</a:t>
            </a:r>
            <a:endParaRPr lang="es-419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753651"/>
            <a:ext cx="2882475" cy="823912"/>
          </a:xfrm>
        </p:spPr>
        <p:txBody>
          <a:bodyPr/>
          <a:lstStyle/>
          <a:p>
            <a:r>
              <a:rPr lang="es-ES" dirty="0"/>
              <a:t>Movimientos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2811321"/>
            <a:ext cx="2882475" cy="1997867"/>
          </a:xfrm>
        </p:spPr>
        <p:txBody>
          <a:bodyPr/>
          <a:lstStyle/>
          <a:p>
            <a:r>
              <a:rPr lang="es-ES" dirty="0"/>
              <a:t>Movimiento arco de 180ª</a:t>
            </a:r>
            <a:r>
              <a:rPr lang="es-419" dirty="0"/>
              <a:t> con un radio de 265 [mm]</a:t>
            </a:r>
          </a:p>
          <a:p>
            <a:r>
              <a:rPr lang="es-419" dirty="0"/>
              <a:t>Longitud del arco 835.52 [mm]</a:t>
            </a:r>
          </a:p>
          <a:p>
            <a:r>
              <a:rPr lang="es-419" dirty="0"/>
              <a:t>Para un t=4[s] w=0.79 [rad/s]</a:t>
            </a:r>
          </a:p>
          <a:p>
            <a:endParaRPr lang="es-ES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753651"/>
            <a:ext cx="2896671" cy="823912"/>
          </a:xfrm>
        </p:spPr>
        <p:txBody>
          <a:bodyPr/>
          <a:lstStyle/>
          <a:p>
            <a:r>
              <a:rPr lang="es-ES" dirty="0"/>
              <a:t>Dimensionamiento</a:t>
            </a:r>
            <a:endParaRPr lang="es-419" dirty="0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FC124ADB-0168-4435-82E7-8B118CE9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2811321"/>
            <a:ext cx="2896671" cy="1997867"/>
          </a:xfrm>
        </p:spPr>
        <p:txBody>
          <a:bodyPr/>
          <a:lstStyle/>
          <a:p>
            <a:r>
              <a:rPr lang="es-ES" dirty="0"/>
              <a:t>La inercia del sistema </a:t>
            </a:r>
            <a:r>
              <a:rPr lang="es-ES" dirty="0" err="1"/>
              <a:t>Iy</a:t>
            </a:r>
            <a:r>
              <a:rPr lang="es-ES" dirty="0"/>
              <a:t>=13769.25 [𝑘𝑔 𝑚𝑚2]</a:t>
            </a:r>
          </a:p>
          <a:p>
            <a:r>
              <a:rPr lang="es-ES" dirty="0"/>
              <a:t>Parte del reposo, acelerando hasta alcanzar w en t=0.5 [s]</a:t>
            </a:r>
          </a:p>
          <a:p>
            <a:r>
              <a:rPr lang="es-ES" dirty="0"/>
              <a:t>Torque requerido 0.23 [</a:t>
            </a:r>
            <a:r>
              <a:rPr lang="es-ES" dirty="0" err="1"/>
              <a:t>kgf</a:t>
            </a:r>
            <a:r>
              <a:rPr lang="es-ES" dirty="0"/>
              <a:t> cm]</a:t>
            </a:r>
          </a:p>
          <a:p>
            <a:r>
              <a:rPr lang="es-ES" dirty="0"/>
              <a:t>Factor de diseño = 4</a:t>
            </a:r>
            <a:endParaRPr lang="es-419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7BC64DA-C186-4FF1-B98D-392D776B9C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1753651"/>
            <a:ext cx="2882475" cy="823912"/>
          </a:xfrm>
        </p:spPr>
        <p:txBody>
          <a:bodyPr/>
          <a:lstStyle/>
          <a:p>
            <a:r>
              <a:rPr lang="es-ES" dirty="0"/>
              <a:t>Resultados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C6798D1F-FB83-46E8-9B0E-E1E090F79D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2811321"/>
            <a:ext cx="2882475" cy="994065"/>
          </a:xfrm>
        </p:spPr>
        <p:txBody>
          <a:bodyPr/>
          <a:lstStyle/>
          <a:p>
            <a:r>
              <a:rPr lang="es-ES" dirty="0"/>
              <a:t>Motor a pasos NEMA 17</a:t>
            </a:r>
          </a:p>
          <a:p>
            <a:r>
              <a:rPr lang="es-ES" dirty="0"/>
              <a:t>Bipolar</a:t>
            </a:r>
            <a:r>
              <a:rPr lang="es-419" dirty="0"/>
              <a:t> de 1-8 [º/paso]</a:t>
            </a:r>
          </a:p>
          <a:p>
            <a:r>
              <a:rPr lang="es-419" dirty="0"/>
              <a:t>Torque = 1.6 [</a:t>
            </a:r>
            <a:r>
              <a:rPr lang="es-419" dirty="0" err="1"/>
              <a:t>kgf</a:t>
            </a:r>
            <a:r>
              <a:rPr lang="es-419" dirty="0"/>
              <a:t> cm]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4222FC-D4A3-467C-80C2-97C2C61B8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60"/>
          <a:stretch/>
        </p:blipFill>
        <p:spPr>
          <a:xfrm>
            <a:off x="1014061" y="4113797"/>
            <a:ext cx="3372561" cy="18582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D00936-57D9-4ADE-8BAA-5E63E49D5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379" y="4039144"/>
            <a:ext cx="2905795" cy="27388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68B910-88C6-49EA-BD12-2F408089E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288" y="4621550"/>
            <a:ext cx="1646128" cy="17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2 transporte</a:t>
            </a:r>
            <a:endParaRPr lang="es-419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718162"/>
            <a:ext cx="2882475" cy="823912"/>
          </a:xfrm>
        </p:spPr>
        <p:txBody>
          <a:bodyPr/>
          <a:lstStyle/>
          <a:p>
            <a:r>
              <a:rPr lang="es-ES" dirty="0"/>
              <a:t>Mesa de trabajo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2775832"/>
            <a:ext cx="2882475" cy="1997867"/>
          </a:xfrm>
        </p:spPr>
        <p:txBody>
          <a:bodyPr/>
          <a:lstStyle/>
          <a:p>
            <a:r>
              <a:rPr lang="es-ES" dirty="0"/>
              <a:t>Perfil cuadrado 20x1.5 </a:t>
            </a:r>
            <a:endParaRPr lang="es-419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718162"/>
            <a:ext cx="2896671" cy="823912"/>
          </a:xfrm>
        </p:spPr>
        <p:txBody>
          <a:bodyPr/>
          <a:lstStyle/>
          <a:p>
            <a:r>
              <a:rPr lang="es-ES" dirty="0"/>
              <a:t>Simulación FEM</a:t>
            </a:r>
            <a:endParaRPr lang="es-419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A219F74-128F-4BCB-8368-24C63C75925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16489" y="2776538"/>
            <a:ext cx="2559022" cy="1997075"/>
          </a:xfrm>
        </p:spPr>
      </p:pic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7BC64DA-C186-4FF1-B98D-392D776B9C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692061" y="1718162"/>
            <a:ext cx="3259307" cy="823912"/>
          </a:xfrm>
        </p:spPr>
        <p:txBody>
          <a:bodyPr/>
          <a:lstStyle/>
          <a:p>
            <a:r>
              <a:rPr lang="es-ES" dirty="0"/>
              <a:t>Esquema de montaje</a:t>
            </a:r>
            <a:endParaRPr lang="es-419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99DCD9-C498-449B-B4F4-6432ED5FE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801" y="2775832"/>
            <a:ext cx="2952993" cy="3708960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154A0FBC-55EB-4031-9C3C-4FD3FFEBB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4" y="5007457"/>
            <a:ext cx="6326238" cy="15542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174C9F-282E-4571-83E6-D50C8C337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92" y="3219474"/>
            <a:ext cx="1722226" cy="155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46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b="1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58794"/>
            <a:ext cx="2882475" cy="823912"/>
          </a:xfrm>
        </p:spPr>
        <p:txBody>
          <a:bodyPr/>
          <a:lstStyle/>
          <a:p>
            <a:pPr algn="l"/>
            <a:r>
              <a:rPr lang="es-ES" sz="2000" dirty="0"/>
              <a:t>Actuadores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16464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Métricas de evaluación: costo, sencillez de manejo y confiabilidad.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Cilindros neumáticos</a:t>
            </a:r>
            <a:endParaRPr lang="es-419" sz="1400" dirty="0"/>
          </a:p>
          <a:p>
            <a:endParaRPr lang="es-419" sz="1400" dirty="0"/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1958794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+mj-lt"/>
              </a:rPr>
              <a:t>Parámetros base</a:t>
            </a:r>
            <a:endParaRPr lang="es-419" sz="2000" dirty="0">
              <a:latin typeface="+mj-lt"/>
            </a:endParaRP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4647665" y="3016464"/>
            <a:ext cx="2896671" cy="3618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Cilindro 1:</a:t>
            </a:r>
          </a:p>
          <a:p>
            <a:r>
              <a:rPr lang="es-ES" sz="1400" dirty="0"/>
              <a:t>Aplicación de una fuerza cilindro 𝐹3=[30−50] [𝑁]</a:t>
            </a:r>
          </a:p>
          <a:p>
            <a:r>
              <a:rPr lang="es-ES" sz="1400" dirty="0"/>
              <a:t>Longitud</a:t>
            </a:r>
            <a:r>
              <a:rPr lang="pt-BR" sz="1400" dirty="0"/>
              <a:t> de </a:t>
            </a:r>
            <a:r>
              <a:rPr lang="es-ES" sz="1400" dirty="0"/>
              <a:t>carrera</a:t>
            </a:r>
            <a:r>
              <a:rPr lang="pt-BR" sz="1400" dirty="0"/>
              <a:t> cilindro 𝐿=[80−100] [𝑚𝑚]</a:t>
            </a:r>
          </a:p>
          <a:p>
            <a:r>
              <a:rPr lang="pt-BR" sz="1400" dirty="0"/>
              <a:t>Cilindro 2:</a:t>
            </a:r>
          </a:p>
          <a:p>
            <a:r>
              <a:rPr lang="es-419" sz="1400" dirty="0"/>
              <a:t>Velocidad máxima del vástago 𝑣2=250 [𝑚𝑚/𝑠]</a:t>
            </a:r>
          </a:p>
          <a:p>
            <a:r>
              <a:rPr lang="es-419" sz="1400" dirty="0"/>
              <a:t>Longitud de carrera cilindro 𝐿=33 [𝑐𝑚]</a:t>
            </a:r>
          </a:p>
          <a:p>
            <a:r>
              <a:rPr lang="es-419" sz="1400" dirty="0"/>
              <a:t>Fuerza de rozamiento respecto a la tela 𝐹𝑟(𝑣=250 [𝑚𝑚/𝑠])≈10 [𝑁]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4D852533-CE2E-4D63-B92A-181853ECD055}"/>
              </a:ext>
            </a:extLst>
          </p:cNvPr>
          <p:cNvSpPr txBox="1">
            <a:spLocks/>
          </p:cNvSpPr>
          <p:nvPr/>
        </p:nvSpPr>
        <p:spPr>
          <a:xfrm>
            <a:off x="8066421" y="1958794"/>
            <a:ext cx="2882475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+mj-lt"/>
              </a:rPr>
              <a:t>Parámetros generales</a:t>
            </a:r>
            <a:endParaRPr lang="es-419" sz="2000" dirty="0">
              <a:latin typeface="+mj-lt"/>
            </a:endParaRPr>
          </a:p>
        </p:txBody>
      </p:sp>
      <p:sp>
        <p:nvSpPr>
          <p:cNvPr id="56" name="Marcador de contenido 20">
            <a:extLst>
              <a:ext uri="{FF2B5EF4-FFF2-40B4-BE49-F238E27FC236}">
                <a16:creationId xmlns:a16="http://schemas.microsoft.com/office/drawing/2014/main" id="{47C7B332-154D-4EBB-8174-8F8DA8867BE4}"/>
              </a:ext>
            </a:extLst>
          </p:cNvPr>
          <p:cNvSpPr txBox="1">
            <a:spLocks/>
          </p:cNvSpPr>
          <p:nvPr/>
        </p:nvSpPr>
        <p:spPr>
          <a:xfrm>
            <a:off x="8066421" y="3016463"/>
            <a:ext cx="2758597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Deformación permisible de la tela 𝛿𝑚á𝑥 =3 [𝑚𝑚]</a:t>
            </a:r>
          </a:p>
          <a:p>
            <a:r>
              <a:rPr lang="es-ES" sz="1400" dirty="0"/>
              <a:t>Tensión en la tela 𝜎𝐿=3 [𝑁/𝑚𝑚]</a:t>
            </a:r>
          </a:p>
          <a:p>
            <a:r>
              <a:rPr lang="es-ES" sz="1400" dirty="0"/>
              <a:t>Presión de trabajo 𝑃=6 [𝑏𝑎𝑟]=0.6 [𝑀𝑃𝑎]</a:t>
            </a:r>
          </a:p>
          <a:p>
            <a:r>
              <a:rPr lang="es-419" sz="1400" dirty="0"/>
              <a:t>Dimensiones del marco 40 [𝑐𝑚] 𝑥 50 [𝑐𝑚]</a:t>
            </a:r>
          </a:p>
          <a:p>
            <a:r>
              <a:rPr lang="es-ES" sz="1400" dirty="0"/>
              <a:t>Ancho y longitud útil de impresión 27 [𝑐𝑚] 𝑥 33 [𝑐𝑚]</a:t>
            </a:r>
            <a:endParaRPr lang="es-419" sz="1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CF341D-3BB3-4A77-8404-8158B7215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908" y="4075295"/>
            <a:ext cx="2896671" cy="25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7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dirty="0"/>
              <a:t>Antecedentes empresariales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779DE4-CAEA-4617-897E-FEC9A2AC2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318" y="1481138"/>
            <a:ext cx="2141764" cy="51435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rtl="0"/>
            <a:r>
              <a:rPr lang="es-ES" dirty="0"/>
              <a:t>Serigrafía industrial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FF1291-56EB-4A7B-A198-1D91F9ECC5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2557463"/>
            <a:ext cx="2141764" cy="514350"/>
          </a:xfrm>
        </p:spPr>
        <p:txBody>
          <a:bodyPr rtlCol="0"/>
          <a:lstStyle/>
          <a:p>
            <a:pPr rtl="0"/>
            <a:r>
              <a:rPr lang="es-ES" dirty="0"/>
              <a:t>SIBELL S.A.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84E21C-7534-4FB5-9709-F7D1A11034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20800" y="3633788"/>
            <a:ext cx="2141764" cy="514350"/>
          </a:xfrm>
        </p:spPr>
        <p:txBody>
          <a:bodyPr rtlCol="0"/>
          <a:lstStyle/>
          <a:p>
            <a:pPr rtl="0"/>
            <a:r>
              <a:rPr lang="es-ES" dirty="0"/>
              <a:t>Proceso de fabricación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7EB25CA-DA83-483D-AF83-0001BDF2DE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1535" y="1594478"/>
            <a:ext cx="5539095" cy="1010842"/>
          </a:xfrm>
        </p:spPr>
        <p:txBody>
          <a:bodyPr rtlCol="0"/>
          <a:lstStyle/>
          <a:p>
            <a:pPr rtl="0"/>
            <a:r>
              <a:rPr lang="es-ES" dirty="0"/>
              <a:t>Industria textil, medios publicitarios – (Comercio masivo)</a:t>
            </a:r>
          </a:p>
          <a:p>
            <a:pPr rtl="0"/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46CE8C6-E12D-4A0D-8553-7FFA31941D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028" y="2673328"/>
            <a:ext cx="5539095" cy="1010842"/>
          </a:xfrm>
        </p:spPr>
        <p:txBody>
          <a:bodyPr rtlCol="0"/>
          <a:lstStyle/>
          <a:p>
            <a:pPr rtl="0"/>
            <a:r>
              <a:rPr lang="es-ES" dirty="0"/>
              <a:t>Impresión serigráfica de bolsos reutilizables, envases cilíndricos y globos de látex natural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C7D5285-85DF-4331-A6FA-1AE847CA47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76937" y="3755394"/>
            <a:ext cx="5539095" cy="1010842"/>
          </a:xfrm>
        </p:spPr>
        <p:txBody>
          <a:bodyPr rtlCol="0"/>
          <a:lstStyle/>
          <a:p>
            <a:pPr rtl="0"/>
            <a:r>
              <a:rPr lang="es-ES" dirty="0"/>
              <a:t>Tres fases: tratamiento de la imagen, preparación de la pantalla, impresión serigráfica</a:t>
            </a:r>
          </a:p>
          <a:p>
            <a:pPr rtl="0"/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0C877C0-319D-415B-A481-BF35AFEE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63" y="4435051"/>
            <a:ext cx="2697348" cy="21487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FB73F33-C456-4AFE-8CED-86D58E27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054" y="4410377"/>
            <a:ext cx="2250838" cy="219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0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/>
          <a:lstStyle/>
          <a:p>
            <a:pPr algn="l"/>
            <a:r>
              <a:rPr lang="es-ES" sz="2000" dirty="0"/>
              <a:t>Base angular rastrillo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Chapa metálica de acero estructural</a:t>
            </a:r>
          </a:p>
          <a:p>
            <a:r>
              <a:rPr lang="es-ES" sz="1400" dirty="0"/>
              <a:t>Ángulo de inclinación 55[º]</a:t>
            </a:r>
            <a:endParaRPr lang="es-419" sz="1400" dirty="0"/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1990878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Análisis F.E.M.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4D852533-CE2E-4D63-B92A-181853ECD055}"/>
              </a:ext>
            </a:extLst>
          </p:cNvPr>
          <p:cNvSpPr txBox="1">
            <a:spLocks/>
          </p:cNvSpPr>
          <p:nvPr/>
        </p:nvSpPr>
        <p:spPr>
          <a:xfrm>
            <a:off x="8066421" y="1990878"/>
            <a:ext cx="2882475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Cilindro neumático 1</a:t>
            </a:r>
          </a:p>
        </p:txBody>
      </p:sp>
      <p:sp>
        <p:nvSpPr>
          <p:cNvPr id="56" name="Marcador de contenido 20">
            <a:extLst>
              <a:ext uri="{FF2B5EF4-FFF2-40B4-BE49-F238E27FC236}">
                <a16:creationId xmlns:a16="http://schemas.microsoft.com/office/drawing/2014/main" id="{47C7B332-154D-4EBB-8174-8F8DA8867BE4}"/>
              </a:ext>
            </a:extLst>
          </p:cNvPr>
          <p:cNvSpPr txBox="1">
            <a:spLocks/>
          </p:cNvSpPr>
          <p:nvPr/>
        </p:nvSpPr>
        <p:spPr>
          <a:xfrm>
            <a:off x="8066421" y="3048547"/>
            <a:ext cx="2758597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Para una fuerza de 40 [N]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∅𝑝1 = 13.03 [mm]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∅𝑣1[𝑚𝑚] ≥ 2.85 [mm]</a:t>
            </a:r>
          </a:p>
          <a:p>
            <a:r>
              <a:rPr lang="es-ES" sz="1400" dirty="0">
                <a:solidFill>
                  <a:srgbClr val="000000"/>
                </a:solidFill>
              </a:rPr>
              <a:t>Comercial: X-MA-16x100-S Marca: XCPC</a:t>
            </a:r>
            <a:endParaRPr lang="es-419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6DBE51-070C-45C0-9F0D-4DAFC2599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04" y="4160702"/>
            <a:ext cx="1868129" cy="2698955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40CDCC70-B05D-43D6-875E-9D989E0EF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978" y="5334295"/>
            <a:ext cx="4001437" cy="12709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0CD7AA-B26E-47C5-9799-9FD72914E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43" y="3602300"/>
            <a:ext cx="3268939" cy="1358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71FFBB-ACD2-451B-85A7-FE9E69E3B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415" y="5099659"/>
            <a:ext cx="1652485" cy="152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3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 anchor="ctr"/>
          <a:lstStyle/>
          <a:p>
            <a:pPr algn="l"/>
            <a:r>
              <a:rPr lang="es-ES" sz="2000" dirty="0"/>
              <a:t>Carril de rastrillos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Placa principal en forma de L</a:t>
            </a:r>
          </a:p>
          <a:p>
            <a:r>
              <a:rPr lang="es-419" sz="1400" dirty="0"/>
              <a:t>De chapa metálica de 2 [mm]</a:t>
            </a:r>
          </a:p>
          <a:p>
            <a:r>
              <a:rPr lang="es-419" sz="1400" dirty="0"/>
              <a:t>Ejes verticales eliminan efectos de rotación</a:t>
            </a:r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1990878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Diseño de ejes verticales</a:t>
            </a: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4647665" y="3048548"/>
            <a:ext cx="2896671" cy="3095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Ecuación de deformación máxima para un eje doblemente empotrado.</a:t>
            </a:r>
          </a:p>
          <a:p>
            <a:endParaRPr lang="es-419" sz="1400" dirty="0"/>
          </a:p>
          <a:p>
            <a:endParaRPr lang="es-419" sz="1400" dirty="0"/>
          </a:p>
          <a:p>
            <a:r>
              <a:rPr lang="es-419" sz="1400" dirty="0" err="1"/>
              <a:t>Ymax</a:t>
            </a:r>
            <a:r>
              <a:rPr lang="es-419" sz="1400" dirty="0"/>
              <a:t> (r=5[mm]) = 0.137 [mm]</a:t>
            </a:r>
          </a:p>
          <a:p>
            <a:r>
              <a:rPr lang="es-419" sz="1400" dirty="0"/>
              <a:t>Comercialmente accesible acero plata rectificado brillante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4D852533-CE2E-4D63-B92A-181853ECD055}"/>
              </a:ext>
            </a:extLst>
          </p:cNvPr>
          <p:cNvSpPr txBox="1">
            <a:spLocks/>
          </p:cNvSpPr>
          <p:nvPr/>
        </p:nvSpPr>
        <p:spPr>
          <a:xfrm>
            <a:off x="8066421" y="1990878"/>
            <a:ext cx="2882475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Cilindro neumático 2</a:t>
            </a:r>
          </a:p>
        </p:txBody>
      </p:sp>
      <p:sp>
        <p:nvSpPr>
          <p:cNvPr id="56" name="Marcador de contenido 20">
            <a:extLst>
              <a:ext uri="{FF2B5EF4-FFF2-40B4-BE49-F238E27FC236}">
                <a16:creationId xmlns:a16="http://schemas.microsoft.com/office/drawing/2014/main" id="{47C7B332-154D-4EBB-8174-8F8DA8867BE4}"/>
              </a:ext>
            </a:extLst>
          </p:cNvPr>
          <p:cNvSpPr txBox="1">
            <a:spLocks/>
          </p:cNvSpPr>
          <p:nvPr/>
        </p:nvSpPr>
        <p:spPr>
          <a:xfrm>
            <a:off x="8066421" y="3048547"/>
            <a:ext cx="2758597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Para una fuerza de 44 [N]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∅𝑝1 = 13.6 [mm]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∅𝑣1[𝑚𝑚] ≥ 5.3 [mm]</a:t>
            </a:r>
          </a:p>
          <a:p>
            <a:r>
              <a:rPr lang="es-ES" sz="1400" dirty="0">
                <a:solidFill>
                  <a:srgbClr val="000000"/>
                </a:solidFill>
              </a:rPr>
              <a:t>Comercial: SSTRE001 Marca: XCPC 16x330-S Marca: XCPC</a:t>
            </a:r>
            <a:endParaRPr lang="es-419" sz="1400" dirty="0"/>
          </a:p>
          <a:p>
            <a:endParaRPr lang="es-419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8EA426-C47C-4D95-B4A3-BA8B02276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" r="12365"/>
          <a:stretch/>
        </p:blipFill>
        <p:spPr>
          <a:xfrm>
            <a:off x="507150" y="4463716"/>
            <a:ext cx="3618429" cy="2394284"/>
          </a:xfrm>
          <a:prstGeom prst="rect">
            <a:avLst/>
          </a:prstGeom>
        </p:spPr>
      </p:pic>
      <p:pic>
        <p:nvPicPr>
          <p:cNvPr id="5" name="Imagen 4" descr="Texto&#10;&#10;Descripción generada automáticamente con confianza baja">
            <a:extLst>
              <a:ext uri="{FF2B5EF4-FFF2-40B4-BE49-F238E27FC236}">
                <a16:creationId xmlns:a16="http://schemas.microsoft.com/office/drawing/2014/main" id="{05415F86-87C1-49B4-9F90-8196C14F6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41" y="3838680"/>
            <a:ext cx="1095217" cy="417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00CD97-F0B9-4C26-A218-62F203FA8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026" y="5325073"/>
            <a:ext cx="1420246" cy="13255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DE2583E-07A7-4DC8-A762-C882691B7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349" y="4833946"/>
            <a:ext cx="2540617" cy="181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4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 anchor="ctr"/>
          <a:lstStyle/>
          <a:p>
            <a:pPr algn="l"/>
            <a:r>
              <a:rPr lang="es-ES" sz="2000" dirty="0"/>
              <a:t>Carril de impresión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Estructura en perfil cuadrado 20x1.5</a:t>
            </a:r>
          </a:p>
          <a:p>
            <a:r>
              <a:rPr lang="es-ES" sz="1400" dirty="0"/>
              <a:t>Sostiene al marco serigráfico</a:t>
            </a:r>
          </a:p>
          <a:p>
            <a:r>
              <a:rPr lang="es-ES" sz="1400" dirty="0"/>
              <a:t>Genera la superficie plana en el globo inflado</a:t>
            </a:r>
            <a:endParaRPr lang="es-419" sz="1400" dirty="0"/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4D852533-CE2E-4D63-B92A-181853ECD055}"/>
              </a:ext>
            </a:extLst>
          </p:cNvPr>
          <p:cNvSpPr txBox="1">
            <a:spLocks/>
          </p:cNvSpPr>
          <p:nvPr/>
        </p:nvSpPr>
        <p:spPr>
          <a:xfrm>
            <a:off x="8066421" y="1990878"/>
            <a:ext cx="2882475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Cilindro neumático 3</a:t>
            </a:r>
          </a:p>
        </p:txBody>
      </p:sp>
      <p:sp>
        <p:nvSpPr>
          <p:cNvPr id="56" name="Marcador de contenido 20">
            <a:extLst>
              <a:ext uri="{FF2B5EF4-FFF2-40B4-BE49-F238E27FC236}">
                <a16:creationId xmlns:a16="http://schemas.microsoft.com/office/drawing/2014/main" id="{47C7B332-154D-4EBB-8174-8F8DA8867BE4}"/>
              </a:ext>
            </a:extLst>
          </p:cNvPr>
          <p:cNvSpPr txBox="1">
            <a:spLocks/>
          </p:cNvSpPr>
          <p:nvPr/>
        </p:nvSpPr>
        <p:spPr>
          <a:xfrm>
            <a:off x="8066421" y="3048547"/>
            <a:ext cx="2758597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Para una fuerza de 112 [N]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∅𝑝1 = 22 [mm]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</a:rPr>
              <a:t>∅𝑣1[𝑚𝑚] ≥ 6.7 [mm]</a:t>
            </a:r>
          </a:p>
          <a:p>
            <a:r>
              <a:rPr lang="es-ES" sz="1400" dirty="0">
                <a:solidFill>
                  <a:srgbClr val="000000"/>
                </a:solidFill>
              </a:rPr>
              <a:t>Comercial: SSTRE001 Marca: XCPC 25x330-S Marca: XCPC</a:t>
            </a:r>
            <a:endParaRPr lang="es-419" sz="1400" dirty="0"/>
          </a:p>
          <a:p>
            <a:endParaRPr lang="es-419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C3DF06-0A99-4512-A843-41DED80C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63"/>
          <a:stretch/>
        </p:blipFill>
        <p:spPr>
          <a:xfrm>
            <a:off x="684864" y="4469154"/>
            <a:ext cx="3220358" cy="2196340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6E49EB64-B4BC-430C-A229-6516FDFD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086" y="3143592"/>
            <a:ext cx="4161200" cy="18977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C23C417-F8B0-4D28-8454-B34DA3275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8507" y="4747793"/>
            <a:ext cx="2290603" cy="16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74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 anchor="ctr"/>
          <a:lstStyle/>
          <a:p>
            <a:pPr algn="l"/>
            <a:r>
              <a:rPr lang="es-ES" sz="2000" dirty="0"/>
              <a:t>Válvulas electroneumáticas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dirty="0"/>
              <a:t>Diámetro de pistón 𝑑𝑝=25 [𝑚𝑚]</a:t>
            </a:r>
          </a:p>
          <a:p>
            <a:r>
              <a:rPr lang="es-ES" sz="1400" dirty="0"/>
              <a:t>Longitud de carrera 𝐿=330 [𝑚𝑚]</a:t>
            </a:r>
          </a:p>
          <a:p>
            <a:r>
              <a:rPr lang="es-ES" sz="1400" dirty="0"/>
              <a:t>Presión de trabajo 𝑃=6 [𝑏𝑎𝑟]</a:t>
            </a:r>
          </a:p>
          <a:p>
            <a:r>
              <a:rPr lang="es-ES" sz="1400" dirty="0"/>
              <a:t>Ciclos 5 [𝑣𝑒𝑐𝑒𝑠/𝑚𝑖𝑛] </a:t>
            </a:r>
          </a:p>
          <a:p>
            <a:r>
              <a:rPr lang="es-ES" sz="1400" dirty="0"/>
              <a:t>Volumen normal del aire</a:t>
            </a:r>
          </a:p>
          <a:p>
            <a:endParaRPr lang="es-ES" sz="1400" dirty="0"/>
          </a:p>
          <a:p>
            <a:endParaRPr lang="es-ES" sz="1400" dirty="0"/>
          </a:p>
          <a:p>
            <a:r>
              <a:rPr lang="es-ES" sz="1400" dirty="0" err="1"/>
              <a:t>Vraseado</a:t>
            </a:r>
            <a:r>
              <a:rPr lang="es-ES" sz="1400" dirty="0"/>
              <a:t> = 250 [mm/s]</a:t>
            </a:r>
          </a:p>
          <a:p>
            <a:r>
              <a:rPr lang="es-ES" sz="1400" dirty="0"/>
              <a:t>Caudal </a:t>
            </a:r>
            <a:r>
              <a:rPr lang="es-ES" sz="1400" dirty="0" err="1"/>
              <a:t>kv</a:t>
            </a:r>
            <a:r>
              <a:rPr lang="es-ES" sz="1400" dirty="0"/>
              <a:t> = 0.336 [m3/h]</a:t>
            </a:r>
          </a:p>
          <a:p>
            <a:r>
              <a:rPr lang="es-ES" sz="1400" dirty="0"/>
              <a:t>Caudal </a:t>
            </a:r>
            <a:r>
              <a:rPr lang="es-ES" sz="1400" dirty="0" err="1"/>
              <a:t>Cv</a:t>
            </a:r>
            <a:r>
              <a:rPr lang="es-ES" sz="1400" dirty="0"/>
              <a:t> = 0.39 [gal/min]</a:t>
            </a:r>
            <a:endParaRPr lang="es-419" sz="1400" dirty="0"/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7198363" y="1990878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800" b="0" i="0" u="none" strike="noStrike" baseline="0" dirty="0">
                <a:solidFill>
                  <a:srgbClr val="000000"/>
                </a:solidFill>
              </a:rPr>
              <a:t>Electroválvula 5/2-1/8’’ XCPC </a:t>
            </a:r>
            <a:endParaRPr lang="es-419" sz="2000" dirty="0">
              <a:latin typeface="+mj-lt"/>
            </a:endParaRP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7198363" y="3048548"/>
            <a:ext cx="2896671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𝐶𝑣= 0.67</a:t>
            </a: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112DCA2D-F75C-43B9-BA33-3A77B2B4D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78" y="5046415"/>
            <a:ext cx="3419726" cy="514835"/>
          </a:xfrm>
          <a:prstGeom prst="rect">
            <a:avLst/>
          </a:prstGeom>
        </p:spPr>
      </p:pic>
      <p:pic>
        <p:nvPicPr>
          <p:cNvPr id="7" name="Imagen 6" descr="Cámara de video&#10;&#10;Descripción generada automáticamente con confianza media">
            <a:extLst>
              <a:ext uri="{FF2B5EF4-FFF2-40B4-BE49-F238E27FC236}">
                <a16:creationId xmlns:a16="http://schemas.microsoft.com/office/drawing/2014/main" id="{81783619-3F38-4982-BEC4-6AB178A0C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3065" y="3746196"/>
            <a:ext cx="2267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71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 anchor="ctr"/>
          <a:lstStyle/>
          <a:p>
            <a:pPr algn="l"/>
            <a:r>
              <a:rPr lang="es-ES" sz="2000" dirty="0"/>
              <a:t>Cálculo ejes verticales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La placa posterior posee rodamientos lineales</a:t>
            </a:r>
          </a:p>
          <a:p>
            <a:r>
              <a:rPr lang="es-419" sz="1400" dirty="0"/>
              <a:t>Fuerzas variables deformación del globo</a:t>
            </a:r>
          </a:p>
          <a:p>
            <a:r>
              <a:rPr lang="es-419" sz="1400" dirty="0"/>
              <a:t>Esfuerzos fluctuantes</a:t>
            </a:r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1990878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>
                <a:latin typeface="+mj-lt"/>
              </a:rPr>
              <a:t>Cálculo a fatiga</a:t>
            </a:r>
            <a:endParaRPr lang="es-419" sz="2000" dirty="0">
              <a:latin typeface="+mj-lt"/>
            </a:endParaRP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4647665" y="3048548"/>
            <a:ext cx="2896671" cy="3763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Fa=</a:t>
            </a:r>
            <a:r>
              <a:rPr lang="es-419" sz="1400" dirty="0" err="1"/>
              <a:t>Fb</a:t>
            </a:r>
            <a:r>
              <a:rPr lang="es-419" sz="1400" dirty="0"/>
              <a:t>=</a:t>
            </a:r>
            <a:r>
              <a:rPr lang="es-419" sz="1400" dirty="0" err="1"/>
              <a:t>Fc</a:t>
            </a:r>
            <a:r>
              <a:rPr lang="es-419" sz="1400" dirty="0"/>
              <a:t>=</a:t>
            </a:r>
            <a:r>
              <a:rPr lang="es-419" sz="1400" dirty="0" err="1"/>
              <a:t>Fd</a:t>
            </a:r>
            <a:r>
              <a:rPr lang="es-419" sz="1400" dirty="0"/>
              <a:t>=49.33 [N] en módulo</a:t>
            </a:r>
          </a:p>
          <a:p>
            <a:r>
              <a:rPr lang="es-419" sz="1400" dirty="0" err="1"/>
              <a:t>Mmin</a:t>
            </a:r>
            <a:r>
              <a:rPr lang="es-419" sz="1400" dirty="0"/>
              <a:t> = 0, </a:t>
            </a:r>
            <a:r>
              <a:rPr lang="es-419" sz="1400" dirty="0" err="1"/>
              <a:t>Mmax</a:t>
            </a:r>
            <a:r>
              <a:rPr lang="es-419" sz="1400" dirty="0"/>
              <a:t>=1.59 [</a:t>
            </a:r>
            <a:r>
              <a:rPr lang="es-419" sz="1400" dirty="0" err="1"/>
              <a:t>kNm</a:t>
            </a:r>
            <a:r>
              <a:rPr lang="es-419" sz="1400" dirty="0"/>
              <a:t>]</a:t>
            </a:r>
          </a:p>
          <a:p>
            <a:r>
              <a:rPr lang="es-419" sz="1400" dirty="0"/>
              <a:t>𝜎</a:t>
            </a:r>
            <a:r>
              <a:rPr lang="es-419" sz="1400" dirty="0" err="1"/>
              <a:t>max</a:t>
            </a:r>
            <a:r>
              <a:rPr lang="es-419" sz="1400" dirty="0"/>
              <a:t> = 16201.37/d^3</a:t>
            </a:r>
          </a:p>
          <a:p>
            <a:endParaRPr lang="es-419" sz="1400" dirty="0"/>
          </a:p>
          <a:p>
            <a:endParaRPr lang="es-419" sz="1400" dirty="0"/>
          </a:p>
          <a:p>
            <a:r>
              <a:rPr lang="es-419" sz="1400" dirty="0"/>
              <a:t>Ka = 0.9 (superficie)</a:t>
            </a:r>
          </a:p>
          <a:p>
            <a:r>
              <a:rPr lang="es-419" sz="1400" dirty="0"/>
              <a:t>Kb = 1.24 d^(-0.107) (tamaño)</a:t>
            </a:r>
          </a:p>
          <a:p>
            <a:r>
              <a:rPr lang="es-419" sz="1400" dirty="0"/>
              <a:t>Ke = 0.868 (95% confiabilidad)</a:t>
            </a:r>
          </a:p>
          <a:p>
            <a:r>
              <a:rPr lang="es-419" sz="1400" dirty="0"/>
              <a:t>En términos de fatiga n=23 eje m10</a:t>
            </a:r>
          </a:p>
          <a:p>
            <a:r>
              <a:rPr lang="es-419" sz="1400" dirty="0"/>
              <a:t>En términos de deformaciones el valor máximo 0.569 [mm]</a:t>
            </a:r>
          </a:p>
          <a:p>
            <a:endParaRPr lang="es-419" sz="1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05809F-76B0-438A-8A38-E8E60625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3" y="4543215"/>
            <a:ext cx="3808077" cy="2268979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489C3E65-BF1D-4608-9297-186BDAC8E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336" y="2219967"/>
            <a:ext cx="4334709" cy="22754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ED0F75-435B-453C-85F0-11439586D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708" y="4375442"/>
            <a:ext cx="3372655" cy="3355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D9E5C1C-0884-44F2-9518-A00B90D5C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001" y="5286661"/>
            <a:ext cx="4033296" cy="13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8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2">
            <a:extLst>
              <a:ext uri="{FF2B5EF4-FFF2-40B4-BE49-F238E27FC236}">
                <a16:creationId xmlns:a16="http://schemas.microsoft.com/office/drawing/2014/main" id="{5D2DD14D-334F-46DF-A27C-44BD6F71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91127"/>
            <a:ext cx="8421688" cy="1325563"/>
          </a:xfrm>
        </p:spPr>
        <p:txBody>
          <a:bodyPr/>
          <a:lstStyle/>
          <a:p>
            <a:r>
              <a:rPr lang="es-ES" b="1" dirty="0"/>
              <a:t>Sección 3 Impresión</a:t>
            </a:r>
            <a:endParaRPr lang="es-419" dirty="0"/>
          </a:p>
        </p:txBody>
      </p:sp>
      <p:sp>
        <p:nvSpPr>
          <p:cNvPr id="49" name="Marcador de texto 14">
            <a:extLst>
              <a:ext uri="{FF2B5EF4-FFF2-40B4-BE49-F238E27FC236}">
                <a16:creationId xmlns:a16="http://schemas.microsoft.com/office/drawing/2014/main" id="{53568ED7-5A75-4DBA-AF6D-F39612871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90878"/>
            <a:ext cx="2882475" cy="823912"/>
          </a:xfrm>
        </p:spPr>
        <p:txBody>
          <a:bodyPr anchor="ctr"/>
          <a:lstStyle/>
          <a:p>
            <a:pPr algn="l"/>
            <a:r>
              <a:rPr lang="es-ES" sz="2000" dirty="0"/>
              <a:t>Estructura soporte</a:t>
            </a:r>
            <a:endParaRPr lang="es-419" sz="2000" dirty="0"/>
          </a:p>
        </p:txBody>
      </p:sp>
      <p:sp>
        <p:nvSpPr>
          <p:cNvPr id="50" name="Marcador de contenido 16">
            <a:extLst>
              <a:ext uri="{FF2B5EF4-FFF2-40B4-BE49-F238E27FC236}">
                <a16:creationId xmlns:a16="http://schemas.microsoft.com/office/drawing/2014/main" id="{9A03714E-EB96-4DE0-BC9A-FDC04AFEEABD}"/>
              </a:ext>
            </a:extLst>
          </p:cNvPr>
          <p:cNvSpPr txBox="1">
            <a:spLocks/>
          </p:cNvSpPr>
          <p:nvPr/>
        </p:nvSpPr>
        <p:spPr>
          <a:xfrm>
            <a:off x="1243104" y="3048548"/>
            <a:ext cx="2882475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Las fuerzas de reacción debido a los actuadores se transmiten como reacciones</a:t>
            </a:r>
          </a:p>
        </p:txBody>
      </p:sp>
      <p:sp>
        <p:nvSpPr>
          <p:cNvPr id="51" name="Marcador de texto 18">
            <a:extLst>
              <a:ext uri="{FF2B5EF4-FFF2-40B4-BE49-F238E27FC236}">
                <a16:creationId xmlns:a16="http://schemas.microsoft.com/office/drawing/2014/main" id="{5C39CC38-00C3-401D-AAE4-2B1C387FFDBB}"/>
              </a:ext>
            </a:extLst>
          </p:cNvPr>
          <p:cNvSpPr txBox="1">
            <a:spLocks/>
          </p:cNvSpPr>
          <p:nvPr/>
        </p:nvSpPr>
        <p:spPr>
          <a:xfrm>
            <a:off x="4647665" y="1990878"/>
            <a:ext cx="2896671" cy="82391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2000" dirty="0">
                <a:latin typeface="+mj-lt"/>
              </a:rPr>
              <a:t>Requisito</a:t>
            </a:r>
          </a:p>
        </p:txBody>
      </p:sp>
      <p:sp>
        <p:nvSpPr>
          <p:cNvPr id="52" name="Marcador de contenido 20">
            <a:extLst>
              <a:ext uri="{FF2B5EF4-FFF2-40B4-BE49-F238E27FC236}">
                <a16:creationId xmlns:a16="http://schemas.microsoft.com/office/drawing/2014/main" id="{0A678799-8A35-4B48-BF2F-DA6928C5D85D}"/>
              </a:ext>
            </a:extLst>
          </p:cNvPr>
          <p:cNvSpPr txBox="1">
            <a:spLocks/>
          </p:cNvSpPr>
          <p:nvPr/>
        </p:nvSpPr>
        <p:spPr>
          <a:xfrm>
            <a:off x="4647665" y="3048548"/>
            <a:ext cx="2896671" cy="1997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400" dirty="0"/>
              <a:t>La estructura debe mantenerse firme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AD8CC4-3C95-4243-80DD-337C253AC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2555" y="1448126"/>
            <a:ext cx="2291748" cy="34649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C5DF18-9FA3-4BC8-94FF-28B22BF1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65" y="3745468"/>
            <a:ext cx="1858581" cy="28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F24AE4-AA30-412E-B5D1-19F6C82E8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6426" y="3745468"/>
            <a:ext cx="1922605" cy="2880000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2F87F057-3E3C-412A-87F1-4EE02FC20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270" y="5041310"/>
            <a:ext cx="530225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35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4 Electrónica y control</a:t>
            </a:r>
            <a:endParaRPr lang="es-419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58794"/>
            <a:ext cx="2882475" cy="823912"/>
          </a:xfrm>
        </p:spPr>
        <p:txBody>
          <a:bodyPr/>
          <a:lstStyle/>
          <a:p>
            <a:r>
              <a:rPr lang="es-ES" dirty="0"/>
              <a:t>Entradas digitales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Entradas a 12[V] opto aisladas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Pulsadores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Sensores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958794"/>
            <a:ext cx="2896671" cy="823912"/>
          </a:xfrm>
        </p:spPr>
        <p:txBody>
          <a:bodyPr/>
          <a:lstStyle/>
          <a:p>
            <a:r>
              <a:rPr lang="es-ES" dirty="0"/>
              <a:t>Salidas de potencia</a:t>
            </a:r>
            <a:endParaRPr lang="es-419" dirty="0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FC124ADB-0168-4435-82E7-8B118CE9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016464"/>
            <a:ext cx="2896671" cy="247225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Salidas a 12 [V] pseudo-aisladas – transistor a colector abierto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Bobina de válvulas electroneumáticas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Bobinas de electroválvulas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Luces indicadoras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Motor a pasos</a:t>
            </a:r>
            <a:endParaRPr lang="es-419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7BC64DA-C186-4FF1-B98D-392D776B9C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1958794"/>
            <a:ext cx="2882475" cy="823912"/>
          </a:xfrm>
        </p:spPr>
        <p:txBody>
          <a:bodyPr/>
          <a:lstStyle/>
          <a:p>
            <a:r>
              <a:rPr lang="es-ES" dirty="0"/>
              <a:t>Driver motor a pasos</a:t>
            </a:r>
            <a:endParaRPr lang="es-419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C6798D1F-FB83-46E8-9B0E-E1E090F79D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016464"/>
            <a:ext cx="2882475" cy="1997867"/>
          </a:xfrm>
        </p:spPr>
        <p:txBody>
          <a:bodyPr/>
          <a:lstStyle/>
          <a:p>
            <a:r>
              <a:rPr lang="es-ES" dirty="0"/>
              <a:t>Manejo de motores I = 2 [A]</a:t>
            </a:r>
            <a:endParaRPr lang="es-419" dirty="0"/>
          </a:p>
        </p:txBody>
      </p:sp>
      <p:pic>
        <p:nvPicPr>
          <p:cNvPr id="3" name="Imagen 2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2CBEF87B-57F7-40B2-BA85-5F76DBE5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4" y="4420165"/>
            <a:ext cx="3633364" cy="631197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55C0238E-4EED-46C9-80B1-C98D4D4E4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419" y="5722478"/>
            <a:ext cx="3700320" cy="6311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02488A-6C0B-448A-9070-95127CECA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35" t="12966" b="6918"/>
          <a:stretch/>
        </p:blipFill>
        <p:spPr>
          <a:xfrm>
            <a:off x="6096000" y="5393485"/>
            <a:ext cx="2164496" cy="13525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007198-67FC-4FA6-9D3C-E3FCF9F3F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496" y="3511292"/>
            <a:ext cx="2521475" cy="148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0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4 Electrónica y control</a:t>
            </a:r>
            <a:endParaRPr lang="es-419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58794"/>
            <a:ext cx="2882475" cy="823912"/>
          </a:xfrm>
        </p:spPr>
        <p:txBody>
          <a:bodyPr/>
          <a:lstStyle/>
          <a:p>
            <a:r>
              <a:rPr lang="es-ES" dirty="0"/>
              <a:t>Controlador digital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Ventaja principal en el manejo de gran cantidad de entradas y salidas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958794"/>
            <a:ext cx="2896671" cy="823912"/>
          </a:xfrm>
        </p:spPr>
        <p:txBody>
          <a:bodyPr/>
          <a:lstStyle/>
          <a:p>
            <a:r>
              <a:rPr lang="es-ES" dirty="0"/>
              <a:t>Visualización</a:t>
            </a:r>
            <a:endParaRPr lang="es-419" dirty="0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FC124ADB-0168-4435-82E7-8B118CE9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016464"/>
            <a:ext cx="2896671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LCD 128x64 DIGOLE</a:t>
            </a:r>
            <a:endParaRPr lang="es-419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7BC64DA-C186-4FF1-B98D-392D776B9C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1958794"/>
            <a:ext cx="2882475" cy="823912"/>
          </a:xfrm>
        </p:spPr>
        <p:txBody>
          <a:bodyPr/>
          <a:lstStyle/>
          <a:p>
            <a:r>
              <a:rPr lang="es-ES" dirty="0"/>
              <a:t>Otros</a:t>
            </a:r>
            <a:endParaRPr lang="es-419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C6798D1F-FB83-46E8-9B0E-E1E090F79D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Regulador de voltaje DC-DC </a:t>
            </a:r>
            <a:r>
              <a:rPr lang="es-419" dirty="0" err="1"/>
              <a:t>stepdown</a:t>
            </a:r>
            <a:r>
              <a:rPr lang="es-419" dirty="0"/>
              <a:t> 12/5 [V]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Encoder rotativo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47790C-26BF-4A8A-8AC8-AD4C0893A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06" y="4687350"/>
            <a:ext cx="2508648" cy="19978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F798E8-4E1B-4E16-954B-72D0A978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219" y="4684393"/>
            <a:ext cx="2737561" cy="19978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19B19-AF25-4B72-861E-6CAE0DC35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451" y="4222101"/>
            <a:ext cx="1050499" cy="92458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D8120E6-F52C-48BB-9322-76622DC8D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819" y="4951358"/>
            <a:ext cx="1335630" cy="136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26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Sección 4 Electrónica y control</a:t>
            </a:r>
            <a:endParaRPr lang="es-419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58794"/>
            <a:ext cx="2882475" cy="823912"/>
          </a:xfrm>
        </p:spPr>
        <p:txBody>
          <a:bodyPr/>
          <a:lstStyle/>
          <a:p>
            <a:r>
              <a:rPr lang="es-ES" dirty="0"/>
              <a:t>Consumo eléctrico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sistema consume alrededor de 24 [W]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Fuente 12 [V] – 5 [A]</a:t>
            </a:r>
            <a:endParaRPr lang="es-419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958794"/>
            <a:ext cx="2896671" cy="823912"/>
          </a:xfrm>
        </p:spPr>
        <p:txBody>
          <a:bodyPr/>
          <a:lstStyle/>
          <a:p>
            <a:r>
              <a:rPr lang="es-ES" dirty="0"/>
              <a:t>CAD electrónico</a:t>
            </a:r>
            <a:endParaRPr lang="es-419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5612072-1B00-4B2F-9029-DEBA38974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99" y="4075295"/>
            <a:ext cx="3594695" cy="25841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0359D4-96CD-432D-B275-A2AA345A7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65" y="3016464"/>
            <a:ext cx="4606700" cy="343935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9FAB51D-D2E5-4374-A5FD-284A9A6BF6A6}"/>
              </a:ext>
            </a:extLst>
          </p:cNvPr>
          <p:cNvSpPr txBox="1"/>
          <p:nvPr/>
        </p:nvSpPr>
        <p:spPr>
          <a:xfrm>
            <a:off x="9254365" y="3018987"/>
            <a:ext cx="2344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u="none" strike="noStrike" baseline="0" dirty="0">
                <a:solidFill>
                  <a:srgbClr val="000000"/>
                </a:solidFill>
              </a:rPr>
              <a:t>Ancho de pista mínimo es de 0.8 [𝑚𝑚]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0000"/>
                </a:solidFill>
              </a:rPr>
              <a:t>Flujo de corriente máximo 1.25 [A]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6665960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Integración de sistemas y automatización</a:t>
            </a:r>
          </a:p>
        </p:txBody>
      </p:sp>
    </p:spTree>
    <p:extLst>
      <p:ext uri="{BB962C8B-B14F-4D97-AF65-F5344CB8AC3E}">
        <p14:creationId xmlns:p14="http://schemas.microsoft.com/office/powerpoint/2010/main" val="527556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/>
          <a:lstStyle/>
          <a:p>
            <a:pPr rtl="0"/>
            <a:r>
              <a:rPr lang="es-ES" b="1" dirty="0"/>
              <a:t>Proceso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D0C661C7-6D1C-4CB1-A809-812A8BE3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385" y="1877746"/>
            <a:ext cx="6637229" cy="465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4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Secciones fabricadas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Proceso de soldadura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MIG con alambre sólido 0.8 [mm] diámetro ER70S-2 a 18 [V] y 30 [A]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Tolerancias holgura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+0.25 [mm] del diámetro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19680" y="3305729"/>
            <a:ext cx="5431971" cy="1276174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Mantener paralelismo y coaxialidad entre pares de ejes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Evitar disturbios y vibraciones durante movimiento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Mejora vida útil de rodamientos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18447" y="443999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Paralelismo y perpendicularidad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8021" y="476941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Uso de escuadras magnéticas, calibradores, etc.</a:t>
            </a:r>
          </a:p>
        </p:txBody>
      </p:sp>
    </p:spTree>
    <p:extLst>
      <p:ext uri="{BB962C8B-B14F-4D97-AF65-F5344CB8AC3E}">
        <p14:creationId xmlns:p14="http://schemas.microsoft.com/office/powerpoint/2010/main" val="140897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E84ED47-0AAD-4446-BE89-F3C671170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8" y="430897"/>
            <a:ext cx="1613896" cy="263489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2BFA76-43CE-4770-9A6C-B3B9AB59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78422" y="431924"/>
            <a:ext cx="1567872" cy="263284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78D778-0C25-4FAD-B13A-D9D68E809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660" y="430897"/>
            <a:ext cx="1829301" cy="26190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D902D1-3C64-4A67-8B4D-8B9F6FA38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141" y="605558"/>
            <a:ext cx="1849619" cy="233705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0146F44-9999-4479-940D-56440DC59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88" y="3997922"/>
            <a:ext cx="2481741" cy="185653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9AB0CA6-FB2C-4963-8438-8104256D8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712" y="3944421"/>
            <a:ext cx="2418147" cy="197051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9FFE64E-95D3-4ED7-B9FF-1D2D1F7C6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285" y="3915389"/>
            <a:ext cx="2731333" cy="203920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98B4CC2-9A1D-43E2-AC55-45512B3C66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858" y="3662290"/>
            <a:ext cx="2388906" cy="25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31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interior, tabla, bicicleta, puesto&#10;&#10;Descripción generada automáticamente">
            <a:extLst>
              <a:ext uri="{FF2B5EF4-FFF2-40B4-BE49-F238E27FC236}">
                <a16:creationId xmlns:a16="http://schemas.microsoft.com/office/drawing/2014/main" id="{5063EE74-AF77-4E60-8439-83425A163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58" y="679164"/>
            <a:ext cx="7324446" cy="549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19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Esquema de situación 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22232" y="4315326"/>
            <a:ext cx="5527444" cy="2542674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Los actuadores A y B producen un movimiento vertical de los rastrillos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En conjunto con el actuador C permiten transferir la tinta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actuador D permite generar la superficie plana al presionar el globo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actuador M desplazara al globo desde el operador hasta la zona de impresión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Los actuadores E y F permiten el inflado del globo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7ACC264-8ACB-482E-8C6D-F56F67A7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232" y="354901"/>
            <a:ext cx="5527444" cy="34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19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b="1" dirty="0"/>
              <a:t>Características de la automatización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22232" y="2646947"/>
            <a:ext cx="5527444" cy="4211053"/>
          </a:xfrm>
        </p:spPr>
        <p:txBody>
          <a:bodyPr rtlCol="0">
            <a:normAutofit lnSpcReduction="10000"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ciclo iniciará con la colocación manual del globo.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Para iniciar un ciclo de trabajo se debe accionar el pulsador P1.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Al accionar el pulsador P2 el ciclo queda en modo espera, P1 reanuda.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sensor detector en la sección de impresión posiciona al globo al momento de inflarlo.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pulsador P3 se da por finalizado todo el proceso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En caso de requerir reiniciar el proceso se debe elegir la opción marcada en la pantalla.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El pulsador Paro de Emergencia bloquea todas las opciones controlables.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La visualización de datos y el menú de control se realiza en una pantalla LCD 128x64.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Un encoder rotativo tipo perilla permite la navegación por el menú de control.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3DABD6-985D-45F3-B10C-3961864F5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232" y="260166"/>
            <a:ext cx="3447601" cy="201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09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Secuencia de trabajo</a:t>
            </a:r>
          </a:p>
        </p:txBody>
      </p:sp>
      <p:pic>
        <p:nvPicPr>
          <p:cNvPr id="7" name="Imagen 6" descr="Dibujo de ingeniería&#10;&#10;Descripción generada automáticamente con confianza media">
            <a:extLst>
              <a:ext uri="{FF2B5EF4-FFF2-40B4-BE49-F238E27FC236}">
                <a16:creationId xmlns:a16="http://schemas.microsoft.com/office/drawing/2014/main" id="{6143914A-D934-42ED-BEC9-8C7542D89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562" y="356759"/>
            <a:ext cx="3972479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4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Secuencia de trabajo</a:t>
            </a:r>
          </a:p>
        </p:txBody>
      </p:sp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DAF03CC-E740-48CE-89FA-806550EDB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25786"/>
            <a:ext cx="4359468" cy="66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03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Circuito de control</a:t>
            </a:r>
          </a:p>
        </p:txBody>
      </p:sp>
      <p:pic>
        <p:nvPicPr>
          <p:cNvPr id="7" name="Imagen 6" descr="Diagrama, Esquemático&#10;&#10;Descripción generada automáticamente">
            <a:extLst>
              <a:ext uri="{FF2B5EF4-FFF2-40B4-BE49-F238E27FC236}">
                <a16:creationId xmlns:a16="http://schemas.microsoft.com/office/drawing/2014/main" id="{A6742166-6C3B-4667-B071-E479D05CA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396" y="201502"/>
            <a:ext cx="4962003" cy="6454995"/>
          </a:xfrm>
          <a:prstGeom prst="rect">
            <a:avLst/>
          </a:prstGeom>
        </p:spPr>
      </p:pic>
      <p:pic>
        <p:nvPicPr>
          <p:cNvPr id="9" name="Imagen 8" descr="Diagrama, Esquemático&#10;&#10;Descripción generada automáticamente">
            <a:extLst>
              <a:ext uri="{FF2B5EF4-FFF2-40B4-BE49-F238E27FC236}">
                <a16:creationId xmlns:a16="http://schemas.microsoft.com/office/drawing/2014/main" id="{CCD15A57-0214-448F-A0F6-2F4AF41F1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96" y="937569"/>
            <a:ext cx="3552612" cy="29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14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Menú de control</a:t>
            </a: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8578AEEB-BD1D-43A0-990D-3D367C82C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08531"/>
            <a:ext cx="4351369" cy="431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27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>
            <a:normAutofit/>
          </a:bodyPr>
          <a:lstStyle/>
          <a:p>
            <a:pPr rtl="0"/>
            <a:r>
              <a:rPr lang="es-ES" b="1" dirty="0"/>
              <a:t>Algoritmo de control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F4D787-E6F2-4C55-9809-C0B1C854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0398"/>
            <a:ext cx="3492323" cy="585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4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Justificación e importancia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Producción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Excelente relación entre flexibilidad y producción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Búsqueda del aumento en la producción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Los procesos manuales generan un estancamiento en la taza de producción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3730227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Nuevas tecnologías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059652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La implementación de sistemas semiautomáticos mejoran el rendimiento de producción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20106" y="4830024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Tasa de producción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5159449"/>
            <a:ext cx="5431971" cy="557950"/>
          </a:xfrm>
        </p:spPr>
        <p:txBody>
          <a:bodyPr rtlCol="0"/>
          <a:lstStyle/>
          <a:p>
            <a:pPr rtl="0"/>
            <a:r>
              <a:rPr lang="es-ES" dirty="0"/>
              <a:t>2 unidades/minuto </a:t>
            </a:r>
          </a:p>
        </p:txBody>
      </p:sp>
    </p:spTree>
    <p:extLst>
      <p:ext uri="{BB962C8B-B14F-4D97-AF65-F5344CB8AC3E}">
        <p14:creationId xmlns:p14="http://schemas.microsoft.com/office/powerpoint/2010/main" val="773237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Pruebas y resultados</a:t>
            </a:r>
          </a:p>
        </p:txBody>
      </p:sp>
    </p:spTree>
    <p:extLst>
      <p:ext uri="{BB962C8B-B14F-4D97-AF65-F5344CB8AC3E}">
        <p14:creationId xmlns:p14="http://schemas.microsoft.com/office/powerpoint/2010/main" val="665209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Calibración de parámetros de actuadores</a:t>
            </a:r>
            <a:endParaRPr lang="es-419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3104" y="1958794"/>
            <a:ext cx="2882475" cy="823912"/>
          </a:xfrm>
        </p:spPr>
        <p:txBody>
          <a:bodyPr/>
          <a:lstStyle/>
          <a:p>
            <a:r>
              <a:rPr lang="es-ES" dirty="0"/>
              <a:t>Cilindros a y b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𝑉𝑎𝑙𝑜𝑟 𝑚𝑒𝑑𝑖𝑜=1.11 [𝑠] (A)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𝐷𝑒𝑠𝑣𝑖𝑎𝑐𝑖</a:t>
            </a:r>
            <a:r>
              <a:rPr lang="es-419" dirty="0" err="1"/>
              <a:t>ó</a:t>
            </a:r>
            <a:r>
              <a:rPr lang="es-419" dirty="0"/>
              <a:t>𝑛 𝑒𝑠𝑡á𝑛𝑑𝑎𝑟=0.05 [𝑠]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𝑉𝑎𝑙𝑜𝑟 𝑚𝑒𝑑𝑖𝑜=1.2 [𝑠] (B)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𝐷𝑒𝑠𝑣𝑖𝑎𝑐𝑖</a:t>
            </a:r>
            <a:r>
              <a:rPr lang="es-419" dirty="0" err="1"/>
              <a:t>ó</a:t>
            </a:r>
            <a:r>
              <a:rPr lang="es-419" dirty="0"/>
              <a:t>𝑛 𝑒𝑠𝑡á𝑛𝑑𝑎𝑟=0.11 [𝑠]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BBF06FA4-FFC3-4D56-8C1E-53541291A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7665" y="1958794"/>
            <a:ext cx="2896671" cy="823912"/>
          </a:xfrm>
        </p:spPr>
        <p:txBody>
          <a:bodyPr/>
          <a:lstStyle/>
          <a:p>
            <a:r>
              <a:rPr lang="es-ES" dirty="0"/>
              <a:t>Cilindro C</a:t>
            </a:r>
            <a:endParaRPr lang="es-419" dirty="0"/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FC124ADB-0168-4435-82E7-8B118CE97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016464"/>
            <a:ext cx="2896671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𝑉𝑎𝑙𝑜𝑟 𝑚𝑒𝑑𝑖𝑜=247.47 [𝑚𝑚/𝑠]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𝐷𝑒𝑠𝑣𝑖𝑎𝑐𝑖</a:t>
            </a:r>
            <a:r>
              <a:rPr lang="es-419" dirty="0" err="1"/>
              <a:t>ó</a:t>
            </a:r>
            <a:r>
              <a:rPr lang="es-419" dirty="0"/>
              <a:t>𝑛 𝑒𝑠𝑡á𝑛𝑑𝑎𝑟=2.3 [𝑚𝑚/𝑠]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7BC64DA-C186-4FF1-B98D-392D776B9C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066421" y="1958794"/>
            <a:ext cx="2882475" cy="823912"/>
          </a:xfrm>
        </p:spPr>
        <p:txBody>
          <a:bodyPr/>
          <a:lstStyle/>
          <a:p>
            <a:r>
              <a:rPr lang="es-ES" dirty="0"/>
              <a:t>Cilindro D</a:t>
            </a:r>
            <a:endParaRPr lang="es-419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C6798D1F-FB83-46E8-9B0E-E1E090F79D9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016464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𝑉𝑎𝑙𝑜𝑟 𝑚𝑒𝑑𝑖𝑜=2.01 [𝑠]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𝐷𝑒𝑠𝑣𝑖𝑎𝑐𝑖</a:t>
            </a:r>
            <a:r>
              <a:rPr lang="es-419" dirty="0" err="1"/>
              <a:t>ó</a:t>
            </a:r>
            <a:r>
              <a:rPr lang="es-419" dirty="0"/>
              <a:t>𝑛 𝑒𝑠𝑡á𝑛𝑑𝑎𝑟=0.12 [𝑠]</a:t>
            </a:r>
          </a:p>
        </p:txBody>
      </p:sp>
      <p:pic>
        <p:nvPicPr>
          <p:cNvPr id="4" name="Imagen 3" descr="Una silla de madera&#10;&#10;Descripción generada automáticamente con confianza baja">
            <a:extLst>
              <a:ext uri="{FF2B5EF4-FFF2-40B4-BE49-F238E27FC236}">
                <a16:creationId xmlns:a16="http://schemas.microsoft.com/office/drawing/2014/main" id="{77F2A732-AB71-4C4A-8C3E-D157C66F1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14" y="4914867"/>
            <a:ext cx="2943366" cy="1232692"/>
          </a:xfrm>
          <a:prstGeom prst="rect">
            <a:avLst/>
          </a:prstGeom>
        </p:spPr>
      </p:pic>
      <p:pic>
        <p:nvPicPr>
          <p:cNvPr id="8" name="Imagen 7" descr="Imagen que contiene competencia de atletismo, baloncesto, bicicleta, cama&#10;&#10;Descripción generada automáticamente">
            <a:extLst>
              <a:ext uri="{FF2B5EF4-FFF2-40B4-BE49-F238E27FC236}">
                <a16:creationId xmlns:a16="http://schemas.microsoft.com/office/drawing/2014/main" id="{AC39A041-80F1-43E5-A84F-C534A5D66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51" y="4394572"/>
            <a:ext cx="3306897" cy="1325562"/>
          </a:xfrm>
          <a:prstGeom prst="rect">
            <a:avLst/>
          </a:prstGeom>
        </p:spPr>
      </p:pic>
      <p:pic>
        <p:nvPicPr>
          <p:cNvPr id="11" name="Imagen 10" descr="Silla de madera&#10;&#10;Descripción generada automáticamente con confianza baja">
            <a:extLst>
              <a:ext uri="{FF2B5EF4-FFF2-40B4-BE49-F238E27FC236}">
                <a16:creationId xmlns:a16="http://schemas.microsoft.com/office/drawing/2014/main" id="{25045CC2-ADF5-48F9-9235-F9F87F628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119" y="4571967"/>
            <a:ext cx="2879385" cy="123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051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>
            <a:extLst>
              <a:ext uri="{FF2B5EF4-FFF2-40B4-BE49-F238E27FC236}">
                <a16:creationId xmlns:a16="http://schemas.microsoft.com/office/drawing/2014/main" id="{137B7754-4F66-43B0-AF2F-20A4E234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75085"/>
            <a:ext cx="8421688" cy="1325563"/>
          </a:xfrm>
        </p:spPr>
        <p:txBody>
          <a:bodyPr/>
          <a:lstStyle/>
          <a:p>
            <a:r>
              <a:rPr lang="es-ES" b="1" dirty="0"/>
              <a:t>Calibración de parámetros de actuadores</a:t>
            </a:r>
            <a:endParaRPr lang="es-419" b="1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B5FBE8D-956C-480B-9DB6-058191CB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2761" y="2675393"/>
            <a:ext cx="2882475" cy="823912"/>
          </a:xfrm>
        </p:spPr>
        <p:txBody>
          <a:bodyPr/>
          <a:lstStyle/>
          <a:p>
            <a:r>
              <a:rPr lang="es-ES" dirty="0"/>
              <a:t>Válvulas de paso E y F</a:t>
            </a:r>
            <a:endParaRPr lang="es-419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0CCE3D64-4280-40DA-9396-C48A31F4C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2761" y="3733063"/>
            <a:ext cx="2882475" cy="199786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𝑉𝑎𝑙𝑜𝑟 𝑚𝑒𝑑𝑖𝑜=3.5 [𝑠]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𝐷𝑒𝑠𝑣𝑖𝑎𝑐𝑖</a:t>
            </a:r>
            <a:r>
              <a:rPr lang="es-419" dirty="0" err="1"/>
              <a:t>ó</a:t>
            </a:r>
            <a:r>
              <a:rPr lang="es-419" dirty="0"/>
              <a:t>𝑛 𝑒𝑠𝑡á𝑛𝑑𝑎𝑟=0.17 [𝑠]</a:t>
            </a:r>
          </a:p>
        </p:txBody>
      </p:sp>
      <p:pic>
        <p:nvPicPr>
          <p:cNvPr id="16" name="Imagen 15" descr="Imagen que contiene interior, tabla, hecho de madera, foto&#10;&#10;Descripción generada automáticamente">
            <a:extLst>
              <a:ext uri="{FF2B5EF4-FFF2-40B4-BE49-F238E27FC236}">
                <a16:creationId xmlns:a16="http://schemas.microsoft.com/office/drawing/2014/main" id="{E44C6F38-4ED9-4386-958A-4FB023DBE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102" y="2713876"/>
            <a:ext cx="5591955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655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0DE5D-21FA-48F7-B976-3B1AE9FF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411163"/>
            <a:ext cx="5111750" cy="1204912"/>
          </a:xfrm>
        </p:spPr>
        <p:txBody>
          <a:bodyPr/>
          <a:lstStyle/>
          <a:p>
            <a:r>
              <a:rPr lang="es-ES" b="1" dirty="0"/>
              <a:t>Pruebas de Funcionamiento</a:t>
            </a:r>
          </a:p>
        </p:txBody>
      </p:sp>
      <p:pic>
        <p:nvPicPr>
          <p:cNvPr id="10" name="Imagen 9" descr="Gráfico&#10;&#10;Descripción generada automáticamente">
            <a:extLst>
              <a:ext uri="{FF2B5EF4-FFF2-40B4-BE49-F238E27FC236}">
                <a16:creationId xmlns:a16="http://schemas.microsoft.com/office/drawing/2014/main" id="{B83BFEB0-FBF0-44F3-B637-D03194C08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85" y="2213655"/>
            <a:ext cx="3410857" cy="2982459"/>
          </a:xfrm>
          <a:prstGeom prst="rect">
            <a:avLst/>
          </a:prstGeom>
        </p:spPr>
      </p:pic>
      <p:pic>
        <p:nvPicPr>
          <p:cNvPr id="12" name="Imagen 11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1145AC7C-E8E8-49F9-A4EB-334E7D92F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084" y="2213655"/>
            <a:ext cx="3410857" cy="29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97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0DE5D-21FA-48F7-B976-3B1AE9FF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713696"/>
            <a:ext cx="5111750" cy="1204912"/>
          </a:xfrm>
        </p:spPr>
        <p:txBody>
          <a:bodyPr/>
          <a:lstStyle/>
          <a:p>
            <a:r>
              <a:rPr lang="es-ES" b="1" dirty="0"/>
              <a:t>Operación y productividad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09024E-B32E-40A1-A372-9860FE93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8056" y="2177143"/>
            <a:ext cx="5631543" cy="1785257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Funcionamiento paralelo de algunas fases de las secuencias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</a:rPr>
              <a:t>Ú</a:t>
            </a:r>
            <a:r>
              <a:rPr lang="es-ES" dirty="0"/>
              <a:t>nico raseado se puede unir la secuencia D- y A+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Tiempo a 𝑡1𝑟=18.44 [𝑠]/[u]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Doble raseado se pueden unir las fases (D- A+), (A- B+) y (B- D+)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Tiempo 𝑡2𝑟=17.85 [𝑠]/[u]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pPr lvl="1"/>
            <a:endParaRPr lang="es-E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FFD7C1-97EF-4682-AB44-A633C4704CA3}"/>
              </a:ext>
            </a:extLst>
          </p:cNvPr>
          <p:cNvSpPr txBox="1"/>
          <p:nvPr/>
        </p:nvSpPr>
        <p:spPr>
          <a:xfrm>
            <a:off x="5138056" y="5710019"/>
            <a:ext cx="6434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u="none" strike="noStrike" baseline="0" dirty="0">
                <a:solidFill>
                  <a:srgbClr val="000000"/>
                </a:solidFill>
              </a:rPr>
              <a:t>Dos muestras de 100 [unidades] </a:t>
            </a:r>
          </a:p>
        </p:txBody>
      </p:sp>
      <p:pic>
        <p:nvPicPr>
          <p:cNvPr id="10" name="Imagen 9" descr="Texto&#10;&#10;Descripción generada automáticamente con confianza baja">
            <a:extLst>
              <a:ext uri="{FF2B5EF4-FFF2-40B4-BE49-F238E27FC236}">
                <a16:creationId xmlns:a16="http://schemas.microsoft.com/office/drawing/2014/main" id="{68AFAB97-5F4F-40E7-80BD-7AC99CF38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065" y="4109348"/>
            <a:ext cx="4563524" cy="13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5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/>
          <a:lstStyle/>
          <a:p>
            <a:pPr rtl="0"/>
            <a:r>
              <a:rPr lang="es-ES" dirty="0"/>
              <a:t>Parámetros de producción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C1455DF-5CEC-44A2-A92D-8E901D15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5698" y="3064615"/>
            <a:ext cx="1872446" cy="823912"/>
          </a:xfrm>
        </p:spPr>
        <p:txBody>
          <a:bodyPr rtlCol="0"/>
          <a:lstStyle/>
          <a:p>
            <a:pPr rtl="0"/>
            <a:r>
              <a:rPr lang="es-ES" dirty="0"/>
              <a:t>94%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C7E7B18-D05F-4C44-8718-8C671160FC9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97022" y="3064615"/>
            <a:ext cx="1872446" cy="823912"/>
          </a:xfrm>
        </p:spPr>
        <p:txBody>
          <a:bodyPr rtlCol="0"/>
          <a:lstStyle/>
          <a:p>
            <a:pPr rtl="0"/>
            <a:r>
              <a:rPr lang="es-ES" dirty="0"/>
              <a:t>93%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4EAD5C6-02F0-4D27-8D85-1BD5EA833D6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508682" y="2918251"/>
            <a:ext cx="2042782" cy="1014698"/>
          </a:xfrm>
        </p:spPr>
        <p:txBody>
          <a:bodyPr rtlCol="0"/>
          <a:lstStyle/>
          <a:p>
            <a:pPr rtl="0"/>
            <a:r>
              <a:rPr lang="es-ES" sz="2000" dirty="0"/>
              <a:t>T1=17.96 [s]</a:t>
            </a:r>
          </a:p>
          <a:p>
            <a:pPr rtl="0"/>
            <a:r>
              <a:rPr lang="es-ES" sz="2000" dirty="0"/>
              <a:t>T2=18.37 [s]</a:t>
            </a:r>
          </a:p>
        </p:txBody>
      </p:sp>
      <p:sp>
        <p:nvSpPr>
          <p:cNvPr id="19" name="Marcador de contenido 18">
            <a:extLst>
              <a:ext uri="{FF2B5EF4-FFF2-40B4-BE49-F238E27FC236}">
                <a16:creationId xmlns:a16="http://schemas.microsoft.com/office/drawing/2014/main" id="{791D6145-F7F7-43DE-A16B-BF4F9607D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4824188"/>
            <a:ext cx="4164290" cy="462927"/>
          </a:xfrm>
        </p:spPr>
        <p:txBody>
          <a:bodyPr rtlCol="0"/>
          <a:lstStyle/>
          <a:p>
            <a:pPr rtl="0"/>
            <a:r>
              <a:rPr lang="es-ES" dirty="0"/>
              <a:t>Rendimiento</a:t>
            </a:r>
          </a:p>
        </p:txBody>
      </p:sp>
      <p:sp>
        <p:nvSpPr>
          <p:cNvPr id="22" name="Marcador de contenido 21">
            <a:extLst>
              <a:ext uri="{FF2B5EF4-FFF2-40B4-BE49-F238E27FC236}">
                <a16:creationId xmlns:a16="http://schemas.microsoft.com/office/drawing/2014/main" id="{F296843C-0ED0-4314-A6F0-DD60C828DDF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 rtlCol="0"/>
          <a:lstStyle/>
          <a:p>
            <a:pPr rtl="0"/>
            <a:r>
              <a:rPr lang="es-ES" dirty="0"/>
              <a:t>100 [u] a doble raseado</a:t>
            </a:r>
          </a:p>
        </p:txBody>
      </p:sp>
      <p:sp>
        <p:nvSpPr>
          <p:cNvPr id="20" name="Marcador de contenido 19">
            <a:extLst>
              <a:ext uri="{FF2B5EF4-FFF2-40B4-BE49-F238E27FC236}">
                <a16:creationId xmlns:a16="http://schemas.microsoft.com/office/drawing/2014/main" id="{BC46925A-8382-42EB-891C-DBB4EAAA3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86519" y="4824188"/>
            <a:ext cx="3818964" cy="462927"/>
          </a:xfrm>
        </p:spPr>
        <p:txBody>
          <a:bodyPr rtlCol="0"/>
          <a:lstStyle/>
          <a:p>
            <a:pPr rtl="0"/>
            <a:r>
              <a:rPr lang="es-ES" dirty="0"/>
              <a:t>Calidad</a:t>
            </a:r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649BF20C-562E-400E-BEA6-1D5F81F2FE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 rtlCol="0"/>
          <a:lstStyle/>
          <a:p>
            <a:pPr rtl="0"/>
            <a:r>
              <a:rPr lang="es-ES" dirty="0"/>
              <a:t>100 [u] a único raseado</a:t>
            </a:r>
          </a:p>
        </p:txBody>
      </p:sp>
      <p:sp>
        <p:nvSpPr>
          <p:cNvPr id="21" name="Marcador de contenido 20">
            <a:extLst>
              <a:ext uri="{FF2B5EF4-FFF2-40B4-BE49-F238E27FC236}">
                <a16:creationId xmlns:a16="http://schemas.microsoft.com/office/drawing/2014/main" id="{318AFADE-B54F-4988-8000-B9336A3953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 rtlCol="0"/>
          <a:lstStyle/>
          <a:p>
            <a:pPr rtl="0"/>
            <a:r>
              <a:rPr lang="es-ES" dirty="0"/>
              <a:t>Por unidad impresa</a:t>
            </a:r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5AA25980-D334-4FC0-9091-936E53B8D32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 rtlCol="0"/>
          <a:lstStyle/>
          <a:p>
            <a:pPr rtl="0"/>
            <a:r>
              <a:rPr lang="es-ES" dirty="0"/>
              <a:t>Único y doble raseado</a:t>
            </a:r>
          </a:p>
        </p:txBody>
      </p:sp>
    </p:spTree>
    <p:extLst>
      <p:ext uri="{BB962C8B-B14F-4D97-AF65-F5344CB8AC3E}">
        <p14:creationId xmlns:p14="http://schemas.microsoft.com/office/powerpoint/2010/main" val="404854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F2DD4-7A9C-46F7-85FC-40516AF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328765"/>
            <a:ext cx="8421688" cy="1325563"/>
          </a:xfrm>
        </p:spPr>
        <p:txBody>
          <a:bodyPr/>
          <a:lstStyle/>
          <a:p>
            <a:r>
              <a:rPr lang="es-ES" b="1" dirty="0"/>
              <a:t>Resultados</a:t>
            </a:r>
          </a:p>
        </p:txBody>
      </p:sp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051408C9-79EC-456A-98E4-CF17D749EC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8369" r="8369"/>
          <a:stretch/>
        </p:blipFill>
        <p:spPr>
          <a:xfrm>
            <a:off x="1487181" y="1823904"/>
            <a:ext cx="1845511" cy="1845511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A33494E-0544-4D28-9B28-44769CF46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1558" y="3791447"/>
            <a:ext cx="2196619" cy="343061"/>
          </a:xfrm>
        </p:spPr>
        <p:txBody>
          <a:bodyPr/>
          <a:lstStyle/>
          <a:p>
            <a:r>
              <a:rPr lang="es-ES" dirty="0"/>
              <a:t>Exceso de presión</a:t>
            </a:r>
          </a:p>
        </p:txBody>
      </p:sp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9E58826A-A5E1-49D1-ABF0-C09BB7BE63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1644" r="1644"/>
          <a:stretch/>
        </p:blipFill>
        <p:spPr>
          <a:xfrm>
            <a:off x="3836914" y="1823904"/>
            <a:ext cx="1845511" cy="1845511"/>
          </a:xfr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B7CCA77-9014-4FA4-8C3F-10CEF581B3C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707607" y="3806129"/>
            <a:ext cx="2145049" cy="343061"/>
          </a:xfrm>
        </p:spPr>
        <p:txBody>
          <a:bodyPr/>
          <a:lstStyle/>
          <a:p>
            <a:r>
              <a:rPr lang="es-ES" dirty="0"/>
              <a:t>Incompleta</a:t>
            </a:r>
          </a:p>
        </p:txBody>
      </p:sp>
      <p:pic>
        <p:nvPicPr>
          <p:cNvPr id="23" name="Marcador de posición de imagen 22">
            <a:extLst>
              <a:ext uri="{FF2B5EF4-FFF2-40B4-BE49-F238E27FC236}">
                <a16:creationId xmlns:a16="http://schemas.microsoft.com/office/drawing/2014/main" id="{BB6B6FDD-22EB-4F11-8FD7-071268B117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t="3416" b="3416"/>
          <a:stretch/>
        </p:blipFill>
        <p:spPr>
          <a:xfrm>
            <a:off x="6327578" y="1823904"/>
            <a:ext cx="1845511" cy="1845511"/>
          </a:xfr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035ED02-6F24-4069-817B-B86D6D69FF4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198271" y="3806129"/>
            <a:ext cx="2132985" cy="343061"/>
          </a:xfrm>
        </p:spPr>
        <p:txBody>
          <a:bodyPr/>
          <a:lstStyle/>
          <a:p>
            <a:r>
              <a:rPr lang="es-ES" dirty="0"/>
              <a:t>Manchas de tinta</a:t>
            </a:r>
          </a:p>
        </p:txBody>
      </p:sp>
      <p:pic>
        <p:nvPicPr>
          <p:cNvPr id="25" name="Marcador de posición de imagen 24">
            <a:extLst>
              <a:ext uri="{FF2B5EF4-FFF2-40B4-BE49-F238E27FC236}">
                <a16:creationId xmlns:a16="http://schemas.microsoft.com/office/drawing/2014/main" id="{6C9917BF-102F-432D-9DA0-C0FFFF4EE9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/>
          <a:srcRect t="3253" b="3253"/>
          <a:stretch/>
        </p:blipFill>
        <p:spPr>
          <a:xfrm>
            <a:off x="8747458" y="1823904"/>
            <a:ext cx="1845511" cy="1845511"/>
          </a:xfr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CCF1E2CB-97E3-4044-9589-D0EBAC89775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618152" y="3791447"/>
            <a:ext cx="2132984" cy="343061"/>
          </a:xfrm>
        </p:spPr>
        <p:txBody>
          <a:bodyPr/>
          <a:lstStyle/>
          <a:p>
            <a:r>
              <a:rPr lang="es-ES" dirty="0"/>
              <a:t>Mejorada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548A8DE9-8561-42F5-A38A-1563351628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26" b="36444"/>
          <a:stretch/>
        </p:blipFill>
        <p:spPr>
          <a:xfrm>
            <a:off x="2788650" y="4256540"/>
            <a:ext cx="7077856" cy="23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29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 rtlCol="0"/>
          <a:lstStyle/>
          <a:p>
            <a:pPr rtl="0"/>
            <a:r>
              <a:rPr lang="es-ES" dirty="0"/>
              <a:t>Análisis financiero</a:t>
            </a:r>
          </a:p>
        </p:txBody>
      </p:sp>
    </p:spTree>
    <p:extLst>
      <p:ext uri="{BB962C8B-B14F-4D97-AF65-F5344CB8AC3E}">
        <p14:creationId xmlns:p14="http://schemas.microsoft.com/office/powerpoint/2010/main" val="3607976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E391D-4624-47BA-92FF-222055F2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02652"/>
            <a:ext cx="8421688" cy="1325563"/>
          </a:xfrm>
        </p:spPr>
        <p:txBody>
          <a:bodyPr/>
          <a:lstStyle/>
          <a:p>
            <a:r>
              <a:rPr lang="es-ES" b="1" dirty="0"/>
              <a:t>Flujo de caja actual</a:t>
            </a:r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89A60047-4B58-41AC-8140-541C60E2A0D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9923107"/>
              </p:ext>
            </p:extLst>
          </p:nvPr>
        </p:nvGraphicFramePr>
        <p:xfrm>
          <a:off x="1243104" y="2032001"/>
          <a:ext cx="3522951" cy="397560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14223">
                  <a:extLst>
                    <a:ext uri="{9D8B030D-6E8A-4147-A177-3AD203B41FA5}">
                      <a16:colId xmlns:a16="http://schemas.microsoft.com/office/drawing/2014/main" val="4195867205"/>
                    </a:ext>
                  </a:extLst>
                </a:gridCol>
                <a:gridCol w="1708728">
                  <a:extLst>
                    <a:ext uri="{9D8B030D-6E8A-4147-A177-3AD203B41FA5}">
                      <a16:colId xmlns:a16="http://schemas.microsoft.com/office/drawing/2014/main" val="1003590469"/>
                    </a:ext>
                  </a:extLst>
                </a:gridCol>
              </a:tblGrid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Flujo de caja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Valor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104345389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Enero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- $271.51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160605378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Febrero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$573.49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414257540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Marzo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- $271.51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8528922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Abril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- $271.51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568297051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Mayo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$573.49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31811906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Junio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$573.49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391255295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Julio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- $271.51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934276766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Agosto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- $271.51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579530942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Septiembre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- $271.51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512542300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Octubre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$573.49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702020050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Noviembre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$573.49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224376392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Diciembre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$857.49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718488786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Flujo neto anual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$2 095.92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935737521"/>
                  </a:ext>
                </a:extLst>
              </a:tr>
            </a:tbl>
          </a:graphicData>
        </a:graphic>
      </p:graphicFrame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23553B6-1B32-4EB3-BA68-A890ACDF9E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09549" y="2032001"/>
            <a:ext cx="4697295" cy="39756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Gastos por obrero $593 (2 obreros)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Taza de producción media: 2 [u/min]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Gastos en arriendo $570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Gastos mensual debido a una producción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Normal: $3606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Baja: $2981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Alta: $4792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Producción media: 42240 [unidades]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PVP/unidad: $0.15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4856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AE391D-4624-47BA-92FF-222055F21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402652"/>
            <a:ext cx="8421688" cy="1325563"/>
          </a:xfrm>
        </p:spPr>
        <p:txBody>
          <a:bodyPr/>
          <a:lstStyle/>
          <a:p>
            <a:r>
              <a:rPr lang="es-ES" b="1" dirty="0"/>
              <a:t>Flujo de caja Proyectado</a:t>
            </a:r>
          </a:p>
        </p:txBody>
      </p:sp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89A60047-4B58-41AC-8140-541C60E2A0D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5183958"/>
              </p:ext>
            </p:extLst>
          </p:nvPr>
        </p:nvGraphicFramePr>
        <p:xfrm>
          <a:off x="1243104" y="2032001"/>
          <a:ext cx="3522951" cy="397560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14223">
                  <a:extLst>
                    <a:ext uri="{9D8B030D-6E8A-4147-A177-3AD203B41FA5}">
                      <a16:colId xmlns:a16="http://schemas.microsoft.com/office/drawing/2014/main" val="4195867205"/>
                    </a:ext>
                  </a:extLst>
                </a:gridCol>
                <a:gridCol w="1708728">
                  <a:extLst>
                    <a:ext uri="{9D8B030D-6E8A-4147-A177-3AD203B41FA5}">
                      <a16:colId xmlns:a16="http://schemas.microsoft.com/office/drawing/2014/main" val="1003590469"/>
                    </a:ext>
                  </a:extLst>
                </a:gridCol>
              </a:tblGrid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Flujo de caja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Valor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104345389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Enero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160605378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Febrero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$1 063.75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414257540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Marzo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8528922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Abril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568297051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Mayo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$1 063.75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318119063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Junio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$1 063.75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391255295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Julio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934276766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Agosto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579530942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Septiembre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marL="0" marR="0" lvl="0" indent="45720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effectLst/>
                        </a:rPr>
                        <a:t>$218.75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512542300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Octubre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$1 063.75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3702020050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Noviembre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$1 063.75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224376392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Diciembre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$1 347.75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2718488786"/>
                  </a:ext>
                </a:extLst>
              </a:tr>
              <a:tr h="207484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</a:rPr>
                        <a:t>Flujo neto anual</a:t>
                      </a:r>
                      <a:endParaRPr lang="es-419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$8 393.96</a:t>
                      </a:r>
                      <a:endParaRPr lang="es-419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802" marR="18802" marT="0" marB="0" anchor="ctr"/>
                </a:tc>
                <a:extLst>
                  <a:ext uri="{0D108BD9-81ED-4DB2-BD59-A6C34878D82A}">
                    <a16:rowId xmlns:a16="http://schemas.microsoft.com/office/drawing/2014/main" val="1935737521"/>
                  </a:ext>
                </a:extLst>
              </a:tr>
            </a:tbl>
          </a:graphicData>
        </a:graphic>
      </p:graphicFrame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23553B6-1B32-4EB3-BA68-A890ACDF9EB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09549" y="2032001"/>
            <a:ext cx="4697295" cy="397560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Gastos por obrero $593 (1 obreros)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Taza de producción media: 3.5 [u/min]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Incremento en el servicio eléctrico: $40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Mantenimientos: $35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Producción media: 36960 [unidades]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PVP/unidad: $0.15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21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/>
          <a:lstStyle/>
          <a:p>
            <a:pPr rtl="0"/>
            <a:r>
              <a:rPr lang="es-ES" b="1" dirty="0"/>
              <a:t>Tiempos promedio de producción serigráfica</a:t>
            </a:r>
          </a:p>
        </p:txBody>
      </p:sp>
      <p:pic>
        <p:nvPicPr>
          <p:cNvPr id="4" name="Imagen 3" descr="Interfaz de usuario gráfica, Texto, Aplicación, Tabla&#10;&#10;Descripción generada automáticamente">
            <a:extLst>
              <a:ext uri="{FF2B5EF4-FFF2-40B4-BE49-F238E27FC236}">
                <a16:creationId xmlns:a16="http://schemas.microsoft.com/office/drawing/2014/main" id="{32FC7014-A3A9-4D5C-8C15-AD5B6B9A7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836" y="2816939"/>
            <a:ext cx="7716327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5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FAE61-1F9C-4717-B760-D64838D1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Retorno de Inversión</a:t>
            </a:r>
          </a:p>
        </p:txBody>
      </p:sp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C5596028-78D5-4781-A383-C4DCE517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22" y="1353810"/>
            <a:ext cx="6655355" cy="51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79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558966" cy="1715531"/>
          </a:xfrm>
        </p:spPr>
        <p:txBody>
          <a:bodyPr rtlCol="0"/>
          <a:lstStyle/>
          <a:p>
            <a:pPr rtl="0"/>
            <a:r>
              <a:rPr lang="es-ES" dirty="0"/>
              <a:t>Conclusiones y 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7472798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84" y="833462"/>
            <a:ext cx="5431971" cy="846301"/>
          </a:xfrm>
        </p:spPr>
        <p:txBody>
          <a:bodyPr rtlCol="0"/>
          <a:lstStyle/>
          <a:p>
            <a:pPr rtl="0"/>
            <a:r>
              <a:rPr lang="es-ES" dirty="0"/>
              <a:t>Conclusiones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9943" y="1553033"/>
            <a:ext cx="5994400" cy="4992909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Del proceso manual a un proceso semiautomático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La arquitectura de la máquina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Pruebas de operación: tiempo t1 = 17.96 [s/u] único raseado y t2 = 18.37 [s/u] doble raseado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De las 2 [u/min] se llega a 3.3 [u/min] equivale a una mejora del 65%</a:t>
            </a:r>
          </a:p>
        </p:txBody>
      </p:sp>
    </p:spTree>
    <p:extLst>
      <p:ext uri="{BB962C8B-B14F-4D97-AF65-F5344CB8AC3E}">
        <p14:creationId xmlns:p14="http://schemas.microsoft.com/office/powerpoint/2010/main" val="29205430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E0A63-A388-49B1-A04E-27CE9BD6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84" y="833462"/>
            <a:ext cx="5431971" cy="846301"/>
          </a:xfrm>
        </p:spPr>
        <p:txBody>
          <a:bodyPr rtlCol="0"/>
          <a:lstStyle/>
          <a:p>
            <a:pPr rtl="0"/>
            <a:r>
              <a:rPr lang="es-ES" dirty="0"/>
              <a:t>Recomendaciones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0297407-CE4E-4284-879D-AEC3957136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29943" y="1553033"/>
            <a:ext cx="5994400" cy="4992909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Para mejorar la tasa de producción alcanzada se recomienda recalibrar los tiempos de actuación.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Incrementar la capacidad de manejo de materia prima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sz="2000" noProof="1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sz="2000" noProof="1"/>
              <a:t>Incluir nuevas secciones de impresión aumenta el precio de venta final del producto</a:t>
            </a:r>
          </a:p>
        </p:txBody>
      </p:sp>
    </p:spTree>
    <p:extLst>
      <p:ext uri="{BB962C8B-B14F-4D97-AF65-F5344CB8AC3E}">
        <p14:creationId xmlns:p14="http://schemas.microsoft.com/office/powerpoint/2010/main" val="421758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5566611" cy="2330622"/>
          </a:xfrm>
        </p:spPr>
        <p:txBody>
          <a:bodyPr rtlCol="0"/>
          <a:lstStyle/>
          <a:p>
            <a:pPr rtl="0"/>
            <a:r>
              <a:rPr lang="es-ES" dirty="0"/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 rtlCol="0"/>
          <a:lstStyle/>
          <a:p>
            <a:pPr rtl="0"/>
            <a:r>
              <a:rPr lang="es-ES" b="1" dirty="0"/>
              <a:t>Tiempos promedio de producción serigráfica</a:t>
            </a: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5A923D2-5F6A-4A83-8095-DF58E743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226" y="2281908"/>
            <a:ext cx="7163800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6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rtl="0"/>
            <a:r>
              <a:rPr lang="es-ES" dirty="0"/>
              <a:t>General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 rtlCol="0">
            <a:normAutofit/>
          </a:bodyPr>
          <a:lstStyle/>
          <a:p>
            <a:r>
              <a:rPr lang="es-ES" b="0" i="0" u="none" strike="noStrike" baseline="0" dirty="0">
                <a:solidFill>
                  <a:srgbClr val="000000"/>
                </a:solidFill>
                <a:latin typeface="+mj-lt"/>
              </a:rPr>
              <a:t>Automatizar el proceso de serigrafía en globos para mejorar la producción del grupo SIBELL 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s-ES" dirty="0"/>
              <a:t>Específicos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3008682"/>
          </a:xfrm>
        </p:spPr>
        <p:txBody>
          <a:bodyPr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Investigar sistemas de impresión serigráfica existentes en el mercado e identificar sus características.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Plantear una solución de máquina semiautomática que implique en la mejora de la producción mayor del 50 %.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Diseñar y construir la máquina semiautomática de serigrafía con la información recopilada y las necesidades de la empresa.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i="0" u="none" strike="noStrike" baseline="0" dirty="0">
                <a:solidFill>
                  <a:srgbClr val="000000"/>
                </a:solidFill>
              </a:rPr>
              <a:t>Analizar los resultados obtenidos con la máquina semiautomática de serigrafía y comprobar las mejoras obtenidas respecto al proceso manual. </a:t>
            </a:r>
          </a:p>
        </p:txBody>
      </p:sp>
    </p:spTree>
    <p:extLst>
      <p:ext uri="{BB962C8B-B14F-4D97-AF65-F5344CB8AC3E}">
        <p14:creationId xmlns:p14="http://schemas.microsoft.com/office/powerpoint/2010/main" val="250269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 rtlCol="0"/>
          <a:lstStyle/>
          <a:p>
            <a:pPr rtl="0"/>
            <a:r>
              <a:rPr lang="es-ES" b="1" dirty="0"/>
              <a:t>Alcance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s-ES" dirty="0"/>
              <a:t>Diseño funcional y estructural simple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3FC5803B-57A3-4F07-8339-AE08C876A7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95759"/>
            <a:ext cx="5431971" cy="943693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Velocidad de producción meta 3 [u/min] (50%)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+mj-lt"/>
              </a:rPr>
              <a:t>Incluya las etapas:</a:t>
            </a:r>
            <a:endParaRPr lang="es-419" sz="2000" dirty="0">
              <a:latin typeface="+mj-lt"/>
            </a:endParaRPr>
          </a:p>
        </p:txBody>
      </p:sp>
      <p:pic>
        <p:nvPicPr>
          <p:cNvPr id="26" name="Imagen 25" descr="Diagrama&#10;&#10;Descripción generada automáticamente">
            <a:extLst>
              <a:ext uri="{FF2B5EF4-FFF2-40B4-BE49-F238E27FC236}">
                <a16:creationId xmlns:a16="http://schemas.microsoft.com/office/drawing/2014/main" id="{7889E67E-6E9B-4CDD-9B3E-241E7AA3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5" r="1538"/>
          <a:stretch/>
        </p:blipFill>
        <p:spPr>
          <a:xfrm>
            <a:off x="4914989" y="2839452"/>
            <a:ext cx="6831535" cy="350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3886"/>
      </p:ext>
    </p:extLst>
  </p:cSld>
  <p:clrMapOvr>
    <a:masterClrMapping/>
  </p:clrMapOvr>
</p:sld>
</file>

<file path=ppt/theme/theme1.xml><?xml version="1.0" encoding="utf-8"?>
<a:theme xmlns:a="http://schemas.openxmlformats.org/drawingml/2006/main" name="Una sola línea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9046_TF22318419_Win32" id="{09B7D6E8-71E0-4E9F-9533-7859122552A9}" vid="{B2A888A1-2BEF-435D-8EDA-2DF8A1A8DEF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E84A1C-2814-43A7-9448-348326113A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BA3906-9696-4247-AC0D-DD5C26B2A70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ventas minimalista</Template>
  <TotalTime>500</TotalTime>
  <Words>2988</Words>
  <Application>Microsoft Office PowerPoint</Application>
  <PresentationFormat>Panorámica</PresentationFormat>
  <Paragraphs>524</Paragraphs>
  <Slides>64</Slides>
  <Notes>57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64</vt:i4>
      </vt:variant>
    </vt:vector>
  </HeadingPairs>
  <TitlesOfParts>
    <vt:vector size="70" baseType="lpstr">
      <vt:lpstr>Arial</vt:lpstr>
      <vt:lpstr>Calibri</vt:lpstr>
      <vt:lpstr>Cambria Math</vt:lpstr>
      <vt:lpstr>Tenorite</vt:lpstr>
      <vt:lpstr>Wingdings</vt:lpstr>
      <vt:lpstr>Una sola línea</vt:lpstr>
      <vt:lpstr>Automatización del proceso de serigrafía en globos para mejora de la producción en el grupo SIBELL</vt:lpstr>
      <vt:lpstr>Generalidades</vt:lpstr>
      <vt:lpstr>Antecedentes empresariales</vt:lpstr>
      <vt:lpstr>Proceso</vt:lpstr>
      <vt:lpstr>Justificación e importancia</vt:lpstr>
      <vt:lpstr>Tiempos promedio de producción serigráfica</vt:lpstr>
      <vt:lpstr>Tiempos promedio de producción serigráfica</vt:lpstr>
      <vt:lpstr>Objetivos</vt:lpstr>
      <vt:lpstr>Alcance</vt:lpstr>
      <vt:lpstr>Marco Referencial</vt:lpstr>
      <vt:lpstr>Elementos del proceso de serigrafía</vt:lpstr>
      <vt:lpstr>Estudios</vt:lpstr>
      <vt:lpstr>Estudios</vt:lpstr>
      <vt:lpstr>Estudios</vt:lpstr>
      <vt:lpstr>Materia prima globo de látex natural</vt:lpstr>
      <vt:lpstr>Consideraciones del diseño</vt:lpstr>
      <vt:lpstr>Consideraciones del diseño</vt:lpstr>
      <vt:lpstr>Diseño</vt:lpstr>
      <vt:lpstr>Requerimientos de la empresa</vt:lpstr>
      <vt:lpstr>Investigación de alternativas</vt:lpstr>
      <vt:lpstr>Arquitectura de la máquina</vt:lpstr>
      <vt:lpstr>Arquitectura de la máquina</vt:lpstr>
      <vt:lpstr>Arquitectura de la máquina</vt:lpstr>
      <vt:lpstr>Sección 1 Ingreso material, extracción producto e inflado</vt:lpstr>
      <vt:lpstr>Sección 1 Ingreso material, extracción producto e inflado</vt:lpstr>
      <vt:lpstr>Sección 2 transporte</vt:lpstr>
      <vt:lpstr>Sección 2 transporte</vt:lpstr>
      <vt:lpstr>Sección 2 transporte</vt:lpstr>
      <vt:lpstr>Sección 3 Impresión</vt:lpstr>
      <vt:lpstr>Sección 3 Impresión</vt:lpstr>
      <vt:lpstr>Sección 3 Impresión</vt:lpstr>
      <vt:lpstr>Sección 3 Impresión</vt:lpstr>
      <vt:lpstr>Sección 3 Impresión</vt:lpstr>
      <vt:lpstr>Sección 3 Impresión</vt:lpstr>
      <vt:lpstr>Sección 3 Impresión</vt:lpstr>
      <vt:lpstr>Sección 4 Electrónica y control</vt:lpstr>
      <vt:lpstr>Sección 4 Electrónica y control</vt:lpstr>
      <vt:lpstr>Sección 4 Electrónica y control</vt:lpstr>
      <vt:lpstr>Integración de sistemas y automatización</vt:lpstr>
      <vt:lpstr>Secciones fabricadas</vt:lpstr>
      <vt:lpstr>Presentación de PowerPoint</vt:lpstr>
      <vt:lpstr>Presentación de PowerPoint</vt:lpstr>
      <vt:lpstr>Esquema de situación </vt:lpstr>
      <vt:lpstr>Características de la automatización</vt:lpstr>
      <vt:lpstr>Secuencia de trabajo</vt:lpstr>
      <vt:lpstr>Secuencia de trabajo</vt:lpstr>
      <vt:lpstr>Circuito de control</vt:lpstr>
      <vt:lpstr>Menú de control</vt:lpstr>
      <vt:lpstr>Algoritmo de control</vt:lpstr>
      <vt:lpstr>Pruebas y resultados</vt:lpstr>
      <vt:lpstr>Calibración de parámetros de actuadores</vt:lpstr>
      <vt:lpstr>Calibración de parámetros de actuadores</vt:lpstr>
      <vt:lpstr>Pruebas de Funcionamiento</vt:lpstr>
      <vt:lpstr>Operación y productividad</vt:lpstr>
      <vt:lpstr>Parámetros de producción</vt:lpstr>
      <vt:lpstr>Resultados</vt:lpstr>
      <vt:lpstr>Análisis financiero</vt:lpstr>
      <vt:lpstr>Flujo de caja actual</vt:lpstr>
      <vt:lpstr>Flujo de caja Proyectado</vt:lpstr>
      <vt:lpstr>Retorno de Inversión</vt:lpstr>
      <vt:lpstr>Conclusiones y recomendaciones</vt:lpstr>
      <vt:lpstr>Conclusiones</vt:lpstr>
      <vt:lpstr>Recomendaciones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Automatización del proceso de serigrafía en globos para mejora de la producción en el grupo SIBELL</dc:title>
  <dc:creator>Diego</dc:creator>
  <cp:lastModifiedBy>Diego</cp:lastModifiedBy>
  <cp:revision>4</cp:revision>
  <dcterms:created xsi:type="dcterms:W3CDTF">2021-08-23T04:48:10Z</dcterms:created>
  <dcterms:modified xsi:type="dcterms:W3CDTF">2021-08-24T03:59:56Z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