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8" r:id="rId3"/>
    <p:sldId id="257" r:id="rId4"/>
    <p:sldId id="259" r:id="rId5"/>
    <p:sldId id="274" r:id="rId6"/>
    <p:sldId id="261" r:id="rId7"/>
    <p:sldId id="266" r:id="rId8"/>
    <p:sldId id="269" r:id="rId9"/>
    <p:sldId id="275" r:id="rId10"/>
    <p:sldId id="260" r:id="rId11"/>
    <p:sldId id="272" r:id="rId12"/>
    <p:sldId id="270" r:id="rId13"/>
    <p:sldId id="273" r:id="rId14"/>
    <p:sldId id="276" r:id="rId15"/>
    <p:sldId id="277" r:id="rId16"/>
    <p:sldId id="278" r:id="rId17"/>
    <p:sldId id="264" r:id="rId18"/>
    <p:sldId id="267" r:id="rId19"/>
    <p:sldId id="280" r:id="rId20"/>
    <p:sldId id="281" r:id="rId21"/>
    <p:sldId id="282" r:id="rId22"/>
    <p:sldId id="283" r:id="rId23"/>
    <p:sldId id="284" r:id="rId24"/>
    <p:sldId id="286" r:id="rId25"/>
    <p:sldId id="265" r:id="rId26"/>
    <p:sldId id="285" r:id="rId27"/>
    <p:sldId id="287" r:id="rId28"/>
    <p:sldId id="289" r:id="rId29"/>
    <p:sldId id="28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F:\Escritorio\TESIS\PAR&#193;METROS%20T&#201;CNICOS%20SENSOR%20163PC01D3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TESIS%20JUNIO%202021\PAR&#193;METROS%20T&#201;CNICOS%20SENSOR%20163PC01D36%20modificado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ansSerif" panose="00000400000000000000" pitchFamily="2" charset="2"/>
                <a:ea typeface="+mn-ea"/>
                <a:cs typeface="+mn-cs"/>
              </a:defRPr>
            </a:pPr>
            <a:r>
              <a:rPr lang="es-MX"/>
              <a:t>PRESIÓN DIFERENCIAL vs TIEMPO DE APERTURA</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SansSerif" panose="00000400000000000000" pitchFamily="2" charset="2"/>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3"/>
            <c:dispRSqr val="1"/>
            <c:dispEq val="1"/>
            <c:trendlineLbl>
              <c:layout>
                <c:manualLayout>
                  <c:x val="0.45319531933508311"/>
                  <c:y val="7.9285505978419366E-2"/>
                </c:manualLayout>
              </c:layout>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endParaRPr lang="en-US"/>
                </a:p>
              </c:txPr>
            </c:trendlineLbl>
          </c:trendline>
          <c:xVal>
            <c:numRef>
              <c:f>Hoja3!$A$3:$A$9</c:f>
              <c:numCache>
                <c:formatCode>0.00</c:formatCode>
                <c:ptCount val="7"/>
                <c:pt idx="0">
                  <c:v>0.5</c:v>
                </c:pt>
                <c:pt idx="1">
                  <c:v>1</c:v>
                </c:pt>
                <c:pt idx="2">
                  <c:v>1.5</c:v>
                </c:pt>
                <c:pt idx="3">
                  <c:v>2</c:v>
                </c:pt>
                <c:pt idx="4">
                  <c:v>2.5</c:v>
                </c:pt>
                <c:pt idx="5">
                  <c:v>3</c:v>
                </c:pt>
                <c:pt idx="6">
                  <c:v>3.5</c:v>
                </c:pt>
              </c:numCache>
            </c:numRef>
          </c:xVal>
          <c:yVal>
            <c:numRef>
              <c:f>Hoja3!$D$3:$D$9</c:f>
              <c:numCache>
                <c:formatCode>0.00</c:formatCode>
                <c:ptCount val="7"/>
                <c:pt idx="0">
                  <c:v>0.20000000000000107</c:v>
                </c:pt>
                <c:pt idx="1">
                  <c:v>0.20000000000000107</c:v>
                </c:pt>
                <c:pt idx="2">
                  <c:v>0.20000000000000107</c:v>
                </c:pt>
                <c:pt idx="3">
                  <c:v>2.3999999999999986</c:v>
                </c:pt>
                <c:pt idx="4">
                  <c:v>4.2000000000000011</c:v>
                </c:pt>
                <c:pt idx="5">
                  <c:v>4.2000000000000011</c:v>
                </c:pt>
                <c:pt idx="6">
                  <c:v>4.2000000000000011</c:v>
                </c:pt>
              </c:numCache>
            </c:numRef>
          </c:yVal>
          <c:smooth val="1"/>
          <c:extLst>
            <c:ext xmlns:c16="http://schemas.microsoft.com/office/drawing/2014/chart" uri="{C3380CC4-5D6E-409C-BE32-E72D297353CC}">
              <c16:uniqueId val="{00000000-7010-478A-B38F-0459F1B3715B}"/>
            </c:ext>
          </c:extLst>
        </c:ser>
        <c:dLbls>
          <c:showLegendKey val="0"/>
          <c:showVal val="0"/>
          <c:showCatName val="0"/>
          <c:showSerName val="0"/>
          <c:showPercent val="0"/>
          <c:showBubbleSize val="0"/>
        </c:dLbls>
        <c:axId val="380970128"/>
        <c:axId val="380972088"/>
      </c:scatterChart>
      <c:valAx>
        <c:axId val="3809701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r>
                  <a:rPr lang="es-MX"/>
                  <a:t>TIEMPO DE APERTURA [s]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endParaRPr lang="en-US"/>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endParaRPr lang="en-US"/>
          </a:p>
        </c:txPr>
        <c:crossAx val="380972088"/>
        <c:crosses val="autoZero"/>
        <c:crossBetween val="midCat"/>
      </c:valAx>
      <c:valAx>
        <c:axId val="3809720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r>
                  <a:rPr lang="es-MX"/>
                  <a:t>PRESIÓN DIFERENCIA [cm H2O]</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endParaRPr lang="en-US"/>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endParaRPr lang="en-US"/>
          </a:p>
        </c:txPr>
        <c:crossAx val="38097012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endParaRPr lang="en-US"/>
        </a:p>
      </c:txPr>
    </c:legend>
    <c:plotVisOnly val="1"/>
    <c:dispBlanksAs val="gap"/>
    <c:showDLblsOverMax val="0"/>
  </c:chart>
  <c:spPr>
    <a:noFill/>
    <a:ln>
      <a:noFill/>
    </a:ln>
    <a:effectLst/>
  </c:spPr>
  <c:txPr>
    <a:bodyPr/>
    <a:lstStyle/>
    <a:p>
      <a:pPr>
        <a:defRPr sz="1000">
          <a:latin typeface="SansSerif" panose="00000400000000000000" pitchFamily="2" charset="2"/>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VOLTAJE VS TIEMPO</a:t>
            </a:r>
            <a:r>
              <a:rPr lang="es-MX" baseline="0"/>
              <a:t> DE APERTURA</a:t>
            </a:r>
            <a:endParaRPr lang="es-MX"/>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3"/>
            <c:dispRSqr val="1"/>
            <c:dispEq val="1"/>
            <c:trendlineLbl>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Hoja3!$A$3:$A$9</c:f>
              <c:numCache>
                <c:formatCode>0.00</c:formatCode>
                <c:ptCount val="7"/>
                <c:pt idx="0">
                  <c:v>0.5</c:v>
                </c:pt>
                <c:pt idx="1">
                  <c:v>1</c:v>
                </c:pt>
                <c:pt idx="2">
                  <c:v>1.5</c:v>
                </c:pt>
                <c:pt idx="3">
                  <c:v>2</c:v>
                </c:pt>
                <c:pt idx="4">
                  <c:v>2.5</c:v>
                </c:pt>
                <c:pt idx="5">
                  <c:v>3</c:v>
                </c:pt>
                <c:pt idx="6">
                  <c:v>3.5</c:v>
                </c:pt>
              </c:numCache>
            </c:numRef>
          </c:xVal>
          <c:yVal>
            <c:numRef>
              <c:f>Hoja3!$E$3:$E$9</c:f>
              <c:numCache>
                <c:formatCode>0.0000000</c:formatCode>
                <c:ptCount val="7"/>
                <c:pt idx="0">
                  <c:v>3.2918025000000002</c:v>
                </c:pt>
                <c:pt idx="1">
                  <c:v>3.2872249999999998</c:v>
                </c:pt>
                <c:pt idx="2">
                  <c:v>3.6108600000000002</c:v>
                </c:pt>
                <c:pt idx="3">
                  <c:v>4.173565</c:v>
                </c:pt>
                <c:pt idx="4">
                  <c:v>4.4667269999999997</c:v>
                </c:pt>
                <c:pt idx="5">
                  <c:v>4.4670300000000003</c:v>
                </c:pt>
                <c:pt idx="6">
                  <c:v>4.4646929999999996</c:v>
                </c:pt>
              </c:numCache>
            </c:numRef>
          </c:yVal>
          <c:smooth val="1"/>
          <c:extLst>
            <c:ext xmlns:c16="http://schemas.microsoft.com/office/drawing/2014/chart" uri="{C3380CC4-5D6E-409C-BE32-E72D297353CC}">
              <c16:uniqueId val="{00000000-7F41-47D5-A7FE-43B478BDC75D}"/>
            </c:ext>
          </c:extLst>
        </c:ser>
        <c:dLbls>
          <c:showLegendKey val="0"/>
          <c:showVal val="0"/>
          <c:showCatName val="0"/>
          <c:showSerName val="0"/>
          <c:showPercent val="0"/>
          <c:showBubbleSize val="0"/>
        </c:dLbls>
        <c:axId val="301276008"/>
        <c:axId val="301277968"/>
      </c:scatterChart>
      <c:valAx>
        <c:axId val="301276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TIEMPO DE APERTURA VÁLVULA DE MEZCLADO [s]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277968"/>
        <c:crosses val="autoZero"/>
        <c:crossBetween val="midCat"/>
      </c:valAx>
      <c:valAx>
        <c:axId val="301277968"/>
        <c:scaling>
          <c:orientation val="minMax"/>
          <c:min val="3"/>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VLTAJE</a:t>
                </a:r>
                <a:r>
                  <a:rPr lang="es-MX" baseline="0"/>
                  <a:t> [s]</a:t>
                </a:r>
                <a:endParaRPr lang="es-MX"/>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0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27600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7714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186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7425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1134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103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9104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1720202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1110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5825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2723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09300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9900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8121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8381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65490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8/24/2021</a:t>
            </a:fld>
            <a:endParaRPr lang="en-US" dirty="0"/>
          </a:p>
        </p:txBody>
      </p:sp>
    </p:spTree>
    <p:extLst>
      <p:ext uri="{BB962C8B-B14F-4D97-AF65-F5344CB8AC3E}">
        <p14:creationId xmlns:p14="http://schemas.microsoft.com/office/powerpoint/2010/main" val="149595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13962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2800" b="1" i="1" dirty="0">
                <a:solidFill>
                  <a:srgbClr val="0070C0"/>
                </a:solidFill>
              </a:rPr>
              <a:t>DESARROLLO DE UN SISTEMA DE CONTROL PARA UN VENTILADOR MECÁNICO HAMILTON GALILEO (RESPIRADORES </a:t>
            </a:r>
            <a:r>
              <a:rPr lang="es-ES" sz="2800" b="1" i="1" dirty="0" err="1">
                <a:solidFill>
                  <a:srgbClr val="0070C0"/>
                </a:solidFill>
              </a:rPr>
              <a:t>COVID</a:t>
            </a:r>
            <a:r>
              <a:rPr lang="es-ES" sz="2800" b="1" i="1" dirty="0">
                <a:solidFill>
                  <a:srgbClr val="0070C0"/>
                </a:solidFill>
              </a:rPr>
              <a:t>-19) APLICANDO INGENIERÍA INVERSA</a:t>
            </a:r>
            <a:endParaRPr lang="en-US" sz="2800" b="1" dirty="0">
              <a:solidFill>
                <a:srgbClr val="0070C0"/>
              </a:solidFill>
            </a:endParaRPr>
          </a:p>
        </p:txBody>
      </p:sp>
      <p:sp>
        <p:nvSpPr>
          <p:cNvPr id="3" name="Subtítulo 2"/>
          <p:cNvSpPr>
            <a:spLocks noGrp="1"/>
          </p:cNvSpPr>
          <p:nvPr>
            <p:ph type="subTitle" idx="1"/>
          </p:nvPr>
        </p:nvSpPr>
        <p:spPr>
          <a:xfrm>
            <a:off x="1507067" y="4380017"/>
            <a:ext cx="9368980" cy="2118319"/>
          </a:xfrm>
        </p:spPr>
        <p:txBody>
          <a:bodyPr>
            <a:normAutofit/>
          </a:bodyPr>
          <a:lstStyle/>
          <a:p>
            <a:pPr algn="ctr"/>
            <a:r>
              <a:rPr lang="es-EC" dirty="0" smtClean="0"/>
              <a:t>KATHERINE MÉNDEZ SALAS</a:t>
            </a:r>
          </a:p>
          <a:p>
            <a:pPr algn="ctr"/>
            <a:r>
              <a:rPr lang="es-EC" dirty="0" smtClean="0"/>
              <a:t>ING. PHD. NICOLÁS PÁEZ</a:t>
            </a:r>
          </a:p>
          <a:p>
            <a:pPr algn="ctr"/>
            <a:endParaRPr lang="es-EC" dirty="0"/>
          </a:p>
          <a:p>
            <a:pPr algn="ctr"/>
            <a:r>
              <a:rPr lang="es-EC" dirty="0" smtClean="0"/>
              <a:t>AGOSTO 2021</a:t>
            </a:r>
            <a:endParaRPr lang="en-US" dirty="0"/>
          </a:p>
        </p:txBody>
      </p:sp>
      <p:pic>
        <p:nvPicPr>
          <p:cNvPr id="1026" name="Picture 2" descr="ESPE | Universidad de las Fuerzas Armadas | Sangolqu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807" y="650412"/>
            <a:ext cx="476250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3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VÁLVULA INSPIRATORIA</a:t>
            </a:r>
            <a:endParaRPr lang="en-US" dirty="0"/>
          </a:p>
        </p:txBody>
      </p:sp>
      <p:pic>
        <p:nvPicPr>
          <p:cNvPr id="4" name="Imagen 3"/>
          <p:cNvPicPr>
            <a:picLocks noChangeAspect="1"/>
          </p:cNvPicPr>
          <p:nvPr/>
        </p:nvPicPr>
        <p:blipFill>
          <a:blip r:embed="rId2"/>
          <a:stretch>
            <a:fillRect/>
          </a:stretch>
        </p:blipFill>
        <p:spPr>
          <a:xfrm>
            <a:off x="7512632" y="1597151"/>
            <a:ext cx="2400300" cy="3409950"/>
          </a:xfrm>
          <a:prstGeom prst="rect">
            <a:avLst/>
          </a:prstGeom>
        </p:spPr>
      </p:pic>
      <p:pic>
        <p:nvPicPr>
          <p:cNvPr id="5" name="Imagen 4"/>
          <p:cNvPicPr>
            <a:picLocks noChangeAspect="1"/>
          </p:cNvPicPr>
          <p:nvPr/>
        </p:nvPicPr>
        <p:blipFill>
          <a:blip r:embed="rId3"/>
          <a:stretch>
            <a:fillRect/>
          </a:stretch>
        </p:blipFill>
        <p:spPr>
          <a:xfrm>
            <a:off x="479260" y="1597151"/>
            <a:ext cx="3771900" cy="3676650"/>
          </a:xfrm>
          <a:prstGeom prst="rect">
            <a:avLst/>
          </a:prstGeom>
        </p:spPr>
      </p:pic>
      <p:pic>
        <p:nvPicPr>
          <p:cNvPr id="6" name="Imagen 5"/>
          <p:cNvPicPr>
            <a:picLocks noChangeAspect="1"/>
          </p:cNvPicPr>
          <p:nvPr/>
        </p:nvPicPr>
        <p:blipFill>
          <a:blip r:embed="rId4"/>
          <a:stretch>
            <a:fillRect/>
          </a:stretch>
        </p:blipFill>
        <p:spPr>
          <a:xfrm>
            <a:off x="3851547" y="1976500"/>
            <a:ext cx="4133850" cy="2181225"/>
          </a:xfrm>
          <a:prstGeom prst="rect">
            <a:avLst/>
          </a:prstGeom>
        </p:spPr>
      </p:pic>
    </p:spTree>
    <p:extLst>
      <p:ext uri="{BB962C8B-B14F-4D97-AF65-F5344CB8AC3E}">
        <p14:creationId xmlns:p14="http://schemas.microsoft.com/office/powerpoint/2010/main" val="359665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DEL CIRCUITO DE LA VÁLVULA INSPIRATORIA</a:t>
            </a:r>
            <a:endParaRPr lang="en-US" dirty="0"/>
          </a:p>
        </p:txBody>
      </p:sp>
      <p:sp>
        <p:nvSpPr>
          <p:cNvPr id="3" name="Marcador de contenido 2"/>
          <p:cNvSpPr>
            <a:spLocks noGrp="1"/>
          </p:cNvSpPr>
          <p:nvPr>
            <p:ph idx="1"/>
          </p:nvPr>
        </p:nvSpPr>
        <p:spPr/>
        <p:txBody>
          <a:bodyPr/>
          <a:lstStyle/>
          <a:p>
            <a:endParaRPr lang="en-US" dirty="0"/>
          </a:p>
        </p:txBody>
      </p:sp>
      <p:pic>
        <p:nvPicPr>
          <p:cNvPr id="5" name="Imagen 4"/>
          <p:cNvPicPr>
            <a:picLocks noChangeAspect="1"/>
          </p:cNvPicPr>
          <p:nvPr/>
        </p:nvPicPr>
        <p:blipFill>
          <a:blip r:embed="rId2"/>
          <a:stretch>
            <a:fillRect/>
          </a:stretch>
        </p:blipFill>
        <p:spPr>
          <a:xfrm>
            <a:off x="1377124" y="1930400"/>
            <a:ext cx="8486775" cy="4524375"/>
          </a:xfrm>
          <a:prstGeom prst="rect">
            <a:avLst/>
          </a:prstGeom>
        </p:spPr>
      </p:pic>
    </p:spTree>
    <p:extLst>
      <p:ext uri="{BB962C8B-B14F-4D97-AF65-F5344CB8AC3E}">
        <p14:creationId xmlns:p14="http://schemas.microsoft.com/office/powerpoint/2010/main" val="2708300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VÁLVULA ESPIRATORIA</a:t>
            </a:r>
            <a:br>
              <a:rPr lang="es-EC" dirty="0" smtClean="0"/>
            </a:br>
            <a:r>
              <a:rPr lang="es-EC" dirty="0"/>
              <a:t/>
            </a:r>
            <a:br>
              <a:rPr lang="es-EC" dirty="0"/>
            </a:br>
            <a:endParaRPr lang="en-US" dirty="0"/>
          </a:p>
        </p:txBody>
      </p:sp>
      <p:pic>
        <p:nvPicPr>
          <p:cNvPr id="6"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l="17826" t="2766" r="27555" b="42676"/>
          <a:stretch/>
        </p:blipFill>
        <p:spPr>
          <a:xfrm>
            <a:off x="226230" y="1625600"/>
            <a:ext cx="5060347" cy="3850068"/>
          </a:xfrm>
        </p:spPr>
      </p:pic>
      <p:pic>
        <p:nvPicPr>
          <p:cNvPr id="7" name="Imagen 6"/>
          <p:cNvPicPr>
            <a:picLocks noChangeAspect="1"/>
          </p:cNvPicPr>
          <p:nvPr/>
        </p:nvPicPr>
        <p:blipFill rotWithShape="1">
          <a:blip r:embed="rId3"/>
          <a:srcRect l="4397" r="7861"/>
          <a:stretch/>
        </p:blipFill>
        <p:spPr>
          <a:xfrm>
            <a:off x="4975668" y="663764"/>
            <a:ext cx="5303520" cy="3039269"/>
          </a:xfrm>
          <a:prstGeom prst="rect">
            <a:avLst/>
          </a:prstGeom>
        </p:spPr>
      </p:pic>
      <p:pic>
        <p:nvPicPr>
          <p:cNvPr id="9" name="Imagen 8"/>
          <p:cNvPicPr>
            <a:picLocks noChangeAspect="1"/>
          </p:cNvPicPr>
          <p:nvPr/>
        </p:nvPicPr>
        <p:blipFill rotWithShape="1">
          <a:blip r:embed="rId4"/>
          <a:srcRect b="5524"/>
          <a:stretch/>
        </p:blipFill>
        <p:spPr>
          <a:xfrm>
            <a:off x="6141039" y="4100746"/>
            <a:ext cx="3539409" cy="2408468"/>
          </a:xfrm>
          <a:prstGeom prst="rect">
            <a:avLst/>
          </a:prstGeom>
        </p:spPr>
      </p:pic>
    </p:spTree>
    <p:extLst>
      <p:ext uri="{BB962C8B-B14F-4D97-AF65-F5344CB8AC3E}">
        <p14:creationId xmlns:p14="http://schemas.microsoft.com/office/powerpoint/2010/main" val="266960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VÁLVULAS DE SOBREPRESIÓN</a:t>
            </a:r>
            <a:endParaRPr lang="en-US" dirty="0"/>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2469" t="2148" r="6185" b="1758"/>
          <a:stretch/>
        </p:blipFill>
        <p:spPr bwMode="auto">
          <a:xfrm>
            <a:off x="522356" y="1824014"/>
            <a:ext cx="4298749" cy="3506070"/>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t="6161" b="3745"/>
          <a:stretch/>
        </p:blipFill>
        <p:spPr bwMode="auto">
          <a:xfrm>
            <a:off x="4975668" y="1702942"/>
            <a:ext cx="4794865" cy="34556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7573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SENSORES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31744447"/>
              </p:ext>
            </p:extLst>
          </p:nvPr>
        </p:nvGraphicFramePr>
        <p:xfrm>
          <a:off x="957749" y="1270000"/>
          <a:ext cx="8596669" cy="5194395"/>
        </p:xfrm>
        <a:graphic>
          <a:graphicData uri="http://schemas.openxmlformats.org/drawingml/2006/table">
            <a:tbl>
              <a:tblPr firstRow="1" firstCol="1" bandRow="1">
                <a:tableStyleId>{5C22544A-7EE6-4342-B048-85BDC9FD1C3A}</a:tableStyleId>
              </a:tblPr>
              <a:tblGrid>
                <a:gridCol w="301075">
                  <a:extLst>
                    <a:ext uri="{9D8B030D-6E8A-4147-A177-3AD203B41FA5}">
                      <a16:colId xmlns:a16="http://schemas.microsoft.com/office/drawing/2014/main" val="587385614"/>
                    </a:ext>
                  </a:extLst>
                </a:gridCol>
                <a:gridCol w="966449">
                  <a:extLst>
                    <a:ext uri="{9D8B030D-6E8A-4147-A177-3AD203B41FA5}">
                      <a16:colId xmlns:a16="http://schemas.microsoft.com/office/drawing/2014/main" val="632519619"/>
                    </a:ext>
                  </a:extLst>
                </a:gridCol>
                <a:gridCol w="2564148">
                  <a:extLst>
                    <a:ext uri="{9D8B030D-6E8A-4147-A177-3AD203B41FA5}">
                      <a16:colId xmlns:a16="http://schemas.microsoft.com/office/drawing/2014/main" val="3889815632"/>
                    </a:ext>
                  </a:extLst>
                </a:gridCol>
                <a:gridCol w="1267520">
                  <a:extLst>
                    <a:ext uri="{9D8B030D-6E8A-4147-A177-3AD203B41FA5}">
                      <a16:colId xmlns:a16="http://schemas.microsoft.com/office/drawing/2014/main" val="3162675324"/>
                    </a:ext>
                  </a:extLst>
                </a:gridCol>
                <a:gridCol w="1819491">
                  <a:extLst>
                    <a:ext uri="{9D8B030D-6E8A-4147-A177-3AD203B41FA5}">
                      <a16:colId xmlns:a16="http://schemas.microsoft.com/office/drawing/2014/main" val="3710573904"/>
                    </a:ext>
                  </a:extLst>
                </a:gridCol>
                <a:gridCol w="1467234">
                  <a:extLst>
                    <a:ext uri="{9D8B030D-6E8A-4147-A177-3AD203B41FA5}">
                      <a16:colId xmlns:a16="http://schemas.microsoft.com/office/drawing/2014/main" val="2649067441"/>
                    </a:ext>
                  </a:extLst>
                </a:gridCol>
                <a:gridCol w="210752">
                  <a:extLst>
                    <a:ext uri="{9D8B030D-6E8A-4147-A177-3AD203B41FA5}">
                      <a16:colId xmlns:a16="http://schemas.microsoft.com/office/drawing/2014/main" val="2539116471"/>
                    </a:ext>
                  </a:extLst>
                </a:gridCol>
              </a:tblGrid>
              <a:tr h="291737">
                <a:tc gridSpan="7">
                  <a:txBody>
                    <a:bodyPr/>
                    <a:lstStyle/>
                    <a:p>
                      <a:pPr indent="457200" algn="ctr">
                        <a:lnSpc>
                          <a:spcPct val="200000"/>
                        </a:lnSpc>
                        <a:spcAft>
                          <a:spcPts val="0"/>
                        </a:spcAft>
                      </a:pPr>
                      <a:r>
                        <a:rPr lang="es-EC" sz="1100" dirty="0">
                          <a:effectLst/>
                        </a:rPr>
                        <a:t>LISTA DE SENSORES DE PRESIÓN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2278630"/>
                  </a:ext>
                </a:extLst>
              </a:tr>
              <a:tr h="583476">
                <a:tc>
                  <a:txBody>
                    <a:bodyPr/>
                    <a:lstStyle/>
                    <a:p>
                      <a:pPr>
                        <a:lnSpc>
                          <a:spcPct val="200000"/>
                        </a:lnSpc>
                      </a:pPr>
                      <a:endParaRPr lang="en-US" sz="900">
                        <a:effectLst/>
                        <a:latin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NOMBRE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DESCRIPCIÓN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SENSOR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ESPECIFICACIONES TÉCNICAS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LOCALIZACIÓN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nSpc>
                          <a:spcPct val="200000"/>
                        </a:lnSpc>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45175911"/>
                  </a:ext>
                </a:extLst>
              </a:tr>
              <a:tr h="1166950">
                <a:tc>
                  <a:txBody>
                    <a:bodyPr/>
                    <a:lstStyle/>
                    <a:p>
                      <a:pPr algn="ctr">
                        <a:lnSpc>
                          <a:spcPct val="200000"/>
                        </a:lnSpc>
                        <a:spcAft>
                          <a:spcPts val="0"/>
                        </a:spcAft>
                      </a:pPr>
                      <a:r>
                        <a:rPr lang="es-EC" sz="7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UDP FLOW SENSOR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dirty="0">
                          <a:effectLst/>
                        </a:rPr>
                        <a:t>Mide la presión diferencial que atraviesa el sensor de flujo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163PC01036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PRESIÓN DIFERENCIAL:        -12.5 mbar a +12.5 mbar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PLACA </a:t>
                      </a:r>
                      <a:endParaRPr lang="en-US" sz="1100">
                        <a:effectLst/>
                      </a:endParaRPr>
                    </a:p>
                    <a:p>
                      <a:pPr algn="ctr">
                        <a:lnSpc>
                          <a:spcPct val="200000"/>
                        </a:lnSpc>
                        <a:spcAft>
                          <a:spcPts val="0"/>
                        </a:spcAft>
                      </a:pPr>
                      <a:r>
                        <a:rPr lang="es-EC" sz="1100">
                          <a:effectLst/>
                        </a:rPr>
                        <a:t>SENSORES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nSpc>
                          <a:spcPct val="200000"/>
                        </a:lnSpc>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47281193"/>
                  </a:ext>
                </a:extLst>
              </a:tr>
              <a:tr h="583476">
                <a:tc>
                  <a:txBody>
                    <a:bodyPr/>
                    <a:lstStyle/>
                    <a:p>
                      <a:pPr algn="ctr">
                        <a:lnSpc>
                          <a:spcPct val="200000"/>
                        </a:lnSpc>
                        <a:spcAft>
                          <a:spcPts val="0"/>
                        </a:spcAft>
                      </a:pPr>
                      <a:r>
                        <a:rPr lang="es-EC" sz="7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FDP MIXER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dirty="0">
                          <a:effectLst/>
                        </a:rPr>
                        <a:t>Mide la presión diferencial que atraviesa el tanque mezclador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26PCBFA1D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PRESIÓN: 68.94  a 17 236 mbar/ 1 a 250 psi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PLACA </a:t>
                      </a:r>
                      <a:endParaRPr lang="en-US" sz="1100">
                        <a:effectLst/>
                      </a:endParaRPr>
                    </a:p>
                    <a:p>
                      <a:pPr algn="ctr">
                        <a:lnSpc>
                          <a:spcPct val="200000"/>
                        </a:lnSpc>
                        <a:spcAft>
                          <a:spcPts val="0"/>
                        </a:spcAft>
                      </a:pPr>
                      <a:r>
                        <a:rPr lang="es-EC" sz="1100">
                          <a:effectLst/>
                        </a:rPr>
                        <a:t>SENSORES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nSpc>
                          <a:spcPct val="200000"/>
                        </a:lnSpc>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91746914"/>
                  </a:ext>
                </a:extLst>
              </a:tr>
              <a:tr h="583476">
                <a:tc>
                  <a:txBody>
                    <a:bodyPr/>
                    <a:lstStyle/>
                    <a:p>
                      <a:pPr algn="ctr">
                        <a:lnSpc>
                          <a:spcPct val="200000"/>
                        </a:lnSpc>
                        <a:spcAft>
                          <a:spcPts val="0"/>
                        </a:spcAft>
                      </a:pPr>
                      <a:r>
                        <a:rPr lang="es-EC" sz="700">
                          <a:effectLst/>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DP SERVO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Mide la presión diferencial que atraviesa la válvula inspiratoria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dirty="0" err="1">
                          <a:effectLst/>
                        </a:rPr>
                        <a:t>26PCBFA1D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PRESIÓN: 68.94 a 17 236 mbar / 1 a 250 psi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PLACA SERVO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nSpc>
                          <a:spcPct val="200000"/>
                        </a:lnSpc>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36028823"/>
                  </a:ext>
                </a:extLst>
              </a:tr>
              <a:tr h="583476">
                <a:tc>
                  <a:txBody>
                    <a:bodyPr/>
                    <a:lstStyle/>
                    <a:p>
                      <a:pPr algn="ctr">
                        <a:lnSpc>
                          <a:spcPct val="200000"/>
                        </a:lnSpc>
                        <a:spcAft>
                          <a:spcPts val="0"/>
                        </a:spcAft>
                      </a:pPr>
                      <a:r>
                        <a:rPr lang="es-EC" sz="700">
                          <a:effectLst/>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P PROX / PAW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Mide la presión en el sensor de flujo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dirty="0" err="1">
                          <a:effectLst/>
                        </a:rPr>
                        <a:t>26PCAFK2G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dirty="0">
                          <a:effectLst/>
                        </a:rPr>
                        <a:t>PRESIÓN: 68.94 mbar / 1 psi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PLACA </a:t>
                      </a:r>
                      <a:endParaRPr lang="en-US" sz="1100">
                        <a:effectLst/>
                      </a:endParaRPr>
                    </a:p>
                    <a:p>
                      <a:pPr algn="ctr">
                        <a:lnSpc>
                          <a:spcPct val="200000"/>
                        </a:lnSpc>
                        <a:spcAft>
                          <a:spcPts val="0"/>
                        </a:spcAft>
                      </a:pPr>
                      <a:r>
                        <a:rPr lang="es-EC" sz="1100">
                          <a:effectLst/>
                        </a:rPr>
                        <a:t>SENSORES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nSpc>
                          <a:spcPct val="200000"/>
                        </a:lnSpc>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77177659"/>
                  </a:ext>
                </a:extLst>
              </a:tr>
              <a:tr h="583476">
                <a:tc>
                  <a:txBody>
                    <a:bodyPr/>
                    <a:lstStyle/>
                    <a:p>
                      <a:pPr algn="ctr">
                        <a:lnSpc>
                          <a:spcPct val="200000"/>
                        </a:lnSpc>
                        <a:spcAft>
                          <a:spcPts val="0"/>
                        </a:spcAft>
                      </a:pPr>
                      <a:r>
                        <a:rPr lang="es-EC" sz="700">
                          <a:effectLst/>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PAUX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Mide la presión de un fuente externa.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26PCAFK2G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dirty="0">
                          <a:effectLst/>
                        </a:rPr>
                        <a:t>PRESIÓN: 68.94 mbar / 1 psi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dirty="0">
                          <a:effectLst/>
                        </a:rPr>
                        <a:t>PLACA </a:t>
                      </a:r>
                      <a:endParaRPr lang="en-US" sz="1100" dirty="0">
                        <a:effectLst/>
                      </a:endParaRPr>
                    </a:p>
                    <a:p>
                      <a:pPr algn="ctr">
                        <a:lnSpc>
                          <a:spcPct val="200000"/>
                        </a:lnSpc>
                        <a:spcAft>
                          <a:spcPts val="0"/>
                        </a:spcAft>
                      </a:pPr>
                      <a:r>
                        <a:rPr lang="es-EC" sz="1100" dirty="0">
                          <a:effectLst/>
                        </a:rPr>
                        <a:t>SENSORES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nSpc>
                          <a:spcPct val="200000"/>
                        </a:lnSpc>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331253"/>
                  </a:ext>
                </a:extLst>
              </a:tr>
              <a:tr h="583476">
                <a:tc>
                  <a:txBody>
                    <a:bodyPr/>
                    <a:lstStyle/>
                    <a:p>
                      <a:pPr algn="ctr">
                        <a:lnSpc>
                          <a:spcPct val="200000"/>
                        </a:lnSpc>
                        <a:spcAft>
                          <a:spcPts val="0"/>
                        </a:spcAft>
                      </a:pPr>
                      <a:r>
                        <a:rPr lang="es-EC" sz="7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PPAT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Mide la presión a la salida de la válvula inspiratoria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26PCAFK2G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a:effectLst/>
                        </a:rPr>
                        <a:t>PRESIÓN: 68.94 mbar / psi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gn="ctr">
                        <a:lnSpc>
                          <a:spcPct val="200000"/>
                        </a:lnSpc>
                        <a:spcAft>
                          <a:spcPts val="0"/>
                        </a:spcAft>
                      </a:pPr>
                      <a:r>
                        <a:rPr lang="es-EC" sz="1100" dirty="0">
                          <a:effectLst/>
                        </a:rPr>
                        <a:t>PLACA SERVO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96" marR="36996" marT="0" marB="0" anchor="ctr"/>
                </a:tc>
                <a:tc>
                  <a:txBody>
                    <a:bodyPr/>
                    <a:lstStyle/>
                    <a:p>
                      <a:pPr>
                        <a:lnSpc>
                          <a:spcPct val="200000"/>
                        </a:lnSpc>
                        <a:spcAft>
                          <a:spcPts val="80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93613741"/>
                  </a:ext>
                </a:extLst>
              </a:tr>
            </a:tbl>
          </a:graphicData>
        </a:graphic>
      </p:graphicFrame>
    </p:spTree>
    <p:extLst>
      <p:ext uri="{BB962C8B-B14F-4D97-AF65-F5344CB8AC3E}">
        <p14:creationId xmlns:p14="http://schemas.microsoft.com/office/powerpoint/2010/main" val="314290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(S)CMV</a:t>
            </a:r>
            <a:endParaRPr lang="en-US" dirty="0"/>
          </a:p>
        </p:txBody>
      </p:sp>
      <p:pic>
        <p:nvPicPr>
          <p:cNvPr id="4" name="Marcador de contenido 3"/>
          <p:cNvPicPr>
            <a:picLocks noGrp="1"/>
          </p:cNvPicPr>
          <p:nvPr>
            <p:ph idx="1"/>
          </p:nvPr>
        </p:nvPicPr>
        <p:blipFill>
          <a:blip r:embed="rId2"/>
          <a:stretch>
            <a:fillRect/>
          </a:stretch>
        </p:blipFill>
        <p:spPr>
          <a:xfrm>
            <a:off x="3126264" y="3251200"/>
            <a:ext cx="5883624" cy="2061464"/>
          </a:xfrm>
          <a:prstGeom prst="rect">
            <a:avLst/>
          </a:prstGeom>
        </p:spPr>
      </p:pic>
      <p:sp>
        <p:nvSpPr>
          <p:cNvPr id="5" name="CuadroTexto 4"/>
          <p:cNvSpPr txBox="1"/>
          <p:nvPr/>
        </p:nvSpPr>
        <p:spPr>
          <a:xfrm>
            <a:off x="938784" y="1468735"/>
            <a:ext cx="9631680" cy="923330"/>
          </a:xfrm>
          <a:prstGeom prst="rect">
            <a:avLst/>
          </a:prstGeom>
          <a:noFill/>
        </p:spPr>
        <p:txBody>
          <a:bodyPr wrap="square" rtlCol="0">
            <a:spAutoFit/>
          </a:bodyPr>
          <a:lstStyle/>
          <a:p>
            <a:pPr algn="just"/>
            <a:r>
              <a:rPr lang="es-EC" dirty="0"/>
              <a:t>El modo ventilatorio (S)CMV Ventilación mandatoria controlada </a:t>
            </a:r>
            <a:r>
              <a:rPr lang="es-EC" dirty="0" smtClean="0"/>
              <a:t>sincronizada. Modo ventilatorio que proporciona </a:t>
            </a:r>
            <a:r>
              <a:rPr lang="es-EC" dirty="0"/>
              <a:t>respiraciones mandatorias cuya variable de control es el </a:t>
            </a:r>
            <a:r>
              <a:rPr lang="es-EC" dirty="0" smtClean="0"/>
              <a:t>volumen. la </a:t>
            </a:r>
            <a:r>
              <a:rPr lang="es-EC" dirty="0"/>
              <a:t>respiración será ciclada por tiempo y activada por la máquina. </a:t>
            </a:r>
            <a:endParaRPr lang="en-US" dirty="0"/>
          </a:p>
        </p:txBody>
      </p:sp>
    </p:spTree>
    <p:extLst>
      <p:ext uri="{BB962C8B-B14F-4D97-AF65-F5344CB8AC3E}">
        <p14:creationId xmlns:p14="http://schemas.microsoft.com/office/powerpoint/2010/main" val="420355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Requerimientos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03371991"/>
              </p:ext>
            </p:extLst>
          </p:nvPr>
        </p:nvGraphicFramePr>
        <p:xfrm>
          <a:off x="2373534" y="1809210"/>
          <a:ext cx="6294977" cy="2677446"/>
        </p:xfrm>
        <a:graphic>
          <a:graphicData uri="http://schemas.openxmlformats.org/drawingml/2006/table">
            <a:tbl>
              <a:tblPr firstRow="1" firstCol="1" bandRow="1">
                <a:tableStyleId>{5C22544A-7EE6-4342-B048-85BDC9FD1C3A}</a:tableStyleId>
              </a:tblPr>
              <a:tblGrid>
                <a:gridCol w="2926898">
                  <a:extLst>
                    <a:ext uri="{9D8B030D-6E8A-4147-A177-3AD203B41FA5}">
                      <a16:colId xmlns:a16="http://schemas.microsoft.com/office/drawing/2014/main" val="164541729"/>
                    </a:ext>
                  </a:extLst>
                </a:gridCol>
                <a:gridCol w="1270247">
                  <a:extLst>
                    <a:ext uri="{9D8B030D-6E8A-4147-A177-3AD203B41FA5}">
                      <a16:colId xmlns:a16="http://schemas.microsoft.com/office/drawing/2014/main" val="1088124520"/>
                    </a:ext>
                  </a:extLst>
                </a:gridCol>
                <a:gridCol w="1273948">
                  <a:extLst>
                    <a:ext uri="{9D8B030D-6E8A-4147-A177-3AD203B41FA5}">
                      <a16:colId xmlns:a16="http://schemas.microsoft.com/office/drawing/2014/main" val="870351223"/>
                    </a:ext>
                  </a:extLst>
                </a:gridCol>
                <a:gridCol w="823884">
                  <a:extLst>
                    <a:ext uri="{9D8B030D-6E8A-4147-A177-3AD203B41FA5}">
                      <a16:colId xmlns:a16="http://schemas.microsoft.com/office/drawing/2014/main" val="1513999733"/>
                    </a:ext>
                  </a:extLst>
                </a:gridCol>
              </a:tblGrid>
              <a:tr h="665766">
                <a:tc>
                  <a:txBody>
                    <a:bodyPr/>
                    <a:lstStyle/>
                    <a:p>
                      <a:pPr algn="ctr">
                        <a:lnSpc>
                          <a:spcPct val="200000"/>
                        </a:lnSpc>
                        <a:spcAft>
                          <a:spcPts val="0"/>
                        </a:spcAft>
                      </a:pPr>
                      <a:r>
                        <a:rPr lang="es-EC" sz="1100" dirty="0">
                          <a:solidFill>
                            <a:schemeClr val="tx1"/>
                          </a:solidFill>
                          <a:effectLst/>
                        </a:rPr>
                        <a:t>Configuración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dirty="0">
                          <a:solidFill>
                            <a:schemeClr val="tx1"/>
                          </a:solidFill>
                          <a:effectLst/>
                        </a:rPr>
                        <a:t>Intervalo</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dirty="0">
                          <a:solidFill>
                            <a:schemeClr val="tx1"/>
                          </a:solidFill>
                          <a:effectLst/>
                        </a:rPr>
                        <a:t>Configuración estándar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dirty="0">
                          <a:solidFill>
                            <a:schemeClr val="tx1"/>
                          </a:solidFill>
                          <a:effectLst/>
                        </a:rPr>
                        <a:t>Resolución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35743122"/>
                  </a:ext>
                </a:extLst>
              </a:tr>
              <a:tr h="190500">
                <a:tc>
                  <a:txBody>
                    <a:bodyPr/>
                    <a:lstStyle/>
                    <a:p>
                      <a:pPr>
                        <a:lnSpc>
                          <a:spcPct val="200000"/>
                        </a:lnSpc>
                        <a:spcAft>
                          <a:spcPts val="0"/>
                        </a:spcAft>
                      </a:pPr>
                      <a:r>
                        <a:rPr lang="es-EC" sz="1100" dirty="0">
                          <a:solidFill>
                            <a:schemeClr val="tx1"/>
                          </a:solidFill>
                          <a:effectLst/>
                        </a:rPr>
                        <a:t>Volumen tidal objetivo</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100 a 1000 [ml]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500 [ml]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10 [ml]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37520636"/>
                  </a:ext>
                </a:extLst>
              </a:tr>
              <a:tr h="190500">
                <a:tc>
                  <a:txBody>
                    <a:bodyPr/>
                    <a:lstStyle/>
                    <a:p>
                      <a:pPr>
                        <a:lnSpc>
                          <a:spcPct val="200000"/>
                        </a:lnSpc>
                        <a:spcAft>
                          <a:spcPts val="0"/>
                        </a:spcAft>
                      </a:pPr>
                      <a:r>
                        <a:rPr lang="es-EC" sz="1100" dirty="0">
                          <a:solidFill>
                            <a:schemeClr val="tx1"/>
                          </a:solidFill>
                          <a:effectLst/>
                        </a:rPr>
                        <a:t>Flujo pico</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 a 200 [L/min]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54 [l/min]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 [l/min]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210881442"/>
                  </a:ext>
                </a:extLst>
              </a:tr>
              <a:tr h="190500">
                <a:tc>
                  <a:txBody>
                    <a:bodyPr/>
                    <a:lstStyle/>
                    <a:p>
                      <a:pPr>
                        <a:lnSpc>
                          <a:spcPct val="200000"/>
                        </a:lnSpc>
                        <a:spcAft>
                          <a:spcPts val="0"/>
                        </a:spcAft>
                      </a:pPr>
                      <a:r>
                        <a:rPr lang="es-EC" sz="1100" dirty="0">
                          <a:solidFill>
                            <a:schemeClr val="tx1"/>
                          </a:solidFill>
                          <a:effectLst/>
                        </a:rPr>
                        <a:t>Frecuencia respiratoria</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 a 120 [c/min]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21 [c/min]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 [c/min]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786681960"/>
                  </a:ext>
                </a:extLst>
              </a:tr>
              <a:tr h="190500">
                <a:tc>
                  <a:txBody>
                    <a:bodyPr/>
                    <a:lstStyle/>
                    <a:p>
                      <a:pPr>
                        <a:lnSpc>
                          <a:spcPct val="200000"/>
                        </a:lnSpc>
                        <a:spcAft>
                          <a:spcPts val="0"/>
                        </a:spcAft>
                      </a:pPr>
                      <a:r>
                        <a:rPr lang="es-EC" sz="1100" dirty="0">
                          <a:solidFill>
                            <a:schemeClr val="tx1"/>
                          </a:solidFill>
                          <a:effectLst/>
                        </a:rPr>
                        <a:t>PEE/</a:t>
                      </a:r>
                      <a:r>
                        <a:rPr lang="es-EC" sz="1100" dirty="0" err="1">
                          <a:solidFill>
                            <a:schemeClr val="tx1"/>
                          </a:solidFill>
                          <a:effectLst/>
                        </a:rPr>
                        <a:t>CPAP</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 a 50 [cmH2O]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 [cmH2O]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 [cmH2O]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394137410"/>
                  </a:ext>
                </a:extLst>
              </a:tr>
              <a:tr h="190500">
                <a:tc>
                  <a:txBody>
                    <a:bodyPr/>
                    <a:lstStyle/>
                    <a:p>
                      <a:pPr>
                        <a:lnSpc>
                          <a:spcPct val="200000"/>
                        </a:lnSpc>
                        <a:spcAft>
                          <a:spcPts val="0"/>
                        </a:spcAft>
                      </a:pPr>
                      <a:r>
                        <a:rPr lang="es-EC" sz="1100" dirty="0">
                          <a:solidFill>
                            <a:schemeClr val="tx1"/>
                          </a:solidFill>
                          <a:effectLst/>
                        </a:rPr>
                        <a:t>Relación Inspiración: Espiración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 1 : 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 :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324619678"/>
                  </a:ext>
                </a:extLst>
              </a:tr>
              <a:tr h="190500">
                <a:tc>
                  <a:txBody>
                    <a:bodyPr/>
                    <a:lstStyle/>
                    <a:p>
                      <a:pPr>
                        <a:lnSpc>
                          <a:spcPct val="200000"/>
                        </a:lnSpc>
                        <a:spcAft>
                          <a:spcPts val="0"/>
                        </a:spcAft>
                      </a:pPr>
                      <a:r>
                        <a:rPr lang="es-EC" sz="1100" dirty="0">
                          <a:solidFill>
                            <a:schemeClr val="tx1"/>
                          </a:solidFill>
                          <a:effectLst/>
                        </a:rPr>
                        <a:t>Porcentaje de oxígeno en mezcla de gases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21 a 100 [100%]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315320274"/>
                  </a:ext>
                </a:extLst>
              </a:tr>
            </a:tbl>
          </a:graphicData>
        </a:graphic>
      </p:graphicFrame>
    </p:spTree>
    <p:extLst>
      <p:ext uri="{BB962C8B-B14F-4D97-AF65-F5344CB8AC3E}">
        <p14:creationId xmlns:p14="http://schemas.microsoft.com/office/powerpoint/2010/main" val="309079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IMPLEMENTACIÓN</a:t>
            </a:r>
            <a:endParaRPr lang="en-US" dirty="0"/>
          </a:p>
        </p:txBody>
      </p:sp>
      <p:sp>
        <p:nvSpPr>
          <p:cNvPr id="3" name="Marcador de contenido 2"/>
          <p:cNvSpPr>
            <a:spLocks noGrp="1"/>
          </p:cNvSpPr>
          <p:nvPr>
            <p:ph idx="1"/>
          </p:nvPr>
        </p:nvSpPr>
        <p:spPr>
          <a:xfrm>
            <a:off x="677334" y="2160589"/>
            <a:ext cx="4191846" cy="3880773"/>
          </a:xfrm>
        </p:spPr>
        <p:txBody>
          <a:bodyPr/>
          <a:lstStyle/>
          <a:p>
            <a:r>
              <a:rPr lang="es-EC" dirty="0" smtClean="0"/>
              <a:t>IDENTIFICACIÓN DE SEÑALES</a:t>
            </a:r>
          </a:p>
          <a:p>
            <a:r>
              <a:rPr lang="es-EC" dirty="0" smtClean="0"/>
              <a:t>CIRCUITOS </a:t>
            </a:r>
            <a:r>
              <a:rPr lang="es-EC" dirty="0" smtClean="0"/>
              <a:t>DE</a:t>
            </a:r>
            <a:r>
              <a:rPr lang="es-EC" dirty="0" smtClean="0"/>
              <a:t> </a:t>
            </a:r>
            <a:r>
              <a:rPr lang="es-EC" dirty="0" smtClean="0"/>
              <a:t>ACONDICIONAMIENTO</a:t>
            </a:r>
          </a:p>
          <a:p>
            <a:r>
              <a:rPr lang="es-EC" dirty="0" smtClean="0"/>
              <a:t>DISEÑO DE CIRCUITOS DE CONTROL</a:t>
            </a:r>
          </a:p>
          <a:p>
            <a:r>
              <a:rPr lang="es-EC" dirty="0" smtClean="0"/>
              <a:t>PROGRAMACIÓN IDE ARDUINO</a:t>
            </a:r>
          </a:p>
          <a:p>
            <a:r>
              <a:rPr lang="es-EC" dirty="0" smtClean="0"/>
              <a:t>PROGRAMACIÓN PANTALLAS NEXTION</a:t>
            </a:r>
          </a:p>
          <a:p>
            <a:r>
              <a:rPr lang="es-EC" dirty="0" smtClean="0"/>
              <a:t>VALIDACIÓN</a:t>
            </a:r>
          </a:p>
          <a:p>
            <a:endParaRPr lang="en-US" dirty="0"/>
          </a:p>
        </p:txBody>
      </p:sp>
      <p:pic>
        <p:nvPicPr>
          <p:cNvPr id="4" name="Imagen 3"/>
          <p:cNvPicPr>
            <a:picLocks noChangeAspect="1"/>
          </p:cNvPicPr>
          <p:nvPr/>
        </p:nvPicPr>
        <p:blipFill>
          <a:blip r:embed="rId2"/>
          <a:stretch>
            <a:fillRect/>
          </a:stretch>
        </p:blipFill>
        <p:spPr>
          <a:xfrm>
            <a:off x="4869180" y="1624584"/>
            <a:ext cx="6403125" cy="3600000"/>
          </a:xfrm>
          <a:prstGeom prst="rect">
            <a:avLst/>
          </a:prstGeom>
        </p:spPr>
      </p:pic>
    </p:spTree>
    <p:extLst>
      <p:ext uri="{BB962C8B-B14F-4D97-AF65-F5344CB8AC3E}">
        <p14:creationId xmlns:p14="http://schemas.microsoft.com/office/powerpoint/2010/main" val="229695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IDENTIFICACIÓN DE SEÑALES</a:t>
            </a:r>
            <a:endParaRPr lang="en-US" dirty="0"/>
          </a:p>
        </p:txBody>
      </p:sp>
      <p:pic>
        <p:nvPicPr>
          <p:cNvPr id="5" name="Marcador de contenido 4"/>
          <p:cNvPicPr>
            <a:picLocks noGrp="1"/>
          </p:cNvPicPr>
          <p:nvPr>
            <p:ph idx="1"/>
          </p:nvPr>
        </p:nvPicPr>
        <p:blipFill>
          <a:blip r:embed="rId2"/>
          <a:stretch>
            <a:fillRect/>
          </a:stretch>
        </p:blipFill>
        <p:spPr>
          <a:xfrm>
            <a:off x="7963959" y="1930400"/>
            <a:ext cx="2973015" cy="3881437"/>
          </a:xfrm>
          <a:prstGeom prst="rect">
            <a:avLst/>
          </a:prstGeom>
        </p:spPr>
      </p:pic>
      <p:pic>
        <p:nvPicPr>
          <p:cNvPr id="6" name="Imagen 5"/>
          <p:cNvPicPr>
            <a:picLocks noChangeAspect="1"/>
          </p:cNvPicPr>
          <p:nvPr/>
        </p:nvPicPr>
        <p:blipFill>
          <a:blip r:embed="rId3"/>
          <a:stretch>
            <a:fillRect/>
          </a:stretch>
        </p:blipFill>
        <p:spPr>
          <a:xfrm>
            <a:off x="372550" y="1815655"/>
            <a:ext cx="7286625" cy="4543425"/>
          </a:xfrm>
          <a:prstGeom prst="rect">
            <a:avLst/>
          </a:prstGeom>
        </p:spPr>
      </p:pic>
    </p:spTree>
    <p:extLst>
      <p:ext uri="{BB962C8B-B14F-4D97-AF65-F5344CB8AC3E}">
        <p14:creationId xmlns:p14="http://schemas.microsoft.com/office/powerpoint/2010/main" val="403564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 PLACA ELECTRÓNICA</a:t>
            </a:r>
            <a:endParaRPr lang="en-US"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5890" y="1930400"/>
            <a:ext cx="6609485" cy="3836416"/>
          </a:xfrm>
          <a:prstGeom prst="rect">
            <a:avLst/>
          </a:prstGeom>
          <a:noFill/>
          <a:ln>
            <a:noFill/>
          </a:ln>
        </p:spPr>
      </p:pic>
    </p:spTree>
    <p:extLst>
      <p:ext uri="{BB962C8B-B14F-4D97-AF65-F5344CB8AC3E}">
        <p14:creationId xmlns:p14="http://schemas.microsoft.com/office/powerpoint/2010/main" val="62786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COVID</a:t>
            </a:r>
            <a:r>
              <a:rPr lang="es-EC" dirty="0" smtClean="0"/>
              <a:t> -19</a:t>
            </a:r>
            <a:endParaRPr lang="en-US" dirty="0"/>
          </a:p>
        </p:txBody>
      </p:sp>
      <p:pic>
        <p:nvPicPr>
          <p:cNvPr id="2050" name="Picture 2" descr="Recomendaciones de la OMS para protegerse frente al corona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983" y="2648269"/>
            <a:ext cx="3636089" cy="2313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ntilación En Posición Prono Para Pacientes SDRA Y COVID-19 SOCHIM 2020 -  EnfermeriaAP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7630" y="2511170"/>
            <a:ext cx="3431362" cy="245097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7046340" y="5207770"/>
            <a:ext cx="3389376" cy="646331"/>
          </a:xfrm>
          <a:prstGeom prst="rect">
            <a:avLst/>
          </a:prstGeom>
          <a:noFill/>
        </p:spPr>
        <p:txBody>
          <a:bodyPr wrap="square" rtlCol="0">
            <a:spAutoFit/>
          </a:bodyPr>
          <a:lstStyle/>
          <a:p>
            <a:pPr algn="ctr"/>
            <a:r>
              <a:rPr lang="es-EC" dirty="0" smtClean="0"/>
              <a:t>499 </a:t>
            </a:r>
            <a:r>
              <a:rPr lang="es-EC" dirty="0"/>
              <a:t>K</a:t>
            </a:r>
            <a:r>
              <a:rPr lang="es-EC" dirty="0" smtClean="0"/>
              <a:t> </a:t>
            </a:r>
            <a:r>
              <a:rPr lang="es-EC" dirty="0" smtClean="0"/>
              <a:t>casos en </a:t>
            </a:r>
            <a:r>
              <a:rPr lang="es-EC" dirty="0" smtClean="0"/>
              <a:t>Ecuador</a:t>
            </a:r>
          </a:p>
          <a:p>
            <a:pPr algn="ctr"/>
            <a:r>
              <a:rPr lang="es-EC" dirty="0" smtClean="0"/>
              <a:t>213 M en el mundo </a:t>
            </a:r>
            <a:endParaRPr lang="en-US" dirty="0"/>
          </a:p>
        </p:txBody>
      </p:sp>
      <p:sp>
        <p:nvSpPr>
          <p:cNvPr id="5" name="CuadroTexto 4"/>
          <p:cNvSpPr txBox="1"/>
          <p:nvPr/>
        </p:nvSpPr>
        <p:spPr>
          <a:xfrm>
            <a:off x="1292352" y="5331476"/>
            <a:ext cx="3840480" cy="369332"/>
          </a:xfrm>
          <a:prstGeom prst="rect">
            <a:avLst/>
          </a:prstGeom>
          <a:noFill/>
        </p:spPr>
        <p:txBody>
          <a:bodyPr wrap="square" rtlCol="0">
            <a:spAutoFit/>
          </a:bodyPr>
          <a:lstStyle/>
          <a:p>
            <a:r>
              <a:rPr lang="es-EC" dirty="0" smtClean="0"/>
              <a:t>95% de UCI se encuentra ocupadas</a:t>
            </a:r>
            <a:endParaRPr lang="en-US" dirty="0"/>
          </a:p>
        </p:txBody>
      </p:sp>
      <p:sp>
        <p:nvSpPr>
          <p:cNvPr id="7" name="CuadroTexto 6"/>
          <p:cNvSpPr txBox="1"/>
          <p:nvPr/>
        </p:nvSpPr>
        <p:spPr>
          <a:xfrm>
            <a:off x="804672" y="1270000"/>
            <a:ext cx="9924288" cy="923330"/>
          </a:xfrm>
          <a:prstGeom prst="rect">
            <a:avLst/>
          </a:prstGeom>
          <a:noFill/>
        </p:spPr>
        <p:txBody>
          <a:bodyPr wrap="square" rtlCol="0">
            <a:spAutoFit/>
          </a:bodyPr>
          <a:lstStyle/>
          <a:p>
            <a:endParaRPr lang="es-ES" dirty="0" smtClean="0"/>
          </a:p>
          <a:p>
            <a:r>
              <a:rPr lang="es-ES" dirty="0" smtClean="0"/>
              <a:t>Enfermedad que afecta el sistema respiratorio (</a:t>
            </a:r>
            <a:r>
              <a:rPr lang="es-ES" i="1" dirty="0" smtClean="0"/>
              <a:t>Información </a:t>
            </a:r>
            <a:r>
              <a:rPr lang="es-ES" i="1" dirty="0"/>
              <a:t>Básica Sobre La </a:t>
            </a:r>
            <a:r>
              <a:rPr lang="es-ES" i="1" dirty="0" err="1"/>
              <a:t>COVID</a:t>
            </a:r>
            <a:r>
              <a:rPr lang="es-ES" i="1" dirty="0"/>
              <a:t>-19</a:t>
            </a:r>
            <a:r>
              <a:rPr lang="es-ES" dirty="0"/>
              <a:t>, 2021) </a:t>
            </a:r>
            <a:br>
              <a:rPr lang="es-ES" dirty="0"/>
            </a:br>
            <a:endParaRPr lang="en-US" dirty="0"/>
          </a:p>
        </p:txBody>
      </p:sp>
    </p:spTree>
    <p:extLst>
      <p:ext uri="{BB962C8B-B14F-4D97-AF65-F5344CB8AC3E}">
        <p14:creationId xmlns:p14="http://schemas.microsoft.com/office/powerpoint/2010/main" val="196129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PLACA DE CONTROL</a:t>
            </a:r>
            <a:endParaRPr lang="en-US" dirty="0"/>
          </a:p>
        </p:txBody>
      </p:sp>
      <p:pic>
        <p:nvPicPr>
          <p:cNvPr id="4" name="Marcador de contenido 3"/>
          <p:cNvPicPr>
            <a:picLocks noGrp="1" noChangeAspect="1"/>
          </p:cNvPicPr>
          <p:nvPr>
            <p:ph idx="1"/>
          </p:nvPr>
        </p:nvPicPr>
        <p:blipFill>
          <a:blip r:embed="rId2"/>
          <a:stretch>
            <a:fillRect/>
          </a:stretch>
        </p:blipFill>
        <p:spPr>
          <a:xfrm>
            <a:off x="4646136" y="1502220"/>
            <a:ext cx="7102842" cy="4666932"/>
          </a:xfrm>
          <a:prstGeom prst="rect">
            <a:avLst/>
          </a:prstGeom>
        </p:spPr>
      </p:pic>
      <p:pic>
        <p:nvPicPr>
          <p:cNvPr id="5" name="Imagen 4"/>
          <p:cNvPicPr/>
          <p:nvPr/>
        </p:nvPicPr>
        <p:blipFill>
          <a:blip r:embed="rId3"/>
          <a:stretch>
            <a:fillRect/>
          </a:stretch>
        </p:blipFill>
        <p:spPr>
          <a:xfrm>
            <a:off x="335958" y="1563910"/>
            <a:ext cx="4163874" cy="4971732"/>
          </a:xfrm>
          <a:prstGeom prst="rect">
            <a:avLst/>
          </a:prstGeom>
        </p:spPr>
      </p:pic>
    </p:spTree>
    <p:extLst>
      <p:ext uri="{BB962C8B-B14F-4D97-AF65-F5344CB8AC3E}">
        <p14:creationId xmlns:p14="http://schemas.microsoft.com/office/powerpoint/2010/main" val="20058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PLACA DE CONTROL</a:t>
            </a:r>
            <a:endParaRPr lang="en-US" dirty="0"/>
          </a:p>
        </p:txBody>
      </p:sp>
      <p:pic>
        <p:nvPicPr>
          <p:cNvPr id="4" name="Marcador de contenido 3"/>
          <p:cNvPicPr>
            <a:picLocks noGrp="1"/>
          </p:cNvPicPr>
          <p:nvPr>
            <p:ph idx="1"/>
          </p:nvPr>
        </p:nvPicPr>
        <p:blipFill>
          <a:blip r:embed="rId2"/>
          <a:stretch>
            <a:fillRect/>
          </a:stretch>
        </p:blipFill>
        <p:spPr>
          <a:xfrm rot="16200000">
            <a:off x="6071362" y="1747271"/>
            <a:ext cx="4279397" cy="4645656"/>
          </a:xfrm>
          <a:prstGeom prst="rect">
            <a:avLst/>
          </a:prstGeom>
        </p:spPr>
      </p:pic>
      <p:pic>
        <p:nvPicPr>
          <p:cNvPr id="5" name="Imagen 4"/>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6963" b="9215"/>
          <a:stretch/>
        </p:blipFill>
        <p:spPr bwMode="auto">
          <a:xfrm>
            <a:off x="1391920" y="1930400"/>
            <a:ext cx="4021328" cy="41251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095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INTERFAZ CON EL OPERADOR</a:t>
            </a:r>
            <a:endParaRPr lang="en-US" dirty="0"/>
          </a:p>
        </p:txBody>
      </p:sp>
      <p:sp>
        <p:nvSpPr>
          <p:cNvPr id="3" name="Marcador de contenido 2"/>
          <p:cNvSpPr>
            <a:spLocks noGrp="1"/>
          </p:cNvSpPr>
          <p:nvPr>
            <p:ph idx="1"/>
          </p:nvPr>
        </p:nvSpPr>
        <p:spPr>
          <a:xfrm>
            <a:off x="677334" y="1414273"/>
            <a:ext cx="8596668" cy="4627090"/>
          </a:xfrm>
        </p:spPr>
        <p:txBody>
          <a:bodyPr/>
          <a:lstStyle/>
          <a:p>
            <a:r>
              <a:rPr lang="es-EC" dirty="0" smtClean="0"/>
              <a:t>Desarrollada en una pantalla Nextion </a:t>
            </a:r>
            <a:endParaRPr lang="en-US" dirty="0"/>
          </a:p>
        </p:txBody>
      </p:sp>
      <p:pic>
        <p:nvPicPr>
          <p:cNvPr id="4" name="Imagen 3"/>
          <p:cNvPicPr/>
          <p:nvPr/>
        </p:nvPicPr>
        <p:blipFill>
          <a:blip r:embed="rId2"/>
          <a:stretch>
            <a:fillRect/>
          </a:stretch>
        </p:blipFill>
        <p:spPr>
          <a:xfrm>
            <a:off x="1116076" y="2209850"/>
            <a:ext cx="5400040" cy="3035935"/>
          </a:xfrm>
          <a:prstGeom prst="rect">
            <a:avLst/>
          </a:prstGeom>
        </p:spPr>
      </p:pic>
      <p:pic>
        <p:nvPicPr>
          <p:cNvPr id="6" name="Imagen 5"/>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rot="16200000">
            <a:off x="7778577" y="1473885"/>
            <a:ext cx="2990850" cy="4552950"/>
          </a:xfrm>
          <a:prstGeom prst="rect">
            <a:avLst/>
          </a:prstGeom>
        </p:spPr>
      </p:pic>
    </p:spTree>
    <p:extLst>
      <p:ext uri="{BB962C8B-B14F-4D97-AF65-F5344CB8AC3E}">
        <p14:creationId xmlns:p14="http://schemas.microsoft.com/office/powerpoint/2010/main" val="3945062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INTERFAZ CON EL PACIENTE</a:t>
            </a:r>
            <a:endParaRPr lang="en-US" dirty="0"/>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t="12955" b="24284"/>
          <a:stretch/>
        </p:blipFill>
        <p:spPr bwMode="auto">
          <a:xfrm>
            <a:off x="975360" y="1623568"/>
            <a:ext cx="9058655" cy="47815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1919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PROGRAMACIÓN</a:t>
            </a:r>
            <a:endParaRPr lang="en-US" dirty="0"/>
          </a:p>
        </p:txBody>
      </p:sp>
      <p:pic>
        <p:nvPicPr>
          <p:cNvPr id="4" name="Marcador de contenido 3"/>
          <p:cNvPicPr>
            <a:picLocks noGrp="1"/>
          </p:cNvPicPr>
          <p:nvPr>
            <p:ph idx="1"/>
          </p:nvPr>
        </p:nvPicPr>
        <p:blipFill>
          <a:blip r:embed="rId2"/>
          <a:stretch>
            <a:fillRect/>
          </a:stretch>
        </p:blipFill>
        <p:spPr>
          <a:xfrm>
            <a:off x="894175" y="1793208"/>
            <a:ext cx="5286375" cy="3543300"/>
          </a:xfrm>
          <a:prstGeom prst="rect">
            <a:avLst/>
          </a:prstGeom>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0550" y="512064"/>
            <a:ext cx="4986282" cy="4824444"/>
          </a:xfrm>
          <a:prstGeom prst="rect">
            <a:avLst/>
          </a:prstGeom>
          <a:noFill/>
          <a:ln>
            <a:noFill/>
          </a:ln>
        </p:spPr>
      </p:pic>
    </p:spTree>
    <p:extLst>
      <p:ext uri="{BB962C8B-B14F-4D97-AF65-F5344CB8AC3E}">
        <p14:creationId xmlns:p14="http://schemas.microsoft.com/office/powerpoint/2010/main" val="3059243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a:t>
            </a:r>
            <a:endParaRPr lang="en-US" dirty="0"/>
          </a:p>
        </p:txBody>
      </p:sp>
      <p:pic>
        <p:nvPicPr>
          <p:cNvPr id="4" name="Marcador de contenido 3"/>
          <p:cNvPicPr>
            <a:picLocks noGrp="1" noChangeAspect="1"/>
          </p:cNvPicPr>
          <p:nvPr>
            <p:ph idx="1"/>
          </p:nvPr>
        </p:nvPicPr>
        <p:blipFill>
          <a:blip r:embed="rId2"/>
          <a:stretch>
            <a:fillRect/>
          </a:stretch>
        </p:blipFill>
        <p:spPr>
          <a:xfrm>
            <a:off x="6428639" y="1930401"/>
            <a:ext cx="4524317" cy="2770208"/>
          </a:xfrm>
          <a:prstGeom prst="rect">
            <a:avLst/>
          </a:prstGeom>
        </p:spPr>
      </p:pic>
      <p:pic>
        <p:nvPicPr>
          <p:cNvPr id="5" name="Imagen 4"/>
          <p:cNvPicPr>
            <a:picLocks noChangeAspect="1"/>
          </p:cNvPicPr>
          <p:nvPr/>
        </p:nvPicPr>
        <p:blipFill>
          <a:blip r:embed="rId3"/>
          <a:stretch>
            <a:fillRect/>
          </a:stretch>
        </p:blipFill>
        <p:spPr>
          <a:xfrm>
            <a:off x="1050036" y="1824037"/>
            <a:ext cx="5082540" cy="3105996"/>
          </a:xfrm>
          <a:prstGeom prst="rect">
            <a:avLst/>
          </a:prstGeom>
        </p:spPr>
      </p:pic>
    </p:spTree>
    <p:extLst>
      <p:ext uri="{BB962C8B-B14F-4D97-AF65-F5344CB8AC3E}">
        <p14:creationId xmlns:p14="http://schemas.microsoft.com/office/powerpoint/2010/main" val="233032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1333312"/>
              </p:ext>
            </p:extLst>
          </p:nvPr>
        </p:nvGraphicFramePr>
        <p:xfrm>
          <a:off x="909511" y="1477837"/>
          <a:ext cx="4662233" cy="34111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969900282"/>
              </p:ext>
            </p:extLst>
          </p:nvPr>
        </p:nvGraphicFramePr>
        <p:xfrm>
          <a:off x="5742432" y="1477837"/>
          <a:ext cx="4680712" cy="3411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403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br>
              <a:rPr lang="es-EC" dirty="0" smtClean="0"/>
            </a:br>
            <a:endParaRPr lang="en-US" dirty="0"/>
          </a:p>
        </p:txBody>
      </p:sp>
      <p:sp>
        <p:nvSpPr>
          <p:cNvPr id="3" name="Marcador de contenido 2"/>
          <p:cNvSpPr>
            <a:spLocks noGrp="1"/>
          </p:cNvSpPr>
          <p:nvPr>
            <p:ph idx="1"/>
          </p:nvPr>
        </p:nvSpPr>
        <p:spPr>
          <a:xfrm>
            <a:off x="677334" y="1365504"/>
            <a:ext cx="9039690" cy="5096255"/>
          </a:xfrm>
        </p:spPr>
        <p:txBody>
          <a:bodyPr>
            <a:normAutofit/>
          </a:bodyPr>
          <a:lstStyle/>
          <a:p>
            <a:pPr algn="just"/>
            <a:r>
              <a:rPr lang="es-EC" dirty="0"/>
              <a:t>Se implementa un control de secuencia para que la válvula inspiratoria y la válvula espiratoria actúen de forma sincronizada, para lograr el alcance de los valores de volumen, presión y flujo requeridos por el paciente. Esto es posible a través del análisis del circuito de control analógico y, el correcto y sincronizado envío de señales en función de la fase inspiratoria en que se encuentre y el complemento con la válvula espiratoria para mantener los valores de presión </a:t>
            </a:r>
            <a:r>
              <a:rPr lang="es-EC" dirty="0" err="1"/>
              <a:t>PEEP</a:t>
            </a:r>
            <a:r>
              <a:rPr lang="es-EC" dirty="0"/>
              <a:t> requeridos. </a:t>
            </a:r>
            <a:endParaRPr lang="en-US" dirty="0"/>
          </a:p>
          <a:p>
            <a:pPr algn="just"/>
            <a:r>
              <a:rPr lang="es-EC" dirty="0"/>
              <a:t>Se elabora la validación de los sensores de presión a través de la utilización de un manómetro de presión diferencial de columnas de agua, ya que, en el mercado ecuatoriano no se logra encontrar sensores de presión con rangos tan bajos de presión, y los únicos que se han encontrados trabajan con valores de hasta 10 </a:t>
            </a:r>
            <a:r>
              <a:rPr lang="es-EC" dirty="0" err="1"/>
              <a:t>kPa</a:t>
            </a:r>
            <a:r>
              <a:rPr lang="es-EC" dirty="0"/>
              <a:t>, por lo que la sensibilidad no es la adecuada para trabajar con fines médicos. </a:t>
            </a:r>
            <a:endParaRPr lang="en-US" dirty="0"/>
          </a:p>
          <a:p>
            <a:pPr algn="just"/>
            <a:r>
              <a:rPr lang="es-EC" dirty="0"/>
              <a:t>Se logra diseñar una placa de control capaz de integrar las placas originales del equipo, que permita el mando de los actuadores y la recepción de señales monitorizadas, a través del empleo de componentes fáciles de conseguir como lo es el microcontrolador </a:t>
            </a:r>
            <a:r>
              <a:rPr lang="es-EC" dirty="0" err="1"/>
              <a:t>ATMEGA</a:t>
            </a:r>
            <a:r>
              <a:rPr lang="es-EC" dirty="0"/>
              <a:t> 2560 y una pantalla táctil Nextion. </a:t>
            </a:r>
            <a:endParaRPr lang="en-US" dirty="0"/>
          </a:p>
          <a:p>
            <a:endParaRPr lang="en-US" dirty="0"/>
          </a:p>
        </p:txBody>
      </p:sp>
    </p:spTree>
    <p:extLst>
      <p:ext uri="{BB962C8B-B14F-4D97-AF65-F5344CB8AC3E}">
        <p14:creationId xmlns:p14="http://schemas.microsoft.com/office/powerpoint/2010/main" val="537699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n-US" dirty="0"/>
          </a:p>
        </p:txBody>
      </p:sp>
      <p:sp>
        <p:nvSpPr>
          <p:cNvPr id="3" name="Marcador de contenido 2"/>
          <p:cNvSpPr>
            <a:spLocks noGrp="1"/>
          </p:cNvSpPr>
          <p:nvPr>
            <p:ph idx="1"/>
          </p:nvPr>
        </p:nvSpPr>
        <p:spPr>
          <a:xfrm>
            <a:off x="677334" y="1402081"/>
            <a:ext cx="9137226" cy="4639282"/>
          </a:xfrm>
        </p:spPr>
        <p:txBody>
          <a:bodyPr>
            <a:normAutofit fontScale="92500"/>
          </a:bodyPr>
          <a:lstStyle/>
          <a:p>
            <a:pPr algn="just"/>
            <a:r>
              <a:rPr lang="es-ES" dirty="0"/>
              <a:t>Se logra poner en marcha un respirador mecánico Hamilton Galileo dado de baja y reconstruir sus interconexiones, optimizar los circuitos y la reducción de espacios a través de la implementación de circuitos digitales y el uso de un microcontrolador para la sustitución de electrónica analógica. </a:t>
            </a:r>
            <a:endParaRPr lang="en-US" dirty="0"/>
          </a:p>
          <a:p>
            <a:pPr algn="just"/>
            <a:r>
              <a:rPr lang="es-ES" dirty="0"/>
              <a:t>El modo ventilatorio seleccionado es la ventilación mandatoria controlada sincronizada, la cual se encuentra desarrollada en función del tiempo de inspiración y espiración, la frecuencia respiratoria, el volumen frecuencia y presión meseta. Se opta por el desarrollo de un modo ventilatorio el cual es mandado por tiempo debido a que es el modo ventilatorio más accesible a desarrollar, debido a la complejidad del sistema. </a:t>
            </a:r>
            <a:endParaRPr lang="en-US" dirty="0"/>
          </a:p>
          <a:p>
            <a:pPr algn="just"/>
            <a:r>
              <a:rPr lang="es-EC" dirty="0"/>
              <a:t>Se determina un algoritmo de mezcla de gases basado en el número de moles y en la presión parcial de cada elemento que compone la mezcla, el cual permite un mejor control de la proporción de la mezcla de oxígeno y aire. El algoritmo es válido, ya que las presiones de trabajo son menores a 1 atm y por lo tanto se considera las propiedades de un gas ideal,</a:t>
            </a:r>
            <a:r>
              <a:rPr lang="es-ES" dirty="0"/>
              <a:t> sin embargo, por la escasez suscitada por la pandemia </a:t>
            </a:r>
            <a:r>
              <a:rPr lang="es-ES" dirty="0" err="1"/>
              <a:t>Covid</a:t>
            </a:r>
            <a:r>
              <a:rPr lang="es-ES" dirty="0"/>
              <a:t> - 19 no se puede realizar las pruebas e implementación del algoritmo con oxígeno, por lo que se mantiene la implementación y pruebas realizadas únicamente con aire. </a:t>
            </a:r>
            <a:endParaRPr lang="en-US" dirty="0"/>
          </a:p>
          <a:p>
            <a:endParaRPr lang="en-US" dirty="0"/>
          </a:p>
        </p:txBody>
      </p:sp>
    </p:spTree>
    <p:extLst>
      <p:ext uri="{BB962C8B-B14F-4D97-AF65-F5344CB8AC3E}">
        <p14:creationId xmlns:p14="http://schemas.microsoft.com/office/powerpoint/2010/main" val="4055650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n-US" dirty="0"/>
          </a:p>
        </p:txBody>
      </p:sp>
      <p:sp>
        <p:nvSpPr>
          <p:cNvPr id="3" name="Marcador de contenido 2"/>
          <p:cNvSpPr>
            <a:spLocks noGrp="1"/>
          </p:cNvSpPr>
          <p:nvPr>
            <p:ph idx="1"/>
          </p:nvPr>
        </p:nvSpPr>
        <p:spPr>
          <a:xfrm>
            <a:off x="1530774" y="1930400"/>
            <a:ext cx="8596668" cy="3880773"/>
          </a:xfrm>
        </p:spPr>
        <p:txBody>
          <a:bodyPr/>
          <a:lstStyle/>
          <a:p>
            <a:r>
              <a:rPr lang="es-EC" dirty="0"/>
              <a:t>Se recomienda la utilización de sensores de flujo másico de uso clínico, los cuales permiten determinar con certeza cuál es el envío de la mezcla de gases hacia el paciente.</a:t>
            </a:r>
            <a:endParaRPr lang="en-US" dirty="0"/>
          </a:p>
          <a:p>
            <a:r>
              <a:rPr lang="es-EC" dirty="0"/>
              <a:t> Se recomienda para trabajos futuros que la unidad de mezclado, en lugar de utilizar de válvulas solenoides, se utilice servoválvulas, las cuales son capaces de controlar el grado de apertura, y por lo tanto un control adecuado de flujo, con mayor precisión de la entrega de oxígeno hacia el </a:t>
            </a:r>
            <a:r>
              <a:rPr lang="es-EC" dirty="0" smtClean="0"/>
              <a:t>paciente.</a:t>
            </a:r>
            <a:endParaRPr lang="en-US" dirty="0" smtClean="0"/>
          </a:p>
          <a:p>
            <a:r>
              <a:rPr lang="es-EC" dirty="0"/>
              <a:t>Se recomienda la utilización de fuentes de alimentación de uso médico, ya que al utilizar sensores de presión de valores sumamente bajos requiere la utilización de amplificadores de instrumentación los cuales son sumamente sensibles a variaciones de voltaje y corriente.</a:t>
            </a:r>
            <a:endParaRPr lang="en-US" dirty="0"/>
          </a:p>
          <a:p>
            <a:endParaRPr lang="es-EC" dirty="0" smtClean="0"/>
          </a:p>
        </p:txBody>
      </p:sp>
    </p:spTree>
    <p:extLst>
      <p:ext uri="{BB962C8B-B14F-4D97-AF65-F5344CB8AC3E}">
        <p14:creationId xmlns:p14="http://schemas.microsoft.com/office/powerpoint/2010/main" val="191656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INGENIERÍA INVERSA</a:t>
            </a:r>
            <a:endParaRPr lang="en-US" dirty="0"/>
          </a:p>
        </p:txBody>
      </p:sp>
      <p:sp>
        <p:nvSpPr>
          <p:cNvPr id="3" name="Marcador de contenido 2"/>
          <p:cNvSpPr>
            <a:spLocks noGrp="1"/>
          </p:cNvSpPr>
          <p:nvPr>
            <p:ph idx="1"/>
          </p:nvPr>
        </p:nvSpPr>
        <p:spPr>
          <a:xfrm>
            <a:off x="5256002" y="3120013"/>
            <a:ext cx="5384289" cy="2067764"/>
          </a:xfrm>
        </p:spPr>
        <p:txBody>
          <a:bodyPr>
            <a:normAutofit/>
          </a:bodyPr>
          <a:lstStyle/>
          <a:p>
            <a:pPr marL="0" indent="0" algn="ctr">
              <a:buNone/>
            </a:pPr>
            <a:r>
              <a:rPr lang="es-ES" sz="2000" dirty="0"/>
              <a:t>La Ingeniería inversa es el proceso de analizar un sistema para identificar sus</a:t>
            </a:r>
            <a:br>
              <a:rPr lang="es-ES" sz="2000" dirty="0"/>
            </a:br>
            <a:r>
              <a:rPr lang="es-ES" sz="2000" dirty="0"/>
              <a:t>componentes y </a:t>
            </a:r>
            <a:r>
              <a:rPr lang="es-ES" sz="2000" dirty="0" smtClean="0"/>
              <a:t>las interrelaciones </a:t>
            </a:r>
            <a:r>
              <a:rPr lang="es-ES" sz="2000" dirty="0"/>
              <a:t>existentes entre </a:t>
            </a:r>
            <a:r>
              <a:rPr lang="es-ES" sz="2000" dirty="0" smtClean="0"/>
              <a:t>sí. Se </a:t>
            </a:r>
            <a:r>
              <a:rPr lang="es-ES" sz="2000" dirty="0"/>
              <a:t>crea representaciones del sistema </a:t>
            </a:r>
            <a:r>
              <a:rPr lang="es-ES" sz="2000" dirty="0" smtClean="0"/>
              <a:t>en un </a:t>
            </a:r>
            <a:r>
              <a:rPr lang="es-ES" sz="2000" dirty="0"/>
              <a:t>nivel superior de </a:t>
            </a:r>
            <a:r>
              <a:rPr lang="es-ES" sz="2000" dirty="0" smtClean="0"/>
              <a:t>abstracción</a:t>
            </a:r>
            <a:r>
              <a:rPr lang="es-ES" dirty="0" smtClean="0"/>
              <a:t>.  </a:t>
            </a:r>
            <a:r>
              <a:rPr lang="es-ES" dirty="0"/>
              <a:t/>
            </a:r>
            <a:br>
              <a:rPr lang="es-ES" dirty="0"/>
            </a:br>
            <a:endParaRPr lang="en-US" dirty="0"/>
          </a:p>
        </p:txBody>
      </p:sp>
      <p:pic>
        <p:nvPicPr>
          <p:cNvPr id="4" name="Imagen 3"/>
          <p:cNvPicPr>
            <a:picLocks noChangeAspect="1"/>
          </p:cNvPicPr>
          <p:nvPr/>
        </p:nvPicPr>
        <p:blipFill>
          <a:blip r:embed="rId2"/>
          <a:stretch>
            <a:fillRect/>
          </a:stretch>
        </p:blipFill>
        <p:spPr>
          <a:xfrm>
            <a:off x="677334" y="2358763"/>
            <a:ext cx="4578668" cy="2558850"/>
          </a:xfrm>
          <a:prstGeom prst="rect">
            <a:avLst/>
          </a:prstGeom>
        </p:spPr>
      </p:pic>
    </p:spTree>
    <p:extLst>
      <p:ext uri="{BB962C8B-B14F-4D97-AF65-F5344CB8AC3E}">
        <p14:creationId xmlns:p14="http://schemas.microsoft.com/office/powerpoint/2010/main" val="211291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HAMILTON GALILEO</a:t>
            </a:r>
            <a:endParaRPr lang="en-US" dirty="0"/>
          </a:p>
        </p:txBody>
      </p:sp>
      <p:pic>
        <p:nvPicPr>
          <p:cNvPr id="4" name="Marcador de contenido 3"/>
          <p:cNvPicPr>
            <a:picLocks noGrp="1" noChangeAspect="1"/>
          </p:cNvPicPr>
          <p:nvPr>
            <p:ph idx="1"/>
          </p:nvPr>
        </p:nvPicPr>
        <p:blipFill>
          <a:blip r:embed="rId2"/>
          <a:stretch>
            <a:fillRect/>
          </a:stretch>
        </p:blipFill>
        <p:spPr>
          <a:xfrm>
            <a:off x="6164250" y="456490"/>
            <a:ext cx="3109752" cy="5527623"/>
          </a:xfrm>
          <a:prstGeom prst="rect">
            <a:avLst/>
          </a:prstGeom>
        </p:spPr>
      </p:pic>
      <p:sp>
        <p:nvSpPr>
          <p:cNvPr id="5" name="CuadroTexto 4"/>
          <p:cNvSpPr txBox="1"/>
          <p:nvPr/>
        </p:nvSpPr>
        <p:spPr>
          <a:xfrm>
            <a:off x="1322832" y="2023872"/>
            <a:ext cx="4090416" cy="3416320"/>
          </a:xfrm>
          <a:prstGeom prst="rect">
            <a:avLst/>
          </a:prstGeom>
          <a:noFill/>
        </p:spPr>
        <p:txBody>
          <a:bodyPr wrap="square" rtlCol="0">
            <a:spAutoFit/>
          </a:bodyPr>
          <a:lstStyle/>
          <a:p>
            <a:pPr algn="just"/>
            <a:r>
              <a:rPr lang="es-ES" dirty="0" smtClean="0"/>
              <a:t>El equipo </a:t>
            </a:r>
            <a:r>
              <a:rPr lang="es-ES" dirty="0"/>
              <a:t>GALILEO es un sistema de ventilación neumático controlado</a:t>
            </a:r>
            <a:br>
              <a:rPr lang="es-ES" dirty="0"/>
            </a:br>
            <a:r>
              <a:rPr lang="es-ES" dirty="0"/>
              <a:t>electrónicamente. </a:t>
            </a:r>
            <a:endParaRPr lang="es-ES" dirty="0" smtClean="0"/>
          </a:p>
          <a:p>
            <a:pPr algn="just"/>
            <a:endParaRPr lang="es-ES" dirty="0"/>
          </a:p>
          <a:p>
            <a:pPr algn="just"/>
            <a:r>
              <a:rPr lang="es-ES" dirty="0" smtClean="0"/>
              <a:t>La </a:t>
            </a:r>
            <a:r>
              <a:rPr lang="es-ES" dirty="0"/>
              <a:t>función principal es el suministro de una mezcla de gases al paciente</a:t>
            </a:r>
            <a:r>
              <a:rPr lang="es-ES" dirty="0" smtClean="0"/>
              <a:t>.</a:t>
            </a:r>
          </a:p>
          <a:p>
            <a:pPr algn="just"/>
            <a:r>
              <a:rPr lang="es-ES" dirty="0"/>
              <a:t/>
            </a:r>
            <a:br>
              <a:rPr lang="es-ES" dirty="0"/>
            </a:br>
            <a:r>
              <a:rPr lang="es-ES" dirty="0" smtClean="0"/>
              <a:t>El </a:t>
            </a:r>
            <a:r>
              <a:rPr lang="es-ES" dirty="0"/>
              <a:t>sistema electrónico se encarga de controlar el sistema neumático,</a:t>
            </a:r>
            <a:br>
              <a:rPr lang="es-ES" dirty="0"/>
            </a:br>
            <a:r>
              <a:rPr lang="es-ES" dirty="0"/>
              <a:t>monitorizar </a:t>
            </a:r>
            <a:r>
              <a:rPr lang="es-ES" dirty="0" smtClean="0"/>
              <a:t>presión, volumen y flujo que se entrega al paciente. (Hamilton, 2005)</a:t>
            </a:r>
            <a:endParaRPr lang="en-US" dirty="0"/>
          </a:p>
        </p:txBody>
      </p:sp>
    </p:spTree>
    <p:extLst>
      <p:ext uri="{BB962C8B-B14F-4D97-AF65-F5344CB8AC3E}">
        <p14:creationId xmlns:p14="http://schemas.microsoft.com/office/powerpoint/2010/main" val="304245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VISIÓN GENERAL DEL EQUIPO</a:t>
            </a:r>
            <a:endParaRPr lang="en-US" dirty="0"/>
          </a:p>
        </p:txBody>
      </p:sp>
      <p:pic>
        <p:nvPicPr>
          <p:cNvPr id="4" name="Marcador de contenido 3"/>
          <p:cNvPicPr>
            <a:picLocks noGrp="1" noChangeAspect="1"/>
          </p:cNvPicPr>
          <p:nvPr>
            <p:ph idx="1"/>
          </p:nvPr>
        </p:nvPicPr>
        <p:blipFill>
          <a:blip r:embed="rId2"/>
          <a:stretch>
            <a:fillRect/>
          </a:stretch>
        </p:blipFill>
        <p:spPr>
          <a:xfrm>
            <a:off x="3418540" y="1180488"/>
            <a:ext cx="4925360" cy="5469549"/>
          </a:xfrm>
          <a:prstGeom prst="rect">
            <a:avLst/>
          </a:prstGeom>
        </p:spPr>
      </p:pic>
    </p:spTree>
    <p:extLst>
      <p:ext uri="{BB962C8B-B14F-4D97-AF65-F5344CB8AC3E}">
        <p14:creationId xmlns:p14="http://schemas.microsoft.com/office/powerpoint/2010/main" val="316910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DE SISTEMAS</a:t>
            </a:r>
            <a:endParaRPr lang="en-US" dirty="0"/>
          </a:p>
        </p:txBody>
      </p:sp>
      <p:pic>
        <p:nvPicPr>
          <p:cNvPr id="5" name="Imagen 4"/>
          <p:cNvPicPr>
            <a:picLocks noChangeAspect="1"/>
          </p:cNvPicPr>
          <p:nvPr/>
        </p:nvPicPr>
        <p:blipFill>
          <a:blip r:embed="rId2"/>
          <a:stretch>
            <a:fillRect/>
          </a:stretch>
        </p:blipFill>
        <p:spPr>
          <a:xfrm>
            <a:off x="1589047" y="1686559"/>
            <a:ext cx="8405496" cy="4409441"/>
          </a:xfrm>
          <a:prstGeom prst="rect">
            <a:avLst/>
          </a:prstGeom>
        </p:spPr>
      </p:pic>
    </p:spTree>
    <p:extLst>
      <p:ext uri="{BB962C8B-B14F-4D97-AF65-F5344CB8AC3E}">
        <p14:creationId xmlns:p14="http://schemas.microsoft.com/office/powerpoint/2010/main" val="342590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SISTEMA NEUMÁTICO</a:t>
            </a:r>
            <a:endParaRPr lang="en-US" dirty="0"/>
          </a:p>
        </p:txBody>
      </p:sp>
      <p:pic>
        <p:nvPicPr>
          <p:cNvPr id="4" name="Marcador de contenido 3"/>
          <p:cNvPicPr>
            <a:picLocks noGrp="1" noChangeAspect="1"/>
          </p:cNvPicPr>
          <p:nvPr>
            <p:ph idx="1"/>
          </p:nvPr>
        </p:nvPicPr>
        <p:blipFill>
          <a:blip r:embed="rId2"/>
          <a:stretch>
            <a:fillRect/>
          </a:stretch>
        </p:blipFill>
        <p:spPr>
          <a:xfrm>
            <a:off x="3260708" y="1270000"/>
            <a:ext cx="5515243" cy="4818224"/>
          </a:xfrm>
          <a:prstGeom prst="rect">
            <a:avLst/>
          </a:prstGeom>
        </p:spPr>
      </p:pic>
    </p:spTree>
    <p:extLst>
      <p:ext uri="{BB962C8B-B14F-4D97-AF65-F5344CB8AC3E}">
        <p14:creationId xmlns:p14="http://schemas.microsoft.com/office/powerpoint/2010/main" val="291761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BLOQUE DE MEZCLADO</a:t>
            </a:r>
            <a:endParaRPr lang="en-US" dirty="0"/>
          </a:p>
        </p:txBody>
      </p:sp>
      <p:pic>
        <p:nvPicPr>
          <p:cNvPr id="8" name="Imagen 7"/>
          <p:cNvPicPr>
            <a:picLocks noChangeAspect="1"/>
          </p:cNvPicPr>
          <p:nvPr/>
        </p:nvPicPr>
        <p:blipFill>
          <a:blip r:embed="rId2"/>
          <a:stretch>
            <a:fillRect/>
          </a:stretch>
        </p:blipFill>
        <p:spPr>
          <a:xfrm>
            <a:off x="2946463" y="1068530"/>
            <a:ext cx="5587937" cy="5443332"/>
          </a:xfrm>
          <a:prstGeom prst="rect">
            <a:avLst/>
          </a:prstGeom>
        </p:spPr>
      </p:pic>
    </p:spTree>
    <p:extLst>
      <p:ext uri="{BB962C8B-B14F-4D97-AF65-F5344CB8AC3E}">
        <p14:creationId xmlns:p14="http://schemas.microsoft.com/office/powerpoint/2010/main" val="306005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TANQUE DE ALMACENAMIENTO</a:t>
            </a:r>
            <a:endParaRPr lang="en-US" dirty="0"/>
          </a:p>
        </p:txBody>
      </p:sp>
      <p:pic>
        <p:nvPicPr>
          <p:cNvPr id="4" name="Picture 243"/>
          <p:cNvPicPr>
            <a:picLocks noGrp="1"/>
          </p:cNvPicPr>
          <p:nvPr>
            <p:ph idx="1"/>
          </p:nvPr>
        </p:nvPicPr>
        <p:blipFill>
          <a:blip r:embed="rId2"/>
          <a:stretch>
            <a:fillRect/>
          </a:stretch>
        </p:blipFill>
        <p:spPr>
          <a:xfrm>
            <a:off x="3023616" y="1475232"/>
            <a:ext cx="5803392" cy="4911462"/>
          </a:xfrm>
          <a:prstGeom prst="rect">
            <a:avLst/>
          </a:prstGeom>
        </p:spPr>
      </p:pic>
    </p:spTree>
    <p:extLst>
      <p:ext uri="{BB962C8B-B14F-4D97-AF65-F5344CB8AC3E}">
        <p14:creationId xmlns:p14="http://schemas.microsoft.com/office/powerpoint/2010/main" val="324533658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298</TotalTime>
  <Words>1076</Words>
  <Application>Microsoft Office PowerPoint</Application>
  <PresentationFormat>Panorámica</PresentationFormat>
  <Paragraphs>147</Paragraphs>
  <Slides>29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SansSerif</vt:lpstr>
      <vt:lpstr>Times New Roman</vt:lpstr>
      <vt:lpstr>Trebuchet MS</vt:lpstr>
      <vt:lpstr>Wingdings 3</vt:lpstr>
      <vt:lpstr>Faceta</vt:lpstr>
      <vt:lpstr>DESARROLLO DE UN SISTEMA DE CONTROL PARA UN VENTILADOR MECÁNICO HAMILTON GALILEO (RESPIRADORES COVID-19) APLICANDO INGENIERÍA INVERSA</vt:lpstr>
      <vt:lpstr>COVID -19</vt:lpstr>
      <vt:lpstr>INGENIERÍA INVERSA</vt:lpstr>
      <vt:lpstr>HAMILTON GALILEO</vt:lpstr>
      <vt:lpstr>VISIÓN GENERAL DEL EQUIPO</vt:lpstr>
      <vt:lpstr>ANÁLISIS DE SISTEMAS</vt:lpstr>
      <vt:lpstr>SISTEMA NEUMÁTICO</vt:lpstr>
      <vt:lpstr>BLOQUE DE MEZCLADO</vt:lpstr>
      <vt:lpstr>TANQUE DE ALMACENAMIENTO</vt:lpstr>
      <vt:lpstr>VÁLVULA INSPIRATORIA</vt:lpstr>
      <vt:lpstr>ANÁLISIS DEL CIRCUITO DE LA VÁLVULA INSPIRATORIA</vt:lpstr>
      <vt:lpstr>VÁLVULA ESPIRATORIA  </vt:lpstr>
      <vt:lpstr>VÁLVULAS DE SOBREPRESIÓN</vt:lpstr>
      <vt:lpstr>SENSORES</vt:lpstr>
      <vt:lpstr>(S)CMV</vt:lpstr>
      <vt:lpstr>Requerimientos</vt:lpstr>
      <vt:lpstr>IMPLEMENTACIÓN</vt:lpstr>
      <vt:lpstr>IDENTIFICACIÓN DE SEÑALES</vt:lpstr>
      <vt:lpstr>DISEÑO DE PLACA ELECTRÓNICA</vt:lpstr>
      <vt:lpstr>PLACA DE CONTROL</vt:lpstr>
      <vt:lpstr>PLACA DE CONTROL</vt:lpstr>
      <vt:lpstr>INTERFAZ CON EL OPERADOR</vt:lpstr>
      <vt:lpstr>INTERFAZ CON EL PACIENTE</vt:lpstr>
      <vt:lpstr>PROGRAMACIÓN</vt:lpstr>
      <vt:lpstr>RESULTADOS</vt:lpstr>
      <vt:lpstr>PRUEBAS</vt:lpstr>
      <vt:lpstr>Conclusiones </vt:lpstr>
      <vt:lpstr>Conclusiones</vt:lpstr>
      <vt:lpstr>Recomendaciones</vt:lpstr>
    </vt:vector>
  </TitlesOfParts>
  <Company>T@Z FOREVER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UN SISTEMA DE CONTROL PARA UN VENTILADOR MECÁNICO HAMILTON GALILEO (RESPIRADORES COVID-19) APLICANDO INGENIERÍA INVERSA</dc:title>
  <dc:creator>Usuario</dc:creator>
  <cp:lastModifiedBy>Usuario</cp:lastModifiedBy>
  <cp:revision>23</cp:revision>
  <dcterms:created xsi:type="dcterms:W3CDTF">2021-08-20T17:26:40Z</dcterms:created>
  <dcterms:modified xsi:type="dcterms:W3CDTF">2021-08-24T13:55:59Z</dcterms:modified>
</cp:coreProperties>
</file>