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9144000"/>
  <p:notesSz cx="9979025" cy="6834175"/>
  <p:embeddedFontLst>
    <p:embeddedFont>
      <p:font typeface="Tahoma"/>
      <p:regular r:id="rId20"/>
      <p:bold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>
        <p15:guide id="1" orient="horz" pos="2153">
          <p15:clr>
            <a:srgbClr val="A4A3A4"/>
          </p15:clr>
        </p15:guide>
        <p15:guide id="2" pos="3144">
          <p15:clr>
            <a:srgbClr val="A4A3A4"/>
          </p15:clr>
        </p15:guide>
      </p15:notesGuideLst>
    </p:ext>
    <p:ext uri="http://customooxmlschemas.google.com/">
      <go:slidesCustomData xmlns:go="http://customooxmlschemas.google.com/" r:id="rId22" roundtripDataSignature="AMtx7mhrru+uGJac9tstKQp1F2eEZR4o6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153" orient="horz"/>
        <p:guide pos="3144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Tahoma-regular.fntdata"/><Relationship Id="rId11" Type="http://schemas.openxmlformats.org/officeDocument/2006/relationships/slide" Target="slides/slide6.xml"/><Relationship Id="rId22" Type="http://customschemas.google.com/relationships/presentationmetadata" Target="metadata"/><Relationship Id="rId10" Type="http://schemas.openxmlformats.org/officeDocument/2006/relationships/slide" Target="slides/slide5.xml"/><Relationship Id="rId21" Type="http://schemas.openxmlformats.org/officeDocument/2006/relationships/font" Target="fonts/Tahoma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43243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5653088" y="0"/>
            <a:ext cx="43243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279775" y="512763"/>
            <a:ext cx="3419475" cy="2563812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98538" y="3246439"/>
            <a:ext cx="7981951" cy="3076575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rmAutofit/>
          </a:bodyPr>
          <a:lstStyle>
            <a:lvl1pPr indent="-228600" lvl="0" marL="4572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36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6489700"/>
            <a:ext cx="43243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5653088" y="6489700"/>
            <a:ext cx="432435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8" name="Google Shape;88;p1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8d86bdda94_0_7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36" name="Google Shape;336;g8d86bdda94_0_7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g8d86bdda94_0_7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d86bdda94_0_8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62" name="Google Shape;362;g8d86bdda94_0_8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8d86bdda94_0_8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8d86bdda94_0_9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5" name="Google Shape;395;g8d86bdda94_0_9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g8d86bdda94_0_9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8d86bdda94_0_10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417" name="Google Shape;417;g8d86bdda94_0_10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g8d86bdda94_0_10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d8c786f11_1_52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d8c786f11_1_52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8d8c786f11_1_52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d86bdda94_0_0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98" name="Google Shape;98;g8d86bdda94_0_0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g8d86bdda94_0_0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d86bdda94_0_18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09" name="Google Shape;109;g8d86bdda94_0_18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g8d86bdda94_0_18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8d86bdda94_0_3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31" name="Google Shape;131;g8d86bdda94_0_3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8d86bdda94_0_3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8d86bdda94_0_4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0" name="Google Shape;170;g8d86bdda94_0_4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g8d86bdda94_0_4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8d8c786f11_0_6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00" name="Google Shape;200;g8d8c786f11_0_6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g8d8c786f11_0_6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8c25fa0ab6_0_16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34" name="Google Shape;234;g8c25fa0ab6_0_16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8c25fa0ab6_0_16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8d86bdda94_0_5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276" name="Google Shape;276;g8d86bdda94_0_5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8d86bdda94_0_5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8d86bdda94_0_69:notes"/>
          <p:cNvSpPr/>
          <p:nvPr>
            <p:ph idx="2" type="sldImg"/>
          </p:nvPr>
        </p:nvSpPr>
        <p:spPr>
          <a:xfrm>
            <a:off x="3279775" y="512763"/>
            <a:ext cx="3419400" cy="2563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09" name="Google Shape;309;g8d86bdda94_0_69:notes"/>
          <p:cNvSpPr txBox="1"/>
          <p:nvPr>
            <p:ph idx="1" type="body"/>
          </p:nvPr>
        </p:nvSpPr>
        <p:spPr>
          <a:xfrm>
            <a:off x="998538" y="3246439"/>
            <a:ext cx="7982100" cy="307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8025" lIns="96075" spcFirstLastPara="1" rIns="96075" wrap="square" tIns="480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8d86bdda94_0_69:notes"/>
          <p:cNvSpPr txBox="1"/>
          <p:nvPr>
            <p:ph idx="12" type="sldNum"/>
          </p:nvPr>
        </p:nvSpPr>
        <p:spPr>
          <a:xfrm>
            <a:off x="5653088" y="6489700"/>
            <a:ext cx="43242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b" bIns="48025" lIns="96075" spcFirstLastPara="1" rIns="96075" wrap="square" tIns="480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GB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ctrTitle"/>
          </p:nvPr>
        </p:nvSpPr>
        <p:spPr>
          <a:xfrm>
            <a:off x="685800" y="2130426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5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5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5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" type="body"/>
          </p:nvPr>
        </p:nvSpPr>
        <p:spPr>
          <a:xfrm rot="5400000">
            <a:off x="541338" y="190502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5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15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>
  <p:cSld name="Título y objeto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/>
          <p:nvPr>
            <p:ph type="title"/>
          </p:nvPr>
        </p:nvSpPr>
        <p:spPr>
          <a:xfrm>
            <a:off x="1475656" y="274639"/>
            <a:ext cx="7200800" cy="634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6"/>
          <p:cNvSpPr txBox="1"/>
          <p:nvPr>
            <p:ph idx="1" type="body"/>
          </p:nvPr>
        </p:nvSpPr>
        <p:spPr>
          <a:xfrm>
            <a:off x="457200" y="1628801"/>
            <a:ext cx="8229600" cy="4497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6"/>
          <p:cNvSpPr txBox="1"/>
          <p:nvPr>
            <p:ph idx="2" type="subTitle"/>
          </p:nvPr>
        </p:nvSpPr>
        <p:spPr>
          <a:xfrm>
            <a:off x="2051720" y="836712"/>
            <a:ext cx="6624736" cy="3600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4283968" y="6309320"/>
            <a:ext cx="58635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spcBef>
                <a:spcPts val="0"/>
              </a:spcBef>
              <a:spcAft>
                <a:spcPts val="0"/>
              </a:spcAft>
              <a:buNone/>
              <a:defRPr b="1" i="0" sz="14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descr="logo_ESPE_2.eps" id="26" name="Google Shape;26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512" y="332656"/>
            <a:ext cx="1152128" cy="10418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-GrIMPSOFT-2.eps" id="27" name="Google Shape;2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80312" y="6021288"/>
            <a:ext cx="1660727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1520" y="5892428"/>
            <a:ext cx="1080120" cy="979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722313" y="2906714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2" name="Google Shape;32;p7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7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" type="body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8" name="Google Shape;38;p8"/>
          <p:cNvSpPr txBox="1"/>
          <p:nvPr>
            <p:ph idx="2" type="body"/>
          </p:nvPr>
        </p:nvSpPr>
        <p:spPr>
          <a:xfrm>
            <a:off x="4648200" y="1600201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9" name="Google Shape;39;p8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8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8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" type="body"/>
          </p:nvPr>
        </p:nvSpPr>
        <p:spPr>
          <a:xfrm>
            <a:off x="457201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9"/>
          <p:cNvSpPr txBox="1"/>
          <p:nvPr>
            <p:ph idx="2" type="body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9"/>
          <p:cNvSpPr txBox="1"/>
          <p:nvPr>
            <p:ph idx="3" type="body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9"/>
          <p:cNvSpPr txBox="1"/>
          <p:nvPr>
            <p:ph idx="4" type="body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9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9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ólo el título" type="titleOnly">
  <p:cSld name="TITLE_ONLY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0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0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1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12"/>
          <p:cNvSpPr txBox="1"/>
          <p:nvPr>
            <p:ph idx="1" type="body"/>
          </p:nvPr>
        </p:nvSpPr>
        <p:spPr>
          <a:xfrm>
            <a:off x="3575050" y="273051"/>
            <a:ext cx="5111751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3" name="Google Shape;63;p12"/>
          <p:cNvSpPr txBox="1"/>
          <p:nvPr>
            <p:ph idx="2" type="body"/>
          </p:nvPr>
        </p:nvSpPr>
        <p:spPr>
          <a:xfrm>
            <a:off x="457201" y="1435101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4" name="Google Shape;64;p12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2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2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/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" name="Google Shape;70;p13"/>
          <p:cNvSpPr txBox="1"/>
          <p:nvPr>
            <p:ph idx="1" type="body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71" name="Google Shape;71;p13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3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3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png"/><Relationship Id="rId4" Type="http://schemas.openxmlformats.org/officeDocument/2006/relationships/image" Target="../media/image43.png"/><Relationship Id="rId5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3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36.png"/><Relationship Id="rId6" Type="http://schemas.openxmlformats.org/officeDocument/2006/relationships/image" Target="../media/image10.png"/><Relationship Id="rId7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40.png"/><Relationship Id="rId5" Type="http://schemas.openxmlformats.org/officeDocument/2006/relationships/image" Target="../media/image38.png"/><Relationship Id="rId6" Type="http://schemas.openxmlformats.org/officeDocument/2006/relationships/image" Target="../media/image37.png"/><Relationship Id="rId7" Type="http://schemas.openxmlformats.org/officeDocument/2006/relationships/image" Target="../media/image42.png"/><Relationship Id="rId8" Type="http://schemas.openxmlformats.org/officeDocument/2006/relationships/image" Target="../media/image3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7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5.png"/><Relationship Id="rId6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22.png"/><Relationship Id="rId13" Type="http://schemas.openxmlformats.org/officeDocument/2006/relationships/image" Target="../media/image21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Relationship Id="rId5" Type="http://schemas.openxmlformats.org/officeDocument/2006/relationships/image" Target="../media/image9.png"/><Relationship Id="rId6" Type="http://schemas.openxmlformats.org/officeDocument/2006/relationships/image" Target="../media/image14.png"/><Relationship Id="rId7" Type="http://schemas.openxmlformats.org/officeDocument/2006/relationships/image" Target="../media/image10.png"/><Relationship Id="rId8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27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19.png"/><Relationship Id="rId6" Type="http://schemas.openxmlformats.org/officeDocument/2006/relationships/image" Target="../media/image18.png"/><Relationship Id="rId7" Type="http://schemas.openxmlformats.org/officeDocument/2006/relationships/image" Target="../media/image33.png"/><Relationship Id="rId8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>
            <p:ph type="ctrTitle"/>
          </p:nvPr>
        </p:nvSpPr>
        <p:spPr>
          <a:xfrm>
            <a:off x="0" y="2584150"/>
            <a:ext cx="9144000" cy="175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/>
              <a:t>Tema: </a:t>
            </a:r>
            <a:r>
              <a:rPr lang="en-GB" sz="2400"/>
              <a:t>“Prototipo LPWAN de Comunicación, Ubicación y Monitoreo de Personas para eventos adversos en zonas inhóspitas.”</a:t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2400"/>
              <a:t>Área de Conocimiento: </a:t>
            </a:r>
            <a:r>
              <a:rPr lang="en-GB" sz="2400"/>
              <a:t>IoT Internet de las Cosas.</a:t>
            </a:r>
            <a:endParaRPr sz="2400"/>
          </a:p>
        </p:txBody>
      </p:sp>
      <p:sp>
        <p:nvSpPr>
          <p:cNvPr id="92" name="Google Shape;92;p1"/>
          <p:cNvSpPr txBox="1"/>
          <p:nvPr>
            <p:ph idx="1" type="subTitle"/>
          </p:nvPr>
        </p:nvSpPr>
        <p:spPr>
          <a:xfrm>
            <a:off x="899250" y="4382956"/>
            <a:ext cx="7345500" cy="203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b="1" lang="en-GB" sz="1900">
                <a:solidFill>
                  <a:schemeClr val="dk1"/>
                </a:solidFill>
              </a:rPr>
              <a:t> Estudiantes:</a:t>
            </a:r>
            <a:endParaRPr b="1" sz="19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1" lang="en-GB" sz="1900">
                <a:solidFill>
                  <a:schemeClr val="dk1"/>
                </a:solidFill>
              </a:rPr>
              <a:t>Calero Sarmiento Giovanni Fabricio.</a:t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1" lang="en-GB" sz="1900">
                <a:solidFill>
                  <a:schemeClr val="dk1"/>
                </a:solidFill>
              </a:rPr>
              <a:t>Pallo Reyes Daniel Joan.</a:t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i="1" sz="19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lang="en-GB" sz="1900">
                <a:solidFill>
                  <a:schemeClr val="dk1"/>
                </a:solidFill>
              </a:rPr>
              <a:t>Tutor:</a:t>
            </a:r>
            <a:endParaRPr b="1" sz="1900"/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i="1" lang="en-GB" sz="1900">
                <a:solidFill>
                  <a:schemeClr val="dk1"/>
                </a:solidFill>
              </a:rPr>
              <a:t>Ing. Efraín Fonseca, PhD.</a:t>
            </a:r>
            <a:endParaRPr sz="1900"/>
          </a:p>
        </p:txBody>
      </p:sp>
      <p:pic>
        <p:nvPicPr>
          <p:cNvPr descr="LOGO-PRINCIPAL5.png" id="93" name="Google Shape;93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300" y="6084375"/>
            <a:ext cx="2104700" cy="5434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arge tree in a city&#10;&#10;Description automatically generated" id="94" name="Google Shape;94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375" y="0"/>
            <a:ext cx="9214124" cy="25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8098" y="5777343"/>
            <a:ext cx="1219200" cy="9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8d86bdda94_0_79"/>
          <p:cNvSpPr/>
          <p:nvPr/>
        </p:nvSpPr>
        <p:spPr>
          <a:xfrm>
            <a:off x="790200" y="1421950"/>
            <a:ext cx="22209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Estudio de la Situación Actual</a:t>
            </a:r>
            <a:endParaRPr b="1" sz="1600"/>
          </a:p>
        </p:txBody>
      </p:sp>
      <p:pic>
        <p:nvPicPr>
          <p:cNvPr descr="LOGO-PRINCIPAL5.png" id="340" name="Google Shape;340;g8d86bdda94_0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g8d86bdda94_0_79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Alcance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g8d86bdda94_0_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g8d86bdda94_0_7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344" name="Google Shape;344;g8d86bdda94_0_7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45" name="Google Shape;345;g8d86bdda94_0_79"/>
          <p:cNvSpPr/>
          <p:nvPr/>
        </p:nvSpPr>
        <p:spPr>
          <a:xfrm>
            <a:off x="790200" y="3786317"/>
            <a:ext cx="22209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D966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Desarrollo de un Prototipo</a:t>
            </a:r>
            <a:endParaRPr b="1" sz="1600"/>
          </a:p>
        </p:txBody>
      </p:sp>
      <p:sp>
        <p:nvSpPr>
          <p:cNvPr id="346" name="Google Shape;346;g8d86bdda94_0_79"/>
          <p:cNvSpPr/>
          <p:nvPr/>
        </p:nvSpPr>
        <p:spPr>
          <a:xfrm>
            <a:off x="790200" y="2638805"/>
            <a:ext cx="22209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E599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Análisis de Factibilidad</a:t>
            </a:r>
            <a:endParaRPr b="1" sz="1600"/>
          </a:p>
        </p:txBody>
      </p:sp>
      <p:sp>
        <p:nvSpPr>
          <p:cNvPr id="347" name="Google Shape;347;g8d86bdda94_0_79"/>
          <p:cNvSpPr/>
          <p:nvPr/>
        </p:nvSpPr>
        <p:spPr>
          <a:xfrm>
            <a:off x="790200" y="4934575"/>
            <a:ext cx="22209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1C232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Validación del</a:t>
            </a:r>
            <a:r>
              <a:rPr b="1" lang="en-GB" sz="1600"/>
              <a:t> Prototipo</a:t>
            </a:r>
            <a:endParaRPr b="1" sz="1600"/>
          </a:p>
        </p:txBody>
      </p:sp>
      <p:sp>
        <p:nvSpPr>
          <p:cNvPr id="348" name="Google Shape;348;g8d86bdda94_0_79"/>
          <p:cNvSpPr/>
          <p:nvPr/>
        </p:nvSpPr>
        <p:spPr>
          <a:xfrm>
            <a:off x="3480228" y="1691788"/>
            <a:ext cx="8613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8d86bdda94_0_79"/>
          <p:cNvSpPr/>
          <p:nvPr/>
        </p:nvSpPr>
        <p:spPr>
          <a:xfrm>
            <a:off x="3480228" y="2907150"/>
            <a:ext cx="8613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8d86bdda94_0_79"/>
          <p:cNvSpPr/>
          <p:nvPr/>
        </p:nvSpPr>
        <p:spPr>
          <a:xfrm>
            <a:off x="3480228" y="4122525"/>
            <a:ext cx="8613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g8d86bdda94_0_79"/>
          <p:cNvSpPr/>
          <p:nvPr/>
        </p:nvSpPr>
        <p:spPr>
          <a:xfrm>
            <a:off x="3480228" y="5204413"/>
            <a:ext cx="8613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g8d86bdda94_0_79"/>
          <p:cNvSpPr/>
          <p:nvPr/>
        </p:nvSpPr>
        <p:spPr>
          <a:xfrm>
            <a:off x="4810650" y="1421975"/>
            <a:ext cx="24705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Validar la Problemática</a:t>
            </a:r>
            <a:endParaRPr b="1" sz="1600"/>
          </a:p>
        </p:txBody>
      </p:sp>
      <p:sp>
        <p:nvSpPr>
          <p:cNvPr id="353" name="Google Shape;353;g8d86bdda94_0_79"/>
          <p:cNvSpPr/>
          <p:nvPr/>
        </p:nvSpPr>
        <p:spPr>
          <a:xfrm>
            <a:off x="4810650" y="2638800"/>
            <a:ext cx="24705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CE5CD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Obtención de Estudios Primarios</a:t>
            </a:r>
            <a:endParaRPr b="1" sz="1600"/>
          </a:p>
        </p:txBody>
      </p:sp>
      <p:sp>
        <p:nvSpPr>
          <p:cNvPr id="354" name="Google Shape;354;g8d86bdda94_0_79"/>
          <p:cNvSpPr/>
          <p:nvPr/>
        </p:nvSpPr>
        <p:spPr>
          <a:xfrm>
            <a:off x="4810650" y="3786325"/>
            <a:ext cx="24705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9CB9C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/>
              <a:t>Simular un modelo de comunicación en áreas de largo alcance</a:t>
            </a:r>
            <a:endParaRPr b="1" sz="1600"/>
          </a:p>
        </p:txBody>
      </p:sp>
      <p:sp>
        <p:nvSpPr>
          <p:cNvPr id="355" name="Google Shape;355;g8d86bdda94_0_79"/>
          <p:cNvSpPr/>
          <p:nvPr/>
        </p:nvSpPr>
        <p:spPr>
          <a:xfrm>
            <a:off x="4810650" y="4934600"/>
            <a:ext cx="24705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6B26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>
                <a:solidFill>
                  <a:schemeClr val="dk1"/>
                </a:solidFill>
              </a:rPr>
              <a:t>Satisfacción de necesidades de comunicación </a:t>
            </a:r>
            <a:endParaRPr b="1" sz="1600"/>
          </a:p>
        </p:txBody>
      </p:sp>
      <p:pic>
        <p:nvPicPr>
          <p:cNvPr id="356" name="Google Shape;356;g8d86bdda94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9274" y="1888487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8d86bdda94_0_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9274" y="3165337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8d86bdda94_0_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1050" y="4127338"/>
            <a:ext cx="550000" cy="5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8d86bdda94_0_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1050" y="5261075"/>
            <a:ext cx="550000" cy="5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365" name="Google Shape;365;g8d86bdda94_0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g8d86bdda94_0_89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Metodología de la Investigación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g8d86bdda94_0_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8d86bdda94_0_8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369" name="Google Shape;369;g8d86bdda94_0_8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70" name="Google Shape;370;g8d86bdda94_0_89"/>
          <p:cNvSpPr/>
          <p:nvPr/>
        </p:nvSpPr>
        <p:spPr>
          <a:xfrm>
            <a:off x="571138" y="1831763"/>
            <a:ext cx="1593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Design Science</a:t>
            </a:r>
            <a:endParaRPr b="1"/>
          </a:p>
        </p:txBody>
      </p:sp>
      <p:sp>
        <p:nvSpPr>
          <p:cNvPr id="371" name="Google Shape;371;g8d86bdda94_0_89"/>
          <p:cNvSpPr/>
          <p:nvPr/>
        </p:nvSpPr>
        <p:spPr>
          <a:xfrm>
            <a:off x="3879475" y="16188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g8d86bdda94_0_89"/>
          <p:cNvSpPr/>
          <p:nvPr/>
        </p:nvSpPr>
        <p:spPr>
          <a:xfrm>
            <a:off x="4356688" y="1464475"/>
            <a:ext cx="31290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Diseño de un prototipo</a:t>
            </a:r>
            <a:endParaRPr b="1"/>
          </a:p>
        </p:txBody>
      </p:sp>
      <p:sp>
        <p:nvSpPr>
          <p:cNvPr id="373" name="Google Shape;373;g8d86bdda94_0_89"/>
          <p:cNvSpPr/>
          <p:nvPr/>
        </p:nvSpPr>
        <p:spPr>
          <a:xfrm>
            <a:off x="4355163" y="2411150"/>
            <a:ext cx="31290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</a:t>
            </a:r>
            <a:r>
              <a:rPr b="1" lang="en-GB"/>
              <a:t>nvestigación </a:t>
            </a:r>
            <a:r>
              <a:rPr b="1" lang="en-GB"/>
              <a:t>empírica</a:t>
            </a:r>
            <a:r>
              <a:rPr lang="en-GB"/>
              <a:t> (rendimiento)</a:t>
            </a:r>
            <a:endParaRPr b="1"/>
          </a:p>
        </p:txBody>
      </p:sp>
      <p:pic>
        <p:nvPicPr>
          <p:cNvPr id="374" name="Google Shape;374;g8d86bdda94_0_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5377" y="1660637"/>
            <a:ext cx="965373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g8d86bdda94_0_89"/>
          <p:cNvSpPr/>
          <p:nvPr/>
        </p:nvSpPr>
        <p:spPr>
          <a:xfrm>
            <a:off x="2276600" y="19861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8d86bdda94_0_89"/>
          <p:cNvSpPr/>
          <p:nvPr/>
        </p:nvSpPr>
        <p:spPr>
          <a:xfrm rot="-5400000">
            <a:off x="5786950" y="209216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g8d86bdda94_0_89"/>
          <p:cNvSpPr/>
          <p:nvPr/>
        </p:nvSpPr>
        <p:spPr>
          <a:xfrm>
            <a:off x="571138" y="3245900"/>
            <a:ext cx="1593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Investigación del Problema</a:t>
            </a:r>
            <a:endParaRPr b="1"/>
          </a:p>
        </p:txBody>
      </p:sp>
      <p:sp>
        <p:nvSpPr>
          <p:cNvPr id="378" name="Google Shape;378;g8d86bdda94_0_89"/>
          <p:cNvSpPr/>
          <p:nvPr/>
        </p:nvSpPr>
        <p:spPr>
          <a:xfrm>
            <a:off x="2436875" y="3400238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g8d86bdda94_0_89"/>
          <p:cNvSpPr/>
          <p:nvPr/>
        </p:nvSpPr>
        <p:spPr>
          <a:xfrm>
            <a:off x="2970475" y="3264075"/>
            <a:ext cx="4515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Realizar un estudio de la situación actual sobre la problemática de la investigación.</a:t>
            </a:r>
            <a:endParaRPr/>
          </a:p>
        </p:txBody>
      </p:sp>
      <p:sp>
        <p:nvSpPr>
          <p:cNvPr id="380" name="Google Shape;380;g8d86bdda94_0_89"/>
          <p:cNvSpPr/>
          <p:nvPr/>
        </p:nvSpPr>
        <p:spPr>
          <a:xfrm>
            <a:off x="571138" y="4635125"/>
            <a:ext cx="1593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Validación del Tratamiento</a:t>
            </a:r>
            <a:endParaRPr b="1"/>
          </a:p>
        </p:txBody>
      </p:sp>
      <p:sp>
        <p:nvSpPr>
          <p:cNvPr id="381" name="Google Shape;381;g8d86bdda94_0_89"/>
          <p:cNvSpPr/>
          <p:nvPr/>
        </p:nvSpPr>
        <p:spPr>
          <a:xfrm>
            <a:off x="571138" y="3958263"/>
            <a:ext cx="1593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Diseño del Tratamiento</a:t>
            </a:r>
            <a:endParaRPr b="1"/>
          </a:p>
        </p:txBody>
      </p:sp>
      <p:sp>
        <p:nvSpPr>
          <p:cNvPr id="382" name="Google Shape;382;g8d86bdda94_0_89"/>
          <p:cNvSpPr/>
          <p:nvPr/>
        </p:nvSpPr>
        <p:spPr>
          <a:xfrm>
            <a:off x="571138" y="5311975"/>
            <a:ext cx="1593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Implementación del</a:t>
            </a:r>
            <a:r>
              <a:rPr b="1" lang="en-GB"/>
              <a:t> Tratamiento</a:t>
            </a:r>
            <a:endParaRPr b="1"/>
          </a:p>
        </p:txBody>
      </p:sp>
      <p:sp>
        <p:nvSpPr>
          <p:cNvPr id="383" name="Google Shape;383;g8d86bdda94_0_89"/>
          <p:cNvSpPr/>
          <p:nvPr/>
        </p:nvSpPr>
        <p:spPr>
          <a:xfrm>
            <a:off x="2436875" y="411261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8d86bdda94_0_89"/>
          <p:cNvSpPr/>
          <p:nvPr/>
        </p:nvSpPr>
        <p:spPr>
          <a:xfrm>
            <a:off x="2436875" y="478946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8d86bdda94_0_89"/>
          <p:cNvSpPr/>
          <p:nvPr/>
        </p:nvSpPr>
        <p:spPr>
          <a:xfrm>
            <a:off x="2436875" y="546631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g8d86bdda94_0_89"/>
          <p:cNvSpPr/>
          <p:nvPr/>
        </p:nvSpPr>
        <p:spPr>
          <a:xfrm>
            <a:off x="2975575" y="3958275"/>
            <a:ext cx="4515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Desarrollo del prototipo de comunicación que solucione la problemática planteada.</a:t>
            </a:r>
            <a:endParaRPr/>
          </a:p>
        </p:txBody>
      </p:sp>
      <p:sp>
        <p:nvSpPr>
          <p:cNvPr id="387" name="Google Shape;387;g8d86bdda94_0_89"/>
          <p:cNvSpPr/>
          <p:nvPr/>
        </p:nvSpPr>
        <p:spPr>
          <a:xfrm>
            <a:off x="2977500" y="4652475"/>
            <a:ext cx="4515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5D0D0"/>
              </a:gs>
              <a:gs pos="100000">
                <a:srgbClr val="D96868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Validar el prototipo de comunicación </a:t>
            </a:r>
            <a:r>
              <a:rPr lang="en-GB">
                <a:solidFill>
                  <a:schemeClr val="dk1"/>
                </a:solidFill>
              </a:rPr>
              <a:t>que solucione la problemática planteada.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 </a:t>
            </a:r>
            <a:endParaRPr/>
          </a:p>
        </p:txBody>
      </p:sp>
      <p:sp>
        <p:nvSpPr>
          <p:cNvPr id="388" name="Google Shape;388;g8d86bdda94_0_89"/>
          <p:cNvSpPr/>
          <p:nvPr/>
        </p:nvSpPr>
        <p:spPr>
          <a:xfrm>
            <a:off x="2977512" y="5311975"/>
            <a:ext cx="4515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Tratar a </a:t>
            </a:r>
            <a:r>
              <a:rPr lang="en-GB"/>
              <a:t>través</a:t>
            </a:r>
            <a:r>
              <a:rPr lang="en-GB"/>
              <a:t> del prototipo la problemática planteada.</a:t>
            </a:r>
            <a:endParaRPr/>
          </a:p>
        </p:txBody>
      </p:sp>
      <p:pic>
        <p:nvPicPr>
          <p:cNvPr id="389" name="Google Shape;389;g8d86bdda94_0_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11049" y="3357825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g8d86bdda94_0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1050" y="3993813"/>
            <a:ext cx="550000" cy="5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8d86bdda94_0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1050" y="4652888"/>
            <a:ext cx="550000" cy="55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8d86bdda94_0_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11050" y="5311963"/>
            <a:ext cx="550000" cy="55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398" name="Google Shape;398;g8d86bdda94_0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8d86bdda94_0_99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Hipótesis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0" name="Google Shape;400;g8d86bdda94_0_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g8d86bdda94_0_9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402" name="Google Shape;402;g8d86bdda94_0_9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3" name="Google Shape;403;g8d86bdda94_0_99"/>
          <p:cNvSpPr/>
          <p:nvPr/>
        </p:nvSpPr>
        <p:spPr>
          <a:xfrm>
            <a:off x="1083175" y="1339100"/>
            <a:ext cx="5960700" cy="904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Un framework basado en redes temporales de largo alcance LPWAN que brinden comunicación, monitoreo y localización de personas en zonas inhóspitas durante eventos adversos.</a:t>
            </a:r>
            <a:endParaRPr sz="1700"/>
          </a:p>
        </p:txBody>
      </p:sp>
      <p:sp>
        <p:nvSpPr>
          <p:cNvPr id="404" name="Google Shape;404;g8d86bdda94_0_99"/>
          <p:cNvSpPr/>
          <p:nvPr/>
        </p:nvSpPr>
        <p:spPr>
          <a:xfrm>
            <a:off x="1431675" y="2785500"/>
            <a:ext cx="2116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Variable </a:t>
            </a:r>
            <a:r>
              <a:rPr b="1" lang="en-GB"/>
              <a:t>In</a:t>
            </a:r>
            <a:r>
              <a:rPr b="1" lang="en-GB"/>
              <a:t>d</a:t>
            </a:r>
            <a:r>
              <a:rPr b="1" lang="en-GB"/>
              <a:t>ependiente</a:t>
            </a:r>
            <a:endParaRPr b="1"/>
          </a:p>
        </p:txBody>
      </p:sp>
      <p:sp>
        <p:nvSpPr>
          <p:cNvPr id="405" name="Google Shape;405;g8d86bdda94_0_99"/>
          <p:cNvSpPr/>
          <p:nvPr/>
        </p:nvSpPr>
        <p:spPr>
          <a:xfrm>
            <a:off x="4553913" y="2785500"/>
            <a:ext cx="22011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Variable </a:t>
            </a:r>
            <a:r>
              <a:rPr b="1" lang="en-GB"/>
              <a:t>D</a:t>
            </a:r>
            <a:r>
              <a:rPr b="1" lang="en-GB"/>
              <a:t>ependiente</a:t>
            </a:r>
            <a:endParaRPr b="1"/>
          </a:p>
        </p:txBody>
      </p:sp>
      <p:sp>
        <p:nvSpPr>
          <p:cNvPr id="406" name="Google Shape;406;g8d86bdda94_0_99"/>
          <p:cNvSpPr/>
          <p:nvPr/>
        </p:nvSpPr>
        <p:spPr>
          <a:xfrm rot="5396159">
            <a:off x="2355520" y="246891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g8d86bdda94_0_99"/>
          <p:cNvSpPr/>
          <p:nvPr/>
        </p:nvSpPr>
        <p:spPr>
          <a:xfrm rot="5396159">
            <a:off x="5520207" y="246891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g8d86bdda94_0_99"/>
          <p:cNvSpPr/>
          <p:nvPr/>
        </p:nvSpPr>
        <p:spPr>
          <a:xfrm>
            <a:off x="1431675" y="3746063"/>
            <a:ext cx="2116200" cy="10068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</a:t>
            </a:r>
            <a:r>
              <a:rPr lang="en-GB"/>
              <a:t>n</a:t>
            </a:r>
            <a:r>
              <a:rPr b="1" lang="en-GB"/>
              <a:t> framework </a:t>
            </a:r>
            <a:r>
              <a:rPr lang="en-GB"/>
              <a:t>o modelo de servicio </a:t>
            </a:r>
            <a:r>
              <a:rPr b="1" lang="en-GB"/>
              <a:t>LPWAN de comunicación.</a:t>
            </a:r>
            <a:endParaRPr b="1"/>
          </a:p>
        </p:txBody>
      </p:sp>
      <p:sp>
        <p:nvSpPr>
          <p:cNvPr id="409" name="Google Shape;409;g8d86bdda94_0_99"/>
          <p:cNvSpPr/>
          <p:nvPr/>
        </p:nvSpPr>
        <p:spPr>
          <a:xfrm>
            <a:off x="4491450" y="3785600"/>
            <a:ext cx="2332800" cy="15687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Permitir el</a:t>
            </a:r>
            <a:r>
              <a:rPr lang="en-GB">
                <a:solidFill>
                  <a:schemeClr val="dk1"/>
                </a:solidFill>
              </a:rPr>
              <a:t> </a:t>
            </a:r>
            <a:r>
              <a:rPr b="1" lang="en-GB">
                <a:solidFill>
                  <a:schemeClr val="dk1"/>
                </a:solidFill>
              </a:rPr>
              <a:t>monitoreo</a:t>
            </a:r>
            <a:r>
              <a:rPr lang="en-GB">
                <a:solidFill>
                  <a:schemeClr val="dk1"/>
                </a:solidFill>
              </a:rPr>
              <a:t> y </a:t>
            </a:r>
            <a:r>
              <a:rPr b="1" lang="en-GB">
                <a:solidFill>
                  <a:schemeClr val="dk1"/>
                </a:solidFill>
              </a:rPr>
              <a:t>localización</a:t>
            </a:r>
            <a:r>
              <a:rPr lang="en-GB">
                <a:solidFill>
                  <a:schemeClr val="dk1"/>
                </a:solidFill>
              </a:rPr>
              <a:t> de personas en zonas inhóspitas durante eventos adversos.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 </a:t>
            </a:r>
            <a:endParaRPr b="1"/>
          </a:p>
        </p:txBody>
      </p:sp>
      <p:sp>
        <p:nvSpPr>
          <p:cNvPr id="410" name="Google Shape;410;g8d86bdda94_0_99"/>
          <p:cNvSpPr/>
          <p:nvPr/>
        </p:nvSpPr>
        <p:spPr>
          <a:xfrm rot="5396159">
            <a:off x="2355520" y="344926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8d86bdda94_0_99"/>
          <p:cNvSpPr/>
          <p:nvPr/>
        </p:nvSpPr>
        <p:spPr>
          <a:xfrm rot="5396159">
            <a:off x="5520207" y="3469028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g8d86bdda94_0_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674" y="4499400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g8d86bdda94_0_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93874" y="4959425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g8d86bdda94_0_9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0525" y="1915600"/>
            <a:ext cx="586500" cy="5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420" name="Google Shape;420;g8d86bdda94_0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8d86bdda94_0_109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Resultados Esperados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2" name="Google Shape;422;g8d86bdda94_0_1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g8d86bdda94_0_10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424" name="Google Shape;424;g8d86bdda94_0_10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25" name="Google Shape;425;g8d86bdda94_0_10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775" y="1357775"/>
            <a:ext cx="1937651" cy="1089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g8d86bdda94_0_10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3700" y="1460325"/>
            <a:ext cx="2408789" cy="160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g8d86bdda94_0_109"/>
          <p:cNvSpPr/>
          <p:nvPr/>
        </p:nvSpPr>
        <p:spPr>
          <a:xfrm>
            <a:off x="863625" y="3891538"/>
            <a:ext cx="27141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Generar Comunicación</a:t>
            </a:r>
            <a:endParaRPr/>
          </a:p>
        </p:txBody>
      </p:sp>
      <p:sp>
        <p:nvSpPr>
          <p:cNvPr id="428" name="Google Shape;428;g8d86bdda94_0_109"/>
          <p:cNvSpPr/>
          <p:nvPr/>
        </p:nvSpPr>
        <p:spPr>
          <a:xfrm>
            <a:off x="4622363" y="3201575"/>
            <a:ext cx="27141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Redes Tradicionales</a:t>
            </a:r>
            <a:r>
              <a:rPr lang="en-GB"/>
              <a:t> es escasa o nula</a:t>
            </a:r>
            <a:endParaRPr/>
          </a:p>
        </p:txBody>
      </p:sp>
      <p:sp>
        <p:nvSpPr>
          <p:cNvPr id="429" name="Google Shape;429;g8d86bdda94_0_109"/>
          <p:cNvSpPr/>
          <p:nvPr/>
        </p:nvSpPr>
        <p:spPr>
          <a:xfrm>
            <a:off x="1611074" y="4568513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Monitoreo</a:t>
            </a:r>
            <a:endParaRPr/>
          </a:p>
        </p:txBody>
      </p:sp>
      <p:sp>
        <p:nvSpPr>
          <p:cNvPr id="430" name="Google Shape;430;g8d86bdda94_0_109"/>
          <p:cNvSpPr/>
          <p:nvPr/>
        </p:nvSpPr>
        <p:spPr>
          <a:xfrm>
            <a:off x="781763" y="5245488"/>
            <a:ext cx="27141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Ubicación en tiempo real</a:t>
            </a:r>
            <a:endParaRPr/>
          </a:p>
        </p:txBody>
      </p:sp>
      <p:pic>
        <p:nvPicPr>
          <p:cNvPr id="431" name="Google Shape;431;g8d86bdda94_0_10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40075" y="2532994"/>
            <a:ext cx="1937651" cy="1230405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8d86bdda94_0_109"/>
          <p:cNvSpPr/>
          <p:nvPr/>
        </p:nvSpPr>
        <p:spPr>
          <a:xfrm>
            <a:off x="3929275" y="30673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g8d86bdda94_0_109"/>
          <p:cNvSpPr/>
          <p:nvPr/>
        </p:nvSpPr>
        <p:spPr>
          <a:xfrm>
            <a:off x="3965800" y="45685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g8d86bdda94_0_10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8075" y="3863225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g8d86bdda94_0_109"/>
          <p:cNvSpPr/>
          <p:nvPr/>
        </p:nvSpPr>
        <p:spPr>
          <a:xfrm>
            <a:off x="4571998" y="5245500"/>
            <a:ext cx="1119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Personas</a:t>
            </a:r>
            <a:endParaRPr/>
          </a:p>
        </p:txBody>
      </p:sp>
      <p:sp>
        <p:nvSpPr>
          <p:cNvPr id="436" name="Google Shape;436;g8d86bdda94_0_109"/>
          <p:cNvSpPr/>
          <p:nvPr/>
        </p:nvSpPr>
        <p:spPr>
          <a:xfrm>
            <a:off x="6192950" y="5223950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Salvar Vidas</a:t>
            </a:r>
            <a:endParaRPr/>
          </a:p>
        </p:txBody>
      </p:sp>
      <p:sp>
        <p:nvSpPr>
          <p:cNvPr id="437" name="Google Shape;437;g8d86bdda94_0_109"/>
          <p:cNvSpPr/>
          <p:nvPr/>
        </p:nvSpPr>
        <p:spPr>
          <a:xfrm>
            <a:off x="5807800" y="5363188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8" name="Google Shape;438;g8d86bdda94_0_10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51225" y="1460321"/>
            <a:ext cx="711275" cy="7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g8d86bdda94_0_10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85247" y="5115750"/>
            <a:ext cx="775808" cy="7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8d8c786f11_1_52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64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g8d8c786f11_1_52"/>
          <p:cNvSpPr txBox="1"/>
          <p:nvPr>
            <p:ph type="ctrTitle"/>
          </p:nvPr>
        </p:nvSpPr>
        <p:spPr>
          <a:xfrm>
            <a:off x="685800" y="2305851"/>
            <a:ext cx="7772400" cy="147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/>
              <a:t>GRACIAS</a:t>
            </a:r>
            <a:endParaRPr sz="8000"/>
          </a:p>
        </p:txBody>
      </p:sp>
      <p:pic>
        <p:nvPicPr>
          <p:cNvPr descr="LOGO-PRINCIPAL5.png" id="447" name="Google Shape;447;g8d8c786f11_1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8d8c786f11_1_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101" name="Google Shape;101;g8d86bdda9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g8d86bdda94_0_0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Contenido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g8d86bdda94_0_0"/>
          <p:cNvSpPr txBox="1"/>
          <p:nvPr>
            <p:ph idx="4294967295" type="body"/>
          </p:nvPr>
        </p:nvSpPr>
        <p:spPr>
          <a:xfrm>
            <a:off x="986250" y="1788900"/>
            <a:ext cx="4948800" cy="32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5560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ANTECEDENTES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PLANTEAMIENTO DEL PROBLEMA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ESTADO DEL ARTE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SOLUCIÓN PROPUESTA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VALIDACIÓN DE LA SOLUCIÓN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ALCANCE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METODOLOGÍA DE INVESTIGACIÓN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HIPÓTESIS DE TRABAJO</a:t>
            </a:r>
            <a:endParaRPr sz="3400"/>
          </a:p>
          <a:p>
            <a:pPr indent="-355600" lvl="0" marL="3429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➔"/>
            </a:pPr>
            <a:r>
              <a:rPr lang="en-GB" sz="2000"/>
              <a:t>RESULTADOS ESPERADOS</a:t>
            </a:r>
            <a:endParaRPr sz="3400"/>
          </a:p>
        </p:txBody>
      </p:sp>
      <p:pic>
        <p:nvPicPr>
          <p:cNvPr id="104" name="Google Shape;104;g8d86bdda94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04100" y="2273925"/>
            <a:ext cx="2310150" cy="231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g8d86bdda94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8d86bdda94_0_0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d86bdda94_0_18"/>
          <p:cNvSpPr/>
          <p:nvPr/>
        </p:nvSpPr>
        <p:spPr>
          <a:xfrm>
            <a:off x="630651" y="2680053"/>
            <a:ext cx="1715100" cy="338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Zonas Rurales</a:t>
            </a:r>
            <a:endParaRPr b="1"/>
          </a:p>
        </p:txBody>
      </p:sp>
      <p:pic>
        <p:nvPicPr>
          <p:cNvPr descr="LOGO-PRINCIPAL5.png" id="113" name="Google Shape;113;g8d86bdda94_0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8d86bdda94_0_18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Antecedentes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" name="Google Shape;115;g8d86bdda94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g8d86bdda94_0_18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117" name="Google Shape;117;g8d86bdda94_0_18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/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8" name="Google Shape;118;g8d86bdda94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375" y="1292014"/>
            <a:ext cx="2051650" cy="12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8d86bdda94_0_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41350" y="3018138"/>
            <a:ext cx="2170126" cy="146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g8d86bdda94_0_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75425" y="1270057"/>
            <a:ext cx="2184976" cy="12647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g8d86bdda94_0_18"/>
          <p:cNvSpPr/>
          <p:nvPr/>
        </p:nvSpPr>
        <p:spPr>
          <a:xfrm>
            <a:off x="1256905" y="3176512"/>
            <a:ext cx="462600" cy="5874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8d86bdda94_0_18"/>
          <p:cNvSpPr/>
          <p:nvPr/>
        </p:nvSpPr>
        <p:spPr>
          <a:xfrm>
            <a:off x="6236650" y="3081737"/>
            <a:ext cx="462600" cy="597000"/>
          </a:xfrm>
          <a:prstGeom prst="down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8d86bdda94_0_18"/>
          <p:cNvSpPr/>
          <p:nvPr/>
        </p:nvSpPr>
        <p:spPr>
          <a:xfrm>
            <a:off x="3005363" y="4630038"/>
            <a:ext cx="20421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Comunicación de Redes Tradicionales</a:t>
            </a:r>
            <a:endParaRPr b="1"/>
          </a:p>
        </p:txBody>
      </p:sp>
      <p:sp>
        <p:nvSpPr>
          <p:cNvPr id="124" name="Google Shape;124;g8d86bdda94_0_18"/>
          <p:cNvSpPr/>
          <p:nvPr/>
        </p:nvSpPr>
        <p:spPr>
          <a:xfrm>
            <a:off x="5707037" y="2607143"/>
            <a:ext cx="1715100" cy="343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Zonas Inhóspitas</a:t>
            </a:r>
            <a:endParaRPr b="1"/>
          </a:p>
        </p:txBody>
      </p:sp>
      <p:pic>
        <p:nvPicPr>
          <p:cNvPr id="125" name="Google Shape;125;g8d86bdda94_0_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650" y="3831800"/>
            <a:ext cx="1715100" cy="163087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g8d86bdda94_0_18"/>
          <p:cNvSpPr/>
          <p:nvPr/>
        </p:nvSpPr>
        <p:spPr>
          <a:xfrm>
            <a:off x="630651" y="5611565"/>
            <a:ext cx="1715100" cy="338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Telecentros</a:t>
            </a:r>
            <a:endParaRPr b="1"/>
          </a:p>
        </p:txBody>
      </p:sp>
      <p:pic>
        <p:nvPicPr>
          <p:cNvPr id="127" name="Google Shape;127;g8d86bdda94_0_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07063" y="3940925"/>
            <a:ext cx="1521725" cy="152175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g8d86bdda94_0_18"/>
          <p:cNvSpPr/>
          <p:nvPr/>
        </p:nvSpPr>
        <p:spPr>
          <a:xfrm>
            <a:off x="5610376" y="5611565"/>
            <a:ext cx="1715100" cy="338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Radioaficionados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134" name="Google Shape;134;g8d86bdda94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8d86bdda94_0_39"/>
          <p:cNvSpPr txBox="1"/>
          <p:nvPr>
            <p:ph idx="4294967295" type="title"/>
          </p:nvPr>
        </p:nvSpPr>
        <p:spPr>
          <a:xfrm>
            <a:off x="335406" y="355189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Planteamiento del Problema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8d86bdda94_0_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8d86bdda94_0_3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138" name="Google Shape;138;g8d86bdda94_0_39"/>
          <p:cNvSpPr/>
          <p:nvPr/>
        </p:nvSpPr>
        <p:spPr>
          <a:xfrm>
            <a:off x="7761050" y="11740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/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9" name="Google Shape;139;g8d86bdda94_0_39"/>
          <p:cNvSpPr/>
          <p:nvPr/>
        </p:nvSpPr>
        <p:spPr>
          <a:xfrm>
            <a:off x="2940025" y="2772300"/>
            <a:ext cx="2378400" cy="736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/>
              <a:t>NULA O ESCASA COBERTURA DE REDES TRADICIONALES EN ZONAS INHÓSPITAS</a:t>
            </a:r>
            <a:endParaRPr b="1" sz="1200"/>
          </a:p>
        </p:txBody>
      </p:sp>
      <p:sp>
        <p:nvSpPr>
          <p:cNvPr id="140" name="Google Shape;140;g8d86bdda94_0_39"/>
          <p:cNvSpPr/>
          <p:nvPr/>
        </p:nvSpPr>
        <p:spPr>
          <a:xfrm>
            <a:off x="1099675" y="3984850"/>
            <a:ext cx="21990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FALTA DE INFRAESTRUCTURA DE TELECOMUNICACIONES</a:t>
            </a:r>
            <a:endParaRPr b="1" sz="1000"/>
          </a:p>
        </p:txBody>
      </p:sp>
      <p:sp>
        <p:nvSpPr>
          <p:cNvPr id="141" name="Google Shape;141;g8d86bdda94_0_39"/>
          <p:cNvSpPr/>
          <p:nvPr/>
        </p:nvSpPr>
        <p:spPr>
          <a:xfrm>
            <a:off x="53600" y="509510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ALTOS COSTOS DE </a:t>
            </a:r>
            <a:r>
              <a:rPr b="1" lang="en-GB" sz="900"/>
              <a:t>DESPLIEGUE</a:t>
            </a:r>
            <a:r>
              <a:rPr b="1" lang="en-GB" sz="900"/>
              <a:t> Y MANTENIMIENTO</a:t>
            </a:r>
            <a:endParaRPr b="1" sz="900"/>
          </a:p>
        </p:txBody>
      </p:sp>
      <p:sp>
        <p:nvSpPr>
          <p:cNvPr id="142" name="Google Shape;142;g8d86bdda94_0_39"/>
          <p:cNvSpPr/>
          <p:nvPr/>
        </p:nvSpPr>
        <p:spPr>
          <a:xfrm>
            <a:off x="1458325" y="5041700"/>
            <a:ext cx="14817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AUSENCIA DE UN SUMINISTRO DE ELECTRICIDAD </a:t>
            </a:r>
            <a:r>
              <a:rPr b="1" lang="en-GB" sz="900"/>
              <a:t>REGULAR</a:t>
            </a:r>
            <a:r>
              <a:rPr b="1" lang="en-GB" sz="900"/>
              <a:t> Y ESTABLE</a:t>
            </a:r>
            <a:endParaRPr b="1" sz="900"/>
          </a:p>
        </p:txBody>
      </p:sp>
      <p:sp>
        <p:nvSpPr>
          <p:cNvPr id="143" name="Google Shape;143;g8d86bdda94_0_39"/>
          <p:cNvSpPr/>
          <p:nvPr/>
        </p:nvSpPr>
        <p:spPr>
          <a:xfrm>
            <a:off x="3016350" y="5095100"/>
            <a:ext cx="963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FALTA DE INVERSIÓN PRIVADA</a:t>
            </a:r>
            <a:endParaRPr b="1" sz="900"/>
          </a:p>
        </p:txBody>
      </p:sp>
      <p:sp>
        <p:nvSpPr>
          <p:cNvPr id="144" name="Google Shape;144;g8d86bdda94_0_39"/>
          <p:cNvSpPr/>
          <p:nvPr/>
        </p:nvSpPr>
        <p:spPr>
          <a:xfrm>
            <a:off x="4885200" y="3984850"/>
            <a:ext cx="21990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000"/>
              <a:t>BAJA DENSIDAD POBLACIONAL</a:t>
            </a:r>
            <a:endParaRPr b="1" sz="1000"/>
          </a:p>
        </p:txBody>
      </p:sp>
      <p:sp>
        <p:nvSpPr>
          <p:cNvPr id="145" name="Google Shape;145;g8d86bdda94_0_39"/>
          <p:cNvSpPr/>
          <p:nvPr/>
        </p:nvSpPr>
        <p:spPr>
          <a:xfrm>
            <a:off x="4104213" y="5095100"/>
            <a:ext cx="1146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DIFÍCIL ACCESIBILIDAD GEOGRÁFICA</a:t>
            </a:r>
            <a:endParaRPr b="1" sz="900"/>
          </a:p>
        </p:txBody>
      </p:sp>
      <p:sp>
        <p:nvSpPr>
          <p:cNvPr id="146" name="Google Shape;146;g8d86bdda94_0_39"/>
          <p:cNvSpPr/>
          <p:nvPr/>
        </p:nvSpPr>
        <p:spPr>
          <a:xfrm>
            <a:off x="5375088" y="5148350"/>
            <a:ext cx="1219200" cy="420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REGRESIÓN DEMOGRÁFICA</a:t>
            </a:r>
            <a:endParaRPr b="1" sz="900"/>
          </a:p>
        </p:txBody>
      </p:sp>
      <p:sp>
        <p:nvSpPr>
          <p:cNvPr id="147" name="Google Shape;147;g8d86bdda94_0_39"/>
          <p:cNvSpPr/>
          <p:nvPr/>
        </p:nvSpPr>
        <p:spPr>
          <a:xfrm>
            <a:off x="6702775" y="5095100"/>
            <a:ext cx="1407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/>
              <a:t>DEFICIENTES CONDICIONES SOCIOECONÓMICAS</a:t>
            </a:r>
            <a:endParaRPr b="1" sz="900"/>
          </a:p>
        </p:txBody>
      </p:sp>
      <p:sp>
        <p:nvSpPr>
          <p:cNvPr id="148" name="Google Shape;148;g8d86bdda94_0_39"/>
          <p:cNvSpPr/>
          <p:nvPr/>
        </p:nvSpPr>
        <p:spPr>
          <a:xfrm>
            <a:off x="204925" y="1269500"/>
            <a:ext cx="13284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INSOSTENIBILIDAD EN LA IMPLEMENTACIÓN DE NUEVAS TECNOLOGÍAS</a:t>
            </a:r>
            <a:endParaRPr b="1" sz="800"/>
          </a:p>
        </p:txBody>
      </p:sp>
      <p:sp>
        <p:nvSpPr>
          <p:cNvPr id="149" name="Google Shape;149;g8d86bdda94_0_39"/>
          <p:cNvSpPr/>
          <p:nvPr/>
        </p:nvSpPr>
        <p:spPr>
          <a:xfrm>
            <a:off x="1589575" y="1269500"/>
            <a:ext cx="12192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INCOMUNICACIÓN ENTRE ZONAS ALEDAÑAS</a:t>
            </a:r>
            <a:endParaRPr b="1" sz="800"/>
          </a:p>
        </p:txBody>
      </p:sp>
      <p:sp>
        <p:nvSpPr>
          <p:cNvPr id="150" name="Google Shape;150;g8d86bdda94_0_39"/>
          <p:cNvSpPr/>
          <p:nvPr/>
        </p:nvSpPr>
        <p:spPr>
          <a:xfrm>
            <a:off x="2865025" y="1269500"/>
            <a:ext cx="10635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NULA O BAJA CALIDAD DE COMUNICACIÓN</a:t>
            </a:r>
            <a:endParaRPr b="1" sz="800"/>
          </a:p>
        </p:txBody>
      </p:sp>
      <p:sp>
        <p:nvSpPr>
          <p:cNvPr id="151" name="Google Shape;151;g8d86bdda94_0_39"/>
          <p:cNvSpPr/>
          <p:nvPr/>
        </p:nvSpPr>
        <p:spPr>
          <a:xfrm>
            <a:off x="4278200" y="1269500"/>
            <a:ext cx="10635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DIFICULTAD DE ACCIÓN ANTE EMERGENCIAS</a:t>
            </a:r>
            <a:endParaRPr b="1" sz="800"/>
          </a:p>
        </p:txBody>
      </p:sp>
      <p:sp>
        <p:nvSpPr>
          <p:cNvPr id="152" name="Google Shape;152;g8d86bdda94_0_39"/>
          <p:cNvSpPr/>
          <p:nvPr/>
        </p:nvSpPr>
        <p:spPr>
          <a:xfrm>
            <a:off x="5411550" y="1269500"/>
            <a:ext cx="11463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INCAPACIDAD DE PRESTACIÓN DE SERVICIOS MÉDICOS</a:t>
            </a:r>
            <a:endParaRPr b="1" sz="800"/>
          </a:p>
        </p:txBody>
      </p:sp>
      <p:sp>
        <p:nvSpPr>
          <p:cNvPr id="153" name="Google Shape;153;g8d86bdda94_0_39"/>
          <p:cNvSpPr/>
          <p:nvPr/>
        </p:nvSpPr>
        <p:spPr>
          <a:xfrm>
            <a:off x="6627700" y="1269500"/>
            <a:ext cx="10635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800"/>
              <a:t>ATRASO TECNOLÓGICO</a:t>
            </a:r>
            <a:endParaRPr b="1" sz="800"/>
          </a:p>
        </p:txBody>
      </p:sp>
      <p:cxnSp>
        <p:nvCxnSpPr>
          <p:cNvPr id="154" name="Google Shape;154;g8d86bdda94_0_39"/>
          <p:cNvCxnSpPr>
            <a:stCxn id="140" idx="0"/>
            <a:endCxn id="139" idx="2"/>
          </p:cNvCxnSpPr>
          <p:nvPr/>
        </p:nvCxnSpPr>
        <p:spPr>
          <a:xfrm flipH="1" rot="10800000">
            <a:off x="2199175" y="3508750"/>
            <a:ext cx="19302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g8d86bdda94_0_39"/>
          <p:cNvCxnSpPr>
            <a:stCxn id="144" idx="0"/>
            <a:endCxn id="139" idx="2"/>
          </p:cNvCxnSpPr>
          <p:nvPr/>
        </p:nvCxnSpPr>
        <p:spPr>
          <a:xfrm rot="10800000">
            <a:off x="4129200" y="3508750"/>
            <a:ext cx="18555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g8d86bdda94_0_39"/>
          <p:cNvCxnSpPr>
            <a:stCxn id="141" idx="0"/>
            <a:endCxn id="140" idx="2"/>
          </p:cNvCxnSpPr>
          <p:nvPr/>
        </p:nvCxnSpPr>
        <p:spPr>
          <a:xfrm flipH="1" rot="10800000">
            <a:off x="717800" y="4619000"/>
            <a:ext cx="14814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g8d86bdda94_0_39"/>
          <p:cNvCxnSpPr>
            <a:stCxn id="142" idx="0"/>
            <a:endCxn id="140" idx="2"/>
          </p:cNvCxnSpPr>
          <p:nvPr/>
        </p:nvCxnSpPr>
        <p:spPr>
          <a:xfrm rot="10800000">
            <a:off x="2199175" y="4619000"/>
            <a:ext cx="0" cy="422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8" name="Google Shape;158;g8d86bdda94_0_39"/>
          <p:cNvCxnSpPr>
            <a:stCxn id="143" idx="0"/>
            <a:endCxn id="140" idx="2"/>
          </p:cNvCxnSpPr>
          <p:nvPr/>
        </p:nvCxnSpPr>
        <p:spPr>
          <a:xfrm rot="10800000">
            <a:off x="2199300" y="4619000"/>
            <a:ext cx="12987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9" name="Google Shape;159;g8d86bdda94_0_39"/>
          <p:cNvCxnSpPr>
            <a:stCxn id="145" idx="0"/>
            <a:endCxn id="144" idx="2"/>
          </p:cNvCxnSpPr>
          <p:nvPr/>
        </p:nvCxnSpPr>
        <p:spPr>
          <a:xfrm flipH="1" rot="10800000">
            <a:off x="4677363" y="4619000"/>
            <a:ext cx="13074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0" name="Google Shape;160;g8d86bdda94_0_39"/>
          <p:cNvCxnSpPr>
            <a:stCxn id="146" idx="0"/>
            <a:endCxn id="144" idx="2"/>
          </p:cNvCxnSpPr>
          <p:nvPr/>
        </p:nvCxnSpPr>
        <p:spPr>
          <a:xfrm rot="10800000">
            <a:off x="5984688" y="4619150"/>
            <a:ext cx="0" cy="52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1" name="Google Shape;161;g8d86bdda94_0_39"/>
          <p:cNvCxnSpPr>
            <a:stCxn id="147" idx="0"/>
            <a:endCxn id="144" idx="2"/>
          </p:cNvCxnSpPr>
          <p:nvPr/>
        </p:nvCxnSpPr>
        <p:spPr>
          <a:xfrm rot="10800000">
            <a:off x="5984575" y="4619000"/>
            <a:ext cx="1422000" cy="476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2" name="Google Shape;162;g8d86bdda94_0_39"/>
          <p:cNvCxnSpPr>
            <a:stCxn id="139" idx="0"/>
            <a:endCxn id="148" idx="2"/>
          </p:cNvCxnSpPr>
          <p:nvPr/>
        </p:nvCxnSpPr>
        <p:spPr>
          <a:xfrm rot="10800000">
            <a:off x="869125" y="1903800"/>
            <a:ext cx="32601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3" name="Google Shape;163;g8d86bdda94_0_39"/>
          <p:cNvCxnSpPr>
            <a:stCxn id="139" idx="0"/>
            <a:endCxn id="149" idx="2"/>
          </p:cNvCxnSpPr>
          <p:nvPr/>
        </p:nvCxnSpPr>
        <p:spPr>
          <a:xfrm rot="10800000">
            <a:off x="2199325" y="1903800"/>
            <a:ext cx="19299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4" name="Google Shape;164;g8d86bdda94_0_39"/>
          <p:cNvCxnSpPr>
            <a:stCxn id="139" idx="0"/>
            <a:endCxn id="150" idx="2"/>
          </p:cNvCxnSpPr>
          <p:nvPr/>
        </p:nvCxnSpPr>
        <p:spPr>
          <a:xfrm rot="10800000">
            <a:off x="3396925" y="1903800"/>
            <a:ext cx="7323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5" name="Google Shape;165;g8d86bdda94_0_39"/>
          <p:cNvCxnSpPr>
            <a:stCxn id="139" idx="0"/>
            <a:endCxn id="151" idx="2"/>
          </p:cNvCxnSpPr>
          <p:nvPr/>
        </p:nvCxnSpPr>
        <p:spPr>
          <a:xfrm flipH="1" rot="10800000">
            <a:off x="4129225" y="1903800"/>
            <a:ext cx="6807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6" name="Google Shape;166;g8d86bdda94_0_39"/>
          <p:cNvCxnSpPr>
            <a:stCxn id="139" idx="0"/>
            <a:endCxn id="152" idx="2"/>
          </p:cNvCxnSpPr>
          <p:nvPr/>
        </p:nvCxnSpPr>
        <p:spPr>
          <a:xfrm flipH="1" rot="10800000">
            <a:off x="4129225" y="1903800"/>
            <a:ext cx="18555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67" name="Google Shape;167;g8d86bdda94_0_39"/>
          <p:cNvCxnSpPr>
            <a:stCxn id="139" idx="0"/>
            <a:endCxn id="153" idx="2"/>
          </p:cNvCxnSpPr>
          <p:nvPr/>
        </p:nvCxnSpPr>
        <p:spPr>
          <a:xfrm flipH="1" rot="10800000">
            <a:off x="4129225" y="1903800"/>
            <a:ext cx="3030300" cy="868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173" name="Google Shape;173;g8d86bdda94_0_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8d86bdda94_0_49"/>
          <p:cNvSpPr txBox="1"/>
          <p:nvPr>
            <p:ph idx="4294967295" type="title"/>
          </p:nvPr>
        </p:nvSpPr>
        <p:spPr>
          <a:xfrm>
            <a:off x="254806" y="21941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Estado del Arte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5" name="Google Shape;175;g8d86bdda94_0_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8d86bdda94_0_4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177" name="Google Shape;177;g8d86bdda94_0_4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78" name="Google Shape;178;g8d86bdda94_0_49"/>
          <p:cNvSpPr/>
          <p:nvPr/>
        </p:nvSpPr>
        <p:spPr>
          <a:xfrm>
            <a:off x="421175" y="1012600"/>
            <a:ext cx="1956300" cy="7365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Mediante Estudios </a:t>
            </a:r>
            <a:r>
              <a:rPr b="1" lang="en-GB"/>
              <a:t>Exploratorios</a:t>
            </a:r>
            <a:r>
              <a:rPr lang="en-GB"/>
              <a:t> y </a:t>
            </a:r>
            <a:r>
              <a:rPr b="1" lang="en-GB"/>
              <a:t>Bibliográficos</a:t>
            </a:r>
            <a:r>
              <a:rPr lang="en-GB"/>
              <a:t>.</a:t>
            </a:r>
            <a:endParaRPr/>
          </a:p>
        </p:txBody>
      </p:sp>
      <p:sp>
        <p:nvSpPr>
          <p:cNvPr id="179" name="Google Shape;179;g8d86bdda94_0_49"/>
          <p:cNvSpPr/>
          <p:nvPr/>
        </p:nvSpPr>
        <p:spPr>
          <a:xfrm>
            <a:off x="2890013" y="1144900"/>
            <a:ext cx="16548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Grupo de Control</a:t>
            </a:r>
            <a:endParaRPr b="1"/>
          </a:p>
        </p:txBody>
      </p:sp>
      <p:sp>
        <p:nvSpPr>
          <p:cNvPr id="180" name="Google Shape;180;g8d86bdda94_0_49"/>
          <p:cNvSpPr/>
          <p:nvPr/>
        </p:nvSpPr>
        <p:spPr>
          <a:xfrm>
            <a:off x="5071063" y="1144900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8</a:t>
            </a:r>
            <a:r>
              <a:rPr lang="en-GB"/>
              <a:t> Artículos</a:t>
            </a:r>
            <a:endParaRPr/>
          </a:p>
        </p:txBody>
      </p:sp>
      <p:sp>
        <p:nvSpPr>
          <p:cNvPr id="181" name="Google Shape;181;g8d86bdda94_0_49"/>
          <p:cNvSpPr/>
          <p:nvPr/>
        </p:nvSpPr>
        <p:spPr>
          <a:xfrm>
            <a:off x="2890025" y="2022250"/>
            <a:ext cx="1654800" cy="634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Obtuvo palabras para la</a:t>
            </a:r>
            <a:r>
              <a:rPr b="1" lang="en-GB"/>
              <a:t> “Cadena de Búsqueda”</a:t>
            </a:r>
            <a:endParaRPr b="1"/>
          </a:p>
        </p:txBody>
      </p:sp>
      <p:sp>
        <p:nvSpPr>
          <p:cNvPr id="182" name="Google Shape;182;g8d86bdda94_0_49"/>
          <p:cNvSpPr/>
          <p:nvPr/>
        </p:nvSpPr>
        <p:spPr>
          <a:xfrm>
            <a:off x="2499500" y="127725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8d86bdda94_0_49"/>
          <p:cNvSpPr/>
          <p:nvPr/>
        </p:nvSpPr>
        <p:spPr>
          <a:xfrm>
            <a:off x="4659313" y="12715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" name="Google Shape;184;g8d86bdda94_0_49"/>
          <p:cNvSpPr/>
          <p:nvPr/>
        </p:nvSpPr>
        <p:spPr>
          <a:xfrm rot="5396159">
            <a:off x="3583170" y="171016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g8d86bdda94_0_49"/>
          <p:cNvSpPr/>
          <p:nvPr/>
        </p:nvSpPr>
        <p:spPr>
          <a:xfrm>
            <a:off x="3012425" y="2911200"/>
            <a:ext cx="4557300" cy="3405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rPr lang="en-GB" sz="1300">
                <a:solidFill>
                  <a:schemeClr val="dk1"/>
                </a:solidFill>
              </a:rPr>
              <a:t>(("remote locations"  OR  "remote areas"  OR  "inhabited areas"  OR  "rural areas"  OR  "rural communities"  OR  "forest areas"  OR  "top of a mountain"  OR  "tropical rainforest"  OR  "farm area" )  </a:t>
            </a:r>
            <a:r>
              <a:rPr b="1" lang="en-GB" sz="1300">
                <a:solidFill>
                  <a:schemeClr val="dk1"/>
                </a:solidFill>
              </a:rPr>
              <a:t>AND </a:t>
            </a:r>
            <a:r>
              <a:rPr lang="en-GB" sz="1300">
                <a:solidFill>
                  <a:schemeClr val="dk1"/>
                </a:solidFill>
              </a:rPr>
              <a:t> ( "health monitoring"  OR  "health assistance"  OR  "healthcare monitoring"  OR  "health status"  OR  "long-range communication"  OR  "wireless communications"  OR  "optimize coverage"  OR  "data communications"  OR  "self-sustainable" )  </a:t>
            </a:r>
            <a:r>
              <a:rPr b="1" lang="en-GB" sz="1300">
                <a:solidFill>
                  <a:schemeClr val="dk1"/>
                </a:solidFill>
              </a:rPr>
              <a:t>AND  </a:t>
            </a:r>
            <a:r>
              <a:rPr lang="en-GB" sz="1300">
                <a:solidFill>
                  <a:schemeClr val="dk1"/>
                </a:solidFill>
              </a:rPr>
              <a:t>( "communications system"  OR  "monitoring system"  OR  "network model"  OR  "wireless network" )</a:t>
            </a:r>
            <a:r>
              <a:rPr b="1" lang="en-GB" sz="1300">
                <a:solidFill>
                  <a:schemeClr val="dk1"/>
                </a:solidFill>
              </a:rPr>
              <a:t>  AND  </a:t>
            </a:r>
            <a:r>
              <a:rPr lang="en-GB" sz="1300">
                <a:solidFill>
                  <a:schemeClr val="dk1"/>
                </a:solidFill>
              </a:rPr>
              <a:t>( "environment constraints"  OR  "limited energy sources"  OR  "climate change"  OR  "difficult access"  OR  "lack terrestrial telecommunication"  OR  "forest fires"  OR  "became lost"  OR  "inadequate Internet access" )).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just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186" name="Google Shape;186;g8d86bdda94_0_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53700" y="934163"/>
            <a:ext cx="920566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8d86bdda94_0_49"/>
          <p:cNvSpPr/>
          <p:nvPr/>
        </p:nvSpPr>
        <p:spPr>
          <a:xfrm>
            <a:off x="1252325" y="3627800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Entorno</a:t>
            </a:r>
            <a:endParaRPr b="1" i="1"/>
          </a:p>
        </p:txBody>
      </p:sp>
      <p:sp>
        <p:nvSpPr>
          <p:cNvPr id="188" name="Google Shape;188;g8d86bdda94_0_49"/>
          <p:cNvSpPr/>
          <p:nvPr/>
        </p:nvSpPr>
        <p:spPr>
          <a:xfrm>
            <a:off x="1252325" y="4194913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Propósito</a:t>
            </a:r>
            <a:endParaRPr b="1" i="1"/>
          </a:p>
        </p:txBody>
      </p:sp>
      <p:sp>
        <p:nvSpPr>
          <p:cNvPr id="189" name="Google Shape;189;g8d86bdda94_0_49"/>
          <p:cNvSpPr/>
          <p:nvPr/>
        </p:nvSpPr>
        <p:spPr>
          <a:xfrm>
            <a:off x="1252325" y="4798663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Propuesta</a:t>
            </a:r>
            <a:endParaRPr b="1" i="1"/>
          </a:p>
        </p:txBody>
      </p:sp>
      <p:sp>
        <p:nvSpPr>
          <p:cNvPr id="190" name="Google Shape;190;g8d86bdda94_0_49"/>
          <p:cNvSpPr/>
          <p:nvPr/>
        </p:nvSpPr>
        <p:spPr>
          <a:xfrm>
            <a:off x="1252325" y="5367500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GB"/>
              <a:t>Problema</a:t>
            </a:r>
            <a:endParaRPr b="1" i="1"/>
          </a:p>
        </p:txBody>
      </p:sp>
      <p:sp>
        <p:nvSpPr>
          <p:cNvPr id="191" name="Google Shape;191;g8d86bdda94_0_49"/>
          <p:cNvSpPr/>
          <p:nvPr/>
        </p:nvSpPr>
        <p:spPr>
          <a:xfrm>
            <a:off x="539775" y="2966625"/>
            <a:ext cx="1139400" cy="4719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Contextos</a:t>
            </a:r>
            <a:endParaRPr b="1"/>
          </a:p>
        </p:txBody>
      </p:sp>
      <p:sp>
        <p:nvSpPr>
          <p:cNvPr id="192" name="Google Shape;192;g8d86bdda94_0_49"/>
          <p:cNvSpPr/>
          <p:nvPr/>
        </p:nvSpPr>
        <p:spPr>
          <a:xfrm>
            <a:off x="2567813" y="44994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BD4EB"/>
              </a:gs>
              <a:gs pos="100000">
                <a:srgbClr val="9180BB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g8d86bdda94_0_49"/>
          <p:cNvSpPr/>
          <p:nvPr/>
        </p:nvSpPr>
        <p:spPr>
          <a:xfrm rot="10800000">
            <a:off x="846475" y="2291375"/>
            <a:ext cx="1852500" cy="4719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g8d86bdda94_0_49"/>
          <p:cNvSpPr/>
          <p:nvPr/>
        </p:nvSpPr>
        <p:spPr>
          <a:xfrm>
            <a:off x="775563" y="37544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g8d86bdda94_0_49"/>
          <p:cNvSpPr/>
          <p:nvPr/>
        </p:nvSpPr>
        <p:spPr>
          <a:xfrm>
            <a:off x="775563" y="432156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g8d86bdda94_0_49"/>
          <p:cNvSpPr/>
          <p:nvPr/>
        </p:nvSpPr>
        <p:spPr>
          <a:xfrm>
            <a:off x="775563" y="492647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8d86bdda94_0_49"/>
          <p:cNvSpPr/>
          <p:nvPr/>
        </p:nvSpPr>
        <p:spPr>
          <a:xfrm>
            <a:off x="775563" y="551251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1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203" name="Google Shape;203;g8d8c786f11_0_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g8d8c786f11_0_6"/>
          <p:cNvSpPr txBox="1"/>
          <p:nvPr>
            <p:ph idx="4294967295" type="title"/>
          </p:nvPr>
        </p:nvSpPr>
        <p:spPr>
          <a:xfrm>
            <a:off x="254806" y="21941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Estado del Arte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g8d8c786f11_0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8d8c786f11_0_6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07" name="Google Shape;207;g8d8c786f11_0_6"/>
          <p:cNvSpPr/>
          <p:nvPr/>
        </p:nvSpPr>
        <p:spPr>
          <a:xfrm>
            <a:off x="575513" y="1317138"/>
            <a:ext cx="1788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Cadena Búsqueda</a:t>
            </a:r>
            <a:endParaRPr b="1"/>
          </a:p>
        </p:txBody>
      </p:sp>
      <p:pic>
        <p:nvPicPr>
          <p:cNvPr id="208" name="Google Shape;208;g8d8c786f11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2013" y="1942750"/>
            <a:ext cx="1328400" cy="42575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8d8c786f11_0_6"/>
          <p:cNvSpPr/>
          <p:nvPr/>
        </p:nvSpPr>
        <p:spPr>
          <a:xfrm>
            <a:off x="2796338" y="14715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g8d8c786f11_0_6"/>
          <p:cNvSpPr/>
          <p:nvPr/>
        </p:nvSpPr>
        <p:spPr>
          <a:xfrm>
            <a:off x="3496750" y="131715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143 </a:t>
            </a:r>
            <a:r>
              <a:rPr lang="en-GB"/>
              <a:t>Artículos</a:t>
            </a:r>
            <a:endParaRPr/>
          </a:p>
        </p:txBody>
      </p:sp>
      <p:sp>
        <p:nvSpPr>
          <p:cNvPr id="211" name="Google Shape;211;g8d8c786f11_0_6"/>
          <p:cNvSpPr/>
          <p:nvPr/>
        </p:nvSpPr>
        <p:spPr>
          <a:xfrm>
            <a:off x="5113425" y="14715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g8d8c786f11_0_6"/>
          <p:cNvSpPr/>
          <p:nvPr/>
        </p:nvSpPr>
        <p:spPr>
          <a:xfrm>
            <a:off x="5670188" y="131715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Estudios Candidatos</a:t>
            </a:r>
            <a:endParaRPr b="1"/>
          </a:p>
        </p:txBody>
      </p:sp>
      <p:sp>
        <p:nvSpPr>
          <p:cNvPr id="213" name="Google Shape;213;g8d8c786f11_0_6"/>
          <p:cNvSpPr/>
          <p:nvPr/>
        </p:nvSpPr>
        <p:spPr>
          <a:xfrm>
            <a:off x="385475" y="2785225"/>
            <a:ext cx="2355300" cy="1135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</a:t>
            </a:r>
            <a:r>
              <a:rPr b="1" lang="en-GB"/>
              <a:t>nálisis</a:t>
            </a:r>
            <a:r>
              <a:rPr b="1" lang="en-GB"/>
              <a:t> exhaustivo</a:t>
            </a:r>
            <a:r>
              <a:rPr lang="en-GB"/>
              <a:t> a través de un </a:t>
            </a:r>
            <a:r>
              <a:rPr lang="en-GB"/>
              <a:t>consenso</a:t>
            </a:r>
            <a:r>
              <a:rPr lang="en-GB"/>
              <a:t> entre los investigadores.</a:t>
            </a:r>
            <a:endParaRPr/>
          </a:p>
        </p:txBody>
      </p:sp>
      <p:sp>
        <p:nvSpPr>
          <p:cNvPr id="214" name="Google Shape;214;g8d8c786f11_0_6"/>
          <p:cNvSpPr/>
          <p:nvPr/>
        </p:nvSpPr>
        <p:spPr>
          <a:xfrm>
            <a:off x="3107800" y="279595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Título </a:t>
            </a:r>
            <a:endParaRPr/>
          </a:p>
        </p:txBody>
      </p:sp>
      <p:sp>
        <p:nvSpPr>
          <p:cNvPr id="215" name="Google Shape;215;g8d8c786f11_0_6"/>
          <p:cNvSpPr/>
          <p:nvPr/>
        </p:nvSpPr>
        <p:spPr>
          <a:xfrm>
            <a:off x="3107800" y="338230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Resumen</a:t>
            </a:r>
            <a:r>
              <a:rPr b="1" lang="en-GB"/>
              <a:t> </a:t>
            </a:r>
            <a:endParaRPr b="1"/>
          </a:p>
        </p:txBody>
      </p:sp>
      <p:sp>
        <p:nvSpPr>
          <p:cNvPr id="216" name="Google Shape;216;g8d8c786f11_0_6"/>
          <p:cNvSpPr/>
          <p:nvPr/>
        </p:nvSpPr>
        <p:spPr>
          <a:xfrm>
            <a:off x="2803725" y="29503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g8d8c786f11_0_6"/>
          <p:cNvSpPr/>
          <p:nvPr/>
        </p:nvSpPr>
        <p:spPr>
          <a:xfrm>
            <a:off x="2803713" y="353665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8d8c786f11_0_6"/>
          <p:cNvSpPr/>
          <p:nvPr/>
        </p:nvSpPr>
        <p:spPr>
          <a:xfrm>
            <a:off x="4487350" y="31690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8d8c786f11_0_6"/>
          <p:cNvSpPr/>
          <p:nvPr/>
        </p:nvSpPr>
        <p:spPr>
          <a:xfrm>
            <a:off x="4807037" y="3020313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12</a:t>
            </a:r>
            <a:r>
              <a:rPr b="1" lang="en-GB"/>
              <a:t> </a:t>
            </a:r>
            <a:r>
              <a:rPr lang="en-GB"/>
              <a:t>Artículos</a:t>
            </a:r>
            <a:endParaRPr/>
          </a:p>
        </p:txBody>
      </p:sp>
      <p:sp>
        <p:nvSpPr>
          <p:cNvPr id="220" name="Google Shape;220;g8d8c786f11_0_6"/>
          <p:cNvSpPr/>
          <p:nvPr/>
        </p:nvSpPr>
        <p:spPr>
          <a:xfrm>
            <a:off x="6363413" y="3020313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Estudios Relevantes</a:t>
            </a:r>
            <a:endParaRPr b="1"/>
          </a:p>
        </p:txBody>
      </p:sp>
      <p:sp>
        <p:nvSpPr>
          <p:cNvPr id="221" name="Google Shape;221;g8d8c786f11_0_6"/>
          <p:cNvSpPr/>
          <p:nvPr/>
        </p:nvSpPr>
        <p:spPr>
          <a:xfrm>
            <a:off x="385475" y="4402850"/>
            <a:ext cx="2355300" cy="11352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Análisis completo </a:t>
            </a:r>
            <a:r>
              <a:rPr lang="en-GB"/>
              <a:t>de los artículos considerados en los estudios relevantes.</a:t>
            </a:r>
            <a:endParaRPr/>
          </a:p>
        </p:txBody>
      </p:sp>
      <p:sp>
        <p:nvSpPr>
          <p:cNvPr id="222" name="Google Shape;222;g8d8c786f11_0_6"/>
          <p:cNvSpPr/>
          <p:nvPr/>
        </p:nvSpPr>
        <p:spPr>
          <a:xfrm>
            <a:off x="3122862" y="4626800"/>
            <a:ext cx="1328400" cy="6873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Criterios de Inclusión y Exclusión</a:t>
            </a:r>
            <a:endParaRPr b="1"/>
          </a:p>
        </p:txBody>
      </p:sp>
      <p:sp>
        <p:nvSpPr>
          <p:cNvPr id="223" name="Google Shape;223;g8d8c786f11_0_6"/>
          <p:cNvSpPr/>
          <p:nvPr/>
        </p:nvSpPr>
        <p:spPr>
          <a:xfrm>
            <a:off x="4528188" y="48611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8d8c786f11_0_6"/>
          <p:cNvSpPr/>
          <p:nvPr/>
        </p:nvSpPr>
        <p:spPr>
          <a:xfrm>
            <a:off x="4861888" y="4723475"/>
            <a:ext cx="10986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9</a:t>
            </a:r>
            <a:r>
              <a:rPr b="1" lang="en-GB"/>
              <a:t> </a:t>
            </a:r>
            <a:r>
              <a:rPr lang="en-GB"/>
              <a:t>Artículos</a:t>
            </a:r>
            <a:endParaRPr/>
          </a:p>
        </p:txBody>
      </p:sp>
      <p:sp>
        <p:nvSpPr>
          <p:cNvPr id="225" name="Google Shape;225;g8d8c786f11_0_6"/>
          <p:cNvSpPr/>
          <p:nvPr/>
        </p:nvSpPr>
        <p:spPr>
          <a:xfrm>
            <a:off x="6332575" y="4723475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Estudios Primarios</a:t>
            </a:r>
            <a:endParaRPr b="1"/>
          </a:p>
        </p:txBody>
      </p:sp>
      <p:sp>
        <p:nvSpPr>
          <p:cNvPr id="226" name="Google Shape;226;g8d8c786f11_0_6"/>
          <p:cNvSpPr/>
          <p:nvPr/>
        </p:nvSpPr>
        <p:spPr>
          <a:xfrm>
            <a:off x="2777425" y="48611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g8d8c786f11_0_6"/>
          <p:cNvSpPr/>
          <p:nvPr/>
        </p:nvSpPr>
        <p:spPr>
          <a:xfrm>
            <a:off x="6025675" y="486110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DFE9FB"/>
              </a:gs>
              <a:gs pos="100000">
                <a:srgbClr val="6E9BE7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g8d8c786f11_0_6"/>
          <p:cNvSpPr/>
          <p:nvPr/>
        </p:nvSpPr>
        <p:spPr>
          <a:xfrm>
            <a:off x="6060575" y="3168988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9" name="Google Shape;229;g8d8c786f11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9722" y="1416300"/>
            <a:ext cx="775808" cy="7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g8d8c786f11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9847" y="3169000"/>
            <a:ext cx="775808" cy="7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g8d8c786f11_0_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59222" y="4797500"/>
            <a:ext cx="775808" cy="74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237" name="Google Shape;237;g8c25fa0ab6_0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8c25fa0ab6_0_16"/>
          <p:cNvSpPr txBox="1"/>
          <p:nvPr>
            <p:ph idx="4294967295" type="title"/>
          </p:nvPr>
        </p:nvSpPr>
        <p:spPr>
          <a:xfrm>
            <a:off x="254801" y="219425"/>
            <a:ext cx="61803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Estado del Arte (Conclusión)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9" name="Google Shape;239;g8c25fa0ab6_0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g8c25fa0ab6_0_16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1" name="Google Shape;241;g8c25fa0ab6_0_16"/>
          <p:cNvSpPr/>
          <p:nvPr/>
        </p:nvSpPr>
        <p:spPr>
          <a:xfrm>
            <a:off x="385267" y="1708463"/>
            <a:ext cx="6567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RPL</a:t>
            </a:r>
            <a:endParaRPr b="1"/>
          </a:p>
        </p:txBody>
      </p:sp>
      <p:pic>
        <p:nvPicPr>
          <p:cNvPr id="242" name="Google Shape;242;g8c25fa0ab6_0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9650" y="1271400"/>
            <a:ext cx="905850" cy="9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g8c25fa0ab6_0_16"/>
          <p:cNvSpPr/>
          <p:nvPr/>
        </p:nvSpPr>
        <p:spPr>
          <a:xfrm>
            <a:off x="1728225" y="2325600"/>
            <a:ext cx="9687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Autores</a:t>
            </a:r>
            <a:endParaRPr b="1"/>
          </a:p>
        </p:txBody>
      </p:sp>
      <p:pic>
        <p:nvPicPr>
          <p:cNvPr id="244" name="Google Shape;244;g8c25fa0ab6_0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3913" y="1383362"/>
            <a:ext cx="586500" cy="5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g8c25fa0ab6_0_16"/>
          <p:cNvPicPr preferRelativeResize="0"/>
          <p:nvPr/>
        </p:nvPicPr>
        <p:blipFill rotWithShape="1">
          <a:blip r:embed="rId7">
            <a:alphaModFix/>
          </a:blip>
          <a:srcRect b="-20319" l="-26789" r="26789" t="20320"/>
          <a:stretch/>
        </p:blipFill>
        <p:spPr>
          <a:xfrm>
            <a:off x="3543937" y="1721100"/>
            <a:ext cx="550011" cy="5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8c25fa0ab6_0_16"/>
          <p:cNvSpPr/>
          <p:nvPr/>
        </p:nvSpPr>
        <p:spPr>
          <a:xfrm>
            <a:off x="3245662" y="2325313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Soluciones</a:t>
            </a:r>
            <a:endParaRPr b="1"/>
          </a:p>
        </p:txBody>
      </p:sp>
      <p:sp>
        <p:nvSpPr>
          <p:cNvPr id="247" name="Google Shape;247;g8c25fa0ab6_0_16"/>
          <p:cNvSpPr/>
          <p:nvPr/>
        </p:nvSpPr>
        <p:spPr>
          <a:xfrm>
            <a:off x="5215850" y="1271400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Monitoreo</a:t>
            </a:r>
            <a:endParaRPr b="1"/>
          </a:p>
        </p:txBody>
      </p:sp>
      <p:sp>
        <p:nvSpPr>
          <p:cNvPr id="248" name="Google Shape;248;g8c25fa0ab6_0_16"/>
          <p:cNvSpPr/>
          <p:nvPr/>
        </p:nvSpPr>
        <p:spPr>
          <a:xfrm>
            <a:off x="5215850" y="1865800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Ubicación</a:t>
            </a:r>
            <a:endParaRPr b="1"/>
          </a:p>
        </p:txBody>
      </p:sp>
      <p:sp>
        <p:nvSpPr>
          <p:cNvPr id="249" name="Google Shape;249;g8c25fa0ab6_0_16"/>
          <p:cNvSpPr/>
          <p:nvPr/>
        </p:nvSpPr>
        <p:spPr>
          <a:xfrm>
            <a:off x="5215850" y="2460200"/>
            <a:ext cx="12192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Control de Salud</a:t>
            </a:r>
            <a:endParaRPr b="1"/>
          </a:p>
        </p:txBody>
      </p:sp>
      <p:sp>
        <p:nvSpPr>
          <p:cNvPr id="250" name="Google Shape;250;g8c25fa0ab6_0_16"/>
          <p:cNvSpPr/>
          <p:nvPr/>
        </p:nvSpPr>
        <p:spPr>
          <a:xfrm>
            <a:off x="1306738" y="18628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8c25fa0ab6_0_16"/>
          <p:cNvSpPr/>
          <p:nvPr/>
        </p:nvSpPr>
        <p:spPr>
          <a:xfrm>
            <a:off x="2849888" y="18628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Google Shape;252;g8c25fa0ab6_0_16"/>
          <p:cNvSpPr/>
          <p:nvPr/>
        </p:nvSpPr>
        <p:spPr>
          <a:xfrm>
            <a:off x="4690563" y="138337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g8c25fa0ab6_0_16"/>
          <p:cNvSpPr/>
          <p:nvPr/>
        </p:nvSpPr>
        <p:spPr>
          <a:xfrm>
            <a:off x="4690563" y="2020150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g8c25fa0ab6_0_16"/>
          <p:cNvSpPr/>
          <p:nvPr/>
        </p:nvSpPr>
        <p:spPr>
          <a:xfrm>
            <a:off x="4706275" y="26569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5" name="Google Shape;255;g8c25fa0ab6_0_16"/>
          <p:cNvPicPr preferRelativeResize="0"/>
          <p:nvPr/>
        </p:nvPicPr>
        <p:blipFill rotWithShape="1">
          <a:blip r:embed="rId7">
            <a:alphaModFix/>
          </a:blip>
          <a:srcRect b="-20319" l="-26789" r="26789" t="20320"/>
          <a:stretch/>
        </p:blipFill>
        <p:spPr>
          <a:xfrm>
            <a:off x="6085062" y="1393250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g8c25fa0ab6_0_16"/>
          <p:cNvPicPr preferRelativeResize="0"/>
          <p:nvPr/>
        </p:nvPicPr>
        <p:blipFill rotWithShape="1">
          <a:blip r:embed="rId7">
            <a:alphaModFix/>
          </a:blip>
          <a:srcRect b="-20319" l="-26789" r="26789" t="20320"/>
          <a:stretch/>
        </p:blipFill>
        <p:spPr>
          <a:xfrm>
            <a:off x="6085062" y="1969850"/>
            <a:ext cx="550011" cy="52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g8c25fa0ab6_0_16"/>
          <p:cNvPicPr preferRelativeResize="0"/>
          <p:nvPr/>
        </p:nvPicPr>
        <p:blipFill rotWithShape="1">
          <a:blip r:embed="rId7">
            <a:alphaModFix/>
          </a:blip>
          <a:srcRect b="-20319" l="-26789" r="26789" t="20320"/>
          <a:stretch/>
        </p:blipFill>
        <p:spPr>
          <a:xfrm>
            <a:off x="6092912" y="2621737"/>
            <a:ext cx="550011" cy="527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8c25fa0ab6_0_16"/>
          <p:cNvSpPr/>
          <p:nvPr/>
        </p:nvSpPr>
        <p:spPr>
          <a:xfrm rot="5400000">
            <a:off x="6211849" y="2715867"/>
            <a:ext cx="1501200" cy="541200"/>
          </a:xfrm>
          <a:prstGeom prst="bentArrow">
            <a:avLst>
              <a:gd fmla="val 25000" name="adj1"/>
              <a:gd fmla="val 25000" name="adj2"/>
              <a:gd fmla="val 25000" name="adj3"/>
              <a:gd fmla="val 43750" name="adj4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g8c25fa0ab6_0_16"/>
          <p:cNvSpPr/>
          <p:nvPr/>
        </p:nvSpPr>
        <p:spPr>
          <a:xfrm>
            <a:off x="6263050" y="3972000"/>
            <a:ext cx="1398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Desastres Naturales</a:t>
            </a:r>
            <a:endParaRPr b="1"/>
          </a:p>
        </p:txBody>
      </p:sp>
      <p:sp>
        <p:nvSpPr>
          <p:cNvPr id="260" name="Google Shape;260;g8c25fa0ab6_0_16"/>
          <p:cNvSpPr/>
          <p:nvPr/>
        </p:nvSpPr>
        <p:spPr>
          <a:xfrm>
            <a:off x="6263050" y="4612550"/>
            <a:ext cx="1398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Zonas de Guerra</a:t>
            </a:r>
            <a:endParaRPr b="1"/>
          </a:p>
        </p:txBody>
      </p:sp>
      <p:sp>
        <p:nvSpPr>
          <p:cNvPr id="261" name="Google Shape;261;g8c25fa0ab6_0_16"/>
          <p:cNvSpPr/>
          <p:nvPr/>
        </p:nvSpPr>
        <p:spPr>
          <a:xfrm>
            <a:off x="6262950" y="5253100"/>
            <a:ext cx="1398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Telemedicina</a:t>
            </a:r>
            <a:endParaRPr b="1"/>
          </a:p>
        </p:txBody>
      </p:sp>
      <p:sp>
        <p:nvSpPr>
          <p:cNvPr id="262" name="Google Shape;262;g8c25fa0ab6_0_16"/>
          <p:cNvSpPr/>
          <p:nvPr/>
        </p:nvSpPr>
        <p:spPr>
          <a:xfrm rot="-10796155">
            <a:off x="5671065" y="4594334"/>
            <a:ext cx="268200" cy="2184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3" name="Google Shape;263;g8c25fa0ab6_0_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54250" y="3649000"/>
            <a:ext cx="1013521" cy="68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g8c25fa0ab6_0_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69963" y="4454232"/>
            <a:ext cx="1013499" cy="6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g8c25fa0ab6_0_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18538" y="5174314"/>
            <a:ext cx="1116349" cy="73606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g8c25fa0ab6_0_16"/>
          <p:cNvSpPr/>
          <p:nvPr/>
        </p:nvSpPr>
        <p:spPr>
          <a:xfrm rot="-10796155">
            <a:off x="3992190" y="4594334"/>
            <a:ext cx="268200" cy="2184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7" name="Google Shape;267;g8c25fa0ab6_0_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876773" y="4013933"/>
            <a:ext cx="905850" cy="836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8c25fa0ab6_0_16"/>
          <p:cNvSpPr/>
          <p:nvPr/>
        </p:nvSpPr>
        <p:spPr>
          <a:xfrm>
            <a:off x="2665500" y="4967600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Repositorio</a:t>
            </a:r>
            <a:endParaRPr b="1"/>
          </a:p>
        </p:txBody>
      </p:sp>
      <p:sp>
        <p:nvSpPr>
          <p:cNvPr id="269" name="Google Shape;269;g8c25fa0ab6_0_16"/>
          <p:cNvSpPr/>
          <p:nvPr/>
        </p:nvSpPr>
        <p:spPr>
          <a:xfrm rot="-10796155">
            <a:off x="2296840" y="4594334"/>
            <a:ext cx="268200" cy="2184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0" name="Google Shape;270;g8c25fa0ab6_0_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58913" y="3429006"/>
            <a:ext cx="1116325" cy="74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8c25fa0ab6_0_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8075" y="3714425"/>
            <a:ext cx="905850" cy="90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g8c25fa0ab6_0_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14750" y="4172470"/>
            <a:ext cx="1013475" cy="79811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8c25fa0ab6_0_16"/>
          <p:cNvSpPr/>
          <p:nvPr/>
        </p:nvSpPr>
        <p:spPr>
          <a:xfrm>
            <a:off x="557288" y="5095713"/>
            <a:ext cx="13284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Información Crucial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279" name="Google Shape;279;g8d86bdda94_0_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g8d86bdda94_0_59"/>
          <p:cNvSpPr txBox="1"/>
          <p:nvPr>
            <p:ph idx="4294967295" type="title"/>
          </p:nvPr>
        </p:nvSpPr>
        <p:spPr>
          <a:xfrm>
            <a:off x="447406" y="2636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Solución Propuesta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" name="Google Shape;281;g8d86bdda94_0_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8d86bdda94_0_59"/>
          <p:cNvSpPr txBox="1"/>
          <p:nvPr>
            <p:ph idx="12" type="sldNum"/>
          </p:nvPr>
        </p:nvSpPr>
        <p:spPr>
          <a:xfrm>
            <a:off x="4341518" y="6260770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283" name="Google Shape;283;g8d86bdda94_0_5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Solución</a:t>
            </a:r>
            <a:endParaRPr b="1" i="1" sz="10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84" name="Google Shape;284;g8d86bdda94_0_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04151" y="2834063"/>
            <a:ext cx="1328399" cy="89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8d86bdda94_0_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5750" y="4499412"/>
            <a:ext cx="1065199" cy="10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8d86bdda94_0_5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73275" y="1025413"/>
            <a:ext cx="1219200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g8d86bdda94_0_5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7400" y="2587587"/>
            <a:ext cx="1219200" cy="106518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g8d86bdda94_0_59"/>
          <p:cNvSpPr/>
          <p:nvPr/>
        </p:nvSpPr>
        <p:spPr>
          <a:xfrm>
            <a:off x="254800" y="3814213"/>
            <a:ext cx="1713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Desarrollar</a:t>
            </a:r>
            <a:r>
              <a:rPr lang="en-GB"/>
              <a:t> un framework</a:t>
            </a:r>
            <a:endParaRPr/>
          </a:p>
        </p:txBody>
      </p:sp>
      <p:sp>
        <p:nvSpPr>
          <p:cNvPr id="289" name="Google Shape;289;g8d86bdda94_0_59"/>
          <p:cNvSpPr/>
          <p:nvPr/>
        </p:nvSpPr>
        <p:spPr>
          <a:xfrm>
            <a:off x="2504150" y="1932275"/>
            <a:ext cx="1473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Comunicación</a:t>
            </a:r>
            <a:endParaRPr b="1"/>
          </a:p>
        </p:txBody>
      </p:sp>
      <p:sp>
        <p:nvSpPr>
          <p:cNvPr id="290" name="Google Shape;290;g8d86bdda94_0_59"/>
          <p:cNvSpPr/>
          <p:nvPr/>
        </p:nvSpPr>
        <p:spPr>
          <a:xfrm>
            <a:off x="2635700" y="3814225"/>
            <a:ext cx="11568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Monitoreo</a:t>
            </a:r>
            <a:endParaRPr b="1"/>
          </a:p>
        </p:txBody>
      </p:sp>
      <p:sp>
        <p:nvSpPr>
          <p:cNvPr id="291" name="Google Shape;291;g8d86bdda94_0_59"/>
          <p:cNvSpPr/>
          <p:nvPr/>
        </p:nvSpPr>
        <p:spPr>
          <a:xfrm>
            <a:off x="2650225" y="5485275"/>
            <a:ext cx="11568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Ubicación</a:t>
            </a:r>
            <a:endParaRPr b="1"/>
          </a:p>
        </p:txBody>
      </p:sp>
      <p:sp>
        <p:nvSpPr>
          <p:cNvPr id="292" name="Google Shape;292;g8d86bdda94_0_59"/>
          <p:cNvSpPr/>
          <p:nvPr/>
        </p:nvSpPr>
        <p:spPr>
          <a:xfrm>
            <a:off x="2167938" y="20866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8d86bdda94_0_59"/>
          <p:cNvSpPr/>
          <p:nvPr/>
        </p:nvSpPr>
        <p:spPr>
          <a:xfrm>
            <a:off x="2167938" y="4001038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8d86bdda94_0_59"/>
          <p:cNvSpPr/>
          <p:nvPr/>
        </p:nvSpPr>
        <p:spPr>
          <a:xfrm>
            <a:off x="2167938" y="5639625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g8d86bdda94_0_59"/>
          <p:cNvSpPr/>
          <p:nvPr/>
        </p:nvSpPr>
        <p:spPr>
          <a:xfrm>
            <a:off x="4341513" y="2086613"/>
            <a:ext cx="2685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8d86bdda94_0_59"/>
          <p:cNvSpPr/>
          <p:nvPr/>
        </p:nvSpPr>
        <p:spPr>
          <a:xfrm>
            <a:off x="5132600" y="1933400"/>
            <a:ext cx="1473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Personas</a:t>
            </a:r>
            <a:endParaRPr b="1"/>
          </a:p>
        </p:txBody>
      </p:sp>
      <p:pic>
        <p:nvPicPr>
          <p:cNvPr id="297" name="Google Shape;297;g8d86bdda94_0_5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81775" y="1025430"/>
            <a:ext cx="1156800" cy="977096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g8d86bdda94_0_59"/>
          <p:cNvSpPr/>
          <p:nvPr/>
        </p:nvSpPr>
        <p:spPr>
          <a:xfrm rot="7659031">
            <a:off x="4882247" y="2776107"/>
            <a:ext cx="268645" cy="2186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8d86bdda94_0_59"/>
          <p:cNvSpPr/>
          <p:nvPr/>
        </p:nvSpPr>
        <p:spPr>
          <a:xfrm rot="2887624">
            <a:off x="6615493" y="2775994"/>
            <a:ext cx="268322" cy="218819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0" name="Google Shape;300;g8d86bdda94_0_5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92500" y="3169925"/>
            <a:ext cx="1473899" cy="81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g8d86bdda94_0_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279625" y="3164794"/>
            <a:ext cx="1473900" cy="829069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g8d86bdda94_0_59"/>
          <p:cNvSpPr/>
          <p:nvPr/>
        </p:nvSpPr>
        <p:spPr>
          <a:xfrm>
            <a:off x="4279625" y="4097088"/>
            <a:ext cx="1473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Zonas Inhóspitas</a:t>
            </a:r>
            <a:endParaRPr b="1"/>
          </a:p>
        </p:txBody>
      </p:sp>
      <p:sp>
        <p:nvSpPr>
          <p:cNvPr id="303" name="Google Shape;303;g8d86bdda94_0_59"/>
          <p:cNvSpPr/>
          <p:nvPr/>
        </p:nvSpPr>
        <p:spPr>
          <a:xfrm>
            <a:off x="6092500" y="4100325"/>
            <a:ext cx="14739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Eventos Adversos</a:t>
            </a:r>
            <a:endParaRPr b="1"/>
          </a:p>
        </p:txBody>
      </p:sp>
      <p:sp>
        <p:nvSpPr>
          <p:cNvPr id="304" name="Google Shape;304;g8d86bdda94_0_59"/>
          <p:cNvSpPr/>
          <p:nvPr/>
        </p:nvSpPr>
        <p:spPr>
          <a:xfrm rot="5400000">
            <a:off x="5735449" y="4922643"/>
            <a:ext cx="268200" cy="2187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g8d86bdda94_0_5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47963" y="5373044"/>
            <a:ext cx="1219200" cy="751856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8d86bdda94_0_59"/>
          <p:cNvSpPr/>
          <p:nvPr/>
        </p:nvSpPr>
        <p:spPr>
          <a:xfrm>
            <a:off x="6245550" y="5485275"/>
            <a:ext cx="1065300" cy="52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LPWAN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OGO-PRINCIPAL5.png" id="312" name="Google Shape;312;g8d86bdda94_0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800" y="6098550"/>
            <a:ext cx="2042052" cy="52732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8d86bdda94_0_69"/>
          <p:cNvSpPr txBox="1"/>
          <p:nvPr>
            <p:ph idx="4294967295" type="title"/>
          </p:nvPr>
        </p:nvSpPr>
        <p:spPr>
          <a:xfrm>
            <a:off x="463081" y="504764"/>
            <a:ext cx="7200900" cy="63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/>
              <a:t>Validación de la Solución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" name="Google Shape;314;g8d86bdda94_0_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15648" y="5839393"/>
            <a:ext cx="1219200" cy="90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8d86bdda94_0_69"/>
          <p:cNvSpPr txBox="1"/>
          <p:nvPr>
            <p:ph idx="12" type="sldNum"/>
          </p:nvPr>
        </p:nvSpPr>
        <p:spPr>
          <a:xfrm>
            <a:off x="3117843" y="6086545"/>
            <a:ext cx="586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lang="en-GB"/>
              <a:t>‹#›</a:t>
            </a:fld>
            <a:endParaRPr b="1" sz="1400"/>
          </a:p>
        </p:txBody>
      </p:sp>
      <p:sp>
        <p:nvSpPr>
          <p:cNvPr id="316" name="Google Shape;316;g8d86bdda94_0_69"/>
          <p:cNvSpPr/>
          <p:nvPr/>
        </p:nvSpPr>
        <p:spPr>
          <a:xfrm>
            <a:off x="7761050" y="1271400"/>
            <a:ext cx="1328400" cy="322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spcFirstLastPara="1" rIns="36000" wrap="square" tIns="36000">
            <a:noAutofit/>
          </a:bodyPr>
          <a:lstStyle/>
          <a:p>
            <a:pPr indent="-96837" lvl="0" marL="9683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Antecedentes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Planteamiento del Problema</a:t>
            </a:r>
            <a:endParaRPr i="1" sz="12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EOA</a:t>
            </a:r>
            <a:endParaRPr b="1" u="sng">
              <a:solidFill>
                <a:srgbClr val="CC0000"/>
              </a:solidFill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cap="none" strike="noStrike">
                <a:latin typeface="Tahoma"/>
                <a:ea typeface="Tahoma"/>
                <a:cs typeface="Tahoma"/>
                <a:sym typeface="Tahoma"/>
              </a:rPr>
              <a:t>Solución</a:t>
            </a:r>
            <a:endParaRPr i="1" sz="1000" cap="none" strike="noStrike"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CC0000"/>
              </a:buClr>
              <a:buSzPts val="720"/>
              <a:buFont typeface="Noto Sans Symbols"/>
              <a:buChar char="■"/>
            </a:pPr>
            <a:r>
              <a:rPr b="1" i="1" lang="en-GB" sz="1200" u="sng" cap="none" strike="noStrike">
                <a:solidFill>
                  <a:srgbClr val="CC0000"/>
                </a:solidFill>
                <a:latin typeface="Tahoma"/>
                <a:ea typeface="Tahoma"/>
                <a:cs typeface="Tahoma"/>
                <a:sym typeface="Tahoma"/>
              </a:rPr>
              <a:t>Validación</a:t>
            </a:r>
            <a:endParaRPr b="1" i="1" sz="1200" u="sng" cap="none" strike="noStrike">
              <a:solidFill>
                <a:srgbClr val="CC0000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Alcance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Metodología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Hipótesis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indent="-96837" lvl="0" marL="96837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720"/>
              <a:buFont typeface="Noto Sans Symbols"/>
              <a:buChar char="■"/>
            </a:pPr>
            <a:r>
              <a:rPr i="1" lang="en-GB" sz="12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Resultados Esperados</a:t>
            </a:r>
            <a:endParaRPr i="1" sz="1200" u="none" cap="none" strike="noStrik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17" name="Google Shape;317;g8d86bdda94_0_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4800" y="2137150"/>
            <a:ext cx="2184425" cy="2156952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8d86bdda94_0_69"/>
          <p:cNvSpPr/>
          <p:nvPr/>
        </p:nvSpPr>
        <p:spPr>
          <a:xfrm>
            <a:off x="391786" y="4375091"/>
            <a:ext cx="1910400" cy="398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Prototipo LPWAN</a:t>
            </a:r>
            <a:endParaRPr b="1"/>
          </a:p>
        </p:txBody>
      </p:sp>
      <p:pic>
        <p:nvPicPr>
          <p:cNvPr id="319" name="Google Shape;319;g8d86bdda94_0_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83025" y="1168949"/>
            <a:ext cx="12192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g8d86bdda94_0_69"/>
          <p:cNvSpPr/>
          <p:nvPr/>
        </p:nvSpPr>
        <p:spPr>
          <a:xfrm>
            <a:off x="3721800" y="2429325"/>
            <a:ext cx="966300" cy="365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Alcance </a:t>
            </a:r>
            <a:endParaRPr b="1"/>
          </a:p>
        </p:txBody>
      </p:sp>
      <p:sp>
        <p:nvSpPr>
          <p:cNvPr id="321" name="Google Shape;321;g8d86bdda94_0_69"/>
          <p:cNvSpPr/>
          <p:nvPr/>
        </p:nvSpPr>
        <p:spPr>
          <a:xfrm>
            <a:off x="2439222" y="194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g8d86bdda94_0_69"/>
          <p:cNvSpPr/>
          <p:nvPr/>
        </p:nvSpPr>
        <p:spPr>
          <a:xfrm>
            <a:off x="3540750" y="4054800"/>
            <a:ext cx="1328400" cy="365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Desempeño</a:t>
            </a:r>
            <a:endParaRPr b="1"/>
          </a:p>
        </p:txBody>
      </p:sp>
      <p:sp>
        <p:nvSpPr>
          <p:cNvPr id="323" name="Google Shape;323;g8d86bdda94_0_69"/>
          <p:cNvSpPr/>
          <p:nvPr/>
        </p:nvSpPr>
        <p:spPr>
          <a:xfrm>
            <a:off x="2451546" y="362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8d86bdda94_0_69"/>
          <p:cNvSpPr/>
          <p:nvPr/>
        </p:nvSpPr>
        <p:spPr>
          <a:xfrm>
            <a:off x="3625175" y="5778125"/>
            <a:ext cx="1134900" cy="3651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DCECD5"/>
              </a:gs>
              <a:gs pos="100000">
                <a:srgbClr val="93BC81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Eficiencia </a:t>
            </a:r>
            <a:endParaRPr b="1"/>
          </a:p>
        </p:txBody>
      </p:sp>
      <p:sp>
        <p:nvSpPr>
          <p:cNvPr id="325" name="Google Shape;325;g8d86bdda94_0_69"/>
          <p:cNvSpPr/>
          <p:nvPr/>
        </p:nvSpPr>
        <p:spPr>
          <a:xfrm>
            <a:off x="2451546" y="530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g8d86bdda94_0_69"/>
          <p:cNvSpPr/>
          <p:nvPr/>
        </p:nvSpPr>
        <p:spPr>
          <a:xfrm>
            <a:off x="5239122" y="194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8d86bdda94_0_69"/>
          <p:cNvSpPr/>
          <p:nvPr/>
        </p:nvSpPr>
        <p:spPr>
          <a:xfrm>
            <a:off x="5251446" y="362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g8d86bdda94_0_69"/>
          <p:cNvSpPr/>
          <p:nvPr/>
        </p:nvSpPr>
        <p:spPr>
          <a:xfrm>
            <a:off x="5251446" y="5307750"/>
            <a:ext cx="586500" cy="365100"/>
          </a:xfrm>
          <a:prstGeom prst="rightArrow">
            <a:avLst>
              <a:gd fmla="val 50000" name="adj1"/>
              <a:gd fmla="val 50000" name="adj2"/>
            </a:avLst>
          </a:prstGeom>
          <a:gradFill>
            <a:gsLst>
              <a:gs pos="0">
                <a:srgbClr val="A28DBB"/>
              </a:gs>
              <a:gs pos="100000">
                <a:srgbClr val="615175"/>
              </a:gs>
            </a:gsLst>
            <a:lin ang="5400012" scaled="0"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8d86bdda94_0_69"/>
          <p:cNvSpPr/>
          <p:nvPr/>
        </p:nvSpPr>
        <p:spPr>
          <a:xfrm>
            <a:off x="5922601" y="1626600"/>
            <a:ext cx="1599300" cy="100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Distancia entre Nodos y Gateway</a:t>
            </a:r>
            <a:endParaRPr b="1"/>
          </a:p>
        </p:txBody>
      </p:sp>
      <p:sp>
        <p:nvSpPr>
          <p:cNvPr id="330" name="Google Shape;330;g8d86bdda94_0_69"/>
          <p:cNvSpPr/>
          <p:nvPr/>
        </p:nvSpPr>
        <p:spPr>
          <a:xfrm>
            <a:off x="5922601" y="3306600"/>
            <a:ext cx="1599300" cy="100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Capacidad de procesamiento de datos</a:t>
            </a:r>
            <a:endParaRPr b="1"/>
          </a:p>
        </p:txBody>
      </p:sp>
      <p:sp>
        <p:nvSpPr>
          <p:cNvPr id="331" name="Google Shape;331;g8d86bdda94_0_69"/>
          <p:cNvSpPr/>
          <p:nvPr/>
        </p:nvSpPr>
        <p:spPr>
          <a:xfrm>
            <a:off x="5922600" y="4986600"/>
            <a:ext cx="1599300" cy="1007400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FFF6DB"/>
              </a:gs>
              <a:gs pos="100000">
                <a:srgbClr val="FAD25C"/>
              </a:gs>
            </a:gsLst>
            <a:path path="circle">
              <a:fillToRect b="50%" l="50%" r="50%" t="50%"/>
            </a:path>
            <a:tileRect/>
          </a:gra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/>
              <a:t>Rendimiento en el consumo de energía</a:t>
            </a:r>
            <a:endParaRPr b="1"/>
          </a:p>
        </p:txBody>
      </p:sp>
      <p:pic>
        <p:nvPicPr>
          <p:cNvPr id="332" name="Google Shape;332;g8d86bdda94_0_69"/>
          <p:cNvPicPr preferRelativeResize="0"/>
          <p:nvPr/>
        </p:nvPicPr>
        <p:blipFill rotWithShape="1">
          <a:blip r:embed="rId7">
            <a:alphaModFix/>
          </a:blip>
          <a:srcRect b="16165" l="44143" r="6456" t="15681"/>
          <a:stretch/>
        </p:blipFill>
        <p:spPr>
          <a:xfrm>
            <a:off x="3604852" y="2954850"/>
            <a:ext cx="1219200" cy="10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8d86bdda94_0_6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7449" y="4770775"/>
            <a:ext cx="1219200" cy="96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2011-09-16T15:03:35Z</dcterms:created>
  <dc:creator>Martin Solari</dc:creator>
</cp:coreProperties>
</file>