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72" r:id="rId1"/>
  </p:sldMasterIdLst>
  <p:notesMasterIdLst>
    <p:notesMasterId r:id="rId54"/>
  </p:notesMasterIdLst>
  <p:sldIdLst>
    <p:sldId id="256" r:id="rId2"/>
    <p:sldId id="283" r:id="rId3"/>
    <p:sldId id="258" r:id="rId4"/>
    <p:sldId id="292" r:id="rId5"/>
    <p:sldId id="293" r:id="rId6"/>
    <p:sldId id="295" r:id="rId7"/>
    <p:sldId id="294" r:id="rId8"/>
    <p:sldId id="296" r:id="rId9"/>
    <p:sldId id="298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30" r:id="rId42"/>
    <p:sldId id="329" r:id="rId43"/>
    <p:sldId id="331" r:id="rId44"/>
    <p:sldId id="332" r:id="rId45"/>
    <p:sldId id="333" r:id="rId46"/>
    <p:sldId id="334" r:id="rId47"/>
    <p:sldId id="335" r:id="rId48"/>
    <p:sldId id="336" r:id="rId49"/>
    <p:sldId id="338" r:id="rId50"/>
    <p:sldId id="337" r:id="rId51"/>
    <p:sldId id="339" r:id="rId52"/>
    <p:sldId id="291" r:id="rId5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12B"/>
    <a:srgbClr val="445E50"/>
    <a:srgbClr val="F7E1E1"/>
    <a:srgbClr val="ABC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>
        <p:scale>
          <a:sx n="80" d="100"/>
          <a:sy n="80" d="100"/>
        </p:scale>
        <p:origin x="73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Maxima Variación en Trayectoria [mm]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Hoja1!$H$2</c:f>
              <c:strCache>
                <c:ptCount val="1"/>
                <c:pt idx="0">
                  <c:v>Maxima Variación [mm]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7-4705-B7B2-7913DD2B3A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7-4705-B7B2-7913DD2B3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Hoja1!$G$3:$G$5</c:f>
              <c:strCache>
                <c:ptCount val="3"/>
                <c:pt idx="0">
                  <c:v>Vinilo</c:v>
                </c:pt>
                <c:pt idx="1">
                  <c:v>Adoquin</c:v>
                </c:pt>
                <c:pt idx="2">
                  <c:v>Cesped</c:v>
                </c:pt>
              </c:strCache>
            </c:strRef>
          </c:cat>
          <c:val>
            <c:numRef>
              <c:f>Hoja1!$H$3:$H$5</c:f>
              <c:numCache>
                <c:formatCode>General</c:formatCode>
                <c:ptCount val="3"/>
                <c:pt idx="0">
                  <c:v>26.89</c:v>
                </c:pt>
                <c:pt idx="1">
                  <c:v>57.12</c:v>
                </c:pt>
                <c:pt idx="2">
                  <c:v>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07-4705-B7B2-7913DD2B3A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549135"/>
        <c:axId val="723547471"/>
      </c:barChart>
      <c:catAx>
        <c:axId val="72354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23547471"/>
        <c:crosses val="autoZero"/>
        <c:auto val="1"/>
        <c:lblAlgn val="ctr"/>
        <c:lblOffset val="100"/>
        <c:noMultiLvlLbl val="0"/>
      </c:catAx>
      <c:valAx>
        <c:axId val="72354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23549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D1E91-4CDB-4C10-94E5-B4D26CF83F4F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s-EC" dirty="0"/>
              <a:t>|</a:t>
            </a:r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4219-F76C-42FD-BAC0-861A19F2042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345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2" descr="Imagen 2">
            <a:extLst>
              <a:ext uri="{FF2B5EF4-FFF2-40B4-BE49-F238E27FC236}">
                <a16:creationId xmlns:a16="http://schemas.microsoft.com/office/drawing/2014/main" id="{F4C75630-9B5D-4DB0-AB7B-995AB2EE6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1044396" y="577656"/>
            <a:ext cx="6857998" cy="5702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ángulo 3">
            <a:extLst>
              <a:ext uri="{FF2B5EF4-FFF2-40B4-BE49-F238E27FC236}">
                <a16:creationId xmlns:a16="http://schemas.microsoft.com/office/drawing/2014/main" id="{A70AB293-2D13-48D1-B2DF-E5F79ED70C86}"/>
              </a:ext>
            </a:extLst>
          </p:cNvPr>
          <p:cNvSpPr/>
          <p:nvPr userDrawn="1"/>
        </p:nvSpPr>
        <p:spPr>
          <a:xfrm rot="16200000" flipV="1">
            <a:off x="-1879949" y="3391655"/>
            <a:ext cx="6857997" cy="74694"/>
          </a:xfrm>
          <a:prstGeom prst="rect">
            <a:avLst/>
          </a:prstGeom>
          <a:solidFill>
            <a:srgbClr val="2171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" name="Rectángulo 4">
            <a:extLst>
              <a:ext uri="{FF2B5EF4-FFF2-40B4-BE49-F238E27FC236}">
                <a16:creationId xmlns:a16="http://schemas.microsoft.com/office/drawing/2014/main" id="{7B98FF81-A9B0-4D9E-BFF5-1877E89C64FE}"/>
              </a:ext>
            </a:extLst>
          </p:cNvPr>
          <p:cNvSpPr/>
          <p:nvPr userDrawn="1"/>
        </p:nvSpPr>
        <p:spPr>
          <a:xfrm rot="16200000" flipV="1">
            <a:off x="-1809389" y="3391652"/>
            <a:ext cx="6858000" cy="74695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" name="Imagen 9" descr="Resultado de imagen para espe">
            <a:extLst>
              <a:ext uri="{FF2B5EF4-FFF2-40B4-BE49-F238E27FC236}">
                <a16:creationId xmlns:a16="http://schemas.microsoft.com/office/drawing/2014/main" id="{7DAFB53B-D726-42F6-8453-CBAC83256719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3"/>
          <a:stretch/>
        </p:blipFill>
        <p:spPr bwMode="auto">
          <a:xfrm>
            <a:off x="249460" y="2560947"/>
            <a:ext cx="993941" cy="933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435" y="770012"/>
            <a:ext cx="7315200" cy="2782080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566" y="48098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933" y="6356350"/>
            <a:ext cx="923605" cy="365125"/>
          </a:xfrm>
        </p:spPr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  <p:pic>
        <p:nvPicPr>
          <p:cNvPr id="9" name="Imagen 8" descr="Resultado de imagen para espe">
            <a:extLst>
              <a:ext uri="{FF2B5EF4-FFF2-40B4-BE49-F238E27FC236}">
                <a16:creationId xmlns:a16="http://schemas.microsoft.com/office/drawing/2014/main" id="{7FDDA7ED-4C62-453B-82CB-0F62D2CB80C6}"/>
              </a:ext>
            </a:extLst>
          </p:cNvPr>
          <p:cNvPicPr/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/>
          <a:stretch/>
        </p:blipFill>
        <p:spPr bwMode="auto">
          <a:xfrm>
            <a:off x="75857" y="1622704"/>
            <a:ext cx="1330242" cy="5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EFA4785-4D84-4B44-A881-0330465A5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2123" y="3862720"/>
            <a:ext cx="1017710" cy="11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8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8491" y="6043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82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3416" y="1806819"/>
            <a:ext cx="1140069" cy="3244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7426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914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426" y="472108"/>
            <a:ext cx="7315200" cy="13468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46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65" y="1307240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953" y="4681376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649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6857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762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133" y="943094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133" y="1850444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7684" y="943094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77684" y="1850444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452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881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553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32" y="2523504"/>
            <a:ext cx="1221076" cy="1810992"/>
          </a:xfrm>
        </p:spPr>
        <p:txBody>
          <a:bodyPr anchor="b">
            <a:normAutofit/>
          </a:bodyPr>
          <a:lstStyle>
            <a:lvl1pPr>
              <a:defRPr sz="20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321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368" y="4783014"/>
            <a:ext cx="1221076" cy="103315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33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8" y="1698002"/>
            <a:ext cx="1379337" cy="1802423"/>
          </a:xfrm>
        </p:spPr>
        <p:txBody>
          <a:bodyPr anchor="b">
            <a:normAutofit/>
          </a:bodyPr>
          <a:lstStyle>
            <a:lvl1pPr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2090" y="755015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465" y="4293407"/>
            <a:ext cx="1379337" cy="126996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901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2" descr="Imagen 2">
            <a:extLst>
              <a:ext uri="{FF2B5EF4-FFF2-40B4-BE49-F238E27FC236}">
                <a16:creationId xmlns:a16="http://schemas.microsoft.com/office/drawing/2014/main" id="{00BF7DF2-B8A8-48A4-8488-BB3C10B5AB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 flipV="1">
            <a:off x="918843" y="577657"/>
            <a:ext cx="6857998" cy="570268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ángulo 3">
            <a:extLst>
              <a:ext uri="{FF2B5EF4-FFF2-40B4-BE49-F238E27FC236}">
                <a16:creationId xmlns:a16="http://schemas.microsoft.com/office/drawing/2014/main" id="{CCD9AE4D-7A78-4517-90E9-A171A6F835E9}"/>
              </a:ext>
            </a:extLst>
          </p:cNvPr>
          <p:cNvSpPr/>
          <p:nvPr userDrawn="1"/>
        </p:nvSpPr>
        <p:spPr>
          <a:xfrm rot="16200000" flipV="1">
            <a:off x="-1853969" y="3390841"/>
            <a:ext cx="6857997" cy="76319"/>
          </a:xfrm>
          <a:prstGeom prst="rect">
            <a:avLst/>
          </a:prstGeom>
          <a:solidFill>
            <a:srgbClr val="2171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" name="Rectángulo 4">
            <a:extLst>
              <a:ext uri="{FF2B5EF4-FFF2-40B4-BE49-F238E27FC236}">
                <a16:creationId xmlns:a16="http://schemas.microsoft.com/office/drawing/2014/main" id="{D9ED41AA-C25B-4D32-80A1-FBAA030CA83C}"/>
              </a:ext>
            </a:extLst>
          </p:cNvPr>
          <p:cNvSpPr/>
          <p:nvPr userDrawn="1"/>
        </p:nvSpPr>
        <p:spPr>
          <a:xfrm rot="16200000" flipV="1">
            <a:off x="-1955852" y="3380204"/>
            <a:ext cx="6857998" cy="97590"/>
          </a:xfrm>
          <a:prstGeom prst="rect">
            <a:avLst/>
          </a:prstGeom>
          <a:solidFill>
            <a:srgbClr val="BC2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" y="0"/>
            <a:ext cx="1426412" cy="6858000"/>
          </a:xfrm>
          <a:prstGeom prst="rect">
            <a:avLst/>
          </a:prstGeom>
          <a:gradFill flip="none" rotWithShape="1">
            <a:gsLst>
              <a:gs pos="0">
                <a:srgbClr val="217143">
                  <a:shade val="30000"/>
                  <a:satMod val="115000"/>
                </a:srgbClr>
              </a:gs>
              <a:gs pos="50000">
                <a:srgbClr val="217143">
                  <a:shade val="67500"/>
                  <a:satMod val="115000"/>
                </a:srgbClr>
              </a:gs>
              <a:gs pos="100000">
                <a:srgbClr val="21714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17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5587" y="363289"/>
            <a:ext cx="7238877" cy="1319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25654" y="738554"/>
            <a:ext cx="374258" cy="535135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7961" y="853909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D6196F-D4BB-4BB1-9AE9-BF5E14E983E0}" type="datetimeFigureOut">
              <a:rPr lang="es-EC" smtClean="0"/>
              <a:t>19/8/2021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E73B57E-1C3D-4B30-85D5-675832EB121F}" type="slidenum">
              <a:rPr lang="es-EC" smtClean="0"/>
              <a:t>‹#›</a:t>
            </a:fld>
            <a:endParaRPr lang="es-EC"/>
          </a:p>
        </p:txBody>
      </p:sp>
      <p:pic>
        <p:nvPicPr>
          <p:cNvPr id="14" name="Imagen 13" descr="Resultado de imagen para espe">
            <a:extLst>
              <a:ext uri="{FF2B5EF4-FFF2-40B4-BE49-F238E27FC236}">
                <a16:creationId xmlns:a16="http://schemas.microsoft.com/office/drawing/2014/main" id="{388FB323-E807-4565-8409-B0EC9DE7289D}"/>
              </a:ext>
            </a:extLst>
          </p:cNvPr>
          <p:cNvPicPr/>
          <p:nvPr userDrawn="1"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423"/>
          <a:stretch/>
        </p:blipFill>
        <p:spPr bwMode="auto">
          <a:xfrm>
            <a:off x="262465" y="136525"/>
            <a:ext cx="990254" cy="88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60" baseline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4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A3B76FF-EAA0-46E8-A1DF-1123CA3A7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654" y="5152549"/>
            <a:ext cx="7937400" cy="1254788"/>
          </a:xfrm>
        </p:spPr>
        <p:txBody>
          <a:bodyPr rtlCol="0">
            <a:noAutofit/>
          </a:bodyPr>
          <a:lstStyle/>
          <a:p>
            <a:pPr algn="ctr"/>
            <a:br>
              <a:rPr lang="es-EC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es-EC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GUERRERO VÉLEZ EDGAR MATEO</a:t>
            </a:r>
          </a:p>
          <a:p>
            <a:pPr algn="ctr"/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DIRECTOR: </a:t>
            </a:r>
            <a:r>
              <a:rPr lang="es-EC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DR. </a:t>
            </a:r>
            <a:r>
              <a:rPr lang="es-EC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AGUILAR CASTILLO, WILBERT GEOVANNY</a:t>
            </a:r>
            <a:endParaRPr lang="es-E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1F5FC7-429A-4F94-8412-DAF8A443FCDA}"/>
              </a:ext>
            </a:extLst>
          </p:cNvPr>
          <p:cNvSpPr/>
          <p:nvPr/>
        </p:nvSpPr>
        <p:spPr>
          <a:xfrm>
            <a:off x="2186354" y="812899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s-E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DISEÑO E IMPLEMENTACIÓN DE UN ROBOT MÓVIL ESFÉRICO CONTROLADO INALÁMBRICAMENTE PARA PRUEBAS DE MOVILIDAD EN DISTINTOS TERRENOS SIN INCLINACIÓN. </a:t>
            </a:r>
            <a:b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b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Trabajo de titulación, previo a la </a:t>
            </a:r>
            <a:r>
              <a:rPr kumimoji="0" lang="es-EC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obtención</a:t>
            </a:r>
            <a:br>
              <a:rPr kumimoji="0" lang="es-EC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r>
              <a:rPr kumimoji="0" lang="es-EC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del título de Ingeniero </a:t>
            </a:r>
            <a:r>
              <a:rPr lang="es-EC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en Mecatrónica</a:t>
            </a:r>
            <a:br>
              <a:rPr kumimoji="0" lang="es-EC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br>
              <a:rPr kumimoji="0" lang="es-EC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r>
              <a:rPr kumimoji="0" lang="es-EC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7031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Parámetros Sistema Físico Mecánico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D9C5C2F-745C-456F-A233-B06EBDDC9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463386"/>
                  </p:ext>
                </p:extLst>
              </p:nvPr>
            </p:nvGraphicFramePr>
            <p:xfrm>
              <a:off x="4824683" y="2220686"/>
              <a:ext cx="5135745" cy="33636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8283">
                      <a:extLst>
                        <a:ext uri="{9D8B030D-6E8A-4147-A177-3AD203B41FA5}">
                          <a16:colId xmlns:a16="http://schemas.microsoft.com/office/drawing/2014/main" val="2396392067"/>
                        </a:ext>
                      </a:extLst>
                    </a:gridCol>
                    <a:gridCol w="4157462">
                      <a:extLst>
                        <a:ext uri="{9D8B030D-6E8A-4147-A177-3AD203B41FA5}">
                          <a16:colId xmlns:a16="http://schemas.microsoft.com/office/drawing/2014/main" val="2780316989"/>
                        </a:ext>
                      </a:extLst>
                    </a:gridCol>
                  </a:tblGrid>
                  <a:tr h="48052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200000"/>
                            </a:lnSpc>
                          </a:pPr>
                          <a:r>
                            <a:rPr lang="es-MX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Ítem</a:t>
                          </a:r>
                          <a:endParaRPr lang="es-EC" sz="1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Parametro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1238072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Desplazamiento en distintos terrenos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66111028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Peso del diseño debe ser ligero, no más 3 Kg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4181820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Velocidad de funcionamiento de 0.8 a 1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sz="11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1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𝐦</m:t>
                                  </m:r>
                                  <m:r>
                                    <a:rPr lang="es-MX" sz="11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/</m:t>
                                  </m:r>
                                  <m:r>
                                    <a:rPr lang="es-MX" sz="11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𝐬</m:t>
                                  </m:r>
                                </m:e>
                              </m:d>
                            </m:oMath>
                          </a14:m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58589254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Distribución de elementos considerando el centro de masa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2213389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Fácil adquisición de materiales y partes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010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Fácil ensamble (modular)</a:t>
                          </a:r>
                          <a:endParaRPr lang="es-EC" sz="1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06804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D9C5C2F-745C-456F-A233-B06EBDDC9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463386"/>
                  </p:ext>
                </p:extLst>
              </p:nvPr>
            </p:nvGraphicFramePr>
            <p:xfrm>
              <a:off x="4824683" y="2220686"/>
              <a:ext cx="5135745" cy="336368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8283">
                      <a:extLst>
                        <a:ext uri="{9D8B030D-6E8A-4147-A177-3AD203B41FA5}">
                          <a16:colId xmlns:a16="http://schemas.microsoft.com/office/drawing/2014/main" val="2396392067"/>
                        </a:ext>
                      </a:extLst>
                    </a:gridCol>
                    <a:gridCol w="4157462">
                      <a:extLst>
                        <a:ext uri="{9D8B030D-6E8A-4147-A177-3AD203B41FA5}">
                          <a16:colId xmlns:a16="http://schemas.microsoft.com/office/drawing/2014/main" val="2780316989"/>
                        </a:ext>
                      </a:extLst>
                    </a:gridCol>
                  </a:tblGrid>
                  <a:tr h="48052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200000"/>
                            </a:lnSpc>
                          </a:pPr>
                          <a:r>
                            <a:rPr lang="es-MX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Ítem</a:t>
                          </a:r>
                          <a:endParaRPr lang="es-EC" sz="1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Parametro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1238072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Desplazamiento en distintos terrenos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66111028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Peso del diseño debe ser ligero, no más 3 Kg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74181820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07" t="-301266" r="-147" b="-3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8589254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Distribución de elementos considerando el centro de masa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2213389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Fácil adquisición de materiales y partes</a:t>
                          </a:r>
                          <a:endParaRPr lang="es-EC" sz="1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010"/>
                      </a:ext>
                    </a:extLst>
                  </a:tr>
                  <a:tr h="480527">
                    <a:tc>
                      <a:txBody>
                        <a:bodyPr/>
                        <a:lstStyle/>
                        <a:p>
                          <a:pPr indent="180340" algn="ctr">
                            <a:lnSpc>
                              <a:spcPct val="200000"/>
                            </a:lnSpc>
                          </a:pPr>
                          <a:r>
                            <a:rPr lang="es-MX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s-EC" sz="12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just">
                            <a:lnSpc>
                              <a:spcPct val="200000"/>
                            </a:lnSpc>
                          </a:pPr>
                          <a:r>
                            <a:rPr lang="es-MX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Fácil ensamble (modular)</a:t>
                          </a:r>
                          <a:endParaRPr lang="es-EC" sz="1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7F7F7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06804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3727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Parámetros Diseño Subsistema Mecánico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C24705-9AB6-4CED-95F7-4084F21D2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45351"/>
              </p:ext>
            </p:extLst>
          </p:nvPr>
        </p:nvGraphicFramePr>
        <p:xfrm>
          <a:off x="2106385" y="1986037"/>
          <a:ext cx="9568543" cy="4284132"/>
        </p:xfrm>
        <a:graphic>
          <a:graphicData uri="http://schemas.openxmlformats.org/drawingml/2006/table">
            <a:tbl>
              <a:tblPr firstRow="1" firstCol="1" bandRow="1"/>
              <a:tblGrid>
                <a:gridCol w="1139324">
                  <a:extLst>
                    <a:ext uri="{9D8B030D-6E8A-4147-A177-3AD203B41FA5}">
                      <a16:colId xmlns:a16="http://schemas.microsoft.com/office/drawing/2014/main" val="3833492222"/>
                    </a:ext>
                  </a:extLst>
                </a:gridCol>
                <a:gridCol w="2343971">
                  <a:extLst>
                    <a:ext uri="{9D8B030D-6E8A-4147-A177-3AD203B41FA5}">
                      <a16:colId xmlns:a16="http://schemas.microsoft.com/office/drawing/2014/main" val="1363431332"/>
                    </a:ext>
                  </a:extLst>
                </a:gridCol>
                <a:gridCol w="2309649">
                  <a:extLst>
                    <a:ext uri="{9D8B030D-6E8A-4147-A177-3AD203B41FA5}">
                      <a16:colId xmlns:a16="http://schemas.microsoft.com/office/drawing/2014/main" val="1000115356"/>
                    </a:ext>
                  </a:extLst>
                </a:gridCol>
                <a:gridCol w="2018450">
                  <a:extLst>
                    <a:ext uri="{9D8B030D-6E8A-4147-A177-3AD203B41FA5}">
                      <a16:colId xmlns:a16="http://schemas.microsoft.com/office/drawing/2014/main" val="3853021786"/>
                    </a:ext>
                  </a:extLst>
                </a:gridCol>
                <a:gridCol w="1757149">
                  <a:extLst>
                    <a:ext uri="{9D8B030D-6E8A-4147-A177-3AD203B41FA5}">
                      <a16:colId xmlns:a16="http://schemas.microsoft.com/office/drawing/2014/main" val="3894432742"/>
                    </a:ext>
                  </a:extLst>
                </a:gridCol>
              </a:tblGrid>
              <a:tr h="41349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Ítem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Importancia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Unidades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98601"/>
                  </a:ext>
                </a:extLst>
              </a:tr>
              <a:tr h="41349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Velocidad constante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149973"/>
                  </a:ext>
                </a:extLst>
              </a:tr>
              <a:tr h="41349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Costo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Dólares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65470"/>
                  </a:ext>
                </a:extLst>
              </a:tr>
              <a:tr h="41349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1,2,5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Peso del Prototipo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Kg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787363"/>
                  </a:ext>
                </a:extLst>
              </a:tr>
              <a:tr h="90158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1,2,5,7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Dimensiones de espesor mayor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284895"/>
                  </a:ext>
                </a:extLst>
              </a:tr>
              <a:tr h="41349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Aceleración máxima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m/s</a:t>
                      </a:r>
                      <a:r>
                        <a:rPr lang="es-MX" sz="10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040954"/>
                  </a:ext>
                </a:extLst>
              </a:tr>
              <a:tr h="90158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5,7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Complejidad de estructura interna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Subjetivo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143337"/>
                  </a:ext>
                </a:extLst>
              </a:tr>
              <a:tr h="41349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3,5,6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Tiempo de ensamble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Horas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521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76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 sistema de locomoción interna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14C0EA-D7C5-491F-8E31-5EEF118A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31084"/>
              </p:ext>
            </p:extLst>
          </p:nvPr>
        </p:nvGraphicFramePr>
        <p:xfrm>
          <a:off x="2906485" y="2506226"/>
          <a:ext cx="8196943" cy="3567429"/>
        </p:xfrm>
        <a:graphic>
          <a:graphicData uri="http://schemas.openxmlformats.org/drawingml/2006/table">
            <a:tbl>
              <a:tblPr firstRow="1" firstCol="1" bandRow="1"/>
              <a:tblGrid>
                <a:gridCol w="1401237">
                  <a:extLst>
                    <a:ext uri="{9D8B030D-6E8A-4147-A177-3AD203B41FA5}">
                      <a16:colId xmlns:a16="http://schemas.microsoft.com/office/drawing/2014/main" val="2186041090"/>
                    </a:ext>
                  </a:extLst>
                </a:gridCol>
                <a:gridCol w="1339971">
                  <a:extLst>
                    <a:ext uri="{9D8B030D-6E8A-4147-A177-3AD203B41FA5}">
                      <a16:colId xmlns:a16="http://schemas.microsoft.com/office/drawing/2014/main" val="2667246777"/>
                    </a:ext>
                  </a:extLst>
                </a:gridCol>
                <a:gridCol w="1421001">
                  <a:extLst>
                    <a:ext uri="{9D8B030D-6E8A-4147-A177-3AD203B41FA5}">
                      <a16:colId xmlns:a16="http://schemas.microsoft.com/office/drawing/2014/main" val="2076153582"/>
                    </a:ext>
                  </a:extLst>
                </a:gridCol>
                <a:gridCol w="1895326">
                  <a:extLst>
                    <a:ext uri="{9D8B030D-6E8A-4147-A177-3AD203B41FA5}">
                      <a16:colId xmlns:a16="http://schemas.microsoft.com/office/drawing/2014/main" val="390820249"/>
                    </a:ext>
                  </a:extLst>
                </a:gridCol>
                <a:gridCol w="608719">
                  <a:extLst>
                    <a:ext uri="{9D8B030D-6E8A-4147-A177-3AD203B41FA5}">
                      <a16:colId xmlns:a16="http://schemas.microsoft.com/office/drawing/2014/main" val="1235219567"/>
                    </a:ext>
                  </a:extLst>
                </a:gridCol>
                <a:gridCol w="1530689">
                  <a:extLst>
                    <a:ext uri="{9D8B030D-6E8A-4147-A177-3AD203B41FA5}">
                      <a16:colId xmlns:a16="http://schemas.microsoft.com/office/drawing/2014/main" val="3045067746"/>
                    </a:ext>
                  </a:extLst>
                </a:gridCol>
              </a:tblGrid>
              <a:tr h="800118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Ensamblaje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Complejidad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E+1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Ponderación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57430"/>
                  </a:ext>
                </a:extLst>
              </a:tr>
              <a:tr h="800118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910985"/>
                  </a:ext>
                </a:extLst>
              </a:tr>
              <a:tr h="800118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Ensamblaje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589400"/>
                  </a:ext>
                </a:extLst>
              </a:tr>
              <a:tr h="800118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Complejidad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10097"/>
                  </a:ext>
                </a:extLst>
              </a:tr>
              <a:tr h="366957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26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56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 sistema de locomoción interna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EBA86B-B39B-437E-9C6A-FCF36C04B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50254"/>
              </p:ext>
            </p:extLst>
          </p:nvPr>
        </p:nvGraphicFramePr>
        <p:xfrm>
          <a:off x="3814003" y="2143777"/>
          <a:ext cx="5756126" cy="3882566"/>
        </p:xfrm>
        <a:graphic>
          <a:graphicData uri="http://schemas.openxmlformats.org/drawingml/2006/table">
            <a:tbl>
              <a:tblPr firstRow="1" firstCol="1" bandRow="1"/>
              <a:tblGrid>
                <a:gridCol w="1638952">
                  <a:extLst>
                    <a:ext uri="{9D8B030D-6E8A-4147-A177-3AD203B41FA5}">
                      <a16:colId xmlns:a16="http://schemas.microsoft.com/office/drawing/2014/main" val="2802164545"/>
                    </a:ext>
                  </a:extLst>
                </a:gridCol>
                <a:gridCol w="2058587">
                  <a:extLst>
                    <a:ext uri="{9D8B030D-6E8A-4147-A177-3AD203B41FA5}">
                      <a16:colId xmlns:a16="http://schemas.microsoft.com/office/drawing/2014/main" val="2659350277"/>
                    </a:ext>
                  </a:extLst>
                </a:gridCol>
                <a:gridCol w="2058587">
                  <a:extLst>
                    <a:ext uri="{9D8B030D-6E8A-4147-A177-3AD203B41FA5}">
                      <a16:colId xmlns:a16="http://schemas.microsoft.com/office/drawing/2014/main" val="2811814495"/>
                    </a:ext>
                  </a:extLst>
                </a:gridCol>
              </a:tblGrid>
              <a:tr h="28504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Descripción 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80752"/>
                  </a:ext>
                </a:extLst>
              </a:tr>
              <a:tr h="12321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Cuerpo Central con muelle 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993822"/>
                  </a:ext>
                </a:extLst>
              </a:tr>
              <a:tr h="113297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Coche interno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574932"/>
                  </a:ext>
                </a:extLst>
              </a:tr>
              <a:tr h="123240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 Pendular con eje fijo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84" marR="396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72644"/>
                  </a:ext>
                </a:extLst>
              </a:tr>
            </a:tbl>
          </a:graphicData>
        </a:graphic>
      </p:graphicFrame>
      <p:pic>
        <p:nvPicPr>
          <p:cNvPr id="18" name="Imagen 11">
            <a:extLst>
              <a:ext uri="{FF2B5EF4-FFF2-40B4-BE49-F238E27FC236}">
                <a16:creationId xmlns:a16="http://schemas.microsoft.com/office/drawing/2014/main" id="{79CF9333-93BC-405E-A077-4DA25731AF4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53656" y="2505820"/>
            <a:ext cx="1079121" cy="1063003"/>
          </a:xfrm>
          <a:prstGeom prst="rect">
            <a:avLst/>
          </a:prstGeom>
        </p:spPr>
      </p:pic>
      <p:pic>
        <p:nvPicPr>
          <p:cNvPr id="19" name="Imagen 12">
            <a:extLst>
              <a:ext uri="{FF2B5EF4-FFF2-40B4-BE49-F238E27FC236}">
                <a16:creationId xmlns:a16="http://schemas.microsoft.com/office/drawing/2014/main" id="{9AEBFEB5-13F2-4242-AC51-B195537D37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53656" y="3782189"/>
            <a:ext cx="1000947" cy="914098"/>
          </a:xfrm>
          <a:prstGeom prst="rect">
            <a:avLst/>
          </a:prstGeom>
        </p:spPr>
      </p:pic>
      <p:pic>
        <p:nvPicPr>
          <p:cNvPr id="21" name="Imagen 13">
            <a:extLst>
              <a:ext uri="{FF2B5EF4-FFF2-40B4-BE49-F238E27FC236}">
                <a16:creationId xmlns:a16="http://schemas.microsoft.com/office/drawing/2014/main" id="{D9099376-D151-47A0-AACF-675808983D2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964907" y="4909653"/>
            <a:ext cx="1267870" cy="10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 sistema de locomoción interna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6C8AA2-A96D-41CE-997A-2D6905D9B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47637"/>
              </p:ext>
            </p:extLst>
          </p:nvPr>
        </p:nvGraphicFramePr>
        <p:xfrm>
          <a:off x="2624228" y="2225934"/>
          <a:ext cx="8469296" cy="4465187"/>
        </p:xfrm>
        <a:graphic>
          <a:graphicData uri="http://schemas.openxmlformats.org/drawingml/2006/table">
            <a:tbl>
              <a:tblPr firstRow="1" firstCol="1" bandRow="1"/>
              <a:tblGrid>
                <a:gridCol w="1219372">
                  <a:extLst>
                    <a:ext uri="{9D8B030D-6E8A-4147-A177-3AD203B41FA5}">
                      <a16:colId xmlns:a16="http://schemas.microsoft.com/office/drawing/2014/main" val="3013060315"/>
                    </a:ext>
                  </a:extLst>
                </a:gridCol>
                <a:gridCol w="745282">
                  <a:extLst>
                    <a:ext uri="{9D8B030D-6E8A-4147-A177-3AD203B41FA5}">
                      <a16:colId xmlns:a16="http://schemas.microsoft.com/office/drawing/2014/main" val="1059457442"/>
                    </a:ext>
                  </a:extLst>
                </a:gridCol>
                <a:gridCol w="718559">
                  <a:extLst>
                    <a:ext uri="{9D8B030D-6E8A-4147-A177-3AD203B41FA5}">
                      <a16:colId xmlns:a16="http://schemas.microsoft.com/office/drawing/2014/main" val="1076393593"/>
                    </a:ext>
                  </a:extLst>
                </a:gridCol>
                <a:gridCol w="745282">
                  <a:extLst>
                    <a:ext uri="{9D8B030D-6E8A-4147-A177-3AD203B41FA5}">
                      <a16:colId xmlns:a16="http://schemas.microsoft.com/office/drawing/2014/main" val="2569261494"/>
                    </a:ext>
                  </a:extLst>
                </a:gridCol>
                <a:gridCol w="737364">
                  <a:extLst>
                    <a:ext uri="{9D8B030D-6E8A-4147-A177-3AD203B41FA5}">
                      <a16:colId xmlns:a16="http://schemas.microsoft.com/office/drawing/2014/main" val="1744651497"/>
                    </a:ext>
                  </a:extLst>
                </a:gridCol>
                <a:gridCol w="706683">
                  <a:extLst>
                    <a:ext uri="{9D8B030D-6E8A-4147-A177-3AD203B41FA5}">
                      <a16:colId xmlns:a16="http://schemas.microsoft.com/office/drawing/2014/main" val="290522138"/>
                    </a:ext>
                  </a:extLst>
                </a:gridCol>
                <a:gridCol w="738354">
                  <a:extLst>
                    <a:ext uri="{9D8B030D-6E8A-4147-A177-3AD203B41FA5}">
                      <a16:colId xmlns:a16="http://schemas.microsoft.com/office/drawing/2014/main" val="700111248"/>
                    </a:ext>
                  </a:extLst>
                </a:gridCol>
                <a:gridCol w="739343">
                  <a:extLst>
                    <a:ext uri="{9D8B030D-6E8A-4147-A177-3AD203B41FA5}">
                      <a16:colId xmlns:a16="http://schemas.microsoft.com/office/drawing/2014/main" val="3813578858"/>
                    </a:ext>
                  </a:extLst>
                </a:gridCol>
                <a:gridCol w="707672">
                  <a:extLst>
                    <a:ext uri="{9D8B030D-6E8A-4147-A177-3AD203B41FA5}">
                      <a16:colId xmlns:a16="http://schemas.microsoft.com/office/drawing/2014/main" val="290618106"/>
                    </a:ext>
                  </a:extLst>
                </a:gridCol>
                <a:gridCol w="738354">
                  <a:extLst>
                    <a:ext uri="{9D8B030D-6E8A-4147-A177-3AD203B41FA5}">
                      <a16:colId xmlns:a16="http://schemas.microsoft.com/office/drawing/2014/main" val="973684165"/>
                    </a:ext>
                  </a:extLst>
                </a:gridCol>
                <a:gridCol w="673031">
                  <a:extLst>
                    <a:ext uri="{9D8B030D-6E8A-4147-A177-3AD203B41FA5}">
                      <a16:colId xmlns:a16="http://schemas.microsoft.com/office/drawing/2014/main" val="768022113"/>
                    </a:ext>
                  </a:extLst>
                </a:gridCol>
              </a:tblGrid>
              <a:tr h="459303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Ensamblaje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Complejidad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995715"/>
                  </a:ext>
                </a:extLst>
              </a:tr>
              <a:tr h="1001471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129564"/>
                  </a:ext>
                </a:extLst>
              </a:tr>
              <a:tr h="10014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02033"/>
                  </a:ext>
                </a:extLst>
              </a:tr>
              <a:tr h="10014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094502"/>
                  </a:ext>
                </a:extLst>
              </a:tr>
              <a:tr h="100147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28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67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 sistema de locomoción interna </a:t>
            </a:r>
          </a:p>
        </p:txBody>
      </p:sp>
      <p:pic>
        <p:nvPicPr>
          <p:cNvPr id="6" name="Imagen 13">
            <a:extLst>
              <a:ext uri="{FF2B5EF4-FFF2-40B4-BE49-F238E27FC236}">
                <a16:creationId xmlns:a16="http://schemas.microsoft.com/office/drawing/2014/main" id="{0A39DDCB-1EFD-4546-9FF1-BD0C33892F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34069" y="2399473"/>
            <a:ext cx="3151098" cy="2616411"/>
          </a:xfrm>
          <a:prstGeom prst="rect">
            <a:avLst/>
          </a:prstGeom>
        </p:spPr>
      </p:pic>
      <p:pic>
        <p:nvPicPr>
          <p:cNvPr id="7" name="Imagen 22100300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2731A06-D0E1-46A0-9308-2F96B30E648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68960" y="2547179"/>
            <a:ext cx="3436620" cy="19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92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Diseño del prototipo</a:t>
            </a:r>
          </a:p>
        </p:txBody>
      </p:sp>
      <p:pic>
        <p:nvPicPr>
          <p:cNvPr id="8" name="Imagen 19">
            <a:extLst>
              <a:ext uri="{FF2B5EF4-FFF2-40B4-BE49-F238E27FC236}">
                <a16:creationId xmlns:a16="http://schemas.microsoft.com/office/drawing/2014/main" id="{544D2742-31E7-48AA-9943-6CD2A719AB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32713" y="2399473"/>
            <a:ext cx="3833495" cy="3693795"/>
          </a:xfrm>
          <a:prstGeom prst="rect">
            <a:avLst/>
          </a:prstGeom>
        </p:spPr>
      </p:pic>
      <p:pic>
        <p:nvPicPr>
          <p:cNvPr id="9" name="Imagen 15">
            <a:extLst>
              <a:ext uri="{FF2B5EF4-FFF2-40B4-BE49-F238E27FC236}">
                <a16:creationId xmlns:a16="http://schemas.microsoft.com/office/drawing/2014/main" id="{60F5F4DD-EBCF-4880-B89F-D7DDED68E3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90641" y="2399473"/>
            <a:ext cx="4543797" cy="34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Diseño de estructura externa (esfera)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F9547E-F3B5-4BC5-B025-809FD68D1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42532"/>
              </p:ext>
            </p:extLst>
          </p:nvPr>
        </p:nvGraphicFramePr>
        <p:xfrm>
          <a:off x="3089429" y="2033269"/>
          <a:ext cx="8060925" cy="3683950"/>
        </p:xfrm>
        <a:graphic>
          <a:graphicData uri="http://schemas.openxmlformats.org/drawingml/2006/table">
            <a:tbl>
              <a:tblPr firstRow="1" firstCol="1" bandRow="1"/>
              <a:tblGrid>
                <a:gridCol w="1624314">
                  <a:extLst>
                    <a:ext uri="{9D8B030D-6E8A-4147-A177-3AD203B41FA5}">
                      <a16:colId xmlns:a16="http://schemas.microsoft.com/office/drawing/2014/main" val="3469400546"/>
                    </a:ext>
                  </a:extLst>
                </a:gridCol>
                <a:gridCol w="1519820">
                  <a:extLst>
                    <a:ext uri="{9D8B030D-6E8A-4147-A177-3AD203B41FA5}">
                      <a16:colId xmlns:a16="http://schemas.microsoft.com/office/drawing/2014/main" val="2835506216"/>
                    </a:ext>
                  </a:extLst>
                </a:gridCol>
                <a:gridCol w="1342555">
                  <a:extLst>
                    <a:ext uri="{9D8B030D-6E8A-4147-A177-3AD203B41FA5}">
                      <a16:colId xmlns:a16="http://schemas.microsoft.com/office/drawing/2014/main" val="2168293552"/>
                    </a:ext>
                  </a:extLst>
                </a:gridCol>
                <a:gridCol w="1554340">
                  <a:extLst>
                    <a:ext uri="{9D8B030D-6E8A-4147-A177-3AD203B41FA5}">
                      <a16:colId xmlns:a16="http://schemas.microsoft.com/office/drawing/2014/main" val="2897928928"/>
                    </a:ext>
                  </a:extLst>
                </a:gridCol>
                <a:gridCol w="574714">
                  <a:extLst>
                    <a:ext uri="{9D8B030D-6E8A-4147-A177-3AD203B41FA5}">
                      <a16:colId xmlns:a16="http://schemas.microsoft.com/office/drawing/2014/main" val="2526669726"/>
                    </a:ext>
                  </a:extLst>
                </a:gridCol>
                <a:gridCol w="1445182">
                  <a:extLst>
                    <a:ext uri="{9D8B030D-6E8A-4147-A177-3AD203B41FA5}">
                      <a16:colId xmlns:a16="http://schemas.microsoft.com/office/drawing/2014/main" val="1318876705"/>
                    </a:ext>
                  </a:extLst>
                </a:gridCol>
              </a:tblGrid>
              <a:tr h="82625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Resistencia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E+1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Ponderación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122968"/>
                  </a:ext>
                </a:extLst>
              </a:tr>
              <a:tr h="82625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983003"/>
                  </a:ext>
                </a:extLst>
              </a:tr>
              <a:tr h="82625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Resistencia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216951"/>
                  </a:ext>
                </a:extLst>
              </a:tr>
              <a:tr h="82625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50917"/>
                  </a:ext>
                </a:extLst>
              </a:tr>
              <a:tr h="37894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3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46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3A9482-C7D9-400B-A533-BAF73C0F1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76263"/>
              </p:ext>
            </p:extLst>
          </p:nvPr>
        </p:nvGraphicFramePr>
        <p:xfrm>
          <a:off x="3514984" y="2172011"/>
          <a:ext cx="6101499" cy="4239641"/>
        </p:xfrm>
        <a:graphic>
          <a:graphicData uri="http://schemas.openxmlformats.org/drawingml/2006/table">
            <a:tbl>
              <a:tblPr firstRow="1" firstCol="1" bandRow="1"/>
              <a:tblGrid>
                <a:gridCol w="761155">
                  <a:extLst>
                    <a:ext uri="{9D8B030D-6E8A-4147-A177-3AD203B41FA5}">
                      <a16:colId xmlns:a16="http://schemas.microsoft.com/office/drawing/2014/main" val="1704345266"/>
                    </a:ext>
                  </a:extLst>
                </a:gridCol>
                <a:gridCol w="956040">
                  <a:extLst>
                    <a:ext uri="{9D8B030D-6E8A-4147-A177-3AD203B41FA5}">
                      <a16:colId xmlns:a16="http://schemas.microsoft.com/office/drawing/2014/main" val="2772331598"/>
                    </a:ext>
                  </a:extLst>
                </a:gridCol>
                <a:gridCol w="2192152">
                  <a:extLst>
                    <a:ext uri="{9D8B030D-6E8A-4147-A177-3AD203B41FA5}">
                      <a16:colId xmlns:a16="http://schemas.microsoft.com/office/drawing/2014/main" val="3527011241"/>
                    </a:ext>
                  </a:extLst>
                </a:gridCol>
                <a:gridCol w="2192152">
                  <a:extLst>
                    <a:ext uri="{9D8B030D-6E8A-4147-A177-3AD203B41FA5}">
                      <a16:colId xmlns:a16="http://schemas.microsoft.com/office/drawing/2014/main" val="2952749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Material 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Propiedades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142080"/>
                  </a:ext>
                </a:extLst>
              </a:tr>
              <a:tr h="185610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(Ácido poli láctico)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Densidad: 1.21 - 1.25 [g/cm3]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254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Esfuerzo a la tracción: 21 - 60 [MPa]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254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Módulo de elasticidad: 0.35 - 3.5 [</a:t>
                      </a:r>
                      <a:r>
                        <a:rPr lang="es-EC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GPa</a:t>
                      </a: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254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Peso: </a:t>
                      </a:r>
                      <a:r>
                        <a:rPr lang="es-MX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601.40 gramos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Costo: 20$ el kg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lo moldea a través de impresión 3D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Frágil frente a golpes y caídas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254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indent="180340" algn="l">
                        <a:lnSpc>
                          <a:spcPct val="200000"/>
                        </a:lnSpc>
                      </a:pP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088617"/>
                  </a:ext>
                </a:extLst>
              </a:tr>
              <a:tr h="177883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MX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MX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Acrílico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Densidad: 1.20 [g/cm3]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288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Esfuerzo a la tracción: 120 [MPa]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288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Módulo de elasticidad: </a:t>
                      </a:r>
                      <a:r>
                        <a:rPr lang="es-MX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[</a:t>
                      </a:r>
                      <a:r>
                        <a:rPr lang="es-MX" sz="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GPa</a:t>
                      </a:r>
                      <a:r>
                        <a:rPr lang="es-MX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288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Peso: </a:t>
                      </a: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577.35 </a:t>
                      </a:r>
                      <a:r>
                        <a:rPr lang="es-MX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gramos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Costo: 60$ el kg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lo moldea por termoformado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Resistente a golpes y caídas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endParaRPr lang="es-EC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650" marR="376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156897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Diseño de estructura externa (esfera)</a:t>
            </a:r>
          </a:p>
        </p:txBody>
      </p:sp>
      <p:pic>
        <p:nvPicPr>
          <p:cNvPr id="8" name="Imagen 20">
            <a:extLst>
              <a:ext uri="{FF2B5EF4-FFF2-40B4-BE49-F238E27FC236}">
                <a16:creationId xmlns:a16="http://schemas.microsoft.com/office/drawing/2014/main" id="{2541EE36-AACE-4E2C-998F-669450E7F5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48" y="2705640"/>
            <a:ext cx="1104394" cy="103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18">
            <a:extLst>
              <a:ext uri="{FF2B5EF4-FFF2-40B4-BE49-F238E27FC236}">
                <a16:creationId xmlns:a16="http://schemas.microsoft.com/office/drawing/2014/main" id="{29E23ECD-BE37-4425-A261-D7F80A8B36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82180" y="4967920"/>
            <a:ext cx="917962" cy="9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Diseño de estructura externa (esfera)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1EE806-5545-4F58-A627-A1E0ABC5D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80646"/>
              </p:ext>
            </p:extLst>
          </p:nvPr>
        </p:nvGraphicFramePr>
        <p:xfrm>
          <a:off x="2637144" y="2399473"/>
          <a:ext cx="8735626" cy="2237951"/>
        </p:xfrm>
        <a:graphic>
          <a:graphicData uri="http://schemas.openxmlformats.org/drawingml/2006/table">
            <a:tbl>
              <a:tblPr firstRow="1" firstCol="1" bandRow="1"/>
              <a:tblGrid>
                <a:gridCol w="1256697">
                  <a:extLst>
                    <a:ext uri="{9D8B030D-6E8A-4147-A177-3AD203B41FA5}">
                      <a16:colId xmlns:a16="http://schemas.microsoft.com/office/drawing/2014/main" val="622686110"/>
                    </a:ext>
                  </a:extLst>
                </a:gridCol>
                <a:gridCol w="763615">
                  <a:extLst>
                    <a:ext uri="{9D8B030D-6E8A-4147-A177-3AD203B41FA5}">
                      <a16:colId xmlns:a16="http://schemas.microsoft.com/office/drawing/2014/main" val="2724838312"/>
                    </a:ext>
                  </a:extLst>
                </a:gridCol>
                <a:gridCol w="729925">
                  <a:extLst>
                    <a:ext uri="{9D8B030D-6E8A-4147-A177-3AD203B41FA5}">
                      <a16:colId xmlns:a16="http://schemas.microsoft.com/office/drawing/2014/main" val="662813166"/>
                    </a:ext>
                  </a:extLst>
                </a:gridCol>
                <a:gridCol w="764636">
                  <a:extLst>
                    <a:ext uri="{9D8B030D-6E8A-4147-A177-3AD203B41FA5}">
                      <a16:colId xmlns:a16="http://schemas.microsoft.com/office/drawing/2014/main" val="204341649"/>
                    </a:ext>
                  </a:extLst>
                </a:gridCol>
                <a:gridCol w="756468">
                  <a:extLst>
                    <a:ext uri="{9D8B030D-6E8A-4147-A177-3AD203B41FA5}">
                      <a16:colId xmlns:a16="http://schemas.microsoft.com/office/drawing/2014/main" val="953117494"/>
                    </a:ext>
                  </a:extLst>
                </a:gridCol>
                <a:gridCol w="718696">
                  <a:extLst>
                    <a:ext uri="{9D8B030D-6E8A-4147-A177-3AD203B41FA5}">
                      <a16:colId xmlns:a16="http://schemas.microsoft.com/office/drawing/2014/main" val="2663995072"/>
                    </a:ext>
                  </a:extLst>
                </a:gridCol>
                <a:gridCol w="757489">
                  <a:extLst>
                    <a:ext uri="{9D8B030D-6E8A-4147-A177-3AD203B41FA5}">
                      <a16:colId xmlns:a16="http://schemas.microsoft.com/office/drawing/2014/main" val="529956779"/>
                    </a:ext>
                  </a:extLst>
                </a:gridCol>
                <a:gridCol w="753405">
                  <a:extLst>
                    <a:ext uri="{9D8B030D-6E8A-4147-A177-3AD203B41FA5}">
                      <a16:colId xmlns:a16="http://schemas.microsoft.com/office/drawing/2014/main" val="3086639787"/>
                    </a:ext>
                  </a:extLst>
                </a:gridCol>
                <a:gridCol w="719717">
                  <a:extLst>
                    <a:ext uri="{9D8B030D-6E8A-4147-A177-3AD203B41FA5}">
                      <a16:colId xmlns:a16="http://schemas.microsoft.com/office/drawing/2014/main" val="2206365373"/>
                    </a:ext>
                  </a:extLst>
                </a:gridCol>
                <a:gridCol w="757489">
                  <a:extLst>
                    <a:ext uri="{9D8B030D-6E8A-4147-A177-3AD203B41FA5}">
                      <a16:colId xmlns:a16="http://schemas.microsoft.com/office/drawing/2014/main" val="1906255210"/>
                    </a:ext>
                  </a:extLst>
                </a:gridCol>
                <a:gridCol w="757489">
                  <a:extLst>
                    <a:ext uri="{9D8B030D-6E8A-4147-A177-3AD203B41FA5}">
                      <a16:colId xmlns:a16="http://schemas.microsoft.com/office/drawing/2014/main" val="812959681"/>
                    </a:ext>
                  </a:extLst>
                </a:gridCol>
              </a:tblGrid>
              <a:tr h="29676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Resistencia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Peso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610204"/>
                  </a:ext>
                </a:extLst>
              </a:tr>
              <a:tr h="647063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003988"/>
                  </a:ext>
                </a:extLst>
              </a:tr>
              <a:tr h="6470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110679"/>
                  </a:ext>
                </a:extLst>
              </a:tr>
              <a:tr h="64706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833464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3E875DF2-156D-41EF-BB26-ACBDAE5E0619}"/>
              </a:ext>
            </a:extLst>
          </p:cNvPr>
          <p:cNvSpPr txBox="1">
            <a:spLocks/>
          </p:cNvSpPr>
          <p:nvPr/>
        </p:nvSpPr>
        <p:spPr>
          <a:xfrm>
            <a:off x="6800526" y="4798095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Material seleccionado: Acrílico </a:t>
            </a:r>
          </a:p>
        </p:txBody>
      </p:sp>
    </p:spTree>
    <p:extLst>
      <p:ext uri="{BB962C8B-B14F-4D97-AF65-F5344CB8AC3E}">
        <p14:creationId xmlns:p14="http://schemas.microsoft.com/office/powerpoint/2010/main" val="129065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DE954-0D2A-49B0-A1EC-F3CE78F6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171" y="97812"/>
            <a:ext cx="6540824" cy="1104048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rgbClr val="0F5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CONTENIDO</a:t>
            </a:r>
          </a:p>
        </p:txBody>
      </p:sp>
      <p:graphicFrame>
        <p:nvGraphicFramePr>
          <p:cNvPr id="4" name="Tabla 28">
            <a:extLst>
              <a:ext uri="{FF2B5EF4-FFF2-40B4-BE49-F238E27FC236}">
                <a16:creationId xmlns:a16="http://schemas.microsoft.com/office/drawing/2014/main" id="{5397E900-BDA2-4AAA-A2BE-2E3CA5463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5747"/>
              </p:ext>
            </p:extLst>
          </p:nvPr>
        </p:nvGraphicFramePr>
        <p:xfrm>
          <a:off x="2251009" y="1874638"/>
          <a:ext cx="11056776" cy="3505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286477">
                  <a:extLst>
                    <a:ext uri="{9D8B030D-6E8A-4147-A177-3AD203B41FA5}">
                      <a16:colId xmlns:a16="http://schemas.microsoft.com/office/drawing/2014/main" val="3480794169"/>
                    </a:ext>
                  </a:extLst>
                </a:gridCol>
                <a:gridCol w="9770299">
                  <a:extLst>
                    <a:ext uri="{9D8B030D-6E8A-4147-A177-3AD203B41FA5}">
                      <a16:colId xmlns:a16="http://schemas.microsoft.com/office/drawing/2014/main" val="421952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solidFill>
                            <a:srgbClr val="0F512B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Generalidades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0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Estado del arte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7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Diseño e implementación del prototipo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5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Pruebas y análisis de resultados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17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Conclusiones y recomendaciones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2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2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Dimensionamiento del actuador</a:t>
            </a:r>
          </a:p>
        </p:txBody>
      </p:sp>
      <p:pic>
        <p:nvPicPr>
          <p:cNvPr id="7" name="Imagen 24">
            <a:extLst>
              <a:ext uri="{FF2B5EF4-FFF2-40B4-BE49-F238E27FC236}">
                <a16:creationId xmlns:a16="http://schemas.microsoft.com/office/drawing/2014/main" id="{E973F35A-29D1-4525-A7C9-FDD45858EE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78867" y="2118551"/>
            <a:ext cx="2925658" cy="19962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ángulo 5">
                <a:extLst>
                  <a:ext uri="{FF2B5EF4-FFF2-40B4-BE49-F238E27FC236}">
                    <a16:creationId xmlns:a16="http://schemas.microsoft.com/office/drawing/2014/main" id="{4468F2AD-FBB2-455D-8752-ABA29EA7DE97}"/>
                  </a:ext>
                </a:extLst>
              </p:cNvPr>
              <p:cNvSpPr/>
              <p:nvPr/>
            </p:nvSpPr>
            <p:spPr>
              <a:xfrm>
                <a:off x="3853104" y="4114800"/>
                <a:ext cx="5225143" cy="2540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ctr">
                  <a:lnSpc>
                    <a:spcPct val="200000"/>
                  </a:lnSpc>
                  <a:tabLst>
                    <a:tab pos="1751330" algn="l"/>
                  </a:tabLst>
                </a:pPr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Las ecuaciones utilizadas para el dimensionamiento 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𝑚𝑜𝑡𝑜𝑟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den>
                    </m:f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80340" algn="ctr">
                  <a:lnSpc>
                    <a:spcPct val="200000"/>
                  </a:lnSpc>
                  <a:tabLst>
                    <a:tab pos="17513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/>
                        <m:t>𝑣</m:t>
                      </m:r>
                      <m:r>
                        <a:rPr lang="es-EC" i="1"/>
                        <m:t>=</m:t>
                      </m:r>
                      <m:r>
                        <a:rPr lang="es-EC" i="1"/>
                        <m:t>𝑅</m:t>
                      </m:r>
                      <m:r>
                        <a:rPr lang="es-EC" i="1"/>
                        <m:t>∗</m:t>
                      </m:r>
                      <m:r>
                        <a:rPr lang="es-EC" i="1"/>
                        <m:t>𝜔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80340" algn="ctr">
                  <a:lnSpc>
                    <a:spcPct val="200000"/>
                  </a:lnSpc>
                  <a:tabLst>
                    <a:tab pos="1751330" algn="l"/>
                  </a:tabLst>
                </a:pPr>
                <a:r>
                  <a:rPr lang="es-EC" sz="18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C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es-EC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ángulo 5">
                <a:extLst>
                  <a:ext uri="{FF2B5EF4-FFF2-40B4-BE49-F238E27FC236}">
                    <a16:creationId xmlns:a16="http://schemas.microsoft.com/office/drawing/2014/main" id="{4468F2AD-FBB2-455D-8752-ABA29EA7D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104" y="4114800"/>
                <a:ext cx="5225143" cy="2540696"/>
              </a:xfrm>
              <a:prstGeom prst="rect">
                <a:avLst/>
              </a:prstGeom>
              <a:blipFill>
                <a:blip r:embed="rId4"/>
                <a:stretch>
                  <a:fillRect r="-8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>
            <a:extLst>
              <a:ext uri="{FF2B5EF4-FFF2-40B4-BE49-F238E27FC236}">
                <a16:creationId xmlns:a16="http://schemas.microsoft.com/office/drawing/2014/main" id="{F2984BC2-BFE1-4167-902C-DE3FFBFBA503}"/>
              </a:ext>
            </a:extLst>
          </p:cNvPr>
          <p:cNvSpPr txBox="1">
            <a:spLocks/>
          </p:cNvSpPr>
          <p:nvPr/>
        </p:nvSpPr>
        <p:spPr>
          <a:xfrm>
            <a:off x="9426590" y="3737801"/>
            <a:ext cx="2765410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Resultados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B8CBDC-8049-4C8A-93E0-08F50AC0B521}"/>
                  </a:ext>
                </a:extLst>
              </p:cNvPr>
              <p:cNvSpPr txBox="1"/>
              <p:nvPr/>
            </p:nvSpPr>
            <p:spPr>
              <a:xfrm>
                <a:off x="9673319" y="4859919"/>
                <a:ext cx="25186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𝑚𝑜𝑡𝑜𝑟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3,49[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𝑁𝑚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s-EC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B8CBDC-8049-4C8A-93E0-08F50AC0B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319" y="4859919"/>
                <a:ext cx="2518681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5A422B-00CA-45C2-8CAE-2DEF9FDD44AA}"/>
                  </a:ext>
                </a:extLst>
              </p:cNvPr>
              <p:cNvSpPr txBox="1"/>
              <p:nvPr/>
            </p:nvSpPr>
            <p:spPr>
              <a:xfrm>
                <a:off x="9549954" y="5359314"/>
                <a:ext cx="25186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5,71[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𝑟𝑎𝑑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5A422B-00CA-45C2-8CAE-2DEF9FDD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954" y="5359314"/>
                <a:ext cx="2518681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6CADFB-33AD-451D-B210-A93678D7F169}"/>
                  </a:ext>
                </a:extLst>
              </p:cNvPr>
              <p:cNvSpPr txBox="1"/>
              <p:nvPr/>
            </p:nvSpPr>
            <p:spPr>
              <a:xfrm>
                <a:off x="9549953" y="5962460"/>
                <a:ext cx="25186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s-EC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19,92 [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s-EC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6CADFB-33AD-451D-B210-A93678D7F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953" y="5962460"/>
                <a:ext cx="2518681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196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572244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del actuador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6527EA-70D4-44D8-B284-321920258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69282"/>
              </p:ext>
            </p:extLst>
          </p:nvPr>
        </p:nvGraphicFramePr>
        <p:xfrm>
          <a:off x="2628898" y="2200908"/>
          <a:ext cx="8735786" cy="4167237"/>
        </p:xfrm>
        <a:graphic>
          <a:graphicData uri="http://schemas.openxmlformats.org/drawingml/2006/table">
            <a:tbl>
              <a:tblPr firstRow="1" firstCol="1" bandRow="1"/>
              <a:tblGrid>
                <a:gridCol w="1998465">
                  <a:extLst>
                    <a:ext uri="{9D8B030D-6E8A-4147-A177-3AD203B41FA5}">
                      <a16:colId xmlns:a16="http://schemas.microsoft.com/office/drawing/2014/main" val="1206851673"/>
                    </a:ext>
                  </a:extLst>
                </a:gridCol>
                <a:gridCol w="1223079">
                  <a:extLst>
                    <a:ext uri="{9D8B030D-6E8A-4147-A177-3AD203B41FA5}">
                      <a16:colId xmlns:a16="http://schemas.microsoft.com/office/drawing/2014/main" val="3062323521"/>
                    </a:ext>
                  </a:extLst>
                </a:gridCol>
                <a:gridCol w="1449234">
                  <a:extLst>
                    <a:ext uri="{9D8B030D-6E8A-4147-A177-3AD203B41FA5}">
                      <a16:colId xmlns:a16="http://schemas.microsoft.com/office/drawing/2014/main" val="2919943542"/>
                    </a:ext>
                  </a:extLst>
                </a:gridCol>
                <a:gridCol w="1533465">
                  <a:extLst>
                    <a:ext uri="{9D8B030D-6E8A-4147-A177-3AD203B41FA5}">
                      <a16:colId xmlns:a16="http://schemas.microsoft.com/office/drawing/2014/main" val="1926537923"/>
                    </a:ext>
                  </a:extLst>
                </a:gridCol>
                <a:gridCol w="744232">
                  <a:extLst>
                    <a:ext uri="{9D8B030D-6E8A-4147-A177-3AD203B41FA5}">
                      <a16:colId xmlns:a16="http://schemas.microsoft.com/office/drawing/2014/main" val="3257402919"/>
                    </a:ext>
                  </a:extLst>
                </a:gridCol>
                <a:gridCol w="1787311">
                  <a:extLst>
                    <a:ext uri="{9D8B030D-6E8A-4147-A177-3AD203B41FA5}">
                      <a16:colId xmlns:a16="http://schemas.microsoft.com/office/drawing/2014/main" val="3267163749"/>
                    </a:ext>
                  </a:extLst>
                </a:gridCol>
              </a:tblGrid>
              <a:tr h="1063815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Tamaño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Aplicación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E+1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Ponderación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849129"/>
                  </a:ext>
                </a:extLst>
              </a:tr>
              <a:tr h="1063815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Tamaño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064435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35493"/>
                  </a:ext>
                </a:extLst>
              </a:tr>
              <a:tr h="1063815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Aplicación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01280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37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7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46565D-AE16-4125-882F-57D74D605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85401"/>
              </p:ext>
            </p:extLst>
          </p:nvPr>
        </p:nvGraphicFramePr>
        <p:xfrm>
          <a:off x="2152651" y="1009650"/>
          <a:ext cx="8601075" cy="5825203"/>
        </p:xfrm>
        <a:graphic>
          <a:graphicData uri="http://schemas.openxmlformats.org/drawingml/2006/table">
            <a:tbl>
              <a:tblPr firstRow="1" firstCol="1" bandRow="1"/>
              <a:tblGrid>
                <a:gridCol w="1021665">
                  <a:extLst>
                    <a:ext uri="{9D8B030D-6E8A-4147-A177-3AD203B41FA5}">
                      <a16:colId xmlns:a16="http://schemas.microsoft.com/office/drawing/2014/main" val="364652942"/>
                    </a:ext>
                  </a:extLst>
                </a:gridCol>
                <a:gridCol w="1283252">
                  <a:extLst>
                    <a:ext uri="{9D8B030D-6E8A-4147-A177-3AD203B41FA5}">
                      <a16:colId xmlns:a16="http://schemas.microsoft.com/office/drawing/2014/main" val="3093173419"/>
                    </a:ext>
                  </a:extLst>
                </a:gridCol>
                <a:gridCol w="3148079">
                  <a:extLst>
                    <a:ext uri="{9D8B030D-6E8A-4147-A177-3AD203B41FA5}">
                      <a16:colId xmlns:a16="http://schemas.microsoft.com/office/drawing/2014/main" val="4046405315"/>
                    </a:ext>
                  </a:extLst>
                </a:gridCol>
                <a:gridCol w="3148079">
                  <a:extLst>
                    <a:ext uri="{9D8B030D-6E8A-4147-A177-3AD203B41FA5}">
                      <a16:colId xmlns:a16="http://schemas.microsoft.com/office/drawing/2014/main" val="3843666776"/>
                    </a:ext>
                  </a:extLst>
                </a:gridCol>
              </a:tblGrid>
              <a:tr h="1623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Ítem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Actuador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Propiedades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395907"/>
                  </a:ext>
                </a:extLst>
              </a:tr>
              <a:tr h="112083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Servomotor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Voltaje de funcionamiento 12-24 V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Engranajes, cajas de cambios de metal de alta calidad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Motor de ato torque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Alto costo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Alta Potencia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446872"/>
                  </a:ext>
                </a:extLst>
              </a:tr>
              <a:tr h="169591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Motor DC con caja reductora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Voltaje de trabajo 12V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Encoder</a:t>
                      </a: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bifásico disponible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Alto torque con bajo consumo de corriente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Engranajes de alta calidad en la caja de cambios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Tamaño pequeño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Adecuado para aplicaciones que requieren una precisión media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Potencia baja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Costo medio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Requiere un diseño de acoplamiento con ruedas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11823"/>
                  </a:ext>
                </a:extLst>
              </a:tr>
              <a:tr h="284607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Motor a pasos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Voltaje de funcionamiento 5-12 V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161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Motor de alta potencia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161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Ideal para proyectos que requieren un mecanismo de movimiento muy preciso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161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Precio muy alto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161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Rendimiento deficiente de la interferencia de carga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161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Requiere un diseño de acoplamiento para ser utilizado con ruedas motrices 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1615" indent="180340" algn="l">
                        <a:lnSpc>
                          <a:spcPct val="200000"/>
                        </a:lnSpc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 complejo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180340" algn="l">
                        <a:lnSpc>
                          <a:spcPct val="200000"/>
                        </a:lnSpc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Alta Potencia</a:t>
                      </a: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endParaRPr lang="es-EC" sz="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302" marR="2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095607"/>
                  </a:ext>
                </a:extLst>
              </a:tr>
            </a:tbl>
          </a:graphicData>
        </a:graphic>
      </p:graphicFrame>
      <p:pic>
        <p:nvPicPr>
          <p:cNvPr id="8" name="Imagen 39">
            <a:extLst>
              <a:ext uri="{FF2B5EF4-FFF2-40B4-BE49-F238E27FC236}">
                <a16:creationId xmlns:a16="http://schemas.microsoft.com/office/drawing/2014/main" id="{9A6A8B21-F7DD-491B-9A90-FEDE70D0B9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64" y="5143554"/>
            <a:ext cx="1276985" cy="867410"/>
          </a:xfrm>
          <a:prstGeom prst="rect">
            <a:avLst/>
          </a:prstGeom>
        </p:spPr>
      </p:pic>
      <p:pic>
        <p:nvPicPr>
          <p:cNvPr id="9" name="Imagen 38">
            <a:extLst>
              <a:ext uri="{FF2B5EF4-FFF2-40B4-BE49-F238E27FC236}">
                <a16:creationId xmlns:a16="http://schemas.microsoft.com/office/drawing/2014/main" id="{D4888D6F-AA96-42D9-A428-6AEC58BB7B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67" y="2660497"/>
            <a:ext cx="1276985" cy="1003935"/>
          </a:xfrm>
          <a:prstGeom prst="rect">
            <a:avLst/>
          </a:prstGeom>
        </p:spPr>
      </p:pic>
      <p:pic>
        <p:nvPicPr>
          <p:cNvPr id="10" name="Imagen 36">
            <a:extLst>
              <a:ext uri="{FF2B5EF4-FFF2-40B4-BE49-F238E27FC236}">
                <a16:creationId xmlns:a16="http://schemas.microsoft.com/office/drawing/2014/main" id="{FEC43522-7E8A-42B1-92A1-C86B63879D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66" y="1317902"/>
            <a:ext cx="1200786" cy="8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604539-F054-4523-B40E-0F7E7DFB1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18284"/>
              </p:ext>
            </p:extLst>
          </p:nvPr>
        </p:nvGraphicFramePr>
        <p:xfrm>
          <a:off x="2524125" y="1712943"/>
          <a:ext cx="8382881" cy="3687732"/>
        </p:xfrm>
        <a:graphic>
          <a:graphicData uri="http://schemas.openxmlformats.org/drawingml/2006/table">
            <a:tbl>
              <a:tblPr firstRow="1" firstCol="1" bandRow="1"/>
              <a:tblGrid>
                <a:gridCol w="1333418">
                  <a:extLst>
                    <a:ext uri="{9D8B030D-6E8A-4147-A177-3AD203B41FA5}">
                      <a16:colId xmlns:a16="http://schemas.microsoft.com/office/drawing/2014/main" val="160945187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3475371592"/>
                    </a:ext>
                  </a:extLst>
                </a:gridCol>
                <a:gridCol w="499355">
                  <a:extLst>
                    <a:ext uri="{9D8B030D-6E8A-4147-A177-3AD203B41FA5}">
                      <a16:colId xmlns:a16="http://schemas.microsoft.com/office/drawing/2014/main" val="4192683507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670100326"/>
                    </a:ext>
                  </a:extLst>
                </a:gridCol>
                <a:gridCol w="698664">
                  <a:extLst>
                    <a:ext uri="{9D8B030D-6E8A-4147-A177-3AD203B41FA5}">
                      <a16:colId xmlns:a16="http://schemas.microsoft.com/office/drawing/2014/main" val="2321776250"/>
                    </a:ext>
                  </a:extLst>
                </a:gridCol>
                <a:gridCol w="499355">
                  <a:extLst>
                    <a:ext uri="{9D8B030D-6E8A-4147-A177-3AD203B41FA5}">
                      <a16:colId xmlns:a16="http://schemas.microsoft.com/office/drawing/2014/main" val="3003372062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3048034823"/>
                    </a:ext>
                  </a:extLst>
                </a:gridCol>
                <a:gridCol w="698664">
                  <a:extLst>
                    <a:ext uri="{9D8B030D-6E8A-4147-A177-3AD203B41FA5}">
                      <a16:colId xmlns:a16="http://schemas.microsoft.com/office/drawing/2014/main" val="1348671066"/>
                    </a:ext>
                  </a:extLst>
                </a:gridCol>
                <a:gridCol w="499355">
                  <a:extLst>
                    <a:ext uri="{9D8B030D-6E8A-4147-A177-3AD203B41FA5}">
                      <a16:colId xmlns:a16="http://schemas.microsoft.com/office/drawing/2014/main" val="42031336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715500736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1915029438"/>
                    </a:ext>
                  </a:extLst>
                </a:gridCol>
              </a:tblGrid>
              <a:tr h="37933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Tamaño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Aplicación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00794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48456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514779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758878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747018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del actuador</a:t>
            </a:r>
          </a:p>
        </p:txBody>
      </p:sp>
      <p:pic>
        <p:nvPicPr>
          <p:cNvPr id="12" name="Imagen 38">
            <a:extLst>
              <a:ext uri="{FF2B5EF4-FFF2-40B4-BE49-F238E27FC236}">
                <a16:creationId xmlns:a16="http://schemas.microsoft.com/office/drawing/2014/main" id="{809F7B96-7146-45DE-A32B-73E5C28E3A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91" y="5625749"/>
            <a:ext cx="1276985" cy="1003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017D54-79A2-4E38-9AD6-35E2E5B5BAD3}"/>
              </a:ext>
            </a:extLst>
          </p:cNvPr>
          <p:cNvSpPr txBox="1"/>
          <p:nvPr/>
        </p:nvSpPr>
        <p:spPr>
          <a:xfrm>
            <a:off x="6636785" y="6010964"/>
            <a:ext cx="2697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Actuador</a:t>
            </a:r>
            <a:r>
              <a:rPr lang="es-MX" sz="1800" dirty="0">
                <a:solidFill>
                  <a:srgbClr val="0F512B"/>
                </a:solidFill>
                <a:cs typeface="Times New Roman" panose="02020603050405020304" pitchFamily="18" charset="0"/>
              </a:rPr>
              <a:t> seleccionado: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552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604539-F054-4523-B40E-0F7E7DFB126D}"/>
              </a:ext>
            </a:extLst>
          </p:cNvPr>
          <p:cNvGraphicFramePr>
            <a:graphicFrameLocks noGrp="1"/>
          </p:cNvGraphicFramePr>
          <p:nvPr/>
        </p:nvGraphicFramePr>
        <p:xfrm>
          <a:off x="2524125" y="1712943"/>
          <a:ext cx="8382881" cy="3687732"/>
        </p:xfrm>
        <a:graphic>
          <a:graphicData uri="http://schemas.openxmlformats.org/drawingml/2006/table">
            <a:tbl>
              <a:tblPr firstRow="1" firstCol="1" bandRow="1"/>
              <a:tblGrid>
                <a:gridCol w="1333418">
                  <a:extLst>
                    <a:ext uri="{9D8B030D-6E8A-4147-A177-3AD203B41FA5}">
                      <a16:colId xmlns:a16="http://schemas.microsoft.com/office/drawing/2014/main" val="160945187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3475371592"/>
                    </a:ext>
                  </a:extLst>
                </a:gridCol>
                <a:gridCol w="499355">
                  <a:extLst>
                    <a:ext uri="{9D8B030D-6E8A-4147-A177-3AD203B41FA5}">
                      <a16:colId xmlns:a16="http://schemas.microsoft.com/office/drawing/2014/main" val="4192683507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670100326"/>
                    </a:ext>
                  </a:extLst>
                </a:gridCol>
                <a:gridCol w="698664">
                  <a:extLst>
                    <a:ext uri="{9D8B030D-6E8A-4147-A177-3AD203B41FA5}">
                      <a16:colId xmlns:a16="http://schemas.microsoft.com/office/drawing/2014/main" val="2321776250"/>
                    </a:ext>
                  </a:extLst>
                </a:gridCol>
                <a:gridCol w="499355">
                  <a:extLst>
                    <a:ext uri="{9D8B030D-6E8A-4147-A177-3AD203B41FA5}">
                      <a16:colId xmlns:a16="http://schemas.microsoft.com/office/drawing/2014/main" val="3003372062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3048034823"/>
                    </a:ext>
                  </a:extLst>
                </a:gridCol>
                <a:gridCol w="698664">
                  <a:extLst>
                    <a:ext uri="{9D8B030D-6E8A-4147-A177-3AD203B41FA5}">
                      <a16:colId xmlns:a16="http://schemas.microsoft.com/office/drawing/2014/main" val="1348671066"/>
                    </a:ext>
                  </a:extLst>
                </a:gridCol>
                <a:gridCol w="499355">
                  <a:extLst>
                    <a:ext uri="{9D8B030D-6E8A-4147-A177-3AD203B41FA5}">
                      <a16:colId xmlns:a16="http://schemas.microsoft.com/office/drawing/2014/main" val="42031336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715500736"/>
                    </a:ext>
                  </a:extLst>
                </a:gridCol>
                <a:gridCol w="830814">
                  <a:extLst>
                    <a:ext uri="{9D8B030D-6E8A-4147-A177-3AD203B41FA5}">
                      <a16:colId xmlns:a16="http://schemas.microsoft.com/office/drawing/2014/main" val="1915029438"/>
                    </a:ext>
                  </a:extLst>
                </a:gridCol>
              </a:tblGrid>
              <a:tr h="37933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Tamaño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Aplicación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00794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48456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514779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758878"/>
                  </a:ext>
                </a:extLst>
              </a:tr>
              <a:tr h="8271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747018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del actuador</a:t>
            </a:r>
          </a:p>
        </p:txBody>
      </p:sp>
      <p:pic>
        <p:nvPicPr>
          <p:cNvPr id="12" name="Imagen 38">
            <a:extLst>
              <a:ext uri="{FF2B5EF4-FFF2-40B4-BE49-F238E27FC236}">
                <a16:creationId xmlns:a16="http://schemas.microsoft.com/office/drawing/2014/main" id="{809F7B96-7146-45DE-A32B-73E5C28E3A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91" y="5625749"/>
            <a:ext cx="1276985" cy="1003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017D54-79A2-4E38-9AD6-35E2E5B5BAD3}"/>
              </a:ext>
            </a:extLst>
          </p:cNvPr>
          <p:cNvSpPr txBox="1"/>
          <p:nvPr/>
        </p:nvSpPr>
        <p:spPr>
          <a:xfrm>
            <a:off x="6636785" y="6010964"/>
            <a:ext cx="2697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Actuador</a:t>
            </a:r>
            <a:r>
              <a:rPr lang="es-MX" sz="1800" dirty="0">
                <a:solidFill>
                  <a:srgbClr val="0F512B"/>
                </a:solidFill>
                <a:cs typeface="Times New Roman" panose="02020603050405020304" pitchFamily="18" charset="0"/>
              </a:rPr>
              <a:t> seleccionado: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4205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Distribución de componentes</a:t>
            </a:r>
          </a:p>
        </p:txBody>
      </p:sp>
      <p:pic>
        <p:nvPicPr>
          <p:cNvPr id="8" name="Imagen 29">
            <a:extLst>
              <a:ext uri="{FF2B5EF4-FFF2-40B4-BE49-F238E27FC236}">
                <a16:creationId xmlns:a16="http://schemas.microsoft.com/office/drawing/2014/main" id="{7EA07B18-E4AE-49D2-AFA8-D5525DAFF3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38720" y="2227292"/>
            <a:ext cx="4670894" cy="228755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2B578A-F736-49ED-B666-425E36B83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74471"/>
              </p:ext>
            </p:extLst>
          </p:nvPr>
        </p:nvGraphicFramePr>
        <p:xfrm>
          <a:off x="6309614" y="1540838"/>
          <a:ext cx="5434398" cy="5163892"/>
        </p:xfrm>
        <a:graphic>
          <a:graphicData uri="http://schemas.openxmlformats.org/drawingml/2006/table">
            <a:tbl>
              <a:tblPr firstRow="1" firstCol="1" bandRow="1"/>
              <a:tblGrid>
                <a:gridCol w="1811256">
                  <a:extLst>
                    <a:ext uri="{9D8B030D-6E8A-4147-A177-3AD203B41FA5}">
                      <a16:colId xmlns:a16="http://schemas.microsoft.com/office/drawing/2014/main" val="270785113"/>
                    </a:ext>
                  </a:extLst>
                </a:gridCol>
                <a:gridCol w="1811256">
                  <a:extLst>
                    <a:ext uri="{9D8B030D-6E8A-4147-A177-3AD203B41FA5}">
                      <a16:colId xmlns:a16="http://schemas.microsoft.com/office/drawing/2014/main" val="3267825059"/>
                    </a:ext>
                  </a:extLst>
                </a:gridCol>
                <a:gridCol w="1811886">
                  <a:extLst>
                    <a:ext uri="{9D8B030D-6E8A-4147-A177-3AD203B41FA5}">
                      <a16:colId xmlns:a16="http://schemas.microsoft.com/office/drawing/2014/main" val="622725538"/>
                    </a:ext>
                  </a:extLst>
                </a:gridCol>
              </a:tblGrid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Ítem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Cantidad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351218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Puente H L298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655949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Tarjeta ESP32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898873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Tarjeta IMU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564744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Eje fijo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89831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Acople eje-esfera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947200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Engrane 12 dientes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73515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Engrane 24 dientes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909567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Motor DC 12-36 V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966807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Estructura de soporte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611665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Esfera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810666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Servomotor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093827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Ejes de la porta pesas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571657"/>
                  </a:ext>
                </a:extLst>
              </a:tr>
              <a:tr h="61401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Tren de engranajes de la porta pesas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049220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Batería Lipo 12 V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6347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Porta rodamientos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473403"/>
                  </a:ext>
                </a:extLst>
              </a:tr>
              <a:tr h="28160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Porta pesas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3" marR="679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168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77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Corrección del centro de masa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30F19D-0614-4BFF-9CD0-86C36662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57564"/>
              </p:ext>
            </p:extLst>
          </p:nvPr>
        </p:nvGraphicFramePr>
        <p:xfrm>
          <a:off x="5220576" y="1943196"/>
          <a:ext cx="5942182" cy="4575672"/>
        </p:xfrm>
        <a:graphic>
          <a:graphicData uri="http://schemas.openxmlformats.org/drawingml/2006/table">
            <a:tbl>
              <a:tblPr firstRow="1" firstCol="1" bandRow="1"/>
              <a:tblGrid>
                <a:gridCol w="1852377">
                  <a:extLst>
                    <a:ext uri="{9D8B030D-6E8A-4147-A177-3AD203B41FA5}">
                      <a16:colId xmlns:a16="http://schemas.microsoft.com/office/drawing/2014/main" val="3853769805"/>
                    </a:ext>
                  </a:extLst>
                </a:gridCol>
                <a:gridCol w="1071958">
                  <a:extLst>
                    <a:ext uri="{9D8B030D-6E8A-4147-A177-3AD203B41FA5}">
                      <a16:colId xmlns:a16="http://schemas.microsoft.com/office/drawing/2014/main" val="2864090181"/>
                    </a:ext>
                  </a:extLst>
                </a:gridCol>
                <a:gridCol w="1071958">
                  <a:extLst>
                    <a:ext uri="{9D8B030D-6E8A-4147-A177-3AD203B41FA5}">
                      <a16:colId xmlns:a16="http://schemas.microsoft.com/office/drawing/2014/main" val="2178904124"/>
                    </a:ext>
                  </a:extLst>
                </a:gridCol>
                <a:gridCol w="975008">
                  <a:extLst>
                    <a:ext uri="{9D8B030D-6E8A-4147-A177-3AD203B41FA5}">
                      <a16:colId xmlns:a16="http://schemas.microsoft.com/office/drawing/2014/main" val="1404330146"/>
                    </a:ext>
                  </a:extLst>
                </a:gridCol>
                <a:gridCol w="970881">
                  <a:extLst>
                    <a:ext uri="{9D8B030D-6E8A-4147-A177-3AD203B41FA5}">
                      <a16:colId xmlns:a16="http://schemas.microsoft.com/office/drawing/2014/main" val="2890613115"/>
                    </a:ext>
                  </a:extLst>
                </a:gridCol>
              </a:tblGrid>
              <a:tr h="135507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Elemento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Masa(g)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x(mm)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y(mm)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z(mm)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088680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Motor DC 12-36 V 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-6.47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18.26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109.5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859310"/>
                  </a:ext>
                </a:extLst>
              </a:tr>
              <a:tr h="295476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Estructura de soporte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-3.41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-11.12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69.73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326641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Tarjeta IMU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-1.71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18.27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71.27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308648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Puente H L298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-15.99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-25.48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19.61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257709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Tarjeta ESP32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-26.31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.8.41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17.85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57252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Engrane 12 dientes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-52.34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18.26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109.5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193315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Engrane 24 dientes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-52.50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30.52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68.00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892188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Servomotor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19.82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-12.14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28.51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931318"/>
                  </a:ext>
                </a:extLst>
              </a:tr>
              <a:tr h="295476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Engranes de servomotor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19.82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-3.48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72.46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085218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Batería Lipo 12V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-20.48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108.93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2414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Porta pesas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-91.08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71.00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624312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Contrapeso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-91.08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71.00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58982"/>
                  </a:ext>
                </a:extLst>
              </a:tr>
              <a:tr h="135507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Eje fijo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-3.24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27.79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72.89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92283"/>
                  </a:ext>
                </a:extLst>
              </a:tr>
              <a:tr h="295476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Varilla roscada izquierda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-37.48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83.00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574243"/>
                  </a:ext>
                </a:extLst>
              </a:tr>
              <a:tr h="295476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Varilla roscada derecha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37.48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59.00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27331"/>
                  </a:ext>
                </a:extLst>
              </a:tr>
              <a:tr h="295476">
                <a:tc>
                  <a:txBody>
                    <a:bodyPr/>
                    <a:lstStyle/>
                    <a:p>
                      <a:pPr indent="228600" algn="l">
                        <a:lnSpc>
                          <a:spcPct val="200000"/>
                        </a:lnSpc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-128.63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-141.76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1032.25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78" marR="601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495859"/>
                  </a:ext>
                </a:extLst>
              </a:tr>
            </a:tbl>
          </a:graphicData>
        </a:graphic>
      </p:graphicFrame>
      <p:pic>
        <p:nvPicPr>
          <p:cNvPr id="9" name="Imagen 27">
            <a:extLst>
              <a:ext uri="{FF2B5EF4-FFF2-40B4-BE49-F238E27FC236}">
                <a16:creationId xmlns:a16="http://schemas.microsoft.com/office/drawing/2014/main" id="{10710062-E65B-419B-9BAA-BF74668D73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01311" y="1943196"/>
            <a:ext cx="2451100" cy="259461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7D72D54-680A-473C-9A62-B79B40621CED}"/>
              </a:ext>
            </a:extLst>
          </p:cNvPr>
          <p:cNvSpPr txBox="1">
            <a:spLocks/>
          </p:cNvSpPr>
          <p:nvPr/>
        </p:nvSpPr>
        <p:spPr>
          <a:xfrm>
            <a:off x="1944156" y="4214051"/>
            <a:ext cx="2765410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Resultados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F41A2F-1DEF-486A-97FC-C1F4A3EE94CF}"/>
                  </a:ext>
                </a:extLst>
              </p:cNvPr>
              <p:cNvSpPr txBox="1"/>
              <p:nvPr/>
            </p:nvSpPr>
            <p:spPr>
              <a:xfrm>
                <a:off x="1944156" y="5191616"/>
                <a:ext cx="2765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s-EC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C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</m:d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−0,116[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𝑚𝑚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s-EC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F41A2F-1DEF-486A-97FC-C1F4A3EE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6" y="5191616"/>
                <a:ext cx="276541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844605-D4C1-45BB-835A-791E907018DE}"/>
                  </a:ext>
                </a:extLst>
              </p:cNvPr>
              <p:cNvSpPr txBox="1"/>
              <p:nvPr/>
            </p:nvSpPr>
            <p:spPr>
              <a:xfrm>
                <a:off x="1944156" y="5560948"/>
                <a:ext cx="2765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C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</m:d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−0,1286[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𝑚𝑚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s-EC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844605-D4C1-45BB-835A-791E9070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6" y="5560948"/>
                <a:ext cx="2765410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C93FC5-D5BA-4514-9EA2-24EECD655622}"/>
                  </a:ext>
                </a:extLst>
              </p:cNvPr>
              <p:cNvSpPr txBox="1"/>
              <p:nvPr/>
            </p:nvSpPr>
            <p:spPr>
              <a:xfrm>
                <a:off x="1944156" y="5930280"/>
                <a:ext cx="2765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z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C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</m:d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−0,936[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𝑚𝑚</m:t>
                    </m:r>
                    <m:r>
                      <a:rPr lang="es-EC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s-EC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C93FC5-D5BA-4514-9EA2-24EECD655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6" y="5930280"/>
                <a:ext cx="2765410" cy="369332"/>
              </a:xfrm>
              <a:prstGeom prst="rect">
                <a:avLst/>
              </a:prstGeom>
              <a:blipFill>
                <a:blip r:embed="rId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640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Análisis de cargas y esfuerzos</a:t>
            </a:r>
          </a:p>
        </p:txBody>
      </p:sp>
      <p:pic>
        <p:nvPicPr>
          <p:cNvPr id="15" name="Imagen 31">
            <a:extLst>
              <a:ext uri="{FF2B5EF4-FFF2-40B4-BE49-F238E27FC236}">
                <a16:creationId xmlns:a16="http://schemas.microsoft.com/office/drawing/2014/main" id="{BC12569B-D8A4-43A7-AADC-920A6DDB40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33978" y="1847596"/>
            <a:ext cx="8486472" cy="43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Análisis de cargas y esfuerzos</a:t>
            </a:r>
          </a:p>
        </p:txBody>
      </p:sp>
      <p:pic>
        <p:nvPicPr>
          <p:cNvPr id="6" name="Imagen 32">
            <a:extLst>
              <a:ext uri="{FF2B5EF4-FFF2-40B4-BE49-F238E27FC236}">
                <a16:creationId xmlns:a16="http://schemas.microsoft.com/office/drawing/2014/main" id="{8B85DBE9-4503-49DA-AD36-3AD5DF2E82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71751" y="1892574"/>
            <a:ext cx="8534400" cy="45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4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mecánico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Prototipo final</a:t>
            </a:r>
          </a:p>
        </p:txBody>
      </p:sp>
      <p:pic>
        <p:nvPicPr>
          <p:cNvPr id="7" name="Imagen 33">
            <a:extLst>
              <a:ext uri="{FF2B5EF4-FFF2-40B4-BE49-F238E27FC236}">
                <a16:creationId xmlns:a16="http://schemas.microsoft.com/office/drawing/2014/main" id="{94AB5AD5-E067-4679-9E17-6DEE6063DA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33775" y="1712943"/>
            <a:ext cx="6543674" cy="51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4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Antecedentes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Generalidades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" name="Imagen 28915455" descr="Diagram, icon&#10;&#10;Description automatically generated">
            <a:extLst>
              <a:ext uri="{FF2B5EF4-FFF2-40B4-BE49-F238E27FC236}">
                <a16:creationId xmlns:a16="http://schemas.microsoft.com/office/drawing/2014/main" id="{4186E1E3-C9E6-4524-B3A9-A0B9C94DEE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61033" y="1809000"/>
            <a:ext cx="1980000" cy="1620000"/>
          </a:xfrm>
          <a:prstGeom prst="rect">
            <a:avLst/>
          </a:prstGeom>
        </p:spPr>
      </p:pic>
      <p:pic>
        <p:nvPicPr>
          <p:cNvPr id="22" name="Imagen 221003012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FAEAD7E7-8059-4B3D-B485-470BD83939E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61558" y="1809000"/>
            <a:ext cx="1980000" cy="1620000"/>
          </a:xfrm>
          <a:prstGeom prst="rect">
            <a:avLst/>
          </a:prstGeom>
        </p:spPr>
      </p:pic>
      <p:pic>
        <p:nvPicPr>
          <p:cNvPr id="23" name="Imagen 22100300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4AF371-2A9E-4CA8-BF4F-2D2DEE6472E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209041" y="1809000"/>
            <a:ext cx="1980000" cy="1620000"/>
          </a:xfrm>
          <a:prstGeom prst="rect">
            <a:avLst/>
          </a:prstGeom>
        </p:spPr>
      </p:pic>
      <p:pic>
        <p:nvPicPr>
          <p:cNvPr id="24" name="Imagen 5">
            <a:extLst>
              <a:ext uri="{FF2B5EF4-FFF2-40B4-BE49-F238E27FC236}">
                <a16:creationId xmlns:a16="http://schemas.microsoft.com/office/drawing/2014/main" id="{8EE252EA-CCE7-48BC-A2A7-7A6F854A5E3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4030" y="4661288"/>
            <a:ext cx="1620000" cy="1620000"/>
          </a:xfrm>
          <a:prstGeom prst="rect">
            <a:avLst/>
          </a:prstGeom>
        </p:spPr>
      </p:pic>
      <p:pic>
        <p:nvPicPr>
          <p:cNvPr id="25" name="Imagen 16">
            <a:extLst>
              <a:ext uri="{FF2B5EF4-FFF2-40B4-BE49-F238E27FC236}">
                <a16:creationId xmlns:a16="http://schemas.microsoft.com/office/drawing/2014/main" id="{7AC84B8F-4E43-486D-9B4D-AEA3E868B44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25065" y="4661288"/>
            <a:ext cx="1980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electrónico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Sistema de control de velocidad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6057D-99F3-4523-8A28-5A896B4B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69214"/>
              </p:ext>
            </p:extLst>
          </p:nvPr>
        </p:nvGraphicFramePr>
        <p:xfrm>
          <a:off x="2432714" y="2152650"/>
          <a:ext cx="8501988" cy="2790825"/>
        </p:xfrm>
        <a:graphic>
          <a:graphicData uri="http://schemas.openxmlformats.org/drawingml/2006/table">
            <a:tbl>
              <a:tblPr firstRow="1" firstCol="1" bandRow="1"/>
              <a:tblGrid>
                <a:gridCol w="1192353">
                  <a:extLst>
                    <a:ext uri="{9D8B030D-6E8A-4147-A177-3AD203B41FA5}">
                      <a16:colId xmlns:a16="http://schemas.microsoft.com/office/drawing/2014/main" val="1195892143"/>
                    </a:ext>
                  </a:extLst>
                </a:gridCol>
                <a:gridCol w="1497640">
                  <a:extLst>
                    <a:ext uri="{9D8B030D-6E8A-4147-A177-3AD203B41FA5}">
                      <a16:colId xmlns:a16="http://schemas.microsoft.com/office/drawing/2014/main" val="3540889364"/>
                    </a:ext>
                  </a:extLst>
                </a:gridCol>
                <a:gridCol w="2889677">
                  <a:extLst>
                    <a:ext uri="{9D8B030D-6E8A-4147-A177-3AD203B41FA5}">
                      <a16:colId xmlns:a16="http://schemas.microsoft.com/office/drawing/2014/main" val="1467640075"/>
                    </a:ext>
                  </a:extLst>
                </a:gridCol>
                <a:gridCol w="2922318">
                  <a:extLst>
                    <a:ext uri="{9D8B030D-6E8A-4147-A177-3AD203B41FA5}">
                      <a16:colId xmlns:a16="http://schemas.microsoft.com/office/drawing/2014/main" val="1635039995"/>
                    </a:ext>
                  </a:extLst>
                </a:gridCol>
              </a:tblGrid>
              <a:tr h="440821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Características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78764"/>
                  </a:ext>
                </a:extLst>
              </a:tr>
              <a:tr h="235000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Encoder de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Efecto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Hall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Voltaje de funcionamiento 3.5-20 V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Corriente de alimentación 10 mA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 CPR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Sensor Magnético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0980" indent="180340" algn="l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876245"/>
                  </a:ext>
                </a:extLst>
              </a:tr>
            </a:tbl>
          </a:graphicData>
        </a:graphic>
      </p:graphicFrame>
      <p:pic>
        <p:nvPicPr>
          <p:cNvPr id="15362" name="Imagen 25">
            <a:extLst>
              <a:ext uri="{FF2B5EF4-FFF2-40B4-BE49-F238E27FC236}">
                <a16:creationId xmlns:a16="http://schemas.microsoft.com/office/drawing/2014/main" id="{3502224D-A3A6-4F19-BE55-CBDA1817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3037680"/>
            <a:ext cx="1279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9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electrónico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28241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Sistema estabilizador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3294BA-0BE9-46A5-9ED3-4171BC18E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11988"/>
              </p:ext>
            </p:extLst>
          </p:nvPr>
        </p:nvGraphicFramePr>
        <p:xfrm>
          <a:off x="2906002" y="2399473"/>
          <a:ext cx="7457198" cy="3848100"/>
        </p:xfrm>
        <a:graphic>
          <a:graphicData uri="http://schemas.openxmlformats.org/drawingml/2006/table">
            <a:tbl>
              <a:tblPr firstRow="1" firstCol="1" bandRow="1"/>
              <a:tblGrid>
                <a:gridCol w="1045828">
                  <a:extLst>
                    <a:ext uri="{9D8B030D-6E8A-4147-A177-3AD203B41FA5}">
                      <a16:colId xmlns:a16="http://schemas.microsoft.com/office/drawing/2014/main" val="3326899182"/>
                    </a:ext>
                  </a:extLst>
                </a:gridCol>
                <a:gridCol w="1313598">
                  <a:extLst>
                    <a:ext uri="{9D8B030D-6E8A-4147-A177-3AD203B41FA5}">
                      <a16:colId xmlns:a16="http://schemas.microsoft.com/office/drawing/2014/main" val="2242567817"/>
                    </a:ext>
                  </a:extLst>
                </a:gridCol>
                <a:gridCol w="2534571">
                  <a:extLst>
                    <a:ext uri="{9D8B030D-6E8A-4147-A177-3AD203B41FA5}">
                      <a16:colId xmlns:a16="http://schemas.microsoft.com/office/drawing/2014/main" val="3828197093"/>
                    </a:ext>
                  </a:extLst>
                </a:gridCol>
                <a:gridCol w="2563201">
                  <a:extLst>
                    <a:ext uri="{9D8B030D-6E8A-4147-A177-3AD203B41FA5}">
                      <a16:colId xmlns:a16="http://schemas.microsoft.com/office/drawing/2014/main" val="3624334704"/>
                    </a:ext>
                  </a:extLst>
                </a:gridCol>
              </a:tblGrid>
              <a:tr h="483728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Características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69919"/>
                  </a:ext>
                </a:extLst>
              </a:tr>
              <a:tr h="33643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MPU 6050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Voltaje de funcionamiento 2.375-3.46 V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Comunicación I2C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Acelerómetro 3 Ejes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Giroscopio 3 Ejes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Corriente de Funcionamiento 4 mA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0980" indent="180340" algn="l">
                        <a:lnSpc>
                          <a:spcPct val="200000"/>
                        </a:lnSpc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63880"/>
                  </a:ext>
                </a:extLst>
              </a:tr>
            </a:tbl>
          </a:graphicData>
        </a:graphic>
      </p:graphicFrame>
      <p:pic>
        <p:nvPicPr>
          <p:cNvPr id="16388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2EE1F9E6-2274-44C4-8BC0-48DB03F4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38" y="3300288"/>
            <a:ext cx="1764119" cy="16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2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electrónico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 tarjeta de adquisición de datos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39138C-2ECD-40D4-B1E1-5E1667796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88344"/>
              </p:ext>
            </p:extLst>
          </p:nvPr>
        </p:nvGraphicFramePr>
        <p:xfrm>
          <a:off x="2593898" y="1971484"/>
          <a:ext cx="2417128" cy="2915032"/>
        </p:xfrm>
        <a:graphic>
          <a:graphicData uri="http://schemas.openxmlformats.org/drawingml/2006/table">
            <a:tbl>
              <a:tblPr firstRow="1" firstCol="1" bandRow="1"/>
              <a:tblGrid>
                <a:gridCol w="2417128">
                  <a:extLst>
                    <a:ext uri="{9D8B030D-6E8A-4147-A177-3AD203B41FA5}">
                      <a16:colId xmlns:a16="http://schemas.microsoft.com/office/drawing/2014/main" val="3662603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Requerimientos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84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Entradas Digitales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Comunicación I2C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Salidas Digitales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Salidas PWM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Bajo Costo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Tamaño Pequeño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Procesamiento Medio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Comunicación Inalámbrica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6489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53D21A-07D2-4A37-AAD9-CFFB7AE64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019800"/>
              </p:ext>
            </p:extLst>
          </p:nvPr>
        </p:nvGraphicFramePr>
        <p:xfrm>
          <a:off x="5505449" y="1891409"/>
          <a:ext cx="4758662" cy="4158383"/>
        </p:xfrm>
        <a:graphic>
          <a:graphicData uri="http://schemas.openxmlformats.org/drawingml/2006/table">
            <a:tbl>
              <a:tblPr firstRow="1" firstCol="1" bandRow="1"/>
              <a:tblGrid>
                <a:gridCol w="1354942">
                  <a:extLst>
                    <a:ext uri="{9D8B030D-6E8A-4147-A177-3AD203B41FA5}">
                      <a16:colId xmlns:a16="http://schemas.microsoft.com/office/drawing/2014/main" val="552048110"/>
                    </a:ext>
                  </a:extLst>
                </a:gridCol>
                <a:gridCol w="1701860">
                  <a:extLst>
                    <a:ext uri="{9D8B030D-6E8A-4147-A177-3AD203B41FA5}">
                      <a16:colId xmlns:a16="http://schemas.microsoft.com/office/drawing/2014/main" val="1584664057"/>
                    </a:ext>
                  </a:extLst>
                </a:gridCol>
                <a:gridCol w="1701860">
                  <a:extLst>
                    <a:ext uri="{9D8B030D-6E8A-4147-A177-3AD203B41FA5}">
                      <a16:colId xmlns:a16="http://schemas.microsoft.com/office/drawing/2014/main" val="2499068540"/>
                    </a:ext>
                  </a:extLst>
                </a:gridCol>
              </a:tblGrid>
              <a:tr h="211591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Descripción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8034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77593"/>
                  </a:ext>
                </a:extLst>
              </a:tr>
              <a:tr h="121074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Arduino Nano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475742"/>
                  </a:ext>
                </a:extLst>
              </a:tr>
              <a:tr h="4243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l">
                        <a:lnSpc>
                          <a:spcPct val="200000"/>
                        </a:lnSpc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ESP32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071643"/>
                  </a:ext>
                </a:extLst>
              </a:tr>
              <a:tr h="146053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Raspberry Pi 3B+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224" marR="602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671513"/>
                  </a:ext>
                </a:extLst>
              </a:tr>
            </a:tbl>
          </a:graphicData>
        </a:graphic>
      </p:graphicFrame>
      <p:pic>
        <p:nvPicPr>
          <p:cNvPr id="12" name="Imagen 43">
            <a:extLst>
              <a:ext uri="{FF2B5EF4-FFF2-40B4-BE49-F238E27FC236}">
                <a16:creationId xmlns:a16="http://schemas.microsoft.com/office/drawing/2014/main" id="{091DBCE7-6276-42A6-BB78-5992B89B19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02711" y="4967134"/>
            <a:ext cx="1123261" cy="962025"/>
          </a:xfrm>
          <a:prstGeom prst="rect">
            <a:avLst/>
          </a:prstGeom>
        </p:spPr>
      </p:pic>
      <p:pic>
        <p:nvPicPr>
          <p:cNvPr id="13" name="Imagen 42">
            <a:extLst>
              <a:ext uri="{FF2B5EF4-FFF2-40B4-BE49-F238E27FC236}">
                <a16:creationId xmlns:a16="http://schemas.microsoft.com/office/drawing/2014/main" id="{CCA930A0-85A1-4878-B60B-B7920F1A554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8733" y="3573596"/>
            <a:ext cx="1123263" cy="834072"/>
          </a:xfrm>
          <a:prstGeom prst="rect">
            <a:avLst/>
          </a:prstGeom>
        </p:spPr>
      </p:pic>
      <p:pic>
        <p:nvPicPr>
          <p:cNvPr id="14" name="Imagen 41">
            <a:extLst>
              <a:ext uri="{FF2B5EF4-FFF2-40B4-BE49-F238E27FC236}">
                <a16:creationId xmlns:a16="http://schemas.microsoft.com/office/drawing/2014/main" id="{77639D63-94CF-41BD-B5F5-41BE160003F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00072" y="2181520"/>
            <a:ext cx="1000584" cy="13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electrónico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 tarjeta de adquisición de datos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2">
            <a:extLst>
              <a:ext uri="{FF2B5EF4-FFF2-40B4-BE49-F238E27FC236}">
                <a16:creationId xmlns:a16="http://schemas.microsoft.com/office/drawing/2014/main" id="{CCA930A0-85A1-4878-B60B-B7920F1A55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5377234"/>
            <a:ext cx="2048582" cy="109736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ABD95-C35B-4029-9DAD-7981DA2B2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64283"/>
              </p:ext>
            </p:extLst>
          </p:nvPr>
        </p:nvGraphicFramePr>
        <p:xfrm>
          <a:off x="2543175" y="2009775"/>
          <a:ext cx="8572501" cy="2867024"/>
        </p:xfrm>
        <a:graphic>
          <a:graphicData uri="http://schemas.openxmlformats.org/drawingml/2006/table">
            <a:tbl>
              <a:tblPr firstRow="1" firstCol="1" bandRow="1"/>
              <a:tblGrid>
                <a:gridCol w="1363580">
                  <a:extLst>
                    <a:ext uri="{9D8B030D-6E8A-4147-A177-3AD203B41FA5}">
                      <a16:colId xmlns:a16="http://schemas.microsoft.com/office/drawing/2014/main" val="884259658"/>
                    </a:ext>
                  </a:extLst>
                </a:gridCol>
                <a:gridCol w="849607">
                  <a:extLst>
                    <a:ext uri="{9D8B030D-6E8A-4147-A177-3AD203B41FA5}">
                      <a16:colId xmlns:a16="http://schemas.microsoft.com/office/drawing/2014/main" val="566801083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2981254823"/>
                    </a:ext>
                  </a:extLst>
                </a:gridCol>
                <a:gridCol w="849607">
                  <a:extLst>
                    <a:ext uri="{9D8B030D-6E8A-4147-A177-3AD203B41FA5}">
                      <a16:colId xmlns:a16="http://schemas.microsoft.com/office/drawing/2014/main" val="1357591003"/>
                    </a:ext>
                  </a:extLst>
                </a:gridCol>
                <a:gridCol w="714468">
                  <a:extLst>
                    <a:ext uri="{9D8B030D-6E8A-4147-A177-3AD203B41FA5}">
                      <a16:colId xmlns:a16="http://schemas.microsoft.com/office/drawing/2014/main" val="4003867208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658543736"/>
                    </a:ext>
                  </a:extLst>
                </a:gridCol>
                <a:gridCol w="849607">
                  <a:extLst>
                    <a:ext uri="{9D8B030D-6E8A-4147-A177-3AD203B41FA5}">
                      <a16:colId xmlns:a16="http://schemas.microsoft.com/office/drawing/2014/main" val="738885623"/>
                    </a:ext>
                  </a:extLst>
                </a:gridCol>
                <a:gridCol w="714468">
                  <a:extLst>
                    <a:ext uri="{9D8B030D-6E8A-4147-A177-3AD203B41FA5}">
                      <a16:colId xmlns:a16="http://schemas.microsoft.com/office/drawing/2014/main" val="2769774023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3110097344"/>
                    </a:ext>
                  </a:extLst>
                </a:gridCol>
                <a:gridCol w="849607">
                  <a:extLst>
                    <a:ext uri="{9D8B030D-6E8A-4147-A177-3AD203B41FA5}">
                      <a16:colId xmlns:a16="http://schemas.microsoft.com/office/drawing/2014/main" val="708817121"/>
                    </a:ext>
                  </a:extLst>
                </a:gridCol>
                <a:gridCol w="849607">
                  <a:extLst>
                    <a:ext uri="{9D8B030D-6E8A-4147-A177-3AD203B41FA5}">
                      <a16:colId xmlns:a16="http://schemas.microsoft.com/office/drawing/2014/main" val="1861053681"/>
                    </a:ext>
                  </a:extLst>
                </a:gridCol>
              </a:tblGrid>
              <a:tr h="294912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Tamaño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Coste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Aplicación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542621"/>
                  </a:ext>
                </a:extLst>
              </a:tr>
              <a:tr h="643028"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39434"/>
                  </a:ext>
                </a:extLst>
              </a:tr>
              <a:tr h="64302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092267"/>
                  </a:ext>
                </a:extLst>
              </a:tr>
              <a:tr h="64302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851709"/>
                  </a:ext>
                </a:extLst>
              </a:tr>
              <a:tr h="64302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9522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C666723-CDE9-427E-BDD8-26C2206D17CD}"/>
              </a:ext>
            </a:extLst>
          </p:cNvPr>
          <p:cNvSpPr txBox="1"/>
          <p:nvPr/>
        </p:nvSpPr>
        <p:spPr>
          <a:xfrm>
            <a:off x="6636785" y="6010964"/>
            <a:ext cx="2697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0F512B"/>
                </a:solidFill>
                <a:cs typeface="Times New Roman" panose="02020603050405020304" pitchFamily="18" charset="0"/>
              </a:rPr>
              <a:t>Tarjeta seleccionada: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787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electrónico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Selección de alimentación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FCA0F5-74AB-4E30-98FA-99A9CC042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68775"/>
              </p:ext>
            </p:extLst>
          </p:nvPr>
        </p:nvGraphicFramePr>
        <p:xfrm>
          <a:off x="3201276" y="1781175"/>
          <a:ext cx="4085908" cy="2261967"/>
        </p:xfrm>
        <a:graphic>
          <a:graphicData uri="http://schemas.openxmlformats.org/drawingml/2006/table">
            <a:tbl>
              <a:tblPr firstRow="1" firstCol="1" bandRow="1"/>
              <a:tblGrid>
                <a:gridCol w="1660126">
                  <a:extLst>
                    <a:ext uri="{9D8B030D-6E8A-4147-A177-3AD203B41FA5}">
                      <a16:colId xmlns:a16="http://schemas.microsoft.com/office/drawing/2014/main" val="2205884299"/>
                    </a:ext>
                  </a:extLst>
                </a:gridCol>
                <a:gridCol w="2425782">
                  <a:extLst>
                    <a:ext uri="{9D8B030D-6E8A-4147-A177-3AD203B41FA5}">
                      <a16:colId xmlns:a16="http://schemas.microsoft.com/office/drawing/2014/main" val="168199185"/>
                    </a:ext>
                  </a:extLst>
                </a:gridCol>
              </a:tblGrid>
              <a:tr h="6868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Consumo de Corriente [mA]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132778"/>
                  </a:ext>
                </a:extLst>
              </a:tr>
              <a:tr h="31501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Esp32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081435"/>
                  </a:ext>
                </a:extLst>
              </a:tr>
              <a:tr h="31501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L298N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46294"/>
                  </a:ext>
                </a:extLst>
              </a:tr>
              <a:tr h="31501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MPU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953987"/>
                  </a:ext>
                </a:extLst>
              </a:tr>
              <a:tr h="31501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88736"/>
                  </a:ext>
                </a:extLst>
              </a:tr>
              <a:tr h="31501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Motor DC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8942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AD5A64-8F16-4100-82A5-4695B0C5A76B}"/>
                  </a:ext>
                </a:extLst>
              </p:cNvPr>
              <p:cNvSpPr txBox="1"/>
              <p:nvPr/>
            </p:nvSpPr>
            <p:spPr>
              <a:xfrm>
                <a:off x="2526506" y="4269607"/>
                <a:ext cx="61007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𝐵𝑎𝑡𝑒𝑟𝑖𝑎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=2213.9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𝑚𝐴h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AD5A64-8F16-4100-82A5-4695B0C5A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506" y="4269607"/>
                <a:ext cx="61007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48">
            <a:extLst>
              <a:ext uri="{FF2B5EF4-FFF2-40B4-BE49-F238E27FC236}">
                <a16:creationId xmlns:a16="http://schemas.microsoft.com/office/drawing/2014/main" id="{049E5391-D2FD-43D2-B680-F35645D6A1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91500" y="2220703"/>
            <a:ext cx="2914650" cy="11982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D45A45-B378-496B-90AD-9139B25D1C18}"/>
              </a:ext>
            </a:extLst>
          </p:cNvPr>
          <p:cNvSpPr txBox="1"/>
          <p:nvPr/>
        </p:nvSpPr>
        <p:spPr>
          <a:xfrm>
            <a:off x="8472728" y="1712943"/>
            <a:ext cx="2697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0F512B"/>
                </a:solidFill>
                <a:cs typeface="Times New Roman" panose="02020603050405020304" pitchFamily="18" charset="0"/>
              </a:rPr>
              <a:t>Bater</a:t>
            </a:r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ía</a:t>
            </a:r>
            <a:r>
              <a:rPr lang="es-MX" sz="1800" dirty="0">
                <a:solidFill>
                  <a:srgbClr val="0F512B"/>
                </a:solidFill>
                <a:cs typeface="Times New Roman" panose="02020603050405020304" pitchFamily="18" charset="0"/>
              </a:rPr>
              <a:t> seleccionada: </a:t>
            </a:r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55799C-9B23-4426-B37A-BF2FA43DE546}"/>
                  </a:ext>
                </a:extLst>
              </p:cNvPr>
              <p:cNvSpPr txBox="1"/>
              <p:nvPr/>
            </p:nvSpPr>
            <p:spPr>
              <a:xfrm>
                <a:off x="7486649" y="3645413"/>
                <a:ext cx="45338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𝐵𝑎𝑡𝑒𝑟𝑖𝑎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=22</m:t>
                      </m:r>
                      <m:r>
                        <a:rPr lang="es-EC" b="0" i="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𝑚𝐴h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55799C-9B23-4426-B37A-BF2FA43DE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49" y="3645413"/>
                <a:ext cx="4533899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9DF480-AA6D-400B-AE12-1D265FA3779D}"/>
                  </a:ext>
                </a:extLst>
              </p:cNvPr>
              <p:cNvSpPr txBox="1"/>
              <p:nvPr/>
            </p:nvSpPr>
            <p:spPr>
              <a:xfrm>
                <a:off x="7486649" y="4056544"/>
                <a:ext cx="45338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𝐵𝑎𝑡𝑒𝑟𝑖𝑎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0" smtClean="0">
                          <a:latin typeface="Cambria Math" panose="02040503050406030204" pitchFamily="18" charset="0"/>
                        </a:rPr>
                        <m:t>12 </m:t>
                      </m:r>
                      <m:r>
                        <m:rPr>
                          <m:sty m:val="p"/>
                        </m:rPr>
                        <a:rPr lang="es-EC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9DF480-AA6D-400B-AE12-1D265FA37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49" y="4056544"/>
                <a:ext cx="45338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6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electrónico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Integración del subsistema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9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972135C-6CB9-425E-86A5-55BEE14D83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2028825"/>
            <a:ext cx="8501697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TICS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Funcionamiento del subsistema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7" descr="Forma&#10;&#10;Descripción generada automáticamente con confianza media">
            <a:extLst>
              <a:ext uri="{FF2B5EF4-FFF2-40B4-BE49-F238E27FC236}">
                <a16:creationId xmlns:a16="http://schemas.microsoft.com/office/drawing/2014/main" id="{C551D944-B2EA-4729-8728-4D942F191B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4" y="1903127"/>
            <a:ext cx="5934075" cy="36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TICS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Lazo de control de rotación 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7040D622-5425-44D0-AFBF-E14FE92988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63419"/>
            <a:ext cx="7165976" cy="32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TICS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Lazo de control de rotación 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26" descr="Forma&#10;&#10;Descripción generada automáticamente con confianza media">
            <a:extLst>
              <a:ext uri="{FF2B5EF4-FFF2-40B4-BE49-F238E27FC236}">
                <a16:creationId xmlns:a16="http://schemas.microsoft.com/office/drawing/2014/main" id="{49373716-33AF-47D9-B67B-6BA88FC643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4" y="2442844"/>
            <a:ext cx="6683375" cy="30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6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TICS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Análisis de comunicación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34" descr="Interfaz de usuario gráfica, Logotipo&#10;&#10;Descripción generada automáticamente">
            <a:extLst>
              <a:ext uri="{FF2B5EF4-FFF2-40B4-BE49-F238E27FC236}">
                <a16:creationId xmlns:a16="http://schemas.microsoft.com/office/drawing/2014/main" id="{26DFEE4C-E85D-4F28-BC0A-FE6C5A7767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76" y="1712944"/>
            <a:ext cx="6248400" cy="2487582"/>
          </a:xfrm>
          <a:prstGeom prst="rect">
            <a:avLst/>
          </a:prstGeom>
        </p:spPr>
      </p:pic>
      <p:pic>
        <p:nvPicPr>
          <p:cNvPr id="9" name="Imagen 3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26E1D6-7A0C-4B45-9BA1-DC260F8DEC2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4457700"/>
            <a:ext cx="2203450" cy="203835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EB163EB-0C88-49ED-A516-5409F905C14F}"/>
              </a:ext>
            </a:extLst>
          </p:cNvPr>
          <p:cNvSpPr txBox="1">
            <a:spLocks/>
          </p:cNvSpPr>
          <p:nvPr/>
        </p:nvSpPr>
        <p:spPr>
          <a:xfrm>
            <a:off x="4479545" y="3883059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Modelo de interfaz HMI</a:t>
            </a:r>
          </a:p>
        </p:txBody>
      </p:sp>
    </p:spTree>
    <p:extLst>
      <p:ext uri="{BB962C8B-B14F-4D97-AF65-F5344CB8AC3E}">
        <p14:creationId xmlns:p14="http://schemas.microsoft.com/office/powerpoint/2010/main" val="221647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Justificación e Importancia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Generalidades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" name="Imagen 28915455" descr="Diagram, icon&#10;&#10;Description automatically generated">
            <a:extLst>
              <a:ext uri="{FF2B5EF4-FFF2-40B4-BE49-F238E27FC236}">
                <a16:creationId xmlns:a16="http://schemas.microsoft.com/office/drawing/2014/main" id="{4186E1E3-C9E6-4524-B3A9-A0B9C94DEE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61033" y="1809000"/>
            <a:ext cx="1980000" cy="1620000"/>
          </a:xfrm>
          <a:prstGeom prst="rect">
            <a:avLst/>
          </a:prstGeom>
        </p:spPr>
      </p:pic>
      <p:pic>
        <p:nvPicPr>
          <p:cNvPr id="22" name="Imagen 221003012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FAEAD7E7-8059-4B3D-B485-470BD83939E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61558" y="1809000"/>
            <a:ext cx="1980000" cy="1620000"/>
          </a:xfrm>
          <a:prstGeom prst="rect">
            <a:avLst/>
          </a:prstGeom>
        </p:spPr>
      </p:pic>
      <p:pic>
        <p:nvPicPr>
          <p:cNvPr id="23" name="Imagen 22100300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34AF371-2A9E-4CA8-BF4F-2D2DEE6472E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209041" y="1809000"/>
            <a:ext cx="1980000" cy="1620000"/>
          </a:xfrm>
          <a:prstGeom prst="rect">
            <a:avLst/>
          </a:prstGeom>
        </p:spPr>
      </p:pic>
      <p:pic>
        <p:nvPicPr>
          <p:cNvPr id="24" name="Imagen 5">
            <a:extLst>
              <a:ext uri="{FF2B5EF4-FFF2-40B4-BE49-F238E27FC236}">
                <a16:creationId xmlns:a16="http://schemas.microsoft.com/office/drawing/2014/main" id="{8EE252EA-CCE7-48BC-A2A7-7A6F854A5E3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4030" y="4661288"/>
            <a:ext cx="1620000" cy="1620000"/>
          </a:xfrm>
          <a:prstGeom prst="rect">
            <a:avLst/>
          </a:prstGeom>
        </p:spPr>
      </p:pic>
      <p:pic>
        <p:nvPicPr>
          <p:cNvPr id="25" name="Imagen 16">
            <a:extLst>
              <a:ext uri="{FF2B5EF4-FFF2-40B4-BE49-F238E27FC236}">
                <a16:creationId xmlns:a16="http://schemas.microsoft.com/office/drawing/2014/main" id="{7AC84B8F-4E43-486D-9B4D-AEA3E868B44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25065" y="4661288"/>
            <a:ext cx="1980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Subsistema TICS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Diseño e implementación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Diagrama de funcionamiento del sistema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40">
            <a:extLst>
              <a:ext uri="{FF2B5EF4-FFF2-40B4-BE49-F238E27FC236}">
                <a16:creationId xmlns:a16="http://schemas.microsoft.com/office/drawing/2014/main" id="{0FDFA180-F8FF-46FC-9D18-4E599745047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76650" y="1866900"/>
            <a:ext cx="5081587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2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DE954-0D2A-49B0-A1EC-F3CE78F6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171" y="97812"/>
            <a:ext cx="6540824" cy="1104048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rgbClr val="0F5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CONTENIDO</a:t>
            </a:r>
          </a:p>
        </p:txBody>
      </p:sp>
      <p:graphicFrame>
        <p:nvGraphicFramePr>
          <p:cNvPr id="4" name="Tabla 28">
            <a:extLst>
              <a:ext uri="{FF2B5EF4-FFF2-40B4-BE49-F238E27FC236}">
                <a16:creationId xmlns:a16="http://schemas.microsoft.com/office/drawing/2014/main" id="{5397E900-BDA2-4AAA-A2BE-2E3CA5463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32867"/>
              </p:ext>
            </p:extLst>
          </p:nvPr>
        </p:nvGraphicFramePr>
        <p:xfrm>
          <a:off x="2251009" y="1874638"/>
          <a:ext cx="11056776" cy="3505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286477">
                  <a:extLst>
                    <a:ext uri="{9D8B030D-6E8A-4147-A177-3AD203B41FA5}">
                      <a16:colId xmlns:a16="http://schemas.microsoft.com/office/drawing/2014/main" val="3480794169"/>
                    </a:ext>
                  </a:extLst>
                </a:gridCol>
                <a:gridCol w="9770299">
                  <a:extLst>
                    <a:ext uri="{9D8B030D-6E8A-4147-A177-3AD203B41FA5}">
                      <a16:colId xmlns:a16="http://schemas.microsoft.com/office/drawing/2014/main" val="421952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Generalidades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0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Estado del arte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7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Diseño e implementación del prototipo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5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solidFill>
                            <a:srgbClr val="0F512B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1" i="0" dirty="0">
                          <a:solidFill>
                            <a:schemeClr val="tx1"/>
                          </a:solidFill>
                          <a:latin typeface="+mj-lt"/>
                        </a:rPr>
                        <a:t>Pruebas y análisis de resultados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17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Conclusiones y recomendaciones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2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006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Pruebas y análisis de resultados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Prototipo diseñado vs prototipo implementado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5" descr="Imagen que contiene interior, foto, reloj, diferente&#10;&#10;Descripción generada automáticamente">
            <a:extLst>
              <a:ext uri="{FF2B5EF4-FFF2-40B4-BE49-F238E27FC236}">
                <a16:creationId xmlns:a16="http://schemas.microsoft.com/office/drawing/2014/main" id="{95E5B9E1-EA17-4C9C-B39D-5FDCEF09727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933575"/>
            <a:ext cx="7886699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8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Pruebas y análisis de resultados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Prueba de tiempo de funcionamiento del prototipo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348A00-5391-4F32-8640-6282BB905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42734"/>
              </p:ext>
            </p:extLst>
          </p:nvPr>
        </p:nvGraphicFramePr>
        <p:xfrm>
          <a:off x="4086225" y="2226531"/>
          <a:ext cx="3800158" cy="2507395"/>
        </p:xfrm>
        <a:graphic>
          <a:graphicData uri="http://schemas.openxmlformats.org/drawingml/2006/table">
            <a:tbl>
              <a:tblPr firstRow="1" firstCol="1" bandRow="1"/>
              <a:tblGrid>
                <a:gridCol w="1544024">
                  <a:extLst>
                    <a:ext uri="{9D8B030D-6E8A-4147-A177-3AD203B41FA5}">
                      <a16:colId xmlns:a16="http://schemas.microsoft.com/office/drawing/2014/main" val="4179585724"/>
                    </a:ext>
                  </a:extLst>
                </a:gridCol>
                <a:gridCol w="2256134">
                  <a:extLst>
                    <a:ext uri="{9D8B030D-6E8A-4147-A177-3AD203B41FA5}">
                      <a16:colId xmlns:a16="http://schemas.microsoft.com/office/drawing/2014/main" val="3801384945"/>
                    </a:ext>
                  </a:extLst>
                </a:gridCol>
              </a:tblGrid>
              <a:tr h="10079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Prueba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Tiempo de Funcionamiento [min]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71551"/>
                  </a:ext>
                </a:extLst>
              </a:tr>
              <a:tr h="2998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692551"/>
                  </a:ext>
                </a:extLst>
              </a:tr>
              <a:tr h="2998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232699"/>
                  </a:ext>
                </a:extLst>
              </a:tr>
              <a:tr h="2998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51360"/>
                  </a:ext>
                </a:extLst>
              </a:tr>
              <a:tr h="2998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616618"/>
                  </a:ext>
                </a:extLst>
              </a:tr>
              <a:tr h="29989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281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2C5CA7-AC25-4068-8E4C-DBF1174F93F0}"/>
                  </a:ext>
                </a:extLst>
              </p:cNvPr>
              <p:cNvSpPr txBox="1"/>
              <p:nvPr/>
            </p:nvSpPr>
            <p:spPr>
              <a:xfrm>
                <a:off x="6772275" y="2226531"/>
                <a:ext cx="6172200" cy="2177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𝐹𝑢𝑛𝑐𝑖𝑜𝑛𝑎𝑚𝑖𝑒𝑛𝑡𝑜</m:t>
                          </m:r>
                        </m:sub>
                      </m:sSub>
                      <m:r>
                        <a:rPr lang="es-EC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s-EC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s-EC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s-EC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s-EC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EC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C" sz="1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C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C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180340"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𝐹𝑢𝑛𝑐𝑖𝑜𝑛𝑎𝑚𝑖𝑒𝑛𝑡𝑜</m:t>
                          </m:r>
                        </m:sub>
                      </m:sSub>
                      <m:r>
                        <a:rPr lang="es-EC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72+81+76+90+78</m:t>
                          </m:r>
                        </m:num>
                        <m:den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s-EC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180340"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𝐹𝑢𝑛𝑐𝑖𝑜𝑛𝑎𝑚𝑖𝑒𝑛𝑡𝑜</m:t>
                          </m:r>
                        </m:sub>
                      </m:sSub>
                      <m:r>
                        <a:rPr lang="es-EC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=79.4 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C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𝑚𝑖𝑛</m:t>
                          </m:r>
                        </m:e>
                      </m:d>
                      <m:r>
                        <a:rPr lang="es-EC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=1.32[</m:t>
                      </m:r>
                      <m:r>
                        <a:rPr lang="es-EC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s-EC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EC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2C5CA7-AC25-4068-8E4C-DBF1174F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75" y="2226531"/>
                <a:ext cx="6172200" cy="2177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84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Pruebas y análisis de resultados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Interfaz HMI 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2">
            <a:extLst>
              <a:ext uri="{FF2B5EF4-FFF2-40B4-BE49-F238E27FC236}">
                <a16:creationId xmlns:a16="http://schemas.microsoft.com/office/drawing/2014/main" id="{DFD500E9-DC33-45B1-983A-452E24CE3A9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77597" y="1712943"/>
            <a:ext cx="2937828" cy="37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2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01" y="-63234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Identificación y controlador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Pruebas y análisis de resultados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Controlador para ángulo de Pitch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6">
            <a:extLst>
              <a:ext uri="{FF2B5EF4-FFF2-40B4-BE49-F238E27FC236}">
                <a16:creationId xmlns:a16="http://schemas.microsoft.com/office/drawing/2014/main" id="{53A51B6B-3B4A-4A0B-8C2C-4B7ECCA39F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429000"/>
            <a:ext cx="3467100" cy="26003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7F3A76-4C72-4F13-8C81-63A3F095199F}"/>
                  </a:ext>
                </a:extLst>
              </p:cNvPr>
              <p:cNvSpPr txBox="1"/>
              <p:nvPr/>
            </p:nvSpPr>
            <p:spPr>
              <a:xfrm>
                <a:off x="2276475" y="6228225"/>
                <a:ext cx="617220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=153.1162</m:t>
                    </m:r>
                  </m:oMath>
                </a14:m>
                <a:r>
                  <a:rPr lang="es-EC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=348.4668</m:t>
                    </m:r>
                  </m:oMath>
                </a14:m>
                <a:r>
                  <a:rPr lang="es-EC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=16.8198</m:t>
                    </m:r>
                  </m:oMath>
                </a14:m>
                <a:endParaRPr lang="es-EC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7F3A76-4C72-4F13-8C81-63A3F0951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5" y="6228225"/>
                <a:ext cx="6172200" cy="390748"/>
              </a:xfrm>
              <a:prstGeom prst="rect">
                <a:avLst/>
              </a:prstGeom>
              <a:blipFill>
                <a:blip r:embed="rId5"/>
                <a:stretch>
                  <a:fillRect t="-9375" b="-1875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47">
            <a:extLst>
              <a:ext uri="{FF2B5EF4-FFF2-40B4-BE49-F238E27FC236}">
                <a16:creationId xmlns:a16="http://schemas.microsoft.com/office/drawing/2014/main" id="{6343D6A4-5604-4277-AB0C-0F1ABCCE6EE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48222"/>
            <a:ext cx="4114800" cy="23811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3171C7-68ED-4CAE-BED0-265568F4ADB8}"/>
                  </a:ext>
                </a:extLst>
              </p:cNvPr>
              <p:cNvSpPr txBox="1"/>
              <p:nvPr/>
            </p:nvSpPr>
            <p:spPr>
              <a:xfrm>
                <a:off x="3744201" y="2259508"/>
                <a:ext cx="6172200" cy="622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2.95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+9.16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+5.71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3171C7-68ED-4CAE-BED0-265568F4A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201" y="2259508"/>
                <a:ext cx="6172200" cy="622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144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01" y="-63234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Identificación y controlador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Pruebas y análisis de resultados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2C898-379C-4D1C-99B1-7B78EF3EF88A}"/>
              </a:ext>
            </a:extLst>
          </p:cNvPr>
          <p:cNvSpPr txBox="1">
            <a:spLocks/>
          </p:cNvSpPr>
          <p:nvPr/>
        </p:nvSpPr>
        <p:spPr>
          <a:xfrm>
            <a:off x="2432713" y="1052576"/>
            <a:ext cx="4758662" cy="660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Controlador para ángulo de Roll</a:t>
            </a: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3171C7-68ED-4CAE-BED0-265568F4ADB8}"/>
                  </a:ext>
                </a:extLst>
              </p:cNvPr>
              <p:cNvSpPr txBox="1"/>
              <p:nvPr/>
            </p:nvSpPr>
            <p:spPr>
              <a:xfrm>
                <a:off x="3744201" y="2259508"/>
                <a:ext cx="6172200" cy="622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/>
                        <m:t>𝐹</m:t>
                      </m:r>
                      <m:d>
                        <m:dPr>
                          <m:ctrlPr>
                            <a:rPr lang="es-EC" i="1"/>
                          </m:ctrlPr>
                        </m:dPr>
                        <m:e>
                          <m:r>
                            <a:rPr lang="es-EC" i="1"/>
                            <m:t>𝑠</m:t>
                          </m:r>
                        </m:e>
                      </m:d>
                      <m:r>
                        <a:rPr lang="es-EC" i="1"/>
                        <m:t>=</m:t>
                      </m:r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r>
                            <a:rPr lang="es-EC" i="1"/>
                            <m:t>5.161</m:t>
                          </m:r>
                        </m:num>
                        <m:den>
                          <m:r>
                            <a:rPr lang="es-EC" i="1"/>
                            <m:t>𝑠</m:t>
                          </m:r>
                          <m:r>
                            <a:rPr lang="es-EC" i="1"/>
                            <m:t>+10.17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3171C7-68ED-4CAE-BED0-265568F4A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201" y="2259508"/>
                <a:ext cx="6172200" cy="622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53">
            <a:extLst>
              <a:ext uri="{FF2B5EF4-FFF2-40B4-BE49-F238E27FC236}">
                <a16:creationId xmlns:a16="http://schemas.microsoft.com/office/drawing/2014/main" id="{68F2F770-9DC1-4419-8270-F1152BAAA0B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5476" r="5893"/>
          <a:stretch/>
        </p:blipFill>
        <p:spPr bwMode="auto">
          <a:xfrm>
            <a:off x="2962275" y="3648222"/>
            <a:ext cx="3683610" cy="2532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0795E0-5A00-4638-84BC-94387C624634}"/>
                  </a:ext>
                </a:extLst>
              </p:cNvPr>
              <p:cNvSpPr txBox="1"/>
              <p:nvPr/>
            </p:nvSpPr>
            <p:spPr>
              <a:xfrm>
                <a:off x="2781300" y="6319726"/>
                <a:ext cx="617220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=3.5096</m:t>
                    </m:r>
                  </m:oMath>
                </a14:m>
                <a:r>
                  <a:rPr lang="es-EC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=35.6924</m:t>
                    </m:r>
                  </m:oMath>
                </a14:m>
                <a:r>
                  <a:rPr lang="es-EC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s-EC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s-EC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s-EC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0795E0-5A00-4638-84BC-94387C62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6319726"/>
                <a:ext cx="6172200" cy="390748"/>
              </a:xfrm>
              <a:prstGeom prst="rect">
                <a:avLst/>
              </a:prstGeom>
              <a:blipFill>
                <a:blip r:embed="rId6"/>
                <a:stretch>
                  <a:fillRect t="-9375" b="-1875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54">
            <a:extLst>
              <a:ext uri="{FF2B5EF4-FFF2-40B4-BE49-F238E27FC236}">
                <a16:creationId xmlns:a16="http://schemas.microsoft.com/office/drawing/2014/main" id="{48ECD911-ED97-416F-B0FF-17C1B8E417C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737801"/>
            <a:ext cx="3316452" cy="225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94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01" y="-63234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Pruebas de trayectoria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Pruebas y análisis de resultados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1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B583E402-1355-4FF9-8B01-9C6055CFB7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1" y="997963"/>
            <a:ext cx="4914800" cy="2634933"/>
          </a:xfrm>
          <a:prstGeom prst="rect">
            <a:avLst/>
          </a:prstGeom>
        </p:spPr>
      </p:pic>
      <p:pic>
        <p:nvPicPr>
          <p:cNvPr id="16" name="Imagen 55">
            <a:extLst>
              <a:ext uri="{FF2B5EF4-FFF2-40B4-BE49-F238E27FC236}">
                <a16:creationId xmlns:a16="http://schemas.microsoft.com/office/drawing/2014/main" id="{4B4AD39D-FFB7-471B-9FFE-56B9F137C05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48550" y="1212116"/>
            <a:ext cx="3464802" cy="22066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57C484-23EA-4CC9-97FB-2E7E3C85A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570025"/>
              </p:ext>
            </p:extLst>
          </p:nvPr>
        </p:nvGraphicFramePr>
        <p:xfrm>
          <a:off x="1906688" y="3995157"/>
          <a:ext cx="8914522" cy="2634932"/>
        </p:xfrm>
        <a:graphic>
          <a:graphicData uri="http://schemas.openxmlformats.org/drawingml/2006/table">
            <a:tbl>
              <a:tblPr firstRow="1" firstCol="1" bandRow="1"/>
              <a:tblGrid>
                <a:gridCol w="1001952">
                  <a:extLst>
                    <a:ext uri="{9D8B030D-6E8A-4147-A177-3AD203B41FA5}">
                      <a16:colId xmlns:a16="http://schemas.microsoft.com/office/drawing/2014/main" val="4177018763"/>
                    </a:ext>
                  </a:extLst>
                </a:gridCol>
                <a:gridCol w="190285">
                  <a:extLst>
                    <a:ext uri="{9D8B030D-6E8A-4147-A177-3AD203B41FA5}">
                      <a16:colId xmlns:a16="http://schemas.microsoft.com/office/drawing/2014/main" val="721540512"/>
                    </a:ext>
                  </a:extLst>
                </a:gridCol>
                <a:gridCol w="2433470">
                  <a:extLst>
                    <a:ext uri="{9D8B030D-6E8A-4147-A177-3AD203B41FA5}">
                      <a16:colId xmlns:a16="http://schemas.microsoft.com/office/drawing/2014/main" val="2567908542"/>
                    </a:ext>
                  </a:extLst>
                </a:gridCol>
                <a:gridCol w="2714719">
                  <a:extLst>
                    <a:ext uri="{9D8B030D-6E8A-4147-A177-3AD203B41FA5}">
                      <a16:colId xmlns:a16="http://schemas.microsoft.com/office/drawing/2014/main" val="2970637279"/>
                    </a:ext>
                  </a:extLst>
                </a:gridCol>
                <a:gridCol w="2574096">
                  <a:extLst>
                    <a:ext uri="{9D8B030D-6E8A-4147-A177-3AD203B41FA5}">
                      <a16:colId xmlns:a16="http://schemas.microsoft.com/office/drawing/2014/main" val="417457297"/>
                    </a:ext>
                  </a:extLst>
                </a:gridCol>
              </a:tblGrid>
              <a:tr h="10591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Distancia [mm]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Variación en Trayectoria máxima 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[mm]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Variación en Trayectoria máxima 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[mm]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Variación en Trayectoria máxima 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[mm]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650402"/>
                  </a:ext>
                </a:extLst>
              </a:tr>
              <a:tr h="315152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11.31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14.92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096090"/>
                  </a:ext>
                </a:extLst>
              </a:tr>
              <a:tr h="315152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22.12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989183"/>
                  </a:ext>
                </a:extLst>
              </a:tr>
              <a:tr h="315152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25.42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26.91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24.12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593417"/>
                  </a:ext>
                </a:extLst>
              </a:tr>
              <a:tr h="315152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26.81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879066"/>
                  </a:ext>
                </a:extLst>
              </a:tr>
              <a:tr h="315152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25.11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24.14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28.97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1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80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01" y="-63234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Pruebas de trayectoria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Pruebas y análisis de resultados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56E72-D3C5-453E-876C-DCFBDDA0F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20895"/>
              </p:ext>
            </p:extLst>
          </p:nvPr>
        </p:nvGraphicFramePr>
        <p:xfrm>
          <a:off x="2429751" y="2121755"/>
          <a:ext cx="4400550" cy="2877600"/>
        </p:xfrm>
        <a:graphic>
          <a:graphicData uri="http://schemas.openxmlformats.org/drawingml/2006/table">
            <a:tbl>
              <a:tblPr firstRow="1" firstCol="1" bandRow="1"/>
              <a:tblGrid>
                <a:gridCol w="1787967">
                  <a:extLst>
                    <a:ext uri="{9D8B030D-6E8A-4147-A177-3AD203B41FA5}">
                      <a16:colId xmlns:a16="http://schemas.microsoft.com/office/drawing/2014/main" val="2706329620"/>
                    </a:ext>
                  </a:extLst>
                </a:gridCol>
                <a:gridCol w="2612583">
                  <a:extLst>
                    <a:ext uri="{9D8B030D-6E8A-4147-A177-3AD203B41FA5}">
                      <a16:colId xmlns:a16="http://schemas.microsoft.com/office/drawing/2014/main" val="2794259746"/>
                    </a:ext>
                  </a:extLst>
                </a:gridCol>
              </a:tblGrid>
              <a:tr h="91672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Distancia Recorrida [mm]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Variación Máxima [mm]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200541"/>
                  </a:ext>
                </a:extLst>
              </a:tr>
              <a:tr h="39217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13,78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320882"/>
                  </a:ext>
                </a:extLst>
              </a:tr>
              <a:tr h="39217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22,48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019785"/>
                  </a:ext>
                </a:extLst>
              </a:tr>
              <a:tr h="39217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25,48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183304"/>
                  </a:ext>
                </a:extLst>
              </a:tr>
              <a:tr h="39217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26,89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751046"/>
                  </a:ext>
                </a:extLst>
              </a:tr>
              <a:tr h="39217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26,07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411401"/>
                  </a:ext>
                </a:extLst>
              </a:tr>
            </a:tbl>
          </a:graphicData>
        </a:graphic>
      </p:graphicFrame>
      <p:graphicFrame>
        <p:nvGraphicFramePr>
          <p:cNvPr id="13" name="Gráfico 56">
            <a:extLst>
              <a:ext uri="{FF2B5EF4-FFF2-40B4-BE49-F238E27FC236}">
                <a16:creationId xmlns:a16="http://schemas.microsoft.com/office/drawing/2014/main" id="{A84A070F-C723-49C7-B7C7-9F90C161C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832054"/>
              </p:ext>
            </p:extLst>
          </p:nvPr>
        </p:nvGraphicFramePr>
        <p:xfrm>
          <a:off x="7515225" y="2373105"/>
          <a:ext cx="3714750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699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DE954-0D2A-49B0-A1EC-F3CE78F6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171" y="97812"/>
            <a:ext cx="6540824" cy="1104048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rgbClr val="0F5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CONTENIDO</a:t>
            </a:r>
          </a:p>
        </p:txBody>
      </p:sp>
      <p:graphicFrame>
        <p:nvGraphicFramePr>
          <p:cNvPr id="4" name="Tabla 28">
            <a:extLst>
              <a:ext uri="{FF2B5EF4-FFF2-40B4-BE49-F238E27FC236}">
                <a16:creationId xmlns:a16="http://schemas.microsoft.com/office/drawing/2014/main" id="{5397E900-BDA2-4AAA-A2BE-2E3CA5463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52103"/>
              </p:ext>
            </p:extLst>
          </p:nvPr>
        </p:nvGraphicFramePr>
        <p:xfrm>
          <a:off x="2251009" y="1874638"/>
          <a:ext cx="11056776" cy="3505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286477">
                  <a:extLst>
                    <a:ext uri="{9D8B030D-6E8A-4147-A177-3AD203B41FA5}">
                      <a16:colId xmlns:a16="http://schemas.microsoft.com/office/drawing/2014/main" val="3480794169"/>
                    </a:ext>
                  </a:extLst>
                </a:gridCol>
                <a:gridCol w="9770299">
                  <a:extLst>
                    <a:ext uri="{9D8B030D-6E8A-4147-A177-3AD203B41FA5}">
                      <a16:colId xmlns:a16="http://schemas.microsoft.com/office/drawing/2014/main" val="421952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Generalidades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0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Estado del arte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7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Diseño e implementación del prototipo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5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Pruebas y análisis de resultados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17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solidFill>
                            <a:srgbClr val="0F512B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1" i="0" dirty="0">
                          <a:solidFill>
                            <a:schemeClr val="tx1"/>
                          </a:solidFill>
                          <a:latin typeface="+mj-lt"/>
                        </a:rPr>
                        <a:t>Conclusiones y recomendaciones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2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18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Generalidades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80A3CE2-C9E8-4F25-ACA9-D7A5865E962F}"/>
              </a:ext>
            </a:extLst>
          </p:cNvPr>
          <p:cNvSpPr/>
          <p:nvPr/>
        </p:nvSpPr>
        <p:spPr>
          <a:xfrm>
            <a:off x="2547891" y="1083075"/>
            <a:ext cx="8309500" cy="1873189"/>
          </a:xfrm>
          <a:prstGeom prst="horizontalScroll">
            <a:avLst/>
          </a:prstGeom>
          <a:solidFill>
            <a:srgbClr val="0F51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es-EC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Diseñar e implementar un robot móvil esférico controlado inalámbricamente para pruebas de movilidad en distintos terrenos sin inclinación. </a:t>
            </a:r>
            <a:endParaRPr lang="es-EC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87EBE64-6A3B-4BA2-9EEB-6B27AB10F434}"/>
              </a:ext>
            </a:extLst>
          </p:cNvPr>
          <p:cNvSpPr/>
          <p:nvPr/>
        </p:nvSpPr>
        <p:spPr>
          <a:xfrm>
            <a:off x="2547891" y="3098308"/>
            <a:ext cx="2530136" cy="14559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Diseñar la estructura esférica que permita el desplazamiento del robot. 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C3B17C45-8367-412E-82E3-EA98C3BF4613}"/>
              </a:ext>
            </a:extLst>
          </p:cNvPr>
          <p:cNvSpPr/>
          <p:nvPr/>
        </p:nvSpPr>
        <p:spPr>
          <a:xfrm>
            <a:off x="5288131" y="3009832"/>
            <a:ext cx="2679578" cy="14559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Desarrollar el diseño electrónico para seleccionar los componentes necesarios para el robot.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85844C2C-B191-44B4-AF0C-45FBDCF5F465}"/>
              </a:ext>
            </a:extLst>
          </p:cNvPr>
          <p:cNvSpPr/>
          <p:nvPr/>
        </p:nvSpPr>
        <p:spPr>
          <a:xfrm>
            <a:off x="8304320" y="2903780"/>
            <a:ext cx="2679578" cy="14559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Dimensionar la estructura interna que servirá de base para los componentes electrónicos.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26D54868-466E-49C5-BF3A-8FEFEC7F6FAB}"/>
              </a:ext>
            </a:extLst>
          </p:cNvPr>
          <p:cNvSpPr/>
          <p:nvPr/>
        </p:nvSpPr>
        <p:spPr>
          <a:xfrm>
            <a:off x="2497582" y="4554246"/>
            <a:ext cx="2530136" cy="13582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Analizar el centro de masa del robot y los modelos matemáticos para el movimiento de este</a:t>
            </a:r>
            <a:endParaRPr lang="es-EC" sz="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4ACEDF64-2CE9-4E26-BC23-8EEFD12ED777}"/>
              </a:ext>
            </a:extLst>
          </p:cNvPr>
          <p:cNvSpPr/>
          <p:nvPr/>
        </p:nvSpPr>
        <p:spPr>
          <a:xfrm>
            <a:off x="5244786" y="4412203"/>
            <a:ext cx="2846337" cy="14559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Desarrollo del algoritmo de control de movimiento, velocidad y estabilización del robot esfera y comunicación inalámbrica</a:t>
            </a:r>
            <a:endParaRPr lang="es-EC" sz="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99AA739D-7B29-4638-A4D2-021836B4D96D}"/>
              </a:ext>
            </a:extLst>
          </p:cNvPr>
          <p:cNvSpPr/>
          <p:nvPr/>
        </p:nvSpPr>
        <p:spPr>
          <a:xfrm>
            <a:off x="8257882" y="4306452"/>
            <a:ext cx="2957308" cy="15616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Implementar el robot y realizar pruebas de movilidad en distintos tipos de terrenos sin inclinación para observar su comportamiento.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6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01" y="-63234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Conclusiones y recomendaciones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64FB26F-84C4-4612-8024-E845B320FB85}"/>
              </a:ext>
            </a:extLst>
          </p:cNvPr>
          <p:cNvSpPr/>
          <p:nvPr/>
        </p:nvSpPr>
        <p:spPr>
          <a:xfrm>
            <a:off x="1857375" y="352425"/>
            <a:ext cx="9696450" cy="6505575"/>
          </a:xfrm>
          <a:prstGeom prst="horizontalScroll">
            <a:avLst/>
          </a:prstGeom>
          <a:solidFill>
            <a:srgbClr val="0F51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ha diseñado y construido un robot esfera de 175 [mm] de radio con una estructura externa de acrílico que posee en su interior un mecanismo para la transmisión de movimiento a un eje de acero a través de un tren de engranes. Además, dispone de un servomotor que permite la estabilidad y os movimientos laterales del prototipo. El control de sistema es realizado a través de una aplicación móvil que se encarga de entregar 4 direcciones de movimiento y el paro total del robot.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ha implementado un circuito electrónico funcional formado por una tarjeta de adquisición de datos (Esp32), sensores (</a:t>
            </a:r>
            <a:r>
              <a:rPr lang="es-EC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Encoder</a:t>
            </a: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MPU 6050) y actuadores (Motor DC y Servomotor) los cuales son alimentados por una batería </a:t>
            </a:r>
            <a:r>
              <a:rPr lang="es-EC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lipo</a:t>
            </a: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3 celdas con una capacidad de 2200 mAh la cual brinda al sistema una autonomía energética de 79 minutos.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sistema cuenta con un controlador PID para regular el ángulo de inclinación con respecto al eje X (Roll) y </a:t>
            </a:r>
            <a:r>
              <a:rPr lang="es-EC" sz="1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(Pitch) donde se obtiene un tiempo de restitución ante perturbaciones de 0.5 y 1 segundo respectivamente.  La combinación de ambos controladores garantiza un error en la estabilización de los ángulos menor a 4° durante el funcionamiento del prototipo.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prototipo de robot esfera que se propone en el presente artículo cuenta con la capacidad de desplazarse a través de superficies de diferentes materiales y sin inclinación, en el cual se puede generar variación o errores de trayectoria con un valor máximo de 81,3 [mm] en una superficie abierta de césped. 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s-EC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ha llevado un análisis comparativo de los resultados del movimiento del prototipo a través de diferentes superficies existiendo una variación en el desplazamiento en la trayectoria llegando a ser la variación de 3 veces mayor entre superficies con rugosidad (césped, adoquín) y perturbación contra entornos con suelo liso (vinilo).</a:t>
            </a: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2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01" y="-63234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Conclusiones y recomendaciones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410" name="Imagen 28" descr="Módulo Acelerómetro y Giroscopio MPU6050 | SANDOROBOTICS">
            <a:extLst>
              <a:ext uri="{FF2B5EF4-FFF2-40B4-BE49-F238E27FC236}">
                <a16:creationId xmlns:a16="http://schemas.microsoft.com/office/drawing/2014/main" id="{C1744BA8-06E4-4FD5-A35C-E803AF59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64FB26F-84C4-4612-8024-E845B320FB85}"/>
              </a:ext>
            </a:extLst>
          </p:cNvPr>
          <p:cNvSpPr/>
          <p:nvPr/>
        </p:nvSpPr>
        <p:spPr>
          <a:xfrm>
            <a:off x="1857375" y="352425"/>
            <a:ext cx="9696450" cy="6505575"/>
          </a:xfrm>
          <a:prstGeom prst="horizontalScroll">
            <a:avLst/>
          </a:prstGeom>
          <a:solidFill>
            <a:srgbClr val="0F51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recomienda la implementación de diferentes materiales para la estructura del robot y su comparativa de funcionamiento ante distintos terrenos de movimientos y su influencia en la funcionalidad del mismo para encontrar un punto de equilibrio entre estructura y control.</a:t>
            </a:r>
            <a:endParaRPr lang="es-EC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Times New Roman" panose="02020603050405020304" pitchFamily="18" charset="0"/>
              <a:buChar char="-"/>
            </a:pPr>
            <a:r>
              <a: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recomienda la implementación de controladores diferentes al PID como el </a:t>
            </a:r>
            <a:r>
              <a:rPr lang="es-EC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Fuzzy</a:t>
            </a:r>
            <a:r>
              <a: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su comparativa y desarrollo de un controlador robusto combinado, logrando la disminución del error de estabilidad ante perturbaciones o acciones de movimiento de trayectorias complejas.</a:t>
            </a:r>
            <a:endParaRPr lang="es-EC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B175DC3-281F-4A54-ADC3-39E94A89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222" y="747091"/>
            <a:ext cx="3856227" cy="601318"/>
          </a:xfrm>
        </p:spPr>
        <p:txBody>
          <a:bodyPr/>
          <a:lstStyle/>
          <a:p>
            <a:r>
              <a:rPr lang="es-MX" sz="7200" dirty="0">
                <a:solidFill>
                  <a:srgbClr val="0F512B"/>
                </a:solidFill>
              </a:rPr>
              <a:t>GRACIAS</a:t>
            </a:r>
          </a:p>
        </p:txBody>
      </p:sp>
      <p:pic>
        <p:nvPicPr>
          <p:cNvPr id="3" name="Picture 2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FE6FF185-5A33-479E-BF61-4005F642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6" y="1603783"/>
            <a:ext cx="6086474" cy="45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DE954-0D2A-49B0-A1EC-F3CE78F6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171" y="97812"/>
            <a:ext cx="6540824" cy="1104048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rgbClr val="0F5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CONTENIDO</a:t>
            </a:r>
          </a:p>
        </p:txBody>
      </p:sp>
      <p:graphicFrame>
        <p:nvGraphicFramePr>
          <p:cNvPr id="4" name="Tabla 28">
            <a:extLst>
              <a:ext uri="{FF2B5EF4-FFF2-40B4-BE49-F238E27FC236}">
                <a16:creationId xmlns:a16="http://schemas.microsoft.com/office/drawing/2014/main" id="{5397E900-BDA2-4AAA-A2BE-2E3CA5463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26802"/>
              </p:ext>
            </p:extLst>
          </p:nvPr>
        </p:nvGraphicFramePr>
        <p:xfrm>
          <a:off x="2251009" y="1874638"/>
          <a:ext cx="11056776" cy="3505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286477">
                  <a:extLst>
                    <a:ext uri="{9D8B030D-6E8A-4147-A177-3AD203B41FA5}">
                      <a16:colId xmlns:a16="http://schemas.microsoft.com/office/drawing/2014/main" val="3480794169"/>
                    </a:ext>
                  </a:extLst>
                </a:gridCol>
                <a:gridCol w="9770299">
                  <a:extLst>
                    <a:ext uri="{9D8B030D-6E8A-4147-A177-3AD203B41FA5}">
                      <a16:colId xmlns:a16="http://schemas.microsoft.com/office/drawing/2014/main" val="421952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Generalidades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0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solidFill>
                            <a:srgbClr val="0F512B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1" i="0" dirty="0">
                          <a:solidFill>
                            <a:schemeClr val="tx1"/>
                          </a:solidFill>
                          <a:latin typeface="+mj-lt"/>
                        </a:rPr>
                        <a:t>Estado del arte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7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Diseño e implementación del prototipo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5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Pruebas y análisis de resultados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17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Conclusiones y recomendaciones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2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24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Robots esfera 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Estado del arte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Imagen 28915454">
            <a:extLst>
              <a:ext uri="{FF2B5EF4-FFF2-40B4-BE49-F238E27FC236}">
                <a16:creationId xmlns:a16="http://schemas.microsoft.com/office/drawing/2014/main" id="{04FA678D-5494-4A6A-8968-2852617921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84946" y="4843539"/>
            <a:ext cx="2232660" cy="1903095"/>
          </a:xfrm>
          <a:prstGeom prst="rect">
            <a:avLst/>
          </a:prstGeom>
        </p:spPr>
      </p:pic>
      <p:pic>
        <p:nvPicPr>
          <p:cNvPr id="17" name="Imagen 1">
            <a:extLst>
              <a:ext uri="{FF2B5EF4-FFF2-40B4-BE49-F238E27FC236}">
                <a16:creationId xmlns:a16="http://schemas.microsoft.com/office/drawing/2014/main" id="{1651424F-A6B5-4964-BFCA-069A462EED0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11014" y="2086252"/>
            <a:ext cx="1597705" cy="1710583"/>
          </a:xfrm>
          <a:prstGeom prst="rect">
            <a:avLst/>
          </a:prstGeom>
        </p:spPr>
      </p:pic>
      <p:pic>
        <p:nvPicPr>
          <p:cNvPr id="18" name="Imagen 2">
            <a:extLst>
              <a:ext uri="{FF2B5EF4-FFF2-40B4-BE49-F238E27FC236}">
                <a16:creationId xmlns:a16="http://schemas.microsoft.com/office/drawing/2014/main" id="{8B044C5F-CA07-41B1-94C7-7D9A7CAC928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38057" y="4216514"/>
            <a:ext cx="1932816" cy="1794450"/>
          </a:xfrm>
          <a:prstGeom prst="rect">
            <a:avLst/>
          </a:prstGeom>
        </p:spPr>
      </p:pic>
      <p:pic>
        <p:nvPicPr>
          <p:cNvPr id="19" name="Imagen 3">
            <a:extLst>
              <a:ext uri="{FF2B5EF4-FFF2-40B4-BE49-F238E27FC236}">
                <a16:creationId xmlns:a16="http://schemas.microsoft.com/office/drawing/2014/main" id="{60A36A4E-56D3-41B1-961A-4AF41711D78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870873" y="1956626"/>
            <a:ext cx="2085975" cy="1781175"/>
          </a:xfrm>
          <a:prstGeom prst="rect">
            <a:avLst/>
          </a:prstGeom>
        </p:spPr>
      </p:pic>
      <p:pic>
        <p:nvPicPr>
          <p:cNvPr id="21" name="Imagen 4">
            <a:extLst>
              <a:ext uri="{FF2B5EF4-FFF2-40B4-BE49-F238E27FC236}">
                <a16:creationId xmlns:a16="http://schemas.microsoft.com/office/drawing/2014/main" id="{1ADD75D9-EBBE-40E8-B8CB-ECF86CE2320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18523" y="4153589"/>
            <a:ext cx="1838325" cy="1857375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C63BC6F6-CD3D-4EC7-81D6-80AB93397DB7}"/>
              </a:ext>
            </a:extLst>
          </p:cNvPr>
          <p:cNvSpPr txBox="1">
            <a:spLocks/>
          </p:cNvSpPr>
          <p:nvPr/>
        </p:nvSpPr>
        <p:spPr>
          <a:xfrm>
            <a:off x="5460923" y="1043821"/>
            <a:ext cx="6328623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Clasificación por tipo de mecanismo interno de locomoción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8E73818F-1CA4-4538-B83E-08E55AAF9F0E}"/>
              </a:ext>
            </a:extLst>
          </p:cNvPr>
          <p:cNvSpPr txBox="1">
            <a:spLocks/>
          </p:cNvSpPr>
          <p:nvPr/>
        </p:nvSpPr>
        <p:spPr>
          <a:xfrm>
            <a:off x="1827757" y="3787327"/>
            <a:ext cx="2747038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Unidad interna de locomoción (UIL)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1722348" y="1054700"/>
            <a:ext cx="2747038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Características</a:t>
            </a: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D6EE00BF-3B1C-444D-9173-6A819D237E31}"/>
              </a:ext>
            </a:extLst>
          </p:cNvPr>
          <p:cNvSpPr/>
          <p:nvPr/>
        </p:nvSpPr>
        <p:spPr>
          <a:xfrm>
            <a:off x="1901605" y="1996071"/>
            <a:ext cx="2726619" cy="1890944"/>
          </a:xfrm>
          <a:prstGeom prst="verticalScroll">
            <a:avLst/>
          </a:prstGeom>
          <a:solidFill>
            <a:srgbClr val="0F51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Alta maniobrabilidad.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Baja resistencia con pérdidas mínimas de energía por fricción.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0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Rodamiento omnidireccional. 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000" dirty="0">
                <a:solidFill>
                  <a:schemeClr val="bg1"/>
                </a:solidFill>
              </a:rPr>
              <a:t>Protección de componentes electrónicos</a:t>
            </a:r>
          </a:p>
        </p:txBody>
      </p:sp>
    </p:spTree>
    <p:extLst>
      <p:ext uri="{BB962C8B-B14F-4D97-AF65-F5344CB8AC3E}">
        <p14:creationId xmlns:p14="http://schemas.microsoft.com/office/powerpoint/2010/main" val="169950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6E808-D755-433D-B1DB-E1D8B75F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76" y="23147"/>
            <a:ext cx="7315200" cy="1346897"/>
          </a:xfrm>
        </p:spPr>
        <p:txBody>
          <a:bodyPr/>
          <a:lstStyle/>
          <a:p>
            <a:r>
              <a:rPr lang="es-MX" dirty="0">
                <a:solidFill>
                  <a:srgbClr val="0F512B"/>
                </a:solidFill>
                <a:cs typeface="Times New Roman" panose="02020603050405020304" pitchFamily="18" charset="0"/>
              </a:rPr>
              <a:t>Aplicaciones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DDAB42FF-F139-42F5-9C66-5711274F59F3}"/>
              </a:ext>
            </a:extLst>
          </p:cNvPr>
          <p:cNvSpPr txBox="1">
            <a:spLocks/>
          </p:cNvSpPr>
          <p:nvPr/>
        </p:nvSpPr>
        <p:spPr>
          <a:xfrm>
            <a:off x="0" y="1464638"/>
            <a:ext cx="1433146" cy="4546326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32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cs typeface="Times New Roman" panose="02020603050405020304" pitchFamily="18" charset="0"/>
              </a:rPr>
              <a:t>Estado del arte</a:t>
            </a:r>
            <a:endParaRPr lang="es-MX" sz="320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0468BA50-A58C-45FE-B91A-6D0EA0791EE5}"/>
              </a:ext>
            </a:extLst>
          </p:cNvPr>
          <p:cNvSpPr txBox="1">
            <a:spLocks/>
          </p:cNvSpPr>
          <p:nvPr/>
        </p:nvSpPr>
        <p:spPr>
          <a:xfrm>
            <a:off x="2432714" y="1052576"/>
            <a:ext cx="2747038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Entretenimiento</a:t>
            </a:r>
          </a:p>
        </p:txBody>
      </p:sp>
      <p:pic>
        <p:nvPicPr>
          <p:cNvPr id="4" name="Picture 3" descr="A picture containing floor, indoor, person&#10;&#10;Description automatically generated">
            <a:extLst>
              <a:ext uri="{FF2B5EF4-FFF2-40B4-BE49-F238E27FC236}">
                <a16:creationId xmlns:a16="http://schemas.microsoft.com/office/drawing/2014/main" id="{091E7F49-C7B7-411D-B815-D28218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15" y="2564150"/>
            <a:ext cx="3080237" cy="1892254"/>
          </a:xfrm>
          <a:prstGeom prst="rect">
            <a:avLst/>
          </a:prstGeom>
        </p:spPr>
      </p:pic>
      <p:pic>
        <p:nvPicPr>
          <p:cNvPr id="6" name="Picture 5" descr="A picture containing parrot&#10;&#10;Description automatically generated">
            <a:extLst>
              <a:ext uri="{FF2B5EF4-FFF2-40B4-BE49-F238E27FC236}">
                <a16:creationId xmlns:a16="http://schemas.microsoft.com/office/drawing/2014/main" id="{23F3D36F-B0FA-47BB-B708-4A095A9E9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80" y="4785757"/>
            <a:ext cx="2619375" cy="1743075"/>
          </a:xfrm>
          <a:prstGeom prst="rect">
            <a:avLst/>
          </a:prstGeom>
        </p:spPr>
      </p:pic>
      <p:pic>
        <p:nvPicPr>
          <p:cNvPr id="9" name="Picture 8" descr="A picture containing concrete&#10;&#10;Description automatically generated">
            <a:extLst>
              <a:ext uri="{FF2B5EF4-FFF2-40B4-BE49-F238E27FC236}">
                <a16:creationId xmlns:a16="http://schemas.microsoft.com/office/drawing/2014/main" id="{3E9D9F1E-4297-4A4A-A030-640B2C69D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80" y="2482873"/>
            <a:ext cx="2836961" cy="1892253"/>
          </a:xfrm>
          <a:prstGeom prst="rect">
            <a:avLst/>
          </a:prstGeom>
        </p:spPr>
      </p:pic>
      <p:pic>
        <p:nvPicPr>
          <p:cNvPr id="11" name="Picture 10" descr="A picture containing grass, outdoor, aircraft, airplane&#10;&#10;Description automatically generated">
            <a:extLst>
              <a:ext uri="{FF2B5EF4-FFF2-40B4-BE49-F238E27FC236}">
                <a16:creationId xmlns:a16="http://schemas.microsoft.com/office/drawing/2014/main" id="{C251F82E-DAFB-4922-974B-2AF03DE4E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44" y="4909079"/>
            <a:ext cx="2937297" cy="1542081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7427D569-44DF-454A-8996-3C47FE90A656}"/>
              </a:ext>
            </a:extLst>
          </p:cNvPr>
          <p:cNvSpPr txBox="1">
            <a:spLocks/>
          </p:cNvSpPr>
          <p:nvPr/>
        </p:nvSpPr>
        <p:spPr>
          <a:xfrm>
            <a:off x="7163580" y="1052575"/>
            <a:ext cx="2747038" cy="134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6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rgbClr val="0F512B"/>
                </a:solidFill>
                <a:cs typeface="Times New Roman" panose="02020603050405020304" pitchFamily="18" charset="0"/>
              </a:rPr>
              <a:t>Vigilancia -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274433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DE954-0D2A-49B0-A1EC-F3CE78F6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171" y="97812"/>
            <a:ext cx="6540824" cy="1104048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rgbClr val="0F5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CONTENIDO</a:t>
            </a:r>
          </a:p>
        </p:txBody>
      </p:sp>
      <p:graphicFrame>
        <p:nvGraphicFramePr>
          <p:cNvPr id="4" name="Tabla 28">
            <a:extLst>
              <a:ext uri="{FF2B5EF4-FFF2-40B4-BE49-F238E27FC236}">
                <a16:creationId xmlns:a16="http://schemas.microsoft.com/office/drawing/2014/main" id="{5397E900-BDA2-4AAA-A2BE-2E3CA5463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20919"/>
              </p:ext>
            </p:extLst>
          </p:nvPr>
        </p:nvGraphicFramePr>
        <p:xfrm>
          <a:off x="2251009" y="1874638"/>
          <a:ext cx="11056776" cy="3505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286477">
                  <a:extLst>
                    <a:ext uri="{9D8B030D-6E8A-4147-A177-3AD203B41FA5}">
                      <a16:colId xmlns:a16="http://schemas.microsoft.com/office/drawing/2014/main" val="3480794169"/>
                    </a:ext>
                  </a:extLst>
                </a:gridCol>
                <a:gridCol w="9770299">
                  <a:extLst>
                    <a:ext uri="{9D8B030D-6E8A-4147-A177-3AD203B41FA5}">
                      <a16:colId xmlns:a16="http://schemas.microsoft.com/office/drawing/2014/main" val="421952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Generalidades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50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Estado del arte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7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solidFill>
                            <a:srgbClr val="0F512B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i="0" dirty="0">
                          <a:solidFill>
                            <a:schemeClr val="tx1"/>
                          </a:solidFill>
                          <a:latin typeface="+mj-lt"/>
                        </a:rPr>
                        <a:t>Diseño e implementación del prototipo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5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Pruebas y análisis de resultados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17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b="0" dirty="0">
                          <a:solidFill>
                            <a:srgbClr val="0F512B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es-MX" sz="2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Conclusiones y recomendaciones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2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292753"/>
      </p:ext>
    </p:extLst>
  </p:cSld>
  <p:clrMapOvr>
    <a:masterClrMapping/>
  </p:clrMapOvr>
</p:sld>
</file>

<file path=ppt/theme/theme1.xml><?xml version="1.0" encoding="utf-8"?>
<a:theme xmlns:a="http://schemas.openxmlformats.org/drawingml/2006/main" name="1_Marc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Pres_Defensa.potx" id="{7031A1AD-54DE-44AF-B77F-9C74CDE7D9C2}" vid="{326108A4-772F-4B2F-8E1F-73AE1A3F8B4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0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1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2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3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4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5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6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7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8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9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0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1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2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3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4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5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6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7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8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9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0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1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2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3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4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5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6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7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8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9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0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1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2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3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6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5533</TotalTime>
  <Words>2511</Words>
  <Application>Microsoft Office PowerPoint</Application>
  <PresentationFormat>Widescreen</PresentationFormat>
  <Paragraphs>1021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 Math</vt:lpstr>
      <vt:lpstr>Corbel</vt:lpstr>
      <vt:lpstr>Symbol</vt:lpstr>
      <vt:lpstr>Times New Roman</vt:lpstr>
      <vt:lpstr>Wingdings 2</vt:lpstr>
      <vt:lpstr>1_Marco</vt:lpstr>
      <vt:lpstr>PowerPoint Presentation</vt:lpstr>
      <vt:lpstr>CONTENIDO</vt:lpstr>
      <vt:lpstr>Antecedentes</vt:lpstr>
      <vt:lpstr>Justificación e Importancia</vt:lpstr>
      <vt:lpstr>Objetivos</vt:lpstr>
      <vt:lpstr>CONTENIDO</vt:lpstr>
      <vt:lpstr>Robots esfera </vt:lpstr>
      <vt:lpstr>Aplicaciones</vt:lpstr>
      <vt:lpstr>CONTENIDO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mecánico</vt:lpstr>
      <vt:lpstr>Subsistema electrónico</vt:lpstr>
      <vt:lpstr>Subsistema electrónico</vt:lpstr>
      <vt:lpstr>Subsistema electrónico</vt:lpstr>
      <vt:lpstr>Subsistema electrónico</vt:lpstr>
      <vt:lpstr>Subsistema electrónico</vt:lpstr>
      <vt:lpstr>Subsistema electrónico</vt:lpstr>
      <vt:lpstr>Subsistema TICS</vt:lpstr>
      <vt:lpstr>Subsistema TICS</vt:lpstr>
      <vt:lpstr>Subsistema TICS</vt:lpstr>
      <vt:lpstr>Subsistema TICS</vt:lpstr>
      <vt:lpstr>Subsistema TICS</vt:lpstr>
      <vt:lpstr>CONTENIDO</vt:lpstr>
      <vt:lpstr>Resultados</vt:lpstr>
      <vt:lpstr>Resultados</vt:lpstr>
      <vt:lpstr>Resultados</vt:lpstr>
      <vt:lpstr>Identificación y controlador</vt:lpstr>
      <vt:lpstr>Identificación y controlador</vt:lpstr>
      <vt:lpstr>Pruebas de trayectoria</vt:lpstr>
      <vt:lpstr>Pruebas de trayectoria</vt:lpstr>
      <vt:lpstr>CONTENIDO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Alan Prócel</dc:creator>
  <cp:lastModifiedBy>mateo guerrero</cp:lastModifiedBy>
  <cp:revision>308</cp:revision>
  <dcterms:created xsi:type="dcterms:W3CDTF">2018-06-27T21:04:07Z</dcterms:created>
  <dcterms:modified xsi:type="dcterms:W3CDTF">2021-08-20T06:15:36Z</dcterms:modified>
</cp:coreProperties>
</file>