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60" r:id="rId2"/>
    <p:sldId id="300" r:id="rId3"/>
    <p:sldId id="373" r:id="rId4"/>
    <p:sldId id="509" r:id="rId5"/>
    <p:sldId id="510" r:id="rId6"/>
    <p:sldId id="512" r:id="rId7"/>
    <p:sldId id="513" r:id="rId8"/>
    <p:sldId id="514" r:id="rId9"/>
    <p:sldId id="304" r:id="rId10"/>
    <p:sldId id="515" r:id="rId11"/>
    <p:sldId id="516" r:id="rId12"/>
    <p:sldId id="517" r:id="rId13"/>
    <p:sldId id="518" r:id="rId14"/>
    <p:sldId id="519" r:id="rId15"/>
    <p:sldId id="520" r:id="rId16"/>
    <p:sldId id="521" r:id="rId17"/>
    <p:sldId id="522" r:id="rId18"/>
    <p:sldId id="523" r:id="rId19"/>
    <p:sldId id="535" r:id="rId20"/>
    <p:sldId id="524" r:id="rId21"/>
    <p:sldId id="525" r:id="rId22"/>
    <p:sldId id="526" r:id="rId23"/>
    <p:sldId id="527" r:id="rId24"/>
    <p:sldId id="536" r:id="rId25"/>
    <p:sldId id="537" r:id="rId26"/>
    <p:sldId id="538" r:id="rId27"/>
    <p:sldId id="539" r:id="rId28"/>
    <p:sldId id="540" r:id="rId29"/>
    <p:sldId id="528" r:id="rId30"/>
    <p:sldId id="529" r:id="rId31"/>
    <p:sldId id="541" r:id="rId32"/>
    <p:sldId id="530" r:id="rId33"/>
    <p:sldId id="531" r:id="rId34"/>
    <p:sldId id="543" r:id="rId35"/>
    <p:sldId id="532" r:id="rId36"/>
    <p:sldId id="533" r:id="rId37"/>
    <p:sldId id="534" r:id="rId38"/>
    <p:sldId id="450" r:id="rId39"/>
    <p:sldId id="458" r:id="rId40"/>
    <p:sldId id="542" r:id="rId41"/>
    <p:sldId id="452" r:id="rId42"/>
    <p:sldId id="508" r:id="rId43"/>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BBE3BF"/>
    <a:srgbClr val="FF9966"/>
    <a:srgbClr val="FF9900"/>
    <a:srgbClr val="66FF66"/>
    <a:srgbClr val="CC00FF"/>
    <a:srgbClr val="CC0066"/>
    <a:srgbClr val="FFCC00"/>
    <a:srgbClr val="00006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386E7B-2DA0-406C-8880-D91D5060F624}" v="53" dt="2021-07-30T00:17:56.998"/>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60"/>
  </p:normalViewPr>
  <p:slideViewPr>
    <p:cSldViewPr snapToGrid="0">
      <p:cViewPr varScale="1">
        <p:scale>
          <a:sx n="69" d="100"/>
          <a:sy n="69" d="100"/>
        </p:scale>
        <p:origin x="1416" y="7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B6FA0F-7101-4A99-BBA3-0FEC8E239276}" type="doc">
      <dgm:prSet loTypeId="urn:microsoft.com/office/officeart/2008/layout/VerticalCurvedList" loCatId="list" qsTypeId="urn:microsoft.com/office/officeart/2005/8/quickstyle/simple1" qsCatId="simple" csTypeId="urn:microsoft.com/office/officeart/2005/8/colors/accent6_1" csCatId="accent6" phldr="1"/>
      <dgm:spPr/>
      <dgm:t>
        <a:bodyPr/>
        <a:lstStyle/>
        <a:p>
          <a:endParaRPr lang="es-EC"/>
        </a:p>
      </dgm:t>
    </dgm:pt>
    <dgm:pt modelId="{05450837-240E-4FFA-95F2-1A8EF6BE5AF3}">
      <dgm:prSet phldrT="[Texto]" custT="1"/>
      <dgm:spPr>
        <a:ln>
          <a:solidFill>
            <a:srgbClr val="00B050"/>
          </a:solidFill>
        </a:ln>
      </dgm:spPr>
      <dgm:t>
        <a:bodyPr/>
        <a:lstStyle/>
        <a:p>
          <a:r>
            <a:rPr lang="es-EC" sz="1700" dirty="0">
              <a:latin typeface="Georgia" panose="02040502050405020303" pitchFamily="18" charset="0"/>
            </a:rPr>
            <a:t>1.- INTRODUCCIÓN</a:t>
          </a:r>
        </a:p>
      </dgm:t>
    </dgm:pt>
    <dgm:pt modelId="{11CF7E89-1DC9-4E5F-A926-487080FAE350}" type="parTrans" cxnId="{17FEA757-92AC-4E80-B287-5C9508432AB8}">
      <dgm:prSet/>
      <dgm:spPr/>
      <dgm:t>
        <a:bodyPr/>
        <a:lstStyle/>
        <a:p>
          <a:endParaRPr lang="es-EC" sz="1700">
            <a:latin typeface="Georgia" panose="02040502050405020303" pitchFamily="18" charset="0"/>
          </a:endParaRPr>
        </a:p>
      </dgm:t>
    </dgm:pt>
    <dgm:pt modelId="{578AEC27-F882-4355-B379-D1A32A3C8D05}" type="sibTrans" cxnId="{17FEA757-92AC-4E80-B287-5C9508432AB8}">
      <dgm:prSet/>
      <dgm:spPr/>
      <dgm:t>
        <a:bodyPr/>
        <a:lstStyle/>
        <a:p>
          <a:endParaRPr lang="es-EC" sz="1700">
            <a:latin typeface="Georgia" panose="02040502050405020303" pitchFamily="18" charset="0"/>
          </a:endParaRPr>
        </a:p>
      </dgm:t>
    </dgm:pt>
    <dgm:pt modelId="{1DF938E1-278A-4FD6-A1CA-DE06BCD4899A}">
      <dgm:prSet phldrT="[Texto]" custT="1"/>
      <dgm:spPr>
        <a:ln>
          <a:solidFill>
            <a:srgbClr val="00B050"/>
          </a:solidFill>
        </a:ln>
      </dgm:spPr>
      <dgm:t>
        <a:bodyPr/>
        <a:lstStyle/>
        <a:p>
          <a:r>
            <a:rPr lang="es-EC" sz="1700" dirty="0">
              <a:latin typeface="Georgia" panose="02040502050405020303" pitchFamily="18" charset="0"/>
            </a:rPr>
            <a:t>2.- OBJETIVOS</a:t>
          </a:r>
        </a:p>
      </dgm:t>
    </dgm:pt>
    <dgm:pt modelId="{F4555CFF-EE8E-4C79-99F7-BBF0153CFD4E}" type="parTrans" cxnId="{A61C54B1-727C-4B91-A03B-66F4069026DC}">
      <dgm:prSet/>
      <dgm:spPr/>
      <dgm:t>
        <a:bodyPr/>
        <a:lstStyle/>
        <a:p>
          <a:endParaRPr lang="es-EC" sz="1700">
            <a:latin typeface="Georgia" panose="02040502050405020303" pitchFamily="18" charset="0"/>
          </a:endParaRPr>
        </a:p>
      </dgm:t>
    </dgm:pt>
    <dgm:pt modelId="{33605C18-F691-4B41-A8FB-8494560D39C3}" type="sibTrans" cxnId="{A61C54B1-727C-4B91-A03B-66F4069026DC}">
      <dgm:prSet/>
      <dgm:spPr/>
      <dgm:t>
        <a:bodyPr/>
        <a:lstStyle/>
        <a:p>
          <a:endParaRPr lang="es-EC" sz="1700">
            <a:latin typeface="Georgia" panose="02040502050405020303" pitchFamily="18" charset="0"/>
          </a:endParaRPr>
        </a:p>
      </dgm:t>
    </dgm:pt>
    <dgm:pt modelId="{BE66DF20-BF52-443D-A790-6773382F5A11}">
      <dgm:prSet phldrT="[Texto]" custT="1"/>
      <dgm:spPr>
        <a:ln>
          <a:solidFill>
            <a:srgbClr val="00B050"/>
          </a:solidFill>
        </a:ln>
      </dgm:spPr>
      <dgm:t>
        <a:bodyPr/>
        <a:lstStyle/>
        <a:p>
          <a:r>
            <a:rPr lang="es-EC" sz="1700" dirty="0" smtClean="0">
              <a:latin typeface="Georgia" panose="02040502050405020303" pitchFamily="18" charset="0"/>
            </a:rPr>
            <a:t>4.- SIMULACIÓN</a:t>
          </a:r>
          <a:endParaRPr lang="es-EC" sz="1700" dirty="0">
            <a:latin typeface="Georgia" panose="02040502050405020303" pitchFamily="18" charset="0"/>
          </a:endParaRPr>
        </a:p>
      </dgm:t>
    </dgm:pt>
    <dgm:pt modelId="{F6E97B9A-5E44-4197-BF9F-1099D44E1C08}" type="parTrans" cxnId="{7B8DE10A-634C-40F3-9926-D9D30E5B8030}">
      <dgm:prSet/>
      <dgm:spPr/>
      <dgm:t>
        <a:bodyPr/>
        <a:lstStyle/>
        <a:p>
          <a:endParaRPr lang="es-EC" sz="1700">
            <a:latin typeface="Georgia" panose="02040502050405020303" pitchFamily="18" charset="0"/>
          </a:endParaRPr>
        </a:p>
      </dgm:t>
    </dgm:pt>
    <dgm:pt modelId="{B413F0A3-657E-4361-9E5E-0B5C240964A9}" type="sibTrans" cxnId="{7B8DE10A-634C-40F3-9926-D9D30E5B8030}">
      <dgm:prSet/>
      <dgm:spPr/>
      <dgm:t>
        <a:bodyPr/>
        <a:lstStyle/>
        <a:p>
          <a:endParaRPr lang="es-EC" sz="1700">
            <a:latin typeface="Georgia" panose="02040502050405020303" pitchFamily="18" charset="0"/>
          </a:endParaRPr>
        </a:p>
      </dgm:t>
    </dgm:pt>
    <dgm:pt modelId="{878948C5-E3F1-437D-9D76-6AB40DE20D17}">
      <dgm:prSet phldrT="[Texto]" custT="1"/>
      <dgm:spPr>
        <a:ln>
          <a:solidFill>
            <a:srgbClr val="00B050"/>
          </a:solidFill>
        </a:ln>
      </dgm:spPr>
      <dgm:t>
        <a:bodyPr/>
        <a:lstStyle/>
        <a:p>
          <a:r>
            <a:rPr lang="es-EC" sz="1700" dirty="0">
              <a:latin typeface="Georgia" panose="02040502050405020303" pitchFamily="18" charset="0"/>
            </a:rPr>
            <a:t>5.- PRUEBAS Y RESULTADOS</a:t>
          </a:r>
        </a:p>
      </dgm:t>
    </dgm:pt>
    <dgm:pt modelId="{71098E17-9EFD-4B84-AC02-D7F122B59118}" type="parTrans" cxnId="{E6166C27-20E1-4E5C-8F25-5BA406EF5507}">
      <dgm:prSet/>
      <dgm:spPr/>
      <dgm:t>
        <a:bodyPr/>
        <a:lstStyle/>
        <a:p>
          <a:endParaRPr lang="es-EC" sz="1700">
            <a:latin typeface="Georgia" panose="02040502050405020303" pitchFamily="18" charset="0"/>
          </a:endParaRPr>
        </a:p>
      </dgm:t>
    </dgm:pt>
    <dgm:pt modelId="{A2ED155D-7D5B-47DB-94C5-8B6B2F4AA6BA}" type="sibTrans" cxnId="{E6166C27-20E1-4E5C-8F25-5BA406EF5507}">
      <dgm:prSet/>
      <dgm:spPr/>
      <dgm:t>
        <a:bodyPr/>
        <a:lstStyle/>
        <a:p>
          <a:endParaRPr lang="es-EC" sz="1700">
            <a:latin typeface="Georgia" panose="02040502050405020303" pitchFamily="18" charset="0"/>
          </a:endParaRPr>
        </a:p>
      </dgm:t>
    </dgm:pt>
    <dgm:pt modelId="{CB92D689-F92A-41D7-89B1-D94EB458A1A9}">
      <dgm:prSet phldrT="[Texto]" custT="1"/>
      <dgm:spPr>
        <a:ln>
          <a:solidFill>
            <a:srgbClr val="00B050"/>
          </a:solidFill>
        </a:ln>
      </dgm:spPr>
      <dgm:t>
        <a:bodyPr/>
        <a:lstStyle/>
        <a:p>
          <a:r>
            <a:rPr lang="es-EC" sz="1700" dirty="0">
              <a:latin typeface="Georgia" panose="02040502050405020303" pitchFamily="18" charset="0"/>
            </a:rPr>
            <a:t>6.- CONCLUSIONES Y TRABAJOS FUTUROS </a:t>
          </a:r>
        </a:p>
      </dgm:t>
    </dgm:pt>
    <dgm:pt modelId="{7B2F8113-380A-4265-A4F8-2E67161A700D}" type="parTrans" cxnId="{8D869A05-E609-477E-9D91-045918FC135D}">
      <dgm:prSet/>
      <dgm:spPr/>
      <dgm:t>
        <a:bodyPr/>
        <a:lstStyle/>
        <a:p>
          <a:endParaRPr lang="es-ES"/>
        </a:p>
      </dgm:t>
    </dgm:pt>
    <dgm:pt modelId="{6ABF0AE7-A3E7-41C0-A94F-0ACD49BEC450}" type="sibTrans" cxnId="{8D869A05-E609-477E-9D91-045918FC135D}">
      <dgm:prSet/>
      <dgm:spPr/>
      <dgm:t>
        <a:bodyPr/>
        <a:lstStyle/>
        <a:p>
          <a:endParaRPr lang="es-ES"/>
        </a:p>
      </dgm:t>
    </dgm:pt>
    <dgm:pt modelId="{1971F5CF-9B81-4658-B315-D3D9C9642D3B}">
      <dgm:prSet phldrT="[Texto]" custT="1"/>
      <dgm:spPr>
        <a:ln>
          <a:solidFill>
            <a:srgbClr val="00B050"/>
          </a:solidFill>
        </a:ln>
      </dgm:spPr>
      <dgm:t>
        <a:bodyPr/>
        <a:lstStyle/>
        <a:p>
          <a:r>
            <a:rPr lang="es-EC" sz="1700" dirty="0">
              <a:latin typeface="Georgia" panose="02040502050405020303" pitchFamily="18" charset="0"/>
            </a:rPr>
            <a:t>3.- </a:t>
          </a:r>
          <a:r>
            <a:rPr lang="es-EC" sz="1700" dirty="0" smtClean="0">
              <a:latin typeface="Georgia" panose="02040502050405020303" pitchFamily="18" charset="0"/>
            </a:rPr>
            <a:t>DESARROLLO</a:t>
          </a:r>
          <a:endParaRPr lang="es-EC" sz="1700" dirty="0">
            <a:latin typeface="Georgia" panose="02040502050405020303" pitchFamily="18" charset="0"/>
          </a:endParaRPr>
        </a:p>
      </dgm:t>
    </dgm:pt>
    <dgm:pt modelId="{5977EB26-A2B4-413D-A60F-AE7970BD7830}" type="sibTrans" cxnId="{87ADD404-27FB-4221-AE17-5BE882E45526}">
      <dgm:prSet/>
      <dgm:spPr/>
      <dgm:t>
        <a:bodyPr/>
        <a:lstStyle/>
        <a:p>
          <a:endParaRPr lang="es-EC" sz="1700">
            <a:latin typeface="Georgia" panose="02040502050405020303" pitchFamily="18" charset="0"/>
          </a:endParaRPr>
        </a:p>
      </dgm:t>
    </dgm:pt>
    <dgm:pt modelId="{CA8C8FEC-A89C-449A-B58B-485E965BAFC4}" type="parTrans" cxnId="{87ADD404-27FB-4221-AE17-5BE882E45526}">
      <dgm:prSet/>
      <dgm:spPr/>
      <dgm:t>
        <a:bodyPr/>
        <a:lstStyle/>
        <a:p>
          <a:endParaRPr lang="es-EC" sz="1700">
            <a:latin typeface="Georgia" panose="02040502050405020303" pitchFamily="18" charset="0"/>
          </a:endParaRPr>
        </a:p>
      </dgm:t>
    </dgm:pt>
    <dgm:pt modelId="{529ECAC0-007E-4783-865E-43A883F1E9AB}" type="pres">
      <dgm:prSet presAssocID="{87B6FA0F-7101-4A99-BBA3-0FEC8E239276}" presName="Name0" presStyleCnt="0">
        <dgm:presLayoutVars>
          <dgm:chMax val="7"/>
          <dgm:chPref val="7"/>
          <dgm:dir/>
        </dgm:presLayoutVars>
      </dgm:prSet>
      <dgm:spPr/>
      <dgm:t>
        <a:bodyPr/>
        <a:lstStyle/>
        <a:p>
          <a:endParaRPr lang="es-ES"/>
        </a:p>
      </dgm:t>
    </dgm:pt>
    <dgm:pt modelId="{A1C334B8-2AB1-4DB3-B7EE-6C66AF4D25FE}" type="pres">
      <dgm:prSet presAssocID="{87B6FA0F-7101-4A99-BBA3-0FEC8E239276}" presName="Name1" presStyleCnt="0"/>
      <dgm:spPr/>
    </dgm:pt>
    <dgm:pt modelId="{F598F8BE-EB67-41EA-B6CC-A281E023158F}" type="pres">
      <dgm:prSet presAssocID="{87B6FA0F-7101-4A99-BBA3-0FEC8E239276}" presName="cycle" presStyleCnt="0"/>
      <dgm:spPr/>
    </dgm:pt>
    <dgm:pt modelId="{C586C594-44A9-4249-B2EF-681504A169B5}" type="pres">
      <dgm:prSet presAssocID="{87B6FA0F-7101-4A99-BBA3-0FEC8E239276}" presName="srcNode" presStyleLbl="node1" presStyleIdx="0" presStyleCnt="6"/>
      <dgm:spPr/>
    </dgm:pt>
    <dgm:pt modelId="{F8F0A8AF-4FD1-4698-A888-DCD17BAE2A6B}" type="pres">
      <dgm:prSet presAssocID="{87B6FA0F-7101-4A99-BBA3-0FEC8E239276}" presName="conn" presStyleLbl="parChTrans1D2" presStyleIdx="0" presStyleCnt="1"/>
      <dgm:spPr/>
      <dgm:t>
        <a:bodyPr/>
        <a:lstStyle/>
        <a:p>
          <a:endParaRPr lang="es-ES"/>
        </a:p>
      </dgm:t>
    </dgm:pt>
    <dgm:pt modelId="{F0FD2DC8-AAFB-44FD-A73D-1544D499A604}" type="pres">
      <dgm:prSet presAssocID="{87B6FA0F-7101-4A99-BBA3-0FEC8E239276}" presName="extraNode" presStyleLbl="node1" presStyleIdx="0" presStyleCnt="6"/>
      <dgm:spPr/>
    </dgm:pt>
    <dgm:pt modelId="{CA3D052D-D31A-4B4B-8C9F-7C6D97FCB059}" type="pres">
      <dgm:prSet presAssocID="{87B6FA0F-7101-4A99-BBA3-0FEC8E239276}" presName="dstNode" presStyleLbl="node1" presStyleIdx="0" presStyleCnt="6"/>
      <dgm:spPr/>
    </dgm:pt>
    <dgm:pt modelId="{8E705C3F-00C9-4958-9A28-F996E63BE9F4}" type="pres">
      <dgm:prSet presAssocID="{05450837-240E-4FFA-95F2-1A8EF6BE5AF3}" presName="text_1" presStyleLbl="node1" presStyleIdx="0" presStyleCnt="6">
        <dgm:presLayoutVars>
          <dgm:bulletEnabled val="1"/>
        </dgm:presLayoutVars>
      </dgm:prSet>
      <dgm:spPr/>
      <dgm:t>
        <a:bodyPr/>
        <a:lstStyle/>
        <a:p>
          <a:endParaRPr lang="es-ES"/>
        </a:p>
      </dgm:t>
    </dgm:pt>
    <dgm:pt modelId="{0DA6EFC1-C999-489F-80D6-E89B3548A6CE}" type="pres">
      <dgm:prSet presAssocID="{05450837-240E-4FFA-95F2-1A8EF6BE5AF3}" presName="accent_1" presStyleCnt="0"/>
      <dgm:spPr/>
    </dgm:pt>
    <dgm:pt modelId="{09009058-4714-4E62-8E3E-72D87B8E9DA6}" type="pres">
      <dgm:prSet presAssocID="{05450837-240E-4FFA-95F2-1A8EF6BE5AF3}" presName="accentRepeatNode" presStyleLbl="solidFgAcc1" presStyleIdx="0" presStyleCnt="6"/>
      <dgm:spPr>
        <a:ln>
          <a:solidFill>
            <a:srgbClr val="00B050"/>
          </a:solidFill>
        </a:ln>
      </dgm:spPr>
    </dgm:pt>
    <dgm:pt modelId="{49D932CB-DEB5-495F-B291-7661D8D46A94}" type="pres">
      <dgm:prSet presAssocID="{1DF938E1-278A-4FD6-A1CA-DE06BCD4899A}" presName="text_2" presStyleLbl="node1" presStyleIdx="1" presStyleCnt="6">
        <dgm:presLayoutVars>
          <dgm:bulletEnabled val="1"/>
        </dgm:presLayoutVars>
      </dgm:prSet>
      <dgm:spPr/>
      <dgm:t>
        <a:bodyPr/>
        <a:lstStyle/>
        <a:p>
          <a:endParaRPr lang="es-ES"/>
        </a:p>
      </dgm:t>
    </dgm:pt>
    <dgm:pt modelId="{5FF3131C-A9F4-4341-887C-AAC6F8E80D36}" type="pres">
      <dgm:prSet presAssocID="{1DF938E1-278A-4FD6-A1CA-DE06BCD4899A}" presName="accent_2" presStyleCnt="0"/>
      <dgm:spPr/>
    </dgm:pt>
    <dgm:pt modelId="{44F3FC4D-A5DB-4D1C-BC00-BF55B727CE30}" type="pres">
      <dgm:prSet presAssocID="{1DF938E1-278A-4FD6-A1CA-DE06BCD4899A}" presName="accentRepeatNode" presStyleLbl="solidFgAcc1" presStyleIdx="1" presStyleCnt="6"/>
      <dgm:spPr>
        <a:ln>
          <a:solidFill>
            <a:srgbClr val="00B050"/>
          </a:solidFill>
        </a:ln>
      </dgm:spPr>
    </dgm:pt>
    <dgm:pt modelId="{13CEBF92-9A1E-46D9-8C72-0E5DF27EF804}" type="pres">
      <dgm:prSet presAssocID="{1971F5CF-9B81-4658-B315-D3D9C9642D3B}" presName="text_3" presStyleLbl="node1" presStyleIdx="2" presStyleCnt="6">
        <dgm:presLayoutVars>
          <dgm:bulletEnabled val="1"/>
        </dgm:presLayoutVars>
      </dgm:prSet>
      <dgm:spPr/>
      <dgm:t>
        <a:bodyPr/>
        <a:lstStyle/>
        <a:p>
          <a:endParaRPr lang="es-ES"/>
        </a:p>
      </dgm:t>
    </dgm:pt>
    <dgm:pt modelId="{2DC20F88-AE35-48F4-AB52-CD347F57214F}" type="pres">
      <dgm:prSet presAssocID="{1971F5CF-9B81-4658-B315-D3D9C9642D3B}" presName="accent_3" presStyleCnt="0"/>
      <dgm:spPr/>
    </dgm:pt>
    <dgm:pt modelId="{6AEDB1B0-F5BC-4BC0-8DD8-5C81998B921E}" type="pres">
      <dgm:prSet presAssocID="{1971F5CF-9B81-4658-B315-D3D9C9642D3B}" presName="accentRepeatNode" presStyleLbl="solidFgAcc1" presStyleIdx="2" presStyleCnt="6"/>
      <dgm:spPr>
        <a:ln>
          <a:solidFill>
            <a:srgbClr val="00B050"/>
          </a:solidFill>
        </a:ln>
      </dgm:spPr>
    </dgm:pt>
    <dgm:pt modelId="{D4F2651C-8563-412B-8EF6-0D4AD3F0BB33}" type="pres">
      <dgm:prSet presAssocID="{BE66DF20-BF52-443D-A790-6773382F5A11}" presName="text_4" presStyleLbl="node1" presStyleIdx="3" presStyleCnt="6">
        <dgm:presLayoutVars>
          <dgm:bulletEnabled val="1"/>
        </dgm:presLayoutVars>
      </dgm:prSet>
      <dgm:spPr/>
      <dgm:t>
        <a:bodyPr/>
        <a:lstStyle/>
        <a:p>
          <a:endParaRPr lang="es-ES"/>
        </a:p>
      </dgm:t>
    </dgm:pt>
    <dgm:pt modelId="{057A1809-5088-4AE8-BA2E-94ACFBF3BF80}" type="pres">
      <dgm:prSet presAssocID="{BE66DF20-BF52-443D-A790-6773382F5A11}" presName="accent_4" presStyleCnt="0"/>
      <dgm:spPr/>
    </dgm:pt>
    <dgm:pt modelId="{DBC4BEF0-E382-4331-A94E-5D279B34041E}" type="pres">
      <dgm:prSet presAssocID="{BE66DF20-BF52-443D-A790-6773382F5A11}" presName="accentRepeatNode" presStyleLbl="solidFgAcc1" presStyleIdx="3" presStyleCnt="6"/>
      <dgm:spPr>
        <a:ln>
          <a:solidFill>
            <a:srgbClr val="00B050"/>
          </a:solidFill>
        </a:ln>
      </dgm:spPr>
    </dgm:pt>
    <dgm:pt modelId="{62B06A1C-68AD-46D9-8E6D-1B493169CD77}" type="pres">
      <dgm:prSet presAssocID="{878948C5-E3F1-437D-9D76-6AB40DE20D17}" presName="text_5" presStyleLbl="node1" presStyleIdx="4" presStyleCnt="6">
        <dgm:presLayoutVars>
          <dgm:bulletEnabled val="1"/>
        </dgm:presLayoutVars>
      </dgm:prSet>
      <dgm:spPr/>
      <dgm:t>
        <a:bodyPr/>
        <a:lstStyle/>
        <a:p>
          <a:endParaRPr lang="es-ES"/>
        </a:p>
      </dgm:t>
    </dgm:pt>
    <dgm:pt modelId="{E731F49D-E8DB-4413-BA40-F3533CF0CB1A}" type="pres">
      <dgm:prSet presAssocID="{878948C5-E3F1-437D-9D76-6AB40DE20D17}" presName="accent_5" presStyleCnt="0"/>
      <dgm:spPr/>
    </dgm:pt>
    <dgm:pt modelId="{26613157-4253-42DC-8C41-DCFF7D207CC7}" type="pres">
      <dgm:prSet presAssocID="{878948C5-E3F1-437D-9D76-6AB40DE20D17}" presName="accentRepeatNode" presStyleLbl="solidFgAcc1" presStyleIdx="4" presStyleCnt="6"/>
      <dgm:spPr>
        <a:ln>
          <a:solidFill>
            <a:srgbClr val="00B050"/>
          </a:solidFill>
        </a:ln>
      </dgm:spPr>
    </dgm:pt>
    <dgm:pt modelId="{B0D3B7FD-039D-415A-A39F-227517EC7FCC}" type="pres">
      <dgm:prSet presAssocID="{CB92D689-F92A-41D7-89B1-D94EB458A1A9}" presName="text_6" presStyleLbl="node1" presStyleIdx="5" presStyleCnt="6">
        <dgm:presLayoutVars>
          <dgm:bulletEnabled val="1"/>
        </dgm:presLayoutVars>
      </dgm:prSet>
      <dgm:spPr/>
      <dgm:t>
        <a:bodyPr/>
        <a:lstStyle/>
        <a:p>
          <a:endParaRPr lang="es-ES"/>
        </a:p>
      </dgm:t>
    </dgm:pt>
    <dgm:pt modelId="{B20738AC-3762-40BA-B79A-A2E999137A19}" type="pres">
      <dgm:prSet presAssocID="{CB92D689-F92A-41D7-89B1-D94EB458A1A9}" presName="accent_6" presStyleCnt="0"/>
      <dgm:spPr/>
    </dgm:pt>
    <dgm:pt modelId="{F330D402-CA86-4326-9D5A-50D06CAFA926}" type="pres">
      <dgm:prSet presAssocID="{CB92D689-F92A-41D7-89B1-D94EB458A1A9}" presName="accentRepeatNode" presStyleLbl="solidFgAcc1" presStyleIdx="5" presStyleCnt="6"/>
      <dgm:spPr>
        <a:ln>
          <a:solidFill>
            <a:srgbClr val="00B050"/>
          </a:solidFill>
        </a:ln>
      </dgm:spPr>
    </dgm:pt>
  </dgm:ptLst>
  <dgm:cxnLst>
    <dgm:cxn modelId="{7B8DE10A-634C-40F3-9926-D9D30E5B8030}" srcId="{87B6FA0F-7101-4A99-BBA3-0FEC8E239276}" destId="{BE66DF20-BF52-443D-A790-6773382F5A11}" srcOrd="3" destOrd="0" parTransId="{F6E97B9A-5E44-4197-BF9F-1099D44E1C08}" sibTransId="{B413F0A3-657E-4361-9E5E-0B5C240964A9}"/>
    <dgm:cxn modelId="{6F5166FF-2F7E-44F7-99A9-B03AD91269F8}" type="presOf" srcId="{CB92D689-F92A-41D7-89B1-D94EB458A1A9}" destId="{B0D3B7FD-039D-415A-A39F-227517EC7FCC}" srcOrd="0" destOrd="0" presId="urn:microsoft.com/office/officeart/2008/layout/VerticalCurvedList"/>
    <dgm:cxn modelId="{E6166C27-20E1-4E5C-8F25-5BA406EF5507}" srcId="{87B6FA0F-7101-4A99-BBA3-0FEC8E239276}" destId="{878948C5-E3F1-437D-9D76-6AB40DE20D17}" srcOrd="4" destOrd="0" parTransId="{71098E17-9EFD-4B84-AC02-D7F122B59118}" sibTransId="{A2ED155D-7D5B-47DB-94C5-8B6B2F4AA6BA}"/>
    <dgm:cxn modelId="{8D869A05-E609-477E-9D91-045918FC135D}" srcId="{87B6FA0F-7101-4A99-BBA3-0FEC8E239276}" destId="{CB92D689-F92A-41D7-89B1-D94EB458A1A9}" srcOrd="5" destOrd="0" parTransId="{7B2F8113-380A-4265-A4F8-2E67161A700D}" sibTransId="{6ABF0AE7-A3E7-41C0-A94F-0ACD49BEC450}"/>
    <dgm:cxn modelId="{065246A9-7770-4D48-B438-8E359977D5D7}" type="presOf" srcId="{1DF938E1-278A-4FD6-A1CA-DE06BCD4899A}" destId="{49D932CB-DEB5-495F-B291-7661D8D46A94}" srcOrd="0" destOrd="0" presId="urn:microsoft.com/office/officeart/2008/layout/VerticalCurvedList"/>
    <dgm:cxn modelId="{87ADD404-27FB-4221-AE17-5BE882E45526}" srcId="{87B6FA0F-7101-4A99-BBA3-0FEC8E239276}" destId="{1971F5CF-9B81-4658-B315-D3D9C9642D3B}" srcOrd="2" destOrd="0" parTransId="{CA8C8FEC-A89C-449A-B58B-485E965BAFC4}" sibTransId="{5977EB26-A2B4-413D-A60F-AE7970BD7830}"/>
    <dgm:cxn modelId="{B0377267-F33D-450E-AF93-3800EFDE72D5}" type="presOf" srcId="{05450837-240E-4FFA-95F2-1A8EF6BE5AF3}" destId="{8E705C3F-00C9-4958-9A28-F996E63BE9F4}" srcOrd="0" destOrd="0" presId="urn:microsoft.com/office/officeart/2008/layout/VerticalCurvedList"/>
    <dgm:cxn modelId="{1268DD16-2FA4-4689-9E96-7DA49AC25F5D}" type="presOf" srcId="{87B6FA0F-7101-4A99-BBA3-0FEC8E239276}" destId="{529ECAC0-007E-4783-865E-43A883F1E9AB}" srcOrd="0" destOrd="0" presId="urn:microsoft.com/office/officeart/2008/layout/VerticalCurvedList"/>
    <dgm:cxn modelId="{318FDFF8-E311-496C-B437-49EAEC2FE2FA}" type="presOf" srcId="{1971F5CF-9B81-4658-B315-D3D9C9642D3B}" destId="{13CEBF92-9A1E-46D9-8C72-0E5DF27EF804}" srcOrd="0" destOrd="0" presId="urn:microsoft.com/office/officeart/2008/layout/VerticalCurvedList"/>
    <dgm:cxn modelId="{17FEA757-92AC-4E80-B287-5C9508432AB8}" srcId="{87B6FA0F-7101-4A99-BBA3-0FEC8E239276}" destId="{05450837-240E-4FFA-95F2-1A8EF6BE5AF3}" srcOrd="0" destOrd="0" parTransId="{11CF7E89-1DC9-4E5F-A926-487080FAE350}" sibTransId="{578AEC27-F882-4355-B379-D1A32A3C8D05}"/>
    <dgm:cxn modelId="{4A122F54-CD58-485C-B3EE-9079FECE795D}" type="presOf" srcId="{BE66DF20-BF52-443D-A790-6773382F5A11}" destId="{D4F2651C-8563-412B-8EF6-0D4AD3F0BB33}" srcOrd="0" destOrd="0" presId="urn:microsoft.com/office/officeart/2008/layout/VerticalCurvedList"/>
    <dgm:cxn modelId="{723DF010-B430-4405-8925-AE234533E058}" type="presOf" srcId="{878948C5-E3F1-437D-9D76-6AB40DE20D17}" destId="{62B06A1C-68AD-46D9-8E6D-1B493169CD77}" srcOrd="0" destOrd="0" presId="urn:microsoft.com/office/officeart/2008/layout/VerticalCurvedList"/>
    <dgm:cxn modelId="{E7964658-D30D-4F5F-B0B3-BFD21EDEC2B6}" type="presOf" srcId="{578AEC27-F882-4355-B379-D1A32A3C8D05}" destId="{F8F0A8AF-4FD1-4698-A888-DCD17BAE2A6B}" srcOrd="0" destOrd="0" presId="urn:microsoft.com/office/officeart/2008/layout/VerticalCurvedList"/>
    <dgm:cxn modelId="{A61C54B1-727C-4B91-A03B-66F4069026DC}" srcId="{87B6FA0F-7101-4A99-BBA3-0FEC8E239276}" destId="{1DF938E1-278A-4FD6-A1CA-DE06BCD4899A}" srcOrd="1" destOrd="0" parTransId="{F4555CFF-EE8E-4C79-99F7-BBF0153CFD4E}" sibTransId="{33605C18-F691-4B41-A8FB-8494560D39C3}"/>
    <dgm:cxn modelId="{1895E49C-1A26-45ED-9F06-7CE18DB5A847}" type="presParOf" srcId="{529ECAC0-007E-4783-865E-43A883F1E9AB}" destId="{A1C334B8-2AB1-4DB3-B7EE-6C66AF4D25FE}" srcOrd="0" destOrd="0" presId="urn:microsoft.com/office/officeart/2008/layout/VerticalCurvedList"/>
    <dgm:cxn modelId="{1B68DC3C-36D4-4CC6-9174-B50A3AF4A22D}" type="presParOf" srcId="{A1C334B8-2AB1-4DB3-B7EE-6C66AF4D25FE}" destId="{F598F8BE-EB67-41EA-B6CC-A281E023158F}" srcOrd="0" destOrd="0" presId="urn:microsoft.com/office/officeart/2008/layout/VerticalCurvedList"/>
    <dgm:cxn modelId="{CC87EBA8-2C42-4888-A619-852945849EA0}" type="presParOf" srcId="{F598F8BE-EB67-41EA-B6CC-A281E023158F}" destId="{C586C594-44A9-4249-B2EF-681504A169B5}" srcOrd="0" destOrd="0" presId="urn:microsoft.com/office/officeart/2008/layout/VerticalCurvedList"/>
    <dgm:cxn modelId="{F03B601E-1747-4D7F-AD0C-AFE2A28EAE16}" type="presParOf" srcId="{F598F8BE-EB67-41EA-B6CC-A281E023158F}" destId="{F8F0A8AF-4FD1-4698-A888-DCD17BAE2A6B}" srcOrd="1" destOrd="0" presId="urn:microsoft.com/office/officeart/2008/layout/VerticalCurvedList"/>
    <dgm:cxn modelId="{F4EEB7F7-412F-45A6-BF53-45F56FC857C1}" type="presParOf" srcId="{F598F8BE-EB67-41EA-B6CC-A281E023158F}" destId="{F0FD2DC8-AAFB-44FD-A73D-1544D499A604}" srcOrd="2" destOrd="0" presId="urn:microsoft.com/office/officeart/2008/layout/VerticalCurvedList"/>
    <dgm:cxn modelId="{55CFAB2D-1CC6-4ADA-94A7-51D99BD23079}" type="presParOf" srcId="{F598F8BE-EB67-41EA-B6CC-A281E023158F}" destId="{CA3D052D-D31A-4B4B-8C9F-7C6D97FCB059}" srcOrd="3" destOrd="0" presId="urn:microsoft.com/office/officeart/2008/layout/VerticalCurvedList"/>
    <dgm:cxn modelId="{F2D4E9DC-EB0B-49DB-BC72-9420B20193E6}" type="presParOf" srcId="{A1C334B8-2AB1-4DB3-B7EE-6C66AF4D25FE}" destId="{8E705C3F-00C9-4958-9A28-F996E63BE9F4}" srcOrd="1" destOrd="0" presId="urn:microsoft.com/office/officeart/2008/layout/VerticalCurvedList"/>
    <dgm:cxn modelId="{CE4CD52F-2959-4AA4-B002-CCB9D85E27F1}" type="presParOf" srcId="{A1C334B8-2AB1-4DB3-B7EE-6C66AF4D25FE}" destId="{0DA6EFC1-C999-489F-80D6-E89B3548A6CE}" srcOrd="2" destOrd="0" presId="urn:microsoft.com/office/officeart/2008/layout/VerticalCurvedList"/>
    <dgm:cxn modelId="{C7A487B8-7AEC-4D00-8E2E-02DF9CBA26F6}" type="presParOf" srcId="{0DA6EFC1-C999-489F-80D6-E89B3548A6CE}" destId="{09009058-4714-4E62-8E3E-72D87B8E9DA6}" srcOrd="0" destOrd="0" presId="urn:microsoft.com/office/officeart/2008/layout/VerticalCurvedList"/>
    <dgm:cxn modelId="{74B3DD86-5712-422E-8E27-2F6AD0218C5E}" type="presParOf" srcId="{A1C334B8-2AB1-4DB3-B7EE-6C66AF4D25FE}" destId="{49D932CB-DEB5-495F-B291-7661D8D46A94}" srcOrd="3" destOrd="0" presId="urn:microsoft.com/office/officeart/2008/layout/VerticalCurvedList"/>
    <dgm:cxn modelId="{BC342DC8-3CB1-4C37-95DC-2E8D53730F21}" type="presParOf" srcId="{A1C334B8-2AB1-4DB3-B7EE-6C66AF4D25FE}" destId="{5FF3131C-A9F4-4341-887C-AAC6F8E80D36}" srcOrd="4" destOrd="0" presId="urn:microsoft.com/office/officeart/2008/layout/VerticalCurvedList"/>
    <dgm:cxn modelId="{29B419BD-5DA5-4FFC-AD99-73A41B29A010}" type="presParOf" srcId="{5FF3131C-A9F4-4341-887C-AAC6F8E80D36}" destId="{44F3FC4D-A5DB-4D1C-BC00-BF55B727CE30}" srcOrd="0" destOrd="0" presId="urn:microsoft.com/office/officeart/2008/layout/VerticalCurvedList"/>
    <dgm:cxn modelId="{9BC2FCC0-7E61-4D1C-98E2-CF918C341B17}" type="presParOf" srcId="{A1C334B8-2AB1-4DB3-B7EE-6C66AF4D25FE}" destId="{13CEBF92-9A1E-46D9-8C72-0E5DF27EF804}" srcOrd="5" destOrd="0" presId="urn:microsoft.com/office/officeart/2008/layout/VerticalCurvedList"/>
    <dgm:cxn modelId="{E2BE8184-66ED-4E06-8D62-CF312628509F}" type="presParOf" srcId="{A1C334B8-2AB1-4DB3-B7EE-6C66AF4D25FE}" destId="{2DC20F88-AE35-48F4-AB52-CD347F57214F}" srcOrd="6" destOrd="0" presId="urn:microsoft.com/office/officeart/2008/layout/VerticalCurvedList"/>
    <dgm:cxn modelId="{182A9369-7766-4A58-9D18-BB7CCB4C0B11}" type="presParOf" srcId="{2DC20F88-AE35-48F4-AB52-CD347F57214F}" destId="{6AEDB1B0-F5BC-4BC0-8DD8-5C81998B921E}" srcOrd="0" destOrd="0" presId="urn:microsoft.com/office/officeart/2008/layout/VerticalCurvedList"/>
    <dgm:cxn modelId="{C1904EB9-A55E-4310-92ED-7AACE7AE4179}" type="presParOf" srcId="{A1C334B8-2AB1-4DB3-B7EE-6C66AF4D25FE}" destId="{D4F2651C-8563-412B-8EF6-0D4AD3F0BB33}" srcOrd="7" destOrd="0" presId="urn:microsoft.com/office/officeart/2008/layout/VerticalCurvedList"/>
    <dgm:cxn modelId="{4ECF7386-157F-4027-9108-24F2B3993DA9}" type="presParOf" srcId="{A1C334B8-2AB1-4DB3-B7EE-6C66AF4D25FE}" destId="{057A1809-5088-4AE8-BA2E-94ACFBF3BF80}" srcOrd="8" destOrd="0" presId="urn:microsoft.com/office/officeart/2008/layout/VerticalCurvedList"/>
    <dgm:cxn modelId="{5F4F97D3-97A3-4993-A3F7-C37939729844}" type="presParOf" srcId="{057A1809-5088-4AE8-BA2E-94ACFBF3BF80}" destId="{DBC4BEF0-E382-4331-A94E-5D279B34041E}" srcOrd="0" destOrd="0" presId="urn:microsoft.com/office/officeart/2008/layout/VerticalCurvedList"/>
    <dgm:cxn modelId="{165D22BE-895E-4F72-A35D-F42941C2EBC2}" type="presParOf" srcId="{A1C334B8-2AB1-4DB3-B7EE-6C66AF4D25FE}" destId="{62B06A1C-68AD-46D9-8E6D-1B493169CD77}" srcOrd="9" destOrd="0" presId="urn:microsoft.com/office/officeart/2008/layout/VerticalCurvedList"/>
    <dgm:cxn modelId="{3475F936-CF3F-4FB5-BD97-3B25F871FAA5}" type="presParOf" srcId="{A1C334B8-2AB1-4DB3-B7EE-6C66AF4D25FE}" destId="{E731F49D-E8DB-4413-BA40-F3533CF0CB1A}" srcOrd="10" destOrd="0" presId="urn:microsoft.com/office/officeart/2008/layout/VerticalCurvedList"/>
    <dgm:cxn modelId="{A19D621F-80F5-4D79-A9E6-4988280E3864}" type="presParOf" srcId="{E731F49D-E8DB-4413-BA40-F3533CF0CB1A}" destId="{26613157-4253-42DC-8C41-DCFF7D207CC7}" srcOrd="0" destOrd="0" presId="urn:microsoft.com/office/officeart/2008/layout/VerticalCurvedList"/>
    <dgm:cxn modelId="{17B46560-2853-43CD-BD35-BAAB62283224}" type="presParOf" srcId="{A1C334B8-2AB1-4DB3-B7EE-6C66AF4D25FE}" destId="{B0D3B7FD-039D-415A-A39F-227517EC7FCC}" srcOrd="11" destOrd="0" presId="urn:microsoft.com/office/officeart/2008/layout/VerticalCurvedList"/>
    <dgm:cxn modelId="{A98C10F0-C335-47F3-8F8A-B8C455640C94}" type="presParOf" srcId="{A1C334B8-2AB1-4DB3-B7EE-6C66AF4D25FE}" destId="{B20738AC-3762-40BA-B79A-A2E999137A19}" srcOrd="12" destOrd="0" presId="urn:microsoft.com/office/officeart/2008/layout/VerticalCurvedList"/>
    <dgm:cxn modelId="{160733C3-B7FA-434A-814F-DF6D55E91B4B}" type="presParOf" srcId="{B20738AC-3762-40BA-B79A-A2E999137A19}" destId="{F330D402-CA86-4326-9D5A-50D06CAFA926}" srcOrd="0" destOrd="0" presId="urn:microsoft.com/office/officeart/2008/layout/VerticalCurvedList"/>
  </dgm:cxnLst>
  <dgm:bg/>
  <dgm:whole>
    <a:ln>
      <a:solidFill>
        <a:schemeClr val="accent3"/>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0A8AF-4FD1-4698-A888-DCD17BAE2A6B}">
      <dsp:nvSpPr>
        <dsp:cNvPr id="0" name=""/>
        <dsp:cNvSpPr/>
      </dsp:nvSpPr>
      <dsp:spPr>
        <a:xfrm>
          <a:off x="-6034788" y="-923394"/>
          <a:ext cx="7183969" cy="7183969"/>
        </a:xfrm>
        <a:prstGeom prst="blockArc">
          <a:avLst>
            <a:gd name="adj1" fmla="val 18900000"/>
            <a:gd name="adj2" fmla="val 2700000"/>
            <a:gd name="adj3" fmla="val 301"/>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705C3F-00C9-4958-9A28-F996E63BE9F4}">
      <dsp:nvSpPr>
        <dsp:cNvPr id="0" name=""/>
        <dsp:cNvSpPr/>
      </dsp:nvSpPr>
      <dsp:spPr>
        <a:xfrm>
          <a:off x="428000" y="281055"/>
          <a:ext cx="7921639" cy="561898"/>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007" tIns="43180" rIns="43180" bIns="43180" numCol="1" spcCol="1270" anchor="ctr" anchorCtr="0">
          <a:noAutofit/>
        </a:bodyPr>
        <a:lstStyle/>
        <a:p>
          <a:pPr lvl="0" algn="l" defTabSz="755650">
            <a:lnSpc>
              <a:spcPct val="90000"/>
            </a:lnSpc>
            <a:spcBef>
              <a:spcPct val="0"/>
            </a:spcBef>
            <a:spcAft>
              <a:spcPct val="35000"/>
            </a:spcAft>
          </a:pPr>
          <a:r>
            <a:rPr lang="es-EC" sz="1700" kern="1200" dirty="0">
              <a:latin typeface="Georgia" panose="02040502050405020303" pitchFamily="18" charset="0"/>
            </a:rPr>
            <a:t>1.- INTRODUCCIÓN</a:t>
          </a:r>
        </a:p>
      </dsp:txBody>
      <dsp:txXfrm>
        <a:off x="428000" y="281055"/>
        <a:ext cx="7921639" cy="561898"/>
      </dsp:txXfrm>
    </dsp:sp>
    <dsp:sp modelId="{09009058-4714-4E62-8E3E-72D87B8E9DA6}">
      <dsp:nvSpPr>
        <dsp:cNvPr id="0" name=""/>
        <dsp:cNvSpPr/>
      </dsp:nvSpPr>
      <dsp:spPr>
        <a:xfrm>
          <a:off x="76814" y="210818"/>
          <a:ext cx="702372" cy="702372"/>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49D932CB-DEB5-495F-B291-7661D8D46A94}">
      <dsp:nvSpPr>
        <dsp:cNvPr id="0" name=""/>
        <dsp:cNvSpPr/>
      </dsp:nvSpPr>
      <dsp:spPr>
        <a:xfrm>
          <a:off x="890200" y="1123796"/>
          <a:ext cx="7459440" cy="561898"/>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007" tIns="43180" rIns="43180" bIns="43180" numCol="1" spcCol="1270" anchor="ctr" anchorCtr="0">
          <a:noAutofit/>
        </a:bodyPr>
        <a:lstStyle/>
        <a:p>
          <a:pPr lvl="0" algn="l" defTabSz="755650">
            <a:lnSpc>
              <a:spcPct val="90000"/>
            </a:lnSpc>
            <a:spcBef>
              <a:spcPct val="0"/>
            </a:spcBef>
            <a:spcAft>
              <a:spcPct val="35000"/>
            </a:spcAft>
          </a:pPr>
          <a:r>
            <a:rPr lang="es-EC" sz="1700" kern="1200" dirty="0">
              <a:latin typeface="Georgia" panose="02040502050405020303" pitchFamily="18" charset="0"/>
            </a:rPr>
            <a:t>2.- OBJETIVOS</a:t>
          </a:r>
        </a:p>
      </dsp:txBody>
      <dsp:txXfrm>
        <a:off x="890200" y="1123796"/>
        <a:ext cx="7459440" cy="561898"/>
      </dsp:txXfrm>
    </dsp:sp>
    <dsp:sp modelId="{44F3FC4D-A5DB-4D1C-BC00-BF55B727CE30}">
      <dsp:nvSpPr>
        <dsp:cNvPr id="0" name=""/>
        <dsp:cNvSpPr/>
      </dsp:nvSpPr>
      <dsp:spPr>
        <a:xfrm>
          <a:off x="539014" y="1053559"/>
          <a:ext cx="702372" cy="702372"/>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13CEBF92-9A1E-46D9-8C72-0E5DF27EF804}">
      <dsp:nvSpPr>
        <dsp:cNvPr id="0" name=""/>
        <dsp:cNvSpPr/>
      </dsp:nvSpPr>
      <dsp:spPr>
        <a:xfrm>
          <a:off x="1101553" y="1966537"/>
          <a:ext cx="7248087" cy="561898"/>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007" tIns="43180" rIns="43180" bIns="43180" numCol="1" spcCol="1270" anchor="ctr" anchorCtr="0">
          <a:noAutofit/>
        </a:bodyPr>
        <a:lstStyle/>
        <a:p>
          <a:pPr lvl="0" algn="l" defTabSz="755650">
            <a:lnSpc>
              <a:spcPct val="90000"/>
            </a:lnSpc>
            <a:spcBef>
              <a:spcPct val="0"/>
            </a:spcBef>
            <a:spcAft>
              <a:spcPct val="35000"/>
            </a:spcAft>
          </a:pPr>
          <a:r>
            <a:rPr lang="es-EC" sz="1700" kern="1200" dirty="0">
              <a:latin typeface="Georgia" panose="02040502050405020303" pitchFamily="18" charset="0"/>
            </a:rPr>
            <a:t>3.- </a:t>
          </a:r>
          <a:r>
            <a:rPr lang="es-EC" sz="1700" kern="1200" dirty="0" smtClean="0">
              <a:latin typeface="Georgia" panose="02040502050405020303" pitchFamily="18" charset="0"/>
            </a:rPr>
            <a:t>DESARROLLO</a:t>
          </a:r>
          <a:endParaRPr lang="es-EC" sz="1700" kern="1200" dirty="0">
            <a:latin typeface="Georgia" panose="02040502050405020303" pitchFamily="18" charset="0"/>
          </a:endParaRPr>
        </a:p>
      </dsp:txBody>
      <dsp:txXfrm>
        <a:off x="1101553" y="1966537"/>
        <a:ext cx="7248087" cy="561898"/>
      </dsp:txXfrm>
    </dsp:sp>
    <dsp:sp modelId="{6AEDB1B0-F5BC-4BC0-8DD8-5C81998B921E}">
      <dsp:nvSpPr>
        <dsp:cNvPr id="0" name=""/>
        <dsp:cNvSpPr/>
      </dsp:nvSpPr>
      <dsp:spPr>
        <a:xfrm>
          <a:off x="750366" y="1896300"/>
          <a:ext cx="702372" cy="702372"/>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D4F2651C-8563-412B-8EF6-0D4AD3F0BB33}">
      <dsp:nvSpPr>
        <dsp:cNvPr id="0" name=""/>
        <dsp:cNvSpPr/>
      </dsp:nvSpPr>
      <dsp:spPr>
        <a:xfrm>
          <a:off x="1101553" y="2808744"/>
          <a:ext cx="7248087" cy="561898"/>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007" tIns="43180" rIns="43180" bIns="43180" numCol="1" spcCol="1270" anchor="ctr" anchorCtr="0">
          <a:noAutofit/>
        </a:bodyPr>
        <a:lstStyle/>
        <a:p>
          <a:pPr lvl="0" algn="l" defTabSz="755650">
            <a:lnSpc>
              <a:spcPct val="90000"/>
            </a:lnSpc>
            <a:spcBef>
              <a:spcPct val="0"/>
            </a:spcBef>
            <a:spcAft>
              <a:spcPct val="35000"/>
            </a:spcAft>
          </a:pPr>
          <a:r>
            <a:rPr lang="es-EC" sz="1700" kern="1200" dirty="0" smtClean="0">
              <a:latin typeface="Georgia" panose="02040502050405020303" pitchFamily="18" charset="0"/>
            </a:rPr>
            <a:t>4.- SIMULACIÓN</a:t>
          </a:r>
          <a:endParaRPr lang="es-EC" sz="1700" kern="1200" dirty="0">
            <a:latin typeface="Georgia" panose="02040502050405020303" pitchFamily="18" charset="0"/>
          </a:endParaRPr>
        </a:p>
      </dsp:txBody>
      <dsp:txXfrm>
        <a:off x="1101553" y="2808744"/>
        <a:ext cx="7248087" cy="561898"/>
      </dsp:txXfrm>
    </dsp:sp>
    <dsp:sp modelId="{DBC4BEF0-E382-4331-A94E-5D279B34041E}">
      <dsp:nvSpPr>
        <dsp:cNvPr id="0" name=""/>
        <dsp:cNvSpPr/>
      </dsp:nvSpPr>
      <dsp:spPr>
        <a:xfrm>
          <a:off x="750366" y="2738507"/>
          <a:ext cx="702372" cy="702372"/>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62B06A1C-68AD-46D9-8E6D-1B493169CD77}">
      <dsp:nvSpPr>
        <dsp:cNvPr id="0" name=""/>
        <dsp:cNvSpPr/>
      </dsp:nvSpPr>
      <dsp:spPr>
        <a:xfrm>
          <a:off x="890200" y="3651485"/>
          <a:ext cx="7459440" cy="561898"/>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007" tIns="43180" rIns="43180" bIns="43180" numCol="1" spcCol="1270" anchor="ctr" anchorCtr="0">
          <a:noAutofit/>
        </a:bodyPr>
        <a:lstStyle/>
        <a:p>
          <a:pPr lvl="0" algn="l" defTabSz="755650">
            <a:lnSpc>
              <a:spcPct val="90000"/>
            </a:lnSpc>
            <a:spcBef>
              <a:spcPct val="0"/>
            </a:spcBef>
            <a:spcAft>
              <a:spcPct val="35000"/>
            </a:spcAft>
          </a:pPr>
          <a:r>
            <a:rPr lang="es-EC" sz="1700" kern="1200" dirty="0">
              <a:latin typeface="Georgia" panose="02040502050405020303" pitchFamily="18" charset="0"/>
            </a:rPr>
            <a:t>5.- PRUEBAS Y RESULTADOS</a:t>
          </a:r>
        </a:p>
      </dsp:txBody>
      <dsp:txXfrm>
        <a:off x="890200" y="3651485"/>
        <a:ext cx="7459440" cy="561898"/>
      </dsp:txXfrm>
    </dsp:sp>
    <dsp:sp modelId="{26613157-4253-42DC-8C41-DCFF7D207CC7}">
      <dsp:nvSpPr>
        <dsp:cNvPr id="0" name=""/>
        <dsp:cNvSpPr/>
      </dsp:nvSpPr>
      <dsp:spPr>
        <a:xfrm>
          <a:off x="539014" y="3581247"/>
          <a:ext cx="702372" cy="702372"/>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B0D3B7FD-039D-415A-A39F-227517EC7FCC}">
      <dsp:nvSpPr>
        <dsp:cNvPr id="0" name=""/>
        <dsp:cNvSpPr/>
      </dsp:nvSpPr>
      <dsp:spPr>
        <a:xfrm>
          <a:off x="428000" y="4494225"/>
          <a:ext cx="7921639" cy="561898"/>
        </a:xfrm>
        <a:prstGeom prst="rect">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007" tIns="43180" rIns="43180" bIns="43180" numCol="1" spcCol="1270" anchor="ctr" anchorCtr="0">
          <a:noAutofit/>
        </a:bodyPr>
        <a:lstStyle/>
        <a:p>
          <a:pPr lvl="0" algn="l" defTabSz="755650">
            <a:lnSpc>
              <a:spcPct val="90000"/>
            </a:lnSpc>
            <a:spcBef>
              <a:spcPct val="0"/>
            </a:spcBef>
            <a:spcAft>
              <a:spcPct val="35000"/>
            </a:spcAft>
          </a:pPr>
          <a:r>
            <a:rPr lang="es-EC" sz="1700" kern="1200" dirty="0">
              <a:latin typeface="Georgia" panose="02040502050405020303" pitchFamily="18" charset="0"/>
            </a:rPr>
            <a:t>6.- CONCLUSIONES Y TRABAJOS FUTUROS </a:t>
          </a:r>
        </a:p>
      </dsp:txBody>
      <dsp:txXfrm>
        <a:off x="428000" y="4494225"/>
        <a:ext cx="7921639" cy="561898"/>
      </dsp:txXfrm>
    </dsp:sp>
    <dsp:sp modelId="{F330D402-CA86-4326-9D5A-50D06CAFA926}">
      <dsp:nvSpPr>
        <dsp:cNvPr id="0" name=""/>
        <dsp:cNvSpPr/>
      </dsp:nvSpPr>
      <dsp:spPr>
        <a:xfrm>
          <a:off x="76814" y="4423988"/>
          <a:ext cx="702372" cy="702372"/>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image" Target="../media/image5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image" Target="../media/image41.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2948F3-A8F2-4611-A8EB-E6CBDB6CF0E8}" type="datetimeFigureOut">
              <a:rPr lang="es-ES" smtClean="0"/>
              <a:t>30/08/2021</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24C32B-DFBD-46E7-85DC-877CA91F65A9}" type="slidenum">
              <a:rPr lang="es-ES" smtClean="0"/>
              <a:t>‹Nº›</a:t>
            </a:fld>
            <a:endParaRPr lang="es-ES"/>
          </a:p>
        </p:txBody>
      </p:sp>
    </p:spTree>
    <p:extLst>
      <p:ext uri="{BB962C8B-B14F-4D97-AF65-F5344CB8AC3E}">
        <p14:creationId xmlns:p14="http://schemas.microsoft.com/office/powerpoint/2010/main" val="17721585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57EB9-B3BF-4635-8998-B082D25EFA99}" type="datetimeFigureOut">
              <a:rPr lang="es-EC" smtClean="0"/>
              <a:t>30/8/2021</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8265F6-9BB1-4E58-AF9C-D8DEB8C6AF81}" type="slidenum">
              <a:rPr lang="es-EC" smtClean="0"/>
              <a:t>‹Nº›</a:t>
            </a:fld>
            <a:endParaRPr lang="es-EC"/>
          </a:p>
        </p:txBody>
      </p:sp>
    </p:spTree>
    <p:extLst>
      <p:ext uri="{BB962C8B-B14F-4D97-AF65-F5344CB8AC3E}">
        <p14:creationId xmlns:p14="http://schemas.microsoft.com/office/powerpoint/2010/main" val="324998856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1F8265F6-9BB1-4E58-AF9C-D8DEB8C6AF81}" type="slidenum">
              <a:rPr lang="es-EC" smtClean="0"/>
              <a:t>2</a:t>
            </a:fld>
            <a:endParaRPr lang="es-EC"/>
          </a:p>
        </p:txBody>
      </p:sp>
    </p:spTree>
    <p:extLst>
      <p:ext uri="{BB962C8B-B14F-4D97-AF65-F5344CB8AC3E}">
        <p14:creationId xmlns:p14="http://schemas.microsoft.com/office/powerpoint/2010/main" val="3991317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pPr>
              <a:defRPr/>
            </a:pPr>
            <a:fld id="{7F685390-9255-4A33-A399-0145B7F00D59}" type="slidenum">
              <a:rPr lang="es-ES" smtClean="0"/>
              <a:pPr>
                <a:defRPr/>
              </a:pPr>
              <a:t>35</a:t>
            </a:fld>
            <a:endParaRPr lang="es-ES"/>
          </a:p>
        </p:txBody>
      </p:sp>
    </p:spTree>
    <p:extLst>
      <p:ext uri="{BB962C8B-B14F-4D97-AF65-F5344CB8AC3E}">
        <p14:creationId xmlns:p14="http://schemas.microsoft.com/office/powerpoint/2010/main" val="760307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pPr>
              <a:defRPr/>
            </a:pPr>
            <a:fld id="{7F685390-9255-4A33-A399-0145B7F00D59}" type="slidenum">
              <a:rPr lang="es-ES" smtClean="0"/>
              <a:pPr>
                <a:defRPr/>
              </a:pPr>
              <a:t>36</a:t>
            </a:fld>
            <a:endParaRPr lang="es-ES"/>
          </a:p>
        </p:txBody>
      </p:sp>
    </p:spTree>
    <p:extLst>
      <p:ext uri="{BB962C8B-B14F-4D97-AF65-F5344CB8AC3E}">
        <p14:creationId xmlns:p14="http://schemas.microsoft.com/office/powerpoint/2010/main" val="4118824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pPr>
              <a:defRPr/>
            </a:pPr>
            <a:fld id="{7F685390-9255-4A33-A399-0145B7F00D59}" type="slidenum">
              <a:rPr lang="es-ES" smtClean="0"/>
              <a:pPr>
                <a:defRPr/>
              </a:pPr>
              <a:t>37</a:t>
            </a:fld>
            <a:endParaRPr lang="es-ES"/>
          </a:p>
        </p:txBody>
      </p:sp>
    </p:spTree>
    <p:extLst>
      <p:ext uri="{BB962C8B-B14F-4D97-AF65-F5344CB8AC3E}">
        <p14:creationId xmlns:p14="http://schemas.microsoft.com/office/powerpoint/2010/main" val="32471899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1064" name="CorelDRAW" r:id="rId3" imgW="7748626" imgH="4759452" progId="">
                  <p:embed/>
                </p:oleObj>
              </mc:Choice>
              <mc:Fallback>
                <p:oleObj name="CorelDRAW" r:id="rId3" imgW="7748626" imgH="4759452" progId="">
                  <p:embed/>
                  <p:pic>
                    <p:nvPicPr>
                      <p:cNvPr id="0" name="Picture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3"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sp>
        <p:nvSpPr>
          <p:cNvPr id="17434"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5"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pic>
        <p:nvPicPr>
          <p:cNvPr id="17456" name="Picture 48" descr="bannner 2"/>
          <p:cNvPicPr>
            <a:picLocks noChangeAspect="1" noChangeArrowheads="1"/>
          </p:cNvPicPr>
          <p:nvPr userDrawn="1"/>
        </p:nvPicPr>
        <p:blipFill>
          <a:blip r:embed="rId5" cstate="print"/>
          <a:srcRect/>
          <a:stretch>
            <a:fillRect/>
          </a:stretch>
        </p:blipFill>
        <p:spPr bwMode="auto">
          <a:xfrm>
            <a:off x="0" y="5722938"/>
            <a:ext cx="9144000" cy="1135062"/>
          </a:xfrm>
          <a:prstGeom prst="rect">
            <a:avLst/>
          </a:prstGeom>
          <a:noFill/>
        </p:spPr>
      </p:pic>
      <p:sp>
        <p:nvSpPr>
          <p:cNvPr id="1745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endParaRPr lang="es-ES"/>
          </a:p>
        </p:txBody>
      </p:sp>
      <p:pic>
        <p:nvPicPr>
          <p:cNvPr id="2" name="Imagen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4236" y="91278"/>
            <a:ext cx="2879874" cy="88979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a:p>
        </p:txBody>
      </p:sp>
      <p:sp>
        <p:nvSpPr>
          <p:cNvPr id="1045"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a:p>
        </p:txBody>
      </p:sp>
      <p:sp>
        <p:nvSpPr>
          <p:cNvPr id="1047"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ffectLst/>
        </p:spPr>
        <p:txBody>
          <a:bodyPr/>
          <a:lstStyle/>
          <a:p>
            <a:endParaRPr lang="es-ES"/>
          </a:p>
        </p:txBody>
      </p:sp>
      <p:sp>
        <p:nvSpPr>
          <p:cNvPr id="1048"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ffectLst/>
        </p:spPr>
        <p:txBody>
          <a:bodyPr/>
          <a:lstStyle/>
          <a:p>
            <a:endParaRPr lang="es-ES"/>
          </a:p>
        </p:txBody>
      </p:sp>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684963" y="5884292"/>
            <a:ext cx="2352675" cy="72690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3.jpe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34.emf"/><Relationship Id="rId5" Type="http://schemas.openxmlformats.org/officeDocument/2006/relationships/oleObject" Target="../embeddings/oleObject3.bin"/><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36.emf"/><Relationship Id="rId5" Type="http://schemas.openxmlformats.org/officeDocument/2006/relationships/oleObject" Target="../embeddings/oleObject5.bin"/><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38.emf"/><Relationship Id="rId5" Type="http://schemas.openxmlformats.org/officeDocument/2006/relationships/oleObject" Target="../embeddings/oleObject8.bin"/><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40.wmf"/><Relationship Id="rId5" Type="http://schemas.openxmlformats.org/officeDocument/2006/relationships/oleObject" Target="../embeddings/oleObject10.bin"/><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40.wmf"/><Relationship Id="rId5" Type="http://schemas.openxmlformats.org/officeDocument/2006/relationships/oleObject" Target="../embeddings/oleObject11.bin"/><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42.emf"/><Relationship Id="rId5" Type="http://schemas.openxmlformats.org/officeDocument/2006/relationships/oleObject" Target="../embeddings/oleObject13.bin"/><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45.emf"/><Relationship Id="rId5" Type="http://schemas.openxmlformats.org/officeDocument/2006/relationships/oleObject" Target="../embeddings/oleObject16.bin"/><Relationship Id="rId4" Type="http://schemas.openxmlformats.org/officeDocument/2006/relationships/image" Target="../media/image44.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6.xml"/><Relationship Id="rId1" Type="http://schemas.openxmlformats.org/officeDocument/2006/relationships/vmlDrawing" Target="../drawings/vmlDrawing10.vml"/><Relationship Id="rId5" Type="http://schemas.openxmlformats.org/officeDocument/2006/relationships/image" Target="../media/image48.jpg"/><Relationship Id="rId4" Type="http://schemas.openxmlformats.org/officeDocument/2006/relationships/image" Target="../media/image47.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6.xml"/><Relationship Id="rId1" Type="http://schemas.openxmlformats.org/officeDocument/2006/relationships/vmlDrawing" Target="../drawings/vmlDrawing11.vml"/><Relationship Id="rId5" Type="http://schemas.openxmlformats.org/officeDocument/2006/relationships/image" Target="../media/image50.jpg"/><Relationship Id="rId4" Type="http://schemas.openxmlformats.org/officeDocument/2006/relationships/image" Target="../media/image49.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6.xml"/><Relationship Id="rId1" Type="http://schemas.openxmlformats.org/officeDocument/2006/relationships/vmlDrawing" Target="../drawings/vmlDrawing12.vml"/><Relationship Id="rId5" Type="http://schemas.openxmlformats.org/officeDocument/2006/relationships/image" Target="../media/image52.jpg"/><Relationship Id="rId4" Type="http://schemas.openxmlformats.org/officeDocument/2006/relationships/image" Target="../media/image51.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6.xml"/><Relationship Id="rId1" Type="http://schemas.openxmlformats.org/officeDocument/2006/relationships/vmlDrawing" Target="../drawings/vmlDrawing13.vml"/><Relationship Id="rId5" Type="http://schemas.openxmlformats.org/officeDocument/2006/relationships/image" Target="../media/image54.jpg"/><Relationship Id="rId4" Type="http://schemas.openxmlformats.org/officeDocument/2006/relationships/image" Target="../media/image5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6.xml"/><Relationship Id="rId1" Type="http://schemas.openxmlformats.org/officeDocument/2006/relationships/vmlDrawing" Target="../drawings/vmlDrawing14.vml"/><Relationship Id="rId5" Type="http://schemas.openxmlformats.org/officeDocument/2006/relationships/image" Target="../media/image62.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oleObject" Target="../embeddings/oleObject23.bin"/><Relationship Id="rId7" Type="http://schemas.openxmlformats.org/officeDocument/2006/relationships/oleObject" Target="../embeddings/oleObject25.bin"/><Relationship Id="rId2" Type="http://schemas.openxmlformats.org/officeDocument/2006/relationships/slideLayout" Target="../slideLayouts/slideLayout6.xml"/><Relationship Id="rId1" Type="http://schemas.openxmlformats.org/officeDocument/2006/relationships/vmlDrawing" Target="../drawings/vmlDrawing15.vml"/><Relationship Id="rId6" Type="http://schemas.openxmlformats.org/officeDocument/2006/relationships/image" Target="../media/image57.emf"/><Relationship Id="rId5" Type="http://schemas.openxmlformats.org/officeDocument/2006/relationships/oleObject" Target="../embeddings/oleObject24.bin"/><Relationship Id="rId4" Type="http://schemas.openxmlformats.org/officeDocument/2006/relationships/image" Target="../media/image5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6.xml"/><Relationship Id="rId1" Type="http://schemas.openxmlformats.org/officeDocument/2006/relationships/vmlDrawing" Target="../drawings/vmlDrawing16.vml"/><Relationship Id="rId5" Type="http://schemas.openxmlformats.org/officeDocument/2006/relationships/image" Target="../media/image60.png"/><Relationship Id="rId4" Type="http://schemas.openxmlformats.org/officeDocument/2006/relationships/image" Target="../media/image59.emf"/></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gif"/><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87624" y="876060"/>
            <a:ext cx="8078418" cy="954107"/>
          </a:xfrm>
          <a:prstGeom prst="rect">
            <a:avLst/>
          </a:prstGeom>
          <a:noFill/>
        </p:spPr>
        <p:txBody>
          <a:bodyPr wrap="square">
            <a:spAutoFit/>
          </a:bodyPr>
          <a:lstStyle/>
          <a:p>
            <a:pPr algn="ctr">
              <a:defRPr/>
            </a:pPr>
            <a:r>
              <a:rPr lang="es-ES" sz="2800" b="1" dirty="0">
                <a:solidFill>
                  <a:srgbClr val="336600"/>
                </a:solidFill>
                <a:latin typeface="Times New Roman" panose="02020603050405020304" pitchFamily="18" charset="0"/>
                <a:cs typeface="Times New Roman" panose="02020603050405020304" pitchFamily="18" charset="0"/>
              </a:rPr>
              <a:t>DEPARTAMENTO DE ELÉCTRICA, ELECTRÓNICA Y TELECOMUNICACIONES</a:t>
            </a:r>
          </a:p>
        </p:txBody>
      </p:sp>
      <p:sp>
        <p:nvSpPr>
          <p:cNvPr id="3" name="2 CuadroTexto"/>
          <p:cNvSpPr txBox="1"/>
          <p:nvPr/>
        </p:nvSpPr>
        <p:spPr>
          <a:xfrm>
            <a:off x="1488016" y="4332274"/>
            <a:ext cx="6743722" cy="707886"/>
          </a:xfrm>
          <a:prstGeom prst="rect">
            <a:avLst/>
          </a:prstGeom>
          <a:noFill/>
        </p:spPr>
        <p:txBody>
          <a:bodyPr wrap="square">
            <a:spAutoFit/>
          </a:bodyPr>
          <a:lstStyle/>
          <a:p>
            <a:pPr algn="ctr">
              <a:defRPr/>
            </a:pPr>
            <a:r>
              <a:rPr lang="es-ES" sz="2000" b="1" dirty="0">
                <a:solidFill>
                  <a:srgbClr val="336600"/>
                </a:solidFill>
                <a:latin typeface="Times New Roman" panose="02020603050405020304" pitchFamily="18" charset="0"/>
                <a:cs typeface="Times New Roman" panose="02020603050405020304" pitchFamily="18" charset="0"/>
              </a:rPr>
              <a:t>Autores: </a:t>
            </a:r>
            <a:r>
              <a:rPr lang="es-ES" sz="2000" b="1" dirty="0" smtClean="0">
                <a:latin typeface="Times New Roman" panose="02020603050405020304" pitchFamily="18" charset="0"/>
                <a:cs typeface="Times New Roman" panose="02020603050405020304" pitchFamily="18" charset="0"/>
              </a:rPr>
              <a:t>Sandro Andrés Iza Calispa</a:t>
            </a:r>
            <a:endParaRPr lang="es-ES" sz="2000" b="1" dirty="0">
              <a:latin typeface="Times New Roman" panose="02020603050405020304" pitchFamily="18" charset="0"/>
              <a:cs typeface="Times New Roman" panose="02020603050405020304" pitchFamily="18" charset="0"/>
            </a:endParaRPr>
          </a:p>
          <a:p>
            <a:pPr algn="ctr">
              <a:defRPr/>
            </a:pPr>
            <a:r>
              <a:rPr lang="es-ES" sz="2000" b="1" dirty="0">
                <a:latin typeface="Times New Roman" panose="02020603050405020304" pitchFamily="18" charset="0"/>
                <a:cs typeface="Times New Roman" panose="02020603050405020304" pitchFamily="18" charset="0"/>
              </a:rPr>
              <a:t>             </a:t>
            </a:r>
            <a:r>
              <a:rPr lang="es-ES" sz="2000" b="1" dirty="0" smtClean="0">
                <a:latin typeface="Times New Roman" panose="02020603050405020304" pitchFamily="18" charset="0"/>
                <a:cs typeface="Times New Roman" panose="02020603050405020304" pitchFamily="18" charset="0"/>
              </a:rPr>
              <a:t>María Belén </a:t>
            </a:r>
            <a:r>
              <a:rPr lang="es-ES" sz="2000" b="1" dirty="0" err="1" smtClean="0">
                <a:latin typeface="Times New Roman" panose="02020603050405020304" pitchFamily="18" charset="0"/>
                <a:cs typeface="Times New Roman" panose="02020603050405020304" pitchFamily="18" charset="0"/>
              </a:rPr>
              <a:t>Pillajo</a:t>
            </a:r>
            <a:r>
              <a:rPr lang="es-ES" sz="2000" b="1" dirty="0" smtClean="0">
                <a:latin typeface="Times New Roman" panose="02020603050405020304" pitchFamily="18" charset="0"/>
                <a:cs typeface="Times New Roman" panose="02020603050405020304" pitchFamily="18" charset="0"/>
              </a:rPr>
              <a:t> Vera</a:t>
            </a:r>
            <a:endParaRPr lang="es-ES" sz="2000" b="1" dirty="0">
              <a:latin typeface="Times New Roman" panose="02020603050405020304" pitchFamily="18" charset="0"/>
              <a:cs typeface="Times New Roman" panose="02020603050405020304" pitchFamily="18" charset="0"/>
            </a:endParaRPr>
          </a:p>
        </p:txBody>
      </p:sp>
      <p:sp>
        <p:nvSpPr>
          <p:cNvPr id="6" name="5 CuadroTexto"/>
          <p:cNvSpPr txBox="1"/>
          <p:nvPr/>
        </p:nvSpPr>
        <p:spPr>
          <a:xfrm>
            <a:off x="1849758" y="1799241"/>
            <a:ext cx="6048375" cy="830997"/>
          </a:xfrm>
          <a:prstGeom prst="rect">
            <a:avLst/>
          </a:prstGeom>
          <a:noFill/>
        </p:spPr>
        <p:txBody>
          <a:bodyPr>
            <a:spAutoFit/>
          </a:bodyPr>
          <a:lstStyle/>
          <a:p>
            <a:pPr algn="ctr">
              <a:defRPr/>
            </a:pPr>
            <a:r>
              <a:rPr lang="es-EC" sz="2400" b="1" dirty="0">
                <a:solidFill>
                  <a:srgbClr val="336600"/>
                </a:solidFill>
                <a:latin typeface="Times New Roman" panose="02020603050405020304" pitchFamily="18" charset="0"/>
                <a:cs typeface="Times New Roman" panose="02020603050405020304" pitchFamily="18" charset="0"/>
              </a:rPr>
              <a:t>Carrera de Ingeniería en Electrónica y Telecomunicaciones</a:t>
            </a:r>
            <a:endParaRPr lang="en-US" sz="2400" b="1" dirty="0">
              <a:solidFill>
                <a:srgbClr val="336600"/>
              </a:solidFill>
              <a:latin typeface="Times New Roman" panose="02020603050405020304" pitchFamily="18" charset="0"/>
              <a:cs typeface="Times New Roman" panose="02020603050405020304" pitchFamily="18" charset="0"/>
            </a:endParaRPr>
          </a:p>
        </p:txBody>
      </p:sp>
      <p:sp>
        <p:nvSpPr>
          <p:cNvPr id="7" name="2 CuadroTexto"/>
          <p:cNvSpPr txBox="1"/>
          <p:nvPr/>
        </p:nvSpPr>
        <p:spPr>
          <a:xfrm>
            <a:off x="1331640" y="5000140"/>
            <a:ext cx="6743722" cy="400110"/>
          </a:xfrm>
          <a:prstGeom prst="rect">
            <a:avLst/>
          </a:prstGeom>
          <a:noFill/>
        </p:spPr>
        <p:txBody>
          <a:bodyPr wrap="square">
            <a:spAutoFit/>
          </a:bodyPr>
          <a:lstStyle/>
          <a:p>
            <a:pPr algn="ctr">
              <a:defRPr/>
            </a:pPr>
            <a:r>
              <a:rPr lang="es-ES" sz="2000" b="1" dirty="0">
                <a:solidFill>
                  <a:srgbClr val="336600"/>
                </a:solidFill>
                <a:latin typeface="Times New Roman" panose="02020603050405020304" pitchFamily="18" charset="0"/>
                <a:cs typeface="Times New Roman" panose="02020603050405020304" pitchFamily="18" charset="0"/>
              </a:rPr>
              <a:t>Director: </a:t>
            </a:r>
            <a:r>
              <a:rPr lang="es-US" sz="2000" b="1" dirty="0">
                <a:latin typeface="Times New Roman" panose="02020603050405020304" pitchFamily="18" charset="0"/>
                <a:ea typeface="Ebrima" panose="02000000000000000000" pitchFamily="2" charset="0"/>
                <a:cs typeface="Times New Roman" panose="02020603050405020304" pitchFamily="18" charset="0"/>
              </a:rPr>
              <a:t>Ing. </a:t>
            </a:r>
            <a:r>
              <a:rPr lang="es-US" sz="2000" b="1" dirty="0" smtClean="0">
                <a:latin typeface="Times New Roman" panose="02020603050405020304" pitchFamily="18" charset="0"/>
                <a:ea typeface="Ebrima" panose="02000000000000000000" pitchFamily="2" charset="0"/>
                <a:cs typeface="Times New Roman" panose="02020603050405020304" pitchFamily="18" charset="0"/>
              </a:rPr>
              <a:t>Alexis Tinoco</a:t>
            </a:r>
            <a:endParaRPr lang="es-US" sz="2000" b="1" dirty="0">
              <a:latin typeface="Times New Roman" panose="02020603050405020304" pitchFamily="18" charset="0"/>
              <a:ea typeface="Ebrima" panose="02000000000000000000" pitchFamily="2" charset="0"/>
              <a:cs typeface="Times New Roman" panose="02020603050405020304" pitchFamily="18" charset="0"/>
            </a:endParaRPr>
          </a:p>
        </p:txBody>
      </p:sp>
      <p:sp>
        <p:nvSpPr>
          <p:cNvPr id="4" name="CuadroTexto 3"/>
          <p:cNvSpPr txBox="1"/>
          <p:nvPr/>
        </p:nvSpPr>
        <p:spPr>
          <a:xfrm>
            <a:off x="730108" y="2345263"/>
            <a:ext cx="8431697" cy="1200329"/>
          </a:xfrm>
          <a:prstGeom prst="rect">
            <a:avLst/>
          </a:prstGeom>
          <a:noFill/>
        </p:spPr>
        <p:txBody>
          <a:bodyPr wrap="square" rtlCol="0">
            <a:spAutoFit/>
          </a:bodyPr>
          <a:lstStyle/>
          <a:p>
            <a:r>
              <a:rPr lang="es-EC" sz="2400" dirty="0">
                <a:solidFill>
                  <a:srgbClr val="FF0000"/>
                </a:solidFill>
                <a:latin typeface="+mj-lt"/>
              </a:rPr>
              <a:t> </a:t>
            </a:r>
            <a:endParaRPr lang="es-ES" sz="2800" dirty="0">
              <a:solidFill>
                <a:srgbClr val="FF0000"/>
              </a:solidFill>
              <a:latin typeface="+mj-lt"/>
            </a:endParaRPr>
          </a:p>
          <a:p>
            <a:pPr algn="ctr"/>
            <a:r>
              <a:rPr lang="es-MX" sz="2400" b="1" dirty="0" smtClean="0">
                <a:latin typeface="Times New Roman" panose="02020603050405020304" pitchFamily="18" charset="0"/>
                <a:ea typeface="Tahoma" panose="020B0604030504040204" pitchFamily="34" charset="0"/>
                <a:cs typeface="Times New Roman" panose="02020603050405020304" pitchFamily="18" charset="0"/>
              </a:rPr>
              <a:t>“Desarrollo de una red de antenas del tipo </a:t>
            </a:r>
            <a:r>
              <a:rPr lang="es-MX" sz="2400" b="1" dirty="0" err="1" smtClean="0">
                <a:latin typeface="Times New Roman" panose="02020603050405020304" pitchFamily="18" charset="0"/>
                <a:ea typeface="Tahoma" panose="020B0604030504040204" pitchFamily="34" charset="0"/>
                <a:cs typeface="Times New Roman" panose="02020603050405020304" pitchFamily="18" charset="0"/>
              </a:rPr>
              <a:t>Patch</a:t>
            </a:r>
            <a:r>
              <a:rPr lang="es-MX" sz="2400" b="1" dirty="0" smtClean="0">
                <a:latin typeface="Times New Roman" panose="02020603050405020304" pitchFamily="18" charset="0"/>
                <a:ea typeface="Tahoma" panose="020B0604030504040204" pitchFamily="34" charset="0"/>
                <a:cs typeface="Times New Roman" panose="02020603050405020304" pitchFamily="18" charset="0"/>
              </a:rPr>
              <a:t>, en banda X, para </a:t>
            </a:r>
            <a:r>
              <a:rPr lang="es-MX" sz="2400" b="1" dirty="0" err="1" smtClean="0">
                <a:latin typeface="Times New Roman" panose="02020603050405020304" pitchFamily="18" charset="0"/>
                <a:ea typeface="Tahoma" panose="020B0604030504040204" pitchFamily="34" charset="0"/>
                <a:cs typeface="Times New Roman" panose="02020603050405020304" pitchFamily="18" charset="0"/>
              </a:rPr>
              <a:t>beamforming</a:t>
            </a:r>
            <a:r>
              <a:rPr lang="es-MX" sz="2400" b="1" dirty="0" smtClean="0">
                <a:latin typeface="Times New Roman" panose="02020603050405020304" pitchFamily="18" charset="0"/>
                <a:ea typeface="Tahoma" panose="020B0604030504040204" pitchFamily="34" charset="0"/>
                <a:cs typeface="Times New Roman" panose="02020603050405020304" pitchFamily="18" charset="0"/>
              </a:rPr>
              <a:t> con el módulo ADAR1000”</a:t>
            </a:r>
            <a:r>
              <a:rPr lang="es-ES" sz="2300" dirty="0">
                <a:solidFill>
                  <a:srgbClr val="FF0000"/>
                </a:solidFill>
                <a:latin typeface="+mj-lt"/>
              </a:rPr>
              <a:t>	</a:t>
            </a:r>
          </a:p>
        </p:txBody>
      </p:sp>
      <p:sp>
        <p:nvSpPr>
          <p:cNvPr id="8" name="2 CuadroTexto">
            <a:extLst>
              <a:ext uri="{FF2B5EF4-FFF2-40B4-BE49-F238E27FC236}">
                <a16:creationId xmlns:a16="http://schemas.microsoft.com/office/drawing/2014/main" id="{9748FC71-CBC4-478D-B2F5-3AB571B50BA2}"/>
              </a:ext>
            </a:extLst>
          </p:cNvPr>
          <p:cNvSpPr txBox="1"/>
          <p:nvPr/>
        </p:nvSpPr>
        <p:spPr>
          <a:xfrm>
            <a:off x="1574096" y="5332086"/>
            <a:ext cx="6743722" cy="400110"/>
          </a:xfrm>
          <a:prstGeom prst="rect">
            <a:avLst/>
          </a:prstGeom>
          <a:noFill/>
        </p:spPr>
        <p:txBody>
          <a:bodyPr wrap="square">
            <a:spAutoFit/>
          </a:bodyPr>
          <a:lstStyle/>
          <a:p>
            <a:pPr algn="ctr">
              <a:defRPr/>
            </a:pPr>
            <a:r>
              <a:rPr lang="es-EC" sz="2000" b="1" dirty="0">
                <a:latin typeface="Times New Roman" panose="02020603050405020304" pitchFamily="18" charset="0"/>
                <a:cs typeface="Times New Roman" panose="02020603050405020304" pitchFamily="18" charset="0"/>
              </a:rPr>
              <a:t>2021</a:t>
            </a:r>
            <a:endParaRPr lang="es-US" sz="2000" b="1" dirty="0">
              <a:latin typeface="Times New Roman" panose="02020603050405020304" pitchFamily="18" charset="0"/>
              <a:ea typeface="Ebrima" panose="02000000000000000000" pitchFamily="2"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smtClean="0">
                <a:solidFill>
                  <a:srgbClr val="00B050"/>
                </a:solidFill>
                <a:latin typeface="Times New Roman" panose="02020603050405020304" pitchFamily="18" charset="0"/>
                <a:cs typeface="Times New Roman" panose="02020603050405020304" pitchFamily="18" charset="0"/>
              </a:rPr>
              <a:t>Desarrollo</a:t>
            </a:r>
            <a:endParaRPr lang="es-EC" i="0" kern="0" dirty="0">
              <a:solidFill>
                <a:srgbClr val="00B050"/>
              </a:solidFill>
              <a:latin typeface="Times New Roman" panose="02020603050405020304" pitchFamily="18" charset="0"/>
              <a:cs typeface="Times New Roman" panose="02020603050405020304" pitchFamily="18" charset="0"/>
            </a:endParaRPr>
          </a:p>
        </p:txBody>
      </p:sp>
      <p:sp>
        <p:nvSpPr>
          <p:cNvPr id="33" name="CuadroTexto 32"/>
          <p:cNvSpPr txBox="1"/>
          <p:nvPr/>
        </p:nvSpPr>
        <p:spPr>
          <a:xfrm>
            <a:off x="0" y="6488668"/>
            <a:ext cx="705967" cy="369332"/>
          </a:xfrm>
          <a:prstGeom prst="rect">
            <a:avLst/>
          </a:prstGeom>
          <a:noFill/>
        </p:spPr>
        <p:txBody>
          <a:bodyPr wrap="square" rtlCol="0">
            <a:spAutoFit/>
          </a:bodyPr>
          <a:lstStyle/>
          <a:p>
            <a:r>
              <a:rPr lang="es-ES" dirty="0" smtClean="0"/>
              <a:t>8</a:t>
            </a:r>
            <a:endParaRPr lang="es-ES" dirty="0"/>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ángulo 3"/>
          <p:cNvSpPr/>
          <p:nvPr/>
        </p:nvSpPr>
        <p:spPr>
          <a:xfrm>
            <a:off x="3082329" y="600478"/>
            <a:ext cx="2613526" cy="646331"/>
          </a:xfrm>
          <a:prstGeom prst="rect">
            <a:avLst/>
          </a:prstGeom>
        </p:spPr>
        <p:txBody>
          <a:bodyPr wrap="square" lIns="91440" tIns="45720" rIns="91440" bIns="45720" anchor="t">
            <a:spAutoFit/>
          </a:bodyPr>
          <a:lstStyle/>
          <a:p>
            <a:pPr algn="ctr"/>
            <a:r>
              <a:rPr lang="es-EC" b="1" dirty="0" smtClean="0">
                <a:latin typeface="Times New Roman" panose="02020603050405020304" pitchFamily="18" charset="0"/>
                <a:cs typeface="Times New Roman" panose="02020603050405020304" pitchFamily="18" charset="0"/>
              </a:rPr>
              <a:t>DISEÑO DE UN ELEMENTO</a:t>
            </a:r>
            <a:endParaRPr lang="es-EC" dirty="0">
              <a:latin typeface="Times New Roman" panose="02020603050405020304" pitchFamily="18" charset="0"/>
              <a:cs typeface="Times New Roman" panose="02020603050405020304" pitchFamily="18" charset="0"/>
            </a:endParaRPr>
          </a:p>
        </p:txBody>
      </p:sp>
      <p:sp>
        <p:nvSpPr>
          <p:cNvPr id="8" name="Rectángulo 7"/>
          <p:cNvSpPr/>
          <p:nvPr/>
        </p:nvSpPr>
        <p:spPr>
          <a:xfrm>
            <a:off x="131308" y="1113712"/>
            <a:ext cx="2613526" cy="369332"/>
          </a:xfrm>
          <a:prstGeom prst="rect">
            <a:avLst/>
          </a:prstGeom>
        </p:spPr>
        <p:txBody>
          <a:bodyPr wrap="square" lIns="91440" tIns="45720" rIns="91440" bIns="45720" anchor="t">
            <a:spAutoFit/>
          </a:bodyPr>
          <a:lstStyle/>
          <a:p>
            <a:pPr algn="just"/>
            <a:r>
              <a:rPr lang="es-EC" b="1" dirty="0" smtClean="0">
                <a:latin typeface="Times New Roman" panose="02020603050405020304" pitchFamily="18" charset="0"/>
                <a:cs typeface="Times New Roman" panose="02020603050405020304" pitchFamily="18" charset="0"/>
              </a:rPr>
              <a:t>Elección del material</a:t>
            </a:r>
            <a:endParaRPr lang="es-EC"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6" name="Tabla 5"/>
              <p:cNvGraphicFramePr>
                <a:graphicFrameLocks noGrp="1"/>
              </p:cNvGraphicFramePr>
              <p:nvPr>
                <p:extLst>
                  <p:ext uri="{D42A27DB-BD31-4B8C-83A1-F6EECF244321}">
                    <p14:modId xmlns:p14="http://schemas.microsoft.com/office/powerpoint/2010/main" val="2866834097"/>
                  </p:ext>
                </p:extLst>
              </p:nvPr>
            </p:nvGraphicFramePr>
            <p:xfrm>
              <a:off x="119426" y="1494813"/>
              <a:ext cx="5250815" cy="2019300"/>
            </p:xfrm>
            <a:graphic>
              <a:graphicData uri="http://schemas.openxmlformats.org/drawingml/2006/table">
                <a:tbl>
                  <a:tblPr firstRow="1" firstCol="1" bandRow="1">
                    <a:tableStyleId>{21E4AEA4-8DFA-4A89-87EB-49C32662AFE0}</a:tableStyleId>
                  </a:tblPr>
                  <a:tblGrid>
                    <a:gridCol w="2340610">
                      <a:extLst>
                        <a:ext uri="{9D8B030D-6E8A-4147-A177-3AD203B41FA5}">
                          <a16:colId xmlns:a16="http://schemas.microsoft.com/office/drawing/2014/main" val="3888141320"/>
                        </a:ext>
                      </a:extLst>
                    </a:gridCol>
                    <a:gridCol w="2910205">
                      <a:extLst>
                        <a:ext uri="{9D8B030D-6E8A-4147-A177-3AD203B41FA5}">
                          <a16:colId xmlns:a16="http://schemas.microsoft.com/office/drawing/2014/main" val="1902451419"/>
                        </a:ext>
                      </a:extLst>
                    </a:gridCol>
                  </a:tblGrid>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rPr>
                                    </m:ctrlPr>
                                  </m:sSubPr>
                                  <m:e>
                                    <m:r>
                                      <a:rPr lang="es-ES" sz="1200">
                                        <a:effectLst/>
                                        <a:latin typeface="Cambria Math" panose="02040503050406030204" pitchFamily="18" charset="0"/>
                                      </a:rPr>
                                      <m:t>𝜀</m:t>
                                    </m:r>
                                  </m:e>
                                  <m:sub>
                                    <m:r>
                                      <a:rPr lang="es-ES" sz="1200">
                                        <a:effectLst/>
                                        <a:latin typeface="Cambria Math" panose="02040503050406030204" pitchFamily="18" charset="0"/>
                                      </a:rPr>
                                      <m:t>𝑟</m:t>
                                    </m:r>
                                  </m:sub>
                                </m:sSub>
                              </m:oMath>
                            </m:oMathPara>
                          </a14:m>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S" sz="1400" dirty="0">
                              <a:effectLst/>
                              <a:latin typeface="Times New Roman" panose="02020603050405020304" pitchFamily="18" charset="0"/>
                              <a:cs typeface="Times New Roman" panose="02020603050405020304" pitchFamily="18" charset="0"/>
                            </a:rPr>
                            <a:t>Tipo de material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0839582"/>
                      </a:ext>
                    </a:extLst>
                  </a:tr>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S" sz="1200">
                                    <a:effectLst/>
                                    <a:latin typeface="Cambria Math" panose="02040503050406030204" pitchFamily="18" charset="0"/>
                                  </a:rPr>
                                  <m:t>1</m:t>
                                </m:r>
                                <m:sSub>
                                  <m:sSubPr>
                                    <m:ctrlPr>
                                      <a:rPr lang="en-US" sz="1200" i="1">
                                        <a:effectLst/>
                                        <a:latin typeface="Cambria Math" panose="02040503050406030204" pitchFamily="18" charset="0"/>
                                      </a:rPr>
                                    </m:ctrlPr>
                                  </m:sSubPr>
                                  <m:e>
                                    <m:r>
                                      <a:rPr lang="es-ES" sz="1200">
                                        <a:effectLst/>
                                        <a:latin typeface="Cambria Math" panose="02040503050406030204" pitchFamily="18" charset="0"/>
                                      </a:rPr>
                                      <m:t>&lt;</m:t>
                                    </m:r>
                                    <m:r>
                                      <a:rPr lang="es-ES" sz="1200">
                                        <a:effectLst/>
                                        <a:latin typeface="Cambria Math" panose="02040503050406030204" pitchFamily="18" charset="0"/>
                                      </a:rPr>
                                      <m:t>𝜀</m:t>
                                    </m:r>
                                  </m:e>
                                  <m:sub>
                                    <m:r>
                                      <a:rPr lang="es-ES" sz="1200">
                                        <a:effectLst/>
                                        <a:latin typeface="Cambria Math" panose="02040503050406030204" pitchFamily="18" charset="0"/>
                                      </a:rPr>
                                      <m:t>𝑟</m:t>
                                    </m:r>
                                  </m:sub>
                                </m:sSub>
                                <m:r>
                                  <a:rPr lang="es-ES" sz="1200">
                                    <a:effectLst/>
                                    <a:latin typeface="Cambria Math" panose="02040503050406030204" pitchFamily="18" charset="0"/>
                                  </a:rPr>
                                  <m:t>&lt;2</m:t>
                                </m:r>
                              </m:oMath>
                            </m:oMathPara>
                          </a14:m>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s-ES" sz="1400" dirty="0">
                              <a:effectLst/>
                              <a:latin typeface="Times New Roman" panose="02020603050405020304" pitchFamily="18" charset="0"/>
                              <a:cs typeface="Times New Roman" panose="02020603050405020304" pitchFamily="18" charset="0"/>
                            </a:rPr>
                            <a:t>Este material puede ser aire o espuma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7725640"/>
                      </a:ext>
                    </a:extLst>
                  </a:tr>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S" sz="1200">
                                    <a:effectLst/>
                                    <a:latin typeface="Cambria Math" panose="02040503050406030204" pitchFamily="18" charset="0"/>
                                  </a:rPr>
                                  <m:t>2</m:t>
                                </m:r>
                                <m:sSub>
                                  <m:sSubPr>
                                    <m:ctrlPr>
                                      <a:rPr lang="en-US" sz="1200" i="1">
                                        <a:effectLst/>
                                        <a:latin typeface="Cambria Math" panose="02040503050406030204" pitchFamily="18" charset="0"/>
                                      </a:rPr>
                                    </m:ctrlPr>
                                  </m:sSubPr>
                                  <m:e>
                                    <m:r>
                                      <a:rPr lang="es-ES" sz="1200">
                                        <a:effectLst/>
                                        <a:latin typeface="Cambria Math" panose="02040503050406030204" pitchFamily="18" charset="0"/>
                                      </a:rPr>
                                      <m:t>&lt;</m:t>
                                    </m:r>
                                    <m:r>
                                      <a:rPr lang="es-ES" sz="1200">
                                        <a:effectLst/>
                                        <a:latin typeface="Cambria Math" panose="02040503050406030204" pitchFamily="18" charset="0"/>
                                      </a:rPr>
                                      <m:t>𝜀</m:t>
                                    </m:r>
                                  </m:e>
                                  <m:sub>
                                    <m:r>
                                      <a:rPr lang="es-ES" sz="1200">
                                        <a:effectLst/>
                                        <a:latin typeface="Cambria Math" panose="02040503050406030204" pitchFamily="18" charset="0"/>
                                      </a:rPr>
                                      <m:t>𝑟</m:t>
                                    </m:r>
                                  </m:sub>
                                </m:sSub>
                                <m:r>
                                  <a:rPr lang="es-ES" sz="1200">
                                    <a:effectLst/>
                                    <a:latin typeface="Cambria Math" panose="02040503050406030204" pitchFamily="18" charset="0"/>
                                  </a:rPr>
                                  <m:t>&lt;4</m:t>
                                </m:r>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s-ES" sz="1400" dirty="0">
                              <a:effectLst/>
                              <a:latin typeface="Times New Roman" panose="02020603050405020304" pitchFamily="18" charset="0"/>
                              <a:cs typeface="Times New Roman" panose="02020603050405020304" pitchFamily="18" charset="0"/>
                            </a:rPr>
                            <a:t>Este material puede ser fibra de vidrio (FR4)</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7236988"/>
                      </a:ext>
                    </a:extLst>
                  </a:tr>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S" sz="1200">
                                    <a:effectLst/>
                                    <a:latin typeface="Cambria Math" panose="02040503050406030204" pitchFamily="18" charset="0"/>
                                  </a:rPr>
                                  <m:t>4</m:t>
                                </m:r>
                                <m:sSub>
                                  <m:sSubPr>
                                    <m:ctrlPr>
                                      <a:rPr lang="en-US" sz="1200" i="1">
                                        <a:effectLst/>
                                        <a:latin typeface="Cambria Math" panose="02040503050406030204" pitchFamily="18" charset="0"/>
                                      </a:rPr>
                                    </m:ctrlPr>
                                  </m:sSubPr>
                                  <m:e>
                                    <m:r>
                                      <a:rPr lang="es-ES" sz="1200">
                                        <a:effectLst/>
                                        <a:latin typeface="Cambria Math" panose="02040503050406030204" pitchFamily="18" charset="0"/>
                                      </a:rPr>
                                      <m:t>&lt;</m:t>
                                    </m:r>
                                    <m:r>
                                      <a:rPr lang="es-ES" sz="1200">
                                        <a:effectLst/>
                                        <a:latin typeface="Cambria Math" panose="02040503050406030204" pitchFamily="18" charset="0"/>
                                      </a:rPr>
                                      <m:t>𝜀</m:t>
                                    </m:r>
                                  </m:e>
                                  <m:sub>
                                    <m:r>
                                      <a:rPr lang="es-ES" sz="1200">
                                        <a:effectLst/>
                                        <a:latin typeface="Cambria Math" panose="02040503050406030204" pitchFamily="18" charset="0"/>
                                      </a:rPr>
                                      <m:t>𝑟</m:t>
                                    </m:r>
                                  </m:sub>
                                </m:sSub>
                                <m:r>
                                  <a:rPr lang="es-ES" sz="1200">
                                    <a:effectLst/>
                                    <a:latin typeface="Cambria Math" panose="02040503050406030204" pitchFamily="18" charset="0"/>
                                  </a:rPr>
                                  <m:t>&lt;10</m:t>
                                </m:r>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800"/>
                            </a:spcAft>
                          </a:pPr>
                          <a:r>
                            <a:rPr lang="es-ES" sz="1400" dirty="0">
                              <a:effectLst/>
                              <a:latin typeface="Times New Roman" panose="02020603050405020304" pitchFamily="18" charset="0"/>
                              <a:cs typeface="Times New Roman" panose="02020603050405020304" pitchFamily="18" charset="0"/>
                            </a:rPr>
                            <a:t>Este material puede ser cerámica.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0849704"/>
                      </a:ext>
                    </a:extLst>
                  </a:tr>
                  <a:tr h="0">
                    <a:tc gridSpan="2">
                      <a:txBody>
                        <a:bodyPr/>
                        <a:lstStyle/>
                        <a:p>
                          <a:pPr>
                            <a:lnSpc>
                              <a:spcPct val="150000"/>
                            </a:lnSpc>
                            <a:spcBef>
                              <a:spcPts val="120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4141396890"/>
                      </a:ext>
                    </a:extLst>
                  </a:tr>
                </a:tbl>
              </a:graphicData>
            </a:graphic>
          </p:graphicFrame>
        </mc:Choice>
        <mc:Fallback xmlns="">
          <p:graphicFrame>
            <p:nvGraphicFramePr>
              <p:cNvPr id="6" name="Tabla 5"/>
              <p:cNvGraphicFramePr>
                <a:graphicFrameLocks noGrp="1"/>
              </p:cNvGraphicFramePr>
              <p:nvPr>
                <p:extLst>
                  <p:ext uri="{D42A27DB-BD31-4B8C-83A1-F6EECF244321}">
                    <p14:modId xmlns:p14="http://schemas.microsoft.com/office/powerpoint/2010/main" val="2866834097"/>
                  </p:ext>
                </p:extLst>
              </p:nvPr>
            </p:nvGraphicFramePr>
            <p:xfrm>
              <a:off x="119426" y="1494813"/>
              <a:ext cx="5250815" cy="1981010"/>
            </p:xfrm>
            <a:graphic>
              <a:graphicData uri="http://schemas.openxmlformats.org/drawingml/2006/table">
                <a:tbl>
                  <a:tblPr firstRow="1" firstCol="1" bandRow="1">
                    <a:tableStyleId>{21E4AEA4-8DFA-4A89-87EB-49C32662AFE0}</a:tableStyleId>
                  </a:tblPr>
                  <a:tblGrid>
                    <a:gridCol w="2340610">
                      <a:extLst>
                        <a:ext uri="{9D8B030D-6E8A-4147-A177-3AD203B41FA5}">
                          <a16:colId xmlns:a16="http://schemas.microsoft.com/office/drawing/2014/main" val="3888141320"/>
                        </a:ext>
                      </a:extLst>
                    </a:gridCol>
                    <a:gridCol w="2910205">
                      <a:extLst>
                        <a:ext uri="{9D8B030D-6E8A-4147-A177-3AD203B41FA5}">
                          <a16:colId xmlns:a16="http://schemas.microsoft.com/office/drawing/2014/main" val="1902451419"/>
                        </a:ext>
                      </a:extLst>
                    </a:gridCol>
                  </a:tblGrid>
                  <a:tr h="375920">
                    <a:tc>
                      <a:txBody>
                        <a:bodyPr/>
                        <a:lstStyle/>
                        <a:p>
                          <a:endParaRPr lang="en-US"/>
                        </a:p>
                      </a:txBody>
                      <a:tcPr marL="68580" marR="68580" marT="0" marB="0">
                        <a:blipFill>
                          <a:blip r:embed="rId2"/>
                          <a:stretch>
                            <a:fillRect l="-260" t="-1613" r="-125781" b="-429032"/>
                          </a:stretch>
                        </a:blipFill>
                      </a:tcPr>
                    </a:tc>
                    <a:tc>
                      <a:txBody>
                        <a:bodyPr/>
                        <a:lstStyle/>
                        <a:p>
                          <a:pPr algn="ctr">
                            <a:lnSpc>
                              <a:spcPct val="150000"/>
                            </a:lnSpc>
                            <a:spcAft>
                              <a:spcPts val="800"/>
                            </a:spcAft>
                          </a:pPr>
                          <a:r>
                            <a:rPr lang="es-ES" sz="1400" dirty="0">
                              <a:effectLst/>
                              <a:latin typeface="Times New Roman" panose="02020603050405020304" pitchFamily="18" charset="0"/>
                              <a:cs typeface="Times New Roman" panose="02020603050405020304" pitchFamily="18" charset="0"/>
                            </a:rPr>
                            <a:t>Tipo de material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0839582"/>
                      </a:ext>
                    </a:extLst>
                  </a:tr>
                  <a:tr h="375920">
                    <a:tc>
                      <a:txBody>
                        <a:bodyPr/>
                        <a:lstStyle/>
                        <a:p>
                          <a:endParaRPr lang="en-US"/>
                        </a:p>
                      </a:txBody>
                      <a:tcPr marL="68580" marR="68580" marT="0" marB="0">
                        <a:blipFill>
                          <a:blip r:embed="rId2"/>
                          <a:stretch>
                            <a:fillRect l="-260" t="-101613" r="-125781" b="-329032"/>
                          </a:stretch>
                        </a:blipFill>
                      </a:tcPr>
                    </a:tc>
                    <a:tc>
                      <a:txBody>
                        <a:bodyPr/>
                        <a:lstStyle/>
                        <a:p>
                          <a:pPr algn="just">
                            <a:lnSpc>
                              <a:spcPct val="150000"/>
                            </a:lnSpc>
                            <a:spcAft>
                              <a:spcPts val="800"/>
                            </a:spcAft>
                          </a:pPr>
                          <a:r>
                            <a:rPr lang="es-ES" sz="1400" dirty="0">
                              <a:effectLst/>
                              <a:latin typeface="Times New Roman" panose="02020603050405020304" pitchFamily="18" charset="0"/>
                              <a:cs typeface="Times New Roman" panose="02020603050405020304" pitchFamily="18" charset="0"/>
                            </a:rPr>
                            <a:t>Este material puede ser aire o espuma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7725640"/>
                      </a:ext>
                    </a:extLst>
                  </a:tr>
                  <a:tr h="601790">
                    <a:tc>
                      <a:txBody>
                        <a:bodyPr/>
                        <a:lstStyle/>
                        <a:p>
                          <a:endParaRPr lang="en-US"/>
                        </a:p>
                      </a:txBody>
                      <a:tcPr marL="68580" marR="68580" marT="0" marB="0">
                        <a:blipFill>
                          <a:blip r:embed="rId2"/>
                          <a:stretch>
                            <a:fillRect l="-260" t="-126263" r="-125781" b="-106061"/>
                          </a:stretch>
                        </a:blipFill>
                      </a:tcPr>
                    </a:tc>
                    <a:tc>
                      <a:txBody>
                        <a:bodyPr/>
                        <a:lstStyle/>
                        <a:p>
                          <a:pPr algn="just">
                            <a:lnSpc>
                              <a:spcPct val="150000"/>
                            </a:lnSpc>
                            <a:spcAft>
                              <a:spcPts val="800"/>
                            </a:spcAft>
                          </a:pPr>
                          <a:r>
                            <a:rPr lang="es-ES" sz="1400" dirty="0">
                              <a:effectLst/>
                              <a:latin typeface="Times New Roman" panose="02020603050405020304" pitchFamily="18" charset="0"/>
                              <a:cs typeface="Times New Roman" panose="02020603050405020304" pitchFamily="18" charset="0"/>
                            </a:rPr>
                            <a:t>Este material puede ser fibra de vidrio (FR4)</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7236988"/>
                      </a:ext>
                    </a:extLst>
                  </a:tr>
                  <a:tr h="375920">
                    <a:tc>
                      <a:txBody>
                        <a:bodyPr/>
                        <a:lstStyle/>
                        <a:p>
                          <a:endParaRPr lang="en-US"/>
                        </a:p>
                      </a:txBody>
                      <a:tcPr marL="68580" marR="68580" marT="0" marB="0">
                        <a:blipFill>
                          <a:blip r:embed="rId2"/>
                          <a:stretch>
                            <a:fillRect l="-260" t="-361290" r="-125781" b="-69355"/>
                          </a:stretch>
                        </a:blipFill>
                      </a:tcPr>
                    </a:tc>
                    <a:tc>
                      <a:txBody>
                        <a:bodyPr/>
                        <a:lstStyle/>
                        <a:p>
                          <a:pPr algn="just">
                            <a:lnSpc>
                              <a:spcPct val="150000"/>
                            </a:lnSpc>
                            <a:spcAft>
                              <a:spcPts val="800"/>
                            </a:spcAft>
                          </a:pPr>
                          <a:r>
                            <a:rPr lang="es-ES" sz="1400" dirty="0">
                              <a:effectLst/>
                              <a:latin typeface="Times New Roman" panose="02020603050405020304" pitchFamily="18" charset="0"/>
                              <a:cs typeface="Times New Roman" panose="02020603050405020304" pitchFamily="18" charset="0"/>
                            </a:rPr>
                            <a:t>Este material puede ser cerámica.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0849704"/>
                      </a:ext>
                    </a:extLst>
                  </a:tr>
                  <a:tr h="251460">
                    <a:tc gridSpan="2">
                      <a:txBody>
                        <a:bodyPr/>
                        <a:lstStyle/>
                        <a:p>
                          <a:pPr>
                            <a:lnSpc>
                              <a:spcPct val="150000"/>
                            </a:lnSpc>
                            <a:spcBef>
                              <a:spcPts val="120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4141396890"/>
                      </a:ext>
                    </a:extLst>
                  </a:tr>
                </a:tbl>
              </a:graphicData>
            </a:graphic>
          </p:graphicFrame>
        </mc:Fallback>
      </mc:AlternateContent>
      <p:pic>
        <p:nvPicPr>
          <p:cNvPr id="10" name="Imagen 9"/>
          <p:cNvPicPr>
            <a:picLocks noChangeAspect="1"/>
          </p:cNvPicPr>
          <p:nvPr/>
        </p:nvPicPr>
        <p:blipFill rotWithShape="1">
          <a:blip r:embed="rId3"/>
          <a:srcRect l="6041" t="20324" r="9272" b="1455"/>
          <a:stretch/>
        </p:blipFill>
        <p:spPr>
          <a:xfrm>
            <a:off x="7112755" y="1465533"/>
            <a:ext cx="1814947" cy="1676400"/>
          </a:xfrm>
          <a:prstGeom prst="rect">
            <a:avLst/>
          </a:prstGeom>
        </p:spPr>
      </p:pic>
      <p:sp>
        <p:nvSpPr>
          <p:cNvPr id="12" name="Flecha abajo 11"/>
          <p:cNvSpPr/>
          <p:nvPr/>
        </p:nvSpPr>
        <p:spPr>
          <a:xfrm rot="16200000">
            <a:off x="6105774" y="1665789"/>
            <a:ext cx="334571" cy="1583962"/>
          </a:xfrm>
          <a:prstGeom prst="downArrow">
            <a:avLst>
              <a:gd name="adj1" fmla="val 50000"/>
              <a:gd name="adj2" fmla="val 19939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p:cNvSpPr/>
          <p:nvPr/>
        </p:nvSpPr>
        <p:spPr>
          <a:xfrm>
            <a:off x="119426" y="3552029"/>
            <a:ext cx="8695505" cy="1446550"/>
          </a:xfrm>
          <a:prstGeom prst="rect">
            <a:avLst/>
          </a:prstGeom>
        </p:spPr>
        <p:txBody>
          <a:bodyPr wrap="square">
            <a:spAutoFit/>
          </a:bodyPr>
          <a:lstStyle/>
          <a:p>
            <a:r>
              <a:rPr lang="es-EC" dirty="0" smtClean="0">
                <a:latin typeface="Times New Roman" panose="02020603050405020304" pitchFamily="18" charset="0"/>
                <a:cs typeface="Times New Roman" panose="02020603050405020304" pitchFamily="18" charset="0"/>
              </a:rPr>
              <a:t>Características de FR4:</a:t>
            </a:r>
          </a:p>
          <a:p>
            <a:r>
              <a:rPr lang="es-ES" dirty="0" smtClean="0">
                <a:latin typeface="Times New Roman" panose="02020603050405020304" pitchFamily="18" charset="0"/>
                <a:cs typeface="Times New Roman" panose="02020603050405020304" pitchFamily="18" charset="0"/>
              </a:rPr>
              <a:t>-Constante </a:t>
            </a:r>
            <a:r>
              <a:rPr lang="es-ES" dirty="0">
                <a:latin typeface="Times New Roman" panose="02020603050405020304" pitchFamily="18" charset="0"/>
                <a:cs typeface="Times New Roman" panose="02020603050405020304" pitchFamily="18" charset="0"/>
              </a:rPr>
              <a:t>dieléctrica con valor de 3.9 a 5.4 </a:t>
            </a:r>
          </a:p>
          <a:p>
            <a:r>
              <a:rPr lang="es-ES" dirty="0" smtClean="0">
                <a:latin typeface="Times New Roman" panose="02020603050405020304" pitchFamily="18" charset="0"/>
                <a:cs typeface="Times New Roman" panose="02020603050405020304" pitchFamily="18" charset="0"/>
              </a:rPr>
              <a:t>-Tangente </a:t>
            </a:r>
            <a:r>
              <a:rPr lang="es-ES" dirty="0">
                <a:latin typeface="Times New Roman" panose="02020603050405020304" pitchFamily="18" charset="0"/>
                <a:cs typeface="Times New Roman" panose="02020603050405020304" pitchFamily="18" charset="0"/>
              </a:rPr>
              <a:t>de pérdidas de 0.017 a </a:t>
            </a:r>
            <a:r>
              <a:rPr lang="es-ES" dirty="0" smtClean="0">
                <a:latin typeface="Times New Roman" panose="02020603050405020304" pitchFamily="18" charset="0"/>
                <a:cs typeface="Times New Roman" panose="02020603050405020304" pitchFamily="18" charset="0"/>
              </a:rPr>
              <a:t>0.02</a:t>
            </a:r>
          </a:p>
          <a:p>
            <a:r>
              <a:rPr lang="es-ES" dirty="0" smtClean="0">
                <a:latin typeface="Times New Roman" panose="02020603050405020304" pitchFamily="18" charset="0"/>
                <a:cs typeface="Times New Roman" panose="02020603050405020304" pitchFamily="18" charset="0"/>
              </a:rPr>
              <a:t>-Gran </a:t>
            </a:r>
            <a:r>
              <a:rPr lang="es-ES" dirty="0">
                <a:latin typeface="Times New Roman" panose="02020603050405020304" pitchFamily="18" charset="0"/>
                <a:cs typeface="Times New Roman" panose="02020603050405020304" pitchFamily="18" charset="0"/>
              </a:rPr>
              <a:t>variación de sus características físicas</a:t>
            </a:r>
            <a:endParaRPr lang="es-EC" dirty="0" smtClean="0">
              <a:latin typeface="Times New Roman" panose="02020603050405020304" pitchFamily="18" charset="0"/>
              <a:cs typeface="Times New Roman" panose="02020603050405020304" pitchFamily="18" charset="0"/>
            </a:endParaRPr>
          </a:p>
          <a:p>
            <a:endParaRPr lang="es-EC" sz="1600" dirty="0"/>
          </a:p>
        </p:txBody>
      </p:sp>
      <mc:AlternateContent xmlns:mc="http://schemas.openxmlformats.org/markup-compatibility/2006" xmlns:a14="http://schemas.microsoft.com/office/drawing/2010/main">
        <mc:Choice Requires="a14">
          <p:graphicFrame>
            <p:nvGraphicFramePr>
              <p:cNvPr id="11" name="Tabla 10"/>
              <p:cNvGraphicFramePr>
                <a:graphicFrameLocks noGrp="1"/>
              </p:cNvGraphicFramePr>
              <p:nvPr>
                <p:extLst>
                  <p:ext uri="{D42A27DB-BD31-4B8C-83A1-F6EECF244321}">
                    <p14:modId xmlns:p14="http://schemas.microsoft.com/office/powerpoint/2010/main" val="2515765974"/>
                  </p:ext>
                </p:extLst>
              </p:nvPr>
            </p:nvGraphicFramePr>
            <p:xfrm>
              <a:off x="1559879" y="4763201"/>
              <a:ext cx="5394325" cy="1033145"/>
            </p:xfrm>
            <a:graphic>
              <a:graphicData uri="http://schemas.openxmlformats.org/drawingml/2006/table">
                <a:tbl>
                  <a:tblPr firstRow="1" firstCol="1" bandRow="1">
                    <a:tableStyleId>{21E4AEA4-8DFA-4A89-87EB-49C32662AFE0}</a:tableStyleId>
                  </a:tblPr>
                  <a:tblGrid>
                    <a:gridCol w="897255">
                      <a:extLst>
                        <a:ext uri="{9D8B030D-6E8A-4147-A177-3AD203B41FA5}">
                          <a16:colId xmlns:a16="http://schemas.microsoft.com/office/drawing/2014/main" val="1369693589"/>
                        </a:ext>
                      </a:extLst>
                    </a:gridCol>
                    <a:gridCol w="1619885">
                      <a:extLst>
                        <a:ext uri="{9D8B030D-6E8A-4147-A177-3AD203B41FA5}">
                          <a16:colId xmlns:a16="http://schemas.microsoft.com/office/drawing/2014/main" val="448196633"/>
                        </a:ext>
                      </a:extLst>
                    </a:gridCol>
                    <a:gridCol w="1620520">
                      <a:extLst>
                        <a:ext uri="{9D8B030D-6E8A-4147-A177-3AD203B41FA5}">
                          <a16:colId xmlns:a16="http://schemas.microsoft.com/office/drawing/2014/main" val="660362301"/>
                        </a:ext>
                      </a:extLst>
                    </a:gridCol>
                    <a:gridCol w="1256665">
                      <a:extLst>
                        <a:ext uri="{9D8B030D-6E8A-4147-A177-3AD203B41FA5}">
                          <a16:colId xmlns:a16="http://schemas.microsoft.com/office/drawing/2014/main" val="2689638559"/>
                        </a:ext>
                      </a:extLst>
                    </a:gridCol>
                  </a:tblGrid>
                  <a:tr h="288290">
                    <a:tc>
                      <a:txBody>
                        <a:bodyPr/>
                        <a:lstStyle/>
                        <a:p>
                          <a:pPr algn="ctr">
                            <a:lnSpc>
                              <a:spcPct val="107000"/>
                            </a:lnSpc>
                            <a:spcBef>
                              <a:spcPts val="400"/>
                            </a:spcBef>
                            <a:spcAft>
                              <a:spcPts val="400"/>
                            </a:spcAft>
                          </a:pPr>
                          <a:r>
                            <a:rPr lang="es-ES" sz="1400" dirty="0">
                              <a:effectLst/>
                              <a:latin typeface="Times New Roman" panose="02020603050405020304" pitchFamily="18" charset="0"/>
                              <a:cs typeface="Times New Roman" panose="02020603050405020304" pitchFamily="18" charset="0"/>
                            </a:rPr>
                            <a:t>Sustrato</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400"/>
                            </a:spcBef>
                            <a:spcAft>
                              <a:spcPts val="400"/>
                            </a:spcAft>
                          </a:pPr>
                          <a:r>
                            <a:rPr lang="es-ES" sz="1400" dirty="0">
                              <a:effectLst/>
                              <a:latin typeface="Times New Roman" panose="02020603050405020304" pitchFamily="18" charset="0"/>
                              <a:cs typeface="Times New Roman" panose="02020603050405020304" pitchFamily="18" charset="0"/>
                            </a:rPr>
                            <a:t>Constante dieléctrica </a:t>
                          </a:r>
                          <a14:m>
                            <m:oMath xmlns:m="http://schemas.openxmlformats.org/officeDocument/2006/math">
                              <m:sSub>
                                <m:sSubPr>
                                  <m:ctrlPr>
                                    <a:rPr lang="en-US" sz="1400" i="1">
                                      <a:effectLst/>
                                      <a:latin typeface="Cambria Math" panose="02040503050406030204" pitchFamily="18" charset="0"/>
                                    </a:rPr>
                                  </m:ctrlPr>
                                </m:sSubPr>
                                <m:e>
                                  <m:r>
                                    <a:rPr lang="es-ES" sz="1400">
                                      <a:effectLst/>
                                      <a:latin typeface="Cambria Math" panose="02040503050406030204" pitchFamily="18" charset="0"/>
                                    </a:rPr>
                                    <m:t>𝜀</m:t>
                                  </m:r>
                                </m:e>
                                <m:sub>
                                  <m:r>
                                    <a:rPr lang="es-ES" sz="1400">
                                      <a:effectLst/>
                                      <a:latin typeface="Cambria Math" panose="02040503050406030204" pitchFamily="18" charset="0"/>
                                    </a:rPr>
                                    <m:t>𝑟</m:t>
                                  </m:r>
                                </m:sub>
                              </m:sSub>
                            </m:oMath>
                          </a14:m>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400"/>
                            </a:spcBef>
                            <a:spcAft>
                              <a:spcPts val="400"/>
                            </a:spcAft>
                          </a:pPr>
                          <a:r>
                            <a:rPr lang="es-ES" sz="1400" dirty="0">
                              <a:effectLst/>
                              <a:latin typeface="Times New Roman" panose="02020603050405020304" pitchFamily="18" charset="0"/>
                              <a:cs typeface="Times New Roman" panose="02020603050405020304" pitchFamily="18" charset="0"/>
                            </a:rPr>
                            <a:t>Tangente de perdidas </a:t>
                          </a:r>
                          <a14:m>
                            <m:oMath xmlns:m="http://schemas.openxmlformats.org/officeDocument/2006/math">
                              <m:r>
                                <a:rPr lang="es-ES" sz="1400">
                                  <a:effectLst/>
                                  <a:latin typeface="Cambria Math" panose="02040503050406030204" pitchFamily="18" charset="0"/>
                                </a:rPr>
                                <m:t>𝛿</m:t>
                              </m:r>
                            </m:oMath>
                          </a14:m>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400"/>
                            </a:spcBef>
                            <a:spcAft>
                              <a:spcPts val="400"/>
                            </a:spcAft>
                          </a:pPr>
                          <a:r>
                            <a:rPr lang="es-ES" sz="1400" dirty="0">
                              <a:effectLst/>
                              <a:latin typeface="Times New Roman" panose="02020603050405020304" pitchFamily="18" charset="0"/>
                              <a:cs typeface="Times New Roman" panose="02020603050405020304" pitchFamily="18" charset="0"/>
                            </a:rPr>
                            <a:t>Espesor h (mm)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034267"/>
                      </a:ext>
                    </a:extLst>
                  </a:tr>
                  <a:tr h="288290">
                    <a:tc>
                      <a:txBody>
                        <a:bodyPr/>
                        <a:lstStyle/>
                        <a:p>
                          <a:pPr algn="ctr">
                            <a:lnSpc>
                              <a:spcPct val="107000"/>
                            </a:lnSpc>
                            <a:spcBef>
                              <a:spcPts val="400"/>
                            </a:spcBef>
                            <a:spcAft>
                              <a:spcPts val="400"/>
                            </a:spcAft>
                          </a:pPr>
                          <a:r>
                            <a:rPr lang="es-ES" sz="1100">
                              <a:effectLst/>
                            </a:rPr>
                            <a:t>FR4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400"/>
                            </a:spcBef>
                            <a:spcAft>
                              <a:spcPts val="400"/>
                            </a:spcAft>
                          </a:pPr>
                          <a:r>
                            <a:rPr lang="es-ES" sz="1100" dirty="0">
                              <a:effectLst/>
                            </a:rPr>
                            <a:t>4.175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400"/>
                            </a:spcBef>
                            <a:spcAft>
                              <a:spcPts val="400"/>
                            </a:spcAft>
                          </a:pPr>
                          <a:r>
                            <a:rPr lang="es-ES" sz="1100">
                              <a:effectLst/>
                            </a:rPr>
                            <a:t>0.038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400"/>
                            </a:spcBef>
                            <a:spcAft>
                              <a:spcPts val="400"/>
                            </a:spcAft>
                          </a:pPr>
                          <a:r>
                            <a:rPr lang="es-ES" sz="1100" dirty="0">
                              <a:effectLst/>
                            </a:rPr>
                            <a:t>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9205753"/>
                      </a:ext>
                    </a:extLst>
                  </a:tr>
                  <a:tr h="288290">
                    <a:tc gridSpan="4">
                      <a:txBody>
                        <a:bodyPr/>
                        <a:lstStyle/>
                        <a:p>
                          <a:pPr>
                            <a:lnSpc>
                              <a:spcPct val="150000"/>
                            </a:lnSpc>
                            <a:spcBef>
                              <a:spcPts val="120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906374415"/>
                      </a:ext>
                    </a:extLst>
                  </a:tr>
                </a:tbl>
              </a:graphicData>
            </a:graphic>
          </p:graphicFrame>
        </mc:Choice>
        <mc:Fallback xmlns="">
          <p:graphicFrame>
            <p:nvGraphicFramePr>
              <p:cNvPr id="11" name="Tabla 10"/>
              <p:cNvGraphicFramePr>
                <a:graphicFrameLocks noGrp="1"/>
              </p:cNvGraphicFramePr>
              <p:nvPr>
                <p:extLst>
                  <p:ext uri="{D42A27DB-BD31-4B8C-83A1-F6EECF244321}">
                    <p14:modId xmlns:p14="http://schemas.microsoft.com/office/powerpoint/2010/main" val="2515765974"/>
                  </p:ext>
                </p:extLst>
              </p:nvPr>
            </p:nvGraphicFramePr>
            <p:xfrm>
              <a:off x="1559879" y="4763201"/>
              <a:ext cx="5394325" cy="1017842"/>
            </p:xfrm>
            <a:graphic>
              <a:graphicData uri="http://schemas.openxmlformats.org/drawingml/2006/table">
                <a:tbl>
                  <a:tblPr firstRow="1" firstCol="1" bandRow="1">
                    <a:tableStyleId>{21E4AEA4-8DFA-4A89-87EB-49C32662AFE0}</a:tableStyleId>
                  </a:tblPr>
                  <a:tblGrid>
                    <a:gridCol w="897255">
                      <a:extLst>
                        <a:ext uri="{9D8B030D-6E8A-4147-A177-3AD203B41FA5}">
                          <a16:colId xmlns:a16="http://schemas.microsoft.com/office/drawing/2014/main" val="1369693589"/>
                        </a:ext>
                      </a:extLst>
                    </a:gridCol>
                    <a:gridCol w="1619885">
                      <a:extLst>
                        <a:ext uri="{9D8B030D-6E8A-4147-A177-3AD203B41FA5}">
                          <a16:colId xmlns:a16="http://schemas.microsoft.com/office/drawing/2014/main" val="448196633"/>
                        </a:ext>
                      </a:extLst>
                    </a:gridCol>
                    <a:gridCol w="1620520">
                      <a:extLst>
                        <a:ext uri="{9D8B030D-6E8A-4147-A177-3AD203B41FA5}">
                          <a16:colId xmlns:a16="http://schemas.microsoft.com/office/drawing/2014/main" val="660362301"/>
                        </a:ext>
                      </a:extLst>
                    </a:gridCol>
                    <a:gridCol w="1256665">
                      <a:extLst>
                        <a:ext uri="{9D8B030D-6E8A-4147-A177-3AD203B41FA5}">
                          <a16:colId xmlns:a16="http://schemas.microsoft.com/office/drawing/2014/main" val="2689638559"/>
                        </a:ext>
                      </a:extLst>
                    </a:gridCol>
                  </a:tblGrid>
                  <a:tr h="441262">
                    <a:tc>
                      <a:txBody>
                        <a:bodyPr/>
                        <a:lstStyle/>
                        <a:p>
                          <a:pPr algn="ctr">
                            <a:lnSpc>
                              <a:spcPct val="107000"/>
                            </a:lnSpc>
                            <a:spcBef>
                              <a:spcPts val="400"/>
                            </a:spcBef>
                            <a:spcAft>
                              <a:spcPts val="400"/>
                            </a:spcAft>
                          </a:pPr>
                          <a:r>
                            <a:rPr lang="es-ES" sz="1400" dirty="0">
                              <a:effectLst/>
                              <a:latin typeface="Times New Roman" panose="02020603050405020304" pitchFamily="18" charset="0"/>
                              <a:cs typeface="Times New Roman" panose="02020603050405020304" pitchFamily="18" charset="0"/>
                            </a:rPr>
                            <a:t>Sustrato</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4"/>
                          <a:stretch>
                            <a:fillRect l="-55639" t="-12329" r="-179323" b="-132877"/>
                          </a:stretch>
                        </a:blipFill>
                      </a:tcPr>
                    </a:tc>
                    <a:tc>
                      <a:txBody>
                        <a:bodyPr/>
                        <a:lstStyle/>
                        <a:p>
                          <a:endParaRPr lang="en-US"/>
                        </a:p>
                      </a:txBody>
                      <a:tcPr marL="68580" marR="68580" marT="0" marB="0">
                        <a:blipFill>
                          <a:blip r:embed="rId4"/>
                          <a:stretch>
                            <a:fillRect l="-155056" t="-12329" r="-78652" b="-132877"/>
                          </a:stretch>
                        </a:blipFill>
                      </a:tcPr>
                    </a:tc>
                    <a:tc>
                      <a:txBody>
                        <a:bodyPr/>
                        <a:lstStyle/>
                        <a:p>
                          <a:pPr algn="ctr">
                            <a:lnSpc>
                              <a:spcPct val="107000"/>
                            </a:lnSpc>
                            <a:spcBef>
                              <a:spcPts val="400"/>
                            </a:spcBef>
                            <a:spcAft>
                              <a:spcPts val="400"/>
                            </a:spcAft>
                          </a:pPr>
                          <a:r>
                            <a:rPr lang="es-ES" sz="1400" dirty="0">
                              <a:effectLst/>
                              <a:latin typeface="Times New Roman" panose="02020603050405020304" pitchFamily="18" charset="0"/>
                              <a:cs typeface="Times New Roman" panose="02020603050405020304" pitchFamily="18" charset="0"/>
                            </a:rPr>
                            <a:t>Espesor h (mm)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034267"/>
                      </a:ext>
                    </a:extLst>
                  </a:tr>
                  <a:tr h="288290">
                    <a:tc>
                      <a:txBody>
                        <a:bodyPr/>
                        <a:lstStyle/>
                        <a:p>
                          <a:pPr algn="ctr">
                            <a:lnSpc>
                              <a:spcPct val="107000"/>
                            </a:lnSpc>
                            <a:spcBef>
                              <a:spcPts val="400"/>
                            </a:spcBef>
                            <a:spcAft>
                              <a:spcPts val="400"/>
                            </a:spcAft>
                          </a:pPr>
                          <a:r>
                            <a:rPr lang="es-ES" sz="1100">
                              <a:effectLst/>
                            </a:rPr>
                            <a:t>FR4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400"/>
                            </a:spcBef>
                            <a:spcAft>
                              <a:spcPts val="400"/>
                            </a:spcAft>
                          </a:pPr>
                          <a:r>
                            <a:rPr lang="es-ES" sz="1100" dirty="0">
                              <a:effectLst/>
                            </a:rPr>
                            <a:t>4.175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400"/>
                            </a:spcBef>
                            <a:spcAft>
                              <a:spcPts val="400"/>
                            </a:spcAft>
                          </a:pPr>
                          <a:r>
                            <a:rPr lang="es-ES" sz="1100">
                              <a:effectLst/>
                            </a:rPr>
                            <a:t>0.038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400"/>
                            </a:spcBef>
                            <a:spcAft>
                              <a:spcPts val="400"/>
                            </a:spcAft>
                          </a:pPr>
                          <a:r>
                            <a:rPr lang="es-ES" sz="1100" dirty="0">
                              <a:effectLst/>
                            </a:rPr>
                            <a:t>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9205753"/>
                      </a:ext>
                    </a:extLst>
                  </a:tr>
                  <a:tr h="288290">
                    <a:tc gridSpan="4">
                      <a:txBody>
                        <a:bodyPr/>
                        <a:lstStyle/>
                        <a:p>
                          <a:pPr>
                            <a:lnSpc>
                              <a:spcPct val="150000"/>
                            </a:lnSpc>
                            <a:spcBef>
                              <a:spcPts val="120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906374415"/>
                      </a:ext>
                    </a:extLst>
                  </a:tr>
                </a:tbl>
              </a:graphicData>
            </a:graphic>
          </p:graphicFrame>
        </mc:Fallback>
      </mc:AlternateContent>
    </p:spTree>
    <p:extLst>
      <p:ext uri="{BB962C8B-B14F-4D97-AF65-F5344CB8AC3E}">
        <p14:creationId xmlns:p14="http://schemas.microsoft.com/office/powerpoint/2010/main" val="3967578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Desarrollo</a:t>
            </a:r>
          </a:p>
        </p:txBody>
      </p:sp>
      <p:sp>
        <p:nvSpPr>
          <p:cNvPr id="33" name="CuadroTexto 32"/>
          <p:cNvSpPr txBox="1"/>
          <p:nvPr/>
        </p:nvSpPr>
        <p:spPr>
          <a:xfrm>
            <a:off x="0" y="6488668"/>
            <a:ext cx="705967" cy="369332"/>
          </a:xfrm>
          <a:prstGeom prst="rect">
            <a:avLst/>
          </a:prstGeom>
          <a:noFill/>
        </p:spPr>
        <p:txBody>
          <a:bodyPr wrap="square" rtlCol="0">
            <a:spAutoFit/>
          </a:bodyPr>
          <a:lstStyle/>
          <a:p>
            <a:r>
              <a:rPr lang="es-ES" dirty="0"/>
              <a:t>9</a:t>
            </a:r>
            <a:endParaRPr lang="es-ES" dirty="0"/>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ángulo 3"/>
          <p:cNvSpPr/>
          <p:nvPr/>
        </p:nvSpPr>
        <p:spPr>
          <a:xfrm>
            <a:off x="3082329" y="600478"/>
            <a:ext cx="2613526" cy="646331"/>
          </a:xfrm>
          <a:prstGeom prst="rect">
            <a:avLst/>
          </a:prstGeom>
        </p:spPr>
        <p:txBody>
          <a:bodyPr wrap="square" lIns="91440" tIns="45720" rIns="91440" bIns="45720" anchor="t">
            <a:spAutoFit/>
          </a:bodyPr>
          <a:lstStyle/>
          <a:p>
            <a:pPr algn="ctr"/>
            <a:r>
              <a:rPr lang="es-EC" b="1" dirty="0" smtClean="0">
                <a:latin typeface="Times New Roman" panose="02020603050405020304" pitchFamily="18" charset="0"/>
                <a:cs typeface="Times New Roman" panose="02020603050405020304" pitchFamily="18" charset="0"/>
              </a:rPr>
              <a:t>DISEÑO DE UN ELEMENTO</a:t>
            </a:r>
            <a:endParaRPr lang="es-EC" dirty="0">
              <a:latin typeface="Times New Roman" panose="02020603050405020304" pitchFamily="18" charset="0"/>
              <a:cs typeface="Times New Roman" panose="02020603050405020304" pitchFamily="18" charset="0"/>
            </a:endParaRPr>
          </a:p>
        </p:txBody>
      </p:sp>
      <p:sp>
        <p:nvSpPr>
          <p:cNvPr id="8" name="Rectángulo 7"/>
          <p:cNvSpPr/>
          <p:nvPr/>
        </p:nvSpPr>
        <p:spPr>
          <a:xfrm>
            <a:off x="131308" y="1113712"/>
            <a:ext cx="3332328" cy="369332"/>
          </a:xfrm>
          <a:prstGeom prst="rect">
            <a:avLst/>
          </a:prstGeom>
        </p:spPr>
        <p:txBody>
          <a:bodyPr wrap="square" lIns="91440" tIns="45720" rIns="91440" bIns="45720" anchor="t">
            <a:spAutoFit/>
          </a:bodyPr>
          <a:lstStyle/>
          <a:p>
            <a:pPr algn="just"/>
            <a:r>
              <a:rPr lang="es-EC" b="1" dirty="0" smtClean="0">
                <a:latin typeface="Times New Roman" panose="02020603050405020304" pitchFamily="18" charset="0"/>
                <a:cs typeface="Times New Roman" panose="02020603050405020304" pitchFamily="18" charset="0"/>
              </a:rPr>
              <a:t>Cálculo de las dimensiones</a:t>
            </a:r>
            <a:endParaRPr lang="es-EC" dirty="0">
              <a:latin typeface="Times New Roman" panose="02020603050405020304" pitchFamily="18" charset="0"/>
              <a:cs typeface="Times New Roman" panose="02020603050405020304" pitchFamily="18" charset="0"/>
            </a:endParaRPr>
          </a:p>
        </p:txBody>
      </p:sp>
      <p:sp>
        <p:nvSpPr>
          <p:cNvPr id="14" name="Rectángulo 13"/>
          <p:cNvSpPr/>
          <p:nvPr/>
        </p:nvSpPr>
        <p:spPr>
          <a:xfrm>
            <a:off x="0" y="1649032"/>
            <a:ext cx="1877601" cy="607680"/>
          </a:xfrm>
          <a:prstGeom prst="rect">
            <a:avLst/>
          </a:prstGeom>
        </p:spPr>
        <p:txBody>
          <a:bodyPr wrap="square">
            <a:spAutoFit/>
          </a:bodyPr>
          <a:lstStyle/>
          <a:p>
            <a:pPr algn="ctr"/>
            <a:r>
              <a:rPr lang="es-EC" sz="1600" dirty="0" smtClean="0">
                <a:latin typeface="Times New Roman" panose="02020603050405020304" pitchFamily="18" charset="0"/>
                <a:cs typeface="Times New Roman" panose="02020603050405020304" pitchFamily="18" charset="0"/>
              </a:rPr>
              <a:t>Modelo de línea de transmisión </a:t>
            </a:r>
            <a:endParaRPr lang="es-EC" sz="1600" dirty="0">
              <a:latin typeface="Times New Roman" panose="02020603050405020304" pitchFamily="18" charset="0"/>
              <a:cs typeface="Times New Roman" panose="02020603050405020304" pitchFamily="18" charset="0"/>
            </a:endParaRPr>
          </a:p>
        </p:txBody>
      </p:sp>
      <p:sp>
        <p:nvSpPr>
          <p:cNvPr id="15" name="Flecha abajo 14"/>
          <p:cNvSpPr/>
          <p:nvPr/>
        </p:nvSpPr>
        <p:spPr>
          <a:xfrm rot="16200000">
            <a:off x="2103240" y="1465199"/>
            <a:ext cx="268956" cy="912487"/>
          </a:xfrm>
          <a:prstGeom prst="downArrow">
            <a:avLst>
              <a:gd name="adj1" fmla="val 50000"/>
              <a:gd name="adj2" fmla="val 19939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CuadroTexto 15"/>
          <p:cNvSpPr txBox="1"/>
          <p:nvPr/>
        </p:nvSpPr>
        <p:spPr>
          <a:xfrm>
            <a:off x="2811789" y="1629705"/>
            <a:ext cx="1266859"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S" sz="1600" dirty="0">
                <a:latin typeface="Times New Roman" panose="02020603050405020304" pitchFamily="18" charset="0"/>
                <a:cs typeface="Times New Roman" panose="02020603050405020304" pitchFamily="18" charset="0"/>
              </a:rPr>
              <a:t>C</a:t>
            </a:r>
            <a:r>
              <a:rPr lang="es-ES" sz="1600" dirty="0" smtClean="0">
                <a:latin typeface="Times New Roman" panose="02020603050405020304" pitchFamily="18" charset="0"/>
                <a:cs typeface="Times New Roman" panose="02020603050405020304" pitchFamily="18" charset="0"/>
              </a:rPr>
              <a:t>onstante</a:t>
            </a:r>
            <a:r>
              <a:rPr lang="es-ES" dirty="0" smtClean="0">
                <a:latin typeface="Times New Roman" panose="02020603050405020304" pitchFamily="18" charset="0"/>
                <a:cs typeface="Times New Roman" panose="02020603050405020304" pitchFamily="18" charset="0"/>
              </a:rPr>
              <a:t> </a:t>
            </a:r>
            <a:r>
              <a:rPr lang="es-ES" dirty="0">
                <a:latin typeface="Times New Roman" panose="02020603050405020304" pitchFamily="18" charset="0"/>
                <a:cs typeface="Times New Roman" panose="02020603050405020304" pitchFamily="18" charset="0"/>
              </a:rPr>
              <a:t>dieléctrica</a:t>
            </a:r>
            <a:endParaRPr lang="en-US" sz="1600" dirty="0">
              <a:latin typeface="Times New Roman" panose="02020603050405020304" pitchFamily="18" charset="0"/>
              <a:cs typeface="Times New Roman" panose="02020603050405020304" pitchFamily="18" charset="0"/>
            </a:endParaRPr>
          </a:p>
        </p:txBody>
      </p:sp>
      <p:sp>
        <p:nvSpPr>
          <p:cNvPr id="17" name="CuadroTexto 16"/>
          <p:cNvSpPr txBox="1"/>
          <p:nvPr/>
        </p:nvSpPr>
        <p:spPr>
          <a:xfrm>
            <a:off x="4196475" y="1629706"/>
            <a:ext cx="1460049"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S" dirty="0">
                <a:latin typeface="Times New Roman" panose="02020603050405020304" pitchFamily="18" charset="0"/>
                <a:cs typeface="Times New Roman" panose="02020603050405020304" pitchFamily="18" charset="0"/>
              </a:rPr>
              <a:t>T</a:t>
            </a:r>
            <a:r>
              <a:rPr lang="es-ES" dirty="0" smtClean="0">
                <a:latin typeface="Times New Roman" panose="02020603050405020304" pitchFamily="18" charset="0"/>
                <a:cs typeface="Times New Roman" panose="02020603050405020304" pitchFamily="18" charset="0"/>
              </a:rPr>
              <a:t>angente </a:t>
            </a:r>
            <a:r>
              <a:rPr lang="es-ES" dirty="0">
                <a:latin typeface="Times New Roman" panose="02020603050405020304" pitchFamily="18" charset="0"/>
                <a:cs typeface="Times New Roman" panose="02020603050405020304" pitchFamily="18" charset="0"/>
              </a:rPr>
              <a:t>de pérdidas</a:t>
            </a:r>
            <a:endParaRPr lang="en-US" sz="1600" dirty="0">
              <a:latin typeface="Times New Roman" panose="02020603050405020304" pitchFamily="18" charset="0"/>
              <a:cs typeface="Times New Roman" panose="02020603050405020304" pitchFamily="18" charset="0"/>
            </a:endParaRPr>
          </a:p>
        </p:txBody>
      </p:sp>
      <p:sp>
        <p:nvSpPr>
          <p:cNvPr id="18" name="CuadroTexto 17"/>
          <p:cNvSpPr txBox="1"/>
          <p:nvPr/>
        </p:nvSpPr>
        <p:spPr>
          <a:xfrm>
            <a:off x="5774351" y="1629705"/>
            <a:ext cx="1460049"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S" dirty="0">
                <a:latin typeface="Times New Roman" panose="02020603050405020304" pitchFamily="18" charset="0"/>
                <a:cs typeface="Times New Roman" panose="02020603050405020304" pitchFamily="18" charset="0"/>
              </a:rPr>
              <a:t>G</a:t>
            </a:r>
            <a:r>
              <a:rPr lang="es-ES" dirty="0" smtClean="0">
                <a:latin typeface="Times New Roman" panose="02020603050405020304" pitchFamily="18" charset="0"/>
                <a:cs typeface="Times New Roman" panose="02020603050405020304" pitchFamily="18" charset="0"/>
              </a:rPr>
              <a:t>rosor </a:t>
            </a:r>
            <a:r>
              <a:rPr lang="es-ES" dirty="0">
                <a:latin typeface="Times New Roman" panose="02020603050405020304" pitchFamily="18" charset="0"/>
                <a:cs typeface="Times New Roman" panose="02020603050405020304" pitchFamily="18" charset="0"/>
              </a:rPr>
              <a:t>del material</a:t>
            </a:r>
            <a:endParaRPr lang="en-US" sz="1600" dirty="0">
              <a:latin typeface="Times New Roman" panose="02020603050405020304" pitchFamily="18" charset="0"/>
              <a:cs typeface="Times New Roman" panose="02020603050405020304" pitchFamily="18" charset="0"/>
            </a:endParaRPr>
          </a:p>
        </p:txBody>
      </p:sp>
      <p:sp>
        <p:nvSpPr>
          <p:cNvPr id="19" name="CuadroTexto 18"/>
          <p:cNvSpPr txBox="1"/>
          <p:nvPr/>
        </p:nvSpPr>
        <p:spPr>
          <a:xfrm>
            <a:off x="7352227" y="1644447"/>
            <a:ext cx="166213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S" dirty="0">
                <a:latin typeface="Times New Roman" panose="02020603050405020304" pitchFamily="18" charset="0"/>
                <a:cs typeface="Times New Roman" panose="02020603050405020304" pitchFamily="18" charset="0"/>
              </a:rPr>
              <a:t>F</a:t>
            </a:r>
            <a:r>
              <a:rPr lang="es-ES" dirty="0" smtClean="0">
                <a:latin typeface="Times New Roman" panose="02020603050405020304" pitchFamily="18" charset="0"/>
                <a:cs typeface="Times New Roman" panose="02020603050405020304" pitchFamily="18" charset="0"/>
              </a:rPr>
              <a:t>recuencia </a:t>
            </a:r>
            <a:r>
              <a:rPr lang="es-ES" dirty="0">
                <a:latin typeface="Times New Roman" panose="02020603050405020304" pitchFamily="18" charset="0"/>
                <a:cs typeface="Times New Roman" panose="02020603050405020304" pitchFamily="18" charset="0"/>
              </a:rPr>
              <a:t>de resonancia</a:t>
            </a:r>
            <a:endParaRPr lang="en-US" sz="1600" dirty="0">
              <a:latin typeface="Times New Roman" panose="02020603050405020304" pitchFamily="18" charset="0"/>
              <a:cs typeface="Times New Roman" panose="02020603050405020304" pitchFamily="18" charset="0"/>
            </a:endParaRPr>
          </a:p>
        </p:txBody>
      </p:sp>
      <p:sp>
        <p:nvSpPr>
          <p:cNvPr id="20" name="Rectángulo 19"/>
          <p:cNvSpPr/>
          <p:nvPr/>
        </p:nvSpPr>
        <p:spPr>
          <a:xfrm>
            <a:off x="131307" y="2593805"/>
            <a:ext cx="2126983" cy="369332"/>
          </a:xfrm>
          <a:prstGeom prst="rect">
            <a:avLst/>
          </a:prstGeom>
        </p:spPr>
        <p:txBody>
          <a:bodyPr wrap="square" lIns="91440" tIns="45720" rIns="91440" bIns="45720" anchor="t">
            <a:spAutoFit/>
          </a:bodyPr>
          <a:lstStyle/>
          <a:p>
            <a:pPr algn="just"/>
            <a:r>
              <a:rPr lang="es-EC" b="1" dirty="0" smtClean="0">
                <a:latin typeface="Times New Roman" panose="02020603050405020304" pitchFamily="18" charset="0"/>
                <a:cs typeface="Times New Roman" panose="02020603050405020304" pitchFamily="18" charset="0"/>
              </a:rPr>
              <a:t>Ancho del </a:t>
            </a:r>
            <a:r>
              <a:rPr lang="es-EC" b="1" dirty="0" err="1" smtClean="0">
                <a:latin typeface="Times New Roman" panose="02020603050405020304" pitchFamily="18" charset="0"/>
                <a:cs typeface="Times New Roman" panose="02020603050405020304" pitchFamily="18" charset="0"/>
              </a:rPr>
              <a:t>Patch</a:t>
            </a:r>
            <a:endParaRPr lang="es-EC"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ángulo 4"/>
              <p:cNvSpPr/>
              <p:nvPr/>
            </p:nvSpPr>
            <p:spPr>
              <a:xfrm>
                <a:off x="352983" y="2963137"/>
                <a:ext cx="1398395" cy="6757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𝑊</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𝐶</m:t>
                          </m:r>
                        </m:num>
                        <m:den>
                          <m:r>
                            <a:rPr lang="es-EC" i="0">
                              <a:latin typeface="Cambria Math" panose="02040503050406030204" pitchFamily="18" charset="0"/>
                            </a:rPr>
                            <m:t>2</m:t>
                          </m:r>
                          <m:r>
                            <a:rPr lang="es-EC" i="1">
                              <a:latin typeface="Cambria Math" panose="02040503050406030204" pitchFamily="18" charset="0"/>
                            </a:rPr>
                            <m:t>𝑓</m:t>
                          </m:r>
                          <m:rad>
                            <m:radPr>
                              <m:degHide m:val="on"/>
                              <m:ctrlPr>
                                <a:rPr lang="es-EC" i="1">
                                  <a:latin typeface="Cambria Math" panose="02040503050406030204" pitchFamily="18" charset="0"/>
                                </a:rPr>
                              </m:ctrlPr>
                            </m:radPr>
                            <m:deg/>
                            <m:e>
                              <m:sSub>
                                <m:sSubPr>
                                  <m:ctrlPr>
                                    <a:rPr lang="es-EC" i="1">
                                      <a:latin typeface="Cambria Math" panose="02040503050406030204" pitchFamily="18" charset="0"/>
                                    </a:rPr>
                                  </m:ctrlPr>
                                </m:sSubPr>
                                <m:e>
                                  <m:r>
                                    <a:rPr lang="es-EC" i="1">
                                      <a:latin typeface="Cambria Math" panose="02040503050406030204" pitchFamily="18" charset="0"/>
                                    </a:rPr>
                                    <m:t>𝜀</m:t>
                                  </m:r>
                                </m:e>
                                <m:sub>
                                  <m:r>
                                    <a:rPr lang="es-EC" i="1">
                                      <a:latin typeface="Cambria Math" panose="02040503050406030204" pitchFamily="18" charset="0"/>
                                    </a:rPr>
                                    <m:t>𝑟</m:t>
                                  </m:r>
                                </m:sub>
                              </m:sSub>
                            </m:e>
                          </m:rad>
                        </m:den>
                      </m:f>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352983" y="2963137"/>
                <a:ext cx="1398395" cy="675762"/>
              </a:xfrm>
              <a:prstGeom prst="rect">
                <a:avLst/>
              </a:prstGeom>
              <a:blipFill>
                <a:blip r:embed="rId2"/>
                <a:stretch>
                  <a:fillRect/>
                </a:stretch>
              </a:blipFill>
            </p:spPr>
            <p:txBody>
              <a:bodyPr/>
              <a:lstStyle/>
              <a:p>
                <a:r>
                  <a:rPr lang="es-EC">
                    <a:noFill/>
                  </a:rPr>
                  <a:t> </a:t>
                </a:r>
              </a:p>
            </p:txBody>
          </p:sp>
        </mc:Fallback>
      </mc:AlternateContent>
      <p:sp>
        <p:nvSpPr>
          <p:cNvPr id="21" name="Rectángulo 20"/>
          <p:cNvSpPr/>
          <p:nvPr/>
        </p:nvSpPr>
        <p:spPr>
          <a:xfrm>
            <a:off x="131307" y="3823565"/>
            <a:ext cx="2126983" cy="923330"/>
          </a:xfrm>
          <a:prstGeom prst="rect">
            <a:avLst/>
          </a:prstGeom>
        </p:spPr>
        <p:txBody>
          <a:bodyPr wrap="square" lIns="91440" tIns="45720" rIns="91440" bIns="45720" anchor="t">
            <a:spAutoFit/>
          </a:bodyPr>
          <a:lstStyle/>
          <a:p>
            <a:pPr algn="just"/>
            <a:r>
              <a:rPr lang="es-ES" b="1" dirty="0">
                <a:latin typeface="Times New Roman" panose="02020603050405020304" pitchFamily="18" charset="0"/>
                <a:cs typeface="Times New Roman" panose="02020603050405020304" pitchFamily="18" charset="0"/>
              </a:rPr>
              <a:t>Permitividad eléctrica relativa efectiva</a:t>
            </a:r>
            <a:endParaRPr lang="es-EC"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ángulo 6"/>
              <p:cNvSpPr/>
              <p:nvPr/>
            </p:nvSpPr>
            <p:spPr>
              <a:xfrm>
                <a:off x="131307" y="4909292"/>
                <a:ext cx="4447564" cy="8642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𝜀</m:t>
                          </m:r>
                        </m:e>
                        <m:sub>
                          <m:r>
                            <a:rPr lang="es-EC" i="1">
                              <a:latin typeface="Cambria Math" panose="02040503050406030204" pitchFamily="18" charset="0"/>
                            </a:rPr>
                            <m:t>𝑟𝑒𝑓𝑓</m:t>
                          </m:r>
                        </m:sub>
                      </m:sSub>
                      <m:r>
                        <a:rPr lang="es-EC" i="0">
                          <a:latin typeface="Cambria Math" panose="02040503050406030204" pitchFamily="18" charset="0"/>
                        </a:rPr>
                        <m:t>=</m:t>
                      </m:r>
                      <m:d>
                        <m:dPr>
                          <m:ctrlPr>
                            <a:rPr lang="es-EC" i="1">
                              <a:latin typeface="Cambria Math" panose="02040503050406030204" pitchFamily="18" charset="0"/>
                            </a:rPr>
                          </m:ctrlPr>
                        </m:dPr>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𝜀</m:t>
                                  </m:r>
                                </m:e>
                                <m:sub>
                                  <m:r>
                                    <a:rPr lang="es-EC" i="1">
                                      <a:latin typeface="Cambria Math" panose="02040503050406030204" pitchFamily="18" charset="0"/>
                                    </a:rPr>
                                    <m:t>𝑟</m:t>
                                  </m:r>
                                </m:sub>
                              </m:sSub>
                              <m:r>
                                <a:rPr lang="es-EC" i="0">
                                  <a:latin typeface="Cambria Math" panose="02040503050406030204" pitchFamily="18" charset="0"/>
                                </a:rPr>
                                <m:t>+1</m:t>
                              </m:r>
                            </m:num>
                            <m:den>
                              <m:r>
                                <a:rPr lang="es-EC" i="0">
                                  <a:latin typeface="Cambria Math" panose="02040503050406030204" pitchFamily="18" charset="0"/>
                                </a:rPr>
                                <m:t>2</m:t>
                              </m:r>
                            </m:den>
                          </m:f>
                        </m:e>
                      </m:d>
                      <m:r>
                        <a:rPr lang="es-EC" i="0">
                          <a:latin typeface="Cambria Math" panose="02040503050406030204" pitchFamily="18" charset="0"/>
                        </a:rPr>
                        <m:t>+</m:t>
                      </m:r>
                      <m:d>
                        <m:dPr>
                          <m:ctrlPr>
                            <a:rPr lang="es-EC" i="1">
                              <a:latin typeface="Cambria Math" panose="02040503050406030204" pitchFamily="18" charset="0"/>
                            </a:rPr>
                          </m:ctrlPr>
                        </m:dPr>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𝜀</m:t>
                                  </m:r>
                                </m:e>
                                <m:sub>
                                  <m:r>
                                    <a:rPr lang="es-EC" i="1">
                                      <a:latin typeface="Cambria Math" panose="02040503050406030204" pitchFamily="18" charset="0"/>
                                    </a:rPr>
                                    <m:t>𝑟</m:t>
                                  </m:r>
                                </m:sub>
                              </m:sSub>
                              <m:r>
                                <a:rPr lang="es-EC" i="0">
                                  <a:latin typeface="Cambria Math" panose="02040503050406030204" pitchFamily="18" charset="0"/>
                                </a:rPr>
                                <m:t>−1</m:t>
                              </m:r>
                            </m:num>
                            <m:den>
                              <m:r>
                                <a:rPr lang="es-EC" i="0">
                                  <a:latin typeface="Cambria Math" panose="02040503050406030204" pitchFamily="18" charset="0"/>
                                </a:rPr>
                                <m:t>2</m:t>
                              </m:r>
                            </m:den>
                          </m:f>
                        </m:e>
                      </m:d>
                      <m:sSup>
                        <m:sSupPr>
                          <m:ctrlPr>
                            <a:rPr lang="es-EC" i="1">
                              <a:latin typeface="Cambria Math" panose="02040503050406030204" pitchFamily="18" charset="0"/>
                            </a:rPr>
                          </m:ctrlPr>
                        </m:sSupPr>
                        <m:e>
                          <m:d>
                            <m:dPr>
                              <m:begChr m:val="["/>
                              <m:endChr m:val="]"/>
                              <m:ctrlPr>
                                <a:rPr lang="es-EC" i="1">
                                  <a:latin typeface="Cambria Math" panose="02040503050406030204" pitchFamily="18" charset="0"/>
                                </a:rPr>
                              </m:ctrlPr>
                            </m:dPr>
                            <m:e>
                              <m:r>
                                <a:rPr lang="es-EC" i="0">
                                  <a:latin typeface="Cambria Math" panose="02040503050406030204" pitchFamily="18" charset="0"/>
                                </a:rPr>
                                <m:t>1+12</m:t>
                              </m:r>
                              <m:f>
                                <m:fPr>
                                  <m:ctrlPr>
                                    <a:rPr lang="es-EC" i="1">
                                      <a:latin typeface="Cambria Math" panose="02040503050406030204" pitchFamily="18" charset="0"/>
                                    </a:rPr>
                                  </m:ctrlPr>
                                </m:fPr>
                                <m:num>
                                  <m:r>
                                    <a:rPr lang="es-EC" i="1">
                                      <a:latin typeface="Cambria Math" panose="02040503050406030204" pitchFamily="18" charset="0"/>
                                    </a:rPr>
                                    <m:t>h</m:t>
                                  </m:r>
                                </m:num>
                                <m:den>
                                  <m:r>
                                    <a:rPr lang="es-EC" i="1">
                                      <a:latin typeface="Cambria Math" panose="02040503050406030204" pitchFamily="18" charset="0"/>
                                    </a:rPr>
                                    <m:t>𝑊</m:t>
                                  </m:r>
                                </m:den>
                              </m:f>
                            </m:e>
                          </m:d>
                        </m:e>
                        <m:sup>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r>
                                <a:rPr lang="es-EC" i="0">
                                  <a:latin typeface="Cambria Math" panose="02040503050406030204" pitchFamily="18" charset="0"/>
                                </a:rPr>
                                <m:t>2</m:t>
                              </m:r>
                            </m:den>
                          </m:f>
                        </m:sup>
                      </m:sSup>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131307" y="4909292"/>
                <a:ext cx="4447564" cy="864276"/>
              </a:xfrm>
              <a:prstGeom prst="rect">
                <a:avLst/>
              </a:prstGeom>
              <a:blipFill>
                <a:blip r:embed="rId3"/>
                <a:stretch>
                  <a:fillRect/>
                </a:stretch>
              </a:blipFill>
            </p:spPr>
            <p:txBody>
              <a:bodyPr/>
              <a:lstStyle/>
              <a:p>
                <a:r>
                  <a:rPr lang="es-EC">
                    <a:noFill/>
                  </a:rPr>
                  <a:t> </a:t>
                </a:r>
              </a:p>
            </p:txBody>
          </p:sp>
        </mc:Fallback>
      </mc:AlternateContent>
      <p:sp>
        <p:nvSpPr>
          <p:cNvPr id="22" name="Rectángulo 21"/>
          <p:cNvSpPr/>
          <p:nvPr/>
        </p:nvSpPr>
        <p:spPr>
          <a:xfrm>
            <a:off x="5183826" y="2593805"/>
            <a:ext cx="2547010" cy="369332"/>
          </a:xfrm>
          <a:prstGeom prst="rect">
            <a:avLst/>
          </a:prstGeom>
        </p:spPr>
        <p:txBody>
          <a:bodyPr wrap="square" lIns="91440" tIns="45720" rIns="91440" bIns="45720" anchor="t">
            <a:spAutoFit/>
          </a:bodyPr>
          <a:lstStyle/>
          <a:p>
            <a:pPr algn="just"/>
            <a:r>
              <a:rPr lang="es-ES" b="1" dirty="0" smtClean="0">
                <a:latin typeface="Times New Roman" panose="02020603050405020304" pitchFamily="18" charset="0"/>
                <a:cs typeface="Times New Roman" panose="02020603050405020304" pitchFamily="18" charset="0"/>
              </a:rPr>
              <a:t>Borde </a:t>
            </a:r>
            <a:r>
              <a:rPr lang="es-ES" b="1" dirty="0">
                <a:latin typeface="Times New Roman" panose="02020603050405020304" pitchFamily="18" charset="0"/>
                <a:cs typeface="Times New Roman" panose="02020603050405020304" pitchFamily="18" charset="0"/>
              </a:rPr>
              <a:t>de radiación</a:t>
            </a:r>
            <a:endParaRPr lang="es-EC"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ángulo 8"/>
              <p:cNvSpPr/>
              <p:nvPr/>
            </p:nvSpPr>
            <p:spPr>
              <a:xfrm>
                <a:off x="4406140" y="3192964"/>
                <a:ext cx="4196470" cy="10267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𝛥</m:t>
                          </m:r>
                        </m:e>
                        <m:sub>
                          <m:r>
                            <a:rPr lang="es-EC" i="1">
                              <a:latin typeface="Cambria Math" panose="02040503050406030204" pitchFamily="18" charset="0"/>
                            </a:rPr>
                            <m:t>𝐿</m:t>
                          </m:r>
                        </m:sub>
                      </m:sSub>
                      <m:r>
                        <a:rPr lang="es-EC" i="0">
                          <a:latin typeface="Cambria Math" panose="02040503050406030204" pitchFamily="18" charset="0"/>
                        </a:rPr>
                        <m:t>=0,142</m:t>
                      </m:r>
                      <m:r>
                        <a:rPr lang="es-EC" i="1">
                          <a:latin typeface="Cambria Math" panose="02040503050406030204" pitchFamily="18" charset="0"/>
                        </a:rPr>
                        <m:t>h</m:t>
                      </m:r>
                      <m:r>
                        <a:rPr lang="es-EC" i="0">
                          <a:latin typeface="Cambria Math" panose="02040503050406030204" pitchFamily="18" charset="0"/>
                        </a:rPr>
                        <m:t> </m:t>
                      </m:r>
                      <m:f>
                        <m:fPr>
                          <m:ctrlPr>
                            <a:rPr lang="es-EC" i="1">
                              <a:latin typeface="Cambria Math" panose="02040503050406030204" pitchFamily="18" charset="0"/>
                            </a:rPr>
                          </m:ctrlPr>
                        </m:fPr>
                        <m:num>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𝜀</m:t>
                                  </m:r>
                                </m:e>
                                <m:sub>
                                  <m:r>
                                    <a:rPr lang="es-EC" i="1">
                                      <a:latin typeface="Cambria Math" panose="02040503050406030204" pitchFamily="18" charset="0"/>
                                    </a:rPr>
                                    <m:t>𝑟𝑒𝑓𝑓</m:t>
                                  </m:r>
                                </m:sub>
                              </m:sSub>
                              <m:r>
                                <a:rPr lang="es-EC" i="0">
                                  <a:latin typeface="Cambria Math" panose="02040503050406030204" pitchFamily="18" charset="0"/>
                                </a:rPr>
                                <m:t>+0,3</m:t>
                              </m:r>
                            </m:e>
                          </m:d>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𝑊</m:t>
                                  </m:r>
                                </m:num>
                                <m:den>
                                  <m:r>
                                    <a:rPr lang="es-EC" i="1">
                                      <a:latin typeface="Cambria Math" panose="02040503050406030204" pitchFamily="18" charset="0"/>
                                    </a:rPr>
                                    <m:t>h</m:t>
                                  </m:r>
                                </m:den>
                              </m:f>
                              <m:r>
                                <a:rPr lang="es-EC" i="0">
                                  <a:latin typeface="Cambria Math" panose="02040503050406030204" pitchFamily="18" charset="0"/>
                                </a:rPr>
                                <m:t>+0,264</m:t>
                              </m:r>
                            </m:e>
                          </m:d>
                        </m:num>
                        <m:den>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𝜀</m:t>
                                  </m:r>
                                </m:e>
                                <m:sub>
                                  <m:r>
                                    <a:rPr lang="es-EC" i="1">
                                      <a:latin typeface="Cambria Math" panose="02040503050406030204" pitchFamily="18" charset="0"/>
                                    </a:rPr>
                                    <m:t>𝑟𝑒𝑓𝑓</m:t>
                                  </m:r>
                                </m:sub>
                              </m:sSub>
                              <m:r>
                                <a:rPr lang="es-EC" i="0">
                                  <a:latin typeface="Cambria Math" panose="02040503050406030204" pitchFamily="18" charset="0"/>
                                </a:rPr>
                                <m:t>−0,258</m:t>
                              </m:r>
                            </m:e>
                          </m:d>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𝑊</m:t>
                                  </m:r>
                                </m:num>
                                <m:den>
                                  <m:r>
                                    <a:rPr lang="es-EC" i="1">
                                      <a:latin typeface="Cambria Math" panose="02040503050406030204" pitchFamily="18" charset="0"/>
                                    </a:rPr>
                                    <m:t>h</m:t>
                                  </m:r>
                                </m:den>
                              </m:f>
                              <m:r>
                                <a:rPr lang="es-EC" i="0">
                                  <a:latin typeface="Cambria Math" panose="02040503050406030204" pitchFamily="18" charset="0"/>
                                </a:rPr>
                                <m:t>+0,8</m:t>
                              </m:r>
                            </m:e>
                          </m:d>
                        </m:den>
                      </m:f>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4406140" y="3192964"/>
                <a:ext cx="4196470" cy="1026756"/>
              </a:xfrm>
              <a:prstGeom prst="rect">
                <a:avLst/>
              </a:prstGeom>
              <a:blipFill>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4022971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Desarrollo</a:t>
            </a:r>
          </a:p>
        </p:txBody>
      </p:sp>
      <p:sp>
        <p:nvSpPr>
          <p:cNvPr id="33" name="CuadroTexto 32"/>
          <p:cNvSpPr txBox="1"/>
          <p:nvPr/>
        </p:nvSpPr>
        <p:spPr>
          <a:xfrm>
            <a:off x="0" y="6488668"/>
            <a:ext cx="705967" cy="369332"/>
          </a:xfrm>
          <a:prstGeom prst="rect">
            <a:avLst/>
          </a:prstGeom>
          <a:noFill/>
        </p:spPr>
        <p:txBody>
          <a:bodyPr wrap="square" rtlCol="0">
            <a:spAutoFit/>
          </a:bodyPr>
          <a:lstStyle/>
          <a:p>
            <a:r>
              <a:rPr lang="es-ES" dirty="0" smtClean="0"/>
              <a:t>10</a:t>
            </a:r>
            <a:endParaRPr lang="es-ES" dirty="0"/>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ángulo 19"/>
          <p:cNvSpPr/>
          <p:nvPr/>
        </p:nvSpPr>
        <p:spPr>
          <a:xfrm>
            <a:off x="131305" y="1584364"/>
            <a:ext cx="2126983" cy="369332"/>
          </a:xfrm>
          <a:prstGeom prst="rect">
            <a:avLst/>
          </a:prstGeom>
        </p:spPr>
        <p:txBody>
          <a:bodyPr wrap="square" lIns="91440" tIns="45720" rIns="91440" bIns="45720" anchor="t">
            <a:spAutoFit/>
          </a:bodyPr>
          <a:lstStyle/>
          <a:p>
            <a:pPr algn="just"/>
            <a:r>
              <a:rPr lang="es-EC" b="1" dirty="0" smtClean="0">
                <a:latin typeface="Times New Roman" panose="02020603050405020304" pitchFamily="18" charset="0"/>
                <a:cs typeface="Times New Roman" panose="02020603050405020304" pitchFamily="18" charset="0"/>
              </a:rPr>
              <a:t>Largo efectivo </a:t>
            </a:r>
            <a:endParaRPr lang="es-EC" dirty="0">
              <a:latin typeface="Times New Roman" panose="02020603050405020304" pitchFamily="18" charset="0"/>
              <a:cs typeface="Times New Roman" panose="02020603050405020304" pitchFamily="18" charset="0"/>
            </a:endParaRPr>
          </a:p>
        </p:txBody>
      </p:sp>
      <p:sp>
        <p:nvSpPr>
          <p:cNvPr id="21" name="Rectángulo 20"/>
          <p:cNvSpPr/>
          <p:nvPr/>
        </p:nvSpPr>
        <p:spPr>
          <a:xfrm>
            <a:off x="131306" y="3104562"/>
            <a:ext cx="2126983" cy="369332"/>
          </a:xfrm>
          <a:prstGeom prst="rect">
            <a:avLst/>
          </a:prstGeom>
        </p:spPr>
        <p:txBody>
          <a:bodyPr wrap="square" lIns="91440" tIns="45720" rIns="91440" bIns="45720" anchor="t">
            <a:spAutoFit/>
          </a:bodyPr>
          <a:lstStyle/>
          <a:p>
            <a:pPr algn="just"/>
            <a:r>
              <a:rPr lang="es-ES" b="1" dirty="0" smtClean="0">
                <a:latin typeface="Times New Roman" panose="02020603050405020304" pitchFamily="18" charset="0"/>
                <a:cs typeface="Times New Roman" panose="02020603050405020304" pitchFamily="18" charset="0"/>
              </a:rPr>
              <a:t>Largo</a:t>
            </a:r>
            <a:endParaRPr lang="es-EC"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ángulo 5"/>
              <p:cNvSpPr/>
              <p:nvPr/>
            </p:nvSpPr>
            <p:spPr>
              <a:xfrm>
                <a:off x="131306" y="2077968"/>
                <a:ext cx="2002728" cy="6613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𝑒𝑓𝑓</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𝐶</m:t>
                          </m:r>
                        </m:num>
                        <m:den>
                          <m:r>
                            <a:rPr lang="es-EC" i="0">
                              <a:latin typeface="Cambria Math" panose="02040503050406030204" pitchFamily="18" charset="0"/>
                            </a:rPr>
                            <m:t>2</m:t>
                          </m:r>
                          <m:r>
                            <a:rPr lang="es-EC" i="1">
                              <a:latin typeface="Cambria Math" panose="02040503050406030204" pitchFamily="18" charset="0"/>
                            </a:rPr>
                            <m:t>𝑓</m:t>
                          </m:r>
                        </m:den>
                      </m:f>
                      <m:rad>
                        <m:radPr>
                          <m:degHide m:val="on"/>
                          <m:ctrlPr>
                            <a:rPr lang="es-EC" i="1">
                              <a:latin typeface="Cambria Math" panose="02040503050406030204" pitchFamily="18" charset="0"/>
                            </a:rPr>
                          </m:ctrlPr>
                        </m:radPr>
                        <m:deg/>
                        <m:e>
                          <m:sSub>
                            <m:sSubPr>
                              <m:ctrlPr>
                                <a:rPr lang="es-EC" i="1">
                                  <a:latin typeface="Cambria Math" panose="02040503050406030204" pitchFamily="18" charset="0"/>
                                </a:rPr>
                              </m:ctrlPr>
                            </m:sSubPr>
                            <m:e>
                              <m:r>
                                <a:rPr lang="es-EC" i="1">
                                  <a:latin typeface="Cambria Math" panose="02040503050406030204" pitchFamily="18" charset="0"/>
                                </a:rPr>
                                <m:t>𝜀</m:t>
                              </m:r>
                            </m:e>
                            <m:sub>
                              <m:r>
                                <a:rPr lang="es-EC" i="1">
                                  <a:latin typeface="Cambria Math" panose="02040503050406030204" pitchFamily="18" charset="0"/>
                                </a:rPr>
                                <m:t>𝑟𝑒𝑓𝑓</m:t>
                              </m:r>
                            </m:sub>
                          </m:sSub>
                        </m:e>
                      </m:rad>
                      <m:r>
                        <a:rPr lang="es-EC" i="0">
                          <a:latin typeface="Cambria Math" panose="02040503050406030204" pitchFamily="18" charset="0"/>
                        </a:rPr>
                        <m:t> </m:t>
                      </m:r>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131306" y="2077968"/>
                <a:ext cx="2002728" cy="661335"/>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3402" y="3725302"/>
                <a:ext cx="1810880"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𝐿</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𝑒𝑓𝑓</m:t>
                          </m:r>
                        </m:sub>
                      </m:sSub>
                      <m:r>
                        <a:rPr lang="es-EC" i="0">
                          <a:latin typeface="Cambria Math" panose="02040503050406030204" pitchFamily="18" charset="0"/>
                        </a:rPr>
                        <m:t>−2</m:t>
                      </m:r>
                      <m:sSub>
                        <m:sSubPr>
                          <m:ctrlPr>
                            <a:rPr lang="es-EC" i="1">
                              <a:latin typeface="Cambria Math" panose="02040503050406030204" pitchFamily="18" charset="0"/>
                            </a:rPr>
                          </m:ctrlPr>
                        </m:sSubPr>
                        <m:e>
                          <m:r>
                            <a:rPr lang="es-EC" i="1">
                              <a:latin typeface="Cambria Math" panose="02040503050406030204" pitchFamily="18" charset="0"/>
                            </a:rPr>
                            <m:t>𝛥</m:t>
                          </m:r>
                        </m:e>
                        <m:sub>
                          <m:r>
                            <a:rPr lang="es-EC" i="1">
                              <a:latin typeface="Cambria Math" panose="02040503050406030204" pitchFamily="18" charset="0"/>
                            </a:rPr>
                            <m:t>𝐿</m:t>
                          </m:r>
                        </m:sub>
                      </m:sSub>
                      <m:r>
                        <a:rPr lang="es-EC" i="0">
                          <a:latin typeface="Cambria Math" panose="02040503050406030204" pitchFamily="18" charset="0"/>
                        </a:rPr>
                        <m:t> </m:t>
                      </m:r>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3402" y="3725302"/>
                <a:ext cx="1810880" cy="391582"/>
              </a:xfrm>
              <a:prstGeom prst="rect">
                <a:avLst/>
              </a:prstGeom>
              <a:blipFill>
                <a:blip r:embed="rId3"/>
                <a:stretch>
                  <a:fillRect b="-1093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131306" y="4254702"/>
                <a:ext cx="12628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𝐿</m:t>
                      </m:r>
                      <m:r>
                        <a:rPr lang="es-EC" i="0">
                          <a:latin typeface="Cambria Math" panose="02040503050406030204" pitchFamily="18" charset="0"/>
                        </a:rPr>
                        <m:t>≅1,3</m:t>
                      </m:r>
                      <m:r>
                        <a:rPr lang="es-EC" i="1">
                          <a:latin typeface="Cambria Math" panose="02040503050406030204" pitchFamily="18" charset="0"/>
                        </a:rPr>
                        <m:t>𝑊</m:t>
                      </m:r>
                      <m:r>
                        <a:rPr lang="es-EC" i="0">
                          <a:latin typeface="Cambria Math" panose="02040503050406030204" pitchFamily="18" charset="0"/>
                        </a:rPr>
                        <m:t> </m:t>
                      </m:r>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131306" y="4254702"/>
                <a:ext cx="1262846" cy="369332"/>
              </a:xfrm>
              <a:prstGeom prst="rect">
                <a:avLst/>
              </a:prstGeom>
              <a:blipFill>
                <a:blip r:embed="rId4"/>
                <a:stretch>
                  <a:fillRect/>
                </a:stretch>
              </a:blipFill>
            </p:spPr>
            <p:txBody>
              <a:bodyPr/>
              <a:lstStyle/>
              <a:p>
                <a:r>
                  <a:rPr lang="es-EC">
                    <a:noFill/>
                  </a:rPr>
                  <a:t> </a:t>
                </a:r>
              </a:p>
            </p:txBody>
          </p:sp>
        </mc:Fallback>
      </mc:AlternateContent>
      <p:sp>
        <p:nvSpPr>
          <p:cNvPr id="12" name="Rectángulo 11"/>
          <p:cNvSpPr/>
          <p:nvPr/>
        </p:nvSpPr>
        <p:spPr>
          <a:xfrm>
            <a:off x="2737225" y="652046"/>
            <a:ext cx="3226204" cy="369332"/>
          </a:xfrm>
          <a:prstGeom prst="rect">
            <a:avLst/>
          </a:prstGeom>
        </p:spPr>
        <p:txBody>
          <a:bodyPr wrap="none">
            <a:spAutoFit/>
          </a:bodyPr>
          <a:lstStyle/>
          <a:p>
            <a:pPr algn="ctr"/>
            <a:r>
              <a:rPr lang="es-EC" b="1" dirty="0">
                <a:latin typeface="Times New Roman" panose="02020603050405020304" pitchFamily="18" charset="0"/>
                <a:cs typeface="Times New Roman" panose="02020603050405020304" pitchFamily="18" charset="0"/>
              </a:rPr>
              <a:t>DISEÑO DE UN ELEMENTO</a:t>
            </a:r>
            <a:endParaRPr lang="es-EC" dirty="0">
              <a:latin typeface="Times New Roman" panose="02020603050405020304" pitchFamily="18" charset="0"/>
              <a:cs typeface="Times New Roman" panose="02020603050405020304" pitchFamily="18" charset="0"/>
            </a:endParaRPr>
          </a:p>
        </p:txBody>
      </p:sp>
      <p:pic>
        <p:nvPicPr>
          <p:cNvPr id="23" name="Imagen 22"/>
          <p:cNvPicPr/>
          <p:nvPr/>
        </p:nvPicPr>
        <p:blipFill>
          <a:blip r:embed="rId5"/>
          <a:stretch>
            <a:fillRect/>
          </a:stretch>
        </p:blipFill>
        <p:spPr>
          <a:xfrm>
            <a:off x="2400823" y="1829112"/>
            <a:ext cx="3099431" cy="2886203"/>
          </a:xfrm>
          <a:prstGeom prst="rect">
            <a:avLst/>
          </a:prstGeom>
        </p:spPr>
      </p:pic>
      <p:sp>
        <p:nvSpPr>
          <p:cNvPr id="24" name="Rectángulo 23"/>
          <p:cNvSpPr/>
          <p:nvPr/>
        </p:nvSpPr>
        <p:spPr>
          <a:xfrm>
            <a:off x="5500254" y="1584272"/>
            <a:ext cx="2891614" cy="369332"/>
          </a:xfrm>
          <a:prstGeom prst="rect">
            <a:avLst/>
          </a:prstGeom>
        </p:spPr>
        <p:txBody>
          <a:bodyPr wrap="square" lIns="91440" tIns="45720" rIns="91440" bIns="45720" anchor="t">
            <a:spAutoFit/>
          </a:bodyPr>
          <a:lstStyle/>
          <a:p>
            <a:pPr algn="just"/>
            <a:r>
              <a:rPr lang="es-EC" b="1" dirty="0" smtClean="0">
                <a:latin typeface="Times New Roman" panose="02020603050405020304" pitchFamily="18" charset="0"/>
                <a:cs typeface="Times New Roman" panose="02020603050405020304" pitchFamily="18" charset="0"/>
              </a:rPr>
              <a:t>Medidas del plano tierra</a:t>
            </a:r>
            <a:endParaRPr lang="es-EC" dirty="0">
              <a:latin typeface="Times New Roman" panose="02020603050405020304" pitchFamily="18" charset="0"/>
              <a:cs typeface="Times New Roman" panose="02020603050405020304" pitchFamily="18" charset="0"/>
            </a:endParaRPr>
          </a:p>
        </p:txBody>
      </p:sp>
      <p:sp>
        <p:nvSpPr>
          <p:cNvPr id="25" name="Rectángulo 24"/>
          <p:cNvSpPr/>
          <p:nvPr/>
        </p:nvSpPr>
        <p:spPr>
          <a:xfrm>
            <a:off x="5500254" y="2321329"/>
            <a:ext cx="2891614" cy="369332"/>
          </a:xfrm>
          <a:prstGeom prst="rect">
            <a:avLst/>
          </a:prstGeom>
        </p:spPr>
        <p:txBody>
          <a:bodyPr wrap="square" lIns="91440" tIns="45720" rIns="91440" bIns="45720" anchor="t">
            <a:spAutoFit/>
          </a:bodyPr>
          <a:lstStyle/>
          <a:p>
            <a:pPr algn="just"/>
            <a:r>
              <a:rPr lang="es-EC" b="1" dirty="0" smtClean="0">
                <a:latin typeface="Times New Roman" panose="02020603050405020304" pitchFamily="18" charset="0"/>
                <a:cs typeface="Times New Roman" panose="02020603050405020304" pitchFamily="18" charset="0"/>
              </a:rPr>
              <a:t>Largo plano tierra</a:t>
            </a:r>
            <a:endParaRPr lang="es-EC"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Rectángulo 12"/>
              <p:cNvSpPr/>
              <p:nvPr/>
            </p:nvSpPr>
            <p:spPr>
              <a:xfrm>
                <a:off x="6461650" y="2905608"/>
                <a:ext cx="1502399" cy="3919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𝑔</m:t>
                          </m:r>
                        </m:sub>
                      </m:sSub>
                      <m:r>
                        <a:rPr lang="es-EC" i="0">
                          <a:latin typeface="Cambria Math" panose="02040503050406030204" pitchFamily="18" charset="0"/>
                        </a:rPr>
                        <m:t>=6</m:t>
                      </m:r>
                      <m:r>
                        <a:rPr lang="es-EC" i="1">
                          <a:latin typeface="Cambria Math" panose="02040503050406030204" pitchFamily="18" charset="0"/>
                        </a:rPr>
                        <m:t>h</m:t>
                      </m:r>
                      <m:r>
                        <a:rPr lang="es-EC" i="0">
                          <a:latin typeface="Cambria Math" panose="02040503050406030204" pitchFamily="18" charset="0"/>
                        </a:rPr>
                        <m:t>+</m:t>
                      </m:r>
                      <m:r>
                        <a:rPr lang="es-EC" i="1">
                          <a:latin typeface="Cambria Math" panose="02040503050406030204" pitchFamily="18" charset="0"/>
                        </a:rPr>
                        <m:t>𝐿</m:t>
                      </m:r>
                      <m:r>
                        <a:rPr lang="es-EC" i="0">
                          <a:latin typeface="Cambria Math" panose="02040503050406030204" pitchFamily="18" charset="0"/>
                        </a:rPr>
                        <m:t> </m:t>
                      </m:r>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6461650" y="2905608"/>
                <a:ext cx="1502399" cy="391902"/>
              </a:xfrm>
              <a:prstGeom prst="rect">
                <a:avLst/>
              </a:prstGeom>
              <a:blipFill>
                <a:blip r:embed="rId6"/>
                <a:stretch>
                  <a:fillRect b="-6250"/>
                </a:stretch>
              </a:blipFill>
            </p:spPr>
            <p:txBody>
              <a:bodyPr/>
              <a:lstStyle/>
              <a:p>
                <a:r>
                  <a:rPr lang="es-EC">
                    <a:noFill/>
                  </a:rPr>
                  <a:t> </a:t>
                </a:r>
              </a:p>
            </p:txBody>
          </p:sp>
        </mc:Fallback>
      </mc:AlternateContent>
      <p:sp>
        <p:nvSpPr>
          <p:cNvPr id="27" name="Rectángulo 26"/>
          <p:cNvSpPr/>
          <p:nvPr/>
        </p:nvSpPr>
        <p:spPr>
          <a:xfrm>
            <a:off x="5500254" y="3655346"/>
            <a:ext cx="2891614" cy="369332"/>
          </a:xfrm>
          <a:prstGeom prst="rect">
            <a:avLst/>
          </a:prstGeom>
        </p:spPr>
        <p:txBody>
          <a:bodyPr wrap="square" lIns="91440" tIns="45720" rIns="91440" bIns="45720" anchor="t">
            <a:spAutoFit/>
          </a:bodyPr>
          <a:lstStyle/>
          <a:p>
            <a:pPr algn="just"/>
            <a:r>
              <a:rPr lang="es-EC" b="1" dirty="0" smtClean="0">
                <a:latin typeface="Times New Roman" panose="02020603050405020304" pitchFamily="18" charset="0"/>
                <a:cs typeface="Times New Roman" panose="02020603050405020304" pitchFamily="18" charset="0"/>
              </a:rPr>
              <a:t>Ancho plano tierra</a:t>
            </a:r>
            <a:endParaRPr lang="es-EC"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Rectángulo 25"/>
              <p:cNvSpPr/>
              <p:nvPr/>
            </p:nvSpPr>
            <p:spPr>
              <a:xfrm>
                <a:off x="6413752" y="4186563"/>
                <a:ext cx="1598193" cy="3919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𝑊</m:t>
                          </m:r>
                        </m:e>
                        <m:sub>
                          <m:r>
                            <a:rPr lang="es-EC" i="1">
                              <a:latin typeface="Cambria Math" panose="02040503050406030204" pitchFamily="18" charset="0"/>
                            </a:rPr>
                            <m:t>𝑔</m:t>
                          </m:r>
                        </m:sub>
                      </m:sSub>
                      <m:r>
                        <a:rPr lang="es-EC" i="0">
                          <a:latin typeface="Cambria Math" panose="02040503050406030204" pitchFamily="18" charset="0"/>
                        </a:rPr>
                        <m:t>=6</m:t>
                      </m:r>
                      <m:r>
                        <a:rPr lang="es-EC" i="1">
                          <a:latin typeface="Cambria Math" panose="02040503050406030204" pitchFamily="18" charset="0"/>
                        </a:rPr>
                        <m:t>h</m:t>
                      </m:r>
                      <m:r>
                        <a:rPr lang="es-EC" i="0">
                          <a:latin typeface="Cambria Math" panose="02040503050406030204" pitchFamily="18" charset="0"/>
                        </a:rPr>
                        <m:t>+</m:t>
                      </m:r>
                      <m:r>
                        <a:rPr lang="es-EC" i="1">
                          <a:latin typeface="Cambria Math" panose="02040503050406030204" pitchFamily="18" charset="0"/>
                        </a:rPr>
                        <m:t>𝑊</m:t>
                      </m:r>
                    </m:oMath>
                  </m:oMathPara>
                </a14:m>
                <a:endParaRPr lang="es-EC" dirty="0"/>
              </a:p>
            </p:txBody>
          </p:sp>
        </mc:Choice>
        <mc:Fallback xmlns="">
          <p:sp>
            <p:nvSpPr>
              <p:cNvPr id="26" name="Rectángulo 25"/>
              <p:cNvSpPr>
                <a:spLocks noRot="1" noChangeAspect="1" noMove="1" noResize="1" noEditPoints="1" noAdjustHandles="1" noChangeArrowheads="1" noChangeShapeType="1" noTextEdit="1"/>
              </p:cNvSpPr>
              <p:nvPr/>
            </p:nvSpPr>
            <p:spPr>
              <a:xfrm>
                <a:off x="6413752" y="4186563"/>
                <a:ext cx="1598193" cy="391902"/>
              </a:xfrm>
              <a:prstGeom prst="rect">
                <a:avLst/>
              </a:prstGeom>
              <a:blipFill>
                <a:blip r:embed="rId7"/>
                <a:stretch>
                  <a:fillRect b="-6250"/>
                </a:stretch>
              </a:blipFill>
            </p:spPr>
            <p:txBody>
              <a:bodyPr/>
              <a:lstStyle/>
              <a:p>
                <a:r>
                  <a:rPr lang="es-EC">
                    <a:noFill/>
                  </a:rPr>
                  <a:t> </a:t>
                </a:r>
              </a:p>
            </p:txBody>
          </p:sp>
        </mc:Fallback>
      </mc:AlternateContent>
    </p:spTree>
    <p:extLst>
      <p:ext uri="{BB962C8B-B14F-4D97-AF65-F5344CB8AC3E}">
        <p14:creationId xmlns:p14="http://schemas.microsoft.com/office/powerpoint/2010/main" val="1829689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Desarrollo</a:t>
            </a:r>
          </a:p>
        </p:txBody>
      </p:sp>
      <p:sp>
        <p:nvSpPr>
          <p:cNvPr id="33" name="CuadroTexto 32"/>
          <p:cNvSpPr txBox="1"/>
          <p:nvPr/>
        </p:nvSpPr>
        <p:spPr>
          <a:xfrm>
            <a:off x="0" y="6488668"/>
            <a:ext cx="705967" cy="369332"/>
          </a:xfrm>
          <a:prstGeom prst="rect">
            <a:avLst/>
          </a:prstGeom>
          <a:noFill/>
        </p:spPr>
        <p:txBody>
          <a:bodyPr wrap="square" rtlCol="0">
            <a:spAutoFit/>
          </a:bodyPr>
          <a:lstStyle/>
          <a:p>
            <a:r>
              <a:rPr lang="es-ES" dirty="0" smtClean="0"/>
              <a:t>11</a:t>
            </a:r>
            <a:endParaRPr lang="es-ES" dirty="0"/>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ángulo 19"/>
          <p:cNvSpPr/>
          <p:nvPr/>
        </p:nvSpPr>
        <p:spPr>
          <a:xfrm>
            <a:off x="131305" y="1364672"/>
            <a:ext cx="2126983" cy="369332"/>
          </a:xfrm>
          <a:prstGeom prst="rect">
            <a:avLst/>
          </a:prstGeom>
        </p:spPr>
        <p:txBody>
          <a:bodyPr wrap="square" lIns="91440" tIns="45720" rIns="91440" bIns="45720" anchor="t">
            <a:spAutoFit/>
          </a:bodyPr>
          <a:lstStyle/>
          <a:p>
            <a:pPr algn="just"/>
            <a:r>
              <a:rPr lang="es-EC" b="1" dirty="0" smtClean="0">
                <a:latin typeface="Times New Roman" panose="02020603050405020304" pitchFamily="18" charset="0"/>
                <a:cs typeface="Times New Roman" panose="02020603050405020304" pitchFamily="18" charset="0"/>
              </a:rPr>
              <a:t>Datos obtenidos</a:t>
            </a:r>
            <a:endParaRPr lang="es-EC" dirty="0">
              <a:latin typeface="Times New Roman" panose="02020603050405020304" pitchFamily="18" charset="0"/>
              <a:cs typeface="Times New Roman" panose="02020603050405020304" pitchFamily="18" charset="0"/>
            </a:endParaRPr>
          </a:p>
        </p:txBody>
      </p:sp>
      <p:sp>
        <p:nvSpPr>
          <p:cNvPr id="12" name="Rectángulo 11"/>
          <p:cNvSpPr/>
          <p:nvPr/>
        </p:nvSpPr>
        <p:spPr>
          <a:xfrm>
            <a:off x="2737225" y="652046"/>
            <a:ext cx="3226204" cy="369332"/>
          </a:xfrm>
          <a:prstGeom prst="rect">
            <a:avLst/>
          </a:prstGeom>
        </p:spPr>
        <p:txBody>
          <a:bodyPr wrap="none">
            <a:spAutoFit/>
          </a:bodyPr>
          <a:lstStyle/>
          <a:p>
            <a:pPr algn="ctr"/>
            <a:r>
              <a:rPr lang="es-EC" b="1" dirty="0">
                <a:latin typeface="Times New Roman" panose="02020603050405020304" pitchFamily="18" charset="0"/>
                <a:cs typeface="Times New Roman" panose="02020603050405020304" pitchFamily="18" charset="0"/>
              </a:rPr>
              <a:t>DISEÑO DE UN ELEMENTO</a:t>
            </a:r>
            <a:endParaRPr lang="es-EC" dirty="0">
              <a:latin typeface="Times New Roman" panose="02020603050405020304" pitchFamily="18" charset="0"/>
              <a:cs typeface="Times New Roman" panose="02020603050405020304" pitchFamily="18" charset="0"/>
            </a:endParaRPr>
          </a:p>
        </p:txBody>
      </p:sp>
      <p:sp>
        <p:nvSpPr>
          <p:cNvPr id="17" name="Rectángulo 16"/>
          <p:cNvSpPr/>
          <p:nvPr/>
        </p:nvSpPr>
        <p:spPr>
          <a:xfrm>
            <a:off x="131305" y="2095042"/>
            <a:ext cx="2126983" cy="369332"/>
          </a:xfrm>
          <a:prstGeom prst="rect">
            <a:avLst/>
          </a:prstGeom>
        </p:spPr>
        <p:txBody>
          <a:bodyPr wrap="square" lIns="91440" tIns="45720" rIns="91440" bIns="45720" anchor="t">
            <a:spAutoFit/>
          </a:bodyPr>
          <a:lstStyle/>
          <a:p>
            <a:pPr algn="just"/>
            <a:r>
              <a:rPr lang="es-EC" b="1" dirty="0" smtClean="0">
                <a:latin typeface="Times New Roman" panose="02020603050405020304" pitchFamily="18" charset="0"/>
                <a:cs typeface="Times New Roman" panose="02020603050405020304" pitchFamily="18" charset="0"/>
              </a:rPr>
              <a:t>Ancho del </a:t>
            </a:r>
            <a:r>
              <a:rPr lang="es-EC" b="1" dirty="0" err="1" smtClean="0">
                <a:latin typeface="Times New Roman" panose="02020603050405020304" pitchFamily="18" charset="0"/>
                <a:cs typeface="Times New Roman" panose="02020603050405020304" pitchFamily="18" charset="0"/>
              </a:rPr>
              <a:t>Patch</a:t>
            </a:r>
            <a:endParaRPr lang="es-EC"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Rectángulo 17"/>
              <p:cNvSpPr/>
              <p:nvPr/>
            </p:nvSpPr>
            <p:spPr>
              <a:xfrm>
                <a:off x="256001" y="2508363"/>
                <a:ext cx="16476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𝑊</m:t>
                      </m:r>
                      <m:r>
                        <a:rPr lang="es-EC" i="0">
                          <a:latin typeface="Cambria Math" panose="02040503050406030204" pitchFamily="18" charset="0"/>
                        </a:rPr>
                        <m:t>=</m:t>
                      </m:r>
                      <m:r>
                        <a:rPr lang="es-ES" b="0" i="0" smtClean="0">
                          <a:latin typeface="Cambria Math" panose="02040503050406030204" pitchFamily="18" charset="0"/>
                        </a:rPr>
                        <m:t>8,12 </m:t>
                      </m:r>
                      <m:r>
                        <m:rPr>
                          <m:sty m:val="p"/>
                        </m:rPr>
                        <a:rPr lang="es-ES" b="0" i="0" smtClean="0">
                          <a:latin typeface="Cambria Math" panose="02040503050406030204" pitchFamily="18" charset="0"/>
                        </a:rPr>
                        <m:t>mm</m:t>
                      </m:r>
                    </m:oMath>
                  </m:oMathPara>
                </a14:m>
                <a:endParaRPr lang="es-EC" dirty="0"/>
              </a:p>
            </p:txBody>
          </p:sp>
        </mc:Choice>
        <mc:Fallback xmlns="">
          <p:sp>
            <p:nvSpPr>
              <p:cNvPr id="18" name="Rectángulo 17"/>
              <p:cNvSpPr>
                <a:spLocks noRot="1" noChangeAspect="1" noMove="1" noResize="1" noEditPoints="1" noAdjustHandles="1" noChangeArrowheads="1" noChangeShapeType="1" noTextEdit="1"/>
              </p:cNvSpPr>
              <p:nvPr/>
            </p:nvSpPr>
            <p:spPr>
              <a:xfrm>
                <a:off x="256001" y="2508363"/>
                <a:ext cx="1647631" cy="369332"/>
              </a:xfrm>
              <a:prstGeom prst="rect">
                <a:avLst/>
              </a:prstGeom>
              <a:blipFill>
                <a:blip r:embed="rId2"/>
                <a:stretch>
                  <a:fillRect/>
                </a:stretch>
              </a:blipFill>
            </p:spPr>
            <p:txBody>
              <a:bodyPr/>
              <a:lstStyle/>
              <a:p>
                <a:r>
                  <a:rPr lang="es-EC">
                    <a:noFill/>
                  </a:rPr>
                  <a:t> </a:t>
                </a:r>
              </a:p>
            </p:txBody>
          </p:sp>
        </mc:Fallback>
      </mc:AlternateContent>
      <p:sp>
        <p:nvSpPr>
          <p:cNvPr id="19" name="Rectángulo 18"/>
          <p:cNvSpPr/>
          <p:nvPr/>
        </p:nvSpPr>
        <p:spPr>
          <a:xfrm>
            <a:off x="131305" y="3188006"/>
            <a:ext cx="2126983" cy="923330"/>
          </a:xfrm>
          <a:prstGeom prst="rect">
            <a:avLst/>
          </a:prstGeom>
        </p:spPr>
        <p:txBody>
          <a:bodyPr wrap="square" lIns="91440" tIns="45720" rIns="91440" bIns="45720" anchor="t">
            <a:spAutoFit/>
          </a:bodyPr>
          <a:lstStyle/>
          <a:p>
            <a:pPr algn="just"/>
            <a:r>
              <a:rPr lang="es-ES" b="1" dirty="0">
                <a:latin typeface="Times New Roman" panose="02020603050405020304" pitchFamily="18" charset="0"/>
                <a:cs typeface="Times New Roman" panose="02020603050405020304" pitchFamily="18" charset="0"/>
              </a:rPr>
              <a:t>Permitividad eléctrica relativa efectiva</a:t>
            </a:r>
            <a:endParaRPr lang="es-EC"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Rectángulo 21"/>
              <p:cNvSpPr/>
              <p:nvPr/>
            </p:nvSpPr>
            <p:spPr>
              <a:xfrm>
                <a:off x="131305" y="4450124"/>
                <a:ext cx="1497911" cy="391582"/>
              </a:xfrm>
              <a:prstGeom prst="rect">
                <a:avLst/>
              </a:prstGeom>
            </p:spPr>
            <p:txBody>
              <a:bodyPr wrap="none">
                <a:spAutoFit/>
              </a:bodyPr>
              <a:lstStyle/>
              <a:p>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𝜀</m:t>
                        </m:r>
                      </m:e>
                      <m:sub>
                        <m:r>
                          <a:rPr lang="es-EC" i="1">
                            <a:latin typeface="Cambria Math" panose="02040503050406030204" pitchFamily="18" charset="0"/>
                          </a:rPr>
                          <m:t>𝑟𝑒𝑓𝑓</m:t>
                        </m:r>
                      </m:sub>
                    </m:sSub>
                    <m:r>
                      <a:rPr lang="es-EC" i="0">
                        <a:latin typeface="Cambria Math" panose="02040503050406030204" pitchFamily="18" charset="0"/>
                      </a:rPr>
                      <m:t>=</m:t>
                    </m:r>
                  </m:oMath>
                </a14:m>
                <a:r>
                  <a:rPr lang="es-EC" dirty="0" smtClean="0"/>
                  <a:t>3,589</a:t>
                </a:r>
                <a:endParaRPr lang="es-EC" dirty="0"/>
              </a:p>
            </p:txBody>
          </p:sp>
        </mc:Choice>
        <mc:Fallback xmlns="">
          <p:sp>
            <p:nvSpPr>
              <p:cNvPr id="22" name="Rectángulo 21"/>
              <p:cNvSpPr>
                <a:spLocks noRot="1" noChangeAspect="1" noMove="1" noResize="1" noEditPoints="1" noAdjustHandles="1" noChangeArrowheads="1" noChangeShapeType="1" noTextEdit="1"/>
              </p:cNvSpPr>
              <p:nvPr/>
            </p:nvSpPr>
            <p:spPr>
              <a:xfrm>
                <a:off x="131305" y="4450124"/>
                <a:ext cx="1497911" cy="391582"/>
              </a:xfrm>
              <a:prstGeom prst="rect">
                <a:avLst/>
              </a:prstGeom>
              <a:blipFill>
                <a:blip r:embed="rId3"/>
                <a:stretch>
                  <a:fillRect t="-7813" r="-3265" b="-1875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2865809" y="2508363"/>
                <a:ext cx="17266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𝐿</m:t>
                      </m:r>
                      <m:r>
                        <a:rPr lang="es-EC">
                          <a:latin typeface="Cambria Math" panose="02040503050406030204" pitchFamily="18" charset="0"/>
                        </a:rPr>
                        <m:t>≅</m:t>
                      </m:r>
                      <m:r>
                        <a:rPr lang="es-ES" b="0" i="0" smtClean="0">
                          <a:latin typeface="Cambria Math" panose="02040503050406030204" pitchFamily="18" charset="0"/>
                        </a:rPr>
                        <m:t>10,53 </m:t>
                      </m:r>
                      <m:r>
                        <m:rPr>
                          <m:sty m:val="p"/>
                        </m:rPr>
                        <a:rPr lang="es-ES" b="0" i="0" smtClean="0">
                          <a:latin typeface="Cambria Math" panose="02040503050406030204" pitchFamily="18" charset="0"/>
                        </a:rPr>
                        <m:t>mm</m:t>
                      </m:r>
                      <m:r>
                        <a:rPr lang="es-EC">
                          <a:latin typeface="Cambria Math" panose="02040503050406030204" pitchFamily="18" charset="0"/>
                        </a:rPr>
                        <m:t> </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2865809" y="2508363"/>
                <a:ext cx="1726691" cy="369332"/>
              </a:xfrm>
              <a:prstGeom prst="rect">
                <a:avLst/>
              </a:prstGeom>
              <a:blipFill>
                <a:blip r:embed="rId4"/>
                <a:stretch>
                  <a:fillRect/>
                </a:stretch>
              </a:blipFill>
            </p:spPr>
            <p:txBody>
              <a:bodyPr/>
              <a:lstStyle/>
              <a:p>
                <a:r>
                  <a:rPr lang="es-EC">
                    <a:noFill/>
                  </a:rPr>
                  <a:t> </a:t>
                </a:r>
              </a:p>
            </p:txBody>
          </p:sp>
        </mc:Fallback>
      </mc:AlternateContent>
      <p:sp>
        <p:nvSpPr>
          <p:cNvPr id="5" name="Rectángulo 4"/>
          <p:cNvSpPr/>
          <p:nvPr/>
        </p:nvSpPr>
        <p:spPr>
          <a:xfrm>
            <a:off x="2885045" y="1995326"/>
            <a:ext cx="787395" cy="369332"/>
          </a:xfrm>
          <a:prstGeom prst="rect">
            <a:avLst/>
          </a:prstGeom>
        </p:spPr>
        <p:txBody>
          <a:bodyPr wrap="none">
            <a:spAutoFit/>
          </a:bodyPr>
          <a:lstStyle/>
          <a:p>
            <a:pPr algn="just"/>
            <a:r>
              <a:rPr lang="es-ES" b="1" dirty="0">
                <a:latin typeface="Times New Roman" panose="02020603050405020304" pitchFamily="18" charset="0"/>
                <a:cs typeface="Times New Roman" panose="02020603050405020304" pitchFamily="18" charset="0"/>
              </a:rPr>
              <a:t>Largo</a:t>
            </a:r>
            <a:endParaRPr lang="es-EC" b="1" dirty="0">
              <a:latin typeface="Times New Roman" panose="02020603050405020304" pitchFamily="18" charset="0"/>
              <a:cs typeface="Times New Roman" panose="02020603050405020304" pitchFamily="18" charset="0"/>
            </a:endParaRPr>
          </a:p>
        </p:txBody>
      </p:sp>
      <p:sp>
        <p:nvSpPr>
          <p:cNvPr id="7" name="Rectángulo 6"/>
          <p:cNvSpPr/>
          <p:nvPr/>
        </p:nvSpPr>
        <p:spPr>
          <a:xfrm>
            <a:off x="2929929" y="3280339"/>
            <a:ext cx="2018501" cy="369332"/>
          </a:xfrm>
          <a:prstGeom prst="rect">
            <a:avLst/>
          </a:prstGeom>
        </p:spPr>
        <p:txBody>
          <a:bodyPr wrap="none">
            <a:spAutoFit/>
          </a:bodyPr>
          <a:lstStyle/>
          <a:p>
            <a:pPr algn="just"/>
            <a:r>
              <a:rPr lang="es-EC" b="1" dirty="0">
                <a:latin typeface="Times New Roman" panose="02020603050405020304" pitchFamily="18" charset="0"/>
                <a:cs typeface="Times New Roman" panose="02020603050405020304" pitchFamily="18" charset="0"/>
              </a:rPr>
              <a:t>Largo plano tierra</a:t>
            </a:r>
            <a:endParaRPr lang="es-EC"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8" name="Rectángulo 27"/>
              <p:cNvSpPr/>
              <p:nvPr/>
            </p:nvSpPr>
            <p:spPr>
              <a:xfrm>
                <a:off x="2847928" y="3791281"/>
                <a:ext cx="1912062" cy="3919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𝑔</m:t>
                          </m:r>
                        </m:sub>
                      </m:sSub>
                      <m:r>
                        <a:rPr lang="es-EC" i="0">
                          <a:latin typeface="Cambria Math" panose="02040503050406030204" pitchFamily="18" charset="0"/>
                        </a:rPr>
                        <m:t>=</m:t>
                      </m:r>
                      <m:r>
                        <a:rPr lang="es-ES" b="0" i="0" smtClean="0">
                          <a:latin typeface="Cambria Math" panose="02040503050406030204" pitchFamily="18" charset="0"/>
                        </a:rPr>
                        <m:t>18,179 </m:t>
                      </m:r>
                      <m:r>
                        <m:rPr>
                          <m:sty m:val="p"/>
                        </m:rPr>
                        <a:rPr lang="es-ES" b="0" i="0" smtClean="0">
                          <a:latin typeface="Cambria Math" panose="02040503050406030204" pitchFamily="18" charset="0"/>
                        </a:rPr>
                        <m:t>mm</m:t>
                      </m:r>
                    </m:oMath>
                  </m:oMathPara>
                </a14:m>
                <a:endParaRPr lang="es-EC" dirty="0"/>
              </a:p>
            </p:txBody>
          </p:sp>
        </mc:Choice>
        <mc:Fallback xmlns="">
          <p:sp>
            <p:nvSpPr>
              <p:cNvPr id="28" name="Rectángulo 27"/>
              <p:cNvSpPr>
                <a:spLocks noRot="1" noChangeAspect="1" noMove="1" noResize="1" noEditPoints="1" noAdjustHandles="1" noChangeArrowheads="1" noChangeShapeType="1" noTextEdit="1"/>
              </p:cNvSpPr>
              <p:nvPr/>
            </p:nvSpPr>
            <p:spPr>
              <a:xfrm>
                <a:off x="2847928" y="3791281"/>
                <a:ext cx="1912062" cy="391902"/>
              </a:xfrm>
              <a:prstGeom prst="rect">
                <a:avLst/>
              </a:prstGeom>
              <a:blipFill>
                <a:blip r:embed="rId5"/>
                <a:stretch>
                  <a:fillRect b="-6250"/>
                </a:stretch>
              </a:blipFill>
            </p:spPr>
            <p:txBody>
              <a:bodyPr/>
              <a:lstStyle/>
              <a:p>
                <a:r>
                  <a:rPr lang="es-EC">
                    <a:noFill/>
                  </a:rPr>
                  <a:t> </a:t>
                </a:r>
              </a:p>
            </p:txBody>
          </p:sp>
        </mc:Fallback>
      </mc:AlternateContent>
      <p:sp>
        <p:nvSpPr>
          <p:cNvPr id="29" name="Rectángulo 28"/>
          <p:cNvSpPr/>
          <p:nvPr/>
        </p:nvSpPr>
        <p:spPr>
          <a:xfrm>
            <a:off x="2847928" y="4461249"/>
            <a:ext cx="2891614" cy="369332"/>
          </a:xfrm>
          <a:prstGeom prst="rect">
            <a:avLst/>
          </a:prstGeom>
        </p:spPr>
        <p:txBody>
          <a:bodyPr wrap="square" lIns="91440" tIns="45720" rIns="91440" bIns="45720" anchor="t">
            <a:spAutoFit/>
          </a:bodyPr>
          <a:lstStyle/>
          <a:p>
            <a:pPr algn="just"/>
            <a:r>
              <a:rPr lang="es-EC" b="1" dirty="0" smtClean="0">
                <a:latin typeface="Times New Roman" panose="02020603050405020304" pitchFamily="18" charset="0"/>
                <a:cs typeface="Times New Roman" panose="02020603050405020304" pitchFamily="18" charset="0"/>
              </a:rPr>
              <a:t>Ancho plano tierra</a:t>
            </a:r>
            <a:endParaRPr lang="es-EC"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ángulo 7"/>
              <p:cNvSpPr/>
              <p:nvPr/>
            </p:nvSpPr>
            <p:spPr>
              <a:xfrm>
                <a:off x="2865809" y="5105096"/>
                <a:ext cx="1830437" cy="3919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𝑊</m:t>
                          </m:r>
                        </m:e>
                        <m:sub>
                          <m:r>
                            <a:rPr lang="es-EC" i="1">
                              <a:latin typeface="Cambria Math" panose="02040503050406030204" pitchFamily="18" charset="0"/>
                            </a:rPr>
                            <m:t>𝑔</m:t>
                          </m:r>
                        </m:sub>
                      </m:sSub>
                      <m:r>
                        <a:rPr lang="es-EC">
                          <a:latin typeface="Cambria Math" panose="02040503050406030204" pitchFamily="18" charset="0"/>
                        </a:rPr>
                        <m:t>=</m:t>
                      </m:r>
                      <m:r>
                        <a:rPr lang="es-ES" b="0" i="0" smtClean="0">
                          <a:latin typeface="Cambria Math" panose="02040503050406030204" pitchFamily="18" charset="0"/>
                        </a:rPr>
                        <m:t>20,92 </m:t>
                      </m:r>
                      <m:r>
                        <m:rPr>
                          <m:sty m:val="p"/>
                        </m:rPr>
                        <a:rPr lang="es-ES" b="0" i="0" smtClean="0">
                          <a:latin typeface="Cambria Math" panose="02040503050406030204" pitchFamily="18" charset="0"/>
                        </a:rPr>
                        <m:t>mm</m:t>
                      </m:r>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2865809" y="5105096"/>
                <a:ext cx="1830437" cy="391902"/>
              </a:xfrm>
              <a:prstGeom prst="rect">
                <a:avLst/>
              </a:prstGeom>
              <a:blipFill>
                <a:blip r:embed="rId6"/>
                <a:stretch>
                  <a:fillRect b="-4615"/>
                </a:stretch>
              </a:blipFill>
            </p:spPr>
            <p:txBody>
              <a:bodyPr/>
              <a:lstStyle/>
              <a:p>
                <a:r>
                  <a:rPr lang="es-EC">
                    <a:noFill/>
                  </a:rPr>
                  <a:t> </a:t>
                </a:r>
              </a:p>
            </p:txBody>
          </p:sp>
        </mc:Fallback>
      </mc:AlternateContent>
      <p:pic>
        <p:nvPicPr>
          <p:cNvPr id="21" name="Imagen 20"/>
          <p:cNvPicPr/>
          <p:nvPr/>
        </p:nvPicPr>
        <p:blipFill>
          <a:blip r:embed="rId7" cstate="print">
            <a:extLst>
              <a:ext uri="{28A0092B-C50C-407E-A947-70E740481C1C}">
                <a14:useLocalDpi xmlns:a14="http://schemas.microsoft.com/office/drawing/2010/main" val="0"/>
              </a:ext>
            </a:extLst>
          </a:blip>
          <a:stretch>
            <a:fillRect/>
          </a:stretch>
        </p:blipFill>
        <p:spPr>
          <a:xfrm>
            <a:off x="5620072" y="2159659"/>
            <a:ext cx="3048516" cy="2098848"/>
          </a:xfrm>
          <a:prstGeom prst="rect">
            <a:avLst/>
          </a:prstGeom>
        </p:spPr>
      </p:pic>
    </p:spTree>
    <p:extLst>
      <p:ext uri="{BB962C8B-B14F-4D97-AF65-F5344CB8AC3E}">
        <p14:creationId xmlns:p14="http://schemas.microsoft.com/office/powerpoint/2010/main" val="293102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Desarrollo</a:t>
            </a:r>
          </a:p>
        </p:txBody>
      </p:sp>
      <p:sp>
        <p:nvSpPr>
          <p:cNvPr id="33" name="CuadroTexto 32"/>
          <p:cNvSpPr txBox="1"/>
          <p:nvPr/>
        </p:nvSpPr>
        <p:spPr>
          <a:xfrm>
            <a:off x="0" y="6488668"/>
            <a:ext cx="705967" cy="369332"/>
          </a:xfrm>
          <a:prstGeom prst="rect">
            <a:avLst/>
          </a:prstGeom>
          <a:noFill/>
        </p:spPr>
        <p:txBody>
          <a:bodyPr wrap="square" rtlCol="0">
            <a:spAutoFit/>
          </a:bodyPr>
          <a:lstStyle/>
          <a:p>
            <a:r>
              <a:rPr lang="es-ES" dirty="0" smtClean="0"/>
              <a:t>12</a:t>
            </a:r>
            <a:endParaRPr lang="es-ES" dirty="0"/>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ángulo 19"/>
          <p:cNvSpPr/>
          <p:nvPr/>
        </p:nvSpPr>
        <p:spPr>
          <a:xfrm>
            <a:off x="1194795" y="1428766"/>
            <a:ext cx="2126983" cy="646331"/>
          </a:xfrm>
          <a:prstGeom prst="rect">
            <a:avLst/>
          </a:prstGeom>
        </p:spPr>
        <p:txBody>
          <a:bodyPr wrap="square" lIns="91440" tIns="45720" rIns="91440" bIns="45720" anchor="t">
            <a:spAutoFit/>
          </a:bodyPr>
          <a:lstStyle/>
          <a:p>
            <a:pPr algn="ctr"/>
            <a:r>
              <a:rPr lang="es-EC" b="1" dirty="0" smtClean="0">
                <a:latin typeface="Times New Roman" panose="02020603050405020304" pitchFamily="18" charset="0"/>
                <a:cs typeface="Times New Roman" panose="02020603050405020304" pitchFamily="18" charset="0"/>
              </a:rPr>
              <a:t>Impedancia de entrada</a:t>
            </a:r>
            <a:endParaRPr lang="es-EC" dirty="0">
              <a:latin typeface="Times New Roman" panose="02020603050405020304" pitchFamily="18" charset="0"/>
              <a:cs typeface="Times New Roman" panose="02020603050405020304" pitchFamily="18" charset="0"/>
            </a:endParaRPr>
          </a:p>
        </p:txBody>
      </p:sp>
      <p:sp>
        <p:nvSpPr>
          <p:cNvPr id="12" name="Rectángulo 11"/>
          <p:cNvSpPr/>
          <p:nvPr/>
        </p:nvSpPr>
        <p:spPr>
          <a:xfrm>
            <a:off x="2737225" y="652046"/>
            <a:ext cx="3226204" cy="369332"/>
          </a:xfrm>
          <a:prstGeom prst="rect">
            <a:avLst/>
          </a:prstGeom>
        </p:spPr>
        <p:txBody>
          <a:bodyPr wrap="none">
            <a:spAutoFit/>
          </a:bodyPr>
          <a:lstStyle/>
          <a:p>
            <a:pPr algn="ctr"/>
            <a:r>
              <a:rPr lang="es-EC" b="1" dirty="0">
                <a:latin typeface="Times New Roman" panose="02020603050405020304" pitchFamily="18" charset="0"/>
                <a:cs typeface="Times New Roman" panose="02020603050405020304" pitchFamily="18" charset="0"/>
              </a:rPr>
              <a:t>DISEÑO DE UN ELEMENTO</a:t>
            </a:r>
            <a:endParaRPr lang="es-EC" dirty="0">
              <a:latin typeface="Times New Roman" panose="02020603050405020304" pitchFamily="18" charset="0"/>
              <a:cs typeface="Times New Roman" panose="02020603050405020304" pitchFamily="18" charset="0"/>
            </a:endParaRPr>
          </a:p>
        </p:txBody>
      </p:sp>
      <p:pic>
        <p:nvPicPr>
          <p:cNvPr id="21" name="Imagen 20"/>
          <p:cNvPicPr/>
          <p:nvPr/>
        </p:nvPicPr>
        <p:blipFill>
          <a:blip r:embed="rId2"/>
          <a:stretch>
            <a:fillRect/>
          </a:stretch>
        </p:blipFill>
        <p:spPr>
          <a:xfrm>
            <a:off x="390939" y="2565895"/>
            <a:ext cx="3734697" cy="2748483"/>
          </a:xfrm>
          <a:prstGeom prst="rect">
            <a:avLst/>
          </a:prstGeom>
        </p:spPr>
      </p:pic>
      <p:sp>
        <p:nvSpPr>
          <p:cNvPr id="23" name="Rectángulo 22"/>
          <p:cNvSpPr/>
          <p:nvPr/>
        </p:nvSpPr>
        <p:spPr>
          <a:xfrm>
            <a:off x="4125636" y="2230630"/>
            <a:ext cx="3009455" cy="646331"/>
          </a:xfrm>
          <a:prstGeom prst="rect">
            <a:avLst/>
          </a:prstGeom>
        </p:spPr>
        <p:txBody>
          <a:bodyPr wrap="square" lIns="91440" tIns="45720" rIns="91440" bIns="45720" anchor="t">
            <a:spAutoFit/>
          </a:bodyPr>
          <a:lstStyle/>
          <a:p>
            <a:pPr algn="just"/>
            <a:r>
              <a:rPr lang="es-EC" b="1" dirty="0" smtClean="0">
                <a:latin typeface="Times New Roman" panose="02020603050405020304" pitchFamily="18" charset="0"/>
                <a:cs typeface="Times New Roman" panose="02020603050405020304" pitchFamily="18" charset="0"/>
              </a:rPr>
              <a:t>Para una impedancia de entrada:</a:t>
            </a:r>
            <a:endParaRPr lang="es-EC"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ángulo 5"/>
              <p:cNvSpPr/>
              <p:nvPr/>
            </p:nvSpPr>
            <p:spPr>
              <a:xfrm>
                <a:off x="4125636" y="3309963"/>
                <a:ext cx="1991443"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S">
                          <a:latin typeface="Cambria Math" panose="02040503050406030204" pitchFamily="18" charset="0"/>
                        </a:rPr>
                        <m:t>x</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𝑊</m:t>
                          </m:r>
                        </m:num>
                        <m:den>
                          <m:r>
                            <a:rPr lang="es-EC" i="0">
                              <a:latin typeface="Cambria Math" panose="02040503050406030204" pitchFamily="18" charset="0"/>
                            </a:rPr>
                            <m:t>4</m:t>
                          </m:r>
                        </m:den>
                      </m:f>
                      <m:r>
                        <a:rPr lang="es-EC" i="0">
                          <a:latin typeface="Cambria Math" panose="02040503050406030204" pitchFamily="18" charset="0"/>
                        </a:rPr>
                        <m:t>=2,2 </m:t>
                      </m:r>
                      <m:r>
                        <a:rPr lang="es-EC" i="1">
                          <a:latin typeface="Cambria Math" panose="02040503050406030204" pitchFamily="18" charset="0"/>
                        </a:rPr>
                        <m:t>𝑚𝑚</m:t>
                      </m:r>
                      <m:r>
                        <a:rPr lang="es-EC" i="0">
                          <a:latin typeface="Cambria Math" panose="02040503050406030204" pitchFamily="18" charset="0"/>
                        </a:rPr>
                        <m:t> </m:t>
                      </m:r>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4125636" y="3309963"/>
                <a:ext cx="1991443" cy="609077"/>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4249552" y="4319024"/>
                <a:ext cx="1972784"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S" smtClean="0">
                          <a:latin typeface="Cambria Math" panose="02040503050406030204" pitchFamily="18" charset="0"/>
                        </a:rPr>
                        <m:t>y</m:t>
                      </m:r>
                      <m:r>
                        <a:rPr lang="es-EC">
                          <a:latin typeface="Cambria Math" panose="02040503050406030204" pitchFamily="18" charset="0"/>
                        </a:rPr>
                        <m:t>=</m:t>
                      </m:r>
                      <m:f>
                        <m:fPr>
                          <m:ctrlPr>
                            <a:rPr lang="es-EC" i="1">
                              <a:latin typeface="Cambria Math" panose="02040503050406030204" pitchFamily="18" charset="0"/>
                            </a:rPr>
                          </m:ctrlPr>
                        </m:fPr>
                        <m:num>
                          <m:r>
                            <a:rPr lang="es-ES" b="0" i="1" smtClean="0">
                              <a:latin typeface="Cambria Math" panose="02040503050406030204" pitchFamily="18" charset="0"/>
                            </a:rPr>
                            <m:t>𝐿</m:t>
                          </m:r>
                        </m:num>
                        <m:den>
                          <m:r>
                            <a:rPr lang="es-ES" b="0" i="0" smtClean="0">
                              <a:latin typeface="Cambria Math" panose="02040503050406030204" pitchFamily="18" charset="0"/>
                            </a:rPr>
                            <m:t>2</m:t>
                          </m:r>
                        </m:den>
                      </m:f>
                      <m:r>
                        <a:rPr lang="es-ES" b="0" i="1" smtClean="0">
                          <a:latin typeface="Cambria Math" panose="02040503050406030204" pitchFamily="18" charset="0"/>
                        </a:rPr>
                        <m:t>=5,27 </m:t>
                      </m:r>
                      <m:r>
                        <a:rPr lang="es-ES" b="0" i="1" smtClean="0">
                          <a:latin typeface="Cambria Math" panose="02040503050406030204" pitchFamily="18" charset="0"/>
                        </a:rPr>
                        <m:t>𝑚𝑚</m:t>
                      </m:r>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4249552" y="4319024"/>
                <a:ext cx="1972784" cy="609077"/>
              </a:xfrm>
              <a:prstGeom prst="rect">
                <a:avLst/>
              </a:prstGeom>
              <a:blipFill>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849398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smtClean="0">
                <a:solidFill>
                  <a:srgbClr val="00B050"/>
                </a:solidFill>
                <a:latin typeface="Times New Roman" panose="02020603050405020304" pitchFamily="18" charset="0"/>
                <a:cs typeface="Times New Roman" panose="02020603050405020304" pitchFamily="18" charset="0"/>
              </a:rPr>
              <a:t>Simulación</a:t>
            </a:r>
            <a:endParaRPr lang="es-EC" i="0" kern="0" dirty="0">
              <a:solidFill>
                <a:srgbClr val="00B050"/>
              </a:solidFill>
              <a:latin typeface="Times New Roman" panose="02020603050405020304" pitchFamily="18" charset="0"/>
              <a:cs typeface="Times New Roman" panose="02020603050405020304" pitchFamily="18" charset="0"/>
            </a:endParaRPr>
          </a:p>
        </p:txBody>
      </p:sp>
      <p:sp>
        <p:nvSpPr>
          <p:cNvPr id="33" name="CuadroTexto 32"/>
          <p:cNvSpPr txBox="1"/>
          <p:nvPr/>
        </p:nvSpPr>
        <p:spPr>
          <a:xfrm>
            <a:off x="0" y="6488668"/>
            <a:ext cx="705967" cy="369332"/>
          </a:xfrm>
          <a:prstGeom prst="rect">
            <a:avLst/>
          </a:prstGeom>
          <a:noFill/>
        </p:spPr>
        <p:txBody>
          <a:bodyPr wrap="square" rtlCol="0">
            <a:spAutoFit/>
          </a:bodyPr>
          <a:lstStyle/>
          <a:p>
            <a:r>
              <a:rPr lang="es-ES" dirty="0" smtClean="0"/>
              <a:t>13</a:t>
            </a:r>
            <a:endParaRPr lang="es-ES" dirty="0"/>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ángulo 19"/>
          <p:cNvSpPr/>
          <p:nvPr/>
        </p:nvSpPr>
        <p:spPr>
          <a:xfrm>
            <a:off x="366833" y="1584356"/>
            <a:ext cx="3360040" cy="646331"/>
          </a:xfrm>
          <a:prstGeom prst="rect">
            <a:avLst/>
          </a:prstGeom>
        </p:spPr>
        <p:txBody>
          <a:bodyPr wrap="square" lIns="91440" tIns="45720" rIns="91440" bIns="45720" anchor="t">
            <a:spAutoFit/>
          </a:bodyPr>
          <a:lstStyle/>
          <a:p>
            <a:pPr algn="ctr"/>
            <a:r>
              <a:rPr lang="es-ES" b="1" dirty="0">
                <a:latin typeface="Times New Roman" panose="02020603050405020304" pitchFamily="18" charset="0"/>
                <a:cs typeface="Times New Roman" panose="02020603050405020304" pitchFamily="18" charset="0"/>
              </a:rPr>
              <a:t>Simulador electromagnético HFSS</a:t>
            </a:r>
            <a:endParaRPr lang="en-US" b="1" dirty="0">
              <a:latin typeface="Times New Roman" panose="02020603050405020304" pitchFamily="18" charset="0"/>
              <a:cs typeface="Times New Roman" panose="02020603050405020304" pitchFamily="18" charset="0"/>
            </a:endParaRPr>
          </a:p>
        </p:txBody>
      </p:sp>
      <p:sp>
        <p:nvSpPr>
          <p:cNvPr id="12" name="Rectángulo 11"/>
          <p:cNvSpPr/>
          <p:nvPr/>
        </p:nvSpPr>
        <p:spPr>
          <a:xfrm>
            <a:off x="2605779" y="652046"/>
            <a:ext cx="3489097" cy="369332"/>
          </a:xfrm>
          <a:prstGeom prst="rect">
            <a:avLst/>
          </a:prstGeom>
        </p:spPr>
        <p:txBody>
          <a:bodyPr wrap="none">
            <a:spAutoFit/>
          </a:bodyPr>
          <a:lstStyle/>
          <a:p>
            <a:pPr algn="ctr"/>
            <a:r>
              <a:rPr lang="es-EC" b="1" dirty="0" smtClean="0">
                <a:latin typeface="Times New Roman" panose="02020603050405020304" pitchFamily="18" charset="0"/>
                <a:cs typeface="Times New Roman" panose="02020603050405020304" pitchFamily="18" charset="0"/>
              </a:rPr>
              <a:t>SIMULACIÓN UN </a:t>
            </a:r>
            <a:r>
              <a:rPr lang="es-EC" b="1" dirty="0">
                <a:latin typeface="Times New Roman" panose="02020603050405020304" pitchFamily="18" charset="0"/>
                <a:cs typeface="Times New Roman" panose="02020603050405020304" pitchFamily="18" charset="0"/>
              </a:rPr>
              <a:t>ELEMENTO</a:t>
            </a:r>
            <a:endParaRPr lang="es-EC" dirty="0">
              <a:latin typeface="Times New Roman" panose="02020603050405020304" pitchFamily="18" charset="0"/>
              <a:cs typeface="Times New Roman" panose="02020603050405020304" pitchFamily="18" charset="0"/>
            </a:endParaRPr>
          </a:p>
        </p:txBody>
      </p:sp>
      <p:pic>
        <p:nvPicPr>
          <p:cNvPr id="11" name="Imagen 10" descr="Software de simulación de campo electromagnético - ANSYS HFSS - ANSYS - 3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565" y="2658506"/>
            <a:ext cx="3429308" cy="1930925"/>
          </a:xfrm>
          <a:prstGeom prst="rect">
            <a:avLst/>
          </a:prstGeom>
          <a:noFill/>
          <a:ln>
            <a:noFill/>
          </a:ln>
        </p:spPr>
      </p:pic>
      <p:pic>
        <p:nvPicPr>
          <p:cNvPr id="13" name="Imagen 12" descr="Software de simulación de campo electromagnético - ANSYS HFSS - ANSYS - 3D"/>
          <p:cNvPicPr/>
          <p:nvPr/>
        </p:nvPicPr>
        <p:blipFill>
          <a:blip r:embed="rId3">
            <a:extLst>
              <a:ext uri="{28A0092B-C50C-407E-A947-70E740481C1C}">
                <a14:useLocalDpi xmlns:a14="http://schemas.microsoft.com/office/drawing/2010/main" val="0"/>
              </a:ext>
            </a:extLst>
          </a:blip>
          <a:srcRect/>
          <a:stretch>
            <a:fillRect/>
          </a:stretch>
        </p:blipFill>
        <p:spPr bwMode="auto">
          <a:xfrm>
            <a:off x="5595422" y="1334225"/>
            <a:ext cx="3548578" cy="2206387"/>
          </a:xfrm>
          <a:prstGeom prst="rect">
            <a:avLst/>
          </a:prstGeom>
          <a:noFill/>
          <a:ln>
            <a:noFill/>
          </a:ln>
        </p:spPr>
      </p:pic>
      <p:sp>
        <p:nvSpPr>
          <p:cNvPr id="14" name="Flecha abajo 13"/>
          <p:cNvSpPr/>
          <p:nvPr/>
        </p:nvSpPr>
        <p:spPr>
          <a:xfrm rot="16200000">
            <a:off x="4408137" y="2664702"/>
            <a:ext cx="334571" cy="1583962"/>
          </a:xfrm>
          <a:prstGeom prst="downArrow">
            <a:avLst>
              <a:gd name="adj1" fmla="val 50000"/>
              <a:gd name="adj2" fmla="val 19939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5" name="Imagen 14"/>
          <p:cNvPicPr/>
          <p:nvPr/>
        </p:nvPicPr>
        <p:blipFill>
          <a:blip r:embed="rId4" cstate="print">
            <a:extLst>
              <a:ext uri="{28A0092B-C50C-407E-A947-70E740481C1C}">
                <a14:useLocalDpi xmlns:a14="http://schemas.microsoft.com/office/drawing/2010/main" val="0"/>
              </a:ext>
            </a:extLst>
          </a:blip>
          <a:stretch>
            <a:fillRect/>
          </a:stretch>
        </p:blipFill>
        <p:spPr>
          <a:xfrm>
            <a:off x="5720636" y="3691212"/>
            <a:ext cx="3048516" cy="2098848"/>
          </a:xfrm>
          <a:prstGeom prst="rect">
            <a:avLst/>
          </a:prstGeom>
        </p:spPr>
      </p:pic>
    </p:spTree>
    <p:extLst>
      <p:ext uri="{BB962C8B-B14F-4D97-AF65-F5344CB8AC3E}">
        <p14:creationId xmlns:p14="http://schemas.microsoft.com/office/powerpoint/2010/main" val="243920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Simulación</a:t>
            </a:r>
          </a:p>
        </p:txBody>
      </p:sp>
      <p:sp>
        <p:nvSpPr>
          <p:cNvPr id="33" name="CuadroTexto 32"/>
          <p:cNvSpPr txBox="1"/>
          <p:nvPr/>
        </p:nvSpPr>
        <p:spPr>
          <a:xfrm>
            <a:off x="0" y="6488668"/>
            <a:ext cx="705967" cy="369332"/>
          </a:xfrm>
          <a:prstGeom prst="rect">
            <a:avLst/>
          </a:prstGeom>
          <a:noFill/>
        </p:spPr>
        <p:txBody>
          <a:bodyPr wrap="square" rtlCol="0">
            <a:spAutoFit/>
          </a:bodyPr>
          <a:lstStyle/>
          <a:p>
            <a:r>
              <a:rPr lang="es-ES" dirty="0" smtClean="0"/>
              <a:t>14</a:t>
            </a:r>
            <a:endParaRPr lang="es-ES" dirty="0"/>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ángulo 11"/>
          <p:cNvSpPr/>
          <p:nvPr/>
        </p:nvSpPr>
        <p:spPr>
          <a:xfrm>
            <a:off x="2605779" y="652046"/>
            <a:ext cx="3489097" cy="369332"/>
          </a:xfrm>
          <a:prstGeom prst="rect">
            <a:avLst/>
          </a:prstGeom>
        </p:spPr>
        <p:txBody>
          <a:bodyPr wrap="none">
            <a:spAutoFit/>
          </a:bodyPr>
          <a:lstStyle/>
          <a:p>
            <a:pPr algn="ctr"/>
            <a:r>
              <a:rPr lang="es-EC" b="1" dirty="0" smtClean="0">
                <a:latin typeface="Times New Roman" panose="02020603050405020304" pitchFamily="18" charset="0"/>
                <a:cs typeface="Times New Roman" panose="02020603050405020304" pitchFamily="18" charset="0"/>
              </a:rPr>
              <a:t>SIMULACIÓN UN </a:t>
            </a:r>
            <a:r>
              <a:rPr lang="es-EC" b="1" dirty="0">
                <a:latin typeface="Times New Roman" panose="02020603050405020304" pitchFamily="18" charset="0"/>
                <a:cs typeface="Times New Roman" panose="02020603050405020304" pitchFamily="18" charset="0"/>
              </a:rPr>
              <a:t>ELEMENTO</a:t>
            </a:r>
            <a:endParaRPr lang="es-EC" dirty="0">
              <a:latin typeface="Times New Roman" panose="02020603050405020304" pitchFamily="18" charset="0"/>
              <a:cs typeface="Times New Roman" panose="02020603050405020304" pitchFamily="18" charset="0"/>
            </a:endParaRPr>
          </a:p>
        </p:txBody>
      </p:sp>
      <p:sp>
        <p:nvSpPr>
          <p:cNvPr id="4" name="Rectangle 2"/>
          <p:cNvSpPr>
            <a:spLocks noChangeArrowheads="1"/>
          </p:cNvSpPr>
          <p:nvPr/>
        </p:nvSpPr>
        <p:spPr bwMode="auto">
          <a:xfrm rot="6256110">
            <a:off x="385763" y="1979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Objeto 4"/>
          <p:cNvGraphicFramePr>
            <a:graphicFrameLocks noChangeAspect="1"/>
          </p:cNvGraphicFramePr>
          <p:nvPr>
            <p:extLst>
              <p:ext uri="{D42A27DB-BD31-4B8C-83A1-F6EECF244321}">
                <p14:modId xmlns:p14="http://schemas.microsoft.com/office/powerpoint/2010/main" val="3633938143"/>
              </p:ext>
            </p:extLst>
          </p:nvPr>
        </p:nvGraphicFramePr>
        <p:xfrm>
          <a:off x="-442912" y="1644446"/>
          <a:ext cx="5186362" cy="3674140"/>
        </p:xfrm>
        <a:graphic>
          <a:graphicData uri="http://schemas.openxmlformats.org/presentationml/2006/ole">
            <mc:AlternateContent xmlns:mc="http://schemas.openxmlformats.org/markup-compatibility/2006">
              <mc:Choice xmlns:v="urn:schemas-microsoft-com:vml" Requires="v">
                <p:oleObj spid="_x0000_s15407" r:id="rId3" imgW="4493386" imgH="3165521" progId="Origin50.Graph">
                  <p:embed/>
                </p:oleObj>
              </mc:Choice>
              <mc:Fallback>
                <p:oleObj r:id="rId3" imgW="4493386" imgH="3165521" progId="Origin50.Graph">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2" y="1644446"/>
                        <a:ext cx="5186362" cy="3674140"/>
                      </a:xfrm>
                      <a:prstGeom prst="rect">
                        <a:avLst/>
                      </a:prstGeom>
                      <a:noFill/>
                    </p:spPr>
                  </p:pic>
                </p:oleObj>
              </mc:Fallback>
            </mc:AlternateContent>
          </a:graphicData>
        </a:graphic>
      </p:graphicFrame>
      <p:sp>
        <p:nvSpPr>
          <p:cNvPr id="6" name="Rectangle 4"/>
          <p:cNvSpPr>
            <a:spLocks noChangeArrowheads="1"/>
          </p:cNvSpPr>
          <p:nvPr/>
        </p:nvSpPr>
        <p:spPr bwMode="auto">
          <a:xfrm rot="16200000">
            <a:off x="2457517" y="3017849"/>
            <a:ext cx="11942309" cy="51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7" name="Objeto 6"/>
          <p:cNvGraphicFramePr>
            <a:graphicFrameLocks noChangeAspect="1"/>
          </p:cNvGraphicFramePr>
          <p:nvPr>
            <p:extLst>
              <p:ext uri="{D42A27DB-BD31-4B8C-83A1-F6EECF244321}">
                <p14:modId xmlns:p14="http://schemas.microsoft.com/office/powerpoint/2010/main" val="2446255248"/>
              </p:ext>
            </p:extLst>
          </p:nvPr>
        </p:nvGraphicFramePr>
        <p:xfrm>
          <a:off x="4018517" y="1644446"/>
          <a:ext cx="5216718" cy="3674140"/>
        </p:xfrm>
        <a:graphic>
          <a:graphicData uri="http://schemas.openxmlformats.org/presentationml/2006/ole">
            <mc:AlternateContent xmlns:mc="http://schemas.openxmlformats.org/markup-compatibility/2006">
              <mc:Choice xmlns:v="urn:schemas-microsoft-com:vml" Requires="v">
                <p:oleObj spid="_x0000_s15408" r:id="rId5" imgW="4493386" imgH="3165521" progId="Origin50.Graph">
                  <p:embed/>
                </p:oleObj>
              </mc:Choice>
              <mc:Fallback>
                <p:oleObj r:id="rId5" imgW="4493386" imgH="3165521" progId="Origin50.Graph">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8517" y="1644446"/>
                        <a:ext cx="5216718" cy="3674140"/>
                      </a:xfrm>
                      <a:prstGeom prst="rect">
                        <a:avLst/>
                      </a:prstGeom>
                      <a:noFill/>
                    </p:spPr>
                  </p:pic>
                </p:oleObj>
              </mc:Fallback>
            </mc:AlternateContent>
          </a:graphicData>
        </a:graphic>
      </p:graphicFrame>
      <p:sp>
        <p:nvSpPr>
          <p:cNvPr id="15" name="Rectángulo 14"/>
          <p:cNvSpPr/>
          <p:nvPr/>
        </p:nvSpPr>
        <p:spPr>
          <a:xfrm>
            <a:off x="498591" y="1459780"/>
            <a:ext cx="3332328" cy="369332"/>
          </a:xfrm>
          <a:prstGeom prst="rect">
            <a:avLst/>
          </a:prstGeom>
        </p:spPr>
        <p:txBody>
          <a:bodyPr wrap="square" lIns="91440" tIns="45720" rIns="91440" bIns="45720" anchor="t">
            <a:spAutoFit/>
          </a:bodyPr>
          <a:lstStyle/>
          <a:p>
            <a:pPr algn="ctr"/>
            <a:r>
              <a:rPr lang="es-ES" b="1" dirty="0">
                <a:latin typeface="Times New Roman" panose="02020603050405020304" pitchFamily="18" charset="0"/>
                <a:cs typeface="Times New Roman" panose="02020603050405020304" pitchFamily="18" charset="0"/>
              </a:rPr>
              <a:t>Impedancia de entrada </a:t>
            </a:r>
            <a:endParaRPr lang="es-EC" b="1" dirty="0">
              <a:latin typeface="Times New Roman" panose="02020603050405020304" pitchFamily="18" charset="0"/>
              <a:cs typeface="Times New Roman" panose="02020603050405020304" pitchFamily="18" charset="0"/>
            </a:endParaRPr>
          </a:p>
        </p:txBody>
      </p:sp>
      <p:sp>
        <p:nvSpPr>
          <p:cNvPr id="16" name="Rectángulo 15"/>
          <p:cNvSpPr/>
          <p:nvPr/>
        </p:nvSpPr>
        <p:spPr>
          <a:xfrm>
            <a:off x="5070592" y="1459780"/>
            <a:ext cx="3332328" cy="369332"/>
          </a:xfrm>
          <a:prstGeom prst="rect">
            <a:avLst/>
          </a:prstGeom>
        </p:spPr>
        <p:txBody>
          <a:bodyPr wrap="square" lIns="91440" tIns="45720" rIns="91440" bIns="45720" anchor="t">
            <a:spAutoFit/>
          </a:bodyPr>
          <a:lstStyle/>
          <a:p>
            <a:pPr algn="ctr"/>
            <a:r>
              <a:rPr lang="es-ES" b="1" dirty="0">
                <a:latin typeface="Times New Roman" panose="02020603050405020304" pitchFamily="18" charset="0"/>
                <a:cs typeface="Times New Roman" panose="02020603050405020304" pitchFamily="18" charset="0"/>
              </a:rPr>
              <a:t>P</a:t>
            </a:r>
            <a:r>
              <a:rPr lang="es-ES" b="1" dirty="0" smtClean="0">
                <a:latin typeface="Times New Roman" panose="02020603050405020304" pitchFamily="18" charset="0"/>
                <a:cs typeface="Times New Roman" panose="02020603050405020304" pitchFamily="18" charset="0"/>
              </a:rPr>
              <a:t>arámetro </a:t>
            </a:r>
            <a:r>
              <a:rPr lang="es-ES" b="1" dirty="0">
                <a:latin typeface="Times New Roman" panose="02020603050405020304" pitchFamily="18" charset="0"/>
                <a:cs typeface="Times New Roman" panose="02020603050405020304" pitchFamily="18" charset="0"/>
              </a:rPr>
              <a:t>S</a:t>
            </a:r>
            <a:r>
              <a:rPr lang="es-ES" b="1" baseline="-25000" dirty="0">
                <a:latin typeface="Times New Roman" panose="02020603050405020304" pitchFamily="18" charset="0"/>
                <a:cs typeface="Times New Roman" panose="02020603050405020304" pitchFamily="18" charset="0"/>
              </a:rPr>
              <a:t>11</a:t>
            </a:r>
            <a:r>
              <a:rPr lang="es-ES" b="1" dirty="0">
                <a:latin typeface="Times New Roman" panose="02020603050405020304" pitchFamily="18" charset="0"/>
                <a:cs typeface="Times New Roman" panose="02020603050405020304" pitchFamily="18" charset="0"/>
              </a:rPr>
              <a:t> de la antena</a:t>
            </a:r>
            <a:endParaRPr lang="es-EC"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5026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Simulación</a:t>
            </a:r>
          </a:p>
        </p:txBody>
      </p:sp>
      <p:sp>
        <p:nvSpPr>
          <p:cNvPr id="33" name="CuadroTexto 32"/>
          <p:cNvSpPr txBox="1"/>
          <p:nvPr/>
        </p:nvSpPr>
        <p:spPr>
          <a:xfrm>
            <a:off x="0" y="6488668"/>
            <a:ext cx="705967" cy="369332"/>
          </a:xfrm>
          <a:prstGeom prst="rect">
            <a:avLst/>
          </a:prstGeom>
          <a:noFill/>
        </p:spPr>
        <p:txBody>
          <a:bodyPr wrap="square" rtlCol="0">
            <a:spAutoFit/>
          </a:bodyPr>
          <a:lstStyle/>
          <a:p>
            <a:r>
              <a:rPr lang="es-ES" dirty="0" smtClean="0"/>
              <a:t>15</a:t>
            </a:r>
            <a:endParaRPr lang="es-ES" dirty="0"/>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ángulo 11"/>
          <p:cNvSpPr/>
          <p:nvPr/>
        </p:nvSpPr>
        <p:spPr>
          <a:xfrm>
            <a:off x="2605779" y="652046"/>
            <a:ext cx="3489097" cy="369332"/>
          </a:xfrm>
          <a:prstGeom prst="rect">
            <a:avLst/>
          </a:prstGeom>
        </p:spPr>
        <p:txBody>
          <a:bodyPr wrap="none">
            <a:spAutoFit/>
          </a:bodyPr>
          <a:lstStyle/>
          <a:p>
            <a:pPr algn="ctr"/>
            <a:r>
              <a:rPr lang="es-EC" b="1" dirty="0" smtClean="0">
                <a:latin typeface="Times New Roman" panose="02020603050405020304" pitchFamily="18" charset="0"/>
                <a:cs typeface="Times New Roman" panose="02020603050405020304" pitchFamily="18" charset="0"/>
              </a:rPr>
              <a:t>SIMULACIÓN UN </a:t>
            </a:r>
            <a:r>
              <a:rPr lang="es-EC" b="1" dirty="0">
                <a:latin typeface="Times New Roman" panose="02020603050405020304" pitchFamily="18" charset="0"/>
                <a:cs typeface="Times New Roman" panose="02020603050405020304" pitchFamily="18" charset="0"/>
              </a:rPr>
              <a:t>ELEMENTO</a:t>
            </a:r>
            <a:endParaRPr lang="es-EC" dirty="0">
              <a:latin typeface="Times New Roman" panose="02020603050405020304" pitchFamily="18" charset="0"/>
              <a:cs typeface="Times New Roman" panose="02020603050405020304" pitchFamily="18" charset="0"/>
            </a:endParaRPr>
          </a:p>
        </p:txBody>
      </p:sp>
      <p:sp>
        <p:nvSpPr>
          <p:cNvPr id="4" name="Rectangle 2"/>
          <p:cNvSpPr>
            <a:spLocks noChangeArrowheads="1"/>
          </p:cNvSpPr>
          <p:nvPr/>
        </p:nvSpPr>
        <p:spPr bwMode="auto">
          <a:xfrm rot="6256110">
            <a:off x="385763" y="1979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4"/>
          <p:cNvSpPr>
            <a:spLocks noChangeArrowheads="1"/>
          </p:cNvSpPr>
          <p:nvPr/>
        </p:nvSpPr>
        <p:spPr bwMode="auto">
          <a:xfrm rot="16200000">
            <a:off x="2457517" y="3017849"/>
            <a:ext cx="11942309" cy="51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8" name="Rectangle 2"/>
          <p:cNvSpPr>
            <a:spLocks noChangeArrowheads="1"/>
          </p:cNvSpPr>
          <p:nvPr/>
        </p:nvSpPr>
        <p:spPr bwMode="auto">
          <a:xfrm rot="5400000" flipV="1">
            <a:off x="-1913391" y="3174162"/>
            <a:ext cx="12249600" cy="46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9" name="Objeto 8"/>
          <p:cNvGraphicFramePr>
            <a:graphicFrameLocks noChangeAspect="1"/>
          </p:cNvGraphicFramePr>
          <p:nvPr>
            <p:extLst>
              <p:ext uri="{D42A27DB-BD31-4B8C-83A1-F6EECF244321}">
                <p14:modId xmlns:p14="http://schemas.microsoft.com/office/powerpoint/2010/main" val="2656279823"/>
              </p:ext>
            </p:extLst>
          </p:nvPr>
        </p:nvGraphicFramePr>
        <p:xfrm>
          <a:off x="-337955" y="1644446"/>
          <a:ext cx="5220451" cy="3674140"/>
        </p:xfrm>
        <a:graphic>
          <a:graphicData uri="http://schemas.openxmlformats.org/presentationml/2006/ole">
            <mc:AlternateContent xmlns:mc="http://schemas.openxmlformats.org/markup-compatibility/2006">
              <mc:Choice xmlns:v="urn:schemas-microsoft-com:vml" Requires="v">
                <p:oleObj spid="_x0000_s16433" r:id="rId3" imgW="4493386" imgH="3165521" progId="Origin50.Graph">
                  <p:embed/>
                </p:oleObj>
              </mc:Choice>
              <mc:Fallback>
                <p:oleObj r:id="rId3" imgW="4493386" imgH="3165521" progId="Origin50.Graph">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955" y="1644446"/>
                        <a:ext cx="5220451" cy="3674140"/>
                      </a:xfrm>
                      <a:prstGeom prst="rect">
                        <a:avLst/>
                      </a:prstGeom>
                      <a:noFill/>
                    </p:spPr>
                  </p:pic>
                </p:oleObj>
              </mc:Fallback>
            </mc:AlternateContent>
          </a:graphicData>
        </a:graphic>
      </p:graphicFrame>
      <p:sp>
        <p:nvSpPr>
          <p:cNvPr id="10" name="Rectangle 4"/>
          <p:cNvSpPr>
            <a:spLocks noChangeArrowheads="1"/>
          </p:cNvSpPr>
          <p:nvPr/>
        </p:nvSpPr>
        <p:spPr bwMode="auto">
          <a:xfrm rot="16200000">
            <a:off x="3781425" y="164444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1" name="Objeto 10"/>
          <p:cNvGraphicFramePr>
            <a:graphicFrameLocks noChangeAspect="1"/>
          </p:cNvGraphicFramePr>
          <p:nvPr>
            <p:extLst>
              <p:ext uri="{D42A27DB-BD31-4B8C-83A1-F6EECF244321}">
                <p14:modId xmlns:p14="http://schemas.microsoft.com/office/powerpoint/2010/main" val="2749866947"/>
              </p:ext>
            </p:extLst>
          </p:nvPr>
        </p:nvGraphicFramePr>
        <p:xfrm>
          <a:off x="4307863" y="1644446"/>
          <a:ext cx="5362575" cy="3781425"/>
        </p:xfrm>
        <a:graphic>
          <a:graphicData uri="http://schemas.openxmlformats.org/presentationml/2006/ole">
            <mc:AlternateContent xmlns:mc="http://schemas.openxmlformats.org/markup-compatibility/2006">
              <mc:Choice xmlns:v="urn:schemas-microsoft-com:vml" Requires="v">
                <p:oleObj spid="_x0000_s16434" r:id="rId5" imgW="4493386" imgH="3165521" progId="Origin50.Graph">
                  <p:embed/>
                </p:oleObj>
              </mc:Choice>
              <mc:Fallback>
                <p:oleObj r:id="rId5" imgW="4493386" imgH="3165521" progId="Origin50.Graph">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7863" y="1644446"/>
                        <a:ext cx="5362575" cy="3781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ángulo 13"/>
          <p:cNvSpPr/>
          <p:nvPr/>
        </p:nvSpPr>
        <p:spPr>
          <a:xfrm>
            <a:off x="609316" y="1391178"/>
            <a:ext cx="3661862" cy="369332"/>
          </a:xfrm>
          <a:prstGeom prst="rect">
            <a:avLst/>
          </a:prstGeom>
        </p:spPr>
        <p:txBody>
          <a:bodyPr wrap="square" lIns="91440" tIns="45720" rIns="91440" bIns="45720" anchor="t">
            <a:spAutoFit/>
          </a:bodyPr>
          <a:lstStyle/>
          <a:p>
            <a:pPr algn="just"/>
            <a:r>
              <a:rPr lang="es-ES" b="1" dirty="0">
                <a:latin typeface="Times New Roman" panose="02020603050405020304" pitchFamily="18" charset="0"/>
                <a:cs typeface="Times New Roman" panose="02020603050405020304" pitchFamily="18" charset="0"/>
              </a:rPr>
              <a:t>P</a:t>
            </a:r>
            <a:r>
              <a:rPr lang="es-ES" b="1" dirty="0" smtClean="0">
                <a:latin typeface="Times New Roman" panose="02020603050405020304" pitchFamily="18" charset="0"/>
                <a:cs typeface="Times New Roman" panose="02020603050405020304" pitchFamily="18" charset="0"/>
              </a:rPr>
              <a:t>arámetro </a:t>
            </a:r>
            <a:r>
              <a:rPr lang="es-ES" b="1" dirty="0">
                <a:latin typeface="Times New Roman" panose="02020603050405020304" pitchFamily="18" charset="0"/>
                <a:cs typeface="Times New Roman" panose="02020603050405020304" pitchFamily="18" charset="0"/>
              </a:rPr>
              <a:t>VSWR de la antena</a:t>
            </a:r>
            <a:endParaRPr lang="es-EC" b="1" dirty="0">
              <a:latin typeface="Times New Roman" panose="02020603050405020304" pitchFamily="18" charset="0"/>
              <a:cs typeface="Times New Roman" panose="02020603050405020304" pitchFamily="18" charset="0"/>
            </a:endParaRPr>
          </a:p>
        </p:txBody>
      </p:sp>
      <p:sp>
        <p:nvSpPr>
          <p:cNvPr id="15" name="Rectángulo 14"/>
          <p:cNvSpPr/>
          <p:nvPr/>
        </p:nvSpPr>
        <p:spPr>
          <a:xfrm>
            <a:off x="5445022" y="1391178"/>
            <a:ext cx="3661862" cy="369332"/>
          </a:xfrm>
          <a:prstGeom prst="rect">
            <a:avLst/>
          </a:prstGeom>
        </p:spPr>
        <p:txBody>
          <a:bodyPr wrap="square" lIns="91440" tIns="45720" rIns="91440" bIns="45720" anchor="t">
            <a:spAutoFit/>
          </a:bodyPr>
          <a:lstStyle/>
          <a:p>
            <a:pPr algn="just"/>
            <a:r>
              <a:rPr lang="es-EC" b="1" dirty="0" smtClean="0">
                <a:latin typeface="Times New Roman" panose="02020603050405020304" pitchFamily="18" charset="0"/>
                <a:cs typeface="Times New Roman" panose="02020603050405020304" pitchFamily="18" charset="0"/>
              </a:rPr>
              <a:t>Función </a:t>
            </a:r>
            <a:r>
              <a:rPr lang="es-EC" b="1" dirty="0" err="1" smtClean="0">
                <a:latin typeface="Times New Roman" panose="02020603050405020304" pitchFamily="18" charset="0"/>
                <a:cs typeface="Times New Roman" panose="02020603050405020304" pitchFamily="18" charset="0"/>
              </a:rPr>
              <a:t>Directividad</a:t>
            </a:r>
            <a:endParaRPr lang="es-EC"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7617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Simulación</a:t>
            </a:r>
          </a:p>
        </p:txBody>
      </p:sp>
      <p:sp>
        <p:nvSpPr>
          <p:cNvPr id="33" name="CuadroTexto 32"/>
          <p:cNvSpPr txBox="1"/>
          <p:nvPr/>
        </p:nvSpPr>
        <p:spPr>
          <a:xfrm>
            <a:off x="0" y="6488668"/>
            <a:ext cx="705967" cy="369332"/>
          </a:xfrm>
          <a:prstGeom prst="rect">
            <a:avLst/>
          </a:prstGeom>
          <a:noFill/>
        </p:spPr>
        <p:txBody>
          <a:bodyPr wrap="square" rtlCol="0">
            <a:spAutoFit/>
          </a:bodyPr>
          <a:lstStyle/>
          <a:p>
            <a:r>
              <a:rPr lang="es-ES" dirty="0" smtClean="0"/>
              <a:t>16</a:t>
            </a:r>
            <a:endParaRPr lang="es-ES" dirty="0"/>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ángulo 19"/>
          <p:cNvSpPr/>
          <p:nvPr/>
        </p:nvSpPr>
        <p:spPr>
          <a:xfrm>
            <a:off x="574840" y="1526902"/>
            <a:ext cx="2126983" cy="646331"/>
          </a:xfrm>
          <a:prstGeom prst="rect">
            <a:avLst/>
          </a:prstGeom>
        </p:spPr>
        <p:txBody>
          <a:bodyPr wrap="square" lIns="91440" tIns="45720" rIns="91440" bIns="45720" anchor="t">
            <a:spAutoFit/>
          </a:bodyPr>
          <a:lstStyle/>
          <a:p>
            <a:pPr algn="ctr"/>
            <a:r>
              <a:rPr lang="es-EC" b="1" dirty="0" smtClean="0">
                <a:latin typeface="Times New Roman" panose="02020603050405020304" pitchFamily="18" charset="0"/>
                <a:cs typeface="Times New Roman" panose="02020603050405020304" pitchFamily="18" charset="0"/>
              </a:rPr>
              <a:t>Distancia entre elementos</a:t>
            </a:r>
            <a:endParaRPr lang="es-EC" dirty="0">
              <a:latin typeface="Times New Roman" panose="02020603050405020304" pitchFamily="18" charset="0"/>
              <a:cs typeface="Times New Roman" panose="02020603050405020304" pitchFamily="18" charset="0"/>
            </a:endParaRPr>
          </a:p>
        </p:txBody>
      </p:sp>
      <p:sp>
        <p:nvSpPr>
          <p:cNvPr id="12" name="Rectángulo 11"/>
          <p:cNvSpPr/>
          <p:nvPr/>
        </p:nvSpPr>
        <p:spPr>
          <a:xfrm>
            <a:off x="2387868" y="652046"/>
            <a:ext cx="3924921" cy="369332"/>
          </a:xfrm>
          <a:prstGeom prst="rect">
            <a:avLst/>
          </a:prstGeom>
        </p:spPr>
        <p:txBody>
          <a:bodyPr wrap="none">
            <a:spAutoFit/>
          </a:bodyPr>
          <a:lstStyle/>
          <a:p>
            <a:pPr algn="ctr"/>
            <a:r>
              <a:rPr lang="es-EC" b="1" dirty="0">
                <a:latin typeface="Times New Roman" panose="02020603050405020304" pitchFamily="18" charset="0"/>
                <a:cs typeface="Times New Roman" panose="02020603050405020304" pitchFamily="18" charset="0"/>
              </a:rPr>
              <a:t>DISEÑO DE </a:t>
            </a:r>
            <a:r>
              <a:rPr lang="es-EC" b="1" dirty="0" smtClean="0">
                <a:latin typeface="Times New Roman" panose="02020603050405020304" pitchFamily="18" charset="0"/>
                <a:cs typeface="Times New Roman" panose="02020603050405020304" pitchFamily="18" charset="0"/>
              </a:rPr>
              <a:t>LA RED DE ANTENAS</a:t>
            </a:r>
            <a:endParaRPr lang="es-EC" dirty="0">
              <a:latin typeface="Times New Roman" panose="02020603050405020304" pitchFamily="18" charset="0"/>
              <a:cs typeface="Times New Roman" panose="02020603050405020304" pitchFamily="18" charset="0"/>
            </a:endParaRPr>
          </a:p>
        </p:txBody>
      </p:sp>
      <p:sp>
        <p:nvSpPr>
          <p:cNvPr id="6" name="Rectangle 2"/>
          <p:cNvSpPr>
            <a:spLocks noChangeArrowheads="1"/>
          </p:cNvSpPr>
          <p:nvPr/>
        </p:nvSpPr>
        <p:spPr bwMode="auto">
          <a:xfrm rot="5400000">
            <a:off x="125680" y="272926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9" name="Objeto 8"/>
          <p:cNvGraphicFramePr>
            <a:graphicFrameLocks noChangeAspect="1"/>
          </p:cNvGraphicFramePr>
          <p:nvPr>
            <p:extLst>
              <p:ext uri="{D42A27DB-BD31-4B8C-83A1-F6EECF244321}">
                <p14:modId xmlns:p14="http://schemas.microsoft.com/office/powerpoint/2010/main" val="2254113171"/>
              </p:ext>
            </p:extLst>
          </p:nvPr>
        </p:nvGraphicFramePr>
        <p:xfrm>
          <a:off x="125680" y="2258133"/>
          <a:ext cx="4524375" cy="2143125"/>
        </p:xfrm>
        <a:graphic>
          <a:graphicData uri="http://schemas.openxmlformats.org/presentationml/2006/ole">
            <mc:AlternateContent xmlns:mc="http://schemas.openxmlformats.org/markup-compatibility/2006">
              <mc:Choice xmlns:v="urn:schemas-microsoft-com:vml" Requires="v">
                <p:oleObj spid="_x0000_s17432" name="Imagen de mapa de bits" r:id="rId3" imgW="10676190" imgH="5038095" progId="Paint.Picture">
                  <p:embed/>
                </p:oleObj>
              </mc:Choice>
              <mc:Fallback>
                <p:oleObj name="Imagen de mapa de bits" r:id="rId3" imgW="10676190" imgH="5038095"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680" y="2258133"/>
                        <a:ext cx="4524375" cy="2143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21" name="Rectángulo 20"/>
              <p:cNvSpPr/>
              <p:nvPr/>
            </p:nvSpPr>
            <p:spPr>
              <a:xfrm>
                <a:off x="4697680" y="1606252"/>
                <a:ext cx="3622839" cy="1529778"/>
              </a:xfrm>
              <a:prstGeom prst="rect">
                <a:avLst/>
              </a:prstGeom>
            </p:spPr>
            <p:txBody>
              <a:bodyPr wrap="square">
                <a:spAutoFit/>
              </a:bodyPr>
              <a:lstStyle/>
              <a:p>
                <a:pPr algn="just"/>
                <a:r>
                  <a:rPr lang="es-ES" dirty="0" smtClean="0"/>
                  <a:t>-Minimizar </a:t>
                </a:r>
                <a:r>
                  <a:rPr lang="es-ES" dirty="0"/>
                  <a:t>el nivel de lóbulos secundarios </a:t>
                </a:r>
                <a14:m>
                  <m:oMath xmlns:m="http://schemas.openxmlformats.org/officeDocument/2006/math">
                    <m:r>
                      <a:rPr lang="es-ES" i="1">
                        <a:latin typeface="Cambria Math" panose="02040503050406030204" pitchFamily="18" charset="0"/>
                      </a:rPr>
                      <m:t>𝑑</m:t>
                    </m:r>
                    <m:r>
                      <a:rPr lang="es-ES" i="1">
                        <a:latin typeface="Cambria Math" panose="02040503050406030204" pitchFamily="18" charset="0"/>
                      </a:rPr>
                      <m:t> &lt; </m:t>
                    </m:r>
                    <m:sSub>
                      <m:sSubPr>
                        <m:ctrlPr>
                          <a:rPr lang="en-US" i="1">
                            <a:latin typeface="Cambria Math" panose="02040503050406030204" pitchFamily="18" charset="0"/>
                          </a:rPr>
                        </m:ctrlPr>
                      </m:sSubPr>
                      <m:e>
                        <m:r>
                          <a:rPr lang="es-ES" i="1">
                            <a:latin typeface="Cambria Math" panose="02040503050406030204" pitchFamily="18" charset="0"/>
                          </a:rPr>
                          <m:t>𝜆</m:t>
                        </m:r>
                      </m:e>
                      <m:sub>
                        <m:r>
                          <a:rPr lang="es-ES" i="1">
                            <a:latin typeface="Cambria Math" panose="02040503050406030204" pitchFamily="18" charset="0"/>
                          </a:rPr>
                          <m:t>𝑔</m:t>
                        </m:r>
                      </m:sub>
                    </m:sSub>
                  </m:oMath>
                </a14:m>
                <a:r>
                  <a:rPr lang="es-ES" dirty="0"/>
                  <a:t> </a:t>
                </a:r>
                <a:endParaRPr lang="es-ES" dirty="0" smtClean="0"/>
              </a:p>
              <a:p>
                <a:pPr algn="just"/>
                <a:endParaRPr lang="es-ES" dirty="0" smtClean="0"/>
              </a:p>
              <a:p>
                <a:pPr algn="just"/>
                <a:r>
                  <a:rPr lang="es-ES" dirty="0" smtClean="0"/>
                  <a:t>-</a:t>
                </a:r>
                <a:r>
                  <a:rPr lang="es-ES" dirty="0"/>
                  <a:t>P</a:t>
                </a:r>
                <a:r>
                  <a:rPr lang="es-ES" dirty="0" smtClean="0"/>
                  <a:t>ara </a:t>
                </a:r>
                <a:r>
                  <a:rPr lang="es-ES" dirty="0"/>
                  <a:t>obtener una mayor ganancia </a:t>
                </a:r>
                <a14:m>
                  <m:oMath xmlns:m="http://schemas.openxmlformats.org/officeDocument/2006/math">
                    <m:r>
                      <a:rPr lang="es-ES" i="1">
                        <a:latin typeface="Cambria Math" panose="02040503050406030204" pitchFamily="18" charset="0"/>
                      </a:rPr>
                      <m:t>𝑑</m:t>
                    </m:r>
                    <m:r>
                      <a:rPr lang="es-ES" i="1">
                        <a:latin typeface="Cambria Math" panose="02040503050406030204" pitchFamily="18" charset="0"/>
                      </a:rPr>
                      <m:t>&gt;</m:t>
                    </m:r>
                    <m:sSub>
                      <m:sSubPr>
                        <m:ctrlPr>
                          <a:rPr lang="en-US" i="1">
                            <a:latin typeface="Cambria Math" panose="02040503050406030204" pitchFamily="18" charset="0"/>
                          </a:rPr>
                        </m:ctrlPr>
                      </m:sSubPr>
                      <m:e>
                        <m:r>
                          <a:rPr lang="es-ES" i="1">
                            <a:latin typeface="Cambria Math" panose="02040503050406030204" pitchFamily="18" charset="0"/>
                          </a:rPr>
                          <m:t>𝜆</m:t>
                        </m:r>
                      </m:e>
                      <m:sub>
                        <m:r>
                          <a:rPr lang="es-ES" i="1">
                            <a:latin typeface="Cambria Math" panose="02040503050406030204" pitchFamily="18" charset="0"/>
                          </a:rPr>
                          <m:t>𝑔</m:t>
                        </m:r>
                      </m:sub>
                    </m:sSub>
                    <m:r>
                      <a:rPr lang="es-ES" i="1">
                        <a:latin typeface="Cambria Math" panose="02040503050406030204" pitchFamily="18" charset="0"/>
                      </a:rPr>
                      <m:t>/2</m:t>
                    </m:r>
                  </m:oMath>
                </a14:m>
                <a:r>
                  <a:rPr lang="es-ES" dirty="0"/>
                  <a:t> </a:t>
                </a:r>
                <a:endParaRPr lang="es-EC" sz="1600" dirty="0"/>
              </a:p>
            </p:txBody>
          </p:sp>
        </mc:Choice>
        <mc:Fallback xmlns="">
          <p:sp>
            <p:nvSpPr>
              <p:cNvPr id="21" name="Rectángulo 20"/>
              <p:cNvSpPr>
                <a:spLocks noRot="1" noChangeAspect="1" noMove="1" noResize="1" noEditPoints="1" noAdjustHandles="1" noChangeArrowheads="1" noChangeShapeType="1" noTextEdit="1"/>
              </p:cNvSpPr>
              <p:nvPr/>
            </p:nvSpPr>
            <p:spPr>
              <a:xfrm>
                <a:off x="4697680" y="1606252"/>
                <a:ext cx="3622839" cy="1529778"/>
              </a:xfrm>
              <a:prstGeom prst="rect">
                <a:avLst/>
              </a:prstGeom>
              <a:blipFill>
                <a:blip r:embed="rId5"/>
                <a:stretch>
                  <a:fillRect l="-1515" t="-1992" r="-1347" b="-358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4197152" y="3433518"/>
                <a:ext cx="4572000" cy="734625"/>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𝜆</m:t>
                          </m:r>
                        </m:e>
                        <m:sub>
                          <m:r>
                            <a:rPr lang="es-EC" i="1">
                              <a:latin typeface="Cambria Math" panose="02040503050406030204" pitchFamily="18" charset="0"/>
                            </a:rPr>
                            <m:t>𝑔</m:t>
                          </m:r>
                        </m:sub>
                      </m:sSub>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𝜆</m:t>
                              </m:r>
                            </m:e>
                            <m:sub>
                              <m:r>
                                <a:rPr lang="es-EC" i="0">
                                  <a:latin typeface="Cambria Math" panose="02040503050406030204" pitchFamily="18" charset="0"/>
                                </a:rPr>
                                <m:t>0</m:t>
                              </m:r>
                            </m:sub>
                          </m:sSub>
                        </m:num>
                        <m:den>
                          <m:rad>
                            <m:radPr>
                              <m:degHide m:val="on"/>
                              <m:ctrlPr>
                                <a:rPr lang="es-EC" i="1">
                                  <a:latin typeface="Cambria Math" panose="02040503050406030204" pitchFamily="18" charset="0"/>
                                </a:rPr>
                              </m:ctrlPr>
                            </m:radPr>
                            <m:deg/>
                            <m:e>
                              <m:sSub>
                                <m:sSubPr>
                                  <m:ctrlPr>
                                    <a:rPr lang="es-EC" i="1">
                                      <a:latin typeface="Cambria Math" panose="02040503050406030204" pitchFamily="18" charset="0"/>
                                    </a:rPr>
                                  </m:ctrlPr>
                                </m:sSubPr>
                                <m:e>
                                  <m:r>
                                    <a:rPr lang="es-EC" i="1">
                                      <a:latin typeface="Cambria Math" panose="02040503050406030204" pitchFamily="18" charset="0"/>
                                    </a:rPr>
                                    <m:t>𝜀</m:t>
                                  </m:r>
                                </m:e>
                                <m:sub>
                                  <m:r>
                                    <a:rPr lang="es-EC" i="1">
                                      <a:latin typeface="Cambria Math" panose="02040503050406030204" pitchFamily="18" charset="0"/>
                                    </a:rPr>
                                    <m:t>𝑒𝑓𝑓</m:t>
                                  </m:r>
                                </m:sub>
                              </m:sSub>
                            </m:e>
                          </m:rad>
                        </m:den>
                      </m:f>
                      <m:r>
                        <a:rPr lang="es-EC" i="0">
                          <a:latin typeface="Cambria Math" panose="02040503050406030204" pitchFamily="18" charset="0"/>
                        </a:rPr>
                        <m:t>0,0198</m:t>
                      </m:r>
                      <m:r>
                        <a:rPr lang="es-EC" i="1">
                          <a:latin typeface="Cambria Math" panose="02040503050406030204" pitchFamily="18" charset="0"/>
                        </a:rPr>
                        <m:t>𝑚</m:t>
                      </m:r>
                      <m:r>
                        <a:rPr lang="es-EC" i="0">
                          <a:latin typeface="Cambria Math" panose="02040503050406030204" pitchFamily="18" charset="0"/>
                        </a:rPr>
                        <m:t>=1,98 </m:t>
                      </m:r>
                      <m:r>
                        <a:rPr lang="es-EC" i="1">
                          <a:latin typeface="Cambria Math" panose="02040503050406030204" pitchFamily="18" charset="0"/>
                        </a:rPr>
                        <m:t>𝑐𝑚</m:t>
                      </m:r>
                      <m:r>
                        <a:rPr lang="es-EC" i="0">
                          <a:latin typeface="Cambria Math" panose="02040503050406030204" pitchFamily="18" charset="0"/>
                        </a:rPr>
                        <m:t> </m:t>
                      </m:r>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4197152" y="3433518"/>
                <a:ext cx="4572000" cy="734625"/>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3" name="CuadroTexto 22"/>
              <p:cNvSpPr txBox="1"/>
              <p:nvPr/>
            </p:nvSpPr>
            <p:spPr>
              <a:xfrm>
                <a:off x="5207135" y="4465631"/>
                <a:ext cx="2662245" cy="94955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S" dirty="0" smtClean="0">
                    <a:latin typeface="Times New Roman" panose="02020603050405020304" pitchFamily="18" charset="0"/>
                    <a:cs typeface="Times New Roman" panose="02020603050405020304" pitchFamily="18" charset="0"/>
                  </a:rPr>
                  <a:t>Se trabajó con </a:t>
                </a:r>
                <a14:m>
                  <m:oMath xmlns:m="http://schemas.openxmlformats.org/officeDocument/2006/math">
                    <m:r>
                      <a:rPr lang="es-ES" i="1">
                        <a:latin typeface="Cambria Math" panose="02040503050406030204" pitchFamily="18" charset="0"/>
                      </a:rPr>
                      <m:t>𝑑</m:t>
                    </m:r>
                    <m:r>
                      <a:rPr lang="es-ES" i="1">
                        <a:latin typeface="Cambria Math" panose="02040503050406030204" pitchFamily="18" charset="0"/>
                      </a:rPr>
                      <m:t> &lt; </m:t>
                    </m:r>
                    <m:sSub>
                      <m:sSubPr>
                        <m:ctrlPr>
                          <a:rPr lang="en-US" i="1">
                            <a:latin typeface="Cambria Math" panose="02040503050406030204" pitchFamily="18" charset="0"/>
                          </a:rPr>
                        </m:ctrlPr>
                      </m:sSubPr>
                      <m:e>
                        <m:r>
                          <a:rPr lang="es-ES" i="1">
                            <a:latin typeface="Cambria Math" panose="02040503050406030204" pitchFamily="18" charset="0"/>
                          </a:rPr>
                          <m:t>𝜆</m:t>
                        </m:r>
                      </m:e>
                      <m:sub>
                        <m:r>
                          <a:rPr lang="es-ES" i="1">
                            <a:latin typeface="Cambria Math" panose="02040503050406030204" pitchFamily="18" charset="0"/>
                          </a:rPr>
                          <m:t>𝑔</m:t>
                        </m:r>
                      </m:sub>
                    </m:sSub>
                  </m:oMath>
                </a14:m>
                <a:r>
                  <a:rPr lang="es-ES" dirty="0">
                    <a:latin typeface="Times New Roman" panose="02020603050405020304" pitchFamily="18" charset="0"/>
                    <a:cs typeface="Times New Roman" panose="02020603050405020304" pitchFamily="18" charset="0"/>
                  </a:rPr>
                  <a:t> y se escogió un valor de 18mm</a:t>
                </a:r>
                <a:endParaRPr lang="en-US" sz="1600" dirty="0">
                  <a:latin typeface="Times New Roman" panose="02020603050405020304" pitchFamily="18" charset="0"/>
                  <a:cs typeface="Times New Roman" panose="02020603050405020304" pitchFamily="18" charset="0"/>
                </a:endParaRPr>
              </a:p>
            </p:txBody>
          </p:sp>
        </mc:Choice>
        <mc:Fallback xmlns="">
          <p:sp>
            <p:nvSpPr>
              <p:cNvPr id="23" name="CuadroTexto 22"/>
              <p:cNvSpPr txBox="1">
                <a:spLocks noRot="1" noChangeAspect="1" noMove="1" noResize="1" noEditPoints="1" noAdjustHandles="1" noChangeArrowheads="1" noChangeShapeType="1" noTextEdit="1"/>
              </p:cNvSpPr>
              <p:nvPr/>
            </p:nvSpPr>
            <p:spPr>
              <a:xfrm>
                <a:off x="5207135" y="4465631"/>
                <a:ext cx="2662245" cy="949555"/>
              </a:xfrm>
              <a:prstGeom prst="rect">
                <a:avLst/>
              </a:prstGeom>
              <a:blipFill>
                <a:blip r:embed="rId7"/>
                <a:stretch>
                  <a:fillRect/>
                </a:stretch>
              </a:blipFill>
            </p:spPr>
            <p:txBody>
              <a:bodyPr/>
              <a:lstStyle/>
              <a:p>
                <a:r>
                  <a:rPr lang="es-EC">
                    <a:noFill/>
                  </a:rPr>
                  <a:t> </a:t>
                </a:r>
              </a:p>
            </p:txBody>
          </p:sp>
        </mc:Fallback>
      </mc:AlternateContent>
      <p:sp>
        <p:nvSpPr>
          <p:cNvPr id="13" name="CuadroTexto 12"/>
          <p:cNvSpPr txBox="1"/>
          <p:nvPr/>
        </p:nvSpPr>
        <p:spPr>
          <a:xfrm>
            <a:off x="881742" y="4553652"/>
            <a:ext cx="3012249" cy="89255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S" dirty="0" smtClean="0"/>
              <a:t>-</a:t>
            </a:r>
            <a:r>
              <a:rPr lang="es-ES" dirty="0" smtClean="0">
                <a:latin typeface="Times New Roman" panose="02020603050405020304" pitchFamily="18" charset="0"/>
                <a:cs typeface="Times New Roman" panose="02020603050405020304" pitchFamily="18" charset="0"/>
              </a:rPr>
              <a:t>Aumento de </a:t>
            </a:r>
            <a:r>
              <a:rPr lang="es-ES" dirty="0" err="1" smtClean="0">
                <a:latin typeface="Times New Roman" panose="02020603050405020304" pitchFamily="18" charset="0"/>
                <a:cs typeface="Times New Roman" panose="02020603050405020304" pitchFamily="18" charset="0"/>
              </a:rPr>
              <a:t>Directividad</a:t>
            </a:r>
            <a:endParaRPr lang="es-ES" dirty="0" smtClean="0">
              <a:latin typeface="Times New Roman" panose="02020603050405020304" pitchFamily="18" charset="0"/>
              <a:cs typeface="Times New Roman" panose="02020603050405020304" pitchFamily="18" charset="0"/>
            </a:endParaRPr>
          </a:p>
          <a:p>
            <a:pPr algn="just"/>
            <a:r>
              <a:rPr lang="es-ES" dirty="0" smtClean="0">
                <a:latin typeface="Times New Roman" panose="02020603050405020304" pitchFamily="18" charset="0"/>
                <a:cs typeface="Times New Roman" panose="02020603050405020304" pitchFamily="18" charset="0"/>
              </a:rPr>
              <a:t>-Aumento Ganancia</a:t>
            </a:r>
          </a:p>
          <a:p>
            <a:pPr algn="just"/>
            <a:endParaRPr lang="en-US" sz="1600" dirty="0"/>
          </a:p>
        </p:txBody>
      </p:sp>
    </p:spTree>
    <p:extLst>
      <p:ext uri="{BB962C8B-B14F-4D97-AF65-F5344CB8AC3E}">
        <p14:creationId xmlns:p14="http://schemas.microsoft.com/office/powerpoint/2010/main" val="2451569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Simulación</a:t>
            </a:r>
          </a:p>
        </p:txBody>
      </p:sp>
      <p:sp>
        <p:nvSpPr>
          <p:cNvPr id="33" name="CuadroTexto 32"/>
          <p:cNvSpPr txBox="1"/>
          <p:nvPr/>
        </p:nvSpPr>
        <p:spPr>
          <a:xfrm>
            <a:off x="0" y="6488668"/>
            <a:ext cx="705967" cy="369332"/>
          </a:xfrm>
          <a:prstGeom prst="rect">
            <a:avLst/>
          </a:prstGeom>
          <a:noFill/>
        </p:spPr>
        <p:txBody>
          <a:bodyPr wrap="square" rtlCol="0">
            <a:spAutoFit/>
          </a:bodyPr>
          <a:lstStyle/>
          <a:p>
            <a:r>
              <a:rPr lang="es-ES" dirty="0" smtClean="0"/>
              <a:t>17</a:t>
            </a:r>
            <a:endParaRPr lang="es-ES" dirty="0"/>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ángulo 19"/>
          <p:cNvSpPr/>
          <p:nvPr/>
        </p:nvSpPr>
        <p:spPr>
          <a:xfrm>
            <a:off x="574840" y="1526902"/>
            <a:ext cx="2126983" cy="646331"/>
          </a:xfrm>
          <a:prstGeom prst="rect">
            <a:avLst/>
          </a:prstGeom>
        </p:spPr>
        <p:txBody>
          <a:bodyPr wrap="square" lIns="91440" tIns="45720" rIns="91440" bIns="45720" anchor="t">
            <a:spAutoFit/>
          </a:bodyPr>
          <a:lstStyle/>
          <a:p>
            <a:pPr algn="ctr"/>
            <a:r>
              <a:rPr lang="es-EC" b="1" dirty="0" smtClean="0">
                <a:latin typeface="Times New Roman" panose="02020603050405020304" pitchFamily="18" charset="0"/>
                <a:cs typeface="Times New Roman" panose="02020603050405020304" pitchFamily="18" charset="0"/>
              </a:rPr>
              <a:t>Distancia entre elementos</a:t>
            </a:r>
            <a:endParaRPr lang="es-EC" dirty="0">
              <a:latin typeface="Times New Roman" panose="02020603050405020304" pitchFamily="18" charset="0"/>
              <a:cs typeface="Times New Roman" panose="02020603050405020304" pitchFamily="18" charset="0"/>
            </a:endParaRPr>
          </a:p>
        </p:txBody>
      </p:sp>
      <p:sp>
        <p:nvSpPr>
          <p:cNvPr id="12" name="Rectángulo 11"/>
          <p:cNvSpPr/>
          <p:nvPr/>
        </p:nvSpPr>
        <p:spPr>
          <a:xfrm>
            <a:off x="2387868" y="652046"/>
            <a:ext cx="3924921" cy="369332"/>
          </a:xfrm>
          <a:prstGeom prst="rect">
            <a:avLst/>
          </a:prstGeom>
        </p:spPr>
        <p:txBody>
          <a:bodyPr wrap="none">
            <a:spAutoFit/>
          </a:bodyPr>
          <a:lstStyle/>
          <a:p>
            <a:pPr algn="ctr"/>
            <a:r>
              <a:rPr lang="es-EC" b="1" dirty="0">
                <a:latin typeface="Times New Roman" panose="02020603050405020304" pitchFamily="18" charset="0"/>
                <a:cs typeface="Times New Roman" panose="02020603050405020304" pitchFamily="18" charset="0"/>
              </a:rPr>
              <a:t>DISEÑO DE </a:t>
            </a:r>
            <a:r>
              <a:rPr lang="es-EC" b="1" dirty="0" smtClean="0">
                <a:latin typeface="Times New Roman" panose="02020603050405020304" pitchFamily="18" charset="0"/>
                <a:cs typeface="Times New Roman" panose="02020603050405020304" pitchFamily="18" charset="0"/>
              </a:rPr>
              <a:t>LA RED DE ANTENAS</a:t>
            </a:r>
            <a:endParaRPr lang="es-EC" dirty="0">
              <a:latin typeface="Times New Roman" panose="02020603050405020304" pitchFamily="18" charset="0"/>
              <a:cs typeface="Times New Roman" panose="02020603050405020304" pitchFamily="18" charset="0"/>
            </a:endParaRPr>
          </a:p>
        </p:txBody>
      </p:sp>
      <p:sp>
        <p:nvSpPr>
          <p:cNvPr id="6" name="Rectangle 2"/>
          <p:cNvSpPr>
            <a:spLocks noChangeArrowheads="1"/>
          </p:cNvSpPr>
          <p:nvPr/>
        </p:nvSpPr>
        <p:spPr bwMode="auto">
          <a:xfrm rot="5400000">
            <a:off x="125680" y="272926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9" name="Objeto 8"/>
          <p:cNvGraphicFramePr>
            <a:graphicFrameLocks noChangeAspect="1"/>
          </p:cNvGraphicFramePr>
          <p:nvPr>
            <p:extLst>
              <p:ext uri="{D42A27DB-BD31-4B8C-83A1-F6EECF244321}">
                <p14:modId xmlns:p14="http://schemas.microsoft.com/office/powerpoint/2010/main" val="2431065578"/>
              </p:ext>
            </p:extLst>
          </p:nvPr>
        </p:nvGraphicFramePr>
        <p:xfrm>
          <a:off x="125681" y="3043687"/>
          <a:ext cx="3648591" cy="1728280"/>
        </p:xfrm>
        <a:graphic>
          <a:graphicData uri="http://schemas.openxmlformats.org/presentationml/2006/ole">
            <mc:AlternateContent xmlns:mc="http://schemas.openxmlformats.org/markup-compatibility/2006">
              <mc:Choice xmlns:v="urn:schemas-microsoft-com:vml" Requires="v">
                <p:oleObj spid="_x0000_s25637" name="Imagen de mapa de bits" r:id="rId3" imgW="10676190" imgH="5038095" progId="Paint.Picture">
                  <p:embed/>
                </p:oleObj>
              </mc:Choice>
              <mc:Fallback>
                <p:oleObj name="Imagen de mapa de bits" r:id="rId3" imgW="10676190" imgH="5038095" progId="Paint.Picture">
                  <p:embed/>
                  <p:pic>
                    <p:nvPicPr>
                      <p:cNvPr id="9" name="Objeto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681" y="3043687"/>
                        <a:ext cx="3648591" cy="1728280"/>
                      </a:xfrm>
                      <a:prstGeom prst="rect">
                        <a:avLst/>
                      </a:prstGeom>
                      <a:noFill/>
                    </p:spPr>
                  </p:pic>
                </p:oleObj>
              </mc:Fallback>
            </mc:AlternateContent>
          </a:graphicData>
        </a:graphic>
      </p:graphicFrame>
      <p:sp>
        <p:nvSpPr>
          <p:cNvPr id="4" name="Rectangle 2"/>
          <p:cNvSpPr>
            <a:spLocks noChangeArrowheads="1"/>
          </p:cNvSpPr>
          <p:nvPr/>
        </p:nvSpPr>
        <p:spPr bwMode="auto">
          <a:xfrm rot="16200000">
            <a:off x="3699714" y="2574905"/>
            <a:ext cx="103801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5" name="Objeto 4"/>
          <p:cNvGraphicFramePr>
            <a:graphicFrameLocks noChangeAspect="1"/>
          </p:cNvGraphicFramePr>
          <p:nvPr>
            <p:extLst>
              <p:ext uri="{D42A27DB-BD31-4B8C-83A1-F6EECF244321}">
                <p14:modId xmlns:p14="http://schemas.microsoft.com/office/powerpoint/2010/main" val="609237909"/>
              </p:ext>
            </p:extLst>
          </p:nvPr>
        </p:nvGraphicFramePr>
        <p:xfrm>
          <a:off x="3402723" y="1502263"/>
          <a:ext cx="5464185" cy="4162507"/>
        </p:xfrm>
        <a:graphic>
          <a:graphicData uri="http://schemas.openxmlformats.org/presentationml/2006/ole">
            <mc:AlternateContent xmlns:mc="http://schemas.openxmlformats.org/markup-compatibility/2006">
              <mc:Choice xmlns:v="urn:schemas-microsoft-com:vml" Requires="v">
                <p:oleObj spid="_x0000_s25638" r:id="rId5" imgW="4119315" imgH="3143274" progId="Origin95.Graph">
                  <p:embed/>
                </p:oleObj>
              </mc:Choice>
              <mc:Fallback>
                <p:oleObj r:id="rId5" imgW="4119315" imgH="3143274" progId="Origin95.Graph">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2723" y="1502263"/>
                        <a:ext cx="5464185" cy="4162507"/>
                      </a:xfrm>
                      <a:prstGeom prst="rect">
                        <a:avLst/>
                      </a:prstGeom>
                      <a:noFill/>
                    </p:spPr>
                  </p:pic>
                </p:oleObj>
              </mc:Fallback>
            </mc:AlternateContent>
          </a:graphicData>
        </a:graphic>
      </p:graphicFrame>
    </p:spTree>
    <p:extLst>
      <p:ext uri="{BB962C8B-B14F-4D97-AF65-F5344CB8AC3E}">
        <p14:creationId xmlns:p14="http://schemas.microsoft.com/office/powerpoint/2010/main" val="1355786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79512" y="3071"/>
            <a:ext cx="7772400" cy="1362075"/>
          </a:xfrm>
        </p:spPr>
        <p:txBody>
          <a:bodyPr/>
          <a:lstStyle/>
          <a:p>
            <a:r>
              <a:rPr lang="es-EC" i="0" dirty="0">
                <a:solidFill>
                  <a:schemeClr val="tx1"/>
                </a:solidFill>
                <a:latin typeface="Times New Roman" panose="02020603050405020304" pitchFamily="18" charset="0"/>
                <a:cs typeface="Times New Roman" panose="02020603050405020304" pitchFamily="18" charset="0"/>
              </a:rPr>
              <a:t>agenda</a:t>
            </a:r>
          </a:p>
        </p:txBody>
      </p:sp>
      <p:graphicFrame>
        <p:nvGraphicFramePr>
          <p:cNvPr id="5" name="Diagrama 4"/>
          <p:cNvGraphicFramePr/>
          <p:nvPr>
            <p:extLst>
              <p:ext uri="{D42A27DB-BD31-4B8C-83A1-F6EECF244321}">
                <p14:modId xmlns:p14="http://schemas.microsoft.com/office/powerpoint/2010/main" val="1306669520"/>
              </p:ext>
            </p:extLst>
          </p:nvPr>
        </p:nvGraphicFramePr>
        <p:xfrm>
          <a:off x="179512" y="684108"/>
          <a:ext cx="8424936" cy="5337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4373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
            <a:extLst>
              <a:ext uri="{FF2B5EF4-FFF2-40B4-BE49-F238E27FC236}">
                <a16:creationId xmlns:a16="http://schemas.microsoft.com/office/drawing/2014/main" id="{DFA70B7F-97ED-483E-ABAF-FCEC08DE0619}"/>
              </a:ext>
            </a:extLst>
          </p:cNvPr>
          <p:cNvSpPr>
            <a:spLocks noChangeArrowheads="1"/>
          </p:cNvSpPr>
          <p:nvPr/>
        </p:nvSpPr>
        <p:spPr bwMode="auto">
          <a:xfrm>
            <a:off x="2267744" y="1628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7" name="Objeto 16">
            <a:extLst>
              <a:ext uri="{FF2B5EF4-FFF2-40B4-BE49-F238E27FC236}">
                <a16:creationId xmlns:a16="http://schemas.microsoft.com/office/drawing/2014/main" id="{075C4F6C-0EB9-4FEA-9E8B-22D2267B070E}"/>
              </a:ext>
            </a:extLst>
          </p:cNvPr>
          <p:cNvGraphicFramePr>
            <a:graphicFrameLocks noChangeAspect="1"/>
          </p:cNvGraphicFramePr>
          <p:nvPr>
            <p:extLst>
              <p:ext uri="{D42A27DB-BD31-4B8C-83A1-F6EECF244321}">
                <p14:modId xmlns:p14="http://schemas.microsoft.com/office/powerpoint/2010/main" val="283597094"/>
              </p:ext>
            </p:extLst>
          </p:nvPr>
        </p:nvGraphicFramePr>
        <p:xfrm>
          <a:off x="2286000" y="1417416"/>
          <a:ext cx="4248150" cy="3752850"/>
        </p:xfrm>
        <a:graphic>
          <a:graphicData uri="http://schemas.openxmlformats.org/presentationml/2006/ole">
            <mc:AlternateContent xmlns:mc="http://schemas.openxmlformats.org/markup-compatibility/2006">
              <mc:Choice xmlns:v="urn:schemas-microsoft-com:vml" Requires="v">
                <p:oleObj spid="_x0000_s18470" name="Imagen de mapa de bits" r:id="rId3" imgW="6268325" imgH="5590476" progId="Paint.Picture">
                  <p:embed/>
                </p:oleObj>
              </mc:Choice>
              <mc:Fallback>
                <p:oleObj name="Imagen de mapa de bits" r:id="rId3" imgW="6268325" imgH="5590476" progId="Paint.Picture">
                  <p:embed/>
                  <p:pic>
                    <p:nvPicPr>
                      <p:cNvPr id="17" name="Objeto 16">
                        <a:extLst>
                          <a:ext uri="{FF2B5EF4-FFF2-40B4-BE49-F238E27FC236}">
                            <a16:creationId xmlns:a16="http://schemas.microsoft.com/office/drawing/2014/main" id="{075C4F6C-0EB9-4FEA-9E8B-22D2267B07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417416"/>
                        <a:ext cx="4248150" cy="3752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CuadroTexto 18">
            <a:extLst>
              <a:ext uri="{FF2B5EF4-FFF2-40B4-BE49-F238E27FC236}">
                <a16:creationId xmlns:a16="http://schemas.microsoft.com/office/drawing/2014/main" id="{4C48CD9F-A830-4524-A481-6818380D422F}"/>
              </a:ext>
            </a:extLst>
          </p:cNvPr>
          <p:cNvSpPr txBox="1"/>
          <p:nvPr/>
        </p:nvSpPr>
        <p:spPr>
          <a:xfrm>
            <a:off x="2124075" y="5381650"/>
            <a:ext cx="457200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S" sz="1800" dirty="0">
                <a:solidFill>
                  <a:srgbClr val="000000"/>
                </a:solidFill>
                <a:effectLst/>
                <a:latin typeface="Times New Roman" panose="02020603050405020304" pitchFamily="18" charset="0"/>
                <a:ea typeface="Calibri" panose="020F0502020204030204" pitchFamily="34" charset="0"/>
              </a:rPr>
              <a:t>Red colineal con densidad de corriente distribuida a lo largo del eje X</a:t>
            </a:r>
            <a:endParaRPr lang="es-EC" dirty="0"/>
          </a:p>
        </p:txBody>
      </p:sp>
      <p:graphicFrame>
        <p:nvGraphicFramePr>
          <p:cNvPr id="23" name="Objeto 22">
            <a:extLst>
              <a:ext uri="{FF2B5EF4-FFF2-40B4-BE49-F238E27FC236}">
                <a16:creationId xmlns:a16="http://schemas.microsoft.com/office/drawing/2014/main" id="{75770721-3B36-462C-8613-1EABD17C9399}"/>
              </a:ext>
            </a:extLst>
          </p:cNvPr>
          <p:cNvGraphicFramePr>
            <a:graphicFrameLocks noChangeAspect="1"/>
          </p:cNvGraphicFramePr>
          <p:nvPr>
            <p:extLst>
              <p:ext uri="{D42A27DB-BD31-4B8C-83A1-F6EECF244321}">
                <p14:modId xmlns:p14="http://schemas.microsoft.com/office/powerpoint/2010/main" val="3681647743"/>
              </p:ext>
            </p:extLst>
          </p:nvPr>
        </p:nvGraphicFramePr>
        <p:xfrm>
          <a:off x="5362558" y="856177"/>
          <a:ext cx="645886" cy="349855"/>
        </p:xfrm>
        <a:graphic>
          <a:graphicData uri="http://schemas.openxmlformats.org/presentationml/2006/ole">
            <mc:AlternateContent xmlns:mc="http://schemas.openxmlformats.org/markup-compatibility/2006">
              <mc:Choice xmlns:v="urn:schemas-microsoft-com:vml" Requires="v">
                <p:oleObj spid="_x0000_s18471" r:id="rId5" imgW="457200" imgH="241300" progId="Equation.DSMT4">
                  <p:embed/>
                </p:oleObj>
              </mc:Choice>
              <mc:Fallback>
                <p:oleObj r:id="rId5" imgW="457200" imgH="241300" progId="Equation.DSMT4">
                  <p:embed/>
                  <p:pic>
                    <p:nvPicPr>
                      <p:cNvPr id="23" name="Objeto 22">
                        <a:extLst>
                          <a:ext uri="{FF2B5EF4-FFF2-40B4-BE49-F238E27FC236}">
                            <a16:creationId xmlns:a16="http://schemas.microsoft.com/office/drawing/2014/main" id="{75770721-3B36-462C-8613-1EABD17C93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2558" y="856177"/>
                        <a:ext cx="645886" cy="349855"/>
                      </a:xfrm>
                      <a:prstGeom prst="rect">
                        <a:avLst/>
                      </a:prstGeom>
                      <a:noFill/>
                    </p:spPr>
                  </p:pic>
                </p:oleObj>
              </mc:Fallback>
            </mc:AlternateContent>
          </a:graphicData>
        </a:graphic>
      </p:graphicFrame>
      <p:sp>
        <p:nvSpPr>
          <p:cNvPr id="8"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Simulación</a:t>
            </a:r>
          </a:p>
        </p:txBody>
      </p:sp>
      <p:sp>
        <p:nvSpPr>
          <p:cNvPr id="9" name="Rectángulo 8"/>
          <p:cNvSpPr/>
          <p:nvPr/>
        </p:nvSpPr>
        <p:spPr>
          <a:xfrm>
            <a:off x="339549" y="559701"/>
            <a:ext cx="8629606" cy="646331"/>
          </a:xfrm>
          <a:prstGeom prst="rect">
            <a:avLst/>
          </a:prstGeom>
        </p:spPr>
        <p:txBody>
          <a:bodyPr wrap="none">
            <a:spAutoFit/>
          </a:bodyPr>
          <a:lstStyle/>
          <a:p>
            <a:pPr algn="ctr"/>
            <a:r>
              <a:rPr lang="es-ES" b="1" dirty="0" smtClean="0">
                <a:latin typeface="Times New Roman" panose="02020603050405020304" pitchFamily="18" charset="0"/>
                <a:cs typeface="Times New Roman" panose="02020603050405020304" pitchFamily="18" charset="0"/>
              </a:rPr>
              <a:t>SIMULACIÓN DE LA RED COLINEAL DE ANTENAS 4X1 CON DENSIDADES </a:t>
            </a:r>
          </a:p>
          <a:p>
            <a:pPr algn="ctr"/>
            <a:r>
              <a:rPr lang="es-ES" b="1" dirty="0" smtClean="0">
                <a:latin typeface="Times New Roman" panose="02020603050405020304" pitchFamily="18" charset="0"/>
                <a:cs typeface="Times New Roman" panose="02020603050405020304" pitchFamily="18" charset="0"/>
              </a:rPr>
              <a:t>DE CORRIENTE ELÉCTRICA SUPERFICIAL                A LO LARGO DEL EJE X.</a:t>
            </a:r>
            <a:endParaRPr lang="es-EC"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0" y="6493174"/>
            <a:ext cx="705967" cy="369332"/>
          </a:xfrm>
          <a:prstGeom prst="rect">
            <a:avLst/>
          </a:prstGeom>
          <a:noFill/>
        </p:spPr>
        <p:txBody>
          <a:bodyPr wrap="square" rtlCol="0">
            <a:spAutoFit/>
          </a:bodyPr>
          <a:lstStyle/>
          <a:p>
            <a:r>
              <a:rPr lang="en-BZ" dirty="0" smtClean="0"/>
              <a:t>18</a:t>
            </a:r>
            <a:endParaRPr lang="es-ES" dirty="0"/>
          </a:p>
        </p:txBody>
      </p:sp>
    </p:spTree>
    <p:extLst>
      <p:ext uri="{BB962C8B-B14F-4D97-AF65-F5344CB8AC3E}">
        <p14:creationId xmlns:p14="http://schemas.microsoft.com/office/powerpoint/2010/main" val="1355354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14" name="Tabla 13">
                <a:extLst>
                  <a:ext uri="{FF2B5EF4-FFF2-40B4-BE49-F238E27FC236}">
                    <a16:creationId xmlns:a16="http://schemas.microsoft.com/office/drawing/2014/main" id="{59979E0A-2D68-446D-BD26-0B458EC6A792}"/>
                  </a:ext>
                </a:extLst>
              </p:cNvPr>
              <p:cNvGraphicFramePr>
                <a:graphicFrameLocks noGrp="1"/>
              </p:cNvGraphicFramePr>
              <p:nvPr>
                <p:extLst>
                  <p:ext uri="{D42A27DB-BD31-4B8C-83A1-F6EECF244321}">
                    <p14:modId xmlns:p14="http://schemas.microsoft.com/office/powerpoint/2010/main" val="3177765781"/>
                  </p:ext>
                </p:extLst>
              </p:nvPr>
            </p:nvGraphicFramePr>
            <p:xfrm>
              <a:off x="1897267" y="1916832"/>
              <a:ext cx="5396865" cy="1729740"/>
            </p:xfrm>
            <a:graphic>
              <a:graphicData uri="http://schemas.openxmlformats.org/drawingml/2006/table">
                <a:tbl>
                  <a:tblPr firstRow="1" firstCol="1" bandRow="1">
                    <a:tableStyleId>{21E4AEA4-8DFA-4A89-87EB-49C32662AFE0}</a:tableStyleId>
                  </a:tblPr>
                  <a:tblGrid>
                    <a:gridCol w="721360">
                      <a:extLst>
                        <a:ext uri="{9D8B030D-6E8A-4147-A177-3AD203B41FA5}">
                          <a16:colId xmlns:a16="http://schemas.microsoft.com/office/drawing/2014/main" val="1859886516"/>
                        </a:ext>
                      </a:extLst>
                    </a:gridCol>
                    <a:gridCol w="1259205">
                      <a:extLst>
                        <a:ext uri="{9D8B030D-6E8A-4147-A177-3AD203B41FA5}">
                          <a16:colId xmlns:a16="http://schemas.microsoft.com/office/drawing/2014/main" val="15450426"/>
                        </a:ext>
                      </a:extLst>
                    </a:gridCol>
                    <a:gridCol w="1170305">
                      <a:extLst>
                        <a:ext uri="{9D8B030D-6E8A-4147-A177-3AD203B41FA5}">
                          <a16:colId xmlns:a16="http://schemas.microsoft.com/office/drawing/2014/main" val="2507835509"/>
                        </a:ext>
                      </a:extLst>
                    </a:gridCol>
                    <a:gridCol w="1076325">
                      <a:extLst>
                        <a:ext uri="{9D8B030D-6E8A-4147-A177-3AD203B41FA5}">
                          <a16:colId xmlns:a16="http://schemas.microsoft.com/office/drawing/2014/main" val="2729146505"/>
                        </a:ext>
                      </a:extLst>
                    </a:gridCol>
                    <a:gridCol w="1169670">
                      <a:extLst>
                        <a:ext uri="{9D8B030D-6E8A-4147-A177-3AD203B41FA5}">
                          <a16:colId xmlns:a16="http://schemas.microsoft.com/office/drawing/2014/main" val="2035182399"/>
                        </a:ext>
                      </a:extLst>
                    </a:gridCol>
                  </a:tblGrid>
                  <a:tr h="288290">
                    <a:tc gridSpan="5">
                      <a:txBody>
                        <a:bodyPr/>
                        <a:lstStyle/>
                        <a:p>
                          <a:pPr algn="ctr">
                            <a:lnSpc>
                              <a:spcPct val="150000"/>
                            </a:lnSpc>
                            <a:spcAft>
                              <a:spcPts val="800"/>
                            </a:spcAft>
                          </a:pPr>
                          <a:r>
                            <a:rPr lang="es-ES" sz="1200" dirty="0">
                              <a:effectLst/>
                            </a:rPr>
                            <a:t>Dimensiones de la red colineal </a:t>
                          </a: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pPr>
                            <a:lnSpc>
                              <a:spcPct val="150000"/>
                            </a:lnSpc>
                            <a:spcAft>
                              <a:spcPts val="800"/>
                            </a:spcAft>
                          </a:pPr>
                          <a:r>
                            <a:rPr lang="es-ES" sz="12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5915665"/>
                      </a:ext>
                    </a:extLst>
                  </a:tr>
                  <a:tr h="288290">
                    <a:tc>
                      <a:txBody>
                        <a:bodyPr/>
                        <a:lstStyle/>
                        <a:p>
                          <a:pPr algn="ctr">
                            <a:lnSpc>
                              <a:spcPct val="107000"/>
                            </a:lnSpc>
                            <a:spcBef>
                              <a:spcPts val="400"/>
                            </a:spcBef>
                            <a:spcAft>
                              <a:spcPts val="400"/>
                            </a:spcAft>
                          </a:pPr>
                          <a:r>
                            <a:rPr lang="es-ES"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2n </a:t>
                          </a:r>
                          <a:r>
                            <a:rPr lang="es-EC" sz="1100">
                              <a:effectLst/>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1n </a:t>
                          </a:r>
                          <a:r>
                            <a:rPr lang="es-EC" sz="1100">
                              <a:effectLst/>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1p </a:t>
                          </a:r>
                          <a:r>
                            <a:rPr lang="es-EC" sz="1100">
                              <a:effectLst/>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2p </a:t>
                          </a:r>
                          <a:r>
                            <a:rPr lang="es-EC" sz="1100">
                              <a:effectLst/>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84178249"/>
                      </a:ext>
                    </a:extLst>
                  </a:tr>
                  <a:tr h="288290">
                    <a:tc>
                      <a:txBody>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s-EC" sz="1100" i="1">
                                        <a:effectLst/>
                                        <a:latin typeface="Cambria Math" panose="02040503050406030204" pitchFamily="18" charset="0"/>
                                      </a:rPr>
                                    </m:ctrlPr>
                                  </m:sSubPr>
                                  <m:e>
                                    <m:r>
                                      <a:rPr lang="es-ES" sz="1100">
                                        <a:effectLst/>
                                        <a:latin typeface="Cambria Math" panose="02040503050406030204" pitchFamily="18" charset="0"/>
                                      </a:rPr>
                                      <m:t>𝑊</m:t>
                                    </m:r>
                                  </m:e>
                                  <m:sub>
                                    <m:r>
                                      <a:rPr lang="es-ES" sz="1100">
                                        <a:effectLst/>
                                        <a:latin typeface="Cambria Math" panose="02040503050406030204" pitchFamily="18" charset="0"/>
                                      </a:rPr>
                                      <m:t>𝑝𝑎𝑡𝑐h</m:t>
                                    </m:r>
                                    <m:r>
                                      <a:rPr lang="es-ES" sz="1100">
                                        <a:effectLst/>
                                        <a:latin typeface="Cambria Math" panose="02040503050406030204" pitchFamily="18" charset="0"/>
                                      </a:rPr>
                                      <m:t> </m:t>
                                    </m:r>
                                    <m:r>
                                      <a:rPr lang="es-ES" sz="1100">
                                        <a:effectLst/>
                                        <a:latin typeface="Cambria Math" panose="02040503050406030204" pitchFamily="18" charset="0"/>
                                      </a:rPr>
                                      <m:t>𝑖𝑖</m:t>
                                    </m:r>
                                  </m:sub>
                                </m:sSub>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8,12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8,12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8,12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8,12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70134319"/>
                      </a:ext>
                    </a:extLst>
                  </a:tr>
                  <a:tr h="288290">
                    <a:tc>
                      <a:txBody>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s-EC" sz="1100" i="1">
                                        <a:effectLst/>
                                        <a:latin typeface="Cambria Math" panose="02040503050406030204" pitchFamily="18" charset="0"/>
                                      </a:rPr>
                                    </m:ctrlPr>
                                  </m:sSubPr>
                                  <m:e>
                                    <m:r>
                                      <a:rPr lang="es-ES" sz="1100">
                                        <a:effectLst/>
                                        <a:latin typeface="Cambria Math" panose="02040503050406030204" pitchFamily="18" charset="0"/>
                                      </a:rPr>
                                      <m:t>𝐿</m:t>
                                    </m:r>
                                  </m:e>
                                  <m:sub>
                                    <m:r>
                                      <a:rPr lang="es-ES" sz="1100">
                                        <a:effectLst/>
                                        <a:latin typeface="Cambria Math" panose="02040503050406030204" pitchFamily="18" charset="0"/>
                                      </a:rPr>
                                      <m:t>𝑝𝑎𝑡𝑐h</m:t>
                                    </m:r>
                                    <m:r>
                                      <a:rPr lang="es-ES" sz="1100">
                                        <a:effectLst/>
                                        <a:latin typeface="Cambria Math" panose="02040503050406030204" pitchFamily="18" charset="0"/>
                                      </a:rPr>
                                      <m:t> </m:t>
                                    </m:r>
                                    <m:r>
                                      <a:rPr lang="es-ES" sz="1100">
                                        <a:effectLst/>
                                        <a:latin typeface="Cambria Math" panose="02040503050406030204" pitchFamily="18" charset="0"/>
                                      </a:rPr>
                                      <m:t>𝑖𝑖</m:t>
                                    </m:r>
                                  </m:sub>
                                </m:sSub>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10,56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10,56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10,56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10,56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7810943"/>
                      </a:ext>
                    </a:extLst>
                  </a:tr>
                  <a:tr h="288290">
                    <a:tc>
                      <a:txBody>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s-EC" sz="1100" i="1">
                                        <a:effectLst/>
                                        <a:latin typeface="Cambria Math" panose="02040503050406030204" pitchFamily="18" charset="0"/>
                                      </a:rPr>
                                    </m:ctrlPr>
                                  </m:sSubPr>
                                  <m:e>
                                    <m:r>
                                      <a:rPr lang="es-ES" sz="1100">
                                        <a:effectLst/>
                                        <a:latin typeface="Cambria Math" panose="02040503050406030204" pitchFamily="18" charset="0"/>
                                      </a:rPr>
                                      <m:t>𝑃</m:t>
                                    </m:r>
                                  </m:e>
                                  <m:sub>
                                    <m:r>
                                      <a:rPr lang="es-ES" sz="1100">
                                        <a:effectLst/>
                                        <a:latin typeface="Cambria Math" panose="02040503050406030204" pitchFamily="18" charset="0"/>
                                      </a:rPr>
                                      <m:t> </m:t>
                                    </m:r>
                                    <m:r>
                                      <a:rPr lang="es-ES" sz="1100">
                                        <a:effectLst/>
                                        <a:latin typeface="Cambria Math" panose="02040503050406030204" pitchFamily="18" charset="0"/>
                                      </a:rPr>
                                      <m:t>𝑖𝑖</m:t>
                                    </m:r>
                                  </m:sub>
                                </m:sSub>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625470"/>
                      </a:ext>
                    </a:extLst>
                  </a:tr>
                  <a:tr h="288290">
                    <a:tc gridSpan="5">
                      <a:txBody>
                        <a:bodyPr/>
                        <a:lstStyle/>
                        <a:p>
                          <a:pPr>
                            <a:lnSpc>
                              <a:spcPct val="150000"/>
                            </a:lnSpc>
                            <a:spcBef>
                              <a:spcPts val="1200"/>
                            </a:spcBef>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230333946"/>
                      </a:ext>
                    </a:extLst>
                  </a:tr>
                </a:tbl>
              </a:graphicData>
            </a:graphic>
          </p:graphicFrame>
        </mc:Choice>
        <mc:Fallback xmlns="">
          <p:graphicFrame>
            <p:nvGraphicFramePr>
              <p:cNvPr id="14" name="Tabla 13">
                <a:extLst>
                  <a:ext uri="{FF2B5EF4-FFF2-40B4-BE49-F238E27FC236}">
                    <a16:creationId xmlns:a16="http://schemas.microsoft.com/office/drawing/2014/main" id="{59979E0A-2D68-446D-BD26-0B458EC6A792}"/>
                  </a:ext>
                </a:extLst>
              </p:cNvPr>
              <p:cNvGraphicFramePr>
                <a:graphicFrameLocks noGrp="1"/>
              </p:cNvGraphicFramePr>
              <p:nvPr>
                <p:extLst>
                  <p:ext uri="{D42A27DB-BD31-4B8C-83A1-F6EECF244321}">
                    <p14:modId xmlns:p14="http://schemas.microsoft.com/office/powerpoint/2010/main" val="3177765781"/>
                  </p:ext>
                </p:extLst>
              </p:nvPr>
            </p:nvGraphicFramePr>
            <p:xfrm>
              <a:off x="1897267" y="1916832"/>
              <a:ext cx="5396865" cy="1729740"/>
            </p:xfrm>
            <a:graphic>
              <a:graphicData uri="http://schemas.openxmlformats.org/drawingml/2006/table">
                <a:tbl>
                  <a:tblPr firstRow="1" firstCol="1" bandRow="1">
                    <a:tableStyleId>{21E4AEA4-8DFA-4A89-87EB-49C32662AFE0}</a:tableStyleId>
                  </a:tblPr>
                  <a:tblGrid>
                    <a:gridCol w="721360">
                      <a:extLst>
                        <a:ext uri="{9D8B030D-6E8A-4147-A177-3AD203B41FA5}">
                          <a16:colId xmlns:a16="http://schemas.microsoft.com/office/drawing/2014/main" val="1859886516"/>
                        </a:ext>
                      </a:extLst>
                    </a:gridCol>
                    <a:gridCol w="1259205">
                      <a:extLst>
                        <a:ext uri="{9D8B030D-6E8A-4147-A177-3AD203B41FA5}">
                          <a16:colId xmlns:a16="http://schemas.microsoft.com/office/drawing/2014/main" val="15450426"/>
                        </a:ext>
                      </a:extLst>
                    </a:gridCol>
                    <a:gridCol w="1170305">
                      <a:extLst>
                        <a:ext uri="{9D8B030D-6E8A-4147-A177-3AD203B41FA5}">
                          <a16:colId xmlns:a16="http://schemas.microsoft.com/office/drawing/2014/main" val="2507835509"/>
                        </a:ext>
                      </a:extLst>
                    </a:gridCol>
                    <a:gridCol w="1076325">
                      <a:extLst>
                        <a:ext uri="{9D8B030D-6E8A-4147-A177-3AD203B41FA5}">
                          <a16:colId xmlns:a16="http://schemas.microsoft.com/office/drawing/2014/main" val="2729146505"/>
                        </a:ext>
                      </a:extLst>
                    </a:gridCol>
                    <a:gridCol w="1169670">
                      <a:extLst>
                        <a:ext uri="{9D8B030D-6E8A-4147-A177-3AD203B41FA5}">
                          <a16:colId xmlns:a16="http://schemas.microsoft.com/office/drawing/2014/main" val="2035182399"/>
                        </a:ext>
                      </a:extLst>
                    </a:gridCol>
                  </a:tblGrid>
                  <a:tr h="288290">
                    <a:tc gridSpan="5">
                      <a:txBody>
                        <a:bodyPr/>
                        <a:lstStyle/>
                        <a:p>
                          <a:pPr algn="ctr">
                            <a:lnSpc>
                              <a:spcPct val="150000"/>
                            </a:lnSpc>
                            <a:spcAft>
                              <a:spcPts val="800"/>
                            </a:spcAft>
                          </a:pPr>
                          <a:r>
                            <a:rPr lang="es-ES" sz="1200" dirty="0">
                              <a:effectLst/>
                            </a:rPr>
                            <a:t>Dimensiones de la red colineal </a:t>
                          </a: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pPr>
                            <a:lnSpc>
                              <a:spcPct val="150000"/>
                            </a:lnSpc>
                            <a:spcAft>
                              <a:spcPts val="800"/>
                            </a:spcAft>
                          </a:pPr>
                          <a:r>
                            <a:rPr lang="es-ES" sz="12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5915665"/>
                      </a:ext>
                    </a:extLst>
                  </a:tr>
                  <a:tr h="288290">
                    <a:tc>
                      <a:txBody>
                        <a:bodyPr/>
                        <a:lstStyle/>
                        <a:p>
                          <a:pPr algn="ctr">
                            <a:lnSpc>
                              <a:spcPct val="107000"/>
                            </a:lnSpc>
                            <a:spcBef>
                              <a:spcPts val="400"/>
                            </a:spcBef>
                            <a:spcAft>
                              <a:spcPts val="400"/>
                            </a:spcAft>
                          </a:pPr>
                          <a:r>
                            <a:rPr lang="es-ES"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2n </a:t>
                          </a:r>
                          <a:r>
                            <a:rPr lang="es-EC" sz="1100">
                              <a:effectLst/>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1n </a:t>
                          </a:r>
                          <a:r>
                            <a:rPr lang="es-EC" sz="1100">
                              <a:effectLst/>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1p </a:t>
                          </a:r>
                          <a:r>
                            <a:rPr lang="es-EC" sz="1100">
                              <a:effectLst/>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2p </a:t>
                          </a:r>
                          <a:r>
                            <a:rPr lang="es-EC" sz="1100">
                              <a:effectLst/>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84178249"/>
                      </a:ext>
                    </a:extLst>
                  </a:tr>
                  <a:tr h="288290">
                    <a:tc>
                      <a:txBody>
                        <a:bodyPr/>
                        <a:lstStyle/>
                        <a:p>
                          <a:endParaRPr lang="en-US"/>
                        </a:p>
                      </a:txBody>
                      <a:tcPr marL="68580" marR="68580" marT="0" marB="0" anchor="ctr">
                        <a:blipFill>
                          <a:blip r:embed="rId3"/>
                          <a:stretch>
                            <a:fillRect l="-847" t="-200000" r="-654237" b="-300000"/>
                          </a:stretch>
                        </a:blipFill>
                      </a:tcPr>
                    </a:tc>
                    <a:tc>
                      <a:txBody>
                        <a:bodyPr/>
                        <a:lstStyle/>
                        <a:p>
                          <a:pPr algn="ctr">
                            <a:lnSpc>
                              <a:spcPct val="107000"/>
                            </a:lnSpc>
                            <a:spcBef>
                              <a:spcPts val="400"/>
                            </a:spcBef>
                            <a:spcAft>
                              <a:spcPts val="400"/>
                            </a:spcAft>
                          </a:pPr>
                          <a:r>
                            <a:rPr lang="es-ES" sz="1100">
                              <a:effectLst/>
                            </a:rPr>
                            <a:t>8,12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8,12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8,12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8,12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70134319"/>
                      </a:ext>
                    </a:extLst>
                  </a:tr>
                  <a:tr h="288290">
                    <a:tc>
                      <a:txBody>
                        <a:bodyPr/>
                        <a:lstStyle/>
                        <a:p>
                          <a:endParaRPr lang="en-US"/>
                        </a:p>
                      </a:txBody>
                      <a:tcPr marL="68580" marR="68580" marT="0" marB="0" anchor="ctr">
                        <a:blipFill>
                          <a:blip r:embed="rId3"/>
                          <a:stretch>
                            <a:fillRect l="-847" t="-306383" r="-654237" b="-206383"/>
                          </a:stretch>
                        </a:blipFill>
                      </a:tcPr>
                    </a:tc>
                    <a:tc>
                      <a:txBody>
                        <a:bodyPr/>
                        <a:lstStyle/>
                        <a:p>
                          <a:pPr algn="ctr">
                            <a:lnSpc>
                              <a:spcPct val="107000"/>
                            </a:lnSpc>
                            <a:spcBef>
                              <a:spcPts val="400"/>
                            </a:spcBef>
                            <a:spcAft>
                              <a:spcPts val="400"/>
                            </a:spcAft>
                          </a:pPr>
                          <a:r>
                            <a:rPr lang="es-ES" sz="1100">
                              <a:effectLst/>
                            </a:rPr>
                            <a:t>10,56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10,56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10,56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10,56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7810943"/>
                      </a:ext>
                    </a:extLst>
                  </a:tr>
                  <a:tr h="288290">
                    <a:tc>
                      <a:txBody>
                        <a:bodyPr/>
                        <a:lstStyle/>
                        <a:p>
                          <a:endParaRPr lang="en-US"/>
                        </a:p>
                      </a:txBody>
                      <a:tcPr marL="68580" marR="68580" marT="0" marB="0" anchor="ctr">
                        <a:blipFill>
                          <a:blip r:embed="rId3"/>
                          <a:stretch>
                            <a:fillRect l="-847" t="-397917" r="-654237" b="-102083"/>
                          </a:stretch>
                        </a:blipFill>
                      </a:tcPr>
                    </a:tc>
                    <a:tc>
                      <a:txBody>
                        <a:bodyPr/>
                        <a:lstStyle/>
                        <a:p>
                          <a:pPr algn="ctr">
                            <a:lnSpc>
                              <a:spcPct val="107000"/>
                            </a:lnSpc>
                            <a:spcBef>
                              <a:spcPts val="400"/>
                            </a:spcBef>
                            <a:spcAft>
                              <a:spcPts val="400"/>
                            </a:spcAft>
                          </a:pPr>
                          <a:r>
                            <a:rPr lang="es-ES" sz="1100">
                              <a:effectLst/>
                            </a:rPr>
                            <a:t>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625470"/>
                      </a:ext>
                    </a:extLst>
                  </a:tr>
                  <a:tr h="288290">
                    <a:tc gridSpan="5">
                      <a:txBody>
                        <a:bodyPr/>
                        <a:lstStyle/>
                        <a:p>
                          <a:pPr>
                            <a:lnSpc>
                              <a:spcPct val="150000"/>
                            </a:lnSpc>
                            <a:spcBef>
                              <a:spcPts val="1200"/>
                            </a:spcBef>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23033394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5" name="Tabla 14">
                <a:extLst>
                  <a:ext uri="{FF2B5EF4-FFF2-40B4-BE49-F238E27FC236}">
                    <a16:creationId xmlns:a16="http://schemas.microsoft.com/office/drawing/2014/main" id="{55FB06FF-926F-44B8-9C64-3E38CAC43D4F}"/>
                  </a:ext>
                </a:extLst>
              </p:cNvPr>
              <p:cNvGraphicFramePr>
                <a:graphicFrameLocks noGrp="1"/>
              </p:cNvGraphicFramePr>
              <p:nvPr>
                <p:extLst>
                  <p:ext uri="{D42A27DB-BD31-4B8C-83A1-F6EECF244321}">
                    <p14:modId xmlns:p14="http://schemas.microsoft.com/office/powerpoint/2010/main" val="1294328814"/>
                  </p:ext>
                </p:extLst>
              </p:nvPr>
            </p:nvGraphicFramePr>
            <p:xfrm>
              <a:off x="1873567" y="3933056"/>
              <a:ext cx="5396865" cy="1715770"/>
            </p:xfrm>
            <a:graphic>
              <a:graphicData uri="http://schemas.openxmlformats.org/drawingml/2006/table">
                <a:tbl>
                  <a:tblPr firstRow="1" firstCol="1" bandRow="1">
                    <a:tableStyleId>{21E4AEA4-8DFA-4A89-87EB-49C32662AFE0}</a:tableStyleId>
                  </a:tblPr>
                  <a:tblGrid>
                    <a:gridCol w="721360">
                      <a:extLst>
                        <a:ext uri="{9D8B030D-6E8A-4147-A177-3AD203B41FA5}">
                          <a16:colId xmlns:a16="http://schemas.microsoft.com/office/drawing/2014/main" val="516960334"/>
                        </a:ext>
                      </a:extLst>
                    </a:gridCol>
                    <a:gridCol w="1259205">
                      <a:extLst>
                        <a:ext uri="{9D8B030D-6E8A-4147-A177-3AD203B41FA5}">
                          <a16:colId xmlns:a16="http://schemas.microsoft.com/office/drawing/2014/main" val="3028249596"/>
                        </a:ext>
                      </a:extLst>
                    </a:gridCol>
                    <a:gridCol w="1170305">
                      <a:extLst>
                        <a:ext uri="{9D8B030D-6E8A-4147-A177-3AD203B41FA5}">
                          <a16:colId xmlns:a16="http://schemas.microsoft.com/office/drawing/2014/main" val="1116321077"/>
                        </a:ext>
                      </a:extLst>
                    </a:gridCol>
                    <a:gridCol w="1076325">
                      <a:extLst>
                        <a:ext uri="{9D8B030D-6E8A-4147-A177-3AD203B41FA5}">
                          <a16:colId xmlns:a16="http://schemas.microsoft.com/office/drawing/2014/main" val="988665319"/>
                        </a:ext>
                      </a:extLst>
                    </a:gridCol>
                    <a:gridCol w="1169670">
                      <a:extLst>
                        <a:ext uri="{9D8B030D-6E8A-4147-A177-3AD203B41FA5}">
                          <a16:colId xmlns:a16="http://schemas.microsoft.com/office/drawing/2014/main" val="3012384146"/>
                        </a:ext>
                      </a:extLst>
                    </a:gridCol>
                  </a:tblGrid>
                  <a:tr h="199150">
                    <a:tc gridSpan="5">
                      <a:txBody>
                        <a:bodyPr/>
                        <a:lstStyle/>
                        <a:p>
                          <a:pPr algn="ctr">
                            <a:lnSpc>
                              <a:spcPct val="150000"/>
                            </a:lnSpc>
                            <a:spcAft>
                              <a:spcPts val="800"/>
                            </a:spcAft>
                          </a:pPr>
                          <a:r>
                            <a:rPr lang="es-ES" sz="1200" dirty="0">
                              <a:effectLst/>
                            </a:rPr>
                            <a:t>Dimensiones de la red colineal optimizadas  </a:t>
                          </a: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pPr algn="ctr">
                            <a:lnSpc>
                              <a:spcPct val="150000"/>
                            </a:lnSpc>
                            <a:spcAft>
                              <a:spcPts val="800"/>
                            </a:spcAft>
                          </a:pPr>
                          <a:r>
                            <a:rPr lang="es-ES" sz="12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1751094"/>
                      </a:ext>
                    </a:extLst>
                  </a:tr>
                  <a:tr h="288290">
                    <a:tc>
                      <a:txBody>
                        <a:bodyPr/>
                        <a:lstStyle/>
                        <a:p>
                          <a:pPr algn="ctr">
                            <a:lnSpc>
                              <a:spcPct val="107000"/>
                            </a:lnSpc>
                            <a:spcBef>
                              <a:spcPts val="400"/>
                            </a:spcBef>
                            <a:spcAft>
                              <a:spcPts val="400"/>
                            </a:spcAft>
                          </a:pPr>
                          <a:r>
                            <a:rPr lang="es-ES"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2n </a:t>
                          </a:r>
                          <a:r>
                            <a:rPr lang="es-EC" sz="1100">
                              <a:effectLst/>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1n </a:t>
                          </a:r>
                          <a:r>
                            <a:rPr lang="es-EC" sz="1100">
                              <a:effectLst/>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1p </a:t>
                          </a:r>
                          <a:r>
                            <a:rPr lang="es-EC" sz="1100">
                              <a:effectLst/>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2p </a:t>
                          </a:r>
                          <a:r>
                            <a:rPr lang="es-EC" sz="1100">
                              <a:effectLst/>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42608819"/>
                      </a:ext>
                    </a:extLst>
                  </a:tr>
                  <a:tr h="288290">
                    <a:tc>
                      <a:txBody>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s-EC" sz="1100" i="1">
                                        <a:effectLst/>
                                        <a:latin typeface="Cambria Math" panose="02040503050406030204" pitchFamily="18" charset="0"/>
                                      </a:rPr>
                                    </m:ctrlPr>
                                  </m:sSubPr>
                                  <m:e>
                                    <m:r>
                                      <a:rPr lang="es-ES" sz="1100">
                                        <a:effectLst/>
                                        <a:latin typeface="Cambria Math" panose="02040503050406030204" pitchFamily="18" charset="0"/>
                                      </a:rPr>
                                      <m:t>𝑊</m:t>
                                    </m:r>
                                  </m:e>
                                  <m:sub>
                                    <m:r>
                                      <a:rPr lang="es-ES" sz="1100">
                                        <a:effectLst/>
                                        <a:latin typeface="Cambria Math" panose="02040503050406030204" pitchFamily="18" charset="0"/>
                                      </a:rPr>
                                      <m:t>𝑝𝑎𝑡𝑐h</m:t>
                                    </m:r>
                                    <m:r>
                                      <a:rPr lang="es-ES" sz="1100">
                                        <a:effectLst/>
                                        <a:latin typeface="Cambria Math" panose="02040503050406030204" pitchFamily="18" charset="0"/>
                                      </a:rPr>
                                      <m:t> </m:t>
                                    </m:r>
                                    <m:r>
                                      <a:rPr lang="es-ES" sz="1100">
                                        <a:effectLst/>
                                        <a:latin typeface="Cambria Math" panose="02040503050406030204" pitchFamily="18" charset="0"/>
                                      </a:rPr>
                                      <m:t>𝑖𝑖</m:t>
                                    </m:r>
                                  </m:sub>
                                </m:sSub>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8,11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7,95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7,98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8,09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5457124"/>
                      </a:ext>
                    </a:extLst>
                  </a:tr>
                  <a:tr h="288290">
                    <a:tc>
                      <a:txBody>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s-EC" sz="1100" i="1">
                                        <a:effectLst/>
                                        <a:latin typeface="Cambria Math" panose="02040503050406030204" pitchFamily="18" charset="0"/>
                                      </a:rPr>
                                    </m:ctrlPr>
                                  </m:sSubPr>
                                  <m:e>
                                    <m:r>
                                      <a:rPr lang="es-ES" sz="1100">
                                        <a:effectLst/>
                                        <a:latin typeface="Cambria Math" panose="02040503050406030204" pitchFamily="18" charset="0"/>
                                      </a:rPr>
                                      <m:t>𝐿</m:t>
                                    </m:r>
                                  </m:e>
                                  <m:sub>
                                    <m:r>
                                      <a:rPr lang="es-ES" sz="1100">
                                        <a:effectLst/>
                                        <a:latin typeface="Cambria Math" panose="02040503050406030204" pitchFamily="18" charset="0"/>
                                      </a:rPr>
                                      <m:t>𝑝𝑎𝑡𝑐h</m:t>
                                    </m:r>
                                    <m:r>
                                      <a:rPr lang="es-ES" sz="1100">
                                        <a:effectLst/>
                                        <a:latin typeface="Cambria Math" panose="02040503050406030204" pitchFamily="18" charset="0"/>
                                      </a:rPr>
                                      <m:t> </m:t>
                                    </m:r>
                                    <m:r>
                                      <a:rPr lang="es-ES" sz="1100">
                                        <a:effectLst/>
                                        <a:latin typeface="Cambria Math" panose="02040503050406030204" pitchFamily="18" charset="0"/>
                                      </a:rPr>
                                      <m:t>𝑖𝑖</m:t>
                                    </m:r>
                                  </m:sub>
                                </m:sSub>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10,54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10,33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10,37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10,52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40335293"/>
                      </a:ext>
                    </a:extLst>
                  </a:tr>
                  <a:tr h="288290">
                    <a:tc>
                      <a:txBody>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s-EC" sz="1100" i="1">
                                        <a:effectLst/>
                                        <a:latin typeface="Cambria Math" panose="02040503050406030204" pitchFamily="18" charset="0"/>
                                      </a:rPr>
                                    </m:ctrlPr>
                                  </m:sSubPr>
                                  <m:e>
                                    <m:r>
                                      <a:rPr lang="es-ES" sz="1100">
                                        <a:effectLst/>
                                        <a:latin typeface="Cambria Math" panose="02040503050406030204" pitchFamily="18" charset="0"/>
                                      </a:rPr>
                                      <m:t>𝑃</m:t>
                                    </m:r>
                                  </m:e>
                                  <m:sub>
                                    <m:r>
                                      <a:rPr lang="es-ES" sz="1100">
                                        <a:effectLst/>
                                        <a:latin typeface="Cambria Math" panose="02040503050406030204" pitchFamily="18" charset="0"/>
                                      </a:rPr>
                                      <m:t> </m:t>
                                    </m:r>
                                    <m:r>
                                      <a:rPr lang="es-ES" sz="1100">
                                        <a:effectLst/>
                                        <a:latin typeface="Cambria Math" panose="02040503050406030204" pitchFamily="18" charset="0"/>
                                      </a:rPr>
                                      <m:t>𝑖𝑖</m:t>
                                    </m:r>
                                  </m:sub>
                                </m:sSub>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2,48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2,80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2,80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2,51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55079888"/>
                      </a:ext>
                    </a:extLst>
                  </a:tr>
                  <a:tr h="288290">
                    <a:tc gridSpan="5">
                      <a:txBody>
                        <a:bodyPr/>
                        <a:lstStyle/>
                        <a:p>
                          <a:pPr>
                            <a:lnSpc>
                              <a:spcPct val="150000"/>
                            </a:lnSpc>
                            <a:spcBef>
                              <a:spcPts val="1200"/>
                            </a:spcBef>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00124487"/>
                      </a:ext>
                    </a:extLst>
                  </a:tr>
                </a:tbl>
              </a:graphicData>
            </a:graphic>
          </p:graphicFrame>
        </mc:Choice>
        <mc:Fallback xmlns="">
          <p:graphicFrame>
            <p:nvGraphicFramePr>
              <p:cNvPr id="15" name="Tabla 14">
                <a:extLst>
                  <a:ext uri="{FF2B5EF4-FFF2-40B4-BE49-F238E27FC236}">
                    <a16:creationId xmlns:a16="http://schemas.microsoft.com/office/drawing/2014/main" id="{55FB06FF-926F-44B8-9C64-3E38CAC43D4F}"/>
                  </a:ext>
                </a:extLst>
              </p:cNvPr>
              <p:cNvGraphicFramePr>
                <a:graphicFrameLocks noGrp="1"/>
              </p:cNvGraphicFramePr>
              <p:nvPr>
                <p:extLst>
                  <p:ext uri="{D42A27DB-BD31-4B8C-83A1-F6EECF244321}">
                    <p14:modId xmlns:p14="http://schemas.microsoft.com/office/powerpoint/2010/main" val="1294328814"/>
                  </p:ext>
                </p:extLst>
              </p:nvPr>
            </p:nvGraphicFramePr>
            <p:xfrm>
              <a:off x="1873567" y="3933056"/>
              <a:ext cx="5396865" cy="1715770"/>
            </p:xfrm>
            <a:graphic>
              <a:graphicData uri="http://schemas.openxmlformats.org/drawingml/2006/table">
                <a:tbl>
                  <a:tblPr firstRow="1" firstCol="1" bandRow="1">
                    <a:tableStyleId>{21E4AEA4-8DFA-4A89-87EB-49C32662AFE0}</a:tableStyleId>
                  </a:tblPr>
                  <a:tblGrid>
                    <a:gridCol w="721360">
                      <a:extLst>
                        <a:ext uri="{9D8B030D-6E8A-4147-A177-3AD203B41FA5}">
                          <a16:colId xmlns:a16="http://schemas.microsoft.com/office/drawing/2014/main" val="516960334"/>
                        </a:ext>
                      </a:extLst>
                    </a:gridCol>
                    <a:gridCol w="1259205">
                      <a:extLst>
                        <a:ext uri="{9D8B030D-6E8A-4147-A177-3AD203B41FA5}">
                          <a16:colId xmlns:a16="http://schemas.microsoft.com/office/drawing/2014/main" val="3028249596"/>
                        </a:ext>
                      </a:extLst>
                    </a:gridCol>
                    <a:gridCol w="1170305">
                      <a:extLst>
                        <a:ext uri="{9D8B030D-6E8A-4147-A177-3AD203B41FA5}">
                          <a16:colId xmlns:a16="http://schemas.microsoft.com/office/drawing/2014/main" val="1116321077"/>
                        </a:ext>
                      </a:extLst>
                    </a:gridCol>
                    <a:gridCol w="1076325">
                      <a:extLst>
                        <a:ext uri="{9D8B030D-6E8A-4147-A177-3AD203B41FA5}">
                          <a16:colId xmlns:a16="http://schemas.microsoft.com/office/drawing/2014/main" val="988665319"/>
                        </a:ext>
                      </a:extLst>
                    </a:gridCol>
                    <a:gridCol w="1169670">
                      <a:extLst>
                        <a:ext uri="{9D8B030D-6E8A-4147-A177-3AD203B41FA5}">
                          <a16:colId xmlns:a16="http://schemas.microsoft.com/office/drawing/2014/main" val="3012384146"/>
                        </a:ext>
                      </a:extLst>
                    </a:gridCol>
                  </a:tblGrid>
                  <a:tr h="274320">
                    <a:tc gridSpan="5">
                      <a:txBody>
                        <a:bodyPr/>
                        <a:lstStyle/>
                        <a:p>
                          <a:pPr algn="ctr">
                            <a:lnSpc>
                              <a:spcPct val="150000"/>
                            </a:lnSpc>
                            <a:spcAft>
                              <a:spcPts val="800"/>
                            </a:spcAft>
                          </a:pPr>
                          <a:r>
                            <a:rPr lang="es-ES" sz="1200" dirty="0">
                              <a:effectLst/>
                            </a:rPr>
                            <a:t>Dimensiones de la red colineal optimizadas  </a:t>
                          </a: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pPr algn="ctr">
                            <a:lnSpc>
                              <a:spcPct val="150000"/>
                            </a:lnSpc>
                            <a:spcAft>
                              <a:spcPts val="800"/>
                            </a:spcAft>
                          </a:pPr>
                          <a:r>
                            <a:rPr lang="es-ES" sz="12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1751094"/>
                      </a:ext>
                    </a:extLst>
                  </a:tr>
                  <a:tr h="288290">
                    <a:tc>
                      <a:txBody>
                        <a:bodyPr/>
                        <a:lstStyle/>
                        <a:p>
                          <a:pPr algn="ctr">
                            <a:lnSpc>
                              <a:spcPct val="107000"/>
                            </a:lnSpc>
                            <a:spcBef>
                              <a:spcPts val="400"/>
                            </a:spcBef>
                            <a:spcAft>
                              <a:spcPts val="400"/>
                            </a:spcAft>
                          </a:pPr>
                          <a:r>
                            <a:rPr lang="es-ES"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2n </a:t>
                          </a:r>
                          <a:r>
                            <a:rPr lang="es-EC" sz="1100">
                              <a:effectLst/>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1n </a:t>
                          </a:r>
                          <a:r>
                            <a:rPr lang="es-EC" sz="1100">
                              <a:effectLst/>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1p </a:t>
                          </a:r>
                          <a:r>
                            <a:rPr lang="es-EC" sz="1100">
                              <a:effectLst/>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2p </a:t>
                          </a:r>
                          <a:r>
                            <a:rPr lang="es-EC" sz="1100">
                              <a:effectLst/>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42608819"/>
                      </a:ext>
                    </a:extLst>
                  </a:tr>
                  <a:tr h="288290">
                    <a:tc>
                      <a:txBody>
                        <a:bodyPr/>
                        <a:lstStyle/>
                        <a:p>
                          <a:endParaRPr lang="en-US"/>
                        </a:p>
                      </a:txBody>
                      <a:tcPr marL="68580" marR="68580" marT="0" marB="0" anchor="ctr">
                        <a:blipFill>
                          <a:blip r:embed="rId4"/>
                          <a:stretch>
                            <a:fillRect l="-847" t="-193750" r="-654237" b="-300000"/>
                          </a:stretch>
                        </a:blipFill>
                      </a:tcPr>
                    </a:tc>
                    <a:tc>
                      <a:txBody>
                        <a:bodyPr/>
                        <a:lstStyle/>
                        <a:p>
                          <a:pPr algn="ctr">
                            <a:lnSpc>
                              <a:spcPct val="107000"/>
                            </a:lnSpc>
                            <a:spcBef>
                              <a:spcPts val="400"/>
                            </a:spcBef>
                            <a:spcAft>
                              <a:spcPts val="400"/>
                            </a:spcAft>
                          </a:pPr>
                          <a:r>
                            <a:rPr lang="es-ES" sz="1100">
                              <a:effectLst/>
                            </a:rPr>
                            <a:t>8,11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7,95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7,98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8,09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5457124"/>
                      </a:ext>
                    </a:extLst>
                  </a:tr>
                  <a:tr h="288290">
                    <a:tc>
                      <a:txBody>
                        <a:bodyPr/>
                        <a:lstStyle/>
                        <a:p>
                          <a:endParaRPr lang="en-US"/>
                        </a:p>
                      </a:txBody>
                      <a:tcPr marL="68580" marR="68580" marT="0" marB="0" anchor="ctr">
                        <a:blipFill>
                          <a:blip r:embed="rId4"/>
                          <a:stretch>
                            <a:fillRect l="-847" t="-300000" r="-654237" b="-206383"/>
                          </a:stretch>
                        </a:blipFill>
                      </a:tcPr>
                    </a:tc>
                    <a:tc>
                      <a:txBody>
                        <a:bodyPr/>
                        <a:lstStyle/>
                        <a:p>
                          <a:pPr algn="ctr">
                            <a:lnSpc>
                              <a:spcPct val="107000"/>
                            </a:lnSpc>
                            <a:spcBef>
                              <a:spcPts val="400"/>
                            </a:spcBef>
                            <a:spcAft>
                              <a:spcPts val="400"/>
                            </a:spcAft>
                          </a:pPr>
                          <a:r>
                            <a:rPr lang="es-ES" sz="1100">
                              <a:effectLst/>
                            </a:rPr>
                            <a:t>10,54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10,33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10,37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10,52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40335293"/>
                      </a:ext>
                    </a:extLst>
                  </a:tr>
                  <a:tr h="288290">
                    <a:tc>
                      <a:txBody>
                        <a:bodyPr/>
                        <a:lstStyle/>
                        <a:p>
                          <a:endParaRPr lang="en-US"/>
                        </a:p>
                      </a:txBody>
                      <a:tcPr marL="68580" marR="68580" marT="0" marB="0" anchor="ctr">
                        <a:blipFill>
                          <a:blip r:embed="rId4"/>
                          <a:stretch>
                            <a:fillRect l="-847" t="-391667" r="-654237" b="-102083"/>
                          </a:stretch>
                        </a:blipFill>
                      </a:tcPr>
                    </a:tc>
                    <a:tc>
                      <a:txBody>
                        <a:bodyPr/>
                        <a:lstStyle/>
                        <a:p>
                          <a:pPr algn="ctr">
                            <a:lnSpc>
                              <a:spcPct val="107000"/>
                            </a:lnSpc>
                            <a:spcBef>
                              <a:spcPts val="400"/>
                            </a:spcBef>
                            <a:spcAft>
                              <a:spcPts val="400"/>
                            </a:spcAft>
                          </a:pPr>
                          <a:r>
                            <a:rPr lang="es-ES" sz="1100">
                              <a:effectLst/>
                            </a:rPr>
                            <a:t>2,48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2,80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2,80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2,51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55079888"/>
                      </a:ext>
                    </a:extLst>
                  </a:tr>
                  <a:tr h="288290">
                    <a:tc gridSpan="5">
                      <a:txBody>
                        <a:bodyPr/>
                        <a:lstStyle/>
                        <a:p>
                          <a:pPr>
                            <a:lnSpc>
                              <a:spcPct val="150000"/>
                            </a:lnSpc>
                            <a:spcBef>
                              <a:spcPts val="1200"/>
                            </a:spcBef>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00124487"/>
                      </a:ext>
                    </a:extLst>
                  </a:tr>
                </a:tbl>
              </a:graphicData>
            </a:graphic>
          </p:graphicFrame>
        </mc:Fallback>
      </mc:AlternateContent>
      <p:graphicFrame>
        <p:nvGraphicFramePr>
          <p:cNvPr id="6" name="Objeto 5">
            <a:extLst>
              <a:ext uri="{FF2B5EF4-FFF2-40B4-BE49-F238E27FC236}">
                <a16:creationId xmlns:a16="http://schemas.microsoft.com/office/drawing/2014/main" id="{964B0347-340E-4D42-A65E-E5BFE1F601D8}"/>
              </a:ext>
            </a:extLst>
          </p:cNvPr>
          <p:cNvGraphicFramePr>
            <a:graphicFrameLocks noChangeAspect="1"/>
          </p:cNvGraphicFramePr>
          <p:nvPr>
            <p:extLst>
              <p:ext uri="{D42A27DB-BD31-4B8C-83A1-F6EECF244321}">
                <p14:modId xmlns:p14="http://schemas.microsoft.com/office/powerpoint/2010/main" val="1818797787"/>
              </p:ext>
            </p:extLst>
          </p:nvPr>
        </p:nvGraphicFramePr>
        <p:xfrm>
          <a:off x="5338874" y="917521"/>
          <a:ext cx="493890" cy="267524"/>
        </p:xfrm>
        <a:graphic>
          <a:graphicData uri="http://schemas.openxmlformats.org/presentationml/2006/ole">
            <mc:AlternateContent xmlns:mc="http://schemas.openxmlformats.org/markup-compatibility/2006">
              <mc:Choice xmlns:v="urn:schemas-microsoft-com:vml" Requires="v">
                <p:oleObj spid="_x0000_s19476" r:id="rId5" imgW="457200" imgH="241300" progId="Equation.DSMT4">
                  <p:embed/>
                </p:oleObj>
              </mc:Choice>
              <mc:Fallback>
                <p:oleObj r:id="rId5" imgW="457200" imgH="241300" progId="Equation.DSMT4">
                  <p:embed/>
                  <p:pic>
                    <p:nvPicPr>
                      <p:cNvPr id="6" name="Objeto 5">
                        <a:extLst>
                          <a:ext uri="{FF2B5EF4-FFF2-40B4-BE49-F238E27FC236}">
                            <a16:creationId xmlns:a16="http://schemas.microsoft.com/office/drawing/2014/main" id="{964B0347-340E-4D42-A65E-E5BFE1F601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8874" y="917521"/>
                        <a:ext cx="493890" cy="267524"/>
                      </a:xfrm>
                      <a:prstGeom prst="rect">
                        <a:avLst/>
                      </a:prstGeom>
                      <a:noFill/>
                    </p:spPr>
                  </p:pic>
                </p:oleObj>
              </mc:Fallback>
            </mc:AlternateContent>
          </a:graphicData>
        </a:graphic>
      </p:graphicFrame>
      <p:sp>
        <p:nvSpPr>
          <p:cNvPr id="8"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Simulación</a:t>
            </a:r>
          </a:p>
        </p:txBody>
      </p:sp>
      <p:sp>
        <p:nvSpPr>
          <p:cNvPr id="7" name="Rectángulo 6"/>
          <p:cNvSpPr/>
          <p:nvPr/>
        </p:nvSpPr>
        <p:spPr>
          <a:xfrm>
            <a:off x="338446" y="581442"/>
            <a:ext cx="8430706" cy="646331"/>
          </a:xfrm>
          <a:prstGeom prst="rect">
            <a:avLst/>
          </a:prstGeom>
        </p:spPr>
        <p:txBody>
          <a:bodyPr wrap="none">
            <a:spAutoFit/>
          </a:bodyPr>
          <a:lstStyle/>
          <a:p>
            <a:pPr algn="ctr"/>
            <a:r>
              <a:rPr lang="es-ES" b="1" dirty="0" smtClean="0">
                <a:latin typeface="Times New Roman" panose="02020603050405020304" pitchFamily="18" charset="0"/>
                <a:cs typeface="Times New Roman" panose="02020603050405020304" pitchFamily="18" charset="0"/>
              </a:rPr>
              <a:t>SIMULACIÓN DE LA RED COLINEAL DE ANTENAS 4X1 CON DENSIDADES </a:t>
            </a:r>
          </a:p>
          <a:p>
            <a:pPr algn="ctr"/>
            <a:r>
              <a:rPr lang="es-ES" b="1" dirty="0" smtClean="0">
                <a:latin typeface="Times New Roman" panose="02020603050405020304" pitchFamily="18" charset="0"/>
                <a:cs typeface="Times New Roman" panose="02020603050405020304" pitchFamily="18" charset="0"/>
              </a:rPr>
              <a:t>DE CORRIENTE ELÉCTRICA SUPERFICIAL           A LO LARGO DEL EJE X.</a:t>
            </a:r>
            <a:endParaRPr lang="es-ES" b="1" dirty="0">
              <a:latin typeface="Times New Roman" panose="02020603050405020304" pitchFamily="18" charset="0"/>
              <a:cs typeface="Times New Roman" panose="02020603050405020304" pitchFamily="18" charset="0"/>
            </a:endParaRPr>
          </a:p>
        </p:txBody>
      </p:sp>
      <p:sp>
        <p:nvSpPr>
          <p:cNvPr id="9" name="CuadroTexto 8"/>
          <p:cNvSpPr txBox="1"/>
          <p:nvPr/>
        </p:nvSpPr>
        <p:spPr>
          <a:xfrm>
            <a:off x="0" y="6493174"/>
            <a:ext cx="705967" cy="369332"/>
          </a:xfrm>
          <a:prstGeom prst="rect">
            <a:avLst/>
          </a:prstGeom>
          <a:noFill/>
        </p:spPr>
        <p:txBody>
          <a:bodyPr wrap="square" rtlCol="0">
            <a:spAutoFit/>
          </a:bodyPr>
          <a:lstStyle/>
          <a:p>
            <a:r>
              <a:rPr lang="en-BZ" dirty="0" smtClean="0"/>
              <a:t>19</a:t>
            </a:r>
            <a:endParaRPr lang="es-ES" dirty="0"/>
          </a:p>
        </p:txBody>
      </p:sp>
    </p:spTree>
    <p:extLst>
      <p:ext uri="{BB962C8B-B14F-4D97-AF65-F5344CB8AC3E}">
        <p14:creationId xmlns:p14="http://schemas.microsoft.com/office/powerpoint/2010/main" val="1433444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a:extLst>
              <a:ext uri="{FF2B5EF4-FFF2-40B4-BE49-F238E27FC236}">
                <a16:creationId xmlns:a16="http://schemas.microsoft.com/office/drawing/2014/main" id="{7AD8EEA4-1B3F-40C9-BD7C-89D0D9EA74DC}"/>
              </a:ext>
            </a:extLst>
          </p:cNvPr>
          <p:cNvGraphicFramePr>
            <a:graphicFrameLocks noChangeAspect="1"/>
          </p:cNvGraphicFramePr>
          <p:nvPr>
            <p:extLst>
              <p:ext uri="{D42A27DB-BD31-4B8C-83A1-F6EECF244321}">
                <p14:modId xmlns:p14="http://schemas.microsoft.com/office/powerpoint/2010/main" val="2360022632"/>
              </p:ext>
            </p:extLst>
          </p:nvPr>
        </p:nvGraphicFramePr>
        <p:xfrm>
          <a:off x="-78033" y="631535"/>
          <a:ext cx="3975561" cy="3029702"/>
        </p:xfrm>
        <a:graphic>
          <a:graphicData uri="http://schemas.openxmlformats.org/presentationml/2006/ole">
            <mc:AlternateContent xmlns:mc="http://schemas.openxmlformats.org/markup-compatibility/2006">
              <mc:Choice xmlns:v="urn:schemas-microsoft-com:vml" Requires="v">
                <p:oleObj spid="_x0000_s20536" r:id="rId3" imgW="4119315" imgH="3143274" progId="Origin95.Graph">
                  <p:embed/>
                </p:oleObj>
              </mc:Choice>
              <mc:Fallback>
                <p:oleObj r:id="rId3" imgW="4119315" imgH="3143274" progId="Origin95.Graph">
                  <p:embed/>
                  <p:pic>
                    <p:nvPicPr>
                      <p:cNvPr id="4" name="Objeto 3">
                        <a:extLst>
                          <a:ext uri="{FF2B5EF4-FFF2-40B4-BE49-F238E27FC236}">
                            <a16:creationId xmlns:a16="http://schemas.microsoft.com/office/drawing/2014/main" id="{7AD8EEA4-1B3F-40C9-BD7C-89D0D9EA74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33" y="631535"/>
                        <a:ext cx="3975561" cy="3029702"/>
                      </a:xfrm>
                      <a:prstGeom prst="rect">
                        <a:avLst/>
                      </a:prstGeom>
                      <a:noFill/>
                    </p:spPr>
                  </p:pic>
                </p:oleObj>
              </mc:Fallback>
            </mc:AlternateContent>
          </a:graphicData>
        </a:graphic>
      </p:graphicFrame>
      <p:graphicFrame>
        <p:nvGraphicFramePr>
          <p:cNvPr id="8" name="Objeto 7">
            <a:extLst>
              <a:ext uri="{FF2B5EF4-FFF2-40B4-BE49-F238E27FC236}">
                <a16:creationId xmlns:a16="http://schemas.microsoft.com/office/drawing/2014/main" id="{2CFB7761-CCE7-4137-ABFB-4D6904F1A0C9}"/>
              </a:ext>
            </a:extLst>
          </p:cNvPr>
          <p:cNvGraphicFramePr>
            <a:graphicFrameLocks noChangeAspect="1"/>
          </p:cNvGraphicFramePr>
          <p:nvPr>
            <p:extLst>
              <p:ext uri="{D42A27DB-BD31-4B8C-83A1-F6EECF244321}">
                <p14:modId xmlns:p14="http://schemas.microsoft.com/office/powerpoint/2010/main" val="1401793455"/>
              </p:ext>
            </p:extLst>
          </p:nvPr>
        </p:nvGraphicFramePr>
        <p:xfrm>
          <a:off x="5246475" y="600478"/>
          <a:ext cx="3975557" cy="3029700"/>
        </p:xfrm>
        <a:graphic>
          <a:graphicData uri="http://schemas.openxmlformats.org/presentationml/2006/ole">
            <mc:AlternateContent xmlns:mc="http://schemas.openxmlformats.org/markup-compatibility/2006">
              <mc:Choice xmlns:v="urn:schemas-microsoft-com:vml" Requires="v">
                <p:oleObj spid="_x0000_s20537" r:id="rId5" imgW="4119315" imgH="3143274" progId="Origin95.Graph">
                  <p:embed/>
                </p:oleObj>
              </mc:Choice>
              <mc:Fallback>
                <p:oleObj r:id="rId5" imgW="4119315" imgH="3143274" progId="Origin95.Graph">
                  <p:embed/>
                  <p:pic>
                    <p:nvPicPr>
                      <p:cNvPr id="8" name="Objeto 7">
                        <a:extLst>
                          <a:ext uri="{FF2B5EF4-FFF2-40B4-BE49-F238E27FC236}">
                            <a16:creationId xmlns:a16="http://schemas.microsoft.com/office/drawing/2014/main" id="{2CFB7761-CCE7-4137-ABFB-4D6904F1A0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6475" y="600478"/>
                        <a:ext cx="3975557" cy="3029700"/>
                      </a:xfrm>
                      <a:prstGeom prst="rect">
                        <a:avLst/>
                      </a:prstGeom>
                      <a:noFill/>
                    </p:spPr>
                  </p:pic>
                </p:oleObj>
              </mc:Fallback>
            </mc:AlternateContent>
          </a:graphicData>
        </a:graphic>
      </p:graphicFrame>
      <p:sp>
        <p:nvSpPr>
          <p:cNvPr id="9" name="Rectangle 8">
            <a:extLst>
              <a:ext uri="{FF2B5EF4-FFF2-40B4-BE49-F238E27FC236}">
                <a16:creationId xmlns:a16="http://schemas.microsoft.com/office/drawing/2014/main" id="{E21EA6C4-5426-4547-9868-978D1675D67A}"/>
              </a:ext>
            </a:extLst>
          </p:cNvPr>
          <p:cNvSpPr>
            <a:spLocks noChangeArrowheads="1"/>
          </p:cNvSpPr>
          <p:nvPr/>
        </p:nvSpPr>
        <p:spPr bwMode="auto">
          <a:xfrm>
            <a:off x="3241064" y="37170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1" name="Objeto 10">
            <a:extLst>
              <a:ext uri="{FF2B5EF4-FFF2-40B4-BE49-F238E27FC236}">
                <a16:creationId xmlns:a16="http://schemas.microsoft.com/office/drawing/2014/main" id="{639F27C6-CA8F-4028-98F2-E84AA9CB4240}"/>
              </a:ext>
            </a:extLst>
          </p:cNvPr>
          <p:cNvGraphicFramePr>
            <a:graphicFrameLocks noChangeAspect="1"/>
          </p:cNvGraphicFramePr>
          <p:nvPr>
            <p:extLst>
              <p:ext uri="{D42A27DB-BD31-4B8C-83A1-F6EECF244321}">
                <p14:modId xmlns:p14="http://schemas.microsoft.com/office/powerpoint/2010/main" val="2231720288"/>
              </p:ext>
            </p:extLst>
          </p:nvPr>
        </p:nvGraphicFramePr>
        <p:xfrm>
          <a:off x="2589040" y="2956214"/>
          <a:ext cx="3965919" cy="3029702"/>
        </p:xfrm>
        <a:graphic>
          <a:graphicData uri="http://schemas.openxmlformats.org/presentationml/2006/ole">
            <mc:AlternateContent xmlns:mc="http://schemas.openxmlformats.org/markup-compatibility/2006">
              <mc:Choice xmlns:v="urn:schemas-microsoft-com:vml" Requires="v">
                <p:oleObj spid="_x0000_s20538" r:id="rId7" imgW="4119315" imgH="3143274" progId="Origin95.Graph">
                  <p:embed/>
                </p:oleObj>
              </mc:Choice>
              <mc:Fallback>
                <p:oleObj r:id="rId7" imgW="4119315" imgH="3143274" progId="Origin95.Graph">
                  <p:embed/>
                  <p:pic>
                    <p:nvPicPr>
                      <p:cNvPr id="11" name="Objeto 10">
                        <a:extLst>
                          <a:ext uri="{FF2B5EF4-FFF2-40B4-BE49-F238E27FC236}">
                            <a16:creationId xmlns:a16="http://schemas.microsoft.com/office/drawing/2014/main" id="{639F27C6-CA8F-4028-98F2-E84AA9CB42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9040" y="2956214"/>
                        <a:ext cx="3965919" cy="3029702"/>
                      </a:xfrm>
                      <a:prstGeom prst="rect">
                        <a:avLst/>
                      </a:prstGeom>
                      <a:noFill/>
                    </p:spPr>
                  </p:pic>
                </p:oleObj>
              </mc:Fallback>
            </mc:AlternateContent>
          </a:graphicData>
        </a:graphic>
      </p:graphicFrame>
      <p:sp>
        <p:nvSpPr>
          <p:cNvPr id="20" name="Rectangle 16">
            <a:extLst>
              <a:ext uri="{FF2B5EF4-FFF2-40B4-BE49-F238E27FC236}">
                <a16:creationId xmlns:a16="http://schemas.microsoft.com/office/drawing/2014/main" id="{F3F52363-C53B-45E8-B898-EBF77B60A1B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CuadroTexto 11">
            <a:extLst>
              <a:ext uri="{FF2B5EF4-FFF2-40B4-BE49-F238E27FC236}">
                <a16:creationId xmlns:a16="http://schemas.microsoft.com/office/drawing/2014/main" id="{85AE7B13-19E3-4A6D-8798-E903365C46F3}"/>
              </a:ext>
            </a:extLst>
          </p:cNvPr>
          <p:cNvSpPr txBox="1"/>
          <p:nvPr/>
        </p:nvSpPr>
        <p:spPr>
          <a:xfrm>
            <a:off x="6324886" y="3572931"/>
            <a:ext cx="240501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S" dirty="0">
                <a:latin typeface="Times New Roman" panose="02020603050405020304" pitchFamily="18" charset="0"/>
                <a:ea typeface="Calibri" panose="020F0502020204030204" pitchFamily="34" charset="0"/>
              </a:rPr>
              <a:t>I</a:t>
            </a:r>
            <a:r>
              <a:rPr lang="es-ES" sz="1800" dirty="0">
                <a:effectLst/>
                <a:latin typeface="Times New Roman" panose="02020603050405020304" pitchFamily="18" charset="0"/>
                <a:ea typeface="Calibri" panose="020F0502020204030204" pitchFamily="34" charset="0"/>
              </a:rPr>
              <a:t>mpedancia de entrada</a:t>
            </a:r>
            <a:endParaRPr lang="es-EC" dirty="0"/>
          </a:p>
        </p:txBody>
      </p:sp>
      <p:sp>
        <p:nvSpPr>
          <p:cNvPr id="13" name="CuadroTexto 12">
            <a:extLst>
              <a:ext uri="{FF2B5EF4-FFF2-40B4-BE49-F238E27FC236}">
                <a16:creationId xmlns:a16="http://schemas.microsoft.com/office/drawing/2014/main" id="{7719BE2D-52C3-4812-B6A0-EC6F8E7AB263}"/>
              </a:ext>
            </a:extLst>
          </p:cNvPr>
          <p:cNvSpPr txBox="1"/>
          <p:nvPr/>
        </p:nvSpPr>
        <p:spPr>
          <a:xfrm>
            <a:off x="2357032" y="5801250"/>
            <a:ext cx="4197927"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S" dirty="0">
                <a:latin typeface="Times New Roman" panose="02020603050405020304" pitchFamily="18" charset="0"/>
                <a:ea typeface="Calibri" panose="020F0502020204030204" pitchFamily="34" charset="0"/>
              </a:rPr>
              <a:t>R</a:t>
            </a:r>
            <a:r>
              <a:rPr lang="es-ES" sz="1800" dirty="0">
                <a:effectLst/>
                <a:latin typeface="Times New Roman" panose="02020603050405020304" pitchFamily="18" charset="0"/>
                <a:ea typeface="Calibri" panose="020F0502020204030204" pitchFamily="34" charset="0"/>
              </a:rPr>
              <a:t>elación de onda estacionaria VSWR</a:t>
            </a:r>
            <a:endParaRPr lang="es-EC" dirty="0"/>
          </a:p>
        </p:txBody>
      </p:sp>
      <p:sp>
        <p:nvSpPr>
          <p:cNvPr id="15" name="CuadroTexto 14">
            <a:extLst>
              <a:ext uri="{FF2B5EF4-FFF2-40B4-BE49-F238E27FC236}">
                <a16:creationId xmlns:a16="http://schemas.microsoft.com/office/drawing/2014/main" id="{5AFDF85A-4998-4D82-92FE-24F15005FF18}"/>
              </a:ext>
            </a:extLst>
          </p:cNvPr>
          <p:cNvSpPr txBox="1"/>
          <p:nvPr/>
        </p:nvSpPr>
        <p:spPr>
          <a:xfrm>
            <a:off x="723983" y="3568904"/>
            <a:ext cx="1945737"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S" dirty="0">
                <a:latin typeface="Times New Roman" panose="02020603050405020304" pitchFamily="18" charset="0"/>
                <a:ea typeface="Calibri" panose="020F0502020204030204" pitchFamily="34" charset="0"/>
              </a:rPr>
              <a:t>P</a:t>
            </a:r>
            <a:r>
              <a:rPr lang="es-ES" sz="1800" dirty="0">
                <a:effectLst/>
                <a:latin typeface="Times New Roman" panose="02020603050405020304" pitchFamily="18" charset="0"/>
                <a:ea typeface="Calibri" panose="020F0502020204030204" pitchFamily="34" charset="0"/>
              </a:rPr>
              <a:t>uertos de entrada </a:t>
            </a:r>
            <a:endParaRPr lang="es-EC" dirty="0"/>
          </a:p>
        </p:txBody>
      </p:sp>
      <p:sp>
        <p:nvSpPr>
          <p:cNvPr id="14"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Simulación</a:t>
            </a:r>
          </a:p>
        </p:txBody>
      </p:sp>
      <p:sp>
        <p:nvSpPr>
          <p:cNvPr id="16" name="Rectángulo 15"/>
          <p:cNvSpPr/>
          <p:nvPr/>
        </p:nvSpPr>
        <p:spPr>
          <a:xfrm>
            <a:off x="349089" y="581442"/>
            <a:ext cx="8409418" cy="646331"/>
          </a:xfrm>
          <a:prstGeom prst="rect">
            <a:avLst/>
          </a:prstGeom>
        </p:spPr>
        <p:txBody>
          <a:bodyPr wrap="none">
            <a:spAutoFit/>
          </a:bodyPr>
          <a:lstStyle/>
          <a:p>
            <a:pPr algn="ctr"/>
            <a:r>
              <a:rPr lang="es-ES" b="1" dirty="0" smtClean="0">
                <a:latin typeface="Times New Roman" panose="02020603050405020304" pitchFamily="18" charset="0"/>
                <a:cs typeface="Times New Roman" panose="02020603050405020304" pitchFamily="18" charset="0"/>
              </a:rPr>
              <a:t>SIMULACIÓN PARA PERDIDAS CON RETORNO DE LA RED COLINEAL DE </a:t>
            </a:r>
          </a:p>
          <a:p>
            <a:pPr algn="ctr"/>
            <a:r>
              <a:rPr lang="es-ES" b="1" dirty="0" smtClean="0">
                <a:latin typeface="Times New Roman" panose="02020603050405020304" pitchFamily="18" charset="0"/>
                <a:cs typeface="Times New Roman" panose="02020603050405020304" pitchFamily="18" charset="0"/>
              </a:rPr>
              <a:t>ANTENAS 4X1</a:t>
            </a:r>
            <a:endParaRPr lang="es-ES" b="1" dirty="0">
              <a:latin typeface="Times New Roman" panose="02020603050405020304" pitchFamily="18" charset="0"/>
              <a:cs typeface="Times New Roman" panose="02020603050405020304" pitchFamily="18" charset="0"/>
            </a:endParaRPr>
          </a:p>
        </p:txBody>
      </p:sp>
      <p:sp>
        <p:nvSpPr>
          <p:cNvPr id="17" name="CuadroTexto 16"/>
          <p:cNvSpPr txBox="1"/>
          <p:nvPr/>
        </p:nvSpPr>
        <p:spPr>
          <a:xfrm>
            <a:off x="0" y="6493174"/>
            <a:ext cx="705967" cy="369332"/>
          </a:xfrm>
          <a:prstGeom prst="rect">
            <a:avLst/>
          </a:prstGeom>
          <a:noFill/>
        </p:spPr>
        <p:txBody>
          <a:bodyPr wrap="square" rtlCol="0">
            <a:spAutoFit/>
          </a:bodyPr>
          <a:lstStyle/>
          <a:p>
            <a:r>
              <a:rPr lang="en-BZ" dirty="0" smtClean="0"/>
              <a:t>20</a:t>
            </a:r>
            <a:endParaRPr lang="es-ES" dirty="0"/>
          </a:p>
        </p:txBody>
      </p:sp>
    </p:spTree>
    <p:extLst>
      <p:ext uri="{BB962C8B-B14F-4D97-AF65-F5344CB8AC3E}">
        <p14:creationId xmlns:p14="http://schemas.microsoft.com/office/powerpoint/2010/main" val="849812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845573-1DA1-43E3-A8D4-4279AE6FF37B}"/>
              </a:ext>
            </a:extLst>
          </p:cNvPr>
          <p:cNvSpPr>
            <a:spLocks noChangeArrowheads="1"/>
          </p:cNvSpPr>
          <p:nvPr/>
        </p:nvSpPr>
        <p:spPr bwMode="auto">
          <a:xfrm rot="16200000">
            <a:off x="4693627" y="134076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angle 8">
            <a:extLst>
              <a:ext uri="{FF2B5EF4-FFF2-40B4-BE49-F238E27FC236}">
                <a16:creationId xmlns:a16="http://schemas.microsoft.com/office/drawing/2014/main" id="{E21EA6C4-5426-4547-9868-978D1675D67A}"/>
              </a:ext>
            </a:extLst>
          </p:cNvPr>
          <p:cNvSpPr>
            <a:spLocks noChangeArrowheads="1"/>
          </p:cNvSpPr>
          <p:nvPr/>
        </p:nvSpPr>
        <p:spPr bwMode="auto">
          <a:xfrm>
            <a:off x="3241064" y="37170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0" name="Rectangle 16">
            <a:extLst>
              <a:ext uri="{FF2B5EF4-FFF2-40B4-BE49-F238E27FC236}">
                <a16:creationId xmlns:a16="http://schemas.microsoft.com/office/drawing/2014/main" id="{F3F52363-C53B-45E8-B898-EBF77B60A1B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a:extLst>
              <a:ext uri="{FF2B5EF4-FFF2-40B4-BE49-F238E27FC236}">
                <a16:creationId xmlns:a16="http://schemas.microsoft.com/office/drawing/2014/main" id="{06694C26-3579-46B8-9FB6-4653D730F1B7}"/>
              </a:ext>
            </a:extLst>
          </p:cNvPr>
          <p:cNvSpPr>
            <a:spLocks noChangeArrowheads="1"/>
          </p:cNvSpPr>
          <p:nvPr/>
        </p:nvSpPr>
        <p:spPr bwMode="auto">
          <a:xfrm>
            <a:off x="527134" y="907608"/>
            <a:ext cx="115641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5" name="Objeto 4">
            <a:extLst>
              <a:ext uri="{FF2B5EF4-FFF2-40B4-BE49-F238E27FC236}">
                <a16:creationId xmlns:a16="http://schemas.microsoft.com/office/drawing/2014/main" id="{04295100-DB01-4809-8E95-029A890D45AC}"/>
              </a:ext>
            </a:extLst>
          </p:cNvPr>
          <p:cNvGraphicFramePr>
            <a:graphicFrameLocks noChangeAspect="1"/>
          </p:cNvGraphicFramePr>
          <p:nvPr>
            <p:extLst>
              <p:ext uri="{D42A27DB-BD31-4B8C-83A1-F6EECF244321}">
                <p14:modId xmlns:p14="http://schemas.microsoft.com/office/powerpoint/2010/main" val="3607368448"/>
              </p:ext>
            </p:extLst>
          </p:nvPr>
        </p:nvGraphicFramePr>
        <p:xfrm>
          <a:off x="-173007" y="592930"/>
          <a:ext cx="4044866" cy="3082519"/>
        </p:xfrm>
        <a:graphic>
          <a:graphicData uri="http://schemas.openxmlformats.org/presentationml/2006/ole">
            <mc:AlternateContent xmlns:mc="http://schemas.openxmlformats.org/markup-compatibility/2006">
              <mc:Choice xmlns:v="urn:schemas-microsoft-com:vml" Requires="v">
                <p:oleObj spid="_x0000_s21557" r:id="rId3" imgW="4119315" imgH="3143274" progId="Origin95.Graph">
                  <p:embed/>
                </p:oleObj>
              </mc:Choice>
              <mc:Fallback>
                <p:oleObj r:id="rId3" imgW="4119315" imgH="3143274" progId="Origin95.Graph">
                  <p:embed/>
                  <p:pic>
                    <p:nvPicPr>
                      <p:cNvPr id="5" name="Objeto 4">
                        <a:extLst>
                          <a:ext uri="{FF2B5EF4-FFF2-40B4-BE49-F238E27FC236}">
                            <a16:creationId xmlns:a16="http://schemas.microsoft.com/office/drawing/2014/main" id="{04295100-DB01-4809-8E95-029A890D45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07" y="592930"/>
                        <a:ext cx="4044866" cy="3082519"/>
                      </a:xfrm>
                      <a:prstGeom prst="rect">
                        <a:avLst/>
                      </a:prstGeom>
                      <a:noFill/>
                    </p:spPr>
                  </p:pic>
                </p:oleObj>
              </mc:Fallback>
            </mc:AlternateContent>
          </a:graphicData>
        </a:graphic>
      </p:graphicFrame>
      <p:graphicFrame>
        <p:nvGraphicFramePr>
          <p:cNvPr id="10" name="Objeto 9">
            <a:extLst>
              <a:ext uri="{FF2B5EF4-FFF2-40B4-BE49-F238E27FC236}">
                <a16:creationId xmlns:a16="http://schemas.microsoft.com/office/drawing/2014/main" id="{96DEAD36-AB61-4D29-871D-9B004341524B}"/>
              </a:ext>
            </a:extLst>
          </p:cNvPr>
          <p:cNvGraphicFramePr>
            <a:graphicFrameLocks noChangeAspect="1"/>
          </p:cNvGraphicFramePr>
          <p:nvPr>
            <p:extLst>
              <p:ext uri="{D42A27DB-BD31-4B8C-83A1-F6EECF244321}">
                <p14:modId xmlns:p14="http://schemas.microsoft.com/office/powerpoint/2010/main" val="725744236"/>
              </p:ext>
            </p:extLst>
          </p:nvPr>
        </p:nvGraphicFramePr>
        <p:xfrm>
          <a:off x="5248542" y="547939"/>
          <a:ext cx="4068465" cy="3100503"/>
        </p:xfrm>
        <a:graphic>
          <a:graphicData uri="http://schemas.openxmlformats.org/presentationml/2006/ole">
            <mc:AlternateContent xmlns:mc="http://schemas.openxmlformats.org/markup-compatibility/2006">
              <mc:Choice xmlns:v="urn:schemas-microsoft-com:vml" Requires="v">
                <p:oleObj spid="_x0000_s21558" r:id="rId5" imgW="4119315" imgH="3143274" progId="Origin95.Graph">
                  <p:embed/>
                </p:oleObj>
              </mc:Choice>
              <mc:Fallback>
                <p:oleObj r:id="rId5" imgW="4119315" imgH="3143274" progId="Origin95.Graph">
                  <p:embed/>
                  <p:pic>
                    <p:nvPicPr>
                      <p:cNvPr id="10" name="Objeto 9">
                        <a:extLst>
                          <a:ext uri="{FF2B5EF4-FFF2-40B4-BE49-F238E27FC236}">
                            <a16:creationId xmlns:a16="http://schemas.microsoft.com/office/drawing/2014/main" id="{96DEAD36-AB61-4D29-871D-9B00434152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8542" y="547939"/>
                        <a:ext cx="4068465" cy="3100503"/>
                      </a:xfrm>
                      <a:prstGeom prst="rect">
                        <a:avLst/>
                      </a:prstGeom>
                      <a:noFill/>
                    </p:spPr>
                  </p:pic>
                </p:oleObj>
              </mc:Fallback>
            </mc:AlternateContent>
          </a:graphicData>
        </a:graphic>
      </p:graphicFrame>
      <p:graphicFrame>
        <p:nvGraphicFramePr>
          <p:cNvPr id="13" name="Objeto 12">
            <a:extLst>
              <a:ext uri="{FF2B5EF4-FFF2-40B4-BE49-F238E27FC236}">
                <a16:creationId xmlns:a16="http://schemas.microsoft.com/office/drawing/2014/main" id="{C2C153D1-CDBD-462B-A5E4-7F72CA5BB974}"/>
              </a:ext>
            </a:extLst>
          </p:cNvPr>
          <p:cNvGraphicFramePr>
            <a:graphicFrameLocks noChangeAspect="1"/>
          </p:cNvGraphicFramePr>
          <p:nvPr>
            <p:extLst/>
          </p:nvPr>
        </p:nvGraphicFramePr>
        <p:xfrm>
          <a:off x="2493644" y="2885311"/>
          <a:ext cx="4044866" cy="3081157"/>
        </p:xfrm>
        <a:graphic>
          <a:graphicData uri="http://schemas.openxmlformats.org/presentationml/2006/ole">
            <mc:AlternateContent xmlns:mc="http://schemas.openxmlformats.org/markup-compatibility/2006">
              <mc:Choice xmlns:v="urn:schemas-microsoft-com:vml" Requires="v">
                <p:oleObj spid="_x0000_s21559" r:id="rId7" imgW="4119315" imgH="3143274" progId="Origin95.Graph">
                  <p:embed/>
                </p:oleObj>
              </mc:Choice>
              <mc:Fallback>
                <p:oleObj r:id="rId7" imgW="4119315" imgH="3143274" progId="Origin95.Graph">
                  <p:embed/>
                  <p:pic>
                    <p:nvPicPr>
                      <p:cNvPr id="13" name="Objeto 12">
                        <a:extLst>
                          <a:ext uri="{FF2B5EF4-FFF2-40B4-BE49-F238E27FC236}">
                            <a16:creationId xmlns:a16="http://schemas.microsoft.com/office/drawing/2014/main" id="{C2C153D1-CDBD-462B-A5E4-7F72CA5BB9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3644" y="2885311"/>
                        <a:ext cx="4044866" cy="3081157"/>
                      </a:xfrm>
                      <a:prstGeom prst="rect">
                        <a:avLst/>
                      </a:prstGeom>
                      <a:noFill/>
                    </p:spPr>
                  </p:pic>
                </p:oleObj>
              </mc:Fallback>
            </mc:AlternateContent>
          </a:graphicData>
        </a:graphic>
      </p:graphicFrame>
      <p:sp>
        <p:nvSpPr>
          <p:cNvPr id="11" name="CuadroTexto 10">
            <a:extLst>
              <a:ext uri="{FF2B5EF4-FFF2-40B4-BE49-F238E27FC236}">
                <a16:creationId xmlns:a16="http://schemas.microsoft.com/office/drawing/2014/main" id="{7E2F1DB3-7064-4A2B-8195-31FB2D30953D}"/>
              </a:ext>
            </a:extLst>
          </p:cNvPr>
          <p:cNvSpPr txBox="1"/>
          <p:nvPr/>
        </p:nvSpPr>
        <p:spPr>
          <a:xfrm>
            <a:off x="884354" y="3691236"/>
            <a:ext cx="198300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S" dirty="0">
                <a:latin typeface="Times New Roman" panose="02020603050405020304" pitchFamily="18" charset="0"/>
                <a:ea typeface="Calibri" panose="020F0502020204030204" pitchFamily="34" charset="0"/>
              </a:rPr>
              <a:t>P</a:t>
            </a:r>
            <a:r>
              <a:rPr lang="es-ES" sz="1800" dirty="0">
                <a:effectLst/>
                <a:latin typeface="Times New Roman" panose="02020603050405020304" pitchFamily="18" charset="0"/>
                <a:ea typeface="Calibri" panose="020F0502020204030204" pitchFamily="34" charset="0"/>
              </a:rPr>
              <a:t>uertos de entrada </a:t>
            </a:r>
            <a:endParaRPr lang="es-EC" dirty="0"/>
          </a:p>
        </p:txBody>
      </p:sp>
      <p:sp>
        <p:nvSpPr>
          <p:cNvPr id="14" name="CuadroTexto 13">
            <a:extLst>
              <a:ext uri="{FF2B5EF4-FFF2-40B4-BE49-F238E27FC236}">
                <a16:creationId xmlns:a16="http://schemas.microsoft.com/office/drawing/2014/main" id="{EEC560D1-D1A7-4654-8A8C-2CA3D54A150F}"/>
              </a:ext>
            </a:extLst>
          </p:cNvPr>
          <p:cNvSpPr txBox="1"/>
          <p:nvPr/>
        </p:nvSpPr>
        <p:spPr>
          <a:xfrm>
            <a:off x="2777204" y="5781802"/>
            <a:ext cx="3754295"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S" dirty="0">
                <a:latin typeface="Times New Roman" panose="02020603050405020304" pitchFamily="18" charset="0"/>
                <a:ea typeface="Calibri" panose="020F0502020204030204" pitchFamily="34" charset="0"/>
              </a:rPr>
              <a:t>R</a:t>
            </a:r>
            <a:r>
              <a:rPr lang="es-ES" sz="1800" dirty="0">
                <a:effectLst/>
                <a:latin typeface="Times New Roman" panose="02020603050405020304" pitchFamily="18" charset="0"/>
                <a:ea typeface="Calibri" panose="020F0502020204030204" pitchFamily="34" charset="0"/>
              </a:rPr>
              <a:t>elación de onda estacionaria VSWR</a:t>
            </a:r>
            <a:endParaRPr lang="es-EC" dirty="0"/>
          </a:p>
        </p:txBody>
      </p:sp>
      <p:sp>
        <p:nvSpPr>
          <p:cNvPr id="15" name="CuadroTexto 14">
            <a:extLst>
              <a:ext uri="{FF2B5EF4-FFF2-40B4-BE49-F238E27FC236}">
                <a16:creationId xmlns:a16="http://schemas.microsoft.com/office/drawing/2014/main" id="{D82591E2-6611-4C4E-9D13-515AFCF762EA}"/>
              </a:ext>
            </a:extLst>
          </p:cNvPr>
          <p:cNvSpPr txBox="1"/>
          <p:nvPr/>
        </p:nvSpPr>
        <p:spPr>
          <a:xfrm>
            <a:off x="6158541" y="3579852"/>
            <a:ext cx="240501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S" dirty="0">
                <a:latin typeface="Times New Roman" panose="02020603050405020304" pitchFamily="18" charset="0"/>
                <a:ea typeface="Calibri" panose="020F0502020204030204" pitchFamily="34" charset="0"/>
              </a:rPr>
              <a:t>I</a:t>
            </a:r>
            <a:r>
              <a:rPr lang="es-ES" sz="1800" dirty="0">
                <a:effectLst/>
                <a:latin typeface="Times New Roman" panose="02020603050405020304" pitchFamily="18" charset="0"/>
                <a:ea typeface="Calibri" panose="020F0502020204030204" pitchFamily="34" charset="0"/>
              </a:rPr>
              <a:t>mpedancia de entrada</a:t>
            </a:r>
            <a:endParaRPr lang="es-EC" dirty="0"/>
          </a:p>
        </p:txBody>
      </p:sp>
      <p:sp>
        <p:nvSpPr>
          <p:cNvPr id="16"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Simulación</a:t>
            </a:r>
          </a:p>
        </p:txBody>
      </p:sp>
      <p:sp>
        <p:nvSpPr>
          <p:cNvPr id="17" name="Rectángulo 16"/>
          <p:cNvSpPr/>
          <p:nvPr/>
        </p:nvSpPr>
        <p:spPr>
          <a:xfrm>
            <a:off x="369478" y="581442"/>
            <a:ext cx="8368638" cy="646331"/>
          </a:xfrm>
          <a:prstGeom prst="rect">
            <a:avLst/>
          </a:prstGeom>
        </p:spPr>
        <p:txBody>
          <a:bodyPr wrap="none">
            <a:spAutoFit/>
          </a:bodyPr>
          <a:lstStyle/>
          <a:p>
            <a:pPr algn="ctr"/>
            <a:r>
              <a:rPr lang="es-ES" b="1" dirty="0" smtClean="0">
                <a:latin typeface="Times New Roman" panose="02020603050405020304" pitchFamily="18" charset="0"/>
                <a:cs typeface="Times New Roman" panose="02020603050405020304" pitchFamily="18" charset="0"/>
              </a:rPr>
              <a:t>REPRESENTACIÓN DE LAS CARACTERÍSTICAS DE LA RED DE ANTENAS </a:t>
            </a:r>
          </a:p>
          <a:p>
            <a:pPr algn="ctr"/>
            <a:r>
              <a:rPr lang="es-ES" b="1" dirty="0" smtClean="0">
                <a:latin typeface="Times New Roman" panose="02020603050405020304" pitchFamily="18" charset="0"/>
                <a:cs typeface="Times New Roman" panose="02020603050405020304" pitchFamily="18" charset="0"/>
              </a:rPr>
              <a:t>4X1 OPTIMIZADA</a:t>
            </a:r>
            <a:endParaRPr lang="es-ES" b="1" dirty="0">
              <a:latin typeface="Times New Roman" panose="02020603050405020304" pitchFamily="18" charset="0"/>
              <a:cs typeface="Times New Roman" panose="02020603050405020304" pitchFamily="18" charset="0"/>
            </a:endParaRPr>
          </a:p>
        </p:txBody>
      </p:sp>
      <p:sp>
        <p:nvSpPr>
          <p:cNvPr id="18" name="CuadroTexto 17"/>
          <p:cNvSpPr txBox="1"/>
          <p:nvPr/>
        </p:nvSpPr>
        <p:spPr>
          <a:xfrm>
            <a:off x="0" y="6493174"/>
            <a:ext cx="705967" cy="369332"/>
          </a:xfrm>
          <a:prstGeom prst="rect">
            <a:avLst/>
          </a:prstGeom>
          <a:noFill/>
        </p:spPr>
        <p:txBody>
          <a:bodyPr wrap="square" rtlCol="0">
            <a:spAutoFit/>
          </a:bodyPr>
          <a:lstStyle/>
          <a:p>
            <a:r>
              <a:rPr lang="en-BZ" dirty="0" smtClean="0"/>
              <a:t>21</a:t>
            </a:r>
            <a:endParaRPr lang="es-ES" dirty="0"/>
          </a:p>
        </p:txBody>
      </p:sp>
    </p:spTree>
    <p:extLst>
      <p:ext uri="{BB962C8B-B14F-4D97-AF65-F5344CB8AC3E}">
        <p14:creationId xmlns:p14="http://schemas.microsoft.com/office/powerpoint/2010/main" val="722560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41147"/>
            <a:ext cx="8229600" cy="529609"/>
          </a:xfrm>
        </p:spPr>
        <p:txBody>
          <a:bodyPr>
            <a:noAutofit/>
          </a:bodyPr>
          <a:lstStyle/>
          <a:p>
            <a:pPr algn="ctr"/>
            <a:r>
              <a:rPr lang="es-EC" sz="1800" i="0" dirty="0" smtClean="0">
                <a:solidFill>
                  <a:schemeClr val="tx1"/>
                </a:solidFill>
                <a:effectLst/>
                <a:latin typeface="Times New Roman" panose="02020603050405020304" pitchFamily="18" charset="0"/>
                <a:cs typeface="Times New Roman" panose="02020603050405020304" pitchFamily="18" charset="0"/>
              </a:rPr>
              <a:t>DIAGRAMAS DE LA FUNCIÓN DIRECTIVIDAD EN LOS PLANOS E Y H DE LA RED COLIENAL OPTIMIZA</a:t>
            </a:r>
            <a:endParaRPr lang="es-ES" sz="1800" b="0" i="0" dirty="0">
              <a:ln w="12700">
                <a:solidFill>
                  <a:srgbClr val="1F497D">
                    <a:satMod val="155000"/>
                  </a:srgbClr>
                </a:solidFill>
                <a:prstDash val="solid"/>
              </a:ln>
              <a:solidFill>
                <a:schemeClr val="tx1"/>
              </a:solidFill>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E21EA6C4-5426-4547-9868-978D1675D67A}"/>
              </a:ext>
            </a:extLst>
          </p:cNvPr>
          <p:cNvSpPr>
            <a:spLocks noChangeArrowheads="1"/>
          </p:cNvSpPr>
          <p:nvPr/>
        </p:nvSpPr>
        <p:spPr bwMode="auto">
          <a:xfrm>
            <a:off x="3241064" y="37170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0" name="Rectangle 16">
            <a:extLst>
              <a:ext uri="{FF2B5EF4-FFF2-40B4-BE49-F238E27FC236}">
                <a16:creationId xmlns:a16="http://schemas.microsoft.com/office/drawing/2014/main" id="{F3F52363-C53B-45E8-B898-EBF77B60A1B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a:extLst>
              <a:ext uri="{FF2B5EF4-FFF2-40B4-BE49-F238E27FC236}">
                <a16:creationId xmlns:a16="http://schemas.microsoft.com/office/drawing/2014/main" id="{06694C26-3579-46B8-9FB6-4653D730F1B7}"/>
              </a:ext>
            </a:extLst>
          </p:cNvPr>
          <p:cNvSpPr>
            <a:spLocks noChangeArrowheads="1"/>
          </p:cNvSpPr>
          <p:nvPr/>
        </p:nvSpPr>
        <p:spPr bwMode="auto">
          <a:xfrm>
            <a:off x="527134" y="907608"/>
            <a:ext cx="115641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CuadroTexto 14">
            <a:extLst>
              <a:ext uri="{FF2B5EF4-FFF2-40B4-BE49-F238E27FC236}">
                <a16:creationId xmlns:a16="http://schemas.microsoft.com/office/drawing/2014/main" id="{D82591E2-6611-4C4E-9D13-515AFCF762EA}"/>
              </a:ext>
            </a:extLst>
          </p:cNvPr>
          <p:cNvSpPr txBox="1"/>
          <p:nvPr/>
        </p:nvSpPr>
        <p:spPr>
          <a:xfrm>
            <a:off x="635634" y="1353773"/>
            <a:ext cx="240501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S" dirty="0" smtClean="0">
                <a:latin typeface="Times New Roman" panose="02020603050405020304" pitchFamily="18" charset="0"/>
              </a:rPr>
              <a:t>0º Grados</a:t>
            </a:r>
            <a:endParaRPr lang="es-EC" dirty="0"/>
          </a:p>
        </p:txBody>
      </p:sp>
      <p:sp>
        <p:nvSpPr>
          <p:cNvPr id="16"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Simulación</a:t>
            </a:r>
          </a:p>
        </p:txBody>
      </p:sp>
      <p:sp>
        <p:nvSpPr>
          <p:cNvPr id="4" name="Rectangle 5"/>
          <p:cNvSpPr>
            <a:spLocks noChangeArrowheads="1"/>
          </p:cNvSpPr>
          <p:nvPr/>
        </p:nvSpPr>
        <p:spPr bwMode="auto">
          <a:xfrm>
            <a:off x="110836" y="178552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4287083628"/>
              </p:ext>
            </p:extLst>
          </p:nvPr>
        </p:nvGraphicFramePr>
        <p:xfrm>
          <a:off x="-197658" y="1675574"/>
          <a:ext cx="4738414" cy="3586717"/>
        </p:xfrm>
        <a:graphic>
          <a:graphicData uri="http://schemas.openxmlformats.org/presentationml/2006/ole">
            <mc:AlternateContent xmlns:mc="http://schemas.openxmlformats.org/markup-compatibility/2006">
              <mc:Choice xmlns:v="urn:schemas-microsoft-com:vml" Requires="v">
                <p:oleObj spid="_x0000_s26646" r:id="rId3" imgW="4119315" imgH="3143274" progId="Origin95.Graph">
                  <p:embed/>
                </p:oleObj>
              </mc:Choice>
              <mc:Fallback>
                <p:oleObj r:id="rId3" imgW="4119315" imgH="3143274" progId="Origin95.Grap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58" y="1675574"/>
                        <a:ext cx="4738414" cy="3586717"/>
                      </a:xfrm>
                      <a:prstGeom prst="rect">
                        <a:avLst/>
                      </a:prstGeom>
                      <a:noFill/>
                    </p:spPr>
                  </p:pic>
                </p:oleObj>
              </mc:Fallback>
            </mc:AlternateContent>
          </a:graphicData>
        </a:graphic>
      </p:graphicFrame>
      <p:pic>
        <p:nvPicPr>
          <p:cNvPr id="17" name="Imagen 16"/>
          <p:cNvPicPr/>
          <p:nvPr/>
        </p:nvPicPr>
        <p:blipFill>
          <a:blip r:embed="rId5" cstate="print">
            <a:extLst>
              <a:ext uri="{28A0092B-C50C-407E-A947-70E740481C1C}">
                <a14:useLocalDpi xmlns:a14="http://schemas.microsoft.com/office/drawing/2010/main" val="0"/>
              </a:ext>
            </a:extLst>
          </a:blip>
          <a:stretch>
            <a:fillRect/>
          </a:stretch>
        </p:blipFill>
        <p:spPr>
          <a:xfrm>
            <a:off x="4377261" y="2004179"/>
            <a:ext cx="4391891" cy="3020156"/>
          </a:xfrm>
          <a:prstGeom prst="rect">
            <a:avLst/>
          </a:prstGeom>
        </p:spPr>
      </p:pic>
      <p:sp>
        <p:nvSpPr>
          <p:cNvPr id="11" name="CuadroTexto 10"/>
          <p:cNvSpPr txBox="1"/>
          <p:nvPr/>
        </p:nvSpPr>
        <p:spPr>
          <a:xfrm>
            <a:off x="0" y="6493174"/>
            <a:ext cx="705967" cy="369332"/>
          </a:xfrm>
          <a:prstGeom prst="rect">
            <a:avLst/>
          </a:prstGeom>
          <a:noFill/>
        </p:spPr>
        <p:txBody>
          <a:bodyPr wrap="square" rtlCol="0">
            <a:spAutoFit/>
          </a:bodyPr>
          <a:lstStyle/>
          <a:p>
            <a:r>
              <a:rPr lang="en-BZ" dirty="0" smtClean="0"/>
              <a:t>22</a:t>
            </a:r>
            <a:endParaRPr lang="es-ES" dirty="0"/>
          </a:p>
        </p:txBody>
      </p:sp>
    </p:spTree>
    <p:extLst>
      <p:ext uri="{BB962C8B-B14F-4D97-AF65-F5344CB8AC3E}">
        <p14:creationId xmlns:p14="http://schemas.microsoft.com/office/powerpoint/2010/main" val="2663966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41147"/>
            <a:ext cx="8229600" cy="529609"/>
          </a:xfrm>
        </p:spPr>
        <p:txBody>
          <a:bodyPr>
            <a:noAutofit/>
          </a:bodyPr>
          <a:lstStyle/>
          <a:p>
            <a:pPr algn="ctr"/>
            <a:r>
              <a:rPr lang="es-EC" sz="1800" i="0" dirty="0" smtClean="0">
                <a:solidFill>
                  <a:schemeClr val="tx1"/>
                </a:solidFill>
                <a:effectLst/>
                <a:latin typeface="Times New Roman" panose="02020603050405020304" pitchFamily="18" charset="0"/>
                <a:cs typeface="Times New Roman" panose="02020603050405020304" pitchFamily="18" charset="0"/>
              </a:rPr>
              <a:t>DIAGRAMAS DE LA FUNCIÓN DIRECTIVIDAD EN LOS PLANOS E Y H DE LA RED COLIENAL OPTIMIZA</a:t>
            </a:r>
            <a:endParaRPr lang="es-ES" sz="1800" b="0" i="0" dirty="0">
              <a:ln w="12700">
                <a:solidFill>
                  <a:srgbClr val="1F497D">
                    <a:satMod val="155000"/>
                  </a:srgbClr>
                </a:solidFill>
                <a:prstDash val="solid"/>
              </a:ln>
              <a:solidFill>
                <a:schemeClr val="tx1"/>
              </a:solidFill>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E21EA6C4-5426-4547-9868-978D1675D67A}"/>
              </a:ext>
            </a:extLst>
          </p:cNvPr>
          <p:cNvSpPr>
            <a:spLocks noChangeArrowheads="1"/>
          </p:cNvSpPr>
          <p:nvPr/>
        </p:nvSpPr>
        <p:spPr bwMode="auto">
          <a:xfrm>
            <a:off x="3241064" y="37170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0" name="Rectangle 16">
            <a:extLst>
              <a:ext uri="{FF2B5EF4-FFF2-40B4-BE49-F238E27FC236}">
                <a16:creationId xmlns:a16="http://schemas.microsoft.com/office/drawing/2014/main" id="{F3F52363-C53B-45E8-B898-EBF77B60A1B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a:extLst>
              <a:ext uri="{FF2B5EF4-FFF2-40B4-BE49-F238E27FC236}">
                <a16:creationId xmlns:a16="http://schemas.microsoft.com/office/drawing/2014/main" id="{06694C26-3579-46B8-9FB6-4653D730F1B7}"/>
              </a:ext>
            </a:extLst>
          </p:cNvPr>
          <p:cNvSpPr>
            <a:spLocks noChangeArrowheads="1"/>
          </p:cNvSpPr>
          <p:nvPr/>
        </p:nvSpPr>
        <p:spPr bwMode="auto">
          <a:xfrm>
            <a:off x="527134" y="907608"/>
            <a:ext cx="115641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CuadroTexto 14">
            <a:extLst>
              <a:ext uri="{FF2B5EF4-FFF2-40B4-BE49-F238E27FC236}">
                <a16:creationId xmlns:a16="http://schemas.microsoft.com/office/drawing/2014/main" id="{D82591E2-6611-4C4E-9D13-515AFCF762EA}"/>
              </a:ext>
            </a:extLst>
          </p:cNvPr>
          <p:cNvSpPr txBox="1"/>
          <p:nvPr/>
        </p:nvSpPr>
        <p:spPr>
          <a:xfrm>
            <a:off x="635634" y="1353773"/>
            <a:ext cx="240501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S" dirty="0" smtClean="0">
                <a:latin typeface="Times New Roman" panose="02020603050405020304" pitchFamily="18" charset="0"/>
              </a:rPr>
              <a:t>30º Grados</a:t>
            </a:r>
            <a:endParaRPr lang="es-EC" dirty="0"/>
          </a:p>
        </p:txBody>
      </p:sp>
      <p:sp>
        <p:nvSpPr>
          <p:cNvPr id="16"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Simulación</a:t>
            </a:r>
          </a:p>
        </p:txBody>
      </p:sp>
      <p:sp>
        <p:nvSpPr>
          <p:cNvPr id="4" name="Rectangle 5"/>
          <p:cNvSpPr>
            <a:spLocks noChangeArrowheads="1"/>
          </p:cNvSpPr>
          <p:nvPr/>
        </p:nvSpPr>
        <p:spPr bwMode="auto">
          <a:xfrm>
            <a:off x="110836" y="178552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2"/>
          <p:cNvSpPr>
            <a:spLocks noChangeArrowheads="1"/>
          </p:cNvSpPr>
          <p:nvPr/>
        </p:nvSpPr>
        <p:spPr bwMode="auto">
          <a:xfrm rot="16200000">
            <a:off x="-2809778" y="5079750"/>
            <a:ext cx="1503094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7" name="Objeto 6"/>
          <p:cNvGraphicFramePr>
            <a:graphicFrameLocks noChangeAspect="1"/>
          </p:cNvGraphicFramePr>
          <p:nvPr>
            <p:extLst>
              <p:ext uri="{D42A27DB-BD31-4B8C-83A1-F6EECF244321}">
                <p14:modId xmlns:p14="http://schemas.microsoft.com/office/powerpoint/2010/main" val="2200237104"/>
              </p:ext>
            </p:extLst>
          </p:nvPr>
        </p:nvGraphicFramePr>
        <p:xfrm>
          <a:off x="-42463" y="2205800"/>
          <a:ext cx="4516582" cy="3456923"/>
        </p:xfrm>
        <a:graphic>
          <a:graphicData uri="http://schemas.openxmlformats.org/presentationml/2006/ole">
            <mc:AlternateContent xmlns:mc="http://schemas.openxmlformats.org/markup-compatibility/2006">
              <mc:Choice xmlns:v="urn:schemas-microsoft-com:vml" Requires="v">
                <p:oleObj spid="_x0000_s29715" r:id="rId3" imgW="4119315" imgH="3143274" progId="Origin95.Graph">
                  <p:embed/>
                </p:oleObj>
              </mc:Choice>
              <mc:Fallback>
                <p:oleObj r:id="rId3" imgW="4119315" imgH="3143274" progId="Origin95.Graph">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63" y="2205800"/>
                        <a:ext cx="4516582" cy="3456923"/>
                      </a:xfrm>
                      <a:prstGeom prst="rect">
                        <a:avLst/>
                      </a:prstGeom>
                      <a:noFill/>
                    </p:spPr>
                  </p:pic>
                </p:oleObj>
              </mc:Fallback>
            </mc:AlternateContent>
          </a:graphicData>
        </a:graphic>
      </p:graphicFrame>
      <p:pic>
        <p:nvPicPr>
          <p:cNvPr id="13" name="Imagen 12"/>
          <p:cNvPicPr/>
          <p:nvPr/>
        </p:nvPicPr>
        <p:blipFill>
          <a:blip r:embed="rId5" cstate="print">
            <a:extLst>
              <a:ext uri="{28A0092B-C50C-407E-A947-70E740481C1C}">
                <a14:useLocalDpi xmlns:a14="http://schemas.microsoft.com/office/drawing/2010/main" val="0"/>
              </a:ext>
            </a:extLst>
          </a:blip>
          <a:stretch>
            <a:fillRect/>
          </a:stretch>
        </p:blipFill>
        <p:spPr>
          <a:xfrm>
            <a:off x="4181716" y="2399078"/>
            <a:ext cx="4505084" cy="3142739"/>
          </a:xfrm>
          <a:prstGeom prst="rect">
            <a:avLst/>
          </a:prstGeom>
        </p:spPr>
      </p:pic>
      <p:sp>
        <p:nvSpPr>
          <p:cNvPr id="12" name="CuadroTexto 11"/>
          <p:cNvSpPr txBox="1"/>
          <p:nvPr/>
        </p:nvSpPr>
        <p:spPr>
          <a:xfrm>
            <a:off x="0" y="6493174"/>
            <a:ext cx="705967" cy="369332"/>
          </a:xfrm>
          <a:prstGeom prst="rect">
            <a:avLst/>
          </a:prstGeom>
          <a:noFill/>
        </p:spPr>
        <p:txBody>
          <a:bodyPr wrap="square" rtlCol="0">
            <a:spAutoFit/>
          </a:bodyPr>
          <a:lstStyle/>
          <a:p>
            <a:r>
              <a:rPr lang="en-BZ" dirty="0" smtClean="0"/>
              <a:t>23</a:t>
            </a:r>
            <a:endParaRPr lang="es-ES" dirty="0"/>
          </a:p>
        </p:txBody>
      </p:sp>
    </p:spTree>
    <p:extLst>
      <p:ext uri="{BB962C8B-B14F-4D97-AF65-F5344CB8AC3E}">
        <p14:creationId xmlns:p14="http://schemas.microsoft.com/office/powerpoint/2010/main" val="3624712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41147"/>
            <a:ext cx="8229600" cy="529609"/>
          </a:xfrm>
        </p:spPr>
        <p:txBody>
          <a:bodyPr>
            <a:noAutofit/>
          </a:bodyPr>
          <a:lstStyle/>
          <a:p>
            <a:pPr algn="ctr"/>
            <a:r>
              <a:rPr lang="es-EC" sz="1800" i="0" dirty="0" smtClean="0">
                <a:solidFill>
                  <a:schemeClr val="tx1"/>
                </a:solidFill>
                <a:effectLst/>
                <a:latin typeface="Times New Roman" panose="02020603050405020304" pitchFamily="18" charset="0"/>
                <a:cs typeface="Times New Roman" panose="02020603050405020304" pitchFamily="18" charset="0"/>
              </a:rPr>
              <a:t>DIAGRAMAS DE LA FUNCIÓN DIRECTIVIDAD EN LOS PLANOS E Y H DE LA RED COLINEAL OPTIMIZA</a:t>
            </a:r>
            <a:endParaRPr lang="es-ES" sz="1800" b="0" i="0" dirty="0">
              <a:ln w="12700">
                <a:solidFill>
                  <a:srgbClr val="1F497D">
                    <a:satMod val="155000"/>
                  </a:srgbClr>
                </a:solidFill>
                <a:prstDash val="solid"/>
              </a:ln>
              <a:solidFill>
                <a:schemeClr val="tx1"/>
              </a:solidFill>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E21EA6C4-5426-4547-9868-978D1675D67A}"/>
              </a:ext>
            </a:extLst>
          </p:cNvPr>
          <p:cNvSpPr>
            <a:spLocks noChangeArrowheads="1"/>
          </p:cNvSpPr>
          <p:nvPr/>
        </p:nvSpPr>
        <p:spPr bwMode="auto">
          <a:xfrm>
            <a:off x="3241064" y="37170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0" name="Rectangle 16">
            <a:extLst>
              <a:ext uri="{FF2B5EF4-FFF2-40B4-BE49-F238E27FC236}">
                <a16:creationId xmlns:a16="http://schemas.microsoft.com/office/drawing/2014/main" id="{F3F52363-C53B-45E8-B898-EBF77B60A1B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a:extLst>
              <a:ext uri="{FF2B5EF4-FFF2-40B4-BE49-F238E27FC236}">
                <a16:creationId xmlns:a16="http://schemas.microsoft.com/office/drawing/2014/main" id="{06694C26-3579-46B8-9FB6-4653D730F1B7}"/>
              </a:ext>
            </a:extLst>
          </p:cNvPr>
          <p:cNvSpPr>
            <a:spLocks noChangeArrowheads="1"/>
          </p:cNvSpPr>
          <p:nvPr/>
        </p:nvSpPr>
        <p:spPr bwMode="auto">
          <a:xfrm>
            <a:off x="527134" y="907608"/>
            <a:ext cx="115641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CuadroTexto 14">
            <a:extLst>
              <a:ext uri="{FF2B5EF4-FFF2-40B4-BE49-F238E27FC236}">
                <a16:creationId xmlns:a16="http://schemas.microsoft.com/office/drawing/2014/main" id="{D82591E2-6611-4C4E-9D13-515AFCF762EA}"/>
              </a:ext>
            </a:extLst>
          </p:cNvPr>
          <p:cNvSpPr txBox="1"/>
          <p:nvPr/>
        </p:nvSpPr>
        <p:spPr>
          <a:xfrm>
            <a:off x="635634" y="1353773"/>
            <a:ext cx="240501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S" dirty="0" smtClean="0">
                <a:latin typeface="Times New Roman" panose="02020603050405020304" pitchFamily="18" charset="0"/>
              </a:rPr>
              <a:t>60º Grados</a:t>
            </a:r>
            <a:endParaRPr lang="es-EC" dirty="0"/>
          </a:p>
        </p:txBody>
      </p:sp>
      <p:sp>
        <p:nvSpPr>
          <p:cNvPr id="16"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Simulación</a:t>
            </a:r>
          </a:p>
        </p:txBody>
      </p:sp>
      <p:sp>
        <p:nvSpPr>
          <p:cNvPr id="4" name="Rectangle 5"/>
          <p:cNvSpPr>
            <a:spLocks noChangeArrowheads="1"/>
          </p:cNvSpPr>
          <p:nvPr/>
        </p:nvSpPr>
        <p:spPr bwMode="auto">
          <a:xfrm>
            <a:off x="110836" y="178552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2"/>
          <p:cNvSpPr>
            <a:spLocks noChangeArrowheads="1"/>
          </p:cNvSpPr>
          <p:nvPr/>
        </p:nvSpPr>
        <p:spPr bwMode="auto">
          <a:xfrm rot="16200000">
            <a:off x="-4636779" y="6445256"/>
            <a:ext cx="18073961" cy="47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7" name="Objeto 6"/>
          <p:cNvGraphicFramePr>
            <a:graphicFrameLocks noChangeAspect="1"/>
          </p:cNvGraphicFramePr>
          <p:nvPr>
            <p:extLst>
              <p:ext uri="{D42A27DB-BD31-4B8C-83A1-F6EECF244321}">
                <p14:modId xmlns:p14="http://schemas.microsoft.com/office/powerpoint/2010/main" val="345822881"/>
              </p:ext>
            </p:extLst>
          </p:nvPr>
        </p:nvGraphicFramePr>
        <p:xfrm>
          <a:off x="-195700" y="1837376"/>
          <a:ext cx="4935302" cy="3759312"/>
        </p:xfrm>
        <a:graphic>
          <a:graphicData uri="http://schemas.openxmlformats.org/presentationml/2006/ole">
            <mc:AlternateContent xmlns:mc="http://schemas.openxmlformats.org/markup-compatibility/2006">
              <mc:Choice xmlns:v="urn:schemas-microsoft-com:vml" Requires="v">
                <p:oleObj spid="_x0000_s28691" r:id="rId3" imgW="4119315" imgH="3143274" progId="Origin95.Graph">
                  <p:embed/>
                </p:oleObj>
              </mc:Choice>
              <mc:Fallback>
                <p:oleObj r:id="rId3" imgW="4119315" imgH="3143274" progId="Origin95.Graph">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700" y="1837376"/>
                        <a:ext cx="4935302" cy="3759312"/>
                      </a:xfrm>
                      <a:prstGeom prst="rect">
                        <a:avLst/>
                      </a:prstGeom>
                      <a:noFill/>
                    </p:spPr>
                  </p:pic>
                </p:oleObj>
              </mc:Fallback>
            </mc:AlternateContent>
          </a:graphicData>
        </a:graphic>
      </p:graphicFrame>
      <p:pic>
        <p:nvPicPr>
          <p:cNvPr id="13" name="Imagen 12"/>
          <p:cNvPicPr/>
          <p:nvPr/>
        </p:nvPicPr>
        <p:blipFill>
          <a:blip r:embed="rId5" cstate="print">
            <a:extLst>
              <a:ext uri="{28A0092B-C50C-407E-A947-70E740481C1C}">
                <a14:useLocalDpi xmlns:a14="http://schemas.microsoft.com/office/drawing/2010/main" val="0"/>
              </a:ext>
            </a:extLst>
          </a:blip>
          <a:stretch>
            <a:fillRect/>
          </a:stretch>
        </p:blipFill>
        <p:spPr>
          <a:xfrm>
            <a:off x="4262582" y="2243398"/>
            <a:ext cx="4506570" cy="3187584"/>
          </a:xfrm>
          <a:prstGeom prst="rect">
            <a:avLst/>
          </a:prstGeom>
        </p:spPr>
      </p:pic>
      <p:sp>
        <p:nvSpPr>
          <p:cNvPr id="12" name="CuadroTexto 11"/>
          <p:cNvSpPr txBox="1"/>
          <p:nvPr/>
        </p:nvSpPr>
        <p:spPr>
          <a:xfrm>
            <a:off x="0" y="6493174"/>
            <a:ext cx="705967" cy="369332"/>
          </a:xfrm>
          <a:prstGeom prst="rect">
            <a:avLst/>
          </a:prstGeom>
          <a:noFill/>
        </p:spPr>
        <p:txBody>
          <a:bodyPr wrap="square" rtlCol="0">
            <a:spAutoFit/>
          </a:bodyPr>
          <a:lstStyle/>
          <a:p>
            <a:r>
              <a:rPr lang="en-BZ" dirty="0" smtClean="0"/>
              <a:t>24</a:t>
            </a:r>
            <a:endParaRPr lang="es-ES" dirty="0"/>
          </a:p>
        </p:txBody>
      </p:sp>
    </p:spTree>
    <p:extLst>
      <p:ext uri="{BB962C8B-B14F-4D97-AF65-F5344CB8AC3E}">
        <p14:creationId xmlns:p14="http://schemas.microsoft.com/office/powerpoint/2010/main" val="447419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41147"/>
            <a:ext cx="8229600" cy="529609"/>
          </a:xfrm>
        </p:spPr>
        <p:txBody>
          <a:bodyPr>
            <a:noAutofit/>
          </a:bodyPr>
          <a:lstStyle/>
          <a:p>
            <a:pPr algn="ctr"/>
            <a:r>
              <a:rPr lang="es-EC" sz="1800" i="0" dirty="0" smtClean="0">
                <a:solidFill>
                  <a:schemeClr val="tx1"/>
                </a:solidFill>
                <a:effectLst/>
                <a:latin typeface="Times New Roman" panose="02020603050405020304" pitchFamily="18" charset="0"/>
                <a:cs typeface="Times New Roman" panose="02020603050405020304" pitchFamily="18" charset="0"/>
              </a:rPr>
              <a:t>DIAGRAMAS DE LA FUNCIÓN DIRECTIVIDAD EN LOS PLANOS E Y H DE LA RED COLIENAL OPTIMIZA</a:t>
            </a:r>
            <a:endParaRPr lang="es-ES" sz="1800" b="0" i="0" dirty="0">
              <a:ln w="12700">
                <a:solidFill>
                  <a:srgbClr val="1F497D">
                    <a:satMod val="155000"/>
                  </a:srgbClr>
                </a:solidFill>
                <a:prstDash val="solid"/>
              </a:ln>
              <a:solidFill>
                <a:schemeClr val="tx1"/>
              </a:solidFill>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E21EA6C4-5426-4547-9868-978D1675D67A}"/>
              </a:ext>
            </a:extLst>
          </p:cNvPr>
          <p:cNvSpPr>
            <a:spLocks noChangeArrowheads="1"/>
          </p:cNvSpPr>
          <p:nvPr/>
        </p:nvSpPr>
        <p:spPr bwMode="auto">
          <a:xfrm>
            <a:off x="3241064" y="37170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0" name="Rectangle 16">
            <a:extLst>
              <a:ext uri="{FF2B5EF4-FFF2-40B4-BE49-F238E27FC236}">
                <a16:creationId xmlns:a16="http://schemas.microsoft.com/office/drawing/2014/main" id="{F3F52363-C53B-45E8-B898-EBF77B60A1B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a:extLst>
              <a:ext uri="{FF2B5EF4-FFF2-40B4-BE49-F238E27FC236}">
                <a16:creationId xmlns:a16="http://schemas.microsoft.com/office/drawing/2014/main" id="{06694C26-3579-46B8-9FB6-4653D730F1B7}"/>
              </a:ext>
            </a:extLst>
          </p:cNvPr>
          <p:cNvSpPr>
            <a:spLocks noChangeArrowheads="1"/>
          </p:cNvSpPr>
          <p:nvPr/>
        </p:nvSpPr>
        <p:spPr bwMode="auto">
          <a:xfrm>
            <a:off x="527134" y="907608"/>
            <a:ext cx="115641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CuadroTexto 14">
            <a:extLst>
              <a:ext uri="{FF2B5EF4-FFF2-40B4-BE49-F238E27FC236}">
                <a16:creationId xmlns:a16="http://schemas.microsoft.com/office/drawing/2014/main" id="{D82591E2-6611-4C4E-9D13-515AFCF762EA}"/>
              </a:ext>
            </a:extLst>
          </p:cNvPr>
          <p:cNvSpPr txBox="1"/>
          <p:nvPr/>
        </p:nvSpPr>
        <p:spPr>
          <a:xfrm>
            <a:off x="635634" y="1353773"/>
            <a:ext cx="240501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S" dirty="0">
                <a:latin typeface="Times New Roman" panose="02020603050405020304" pitchFamily="18" charset="0"/>
              </a:rPr>
              <a:t>9</a:t>
            </a:r>
            <a:r>
              <a:rPr lang="es-ES" dirty="0" smtClean="0">
                <a:latin typeface="Times New Roman" panose="02020603050405020304" pitchFamily="18" charset="0"/>
              </a:rPr>
              <a:t>0º Grados</a:t>
            </a:r>
            <a:endParaRPr lang="es-EC" dirty="0"/>
          </a:p>
        </p:txBody>
      </p:sp>
      <p:sp>
        <p:nvSpPr>
          <p:cNvPr id="16"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Simulación</a:t>
            </a:r>
          </a:p>
        </p:txBody>
      </p:sp>
      <p:sp>
        <p:nvSpPr>
          <p:cNvPr id="4" name="Rectangle 5"/>
          <p:cNvSpPr>
            <a:spLocks noChangeArrowheads="1"/>
          </p:cNvSpPr>
          <p:nvPr/>
        </p:nvSpPr>
        <p:spPr bwMode="auto">
          <a:xfrm>
            <a:off x="110836" y="178552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2"/>
          <p:cNvSpPr>
            <a:spLocks noChangeArrowheads="1"/>
          </p:cNvSpPr>
          <p:nvPr/>
        </p:nvSpPr>
        <p:spPr bwMode="auto">
          <a:xfrm rot="16200000">
            <a:off x="-4068882" y="5804782"/>
            <a:ext cx="16943042" cy="49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7" name="Objeto 6"/>
          <p:cNvGraphicFramePr>
            <a:graphicFrameLocks noChangeAspect="1"/>
          </p:cNvGraphicFramePr>
          <p:nvPr>
            <p:extLst>
              <p:ext uri="{D42A27DB-BD31-4B8C-83A1-F6EECF244321}">
                <p14:modId xmlns:p14="http://schemas.microsoft.com/office/powerpoint/2010/main" val="809044340"/>
              </p:ext>
            </p:extLst>
          </p:nvPr>
        </p:nvGraphicFramePr>
        <p:xfrm>
          <a:off x="-193965" y="1929863"/>
          <a:ext cx="5029965" cy="3847482"/>
        </p:xfrm>
        <a:graphic>
          <a:graphicData uri="http://schemas.openxmlformats.org/presentationml/2006/ole">
            <mc:AlternateContent xmlns:mc="http://schemas.openxmlformats.org/markup-compatibility/2006">
              <mc:Choice xmlns:v="urn:schemas-microsoft-com:vml" Requires="v">
                <p:oleObj spid="_x0000_s27667" r:id="rId3" imgW="4119315" imgH="3143274" progId="Origin95.Graph">
                  <p:embed/>
                </p:oleObj>
              </mc:Choice>
              <mc:Fallback>
                <p:oleObj r:id="rId3" imgW="4119315" imgH="3143274" progId="Origin95.Graph">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965" y="1929863"/>
                        <a:ext cx="5029965" cy="3847482"/>
                      </a:xfrm>
                      <a:prstGeom prst="rect">
                        <a:avLst/>
                      </a:prstGeom>
                      <a:noFill/>
                    </p:spPr>
                  </p:pic>
                </p:oleObj>
              </mc:Fallback>
            </mc:AlternateContent>
          </a:graphicData>
        </a:graphic>
      </p:graphicFrame>
      <p:pic>
        <p:nvPicPr>
          <p:cNvPr id="13" name="Imagen 12"/>
          <p:cNvPicPr/>
          <p:nvPr/>
        </p:nvPicPr>
        <p:blipFill>
          <a:blip r:embed="rId5" cstate="print">
            <a:extLst>
              <a:ext uri="{28A0092B-C50C-407E-A947-70E740481C1C}">
                <a14:useLocalDpi xmlns:a14="http://schemas.microsoft.com/office/drawing/2010/main" val="0"/>
              </a:ext>
            </a:extLst>
          </a:blip>
          <a:stretch>
            <a:fillRect/>
          </a:stretch>
        </p:blipFill>
        <p:spPr>
          <a:xfrm>
            <a:off x="4378036" y="2220907"/>
            <a:ext cx="4485410" cy="3212851"/>
          </a:xfrm>
          <a:prstGeom prst="rect">
            <a:avLst/>
          </a:prstGeom>
        </p:spPr>
      </p:pic>
      <p:sp>
        <p:nvSpPr>
          <p:cNvPr id="12" name="CuadroTexto 11"/>
          <p:cNvSpPr txBox="1"/>
          <p:nvPr/>
        </p:nvSpPr>
        <p:spPr>
          <a:xfrm>
            <a:off x="0" y="6493174"/>
            <a:ext cx="705967" cy="369332"/>
          </a:xfrm>
          <a:prstGeom prst="rect">
            <a:avLst/>
          </a:prstGeom>
          <a:noFill/>
        </p:spPr>
        <p:txBody>
          <a:bodyPr wrap="square" rtlCol="0">
            <a:spAutoFit/>
          </a:bodyPr>
          <a:lstStyle/>
          <a:p>
            <a:r>
              <a:rPr lang="en-BZ" dirty="0" smtClean="0"/>
              <a:t>25</a:t>
            </a:r>
            <a:endParaRPr lang="es-ES" dirty="0"/>
          </a:p>
        </p:txBody>
      </p:sp>
    </p:spTree>
    <p:extLst>
      <p:ext uri="{BB962C8B-B14F-4D97-AF65-F5344CB8AC3E}">
        <p14:creationId xmlns:p14="http://schemas.microsoft.com/office/powerpoint/2010/main" val="2763322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3236" y="733452"/>
            <a:ext cx="8229600" cy="529609"/>
          </a:xfrm>
        </p:spPr>
        <p:txBody>
          <a:bodyPr>
            <a:noAutofit/>
          </a:bodyPr>
          <a:lstStyle/>
          <a:p>
            <a:pPr algn="ctr">
              <a:lnSpc>
                <a:spcPct val="150000"/>
              </a:lnSpc>
              <a:spcAft>
                <a:spcPts val="0"/>
              </a:spcAft>
            </a:pPr>
            <a:r>
              <a:rPr lang="es-ES" sz="1800" i="0" dirty="0" smtClean="0">
                <a:solidFill>
                  <a:schemeClr val="tx1"/>
                </a:solidFill>
                <a:effectLst/>
                <a:latin typeface="Times New Roman" panose="02020603050405020304" pitchFamily="18" charset="0"/>
                <a:cs typeface="Times New Roman" panose="02020603050405020304" pitchFamily="18" charset="0"/>
              </a:rPr>
              <a:t>CARACTERÍSTICAS DE LOS 4 CASOS DE FASES PROGRESIVAS</a:t>
            </a:r>
            <a:endParaRPr lang="en-US" sz="180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E21EA6C4-5426-4547-9868-978D1675D67A}"/>
              </a:ext>
            </a:extLst>
          </p:cNvPr>
          <p:cNvSpPr>
            <a:spLocks noChangeArrowheads="1"/>
          </p:cNvSpPr>
          <p:nvPr/>
        </p:nvSpPr>
        <p:spPr bwMode="auto">
          <a:xfrm>
            <a:off x="3241064" y="37170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0" name="Rectangle 16">
            <a:extLst>
              <a:ext uri="{FF2B5EF4-FFF2-40B4-BE49-F238E27FC236}">
                <a16:creationId xmlns:a16="http://schemas.microsoft.com/office/drawing/2014/main" id="{F3F52363-C53B-45E8-B898-EBF77B60A1B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a:extLst>
              <a:ext uri="{FF2B5EF4-FFF2-40B4-BE49-F238E27FC236}">
                <a16:creationId xmlns:a16="http://schemas.microsoft.com/office/drawing/2014/main" id="{06694C26-3579-46B8-9FB6-4653D730F1B7}"/>
              </a:ext>
            </a:extLst>
          </p:cNvPr>
          <p:cNvSpPr>
            <a:spLocks noChangeArrowheads="1"/>
          </p:cNvSpPr>
          <p:nvPr/>
        </p:nvSpPr>
        <p:spPr bwMode="auto">
          <a:xfrm>
            <a:off x="527134" y="907608"/>
            <a:ext cx="115641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6"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Simulación</a:t>
            </a:r>
          </a:p>
        </p:txBody>
      </p:sp>
      <p:sp>
        <p:nvSpPr>
          <p:cNvPr id="4" name="Rectangle 5"/>
          <p:cNvSpPr>
            <a:spLocks noChangeArrowheads="1"/>
          </p:cNvSpPr>
          <p:nvPr/>
        </p:nvSpPr>
        <p:spPr bwMode="auto">
          <a:xfrm>
            <a:off x="110836" y="178552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2"/>
          <p:cNvSpPr>
            <a:spLocks noChangeArrowheads="1"/>
          </p:cNvSpPr>
          <p:nvPr/>
        </p:nvSpPr>
        <p:spPr bwMode="auto">
          <a:xfrm rot="16200000">
            <a:off x="-4068882" y="5804782"/>
            <a:ext cx="16943042" cy="49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6" name="Tabla 5"/>
          <p:cNvGraphicFramePr>
            <a:graphicFrameLocks noGrp="1"/>
          </p:cNvGraphicFramePr>
          <p:nvPr>
            <p:extLst>
              <p:ext uri="{D42A27DB-BD31-4B8C-83A1-F6EECF244321}">
                <p14:modId xmlns:p14="http://schemas.microsoft.com/office/powerpoint/2010/main" val="2062619983"/>
              </p:ext>
            </p:extLst>
          </p:nvPr>
        </p:nvGraphicFramePr>
        <p:xfrm>
          <a:off x="946175" y="1800592"/>
          <a:ext cx="7251650" cy="3093219"/>
        </p:xfrm>
        <a:graphic>
          <a:graphicData uri="http://schemas.openxmlformats.org/drawingml/2006/table">
            <a:tbl>
              <a:tblPr firstRow="1" firstCol="1" bandRow="1">
                <a:tableStyleId>{21E4AEA4-8DFA-4A89-87EB-49C32662AFE0}</a:tableStyleId>
              </a:tblPr>
              <a:tblGrid>
                <a:gridCol w="587236">
                  <a:extLst>
                    <a:ext uri="{9D8B030D-6E8A-4147-A177-3AD203B41FA5}">
                      <a16:colId xmlns:a16="http://schemas.microsoft.com/office/drawing/2014/main" val="437192574"/>
                    </a:ext>
                  </a:extLst>
                </a:gridCol>
                <a:gridCol w="1174472">
                  <a:extLst>
                    <a:ext uri="{9D8B030D-6E8A-4147-A177-3AD203B41FA5}">
                      <a16:colId xmlns:a16="http://schemas.microsoft.com/office/drawing/2014/main" val="4105924647"/>
                    </a:ext>
                  </a:extLst>
                </a:gridCol>
                <a:gridCol w="1291255">
                  <a:extLst>
                    <a:ext uri="{9D8B030D-6E8A-4147-A177-3AD203B41FA5}">
                      <a16:colId xmlns:a16="http://schemas.microsoft.com/office/drawing/2014/main" val="1579531693"/>
                    </a:ext>
                  </a:extLst>
                </a:gridCol>
                <a:gridCol w="821633">
                  <a:extLst>
                    <a:ext uri="{9D8B030D-6E8A-4147-A177-3AD203B41FA5}">
                      <a16:colId xmlns:a16="http://schemas.microsoft.com/office/drawing/2014/main" val="2815223028"/>
                    </a:ext>
                  </a:extLst>
                </a:gridCol>
                <a:gridCol w="1403899">
                  <a:extLst>
                    <a:ext uri="{9D8B030D-6E8A-4147-A177-3AD203B41FA5}">
                      <a16:colId xmlns:a16="http://schemas.microsoft.com/office/drawing/2014/main" val="4183880991"/>
                    </a:ext>
                  </a:extLst>
                </a:gridCol>
                <a:gridCol w="1760878">
                  <a:extLst>
                    <a:ext uri="{9D8B030D-6E8A-4147-A177-3AD203B41FA5}">
                      <a16:colId xmlns:a16="http://schemas.microsoft.com/office/drawing/2014/main" val="3413589301"/>
                    </a:ext>
                  </a:extLst>
                </a:gridCol>
                <a:gridCol w="212277">
                  <a:extLst>
                    <a:ext uri="{9D8B030D-6E8A-4147-A177-3AD203B41FA5}">
                      <a16:colId xmlns:a16="http://schemas.microsoft.com/office/drawing/2014/main" val="816223422"/>
                    </a:ext>
                  </a:extLst>
                </a:gridCol>
              </a:tblGrid>
              <a:tr h="1103743">
                <a:tc>
                  <a:txBody>
                    <a:bodyPr/>
                    <a:lstStyle/>
                    <a:p>
                      <a:pPr algn="ctr">
                        <a:lnSpc>
                          <a:spcPct val="107000"/>
                        </a:lnSpc>
                        <a:spcBef>
                          <a:spcPts val="400"/>
                        </a:spcBef>
                        <a:spcAft>
                          <a:spcPts val="400"/>
                        </a:spcAft>
                      </a:pPr>
                      <a:r>
                        <a:rPr lang="es-ES" sz="1400" dirty="0">
                          <a:effectLst/>
                          <a:latin typeface="Times New Roman" panose="02020603050405020304" pitchFamily="18" charset="0"/>
                          <a:cs typeface="Times New Roman" panose="02020603050405020304" pitchFamily="18" charset="0"/>
                        </a:rPr>
                        <a:t>Fase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400">
                          <a:effectLst/>
                          <a:latin typeface="Times New Roman" panose="02020603050405020304" pitchFamily="18" charset="0"/>
                          <a:cs typeface="Times New Roman" panose="02020603050405020304" pitchFamily="18" charset="0"/>
                        </a:rPr>
                        <a:t>Directividad</a:t>
                      </a:r>
                      <a:endParaRPr lang="en-US" sz="1400">
                        <a:effectLst/>
                        <a:latin typeface="Times New Roman" panose="02020603050405020304" pitchFamily="18" charset="0"/>
                        <a:cs typeface="Times New Roman" panose="02020603050405020304" pitchFamily="18" charset="0"/>
                      </a:endParaRPr>
                    </a:p>
                    <a:p>
                      <a:pPr algn="ctr">
                        <a:lnSpc>
                          <a:spcPct val="107000"/>
                        </a:lnSpc>
                        <a:spcBef>
                          <a:spcPts val="400"/>
                        </a:spcBef>
                        <a:spcAft>
                          <a:spcPts val="400"/>
                        </a:spcAft>
                      </a:pPr>
                      <a:r>
                        <a:rPr lang="es-EC" sz="1400">
                          <a:effectLst/>
                          <a:latin typeface="Times New Roman" panose="02020603050405020304" pitchFamily="18" charset="0"/>
                          <a:cs typeface="Times New Roman" panose="02020603050405020304" pitchFamily="18" charset="0"/>
                        </a:rPr>
                        <a:t>[dB]</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400">
                          <a:effectLst/>
                          <a:latin typeface="Times New Roman" panose="02020603050405020304" pitchFamily="18" charset="0"/>
                          <a:cs typeface="Times New Roman" panose="02020603050405020304" pitchFamily="18" charset="0"/>
                        </a:rPr>
                        <a:t>Apuntamien.</a:t>
                      </a:r>
                      <a:endParaRPr lang="en-US" sz="1400">
                        <a:effectLst/>
                        <a:latin typeface="Times New Roman" panose="02020603050405020304" pitchFamily="18" charset="0"/>
                        <a:cs typeface="Times New Roman" panose="02020603050405020304" pitchFamily="18" charset="0"/>
                      </a:endParaRPr>
                    </a:p>
                    <a:p>
                      <a:pPr algn="ctr">
                        <a:lnSpc>
                          <a:spcPct val="107000"/>
                        </a:lnSpc>
                        <a:spcBef>
                          <a:spcPts val="400"/>
                        </a:spcBef>
                        <a:spcAft>
                          <a:spcPts val="400"/>
                        </a:spcAft>
                      </a:pPr>
                      <a:r>
                        <a:rPr lang="es-EC" sz="1400">
                          <a:effectLst/>
                          <a:latin typeface="Times New Roman" panose="02020603050405020304" pitchFamily="18" charset="0"/>
                          <a:cs typeface="Times New Roman" panose="02020603050405020304" pitchFamily="18" charset="0"/>
                        </a:rPr>
                        <a:t>[ </a:t>
                      </a:r>
                      <a:r>
                        <a:rPr lang="es-EC" sz="1400" baseline="30000">
                          <a:effectLst/>
                          <a:latin typeface="Times New Roman" panose="02020603050405020304" pitchFamily="18" charset="0"/>
                          <a:cs typeface="Times New Roman" panose="02020603050405020304" pitchFamily="18" charset="0"/>
                        </a:rPr>
                        <a:t>o</a:t>
                      </a:r>
                      <a:r>
                        <a:rPr lang="es-EC"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400">
                          <a:effectLst/>
                          <a:latin typeface="Times New Roman" panose="02020603050405020304" pitchFamily="18" charset="0"/>
                          <a:cs typeface="Times New Roman" panose="02020603050405020304" pitchFamily="18" charset="0"/>
                        </a:rPr>
                        <a:t>Ancho </a:t>
                      </a:r>
                      <a:endParaRPr lang="en-US" sz="1400">
                        <a:effectLst/>
                        <a:latin typeface="Times New Roman" panose="02020603050405020304" pitchFamily="18" charset="0"/>
                        <a:cs typeface="Times New Roman" panose="02020603050405020304" pitchFamily="18" charset="0"/>
                      </a:endParaRPr>
                    </a:p>
                    <a:p>
                      <a:pPr algn="ctr">
                        <a:lnSpc>
                          <a:spcPct val="107000"/>
                        </a:lnSpc>
                        <a:spcBef>
                          <a:spcPts val="400"/>
                        </a:spcBef>
                        <a:spcAft>
                          <a:spcPts val="400"/>
                        </a:spcAft>
                      </a:pPr>
                      <a:r>
                        <a:rPr lang="es-EC" sz="1400">
                          <a:effectLst/>
                          <a:latin typeface="Times New Roman" panose="02020603050405020304" pitchFamily="18" charset="0"/>
                          <a:cs typeface="Times New Roman" panose="02020603050405020304" pitchFamily="18" charset="0"/>
                        </a:rPr>
                        <a:t>3dB [ </a:t>
                      </a:r>
                      <a:r>
                        <a:rPr lang="es-EC" sz="1400" baseline="30000">
                          <a:effectLst/>
                          <a:latin typeface="Times New Roman" panose="02020603050405020304" pitchFamily="18" charset="0"/>
                          <a:cs typeface="Times New Roman" panose="02020603050405020304" pitchFamily="18" charset="0"/>
                        </a:rPr>
                        <a:t>o</a:t>
                      </a:r>
                      <a:r>
                        <a:rPr lang="es-EC"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400">
                          <a:effectLst/>
                          <a:latin typeface="Times New Roman" panose="02020603050405020304" pitchFamily="18" charset="0"/>
                          <a:cs typeface="Times New Roman" panose="02020603050405020304" pitchFamily="18" charset="0"/>
                        </a:rPr>
                        <a:t>Direc. Nulos</a:t>
                      </a:r>
                      <a:endParaRPr lang="en-US" sz="1400">
                        <a:effectLst/>
                        <a:latin typeface="Times New Roman" panose="02020603050405020304" pitchFamily="18" charset="0"/>
                        <a:cs typeface="Times New Roman" panose="02020603050405020304" pitchFamily="18" charset="0"/>
                      </a:endParaRPr>
                    </a:p>
                    <a:p>
                      <a:pPr algn="ctr">
                        <a:lnSpc>
                          <a:spcPct val="107000"/>
                        </a:lnSpc>
                        <a:spcBef>
                          <a:spcPts val="400"/>
                        </a:spcBef>
                        <a:spcAft>
                          <a:spcPts val="400"/>
                        </a:spcAft>
                      </a:pPr>
                      <a:r>
                        <a:rPr lang="es-EC" sz="1400">
                          <a:effectLst/>
                          <a:latin typeface="Times New Roman" panose="02020603050405020304" pitchFamily="18" charset="0"/>
                          <a:cs typeface="Times New Roman" panose="02020603050405020304" pitchFamily="18" charset="0"/>
                        </a:rPr>
                        <a:t>[ </a:t>
                      </a:r>
                      <a:r>
                        <a:rPr lang="es-EC" sz="1400" baseline="30000">
                          <a:effectLst/>
                          <a:latin typeface="Times New Roman" panose="02020603050405020304" pitchFamily="18" charset="0"/>
                          <a:cs typeface="Times New Roman" panose="02020603050405020304" pitchFamily="18" charset="0"/>
                        </a:rPr>
                        <a:t>o</a:t>
                      </a:r>
                      <a:r>
                        <a:rPr lang="es-EC"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400" dirty="0">
                          <a:effectLst/>
                          <a:latin typeface="Times New Roman" panose="02020603050405020304" pitchFamily="18" charset="0"/>
                          <a:cs typeface="Times New Roman" panose="02020603050405020304" pitchFamily="18" charset="0"/>
                        </a:rPr>
                        <a:t>Secundario abajo del principal [dB]</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3328142"/>
                  </a:ext>
                </a:extLst>
              </a:tr>
              <a:tr h="497369">
                <a:tc>
                  <a:txBody>
                    <a:bodyPr/>
                    <a:lstStyle/>
                    <a:p>
                      <a:pPr algn="ctr">
                        <a:lnSpc>
                          <a:spcPct val="107000"/>
                        </a:lnSpc>
                        <a:spcBef>
                          <a:spcPts val="400"/>
                        </a:spcBef>
                        <a:spcAft>
                          <a:spcPts val="400"/>
                        </a:spcAft>
                      </a:pPr>
                      <a:r>
                        <a:rPr lang="es-EC" sz="1100">
                          <a:effectLst/>
                        </a:rPr>
                        <a:t>0</a:t>
                      </a:r>
                      <a:r>
                        <a:rPr lang="es-EC" sz="1100" baseline="30000">
                          <a:effectLst/>
                        </a:rPr>
                        <a: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9.80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44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-60 y 59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20.24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540661008"/>
                  </a:ext>
                </a:extLst>
              </a:tr>
              <a:tr h="497369">
                <a:tc>
                  <a:txBody>
                    <a:bodyPr/>
                    <a:lstStyle/>
                    <a:p>
                      <a:pPr algn="ctr">
                        <a:lnSpc>
                          <a:spcPct val="107000"/>
                        </a:lnSpc>
                        <a:spcBef>
                          <a:spcPts val="400"/>
                        </a:spcBef>
                        <a:spcAft>
                          <a:spcPts val="400"/>
                        </a:spcAft>
                      </a:pPr>
                      <a:r>
                        <a:rPr lang="es-EC" sz="1100">
                          <a:effectLst/>
                        </a:rPr>
                        <a:t>30</a:t>
                      </a:r>
                      <a:r>
                        <a:rPr lang="es-EC" sz="1100" baseline="30000">
                          <a:effectLst/>
                        </a:rPr>
                        <a: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9.30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44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-35 y 169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15.14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60936066"/>
                  </a:ext>
                </a:extLst>
              </a:tr>
              <a:tr h="497369">
                <a:tc>
                  <a:txBody>
                    <a:bodyPr/>
                    <a:lstStyle/>
                    <a:p>
                      <a:pPr algn="ctr">
                        <a:lnSpc>
                          <a:spcPct val="107000"/>
                        </a:lnSpc>
                        <a:spcBef>
                          <a:spcPts val="400"/>
                        </a:spcBef>
                        <a:spcAft>
                          <a:spcPts val="400"/>
                        </a:spcAft>
                      </a:pPr>
                      <a:r>
                        <a:rPr lang="es-EC" sz="1100">
                          <a:effectLst/>
                        </a:rPr>
                        <a:t>60</a:t>
                      </a:r>
                      <a:r>
                        <a:rPr lang="es-EC" sz="1100" baseline="30000">
                          <a:effectLst/>
                        </a:rPr>
                        <a: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8.95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48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-13 y 164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12.89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77601953"/>
                  </a:ext>
                </a:extLst>
              </a:tr>
              <a:tr h="497369">
                <a:tc>
                  <a:txBody>
                    <a:bodyPr/>
                    <a:lstStyle/>
                    <a:p>
                      <a:pPr algn="ctr">
                        <a:lnSpc>
                          <a:spcPct val="107000"/>
                        </a:lnSpc>
                        <a:spcBef>
                          <a:spcPts val="400"/>
                        </a:spcBef>
                        <a:spcAft>
                          <a:spcPts val="400"/>
                        </a:spcAft>
                      </a:pPr>
                      <a:r>
                        <a:rPr lang="es-EC" sz="1100">
                          <a:effectLst/>
                        </a:rPr>
                        <a:t>90</a:t>
                      </a:r>
                      <a:r>
                        <a:rPr lang="es-EC" sz="1100" baseline="30000">
                          <a:effectLst/>
                        </a:rPr>
                        <a: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8.89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53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6 y 163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dirty="0">
                          <a:effectLst/>
                        </a:rPr>
                        <a:t>7.00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38319634"/>
                  </a:ext>
                </a:extLst>
              </a:tr>
            </a:tbl>
          </a:graphicData>
        </a:graphic>
      </p:graphicFrame>
      <p:sp>
        <p:nvSpPr>
          <p:cNvPr id="10" name="CuadroTexto 9"/>
          <p:cNvSpPr txBox="1"/>
          <p:nvPr/>
        </p:nvSpPr>
        <p:spPr>
          <a:xfrm>
            <a:off x="0" y="6493174"/>
            <a:ext cx="705967" cy="369332"/>
          </a:xfrm>
          <a:prstGeom prst="rect">
            <a:avLst/>
          </a:prstGeom>
          <a:noFill/>
        </p:spPr>
        <p:txBody>
          <a:bodyPr wrap="square" rtlCol="0">
            <a:spAutoFit/>
          </a:bodyPr>
          <a:lstStyle/>
          <a:p>
            <a:r>
              <a:rPr lang="en-BZ" dirty="0" smtClean="0"/>
              <a:t>26</a:t>
            </a:r>
            <a:endParaRPr lang="es-ES" dirty="0"/>
          </a:p>
        </p:txBody>
      </p:sp>
    </p:spTree>
    <p:extLst>
      <p:ext uri="{BB962C8B-B14F-4D97-AF65-F5344CB8AC3E}">
        <p14:creationId xmlns:p14="http://schemas.microsoft.com/office/powerpoint/2010/main" val="1123470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D49B89AE-4B95-4FF8-9EA6-72586E0635BF}"/>
              </a:ext>
            </a:extLst>
          </p:cNvPr>
          <p:cNvSpPr txBox="1">
            <a:spLocks/>
          </p:cNvSpPr>
          <p:nvPr/>
        </p:nvSpPr>
        <p:spPr>
          <a:xfrm>
            <a:off x="523918" y="519485"/>
            <a:ext cx="8229600" cy="9652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s-EC" sz="1800" b="1" dirty="0" smtClean="0">
                <a:effectLst/>
                <a:latin typeface="Times New Roman" panose="02020603050405020304" pitchFamily="18" charset="0"/>
                <a:ea typeface="Times New Roman" panose="02020603050405020304" pitchFamily="18" charset="0"/>
                <a:cs typeface="Times New Roman" panose="02020603050405020304" pitchFamily="18" charset="0"/>
              </a:rPr>
              <a:t>SIMULACIÓN DE LA RED COLINEAL DE ANTENAS 4X1 CON DENSIDADES DE CORRIENTE SUPERFICIAL PARALELAS.</a:t>
            </a:r>
            <a:r>
              <a:rPr lang="es-EC" sz="1800" b="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s-ES" sz="2000" b="1" dirty="0">
              <a:ln w="12700">
                <a:solidFill>
                  <a:srgbClr val="1F497D">
                    <a:satMod val="155000"/>
                  </a:srgbClr>
                </a:solidFill>
                <a:prstDash val="solid"/>
              </a:ln>
              <a:solidFill>
                <a:srgbClr val="1F497D"/>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7" name="Rectangle 2">
            <a:extLst>
              <a:ext uri="{FF2B5EF4-FFF2-40B4-BE49-F238E27FC236}">
                <a16:creationId xmlns:a16="http://schemas.microsoft.com/office/drawing/2014/main" id="{85AC7F5A-029B-4C54-A7DF-27BE51C24B5F}"/>
              </a:ext>
            </a:extLst>
          </p:cNvPr>
          <p:cNvSpPr>
            <a:spLocks noChangeArrowheads="1"/>
          </p:cNvSpPr>
          <p:nvPr/>
        </p:nvSpPr>
        <p:spPr bwMode="auto">
          <a:xfrm>
            <a:off x="2555776" y="122919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Objeto 7">
            <a:extLst>
              <a:ext uri="{FF2B5EF4-FFF2-40B4-BE49-F238E27FC236}">
                <a16:creationId xmlns:a16="http://schemas.microsoft.com/office/drawing/2014/main" id="{E9986D70-8405-48E0-AD51-2F3382AE825A}"/>
              </a:ext>
            </a:extLst>
          </p:cNvPr>
          <p:cNvGraphicFramePr>
            <a:graphicFrameLocks noChangeAspect="1"/>
          </p:cNvGraphicFramePr>
          <p:nvPr>
            <p:extLst/>
          </p:nvPr>
        </p:nvGraphicFramePr>
        <p:xfrm>
          <a:off x="284695" y="1484784"/>
          <a:ext cx="4276725" cy="3600450"/>
        </p:xfrm>
        <a:graphic>
          <a:graphicData uri="http://schemas.openxmlformats.org/presentationml/2006/ole">
            <mc:AlternateContent xmlns:mc="http://schemas.openxmlformats.org/markup-compatibility/2006">
              <mc:Choice xmlns:v="urn:schemas-microsoft-com:vml" Requires="v">
                <p:oleObj spid="_x0000_s22546" name="Imagen de mapa de bits" r:id="rId3" imgW="6954221" imgH="5896798" progId="Paint.Picture">
                  <p:embed/>
                </p:oleObj>
              </mc:Choice>
              <mc:Fallback>
                <p:oleObj name="Imagen de mapa de bits" r:id="rId3" imgW="6954221" imgH="5896798" progId="Paint.Picture">
                  <p:embed/>
                  <p:pic>
                    <p:nvPicPr>
                      <p:cNvPr id="8" name="Objeto 7">
                        <a:extLst>
                          <a:ext uri="{FF2B5EF4-FFF2-40B4-BE49-F238E27FC236}">
                            <a16:creationId xmlns:a16="http://schemas.microsoft.com/office/drawing/2014/main" id="{E9986D70-8405-48E0-AD51-2F3382AE8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695" y="1484784"/>
                        <a:ext cx="4276725" cy="3600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7">
            <a:extLst>
              <a:ext uri="{FF2B5EF4-FFF2-40B4-BE49-F238E27FC236}">
                <a16:creationId xmlns:a16="http://schemas.microsoft.com/office/drawing/2014/main" id="{26A026DC-5DCF-4C4D-A53F-29A3444E60B5}"/>
              </a:ext>
            </a:extLst>
          </p:cNvPr>
          <p:cNvSpPr>
            <a:spLocks noChangeArrowheads="1"/>
          </p:cNvSpPr>
          <p:nvPr/>
        </p:nvSpPr>
        <p:spPr bwMode="auto">
          <a:xfrm>
            <a:off x="4871037" y="3763779"/>
            <a:ext cx="3816424" cy="646331"/>
          </a:xfrm>
          <a:prstGeom prst="rect">
            <a:avLst/>
          </a:prstGeom>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b="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Red 4x1 con densidades de corriente superficial </a:t>
            </a:r>
            <a:endParaRPr kumimoji="0" lang="es-EC" altLang="es-EC" b="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7" name="Tabla 16">
                <a:extLst>
                  <a:ext uri="{FF2B5EF4-FFF2-40B4-BE49-F238E27FC236}">
                    <a16:creationId xmlns:a16="http://schemas.microsoft.com/office/drawing/2014/main" id="{B31E407F-EED3-49B4-99C4-A8AD49E6D49F}"/>
                  </a:ext>
                </a:extLst>
              </p:cNvPr>
              <p:cNvGraphicFramePr>
                <a:graphicFrameLocks noGrp="1"/>
              </p:cNvGraphicFramePr>
              <p:nvPr>
                <p:extLst>
                  <p:ext uri="{D42A27DB-BD31-4B8C-83A1-F6EECF244321}">
                    <p14:modId xmlns:p14="http://schemas.microsoft.com/office/powerpoint/2010/main" val="1756591150"/>
                  </p:ext>
                </p:extLst>
              </p:nvPr>
            </p:nvGraphicFramePr>
            <p:xfrm>
              <a:off x="4716016" y="1484784"/>
              <a:ext cx="4276726" cy="2088231"/>
            </p:xfrm>
            <a:graphic>
              <a:graphicData uri="http://schemas.openxmlformats.org/drawingml/2006/table">
                <a:tbl>
                  <a:tblPr firstRow="1" firstCol="1" bandRow="1">
                    <a:tableStyleId>{21E4AEA4-8DFA-4A89-87EB-49C32662AFE0}</a:tableStyleId>
                  </a:tblPr>
                  <a:tblGrid>
                    <a:gridCol w="571639">
                      <a:extLst>
                        <a:ext uri="{9D8B030D-6E8A-4147-A177-3AD203B41FA5}">
                          <a16:colId xmlns:a16="http://schemas.microsoft.com/office/drawing/2014/main" val="338443631"/>
                        </a:ext>
                      </a:extLst>
                    </a:gridCol>
                    <a:gridCol w="997852">
                      <a:extLst>
                        <a:ext uri="{9D8B030D-6E8A-4147-A177-3AD203B41FA5}">
                          <a16:colId xmlns:a16="http://schemas.microsoft.com/office/drawing/2014/main" val="1723318957"/>
                        </a:ext>
                      </a:extLst>
                    </a:gridCol>
                    <a:gridCol w="927404">
                      <a:extLst>
                        <a:ext uri="{9D8B030D-6E8A-4147-A177-3AD203B41FA5}">
                          <a16:colId xmlns:a16="http://schemas.microsoft.com/office/drawing/2014/main" val="3450687861"/>
                        </a:ext>
                      </a:extLst>
                    </a:gridCol>
                    <a:gridCol w="852930">
                      <a:extLst>
                        <a:ext uri="{9D8B030D-6E8A-4147-A177-3AD203B41FA5}">
                          <a16:colId xmlns:a16="http://schemas.microsoft.com/office/drawing/2014/main" val="650872995"/>
                        </a:ext>
                      </a:extLst>
                    </a:gridCol>
                    <a:gridCol w="926901">
                      <a:extLst>
                        <a:ext uri="{9D8B030D-6E8A-4147-A177-3AD203B41FA5}">
                          <a16:colId xmlns:a16="http://schemas.microsoft.com/office/drawing/2014/main" val="1285684708"/>
                        </a:ext>
                      </a:extLst>
                    </a:gridCol>
                  </a:tblGrid>
                  <a:tr h="505179">
                    <a:tc gridSpan="5">
                      <a:txBody>
                        <a:bodyPr/>
                        <a:lstStyle/>
                        <a:p>
                          <a:pPr>
                            <a:lnSpc>
                              <a:spcPct val="107000"/>
                            </a:lnSpc>
                            <a:spcAft>
                              <a:spcPts val="800"/>
                            </a:spcAft>
                          </a:pPr>
                          <a:r>
                            <a:rPr lang="es-EC" sz="1200" spc="-30" dirty="0">
                              <a:effectLst/>
                            </a:rPr>
                            <a:t>Dimensiones de la red colineal con densidades de corriente superficial paralelas al plano </a:t>
                          </a:r>
                          <a:r>
                            <a:rPr lang="es-EC" sz="1200" spc="-30" dirty="0" err="1">
                              <a:effectLst/>
                            </a:rPr>
                            <a:t>xz</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783082261"/>
                      </a:ext>
                    </a:extLst>
                  </a:tr>
                  <a:tr h="272712">
                    <a:tc>
                      <a:txBody>
                        <a:bodyPr/>
                        <a:lstStyle/>
                        <a:p>
                          <a:pPr algn="ctr">
                            <a:lnSpc>
                              <a:spcPct val="107000"/>
                            </a:lnSpc>
                            <a:spcBef>
                              <a:spcPts val="400"/>
                            </a:spcBef>
                            <a:spcAft>
                              <a:spcPts val="400"/>
                            </a:spcAft>
                          </a:pPr>
                          <a:r>
                            <a:rPr lang="es-ES"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dirty="0">
                              <a:effectLst/>
                            </a:rPr>
                            <a:t>2n </a:t>
                          </a:r>
                          <a:r>
                            <a:rPr lang="es-EC" sz="1100" dirty="0">
                              <a:effectLst/>
                            </a:rPr>
                            <a:t>[mm]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1n </a:t>
                          </a:r>
                          <a:r>
                            <a:rPr lang="es-EC" sz="1100">
                              <a:effectLst/>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1p </a:t>
                          </a:r>
                          <a:r>
                            <a:rPr lang="es-EC" sz="1100">
                              <a:effectLst/>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dirty="0">
                              <a:effectLst/>
                            </a:rPr>
                            <a:t>2p </a:t>
                          </a:r>
                          <a:r>
                            <a:rPr lang="es-EC" sz="1100" dirty="0">
                              <a:effectLst/>
                            </a:rPr>
                            <a:t>[mm]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64048001"/>
                      </a:ext>
                    </a:extLst>
                  </a:tr>
                  <a:tr h="272712">
                    <a:tc>
                      <a:txBody>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s-EC" sz="1100" i="1">
                                        <a:effectLst/>
                                        <a:latin typeface="Cambria Math" panose="02040503050406030204" pitchFamily="18" charset="0"/>
                                      </a:rPr>
                                    </m:ctrlPr>
                                  </m:sSubPr>
                                  <m:e>
                                    <m:r>
                                      <a:rPr lang="es-ES" sz="1100">
                                        <a:effectLst/>
                                        <a:latin typeface="Cambria Math" panose="02040503050406030204" pitchFamily="18" charset="0"/>
                                      </a:rPr>
                                      <m:t>𝑊</m:t>
                                    </m:r>
                                  </m:e>
                                  <m:sub>
                                    <m:r>
                                      <a:rPr lang="es-ES" sz="1100">
                                        <a:effectLst/>
                                        <a:latin typeface="Cambria Math" panose="02040503050406030204" pitchFamily="18" charset="0"/>
                                      </a:rPr>
                                      <m:t>𝑝𝑎𝑡𝑐h</m:t>
                                    </m:r>
                                    <m:r>
                                      <a:rPr lang="es-ES" sz="1100">
                                        <a:effectLst/>
                                        <a:latin typeface="Cambria Math" panose="02040503050406030204" pitchFamily="18" charset="0"/>
                                      </a:rPr>
                                      <m:t> </m:t>
                                    </m:r>
                                    <m:r>
                                      <a:rPr lang="es-ES" sz="1100">
                                        <a:effectLst/>
                                        <a:latin typeface="Cambria Math" panose="02040503050406030204" pitchFamily="18" charset="0"/>
                                      </a:rPr>
                                      <m:t>𝑖𝑖</m:t>
                                    </m:r>
                                  </m:sub>
                                </m:sSub>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8,09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7,84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7,82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8,09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17029033"/>
                      </a:ext>
                    </a:extLst>
                  </a:tr>
                  <a:tr h="272712">
                    <a:tc>
                      <a:txBody>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s-EC" sz="1100" i="1">
                                        <a:effectLst/>
                                        <a:latin typeface="Cambria Math" panose="02040503050406030204" pitchFamily="18" charset="0"/>
                                      </a:rPr>
                                    </m:ctrlPr>
                                  </m:sSubPr>
                                  <m:e>
                                    <m:r>
                                      <a:rPr lang="es-ES" sz="1100">
                                        <a:effectLst/>
                                        <a:latin typeface="Cambria Math" panose="02040503050406030204" pitchFamily="18" charset="0"/>
                                      </a:rPr>
                                      <m:t>𝐿</m:t>
                                    </m:r>
                                  </m:e>
                                  <m:sub>
                                    <m:r>
                                      <a:rPr lang="es-ES" sz="1100">
                                        <a:effectLst/>
                                        <a:latin typeface="Cambria Math" panose="02040503050406030204" pitchFamily="18" charset="0"/>
                                      </a:rPr>
                                      <m:t>𝑝𝑎𝑡𝑐h</m:t>
                                    </m:r>
                                    <m:r>
                                      <a:rPr lang="es-ES" sz="1100">
                                        <a:effectLst/>
                                        <a:latin typeface="Cambria Math" panose="02040503050406030204" pitchFamily="18" charset="0"/>
                                      </a:rPr>
                                      <m:t> </m:t>
                                    </m:r>
                                    <m:r>
                                      <a:rPr lang="es-ES" sz="1100">
                                        <a:effectLst/>
                                        <a:latin typeface="Cambria Math" panose="02040503050406030204" pitchFamily="18" charset="0"/>
                                      </a:rPr>
                                      <m:t>𝑖𝑖</m:t>
                                    </m:r>
                                  </m:sub>
                                </m:sSub>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10,52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10,19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10,17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10,52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5766937"/>
                      </a:ext>
                    </a:extLst>
                  </a:tr>
                  <a:tr h="272712">
                    <a:tc>
                      <a:txBody>
                        <a:bodyPr/>
                        <a:lstStyle/>
                        <a:p>
                          <a:pPr algn="ctr">
                            <a:lnSpc>
                              <a:spcPct val="107000"/>
                            </a:lnSpc>
                            <a:spcBef>
                              <a:spcPts val="400"/>
                            </a:spcBef>
                            <a:spcAft>
                              <a:spcPts val="400"/>
                            </a:spcAft>
                          </a:pPr>
                          <a14:m>
                            <m:oMathPara xmlns:m="http://schemas.openxmlformats.org/officeDocument/2006/math">
                              <m:oMathParaPr>
                                <m:jc m:val="centerGroup"/>
                              </m:oMathParaPr>
                              <m:oMath xmlns:m="http://schemas.openxmlformats.org/officeDocument/2006/math">
                                <m:sSub>
                                  <m:sSubPr>
                                    <m:ctrlPr>
                                      <a:rPr lang="es-EC" sz="1100" i="1">
                                        <a:effectLst/>
                                        <a:latin typeface="Cambria Math" panose="02040503050406030204" pitchFamily="18" charset="0"/>
                                      </a:rPr>
                                    </m:ctrlPr>
                                  </m:sSubPr>
                                  <m:e>
                                    <m:r>
                                      <a:rPr lang="es-ES" sz="1100">
                                        <a:effectLst/>
                                        <a:latin typeface="Cambria Math" panose="02040503050406030204" pitchFamily="18" charset="0"/>
                                      </a:rPr>
                                      <m:t>𝑃</m:t>
                                    </m:r>
                                  </m:e>
                                  <m:sub>
                                    <m:r>
                                      <a:rPr lang="es-ES" sz="1100">
                                        <a:effectLst/>
                                        <a:latin typeface="Cambria Math" panose="02040503050406030204" pitchFamily="18" charset="0"/>
                                      </a:rPr>
                                      <m:t> </m:t>
                                    </m:r>
                                    <m:r>
                                      <a:rPr lang="es-ES" sz="1100">
                                        <a:effectLst/>
                                        <a:latin typeface="Cambria Math" panose="02040503050406030204" pitchFamily="18" charset="0"/>
                                      </a:rPr>
                                      <m:t>𝑖𝑖</m:t>
                                    </m:r>
                                  </m:sub>
                                </m:sSub>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2,47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3,00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2,90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2,42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39020899"/>
                      </a:ext>
                    </a:extLst>
                  </a:tr>
                  <a:tr h="492204">
                    <a:tc gridSpan="5">
                      <a:txBody>
                        <a:bodyPr/>
                        <a:lstStyle/>
                        <a:p>
                          <a:pPr>
                            <a:lnSpc>
                              <a:spcPct val="150000"/>
                            </a:lnSpc>
                            <a:spcBef>
                              <a:spcPts val="1200"/>
                            </a:spcBef>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220312586"/>
                      </a:ext>
                    </a:extLst>
                  </a:tr>
                </a:tbl>
              </a:graphicData>
            </a:graphic>
          </p:graphicFrame>
        </mc:Choice>
        <mc:Fallback xmlns="">
          <p:graphicFrame>
            <p:nvGraphicFramePr>
              <p:cNvPr id="17" name="Tabla 16">
                <a:extLst>
                  <a:ext uri="{FF2B5EF4-FFF2-40B4-BE49-F238E27FC236}">
                    <a16:creationId xmlns:a16="http://schemas.microsoft.com/office/drawing/2014/main" id="{B31E407F-EED3-49B4-99C4-A8AD49E6D49F}"/>
                  </a:ext>
                </a:extLst>
              </p:cNvPr>
              <p:cNvGraphicFramePr>
                <a:graphicFrameLocks noGrp="1"/>
              </p:cNvGraphicFramePr>
              <p:nvPr>
                <p:extLst>
                  <p:ext uri="{D42A27DB-BD31-4B8C-83A1-F6EECF244321}">
                    <p14:modId xmlns:p14="http://schemas.microsoft.com/office/powerpoint/2010/main" val="1756591150"/>
                  </p:ext>
                </p:extLst>
              </p:nvPr>
            </p:nvGraphicFramePr>
            <p:xfrm>
              <a:off x="4716016" y="1484784"/>
              <a:ext cx="4276726" cy="2088231"/>
            </p:xfrm>
            <a:graphic>
              <a:graphicData uri="http://schemas.openxmlformats.org/drawingml/2006/table">
                <a:tbl>
                  <a:tblPr firstRow="1" firstCol="1" bandRow="1">
                    <a:tableStyleId>{21E4AEA4-8DFA-4A89-87EB-49C32662AFE0}</a:tableStyleId>
                  </a:tblPr>
                  <a:tblGrid>
                    <a:gridCol w="571639">
                      <a:extLst>
                        <a:ext uri="{9D8B030D-6E8A-4147-A177-3AD203B41FA5}">
                          <a16:colId xmlns:a16="http://schemas.microsoft.com/office/drawing/2014/main" val="338443631"/>
                        </a:ext>
                      </a:extLst>
                    </a:gridCol>
                    <a:gridCol w="997852">
                      <a:extLst>
                        <a:ext uri="{9D8B030D-6E8A-4147-A177-3AD203B41FA5}">
                          <a16:colId xmlns:a16="http://schemas.microsoft.com/office/drawing/2014/main" val="1723318957"/>
                        </a:ext>
                      </a:extLst>
                    </a:gridCol>
                    <a:gridCol w="927404">
                      <a:extLst>
                        <a:ext uri="{9D8B030D-6E8A-4147-A177-3AD203B41FA5}">
                          <a16:colId xmlns:a16="http://schemas.microsoft.com/office/drawing/2014/main" val="3450687861"/>
                        </a:ext>
                      </a:extLst>
                    </a:gridCol>
                    <a:gridCol w="852930">
                      <a:extLst>
                        <a:ext uri="{9D8B030D-6E8A-4147-A177-3AD203B41FA5}">
                          <a16:colId xmlns:a16="http://schemas.microsoft.com/office/drawing/2014/main" val="650872995"/>
                        </a:ext>
                      </a:extLst>
                    </a:gridCol>
                    <a:gridCol w="926901">
                      <a:extLst>
                        <a:ext uri="{9D8B030D-6E8A-4147-A177-3AD203B41FA5}">
                          <a16:colId xmlns:a16="http://schemas.microsoft.com/office/drawing/2014/main" val="1285684708"/>
                        </a:ext>
                      </a:extLst>
                    </a:gridCol>
                  </a:tblGrid>
                  <a:tr h="505179">
                    <a:tc gridSpan="5">
                      <a:txBody>
                        <a:bodyPr/>
                        <a:lstStyle/>
                        <a:p>
                          <a:pPr>
                            <a:lnSpc>
                              <a:spcPct val="107000"/>
                            </a:lnSpc>
                            <a:spcAft>
                              <a:spcPts val="800"/>
                            </a:spcAft>
                          </a:pPr>
                          <a:r>
                            <a:rPr lang="es-EC" sz="1200" spc="-30" dirty="0">
                              <a:effectLst/>
                            </a:rPr>
                            <a:t>Dimensiones de la red colineal con densidades de corriente superficial paralelas al plano </a:t>
                          </a:r>
                          <a:r>
                            <a:rPr lang="es-EC" sz="1200" spc="-30" dirty="0" err="1">
                              <a:effectLst/>
                            </a:rPr>
                            <a:t>xz</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783082261"/>
                      </a:ext>
                    </a:extLst>
                  </a:tr>
                  <a:tr h="272712">
                    <a:tc>
                      <a:txBody>
                        <a:bodyPr/>
                        <a:lstStyle/>
                        <a:p>
                          <a:pPr algn="ctr">
                            <a:lnSpc>
                              <a:spcPct val="107000"/>
                            </a:lnSpc>
                            <a:spcBef>
                              <a:spcPts val="400"/>
                            </a:spcBef>
                            <a:spcAft>
                              <a:spcPts val="400"/>
                            </a:spcAft>
                          </a:pPr>
                          <a:r>
                            <a:rPr lang="es-ES"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dirty="0">
                              <a:effectLst/>
                            </a:rPr>
                            <a:t>2n </a:t>
                          </a:r>
                          <a:r>
                            <a:rPr lang="es-EC" sz="1100" dirty="0">
                              <a:effectLst/>
                            </a:rPr>
                            <a:t>[mm]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1n </a:t>
                          </a:r>
                          <a:r>
                            <a:rPr lang="es-EC" sz="1100">
                              <a:effectLst/>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1p </a:t>
                          </a:r>
                          <a:r>
                            <a:rPr lang="es-EC" sz="1100">
                              <a:effectLst/>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dirty="0">
                              <a:effectLst/>
                            </a:rPr>
                            <a:t>2p </a:t>
                          </a:r>
                          <a:r>
                            <a:rPr lang="es-EC" sz="1100" dirty="0">
                              <a:effectLst/>
                            </a:rPr>
                            <a:t>[mm]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64048001"/>
                      </a:ext>
                    </a:extLst>
                  </a:tr>
                  <a:tr h="272712">
                    <a:tc>
                      <a:txBody>
                        <a:bodyPr/>
                        <a:lstStyle/>
                        <a:p>
                          <a:endParaRPr lang="en-US"/>
                        </a:p>
                      </a:txBody>
                      <a:tcPr marL="68580" marR="68580" marT="0" marB="0" anchor="ctr">
                        <a:blipFill>
                          <a:blip r:embed="rId5"/>
                          <a:stretch>
                            <a:fillRect l="-1064" t="-286667" r="-652128" b="-384444"/>
                          </a:stretch>
                        </a:blipFill>
                      </a:tcPr>
                    </a:tc>
                    <a:tc>
                      <a:txBody>
                        <a:bodyPr/>
                        <a:lstStyle/>
                        <a:p>
                          <a:pPr algn="ctr">
                            <a:lnSpc>
                              <a:spcPct val="107000"/>
                            </a:lnSpc>
                            <a:spcBef>
                              <a:spcPts val="300"/>
                            </a:spcBef>
                            <a:spcAft>
                              <a:spcPts val="300"/>
                            </a:spcAft>
                          </a:pPr>
                          <a:r>
                            <a:rPr lang="es-ES" sz="1100">
                              <a:effectLst/>
                            </a:rPr>
                            <a:t>8,09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7,84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7,82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8,09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17029033"/>
                      </a:ext>
                    </a:extLst>
                  </a:tr>
                  <a:tr h="272712">
                    <a:tc>
                      <a:txBody>
                        <a:bodyPr/>
                        <a:lstStyle/>
                        <a:p>
                          <a:endParaRPr lang="en-US"/>
                        </a:p>
                      </a:txBody>
                      <a:tcPr marL="68580" marR="68580" marT="0" marB="0" anchor="ctr">
                        <a:blipFill>
                          <a:blip r:embed="rId5"/>
                          <a:stretch>
                            <a:fillRect l="-1064" t="-386667" r="-652128" b="-284444"/>
                          </a:stretch>
                        </a:blipFill>
                      </a:tcPr>
                    </a:tc>
                    <a:tc>
                      <a:txBody>
                        <a:bodyPr/>
                        <a:lstStyle/>
                        <a:p>
                          <a:pPr algn="ctr">
                            <a:lnSpc>
                              <a:spcPct val="107000"/>
                            </a:lnSpc>
                            <a:spcBef>
                              <a:spcPts val="300"/>
                            </a:spcBef>
                            <a:spcAft>
                              <a:spcPts val="300"/>
                            </a:spcAft>
                          </a:pPr>
                          <a:r>
                            <a:rPr lang="es-ES" sz="1100">
                              <a:effectLst/>
                            </a:rPr>
                            <a:t>10,52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10,19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10,17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10,52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5766937"/>
                      </a:ext>
                    </a:extLst>
                  </a:tr>
                  <a:tr h="272712">
                    <a:tc>
                      <a:txBody>
                        <a:bodyPr/>
                        <a:lstStyle/>
                        <a:p>
                          <a:endParaRPr lang="en-US"/>
                        </a:p>
                      </a:txBody>
                      <a:tcPr marL="68580" marR="68580" marT="0" marB="0" anchor="ctr">
                        <a:blipFill>
                          <a:blip r:embed="rId5"/>
                          <a:stretch>
                            <a:fillRect l="-1064" t="-486667" r="-652128" b="-184444"/>
                          </a:stretch>
                        </a:blipFill>
                      </a:tcPr>
                    </a:tc>
                    <a:tc>
                      <a:txBody>
                        <a:bodyPr/>
                        <a:lstStyle/>
                        <a:p>
                          <a:pPr algn="ctr">
                            <a:lnSpc>
                              <a:spcPct val="107000"/>
                            </a:lnSpc>
                            <a:spcBef>
                              <a:spcPts val="300"/>
                            </a:spcBef>
                            <a:spcAft>
                              <a:spcPts val="300"/>
                            </a:spcAft>
                          </a:pPr>
                          <a:r>
                            <a:rPr lang="es-ES" sz="1100">
                              <a:effectLst/>
                            </a:rPr>
                            <a:t>2,47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3,00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2,90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300"/>
                            </a:spcBef>
                            <a:spcAft>
                              <a:spcPts val="300"/>
                            </a:spcAft>
                          </a:pPr>
                          <a:r>
                            <a:rPr lang="es-ES" sz="1100">
                              <a:effectLst/>
                            </a:rPr>
                            <a:t>2,42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39020899"/>
                      </a:ext>
                    </a:extLst>
                  </a:tr>
                  <a:tr h="492204">
                    <a:tc gridSpan="5">
                      <a:txBody>
                        <a:bodyPr/>
                        <a:lstStyle/>
                        <a:p>
                          <a:pPr>
                            <a:lnSpc>
                              <a:spcPct val="150000"/>
                            </a:lnSpc>
                            <a:spcBef>
                              <a:spcPts val="1200"/>
                            </a:spcBef>
                            <a:spcAft>
                              <a:spcPts val="80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220312586"/>
                      </a:ext>
                    </a:extLst>
                  </a:tr>
                </a:tbl>
              </a:graphicData>
            </a:graphic>
          </p:graphicFrame>
        </mc:Fallback>
      </mc:AlternateContent>
      <p:sp>
        <p:nvSpPr>
          <p:cNvPr id="9" name="CuadroTexto 8"/>
          <p:cNvSpPr txBox="1"/>
          <p:nvPr/>
        </p:nvSpPr>
        <p:spPr>
          <a:xfrm>
            <a:off x="0" y="6493174"/>
            <a:ext cx="705967" cy="369332"/>
          </a:xfrm>
          <a:prstGeom prst="rect">
            <a:avLst/>
          </a:prstGeom>
          <a:noFill/>
        </p:spPr>
        <p:txBody>
          <a:bodyPr wrap="square" rtlCol="0">
            <a:spAutoFit/>
          </a:bodyPr>
          <a:lstStyle/>
          <a:p>
            <a:r>
              <a:rPr lang="en-BZ" dirty="0" smtClean="0"/>
              <a:t>27</a:t>
            </a:r>
            <a:endParaRPr lang="es-ES" dirty="0"/>
          </a:p>
        </p:txBody>
      </p:sp>
    </p:spTree>
    <p:extLst>
      <p:ext uri="{BB962C8B-B14F-4D97-AF65-F5344CB8AC3E}">
        <p14:creationId xmlns:p14="http://schemas.microsoft.com/office/powerpoint/2010/main" val="359217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p:cNvSpPr>
            <a:spLocks noGrp="1"/>
          </p:cNvSpPr>
          <p:nvPr>
            <p:ph type="title"/>
          </p:nvPr>
        </p:nvSpPr>
        <p:spPr>
          <a:xfrm>
            <a:off x="678764" y="0"/>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Introducción</a:t>
            </a:r>
          </a:p>
        </p:txBody>
      </p:sp>
      <p:sp>
        <p:nvSpPr>
          <p:cNvPr id="18" name="CuadroTexto 17"/>
          <p:cNvSpPr txBox="1"/>
          <p:nvPr/>
        </p:nvSpPr>
        <p:spPr>
          <a:xfrm>
            <a:off x="0" y="6493174"/>
            <a:ext cx="705967" cy="369332"/>
          </a:xfrm>
          <a:prstGeom prst="rect">
            <a:avLst/>
          </a:prstGeom>
          <a:noFill/>
        </p:spPr>
        <p:txBody>
          <a:bodyPr wrap="square" rtlCol="0">
            <a:spAutoFit/>
          </a:bodyPr>
          <a:lstStyle/>
          <a:p>
            <a:r>
              <a:rPr lang="en-BZ"/>
              <a:t>1</a:t>
            </a:r>
            <a:endParaRPr lang="es-ES"/>
          </a:p>
        </p:txBody>
      </p:sp>
      <p:sp>
        <p:nvSpPr>
          <p:cNvPr id="9" name="Título 1"/>
          <p:cNvSpPr txBox="1">
            <a:spLocks/>
          </p:cNvSpPr>
          <p:nvPr/>
        </p:nvSpPr>
        <p:spPr>
          <a:xfrm>
            <a:off x="-3323" y="434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a:latin typeface="Times New Roman" panose="02020603050405020304" pitchFamily="18" charset="0"/>
                <a:cs typeface="Times New Roman" panose="02020603050405020304" pitchFamily="18" charset="0"/>
              </a:rPr>
              <a:t>Antecedentes</a:t>
            </a:r>
            <a:endParaRPr lang="en-US" sz="2800" dirty="0">
              <a:latin typeface="Times New Roman" panose="02020603050405020304" pitchFamily="18" charset="0"/>
              <a:cs typeface="Times New Roman" panose="02020603050405020304" pitchFamily="18" charset="0"/>
            </a:endParaRPr>
          </a:p>
        </p:txBody>
      </p:sp>
      <p:sp>
        <p:nvSpPr>
          <p:cNvPr id="4" name="CuadroTexto 2"/>
          <p:cNvSpPr txBox="1"/>
          <p:nvPr/>
        </p:nvSpPr>
        <p:spPr>
          <a:xfrm>
            <a:off x="1594388" y="2972520"/>
            <a:ext cx="2437285" cy="646331"/>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Telecomunicaciones militares</a:t>
            </a:r>
            <a:endParaRPr lang="es-EC" dirty="0">
              <a:latin typeface="Times New Roman" panose="02020603050405020304" pitchFamily="18" charset="0"/>
              <a:cs typeface="Times New Roman" panose="02020603050405020304" pitchFamily="18" charset="0"/>
            </a:endParaRPr>
          </a:p>
        </p:txBody>
      </p:sp>
      <p:sp>
        <p:nvSpPr>
          <p:cNvPr id="22" name="CuadroTexto 21"/>
          <p:cNvSpPr txBox="1"/>
          <p:nvPr/>
        </p:nvSpPr>
        <p:spPr>
          <a:xfrm>
            <a:off x="4504420" y="4857883"/>
            <a:ext cx="4445473" cy="369332"/>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Banda X y </a:t>
            </a:r>
            <a:r>
              <a:rPr lang="es-EC" dirty="0" err="1" smtClean="0">
                <a:latin typeface="Times New Roman" panose="02020603050405020304" pitchFamily="18" charset="0"/>
                <a:cs typeface="Times New Roman" panose="02020603050405020304" pitchFamily="18" charset="0"/>
              </a:rPr>
              <a:t>Ku</a:t>
            </a:r>
            <a:endParaRPr lang="en-US"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4504420" y="1505049"/>
            <a:ext cx="3769785" cy="369332"/>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Telecomunicaciones Inalámbricas</a:t>
            </a:r>
            <a:endParaRPr lang="en-US" dirty="0">
              <a:latin typeface="Times New Roman" panose="02020603050405020304" pitchFamily="18" charset="0"/>
              <a:cs typeface="Times New Roman" panose="02020603050405020304" pitchFamily="18" charset="0"/>
            </a:endParaRPr>
          </a:p>
        </p:txBody>
      </p:sp>
      <p:sp>
        <p:nvSpPr>
          <p:cNvPr id="2" name="Elipse 1"/>
          <p:cNvSpPr/>
          <p:nvPr/>
        </p:nvSpPr>
        <p:spPr>
          <a:xfrm>
            <a:off x="1441283" y="3150706"/>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2" name="Elipse 11"/>
          <p:cNvSpPr/>
          <p:nvPr/>
        </p:nvSpPr>
        <p:spPr>
          <a:xfrm>
            <a:off x="4351315" y="1589350"/>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3" name="Elipse 12"/>
          <p:cNvSpPr/>
          <p:nvPr/>
        </p:nvSpPr>
        <p:spPr>
          <a:xfrm>
            <a:off x="4353654" y="4942184"/>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2052" name="Picture 4" descr="Aplicación de las Telecomunicaciones: Tendencias Actuales de las  Telecomunicaci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967" y="640265"/>
            <a:ext cx="3027752" cy="22014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ARPA está desarrollando enlaces de radiofrecuencia de 100 Gbps - Blog  ingenierí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1315" y="2242038"/>
            <a:ext cx="3359173" cy="21866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andas de Frecuencia y Multiplexación: Bandas de Frecuencia y Multiplexació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967" y="3578341"/>
            <a:ext cx="3027752" cy="2570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316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580" y="561074"/>
            <a:ext cx="8229600" cy="965299"/>
          </a:xfrm>
        </p:spPr>
        <p:txBody>
          <a:bodyPr>
            <a:noAutofit/>
          </a:bodyPr>
          <a:lstStyle/>
          <a:p>
            <a:pPr algn="ctr"/>
            <a:r>
              <a:rPr lang="es-EC" sz="1800" i="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SIMULACIÓN DE LA RED COLINEAL DE ANTENAS 4X1 CON DENSIDADES DE CORRIENTE SUPERFICIAL PARALELAS OPTIMIZADA</a:t>
            </a:r>
            <a:r>
              <a:rPr lang="es-EC" sz="18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s-ES" sz="2000" b="1" dirty="0">
              <a:ln w="12700">
                <a:solidFill>
                  <a:srgbClr val="1F497D">
                    <a:satMod val="155000"/>
                  </a:srgbClr>
                </a:solidFill>
                <a:prstDash val="solid"/>
              </a:ln>
              <a:solidFill>
                <a:srgbClr val="1F497D"/>
              </a:solidFill>
              <a:effectLst>
                <a:outerShdw blurRad="41275" dist="20320" dir="1800000" algn="tl" rotWithShape="0">
                  <a:srgbClr val="000000">
                    <a:alpha val="40000"/>
                  </a:srgbClr>
                </a:outerShdw>
              </a:effectLst>
            </a:endParaRPr>
          </a:p>
        </p:txBody>
      </p:sp>
      <p:sp>
        <p:nvSpPr>
          <p:cNvPr id="20" name="Rectangle 16">
            <a:extLst>
              <a:ext uri="{FF2B5EF4-FFF2-40B4-BE49-F238E27FC236}">
                <a16:creationId xmlns:a16="http://schemas.microsoft.com/office/drawing/2014/main" id="{F3F52363-C53B-45E8-B898-EBF77B60A1B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5" name="Objeto 14">
            <a:extLst>
              <a:ext uri="{FF2B5EF4-FFF2-40B4-BE49-F238E27FC236}">
                <a16:creationId xmlns:a16="http://schemas.microsoft.com/office/drawing/2014/main" id="{B0BF6A30-9DBE-4E96-8F4B-C7033E5CBBD2}"/>
              </a:ext>
            </a:extLst>
          </p:cNvPr>
          <p:cNvGraphicFramePr>
            <a:graphicFrameLocks noChangeAspect="1"/>
          </p:cNvGraphicFramePr>
          <p:nvPr>
            <p:extLst>
              <p:ext uri="{D42A27DB-BD31-4B8C-83A1-F6EECF244321}">
                <p14:modId xmlns:p14="http://schemas.microsoft.com/office/powerpoint/2010/main" val="801972264"/>
              </p:ext>
            </p:extLst>
          </p:nvPr>
        </p:nvGraphicFramePr>
        <p:xfrm>
          <a:off x="-95692" y="793319"/>
          <a:ext cx="3810083" cy="2916020"/>
        </p:xfrm>
        <a:graphic>
          <a:graphicData uri="http://schemas.openxmlformats.org/presentationml/2006/ole">
            <mc:AlternateContent xmlns:mc="http://schemas.openxmlformats.org/markup-compatibility/2006">
              <mc:Choice xmlns:v="urn:schemas-microsoft-com:vml" Requires="v">
                <p:oleObj spid="_x0000_s23602" r:id="rId3" imgW="4119315" imgH="3143274" progId="Origin95.Graph">
                  <p:embed/>
                </p:oleObj>
              </mc:Choice>
              <mc:Fallback>
                <p:oleObj r:id="rId3" imgW="4119315" imgH="3143274" progId="Origin95.Graph">
                  <p:embed/>
                  <p:pic>
                    <p:nvPicPr>
                      <p:cNvPr id="15" name="Objeto 14">
                        <a:extLst>
                          <a:ext uri="{FF2B5EF4-FFF2-40B4-BE49-F238E27FC236}">
                            <a16:creationId xmlns:a16="http://schemas.microsoft.com/office/drawing/2014/main" id="{B0BF6A30-9DBE-4E96-8F4B-C7033E5CB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92" y="793319"/>
                        <a:ext cx="3810083" cy="2916020"/>
                      </a:xfrm>
                      <a:prstGeom prst="rect">
                        <a:avLst/>
                      </a:prstGeom>
                      <a:noFill/>
                    </p:spPr>
                  </p:pic>
                </p:oleObj>
              </mc:Fallback>
            </mc:AlternateContent>
          </a:graphicData>
        </a:graphic>
      </p:graphicFrame>
      <p:graphicFrame>
        <p:nvGraphicFramePr>
          <p:cNvPr id="17" name="Objeto 16">
            <a:extLst>
              <a:ext uri="{FF2B5EF4-FFF2-40B4-BE49-F238E27FC236}">
                <a16:creationId xmlns:a16="http://schemas.microsoft.com/office/drawing/2014/main" id="{CE3A542A-72D7-4442-A092-7A2AA985C712}"/>
              </a:ext>
            </a:extLst>
          </p:cNvPr>
          <p:cNvGraphicFramePr>
            <a:graphicFrameLocks noChangeAspect="1"/>
          </p:cNvGraphicFramePr>
          <p:nvPr>
            <p:extLst>
              <p:ext uri="{D42A27DB-BD31-4B8C-83A1-F6EECF244321}">
                <p14:modId xmlns:p14="http://schemas.microsoft.com/office/powerpoint/2010/main" val="2203451994"/>
              </p:ext>
            </p:extLst>
          </p:nvPr>
        </p:nvGraphicFramePr>
        <p:xfrm>
          <a:off x="5217368" y="760907"/>
          <a:ext cx="4138612" cy="3152775"/>
        </p:xfrm>
        <a:graphic>
          <a:graphicData uri="http://schemas.openxmlformats.org/presentationml/2006/ole">
            <mc:AlternateContent xmlns:mc="http://schemas.openxmlformats.org/markup-compatibility/2006">
              <mc:Choice xmlns:v="urn:schemas-microsoft-com:vml" Requires="v">
                <p:oleObj spid="_x0000_s23603" r:id="rId5" imgW="4119315" imgH="3143274" progId="Origin95.Graph">
                  <p:embed/>
                </p:oleObj>
              </mc:Choice>
              <mc:Fallback>
                <p:oleObj r:id="rId5" imgW="4119315" imgH="3143274" progId="Origin95.Graph">
                  <p:embed/>
                  <p:pic>
                    <p:nvPicPr>
                      <p:cNvPr id="17" name="Objeto 16">
                        <a:extLst>
                          <a:ext uri="{FF2B5EF4-FFF2-40B4-BE49-F238E27FC236}">
                            <a16:creationId xmlns:a16="http://schemas.microsoft.com/office/drawing/2014/main" id="{CE3A542A-72D7-4442-A092-7A2AA985C7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7368" y="760907"/>
                        <a:ext cx="4138612" cy="3152775"/>
                      </a:xfrm>
                      <a:prstGeom prst="rect">
                        <a:avLst/>
                      </a:prstGeom>
                      <a:noFill/>
                    </p:spPr>
                  </p:pic>
                </p:oleObj>
              </mc:Fallback>
            </mc:AlternateContent>
          </a:graphicData>
        </a:graphic>
      </p:graphicFrame>
      <p:graphicFrame>
        <p:nvGraphicFramePr>
          <p:cNvPr id="19" name="Objeto 18">
            <a:extLst>
              <a:ext uri="{FF2B5EF4-FFF2-40B4-BE49-F238E27FC236}">
                <a16:creationId xmlns:a16="http://schemas.microsoft.com/office/drawing/2014/main" id="{0A54238E-9FE8-45E3-8C18-32B235499DD5}"/>
              </a:ext>
            </a:extLst>
          </p:cNvPr>
          <p:cNvGraphicFramePr>
            <a:graphicFrameLocks noChangeAspect="1"/>
          </p:cNvGraphicFramePr>
          <p:nvPr>
            <p:extLst/>
          </p:nvPr>
        </p:nvGraphicFramePr>
        <p:xfrm>
          <a:off x="2336298" y="2917420"/>
          <a:ext cx="4131614" cy="3153717"/>
        </p:xfrm>
        <a:graphic>
          <a:graphicData uri="http://schemas.openxmlformats.org/presentationml/2006/ole">
            <mc:AlternateContent xmlns:mc="http://schemas.openxmlformats.org/markup-compatibility/2006">
              <mc:Choice xmlns:v="urn:schemas-microsoft-com:vml" Requires="v">
                <p:oleObj spid="_x0000_s23604" r:id="rId7" imgW="4119315" imgH="3143274" progId="Origin95.Graph">
                  <p:embed/>
                </p:oleObj>
              </mc:Choice>
              <mc:Fallback>
                <p:oleObj r:id="rId7" imgW="4119315" imgH="3143274" progId="Origin95.Graph">
                  <p:embed/>
                  <p:pic>
                    <p:nvPicPr>
                      <p:cNvPr id="19" name="Objeto 18">
                        <a:extLst>
                          <a:ext uri="{FF2B5EF4-FFF2-40B4-BE49-F238E27FC236}">
                            <a16:creationId xmlns:a16="http://schemas.microsoft.com/office/drawing/2014/main" id="{0A54238E-9FE8-45E3-8C18-32B235499D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6298" y="2917420"/>
                        <a:ext cx="4131614" cy="3153717"/>
                      </a:xfrm>
                      <a:prstGeom prst="rect">
                        <a:avLst/>
                      </a:prstGeom>
                      <a:noFill/>
                    </p:spPr>
                  </p:pic>
                </p:oleObj>
              </mc:Fallback>
            </mc:AlternateContent>
          </a:graphicData>
        </a:graphic>
      </p:graphicFrame>
      <p:sp>
        <p:nvSpPr>
          <p:cNvPr id="7" name="CuadroTexto 6">
            <a:extLst>
              <a:ext uri="{FF2B5EF4-FFF2-40B4-BE49-F238E27FC236}">
                <a16:creationId xmlns:a16="http://schemas.microsoft.com/office/drawing/2014/main" id="{2BE41D74-7635-4C41-A67A-3B469C346098}"/>
              </a:ext>
            </a:extLst>
          </p:cNvPr>
          <p:cNvSpPr txBox="1"/>
          <p:nvPr/>
        </p:nvSpPr>
        <p:spPr>
          <a:xfrm>
            <a:off x="705630" y="3863667"/>
            <a:ext cx="198300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S" dirty="0">
                <a:latin typeface="Times New Roman" panose="02020603050405020304" pitchFamily="18" charset="0"/>
                <a:ea typeface="Calibri" panose="020F0502020204030204" pitchFamily="34" charset="0"/>
              </a:rPr>
              <a:t>P</a:t>
            </a:r>
            <a:r>
              <a:rPr lang="es-ES" sz="1800" dirty="0">
                <a:effectLst/>
                <a:latin typeface="Times New Roman" panose="02020603050405020304" pitchFamily="18" charset="0"/>
                <a:ea typeface="Calibri" panose="020F0502020204030204" pitchFamily="34" charset="0"/>
              </a:rPr>
              <a:t>uertos de entrada </a:t>
            </a:r>
            <a:endParaRPr lang="es-EC" dirty="0"/>
          </a:p>
        </p:txBody>
      </p:sp>
      <p:sp>
        <p:nvSpPr>
          <p:cNvPr id="8" name="CuadroTexto 7">
            <a:extLst>
              <a:ext uri="{FF2B5EF4-FFF2-40B4-BE49-F238E27FC236}">
                <a16:creationId xmlns:a16="http://schemas.microsoft.com/office/drawing/2014/main" id="{BD4E858D-4DAF-432F-A340-5DADB455E659}"/>
              </a:ext>
            </a:extLst>
          </p:cNvPr>
          <p:cNvSpPr txBox="1"/>
          <p:nvPr/>
        </p:nvSpPr>
        <p:spPr>
          <a:xfrm>
            <a:off x="2524957" y="5830442"/>
            <a:ext cx="3754295"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S" dirty="0">
                <a:latin typeface="Times New Roman" panose="02020603050405020304" pitchFamily="18" charset="0"/>
                <a:ea typeface="Calibri" panose="020F0502020204030204" pitchFamily="34" charset="0"/>
              </a:rPr>
              <a:t>R</a:t>
            </a:r>
            <a:r>
              <a:rPr lang="es-ES" sz="1800" dirty="0">
                <a:effectLst/>
                <a:latin typeface="Times New Roman" panose="02020603050405020304" pitchFamily="18" charset="0"/>
                <a:ea typeface="Calibri" panose="020F0502020204030204" pitchFamily="34" charset="0"/>
              </a:rPr>
              <a:t>elación de onda estacionaria VSWR</a:t>
            </a:r>
            <a:endParaRPr lang="es-EC" dirty="0"/>
          </a:p>
        </p:txBody>
      </p:sp>
      <p:sp>
        <p:nvSpPr>
          <p:cNvPr id="9" name="CuadroTexto 8">
            <a:extLst>
              <a:ext uri="{FF2B5EF4-FFF2-40B4-BE49-F238E27FC236}">
                <a16:creationId xmlns:a16="http://schemas.microsoft.com/office/drawing/2014/main" id="{DFE65210-704F-4035-8EC0-3070B62B001C}"/>
              </a:ext>
            </a:extLst>
          </p:cNvPr>
          <p:cNvSpPr txBox="1"/>
          <p:nvPr/>
        </p:nvSpPr>
        <p:spPr>
          <a:xfrm>
            <a:off x="6084168" y="3863667"/>
            <a:ext cx="240501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S" dirty="0">
                <a:latin typeface="Times New Roman" panose="02020603050405020304" pitchFamily="18" charset="0"/>
                <a:ea typeface="Calibri" panose="020F0502020204030204" pitchFamily="34" charset="0"/>
              </a:rPr>
              <a:t>I</a:t>
            </a:r>
            <a:r>
              <a:rPr lang="es-ES" sz="1800" dirty="0">
                <a:effectLst/>
                <a:latin typeface="Times New Roman" panose="02020603050405020304" pitchFamily="18" charset="0"/>
                <a:ea typeface="Calibri" panose="020F0502020204030204" pitchFamily="34" charset="0"/>
              </a:rPr>
              <a:t>mpedancia de entrada</a:t>
            </a:r>
            <a:endParaRPr lang="es-EC" dirty="0"/>
          </a:p>
        </p:txBody>
      </p:sp>
      <p:sp>
        <p:nvSpPr>
          <p:cNvPr id="10" name="CuadroTexto 9"/>
          <p:cNvSpPr txBox="1"/>
          <p:nvPr/>
        </p:nvSpPr>
        <p:spPr>
          <a:xfrm>
            <a:off x="0" y="6493174"/>
            <a:ext cx="705967" cy="369332"/>
          </a:xfrm>
          <a:prstGeom prst="rect">
            <a:avLst/>
          </a:prstGeom>
          <a:noFill/>
        </p:spPr>
        <p:txBody>
          <a:bodyPr wrap="square" rtlCol="0">
            <a:spAutoFit/>
          </a:bodyPr>
          <a:lstStyle/>
          <a:p>
            <a:r>
              <a:rPr lang="en-BZ" dirty="0" smtClean="0"/>
              <a:t>28</a:t>
            </a:r>
            <a:endParaRPr lang="es-ES" dirty="0"/>
          </a:p>
        </p:txBody>
      </p:sp>
    </p:spTree>
    <p:extLst>
      <p:ext uri="{BB962C8B-B14F-4D97-AF65-F5344CB8AC3E}">
        <p14:creationId xmlns:p14="http://schemas.microsoft.com/office/powerpoint/2010/main" val="3584678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3236" y="733452"/>
            <a:ext cx="8229600" cy="529609"/>
          </a:xfrm>
        </p:spPr>
        <p:txBody>
          <a:bodyPr>
            <a:noAutofit/>
          </a:bodyPr>
          <a:lstStyle/>
          <a:p>
            <a:pPr algn="ctr">
              <a:lnSpc>
                <a:spcPct val="150000"/>
              </a:lnSpc>
              <a:spcAft>
                <a:spcPts val="0"/>
              </a:spcAft>
            </a:pPr>
            <a:r>
              <a:rPr lang="es-ES" sz="1800" i="0" dirty="0" smtClean="0">
                <a:solidFill>
                  <a:schemeClr val="tx1"/>
                </a:solidFill>
                <a:effectLst/>
                <a:latin typeface="Times New Roman" panose="02020603050405020304" pitchFamily="18" charset="0"/>
                <a:cs typeface="Times New Roman" panose="02020603050405020304" pitchFamily="18" charset="0"/>
              </a:rPr>
              <a:t>CARACTERÍSTICAS DE LOS 4 CASOS DE FASES PROGRESIVAS</a:t>
            </a:r>
            <a:endParaRPr lang="en-US" sz="180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E21EA6C4-5426-4547-9868-978D1675D67A}"/>
              </a:ext>
            </a:extLst>
          </p:cNvPr>
          <p:cNvSpPr>
            <a:spLocks noChangeArrowheads="1"/>
          </p:cNvSpPr>
          <p:nvPr/>
        </p:nvSpPr>
        <p:spPr bwMode="auto">
          <a:xfrm>
            <a:off x="3241064" y="37170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0" name="Rectangle 16">
            <a:extLst>
              <a:ext uri="{FF2B5EF4-FFF2-40B4-BE49-F238E27FC236}">
                <a16:creationId xmlns:a16="http://schemas.microsoft.com/office/drawing/2014/main" id="{F3F52363-C53B-45E8-B898-EBF77B60A1B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a:extLst>
              <a:ext uri="{FF2B5EF4-FFF2-40B4-BE49-F238E27FC236}">
                <a16:creationId xmlns:a16="http://schemas.microsoft.com/office/drawing/2014/main" id="{06694C26-3579-46B8-9FB6-4653D730F1B7}"/>
              </a:ext>
            </a:extLst>
          </p:cNvPr>
          <p:cNvSpPr>
            <a:spLocks noChangeArrowheads="1"/>
          </p:cNvSpPr>
          <p:nvPr/>
        </p:nvSpPr>
        <p:spPr bwMode="auto">
          <a:xfrm>
            <a:off x="527134" y="907608"/>
            <a:ext cx="115641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6"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dirty="0">
                <a:solidFill>
                  <a:srgbClr val="00B050"/>
                </a:solidFill>
                <a:latin typeface="Times New Roman" panose="02020603050405020304" pitchFamily="18" charset="0"/>
                <a:cs typeface="Times New Roman" panose="02020603050405020304" pitchFamily="18" charset="0"/>
              </a:rPr>
              <a:t>Simulación</a:t>
            </a:r>
          </a:p>
        </p:txBody>
      </p:sp>
      <p:sp>
        <p:nvSpPr>
          <p:cNvPr id="4" name="Rectangle 5"/>
          <p:cNvSpPr>
            <a:spLocks noChangeArrowheads="1"/>
          </p:cNvSpPr>
          <p:nvPr/>
        </p:nvSpPr>
        <p:spPr bwMode="auto">
          <a:xfrm>
            <a:off x="110836" y="178552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2"/>
          <p:cNvSpPr>
            <a:spLocks noChangeArrowheads="1"/>
          </p:cNvSpPr>
          <p:nvPr/>
        </p:nvSpPr>
        <p:spPr bwMode="auto">
          <a:xfrm rot="16200000">
            <a:off x="-4068882" y="5804782"/>
            <a:ext cx="16943042" cy="49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7" name="Tabla 6"/>
          <p:cNvGraphicFramePr>
            <a:graphicFrameLocks noGrp="1"/>
          </p:cNvGraphicFramePr>
          <p:nvPr>
            <p:extLst>
              <p:ext uri="{D42A27DB-BD31-4B8C-83A1-F6EECF244321}">
                <p14:modId xmlns:p14="http://schemas.microsoft.com/office/powerpoint/2010/main" val="1877269220"/>
              </p:ext>
            </p:extLst>
          </p:nvPr>
        </p:nvGraphicFramePr>
        <p:xfrm>
          <a:off x="945452" y="1785528"/>
          <a:ext cx="6963579" cy="3112848"/>
        </p:xfrm>
        <a:graphic>
          <a:graphicData uri="http://schemas.openxmlformats.org/drawingml/2006/table">
            <a:tbl>
              <a:tblPr firstRow="1" firstCol="1" bandRow="1">
                <a:tableStyleId>{21E4AEA4-8DFA-4A89-87EB-49C32662AFE0}</a:tableStyleId>
              </a:tblPr>
              <a:tblGrid>
                <a:gridCol w="563510">
                  <a:extLst>
                    <a:ext uri="{9D8B030D-6E8A-4147-A177-3AD203B41FA5}">
                      <a16:colId xmlns:a16="http://schemas.microsoft.com/office/drawing/2014/main" val="3432588042"/>
                    </a:ext>
                  </a:extLst>
                </a:gridCol>
                <a:gridCol w="1127021">
                  <a:extLst>
                    <a:ext uri="{9D8B030D-6E8A-4147-A177-3AD203B41FA5}">
                      <a16:colId xmlns:a16="http://schemas.microsoft.com/office/drawing/2014/main" val="1392582304"/>
                    </a:ext>
                  </a:extLst>
                </a:gridCol>
                <a:gridCol w="1239087">
                  <a:extLst>
                    <a:ext uri="{9D8B030D-6E8A-4147-A177-3AD203B41FA5}">
                      <a16:colId xmlns:a16="http://schemas.microsoft.com/office/drawing/2014/main" val="1975582233"/>
                    </a:ext>
                  </a:extLst>
                </a:gridCol>
                <a:gridCol w="788438">
                  <a:extLst>
                    <a:ext uri="{9D8B030D-6E8A-4147-A177-3AD203B41FA5}">
                      <a16:colId xmlns:a16="http://schemas.microsoft.com/office/drawing/2014/main" val="806507442"/>
                    </a:ext>
                  </a:extLst>
                </a:gridCol>
                <a:gridCol w="1464809">
                  <a:extLst>
                    <a:ext uri="{9D8B030D-6E8A-4147-A177-3AD203B41FA5}">
                      <a16:colId xmlns:a16="http://schemas.microsoft.com/office/drawing/2014/main" val="3751773668"/>
                    </a:ext>
                  </a:extLst>
                </a:gridCol>
                <a:gridCol w="1576874">
                  <a:extLst>
                    <a:ext uri="{9D8B030D-6E8A-4147-A177-3AD203B41FA5}">
                      <a16:colId xmlns:a16="http://schemas.microsoft.com/office/drawing/2014/main" val="2469289668"/>
                    </a:ext>
                  </a:extLst>
                </a:gridCol>
                <a:gridCol w="203840">
                  <a:extLst>
                    <a:ext uri="{9D8B030D-6E8A-4147-A177-3AD203B41FA5}">
                      <a16:colId xmlns:a16="http://schemas.microsoft.com/office/drawing/2014/main" val="3879577128"/>
                    </a:ext>
                  </a:extLst>
                </a:gridCol>
              </a:tblGrid>
              <a:tr h="1110748">
                <a:tc>
                  <a:txBody>
                    <a:bodyPr/>
                    <a:lstStyle/>
                    <a:p>
                      <a:pPr algn="ctr">
                        <a:lnSpc>
                          <a:spcPct val="107000"/>
                        </a:lnSpc>
                        <a:spcBef>
                          <a:spcPts val="400"/>
                        </a:spcBef>
                        <a:spcAft>
                          <a:spcPts val="400"/>
                        </a:spcAft>
                      </a:pPr>
                      <a:r>
                        <a:rPr lang="es-ES" sz="1400" dirty="0">
                          <a:effectLst/>
                          <a:latin typeface="Times New Roman" panose="02020603050405020304" pitchFamily="18" charset="0"/>
                          <a:cs typeface="Times New Roman" panose="02020603050405020304" pitchFamily="18" charset="0"/>
                        </a:rPr>
                        <a:t>Fase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400">
                          <a:effectLst/>
                          <a:latin typeface="Times New Roman" panose="02020603050405020304" pitchFamily="18" charset="0"/>
                          <a:cs typeface="Times New Roman" panose="02020603050405020304" pitchFamily="18" charset="0"/>
                        </a:rPr>
                        <a:t>Directividad</a:t>
                      </a:r>
                      <a:endParaRPr lang="en-US" sz="1400">
                        <a:effectLst/>
                        <a:latin typeface="Times New Roman" panose="02020603050405020304" pitchFamily="18" charset="0"/>
                        <a:cs typeface="Times New Roman" panose="02020603050405020304" pitchFamily="18" charset="0"/>
                      </a:endParaRPr>
                    </a:p>
                    <a:p>
                      <a:pPr algn="ctr">
                        <a:lnSpc>
                          <a:spcPct val="107000"/>
                        </a:lnSpc>
                        <a:spcBef>
                          <a:spcPts val="400"/>
                        </a:spcBef>
                        <a:spcAft>
                          <a:spcPts val="400"/>
                        </a:spcAft>
                      </a:pPr>
                      <a:r>
                        <a:rPr lang="es-EC" sz="1400">
                          <a:effectLst/>
                          <a:latin typeface="Times New Roman" panose="02020603050405020304" pitchFamily="18" charset="0"/>
                          <a:cs typeface="Times New Roman" panose="02020603050405020304" pitchFamily="18" charset="0"/>
                        </a:rPr>
                        <a:t>[dB]</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400">
                          <a:effectLst/>
                          <a:latin typeface="Times New Roman" panose="02020603050405020304" pitchFamily="18" charset="0"/>
                          <a:cs typeface="Times New Roman" panose="02020603050405020304" pitchFamily="18" charset="0"/>
                        </a:rPr>
                        <a:t>Apuntamien.</a:t>
                      </a:r>
                      <a:endParaRPr lang="en-US" sz="1400">
                        <a:effectLst/>
                        <a:latin typeface="Times New Roman" panose="02020603050405020304" pitchFamily="18" charset="0"/>
                        <a:cs typeface="Times New Roman" panose="02020603050405020304" pitchFamily="18" charset="0"/>
                      </a:endParaRPr>
                    </a:p>
                    <a:p>
                      <a:pPr algn="ctr">
                        <a:lnSpc>
                          <a:spcPct val="107000"/>
                        </a:lnSpc>
                        <a:spcBef>
                          <a:spcPts val="400"/>
                        </a:spcBef>
                        <a:spcAft>
                          <a:spcPts val="400"/>
                        </a:spcAft>
                      </a:pPr>
                      <a:r>
                        <a:rPr lang="es-EC" sz="1400">
                          <a:effectLst/>
                          <a:latin typeface="Times New Roman" panose="02020603050405020304" pitchFamily="18" charset="0"/>
                          <a:cs typeface="Times New Roman" panose="02020603050405020304" pitchFamily="18" charset="0"/>
                        </a:rPr>
                        <a:t>[ </a:t>
                      </a:r>
                      <a:r>
                        <a:rPr lang="es-EC" sz="1400" baseline="30000">
                          <a:effectLst/>
                          <a:latin typeface="Times New Roman" panose="02020603050405020304" pitchFamily="18" charset="0"/>
                          <a:cs typeface="Times New Roman" panose="02020603050405020304" pitchFamily="18" charset="0"/>
                        </a:rPr>
                        <a:t>o</a:t>
                      </a:r>
                      <a:r>
                        <a:rPr lang="es-EC"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400">
                          <a:effectLst/>
                          <a:latin typeface="Times New Roman" panose="02020603050405020304" pitchFamily="18" charset="0"/>
                          <a:cs typeface="Times New Roman" panose="02020603050405020304" pitchFamily="18" charset="0"/>
                        </a:rPr>
                        <a:t>Ancho </a:t>
                      </a:r>
                      <a:endParaRPr lang="en-US" sz="1400">
                        <a:effectLst/>
                        <a:latin typeface="Times New Roman" panose="02020603050405020304" pitchFamily="18" charset="0"/>
                        <a:cs typeface="Times New Roman" panose="02020603050405020304" pitchFamily="18" charset="0"/>
                      </a:endParaRPr>
                    </a:p>
                    <a:p>
                      <a:pPr algn="ctr">
                        <a:lnSpc>
                          <a:spcPct val="107000"/>
                        </a:lnSpc>
                        <a:spcBef>
                          <a:spcPts val="400"/>
                        </a:spcBef>
                        <a:spcAft>
                          <a:spcPts val="400"/>
                        </a:spcAft>
                      </a:pPr>
                      <a:r>
                        <a:rPr lang="es-EC" sz="1400">
                          <a:effectLst/>
                          <a:latin typeface="Times New Roman" panose="02020603050405020304" pitchFamily="18" charset="0"/>
                          <a:cs typeface="Times New Roman" panose="02020603050405020304" pitchFamily="18" charset="0"/>
                        </a:rPr>
                        <a:t>3dB [ </a:t>
                      </a:r>
                      <a:r>
                        <a:rPr lang="es-EC" sz="1400" baseline="30000">
                          <a:effectLst/>
                          <a:latin typeface="Times New Roman" panose="02020603050405020304" pitchFamily="18" charset="0"/>
                          <a:cs typeface="Times New Roman" panose="02020603050405020304" pitchFamily="18" charset="0"/>
                        </a:rPr>
                        <a:t>o</a:t>
                      </a:r>
                      <a:r>
                        <a:rPr lang="es-EC"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400">
                          <a:effectLst/>
                          <a:latin typeface="Times New Roman" panose="02020603050405020304" pitchFamily="18" charset="0"/>
                          <a:cs typeface="Times New Roman" panose="02020603050405020304" pitchFamily="18" charset="0"/>
                        </a:rPr>
                        <a:t>Direc. Nulos</a:t>
                      </a:r>
                      <a:endParaRPr lang="en-US" sz="1400">
                        <a:effectLst/>
                        <a:latin typeface="Times New Roman" panose="02020603050405020304" pitchFamily="18" charset="0"/>
                        <a:cs typeface="Times New Roman" panose="02020603050405020304" pitchFamily="18" charset="0"/>
                      </a:endParaRPr>
                    </a:p>
                    <a:p>
                      <a:pPr algn="ctr">
                        <a:lnSpc>
                          <a:spcPct val="107000"/>
                        </a:lnSpc>
                        <a:spcBef>
                          <a:spcPts val="400"/>
                        </a:spcBef>
                        <a:spcAft>
                          <a:spcPts val="400"/>
                        </a:spcAft>
                      </a:pPr>
                      <a:r>
                        <a:rPr lang="es-EC" sz="1400">
                          <a:effectLst/>
                          <a:latin typeface="Times New Roman" panose="02020603050405020304" pitchFamily="18" charset="0"/>
                          <a:cs typeface="Times New Roman" panose="02020603050405020304" pitchFamily="18" charset="0"/>
                        </a:rPr>
                        <a:t>[ </a:t>
                      </a:r>
                      <a:r>
                        <a:rPr lang="es-EC" sz="1400" baseline="30000">
                          <a:effectLst/>
                          <a:latin typeface="Times New Roman" panose="02020603050405020304" pitchFamily="18" charset="0"/>
                          <a:cs typeface="Times New Roman" panose="02020603050405020304" pitchFamily="18" charset="0"/>
                        </a:rPr>
                        <a:t>o</a:t>
                      </a:r>
                      <a:r>
                        <a:rPr lang="es-EC"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400" dirty="0">
                          <a:effectLst/>
                          <a:latin typeface="Times New Roman" panose="02020603050405020304" pitchFamily="18" charset="0"/>
                          <a:cs typeface="Times New Roman" panose="02020603050405020304" pitchFamily="18" charset="0"/>
                        </a:rPr>
                        <a:t>Secundario abajo del principal [dB]</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02843487"/>
                  </a:ext>
                </a:extLst>
              </a:tr>
              <a:tr h="500525">
                <a:tc>
                  <a:txBody>
                    <a:bodyPr/>
                    <a:lstStyle/>
                    <a:p>
                      <a:pPr algn="ctr">
                        <a:lnSpc>
                          <a:spcPct val="107000"/>
                        </a:lnSpc>
                        <a:spcBef>
                          <a:spcPts val="400"/>
                        </a:spcBef>
                        <a:spcAft>
                          <a:spcPts val="400"/>
                        </a:spcAft>
                      </a:pPr>
                      <a:r>
                        <a:rPr lang="es-EC" sz="1100">
                          <a:effectLst/>
                        </a:rPr>
                        <a:t>0</a:t>
                      </a:r>
                      <a:r>
                        <a:rPr lang="es-EC" sz="1100" baseline="30000">
                          <a:effectLst/>
                        </a:rPr>
                        <a: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10.37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-49 y 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22.00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86723182"/>
                  </a:ext>
                </a:extLst>
              </a:tr>
              <a:tr h="500525">
                <a:tc>
                  <a:txBody>
                    <a:bodyPr/>
                    <a:lstStyle/>
                    <a:p>
                      <a:pPr algn="ctr">
                        <a:lnSpc>
                          <a:spcPct val="107000"/>
                        </a:lnSpc>
                        <a:spcBef>
                          <a:spcPts val="400"/>
                        </a:spcBef>
                        <a:spcAft>
                          <a:spcPts val="400"/>
                        </a:spcAft>
                      </a:pPr>
                      <a:r>
                        <a:rPr lang="es-EC" sz="1100">
                          <a:effectLst/>
                        </a:rPr>
                        <a:t>30</a:t>
                      </a:r>
                      <a:r>
                        <a:rPr lang="es-EC" sz="1100" baseline="30000">
                          <a:effectLst/>
                        </a:rPr>
                        <a: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10.31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38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-28 y 154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13.07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63718012"/>
                  </a:ext>
                </a:extLst>
              </a:tr>
              <a:tr h="500525">
                <a:tc>
                  <a:txBody>
                    <a:bodyPr/>
                    <a:lstStyle/>
                    <a:p>
                      <a:pPr algn="ctr">
                        <a:lnSpc>
                          <a:spcPct val="107000"/>
                        </a:lnSpc>
                        <a:spcBef>
                          <a:spcPts val="400"/>
                        </a:spcBef>
                        <a:spcAft>
                          <a:spcPts val="400"/>
                        </a:spcAft>
                      </a:pPr>
                      <a:r>
                        <a:rPr lang="es-EC" sz="1100">
                          <a:effectLst/>
                        </a:rPr>
                        <a:t>60</a:t>
                      </a:r>
                      <a:r>
                        <a:rPr lang="es-EC" sz="1100" baseline="30000">
                          <a:effectLst/>
                        </a:rPr>
                        <a: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10.28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38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-11 y 170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12.52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70119526"/>
                  </a:ext>
                </a:extLst>
              </a:tr>
              <a:tr h="500525">
                <a:tc>
                  <a:txBody>
                    <a:bodyPr/>
                    <a:lstStyle/>
                    <a:p>
                      <a:pPr algn="ctr">
                        <a:lnSpc>
                          <a:spcPct val="107000"/>
                        </a:lnSpc>
                        <a:spcBef>
                          <a:spcPts val="400"/>
                        </a:spcBef>
                        <a:spcAft>
                          <a:spcPts val="400"/>
                        </a:spcAft>
                      </a:pPr>
                      <a:r>
                        <a:rPr lang="es-EC" sz="1100">
                          <a:effectLst/>
                        </a:rPr>
                        <a:t>90</a:t>
                      </a:r>
                      <a:r>
                        <a:rPr lang="es-EC" sz="1100" baseline="30000">
                          <a:effectLst/>
                        </a:rPr>
                        <a: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10.27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S" sz="1100">
                          <a:effectLst/>
                        </a:rPr>
                        <a:t>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3 y 177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dirty="0">
                          <a:effectLst/>
                        </a:rPr>
                        <a:t>6.65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71331155"/>
                  </a:ext>
                </a:extLst>
              </a:tr>
            </a:tbl>
          </a:graphicData>
        </a:graphic>
      </p:graphicFrame>
      <p:sp>
        <p:nvSpPr>
          <p:cNvPr id="10" name="CuadroTexto 9"/>
          <p:cNvSpPr txBox="1"/>
          <p:nvPr/>
        </p:nvSpPr>
        <p:spPr>
          <a:xfrm>
            <a:off x="0" y="6493174"/>
            <a:ext cx="705967" cy="369332"/>
          </a:xfrm>
          <a:prstGeom prst="rect">
            <a:avLst/>
          </a:prstGeom>
          <a:noFill/>
        </p:spPr>
        <p:txBody>
          <a:bodyPr wrap="square" rtlCol="0">
            <a:spAutoFit/>
          </a:bodyPr>
          <a:lstStyle/>
          <a:p>
            <a:r>
              <a:rPr lang="en-BZ" dirty="0" smtClean="0"/>
              <a:t>29</a:t>
            </a:r>
            <a:endParaRPr lang="es-ES" dirty="0"/>
          </a:p>
        </p:txBody>
      </p:sp>
    </p:spTree>
    <p:extLst>
      <p:ext uri="{BB962C8B-B14F-4D97-AF65-F5344CB8AC3E}">
        <p14:creationId xmlns:p14="http://schemas.microsoft.com/office/powerpoint/2010/main" val="2377958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DE8815B1-C438-4738-969A-3E14FCE90C3A}"/>
              </a:ext>
            </a:extLst>
          </p:cNvPr>
          <p:cNvGraphicFramePr>
            <a:graphicFrameLocks noGrp="1"/>
          </p:cNvGraphicFramePr>
          <p:nvPr>
            <p:extLst>
              <p:ext uri="{D42A27DB-BD31-4B8C-83A1-F6EECF244321}">
                <p14:modId xmlns:p14="http://schemas.microsoft.com/office/powerpoint/2010/main" val="498743937"/>
              </p:ext>
            </p:extLst>
          </p:nvPr>
        </p:nvGraphicFramePr>
        <p:xfrm>
          <a:off x="2958206" y="3376322"/>
          <a:ext cx="5410944" cy="2410460"/>
        </p:xfrm>
        <a:graphic>
          <a:graphicData uri="http://schemas.openxmlformats.org/drawingml/2006/table">
            <a:tbl>
              <a:tblPr firstRow="1" firstCol="1" bandRow="1">
                <a:tableStyleId>{21E4AEA4-8DFA-4A89-87EB-49C32662AFE0}</a:tableStyleId>
              </a:tblPr>
              <a:tblGrid>
                <a:gridCol w="663828">
                  <a:extLst>
                    <a:ext uri="{9D8B030D-6E8A-4147-A177-3AD203B41FA5}">
                      <a16:colId xmlns:a16="http://schemas.microsoft.com/office/drawing/2014/main" val="1791259259"/>
                    </a:ext>
                  </a:extLst>
                </a:gridCol>
                <a:gridCol w="663828">
                  <a:extLst>
                    <a:ext uri="{9D8B030D-6E8A-4147-A177-3AD203B41FA5}">
                      <a16:colId xmlns:a16="http://schemas.microsoft.com/office/drawing/2014/main" val="3617013266"/>
                    </a:ext>
                  </a:extLst>
                </a:gridCol>
                <a:gridCol w="460897">
                  <a:extLst>
                    <a:ext uri="{9D8B030D-6E8A-4147-A177-3AD203B41FA5}">
                      <a16:colId xmlns:a16="http://schemas.microsoft.com/office/drawing/2014/main" val="210805697"/>
                    </a:ext>
                  </a:extLst>
                </a:gridCol>
                <a:gridCol w="724593">
                  <a:extLst>
                    <a:ext uri="{9D8B030D-6E8A-4147-A177-3AD203B41FA5}">
                      <a16:colId xmlns:a16="http://schemas.microsoft.com/office/drawing/2014/main" val="3962464565"/>
                    </a:ext>
                  </a:extLst>
                </a:gridCol>
                <a:gridCol w="724593">
                  <a:extLst>
                    <a:ext uri="{9D8B030D-6E8A-4147-A177-3AD203B41FA5}">
                      <a16:colId xmlns:a16="http://schemas.microsoft.com/office/drawing/2014/main" val="1742540023"/>
                    </a:ext>
                  </a:extLst>
                </a:gridCol>
                <a:gridCol w="724019">
                  <a:extLst>
                    <a:ext uri="{9D8B030D-6E8A-4147-A177-3AD203B41FA5}">
                      <a16:colId xmlns:a16="http://schemas.microsoft.com/office/drawing/2014/main" val="3505365829"/>
                    </a:ext>
                  </a:extLst>
                </a:gridCol>
                <a:gridCol w="724593">
                  <a:extLst>
                    <a:ext uri="{9D8B030D-6E8A-4147-A177-3AD203B41FA5}">
                      <a16:colId xmlns:a16="http://schemas.microsoft.com/office/drawing/2014/main" val="904676621"/>
                    </a:ext>
                  </a:extLst>
                </a:gridCol>
                <a:gridCol w="724593">
                  <a:extLst>
                    <a:ext uri="{9D8B030D-6E8A-4147-A177-3AD203B41FA5}">
                      <a16:colId xmlns:a16="http://schemas.microsoft.com/office/drawing/2014/main" val="125234652"/>
                    </a:ext>
                  </a:extLst>
                </a:gridCol>
              </a:tblGrid>
              <a:tr h="623191">
                <a:tc>
                  <a:txBody>
                    <a:bodyPr/>
                    <a:lstStyle/>
                    <a:p>
                      <a:pPr algn="ctr">
                        <a:lnSpc>
                          <a:spcPct val="150000"/>
                        </a:lnSpc>
                        <a:spcAft>
                          <a:spcPts val="800"/>
                        </a:spcAft>
                      </a:pPr>
                      <a:r>
                        <a:rPr lang="es-EC" sz="1100">
                          <a:effectLst/>
                          <a:latin typeface="Times New Roman" panose="02020603050405020304" pitchFamily="18" charset="0"/>
                          <a:cs typeface="Times New Roman" panose="02020603050405020304" pitchFamily="18" charset="0"/>
                        </a:rPr>
                        <a:t>Fase</a:t>
                      </a:r>
                      <a:endParaRPr lang="es-EC"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latin typeface="Times New Roman" panose="02020603050405020304" pitchFamily="18" charset="0"/>
                          <a:cs typeface="Times New Roman" panose="02020603050405020304" pitchFamily="18" charset="0"/>
                        </a:rPr>
                        <a:t>Niveles</a:t>
                      </a:r>
                      <a:endParaRPr lang="es-EC"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latin typeface="Times New Roman" panose="02020603050405020304" pitchFamily="18" charset="0"/>
                          <a:cs typeface="Times New Roman" panose="02020603050405020304" pitchFamily="18" charset="0"/>
                        </a:rPr>
                        <a:t>HEX</a:t>
                      </a:r>
                      <a:endParaRPr lang="es-EC"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dirty="0">
                          <a:effectLst/>
                          <a:latin typeface="Times New Roman" panose="02020603050405020304" pitchFamily="18" charset="0"/>
                          <a:cs typeface="Times New Roman" panose="02020603050405020304" pitchFamily="18" charset="0"/>
                        </a:rPr>
                        <a:t>dB</a:t>
                      </a:r>
                      <a:endParaRPr lang="es-EC"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Potencia en los canales de salida [dBm]</a:t>
                      </a:r>
                    </a:p>
                    <a:p>
                      <a:pPr>
                        <a:lnSpc>
                          <a:spcPct val="150000"/>
                        </a:lnSpc>
                        <a:spcAft>
                          <a:spcPts val="800"/>
                        </a:spcAft>
                      </a:pPr>
                      <a:r>
                        <a:rPr lang="es-EC" sz="1200" dirty="0">
                          <a:effectLst/>
                          <a:latin typeface="Times New Roman" panose="02020603050405020304" pitchFamily="18" charset="0"/>
                          <a:cs typeface="Times New Roman" panose="02020603050405020304" pitchFamily="18" charset="0"/>
                        </a:rPr>
                        <a:t> </a:t>
                      </a:r>
                      <a:r>
                        <a:rPr lang="es-EC" sz="1200" dirty="0" smtClean="0">
                          <a:effectLst/>
                          <a:latin typeface="Times New Roman" panose="02020603050405020304" pitchFamily="18" charset="0"/>
                          <a:cs typeface="Times New Roman" panose="02020603050405020304" pitchFamily="18" charset="0"/>
                        </a:rPr>
                        <a:t>   T</a:t>
                      </a:r>
                      <a:r>
                        <a:rPr lang="es-EC" sz="1200" baseline="-25000" dirty="0" smtClean="0">
                          <a:effectLst/>
                          <a:latin typeface="Times New Roman" panose="02020603050405020304" pitchFamily="18" charset="0"/>
                          <a:cs typeface="Times New Roman" panose="02020603050405020304" pitchFamily="18" charset="0"/>
                        </a:rPr>
                        <a:t>X1                    </a:t>
                      </a:r>
                      <a:r>
                        <a:rPr lang="es-EC" sz="1200" dirty="0" smtClean="0">
                          <a:effectLst/>
                          <a:latin typeface="Times New Roman" panose="02020603050405020304" pitchFamily="18" charset="0"/>
                          <a:cs typeface="Times New Roman" panose="02020603050405020304" pitchFamily="18" charset="0"/>
                        </a:rPr>
                        <a:t>T</a:t>
                      </a:r>
                      <a:r>
                        <a:rPr lang="es-EC" sz="1200" baseline="-25000" dirty="0" smtClean="0">
                          <a:effectLst/>
                          <a:latin typeface="Times New Roman" panose="02020603050405020304" pitchFamily="18" charset="0"/>
                          <a:cs typeface="Times New Roman" panose="02020603050405020304" pitchFamily="18" charset="0"/>
                        </a:rPr>
                        <a:t>X2                      </a:t>
                      </a:r>
                      <a:r>
                        <a:rPr lang="es-EC" sz="1200" dirty="0">
                          <a:effectLst/>
                          <a:latin typeface="Times New Roman" panose="02020603050405020304" pitchFamily="18" charset="0"/>
                          <a:cs typeface="Times New Roman" panose="02020603050405020304" pitchFamily="18" charset="0"/>
                        </a:rPr>
                        <a:t>T</a:t>
                      </a:r>
                      <a:r>
                        <a:rPr lang="es-EC" sz="1200" baseline="-25000" dirty="0">
                          <a:effectLst/>
                          <a:latin typeface="Times New Roman" panose="02020603050405020304" pitchFamily="18" charset="0"/>
                          <a:cs typeface="Times New Roman" panose="02020603050405020304" pitchFamily="18" charset="0"/>
                        </a:rPr>
                        <a:t>X3                        </a:t>
                      </a:r>
                      <a:r>
                        <a:rPr lang="es-EC" sz="1200" dirty="0">
                          <a:effectLst/>
                          <a:latin typeface="Times New Roman" panose="02020603050405020304" pitchFamily="18" charset="0"/>
                          <a:cs typeface="Times New Roman" panose="02020603050405020304" pitchFamily="18" charset="0"/>
                        </a:rPr>
                        <a:t>T</a:t>
                      </a:r>
                      <a:r>
                        <a:rPr lang="es-EC" sz="1200" baseline="-25000" dirty="0">
                          <a:effectLst/>
                          <a:latin typeface="Times New Roman" panose="02020603050405020304" pitchFamily="18" charset="0"/>
                          <a:cs typeface="Times New Roman" panose="02020603050405020304" pitchFamily="18" charset="0"/>
                        </a:rPr>
                        <a:t>X4</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296814859"/>
                  </a:ext>
                </a:extLst>
              </a:tr>
              <a:tr h="242889">
                <a:tc rowSpan="7">
                  <a:txBody>
                    <a:bodyPr/>
                    <a:lstStyle/>
                    <a:p>
                      <a:pPr algn="ctr">
                        <a:lnSpc>
                          <a:spcPct val="150000"/>
                        </a:lnSpc>
                        <a:spcAft>
                          <a:spcPts val="800"/>
                        </a:spcAft>
                      </a:pPr>
                      <a:r>
                        <a:rPr lang="es-EC" sz="1100">
                          <a:effectLst/>
                        </a:rPr>
                        <a:t>45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80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dirty="0">
                          <a:effectLst/>
                        </a:rPr>
                        <a:t>-52.1</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-52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-49.6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-48.4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3128935"/>
                  </a:ext>
                </a:extLst>
              </a:tr>
              <a:tr h="242889">
                <a:tc vMerge="1">
                  <a:txBody>
                    <a:bodyPr/>
                    <a:lstStyle/>
                    <a:p>
                      <a:endParaRPr lang="es-EC"/>
                    </a:p>
                  </a:txBody>
                  <a:tcPr/>
                </a:tc>
                <a:tc>
                  <a:txBody>
                    <a:bodyPr/>
                    <a:lstStyle/>
                    <a:p>
                      <a:pPr algn="ctr">
                        <a:lnSpc>
                          <a:spcPct val="150000"/>
                        </a:lnSpc>
                        <a:spcAft>
                          <a:spcPts val="800"/>
                        </a:spcAft>
                      </a:pPr>
                      <a:r>
                        <a:rPr lang="es-EC" sz="1100">
                          <a:effectLst/>
                        </a:rPr>
                        <a:t>20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94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-37.6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-37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-35.6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-37.9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55768604"/>
                  </a:ext>
                </a:extLst>
              </a:tr>
              <a:tr h="242889">
                <a:tc vMerge="1">
                  <a:txBody>
                    <a:bodyPr/>
                    <a:lstStyle/>
                    <a:p>
                      <a:endParaRPr lang="es-EC"/>
                    </a:p>
                  </a:txBody>
                  <a:tcPr/>
                </a:tc>
                <a:tc>
                  <a:txBody>
                    <a:bodyPr/>
                    <a:lstStyle/>
                    <a:p>
                      <a:pPr algn="ctr">
                        <a:lnSpc>
                          <a:spcPct val="150000"/>
                        </a:lnSpc>
                        <a:spcAft>
                          <a:spcPts val="800"/>
                        </a:spcAft>
                      </a:pPr>
                      <a:r>
                        <a:rPr lang="es-EC" sz="1100">
                          <a:effectLst/>
                        </a:rPr>
                        <a:t>41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A9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10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-31.1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-31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-30.1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-29.6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0842692"/>
                  </a:ext>
                </a:extLst>
              </a:tr>
              <a:tr h="242889">
                <a:tc vMerge="1">
                  <a:txBody>
                    <a:bodyPr/>
                    <a:lstStyle/>
                    <a:p>
                      <a:endParaRPr lang="es-EC"/>
                    </a:p>
                  </a:txBody>
                  <a:tcPr/>
                </a:tc>
                <a:tc>
                  <a:txBody>
                    <a:bodyPr/>
                    <a:lstStyle/>
                    <a:p>
                      <a:pPr algn="ctr">
                        <a:lnSpc>
                          <a:spcPct val="150000"/>
                        </a:lnSpc>
                        <a:spcAft>
                          <a:spcPts val="800"/>
                        </a:spcAft>
                      </a:pPr>
                      <a:r>
                        <a:rPr lang="es-EC" sz="1100">
                          <a:effectLst/>
                        </a:rPr>
                        <a:t>61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BD</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15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-27.6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-27.1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-26.7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74448"/>
                  </a:ext>
                </a:extLst>
              </a:tr>
              <a:tr h="242889">
                <a:tc vMerge="1">
                  <a:txBody>
                    <a:bodyPr/>
                    <a:lstStyle/>
                    <a:p>
                      <a:endParaRPr lang="es-EC"/>
                    </a:p>
                  </a:txBody>
                  <a:tcPr/>
                </a:tc>
                <a:tc>
                  <a:txBody>
                    <a:bodyPr/>
                    <a:lstStyle/>
                    <a:p>
                      <a:pPr algn="ctr">
                        <a:lnSpc>
                          <a:spcPct val="150000"/>
                        </a:lnSpc>
                        <a:spcAft>
                          <a:spcPts val="800"/>
                        </a:spcAft>
                      </a:pPr>
                      <a:r>
                        <a:rPr lang="es-EC" sz="1100">
                          <a:effectLst/>
                        </a:rPr>
                        <a:t>82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D2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-25.4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-24.9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-24.5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5951158"/>
                  </a:ext>
                </a:extLst>
              </a:tr>
              <a:tr h="242889">
                <a:tc vMerge="1">
                  <a:txBody>
                    <a:bodyPr/>
                    <a:lstStyle/>
                    <a:p>
                      <a:endParaRPr lang="es-EC"/>
                    </a:p>
                  </a:txBody>
                  <a:tcPr/>
                </a:tc>
                <a:tc>
                  <a:txBody>
                    <a:bodyPr/>
                    <a:lstStyle/>
                    <a:p>
                      <a:pPr algn="ctr">
                        <a:lnSpc>
                          <a:spcPct val="150000"/>
                        </a:lnSpc>
                        <a:spcAft>
                          <a:spcPts val="800"/>
                        </a:spcAft>
                      </a:pPr>
                      <a:r>
                        <a:rPr lang="es-EC" sz="1100">
                          <a:effectLst/>
                        </a:rPr>
                        <a:t>102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E6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-22.4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-23</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-22.9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-22.6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3422201"/>
                  </a:ext>
                </a:extLst>
              </a:tr>
              <a:tr h="242889">
                <a:tc vMerge="1">
                  <a:txBody>
                    <a:bodyPr/>
                    <a:lstStyle/>
                    <a:p>
                      <a:endParaRPr lang="es-EC"/>
                    </a:p>
                  </a:txBody>
                  <a:tcPr/>
                </a:tc>
                <a:tc>
                  <a:txBody>
                    <a:bodyPr/>
                    <a:lstStyle/>
                    <a:p>
                      <a:pPr algn="ctr">
                        <a:lnSpc>
                          <a:spcPct val="150000"/>
                        </a:lnSpc>
                        <a:spcAft>
                          <a:spcPts val="800"/>
                        </a:spcAft>
                      </a:pPr>
                      <a:r>
                        <a:rPr lang="es-EC" sz="1100">
                          <a:effectLst/>
                        </a:rPr>
                        <a:t>127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FF</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31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-21.4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a:effectLst/>
                        </a:rPr>
                        <a:t>-21.2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EC" sz="1100" dirty="0">
                          <a:effectLst/>
                        </a:rPr>
                        <a:t>-21.1</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5450653"/>
                  </a:ext>
                </a:extLst>
              </a:tr>
            </a:tbl>
          </a:graphicData>
        </a:graphic>
      </p:graphicFrame>
      <p:sp>
        <p:nvSpPr>
          <p:cNvPr id="6" name="Rectangle 2">
            <a:extLst>
              <a:ext uri="{FF2B5EF4-FFF2-40B4-BE49-F238E27FC236}">
                <a16:creationId xmlns:a16="http://schemas.microsoft.com/office/drawing/2014/main" id="{A457A005-EC68-4F84-AA85-2A44783DEE7D}"/>
              </a:ext>
            </a:extLst>
          </p:cNvPr>
          <p:cNvSpPr>
            <a:spLocks noChangeArrowheads="1"/>
          </p:cNvSpPr>
          <p:nvPr/>
        </p:nvSpPr>
        <p:spPr bwMode="auto">
          <a:xfrm rot="16200000">
            <a:off x="3707904" y="17008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Tabla 7">
            <a:extLst>
              <a:ext uri="{FF2B5EF4-FFF2-40B4-BE49-F238E27FC236}">
                <a16:creationId xmlns:a16="http://schemas.microsoft.com/office/drawing/2014/main" id="{757231FE-3831-4B2C-BCF8-D9DBB28C39C0}"/>
              </a:ext>
            </a:extLst>
          </p:cNvPr>
          <p:cNvGraphicFramePr>
            <a:graphicFrameLocks noGrp="1"/>
          </p:cNvGraphicFramePr>
          <p:nvPr>
            <p:extLst>
              <p:ext uri="{D42A27DB-BD31-4B8C-83A1-F6EECF244321}">
                <p14:modId xmlns:p14="http://schemas.microsoft.com/office/powerpoint/2010/main" val="2196530607"/>
              </p:ext>
            </p:extLst>
          </p:nvPr>
        </p:nvGraphicFramePr>
        <p:xfrm>
          <a:off x="2958206" y="985904"/>
          <a:ext cx="5410944" cy="2308860"/>
        </p:xfrm>
        <a:graphic>
          <a:graphicData uri="http://schemas.openxmlformats.org/drawingml/2006/table">
            <a:tbl>
              <a:tblPr firstRow="1" firstCol="1" bandRow="1">
                <a:tableStyleId>{21E4AEA4-8DFA-4A89-87EB-49C32662AFE0}</a:tableStyleId>
              </a:tblPr>
              <a:tblGrid>
                <a:gridCol w="807035">
                  <a:extLst>
                    <a:ext uri="{9D8B030D-6E8A-4147-A177-3AD203B41FA5}">
                      <a16:colId xmlns:a16="http://schemas.microsoft.com/office/drawing/2014/main" val="1337504037"/>
                    </a:ext>
                  </a:extLst>
                </a:gridCol>
                <a:gridCol w="706172">
                  <a:extLst>
                    <a:ext uri="{9D8B030D-6E8A-4147-A177-3AD203B41FA5}">
                      <a16:colId xmlns:a16="http://schemas.microsoft.com/office/drawing/2014/main" val="67172448"/>
                    </a:ext>
                  </a:extLst>
                </a:gridCol>
                <a:gridCol w="449382">
                  <a:extLst>
                    <a:ext uri="{9D8B030D-6E8A-4147-A177-3AD203B41FA5}">
                      <a16:colId xmlns:a16="http://schemas.microsoft.com/office/drawing/2014/main" val="1819376580"/>
                    </a:ext>
                  </a:extLst>
                </a:gridCol>
                <a:gridCol w="577778">
                  <a:extLst>
                    <a:ext uri="{9D8B030D-6E8A-4147-A177-3AD203B41FA5}">
                      <a16:colId xmlns:a16="http://schemas.microsoft.com/office/drawing/2014/main" val="3705498910"/>
                    </a:ext>
                  </a:extLst>
                </a:gridCol>
                <a:gridCol w="513580">
                  <a:extLst>
                    <a:ext uri="{9D8B030D-6E8A-4147-A177-3AD203B41FA5}">
                      <a16:colId xmlns:a16="http://schemas.microsoft.com/office/drawing/2014/main" val="3248586427"/>
                    </a:ext>
                  </a:extLst>
                </a:gridCol>
                <a:gridCol w="256790">
                  <a:extLst>
                    <a:ext uri="{9D8B030D-6E8A-4147-A177-3AD203B41FA5}">
                      <a16:colId xmlns:a16="http://schemas.microsoft.com/office/drawing/2014/main" val="771731706"/>
                    </a:ext>
                  </a:extLst>
                </a:gridCol>
                <a:gridCol w="256790">
                  <a:extLst>
                    <a:ext uri="{9D8B030D-6E8A-4147-A177-3AD203B41FA5}">
                      <a16:colId xmlns:a16="http://schemas.microsoft.com/office/drawing/2014/main" val="1567407657"/>
                    </a:ext>
                  </a:extLst>
                </a:gridCol>
                <a:gridCol w="256790">
                  <a:extLst>
                    <a:ext uri="{9D8B030D-6E8A-4147-A177-3AD203B41FA5}">
                      <a16:colId xmlns:a16="http://schemas.microsoft.com/office/drawing/2014/main" val="3639310503"/>
                    </a:ext>
                  </a:extLst>
                </a:gridCol>
                <a:gridCol w="256790">
                  <a:extLst>
                    <a:ext uri="{9D8B030D-6E8A-4147-A177-3AD203B41FA5}">
                      <a16:colId xmlns:a16="http://schemas.microsoft.com/office/drawing/2014/main" val="3068385174"/>
                    </a:ext>
                  </a:extLst>
                </a:gridCol>
                <a:gridCol w="256790">
                  <a:extLst>
                    <a:ext uri="{9D8B030D-6E8A-4147-A177-3AD203B41FA5}">
                      <a16:colId xmlns:a16="http://schemas.microsoft.com/office/drawing/2014/main" val="317815593"/>
                    </a:ext>
                  </a:extLst>
                </a:gridCol>
                <a:gridCol w="256790">
                  <a:extLst>
                    <a:ext uri="{9D8B030D-6E8A-4147-A177-3AD203B41FA5}">
                      <a16:colId xmlns:a16="http://schemas.microsoft.com/office/drawing/2014/main" val="3484677575"/>
                    </a:ext>
                  </a:extLst>
                </a:gridCol>
                <a:gridCol w="256790">
                  <a:extLst>
                    <a:ext uri="{9D8B030D-6E8A-4147-A177-3AD203B41FA5}">
                      <a16:colId xmlns:a16="http://schemas.microsoft.com/office/drawing/2014/main" val="1511158302"/>
                    </a:ext>
                  </a:extLst>
                </a:gridCol>
                <a:gridCol w="559467">
                  <a:extLst>
                    <a:ext uri="{9D8B030D-6E8A-4147-A177-3AD203B41FA5}">
                      <a16:colId xmlns:a16="http://schemas.microsoft.com/office/drawing/2014/main" val="2378426118"/>
                    </a:ext>
                  </a:extLst>
                </a:gridCol>
              </a:tblGrid>
              <a:tr h="238410">
                <a:tc>
                  <a:txBody>
                    <a:bodyPr/>
                    <a:lstStyle/>
                    <a:p>
                      <a:pPr algn="ctr">
                        <a:lnSpc>
                          <a:spcPct val="150000"/>
                        </a:lnSpc>
                        <a:spcAft>
                          <a:spcPts val="800"/>
                        </a:spcAft>
                      </a:pPr>
                      <a:r>
                        <a:rPr lang="es-EC" sz="1200" dirty="0" smtClean="0">
                          <a:effectLst/>
                          <a:latin typeface="Times New Roman" panose="02020603050405020304" pitchFamily="18" charset="0"/>
                          <a:cs typeface="Times New Roman" panose="02020603050405020304" pitchFamily="18" charset="0"/>
                        </a:rPr>
                        <a:t>Registro</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Niveles</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70" marR="68470" marT="0" marB="0" anchor="ctr"/>
                </a:tc>
                <a:tc>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dB</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70" marR="68470" marT="0" marB="0" anchor="ctr"/>
                </a:tc>
                <a:tc>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VGA</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ATTN</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70" marR="68470" marT="0" marB="0"/>
                </a:tc>
                <a:tc gridSpan="7">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Sistema binario</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70" marR="6847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50000"/>
                        </a:lnSpc>
                        <a:spcAft>
                          <a:spcPts val="800"/>
                        </a:spcAft>
                      </a:pPr>
                      <a:r>
                        <a:rPr lang="es-EC" sz="1200" dirty="0">
                          <a:effectLst/>
                          <a:latin typeface="Times New Roman" panose="02020603050405020304" pitchFamily="18" charset="0"/>
                          <a:cs typeface="Times New Roman" panose="02020603050405020304" pitchFamily="18" charset="0"/>
                        </a:rPr>
                        <a:t>Fase</a:t>
                      </a:r>
                      <a:endParaRPr lang="es-EC"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70" marR="68470" marT="0" marB="0"/>
                </a:tc>
                <a:extLst>
                  <a:ext uri="{0D108BD9-81ED-4DB2-BD59-A6C34878D82A}">
                    <a16:rowId xmlns:a16="http://schemas.microsoft.com/office/drawing/2014/main" val="2571859475"/>
                  </a:ext>
                </a:extLst>
              </a:tr>
              <a:tr h="238410">
                <a:tc rowSpan="7">
                  <a:txBody>
                    <a:bodyPr/>
                    <a:lstStyle/>
                    <a:p>
                      <a:pPr algn="ctr">
                        <a:lnSpc>
                          <a:spcPct val="150000"/>
                        </a:lnSpc>
                        <a:spcAft>
                          <a:spcPts val="800"/>
                        </a:spcAft>
                      </a:pPr>
                      <a:r>
                        <a:rPr lang="es-EC" sz="1100" dirty="0">
                          <a:effectLst/>
                        </a:rPr>
                        <a:t>1C</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nchor="ctr"/>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80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rowSpan="7">
                  <a:txBody>
                    <a:bodyPr/>
                    <a:lstStyle/>
                    <a:p>
                      <a:pPr algn="ctr">
                        <a:lnSpc>
                          <a:spcPct val="150000"/>
                        </a:lnSpc>
                        <a:spcAft>
                          <a:spcPts val="800"/>
                        </a:spcAft>
                      </a:pPr>
                      <a:r>
                        <a:rPr lang="es-EC" sz="1100">
                          <a:effectLst/>
                        </a:rPr>
                        <a:t>45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nchor="ctr"/>
                </a:tc>
                <a:extLst>
                  <a:ext uri="{0D108BD9-81ED-4DB2-BD59-A6C34878D82A}">
                    <a16:rowId xmlns:a16="http://schemas.microsoft.com/office/drawing/2014/main" val="1322413790"/>
                  </a:ext>
                </a:extLst>
              </a:tr>
              <a:tr h="238410">
                <a:tc vMerge="1">
                  <a:txBody>
                    <a:bodyPr/>
                    <a:lstStyle/>
                    <a:p>
                      <a:endParaRPr lang="es-EC"/>
                    </a:p>
                  </a:txBody>
                  <a:tcPr/>
                </a:tc>
                <a:tc>
                  <a:txBody>
                    <a:bodyPr/>
                    <a:lstStyle/>
                    <a:p>
                      <a:pPr algn="ctr">
                        <a:lnSpc>
                          <a:spcPct val="150000"/>
                        </a:lnSpc>
                        <a:spcAft>
                          <a:spcPts val="800"/>
                        </a:spcAft>
                      </a:pPr>
                      <a:r>
                        <a:rPr lang="es-EC" sz="1100">
                          <a:effectLst/>
                        </a:rPr>
                        <a:t>20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94</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dirty="0">
                          <a:effectLst/>
                        </a:rPr>
                        <a:t>1</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vMerge="1">
                  <a:txBody>
                    <a:bodyPr/>
                    <a:lstStyle/>
                    <a:p>
                      <a:endParaRPr lang="es-EC"/>
                    </a:p>
                  </a:txBody>
                  <a:tcPr/>
                </a:tc>
                <a:extLst>
                  <a:ext uri="{0D108BD9-81ED-4DB2-BD59-A6C34878D82A}">
                    <a16:rowId xmlns:a16="http://schemas.microsoft.com/office/drawing/2014/main" val="3522124203"/>
                  </a:ext>
                </a:extLst>
              </a:tr>
              <a:tr h="238410">
                <a:tc vMerge="1">
                  <a:txBody>
                    <a:bodyPr/>
                    <a:lstStyle/>
                    <a:p>
                      <a:endParaRPr lang="es-EC"/>
                    </a:p>
                  </a:txBody>
                  <a:tcPr/>
                </a:tc>
                <a:tc>
                  <a:txBody>
                    <a:bodyPr/>
                    <a:lstStyle/>
                    <a:p>
                      <a:pPr algn="ctr">
                        <a:lnSpc>
                          <a:spcPct val="150000"/>
                        </a:lnSpc>
                        <a:spcAft>
                          <a:spcPts val="800"/>
                        </a:spcAft>
                      </a:pPr>
                      <a:r>
                        <a:rPr lang="es-EC" sz="1100">
                          <a:effectLst/>
                        </a:rPr>
                        <a:t>41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A9</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vMerge="1">
                  <a:txBody>
                    <a:bodyPr/>
                    <a:lstStyle/>
                    <a:p>
                      <a:endParaRPr lang="es-EC"/>
                    </a:p>
                  </a:txBody>
                  <a:tcPr/>
                </a:tc>
                <a:extLst>
                  <a:ext uri="{0D108BD9-81ED-4DB2-BD59-A6C34878D82A}">
                    <a16:rowId xmlns:a16="http://schemas.microsoft.com/office/drawing/2014/main" val="559428244"/>
                  </a:ext>
                </a:extLst>
              </a:tr>
              <a:tr h="238410">
                <a:tc vMerge="1">
                  <a:txBody>
                    <a:bodyPr/>
                    <a:lstStyle/>
                    <a:p>
                      <a:endParaRPr lang="es-EC"/>
                    </a:p>
                  </a:txBody>
                  <a:tcPr/>
                </a:tc>
                <a:tc>
                  <a:txBody>
                    <a:bodyPr/>
                    <a:lstStyle/>
                    <a:p>
                      <a:pPr algn="ctr">
                        <a:lnSpc>
                          <a:spcPct val="150000"/>
                        </a:lnSpc>
                        <a:spcAft>
                          <a:spcPts val="800"/>
                        </a:spcAft>
                      </a:pPr>
                      <a:r>
                        <a:rPr lang="es-EC" sz="1100">
                          <a:effectLst/>
                        </a:rPr>
                        <a:t>61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BD</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dirty="0">
                          <a:effectLst/>
                        </a:rPr>
                        <a:t>1</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vMerge="1">
                  <a:txBody>
                    <a:bodyPr/>
                    <a:lstStyle/>
                    <a:p>
                      <a:endParaRPr lang="es-EC"/>
                    </a:p>
                  </a:txBody>
                  <a:tcPr/>
                </a:tc>
                <a:extLst>
                  <a:ext uri="{0D108BD9-81ED-4DB2-BD59-A6C34878D82A}">
                    <a16:rowId xmlns:a16="http://schemas.microsoft.com/office/drawing/2014/main" val="3150202888"/>
                  </a:ext>
                </a:extLst>
              </a:tr>
              <a:tr h="238410">
                <a:tc vMerge="1">
                  <a:txBody>
                    <a:bodyPr/>
                    <a:lstStyle/>
                    <a:p>
                      <a:endParaRPr lang="es-EC"/>
                    </a:p>
                  </a:txBody>
                  <a:tcPr/>
                </a:tc>
                <a:tc>
                  <a:txBody>
                    <a:bodyPr/>
                    <a:lstStyle/>
                    <a:p>
                      <a:pPr algn="ctr">
                        <a:lnSpc>
                          <a:spcPct val="150000"/>
                        </a:lnSpc>
                        <a:spcAft>
                          <a:spcPts val="800"/>
                        </a:spcAft>
                      </a:pPr>
                      <a:r>
                        <a:rPr lang="es-EC" sz="1100">
                          <a:effectLst/>
                        </a:rPr>
                        <a:t>82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20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D2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vMerge="1">
                  <a:txBody>
                    <a:bodyPr/>
                    <a:lstStyle/>
                    <a:p>
                      <a:endParaRPr lang="es-EC"/>
                    </a:p>
                  </a:txBody>
                  <a:tcPr/>
                </a:tc>
                <a:extLst>
                  <a:ext uri="{0D108BD9-81ED-4DB2-BD59-A6C34878D82A}">
                    <a16:rowId xmlns:a16="http://schemas.microsoft.com/office/drawing/2014/main" val="2240522216"/>
                  </a:ext>
                </a:extLst>
              </a:tr>
              <a:tr h="238410">
                <a:tc vMerge="1">
                  <a:txBody>
                    <a:bodyPr/>
                    <a:lstStyle/>
                    <a:p>
                      <a:endParaRPr lang="es-EC"/>
                    </a:p>
                  </a:txBody>
                  <a:tcPr/>
                </a:tc>
                <a:tc>
                  <a:txBody>
                    <a:bodyPr/>
                    <a:lstStyle/>
                    <a:p>
                      <a:pPr algn="ctr">
                        <a:lnSpc>
                          <a:spcPct val="150000"/>
                        </a:lnSpc>
                        <a:spcAft>
                          <a:spcPts val="800"/>
                        </a:spcAft>
                      </a:pPr>
                      <a:r>
                        <a:rPr lang="es-EC" sz="1100">
                          <a:effectLst/>
                        </a:rPr>
                        <a:t>102</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25</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E6</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dirty="0">
                          <a:effectLst/>
                        </a:rPr>
                        <a:t>0</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0</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vMerge="1">
                  <a:txBody>
                    <a:bodyPr/>
                    <a:lstStyle/>
                    <a:p>
                      <a:endParaRPr lang="es-EC"/>
                    </a:p>
                  </a:txBody>
                  <a:tcPr/>
                </a:tc>
                <a:extLst>
                  <a:ext uri="{0D108BD9-81ED-4DB2-BD59-A6C34878D82A}">
                    <a16:rowId xmlns:a16="http://schemas.microsoft.com/office/drawing/2014/main" val="2250679682"/>
                  </a:ext>
                </a:extLst>
              </a:tr>
              <a:tr h="238410">
                <a:tc vMerge="1">
                  <a:txBody>
                    <a:bodyPr/>
                    <a:lstStyle/>
                    <a:p>
                      <a:endParaRPr lang="es-EC"/>
                    </a:p>
                  </a:txBody>
                  <a:tcPr/>
                </a:tc>
                <a:tc>
                  <a:txBody>
                    <a:bodyPr/>
                    <a:lstStyle/>
                    <a:p>
                      <a:pPr algn="ctr">
                        <a:lnSpc>
                          <a:spcPct val="150000"/>
                        </a:lnSpc>
                        <a:spcAft>
                          <a:spcPts val="800"/>
                        </a:spcAft>
                      </a:pPr>
                      <a:r>
                        <a:rPr lang="es-EC" sz="1100">
                          <a:effectLst/>
                        </a:rPr>
                        <a:t>127</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31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dirty="0">
                          <a:effectLst/>
                        </a:rPr>
                        <a:t>FF</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a:effectLst/>
                        </a:rPr>
                        <a:t>1</a:t>
                      </a:r>
                      <a:endParaRPr lang="es-EC"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a:txBody>
                    <a:bodyPr/>
                    <a:lstStyle/>
                    <a:p>
                      <a:pPr algn="ctr">
                        <a:lnSpc>
                          <a:spcPct val="150000"/>
                        </a:lnSpc>
                        <a:spcAft>
                          <a:spcPts val="800"/>
                        </a:spcAft>
                      </a:pPr>
                      <a:r>
                        <a:rPr lang="es-EC" sz="1100" dirty="0">
                          <a:effectLst/>
                        </a:rPr>
                        <a:t>1</a:t>
                      </a:r>
                      <a:endParaRPr lang="es-EC"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70" marR="68470" marT="0" marB="0"/>
                </a:tc>
                <a:tc vMerge="1">
                  <a:txBody>
                    <a:bodyPr/>
                    <a:lstStyle/>
                    <a:p>
                      <a:endParaRPr lang="es-EC"/>
                    </a:p>
                  </a:txBody>
                  <a:tcPr/>
                </a:tc>
                <a:extLst>
                  <a:ext uri="{0D108BD9-81ED-4DB2-BD59-A6C34878D82A}">
                    <a16:rowId xmlns:a16="http://schemas.microsoft.com/office/drawing/2014/main" val="2610226135"/>
                  </a:ext>
                </a:extLst>
              </a:tr>
            </a:tbl>
          </a:graphicData>
        </a:graphic>
      </p:graphicFrame>
      <p:sp>
        <p:nvSpPr>
          <p:cNvPr id="10" name="CuadroTexto 9">
            <a:extLst>
              <a:ext uri="{FF2B5EF4-FFF2-40B4-BE49-F238E27FC236}">
                <a16:creationId xmlns:a16="http://schemas.microsoft.com/office/drawing/2014/main" id="{541677C2-5AA1-4C76-9176-2573ED216E03}"/>
              </a:ext>
            </a:extLst>
          </p:cNvPr>
          <p:cNvSpPr txBox="1"/>
          <p:nvPr/>
        </p:nvSpPr>
        <p:spPr>
          <a:xfrm>
            <a:off x="251520" y="1516045"/>
            <a:ext cx="2366018" cy="166949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50000"/>
              </a:lnSpc>
              <a:spcAft>
                <a:spcPts val="800"/>
              </a:spcAft>
            </a:pPr>
            <a:r>
              <a:rPr lang="es-EC" sz="1400" dirty="0">
                <a:latin typeface="Times New Roman" panose="02020603050405020304" pitchFamily="18" charset="0"/>
                <a:ea typeface="Calibri" panose="020F0502020204030204" pitchFamily="34" charset="0"/>
                <a:cs typeface="Times New Roman" panose="02020603050405020304" pitchFamily="18" charset="0"/>
              </a:rPr>
              <a:t>C</a:t>
            </a: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ódigo de programación en el canal 1 con ganancia VGA, ATTN = 1 y </a:t>
            </a:r>
            <a:r>
              <a:rPr lang="es-EC" sz="1400" dirty="0" err="1">
                <a:effectLst/>
                <a:latin typeface="Times New Roman" panose="02020603050405020304" pitchFamily="18" charset="0"/>
                <a:ea typeface="Calibri" panose="020F0502020204030204" pitchFamily="34" charset="0"/>
                <a:cs typeface="Times New Roman" panose="02020603050405020304" pitchFamily="18" charset="0"/>
              </a:rPr>
              <a:t>desfasador</a:t>
            </a: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 de entrada configurado a 45º para el modo de transmisión.</a:t>
            </a:r>
          </a:p>
        </p:txBody>
      </p:sp>
      <p:sp>
        <p:nvSpPr>
          <p:cNvPr id="12" name="CuadroTexto 11">
            <a:extLst>
              <a:ext uri="{FF2B5EF4-FFF2-40B4-BE49-F238E27FC236}">
                <a16:creationId xmlns:a16="http://schemas.microsoft.com/office/drawing/2014/main" id="{3182781C-45B9-449E-870C-D2BACBB629CB}"/>
              </a:ext>
            </a:extLst>
          </p:cNvPr>
          <p:cNvSpPr txBox="1"/>
          <p:nvPr/>
        </p:nvSpPr>
        <p:spPr>
          <a:xfrm>
            <a:off x="251520" y="3804628"/>
            <a:ext cx="2366018" cy="199266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50000"/>
              </a:lnSpc>
            </a:pP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La tabla muestra los niveles de potencia en las salidas T</a:t>
            </a:r>
            <a:r>
              <a:rPr lang="es-EC" sz="1400" baseline="-25000" dirty="0">
                <a:effectLst/>
                <a:latin typeface="Times New Roman" panose="02020603050405020304" pitchFamily="18" charset="0"/>
                <a:ea typeface="Calibri" panose="020F0502020204030204" pitchFamily="34" charset="0"/>
                <a:cs typeface="Times New Roman" panose="02020603050405020304" pitchFamily="18" charset="0"/>
              </a:rPr>
              <a:t>X1</a:t>
            </a: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 T</a:t>
            </a:r>
            <a:r>
              <a:rPr lang="es-EC" sz="1400" baseline="-25000" dirty="0">
                <a:effectLst/>
                <a:latin typeface="Times New Roman" panose="02020603050405020304" pitchFamily="18" charset="0"/>
                <a:ea typeface="Calibri" panose="020F0502020204030204" pitchFamily="34" charset="0"/>
                <a:cs typeface="Times New Roman" panose="02020603050405020304" pitchFamily="18" charset="0"/>
              </a:rPr>
              <a:t>X2</a:t>
            </a: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 T</a:t>
            </a:r>
            <a:r>
              <a:rPr lang="es-EC" sz="1400" baseline="-25000" dirty="0">
                <a:effectLst/>
                <a:latin typeface="Times New Roman" panose="02020603050405020304" pitchFamily="18" charset="0"/>
                <a:ea typeface="Calibri" panose="020F0502020204030204" pitchFamily="34" charset="0"/>
                <a:cs typeface="Times New Roman" panose="02020603050405020304" pitchFamily="18" charset="0"/>
              </a:rPr>
              <a:t>X3</a:t>
            </a: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 y T</a:t>
            </a:r>
            <a:r>
              <a:rPr lang="es-EC" sz="1400" baseline="-25000" dirty="0">
                <a:effectLst/>
                <a:latin typeface="Times New Roman" panose="02020603050405020304" pitchFamily="18" charset="0"/>
                <a:ea typeface="Calibri" panose="020F0502020204030204" pitchFamily="34" charset="0"/>
                <a:cs typeface="Times New Roman" panose="02020603050405020304" pitchFamily="18" charset="0"/>
              </a:rPr>
              <a:t>X4</a:t>
            </a: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 cuando se aplica una señal de entrada de onda continua a 8 GHz y con potencia 10 dBm. </a:t>
            </a:r>
            <a:endParaRPr lang="es-EC" sz="1400" dirty="0">
              <a:latin typeface="Times New Roman" panose="02020603050405020304" pitchFamily="18" charset="0"/>
              <a:cs typeface="Times New Roman" panose="02020603050405020304" pitchFamily="18" charset="0"/>
            </a:endParaRPr>
          </a:p>
        </p:txBody>
      </p:sp>
      <p:sp>
        <p:nvSpPr>
          <p:cNvPr id="3" name="Rectángulo 2"/>
          <p:cNvSpPr/>
          <p:nvPr/>
        </p:nvSpPr>
        <p:spPr>
          <a:xfrm>
            <a:off x="5663679" y="33915"/>
            <a:ext cx="3383340" cy="523220"/>
          </a:xfrm>
          <a:prstGeom prst="rect">
            <a:avLst/>
          </a:prstGeom>
        </p:spPr>
        <p:txBody>
          <a:bodyPr wrap="square">
            <a:spAutoFit/>
          </a:bodyPr>
          <a:lstStyle/>
          <a:p>
            <a:r>
              <a:rPr lang="es-EC" sz="2800" kern="0" dirty="0">
                <a:solidFill>
                  <a:srgbClr val="00B050"/>
                </a:solidFill>
                <a:latin typeface="Times New Roman" panose="02020603050405020304" pitchFamily="18" charset="0"/>
                <a:cs typeface="Times New Roman" panose="02020603050405020304" pitchFamily="18" charset="0"/>
              </a:rPr>
              <a:t>Pruebas y Resultados</a:t>
            </a:r>
          </a:p>
        </p:txBody>
      </p:sp>
      <p:sp>
        <p:nvSpPr>
          <p:cNvPr id="11" name="Título 1"/>
          <p:cNvSpPr txBox="1">
            <a:spLocks/>
          </p:cNvSpPr>
          <p:nvPr/>
        </p:nvSpPr>
        <p:spPr>
          <a:xfrm>
            <a:off x="251520" y="597928"/>
            <a:ext cx="8229600" cy="529609"/>
          </a:xfrm>
          <a:prstGeom prst="rect">
            <a:avLst/>
          </a:prstGeom>
        </p:spPr>
        <p:txBody>
          <a:bodyPr>
            <a:noAutofit/>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lnSpc>
                <a:spcPct val="150000"/>
              </a:lnSpc>
              <a:spcAft>
                <a:spcPts val="0"/>
              </a:spcAft>
            </a:pPr>
            <a:r>
              <a:rPr lang="en-US" sz="1800" i="0" kern="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CONTROL DE GANANCIA VGA</a:t>
            </a:r>
            <a:endParaRPr lang="en-US" sz="1800" i="0" kern="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CuadroTexto 8"/>
          <p:cNvSpPr txBox="1"/>
          <p:nvPr/>
        </p:nvSpPr>
        <p:spPr>
          <a:xfrm>
            <a:off x="0" y="6493174"/>
            <a:ext cx="705967" cy="369332"/>
          </a:xfrm>
          <a:prstGeom prst="rect">
            <a:avLst/>
          </a:prstGeom>
          <a:noFill/>
        </p:spPr>
        <p:txBody>
          <a:bodyPr wrap="square" rtlCol="0">
            <a:spAutoFit/>
          </a:bodyPr>
          <a:lstStyle/>
          <a:p>
            <a:r>
              <a:rPr lang="es-ES" dirty="0" smtClean="0"/>
              <a:t>30</a:t>
            </a:r>
            <a:endParaRPr lang="es-ES" dirty="0"/>
          </a:p>
        </p:txBody>
      </p:sp>
    </p:spTree>
    <p:extLst>
      <p:ext uri="{BB962C8B-B14F-4D97-AF65-F5344CB8AC3E}">
        <p14:creationId xmlns:p14="http://schemas.microsoft.com/office/powerpoint/2010/main" val="543987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457A005-EC68-4F84-AA85-2A44783DEE7D}"/>
              </a:ext>
            </a:extLst>
          </p:cNvPr>
          <p:cNvSpPr>
            <a:spLocks noChangeArrowheads="1"/>
          </p:cNvSpPr>
          <p:nvPr/>
        </p:nvSpPr>
        <p:spPr bwMode="auto">
          <a:xfrm>
            <a:off x="3707904" y="17008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Objeto 7">
            <a:extLst>
              <a:ext uri="{FF2B5EF4-FFF2-40B4-BE49-F238E27FC236}">
                <a16:creationId xmlns:a16="http://schemas.microsoft.com/office/drawing/2014/main" id="{31CBCB4E-0DC3-4FBF-A5D6-8782C2369A46}"/>
              </a:ext>
            </a:extLst>
          </p:cNvPr>
          <p:cNvGraphicFramePr>
            <a:graphicFrameLocks noChangeAspect="1"/>
          </p:cNvGraphicFramePr>
          <p:nvPr>
            <p:extLst>
              <p:ext uri="{D42A27DB-BD31-4B8C-83A1-F6EECF244321}">
                <p14:modId xmlns:p14="http://schemas.microsoft.com/office/powerpoint/2010/main" val="46245769"/>
              </p:ext>
            </p:extLst>
          </p:nvPr>
        </p:nvGraphicFramePr>
        <p:xfrm>
          <a:off x="4355976" y="985013"/>
          <a:ext cx="4668311" cy="3855184"/>
        </p:xfrm>
        <a:graphic>
          <a:graphicData uri="http://schemas.openxmlformats.org/presentationml/2006/ole">
            <mc:AlternateContent xmlns:mc="http://schemas.openxmlformats.org/markup-compatibility/2006">
              <mc:Choice xmlns:v="urn:schemas-microsoft-com:vml" Requires="v">
                <p:oleObj spid="_x0000_s24593" r:id="rId3" imgW="4119315" imgH="3143274" progId="Origin95.Graph">
                  <p:embed/>
                </p:oleObj>
              </mc:Choice>
              <mc:Fallback>
                <p:oleObj r:id="rId3" imgW="4119315" imgH="3143274" progId="Origin95.Graph">
                  <p:embed/>
                  <p:pic>
                    <p:nvPicPr>
                      <p:cNvPr id="8" name="Objeto 7">
                        <a:extLst>
                          <a:ext uri="{FF2B5EF4-FFF2-40B4-BE49-F238E27FC236}">
                            <a16:creationId xmlns:a16="http://schemas.microsoft.com/office/drawing/2014/main" id="{31CBCB4E-0DC3-4FBF-A5D6-8782C2369A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556" t="3873" r="9723" b="4327"/>
                      <a:stretch>
                        <a:fillRect/>
                      </a:stretch>
                    </p:blipFill>
                    <p:spPr bwMode="auto">
                      <a:xfrm>
                        <a:off x="4355976" y="985013"/>
                        <a:ext cx="4668311" cy="3855184"/>
                      </a:xfrm>
                      <a:prstGeom prst="rect">
                        <a:avLst/>
                      </a:prstGeom>
                      <a:noFill/>
                    </p:spPr>
                  </p:pic>
                </p:oleObj>
              </mc:Fallback>
            </mc:AlternateContent>
          </a:graphicData>
        </a:graphic>
      </p:graphicFrame>
      <p:sp>
        <p:nvSpPr>
          <p:cNvPr id="9" name="CuadroTexto 8">
            <a:extLst>
              <a:ext uri="{FF2B5EF4-FFF2-40B4-BE49-F238E27FC236}">
                <a16:creationId xmlns:a16="http://schemas.microsoft.com/office/drawing/2014/main" id="{A766BED6-7CFA-494E-AB8B-C1CB88C73EF4}"/>
              </a:ext>
            </a:extLst>
          </p:cNvPr>
          <p:cNvSpPr txBox="1"/>
          <p:nvPr/>
        </p:nvSpPr>
        <p:spPr>
          <a:xfrm>
            <a:off x="4810533" y="4609397"/>
            <a:ext cx="4085042"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50000"/>
              </a:lnSpc>
            </a:pPr>
            <a:r>
              <a:rPr lang="es-EC" sz="1600" dirty="0">
                <a:latin typeface="Times New Roman" panose="02020603050405020304" pitchFamily="18" charset="0"/>
                <a:ea typeface="Calibri" panose="020F0502020204030204" pitchFamily="34" charset="0"/>
                <a:cs typeface="Times New Roman" panose="02020603050405020304" pitchFamily="18" charset="0"/>
              </a:rPr>
              <a:t>P</a:t>
            </a: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otencia vs. control de ganancia en las salidas T</a:t>
            </a:r>
            <a:r>
              <a:rPr lang="es-EC" sz="1600" baseline="-25000" dirty="0">
                <a:effectLst/>
                <a:latin typeface="Times New Roman" panose="02020603050405020304" pitchFamily="18" charset="0"/>
                <a:ea typeface="Calibri" panose="020F0502020204030204" pitchFamily="34" charset="0"/>
                <a:cs typeface="Times New Roman" panose="02020603050405020304" pitchFamily="18" charset="0"/>
              </a:rPr>
              <a:t>X1</a:t>
            </a: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 T</a:t>
            </a:r>
            <a:r>
              <a:rPr lang="es-EC" sz="1600" baseline="-25000" dirty="0">
                <a:effectLst/>
                <a:latin typeface="Times New Roman" panose="02020603050405020304" pitchFamily="18" charset="0"/>
                <a:ea typeface="Calibri" panose="020F0502020204030204" pitchFamily="34" charset="0"/>
                <a:cs typeface="Times New Roman" panose="02020603050405020304" pitchFamily="18" charset="0"/>
              </a:rPr>
              <a:t>X2</a:t>
            </a: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 T</a:t>
            </a:r>
            <a:r>
              <a:rPr lang="es-EC" sz="1600" baseline="-25000" dirty="0">
                <a:effectLst/>
                <a:latin typeface="Times New Roman" panose="02020603050405020304" pitchFamily="18" charset="0"/>
                <a:ea typeface="Calibri" panose="020F0502020204030204" pitchFamily="34" charset="0"/>
                <a:cs typeface="Times New Roman" panose="02020603050405020304" pitchFamily="18" charset="0"/>
              </a:rPr>
              <a:t>X3</a:t>
            </a: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 y T</a:t>
            </a:r>
            <a:r>
              <a:rPr lang="es-EC" sz="1600" baseline="-25000" dirty="0">
                <a:effectLst/>
                <a:latin typeface="Times New Roman" panose="02020603050405020304" pitchFamily="18" charset="0"/>
                <a:ea typeface="Calibri" panose="020F0502020204030204" pitchFamily="34" charset="0"/>
                <a:cs typeface="Times New Roman" panose="02020603050405020304" pitchFamily="18" charset="0"/>
              </a:rPr>
              <a:t>X4</a:t>
            </a: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s-EC" sz="1600" dirty="0">
                <a:latin typeface="Times New Roman" panose="02020603050405020304" pitchFamily="18" charset="0"/>
                <a:ea typeface="Calibri" panose="020F0502020204030204" pitchFamily="34" charset="0"/>
                <a:cs typeface="Times New Roman" panose="02020603050405020304" pitchFamily="18" charset="0"/>
              </a:rPr>
              <a:t>con frecuencia de </a:t>
            </a: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8 GHz y potencia 10 dBm. </a:t>
            </a:r>
            <a:endParaRPr lang="es-EC" sz="1600" dirty="0">
              <a:latin typeface="Times New Roman" panose="02020603050405020304" pitchFamily="18" charset="0"/>
              <a:cs typeface="Times New Roman" panose="02020603050405020304" pitchFamily="18" charset="0"/>
            </a:endParaRPr>
          </a:p>
        </p:txBody>
      </p:sp>
      <p:pic>
        <p:nvPicPr>
          <p:cNvPr id="10" name="Imagen 9">
            <a:extLst>
              <a:ext uri="{FF2B5EF4-FFF2-40B4-BE49-F238E27FC236}">
                <a16:creationId xmlns:a16="http://schemas.microsoft.com/office/drawing/2014/main" id="{AC6021BD-CBE3-461E-B6FC-1C0BE69F7C6F}"/>
              </a:ext>
            </a:extLst>
          </p:cNvPr>
          <p:cNvPicPr/>
          <p:nvPr/>
        </p:nvPicPr>
        <p:blipFill>
          <a:blip r:embed="rId5"/>
          <a:stretch>
            <a:fillRect/>
          </a:stretch>
        </p:blipFill>
        <p:spPr>
          <a:xfrm>
            <a:off x="138336" y="1127537"/>
            <a:ext cx="4330824" cy="3451150"/>
          </a:xfrm>
          <a:prstGeom prst="rect">
            <a:avLst/>
          </a:prstGeom>
        </p:spPr>
      </p:pic>
      <p:sp>
        <p:nvSpPr>
          <p:cNvPr id="11" name="CuadroTexto 10">
            <a:extLst>
              <a:ext uri="{FF2B5EF4-FFF2-40B4-BE49-F238E27FC236}">
                <a16:creationId xmlns:a16="http://schemas.microsoft.com/office/drawing/2014/main" id="{4396D105-0121-444D-ACC9-68310F153F5C}"/>
              </a:ext>
            </a:extLst>
          </p:cNvPr>
          <p:cNvSpPr txBox="1"/>
          <p:nvPr/>
        </p:nvSpPr>
        <p:spPr>
          <a:xfrm>
            <a:off x="647564" y="4721211"/>
            <a:ext cx="3384376"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EC" sz="1600" dirty="0">
                <a:effectLst/>
                <a:latin typeface="Times New Roman" panose="02020603050405020304" pitchFamily="18" charset="0"/>
                <a:ea typeface="ArialMT"/>
                <a:cs typeface="Times New Roman" panose="02020603050405020304" pitchFamily="18" charset="0"/>
              </a:rPr>
              <a:t>Ganancia normalizada frente a código de control de ganancia de 7 bits</a:t>
            </a:r>
            <a:endParaRPr lang="es-EC" sz="1600" dirty="0">
              <a:latin typeface="Times New Roman" panose="02020603050405020304" pitchFamily="18" charset="0"/>
              <a:cs typeface="Times New Roman" panose="02020603050405020304" pitchFamily="18" charset="0"/>
            </a:endParaRPr>
          </a:p>
        </p:txBody>
      </p:sp>
      <p:sp>
        <p:nvSpPr>
          <p:cNvPr id="12" name="Rectángulo 11"/>
          <p:cNvSpPr/>
          <p:nvPr/>
        </p:nvSpPr>
        <p:spPr>
          <a:xfrm>
            <a:off x="5663679" y="33915"/>
            <a:ext cx="3383340" cy="523220"/>
          </a:xfrm>
          <a:prstGeom prst="rect">
            <a:avLst/>
          </a:prstGeom>
        </p:spPr>
        <p:txBody>
          <a:bodyPr wrap="square">
            <a:spAutoFit/>
          </a:bodyPr>
          <a:lstStyle/>
          <a:p>
            <a:r>
              <a:rPr lang="es-EC" sz="2800" kern="0" dirty="0">
                <a:solidFill>
                  <a:srgbClr val="00B050"/>
                </a:solidFill>
                <a:latin typeface="Times New Roman" panose="02020603050405020304" pitchFamily="18" charset="0"/>
                <a:cs typeface="Times New Roman" panose="02020603050405020304" pitchFamily="18" charset="0"/>
              </a:rPr>
              <a:t>Pruebas y Resultados</a:t>
            </a:r>
          </a:p>
        </p:txBody>
      </p:sp>
      <p:sp>
        <p:nvSpPr>
          <p:cNvPr id="13" name="Título 1"/>
          <p:cNvSpPr txBox="1">
            <a:spLocks/>
          </p:cNvSpPr>
          <p:nvPr/>
        </p:nvSpPr>
        <p:spPr>
          <a:xfrm>
            <a:off x="251520" y="597928"/>
            <a:ext cx="8229600" cy="529609"/>
          </a:xfrm>
          <a:prstGeom prst="rect">
            <a:avLst/>
          </a:prstGeom>
        </p:spPr>
        <p:txBody>
          <a:bodyPr>
            <a:noAutofit/>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lnSpc>
                <a:spcPct val="150000"/>
              </a:lnSpc>
              <a:spcAft>
                <a:spcPts val="0"/>
              </a:spcAft>
            </a:pPr>
            <a:r>
              <a:rPr lang="en-US" sz="1800" i="0" kern="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CONTROL DE GANANCIA VGA</a:t>
            </a:r>
            <a:endParaRPr lang="en-US" sz="1800" i="0" kern="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CuadroTexto 13"/>
          <p:cNvSpPr txBox="1"/>
          <p:nvPr/>
        </p:nvSpPr>
        <p:spPr>
          <a:xfrm>
            <a:off x="0" y="6493174"/>
            <a:ext cx="705967" cy="369332"/>
          </a:xfrm>
          <a:prstGeom prst="rect">
            <a:avLst/>
          </a:prstGeom>
          <a:noFill/>
        </p:spPr>
        <p:txBody>
          <a:bodyPr wrap="square" rtlCol="0">
            <a:spAutoFit/>
          </a:bodyPr>
          <a:lstStyle/>
          <a:p>
            <a:r>
              <a:rPr lang="en-BZ" dirty="0" smtClean="0"/>
              <a:t>31</a:t>
            </a:r>
            <a:endParaRPr lang="es-ES" dirty="0"/>
          </a:p>
        </p:txBody>
      </p:sp>
    </p:spTree>
    <p:extLst>
      <p:ext uri="{BB962C8B-B14F-4D97-AF65-F5344CB8AC3E}">
        <p14:creationId xmlns:p14="http://schemas.microsoft.com/office/powerpoint/2010/main" val="1335005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457A005-EC68-4F84-AA85-2A44783DEE7D}"/>
              </a:ext>
            </a:extLst>
          </p:cNvPr>
          <p:cNvSpPr>
            <a:spLocks noChangeArrowheads="1"/>
          </p:cNvSpPr>
          <p:nvPr/>
        </p:nvSpPr>
        <p:spPr bwMode="auto">
          <a:xfrm>
            <a:off x="3707904" y="17008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CuadroTexto 10">
            <a:extLst>
              <a:ext uri="{FF2B5EF4-FFF2-40B4-BE49-F238E27FC236}">
                <a16:creationId xmlns:a16="http://schemas.microsoft.com/office/drawing/2014/main" id="{4396D105-0121-444D-ACC9-68310F153F5C}"/>
              </a:ext>
            </a:extLst>
          </p:cNvPr>
          <p:cNvSpPr txBox="1"/>
          <p:nvPr/>
        </p:nvSpPr>
        <p:spPr>
          <a:xfrm>
            <a:off x="433934" y="1371121"/>
            <a:ext cx="3384376"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s-EC" i="1" dirty="0" smtClean="0">
                <a:effectLst/>
                <a:latin typeface="Times New Roman" panose="02020603050405020304" pitchFamily="18" charset="0"/>
                <a:ea typeface="ArialMT"/>
                <a:cs typeface="Times New Roman" panose="02020603050405020304" pitchFamily="18" charset="0"/>
              </a:rPr>
              <a:t>Mediciones en laboratorio. (CICTE)</a:t>
            </a:r>
            <a:endParaRPr lang="es-EC" i="1" dirty="0">
              <a:latin typeface="Times New Roman" panose="02020603050405020304" pitchFamily="18" charset="0"/>
              <a:cs typeface="Times New Roman" panose="02020603050405020304" pitchFamily="18" charset="0"/>
            </a:endParaRPr>
          </a:p>
        </p:txBody>
      </p:sp>
      <p:sp>
        <p:nvSpPr>
          <p:cNvPr id="12" name="Rectángulo 11"/>
          <p:cNvSpPr/>
          <p:nvPr/>
        </p:nvSpPr>
        <p:spPr>
          <a:xfrm>
            <a:off x="5663679" y="33915"/>
            <a:ext cx="3383340" cy="523220"/>
          </a:xfrm>
          <a:prstGeom prst="rect">
            <a:avLst/>
          </a:prstGeom>
        </p:spPr>
        <p:txBody>
          <a:bodyPr wrap="square">
            <a:spAutoFit/>
          </a:bodyPr>
          <a:lstStyle/>
          <a:p>
            <a:r>
              <a:rPr lang="es-EC" sz="2800" kern="0" dirty="0">
                <a:solidFill>
                  <a:srgbClr val="00B050"/>
                </a:solidFill>
                <a:latin typeface="Times New Roman" panose="02020603050405020304" pitchFamily="18" charset="0"/>
                <a:cs typeface="Times New Roman" panose="02020603050405020304" pitchFamily="18" charset="0"/>
              </a:rPr>
              <a:t>Pruebas y Resultados</a:t>
            </a:r>
          </a:p>
        </p:txBody>
      </p:sp>
      <p:pic>
        <p:nvPicPr>
          <p:cNvPr id="13" name="Imagen 12"/>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Lst>
          </a:blip>
          <a:srcRect l="20296" r="23325" b="5838"/>
          <a:stretch/>
        </p:blipFill>
        <p:spPr bwMode="auto">
          <a:xfrm>
            <a:off x="433934" y="2229847"/>
            <a:ext cx="3860311" cy="3013982"/>
          </a:xfrm>
          <a:prstGeom prst="rect">
            <a:avLst/>
          </a:prstGeom>
          <a:ln>
            <a:noFill/>
          </a:ln>
          <a:extLst>
            <a:ext uri="{53640926-AAD7-44D8-BBD7-CCE9431645EC}">
              <a14:shadowObscured xmlns:a14="http://schemas.microsoft.com/office/drawing/2010/main"/>
            </a:ext>
          </a:extLst>
        </p:spPr>
      </p:pic>
      <p:pic>
        <p:nvPicPr>
          <p:cNvPr id="14" name="Imagen 13"/>
          <p:cNvPicPr/>
          <p:nvPr/>
        </p:nvPicPr>
        <p:blipFill rotWithShape="1">
          <a:blip r:embed="rId4"/>
          <a:srcRect l="57794" t="20518" r="3296" b="16097"/>
          <a:stretch/>
        </p:blipFill>
        <p:spPr bwMode="auto">
          <a:xfrm>
            <a:off x="4776755" y="2282536"/>
            <a:ext cx="3886779" cy="3013982"/>
          </a:xfrm>
          <a:prstGeom prst="rect">
            <a:avLst/>
          </a:prstGeom>
          <a:ln>
            <a:noFill/>
          </a:ln>
          <a:extLst>
            <a:ext uri="{53640926-AAD7-44D8-BBD7-CCE9431645EC}">
              <a14:shadowObscured xmlns:a14="http://schemas.microsoft.com/office/drawing/2010/main"/>
            </a:ext>
          </a:extLst>
        </p:spPr>
      </p:pic>
      <p:sp>
        <p:nvSpPr>
          <p:cNvPr id="9" name="Título 1"/>
          <p:cNvSpPr txBox="1">
            <a:spLocks/>
          </p:cNvSpPr>
          <p:nvPr/>
        </p:nvSpPr>
        <p:spPr>
          <a:xfrm>
            <a:off x="251520" y="597928"/>
            <a:ext cx="8229600" cy="529609"/>
          </a:xfrm>
          <a:prstGeom prst="rect">
            <a:avLst/>
          </a:prstGeom>
        </p:spPr>
        <p:txBody>
          <a:bodyPr>
            <a:noAutofit/>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lnSpc>
                <a:spcPct val="150000"/>
              </a:lnSpc>
              <a:spcAft>
                <a:spcPts val="0"/>
              </a:spcAft>
            </a:pPr>
            <a:r>
              <a:rPr lang="en-US" sz="1800" i="0" kern="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CONTROL DE GANANCIA VGA</a:t>
            </a:r>
            <a:endParaRPr lang="en-US" sz="1800" i="0" kern="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CuadroTexto 7"/>
          <p:cNvSpPr txBox="1"/>
          <p:nvPr/>
        </p:nvSpPr>
        <p:spPr>
          <a:xfrm>
            <a:off x="0" y="6493174"/>
            <a:ext cx="705967" cy="369332"/>
          </a:xfrm>
          <a:prstGeom prst="rect">
            <a:avLst/>
          </a:prstGeom>
          <a:noFill/>
        </p:spPr>
        <p:txBody>
          <a:bodyPr wrap="square" rtlCol="0">
            <a:spAutoFit/>
          </a:bodyPr>
          <a:lstStyle/>
          <a:p>
            <a:r>
              <a:rPr lang="es-ES" dirty="0" smtClean="0"/>
              <a:t>32</a:t>
            </a:r>
            <a:endParaRPr lang="es-ES" dirty="0"/>
          </a:p>
        </p:txBody>
      </p:sp>
    </p:spTree>
    <p:extLst>
      <p:ext uri="{BB962C8B-B14F-4D97-AF65-F5344CB8AC3E}">
        <p14:creationId xmlns:p14="http://schemas.microsoft.com/office/powerpoint/2010/main" val="4028688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457A005-EC68-4F84-AA85-2A44783DEE7D}"/>
              </a:ext>
            </a:extLst>
          </p:cNvPr>
          <p:cNvSpPr>
            <a:spLocks noChangeArrowheads="1"/>
          </p:cNvSpPr>
          <p:nvPr/>
        </p:nvSpPr>
        <p:spPr bwMode="auto">
          <a:xfrm>
            <a:off x="3707904" y="17008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CuadroTexto 3">
            <a:extLst>
              <a:ext uri="{FF2B5EF4-FFF2-40B4-BE49-F238E27FC236}">
                <a16:creationId xmlns:a16="http://schemas.microsoft.com/office/drawing/2014/main" id="{48F58CDA-1ECC-4131-968D-1EBCBF456ECE}"/>
              </a:ext>
            </a:extLst>
          </p:cNvPr>
          <p:cNvSpPr txBox="1"/>
          <p:nvPr/>
        </p:nvSpPr>
        <p:spPr>
          <a:xfrm>
            <a:off x="2203202" y="1268269"/>
            <a:ext cx="1996700"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s-MX" dirty="0">
                <a:latin typeface="Times New Roman" panose="02020603050405020304" pitchFamily="18" charset="0"/>
                <a:cs typeface="Times New Roman" panose="02020603050405020304" pitchFamily="18" charset="0"/>
              </a:rPr>
              <a:t>Remoción de cobre</a:t>
            </a:r>
            <a:endParaRPr lang="es-EC" dirty="0">
              <a:latin typeface="Times New Roman" panose="02020603050405020304" pitchFamily="18" charset="0"/>
              <a:cs typeface="Times New Roman" panose="02020603050405020304" pitchFamily="18" charset="0"/>
            </a:endParaRPr>
          </a:p>
        </p:txBody>
      </p:sp>
      <p:pic>
        <p:nvPicPr>
          <p:cNvPr id="10" name="Imagen 9">
            <a:extLst>
              <a:ext uri="{FF2B5EF4-FFF2-40B4-BE49-F238E27FC236}">
                <a16:creationId xmlns:a16="http://schemas.microsoft.com/office/drawing/2014/main" id="{F8FA4475-F346-4254-9B7C-F9EB94E5815E}"/>
              </a:ext>
            </a:extLst>
          </p:cNvPr>
          <p:cNvPicPr/>
          <p:nvPr/>
        </p:nvPicPr>
        <p:blipFill rotWithShape="1">
          <a:blip r:embed="rId3" cstate="print">
            <a:extLst>
              <a:ext uri="{28A0092B-C50C-407E-A947-70E740481C1C}">
                <a14:useLocalDpi xmlns:a14="http://schemas.microsoft.com/office/drawing/2010/main" val="0"/>
              </a:ext>
            </a:extLst>
          </a:blip>
          <a:srcRect l="14980" t="8436" r="33701" b="16120"/>
          <a:stretch/>
        </p:blipFill>
        <p:spPr bwMode="auto">
          <a:xfrm>
            <a:off x="3707904" y="1964073"/>
            <a:ext cx="2375788" cy="1517639"/>
          </a:xfrm>
          <a:prstGeom prst="rect">
            <a:avLst/>
          </a:prstGeom>
          <a:ln>
            <a:no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C5195538-37CF-4FFB-9918-2296750FD364}"/>
              </a:ext>
            </a:extLst>
          </p:cNvPr>
          <p:cNvPicPr/>
          <p:nvPr/>
        </p:nvPicPr>
        <p:blipFill rotWithShape="1">
          <a:blip r:embed="rId4" cstate="print">
            <a:extLst>
              <a:ext uri="{28A0092B-C50C-407E-A947-70E740481C1C}">
                <a14:useLocalDpi xmlns:a14="http://schemas.microsoft.com/office/drawing/2010/main" val="0"/>
              </a:ext>
            </a:extLst>
          </a:blip>
          <a:srcRect l="5970" t="9837" b="6446"/>
          <a:stretch/>
        </p:blipFill>
        <p:spPr bwMode="auto">
          <a:xfrm>
            <a:off x="3707904" y="4144839"/>
            <a:ext cx="2375788" cy="939165"/>
          </a:xfrm>
          <a:prstGeom prst="rect">
            <a:avLst/>
          </a:prstGeom>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75D7047C-2E5E-44A1-ADE2-4C15BD72584B}"/>
              </a:ext>
            </a:extLst>
          </p:cNvPr>
          <p:cNvPicPr/>
          <p:nvPr/>
        </p:nvPicPr>
        <p:blipFill rotWithShape="1">
          <a:blip r:embed="rId5" cstate="print">
            <a:extLst>
              <a:ext uri="{28A0092B-C50C-407E-A947-70E740481C1C}">
                <a14:useLocalDpi xmlns:a14="http://schemas.microsoft.com/office/drawing/2010/main" val="0"/>
              </a:ext>
            </a:extLst>
          </a:blip>
          <a:srcRect l="23782" t="6309" r="28877" b="15912"/>
          <a:stretch/>
        </p:blipFill>
        <p:spPr bwMode="auto">
          <a:xfrm>
            <a:off x="6413078" y="1922479"/>
            <a:ext cx="2273721" cy="1517636"/>
          </a:xfrm>
          <a:prstGeom prst="rect">
            <a:avLst/>
          </a:prstGeom>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FA871975-9891-435D-833B-76FF6C3BCC06}"/>
              </a:ext>
            </a:extLst>
          </p:cNvPr>
          <p:cNvPicPr/>
          <p:nvPr/>
        </p:nvPicPr>
        <p:blipFill rotWithShape="1">
          <a:blip r:embed="rId6" cstate="print">
            <a:extLst>
              <a:ext uri="{28A0092B-C50C-407E-A947-70E740481C1C}">
                <a14:useLocalDpi xmlns:a14="http://schemas.microsoft.com/office/drawing/2010/main" val="0"/>
              </a:ext>
            </a:extLst>
          </a:blip>
          <a:srcRect l="12440" t="1" r="26313" b="16323"/>
          <a:stretch/>
        </p:blipFill>
        <p:spPr bwMode="auto">
          <a:xfrm>
            <a:off x="6413078" y="4144839"/>
            <a:ext cx="2273721" cy="1152129"/>
          </a:xfrm>
          <a:prstGeom prst="rect">
            <a:avLst/>
          </a:prstGeom>
          <a:ln>
            <a:noFill/>
          </a:ln>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02FD5360-6732-48D1-9F6A-64210AD8FEC1}"/>
              </a:ext>
            </a:extLst>
          </p:cNvPr>
          <p:cNvPicPr/>
          <p:nvPr/>
        </p:nvPicPr>
        <p:blipFill rotWithShape="1">
          <a:blip r:embed="rId7" cstate="print">
            <a:extLst>
              <a:ext uri="{28A0092B-C50C-407E-A947-70E740481C1C}">
                <a14:useLocalDpi xmlns:a14="http://schemas.microsoft.com/office/drawing/2010/main" val="0"/>
              </a:ext>
            </a:extLst>
          </a:blip>
          <a:srcRect l="28138" r="41562"/>
          <a:stretch/>
        </p:blipFill>
        <p:spPr bwMode="auto">
          <a:xfrm rot="5400000">
            <a:off x="1078816" y="1604772"/>
            <a:ext cx="1800201" cy="2407264"/>
          </a:xfrm>
          <a:prstGeom prst="rect">
            <a:avLst/>
          </a:prstGeom>
          <a:ln>
            <a:noFill/>
          </a:ln>
          <a:extLst>
            <a:ext uri="{53640926-AAD7-44D8-BBD7-CCE9431645EC}">
              <a14:shadowObscured xmlns:a14="http://schemas.microsoft.com/office/drawing/2010/main"/>
            </a:ext>
          </a:extLst>
        </p:spPr>
      </p:pic>
      <p:sp>
        <p:nvSpPr>
          <p:cNvPr id="17" name="CuadroTexto 16">
            <a:extLst>
              <a:ext uri="{FF2B5EF4-FFF2-40B4-BE49-F238E27FC236}">
                <a16:creationId xmlns:a16="http://schemas.microsoft.com/office/drawing/2014/main" id="{1EB79ABF-109C-4039-BE21-FAA77DA5D6F6}"/>
              </a:ext>
            </a:extLst>
          </p:cNvPr>
          <p:cNvSpPr txBox="1"/>
          <p:nvPr/>
        </p:nvSpPr>
        <p:spPr>
          <a:xfrm>
            <a:off x="6725641" y="1339694"/>
            <a:ext cx="1648592"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s-MX" dirty="0">
                <a:latin typeface="Times New Roman" panose="02020603050405020304" pitchFamily="18" charset="0"/>
                <a:cs typeface="Times New Roman" panose="02020603050405020304" pitchFamily="18" charset="0"/>
              </a:rPr>
              <a:t>Geometría final</a:t>
            </a:r>
            <a:endParaRPr lang="es-EC" dirty="0">
              <a:latin typeface="Times New Roman" panose="02020603050405020304" pitchFamily="18" charset="0"/>
              <a:cs typeface="Times New Roman" panose="02020603050405020304" pitchFamily="18" charset="0"/>
            </a:endParaRPr>
          </a:p>
        </p:txBody>
      </p:sp>
      <p:pic>
        <p:nvPicPr>
          <p:cNvPr id="18" name="Imagen 17">
            <a:extLst>
              <a:ext uri="{FF2B5EF4-FFF2-40B4-BE49-F238E27FC236}">
                <a16:creationId xmlns:a16="http://schemas.microsoft.com/office/drawing/2014/main" id="{AEC405AC-AF42-4B4C-B70A-350798BC6D88}"/>
              </a:ext>
            </a:extLst>
          </p:cNvPr>
          <p:cNvPicPr/>
          <p:nvPr/>
        </p:nvPicPr>
        <p:blipFill rotWithShape="1">
          <a:blip r:embed="rId8" cstate="print">
            <a:extLst>
              <a:ext uri="{28A0092B-C50C-407E-A947-70E740481C1C}">
                <a14:useLocalDpi xmlns:a14="http://schemas.microsoft.com/office/drawing/2010/main" val="0"/>
              </a:ext>
            </a:extLst>
          </a:blip>
          <a:srcRect l="26114" r="39932"/>
          <a:stretch/>
        </p:blipFill>
        <p:spPr bwMode="auto">
          <a:xfrm rot="5400000">
            <a:off x="1179526" y="3740596"/>
            <a:ext cx="1598778" cy="2407265"/>
          </a:xfrm>
          <a:prstGeom prst="rect">
            <a:avLst/>
          </a:prstGeom>
          <a:ln>
            <a:noFill/>
          </a:ln>
          <a:extLst>
            <a:ext uri="{53640926-AAD7-44D8-BBD7-CCE9431645EC}">
              <a14:shadowObscured xmlns:a14="http://schemas.microsoft.com/office/drawing/2010/main"/>
            </a:ext>
          </a:extLst>
        </p:spPr>
      </p:pic>
      <p:sp>
        <p:nvSpPr>
          <p:cNvPr id="3" name="CuadroTexto 2">
            <a:extLst>
              <a:ext uri="{FF2B5EF4-FFF2-40B4-BE49-F238E27FC236}">
                <a16:creationId xmlns:a16="http://schemas.microsoft.com/office/drawing/2014/main" id="{86265EF2-70F4-4579-86AE-0A2622F768AD}"/>
              </a:ext>
            </a:extLst>
          </p:cNvPr>
          <p:cNvSpPr txBox="1"/>
          <p:nvPr/>
        </p:nvSpPr>
        <p:spPr>
          <a:xfrm>
            <a:off x="6978592" y="3523839"/>
            <a:ext cx="1499128" cy="369332"/>
          </a:xfrm>
          <a:prstGeom prst="rect">
            <a:avLst/>
          </a:prstGeom>
          <a:noFill/>
        </p:spPr>
        <p:txBody>
          <a:bodyPr wrap="none" rtlCol="0">
            <a:spAutoFit/>
          </a:bodyPr>
          <a:lstStyle/>
          <a:p>
            <a:r>
              <a:rPr lang="es-MX" dirty="0">
                <a:latin typeface="Times New Roman" panose="02020603050405020304" pitchFamily="18" charset="0"/>
                <a:cs typeface="Times New Roman" panose="02020603050405020304" pitchFamily="18" charset="0"/>
              </a:rPr>
              <a:t>Cara posterior</a:t>
            </a:r>
            <a:endParaRPr lang="es-EC" dirty="0">
              <a:latin typeface="Times New Roman" panose="02020603050405020304" pitchFamily="18" charset="0"/>
              <a:cs typeface="Times New Roman" panose="02020603050405020304" pitchFamily="18" charset="0"/>
            </a:endParaRPr>
          </a:p>
        </p:txBody>
      </p:sp>
      <p:sp>
        <p:nvSpPr>
          <p:cNvPr id="15" name="CuadroTexto 14">
            <a:extLst>
              <a:ext uri="{FF2B5EF4-FFF2-40B4-BE49-F238E27FC236}">
                <a16:creationId xmlns:a16="http://schemas.microsoft.com/office/drawing/2014/main" id="{6452C50C-1FA4-48AA-8BB0-14D70B1200D6}"/>
              </a:ext>
            </a:extLst>
          </p:cNvPr>
          <p:cNvSpPr txBox="1"/>
          <p:nvPr/>
        </p:nvSpPr>
        <p:spPr>
          <a:xfrm>
            <a:off x="7073168" y="5306415"/>
            <a:ext cx="1293944" cy="369332"/>
          </a:xfrm>
          <a:prstGeom prst="rect">
            <a:avLst/>
          </a:prstGeom>
          <a:noFill/>
        </p:spPr>
        <p:txBody>
          <a:bodyPr wrap="none" rtlCol="0">
            <a:spAutoFit/>
          </a:bodyPr>
          <a:lstStyle/>
          <a:p>
            <a:r>
              <a:rPr lang="es-MX" dirty="0">
                <a:latin typeface="Times New Roman" panose="02020603050405020304" pitchFamily="18" charset="0"/>
                <a:cs typeface="Times New Roman" panose="02020603050405020304" pitchFamily="18" charset="0"/>
              </a:rPr>
              <a:t>Cara frontal</a:t>
            </a:r>
            <a:endParaRPr lang="es-EC" dirty="0">
              <a:latin typeface="Times New Roman" panose="02020603050405020304" pitchFamily="18" charset="0"/>
              <a:cs typeface="Times New Roman" panose="02020603050405020304" pitchFamily="18" charset="0"/>
            </a:endParaRPr>
          </a:p>
        </p:txBody>
      </p:sp>
      <p:sp>
        <p:nvSpPr>
          <p:cNvPr id="16" name="CuadroTexto 15">
            <a:extLst>
              <a:ext uri="{FF2B5EF4-FFF2-40B4-BE49-F238E27FC236}">
                <a16:creationId xmlns:a16="http://schemas.microsoft.com/office/drawing/2014/main" id="{5498493E-1A09-4DE3-81A7-5FFD9A25EBCC}"/>
              </a:ext>
            </a:extLst>
          </p:cNvPr>
          <p:cNvSpPr txBox="1"/>
          <p:nvPr/>
        </p:nvSpPr>
        <p:spPr>
          <a:xfrm>
            <a:off x="896548" y="5810620"/>
            <a:ext cx="2286000" cy="369332"/>
          </a:xfrm>
          <a:prstGeom prst="rect">
            <a:avLst/>
          </a:prstGeom>
          <a:noFill/>
        </p:spPr>
        <p:txBody>
          <a:bodyPr wrap="square">
            <a:spAutoFit/>
          </a:bodyPr>
          <a:lstStyle/>
          <a:p>
            <a:pPr algn="ctr"/>
            <a:r>
              <a:rPr lang="es-EC" dirty="0">
                <a:effectLst/>
                <a:latin typeface="Times New Roman" panose="02020603050405020304" pitchFamily="18" charset="0"/>
                <a:ea typeface="Calibri" panose="020F0502020204030204" pitchFamily="34" charset="0"/>
                <a:cs typeface="Times New Roman" panose="02020603050405020304" pitchFamily="18" charset="0"/>
              </a:rPr>
              <a:t>Eliminación del cobre</a:t>
            </a:r>
            <a:endParaRPr lang="es-EC" dirty="0">
              <a:latin typeface="Times New Roman" panose="02020603050405020304" pitchFamily="18" charset="0"/>
              <a:cs typeface="Times New Roman" panose="02020603050405020304" pitchFamily="18" charset="0"/>
            </a:endParaRPr>
          </a:p>
        </p:txBody>
      </p:sp>
      <p:sp>
        <p:nvSpPr>
          <p:cNvPr id="19" name="CuadroTexto 18">
            <a:extLst>
              <a:ext uri="{FF2B5EF4-FFF2-40B4-BE49-F238E27FC236}">
                <a16:creationId xmlns:a16="http://schemas.microsoft.com/office/drawing/2014/main" id="{FA6D96B8-C217-4B60-8F20-32A3F57F917C}"/>
              </a:ext>
            </a:extLst>
          </p:cNvPr>
          <p:cNvSpPr txBox="1"/>
          <p:nvPr/>
        </p:nvSpPr>
        <p:spPr>
          <a:xfrm>
            <a:off x="420891" y="3775507"/>
            <a:ext cx="3024335" cy="369332"/>
          </a:xfrm>
          <a:prstGeom prst="rect">
            <a:avLst/>
          </a:prstGeom>
          <a:noFill/>
        </p:spPr>
        <p:txBody>
          <a:bodyPr wrap="square">
            <a:spAutoFit/>
          </a:bodyPr>
          <a:lstStyle/>
          <a:p>
            <a:pPr algn="ctr"/>
            <a:r>
              <a:rPr lang="es-EC" dirty="0">
                <a:latin typeface="Times New Roman" panose="02020603050405020304" pitchFamily="18" charset="0"/>
                <a:ea typeface="Calibri" panose="020F0502020204030204" pitchFamily="34" charset="0"/>
                <a:cs typeface="Times New Roman" panose="02020603050405020304" pitchFamily="18" charset="0"/>
              </a:rPr>
              <a:t>A</a:t>
            </a:r>
            <a:r>
              <a:rPr lang="es-EC" dirty="0">
                <a:effectLst/>
                <a:latin typeface="Times New Roman" panose="02020603050405020304" pitchFamily="18" charset="0"/>
                <a:ea typeface="Calibri" panose="020F0502020204030204" pitchFamily="34" charset="0"/>
                <a:cs typeface="Times New Roman" panose="02020603050405020304" pitchFamily="18" charset="0"/>
              </a:rPr>
              <a:t>islamiento de los elementos</a:t>
            </a:r>
            <a:endParaRPr lang="es-EC" dirty="0">
              <a:latin typeface="Times New Roman" panose="02020603050405020304" pitchFamily="18" charset="0"/>
              <a:cs typeface="Times New Roman" panose="02020603050405020304" pitchFamily="18" charset="0"/>
            </a:endParaRPr>
          </a:p>
        </p:txBody>
      </p:sp>
      <p:sp>
        <p:nvSpPr>
          <p:cNvPr id="20" name="CuadroTexto 19">
            <a:extLst>
              <a:ext uri="{FF2B5EF4-FFF2-40B4-BE49-F238E27FC236}">
                <a16:creationId xmlns:a16="http://schemas.microsoft.com/office/drawing/2014/main" id="{C9680195-56C4-4B72-B082-8483D878AACB}"/>
              </a:ext>
            </a:extLst>
          </p:cNvPr>
          <p:cNvSpPr txBox="1"/>
          <p:nvPr/>
        </p:nvSpPr>
        <p:spPr>
          <a:xfrm>
            <a:off x="3499451" y="5214082"/>
            <a:ext cx="2792693" cy="923330"/>
          </a:xfrm>
          <a:prstGeom prst="rect">
            <a:avLst/>
          </a:prstGeom>
          <a:noFill/>
        </p:spPr>
        <p:txBody>
          <a:bodyPr wrap="square">
            <a:spAutoFit/>
          </a:bodyPr>
          <a:lstStyle/>
          <a:p>
            <a:pPr algn="ctr"/>
            <a:r>
              <a:rPr lang="es-EC" dirty="0">
                <a:latin typeface="Times New Roman" panose="02020603050405020304" pitchFamily="18" charset="0"/>
                <a:ea typeface="Calibri" panose="020F0502020204030204" pitchFamily="34" charset="0"/>
                <a:cs typeface="Times New Roman" panose="02020603050405020304" pitchFamily="18" charset="0"/>
              </a:rPr>
              <a:t>R</a:t>
            </a:r>
            <a:r>
              <a:rPr lang="es-EC" dirty="0">
                <a:effectLst/>
                <a:latin typeface="Times New Roman" panose="02020603050405020304" pitchFamily="18" charset="0"/>
                <a:ea typeface="Calibri" panose="020F0502020204030204" pitchFamily="34" charset="0"/>
                <a:cs typeface="Times New Roman" panose="02020603050405020304" pitchFamily="18" charset="0"/>
              </a:rPr>
              <a:t>emoción del cobre alrededor de los orificios de alimentación SMA </a:t>
            </a:r>
            <a:endParaRPr lang="es-EC" dirty="0">
              <a:latin typeface="Times New Roman" panose="02020603050405020304" pitchFamily="18" charset="0"/>
              <a:cs typeface="Times New Roman" panose="02020603050405020304" pitchFamily="18" charset="0"/>
            </a:endParaRPr>
          </a:p>
        </p:txBody>
      </p:sp>
      <p:sp>
        <p:nvSpPr>
          <p:cNvPr id="21" name="Rectángulo 20"/>
          <p:cNvSpPr/>
          <p:nvPr/>
        </p:nvSpPr>
        <p:spPr>
          <a:xfrm>
            <a:off x="5663679" y="33915"/>
            <a:ext cx="3383340" cy="523220"/>
          </a:xfrm>
          <a:prstGeom prst="rect">
            <a:avLst/>
          </a:prstGeom>
        </p:spPr>
        <p:txBody>
          <a:bodyPr wrap="square">
            <a:spAutoFit/>
          </a:bodyPr>
          <a:lstStyle/>
          <a:p>
            <a:r>
              <a:rPr lang="es-EC" sz="2800" kern="0" dirty="0">
                <a:solidFill>
                  <a:srgbClr val="00B050"/>
                </a:solidFill>
                <a:latin typeface="Times New Roman" panose="02020603050405020304" pitchFamily="18" charset="0"/>
                <a:cs typeface="Times New Roman" panose="02020603050405020304" pitchFamily="18" charset="0"/>
              </a:rPr>
              <a:t>Pruebas y Resultados</a:t>
            </a:r>
          </a:p>
        </p:txBody>
      </p:sp>
      <p:sp>
        <p:nvSpPr>
          <p:cNvPr id="22" name="Título 1"/>
          <p:cNvSpPr txBox="1">
            <a:spLocks/>
          </p:cNvSpPr>
          <p:nvPr/>
        </p:nvSpPr>
        <p:spPr>
          <a:xfrm>
            <a:off x="556320" y="611948"/>
            <a:ext cx="8229600" cy="529609"/>
          </a:xfrm>
          <a:prstGeom prst="rect">
            <a:avLst/>
          </a:prstGeom>
        </p:spPr>
        <p:txBody>
          <a:bodyPr>
            <a:noAutofit/>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lnSpc>
                <a:spcPct val="150000"/>
              </a:lnSpc>
              <a:spcAft>
                <a:spcPts val="0"/>
              </a:spcAft>
            </a:pPr>
            <a:r>
              <a:rPr lang="es-ES" sz="1800" i="0" kern="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CONSTRUCCIÓN DE LA RED 4X1 </a:t>
            </a:r>
            <a:endParaRPr lang="en-US" sz="1800" i="0" kern="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CuadroTexto 22"/>
          <p:cNvSpPr txBox="1"/>
          <p:nvPr/>
        </p:nvSpPr>
        <p:spPr>
          <a:xfrm>
            <a:off x="0" y="6493174"/>
            <a:ext cx="705967" cy="369332"/>
          </a:xfrm>
          <a:prstGeom prst="rect">
            <a:avLst/>
          </a:prstGeom>
          <a:noFill/>
        </p:spPr>
        <p:txBody>
          <a:bodyPr wrap="square" rtlCol="0">
            <a:spAutoFit/>
          </a:bodyPr>
          <a:lstStyle/>
          <a:p>
            <a:r>
              <a:rPr lang="en-BZ" dirty="0" smtClean="0"/>
              <a:t>33</a:t>
            </a:r>
            <a:endParaRPr lang="es-ES" dirty="0"/>
          </a:p>
        </p:txBody>
      </p:sp>
    </p:spTree>
    <p:extLst>
      <p:ext uri="{BB962C8B-B14F-4D97-AF65-F5344CB8AC3E}">
        <p14:creationId xmlns:p14="http://schemas.microsoft.com/office/powerpoint/2010/main" val="2207985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457A005-EC68-4F84-AA85-2A44783DEE7D}"/>
              </a:ext>
            </a:extLst>
          </p:cNvPr>
          <p:cNvSpPr>
            <a:spLocks noChangeArrowheads="1"/>
          </p:cNvSpPr>
          <p:nvPr/>
        </p:nvSpPr>
        <p:spPr bwMode="auto">
          <a:xfrm>
            <a:off x="3707904" y="17008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9" name="Imagen 8">
            <a:extLst>
              <a:ext uri="{FF2B5EF4-FFF2-40B4-BE49-F238E27FC236}">
                <a16:creationId xmlns:a16="http://schemas.microsoft.com/office/drawing/2014/main" id="{F412D65E-6579-44C1-8643-EEB1A926FCBC}"/>
              </a:ext>
            </a:extLst>
          </p:cNvPr>
          <p:cNvPicPr>
            <a:picLocks noChangeAspect="1"/>
          </p:cNvPicPr>
          <p:nvPr/>
        </p:nvPicPr>
        <p:blipFill rotWithShape="1">
          <a:blip r:embed="rId3"/>
          <a:srcRect l="17210" r="12336" b="13321"/>
          <a:stretch/>
        </p:blipFill>
        <p:spPr>
          <a:xfrm>
            <a:off x="6047656" y="1097723"/>
            <a:ext cx="2232248" cy="3661738"/>
          </a:xfrm>
          <a:prstGeom prst="rect">
            <a:avLst/>
          </a:prstGeom>
        </p:spPr>
      </p:pic>
      <p:pic>
        <p:nvPicPr>
          <p:cNvPr id="19" name="Imagen 18">
            <a:extLst>
              <a:ext uri="{FF2B5EF4-FFF2-40B4-BE49-F238E27FC236}">
                <a16:creationId xmlns:a16="http://schemas.microsoft.com/office/drawing/2014/main" id="{EA04F0B1-F7EA-4C8B-99A1-9DD9A26E8D88}"/>
              </a:ext>
            </a:extLst>
          </p:cNvPr>
          <p:cNvPicPr>
            <a:picLocks noChangeAspect="1"/>
          </p:cNvPicPr>
          <p:nvPr/>
        </p:nvPicPr>
        <p:blipFill rotWithShape="1">
          <a:blip r:embed="rId4"/>
          <a:srcRect l="48311" t="5431" r="12307"/>
          <a:stretch/>
        </p:blipFill>
        <p:spPr>
          <a:xfrm rot="16200000">
            <a:off x="2665929" y="775279"/>
            <a:ext cx="1281035" cy="4101562"/>
          </a:xfrm>
          <a:prstGeom prst="rect">
            <a:avLst/>
          </a:prstGeom>
        </p:spPr>
      </p:pic>
      <p:sp>
        <p:nvSpPr>
          <p:cNvPr id="21" name="CuadroTexto 20">
            <a:extLst>
              <a:ext uri="{FF2B5EF4-FFF2-40B4-BE49-F238E27FC236}">
                <a16:creationId xmlns:a16="http://schemas.microsoft.com/office/drawing/2014/main" id="{6D7115BF-1C83-4C26-9778-9DDC2394C4EF}"/>
              </a:ext>
            </a:extLst>
          </p:cNvPr>
          <p:cNvSpPr txBox="1"/>
          <p:nvPr/>
        </p:nvSpPr>
        <p:spPr>
          <a:xfrm>
            <a:off x="1542249" y="1192841"/>
            <a:ext cx="3528394" cy="83099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EC" sz="1600" dirty="0">
                <a:latin typeface="Times New Roman" panose="02020603050405020304" pitchFamily="18" charset="0"/>
                <a:cs typeface="Times New Roman" panose="02020603050405020304" pitchFamily="18" charset="0"/>
              </a:rPr>
              <a:t>Cables coaxiales semi rígidos de bajas pérdidas </a:t>
            </a: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PE-SR405FL</a:t>
            </a:r>
            <a:r>
              <a:rPr lang="es-EC" sz="1600" dirty="0">
                <a:latin typeface="Times New Roman" panose="02020603050405020304" pitchFamily="18" charset="0"/>
                <a:cs typeface="Times New Roman" panose="02020603050405020304" pitchFamily="18" charset="0"/>
              </a:rPr>
              <a:t> y conectores SMA(M) de 25.7cm de longitud.</a:t>
            </a:r>
          </a:p>
        </p:txBody>
      </p:sp>
      <p:graphicFrame>
        <p:nvGraphicFramePr>
          <p:cNvPr id="22" name="Tabla 21">
            <a:extLst>
              <a:ext uri="{FF2B5EF4-FFF2-40B4-BE49-F238E27FC236}">
                <a16:creationId xmlns:a16="http://schemas.microsoft.com/office/drawing/2014/main" id="{5B3CFED2-6A81-4621-B58B-933C46B25474}"/>
              </a:ext>
            </a:extLst>
          </p:cNvPr>
          <p:cNvGraphicFramePr>
            <a:graphicFrameLocks noGrp="1"/>
          </p:cNvGraphicFramePr>
          <p:nvPr>
            <p:extLst>
              <p:ext uri="{D42A27DB-BD31-4B8C-83A1-F6EECF244321}">
                <p14:modId xmlns:p14="http://schemas.microsoft.com/office/powerpoint/2010/main" val="1026906137"/>
              </p:ext>
            </p:extLst>
          </p:nvPr>
        </p:nvGraphicFramePr>
        <p:xfrm>
          <a:off x="1090686" y="3898360"/>
          <a:ext cx="4468464" cy="992555"/>
        </p:xfrm>
        <a:graphic>
          <a:graphicData uri="http://schemas.openxmlformats.org/drawingml/2006/table">
            <a:tbl>
              <a:tblPr firstRow="1" firstCol="1" lastCol="1" bandRow="1">
                <a:tableStyleId>{21E4AEA4-8DFA-4A89-87EB-49C32662AFE0}</a:tableStyleId>
              </a:tblPr>
              <a:tblGrid>
                <a:gridCol w="943739">
                  <a:extLst>
                    <a:ext uri="{9D8B030D-6E8A-4147-A177-3AD203B41FA5}">
                      <a16:colId xmlns:a16="http://schemas.microsoft.com/office/drawing/2014/main" val="514209266"/>
                    </a:ext>
                  </a:extLst>
                </a:gridCol>
                <a:gridCol w="529960">
                  <a:extLst>
                    <a:ext uri="{9D8B030D-6E8A-4147-A177-3AD203B41FA5}">
                      <a16:colId xmlns:a16="http://schemas.microsoft.com/office/drawing/2014/main" val="2276626183"/>
                    </a:ext>
                  </a:extLst>
                </a:gridCol>
                <a:gridCol w="529960">
                  <a:extLst>
                    <a:ext uri="{9D8B030D-6E8A-4147-A177-3AD203B41FA5}">
                      <a16:colId xmlns:a16="http://schemas.microsoft.com/office/drawing/2014/main" val="2248875097"/>
                    </a:ext>
                  </a:extLst>
                </a:gridCol>
                <a:gridCol w="613967">
                  <a:extLst>
                    <a:ext uri="{9D8B030D-6E8A-4147-A177-3AD203B41FA5}">
                      <a16:colId xmlns:a16="http://schemas.microsoft.com/office/drawing/2014/main" val="2409497611"/>
                    </a:ext>
                  </a:extLst>
                </a:gridCol>
                <a:gridCol w="529960">
                  <a:extLst>
                    <a:ext uri="{9D8B030D-6E8A-4147-A177-3AD203B41FA5}">
                      <a16:colId xmlns:a16="http://schemas.microsoft.com/office/drawing/2014/main" val="4153784470"/>
                    </a:ext>
                  </a:extLst>
                </a:gridCol>
                <a:gridCol w="529960">
                  <a:extLst>
                    <a:ext uri="{9D8B030D-6E8A-4147-A177-3AD203B41FA5}">
                      <a16:colId xmlns:a16="http://schemas.microsoft.com/office/drawing/2014/main" val="2066008742"/>
                    </a:ext>
                  </a:extLst>
                </a:gridCol>
                <a:gridCol w="790918">
                  <a:extLst>
                    <a:ext uri="{9D8B030D-6E8A-4147-A177-3AD203B41FA5}">
                      <a16:colId xmlns:a16="http://schemas.microsoft.com/office/drawing/2014/main" val="3592699250"/>
                    </a:ext>
                  </a:extLst>
                </a:gridCol>
              </a:tblGrid>
              <a:tr h="211260">
                <a:tc>
                  <a:txBody>
                    <a:bodyPr/>
                    <a:lstStyle/>
                    <a:p>
                      <a:pPr algn="ctr">
                        <a:lnSpc>
                          <a:spcPct val="107000"/>
                        </a:lnSpc>
                        <a:spcBef>
                          <a:spcPts val="400"/>
                        </a:spcBef>
                        <a:spcAft>
                          <a:spcPts val="400"/>
                        </a:spcAft>
                      </a:pPr>
                      <a:r>
                        <a:rPr lang="es-EC" sz="1100">
                          <a:effectLst/>
                        </a:rPr>
                        <a:t>Descripción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5">
                  <a:txBody>
                    <a:bodyPr/>
                    <a:lstStyle/>
                    <a:p>
                      <a:pPr algn="ctr">
                        <a:lnSpc>
                          <a:spcPct val="107000"/>
                        </a:lnSpc>
                        <a:spcBef>
                          <a:spcPts val="400"/>
                        </a:spcBef>
                        <a:spcAft>
                          <a:spcPts val="400"/>
                        </a:spcAft>
                      </a:pPr>
                      <a:r>
                        <a:rPr lang="es-EC" sz="1100" dirty="0">
                          <a:effectLst/>
                        </a:rPr>
                        <a:t>Rango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Bef>
                          <a:spcPts val="400"/>
                        </a:spcBef>
                        <a:spcAft>
                          <a:spcPts val="400"/>
                        </a:spcAft>
                      </a:pPr>
                      <a:r>
                        <a:rPr lang="es-EC" sz="1100">
                          <a:effectLst/>
                        </a:rPr>
                        <a:t>Unidades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27215284"/>
                  </a:ext>
                </a:extLst>
              </a:tr>
              <a:tr h="211260">
                <a:tc>
                  <a:txBody>
                    <a:bodyPr/>
                    <a:lstStyle/>
                    <a:p>
                      <a:pPr algn="ctr">
                        <a:lnSpc>
                          <a:spcPct val="107000"/>
                        </a:lnSpc>
                        <a:spcBef>
                          <a:spcPts val="400"/>
                        </a:spcBef>
                        <a:spcAft>
                          <a:spcPts val="400"/>
                        </a:spcAft>
                      </a:pPr>
                      <a:r>
                        <a:rPr lang="es-EC" sz="1100">
                          <a:effectLst/>
                        </a:rPr>
                        <a:t>Frecuencia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GHz</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73837447"/>
                  </a:ext>
                </a:extLst>
              </a:tr>
              <a:tr h="211260">
                <a:tc>
                  <a:txBody>
                    <a:bodyPr/>
                    <a:lstStyle/>
                    <a:p>
                      <a:pPr algn="ctr">
                        <a:lnSpc>
                          <a:spcPct val="107000"/>
                        </a:lnSpc>
                        <a:spcBef>
                          <a:spcPts val="400"/>
                        </a:spcBef>
                        <a:spcAft>
                          <a:spcPts val="400"/>
                        </a:spcAft>
                      </a:pPr>
                      <a:r>
                        <a:rPr lang="es-EC" sz="1100">
                          <a:effectLst/>
                        </a:rPr>
                        <a:t>Atenuación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dirty="0">
                          <a:effectLst/>
                        </a:rPr>
                        <a:t>49.21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73.82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180.12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266.4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393.7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dB/100m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7986664"/>
                  </a:ext>
                </a:extLst>
              </a:tr>
              <a:tr h="211260">
                <a:tc>
                  <a:txBody>
                    <a:bodyPr/>
                    <a:lstStyle/>
                    <a:p>
                      <a:pPr algn="ctr">
                        <a:lnSpc>
                          <a:spcPct val="107000"/>
                        </a:lnSpc>
                        <a:spcBef>
                          <a:spcPts val="400"/>
                        </a:spcBef>
                        <a:spcAft>
                          <a:spcPts val="400"/>
                        </a:spcAft>
                      </a:pPr>
                      <a:r>
                        <a:rPr lang="es-EC" sz="1100">
                          <a:effectLst/>
                        </a:rPr>
                        <a:t>Atenuación 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0.463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0.685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es-EC" sz="1100" dirty="0">
                          <a:effectLst/>
                        </a:rPr>
                        <a:t>dB/0.257m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30989684"/>
                  </a:ext>
                </a:extLst>
              </a:tr>
            </a:tbl>
          </a:graphicData>
        </a:graphic>
      </p:graphicFrame>
      <p:sp>
        <p:nvSpPr>
          <p:cNvPr id="24" name="CuadroTexto 23">
            <a:extLst>
              <a:ext uri="{FF2B5EF4-FFF2-40B4-BE49-F238E27FC236}">
                <a16:creationId xmlns:a16="http://schemas.microsoft.com/office/drawing/2014/main" id="{412A723D-6D0C-4920-9720-171BB4BFB605}"/>
              </a:ext>
            </a:extLst>
          </p:cNvPr>
          <p:cNvSpPr txBox="1"/>
          <p:nvPr/>
        </p:nvSpPr>
        <p:spPr>
          <a:xfrm>
            <a:off x="1733802" y="4757995"/>
            <a:ext cx="4572000" cy="339773"/>
          </a:xfrm>
          <a:prstGeom prst="rect">
            <a:avLst/>
          </a:prstGeom>
          <a:noFill/>
        </p:spPr>
        <p:txBody>
          <a:bodyPr wrap="square">
            <a:spAutoFit/>
          </a:bodyPr>
          <a:lstStyle/>
          <a:p>
            <a:pPr algn="just">
              <a:lnSpc>
                <a:spcPct val="150000"/>
              </a:lnSpc>
              <a:spcAft>
                <a:spcPts val="80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Rendimiento por banda de frecuencia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5663679" y="33915"/>
            <a:ext cx="3383340" cy="523220"/>
          </a:xfrm>
          <a:prstGeom prst="rect">
            <a:avLst/>
          </a:prstGeom>
        </p:spPr>
        <p:txBody>
          <a:bodyPr wrap="square">
            <a:spAutoFit/>
          </a:bodyPr>
          <a:lstStyle/>
          <a:p>
            <a:r>
              <a:rPr lang="es-EC" sz="2800" kern="0" dirty="0">
                <a:solidFill>
                  <a:srgbClr val="00B050"/>
                </a:solidFill>
                <a:latin typeface="Times New Roman" panose="02020603050405020304" pitchFamily="18" charset="0"/>
                <a:cs typeface="Times New Roman" panose="02020603050405020304" pitchFamily="18" charset="0"/>
              </a:rPr>
              <a:t>Pruebas y Resultados</a:t>
            </a:r>
          </a:p>
        </p:txBody>
      </p:sp>
      <p:sp>
        <p:nvSpPr>
          <p:cNvPr id="11" name="Título 1"/>
          <p:cNvSpPr txBox="1">
            <a:spLocks/>
          </p:cNvSpPr>
          <p:nvPr/>
        </p:nvSpPr>
        <p:spPr>
          <a:xfrm>
            <a:off x="556320" y="611948"/>
            <a:ext cx="8229600" cy="529609"/>
          </a:xfrm>
          <a:prstGeom prst="rect">
            <a:avLst/>
          </a:prstGeom>
        </p:spPr>
        <p:txBody>
          <a:bodyPr>
            <a:noAutofit/>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lnSpc>
                <a:spcPct val="150000"/>
              </a:lnSpc>
              <a:spcAft>
                <a:spcPts val="0"/>
              </a:spcAft>
            </a:pPr>
            <a:r>
              <a:rPr lang="es-ES" sz="1800" i="0" kern="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CONSTRUCCIÓN DE LOS CABLES</a:t>
            </a:r>
            <a:endParaRPr lang="en-US" sz="1800" i="0" kern="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CuadroTexto 11"/>
          <p:cNvSpPr txBox="1"/>
          <p:nvPr/>
        </p:nvSpPr>
        <p:spPr>
          <a:xfrm>
            <a:off x="0" y="6493174"/>
            <a:ext cx="705967" cy="369332"/>
          </a:xfrm>
          <a:prstGeom prst="rect">
            <a:avLst/>
          </a:prstGeom>
          <a:noFill/>
        </p:spPr>
        <p:txBody>
          <a:bodyPr wrap="square" rtlCol="0">
            <a:spAutoFit/>
          </a:bodyPr>
          <a:lstStyle/>
          <a:p>
            <a:r>
              <a:rPr lang="en-BZ" dirty="0" smtClean="0"/>
              <a:t>34</a:t>
            </a:r>
            <a:endParaRPr lang="es-ES" dirty="0"/>
          </a:p>
        </p:txBody>
      </p:sp>
    </p:spTree>
    <p:extLst>
      <p:ext uri="{BB962C8B-B14F-4D97-AF65-F5344CB8AC3E}">
        <p14:creationId xmlns:p14="http://schemas.microsoft.com/office/powerpoint/2010/main" val="3916624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457A005-EC68-4F84-AA85-2A44783DEE7D}"/>
              </a:ext>
            </a:extLst>
          </p:cNvPr>
          <p:cNvSpPr>
            <a:spLocks noChangeArrowheads="1"/>
          </p:cNvSpPr>
          <p:nvPr/>
        </p:nvSpPr>
        <p:spPr bwMode="auto">
          <a:xfrm>
            <a:off x="3707904" y="17008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CuadroTexto 7">
            <a:extLst>
              <a:ext uri="{FF2B5EF4-FFF2-40B4-BE49-F238E27FC236}">
                <a16:creationId xmlns:a16="http://schemas.microsoft.com/office/drawing/2014/main" id="{2901BB45-7DFF-4EC6-8B6F-F2BE253D4E83}"/>
              </a:ext>
            </a:extLst>
          </p:cNvPr>
          <p:cNvSpPr txBox="1"/>
          <p:nvPr/>
        </p:nvSpPr>
        <p:spPr>
          <a:xfrm>
            <a:off x="2341418" y="743738"/>
            <a:ext cx="4572000" cy="368755"/>
          </a:xfrm>
          <a:prstGeom prst="rect">
            <a:avLst/>
          </a:prstGeom>
          <a:noFill/>
        </p:spPr>
        <p:txBody>
          <a:bodyPr wrap="square">
            <a:spAutoFit/>
          </a:bodyPr>
          <a:lstStyle/>
          <a:p>
            <a:pPr algn="ctr">
              <a:lnSpc>
                <a:spcPct val="107000"/>
              </a:lnSpc>
              <a:spcBef>
                <a:spcPts val="1400"/>
              </a:spcBef>
              <a:spcAft>
                <a:spcPts val="1200"/>
              </a:spcAft>
            </a:pPr>
            <a:r>
              <a:rPr lang="es-ES" sz="1800" b="1" dirty="0" smtClean="0">
                <a:effectLst/>
                <a:latin typeface="Times New Roman" panose="02020603050405020304" pitchFamily="18" charset="0"/>
                <a:ea typeface="Times New Roman" panose="02020603050405020304" pitchFamily="18" charset="0"/>
                <a:cs typeface="Times New Roman" panose="02020603050405020304" pitchFamily="18" charset="0"/>
              </a:rPr>
              <a:t>ACOPLAMIENTO ADAR1000 + RED 4X1</a:t>
            </a:r>
            <a:endParaRPr lang="es-EC"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Imagen 10">
            <a:extLst>
              <a:ext uri="{FF2B5EF4-FFF2-40B4-BE49-F238E27FC236}">
                <a16:creationId xmlns:a16="http://schemas.microsoft.com/office/drawing/2014/main" id="{37F13A21-FD90-4660-8EFC-5E59EFB48DB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838248" y="1797879"/>
            <a:ext cx="3816424" cy="2880320"/>
          </a:xfrm>
          <a:prstGeom prst="rect">
            <a:avLst/>
          </a:prstGeom>
          <a:noFill/>
          <a:ln>
            <a:noFill/>
          </a:ln>
        </p:spPr>
      </p:pic>
      <p:sp>
        <p:nvSpPr>
          <p:cNvPr id="5" name="Rectángulo 4"/>
          <p:cNvSpPr/>
          <p:nvPr/>
        </p:nvSpPr>
        <p:spPr>
          <a:xfrm>
            <a:off x="5663679" y="33915"/>
            <a:ext cx="3383340" cy="523220"/>
          </a:xfrm>
          <a:prstGeom prst="rect">
            <a:avLst/>
          </a:prstGeom>
        </p:spPr>
        <p:txBody>
          <a:bodyPr wrap="square">
            <a:spAutoFit/>
          </a:bodyPr>
          <a:lstStyle/>
          <a:p>
            <a:r>
              <a:rPr lang="es-EC" sz="2800" kern="0" dirty="0">
                <a:solidFill>
                  <a:srgbClr val="00B050"/>
                </a:solidFill>
                <a:latin typeface="Times New Roman" panose="02020603050405020304" pitchFamily="18" charset="0"/>
                <a:cs typeface="Times New Roman" panose="02020603050405020304" pitchFamily="18" charset="0"/>
              </a:rPr>
              <a:t>Pruebas y Resultados</a:t>
            </a:r>
          </a:p>
        </p:txBody>
      </p:sp>
      <p:sp>
        <p:nvSpPr>
          <p:cNvPr id="7" name="CuadroTexto 6"/>
          <p:cNvSpPr txBox="1"/>
          <p:nvPr/>
        </p:nvSpPr>
        <p:spPr>
          <a:xfrm>
            <a:off x="0" y="6493174"/>
            <a:ext cx="705967" cy="369332"/>
          </a:xfrm>
          <a:prstGeom prst="rect">
            <a:avLst/>
          </a:prstGeom>
          <a:noFill/>
        </p:spPr>
        <p:txBody>
          <a:bodyPr wrap="square" rtlCol="0">
            <a:spAutoFit/>
          </a:bodyPr>
          <a:lstStyle/>
          <a:p>
            <a:r>
              <a:rPr lang="en-BZ" dirty="0" smtClean="0"/>
              <a:t>35</a:t>
            </a:r>
            <a:endParaRPr lang="es-ES" dirty="0"/>
          </a:p>
        </p:txBody>
      </p:sp>
    </p:spTree>
    <p:extLst>
      <p:ext uri="{BB962C8B-B14F-4D97-AF65-F5344CB8AC3E}">
        <p14:creationId xmlns:p14="http://schemas.microsoft.com/office/powerpoint/2010/main" val="2285566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576064"/>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Conclusiones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36</a:t>
            </a:r>
            <a:endParaRPr lang="en-BZ" dirty="0"/>
          </a:p>
          <a:p>
            <a:endParaRPr lang="es-ES" dirty="0"/>
          </a:p>
        </p:txBody>
      </p:sp>
      <p:sp>
        <p:nvSpPr>
          <p:cNvPr id="4" name="CuadroTexto 3"/>
          <p:cNvSpPr txBox="1"/>
          <p:nvPr/>
        </p:nvSpPr>
        <p:spPr>
          <a:xfrm>
            <a:off x="352983" y="654676"/>
            <a:ext cx="8292253" cy="5724644"/>
          </a:xfrm>
          <a:prstGeom prst="rect">
            <a:avLst/>
          </a:prstGeom>
          <a:noFill/>
        </p:spPr>
        <p:txBody>
          <a:bodyPr wrap="square" rtlCol="0">
            <a:spAutoFit/>
          </a:bodyPr>
          <a:lstStyle/>
          <a:p>
            <a:pPr marL="28575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Se </a:t>
            </a:r>
            <a:r>
              <a:rPr lang="es-ES" dirty="0">
                <a:latin typeface="Times New Roman" panose="02020603050405020304" pitchFamily="18" charset="0"/>
                <a:cs typeface="Times New Roman" panose="02020603050405020304" pitchFamily="18" charset="0"/>
              </a:rPr>
              <a:t>implementó una red de 4 elementos irradiadores del tipo </a:t>
            </a:r>
            <a:r>
              <a:rPr lang="es-ES" dirty="0" err="1">
                <a:latin typeface="Times New Roman" panose="02020603050405020304" pitchFamily="18" charset="0"/>
                <a:cs typeface="Times New Roman" panose="02020603050405020304" pitchFamily="18" charset="0"/>
              </a:rPr>
              <a:t>patch</a:t>
            </a:r>
            <a:r>
              <a:rPr lang="es-ES" dirty="0">
                <a:latin typeface="Times New Roman" panose="02020603050405020304" pitchFamily="18" charset="0"/>
                <a:cs typeface="Times New Roman" panose="02020603050405020304" pitchFamily="18" charset="0"/>
              </a:rPr>
              <a:t>. Esta fue diseñada para que trabaje a una frecuencia de 8Ghz (banda X). Con el uso del simulador electromagnético </a:t>
            </a:r>
            <a:r>
              <a:rPr lang="es-ES" dirty="0" err="1">
                <a:latin typeface="Times New Roman" panose="02020603050405020304" pitchFamily="18" charset="0"/>
                <a:cs typeface="Times New Roman" panose="02020603050405020304" pitchFamily="18" charset="0"/>
              </a:rPr>
              <a:t>Ansys</a:t>
            </a:r>
            <a:r>
              <a:rPr lang="es-ES" dirty="0">
                <a:latin typeface="Times New Roman" panose="02020603050405020304" pitchFamily="18" charset="0"/>
                <a:cs typeface="Times New Roman" panose="02020603050405020304" pitchFamily="18" charset="0"/>
              </a:rPr>
              <a:t> HFSS la geometría de la red fue modelada y optimizada para mejorar las características de desempeño, dando lugar a una mejora significativa en las características de pérdidas de retorno, impedancia de entrada y </a:t>
            </a:r>
            <a:r>
              <a:rPr lang="es-ES" dirty="0" smtClean="0">
                <a:latin typeface="Times New Roman" panose="02020603050405020304" pitchFamily="18" charset="0"/>
                <a:cs typeface="Times New Roman" panose="02020603050405020304" pitchFamily="18" charset="0"/>
              </a:rPr>
              <a:t>VSWR.</a:t>
            </a:r>
          </a:p>
          <a:p>
            <a:pPr algn="just"/>
            <a:endParaRPr lang="en-US"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La </a:t>
            </a:r>
            <a:r>
              <a:rPr lang="es-ES" dirty="0">
                <a:latin typeface="Times New Roman" panose="02020603050405020304" pitchFamily="18" charset="0"/>
                <a:cs typeface="Times New Roman" panose="02020603050405020304" pitchFamily="18" charset="0"/>
              </a:rPr>
              <a:t>función </a:t>
            </a:r>
            <a:r>
              <a:rPr lang="es-ES" dirty="0" err="1">
                <a:latin typeface="Times New Roman" panose="02020603050405020304" pitchFamily="18" charset="0"/>
                <a:cs typeface="Times New Roman" panose="02020603050405020304" pitchFamily="18" charset="0"/>
              </a:rPr>
              <a:t>directividad</a:t>
            </a:r>
            <a:r>
              <a:rPr lang="es-ES" dirty="0">
                <a:latin typeface="Times New Roman" panose="02020603050405020304" pitchFamily="18" charset="0"/>
                <a:cs typeface="Times New Roman" panose="02020603050405020304" pitchFamily="18" charset="0"/>
              </a:rPr>
              <a:t> total de la red 4x1 en el plano E es directamente proporcional a la distancia que existe entre elementos de la red, es decir a mayor distancia existe mayor </a:t>
            </a:r>
            <a:r>
              <a:rPr lang="es-ES" dirty="0" err="1">
                <a:latin typeface="Times New Roman" panose="02020603050405020304" pitchFamily="18" charset="0"/>
                <a:cs typeface="Times New Roman" panose="02020603050405020304" pitchFamily="18" charset="0"/>
              </a:rPr>
              <a:t>directividad</a:t>
            </a:r>
            <a:r>
              <a:rPr lang="es-ES" dirty="0">
                <a:latin typeface="Times New Roman" panose="02020603050405020304" pitchFamily="18" charset="0"/>
                <a:cs typeface="Times New Roman" panose="02020603050405020304" pitchFamily="18" charset="0"/>
              </a:rPr>
              <a:t>. El ancho de banda será máximo cuando la red se encuentre en condición </a:t>
            </a:r>
            <a:r>
              <a:rPr lang="es-ES" dirty="0" err="1">
                <a:latin typeface="Times New Roman" panose="02020603050405020304" pitchFamily="18" charset="0"/>
                <a:cs typeface="Times New Roman" panose="02020603050405020304" pitchFamily="18" charset="0"/>
              </a:rPr>
              <a:t>broadside</a:t>
            </a:r>
            <a:r>
              <a:rPr lang="es-ES" dirty="0">
                <a:latin typeface="Times New Roman" panose="02020603050405020304" pitchFamily="18" charset="0"/>
                <a:cs typeface="Times New Roman" panose="02020603050405020304" pitchFamily="18" charset="0"/>
              </a:rPr>
              <a:t>, este se irá reduciendo al modificar la fase progresiva por el efecto de acoplamiento mutuo. </a:t>
            </a:r>
            <a:endParaRPr lang="es-ES"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s-ES"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A </a:t>
            </a:r>
            <a:r>
              <a:rPr lang="es-ES" dirty="0">
                <a:latin typeface="Times New Roman" panose="02020603050405020304" pitchFamily="18" charset="0"/>
                <a:cs typeface="Times New Roman" panose="02020603050405020304" pitchFamily="18" charset="0"/>
              </a:rPr>
              <a:t>través del simulador electromagnético se logró experimentar el cambio de dirección del lóbulo principal a través de la fase progresiva aplicada a la red de antenas, adicionalmente se lo trabajo en dos ambientes diferentes uno en el cual la densidad de corriente superficial se distribuye a lo largo del eje </a:t>
            </a:r>
            <a:r>
              <a:rPr lang="es-ES" i="1" dirty="0">
                <a:latin typeface="Times New Roman" panose="02020603050405020304" pitchFamily="18" charset="0"/>
                <a:cs typeface="Times New Roman" panose="02020603050405020304" pitchFamily="18" charset="0"/>
              </a:rPr>
              <a:t>x</a:t>
            </a:r>
            <a:r>
              <a:rPr lang="es-ES" dirty="0">
                <a:latin typeface="Times New Roman" panose="02020603050405020304" pitchFamily="18" charset="0"/>
                <a:cs typeface="Times New Roman" panose="02020603050405020304" pitchFamily="18" charset="0"/>
              </a:rPr>
              <a:t>, y el otro escenario cuando la densidad de corriente superficial es paralela. Al aumentar el número de elementos de la red puede producir un incremento de la ganancia. </a:t>
            </a:r>
            <a:endParaRPr lang="en-US" dirty="0">
              <a:latin typeface="Times New Roman" panose="02020603050405020304" pitchFamily="18" charset="0"/>
              <a:cs typeface="Times New Roman" panose="02020603050405020304" pitchFamily="18" charset="0"/>
            </a:endParaRPr>
          </a:p>
          <a:p>
            <a:pPr algn="just"/>
            <a:endParaRPr lang="es-EC" sz="1400" dirty="0">
              <a:latin typeface="Arial"/>
              <a:cs typeface="Arial"/>
            </a:endParaRP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950238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576064"/>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Conclusiones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37</a:t>
            </a:r>
            <a:endParaRPr lang="en-BZ" dirty="0"/>
          </a:p>
          <a:p>
            <a:endParaRPr lang="es-ES" dirty="0"/>
          </a:p>
        </p:txBody>
      </p:sp>
      <mc:AlternateContent xmlns:mc="http://schemas.openxmlformats.org/markup-compatibility/2006" xmlns:a14="http://schemas.microsoft.com/office/drawing/2010/main">
        <mc:Choice Requires="a14">
          <p:sp>
            <p:nvSpPr>
              <p:cNvPr id="4" name="CuadroTexto 3"/>
              <p:cNvSpPr txBox="1"/>
              <p:nvPr/>
            </p:nvSpPr>
            <p:spPr>
              <a:xfrm>
                <a:off x="453404" y="548680"/>
                <a:ext cx="8017585" cy="6494085"/>
              </a:xfrm>
              <a:prstGeom prst="rect">
                <a:avLst/>
              </a:prstGeom>
              <a:noFill/>
            </p:spPr>
            <p:txBody>
              <a:bodyPr wrap="square" rtlCol="0">
                <a:spAutoFit/>
              </a:bodyPr>
              <a:lstStyle/>
              <a:p>
                <a:pPr marL="28575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En </a:t>
                </a:r>
                <a:r>
                  <a:rPr lang="es-ES" dirty="0">
                    <a:latin typeface="Times New Roman" panose="02020603050405020304" pitchFamily="18" charset="0"/>
                    <a:cs typeface="Times New Roman" panose="02020603050405020304" pitchFamily="18" charset="0"/>
                  </a:rPr>
                  <a:t>el escenario con la densidad de corriente superficial distribuida a lo largo del eje </a:t>
                </a:r>
                <a:r>
                  <a:rPr lang="es-ES" i="1" dirty="0">
                    <a:latin typeface="Times New Roman" panose="02020603050405020304" pitchFamily="18" charset="0"/>
                    <a:cs typeface="Times New Roman" panose="02020603050405020304" pitchFamily="18" charset="0"/>
                  </a:rPr>
                  <a:t>x</a:t>
                </a:r>
                <a:r>
                  <a:rPr lang="es-ES" dirty="0">
                    <a:latin typeface="Times New Roman" panose="02020603050405020304" pitchFamily="18" charset="0"/>
                    <a:cs typeface="Times New Roman" panose="02020603050405020304" pitchFamily="18" charset="0"/>
                  </a:rPr>
                  <a:t>, después de realizar varias iteraciones de optimización en el software de simulación se logró una pérdida de retorno por debajo de 25dB, es decir, no se tiene problemas de acoplamiento. La impedancia de entrada obtenida fue de aproximadamente 50 </a:t>
                </a:r>
                <a14:m>
                  <m:oMath xmlns:m="http://schemas.openxmlformats.org/officeDocument/2006/math">
                    <m:r>
                      <m:rPr>
                        <m:sty m:val="p"/>
                      </m:rPr>
                      <a:rPr lang="es-EC">
                        <a:latin typeface="Cambria Math" panose="02040503050406030204" pitchFamily="18" charset="0"/>
                      </a:rPr>
                      <m:t>Ω</m:t>
                    </m:r>
                  </m:oMath>
                </a14:m>
                <a:r>
                  <a:rPr lang="es-EC" dirty="0">
                    <a:latin typeface="Times New Roman" panose="02020603050405020304" pitchFamily="18" charset="0"/>
                    <a:cs typeface="Times New Roman" panose="02020603050405020304" pitchFamily="18" charset="0"/>
                  </a:rPr>
                  <a:t> y su parte reactiva tiende a ser muy bajo, con un ancho de banda máximo de 500 MHZ y su relación de onda estacionaria VSWR presenta un valor de 1 para la frecuencia de 8 GHz. Al aplicar una fase progresiva se pudo observar un apuntamiento en el plano E y mientras más grande sea esta fase el diagrama del plano H varia de igual manera. </a:t>
                </a:r>
                <a:endParaRPr lang="es-EC" dirty="0" smtClean="0">
                  <a:latin typeface="Times New Roman" panose="02020603050405020304" pitchFamily="18" charset="0"/>
                  <a:cs typeface="Times New Roman" panose="02020603050405020304" pitchFamily="18" charset="0"/>
                </a:endParaRPr>
              </a:p>
              <a:p>
                <a:pPr algn="just"/>
                <a:endParaRPr lang="es-EC"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En el escenario con la densidad de corriente eléctrica superficial con distribución paralela, después de realizar varias iteraciones de optimización en el software de simulación se logró una pérdida de retorno por debajo de 30dB. Es decir, no se tiene problemas de acoplamiento. La impedancia de entrada obtenida fue de aproximadamente 50,48 </a:t>
                </a:r>
                <a14:m>
                  <m:oMath xmlns:m="http://schemas.openxmlformats.org/officeDocument/2006/math">
                    <m:r>
                      <m:rPr>
                        <m:sty m:val="p"/>
                      </m:rPr>
                      <a:rPr lang="es-EC">
                        <a:latin typeface="Cambria Math" panose="02040503050406030204" pitchFamily="18" charset="0"/>
                      </a:rPr>
                      <m:t>Ω</m:t>
                    </m:r>
                  </m:oMath>
                </a14:m>
                <a:r>
                  <a:rPr lang="es-EC" dirty="0">
                    <a:latin typeface="Times New Roman" panose="02020603050405020304" pitchFamily="18" charset="0"/>
                    <a:cs typeface="Times New Roman" panose="02020603050405020304" pitchFamily="18" charset="0"/>
                  </a:rPr>
                  <a:t> y su parte reactiva tiende a ser muy bajo. El ancho de banda máximo de 700 MHZ y su relación de onda estacionaria VSWR presenta un valor de 1 para la frecuencia de 8 GHz. Al aplicar una fase progresiva se pudo observar que hubo un apuntamiento en el plano H y mientras más grande sea esta fase el diagrama del plano E se afecta. </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endParaRPr lang="es-EC" sz="1400" dirty="0">
                  <a:latin typeface="Arial"/>
                  <a:cs typeface="Arial"/>
                </a:endParaRP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mc:Choice>
        <mc:Fallback xmlns="">
          <p:sp>
            <p:nvSpPr>
              <p:cNvPr id="4" name="CuadroTexto 3"/>
              <p:cNvSpPr txBox="1">
                <a:spLocks noRot="1" noChangeAspect="1" noMove="1" noResize="1" noEditPoints="1" noAdjustHandles="1" noChangeArrowheads="1" noChangeShapeType="1" noTextEdit="1"/>
              </p:cNvSpPr>
              <p:nvPr/>
            </p:nvSpPr>
            <p:spPr>
              <a:xfrm>
                <a:off x="453404" y="548680"/>
                <a:ext cx="8017585" cy="6494085"/>
              </a:xfrm>
              <a:prstGeom prst="rect">
                <a:avLst/>
              </a:prstGeom>
              <a:blipFill>
                <a:blip r:embed="rId2"/>
                <a:stretch>
                  <a:fillRect l="-456" t="-469" r="-608"/>
                </a:stretch>
              </a:blipFill>
            </p:spPr>
            <p:txBody>
              <a:bodyPr/>
              <a:lstStyle/>
              <a:p>
                <a:r>
                  <a:rPr lang="es-EC">
                    <a:noFill/>
                  </a:rPr>
                  <a:t> </a:t>
                </a:r>
              </a:p>
            </p:txBody>
          </p:sp>
        </mc:Fallback>
      </mc:AlternateContent>
    </p:spTree>
    <p:extLst>
      <p:ext uri="{BB962C8B-B14F-4D97-AF65-F5344CB8AC3E}">
        <p14:creationId xmlns:p14="http://schemas.microsoft.com/office/powerpoint/2010/main" val="2726776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p:cNvSpPr>
            <a:spLocks noGrp="1"/>
          </p:cNvSpPr>
          <p:nvPr>
            <p:ph type="title"/>
          </p:nvPr>
        </p:nvSpPr>
        <p:spPr>
          <a:xfrm>
            <a:off x="678764" y="0"/>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Introducción</a:t>
            </a:r>
          </a:p>
        </p:txBody>
      </p:sp>
      <p:sp>
        <p:nvSpPr>
          <p:cNvPr id="18" name="CuadroTexto 17"/>
          <p:cNvSpPr txBox="1"/>
          <p:nvPr/>
        </p:nvSpPr>
        <p:spPr>
          <a:xfrm>
            <a:off x="0" y="6493174"/>
            <a:ext cx="705967" cy="369332"/>
          </a:xfrm>
          <a:prstGeom prst="rect">
            <a:avLst/>
          </a:prstGeom>
          <a:noFill/>
        </p:spPr>
        <p:txBody>
          <a:bodyPr wrap="square" rtlCol="0">
            <a:spAutoFit/>
          </a:bodyPr>
          <a:lstStyle/>
          <a:p>
            <a:r>
              <a:rPr lang="en-BZ" dirty="0"/>
              <a:t>2</a:t>
            </a:r>
            <a:endParaRPr lang="es-ES" dirty="0"/>
          </a:p>
        </p:txBody>
      </p:sp>
      <p:sp>
        <p:nvSpPr>
          <p:cNvPr id="9" name="Título 1"/>
          <p:cNvSpPr txBox="1">
            <a:spLocks/>
          </p:cNvSpPr>
          <p:nvPr/>
        </p:nvSpPr>
        <p:spPr>
          <a:xfrm>
            <a:off x="-3323" y="434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a:latin typeface="Times New Roman" panose="02020603050405020304" pitchFamily="18" charset="0"/>
                <a:cs typeface="Times New Roman" panose="02020603050405020304" pitchFamily="18" charset="0"/>
              </a:rPr>
              <a:t>Antecedentes</a:t>
            </a:r>
            <a:endParaRPr lang="en-US" sz="2800" dirty="0">
              <a:latin typeface="Times New Roman" panose="02020603050405020304" pitchFamily="18" charset="0"/>
              <a:cs typeface="Times New Roman" panose="02020603050405020304" pitchFamily="18" charset="0"/>
            </a:endParaRPr>
          </a:p>
        </p:txBody>
      </p:sp>
      <p:sp>
        <p:nvSpPr>
          <p:cNvPr id="4" name="CuadroTexto 2"/>
          <p:cNvSpPr txBox="1"/>
          <p:nvPr/>
        </p:nvSpPr>
        <p:spPr>
          <a:xfrm>
            <a:off x="1594388" y="3035627"/>
            <a:ext cx="1906441" cy="369332"/>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ADAR1000</a:t>
            </a:r>
            <a:endParaRPr lang="es-EC" dirty="0">
              <a:latin typeface="Times New Roman" panose="02020603050405020304" pitchFamily="18" charset="0"/>
              <a:cs typeface="Times New Roman" panose="02020603050405020304" pitchFamily="18" charset="0"/>
            </a:endParaRPr>
          </a:p>
        </p:txBody>
      </p:sp>
      <p:sp>
        <p:nvSpPr>
          <p:cNvPr id="22" name="CuadroTexto 21"/>
          <p:cNvSpPr txBox="1"/>
          <p:nvPr/>
        </p:nvSpPr>
        <p:spPr>
          <a:xfrm>
            <a:off x="4504420" y="4857883"/>
            <a:ext cx="4445473" cy="369332"/>
          </a:xfrm>
          <a:prstGeom prst="rect">
            <a:avLst/>
          </a:prstGeom>
          <a:noFill/>
        </p:spPr>
        <p:txBody>
          <a:bodyPr wrap="square" rtlCol="0">
            <a:spAutoFit/>
          </a:bodyPr>
          <a:lstStyle/>
          <a:p>
            <a:pPr algn="just"/>
            <a:r>
              <a:rPr lang="es-EC" dirty="0" err="1" smtClean="0">
                <a:latin typeface="Times New Roman" panose="02020603050405020304" pitchFamily="18" charset="0"/>
                <a:cs typeface="Times New Roman" panose="02020603050405020304" pitchFamily="18" charset="0"/>
              </a:rPr>
              <a:t>Phase</a:t>
            </a:r>
            <a:r>
              <a:rPr lang="es-EC" dirty="0" smtClean="0">
                <a:latin typeface="Times New Roman" panose="02020603050405020304" pitchFamily="18" charset="0"/>
                <a:cs typeface="Times New Roman" panose="02020603050405020304" pitchFamily="18" charset="0"/>
              </a:rPr>
              <a:t> </a:t>
            </a:r>
            <a:r>
              <a:rPr lang="es-EC" dirty="0" err="1" smtClean="0">
                <a:latin typeface="Times New Roman" panose="02020603050405020304" pitchFamily="18" charset="0"/>
                <a:cs typeface="Times New Roman" panose="02020603050405020304" pitchFamily="18" charset="0"/>
              </a:rPr>
              <a:t>Array</a:t>
            </a:r>
            <a:endParaRPr lang="en-US"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4504420" y="1505049"/>
            <a:ext cx="3769785" cy="369332"/>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Agrupación de antenas</a:t>
            </a:r>
            <a:endParaRPr lang="en-US" dirty="0">
              <a:latin typeface="Times New Roman" panose="02020603050405020304" pitchFamily="18" charset="0"/>
              <a:cs typeface="Times New Roman" panose="02020603050405020304" pitchFamily="18" charset="0"/>
            </a:endParaRPr>
          </a:p>
        </p:txBody>
      </p:sp>
      <p:sp>
        <p:nvSpPr>
          <p:cNvPr id="2" name="Elipse 1"/>
          <p:cNvSpPr/>
          <p:nvPr/>
        </p:nvSpPr>
        <p:spPr>
          <a:xfrm>
            <a:off x="1441283" y="3150706"/>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2" name="Elipse 11"/>
          <p:cNvSpPr/>
          <p:nvPr/>
        </p:nvSpPr>
        <p:spPr>
          <a:xfrm>
            <a:off x="4351315" y="1589350"/>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3" name="Elipse 12"/>
          <p:cNvSpPr/>
          <p:nvPr/>
        </p:nvSpPr>
        <p:spPr>
          <a:xfrm>
            <a:off x="4353654" y="4942184"/>
            <a:ext cx="153105" cy="139174"/>
          </a:xfrm>
          <a:prstGeom prst="ellipse">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6" name="Imagen 5"/>
          <p:cNvPicPr>
            <a:picLocks noChangeAspect="1"/>
          </p:cNvPicPr>
          <p:nvPr/>
        </p:nvPicPr>
        <p:blipFill>
          <a:blip r:embed="rId2"/>
          <a:stretch>
            <a:fillRect/>
          </a:stretch>
        </p:blipFill>
        <p:spPr>
          <a:xfrm>
            <a:off x="678764" y="677943"/>
            <a:ext cx="3054955" cy="2288267"/>
          </a:xfrm>
          <a:prstGeom prst="rect">
            <a:avLst/>
          </a:prstGeom>
        </p:spPr>
      </p:pic>
      <p:pic>
        <p:nvPicPr>
          <p:cNvPr id="7" name="Picture 6" descr="EVAL-ADAR1000 Evaluation Board | Analog De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4834" y="2445006"/>
            <a:ext cx="4189371" cy="18273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ntenas en fase - Wikipedia, la enciclopedia libr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89752" y="3384775"/>
            <a:ext cx="2632978" cy="284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765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576064"/>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Conclusiones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38</a:t>
            </a:r>
            <a:endParaRPr lang="en-BZ" dirty="0"/>
          </a:p>
          <a:p>
            <a:endParaRPr lang="es-ES" dirty="0"/>
          </a:p>
        </p:txBody>
      </p:sp>
      <p:sp>
        <p:nvSpPr>
          <p:cNvPr id="4" name="CuadroTexto 3"/>
          <p:cNvSpPr txBox="1"/>
          <p:nvPr/>
        </p:nvSpPr>
        <p:spPr>
          <a:xfrm>
            <a:off x="352983" y="372268"/>
            <a:ext cx="8017585" cy="6771084"/>
          </a:xfrm>
          <a:prstGeom prst="rect">
            <a:avLst/>
          </a:prstGeom>
          <a:noFill/>
        </p:spPr>
        <p:txBody>
          <a:bodyPr wrap="square" rtlCol="0">
            <a:spAutoFit/>
          </a:bodyPr>
          <a:lstStyle/>
          <a:p>
            <a:pPr algn="just"/>
            <a:endParaRPr lang="es-EC" dirty="0" smtClean="0"/>
          </a:p>
          <a:p>
            <a:pPr marL="28575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La red de antenas y el control de</a:t>
            </a:r>
            <a:r>
              <a:rPr lang="es-ES" dirty="0">
                <a:latin typeface="Times New Roman" panose="02020603050405020304" pitchFamily="18" charset="0"/>
                <a:cs typeface="Times New Roman" panose="02020603050405020304" pitchFamily="18" charset="0"/>
              </a:rPr>
              <a:t> fase se lo realiza con el objetivo de modificar la dirección del lóbulo de radiación, sin la necesidad de utilizar elementos mecánicos, es decir, utilizar motores para la rotación de las antenas. Con el uso del módulo ADAR1000 se simplifica mucho este movimiento mecánico ya que con este se puede modificar la dirección del lóbulo de radiación de la red digitalmente. </a:t>
            </a:r>
            <a:endParaRPr lang="es-ES"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s-EC"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Con el uso del módulo ADAR1000 y el software de evaluación se comprobó el control de ganancia </a:t>
            </a:r>
            <a:r>
              <a:rPr lang="es-EC" dirty="0">
                <a:latin typeface="Times New Roman" panose="02020603050405020304" pitchFamily="18" charset="0"/>
                <a:cs typeface="Times New Roman" panose="02020603050405020304" pitchFamily="18" charset="0"/>
              </a:rPr>
              <a:t>VGA </a:t>
            </a:r>
            <a:r>
              <a:rPr lang="es-ES" dirty="0">
                <a:latin typeface="Times New Roman" panose="02020603050405020304" pitchFamily="18" charset="0"/>
                <a:cs typeface="Times New Roman" panose="02020603050405020304" pitchFamily="18" charset="0"/>
              </a:rPr>
              <a:t>donde se realizó una configuración manual de la ganancia </a:t>
            </a:r>
            <a:r>
              <a:rPr lang="es-EC" dirty="0">
                <a:latin typeface="Times New Roman" panose="02020603050405020304" pitchFamily="18" charset="0"/>
                <a:cs typeface="Times New Roman" panose="02020603050405020304" pitchFamily="18" charset="0"/>
              </a:rPr>
              <a:t>VGA</a:t>
            </a:r>
            <a:r>
              <a:rPr lang="es-ES" dirty="0">
                <a:latin typeface="Times New Roman" panose="02020603050405020304" pitchFamily="18" charset="0"/>
                <a:cs typeface="Times New Roman" panose="02020603050405020304" pitchFamily="18" charset="0"/>
              </a:rPr>
              <a:t> y anulación de atenuación para modo trasmisión y con el uso de un generador de señales y cables con conectores SMA se obtuvieron las medidas y se verificó el comportamiento de la curva de ganancia normalizada dispuesta por el fabricante</a:t>
            </a:r>
            <a:r>
              <a:rPr lang="es-ES" dirty="0" smtClean="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endParaRPr lang="es-ES"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Para la construcción de los cables coaxiales para acoplar el arreglo de antenas se utilizó un cable coaxial </a:t>
            </a:r>
            <a:r>
              <a:rPr lang="es-ES" dirty="0" err="1">
                <a:latin typeface="Times New Roman" panose="02020603050405020304" pitchFamily="18" charset="0"/>
                <a:cs typeface="Times New Roman" panose="02020603050405020304" pitchFamily="18" charset="0"/>
              </a:rPr>
              <a:t>semi</a:t>
            </a:r>
            <a:r>
              <a:rPr lang="es-ES" dirty="0">
                <a:latin typeface="Times New Roman" panose="02020603050405020304" pitchFamily="18" charset="0"/>
                <a:cs typeface="Times New Roman" panose="02020603050405020304" pitchFamily="18" charset="0"/>
              </a:rPr>
              <a:t> rígidos de baja pérdidas de 25.7cm de longitud, cuyas características permite obtener una atenuación entre 0.463 y 0.685 dB, mismas que deben ser consideradas en el análisis posterior con el acoplamiento de la antena y la tarjeta ADAR1000</a:t>
            </a:r>
            <a:endParaRPr lang="es-EC" dirty="0" smtClean="0">
              <a:latin typeface="Times New Roman" panose="02020603050405020304" pitchFamily="18" charset="0"/>
              <a:cs typeface="Times New Roman" panose="02020603050405020304" pitchFamily="18" charset="0"/>
            </a:endParaRPr>
          </a:p>
          <a:p>
            <a:pPr algn="just"/>
            <a:endParaRPr lang="en-US" dirty="0"/>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endParaRPr lang="es-EC" sz="1400" dirty="0">
              <a:latin typeface="Arial"/>
              <a:cs typeface="Arial"/>
            </a:endParaRP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1302618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i="0" kern="0">
                <a:solidFill>
                  <a:srgbClr val="00B050"/>
                </a:solidFill>
                <a:latin typeface="Times New Roman" panose="02020603050405020304" pitchFamily="18" charset="0"/>
                <a:cs typeface="Times New Roman" panose="02020603050405020304" pitchFamily="18" charset="0"/>
              </a:rPr>
              <a:t>Trabajos Futuros</a:t>
            </a:r>
          </a:p>
        </p:txBody>
      </p:sp>
      <p:sp>
        <p:nvSpPr>
          <p:cNvPr id="7" name="CuadroTexto 6"/>
          <p:cNvSpPr txBox="1"/>
          <p:nvPr/>
        </p:nvSpPr>
        <p:spPr>
          <a:xfrm>
            <a:off x="0" y="6488668"/>
            <a:ext cx="705967" cy="646331"/>
          </a:xfrm>
          <a:prstGeom prst="rect">
            <a:avLst/>
          </a:prstGeom>
          <a:noFill/>
        </p:spPr>
        <p:txBody>
          <a:bodyPr wrap="square" rtlCol="0">
            <a:spAutoFit/>
          </a:bodyPr>
          <a:lstStyle/>
          <a:p>
            <a:r>
              <a:rPr lang="en-BZ" dirty="0" smtClean="0"/>
              <a:t>39</a:t>
            </a:r>
            <a:endParaRPr lang="en-BZ" dirty="0"/>
          </a:p>
          <a:p>
            <a:endParaRPr lang="es-ES" dirty="0"/>
          </a:p>
        </p:txBody>
      </p:sp>
      <p:sp>
        <p:nvSpPr>
          <p:cNvPr id="3" name="Rectángulo 2"/>
          <p:cNvSpPr/>
          <p:nvPr/>
        </p:nvSpPr>
        <p:spPr>
          <a:xfrm>
            <a:off x="224224" y="998663"/>
            <a:ext cx="8721596" cy="2862322"/>
          </a:xfrm>
          <a:prstGeom prst="rect">
            <a:avLst/>
          </a:prstGeom>
        </p:spPr>
        <p:txBody>
          <a:bodyPr wrap="square">
            <a:spAutoFit/>
          </a:bodyPr>
          <a:lstStyle/>
          <a:p>
            <a:pPr marL="28575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Explotar </a:t>
            </a:r>
            <a:r>
              <a:rPr lang="es-ES" dirty="0">
                <a:latin typeface="Times New Roman" panose="02020603050405020304" pitchFamily="18" charset="0"/>
                <a:cs typeface="Times New Roman" panose="02020603050405020304" pitchFamily="18" charset="0"/>
              </a:rPr>
              <a:t>las capacidades del módulo ADAR1000, de manera que a partir del acoplamiento de la red de antenas 4x1 se pueda realizar un barrido espectral automático donde la variación de fase y cuadratura determine la máxima ganancia y </a:t>
            </a:r>
            <a:r>
              <a:rPr lang="es-ES" dirty="0" err="1">
                <a:latin typeface="Times New Roman" panose="02020603050405020304" pitchFamily="18" charset="0"/>
                <a:cs typeface="Times New Roman" panose="02020603050405020304" pitchFamily="18" charset="0"/>
              </a:rPr>
              <a:t>directividad</a:t>
            </a:r>
            <a:r>
              <a:rPr lang="es-ES" dirty="0">
                <a:latin typeface="Times New Roman" panose="02020603050405020304" pitchFamily="18" charset="0"/>
                <a:cs typeface="Times New Roman" panose="02020603050405020304" pitchFamily="18" charset="0"/>
              </a:rPr>
              <a:t> del arreglo de antenas, para lo cual se puede hacer un análisis de control de fase donde puede ser necesario utilizar módulos detectores de </a:t>
            </a:r>
            <a:r>
              <a:rPr lang="es-ES" dirty="0" smtClean="0">
                <a:latin typeface="Times New Roman" panose="02020603050405020304" pitchFamily="18" charset="0"/>
                <a:cs typeface="Times New Roman" panose="02020603050405020304" pitchFamily="18" charset="0"/>
              </a:rPr>
              <a:t>fase.</a:t>
            </a:r>
          </a:p>
          <a:p>
            <a:pPr algn="just"/>
            <a:endParaRPr lang="es-ES"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Realizar </a:t>
            </a:r>
            <a:r>
              <a:rPr lang="es-ES" dirty="0">
                <a:latin typeface="Times New Roman" panose="02020603050405020304" pitchFamily="18" charset="0"/>
                <a:cs typeface="Times New Roman" panose="02020603050405020304" pitchFamily="18" charset="0"/>
              </a:rPr>
              <a:t>un experimento en un ambiente controlado (cámara </a:t>
            </a:r>
            <a:r>
              <a:rPr lang="es-ES" dirty="0" err="1">
                <a:latin typeface="Times New Roman" panose="02020603050405020304" pitchFamily="18" charset="0"/>
                <a:cs typeface="Times New Roman" panose="02020603050405020304" pitchFamily="18" charset="0"/>
              </a:rPr>
              <a:t>anecoida</a:t>
            </a:r>
            <a:r>
              <a:rPr lang="es-ES" dirty="0">
                <a:latin typeface="Times New Roman" panose="02020603050405020304" pitchFamily="18" charset="0"/>
                <a:cs typeface="Times New Roman" panose="02020603050405020304" pitchFamily="18" charset="0"/>
              </a:rPr>
              <a:t>) en el cual se tenga una antena trasmisora y una receptora (red 4x1), con el objetivo de obtener las características de la red con una ganancia y fase determinada. </a:t>
            </a:r>
            <a:endParaRPr lang="en-US"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s-MX" dirty="0">
              <a:latin typeface="Arial"/>
              <a:cs typeface="Arial"/>
            </a:endParaRPr>
          </a:p>
        </p:txBody>
      </p:sp>
    </p:spTree>
    <p:extLst>
      <p:ext uri="{BB962C8B-B14F-4D97-AF65-F5344CB8AC3E}">
        <p14:creationId xmlns:p14="http://schemas.microsoft.com/office/powerpoint/2010/main" val="1996643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57449" y="2895702"/>
            <a:ext cx="8721596" cy="584775"/>
          </a:xfrm>
          <a:prstGeom prst="rect">
            <a:avLst/>
          </a:prstGeom>
        </p:spPr>
        <p:txBody>
          <a:bodyPr wrap="square">
            <a:spAutoFit/>
          </a:bodyPr>
          <a:lstStyle/>
          <a:p>
            <a:pPr algn="ctr"/>
            <a:r>
              <a:rPr lang="es-MX"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a:cs typeface="Arial"/>
              </a:rPr>
              <a:t>MUCHAS GRACIAS </a:t>
            </a:r>
            <a:endParaRPr lang="es-EC"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a:cs typeface="Arial"/>
            </a:endParaRPr>
          </a:p>
        </p:txBody>
      </p:sp>
      <p:sp>
        <p:nvSpPr>
          <p:cNvPr id="4" name="CuadroTexto 3"/>
          <p:cNvSpPr txBox="1"/>
          <p:nvPr/>
        </p:nvSpPr>
        <p:spPr>
          <a:xfrm>
            <a:off x="0" y="6493174"/>
            <a:ext cx="705967" cy="369332"/>
          </a:xfrm>
          <a:prstGeom prst="rect">
            <a:avLst/>
          </a:prstGeom>
          <a:noFill/>
        </p:spPr>
        <p:txBody>
          <a:bodyPr wrap="square" rtlCol="0">
            <a:spAutoFit/>
          </a:bodyPr>
          <a:lstStyle/>
          <a:p>
            <a:r>
              <a:rPr lang="en-BZ" dirty="0" smtClean="0"/>
              <a:t>40</a:t>
            </a:r>
            <a:endParaRPr lang="es-ES" dirty="0"/>
          </a:p>
        </p:txBody>
      </p:sp>
    </p:spTree>
    <p:extLst>
      <p:ext uri="{BB962C8B-B14F-4D97-AF65-F5344CB8AC3E}">
        <p14:creationId xmlns:p14="http://schemas.microsoft.com/office/powerpoint/2010/main" val="1724081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p:cNvSpPr>
            <a:spLocks noGrp="1"/>
          </p:cNvSpPr>
          <p:nvPr>
            <p:ph type="title"/>
          </p:nvPr>
        </p:nvSpPr>
        <p:spPr>
          <a:xfrm>
            <a:off x="678764" y="0"/>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Introducción</a:t>
            </a:r>
          </a:p>
        </p:txBody>
      </p:sp>
      <p:sp>
        <p:nvSpPr>
          <p:cNvPr id="18" name="CuadroTexto 17"/>
          <p:cNvSpPr txBox="1"/>
          <p:nvPr/>
        </p:nvSpPr>
        <p:spPr>
          <a:xfrm>
            <a:off x="0" y="6493174"/>
            <a:ext cx="705967" cy="369332"/>
          </a:xfrm>
          <a:prstGeom prst="rect">
            <a:avLst/>
          </a:prstGeom>
          <a:noFill/>
        </p:spPr>
        <p:txBody>
          <a:bodyPr wrap="square" rtlCol="0">
            <a:spAutoFit/>
          </a:bodyPr>
          <a:lstStyle/>
          <a:p>
            <a:r>
              <a:rPr lang="en-BZ" dirty="0"/>
              <a:t>3</a:t>
            </a:r>
            <a:endParaRPr lang="es-ES" dirty="0"/>
          </a:p>
        </p:txBody>
      </p:sp>
      <p:sp>
        <p:nvSpPr>
          <p:cNvPr id="9" name="Título 1"/>
          <p:cNvSpPr txBox="1">
            <a:spLocks/>
          </p:cNvSpPr>
          <p:nvPr/>
        </p:nvSpPr>
        <p:spPr>
          <a:xfrm>
            <a:off x="-3323" y="434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a:latin typeface="Times New Roman" panose="02020603050405020304" pitchFamily="18" charset="0"/>
                <a:cs typeface="Times New Roman" panose="02020603050405020304" pitchFamily="18" charset="0"/>
              </a:rPr>
              <a:t>Justificación e </a:t>
            </a:r>
            <a:r>
              <a:rPr lang="es-EC" sz="2800" dirty="0" smtClean="0">
                <a:latin typeface="Times New Roman" panose="02020603050405020304" pitchFamily="18" charset="0"/>
                <a:cs typeface="Times New Roman" panose="02020603050405020304" pitchFamily="18" charset="0"/>
              </a:rPr>
              <a:t>Importancia</a:t>
            </a:r>
            <a:endParaRPr lang="en-US" sz="2800" dirty="0">
              <a:latin typeface="Times New Roman" panose="02020603050405020304" pitchFamily="18" charset="0"/>
              <a:cs typeface="Times New Roman" panose="02020603050405020304" pitchFamily="18" charset="0"/>
            </a:endParaRPr>
          </a:p>
        </p:txBody>
      </p:sp>
      <p:sp>
        <p:nvSpPr>
          <p:cNvPr id="19" name="Flecha abajo 18"/>
          <p:cNvSpPr/>
          <p:nvPr/>
        </p:nvSpPr>
        <p:spPr>
          <a:xfrm rot="16200000">
            <a:off x="4120772" y="2393409"/>
            <a:ext cx="663496" cy="170366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082" name="Picture 10" descr="antena, radar, técnica, cielo, colina, radio, nubes, militar, nube - cielo,  naturaleza | Pxfuel"/>
          <p:cNvPicPr>
            <a:picLocks noChangeAspect="1" noChangeArrowheads="1"/>
          </p:cNvPicPr>
          <p:nvPr/>
        </p:nvPicPr>
        <p:blipFill rotWithShape="1">
          <a:blip r:embed="rId2">
            <a:extLst>
              <a:ext uri="{28A0092B-C50C-407E-A947-70E740481C1C}">
                <a14:useLocalDpi xmlns:a14="http://schemas.microsoft.com/office/drawing/2010/main" val="0"/>
              </a:ext>
            </a:extLst>
          </a:blip>
          <a:srcRect l="42161" t="16098" r="12125" b="8180"/>
          <a:stretch/>
        </p:blipFill>
        <p:spPr bwMode="auto">
          <a:xfrm>
            <a:off x="678764" y="1616180"/>
            <a:ext cx="2242853" cy="2478117"/>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p:cNvSpPr txBox="1"/>
          <p:nvPr/>
        </p:nvSpPr>
        <p:spPr>
          <a:xfrm>
            <a:off x="3912416" y="3091351"/>
            <a:ext cx="2568634" cy="369332"/>
          </a:xfrm>
          <a:prstGeom prst="rect">
            <a:avLst/>
          </a:prstGeom>
          <a:noFill/>
        </p:spPr>
        <p:txBody>
          <a:bodyPr wrap="square" rtlCol="0">
            <a:spAutoFit/>
          </a:bodyPr>
          <a:lstStyle/>
          <a:p>
            <a:pPr algn="just"/>
            <a:r>
              <a:rPr lang="es-ES" dirty="0" smtClean="0">
                <a:latin typeface="Times New Roman" panose="02020603050405020304" pitchFamily="18" charset="0"/>
                <a:cs typeface="Times New Roman" panose="02020603050405020304" pitchFamily="18" charset="0"/>
              </a:rPr>
              <a:t>Mejoras</a:t>
            </a:r>
            <a:endParaRPr lang="en-US" dirty="0">
              <a:latin typeface="Times New Roman" panose="02020603050405020304" pitchFamily="18" charset="0"/>
              <a:cs typeface="Times New Roman" panose="02020603050405020304" pitchFamily="18" charset="0"/>
            </a:endParaRPr>
          </a:p>
        </p:txBody>
      </p:sp>
      <p:sp>
        <p:nvSpPr>
          <p:cNvPr id="23" name="CuadroTexto 22"/>
          <p:cNvSpPr txBox="1"/>
          <p:nvPr/>
        </p:nvSpPr>
        <p:spPr>
          <a:xfrm>
            <a:off x="5616080" y="1367710"/>
            <a:ext cx="2608761"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Incremento de las distancias en los enlaces</a:t>
            </a:r>
            <a:endParaRPr lang="es-EC" dirty="0">
              <a:latin typeface="Times New Roman" panose="02020603050405020304" pitchFamily="18" charset="0"/>
              <a:cs typeface="Times New Roman" panose="02020603050405020304" pitchFamily="18" charset="0"/>
            </a:endParaRPr>
          </a:p>
        </p:txBody>
      </p:sp>
      <p:sp>
        <p:nvSpPr>
          <p:cNvPr id="24" name="CuadroTexto 23"/>
          <p:cNvSpPr txBox="1"/>
          <p:nvPr/>
        </p:nvSpPr>
        <p:spPr>
          <a:xfrm>
            <a:off x="5616079" y="2992214"/>
            <a:ext cx="2608761"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Reducción de las potencias en el Transmisor</a:t>
            </a:r>
            <a:endParaRPr lang="es-EC" dirty="0">
              <a:latin typeface="Times New Roman" panose="02020603050405020304" pitchFamily="18" charset="0"/>
              <a:cs typeface="Times New Roman" panose="02020603050405020304" pitchFamily="18" charset="0"/>
            </a:endParaRPr>
          </a:p>
        </p:txBody>
      </p:sp>
      <p:sp>
        <p:nvSpPr>
          <p:cNvPr id="25" name="CuadroTexto 24"/>
          <p:cNvSpPr txBox="1"/>
          <p:nvPr/>
        </p:nvSpPr>
        <p:spPr>
          <a:xfrm>
            <a:off x="5616078" y="4719137"/>
            <a:ext cx="2608761"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Mejora del sensibilidad en el Receptor</a:t>
            </a:r>
            <a:endParaRPr lang="es-EC" dirty="0">
              <a:latin typeface="Times New Roman" panose="02020603050405020304" pitchFamily="18" charset="0"/>
              <a:cs typeface="Times New Roman" panose="02020603050405020304" pitchFamily="18" charset="0"/>
            </a:endParaRPr>
          </a:p>
        </p:txBody>
      </p:sp>
      <p:sp>
        <p:nvSpPr>
          <p:cNvPr id="26" name="CuadroTexto 25"/>
          <p:cNvSpPr txBox="1"/>
          <p:nvPr/>
        </p:nvSpPr>
        <p:spPr>
          <a:xfrm>
            <a:off x="495810" y="4349804"/>
            <a:ext cx="2635317"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S" dirty="0">
                <a:latin typeface="Times New Roman" panose="02020603050405020304" pitchFamily="18" charset="0"/>
                <a:cs typeface="Times New Roman" panose="02020603050405020304" pitchFamily="18" charset="0"/>
              </a:rPr>
              <a:t>Características de las antenas:</a:t>
            </a:r>
          </a:p>
          <a:p>
            <a:pPr algn="just"/>
            <a:r>
              <a:rPr lang="es-ES" dirty="0">
                <a:latin typeface="Times New Roman" panose="02020603050405020304" pitchFamily="18" charset="0"/>
                <a:cs typeface="Times New Roman" panose="02020603050405020304" pitchFamily="18" charset="0"/>
              </a:rPr>
              <a:t>Diagramas de irradiación, </a:t>
            </a:r>
            <a:r>
              <a:rPr lang="es-ES" dirty="0" err="1">
                <a:latin typeface="Times New Roman" panose="02020603050405020304" pitchFamily="18" charset="0"/>
                <a:cs typeface="Times New Roman" panose="02020603050405020304" pitchFamily="18" charset="0"/>
              </a:rPr>
              <a:t>directividad</a:t>
            </a:r>
            <a:r>
              <a:rPr lang="es-ES" dirty="0">
                <a:latin typeface="Times New Roman" panose="02020603050405020304" pitchFamily="18" charset="0"/>
                <a:cs typeface="Times New Roman" panose="02020603050405020304" pitchFamily="18" charset="0"/>
              </a:rPr>
              <a:t>, polarización, entre otros.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8134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p:cNvSpPr>
            <a:spLocks noGrp="1"/>
          </p:cNvSpPr>
          <p:nvPr>
            <p:ph type="title"/>
          </p:nvPr>
        </p:nvSpPr>
        <p:spPr>
          <a:xfrm>
            <a:off x="678764" y="0"/>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Introducción</a:t>
            </a:r>
          </a:p>
        </p:txBody>
      </p:sp>
      <p:sp>
        <p:nvSpPr>
          <p:cNvPr id="18" name="CuadroTexto 17"/>
          <p:cNvSpPr txBox="1"/>
          <p:nvPr/>
        </p:nvSpPr>
        <p:spPr>
          <a:xfrm>
            <a:off x="0" y="6493174"/>
            <a:ext cx="705967" cy="369332"/>
          </a:xfrm>
          <a:prstGeom prst="rect">
            <a:avLst/>
          </a:prstGeom>
          <a:noFill/>
        </p:spPr>
        <p:txBody>
          <a:bodyPr wrap="square" rtlCol="0">
            <a:spAutoFit/>
          </a:bodyPr>
          <a:lstStyle/>
          <a:p>
            <a:r>
              <a:rPr lang="en-BZ" dirty="0"/>
              <a:t>4</a:t>
            </a:r>
            <a:endParaRPr lang="es-ES" dirty="0"/>
          </a:p>
        </p:txBody>
      </p:sp>
      <p:sp>
        <p:nvSpPr>
          <p:cNvPr id="9" name="Título 1"/>
          <p:cNvSpPr txBox="1">
            <a:spLocks/>
          </p:cNvSpPr>
          <p:nvPr/>
        </p:nvSpPr>
        <p:spPr>
          <a:xfrm>
            <a:off x="-3323" y="434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a:latin typeface="Times New Roman" panose="02020603050405020304" pitchFamily="18" charset="0"/>
                <a:cs typeface="Times New Roman" panose="02020603050405020304" pitchFamily="18" charset="0"/>
              </a:rPr>
              <a:t>Justificación e Importancia</a:t>
            </a:r>
            <a:endParaRPr lang="en-US" sz="2800" dirty="0">
              <a:latin typeface="Times New Roman" panose="02020603050405020304" pitchFamily="18" charset="0"/>
              <a:cs typeface="Times New Roman" panose="02020603050405020304" pitchFamily="18" charset="0"/>
            </a:endParaRPr>
          </a:p>
          <a:p>
            <a:endParaRPr lang="en-US" sz="2800" dirty="0">
              <a:latin typeface="Palatino Linotype" panose="02040502050505030304" pitchFamily="18" charset="0"/>
            </a:endParaRPr>
          </a:p>
        </p:txBody>
      </p:sp>
      <p:pic>
        <p:nvPicPr>
          <p:cNvPr id="12" name="Picture 8" descr="Antenas en fase - Wikipedia, la enciclopedia libr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1855" y="1024280"/>
            <a:ext cx="3339709" cy="36028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GRUPACIONES DE ANTENAS. (ARRAYS) MICROONDAS - PDF Free Download"/>
          <p:cNvPicPr>
            <a:picLocks noChangeAspect="1" noChangeArrowheads="1"/>
          </p:cNvPicPr>
          <p:nvPr/>
        </p:nvPicPr>
        <p:blipFill rotWithShape="1">
          <a:blip r:embed="rId3">
            <a:extLst>
              <a:ext uri="{28A0092B-C50C-407E-A947-70E740481C1C}">
                <a14:useLocalDpi xmlns:a14="http://schemas.microsoft.com/office/drawing/2010/main" val="0"/>
              </a:ext>
            </a:extLst>
          </a:blip>
          <a:srcRect l="1253" t="18498" r="47301" b="14958"/>
          <a:stretch/>
        </p:blipFill>
        <p:spPr bwMode="auto">
          <a:xfrm>
            <a:off x="5094221" y="885218"/>
            <a:ext cx="2996834" cy="2436277"/>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p:cNvSpPr txBox="1"/>
          <p:nvPr/>
        </p:nvSpPr>
        <p:spPr>
          <a:xfrm>
            <a:off x="864050" y="5052315"/>
            <a:ext cx="263531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S" dirty="0" err="1" smtClean="0">
                <a:latin typeface="Times New Roman" panose="02020603050405020304" pitchFamily="18" charset="0"/>
                <a:cs typeface="Times New Roman" panose="02020603050405020304" pitchFamily="18" charset="0"/>
              </a:rPr>
              <a:t>Phase</a:t>
            </a:r>
            <a:r>
              <a:rPr lang="es-ES" dirty="0" smtClean="0">
                <a:latin typeface="Times New Roman" panose="02020603050405020304" pitchFamily="18" charset="0"/>
                <a:cs typeface="Times New Roman" panose="02020603050405020304" pitchFamily="18" charset="0"/>
              </a:rPr>
              <a:t> </a:t>
            </a:r>
            <a:r>
              <a:rPr lang="es-ES" dirty="0" err="1" smtClean="0">
                <a:latin typeface="Times New Roman" panose="02020603050405020304" pitchFamily="18" charset="0"/>
                <a:cs typeface="Times New Roman" panose="02020603050405020304" pitchFamily="18" charset="0"/>
              </a:rPr>
              <a:t>Array</a:t>
            </a:r>
            <a:endParaRPr lang="en-US" dirty="0">
              <a:latin typeface="Times New Roman" panose="02020603050405020304" pitchFamily="18" charset="0"/>
              <a:cs typeface="Times New Roman" panose="02020603050405020304" pitchFamily="18" charset="0"/>
            </a:endParaRPr>
          </a:p>
        </p:txBody>
      </p:sp>
      <p:sp>
        <p:nvSpPr>
          <p:cNvPr id="16" name="CuadroTexto 15"/>
          <p:cNvSpPr txBox="1"/>
          <p:nvPr/>
        </p:nvSpPr>
        <p:spPr>
          <a:xfrm>
            <a:off x="5455738" y="3472957"/>
            <a:ext cx="3050953"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S" dirty="0" smtClean="0">
                <a:latin typeface="Times New Roman" panose="02020603050405020304" pitchFamily="18" charset="0"/>
                <a:cs typeface="Times New Roman" panose="02020603050405020304" pitchFamily="18" charset="0"/>
              </a:rPr>
              <a:t>El lóbulo </a:t>
            </a:r>
            <a:r>
              <a:rPr lang="es-ES" dirty="0">
                <a:latin typeface="Times New Roman" panose="02020603050405020304" pitchFamily="18" charset="0"/>
                <a:cs typeface="Times New Roman" panose="02020603050405020304" pitchFamily="18" charset="0"/>
              </a:rPr>
              <a:t>principal de irradiación puede ser controlado para cambiar su dirección de apuntamiento variando la fase y/o amplitud de la corriente que excita a cada uno de los elementos del </a:t>
            </a:r>
            <a:r>
              <a:rPr lang="es-ES" dirty="0" smtClean="0">
                <a:latin typeface="Times New Roman" panose="02020603050405020304" pitchFamily="18" charset="0"/>
                <a:cs typeface="Times New Roman" panose="02020603050405020304" pitchFamily="18" charset="0"/>
              </a:rPr>
              <a:t>arreglo.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599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p:cNvSpPr>
            <a:spLocks noGrp="1"/>
          </p:cNvSpPr>
          <p:nvPr>
            <p:ph type="title"/>
          </p:nvPr>
        </p:nvSpPr>
        <p:spPr>
          <a:xfrm>
            <a:off x="678764" y="0"/>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Introducción</a:t>
            </a:r>
          </a:p>
        </p:txBody>
      </p:sp>
      <p:sp>
        <p:nvSpPr>
          <p:cNvPr id="18" name="CuadroTexto 17"/>
          <p:cNvSpPr txBox="1"/>
          <p:nvPr/>
        </p:nvSpPr>
        <p:spPr>
          <a:xfrm>
            <a:off x="0" y="6493174"/>
            <a:ext cx="705967" cy="369332"/>
          </a:xfrm>
          <a:prstGeom prst="rect">
            <a:avLst/>
          </a:prstGeom>
          <a:noFill/>
        </p:spPr>
        <p:txBody>
          <a:bodyPr wrap="square" rtlCol="0">
            <a:spAutoFit/>
          </a:bodyPr>
          <a:lstStyle/>
          <a:p>
            <a:r>
              <a:rPr lang="es-ES" dirty="0" smtClean="0"/>
              <a:t>5</a:t>
            </a:r>
            <a:endParaRPr lang="es-ES" dirty="0"/>
          </a:p>
        </p:txBody>
      </p:sp>
      <p:sp>
        <p:nvSpPr>
          <p:cNvPr id="9" name="Título 1"/>
          <p:cNvSpPr txBox="1">
            <a:spLocks/>
          </p:cNvSpPr>
          <p:nvPr/>
        </p:nvSpPr>
        <p:spPr>
          <a:xfrm>
            <a:off x="-3323" y="434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a:latin typeface="Times New Roman" panose="02020603050405020304" pitchFamily="18" charset="0"/>
                <a:cs typeface="Times New Roman" panose="02020603050405020304" pitchFamily="18" charset="0"/>
              </a:rPr>
              <a:t>Justificación e Importancia</a:t>
            </a:r>
            <a:endParaRPr lang="en-US" sz="2800" dirty="0">
              <a:latin typeface="Times New Roman" panose="02020603050405020304" pitchFamily="18" charset="0"/>
              <a:cs typeface="Times New Roman" panose="02020603050405020304" pitchFamily="18" charset="0"/>
            </a:endParaRPr>
          </a:p>
          <a:p>
            <a:endParaRPr lang="en-US" sz="2800" dirty="0">
              <a:latin typeface="Palatino Linotype" panose="02040502050505030304" pitchFamily="18" charset="0"/>
            </a:endParaRPr>
          </a:p>
        </p:txBody>
      </p:sp>
      <p:pic>
        <p:nvPicPr>
          <p:cNvPr id="12" name="Picture 8" descr="Antenas en fase - Wikipedia, la enciclopedia libr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161" y="2210831"/>
            <a:ext cx="1902353" cy="2052236"/>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p:cNvSpPr txBox="1"/>
          <p:nvPr/>
        </p:nvSpPr>
        <p:spPr>
          <a:xfrm>
            <a:off x="71161" y="4437748"/>
            <a:ext cx="190235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S" dirty="0" err="1" smtClean="0">
                <a:latin typeface="Times New Roman" panose="02020603050405020304" pitchFamily="18" charset="0"/>
                <a:cs typeface="Times New Roman" panose="02020603050405020304" pitchFamily="18" charset="0"/>
              </a:rPr>
              <a:t>Phase</a:t>
            </a:r>
            <a:r>
              <a:rPr lang="es-ES" dirty="0" smtClean="0">
                <a:latin typeface="Times New Roman" panose="02020603050405020304" pitchFamily="18" charset="0"/>
                <a:cs typeface="Times New Roman" panose="02020603050405020304" pitchFamily="18" charset="0"/>
              </a:rPr>
              <a:t> </a:t>
            </a:r>
            <a:r>
              <a:rPr lang="es-ES" dirty="0" err="1" smtClean="0">
                <a:latin typeface="Times New Roman" panose="02020603050405020304" pitchFamily="18" charset="0"/>
                <a:cs typeface="Times New Roman" panose="02020603050405020304" pitchFamily="18" charset="0"/>
              </a:rPr>
              <a:t>Array</a:t>
            </a:r>
            <a:endParaRPr lang="en-US"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3"/>
          <a:stretch>
            <a:fillRect/>
          </a:stretch>
        </p:blipFill>
        <p:spPr>
          <a:xfrm>
            <a:off x="3765679" y="622368"/>
            <a:ext cx="1727723" cy="1727723"/>
          </a:xfrm>
          <a:prstGeom prst="rect">
            <a:avLst/>
          </a:prstGeom>
        </p:spPr>
      </p:pic>
      <p:sp>
        <p:nvSpPr>
          <p:cNvPr id="11" name="CuadroTexto 10"/>
          <p:cNvSpPr txBox="1"/>
          <p:nvPr/>
        </p:nvSpPr>
        <p:spPr>
          <a:xfrm>
            <a:off x="6273046" y="1202445"/>
            <a:ext cx="263531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S" dirty="0" smtClean="0">
                <a:latin typeface="Times New Roman" panose="02020603050405020304" pitchFamily="18" charset="0"/>
                <a:cs typeface="Times New Roman" panose="02020603050405020304" pitchFamily="18" charset="0"/>
              </a:rPr>
              <a:t>Ámbito militar</a:t>
            </a:r>
            <a:endParaRPr lang="en-US" dirty="0">
              <a:latin typeface="Times New Roman" panose="02020603050405020304" pitchFamily="18" charset="0"/>
              <a:cs typeface="Times New Roman" panose="02020603050405020304" pitchFamily="18" charset="0"/>
            </a:endParaRPr>
          </a:p>
        </p:txBody>
      </p:sp>
      <p:pic>
        <p:nvPicPr>
          <p:cNvPr id="17" name="Picture 6" descr="EVAL-ADAR1000 Evaluation Board | Analog Devi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8283" y="2888610"/>
            <a:ext cx="4054762" cy="1768637"/>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p:cNvSpPr txBox="1"/>
          <p:nvPr/>
        </p:nvSpPr>
        <p:spPr>
          <a:xfrm>
            <a:off x="6273045" y="2351250"/>
            <a:ext cx="2635317"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S" dirty="0" smtClean="0">
                <a:latin typeface="Times New Roman" panose="02020603050405020304" pitchFamily="18" charset="0"/>
                <a:cs typeface="Times New Roman" panose="02020603050405020304" pitchFamily="18" charset="0"/>
              </a:rPr>
              <a:t>Desarrollo de tarjetas (ADAR1000)</a:t>
            </a:r>
            <a:endParaRPr lang="en-US" dirty="0">
              <a:latin typeface="Times New Roman" panose="02020603050405020304" pitchFamily="18" charset="0"/>
              <a:cs typeface="Times New Roman" panose="02020603050405020304" pitchFamily="18" charset="0"/>
            </a:endParaRPr>
          </a:p>
        </p:txBody>
      </p:sp>
      <p:sp>
        <p:nvSpPr>
          <p:cNvPr id="20" name="CuadroTexto 19"/>
          <p:cNvSpPr txBox="1"/>
          <p:nvPr/>
        </p:nvSpPr>
        <p:spPr>
          <a:xfrm>
            <a:off x="6273045" y="3642199"/>
            <a:ext cx="2635317"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S" dirty="0" smtClean="0">
                <a:latin typeface="Times New Roman" panose="02020603050405020304" pitchFamily="18" charset="0"/>
                <a:cs typeface="Times New Roman" panose="02020603050405020304" pitchFamily="18" charset="0"/>
              </a:rPr>
              <a:t>Reducción de tamaño del </a:t>
            </a:r>
            <a:r>
              <a:rPr lang="es-ES" dirty="0" err="1" smtClean="0">
                <a:latin typeface="Times New Roman" panose="02020603050405020304" pitchFamily="18" charset="0"/>
                <a:cs typeface="Times New Roman" panose="02020603050405020304" pitchFamily="18" charset="0"/>
              </a:rPr>
              <a:t>Phase</a:t>
            </a:r>
            <a:r>
              <a:rPr lang="es-ES" dirty="0" smtClean="0">
                <a:latin typeface="Times New Roman" panose="02020603050405020304" pitchFamily="18" charset="0"/>
                <a:cs typeface="Times New Roman" panose="02020603050405020304" pitchFamily="18" charset="0"/>
              </a:rPr>
              <a:t> </a:t>
            </a:r>
            <a:r>
              <a:rPr lang="es-ES" dirty="0" err="1" smtClean="0">
                <a:latin typeface="Times New Roman" panose="02020603050405020304" pitchFamily="18" charset="0"/>
                <a:cs typeface="Times New Roman" panose="02020603050405020304" pitchFamily="18" charset="0"/>
              </a:rPr>
              <a:t>Array</a:t>
            </a:r>
            <a:endParaRPr lang="en-US" dirty="0">
              <a:latin typeface="Times New Roman" panose="02020603050405020304" pitchFamily="18" charset="0"/>
              <a:cs typeface="Times New Roman" panose="02020603050405020304" pitchFamily="18" charset="0"/>
            </a:endParaRPr>
          </a:p>
        </p:txBody>
      </p:sp>
      <p:sp>
        <p:nvSpPr>
          <p:cNvPr id="21" name="Flecha abajo 20"/>
          <p:cNvSpPr/>
          <p:nvPr/>
        </p:nvSpPr>
        <p:spPr>
          <a:xfrm>
            <a:off x="7351237" y="3074847"/>
            <a:ext cx="462728" cy="49373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Flecha abajo 21"/>
          <p:cNvSpPr/>
          <p:nvPr/>
        </p:nvSpPr>
        <p:spPr>
          <a:xfrm>
            <a:off x="7351237" y="4376434"/>
            <a:ext cx="462728" cy="49373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CuadroTexto 22"/>
          <p:cNvSpPr txBox="1"/>
          <p:nvPr/>
        </p:nvSpPr>
        <p:spPr>
          <a:xfrm>
            <a:off x="4164467" y="4933148"/>
            <a:ext cx="4743895"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Sistemas </a:t>
            </a:r>
            <a:r>
              <a:rPr lang="es-EC" dirty="0">
                <a:latin typeface="Times New Roman" panose="02020603050405020304" pitchFamily="18" charset="0"/>
                <a:cs typeface="Times New Roman" panose="02020603050405020304" pitchFamily="18" charset="0"/>
              </a:rPr>
              <a:t>de </a:t>
            </a:r>
            <a:r>
              <a:rPr lang="es-EC" dirty="0" smtClean="0">
                <a:latin typeface="Times New Roman" panose="02020603050405020304" pitchFamily="18" charset="0"/>
                <a:cs typeface="Times New Roman" panose="02020603050405020304" pitchFamily="18" charset="0"/>
              </a:rPr>
              <a:t>comunicaciones, </a:t>
            </a:r>
            <a:r>
              <a:rPr lang="es-EC" dirty="0">
                <a:latin typeface="Times New Roman" panose="02020603050405020304" pitchFamily="18" charset="0"/>
                <a:cs typeface="Times New Roman" panose="02020603050405020304" pitchFamily="18" charset="0"/>
              </a:rPr>
              <a:t>radares para defensa, vigilancia, control de tráfico aéreo y especialmente para subsistemas aviónicas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2215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p:cNvSpPr>
            <a:spLocks noGrp="1"/>
          </p:cNvSpPr>
          <p:nvPr>
            <p:ph type="title"/>
          </p:nvPr>
        </p:nvSpPr>
        <p:spPr>
          <a:xfrm>
            <a:off x="678764" y="0"/>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Introducción</a:t>
            </a:r>
          </a:p>
        </p:txBody>
      </p:sp>
      <p:sp>
        <p:nvSpPr>
          <p:cNvPr id="18" name="CuadroTexto 17"/>
          <p:cNvSpPr txBox="1"/>
          <p:nvPr/>
        </p:nvSpPr>
        <p:spPr>
          <a:xfrm>
            <a:off x="0" y="6493174"/>
            <a:ext cx="705967" cy="369332"/>
          </a:xfrm>
          <a:prstGeom prst="rect">
            <a:avLst/>
          </a:prstGeom>
          <a:noFill/>
        </p:spPr>
        <p:txBody>
          <a:bodyPr wrap="square" rtlCol="0">
            <a:spAutoFit/>
          </a:bodyPr>
          <a:lstStyle/>
          <a:p>
            <a:r>
              <a:rPr lang="en-BZ" dirty="0"/>
              <a:t>6</a:t>
            </a:r>
            <a:endParaRPr lang="es-ES" dirty="0"/>
          </a:p>
        </p:txBody>
      </p:sp>
      <p:sp>
        <p:nvSpPr>
          <p:cNvPr id="9" name="Título 1"/>
          <p:cNvSpPr txBox="1">
            <a:spLocks/>
          </p:cNvSpPr>
          <p:nvPr/>
        </p:nvSpPr>
        <p:spPr>
          <a:xfrm>
            <a:off x="-3323" y="434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800" dirty="0">
                <a:latin typeface="Palatino Linotype" panose="02040502050505030304" pitchFamily="18" charset="0"/>
              </a:rPr>
              <a:t>Justificación e Importancia</a:t>
            </a:r>
            <a:endParaRPr lang="en-US" sz="2800" dirty="0">
              <a:latin typeface="Palatino Linotype" panose="02040502050505030304" pitchFamily="18" charset="0"/>
            </a:endParaRPr>
          </a:p>
          <a:p>
            <a:endParaRPr lang="en-US" sz="2800" dirty="0">
              <a:latin typeface="Palatino Linotype" panose="02040502050505030304" pitchFamily="18" charset="0"/>
            </a:endParaRPr>
          </a:p>
        </p:txBody>
      </p:sp>
      <p:sp>
        <p:nvSpPr>
          <p:cNvPr id="14" name="CuadroTexto 13"/>
          <p:cNvSpPr txBox="1"/>
          <p:nvPr/>
        </p:nvSpPr>
        <p:spPr>
          <a:xfrm>
            <a:off x="352983" y="3040477"/>
            <a:ext cx="1902353"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S" dirty="0" smtClean="0">
                <a:latin typeface="Times New Roman" panose="02020603050405020304" pitchFamily="18" charset="0"/>
                <a:cs typeface="Times New Roman" panose="02020603050405020304" pitchFamily="18" charset="0"/>
              </a:rPr>
              <a:t>Proyecto de Investigación</a:t>
            </a:r>
            <a:endParaRPr lang="en-US" dirty="0">
              <a:latin typeface="Times New Roman" panose="02020603050405020304" pitchFamily="18" charset="0"/>
              <a:cs typeface="Times New Roman" panose="02020603050405020304" pitchFamily="18" charset="0"/>
            </a:endParaRPr>
          </a:p>
        </p:txBody>
      </p:sp>
      <p:sp>
        <p:nvSpPr>
          <p:cNvPr id="11" name="CuadroTexto 10"/>
          <p:cNvSpPr txBox="1"/>
          <p:nvPr/>
        </p:nvSpPr>
        <p:spPr>
          <a:xfrm>
            <a:off x="5150939" y="1987434"/>
            <a:ext cx="2635317"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S" dirty="0" smtClean="0">
                <a:latin typeface="Times New Roman" panose="02020603050405020304" pitchFamily="18" charset="0"/>
                <a:cs typeface="Times New Roman" panose="02020603050405020304" pitchFamily="18" charset="0"/>
              </a:rPr>
              <a:t>Uso y estudio de la tarjeta ADAR1000</a:t>
            </a:r>
            <a:endParaRPr lang="en-US" dirty="0">
              <a:latin typeface="Times New Roman" panose="02020603050405020304" pitchFamily="18" charset="0"/>
              <a:cs typeface="Times New Roman" panose="02020603050405020304" pitchFamily="18" charset="0"/>
            </a:endParaRPr>
          </a:p>
        </p:txBody>
      </p:sp>
      <p:sp>
        <p:nvSpPr>
          <p:cNvPr id="19" name="CuadroTexto 18"/>
          <p:cNvSpPr txBox="1"/>
          <p:nvPr/>
        </p:nvSpPr>
        <p:spPr>
          <a:xfrm>
            <a:off x="5150939" y="4038091"/>
            <a:ext cx="2635317"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S" dirty="0" smtClean="0">
                <a:latin typeface="Times New Roman" panose="02020603050405020304" pitchFamily="18" charset="0"/>
                <a:cs typeface="Times New Roman" panose="02020603050405020304" pitchFamily="18" charset="0"/>
              </a:rPr>
              <a:t>Simulación e Implementación de una red de antenas 4x1 (</a:t>
            </a:r>
            <a:r>
              <a:rPr lang="es-ES" dirty="0" err="1" smtClean="0">
                <a:latin typeface="Times New Roman" panose="02020603050405020304" pitchFamily="18" charset="0"/>
                <a:cs typeface="Times New Roman" panose="02020603050405020304" pitchFamily="18" charset="0"/>
              </a:rPr>
              <a:t>Phase</a:t>
            </a:r>
            <a:r>
              <a:rPr lang="es-ES" dirty="0" smtClean="0">
                <a:latin typeface="Times New Roman" panose="02020603050405020304" pitchFamily="18" charset="0"/>
                <a:cs typeface="Times New Roman" panose="02020603050405020304" pitchFamily="18" charset="0"/>
              </a:rPr>
              <a:t> </a:t>
            </a:r>
            <a:r>
              <a:rPr lang="es-ES" dirty="0" err="1" smtClean="0">
                <a:latin typeface="Times New Roman" panose="02020603050405020304" pitchFamily="18" charset="0"/>
                <a:cs typeface="Times New Roman" panose="02020603050405020304" pitchFamily="18" charset="0"/>
              </a:rPr>
              <a:t>Array</a:t>
            </a:r>
            <a:r>
              <a:rPr lang="es-ES" dirty="0" smtClean="0">
                <a:latin typeface="Times New Roman" panose="02020603050405020304" pitchFamily="18" charset="0"/>
                <a:cs typeface="Times New Roman" panose="02020603050405020304" pitchFamily="18" charset="0"/>
              </a:rPr>
              <a:t>) a 8 GHz</a:t>
            </a:r>
            <a:endParaRPr lang="en-US" dirty="0">
              <a:latin typeface="Times New Roman" panose="02020603050405020304" pitchFamily="18" charset="0"/>
              <a:cs typeface="Times New Roman" panose="02020603050405020304" pitchFamily="18" charset="0"/>
            </a:endParaRPr>
          </a:p>
        </p:txBody>
      </p:sp>
      <p:sp>
        <p:nvSpPr>
          <p:cNvPr id="21" name="Flecha abajo 20"/>
          <p:cNvSpPr/>
          <p:nvPr/>
        </p:nvSpPr>
        <p:spPr>
          <a:xfrm rot="15099155">
            <a:off x="3530827" y="2116397"/>
            <a:ext cx="462728" cy="1610332"/>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Flecha abajo 15"/>
          <p:cNvSpPr/>
          <p:nvPr/>
        </p:nvSpPr>
        <p:spPr>
          <a:xfrm rot="17242221">
            <a:off x="3524127" y="3050642"/>
            <a:ext cx="462728" cy="1610332"/>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495559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70992" y="600478"/>
            <a:ext cx="8698160" cy="4435522"/>
          </a:xfrm>
        </p:spPr>
        <p:txBody>
          <a:bodyPr/>
          <a:lstStyle/>
          <a:p>
            <a:pPr marL="0" indent="0" algn="just">
              <a:buNone/>
            </a:pPr>
            <a:r>
              <a:rPr lang="es-EC" b="1" dirty="0">
                <a:solidFill>
                  <a:srgbClr val="336600"/>
                </a:solidFill>
                <a:latin typeface="Times New Roman" panose="02020603050405020304" pitchFamily="18" charset="0"/>
                <a:cs typeface="Times New Roman" panose="02020603050405020304" pitchFamily="18" charset="0"/>
              </a:rPr>
              <a:t>Objetivo General</a:t>
            </a:r>
          </a:p>
          <a:p>
            <a:pPr marL="0" indent="0" algn="just">
              <a:buNone/>
            </a:pPr>
            <a:endParaRPr lang="es-EC" sz="1500" dirty="0">
              <a:solidFill>
                <a:srgbClr val="336600"/>
              </a:solidFill>
              <a:latin typeface="Times New Roman" panose="02020603050405020304" pitchFamily="18" charset="0"/>
              <a:cs typeface="Times New Roman" panose="02020603050405020304" pitchFamily="18" charset="0"/>
            </a:endParaRPr>
          </a:p>
          <a:p>
            <a:pPr marL="0" indent="0" algn="just">
              <a:lnSpc>
                <a:spcPct val="150000"/>
              </a:lnSpc>
              <a:buNone/>
            </a:pPr>
            <a:r>
              <a:rPr lang="es-ES" sz="1800" dirty="0">
                <a:solidFill>
                  <a:schemeClr val="tx1"/>
                </a:solidFill>
                <a:latin typeface="Times New Roman" panose="02020603050405020304" pitchFamily="18" charset="0"/>
                <a:cs typeface="Times New Roman" panose="02020603050405020304" pitchFamily="18" charset="0"/>
              </a:rPr>
              <a:t>Desarrollar una red de 4 antenas del tipo </a:t>
            </a:r>
            <a:r>
              <a:rPr lang="es-ES" sz="1800" dirty="0" err="1">
                <a:solidFill>
                  <a:schemeClr val="tx1"/>
                </a:solidFill>
                <a:latin typeface="Times New Roman" panose="02020603050405020304" pitchFamily="18" charset="0"/>
                <a:cs typeface="Times New Roman" panose="02020603050405020304" pitchFamily="18" charset="0"/>
              </a:rPr>
              <a:t>Patch</a:t>
            </a:r>
            <a:r>
              <a:rPr lang="es-ES" sz="1800" dirty="0">
                <a:solidFill>
                  <a:schemeClr val="tx1"/>
                </a:solidFill>
                <a:latin typeface="Times New Roman" panose="02020603050405020304" pitchFamily="18" charset="0"/>
                <a:cs typeface="Times New Roman" panose="02020603050405020304" pitchFamily="18" charset="0"/>
              </a:rPr>
              <a:t>, en la banda X, para acoplarlo al módulo ADAR1000 para controlar la dirección de apuntamiento del lóbulo de irradiación del arreglo</a:t>
            </a:r>
            <a:r>
              <a:rPr lang="es-ES" sz="1800" dirty="0" smtClean="0">
                <a:solidFill>
                  <a:schemeClr val="tx1"/>
                </a:solidFill>
                <a:latin typeface="Times New Roman" panose="02020603050405020304" pitchFamily="18" charset="0"/>
                <a:cs typeface="Times New Roman" panose="02020603050405020304" pitchFamily="18" charset="0"/>
              </a:rPr>
              <a:t>.</a:t>
            </a:r>
          </a:p>
          <a:p>
            <a:pPr marL="0" indent="0" algn="just">
              <a:lnSpc>
                <a:spcPct val="150000"/>
              </a:lnSpc>
              <a:buNone/>
            </a:pPr>
            <a:r>
              <a:rPr lang="es-EC" b="1" dirty="0" smtClean="0">
                <a:solidFill>
                  <a:srgbClr val="336600"/>
                </a:solidFill>
                <a:latin typeface="Times New Roman" panose="02020603050405020304" pitchFamily="18" charset="0"/>
                <a:cs typeface="Times New Roman" panose="02020603050405020304" pitchFamily="18" charset="0"/>
              </a:rPr>
              <a:t>Objetivos Específicos</a:t>
            </a:r>
          </a:p>
          <a:p>
            <a:pPr algn="just">
              <a:lnSpc>
                <a:spcPct val="150000"/>
              </a:lnSpc>
            </a:pPr>
            <a:r>
              <a:rPr lang="es-ES" sz="1800" dirty="0" smtClean="0">
                <a:solidFill>
                  <a:schemeClr val="tx1"/>
                </a:solidFill>
                <a:latin typeface="Times New Roman" panose="02020603050405020304" pitchFamily="18" charset="0"/>
                <a:cs typeface="Times New Roman" panose="02020603050405020304" pitchFamily="18" charset="0"/>
              </a:rPr>
              <a:t>Levantar </a:t>
            </a:r>
            <a:r>
              <a:rPr lang="es-ES" sz="1800" dirty="0">
                <a:solidFill>
                  <a:schemeClr val="tx1"/>
                </a:solidFill>
                <a:latin typeface="Times New Roman" panose="02020603050405020304" pitchFamily="18" charset="0"/>
                <a:cs typeface="Times New Roman" panose="02020603050405020304" pitchFamily="18" charset="0"/>
              </a:rPr>
              <a:t>el estado del arte de arreglos con control de su amplitud/fase y sus aplicaciones</a:t>
            </a:r>
          </a:p>
          <a:p>
            <a:pPr algn="just">
              <a:lnSpc>
                <a:spcPct val="150000"/>
              </a:lnSpc>
            </a:pPr>
            <a:r>
              <a:rPr lang="es-ES" sz="1800" dirty="0" smtClean="0">
                <a:solidFill>
                  <a:schemeClr val="tx1"/>
                </a:solidFill>
                <a:latin typeface="Times New Roman" panose="02020603050405020304" pitchFamily="18" charset="0"/>
                <a:cs typeface="Times New Roman" panose="02020603050405020304" pitchFamily="18" charset="0"/>
              </a:rPr>
              <a:t>Construir </a:t>
            </a:r>
            <a:r>
              <a:rPr lang="es-ES" sz="1800" dirty="0">
                <a:solidFill>
                  <a:schemeClr val="tx1"/>
                </a:solidFill>
                <a:latin typeface="Times New Roman" panose="02020603050405020304" pitchFamily="18" charset="0"/>
                <a:cs typeface="Times New Roman" panose="02020603050405020304" pitchFamily="18" charset="0"/>
              </a:rPr>
              <a:t>un prototipo de una red de 4 antenas de tipo </a:t>
            </a:r>
            <a:r>
              <a:rPr lang="es-ES" sz="1800" dirty="0" err="1">
                <a:solidFill>
                  <a:schemeClr val="tx1"/>
                </a:solidFill>
                <a:latin typeface="Times New Roman" panose="02020603050405020304" pitchFamily="18" charset="0"/>
                <a:cs typeface="Times New Roman" panose="02020603050405020304" pitchFamily="18" charset="0"/>
              </a:rPr>
              <a:t>Patch</a:t>
            </a:r>
            <a:r>
              <a:rPr lang="es-ES" sz="1800" dirty="0">
                <a:solidFill>
                  <a:schemeClr val="tx1"/>
                </a:solidFill>
                <a:latin typeface="Times New Roman" panose="02020603050405020304" pitchFamily="18" charset="0"/>
                <a:cs typeface="Times New Roman" panose="02020603050405020304" pitchFamily="18" charset="0"/>
              </a:rPr>
              <a:t> en 8 GHz</a:t>
            </a:r>
          </a:p>
          <a:p>
            <a:pPr algn="just">
              <a:lnSpc>
                <a:spcPct val="150000"/>
              </a:lnSpc>
            </a:pPr>
            <a:r>
              <a:rPr lang="es-ES" sz="1800" dirty="0" smtClean="0">
                <a:solidFill>
                  <a:schemeClr val="tx1"/>
                </a:solidFill>
                <a:latin typeface="Times New Roman" panose="02020603050405020304" pitchFamily="18" charset="0"/>
                <a:cs typeface="Times New Roman" panose="02020603050405020304" pitchFamily="18" charset="0"/>
              </a:rPr>
              <a:t>Utilizar </a:t>
            </a:r>
            <a:r>
              <a:rPr lang="es-ES" sz="1800" dirty="0">
                <a:solidFill>
                  <a:schemeClr val="tx1"/>
                </a:solidFill>
                <a:latin typeface="Times New Roman" panose="02020603050405020304" pitchFamily="18" charset="0"/>
                <a:cs typeface="Times New Roman" panose="02020603050405020304" pitchFamily="18" charset="0"/>
              </a:rPr>
              <a:t>simuladores electromagnéticos para mejorar el desempeño de la red de antenas.</a:t>
            </a:r>
          </a:p>
          <a:p>
            <a:pPr algn="just">
              <a:lnSpc>
                <a:spcPct val="150000"/>
              </a:lnSpc>
            </a:pPr>
            <a:r>
              <a:rPr lang="es-ES" sz="1800" dirty="0" smtClean="0">
                <a:solidFill>
                  <a:schemeClr val="tx1"/>
                </a:solidFill>
                <a:latin typeface="Times New Roman" panose="02020603050405020304" pitchFamily="18" charset="0"/>
                <a:cs typeface="Times New Roman" panose="02020603050405020304" pitchFamily="18" charset="0"/>
              </a:rPr>
              <a:t>Acoplar </a:t>
            </a:r>
            <a:r>
              <a:rPr lang="es-ES" sz="1800" dirty="0">
                <a:solidFill>
                  <a:schemeClr val="tx1"/>
                </a:solidFill>
                <a:latin typeface="Times New Roman" panose="02020603050405020304" pitchFamily="18" charset="0"/>
                <a:cs typeface="Times New Roman" panose="02020603050405020304" pitchFamily="18" charset="0"/>
              </a:rPr>
              <a:t>el arreglo de antenas al módulo ADAR1000 para controlar la dirección de apuntamiento del lóbulo de radiación.</a:t>
            </a:r>
          </a:p>
          <a:p>
            <a:pPr algn="just">
              <a:lnSpc>
                <a:spcPct val="150000"/>
              </a:lnSpc>
            </a:pPr>
            <a:r>
              <a:rPr lang="es-ES" sz="1800" dirty="0" smtClean="0">
                <a:solidFill>
                  <a:schemeClr val="tx1"/>
                </a:solidFill>
                <a:latin typeface="Times New Roman" panose="02020603050405020304" pitchFamily="18" charset="0"/>
                <a:cs typeface="Times New Roman" panose="02020603050405020304" pitchFamily="18" charset="0"/>
              </a:rPr>
              <a:t>Analizar </a:t>
            </a:r>
            <a:r>
              <a:rPr lang="es-ES" sz="1800" dirty="0">
                <a:solidFill>
                  <a:schemeClr val="tx1"/>
                </a:solidFill>
                <a:latin typeface="Times New Roman" panose="02020603050405020304" pitchFamily="18" charset="0"/>
                <a:cs typeface="Times New Roman" panose="02020603050405020304" pitchFamily="18" charset="0"/>
              </a:rPr>
              <a:t>experimentalmente los resultados obtenidos.</a:t>
            </a:r>
            <a:endParaRPr lang="es-MX" sz="1800" dirty="0">
              <a:solidFill>
                <a:schemeClr val="tx1"/>
              </a:solidFill>
              <a:latin typeface="Times New Roman" panose="02020603050405020304" pitchFamily="18" charset="0"/>
              <a:cs typeface="Times New Roman" panose="02020603050405020304" pitchFamily="18" charset="0"/>
            </a:endParaRPr>
          </a:p>
        </p:txBody>
      </p:sp>
      <p:sp>
        <p:nvSpPr>
          <p:cNvPr id="3" name="CuadroTexto 2"/>
          <p:cNvSpPr txBox="1"/>
          <p:nvPr/>
        </p:nvSpPr>
        <p:spPr>
          <a:xfrm>
            <a:off x="0" y="6488668"/>
            <a:ext cx="705967" cy="369332"/>
          </a:xfrm>
          <a:prstGeom prst="rect">
            <a:avLst/>
          </a:prstGeom>
          <a:noFill/>
        </p:spPr>
        <p:txBody>
          <a:bodyPr wrap="square" rtlCol="0">
            <a:spAutoFit/>
          </a:bodyPr>
          <a:lstStyle/>
          <a:p>
            <a:r>
              <a:rPr lang="es-ES" dirty="0"/>
              <a:t>7</a:t>
            </a:r>
            <a:endParaRPr lang="es-ES" dirty="0"/>
          </a:p>
        </p:txBody>
      </p:sp>
      <p:sp>
        <p:nvSpPr>
          <p:cNvPr id="4"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Objetivos</a:t>
            </a:r>
            <a:r>
              <a:rPr lang="es-EC" i="0" dirty="0">
                <a:latin typeface="Times New Roman" panose="02020603050405020304" pitchFamily="18" charset="0"/>
                <a:cs typeface="Times New Roman" panose="02020603050405020304" pitchFamily="18" charset="0"/>
              </a:rPr>
              <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4096433"/>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6248</TotalTime>
  <Words>2351</Words>
  <Application>Microsoft Office PowerPoint</Application>
  <PresentationFormat>Presentación en pantalla (4:3)</PresentationFormat>
  <Paragraphs>598</Paragraphs>
  <Slides>42</Slides>
  <Notes>4</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5</vt:i4>
      </vt:variant>
      <vt:variant>
        <vt:lpstr>Títulos de diapositiva</vt:lpstr>
      </vt:variant>
      <vt:variant>
        <vt:i4>42</vt:i4>
      </vt:variant>
    </vt:vector>
  </HeadingPairs>
  <TitlesOfParts>
    <vt:vector size="57" baseType="lpstr">
      <vt:lpstr>Arial</vt:lpstr>
      <vt:lpstr>ArialMT</vt:lpstr>
      <vt:lpstr>Calibri</vt:lpstr>
      <vt:lpstr>Cambria Math</vt:lpstr>
      <vt:lpstr>Ebrima</vt:lpstr>
      <vt:lpstr>Georgia</vt:lpstr>
      <vt:lpstr>Palatino Linotype</vt:lpstr>
      <vt:lpstr>Tahoma</vt:lpstr>
      <vt:lpstr>Times New Roman</vt:lpstr>
      <vt:lpstr>Diseño predeterminado</vt:lpstr>
      <vt:lpstr>CorelDRAW</vt:lpstr>
      <vt:lpstr>Origin50.Graph</vt:lpstr>
      <vt:lpstr>Imagen de mapa de bits</vt:lpstr>
      <vt:lpstr>Origin95.Graph</vt:lpstr>
      <vt:lpstr>Equation.DSMT4</vt:lpstr>
      <vt:lpstr>Presentación de PowerPoint</vt:lpstr>
      <vt:lpstr>agenda</vt:lpstr>
      <vt:lpstr>Introducción</vt:lpstr>
      <vt:lpstr>Introducción</vt:lpstr>
      <vt:lpstr>Introducción</vt:lpstr>
      <vt:lpstr>Introducción</vt:lpstr>
      <vt:lpstr>Introducción</vt:lpstr>
      <vt:lpstr>Introducción</vt:lpstr>
      <vt:lpstr>Objetivos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DIAGRAMAS DE LA FUNCIÓN DIRECTIVIDAD EN LOS PLANOS E Y H DE LA RED COLIENAL OPTIMIZA</vt:lpstr>
      <vt:lpstr>DIAGRAMAS DE LA FUNCIÓN DIRECTIVIDAD EN LOS PLANOS E Y H DE LA RED COLIENAL OPTIMIZA</vt:lpstr>
      <vt:lpstr>DIAGRAMAS DE LA FUNCIÓN DIRECTIVIDAD EN LOS PLANOS E Y H DE LA RED COLINEAL OPTIMIZA</vt:lpstr>
      <vt:lpstr>DIAGRAMAS DE LA FUNCIÓN DIRECTIVIDAD EN LOS PLANOS E Y H DE LA RED COLIENAL OPTIMIZA</vt:lpstr>
      <vt:lpstr>CARACTERÍSTICAS DE LOS 4 CASOS DE FASES PROGRESIVAS</vt:lpstr>
      <vt:lpstr>Presentación de PowerPoint</vt:lpstr>
      <vt:lpstr>SIMULACIÓN DE LA RED COLINEAL DE ANTENAS 4X1 CON DENSIDADES DE CORRIENTE SUPERFICIAL PARALELAS OPTIMIZADA </vt:lpstr>
      <vt:lpstr>CARACTERÍSTICAS DE LOS 4 CASOS DE FASES PROGRESIVAS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ESPE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core i5</dc:creator>
  <cp:lastModifiedBy>USUARIO</cp:lastModifiedBy>
  <cp:revision>180</cp:revision>
  <dcterms:created xsi:type="dcterms:W3CDTF">2008-02-13T16:07:44Z</dcterms:created>
  <dcterms:modified xsi:type="dcterms:W3CDTF">2021-08-30T13:22:58Z</dcterms:modified>
</cp:coreProperties>
</file>