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0" r:id="rId2"/>
    <p:sldId id="300" r:id="rId3"/>
    <p:sldId id="373" r:id="rId4"/>
    <p:sldId id="412" r:id="rId5"/>
    <p:sldId id="392" r:id="rId6"/>
    <p:sldId id="304" r:id="rId7"/>
    <p:sldId id="478" r:id="rId8"/>
    <p:sldId id="488" r:id="rId9"/>
    <p:sldId id="418" r:id="rId10"/>
    <p:sldId id="462" r:id="rId11"/>
    <p:sldId id="472" r:id="rId12"/>
    <p:sldId id="422" r:id="rId13"/>
    <p:sldId id="423" r:id="rId14"/>
    <p:sldId id="479" r:id="rId15"/>
    <p:sldId id="469" r:id="rId16"/>
    <p:sldId id="474" r:id="rId17"/>
    <p:sldId id="480" r:id="rId18"/>
    <p:sldId id="481" r:id="rId19"/>
    <p:sldId id="489" r:id="rId20"/>
    <p:sldId id="482" r:id="rId21"/>
    <p:sldId id="490" r:id="rId22"/>
    <p:sldId id="483" r:id="rId23"/>
    <p:sldId id="484" r:id="rId24"/>
    <p:sldId id="485" r:id="rId25"/>
    <p:sldId id="475" r:id="rId26"/>
    <p:sldId id="458" r:id="rId27"/>
    <p:sldId id="460" r:id="rId28"/>
    <p:sldId id="459" r:id="rId29"/>
    <p:sldId id="487" r:id="rId30"/>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0066"/>
    <a:srgbClr val="FF9900"/>
    <a:srgbClr val="FF9966"/>
    <a:srgbClr val="66FF66"/>
    <a:srgbClr val="FFCC00"/>
    <a:srgbClr val="33CCFF"/>
    <a:srgbClr val="336600"/>
    <a:srgbClr val="BBE3B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4E427A-3D55-4303-BF80-6455036E1DE7}">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2265" autoAdjust="0"/>
  </p:normalViewPr>
  <p:slideViewPr>
    <p:cSldViewPr>
      <p:cViewPr varScale="1">
        <p:scale>
          <a:sx n="67" d="100"/>
          <a:sy n="67" d="100"/>
        </p:scale>
        <p:origin x="774"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a:ln>
          <a:solidFill>
            <a:srgbClr val="00B050"/>
          </a:solidFill>
        </a:ln>
      </dgm:spPr>
      <dgm:t>
        <a:bodyPr/>
        <a:lstStyle/>
        <a:p>
          <a:r>
            <a:rPr lang="es-EC" sz="1700" dirty="0">
              <a:latin typeface="+mj-lt"/>
            </a:rPr>
            <a:t>1.- Introducción</a:t>
          </a:r>
        </a:p>
      </dgm:t>
    </dgm:pt>
    <dgm:pt modelId="{11CF7E89-1DC9-4E5F-A926-487080FAE350}" type="parTrans" cxnId="{17FEA757-92AC-4E80-B287-5C9508432AB8}">
      <dgm:prSet/>
      <dgm:spPr/>
      <dgm:t>
        <a:bodyPr/>
        <a:lstStyle/>
        <a:p>
          <a:endParaRPr lang="es-EC" sz="1700" dirty="0">
            <a:latin typeface="+mj-lt"/>
          </a:endParaRPr>
        </a:p>
      </dgm:t>
    </dgm:pt>
    <dgm:pt modelId="{578AEC27-F882-4355-B379-D1A32A3C8D05}" type="sibTrans" cxnId="{17FEA757-92AC-4E80-B287-5C9508432AB8}">
      <dgm:prSet/>
      <dgm:spPr/>
      <dgm:t>
        <a:bodyPr/>
        <a:lstStyle/>
        <a:p>
          <a:endParaRPr lang="es-EC" sz="1700" dirty="0">
            <a:latin typeface="+mj-lt"/>
          </a:endParaRPr>
        </a:p>
      </dgm:t>
    </dgm:pt>
    <dgm:pt modelId="{1DF938E1-278A-4FD6-A1CA-DE06BCD4899A}">
      <dgm:prSet phldrT="[Texto]" custT="1"/>
      <dgm:spPr>
        <a:ln>
          <a:solidFill>
            <a:srgbClr val="00B050"/>
          </a:solidFill>
        </a:ln>
      </dgm:spPr>
      <dgm:t>
        <a:bodyPr/>
        <a:lstStyle/>
        <a:p>
          <a:r>
            <a:rPr lang="es-EC" sz="1700" dirty="0">
              <a:latin typeface="+mj-lt"/>
            </a:rPr>
            <a:t>2.- Objetivos</a:t>
          </a:r>
        </a:p>
      </dgm:t>
    </dgm:pt>
    <dgm:pt modelId="{F4555CFF-EE8E-4C79-99F7-BBF0153CFD4E}" type="parTrans" cxnId="{A61C54B1-727C-4B91-A03B-66F4069026DC}">
      <dgm:prSet/>
      <dgm:spPr/>
      <dgm:t>
        <a:bodyPr/>
        <a:lstStyle/>
        <a:p>
          <a:endParaRPr lang="es-EC" sz="1700" dirty="0">
            <a:latin typeface="+mj-lt"/>
          </a:endParaRPr>
        </a:p>
      </dgm:t>
    </dgm:pt>
    <dgm:pt modelId="{33605C18-F691-4B41-A8FB-8494560D39C3}" type="sibTrans" cxnId="{A61C54B1-727C-4B91-A03B-66F4069026DC}">
      <dgm:prSet/>
      <dgm:spPr/>
      <dgm:t>
        <a:bodyPr/>
        <a:lstStyle/>
        <a:p>
          <a:endParaRPr lang="es-EC" sz="1700" dirty="0">
            <a:latin typeface="+mj-lt"/>
          </a:endParaRPr>
        </a:p>
      </dgm:t>
    </dgm:pt>
    <dgm:pt modelId="{1971F5CF-9B81-4658-B315-D3D9C9642D3B}">
      <dgm:prSet phldrT="[Texto]" custT="1"/>
      <dgm:spPr>
        <a:ln>
          <a:solidFill>
            <a:srgbClr val="00B050"/>
          </a:solidFill>
        </a:ln>
      </dgm:spPr>
      <dgm:t>
        <a:bodyPr/>
        <a:lstStyle/>
        <a:p>
          <a:r>
            <a:rPr lang="es-EC" sz="1700" dirty="0">
              <a:latin typeface="+mj-lt"/>
            </a:rPr>
            <a:t>3.- Desarrollo e implementación</a:t>
          </a:r>
        </a:p>
      </dgm:t>
    </dgm:pt>
    <dgm:pt modelId="{CA8C8FEC-A89C-449A-B58B-485E965BAFC4}" type="parTrans" cxnId="{87ADD404-27FB-4221-AE17-5BE882E45526}">
      <dgm:prSet/>
      <dgm:spPr/>
      <dgm:t>
        <a:bodyPr/>
        <a:lstStyle/>
        <a:p>
          <a:endParaRPr lang="es-EC" sz="1700" dirty="0">
            <a:latin typeface="+mj-lt"/>
          </a:endParaRPr>
        </a:p>
      </dgm:t>
    </dgm:pt>
    <dgm:pt modelId="{5977EB26-A2B4-413D-A60F-AE7970BD7830}" type="sibTrans" cxnId="{87ADD404-27FB-4221-AE17-5BE882E45526}">
      <dgm:prSet/>
      <dgm:spPr/>
      <dgm:t>
        <a:bodyPr/>
        <a:lstStyle/>
        <a:p>
          <a:endParaRPr lang="es-EC" sz="1700" dirty="0">
            <a:latin typeface="+mj-lt"/>
          </a:endParaRPr>
        </a:p>
      </dgm:t>
    </dgm:pt>
    <dgm:pt modelId="{BE66DF20-BF52-443D-A790-6773382F5A11}">
      <dgm:prSet phldrT="[Texto]" custT="1"/>
      <dgm:spPr>
        <a:ln>
          <a:solidFill>
            <a:srgbClr val="00B050"/>
          </a:solidFill>
        </a:ln>
      </dgm:spPr>
      <dgm:t>
        <a:bodyPr/>
        <a:lstStyle/>
        <a:p>
          <a:r>
            <a:rPr lang="es-EC" sz="1700" dirty="0">
              <a:latin typeface="+mj-lt"/>
            </a:rPr>
            <a:t>4.- Pruebas y resultados</a:t>
          </a:r>
        </a:p>
      </dgm:t>
    </dgm:pt>
    <dgm:pt modelId="{F6E97B9A-5E44-4197-BF9F-1099D44E1C08}" type="parTrans" cxnId="{7B8DE10A-634C-40F3-9926-D9D30E5B8030}">
      <dgm:prSet/>
      <dgm:spPr/>
      <dgm:t>
        <a:bodyPr/>
        <a:lstStyle/>
        <a:p>
          <a:endParaRPr lang="es-EC" sz="1700" dirty="0">
            <a:latin typeface="+mj-lt"/>
          </a:endParaRPr>
        </a:p>
      </dgm:t>
    </dgm:pt>
    <dgm:pt modelId="{B413F0A3-657E-4361-9E5E-0B5C240964A9}" type="sibTrans" cxnId="{7B8DE10A-634C-40F3-9926-D9D30E5B8030}">
      <dgm:prSet/>
      <dgm:spPr/>
      <dgm:t>
        <a:bodyPr/>
        <a:lstStyle/>
        <a:p>
          <a:endParaRPr lang="es-EC" sz="1700" dirty="0">
            <a:latin typeface="+mj-lt"/>
          </a:endParaRPr>
        </a:p>
      </dgm:t>
    </dgm:pt>
    <dgm:pt modelId="{BB4DEB91-3B9D-4F3A-8D54-166D8F265D97}">
      <dgm:prSet phldrT="[Texto]" custT="1"/>
      <dgm:spPr>
        <a:ln>
          <a:solidFill>
            <a:srgbClr val="00B050"/>
          </a:solidFill>
        </a:ln>
      </dgm:spPr>
      <dgm:t>
        <a:bodyPr/>
        <a:lstStyle/>
        <a:p>
          <a:r>
            <a:rPr lang="es-EC" sz="1700" dirty="0">
              <a:latin typeface="+mj-lt"/>
            </a:rPr>
            <a:t>5.- Conclusiones y trabajos futuros</a:t>
          </a:r>
        </a:p>
      </dgm:t>
    </dgm:pt>
    <dgm:pt modelId="{AE0966EC-2E86-4DDA-86BD-8C7805227F3E}" type="parTrans" cxnId="{93D3E2E3-EBED-492B-87C2-5A2F276D16CF}">
      <dgm:prSet/>
      <dgm:spPr/>
      <dgm:t>
        <a:bodyPr/>
        <a:lstStyle/>
        <a:p>
          <a:endParaRPr lang="es-ES" dirty="0">
            <a:latin typeface="+mj-lt"/>
          </a:endParaRPr>
        </a:p>
      </dgm:t>
    </dgm:pt>
    <dgm:pt modelId="{FF860B3C-E838-418C-ADBD-0BF33A3CDB2A}" type="sibTrans" cxnId="{93D3E2E3-EBED-492B-87C2-5A2F276D16CF}">
      <dgm:prSet/>
      <dgm:spPr/>
      <dgm:t>
        <a:bodyPr/>
        <a:lstStyle/>
        <a:p>
          <a:endParaRPr lang="es-ES" dirty="0">
            <a:latin typeface="+mj-lt"/>
          </a:endParaRPr>
        </a:p>
      </dgm:t>
    </dgm:pt>
    <dgm:pt modelId="{529ECAC0-007E-4783-865E-43A883F1E9AB}" type="pres">
      <dgm:prSet presAssocID="{87B6FA0F-7101-4A99-BBA3-0FEC8E239276}" presName="Name0" presStyleCnt="0">
        <dgm:presLayoutVars>
          <dgm:chMax val="7"/>
          <dgm:chPref val="7"/>
          <dgm:dir/>
        </dgm:presLayoutVars>
      </dgm:prSet>
      <dgm:spPr/>
    </dgm:pt>
    <dgm:pt modelId="{A1C334B8-2AB1-4DB3-B7EE-6C66AF4D25FE}" type="pres">
      <dgm:prSet presAssocID="{87B6FA0F-7101-4A99-BBA3-0FEC8E239276}" presName="Name1" presStyleCnt="0"/>
      <dgm:spPr/>
    </dgm:pt>
    <dgm:pt modelId="{F598F8BE-EB67-41EA-B6CC-A281E023158F}" type="pres">
      <dgm:prSet presAssocID="{87B6FA0F-7101-4A99-BBA3-0FEC8E239276}" presName="cycle" presStyleCnt="0"/>
      <dgm:spPr/>
    </dgm:pt>
    <dgm:pt modelId="{C586C594-44A9-4249-B2EF-681504A169B5}" type="pres">
      <dgm:prSet presAssocID="{87B6FA0F-7101-4A99-BBA3-0FEC8E239276}" presName="srcNode" presStyleLbl="node1" presStyleIdx="0" presStyleCnt="5"/>
      <dgm:spPr/>
    </dgm:pt>
    <dgm:pt modelId="{F8F0A8AF-4FD1-4698-A888-DCD17BAE2A6B}" type="pres">
      <dgm:prSet presAssocID="{87B6FA0F-7101-4A99-BBA3-0FEC8E239276}" presName="conn" presStyleLbl="parChTrans1D2" presStyleIdx="0" presStyleCnt="1"/>
      <dgm:spPr/>
    </dgm:pt>
    <dgm:pt modelId="{F0FD2DC8-AAFB-44FD-A73D-1544D499A604}" type="pres">
      <dgm:prSet presAssocID="{87B6FA0F-7101-4A99-BBA3-0FEC8E239276}" presName="extraNode" presStyleLbl="node1" presStyleIdx="0" presStyleCnt="5"/>
      <dgm:spPr/>
    </dgm:pt>
    <dgm:pt modelId="{CA3D052D-D31A-4B4B-8C9F-7C6D97FCB059}" type="pres">
      <dgm:prSet presAssocID="{87B6FA0F-7101-4A99-BBA3-0FEC8E239276}" presName="dstNode" presStyleLbl="node1" presStyleIdx="0" presStyleCnt="5"/>
      <dgm:spPr/>
    </dgm:pt>
    <dgm:pt modelId="{8E705C3F-00C9-4958-9A28-F996E63BE9F4}" type="pres">
      <dgm:prSet presAssocID="{05450837-240E-4FFA-95F2-1A8EF6BE5AF3}" presName="text_1" presStyleLbl="node1" presStyleIdx="0" presStyleCnt="5" custLinFactNeighborX="-305" custLinFactNeighborY="-6730">
        <dgm:presLayoutVars>
          <dgm:bulletEnabled val="1"/>
        </dgm:presLayoutVars>
      </dgm:prSet>
      <dgm:spPr/>
    </dgm:pt>
    <dgm:pt modelId="{0DA6EFC1-C999-489F-80D6-E89B3548A6CE}" type="pres">
      <dgm:prSet presAssocID="{05450837-240E-4FFA-95F2-1A8EF6BE5AF3}" presName="accent_1" presStyleCnt="0"/>
      <dgm:spPr/>
    </dgm:pt>
    <dgm:pt modelId="{09009058-4714-4E62-8E3E-72D87B8E9DA6}" type="pres">
      <dgm:prSet presAssocID="{05450837-240E-4FFA-95F2-1A8EF6BE5AF3}" presName="accentRepeatNode" presStyleLbl="solidFgAcc1" presStyleIdx="0" presStyleCnt="5"/>
      <dgm:spPr>
        <a:ln>
          <a:solidFill>
            <a:srgbClr val="00B050"/>
          </a:solidFill>
        </a:ln>
      </dgm:spPr>
    </dgm:pt>
    <dgm:pt modelId="{49D932CB-DEB5-495F-B291-7661D8D46A94}" type="pres">
      <dgm:prSet presAssocID="{1DF938E1-278A-4FD6-A1CA-DE06BCD4899A}" presName="text_2" presStyleLbl="node1" presStyleIdx="1" presStyleCnt="5">
        <dgm:presLayoutVars>
          <dgm:bulletEnabled val="1"/>
        </dgm:presLayoutVars>
      </dgm:prSet>
      <dgm:spPr/>
    </dgm:pt>
    <dgm:pt modelId="{5FF3131C-A9F4-4341-887C-AAC6F8E80D36}" type="pres">
      <dgm:prSet presAssocID="{1DF938E1-278A-4FD6-A1CA-DE06BCD4899A}" presName="accent_2" presStyleCnt="0"/>
      <dgm:spPr/>
    </dgm:pt>
    <dgm:pt modelId="{44F3FC4D-A5DB-4D1C-BC00-BF55B727CE30}" type="pres">
      <dgm:prSet presAssocID="{1DF938E1-278A-4FD6-A1CA-DE06BCD4899A}" presName="accentRepeatNode" presStyleLbl="solidFgAcc1" presStyleIdx="1" presStyleCnt="5"/>
      <dgm:spPr>
        <a:ln>
          <a:solidFill>
            <a:srgbClr val="00B050"/>
          </a:solidFill>
        </a:ln>
      </dgm:spPr>
    </dgm:pt>
    <dgm:pt modelId="{13CEBF92-9A1E-46D9-8C72-0E5DF27EF804}" type="pres">
      <dgm:prSet presAssocID="{1971F5CF-9B81-4658-B315-D3D9C9642D3B}" presName="text_3" presStyleLbl="node1" presStyleIdx="2" presStyleCnt="5">
        <dgm:presLayoutVars>
          <dgm:bulletEnabled val="1"/>
        </dgm:presLayoutVars>
      </dgm:prSet>
      <dgm:spPr/>
    </dgm:pt>
    <dgm:pt modelId="{2DC20F88-AE35-48F4-AB52-CD347F57214F}" type="pres">
      <dgm:prSet presAssocID="{1971F5CF-9B81-4658-B315-D3D9C9642D3B}" presName="accent_3" presStyleCnt="0"/>
      <dgm:spPr/>
    </dgm:pt>
    <dgm:pt modelId="{6AEDB1B0-F5BC-4BC0-8DD8-5C81998B921E}" type="pres">
      <dgm:prSet presAssocID="{1971F5CF-9B81-4658-B315-D3D9C9642D3B}" presName="accentRepeatNode" presStyleLbl="solidFgAcc1" presStyleIdx="2" presStyleCnt="5"/>
      <dgm:spPr>
        <a:ln>
          <a:solidFill>
            <a:srgbClr val="00B050"/>
          </a:solidFill>
        </a:ln>
      </dgm:spPr>
    </dgm:pt>
    <dgm:pt modelId="{D4F2651C-8563-412B-8EF6-0D4AD3F0BB33}" type="pres">
      <dgm:prSet presAssocID="{BE66DF20-BF52-443D-A790-6773382F5A11}" presName="text_4" presStyleLbl="node1" presStyleIdx="3" presStyleCnt="5">
        <dgm:presLayoutVars>
          <dgm:bulletEnabled val="1"/>
        </dgm:presLayoutVars>
      </dgm:prSet>
      <dgm:spPr/>
    </dgm:pt>
    <dgm:pt modelId="{057A1809-5088-4AE8-BA2E-94ACFBF3BF80}" type="pres">
      <dgm:prSet presAssocID="{BE66DF20-BF52-443D-A790-6773382F5A11}" presName="accent_4" presStyleCnt="0"/>
      <dgm:spPr/>
    </dgm:pt>
    <dgm:pt modelId="{DBC4BEF0-E382-4331-A94E-5D279B34041E}" type="pres">
      <dgm:prSet presAssocID="{BE66DF20-BF52-443D-A790-6773382F5A11}" presName="accentRepeatNode" presStyleLbl="solidFgAcc1" presStyleIdx="3" presStyleCnt="5"/>
      <dgm:spPr>
        <a:ln>
          <a:solidFill>
            <a:srgbClr val="00B050"/>
          </a:solidFill>
        </a:ln>
      </dgm:spPr>
    </dgm:pt>
    <dgm:pt modelId="{D2798F5F-CDDF-4D5D-B2F2-A0F1ECE4D33A}" type="pres">
      <dgm:prSet presAssocID="{BB4DEB91-3B9D-4F3A-8D54-166D8F265D97}" presName="text_5" presStyleLbl="node1" presStyleIdx="4" presStyleCnt="5">
        <dgm:presLayoutVars>
          <dgm:bulletEnabled val="1"/>
        </dgm:presLayoutVars>
      </dgm:prSet>
      <dgm:spPr/>
    </dgm:pt>
    <dgm:pt modelId="{412EA352-0A0A-46F8-943A-D245D5F2BBAE}" type="pres">
      <dgm:prSet presAssocID="{BB4DEB91-3B9D-4F3A-8D54-166D8F265D97}" presName="accent_5" presStyleCnt="0"/>
      <dgm:spPr/>
    </dgm:pt>
    <dgm:pt modelId="{87AE36FE-0729-4B5D-B063-F9DD79FCECC5}" type="pres">
      <dgm:prSet presAssocID="{BB4DEB91-3B9D-4F3A-8D54-166D8F265D97}" presName="accentRepeatNode" presStyleLbl="solidFgAcc1" presStyleIdx="4" presStyleCnt="5" custScaleY="102654"/>
      <dgm:spPr>
        <a:ln>
          <a:solidFill>
            <a:srgbClr val="00B050"/>
          </a:solidFill>
        </a:ln>
      </dgm:spPr>
    </dgm:pt>
  </dgm:ptLst>
  <dgm:cxnLst>
    <dgm:cxn modelId="{87ADD404-27FB-4221-AE17-5BE882E45526}" srcId="{87B6FA0F-7101-4A99-BBA3-0FEC8E239276}" destId="{1971F5CF-9B81-4658-B315-D3D9C9642D3B}" srcOrd="2" destOrd="0" parTransId="{CA8C8FEC-A89C-449A-B58B-485E965BAFC4}" sibTransId="{5977EB26-A2B4-413D-A60F-AE7970BD7830}"/>
    <dgm:cxn modelId="{7B8DE10A-634C-40F3-9926-D9D30E5B8030}" srcId="{87B6FA0F-7101-4A99-BBA3-0FEC8E239276}" destId="{BE66DF20-BF52-443D-A790-6773382F5A11}" srcOrd="3" destOrd="0" parTransId="{F6E97B9A-5E44-4197-BF9F-1099D44E1C08}" sibTransId="{B413F0A3-657E-4361-9E5E-0B5C240964A9}"/>
    <dgm:cxn modelId="{1268DD16-2FA4-4689-9E96-7DA49AC25F5D}" type="presOf" srcId="{87B6FA0F-7101-4A99-BBA3-0FEC8E239276}" destId="{529ECAC0-007E-4783-865E-43A883F1E9AB}" srcOrd="0" destOrd="0" presId="urn:microsoft.com/office/officeart/2008/layout/VerticalCurvedList"/>
    <dgm:cxn modelId="{B0377267-F33D-450E-AF93-3800EFDE72D5}" type="presOf" srcId="{05450837-240E-4FFA-95F2-1A8EF6BE5AF3}" destId="{8E705C3F-00C9-4958-9A28-F996E63BE9F4}" srcOrd="0" destOrd="0" presId="urn:microsoft.com/office/officeart/2008/layout/VerticalCurvedList"/>
    <dgm:cxn modelId="{4A122F54-CD58-485C-B3EE-9079FECE795D}" type="presOf" srcId="{BE66DF20-BF52-443D-A790-6773382F5A11}" destId="{D4F2651C-8563-412B-8EF6-0D4AD3F0BB33}"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E7964658-D30D-4F5F-B0B3-BFD21EDEC2B6}" type="presOf" srcId="{578AEC27-F882-4355-B379-D1A32A3C8D05}" destId="{F8F0A8AF-4FD1-4698-A888-DCD17BAE2A6B}" srcOrd="0" destOrd="0" presId="urn:microsoft.com/office/officeart/2008/layout/VerticalCurvedList"/>
    <dgm:cxn modelId="{065246A9-7770-4D48-B438-8E359977D5D7}" type="presOf" srcId="{1DF938E1-278A-4FD6-A1CA-DE06BCD4899A}" destId="{49D932CB-DEB5-495F-B291-7661D8D46A94}" srcOrd="0" destOrd="0" presId="urn:microsoft.com/office/officeart/2008/layout/VerticalCurvedList"/>
    <dgm:cxn modelId="{A61C54B1-727C-4B91-A03B-66F4069026DC}" srcId="{87B6FA0F-7101-4A99-BBA3-0FEC8E239276}" destId="{1DF938E1-278A-4FD6-A1CA-DE06BCD4899A}" srcOrd="1" destOrd="0" parTransId="{F4555CFF-EE8E-4C79-99F7-BBF0153CFD4E}" sibTransId="{33605C18-F691-4B41-A8FB-8494560D39C3}"/>
    <dgm:cxn modelId="{3636F4C3-2DAD-4730-8897-DB45A5EE5DAB}" type="presOf" srcId="{BB4DEB91-3B9D-4F3A-8D54-166D8F265D97}" destId="{D2798F5F-CDDF-4D5D-B2F2-A0F1ECE4D33A}" srcOrd="0" destOrd="0" presId="urn:microsoft.com/office/officeart/2008/layout/VerticalCurvedList"/>
    <dgm:cxn modelId="{93D3E2E3-EBED-492B-87C2-5A2F276D16CF}" srcId="{87B6FA0F-7101-4A99-BBA3-0FEC8E239276}" destId="{BB4DEB91-3B9D-4F3A-8D54-166D8F265D97}" srcOrd="4" destOrd="0" parTransId="{AE0966EC-2E86-4DDA-86BD-8C7805227F3E}" sibTransId="{FF860B3C-E838-418C-ADBD-0BF33A3CDB2A}"/>
    <dgm:cxn modelId="{318FDFF8-E311-496C-B437-49EAEC2FE2FA}" type="presOf" srcId="{1971F5CF-9B81-4658-B315-D3D9C9642D3B}" destId="{13CEBF92-9A1E-46D9-8C72-0E5DF27EF804}" srcOrd="0" destOrd="0" presId="urn:microsoft.com/office/officeart/2008/layout/VerticalCurvedList"/>
    <dgm:cxn modelId="{1895E49C-1A26-45ED-9F06-7CE18DB5A847}" type="presParOf" srcId="{529ECAC0-007E-4783-865E-43A883F1E9AB}" destId="{A1C334B8-2AB1-4DB3-B7EE-6C66AF4D25FE}" srcOrd="0" destOrd="0" presId="urn:microsoft.com/office/officeart/2008/layout/VerticalCurvedList"/>
    <dgm:cxn modelId="{1B68DC3C-36D4-4CC6-9174-B50A3AF4A22D}" type="presParOf" srcId="{A1C334B8-2AB1-4DB3-B7EE-6C66AF4D25FE}" destId="{F598F8BE-EB67-41EA-B6CC-A281E023158F}" srcOrd="0" destOrd="0" presId="urn:microsoft.com/office/officeart/2008/layout/VerticalCurvedList"/>
    <dgm:cxn modelId="{CC87EBA8-2C42-4888-A619-852945849EA0}" type="presParOf" srcId="{F598F8BE-EB67-41EA-B6CC-A281E023158F}" destId="{C586C594-44A9-4249-B2EF-681504A169B5}" srcOrd="0" destOrd="0" presId="urn:microsoft.com/office/officeart/2008/layout/VerticalCurvedList"/>
    <dgm:cxn modelId="{F03B601E-1747-4D7F-AD0C-AFE2A28EAE16}" type="presParOf" srcId="{F598F8BE-EB67-41EA-B6CC-A281E023158F}" destId="{F8F0A8AF-4FD1-4698-A888-DCD17BAE2A6B}" srcOrd="1" destOrd="0" presId="urn:microsoft.com/office/officeart/2008/layout/VerticalCurvedList"/>
    <dgm:cxn modelId="{F4EEB7F7-412F-45A6-BF53-45F56FC857C1}" type="presParOf" srcId="{F598F8BE-EB67-41EA-B6CC-A281E023158F}" destId="{F0FD2DC8-AAFB-44FD-A73D-1544D499A604}" srcOrd="2" destOrd="0" presId="urn:microsoft.com/office/officeart/2008/layout/VerticalCurvedList"/>
    <dgm:cxn modelId="{55CFAB2D-1CC6-4ADA-94A7-51D99BD23079}" type="presParOf" srcId="{F598F8BE-EB67-41EA-B6CC-A281E023158F}" destId="{CA3D052D-D31A-4B4B-8C9F-7C6D97FCB059}" srcOrd="3" destOrd="0" presId="urn:microsoft.com/office/officeart/2008/layout/VerticalCurvedList"/>
    <dgm:cxn modelId="{F2D4E9DC-EB0B-49DB-BC72-9420B20193E6}" type="presParOf" srcId="{A1C334B8-2AB1-4DB3-B7EE-6C66AF4D25FE}" destId="{8E705C3F-00C9-4958-9A28-F996E63BE9F4}" srcOrd="1" destOrd="0" presId="urn:microsoft.com/office/officeart/2008/layout/VerticalCurvedList"/>
    <dgm:cxn modelId="{CE4CD52F-2959-4AA4-B002-CCB9D85E27F1}" type="presParOf" srcId="{A1C334B8-2AB1-4DB3-B7EE-6C66AF4D25FE}" destId="{0DA6EFC1-C999-489F-80D6-E89B3548A6CE}" srcOrd="2" destOrd="0" presId="urn:microsoft.com/office/officeart/2008/layout/VerticalCurvedList"/>
    <dgm:cxn modelId="{C7A487B8-7AEC-4D00-8E2E-02DF9CBA26F6}" type="presParOf" srcId="{0DA6EFC1-C999-489F-80D6-E89B3548A6CE}" destId="{09009058-4714-4E62-8E3E-72D87B8E9DA6}" srcOrd="0" destOrd="0" presId="urn:microsoft.com/office/officeart/2008/layout/VerticalCurvedList"/>
    <dgm:cxn modelId="{74B3DD86-5712-422E-8E27-2F6AD0218C5E}" type="presParOf" srcId="{A1C334B8-2AB1-4DB3-B7EE-6C66AF4D25FE}" destId="{49D932CB-DEB5-495F-B291-7661D8D46A94}" srcOrd="3" destOrd="0" presId="urn:microsoft.com/office/officeart/2008/layout/VerticalCurvedList"/>
    <dgm:cxn modelId="{BC342DC8-3CB1-4C37-95DC-2E8D53730F21}" type="presParOf" srcId="{A1C334B8-2AB1-4DB3-B7EE-6C66AF4D25FE}" destId="{5FF3131C-A9F4-4341-887C-AAC6F8E80D36}" srcOrd="4" destOrd="0" presId="urn:microsoft.com/office/officeart/2008/layout/VerticalCurvedList"/>
    <dgm:cxn modelId="{29B419BD-5DA5-4FFC-AD99-73A41B29A010}" type="presParOf" srcId="{5FF3131C-A9F4-4341-887C-AAC6F8E80D36}" destId="{44F3FC4D-A5DB-4D1C-BC00-BF55B727CE30}" srcOrd="0" destOrd="0" presId="urn:microsoft.com/office/officeart/2008/layout/VerticalCurvedList"/>
    <dgm:cxn modelId="{9BC2FCC0-7E61-4D1C-98E2-CF918C341B17}" type="presParOf" srcId="{A1C334B8-2AB1-4DB3-B7EE-6C66AF4D25FE}" destId="{13CEBF92-9A1E-46D9-8C72-0E5DF27EF804}" srcOrd="5" destOrd="0" presId="urn:microsoft.com/office/officeart/2008/layout/VerticalCurvedList"/>
    <dgm:cxn modelId="{E2BE8184-66ED-4E06-8D62-CF312628509F}" type="presParOf" srcId="{A1C334B8-2AB1-4DB3-B7EE-6C66AF4D25FE}" destId="{2DC20F88-AE35-48F4-AB52-CD347F57214F}" srcOrd="6" destOrd="0" presId="urn:microsoft.com/office/officeart/2008/layout/VerticalCurvedList"/>
    <dgm:cxn modelId="{182A9369-7766-4A58-9D18-BB7CCB4C0B11}" type="presParOf" srcId="{2DC20F88-AE35-48F4-AB52-CD347F57214F}" destId="{6AEDB1B0-F5BC-4BC0-8DD8-5C81998B921E}" srcOrd="0" destOrd="0" presId="urn:microsoft.com/office/officeart/2008/layout/VerticalCurvedList"/>
    <dgm:cxn modelId="{C1904EB9-A55E-4310-92ED-7AACE7AE4179}" type="presParOf" srcId="{A1C334B8-2AB1-4DB3-B7EE-6C66AF4D25FE}" destId="{D4F2651C-8563-412B-8EF6-0D4AD3F0BB33}" srcOrd="7" destOrd="0" presId="urn:microsoft.com/office/officeart/2008/layout/VerticalCurvedList"/>
    <dgm:cxn modelId="{4ECF7386-157F-4027-9108-24F2B3993DA9}" type="presParOf" srcId="{A1C334B8-2AB1-4DB3-B7EE-6C66AF4D25FE}" destId="{057A1809-5088-4AE8-BA2E-94ACFBF3BF80}" srcOrd="8" destOrd="0" presId="urn:microsoft.com/office/officeart/2008/layout/VerticalCurvedList"/>
    <dgm:cxn modelId="{5F4F97D3-97A3-4993-A3F7-C37939729844}" type="presParOf" srcId="{057A1809-5088-4AE8-BA2E-94ACFBF3BF80}" destId="{DBC4BEF0-E382-4331-A94E-5D279B34041E}" srcOrd="0" destOrd="0" presId="urn:microsoft.com/office/officeart/2008/layout/VerticalCurvedList"/>
    <dgm:cxn modelId="{0938CBBC-C1C3-4578-B395-84D76B3BBB56}" type="presParOf" srcId="{A1C334B8-2AB1-4DB3-B7EE-6C66AF4D25FE}" destId="{D2798F5F-CDDF-4D5D-B2F2-A0F1ECE4D33A}" srcOrd="9" destOrd="0" presId="urn:microsoft.com/office/officeart/2008/layout/VerticalCurvedList"/>
    <dgm:cxn modelId="{0408D6C9-B3E3-4C22-984B-0585714625DE}" type="presParOf" srcId="{A1C334B8-2AB1-4DB3-B7EE-6C66AF4D25FE}" destId="{412EA352-0A0A-46F8-943A-D245D5F2BBAE}" srcOrd="10" destOrd="0" presId="urn:microsoft.com/office/officeart/2008/layout/VerticalCurvedList"/>
    <dgm:cxn modelId="{BC6D5FEA-145E-4CFC-B5BE-3311A5F6BA3C}" type="presParOf" srcId="{412EA352-0A0A-46F8-943A-D245D5F2BBAE}" destId="{87AE36FE-0729-4B5D-B063-F9DD79FCECC5}" srcOrd="0" destOrd="0" presId="urn:microsoft.com/office/officeart/2008/layout/VerticalCurvedList"/>
  </dgm:cxnLst>
  <dgm:bg/>
  <dgm:whole>
    <a:ln>
      <a:solidFill>
        <a:schemeClr val="accent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432030" y="260837"/>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mj-lt"/>
            </a:rPr>
            <a:t>1.- Introducción</a:t>
          </a:r>
        </a:p>
      </dsp:txBody>
      <dsp:txXfrm>
        <a:off x="432030" y="260837"/>
        <a:ext cx="7470873" cy="603259"/>
      </dsp:txXfrm>
    </dsp:sp>
    <dsp:sp modelId="{09009058-4714-4E62-8E3E-72D87B8E9DA6}">
      <dsp:nvSpPr>
        <dsp:cNvPr id="0" name=""/>
        <dsp:cNvSpPr/>
      </dsp:nvSpPr>
      <dsp:spPr>
        <a:xfrm>
          <a:off x="77778" y="226029"/>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9D932CB-DEB5-495F-B291-7661D8D46A94}">
      <dsp:nvSpPr>
        <dsp:cNvPr id="0" name=""/>
        <dsp:cNvSpPr/>
      </dsp:nvSpPr>
      <dsp:spPr>
        <a:xfrm>
          <a:off x="887094" y="1206037"/>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mj-lt"/>
            </a:rPr>
            <a:t>2.- Objetivos</a:t>
          </a:r>
        </a:p>
      </dsp:txBody>
      <dsp:txXfrm>
        <a:off x="887094" y="1206037"/>
        <a:ext cx="7038594" cy="603259"/>
      </dsp:txXfrm>
    </dsp:sp>
    <dsp:sp modelId="{44F3FC4D-A5DB-4D1C-BC00-BF55B727CE30}">
      <dsp:nvSpPr>
        <dsp:cNvPr id="0" name=""/>
        <dsp:cNvSpPr/>
      </dsp:nvSpPr>
      <dsp:spPr>
        <a:xfrm>
          <a:off x="510057" y="1130630"/>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13CEBF92-9A1E-46D9-8C72-0E5DF27EF804}">
      <dsp:nvSpPr>
        <dsp:cNvPr id="0" name=""/>
        <dsp:cNvSpPr/>
      </dsp:nvSpPr>
      <dsp:spPr>
        <a:xfrm>
          <a:off x="1019769" y="2110638"/>
          <a:ext cx="6905920"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mj-lt"/>
            </a:rPr>
            <a:t>3.- Desarrollo e implementación</a:t>
          </a:r>
        </a:p>
      </dsp:txBody>
      <dsp:txXfrm>
        <a:off x="1019769" y="2110638"/>
        <a:ext cx="6905920" cy="603259"/>
      </dsp:txXfrm>
    </dsp:sp>
    <dsp:sp modelId="{6AEDB1B0-F5BC-4BC0-8DD8-5C81998B921E}">
      <dsp:nvSpPr>
        <dsp:cNvPr id="0" name=""/>
        <dsp:cNvSpPr/>
      </dsp:nvSpPr>
      <dsp:spPr>
        <a:xfrm>
          <a:off x="642732" y="2035230"/>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4F2651C-8563-412B-8EF6-0D4AD3F0BB33}">
      <dsp:nvSpPr>
        <dsp:cNvPr id="0" name=""/>
        <dsp:cNvSpPr/>
      </dsp:nvSpPr>
      <dsp:spPr>
        <a:xfrm>
          <a:off x="887094" y="3015238"/>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mj-lt"/>
            </a:rPr>
            <a:t>4.- Pruebas y resultados</a:t>
          </a:r>
        </a:p>
      </dsp:txBody>
      <dsp:txXfrm>
        <a:off x="887094" y="3015238"/>
        <a:ext cx="7038594" cy="603259"/>
      </dsp:txXfrm>
    </dsp:sp>
    <dsp:sp modelId="{DBC4BEF0-E382-4331-A94E-5D279B34041E}">
      <dsp:nvSpPr>
        <dsp:cNvPr id="0" name=""/>
        <dsp:cNvSpPr/>
      </dsp:nvSpPr>
      <dsp:spPr>
        <a:xfrm>
          <a:off x="510057" y="2939831"/>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2798F5F-CDDF-4D5D-B2F2-A0F1ECE4D33A}">
      <dsp:nvSpPr>
        <dsp:cNvPr id="0" name=""/>
        <dsp:cNvSpPr/>
      </dsp:nvSpPr>
      <dsp:spPr>
        <a:xfrm>
          <a:off x="454816" y="3919839"/>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mj-lt"/>
            </a:rPr>
            <a:t>5.- Conclusiones y trabajos futuros</a:t>
          </a:r>
        </a:p>
      </dsp:txBody>
      <dsp:txXfrm>
        <a:off x="454816" y="3919839"/>
        <a:ext cx="7470873" cy="603259"/>
      </dsp:txXfrm>
    </dsp:sp>
    <dsp:sp modelId="{87AE36FE-0729-4B5D-B063-F9DD79FCECC5}">
      <dsp:nvSpPr>
        <dsp:cNvPr id="0" name=""/>
        <dsp:cNvSpPr/>
      </dsp:nvSpPr>
      <dsp:spPr>
        <a:xfrm>
          <a:off x="77778" y="3834424"/>
          <a:ext cx="754074" cy="774088"/>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8F3-A8F2-4611-A8EB-E6CBDB6CF0E8}" type="datetimeFigureOut">
              <a:rPr lang="es-ES" smtClean="0"/>
              <a:t>24/08/2021</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4C32B-DFBD-46E7-85DC-877CA91F65A9}" type="slidenum">
              <a:rPr lang="es-ES" smtClean="0"/>
              <a:t>‹Nº›</a:t>
            </a:fld>
            <a:endParaRPr lang="es-ES" dirty="0"/>
          </a:p>
        </p:txBody>
      </p:sp>
    </p:spTree>
    <p:extLst>
      <p:ext uri="{BB962C8B-B14F-4D97-AF65-F5344CB8AC3E}">
        <p14:creationId xmlns:p14="http://schemas.microsoft.com/office/powerpoint/2010/main" val="1772158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24/8/2021</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‹Nº›</a:t>
            </a:fld>
            <a:endParaRPr lang="es-EC" dirty="0"/>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F8265F6-9BB1-4E58-AF9C-D8DEB8C6AF81}" type="slidenum">
              <a:rPr lang="es-EC" smtClean="0"/>
              <a:t>5</a:t>
            </a:fld>
            <a:endParaRPr lang="es-EC" dirty="0"/>
          </a:p>
        </p:txBody>
      </p:sp>
    </p:spTree>
    <p:extLst>
      <p:ext uri="{BB962C8B-B14F-4D97-AF65-F5344CB8AC3E}">
        <p14:creationId xmlns:p14="http://schemas.microsoft.com/office/powerpoint/2010/main" val="160159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7748626" imgH="4759452" progId="">
                  <p:embed/>
                </p:oleObj>
              </mc:Choice>
              <mc:Fallback>
                <p:oleObj name="CorelDRAW" r:id="rId2" imgW="7748626" imgH="4759452" progId="">
                  <p:embed/>
                  <p:pic>
                    <p:nvPicPr>
                      <p:cNvPr id="0"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userDrawn="1"/>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dirty="0"/>
          </a:p>
        </p:txBody>
      </p:sp>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2315" y="91279"/>
            <a:ext cx="3839832"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userDrawn="1"/>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userDrawn="1"/>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dirty="0"/>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913285" y="5884292"/>
            <a:ext cx="3136900"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77868" y="1062899"/>
            <a:ext cx="8784183" cy="1077218"/>
          </a:xfrm>
          <a:prstGeom prst="rect">
            <a:avLst/>
          </a:prstGeom>
          <a:noFill/>
        </p:spPr>
        <p:txBody>
          <a:bodyPr wrap="square">
            <a:spAutoFit/>
          </a:bodyPr>
          <a:lstStyle/>
          <a:p>
            <a:pPr algn="ctr">
              <a:defRPr/>
            </a:pPr>
            <a:r>
              <a:rPr lang="es-ES" sz="3200" b="1" dirty="0">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3" name="2 CuadroTexto"/>
          <p:cNvSpPr txBox="1"/>
          <p:nvPr/>
        </p:nvSpPr>
        <p:spPr>
          <a:xfrm>
            <a:off x="3012019" y="4546140"/>
            <a:ext cx="6743722" cy="461665"/>
          </a:xfrm>
          <a:prstGeom prst="rect">
            <a:avLst/>
          </a:prstGeom>
          <a:noFill/>
        </p:spPr>
        <p:txBody>
          <a:bodyPr wrap="square">
            <a:spAutoFit/>
          </a:bodyPr>
          <a:lstStyle/>
          <a:p>
            <a:pPr algn="ctr">
              <a:defRPr/>
            </a:pPr>
            <a:r>
              <a:rPr lang="es-ES" sz="2400" b="1" dirty="0">
                <a:solidFill>
                  <a:srgbClr val="336600"/>
                </a:solidFill>
                <a:latin typeface="Times New Roman" panose="02020603050405020304" pitchFamily="18" charset="0"/>
                <a:cs typeface="Times New Roman" panose="02020603050405020304" pitchFamily="18" charset="0"/>
              </a:rPr>
              <a:t>Autor: </a:t>
            </a:r>
            <a:r>
              <a:rPr lang="es-ES" sz="2400" b="1" dirty="0">
                <a:latin typeface="Times New Roman" panose="02020603050405020304" pitchFamily="18" charset="0"/>
                <a:cs typeface="Times New Roman" panose="02020603050405020304" pitchFamily="18" charset="0"/>
              </a:rPr>
              <a:t>Jhonny </a:t>
            </a:r>
            <a:r>
              <a:rPr lang="es-ES" sz="2400" b="1" dirty="0" err="1">
                <a:latin typeface="Times New Roman" panose="02020603050405020304" pitchFamily="18" charset="0"/>
                <a:cs typeface="Times New Roman" panose="02020603050405020304" pitchFamily="18" charset="0"/>
              </a:rPr>
              <a:t>Dario</a:t>
            </a:r>
            <a:r>
              <a:rPr lang="es-ES" sz="2400" b="1" dirty="0">
                <a:latin typeface="Times New Roman" panose="02020603050405020304" pitchFamily="18" charset="0"/>
                <a:cs typeface="Times New Roman" panose="02020603050405020304" pitchFamily="18" charset="0"/>
              </a:rPr>
              <a:t> Oña Chicaiza</a:t>
            </a:r>
          </a:p>
        </p:txBody>
      </p:sp>
      <p:sp>
        <p:nvSpPr>
          <p:cNvPr id="6" name="5 CuadroTexto"/>
          <p:cNvSpPr txBox="1"/>
          <p:nvPr/>
        </p:nvSpPr>
        <p:spPr>
          <a:xfrm>
            <a:off x="3359693" y="2332837"/>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1631504" y="2758353"/>
            <a:ext cx="9361040" cy="1631216"/>
          </a:xfrm>
          <a:prstGeom prst="rect">
            <a:avLst/>
          </a:prstGeom>
          <a:noFill/>
        </p:spPr>
        <p:txBody>
          <a:bodyPr wrap="square" rtlCol="0">
            <a:spAutoFit/>
          </a:bodyPr>
          <a:lstStyle/>
          <a:p>
            <a:pPr algn="ctr"/>
            <a:r>
              <a:rPr lang="es-EC" sz="2400" b="1" dirty="0">
                <a:solidFill>
                  <a:srgbClr val="336600"/>
                </a:solidFill>
              </a:rPr>
              <a:t> </a:t>
            </a:r>
            <a:endParaRPr lang="es-ES" sz="2800" b="1" dirty="0">
              <a:solidFill>
                <a:srgbClr val="336600"/>
              </a:solidFill>
              <a:latin typeface="Times New Roman" panose="02020603050405020304" pitchFamily="18" charset="0"/>
            </a:endParaRPr>
          </a:p>
          <a:p>
            <a:pPr algn="ctr"/>
            <a:r>
              <a:rPr lang="es-ES" sz="2400" b="1" dirty="0">
                <a:latin typeface="Arial" panose="020B0604020202020204" pitchFamily="34" charset="0"/>
                <a:cs typeface="Arial" panose="020B0604020202020204" pitchFamily="34" charset="0"/>
              </a:rPr>
              <a:t>Desarrollo de un sistema de monitorización del índice de radiación ultravioleta orientado a Smart Campus, mediante una red de sensores inalámbricos con tecnología Sigfox</a:t>
            </a:r>
            <a:r>
              <a:rPr lang="es-ES" sz="2400" b="1" dirty="0">
                <a:solidFill>
                  <a:srgbClr val="336600"/>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50"/>
                                        <p:tgtEl>
                                          <p:spTgt spid="4"/>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2063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4" name="Título 5"/>
          <p:cNvSpPr txBox="1">
            <a:spLocks/>
          </p:cNvSpPr>
          <p:nvPr/>
        </p:nvSpPr>
        <p:spPr>
          <a:xfrm>
            <a:off x="576047" y="660866"/>
            <a:ext cx="7416824"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Sigfox </a:t>
            </a:r>
            <a:r>
              <a:rPr lang="es-EC" sz="1900" b="1" dirty="0" err="1">
                <a:latin typeface="Georgia" panose="02040502050405020303" pitchFamily="18" charset="0"/>
              </a:rPr>
              <a:t>frame</a:t>
            </a:r>
            <a:endParaRPr lang="es-EC" sz="1900" b="1" dirty="0">
              <a:latin typeface="Georgia" panose="02040502050405020303" pitchFamily="18" charset="0"/>
            </a:endParaRPr>
          </a:p>
        </p:txBody>
      </p:sp>
      <p:pic>
        <p:nvPicPr>
          <p:cNvPr id="30" name="Imagen 29">
            <a:extLst>
              <a:ext uri="{FF2B5EF4-FFF2-40B4-BE49-F238E27FC236}">
                <a16:creationId xmlns:a16="http://schemas.microsoft.com/office/drawing/2014/main" id="{F796051F-BB73-4BB9-96D8-6B03DA78BDE0}"/>
              </a:ext>
            </a:extLst>
          </p:cNvPr>
          <p:cNvPicPr/>
          <p:nvPr/>
        </p:nvPicPr>
        <p:blipFill>
          <a:blip r:embed="rId2"/>
          <a:stretch>
            <a:fillRect/>
          </a:stretch>
        </p:blipFill>
        <p:spPr>
          <a:xfrm>
            <a:off x="2502556" y="3861048"/>
            <a:ext cx="6807320" cy="1881044"/>
          </a:xfrm>
          <a:prstGeom prst="rect">
            <a:avLst/>
          </a:prstGeom>
        </p:spPr>
      </p:pic>
      <p:pic>
        <p:nvPicPr>
          <p:cNvPr id="5" name="Imagen 4">
            <a:extLst>
              <a:ext uri="{FF2B5EF4-FFF2-40B4-BE49-F238E27FC236}">
                <a16:creationId xmlns:a16="http://schemas.microsoft.com/office/drawing/2014/main" id="{662B05DD-02D9-4C32-B729-30384145CF5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55640" y="1695005"/>
            <a:ext cx="6101153" cy="1020886"/>
          </a:xfrm>
          <a:prstGeom prst="rect">
            <a:avLst/>
          </a:prstGeom>
        </p:spPr>
      </p:pic>
      <p:sp>
        <p:nvSpPr>
          <p:cNvPr id="33" name="Título 5">
            <a:extLst>
              <a:ext uri="{FF2B5EF4-FFF2-40B4-BE49-F238E27FC236}">
                <a16:creationId xmlns:a16="http://schemas.microsoft.com/office/drawing/2014/main" id="{BE640311-5831-44BF-A027-FB02AE2A8D04}"/>
              </a:ext>
            </a:extLst>
          </p:cNvPr>
          <p:cNvSpPr txBox="1">
            <a:spLocks/>
          </p:cNvSpPr>
          <p:nvPr/>
        </p:nvSpPr>
        <p:spPr>
          <a:xfrm>
            <a:off x="576047" y="2949718"/>
            <a:ext cx="7416824"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Definición del </a:t>
            </a:r>
            <a:r>
              <a:rPr lang="es-EC" sz="1900" b="1" dirty="0" err="1">
                <a:latin typeface="Georgia" panose="02040502050405020303" pitchFamily="18" charset="0"/>
              </a:rPr>
              <a:t>payload</a:t>
            </a:r>
            <a:r>
              <a:rPr lang="es-EC" sz="1900" b="1" dirty="0">
                <a:latin typeface="Georgia" panose="02040502050405020303" pitchFamily="18" charset="0"/>
              </a:rPr>
              <a:t> de Sigfox</a:t>
            </a:r>
          </a:p>
        </p:txBody>
      </p:sp>
      <p:sp>
        <p:nvSpPr>
          <p:cNvPr id="35" name="CuadroTexto 34">
            <a:extLst>
              <a:ext uri="{FF2B5EF4-FFF2-40B4-BE49-F238E27FC236}">
                <a16:creationId xmlns:a16="http://schemas.microsoft.com/office/drawing/2014/main" id="{3E9821D6-3691-43B9-9817-F29EE8EB2D6C}"/>
              </a:ext>
            </a:extLst>
          </p:cNvPr>
          <p:cNvSpPr txBox="1"/>
          <p:nvPr/>
        </p:nvSpPr>
        <p:spPr>
          <a:xfrm>
            <a:off x="0" y="6493174"/>
            <a:ext cx="705967" cy="369332"/>
          </a:xfrm>
          <a:prstGeom prst="rect">
            <a:avLst/>
          </a:prstGeom>
          <a:noFill/>
        </p:spPr>
        <p:txBody>
          <a:bodyPr wrap="square" rtlCol="0">
            <a:spAutoFit/>
          </a:bodyPr>
          <a:lstStyle/>
          <a:p>
            <a:r>
              <a:rPr lang="en-BZ" b="1" dirty="0"/>
              <a:t>10</a:t>
            </a:r>
            <a:endParaRPr lang="es-ES" dirty="0"/>
          </a:p>
        </p:txBody>
      </p:sp>
    </p:spTree>
    <p:extLst>
      <p:ext uri="{BB962C8B-B14F-4D97-AF65-F5344CB8AC3E}">
        <p14:creationId xmlns:p14="http://schemas.microsoft.com/office/powerpoint/2010/main" val="100779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5"/>
          <p:cNvSpPr txBox="1">
            <a:spLocks/>
          </p:cNvSpPr>
          <p:nvPr/>
        </p:nvSpPr>
        <p:spPr>
          <a:xfrm>
            <a:off x="2063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pic>
        <p:nvPicPr>
          <p:cNvPr id="12" name="Imagen 11">
            <a:extLst>
              <a:ext uri="{FF2B5EF4-FFF2-40B4-BE49-F238E27FC236}">
                <a16:creationId xmlns:a16="http://schemas.microsoft.com/office/drawing/2014/main" id="{3938ACE2-146F-47AD-8BD6-CE412895B5CA}"/>
              </a:ext>
            </a:extLst>
          </p:cNvPr>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295800" y="681493"/>
            <a:ext cx="3096344" cy="5483811"/>
          </a:xfrm>
          <a:prstGeom prst="rect">
            <a:avLst/>
          </a:prstGeom>
          <a:noFill/>
          <a:ln>
            <a:noFill/>
          </a:ln>
        </p:spPr>
      </p:pic>
      <p:sp>
        <p:nvSpPr>
          <p:cNvPr id="11" name="Rectángulo 10"/>
          <p:cNvSpPr/>
          <p:nvPr/>
        </p:nvSpPr>
        <p:spPr>
          <a:xfrm>
            <a:off x="407368" y="753501"/>
            <a:ext cx="6170182" cy="384721"/>
          </a:xfrm>
          <a:prstGeom prst="rect">
            <a:avLst/>
          </a:prstGeom>
        </p:spPr>
        <p:txBody>
          <a:bodyPr wrap="square">
            <a:spAutoFit/>
          </a:bodyPr>
          <a:lstStyle/>
          <a:p>
            <a:pPr algn="just"/>
            <a:r>
              <a:rPr lang="es-ES" sz="1900" b="1" dirty="0">
                <a:latin typeface="Georgia" panose="02040502050405020303" pitchFamily="18" charset="0"/>
              </a:rPr>
              <a:t>Diagrama de flujo del código fuente</a:t>
            </a:r>
          </a:p>
        </p:txBody>
      </p:sp>
      <p:sp>
        <p:nvSpPr>
          <p:cNvPr id="13" name="CuadroTexto 12">
            <a:extLst>
              <a:ext uri="{FF2B5EF4-FFF2-40B4-BE49-F238E27FC236}">
                <a16:creationId xmlns:a16="http://schemas.microsoft.com/office/drawing/2014/main" id="{CE1DF5A7-748B-41D3-A571-5B1426B710F7}"/>
              </a:ext>
            </a:extLst>
          </p:cNvPr>
          <p:cNvSpPr txBox="1"/>
          <p:nvPr/>
        </p:nvSpPr>
        <p:spPr>
          <a:xfrm>
            <a:off x="0" y="6493174"/>
            <a:ext cx="705967" cy="369332"/>
          </a:xfrm>
          <a:prstGeom prst="rect">
            <a:avLst/>
          </a:prstGeom>
          <a:noFill/>
        </p:spPr>
        <p:txBody>
          <a:bodyPr wrap="square" rtlCol="0">
            <a:spAutoFit/>
          </a:bodyPr>
          <a:lstStyle/>
          <a:p>
            <a:r>
              <a:rPr lang="en-BZ" b="1" dirty="0"/>
              <a:t>11</a:t>
            </a:r>
            <a:endParaRPr lang="es-ES" dirty="0"/>
          </a:p>
        </p:txBody>
      </p:sp>
    </p:spTree>
    <p:extLst>
      <p:ext uri="{BB962C8B-B14F-4D97-AF65-F5344CB8AC3E}">
        <p14:creationId xmlns:p14="http://schemas.microsoft.com/office/powerpoint/2010/main" val="142653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4813344" y="28978"/>
            <a:ext cx="5479808" cy="588532"/>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5" name="Título 5"/>
          <p:cNvSpPr txBox="1">
            <a:spLocks/>
          </p:cNvSpPr>
          <p:nvPr/>
        </p:nvSpPr>
        <p:spPr>
          <a:xfrm>
            <a:off x="218432" y="663989"/>
            <a:ext cx="6150525" cy="301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Configuración de </a:t>
            </a:r>
            <a:r>
              <a:rPr lang="es-EC" sz="1900" b="1" dirty="0" err="1">
                <a:latin typeface="Georgia" panose="02040502050405020303" pitchFamily="18" charset="0"/>
              </a:rPr>
              <a:t>Callbacks</a:t>
            </a:r>
            <a:endParaRPr lang="es-EC" sz="1900" b="1" i="1" dirty="0">
              <a:latin typeface="Georgia" panose="02040502050405020303" pitchFamily="18" charset="0"/>
            </a:endParaRPr>
          </a:p>
        </p:txBody>
      </p:sp>
      <p:grpSp>
        <p:nvGrpSpPr>
          <p:cNvPr id="66" name="Grupo 65">
            <a:extLst>
              <a:ext uri="{FF2B5EF4-FFF2-40B4-BE49-F238E27FC236}">
                <a16:creationId xmlns:a16="http://schemas.microsoft.com/office/drawing/2014/main" id="{DD7C9DF9-8134-44C7-9120-7855011B5191}"/>
              </a:ext>
            </a:extLst>
          </p:cNvPr>
          <p:cNvGrpSpPr/>
          <p:nvPr/>
        </p:nvGrpSpPr>
        <p:grpSpPr>
          <a:xfrm>
            <a:off x="2999656" y="1340768"/>
            <a:ext cx="6192688" cy="4443666"/>
            <a:chOff x="47328" y="1369388"/>
            <a:chExt cx="6192688" cy="4443666"/>
          </a:xfrm>
        </p:grpSpPr>
        <p:pic>
          <p:nvPicPr>
            <p:cNvPr id="8" name="Imagen 7">
              <a:extLst>
                <a:ext uri="{FF2B5EF4-FFF2-40B4-BE49-F238E27FC236}">
                  <a16:creationId xmlns:a16="http://schemas.microsoft.com/office/drawing/2014/main" id="{C1820928-5FD7-4E0A-9325-8F2ADE1036E5}"/>
                </a:ext>
              </a:extLst>
            </p:cNvPr>
            <p:cNvPicPr/>
            <p:nvPr/>
          </p:nvPicPr>
          <p:blipFill rotWithShape="1">
            <a:blip r:embed="rId2"/>
            <a:srcRect r="17234"/>
            <a:stretch/>
          </p:blipFill>
          <p:spPr>
            <a:xfrm>
              <a:off x="47328" y="1369388"/>
              <a:ext cx="5760640" cy="4003828"/>
            </a:xfrm>
            <a:prstGeom prst="rect">
              <a:avLst/>
            </a:prstGeom>
            <a:ln>
              <a:solidFill>
                <a:schemeClr val="tx1"/>
              </a:solidFill>
            </a:ln>
          </p:spPr>
        </p:pic>
        <p:sp>
          <p:nvSpPr>
            <p:cNvPr id="51" name="Rectángulo 50">
              <a:extLst>
                <a:ext uri="{FF2B5EF4-FFF2-40B4-BE49-F238E27FC236}">
                  <a16:creationId xmlns:a16="http://schemas.microsoft.com/office/drawing/2014/main" id="{5AF2CB0D-BD97-4F98-B242-16E1EE11BD08}"/>
                </a:ext>
              </a:extLst>
            </p:cNvPr>
            <p:cNvSpPr/>
            <p:nvPr/>
          </p:nvSpPr>
          <p:spPr>
            <a:xfrm>
              <a:off x="1199456" y="1844824"/>
              <a:ext cx="1728192" cy="23653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52" name="Rectángulo 51">
              <a:extLst>
                <a:ext uri="{FF2B5EF4-FFF2-40B4-BE49-F238E27FC236}">
                  <a16:creationId xmlns:a16="http://schemas.microsoft.com/office/drawing/2014/main" id="{D8D6927E-7E9B-4B12-B3AE-6C8F7CC23732}"/>
                </a:ext>
              </a:extLst>
            </p:cNvPr>
            <p:cNvSpPr/>
            <p:nvPr/>
          </p:nvSpPr>
          <p:spPr>
            <a:xfrm>
              <a:off x="1770408" y="2169162"/>
              <a:ext cx="2525391" cy="23653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53" name="Rectángulo 52">
              <a:extLst>
                <a:ext uri="{FF2B5EF4-FFF2-40B4-BE49-F238E27FC236}">
                  <a16:creationId xmlns:a16="http://schemas.microsoft.com/office/drawing/2014/main" id="{6D154EFE-E012-4066-86FC-5DAA77C584D9}"/>
                </a:ext>
              </a:extLst>
            </p:cNvPr>
            <p:cNvSpPr/>
            <p:nvPr/>
          </p:nvSpPr>
          <p:spPr>
            <a:xfrm>
              <a:off x="1769829" y="3101356"/>
              <a:ext cx="3102035" cy="23653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55" name="Rectángulo 54">
              <a:extLst>
                <a:ext uri="{FF2B5EF4-FFF2-40B4-BE49-F238E27FC236}">
                  <a16:creationId xmlns:a16="http://schemas.microsoft.com/office/drawing/2014/main" id="{31ECCCF7-146B-4F9B-9D48-11DF9B2753C4}"/>
                </a:ext>
              </a:extLst>
            </p:cNvPr>
            <p:cNvSpPr/>
            <p:nvPr/>
          </p:nvSpPr>
          <p:spPr>
            <a:xfrm>
              <a:off x="1161115" y="4658374"/>
              <a:ext cx="3494725" cy="57082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56" name="CuadroTexto 55">
              <a:extLst>
                <a:ext uri="{FF2B5EF4-FFF2-40B4-BE49-F238E27FC236}">
                  <a16:creationId xmlns:a16="http://schemas.microsoft.com/office/drawing/2014/main" id="{67E55DF3-347F-47FC-920B-F5071ACB213C}"/>
                </a:ext>
              </a:extLst>
            </p:cNvPr>
            <p:cNvSpPr txBox="1"/>
            <p:nvPr/>
          </p:nvSpPr>
          <p:spPr>
            <a:xfrm>
              <a:off x="4570344" y="1900818"/>
              <a:ext cx="1669672" cy="311398"/>
            </a:xfrm>
            <a:prstGeom prst="rect">
              <a:avLst/>
            </a:prstGeom>
            <a:noFill/>
          </p:spPr>
          <p:txBody>
            <a:bodyPr wrap="square" rtlCol="0">
              <a:spAutoFit/>
            </a:bodyPr>
            <a:lstStyle/>
            <a:p>
              <a:r>
                <a:rPr lang="es-ES" sz="1400" b="1" dirty="0">
                  <a:solidFill>
                    <a:schemeClr val="accent2"/>
                  </a:solidFill>
                </a:rPr>
                <a:t>decodificación</a:t>
              </a:r>
              <a:endParaRPr lang="es-EC" sz="1400" b="1" dirty="0">
                <a:solidFill>
                  <a:schemeClr val="accent2"/>
                </a:solidFill>
              </a:endParaRPr>
            </a:p>
          </p:txBody>
        </p:sp>
        <p:sp>
          <p:nvSpPr>
            <p:cNvPr id="57" name="Flecha: hacia arriba 56">
              <a:extLst>
                <a:ext uri="{FF2B5EF4-FFF2-40B4-BE49-F238E27FC236}">
                  <a16:creationId xmlns:a16="http://schemas.microsoft.com/office/drawing/2014/main" id="{D078D07E-BADB-48A4-9D97-34F315848232}"/>
                </a:ext>
              </a:extLst>
            </p:cNvPr>
            <p:cNvSpPr/>
            <p:nvPr/>
          </p:nvSpPr>
          <p:spPr>
            <a:xfrm rot="4222352">
              <a:off x="4421994" y="2007889"/>
              <a:ext cx="154511" cy="2665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CuadroTexto 57">
              <a:extLst>
                <a:ext uri="{FF2B5EF4-FFF2-40B4-BE49-F238E27FC236}">
                  <a16:creationId xmlns:a16="http://schemas.microsoft.com/office/drawing/2014/main" id="{853FD9D3-D8C1-4CF2-A55F-199761DD60F1}"/>
                </a:ext>
              </a:extLst>
            </p:cNvPr>
            <p:cNvSpPr txBox="1"/>
            <p:nvPr/>
          </p:nvSpPr>
          <p:spPr>
            <a:xfrm>
              <a:off x="3143672" y="1700808"/>
              <a:ext cx="1669672" cy="311398"/>
            </a:xfrm>
            <a:prstGeom prst="rect">
              <a:avLst/>
            </a:prstGeom>
            <a:noFill/>
          </p:spPr>
          <p:txBody>
            <a:bodyPr wrap="square" rtlCol="0">
              <a:spAutoFit/>
            </a:bodyPr>
            <a:lstStyle/>
            <a:p>
              <a:r>
                <a:rPr lang="es-ES" sz="1400" b="1" dirty="0">
                  <a:solidFill>
                    <a:schemeClr val="accent2"/>
                  </a:solidFill>
                </a:rPr>
                <a:t>canal</a:t>
              </a:r>
              <a:endParaRPr lang="es-EC" sz="1400" b="1" dirty="0">
                <a:solidFill>
                  <a:schemeClr val="accent2"/>
                </a:solidFill>
              </a:endParaRPr>
            </a:p>
          </p:txBody>
        </p:sp>
        <p:sp>
          <p:nvSpPr>
            <p:cNvPr id="59" name="Flecha: hacia arriba 58">
              <a:extLst>
                <a:ext uri="{FF2B5EF4-FFF2-40B4-BE49-F238E27FC236}">
                  <a16:creationId xmlns:a16="http://schemas.microsoft.com/office/drawing/2014/main" id="{EB276D35-000C-4972-A478-E57CE1662FBE}"/>
                </a:ext>
              </a:extLst>
            </p:cNvPr>
            <p:cNvSpPr/>
            <p:nvPr/>
          </p:nvSpPr>
          <p:spPr>
            <a:xfrm rot="4222352">
              <a:off x="3039581" y="1819651"/>
              <a:ext cx="154511" cy="2665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CuadroTexto 59">
              <a:extLst>
                <a:ext uri="{FF2B5EF4-FFF2-40B4-BE49-F238E27FC236}">
                  <a16:creationId xmlns:a16="http://schemas.microsoft.com/office/drawing/2014/main" id="{B23915B1-866B-44A3-BED4-277FF54893FF}"/>
                </a:ext>
              </a:extLst>
            </p:cNvPr>
            <p:cNvSpPr txBox="1"/>
            <p:nvPr/>
          </p:nvSpPr>
          <p:spPr>
            <a:xfrm>
              <a:off x="4347770" y="3359571"/>
              <a:ext cx="1669672" cy="311398"/>
            </a:xfrm>
            <a:prstGeom prst="rect">
              <a:avLst/>
            </a:prstGeom>
            <a:noFill/>
          </p:spPr>
          <p:txBody>
            <a:bodyPr wrap="square" rtlCol="0">
              <a:spAutoFit/>
            </a:bodyPr>
            <a:lstStyle/>
            <a:p>
              <a:r>
                <a:rPr lang="es-ES" sz="1400" b="1" dirty="0">
                  <a:solidFill>
                    <a:schemeClr val="accent2"/>
                  </a:solidFill>
                </a:rPr>
                <a:t>URL asignada</a:t>
              </a:r>
              <a:endParaRPr lang="es-EC" sz="1400" b="1" dirty="0">
                <a:solidFill>
                  <a:schemeClr val="accent2"/>
                </a:solidFill>
              </a:endParaRPr>
            </a:p>
          </p:txBody>
        </p:sp>
        <p:sp>
          <p:nvSpPr>
            <p:cNvPr id="61" name="Flecha: hacia arriba 60">
              <a:extLst>
                <a:ext uri="{FF2B5EF4-FFF2-40B4-BE49-F238E27FC236}">
                  <a16:creationId xmlns:a16="http://schemas.microsoft.com/office/drawing/2014/main" id="{3283B844-CF93-4599-8D62-3583A866DEFB}"/>
                </a:ext>
              </a:extLst>
            </p:cNvPr>
            <p:cNvSpPr/>
            <p:nvPr/>
          </p:nvSpPr>
          <p:spPr>
            <a:xfrm rot="6515598">
              <a:off x="4140846" y="3314204"/>
              <a:ext cx="154511" cy="2665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3" name="CuadroTexto 62">
              <a:extLst>
                <a:ext uri="{FF2B5EF4-FFF2-40B4-BE49-F238E27FC236}">
                  <a16:creationId xmlns:a16="http://schemas.microsoft.com/office/drawing/2014/main" id="{C352BC5F-33D0-4093-B90F-C7DA65F0E3F2}"/>
                </a:ext>
              </a:extLst>
            </p:cNvPr>
            <p:cNvSpPr txBox="1"/>
            <p:nvPr/>
          </p:nvSpPr>
          <p:spPr>
            <a:xfrm>
              <a:off x="4138296" y="5289834"/>
              <a:ext cx="1669672" cy="523220"/>
            </a:xfrm>
            <a:prstGeom prst="rect">
              <a:avLst/>
            </a:prstGeom>
            <a:noFill/>
          </p:spPr>
          <p:txBody>
            <a:bodyPr wrap="square" rtlCol="0">
              <a:spAutoFit/>
            </a:bodyPr>
            <a:lstStyle/>
            <a:p>
              <a:r>
                <a:rPr lang="es-ES" sz="1400" b="1" dirty="0">
                  <a:solidFill>
                    <a:schemeClr val="accent2"/>
                  </a:solidFill>
                </a:rPr>
                <a:t>Variables a ser enviadas</a:t>
              </a:r>
              <a:endParaRPr lang="es-EC" sz="1400" b="1" dirty="0">
                <a:solidFill>
                  <a:schemeClr val="accent2"/>
                </a:solidFill>
              </a:endParaRPr>
            </a:p>
          </p:txBody>
        </p:sp>
        <p:sp>
          <p:nvSpPr>
            <p:cNvPr id="64" name="Flecha: hacia arriba 63">
              <a:extLst>
                <a:ext uri="{FF2B5EF4-FFF2-40B4-BE49-F238E27FC236}">
                  <a16:creationId xmlns:a16="http://schemas.microsoft.com/office/drawing/2014/main" id="{E6836737-5A36-4D7A-91B1-FF7E68784AB2}"/>
                </a:ext>
              </a:extLst>
            </p:cNvPr>
            <p:cNvSpPr/>
            <p:nvPr/>
          </p:nvSpPr>
          <p:spPr>
            <a:xfrm rot="6515598">
              <a:off x="3931372" y="5244467"/>
              <a:ext cx="154511" cy="2665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65" name="CuadroTexto 64">
            <a:extLst>
              <a:ext uri="{FF2B5EF4-FFF2-40B4-BE49-F238E27FC236}">
                <a16:creationId xmlns:a16="http://schemas.microsoft.com/office/drawing/2014/main" id="{341C6217-92FB-4B79-A697-B4B8D9A51FD4}"/>
              </a:ext>
            </a:extLst>
          </p:cNvPr>
          <p:cNvSpPr txBox="1"/>
          <p:nvPr/>
        </p:nvSpPr>
        <p:spPr>
          <a:xfrm>
            <a:off x="0" y="6493174"/>
            <a:ext cx="705967" cy="369332"/>
          </a:xfrm>
          <a:prstGeom prst="rect">
            <a:avLst/>
          </a:prstGeom>
          <a:noFill/>
        </p:spPr>
        <p:txBody>
          <a:bodyPr wrap="square" rtlCol="0">
            <a:spAutoFit/>
          </a:bodyPr>
          <a:lstStyle/>
          <a:p>
            <a:r>
              <a:rPr lang="en-BZ" b="1" dirty="0"/>
              <a:t>12</a:t>
            </a:r>
            <a:endParaRPr lang="es-ES" dirty="0"/>
          </a:p>
        </p:txBody>
      </p:sp>
    </p:spTree>
    <p:extLst>
      <p:ext uri="{BB962C8B-B14F-4D97-AF65-F5344CB8AC3E}">
        <p14:creationId xmlns:p14="http://schemas.microsoft.com/office/powerpoint/2010/main" val="356765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2063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5" name="Título 5"/>
          <p:cNvSpPr txBox="1">
            <a:spLocks/>
          </p:cNvSpPr>
          <p:nvPr/>
        </p:nvSpPr>
        <p:spPr>
          <a:xfrm>
            <a:off x="191344" y="685971"/>
            <a:ext cx="6150525" cy="301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Base de datos</a:t>
            </a:r>
            <a:endParaRPr lang="es-EC" sz="1900" b="1" dirty="0">
              <a:latin typeface="Georgia" panose="02040502050405020303" pitchFamily="18" charset="0"/>
            </a:endParaRPr>
          </a:p>
        </p:txBody>
      </p:sp>
      <p:pic>
        <p:nvPicPr>
          <p:cNvPr id="7" name="Imagen 6">
            <a:extLst>
              <a:ext uri="{FF2B5EF4-FFF2-40B4-BE49-F238E27FC236}">
                <a16:creationId xmlns:a16="http://schemas.microsoft.com/office/drawing/2014/main" id="{058AAA26-4C4A-4AEA-BF58-789C23DEB724}"/>
              </a:ext>
            </a:extLst>
          </p:cNvPr>
          <p:cNvPicPr/>
          <p:nvPr/>
        </p:nvPicPr>
        <p:blipFill>
          <a:blip r:embed="rId2"/>
          <a:stretch>
            <a:fillRect/>
          </a:stretch>
        </p:blipFill>
        <p:spPr>
          <a:xfrm>
            <a:off x="901218" y="1370185"/>
            <a:ext cx="3960440" cy="710514"/>
          </a:xfrm>
          <a:prstGeom prst="rect">
            <a:avLst/>
          </a:prstGeom>
          <a:ln>
            <a:solidFill>
              <a:schemeClr val="tx1"/>
            </a:solidFill>
          </a:ln>
        </p:spPr>
      </p:pic>
      <p:pic>
        <p:nvPicPr>
          <p:cNvPr id="8" name="Imagen 7">
            <a:extLst>
              <a:ext uri="{FF2B5EF4-FFF2-40B4-BE49-F238E27FC236}">
                <a16:creationId xmlns:a16="http://schemas.microsoft.com/office/drawing/2014/main" id="{97C249EE-8E1C-4E4E-8BA9-3C202D8F27F3}"/>
              </a:ext>
            </a:extLst>
          </p:cNvPr>
          <p:cNvPicPr/>
          <p:nvPr/>
        </p:nvPicPr>
        <p:blipFill>
          <a:blip r:embed="rId3"/>
          <a:stretch>
            <a:fillRect/>
          </a:stretch>
        </p:blipFill>
        <p:spPr>
          <a:xfrm>
            <a:off x="890562" y="2515564"/>
            <a:ext cx="3960440" cy="3439285"/>
          </a:xfrm>
          <a:prstGeom prst="rect">
            <a:avLst/>
          </a:prstGeom>
          <a:ln>
            <a:solidFill>
              <a:schemeClr val="tx1"/>
            </a:solidFill>
          </a:ln>
        </p:spPr>
      </p:pic>
      <p:grpSp>
        <p:nvGrpSpPr>
          <p:cNvPr id="2" name="Grupo 1">
            <a:extLst>
              <a:ext uri="{FF2B5EF4-FFF2-40B4-BE49-F238E27FC236}">
                <a16:creationId xmlns:a16="http://schemas.microsoft.com/office/drawing/2014/main" id="{B677DF07-1ACF-44A8-B6FF-6F651CFE0B06}"/>
              </a:ext>
            </a:extLst>
          </p:cNvPr>
          <p:cNvGrpSpPr/>
          <p:nvPr/>
        </p:nvGrpSpPr>
        <p:grpSpPr>
          <a:xfrm>
            <a:off x="6369666" y="741960"/>
            <a:ext cx="3960440" cy="1786614"/>
            <a:chOff x="839416" y="4020975"/>
            <a:chExt cx="4360230" cy="1966965"/>
          </a:xfrm>
        </p:grpSpPr>
        <p:pic>
          <p:nvPicPr>
            <p:cNvPr id="10" name="Imagen 9">
              <a:extLst>
                <a:ext uri="{FF2B5EF4-FFF2-40B4-BE49-F238E27FC236}">
                  <a16:creationId xmlns:a16="http://schemas.microsoft.com/office/drawing/2014/main" id="{DC04888F-D2F8-4D9C-A8B0-F7F794414A10}"/>
                </a:ext>
              </a:extLst>
            </p:cNvPr>
            <p:cNvPicPr>
              <a:picLocks noChangeAspect="1"/>
            </p:cNvPicPr>
            <p:nvPr/>
          </p:nvPicPr>
          <p:blipFill>
            <a:blip r:embed="rId4"/>
            <a:stretch>
              <a:fillRect/>
            </a:stretch>
          </p:blipFill>
          <p:spPr>
            <a:xfrm>
              <a:off x="839416" y="4020975"/>
              <a:ext cx="4360230" cy="1966965"/>
            </a:xfrm>
            <a:prstGeom prst="rect">
              <a:avLst/>
            </a:prstGeom>
            <a:ln>
              <a:solidFill>
                <a:schemeClr val="tx1"/>
              </a:solidFill>
            </a:ln>
          </p:spPr>
        </p:pic>
        <p:sp>
          <p:nvSpPr>
            <p:cNvPr id="11" name="Rectángulo 10">
              <a:extLst>
                <a:ext uri="{FF2B5EF4-FFF2-40B4-BE49-F238E27FC236}">
                  <a16:creationId xmlns:a16="http://schemas.microsoft.com/office/drawing/2014/main" id="{5D0A330F-D983-4A81-8095-F423894581A2}"/>
                </a:ext>
              </a:extLst>
            </p:cNvPr>
            <p:cNvSpPr/>
            <p:nvPr/>
          </p:nvSpPr>
          <p:spPr>
            <a:xfrm>
              <a:off x="3719736" y="5004457"/>
              <a:ext cx="1445851" cy="29675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2" name="Rectángulo 11">
              <a:extLst>
                <a:ext uri="{FF2B5EF4-FFF2-40B4-BE49-F238E27FC236}">
                  <a16:creationId xmlns:a16="http://schemas.microsoft.com/office/drawing/2014/main" id="{59F7B157-82CC-46ED-ABF1-6FA5CB783665}"/>
                </a:ext>
              </a:extLst>
            </p:cNvPr>
            <p:cNvSpPr/>
            <p:nvPr/>
          </p:nvSpPr>
          <p:spPr>
            <a:xfrm>
              <a:off x="3719735" y="5658098"/>
              <a:ext cx="1445851" cy="29675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grpSp>
      <p:sp>
        <p:nvSpPr>
          <p:cNvPr id="13" name="CuadroTexto 12">
            <a:extLst>
              <a:ext uri="{FF2B5EF4-FFF2-40B4-BE49-F238E27FC236}">
                <a16:creationId xmlns:a16="http://schemas.microsoft.com/office/drawing/2014/main" id="{81940C0F-D17B-4FC8-A614-BFEE3871BAC8}"/>
              </a:ext>
            </a:extLst>
          </p:cNvPr>
          <p:cNvSpPr txBox="1"/>
          <p:nvPr/>
        </p:nvSpPr>
        <p:spPr>
          <a:xfrm>
            <a:off x="0" y="6493174"/>
            <a:ext cx="705967" cy="369332"/>
          </a:xfrm>
          <a:prstGeom prst="rect">
            <a:avLst/>
          </a:prstGeom>
          <a:noFill/>
        </p:spPr>
        <p:txBody>
          <a:bodyPr wrap="square" rtlCol="0">
            <a:spAutoFit/>
          </a:bodyPr>
          <a:lstStyle/>
          <a:p>
            <a:r>
              <a:rPr lang="en-BZ" b="1" dirty="0"/>
              <a:t>13</a:t>
            </a:r>
            <a:endParaRPr lang="es-ES" dirty="0"/>
          </a:p>
        </p:txBody>
      </p:sp>
      <p:sp>
        <p:nvSpPr>
          <p:cNvPr id="23" name="CuadroTexto 22">
            <a:extLst>
              <a:ext uri="{FF2B5EF4-FFF2-40B4-BE49-F238E27FC236}">
                <a16:creationId xmlns:a16="http://schemas.microsoft.com/office/drawing/2014/main" id="{C6FB5A1D-E4E7-44E1-840D-88CF929883D1}"/>
              </a:ext>
            </a:extLst>
          </p:cNvPr>
          <p:cNvSpPr txBox="1"/>
          <p:nvPr/>
        </p:nvSpPr>
        <p:spPr>
          <a:xfrm>
            <a:off x="5447928" y="3362984"/>
            <a:ext cx="6122194" cy="1015663"/>
          </a:xfrm>
          <a:prstGeom prst="rect">
            <a:avLst/>
          </a:prstGeom>
          <a:noFill/>
          <a:ln>
            <a:solidFill>
              <a:schemeClr val="tx1"/>
            </a:solidFill>
          </a:ln>
        </p:spPr>
        <p:txBody>
          <a:bodyPr wrap="square">
            <a:spAutoFit/>
          </a:bodyPr>
          <a:lstStyle/>
          <a:p>
            <a:r>
              <a:rPr lang="es-EC" sz="1200" dirty="0">
                <a:latin typeface="Courier New" panose="02070309020205020404" pitchFamily="49" charset="0"/>
                <a:cs typeface="Courier New" panose="02070309020205020404" pitchFamily="49" charset="0"/>
              </a:rPr>
              <a:t>$</a:t>
            </a:r>
            <a:r>
              <a:rPr lang="es-EC" sz="1200" dirty="0" err="1">
                <a:latin typeface="Courier New" panose="02070309020205020404" pitchFamily="49" charset="0"/>
                <a:cs typeface="Courier New" panose="02070309020205020404" pitchFamily="49" charset="0"/>
              </a:rPr>
              <a:t>sql</a:t>
            </a:r>
            <a:r>
              <a:rPr lang="es-EC" sz="1200" dirty="0">
                <a:latin typeface="Courier New" panose="02070309020205020404" pitchFamily="49" charset="0"/>
                <a:cs typeface="Courier New" panose="02070309020205020404" pitchFamily="49" charset="0"/>
              </a:rPr>
              <a:t>="</a:t>
            </a:r>
            <a:r>
              <a:rPr lang="es-EC" sz="1200" dirty="0" err="1">
                <a:latin typeface="Courier New" panose="02070309020205020404" pitchFamily="49" charset="0"/>
                <a:cs typeface="Courier New" panose="02070309020205020404" pitchFamily="49" charset="0"/>
              </a:rPr>
              <a:t>UPDATE</a:t>
            </a:r>
            <a:r>
              <a:rPr lang="es-EC" sz="1200" dirty="0">
                <a:latin typeface="Courier New" panose="02070309020205020404" pitchFamily="49" charset="0"/>
                <a:cs typeface="Courier New" panose="02070309020205020404" pitchFamily="49" charset="0"/>
              </a:rPr>
              <a:t> DatosUvActual1 SET </a:t>
            </a:r>
            <a:r>
              <a:rPr lang="es-EC" sz="1200" dirty="0" err="1">
                <a:latin typeface="Courier New" panose="02070309020205020404" pitchFamily="49" charset="0"/>
                <a:cs typeface="Courier New" panose="02070309020205020404" pitchFamily="49" charset="0"/>
              </a:rPr>
              <a:t>uv</a:t>
            </a:r>
            <a:r>
              <a:rPr lang="es-EC" sz="1200" dirty="0">
                <a:latin typeface="Courier New" panose="02070309020205020404" pitchFamily="49" charset="0"/>
                <a:cs typeface="Courier New" panose="02070309020205020404" pitchFamily="49" charset="0"/>
              </a:rPr>
              <a:t>=$</a:t>
            </a:r>
            <a:r>
              <a:rPr lang="es-EC" sz="1200" dirty="0" err="1">
                <a:latin typeface="Courier New" panose="02070309020205020404" pitchFamily="49" charset="0"/>
                <a:cs typeface="Courier New" panose="02070309020205020404" pitchFamily="49" charset="0"/>
              </a:rPr>
              <a:t>indiceuv</a:t>
            </a:r>
            <a:r>
              <a:rPr lang="es-EC" sz="1200" dirty="0">
                <a:latin typeface="Courier New" panose="02070309020205020404" pitchFamily="49" charset="0"/>
                <a:cs typeface="Courier New" panose="02070309020205020404" pitchFamily="49" charset="0"/>
              </a:rPr>
              <a:t>, </a:t>
            </a:r>
            <a:r>
              <a:rPr lang="es-EC" sz="1200" dirty="0" err="1">
                <a:latin typeface="Courier New" panose="02070309020205020404" pitchFamily="49" charset="0"/>
                <a:cs typeface="Courier New" panose="02070309020205020404" pitchFamily="49" charset="0"/>
              </a:rPr>
              <a:t>temp</a:t>
            </a:r>
            <a:r>
              <a:rPr lang="es-EC" sz="1200" dirty="0">
                <a:latin typeface="Courier New" panose="02070309020205020404" pitchFamily="49" charset="0"/>
                <a:cs typeface="Courier New" panose="02070309020205020404" pitchFamily="49" charset="0"/>
              </a:rPr>
              <a:t>=$temperatura, </a:t>
            </a:r>
            <a:r>
              <a:rPr lang="es-EC" sz="1200" dirty="0" err="1">
                <a:latin typeface="Courier New" panose="02070309020205020404" pitchFamily="49" charset="0"/>
                <a:cs typeface="Courier New" panose="02070309020205020404" pitchFamily="49" charset="0"/>
              </a:rPr>
              <a:t>ilum</a:t>
            </a:r>
            <a:r>
              <a:rPr lang="es-EC" sz="1200" dirty="0">
                <a:latin typeface="Courier New" panose="02070309020205020404" pitchFamily="49" charset="0"/>
                <a:cs typeface="Courier New" panose="02070309020205020404" pitchFamily="49" charset="0"/>
              </a:rPr>
              <a:t>=$iluminancia, fecha='$fecha'";</a:t>
            </a:r>
          </a:p>
          <a:p>
            <a:endParaRPr lang="es-EC" sz="1200" dirty="0">
              <a:latin typeface="Courier New" panose="02070309020205020404" pitchFamily="49" charset="0"/>
              <a:cs typeface="Courier New" panose="02070309020205020404" pitchFamily="49" charset="0"/>
            </a:endParaRPr>
          </a:p>
          <a:p>
            <a:r>
              <a:rPr lang="es-EC" sz="1200" dirty="0">
                <a:latin typeface="Courier New" panose="02070309020205020404" pitchFamily="49" charset="0"/>
                <a:cs typeface="Courier New" panose="02070309020205020404" pitchFamily="49" charset="0"/>
              </a:rPr>
              <a:t>$</a:t>
            </a:r>
            <a:r>
              <a:rPr lang="es-EC" sz="1200" dirty="0" err="1">
                <a:latin typeface="Courier New" panose="02070309020205020404" pitchFamily="49" charset="0"/>
                <a:cs typeface="Courier New" panose="02070309020205020404" pitchFamily="49" charset="0"/>
              </a:rPr>
              <a:t>sqlDB</a:t>
            </a:r>
            <a:r>
              <a:rPr lang="es-EC" sz="1200" dirty="0">
                <a:latin typeface="Courier New" panose="02070309020205020404" pitchFamily="49" charset="0"/>
                <a:cs typeface="Courier New" panose="02070309020205020404" pitchFamily="49" charset="0"/>
              </a:rPr>
              <a:t>="</a:t>
            </a:r>
            <a:r>
              <a:rPr lang="es-EC" sz="1200" dirty="0" err="1">
                <a:latin typeface="Courier New" panose="02070309020205020404" pitchFamily="49" charset="0"/>
                <a:cs typeface="Courier New" panose="02070309020205020404" pitchFamily="49" charset="0"/>
              </a:rPr>
              <a:t>INSERT</a:t>
            </a:r>
            <a:r>
              <a:rPr lang="es-EC" sz="1200" dirty="0">
                <a:latin typeface="Courier New" panose="02070309020205020404" pitchFamily="49" charset="0"/>
                <a:cs typeface="Courier New" panose="02070309020205020404" pitchFamily="49" charset="0"/>
              </a:rPr>
              <a:t> </a:t>
            </a:r>
            <a:r>
              <a:rPr lang="es-EC" sz="1200" dirty="0" err="1">
                <a:latin typeface="Courier New" panose="02070309020205020404" pitchFamily="49" charset="0"/>
                <a:cs typeface="Courier New" panose="02070309020205020404" pitchFamily="49" charset="0"/>
              </a:rPr>
              <a:t>INTO</a:t>
            </a:r>
            <a:r>
              <a:rPr lang="es-EC" sz="1200" dirty="0">
                <a:latin typeface="Courier New" panose="02070309020205020404" pitchFamily="49" charset="0"/>
                <a:cs typeface="Courier New" panose="02070309020205020404" pitchFamily="49" charset="0"/>
              </a:rPr>
              <a:t> DatosUvTotal1 (</a:t>
            </a:r>
            <a:r>
              <a:rPr lang="es-EC" sz="1200" dirty="0" err="1">
                <a:latin typeface="Courier New" panose="02070309020205020404" pitchFamily="49" charset="0"/>
                <a:cs typeface="Courier New" panose="02070309020205020404" pitchFamily="49" charset="0"/>
              </a:rPr>
              <a:t>uv</a:t>
            </a:r>
            <a:r>
              <a:rPr lang="es-EC" sz="1200" dirty="0">
                <a:latin typeface="Courier New" panose="02070309020205020404" pitchFamily="49" charset="0"/>
                <a:cs typeface="Courier New" panose="02070309020205020404" pitchFamily="49" charset="0"/>
              </a:rPr>
              <a:t>, </a:t>
            </a:r>
            <a:r>
              <a:rPr lang="es-EC" sz="1200" dirty="0" err="1">
                <a:latin typeface="Courier New" panose="02070309020205020404" pitchFamily="49" charset="0"/>
                <a:cs typeface="Courier New" panose="02070309020205020404" pitchFamily="49" charset="0"/>
              </a:rPr>
              <a:t>temp</a:t>
            </a:r>
            <a:r>
              <a:rPr lang="es-EC" sz="1200" dirty="0">
                <a:latin typeface="Courier New" panose="02070309020205020404" pitchFamily="49" charset="0"/>
                <a:cs typeface="Courier New" panose="02070309020205020404" pitchFamily="49" charset="0"/>
              </a:rPr>
              <a:t>, </a:t>
            </a:r>
            <a:r>
              <a:rPr lang="es-EC" sz="1200" dirty="0" err="1">
                <a:latin typeface="Courier New" panose="02070309020205020404" pitchFamily="49" charset="0"/>
                <a:cs typeface="Courier New" panose="02070309020205020404" pitchFamily="49" charset="0"/>
              </a:rPr>
              <a:t>ilum</a:t>
            </a:r>
            <a:r>
              <a:rPr lang="es-EC" sz="1200" dirty="0">
                <a:latin typeface="Courier New" panose="02070309020205020404" pitchFamily="49" charset="0"/>
                <a:cs typeface="Courier New" panose="02070309020205020404" pitchFamily="49" charset="0"/>
              </a:rPr>
              <a:t>, fecha) </a:t>
            </a:r>
            <a:r>
              <a:rPr lang="es-EC" sz="1200" dirty="0" err="1">
                <a:latin typeface="Courier New" panose="02070309020205020404" pitchFamily="49" charset="0"/>
                <a:cs typeface="Courier New" panose="02070309020205020404" pitchFamily="49" charset="0"/>
              </a:rPr>
              <a:t>VALUES</a:t>
            </a:r>
            <a:r>
              <a:rPr lang="es-EC" sz="1200" dirty="0">
                <a:latin typeface="Courier New" panose="02070309020205020404" pitchFamily="49" charset="0"/>
                <a:cs typeface="Courier New" panose="02070309020205020404" pitchFamily="49" charset="0"/>
              </a:rPr>
              <a:t> ($</a:t>
            </a:r>
            <a:r>
              <a:rPr lang="es-EC" sz="1200" dirty="0" err="1">
                <a:latin typeface="Courier New" panose="02070309020205020404" pitchFamily="49" charset="0"/>
                <a:cs typeface="Courier New" panose="02070309020205020404" pitchFamily="49" charset="0"/>
              </a:rPr>
              <a:t>indiceuv</a:t>
            </a:r>
            <a:r>
              <a:rPr lang="es-EC" sz="1200" dirty="0">
                <a:latin typeface="Courier New" panose="02070309020205020404" pitchFamily="49" charset="0"/>
                <a:cs typeface="Courier New" panose="02070309020205020404" pitchFamily="49" charset="0"/>
              </a:rPr>
              <a:t>, $temperatura, $iluminancia, '$fecha')";</a:t>
            </a:r>
          </a:p>
        </p:txBody>
      </p:sp>
      <p:sp>
        <p:nvSpPr>
          <p:cNvPr id="29" name="CuadroTexto 28">
            <a:extLst>
              <a:ext uri="{FF2B5EF4-FFF2-40B4-BE49-F238E27FC236}">
                <a16:creationId xmlns:a16="http://schemas.microsoft.com/office/drawing/2014/main" id="{5A53F8A8-8BC4-409E-9DB6-8137F860A5CA}"/>
              </a:ext>
            </a:extLst>
          </p:cNvPr>
          <p:cNvSpPr txBox="1"/>
          <p:nvPr/>
        </p:nvSpPr>
        <p:spPr>
          <a:xfrm>
            <a:off x="5447928" y="4879359"/>
            <a:ext cx="6122194" cy="461665"/>
          </a:xfrm>
          <a:prstGeom prst="rect">
            <a:avLst/>
          </a:prstGeom>
          <a:noFill/>
          <a:ln>
            <a:solidFill>
              <a:schemeClr val="tx1"/>
            </a:solidFill>
          </a:ln>
        </p:spPr>
        <p:txBody>
          <a:bodyPr wrap="square">
            <a:spAutoFit/>
          </a:bodyPr>
          <a:lstStyle/>
          <a:p>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sqlConsult</a:t>
            </a:r>
            <a:r>
              <a:rPr lang="en-US" sz="1200" dirty="0">
                <a:latin typeface="Courier New" panose="02070309020205020404" pitchFamily="49" charset="0"/>
                <a:cs typeface="Courier New" panose="02070309020205020404" pitchFamily="49" charset="0"/>
              </a:rPr>
              <a:t>="SELECT * FROM DatosUvActual1 where id=1";</a:t>
            </a:r>
          </a:p>
          <a:p>
            <a:r>
              <a:rPr lang="en-US" sz="1200" dirty="0">
                <a:latin typeface="Courier New" panose="02070309020205020404" pitchFamily="49" charset="0"/>
                <a:cs typeface="Courier New" panose="02070309020205020404" pitchFamily="49" charset="0"/>
              </a:rPr>
              <a:t>$result= $</a:t>
            </a:r>
            <a:r>
              <a:rPr lang="en-US" sz="1200" dirty="0" err="1">
                <a:latin typeface="Courier New" panose="02070309020205020404" pitchFamily="49" charset="0"/>
                <a:cs typeface="Courier New" panose="02070309020205020404" pitchFamily="49" charset="0"/>
              </a:rPr>
              <a:t>cn</a:t>
            </a:r>
            <a:r>
              <a:rPr lang="en-US" sz="1200" dirty="0">
                <a:latin typeface="Courier New" panose="02070309020205020404" pitchFamily="49" charset="0"/>
                <a:cs typeface="Courier New" panose="02070309020205020404" pitchFamily="49" charset="0"/>
              </a:rPr>
              <a:t> -&gt; query($</a:t>
            </a:r>
            <a:r>
              <a:rPr lang="en-US" sz="1200" dirty="0" err="1">
                <a:latin typeface="Courier New" panose="02070309020205020404" pitchFamily="49" charset="0"/>
                <a:cs typeface="Courier New" panose="02070309020205020404" pitchFamily="49" charset="0"/>
              </a:rPr>
              <a:t>sqlConsult</a:t>
            </a:r>
            <a:r>
              <a:rPr lang="en-US" sz="1200" dirty="0">
                <a:latin typeface="Courier New" panose="02070309020205020404" pitchFamily="49" charset="0"/>
                <a:cs typeface="Courier New" panose="02070309020205020404" pitchFamily="49" charset="0"/>
              </a:rPr>
              <a:t>);</a:t>
            </a:r>
          </a:p>
        </p:txBody>
      </p:sp>
      <p:sp>
        <p:nvSpPr>
          <p:cNvPr id="30" name="Título 5">
            <a:extLst>
              <a:ext uri="{FF2B5EF4-FFF2-40B4-BE49-F238E27FC236}">
                <a16:creationId xmlns:a16="http://schemas.microsoft.com/office/drawing/2014/main" id="{9A831AC1-037E-4177-A56F-3862BCD77B57}"/>
              </a:ext>
            </a:extLst>
          </p:cNvPr>
          <p:cNvSpPr txBox="1">
            <a:spLocks/>
          </p:cNvSpPr>
          <p:nvPr/>
        </p:nvSpPr>
        <p:spPr>
          <a:xfrm>
            <a:off x="5425455" y="2638904"/>
            <a:ext cx="1613465" cy="4467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Escritura</a:t>
            </a:r>
            <a:endParaRPr lang="es-EC" sz="1900" b="1" dirty="0">
              <a:latin typeface="Georgia" panose="02040502050405020303" pitchFamily="18" charset="0"/>
            </a:endParaRPr>
          </a:p>
        </p:txBody>
      </p:sp>
      <p:sp>
        <p:nvSpPr>
          <p:cNvPr id="31" name="Título 5">
            <a:extLst>
              <a:ext uri="{FF2B5EF4-FFF2-40B4-BE49-F238E27FC236}">
                <a16:creationId xmlns:a16="http://schemas.microsoft.com/office/drawing/2014/main" id="{A9A11395-DB62-4D0F-A4E8-CE96769A7E6C}"/>
              </a:ext>
            </a:extLst>
          </p:cNvPr>
          <p:cNvSpPr txBox="1">
            <a:spLocks/>
          </p:cNvSpPr>
          <p:nvPr/>
        </p:nvSpPr>
        <p:spPr>
          <a:xfrm>
            <a:off x="5371619" y="4432623"/>
            <a:ext cx="1613465" cy="4467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Lectura</a:t>
            </a:r>
            <a:endParaRPr lang="es-EC" sz="1900" b="1" dirty="0">
              <a:latin typeface="Georgia" panose="02040502050405020303" pitchFamily="18" charset="0"/>
            </a:endParaRPr>
          </a:p>
        </p:txBody>
      </p:sp>
    </p:spTree>
    <p:extLst>
      <p:ext uri="{BB962C8B-B14F-4D97-AF65-F5344CB8AC3E}">
        <p14:creationId xmlns:p14="http://schemas.microsoft.com/office/powerpoint/2010/main" val="424839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2063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5" name="Título 5"/>
          <p:cNvSpPr txBox="1">
            <a:spLocks/>
          </p:cNvSpPr>
          <p:nvPr/>
        </p:nvSpPr>
        <p:spPr>
          <a:xfrm>
            <a:off x="191344" y="620688"/>
            <a:ext cx="6150525" cy="3019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Aplicación móvil</a:t>
            </a:r>
            <a:endParaRPr lang="es-EC" sz="1900" b="1" dirty="0">
              <a:latin typeface="Georgia" panose="02040502050405020303" pitchFamily="18" charset="0"/>
            </a:endParaRPr>
          </a:p>
        </p:txBody>
      </p:sp>
      <p:pic>
        <p:nvPicPr>
          <p:cNvPr id="13" name="Imagen 12">
            <a:extLst>
              <a:ext uri="{FF2B5EF4-FFF2-40B4-BE49-F238E27FC236}">
                <a16:creationId xmlns:a16="http://schemas.microsoft.com/office/drawing/2014/main" id="{92E0EF6F-E942-41C2-A78F-53C029277146}"/>
              </a:ext>
            </a:extLst>
          </p:cNvPr>
          <p:cNvPicPr/>
          <p:nvPr/>
        </p:nvPicPr>
        <p:blipFill rotWithShape="1">
          <a:blip r:embed="rId2" cstate="print">
            <a:extLst>
              <a:ext uri="{28A0092B-C50C-407E-A947-70E740481C1C}">
                <a14:useLocalDpi xmlns:a14="http://schemas.microsoft.com/office/drawing/2010/main" val="0"/>
              </a:ext>
            </a:extLst>
          </a:blip>
          <a:srcRect t="3614"/>
          <a:stretch/>
        </p:blipFill>
        <p:spPr bwMode="auto">
          <a:xfrm>
            <a:off x="2135560" y="1052736"/>
            <a:ext cx="2484663" cy="5184576"/>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672EC470-CF65-4776-819E-31E0C936BA2E}"/>
              </a:ext>
            </a:extLst>
          </p:cNvPr>
          <p:cNvPicPr/>
          <p:nvPr/>
        </p:nvPicPr>
        <p:blipFill rotWithShape="1">
          <a:blip r:embed="rId3" cstate="print">
            <a:extLst>
              <a:ext uri="{28A0092B-C50C-407E-A947-70E740481C1C}">
                <a14:useLocalDpi xmlns:a14="http://schemas.microsoft.com/office/drawing/2010/main" val="0"/>
              </a:ext>
            </a:extLst>
          </a:blip>
          <a:srcRect t="3240"/>
          <a:stretch/>
        </p:blipFill>
        <p:spPr bwMode="auto">
          <a:xfrm>
            <a:off x="4655840" y="1052735"/>
            <a:ext cx="2466921" cy="5169143"/>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E80576B1-2245-481A-A70C-4DC9D073CC86}"/>
              </a:ext>
            </a:extLst>
          </p:cNvPr>
          <p:cNvPicPr/>
          <p:nvPr/>
        </p:nvPicPr>
        <p:blipFill rotWithShape="1">
          <a:blip r:embed="rId4" cstate="print">
            <a:extLst>
              <a:ext uri="{28A0092B-C50C-407E-A947-70E740481C1C}">
                <a14:useLocalDpi xmlns:a14="http://schemas.microsoft.com/office/drawing/2010/main" val="0"/>
              </a:ext>
            </a:extLst>
          </a:blip>
          <a:srcRect t="4068"/>
          <a:stretch/>
        </p:blipFill>
        <p:spPr bwMode="auto">
          <a:xfrm>
            <a:off x="7176120" y="1052735"/>
            <a:ext cx="2488148" cy="5169143"/>
          </a:xfrm>
          <a:prstGeom prst="rect">
            <a:avLst/>
          </a:prstGeom>
          <a:noFill/>
          <a:ln>
            <a:solidFill>
              <a:schemeClr val="tx1"/>
            </a:solidFill>
          </a:ln>
          <a:extLst>
            <a:ext uri="{53640926-AAD7-44D8-BBD7-CCE9431645EC}">
              <a14:shadowObscured xmlns:a14="http://schemas.microsoft.com/office/drawing/2010/main"/>
            </a:ext>
          </a:extLst>
        </p:spPr>
      </p:pic>
      <p:sp>
        <p:nvSpPr>
          <p:cNvPr id="16" name="CuadroTexto 15">
            <a:extLst>
              <a:ext uri="{FF2B5EF4-FFF2-40B4-BE49-F238E27FC236}">
                <a16:creationId xmlns:a16="http://schemas.microsoft.com/office/drawing/2014/main" id="{A12EA010-1655-4F73-A2F0-A0CABA857F9B}"/>
              </a:ext>
            </a:extLst>
          </p:cNvPr>
          <p:cNvSpPr txBox="1"/>
          <p:nvPr/>
        </p:nvSpPr>
        <p:spPr>
          <a:xfrm>
            <a:off x="0" y="6493174"/>
            <a:ext cx="705967" cy="369332"/>
          </a:xfrm>
          <a:prstGeom prst="rect">
            <a:avLst/>
          </a:prstGeom>
          <a:noFill/>
        </p:spPr>
        <p:txBody>
          <a:bodyPr wrap="square" rtlCol="0">
            <a:spAutoFit/>
          </a:bodyPr>
          <a:lstStyle/>
          <a:p>
            <a:r>
              <a:rPr lang="en-BZ" b="1" dirty="0"/>
              <a:t>14</a:t>
            </a:r>
            <a:endParaRPr lang="es-ES" dirty="0"/>
          </a:p>
        </p:txBody>
      </p:sp>
    </p:spTree>
    <p:extLst>
      <p:ext uri="{BB962C8B-B14F-4D97-AF65-F5344CB8AC3E}">
        <p14:creationId xmlns:p14="http://schemas.microsoft.com/office/powerpoint/2010/main" val="157128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2063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6" name="Título 5"/>
          <p:cNvSpPr txBox="1">
            <a:spLocks/>
          </p:cNvSpPr>
          <p:nvPr/>
        </p:nvSpPr>
        <p:spPr>
          <a:xfrm>
            <a:off x="191344" y="629417"/>
            <a:ext cx="5256584" cy="2189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Implementación</a:t>
            </a:r>
          </a:p>
        </p:txBody>
      </p:sp>
      <p:pic>
        <p:nvPicPr>
          <p:cNvPr id="8" name="Imagen 7">
            <a:extLst>
              <a:ext uri="{FF2B5EF4-FFF2-40B4-BE49-F238E27FC236}">
                <a16:creationId xmlns:a16="http://schemas.microsoft.com/office/drawing/2014/main" id="{528D60CA-F47B-4CA3-9354-CDF2A2C76507}"/>
              </a:ext>
            </a:extLst>
          </p:cNvPr>
          <p:cNvPicPr/>
          <p:nvPr/>
        </p:nvPicPr>
        <p:blipFill rotWithShape="1">
          <a:blip r:embed="rId2" cstate="print">
            <a:extLst>
              <a:ext uri="{28A0092B-C50C-407E-A947-70E740481C1C}">
                <a14:useLocalDpi xmlns:a14="http://schemas.microsoft.com/office/drawing/2010/main" val="0"/>
              </a:ext>
            </a:extLst>
          </a:blip>
          <a:srcRect l="3681" t="14129" r="8927" b="5914"/>
          <a:stretch/>
        </p:blipFill>
        <p:spPr bwMode="auto">
          <a:xfrm>
            <a:off x="5987988" y="3197450"/>
            <a:ext cx="5736948" cy="2951895"/>
          </a:xfrm>
          <a:prstGeom prst="rect">
            <a:avLst/>
          </a:prstGeom>
          <a:noFill/>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09AA170A-CEA6-46C3-81CE-E4A73BD350BC}"/>
              </a:ext>
            </a:extLst>
          </p:cNvPr>
          <p:cNvSpPr txBox="1"/>
          <p:nvPr/>
        </p:nvSpPr>
        <p:spPr>
          <a:xfrm>
            <a:off x="0" y="6493174"/>
            <a:ext cx="705967" cy="369332"/>
          </a:xfrm>
          <a:prstGeom prst="rect">
            <a:avLst/>
          </a:prstGeom>
          <a:noFill/>
        </p:spPr>
        <p:txBody>
          <a:bodyPr wrap="square" rtlCol="0">
            <a:spAutoFit/>
          </a:bodyPr>
          <a:lstStyle/>
          <a:p>
            <a:r>
              <a:rPr lang="en-BZ" b="1" dirty="0"/>
              <a:t>15</a:t>
            </a:r>
          </a:p>
        </p:txBody>
      </p:sp>
      <p:pic>
        <p:nvPicPr>
          <p:cNvPr id="10" name="Imagen 9">
            <a:extLst>
              <a:ext uri="{FF2B5EF4-FFF2-40B4-BE49-F238E27FC236}">
                <a16:creationId xmlns:a16="http://schemas.microsoft.com/office/drawing/2014/main" id="{A60A7825-73C1-41EA-A52A-78DC6D2BF322}"/>
              </a:ext>
            </a:extLst>
          </p:cNvPr>
          <p:cNvPicPr>
            <a:picLocks noChangeAspect="1"/>
          </p:cNvPicPr>
          <p:nvPr/>
        </p:nvPicPr>
        <p:blipFill>
          <a:blip r:embed="rId3"/>
          <a:stretch>
            <a:fillRect/>
          </a:stretch>
        </p:blipFill>
        <p:spPr>
          <a:xfrm>
            <a:off x="143028" y="1899867"/>
            <a:ext cx="1992654" cy="2698516"/>
          </a:xfrm>
          <a:prstGeom prst="rect">
            <a:avLst/>
          </a:prstGeom>
        </p:spPr>
      </p:pic>
      <p:pic>
        <p:nvPicPr>
          <p:cNvPr id="11" name="Imagen 10">
            <a:extLst>
              <a:ext uri="{FF2B5EF4-FFF2-40B4-BE49-F238E27FC236}">
                <a16:creationId xmlns:a16="http://schemas.microsoft.com/office/drawing/2014/main" id="{C02015CF-A945-40A3-B3FB-03692651642C}"/>
              </a:ext>
            </a:extLst>
          </p:cNvPr>
          <p:cNvPicPr>
            <a:picLocks noChangeAspect="1"/>
          </p:cNvPicPr>
          <p:nvPr/>
        </p:nvPicPr>
        <p:blipFill rotWithShape="1">
          <a:blip r:embed="rId4"/>
          <a:srcRect t="1" b="20527"/>
          <a:stretch/>
        </p:blipFill>
        <p:spPr>
          <a:xfrm>
            <a:off x="2239400" y="1394262"/>
            <a:ext cx="2888785" cy="3883333"/>
          </a:xfrm>
          <a:prstGeom prst="rect">
            <a:avLst/>
          </a:prstGeom>
        </p:spPr>
      </p:pic>
      <p:pic>
        <p:nvPicPr>
          <p:cNvPr id="7" name="Imagen 6">
            <a:extLst>
              <a:ext uri="{FF2B5EF4-FFF2-40B4-BE49-F238E27FC236}">
                <a16:creationId xmlns:a16="http://schemas.microsoft.com/office/drawing/2014/main" id="{3E840E80-2E3D-4ABC-853D-6235978DA400}"/>
              </a:ext>
            </a:extLst>
          </p:cNvPr>
          <p:cNvPicPr/>
          <p:nvPr/>
        </p:nvPicPr>
        <p:blipFill rotWithShape="1">
          <a:blip r:embed="rId5" cstate="print">
            <a:extLst>
              <a:ext uri="{28A0092B-C50C-407E-A947-70E740481C1C}">
                <a14:useLocalDpi xmlns:a14="http://schemas.microsoft.com/office/drawing/2010/main" val="0"/>
              </a:ext>
            </a:extLst>
          </a:blip>
          <a:srcRect t="10464" b="33082"/>
          <a:stretch/>
        </p:blipFill>
        <p:spPr bwMode="auto">
          <a:xfrm>
            <a:off x="7617892" y="629417"/>
            <a:ext cx="2696170" cy="2706512"/>
          </a:xfrm>
          <a:prstGeom prst="rect">
            <a:avLst/>
          </a:prstGeom>
          <a:noFill/>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6CB01DA1-6CE8-4D4E-8D4A-66A84A5C19E3}"/>
              </a:ext>
            </a:extLst>
          </p:cNvPr>
          <p:cNvSpPr/>
          <p:nvPr/>
        </p:nvSpPr>
        <p:spPr>
          <a:xfrm>
            <a:off x="143028" y="1067233"/>
            <a:ext cx="5088876" cy="4666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99DEF70F-3FEA-481D-AF49-3E9635EE16FA}"/>
              </a:ext>
            </a:extLst>
          </p:cNvPr>
          <p:cNvSpPr/>
          <p:nvPr/>
        </p:nvSpPr>
        <p:spPr>
          <a:xfrm>
            <a:off x="5663952" y="600478"/>
            <a:ext cx="6385020" cy="5533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0613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3561688"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3" name="Título 5"/>
          <p:cNvSpPr txBox="1">
            <a:spLocks/>
          </p:cNvSpPr>
          <p:nvPr/>
        </p:nvSpPr>
        <p:spPr>
          <a:xfrm>
            <a:off x="352983" y="494433"/>
            <a:ext cx="7488832"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Calibración </a:t>
            </a:r>
            <a:endParaRPr lang="es-EC" sz="1900" dirty="0">
              <a:latin typeface="Georgia" panose="02040502050405020303" pitchFamily="18" charset="0"/>
            </a:endParaRPr>
          </a:p>
        </p:txBody>
      </p:sp>
      <p:sp>
        <p:nvSpPr>
          <p:cNvPr id="20" name="CuadroTexto 19">
            <a:extLst>
              <a:ext uri="{FF2B5EF4-FFF2-40B4-BE49-F238E27FC236}">
                <a16:creationId xmlns:a16="http://schemas.microsoft.com/office/drawing/2014/main" id="{5DD216F9-F51D-405B-B2EB-9891CD714617}"/>
              </a:ext>
            </a:extLst>
          </p:cNvPr>
          <p:cNvSpPr txBox="1"/>
          <p:nvPr/>
        </p:nvSpPr>
        <p:spPr>
          <a:xfrm>
            <a:off x="5036688" y="1219576"/>
            <a:ext cx="6098582" cy="2893100"/>
          </a:xfrm>
          <a:prstGeom prst="rect">
            <a:avLst/>
          </a:prstGeom>
          <a:noFill/>
        </p:spPr>
        <p:txBody>
          <a:bodyPr wrap="square">
            <a:spAutoFit/>
          </a:bodyPr>
          <a:lstStyle/>
          <a:p>
            <a:pPr marL="742950" lvl="1" indent="-285750">
              <a:buFont typeface="Arial" panose="020B0604020202020204" pitchFamily="34" charset="0"/>
              <a:buChar char="•"/>
            </a:pPr>
            <a:r>
              <a:rPr lang="es-ES" sz="1600" b="1" dirty="0"/>
              <a:t>Luxómetro </a:t>
            </a:r>
            <a:r>
              <a:rPr lang="es-ES" sz="1600" b="1" dirty="0" err="1"/>
              <a:t>Maviju</a:t>
            </a:r>
            <a:r>
              <a:rPr lang="es-ES" sz="1600" b="1" dirty="0"/>
              <a:t>: </a:t>
            </a:r>
            <a:r>
              <a:rPr lang="es-ES" sz="1600" dirty="0"/>
              <a:t>Este instrumento puede realizar mediciones de hasta 200 </a:t>
            </a:r>
            <a:r>
              <a:rPr lang="es-ES" sz="1600" dirty="0" err="1"/>
              <a:t>klux</a:t>
            </a:r>
            <a:r>
              <a:rPr lang="es-ES" sz="1600" dirty="0"/>
              <a:t>, con una precisión del 3% para valores menores a 10 </a:t>
            </a:r>
            <a:r>
              <a:rPr lang="es-ES" sz="1600" dirty="0" err="1"/>
              <a:t>klux</a:t>
            </a:r>
            <a:r>
              <a:rPr lang="es-ES" sz="1600" dirty="0"/>
              <a:t> y del 4% para valores superiores.</a:t>
            </a:r>
          </a:p>
          <a:p>
            <a:pPr marL="742950" lvl="1" indent="-285750">
              <a:buFont typeface="Arial" panose="020B0604020202020204" pitchFamily="34" charset="0"/>
              <a:buChar char="•"/>
            </a:pPr>
            <a:r>
              <a:rPr lang="es-ES" sz="1600" b="1" dirty="0"/>
              <a:t>Termómetro de varilla LBKM3032: </a:t>
            </a:r>
            <a:r>
              <a:rPr lang="es-ES" sz="1600" dirty="0"/>
              <a:t>Este termómetro puede medir valores de temperatura desde -10°C – 100 °C con una escala de 1°C por división.</a:t>
            </a:r>
          </a:p>
          <a:p>
            <a:pPr marL="742950" lvl="1" indent="-285750">
              <a:buFont typeface="Arial" panose="020B0604020202020204" pitchFamily="34" charset="0"/>
              <a:buChar char="•"/>
            </a:pPr>
            <a:r>
              <a:rPr lang="es-ES" sz="1600" b="1" dirty="0"/>
              <a:t>Estación de medición de radiación UV Itchimbía: </a:t>
            </a:r>
            <a:r>
              <a:rPr lang="es-ES" sz="1600" dirty="0"/>
              <a:t>Esta estación </a:t>
            </a:r>
            <a:r>
              <a:rPr lang="es-EC" sz="1600" dirty="0">
                <a:effectLst/>
                <a:latin typeface="Arial" panose="020B0604020202020204" pitchFamily="34" charset="0"/>
                <a:ea typeface="Calibri" panose="020F0502020204030204" pitchFamily="34" charset="0"/>
                <a:cs typeface="Times New Roman" panose="02020603050405020304" pitchFamily="18" charset="0"/>
              </a:rPr>
              <a:t>envía datos diariamente desde las 06:00 am hasta las 18:00 pm y es administrada por la Secretaría de Ambiente de Quito.</a:t>
            </a:r>
            <a:endParaRPr lang="es-ES" sz="1600" b="1" dirty="0"/>
          </a:p>
        </p:txBody>
      </p:sp>
      <p:pic>
        <p:nvPicPr>
          <p:cNvPr id="21" name="Imagen 20">
            <a:extLst>
              <a:ext uri="{FF2B5EF4-FFF2-40B4-BE49-F238E27FC236}">
                <a16:creationId xmlns:a16="http://schemas.microsoft.com/office/drawing/2014/main" id="{38759291-3FB6-414A-9398-CDF523BF407C}"/>
              </a:ext>
            </a:extLst>
          </p:cNvPr>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25981"/>
          <a:stretch/>
        </p:blipFill>
        <p:spPr bwMode="auto">
          <a:xfrm>
            <a:off x="466427" y="998489"/>
            <a:ext cx="2451390" cy="3282948"/>
          </a:xfrm>
          <a:prstGeom prst="rect">
            <a:avLst/>
          </a:prstGeom>
          <a:noFill/>
          <a:ln>
            <a:noFill/>
          </a:ln>
          <a:extLst>
            <a:ext uri="{53640926-AAD7-44D8-BBD7-CCE9431645EC}">
              <a14:shadowObscured xmlns:a14="http://schemas.microsoft.com/office/drawing/2010/main"/>
            </a:ext>
          </a:extLst>
        </p:spPr>
      </p:pic>
      <p:pic>
        <p:nvPicPr>
          <p:cNvPr id="22" name="Imagen 21">
            <a:extLst>
              <a:ext uri="{FF2B5EF4-FFF2-40B4-BE49-F238E27FC236}">
                <a16:creationId xmlns:a16="http://schemas.microsoft.com/office/drawing/2014/main" id="{D8AFF692-ED0E-4A57-ACC6-EDBDFC29EAF1}"/>
              </a:ext>
            </a:extLst>
          </p:cNvPr>
          <p:cNvPicPr>
            <a:picLocks noChangeAspect="1"/>
          </p:cNvPicPr>
          <p:nvPr/>
        </p:nvPicPr>
        <p:blipFill rotWithShape="1">
          <a:blip r:embed="rId4"/>
          <a:srcRect l="3361"/>
          <a:stretch/>
        </p:blipFill>
        <p:spPr>
          <a:xfrm>
            <a:off x="2973955" y="1021354"/>
            <a:ext cx="1990720" cy="3289544"/>
          </a:xfrm>
          <a:prstGeom prst="rect">
            <a:avLst/>
          </a:prstGeom>
        </p:spPr>
      </p:pic>
      <p:sp>
        <p:nvSpPr>
          <p:cNvPr id="23" name="CuadroTexto 22">
            <a:extLst>
              <a:ext uri="{FF2B5EF4-FFF2-40B4-BE49-F238E27FC236}">
                <a16:creationId xmlns:a16="http://schemas.microsoft.com/office/drawing/2014/main" id="{E74C82D2-0377-4369-A5C0-0A95E32A120B}"/>
              </a:ext>
            </a:extLst>
          </p:cNvPr>
          <p:cNvSpPr txBox="1"/>
          <p:nvPr/>
        </p:nvSpPr>
        <p:spPr>
          <a:xfrm>
            <a:off x="0" y="6493174"/>
            <a:ext cx="705967" cy="369332"/>
          </a:xfrm>
          <a:prstGeom prst="rect">
            <a:avLst/>
          </a:prstGeom>
          <a:noFill/>
        </p:spPr>
        <p:txBody>
          <a:bodyPr wrap="square" rtlCol="0">
            <a:spAutoFit/>
          </a:bodyPr>
          <a:lstStyle/>
          <a:p>
            <a:r>
              <a:rPr lang="en-BZ" b="1" dirty="0"/>
              <a:t>16</a:t>
            </a:r>
            <a:endParaRPr lang="es-ES"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85F7DC54-E3BE-4A14-8588-6680EE259547}"/>
                  </a:ext>
                </a:extLst>
              </p:cNvPr>
              <p:cNvSpPr txBox="1"/>
              <p:nvPr/>
            </p:nvSpPr>
            <p:spPr>
              <a:xfrm>
                <a:off x="1487488" y="5072098"/>
                <a:ext cx="6121400" cy="6552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𝑁</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𝑠</m:t>
                              </m:r>
                            </m:e>
                            <m:sup>
                              <m:r>
                                <a:rPr lang="es-EC" i="0">
                                  <a:latin typeface="Cambria Math" panose="02040503050406030204" pitchFamily="18" charset="0"/>
                                </a:rPr>
                                <m:t>2</m:t>
                              </m:r>
                            </m:sup>
                          </m:sSup>
                        </m:num>
                        <m:den>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den>
                      </m:f>
                      <m:r>
                        <a:rPr lang="es-ES" b="0" i="1" smtClean="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419" i="1">
                                  <a:latin typeface="Cambria Math" panose="02040503050406030204" pitchFamily="18" charset="0"/>
                                </a:rPr>
                                <m:t>1.96</m:t>
                              </m:r>
                            </m:e>
                            <m:sup>
                              <m:r>
                                <a:rPr lang="es-419" i="1">
                                  <a:latin typeface="Cambria Math" panose="02040503050406030204" pitchFamily="18" charset="0"/>
                                </a:rPr>
                                <m:t>2</m:t>
                              </m:r>
                            </m:sup>
                          </m:sSup>
                          <m:r>
                            <a:rPr lang="es-419" i="1">
                              <a:latin typeface="Cambria Math" panose="02040503050406030204" pitchFamily="18" charset="0"/>
                            </a:rPr>
                            <m:t>×</m:t>
                          </m:r>
                          <m:sSup>
                            <m:sSupPr>
                              <m:ctrlPr>
                                <a:rPr lang="es-EC" i="1">
                                  <a:latin typeface="Cambria Math" panose="02040503050406030204" pitchFamily="18" charset="0"/>
                                </a:rPr>
                              </m:ctrlPr>
                            </m:sSupPr>
                            <m:e>
                              <m:r>
                                <a:rPr lang="es-419" i="1">
                                  <a:latin typeface="Cambria Math" panose="02040503050406030204" pitchFamily="18" charset="0"/>
                                </a:rPr>
                                <m:t>11.3</m:t>
                              </m:r>
                            </m:e>
                            <m:sup>
                              <m:r>
                                <a:rPr lang="es-419" i="1">
                                  <a:latin typeface="Cambria Math" panose="02040503050406030204" pitchFamily="18" charset="0"/>
                                </a:rPr>
                                <m:t>2</m:t>
                              </m:r>
                            </m:sup>
                          </m:sSup>
                        </m:num>
                        <m:den>
                          <m:sSup>
                            <m:sSupPr>
                              <m:ctrlPr>
                                <a:rPr lang="es-EC" i="1">
                                  <a:latin typeface="Cambria Math" panose="02040503050406030204" pitchFamily="18" charset="0"/>
                                </a:rPr>
                              </m:ctrlPr>
                            </m:sSupPr>
                            <m:e>
                              <m:r>
                                <a:rPr lang="es-419" i="1">
                                  <a:latin typeface="Cambria Math" panose="02040503050406030204" pitchFamily="18" charset="0"/>
                                </a:rPr>
                                <m:t>5</m:t>
                              </m:r>
                            </m:e>
                            <m:sup>
                              <m:r>
                                <a:rPr lang="es-419" i="1">
                                  <a:latin typeface="Cambria Math" panose="02040503050406030204" pitchFamily="18" charset="0"/>
                                </a:rPr>
                                <m:t>2</m:t>
                              </m:r>
                            </m:sup>
                          </m:sSup>
                        </m:den>
                      </m:f>
                      <m:r>
                        <a:rPr lang="es-419" i="1">
                          <a:latin typeface="Cambria Math" panose="02040503050406030204" pitchFamily="18" charset="0"/>
                        </a:rPr>
                        <m:t>=19.62≈20</m:t>
                      </m:r>
                    </m:oMath>
                  </m:oMathPara>
                </a14:m>
                <a:endParaRPr lang="es-EC" dirty="0"/>
              </a:p>
            </p:txBody>
          </p:sp>
        </mc:Choice>
        <mc:Fallback xmlns="">
          <p:sp>
            <p:nvSpPr>
              <p:cNvPr id="8" name="CuadroTexto 7">
                <a:extLst>
                  <a:ext uri="{FF2B5EF4-FFF2-40B4-BE49-F238E27FC236}">
                    <a16:creationId xmlns:a16="http://schemas.microsoft.com/office/drawing/2014/main" id="{85F7DC54-E3BE-4A14-8588-6680EE259547}"/>
                  </a:ext>
                </a:extLst>
              </p:cNvPr>
              <p:cNvSpPr txBox="1">
                <a:spLocks noRot="1" noChangeAspect="1" noMove="1" noResize="1" noEditPoints="1" noAdjustHandles="1" noChangeArrowheads="1" noChangeShapeType="1" noTextEdit="1"/>
              </p:cNvSpPr>
              <p:nvPr/>
            </p:nvSpPr>
            <p:spPr>
              <a:xfrm>
                <a:off x="1487488" y="5072098"/>
                <a:ext cx="6121400" cy="655244"/>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8995FB0-EBEF-4064-B5AC-6671E227216C}"/>
                  </a:ext>
                </a:extLst>
              </p:cNvPr>
              <p:cNvSpPr txBox="1"/>
              <p:nvPr/>
            </p:nvSpPr>
            <p:spPr>
              <a:xfrm>
                <a:off x="6888088" y="4908624"/>
                <a:ext cx="4033259" cy="954107"/>
              </a:xfrm>
              <a:prstGeom prst="rect">
                <a:avLst/>
              </a:prstGeom>
              <a:noFill/>
            </p:spPr>
            <p:txBody>
              <a:bodyPr wrap="square">
                <a:spAutoFit/>
              </a:bodyPr>
              <a:lstStyle/>
              <a:p>
                <a:pPr marL="342900" lvl="0" indent="-342900">
                  <a:buFont typeface="Symbol" panose="05050102010706020507" pitchFamily="18" charset="2"/>
                  <a:buChar char=""/>
                </a:pPr>
                <a14:m>
                  <m:oMath xmlns:m="http://schemas.openxmlformats.org/officeDocument/2006/math">
                    <m:r>
                      <a:rPr lang="es-ES" sz="1400" b="0" i="1" smtClean="0">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tamaño de la muestra</a:t>
                </a:r>
                <a:endParaRPr lang="es-419" sz="1400" i="1"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r>
                      <a:rPr lang="es-419" sz="1400" i="1" smtClean="0">
                        <a:effectLst/>
                        <a:latin typeface="Cambria Math" panose="02040503050406030204" pitchFamily="18" charset="0"/>
                        <a:ea typeface="Calibri" panose="020F0502020204030204" pitchFamily="34" charset="0"/>
                        <a:cs typeface="Times New Roman" panose="02020603050405020304" pitchFamily="18" charset="0"/>
                      </a:rPr>
                      <m:t>𝑍</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nivel de confianza,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r>
                      <a:rPr lang="es-419" sz="1400" i="1">
                        <a:effectLst/>
                        <a:latin typeface="Cambria Math" panose="02040503050406030204" pitchFamily="18" charset="0"/>
                        <a:ea typeface="Calibri" panose="020F0502020204030204" pitchFamily="34" charset="0"/>
                        <a:cs typeface="Times New Roman" panose="02020603050405020304" pitchFamily="18" charset="0"/>
                      </a:rPr>
                      <m:t>𝑠</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la desviación estándar de la muestra,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𝑒</m:t>
                    </m:r>
                  </m:oMath>
                </a14:m>
                <a:r>
                  <a:rPr lang="es-EC" sz="1400" dirty="0">
                    <a:effectLst/>
                    <a:latin typeface="Arial" panose="020B0604020202020204" pitchFamily="34" charset="0"/>
                    <a:ea typeface="Calibri" panose="020F0502020204030204" pitchFamily="34" charset="0"/>
                    <a:cs typeface="Times New Roman" panose="02020603050405020304" pitchFamily="18" charset="0"/>
                  </a:rPr>
                  <a:t>: es el error muestral máximo admitido.</a:t>
                </a:r>
              </a:p>
            </p:txBody>
          </p:sp>
        </mc:Choice>
        <mc:Fallback xmlns="">
          <p:sp>
            <p:nvSpPr>
              <p:cNvPr id="9" name="CuadroTexto 8">
                <a:extLst>
                  <a:ext uri="{FF2B5EF4-FFF2-40B4-BE49-F238E27FC236}">
                    <a16:creationId xmlns:a16="http://schemas.microsoft.com/office/drawing/2014/main" id="{78995FB0-EBEF-4064-B5AC-6671E227216C}"/>
                  </a:ext>
                </a:extLst>
              </p:cNvPr>
              <p:cNvSpPr txBox="1">
                <a:spLocks noRot="1" noChangeAspect="1" noMove="1" noResize="1" noEditPoints="1" noAdjustHandles="1" noChangeArrowheads="1" noChangeShapeType="1" noTextEdit="1"/>
              </p:cNvSpPr>
              <p:nvPr/>
            </p:nvSpPr>
            <p:spPr>
              <a:xfrm>
                <a:off x="6888088" y="4908624"/>
                <a:ext cx="4033259" cy="954107"/>
              </a:xfrm>
              <a:prstGeom prst="rect">
                <a:avLst/>
              </a:prstGeom>
              <a:blipFill>
                <a:blip r:embed="rId6"/>
                <a:stretch>
                  <a:fillRect l="-453" t="-1911" b="-5732"/>
                </a:stretch>
              </a:blipFill>
            </p:spPr>
            <p:txBody>
              <a:bodyPr/>
              <a:lstStyle/>
              <a:p>
                <a:r>
                  <a:rPr lang="es-EC">
                    <a:noFill/>
                  </a:rPr>
                  <a:t> </a:t>
                </a:r>
              </a:p>
            </p:txBody>
          </p:sp>
        </mc:Fallback>
      </mc:AlternateContent>
      <p:sp>
        <p:nvSpPr>
          <p:cNvPr id="10" name="Título 5">
            <a:extLst>
              <a:ext uri="{FF2B5EF4-FFF2-40B4-BE49-F238E27FC236}">
                <a16:creationId xmlns:a16="http://schemas.microsoft.com/office/drawing/2014/main" id="{F0690B3E-04C9-4763-BB1A-7AA14DB8C949}"/>
              </a:ext>
            </a:extLst>
          </p:cNvPr>
          <p:cNvSpPr txBox="1">
            <a:spLocks/>
          </p:cNvSpPr>
          <p:nvPr/>
        </p:nvSpPr>
        <p:spPr>
          <a:xfrm>
            <a:off x="4125999" y="4357733"/>
            <a:ext cx="3386600"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Tamaño de la muestra</a:t>
            </a:r>
            <a:endParaRPr lang="es-EC" sz="1900" b="1" dirty="0">
              <a:latin typeface="Georgia" panose="02040502050405020303" pitchFamily="18" charset="0"/>
            </a:endParaRPr>
          </a:p>
        </p:txBody>
      </p:sp>
    </p:spTree>
    <p:extLst>
      <p:ext uri="{BB962C8B-B14F-4D97-AF65-F5344CB8AC3E}">
        <p14:creationId xmlns:p14="http://schemas.microsoft.com/office/powerpoint/2010/main" val="44561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3561688"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3" name="Título 5"/>
          <p:cNvSpPr txBox="1">
            <a:spLocks/>
          </p:cNvSpPr>
          <p:nvPr/>
        </p:nvSpPr>
        <p:spPr>
          <a:xfrm>
            <a:off x="189120" y="602360"/>
            <a:ext cx="7488832"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Precisión (desviación estándar)</a:t>
            </a:r>
            <a:endParaRPr lang="es-EC" sz="1900" b="1"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88573860-52FC-4037-A44A-C9B9458C55C8}"/>
                  </a:ext>
                </a:extLst>
              </p:cNvPr>
              <p:cNvSpPr txBox="1"/>
              <p:nvPr/>
            </p:nvSpPr>
            <p:spPr>
              <a:xfrm>
                <a:off x="1261902" y="1798304"/>
                <a:ext cx="233171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tx1"/>
                          </a:solidFill>
                          <a:latin typeface="Cambria Math" panose="02040503050406030204" pitchFamily="18" charset="0"/>
                        </a:rPr>
                        <m:t>𝜎</m:t>
                      </m:r>
                      <m:r>
                        <a:rPr lang="es-EC" i="0">
                          <a:solidFill>
                            <a:schemeClr val="tx1"/>
                          </a:solidFill>
                          <a:latin typeface="Cambria Math" panose="02040503050406030204" pitchFamily="18" charset="0"/>
                        </a:rPr>
                        <m:t>=</m:t>
                      </m:r>
                      <m:rad>
                        <m:radPr>
                          <m:degHide m:val="on"/>
                          <m:ctrlPr>
                            <a:rPr lang="es-EC" i="1">
                              <a:solidFill>
                                <a:schemeClr val="tx1"/>
                              </a:solidFill>
                              <a:latin typeface="Cambria Math" panose="02040503050406030204" pitchFamily="18" charset="0"/>
                            </a:rPr>
                          </m:ctrlPr>
                        </m:radPr>
                        <m:deg/>
                        <m:e>
                          <m:f>
                            <m:fPr>
                              <m:ctrlPr>
                                <a:rPr lang="es-EC" i="1">
                                  <a:solidFill>
                                    <a:schemeClr val="tx1"/>
                                  </a:solidFill>
                                  <a:latin typeface="Cambria Math" panose="02040503050406030204" pitchFamily="18" charset="0"/>
                                </a:rPr>
                              </m:ctrlPr>
                            </m:fPr>
                            <m:num>
                              <m:nary>
                                <m:naryPr>
                                  <m:chr m:val="∑"/>
                                  <m:limLoc m:val="undOvr"/>
                                  <m:ctrlPr>
                                    <a:rPr lang="es-EC" i="1">
                                      <a:solidFill>
                                        <a:schemeClr val="tx1"/>
                                      </a:solidFill>
                                      <a:latin typeface="Cambria Math" panose="02040503050406030204" pitchFamily="18" charset="0"/>
                                    </a:rPr>
                                  </m:ctrlPr>
                                </m:naryPr>
                                <m:sub>
                                  <m:r>
                                    <a:rPr lang="es-EC" i="1">
                                      <a:solidFill>
                                        <a:schemeClr val="tx1"/>
                                      </a:solidFill>
                                      <a:latin typeface="Cambria Math" panose="02040503050406030204" pitchFamily="18" charset="0"/>
                                    </a:rPr>
                                    <m:t>𝑖</m:t>
                                  </m:r>
                                  <m:r>
                                    <a:rPr lang="es-EC" i="0">
                                      <a:solidFill>
                                        <a:schemeClr val="tx1"/>
                                      </a:solidFill>
                                      <a:latin typeface="Cambria Math" panose="02040503050406030204" pitchFamily="18" charset="0"/>
                                    </a:rPr>
                                    <m:t>=1</m:t>
                                  </m:r>
                                </m:sub>
                                <m:sup>
                                  <m:r>
                                    <a:rPr lang="es-EC" i="1">
                                      <a:solidFill>
                                        <a:schemeClr val="tx1"/>
                                      </a:solidFill>
                                      <a:latin typeface="Cambria Math" panose="02040503050406030204" pitchFamily="18" charset="0"/>
                                    </a:rPr>
                                    <m:t>𝑛</m:t>
                                  </m:r>
                                </m:sup>
                                <m:e>
                                  <m:sSup>
                                    <m:sSupPr>
                                      <m:ctrlPr>
                                        <a:rPr lang="es-EC" i="1">
                                          <a:solidFill>
                                            <a:schemeClr val="tx1"/>
                                          </a:solidFill>
                                          <a:latin typeface="Cambria Math" panose="02040503050406030204" pitchFamily="18" charset="0"/>
                                        </a:rPr>
                                      </m:ctrlPr>
                                    </m:sSupPr>
                                    <m:e>
                                      <m:d>
                                        <m:dPr>
                                          <m:ctrlPr>
                                            <a:rPr lang="es-EC" i="1">
                                              <a:solidFill>
                                                <a:schemeClr val="tx1"/>
                                              </a:solidFill>
                                              <a:latin typeface="Cambria Math" panose="02040503050406030204" pitchFamily="18" charset="0"/>
                                            </a:rPr>
                                          </m:ctrlPr>
                                        </m:dPr>
                                        <m:e>
                                          <m:sSub>
                                            <m:sSubPr>
                                              <m:ctrlPr>
                                                <a:rPr lang="es-EC" i="1">
                                                  <a:solidFill>
                                                    <a:schemeClr val="tx1"/>
                                                  </a:solidFill>
                                                  <a:latin typeface="Cambria Math" panose="02040503050406030204" pitchFamily="18" charset="0"/>
                                                </a:rPr>
                                              </m:ctrlPr>
                                            </m:sSubPr>
                                            <m:e>
                                              <m:r>
                                                <a:rPr lang="es-EC" i="1">
                                                  <a:solidFill>
                                                    <a:schemeClr val="tx1"/>
                                                  </a:solidFill>
                                                  <a:latin typeface="Cambria Math" panose="02040503050406030204" pitchFamily="18" charset="0"/>
                                                </a:rPr>
                                                <m:t>𝑥</m:t>
                                              </m:r>
                                            </m:e>
                                            <m:sub>
                                              <m:r>
                                                <a:rPr lang="es-EC" i="1">
                                                  <a:solidFill>
                                                    <a:schemeClr val="tx1"/>
                                                  </a:solidFill>
                                                  <a:latin typeface="Cambria Math" panose="02040503050406030204" pitchFamily="18" charset="0"/>
                                                </a:rPr>
                                                <m:t>𝑖</m:t>
                                              </m:r>
                                            </m:sub>
                                          </m:sSub>
                                          <m:r>
                                            <a:rPr lang="es-EC" i="0">
                                              <a:solidFill>
                                                <a:schemeClr val="tx1"/>
                                              </a:solidFill>
                                              <a:latin typeface="Cambria Math" panose="02040503050406030204" pitchFamily="18" charset="0"/>
                                            </a:rPr>
                                            <m:t>−</m:t>
                                          </m:r>
                                          <m:acc>
                                            <m:accPr>
                                              <m:chr m:val="̅"/>
                                              <m:ctrlPr>
                                                <a:rPr lang="es-EC" i="1">
                                                  <a:solidFill>
                                                    <a:schemeClr val="tx1"/>
                                                  </a:solidFill>
                                                  <a:latin typeface="Cambria Math" panose="02040503050406030204" pitchFamily="18" charset="0"/>
                                                </a:rPr>
                                              </m:ctrlPr>
                                            </m:accPr>
                                            <m:e>
                                              <m:r>
                                                <a:rPr lang="es-EC" i="1">
                                                  <a:solidFill>
                                                    <a:schemeClr val="tx1"/>
                                                  </a:solidFill>
                                                  <a:latin typeface="Cambria Math" panose="02040503050406030204" pitchFamily="18" charset="0"/>
                                                </a:rPr>
                                                <m:t>𝑥</m:t>
                                              </m:r>
                                            </m:e>
                                          </m:acc>
                                        </m:e>
                                      </m:d>
                                    </m:e>
                                    <m:sup>
                                      <m:r>
                                        <a:rPr lang="es-EC" i="0">
                                          <a:solidFill>
                                            <a:schemeClr val="tx1"/>
                                          </a:solidFill>
                                          <a:latin typeface="Cambria Math" panose="02040503050406030204" pitchFamily="18" charset="0"/>
                                        </a:rPr>
                                        <m:t>2</m:t>
                                      </m:r>
                                    </m:sup>
                                  </m:sSup>
                                </m:e>
                              </m:nary>
                            </m:num>
                            <m:den>
                              <m:r>
                                <a:rPr lang="es-EC" i="1">
                                  <a:solidFill>
                                    <a:schemeClr val="tx1"/>
                                  </a:solidFill>
                                  <a:latin typeface="Cambria Math" panose="02040503050406030204" pitchFamily="18" charset="0"/>
                                </a:rPr>
                                <m:t>𝑛</m:t>
                              </m:r>
                              <m:r>
                                <a:rPr lang="es-EC" i="0">
                                  <a:solidFill>
                                    <a:schemeClr val="tx1"/>
                                  </a:solidFill>
                                  <a:latin typeface="Cambria Math" panose="02040503050406030204" pitchFamily="18" charset="0"/>
                                </a:rPr>
                                <m:t>−1</m:t>
                              </m:r>
                            </m:den>
                          </m:f>
                        </m:e>
                      </m:rad>
                    </m:oMath>
                  </m:oMathPara>
                </a14:m>
                <a:endParaRPr lang="es-EC" dirty="0">
                  <a:solidFill>
                    <a:schemeClr val="tx1"/>
                  </a:solidFill>
                </a:endParaRPr>
              </a:p>
            </p:txBody>
          </p:sp>
        </mc:Choice>
        <mc:Fallback xmlns="">
          <p:sp>
            <p:nvSpPr>
              <p:cNvPr id="9" name="CuadroTexto 8">
                <a:extLst>
                  <a:ext uri="{FF2B5EF4-FFF2-40B4-BE49-F238E27FC236}">
                    <a16:creationId xmlns:a16="http://schemas.microsoft.com/office/drawing/2014/main" id="{88573860-52FC-4037-A44A-C9B9458C55C8}"/>
                  </a:ext>
                </a:extLst>
              </p:cNvPr>
              <p:cNvSpPr txBox="1">
                <a:spLocks noRot="1" noChangeAspect="1" noMove="1" noResize="1" noEditPoints="1" noAdjustHandles="1" noChangeArrowheads="1" noChangeShapeType="1" noTextEdit="1"/>
              </p:cNvSpPr>
              <p:nvPr/>
            </p:nvSpPr>
            <p:spPr>
              <a:xfrm>
                <a:off x="1261902" y="1798304"/>
                <a:ext cx="2331710" cy="910699"/>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FA92E1F-13F4-41A5-9C6E-5C4D153B013A}"/>
                  </a:ext>
                </a:extLst>
              </p:cNvPr>
              <p:cNvSpPr txBox="1"/>
              <p:nvPr/>
            </p:nvSpPr>
            <p:spPr>
              <a:xfrm>
                <a:off x="3287688" y="1947287"/>
                <a:ext cx="2542652"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𝑟𝑒𝑙</m:t>
                          </m:r>
                        </m:sub>
                      </m:sSub>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𝜎</m:t>
                          </m:r>
                          <m:r>
                            <a:rPr lang="es-EC" i="0">
                              <a:latin typeface="Cambria Math" panose="02040503050406030204" pitchFamily="18" charset="0"/>
                            </a:rPr>
                            <m:t>×100</m:t>
                          </m:r>
                        </m:num>
                        <m:den>
                          <m:acc>
                            <m:accPr>
                              <m:chr m:val="̅"/>
                              <m:ctrlPr>
                                <a:rPr lang="es-EC" i="1">
                                  <a:solidFill>
                                    <a:srgbClr val="836967"/>
                                  </a:solidFill>
                                  <a:latin typeface="Cambria Math" panose="02040503050406030204" pitchFamily="18" charset="0"/>
                                </a:rPr>
                              </m:ctrlPr>
                            </m:accPr>
                            <m:e>
                              <m:r>
                                <a:rPr lang="es-EC" i="1">
                                  <a:latin typeface="Cambria Math" panose="02040503050406030204" pitchFamily="18" charset="0"/>
                                </a:rPr>
                                <m:t>𝑥</m:t>
                              </m:r>
                            </m:e>
                          </m:acc>
                        </m:den>
                      </m:f>
                    </m:oMath>
                  </m:oMathPara>
                </a14:m>
                <a:endParaRPr lang="es-EC" dirty="0"/>
              </a:p>
            </p:txBody>
          </p:sp>
        </mc:Choice>
        <mc:Fallback xmlns="">
          <p:sp>
            <p:nvSpPr>
              <p:cNvPr id="12" name="CuadroTexto 11">
                <a:extLst>
                  <a:ext uri="{FF2B5EF4-FFF2-40B4-BE49-F238E27FC236}">
                    <a16:creationId xmlns:a16="http://schemas.microsoft.com/office/drawing/2014/main" id="{BFA92E1F-13F4-41A5-9C6E-5C4D153B013A}"/>
                  </a:ext>
                </a:extLst>
              </p:cNvPr>
              <p:cNvSpPr txBox="1">
                <a:spLocks noRot="1" noChangeAspect="1" noMove="1" noResize="1" noEditPoints="1" noAdjustHandles="1" noChangeArrowheads="1" noChangeShapeType="1" noTextEdit="1"/>
              </p:cNvSpPr>
              <p:nvPr/>
            </p:nvSpPr>
            <p:spPr>
              <a:xfrm>
                <a:off x="3287688" y="1947287"/>
                <a:ext cx="2542652" cy="612732"/>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3BE3FFF-E244-4F85-A818-C6D5D11047AF}"/>
                  </a:ext>
                </a:extLst>
              </p:cNvPr>
              <p:cNvSpPr txBox="1"/>
              <p:nvPr/>
            </p:nvSpPr>
            <p:spPr>
              <a:xfrm>
                <a:off x="5961539" y="1798304"/>
                <a:ext cx="4608978" cy="954107"/>
              </a:xfrm>
              <a:prstGeom prst="rect">
                <a:avLst/>
              </a:prstGeom>
              <a:noFill/>
            </p:spPr>
            <p:txBody>
              <a:bodyPr wrap="square">
                <a:spAutoFit/>
              </a:bodyPr>
              <a:lstStyle/>
              <a:p>
                <a:pPr marL="342900" lvl="0" indent="-342900">
                  <a:buFont typeface="Symbol" panose="05050102010706020507" pitchFamily="18" charset="2"/>
                  <a:buChar char=""/>
                </a:pPr>
                <a14:m>
                  <m:oMath xmlns:m="http://schemas.openxmlformats.org/officeDocument/2006/math">
                    <m:r>
                      <a:rPr lang="es-419" sz="1400" i="1" smtClean="0">
                        <a:effectLst/>
                        <a:latin typeface="Cambria Math" panose="02040503050406030204" pitchFamily="18" charset="0"/>
                        <a:ea typeface="Calibri" panose="020F0502020204030204" pitchFamily="34" charset="0"/>
                        <a:cs typeface="Times New Roman" panose="02020603050405020304" pitchFamily="18" charset="0"/>
                      </a:rPr>
                      <m:t>𝜎</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la desviación estándar,</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s-419" sz="1400" i="1">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valor experimental obtenido</a:t>
                </a:r>
                <a:r>
                  <a:rPr lang="es-EC" sz="1400" dirty="0">
                    <a:effectLst/>
                    <a:latin typeface="Arial" panose="020B060402020202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14:m>
                  <m:oMath xmlns:m="http://schemas.openxmlformats.org/officeDocument/2006/math">
                    <m:acc>
                      <m:accPr>
                        <m:chr m:val="̅"/>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𝑥</m:t>
                        </m:r>
                      </m:e>
                    </m:acc>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valor medio de las mediciones realizadas,</a:t>
                </a:r>
              </a:p>
              <a:p>
                <a:pPr marL="342900" lvl="0" indent="-342900">
                  <a:buFont typeface="Symbol" panose="05050102010706020507" pitchFamily="18" charset="2"/>
                  <a:buChar char=""/>
                </a:pPr>
                <a14:m>
                  <m:oMath xmlns:m="http://schemas.openxmlformats.org/officeDocument/2006/math">
                    <m:r>
                      <a:rPr lang="es-419" sz="14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número de mediciones realizadas.</a:t>
                </a:r>
                <a:endParaRPr lang="es-EC" sz="1400" dirty="0"/>
              </a:p>
            </p:txBody>
          </p:sp>
        </mc:Choice>
        <mc:Fallback xmlns="">
          <p:sp>
            <p:nvSpPr>
              <p:cNvPr id="16" name="CuadroTexto 15">
                <a:extLst>
                  <a:ext uri="{FF2B5EF4-FFF2-40B4-BE49-F238E27FC236}">
                    <a16:creationId xmlns:a16="http://schemas.microsoft.com/office/drawing/2014/main" id="{F3BE3FFF-E244-4F85-A818-C6D5D11047AF}"/>
                  </a:ext>
                </a:extLst>
              </p:cNvPr>
              <p:cNvSpPr txBox="1">
                <a:spLocks noRot="1" noChangeAspect="1" noMove="1" noResize="1" noEditPoints="1" noAdjustHandles="1" noChangeArrowheads="1" noChangeShapeType="1" noTextEdit="1"/>
              </p:cNvSpPr>
              <p:nvPr/>
            </p:nvSpPr>
            <p:spPr>
              <a:xfrm>
                <a:off x="5961539" y="1798304"/>
                <a:ext cx="4608978" cy="954107"/>
              </a:xfrm>
              <a:prstGeom prst="rect">
                <a:avLst/>
              </a:prstGeom>
              <a:blipFill>
                <a:blip r:embed="rId4"/>
                <a:stretch>
                  <a:fillRect l="-397" t="-1911" b="-5096"/>
                </a:stretch>
              </a:blipFill>
            </p:spPr>
            <p:txBody>
              <a:bodyPr/>
              <a:lstStyle/>
              <a:p>
                <a:r>
                  <a:rPr lang="es-EC">
                    <a:noFill/>
                  </a:rPr>
                  <a:t> </a:t>
                </a:r>
              </a:p>
            </p:txBody>
          </p:sp>
        </mc:Fallback>
      </mc:AlternateContent>
      <p:pic>
        <p:nvPicPr>
          <p:cNvPr id="18" name="Imagen 17">
            <a:extLst>
              <a:ext uri="{FF2B5EF4-FFF2-40B4-BE49-F238E27FC236}">
                <a16:creationId xmlns:a16="http://schemas.microsoft.com/office/drawing/2014/main" id="{E08DC589-F323-44DF-9B20-6DA69B86A6D6}"/>
              </a:ext>
            </a:extLst>
          </p:cNvPr>
          <p:cNvPicPr>
            <a:picLocks noChangeAspect="1"/>
          </p:cNvPicPr>
          <p:nvPr/>
        </p:nvPicPr>
        <p:blipFill rotWithShape="1">
          <a:blip r:embed="rId5"/>
          <a:srcRect b="28191"/>
          <a:stretch/>
        </p:blipFill>
        <p:spPr>
          <a:xfrm>
            <a:off x="2567608" y="3619040"/>
            <a:ext cx="6804134" cy="1286366"/>
          </a:xfrm>
          <a:prstGeom prst="rect">
            <a:avLst/>
          </a:prstGeom>
          <a:ln>
            <a:solidFill>
              <a:schemeClr val="tx1"/>
            </a:solidFill>
          </a:ln>
        </p:spPr>
      </p:pic>
      <p:sp>
        <p:nvSpPr>
          <p:cNvPr id="23" name="CuadroTexto 22">
            <a:extLst>
              <a:ext uri="{FF2B5EF4-FFF2-40B4-BE49-F238E27FC236}">
                <a16:creationId xmlns:a16="http://schemas.microsoft.com/office/drawing/2014/main" id="{374087E7-2281-4B95-BBB3-BD39F65B8ADE}"/>
              </a:ext>
            </a:extLst>
          </p:cNvPr>
          <p:cNvSpPr txBox="1"/>
          <p:nvPr/>
        </p:nvSpPr>
        <p:spPr>
          <a:xfrm>
            <a:off x="0" y="6493174"/>
            <a:ext cx="705967" cy="369332"/>
          </a:xfrm>
          <a:prstGeom prst="rect">
            <a:avLst/>
          </a:prstGeom>
          <a:noFill/>
        </p:spPr>
        <p:txBody>
          <a:bodyPr wrap="square" rtlCol="0">
            <a:spAutoFit/>
          </a:bodyPr>
          <a:lstStyle/>
          <a:p>
            <a:r>
              <a:rPr lang="en-BZ" b="1" dirty="0"/>
              <a:t>17</a:t>
            </a:r>
            <a:endParaRPr lang="es-ES" dirty="0"/>
          </a:p>
        </p:txBody>
      </p:sp>
    </p:spTree>
    <p:extLst>
      <p:ext uri="{BB962C8B-B14F-4D97-AF65-F5344CB8AC3E}">
        <p14:creationId xmlns:p14="http://schemas.microsoft.com/office/powerpoint/2010/main" val="413648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7176120" y="0"/>
            <a:ext cx="4615168" cy="76470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38" name="Título 5">
            <a:extLst>
              <a:ext uri="{FF2B5EF4-FFF2-40B4-BE49-F238E27FC236}">
                <a16:creationId xmlns:a16="http://schemas.microsoft.com/office/drawing/2014/main" id="{467616F2-3635-4365-818A-F7971CBF09E6}"/>
              </a:ext>
            </a:extLst>
          </p:cNvPr>
          <p:cNvSpPr txBox="1">
            <a:spLocks/>
          </p:cNvSpPr>
          <p:nvPr/>
        </p:nvSpPr>
        <p:spPr>
          <a:xfrm>
            <a:off x="181856" y="3602759"/>
            <a:ext cx="2473378"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Error porcentual:</a:t>
            </a:r>
            <a:endParaRPr lang="es-EC" sz="1900" b="1"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F007B80E-B2F5-4449-8856-FD7BE9F8ADA6}"/>
                  </a:ext>
                </a:extLst>
              </p:cNvPr>
              <p:cNvSpPr txBox="1"/>
              <p:nvPr/>
            </p:nvSpPr>
            <p:spPr>
              <a:xfrm>
                <a:off x="1502024" y="4449953"/>
                <a:ext cx="2473378" cy="566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𝜀</m:t>
                          </m:r>
                        </m:e>
                        <m:sub>
                          <m:r>
                            <a:rPr lang="es-EC" i="1">
                              <a:latin typeface="Cambria Math" panose="02040503050406030204" pitchFamily="18" charset="0"/>
                            </a:rPr>
                            <m:t>𝑟</m:t>
                          </m:r>
                        </m:sub>
                      </m:sSub>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𝜀</m:t>
                              </m:r>
                            </m:e>
                            <m:sub>
                              <m:r>
                                <a:rPr lang="es-EC" i="1">
                                  <a:latin typeface="Cambria Math" panose="02040503050406030204" pitchFamily="18" charset="0"/>
                                </a:rPr>
                                <m:t>𝑎</m:t>
                              </m:r>
                            </m:sub>
                          </m:sSub>
                        </m:num>
                        <m:den>
                          <m:acc>
                            <m:accPr>
                              <m:chr m:val="̅"/>
                              <m:ctrlPr>
                                <a:rPr lang="es-EC" i="1">
                                  <a:solidFill>
                                    <a:srgbClr val="836967"/>
                                  </a:solidFill>
                                  <a:latin typeface="Cambria Math" panose="02040503050406030204" pitchFamily="18" charset="0"/>
                                </a:rPr>
                              </m:ctrlPr>
                            </m:accPr>
                            <m:e>
                              <m:r>
                                <a:rPr lang="es-EC" i="1">
                                  <a:latin typeface="Cambria Math" panose="02040503050406030204" pitchFamily="18" charset="0"/>
                                </a:rPr>
                                <m:t>𝑥</m:t>
                              </m:r>
                            </m:e>
                          </m:acc>
                        </m:den>
                      </m:f>
                      <m:r>
                        <a:rPr lang="es-EC" i="0">
                          <a:latin typeface="Cambria Math" panose="02040503050406030204" pitchFamily="18" charset="0"/>
                        </a:rPr>
                        <m:t> ×100</m:t>
                      </m:r>
                    </m:oMath>
                  </m:oMathPara>
                </a14:m>
                <a:endParaRPr lang="es-EC" dirty="0"/>
              </a:p>
            </p:txBody>
          </p:sp>
        </mc:Choice>
        <mc:Fallback xmlns="">
          <p:sp>
            <p:nvSpPr>
              <p:cNvPr id="39" name="CuadroTexto 38">
                <a:extLst>
                  <a:ext uri="{FF2B5EF4-FFF2-40B4-BE49-F238E27FC236}">
                    <a16:creationId xmlns:a16="http://schemas.microsoft.com/office/drawing/2014/main" id="{F007B80E-B2F5-4449-8856-FD7BE9F8ADA6}"/>
                  </a:ext>
                </a:extLst>
              </p:cNvPr>
              <p:cNvSpPr txBox="1">
                <a:spLocks noRot="1" noChangeAspect="1" noMove="1" noResize="1" noEditPoints="1" noAdjustHandles="1" noChangeArrowheads="1" noChangeShapeType="1" noTextEdit="1"/>
              </p:cNvSpPr>
              <p:nvPr/>
            </p:nvSpPr>
            <p:spPr>
              <a:xfrm>
                <a:off x="1502024" y="4449953"/>
                <a:ext cx="2473378" cy="566694"/>
              </a:xfrm>
              <a:prstGeom prst="rect">
                <a:avLst/>
              </a:prstGeom>
              <a:blipFill>
                <a:blip r:embed="rId2"/>
                <a:stretch>
                  <a:fillRect/>
                </a:stretch>
              </a:blipFill>
            </p:spPr>
            <p:txBody>
              <a:bodyPr/>
              <a:lstStyle/>
              <a:p>
                <a:r>
                  <a:rPr lang="es-EC">
                    <a:noFill/>
                  </a:rPr>
                  <a:t> </a:t>
                </a:r>
              </a:p>
            </p:txBody>
          </p:sp>
        </mc:Fallback>
      </mc:AlternateContent>
      <p:sp>
        <p:nvSpPr>
          <p:cNvPr id="40" name="CuadroTexto 39">
            <a:extLst>
              <a:ext uri="{FF2B5EF4-FFF2-40B4-BE49-F238E27FC236}">
                <a16:creationId xmlns:a16="http://schemas.microsoft.com/office/drawing/2014/main" id="{098BCF6E-2A31-46B0-8E49-4B94212C6021}"/>
              </a:ext>
            </a:extLst>
          </p:cNvPr>
          <p:cNvSpPr txBox="1"/>
          <p:nvPr/>
        </p:nvSpPr>
        <p:spPr>
          <a:xfrm>
            <a:off x="0" y="6493174"/>
            <a:ext cx="705967" cy="369332"/>
          </a:xfrm>
          <a:prstGeom prst="rect">
            <a:avLst/>
          </a:prstGeom>
          <a:noFill/>
        </p:spPr>
        <p:txBody>
          <a:bodyPr wrap="square" rtlCol="0">
            <a:spAutoFit/>
          </a:bodyPr>
          <a:lstStyle/>
          <a:p>
            <a:r>
              <a:rPr lang="en-BZ" b="1" dirty="0"/>
              <a:t>18</a:t>
            </a:r>
            <a:endParaRPr lang="es-ES" dirty="0"/>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B305AB64-263D-4974-A20F-B4E5A6DD7980}"/>
                  </a:ext>
                </a:extLst>
              </p:cNvPr>
              <p:cNvSpPr txBox="1"/>
              <p:nvPr/>
            </p:nvSpPr>
            <p:spPr>
              <a:xfrm>
                <a:off x="4115420" y="4363968"/>
                <a:ext cx="6121400" cy="738664"/>
              </a:xfrm>
              <a:prstGeom prst="rect">
                <a:avLst/>
              </a:prstGeom>
              <a:noFill/>
            </p:spPr>
            <p:txBody>
              <a:bodyPr wrap="square">
                <a:spAutoFit/>
              </a:bodyPr>
              <a:lstStyle/>
              <a:p>
                <a:pPr marL="342900" lvl="0" indent="-342900">
                  <a:buFont typeface="Symbol" panose="05050102010706020507" pitchFamily="18" charset="2"/>
                  <a:buChar char=""/>
                </a:pPr>
                <a14:m>
                  <m:oMath xmlns:m="http://schemas.openxmlformats.org/officeDocument/2006/math">
                    <m:sSub>
                      <m:sSubPr>
                        <m:ctrlPr>
                          <a:rPr lang="es-EC" sz="1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𝜀</m:t>
                        </m:r>
                      </m:e>
                      <m:sub>
                        <m:r>
                          <a:rPr lang="es-419" sz="1400" i="1">
                            <a:effectLst/>
                            <a:latin typeface="Cambria Math" panose="02040503050406030204" pitchFamily="18" charset="0"/>
                            <a:ea typeface="Calibri" panose="020F0502020204030204" pitchFamily="34" charset="0"/>
                            <a:cs typeface="Times New Roman" panose="02020603050405020304" pitchFamily="18" charset="0"/>
                          </a:rPr>
                          <m:t>𝑟</m:t>
                        </m:r>
                      </m:sub>
                    </m:sSub>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error relativo porcentual,</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sSub>
                      <m:sSubPr>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𝜀</m:t>
                        </m:r>
                      </m:e>
                      <m:sub>
                        <m:r>
                          <a:rPr lang="es-419" sz="14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s-419"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error absoluto,</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acc>
                      <m:accPr>
                        <m:chr m:val="̅"/>
                        <m:ctrlPr>
                          <a:rPr lang="es-EC" sz="1400" i="1">
                            <a:effectLst/>
                            <a:latin typeface="Cambria Math" panose="02040503050406030204" pitchFamily="18" charset="0"/>
                            <a:ea typeface="Calibri" panose="020F0502020204030204" pitchFamily="34" charset="0"/>
                            <a:cs typeface="Times New Roman" panose="02020603050405020304" pitchFamily="18" charset="0"/>
                          </a:rPr>
                        </m:ctrlPr>
                      </m:accPr>
                      <m:e>
                        <m:r>
                          <a:rPr lang="es-419" sz="1400" i="1">
                            <a:effectLst/>
                            <a:latin typeface="Cambria Math" panose="02040503050406030204" pitchFamily="18" charset="0"/>
                            <a:ea typeface="Calibri" panose="020F0502020204030204" pitchFamily="34" charset="0"/>
                            <a:cs typeface="Times New Roman" panose="02020603050405020304" pitchFamily="18" charset="0"/>
                          </a:rPr>
                          <m:t>𝑥</m:t>
                        </m:r>
                      </m:e>
                    </m:acc>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valor real (medición del instrumento patrón).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CuadroTexto 14">
                <a:extLst>
                  <a:ext uri="{FF2B5EF4-FFF2-40B4-BE49-F238E27FC236}">
                    <a16:creationId xmlns:a16="http://schemas.microsoft.com/office/drawing/2014/main" id="{B305AB64-263D-4974-A20F-B4E5A6DD7980}"/>
                  </a:ext>
                </a:extLst>
              </p:cNvPr>
              <p:cNvSpPr txBox="1">
                <a:spLocks noRot="1" noChangeAspect="1" noMove="1" noResize="1" noEditPoints="1" noAdjustHandles="1" noChangeArrowheads="1" noChangeShapeType="1" noTextEdit="1"/>
              </p:cNvSpPr>
              <p:nvPr/>
            </p:nvSpPr>
            <p:spPr>
              <a:xfrm>
                <a:off x="4115420" y="4363968"/>
                <a:ext cx="6121400" cy="738664"/>
              </a:xfrm>
              <a:prstGeom prst="rect">
                <a:avLst/>
              </a:prstGeom>
              <a:blipFill>
                <a:blip r:embed="rId3"/>
                <a:stretch>
                  <a:fillRect l="-299" t="-2479" b="-743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6C4FFD26-DE03-4520-842F-46F24CE5C795}"/>
                  </a:ext>
                </a:extLst>
              </p:cNvPr>
              <p:cNvSpPr txBox="1"/>
              <p:nvPr/>
            </p:nvSpPr>
            <p:spPr>
              <a:xfrm>
                <a:off x="343111" y="2004749"/>
                <a:ext cx="6121400" cy="586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rPr>
                        <m:t>𝑁</m:t>
                      </m:r>
                      <m:r>
                        <a:rPr lang="es-EC" sz="1600">
                          <a:latin typeface="Cambria Math" panose="02040503050406030204" pitchFamily="18" charset="0"/>
                        </a:rPr>
                        <m:t>=</m:t>
                      </m:r>
                      <m:f>
                        <m:fPr>
                          <m:ctrlPr>
                            <a:rPr lang="es-EC" sz="1600" i="1">
                              <a:solidFill>
                                <a:srgbClr val="836967"/>
                              </a:solidFill>
                              <a:latin typeface="Cambria Math" panose="02040503050406030204" pitchFamily="18" charset="0"/>
                            </a:rPr>
                          </m:ctrlPr>
                        </m:fPr>
                        <m:num>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𝑍</m:t>
                              </m:r>
                            </m:e>
                            <m:sup>
                              <m:r>
                                <a:rPr lang="es-EC" sz="1600">
                                  <a:latin typeface="Cambria Math" panose="02040503050406030204" pitchFamily="18" charset="0"/>
                                </a:rPr>
                                <m:t>2</m:t>
                              </m:r>
                            </m:sup>
                          </m:sSup>
                          <m:r>
                            <a:rPr lang="es-EC" sz="1600">
                              <a:latin typeface="Cambria Math" panose="02040503050406030204" pitchFamily="18" charset="0"/>
                            </a:rPr>
                            <m:t>×</m:t>
                          </m:r>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𝑠</m:t>
                              </m:r>
                            </m:e>
                            <m:sup>
                              <m:r>
                                <a:rPr lang="es-EC" sz="1600">
                                  <a:latin typeface="Cambria Math" panose="02040503050406030204" pitchFamily="18" charset="0"/>
                                </a:rPr>
                                <m:t>2</m:t>
                              </m:r>
                            </m:sup>
                          </m:sSup>
                        </m:num>
                        <m:den>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𝑒</m:t>
                              </m:r>
                            </m:e>
                            <m:sup>
                              <m:r>
                                <a:rPr lang="es-EC" sz="1600">
                                  <a:latin typeface="Cambria Math" panose="02040503050406030204" pitchFamily="18" charset="0"/>
                                </a:rPr>
                                <m:t>2</m:t>
                              </m:r>
                            </m:sup>
                          </m:sSup>
                        </m:den>
                      </m:f>
                      <m:r>
                        <a:rPr lang="es-EC" sz="1600" i="1">
                          <a:latin typeface="Cambria Math" panose="02040503050406030204" pitchFamily="18" charset="0"/>
                        </a:rPr>
                        <m:t> </m:t>
                      </m:r>
                      <m:r>
                        <a:rPr lang="es-EC" sz="1600" i="0">
                          <a:latin typeface="Cambria Math" panose="02040503050406030204" pitchFamily="18" charset="0"/>
                        </a:rPr>
                        <m:t>=</m:t>
                      </m:r>
                      <m:f>
                        <m:fPr>
                          <m:ctrlPr>
                            <a:rPr lang="es-EC" sz="1600" i="1">
                              <a:solidFill>
                                <a:srgbClr val="836967"/>
                              </a:solidFill>
                              <a:latin typeface="Cambria Math" panose="02040503050406030204" pitchFamily="18" charset="0"/>
                            </a:rPr>
                          </m:ctrlPr>
                        </m:fPr>
                        <m:num>
                          <m:sSup>
                            <m:sSupPr>
                              <m:ctrlPr>
                                <a:rPr lang="es-EC" sz="1600" i="1">
                                  <a:solidFill>
                                    <a:srgbClr val="836967"/>
                                  </a:solidFill>
                                  <a:latin typeface="Cambria Math" panose="02040503050406030204" pitchFamily="18" charset="0"/>
                                </a:rPr>
                              </m:ctrlPr>
                            </m:sSupPr>
                            <m:e>
                              <m:r>
                                <a:rPr lang="es-EC" sz="1600" i="0">
                                  <a:latin typeface="Cambria Math" panose="02040503050406030204" pitchFamily="18" charset="0"/>
                                </a:rPr>
                                <m:t>2.29</m:t>
                              </m:r>
                            </m:e>
                            <m:sup>
                              <m:r>
                                <a:rPr lang="es-EC" sz="1600" i="0">
                                  <a:latin typeface="Cambria Math" panose="02040503050406030204" pitchFamily="18" charset="0"/>
                                </a:rPr>
                                <m:t>2</m:t>
                              </m:r>
                            </m:sup>
                          </m:sSup>
                          <m:r>
                            <a:rPr lang="es-EC" sz="1600" i="0">
                              <a:latin typeface="Cambria Math" panose="02040503050406030204" pitchFamily="18" charset="0"/>
                            </a:rPr>
                            <m:t>×</m:t>
                          </m:r>
                          <m:sSup>
                            <m:sSupPr>
                              <m:ctrlPr>
                                <a:rPr lang="es-EC" sz="1600" i="1">
                                  <a:solidFill>
                                    <a:srgbClr val="836967"/>
                                  </a:solidFill>
                                  <a:latin typeface="Cambria Math" panose="02040503050406030204" pitchFamily="18" charset="0"/>
                                </a:rPr>
                              </m:ctrlPr>
                            </m:sSupPr>
                            <m:e>
                              <m:r>
                                <a:rPr lang="es-EC" sz="1600" i="0">
                                  <a:latin typeface="Cambria Math" panose="02040503050406030204" pitchFamily="18" charset="0"/>
                                </a:rPr>
                                <m:t>11.3</m:t>
                              </m:r>
                            </m:e>
                            <m:sup>
                              <m:r>
                                <a:rPr lang="es-EC" sz="1600" i="0">
                                  <a:latin typeface="Cambria Math" panose="02040503050406030204" pitchFamily="18" charset="0"/>
                                </a:rPr>
                                <m:t>2</m:t>
                              </m:r>
                            </m:sup>
                          </m:sSup>
                        </m:num>
                        <m:den>
                          <m:sSup>
                            <m:sSupPr>
                              <m:ctrlPr>
                                <a:rPr lang="es-EC" sz="1600" i="1">
                                  <a:solidFill>
                                    <a:srgbClr val="836967"/>
                                  </a:solidFill>
                                  <a:latin typeface="Cambria Math" panose="02040503050406030204" pitchFamily="18" charset="0"/>
                                </a:rPr>
                              </m:ctrlPr>
                            </m:sSupPr>
                            <m:e>
                              <m:r>
                                <a:rPr lang="es-EC" sz="1600" i="0">
                                  <a:latin typeface="Cambria Math" panose="02040503050406030204" pitchFamily="18" charset="0"/>
                                </a:rPr>
                                <m:t>3</m:t>
                              </m:r>
                            </m:e>
                            <m:sup>
                              <m:r>
                                <a:rPr lang="es-EC" sz="1600" i="0">
                                  <a:latin typeface="Cambria Math" panose="02040503050406030204" pitchFamily="18" charset="0"/>
                                </a:rPr>
                                <m:t>2</m:t>
                              </m:r>
                            </m:sup>
                          </m:sSup>
                        </m:den>
                      </m:f>
                      <m:r>
                        <a:rPr lang="es-EC" sz="1600" i="0">
                          <a:latin typeface="Cambria Math" panose="02040503050406030204" pitchFamily="18" charset="0"/>
                        </a:rPr>
                        <m:t>=74.40≈75</m:t>
                      </m:r>
                    </m:oMath>
                  </m:oMathPara>
                </a14:m>
                <a:endParaRPr lang="es-EC" sz="1600" dirty="0"/>
              </a:p>
            </p:txBody>
          </p:sp>
        </mc:Choice>
        <mc:Fallback xmlns="">
          <p:sp>
            <p:nvSpPr>
              <p:cNvPr id="18" name="CuadroTexto 17">
                <a:extLst>
                  <a:ext uri="{FF2B5EF4-FFF2-40B4-BE49-F238E27FC236}">
                    <a16:creationId xmlns:a16="http://schemas.microsoft.com/office/drawing/2014/main" id="{6C4FFD26-DE03-4520-842F-46F24CE5C795}"/>
                  </a:ext>
                </a:extLst>
              </p:cNvPr>
              <p:cNvSpPr txBox="1">
                <a:spLocks noRot="1" noChangeAspect="1" noMove="1" noResize="1" noEditPoints="1" noAdjustHandles="1" noChangeArrowheads="1" noChangeShapeType="1" noTextEdit="1"/>
              </p:cNvSpPr>
              <p:nvPr/>
            </p:nvSpPr>
            <p:spPr>
              <a:xfrm>
                <a:off x="343111" y="2004749"/>
                <a:ext cx="6121400" cy="586443"/>
              </a:xfrm>
              <a:prstGeom prst="rect">
                <a:avLst/>
              </a:prstGeom>
              <a:blipFill>
                <a:blip r:embed="rId4"/>
                <a:stretch>
                  <a:fillRect/>
                </a:stretch>
              </a:blipFill>
            </p:spPr>
            <p:txBody>
              <a:bodyPr/>
              <a:lstStyle/>
              <a:p>
                <a:r>
                  <a:rPr lang="es-EC">
                    <a:noFill/>
                  </a:rPr>
                  <a:t> </a:t>
                </a:r>
              </a:p>
            </p:txBody>
          </p:sp>
        </mc:Fallback>
      </mc:AlternateContent>
      <p:sp>
        <p:nvSpPr>
          <p:cNvPr id="19" name="Título 5">
            <a:extLst>
              <a:ext uri="{FF2B5EF4-FFF2-40B4-BE49-F238E27FC236}">
                <a16:creationId xmlns:a16="http://schemas.microsoft.com/office/drawing/2014/main" id="{7A64DB53-014F-4F6A-897D-8D53823A3FCA}"/>
              </a:ext>
            </a:extLst>
          </p:cNvPr>
          <p:cNvSpPr txBox="1">
            <a:spLocks/>
          </p:cNvSpPr>
          <p:nvPr/>
        </p:nvSpPr>
        <p:spPr>
          <a:xfrm>
            <a:off x="98376" y="737247"/>
            <a:ext cx="4413447" cy="58644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Tamaño de muestra para pruebas de funcionamiento: </a:t>
            </a:r>
            <a:endParaRPr lang="es-EC" sz="1900" b="1"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61690DE-BD4F-43D9-B996-F883C743C8D1}"/>
                  </a:ext>
                </a:extLst>
              </p:cNvPr>
              <p:cNvSpPr txBox="1"/>
              <p:nvPr/>
            </p:nvSpPr>
            <p:spPr>
              <a:xfrm>
                <a:off x="5735960" y="1927735"/>
                <a:ext cx="4033259" cy="954107"/>
              </a:xfrm>
              <a:prstGeom prst="rect">
                <a:avLst/>
              </a:prstGeom>
              <a:noFill/>
            </p:spPr>
            <p:txBody>
              <a:bodyPr wrap="square">
                <a:spAutoFit/>
              </a:bodyPr>
              <a:lstStyle/>
              <a:p>
                <a:pPr marL="342900" lvl="0" indent="-342900">
                  <a:buFont typeface="Symbol" panose="05050102010706020507" pitchFamily="18" charset="2"/>
                  <a:buChar char=""/>
                </a:pPr>
                <a14:m>
                  <m:oMath xmlns:m="http://schemas.openxmlformats.org/officeDocument/2006/math">
                    <m:r>
                      <a:rPr lang="es-ES" sz="1400" b="0" i="1" smtClean="0">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tamaño de la muestra</a:t>
                </a:r>
                <a:endParaRPr lang="es-419" sz="1400" i="1" dirty="0">
                  <a:effectLst/>
                  <a:latin typeface="Cambria Math" panose="020405030504060302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r>
                      <a:rPr lang="es-419" sz="1400" i="1" smtClean="0">
                        <a:effectLst/>
                        <a:latin typeface="Cambria Math" panose="02040503050406030204" pitchFamily="18" charset="0"/>
                        <a:ea typeface="Calibri" panose="020F0502020204030204" pitchFamily="34" charset="0"/>
                        <a:cs typeface="Times New Roman" panose="02020603050405020304" pitchFamily="18" charset="0"/>
                      </a:rPr>
                      <m:t>𝑍</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nivel de confianza,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r>
                      <a:rPr lang="es-419" sz="1400" i="1">
                        <a:effectLst/>
                        <a:latin typeface="Cambria Math" panose="02040503050406030204" pitchFamily="18" charset="0"/>
                        <a:ea typeface="Calibri" panose="020F0502020204030204" pitchFamily="34" charset="0"/>
                        <a:cs typeface="Times New Roman" panose="02020603050405020304" pitchFamily="18" charset="0"/>
                      </a:rPr>
                      <m:t>𝑠</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la desviación estándar de la muestra,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𝑒</m:t>
                    </m:r>
                  </m:oMath>
                </a14:m>
                <a:r>
                  <a:rPr lang="es-EC" sz="1400" dirty="0">
                    <a:effectLst/>
                    <a:latin typeface="Arial" panose="020B0604020202020204" pitchFamily="34" charset="0"/>
                    <a:ea typeface="Calibri" panose="020F0502020204030204" pitchFamily="34" charset="0"/>
                    <a:cs typeface="Times New Roman" panose="02020603050405020304" pitchFamily="18" charset="0"/>
                  </a:rPr>
                  <a:t>: es el error muestral máximo admitido.</a:t>
                </a:r>
              </a:p>
            </p:txBody>
          </p:sp>
        </mc:Choice>
        <mc:Fallback xmlns="">
          <p:sp>
            <p:nvSpPr>
              <p:cNvPr id="20" name="CuadroTexto 19">
                <a:extLst>
                  <a:ext uri="{FF2B5EF4-FFF2-40B4-BE49-F238E27FC236}">
                    <a16:creationId xmlns:a16="http://schemas.microsoft.com/office/drawing/2014/main" id="{B61690DE-BD4F-43D9-B996-F883C743C8D1}"/>
                  </a:ext>
                </a:extLst>
              </p:cNvPr>
              <p:cNvSpPr txBox="1">
                <a:spLocks noRot="1" noChangeAspect="1" noMove="1" noResize="1" noEditPoints="1" noAdjustHandles="1" noChangeArrowheads="1" noChangeShapeType="1" noTextEdit="1"/>
              </p:cNvSpPr>
              <p:nvPr/>
            </p:nvSpPr>
            <p:spPr>
              <a:xfrm>
                <a:off x="5735960" y="1927735"/>
                <a:ext cx="4033259" cy="954107"/>
              </a:xfrm>
              <a:prstGeom prst="rect">
                <a:avLst/>
              </a:prstGeom>
              <a:blipFill>
                <a:blip r:embed="rId5"/>
                <a:stretch>
                  <a:fillRect l="-453" t="-1911" b="-5732"/>
                </a:stretch>
              </a:blipFill>
            </p:spPr>
            <p:txBody>
              <a:bodyPr/>
              <a:lstStyle/>
              <a:p>
                <a:r>
                  <a:rPr lang="es-EC">
                    <a:noFill/>
                  </a:rPr>
                  <a:t> </a:t>
                </a:r>
              </a:p>
            </p:txBody>
          </p:sp>
        </mc:Fallback>
      </mc:AlternateContent>
    </p:spTree>
    <p:extLst>
      <p:ext uri="{BB962C8B-B14F-4D97-AF65-F5344CB8AC3E}">
        <p14:creationId xmlns:p14="http://schemas.microsoft.com/office/powerpoint/2010/main" val="3251307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7176120" y="0"/>
            <a:ext cx="4615168" cy="76470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40" name="CuadroTexto 39">
            <a:extLst>
              <a:ext uri="{FF2B5EF4-FFF2-40B4-BE49-F238E27FC236}">
                <a16:creationId xmlns:a16="http://schemas.microsoft.com/office/drawing/2014/main" id="{098BCF6E-2A31-46B0-8E49-4B94212C6021}"/>
              </a:ext>
            </a:extLst>
          </p:cNvPr>
          <p:cNvSpPr txBox="1"/>
          <p:nvPr/>
        </p:nvSpPr>
        <p:spPr>
          <a:xfrm>
            <a:off x="0" y="6493174"/>
            <a:ext cx="705967" cy="369332"/>
          </a:xfrm>
          <a:prstGeom prst="rect">
            <a:avLst/>
          </a:prstGeom>
          <a:noFill/>
        </p:spPr>
        <p:txBody>
          <a:bodyPr wrap="square" rtlCol="0">
            <a:spAutoFit/>
          </a:bodyPr>
          <a:lstStyle/>
          <a:p>
            <a:r>
              <a:rPr lang="en-BZ" b="1" dirty="0"/>
              <a:t>19</a:t>
            </a:r>
            <a:endParaRPr lang="es-ES" dirty="0"/>
          </a:p>
        </p:txBody>
      </p:sp>
      <p:pic>
        <p:nvPicPr>
          <p:cNvPr id="4" name="Imagen 3">
            <a:extLst>
              <a:ext uri="{FF2B5EF4-FFF2-40B4-BE49-F238E27FC236}">
                <a16:creationId xmlns:a16="http://schemas.microsoft.com/office/drawing/2014/main" id="{FAF00E04-362B-4D31-9AAE-EAEE01E3850A}"/>
              </a:ext>
            </a:extLst>
          </p:cNvPr>
          <p:cNvPicPr>
            <a:picLocks noChangeAspect="1"/>
          </p:cNvPicPr>
          <p:nvPr/>
        </p:nvPicPr>
        <p:blipFill rotWithShape="1">
          <a:blip r:embed="rId2"/>
          <a:srcRect b="16368"/>
          <a:stretch/>
        </p:blipFill>
        <p:spPr>
          <a:xfrm>
            <a:off x="2597498" y="1743944"/>
            <a:ext cx="6859714" cy="2327534"/>
          </a:xfrm>
          <a:prstGeom prst="rect">
            <a:avLst/>
          </a:prstGeom>
          <a:ln>
            <a:solidFill>
              <a:schemeClr val="tx1"/>
            </a:solidFill>
          </a:ln>
        </p:spPr>
      </p:pic>
      <p:sp>
        <p:nvSpPr>
          <p:cNvPr id="12" name="Título 5">
            <a:extLst>
              <a:ext uri="{FF2B5EF4-FFF2-40B4-BE49-F238E27FC236}">
                <a16:creationId xmlns:a16="http://schemas.microsoft.com/office/drawing/2014/main" id="{4937DC32-9EDD-4CE4-8B8F-785B42F3CAE5}"/>
              </a:ext>
            </a:extLst>
          </p:cNvPr>
          <p:cNvSpPr txBox="1">
            <a:spLocks/>
          </p:cNvSpPr>
          <p:nvPr/>
        </p:nvSpPr>
        <p:spPr>
          <a:xfrm>
            <a:off x="191344" y="515553"/>
            <a:ext cx="4320480"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Resultados: parque Itchimbía</a:t>
            </a:r>
            <a:endParaRPr lang="es-EC" sz="1900" b="1" dirty="0">
              <a:latin typeface="Georgia" panose="02040502050405020303" pitchFamily="18" charset="0"/>
            </a:endParaRPr>
          </a:p>
        </p:txBody>
      </p:sp>
      <p:sp>
        <p:nvSpPr>
          <p:cNvPr id="14" name="CuadroTexto 13">
            <a:extLst>
              <a:ext uri="{FF2B5EF4-FFF2-40B4-BE49-F238E27FC236}">
                <a16:creationId xmlns:a16="http://schemas.microsoft.com/office/drawing/2014/main" id="{EE227448-9F74-4132-A1A8-4EE2701E47E5}"/>
              </a:ext>
            </a:extLst>
          </p:cNvPr>
          <p:cNvSpPr txBox="1"/>
          <p:nvPr/>
        </p:nvSpPr>
        <p:spPr>
          <a:xfrm>
            <a:off x="316406" y="4404387"/>
            <a:ext cx="6859714" cy="646331"/>
          </a:xfrm>
          <a:prstGeom prst="rect">
            <a:avLst/>
          </a:prstGeom>
          <a:noFill/>
        </p:spPr>
        <p:txBody>
          <a:bodyPr wrap="square">
            <a:spAutoFit/>
          </a:bodyPr>
          <a:lstStyle/>
          <a:p>
            <a:r>
              <a:rPr lang="es-419" dirty="0">
                <a:latin typeface="Arial" panose="020B0604020202020204" pitchFamily="34" charset="0"/>
                <a:ea typeface="Calibri" panose="020F0502020204030204" pitchFamily="34" charset="0"/>
                <a:cs typeface="Times New Roman" panose="02020603050405020304" pitchFamily="18" charset="0"/>
              </a:rPr>
              <a:t>E</a:t>
            </a:r>
            <a:r>
              <a:rPr lang="es-419" sz="1800" dirty="0">
                <a:effectLst/>
                <a:latin typeface="Arial" panose="020B0604020202020204" pitchFamily="34" charset="0"/>
                <a:ea typeface="Calibri" panose="020F0502020204030204" pitchFamily="34" charset="0"/>
                <a:cs typeface="Times New Roman" panose="02020603050405020304" pitchFamily="18" charset="0"/>
              </a:rPr>
              <a:t>l error porcentual promedio de medición de cada sensor se calculó con respecto a cada instrumento patrón.</a:t>
            </a:r>
            <a:endParaRPr lang="es-EC" dirty="0"/>
          </a:p>
        </p:txBody>
      </p:sp>
      <p:sp>
        <p:nvSpPr>
          <p:cNvPr id="16" name="CuadroTexto 15">
            <a:extLst>
              <a:ext uri="{FF2B5EF4-FFF2-40B4-BE49-F238E27FC236}">
                <a16:creationId xmlns:a16="http://schemas.microsoft.com/office/drawing/2014/main" id="{61258965-FBC1-4183-B721-4C6B5DAF70A8}"/>
              </a:ext>
            </a:extLst>
          </p:cNvPr>
          <p:cNvSpPr txBox="1"/>
          <p:nvPr/>
        </p:nvSpPr>
        <p:spPr>
          <a:xfrm>
            <a:off x="3215680" y="1299688"/>
            <a:ext cx="6122194" cy="369332"/>
          </a:xfrm>
          <a:prstGeom prst="rect">
            <a:avLst/>
          </a:prstGeom>
          <a:noFill/>
        </p:spPr>
        <p:txBody>
          <a:bodyPr wrap="square">
            <a:spAutoFit/>
          </a:bodyPr>
          <a:lstStyle/>
          <a:p>
            <a:pPr fontAlgn="auto">
              <a:spcAft>
                <a:spcPts val="0"/>
              </a:spcAft>
            </a:pPr>
            <a:r>
              <a:rPr lang="es-ES" sz="1800" dirty="0"/>
              <a:t>Valores obtenidos por los nodos de monitorización</a:t>
            </a:r>
            <a:endParaRPr lang="es-EC" sz="1800" dirty="0"/>
          </a:p>
        </p:txBody>
      </p:sp>
    </p:spTree>
    <p:extLst>
      <p:ext uri="{BB962C8B-B14F-4D97-AF65-F5344CB8AC3E}">
        <p14:creationId xmlns:p14="http://schemas.microsoft.com/office/powerpoint/2010/main" val="230224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03512" y="3072"/>
            <a:ext cx="7772400" cy="1362075"/>
          </a:xfrm>
        </p:spPr>
        <p:txBody>
          <a:bodyPr/>
          <a:lstStyle/>
          <a:p>
            <a:r>
              <a:rPr lang="es-EC" i="0" dirty="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2206506946"/>
              </p:ext>
            </p:extLst>
          </p:nvPr>
        </p:nvGraphicFramePr>
        <p:xfrm>
          <a:off x="2207568" y="980728"/>
          <a:ext cx="79928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B27D00BD-98D7-48D3-BFD9-0E91311E5D1A}"/>
              </a:ext>
            </a:extLst>
          </p:cNvPr>
          <p:cNvSpPr txBox="1"/>
          <p:nvPr/>
        </p:nvSpPr>
        <p:spPr>
          <a:xfrm>
            <a:off x="0" y="6493174"/>
            <a:ext cx="705967" cy="369332"/>
          </a:xfrm>
          <a:prstGeom prst="rect">
            <a:avLst/>
          </a:prstGeom>
          <a:noFill/>
        </p:spPr>
        <p:txBody>
          <a:bodyPr wrap="square" rtlCol="0">
            <a:spAutoFit/>
          </a:bodyPr>
          <a:lstStyle/>
          <a:p>
            <a:r>
              <a:rPr lang="es-ES" b="1" dirty="0"/>
              <a:t>2</a:t>
            </a:r>
          </a:p>
        </p:txBody>
      </p:sp>
    </p:spTree>
    <p:extLst>
      <p:ext uri="{BB962C8B-B14F-4D97-AF65-F5344CB8AC3E}">
        <p14:creationId xmlns:p14="http://schemas.microsoft.com/office/powerpoint/2010/main" val="1024373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7176120" y="0"/>
            <a:ext cx="4615168" cy="76470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pic>
        <p:nvPicPr>
          <p:cNvPr id="15" name="Imagen 14">
            <a:extLst>
              <a:ext uri="{FF2B5EF4-FFF2-40B4-BE49-F238E27FC236}">
                <a16:creationId xmlns:a16="http://schemas.microsoft.com/office/drawing/2014/main" id="{4395F4E8-8C44-4BB1-B861-BF07C64DEEA6}"/>
              </a:ext>
            </a:extLst>
          </p:cNvPr>
          <p:cNvPicPr>
            <a:picLocks noChangeAspect="1"/>
          </p:cNvPicPr>
          <p:nvPr/>
        </p:nvPicPr>
        <p:blipFill rotWithShape="1">
          <a:blip r:embed="rId2"/>
          <a:srcRect r="2298" b="20382"/>
          <a:stretch/>
        </p:blipFill>
        <p:spPr>
          <a:xfrm>
            <a:off x="3287688" y="1337091"/>
            <a:ext cx="5274716" cy="1442704"/>
          </a:xfrm>
          <a:prstGeom prst="rect">
            <a:avLst/>
          </a:prstGeom>
          <a:ln>
            <a:solidFill>
              <a:schemeClr val="tx1"/>
            </a:solidFill>
          </a:ln>
        </p:spPr>
      </p:pic>
      <p:sp>
        <p:nvSpPr>
          <p:cNvPr id="28" name="Título 5">
            <a:extLst>
              <a:ext uri="{FF2B5EF4-FFF2-40B4-BE49-F238E27FC236}">
                <a16:creationId xmlns:a16="http://schemas.microsoft.com/office/drawing/2014/main" id="{1DE1E650-B58C-4597-9B45-3D0DF0A34BB4}"/>
              </a:ext>
            </a:extLst>
          </p:cNvPr>
          <p:cNvSpPr txBox="1">
            <a:spLocks/>
          </p:cNvSpPr>
          <p:nvPr/>
        </p:nvSpPr>
        <p:spPr>
          <a:xfrm>
            <a:off x="4007768" y="3349900"/>
            <a:ext cx="4662898"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800" dirty="0"/>
              <a:t>Niveles de </a:t>
            </a:r>
            <a:r>
              <a:rPr lang="es-ES" sz="1800" dirty="0" err="1"/>
              <a:t>RSSI</a:t>
            </a:r>
            <a:r>
              <a:rPr lang="es-ES" sz="1800" dirty="0"/>
              <a:t>: Parque Itchimbía</a:t>
            </a:r>
            <a:endParaRPr lang="es-EC" sz="1800" dirty="0"/>
          </a:p>
        </p:txBody>
      </p:sp>
      <p:sp>
        <p:nvSpPr>
          <p:cNvPr id="29" name="CuadroTexto 28">
            <a:extLst>
              <a:ext uri="{FF2B5EF4-FFF2-40B4-BE49-F238E27FC236}">
                <a16:creationId xmlns:a16="http://schemas.microsoft.com/office/drawing/2014/main" id="{53A8F9F0-1EEC-4891-837B-72309FE86651}"/>
              </a:ext>
            </a:extLst>
          </p:cNvPr>
          <p:cNvSpPr txBox="1"/>
          <p:nvPr/>
        </p:nvSpPr>
        <p:spPr>
          <a:xfrm>
            <a:off x="0" y="6493174"/>
            <a:ext cx="705967" cy="369332"/>
          </a:xfrm>
          <a:prstGeom prst="rect">
            <a:avLst/>
          </a:prstGeom>
          <a:noFill/>
        </p:spPr>
        <p:txBody>
          <a:bodyPr wrap="square" rtlCol="0">
            <a:spAutoFit/>
          </a:bodyPr>
          <a:lstStyle/>
          <a:p>
            <a:r>
              <a:rPr lang="en-BZ" b="1" dirty="0"/>
              <a:t>20</a:t>
            </a:r>
            <a:endParaRPr lang="es-ES" dirty="0"/>
          </a:p>
        </p:txBody>
      </p:sp>
      <p:sp>
        <p:nvSpPr>
          <p:cNvPr id="14" name="Título 5">
            <a:extLst>
              <a:ext uri="{FF2B5EF4-FFF2-40B4-BE49-F238E27FC236}">
                <a16:creationId xmlns:a16="http://schemas.microsoft.com/office/drawing/2014/main" id="{73760450-3E56-453D-AE8F-FC92BAB1FA97}"/>
              </a:ext>
            </a:extLst>
          </p:cNvPr>
          <p:cNvSpPr txBox="1">
            <a:spLocks/>
          </p:cNvSpPr>
          <p:nvPr/>
        </p:nvSpPr>
        <p:spPr>
          <a:xfrm>
            <a:off x="191344" y="382352"/>
            <a:ext cx="4320480" cy="764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Resultados: parque Itchimbía</a:t>
            </a:r>
            <a:endParaRPr lang="es-EC" sz="1900" b="1" dirty="0">
              <a:latin typeface="Georgia" panose="02040502050405020303" pitchFamily="18" charset="0"/>
            </a:endParaRPr>
          </a:p>
        </p:txBody>
      </p:sp>
      <p:pic>
        <p:nvPicPr>
          <p:cNvPr id="4" name="Imagen 3">
            <a:extLst>
              <a:ext uri="{FF2B5EF4-FFF2-40B4-BE49-F238E27FC236}">
                <a16:creationId xmlns:a16="http://schemas.microsoft.com/office/drawing/2014/main" id="{E24FA327-5A88-464F-9EAB-C83598E12302}"/>
              </a:ext>
            </a:extLst>
          </p:cNvPr>
          <p:cNvPicPr>
            <a:picLocks noChangeAspect="1"/>
          </p:cNvPicPr>
          <p:nvPr/>
        </p:nvPicPr>
        <p:blipFill rotWithShape="1">
          <a:blip r:embed="rId3"/>
          <a:srcRect l="11820" r="12154" b="23465"/>
          <a:stretch/>
        </p:blipFill>
        <p:spPr>
          <a:xfrm>
            <a:off x="3431704" y="3858537"/>
            <a:ext cx="4853215" cy="1447450"/>
          </a:xfrm>
          <a:prstGeom prst="rect">
            <a:avLst/>
          </a:prstGeom>
          <a:ln>
            <a:solidFill>
              <a:schemeClr val="tx1"/>
            </a:solidFill>
          </a:ln>
        </p:spPr>
      </p:pic>
      <p:sp>
        <p:nvSpPr>
          <p:cNvPr id="17" name="Título 5">
            <a:extLst>
              <a:ext uri="{FF2B5EF4-FFF2-40B4-BE49-F238E27FC236}">
                <a16:creationId xmlns:a16="http://schemas.microsoft.com/office/drawing/2014/main" id="{3C7E0B85-BCD2-454A-91D2-DF75987A7E91}"/>
              </a:ext>
            </a:extLst>
          </p:cNvPr>
          <p:cNvSpPr txBox="1">
            <a:spLocks/>
          </p:cNvSpPr>
          <p:nvPr/>
        </p:nvSpPr>
        <p:spPr>
          <a:xfrm>
            <a:off x="4859311" y="896359"/>
            <a:ext cx="2473378"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600" dirty="0" err="1"/>
              <a:t>LQI</a:t>
            </a:r>
            <a:r>
              <a:rPr lang="es-ES" sz="1600" dirty="0"/>
              <a:t> según Sigfox</a:t>
            </a:r>
            <a:endParaRPr lang="es-EC" sz="1600" dirty="0"/>
          </a:p>
        </p:txBody>
      </p:sp>
    </p:spTree>
    <p:extLst>
      <p:ext uri="{BB962C8B-B14F-4D97-AF65-F5344CB8AC3E}">
        <p14:creationId xmlns:p14="http://schemas.microsoft.com/office/powerpoint/2010/main" val="1929445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7176120" y="0"/>
            <a:ext cx="4615168" cy="76470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40" name="CuadroTexto 39">
            <a:extLst>
              <a:ext uri="{FF2B5EF4-FFF2-40B4-BE49-F238E27FC236}">
                <a16:creationId xmlns:a16="http://schemas.microsoft.com/office/drawing/2014/main" id="{098BCF6E-2A31-46B0-8E49-4B94212C6021}"/>
              </a:ext>
            </a:extLst>
          </p:cNvPr>
          <p:cNvSpPr txBox="1"/>
          <p:nvPr/>
        </p:nvSpPr>
        <p:spPr>
          <a:xfrm>
            <a:off x="0" y="6493174"/>
            <a:ext cx="705967" cy="369332"/>
          </a:xfrm>
          <a:prstGeom prst="rect">
            <a:avLst/>
          </a:prstGeom>
          <a:noFill/>
        </p:spPr>
        <p:txBody>
          <a:bodyPr wrap="square" rtlCol="0">
            <a:spAutoFit/>
          </a:bodyPr>
          <a:lstStyle/>
          <a:p>
            <a:r>
              <a:rPr lang="en-BZ" b="1" dirty="0"/>
              <a:t>21</a:t>
            </a:r>
            <a:endParaRPr lang="es-ES" dirty="0"/>
          </a:p>
        </p:txBody>
      </p:sp>
      <p:sp>
        <p:nvSpPr>
          <p:cNvPr id="12" name="Título 5">
            <a:extLst>
              <a:ext uri="{FF2B5EF4-FFF2-40B4-BE49-F238E27FC236}">
                <a16:creationId xmlns:a16="http://schemas.microsoft.com/office/drawing/2014/main" id="{4937DC32-9EDD-4CE4-8B8F-785B42F3CAE5}"/>
              </a:ext>
            </a:extLst>
          </p:cNvPr>
          <p:cNvSpPr txBox="1">
            <a:spLocks/>
          </p:cNvSpPr>
          <p:nvPr/>
        </p:nvSpPr>
        <p:spPr>
          <a:xfrm>
            <a:off x="191344" y="515553"/>
            <a:ext cx="4615168"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Resultados: campus universitario</a:t>
            </a:r>
            <a:endParaRPr lang="es-EC" sz="1900" b="1" dirty="0">
              <a:latin typeface="Georgia" panose="02040502050405020303" pitchFamily="18" charset="0"/>
            </a:endParaRPr>
          </a:p>
        </p:txBody>
      </p:sp>
      <p:pic>
        <p:nvPicPr>
          <p:cNvPr id="5" name="Imagen 4">
            <a:extLst>
              <a:ext uri="{FF2B5EF4-FFF2-40B4-BE49-F238E27FC236}">
                <a16:creationId xmlns:a16="http://schemas.microsoft.com/office/drawing/2014/main" id="{7A90FAA0-8813-4793-8B3B-3A32F4DE6EFE}"/>
              </a:ext>
            </a:extLst>
          </p:cNvPr>
          <p:cNvPicPr>
            <a:picLocks noChangeAspect="1"/>
          </p:cNvPicPr>
          <p:nvPr/>
        </p:nvPicPr>
        <p:blipFill rotWithShape="1">
          <a:blip r:embed="rId2"/>
          <a:srcRect b="21189"/>
          <a:stretch/>
        </p:blipFill>
        <p:spPr>
          <a:xfrm>
            <a:off x="2242113" y="1523664"/>
            <a:ext cx="7222541" cy="1810880"/>
          </a:xfrm>
          <a:prstGeom prst="rect">
            <a:avLst/>
          </a:prstGeom>
          <a:ln>
            <a:solidFill>
              <a:schemeClr val="tx1"/>
            </a:solidFill>
          </a:ln>
        </p:spPr>
      </p:pic>
      <p:sp>
        <p:nvSpPr>
          <p:cNvPr id="9" name="Título 5">
            <a:extLst>
              <a:ext uri="{FF2B5EF4-FFF2-40B4-BE49-F238E27FC236}">
                <a16:creationId xmlns:a16="http://schemas.microsoft.com/office/drawing/2014/main" id="{3E7AEBDE-88C6-430F-B6BD-DCC597AB6830}"/>
              </a:ext>
            </a:extLst>
          </p:cNvPr>
          <p:cNvSpPr txBox="1">
            <a:spLocks/>
          </p:cNvSpPr>
          <p:nvPr/>
        </p:nvSpPr>
        <p:spPr>
          <a:xfrm>
            <a:off x="3595402" y="1084800"/>
            <a:ext cx="5001196"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600" dirty="0"/>
              <a:t>Valores captados por los nodos de monitorización</a:t>
            </a:r>
            <a:endParaRPr lang="es-EC" sz="1600" dirty="0"/>
          </a:p>
        </p:txBody>
      </p:sp>
      <p:pic>
        <p:nvPicPr>
          <p:cNvPr id="7" name="Imagen 6">
            <a:extLst>
              <a:ext uri="{FF2B5EF4-FFF2-40B4-BE49-F238E27FC236}">
                <a16:creationId xmlns:a16="http://schemas.microsoft.com/office/drawing/2014/main" id="{09CAC9B1-9753-4069-BC87-767A327EE973}"/>
              </a:ext>
            </a:extLst>
          </p:cNvPr>
          <p:cNvPicPr>
            <a:picLocks noChangeAspect="1"/>
          </p:cNvPicPr>
          <p:nvPr/>
        </p:nvPicPr>
        <p:blipFill rotWithShape="1">
          <a:blip r:embed="rId3"/>
          <a:srcRect l="13338" r="13304" b="24328"/>
          <a:stretch/>
        </p:blipFill>
        <p:spPr>
          <a:xfrm>
            <a:off x="3719736" y="4015743"/>
            <a:ext cx="4446033" cy="1318593"/>
          </a:xfrm>
          <a:prstGeom prst="rect">
            <a:avLst/>
          </a:prstGeom>
          <a:ln>
            <a:solidFill>
              <a:schemeClr val="tx1"/>
            </a:solidFill>
          </a:ln>
        </p:spPr>
      </p:pic>
      <p:sp>
        <p:nvSpPr>
          <p:cNvPr id="13" name="Título 5">
            <a:extLst>
              <a:ext uri="{FF2B5EF4-FFF2-40B4-BE49-F238E27FC236}">
                <a16:creationId xmlns:a16="http://schemas.microsoft.com/office/drawing/2014/main" id="{7F7828F7-AF3E-49E9-8827-5253EC4DA3CE}"/>
              </a:ext>
            </a:extLst>
          </p:cNvPr>
          <p:cNvSpPr txBox="1">
            <a:spLocks/>
          </p:cNvSpPr>
          <p:nvPr/>
        </p:nvSpPr>
        <p:spPr>
          <a:xfrm>
            <a:off x="4129166" y="3504363"/>
            <a:ext cx="3933668"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600" dirty="0"/>
              <a:t>Niveles de </a:t>
            </a:r>
            <a:r>
              <a:rPr lang="es-ES" sz="1600" dirty="0" err="1"/>
              <a:t>RSSI</a:t>
            </a:r>
            <a:r>
              <a:rPr lang="es-ES" sz="1600" dirty="0"/>
              <a:t>: campus universitario</a:t>
            </a:r>
            <a:endParaRPr lang="es-EC" sz="1600" dirty="0"/>
          </a:p>
        </p:txBody>
      </p:sp>
    </p:spTree>
    <p:extLst>
      <p:ext uri="{BB962C8B-B14F-4D97-AF65-F5344CB8AC3E}">
        <p14:creationId xmlns:p14="http://schemas.microsoft.com/office/powerpoint/2010/main" val="164534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7176120" y="0"/>
            <a:ext cx="4615168" cy="76470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28" name="Título 5">
            <a:extLst>
              <a:ext uri="{FF2B5EF4-FFF2-40B4-BE49-F238E27FC236}">
                <a16:creationId xmlns:a16="http://schemas.microsoft.com/office/drawing/2014/main" id="{1DE1E650-B58C-4597-9B45-3D0DF0A34BB4}"/>
              </a:ext>
            </a:extLst>
          </p:cNvPr>
          <p:cNvSpPr txBox="1">
            <a:spLocks/>
          </p:cNvSpPr>
          <p:nvPr/>
        </p:nvSpPr>
        <p:spPr>
          <a:xfrm>
            <a:off x="266575" y="764704"/>
            <a:ext cx="4728569"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Correlación entre </a:t>
            </a:r>
            <a:r>
              <a:rPr lang="es-ES" sz="1900" b="1" dirty="0" err="1">
                <a:latin typeface="Georgia" panose="02040502050405020303" pitchFamily="18" charset="0"/>
              </a:rPr>
              <a:t>IUV</a:t>
            </a:r>
            <a:r>
              <a:rPr lang="es-ES" sz="1900" b="1" dirty="0">
                <a:latin typeface="Georgia" panose="02040502050405020303" pitchFamily="18" charset="0"/>
              </a:rPr>
              <a:t> e iluminancia</a:t>
            </a:r>
            <a:endParaRPr lang="es-EC" sz="1900" b="1"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55F1AE7C-9A71-4D69-85C5-9B2EE73D13F4}"/>
                  </a:ext>
                </a:extLst>
              </p:cNvPr>
              <p:cNvSpPr txBox="1"/>
              <p:nvPr/>
            </p:nvSpPr>
            <p:spPr>
              <a:xfrm>
                <a:off x="-391976" y="2385207"/>
                <a:ext cx="6087144" cy="8923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𝑟</m:t>
                      </m:r>
                      <m:r>
                        <a:rPr lang="es-EC" sz="1600" i="0">
                          <a:latin typeface="Cambria Math" panose="02040503050406030204" pitchFamily="18" charset="0"/>
                        </a:rPr>
                        <m:t>=</m:t>
                      </m:r>
                      <m:f>
                        <m:fPr>
                          <m:ctrlPr>
                            <a:rPr lang="es-EC" sz="1600" i="1">
                              <a:solidFill>
                                <a:srgbClr val="836967"/>
                              </a:solidFill>
                              <a:latin typeface="Cambria Math" panose="02040503050406030204" pitchFamily="18" charset="0"/>
                            </a:rPr>
                          </m:ctrlPr>
                        </m:fPr>
                        <m:num>
                          <m:nary>
                            <m:naryPr>
                              <m:chr m:val="∑"/>
                              <m:limLoc m:val="undOvr"/>
                              <m:ctrlPr>
                                <a:rPr lang="es-EC" sz="1600" i="1">
                                  <a:latin typeface="Cambria Math" panose="02040503050406030204" pitchFamily="18" charset="0"/>
                                </a:rPr>
                              </m:ctrlPr>
                            </m:naryPr>
                            <m:sub>
                              <m:r>
                                <a:rPr lang="es-EC" sz="1600" i="1">
                                  <a:latin typeface="Cambria Math" panose="02040503050406030204" pitchFamily="18" charset="0"/>
                                </a:rPr>
                                <m:t>𝑖</m:t>
                              </m:r>
                              <m:r>
                                <a:rPr lang="es-EC" sz="1600" i="0">
                                  <a:latin typeface="Cambria Math" panose="02040503050406030204" pitchFamily="18" charset="0"/>
                                </a:rPr>
                                <m:t>=1</m:t>
                              </m:r>
                            </m:sub>
                            <m:sup>
                              <m:r>
                                <a:rPr lang="es-EC" sz="1600" i="1">
                                  <a:latin typeface="Cambria Math" panose="02040503050406030204" pitchFamily="18" charset="0"/>
                                </a:rPr>
                                <m:t>𝑛</m:t>
                              </m:r>
                            </m:sup>
                            <m:e>
                              <m:d>
                                <m:dPr>
                                  <m:ctrlPr>
                                    <a:rPr lang="es-EC" sz="1600" i="1">
                                      <a:latin typeface="Cambria Math" panose="02040503050406030204" pitchFamily="18" charset="0"/>
                                    </a:rPr>
                                  </m:ctrlPr>
                                </m:dPr>
                                <m:e>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𝑋</m:t>
                                      </m:r>
                                    </m:e>
                                    <m:sub>
                                      <m:r>
                                        <a:rPr lang="es-EC" sz="1600" i="1">
                                          <a:latin typeface="Cambria Math" panose="02040503050406030204" pitchFamily="18" charset="0"/>
                                        </a:rPr>
                                        <m:t>𝑖</m:t>
                                      </m:r>
                                    </m:sub>
                                  </m:sSub>
                                  <m:r>
                                    <a:rPr lang="es-EC" sz="1600" i="0">
                                      <a:latin typeface="Cambria Math" panose="02040503050406030204" pitchFamily="18" charset="0"/>
                                    </a:rPr>
                                    <m:t>−</m:t>
                                  </m:r>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𝑋</m:t>
                                      </m:r>
                                    </m:e>
                                  </m:acc>
                                </m:e>
                              </m:d>
                              <m:d>
                                <m:dPr>
                                  <m:ctrlPr>
                                    <a:rPr lang="es-EC" sz="1600" i="1">
                                      <a:latin typeface="Cambria Math" panose="02040503050406030204" pitchFamily="18" charset="0"/>
                                    </a:rPr>
                                  </m:ctrlPr>
                                </m:dPr>
                                <m:e>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𝑌</m:t>
                                      </m:r>
                                    </m:e>
                                    <m:sub>
                                      <m:r>
                                        <a:rPr lang="es-EC" sz="1600" i="1">
                                          <a:latin typeface="Cambria Math" panose="02040503050406030204" pitchFamily="18" charset="0"/>
                                        </a:rPr>
                                        <m:t>𝑖</m:t>
                                      </m:r>
                                    </m:sub>
                                  </m:sSub>
                                  <m:r>
                                    <a:rPr lang="es-EC" sz="1600" i="0">
                                      <a:latin typeface="Cambria Math" panose="02040503050406030204" pitchFamily="18" charset="0"/>
                                    </a:rPr>
                                    <m:t>−</m:t>
                                  </m:r>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𝑌</m:t>
                                      </m:r>
                                    </m:e>
                                  </m:acc>
                                </m:e>
                              </m:d>
                            </m:e>
                          </m:nary>
                        </m:num>
                        <m:den>
                          <m:rad>
                            <m:radPr>
                              <m:degHide m:val="on"/>
                              <m:ctrlPr>
                                <a:rPr lang="es-EC" sz="1600" i="1">
                                  <a:solidFill>
                                    <a:srgbClr val="836967"/>
                                  </a:solidFill>
                                  <a:latin typeface="Cambria Math" panose="02040503050406030204" pitchFamily="18" charset="0"/>
                                </a:rPr>
                              </m:ctrlPr>
                            </m:radPr>
                            <m:deg/>
                            <m:e>
                              <m:nary>
                                <m:naryPr>
                                  <m:chr m:val="∑"/>
                                  <m:limLoc m:val="undOvr"/>
                                  <m:ctrlPr>
                                    <a:rPr lang="es-EC" sz="1600" i="1">
                                      <a:latin typeface="Cambria Math" panose="02040503050406030204" pitchFamily="18" charset="0"/>
                                    </a:rPr>
                                  </m:ctrlPr>
                                </m:naryPr>
                                <m:sub>
                                  <m:r>
                                    <a:rPr lang="es-EC" sz="1600" i="1">
                                      <a:latin typeface="Cambria Math" panose="02040503050406030204" pitchFamily="18" charset="0"/>
                                    </a:rPr>
                                    <m:t>𝑖</m:t>
                                  </m:r>
                                  <m:r>
                                    <a:rPr lang="es-EC" sz="1600" i="0">
                                      <a:latin typeface="Cambria Math" panose="02040503050406030204" pitchFamily="18" charset="0"/>
                                    </a:rPr>
                                    <m:t>=1</m:t>
                                  </m:r>
                                </m:sub>
                                <m:sup>
                                  <m:r>
                                    <a:rPr lang="es-EC" sz="1600" i="1">
                                      <a:latin typeface="Cambria Math" panose="02040503050406030204" pitchFamily="18" charset="0"/>
                                    </a:rPr>
                                    <m:t>𝑛</m:t>
                                  </m:r>
                                </m:sup>
                                <m:e>
                                  <m:sSup>
                                    <m:sSupPr>
                                      <m:ctrlPr>
                                        <a:rPr lang="es-EC" sz="1600" i="1">
                                          <a:solidFill>
                                            <a:srgbClr val="836967"/>
                                          </a:solidFill>
                                          <a:latin typeface="Cambria Math" panose="02040503050406030204" pitchFamily="18" charset="0"/>
                                        </a:rPr>
                                      </m:ctrlPr>
                                    </m:sSupPr>
                                    <m:e>
                                      <m:d>
                                        <m:dPr>
                                          <m:ctrlPr>
                                            <a:rPr lang="es-EC" sz="1600" i="1">
                                              <a:latin typeface="Cambria Math" panose="02040503050406030204" pitchFamily="18" charset="0"/>
                                            </a:rPr>
                                          </m:ctrlPr>
                                        </m:dPr>
                                        <m:e>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𝑋</m:t>
                                              </m:r>
                                            </m:e>
                                            <m:sub>
                                              <m:r>
                                                <a:rPr lang="es-EC" sz="1600" i="1">
                                                  <a:latin typeface="Cambria Math" panose="02040503050406030204" pitchFamily="18" charset="0"/>
                                                </a:rPr>
                                                <m:t>𝑖</m:t>
                                              </m:r>
                                            </m:sub>
                                          </m:sSub>
                                          <m:r>
                                            <a:rPr lang="es-EC" sz="1600" i="0">
                                              <a:latin typeface="Cambria Math" panose="02040503050406030204" pitchFamily="18" charset="0"/>
                                            </a:rPr>
                                            <m:t>−</m:t>
                                          </m:r>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𝑋</m:t>
                                              </m:r>
                                            </m:e>
                                          </m:acc>
                                        </m:e>
                                      </m:d>
                                    </m:e>
                                    <m:sup>
                                      <m:r>
                                        <a:rPr lang="es-EC" sz="1600" i="0">
                                          <a:latin typeface="Cambria Math" panose="02040503050406030204" pitchFamily="18" charset="0"/>
                                        </a:rPr>
                                        <m:t>2</m:t>
                                      </m:r>
                                    </m:sup>
                                  </m:sSup>
                                  <m:nary>
                                    <m:naryPr>
                                      <m:chr m:val="∑"/>
                                      <m:limLoc m:val="undOvr"/>
                                      <m:ctrlPr>
                                        <a:rPr lang="es-EC" sz="1600" i="1">
                                          <a:latin typeface="Cambria Math" panose="02040503050406030204" pitchFamily="18" charset="0"/>
                                        </a:rPr>
                                      </m:ctrlPr>
                                    </m:naryPr>
                                    <m:sub>
                                      <m:r>
                                        <a:rPr lang="es-EC" sz="1600" i="1">
                                          <a:latin typeface="Cambria Math" panose="02040503050406030204" pitchFamily="18" charset="0"/>
                                        </a:rPr>
                                        <m:t>𝑖</m:t>
                                      </m:r>
                                      <m:r>
                                        <a:rPr lang="es-EC" sz="1600" i="0">
                                          <a:latin typeface="Cambria Math" panose="02040503050406030204" pitchFamily="18" charset="0"/>
                                        </a:rPr>
                                        <m:t>=1</m:t>
                                      </m:r>
                                    </m:sub>
                                    <m:sup>
                                      <m:r>
                                        <a:rPr lang="es-EC" sz="1600" i="1">
                                          <a:latin typeface="Cambria Math" panose="02040503050406030204" pitchFamily="18" charset="0"/>
                                        </a:rPr>
                                        <m:t>𝑛</m:t>
                                      </m:r>
                                    </m:sup>
                                    <m:e>
                                      <m:sSup>
                                        <m:sSupPr>
                                          <m:ctrlPr>
                                            <a:rPr lang="es-EC" sz="1600" i="1">
                                              <a:solidFill>
                                                <a:srgbClr val="836967"/>
                                              </a:solidFill>
                                              <a:latin typeface="Cambria Math" panose="02040503050406030204" pitchFamily="18" charset="0"/>
                                            </a:rPr>
                                          </m:ctrlPr>
                                        </m:sSupPr>
                                        <m:e>
                                          <m:d>
                                            <m:dPr>
                                              <m:ctrlPr>
                                                <a:rPr lang="es-EC" sz="1600" i="1">
                                                  <a:latin typeface="Cambria Math" panose="02040503050406030204" pitchFamily="18" charset="0"/>
                                                </a:rPr>
                                              </m:ctrlPr>
                                            </m:dPr>
                                            <m:e>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𝑌</m:t>
                                                  </m:r>
                                                </m:e>
                                                <m:sub>
                                                  <m:r>
                                                    <a:rPr lang="es-EC" sz="1600" i="1">
                                                      <a:latin typeface="Cambria Math" panose="02040503050406030204" pitchFamily="18" charset="0"/>
                                                    </a:rPr>
                                                    <m:t>𝑖</m:t>
                                                  </m:r>
                                                </m:sub>
                                              </m:sSub>
                                              <m:r>
                                                <a:rPr lang="es-EC" sz="1600" i="0">
                                                  <a:latin typeface="Cambria Math" panose="02040503050406030204" pitchFamily="18" charset="0"/>
                                                </a:rPr>
                                                <m:t>−</m:t>
                                              </m:r>
                                              <m:acc>
                                                <m:accPr>
                                                  <m:chr m:val="̅"/>
                                                  <m:ctrlPr>
                                                    <a:rPr lang="es-EC" sz="1600" i="1">
                                                      <a:solidFill>
                                                        <a:srgbClr val="836967"/>
                                                      </a:solidFill>
                                                      <a:latin typeface="Cambria Math" panose="02040503050406030204" pitchFamily="18" charset="0"/>
                                                    </a:rPr>
                                                  </m:ctrlPr>
                                                </m:accPr>
                                                <m:e>
                                                  <m:r>
                                                    <a:rPr lang="es-EC" sz="1600" i="1">
                                                      <a:latin typeface="Cambria Math" panose="02040503050406030204" pitchFamily="18" charset="0"/>
                                                    </a:rPr>
                                                    <m:t>𝑌</m:t>
                                                  </m:r>
                                                </m:e>
                                              </m:acc>
                                            </m:e>
                                          </m:d>
                                        </m:e>
                                        <m:sup>
                                          <m:r>
                                            <a:rPr lang="es-EC" sz="1600" i="0">
                                              <a:latin typeface="Cambria Math" panose="02040503050406030204" pitchFamily="18" charset="0"/>
                                            </a:rPr>
                                            <m:t>2</m:t>
                                          </m:r>
                                        </m:sup>
                                      </m:sSup>
                                    </m:e>
                                  </m:nary>
                                </m:e>
                              </m:nary>
                            </m:e>
                          </m:rad>
                        </m:den>
                      </m:f>
                      <m:r>
                        <a:rPr lang="es-EC" sz="1600" i="0">
                          <a:latin typeface="Cambria Math" panose="02040503050406030204" pitchFamily="18" charset="0"/>
                        </a:rPr>
                        <m:t>,</m:t>
                      </m:r>
                    </m:oMath>
                  </m:oMathPara>
                </a14:m>
                <a:endParaRPr lang="es-EC" sz="1600" dirty="0"/>
              </a:p>
            </p:txBody>
          </p:sp>
        </mc:Choice>
        <mc:Fallback xmlns="">
          <p:sp>
            <p:nvSpPr>
              <p:cNvPr id="16" name="CuadroTexto 15">
                <a:extLst>
                  <a:ext uri="{FF2B5EF4-FFF2-40B4-BE49-F238E27FC236}">
                    <a16:creationId xmlns:a16="http://schemas.microsoft.com/office/drawing/2014/main" id="{55F1AE7C-9A71-4D69-85C5-9B2EE73D13F4}"/>
                  </a:ext>
                </a:extLst>
              </p:cNvPr>
              <p:cNvSpPr txBox="1">
                <a:spLocks noRot="1" noChangeAspect="1" noMove="1" noResize="1" noEditPoints="1" noAdjustHandles="1" noChangeArrowheads="1" noChangeShapeType="1" noTextEdit="1"/>
              </p:cNvSpPr>
              <p:nvPr/>
            </p:nvSpPr>
            <p:spPr>
              <a:xfrm>
                <a:off x="-391976" y="2385207"/>
                <a:ext cx="6087144" cy="892360"/>
              </a:xfrm>
              <a:prstGeom prst="rect">
                <a:avLst/>
              </a:prstGeom>
              <a:blipFill>
                <a:blip r:embed="rId2"/>
                <a:stretch>
                  <a:fillRect/>
                </a:stretch>
              </a:blipFill>
            </p:spPr>
            <p:txBody>
              <a:bodyPr/>
              <a:lstStyle/>
              <a:p>
                <a:r>
                  <a:rPr lang="es-EC">
                    <a:noFill/>
                  </a:rPr>
                  <a:t> </a:t>
                </a:r>
              </a:p>
            </p:txBody>
          </p:sp>
        </mc:Fallback>
      </mc:AlternateContent>
      <p:pic>
        <p:nvPicPr>
          <p:cNvPr id="17" name="Imagen 16">
            <a:extLst>
              <a:ext uri="{FF2B5EF4-FFF2-40B4-BE49-F238E27FC236}">
                <a16:creationId xmlns:a16="http://schemas.microsoft.com/office/drawing/2014/main" id="{C60598E7-A34A-4253-AABA-A59B3CC346B1}"/>
              </a:ext>
            </a:extLst>
          </p:cNvPr>
          <p:cNvPicPr/>
          <p:nvPr/>
        </p:nvPicPr>
        <p:blipFill>
          <a:blip r:embed="rId3"/>
          <a:stretch>
            <a:fillRect/>
          </a:stretch>
        </p:blipFill>
        <p:spPr>
          <a:xfrm>
            <a:off x="5696840" y="2276872"/>
            <a:ext cx="5765058" cy="1888292"/>
          </a:xfrm>
          <a:prstGeom prst="rect">
            <a:avLst/>
          </a:prstGeom>
        </p:spPr>
      </p:pic>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3B92DE03-8E9B-4C42-A0C5-EFEEB90CDA6A}"/>
                  </a:ext>
                </a:extLst>
              </p:cNvPr>
              <p:cNvSpPr txBox="1"/>
              <p:nvPr/>
            </p:nvSpPr>
            <p:spPr>
              <a:xfrm>
                <a:off x="974490" y="3356992"/>
                <a:ext cx="6093618" cy="954107"/>
              </a:xfrm>
              <a:prstGeom prst="rect">
                <a:avLst/>
              </a:prstGeom>
              <a:noFill/>
            </p:spPr>
            <p:txBody>
              <a:bodyPr wrap="square">
                <a:spAutoFit/>
              </a:bodyPr>
              <a:lstStyle/>
              <a:p>
                <a:pPr marL="342900" lvl="0" indent="-342900">
                  <a:buFont typeface="Symbol" panose="05050102010706020507" pitchFamily="18" charset="2"/>
                  <a:buChar char=""/>
                </a:pPr>
                <a14:m>
                  <m:oMath xmlns:m="http://schemas.openxmlformats.org/officeDocument/2006/math">
                    <m:r>
                      <a:rPr lang="es-419" sz="1400" i="1" smtClean="0">
                        <a:effectLst/>
                        <a:latin typeface="Cambria Math" panose="02040503050406030204" pitchFamily="18" charset="0"/>
                        <a:ea typeface="Times New Roman" panose="02020603050405020304" pitchFamily="18" charset="0"/>
                        <a:cs typeface="Times New Roman" panose="02020603050405020304" pitchFamily="18" charset="0"/>
                      </a:rPr>
                      <m:t>𝑟</m:t>
                    </m:r>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coeficiente de correlación,</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acc>
                      <m:accPr>
                        <m:chr m:val="̅"/>
                        <m:ctrlPr>
                          <a:rPr lang="es-EC" sz="1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419" sz="1400" i="1">
                            <a:effectLst/>
                            <a:latin typeface="Cambria Math" panose="02040503050406030204" pitchFamily="18" charset="0"/>
                            <a:ea typeface="Times New Roman" panose="02020603050405020304" pitchFamily="18" charset="0"/>
                            <a:cs typeface="Times New Roman" panose="02020603050405020304" pitchFamily="18" charset="0"/>
                          </a:rPr>
                          <m:t>𝑋</m:t>
                        </m:r>
                      </m:e>
                    </m:acc>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promedio de las muestras de </a:t>
                </a:r>
                <a:r>
                  <a:rPr lang="es-419" sz="1400" i="1" dirty="0">
                    <a:effectLst/>
                    <a:latin typeface="Arial" panose="020B0604020202020204" pitchFamily="34" charset="0"/>
                    <a:ea typeface="Times New Roman" panose="02020603050405020304" pitchFamily="18" charset="0"/>
                    <a:cs typeface="Times New Roman" panose="02020603050405020304" pitchFamily="18" charset="0"/>
                  </a:rPr>
                  <a:t>X,</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acc>
                      <m:accPr>
                        <m:chr m:val="̅"/>
                        <m:ctrlPr>
                          <a:rPr lang="es-EC" sz="14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419" sz="1400" i="1">
                            <a:effectLst/>
                            <a:latin typeface="Cambria Math" panose="02040503050406030204" pitchFamily="18" charset="0"/>
                            <a:ea typeface="Times New Roman" panose="02020603050405020304" pitchFamily="18" charset="0"/>
                            <a:cs typeface="Times New Roman" panose="02020603050405020304" pitchFamily="18" charset="0"/>
                          </a:rPr>
                          <m:t>𝑌</m:t>
                        </m:r>
                      </m:e>
                    </m:acc>
                  </m:oMath>
                </a14:m>
                <a:r>
                  <a:rPr lang="es-419" sz="1400" dirty="0">
                    <a:effectLst/>
                    <a:latin typeface="Arial" panose="020B0604020202020204" pitchFamily="34" charset="0"/>
                    <a:ea typeface="Times New Roman" panose="02020603050405020304" pitchFamily="18" charset="0"/>
                    <a:cs typeface="Times New Roman" panose="02020603050405020304" pitchFamily="18" charset="0"/>
                  </a:rPr>
                  <a:t>: es el promedio de las muestras en </a:t>
                </a:r>
                <a:r>
                  <a:rPr lang="es-419" sz="1400" i="1" dirty="0">
                    <a:effectLst/>
                    <a:latin typeface="Arial" panose="020B0604020202020204" pitchFamily="34" charset="0"/>
                    <a:ea typeface="Times New Roman" panose="02020603050405020304" pitchFamily="18" charset="0"/>
                    <a:cs typeface="Times New Roman" panose="02020603050405020304" pitchFamily="18" charset="0"/>
                  </a:rPr>
                  <a:t>Y,</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14:m>
                  <m:oMath xmlns:m="http://schemas.openxmlformats.org/officeDocument/2006/math">
                    <m:r>
                      <a:rPr lang="es-EC" sz="14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s-EC" sz="1400" dirty="0">
                    <a:effectLst/>
                    <a:latin typeface="Arial" panose="020B0604020202020204" pitchFamily="34" charset="0"/>
                    <a:ea typeface="Times New Roman" panose="02020603050405020304" pitchFamily="18" charset="0"/>
                    <a:cs typeface="Times New Roman" panose="02020603050405020304" pitchFamily="18" charset="0"/>
                  </a:rPr>
                  <a:t>: es el número de muestras tanto de X como de Y.</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CuadroTexto 17">
                <a:extLst>
                  <a:ext uri="{FF2B5EF4-FFF2-40B4-BE49-F238E27FC236}">
                    <a16:creationId xmlns:a16="http://schemas.microsoft.com/office/drawing/2014/main" id="{3B92DE03-8E9B-4C42-A0C5-EFEEB90CDA6A}"/>
                  </a:ext>
                </a:extLst>
              </p:cNvPr>
              <p:cNvSpPr txBox="1">
                <a:spLocks noRot="1" noChangeAspect="1" noMove="1" noResize="1" noEditPoints="1" noAdjustHandles="1" noChangeArrowheads="1" noChangeShapeType="1" noTextEdit="1"/>
              </p:cNvSpPr>
              <p:nvPr/>
            </p:nvSpPr>
            <p:spPr>
              <a:xfrm>
                <a:off x="974490" y="3356992"/>
                <a:ext cx="6093618" cy="954107"/>
              </a:xfrm>
              <a:prstGeom prst="rect">
                <a:avLst/>
              </a:prstGeom>
              <a:blipFill>
                <a:blip r:embed="rId4"/>
                <a:stretch>
                  <a:fillRect l="-300" t="-1923" b="-5769"/>
                </a:stretch>
              </a:blipFill>
            </p:spPr>
            <p:txBody>
              <a:bodyPr/>
              <a:lstStyle/>
              <a:p>
                <a:r>
                  <a:rPr lang="es-EC">
                    <a:noFill/>
                  </a:rPr>
                  <a:t> </a:t>
                </a:r>
              </a:p>
            </p:txBody>
          </p:sp>
        </mc:Fallback>
      </mc:AlternateContent>
      <p:sp>
        <p:nvSpPr>
          <p:cNvPr id="32" name="CuadroTexto 31">
            <a:extLst>
              <a:ext uri="{FF2B5EF4-FFF2-40B4-BE49-F238E27FC236}">
                <a16:creationId xmlns:a16="http://schemas.microsoft.com/office/drawing/2014/main" id="{C54544F4-16F9-47FC-A912-4B2D75A726F0}"/>
              </a:ext>
            </a:extLst>
          </p:cNvPr>
          <p:cNvSpPr txBox="1"/>
          <p:nvPr/>
        </p:nvSpPr>
        <p:spPr>
          <a:xfrm>
            <a:off x="0" y="6493174"/>
            <a:ext cx="705967" cy="369332"/>
          </a:xfrm>
          <a:prstGeom prst="rect">
            <a:avLst/>
          </a:prstGeom>
          <a:noFill/>
        </p:spPr>
        <p:txBody>
          <a:bodyPr wrap="square" rtlCol="0">
            <a:spAutoFit/>
          </a:bodyPr>
          <a:lstStyle/>
          <a:p>
            <a:r>
              <a:rPr lang="en-BZ" b="1" dirty="0"/>
              <a:t>22</a:t>
            </a:r>
            <a:endParaRPr lang="es-ES" dirty="0"/>
          </a:p>
        </p:txBody>
      </p:sp>
    </p:spTree>
    <p:extLst>
      <p:ext uri="{BB962C8B-B14F-4D97-AF65-F5344CB8AC3E}">
        <p14:creationId xmlns:p14="http://schemas.microsoft.com/office/powerpoint/2010/main" val="869401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7176120" y="0"/>
            <a:ext cx="4615168" cy="76470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28" name="Título 5">
            <a:extLst>
              <a:ext uri="{FF2B5EF4-FFF2-40B4-BE49-F238E27FC236}">
                <a16:creationId xmlns:a16="http://schemas.microsoft.com/office/drawing/2014/main" id="{1DE1E650-B58C-4597-9B45-3D0DF0A34BB4}"/>
              </a:ext>
            </a:extLst>
          </p:cNvPr>
          <p:cNvSpPr txBox="1">
            <a:spLocks/>
          </p:cNvSpPr>
          <p:nvPr/>
        </p:nvSpPr>
        <p:spPr>
          <a:xfrm>
            <a:off x="287312" y="620688"/>
            <a:ext cx="4728569"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Correlación: parque Itchimbía</a:t>
            </a:r>
            <a:endParaRPr lang="es-EC" sz="1900" b="1" dirty="0">
              <a:latin typeface="Georgia" panose="02040502050405020303" pitchFamily="18" charset="0"/>
            </a:endParaRPr>
          </a:p>
        </p:txBody>
      </p:sp>
      <p:sp>
        <p:nvSpPr>
          <p:cNvPr id="21" name="CuadroTexto 20">
            <a:extLst>
              <a:ext uri="{FF2B5EF4-FFF2-40B4-BE49-F238E27FC236}">
                <a16:creationId xmlns:a16="http://schemas.microsoft.com/office/drawing/2014/main" id="{1E4D7A23-76F3-41FB-A34A-AA5926C0B9DB}"/>
              </a:ext>
            </a:extLst>
          </p:cNvPr>
          <p:cNvSpPr txBox="1"/>
          <p:nvPr/>
        </p:nvSpPr>
        <p:spPr>
          <a:xfrm>
            <a:off x="1988716" y="4869160"/>
            <a:ext cx="2453928" cy="584775"/>
          </a:xfrm>
          <a:prstGeom prst="rect">
            <a:avLst/>
          </a:prstGeom>
          <a:solidFill>
            <a:schemeClr val="bg1"/>
          </a:solidFill>
        </p:spPr>
        <p:txBody>
          <a:bodyPr wrap="square">
            <a:spAutoFit/>
          </a:bodyPr>
          <a:lstStyle/>
          <a:p>
            <a:r>
              <a:rPr lang="es-ES" sz="1600" dirty="0"/>
              <a:t>C. Correlación:        0,79</a:t>
            </a:r>
          </a:p>
          <a:p>
            <a:r>
              <a:rPr lang="es-ES" sz="1600" dirty="0"/>
              <a:t>C. Determinación:	0,63</a:t>
            </a:r>
          </a:p>
        </p:txBody>
      </p:sp>
      <p:sp>
        <p:nvSpPr>
          <p:cNvPr id="22" name="CuadroTexto 21">
            <a:extLst>
              <a:ext uri="{FF2B5EF4-FFF2-40B4-BE49-F238E27FC236}">
                <a16:creationId xmlns:a16="http://schemas.microsoft.com/office/drawing/2014/main" id="{46F3B54A-71EB-4D60-B014-9216F4E77DB3}"/>
              </a:ext>
            </a:extLst>
          </p:cNvPr>
          <p:cNvSpPr txBox="1"/>
          <p:nvPr/>
        </p:nvSpPr>
        <p:spPr>
          <a:xfrm>
            <a:off x="7258438" y="4869159"/>
            <a:ext cx="2453928" cy="584775"/>
          </a:xfrm>
          <a:prstGeom prst="rect">
            <a:avLst/>
          </a:prstGeom>
          <a:solidFill>
            <a:schemeClr val="bg1"/>
          </a:solidFill>
        </p:spPr>
        <p:txBody>
          <a:bodyPr wrap="square">
            <a:spAutoFit/>
          </a:bodyPr>
          <a:lstStyle/>
          <a:p>
            <a:r>
              <a:rPr lang="es-ES" sz="1600" dirty="0"/>
              <a:t>C. Correlación:        0,78</a:t>
            </a:r>
          </a:p>
          <a:p>
            <a:r>
              <a:rPr lang="es-ES" sz="1600" dirty="0"/>
              <a:t>C. Determinación:	0,61</a:t>
            </a:r>
          </a:p>
        </p:txBody>
      </p:sp>
      <p:sp>
        <p:nvSpPr>
          <p:cNvPr id="23" name="CuadroTexto 22">
            <a:extLst>
              <a:ext uri="{FF2B5EF4-FFF2-40B4-BE49-F238E27FC236}">
                <a16:creationId xmlns:a16="http://schemas.microsoft.com/office/drawing/2014/main" id="{A39244B3-F46E-4333-AFE9-8DBD6B4DE094}"/>
              </a:ext>
            </a:extLst>
          </p:cNvPr>
          <p:cNvSpPr txBox="1"/>
          <p:nvPr/>
        </p:nvSpPr>
        <p:spPr>
          <a:xfrm>
            <a:off x="0" y="6493174"/>
            <a:ext cx="705967" cy="369332"/>
          </a:xfrm>
          <a:prstGeom prst="rect">
            <a:avLst/>
          </a:prstGeom>
          <a:noFill/>
        </p:spPr>
        <p:txBody>
          <a:bodyPr wrap="square" rtlCol="0">
            <a:spAutoFit/>
          </a:bodyPr>
          <a:lstStyle/>
          <a:p>
            <a:r>
              <a:rPr lang="en-BZ" b="1" dirty="0"/>
              <a:t>23</a:t>
            </a:r>
            <a:endParaRPr lang="es-ES" dirty="0"/>
          </a:p>
        </p:txBody>
      </p:sp>
      <p:pic>
        <p:nvPicPr>
          <p:cNvPr id="5" name="Imagen 4">
            <a:extLst>
              <a:ext uri="{FF2B5EF4-FFF2-40B4-BE49-F238E27FC236}">
                <a16:creationId xmlns:a16="http://schemas.microsoft.com/office/drawing/2014/main" id="{00215307-6123-41EE-9F4C-7435953CE6A4}"/>
              </a:ext>
            </a:extLst>
          </p:cNvPr>
          <p:cNvPicPr>
            <a:picLocks noChangeAspect="1"/>
          </p:cNvPicPr>
          <p:nvPr/>
        </p:nvPicPr>
        <p:blipFill>
          <a:blip r:embed="rId2"/>
          <a:stretch>
            <a:fillRect/>
          </a:stretch>
        </p:blipFill>
        <p:spPr>
          <a:xfrm>
            <a:off x="352983" y="1493751"/>
            <a:ext cx="5499069" cy="2969009"/>
          </a:xfrm>
          <a:prstGeom prst="rect">
            <a:avLst/>
          </a:prstGeom>
        </p:spPr>
      </p:pic>
      <p:pic>
        <p:nvPicPr>
          <p:cNvPr id="6" name="Imagen 5">
            <a:extLst>
              <a:ext uri="{FF2B5EF4-FFF2-40B4-BE49-F238E27FC236}">
                <a16:creationId xmlns:a16="http://schemas.microsoft.com/office/drawing/2014/main" id="{93A79143-CA9B-44B2-9F13-429451E4DCFC}"/>
              </a:ext>
            </a:extLst>
          </p:cNvPr>
          <p:cNvPicPr>
            <a:picLocks noChangeAspect="1"/>
          </p:cNvPicPr>
          <p:nvPr/>
        </p:nvPicPr>
        <p:blipFill>
          <a:blip r:embed="rId3"/>
          <a:stretch>
            <a:fillRect/>
          </a:stretch>
        </p:blipFill>
        <p:spPr>
          <a:xfrm>
            <a:off x="6044383" y="1512057"/>
            <a:ext cx="5499069" cy="2969009"/>
          </a:xfrm>
          <a:prstGeom prst="rect">
            <a:avLst/>
          </a:prstGeom>
        </p:spPr>
      </p:pic>
    </p:spTree>
    <p:extLst>
      <p:ext uri="{BB962C8B-B14F-4D97-AF65-F5344CB8AC3E}">
        <p14:creationId xmlns:p14="http://schemas.microsoft.com/office/powerpoint/2010/main" val="293163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5"/>
          <p:cNvSpPr txBox="1">
            <a:spLocks/>
          </p:cNvSpPr>
          <p:nvPr/>
        </p:nvSpPr>
        <p:spPr>
          <a:xfrm>
            <a:off x="7176120" y="0"/>
            <a:ext cx="4615168" cy="76470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Pruebas y Resultados</a:t>
            </a:r>
          </a:p>
        </p:txBody>
      </p:sp>
      <p:sp>
        <p:nvSpPr>
          <p:cNvPr id="28" name="Título 5">
            <a:extLst>
              <a:ext uri="{FF2B5EF4-FFF2-40B4-BE49-F238E27FC236}">
                <a16:creationId xmlns:a16="http://schemas.microsoft.com/office/drawing/2014/main" id="{1DE1E650-B58C-4597-9B45-3D0DF0A34BB4}"/>
              </a:ext>
            </a:extLst>
          </p:cNvPr>
          <p:cNvSpPr txBox="1">
            <a:spLocks/>
          </p:cNvSpPr>
          <p:nvPr/>
        </p:nvSpPr>
        <p:spPr>
          <a:xfrm>
            <a:off x="287312" y="621295"/>
            <a:ext cx="4728569"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S" sz="1900" b="1" dirty="0">
                <a:latin typeface="Georgia" panose="02040502050405020303" pitchFamily="18" charset="0"/>
              </a:rPr>
              <a:t>Correlación: campus universitario</a:t>
            </a:r>
            <a:endParaRPr lang="es-EC" sz="1900" b="1" dirty="0">
              <a:latin typeface="Georgia" panose="02040502050405020303" pitchFamily="18" charset="0"/>
            </a:endParaRPr>
          </a:p>
        </p:txBody>
      </p:sp>
      <p:sp>
        <p:nvSpPr>
          <p:cNvPr id="21" name="CuadroTexto 20">
            <a:extLst>
              <a:ext uri="{FF2B5EF4-FFF2-40B4-BE49-F238E27FC236}">
                <a16:creationId xmlns:a16="http://schemas.microsoft.com/office/drawing/2014/main" id="{1E4D7A23-76F3-41FB-A34A-AA5926C0B9DB}"/>
              </a:ext>
            </a:extLst>
          </p:cNvPr>
          <p:cNvSpPr txBox="1"/>
          <p:nvPr/>
        </p:nvSpPr>
        <p:spPr>
          <a:xfrm>
            <a:off x="1988716" y="4869160"/>
            <a:ext cx="2453928" cy="584775"/>
          </a:xfrm>
          <a:prstGeom prst="rect">
            <a:avLst/>
          </a:prstGeom>
          <a:solidFill>
            <a:schemeClr val="bg1"/>
          </a:solidFill>
        </p:spPr>
        <p:txBody>
          <a:bodyPr wrap="square">
            <a:spAutoFit/>
          </a:bodyPr>
          <a:lstStyle/>
          <a:p>
            <a:r>
              <a:rPr lang="es-ES" sz="1600" dirty="0"/>
              <a:t>C. Correlación:        0,95</a:t>
            </a:r>
          </a:p>
          <a:p>
            <a:r>
              <a:rPr lang="es-ES" sz="1600" dirty="0"/>
              <a:t>C. Determinación:	0,91</a:t>
            </a:r>
          </a:p>
        </p:txBody>
      </p:sp>
      <p:sp>
        <p:nvSpPr>
          <p:cNvPr id="22" name="CuadroTexto 21">
            <a:extLst>
              <a:ext uri="{FF2B5EF4-FFF2-40B4-BE49-F238E27FC236}">
                <a16:creationId xmlns:a16="http://schemas.microsoft.com/office/drawing/2014/main" id="{46F3B54A-71EB-4D60-B014-9216F4E77DB3}"/>
              </a:ext>
            </a:extLst>
          </p:cNvPr>
          <p:cNvSpPr txBox="1"/>
          <p:nvPr/>
        </p:nvSpPr>
        <p:spPr>
          <a:xfrm>
            <a:off x="7258438" y="4869159"/>
            <a:ext cx="2453928" cy="584775"/>
          </a:xfrm>
          <a:prstGeom prst="rect">
            <a:avLst/>
          </a:prstGeom>
          <a:solidFill>
            <a:schemeClr val="bg1"/>
          </a:solidFill>
        </p:spPr>
        <p:txBody>
          <a:bodyPr wrap="square">
            <a:spAutoFit/>
          </a:bodyPr>
          <a:lstStyle/>
          <a:p>
            <a:r>
              <a:rPr lang="es-ES" sz="1600" dirty="0"/>
              <a:t>C. Correlación:        0,96</a:t>
            </a:r>
          </a:p>
          <a:p>
            <a:r>
              <a:rPr lang="es-ES" sz="1600" dirty="0"/>
              <a:t>C. Determinación:	0,92</a:t>
            </a:r>
          </a:p>
        </p:txBody>
      </p:sp>
      <p:sp>
        <p:nvSpPr>
          <p:cNvPr id="14" name="CuadroTexto 13">
            <a:extLst>
              <a:ext uri="{FF2B5EF4-FFF2-40B4-BE49-F238E27FC236}">
                <a16:creationId xmlns:a16="http://schemas.microsoft.com/office/drawing/2014/main" id="{D75CF267-E4E4-4529-ADDE-25B7C0938E99}"/>
              </a:ext>
            </a:extLst>
          </p:cNvPr>
          <p:cNvSpPr txBox="1"/>
          <p:nvPr/>
        </p:nvSpPr>
        <p:spPr>
          <a:xfrm>
            <a:off x="0" y="6493174"/>
            <a:ext cx="705967" cy="369332"/>
          </a:xfrm>
          <a:prstGeom prst="rect">
            <a:avLst/>
          </a:prstGeom>
          <a:noFill/>
        </p:spPr>
        <p:txBody>
          <a:bodyPr wrap="square" rtlCol="0">
            <a:spAutoFit/>
          </a:bodyPr>
          <a:lstStyle/>
          <a:p>
            <a:r>
              <a:rPr lang="en-BZ" b="1" dirty="0"/>
              <a:t>24</a:t>
            </a:r>
            <a:endParaRPr lang="es-ES" dirty="0"/>
          </a:p>
        </p:txBody>
      </p:sp>
      <p:pic>
        <p:nvPicPr>
          <p:cNvPr id="3" name="Imagen 2">
            <a:extLst>
              <a:ext uri="{FF2B5EF4-FFF2-40B4-BE49-F238E27FC236}">
                <a16:creationId xmlns:a16="http://schemas.microsoft.com/office/drawing/2014/main" id="{6A53741C-B036-4D5D-B40C-2AAA4880C8D5}"/>
              </a:ext>
            </a:extLst>
          </p:cNvPr>
          <p:cNvPicPr>
            <a:picLocks noChangeAspect="1"/>
          </p:cNvPicPr>
          <p:nvPr/>
        </p:nvPicPr>
        <p:blipFill>
          <a:blip r:embed="rId2"/>
          <a:stretch>
            <a:fillRect/>
          </a:stretch>
        </p:blipFill>
        <p:spPr>
          <a:xfrm>
            <a:off x="352983" y="1512751"/>
            <a:ext cx="5499069" cy="2969009"/>
          </a:xfrm>
          <a:prstGeom prst="rect">
            <a:avLst/>
          </a:prstGeom>
        </p:spPr>
      </p:pic>
      <p:pic>
        <p:nvPicPr>
          <p:cNvPr id="4" name="Imagen 3">
            <a:extLst>
              <a:ext uri="{FF2B5EF4-FFF2-40B4-BE49-F238E27FC236}">
                <a16:creationId xmlns:a16="http://schemas.microsoft.com/office/drawing/2014/main" id="{FAFCFB06-5E97-4048-A3C7-EBD62A0B120D}"/>
              </a:ext>
            </a:extLst>
          </p:cNvPr>
          <p:cNvPicPr>
            <a:picLocks noChangeAspect="1"/>
          </p:cNvPicPr>
          <p:nvPr/>
        </p:nvPicPr>
        <p:blipFill>
          <a:blip r:embed="rId3"/>
          <a:stretch>
            <a:fillRect/>
          </a:stretch>
        </p:blipFill>
        <p:spPr>
          <a:xfrm>
            <a:off x="6096000" y="1512751"/>
            <a:ext cx="5499069" cy="2969009"/>
          </a:xfrm>
          <a:prstGeom prst="rect">
            <a:avLst/>
          </a:prstGeom>
        </p:spPr>
      </p:pic>
    </p:spTree>
    <p:extLst>
      <p:ext uri="{BB962C8B-B14F-4D97-AF65-F5344CB8AC3E}">
        <p14:creationId xmlns:p14="http://schemas.microsoft.com/office/powerpoint/2010/main" val="85571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191344" y="617208"/>
            <a:ext cx="7488832" cy="504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Presupuesto</a:t>
            </a:r>
            <a:endParaRPr lang="es-EC" sz="1900" b="1" i="1" dirty="0">
              <a:latin typeface="Georgia" panose="02040502050405020303" pitchFamily="18" charset="0"/>
            </a:endParaRPr>
          </a:p>
        </p:txBody>
      </p:sp>
      <p:sp>
        <p:nvSpPr>
          <p:cNvPr id="5" name="Título 5"/>
          <p:cNvSpPr txBox="1">
            <a:spLocks/>
          </p:cNvSpPr>
          <p:nvPr/>
        </p:nvSpPr>
        <p:spPr>
          <a:xfrm>
            <a:off x="2063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pic>
        <p:nvPicPr>
          <p:cNvPr id="7" name="Imagen 6">
            <a:extLst>
              <a:ext uri="{FF2B5EF4-FFF2-40B4-BE49-F238E27FC236}">
                <a16:creationId xmlns:a16="http://schemas.microsoft.com/office/drawing/2014/main" id="{8624DD95-83D2-4447-BC6B-125DB45A29F3}"/>
              </a:ext>
            </a:extLst>
          </p:cNvPr>
          <p:cNvPicPr>
            <a:picLocks noChangeAspect="1"/>
          </p:cNvPicPr>
          <p:nvPr/>
        </p:nvPicPr>
        <p:blipFill>
          <a:blip r:embed="rId2"/>
          <a:stretch>
            <a:fillRect/>
          </a:stretch>
        </p:blipFill>
        <p:spPr>
          <a:xfrm>
            <a:off x="3287688" y="960695"/>
            <a:ext cx="5904656" cy="5041920"/>
          </a:xfrm>
          <a:prstGeom prst="rect">
            <a:avLst/>
          </a:prstGeom>
        </p:spPr>
      </p:pic>
      <p:sp>
        <p:nvSpPr>
          <p:cNvPr id="8" name="CuadroTexto 7">
            <a:extLst>
              <a:ext uri="{FF2B5EF4-FFF2-40B4-BE49-F238E27FC236}">
                <a16:creationId xmlns:a16="http://schemas.microsoft.com/office/drawing/2014/main" id="{4E468ACB-E8D1-459D-89AE-DA835A6F9306}"/>
              </a:ext>
            </a:extLst>
          </p:cNvPr>
          <p:cNvSpPr txBox="1"/>
          <p:nvPr/>
        </p:nvSpPr>
        <p:spPr>
          <a:xfrm>
            <a:off x="0" y="6493174"/>
            <a:ext cx="705967" cy="369332"/>
          </a:xfrm>
          <a:prstGeom prst="rect">
            <a:avLst/>
          </a:prstGeom>
          <a:noFill/>
        </p:spPr>
        <p:txBody>
          <a:bodyPr wrap="square" rtlCol="0">
            <a:spAutoFit/>
          </a:bodyPr>
          <a:lstStyle/>
          <a:p>
            <a:r>
              <a:rPr lang="en-BZ" b="1" dirty="0"/>
              <a:t>25</a:t>
            </a:r>
            <a:endParaRPr lang="es-ES" dirty="0"/>
          </a:p>
        </p:txBody>
      </p:sp>
    </p:spTree>
    <p:extLst>
      <p:ext uri="{BB962C8B-B14F-4D97-AF65-F5344CB8AC3E}">
        <p14:creationId xmlns:p14="http://schemas.microsoft.com/office/powerpoint/2010/main" val="364852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0" y="595586"/>
            <a:ext cx="11784631" cy="5031268"/>
          </a:xfrm>
        </p:spPr>
        <p:txBody>
          <a:bodyPr/>
          <a:lstStyle/>
          <a:p>
            <a:pPr marL="628650" indent="-285750" algn="just">
              <a:lnSpc>
                <a:spcPct val="150000"/>
              </a:lnSpc>
            </a:pPr>
            <a:r>
              <a:rPr lang="es-EC" sz="1400" dirty="0">
                <a:solidFill>
                  <a:schemeClr val="tx1"/>
                </a:solidFill>
              </a:rPr>
              <a:t>Se desplegó una red de sensores capaces de captar variables de </a:t>
            </a:r>
            <a:r>
              <a:rPr lang="es-EC" sz="1400" dirty="0" err="1">
                <a:solidFill>
                  <a:schemeClr val="tx1"/>
                </a:solidFill>
              </a:rPr>
              <a:t>IUV</a:t>
            </a:r>
            <a:r>
              <a:rPr lang="es-EC" sz="1400" dirty="0">
                <a:solidFill>
                  <a:schemeClr val="tx1"/>
                </a:solidFill>
              </a:rPr>
              <a:t>, iluminancia, y temperatura, tanto en el campus universitario como en el parque Itchimbía, estos sensores fueron incorporados en dos nodos de monitorización los cuales se encargan de enviar los datos a la red de Sigfox. </a:t>
            </a:r>
          </a:p>
          <a:p>
            <a:pPr marL="628650" indent="-285750" algn="just">
              <a:lnSpc>
                <a:spcPct val="150000"/>
              </a:lnSpc>
            </a:pPr>
            <a:r>
              <a:rPr lang="es-EC" sz="1400" dirty="0">
                <a:solidFill>
                  <a:schemeClr val="tx1"/>
                </a:solidFill>
              </a:rPr>
              <a:t>Se definió el </a:t>
            </a:r>
            <a:r>
              <a:rPr lang="es-EC" sz="1400" dirty="0" err="1">
                <a:solidFill>
                  <a:schemeClr val="tx1"/>
                </a:solidFill>
              </a:rPr>
              <a:t>payload</a:t>
            </a:r>
            <a:r>
              <a:rPr lang="es-EC" sz="1400" dirty="0">
                <a:solidFill>
                  <a:schemeClr val="tx1"/>
                </a:solidFill>
              </a:rPr>
              <a:t> de </a:t>
            </a:r>
            <a:r>
              <a:rPr lang="es-EC" sz="1400" dirty="0" err="1">
                <a:solidFill>
                  <a:schemeClr val="tx1"/>
                </a:solidFill>
              </a:rPr>
              <a:t>uplink</a:t>
            </a:r>
            <a:r>
              <a:rPr lang="es-EC" sz="1400" dirty="0">
                <a:solidFill>
                  <a:schemeClr val="tx1"/>
                </a:solidFill>
              </a:rPr>
              <a:t> que contiene los datos a ser enviados a la red de Sigfox, el cual está compuesto por las 3 variables capturadas por los sensores utilizados, de esta forma se tienen 4 bytes para el </a:t>
            </a:r>
            <a:r>
              <a:rPr lang="es-EC" sz="1400" dirty="0" err="1">
                <a:solidFill>
                  <a:schemeClr val="tx1"/>
                </a:solidFill>
              </a:rPr>
              <a:t>IUV</a:t>
            </a:r>
            <a:r>
              <a:rPr lang="es-EC" sz="1400" dirty="0">
                <a:solidFill>
                  <a:schemeClr val="tx1"/>
                </a:solidFill>
              </a:rPr>
              <a:t>, 2 bytes para la temperatura, y 6 bytes para la iluminancia, el </a:t>
            </a:r>
            <a:r>
              <a:rPr lang="es-EC" sz="1400" dirty="0" err="1">
                <a:solidFill>
                  <a:schemeClr val="tx1"/>
                </a:solidFill>
              </a:rPr>
              <a:t>payload</a:t>
            </a:r>
            <a:r>
              <a:rPr lang="es-EC" sz="1400" dirty="0">
                <a:solidFill>
                  <a:schemeClr val="tx1"/>
                </a:solidFill>
              </a:rPr>
              <a:t> enviado llega hasta el </a:t>
            </a:r>
            <a:r>
              <a:rPr lang="es-EC" sz="1400" dirty="0" err="1">
                <a:solidFill>
                  <a:schemeClr val="tx1"/>
                </a:solidFill>
              </a:rPr>
              <a:t>backend</a:t>
            </a:r>
            <a:r>
              <a:rPr lang="es-EC" sz="1400" dirty="0">
                <a:solidFill>
                  <a:schemeClr val="tx1"/>
                </a:solidFill>
              </a:rPr>
              <a:t> de Sigfox para posteriormente ser redirigido hacia un servidor web mediante el uso de </a:t>
            </a:r>
            <a:r>
              <a:rPr lang="es-EC" sz="1400" dirty="0" err="1">
                <a:solidFill>
                  <a:schemeClr val="tx1"/>
                </a:solidFill>
              </a:rPr>
              <a:t>callbacks</a:t>
            </a:r>
            <a:r>
              <a:rPr lang="es-EC" sz="1400" dirty="0">
                <a:solidFill>
                  <a:schemeClr val="tx1"/>
                </a:solidFill>
              </a:rPr>
              <a:t>.</a:t>
            </a:r>
          </a:p>
          <a:p>
            <a:pPr marL="628650" indent="-285750" algn="just">
              <a:lnSpc>
                <a:spcPct val="150000"/>
              </a:lnSpc>
            </a:pPr>
            <a:r>
              <a:rPr lang="es-EC" sz="1400" dirty="0">
                <a:solidFill>
                  <a:schemeClr val="tx1"/>
                </a:solidFill>
              </a:rPr>
              <a:t>Se desarrolló una aplicación móvil que permite visualizar los datos recolectados por los nodos de monitorización a través de una interfaz gráfica, esta aplicación muestra el </a:t>
            </a:r>
            <a:r>
              <a:rPr lang="es-EC" sz="1400" dirty="0" err="1">
                <a:solidFill>
                  <a:schemeClr val="tx1"/>
                </a:solidFill>
              </a:rPr>
              <a:t>IUV</a:t>
            </a:r>
            <a:r>
              <a:rPr lang="es-EC" sz="1400" dirty="0">
                <a:solidFill>
                  <a:schemeClr val="tx1"/>
                </a:solidFill>
              </a:rPr>
              <a:t> al que se está expuesto, una recomendación basada en la categoría de exposición, así como también muestra la temperatura ambiente y la iluminancia detectada por cada nodo, adicional se pueden observar los lugares en donde se encuentran ubicados los nodos y el funcionamiento de la aplicación.</a:t>
            </a:r>
          </a:p>
          <a:p>
            <a:pPr marL="628650" indent="-285750" algn="just">
              <a:lnSpc>
                <a:spcPct val="150000"/>
              </a:lnSpc>
            </a:pPr>
            <a:r>
              <a:rPr lang="es-EC" sz="1400" dirty="0">
                <a:solidFill>
                  <a:schemeClr val="tx1"/>
                </a:solidFill>
              </a:rPr>
              <a:t>Se determinó la precisión que tienen los sensores mediante la desviación estándar, con lo cual se presentaron los siguientes resultados. El sensor 1 de radiación UV obtuvo una precisión del 0.81%, mientras que el sensor 2 de radiación UV obtuvo una precisión del 0.89%. Para el sensor 1 de temperatura se obtuvo una precisión del 0.83 % y una precisión del 0.81% en el caso del sensor 2 de temperatura. Finalmente se obtuvo una precisión del 0.16 % para el sensor 1 de iluminancia mientras que el sensor 2 de iluminancia obtuvo una precisión del 0.19 %, por lo cual se concluye que los sensores tienen una muy buena precisión debido a que estas son menores al 1 %.</a:t>
            </a:r>
          </a:p>
          <a:p>
            <a:pPr marL="628650" indent="-285750" algn="just">
              <a:lnSpc>
                <a:spcPct val="150000"/>
              </a:lnSpc>
            </a:pPr>
            <a:endParaRPr lang="es-EC" sz="1400" dirty="0">
              <a:solidFill>
                <a:schemeClr val="tx1"/>
              </a:solidFill>
            </a:endParaRPr>
          </a:p>
          <a:p>
            <a:pPr indent="457200" algn="just">
              <a:lnSpc>
                <a:spcPct val="150000"/>
              </a:lnSpc>
            </a:pPr>
            <a:endParaRPr lang="es-EC" sz="1400" dirty="0">
              <a:solidFill>
                <a:schemeClr val="tx1"/>
              </a:solidFill>
            </a:endParaRPr>
          </a:p>
        </p:txBody>
      </p:sp>
      <p:sp>
        <p:nvSpPr>
          <p:cNvPr id="4" name="Título 5"/>
          <p:cNvSpPr>
            <a:spLocks noGrp="1"/>
          </p:cNvSpPr>
          <p:nvPr>
            <p:ph type="title"/>
          </p:nvPr>
        </p:nvSpPr>
        <p:spPr>
          <a:xfrm>
            <a:off x="7680176" y="28978"/>
            <a:ext cx="2612976" cy="559142"/>
          </a:xfrm>
        </p:spPr>
        <p:txBody>
          <a:bodyPr/>
          <a:lstStyle/>
          <a:p>
            <a:r>
              <a:rPr lang="es-EC" i="0" dirty="0">
                <a:solidFill>
                  <a:srgbClr val="00B050"/>
                </a:solidFill>
                <a:latin typeface="Times New Roman" panose="02020603050405020304" pitchFamily="18" charset="0"/>
                <a:cs typeface="Times New Roman" panose="02020603050405020304" pitchFamily="18" charset="0"/>
              </a:rPr>
              <a:t>Conclusiones</a:t>
            </a:r>
            <a:endParaRPr lang="es-EC" i="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C76B6F3F-F7AA-435D-AC04-118627CC3FCD}"/>
              </a:ext>
            </a:extLst>
          </p:cNvPr>
          <p:cNvSpPr txBox="1"/>
          <p:nvPr/>
        </p:nvSpPr>
        <p:spPr>
          <a:xfrm>
            <a:off x="0" y="6493174"/>
            <a:ext cx="705967" cy="369332"/>
          </a:xfrm>
          <a:prstGeom prst="rect">
            <a:avLst/>
          </a:prstGeom>
          <a:noFill/>
        </p:spPr>
        <p:txBody>
          <a:bodyPr wrap="square" rtlCol="0">
            <a:spAutoFit/>
          </a:bodyPr>
          <a:lstStyle/>
          <a:p>
            <a:r>
              <a:rPr lang="en-BZ" b="1" dirty="0"/>
              <a:t>26</a:t>
            </a:r>
            <a:endParaRPr lang="es-ES" dirty="0"/>
          </a:p>
        </p:txBody>
      </p:sp>
    </p:spTree>
    <p:extLst>
      <p:ext uri="{BB962C8B-B14F-4D97-AF65-F5344CB8AC3E}">
        <p14:creationId xmlns:p14="http://schemas.microsoft.com/office/powerpoint/2010/main" val="75826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352983" y="639026"/>
            <a:ext cx="11305256" cy="5579948"/>
          </a:xfrm>
        </p:spPr>
        <p:txBody>
          <a:bodyPr/>
          <a:lstStyle/>
          <a:p>
            <a:pPr marL="628650" indent="-285750" algn="just">
              <a:lnSpc>
                <a:spcPct val="150000"/>
              </a:lnSpc>
            </a:pP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 análisis de correlación realizado entre el </a:t>
            </a:r>
            <a:r>
              <a:rPr lang="es-EC"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IUV</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 iluminancia arrojó coeficientes de correlación positivos fuertes que van desde 0.78 hasta 0.96, mientras que los coeficientes de determinación que se obtuvieron varían entre 0.61 hasta 0.92, esto indica que existe una relación alta entre el </a:t>
            </a:r>
            <a:r>
              <a:rPr lang="es-EC"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IUV</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y la iluminancia, puesto que se aprecia que hasta un máximo del 92% de la variabilidad de los datos de </a:t>
            </a:r>
            <a:r>
              <a:rPr lang="es-EC"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IUV</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son debidos a la iluminancia.</a:t>
            </a:r>
          </a:p>
          <a:p>
            <a:pPr marL="628650" indent="-285750" algn="just">
              <a:lnSpc>
                <a:spcPct val="150000"/>
              </a:lnSpc>
            </a:pP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Las pruebas de funcionamiento del prototipo de sistema de monitorización arrojaron los siguientes errores porcentuales promedios de medición. El sensor de </a:t>
            </a:r>
            <a:r>
              <a:rPr lang="es-EC"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IUV</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 obtuvo un error promedio del 3.70 %, mientras que el sensor de </a:t>
            </a:r>
            <a:r>
              <a:rPr lang="es-EC"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IUV</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 presentó un error promedio del 3.89 %. Para los sensores de temperatura: se obtuvo un error promedio de 3.59 % para el sensor 1, y de 3.10 % para el sensor 2. El error promedio que presentó el sensor de iluminancia 1 es del 2.48 %, mientras que el sensor de iluminancia 2 obtuvo un error promedio de 2.72 %, con lo cual se aprecia que estos errores de medición se encuentran dentro del rango aceptable del 5 %.</a:t>
            </a:r>
          </a:p>
          <a:p>
            <a:pPr marL="628650" indent="-285750" algn="just">
              <a:lnSpc>
                <a:spcPct val="150000"/>
              </a:lnSpc>
            </a:pP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 nivel de </a:t>
            </a:r>
            <a:r>
              <a:rPr lang="es-EC"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RSSI</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promedio que se obtuvo en el parque Itchimbía es de -100,73 dBm para el nodo 1 y de -100.44 dBm para el nodo 2, mientras que en el campus matriz se obtuvo un nivel de </a:t>
            </a:r>
            <a:r>
              <a:rPr lang="es-EC"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RSSI</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promedio de -71.99 dBm para el nodo 1 y de -71,91 dBm para el nodo 2, lo cual indica que existen niveles de cobertura buenos y excelentes en ambos sitios, sin embargo, al existir una estación base dentro del campus universitario es aquí donde se presentan mejores niveles de cobertura.</a:t>
            </a:r>
          </a:p>
          <a:p>
            <a:pPr marL="628650" indent="-285750" algn="just">
              <a:lnSpc>
                <a:spcPct val="150000"/>
              </a:lnSpc>
            </a:pP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 desarrolló una red de sensores inalámbricos conformada por dos nodos de monitorización, los cuales son capaces de medir los niveles de radiación UV, iluminancia y temperatura ambiental, estas mediciones son visualizadas en una aplicación móvil para dispositivos Android. El uso de la tecnología que presenta Sigfox fue pilar fundamental para el desarrollo del presente proyecto ya que es una red encaminada al </a:t>
            </a:r>
            <a:r>
              <a:rPr lang="es-EC"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IoT</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lo cual facilitó el despliegue del sistema de monitorización.</a:t>
            </a:r>
          </a:p>
          <a:p>
            <a:pPr indent="0">
              <a:lnSpc>
                <a:spcPct val="150000"/>
              </a:lnSpc>
              <a:buNone/>
            </a:pP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ítulo 5"/>
          <p:cNvSpPr>
            <a:spLocks noGrp="1"/>
          </p:cNvSpPr>
          <p:nvPr>
            <p:ph type="title"/>
          </p:nvPr>
        </p:nvSpPr>
        <p:spPr>
          <a:xfrm>
            <a:off x="7608168" y="28978"/>
            <a:ext cx="2684984" cy="663718"/>
          </a:xfrm>
        </p:spPr>
        <p:txBody>
          <a:bodyPr/>
          <a:lstStyle/>
          <a:p>
            <a:r>
              <a:rPr lang="es-EC" i="0" dirty="0">
                <a:solidFill>
                  <a:srgbClr val="00B050"/>
                </a:solidFill>
                <a:latin typeface="Times New Roman" panose="02020603050405020304" pitchFamily="18" charset="0"/>
                <a:cs typeface="Times New Roman" panose="02020603050405020304" pitchFamily="18" charset="0"/>
              </a:rPr>
              <a:t>Conclusiones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69DD6243-1576-45B1-AA99-1854CBB0DAB1}"/>
              </a:ext>
            </a:extLst>
          </p:cNvPr>
          <p:cNvSpPr txBox="1"/>
          <p:nvPr/>
        </p:nvSpPr>
        <p:spPr>
          <a:xfrm>
            <a:off x="0" y="6493174"/>
            <a:ext cx="705967" cy="369332"/>
          </a:xfrm>
          <a:prstGeom prst="rect">
            <a:avLst/>
          </a:prstGeom>
          <a:noFill/>
        </p:spPr>
        <p:txBody>
          <a:bodyPr wrap="square" rtlCol="0">
            <a:spAutoFit/>
          </a:bodyPr>
          <a:lstStyle/>
          <a:p>
            <a:r>
              <a:rPr lang="en-BZ" b="1" dirty="0"/>
              <a:t>27</a:t>
            </a:r>
            <a:endParaRPr lang="es-ES" dirty="0"/>
          </a:p>
        </p:txBody>
      </p:sp>
    </p:spTree>
    <p:extLst>
      <p:ext uri="{BB962C8B-B14F-4D97-AF65-F5344CB8AC3E}">
        <p14:creationId xmlns:p14="http://schemas.microsoft.com/office/powerpoint/2010/main" val="197567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911424" y="1147322"/>
            <a:ext cx="9772399" cy="4563356"/>
          </a:xfrm>
        </p:spPr>
        <p:txBody>
          <a:bodyPr/>
          <a:lstStyle/>
          <a:p>
            <a:pPr marL="628650" indent="-285750">
              <a:lnSpc>
                <a:spcPct val="150000"/>
              </a:lnSpc>
            </a:pP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 propone la realización de modificaciones en los nodos de monitorización realizados en el presente proyecto de investigación, en los cuales se integren </a:t>
            </a:r>
            <a:r>
              <a:rPr lang="es-EC" sz="1400" i="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displays</a:t>
            </a:r>
            <a:r>
              <a:rPr lang="es-EC" sz="14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que permitan al público visualizar claramente las diferentes variables medidas, de la misma forma se bebe modificar la estructura de los nodos con el fin de que sean más grandes y así puedan ser visualizados fácilmente.</a:t>
            </a:r>
          </a:p>
          <a:p>
            <a:pPr marL="628650" indent="-285750">
              <a:lnSpc>
                <a:spcPct val="150000"/>
              </a:lnSpc>
            </a:pP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 el fin de que más personas puedan acceder a los datos capturados por los sensores, se propone desarrollar una aplicación móvil para el sistema operativo iOS, de esta forma se podrá brindar información sobre los niveles de radiación a un mayor número de personas.</a:t>
            </a:r>
          </a:p>
          <a:p>
            <a:pPr marL="628650" indent="-285750">
              <a:lnSpc>
                <a:spcPct val="150000"/>
              </a:lnSpc>
            </a:pP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 propone realizar una modificación a la aplicación móvil desarrollada, la cual pueda mostrar notificaciones visuales y sonoras cuando existan niveles de radiación con categorías iguales o superiores a “Alta”, así como también permita al usuario descargar los datos que se han ido recolectando cada día.</a:t>
            </a:r>
          </a:p>
          <a:p>
            <a:pPr marL="628650" indent="-285750">
              <a:lnSpc>
                <a:spcPct val="150000"/>
              </a:lnSpc>
            </a:pP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 propone modificar el modo de comunicación entre los nodos de monitorización y Sigfox, de modo que se agreguen a los nodos la capacidad de recibir mensajes en el canal de </a:t>
            </a:r>
            <a:r>
              <a:rPr lang="es-EC" sz="1400" i="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downlink</a:t>
            </a:r>
            <a:r>
              <a:rPr lang="es-EC" sz="14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y de esta manera se puedan agregar funciones como el reinicio remoto de las mismas. </a:t>
            </a:r>
          </a:p>
          <a:p>
            <a:pPr indent="0" algn="just">
              <a:lnSpc>
                <a:spcPct val="150000"/>
              </a:lnSpc>
              <a:buNone/>
            </a:pPr>
            <a:endParaRPr lang="es-EC" sz="1100" dirty="0">
              <a:solidFill>
                <a:schemeClr val="tx1"/>
              </a:solidFill>
              <a:latin typeface="Times New Roman" panose="02020603050405020304" pitchFamily="18" charset="0"/>
              <a:cs typeface="Times New Roman" panose="02020603050405020304" pitchFamily="18" charset="0"/>
            </a:endParaRPr>
          </a:p>
        </p:txBody>
      </p:sp>
      <p:sp>
        <p:nvSpPr>
          <p:cNvPr id="4" name="Título 5"/>
          <p:cNvSpPr>
            <a:spLocks noGrp="1"/>
          </p:cNvSpPr>
          <p:nvPr>
            <p:ph type="title"/>
          </p:nvPr>
        </p:nvSpPr>
        <p:spPr>
          <a:xfrm>
            <a:off x="6888088" y="28978"/>
            <a:ext cx="3405064" cy="663718"/>
          </a:xfrm>
        </p:spPr>
        <p:txBody>
          <a:bodyPr/>
          <a:lstStyle/>
          <a:p>
            <a:r>
              <a:rPr lang="es-EC" i="0" dirty="0">
                <a:solidFill>
                  <a:srgbClr val="00B050"/>
                </a:solidFill>
                <a:latin typeface="Times New Roman" panose="02020603050405020304" pitchFamily="18" charset="0"/>
                <a:cs typeface="Times New Roman" panose="02020603050405020304" pitchFamily="18" charset="0"/>
              </a:rPr>
              <a:t>Trabajos Futuros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755F9773-DD8E-4E55-895B-580DB600CAA6}"/>
              </a:ext>
            </a:extLst>
          </p:cNvPr>
          <p:cNvSpPr txBox="1"/>
          <p:nvPr/>
        </p:nvSpPr>
        <p:spPr>
          <a:xfrm>
            <a:off x="0" y="6493174"/>
            <a:ext cx="705967" cy="369332"/>
          </a:xfrm>
          <a:prstGeom prst="rect">
            <a:avLst/>
          </a:prstGeom>
          <a:noFill/>
        </p:spPr>
        <p:txBody>
          <a:bodyPr wrap="square" rtlCol="0">
            <a:spAutoFit/>
          </a:bodyPr>
          <a:lstStyle/>
          <a:p>
            <a:r>
              <a:rPr lang="en-BZ" b="1" dirty="0"/>
              <a:t>28</a:t>
            </a:r>
            <a:endParaRPr lang="es-ES" dirty="0"/>
          </a:p>
        </p:txBody>
      </p:sp>
    </p:spTree>
    <p:extLst>
      <p:ext uri="{BB962C8B-B14F-4D97-AF65-F5344CB8AC3E}">
        <p14:creationId xmlns:p14="http://schemas.microsoft.com/office/powerpoint/2010/main" val="3460716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77868" y="1062899"/>
            <a:ext cx="8784183" cy="1077218"/>
          </a:xfrm>
          <a:prstGeom prst="rect">
            <a:avLst/>
          </a:prstGeom>
          <a:noFill/>
        </p:spPr>
        <p:txBody>
          <a:bodyPr wrap="square">
            <a:spAutoFit/>
          </a:bodyPr>
          <a:lstStyle/>
          <a:p>
            <a:pPr algn="ctr">
              <a:defRPr/>
            </a:pPr>
            <a:r>
              <a:rPr lang="es-ES" sz="3200" b="1" dirty="0">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3" name="2 CuadroTexto"/>
          <p:cNvSpPr txBox="1"/>
          <p:nvPr/>
        </p:nvSpPr>
        <p:spPr>
          <a:xfrm>
            <a:off x="3012019" y="4546140"/>
            <a:ext cx="6743722" cy="461665"/>
          </a:xfrm>
          <a:prstGeom prst="rect">
            <a:avLst/>
          </a:prstGeom>
          <a:noFill/>
        </p:spPr>
        <p:txBody>
          <a:bodyPr wrap="square">
            <a:spAutoFit/>
          </a:bodyPr>
          <a:lstStyle/>
          <a:p>
            <a:pPr algn="ctr">
              <a:defRPr/>
            </a:pPr>
            <a:r>
              <a:rPr lang="es-ES" sz="2400" b="1" dirty="0">
                <a:solidFill>
                  <a:srgbClr val="336600"/>
                </a:solidFill>
                <a:latin typeface="Times New Roman" panose="02020603050405020304" pitchFamily="18" charset="0"/>
                <a:cs typeface="Times New Roman" panose="02020603050405020304" pitchFamily="18" charset="0"/>
              </a:rPr>
              <a:t>Autor: </a:t>
            </a:r>
            <a:r>
              <a:rPr lang="es-ES" sz="2400" b="1" dirty="0">
                <a:latin typeface="Times New Roman" panose="02020603050405020304" pitchFamily="18" charset="0"/>
                <a:cs typeface="Times New Roman" panose="02020603050405020304" pitchFamily="18" charset="0"/>
              </a:rPr>
              <a:t>Jhonny </a:t>
            </a:r>
            <a:r>
              <a:rPr lang="es-ES" sz="2400" b="1" dirty="0" err="1">
                <a:latin typeface="Times New Roman" panose="02020603050405020304" pitchFamily="18" charset="0"/>
                <a:cs typeface="Times New Roman" panose="02020603050405020304" pitchFamily="18" charset="0"/>
              </a:rPr>
              <a:t>Dario</a:t>
            </a:r>
            <a:r>
              <a:rPr lang="es-ES" sz="2400" b="1" dirty="0">
                <a:latin typeface="Times New Roman" panose="02020603050405020304" pitchFamily="18" charset="0"/>
                <a:cs typeface="Times New Roman" panose="02020603050405020304" pitchFamily="18" charset="0"/>
              </a:rPr>
              <a:t> Oña Chicaiza</a:t>
            </a:r>
          </a:p>
        </p:txBody>
      </p:sp>
      <p:sp>
        <p:nvSpPr>
          <p:cNvPr id="6" name="5 CuadroTexto"/>
          <p:cNvSpPr txBox="1"/>
          <p:nvPr/>
        </p:nvSpPr>
        <p:spPr>
          <a:xfrm>
            <a:off x="3359693" y="2332837"/>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1631504" y="2758353"/>
            <a:ext cx="9361040" cy="1631216"/>
          </a:xfrm>
          <a:prstGeom prst="rect">
            <a:avLst/>
          </a:prstGeom>
          <a:noFill/>
        </p:spPr>
        <p:txBody>
          <a:bodyPr wrap="square" rtlCol="0">
            <a:spAutoFit/>
          </a:bodyPr>
          <a:lstStyle/>
          <a:p>
            <a:pPr algn="ctr"/>
            <a:r>
              <a:rPr lang="es-EC" sz="2400" b="1" dirty="0">
                <a:solidFill>
                  <a:srgbClr val="336600"/>
                </a:solidFill>
              </a:rPr>
              <a:t> </a:t>
            </a:r>
            <a:endParaRPr lang="es-ES" sz="2800" b="1" dirty="0">
              <a:solidFill>
                <a:srgbClr val="336600"/>
              </a:solidFill>
              <a:latin typeface="Times New Roman" panose="02020603050405020304" pitchFamily="18" charset="0"/>
            </a:endParaRPr>
          </a:p>
          <a:p>
            <a:pPr algn="ctr"/>
            <a:r>
              <a:rPr lang="es-ES" sz="2400" b="1" dirty="0">
                <a:latin typeface="Arial" panose="020B0604020202020204" pitchFamily="34" charset="0"/>
                <a:cs typeface="Arial" panose="020B0604020202020204" pitchFamily="34" charset="0"/>
              </a:rPr>
              <a:t>Desarrollo de un sistema de monitorización del índice de radiación ultravioleta orientado a Smart Campus, mediante una red de sensores inalámbricos con tecnología Sigfox</a:t>
            </a:r>
            <a:r>
              <a:rPr lang="es-ES" sz="2400" b="1" dirty="0">
                <a:solidFill>
                  <a:srgbClr val="336600"/>
                </a:solidFill>
                <a:latin typeface="Times New Roman" panose="02020603050405020304" pitchFamily="18" charset="0"/>
              </a:rPr>
              <a:t>	</a:t>
            </a:r>
          </a:p>
        </p:txBody>
      </p:sp>
    </p:spTree>
    <p:extLst>
      <p:ext uri="{BB962C8B-B14F-4D97-AF65-F5344CB8AC3E}">
        <p14:creationId xmlns:p14="http://schemas.microsoft.com/office/powerpoint/2010/main" val="12117891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50"/>
                                        <p:tgtEl>
                                          <p:spTgt spid="4"/>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2202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pic>
        <p:nvPicPr>
          <p:cNvPr id="7" name="Imagen 6" descr="Dispositivos Internet of Things, objetos e Internet juntos">
            <a:extLst>
              <a:ext uri="{FF2B5EF4-FFF2-40B4-BE49-F238E27FC236}">
                <a16:creationId xmlns:a16="http://schemas.microsoft.com/office/drawing/2014/main" id="{3806B640-95DD-4A59-9DAD-4A57B40B41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586" y="1035295"/>
            <a:ext cx="3181682" cy="2649147"/>
          </a:xfrm>
          <a:prstGeom prst="rect">
            <a:avLst/>
          </a:prstGeom>
          <a:noFill/>
          <a:ln>
            <a:noFill/>
          </a:ln>
        </p:spPr>
      </p:pic>
      <p:pic>
        <p:nvPicPr>
          <p:cNvPr id="9" name="Imagen 8">
            <a:extLst>
              <a:ext uri="{FF2B5EF4-FFF2-40B4-BE49-F238E27FC236}">
                <a16:creationId xmlns:a16="http://schemas.microsoft.com/office/drawing/2014/main" id="{BC780FD8-3B37-4D0D-B5C2-8CEBA39F3D17}"/>
              </a:ext>
            </a:extLst>
          </p:cNvPr>
          <p:cNvPicPr/>
          <p:nvPr/>
        </p:nvPicPr>
        <p:blipFill>
          <a:blip r:embed="rId3"/>
          <a:stretch>
            <a:fillRect/>
          </a:stretch>
        </p:blipFill>
        <p:spPr>
          <a:xfrm>
            <a:off x="4438681" y="1268760"/>
            <a:ext cx="7257125" cy="3813424"/>
          </a:xfrm>
          <a:prstGeom prst="rect">
            <a:avLst/>
          </a:prstGeom>
        </p:spPr>
      </p:pic>
      <p:pic>
        <p:nvPicPr>
          <p:cNvPr id="11" name="Picture 8">
            <a:extLst>
              <a:ext uri="{FF2B5EF4-FFF2-40B4-BE49-F238E27FC236}">
                <a16:creationId xmlns:a16="http://schemas.microsoft.com/office/drawing/2014/main" id="{9300C931-321C-4078-975B-DF23189060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59" b="7375"/>
          <a:stretch/>
        </p:blipFill>
        <p:spPr bwMode="auto">
          <a:xfrm>
            <a:off x="1127448" y="4095271"/>
            <a:ext cx="1905000" cy="172219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33E024A-176F-401C-A922-C4D0A61C242F}"/>
              </a:ext>
            </a:extLst>
          </p:cNvPr>
          <p:cNvSpPr txBox="1"/>
          <p:nvPr/>
        </p:nvSpPr>
        <p:spPr>
          <a:xfrm>
            <a:off x="708161" y="23226"/>
            <a:ext cx="5388696" cy="523220"/>
          </a:xfrm>
          <a:prstGeom prst="rect">
            <a:avLst/>
          </a:prstGeom>
          <a:noFill/>
        </p:spPr>
        <p:txBody>
          <a:bodyPr wrap="square" rtlCol="0">
            <a:spAutoFit/>
          </a:bodyPr>
          <a:lstStyle/>
          <a:p>
            <a:r>
              <a:rPr lang="es-ES" sz="2800" dirty="0" err="1">
                <a:latin typeface="Palatino Linotype" panose="02040502050505030304" pitchFamily="18" charset="0"/>
                <a:cs typeface="Times New Roman" panose="02020603050405020304" pitchFamily="18" charset="0"/>
              </a:rPr>
              <a:t>IoT</a:t>
            </a:r>
            <a:r>
              <a:rPr lang="es-ES" sz="2800" dirty="0">
                <a:latin typeface="Palatino Linotype" panose="02040502050505030304" pitchFamily="18" charset="0"/>
                <a:cs typeface="Times New Roman" panose="02020603050405020304" pitchFamily="18" charset="0"/>
              </a:rPr>
              <a:t> – Smart Campus</a:t>
            </a:r>
          </a:p>
        </p:txBody>
      </p:sp>
      <p:sp>
        <p:nvSpPr>
          <p:cNvPr id="13" name="CuadroTexto 12">
            <a:extLst>
              <a:ext uri="{FF2B5EF4-FFF2-40B4-BE49-F238E27FC236}">
                <a16:creationId xmlns:a16="http://schemas.microsoft.com/office/drawing/2014/main" id="{EA059433-E26D-4093-B600-CB67BD0F77F6}"/>
              </a:ext>
            </a:extLst>
          </p:cNvPr>
          <p:cNvSpPr txBox="1"/>
          <p:nvPr/>
        </p:nvSpPr>
        <p:spPr>
          <a:xfrm>
            <a:off x="0" y="6493174"/>
            <a:ext cx="705967" cy="369332"/>
          </a:xfrm>
          <a:prstGeom prst="rect">
            <a:avLst/>
          </a:prstGeom>
          <a:noFill/>
        </p:spPr>
        <p:txBody>
          <a:bodyPr wrap="square" rtlCol="0">
            <a:spAutoFit/>
          </a:bodyPr>
          <a:lstStyle/>
          <a:p>
            <a:r>
              <a:rPr lang="en-BZ" b="1" dirty="0"/>
              <a:t>3</a:t>
            </a:r>
            <a:endParaRPr lang="es-ES" dirty="0"/>
          </a:p>
        </p:txBody>
      </p:sp>
    </p:spTree>
    <p:extLst>
      <p:ext uri="{BB962C8B-B14F-4D97-AF65-F5344CB8AC3E}">
        <p14:creationId xmlns:p14="http://schemas.microsoft.com/office/powerpoint/2010/main" val="278031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1344" y="69777"/>
            <a:ext cx="6876256" cy="523220"/>
          </a:xfrm>
          <a:prstGeom prst="rect">
            <a:avLst/>
          </a:prstGeom>
          <a:noFill/>
        </p:spPr>
        <p:txBody>
          <a:bodyPr wrap="square" rtlCol="0">
            <a:spAutoFit/>
          </a:bodyPr>
          <a:lstStyle/>
          <a:p>
            <a:r>
              <a:rPr lang="es-ES" sz="2800" dirty="0">
                <a:latin typeface="Palatino Linotype" panose="02040502050505030304" pitchFamily="18" charset="0"/>
                <a:cs typeface="Times New Roman" panose="02020603050405020304" pitchFamily="18" charset="0"/>
              </a:rPr>
              <a:t>Trabajos relacionados</a:t>
            </a:r>
          </a:p>
        </p:txBody>
      </p:sp>
      <p:sp>
        <p:nvSpPr>
          <p:cNvPr id="15" name="Título 5"/>
          <p:cNvSpPr>
            <a:spLocks noGrp="1"/>
          </p:cNvSpPr>
          <p:nvPr>
            <p:ph type="title"/>
          </p:nvPr>
        </p:nvSpPr>
        <p:spPr>
          <a:xfrm>
            <a:off x="2202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pic>
        <p:nvPicPr>
          <p:cNvPr id="6" name="Imagen 5">
            <a:extLst>
              <a:ext uri="{FF2B5EF4-FFF2-40B4-BE49-F238E27FC236}">
                <a16:creationId xmlns:a16="http://schemas.microsoft.com/office/drawing/2014/main" id="{9ABD0E4E-3874-4CEC-AC88-26194C8B194D}"/>
              </a:ext>
            </a:extLst>
          </p:cNvPr>
          <p:cNvPicPr>
            <a:picLocks noChangeAspect="1"/>
          </p:cNvPicPr>
          <p:nvPr/>
        </p:nvPicPr>
        <p:blipFill>
          <a:blip r:embed="rId2"/>
          <a:stretch>
            <a:fillRect/>
          </a:stretch>
        </p:blipFill>
        <p:spPr>
          <a:xfrm>
            <a:off x="7344244" y="692696"/>
            <a:ext cx="1839903" cy="2278233"/>
          </a:xfrm>
          <a:prstGeom prst="rect">
            <a:avLst/>
          </a:prstGeom>
        </p:spPr>
      </p:pic>
      <p:pic>
        <p:nvPicPr>
          <p:cNvPr id="8" name="Imagen 7">
            <a:extLst>
              <a:ext uri="{FF2B5EF4-FFF2-40B4-BE49-F238E27FC236}">
                <a16:creationId xmlns:a16="http://schemas.microsoft.com/office/drawing/2014/main" id="{D5E1D1B3-8DC3-4D46-ACFE-055E84A163A1}"/>
              </a:ext>
            </a:extLst>
          </p:cNvPr>
          <p:cNvPicPr>
            <a:picLocks noChangeAspect="1"/>
          </p:cNvPicPr>
          <p:nvPr/>
        </p:nvPicPr>
        <p:blipFill>
          <a:blip r:embed="rId3"/>
          <a:stretch>
            <a:fillRect/>
          </a:stretch>
        </p:blipFill>
        <p:spPr>
          <a:xfrm>
            <a:off x="9312784" y="702025"/>
            <a:ext cx="1162459" cy="2278233"/>
          </a:xfrm>
          <a:prstGeom prst="rect">
            <a:avLst/>
          </a:prstGeom>
          <a:ln>
            <a:solidFill>
              <a:schemeClr val="tx1"/>
            </a:solidFill>
          </a:ln>
        </p:spPr>
      </p:pic>
      <p:sp>
        <p:nvSpPr>
          <p:cNvPr id="19" name="CuadroTexto 18">
            <a:extLst>
              <a:ext uri="{FF2B5EF4-FFF2-40B4-BE49-F238E27FC236}">
                <a16:creationId xmlns:a16="http://schemas.microsoft.com/office/drawing/2014/main" id="{544E3436-3AC6-46F7-8DBA-8C3F5E1A8295}"/>
              </a:ext>
            </a:extLst>
          </p:cNvPr>
          <p:cNvSpPr txBox="1"/>
          <p:nvPr/>
        </p:nvSpPr>
        <p:spPr>
          <a:xfrm>
            <a:off x="6816080" y="2989587"/>
            <a:ext cx="3960440" cy="43088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1100" dirty="0">
                <a:solidFill>
                  <a:srgbClr val="000000"/>
                </a:solidFill>
                <a:latin typeface="Times New Roman" panose="02020603050405020304" pitchFamily="18" charset="0"/>
                <a:cs typeface="Times New Roman" panose="02020603050405020304" pitchFamily="18" charset="0"/>
              </a:rPr>
              <a:t>Diseño e implementación de un prototipo electrónico móvil portátil para medir la radiación ultravioleta (</a:t>
            </a:r>
            <a:r>
              <a:rPr lang="es-ES" sz="1100" dirty="0" err="1">
                <a:solidFill>
                  <a:srgbClr val="000000"/>
                </a:solidFill>
                <a:latin typeface="Times New Roman" panose="02020603050405020304" pitchFamily="18" charset="0"/>
                <a:cs typeface="Times New Roman" panose="02020603050405020304" pitchFamily="18" charset="0"/>
              </a:rPr>
              <a:t>Rodriguez</a:t>
            </a:r>
            <a:r>
              <a:rPr lang="es-ES" sz="1100" dirty="0">
                <a:solidFill>
                  <a:srgbClr val="000000"/>
                </a:solidFill>
                <a:latin typeface="Times New Roman" panose="02020603050405020304" pitchFamily="18" charset="0"/>
                <a:cs typeface="Times New Roman" panose="02020603050405020304" pitchFamily="18" charset="0"/>
              </a:rPr>
              <a:t>, 2020)</a:t>
            </a:r>
            <a:endParaRPr kumimoji="0" lang="es-ES" sz="11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3" name="Imagen 12">
            <a:extLst>
              <a:ext uri="{FF2B5EF4-FFF2-40B4-BE49-F238E27FC236}">
                <a16:creationId xmlns:a16="http://schemas.microsoft.com/office/drawing/2014/main" id="{9195CBF5-45BD-4094-98B1-99F48CFC05ED}"/>
              </a:ext>
            </a:extLst>
          </p:cNvPr>
          <p:cNvPicPr>
            <a:picLocks noChangeAspect="1"/>
          </p:cNvPicPr>
          <p:nvPr/>
        </p:nvPicPr>
        <p:blipFill>
          <a:blip r:embed="rId4"/>
          <a:stretch>
            <a:fillRect/>
          </a:stretch>
        </p:blipFill>
        <p:spPr>
          <a:xfrm>
            <a:off x="2351584" y="3573016"/>
            <a:ext cx="3442230" cy="2124719"/>
          </a:xfrm>
          <a:prstGeom prst="rect">
            <a:avLst/>
          </a:prstGeom>
        </p:spPr>
      </p:pic>
      <p:pic>
        <p:nvPicPr>
          <p:cNvPr id="16" name="Imagen 15">
            <a:extLst>
              <a:ext uri="{FF2B5EF4-FFF2-40B4-BE49-F238E27FC236}">
                <a16:creationId xmlns:a16="http://schemas.microsoft.com/office/drawing/2014/main" id="{8F5A19CB-A1AA-437C-B81F-6F11D2A1664C}"/>
              </a:ext>
            </a:extLst>
          </p:cNvPr>
          <p:cNvPicPr>
            <a:picLocks noChangeAspect="1"/>
          </p:cNvPicPr>
          <p:nvPr/>
        </p:nvPicPr>
        <p:blipFill>
          <a:blip r:embed="rId5"/>
          <a:stretch>
            <a:fillRect/>
          </a:stretch>
        </p:blipFill>
        <p:spPr>
          <a:xfrm>
            <a:off x="335360" y="3616384"/>
            <a:ext cx="2031264" cy="2116872"/>
          </a:xfrm>
          <a:prstGeom prst="rect">
            <a:avLst/>
          </a:prstGeom>
        </p:spPr>
      </p:pic>
      <p:sp>
        <p:nvSpPr>
          <p:cNvPr id="24" name="CuadroTexto 23">
            <a:extLst>
              <a:ext uri="{FF2B5EF4-FFF2-40B4-BE49-F238E27FC236}">
                <a16:creationId xmlns:a16="http://schemas.microsoft.com/office/drawing/2014/main" id="{99DBE691-3AFA-4630-9471-CC136866646A}"/>
              </a:ext>
            </a:extLst>
          </p:cNvPr>
          <p:cNvSpPr txBox="1"/>
          <p:nvPr/>
        </p:nvSpPr>
        <p:spPr>
          <a:xfrm>
            <a:off x="335360" y="5670517"/>
            <a:ext cx="5437928" cy="6001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Diseño, desarrollo e implementación de una solución </a:t>
            </a:r>
            <a:r>
              <a:rPr kumimoji="0" lang="es-ES" sz="11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IoT</a:t>
            </a:r>
            <a:r>
              <a:rPr kumimoji="0" lang="es-ES" sz="11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para medir los niveles de radiación solar, usando una red (SIGFOX) de cobertura amplia de baja potencia (</a:t>
            </a:r>
            <a:r>
              <a:rPr kumimoji="0" lang="es-ES" sz="11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LPWAN</a:t>
            </a:r>
            <a:r>
              <a:rPr kumimoji="0" lang="es-ES" sz="11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en la facultad de Ingeniería de la Universidad Católica de Santiago de Guayaquil. (Bermeo, 2019)</a:t>
            </a:r>
          </a:p>
        </p:txBody>
      </p:sp>
      <p:pic>
        <p:nvPicPr>
          <p:cNvPr id="21" name="Imagen 20">
            <a:extLst>
              <a:ext uri="{FF2B5EF4-FFF2-40B4-BE49-F238E27FC236}">
                <a16:creationId xmlns:a16="http://schemas.microsoft.com/office/drawing/2014/main" id="{2AF5ECB3-79D2-4253-87FF-9F38AC4D75B3}"/>
              </a:ext>
            </a:extLst>
          </p:cNvPr>
          <p:cNvPicPr>
            <a:picLocks noChangeAspect="1"/>
          </p:cNvPicPr>
          <p:nvPr/>
        </p:nvPicPr>
        <p:blipFill>
          <a:blip r:embed="rId6"/>
          <a:stretch>
            <a:fillRect/>
          </a:stretch>
        </p:blipFill>
        <p:spPr>
          <a:xfrm>
            <a:off x="1524001" y="598100"/>
            <a:ext cx="2153222" cy="2372829"/>
          </a:xfrm>
          <a:prstGeom prst="rect">
            <a:avLst/>
          </a:prstGeom>
        </p:spPr>
      </p:pic>
      <p:sp>
        <p:nvSpPr>
          <p:cNvPr id="27" name="CuadroTexto 26">
            <a:extLst>
              <a:ext uri="{FF2B5EF4-FFF2-40B4-BE49-F238E27FC236}">
                <a16:creationId xmlns:a16="http://schemas.microsoft.com/office/drawing/2014/main" id="{AE44D6D0-5D6E-499D-A0D6-314BD9F18404}"/>
              </a:ext>
            </a:extLst>
          </p:cNvPr>
          <p:cNvSpPr txBox="1"/>
          <p:nvPr/>
        </p:nvSpPr>
        <p:spPr>
          <a:xfrm>
            <a:off x="332046" y="2984902"/>
            <a:ext cx="5679884" cy="60016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1100" b="0" i="0" dirty="0">
                <a:solidFill>
                  <a:srgbClr val="333333"/>
                </a:solidFill>
                <a:effectLst/>
                <a:latin typeface="Times New Roman" panose="02020603050405020304" pitchFamily="18" charset="0"/>
                <a:cs typeface="Times New Roman" panose="02020603050405020304" pitchFamily="18" charset="0"/>
              </a:rPr>
              <a:t>Desarrollo e implementación de un dispositivo “Wearable” para el análisis de temperatura, humedad, incidencia de rayos ultravioletas (UV) y presión atmosférica para personas que realizan montañismo.</a:t>
            </a:r>
            <a:r>
              <a:rPr kumimoji="0" lang="es-ES" sz="11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s-ES" sz="110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Alquinga</a:t>
            </a:r>
            <a:r>
              <a:rPr kumimoji="0" lang="es-ES" sz="11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2017)</a:t>
            </a:r>
          </a:p>
        </p:txBody>
      </p:sp>
      <p:pic>
        <p:nvPicPr>
          <p:cNvPr id="23" name="Imagen 22">
            <a:extLst>
              <a:ext uri="{FF2B5EF4-FFF2-40B4-BE49-F238E27FC236}">
                <a16:creationId xmlns:a16="http://schemas.microsoft.com/office/drawing/2014/main" id="{59D6ACFE-D716-4502-AFCE-4D2F55D71670}"/>
              </a:ext>
            </a:extLst>
          </p:cNvPr>
          <p:cNvPicPr>
            <a:picLocks noChangeAspect="1"/>
          </p:cNvPicPr>
          <p:nvPr/>
        </p:nvPicPr>
        <p:blipFill>
          <a:blip r:embed="rId7"/>
          <a:stretch>
            <a:fillRect/>
          </a:stretch>
        </p:blipFill>
        <p:spPr>
          <a:xfrm>
            <a:off x="3677223" y="631926"/>
            <a:ext cx="1192807" cy="2391087"/>
          </a:xfrm>
          <a:prstGeom prst="rect">
            <a:avLst/>
          </a:prstGeom>
        </p:spPr>
      </p:pic>
      <p:pic>
        <p:nvPicPr>
          <p:cNvPr id="26" name="Imagen 25">
            <a:extLst>
              <a:ext uri="{FF2B5EF4-FFF2-40B4-BE49-F238E27FC236}">
                <a16:creationId xmlns:a16="http://schemas.microsoft.com/office/drawing/2014/main" id="{177C80AA-C0B9-4CDF-A700-E17C227460A8}"/>
              </a:ext>
            </a:extLst>
          </p:cNvPr>
          <p:cNvPicPr>
            <a:picLocks noChangeAspect="1"/>
          </p:cNvPicPr>
          <p:nvPr/>
        </p:nvPicPr>
        <p:blipFill>
          <a:blip r:embed="rId8"/>
          <a:stretch>
            <a:fillRect/>
          </a:stretch>
        </p:blipFill>
        <p:spPr>
          <a:xfrm>
            <a:off x="6445034" y="3480628"/>
            <a:ext cx="1245131" cy="2124719"/>
          </a:xfrm>
          <a:prstGeom prst="rect">
            <a:avLst/>
          </a:prstGeom>
        </p:spPr>
      </p:pic>
      <p:pic>
        <p:nvPicPr>
          <p:cNvPr id="29" name="Imagen 28">
            <a:extLst>
              <a:ext uri="{FF2B5EF4-FFF2-40B4-BE49-F238E27FC236}">
                <a16:creationId xmlns:a16="http://schemas.microsoft.com/office/drawing/2014/main" id="{4A8FC54D-A17A-410B-9E12-98F820920839}"/>
              </a:ext>
            </a:extLst>
          </p:cNvPr>
          <p:cNvPicPr>
            <a:picLocks noChangeAspect="1"/>
          </p:cNvPicPr>
          <p:nvPr/>
        </p:nvPicPr>
        <p:blipFill rotWithShape="1">
          <a:blip r:embed="rId9"/>
          <a:srcRect l="8858" r="13534"/>
          <a:stretch/>
        </p:blipFill>
        <p:spPr>
          <a:xfrm>
            <a:off x="7690165" y="3461494"/>
            <a:ext cx="3268149" cy="2236241"/>
          </a:xfrm>
          <a:prstGeom prst="rect">
            <a:avLst/>
          </a:prstGeom>
        </p:spPr>
      </p:pic>
      <p:sp>
        <p:nvSpPr>
          <p:cNvPr id="34" name="CuadroTexto 33">
            <a:extLst>
              <a:ext uri="{FF2B5EF4-FFF2-40B4-BE49-F238E27FC236}">
                <a16:creationId xmlns:a16="http://schemas.microsoft.com/office/drawing/2014/main" id="{E309F8E8-B621-4F0A-AFA9-1B810E1D203B}"/>
              </a:ext>
            </a:extLst>
          </p:cNvPr>
          <p:cNvSpPr txBox="1"/>
          <p:nvPr/>
        </p:nvSpPr>
        <p:spPr>
          <a:xfrm>
            <a:off x="6514803" y="5624481"/>
            <a:ext cx="4693765" cy="430887"/>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10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Solmáforos</a:t>
            </a:r>
            <a:r>
              <a:rPr kumimoji="0" lang="es-ES" sz="11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t>
            </a:r>
            <a:r>
              <a:rPr lang="es-ES" sz="1100" dirty="0">
                <a:solidFill>
                  <a:srgbClr val="000000"/>
                </a:solidFill>
                <a:latin typeface="Times New Roman" panose="02020603050405020304" pitchFamily="18" charset="0"/>
                <a:cs typeface="Times New Roman" panose="02020603050405020304" pitchFamily="18" charset="0"/>
              </a:rPr>
              <a:t>ara el </a:t>
            </a:r>
            <a:r>
              <a:rPr lang="es-ES" sz="1100" dirty="0" err="1">
                <a:solidFill>
                  <a:srgbClr val="000000"/>
                </a:solidFill>
                <a:latin typeface="Times New Roman" panose="02020603050405020304" pitchFamily="18" charset="0"/>
                <a:cs typeface="Times New Roman" panose="02020603050405020304" pitchFamily="18" charset="0"/>
              </a:rPr>
              <a:t>monitoréo</a:t>
            </a:r>
            <a:r>
              <a:rPr lang="es-ES" sz="1100" dirty="0">
                <a:solidFill>
                  <a:srgbClr val="000000"/>
                </a:solidFill>
                <a:latin typeface="Times New Roman" panose="02020603050405020304" pitchFamily="18" charset="0"/>
                <a:cs typeface="Times New Roman" panose="02020603050405020304" pitchFamily="18" charset="0"/>
              </a:rPr>
              <a:t> y alertas a personas sobre los niveles de radiación solar en unidades educativas para la ciudad de Ambato. (Chango, 2019)</a:t>
            </a:r>
            <a:endParaRPr kumimoji="0" lang="es-ES" sz="11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5" name="CuadroTexto 34">
            <a:extLst>
              <a:ext uri="{FF2B5EF4-FFF2-40B4-BE49-F238E27FC236}">
                <a16:creationId xmlns:a16="http://schemas.microsoft.com/office/drawing/2014/main" id="{7F55A203-791A-4E1A-A9D1-598E92B65C9C}"/>
              </a:ext>
            </a:extLst>
          </p:cNvPr>
          <p:cNvSpPr txBox="1"/>
          <p:nvPr/>
        </p:nvSpPr>
        <p:spPr>
          <a:xfrm>
            <a:off x="0" y="6493174"/>
            <a:ext cx="705967" cy="369332"/>
          </a:xfrm>
          <a:prstGeom prst="rect">
            <a:avLst/>
          </a:prstGeom>
          <a:noFill/>
        </p:spPr>
        <p:txBody>
          <a:bodyPr wrap="square" rtlCol="0">
            <a:spAutoFit/>
          </a:bodyPr>
          <a:lstStyle/>
          <a:p>
            <a:r>
              <a:rPr lang="en-BZ" b="1" dirty="0"/>
              <a:t>4</a:t>
            </a:r>
            <a:endParaRPr lang="es-ES" dirty="0"/>
          </a:p>
        </p:txBody>
      </p:sp>
    </p:spTree>
    <p:extLst>
      <p:ext uri="{BB962C8B-B14F-4D97-AF65-F5344CB8AC3E}">
        <p14:creationId xmlns:p14="http://schemas.microsoft.com/office/powerpoint/2010/main" val="427324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75520" y="181219"/>
            <a:ext cx="5112568" cy="523220"/>
          </a:xfrm>
          <a:prstGeom prst="rect">
            <a:avLst/>
          </a:prstGeom>
          <a:noFill/>
        </p:spPr>
        <p:txBody>
          <a:bodyPr wrap="square" rtlCol="0">
            <a:spAutoFit/>
          </a:bodyPr>
          <a:lstStyle/>
          <a:p>
            <a:r>
              <a:rPr lang="es-ES" sz="2800" dirty="0">
                <a:latin typeface="Palatino Linotype" panose="02040502050505030304" pitchFamily="18" charset="0"/>
                <a:cs typeface="Times New Roman" panose="02020603050405020304" pitchFamily="18" charset="0"/>
              </a:rPr>
              <a:t>Motivación</a:t>
            </a:r>
          </a:p>
        </p:txBody>
      </p:sp>
      <p:sp>
        <p:nvSpPr>
          <p:cNvPr id="5" name="Título 5"/>
          <p:cNvSpPr>
            <a:spLocks noGrp="1"/>
          </p:cNvSpPr>
          <p:nvPr>
            <p:ph type="title"/>
          </p:nvPr>
        </p:nvSpPr>
        <p:spPr>
          <a:xfrm>
            <a:off x="2063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pic>
        <p:nvPicPr>
          <p:cNvPr id="8" name="Imagen 7" descr="Infografía sobre radiación ultravioleta.">
            <a:extLst>
              <a:ext uri="{FF2B5EF4-FFF2-40B4-BE49-F238E27FC236}">
                <a16:creationId xmlns:a16="http://schemas.microsoft.com/office/drawing/2014/main" id="{6A255654-7368-4081-8B30-EC628DE34D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77829" y="1122262"/>
            <a:ext cx="3814115" cy="2204901"/>
          </a:xfrm>
          <a:prstGeom prst="rect">
            <a:avLst/>
          </a:prstGeom>
          <a:noFill/>
          <a:ln>
            <a:noFill/>
          </a:ln>
        </p:spPr>
      </p:pic>
      <p:pic>
        <p:nvPicPr>
          <p:cNvPr id="18434" name="Picture 2" descr="Evitar la exposición solar por alto nivel de rayos UV en el Valle de México">
            <a:extLst>
              <a:ext uri="{FF2B5EF4-FFF2-40B4-BE49-F238E27FC236}">
                <a16:creationId xmlns:a16="http://schemas.microsoft.com/office/drawing/2014/main" id="{E666493A-1BBB-4689-8AC6-E285FD736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0" y="3429811"/>
            <a:ext cx="3814114" cy="25427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podestá te cuenta: Radiación UV se disparó en Arequipa">
            <a:extLst>
              <a:ext uri="{FF2B5EF4-FFF2-40B4-BE49-F238E27FC236}">
                <a16:creationId xmlns:a16="http://schemas.microsoft.com/office/drawing/2014/main" id="{4EC0DD74-255D-42E8-A226-BF13FAEC1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285" y="1122261"/>
            <a:ext cx="3509467" cy="220490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Los mejores remedios caseros para aliviar las quemaduras solares">
            <a:extLst>
              <a:ext uri="{FF2B5EF4-FFF2-40B4-BE49-F238E27FC236}">
                <a16:creationId xmlns:a16="http://schemas.microsoft.com/office/drawing/2014/main" id="{F6D7C89D-B9E2-484D-A734-DA8B340DA8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4285" y="3429000"/>
            <a:ext cx="4963463" cy="2431986"/>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87ABF38-F689-4DF3-9144-2C8588EE9AD6}"/>
              </a:ext>
            </a:extLst>
          </p:cNvPr>
          <p:cNvSpPr txBox="1"/>
          <p:nvPr/>
        </p:nvSpPr>
        <p:spPr>
          <a:xfrm>
            <a:off x="0" y="6493174"/>
            <a:ext cx="705967" cy="369332"/>
          </a:xfrm>
          <a:prstGeom prst="rect">
            <a:avLst/>
          </a:prstGeom>
          <a:noFill/>
        </p:spPr>
        <p:txBody>
          <a:bodyPr wrap="square" rtlCol="0">
            <a:spAutoFit/>
          </a:bodyPr>
          <a:lstStyle/>
          <a:p>
            <a:r>
              <a:rPr lang="en-BZ" b="1" dirty="0"/>
              <a:t>5</a:t>
            </a:r>
            <a:endParaRPr lang="es-ES" dirty="0"/>
          </a:p>
        </p:txBody>
      </p:sp>
    </p:spTree>
    <p:extLst>
      <p:ext uri="{BB962C8B-B14F-4D97-AF65-F5344CB8AC3E}">
        <p14:creationId xmlns:p14="http://schemas.microsoft.com/office/powerpoint/2010/main" val="82708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1611016" y="588120"/>
            <a:ext cx="8698160" cy="5867980"/>
          </a:xfrm>
        </p:spPr>
        <p:txBody>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Objetivo General</a:t>
            </a:r>
          </a:p>
          <a:p>
            <a:pPr marL="0" indent="0" algn="just">
              <a:buNone/>
            </a:pPr>
            <a:endParaRPr lang="es-EC" sz="1500" dirty="0">
              <a:solidFill>
                <a:srgbClr val="336600"/>
              </a:solidFill>
            </a:endParaRPr>
          </a:p>
          <a:p>
            <a:pPr algn="just"/>
            <a:r>
              <a:rPr lang="es-ES" sz="1600" dirty="0">
                <a:solidFill>
                  <a:schemeClr val="tx1"/>
                </a:solidFill>
                <a:latin typeface="Arial" panose="020B0604020202020204" pitchFamily="34" charset="0"/>
                <a:cs typeface="Arial" panose="020B0604020202020204" pitchFamily="34" charset="0"/>
              </a:rPr>
              <a:t>Desarrollar un sistema de monitorización del índice de radiación ultravioleta orientado a Smart Campus, mediante una red de sensores inalámbricos con tecnología Sigfox</a:t>
            </a:r>
            <a:r>
              <a:rPr lang="es-ES" sz="1400" dirty="0">
                <a:solidFill>
                  <a:schemeClr val="tx1"/>
                </a:solidFill>
                <a:latin typeface="Arial" panose="020B0604020202020204" pitchFamily="34" charset="0"/>
                <a:cs typeface="Arial" panose="020B0604020202020204" pitchFamily="34" charset="0"/>
              </a:rPr>
              <a:t>.</a:t>
            </a:r>
            <a:endParaRPr lang="es-ES" sz="15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s-EC" b="1" dirty="0">
                <a:solidFill>
                  <a:srgbClr val="336600"/>
                </a:solidFill>
                <a:latin typeface="Times New Roman" panose="02020603050405020304" pitchFamily="18" charset="0"/>
                <a:cs typeface="Times New Roman" panose="02020603050405020304" pitchFamily="18" charset="0"/>
              </a:rPr>
              <a:t>Objetivos Específicos</a:t>
            </a:r>
          </a:p>
          <a:p>
            <a:pPr marL="0" indent="0" algn="just">
              <a:buNone/>
            </a:pPr>
            <a:endParaRPr lang="es-ES" sz="1400" dirty="0">
              <a:solidFill>
                <a:schemeClr val="tx1"/>
              </a:solidFill>
              <a:latin typeface="+mj-lt"/>
              <a:cs typeface="Times New Roman" panose="02020603050405020304" pitchFamily="18" charset="0"/>
            </a:endParaRPr>
          </a:p>
          <a:p>
            <a:pPr algn="just"/>
            <a:r>
              <a:rPr lang="es-ES" sz="1600" dirty="0">
                <a:solidFill>
                  <a:schemeClr val="tx1"/>
                </a:solidFill>
                <a:latin typeface="+mj-lt"/>
                <a:cs typeface="Times New Roman" panose="02020603050405020304" pitchFamily="18" charset="0"/>
              </a:rPr>
              <a:t>Desplegar una red de sensores de radiación ultravioleta, intensidad lumínica, y temperatura alrededor del campus.</a:t>
            </a:r>
          </a:p>
          <a:p>
            <a:pPr algn="just"/>
            <a:r>
              <a:rPr lang="es-ES" sz="1600" dirty="0">
                <a:solidFill>
                  <a:schemeClr val="tx1"/>
                </a:solidFill>
                <a:latin typeface="+mj-lt"/>
                <a:cs typeface="Times New Roman" panose="02020603050405020304" pitchFamily="18" charset="0"/>
              </a:rPr>
              <a:t>Realizar el envío de los datos capturados por la red de sensores hacia la plataforma web de Sigfox.</a:t>
            </a:r>
          </a:p>
          <a:p>
            <a:pPr algn="just"/>
            <a:r>
              <a:rPr lang="es-ES" sz="1600" dirty="0">
                <a:solidFill>
                  <a:schemeClr val="tx1"/>
                </a:solidFill>
                <a:latin typeface="+mj-lt"/>
                <a:cs typeface="Times New Roman" panose="02020603050405020304" pitchFamily="18" charset="0"/>
              </a:rPr>
              <a:t>Desarrollar una aplicación orientada a dispositivos móviles, que permita visualizar las mediciones efectuadas por los sensores.</a:t>
            </a:r>
          </a:p>
          <a:p>
            <a:pPr algn="just"/>
            <a:r>
              <a:rPr lang="es-ES" sz="1600" dirty="0">
                <a:solidFill>
                  <a:schemeClr val="tx1"/>
                </a:solidFill>
                <a:latin typeface="+mj-lt"/>
                <a:cs typeface="Times New Roman" panose="02020603050405020304" pitchFamily="18" charset="0"/>
              </a:rPr>
              <a:t>Validar el funcionamiento del sistema en función de la precisión de las mediciones realizadas por los sensores.</a:t>
            </a:r>
          </a:p>
          <a:p>
            <a:pPr algn="just"/>
            <a:r>
              <a:rPr lang="es-ES" sz="1600" dirty="0">
                <a:solidFill>
                  <a:schemeClr val="tx1"/>
                </a:solidFill>
                <a:latin typeface="+mj-lt"/>
                <a:cs typeface="Times New Roman" panose="02020603050405020304" pitchFamily="18" charset="0"/>
              </a:rPr>
              <a:t>Determinar si la intensidad de la luz solar incide en el índice de radiación UV.</a:t>
            </a:r>
          </a:p>
          <a:p>
            <a:pPr marL="0" indent="0" algn="just">
              <a:buNone/>
            </a:pP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4" name="Título 5"/>
          <p:cNvSpPr>
            <a:spLocks noGrp="1"/>
          </p:cNvSpPr>
          <p:nvPr>
            <p:ph type="title"/>
          </p:nvPr>
        </p:nvSpPr>
        <p:spPr>
          <a:xfrm>
            <a:off x="2063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Objetivos</a:t>
            </a:r>
            <a:br>
              <a:rPr lang="es-EC" i="0" dirty="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C9C8A361-9EAA-4300-8D01-8774B0DBC3E7}"/>
              </a:ext>
            </a:extLst>
          </p:cNvPr>
          <p:cNvSpPr txBox="1"/>
          <p:nvPr/>
        </p:nvSpPr>
        <p:spPr>
          <a:xfrm>
            <a:off x="0" y="6493174"/>
            <a:ext cx="705967" cy="369332"/>
          </a:xfrm>
          <a:prstGeom prst="rect">
            <a:avLst/>
          </a:prstGeom>
          <a:noFill/>
        </p:spPr>
        <p:txBody>
          <a:bodyPr wrap="square" rtlCol="0">
            <a:spAutoFit/>
          </a:bodyPr>
          <a:lstStyle/>
          <a:p>
            <a:r>
              <a:rPr lang="en-BZ" b="1" dirty="0"/>
              <a:t>6</a:t>
            </a:r>
            <a:endParaRPr lang="es-ES" dirty="0"/>
          </a:p>
        </p:txBody>
      </p:sp>
    </p:spTree>
    <p:extLst>
      <p:ext uri="{BB962C8B-B14F-4D97-AF65-F5344CB8AC3E}">
        <p14:creationId xmlns:p14="http://schemas.microsoft.com/office/powerpoint/2010/main" val="143409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2063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4" name="Título 5"/>
          <p:cNvSpPr txBox="1">
            <a:spLocks/>
          </p:cNvSpPr>
          <p:nvPr/>
        </p:nvSpPr>
        <p:spPr>
          <a:xfrm>
            <a:off x="407368" y="662455"/>
            <a:ext cx="7416824"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Sigfox</a:t>
            </a:r>
          </a:p>
        </p:txBody>
      </p:sp>
      <p:sp>
        <p:nvSpPr>
          <p:cNvPr id="6" name="CuadroTexto 5">
            <a:extLst>
              <a:ext uri="{FF2B5EF4-FFF2-40B4-BE49-F238E27FC236}">
                <a16:creationId xmlns:a16="http://schemas.microsoft.com/office/drawing/2014/main" id="{909DD52F-4133-475B-9B34-E78A462C82CE}"/>
              </a:ext>
            </a:extLst>
          </p:cNvPr>
          <p:cNvSpPr txBox="1"/>
          <p:nvPr/>
        </p:nvSpPr>
        <p:spPr>
          <a:xfrm>
            <a:off x="0" y="6493174"/>
            <a:ext cx="705967" cy="369332"/>
          </a:xfrm>
          <a:prstGeom prst="rect">
            <a:avLst/>
          </a:prstGeom>
          <a:noFill/>
        </p:spPr>
        <p:txBody>
          <a:bodyPr wrap="square" rtlCol="0">
            <a:spAutoFit/>
          </a:bodyPr>
          <a:lstStyle/>
          <a:p>
            <a:r>
              <a:rPr lang="en-BZ" b="1" dirty="0"/>
              <a:t>7</a:t>
            </a:r>
            <a:endParaRPr lang="es-ES" dirty="0"/>
          </a:p>
        </p:txBody>
      </p:sp>
      <p:pic>
        <p:nvPicPr>
          <p:cNvPr id="5" name="Imagen 4">
            <a:extLst>
              <a:ext uri="{FF2B5EF4-FFF2-40B4-BE49-F238E27FC236}">
                <a16:creationId xmlns:a16="http://schemas.microsoft.com/office/drawing/2014/main" id="{3D228F23-560D-4D85-942B-7A61F9327B26}"/>
              </a:ext>
            </a:extLst>
          </p:cNvPr>
          <p:cNvPicPr>
            <a:picLocks noChangeAspect="1"/>
          </p:cNvPicPr>
          <p:nvPr/>
        </p:nvPicPr>
        <p:blipFill>
          <a:blip r:embed="rId2"/>
          <a:stretch>
            <a:fillRect/>
          </a:stretch>
        </p:blipFill>
        <p:spPr>
          <a:xfrm>
            <a:off x="6600056" y="1171978"/>
            <a:ext cx="5411816" cy="4597499"/>
          </a:xfrm>
          <a:prstGeom prst="rect">
            <a:avLst/>
          </a:prstGeom>
        </p:spPr>
      </p:pic>
      <p:pic>
        <p:nvPicPr>
          <p:cNvPr id="8" name="Picture 8">
            <a:extLst>
              <a:ext uri="{FF2B5EF4-FFF2-40B4-BE49-F238E27FC236}">
                <a16:creationId xmlns:a16="http://schemas.microsoft.com/office/drawing/2014/main" id="{2F26E1DE-64A6-466F-AFA0-C7DA9F4FE9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59" b="7375"/>
          <a:stretch/>
        </p:blipFill>
        <p:spPr bwMode="auto">
          <a:xfrm>
            <a:off x="2829108" y="1171978"/>
            <a:ext cx="1502696" cy="13584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squema de funcionamiento de Sigfox">
            <a:extLst>
              <a:ext uri="{FF2B5EF4-FFF2-40B4-BE49-F238E27FC236}">
                <a16:creationId xmlns:a16="http://schemas.microsoft.com/office/drawing/2014/main" id="{1DC832A9-3607-47D2-81AB-79E89153C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7" y="2708920"/>
            <a:ext cx="5111716" cy="309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2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2063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4" name="Título 5"/>
          <p:cNvSpPr txBox="1">
            <a:spLocks/>
          </p:cNvSpPr>
          <p:nvPr/>
        </p:nvSpPr>
        <p:spPr>
          <a:xfrm>
            <a:off x="407368" y="662455"/>
            <a:ext cx="7416824"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Etapas del sistema de monitorización</a:t>
            </a:r>
          </a:p>
        </p:txBody>
      </p:sp>
      <p:pic>
        <p:nvPicPr>
          <p:cNvPr id="15" name="Imagen 14">
            <a:extLst>
              <a:ext uri="{FF2B5EF4-FFF2-40B4-BE49-F238E27FC236}">
                <a16:creationId xmlns:a16="http://schemas.microsoft.com/office/drawing/2014/main" id="{D66984C6-7A07-4055-9C5A-CD676AB84052}"/>
              </a:ext>
            </a:extLst>
          </p:cNvPr>
          <p:cNvPicPr/>
          <p:nvPr/>
        </p:nvPicPr>
        <p:blipFill>
          <a:blip r:embed="rId2"/>
          <a:stretch>
            <a:fillRect/>
          </a:stretch>
        </p:blipFill>
        <p:spPr>
          <a:xfrm>
            <a:off x="2737596" y="1454804"/>
            <a:ext cx="6881512" cy="3948392"/>
          </a:xfrm>
          <a:prstGeom prst="rect">
            <a:avLst/>
          </a:prstGeom>
        </p:spPr>
      </p:pic>
      <p:sp>
        <p:nvSpPr>
          <p:cNvPr id="6" name="CuadroTexto 5">
            <a:extLst>
              <a:ext uri="{FF2B5EF4-FFF2-40B4-BE49-F238E27FC236}">
                <a16:creationId xmlns:a16="http://schemas.microsoft.com/office/drawing/2014/main" id="{909DD52F-4133-475B-9B34-E78A462C82CE}"/>
              </a:ext>
            </a:extLst>
          </p:cNvPr>
          <p:cNvSpPr txBox="1"/>
          <p:nvPr/>
        </p:nvSpPr>
        <p:spPr>
          <a:xfrm>
            <a:off x="0" y="6493174"/>
            <a:ext cx="705967" cy="369332"/>
          </a:xfrm>
          <a:prstGeom prst="rect">
            <a:avLst/>
          </a:prstGeom>
          <a:noFill/>
        </p:spPr>
        <p:txBody>
          <a:bodyPr wrap="square" rtlCol="0">
            <a:spAutoFit/>
          </a:bodyPr>
          <a:lstStyle/>
          <a:p>
            <a:r>
              <a:rPr lang="en-BZ" b="1" dirty="0"/>
              <a:t>8</a:t>
            </a:r>
            <a:endParaRPr lang="es-ES" dirty="0"/>
          </a:p>
        </p:txBody>
      </p:sp>
    </p:spTree>
    <p:extLst>
      <p:ext uri="{BB962C8B-B14F-4D97-AF65-F5344CB8AC3E}">
        <p14:creationId xmlns:p14="http://schemas.microsoft.com/office/powerpoint/2010/main" val="419720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2063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e Implementación</a:t>
            </a:r>
          </a:p>
        </p:txBody>
      </p:sp>
      <p:sp>
        <p:nvSpPr>
          <p:cNvPr id="4" name="Título 5"/>
          <p:cNvSpPr txBox="1">
            <a:spLocks/>
          </p:cNvSpPr>
          <p:nvPr/>
        </p:nvSpPr>
        <p:spPr>
          <a:xfrm>
            <a:off x="263352" y="611249"/>
            <a:ext cx="7416824"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endParaRPr lang="es-EC" sz="1900" b="1" dirty="0">
              <a:latin typeface="Georgia" panose="02040502050405020303" pitchFamily="18" charset="0"/>
            </a:endParaRPr>
          </a:p>
        </p:txBody>
      </p:sp>
      <p:sp>
        <p:nvSpPr>
          <p:cNvPr id="22" name="Título 5">
            <a:extLst>
              <a:ext uri="{FF2B5EF4-FFF2-40B4-BE49-F238E27FC236}">
                <a16:creationId xmlns:a16="http://schemas.microsoft.com/office/drawing/2014/main" id="{225C9EC5-42AB-4643-8390-EEC3E76A354E}"/>
              </a:ext>
            </a:extLst>
          </p:cNvPr>
          <p:cNvSpPr txBox="1">
            <a:spLocks/>
          </p:cNvSpPr>
          <p:nvPr/>
        </p:nvSpPr>
        <p:spPr>
          <a:xfrm>
            <a:off x="407368" y="662455"/>
            <a:ext cx="8640960" cy="479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1900" b="1" dirty="0">
                <a:latin typeface="Georgia" panose="02040502050405020303" pitchFamily="18" charset="0"/>
              </a:rPr>
              <a:t>Diagrama de bloques e interconexión de elementos</a:t>
            </a:r>
          </a:p>
        </p:txBody>
      </p:sp>
      <p:sp>
        <p:nvSpPr>
          <p:cNvPr id="24" name="CuadroTexto 23">
            <a:extLst>
              <a:ext uri="{FF2B5EF4-FFF2-40B4-BE49-F238E27FC236}">
                <a16:creationId xmlns:a16="http://schemas.microsoft.com/office/drawing/2014/main" id="{2EF6F00B-163F-4554-A05A-EB865CFA709C}"/>
              </a:ext>
            </a:extLst>
          </p:cNvPr>
          <p:cNvSpPr txBox="1"/>
          <p:nvPr/>
        </p:nvSpPr>
        <p:spPr>
          <a:xfrm>
            <a:off x="0" y="6493174"/>
            <a:ext cx="705967" cy="646331"/>
          </a:xfrm>
          <a:prstGeom prst="rect">
            <a:avLst/>
          </a:prstGeom>
          <a:noFill/>
        </p:spPr>
        <p:txBody>
          <a:bodyPr wrap="square" rtlCol="0">
            <a:spAutoFit/>
          </a:bodyPr>
          <a:lstStyle/>
          <a:p>
            <a:r>
              <a:rPr lang="en-BZ" b="1" dirty="0"/>
              <a:t>9</a:t>
            </a:r>
          </a:p>
          <a:p>
            <a:endParaRPr lang="es-ES" dirty="0"/>
          </a:p>
        </p:txBody>
      </p:sp>
      <p:pic>
        <p:nvPicPr>
          <p:cNvPr id="9" name="Imagen 8">
            <a:extLst>
              <a:ext uri="{FF2B5EF4-FFF2-40B4-BE49-F238E27FC236}">
                <a16:creationId xmlns:a16="http://schemas.microsoft.com/office/drawing/2014/main" id="{FCB24A58-709C-4735-86CD-E69360BFCA96}"/>
              </a:ext>
            </a:extLst>
          </p:cNvPr>
          <p:cNvPicPr/>
          <p:nvPr/>
        </p:nvPicPr>
        <p:blipFill>
          <a:blip r:embed="rId2"/>
          <a:stretch>
            <a:fillRect/>
          </a:stretch>
        </p:blipFill>
        <p:spPr>
          <a:xfrm>
            <a:off x="6082655" y="1290761"/>
            <a:ext cx="5583091" cy="4276478"/>
          </a:xfrm>
          <a:prstGeom prst="rect">
            <a:avLst/>
          </a:prstGeom>
        </p:spPr>
      </p:pic>
      <p:grpSp>
        <p:nvGrpSpPr>
          <p:cNvPr id="14" name="Grupo 13">
            <a:extLst>
              <a:ext uri="{FF2B5EF4-FFF2-40B4-BE49-F238E27FC236}">
                <a16:creationId xmlns:a16="http://schemas.microsoft.com/office/drawing/2014/main" id="{20060F88-A43D-41CE-B0AA-E65A6EC95AE0}"/>
              </a:ext>
            </a:extLst>
          </p:cNvPr>
          <p:cNvGrpSpPr/>
          <p:nvPr/>
        </p:nvGrpSpPr>
        <p:grpSpPr>
          <a:xfrm>
            <a:off x="705967" y="1504950"/>
            <a:ext cx="4210050" cy="3848100"/>
            <a:chOff x="705967" y="1504950"/>
            <a:chExt cx="4210050" cy="3848100"/>
          </a:xfrm>
        </p:grpSpPr>
        <p:pic>
          <p:nvPicPr>
            <p:cNvPr id="5" name="Imagen 4">
              <a:extLst>
                <a:ext uri="{FF2B5EF4-FFF2-40B4-BE49-F238E27FC236}">
                  <a16:creationId xmlns:a16="http://schemas.microsoft.com/office/drawing/2014/main" id="{E1087574-DBCB-45C2-B7B7-F727E40463EC}"/>
                </a:ext>
              </a:extLst>
            </p:cNvPr>
            <p:cNvPicPr>
              <a:picLocks noChangeAspect="1"/>
            </p:cNvPicPr>
            <p:nvPr/>
          </p:nvPicPr>
          <p:blipFill>
            <a:blip r:embed="rId3"/>
            <a:stretch>
              <a:fillRect/>
            </a:stretch>
          </p:blipFill>
          <p:spPr>
            <a:xfrm>
              <a:off x="705967" y="1504950"/>
              <a:ext cx="4210050" cy="3848100"/>
            </a:xfrm>
            <a:prstGeom prst="rect">
              <a:avLst/>
            </a:prstGeom>
          </p:spPr>
        </p:pic>
        <p:sp>
          <p:nvSpPr>
            <p:cNvPr id="13" name="Forma libre: forma 12">
              <a:extLst>
                <a:ext uri="{FF2B5EF4-FFF2-40B4-BE49-F238E27FC236}">
                  <a16:creationId xmlns:a16="http://schemas.microsoft.com/office/drawing/2014/main" id="{11899079-A212-432F-9701-5BBFF95D81EF}"/>
                </a:ext>
              </a:extLst>
            </p:cNvPr>
            <p:cNvSpPr/>
            <p:nvPr/>
          </p:nvSpPr>
          <p:spPr>
            <a:xfrm>
              <a:off x="3596320" y="4732682"/>
              <a:ext cx="123416" cy="136478"/>
            </a:xfrm>
            <a:custGeom>
              <a:avLst/>
              <a:gdLst>
                <a:gd name="connsiteX0" fmla="*/ 0 w 143301"/>
                <a:gd name="connsiteY0" fmla="*/ 0 h 136478"/>
                <a:gd name="connsiteX1" fmla="*/ 143301 w 143301"/>
                <a:gd name="connsiteY1" fmla="*/ 68239 h 136478"/>
                <a:gd name="connsiteX2" fmla="*/ 13648 w 143301"/>
                <a:gd name="connsiteY2" fmla="*/ 136478 h 136478"/>
                <a:gd name="connsiteX3" fmla="*/ 34119 w 143301"/>
                <a:gd name="connsiteY3" fmla="*/ 68239 h 136478"/>
                <a:gd name="connsiteX4" fmla="*/ 0 w 143301"/>
                <a:gd name="connsiteY4" fmla="*/ 0 h 13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01" h="136478">
                  <a:moveTo>
                    <a:pt x="0" y="0"/>
                  </a:moveTo>
                  <a:lnTo>
                    <a:pt x="143301" y="68239"/>
                  </a:lnTo>
                  <a:lnTo>
                    <a:pt x="13648" y="136478"/>
                  </a:lnTo>
                  <a:lnTo>
                    <a:pt x="34119" y="68239"/>
                  </a:lnTo>
                  <a:lnTo>
                    <a:pt x="0" y="0"/>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grpSp>
    </p:spTree>
    <p:extLst>
      <p:ext uri="{BB962C8B-B14F-4D97-AF65-F5344CB8AC3E}">
        <p14:creationId xmlns:p14="http://schemas.microsoft.com/office/powerpoint/2010/main" val="2555133080"/>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23265</TotalTime>
  <Words>1951</Words>
  <Application>Microsoft Office PowerPoint</Application>
  <PresentationFormat>Panorámica</PresentationFormat>
  <Paragraphs>174</Paragraphs>
  <Slides>29</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9" baseType="lpstr">
      <vt:lpstr>Arial</vt:lpstr>
      <vt:lpstr>Calibri</vt:lpstr>
      <vt:lpstr>Cambria Math</vt:lpstr>
      <vt:lpstr>Courier New</vt:lpstr>
      <vt:lpstr>Georgia</vt:lpstr>
      <vt:lpstr>Palatino Linotype</vt:lpstr>
      <vt:lpstr>Symbol</vt:lpstr>
      <vt:lpstr>Times New Roman</vt:lpstr>
      <vt:lpstr>Diseño predeterminado</vt:lpstr>
      <vt:lpstr>CorelDRAW</vt:lpstr>
      <vt:lpstr>Presentación de PowerPoint</vt:lpstr>
      <vt:lpstr>agenda</vt:lpstr>
      <vt:lpstr>Introducción</vt:lpstr>
      <vt:lpstr>Introducción</vt:lpstr>
      <vt:lpstr>Introducción</vt:lpstr>
      <vt:lpstr>Objetivos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 </vt:lpstr>
      <vt:lpstr>Trabajos Futuros </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Jhonny Oña</cp:lastModifiedBy>
  <cp:revision>1128</cp:revision>
  <dcterms:created xsi:type="dcterms:W3CDTF">2008-02-13T16:07:44Z</dcterms:created>
  <dcterms:modified xsi:type="dcterms:W3CDTF">2021-08-25T02:06:07Z</dcterms:modified>
</cp:coreProperties>
</file>