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8" r:id="rId2"/>
    <p:sldId id="287" r:id="rId3"/>
    <p:sldId id="289" r:id="rId4"/>
    <p:sldId id="295" r:id="rId5"/>
    <p:sldId id="345" r:id="rId6"/>
    <p:sldId id="346" r:id="rId7"/>
    <p:sldId id="347" r:id="rId8"/>
    <p:sldId id="350" r:id="rId9"/>
    <p:sldId id="351" r:id="rId10"/>
    <p:sldId id="352" r:id="rId11"/>
    <p:sldId id="353" r:id="rId12"/>
    <p:sldId id="368" r:id="rId13"/>
    <p:sldId id="348" r:id="rId14"/>
    <p:sldId id="354" r:id="rId15"/>
    <p:sldId id="355" r:id="rId16"/>
    <p:sldId id="356" r:id="rId17"/>
    <p:sldId id="357" r:id="rId18"/>
    <p:sldId id="358" r:id="rId19"/>
    <p:sldId id="359" r:id="rId20"/>
    <p:sldId id="360" r:id="rId21"/>
    <p:sldId id="362" r:id="rId22"/>
    <p:sldId id="369" r:id="rId23"/>
    <p:sldId id="361" r:id="rId24"/>
    <p:sldId id="363" r:id="rId25"/>
    <p:sldId id="365" r:id="rId26"/>
    <p:sldId id="366" r:id="rId27"/>
    <p:sldId id="327"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0"/>
    <p:restoredTop sz="94580"/>
  </p:normalViewPr>
  <p:slideViewPr>
    <p:cSldViewPr>
      <p:cViewPr varScale="1">
        <p:scale>
          <a:sx n="75" d="100"/>
          <a:sy n="75" d="100"/>
        </p:scale>
        <p:origin x="42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DE4B3-1618-0749-9E4D-690A58BDC2A2}" type="doc">
      <dgm:prSet loTypeId="urn:microsoft.com/office/officeart/2005/8/layout/vList5" loCatId="" qsTypeId="urn:microsoft.com/office/officeart/2005/8/quickstyle/simple4" qsCatId="simple" csTypeId="urn:microsoft.com/office/officeart/2005/8/colors/accent3_1" csCatId="accent3" phldr="1"/>
      <dgm:spPr/>
      <dgm:t>
        <a:bodyPr/>
        <a:lstStyle/>
        <a:p>
          <a:endParaRPr lang="es-ES_tradnl"/>
        </a:p>
      </dgm:t>
    </dgm:pt>
    <dgm:pt modelId="{2D090FF4-1767-A44E-B0DC-6313E7A603B3}">
      <dgm:prSet phldrT="[Texto]" custT="1"/>
      <dgm:spPr/>
      <dgm:t>
        <a:bodyPr/>
        <a:lstStyle/>
        <a:p>
          <a:r>
            <a:rPr lang="es-ES_tradnl" sz="1600" dirty="0">
              <a:latin typeface="Times New Roman" panose="02020603050405020304" pitchFamily="18" charset="0"/>
              <a:cs typeface="Times New Roman" panose="02020603050405020304" pitchFamily="18" charset="0"/>
            </a:rPr>
            <a:t>1</a:t>
          </a:r>
        </a:p>
      </dgm:t>
    </dgm:pt>
    <dgm:pt modelId="{4430F800-5AC8-2C44-AC46-94A5E73FC476}" type="parTrans" cxnId="{581E0D45-45FD-3E4E-9366-5B1A02AE0014}">
      <dgm:prSet/>
      <dgm:spPr/>
      <dgm:t>
        <a:bodyPr/>
        <a:lstStyle/>
        <a:p>
          <a:endParaRPr lang="es-ES_tradnl" sz="1600">
            <a:latin typeface="Times New Roman" panose="02020603050405020304" pitchFamily="18" charset="0"/>
            <a:cs typeface="Times New Roman" panose="02020603050405020304" pitchFamily="18" charset="0"/>
          </a:endParaRPr>
        </a:p>
      </dgm:t>
    </dgm:pt>
    <dgm:pt modelId="{6A2815A6-E761-5746-A7B8-C0F729DC03B8}" type="sibTrans" cxnId="{581E0D45-45FD-3E4E-9366-5B1A02AE0014}">
      <dgm:prSet/>
      <dgm:spPr/>
      <dgm:t>
        <a:bodyPr/>
        <a:lstStyle/>
        <a:p>
          <a:endParaRPr lang="es-ES_tradnl" sz="1600">
            <a:latin typeface="Times New Roman" panose="02020603050405020304" pitchFamily="18" charset="0"/>
            <a:cs typeface="Times New Roman" panose="02020603050405020304" pitchFamily="18" charset="0"/>
          </a:endParaRPr>
        </a:p>
      </dgm:t>
    </dgm:pt>
    <dgm:pt modelId="{23D803F9-BC8F-DC4D-986F-FD3FDFCB49BA}">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INTRODUCCIÓN</a:t>
          </a:r>
        </a:p>
      </dgm:t>
    </dgm:pt>
    <dgm:pt modelId="{0E52EFF3-D5E0-6E4D-B46E-B23BCFDDA08C}" type="parTrans" cxnId="{418CD5A9-E37F-5E4E-824A-CA61C067CB36}">
      <dgm:prSet/>
      <dgm:spPr/>
      <dgm:t>
        <a:bodyPr/>
        <a:lstStyle/>
        <a:p>
          <a:endParaRPr lang="es-ES_tradnl" sz="1600">
            <a:latin typeface="Times New Roman" panose="02020603050405020304" pitchFamily="18" charset="0"/>
            <a:cs typeface="Times New Roman" panose="02020603050405020304" pitchFamily="18" charset="0"/>
          </a:endParaRPr>
        </a:p>
      </dgm:t>
    </dgm:pt>
    <dgm:pt modelId="{AC5F4EC5-7A9B-3D45-A3A1-D35DE421E74C}" type="sibTrans" cxnId="{418CD5A9-E37F-5E4E-824A-CA61C067CB36}">
      <dgm:prSet/>
      <dgm:spPr/>
      <dgm:t>
        <a:bodyPr/>
        <a:lstStyle/>
        <a:p>
          <a:endParaRPr lang="es-ES_tradnl" sz="1600">
            <a:latin typeface="Times New Roman" panose="02020603050405020304" pitchFamily="18" charset="0"/>
            <a:cs typeface="Times New Roman" panose="02020603050405020304" pitchFamily="18" charset="0"/>
          </a:endParaRPr>
        </a:p>
      </dgm:t>
    </dgm:pt>
    <dgm:pt modelId="{71AEA611-7A81-9D4C-B892-8EEDA10B3B61}">
      <dgm:prSet phldrT="[Texto]" custT="1"/>
      <dgm:spPr/>
      <dgm:t>
        <a:bodyPr/>
        <a:lstStyle/>
        <a:p>
          <a:r>
            <a:rPr lang="es-ES_tradnl" sz="1600" dirty="0">
              <a:latin typeface="Times New Roman" panose="02020603050405020304" pitchFamily="18" charset="0"/>
              <a:cs typeface="Times New Roman" panose="02020603050405020304" pitchFamily="18" charset="0"/>
            </a:rPr>
            <a:t>2</a:t>
          </a:r>
        </a:p>
      </dgm:t>
    </dgm:pt>
    <dgm:pt modelId="{EA3B9E97-8E42-AC4E-A458-80E9C81F9F3D}" type="parTrans" cxnId="{63103ADF-BEC4-3847-A321-1A5A115E7027}">
      <dgm:prSet/>
      <dgm:spPr/>
      <dgm:t>
        <a:bodyPr/>
        <a:lstStyle/>
        <a:p>
          <a:endParaRPr lang="es-ES_tradnl" sz="1600">
            <a:latin typeface="Times New Roman" panose="02020603050405020304" pitchFamily="18" charset="0"/>
            <a:cs typeface="Times New Roman" panose="02020603050405020304" pitchFamily="18" charset="0"/>
          </a:endParaRPr>
        </a:p>
      </dgm:t>
    </dgm:pt>
    <dgm:pt modelId="{405FEC07-C4B2-254C-A8A2-296817B72003}" type="sibTrans" cxnId="{63103ADF-BEC4-3847-A321-1A5A115E7027}">
      <dgm:prSet/>
      <dgm:spPr/>
      <dgm:t>
        <a:bodyPr/>
        <a:lstStyle/>
        <a:p>
          <a:endParaRPr lang="es-ES_tradnl" sz="1600">
            <a:latin typeface="Times New Roman" panose="02020603050405020304" pitchFamily="18" charset="0"/>
            <a:cs typeface="Times New Roman" panose="02020603050405020304" pitchFamily="18" charset="0"/>
          </a:endParaRPr>
        </a:p>
      </dgm:t>
    </dgm:pt>
    <dgm:pt modelId="{D36D073B-AB79-824F-89E7-EA5972D62884}">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OBJETIVOS</a:t>
          </a:r>
        </a:p>
      </dgm:t>
    </dgm:pt>
    <dgm:pt modelId="{7F8629CE-6863-9E4D-9144-EDDF120BBCEB}" type="parTrans" cxnId="{7F7FABBC-34D5-A14E-9656-A9B71E8B3D8A}">
      <dgm:prSet/>
      <dgm:spPr/>
      <dgm:t>
        <a:bodyPr/>
        <a:lstStyle/>
        <a:p>
          <a:endParaRPr lang="es-ES_tradnl" sz="1600">
            <a:latin typeface="Times New Roman" panose="02020603050405020304" pitchFamily="18" charset="0"/>
            <a:cs typeface="Times New Roman" panose="02020603050405020304" pitchFamily="18" charset="0"/>
          </a:endParaRPr>
        </a:p>
      </dgm:t>
    </dgm:pt>
    <dgm:pt modelId="{3C05F426-B4C2-6E40-8D64-24A7475AB3ED}" type="sibTrans" cxnId="{7F7FABBC-34D5-A14E-9656-A9B71E8B3D8A}">
      <dgm:prSet/>
      <dgm:spPr/>
      <dgm:t>
        <a:bodyPr/>
        <a:lstStyle/>
        <a:p>
          <a:endParaRPr lang="es-ES_tradnl" sz="1600">
            <a:latin typeface="Times New Roman" panose="02020603050405020304" pitchFamily="18" charset="0"/>
            <a:cs typeface="Times New Roman" panose="02020603050405020304" pitchFamily="18" charset="0"/>
          </a:endParaRPr>
        </a:p>
      </dgm:t>
    </dgm:pt>
    <dgm:pt modelId="{3311EA07-E80F-564A-8E24-221D46091966}">
      <dgm:prSet phldrT="[Texto]" custT="1"/>
      <dgm:spPr/>
      <dgm:t>
        <a:bodyPr/>
        <a:lstStyle/>
        <a:p>
          <a:r>
            <a:rPr lang="es-ES_tradnl" sz="1600" dirty="0">
              <a:latin typeface="Times New Roman" panose="02020603050405020304" pitchFamily="18" charset="0"/>
              <a:cs typeface="Times New Roman" panose="02020603050405020304" pitchFamily="18" charset="0"/>
            </a:rPr>
            <a:t>4</a:t>
          </a:r>
        </a:p>
      </dgm:t>
    </dgm:pt>
    <dgm:pt modelId="{1D8483F4-F5EB-7844-8E6D-F34A74B849CC}" type="parTrans" cxnId="{81FD95F9-EDAE-3A45-8DBF-67B237026CAC}">
      <dgm:prSet/>
      <dgm:spPr/>
      <dgm:t>
        <a:bodyPr/>
        <a:lstStyle/>
        <a:p>
          <a:endParaRPr lang="es-ES_tradnl" sz="1600">
            <a:latin typeface="Times New Roman" panose="02020603050405020304" pitchFamily="18" charset="0"/>
            <a:cs typeface="Times New Roman" panose="02020603050405020304" pitchFamily="18" charset="0"/>
          </a:endParaRPr>
        </a:p>
      </dgm:t>
    </dgm:pt>
    <dgm:pt modelId="{3516BA54-8B7A-6A4F-A1C7-8696313EABD7}" type="sibTrans" cxnId="{81FD95F9-EDAE-3A45-8DBF-67B237026CAC}">
      <dgm:prSet/>
      <dgm:spPr/>
      <dgm:t>
        <a:bodyPr/>
        <a:lstStyle/>
        <a:p>
          <a:endParaRPr lang="es-ES_tradnl" sz="1600">
            <a:latin typeface="Times New Roman" panose="02020603050405020304" pitchFamily="18" charset="0"/>
            <a:cs typeface="Times New Roman" panose="02020603050405020304" pitchFamily="18" charset="0"/>
          </a:endParaRPr>
        </a:p>
      </dgm:t>
    </dgm:pt>
    <dgm:pt modelId="{4174F66D-8569-4344-B29E-02A4483669FF}">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ALCANCE</a:t>
          </a:r>
        </a:p>
      </dgm:t>
    </dgm:pt>
    <dgm:pt modelId="{64C325A7-2884-A34A-BC22-B530BE723C4F}" type="parTrans" cxnId="{2272143D-8006-4A48-BCAB-2A84CF8470AC}">
      <dgm:prSet/>
      <dgm:spPr/>
      <dgm:t>
        <a:bodyPr/>
        <a:lstStyle/>
        <a:p>
          <a:endParaRPr lang="es-ES_tradnl" sz="1600">
            <a:latin typeface="Times New Roman" panose="02020603050405020304" pitchFamily="18" charset="0"/>
            <a:cs typeface="Times New Roman" panose="02020603050405020304" pitchFamily="18" charset="0"/>
          </a:endParaRPr>
        </a:p>
      </dgm:t>
    </dgm:pt>
    <dgm:pt modelId="{DF583DF6-8562-9B41-AF0D-AC7328735BC2}" type="sibTrans" cxnId="{2272143D-8006-4A48-BCAB-2A84CF8470AC}">
      <dgm:prSet/>
      <dgm:spPr/>
      <dgm:t>
        <a:bodyPr/>
        <a:lstStyle/>
        <a:p>
          <a:endParaRPr lang="es-ES_tradnl" sz="1600">
            <a:latin typeface="Times New Roman" panose="02020603050405020304" pitchFamily="18" charset="0"/>
            <a:cs typeface="Times New Roman" panose="02020603050405020304" pitchFamily="18" charset="0"/>
          </a:endParaRPr>
        </a:p>
      </dgm:t>
    </dgm:pt>
    <dgm:pt modelId="{F6D5D9D2-769E-D749-AC87-D75505A0D295}">
      <dgm:prSet phldrT="[Texto]" custT="1"/>
      <dgm:spPr/>
      <dgm:t>
        <a:bodyPr/>
        <a:lstStyle/>
        <a:p>
          <a:r>
            <a:rPr lang="es-ES_tradnl" sz="1600" dirty="0">
              <a:latin typeface="Times New Roman" panose="02020603050405020304" pitchFamily="18" charset="0"/>
              <a:cs typeface="Times New Roman" panose="02020603050405020304" pitchFamily="18" charset="0"/>
            </a:rPr>
            <a:t>5</a:t>
          </a:r>
        </a:p>
      </dgm:t>
    </dgm:pt>
    <dgm:pt modelId="{33126579-B55C-4D45-BDAC-DCAD31D456BE}" type="parTrans" cxnId="{9D9A0154-EAE2-D047-A8B1-641D47C9C2CB}">
      <dgm:prSet/>
      <dgm:spPr/>
      <dgm:t>
        <a:bodyPr/>
        <a:lstStyle/>
        <a:p>
          <a:endParaRPr lang="es-ES_tradnl" sz="1600">
            <a:latin typeface="Times New Roman" panose="02020603050405020304" pitchFamily="18" charset="0"/>
            <a:cs typeface="Times New Roman" panose="02020603050405020304" pitchFamily="18" charset="0"/>
          </a:endParaRPr>
        </a:p>
      </dgm:t>
    </dgm:pt>
    <dgm:pt modelId="{5D8B83CF-88AA-184E-996E-FB2413A9B89C}" type="sibTrans" cxnId="{9D9A0154-EAE2-D047-A8B1-641D47C9C2CB}">
      <dgm:prSet/>
      <dgm:spPr/>
      <dgm:t>
        <a:bodyPr/>
        <a:lstStyle/>
        <a:p>
          <a:endParaRPr lang="es-ES_tradnl" sz="1600">
            <a:latin typeface="Times New Roman" panose="02020603050405020304" pitchFamily="18" charset="0"/>
            <a:cs typeface="Times New Roman" panose="02020603050405020304" pitchFamily="18" charset="0"/>
          </a:endParaRPr>
        </a:p>
      </dgm:t>
    </dgm:pt>
    <dgm:pt modelId="{973B3D12-8C51-4745-BD15-ECCCA21E683B}">
      <dgm:prSet custT="1"/>
      <dgm:spPr/>
      <dgm:t>
        <a:bodyPr/>
        <a:lstStyle/>
        <a:p>
          <a:pPr>
            <a:buNone/>
          </a:pPr>
          <a:r>
            <a:rPr lang="es-ES_tradnl" sz="1600" dirty="0">
              <a:latin typeface="Times New Roman" panose="02020603050405020304" pitchFamily="18" charset="0"/>
              <a:cs typeface="Times New Roman" panose="02020603050405020304" pitchFamily="18" charset="0"/>
            </a:rPr>
            <a:t>CALIBRACIÓN DE EQUIPO Y PREPARACIÓN</a:t>
          </a:r>
        </a:p>
      </dgm:t>
    </dgm:pt>
    <dgm:pt modelId="{E0F21380-D0FB-D74D-AAB6-A38B329A2B74}" type="parTrans" cxnId="{134EB7C3-6D55-0247-8D17-D4BA16571AFE}">
      <dgm:prSet/>
      <dgm:spPr/>
      <dgm:t>
        <a:bodyPr/>
        <a:lstStyle/>
        <a:p>
          <a:endParaRPr lang="es-ES_tradnl" sz="1600">
            <a:latin typeface="Times New Roman" panose="02020603050405020304" pitchFamily="18" charset="0"/>
            <a:cs typeface="Times New Roman" panose="02020603050405020304" pitchFamily="18" charset="0"/>
          </a:endParaRPr>
        </a:p>
      </dgm:t>
    </dgm:pt>
    <dgm:pt modelId="{D29C7079-BCA0-8F41-9079-228B2C569D6E}" type="sibTrans" cxnId="{134EB7C3-6D55-0247-8D17-D4BA16571AFE}">
      <dgm:prSet/>
      <dgm:spPr/>
      <dgm:t>
        <a:bodyPr/>
        <a:lstStyle/>
        <a:p>
          <a:endParaRPr lang="es-ES_tradnl" sz="1600">
            <a:latin typeface="Times New Roman" panose="02020603050405020304" pitchFamily="18" charset="0"/>
            <a:cs typeface="Times New Roman" panose="02020603050405020304" pitchFamily="18" charset="0"/>
          </a:endParaRPr>
        </a:p>
      </dgm:t>
    </dgm:pt>
    <dgm:pt modelId="{02B82CBF-F2CE-ED48-A976-8E15ADDEB00B}">
      <dgm:prSet custT="1"/>
      <dgm:spPr/>
      <dgm:t>
        <a:bodyPr/>
        <a:lstStyle/>
        <a:p>
          <a:r>
            <a:rPr lang="es-ES_tradnl" sz="1600" dirty="0">
              <a:latin typeface="Times New Roman" panose="02020603050405020304" pitchFamily="18" charset="0"/>
              <a:cs typeface="Times New Roman" panose="02020603050405020304" pitchFamily="18" charset="0"/>
            </a:rPr>
            <a:t>7</a:t>
          </a:r>
        </a:p>
      </dgm:t>
    </dgm:pt>
    <dgm:pt modelId="{92BA5526-05AF-3644-9DE6-5C439A0DEAB9}" type="parTrans" cxnId="{AD95799F-AA64-0C4C-AECA-4FF16651F257}">
      <dgm:prSet/>
      <dgm:spPr/>
      <dgm:t>
        <a:bodyPr/>
        <a:lstStyle/>
        <a:p>
          <a:endParaRPr lang="es-ES_tradnl" sz="1600">
            <a:latin typeface="Times New Roman" panose="02020603050405020304" pitchFamily="18" charset="0"/>
            <a:cs typeface="Times New Roman" panose="02020603050405020304" pitchFamily="18" charset="0"/>
          </a:endParaRPr>
        </a:p>
      </dgm:t>
    </dgm:pt>
    <dgm:pt modelId="{C6D39758-EDA9-DB49-9C28-F613A51F95C5}" type="sibTrans" cxnId="{AD95799F-AA64-0C4C-AECA-4FF16651F257}">
      <dgm:prSet/>
      <dgm:spPr/>
      <dgm:t>
        <a:bodyPr/>
        <a:lstStyle/>
        <a:p>
          <a:endParaRPr lang="es-ES_tradnl" sz="1600">
            <a:latin typeface="Times New Roman" panose="02020603050405020304" pitchFamily="18" charset="0"/>
            <a:cs typeface="Times New Roman" panose="02020603050405020304" pitchFamily="18" charset="0"/>
          </a:endParaRPr>
        </a:p>
      </dgm:t>
    </dgm:pt>
    <dgm:pt modelId="{2DFB4739-47BE-FD41-8887-B8BD7BB5DD45}">
      <dgm:prSet custT="1"/>
      <dgm:spPr/>
      <dgm:t>
        <a:bodyPr/>
        <a:lstStyle/>
        <a:p>
          <a:pPr>
            <a:buNone/>
          </a:pPr>
          <a:r>
            <a:rPr lang="es-ES_tradnl" sz="1600" dirty="0">
              <a:latin typeface="Times New Roman" panose="02020603050405020304" pitchFamily="18" charset="0"/>
              <a:cs typeface="Times New Roman" panose="02020603050405020304" pitchFamily="18" charset="0"/>
            </a:rPr>
            <a:t>CONCLUSIONES Y RECOMENDACIONES </a:t>
          </a:r>
        </a:p>
      </dgm:t>
    </dgm:pt>
    <dgm:pt modelId="{E860B43D-57BF-C14C-9CA5-ACB099F4A752}" type="parTrans" cxnId="{E4DE191B-9B02-AB44-9B9A-566015026B3A}">
      <dgm:prSet/>
      <dgm:spPr/>
      <dgm:t>
        <a:bodyPr/>
        <a:lstStyle/>
        <a:p>
          <a:endParaRPr lang="es-ES_tradnl" sz="1600">
            <a:latin typeface="Times New Roman" panose="02020603050405020304" pitchFamily="18" charset="0"/>
            <a:cs typeface="Times New Roman" panose="02020603050405020304" pitchFamily="18" charset="0"/>
          </a:endParaRPr>
        </a:p>
      </dgm:t>
    </dgm:pt>
    <dgm:pt modelId="{F683161A-3522-344A-881D-A4EA6D3B6F4E}" type="sibTrans" cxnId="{E4DE191B-9B02-AB44-9B9A-566015026B3A}">
      <dgm:prSet/>
      <dgm:spPr/>
      <dgm:t>
        <a:bodyPr/>
        <a:lstStyle/>
        <a:p>
          <a:endParaRPr lang="es-ES_tradnl" sz="1600">
            <a:latin typeface="Times New Roman" panose="02020603050405020304" pitchFamily="18" charset="0"/>
            <a:cs typeface="Times New Roman" panose="02020603050405020304" pitchFamily="18" charset="0"/>
          </a:endParaRPr>
        </a:p>
      </dgm:t>
    </dgm:pt>
    <dgm:pt modelId="{8DBF4084-0495-6743-8B60-51CE88C541E3}">
      <dgm:prSet custT="1"/>
      <dgm:spPr/>
      <dgm:t>
        <a:bodyPr/>
        <a:lstStyle/>
        <a:p>
          <a:r>
            <a:rPr lang="es-ES_tradnl" sz="1600" dirty="0">
              <a:latin typeface="Times New Roman" panose="02020603050405020304" pitchFamily="18" charset="0"/>
              <a:cs typeface="Times New Roman" panose="02020603050405020304" pitchFamily="18" charset="0"/>
            </a:rPr>
            <a:t>6</a:t>
          </a:r>
        </a:p>
      </dgm:t>
    </dgm:pt>
    <dgm:pt modelId="{97ECD7A9-F2F9-CD4F-AE82-9C56D4A4B93B}" type="parTrans" cxnId="{32C3DD30-9C9F-8240-A8F1-886F79DA232A}">
      <dgm:prSet/>
      <dgm:spPr/>
      <dgm:t>
        <a:bodyPr/>
        <a:lstStyle/>
        <a:p>
          <a:endParaRPr lang="es-ES_tradnl" sz="1600">
            <a:latin typeface="Times New Roman" panose="02020603050405020304" pitchFamily="18" charset="0"/>
            <a:cs typeface="Times New Roman" panose="02020603050405020304" pitchFamily="18" charset="0"/>
          </a:endParaRPr>
        </a:p>
      </dgm:t>
    </dgm:pt>
    <dgm:pt modelId="{C4890234-8C2D-1F44-A67F-A82A92A0F696}" type="sibTrans" cxnId="{32C3DD30-9C9F-8240-A8F1-886F79DA232A}">
      <dgm:prSet/>
      <dgm:spPr/>
      <dgm:t>
        <a:bodyPr/>
        <a:lstStyle/>
        <a:p>
          <a:endParaRPr lang="es-ES_tradnl" sz="1600">
            <a:latin typeface="Times New Roman" panose="02020603050405020304" pitchFamily="18" charset="0"/>
            <a:cs typeface="Times New Roman" panose="02020603050405020304" pitchFamily="18" charset="0"/>
          </a:endParaRPr>
        </a:p>
      </dgm:t>
    </dgm:pt>
    <dgm:pt modelId="{67AED27F-FF8D-C948-BD1B-5165AF976BF9}">
      <dgm:prSet custT="1"/>
      <dgm:spPr/>
      <dgm:t>
        <a:bodyPr/>
        <a:lstStyle/>
        <a:p>
          <a:pPr>
            <a:buNone/>
          </a:pPr>
          <a:r>
            <a:rPr lang="es-ES_tradnl" sz="1600" dirty="0">
              <a:latin typeface="Times New Roman" panose="02020603050405020304" pitchFamily="18" charset="0"/>
              <a:cs typeface="Times New Roman" panose="02020603050405020304" pitchFamily="18" charset="0"/>
            </a:rPr>
            <a:t>EXPERIMENTACIÓN </a:t>
          </a:r>
        </a:p>
      </dgm:t>
    </dgm:pt>
    <dgm:pt modelId="{62FCA5EA-3444-7248-8547-BD31749E2154}" type="parTrans" cxnId="{464B8CAC-B9B4-664B-9764-A35BA26C516F}">
      <dgm:prSet/>
      <dgm:spPr/>
      <dgm:t>
        <a:bodyPr/>
        <a:lstStyle/>
        <a:p>
          <a:endParaRPr lang="es-ES_tradnl" sz="1600">
            <a:latin typeface="Times New Roman" panose="02020603050405020304" pitchFamily="18" charset="0"/>
            <a:cs typeface="Times New Roman" panose="02020603050405020304" pitchFamily="18" charset="0"/>
          </a:endParaRPr>
        </a:p>
      </dgm:t>
    </dgm:pt>
    <dgm:pt modelId="{28374974-56B3-644C-8034-FCD7047C0811}" type="sibTrans" cxnId="{464B8CAC-B9B4-664B-9764-A35BA26C516F}">
      <dgm:prSet/>
      <dgm:spPr/>
      <dgm:t>
        <a:bodyPr/>
        <a:lstStyle/>
        <a:p>
          <a:endParaRPr lang="es-ES_tradnl" sz="1600">
            <a:latin typeface="Times New Roman" panose="02020603050405020304" pitchFamily="18" charset="0"/>
            <a:cs typeface="Times New Roman" panose="02020603050405020304" pitchFamily="18" charset="0"/>
          </a:endParaRPr>
        </a:p>
      </dgm:t>
    </dgm:pt>
    <dgm:pt modelId="{0452E153-367D-4F36-A56D-3C737661D6C5}">
      <dgm:prSet phldrT="[Texto]" custT="1"/>
      <dgm:spPr/>
      <dgm:t>
        <a:bodyPr/>
        <a:lstStyle/>
        <a:p>
          <a:r>
            <a:rPr lang="es-ES_tradnl" sz="1600" dirty="0">
              <a:latin typeface="Times New Roman" panose="02020603050405020304" pitchFamily="18" charset="0"/>
              <a:cs typeface="Times New Roman" panose="02020603050405020304" pitchFamily="18" charset="0"/>
            </a:rPr>
            <a:t>3</a:t>
          </a:r>
        </a:p>
      </dgm:t>
    </dgm:pt>
    <dgm:pt modelId="{261A5F64-1D6D-4A20-B355-62544399111E}" type="parTrans" cxnId="{8EC34AEE-CD18-4494-B92A-4CD92D0D4E0A}">
      <dgm:prSet/>
      <dgm:spPr/>
      <dgm:t>
        <a:bodyPr/>
        <a:lstStyle/>
        <a:p>
          <a:endParaRPr lang="es-ES"/>
        </a:p>
      </dgm:t>
    </dgm:pt>
    <dgm:pt modelId="{0E48FA7B-294F-4CF5-B5F1-EC8E0FAD20A9}" type="sibTrans" cxnId="{8EC34AEE-CD18-4494-B92A-4CD92D0D4E0A}">
      <dgm:prSet/>
      <dgm:spPr/>
      <dgm:t>
        <a:bodyPr/>
        <a:lstStyle/>
        <a:p>
          <a:endParaRPr lang="es-ES"/>
        </a:p>
      </dgm:t>
    </dgm:pt>
    <dgm:pt modelId="{AB2922B3-9FCE-4BD7-A9BB-751F1890AD59}">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JUSTIFICACIÓN</a:t>
          </a:r>
        </a:p>
      </dgm:t>
    </dgm:pt>
    <dgm:pt modelId="{EAA85419-090E-4B91-99F2-7A3AE0BB2FF3}" type="parTrans" cxnId="{236A2BD2-9554-4903-9CA3-6F1F4AD66800}">
      <dgm:prSet/>
      <dgm:spPr/>
      <dgm:t>
        <a:bodyPr/>
        <a:lstStyle/>
        <a:p>
          <a:endParaRPr lang="es-ES"/>
        </a:p>
      </dgm:t>
    </dgm:pt>
    <dgm:pt modelId="{AD2C3BA9-30C8-4E71-B70F-0B9C4F97C7E3}" type="sibTrans" cxnId="{236A2BD2-9554-4903-9CA3-6F1F4AD66800}">
      <dgm:prSet/>
      <dgm:spPr/>
      <dgm:t>
        <a:bodyPr/>
        <a:lstStyle/>
        <a:p>
          <a:endParaRPr lang="es-ES"/>
        </a:p>
      </dgm:t>
    </dgm:pt>
    <dgm:pt modelId="{30A13E2B-4592-D34D-B3DF-EFA662BFE41D}" type="pres">
      <dgm:prSet presAssocID="{04BDE4B3-1618-0749-9E4D-690A58BDC2A2}" presName="Name0" presStyleCnt="0">
        <dgm:presLayoutVars>
          <dgm:dir/>
          <dgm:animLvl val="lvl"/>
          <dgm:resizeHandles val="exact"/>
        </dgm:presLayoutVars>
      </dgm:prSet>
      <dgm:spPr/>
      <dgm:t>
        <a:bodyPr/>
        <a:lstStyle/>
        <a:p>
          <a:endParaRPr lang="es-ES"/>
        </a:p>
      </dgm:t>
    </dgm:pt>
    <dgm:pt modelId="{FC390836-960F-4E46-9D0D-439FDDFFDB47}" type="pres">
      <dgm:prSet presAssocID="{2D090FF4-1767-A44E-B0DC-6313E7A603B3}" presName="linNode" presStyleCnt="0"/>
      <dgm:spPr/>
    </dgm:pt>
    <dgm:pt modelId="{303A409A-BC02-6043-B467-C69957DCBB36}" type="pres">
      <dgm:prSet presAssocID="{2D090FF4-1767-A44E-B0DC-6313E7A603B3}" presName="parentText" presStyleLbl="node1" presStyleIdx="0" presStyleCnt="7" custScaleX="75360">
        <dgm:presLayoutVars>
          <dgm:chMax val="1"/>
          <dgm:bulletEnabled val="1"/>
        </dgm:presLayoutVars>
      </dgm:prSet>
      <dgm:spPr/>
      <dgm:t>
        <a:bodyPr/>
        <a:lstStyle/>
        <a:p>
          <a:endParaRPr lang="es-ES"/>
        </a:p>
      </dgm:t>
    </dgm:pt>
    <dgm:pt modelId="{8D67DADB-8ADD-D84A-9B1B-DF64B2DD7B2C}" type="pres">
      <dgm:prSet presAssocID="{2D090FF4-1767-A44E-B0DC-6313E7A603B3}" presName="descendantText" presStyleLbl="alignAccFollowNode1" presStyleIdx="0" presStyleCnt="7" custScaleX="109115">
        <dgm:presLayoutVars>
          <dgm:bulletEnabled val="1"/>
        </dgm:presLayoutVars>
      </dgm:prSet>
      <dgm:spPr/>
      <dgm:t>
        <a:bodyPr/>
        <a:lstStyle/>
        <a:p>
          <a:endParaRPr lang="es-ES"/>
        </a:p>
      </dgm:t>
    </dgm:pt>
    <dgm:pt modelId="{6FF7E861-8A17-D94C-99FC-69B047EF276A}" type="pres">
      <dgm:prSet presAssocID="{6A2815A6-E761-5746-A7B8-C0F729DC03B8}" presName="sp" presStyleCnt="0"/>
      <dgm:spPr/>
    </dgm:pt>
    <dgm:pt modelId="{4CA2DF0E-78F9-9E4A-986A-291057740F7D}" type="pres">
      <dgm:prSet presAssocID="{71AEA611-7A81-9D4C-B892-8EEDA10B3B61}" presName="linNode" presStyleCnt="0"/>
      <dgm:spPr/>
    </dgm:pt>
    <dgm:pt modelId="{109A8819-23AF-A341-99D3-8F8F5DBE13DB}" type="pres">
      <dgm:prSet presAssocID="{71AEA611-7A81-9D4C-B892-8EEDA10B3B61}" presName="parentText" presStyleLbl="node1" presStyleIdx="1" presStyleCnt="7" custScaleX="75360">
        <dgm:presLayoutVars>
          <dgm:chMax val="1"/>
          <dgm:bulletEnabled val="1"/>
        </dgm:presLayoutVars>
      </dgm:prSet>
      <dgm:spPr/>
      <dgm:t>
        <a:bodyPr/>
        <a:lstStyle/>
        <a:p>
          <a:endParaRPr lang="es-ES"/>
        </a:p>
      </dgm:t>
    </dgm:pt>
    <dgm:pt modelId="{B803D565-954A-6D47-AEBE-949A70699116}" type="pres">
      <dgm:prSet presAssocID="{71AEA611-7A81-9D4C-B892-8EEDA10B3B61}" presName="descendantText" presStyleLbl="alignAccFollowNode1" presStyleIdx="1" presStyleCnt="7" custScaleX="109115">
        <dgm:presLayoutVars>
          <dgm:bulletEnabled val="1"/>
        </dgm:presLayoutVars>
      </dgm:prSet>
      <dgm:spPr/>
      <dgm:t>
        <a:bodyPr/>
        <a:lstStyle/>
        <a:p>
          <a:endParaRPr lang="es-ES"/>
        </a:p>
      </dgm:t>
    </dgm:pt>
    <dgm:pt modelId="{5B8C6B8A-FD2C-4248-9E16-C81CA83C2CEA}" type="pres">
      <dgm:prSet presAssocID="{405FEC07-C4B2-254C-A8A2-296817B72003}" presName="sp" presStyleCnt="0"/>
      <dgm:spPr/>
    </dgm:pt>
    <dgm:pt modelId="{60288A41-11C7-4853-A3BE-5D73C5292B42}" type="pres">
      <dgm:prSet presAssocID="{0452E153-367D-4F36-A56D-3C737661D6C5}" presName="linNode" presStyleCnt="0"/>
      <dgm:spPr/>
    </dgm:pt>
    <dgm:pt modelId="{E7BBD8F9-FF12-44DF-AA3C-35FCC16F0ABA}" type="pres">
      <dgm:prSet presAssocID="{0452E153-367D-4F36-A56D-3C737661D6C5}" presName="parentText" presStyleLbl="node1" presStyleIdx="2" presStyleCnt="7" custScaleX="75360">
        <dgm:presLayoutVars>
          <dgm:chMax val="1"/>
          <dgm:bulletEnabled val="1"/>
        </dgm:presLayoutVars>
      </dgm:prSet>
      <dgm:spPr/>
      <dgm:t>
        <a:bodyPr/>
        <a:lstStyle/>
        <a:p>
          <a:endParaRPr lang="es-ES"/>
        </a:p>
      </dgm:t>
    </dgm:pt>
    <dgm:pt modelId="{BBAA7059-8F17-4859-86F3-341C0A85FEB9}" type="pres">
      <dgm:prSet presAssocID="{0452E153-367D-4F36-A56D-3C737661D6C5}" presName="descendantText" presStyleLbl="alignAccFollowNode1" presStyleIdx="2" presStyleCnt="7" custScaleX="109157" custScaleY="102636">
        <dgm:presLayoutVars>
          <dgm:bulletEnabled val="1"/>
        </dgm:presLayoutVars>
      </dgm:prSet>
      <dgm:spPr/>
      <dgm:t>
        <a:bodyPr/>
        <a:lstStyle/>
        <a:p>
          <a:endParaRPr lang="es-ES"/>
        </a:p>
      </dgm:t>
    </dgm:pt>
    <dgm:pt modelId="{D0A85AE3-5B80-4752-95C0-BE1E56B3904C}" type="pres">
      <dgm:prSet presAssocID="{0E48FA7B-294F-4CF5-B5F1-EC8E0FAD20A9}" presName="sp" presStyleCnt="0"/>
      <dgm:spPr/>
    </dgm:pt>
    <dgm:pt modelId="{0CC002A4-BE46-E943-AA93-F5EB2315DA04}" type="pres">
      <dgm:prSet presAssocID="{3311EA07-E80F-564A-8E24-221D46091966}" presName="linNode" presStyleCnt="0"/>
      <dgm:spPr/>
    </dgm:pt>
    <dgm:pt modelId="{61D342DB-4B54-374D-8F8C-E046BA6A7772}" type="pres">
      <dgm:prSet presAssocID="{3311EA07-E80F-564A-8E24-221D46091966}" presName="parentText" presStyleLbl="node1" presStyleIdx="3" presStyleCnt="7" custScaleX="75360">
        <dgm:presLayoutVars>
          <dgm:chMax val="1"/>
          <dgm:bulletEnabled val="1"/>
        </dgm:presLayoutVars>
      </dgm:prSet>
      <dgm:spPr/>
      <dgm:t>
        <a:bodyPr/>
        <a:lstStyle/>
        <a:p>
          <a:endParaRPr lang="es-ES"/>
        </a:p>
      </dgm:t>
    </dgm:pt>
    <dgm:pt modelId="{82CEBA4E-6821-424E-943E-706FA9F62A71}" type="pres">
      <dgm:prSet presAssocID="{3311EA07-E80F-564A-8E24-221D46091966}" presName="descendantText" presStyleLbl="alignAccFollowNode1" presStyleIdx="3" presStyleCnt="7" custScaleX="109115">
        <dgm:presLayoutVars>
          <dgm:bulletEnabled val="1"/>
        </dgm:presLayoutVars>
      </dgm:prSet>
      <dgm:spPr/>
      <dgm:t>
        <a:bodyPr/>
        <a:lstStyle/>
        <a:p>
          <a:endParaRPr lang="es-ES"/>
        </a:p>
      </dgm:t>
    </dgm:pt>
    <dgm:pt modelId="{1DF43170-75BC-334F-A74F-632F7DC46640}" type="pres">
      <dgm:prSet presAssocID="{3516BA54-8B7A-6A4F-A1C7-8696313EABD7}" presName="sp" presStyleCnt="0"/>
      <dgm:spPr/>
    </dgm:pt>
    <dgm:pt modelId="{346F0346-97DE-154A-ADF7-778B30E34024}" type="pres">
      <dgm:prSet presAssocID="{F6D5D9D2-769E-D749-AC87-D75505A0D295}" presName="linNode" presStyleCnt="0"/>
      <dgm:spPr/>
    </dgm:pt>
    <dgm:pt modelId="{6FF0FE8D-7AE3-B347-B63B-26CCD0B03292}" type="pres">
      <dgm:prSet presAssocID="{F6D5D9D2-769E-D749-AC87-D75505A0D295}" presName="parentText" presStyleLbl="node1" presStyleIdx="4" presStyleCnt="7" custScaleX="75360">
        <dgm:presLayoutVars>
          <dgm:chMax val="1"/>
          <dgm:bulletEnabled val="1"/>
        </dgm:presLayoutVars>
      </dgm:prSet>
      <dgm:spPr/>
      <dgm:t>
        <a:bodyPr/>
        <a:lstStyle/>
        <a:p>
          <a:endParaRPr lang="es-ES"/>
        </a:p>
      </dgm:t>
    </dgm:pt>
    <dgm:pt modelId="{6FA96F3F-CE17-7D48-909E-D549BA5A85D5}" type="pres">
      <dgm:prSet presAssocID="{F6D5D9D2-769E-D749-AC87-D75505A0D295}" presName="descendantText" presStyleLbl="alignAccFollowNode1" presStyleIdx="4" presStyleCnt="7" custScaleX="109115">
        <dgm:presLayoutVars>
          <dgm:bulletEnabled val="1"/>
        </dgm:presLayoutVars>
      </dgm:prSet>
      <dgm:spPr/>
      <dgm:t>
        <a:bodyPr/>
        <a:lstStyle/>
        <a:p>
          <a:endParaRPr lang="es-ES"/>
        </a:p>
      </dgm:t>
    </dgm:pt>
    <dgm:pt modelId="{29079715-5E3A-C44D-BFBC-057F536E03E0}" type="pres">
      <dgm:prSet presAssocID="{5D8B83CF-88AA-184E-996E-FB2413A9B89C}" presName="sp" presStyleCnt="0"/>
      <dgm:spPr/>
    </dgm:pt>
    <dgm:pt modelId="{C94A0AB9-F943-7D49-8D1C-58AF52F60791}" type="pres">
      <dgm:prSet presAssocID="{8DBF4084-0495-6743-8B60-51CE88C541E3}" presName="linNode" presStyleCnt="0"/>
      <dgm:spPr/>
    </dgm:pt>
    <dgm:pt modelId="{FAFF2747-DF5C-104E-80C5-62A36BB89528}" type="pres">
      <dgm:prSet presAssocID="{8DBF4084-0495-6743-8B60-51CE88C541E3}" presName="parentText" presStyleLbl="node1" presStyleIdx="5" presStyleCnt="7" custScaleX="75360">
        <dgm:presLayoutVars>
          <dgm:chMax val="1"/>
          <dgm:bulletEnabled val="1"/>
        </dgm:presLayoutVars>
      </dgm:prSet>
      <dgm:spPr/>
      <dgm:t>
        <a:bodyPr/>
        <a:lstStyle/>
        <a:p>
          <a:endParaRPr lang="es-ES"/>
        </a:p>
      </dgm:t>
    </dgm:pt>
    <dgm:pt modelId="{E55ECE4E-980F-3643-B0CA-9E0566274B60}" type="pres">
      <dgm:prSet presAssocID="{8DBF4084-0495-6743-8B60-51CE88C541E3}" presName="descendantText" presStyleLbl="alignAccFollowNode1" presStyleIdx="5" presStyleCnt="7" custScaleX="109115">
        <dgm:presLayoutVars>
          <dgm:bulletEnabled val="1"/>
        </dgm:presLayoutVars>
      </dgm:prSet>
      <dgm:spPr/>
      <dgm:t>
        <a:bodyPr/>
        <a:lstStyle/>
        <a:p>
          <a:endParaRPr lang="es-ES"/>
        </a:p>
      </dgm:t>
    </dgm:pt>
    <dgm:pt modelId="{43A7F372-05F0-5D4D-B629-AD67E5426F0A}" type="pres">
      <dgm:prSet presAssocID="{C4890234-8C2D-1F44-A67F-A82A92A0F696}" presName="sp" presStyleCnt="0"/>
      <dgm:spPr/>
    </dgm:pt>
    <dgm:pt modelId="{D4628AA5-4C61-4C43-A94F-7CED5AE7E9E8}" type="pres">
      <dgm:prSet presAssocID="{02B82CBF-F2CE-ED48-A976-8E15ADDEB00B}" presName="linNode" presStyleCnt="0"/>
      <dgm:spPr/>
    </dgm:pt>
    <dgm:pt modelId="{6E972D37-6DBC-6140-98C0-5C3A0A1DD540}" type="pres">
      <dgm:prSet presAssocID="{02B82CBF-F2CE-ED48-A976-8E15ADDEB00B}" presName="parentText" presStyleLbl="node1" presStyleIdx="6" presStyleCnt="7" custScaleX="75360">
        <dgm:presLayoutVars>
          <dgm:chMax val="1"/>
          <dgm:bulletEnabled val="1"/>
        </dgm:presLayoutVars>
      </dgm:prSet>
      <dgm:spPr/>
      <dgm:t>
        <a:bodyPr/>
        <a:lstStyle/>
        <a:p>
          <a:endParaRPr lang="es-ES"/>
        </a:p>
      </dgm:t>
    </dgm:pt>
    <dgm:pt modelId="{E23C7F42-CA3B-9341-B442-5BD923A875AE}" type="pres">
      <dgm:prSet presAssocID="{02B82CBF-F2CE-ED48-A976-8E15ADDEB00B}" presName="descendantText" presStyleLbl="alignAccFollowNode1" presStyleIdx="6" presStyleCnt="7" custScaleX="109115">
        <dgm:presLayoutVars>
          <dgm:bulletEnabled val="1"/>
        </dgm:presLayoutVars>
      </dgm:prSet>
      <dgm:spPr/>
      <dgm:t>
        <a:bodyPr/>
        <a:lstStyle/>
        <a:p>
          <a:endParaRPr lang="es-ES"/>
        </a:p>
      </dgm:t>
    </dgm:pt>
  </dgm:ptLst>
  <dgm:cxnLst>
    <dgm:cxn modelId="{581E0D45-45FD-3E4E-9366-5B1A02AE0014}" srcId="{04BDE4B3-1618-0749-9E4D-690A58BDC2A2}" destId="{2D090FF4-1767-A44E-B0DC-6313E7A603B3}" srcOrd="0" destOrd="0" parTransId="{4430F800-5AC8-2C44-AC46-94A5E73FC476}" sibTransId="{6A2815A6-E761-5746-A7B8-C0F729DC03B8}"/>
    <dgm:cxn modelId="{236A2BD2-9554-4903-9CA3-6F1F4AD66800}" srcId="{0452E153-367D-4F36-A56D-3C737661D6C5}" destId="{AB2922B3-9FCE-4BD7-A9BB-751F1890AD59}" srcOrd="0" destOrd="0" parTransId="{EAA85419-090E-4B91-99F2-7A3AE0BB2FF3}" sibTransId="{AD2C3BA9-30C8-4E71-B70F-0B9C4F97C7E3}"/>
    <dgm:cxn modelId="{AD95799F-AA64-0C4C-AECA-4FF16651F257}" srcId="{04BDE4B3-1618-0749-9E4D-690A58BDC2A2}" destId="{02B82CBF-F2CE-ED48-A976-8E15ADDEB00B}" srcOrd="6" destOrd="0" parTransId="{92BA5526-05AF-3644-9DE6-5C439A0DEAB9}" sibTransId="{C6D39758-EDA9-DB49-9C28-F613A51F95C5}"/>
    <dgm:cxn modelId="{E4DE191B-9B02-AB44-9B9A-566015026B3A}" srcId="{02B82CBF-F2CE-ED48-A976-8E15ADDEB00B}" destId="{2DFB4739-47BE-FD41-8887-B8BD7BB5DD45}" srcOrd="0" destOrd="0" parTransId="{E860B43D-57BF-C14C-9CA5-ACB099F4A752}" sibTransId="{F683161A-3522-344A-881D-A4EA6D3B6F4E}"/>
    <dgm:cxn modelId="{D3E5D625-04EE-E145-92A5-FE15BAD841CB}" type="presOf" srcId="{2D090FF4-1767-A44E-B0DC-6313E7A603B3}" destId="{303A409A-BC02-6043-B467-C69957DCBB36}" srcOrd="0" destOrd="0" presId="urn:microsoft.com/office/officeart/2005/8/layout/vList5"/>
    <dgm:cxn modelId="{846C2A1D-C098-F343-8308-75217A8C20BC}" type="presOf" srcId="{2DFB4739-47BE-FD41-8887-B8BD7BB5DD45}" destId="{E23C7F42-CA3B-9341-B442-5BD923A875AE}" srcOrd="0" destOrd="0" presId="urn:microsoft.com/office/officeart/2005/8/layout/vList5"/>
    <dgm:cxn modelId="{5F8B5BBD-0AE4-5C4A-BB35-D8601EABFFBE}" type="presOf" srcId="{71AEA611-7A81-9D4C-B892-8EEDA10B3B61}" destId="{109A8819-23AF-A341-99D3-8F8F5DBE13DB}" srcOrd="0" destOrd="0" presId="urn:microsoft.com/office/officeart/2005/8/layout/vList5"/>
    <dgm:cxn modelId="{7F7FABBC-34D5-A14E-9656-A9B71E8B3D8A}" srcId="{71AEA611-7A81-9D4C-B892-8EEDA10B3B61}" destId="{D36D073B-AB79-824F-89E7-EA5972D62884}" srcOrd="0" destOrd="0" parTransId="{7F8629CE-6863-9E4D-9144-EDDF120BBCEB}" sibTransId="{3C05F426-B4C2-6E40-8D64-24A7475AB3ED}"/>
    <dgm:cxn modelId="{18CA55C4-3E8D-444C-B70D-B0D5D96F02B1}" type="presOf" srcId="{D36D073B-AB79-824F-89E7-EA5972D62884}" destId="{B803D565-954A-6D47-AEBE-949A70699116}" srcOrd="0" destOrd="0" presId="urn:microsoft.com/office/officeart/2005/8/layout/vList5"/>
    <dgm:cxn modelId="{3C374369-3882-4E8A-BFC5-36D99B4825FB}" type="presOf" srcId="{AB2922B3-9FCE-4BD7-A9BB-751F1890AD59}" destId="{BBAA7059-8F17-4859-86F3-341C0A85FEB9}" srcOrd="0" destOrd="0" presId="urn:microsoft.com/office/officeart/2005/8/layout/vList5"/>
    <dgm:cxn modelId="{418CD5A9-E37F-5E4E-824A-CA61C067CB36}" srcId="{2D090FF4-1767-A44E-B0DC-6313E7A603B3}" destId="{23D803F9-BC8F-DC4D-986F-FD3FDFCB49BA}" srcOrd="0" destOrd="0" parTransId="{0E52EFF3-D5E0-6E4D-B46E-B23BCFDDA08C}" sibTransId="{AC5F4EC5-7A9B-3D45-A3A1-D35DE421E74C}"/>
    <dgm:cxn modelId="{134EB7C3-6D55-0247-8D17-D4BA16571AFE}" srcId="{F6D5D9D2-769E-D749-AC87-D75505A0D295}" destId="{973B3D12-8C51-4745-BD15-ECCCA21E683B}" srcOrd="0" destOrd="0" parTransId="{E0F21380-D0FB-D74D-AAB6-A38B329A2B74}" sibTransId="{D29C7079-BCA0-8F41-9079-228B2C569D6E}"/>
    <dgm:cxn modelId="{6EF4FD48-3195-4842-AE95-4ED1323B371F}" type="presOf" srcId="{04BDE4B3-1618-0749-9E4D-690A58BDC2A2}" destId="{30A13E2B-4592-D34D-B3DF-EFA662BFE41D}" srcOrd="0" destOrd="0" presId="urn:microsoft.com/office/officeart/2005/8/layout/vList5"/>
    <dgm:cxn modelId="{8EC34AEE-CD18-4494-B92A-4CD92D0D4E0A}" srcId="{04BDE4B3-1618-0749-9E4D-690A58BDC2A2}" destId="{0452E153-367D-4F36-A56D-3C737661D6C5}" srcOrd="2" destOrd="0" parTransId="{261A5F64-1D6D-4A20-B355-62544399111E}" sibTransId="{0E48FA7B-294F-4CF5-B5F1-EC8E0FAD20A9}"/>
    <dgm:cxn modelId="{BB35E10D-59DB-4E0E-8BF9-21C86FDB9FF6}" type="presOf" srcId="{0452E153-367D-4F36-A56D-3C737661D6C5}" destId="{E7BBD8F9-FF12-44DF-AA3C-35FCC16F0ABA}" srcOrd="0" destOrd="0" presId="urn:microsoft.com/office/officeart/2005/8/layout/vList5"/>
    <dgm:cxn modelId="{BF4655D7-B65B-6B40-AF48-8D0D3D3C409B}" type="presOf" srcId="{8DBF4084-0495-6743-8B60-51CE88C541E3}" destId="{FAFF2747-DF5C-104E-80C5-62A36BB89528}" srcOrd="0" destOrd="0" presId="urn:microsoft.com/office/officeart/2005/8/layout/vList5"/>
    <dgm:cxn modelId="{3AB592DB-7154-A446-B5DE-747884596EC1}" type="presOf" srcId="{F6D5D9D2-769E-D749-AC87-D75505A0D295}" destId="{6FF0FE8D-7AE3-B347-B63B-26CCD0B03292}" srcOrd="0" destOrd="0" presId="urn:microsoft.com/office/officeart/2005/8/layout/vList5"/>
    <dgm:cxn modelId="{9D9A0154-EAE2-D047-A8B1-641D47C9C2CB}" srcId="{04BDE4B3-1618-0749-9E4D-690A58BDC2A2}" destId="{F6D5D9D2-769E-D749-AC87-D75505A0D295}" srcOrd="4" destOrd="0" parTransId="{33126579-B55C-4D45-BDAC-DCAD31D456BE}" sibTransId="{5D8B83CF-88AA-184E-996E-FB2413A9B89C}"/>
    <dgm:cxn modelId="{464B8CAC-B9B4-664B-9764-A35BA26C516F}" srcId="{8DBF4084-0495-6743-8B60-51CE88C541E3}" destId="{67AED27F-FF8D-C948-BD1B-5165AF976BF9}" srcOrd="0" destOrd="0" parTransId="{62FCA5EA-3444-7248-8547-BD31749E2154}" sibTransId="{28374974-56B3-644C-8034-FCD7047C0811}"/>
    <dgm:cxn modelId="{2272143D-8006-4A48-BCAB-2A84CF8470AC}" srcId="{3311EA07-E80F-564A-8E24-221D46091966}" destId="{4174F66D-8569-4344-B29E-02A4483669FF}" srcOrd="0" destOrd="0" parTransId="{64C325A7-2884-A34A-BC22-B530BE723C4F}" sibTransId="{DF583DF6-8562-9B41-AF0D-AC7328735BC2}"/>
    <dgm:cxn modelId="{8FE1B4E8-CE23-C647-BAB5-2315D9BA7F95}" type="presOf" srcId="{973B3D12-8C51-4745-BD15-ECCCA21E683B}" destId="{6FA96F3F-CE17-7D48-909E-D549BA5A85D5}" srcOrd="0" destOrd="0" presId="urn:microsoft.com/office/officeart/2005/8/layout/vList5"/>
    <dgm:cxn modelId="{32C3DD30-9C9F-8240-A8F1-886F79DA232A}" srcId="{04BDE4B3-1618-0749-9E4D-690A58BDC2A2}" destId="{8DBF4084-0495-6743-8B60-51CE88C541E3}" srcOrd="5" destOrd="0" parTransId="{97ECD7A9-F2F9-CD4F-AE82-9C56D4A4B93B}" sibTransId="{C4890234-8C2D-1F44-A67F-A82A92A0F696}"/>
    <dgm:cxn modelId="{FFC914C2-2F6E-2E46-AD49-EA9938E15AD3}" type="presOf" srcId="{02B82CBF-F2CE-ED48-A976-8E15ADDEB00B}" destId="{6E972D37-6DBC-6140-98C0-5C3A0A1DD540}" srcOrd="0" destOrd="0" presId="urn:microsoft.com/office/officeart/2005/8/layout/vList5"/>
    <dgm:cxn modelId="{83BB9DC0-1DA2-8849-8E58-C136DFEFDDC6}" type="presOf" srcId="{3311EA07-E80F-564A-8E24-221D46091966}" destId="{61D342DB-4B54-374D-8F8C-E046BA6A7772}" srcOrd="0" destOrd="0" presId="urn:microsoft.com/office/officeart/2005/8/layout/vList5"/>
    <dgm:cxn modelId="{C75A2D09-EAF2-AE4C-A37B-2E563F30A301}" type="presOf" srcId="{23D803F9-BC8F-DC4D-986F-FD3FDFCB49BA}" destId="{8D67DADB-8ADD-D84A-9B1B-DF64B2DD7B2C}" srcOrd="0" destOrd="0" presId="urn:microsoft.com/office/officeart/2005/8/layout/vList5"/>
    <dgm:cxn modelId="{81FD95F9-EDAE-3A45-8DBF-67B237026CAC}" srcId="{04BDE4B3-1618-0749-9E4D-690A58BDC2A2}" destId="{3311EA07-E80F-564A-8E24-221D46091966}" srcOrd="3" destOrd="0" parTransId="{1D8483F4-F5EB-7844-8E6D-F34A74B849CC}" sibTransId="{3516BA54-8B7A-6A4F-A1C7-8696313EABD7}"/>
    <dgm:cxn modelId="{63103ADF-BEC4-3847-A321-1A5A115E7027}" srcId="{04BDE4B3-1618-0749-9E4D-690A58BDC2A2}" destId="{71AEA611-7A81-9D4C-B892-8EEDA10B3B61}" srcOrd="1" destOrd="0" parTransId="{EA3B9E97-8E42-AC4E-A458-80E9C81F9F3D}" sibTransId="{405FEC07-C4B2-254C-A8A2-296817B72003}"/>
    <dgm:cxn modelId="{C6296F97-E987-3843-A89E-E7AB9F44AE2B}" type="presOf" srcId="{67AED27F-FF8D-C948-BD1B-5165AF976BF9}" destId="{E55ECE4E-980F-3643-B0CA-9E0566274B60}" srcOrd="0" destOrd="0" presId="urn:microsoft.com/office/officeart/2005/8/layout/vList5"/>
    <dgm:cxn modelId="{50D6DF69-52C3-F144-9EE8-FD688E022024}" type="presOf" srcId="{4174F66D-8569-4344-B29E-02A4483669FF}" destId="{82CEBA4E-6821-424E-943E-706FA9F62A71}" srcOrd="0" destOrd="0" presId="urn:microsoft.com/office/officeart/2005/8/layout/vList5"/>
    <dgm:cxn modelId="{9E5758BE-0066-C945-8039-C026907251DD}" type="presParOf" srcId="{30A13E2B-4592-D34D-B3DF-EFA662BFE41D}" destId="{FC390836-960F-4E46-9D0D-439FDDFFDB47}" srcOrd="0" destOrd="0" presId="urn:microsoft.com/office/officeart/2005/8/layout/vList5"/>
    <dgm:cxn modelId="{FBF557DF-9342-9547-B11F-73915FEF904A}" type="presParOf" srcId="{FC390836-960F-4E46-9D0D-439FDDFFDB47}" destId="{303A409A-BC02-6043-B467-C69957DCBB36}" srcOrd="0" destOrd="0" presId="urn:microsoft.com/office/officeart/2005/8/layout/vList5"/>
    <dgm:cxn modelId="{C64862B6-AC51-6847-B775-4847DE367970}" type="presParOf" srcId="{FC390836-960F-4E46-9D0D-439FDDFFDB47}" destId="{8D67DADB-8ADD-D84A-9B1B-DF64B2DD7B2C}" srcOrd="1" destOrd="0" presId="urn:microsoft.com/office/officeart/2005/8/layout/vList5"/>
    <dgm:cxn modelId="{887611B7-F2DA-A048-88B2-647B2A7F2313}" type="presParOf" srcId="{30A13E2B-4592-D34D-B3DF-EFA662BFE41D}" destId="{6FF7E861-8A17-D94C-99FC-69B047EF276A}" srcOrd="1" destOrd="0" presId="urn:microsoft.com/office/officeart/2005/8/layout/vList5"/>
    <dgm:cxn modelId="{F0111FDE-A847-6E4E-835C-72D8D02B8FF1}" type="presParOf" srcId="{30A13E2B-4592-D34D-B3DF-EFA662BFE41D}" destId="{4CA2DF0E-78F9-9E4A-986A-291057740F7D}" srcOrd="2" destOrd="0" presId="urn:microsoft.com/office/officeart/2005/8/layout/vList5"/>
    <dgm:cxn modelId="{54B386AF-4E27-3046-BC14-7DBA60D3FA3F}" type="presParOf" srcId="{4CA2DF0E-78F9-9E4A-986A-291057740F7D}" destId="{109A8819-23AF-A341-99D3-8F8F5DBE13DB}" srcOrd="0" destOrd="0" presId="urn:microsoft.com/office/officeart/2005/8/layout/vList5"/>
    <dgm:cxn modelId="{C95C5920-FBC0-D34F-B1E6-5776B068FB0D}" type="presParOf" srcId="{4CA2DF0E-78F9-9E4A-986A-291057740F7D}" destId="{B803D565-954A-6D47-AEBE-949A70699116}" srcOrd="1" destOrd="0" presId="urn:microsoft.com/office/officeart/2005/8/layout/vList5"/>
    <dgm:cxn modelId="{79193706-91C6-374A-9CB5-77E9D6A0551B}" type="presParOf" srcId="{30A13E2B-4592-D34D-B3DF-EFA662BFE41D}" destId="{5B8C6B8A-FD2C-4248-9E16-C81CA83C2CEA}" srcOrd="3" destOrd="0" presId="urn:microsoft.com/office/officeart/2005/8/layout/vList5"/>
    <dgm:cxn modelId="{3D04BFE6-C0E4-4E79-B737-DE60DF705FB0}" type="presParOf" srcId="{30A13E2B-4592-D34D-B3DF-EFA662BFE41D}" destId="{60288A41-11C7-4853-A3BE-5D73C5292B42}" srcOrd="4" destOrd="0" presId="urn:microsoft.com/office/officeart/2005/8/layout/vList5"/>
    <dgm:cxn modelId="{545CE918-BB42-49E3-897A-73AD333EB9A5}" type="presParOf" srcId="{60288A41-11C7-4853-A3BE-5D73C5292B42}" destId="{E7BBD8F9-FF12-44DF-AA3C-35FCC16F0ABA}" srcOrd="0" destOrd="0" presId="urn:microsoft.com/office/officeart/2005/8/layout/vList5"/>
    <dgm:cxn modelId="{E8F956ED-7E89-4CA9-B3BF-CF6E6781A2E3}" type="presParOf" srcId="{60288A41-11C7-4853-A3BE-5D73C5292B42}" destId="{BBAA7059-8F17-4859-86F3-341C0A85FEB9}" srcOrd="1" destOrd="0" presId="urn:microsoft.com/office/officeart/2005/8/layout/vList5"/>
    <dgm:cxn modelId="{3F94627B-B424-45A1-A7D2-5B2344ED21C0}" type="presParOf" srcId="{30A13E2B-4592-D34D-B3DF-EFA662BFE41D}" destId="{D0A85AE3-5B80-4752-95C0-BE1E56B3904C}" srcOrd="5" destOrd="0" presId="urn:microsoft.com/office/officeart/2005/8/layout/vList5"/>
    <dgm:cxn modelId="{4A3C415B-3410-2A43-AC28-B0374BFDEF37}" type="presParOf" srcId="{30A13E2B-4592-D34D-B3DF-EFA662BFE41D}" destId="{0CC002A4-BE46-E943-AA93-F5EB2315DA04}" srcOrd="6" destOrd="0" presId="urn:microsoft.com/office/officeart/2005/8/layout/vList5"/>
    <dgm:cxn modelId="{3A09EBB4-4378-F647-9075-45E7F6FF021E}" type="presParOf" srcId="{0CC002A4-BE46-E943-AA93-F5EB2315DA04}" destId="{61D342DB-4B54-374D-8F8C-E046BA6A7772}" srcOrd="0" destOrd="0" presId="urn:microsoft.com/office/officeart/2005/8/layout/vList5"/>
    <dgm:cxn modelId="{F4DF6532-1AFF-7B41-894D-EAC15157DC0E}" type="presParOf" srcId="{0CC002A4-BE46-E943-AA93-F5EB2315DA04}" destId="{82CEBA4E-6821-424E-943E-706FA9F62A71}" srcOrd="1" destOrd="0" presId="urn:microsoft.com/office/officeart/2005/8/layout/vList5"/>
    <dgm:cxn modelId="{8E53163B-C351-1942-A569-0F5C76CC3DE2}" type="presParOf" srcId="{30A13E2B-4592-D34D-B3DF-EFA662BFE41D}" destId="{1DF43170-75BC-334F-A74F-632F7DC46640}" srcOrd="7" destOrd="0" presId="urn:microsoft.com/office/officeart/2005/8/layout/vList5"/>
    <dgm:cxn modelId="{4ACF9C06-6929-DD44-A98C-B48C54FF45D0}" type="presParOf" srcId="{30A13E2B-4592-D34D-B3DF-EFA662BFE41D}" destId="{346F0346-97DE-154A-ADF7-778B30E34024}" srcOrd="8" destOrd="0" presId="urn:microsoft.com/office/officeart/2005/8/layout/vList5"/>
    <dgm:cxn modelId="{93618945-B38B-6E45-B4E7-7917411B7FB4}" type="presParOf" srcId="{346F0346-97DE-154A-ADF7-778B30E34024}" destId="{6FF0FE8D-7AE3-B347-B63B-26CCD0B03292}" srcOrd="0" destOrd="0" presId="urn:microsoft.com/office/officeart/2005/8/layout/vList5"/>
    <dgm:cxn modelId="{7FE354C7-7CE3-CB49-8EB4-B61C2A0023EA}" type="presParOf" srcId="{346F0346-97DE-154A-ADF7-778B30E34024}" destId="{6FA96F3F-CE17-7D48-909E-D549BA5A85D5}" srcOrd="1" destOrd="0" presId="urn:microsoft.com/office/officeart/2005/8/layout/vList5"/>
    <dgm:cxn modelId="{01381209-C3FB-CA48-A088-D76FE46DD5A0}" type="presParOf" srcId="{30A13E2B-4592-D34D-B3DF-EFA662BFE41D}" destId="{29079715-5E3A-C44D-BFBC-057F536E03E0}" srcOrd="9" destOrd="0" presId="urn:microsoft.com/office/officeart/2005/8/layout/vList5"/>
    <dgm:cxn modelId="{BEB35367-EF86-6E4A-AF2F-8AFB501EED57}" type="presParOf" srcId="{30A13E2B-4592-D34D-B3DF-EFA662BFE41D}" destId="{C94A0AB9-F943-7D49-8D1C-58AF52F60791}" srcOrd="10" destOrd="0" presId="urn:microsoft.com/office/officeart/2005/8/layout/vList5"/>
    <dgm:cxn modelId="{53EB2A91-3B17-6D49-8CD7-0F537658945B}" type="presParOf" srcId="{C94A0AB9-F943-7D49-8D1C-58AF52F60791}" destId="{FAFF2747-DF5C-104E-80C5-62A36BB89528}" srcOrd="0" destOrd="0" presId="urn:microsoft.com/office/officeart/2005/8/layout/vList5"/>
    <dgm:cxn modelId="{994C0AD8-C619-1C4D-8BC3-F38546492F4A}" type="presParOf" srcId="{C94A0AB9-F943-7D49-8D1C-58AF52F60791}" destId="{E55ECE4E-980F-3643-B0CA-9E0566274B60}" srcOrd="1" destOrd="0" presId="urn:microsoft.com/office/officeart/2005/8/layout/vList5"/>
    <dgm:cxn modelId="{C85BFE8F-201F-0348-9E3D-013EDB9694E4}" type="presParOf" srcId="{30A13E2B-4592-D34D-B3DF-EFA662BFE41D}" destId="{43A7F372-05F0-5D4D-B629-AD67E5426F0A}" srcOrd="11" destOrd="0" presId="urn:microsoft.com/office/officeart/2005/8/layout/vList5"/>
    <dgm:cxn modelId="{786FCDC5-D95A-3442-8A8A-5A65674C4CAA}" type="presParOf" srcId="{30A13E2B-4592-D34D-B3DF-EFA662BFE41D}" destId="{D4628AA5-4C61-4C43-A94F-7CED5AE7E9E8}" srcOrd="12" destOrd="0" presId="urn:microsoft.com/office/officeart/2005/8/layout/vList5"/>
    <dgm:cxn modelId="{692B0FFA-BB8F-C042-A8E7-B2097F5B426D}" type="presParOf" srcId="{D4628AA5-4C61-4C43-A94F-7CED5AE7E9E8}" destId="{6E972D37-6DBC-6140-98C0-5C3A0A1DD540}" srcOrd="0" destOrd="0" presId="urn:microsoft.com/office/officeart/2005/8/layout/vList5"/>
    <dgm:cxn modelId="{093197AC-08DB-B642-97CF-8C6F9E462053}" type="presParOf" srcId="{D4628AA5-4C61-4C43-A94F-7CED5AE7E9E8}" destId="{E23C7F42-CA3B-9341-B442-5BD923A875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258D1-8883-9B4D-97B7-F5D32B0BA2E1}"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s-ES_tradnl"/>
        </a:p>
      </dgm:t>
    </dgm:pt>
    <dgm:pt modelId="{9CC9C951-5E33-ED40-830F-E0734A576109}">
      <dgm:prSet phldrT="[Texto]" custT="1"/>
      <dgm:spPr>
        <a:solidFill>
          <a:schemeClr val="accent3">
            <a:lumMod val="60000"/>
            <a:lumOff val="40000"/>
          </a:schemeClr>
        </a:solidFill>
      </dgm:spPr>
      <dgm:t>
        <a:bodyPr/>
        <a:lstStyle/>
        <a:p>
          <a:pPr algn="ctr"/>
          <a:r>
            <a:rPr lang="es-ES_tradnl" sz="3600" dirty="0">
              <a:solidFill>
                <a:schemeClr val="tx1"/>
              </a:solidFill>
              <a:latin typeface="Times New Roman" panose="02020603050405020304" pitchFamily="18" charset="0"/>
              <a:cs typeface="Times New Roman" panose="02020603050405020304" pitchFamily="18" charset="0"/>
            </a:rPr>
            <a:t>General</a:t>
          </a:r>
        </a:p>
      </dgm:t>
    </dgm:pt>
    <dgm:pt modelId="{43ADA589-74D5-AF43-B46C-CB595DCE9C5D}" type="par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A674E69D-FB9B-9444-A9E7-217164D3F585}" type="sib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73224ECF-3867-B842-9E1D-0A2583F6B890}">
      <dgm:prSet phldrT="[Texto]" custT="1"/>
      <dgm:spPr>
        <a:noFill/>
      </dgm:spPr>
      <dgm:t>
        <a:bodyPr/>
        <a:lstStyle/>
        <a:p>
          <a:pPr algn="just">
            <a:buFontTx/>
            <a:buNone/>
          </a:pPr>
          <a:r>
            <a:rPr lang="es-EC" sz="1800" dirty="0"/>
            <a:t>Estudiar teórica y experimentalmente la transferencia de calor, utilizando una mezcla de agua con etilenglicol y nanopartículas de Al</a:t>
          </a:r>
          <a:r>
            <a:rPr lang="es-EC" sz="1800" baseline="-25000" dirty="0"/>
            <a:t>2</a:t>
          </a:r>
          <a:r>
            <a:rPr lang="es-EC" sz="1800" dirty="0"/>
            <a:t>O</a:t>
          </a:r>
          <a:r>
            <a:rPr lang="es-EC" sz="1800" baseline="-25000" dirty="0"/>
            <a:t>3</a:t>
          </a:r>
          <a:r>
            <a:rPr lang="es-EC" sz="1800" dirty="0"/>
            <a:t>, CuO, Fe</a:t>
          </a:r>
          <a:r>
            <a:rPr lang="es-EC" sz="1800" baseline="-25000" dirty="0"/>
            <a:t>3</a:t>
          </a:r>
          <a:r>
            <a:rPr lang="es-EC" sz="1800" dirty="0"/>
            <a:t>O</a:t>
          </a:r>
          <a:r>
            <a:rPr lang="es-EC" sz="1800" baseline="-25000" dirty="0"/>
            <a:t>4</a:t>
          </a:r>
          <a:r>
            <a:rPr lang="es-EC" sz="1800" dirty="0"/>
            <a:t> y nanotubos de carbono.</a:t>
          </a:r>
          <a:endParaRPr lang="es-ES_tradnl" sz="1800" dirty="0">
            <a:solidFill>
              <a:schemeClr val="tx1"/>
            </a:solidFill>
            <a:latin typeface="Times New Roman" panose="02020603050405020304" pitchFamily="18" charset="0"/>
            <a:cs typeface="Times New Roman" panose="02020603050405020304" pitchFamily="18" charset="0"/>
          </a:endParaRPr>
        </a:p>
      </dgm:t>
    </dgm:pt>
    <dgm:pt modelId="{06E313A6-C3BC-A945-9866-7CA2D8C6189D}" type="parTrans" cxnId="{A1BEDBBC-158D-744F-BC3F-102C90591E95}">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5652F4E9-1141-8443-B7AF-3926084612F4}" type="sibTrans" cxnId="{A1BEDBBC-158D-744F-BC3F-102C90591E95}">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A0255BEB-A289-2345-82FE-1CF133A01DFA}" type="pres">
      <dgm:prSet presAssocID="{B1A258D1-8883-9B4D-97B7-F5D32B0BA2E1}" presName="Name0" presStyleCnt="0">
        <dgm:presLayoutVars>
          <dgm:dir/>
          <dgm:animLvl val="lvl"/>
          <dgm:resizeHandles val="exact"/>
        </dgm:presLayoutVars>
      </dgm:prSet>
      <dgm:spPr/>
      <dgm:t>
        <a:bodyPr/>
        <a:lstStyle/>
        <a:p>
          <a:endParaRPr lang="es-ES"/>
        </a:p>
      </dgm:t>
    </dgm:pt>
    <dgm:pt modelId="{2F8A0E4D-BB0A-664C-89A6-58749B99A7FE}" type="pres">
      <dgm:prSet presAssocID="{9CC9C951-5E33-ED40-830F-E0734A576109}" presName="linNode" presStyleCnt="0"/>
      <dgm:spPr/>
    </dgm:pt>
    <dgm:pt modelId="{ABB02F89-8011-4746-B95E-3306D8305BDD}" type="pres">
      <dgm:prSet presAssocID="{9CC9C951-5E33-ED40-830F-E0734A576109}" presName="parentText" presStyleLbl="node1" presStyleIdx="0" presStyleCnt="1" custScaleX="80146" custScaleY="84856" custLinFactNeighborX="-28246" custLinFactNeighborY="4153">
        <dgm:presLayoutVars>
          <dgm:chMax val="1"/>
          <dgm:bulletEnabled val="1"/>
        </dgm:presLayoutVars>
      </dgm:prSet>
      <dgm:spPr/>
      <dgm:t>
        <a:bodyPr/>
        <a:lstStyle/>
        <a:p>
          <a:endParaRPr lang="es-ES"/>
        </a:p>
      </dgm:t>
    </dgm:pt>
    <dgm:pt modelId="{92CE972F-112F-AA48-9C43-344767BD36AC}" type="pres">
      <dgm:prSet presAssocID="{9CC9C951-5E33-ED40-830F-E0734A576109}" presName="descendantText" presStyleLbl="alignAccFollowNode1" presStyleIdx="0" presStyleCnt="1" custScaleX="110942" custScaleY="125122">
        <dgm:presLayoutVars>
          <dgm:bulletEnabled val="1"/>
        </dgm:presLayoutVars>
      </dgm:prSet>
      <dgm:spPr/>
      <dgm:t>
        <a:bodyPr/>
        <a:lstStyle/>
        <a:p>
          <a:endParaRPr lang="es-ES"/>
        </a:p>
      </dgm:t>
    </dgm:pt>
  </dgm:ptLst>
  <dgm:cxnLst>
    <dgm:cxn modelId="{8F31D4F2-EE75-374E-9E01-B38543E43F5D}" type="presOf" srcId="{73224ECF-3867-B842-9E1D-0A2583F6B890}" destId="{92CE972F-112F-AA48-9C43-344767BD36AC}" srcOrd="0" destOrd="0" presId="urn:microsoft.com/office/officeart/2005/8/layout/vList5"/>
    <dgm:cxn modelId="{A1BEDBBC-158D-744F-BC3F-102C90591E95}" srcId="{9CC9C951-5E33-ED40-830F-E0734A576109}" destId="{73224ECF-3867-B842-9E1D-0A2583F6B890}" srcOrd="0" destOrd="0" parTransId="{06E313A6-C3BC-A945-9866-7CA2D8C6189D}" sibTransId="{5652F4E9-1141-8443-B7AF-3926084612F4}"/>
    <dgm:cxn modelId="{A6BB1E39-A442-FF43-B438-82B4F80FD9CE}" type="presOf" srcId="{9CC9C951-5E33-ED40-830F-E0734A576109}" destId="{ABB02F89-8011-4746-B95E-3306D8305BDD}" srcOrd="0" destOrd="0" presId="urn:microsoft.com/office/officeart/2005/8/layout/vList5"/>
    <dgm:cxn modelId="{E308F067-9A48-6C43-BCFC-F6AC7FD0863F}" srcId="{B1A258D1-8883-9B4D-97B7-F5D32B0BA2E1}" destId="{9CC9C951-5E33-ED40-830F-E0734A576109}" srcOrd="0" destOrd="0" parTransId="{43ADA589-74D5-AF43-B46C-CB595DCE9C5D}" sibTransId="{A674E69D-FB9B-9444-A9E7-217164D3F585}"/>
    <dgm:cxn modelId="{70C7BDBC-BDF0-DB44-B93D-1AC87D63C9D4}" type="presOf" srcId="{B1A258D1-8883-9B4D-97B7-F5D32B0BA2E1}" destId="{A0255BEB-A289-2345-82FE-1CF133A01DFA}" srcOrd="0" destOrd="0" presId="urn:microsoft.com/office/officeart/2005/8/layout/vList5"/>
    <dgm:cxn modelId="{B452FFE6-2A7F-3E43-B73C-B73A0BF9F301}" type="presParOf" srcId="{A0255BEB-A289-2345-82FE-1CF133A01DFA}" destId="{2F8A0E4D-BB0A-664C-89A6-58749B99A7FE}" srcOrd="0" destOrd="0" presId="urn:microsoft.com/office/officeart/2005/8/layout/vList5"/>
    <dgm:cxn modelId="{1999B5C4-02A6-2E4E-8C52-7879D6D06D08}" type="presParOf" srcId="{2F8A0E4D-BB0A-664C-89A6-58749B99A7FE}" destId="{ABB02F89-8011-4746-B95E-3306D8305BDD}" srcOrd="0" destOrd="0" presId="urn:microsoft.com/office/officeart/2005/8/layout/vList5"/>
    <dgm:cxn modelId="{092E9809-6BC7-1C49-A441-CFF7480F8364}" type="presParOf" srcId="{2F8A0E4D-BB0A-664C-89A6-58749B99A7FE}" destId="{92CE972F-112F-AA48-9C43-344767BD36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A258D1-8883-9B4D-97B7-F5D32B0BA2E1}"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s-ES_tradnl"/>
        </a:p>
      </dgm:t>
    </dgm:pt>
    <dgm:pt modelId="{9CC9C951-5E33-ED40-830F-E0734A576109}">
      <dgm:prSet phldrT="[Texto]" custT="1"/>
      <dgm:spPr>
        <a:solidFill>
          <a:schemeClr val="accent3">
            <a:lumMod val="60000"/>
            <a:lumOff val="40000"/>
          </a:schemeClr>
        </a:solidFill>
      </dgm:spPr>
      <dgm:t>
        <a:bodyPr/>
        <a:lstStyle/>
        <a:p>
          <a:pPr algn="ctr"/>
          <a:r>
            <a:rPr lang="es-ES_tradnl" sz="3600" dirty="0">
              <a:solidFill>
                <a:schemeClr val="tx1"/>
              </a:solidFill>
              <a:latin typeface="Times New Roman" panose="02020603050405020304" pitchFamily="18" charset="0"/>
              <a:cs typeface="Times New Roman" panose="02020603050405020304" pitchFamily="18" charset="0"/>
            </a:rPr>
            <a:t>Específicos</a:t>
          </a:r>
        </a:p>
      </dgm:t>
    </dgm:pt>
    <dgm:pt modelId="{43ADA589-74D5-AF43-B46C-CB595DCE9C5D}" type="par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A674E69D-FB9B-9444-A9E7-217164D3F585}" type="sib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C07523D6-BB24-4692-AB8D-CDD7F14EFB5E}">
      <dgm:prSet custT="1"/>
      <dgm:spPr/>
      <dgm:t>
        <a:bodyPr/>
        <a:lstStyle/>
        <a:p>
          <a:r>
            <a:rPr lang="es-EC" sz="1800" dirty="0"/>
            <a:t>Calcular la efectividad  que presenta cada nanofluido en los ensayos.</a:t>
          </a:r>
          <a:endParaRPr lang="es-ES" sz="1800" dirty="0"/>
        </a:p>
      </dgm:t>
    </dgm:pt>
    <dgm:pt modelId="{C86FA7C5-3FC3-4108-9881-9BE49F499CE8}" type="parTrans" cxnId="{96B4187A-21CF-4A09-B6AE-614C81EF6062}">
      <dgm:prSet/>
      <dgm:spPr/>
      <dgm:t>
        <a:bodyPr/>
        <a:lstStyle/>
        <a:p>
          <a:endParaRPr lang="es-ES"/>
        </a:p>
      </dgm:t>
    </dgm:pt>
    <dgm:pt modelId="{7E68F24E-60C5-471F-91BC-03D8DB0ED4E9}" type="sibTrans" cxnId="{96B4187A-21CF-4A09-B6AE-614C81EF6062}">
      <dgm:prSet/>
      <dgm:spPr/>
      <dgm:t>
        <a:bodyPr/>
        <a:lstStyle/>
        <a:p>
          <a:endParaRPr lang="es-ES"/>
        </a:p>
      </dgm:t>
    </dgm:pt>
    <dgm:pt modelId="{28990CE4-0928-4C2F-8BBB-D17709899C6B}">
      <dgm:prSet custT="1"/>
      <dgm:spPr/>
      <dgm:t>
        <a:bodyPr/>
        <a:lstStyle/>
        <a:p>
          <a:r>
            <a:rPr lang="es-EC" sz="1800" dirty="0"/>
            <a:t>Realizar gráficas comparativas de los coeficientes encontrados y de la efectividad versus Reynolds.</a:t>
          </a:r>
          <a:endParaRPr lang="es-ES" sz="1800" dirty="0"/>
        </a:p>
      </dgm:t>
    </dgm:pt>
    <dgm:pt modelId="{8645B55D-64C0-45A9-A43F-F204F1876EB2}" type="parTrans" cxnId="{2013103E-C6D6-4B8F-9D70-7ECD2E20F8D7}">
      <dgm:prSet/>
      <dgm:spPr/>
      <dgm:t>
        <a:bodyPr/>
        <a:lstStyle/>
        <a:p>
          <a:endParaRPr lang="es-ES"/>
        </a:p>
      </dgm:t>
    </dgm:pt>
    <dgm:pt modelId="{5DC68CB4-1C09-4BD8-BF48-EC7F803E6F82}" type="sibTrans" cxnId="{2013103E-C6D6-4B8F-9D70-7ECD2E20F8D7}">
      <dgm:prSet/>
      <dgm:spPr/>
      <dgm:t>
        <a:bodyPr/>
        <a:lstStyle/>
        <a:p>
          <a:endParaRPr lang="es-ES"/>
        </a:p>
      </dgm:t>
    </dgm:pt>
    <dgm:pt modelId="{71FF81EC-83D5-4530-9A1D-70AE6FB1EBE9}">
      <dgm:prSet custT="1"/>
      <dgm:spPr/>
      <dgm:t>
        <a:bodyPr/>
        <a:lstStyle/>
        <a:p>
          <a:r>
            <a:rPr lang="es-EC" sz="1800" dirty="0"/>
            <a:t>Estudiar Reológicamente a diferentes tasas de corte y temperatura el nanofluido con mejor resultado.</a:t>
          </a:r>
          <a:endParaRPr lang="es-ES" sz="1800" dirty="0"/>
        </a:p>
      </dgm:t>
    </dgm:pt>
    <dgm:pt modelId="{63ECF8EF-D780-41AE-8F18-BB5AAC4D4A41}" type="parTrans" cxnId="{7C610394-B413-435D-985F-8A2D6449892C}">
      <dgm:prSet/>
      <dgm:spPr/>
      <dgm:t>
        <a:bodyPr/>
        <a:lstStyle/>
        <a:p>
          <a:endParaRPr lang="es-ES"/>
        </a:p>
      </dgm:t>
    </dgm:pt>
    <dgm:pt modelId="{D2E1FC66-70B4-4488-80D1-DFF755D3EA69}" type="sibTrans" cxnId="{7C610394-B413-435D-985F-8A2D6449892C}">
      <dgm:prSet/>
      <dgm:spPr/>
      <dgm:t>
        <a:bodyPr/>
        <a:lstStyle/>
        <a:p>
          <a:endParaRPr lang="es-ES"/>
        </a:p>
      </dgm:t>
    </dgm:pt>
    <dgm:pt modelId="{BD0EC7A9-19F5-4D13-A46A-3629E992D991}">
      <dgm:prSet phldrT="[Texto]" custT="1"/>
      <dgm:spPr>
        <a:noFill/>
      </dgm:spPr>
      <dgm:t>
        <a:bodyPr/>
        <a:lstStyle/>
        <a:p>
          <a:pPr algn="just">
            <a:buFontTx/>
            <a:buNone/>
          </a:pPr>
          <a:r>
            <a:rPr lang="es-EC" sz="1800" dirty="0"/>
            <a:t>Calcular el coeficiente de convección (h) para cada ensayo y a diferentes porcentajes de nanofluido.</a:t>
          </a:r>
          <a:endParaRPr lang="es-ES_tradnl" sz="1800" dirty="0">
            <a:solidFill>
              <a:schemeClr val="tx1"/>
            </a:solidFill>
            <a:latin typeface="Times New Roman" panose="02020603050405020304" pitchFamily="18" charset="0"/>
            <a:cs typeface="Times New Roman" panose="02020603050405020304" pitchFamily="18" charset="0"/>
          </a:endParaRPr>
        </a:p>
      </dgm:t>
    </dgm:pt>
    <dgm:pt modelId="{01BB953B-B44E-420B-93A1-EDCD1B854541}" type="parTrans" cxnId="{9AE7235B-ED31-46AD-A3B3-971C0B96681B}">
      <dgm:prSet/>
      <dgm:spPr/>
      <dgm:t>
        <a:bodyPr/>
        <a:lstStyle/>
        <a:p>
          <a:endParaRPr lang="es-ES"/>
        </a:p>
      </dgm:t>
    </dgm:pt>
    <dgm:pt modelId="{B4C86C75-5A49-4DCF-AAC3-28BEA8FFB527}" type="sibTrans" cxnId="{9AE7235B-ED31-46AD-A3B3-971C0B96681B}">
      <dgm:prSet/>
      <dgm:spPr/>
      <dgm:t>
        <a:bodyPr/>
        <a:lstStyle/>
        <a:p>
          <a:endParaRPr lang="es-ES"/>
        </a:p>
      </dgm:t>
    </dgm:pt>
    <dgm:pt modelId="{1D85E64A-390E-4BE5-AE26-2931DF4AB9A3}">
      <dgm:prSet phldrT="[Texto]" custT="1"/>
      <dgm:spPr>
        <a:noFill/>
      </dgm:spPr>
      <dgm:t>
        <a:bodyPr/>
        <a:lstStyle/>
        <a:p>
          <a:pPr algn="just">
            <a:buFontTx/>
            <a:buNone/>
          </a:pPr>
          <a:r>
            <a:rPr lang="es-EC" sz="1800" dirty="0"/>
            <a:t>Determinar el coeficiente global de transferencia de calor (U) para cada ensayo y a diferentes porcentajes de nanofluido.</a:t>
          </a:r>
          <a:endParaRPr lang="es-ES_tradnl" sz="1800" dirty="0">
            <a:solidFill>
              <a:schemeClr val="tx1"/>
            </a:solidFill>
            <a:latin typeface="Times New Roman" panose="02020603050405020304" pitchFamily="18" charset="0"/>
            <a:cs typeface="Times New Roman" panose="02020603050405020304" pitchFamily="18" charset="0"/>
          </a:endParaRPr>
        </a:p>
      </dgm:t>
    </dgm:pt>
    <dgm:pt modelId="{E4AC83DD-4949-4C66-BB42-17C8864EB8BF}" type="parTrans" cxnId="{F1E17AE9-304E-4390-B270-437624B82B52}">
      <dgm:prSet/>
      <dgm:spPr/>
      <dgm:t>
        <a:bodyPr/>
        <a:lstStyle/>
        <a:p>
          <a:endParaRPr lang="es-ES"/>
        </a:p>
      </dgm:t>
    </dgm:pt>
    <dgm:pt modelId="{1FCBE716-FF20-40DF-945E-7FAEA8544E27}" type="sibTrans" cxnId="{F1E17AE9-304E-4390-B270-437624B82B52}">
      <dgm:prSet/>
      <dgm:spPr/>
      <dgm:t>
        <a:bodyPr/>
        <a:lstStyle/>
        <a:p>
          <a:endParaRPr lang="es-ES"/>
        </a:p>
      </dgm:t>
    </dgm:pt>
    <dgm:pt modelId="{A0255BEB-A289-2345-82FE-1CF133A01DFA}" type="pres">
      <dgm:prSet presAssocID="{B1A258D1-8883-9B4D-97B7-F5D32B0BA2E1}" presName="Name0" presStyleCnt="0">
        <dgm:presLayoutVars>
          <dgm:dir/>
          <dgm:animLvl val="lvl"/>
          <dgm:resizeHandles val="exact"/>
        </dgm:presLayoutVars>
      </dgm:prSet>
      <dgm:spPr/>
      <dgm:t>
        <a:bodyPr/>
        <a:lstStyle/>
        <a:p>
          <a:endParaRPr lang="es-ES"/>
        </a:p>
      </dgm:t>
    </dgm:pt>
    <dgm:pt modelId="{2F8A0E4D-BB0A-664C-89A6-58749B99A7FE}" type="pres">
      <dgm:prSet presAssocID="{9CC9C951-5E33-ED40-830F-E0734A576109}" presName="linNode" presStyleCnt="0"/>
      <dgm:spPr/>
    </dgm:pt>
    <dgm:pt modelId="{ABB02F89-8011-4746-B95E-3306D8305BDD}" type="pres">
      <dgm:prSet presAssocID="{9CC9C951-5E33-ED40-830F-E0734A576109}" presName="parentText" presStyleLbl="node1" presStyleIdx="0" presStyleCnt="1" custScaleX="90888" custScaleY="56628" custLinFactNeighborX="-4281">
        <dgm:presLayoutVars>
          <dgm:chMax val="1"/>
          <dgm:bulletEnabled val="1"/>
        </dgm:presLayoutVars>
      </dgm:prSet>
      <dgm:spPr/>
      <dgm:t>
        <a:bodyPr/>
        <a:lstStyle/>
        <a:p>
          <a:endParaRPr lang="es-ES"/>
        </a:p>
      </dgm:t>
    </dgm:pt>
    <dgm:pt modelId="{92CE972F-112F-AA48-9C43-344767BD36AC}" type="pres">
      <dgm:prSet presAssocID="{9CC9C951-5E33-ED40-830F-E0734A576109}" presName="descendantText" presStyleLbl="alignAccFollowNode1" presStyleIdx="0" presStyleCnt="1" custScaleX="128644" custScaleY="125122" custLinFactNeighborX="2">
        <dgm:presLayoutVars>
          <dgm:bulletEnabled val="1"/>
        </dgm:presLayoutVars>
      </dgm:prSet>
      <dgm:spPr/>
      <dgm:t>
        <a:bodyPr/>
        <a:lstStyle/>
        <a:p>
          <a:endParaRPr lang="es-ES"/>
        </a:p>
      </dgm:t>
    </dgm:pt>
  </dgm:ptLst>
  <dgm:cxnLst>
    <dgm:cxn modelId="{EFC60668-1F0F-4A37-847E-C50B6A90ED72}" type="presOf" srcId="{71FF81EC-83D5-4530-9A1D-70AE6FB1EBE9}" destId="{92CE972F-112F-AA48-9C43-344767BD36AC}" srcOrd="0" destOrd="4" presId="urn:microsoft.com/office/officeart/2005/8/layout/vList5"/>
    <dgm:cxn modelId="{B1FCDF57-A168-476C-96F9-13D360FA1BB6}" type="presOf" srcId="{C07523D6-BB24-4692-AB8D-CDD7F14EFB5E}" destId="{92CE972F-112F-AA48-9C43-344767BD36AC}" srcOrd="0" destOrd="2" presId="urn:microsoft.com/office/officeart/2005/8/layout/vList5"/>
    <dgm:cxn modelId="{7C610394-B413-435D-985F-8A2D6449892C}" srcId="{9CC9C951-5E33-ED40-830F-E0734A576109}" destId="{71FF81EC-83D5-4530-9A1D-70AE6FB1EBE9}" srcOrd="4" destOrd="0" parTransId="{63ECF8EF-D780-41AE-8F18-BB5AAC4D4A41}" sibTransId="{D2E1FC66-70B4-4488-80D1-DFF755D3EA69}"/>
    <dgm:cxn modelId="{9AE7235B-ED31-46AD-A3B3-971C0B96681B}" srcId="{9CC9C951-5E33-ED40-830F-E0734A576109}" destId="{BD0EC7A9-19F5-4D13-A46A-3629E992D991}" srcOrd="0" destOrd="0" parTransId="{01BB953B-B44E-420B-93A1-EDCD1B854541}" sibTransId="{B4C86C75-5A49-4DCF-AAC3-28BEA8FFB527}"/>
    <dgm:cxn modelId="{632CE695-9D95-4EE9-AA11-B31B5754F148}" type="presOf" srcId="{1D85E64A-390E-4BE5-AE26-2931DF4AB9A3}" destId="{92CE972F-112F-AA48-9C43-344767BD36AC}" srcOrd="0" destOrd="1" presId="urn:microsoft.com/office/officeart/2005/8/layout/vList5"/>
    <dgm:cxn modelId="{2013103E-C6D6-4B8F-9D70-7ECD2E20F8D7}" srcId="{9CC9C951-5E33-ED40-830F-E0734A576109}" destId="{28990CE4-0928-4C2F-8BBB-D17709899C6B}" srcOrd="3" destOrd="0" parTransId="{8645B55D-64C0-45A9-A43F-F204F1876EB2}" sibTransId="{5DC68CB4-1C09-4BD8-BF48-EC7F803E6F82}"/>
    <dgm:cxn modelId="{7749D9D5-8FC6-4575-8A75-EA6C854427BB}" type="presOf" srcId="{BD0EC7A9-19F5-4D13-A46A-3629E992D991}" destId="{92CE972F-112F-AA48-9C43-344767BD36AC}" srcOrd="0" destOrd="0" presId="urn:microsoft.com/office/officeart/2005/8/layout/vList5"/>
    <dgm:cxn modelId="{CF98167E-01E9-4FBB-B929-119AD080B320}" type="presOf" srcId="{9CC9C951-5E33-ED40-830F-E0734A576109}" destId="{ABB02F89-8011-4746-B95E-3306D8305BDD}" srcOrd="0" destOrd="0" presId="urn:microsoft.com/office/officeart/2005/8/layout/vList5"/>
    <dgm:cxn modelId="{96B4187A-21CF-4A09-B6AE-614C81EF6062}" srcId="{9CC9C951-5E33-ED40-830F-E0734A576109}" destId="{C07523D6-BB24-4692-AB8D-CDD7F14EFB5E}" srcOrd="2" destOrd="0" parTransId="{C86FA7C5-3FC3-4108-9881-9BE49F499CE8}" sibTransId="{7E68F24E-60C5-471F-91BC-03D8DB0ED4E9}"/>
    <dgm:cxn modelId="{E308F067-9A48-6C43-BCFC-F6AC7FD0863F}" srcId="{B1A258D1-8883-9B4D-97B7-F5D32B0BA2E1}" destId="{9CC9C951-5E33-ED40-830F-E0734A576109}" srcOrd="0" destOrd="0" parTransId="{43ADA589-74D5-AF43-B46C-CB595DCE9C5D}" sibTransId="{A674E69D-FB9B-9444-A9E7-217164D3F585}"/>
    <dgm:cxn modelId="{E8784933-E9B2-40A8-9817-A51099579B25}" type="presOf" srcId="{B1A258D1-8883-9B4D-97B7-F5D32B0BA2E1}" destId="{A0255BEB-A289-2345-82FE-1CF133A01DFA}" srcOrd="0" destOrd="0" presId="urn:microsoft.com/office/officeart/2005/8/layout/vList5"/>
    <dgm:cxn modelId="{F1E17AE9-304E-4390-B270-437624B82B52}" srcId="{9CC9C951-5E33-ED40-830F-E0734A576109}" destId="{1D85E64A-390E-4BE5-AE26-2931DF4AB9A3}" srcOrd="1" destOrd="0" parTransId="{E4AC83DD-4949-4C66-BB42-17C8864EB8BF}" sibTransId="{1FCBE716-FF20-40DF-945E-7FAEA8544E27}"/>
    <dgm:cxn modelId="{D3C3EED9-7A88-4824-A5B9-382A067EBFB8}" type="presOf" srcId="{28990CE4-0928-4C2F-8BBB-D17709899C6B}" destId="{92CE972F-112F-AA48-9C43-344767BD36AC}" srcOrd="0" destOrd="3" presId="urn:microsoft.com/office/officeart/2005/8/layout/vList5"/>
    <dgm:cxn modelId="{06BECDD4-3E41-462D-9C72-29B5B734F96C}" type="presParOf" srcId="{A0255BEB-A289-2345-82FE-1CF133A01DFA}" destId="{2F8A0E4D-BB0A-664C-89A6-58749B99A7FE}" srcOrd="0" destOrd="0" presId="urn:microsoft.com/office/officeart/2005/8/layout/vList5"/>
    <dgm:cxn modelId="{B6648EED-0F7B-4835-AECC-E98860C7E7F7}" type="presParOf" srcId="{2F8A0E4D-BB0A-664C-89A6-58749B99A7FE}" destId="{ABB02F89-8011-4746-B95E-3306D8305BDD}" srcOrd="0" destOrd="0" presId="urn:microsoft.com/office/officeart/2005/8/layout/vList5"/>
    <dgm:cxn modelId="{795EE807-5AA6-45FE-9E94-C84959167E0E}" type="presParOf" srcId="{2F8A0E4D-BB0A-664C-89A6-58749B99A7FE}" destId="{92CE972F-112F-AA48-9C43-344767BD36A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028D3-009B-4FE3-A4E4-8B40431CAE8A}" type="datetimeFigureOut">
              <a:rPr lang="es-EC" smtClean="0"/>
              <a:pPr/>
              <a:t>20/8/2021</a:t>
            </a:fld>
            <a:endParaRPr lang="es-EC"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99F74-5010-4638-9353-1ECFBDD94E0B}" type="slidenum">
              <a:rPr lang="es-EC" smtClean="0"/>
              <a:pPr/>
              <a:t>‹Nº›</a:t>
            </a:fld>
            <a:endParaRPr lang="es-EC" dirty="0"/>
          </a:p>
        </p:txBody>
      </p:sp>
    </p:spTree>
    <p:extLst>
      <p:ext uri="{BB962C8B-B14F-4D97-AF65-F5344CB8AC3E}">
        <p14:creationId xmlns:p14="http://schemas.microsoft.com/office/powerpoint/2010/main" val="428717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5"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34" name="CorelDRAW" r:id="rId4" imgW="9151920" imgH="5621400" progId="">
                  <p:embed/>
                </p:oleObj>
              </mc:Choice>
              <mc:Fallback>
                <p:oleObj name="CorelDRAW" r:id="rId4" imgW="9151920" imgH="5621400" progId="">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8"/>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Tree>
    <p:extLst>
      <p:ext uri="{BB962C8B-B14F-4D97-AF65-F5344CB8AC3E}">
        <p14:creationId xmlns:p14="http://schemas.microsoft.com/office/powerpoint/2010/main" val="16796839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42213852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30552144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dirty="0"/>
          </a:p>
        </p:txBody>
      </p:sp>
      <p:sp>
        <p:nvSpPr>
          <p:cNvPr id="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dirty="0"/>
          </a:p>
        </p:txBody>
      </p:sp>
      <p:sp>
        <p:nvSpPr>
          <p:cNvPr id="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dirty="0"/>
          </a:p>
        </p:txBody>
      </p:sp>
      <p:pic>
        <p:nvPicPr>
          <p:cNvPr id="6" name="Picture 48" descr="bannn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a:defRPr/>
            </a:pPr>
            <a:endParaRPr lang="es-ES" sz="1800" dirty="0"/>
          </a:p>
        </p:txBody>
      </p:sp>
      <p:pic>
        <p:nvPicPr>
          <p:cNvPr id="8"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5"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7986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271997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91623891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40838163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8" name="4 Marcador de pie de página"/>
          <p:cNvSpPr>
            <a:spLocks noGrp="1"/>
          </p:cNvSpPr>
          <p:nvPr>
            <p:ph type="ftr" sz="quarter" idx="11"/>
          </p:nvPr>
        </p:nvSpPr>
        <p:spPr/>
        <p:txBody>
          <a:bodyPr/>
          <a:lstStyle>
            <a:lvl1pPr>
              <a:defRPr/>
            </a:lvl1pPr>
          </a:lstStyle>
          <a:p>
            <a:endParaRPr lang="es-EC" dirty="0"/>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90049475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4" name="4 Marcador de pie de página"/>
          <p:cNvSpPr>
            <a:spLocks noGrp="1"/>
          </p:cNvSpPr>
          <p:nvPr>
            <p:ph type="ftr" sz="quarter" idx="11"/>
          </p:nvPr>
        </p:nvSpPr>
        <p:spPr/>
        <p:txBody>
          <a:bodyPr/>
          <a:lstStyle>
            <a:lvl1pPr>
              <a:defRPr/>
            </a:lvl1pPr>
          </a:lstStyle>
          <a:p>
            <a:endParaRPr lang="es-EC" dirty="0"/>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44759263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3" name="4 Marcador de pie de página"/>
          <p:cNvSpPr>
            <a:spLocks noGrp="1"/>
          </p:cNvSpPr>
          <p:nvPr>
            <p:ph type="ftr" sz="quarter" idx="11"/>
          </p:nvPr>
        </p:nvSpPr>
        <p:spPr/>
        <p:txBody>
          <a:bodyPr/>
          <a:lstStyle>
            <a:lvl1pPr>
              <a:defRPr/>
            </a:lvl1pPr>
          </a:lstStyle>
          <a:p>
            <a:endParaRPr lang="es-EC" dirty="0"/>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6318581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318172536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pPr/>
              <a:t>20/8/2021</a:t>
            </a:fld>
            <a:endParaRPr lang="es-EC"/>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398061634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pPr/>
              <a:t>20/8/2021</a:t>
            </a:fld>
            <a:endParaRPr lang="es-EC" dirty="0"/>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pPr/>
              <a:t>‹Nº›</a:t>
            </a:fld>
            <a:endParaRPr lang="es-EC" dirty="0"/>
          </a:p>
        </p:txBody>
      </p:sp>
      <p:sp>
        <p:nvSpPr>
          <p:cNvPr id="7"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8"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dirty="0"/>
          </a:p>
        </p:txBody>
      </p:sp>
      <p:sp>
        <p:nvSpPr>
          <p:cNvPr id="9"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a:defRPr/>
            </a:pPr>
            <a:endParaRPr lang="es-ES" sz="1800" dirty="0"/>
          </a:p>
        </p:txBody>
      </p:sp>
      <p:sp>
        <p:nvSpPr>
          <p:cNvPr id="10"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a:defRPr/>
            </a:pPr>
            <a:endParaRPr lang="es-ES" sz="1800" dirty="0"/>
          </a:p>
        </p:txBody>
      </p:sp>
      <p:pic>
        <p:nvPicPr>
          <p:cNvPr id="4107" name="Picture 26" descr="LOGO ESPE ORIGINAL copia"/>
          <p:cNvPicPr>
            <a:picLocks noChangeAspect="1" noChangeArrowheads="1"/>
          </p:cNvPicPr>
          <p:nvPr/>
        </p:nvPicPr>
        <p:blipFill>
          <a:blip r:embed="rId14">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pn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5A96490F-D0E3-3745-8949-AED0A0668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320" y="5600319"/>
            <a:ext cx="3113087" cy="1214233"/>
          </a:xfrm>
          <a:prstGeom prst="rect">
            <a:avLst/>
          </a:prstGeom>
        </p:spPr>
      </p:pic>
      <p:pic>
        <p:nvPicPr>
          <p:cNvPr id="6" name="Imagen 5">
            <a:extLst>
              <a:ext uri="{FF2B5EF4-FFF2-40B4-BE49-F238E27FC236}">
                <a16:creationId xmlns="" xmlns:a16="http://schemas.microsoft.com/office/drawing/2014/main" id="{2C0A6AA4-534B-0742-B987-CF8602A2484A}"/>
              </a:ext>
            </a:extLst>
          </p:cNvPr>
          <p:cNvPicPr>
            <a:picLocks noChangeAspect="1"/>
          </p:cNvPicPr>
          <p:nvPr/>
        </p:nvPicPr>
        <p:blipFill rotWithShape="1">
          <a:blip r:embed="rId3">
            <a:extLst>
              <a:ext uri="{28A0092B-C50C-407E-A947-70E740481C1C}">
                <a14:useLocalDpi xmlns:a14="http://schemas.microsoft.com/office/drawing/2010/main" val="0"/>
              </a:ext>
            </a:extLst>
          </a:blip>
          <a:srcRect t="18030" r="70410"/>
          <a:stretch/>
        </p:blipFill>
        <p:spPr>
          <a:xfrm>
            <a:off x="-24680" y="1268760"/>
            <a:ext cx="2725070" cy="4936192"/>
          </a:xfrm>
          <a:prstGeom prst="rect">
            <a:avLst/>
          </a:prstGeom>
        </p:spPr>
      </p:pic>
      <p:pic>
        <p:nvPicPr>
          <p:cNvPr id="7" name="Picture 4" descr="Resultado de imagen para SELLO ESPE">
            <a:extLst>
              <a:ext uri="{FF2B5EF4-FFF2-40B4-BE49-F238E27FC236}">
                <a16:creationId xmlns="" xmlns:a16="http://schemas.microsoft.com/office/drawing/2014/main" id="{877FE831-1990-7F40-96B7-AF48A56AD5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00"/>
          <a:stretch/>
        </p:blipFill>
        <p:spPr bwMode="auto">
          <a:xfrm>
            <a:off x="191344" y="260648"/>
            <a:ext cx="808856" cy="81000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a:extLst>
              <a:ext uri="{FF2B5EF4-FFF2-40B4-BE49-F238E27FC236}">
                <a16:creationId xmlns="" xmlns:a16="http://schemas.microsoft.com/office/drawing/2014/main" id="{CD25A224-41EC-534C-80E2-BEBF2F833CF6}"/>
              </a:ext>
            </a:extLst>
          </p:cNvPr>
          <p:cNvSpPr txBox="1">
            <a:spLocks/>
          </p:cNvSpPr>
          <p:nvPr/>
        </p:nvSpPr>
        <p:spPr bwMode="auto">
          <a:xfrm>
            <a:off x="3003919" y="1037464"/>
            <a:ext cx="6441787" cy="594066"/>
          </a:xfrm>
          <a:prstGeom prst="rect">
            <a:avLst/>
          </a:prstGeom>
          <a:noFill/>
          <a:ln w="9525">
            <a:noFill/>
            <a:miter lim="800000"/>
            <a:headEnd/>
            <a:tailEnd/>
          </a:ln>
        </p:spPr>
        <p:txBody>
          <a:bodyPr anchor="ctr"/>
          <a:lstStyle/>
          <a:p>
            <a:pPr algn="ctr"/>
            <a:r>
              <a:rPr lang="es-EC" b="1" dirty="0">
                <a:latin typeface="Times New Roman" panose="02020603050405020304" pitchFamily="18" charset="0"/>
                <a:cs typeface="Times New Roman" panose="02020603050405020304" pitchFamily="18" charset="0"/>
              </a:rPr>
              <a:t>PROYECTO DE TITULACIÓN PREVIO A LA OBTENCIÓN DEL TÍTULO DE INGENIERO MECÁNICO</a:t>
            </a:r>
            <a:endParaRPr lang="es-ES" altLang="es-ES" b="1" dirty="0">
              <a:latin typeface="Times New Roman" panose="02020603050405020304" pitchFamily="18" charset="0"/>
              <a:cs typeface="Times New Roman" panose="02020603050405020304" pitchFamily="18" charset="0"/>
            </a:endParaRPr>
          </a:p>
        </p:txBody>
      </p:sp>
      <p:sp>
        <p:nvSpPr>
          <p:cNvPr id="9" name="3 Rectángulo">
            <a:extLst>
              <a:ext uri="{FF2B5EF4-FFF2-40B4-BE49-F238E27FC236}">
                <a16:creationId xmlns="" xmlns:a16="http://schemas.microsoft.com/office/drawing/2014/main" id="{0EDF0884-AFF6-8548-9518-418F93269EC3}"/>
              </a:ext>
            </a:extLst>
          </p:cNvPr>
          <p:cNvSpPr/>
          <p:nvPr/>
        </p:nvSpPr>
        <p:spPr>
          <a:xfrm>
            <a:off x="2770561" y="2224095"/>
            <a:ext cx="7196537" cy="830997"/>
          </a:xfrm>
          <a:prstGeom prst="rect">
            <a:avLst/>
          </a:prstGeom>
        </p:spPr>
        <p:txBody>
          <a:bodyPr wrap="square">
            <a:spAutoFit/>
          </a:bodyPr>
          <a:lstStyle/>
          <a:p>
            <a:pPr algn="ctr"/>
            <a:r>
              <a:rPr lang="es-ES" sz="1600" b="1" dirty="0">
                <a:latin typeface="Times New Roman" panose="02020603050405020304" pitchFamily="18" charset="0"/>
                <a:cs typeface="Times New Roman" panose="02020603050405020304" pitchFamily="18" charset="0"/>
              </a:rPr>
              <a:t>TEMA: </a:t>
            </a:r>
            <a:r>
              <a:rPr lang="es-ES" sz="1600" dirty="0">
                <a:latin typeface="Times New Roman" panose="02020603050405020304" pitchFamily="18" charset="0"/>
                <a:cs typeface="Times New Roman" panose="02020603050405020304" pitchFamily="18" charset="0"/>
              </a:rPr>
              <a:t>“ESTUDIO TEÓRICO EXPERIMENTAL DE LA TRANSFERENCIA DE CALOR, UTILIZANDO UNA MEZCLA DE AGUA CON ETILENGLICOL Y NANOPARTÍCULAS DE AL2O3, CUO, Fe3O4 Y NANOTUBOS DE CARBONO”</a:t>
            </a:r>
            <a:endParaRPr lang="es-EC" sz="1600" i="1" dirty="0">
              <a:latin typeface="Times New Roman" panose="02020603050405020304" pitchFamily="18" charset="0"/>
              <a:cs typeface="Times New Roman" panose="02020603050405020304" pitchFamily="18" charset="0"/>
            </a:endParaRPr>
          </a:p>
        </p:txBody>
      </p:sp>
      <p:sp>
        <p:nvSpPr>
          <p:cNvPr id="10" name="5 Rectángulo">
            <a:extLst>
              <a:ext uri="{FF2B5EF4-FFF2-40B4-BE49-F238E27FC236}">
                <a16:creationId xmlns="" xmlns:a16="http://schemas.microsoft.com/office/drawing/2014/main" id="{517393F8-72C3-6E46-9C9E-4584E1FACAA0}"/>
              </a:ext>
            </a:extLst>
          </p:cNvPr>
          <p:cNvSpPr/>
          <p:nvPr/>
        </p:nvSpPr>
        <p:spPr>
          <a:xfrm>
            <a:off x="3398626" y="3356992"/>
            <a:ext cx="5940408" cy="861774"/>
          </a:xfrm>
          <a:prstGeom prst="rect">
            <a:avLst/>
          </a:prstGeom>
        </p:spPr>
        <p:txBody>
          <a:bodyPr wrap="square">
            <a:spAutoFit/>
          </a:bodyPr>
          <a:lstStyle/>
          <a:p>
            <a:pPr algn="ctr"/>
            <a:r>
              <a:rPr lang="es-ES" sz="1600" b="1" dirty="0">
                <a:latin typeface="Times New Roman" panose="02020603050405020304" pitchFamily="18" charset="0"/>
                <a:cs typeface="Times New Roman" panose="02020603050405020304" pitchFamily="18" charset="0"/>
              </a:rPr>
              <a:t>AUTORES:</a:t>
            </a:r>
            <a:endParaRPr lang="es-EC" sz="1600" b="1" dirty="0">
              <a:latin typeface="Times New Roman" panose="02020603050405020304" pitchFamily="18" charset="0"/>
              <a:cs typeface="Times New Roman" panose="02020603050405020304" pitchFamily="18" charset="0"/>
            </a:endParaRPr>
          </a:p>
          <a:p>
            <a:pPr algn="ctr"/>
            <a:r>
              <a:rPr lang="es-EC" sz="1600" dirty="0">
                <a:latin typeface="Times New Roman" panose="02020603050405020304" pitchFamily="18" charset="0"/>
                <a:cs typeface="Times New Roman" panose="02020603050405020304" pitchFamily="18" charset="0"/>
              </a:rPr>
              <a:t>BETANCOURT GARCÍA RAYMOND ADRIÁN </a:t>
            </a:r>
          </a:p>
          <a:p>
            <a:pPr algn="ctr"/>
            <a:r>
              <a:rPr lang="es-EC" sz="1600" dirty="0">
                <a:latin typeface="Times New Roman" panose="02020603050405020304" pitchFamily="18" charset="0"/>
                <a:cs typeface="Times New Roman" panose="02020603050405020304" pitchFamily="18" charset="0"/>
              </a:rPr>
              <a:t>TONGUINO ALCOSER JUAN DAVID</a:t>
            </a:r>
          </a:p>
        </p:txBody>
      </p:sp>
      <p:sp>
        <p:nvSpPr>
          <p:cNvPr id="11" name="8 Rectángulo">
            <a:extLst>
              <a:ext uri="{FF2B5EF4-FFF2-40B4-BE49-F238E27FC236}">
                <a16:creationId xmlns="" xmlns:a16="http://schemas.microsoft.com/office/drawing/2014/main" id="{F52CA6FB-6F14-DC4A-92F8-5597448BCACC}"/>
              </a:ext>
            </a:extLst>
          </p:cNvPr>
          <p:cNvSpPr/>
          <p:nvPr/>
        </p:nvSpPr>
        <p:spPr>
          <a:xfrm>
            <a:off x="3398626" y="4745621"/>
            <a:ext cx="5940408" cy="584775"/>
          </a:xfrm>
          <a:prstGeom prst="rect">
            <a:avLst/>
          </a:prstGeom>
        </p:spPr>
        <p:txBody>
          <a:bodyPr wrap="square">
            <a:spAutoFit/>
          </a:bodyPr>
          <a:lstStyle/>
          <a:p>
            <a:pPr algn="ctr"/>
            <a:r>
              <a:rPr lang="es-ES" sz="1600" b="1" dirty="0">
                <a:latin typeface="Times New Roman" panose="02020603050405020304" pitchFamily="18" charset="0"/>
                <a:cs typeface="Times New Roman" panose="02020603050405020304" pitchFamily="18" charset="0"/>
              </a:rPr>
              <a:t>DIRECTOR: </a:t>
            </a:r>
          </a:p>
          <a:p>
            <a:pPr algn="ctr"/>
            <a:r>
              <a:rPr lang="es-ES" sz="1600" dirty="0">
                <a:latin typeface="Times New Roman" panose="02020603050405020304" pitchFamily="18" charset="0"/>
                <a:cs typeface="Times New Roman" panose="02020603050405020304" pitchFamily="18" charset="0"/>
              </a:rPr>
              <a:t>ING. CARRIÓN MATAMOROS LUIS MIGUEL </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23873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600203"/>
            <a:ext cx="10382944" cy="532653"/>
          </a:xfrm>
        </p:spPr>
        <p:txBody>
          <a:bodyPr/>
          <a:lstStyle/>
          <a:p>
            <a:r>
              <a:rPr lang="es-EC" sz="1800" dirty="0"/>
              <a:t>Las concentraciones elegidas para los ensayos fueron 0.03% y 0.1% en porcentaje de peso (%w)</a:t>
            </a:r>
            <a:endParaRPr lang="es-ES" sz="1800" dirty="0"/>
          </a:p>
          <a:p>
            <a:endParaRPr lang="es-ES" dirty="0"/>
          </a:p>
        </p:txBody>
      </p:sp>
      <p:sp>
        <p:nvSpPr>
          <p:cNvPr id="4" name="CuadroTexto 3"/>
          <p:cNvSpPr txBox="1"/>
          <p:nvPr/>
        </p:nvSpPr>
        <p:spPr>
          <a:xfrm>
            <a:off x="0" y="691579"/>
            <a:ext cx="4968552" cy="461665"/>
          </a:xfrm>
          <a:prstGeom prst="rect">
            <a:avLst/>
          </a:prstGeom>
          <a:noFill/>
        </p:spPr>
        <p:txBody>
          <a:bodyPr wrap="square" rtlCol="0">
            <a:spAutoFit/>
          </a:bodyPr>
          <a:lstStyle/>
          <a:p>
            <a:pPr algn="ctr"/>
            <a:r>
              <a:rPr lang="es-EC" sz="2400" b="1" dirty="0"/>
              <a:t>PREPARACIÓN NANOFLUIDOS</a:t>
            </a:r>
            <a:endParaRPr lang="es-ES" sz="2400" b="1" dirty="0"/>
          </a:p>
        </p:txBody>
      </p:sp>
      <mc:AlternateContent xmlns:mc="http://schemas.openxmlformats.org/markup-compatibility/2006" xmlns:a14="http://schemas.microsoft.com/office/drawing/2010/main">
        <mc:Choice Requires="a14">
          <p:sp>
            <p:nvSpPr>
              <p:cNvPr id="10" name="CuadroTexto 9"/>
              <p:cNvSpPr txBox="1"/>
              <p:nvPr/>
            </p:nvSpPr>
            <p:spPr>
              <a:xfrm>
                <a:off x="3970714" y="2335436"/>
                <a:ext cx="1995675" cy="521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𝑠𝑜𝑙𝑢𝑡𝑜</m:t>
                              </m:r>
                            </m:sub>
                          </m:sSub>
                        </m:num>
                        <m:den>
                          <m:sSub>
                            <m:sSubPr>
                              <m:ctrlPr>
                                <a:rPr lang="es-ES"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𝑠𝑜𝑙𝑢𝑐𝑖𝑜𝑛</m:t>
                              </m:r>
                            </m:sub>
                          </m:sSub>
                        </m:den>
                      </m:f>
                      <m:r>
                        <a:rPr lang="es-EC" i="1">
                          <a:latin typeface="Cambria Math" panose="02040503050406030204" pitchFamily="18" charset="0"/>
                        </a:rPr>
                        <m:t>∗100</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970714" y="2335436"/>
                <a:ext cx="1995675" cy="521105"/>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3554510" y="3212976"/>
                <a:ext cx="282808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𝑠𝑜𝑙𝑢𝑡𝑜</m:t>
                          </m:r>
                        </m:sub>
                      </m:sSub>
                      <m:r>
                        <a:rPr lang="es-ES" i="0">
                          <a:latin typeface="Cambria Math" panose="02040503050406030204" pitchFamily="18" charset="0"/>
                        </a:rPr>
                        <m:t>= </m:t>
                      </m:r>
                      <m:f>
                        <m:fPr>
                          <m:ctrlPr>
                            <a:rPr lang="es-ES" i="1">
                              <a:latin typeface="Cambria Math" panose="02040503050406030204" pitchFamily="18" charset="0"/>
                            </a:rPr>
                          </m:ctrlPr>
                        </m:fPr>
                        <m:num>
                          <m:r>
                            <a:rPr lang="es-ES" i="0">
                              <a:latin typeface="Cambria Math" panose="02040503050406030204" pitchFamily="18" charset="0"/>
                            </a:rPr>
                            <m:t>%</m:t>
                          </m:r>
                        </m:num>
                        <m:den>
                          <m:r>
                            <a:rPr lang="es-ES" i="0">
                              <a:latin typeface="Cambria Math" panose="02040503050406030204" pitchFamily="18" charset="0"/>
                            </a:rPr>
                            <m:t>100</m:t>
                          </m:r>
                        </m:den>
                      </m:f>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𝑠𝑜𝑙𝑢𝑐𝑖𝑜𝑛</m:t>
                          </m:r>
                        </m:sub>
                      </m:sSub>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3554510" y="3212976"/>
                <a:ext cx="2828082" cy="612732"/>
              </a:xfrm>
              <a:prstGeom prst="rect">
                <a:avLst/>
              </a:prstGeom>
              <a:blipFill rotWithShape="0">
                <a:blip r:embed="rId3"/>
                <a:stretch>
                  <a:fillRect/>
                </a:stretch>
              </a:blipFill>
            </p:spPr>
            <p:txBody>
              <a:bodyPr/>
              <a:lstStyle/>
              <a:p>
                <a:r>
                  <a:rPr lang="es-ES">
                    <a:noFill/>
                  </a:rPr>
                  <a:t> </a:t>
                </a:r>
              </a:p>
            </p:txBody>
          </p:sp>
        </mc:Fallback>
      </mc:AlternateContent>
      <p:sp>
        <p:nvSpPr>
          <p:cNvPr id="12" name="Marcador de contenido 2"/>
          <p:cNvSpPr txBox="1">
            <a:spLocks/>
          </p:cNvSpPr>
          <p:nvPr/>
        </p:nvSpPr>
        <p:spPr bwMode="auto">
          <a:xfrm>
            <a:off x="607988" y="4373175"/>
            <a:ext cx="10382944" cy="5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a:t>La masa para 0.03% es de 39g y para 0.1% es de 130 gr</a:t>
            </a:r>
            <a:endParaRPr lang="es-ES" sz="1800" dirty="0"/>
          </a:p>
          <a:p>
            <a:endParaRPr lang="es-ES" dirty="0"/>
          </a:p>
        </p:txBody>
      </p:sp>
      <p:pic>
        <p:nvPicPr>
          <p:cNvPr id="7" name="Imagen 6">
            <a:extLst>
              <a:ext uri="{FF2B5EF4-FFF2-40B4-BE49-F238E27FC236}">
                <a16:creationId xmlns="" xmlns:a16="http://schemas.microsoft.com/office/drawing/2014/main" id="{436AEABA-FAD6-7C4B-B833-2D049DB15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Tree>
    <p:extLst>
      <p:ext uri="{BB962C8B-B14F-4D97-AF65-F5344CB8AC3E}">
        <p14:creationId xmlns:p14="http://schemas.microsoft.com/office/powerpoint/2010/main" val="163968236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23392" y="692696"/>
            <a:ext cx="3055204" cy="5192531"/>
          </a:xfrm>
          <a:prstGeom prst="rect">
            <a:avLst/>
          </a:prstGeom>
        </p:spPr>
      </p:pic>
      <p:pic>
        <p:nvPicPr>
          <p:cNvPr id="6" name="Imagen 5"/>
          <p:cNvPicPr/>
          <p:nvPr/>
        </p:nvPicPr>
        <p:blipFill rotWithShape="1">
          <a:blip r:embed="rId3" cstate="print">
            <a:extLst>
              <a:ext uri="{28A0092B-C50C-407E-A947-70E740481C1C}">
                <a14:useLocalDpi xmlns:a14="http://schemas.microsoft.com/office/drawing/2010/main" val="0"/>
              </a:ext>
            </a:extLst>
          </a:blip>
          <a:srcRect l="15061" t="15983" r="15779"/>
          <a:stretch/>
        </p:blipFill>
        <p:spPr bwMode="auto">
          <a:xfrm>
            <a:off x="4671274" y="908720"/>
            <a:ext cx="2232248" cy="2016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 name="Imagen 7"/>
          <p:cNvPicPr/>
          <p:nvPr/>
        </p:nvPicPr>
        <p:blipFill>
          <a:blip r:embed="rId4" cstate="print">
            <a:extLst>
              <a:ext uri="{28A0092B-C50C-407E-A947-70E740481C1C}">
                <a14:useLocalDpi xmlns:a14="http://schemas.microsoft.com/office/drawing/2010/main" val="0"/>
              </a:ext>
            </a:extLst>
          </a:blip>
          <a:stretch>
            <a:fillRect/>
          </a:stretch>
        </p:blipFill>
        <p:spPr>
          <a:xfrm>
            <a:off x="8128987" y="908719"/>
            <a:ext cx="2808312"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4439174" y="3501008"/>
            <a:ext cx="2654279"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p:nvPr/>
        </p:nvPicPr>
        <p:blipFill rotWithShape="1">
          <a:blip r:embed="rId6" cstate="print">
            <a:extLst>
              <a:ext uri="{28A0092B-C50C-407E-A947-70E740481C1C}">
                <a14:useLocalDpi xmlns:a14="http://schemas.microsoft.com/office/drawing/2010/main" val="0"/>
              </a:ext>
            </a:extLst>
          </a:blip>
          <a:srcRect l="3993" t="22917" r="4167" b="9028"/>
          <a:stretch/>
        </p:blipFill>
        <p:spPr bwMode="auto">
          <a:xfrm>
            <a:off x="7588927" y="3390867"/>
            <a:ext cx="3888432"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Imagen 6">
            <a:extLst>
              <a:ext uri="{FF2B5EF4-FFF2-40B4-BE49-F238E27FC236}">
                <a16:creationId xmlns="" xmlns:a16="http://schemas.microsoft.com/office/drawing/2014/main" id="{436AEABA-FAD6-7C4B-B833-2D049DB15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Tree>
    <p:extLst>
      <p:ext uri="{BB962C8B-B14F-4D97-AF65-F5344CB8AC3E}">
        <p14:creationId xmlns:p14="http://schemas.microsoft.com/office/powerpoint/2010/main" val="232226714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17862D96-E385-4007-8D07-E6D9CEA5352B}"/>
              </a:ext>
            </a:extLst>
          </p:cNvPr>
          <p:cNvPicPr>
            <a:picLocks noChangeAspect="1"/>
          </p:cNvPicPr>
          <p:nvPr/>
        </p:nvPicPr>
        <p:blipFill>
          <a:blip r:embed="rId2"/>
          <a:stretch>
            <a:fillRect/>
          </a:stretch>
        </p:blipFill>
        <p:spPr>
          <a:xfrm>
            <a:off x="530668" y="1268760"/>
            <a:ext cx="5924064" cy="4176464"/>
          </a:xfrm>
          <a:prstGeom prst="rect">
            <a:avLst/>
          </a:prstGeom>
          <a:noFill/>
        </p:spPr>
      </p:pic>
      <p:sp>
        <p:nvSpPr>
          <p:cNvPr id="2" name="Rectángulo 1"/>
          <p:cNvSpPr/>
          <p:nvPr/>
        </p:nvSpPr>
        <p:spPr>
          <a:xfrm>
            <a:off x="530668" y="620688"/>
            <a:ext cx="2515817" cy="369332"/>
          </a:xfrm>
          <a:prstGeom prst="rect">
            <a:avLst/>
          </a:prstGeom>
        </p:spPr>
        <p:txBody>
          <a:bodyPr wrap="none">
            <a:spAutoFit/>
          </a:bodyPr>
          <a:lstStyle/>
          <a:p>
            <a:pPr algn="ctr"/>
            <a:r>
              <a:rPr lang="es-EC" b="1" dirty="0" smtClean="0"/>
              <a:t>RECOLECCION DE DATOS</a:t>
            </a:r>
            <a:endParaRPr lang="es-ES" b="1"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t="18500"/>
          <a:stretch/>
        </p:blipFill>
        <p:spPr>
          <a:xfrm>
            <a:off x="7320136" y="990020"/>
            <a:ext cx="3816424" cy="4147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676441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Q</a:t>
            </a:r>
          </a:p>
          <a:p>
            <a:pPr marL="0" indent="0">
              <a:buNone/>
            </a:pPr>
            <a:r>
              <a:rPr lang="es-EC" dirty="0" smtClean="0"/>
              <a:t>                   </a:t>
            </a:r>
            <a:r>
              <a:rPr lang="es-EC" sz="2800" dirty="0" smtClean="0"/>
              <a:t>0,03%                                                                       0,1%</a:t>
            </a:r>
            <a:endParaRPr lang="es-ES"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7" name="Imagen 6" descr="Gráfico, Gráfico de dispersión&#10;&#10;Descripción generada automáticamente">
            <a:extLst>
              <a:ext uri="{FF2B5EF4-FFF2-40B4-BE49-F238E27FC236}">
                <a16:creationId xmlns="" xmlns:a16="http://schemas.microsoft.com/office/drawing/2014/main" id="{64644732-17CF-45CC-ADEB-59E1F0F540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52369" y="2525489"/>
            <a:ext cx="4679950" cy="3279775"/>
          </a:xfrm>
          <a:prstGeom prst="rect">
            <a:avLst/>
          </a:prstGeom>
        </p:spPr>
      </p:pic>
      <p:pic>
        <p:nvPicPr>
          <p:cNvPr id="2050" name="Picture 2">
            <a:extLst>
              <a:ext uri="{FF2B5EF4-FFF2-40B4-BE49-F238E27FC236}">
                <a16:creationId xmlns="" xmlns:a16="http://schemas.microsoft.com/office/drawing/2014/main" id="{F51EDBC3-327A-4964-A13E-DB4D639926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 y="2453481"/>
            <a:ext cx="46704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 xmlns:a16="http://schemas.microsoft.com/office/drawing/2014/main" id="{B22446CB-1748-41FF-ABF9-5EDB01232966}"/>
              </a:ext>
            </a:extLst>
          </p:cNvPr>
          <p:cNvPicPr>
            <a:picLocks noChangeAspect="1"/>
          </p:cNvPicPr>
          <p:nvPr/>
        </p:nvPicPr>
        <p:blipFill rotWithShape="1">
          <a:blip r:embed="rId5"/>
          <a:srcRect t="61805"/>
          <a:stretch/>
        </p:blipFill>
        <p:spPr>
          <a:xfrm>
            <a:off x="6464250" y="1189004"/>
            <a:ext cx="2461098" cy="517960"/>
          </a:xfrm>
          <a:prstGeom prst="rect">
            <a:avLst/>
          </a:prstGeom>
        </p:spPr>
      </p:pic>
      <p:pic>
        <p:nvPicPr>
          <p:cNvPr id="10" name="Imagen 9">
            <a:extLst>
              <a:ext uri="{FF2B5EF4-FFF2-40B4-BE49-F238E27FC236}">
                <a16:creationId xmlns="" xmlns:a16="http://schemas.microsoft.com/office/drawing/2014/main" id="{BE3BC9B8-9271-495D-AF9A-35044D35C33B}"/>
              </a:ext>
            </a:extLst>
          </p:cNvPr>
          <p:cNvPicPr>
            <a:picLocks noChangeAspect="1"/>
          </p:cNvPicPr>
          <p:nvPr/>
        </p:nvPicPr>
        <p:blipFill rotWithShape="1">
          <a:blip r:embed="rId5"/>
          <a:srcRect b="66816"/>
          <a:stretch/>
        </p:blipFill>
        <p:spPr>
          <a:xfrm>
            <a:off x="3673376" y="1214527"/>
            <a:ext cx="2613000" cy="477789"/>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416527" y="1788806"/>
                <a:ext cx="1435842" cy="5936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𝑄</m:t>
                      </m:r>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𝑞</m:t>
                              </m:r>
                            </m:e>
                            <m:sub>
                              <m:r>
                                <a:rPr lang="es-ES" i="1">
                                  <a:latin typeface="Cambria Math" panose="02040503050406030204" pitchFamily="18" charset="0"/>
                                </a:rPr>
                                <m:t>h</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𝑞</m:t>
                              </m:r>
                            </m:e>
                            <m:sub>
                              <m:r>
                                <a:rPr lang="es-ES" i="1">
                                  <a:latin typeface="Cambria Math" panose="02040503050406030204" pitchFamily="18" charset="0"/>
                                </a:rPr>
                                <m:t>𝑐</m:t>
                              </m:r>
                            </m:sub>
                          </m:sSub>
                        </m:num>
                        <m:den>
                          <m:r>
                            <a:rPr lang="es-ES" i="0">
                              <a:latin typeface="Cambria Math" panose="02040503050406030204" pitchFamily="18" charset="0"/>
                            </a:rPr>
                            <m:t>2</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5416527" y="1788806"/>
                <a:ext cx="1435842" cy="593689"/>
              </a:xfrm>
              <a:prstGeom prst="rect">
                <a:avLst/>
              </a:prstGeom>
              <a:blipFill rotWithShape="0">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2941616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h</a:t>
            </a:r>
          </a:p>
          <a:p>
            <a:pPr marL="0" indent="0">
              <a:buNone/>
            </a:pPr>
            <a:r>
              <a:rPr lang="es-EC" sz="2800" dirty="0" smtClean="0"/>
              <a:t>                       0,03%                                                                   0,1%</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8" name="Imagen 7" descr="Gráfico, Gráfico de dispersión&#10;&#10;Descripción generada automáticamente">
            <a:extLst>
              <a:ext uri="{FF2B5EF4-FFF2-40B4-BE49-F238E27FC236}">
                <a16:creationId xmlns="" xmlns:a16="http://schemas.microsoft.com/office/drawing/2014/main" id="{23C8E991-5775-4710-864D-25208F76EB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9376" y="2540930"/>
            <a:ext cx="4679950" cy="3279140"/>
          </a:xfrm>
          <a:prstGeom prst="rect">
            <a:avLst/>
          </a:prstGeom>
        </p:spPr>
      </p:pic>
      <p:pic>
        <p:nvPicPr>
          <p:cNvPr id="9" name="Imagen 8" descr="Gráfico, Gráfico de dispersión&#10;&#10;Descripción generada automáticamente">
            <a:extLst>
              <a:ext uri="{FF2B5EF4-FFF2-40B4-BE49-F238E27FC236}">
                <a16:creationId xmlns="" xmlns:a16="http://schemas.microsoft.com/office/drawing/2014/main" id="{EAABDFB8-3ABD-4473-A092-6F9FC28B1F7A}"/>
              </a:ext>
            </a:extLst>
          </p:cNvPr>
          <p:cNvPicPr/>
          <p:nvPr/>
        </p:nvPicPr>
        <p:blipFill rotWithShape="1">
          <a:blip r:embed="rId4" cstate="print">
            <a:extLst>
              <a:ext uri="{28A0092B-C50C-407E-A947-70E740481C1C}">
                <a14:useLocalDpi xmlns:a14="http://schemas.microsoft.com/office/drawing/2010/main" val="0"/>
              </a:ext>
            </a:extLst>
          </a:blip>
          <a:srcRect t="2437" b="5574"/>
          <a:stretch/>
        </p:blipFill>
        <p:spPr bwMode="auto">
          <a:xfrm>
            <a:off x="7032676" y="2742225"/>
            <a:ext cx="4462780" cy="2876550"/>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 xmlns:a16="http://schemas.microsoft.com/office/drawing/2014/main" id="{A71746EA-2CFB-4651-BC5D-CC58733516BA}"/>
              </a:ext>
            </a:extLst>
          </p:cNvPr>
          <p:cNvPicPr>
            <a:picLocks noChangeAspect="1"/>
          </p:cNvPicPr>
          <p:nvPr/>
        </p:nvPicPr>
        <p:blipFill>
          <a:blip r:embed="rId5"/>
          <a:stretch>
            <a:fillRect/>
          </a:stretch>
        </p:blipFill>
        <p:spPr>
          <a:xfrm>
            <a:off x="5159326" y="1278028"/>
            <a:ext cx="972670" cy="607919"/>
          </a:xfrm>
          <a:prstGeom prst="rect">
            <a:avLst/>
          </a:prstGeom>
        </p:spPr>
      </p:pic>
    </p:spTree>
    <p:extLst>
      <p:ext uri="{BB962C8B-B14F-4D97-AF65-F5344CB8AC3E}">
        <p14:creationId xmlns:p14="http://schemas.microsoft.com/office/powerpoint/2010/main" val="29109189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U</a:t>
            </a:r>
          </a:p>
          <a:p>
            <a:pPr marL="0" indent="0">
              <a:buNone/>
            </a:pPr>
            <a:r>
              <a:rPr lang="es-EC" sz="2800" dirty="0" smtClean="0"/>
              <a:t>                       0,03%                                                                   0,1%</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10" name="Imagen 9" descr="Gráfico, Gráfico de dispersión&#10;&#10;Descripción generada automáticamente">
            <a:extLst>
              <a:ext uri="{FF2B5EF4-FFF2-40B4-BE49-F238E27FC236}">
                <a16:creationId xmlns="" xmlns:a16="http://schemas.microsoft.com/office/drawing/2014/main" id="{837E55AB-4489-4884-B291-660ACDFB713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9376" y="2454116"/>
            <a:ext cx="4679950" cy="3279140"/>
          </a:xfrm>
          <a:prstGeom prst="rect">
            <a:avLst/>
          </a:prstGeom>
        </p:spPr>
      </p:pic>
      <p:pic>
        <p:nvPicPr>
          <p:cNvPr id="11" name="Imagen 10" descr="Gráfico, Gráfico de dispersión&#10;&#10;Descripción generada automáticamente">
            <a:extLst>
              <a:ext uri="{FF2B5EF4-FFF2-40B4-BE49-F238E27FC236}">
                <a16:creationId xmlns="" xmlns:a16="http://schemas.microsoft.com/office/drawing/2014/main" id="{EBB4451A-4A54-4DFD-BA81-99395F819AA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34589" y="2441733"/>
            <a:ext cx="4715510" cy="3303905"/>
          </a:xfrm>
          <a:prstGeom prst="rect">
            <a:avLst/>
          </a:prstGeom>
        </p:spPr>
      </p:pic>
      <p:pic>
        <p:nvPicPr>
          <p:cNvPr id="7" name="Imagen 6">
            <a:extLst>
              <a:ext uri="{FF2B5EF4-FFF2-40B4-BE49-F238E27FC236}">
                <a16:creationId xmlns="" xmlns:a16="http://schemas.microsoft.com/office/drawing/2014/main" id="{E76E81D6-1253-4A56-BDD9-0DB788A8CAB7}"/>
              </a:ext>
            </a:extLst>
          </p:cNvPr>
          <p:cNvPicPr>
            <a:picLocks noChangeAspect="1"/>
          </p:cNvPicPr>
          <p:nvPr/>
        </p:nvPicPr>
        <p:blipFill>
          <a:blip r:embed="rId5"/>
          <a:stretch>
            <a:fillRect/>
          </a:stretch>
        </p:blipFill>
        <p:spPr>
          <a:xfrm>
            <a:off x="3841364" y="1137414"/>
            <a:ext cx="3717184" cy="951422"/>
          </a:xfrm>
          <a:prstGeom prst="rect">
            <a:avLst/>
          </a:prstGeom>
        </p:spPr>
      </p:pic>
    </p:spTree>
    <p:extLst>
      <p:ext uri="{BB962C8B-B14F-4D97-AF65-F5344CB8AC3E}">
        <p14:creationId xmlns:p14="http://schemas.microsoft.com/office/powerpoint/2010/main" val="317770224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Pr</a:t>
            </a:r>
          </a:p>
          <a:p>
            <a:pPr marL="0" indent="0">
              <a:buNone/>
            </a:pPr>
            <a:r>
              <a:rPr lang="es-EC" sz="2800" dirty="0" smtClean="0"/>
              <a:t>                    0,03%                                                                    0,1%</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a:extLst>
              <a:ext uri="{FF2B5EF4-FFF2-40B4-BE49-F238E27FC236}">
                <a16:creationId xmlns="" xmlns:a16="http://schemas.microsoft.com/office/drawing/2014/main" id="{08A07505-7729-488D-A976-24E0C02377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017" b="4611"/>
          <a:stretch>
            <a:fillRect/>
          </a:stretch>
        </p:blipFill>
        <p:spPr bwMode="auto">
          <a:xfrm>
            <a:off x="479376" y="2647156"/>
            <a:ext cx="46783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Gráfico, Gráfico de dispersión&#10;&#10;Descripción generada automáticamente">
            <a:extLst>
              <a:ext uri="{FF2B5EF4-FFF2-40B4-BE49-F238E27FC236}">
                <a16:creationId xmlns="" xmlns:a16="http://schemas.microsoft.com/office/drawing/2014/main" id="{574B3080-934C-4C74-9943-5DE9479E2FBD}"/>
              </a:ext>
            </a:extLst>
          </p:cNvPr>
          <p:cNvPicPr/>
          <p:nvPr/>
        </p:nvPicPr>
        <p:blipFill rotWithShape="1">
          <a:blip r:embed="rId4" cstate="print">
            <a:extLst>
              <a:ext uri="{28A0092B-C50C-407E-A947-70E740481C1C}">
                <a14:useLocalDpi xmlns:a14="http://schemas.microsoft.com/office/drawing/2010/main" val="0"/>
              </a:ext>
            </a:extLst>
          </a:blip>
          <a:srcRect t="1573" b="4564"/>
          <a:stretch/>
        </p:blipFill>
        <p:spPr bwMode="auto">
          <a:xfrm>
            <a:off x="6816620" y="2721768"/>
            <a:ext cx="4463415" cy="2936875"/>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 xmlns:a16="http://schemas.microsoft.com/office/drawing/2014/main" id="{D8C8E467-5E5D-490A-A79B-954261C75EA5}"/>
              </a:ext>
            </a:extLst>
          </p:cNvPr>
          <p:cNvPicPr>
            <a:picLocks noChangeAspect="1"/>
          </p:cNvPicPr>
          <p:nvPr/>
        </p:nvPicPr>
        <p:blipFill>
          <a:blip r:embed="rId5"/>
          <a:stretch>
            <a:fillRect/>
          </a:stretch>
        </p:blipFill>
        <p:spPr>
          <a:xfrm>
            <a:off x="4970121" y="1150272"/>
            <a:ext cx="1459669" cy="698645"/>
          </a:xfrm>
          <a:prstGeom prst="rect">
            <a:avLst/>
          </a:prstGeom>
        </p:spPr>
      </p:pic>
    </p:spTree>
    <p:extLst>
      <p:ext uri="{BB962C8B-B14F-4D97-AF65-F5344CB8AC3E}">
        <p14:creationId xmlns:p14="http://schemas.microsoft.com/office/powerpoint/2010/main" val="284553085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err="1"/>
              <a:t>Nu</a:t>
            </a:r>
            <a:endParaRPr lang="es-EC" dirty="0"/>
          </a:p>
          <a:p>
            <a:pPr marL="0" indent="0">
              <a:buNone/>
            </a:pPr>
            <a:r>
              <a:rPr lang="es-EC" sz="2800" dirty="0" smtClean="0"/>
              <a:t>                       0,03%                                                                    0,1%</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8" name="Imagen 7" descr="Gráfico, Gráfico de dispersión&#10;&#10;Descripción generada automáticamente">
            <a:extLst>
              <a:ext uri="{FF2B5EF4-FFF2-40B4-BE49-F238E27FC236}">
                <a16:creationId xmlns="" xmlns:a16="http://schemas.microsoft.com/office/drawing/2014/main" id="{287ACF63-DE2F-4E2E-BD33-6F31D750E46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9376" y="2540930"/>
            <a:ext cx="4679950" cy="3279140"/>
          </a:xfrm>
          <a:prstGeom prst="rect">
            <a:avLst/>
          </a:prstGeom>
        </p:spPr>
      </p:pic>
      <p:pic>
        <p:nvPicPr>
          <p:cNvPr id="10" name="Imagen 9" descr="Gráfico, Gráfico de dispersión&#10;&#10;Descripción generada automáticamente">
            <a:extLst>
              <a:ext uri="{FF2B5EF4-FFF2-40B4-BE49-F238E27FC236}">
                <a16:creationId xmlns="" xmlns:a16="http://schemas.microsoft.com/office/drawing/2014/main" id="{78711C57-1D70-4579-A791-81E96022D504}"/>
              </a:ext>
            </a:extLst>
          </p:cNvPr>
          <p:cNvPicPr/>
          <p:nvPr/>
        </p:nvPicPr>
        <p:blipFill rotWithShape="1">
          <a:blip r:embed="rId4" cstate="print">
            <a:extLst>
              <a:ext uri="{28A0092B-C50C-407E-A947-70E740481C1C}">
                <a14:useLocalDpi xmlns:a14="http://schemas.microsoft.com/office/drawing/2010/main" val="0"/>
              </a:ext>
            </a:extLst>
          </a:blip>
          <a:srcRect t="3323" b="5427"/>
          <a:stretch/>
        </p:blipFill>
        <p:spPr bwMode="auto">
          <a:xfrm>
            <a:off x="6942856" y="2742225"/>
            <a:ext cx="4498975" cy="287655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 xmlns:a16="http://schemas.microsoft.com/office/drawing/2014/main" id="{7B6E0490-E9A8-498E-B362-120D633DDDFD}"/>
              </a:ext>
            </a:extLst>
          </p:cNvPr>
          <p:cNvPicPr>
            <a:picLocks noChangeAspect="1"/>
          </p:cNvPicPr>
          <p:nvPr/>
        </p:nvPicPr>
        <p:blipFill>
          <a:blip r:embed="rId5"/>
          <a:stretch>
            <a:fillRect/>
          </a:stretch>
        </p:blipFill>
        <p:spPr>
          <a:xfrm>
            <a:off x="4439816" y="1193725"/>
            <a:ext cx="2883950" cy="841152"/>
          </a:xfrm>
          <a:prstGeom prst="rect">
            <a:avLst/>
          </a:prstGeom>
        </p:spPr>
      </p:pic>
    </p:spTree>
    <p:extLst>
      <p:ext uri="{BB962C8B-B14F-4D97-AF65-F5344CB8AC3E}">
        <p14:creationId xmlns:p14="http://schemas.microsoft.com/office/powerpoint/2010/main" val="216607895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Caída de Presión </a:t>
            </a:r>
          </a:p>
          <a:p>
            <a:pPr marL="0" indent="0">
              <a:buNone/>
            </a:pPr>
            <a:r>
              <a:rPr lang="es-EC" sz="2800" dirty="0" smtClean="0"/>
              <a:t>                      0,03 %                                                                0,1%</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4098" name="Picture 2">
            <a:extLst>
              <a:ext uri="{FF2B5EF4-FFF2-40B4-BE49-F238E27FC236}">
                <a16:creationId xmlns="" xmlns:a16="http://schemas.microsoft.com/office/drawing/2014/main" id="{05C402B7-F611-48FF-B55E-6D5CC0AD67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025"/>
          <a:stretch>
            <a:fillRect/>
          </a:stretch>
        </p:blipFill>
        <p:spPr bwMode="auto">
          <a:xfrm>
            <a:off x="479376" y="2492896"/>
            <a:ext cx="46704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Gráfico, Diagrama&#10;&#10;Descripción generada automáticamente">
            <a:extLst>
              <a:ext uri="{FF2B5EF4-FFF2-40B4-BE49-F238E27FC236}">
                <a16:creationId xmlns="" xmlns:a16="http://schemas.microsoft.com/office/drawing/2014/main" id="{078B547E-FE2E-407F-90C3-ADAE347BDE3B}"/>
              </a:ext>
            </a:extLst>
          </p:cNvPr>
          <p:cNvPicPr/>
          <p:nvPr/>
        </p:nvPicPr>
        <p:blipFill rotWithShape="1">
          <a:blip r:embed="rId4" cstate="print">
            <a:extLst>
              <a:ext uri="{28A0092B-C50C-407E-A947-70E740481C1C}">
                <a14:useLocalDpi xmlns:a14="http://schemas.microsoft.com/office/drawing/2010/main" val="0"/>
              </a:ext>
            </a:extLst>
          </a:blip>
          <a:srcRect b="5034"/>
          <a:stretch/>
        </p:blipFill>
        <p:spPr bwMode="auto">
          <a:xfrm>
            <a:off x="6672064" y="2564904"/>
            <a:ext cx="4678680" cy="3114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315098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Efectividad</a:t>
            </a:r>
          </a:p>
          <a:p>
            <a:pPr marL="0" indent="0">
              <a:buNone/>
            </a:pPr>
            <a:r>
              <a:rPr lang="es-EC" sz="2800" dirty="0" smtClean="0"/>
              <a:t>      0,03%        </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5123" name="Picture 3">
            <a:extLst>
              <a:ext uri="{FF2B5EF4-FFF2-40B4-BE49-F238E27FC236}">
                <a16:creationId xmlns="" xmlns:a16="http://schemas.microsoft.com/office/drawing/2014/main" id="{B6D1FB1A-4117-4B30-A2DB-993ABBE89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a:stretch>
            <a:fillRect/>
          </a:stretch>
        </p:blipFill>
        <p:spPr bwMode="auto">
          <a:xfrm>
            <a:off x="479376" y="2619670"/>
            <a:ext cx="46561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 xmlns:a16="http://schemas.microsoft.com/office/drawing/2014/main" id="{812461B0-3700-42A8-A180-B7B52E9D4E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369" y="2579982"/>
            <a:ext cx="4679950" cy="3279775"/>
          </a:xfrm>
          <a:prstGeom prst="rect">
            <a:avLst/>
          </a:prstGeom>
          <a:noFill/>
          <a:ln>
            <a:noFill/>
          </a:ln>
        </p:spPr>
      </p:pic>
      <p:pic>
        <p:nvPicPr>
          <p:cNvPr id="7" name="Imagen 6">
            <a:extLst>
              <a:ext uri="{FF2B5EF4-FFF2-40B4-BE49-F238E27FC236}">
                <a16:creationId xmlns="" xmlns:a16="http://schemas.microsoft.com/office/drawing/2014/main" id="{250FF05C-6F5C-4449-B858-83CA087A938C}"/>
              </a:ext>
            </a:extLst>
          </p:cNvPr>
          <p:cNvPicPr>
            <a:picLocks noChangeAspect="1"/>
          </p:cNvPicPr>
          <p:nvPr/>
        </p:nvPicPr>
        <p:blipFill>
          <a:blip r:embed="rId5"/>
          <a:stretch>
            <a:fillRect/>
          </a:stretch>
        </p:blipFill>
        <p:spPr>
          <a:xfrm>
            <a:off x="3935760" y="1338851"/>
            <a:ext cx="4638675" cy="485775"/>
          </a:xfrm>
          <a:prstGeom prst="rect">
            <a:avLst/>
          </a:prstGeom>
        </p:spPr>
      </p:pic>
    </p:spTree>
    <p:extLst>
      <p:ext uri="{BB962C8B-B14F-4D97-AF65-F5344CB8AC3E}">
        <p14:creationId xmlns:p14="http://schemas.microsoft.com/office/powerpoint/2010/main" val="31691341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 xmlns:a16="http://schemas.microsoft.com/office/drawing/2014/main" id="{F8CDDFE8-AA8F-4441-9568-ED2F0FA5EE40}"/>
              </a:ext>
            </a:extLst>
          </p:cNvPr>
          <p:cNvGraphicFramePr/>
          <p:nvPr>
            <p:extLst>
              <p:ext uri="{D42A27DB-BD31-4B8C-83A1-F6EECF244321}">
                <p14:modId xmlns:p14="http://schemas.microsoft.com/office/powerpoint/2010/main" val="3451244873"/>
              </p:ext>
            </p:extLst>
          </p:nvPr>
        </p:nvGraphicFramePr>
        <p:xfrm>
          <a:off x="2855640" y="1556792"/>
          <a:ext cx="705678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 xmlns:a16="http://schemas.microsoft.com/office/drawing/2014/main" id="{BE846BFF-F9FE-6B48-AC5B-CA6049913CA3}"/>
              </a:ext>
            </a:extLst>
          </p:cNvPr>
          <p:cNvSpPr txBox="1"/>
          <p:nvPr/>
        </p:nvSpPr>
        <p:spPr>
          <a:xfrm>
            <a:off x="2135560" y="620691"/>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CONTENIDO</a:t>
            </a:r>
          </a:p>
        </p:txBody>
      </p:sp>
      <p:cxnSp>
        <p:nvCxnSpPr>
          <p:cNvPr id="15" name="Conector recto 14">
            <a:extLst>
              <a:ext uri="{FF2B5EF4-FFF2-40B4-BE49-F238E27FC236}">
                <a16:creationId xmlns="" xmlns:a16="http://schemas.microsoft.com/office/drawing/2014/main" id="{28506588-14A5-4D47-8F48-D24EAC3ACEC0}"/>
              </a:ext>
            </a:extLst>
          </p:cNvPr>
          <p:cNvCxnSpPr/>
          <p:nvPr/>
        </p:nvCxnSpPr>
        <p:spPr>
          <a:xfrm>
            <a:off x="2135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16" name="Imagen 15">
            <a:extLst>
              <a:ext uri="{FF2B5EF4-FFF2-40B4-BE49-F238E27FC236}">
                <a16:creationId xmlns="" xmlns:a16="http://schemas.microsoft.com/office/drawing/2014/main" id="{F813F308-1013-AA4E-B3C0-26674C5AFE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8328" y="5705400"/>
            <a:ext cx="2883652" cy="1124744"/>
          </a:xfrm>
          <a:prstGeom prst="rect">
            <a:avLst/>
          </a:prstGeom>
        </p:spPr>
      </p:pic>
    </p:spTree>
    <p:extLst>
      <p:ext uri="{BB962C8B-B14F-4D97-AF65-F5344CB8AC3E}">
        <p14:creationId xmlns:p14="http://schemas.microsoft.com/office/powerpoint/2010/main" val="254072503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dirty="0"/>
              <a:t>Efectividad</a:t>
            </a:r>
          </a:p>
          <a:p>
            <a:pPr marL="0" indent="0">
              <a:buNone/>
            </a:pPr>
            <a:r>
              <a:rPr lang="es-EC" sz="2800" dirty="0" smtClean="0"/>
              <a:t>    0,1 %                                                                  </a:t>
            </a:r>
            <a:endParaRPr lang="es-ES" sz="28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6146" name="Picture 2">
            <a:extLst>
              <a:ext uri="{FF2B5EF4-FFF2-40B4-BE49-F238E27FC236}">
                <a16:creationId xmlns="" xmlns:a16="http://schemas.microsoft.com/office/drawing/2014/main" id="{8FE22F48-6152-46F3-A041-7F1D7CBC4B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6" y="2437107"/>
            <a:ext cx="494506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 xmlns:a16="http://schemas.microsoft.com/office/drawing/2014/main" id="{72BCE951-8468-4034-BAAA-E08B5A1A6D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9812" y="2327881"/>
            <a:ext cx="494506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17882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144712"/>
            <a:ext cx="10972800" cy="4525963"/>
          </a:xfrm>
        </p:spPr>
        <p:txBody>
          <a:bodyPr/>
          <a:lstStyle/>
          <a:p>
            <a:r>
              <a:rPr lang="es-EC" sz="2800" dirty="0"/>
              <a:t>Análisis Reológico</a:t>
            </a:r>
          </a:p>
          <a:p>
            <a:pPr marL="0" indent="0">
              <a:buNone/>
            </a:pPr>
            <a:r>
              <a:rPr lang="es-EC" dirty="0"/>
              <a:t>                                                                   </a:t>
            </a:r>
            <a:endParaRPr lang="es-ES"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WhatsApp Image 2021-08-10 at 18"/>
          <p:cNvPicPr>
            <a:picLocks noChangeAspect="1" noChangeArrowheads="1"/>
          </p:cNvPicPr>
          <p:nvPr/>
        </p:nvPicPr>
        <p:blipFill>
          <a:blip r:embed="rId3" cstate="print">
            <a:extLst>
              <a:ext uri="{28A0092B-C50C-407E-A947-70E740481C1C}">
                <a14:useLocalDpi xmlns:a14="http://schemas.microsoft.com/office/drawing/2010/main" val="0"/>
              </a:ext>
            </a:extLst>
          </a:blip>
          <a:srcRect l="24480" t="1852" r="5905" b="6712"/>
          <a:stretch>
            <a:fillRect/>
          </a:stretch>
        </p:blipFill>
        <p:spPr bwMode="auto">
          <a:xfrm>
            <a:off x="1703512" y="1916832"/>
            <a:ext cx="3562350" cy="3562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698988" y="1699533"/>
            <a:ext cx="5753188" cy="2862322"/>
          </a:xfrm>
          <a:prstGeom prst="rect">
            <a:avLst/>
          </a:prstGeom>
        </p:spPr>
        <p:txBody>
          <a:bodyPr wrap="square">
            <a:spAutoFit/>
          </a:bodyPr>
          <a:lstStyle/>
          <a:p>
            <a:pPr indent="457200">
              <a:lnSpc>
                <a:spcPct val="200000"/>
              </a:lnSpc>
              <a:spcBef>
                <a:spcPts val="1200"/>
              </a:spcBef>
              <a:spcAft>
                <a:spcPts val="800"/>
              </a:spcAft>
            </a:pPr>
            <a:r>
              <a:rPr lang="es-EC" dirty="0" smtClean="0">
                <a:latin typeface="Calibri" panose="020F0502020204030204" pitchFamily="34" charset="0"/>
                <a:ea typeface="Calibri" panose="020F0502020204030204" pitchFamily="34" charset="0"/>
                <a:cs typeface="Times New Roman" panose="02020603050405020304" pitchFamily="18" charset="0"/>
              </a:rPr>
              <a:t>REÓMETRO </a:t>
            </a:r>
            <a:r>
              <a:rPr lang="es-EC" dirty="0">
                <a:latin typeface="Calibri" panose="020F0502020204030204" pitchFamily="34" charset="0"/>
                <a:ea typeface="Calibri" panose="020F0502020204030204" pitchFamily="34" charset="0"/>
                <a:cs typeface="Times New Roman" panose="02020603050405020304" pitchFamily="18" charset="0"/>
              </a:rPr>
              <a:t>DISCOVERY DHR2 del Laboratorio de Reología de la Universidad de las Fuerzas Armadas ESPE, se pudo realizar el análisis de los diferentes fluidos utilizados en este trabajo, lo que se efectúo fue un análisis de cada muestra a tres diferentes temperaturas 5°C, 10°C y 15°C.</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746032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144712"/>
            <a:ext cx="10972800" cy="4525963"/>
          </a:xfrm>
        </p:spPr>
        <p:txBody>
          <a:bodyPr/>
          <a:lstStyle/>
          <a:p>
            <a:r>
              <a:rPr lang="es-EC" sz="2400" dirty="0" smtClean="0"/>
              <a:t>Gráficas elaboradas</a:t>
            </a:r>
            <a:endParaRPr lang="es-EC" sz="2800" dirty="0"/>
          </a:p>
          <a:p>
            <a:pPr marL="0" indent="0">
              <a:buNone/>
            </a:pPr>
            <a:r>
              <a:rPr lang="es-EC" dirty="0"/>
              <a:t>                                                                   </a:t>
            </a:r>
            <a:endParaRPr lang="es-ES"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EXPERIMENTACIÓN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7" name="Imagen 6" descr="Gráfico&#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213556" y="1700808"/>
            <a:ext cx="5486400" cy="4198620"/>
          </a:xfrm>
          <a:prstGeom prst="rect">
            <a:avLst/>
          </a:prstGeom>
        </p:spPr>
      </p:pic>
      <p:pic>
        <p:nvPicPr>
          <p:cNvPr id="8" name="Imagen 7" descr="Gráfico&#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802596" y="1750660"/>
            <a:ext cx="5486400" cy="4198620"/>
          </a:xfrm>
          <a:prstGeom prst="rect">
            <a:avLst/>
          </a:prstGeom>
        </p:spPr>
      </p:pic>
    </p:spTree>
    <p:extLst>
      <p:ext uri="{BB962C8B-B14F-4D97-AF65-F5344CB8AC3E}">
        <p14:creationId xmlns:p14="http://schemas.microsoft.com/office/powerpoint/2010/main" val="209947405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727181"/>
          </a:xfrm>
        </p:spPr>
        <p:txBody>
          <a:bodyPr/>
          <a:lstStyle/>
          <a:p>
            <a:r>
              <a:rPr lang="es-EC" sz="2000" dirty="0"/>
              <a:t>Los nanofluidos de Fe3O4, Al2O3, CuO y NTC mejoran la capacidad de transferencia de calor y hace que su uso en intercambiadores de calor sea una opción interesante, que lleva a un mejor rendimiento del sistema y por ende a un mejor resultado en la eficiencia energética. </a:t>
            </a:r>
          </a:p>
          <a:p>
            <a:pPr marL="0" indent="0">
              <a:buNone/>
            </a:pPr>
            <a:endParaRPr lang="es-EC" sz="2000" dirty="0"/>
          </a:p>
          <a:p>
            <a:r>
              <a:rPr lang="es-EC" sz="2000" dirty="0"/>
              <a:t>Se concluye que el mejor valor de transferencia de calor </a:t>
            </a:r>
            <a:r>
              <a:rPr lang="es-EC" sz="2000" dirty="0" smtClean="0"/>
              <a:t>en ambas concentraciones, se da al utilizar </a:t>
            </a:r>
            <a:r>
              <a:rPr lang="es-EC" sz="2000" dirty="0"/>
              <a:t>nanotubos de carbono (NTC) en el intercambiador de calor multitubo a contraflujo, </a:t>
            </a:r>
            <a:r>
              <a:rPr lang="es-EC" sz="2000" dirty="0" smtClean="0"/>
              <a:t>en 0.03% con </a:t>
            </a:r>
            <a:r>
              <a:rPr lang="es-EC" sz="2000" dirty="0"/>
              <a:t>un valor de </a:t>
            </a:r>
            <a:r>
              <a:rPr lang="es-EC" sz="2000" dirty="0" smtClean="0"/>
              <a:t>45.23 kW </a:t>
            </a:r>
            <a:r>
              <a:rPr lang="es-EC" sz="2000" dirty="0"/>
              <a:t>que representa 3.22 veces más que el valor del fluido base Agua; y en la </a:t>
            </a:r>
            <a:r>
              <a:rPr lang="es-EC" sz="2000" dirty="0" smtClean="0"/>
              <a:t>0.1%, tiene un valor </a:t>
            </a:r>
            <a:r>
              <a:rPr lang="es-EC" sz="2000" dirty="0" smtClean="0"/>
              <a:t>49.31</a:t>
            </a:r>
            <a:r>
              <a:rPr lang="es-EC" sz="2000" dirty="0" smtClean="0"/>
              <a:t> </a:t>
            </a:r>
            <a:r>
              <a:rPr lang="es-EC" sz="2000" dirty="0" smtClean="0"/>
              <a:t>kW </a:t>
            </a:r>
            <a:r>
              <a:rPr lang="es-EC" sz="2000" dirty="0"/>
              <a:t>que representa </a:t>
            </a:r>
            <a:r>
              <a:rPr lang="es-EC" sz="2000" dirty="0" smtClean="0"/>
              <a:t>3.51</a:t>
            </a:r>
            <a:r>
              <a:rPr lang="es-EC" sz="2000" dirty="0" smtClean="0"/>
              <a:t> </a:t>
            </a:r>
            <a:r>
              <a:rPr lang="es-EC" sz="2000" dirty="0"/>
              <a:t>veces más que el valor del fluido base Agua.  </a:t>
            </a:r>
            <a:endParaRPr lang="es-EC" sz="2000" dirty="0" smtClean="0"/>
          </a:p>
          <a:p>
            <a:pPr marL="0" indent="0">
              <a:buNone/>
            </a:pPr>
            <a:endParaRPr lang="es-EC" sz="2000" dirty="0"/>
          </a:p>
          <a:p>
            <a:r>
              <a:rPr lang="es-EC" sz="2000" dirty="0"/>
              <a:t>EL coeficiente de convección (h) presenta su mayor valor para la concentración de 0.03% en el ensayo d) IMC obteniendo un valor de 2345.04 W/m2.°K  que es 6.02% mayor que el fluido base; en la concentración 0.1% en el ensayo d) IMC obteniendo un valor de 2371.68 W/m2.°K  que es 7.22% mayor que el fluido base.</a:t>
            </a:r>
          </a:p>
          <a:p>
            <a:endParaRPr lang="es-ES"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CONCLUSIONES</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301217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79376" y="1294107"/>
                <a:ext cx="10972800" cy="4525963"/>
              </a:xfrm>
            </p:spPr>
            <p:txBody>
              <a:bodyPr/>
              <a:lstStyle/>
              <a:p>
                <a:pPr marL="0" lvl="0" indent="0">
                  <a:buNone/>
                </a:pPr>
                <a:endParaRPr lang="es-EC" sz="2000" dirty="0"/>
              </a:p>
              <a:p>
                <a:r>
                  <a:rPr lang="es-EC" sz="2000" dirty="0"/>
                  <a:t>El mayor coeficiente global de transferencia de calor (U) para la concentración de 0.03%, se presenta en nanotubos de carbono (NTC) en el intercambiador de calor multitubo a contraflujo, con un valor de 2371.61 W/m2.°K y para la concentración de 0.1% un valor de 2398.26 W/m2.°K</a:t>
                </a:r>
                <a:r>
                  <a:rPr lang="es-EC" sz="2000" dirty="0" smtClean="0"/>
                  <a:t>.</a:t>
                </a:r>
              </a:p>
              <a:p>
                <a:endParaRPr lang="es-EC" sz="2000" dirty="0"/>
              </a:p>
              <a:p>
                <a:pPr lvl="0"/>
                <a:r>
                  <a:rPr lang="es-EC" sz="2000" dirty="0"/>
                  <a:t>Las gráficas de </a:t>
                </a:r>
                <a:r>
                  <a:rPr lang="es-EC" sz="2000" dirty="0" err="1"/>
                  <a:t>Nusselt</a:t>
                </a:r>
                <a:r>
                  <a:rPr lang="es-EC" sz="2000" dirty="0"/>
                  <a:t> demuestran que las curvas de los </a:t>
                </a:r>
                <a:r>
                  <a:rPr lang="es-EC" sz="2000" dirty="0" err="1"/>
                  <a:t>nanofluidos</a:t>
                </a:r>
                <a:r>
                  <a:rPr lang="es-EC" sz="2000" dirty="0"/>
                  <a:t> están por debajo de la curva del fluido base, lo que indica que en la transferencia de calor el proceso que esta predominando es la conducción. </a:t>
                </a:r>
              </a:p>
              <a:p>
                <a:pPr marL="0" lvl="0" indent="0">
                  <a:buNone/>
                </a:pPr>
                <a:endParaRPr lang="es-EC" sz="2000" dirty="0"/>
              </a:p>
              <a:p>
                <a:r>
                  <a:rPr lang="es-EC" sz="2000" dirty="0"/>
                  <a:t>Los resultados en las gráficas de Prandtl tanto para la concentración de 0.03% y 0.1% evidencian que la difusividad térmica predomina en cada uno de los </a:t>
                </a:r>
                <a:r>
                  <a:rPr lang="es-EC" sz="2000" dirty="0" err="1"/>
                  <a:t>nanofluidos</a:t>
                </a:r>
                <a:r>
                  <a:rPr lang="es-EC" sz="2000" dirty="0"/>
                  <a:t> en comparación con el fluido base, lo que ayuda contundentemente en la transferencia de calor, cada nanopartícula se diferencia debido a sus propiedades </a:t>
                </a:r>
                <a:r>
                  <a:rPr lang="es-EC" sz="2000" dirty="0" err="1"/>
                  <a:t>Cp</a:t>
                </a:r>
                <a:r>
                  <a:rPr lang="es-EC" sz="2000" dirty="0"/>
                  <a:t>, k, </a:t>
                </a:r>
                <a14:m>
                  <m:oMath xmlns:m="http://schemas.openxmlformats.org/officeDocument/2006/math">
                    <m:r>
                      <a:rPr lang="es-EC" sz="2000">
                        <a:latin typeface="Cambria Math" panose="02040503050406030204" pitchFamily="18" charset="0"/>
                      </a:rPr>
                      <m:t>𝜇</m:t>
                    </m:r>
                  </m:oMath>
                </a14:m>
                <a:r>
                  <a:rPr lang="es-EC" sz="2000" dirty="0"/>
                  <a:t>.</a:t>
                </a:r>
              </a:p>
              <a:p>
                <a:pPr lvl="0">
                  <a:lnSpc>
                    <a:spcPct val="200000"/>
                  </a:lnSpc>
                </a:pPr>
                <a:endParaRPr lang="es-EC" sz="2400"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79376" y="1294107"/>
                <a:ext cx="10972800" cy="4525963"/>
              </a:xfrm>
              <a:blipFill rotWithShape="0">
                <a:blip r:embed="rId2"/>
                <a:stretch>
                  <a:fillRect l="-500" r="-1000"/>
                </a:stretch>
              </a:blipFill>
            </p:spPr>
            <p:txBody>
              <a:bodyPr/>
              <a:lstStyle/>
              <a:p>
                <a:r>
                  <a:rPr lang="es-ES">
                    <a:noFill/>
                  </a:rPr>
                  <a:t> </a:t>
                </a:r>
              </a:p>
            </p:txBody>
          </p:sp>
        </mc:Fallback>
      </mc:AlternateContent>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CONCLUSIONES</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420343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525963"/>
          </a:xfrm>
        </p:spPr>
        <p:txBody>
          <a:bodyPr/>
          <a:lstStyle/>
          <a:p>
            <a:r>
              <a:rPr lang="es-EC" sz="2000" dirty="0"/>
              <a:t>La mayor efectividad </a:t>
            </a:r>
            <a:r>
              <a:rPr lang="es-EC" sz="2000" dirty="0" smtClean="0"/>
              <a:t>alcanzada </a:t>
            </a:r>
            <a:r>
              <a:rPr lang="es-EC" sz="2000" dirty="0"/>
              <a:t>está presente en NTC en el intercambiador de calor multitubo a contraflujo, en la concentración de 0.03% con 16.72%, siendo 10.52% superior al del fluido base; y para la concentración de 0.1% con 19.51%, siendo 13.31% superior al fluido base, cabe mencionar que el intercambiador multitubo presenta mejores valores comparándolo con el intercambiador concéntrico.</a:t>
            </a:r>
          </a:p>
          <a:p>
            <a:endParaRPr lang="es-ES"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CONCLUSIONES</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140508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6" y="1294107"/>
            <a:ext cx="10972800" cy="4871197"/>
          </a:xfrm>
        </p:spPr>
        <p:txBody>
          <a:bodyPr/>
          <a:lstStyle/>
          <a:p>
            <a:pPr lvl="0"/>
            <a:r>
              <a:rPr lang="es-EC" sz="2000" dirty="0"/>
              <a:t>Se necesitan más investigaciones teóricas y experimentales sobre la conductividad térmica y la viscosidad efectiva para demostrar el potencial de </a:t>
            </a:r>
            <a:r>
              <a:rPr lang="es-EC" sz="2000" dirty="0" smtClean="0"/>
              <a:t>estos fluidos </a:t>
            </a:r>
            <a:r>
              <a:rPr lang="es-EC" sz="2000" dirty="0"/>
              <a:t>y comprender las características de transferencia de calor de los nanofluidos, así como identificar aplicaciones nuevas y únicas para estos campos.</a:t>
            </a:r>
          </a:p>
          <a:p>
            <a:pPr lvl="0"/>
            <a:endParaRPr lang="es-EC" sz="2000" dirty="0"/>
          </a:p>
          <a:p>
            <a:pPr lvl="0"/>
            <a:r>
              <a:rPr lang="es-EC" sz="2000" dirty="0"/>
              <a:t>Se recomienda en la preparación de los nanofluidos, tener tiempos mayores tanto en la etapa de agitación magnética como en la de sonicación, con el objetivo de que los nanofluidos presenten mayor </a:t>
            </a:r>
            <a:r>
              <a:rPr lang="es-EC" sz="2000" dirty="0" smtClean="0"/>
              <a:t>estabilidad, </a:t>
            </a:r>
            <a:r>
              <a:rPr lang="es-EC" sz="2000" dirty="0"/>
              <a:t>o a su vez conseguir equipos semi industriales para estos procesos. </a:t>
            </a:r>
          </a:p>
          <a:p>
            <a:pPr lvl="0"/>
            <a:endParaRPr lang="es-EC" sz="2000" dirty="0"/>
          </a:p>
          <a:p>
            <a:r>
              <a:rPr lang="es-EC" sz="2000" dirty="0"/>
              <a:t>Ejecutar ensayos con mezclas hibridas, para observar si estas presentan mejores resultados que las mostradas en este trabajo. </a:t>
            </a:r>
            <a:endParaRPr lang="es-EC" sz="2000" dirty="0" smtClean="0"/>
          </a:p>
          <a:p>
            <a:endParaRPr lang="es-EC" sz="2000" dirty="0"/>
          </a:p>
          <a:p>
            <a:r>
              <a:rPr lang="es-EC" sz="2000" dirty="0"/>
              <a:t>Se recomienda el uso de microscopio electrónico como método de control para observar la distribución de las nanopartículas en el fluido base.</a:t>
            </a:r>
          </a:p>
          <a:p>
            <a:endParaRPr lang="es-ES"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RECOMENDACIONES</a:t>
            </a:r>
            <a:endParaRPr lang="es-EC" sz="2400" b="1" dirty="0">
              <a:latin typeface="Times New Roman" panose="02020603050405020304" pitchFamily="18" charset="0"/>
              <a:cs typeface="Times New Roman" panose="02020603050405020304" pitchFamily="18" charset="0"/>
            </a:endParaRP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615807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E80A8A0F-461D-484E-9327-0D64D8C709B6}"/>
              </a:ext>
            </a:extLst>
          </p:cNvPr>
          <p:cNvSpPr/>
          <p:nvPr/>
        </p:nvSpPr>
        <p:spPr>
          <a:xfrm>
            <a:off x="4148255" y="2505670"/>
            <a:ext cx="38954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chemeClr val="accent3"/>
                </a:solidFill>
              </a:rPr>
              <a:t>GRACIAS…!!!</a:t>
            </a:r>
          </a:p>
        </p:txBody>
      </p:sp>
      <p:pic>
        <p:nvPicPr>
          <p:cNvPr id="3" name="Imagen 2">
            <a:extLst>
              <a:ext uri="{FF2B5EF4-FFF2-40B4-BE49-F238E27FC236}">
                <a16:creationId xmlns="" xmlns:a16="http://schemas.microsoft.com/office/drawing/2014/main" id="{6A94A796-7CCA-2C4B-A576-533268B26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7"/>
            <a:ext cx="2943760" cy="1117972"/>
          </a:xfrm>
          <a:prstGeom prst="rect">
            <a:avLst/>
          </a:prstGeom>
        </p:spPr>
      </p:pic>
    </p:spTree>
    <p:extLst>
      <p:ext uri="{BB962C8B-B14F-4D97-AF65-F5344CB8AC3E}">
        <p14:creationId xmlns:p14="http://schemas.microsoft.com/office/powerpoint/2010/main" val="21304546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37C29427-B662-9A45-B3A8-BC1C10B63C7E}"/>
              </a:ext>
            </a:extLst>
          </p:cNvPr>
          <p:cNvSpPr txBox="1"/>
          <p:nvPr/>
        </p:nvSpPr>
        <p:spPr>
          <a:xfrm>
            <a:off x="1103464" y="638391"/>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INTRODUCCIÓN</a:t>
            </a:r>
          </a:p>
        </p:txBody>
      </p:sp>
      <p:cxnSp>
        <p:nvCxnSpPr>
          <p:cNvPr id="5" name="Conector recto 4">
            <a:extLst>
              <a:ext uri="{FF2B5EF4-FFF2-40B4-BE49-F238E27FC236}">
                <a16:creationId xmlns="" xmlns:a16="http://schemas.microsoft.com/office/drawing/2014/main" id="{B03DE0AD-1CFB-EE4F-816E-33B3C8F955F2}"/>
              </a:ext>
            </a:extLst>
          </p:cNvPr>
          <p:cNvCxnSpPr/>
          <p:nvPr/>
        </p:nvCxnSpPr>
        <p:spPr>
          <a:xfrm>
            <a:off x="1175472"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9" name="Imagen 8">
            <a:extLst>
              <a:ext uri="{FF2B5EF4-FFF2-40B4-BE49-F238E27FC236}">
                <a16:creationId xmlns="" xmlns:a16="http://schemas.microsoft.com/office/drawing/2014/main" id="{0CC9F606-E3A7-CF45-854A-38D43ACA4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9"/>
            <a:ext cx="2883644" cy="1124741"/>
          </a:xfrm>
          <a:prstGeom prst="rect">
            <a:avLst/>
          </a:prstGeom>
        </p:spPr>
      </p:pic>
      <p:sp>
        <p:nvSpPr>
          <p:cNvPr id="16" name="Rectángulo: esquinas superiores redondeadas 5">
            <a:extLst>
              <a:ext uri="{FF2B5EF4-FFF2-40B4-BE49-F238E27FC236}">
                <a16:creationId xmlns="" xmlns:a16="http://schemas.microsoft.com/office/drawing/2014/main" id="{6EDFD168-EC96-1047-87C3-5D63A76A3648}"/>
              </a:ext>
            </a:extLst>
          </p:cNvPr>
          <p:cNvSpPr/>
          <p:nvPr/>
        </p:nvSpPr>
        <p:spPr>
          <a:xfrm>
            <a:off x="1175472" y="4324858"/>
            <a:ext cx="2592288" cy="1512168"/>
          </a:xfrm>
          <a:prstGeom prst="round2Same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Nanofluidos, un avance tecnológico que presentan mejoras en el campo energético.</a:t>
            </a:r>
            <a:endParaRPr lang="en-US" dirty="0"/>
          </a:p>
        </p:txBody>
      </p:sp>
      <p:sp>
        <p:nvSpPr>
          <p:cNvPr id="17" name="Rectángulo: esquinas superiores redondeadas 9">
            <a:extLst>
              <a:ext uri="{FF2B5EF4-FFF2-40B4-BE49-F238E27FC236}">
                <a16:creationId xmlns="" xmlns:a16="http://schemas.microsoft.com/office/drawing/2014/main" id="{83B5EBA3-356A-D946-81AA-F3254FCCE6E5}"/>
              </a:ext>
            </a:extLst>
          </p:cNvPr>
          <p:cNvSpPr/>
          <p:nvPr/>
        </p:nvSpPr>
        <p:spPr>
          <a:xfrm>
            <a:off x="4684528" y="1671381"/>
            <a:ext cx="2808312" cy="1651013"/>
          </a:xfrm>
          <a:prstGeom prst="round2Same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La industria constantemente intenta adoptar métodos de eficiencia energética.</a:t>
            </a:r>
            <a:endParaRPr lang="en-US" dirty="0"/>
          </a:p>
        </p:txBody>
      </p:sp>
      <p:pic>
        <p:nvPicPr>
          <p:cNvPr id="2050" name="Picture 2" descr="05 de Marzo día Mundial de la Eficiencia Energética | Transmagn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20" y="1539359"/>
            <a:ext cx="3155480" cy="2144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R+D CSIC - Nanofluidos de grafeno para baterías más rápi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149" y="4034030"/>
            <a:ext cx="3090317" cy="2093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Innovación, ¿el desafío de la transformación empresarial? | MBA &amp;amp; Educación  Ejecutiva | MBA &amp;amp; Educación Ejecutiva - AméricaEconomía"/>
          <p:cNvPicPr>
            <a:picLocks noChangeAspect="1" noChangeArrowheads="1"/>
          </p:cNvPicPr>
          <p:nvPr/>
        </p:nvPicPr>
        <p:blipFill rotWithShape="1">
          <a:blip r:embed="rId5">
            <a:extLst>
              <a:ext uri="{28A0092B-C50C-407E-A947-70E740481C1C}">
                <a14:useLocalDpi xmlns:a14="http://schemas.microsoft.com/office/drawing/2010/main" val="0"/>
              </a:ext>
            </a:extLst>
          </a:blip>
          <a:srcRect l="9854" r="14416"/>
          <a:stretch/>
        </p:blipFill>
        <p:spPr bwMode="auto">
          <a:xfrm>
            <a:off x="8869970" y="2612989"/>
            <a:ext cx="3240360" cy="2142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Flecha doblada 6"/>
          <p:cNvSpPr/>
          <p:nvPr/>
        </p:nvSpPr>
        <p:spPr>
          <a:xfrm rot="5400000">
            <a:off x="8261649" y="1191322"/>
            <a:ext cx="707551" cy="1873917"/>
          </a:xfrm>
          <a:prstGeom prst="bentArrow">
            <a:avLst>
              <a:gd name="adj1" fmla="val 1736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doblada 13"/>
          <p:cNvSpPr/>
          <p:nvPr/>
        </p:nvSpPr>
        <p:spPr>
          <a:xfrm rot="10800000">
            <a:off x="7968208" y="4886142"/>
            <a:ext cx="1458464" cy="868254"/>
          </a:xfrm>
          <a:prstGeom prst="bentArrow">
            <a:avLst>
              <a:gd name="adj1" fmla="val 1736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3179247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r qué es importante definir objetivos en Email Marketing?"/>
          <p:cNvPicPr>
            <a:picLocks noChangeAspect="1" noChangeArrowheads="1"/>
          </p:cNvPicPr>
          <p:nvPr/>
        </p:nvPicPr>
        <p:blipFill rotWithShape="1">
          <a:blip r:embed="rId2">
            <a:extLst>
              <a:ext uri="{28A0092B-C50C-407E-A947-70E740481C1C}">
                <a14:useLocalDpi xmlns:a14="http://schemas.microsoft.com/office/drawing/2010/main" val="0"/>
              </a:ext>
            </a:extLst>
          </a:blip>
          <a:srcRect l="33981" t="1" r="34115" b="518"/>
          <a:stretch/>
        </p:blipFill>
        <p:spPr bwMode="auto">
          <a:xfrm>
            <a:off x="10957350" y="0"/>
            <a:ext cx="1234649" cy="14127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 xmlns:a16="http://schemas.microsoft.com/office/drawing/2014/main" id="{37C29427-B662-9A45-B3A8-BC1C10B63C7E}"/>
              </a:ext>
            </a:extLst>
          </p:cNvPr>
          <p:cNvSpPr txBox="1"/>
          <p:nvPr/>
        </p:nvSpPr>
        <p:spPr>
          <a:xfrm>
            <a:off x="695400" y="576265"/>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OBJETIVOS</a:t>
            </a:r>
          </a:p>
        </p:txBody>
      </p:sp>
      <p:cxnSp>
        <p:nvCxnSpPr>
          <p:cNvPr id="5" name="Conector recto 4">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7" name="Diagrama 16">
            <a:extLst>
              <a:ext uri="{FF2B5EF4-FFF2-40B4-BE49-F238E27FC236}">
                <a16:creationId xmlns="" xmlns:a16="http://schemas.microsoft.com/office/drawing/2014/main" id="{86C3E6CA-F4B7-5045-A588-A3CBE90EA105}"/>
              </a:ext>
            </a:extLst>
          </p:cNvPr>
          <p:cNvGraphicFramePr/>
          <p:nvPr>
            <p:extLst>
              <p:ext uri="{D42A27DB-BD31-4B8C-83A1-F6EECF244321}">
                <p14:modId xmlns:p14="http://schemas.microsoft.com/office/powerpoint/2010/main" val="1003977506"/>
              </p:ext>
            </p:extLst>
          </p:nvPr>
        </p:nvGraphicFramePr>
        <p:xfrm>
          <a:off x="623392" y="1310356"/>
          <a:ext cx="10438208" cy="165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 xmlns:a16="http://schemas.microsoft.com/office/drawing/2014/main" id="{86C3E6CA-F4B7-5045-A588-A3CBE90EA105}"/>
              </a:ext>
            </a:extLst>
          </p:cNvPr>
          <p:cNvGraphicFramePr/>
          <p:nvPr>
            <p:extLst>
              <p:ext uri="{D42A27DB-BD31-4B8C-83A1-F6EECF244321}">
                <p14:modId xmlns:p14="http://schemas.microsoft.com/office/powerpoint/2010/main" val="2750436619"/>
              </p:ext>
            </p:extLst>
          </p:nvPr>
        </p:nvGraphicFramePr>
        <p:xfrm>
          <a:off x="623392" y="3152150"/>
          <a:ext cx="10522544" cy="27971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a:extLst>
              <a:ext uri="{FF2B5EF4-FFF2-40B4-BE49-F238E27FC236}">
                <a16:creationId xmlns="" xmlns:a16="http://schemas.microsoft.com/office/drawing/2014/main" id="{436AEABA-FAD6-7C4B-B833-2D049DB150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Tree>
    <p:extLst>
      <p:ext uri="{BB962C8B-B14F-4D97-AF65-F5344CB8AC3E}">
        <p14:creationId xmlns:p14="http://schemas.microsoft.com/office/powerpoint/2010/main" val="407866340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JUSTIFICACIÓN</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sp>
        <p:nvSpPr>
          <p:cNvPr id="8" name="CuadroTexto 7"/>
          <p:cNvSpPr txBox="1"/>
          <p:nvPr/>
        </p:nvSpPr>
        <p:spPr>
          <a:xfrm>
            <a:off x="767408" y="1600203"/>
            <a:ext cx="3005031" cy="646331"/>
          </a:xfrm>
          <a:prstGeom prst="rect">
            <a:avLst/>
          </a:prstGeom>
          <a:noFill/>
        </p:spPr>
        <p:txBody>
          <a:bodyPr wrap="square" rtlCol="0">
            <a:spAutoFit/>
          </a:bodyPr>
          <a:lstStyle/>
          <a:p>
            <a:pPr marL="285750" indent="-285750">
              <a:buFont typeface="Arial" panose="020B0604020202020204" pitchFamily="34" charset="0"/>
              <a:buChar char="•"/>
            </a:pPr>
            <a:r>
              <a:rPr lang="es-EC" dirty="0"/>
              <a:t>Adición de nanopartículas a fluidos comunes.</a:t>
            </a:r>
            <a:endParaRPr lang="es-ES" dirty="0"/>
          </a:p>
        </p:txBody>
      </p:sp>
      <p:sp>
        <p:nvSpPr>
          <p:cNvPr id="9" name="CuadroTexto 8"/>
          <p:cNvSpPr txBox="1"/>
          <p:nvPr/>
        </p:nvSpPr>
        <p:spPr>
          <a:xfrm>
            <a:off x="776264" y="3353233"/>
            <a:ext cx="2987318" cy="646331"/>
          </a:xfrm>
          <a:prstGeom prst="rect">
            <a:avLst/>
          </a:prstGeom>
          <a:noFill/>
        </p:spPr>
        <p:txBody>
          <a:bodyPr wrap="square" rtlCol="0">
            <a:spAutoFit/>
          </a:bodyPr>
          <a:lstStyle/>
          <a:p>
            <a:pPr marL="285750" indent="-285750">
              <a:buFont typeface="Arial" panose="020B0604020202020204" pitchFamily="34" charset="0"/>
              <a:buChar char="•"/>
            </a:pPr>
            <a:r>
              <a:rPr lang="es-EC" dirty="0"/>
              <a:t>Beneficios en el campo industrial y energético.</a:t>
            </a:r>
            <a:endParaRPr lang="es-ES" dirty="0"/>
          </a:p>
        </p:txBody>
      </p:sp>
      <p:sp>
        <p:nvSpPr>
          <p:cNvPr id="10" name="CuadroTexto 9"/>
          <p:cNvSpPr txBox="1"/>
          <p:nvPr/>
        </p:nvSpPr>
        <p:spPr>
          <a:xfrm>
            <a:off x="767408" y="4942909"/>
            <a:ext cx="2934907" cy="646331"/>
          </a:xfrm>
          <a:prstGeom prst="rect">
            <a:avLst/>
          </a:prstGeom>
          <a:noFill/>
        </p:spPr>
        <p:txBody>
          <a:bodyPr wrap="square" rtlCol="0">
            <a:spAutoFit/>
          </a:bodyPr>
          <a:lstStyle/>
          <a:p>
            <a:pPr marL="285750" indent="-285750">
              <a:buFont typeface="Arial" panose="020B0604020202020204" pitchFamily="34" charset="0"/>
              <a:buChar char="•"/>
            </a:pPr>
            <a:r>
              <a:rPr lang="es-EC" dirty="0"/>
              <a:t>Impulsar el estudio de esta nueva alternativa.</a:t>
            </a:r>
            <a:endParaRPr lang="es-ES" dirty="0"/>
          </a:p>
        </p:txBody>
      </p:sp>
      <p:pic>
        <p:nvPicPr>
          <p:cNvPr id="2050" name="Picture 2" descr="✓ Polvo de micropartículas de plata metálica - NANOPARTICLUA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9" t="2486" r="23936" b="2681"/>
          <a:stretch/>
        </p:blipFill>
        <p:spPr bwMode="auto">
          <a:xfrm>
            <a:off x="4223791" y="1242566"/>
            <a:ext cx="2208747" cy="1536520"/>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p:cNvSpPr/>
          <p:nvPr/>
        </p:nvSpPr>
        <p:spPr>
          <a:xfrm>
            <a:off x="6846572" y="2132855"/>
            <a:ext cx="1080120" cy="335064"/>
          </a:xfrm>
          <a:prstGeom prst="rightArrow">
            <a:avLst>
              <a:gd name="adj1" fmla="val 3483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4" name="Picture 6" descr="Salud: Lo que sucede a tu organismo cuando solo bebes agua durante un 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173" y="1288813"/>
            <a:ext cx="2376264" cy="1336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Más 12"/>
          <p:cNvSpPr/>
          <p:nvPr/>
        </p:nvSpPr>
        <p:spPr>
          <a:xfrm>
            <a:off x="7047019" y="1525090"/>
            <a:ext cx="380020"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8" name="Picture 10" descr="Energía solar térmica - Wikipedia, la enciclopedia li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37" y="2746018"/>
            <a:ext cx="2095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tercambiador de calor Kenics de Chemine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4920" y="3191749"/>
            <a:ext cx="1966878" cy="134403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pulsar vector, gráfico vectorial, imágenes de Impulsar vectoriales de  stock | Depositphot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2315" y="4574818"/>
            <a:ext cx="1512024" cy="1512024"/>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8"/>
          <a:stretch>
            <a:fillRect/>
          </a:stretch>
        </p:blipFill>
        <p:spPr>
          <a:xfrm>
            <a:off x="5390183" y="4615555"/>
            <a:ext cx="2663796" cy="1473026"/>
          </a:xfrm>
          <a:prstGeom prst="rect">
            <a:avLst/>
          </a:prstGeom>
        </p:spPr>
      </p:pic>
    </p:spTree>
    <p:extLst>
      <p:ext uri="{BB962C8B-B14F-4D97-AF65-F5344CB8AC3E}">
        <p14:creationId xmlns:p14="http://schemas.microsoft.com/office/powerpoint/2010/main" val="188433403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5474" y="1610718"/>
            <a:ext cx="8856984" cy="3426767"/>
          </a:xfrm>
        </p:spPr>
        <p:txBody>
          <a:bodyPr/>
          <a:lstStyle/>
          <a:p>
            <a:r>
              <a:rPr lang="es-EC" sz="2000" dirty="0"/>
              <a:t>Estudio teórico experimental de la transferencia de calor.</a:t>
            </a:r>
          </a:p>
          <a:p>
            <a:endParaRPr lang="es-EC" sz="2000" dirty="0"/>
          </a:p>
          <a:p>
            <a:r>
              <a:rPr lang="es-EC" sz="2000" dirty="0"/>
              <a:t>Intercambiador Concéntrico y Multitubo</a:t>
            </a:r>
          </a:p>
          <a:p>
            <a:endParaRPr lang="es-EC" sz="2000" dirty="0"/>
          </a:p>
          <a:p>
            <a:r>
              <a:rPr lang="es-EC" sz="2000" dirty="0"/>
              <a:t>Condiciones de flujo paralelo y contraflujo </a:t>
            </a:r>
          </a:p>
          <a:p>
            <a:endParaRPr lang="es-EC" sz="2000" dirty="0"/>
          </a:p>
          <a:p>
            <a:r>
              <a:rPr lang="es-EC" sz="2000" dirty="0"/>
              <a:t>Análisis reológico del mejor nanofluido.</a:t>
            </a:r>
          </a:p>
          <a:p>
            <a:endParaRPr lang="es-EC" sz="2000" dirty="0"/>
          </a:p>
        </p:txBody>
      </p:sp>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ALCANCE</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descr="Cómo definir correctamente el alcance de nuestros proyectos? – PMI Santiago  Chile Cha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708" y="182051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167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733256"/>
            <a:ext cx="2883653" cy="1124744"/>
          </a:xfrm>
          <a:prstGeom prst="rect">
            <a:avLst/>
          </a:prstGeom>
        </p:spPr>
      </p:pic>
      <p:sp>
        <p:nvSpPr>
          <p:cNvPr id="5" name="CuadroTexto 4">
            <a:extLst>
              <a:ext uri="{FF2B5EF4-FFF2-40B4-BE49-F238E27FC236}">
                <a16:creationId xmlns="" xmlns:a16="http://schemas.microsoft.com/office/drawing/2014/main" id="{37C29427-B662-9A45-B3A8-BC1C10B63C7E}"/>
              </a:ext>
            </a:extLst>
          </p:cNvPr>
          <p:cNvSpPr txBox="1"/>
          <p:nvPr/>
        </p:nvSpPr>
        <p:spPr>
          <a:xfrm>
            <a:off x="695400" y="576265"/>
            <a:ext cx="1000911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CALIBRACIÓN DE EQUIPO Y PREPARACIÓN </a:t>
            </a:r>
          </a:p>
        </p:txBody>
      </p:sp>
      <p:cxnSp>
        <p:nvCxnSpPr>
          <p:cNvPr id="6" name="Conector recto 5">
            <a:extLst>
              <a:ext uri="{FF2B5EF4-FFF2-40B4-BE49-F238E27FC236}">
                <a16:creationId xmlns="" xmlns:a16="http://schemas.microsoft.com/office/drawing/2014/main" id="{B03DE0AD-1CFB-EE4F-816E-33B3C8F955F2}"/>
              </a:ext>
            </a:extLst>
          </p:cNvPr>
          <p:cNvCxnSpPr/>
          <p:nvPr/>
        </p:nvCxnSpPr>
        <p:spPr>
          <a:xfrm flipV="1">
            <a:off x="767408" y="1037930"/>
            <a:ext cx="8424936" cy="86814"/>
          </a:xfrm>
          <a:prstGeom prst="line">
            <a:avLst/>
          </a:prstGeom>
        </p:spPr>
        <p:style>
          <a:lnRef idx="1">
            <a:schemeClr val="dk1"/>
          </a:lnRef>
          <a:fillRef idx="0">
            <a:schemeClr val="dk1"/>
          </a:fillRef>
          <a:effectRef idx="0">
            <a:schemeClr val="dk1"/>
          </a:effectRef>
          <a:fontRef idx="minor">
            <a:schemeClr val="tx1"/>
          </a:fontRef>
        </p:style>
      </p:cxnSp>
      <p:pic>
        <p:nvPicPr>
          <p:cNvPr id="7" name="Imagen 6"/>
          <p:cNvPicPr/>
          <p:nvPr/>
        </p:nvPicPr>
        <p:blipFill rotWithShape="1">
          <a:blip r:embed="rId3">
            <a:extLst>
              <a:ext uri="{28A0092B-C50C-407E-A947-70E740481C1C}">
                <a14:useLocalDpi xmlns:a14="http://schemas.microsoft.com/office/drawing/2010/main" val="0"/>
              </a:ext>
            </a:extLst>
          </a:blip>
          <a:srcRect t="45074" b="20431"/>
          <a:stretch/>
        </p:blipFill>
        <p:spPr bwMode="auto">
          <a:xfrm>
            <a:off x="2423592" y="1784160"/>
            <a:ext cx="5508000" cy="15840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8" name="Imagen 7"/>
          <p:cNvPicPr/>
          <p:nvPr/>
        </p:nvPicPr>
        <p:blipFill rotWithShape="1">
          <a:blip r:embed="rId4">
            <a:extLst>
              <a:ext uri="{28A0092B-C50C-407E-A947-70E740481C1C}">
                <a14:useLocalDpi xmlns:a14="http://schemas.microsoft.com/office/drawing/2010/main" val="0"/>
              </a:ext>
            </a:extLst>
          </a:blip>
          <a:srcRect t="32110" b="29390"/>
          <a:stretch/>
        </p:blipFill>
        <p:spPr bwMode="auto">
          <a:xfrm>
            <a:off x="2467888" y="4362888"/>
            <a:ext cx="5486400" cy="158417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 name="CuadroTexto 8"/>
          <p:cNvSpPr txBox="1"/>
          <p:nvPr/>
        </p:nvSpPr>
        <p:spPr>
          <a:xfrm>
            <a:off x="3124672" y="1305414"/>
            <a:ext cx="4555504" cy="369332"/>
          </a:xfrm>
          <a:prstGeom prst="rect">
            <a:avLst/>
          </a:prstGeom>
          <a:noFill/>
        </p:spPr>
        <p:txBody>
          <a:bodyPr wrap="square" rtlCol="0">
            <a:spAutoFit/>
          </a:bodyPr>
          <a:lstStyle/>
          <a:p>
            <a:r>
              <a:rPr lang="es-EC" b="1" dirty="0"/>
              <a:t>INTERCAMBIADOR CONCÉNTRICO</a:t>
            </a:r>
            <a:endParaRPr lang="es-ES" b="1" dirty="0"/>
          </a:p>
        </p:txBody>
      </p:sp>
      <p:sp>
        <p:nvSpPr>
          <p:cNvPr id="10" name="CuadroTexto 9"/>
          <p:cNvSpPr txBox="1"/>
          <p:nvPr/>
        </p:nvSpPr>
        <p:spPr>
          <a:xfrm>
            <a:off x="3335532" y="3861048"/>
            <a:ext cx="4555504" cy="369332"/>
          </a:xfrm>
          <a:prstGeom prst="rect">
            <a:avLst/>
          </a:prstGeom>
          <a:noFill/>
        </p:spPr>
        <p:txBody>
          <a:bodyPr wrap="square" rtlCol="0">
            <a:spAutoFit/>
          </a:bodyPr>
          <a:lstStyle/>
          <a:p>
            <a:r>
              <a:rPr lang="es-EC" b="1" dirty="0"/>
              <a:t>INTERCAMBIADOR MULTITUBO</a:t>
            </a:r>
            <a:endParaRPr lang="es-ES" b="1" dirty="0"/>
          </a:p>
        </p:txBody>
      </p:sp>
      <p:pic>
        <p:nvPicPr>
          <p:cNvPr id="4098" name="Picture 2" descr="Cuentas con un plan de mantenimiento y calibración adecuado para tu  laboratorio? – Rek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288" y="2530071"/>
            <a:ext cx="2970940" cy="2193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977384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t="47800" r="10082" b="23149"/>
          <a:stretch/>
        </p:blipFill>
        <p:spPr bwMode="auto">
          <a:xfrm>
            <a:off x="460303" y="873845"/>
            <a:ext cx="3457575" cy="198564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CuadroTexto 4"/>
          <p:cNvSpPr txBox="1"/>
          <p:nvPr/>
        </p:nvSpPr>
        <p:spPr>
          <a:xfrm>
            <a:off x="5000883" y="181995"/>
            <a:ext cx="2169181" cy="461665"/>
          </a:xfrm>
          <a:prstGeom prst="rect">
            <a:avLst/>
          </a:prstGeom>
          <a:noFill/>
        </p:spPr>
        <p:txBody>
          <a:bodyPr wrap="square" rtlCol="0">
            <a:spAutoFit/>
          </a:bodyPr>
          <a:lstStyle/>
          <a:p>
            <a:pPr algn="ctr"/>
            <a:r>
              <a:rPr lang="es-EC" sz="2400" b="1" dirty="0"/>
              <a:t>TERMOCUPLAS</a:t>
            </a:r>
            <a:endParaRPr lang="es-ES" sz="2400" b="1" dirty="0"/>
          </a:p>
        </p:txBody>
      </p:sp>
      <p:pic>
        <p:nvPicPr>
          <p:cNvPr id="7" name="Imagen 6"/>
          <p:cNvPicPr/>
          <p:nvPr/>
        </p:nvPicPr>
        <p:blipFill rotWithShape="1">
          <a:blip r:embed="rId3" cstate="print">
            <a:extLst>
              <a:ext uri="{28A0092B-C50C-407E-A947-70E740481C1C}">
                <a14:useLocalDpi xmlns:a14="http://schemas.microsoft.com/office/drawing/2010/main" val="0"/>
              </a:ext>
            </a:extLst>
          </a:blip>
          <a:srcRect t="27750" r="1997" b="29749"/>
          <a:stretch/>
        </p:blipFill>
        <p:spPr bwMode="auto">
          <a:xfrm>
            <a:off x="4430577" y="873845"/>
            <a:ext cx="3528988" cy="199316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8" name="Imagen 7"/>
          <p:cNvPicPr/>
          <p:nvPr/>
        </p:nvPicPr>
        <p:blipFill rotWithShape="1">
          <a:blip r:embed="rId4">
            <a:extLst>
              <a:ext uri="{28A0092B-C50C-407E-A947-70E740481C1C}">
                <a14:useLocalDpi xmlns:a14="http://schemas.microsoft.com/office/drawing/2010/main" val="0"/>
              </a:ext>
            </a:extLst>
          </a:blip>
          <a:srcRect l="41000" t="13326" b="41516"/>
          <a:stretch/>
        </p:blipFill>
        <p:spPr bwMode="auto">
          <a:xfrm>
            <a:off x="8472264" y="865337"/>
            <a:ext cx="3312368" cy="198564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 name="CuadroTexto 8"/>
          <p:cNvSpPr txBox="1"/>
          <p:nvPr/>
        </p:nvSpPr>
        <p:spPr>
          <a:xfrm>
            <a:off x="3362724" y="3313213"/>
            <a:ext cx="2154184" cy="461665"/>
          </a:xfrm>
          <a:prstGeom prst="rect">
            <a:avLst/>
          </a:prstGeom>
          <a:noFill/>
        </p:spPr>
        <p:txBody>
          <a:bodyPr wrap="square" rtlCol="0">
            <a:spAutoFit/>
          </a:bodyPr>
          <a:lstStyle/>
          <a:p>
            <a:pPr algn="ctr"/>
            <a:r>
              <a:rPr lang="es-EC" sz="2400" b="1" dirty="0"/>
              <a:t>MANÓMETROS</a:t>
            </a:r>
            <a:endParaRPr lang="es-ES" sz="2400" b="1" dirty="0"/>
          </a:p>
        </p:txBody>
      </p:sp>
      <p:pic>
        <p:nvPicPr>
          <p:cNvPr id="10" name="Imagen 9"/>
          <p:cNvPicPr/>
          <p:nvPr/>
        </p:nvPicPr>
        <p:blipFill rotWithShape="1">
          <a:blip r:embed="rId5" cstate="print">
            <a:extLst>
              <a:ext uri="{28A0092B-C50C-407E-A947-70E740481C1C}">
                <a14:useLocalDpi xmlns:a14="http://schemas.microsoft.com/office/drawing/2010/main" val="0"/>
              </a:ext>
            </a:extLst>
          </a:blip>
          <a:srcRect l="15678" t="24305" b="9492"/>
          <a:stretch/>
        </p:blipFill>
        <p:spPr bwMode="auto">
          <a:xfrm>
            <a:off x="4508142" y="4005064"/>
            <a:ext cx="3451423" cy="193031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1" name="Imagen 10"/>
          <p:cNvPicPr>
            <a:picLocks noChangeAspect="1"/>
          </p:cNvPicPr>
          <p:nvPr/>
        </p:nvPicPr>
        <p:blipFill rotWithShape="1">
          <a:blip r:embed="rId6">
            <a:extLst>
              <a:ext uri="{28A0092B-C50C-407E-A947-70E740481C1C}">
                <a14:useLocalDpi xmlns:a14="http://schemas.microsoft.com/office/drawing/2010/main" val="0"/>
              </a:ext>
            </a:extLst>
          </a:blip>
          <a:srcRect l="10800" t="59487" r="37400" b="19151"/>
          <a:stretch/>
        </p:blipFill>
        <p:spPr>
          <a:xfrm>
            <a:off x="407368" y="4005063"/>
            <a:ext cx="3510510" cy="1930316"/>
          </a:xfrm>
          <a:prstGeom prst="rect">
            <a:avLst/>
          </a:prstGeom>
          <a:ln>
            <a:noFill/>
          </a:ln>
          <a:effectLst>
            <a:outerShdw blurRad="190500" algn="tl" rotWithShape="0">
              <a:srgbClr val="000000">
                <a:alpha val="70000"/>
              </a:srgbClr>
            </a:outerShdw>
          </a:effectLst>
        </p:spPr>
      </p:pic>
      <p:pic>
        <p:nvPicPr>
          <p:cNvPr id="12" name="Imagen 11"/>
          <p:cNvPicPr/>
          <p:nvPr/>
        </p:nvPicPr>
        <p:blipFill rotWithShape="1">
          <a:blip r:embed="rId7" cstate="print">
            <a:extLst>
              <a:ext uri="{28A0092B-C50C-407E-A947-70E740481C1C}">
                <a14:useLocalDpi xmlns:a14="http://schemas.microsoft.com/office/drawing/2010/main" val="0"/>
              </a:ext>
            </a:extLst>
          </a:blip>
          <a:srcRect r="11019" b="6061"/>
          <a:stretch/>
        </p:blipFill>
        <p:spPr bwMode="auto">
          <a:xfrm>
            <a:off x="8472264" y="3977082"/>
            <a:ext cx="3528392" cy="2620269"/>
          </a:xfrm>
          <a:prstGeom prst="rect">
            <a:avLst/>
          </a:prstGeom>
          <a:ln>
            <a:noFill/>
          </a:ln>
          <a:extLst>
            <a:ext uri="{53640926-AAD7-44D8-BBD7-CCE9431645EC}">
              <a14:shadowObscured xmlns:a14="http://schemas.microsoft.com/office/drawing/2010/main"/>
            </a:ext>
          </a:extLst>
        </p:spPr>
      </p:pic>
      <p:sp>
        <p:nvSpPr>
          <p:cNvPr id="13" name="CuadroTexto 12"/>
          <p:cNvSpPr txBox="1"/>
          <p:nvPr/>
        </p:nvSpPr>
        <p:spPr>
          <a:xfrm>
            <a:off x="9043857" y="3313212"/>
            <a:ext cx="2169181" cy="461665"/>
          </a:xfrm>
          <a:prstGeom prst="rect">
            <a:avLst/>
          </a:prstGeom>
          <a:noFill/>
        </p:spPr>
        <p:txBody>
          <a:bodyPr wrap="square" rtlCol="0">
            <a:spAutoFit/>
          </a:bodyPr>
          <a:lstStyle/>
          <a:p>
            <a:pPr algn="ctr"/>
            <a:r>
              <a:rPr lang="es-EC" sz="2400" b="1" dirty="0"/>
              <a:t>ARDUINO</a:t>
            </a:r>
            <a:endParaRPr lang="es-ES" sz="2400" b="1" dirty="0"/>
          </a:p>
        </p:txBody>
      </p:sp>
    </p:spTree>
    <p:extLst>
      <p:ext uri="{BB962C8B-B14F-4D97-AF65-F5344CB8AC3E}">
        <p14:creationId xmlns:p14="http://schemas.microsoft.com/office/powerpoint/2010/main" val="29942257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691579"/>
            <a:ext cx="4968552" cy="461665"/>
          </a:xfrm>
          <a:prstGeom prst="rect">
            <a:avLst/>
          </a:prstGeom>
          <a:noFill/>
        </p:spPr>
        <p:txBody>
          <a:bodyPr wrap="square" rtlCol="0">
            <a:spAutoFit/>
          </a:bodyPr>
          <a:lstStyle/>
          <a:p>
            <a:pPr algn="ctr"/>
            <a:r>
              <a:rPr lang="es-EC" sz="2400" b="1" dirty="0"/>
              <a:t>DEFINICIÓN DE PARAMETROS</a:t>
            </a:r>
            <a:endParaRPr lang="es-ES" sz="2400" b="1" dirty="0"/>
          </a:p>
        </p:txBody>
      </p:sp>
      <p:sp>
        <p:nvSpPr>
          <p:cNvPr id="7" name="Rectángulo 6"/>
          <p:cNvSpPr/>
          <p:nvPr/>
        </p:nvSpPr>
        <p:spPr>
          <a:xfrm>
            <a:off x="1199456" y="1340768"/>
            <a:ext cx="6912768" cy="1631216"/>
          </a:xfrm>
          <a:prstGeom prst="rect">
            <a:avLst/>
          </a:prstGeom>
        </p:spPr>
        <p:txBody>
          <a:bodyPr wrap="square">
            <a:spAutoFit/>
          </a:bodyPr>
          <a:lstStyle/>
          <a:p>
            <a:pPr>
              <a:spcBef>
                <a:spcPts val="1200"/>
              </a:spcBef>
              <a:spcAft>
                <a:spcPts val="0"/>
              </a:spcAft>
            </a:pPr>
            <a:r>
              <a:rPr lang="es-EC" b="1" dirty="0">
                <a:latin typeface="Calibri" panose="020F0502020204030204" pitchFamily="34" charset="0"/>
                <a:ea typeface="Calibri" panose="020F0502020204030204" pitchFamily="34" charset="0"/>
                <a:cs typeface="Times New Roman" panose="02020603050405020304" pitchFamily="18" charset="0"/>
              </a:rPr>
              <a:t>Caudal Aceite:</a:t>
            </a:r>
            <a:r>
              <a:rPr lang="es-EC" dirty="0">
                <a:latin typeface="Calibri" panose="020F0502020204030204" pitchFamily="34" charset="0"/>
                <a:ea typeface="Calibri" panose="020F0502020204030204" pitchFamily="34" charset="0"/>
                <a:cs typeface="Times New Roman" panose="02020603050405020304" pitchFamily="18" charset="0"/>
              </a:rPr>
              <a:t> constante 15 Lpm.</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spcAft>
                <a:spcPts val="0"/>
              </a:spcAft>
            </a:pPr>
            <a:r>
              <a:rPr lang="es-EC" b="1" dirty="0">
                <a:latin typeface="Calibri" panose="020F0502020204030204" pitchFamily="34" charset="0"/>
                <a:ea typeface="Calibri" panose="020F0502020204030204" pitchFamily="34" charset="0"/>
                <a:cs typeface="Times New Roman" panose="02020603050405020304" pitchFamily="18" charset="0"/>
              </a:rPr>
              <a:t>Caudal Agua:</a:t>
            </a:r>
            <a:r>
              <a:rPr lang="es-EC" dirty="0">
                <a:latin typeface="Calibri" panose="020F0502020204030204" pitchFamily="34" charset="0"/>
                <a:ea typeface="Calibri" panose="020F0502020204030204" pitchFamily="34" charset="0"/>
                <a:cs typeface="Times New Roman" panose="02020603050405020304" pitchFamily="18" charset="0"/>
              </a:rPr>
              <a:t> Variable, desde 10 Lpm hasta 25 Lpm, en intervalos de 2.5 Lpm, para obtener un total de 7 datos de caudal por ensayo; se recolectaran datos cada minuto, en un total de 10 datos por caudal para poder realizar un promedio.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1199456" y="3347032"/>
            <a:ext cx="6096000" cy="1538883"/>
          </a:xfrm>
          <a:prstGeom prst="rect">
            <a:avLst/>
          </a:prstGeom>
        </p:spPr>
        <p:txBody>
          <a:bodyPr>
            <a:spAutoFit/>
          </a:bodyPr>
          <a:lstStyle/>
          <a:p>
            <a:pPr>
              <a:lnSpc>
                <a:spcPct val="200000"/>
              </a:lnSpc>
              <a:spcBef>
                <a:spcPts val="1200"/>
              </a:spcBef>
              <a:spcAft>
                <a:spcPts val="0"/>
              </a:spcAft>
            </a:pPr>
            <a:r>
              <a:rPr lang="es-EC" b="1" dirty="0">
                <a:latin typeface="Calibri" panose="020F0502020204030204" pitchFamily="34" charset="0"/>
                <a:ea typeface="Calibri" panose="020F0502020204030204" pitchFamily="34" charset="0"/>
                <a:cs typeface="Times New Roman" panose="02020603050405020304" pitchFamily="18" charset="0"/>
              </a:rPr>
              <a:t>Datos a ser recolectados</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mj-lt"/>
              <a:buAutoNum type="arabicPeriod"/>
            </a:pPr>
            <a:r>
              <a:rPr lang="es-EC" dirty="0">
                <a:latin typeface="Calibri" panose="020F0502020204030204" pitchFamily="34" charset="0"/>
                <a:ea typeface="Calibri" panose="020F0502020204030204" pitchFamily="34" charset="0"/>
                <a:cs typeface="Times New Roman" panose="02020603050405020304" pitchFamily="18" charset="0"/>
              </a:rPr>
              <a:t>Temperatura</a:t>
            </a:r>
          </a:p>
          <a:p>
            <a:pPr lvl="0">
              <a:spcBef>
                <a:spcPts val="1200"/>
              </a:spcBef>
              <a:spcAft>
                <a:spcPts val="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2.   Presión</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4871864" y="2852936"/>
            <a:ext cx="5368730" cy="3096344"/>
          </a:xfrm>
          <a:prstGeom prst="rect">
            <a:avLst/>
          </a:prstGeom>
        </p:spPr>
      </p:pic>
      <p:pic>
        <p:nvPicPr>
          <p:cNvPr id="9" name="Imagen 8">
            <a:extLst>
              <a:ext uri="{FF2B5EF4-FFF2-40B4-BE49-F238E27FC236}">
                <a16:creationId xmlns="" xmlns:a16="http://schemas.microsoft.com/office/drawing/2014/main" id="{436AEABA-FAD6-7C4B-B833-2D049DB15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8" y="5832648"/>
            <a:ext cx="2883653" cy="1124744"/>
          </a:xfrm>
          <a:prstGeom prst="rect">
            <a:avLst/>
          </a:prstGeom>
        </p:spPr>
      </p:pic>
    </p:spTree>
    <p:extLst>
      <p:ext uri="{BB962C8B-B14F-4D97-AF65-F5344CB8AC3E}">
        <p14:creationId xmlns:p14="http://schemas.microsoft.com/office/powerpoint/2010/main" val="208773408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12359</TotalTime>
  <Words>1070</Words>
  <Application>Microsoft Office PowerPoint</Application>
  <PresentationFormat>Panorámica</PresentationFormat>
  <Paragraphs>120</Paragraphs>
  <Slides>27</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3" baseType="lpstr">
      <vt:lpstr>Arial</vt:lpstr>
      <vt:lpstr>Calibri</vt:lpstr>
      <vt:lpstr>Cambria Math</vt:lpstr>
      <vt:lpstr>Times New Roman</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juran</dc:title>
  <dc:creator>USER</dc:creator>
  <cp:lastModifiedBy>Juan David Tonguino Alcoser</cp:lastModifiedBy>
  <cp:revision>310</cp:revision>
  <dcterms:created xsi:type="dcterms:W3CDTF">2015-07-01T22:25:36Z</dcterms:created>
  <dcterms:modified xsi:type="dcterms:W3CDTF">2021-08-21T03:16:18Z</dcterms:modified>
</cp:coreProperties>
</file>