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81" r:id="rId11"/>
    <p:sldId id="267" r:id="rId12"/>
    <p:sldId id="268" r:id="rId13"/>
    <p:sldId id="277" r:id="rId14"/>
    <p:sldId id="265" r:id="rId15"/>
    <p:sldId id="269" r:id="rId16"/>
    <p:sldId id="273" r:id="rId17"/>
    <p:sldId id="274" r:id="rId18"/>
    <p:sldId id="275" r:id="rId19"/>
    <p:sldId id="276" r:id="rId20"/>
    <p:sldId id="278" r:id="rId21"/>
    <p:sldId id="279" r:id="rId22"/>
    <p:sldId id="280" r:id="rId23"/>
    <p:sldId id="272"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5018"/>
  </p:normalViewPr>
  <p:slideViewPr>
    <p:cSldViewPr snapToGrid="0" snapToObjects="1">
      <p:cViewPr varScale="1">
        <p:scale>
          <a:sx n="104" d="100"/>
          <a:sy n="104" d="100"/>
        </p:scale>
        <p:origin x="64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luismiguelramosvivanco\Documents\Datos%20tesis%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uismiguelramosvivanco/Documents/Datos%20tesis%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uismiguelramosvivanco/Documents/Datos%20tesis%20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Luis%20Miguel\Luis%20Ramos-Tesis\Datos%20tesis%20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olumes\Luis%20Miguel\Luis%20Ramos-Tesis\Datos%20tesis%20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olumes\Luis%20Miguel\Luis%20Ramos-Tesis\Datos%20tesis%20Fina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Gráficos!$C$3</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Gráficos!$C$4:$C$11</c:f>
              <c:numCache>
                <c:formatCode>0.00</c:formatCode>
                <c:ptCount val="8"/>
                <c:pt idx="0">
                  <c:v>7.8599999999999994</c:v>
                </c:pt>
                <c:pt idx="1">
                  <c:v>7.5</c:v>
                </c:pt>
                <c:pt idx="2">
                  <c:v>7.43</c:v>
                </c:pt>
                <c:pt idx="3">
                  <c:v>7.5</c:v>
                </c:pt>
                <c:pt idx="4">
                  <c:v>7.5</c:v>
                </c:pt>
                <c:pt idx="5">
                  <c:v>7.6400000000000006</c:v>
                </c:pt>
                <c:pt idx="6">
                  <c:v>7.57</c:v>
                </c:pt>
                <c:pt idx="7">
                  <c:v>7.5</c:v>
                </c:pt>
              </c:numCache>
            </c:numRef>
          </c:val>
          <c:smooth val="0"/>
          <c:extLst>
            <c:ext xmlns:c16="http://schemas.microsoft.com/office/drawing/2014/chart" uri="{C3380CC4-5D6E-409C-BE32-E72D297353CC}">
              <c16:uniqueId val="{00000000-246C-B441-A0D7-4143DB61762D}"/>
            </c:ext>
          </c:extLst>
        </c:ser>
        <c:ser>
          <c:idx val="1"/>
          <c:order val="1"/>
          <c:tx>
            <c:strRef>
              <c:f>Gráficos!$D$3</c:f>
              <c:strCache>
                <c:ptCount val="1"/>
                <c:pt idx="0">
                  <c:v>Bypass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Gráficos!$D$4:$D$11</c:f>
              <c:numCache>
                <c:formatCode>0.00</c:formatCode>
                <c:ptCount val="8"/>
                <c:pt idx="0">
                  <c:v>7.71</c:v>
                </c:pt>
                <c:pt idx="1">
                  <c:v>7.79</c:v>
                </c:pt>
                <c:pt idx="2">
                  <c:v>8.07</c:v>
                </c:pt>
                <c:pt idx="3">
                  <c:v>8.43</c:v>
                </c:pt>
                <c:pt idx="4">
                  <c:v>8.86</c:v>
                </c:pt>
                <c:pt idx="5">
                  <c:v>9.57</c:v>
                </c:pt>
                <c:pt idx="6">
                  <c:v>9.64</c:v>
                </c:pt>
                <c:pt idx="7">
                  <c:v>9.7100000000000009</c:v>
                </c:pt>
              </c:numCache>
            </c:numRef>
          </c:val>
          <c:smooth val="0"/>
          <c:extLst>
            <c:ext xmlns:c16="http://schemas.microsoft.com/office/drawing/2014/chart" uri="{C3380CC4-5D6E-409C-BE32-E72D297353CC}">
              <c16:uniqueId val="{00000001-246C-B441-A0D7-4143DB61762D}"/>
            </c:ext>
          </c:extLst>
        </c:ser>
        <c:dLbls>
          <c:showLegendKey val="0"/>
          <c:showVal val="0"/>
          <c:showCatName val="0"/>
          <c:showSerName val="0"/>
          <c:showPercent val="0"/>
          <c:showBubbleSize val="0"/>
        </c:dLbls>
        <c:marker val="1"/>
        <c:smooth val="0"/>
        <c:axId val="430778991"/>
        <c:axId val="430778159"/>
      </c:lineChart>
      <c:catAx>
        <c:axId val="4307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Tiempo (Semanas)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159"/>
        <c:crosses val="autoZero"/>
        <c:auto val="1"/>
        <c:lblAlgn val="ctr"/>
        <c:lblOffset val="100"/>
        <c:noMultiLvlLbl val="0"/>
      </c:catAx>
      <c:valAx>
        <c:axId val="430778159"/>
        <c:scaling>
          <c:orientation val="minMax"/>
          <c:max val="9.8000000000000007"/>
          <c:min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Producción (Litros/día)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991"/>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legend>
    <c:plotVisOnly val="1"/>
    <c:dispBlanksAs val="gap"/>
    <c:showDLblsOverMax val="0"/>
  </c:chart>
  <c:spPr>
    <a:noFill/>
    <a:ln>
      <a:noFill/>
    </a:ln>
    <a:effectLst/>
  </c:spPr>
  <c:txPr>
    <a:bodyPr/>
    <a:lstStyle/>
    <a:p>
      <a:pPr>
        <a:defRPr>
          <a:latin typeface="San serif"/>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Gráficos!$C$3</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Gráficos!$C$21:$C$28</c:f>
              <c:numCache>
                <c:formatCode>General</c:formatCode>
                <c:ptCount val="8"/>
                <c:pt idx="0">
                  <c:v>2.96</c:v>
                </c:pt>
                <c:pt idx="1">
                  <c:v>2.93</c:v>
                </c:pt>
                <c:pt idx="2">
                  <c:v>2.89</c:v>
                </c:pt>
                <c:pt idx="3">
                  <c:v>2.96</c:v>
                </c:pt>
                <c:pt idx="4">
                  <c:v>3</c:v>
                </c:pt>
                <c:pt idx="5">
                  <c:v>3.02</c:v>
                </c:pt>
                <c:pt idx="6">
                  <c:v>3.02</c:v>
                </c:pt>
                <c:pt idx="7">
                  <c:v>3</c:v>
                </c:pt>
              </c:numCache>
            </c:numRef>
          </c:val>
          <c:smooth val="0"/>
          <c:extLst>
            <c:ext xmlns:c16="http://schemas.microsoft.com/office/drawing/2014/chart" uri="{C3380CC4-5D6E-409C-BE32-E72D297353CC}">
              <c16:uniqueId val="{00000000-CCAB-8C46-813A-A1D3DDF9AF58}"/>
            </c:ext>
          </c:extLst>
        </c:ser>
        <c:ser>
          <c:idx val="1"/>
          <c:order val="1"/>
          <c:tx>
            <c:strRef>
              <c:f>Gráficos!$D$3</c:f>
              <c:strCache>
                <c:ptCount val="1"/>
                <c:pt idx="0">
                  <c:v>Bypass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Gráficos!$D$21:$D$28</c:f>
              <c:numCache>
                <c:formatCode>General</c:formatCode>
                <c:ptCount val="8"/>
                <c:pt idx="0">
                  <c:v>2.54</c:v>
                </c:pt>
                <c:pt idx="1">
                  <c:v>2.54</c:v>
                </c:pt>
                <c:pt idx="2">
                  <c:v>2.58</c:v>
                </c:pt>
                <c:pt idx="3">
                  <c:v>2.63</c:v>
                </c:pt>
                <c:pt idx="4">
                  <c:v>2.67</c:v>
                </c:pt>
                <c:pt idx="5">
                  <c:v>2.75</c:v>
                </c:pt>
                <c:pt idx="6">
                  <c:v>2.83</c:v>
                </c:pt>
                <c:pt idx="7">
                  <c:v>3</c:v>
                </c:pt>
              </c:numCache>
            </c:numRef>
          </c:val>
          <c:smooth val="0"/>
          <c:extLst>
            <c:ext xmlns:c16="http://schemas.microsoft.com/office/drawing/2014/chart" uri="{C3380CC4-5D6E-409C-BE32-E72D297353CC}">
              <c16:uniqueId val="{00000001-CCAB-8C46-813A-A1D3DDF9AF58}"/>
            </c:ext>
          </c:extLst>
        </c:ser>
        <c:dLbls>
          <c:showLegendKey val="0"/>
          <c:showVal val="0"/>
          <c:showCatName val="0"/>
          <c:showSerName val="0"/>
          <c:showPercent val="0"/>
          <c:showBubbleSize val="0"/>
        </c:dLbls>
        <c:marker val="1"/>
        <c:smooth val="0"/>
        <c:axId val="430778991"/>
        <c:axId val="430778159"/>
      </c:lineChart>
      <c:catAx>
        <c:axId val="4307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Tiempo (Semanas)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159"/>
        <c:crosses val="autoZero"/>
        <c:auto val="1"/>
        <c:lblAlgn val="ctr"/>
        <c:lblOffset val="100"/>
        <c:noMultiLvlLbl val="0"/>
      </c:catAx>
      <c:valAx>
        <c:axId val="430778159"/>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Escala CC (1-5)</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991"/>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legend>
    <c:plotVisOnly val="1"/>
    <c:dispBlanksAs val="gap"/>
    <c:showDLblsOverMax val="0"/>
  </c:chart>
  <c:spPr>
    <a:noFill/>
    <a:ln>
      <a:noFill/>
    </a:ln>
    <a:effectLst/>
  </c:spPr>
  <c:txPr>
    <a:bodyPr/>
    <a:lstStyle/>
    <a:p>
      <a:pPr>
        <a:defRPr>
          <a:latin typeface="San serif"/>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Gráficos!$C$3</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Gráficos!$C$39:$C$46</c:f>
              <c:numCache>
                <c:formatCode>General</c:formatCode>
                <c:ptCount val="8"/>
                <c:pt idx="0">
                  <c:v>420.71</c:v>
                </c:pt>
                <c:pt idx="1">
                  <c:v>418.86</c:v>
                </c:pt>
                <c:pt idx="2">
                  <c:v>419.14</c:v>
                </c:pt>
                <c:pt idx="3">
                  <c:v>421.14</c:v>
                </c:pt>
                <c:pt idx="4">
                  <c:v>422.43</c:v>
                </c:pt>
                <c:pt idx="5">
                  <c:v>422.8</c:v>
                </c:pt>
                <c:pt idx="6">
                  <c:v>423.7</c:v>
                </c:pt>
                <c:pt idx="7">
                  <c:v>424.8</c:v>
                </c:pt>
              </c:numCache>
            </c:numRef>
          </c:val>
          <c:smooth val="0"/>
          <c:extLst>
            <c:ext xmlns:c16="http://schemas.microsoft.com/office/drawing/2014/chart" uri="{C3380CC4-5D6E-409C-BE32-E72D297353CC}">
              <c16:uniqueId val="{00000000-521F-D64D-B9E5-66BF7C6E0792}"/>
            </c:ext>
          </c:extLst>
        </c:ser>
        <c:ser>
          <c:idx val="1"/>
          <c:order val="1"/>
          <c:tx>
            <c:strRef>
              <c:f>Gráficos!$D$3</c:f>
              <c:strCache>
                <c:ptCount val="1"/>
                <c:pt idx="0">
                  <c:v>Bypass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Gráficos!$D$39:$D$46</c:f>
              <c:numCache>
                <c:formatCode>General</c:formatCode>
                <c:ptCount val="8"/>
                <c:pt idx="0">
                  <c:v>355.86</c:v>
                </c:pt>
                <c:pt idx="1">
                  <c:v>357.71</c:v>
                </c:pt>
                <c:pt idx="2">
                  <c:v>360.71</c:v>
                </c:pt>
                <c:pt idx="3">
                  <c:v>363.29</c:v>
                </c:pt>
                <c:pt idx="4">
                  <c:v>366.86</c:v>
                </c:pt>
                <c:pt idx="5">
                  <c:v>369.71</c:v>
                </c:pt>
                <c:pt idx="6">
                  <c:v>373.86</c:v>
                </c:pt>
                <c:pt idx="7">
                  <c:v>375</c:v>
                </c:pt>
              </c:numCache>
            </c:numRef>
          </c:val>
          <c:smooth val="0"/>
          <c:extLst>
            <c:ext xmlns:c16="http://schemas.microsoft.com/office/drawing/2014/chart" uri="{C3380CC4-5D6E-409C-BE32-E72D297353CC}">
              <c16:uniqueId val="{00000001-521F-D64D-B9E5-66BF7C6E0792}"/>
            </c:ext>
          </c:extLst>
        </c:ser>
        <c:dLbls>
          <c:showLegendKey val="0"/>
          <c:showVal val="0"/>
          <c:showCatName val="0"/>
          <c:showSerName val="0"/>
          <c:showPercent val="0"/>
          <c:showBubbleSize val="0"/>
        </c:dLbls>
        <c:marker val="1"/>
        <c:smooth val="0"/>
        <c:axId val="430778991"/>
        <c:axId val="430778159"/>
      </c:lineChart>
      <c:catAx>
        <c:axId val="4307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Tiempo (Semanas)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159"/>
        <c:crosses val="autoZero"/>
        <c:auto val="1"/>
        <c:lblAlgn val="ctr"/>
        <c:lblOffset val="100"/>
        <c:noMultiLvlLbl val="0"/>
      </c:catAx>
      <c:valAx>
        <c:axId val="430778159"/>
        <c:scaling>
          <c:orientation val="minMax"/>
          <c:max val="5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Kg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991"/>
        <c:crosses val="autoZero"/>
        <c:crossBetween val="between"/>
        <c:majorUnit val="50"/>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legend>
    <c:plotVisOnly val="1"/>
    <c:dispBlanksAs val="gap"/>
    <c:showDLblsOverMax val="0"/>
  </c:chart>
  <c:spPr>
    <a:noFill/>
    <a:ln>
      <a:noFill/>
    </a:ln>
    <a:effectLst/>
  </c:spPr>
  <c:txPr>
    <a:bodyPr/>
    <a:lstStyle/>
    <a:p>
      <a:pPr>
        <a:defRPr>
          <a:latin typeface="San serif"/>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97003208810222E-2"/>
          <c:y val="3.4232367941350664E-2"/>
          <c:w val="0.91733129678586367"/>
          <c:h val="0.75639492243562934"/>
        </c:manualLayout>
      </c:layout>
      <c:barChart>
        <c:barDir val="col"/>
        <c:grouping val="clustered"/>
        <c:varyColors val="0"/>
        <c:ser>
          <c:idx val="0"/>
          <c:order val="0"/>
          <c:tx>
            <c:strRef>
              <c:f>'Características de la leche'!$N$5</c:f>
              <c:strCache>
                <c:ptCount val="1"/>
                <c:pt idx="0">
                  <c:v>Control</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San serif"/>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'Características de la leche'!$M$6:$M$9</c:f>
              <c:numCache>
                <c:formatCode>General</c:formatCode>
                <c:ptCount val="4"/>
                <c:pt idx="0">
                  <c:v>1</c:v>
                </c:pt>
                <c:pt idx="1">
                  <c:v>3</c:v>
                </c:pt>
                <c:pt idx="2">
                  <c:v>5</c:v>
                </c:pt>
                <c:pt idx="3">
                  <c:v>7</c:v>
                </c:pt>
              </c:numCache>
            </c:numRef>
          </c:cat>
          <c:val>
            <c:numRef>
              <c:f>'Características de la leche'!$N$6:$N$9</c:f>
              <c:numCache>
                <c:formatCode>General</c:formatCode>
                <c:ptCount val="4"/>
                <c:pt idx="0">
                  <c:v>3.8</c:v>
                </c:pt>
                <c:pt idx="1">
                  <c:v>3.9</c:v>
                </c:pt>
                <c:pt idx="2">
                  <c:v>3.9</c:v>
                </c:pt>
                <c:pt idx="3">
                  <c:v>3.9</c:v>
                </c:pt>
              </c:numCache>
            </c:numRef>
          </c:val>
          <c:extLst>
            <c:ext xmlns:c16="http://schemas.microsoft.com/office/drawing/2014/chart" uri="{C3380CC4-5D6E-409C-BE32-E72D297353CC}">
              <c16:uniqueId val="{00000000-64A2-DF4B-9837-573B30E65D9C}"/>
            </c:ext>
          </c:extLst>
        </c:ser>
        <c:ser>
          <c:idx val="1"/>
          <c:order val="1"/>
          <c:tx>
            <c:strRef>
              <c:f>'Características de la leche'!$O$5</c:f>
              <c:strCache>
                <c:ptCount val="1"/>
                <c:pt idx="0">
                  <c:v>Bypass</c:v>
                </c:pt>
              </c:strCache>
            </c:strRef>
          </c:tx>
          <c:spPr>
            <a:solidFill>
              <a:schemeClr val="accent2"/>
            </a:solidFill>
            <a:ln>
              <a:noFill/>
            </a:ln>
            <a:effectLst/>
          </c:spPr>
          <c:invertIfNegative val="0"/>
          <c:dLbls>
            <c:spPr>
              <a:noFill/>
              <a:ln>
                <a:noFill/>
              </a:ln>
              <a:effectLst/>
            </c:spPr>
            <c:txPr>
              <a:bodyPr rot="-5400000" spcFirstLastPara="1" vertOverflow="overflow" horzOverflow="overflow" wrap="square" lIns="38100" tIns="19050" rIns="38100" bIns="19050" anchor="ctr" anchorCtr="1">
                <a:spAutoFit/>
              </a:bodyPr>
              <a:lstStyle/>
              <a:p>
                <a:pPr>
                  <a:defRPr sz="900" b="0" i="0" u="none" strike="noStrike" kern="1200" baseline="0">
                    <a:solidFill>
                      <a:schemeClr val="tx1">
                        <a:lumMod val="75000"/>
                        <a:lumOff val="25000"/>
                      </a:schemeClr>
                    </a:solidFill>
                    <a:latin typeface="San serif"/>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'Características de la leche'!$M$6:$M$9</c:f>
              <c:numCache>
                <c:formatCode>General</c:formatCode>
                <c:ptCount val="4"/>
                <c:pt idx="0">
                  <c:v>1</c:v>
                </c:pt>
                <c:pt idx="1">
                  <c:v>3</c:v>
                </c:pt>
                <c:pt idx="2">
                  <c:v>5</c:v>
                </c:pt>
                <c:pt idx="3">
                  <c:v>7</c:v>
                </c:pt>
              </c:numCache>
            </c:numRef>
          </c:cat>
          <c:val>
            <c:numRef>
              <c:f>'Características de la leche'!$O$6:$O$9</c:f>
              <c:numCache>
                <c:formatCode>General</c:formatCode>
                <c:ptCount val="4"/>
                <c:pt idx="0">
                  <c:v>3.9</c:v>
                </c:pt>
                <c:pt idx="1">
                  <c:v>3.9</c:v>
                </c:pt>
                <c:pt idx="2">
                  <c:v>3.8</c:v>
                </c:pt>
                <c:pt idx="3">
                  <c:v>3.6</c:v>
                </c:pt>
              </c:numCache>
            </c:numRef>
          </c:val>
          <c:extLst>
            <c:ext xmlns:c16="http://schemas.microsoft.com/office/drawing/2014/chart" uri="{C3380CC4-5D6E-409C-BE32-E72D297353CC}">
              <c16:uniqueId val="{00000001-64A2-DF4B-9837-573B30E65D9C}"/>
            </c:ext>
          </c:extLst>
        </c:ser>
        <c:dLbls>
          <c:dLblPos val="ctr"/>
          <c:showLegendKey val="0"/>
          <c:showVal val="1"/>
          <c:showCatName val="0"/>
          <c:showSerName val="0"/>
          <c:showPercent val="0"/>
          <c:showBubbleSize val="0"/>
        </c:dLbls>
        <c:gapWidth val="150"/>
        <c:axId val="430778991"/>
        <c:axId val="430778159"/>
      </c:barChart>
      <c:catAx>
        <c:axId val="4307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Tiempo (Semanas)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159"/>
        <c:crosses val="autoZero"/>
        <c:auto val="1"/>
        <c:lblAlgn val="ctr"/>
        <c:lblOffset val="100"/>
        <c:noMultiLvlLbl val="0"/>
      </c:catAx>
      <c:valAx>
        <c:axId val="430778159"/>
        <c:scaling>
          <c:orientation val="minMax"/>
          <c:max val="5"/>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Grasa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991"/>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legend>
    <c:plotVisOnly val="1"/>
    <c:dispBlanksAs val="gap"/>
    <c:showDLblsOverMax val="0"/>
  </c:chart>
  <c:spPr>
    <a:noFill/>
    <a:ln>
      <a:noFill/>
    </a:ln>
    <a:effectLst/>
  </c:spPr>
  <c:txPr>
    <a:bodyPr/>
    <a:lstStyle/>
    <a:p>
      <a:pPr>
        <a:defRPr>
          <a:latin typeface="San serif"/>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'Características de la leche'!$N$5</c:f>
              <c:strCache>
                <c:ptCount val="1"/>
                <c:pt idx="0">
                  <c:v>Control</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San serif"/>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'Características de la leche'!$M$6:$M$9</c:f>
              <c:numCache>
                <c:formatCode>General</c:formatCode>
                <c:ptCount val="4"/>
                <c:pt idx="0">
                  <c:v>1</c:v>
                </c:pt>
                <c:pt idx="1">
                  <c:v>3</c:v>
                </c:pt>
                <c:pt idx="2">
                  <c:v>5</c:v>
                </c:pt>
                <c:pt idx="3">
                  <c:v>7</c:v>
                </c:pt>
              </c:numCache>
            </c:numRef>
          </c:cat>
          <c:val>
            <c:numRef>
              <c:f>'Características de la leche'!$N$21:$N$24</c:f>
              <c:numCache>
                <c:formatCode>General</c:formatCode>
                <c:ptCount val="4"/>
                <c:pt idx="0">
                  <c:v>3.4</c:v>
                </c:pt>
                <c:pt idx="1">
                  <c:v>3.4</c:v>
                </c:pt>
                <c:pt idx="2">
                  <c:v>3.8</c:v>
                </c:pt>
                <c:pt idx="3">
                  <c:v>3.4</c:v>
                </c:pt>
              </c:numCache>
            </c:numRef>
          </c:val>
          <c:extLst>
            <c:ext xmlns:c16="http://schemas.microsoft.com/office/drawing/2014/chart" uri="{C3380CC4-5D6E-409C-BE32-E72D297353CC}">
              <c16:uniqueId val="{00000000-D8FE-AD4E-B5A3-FB262E461A70}"/>
            </c:ext>
          </c:extLst>
        </c:ser>
        <c:ser>
          <c:idx val="1"/>
          <c:order val="1"/>
          <c:tx>
            <c:strRef>
              <c:f>'Características de la leche'!$O$5</c:f>
              <c:strCache>
                <c:ptCount val="1"/>
                <c:pt idx="0">
                  <c:v>Bypass</c:v>
                </c:pt>
              </c:strCache>
            </c:strRef>
          </c:tx>
          <c:spPr>
            <a:solidFill>
              <a:schemeClr val="accent2"/>
            </a:solidFill>
            <a:ln>
              <a:noFill/>
            </a:ln>
            <a:effectLst/>
          </c:spPr>
          <c:invertIfNegative val="0"/>
          <c:dLbls>
            <c:spPr>
              <a:noFill/>
              <a:ln>
                <a:noFill/>
              </a:ln>
              <a:effectLst/>
            </c:spPr>
            <c:txPr>
              <a:bodyPr rot="-5400000" spcFirstLastPara="1" vertOverflow="overflow" horzOverflow="overflow" wrap="square" lIns="38100" tIns="19050" rIns="38100" bIns="19050" anchor="ctr" anchorCtr="1">
                <a:spAutoFit/>
              </a:bodyPr>
              <a:lstStyle/>
              <a:p>
                <a:pPr>
                  <a:defRPr sz="900" b="0" i="0" u="none" strike="noStrike" kern="1200" baseline="0">
                    <a:solidFill>
                      <a:schemeClr val="tx1">
                        <a:lumMod val="75000"/>
                        <a:lumOff val="25000"/>
                      </a:schemeClr>
                    </a:solidFill>
                    <a:latin typeface="San serif"/>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'Características de la leche'!$M$6:$M$9</c:f>
              <c:numCache>
                <c:formatCode>General</c:formatCode>
                <c:ptCount val="4"/>
                <c:pt idx="0">
                  <c:v>1</c:v>
                </c:pt>
                <c:pt idx="1">
                  <c:v>3</c:v>
                </c:pt>
                <c:pt idx="2">
                  <c:v>5</c:v>
                </c:pt>
                <c:pt idx="3">
                  <c:v>7</c:v>
                </c:pt>
              </c:numCache>
            </c:numRef>
          </c:cat>
          <c:val>
            <c:numRef>
              <c:f>'Características de la leche'!$O$21:$O$24</c:f>
              <c:numCache>
                <c:formatCode>General</c:formatCode>
                <c:ptCount val="4"/>
                <c:pt idx="0">
                  <c:v>3.6</c:v>
                </c:pt>
                <c:pt idx="1">
                  <c:v>3.4</c:v>
                </c:pt>
                <c:pt idx="2">
                  <c:v>3.9</c:v>
                </c:pt>
                <c:pt idx="3">
                  <c:v>3.3</c:v>
                </c:pt>
              </c:numCache>
            </c:numRef>
          </c:val>
          <c:extLst>
            <c:ext xmlns:c16="http://schemas.microsoft.com/office/drawing/2014/chart" uri="{C3380CC4-5D6E-409C-BE32-E72D297353CC}">
              <c16:uniqueId val="{00000001-D8FE-AD4E-B5A3-FB262E461A70}"/>
            </c:ext>
          </c:extLst>
        </c:ser>
        <c:dLbls>
          <c:dLblPos val="ctr"/>
          <c:showLegendKey val="0"/>
          <c:showVal val="1"/>
          <c:showCatName val="0"/>
          <c:showSerName val="0"/>
          <c:showPercent val="0"/>
          <c:showBubbleSize val="0"/>
        </c:dLbls>
        <c:gapWidth val="150"/>
        <c:axId val="430778991"/>
        <c:axId val="430778159"/>
      </c:barChart>
      <c:catAx>
        <c:axId val="4307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Tiempo (Semanas)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159"/>
        <c:crosses val="autoZero"/>
        <c:auto val="1"/>
        <c:lblAlgn val="ctr"/>
        <c:lblOffset val="100"/>
        <c:noMultiLvlLbl val="0"/>
      </c:catAx>
      <c:valAx>
        <c:axId val="430778159"/>
        <c:scaling>
          <c:orientation val="minMax"/>
          <c:max val="5"/>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Proteína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991"/>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legend>
    <c:plotVisOnly val="1"/>
    <c:dispBlanksAs val="gap"/>
    <c:showDLblsOverMax val="0"/>
  </c:chart>
  <c:spPr>
    <a:noFill/>
    <a:ln>
      <a:noFill/>
    </a:ln>
    <a:effectLst/>
  </c:spPr>
  <c:txPr>
    <a:bodyPr/>
    <a:lstStyle/>
    <a:p>
      <a:pPr>
        <a:defRPr>
          <a:latin typeface="San serif"/>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6126565049336E-2"/>
          <c:y val="3.5888961812872974E-2"/>
          <c:w val="0.91573873352273494"/>
          <c:h val="0.76588904894486687"/>
        </c:manualLayout>
      </c:layout>
      <c:barChart>
        <c:barDir val="col"/>
        <c:grouping val="clustered"/>
        <c:varyColors val="0"/>
        <c:ser>
          <c:idx val="0"/>
          <c:order val="0"/>
          <c:tx>
            <c:strRef>
              <c:f>'Características de la leche'!$N$5</c:f>
              <c:strCache>
                <c:ptCount val="1"/>
                <c:pt idx="0">
                  <c:v>Control</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San serif"/>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'Características de la leche'!$M$6:$M$9</c:f>
              <c:numCache>
                <c:formatCode>General</c:formatCode>
                <c:ptCount val="4"/>
                <c:pt idx="0">
                  <c:v>1</c:v>
                </c:pt>
                <c:pt idx="1">
                  <c:v>3</c:v>
                </c:pt>
                <c:pt idx="2">
                  <c:v>5</c:v>
                </c:pt>
                <c:pt idx="3">
                  <c:v>7</c:v>
                </c:pt>
              </c:numCache>
            </c:numRef>
          </c:cat>
          <c:val>
            <c:numRef>
              <c:f>'Características de la leche'!$N$40:$N$43</c:f>
              <c:numCache>
                <c:formatCode>General</c:formatCode>
                <c:ptCount val="4"/>
                <c:pt idx="0">
                  <c:v>12.9</c:v>
                </c:pt>
                <c:pt idx="1">
                  <c:v>12.9</c:v>
                </c:pt>
                <c:pt idx="2">
                  <c:v>12.9</c:v>
                </c:pt>
                <c:pt idx="3">
                  <c:v>12.8</c:v>
                </c:pt>
              </c:numCache>
            </c:numRef>
          </c:val>
          <c:extLst>
            <c:ext xmlns:c16="http://schemas.microsoft.com/office/drawing/2014/chart" uri="{C3380CC4-5D6E-409C-BE32-E72D297353CC}">
              <c16:uniqueId val="{00000000-A6B5-6C48-9603-7373B4465D48}"/>
            </c:ext>
          </c:extLst>
        </c:ser>
        <c:ser>
          <c:idx val="1"/>
          <c:order val="1"/>
          <c:tx>
            <c:strRef>
              <c:f>'Características de la leche'!$O$5</c:f>
              <c:strCache>
                <c:ptCount val="1"/>
                <c:pt idx="0">
                  <c:v>Bypass</c:v>
                </c:pt>
              </c:strCache>
            </c:strRef>
          </c:tx>
          <c:spPr>
            <a:solidFill>
              <a:schemeClr val="accent2"/>
            </a:solidFill>
            <a:ln>
              <a:noFill/>
            </a:ln>
            <a:effectLst/>
          </c:spPr>
          <c:invertIfNegative val="0"/>
          <c:dLbls>
            <c:spPr>
              <a:noFill/>
              <a:ln>
                <a:noFill/>
              </a:ln>
              <a:effectLst/>
            </c:spPr>
            <c:txPr>
              <a:bodyPr rot="-5400000" spcFirstLastPara="1" vertOverflow="overflow" horzOverflow="overflow" wrap="square" lIns="38100" tIns="19050" rIns="38100" bIns="19050" anchor="ctr" anchorCtr="1">
                <a:spAutoFit/>
              </a:bodyPr>
              <a:lstStyle/>
              <a:p>
                <a:pPr>
                  <a:defRPr sz="900" b="0" i="0" u="none" strike="noStrike" kern="1200" baseline="0">
                    <a:solidFill>
                      <a:schemeClr val="tx1">
                        <a:lumMod val="75000"/>
                        <a:lumOff val="25000"/>
                      </a:schemeClr>
                    </a:solidFill>
                    <a:latin typeface="San serif"/>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'Características de la leche'!$M$6:$M$9</c:f>
              <c:numCache>
                <c:formatCode>General</c:formatCode>
                <c:ptCount val="4"/>
                <c:pt idx="0">
                  <c:v>1</c:v>
                </c:pt>
                <c:pt idx="1">
                  <c:v>3</c:v>
                </c:pt>
                <c:pt idx="2">
                  <c:v>5</c:v>
                </c:pt>
                <c:pt idx="3">
                  <c:v>7</c:v>
                </c:pt>
              </c:numCache>
            </c:numRef>
          </c:cat>
          <c:val>
            <c:numRef>
              <c:f>'Características de la leche'!$O$40:$O$43</c:f>
              <c:numCache>
                <c:formatCode>General</c:formatCode>
                <c:ptCount val="4"/>
                <c:pt idx="0">
                  <c:v>12.6</c:v>
                </c:pt>
                <c:pt idx="1">
                  <c:v>12.8</c:v>
                </c:pt>
                <c:pt idx="2">
                  <c:v>12.6</c:v>
                </c:pt>
                <c:pt idx="3">
                  <c:v>12.7</c:v>
                </c:pt>
              </c:numCache>
            </c:numRef>
          </c:val>
          <c:extLst>
            <c:ext xmlns:c16="http://schemas.microsoft.com/office/drawing/2014/chart" uri="{C3380CC4-5D6E-409C-BE32-E72D297353CC}">
              <c16:uniqueId val="{00000001-A6B5-6C48-9603-7373B4465D48}"/>
            </c:ext>
          </c:extLst>
        </c:ser>
        <c:dLbls>
          <c:dLblPos val="ctr"/>
          <c:showLegendKey val="0"/>
          <c:showVal val="1"/>
          <c:showCatName val="0"/>
          <c:showSerName val="0"/>
          <c:showPercent val="0"/>
          <c:showBubbleSize val="0"/>
        </c:dLbls>
        <c:gapWidth val="150"/>
        <c:axId val="430778991"/>
        <c:axId val="430778159"/>
      </c:barChart>
      <c:catAx>
        <c:axId val="4307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Tiempo (Semanas)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159"/>
        <c:crosses val="autoZero"/>
        <c:auto val="1"/>
        <c:lblAlgn val="ctr"/>
        <c:lblOffset val="100"/>
        <c:noMultiLvlLbl val="0"/>
      </c:catAx>
      <c:valAx>
        <c:axId val="430778159"/>
        <c:scaling>
          <c:orientation val="minMax"/>
          <c:max val="15"/>
          <c:min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r>
                  <a:rPr lang="en-US"/>
                  <a:t>Sólidos</a:t>
                </a:r>
                <a:r>
                  <a:rPr lang="en-US" baseline="0"/>
                  <a:t> Totales</a:t>
                </a:r>
                <a:r>
                  <a:rPr lang="en-US"/>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 serif"/>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crossAx val="430778991"/>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 serif"/>
              <a:ea typeface="+mn-ea"/>
              <a:cs typeface="+mn-cs"/>
            </a:defRPr>
          </a:pPr>
          <a:endParaRPr lang="es-EC"/>
        </a:p>
      </c:txPr>
    </c:legend>
    <c:plotVisOnly val="1"/>
    <c:dispBlanksAs val="gap"/>
    <c:showDLblsOverMax val="0"/>
  </c:chart>
  <c:spPr>
    <a:noFill/>
    <a:ln>
      <a:noFill/>
    </a:ln>
    <a:effectLst/>
  </c:spPr>
  <c:txPr>
    <a:bodyPr/>
    <a:lstStyle/>
    <a:p>
      <a:pPr>
        <a:defRPr>
          <a:latin typeface="San serif"/>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B15D6-E48E-1941-B153-352B3766405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5769AD4E-A443-B74A-B11F-533E79A8A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B6E2E17B-1BA4-D24E-901C-3537607EF25D}"/>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5" name="Marcador de pie de página 4">
            <a:extLst>
              <a:ext uri="{FF2B5EF4-FFF2-40B4-BE49-F238E27FC236}">
                <a16:creationId xmlns:a16="http://schemas.microsoft.com/office/drawing/2014/main" id="{F53AA138-6EBE-AF49-A830-7D89770CF43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3B2BA7-5273-8648-A127-E5A7B1FD63A4}"/>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353405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AADCF-EEA1-BE49-A517-64745FA4FB62}"/>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185FB777-EF53-1547-A3F0-A1D1D57855F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D7B04EA3-91E0-EA48-AAFB-E44C8CD605F5}"/>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5" name="Marcador de pie de página 4">
            <a:extLst>
              <a:ext uri="{FF2B5EF4-FFF2-40B4-BE49-F238E27FC236}">
                <a16:creationId xmlns:a16="http://schemas.microsoft.com/office/drawing/2014/main" id="{0E4BD075-29AA-9C41-B356-6B2C0097DE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659C096-971F-B149-ADDA-6BD3BE07ADF7}"/>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359708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F60CA1-C089-F040-B3E4-28A9D057090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D7A99172-9526-EE4D-B3D6-C02C9C9C49F8}"/>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039F0A45-29E2-3649-AC16-A8B7AEA43925}"/>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5" name="Marcador de pie de página 4">
            <a:extLst>
              <a:ext uri="{FF2B5EF4-FFF2-40B4-BE49-F238E27FC236}">
                <a16:creationId xmlns:a16="http://schemas.microsoft.com/office/drawing/2014/main" id="{0581EAFB-2D4D-1648-B14B-98199DFD0F8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1920C2A-1617-034E-B1BA-586AF07DCAF0}"/>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407566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393B6-04FC-C145-A84E-29A496B4DCE1}"/>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C69B04DF-1279-7E46-9A60-3F217519407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CEECD192-F4D3-034F-A740-E96436899653}"/>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5" name="Marcador de pie de página 4">
            <a:extLst>
              <a:ext uri="{FF2B5EF4-FFF2-40B4-BE49-F238E27FC236}">
                <a16:creationId xmlns:a16="http://schemas.microsoft.com/office/drawing/2014/main" id="{FA2610B0-8323-F74E-91EB-1392E63E4C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41048AE-49C3-3C42-97F1-1426D4EE37D3}"/>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76150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F8074-4325-2548-ADCE-DA708B30107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0B426853-CB84-4E4C-966F-9A4C13673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A57376A-39E5-AB41-9171-0376EC5C0904}"/>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5" name="Marcador de pie de página 4">
            <a:extLst>
              <a:ext uri="{FF2B5EF4-FFF2-40B4-BE49-F238E27FC236}">
                <a16:creationId xmlns:a16="http://schemas.microsoft.com/office/drawing/2014/main" id="{E1A6D025-FBA1-C545-B2FA-2A11C810494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A001065-132A-114E-82EC-9F15CDD64D2C}"/>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357238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A6F0D-CA9B-8746-A276-F4582C5DD805}"/>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2BA9EC22-29C8-7E48-AB68-BB6B76CBF1D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8431E6C6-E513-BC45-9860-DB0AD49E689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F6C1B907-60A8-E046-A3B8-9943CEE5CA05}"/>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6" name="Marcador de pie de página 5">
            <a:extLst>
              <a:ext uri="{FF2B5EF4-FFF2-40B4-BE49-F238E27FC236}">
                <a16:creationId xmlns:a16="http://schemas.microsoft.com/office/drawing/2014/main" id="{A40C8C0B-CC81-DB48-B443-4BB7C36DC4E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80C2211-7D2F-A741-8330-D65B0C8F7AAD}"/>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8703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FD4BB-4271-3546-9A44-85B0D5F763D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76A5D6FE-96F1-9349-991A-6B5DC56EE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835D649-3EE3-BB4A-88C9-5F9166CDBE5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068DCD4E-2B36-234E-AFAA-865C94697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FE0AD88-9ACD-2D49-AC24-3376B35781A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7980C42F-3A0C-5446-AE7A-14830A9D423E}"/>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8" name="Marcador de pie de página 7">
            <a:extLst>
              <a:ext uri="{FF2B5EF4-FFF2-40B4-BE49-F238E27FC236}">
                <a16:creationId xmlns:a16="http://schemas.microsoft.com/office/drawing/2014/main" id="{57D5B78B-2DFC-5D45-BABA-D18200716B8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8B53727-704F-7543-873D-AE34CFA070BD}"/>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15505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629EE-5A8C-174E-BB61-358B62183AE9}"/>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F20505E5-8791-124F-B137-DA9328E26142}"/>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4" name="Marcador de pie de página 3">
            <a:extLst>
              <a:ext uri="{FF2B5EF4-FFF2-40B4-BE49-F238E27FC236}">
                <a16:creationId xmlns:a16="http://schemas.microsoft.com/office/drawing/2014/main" id="{A737E413-C57B-CE41-B6B2-0F940137D46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81E2FAE6-284D-3149-BB01-D23A7C09FA41}"/>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429330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C8819F6-B19A-5B44-BB21-E78BFB4388E1}"/>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3" name="Marcador de pie de página 2">
            <a:extLst>
              <a:ext uri="{FF2B5EF4-FFF2-40B4-BE49-F238E27FC236}">
                <a16:creationId xmlns:a16="http://schemas.microsoft.com/office/drawing/2014/main" id="{88445CB0-5E6A-6045-A30F-24263AA3A2C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F0D9D18-604A-704E-A832-DD3DF0CFD2D2}"/>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42788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C8E8F-92D9-9B4B-B768-2333EECD083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91BEE465-7671-F14F-8446-04970187A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2D9A7EB4-E0CA-9C4A-B6BA-AF98238A1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797608F-95CF-3D47-A849-14A96DD4C5AC}"/>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6" name="Marcador de pie de página 5">
            <a:extLst>
              <a:ext uri="{FF2B5EF4-FFF2-40B4-BE49-F238E27FC236}">
                <a16:creationId xmlns:a16="http://schemas.microsoft.com/office/drawing/2014/main" id="{CBBCEBEB-BE96-7A4E-A6FD-FABCD269DAE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DA7AC28-71EA-6943-9A7F-7B0DC3E2BA48}"/>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67749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F7BD4-3114-7E4C-9E42-EFEB41E2FA3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AAF1E413-C596-6548-804E-BCA8B84B9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21E2E53-D2F4-8A46-AF58-BCE0BA4AE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6B51650-EE27-6D4A-A03E-2F14C4CF4DEB}"/>
              </a:ext>
            </a:extLst>
          </p:cNvPr>
          <p:cNvSpPr>
            <a:spLocks noGrp="1"/>
          </p:cNvSpPr>
          <p:nvPr>
            <p:ph type="dt" sz="half" idx="10"/>
          </p:nvPr>
        </p:nvSpPr>
        <p:spPr/>
        <p:txBody>
          <a:bodyPr/>
          <a:lstStyle/>
          <a:p>
            <a:fld id="{C64C4F8D-CD28-E345-99F1-A9F263517BB4}" type="datetimeFigureOut">
              <a:rPr lang="es-EC" smtClean="0"/>
              <a:t>27/7/21</a:t>
            </a:fld>
            <a:endParaRPr lang="es-EC"/>
          </a:p>
        </p:txBody>
      </p:sp>
      <p:sp>
        <p:nvSpPr>
          <p:cNvPr id="6" name="Marcador de pie de página 5">
            <a:extLst>
              <a:ext uri="{FF2B5EF4-FFF2-40B4-BE49-F238E27FC236}">
                <a16:creationId xmlns:a16="http://schemas.microsoft.com/office/drawing/2014/main" id="{AFEC907A-9BBC-2B4C-940C-FC9627B7B58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4773680-F892-6440-8275-F7AD944C8F59}"/>
              </a:ext>
            </a:extLst>
          </p:cNvPr>
          <p:cNvSpPr>
            <a:spLocks noGrp="1"/>
          </p:cNvSpPr>
          <p:nvPr>
            <p:ph type="sldNum" sz="quarter" idx="12"/>
          </p:nvPr>
        </p:nvSpPr>
        <p:spPr/>
        <p:txBody>
          <a:bodyPr/>
          <a:lstStyle/>
          <a:p>
            <a:fld id="{93C3F91B-D2F4-0C4B-8481-CCC609F06CCA}" type="slidenum">
              <a:rPr lang="es-EC" smtClean="0"/>
              <a:t>‹Nº›</a:t>
            </a:fld>
            <a:endParaRPr lang="es-EC"/>
          </a:p>
        </p:txBody>
      </p:sp>
    </p:spTree>
    <p:extLst>
      <p:ext uri="{BB962C8B-B14F-4D97-AF65-F5344CB8AC3E}">
        <p14:creationId xmlns:p14="http://schemas.microsoft.com/office/powerpoint/2010/main" val="37471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A2E7043-8E4B-B54C-9096-9E52E6987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BDC112E3-2BF0-3843-8F9D-988ABE30C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73203804-E245-4A41-912D-A39D41ECD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4F8D-CD28-E345-99F1-A9F263517BB4}" type="datetimeFigureOut">
              <a:rPr lang="es-EC" smtClean="0"/>
              <a:t>27/7/21</a:t>
            </a:fld>
            <a:endParaRPr lang="es-EC"/>
          </a:p>
        </p:txBody>
      </p:sp>
      <p:sp>
        <p:nvSpPr>
          <p:cNvPr id="5" name="Marcador de pie de página 4">
            <a:extLst>
              <a:ext uri="{FF2B5EF4-FFF2-40B4-BE49-F238E27FC236}">
                <a16:creationId xmlns:a16="http://schemas.microsoft.com/office/drawing/2014/main" id="{524CB13F-1759-FF4A-86EE-AAF036786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86AA10C-F98C-FB41-AE0B-B3DCBA713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3F91B-D2F4-0C4B-8481-CCC609F06CCA}" type="slidenum">
              <a:rPr lang="es-EC" smtClean="0"/>
              <a:t>‹Nº›</a:t>
            </a:fld>
            <a:endParaRPr lang="es-EC"/>
          </a:p>
        </p:txBody>
      </p:sp>
    </p:spTree>
    <p:extLst>
      <p:ext uri="{BB962C8B-B14F-4D97-AF65-F5344CB8AC3E}">
        <p14:creationId xmlns:p14="http://schemas.microsoft.com/office/powerpoint/2010/main" val="195260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o_de_Microsoft_Word1.docx"/><Relationship Id="rId7" Type="http://schemas.openxmlformats.org/officeDocument/2006/relationships/image" Target="../media/image11.tif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1.xml"/><Relationship Id="rId5" Type="http://schemas.openxmlformats.org/officeDocument/2006/relationships/image" Target="../media/image15.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49DD0A4F-E12E-D840-AC80-F962F3C47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2923" y="191265"/>
            <a:ext cx="6493468" cy="1087419"/>
          </a:xfrm>
          <a:prstGeom prst="rect">
            <a:avLst/>
          </a:prstGeom>
        </p:spPr>
      </p:pic>
      <p:sp>
        <p:nvSpPr>
          <p:cNvPr id="5" name="Rectángulo 4">
            <a:extLst>
              <a:ext uri="{FF2B5EF4-FFF2-40B4-BE49-F238E27FC236}">
                <a16:creationId xmlns:a16="http://schemas.microsoft.com/office/drawing/2014/main" id="{28C6AFD2-8D37-1E42-A00E-85656766347B}"/>
              </a:ext>
            </a:extLst>
          </p:cNvPr>
          <p:cNvSpPr/>
          <p:nvPr/>
        </p:nvSpPr>
        <p:spPr>
          <a:xfrm>
            <a:off x="1777287" y="1540939"/>
            <a:ext cx="9143998" cy="707886"/>
          </a:xfrm>
          <a:prstGeom prst="rect">
            <a:avLst/>
          </a:prstGeom>
        </p:spPr>
        <p:txBody>
          <a:bodyPr wrap="square">
            <a:spAutoFit/>
          </a:bodyPr>
          <a:lstStyle/>
          <a:p>
            <a:pPr algn="ctr"/>
            <a:r>
              <a:rPr lang="es-EC" sz="2000" b="1" dirty="0">
                <a:latin typeface="Calibri" panose="020F0502020204030204" pitchFamily="34" charset="0"/>
                <a:cs typeface="Calibri" panose="020F0502020204030204" pitchFamily="34" charset="0"/>
              </a:rPr>
              <a:t>DEPARTAMENTO DE CIENCIAS DE LA VIDA Y LA AGRICULTURA</a:t>
            </a:r>
            <a:br>
              <a:rPr lang="es-EC" sz="2000" b="1" dirty="0">
                <a:latin typeface="Calibri" panose="020F0502020204030204" pitchFamily="34" charset="0"/>
                <a:cs typeface="Calibri" panose="020F0502020204030204" pitchFamily="34" charset="0"/>
              </a:rPr>
            </a:br>
            <a:r>
              <a:rPr lang="es-EC" sz="2000" b="1" dirty="0">
                <a:latin typeface="Calibri" panose="020F0502020204030204" pitchFamily="34" charset="0"/>
                <a:cs typeface="Calibri" panose="020F0502020204030204" pitchFamily="34" charset="0"/>
              </a:rPr>
              <a:t>CARRERA DE INGENIERÍA AGROPECUARIA</a:t>
            </a:r>
          </a:p>
        </p:txBody>
      </p:sp>
      <p:sp>
        <p:nvSpPr>
          <p:cNvPr id="6" name="Rectángulo 5">
            <a:extLst>
              <a:ext uri="{FF2B5EF4-FFF2-40B4-BE49-F238E27FC236}">
                <a16:creationId xmlns:a16="http://schemas.microsoft.com/office/drawing/2014/main" id="{6B5E93EA-F4F6-2744-A16D-85E2B4CCD2DF}"/>
              </a:ext>
            </a:extLst>
          </p:cNvPr>
          <p:cNvSpPr/>
          <p:nvPr/>
        </p:nvSpPr>
        <p:spPr>
          <a:xfrm>
            <a:off x="1777287" y="2472013"/>
            <a:ext cx="8957255" cy="1122743"/>
          </a:xfrm>
          <a:prstGeom prst="rect">
            <a:avLst/>
          </a:prstGeom>
        </p:spPr>
        <p:txBody>
          <a:bodyPr wrap="square">
            <a:spAutoFit/>
          </a:bodyPr>
          <a:lstStyle/>
          <a:p>
            <a:pPr algn="ctr">
              <a:lnSpc>
                <a:spcPct val="200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a:t>
            </a:r>
            <a:r>
              <a:rPr lang="es-ES_tradnl" b="1" dirty="0"/>
              <a:t>Evaluación de grasa </a:t>
            </a:r>
            <a:r>
              <a:rPr lang="es-ES_tradnl" b="1" dirty="0" err="1"/>
              <a:t>sobrepasante</a:t>
            </a:r>
            <a:r>
              <a:rPr lang="es-ES_tradnl" b="1" dirty="0"/>
              <a:t> en la primera etapa de lactancia de vacas lecheras en el </a:t>
            </a:r>
            <a:r>
              <a:rPr lang="es-ES_tradnl" b="1" dirty="0" err="1"/>
              <a:t>subtrópico</a:t>
            </a:r>
            <a:r>
              <a:rPr lang="es-ES" b="1" dirty="0">
                <a:latin typeface="Calibri" panose="020F0502020204030204" pitchFamily="34" charset="0"/>
                <a:ea typeface="Calibri" panose="020F0502020204030204" pitchFamily="34" charset="0"/>
                <a:cs typeface="Times New Roman" panose="02020603050405020304" pitchFamily="18" charset="0"/>
              </a:rPr>
              <a: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Google Shape;219;p32">
            <a:extLst>
              <a:ext uri="{FF2B5EF4-FFF2-40B4-BE49-F238E27FC236}">
                <a16:creationId xmlns:a16="http://schemas.microsoft.com/office/drawing/2014/main" id="{8F7359AF-3F8F-C84B-9CC5-320A362F7843}"/>
              </a:ext>
            </a:extLst>
          </p:cNvPr>
          <p:cNvSpPr txBox="1">
            <a:spLocks/>
          </p:cNvSpPr>
          <p:nvPr/>
        </p:nvSpPr>
        <p:spPr>
          <a:xfrm>
            <a:off x="4069724" y="3906608"/>
            <a:ext cx="4559122" cy="1054201"/>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2000" dirty="0">
                <a:solidFill>
                  <a:srgbClr val="000000"/>
                </a:solidFill>
                <a:latin typeface="Calibri" panose="020F0502020204030204" pitchFamily="34" charset="0"/>
                <a:cs typeface="Calibri" panose="020F0502020204030204" pitchFamily="34" charset="0"/>
              </a:rPr>
              <a:t>Autor:</a:t>
            </a:r>
            <a:endParaRPr lang="es-EC" sz="1800" dirty="0">
              <a:solidFill>
                <a:srgbClr val="000000"/>
              </a:solidFill>
              <a:latin typeface="Calibri" panose="020F0502020204030204" pitchFamily="34" charset="0"/>
              <a:cs typeface="Calibri" panose="020F0502020204030204" pitchFamily="34" charset="0"/>
            </a:endParaRPr>
          </a:p>
          <a:p>
            <a:pPr algn="ctr"/>
            <a:r>
              <a:rPr lang="es-EC" sz="2000" b="0" dirty="0">
                <a:solidFill>
                  <a:srgbClr val="000000"/>
                </a:solidFill>
                <a:latin typeface="Calibri" panose="020F0502020204030204" pitchFamily="34" charset="0"/>
                <a:cs typeface="Calibri" panose="020F0502020204030204" pitchFamily="34" charset="0"/>
              </a:rPr>
              <a:t>Ramos Vivanco Luis Miguel</a:t>
            </a:r>
          </a:p>
        </p:txBody>
      </p:sp>
      <p:sp>
        <p:nvSpPr>
          <p:cNvPr id="8" name="Google Shape;219;p32">
            <a:extLst>
              <a:ext uri="{FF2B5EF4-FFF2-40B4-BE49-F238E27FC236}">
                <a16:creationId xmlns:a16="http://schemas.microsoft.com/office/drawing/2014/main" id="{FAE1F542-BA0D-B545-BB90-38350E34FF96}"/>
              </a:ext>
            </a:extLst>
          </p:cNvPr>
          <p:cNvSpPr txBox="1">
            <a:spLocks/>
          </p:cNvSpPr>
          <p:nvPr/>
        </p:nvSpPr>
        <p:spPr>
          <a:xfrm>
            <a:off x="4266127" y="5195075"/>
            <a:ext cx="4166317" cy="630636"/>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2000" dirty="0">
                <a:solidFill>
                  <a:srgbClr val="000000"/>
                </a:solidFill>
                <a:latin typeface="Calibri" panose="020F0502020204030204" pitchFamily="34" charset="0"/>
                <a:cs typeface="Calibri" panose="020F0502020204030204" pitchFamily="34" charset="0"/>
              </a:rPr>
              <a:t>Director:</a:t>
            </a:r>
            <a:endParaRPr lang="es-EC" sz="1800" dirty="0">
              <a:solidFill>
                <a:srgbClr val="000000"/>
              </a:solidFill>
              <a:latin typeface="Calibri" panose="020F0502020204030204" pitchFamily="34" charset="0"/>
              <a:cs typeface="Calibri" panose="020F0502020204030204" pitchFamily="34" charset="0"/>
            </a:endParaRPr>
          </a:p>
          <a:p>
            <a:pPr algn="ctr"/>
            <a:r>
              <a:rPr lang="es-EC" sz="2000" b="0" dirty="0">
                <a:solidFill>
                  <a:srgbClr val="000000"/>
                </a:solidFill>
                <a:latin typeface="Calibri" panose="020F0502020204030204" pitchFamily="34" charset="0"/>
                <a:cs typeface="Calibri" panose="020F0502020204030204" pitchFamily="34" charset="0"/>
              </a:rPr>
              <a:t>Ing. Lucero Borja Jorge Omar MSc.</a:t>
            </a:r>
          </a:p>
        </p:txBody>
      </p:sp>
      <p:sp>
        <p:nvSpPr>
          <p:cNvPr id="9" name="Google Shape;219;p32">
            <a:extLst>
              <a:ext uri="{FF2B5EF4-FFF2-40B4-BE49-F238E27FC236}">
                <a16:creationId xmlns:a16="http://schemas.microsoft.com/office/drawing/2014/main" id="{71A31FF5-7CEE-EF40-9BB8-B7C0139C5BF8}"/>
              </a:ext>
            </a:extLst>
          </p:cNvPr>
          <p:cNvSpPr txBox="1">
            <a:spLocks/>
          </p:cNvSpPr>
          <p:nvPr/>
        </p:nvSpPr>
        <p:spPr>
          <a:xfrm>
            <a:off x="4874655" y="6087966"/>
            <a:ext cx="2949262" cy="630636"/>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2000" b="0" dirty="0">
                <a:solidFill>
                  <a:srgbClr val="000000"/>
                </a:solidFill>
                <a:latin typeface="Calibri" panose="020F0502020204030204" pitchFamily="34" charset="0"/>
                <a:cs typeface="Calibri" panose="020F0502020204030204" pitchFamily="34" charset="0"/>
              </a:rPr>
              <a:t>Santo Domingo, Ecuador </a:t>
            </a:r>
            <a:endParaRPr lang="es-EC" sz="1800" b="0" dirty="0">
              <a:solidFill>
                <a:srgbClr val="000000"/>
              </a:solidFill>
              <a:latin typeface="Calibri" panose="020F0502020204030204" pitchFamily="34" charset="0"/>
              <a:cs typeface="Calibri" panose="020F0502020204030204" pitchFamily="34" charset="0"/>
            </a:endParaRPr>
          </a:p>
          <a:p>
            <a:pPr algn="ctr"/>
            <a:r>
              <a:rPr lang="es-EC" sz="2000" b="0" dirty="0">
                <a:solidFill>
                  <a:srgbClr val="000000"/>
                </a:solidFill>
                <a:latin typeface="Calibri" panose="020F0502020204030204" pitchFamily="34" charset="0"/>
                <a:cs typeface="Calibri" panose="020F0502020204030204" pitchFamily="34" charset="0"/>
              </a:rPr>
              <a:t>2021</a:t>
            </a:r>
          </a:p>
        </p:txBody>
      </p:sp>
      <p:pic>
        <p:nvPicPr>
          <p:cNvPr id="1026" name="Picture 2" descr="Recorrido Virtual ESPE - IASA II">
            <a:extLst>
              <a:ext uri="{FF2B5EF4-FFF2-40B4-BE49-F238E27FC236}">
                <a16:creationId xmlns:a16="http://schemas.microsoft.com/office/drawing/2014/main" id="{B9B1BFFA-24CC-8541-BAB6-710A4E1B22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2403" y="18778"/>
            <a:ext cx="1512310" cy="156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0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5F702E-4BEC-644C-AB4C-7DDE960FDF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58" y="843520"/>
            <a:ext cx="6102721" cy="4299980"/>
          </a:xfrm>
          <a:prstGeom prst="rect">
            <a:avLst/>
          </a:prstGeom>
        </p:spPr>
      </p:pic>
      <p:pic>
        <p:nvPicPr>
          <p:cNvPr id="7" name="Imagen 6">
            <a:extLst>
              <a:ext uri="{FF2B5EF4-FFF2-40B4-BE49-F238E27FC236}">
                <a16:creationId xmlns:a16="http://schemas.microsoft.com/office/drawing/2014/main" id="{8CB35AAA-7851-9842-9553-6DE83D2CE5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241" y="843520"/>
            <a:ext cx="6202759" cy="4299980"/>
          </a:xfrm>
          <a:prstGeom prst="rect">
            <a:avLst/>
          </a:prstGeom>
        </p:spPr>
      </p:pic>
    </p:spTree>
    <p:extLst>
      <p:ext uri="{BB962C8B-B14F-4D97-AF65-F5344CB8AC3E}">
        <p14:creationId xmlns:p14="http://schemas.microsoft.com/office/powerpoint/2010/main" val="89106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F6C88B5A-E2CE-DA41-A326-1175656DC123}"/>
              </a:ext>
            </a:extLst>
          </p:cNvPr>
          <p:cNvSpPr txBox="1">
            <a:spLocks/>
          </p:cNvSpPr>
          <p:nvPr/>
        </p:nvSpPr>
        <p:spPr>
          <a:xfrm>
            <a:off x="1015999" y="217387"/>
            <a:ext cx="9922934" cy="934079"/>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COMPOSICIÓN DE LA LECHE</a:t>
            </a:r>
          </a:p>
        </p:txBody>
      </p:sp>
      <p:pic>
        <p:nvPicPr>
          <p:cNvPr id="6" name="Imagen 5">
            <a:extLst>
              <a:ext uri="{FF2B5EF4-FFF2-40B4-BE49-F238E27FC236}">
                <a16:creationId xmlns:a16="http://schemas.microsoft.com/office/drawing/2014/main" id="{8CD791C5-26C1-F944-9658-EF5877B8DC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876" y="1151466"/>
            <a:ext cx="4142261" cy="5523014"/>
          </a:xfrm>
          <a:prstGeom prst="rect">
            <a:avLst/>
          </a:prstGeom>
        </p:spPr>
      </p:pic>
      <p:pic>
        <p:nvPicPr>
          <p:cNvPr id="8" name="Imagen 7">
            <a:extLst>
              <a:ext uri="{FF2B5EF4-FFF2-40B4-BE49-F238E27FC236}">
                <a16:creationId xmlns:a16="http://schemas.microsoft.com/office/drawing/2014/main" id="{5A535E3D-8205-D94E-85F7-31CDDB11D7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8533" y="3552311"/>
            <a:ext cx="4234592" cy="3175944"/>
          </a:xfrm>
          <a:prstGeom prst="rect">
            <a:avLst/>
          </a:prstGeom>
        </p:spPr>
      </p:pic>
      <p:pic>
        <p:nvPicPr>
          <p:cNvPr id="10" name="Imagen 9">
            <a:extLst>
              <a:ext uri="{FF2B5EF4-FFF2-40B4-BE49-F238E27FC236}">
                <a16:creationId xmlns:a16="http://schemas.microsoft.com/office/drawing/2014/main" id="{6EFF0B65-577F-C44A-BF95-425824E0D1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7336" y="1041400"/>
            <a:ext cx="3581400" cy="2387600"/>
          </a:xfrm>
          <a:prstGeom prst="rect">
            <a:avLst/>
          </a:prstGeom>
        </p:spPr>
      </p:pic>
    </p:spTree>
    <p:extLst>
      <p:ext uri="{BB962C8B-B14F-4D97-AF65-F5344CB8AC3E}">
        <p14:creationId xmlns:p14="http://schemas.microsoft.com/office/powerpoint/2010/main" val="117997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5;p33">
            <a:extLst>
              <a:ext uri="{FF2B5EF4-FFF2-40B4-BE49-F238E27FC236}">
                <a16:creationId xmlns:a16="http://schemas.microsoft.com/office/drawing/2014/main" id="{12035F7B-23F0-CA4A-9D6C-1EA687B46CD7}"/>
              </a:ext>
            </a:extLst>
          </p:cNvPr>
          <p:cNvSpPr txBox="1">
            <a:spLocks/>
          </p:cNvSpPr>
          <p:nvPr/>
        </p:nvSpPr>
        <p:spPr>
          <a:xfrm>
            <a:off x="1015999" y="217388"/>
            <a:ext cx="9719734" cy="693242"/>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RESULTADOS Y DISCUSIÓN</a:t>
            </a:r>
          </a:p>
        </p:txBody>
      </p:sp>
      <p:sp>
        <p:nvSpPr>
          <p:cNvPr id="3" name="Rectángulo 2">
            <a:extLst>
              <a:ext uri="{FF2B5EF4-FFF2-40B4-BE49-F238E27FC236}">
                <a16:creationId xmlns:a16="http://schemas.microsoft.com/office/drawing/2014/main" id="{DF064CB5-A511-5341-A6C7-06A8AE2BE84E}"/>
              </a:ext>
            </a:extLst>
          </p:cNvPr>
          <p:cNvSpPr/>
          <p:nvPr/>
        </p:nvSpPr>
        <p:spPr>
          <a:xfrm>
            <a:off x="4597400" y="697057"/>
            <a:ext cx="2997200" cy="1188146"/>
          </a:xfrm>
          <a:prstGeom prst="rect">
            <a:avLst/>
          </a:prstGeom>
        </p:spPr>
        <p:txBody>
          <a:bodyPr wrap="square">
            <a:spAutoFit/>
          </a:bodyPr>
          <a:lstStyle/>
          <a:p>
            <a:pPr marR="31115">
              <a:lnSpc>
                <a:spcPct val="150000"/>
              </a:lnSpc>
              <a:spcBef>
                <a:spcPts val="1200"/>
              </a:spcBef>
              <a:spcAft>
                <a:spcPts val="1200"/>
              </a:spcAft>
            </a:pPr>
            <a:r>
              <a:rPr lang="es-EC" b="1" dirty="0">
                <a:latin typeface="Calibri" panose="020F0502020204030204" pitchFamily="34" charset="0"/>
                <a:ea typeface="Times New Roman" panose="02020603050405020304" pitchFamily="18" charset="0"/>
                <a:cs typeface="Times New Roman" panose="02020603050405020304" pitchFamily="18" charset="0"/>
              </a:rPr>
              <a:t>Parámetros zootécnicos</a:t>
            </a:r>
          </a:p>
          <a:p>
            <a:pPr algn="just">
              <a:lnSpc>
                <a:spcPct val="150000"/>
              </a:lnSpc>
              <a:spcBef>
                <a:spcPts val="1200"/>
              </a:spcBef>
              <a:spcAft>
                <a:spcPts val="1200"/>
              </a:spcAft>
            </a:pPr>
            <a:r>
              <a:rPr lang="es-ES" b="1" i="1" dirty="0">
                <a:latin typeface="Calibri" panose="020F0502020204030204" pitchFamily="34" charset="0"/>
                <a:ea typeface="Times New Roman" panose="02020603050405020304" pitchFamily="18" charset="0"/>
                <a:cs typeface="Times New Roman" panose="02020603050405020304" pitchFamily="18" charset="0"/>
              </a:rPr>
              <a:t>Producción de leche</a:t>
            </a:r>
            <a:endParaRPr lang="es-EC" b="1" i="1"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Gráfico 3">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880014033"/>
              </p:ext>
            </p:extLst>
          </p:nvPr>
        </p:nvGraphicFramePr>
        <p:xfrm>
          <a:off x="1888067" y="1671630"/>
          <a:ext cx="7755466" cy="4117206"/>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6CBD561C-5798-974F-A2CE-B176C7FDD8EB}"/>
              </a:ext>
            </a:extLst>
          </p:cNvPr>
          <p:cNvSpPr txBox="1"/>
          <p:nvPr/>
        </p:nvSpPr>
        <p:spPr>
          <a:xfrm>
            <a:off x="9539415" y="2931476"/>
            <a:ext cx="260378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Grupo bypass   producción un 23% a la semana 6.</a:t>
            </a:r>
          </a:p>
        </p:txBody>
      </p:sp>
      <p:sp>
        <p:nvSpPr>
          <p:cNvPr id="10" name="Flecha arriba 9">
            <a:extLst>
              <a:ext uri="{FF2B5EF4-FFF2-40B4-BE49-F238E27FC236}">
                <a16:creationId xmlns:a16="http://schemas.microsoft.com/office/drawing/2014/main" id="{B46CEBA5-8869-3B42-BF00-534F03347D9E}"/>
              </a:ext>
            </a:extLst>
          </p:cNvPr>
          <p:cNvSpPr/>
          <p:nvPr/>
        </p:nvSpPr>
        <p:spPr>
          <a:xfrm>
            <a:off x="11053094" y="2928359"/>
            <a:ext cx="160638" cy="296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1BEBE4C0-F1B4-0043-8DA9-6491E7BD8691}"/>
              </a:ext>
            </a:extLst>
          </p:cNvPr>
          <p:cNvSpPr txBox="1"/>
          <p:nvPr/>
        </p:nvSpPr>
        <p:spPr>
          <a:xfrm>
            <a:off x="10081459" y="1897970"/>
            <a:ext cx="128432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a:t>P = 0,02003</a:t>
            </a:r>
          </a:p>
        </p:txBody>
      </p:sp>
      <p:sp>
        <p:nvSpPr>
          <p:cNvPr id="12" name="CuadroTexto 11">
            <a:extLst>
              <a:ext uri="{FF2B5EF4-FFF2-40B4-BE49-F238E27FC236}">
                <a16:creationId xmlns:a16="http://schemas.microsoft.com/office/drawing/2014/main" id="{1ACD127B-AED7-E044-9978-672FE2F4AD75}"/>
              </a:ext>
            </a:extLst>
          </p:cNvPr>
          <p:cNvSpPr txBox="1"/>
          <p:nvPr/>
        </p:nvSpPr>
        <p:spPr>
          <a:xfrm>
            <a:off x="2099329" y="6046127"/>
            <a:ext cx="799334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just"/>
            <a:r>
              <a:rPr lang="es-ES" dirty="0"/>
              <a:t>(</a:t>
            </a:r>
            <a:r>
              <a:rPr lang="es-ES" dirty="0" err="1"/>
              <a:t>Mendez</a:t>
            </a:r>
            <a:r>
              <a:rPr lang="es-ES" dirty="0"/>
              <a:t>, 2013) obtuvo un aumento de 2,84 litros/vaca/día a partir de la semana 6</a:t>
            </a:r>
            <a:r>
              <a:rPr lang="es-EC" dirty="0"/>
              <a:t> </a:t>
            </a:r>
          </a:p>
        </p:txBody>
      </p:sp>
      <p:sp>
        <p:nvSpPr>
          <p:cNvPr id="13" name="Rectángulo 12">
            <a:extLst>
              <a:ext uri="{FF2B5EF4-FFF2-40B4-BE49-F238E27FC236}">
                <a16:creationId xmlns:a16="http://schemas.microsoft.com/office/drawing/2014/main" id="{805038E2-31BB-D74F-8891-BF2B07E02F61}"/>
              </a:ext>
            </a:extLst>
          </p:cNvPr>
          <p:cNvSpPr/>
          <p:nvPr/>
        </p:nvSpPr>
        <p:spPr>
          <a:xfrm>
            <a:off x="436880" y="2450017"/>
            <a:ext cx="122661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p = 0,8380</a:t>
            </a:r>
            <a:r>
              <a:rPr lang="es-EC" dirty="0"/>
              <a:t> </a:t>
            </a:r>
          </a:p>
        </p:txBody>
      </p:sp>
      <p:sp>
        <p:nvSpPr>
          <p:cNvPr id="14" name="Rectángulo 13">
            <a:extLst>
              <a:ext uri="{FF2B5EF4-FFF2-40B4-BE49-F238E27FC236}">
                <a16:creationId xmlns:a16="http://schemas.microsoft.com/office/drawing/2014/main" id="{C911EA5E-228A-3A44-8ED4-938327EF8107}"/>
              </a:ext>
            </a:extLst>
          </p:cNvPr>
          <p:cNvSpPr/>
          <p:nvPr/>
        </p:nvSpPr>
        <p:spPr>
          <a:xfrm>
            <a:off x="84038" y="3076640"/>
            <a:ext cx="1917757"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promedio de </a:t>
            </a:r>
          </a:p>
          <a:p>
            <a:r>
              <a:rPr lang="es-ES" dirty="0">
                <a:latin typeface="Calibri" panose="020F0502020204030204" pitchFamily="34" charset="0"/>
                <a:ea typeface="Calibri" panose="020F0502020204030204" pitchFamily="34" charset="0"/>
                <a:cs typeface="Times New Roman" panose="02020603050405020304" pitchFamily="18" charset="0"/>
              </a:rPr>
              <a:t>7,78 litros/vaca/día</a:t>
            </a:r>
            <a:r>
              <a:rPr lang="es-EC" dirty="0"/>
              <a:t> </a:t>
            </a:r>
          </a:p>
        </p:txBody>
      </p:sp>
      <p:sp>
        <p:nvSpPr>
          <p:cNvPr id="15" name="CuadroTexto 14">
            <a:extLst>
              <a:ext uri="{FF2B5EF4-FFF2-40B4-BE49-F238E27FC236}">
                <a16:creationId xmlns:a16="http://schemas.microsoft.com/office/drawing/2014/main" id="{D5DE4481-3416-404C-99CC-F1D8FE605088}"/>
              </a:ext>
            </a:extLst>
          </p:cNvPr>
          <p:cNvSpPr txBox="1"/>
          <p:nvPr/>
        </p:nvSpPr>
        <p:spPr>
          <a:xfrm>
            <a:off x="9665655" y="4089291"/>
            <a:ext cx="233596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a:t>&gt; Consumo de energía </a:t>
            </a:r>
          </a:p>
          <a:p>
            <a:r>
              <a:rPr lang="es-EC" dirty="0"/>
              <a:t>&gt; Producción</a:t>
            </a:r>
          </a:p>
        </p:txBody>
      </p:sp>
    </p:spTree>
    <p:extLst>
      <p:ext uri="{BB962C8B-B14F-4D97-AF65-F5344CB8AC3E}">
        <p14:creationId xmlns:p14="http://schemas.microsoft.com/office/powerpoint/2010/main" val="176745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C2D55A6-1B73-C84D-BEF3-6C4B40363204}"/>
              </a:ext>
            </a:extLst>
          </p:cNvPr>
          <p:cNvSpPr/>
          <p:nvPr/>
        </p:nvSpPr>
        <p:spPr>
          <a:xfrm>
            <a:off x="4672232" y="300965"/>
            <a:ext cx="2000869" cy="464871"/>
          </a:xfrm>
          <a:prstGeom prst="rect">
            <a:avLst/>
          </a:prstGeom>
        </p:spPr>
        <p:txBody>
          <a:bodyPr wrap="none">
            <a:spAutoFit/>
          </a:bodyPr>
          <a:lstStyle/>
          <a:p>
            <a:pPr algn="just">
              <a:lnSpc>
                <a:spcPct val="150000"/>
              </a:lnSpc>
              <a:spcBef>
                <a:spcPts val="1200"/>
              </a:spcBef>
              <a:spcAft>
                <a:spcPts val="1200"/>
              </a:spcAft>
            </a:pPr>
            <a:r>
              <a:rPr lang="es-ES" b="1" i="1" dirty="0">
                <a:latin typeface="Calibri" panose="020F0502020204030204" pitchFamily="34" charset="0"/>
                <a:ea typeface="Times New Roman" panose="02020603050405020304" pitchFamily="18" charset="0"/>
                <a:cs typeface="Times New Roman" panose="02020603050405020304" pitchFamily="18" charset="0"/>
              </a:rPr>
              <a:t>Condición Corporal</a:t>
            </a:r>
            <a:endParaRPr lang="es-EC" b="1" i="1"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300-000004000000}"/>
              </a:ext>
            </a:extLst>
          </p:cNvPr>
          <p:cNvGraphicFramePr/>
          <p:nvPr>
            <p:extLst>
              <p:ext uri="{D42A27DB-BD31-4B8C-83A1-F6EECF244321}">
                <p14:modId xmlns:p14="http://schemas.microsoft.com/office/powerpoint/2010/main" val="1317956677"/>
              </p:ext>
            </p:extLst>
          </p:nvPr>
        </p:nvGraphicFramePr>
        <p:xfrm>
          <a:off x="1913467" y="931332"/>
          <a:ext cx="8297332" cy="43518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8FC99FD6-8AF6-294B-9766-5899927FBB04}"/>
              </a:ext>
            </a:extLst>
          </p:cNvPr>
          <p:cNvSpPr/>
          <p:nvPr/>
        </p:nvSpPr>
        <p:spPr>
          <a:xfrm>
            <a:off x="560419" y="1490359"/>
            <a:ext cx="110959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p &lt; 0,001</a:t>
            </a:r>
            <a:r>
              <a:rPr lang="es-EC" dirty="0"/>
              <a:t> </a:t>
            </a:r>
          </a:p>
        </p:txBody>
      </p:sp>
      <p:sp>
        <p:nvSpPr>
          <p:cNvPr id="5" name="Rectángulo 4">
            <a:extLst>
              <a:ext uri="{FF2B5EF4-FFF2-40B4-BE49-F238E27FC236}">
                <a16:creationId xmlns:a16="http://schemas.microsoft.com/office/drawing/2014/main" id="{742D7178-51A2-7948-B7FA-278540DC2348}"/>
              </a:ext>
            </a:extLst>
          </p:cNvPr>
          <p:cNvSpPr/>
          <p:nvPr/>
        </p:nvSpPr>
        <p:spPr>
          <a:xfrm>
            <a:off x="220134" y="2690336"/>
            <a:ext cx="169333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grupo control inició </a:t>
            </a:r>
          </a:p>
          <a:p>
            <a:r>
              <a:rPr lang="es-ES" dirty="0">
                <a:latin typeface="Calibri" panose="020F0502020204030204" pitchFamily="34" charset="0"/>
                <a:ea typeface="Calibri" panose="020F0502020204030204" pitchFamily="34" charset="0"/>
                <a:cs typeface="Times New Roman" panose="02020603050405020304" pitchFamily="18" charset="0"/>
              </a:rPr>
              <a:t>con 0,5 puntos mayor </a:t>
            </a:r>
          </a:p>
          <a:p>
            <a:r>
              <a:rPr lang="es-ES" dirty="0">
                <a:latin typeface="Calibri" panose="020F0502020204030204" pitchFamily="34" charset="0"/>
                <a:ea typeface="Calibri" panose="020F0502020204030204" pitchFamily="34" charset="0"/>
                <a:cs typeface="Times New Roman" panose="02020603050405020304" pitchFamily="18" charset="0"/>
              </a:rPr>
              <a:t>en cc</a:t>
            </a:r>
            <a:r>
              <a:rPr lang="es-EC" dirty="0"/>
              <a:t> </a:t>
            </a:r>
          </a:p>
        </p:txBody>
      </p:sp>
      <p:sp>
        <p:nvSpPr>
          <p:cNvPr id="6" name="Rectángulo 5">
            <a:extLst>
              <a:ext uri="{FF2B5EF4-FFF2-40B4-BE49-F238E27FC236}">
                <a16:creationId xmlns:a16="http://schemas.microsoft.com/office/drawing/2014/main" id="{5E29007C-CB95-B442-A735-56BC2448C02B}"/>
              </a:ext>
            </a:extLst>
          </p:cNvPr>
          <p:cNvSpPr/>
          <p:nvPr/>
        </p:nvSpPr>
        <p:spPr>
          <a:xfrm>
            <a:off x="10597941" y="1490359"/>
            <a:ext cx="116249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 p &lt; 0,001</a:t>
            </a:r>
            <a:r>
              <a:rPr lang="es-EC" dirty="0"/>
              <a:t> </a:t>
            </a:r>
          </a:p>
        </p:txBody>
      </p:sp>
      <p:sp>
        <p:nvSpPr>
          <p:cNvPr id="7" name="Rectángulo 6">
            <a:extLst>
              <a:ext uri="{FF2B5EF4-FFF2-40B4-BE49-F238E27FC236}">
                <a16:creationId xmlns:a16="http://schemas.microsoft.com/office/drawing/2014/main" id="{0E0BD5E2-2D19-A846-8787-21CF1F842337}"/>
              </a:ext>
            </a:extLst>
          </p:cNvPr>
          <p:cNvSpPr/>
          <p:nvPr/>
        </p:nvSpPr>
        <p:spPr>
          <a:xfrm>
            <a:off x="10454248" y="3429000"/>
            <a:ext cx="1449884"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+ 0,5 puntos </a:t>
            </a:r>
          </a:p>
          <a:p>
            <a:r>
              <a:rPr lang="es-ES" dirty="0">
                <a:latin typeface="Calibri" panose="020F0502020204030204" pitchFamily="34" charset="0"/>
                <a:ea typeface="Calibri" panose="020F0502020204030204" pitchFamily="34" charset="0"/>
                <a:cs typeface="Times New Roman" panose="02020603050405020304" pitchFamily="18" charset="0"/>
              </a:rPr>
              <a:t>en cc </a:t>
            </a:r>
            <a:endParaRPr lang="es-EC" dirty="0"/>
          </a:p>
        </p:txBody>
      </p:sp>
      <p:sp>
        <p:nvSpPr>
          <p:cNvPr id="8" name="Rectángulo 7">
            <a:extLst>
              <a:ext uri="{FF2B5EF4-FFF2-40B4-BE49-F238E27FC236}">
                <a16:creationId xmlns:a16="http://schemas.microsoft.com/office/drawing/2014/main" id="{FF5EDD6E-16E4-6F49-A438-A2D239B07928}"/>
              </a:ext>
            </a:extLst>
          </p:cNvPr>
          <p:cNvSpPr/>
          <p:nvPr/>
        </p:nvSpPr>
        <p:spPr>
          <a:xfrm>
            <a:off x="3031067" y="5465003"/>
            <a:ext cx="692573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Uno de los beneficios al suministrar grasa </a:t>
            </a:r>
            <a:r>
              <a:rPr lang="es-ES" dirty="0" err="1">
                <a:latin typeface="Calibri" panose="020F0502020204030204" pitchFamily="34" charset="0"/>
                <a:ea typeface="Calibri" panose="020F0502020204030204" pitchFamily="34" charset="0"/>
                <a:cs typeface="Times New Roman" panose="02020603050405020304" pitchFamily="18" charset="0"/>
              </a:rPr>
              <a:t>sobrepasante</a:t>
            </a:r>
            <a:r>
              <a:rPr lang="es-ES" dirty="0">
                <a:latin typeface="Calibri" panose="020F0502020204030204" pitchFamily="34" charset="0"/>
                <a:ea typeface="Calibri" panose="020F0502020204030204" pitchFamily="34" charset="0"/>
                <a:cs typeface="Times New Roman" panose="02020603050405020304" pitchFamily="18" charset="0"/>
              </a:rPr>
              <a:t> según (</a:t>
            </a:r>
            <a:r>
              <a:rPr lang="es-ES" dirty="0" err="1">
                <a:latin typeface="Calibri" panose="020F0502020204030204" pitchFamily="34" charset="0"/>
                <a:ea typeface="Calibri" panose="020F0502020204030204" pitchFamily="34" charset="0"/>
                <a:cs typeface="Times New Roman" panose="02020603050405020304" pitchFamily="18" charset="0"/>
              </a:rPr>
              <a:t>Nutrimixes</a:t>
            </a:r>
            <a:r>
              <a:rPr lang="es-ES" dirty="0">
                <a:latin typeface="Calibri" panose="020F0502020204030204" pitchFamily="34" charset="0"/>
                <a:ea typeface="Calibri" panose="020F0502020204030204" pitchFamily="34" charset="0"/>
                <a:cs typeface="Times New Roman" panose="02020603050405020304" pitchFamily="18" charset="0"/>
              </a:rPr>
              <a:t>;, 2019) es ayudar a recuperar rápidamente la condición corporal de las vacas</a:t>
            </a:r>
            <a:r>
              <a:rPr lang="es-EC" dirty="0"/>
              <a:t> </a:t>
            </a:r>
          </a:p>
        </p:txBody>
      </p:sp>
    </p:spTree>
    <p:extLst>
      <p:ext uri="{BB962C8B-B14F-4D97-AF65-F5344CB8AC3E}">
        <p14:creationId xmlns:p14="http://schemas.microsoft.com/office/powerpoint/2010/main" val="330262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F303CB-7E69-C440-A7E6-30D7BA2BB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9495" y="1730325"/>
            <a:ext cx="4976489" cy="3732367"/>
          </a:xfrm>
          <a:prstGeom prst="rect">
            <a:avLst/>
          </a:prstGeom>
        </p:spPr>
      </p:pic>
      <p:pic>
        <p:nvPicPr>
          <p:cNvPr id="2" name="Imagen 1">
            <a:extLst>
              <a:ext uri="{FF2B5EF4-FFF2-40B4-BE49-F238E27FC236}">
                <a16:creationId xmlns:a16="http://schemas.microsoft.com/office/drawing/2014/main" id="{882718AD-AD63-2B46-9E43-3493F2F07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4095" y="1491175"/>
            <a:ext cx="3355146" cy="4473527"/>
          </a:xfrm>
          <a:prstGeom prst="rect">
            <a:avLst/>
          </a:prstGeom>
        </p:spPr>
      </p:pic>
      <p:sp>
        <p:nvSpPr>
          <p:cNvPr id="6" name="Rectángulo 5">
            <a:extLst>
              <a:ext uri="{FF2B5EF4-FFF2-40B4-BE49-F238E27FC236}">
                <a16:creationId xmlns:a16="http://schemas.microsoft.com/office/drawing/2014/main" id="{0DE423B3-4796-7641-BCC2-5E8AF5580F41}"/>
              </a:ext>
            </a:extLst>
          </p:cNvPr>
          <p:cNvSpPr/>
          <p:nvPr/>
        </p:nvSpPr>
        <p:spPr>
          <a:xfrm>
            <a:off x="1918542" y="771938"/>
            <a:ext cx="229877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2,5 Condición corporal</a:t>
            </a:r>
          </a:p>
        </p:txBody>
      </p:sp>
      <p:sp>
        <p:nvSpPr>
          <p:cNvPr id="7" name="Rectángulo 6">
            <a:extLst>
              <a:ext uri="{FF2B5EF4-FFF2-40B4-BE49-F238E27FC236}">
                <a16:creationId xmlns:a16="http://schemas.microsoft.com/office/drawing/2014/main" id="{DE70D009-2E9E-4640-B2EC-B1E02CD81047}"/>
              </a:ext>
            </a:extLst>
          </p:cNvPr>
          <p:cNvSpPr/>
          <p:nvPr/>
        </p:nvSpPr>
        <p:spPr>
          <a:xfrm>
            <a:off x="7656324" y="771938"/>
            <a:ext cx="229877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cs typeface="Times New Roman" panose="02020603050405020304" pitchFamily="18" charset="0"/>
              </a:rPr>
              <a:t>3,5 Condición corporal</a:t>
            </a:r>
            <a:endParaRPr lang="es-EC" dirty="0"/>
          </a:p>
        </p:txBody>
      </p:sp>
    </p:spTree>
    <p:extLst>
      <p:ext uri="{BB962C8B-B14F-4D97-AF65-F5344CB8AC3E}">
        <p14:creationId xmlns:p14="http://schemas.microsoft.com/office/powerpoint/2010/main" val="182749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4EEA6C-7055-FC4F-821B-B9A9A771650F}"/>
              </a:ext>
            </a:extLst>
          </p:cNvPr>
          <p:cNvSpPr/>
          <p:nvPr/>
        </p:nvSpPr>
        <p:spPr>
          <a:xfrm>
            <a:off x="5644837" y="165498"/>
            <a:ext cx="631391" cy="464871"/>
          </a:xfrm>
          <a:prstGeom prst="rect">
            <a:avLst/>
          </a:prstGeom>
        </p:spPr>
        <p:txBody>
          <a:bodyPr wrap="none">
            <a:spAutoFit/>
          </a:bodyPr>
          <a:lstStyle/>
          <a:p>
            <a:pPr algn="just">
              <a:lnSpc>
                <a:spcPct val="150000"/>
              </a:lnSpc>
              <a:spcBef>
                <a:spcPts val="1200"/>
              </a:spcBef>
              <a:spcAft>
                <a:spcPts val="1200"/>
              </a:spcAft>
            </a:pPr>
            <a:r>
              <a:rPr lang="es-ES" b="1" i="1" dirty="0">
                <a:latin typeface="Calibri" panose="020F0502020204030204" pitchFamily="34" charset="0"/>
                <a:ea typeface="Times New Roman" panose="02020603050405020304" pitchFamily="18" charset="0"/>
                <a:cs typeface="Times New Roman" panose="02020603050405020304" pitchFamily="18" charset="0"/>
              </a:rPr>
              <a:t>Peso</a:t>
            </a:r>
            <a:endParaRPr lang="es-EC" b="1" i="1"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00000000-0008-0000-0300-000005000000}"/>
              </a:ext>
            </a:extLst>
          </p:cNvPr>
          <p:cNvGraphicFramePr/>
          <p:nvPr>
            <p:extLst>
              <p:ext uri="{D42A27DB-BD31-4B8C-83A1-F6EECF244321}">
                <p14:modId xmlns:p14="http://schemas.microsoft.com/office/powerpoint/2010/main" val="1631457970"/>
              </p:ext>
            </p:extLst>
          </p:nvPr>
        </p:nvGraphicFramePr>
        <p:xfrm>
          <a:off x="1574800" y="726216"/>
          <a:ext cx="9042400" cy="485603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94ABCF5D-EBDB-5D40-8987-C96121EA1DA6}"/>
              </a:ext>
            </a:extLst>
          </p:cNvPr>
          <p:cNvSpPr/>
          <p:nvPr/>
        </p:nvSpPr>
        <p:spPr>
          <a:xfrm>
            <a:off x="348813" y="1386226"/>
            <a:ext cx="110959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p &lt; 0,001</a:t>
            </a:r>
            <a:r>
              <a:rPr lang="es-EC" dirty="0"/>
              <a:t> </a:t>
            </a:r>
          </a:p>
        </p:txBody>
      </p:sp>
      <p:sp>
        <p:nvSpPr>
          <p:cNvPr id="7" name="Rectángulo 6">
            <a:extLst>
              <a:ext uri="{FF2B5EF4-FFF2-40B4-BE49-F238E27FC236}">
                <a16:creationId xmlns:a16="http://schemas.microsoft.com/office/drawing/2014/main" id="{2683CE5E-BFD5-904B-9097-BD0C99E41200}"/>
              </a:ext>
            </a:extLst>
          </p:cNvPr>
          <p:cNvSpPr/>
          <p:nvPr/>
        </p:nvSpPr>
        <p:spPr>
          <a:xfrm>
            <a:off x="-1" y="3047282"/>
            <a:ext cx="180722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18% mayor para</a:t>
            </a:r>
          </a:p>
          <a:p>
            <a:r>
              <a:rPr lang="es-ES" dirty="0">
                <a:latin typeface="Calibri" panose="020F0502020204030204" pitchFamily="34" charset="0"/>
                <a:ea typeface="Calibri" panose="020F0502020204030204" pitchFamily="34" charset="0"/>
                <a:cs typeface="Times New Roman" panose="02020603050405020304" pitchFamily="18" charset="0"/>
              </a:rPr>
              <a:t> el grupo control</a:t>
            </a:r>
            <a:r>
              <a:rPr lang="es-EC" dirty="0"/>
              <a:t> </a:t>
            </a:r>
          </a:p>
        </p:txBody>
      </p:sp>
      <p:sp>
        <p:nvSpPr>
          <p:cNvPr id="8" name="Rectángulo 7">
            <a:extLst>
              <a:ext uri="{FF2B5EF4-FFF2-40B4-BE49-F238E27FC236}">
                <a16:creationId xmlns:a16="http://schemas.microsoft.com/office/drawing/2014/main" id="{570F6ECC-C06F-C44D-A3EF-AC990F2E3D15}"/>
              </a:ext>
            </a:extLst>
          </p:cNvPr>
          <p:cNvSpPr/>
          <p:nvPr/>
        </p:nvSpPr>
        <p:spPr>
          <a:xfrm>
            <a:off x="10925335" y="1382367"/>
            <a:ext cx="1109599"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Control</a:t>
            </a:r>
          </a:p>
          <a:p>
            <a:r>
              <a:rPr lang="es-ES" dirty="0">
                <a:latin typeface="Calibri" panose="020F0502020204030204" pitchFamily="34" charset="0"/>
                <a:ea typeface="Calibri" panose="020F0502020204030204" pitchFamily="34" charset="0"/>
                <a:cs typeface="Times New Roman" panose="02020603050405020304" pitchFamily="18" charset="0"/>
              </a:rPr>
              <a:t>p = 0,409</a:t>
            </a:r>
            <a:r>
              <a:rPr lang="es-EC" dirty="0"/>
              <a:t> </a:t>
            </a:r>
          </a:p>
        </p:txBody>
      </p:sp>
      <p:sp>
        <p:nvSpPr>
          <p:cNvPr id="9" name="Rectángulo 8">
            <a:extLst>
              <a:ext uri="{FF2B5EF4-FFF2-40B4-BE49-F238E27FC236}">
                <a16:creationId xmlns:a16="http://schemas.microsoft.com/office/drawing/2014/main" id="{E10EBC24-CB9D-B141-8E49-88DDD01BB5D8}"/>
              </a:ext>
            </a:extLst>
          </p:cNvPr>
          <p:cNvSpPr/>
          <p:nvPr/>
        </p:nvSpPr>
        <p:spPr>
          <a:xfrm>
            <a:off x="10752668" y="3105834"/>
            <a:ext cx="1109599"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Bypass</a:t>
            </a:r>
          </a:p>
          <a:p>
            <a:r>
              <a:rPr lang="es-ES" dirty="0">
                <a:latin typeface="Calibri" panose="020F0502020204030204" pitchFamily="34" charset="0"/>
                <a:ea typeface="Calibri" panose="020F0502020204030204" pitchFamily="34" charset="0"/>
                <a:cs typeface="Times New Roman" panose="02020603050405020304" pitchFamily="18" charset="0"/>
              </a:rPr>
              <a:t>p = 0,938</a:t>
            </a:r>
            <a:r>
              <a:rPr lang="es-EC" dirty="0"/>
              <a:t> </a:t>
            </a:r>
          </a:p>
        </p:txBody>
      </p:sp>
      <p:sp>
        <p:nvSpPr>
          <p:cNvPr id="11" name="Rectángulo 10">
            <a:extLst>
              <a:ext uri="{FF2B5EF4-FFF2-40B4-BE49-F238E27FC236}">
                <a16:creationId xmlns:a16="http://schemas.microsoft.com/office/drawing/2014/main" id="{41BCC7DC-7225-3B43-B25C-1A778F1DB834}"/>
              </a:ext>
            </a:extLst>
          </p:cNvPr>
          <p:cNvSpPr/>
          <p:nvPr/>
        </p:nvSpPr>
        <p:spPr>
          <a:xfrm>
            <a:off x="903613" y="5631670"/>
            <a:ext cx="10750828"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(Kellogg, 2010) afirma que la ganancia </a:t>
            </a:r>
            <a:r>
              <a:rPr lang="es-ES_tradnl" dirty="0"/>
              <a:t>de 100 a 140 libras de peso corporal equivale a un punto  de condición </a:t>
            </a:r>
          </a:p>
          <a:p>
            <a:pPr algn="just"/>
            <a:r>
              <a:rPr lang="es-ES_tradnl" dirty="0"/>
              <a:t>corporal, en esta investigación el grupo bypass ganó un promedio de 50 libras, pero dicho valor no incidió para </a:t>
            </a:r>
          </a:p>
          <a:p>
            <a:pPr algn="just"/>
            <a:r>
              <a:rPr lang="es-ES_tradnl" dirty="0"/>
              <a:t>que haya diferencia estadística significativa</a:t>
            </a:r>
            <a:r>
              <a:rPr lang="es-EC" dirty="0"/>
              <a:t> </a:t>
            </a:r>
          </a:p>
        </p:txBody>
      </p:sp>
    </p:spTree>
    <p:extLst>
      <p:ext uri="{BB962C8B-B14F-4D97-AF65-F5344CB8AC3E}">
        <p14:creationId xmlns:p14="http://schemas.microsoft.com/office/powerpoint/2010/main" val="299976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D6421C2-DF1F-0142-A738-EF8034B136B1}"/>
              </a:ext>
            </a:extLst>
          </p:cNvPr>
          <p:cNvSpPr/>
          <p:nvPr/>
        </p:nvSpPr>
        <p:spPr>
          <a:xfrm>
            <a:off x="2726267" y="0"/>
            <a:ext cx="6096000" cy="1188146"/>
          </a:xfrm>
          <a:prstGeom prst="rect">
            <a:avLst/>
          </a:prstGeom>
        </p:spPr>
        <p:txBody>
          <a:bodyPr>
            <a:spAutoFit/>
          </a:bodyPr>
          <a:lstStyle/>
          <a:p>
            <a:pPr marR="31115" algn="ctr">
              <a:lnSpc>
                <a:spcPct val="150000"/>
              </a:lnSpc>
              <a:spcBef>
                <a:spcPts val="1200"/>
              </a:spcBef>
              <a:spcAft>
                <a:spcPts val="1200"/>
              </a:spcAft>
            </a:pPr>
            <a:r>
              <a:rPr lang="es-EC" b="1" dirty="0">
                <a:latin typeface="Calibri" panose="020F0502020204030204" pitchFamily="34" charset="0"/>
                <a:ea typeface="Times New Roman" panose="02020603050405020304" pitchFamily="18" charset="0"/>
                <a:cs typeface="Times New Roman" panose="02020603050405020304" pitchFamily="18" charset="0"/>
              </a:rPr>
              <a:t>Composición de la leche</a:t>
            </a:r>
          </a:p>
          <a:p>
            <a:pPr algn="ctr">
              <a:lnSpc>
                <a:spcPct val="150000"/>
              </a:lnSpc>
              <a:spcBef>
                <a:spcPts val="1200"/>
              </a:spcBef>
              <a:spcAft>
                <a:spcPts val="1200"/>
              </a:spcAft>
            </a:pPr>
            <a:r>
              <a:rPr lang="es-ES" b="1" i="1" dirty="0">
                <a:latin typeface="Calibri" panose="020F0502020204030204" pitchFamily="34" charset="0"/>
                <a:ea typeface="Times New Roman" panose="02020603050405020304" pitchFamily="18" charset="0"/>
                <a:cs typeface="Times New Roman" panose="02020603050405020304" pitchFamily="18" charset="0"/>
              </a:rPr>
              <a:t>Grasa</a:t>
            </a:r>
            <a:endParaRPr lang="es-EC" b="1" i="1"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500-000004000000}"/>
              </a:ext>
            </a:extLst>
          </p:cNvPr>
          <p:cNvGraphicFramePr/>
          <p:nvPr>
            <p:extLst>
              <p:ext uri="{D42A27DB-BD31-4B8C-83A1-F6EECF244321}">
                <p14:modId xmlns:p14="http://schemas.microsoft.com/office/powerpoint/2010/main" val="393952712"/>
              </p:ext>
            </p:extLst>
          </p:nvPr>
        </p:nvGraphicFramePr>
        <p:xfrm>
          <a:off x="695186" y="1229763"/>
          <a:ext cx="8974666" cy="408093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04E4275F-E15B-5A47-B4A2-6FF8587B0EDB}"/>
              </a:ext>
            </a:extLst>
          </p:cNvPr>
          <p:cNvSpPr txBox="1"/>
          <p:nvPr/>
        </p:nvSpPr>
        <p:spPr>
          <a:xfrm>
            <a:off x="406400" y="5346688"/>
            <a:ext cx="11238846"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just"/>
            <a:r>
              <a:rPr lang="es-ES" dirty="0"/>
              <a:t>(Duque, y otros, 2013) evaluaron el efecto de la suplementación con grasa </a:t>
            </a:r>
            <a:r>
              <a:rPr lang="es-ES" dirty="0" err="1"/>
              <a:t>sobrepasante</a:t>
            </a:r>
            <a:endParaRPr lang="es-ES" dirty="0"/>
          </a:p>
          <a:p>
            <a:pPr algn="just"/>
            <a:r>
              <a:rPr lang="es-ES" dirty="0"/>
              <a:t>sobre el perfil de ácidos grasos de la leche de vaca Holstein, afirmaron que este tipo de suplementación no afecta al </a:t>
            </a:r>
          </a:p>
          <a:p>
            <a:pPr algn="just"/>
            <a:r>
              <a:rPr lang="es-ES" dirty="0"/>
              <a:t>porcentaje de grasa en leche, datos que coinciden con esta investigación.</a:t>
            </a:r>
            <a:endParaRPr lang="es-EC" dirty="0"/>
          </a:p>
          <a:p>
            <a:r>
              <a:rPr lang="es-EC" dirty="0"/>
              <a:t> </a:t>
            </a:r>
          </a:p>
        </p:txBody>
      </p:sp>
      <p:sp>
        <p:nvSpPr>
          <p:cNvPr id="6" name="Rectángulo 5">
            <a:extLst>
              <a:ext uri="{FF2B5EF4-FFF2-40B4-BE49-F238E27FC236}">
                <a16:creationId xmlns:a16="http://schemas.microsoft.com/office/drawing/2014/main" id="{CEAE0E7D-3B7D-4B4C-BB7E-E02CB296709B}"/>
              </a:ext>
            </a:extLst>
          </p:cNvPr>
          <p:cNvSpPr/>
          <p:nvPr/>
        </p:nvSpPr>
        <p:spPr>
          <a:xfrm>
            <a:off x="10000765" y="1097121"/>
            <a:ext cx="105670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P =0,572</a:t>
            </a:r>
            <a:r>
              <a:rPr lang="es-EC" dirty="0"/>
              <a:t> </a:t>
            </a:r>
          </a:p>
        </p:txBody>
      </p:sp>
      <p:sp>
        <p:nvSpPr>
          <p:cNvPr id="7" name="Rectángulo 6">
            <a:extLst>
              <a:ext uri="{FF2B5EF4-FFF2-40B4-BE49-F238E27FC236}">
                <a16:creationId xmlns:a16="http://schemas.microsoft.com/office/drawing/2014/main" id="{5C24DAC6-64CC-8B4E-A2FB-BDC4AF6DCF67}"/>
              </a:ext>
            </a:extLst>
          </p:cNvPr>
          <p:cNvSpPr/>
          <p:nvPr/>
        </p:nvSpPr>
        <p:spPr>
          <a:xfrm>
            <a:off x="9505200" y="2224647"/>
            <a:ext cx="2361993"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aumento de 23% en la </a:t>
            </a:r>
          </a:p>
          <a:p>
            <a:r>
              <a:rPr lang="es-ES" dirty="0">
                <a:latin typeface="Calibri" panose="020F0502020204030204" pitchFamily="34" charset="0"/>
                <a:ea typeface="Calibri" panose="020F0502020204030204" pitchFamily="34" charset="0"/>
                <a:cs typeface="Times New Roman" panose="02020603050405020304" pitchFamily="18" charset="0"/>
              </a:rPr>
              <a:t>producción de leche</a:t>
            </a:r>
            <a:r>
              <a:rPr lang="es-EC" dirty="0"/>
              <a:t> </a:t>
            </a:r>
          </a:p>
        </p:txBody>
      </p:sp>
      <p:sp>
        <p:nvSpPr>
          <p:cNvPr id="8" name="Rectángulo 7">
            <a:extLst>
              <a:ext uri="{FF2B5EF4-FFF2-40B4-BE49-F238E27FC236}">
                <a16:creationId xmlns:a16="http://schemas.microsoft.com/office/drawing/2014/main" id="{EE2926D4-1A3F-DD4D-B7B3-FA8EC2EB5E30}"/>
              </a:ext>
            </a:extLst>
          </p:cNvPr>
          <p:cNvSpPr/>
          <p:nvPr/>
        </p:nvSpPr>
        <p:spPr>
          <a:xfrm>
            <a:off x="9180395" y="3167507"/>
            <a:ext cx="301160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según (Herrera &amp; Calleja, 2011) </a:t>
            </a:r>
            <a:r>
              <a:rPr lang="es-ES" dirty="0">
                <a:latin typeface="Calibri" panose="020F0502020204030204" pitchFamily="34" charset="0"/>
                <a:cs typeface="Times New Roman" panose="02020603050405020304" pitchFamily="18" charset="0"/>
              </a:rPr>
              <a:t>La adición de grasa </a:t>
            </a:r>
            <a:r>
              <a:rPr lang="es-ES" dirty="0"/>
              <a:t>tiene un efecto variable en el porcentaje de grasa en leche.</a:t>
            </a:r>
            <a:r>
              <a:rPr lang="es-EC" dirty="0"/>
              <a:t> </a:t>
            </a:r>
          </a:p>
        </p:txBody>
      </p:sp>
    </p:spTree>
    <p:extLst>
      <p:ext uri="{BB962C8B-B14F-4D97-AF65-F5344CB8AC3E}">
        <p14:creationId xmlns:p14="http://schemas.microsoft.com/office/powerpoint/2010/main" val="150693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8A9266C-DCB2-9445-B4FB-E765FA9B3B86}"/>
              </a:ext>
            </a:extLst>
          </p:cNvPr>
          <p:cNvSpPr/>
          <p:nvPr/>
        </p:nvSpPr>
        <p:spPr>
          <a:xfrm>
            <a:off x="5306458" y="131632"/>
            <a:ext cx="1003352" cy="464871"/>
          </a:xfrm>
          <a:prstGeom prst="rect">
            <a:avLst/>
          </a:prstGeom>
        </p:spPr>
        <p:txBody>
          <a:bodyPr wrap="none">
            <a:spAutoFit/>
          </a:bodyPr>
          <a:lstStyle/>
          <a:p>
            <a:pPr algn="just">
              <a:lnSpc>
                <a:spcPct val="150000"/>
              </a:lnSpc>
              <a:spcBef>
                <a:spcPts val="1200"/>
              </a:spcBef>
              <a:spcAft>
                <a:spcPts val="1200"/>
              </a:spcAft>
            </a:pPr>
            <a:r>
              <a:rPr lang="es-ES" b="1" i="1" dirty="0">
                <a:latin typeface="Calibri" panose="020F0502020204030204" pitchFamily="34" charset="0"/>
                <a:ea typeface="Times New Roman" panose="02020603050405020304" pitchFamily="18" charset="0"/>
                <a:cs typeface="Times New Roman" panose="02020603050405020304" pitchFamily="18" charset="0"/>
              </a:rPr>
              <a:t>Proteína</a:t>
            </a:r>
            <a:endParaRPr lang="es-EC" b="1" i="1"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385232285"/>
              </p:ext>
            </p:extLst>
          </p:nvPr>
        </p:nvGraphicFramePr>
        <p:xfrm>
          <a:off x="1282647" y="596503"/>
          <a:ext cx="8652933" cy="463973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261DB3E2-1888-F04F-BA1D-CE2C046DA421}"/>
              </a:ext>
            </a:extLst>
          </p:cNvPr>
          <p:cNvSpPr txBox="1"/>
          <p:nvPr/>
        </p:nvSpPr>
        <p:spPr>
          <a:xfrm>
            <a:off x="8267519" y="1716041"/>
            <a:ext cx="3741602"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just"/>
            <a:r>
              <a:rPr lang="es-EC" dirty="0"/>
              <a:t>Tanto el grupo </a:t>
            </a: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control como el grupo </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bypass presentaron una uniformidad </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el porcentaje de proteína en leche </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 un promedio general de 3,53%. </a:t>
            </a:r>
            <a:endParaRPr lang="es-EC" dirty="0"/>
          </a:p>
        </p:txBody>
      </p:sp>
      <p:sp>
        <p:nvSpPr>
          <p:cNvPr id="6" name="CuadroTexto 5">
            <a:extLst>
              <a:ext uri="{FF2B5EF4-FFF2-40B4-BE49-F238E27FC236}">
                <a16:creationId xmlns:a16="http://schemas.microsoft.com/office/drawing/2014/main" id="{5119EEAC-4CE8-BB47-9E0A-37A83B3E9009}"/>
              </a:ext>
            </a:extLst>
          </p:cNvPr>
          <p:cNvSpPr txBox="1"/>
          <p:nvPr/>
        </p:nvSpPr>
        <p:spPr>
          <a:xfrm>
            <a:off x="165517" y="5331776"/>
            <a:ext cx="11792459"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just"/>
            <a:r>
              <a:rPr lang="es-ES" dirty="0"/>
              <a:t>(Duque, y otros, 2013) evaluaron el efecto de la suplementación con grasa </a:t>
            </a:r>
            <a:r>
              <a:rPr lang="es-ES" dirty="0" err="1"/>
              <a:t>sobrepasante</a:t>
            </a:r>
            <a:r>
              <a:rPr lang="es-ES" dirty="0"/>
              <a:t> sobre el porcentaje de proteína de </a:t>
            </a:r>
          </a:p>
          <a:p>
            <a:pPr algn="just"/>
            <a:r>
              <a:rPr lang="es-ES" dirty="0"/>
              <a:t>la leche de vaca Holstein, afirmaron que este tipo de suplementación no afecta al porcentaje de proteína en </a:t>
            </a:r>
          </a:p>
          <a:p>
            <a:pPr algn="just"/>
            <a:r>
              <a:rPr lang="es-ES" dirty="0"/>
              <a:t>leche, datos que coinciden con esta investigación.</a:t>
            </a:r>
            <a:endParaRPr lang="es-EC" dirty="0"/>
          </a:p>
        </p:txBody>
      </p:sp>
    </p:spTree>
    <p:extLst>
      <p:ext uri="{BB962C8B-B14F-4D97-AF65-F5344CB8AC3E}">
        <p14:creationId xmlns:p14="http://schemas.microsoft.com/office/powerpoint/2010/main" val="28741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08137B1-4419-724B-8F05-D379505E704F}"/>
              </a:ext>
            </a:extLst>
          </p:cNvPr>
          <p:cNvSpPr/>
          <p:nvPr/>
        </p:nvSpPr>
        <p:spPr>
          <a:xfrm>
            <a:off x="5299436" y="300965"/>
            <a:ext cx="1593128" cy="464871"/>
          </a:xfrm>
          <a:prstGeom prst="rect">
            <a:avLst/>
          </a:prstGeom>
        </p:spPr>
        <p:txBody>
          <a:bodyPr wrap="none">
            <a:spAutoFit/>
          </a:bodyPr>
          <a:lstStyle/>
          <a:p>
            <a:pPr algn="just">
              <a:lnSpc>
                <a:spcPct val="150000"/>
              </a:lnSpc>
              <a:spcBef>
                <a:spcPts val="1200"/>
              </a:spcBef>
              <a:spcAft>
                <a:spcPts val="1200"/>
              </a:spcAft>
            </a:pPr>
            <a:r>
              <a:rPr lang="es-ES" b="1" i="1" dirty="0">
                <a:latin typeface="Calibri" panose="020F0502020204030204" pitchFamily="34" charset="0"/>
                <a:ea typeface="Times New Roman" panose="02020603050405020304" pitchFamily="18" charset="0"/>
                <a:cs typeface="Times New Roman" panose="02020603050405020304" pitchFamily="18" charset="0"/>
              </a:rPr>
              <a:t>Sólidos Totales</a:t>
            </a:r>
            <a:endParaRPr lang="es-EC" b="1" i="1"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500-000005000000}"/>
              </a:ext>
            </a:extLst>
          </p:cNvPr>
          <p:cNvGraphicFramePr/>
          <p:nvPr>
            <p:extLst>
              <p:ext uri="{D42A27DB-BD31-4B8C-83A1-F6EECF244321}">
                <p14:modId xmlns:p14="http://schemas.microsoft.com/office/powerpoint/2010/main" val="3942016846"/>
              </p:ext>
            </p:extLst>
          </p:nvPr>
        </p:nvGraphicFramePr>
        <p:xfrm>
          <a:off x="182879" y="895559"/>
          <a:ext cx="8466666" cy="4246431"/>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8A78098F-AEFD-8C4A-A948-DC9E33CA58AF}"/>
              </a:ext>
            </a:extLst>
          </p:cNvPr>
          <p:cNvSpPr txBox="1"/>
          <p:nvPr/>
        </p:nvSpPr>
        <p:spPr>
          <a:xfrm>
            <a:off x="8282686" y="1716041"/>
            <a:ext cx="3711272" cy="147732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just"/>
            <a:r>
              <a:rPr lang="es-EC" dirty="0"/>
              <a:t>Tanto el grupo </a:t>
            </a: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control como el grupo </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bypass presentaron una uniformidad </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el porcentaje de sólidos totales</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leche con un promedio general </a:t>
            </a:r>
          </a:p>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 12,78%. </a:t>
            </a:r>
            <a:endParaRPr lang="es-EC" dirty="0"/>
          </a:p>
        </p:txBody>
      </p:sp>
      <p:sp>
        <p:nvSpPr>
          <p:cNvPr id="5" name="CuadroTexto 4">
            <a:extLst>
              <a:ext uri="{FF2B5EF4-FFF2-40B4-BE49-F238E27FC236}">
                <a16:creationId xmlns:a16="http://schemas.microsoft.com/office/drawing/2014/main" id="{1057B7F0-4ED1-1149-B1F6-293E666BD254}"/>
              </a:ext>
            </a:extLst>
          </p:cNvPr>
          <p:cNvSpPr txBox="1"/>
          <p:nvPr/>
        </p:nvSpPr>
        <p:spPr>
          <a:xfrm>
            <a:off x="182879" y="5387926"/>
            <a:ext cx="1200912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a:t>(Duque, y otros, 2013) evaluaron el efecto de la suplementación con grasa </a:t>
            </a:r>
            <a:r>
              <a:rPr lang="es-ES" dirty="0" err="1"/>
              <a:t>sobrepasante</a:t>
            </a:r>
            <a:r>
              <a:rPr lang="es-ES" dirty="0"/>
              <a:t> sobre el porcentaje de proteína de la leche de vaca Holstein, afirmaron que este tipo de suplementación no afecta al porcentaje de sólidos totales en leche, datos que coinciden con esta investigación.</a:t>
            </a:r>
            <a:endParaRPr lang="es-EC" dirty="0"/>
          </a:p>
        </p:txBody>
      </p:sp>
    </p:spTree>
    <p:extLst>
      <p:ext uri="{BB962C8B-B14F-4D97-AF65-F5344CB8AC3E}">
        <p14:creationId xmlns:p14="http://schemas.microsoft.com/office/powerpoint/2010/main" val="141155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708BF7-7708-5F4D-A103-580BAD95C86B}"/>
              </a:ext>
            </a:extLst>
          </p:cNvPr>
          <p:cNvSpPr/>
          <p:nvPr/>
        </p:nvSpPr>
        <p:spPr>
          <a:xfrm>
            <a:off x="5262468" y="0"/>
            <a:ext cx="2039597" cy="464871"/>
          </a:xfrm>
          <a:prstGeom prst="rect">
            <a:avLst/>
          </a:prstGeom>
        </p:spPr>
        <p:txBody>
          <a:bodyPr wrap="none">
            <a:spAutoFit/>
          </a:bodyPr>
          <a:lstStyle/>
          <a:p>
            <a:pPr marR="31115">
              <a:lnSpc>
                <a:spcPct val="150000"/>
              </a:lnSpc>
              <a:spcBef>
                <a:spcPts val="1200"/>
              </a:spcBef>
              <a:spcAft>
                <a:spcPts val="1200"/>
              </a:spcAft>
            </a:pPr>
            <a:r>
              <a:rPr lang="es-EC" b="1" dirty="0">
                <a:latin typeface="Calibri" panose="020F0502020204030204" pitchFamily="34" charset="0"/>
                <a:ea typeface="Times New Roman" panose="02020603050405020304" pitchFamily="18" charset="0"/>
                <a:cs typeface="Times New Roman" panose="02020603050405020304" pitchFamily="18" charset="0"/>
              </a:rPr>
              <a:t>Análisis económico</a:t>
            </a:r>
          </a:p>
        </p:txBody>
      </p:sp>
      <p:graphicFrame>
        <p:nvGraphicFramePr>
          <p:cNvPr id="4" name="Objeto 3">
            <a:extLst>
              <a:ext uri="{FF2B5EF4-FFF2-40B4-BE49-F238E27FC236}">
                <a16:creationId xmlns:a16="http://schemas.microsoft.com/office/drawing/2014/main" id="{375BD173-2F28-1B4E-A194-2D2D2BFE5C0D}"/>
              </a:ext>
            </a:extLst>
          </p:cNvPr>
          <p:cNvGraphicFramePr>
            <a:graphicFrameLocks noChangeAspect="1"/>
          </p:cNvGraphicFramePr>
          <p:nvPr>
            <p:extLst>
              <p:ext uri="{D42A27DB-BD31-4B8C-83A1-F6EECF244321}">
                <p14:modId xmlns:p14="http://schemas.microsoft.com/office/powerpoint/2010/main" val="1998513651"/>
              </p:ext>
            </p:extLst>
          </p:nvPr>
        </p:nvGraphicFramePr>
        <p:xfrm>
          <a:off x="2257235" y="833609"/>
          <a:ext cx="7628467" cy="4297485"/>
        </p:xfrm>
        <a:graphic>
          <a:graphicData uri="http://schemas.openxmlformats.org/presentationml/2006/ole">
            <mc:AlternateContent xmlns:mc="http://schemas.openxmlformats.org/markup-compatibility/2006">
              <mc:Choice xmlns:v="urn:schemas-microsoft-com:vml" Requires="v">
                <p:oleObj spid="_x0000_s4103" name="Documento" r:id="rId3" imgW="5613400" imgH="3162300" progId="Word.Document.12">
                  <p:embed/>
                </p:oleObj>
              </mc:Choice>
              <mc:Fallback>
                <p:oleObj name="Documento" r:id="rId3" imgW="5613400" imgH="3162300" progId="Word.Document.12">
                  <p:embed/>
                  <p:pic>
                    <p:nvPicPr>
                      <p:cNvPr id="0" name=""/>
                      <p:cNvPicPr/>
                      <p:nvPr/>
                    </p:nvPicPr>
                    <p:blipFill>
                      <a:blip r:embed="rId4"/>
                      <a:stretch>
                        <a:fillRect/>
                      </a:stretch>
                    </p:blipFill>
                    <p:spPr>
                      <a:xfrm>
                        <a:off x="2257235" y="833609"/>
                        <a:ext cx="7628467" cy="4297485"/>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9DFFAAB8-D132-5344-915D-F01D48460F9C}"/>
              </a:ext>
            </a:extLst>
          </p:cNvPr>
          <p:cNvSpPr txBox="1"/>
          <p:nvPr/>
        </p:nvSpPr>
        <p:spPr>
          <a:xfrm>
            <a:off x="474133" y="5131094"/>
            <a:ext cx="1124373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t>En el grupo </a:t>
            </a:r>
            <a:r>
              <a:rPr lang="es-ES" dirty="0"/>
              <a:t>de tratamiento con grasa </a:t>
            </a:r>
            <a:r>
              <a:rPr lang="es-ES" dirty="0" err="1"/>
              <a:t>sobrepasante</a:t>
            </a:r>
            <a:r>
              <a:rPr lang="es-ES" dirty="0"/>
              <a:t> registrado en la tabla se muestra que el costo total de alimentación fue de $ 1,69/vaca/día, mientras que para el grupo de tratamiento sin grasa </a:t>
            </a:r>
            <a:r>
              <a:rPr lang="es-ES" dirty="0" err="1"/>
              <a:t>sobrepasante</a:t>
            </a:r>
            <a:r>
              <a:rPr lang="es-ES" dirty="0"/>
              <a:t> fue de $ 1,49/vaca/día; una diferencia de 0,20 centavos. </a:t>
            </a:r>
            <a:endParaRPr lang="es-EC" dirty="0"/>
          </a:p>
          <a:p>
            <a:endParaRPr lang="es-EC" dirty="0"/>
          </a:p>
        </p:txBody>
      </p:sp>
    </p:spTree>
    <p:extLst>
      <p:ext uri="{BB962C8B-B14F-4D97-AF65-F5344CB8AC3E}">
        <p14:creationId xmlns:p14="http://schemas.microsoft.com/office/powerpoint/2010/main" val="303058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225;p33">
            <a:extLst>
              <a:ext uri="{FF2B5EF4-FFF2-40B4-BE49-F238E27FC236}">
                <a16:creationId xmlns:a16="http://schemas.microsoft.com/office/drawing/2014/main" id="{A9C3F400-EDC5-084E-9E0C-A7E6E2522C13}"/>
              </a:ext>
            </a:extLst>
          </p:cNvPr>
          <p:cNvSpPr txBox="1">
            <a:spLocks/>
          </p:cNvSpPr>
          <p:nvPr/>
        </p:nvSpPr>
        <p:spPr>
          <a:xfrm>
            <a:off x="3680095" y="203200"/>
            <a:ext cx="5226837"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a:latin typeface="Calibri" panose="020F0502020204030204" pitchFamily="34" charset="0"/>
                <a:cs typeface="Calibri" panose="020F0502020204030204" pitchFamily="34" charset="0"/>
              </a:rPr>
              <a:t>INTRODUCCIÓN</a:t>
            </a:r>
            <a:endParaRPr lang="es-EC" dirty="0">
              <a:latin typeface="Calibri" panose="020F0502020204030204" pitchFamily="34" charset="0"/>
              <a:cs typeface="Calibri" panose="020F0502020204030204" pitchFamily="34" charset="0"/>
            </a:endParaRPr>
          </a:p>
        </p:txBody>
      </p:sp>
      <p:pic>
        <p:nvPicPr>
          <p:cNvPr id="2050" name="Picture 2" descr="NUTRIMIXES, Víctor Velasco y Juan de Velasco, Machachi (2021)">
            <a:extLst>
              <a:ext uri="{FF2B5EF4-FFF2-40B4-BE49-F238E27FC236}">
                <a16:creationId xmlns:a16="http://schemas.microsoft.com/office/drawing/2014/main" id="{23460284-7A96-7B4B-8B31-CFE001F747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8760" y="920500"/>
            <a:ext cx="2980533" cy="211977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F2C1B14-3683-9F46-92DF-E2EAE4FF2072}"/>
              </a:ext>
            </a:extLst>
          </p:cNvPr>
          <p:cNvSpPr txBox="1"/>
          <p:nvPr/>
        </p:nvSpPr>
        <p:spPr>
          <a:xfrm>
            <a:off x="3886682" y="1008950"/>
            <a:ext cx="3757025"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nutrición es uno de los factores determinantes para el éxito en una explotación ganadera y es el que tiene mayor incidencia en:</a:t>
            </a:r>
          </a:p>
          <a:p>
            <a:pPr marL="285750" indent="-285750" algn="jus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Mejorar la producción</a:t>
            </a:r>
          </a:p>
          <a:p>
            <a:pPr marL="285750" indent="-285750" algn="jus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Fertilidad</a:t>
            </a:r>
          </a:p>
          <a:p>
            <a:pPr marL="285750" indent="-285750" algn="jus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Sanidad </a:t>
            </a:r>
            <a:r>
              <a:rPr lang="es-ES" dirty="0"/>
              <a:t>(</a:t>
            </a:r>
            <a:r>
              <a:rPr lang="es-ES" dirty="0" err="1"/>
              <a:t>Wattiaux</a:t>
            </a:r>
            <a:r>
              <a:rPr lang="es-ES" dirty="0"/>
              <a:t>, 2005).</a:t>
            </a:r>
            <a:endPar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A7396160-E7BA-3E49-AE0D-304C40BD46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242" y="3548514"/>
            <a:ext cx="2139087" cy="2765277"/>
          </a:xfrm>
          <a:prstGeom prst="rect">
            <a:avLst/>
          </a:prstGeom>
        </p:spPr>
      </p:pic>
      <p:sp>
        <p:nvSpPr>
          <p:cNvPr id="11" name="CuadroTexto 10">
            <a:extLst>
              <a:ext uri="{FF2B5EF4-FFF2-40B4-BE49-F238E27FC236}">
                <a16:creationId xmlns:a16="http://schemas.microsoft.com/office/drawing/2014/main" id="{59013704-42C1-F247-B2A6-797519651340}"/>
              </a:ext>
            </a:extLst>
          </p:cNvPr>
          <p:cNvSpPr txBox="1"/>
          <p:nvPr/>
        </p:nvSpPr>
        <p:spPr>
          <a:xfrm>
            <a:off x="3680095" y="4231317"/>
            <a:ext cx="410923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Vaca al parto </a:t>
            </a:r>
            <a:r>
              <a:rPr lang="es-ES" dirty="0"/>
              <a:t>(Díaz, 2009)</a:t>
            </a: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Baja condición corporal</a:t>
            </a:r>
          </a:p>
          <a:p>
            <a:pPr marL="285750" indent="-285750" algn="jus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Baja disponibilidad y calidad de forrajes.</a:t>
            </a:r>
          </a:p>
          <a:p>
            <a:pPr marL="285750" indent="-285750" algn="just">
              <a:buFont typeface="Arial" panose="020B0604020202020204" pitchFamily="34" charset="0"/>
              <a:buChar char="•"/>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&lt;  consumo de MS -&gt; BEN -&gt; Reservas corporales</a:t>
            </a:r>
          </a:p>
        </p:txBody>
      </p:sp>
      <p:sp>
        <p:nvSpPr>
          <p:cNvPr id="12" name="Rectángulo 11">
            <a:extLst>
              <a:ext uri="{FF2B5EF4-FFF2-40B4-BE49-F238E27FC236}">
                <a16:creationId xmlns:a16="http://schemas.microsoft.com/office/drawing/2014/main" id="{DE62AE87-A68D-3747-9FD8-227259F98D1E}"/>
              </a:ext>
            </a:extLst>
          </p:cNvPr>
          <p:cNvSpPr/>
          <p:nvPr/>
        </p:nvSpPr>
        <p:spPr>
          <a:xfrm>
            <a:off x="8047801" y="4126613"/>
            <a:ext cx="3962968"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Alto contenido de energía para rumiantes</a:t>
            </a:r>
            <a:r>
              <a:rPr lang="es-EC" dirty="0">
                <a:effectLst/>
              </a:rPr>
              <a:t> </a:t>
            </a:r>
          </a:p>
          <a:p>
            <a:pPr marL="285750" indent="-285750" algn="just">
              <a:buFont typeface="Arial" panose="020B0604020202020204" pitchFamily="34" charset="0"/>
              <a:buChar char="•"/>
            </a:pPr>
            <a:r>
              <a:rPr lang="es-ES" dirty="0"/>
              <a:t>Son la fuente más concentrada de energía en los alimentos (</a:t>
            </a:r>
            <a:r>
              <a:rPr lang="es-ES" dirty="0" err="1"/>
              <a:t>Wattiaux</a:t>
            </a:r>
            <a:r>
              <a:rPr lang="es-ES" dirty="0"/>
              <a:t>, 2005).</a:t>
            </a:r>
            <a:r>
              <a:rPr lang="es-EC" dirty="0">
                <a:effectLst/>
              </a:rPr>
              <a:t> </a:t>
            </a:r>
            <a:endParaRPr lang="es-EC" dirty="0"/>
          </a:p>
        </p:txBody>
      </p:sp>
      <p:pic>
        <p:nvPicPr>
          <p:cNvPr id="13" name="Imagen 12">
            <a:extLst>
              <a:ext uri="{FF2B5EF4-FFF2-40B4-BE49-F238E27FC236}">
                <a16:creationId xmlns:a16="http://schemas.microsoft.com/office/drawing/2014/main" id="{5813AD62-1A85-AA41-AA94-501B3E6671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2154" y="935504"/>
            <a:ext cx="2980533" cy="2178216"/>
          </a:xfrm>
          <a:prstGeom prst="rect">
            <a:avLst/>
          </a:prstGeom>
        </p:spPr>
      </p:pic>
      <p:sp>
        <p:nvSpPr>
          <p:cNvPr id="14" name="Flecha derecha 13">
            <a:extLst>
              <a:ext uri="{FF2B5EF4-FFF2-40B4-BE49-F238E27FC236}">
                <a16:creationId xmlns:a16="http://schemas.microsoft.com/office/drawing/2014/main" id="{A6DB5F64-C1F7-DD4A-B8BC-2F11839BD4A7}"/>
              </a:ext>
            </a:extLst>
          </p:cNvPr>
          <p:cNvSpPr/>
          <p:nvPr/>
        </p:nvSpPr>
        <p:spPr>
          <a:xfrm>
            <a:off x="3323968" y="1653909"/>
            <a:ext cx="541898" cy="457633"/>
          </a:xfrm>
          <a:prstGeom prst="rightArrow">
            <a:avLst>
              <a:gd name="adj1" fmla="val 366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a:extLst>
              <a:ext uri="{FF2B5EF4-FFF2-40B4-BE49-F238E27FC236}">
                <a16:creationId xmlns:a16="http://schemas.microsoft.com/office/drawing/2014/main" id="{EAFA7B9E-FA5E-A541-AA4E-7A14A4920204}"/>
              </a:ext>
            </a:extLst>
          </p:cNvPr>
          <p:cNvSpPr/>
          <p:nvPr/>
        </p:nvSpPr>
        <p:spPr>
          <a:xfrm>
            <a:off x="2676807" y="4645471"/>
            <a:ext cx="920810" cy="571362"/>
          </a:xfrm>
          <a:prstGeom prst="rightArrow">
            <a:avLst>
              <a:gd name="adj1" fmla="val 366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a:extLst>
              <a:ext uri="{FF2B5EF4-FFF2-40B4-BE49-F238E27FC236}">
                <a16:creationId xmlns:a16="http://schemas.microsoft.com/office/drawing/2014/main" id="{CBA11C94-B97D-374E-BE1E-B00B16C07A98}"/>
              </a:ext>
            </a:extLst>
          </p:cNvPr>
          <p:cNvSpPr/>
          <p:nvPr/>
        </p:nvSpPr>
        <p:spPr>
          <a:xfrm rot="5400000">
            <a:off x="9784416" y="3371262"/>
            <a:ext cx="733873" cy="555499"/>
          </a:xfrm>
          <a:prstGeom prst="rightArrow">
            <a:avLst>
              <a:gd name="adj1" fmla="val 366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4966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B0FC3238-01EA-2D48-91FE-64FE63B3AF75}"/>
              </a:ext>
            </a:extLst>
          </p:cNvPr>
          <p:cNvGraphicFramePr>
            <a:graphicFrameLocks noChangeAspect="1"/>
          </p:cNvGraphicFramePr>
          <p:nvPr>
            <p:extLst>
              <p:ext uri="{D42A27DB-BD31-4B8C-83A1-F6EECF244321}">
                <p14:modId xmlns:p14="http://schemas.microsoft.com/office/powerpoint/2010/main" val="603287893"/>
              </p:ext>
            </p:extLst>
          </p:nvPr>
        </p:nvGraphicFramePr>
        <p:xfrm>
          <a:off x="913667" y="1014177"/>
          <a:ext cx="10247779" cy="2414823"/>
        </p:xfrm>
        <a:graphic>
          <a:graphicData uri="http://schemas.openxmlformats.org/presentationml/2006/ole">
            <mc:AlternateContent xmlns:mc="http://schemas.openxmlformats.org/markup-compatibility/2006">
              <mc:Choice xmlns:v="urn:schemas-microsoft-com:vml" Requires="v">
                <p:oleObj spid="_x0000_s5127" name="Documento" r:id="rId3" imgW="6413500" imgH="1511300" progId="Word.Document.12">
                  <p:embed/>
                </p:oleObj>
              </mc:Choice>
              <mc:Fallback>
                <p:oleObj name="Documento" r:id="rId3" imgW="6413500" imgH="1511300" progId="Word.Document.12">
                  <p:embed/>
                  <p:pic>
                    <p:nvPicPr>
                      <p:cNvPr id="6" name="Objeto 5">
                        <a:extLst>
                          <a:ext uri="{FF2B5EF4-FFF2-40B4-BE49-F238E27FC236}">
                            <a16:creationId xmlns:a16="http://schemas.microsoft.com/office/drawing/2014/main" id="{4DE525CB-0E44-BB47-A371-5136F97F2184}"/>
                          </a:ext>
                        </a:extLst>
                      </p:cNvPr>
                      <p:cNvPicPr/>
                      <p:nvPr/>
                    </p:nvPicPr>
                    <p:blipFill>
                      <a:blip r:embed="rId4"/>
                      <a:stretch>
                        <a:fillRect/>
                      </a:stretch>
                    </p:blipFill>
                    <p:spPr>
                      <a:xfrm>
                        <a:off x="913667" y="1014177"/>
                        <a:ext cx="10247779" cy="2414823"/>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66F9AD96-EE23-804E-84B5-9D65408CD418}"/>
              </a:ext>
            </a:extLst>
          </p:cNvPr>
          <p:cNvSpPr/>
          <p:nvPr/>
        </p:nvSpPr>
        <p:spPr>
          <a:xfrm>
            <a:off x="5262468" y="0"/>
            <a:ext cx="2039597" cy="464871"/>
          </a:xfrm>
          <a:prstGeom prst="rect">
            <a:avLst/>
          </a:prstGeom>
        </p:spPr>
        <p:txBody>
          <a:bodyPr wrap="none">
            <a:spAutoFit/>
          </a:bodyPr>
          <a:lstStyle/>
          <a:p>
            <a:pPr marR="31115">
              <a:lnSpc>
                <a:spcPct val="150000"/>
              </a:lnSpc>
              <a:spcBef>
                <a:spcPts val="1200"/>
              </a:spcBef>
              <a:spcAft>
                <a:spcPts val="1200"/>
              </a:spcAft>
            </a:pPr>
            <a:r>
              <a:rPr lang="es-EC" b="1" dirty="0">
                <a:latin typeface="Calibri" panose="020F0502020204030204" pitchFamily="34" charset="0"/>
                <a:ea typeface="Times New Roman" panose="02020603050405020304" pitchFamily="18" charset="0"/>
                <a:cs typeface="Times New Roman" panose="02020603050405020304" pitchFamily="18" charset="0"/>
              </a:rPr>
              <a:t>Análisis económico</a:t>
            </a:r>
          </a:p>
        </p:txBody>
      </p:sp>
      <p:sp>
        <p:nvSpPr>
          <p:cNvPr id="7" name="CuadroTexto 6">
            <a:extLst>
              <a:ext uri="{FF2B5EF4-FFF2-40B4-BE49-F238E27FC236}">
                <a16:creationId xmlns:a16="http://schemas.microsoft.com/office/drawing/2014/main" id="{89B43C20-E4A6-2649-A269-FFC281B5722A}"/>
              </a:ext>
            </a:extLst>
          </p:cNvPr>
          <p:cNvSpPr txBox="1"/>
          <p:nvPr/>
        </p:nvSpPr>
        <p:spPr>
          <a:xfrm>
            <a:off x="505944" y="3799017"/>
            <a:ext cx="11180112"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just"/>
            <a:r>
              <a:rPr lang="es-EC" dirty="0"/>
              <a:t>La </a:t>
            </a:r>
            <a:r>
              <a:rPr lang="es-ES" dirty="0"/>
              <a:t>utilidad neta/vaca /día que fue de $ 2,29 para el grupo de tratamiento con grasa </a:t>
            </a:r>
            <a:r>
              <a:rPr lang="es-ES" dirty="0" err="1"/>
              <a:t>sobrepasante</a:t>
            </a:r>
            <a:r>
              <a:rPr lang="es-ES" dirty="0"/>
              <a:t> , mientras que para</a:t>
            </a:r>
          </a:p>
          <a:p>
            <a:pPr algn="just"/>
            <a:r>
              <a:rPr lang="es-ES" dirty="0"/>
              <a:t> el grupo de tratamiento sin grasa </a:t>
            </a:r>
            <a:r>
              <a:rPr lang="es-ES" dirty="0" err="1"/>
              <a:t>sobrepasante</a:t>
            </a:r>
            <a:r>
              <a:rPr lang="es-ES" dirty="0"/>
              <a:t> fue de $ 1,59; una diferencia de $0,70 centavos/vaca/día y una </a:t>
            </a:r>
          </a:p>
          <a:p>
            <a:pPr algn="just"/>
            <a:r>
              <a:rPr lang="es-ES" dirty="0"/>
              <a:t>rentabilidad del 35,50% y 6,71% respectivamente.</a:t>
            </a:r>
            <a:endParaRPr lang="es-EC" dirty="0"/>
          </a:p>
          <a:p>
            <a:r>
              <a:rPr lang="es-EC" dirty="0"/>
              <a:t> </a:t>
            </a:r>
          </a:p>
        </p:txBody>
      </p:sp>
    </p:spTree>
    <p:extLst>
      <p:ext uri="{BB962C8B-B14F-4D97-AF65-F5344CB8AC3E}">
        <p14:creationId xmlns:p14="http://schemas.microsoft.com/office/powerpoint/2010/main" val="386433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5;p33">
            <a:extLst>
              <a:ext uri="{FF2B5EF4-FFF2-40B4-BE49-F238E27FC236}">
                <a16:creationId xmlns:a16="http://schemas.microsoft.com/office/drawing/2014/main" id="{0E384BF3-9B61-4A42-B6E9-999B4FE8FF6F}"/>
              </a:ext>
            </a:extLst>
          </p:cNvPr>
          <p:cNvSpPr txBox="1">
            <a:spLocks/>
          </p:cNvSpPr>
          <p:nvPr/>
        </p:nvSpPr>
        <p:spPr>
          <a:xfrm>
            <a:off x="1015999" y="217388"/>
            <a:ext cx="9719734" cy="693242"/>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CONCLUSIONES</a:t>
            </a:r>
          </a:p>
        </p:txBody>
      </p:sp>
      <p:sp>
        <p:nvSpPr>
          <p:cNvPr id="6" name="CuadroTexto 5">
            <a:extLst>
              <a:ext uri="{FF2B5EF4-FFF2-40B4-BE49-F238E27FC236}">
                <a16:creationId xmlns:a16="http://schemas.microsoft.com/office/drawing/2014/main" id="{B034582B-09FE-EB46-87D0-8C28F03FF951}"/>
              </a:ext>
            </a:extLst>
          </p:cNvPr>
          <p:cNvSpPr txBox="1"/>
          <p:nvPr/>
        </p:nvSpPr>
        <p:spPr>
          <a:xfrm>
            <a:off x="658111" y="1281333"/>
            <a:ext cx="10435510" cy="3693319"/>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s-EC" dirty="0"/>
              <a:t>La </a:t>
            </a:r>
            <a:r>
              <a:rPr lang="es-ES" dirty="0"/>
              <a:t>suplementación con grasa </a:t>
            </a:r>
            <a:r>
              <a:rPr lang="es-ES" dirty="0" err="1"/>
              <a:t>sobrepasante</a:t>
            </a:r>
            <a:r>
              <a:rPr lang="es-ES" dirty="0"/>
              <a:t> provocó el aumento en la producción de leche.</a:t>
            </a:r>
            <a:endParaRPr lang="es-EC" dirty="0"/>
          </a:p>
          <a:p>
            <a:pPr marL="285750" indent="-285750" algn="just">
              <a:lnSpc>
                <a:spcPct val="200000"/>
              </a:lnSpc>
              <a:buFont typeface="Arial" panose="020B0604020202020204" pitchFamily="34" charset="0"/>
              <a:buChar char="•"/>
            </a:pPr>
            <a:r>
              <a:rPr lang="es-EC" dirty="0"/>
              <a:t>Las </a:t>
            </a:r>
            <a:r>
              <a:rPr lang="es-ES" dirty="0"/>
              <a:t>vacas que fueron suplementadas con grasa </a:t>
            </a:r>
            <a:r>
              <a:rPr lang="es-ES" dirty="0" err="1"/>
              <a:t>sobrepasante</a:t>
            </a:r>
            <a:r>
              <a:rPr lang="es-ES" dirty="0"/>
              <a:t> aumentaron su condición corporal de manera significativa.</a:t>
            </a:r>
            <a:endParaRPr lang="es-EC" dirty="0"/>
          </a:p>
          <a:p>
            <a:pPr marL="285750" indent="-285750" algn="just">
              <a:lnSpc>
                <a:spcPct val="200000"/>
              </a:lnSpc>
              <a:buFont typeface="Arial" panose="020B0604020202020204" pitchFamily="34" charset="0"/>
              <a:buChar char="•"/>
            </a:pPr>
            <a:r>
              <a:rPr lang="es-EC" dirty="0"/>
              <a:t>El </a:t>
            </a:r>
            <a:r>
              <a:rPr lang="es-ES" dirty="0"/>
              <a:t>consumo de grasa </a:t>
            </a:r>
            <a:r>
              <a:rPr lang="es-ES" dirty="0" err="1"/>
              <a:t>sobrepasante</a:t>
            </a:r>
            <a:r>
              <a:rPr lang="es-ES" dirty="0"/>
              <a:t> no causó ninguna diferencia en el peso, porcentaje de grasa, proteína y sólidos totales en la leche.</a:t>
            </a:r>
            <a:r>
              <a:rPr lang="es-EC" dirty="0"/>
              <a:t> </a:t>
            </a:r>
          </a:p>
          <a:p>
            <a:pPr marL="285750" indent="-285750" algn="just">
              <a:lnSpc>
                <a:spcPct val="200000"/>
              </a:lnSpc>
              <a:buFont typeface="Arial" panose="020B0604020202020204" pitchFamily="34" charset="0"/>
              <a:buChar char="•"/>
            </a:pPr>
            <a:r>
              <a:rPr lang="es-EC" dirty="0"/>
              <a:t>La </a:t>
            </a:r>
            <a:r>
              <a:rPr lang="es-ES" dirty="0"/>
              <a:t>suplementación con grasa </a:t>
            </a:r>
            <a:r>
              <a:rPr lang="es-ES" dirty="0" err="1"/>
              <a:t>sobrepasante</a:t>
            </a:r>
            <a:r>
              <a:rPr lang="es-ES" dirty="0"/>
              <a:t> aumentó la utilidad neta por vaca y la rentabilidad general.</a:t>
            </a:r>
            <a:endParaRPr lang="es-EC" dirty="0"/>
          </a:p>
          <a:p>
            <a:endParaRPr lang="es-EC" dirty="0"/>
          </a:p>
        </p:txBody>
      </p:sp>
    </p:spTree>
    <p:extLst>
      <p:ext uri="{BB962C8B-B14F-4D97-AF65-F5344CB8AC3E}">
        <p14:creationId xmlns:p14="http://schemas.microsoft.com/office/powerpoint/2010/main" val="263126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B33CF1C8-2FC8-5F4A-899A-E7E610106C9F}"/>
              </a:ext>
            </a:extLst>
          </p:cNvPr>
          <p:cNvSpPr txBox="1">
            <a:spLocks/>
          </p:cNvSpPr>
          <p:nvPr/>
        </p:nvSpPr>
        <p:spPr>
          <a:xfrm>
            <a:off x="1015999" y="217388"/>
            <a:ext cx="9719734" cy="693242"/>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RECOMENDACIONES</a:t>
            </a:r>
          </a:p>
        </p:txBody>
      </p:sp>
      <p:sp>
        <p:nvSpPr>
          <p:cNvPr id="5" name="CuadroTexto 4">
            <a:extLst>
              <a:ext uri="{FF2B5EF4-FFF2-40B4-BE49-F238E27FC236}">
                <a16:creationId xmlns:a16="http://schemas.microsoft.com/office/drawing/2014/main" id="{C9F40C76-1467-D341-8D96-0A1EA771B49F}"/>
              </a:ext>
            </a:extLst>
          </p:cNvPr>
          <p:cNvSpPr txBox="1"/>
          <p:nvPr/>
        </p:nvSpPr>
        <p:spPr>
          <a:xfrm>
            <a:off x="550056" y="1680976"/>
            <a:ext cx="11091888" cy="2784737"/>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s-EC" dirty="0"/>
              <a:t>Evaluar </a:t>
            </a:r>
            <a:r>
              <a:rPr lang="es-ES" dirty="0"/>
              <a:t>el uso de grasa </a:t>
            </a:r>
            <a:r>
              <a:rPr lang="es-ES" dirty="0" err="1"/>
              <a:t>sobrepasante</a:t>
            </a:r>
            <a:r>
              <a:rPr lang="es-ES" dirty="0"/>
              <a:t> durante la etapa pre-parto en vacas lecheras.</a:t>
            </a:r>
            <a:r>
              <a:rPr lang="es-EC" dirty="0"/>
              <a:t> </a:t>
            </a:r>
          </a:p>
          <a:p>
            <a:pPr marL="285750" indent="-285750" algn="just">
              <a:lnSpc>
                <a:spcPct val="200000"/>
              </a:lnSpc>
              <a:buFont typeface="Arial" panose="020B0604020202020204" pitchFamily="34" charset="0"/>
              <a:buChar char="•"/>
            </a:pPr>
            <a:r>
              <a:rPr lang="es-EC" dirty="0"/>
              <a:t>Comprobar </a:t>
            </a:r>
            <a:r>
              <a:rPr lang="es-ES" dirty="0"/>
              <a:t>el uso de grasa </a:t>
            </a:r>
            <a:r>
              <a:rPr lang="es-ES" dirty="0" err="1"/>
              <a:t>sobrepasante</a:t>
            </a:r>
            <a:r>
              <a:rPr lang="es-ES" dirty="0"/>
              <a:t> en animales destinados a la producción de carne.</a:t>
            </a:r>
            <a:endParaRPr lang="es-EC" dirty="0"/>
          </a:p>
          <a:p>
            <a:pPr marL="285750" indent="-285750" algn="just">
              <a:lnSpc>
                <a:spcPct val="200000"/>
              </a:lnSpc>
              <a:buFont typeface="Arial" panose="020B0604020202020204" pitchFamily="34" charset="0"/>
              <a:buChar char="•"/>
            </a:pPr>
            <a:r>
              <a:rPr lang="es-EC" dirty="0"/>
              <a:t>Realizar </a:t>
            </a:r>
            <a:r>
              <a:rPr lang="es-ES" dirty="0"/>
              <a:t>un análisis lipídico de la leche para determinar qué ácidos grasos beneficiosos para la salud humana se encuentran.</a:t>
            </a:r>
            <a:r>
              <a:rPr lang="es-EC" dirty="0"/>
              <a:t> </a:t>
            </a:r>
          </a:p>
          <a:p>
            <a:pPr marL="285750" indent="-285750" algn="just">
              <a:lnSpc>
                <a:spcPct val="200000"/>
              </a:lnSpc>
              <a:buFont typeface="Arial" panose="020B0604020202020204" pitchFamily="34" charset="0"/>
              <a:buChar char="•"/>
            </a:pPr>
            <a:r>
              <a:rPr lang="es-EC" dirty="0"/>
              <a:t>Evaluar </a:t>
            </a:r>
            <a:r>
              <a:rPr lang="es-ES" dirty="0"/>
              <a:t>los efectos de la suplementación de grasa </a:t>
            </a:r>
            <a:r>
              <a:rPr lang="es-ES" dirty="0" err="1"/>
              <a:t>sobrepasante</a:t>
            </a:r>
            <a:r>
              <a:rPr lang="es-ES" dirty="0"/>
              <a:t> sobre los parámetros reproductivos.</a:t>
            </a:r>
            <a:r>
              <a:rPr lang="es-EC" dirty="0"/>
              <a:t> </a:t>
            </a:r>
          </a:p>
        </p:txBody>
      </p:sp>
    </p:spTree>
    <p:extLst>
      <p:ext uri="{BB962C8B-B14F-4D97-AF65-F5344CB8AC3E}">
        <p14:creationId xmlns:p14="http://schemas.microsoft.com/office/powerpoint/2010/main" val="119500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6F8EA10-9364-2A44-914F-9E85304433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5486" y="38615"/>
            <a:ext cx="9041027" cy="6780770"/>
          </a:xfrm>
          <a:prstGeom prst="rect">
            <a:avLst/>
          </a:prstGeom>
        </p:spPr>
      </p:pic>
      <p:sp>
        <p:nvSpPr>
          <p:cNvPr id="3" name="Subtítulo 2">
            <a:extLst>
              <a:ext uri="{FF2B5EF4-FFF2-40B4-BE49-F238E27FC236}">
                <a16:creationId xmlns:a16="http://schemas.microsoft.com/office/drawing/2014/main" id="{93BC0B66-24A4-1148-908B-E2FB4E573E92}"/>
              </a:ext>
            </a:extLst>
          </p:cNvPr>
          <p:cNvSpPr>
            <a:spLocks noGrp="1"/>
          </p:cNvSpPr>
          <p:nvPr>
            <p:ph type="subTitle" idx="1"/>
          </p:nvPr>
        </p:nvSpPr>
        <p:spPr>
          <a:xfrm>
            <a:off x="1575486" y="5313407"/>
            <a:ext cx="9144000" cy="1779373"/>
          </a:xfrm>
        </p:spPr>
        <p:txBody>
          <a:bodyPr>
            <a:normAutofit/>
          </a:bodyPr>
          <a:lstStyle/>
          <a:p>
            <a:r>
              <a:rPr lang="es-EC" sz="8800" dirty="0">
                <a:solidFill>
                  <a:schemeClr val="bg1"/>
                </a:solidFill>
              </a:rPr>
              <a:t>GRACIAS!</a:t>
            </a:r>
          </a:p>
        </p:txBody>
      </p:sp>
    </p:spTree>
    <p:extLst>
      <p:ext uri="{BB962C8B-B14F-4D97-AF65-F5344CB8AC3E}">
        <p14:creationId xmlns:p14="http://schemas.microsoft.com/office/powerpoint/2010/main" val="401386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BD13169B-50C5-4546-8CF2-401A7EE47C6F}"/>
              </a:ext>
            </a:extLst>
          </p:cNvPr>
          <p:cNvSpPr txBox="1">
            <a:spLocks/>
          </p:cNvSpPr>
          <p:nvPr/>
        </p:nvSpPr>
        <p:spPr>
          <a:xfrm>
            <a:off x="3967963" y="56900"/>
            <a:ext cx="4158606"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OBJETIVOS</a:t>
            </a:r>
          </a:p>
        </p:txBody>
      </p:sp>
      <p:sp>
        <p:nvSpPr>
          <p:cNvPr id="5" name="Google Shape;225;p33">
            <a:extLst>
              <a:ext uri="{FF2B5EF4-FFF2-40B4-BE49-F238E27FC236}">
                <a16:creationId xmlns:a16="http://schemas.microsoft.com/office/drawing/2014/main" id="{5E0A94F3-5DBF-5244-90C7-C5F79DC8570F}"/>
              </a:ext>
            </a:extLst>
          </p:cNvPr>
          <p:cNvSpPr txBox="1">
            <a:spLocks/>
          </p:cNvSpPr>
          <p:nvPr/>
        </p:nvSpPr>
        <p:spPr>
          <a:xfrm>
            <a:off x="169332" y="774200"/>
            <a:ext cx="3798631"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sz="3000" dirty="0">
                <a:latin typeface="Calibri" panose="020F0502020204030204" pitchFamily="34" charset="0"/>
                <a:cs typeface="Calibri" panose="020F0502020204030204" pitchFamily="34" charset="0"/>
              </a:rPr>
              <a:t>OBJETIVO GENERAL</a:t>
            </a:r>
          </a:p>
        </p:txBody>
      </p:sp>
      <p:sp>
        <p:nvSpPr>
          <p:cNvPr id="6" name="CuadroTexto 5">
            <a:extLst>
              <a:ext uri="{FF2B5EF4-FFF2-40B4-BE49-F238E27FC236}">
                <a16:creationId xmlns:a16="http://schemas.microsoft.com/office/drawing/2014/main" id="{0D1DA564-E7DD-654D-9C29-1883F0FDFFC1}"/>
              </a:ext>
            </a:extLst>
          </p:cNvPr>
          <p:cNvSpPr txBox="1"/>
          <p:nvPr/>
        </p:nvSpPr>
        <p:spPr>
          <a:xfrm>
            <a:off x="169331" y="1459000"/>
            <a:ext cx="11700935" cy="123726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lnSpc>
                <a:spcPct val="200000"/>
              </a:lnSpc>
              <a:buFont typeface="Arial" panose="020B0604020202020204" pitchFamily="34" charset="0"/>
              <a:buChar char="•"/>
            </a:pP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Validar el efecto de la grasa </a:t>
            </a:r>
            <a:r>
              <a:rPr lang="es-E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sobrepasante</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en vacas lecheras sobre los parámetros productivos y composición de leche en la primera etapa de lactancia.</a:t>
            </a:r>
          </a:p>
        </p:txBody>
      </p:sp>
      <p:sp>
        <p:nvSpPr>
          <p:cNvPr id="7" name="Google Shape;225;p33">
            <a:extLst>
              <a:ext uri="{FF2B5EF4-FFF2-40B4-BE49-F238E27FC236}">
                <a16:creationId xmlns:a16="http://schemas.microsoft.com/office/drawing/2014/main" id="{0E62945F-D31C-0A42-B1AE-1778FDD36413}"/>
              </a:ext>
            </a:extLst>
          </p:cNvPr>
          <p:cNvSpPr txBox="1">
            <a:spLocks/>
          </p:cNvSpPr>
          <p:nvPr/>
        </p:nvSpPr>
        <p:spPr>
          <a:xfrm>
            <a:off x="169331" y="2867458"/>
            <a:ext cx="3996269"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sz="3000" dirty="0">
                <a:latin typeface="Calibri" panose="020F0502020204030204" pitchFamily="34" charset="0"/>
                <a:cs typeface="Calibri" panose="020F0502020204030204" pitchFamily="34" charset="0"/>
              </a:rPr>
              <a:t>OBJETIVOS ESPECÍFICOS</a:t>
            </a:r>
          </a:p>
        </p:txBody>
      </p:sp>
      <p:sp>
        <p:nvSpPr>
          <p:cNvPr id="8" name="CuadroTexto 7">
            <a:extLst>
              <a:ext uri="{FF2B5EF4-FFF2-40B4-BE49-F238E27FC236}">
                <a16:creationId xmlns:a16="http://schemas.microsoft.com/office/drawing/2014/main" id="{8A5CA555-9CAC-FC47-8120-A031F820B306}"/>
              </a:ext>
            </a:extLst>
          </p:cNvPr>
          <p:cNvSpPr txBox="1"/>
          <p:nvPr/>
        </p:nvSpPr>
        <p:spPr>
          <a:xfrm>
            <a:off x="169331" y="3584758"/>
            <a:ext cx="11700935" cy="308392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lnSpc>
                <a:spcPct val="200000"/>
              </a:lnSpc>
              <a:buFont typeface="Arial" panose="020B0604020202020204" pitchFamily="34" charset="0"/>
              <a:buChar char="•"/>
            </a:pP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Evaluar el efecto de la suplementación con grasa </a:t>
            </a:r>
            <a:r>
              <a:rPr lang="es-E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sobrepasante</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sobre los parámetros </a:t>
            </a:r>
            <a:r>
              <a:rPr lang="es-E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zooténicos</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(peso, condición corporal y producción de leche).</a:t>
            </a:r>
          </a:p>
          <a:p>
            <a:pPr marL="342900" indent="-342900" algn="just">
              <a:lnSpc>
                <a:spcPct val="200000"/>
              </a:lnSpc>
              <a:buFont typeface="Arial" panose="020B0604020202020204" pitchFamily="34" charset="0"/>
              <a:buChar char="•"/>
            </a:pP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Determinar el efecto de la grasa </a:t>
            </a:r>
            <a:r>
              <a:rPr lang="es-E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sobrepasante</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sobre la composición de la leche (grasa, proteína y sólidos totales).</a:t>
            </a:r>
          </a:p>
          <a:p>
            <a:pPr marL="342900" indent="-342900" algn="just">
              <a:lnSpc>
                <a:spcPct val="200000"/>
              </a:lnSpc>
              <a:buFont typeface="Arial" panose="020B0604020202020204" pitchFamily="34" charset="0"/>
              <a:buChar char="•"/>
            </a:pP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Realizar un análisis económico sobre el uso de grasa </a:t>
            </a:r>
            <a:r>
              <a:rPr lang="es-E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sobrepasante</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como suplemento alimenticio.</a:t>
            </a:r>
          </a:p>
        </p:txBody>
      </p:sp>
    </p:spTree>
    <p:extLst>
      <p:ext uri="{BB962C8B-B14F-4D97-AF65-F5344CB8AC3E}">
        <p14:creationId xmlns:p14="http://schemas.microsoft.com/office/powerpoint/2010/main" val="421173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5A26BA0C-2417-CF46-865F-4FDB8402C533}"/>
              </a:ext>
            </a:extLst>
          </p:cNvPr>
          <p:cNvSpPr txBox="1">
            <a:spLocks/>
          </p:cNvSpPr>
          <p:nvPr/>
        </p:nvSpPr>
        <p:spPr>
          <a:xfrm>
            <a:off x="169333" y="0"/>
            <a:ext cx="11853333" cy="677333"/>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a:latin typeface="Calibri" panose="020F0502020204030204" pitchFamily="34" charset="0"/>
                <a:cs typeface="Calibri" panose="020F0502020204030204" pitchFamily="34" charset="0"/>
              </a:rPr>
              <a:t>UBICACIÓN DE LA INVESTIGACIÓN</a:t>
            </a:r>
            <a:endParaRPr lang="es-EC" dirty="0">
              <a:latin typeface="Calibri" panose="020F0502020204030204" pitchFamily="34" charset="0"/>
              <a:cs typeface="Calibri" panose="020F0502020204030204" pitchFamily="34" charset="0"/>
            </a:endParaRPr>
          </a:p>
        </p:txBody>
      </p:sp>
      <p:sp>
        <p:nvSpPr>
          <p:cNvPr id="7" name="Rectángulo 6">
            <a:extLst>
              <a:ext uri="{FF2B5EF4-FFF2-40B4-BE49-F238E27FC236}">
                <a16:creationId xmlns:a16="http://schemas.microsoft.com/office/drawing/2014/main" id="{227DBC9D-8EC4-3D45-9E03-2074E6946DED}"/>
              </a:ext>
            </a:extLst>
          </p:cNvPr>
          <p:cNvSpPr/>
          <p:nvPr/>
        </p:nvSpPr>
        <p:spPr>
          <a:xfrm>
            <a:off x="6985000" y="793100"/>
            <a:ext cx="4826002" cy="32008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s-ES" b="1" dirty="0">
                <a:latin typeface="Calibri" panose="020F0502020204030204" pitchFamily="34" charset="0"/>
                <a:cs typeface="Calibri" panose="020F0502020204030204" pitchFamily="34" charset="0"/>
              </a:rPr>
              <a:t>Ubicación Política</a:t>
            </a:r>
            <a:endParaRPr lang="es-EC" b="1" dirty="0">
              <a:latin typeface="Calibri" panose="020F0502020204030204" pitchFamily="34" charset="0"/>
              <a:cs typeface="Calibri" panose="020F0502020204030204" pitchFamily="34"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País: 		Ecuador</a:t>
            </a:r>
            <a:endParaRPr lang="es-EC"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Provincia: 	Santo Domingo de los Tsáchilas</a:t>
            </a:r>
            <a:endParaRPr lang="es-EC"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Cantón: 		Santo Domingo</a:t>
            </a:r>
            <a:endParaRPr lang="es-EC"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Parroquia:	Santo Domingo</a:t>
            </a: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Predio:</a:t>
            </a:r>
            <a:r>
              <a:rPr lang="es-EC" dirty="0">
                <a:latin typeface="Calibri" panose="020F0502020204030204" pitchFamily="34" charset="0"/>
                <a:ea typeface="Calibri" panose="020F0502020204030204" pitchFamily="34" charset="0"/>
                <a:cs typeface="Times New Roman" panose="02020603050405020304" pitchFamily="18" charset="0"/>
              </a:rPr>
              <a:t>                       Ganadería Elianita</a:t>
            </a: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Propiedad: 	Km 7 Vía Santo Domingo – Las      Mercedes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94EDFC86-5FEE-C243-9B67-9ADD76CAAD2E}"/>
              </a:ext>
            </a:extLst>
          </p:cNvPr>
          <p:cNvSpPr/>
          <p:nvPr/>
        </p:nvSpPr>
        <p:spPr>
          <a:xfrm>
            <a:off x="6942668" y="4036715"/>
            <a:ext cx="4868334" cy="28212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s-ES" b="1" dirty="0">
                <a:latin typeface="Calibri" panose="020F0502020204030204" pitchFamily="34" charset="0"/>
                <a:cs typeface="Calibri" panose="020F0502020204030204" pitchFamily="34" charset="0"/>
              </a:rPr>
              <a:t>Ubicación Ecológica</a:t>
            </a:r>
            <a:endParaRPr lang="es-EC" b="1" dirty="0">
              <a:latin typeface="Calibri" panose="020F0502020204030204" pitchFamily="34" charset="0"/>
              <a:cs typeface="Calibri" panose="020F0502020204030204" pitchFamily="34"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Zona de vida: 		Bosque Húmedo Subtropical (b.h.ST)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Altitud: 			587 m.s.n.m</a:t>
            </a:r>
            <a:endParaRPr lang="es-EC"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Temperatura: 		22 </a:t>
            </a:r>
            <a:r>
              <a:rPr lang="es-ES" dirty="0">
                <a:latin typeface="Calibri" panose="020F0502020204030204" pitchFamily="34" charset="0"/>
                <a:ea typeface="Calibri" panose="020F0502020204030204" pitchFamily="34" charset="0"/>
                <a:cs typeface="Calibri" panose="020F0502020204030204" pitchFamily="34" charset="0"/>
              </a:rPr>
              <a:t>°</a:t>
            </a:r>
            <a:r>
              <a:rPr lang="es-ES" dirty="0">
                <a:latin typeface="Calibri" panose="020F0502020204030204" pitchFamily="34" charset="0"/>
                <a:ea typeface="Calibri" panose="020F0502020204030204" pitchFamily="34" charset="0"/>
                <a:cs typeface="Times New Roman" panose="02020603050405020304" pitchFamily="18" charset="0"/>
              </a:rPr>
              <a:t>C</a:t>
            </a:r>
            <a:endParaRPr lang="es-EC"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Humedad relativa: 	                  95 %</a:t>
            </a:r>
            <a:endParaRPr lang="es-EC" dirty="0">
              <a:latin typeface="Calibri" panose="020F0502020204030204" pitchFamily="34" charset="0"/>
              <a:ea typeface="Calibri" panose="020F0502020204030204" pitchFamily="34" charset="0"/>
              <a:cs typeface="Times New Roman" panose="02020603050405020304" pitchFamily="18" charset="0"/>
            </a:endParaRPr>
          </a:p>
          <a:p>
            <a:r>
              <a:rPr lang="es-ES" dirty="0"/>
              <a:t>Fuente: Estación Agro meteorológica “Santo Domingo”.</a:t>
            </a:r>
            <a:endParaRPr lang="es-EC" dirty="0"/>
          </a:p>
        </p:txBody>
      </p:sp>
      <p:sp>
        <p:nvSpPr>
          <p:cNvPr id="9" name="Rectángulo 8">
            <a:extLst>
              <a:ext uri="{FF2B5EF4-FFF2-40B4-BE49-F238E27FC236}">
                <a16:creationId xmlns:a16="http://schemas.microsoft.com/office/drawing/2014/main" id="{CA024C0F-2882-3448-B09D-53F7890AD7B1}"/>
              </a:ext>
            </a:extLst>
          </p:cNvPr>
          <p:cNvSpPr/>
          <p:nvPr/>
        </p:nvSpPr>
        <p:spPr>
          <a:xfrm>
            <a:off x="1016477" y="5520386"/>
            <a:ext cx="4190525" cy="13029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ctr">
              <a:spcAft>
                <a:spcPts val="800"/>
              </a:spcAft>
            </a:pPr>
            <a:r>
              <a:rPr lang="es-ES" b="1" dirty="0">
                <a:solidFill>
                  <a:schemeClr val="dk1"/>
                </a:solidFill>
                <a:latin typeface="Calibri" panose="020F0502020204030204" pitchFamily="34" charset="0"/>
                <a:cs typeface="Calibri" panose="020F0502020204030204" pitchFamily="34" charset="0"/>
              </a:rPr>
              <a:t>Ubicación Geográfica</a:t>
            </a:r>
            <a:endParaRPr lang="es-ES" dirty="0">
              <a:latin typeface="Calibri" panose="020F0502020204030204" pitchFamily="34" charset="0"/>
              <a:ea typeface="Calibri" panose="020F0502020204030204" pitchFamily="34" charset="0"/>
              <a:cs typeface="Times New Roman" panose="02020603050405020304" pitchFamily="18" charset="0"/>
            </a:endParaRPr>
          </a:p>
          <a:p>
            <a:pPr lvl="0"/>
            <a:r>
              <a:rPr lang="en-US" dirty="0" err="1"/>
              <a:t>Latitud</a:t>
            </a:r>
            <a:r>
              <a:rPr lang="en-US" dirty="0"/>
              <a:t>:	    0º 11’ 20’’ S</a:t>
            </a:r>
            <a:endParaRPr lang="es-EC" dirty="0"/>
          </a:p>
          <a:p>
            <a:pPr lvl="0"/>
            <a:r>
              <a:rPr lang="en-US" dirty="0" err="1"/>
              <a:t>Longitud</a:t>
            </a:r>
            <a:r>
              <a:rPr lang="en-US" dirty="0"/>
              <a:t>:	    79º 07’ 14’’ W </a:t>
            </a:r>
            <a:endParaRPr lang="es-EC" dirty="0"/>
          </a:p>
          <a:p>
            <a:pPr lvl="0"/>
            <a:r>
              <a:rPr lang="es-EC" dirty="0"/>
              <a:t>Altitud:	     560 msnm</a:t>
            </a:r>
          </a:p>
        </p:txBody>
      </p:sp>
      <p:pic>
        <p:nvPicPr>
          <p:cNvPr id="6" name="Imagen 5">
            <a:extLst>
              <a:ext uri="{FF2B5EF4-FFF2-40B4-BE49-F238E27FC236}">
                <a16:creationId xmlns:a16="http://schemas.microsoft.com/office/drawing/2014/main" id="{13C9C4DE-3C40-2F45-ADF1-E08FDBB3D484}"/>
              </a:ext>
            </a:extLst>
          </p:cNvPr>
          <p:cNvPicPr/>
          <p:nvPr/>
        </p:nvPicPr>
        <p:blipFill>
          <a:blip r:embed="rId2" cstate="email">
            <a:extLst>
              <a:ext uri="{28A0092B-C50C-407E-A947-70E740481C1C}">
                <a14:useLocalDpi xmlns:a14="http://schemas.microsoft.com/office/drawing/2010/main"/>
              </a:ext>
            </a:extLst>
          </a:blip>
          <a:stretch>
            <a:fillRect/>
          </a:stretch>
        </p:blipFill>
        <p:spPr>
          <a:xfrm>
            <a:off x="296336" y="841706"/>
            <a:ext cx="6617335" cy="4678680"/>
          </a:xfrm>
          <a:prstGeom prst="rect">
            <a:avLst/>
          </a:prstGeom>
        </p:spPr>
      </p:pic>
    </p:spTree>
    <p:extLst>
      <p:ext uri="{BB962C8B-B14F-4D97-AF65-F5344CB8AC3E}">
        <p14:creationId xmlns:p14="http://schemas.microsoft.com/office/powerpoint/2010/main" val="211860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926E4DD8-20D4-1845-B569-CDD21761B322}"/>
              </a:ext>
            </a:extLst>
          </p:cNvPr>
          <p:cNvSpPr txBox="1">
            <a:spLocks/>
          </p:cNvSpPr>
          <p:nvPr/>
        </p:nvSpPr>
        <p:spPr>
          <a:xfrm>
            <a:off x="1916605" y="237067"/>
            <a:ext cx="8358790"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ANÁLISIS ESTADÍSTICO</a:t>
            </a:r>
          </a:p>
        </p:txBody>
      </p:sp>
      <p:sp>
        <p:nvSpPr>
          <p:cNvPr id="7" name="CuadroTexto 6">
            <a:extLst>
              <a:ext uri="{FF2B5EF4-FFF2-40B4-BE49-F238E27FC236}">
                <a16:creationId xmlns:a16="http://schemas.microsoft.com/office/drawing/2014/main" id="{53C23B13-8E2B-664D-B1AF-45BB39B73796}"/>
              </a:ext>
            </a:extLst>
          </p:cNvPr>
          <p:cNvSpPr txBox="1"/>
          <p:nvPr/>
        </p:nvSpPr>
        <p:spPr>
          <a:xfrm>
            <a:off x="2543698" y="1131396"/>
            <a:ext cx="750096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a:t>Se realizaron regresiones lineales de las variables con una significancia del 5%.</a:t>
            </a:r>
            <a:endParaRPr lang="es-EC" dirty="0"/>
          </a:p>
        </p:txBody>
      </p:sp>
      <p:graphicFrame>
        <p:nvGraphicFramePr>
          <p:cNvPr id="8" name="Objeto 7">
            <a:extLst>
              <a:ext uri="{FF2B5EF4-FFF2-40B4-BE49-F238E27FC236}">
                <a16:creationId xmlns:a16="http://schemas.microsoft.com/office/drawing/2014/main" id="{59795742-F26F-294E-B14F-FE90331EF1CA}"/>
              </a:ext>
            </a:extLst>
          </p:cNvPr>
          <p:cNvGraphicFramePr>
            <a:graphicFrameLocks noChangeAspect="1"/>
          </p:cNvGraphicFramePr>
          <p:nvPr>
            <p:extLst>
              <p:ext uri="{D42A27DB-BD31-4B8C-83A1-F6EECF244321}">
                <p14:modId xmlns:p14="http://schemas.microsoft.com/office/powerpoint/2010/main" val="3993414507"/>
              </p:ext>
            </p:extLst>
          </p:nvPr>
        </p:nvGraphicFramePr>
        <p:xfrm>
          <a:off x="3063875" y="1808163"/>
          <a:ext cx="5486400" cy="2387600"/>
        </p:xfrm>
        <a:graphic>
          <a:graphicData uri="http://schemas.openxmlformats.org/presentationml/2006/ole">
            <mc:AlternateContent xmlns:mc="http://schemas.openxmlformats.org/markup-compatibility/2006">
              <mc:Choice xmlns:v="urn:schemas-microsoft-com:vml" Requires="v">
                <p:oleObj spid="_x0000_s2078" name="Documento" r:id="rId3" imgW="5486400" imgH="2387600" progId="Word.Document.12">
                  <p:embed/>
                </p:oleObj>
              </mc:Choice>
              <mc:Fallback>
                <p:oleObj name="Documento" r:id="rId3" imgW="5486400" imgH="2387600" progId="Word.Document.12">
                  <p:embed/>
                  <p:pic>
                    <p:nvPicPr>
                      <p:cNvPr id="0" name=""/>
                      <p:cNvPicPr/>
                      <p:nvPr/>
                    </p:nvPicPr>
                    <p:blipFill>
                      <a:blip r:embed="rId4"/>
                      <a:stretch>
                        <a:fillRect/>
                      </a:stretch>
                    </p:blipFill>
                    <p:spPr>
                      <a:xfrm>
                        <a:off x="3063875" y="1808163"/>
                        <a:ext cx="5486400" cy="2387600"/>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AF9D190A-BCC9-1544-BAD2-57C78D132E7E}"/>
              </a:ext>
            </a:extLst>
          </p:cNvPr>
          <p:cNvSpPr txBox="1"/>
          <p:nvPr/>
        </p:nvSpPr>
        <p:spPr>
          <a:xfrm>
            <a:off x="3407170" y="3788395"/>
            <a:ext cx="497284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400" b="1" dirty="0"/>
              <a:t>Características de la unidad de análisis  </a:t>
            </a:r>
          </a:p>
        </p:txBody>
      </p:sp>
      <p:sp>
        <p:nvSpPr>
          <p:cNvPr id="10" name="CuadroTexto 9">
            <a:extLst>
              <a:ext uri="{FF2B5EF4-FFF2-40B4-BE49-F238E27FC236}">
                <a16:creationId xmlns:a16="http://schemas.microsoft.com/office/drawing/2014/main" id="{06221382-3E81-E34A-9451-A17DC286DC92}"/>
              </a:ext>
            </a:extLst>
          </p:cNvPr>
          <p:cNvSpPr txBox="1"/>
          <p:nvPr/>
        </p:nvSpPr>
        <p:spPr>
          <a:xfrm>
            <a:off x="3173674" y="4699530"/>
            <a:ext cx="543983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s-EC" dirty="0"/>
              <a:t>En esta</a:t>
            </a:r>
            <a:r>
              <a:rPr lang="es-ES" dirty="0"/>
              <a:t> investigación se seleccionaron 14 vacas de las razas </a:t>
            </a:r>
            <a:r>
              <a:rPr lang="es-ES" dirty="0" err="1"/>
              <a:t>Gyr</a:t>
            </a:r>
            <a:r>
              <a:rPr lang="es-ES" dirty="0"/>
              <a:t>, Jersey, Holstein y sus cruces, con un peso homogéneo, recién paridas, con la misma alimentación y libres de enfermedades.</a:t>
            </a:r>
            <a:endParaRPr lang="es-EC" dirty="0"/>
          </a:p>
          <a:p>
            <a:endParaRPr lang="es-EC" dirty="0"/>
          </a:p>
        </p:txBody>
      </p:sp>
    </p:spTree>
    <p:extLst>
      <p:ext uri="{BB962C8B-B14F-4D97-AF65-F5344CB8AC3E}">
        <p14:creationId xmlns:p14="http://schemas.microsoft.com/office/powerpoint/2010/main" val="422106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C1B01390-1BB8-C84E-9C1B-7D0D8768C7EB}"/>
              </a:ext>
            </a:extLst>
          </p:cNvPr>
          <p:cNvSpPr txBox="1">
            <a:spLocks/>
          </p:cNvSpPr>
          <p:nvPr/>
        </p:nvSpPr>
        <p:spPr>
          <a:xfrm>
            <a:off x="1916605" y="237067"/>
            <a:ext cx="8358790"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METODOLOGÍA</a:t>
            </a:r>
          </a:p>
        </p:txBody>
      </p:sp>
      <p:sp>
        <p:nvSpPr>
          <p:cNvPr id="5" name="CuadroTexto 4">
            <a:extLst>
              <a:ext uri="{FF2B5EF4-FFF2-40B4-BE49-F238E27FC236}">
                <a16:creationId xmlns:a16="http://schemas.microsoft.com/office/drawing/2014/main" id="{EF307169-1E9F-7448-86B7-3ABE46597536}"/>
              </a:ext>
            </a:extLst>
          </p:cNvPr>
          <p:cNvSpPr txBox="1"/>
          <p:nvPr/>
        </p:nvSpPr>
        <p:spPr>
          <a:xfrm>
            <a:off x="528504" y="1333061"/>
            <a:ext cx="497284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400" dirty="0"/>
              <a:t>Descripción de la grasa sobrepasante</a:t>
            </a:r>
          </a:p>
        </p:txBody>
      </p:sp>
      <p:graphicFrame>
        <p:nvGraphicFramePr>
          <p:cNvPr id="6" name="Objeto 5">
            <a:extLst>
              <a:ext uri="{FF2B5EF4-FFF2-40B4-BE49-F238E27FC236}">
                <a16:creationId xmlns:a16="http://schemas.microsoft.com/office/drawing/2014/main" id="{C9B7E39E-8792-684E-A32F-F902DA89614B}"/>
              </a:ext>
            </a:extLst>
          </p:cNvPr>
          <p:cNvGraphicFramePr>
            <a:graphicFrameLocks noChangeAspect="1"/>
          </p:cNvGraphicFramePr>
          <p:nvPr>
            <p:extLst>
              <p:ext uri="{D42A27DB-BD31-4B8C-83A1-F6EECF244321}">
                <p14:modId xmlns:p14="http://schemas.microsoft.com/office/powerpoint/2010/main" val="3102367587"/>
              </p:ext>
            </p:extLst>
          </p:nvPr>
        </p:nvGraphicFramePr>
        <p:xfrm>
          <a:off x="528504" y="2335213"/>
          <a:ext cx="5127229" cy="1270000"/>
        </p:xfrm>
        <a:graphic>
          <a:graphicData uri="http://schemas.openxmlformats.org/presentationml/2006/ole">
            <mc:AlternateContent xmlns:mc="http://schemas.openxmlformats.org/markup-compatibility/2006">
              <mc:Choice xmlns:v="urn:schemas-microsoft-com:vml" Requires="v">
                <p:oleObj spid="_x0000_s3101" name="Documento" r:id="rId3" imgW="5613400" imgH="1270000" progId="Word.Document.12">
                  <p:embed/>
                </p:oleObj>
              </mc:Choice>
              <mc:Fallback>
                <p:oleObj name="Documento" r:id="rId3" imgW="5613400" imgH="1270000" progId="Word.Document.12">
                  <p:embed/>
                  <p:pic>
                    <p:nvPicPr>
                      <p:cNvPr id="0" name=""/>
                      <p:cNvPicPr/>
                      <p:nvPr/>
                    </p:nvPicPr>
                    <p:blipFill>
                      <a:blip r:embed="rId4"/>
                      <a:stretch>
                        <a:fillRect/>
                      </a:stretch>
                    </p:blipFill>
                    <p:spPr>
                      <a:xfrm>
                        <a:off x="528504" y="2335213"/>
                        <a:ext cx="5127229" cy="1270000"/>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2BBDDF0E-E3BC-6948-807D-3B962E4B52A0}"/>
              </a:ext>
            </a:extLst>
          </p:cNvPr>
          <p:cNvSpPr txBox="1"/>
          <p:nvPr/>
        </p:nvSpPr>
        <p:spPr>
          <a:xfrm>
            <a:off x="6177528" y="1229291"/>
            <a:ext cx="520167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400" dirty="0"/>
              <a:t>Administración de la grasa sobrepasante</a:t>
            </a:r>
          </a:p>
        </p:txBody>
      </p:sp>
      <p:pic>
        <p:nvPicPr>
          <p:cNvPr id="8" name="Imagen 7">
            <a:extLst>
              <a:ext uri="{FF2B5EF4-FFF2-40B4-BE49-F238E27FC236}">
                <a16:creationId xmlns:a16="http://schemas.microsoft.com/office/drawing/2014/main" id="{EA3219AC-CC41-9244-85B8-7B378026EF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2664" y="1848556"/>
            <a:ext cx="2398666" cy="3198222"/>
          </a:xfrm>
          <a:prstGeom prst="rect">
            <a:avLst/>
          </a:prstGeom>
        </p:spPr>
      </p:pic>
      <p:pic>
        <p:nvPicPr>
          <p:cNvPr id="9" name="Imagen 8">
            <a:extLst>
              <a:ext uri="{FF2B5EF4-FFF2-40B4-BE49-F238E27FC236}">
                <a16:creationId xmlns:a16="http://schemas.microsoft.com/office/drawing/2014/main" id="{61B882B2-0B04-4F49-9C0B-D3620D2172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5067" y="3614802"/>
            <a:ext cx="2923076" cy="3188632"/>
          </a:xfrm>
          <a:prstGeom prst="rect">
            <a:avLst/>
          </a:prstGeom>
        </p:spPr>
      </p:pic>
      <p:sp>
        <p:nvSpPr>
          <p:cNvPr id="12" name="Flecha curva 11">
            <a:extLst>
              <a:ext uri="{FF2B5EF4-FFF2-40B4-BE49-F238E27FC236}">
                <a16:creationId xmlns:a16="http://schemas.microsoft.com/office/drawing/2014/main" id="{065ECB5A-6F5C-A64E-832A-68CBCAE048CB}"/>
              </a:ext>
            </a:extLst>
          </p:cNvPr>
          <p:cNvSpPr/>
          <p:nvPr/>
        </p:nvSpPr>
        <p:spPr>
          <a:xfrm rot="10800000">
            <a:off x="7339898" y="5137223"/>
            <a:ext cx="1804102" cy="12017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3" name="Imagen 12">
            <a:extLst>
              <a:ext uri="{FF2B5EF4-FFF2-40B4-BE49-F238E27FC236}">
                <a16:creationId xmlns:a16="http://schemas.microsoft.com/office/drawing/2014/main" id="{432F24DC-8F62-7E4D-BBBE-E4BDA47F93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9337" y="3605213"/>
            <a:ext cx="2398666" cy="3198221"/>
          </a:xfrm>
          <a:prstGeom prst="rect">
            <a:avLst/>
          </a:prstGeom>
        </p:spPr>
      </p:pic>
      <p:sp>
        <p:nvSpPr>
          <p:cNvPr id="14" name="Flecha izquierda 13">
            <a:extLst>
              <a:ext uri="{FF2B5EF4-FFF2-40B4-BE49-F238E27FC236}">
                <a16:creationId xmlns:a16="http://schemas.microsoft.com/office/drawing/2014/main" id="{1500C355-1DB6-7F42-A7FB-498CE7BA785D}"/>
              </a:ext>
            </a:extLst>
          </p:cNvPr>
          <p:cNvSpPr/>
          <p:nvPr/>
        </p:nvSpPr>
        <p:spPr>
          <a:xfrm>
            <a:off x="3533675" y="4871862"/>
            <a:ext cx="868991" cy="5298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5512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225;p33">
            <a:extLst>
              <a:ext uri="{FF2B5EF4-FFF2-40B4-BE49-F238E27FC236}">
                <a16:creationId xmlns:a16="http://schemas.microsoft.com/office/drawing/2014/main" id="{8DDAA530-1777-C44D-9CC1-6AE4B31D2D05}"/>
              </a:ext>
            </a:extLst>
          </p:cNvPr>
          <p:cNvSpPr txBox="1">
            <a:spLocks/>
          </p:cNvSpPr>
          <p:nvPr/>
        </p:nvSpPr>
        <p:spPr>
          <a:xfrm>
            <a:off x="1916605" y="237067"/>
            <a:ext cx="8358790"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PRODUCCIÓN DE LECHE</a:t>
            </a:r>
          </a:p>
        </p:txBody>
      </p:sp>
      <p:pic>
        <p:nvPicPr>
          <p:cNvPr id="6" name="Imagen 5">
            <a:extLst>
              <a:ext uri="{FF2B5EF4-FFF2-40B4-BE49-F238E27FC236}">
                <a16:creationId xmlns:a16="http://schemas.microsoft.com/office/drawing/2014/main" id="{A4246741-ABCE-0247-BC27-2E4C75312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497" y="4209389"/>
            <a:ext cx="3491421" cy="2618566"/>
          </a:xfrm>
          <a:prstGeom prst="rect">
            <a:avLst/>
          </a:prstGeom>
        </p:spPr>
      </p:pic>
      <p:pic>
        <p:nvPicPr>
          <p:cNvPr id="8" name="Imagen 7">
            <a:extLst>
              <a:ext uri="{FF2B5EF4-FFF2-40B4-BE49-F238E27FC236}">
                <a16:creationId xmlns:a16="http://schemas.microsoft.com/office/drawing/2014/main" id="{B7BE8F30-7023-9045-AF2A-098B3FC126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755" y="1048439"/>
            <a:ext cx="3210906" cy="3066878"/>
          </a:xfrm>
          <a:prstGeom prst="rect">
            <a:avLst/>
          </a:prstGeom>
        </p:spPr>
      </p:pic>
      <p:pic>
        <p:nvPicPr>
          <p:cNvPr id="9" name="Imagen 8">
            <a:extLst>
              <a:ext uri="{FF2B5EF4-FFF2-40B4-BE49-F238E27FC236}">
                <a16:creationId xmlns:a16="http://schemas.microsoft.com/office/drawing/2014/main" id="{3FAC8BA9-6B24-3140-8D12-D608D46D77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60048" y="4115317"/>
            <a:ext cx="2780770" cy="2700709"/>
          </a:xfrm>
          <a:prstGeom prst="rect">
            <a:avLst/>
          </a:prstGeom>
        </p:spPr>
      </p:pic>
      <p:pic>
        <p:nvPicPr>
          <p:cNvPr id="12" name="Imagen 11">
            <a:extLst>
              <a:ext uri="{FF2B5EF4-FFF2-40B4-BE49-F238E27FC236}">
                <a16:creationId xmlns:a16="http://schemas.microsoft.com/office/drawing/2014/main" id="{B51A52FF-08D1-C142-A5B5-886D59E8D2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8259" y="918610"/>
            <a:ext cx="2372130" cy="3162840"/>
          </a:xfrm>
          <a:prstGeom prst="rect">
            <a:avLst/>
          </a:prstGeom>
        </p:spPr>
      </p:pic>
      <p:sp>
        <p:nvSpPr>
          <p:cNvPr id="13" name="CuadroTexto 12">
            <a:extLst>
              <a:ext uri="{FF2B5EF4-FFF2-40B4-BE49-F238E27FC236}">
                <a16:creationId xmlns:a16="http://schemas.microsoft.com/office/drawing/2014/main" id="{332A1A95-67E7-5C4B-A8AD-1FADCFF810AD}"/>
              </a:ext>
            </a:extLst>
          </p:cNvPr>
          <p:cNvSpPr txBox="1"/>
          <p:nvPr/>
        </p:nvSpPr>
        <p:spPr>
          <a:xfrm>
            <a:off x="4847870" y="1563509"/>
            <a:ext cx="292096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s-EC" sz="2000" dirty="0"/>
              <a:t>Ordeño 5:00 am</a:t>
            </a:r>
          </a:p>
          <a:p>
            <a:endParaRPr lang="es-EC" dirty="0"/>
          </a:p>
        </p:txBody>
      </p:sp>
      <p:sp>
        <p:nvSpPr>
          <p:cNvPr id="15" name="CuadroTexto 14">
            <a:extLst>
              <a:ext uri="{FF2B5EF4-FFF2-40B4-BE49-F238E27FC236}">
                <a16:creationId xmlns:a16="http://schemas.microsoft.com/office/drawing/2014/main" id="{CC7FC6C2-C052-6C40-AC1C-9E0A1FB53827}"/>
              </a:ext>
            </a:extLst>
          </p:cNvPr>
          <p:cNvSpPr txBox="1"/>
          <p:nvPr/>
        </p:nvSpPr>
        <p:spPr>
          <a:xfrm>
            <a:off x="4847870" y="3264826"/>
            <a:ext cx="2920965" cy="6718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s-EC" sz="2800" dirty="0"/>
              <a:t>Medición de leche </a:t>
            </a:r>
          </a:p>
        </p:txBody>
      </p:sp>
      <p:sp>
        <p:nvSpPr>
          <p:cNvPr id="16" name="CuadroTexto 15">
            <a:extLst>
              <a:ext uri="{FF2B5EF4-FFF2-40B4-BE49-F238E27FC236}">
                <a16:creationId xmlns:a16="http://schemas.microsoft.com/office/drawing/2014/main" id="{5FF0084C-91CF-8A49-9906-166E14B7863C}"/>
              </a:ext>
            </a:extLst>
          </p:cNvPr>
          <p:cNvSpPr txBox="1"/>
          <p:nvPr/>
        </p:nvSpPr>
        <p:spPr>
          <a:xfrm>
            <a:off x="4847870" y="5126257"/>
            <a:ext cx="292096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s-EC" sz="2000" dirty="0"/>
              <a:t>Ordeño 15:00 pm</a:t>
            </a:r>
          </a:p>
          <a:p>
            <a:endParaRPr lang="es-EC" dirty="0"/>
          </a:p>
        </p:txBody>
      </p:sp>
      <p:sp>
        <p:nvSpPr>
          <p:cNvPr id="17" name="Flecha derecha 16">
            <a:extLst>
              <a:ext uri="{FF2B5EF4-FFF2-40B4-BE49-F238E27FC236}">
                <a16:creationId xmlns:a16="http://schemas.microsoft.com/office/drawing/2014/main" id="{28FA6974-F2B1-0649-A532-407B5FCB0521}"/>
              </a:ext>
            </a:extLst>
          </p:cNvPr>
          <p:cNvSpPr/>
          <p:nvPr/>
        </p:nvSpPr>
        <p:spPr>
          <a:xfrm>
            <a:off x="4173821" y="5331690"/>
            <a:ext cx="597146"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a:extLst>
              <a:ext uri="{FF2B5EF4-FFF2-40B4-BE49-F238E27FC236}">
                <a16:creationId xmlns:a16="http://schemas.microsoft.com/office/drawing/2014/main" id="{A9663BB8-849B-6F42-931E-EBEBA6543EC7}"/>
              </a:ext>
            </a:extLst>
          </p:cNvPr>
          <p:cNvSpPr/>
          <p:nvPr/>
        </p:nvSpPr>
        <p:spPr>
          <a:xfrm>
            <a:off x="4103692" y="1768942"/>
            <a:ext cx="597146"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0" name="Conector recto de flecha 19">
            <a:extLst>
              <a:ext uri="{FF2B5EF4-FFF2-40B4-BE49-F238E27FC236}">
                <a16:creationId xmlns:a16="http://schemas.microsoft.com/office/drawing/2014/main" id="{0BC6C8C3-7B84-2D4B-A43E-3D7BD1CD6866}"/>
              </a:ext>
            </a:extLst>
          </p:cNvPr>
          <p:cNvCxnSpPr/>
          <p:nvPr/>
        </p:nvCxnSpPr>
        <p:spPr>
          <a:xfrm flipH="1">
            <a:off x="7857942" y="2447301"/>
            <a:ext cx="891209" cy="1080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50470113-A577-B244-9187-D6B66CDEB449}"/>
              </a:ext>
            </a:extLst>
          </p:cNvPr>
          <p:cNvCxnSpPr>
            <a:cxnSpLocks/>
          </p:cNvCxnSpPr>
          <p:nvPr/>
        </p:nvCxnSpPr>
        <p:spPr>
          <a:xfrm flipH="1" flipV="1">
            <a:off x="7845738" y="3830595"/>
            <a:ext cx="717535" cy="20643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32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F25CA940-A44F-9345-9312-E3CD6D556F3C}"/>
              </a:ext>
            </a:extLst>
          </p:cNvPr>
          <p:cNvSpPr txBox="1">
            <a:spLocks/>
          </p:cNvSpPr>
          <p:nvPr/>
        </p:nvSpPr>
        <p:spPr>
          <a:xfrm>
            <a:off x="4545652" y="285121"/>
            <a:ext cx="3100695" cy="717300"/>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PESO</a:t>
            </a:r>
          </a:p>
        </p:txBody>
      </p:sp>
      <p:pic>
        <p:nvPicPr>
          <p:cNvPr id="6" name="Imagen 5">
            <a:extLst>
              <a:ext uri="{FF2B5EF4-FFF2-40B4-BE49-F238E27FC236}">
                <a16:creationId xmlns:a16="http://schemas.microsoft.com/office/drawing/2014/main" id="{0A387911-6A26-704E-A4B3-626540BDEA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91545" y="1884752"/>
            <a:ext cx="5029658" cy="3772244"/>
          </a:xfrm>
          <a:prstGeom prst="rect">
            <a:avLst/>
          </a:prstGeom>
        </p:spPr>
      </p:pic>
      <p:pic>
        <p:nvPicPr>
          <p:cNvPr id="8" name="Imagen 7">
            <a:extLst>
              <a:ext uri="{FF2B5EF4-FFF2-40B4-BE49-F238E27FC236}">
                <a16:creationId xmlns:a16="http://schemas.microsoft.com/office/drawing/2014/main" id="{CD9B83BC-9612-F940-9944-5ED78D4DB9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747834" y="3826639"/>
            <a:ext cx="2960130" cy="2848600"/>
          </a:xfrm>
          <a:prstGeom prst="rect">
            <a:avLst/>
          </a:prstGeom>
        </p:spPr>
      </p:pic>
      <p:pic>
        <p:nvPicPr>
          <p:cNvPr id="10" name="Imagen 9">
            <a:extLst>
              <a:ext uri="{FF2B5EF4-FFF2-40B4-BE49-F238E27FC236}">
                <a16:creationId xmlns:a16="http://schemas.microsoft.com/office/drawing/2014/main" id="{C6608283-30A6-3449-BAF2-4D399EDE2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500013" y="580256"/>
            <a:ext cx="3455770" cy="2591828"/>
          </a:xfrm>
          <a:prstGeom prst="rect">
            <a:avLst/>
          </a:prstGeom>
        </p:spPr>
      </p:pic>
      <p:pic>
        <p:nvPicPr>
          <p:cNvPr id="12" name="Imagen 11">
            <a:extLst>
              <a:ext uri="{FF2B5EF4-FFF2-40B4-BE49-F238E27FC236}">
                <a16:creationId xmlns:a16="http://schemas.microsoft.com/office/drawing/2014/main" id="{21156DE7-05FD-6743-9F57-A23CACB2B1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352372" y="3882772"/>
            <a:ext cx="3797643" cy="2848232"/>
          </a:xfrm>
          <a:prstGeom prst="rect">
            <a:avLst/>
          </a:prstGeom>
        </p:spPr>
      </p:pic>
      <p:pic>
        <p:nvPicPr>
          <p:cNvPr id="14" name="Imagen 13">
            <a:extLst>
              <a:ext uri="{FF2B5EF4-FFF2-40B4-BE49-F238E27FC236}">
                <a16:creationId xmlns:a16="http://schemas.microsoft.com/office/drawing/2014/main" id="{B238BF78-071D-314E-8169-B3F1E3CA93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341157" y="582481"/>
            <a:ext cx="3643878" cy="2732909"/>
          </a:xfrm>
          <a:prstGeom prst="rect">
            <a:avLst/>
          </a:prstGeom>
        </p:spPr>
      </p:pic>
    </p:spTree>
    <p:extLst>
      <p:ext uri="{BB962C8B-B14F-4D97-AF65-F5344CB8AC3E}">
        <p14:creationId xmlns:p14="http://schemas.microsoft.com/office/powerpoint/2010/main" val="49141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225;p33">
            <a:extLst>
              <a:ext uri="{FF2B5EF4-FFF2-40B4-BE49-F238E27FC236}">
                <a16:creationId xmlns:a16="http://schemas.microsoft.com/office/drawing/2014/main" id="{64F224AF-E260-884D-96C5-D50CEE2C302A}"/>
              </a:ext>
            </a:extLst>
          </p:cNvPr>
          <p:cNvSpPr txBox="1">
            <a:spLocks/>
          </p:cNvSpPr>
          <p:nvPr/>
        </p:nvSpPr>
        <p:spPr>
          <a:xfrm>
            <a:off x="1591733" y="217387"/>
            <a:ext cx="8551333" cy="934079"/>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dirty="0">
                <a:latin typeface="Calibri" panose="020F0502020204030204" pitchFamily="34" charset="0"/>
                <a:cs typeface="Calibri" panose="020F0502020204030204" pitchFamily="34" charset="0"/>
              </a:rPr>
              <a:t>CONDICIÓN CORPORAL</a:t>
            </a:r>
          </a:p>
        </p:txBody>
      </p:sp>
      <p:pic>
        <p:nvPicPr>
          <p:cNvPr id="3" name="Imagen 2">
            <a:extLst>
              <a:ext uri="{FF2B5EF4-FFF2-40B4-BE49-F238E27FC236}">
                <a16:creationId xmlns:a16="http://schemas.microsoft.com/office/drawing/2014/main" id="{17CF17AC-CD24-0947-B560-1A61987659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218" y="1210733"/>
            <a:ext cx="5501105" cy="4699000"/>
          </a:xfrm>
          <a:prstGeom prst="rect">
            <a:avLst/>
          </a:prstGeom>
        </p:spPr>
      </p:pic>
      <p:pic>
        <p:nvPicPr>
          <p:cNvPr id="6" name="Imagen 5">
            <a:extLst>
              <a:ext uri="{FF2B5EF4-FFF2-40B4-BE49-F238E27FC236}">
                <a16:creationId xmlns:a16="http://schemas.microsoft.com/office/drawing/2014/main" id="{C20F5275-DFFD-EC40-AB2B-60CAC59B49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180" y="1210733"/>
            <a:ext cx="5449262" cy="4699000"/>
          </a:xfrm>
          <a:prstGeom prst="rect">
            <a:avLst/>
          </a:prstGeom>
        </p:spPr>
      </p:pic>
    </p:spTree>
    <p:extLst>
      <p:ext uri="{BB962C8B-B14F-4D97-AF65-F5344CB8AC3E}">
        <p14:creationId xmlns:p14="http://schemas.microsoft.com/office/powerpoint/2010/main" val="5628579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1170</Words>
  <Application>Microsoft Macintosh PowerPoint</Application>
  <PresentationFormat>Panorámica</PresentationFormat>
  <Paragraphs>146</Paragraphs>
  <Slides>23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Concert One</vt:lpstr>
      <vt:lpstr>San serif</vt: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Miguel Ramos Vivanco</dc:creator>
  <cp:lastModifiedBy>Luis Miguel Ramos Vivanco</cp:lastModifiedBy>
  <cp:revision>39</cp:revision>
  <dcterms:created xsi:type="dcterms:W3CDTF">2021-07-15T17:06:35Z</dcterms:created>
  <dcterms:modified xsi:type="dcterms:W3CDTF">2021-07-27T18:36:07Z</dcterms:modified>
</cp:coreProperties>
</file>