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4" r:id="rId9"/>
    <p:sldId id="265" r:id="rId10"/>
    <p:sldId id="266" r:id="rId11"/>
    <p:sldId id="280" r:id="rId12"/>
    <p:sldId id="281" r:id="rId13"/>
    <p:sldId id="263" r:id="rId14"/>
    <p:sldId id="267" r:id="rId15"/>
    <p:sldId id="268" r:id="rId16"/>
    <p:sldId id="269" r:id="rId17"/>
    <p:sldId id="270" r:id="rId18"/>
    <p:sldId id="271" r:id="rId19"/>
    <p:sldId id="272" r:id="rId20"/>
    <p:sldId id="278" r:id="rId21"/>
    <p:sldId id="273" r:id="rId22"/>
    <p:sldId id="274" r:id="rId23"/>
    <p:sldId id="275" r:id="rId24"/>
    <p:sldId id="276" r:id="rId25"/>
    <p:sldId id="277" r:id="rId26"/>
    <p:sldId id="279" r:id="rId27"/>
    <p:sldId id="282" r:id="rId28"/>
    <p:sldId id="283" r:id="rId29"/>
    <p:sldId id="284" r:id="rId30"/>
    <p:sldId id="285" r:id="rId31"/>
    <p:sldId id="286" r:id="rId32"/>
    <p:sldId id="287"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juank\Downloads\tesis%20camas%20de%20pollo\correcci&#243;n%201\correcci&#243;n%201\DATOS%20POLLOS%20NUEVO%20PARIEN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uank\Downloads\tesis%20camas%20de%20pollo\correcci&#243;n%201\correcci&#243;n%201\DATOS%20POLLOS%20NUEVO%20PARIENTE%20(version%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ank\Downloads\tesis%20camas%20de%20pollo\correcci&#243;n%201\correcci&#243;n%201\DATOS%20POLLOS%20NUEVO%20PARIEN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uank\Downloads\tesis%20camas%20de%20pollo\correcci&#243;n%201\correcci&#243;n%201\DATOS%20POLLOS%20NUEVO%20PARIEN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uank\Downloads\tesis%20camas%20de%20pollo\correcci&#243;n%201\correcci&#243;n%201\DATOS%20POLLOS%20NUEVO%20PARIENT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uank\Downloads\tesis%20camas%20de%20pollo\correcci&#243;n%201\correcci&#243;n%201\DATOS%20POLLOS%20NUEVO%20PARIENT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ank\Downloads\tesis%20camas%20de%20pollo\correcci&#243;n%201\correcci&#243;n%201\DATOS%20POLLOS%20NUEVO%20PARIENT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08093982901148"/>
          <c:y val="3.4781359220018501E-2"/>
          <c:w val="0.7986869514053041"/>
          <c:h val="0.78943463761878374"/>
        </c:manualLayout>
      </c:layout>
      <c:lineChart>
        <c:grouping val="standard"/>
        <c:varyColors val="0"/>
        <c:ser>
          <c:idx val="0"/>
          <c:order val="0"/>
          <c:tx>
            <c:strRef>
              <c:f>'PESO INCIAL SEMANAL'!$A$2</c:f>
              <c:strCache>
                <c:ptCount val="1"/>
                <c:pt idx="0">
                  <c:v>0 g</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'PESO INCIAL SEMANAL'!$B$1:$H$1</c:f>
              <c:strCache>
                <c:ptCount val="7"/>
                <c:pt idx="0">
                  <c:v>0 días</c:v>
                </c:pt>
                <c:pt idx="1">
                  <c:v>7 días</c:v>
                </c:pt>
                <c:pt idx="2">
                  <c:v>14 días</c:v>
                </c:pt>
                <c:pt idx="3">
                  <c:v>21 días</c:v>
                </c:pt>
                <c:pt idx="4">
                  <c:v>28 días</c:v>
                </c:pt>
                <c:pt idx="5">
                  <c:v>35 días</c:v>
                </c:pt>
                <c:pt idx="6">
                  <c:v>39 días</c:v>
                </c:pt>
              </c:strCache>
            </c:strRef>
          </c:cat>
          <c:val>
            <c:numRef>
              <c:f>'PESO INCIAL SEMANAL'!$B$2:$H$2</c:f>
              <c:numCache>
                <c:formatCode>General</c:formatCode>
                <c:ptCount val="7"/>
                <c:pt idx="0" formatCode="0.00">
                  <c:v>0.05</c:v>
                </c:pt>
                <c:pt idx="1">
                  <c:v>0.17</c:v>
                </c:pt>
                <c:pt idx="2">
                  <c:v>0.41</c:v>
                </c:pt>
                <c:pt idx="3" formatCode="0.00">
                  <c:v>0.9</c:v>
                </c:pt>
                <c:pt idx="4" formatCode="0.00">
                  <c:v>1.64</c:v>
                </c:pt>
                <c:pt idx="5" formatCode="0.00">
                  <c:v>2.3199999999999998</c:v>
                </c:pt>
                <c:pt idx="6" formatCode="0.00">
                  <c:v>2.98</c:v>
                </c:pt>
              </c:numCache>
            </c:numRef>
          </c:val>
          <c:smooth val="0"/>
          <c:extLst>
            <c:ext xmlns:c16="http://schemas.microsoft.com/office/drawing/2014/chart" uri="{C3380CC4-5D6E-409C-BE32-E72D297353CC}">
              <c16:uniqueId val="{00000000-8BDE-40C2-9EB6-EE496B5B8E94}"/>
            </c:ext>
          </c:extLst>
        </c:ser>
        <c:ser>
          <c:idx val="1"/>
          <c:order val="1"/>
          <c:tx>
            <c:strRef>
              <c:f>'PESO INCIAL SEMANAL'!$A$3</c:f>
              <c:strCache>
                <c:ptCount val="1"/>
                <c:pt idx="0">
                  <c:v>10 g</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'PESO INCIAL SEMANAL'!$B$1:$H$1</c:f>
              <c:strCache>
                <c:ptCount val="7"/>
                <c:pt idx="0">
                  <c:v>0 días</c:v>
                </c:pt>
                <c:pt idx="1">
                  <c:v>7 días</c:v>
                </c:pt>
                <c:pt idx="2">
                  <c:v>14 días</c:v>
                </c:pt>
                <c:pt idx="3">
                  <c:v>21 días</c:v>
                </c:pt>
                <c:pt idx="4">
                  <c:v>28 días</c:v>
                </c:pt>
                <c:pt idx="5">
                  <c:v>35 días</c:v>
                </c:pt>
                <c:pt idx="6">
                  <c:v>39 días</c:v>
                </c:pt>
              </c:strCache>
            </c:strRef>
          </c:cat>
          <c:val>
            <c:numRef>
              <c:f>'PESO INCIAL SEMANAL'!$B$3:$H$3</c:f>
              <c:numCache>
                <c:formatCode>General</c:formatCode>
                <c:ptCount val="7"/>
                <c:pt idx="0" formatCode="0.00">
                  <c:v>0.05</c:v>
                </c:pt>
                <c:pt idx="1">
                  <c:v>0.17</c:v>
                </c:pt>
                <c:pt idx="2">
                  <c:v>0.46</c:v>
                </c:pt>
                <c:pt idx="3" formatCode="0.00">
                  <c:v>0.91</c:v>
                </c:pt>
                <c:pt idx="4" formatCode="0.00">
                  <c:v>1.63</c:v>
                </c:pt>
                <c:pt idx="5" formatCode="0.00">
                  <c:v>2.37</c:v>
                </c:pt>
                <c:pt idx="6" formatCode="0.00">
                  <c:v>3.2</c:v>
                </c:pt>
              </c:numCache>
            </c:numRef>
          </c:val>
          <c:smooth val="0"/>
          <c:extLst>
            <c:ext xmlns:c16="http://schemas.microsoft.com/office/drawing/2014/chart" uri="{C3380CC4-5D6E-409C-BE32-E72D297353CC}">
              <c16:uniqueId val="{00000001-8BDE-40C2-9EB6-EE496B5B8E94}"/>
            </c:ext>
          </c:extLst>
        </c:ser>
        <c:ser>
          <c:idx val="2"/>
          <c:order val="2"/>
          <c:tx>
            <c:strRef>
              <c:f>'PESO INCIAL SEMANAL'!$A$4</c:f>
              <c:strCache>
                <c:ptCount val="1"/>
                <c:pt idx="0">
                  <c:v>20 g</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'PESO INCIAL SEMANAL'!$B$1:$H$1</c:f>
              <c:strCache>
                <c:ptCount val="7"/>
                <c:pt idx="0">
                  <c:v>0 días</c:v>
                </c:pt>
                <c:pt idx="1">
                  <c:v>7 días</c:v>
                </c:pt>
                <c:pt idx="2">
                  <c:v>14 días</c:v>
                </c:pt>
                <c:pt idx="3">
                  <c:v>21 días</c:v>
                </c:pt>
                <c:pt idx="4">
                  <c:v>28 días</c:v>
                </c:pt>
                <c:pt idx="5">
                  <c:v>35 días</c:v>
                </c:pt>
                <c:pt idx="6">
                  <c:v>39 días</c:v>
                </c:pt>
              </c:strCache>
            </c:strRef>
          </c:cat>
          <c:val>
            <c:numRef>
              <c:f>'PESO INCIAL SEMANAL'!$B$4:$H$4</c:f>
              <c:numCache>
                <c:formatCode>General</c:formatCode>
                <c:ptCount val="7"/>
                <c:pt idx="0" formatCode="0.00">
                  <c:v>0.05</c:v>
                </c:pt>
                <c:pt idx="1">
                  <c:v>0.18</c:v>
                </c:pt>
                <c:pt idx="2">
                  <c:v>0.45</c:v>
                </c:pt>
                <c:pt idx="3" formatCode="0.00">
                  <c:v>0.89</c:v>
                </c:pt>
                <c:pt idx="4" formatCode="0.00">
                  <c:v>1.68</c:v>
                </c:pt>
                <c:pt idx="5" formatCode="0.00">
                  <c:v>2.4300000000000002</c:v>
                </c:pt>
                <c:pt idx="6" formatCode="0.00">
                  <c:v>3.35</c:v>
                </c:pt>
              </c:numCache>
            </c:numRef>
          </c:val>
          <c:smooth val="0"/>
          <c:extLst>
            <c:ext xmlns:c16="http://schemas.microsoft.com/office/drawing/2014/chart" uri="{C3380CC4-5D6E-409C-BE32-E72D297353CC}">
              <c16:uniqueId val="{00000002-8BDE-40C2-9EB6-EE496B5B8E94}"/>
            </c:ext>
          </c:extLst>
        </c:ser>
        <c:ser>
          <c:idx val="3"/>
          <c:order val="3"/>
          <c:tx>
            <c:strRef>
              <c:f>'PESO INCIAL SEMANAL'!$A$5</c:f>
              <c:strCache>
                <c:ptCount val="1"/>
                <c:pt idx="0">
                  <c:v>30 g</c:v>
                </c:pt>
              </c:strCache>
            </c:strRef>
          </c:tx>
          <c:spPr>
            <a:ln w="22225" cap="rnd">
              <a:solidFill>
                <a:schemeClr val="accent4"/>
              </a:solidFill>
              <a:round/>
            </a:ln>
            <a:effectLst/>
          </c:spPr>
          <c:marker>
            <c:symbol val="x"/>
            <c:size val="6"/>
            <c:spPr>
              <a:noFill/>
              <a:ln w="9525">
                <a:solidFill>
                  <a:schemeClr val="accent4"/>
                </a:solidFill>
                <a:round/>
              </a:ln>
              <a:effectLst/>
            </c:spPr>
          </c:marker>
          <c:cat>
            <c:strRef>
              <c:f>'PESO INCIAL SEMANAL'!$B$1:$H$1</c:f>
              <c:strCache>
                <c:ptCount val="7"/>
                <c:pt idx="0">
                  <c:v>0 días</c:v>
                </c:pt>
                <c:pt idx="1">
                  <c:v>7 días</c:v>
                </c:pt>
                <c:pt idx="2">
                  <c:v>14 días</c:v>
                </c:pt>
                <c:pt idx="3">
                  <c:v>21 días</c:v>
                </c:pt>
                <c:pt idx="4">
                  <c:v>28 días</c:v>
                </c:pt>
                <c:pt idx="5">
                  <c:v>35 días</c:v>
                </c:pt>
                <c:pt idx="6">
                  <c:v>39 días</c:v>
                </c:pt>
              </c:strCache>
            </c:strRef>
          </c:cat>
          <c:val>
            <c:numRef>
              <c:f>'PESO INCIAL SEMANAL'!$B$5:$H$5</c:f>
              <c:numCache>
                <c:formatCode>General</c:formatCode>
                <c:ptCount val="7"/>
                <c:pt idx="0" formatCode="0.00">
                  <c:v>0.05</c:v>
                </c:pt>
                <c:pt idx="1">
                  <c:v>0.17</c:v>
                </c:pt>
                <c:pt idx="2">
                  <c:v>0.47</c:v>
                </c:pt>
                <c:pt idx="3" formatCode="0.00">
                  <c:v>0.88</c:v>
                </c:pt>
                <c:pt idx="4" formatCode="0.00">
                  <c:v>1.6</c:v>
                </c:pt>
                <c:pt idx="5" formatCode="0.00">
                  <c:v>2.35</c:v>
                </c:pt>
                <c:pt idx="6" formatCode="0.00">
                  <c:v>3.17</c:v>
                </c:pt>
              </c:numCache>
            </c:numRef>
          </c:val>
          <c:smooth val="0"/>
          <c:extLst>
            <c:ext xmlns:c16="http://schemas.microsoft.com/office/drawing/2014/chart" uri="{C3380CC4-5D6E-409C-BE32-E72D297353CC}">
              <c16:uniqueId val="{00000003-8BDE-40C2-9EB6-EE496B5B8E94}"/>
            </c:ext>
          </c:extLst>
        </c:ser>
        <c:dLbls>
          <c:showLegendKey val="0"/>
          <c:showVal val="0"/>
          <c:showCatName val="0"/>
          <c:showSerName val="0"/>
          <c:showPercent val="0"/>
          <c:showBubbleSize val="0"/>
        </c:dLbls>
        <c:marker val="1"/>
        <c:smooth val="0"/>
        <c:axId val="2097693440"/>
        <c:axId val="2097692896"/>
      </c:lineChart>
      <c:catAx>
        <c:axId val="2097693440"/>
        <c:scaling>
          <c:orientation val="minMax"/>
        </c:scaling>
        <c:delete val="0"/>
        <c:axPos val="b"/>
        <c:title>
          <c:tx>
            <c:rich>
              <a:bodyPr rot="0" spcFirstLastPara="1" vertOverflow="ellipsis" vert="horz" wrap="square" anchor="ctr" anchorCtr="1"/>
              <a:lstStyle/>
              <a:p>
                <a:pPr>
                  <a:defRPr sz="1200" b="0" i="0" u="none" strike="noStrike" kern="1200" cap="all" baseline="0">
                    <a:solidFill>
                      <a:sysClr val="windowText" lastClr="000000"/>
                    </a:solidFill>
                    <a:latin typeface="San saferi"/>
                    <a:ea typeface="+mn-ea"/>
                    <a:cs typeface="+mn-cs"/>
                  </a:defRPr>
                </a:pPr>
                <a:r>
                  <a:rPr lang="en-US"/>
                  <a:t>Días de crianza</a:t>
                </a:r>
              </a:p>
            </c:rich>
          </c:tx>
          <c:layout/>
          <c:overlay val="0"/>
          <c:spPr>
            <a:noFill/>
            <a:ln>
              <a:noFill/>
            </a:ln>
            <a:effectLst/>
          </c:spPr>
          <c:txPr>
            <a:bodyPr rot="0" spcFirstLastPara="1" vertOverflow="ellipsis" vert="horz" wrap="square" anchor="ctr" anchorCtr="1"/>
            <a:lstStyle/>
            <a:p>
              <a:pPr>
                <a:defRPr sz="1200" b="0" i="0" u="none" strike="noStrike" kern="1200" cap="all"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cap="all" spc="120" normalizeH="0" baseline="0">
                <a:solidFill>
                  <a:sysClr val="windowText" lastClr="000000"/>
                </a:solidFill>
                <a:latin typeface="San saferi"/>
                <a:ea typeface="+mn-ea"/>
                <a:cs typeface="+mn-cs"/>
              </a:defRPr>
            </a:pPr>
            <a:endParaRPr lang="en-US"/>
          </a:p>
        </c:txPr>
        <c:crossAx val="2097692896"/>
        <c:crosses val="autoZero"/>
        <c:auto val="1"/>
        <c:lblAlgn val="ctr"/>
        <c:lblOffset val="100"/>
        <c:tickMarkSkip val="7"/>
        <c:noMultiLvlLbl val="0"/>
      </c:catAx>
      <c:valAx>
        <c:axId val="2097692896"/>
        <c:scaling>
          <c:orientation val="minMax"/>
        </c:scaling>
        <c:delete val="0"/>
        <c:axPos val="l"/>
        <c:title>
          <c:tx>
            <c:rich>
              <a:bodyPr rot="-5400000" spcFirstLastPara="1" vertOverflow="ellipsis" vert="horz" wrap="square" anchor="ctr" anchorCtr="1"/>
              <a:lstStyle/>
              <a:p>
                <a:pPr>
                  <a:defRPr sz="1200" b="0" i="0" u="none" strike="noStrike" kern="1200" cap="all" baseline="0">
                    <a:solidFill>
                      <a:sysClr val="windowText" lastClr="000000"/>
                    </a:solidFill>
                    <a:latin typeface="San saferi"/>
                    <a:ea typeface="+mn-ea"/>
                    <a:cs typeface="+mn-cs"/>
                  </a:defRPr>
                </a:pPr>
                <a:r>
                  <a:rPr lang="en-US"/>
                  <a:t>PESO (kg)</a:t>
                </a:r>
              </a:p>
            </c:rich>
          </c:tx>
          <c:layout/>
          <c:overlay val="0"/>
          <c:spPr>
            <a:noFill/>
            <a:ln>
              <a:noFill/>
            </a:ln>
            <a:effectLst/>
          </c:spPr>
          <c:txPr>
            <a:bodyPr rot="-5400000" spcFirstLastPara="1" vertOverflow="ellipsis" vert="horz" wrap="square" anchor="ctr" anchorCtr="1"/>
            <a:lstStyle/>
            <a:p>
              <a:pPr>
                <a:defRPr sz="1200" b="0" i="0" u="none" strike="noStrike" kern="1200" cap="all" baseline="0">
                  <a:solidFill>
                    <a:sysClr val="windowText" lastClr="000000"/>
                  </a:solidFill>
                  <a:latin typeface="San saferi"/>
                  <a:ea typeface="+mn-ea"/>
                  <a:cs typeface="+mn-cs"/>
                </a:defRPr>
              </a:pPr>
              <a:endParaRPr lang="en-US"/>
            </a:p>
          </c:txPr>
        </c:title>
        <c:numFmt formatCode="0.0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endParaRPr lang="en-US"/>
          </a:p>
        </c:txPr>
        <c:crossAx val="2097693440"/>
        <c:crosses val="autoZero"/>
        <c:crossBetween val="between"/>
      </c:valAx>
      <c:spPr>
        <a:noFill/>
        <a:ln>
          <a:noFill/>
        </a:ln>
        <a:effectLst/>
      </c:spPr>
    </c:plotArea>
    <c:legend>
      <c:legendPos val="r"/>
      <c:layout>
        <c:manualLayout>
          <c:xMode val="edge"/>
          <c:yMode val="edge"/>
          <c:x val="0.81089016058529373"/>
          <c:y val="0.40594220354779681"/>
          <c:w val="0.14188974272882379"/>
          <c:h val="0.2274392264081421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sz="1200">
          <a:solidFill>
            <a:sysClr val="windowText" lastClr="000000"/>
          </a:solidFill>
          <a:latin typeface="San saferi"/>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'INFOSTAT PESO INCIAL SEMANAL'!$C$109</c:f>
              <c:strCache>
                <c:ptCount val="1"/>
                <c:pt idx="0">
                  <c:v>Medias</c:v>
                </c:pt>
              </c:strCache>
            </c:strRef>
          </c:tx>
          <c:spPr>
            <a:solidFill>
              <a:schemeClr val="bg1">
                <a:lumMod val="85000"/>
              </a:schemeClr>
            </a:solidFill>
            <a:ln>
              <a:solidFill>
                <a:schemeClr val="dk1"/>
              </a:solidFill>
            </a:ln>
            <a:effectLst/>
          </c:spPr>
          <c:invertIfNegative val="0"/>
          <c:dLbls>
            <c:dLbl>
              <c:idx val="0"/>
              <c:layout/>
              <c:tx>
                <c:rich>
                  <a:bodyPr/>
                  <a:lstStyle/>
                  <a:p>
                    <a:fld id="{D6377601-0BF5-4794-94AF-843F5A12D430}"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F46-4917-A00C-00A118380D72}"/>
                </c:ext>
              </c:extLst>
            </c:dLbl>
            <c:dLbl>
              <c:idx val="1"/>
              <c:layout/>
              <c:tx>
                <c:rich>
                  <a:bodyPr/>
                  <a:lstStyle/>
                  <a:p>
                    <a:fld id="{7D33ADBC-6C28-4984-AA01-106125D57962}"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F46-4917-A00C-00A118380D72}"/>
                </c:ext>
              </c:extLst>
            </c:dLbl>
            <c:dLbl>
              <c:idx val="2"/>
              <c:layout/>
              <c:tx>
                <c:rich>
                  <a:bodyPr/>
                  <a:lstStyle/>
                  <a:p>
                    <a:fld id="{26872E31-8E19-4F1A-95E4-0EA9830425A4}"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6F46-4917-A00C-00A118380D72}"/>
                </c:ext>
              </c:extLst>
            </c:dLbl>
            <c:dLbl>
              <c:idx val="3"/>
              <c:layout/>
              <c:tx>
                <c:rich>
                  <a:bodyPr/>
                  <a:lstStyle/>
                  <a:p>
                    <a:fld id="{131F2EFF-9BA3-4D2B-9CE4-8E7E5E010AEE}" type="VALUE">
                      <a:rPr lang="en-US"/>
                      <a:pPr/>
                      <a:t>[VALOR]</a:t>
                    </a:fld>
                    <a:r>
                      <a:rPr lang="en-US"/>
                      <a:t>  C</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F46-4917-A00C-00A118380D72}"/>
                </c:ext>
              </c:extLst>
            </c:dLbl>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San safer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19050" cap="flat" cmpd="sng" algn="ctr">
                <a:solidFill>
                  <a:schemeClr val="tx1">
                    <a:lumMod val="65000"/>
                    <a:lumOff val="35000"/>
                  </a:schemeClr>
                </a:solidFill>
                <a:round/>
              </a:ln>
              <a:effectLst/>
            </c:spPr>
          </c:errBars>
          <c:cat>
            <c:numRef>
              <c:f>'INFOSTAT PESO INCIAL SEMANAL'!$B$110:$B$113</c:f>
              <c:numCache>
                <c:formatCode>General</c:formatCode>
                <c:ptCount val="4"/>
                <c:pt idx="0">
                  <c:v>0</c:v>
                </c:pt>
                <c:pt idx="1">
                  <c:v>30</c:v>
                </c:pt>
                <c:pt idx="2">
                  <c:v>10</c:v>
                </c:pt>
                <c:pt idx="3">
                  <c:v>20</c:v>
                </c:pt>
              </c:numCache>
            </c:numRef>
          </c:cat>
          <c:val>
            <c:numRef>
              <c:f>'INFOSTAT PESO INCIAL SEMANAL'!$C$110:$C$113</c:f>
              <c:numCache>
                <c:formatCode>General</c:formatCode>
                <c:ptCount val="4"/>
                <c:pt idx="0">
                  <c:v>2.98</c:v>
                </c:pt>
                <c:pt idx="1">
                  <c:v>3.17</c:v>
                </c:pt>
                <c:pt idx="2">
                  <c:v>3.2</c:v>
                </c:pt>
                <c:pt idx="3">
                  <c:v>3.35</c:v>
                </c:pt>
              </c:numCache>
            </c:numRef>
          </c:val>
          <c:extLst>
            <c:ext xmlns:c16="http://schemas.microsoft.com/office/drawing/2014/chart" uri="{C3380CC4-5D6E-409C-BE32-E72D297353CC}">
              <c16:uniqueId val="{00000004-6F46-4917-A00C-00A118380D72}"/>
            </c:ext>
          </c:extLst>
        </c:ser>
        <c:dLbls>
          <c:dLblPos val="ctr"/>
          <c:showLegendKey val="0"/>
          <c:showVal val="1"/>
          <c:showCatName val="0"/>
          <c:showSerName val="0"/>
          <c:showPercent val="0"/>
          <c:showBubbleSize val="0"/>
        </c:dLbls>
        <c:gapWidth val="50"/>
        <c:overlap val="-27"/>
        <c:axId val="488441968"/>
        <c:axId val="488438160"/>
      </c:barChart>
      <c:catAx>
        <c:axId val="488441968"/>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s-CO"/>
                  <a:t>Dosis ( g)</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488438160"/>
        <c:crosses val="autoZero"/>
        <c:auto val="1"/>
        <c:lblAlgn val="ctr"/>
        <c:lblOffset val="100"/>
        <c:tickMarkSkip val="4"/>
        <c:noMultiLvlLbl val="0"/>
      </c:catAx>
      <c:valAx>
        <c:axId val="488438160"/>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s-CO"/>
                  <a:t>Peso </a:t>
                </a:r>
                <a:r>
                  <a:rPr lang="es-EC"/>
                  <a:t>(kg)</a:t>
                </a:r>
                <a:endParaRPr lang="es-CO"/>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4884419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solidFill>
            <a:sysClr val="windowText" lastClr="000000"/>
          </a:solidFill>
          <a:latin typeface="San saferi"/>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6392179949469"/>
          <c:y val="4.4044044044044044E-2"/>
          <c:w val="0.79571084455564545"/>
          <c:h val="0.76828166749426596"/>
        </c:manualLayout>
      </c:layout>
      <c:scatterChart>
        <c:scatterStyle val="lineMarker"/>
        <c:varyColors val="0"/>
        <c:ser>
          <c:idx val="0"/>
          <c:order val="0"/>
          <c:spPr>
            <a:ln w="19050" cap="rnd">
              <a:noFill/>
              <a:round/>
            </a:ln>
            <a:effectLst/>
          </c:spPr>
          <c:marker>
            <c:symbol val="circle"/>
            <c:size val="5"/>
            <c:spPr>
              <a:solidFill>
                <a:schemeClr val="tx1"/>
              </a:solidFill>
              <a:ln w="9525">
                <a:solidFill>
                  <a:schemeClr val="tx1"/>
                </a:solidFill>
              </a:ln>
              <a:effectLst/>
            </c:spPr>
          </c:marker>
          <c:dLbls>
            <c:dLbl>
              <c:idx val="0"/>
              <c:layout>
                <c:manualLayout>
                  <c:x val="9.2710280373831545E-3"/>
                  <c:y val="5.145302783098058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498-4AF2-9B4F-5C2276B40E71}"/>
                </c:ext>
              </c:extLst>
            </c:dLbl>
            <c:dLbl>
              <c:idx val="1"/>
              <c:layout>
                <c:manualLayout>
                  <c:x val="-7.04797507788162E-2"/>
                  <c:y val="-5.091075327295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98-4AF2-9B4F-5C2276B40E71}"/>
                </c:ext>
              </c:extLst>
            </c:dLbl>
            <c:dLbl>
              <c:idx val="3"/>
              <c:layout>
                <c:manualLayout>
                  <c:x val="4.2866043613707166E-3"/>
                  <c:y val="5.145302783098058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498-4AF2-9B4F-5C2276B40E71}"/>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25400" cap="rnd">
                <a:solidFill>
                  <a:schemeClr val="bg1">
                    <a:lumMod val="50000"/>
                  </a:schemeClr>
                </a:solidFill>
                <a:prstDash val="sysDot"/>
              </a:ln>
              <a:effectLst/>
            </c:spPr>
            <c:trendlineType val="poly"/>
            <c:order val="3"/>
            <c:dispRSqr val="1"/>
            <c:dispEq val="1"/>
            <c:trendlineLbl>
              <c:layout>
                <c:manualLayout>
                  <c:x val="4.8847352024922117E-3"/>
                  <c:y val="0.16670181993016639"/>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endParaRPr lang="en-US"/>
                </a:p>
              </c:txPr>
            </c:trendlineLbl>
          </c:trendline>
          <c:xVal>
            <c:numRef>
              <c:f>'INFOSTAT PESO INCIAL SEMANAL'!$C$142:$C$145</c:f>
              <c:numCache>
                <c:formatCode>General</c:formatCode>
                <c:ptCount val="4"/>
                <c:pt idx="0">
                  <c:v>0</c:v>
                </c:pt>
                <c:pt idx="1">
                  <c:v>10</c:v>
                </c:pt>
                <c:pt idx="2">
                  <c:v>20</c:v>
                </c:pt>
                <c:pt idx="3">
                  <c:v>30</c:v>
                </c:pt>
              </c:numCache>
            </c:numRef>
          </c:xVal>
          <c:yVal>
            <c:numRef>
              <c:f>'INFOSTAT PESO INCIAL SEMANAL'!$D$142:$D$145</c:f>
              <c:numCache>
                <c:formatCode>0.00</c:formatCode>
                <c:ptCount val="4"/>
                <c:pt idx="0">
                  <c:v>2.9780000000000002</c:v>
                </c:pt>
                <c:pt idx="1">
                  <c:v>3.2020000000000004</c:v>
                </c:pt>
                <c:pt idx="2">
                  <c:v>3.3540000000000001</c:v>
                </c:pt>
                <c:pt idx="3">
                  <c:v>3.17</c:v>
                </c:pt>
              </c:numCache>
            </c:numRef>
          </c:yVal>
          <c:smooth val="0"/>
          <c:extLst>
            <c:ext xmlns:c16="http://schemas.microsoft.com/office/drawing/2014/chart" uri="{C3380CC4-5D6E-409C-BE32-E72D297353CC}">
              <c16:uniqueId val="{00000003-7498-4AF2-9B4F-5C2276B40E71}"/>
            </c:ext>
          </c:extLst>
        </c:ser>
        <c:dLbls>
          <c:dLblPos val="t"/>
          <c:showLegendKey val="0"/>
          <c:showVal val="1"/>
          <c:showCatName val="0"/>
          <c:showSerName val="0"/>
          <c:showPercent val="0"/>
          <c:showBubbleSize val="0"/>
        </c:dLbls>
        <c:axId val="488436528"/>
        <c:axId val="488439792"/>
      </c:scatterChart>
      <c:valAx>
        <c:axId val="488436528"/>
        <c:scaling>
          <c:orientation val="minMax"/>
          <c:max val="3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r>
                  <a:rPr lang="es-CO"/>
                  <a:t>Dosis (g)</a:t>
                </a:r>
              </a:p>
            </c:rich>
          </c:tx>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endParaRPr lang="en-US"/>
          </a:p>
        </c:txPr>
        <c:crossAx val="488439792"/>
        <c:crosses val="autoZero"/>
        <c:crossBetween val="midCat"/>
        <c:majorUnit val="10"/>
      </c:valAx>
      <c:valAx>
        <c:axId val="488439792"/>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r>
                  <a:rPr lang="es-CO"/>
                  <a:t>Peso (kg)</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endParaRPr lang="en-US"/>
            </a:p>
          </c:txPr>
        </c:title>
        <c:numFmt formatCode="0.00"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an saferi"/>
                <a:ea typeface="+mn-ea"/>
                <a:cs typeface="+mn-cs"/>
              </a:defRPr>
            </a:pPr>
            <a:endParaRPr lang="en-US"/>
          </a:p>
        </c:txPr>
        <c:crossAx val="48843652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1200">
          <a:solidFill>
            <a:sysClr val="windowText" lastClr="000000"/>
          </a:solidFill>
          <a:latin typeface="San saferi"/>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'INFOSTAT C.ALIMEN'!$B$104</c:f>
              <c:strCache>
                <c:ptCount val="1"/>
                <c:pt idx="0">
                  <c:v>Medias</c:v>
                </c:pt>
              </c:strCache>
            </c:strRef>
          </c:tx>
          <c:spPr>
            <a:solidFill>
              <a:schemeClr val="bg1">
                <a:lumMod val="85000"/>
              </a:schemeClr>
            </a:solidFill>
            <a:ln>
              <a:solidFill>
                <a:schemeClr val="tx1"/>
              </a:solidFill>
            </a:ln>
            <a:effectLst/>
          </c:spPr>
          <c:invertIfNegative val="0"/>
          <c:dLbls>
            <c:dLbl>
              <c:idx val="0"/>
              <c:layout/>
              <c:tx>
                <c:rich>
                  <a:bodyPr/>
                  <a:lstStyle/>
                  <a:p>
                    <a:fld id="{67046E4E-832E-4511-B5E0-49FBAA5634F0}"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483A-4034-A399-CF0671638282}"/>
                </c:ext>
              </c:extLst>
            </c:dLbl>
            <c:dLbl>
              <c:idx val="1"/>
              <c:layout/>
              <c:tx>
                <c:rich>
                  <a:bodyPr/>
                  <a:lstStyle/>
                  <a:p>
                    <a:fld id="{01B89C6C-BFFE-47EF-9961-801D2ED399F2}" type="VALUE">
                      <a:rPr lang="en-US"/>
                      <a:pPr/>
                      <a:t>[VALOR]</a:t>
                    </a:fld>
                    <a:r>
                      <a:rPr lang="en-US"/>
                      <a:t>  AB</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483A-4034-A399-CF0671638282}"/>
                </c:ext>
              </c:extLst>
            </c:dLbl>
            <c:dLbl>
              <c:idx val="2"/>
              <c:layout/>
              <c:tx>
                <c:rich>
                  <a:bodyPr/>
                  <a:lstStyle/>
                  <a:p>
                    <a:fld id="{A5A75AB3-ACBE-4288-ACAD-98478BE5EED3}" type="VALUE">
                      <a:rPr lang="en-US"/>
                      <a:pPr/>
                      <a:t>[VALOR]</a:t>
                    </a:fld>
                    <a:r>
                      <a:rPr lang="en-US"/>
                      <a:t>  AB</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483A-4034-A399-CF0671638282}"/>
                </c:ext>
              </c:extLst>
            </c:dLbl>
            <c:dLbl>
              <c:idx val="3"/>
              <c:layout/>
              <c:tx>
                <c:rich>
                  <a:bodyPr/>
                  <a:lstStyle/>
                  <a:p>
                    <a:fld id="{284D6984-F049-41D1-B79A-7A4C8DF53A65}" type="VALUE">
                      <a:rPr lang="en-US"/>
                      <a:pPr/>
                      <a:t>[VALOR]</a:t>
                    </a:fld>
                    <a:r>
                      <a:rPr lang="en-US"/>
                      <a:t>  C</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483A-4034-A399-CF0671638282}"/>
                </c:ext>
              </c:extLst>
            </c:dLbl>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San safer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19050" cap="flat" cmpd="sng" algn="ctr">
                <a:solidFill>
                  <a:schemeClr val="tx1">
                    <a:lumMod val="65000"/>
                    <a:lumOff val="35000"/>
                  </a:schemeClr>
                </a:solidFill>
                <a:round/>
              </a:ln>
              <a:effectLst/>
            </c:spPr>
          </c:errBars>
          <c:cat>
            <c:numRef>
              <c:f>'INFOSTAT C.ALIMEN'!$A$105:$A$108</c:f>
              <c:numCache>
                <c:formatCode>General</c:formatCode>
                <c:ptCount val="4"/>
                <c:pt idx="0">
                  <c:v>20</c:v>
                </c:pt>
                <c:pt idx="1">
                  <c:v>10</c:v>
                </c:pt>
                <c:pt idx="2">
                  <c:v>30</c:v>
                </c:pt>
                <c:pt idx="3">
                  <c:v>0</c:v>
                </c:pt>
              </c:numCache>
            </c:numRef>
          </c:cat>
          <c:val>
            <c:numRef>
              <c:f>'INFOSTAT C.ALIMEN'!$B$105:$B$108</c:f>
              <c:numCache>
                <c:formatCode>General</c:formatCode>
                <c:ptCount val="4"/>
                <c:pt idx="0">
                  <c:v>1.49</c:v>
                </c:pt>
                <c:pt idx="1">
                  <c:v>1.66</c:v>
                </c:pt>
                <c:pt idx="2">
                  <c:v>1.75</c:v>
                </c:pt>
                <c:pt idx="3">
                  <c:v>2.0299999999999998</c:v>
                </c:pt>
              </c:numCache>
            </c:numRef>
          </c:val>
          <c:extLst>
            <c:ext xmlns:c16="http://schemas.microsoft.com/office/drawing/2014/chart" uri="{C3380CC4-5D6E-409C-BE32-E72D297353CC}">
              <c16:uniqueId val="{00000004-483A-4034-A399-CF0671638282}"/>
            </c:ext>
          </c:extLst>
        </c:ser>
        <c:dLbls>
          <c:dLblPos val="outEnd"/>
          <c:showLegendKey val="0"/>
          <c:showVal val="1"/>
          <c:showCatName val="0"/>
          <c:showSerName val="0"/>
          <c:showPercent val="0"/>
          <c:showBubbleSize val="0"/>
        </c:dLbls>
        <c:gapWidth val="50"/>
        <c:overlap val="-27"/>
        <c:axId val="488437616"/>
        <c:axId val="485007696"/>
      </c:barChart>
      <c:catAx>
        <c:axId val="48843761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n-US"/>
                  <a:t>DOSIS ( g )</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485007696"/>
        <c:crosses val="autoZero"/>
        <c:auto val="1"/>
        <c:lblAlgn val="ctr"/>
        <c:lblOffset val="100"/>
        <c:tickMarkSkip val="4"/>
        <c:noMultiLvlLbl val="0"/>
      </c:catAx>
      <c:valAx>
        <c:axId val="485007696"/>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n-US"/>
                  <a:t>Conversión alimenticia</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48843761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a:solidFill>
            <a:sysClr val="windowText" lastClr="000000"/>
          </a:solidFill>
          <a:latin typeface="San saferi"/>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'Infostat de a'!$H$31</c:f>
              <c:strCache>
                <c:ptCount val="1"/>
                <c:pt idx="0">
                  <c:v>Medias</c:v>
                </c:pt>
              </c:strCache>
            </c:strRef>
          </c:tx>
          <c:spPr>
            <a:solidFill>
              <a:schemeClr val="bg1">
                <a:lumMod val="85000"/>
              </a:schemeClr>
            </a:solidFill>
            <a:ln>
              <a:solidFill>
                <a:schemeClr val="tx1"/>
              </a:solidFill>
            </a:ln>
            <a:effectLst/>
          </c:spPr>
          <c:invertIfNegative val="0"/>
          <c:dLbls>
            <c:dLbl>
              <c:idx val="0"/>
              <c:layout/>
              <c:tx>
                <c:rich>
                  <a:bodyPr/>
                  <a:lstStyle/>
                  <a:p>
                    <a:fld id="{FE430B00-9176-41D6-BD08-0A44C157AA90}"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DA2B-43FC-B75F-FCAE469DC049}"/>
                </c:ext>
              </c:extLst>
            </c:dLbl>
            <c:dLbl>
              <c:idx val="1"/>
              <c:layout/>
              <c:tx>
                <c:rich>
                  <a:bodyPr/>
                  <a:lstStyle/>
                  <a:p>
                    <a:fld id="{EEEFAA93-FF61-4769-A361-B953CAB43C71}"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A2B-43FC-B75F-FCAE469DC049}"/>
                </c:ext>
              </c:extLst>
            </c:dLbl>
            <c:dLbl>
              <c:idx val="2"/>
              <c:layout/>
              <c:tx>
                <c:rich>
                  <a:bodyPr/>
                  <a:lstStyle/>
                  <a:p>
                    <a:fld id="{67D3FE73-1BDD-45C1-BC69-4BB4C93C904D}"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A2B-43FC-B75F-FCAE469DC049}"/>
                </c:ext>
              </c:extLst>
            </c:dLbl>
            <c:dLbl>
              <c:idx val="3"/>
              <c:layout/>
              <c:tx>
                <c:rich>
                  <a:bodyPr/>
                  <a:lstStyle/>
                  <a:p>
                    <a:fld id="{B781C6A8-7F6E-4BDC-9A79-55A1A0EB8E3C}" type="VALUE">
                      <a:rPr lang="en-US"/>
                      <a:pPr/>
                      <a:t>[VALOR]</a:t>
                    </a:fld>
                    <a:r>
                      <a:rPr lang="en-US"/>
                      <a:t>   C</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A2B-43FC-B75F-FCAE469DC049}"/>
                </c:ext>
              </c:extLst>
            </c:dLbl>
            <c:spPr>
              <a:noFill/>
              <a:ln>
                <a:noFill/>
              </a:ln>
              <a:effectLst/>
            </c:spPr>
            <c:txPr>
              <a:bodyPr rot="-5400000" spcFirstLastPara="1" vertOverflow="ellipsis" wrap="square" anchor="ctr" anchorCtr="1"/>
              <a:lstStyle/>
              <a:p>
                <a:pPr>
                  <a:defRPr sz="1600" b="0" i="0" u="none" strike="noStrike" kern="1200" baseline="0">
                    <a:solidFill>
                      <a:sysClr val="windowText" lastClr="000000"/>
                    </a:solidFill>
                    <a:latin typeface="San safer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19050" cap="flat" cmpd="sng" algn="ctr">
                <a:solidFill>
                  <a:schemeClr val="tx1">
                    <a:lumMod val="65000"/>
                    <a:lumOff val="35000"/>
                  </a:schemeClr>
                </a:solidFill>
                <a:round/>
              </a:ln>
              <a:effectLst/>
            </c:spPr>
          </c:errBars>
          <c:cat>
            <c:strRef>
              <c:f>'Infostat de a'!$G$32:$G$35</c:f>
              <c:strCache>
                <c:ptCount val="4"/>
                <c:pt idx="0">
                  <c:v>0 g</c:v>
                </c:pt>
                <c:pt idx="1">
                  <c:v>30 g</c:v>
                </c:pt>
                <c:pt idx="2">
                  <c:v>10 g</c:v>
                </c:pt>
                <c:pt idx="3">
                  <c:v>20 g</c:v>
                </c:pt>
              </c:strCache>
            </c:strRef>
          </c:cat>
          <c:val>
            <c:numRef>
              <c:f>'Infostat de a'!$H$32:$H$35</c:f>
              <c:numCache>
                <c:formatCode>General</c:formatCode>
                <c:ptCount val="4"/>
                <c:pt idx="0">
                  <c:v>346.25</c:v>
                </c:pt>
                <c:pt idx="1">
                  <c:v>432.46</c:v>
                </c:pt>
                <c:pt idx="2">
                  <c:v>454.44</c:v>
                </c:pt>
                <c:pt idx="3">
                  <c:v>532.80999999999995</c:v>
                </c:pt>
              </c:numCache>
            </c:numRef>
          </c:val>
          <c:extLst>
            <c:ext xmlns:c16="http://schemas.microsoft.com/office/drawing/2014/chart" uri="{C3380CC4-5D6E-409C-BE32-E72D297353CC}">
              <c16:uniqueId val="{00000004-DA2B-43FC-B75F-FCAE469DC049}"/>
            </c:ext>
          </c:extLst>
        </c:ser>
        <c:dLbls>
          <c:dLblPos val="ctr"/>
          <c:showLegendKey val="0"/>
          <c:showVal val="1"/>
          <c:showCatName val="0"/>
          <c:showSerName val="0"/>
          <c:showPercent val="0"/>
          <c:showBubbleSize val="0"/>
        </c:dLbls>
        <c:gapWidth val="50"/>
        <c:overlap val="-27"/>
        <c:axId val="600512752"/>
        <c:axId val="600517104"/>
      </c:barChart>
      <c:catAx>
        <c:axId val="600512752"/>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San saferi"/>
                    <a:ea typeface="+mn-ea"/>
                    <a:cs typeface="+mn-cs"/>
                  </a:defRPr>
                </a:pPr>
                <a:r>
                  <a:rPr lang="es-CO"/>
                  <a:t>Dosis ( g )</a:t>
                </a:r>
              </a:p>
            </c:rich>
          </c:tx>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San saferi"/>
                <a:ea typeface="+mn-ea"/>
                <a:cs typeface="+mn-cs"/>
              </a:defRPr>
            </a:pPr>
            <a:endParaRPr lang="en-US"/>
          </a:p>
        </c:txPr>
        <c:crossAx val="600517104"/>
        <c:crosses val="autoZero"/>
        <c:auto val="1"/>
        <c:lblAlgn val="ctr"/>
        <c:lblOffset val="100"/>
        <c:tickMarkSkip val="4"/>
        <c:noMultiLvlLbl val="0"/>
      </c:catAx>
      <c:valAx>
        <c:axId val="600517104"/>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San saferi"/>
                    <a:ea typeface="+mn-ea"/>
                    <a:cs typeface="+mn-cs"/>
                  </a:defRPr>
                </a:pPr>
                <a:r>
                  <a:rPr lang="es-CO"/>
                  <a:t>Indice de Eficiencia Europea </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San saferi"/>
                <a:ea typeface="+mn-ea"/>
                <a:cs typeface="+mn-cs"/>
              </a:defRPr>
            </a:pPr>
            <a:endParaRPr lang="en-US"/>
          </a:p>
        </c:txPr>
        <c:crossAx val="60051275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San saferi"/>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'INFOSTAT MORTALIDAD'!$F$36</c:f>
              <c:strCache>
                <c:ptCount val="1"/>
                <c:pt idx="0">
                  <c:v>Medias</c:v>
                </c:pt>
              </c:strCache>
            </c:strRef>
          </c:tx>
          <c:spPr>
            <a:solidFill>
              <a:schemeClr val="bg1">
                <a:lumMod val="85000"/>
              </a:schemeClr>
            </a:solidFill>
            <a:ln>
              <a:solidFill>
                <a:schemeClr val="tx1"/>
              </a:solidFill>
            </a:ln>
            <a:effectLst/>
          </c:spPr>
          <c:invertIfNegative val="0"/>
          <c:dLbls>
            <c:dLbl>
              <c:idx val="0"/>
              <c:layout>
                <c:manualLayout>
                  <c:x val="2.0915032679738561E-2"/>
                  <c:y val="0.10272158287906319"/>
                </c:manualLayout>
              </c:layout>
              <c:tx>
                <c:rich>
                  <a:bodyPr/>
                  <a:lstStyle/>
                  <a:p>
                    <a:fld id="{529E72C4-C6D8-4A4E-ACFC-CE223851C6C1}" type="VALUE">
                      <a:rPr lang="en-US"/>
                      <a:pPr/>
                      <a:t>[VALOR]</a:t>
                    </a:fld>
                    <a:r>
                      <a:rPr lang="en-US"/>
                      <a:t> %  A</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07B8-4294-B04A-B3C4397AABA0}"/>
                </c:ext>
              </c:extLst>
            </c:dLbl>
            <c:dLbl>
              <c:idx val="1"/>
              <c:layout>
                <c:manualLayout>
                  <c:x val="3.2023648232540954E-2"/>
                  <c:y val="0.202871660273235"/>
                </c:manualLayout>
              </c:layout>
              <c:tx>
                <c:rich>
                  <a:bodyPr/>
                  <a:lstStyle/>
                  <a:p>
                    <a:fld id="{AF0C3268-BDBF-4349-AD63-FB4D13F31972}" type="VALUE">
                      <a:rPr lang="en-US"/>
                      <a:pPr/>
                      <a:t>[VALOR]</a:t>
                    </a:fld>
                    <a:r>
                      <a:rPr lang="en-US"/>
                      <a:t> %  B</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7B8-4294-B04A-B3C4397AABA0}"/>
                </c:ext>
              </c:extLst>
            </c:dLbl>
            <c:dLbl>
              <c:idx val="2"/>
              <c:layout>
                <c:manualLayout>
                  <c:x val="0"/>
                  <c:y val="0.27829800121138704"/>
                </c:manualLayout>
              </c:layout>
              <c:tx>
                <c:rich>
                  <a:bodyPr/>
                  <a:lstStyle/>
                  <a:p>
                    <a:fld id="{54CEF2F1-E86F-40E5-8D38-68265B145685}" type="VALUE">
                      <a:rPr lang="en-US"/>
                      <a:pPr/>
                      <a:t>[VALOR]</a:t>
                    </a:fld>
                    <a:r>
                      <a:rPr lang="en-US"/>
                      <a:t> %  C</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07B8-4294-B04A-B3C4397AABA0}"/>
                </c:ext>
              </c:extLst>
            </c:dLbl>
            <c:dLbl>
              <c:idx val="3"/>
              <c:layout/>
              <c:tx>
                <c:rich>
                  <a:bodyPr/>
                  <a:lstStyle/>
                  <a:p>
                    <a:fld id="{BF872EA7-E41A-46BB-9097-AE385BE903DB}" type="VALUE">
                      <a:rPr lang="en-US"/>
                      <a:pPr/>
                      <a:t>[VALOR]</a:t>
                    </a:fld>
                    <a:r>
                      <a:rPr lang="en-US"/>
                      <a:t> %   D</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7B8-4294-B04A-B3C4397AABA0}"/>
                </c:ext>
              </c:extLst>
            </c:dLbl>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San safer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19050" cap="flat" cmpd="sng" algn="ctr">
                <a:solidFill>
                  <a:schemeClr val="tx1">
                    <a:lumMod val="65000"/>
                    <a:lumOff val="35000"/>
                  </a:schemeClr>
                </a:solidFill>
                <a:round/>
              </a:ln>
              <a:effectLst/>
            </c:spPr>
          </c:errBars>
          <c:cat>
            <c:strRef>
              <c:f>'INFOSTAT MORTALIDAD'!$E$37:$E$40</c:f>
              <c:strCache>
                <c:ptCount val="4"/>
                <c:pt idx="0">
                  <c:v>20 g</c:v>
                </c:pt>
                <c:pt idx="1">
                  <c:v>10 g</c:v>
                </c:pt>
                <c:pt idx="2">
                  <c:v>0 g</c:v>
                </c:pt>
                <c:pt idx="3">
                  <c:v>30 g</c:v>
                </c:pt>
              </c:strCache>
            </c:strRef>
          </c:cat>
          <c:val>
            <c:numRef>
              <c:f>'INFOSTAT MORTALIDAD'!$F$37:$F$40</c:f>
              <c:numCache>
                <c:formatCode>General</c:formatCode>
                <c:ptCount val="4"/>
                <c:pt idx="0">
                  <c:v>2</c:v>
                </c:pt>
                <c:pt idx="1">
                  <c:v>4.2</c:v>
                </c:pt>
                <c:pt idx="2">
                  <c:v>6</c:v>
                </c:pt>
                <c:pt idx="3">
                  <c:v>10.199999999999999</c:v>
                </c:pt>
              </c:numCache>
            </c:numRef>
          </c:val>
          <c:extLst>
            <c:ext xmlns:c16="http://schemas.microsoft.com/office/drawing/2014/chart" uri="{C3380CC4-5D6E-409C-BE32-E72D297353CC}">
              <c16:uniqueId val="{00000004-07B8-4294-B04A-B3C4397AABA0}"/>
            </c:ext>
          </c:extLst>
        </c:ser>
        <c:dLbls>
          <c:dLblPos val="ctr"/>
          <c:showLegendKey val="0"/>
          <c:showVal val="1"/>
          <c:showCatName val="0"/>
          <c:showSerName val="0"/>
          <c:showPercent val="0"/>
          <c:showBubbleSize val="0"/>
        </c:dLbls>
        <c:gapWidth val="100"/>
        <c:overlap val="-27"/>
        <c:axId val="162201056"/>
        <c:axId val="162203232"/>
      </c:barChart>
      <c:catAx>
        <c:axId val="16220105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s-CO"/>
                  <a:t>Dosis ( g )</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162203232"/>
        <c:crosses val="autoZero"/>
        <c:auto val="1"/>
        <c:lblAlgn val="ctr"/>
        <c:lblOffset val="100"/>
        <c:tickMarkSkip val="4"/>
        <c:noMultiLvlLbl val="0"/>
      </c:catAx>
      <c:valAx>
        <c:axId val="162203232"/>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s-CO"/>
                  <a:t>Mortalidad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16220105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San saferi"/>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Hoja3!$O$136</c:f>
              <c:strCache>
                <c:ptCount val="1"/>
                <c:pt idx="0">
                  <c:v>Medias</c:v>
                </c:pt>
              </c:strCache>
            </c:strRef>
          </c:tx>
          <c:spPr>
            <a:solidFill>
              <a:schemeClr val="bg1">
                <a:lumMod val="85000"/>
              </a:schemeClr>
            </a:solidFill>
            <a:ln>
              <a:solidFill>
                <a:schemeClr val="tx1"/>
              </a:solidFill>
            </a:ln>
            <a:effectLst/>
          </c:spPr>
          <c:invertIfNegative val="0"/>
          <c:dLbls>
            <c:dLbl>
              <c:idx val="0"/>
              <c:layout/>
              <c:tx>
                <c:rich>
                  <a:bodyPr/>
                  <a:lstStyle/>
                  <a:p>
                    <a:fld id="{5DF5F97F-A256-466B-BD90-E8C37F2C9D7D}"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CC3-433B-8AD9-A396D679162B}"/>
                </c:ext>
              </c:extLst>
            </c:dLbl>
            <c:dLbl>
              <c:idx val="1"/>
              <c:layout/>
              <c:tx>
                <c:rich>
                  <a:bodyPr/>
                  <a:lstStyle/>
                  <a:p>
                    <a:fld id="{5146D8F7-A0D4-4DCA-A35B-61937E97AB4A}" type="VALUE">
                      <a:rPr lang="en-US"/>
                      <a:pPr/>
                      <a:t>[VALOR]</a:t>
                    </a:fld>
                    <a:r>
                      <a:rPr lang="en-US" baseline="0"/>
                      <a:t>   B</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CC3-433B-8AD9-A396D679162B}"/>
                </c:ext>
              </c:extLst>
            </c:dLbl>
            <c:dLbl>
              <c:idx val="2"/>
              <c:layout/>
              <c:tx>
                <c:rich>
                  <a:bodyPr/>
                  <a:lstStyle/>
                  <a:p>
                    <a:fld id="{C6FDC941-F7E5-4241-A21E-6CA104254E3B}" type="VALUE">
                      <a:rPr lang="en-US"/>
                      <a:pPr/>
                      <a:t>[VALOR]</a:t>
                    </a:fld>
                    <a:r>
                      <a:rPr lang="en-US"/>
                      <a:t>   C</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CC3-433B-8AD9-A396D679162B}"/>
                </c:ext>
              </c:extLst>
            </c:dLbl>
            <c:dLbl>
              <c:idx val="3"/>
              <c:layout/>
              <c:tx>
                <c:rich>
                  <a:bodyPr/>
                  <a:lstStyle/>
                  <a:p>
                    <a:fld id="{15DBD173-B040-4754-871C-02776C5FAC8D}" type="VALUE">
                      <a:rPr lang="en-US"/>
                      <a:pPr/>
                      <a:t>[VALOR]</a:t>
                    </a:fld>
                    <a:r>
                      <a:rPr lang="en-US"/>
                      <a:t>   C</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CC3-433B-8AD9-A396D679162B}"/>
                </c:ext>
              </c:extLst>
            </c:dLbl>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San safer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19050" cap="flat" cmpd="sng" algn="ctr">
                <a:solidFill>
                  <a:schemeClr val="tx1">
                    <a:lumMod val="65000"/>
                    <a:lumOff val="35000"/>
                  </a:schemeClr>
                </a:solidFill>
                <a:round/>
              </a:ln>
              <a:effectLst/>
            </c:spPr>
          </c:errBars>
          <c:cat>
            <c:numRef>
              <c:f>Hoja3!$N$137:$N$140</c:f>
              <c:numCache>
                <c:formatCode>General</c:formatCode>
                <c:ptCount val="4"/>
                <c:pt idx="0">
                  <c:v>20</c:v>
                </c:pt>
                <c:pt idx="1">
                  <c:v>10</c:v>
                </c:pt>
                <c:pt idx="2">
                  <c:v>30</c:v>
                </c:pt>
                <c:pt idx="3">
                  <c:v>0</c:v>
                </c:pt>
              </c:numCache>
            </c:numRef>
          </c:cat>
          <c:val>
            <c:numRef>
              <c:f>Hoja3!$O$137:$O$140</c:f>
              <c:numCache>
                <c:formatCode>General</c:formatCode>
                <c:ptCount val="4"/>
                <c:pt idx="0">
                  <c:v>1.02</c:v>
                </c:pt>
                <c:pt idx="1">
                  <c:v>1.08</c:v>
                </c:pt>
                <c:pt idx="2">
                  <c:v>1.1599999999999999</c:v>
                </c:pt>
                <c:pt idx="3">
                  <c:v>1.18</c:v>
                </c:pt>
              </c:numCache>
            </c:numRef>
          </c:val>
          <c:extLst>
            <c:ext xmlns:c16="http://schemas.microsoft.com/office/drawing/2014/chart" uri="{C3380CC4-5D6E-409C-BE32-E72D297353CC}">
              <c16:uniqueId val="{00000004-9CC3-433B-8AD9-A396D679162B}"/>
            </c:ext>
          </c:extLst>
        </c:ser>
        <c:dLbls>
          <c:dLblPos val="ctr"/>
          <c:showLegendKey val="0"/>
          <c:showVal val="1"/>
          <c:showCatName val="0"/>
          <c:showSerName val="0"/>
          <c:showPercent val="0"/>
          <c:showBubbleSize val="0"/>
        </c:dLbls>
        <c:gapWidth val="100"/>
        <c:overlap val="-27"/>
        <c:axId val="162203776"/>
        <c:axId val="162200512"/>
      </c:barChart>
      <c:catAx>
        <c:axId val="16220377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s-CO"/>
                  <a:t>DOSIS ( g )</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162200512"/>
        <c:crosses val="autoZero"/>
        <c:auto val="1"/>
        <c:lblAlgn val="ctr"/>
        <c:lblOffset val="100"/>
        <c:tickMarkSkip val="4"/>
        <c:noMultiLvlLbl val="0"/>
      </c:catAx>
      <c:valAx>
        <c:axId val="162200512"/>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s-CO"/>
                  <a:t>Costo de producciò por cada 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16220377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San saferi"/>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Hoja3!$H$110</c:f>
              <c:strCache>
                <c:ptCount val="1"/>
                <c:pt idx="0">
                  <c:v>Medias</c:v>
                </c:pt>
              </c:strCache>
            </c:strRef>
          </c:tx>
          <c:spPr>
            <a:solidFill>
              <a:schemeClr val="bg1">
                <a:lumMod val="85000"/>
              </a:schemeClr>
            </a:solidFill>
            <a:ln>
              <a:solidFill>
                <a:schemeClr val="tx1"/>
              </a:solidFill>
            </a:ln>
            <a:effectLst/>
          </c:spPr>
          <c:invertIfNegative val="0"/>
          <c:dLbls>
            <c:dLbl>
              <c:idx val="0"/>
              <c:layout/>
              <c:tx>
                <c:rich>
                  <a:bodyPr/>
                  <a:lstStyle/>
                  <a:p>
                    <a:fld id="{CC615BBA-8668-49D7-A066-304FC736D63B}"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D20-4751-A435-E060EA656DC0}"/>
                </c:ext>
              </c:extLst>
            </c:dLbl>
            <c:dLbl>
              <c:idx val="1"/>
              <c:layout/>
              <c:tx>
                <c:rich>
                  <a:bodyPr/>
                  <a:lstStyle/>
                  <a:p>
                    <a:fld id="{31D471E3-3805-4326-9FD1-B68462E72CF4}" type="VALUE">
                      <a:rPr lang="en-US"/>
                      <a:pPr/>
                      <a:t>[VALOR]</a:t>
                    </a:fld>
                    <a:r>
                      <a:rPr lang="en-US"/>
                      <a:t>  A</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D20-4751-A435-E060EA656DC0}"/>
                </c:ext>
              </c:extLst>
            </c:dLbl>
            <c:dLbl>
              <c:idx val="2"/>
              <c:layout/>
              <c:tx>
                <c:rich>
                  <a:bodyPr/>
                  <a:lstStyle/>
                  <a:p>
                    <a:fld id="{BC790156-6876-46CB-A707-1BAFE57FDE2F}" type="VALUE">
                      <a:rPr lang="en-US"/>
                      <a:pPr/>
                      <a:t>[VALOR]</a:t>
                    </a:fld>
                    <a:r>
                      <a:rPr lang="en-US"/>
                      <a:t>  B</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D20-4751-A435-E060EA656DC0}"/>
                </c:ext>
              </c:extLst>
            </c:dLbl>
            <c:dLbl>
              <c:idx val="3"/>
              <c:layout/>
              <c:tx>
                <c:rich>
                  <a:bodyPr/>
                  <a:lstStyle/>
                  <a:p>
                    <a:fld id="{B901F576-032E-49B2-8493-3971840317FF}" type="VALUE">
                      <a:rPr lang="en-US"/>
                      <a:pPr/>
                      <a:t>[VALOR]</a:t>
                    </a:fld>
                    <a:r>
                      <a:rPr lang="en-US"/>
                      <a:t>   C</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D20-4751-A435-E060EA656DC0}"/>
                </c:ext>
              </c:extLst>
            </c:dLbl>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San saferi"/>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19050" cap="flat" cmpd="sng" algn="ctr">
                <a:solidFill>
                  <a:schemeClr val="tx1">
                    <a:lumMod val="65000"/>
                    <a:lumOff val="35000"/>
                  </a:schemeClr>
                </a:solidFill>
                <a:round/>
              </a:ln>
              <a:effectLst/>
            </c:spPr>
          </c:errBars>
          <c:cat>
            <c:strRef>
              <c:f>Hoja3!$G$111:$G$114</c:f>
              <c:strCache>
                <c:ptCount val="4"/>
                <c:pt idx="0">
                  <c:v>0 g</c:v>
                </c:pt>
                <c:pt idx="1">
                  <c:v>30 g</c:v>
                </c:pt>
                <c:pt idx="2">
                  <c:v>10 g</c:v>
                </c:pt>
                <c:pt idx="3">
                  <c:v>20 g</c:v>
                </c:pt>
              </c:strCache>
            </c:strRef>
          </c:cat>
          <c:val>
            <c:numRef>
              <c:f>Hoja3!$H$111:$H$114</c:f>
              <c:numCache>
                <c:formatCode>General</c:formatCode>
                <c:ptCount val="4"/>
                <c:pt idx="0">
                  <c:v>0.76</c:v>
                </c:pt>
                <c:pt idx="1">
                  <c:v>0.88</c:v>
                </c:pt>
                <c:pt idx="2">
                  <c:v>1.1299999999999999</c:v>
                </c:pt>
                <c:pt idx="3">
                  <c:v>1.39</c:v>
                </c:pt>
              </c:numCache>
            </c:numRef>
          </c:val>
          <c:extLst>
            <c:ext xmlns:c16="http://schemas.microsoft.com/office/drawing/2014/chart" uri="{C3380CC4-5D6E-409C-BE32-E72D297353CC}">
              <c16:uniqueId val="{00000004-9D20-4751-A435-E060EA656DC0}"/>
            </c:ext>
          </c:extLst>
        </c:ser>
        <c:dLbls>
          <c:dLblPos val="ctr"/>
          <c:showLegendKey val="0"/>
          <c:showVal val="1"/>
          <c:showCatName val="0"/>
          <c:showSerName val="0"/>
          <c:showPercent val="0"/>
          <c:showBubbleSize val="0"/>
        </c:dLbls>
        <c:gapWidth val="100"/>
        <c:overlap val="-27"/>
        <c:axId val="162205952"/>
        <c:axId val="162204320"/>
      </c:barChart>
      <c:catAx>
        <c:axId val="162205952"/>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s-CO"/>
                  <a:t>Tratamiento (DOSIS)</a:t>
                </a:r>
              </a:p>
            </c:rich>
          </c:tx>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162204320"/>
        <c:crosses val="autoZero"/>
        <c:auto val="1"/>
        <c:lblAlgn val="ctr"/>
        <c:lblOffset val="100"/>
        <c:tickMarkSkip val="4"/>
        <c:noMultiLvlLbl val="0"/>
      </c:catAx>
      <c:valAx>
        <c:axId val="162204320"/>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r>
                  <a:rPr lang="es-CO"/>
                  <a:t>Beneficio por pollo en 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title>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San saferi"/>
                <a:ea typeface="+mn-ea"/>
                <a:cs typeface="+mn-cs"/>
              </a:defRPr>
            </a:pPr>
            <a:endParaRPr lang="en-US"/>
          </a:p>
        </c:txPr>
        <c:crossAx val="16220595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San saferi"/>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105D9-5799-4C3F-9FDE-DAC1C4B8413D}" type="doc">
      <dgm:prSet loTypeId="urn:microsoft.com/office/officeart/2005/8/layout/process1" loCatId="process" qsTypeId="urn:microsoft.com/office/officeart/2005/8/quickstyle/simple1" qsCatId="simple" csTypeId="urn:microsoft.com/office/officeart/2005/8/colors/colorful4" csCatId="colorful" phldr="1"/>
      <dgm:spPr/>
    </dgm:pt>
    <dgm:pt modelId="{78B2AC09-0C48-4641-BF68-5207F2482D0A}">
      <dgm:prSet phldrT="[Texto]"/>
      <dgm:spPr/>
      <dgm:t>
        <a:bodyPr/>
        <a:lstStyle/>
        <a:p>
          <a:r>
            <a:rPr lang="es-CO" dirty="0" smtClean="0">
              <a:solidFill>
                <a:schemeClr val="tx1"/>
              </a:solidFill>
              <a:latin typeface="Arial" panose="020B0604020202020204" pitchFamily="34" charset="0"/>
              <a:cs typeface="Arial" panose="020B0604020202020204" pitchFamily="34" charset="0"/>
            </a:rPr>
            <a:t>En Ecuador el sector avícola es uno de los rubros de gran importancia por sus excelentes valores nutritivos y proteínicos y por sus valores económicos</a:t>
          </a:r>
          <a:endParaRPr lang="es-ES" dirty="0">
            <a:solidFill>
              <a:schemeClr val="tx1"/>
            </a:solidFill>
            <a:latin typeface="Arial" panose="020B0604020202020204" pitchFamily="34" charset="0"/>
            <a:cs typeface="Arial" panose="020B0604020202020204" pitchFamily="34" charset="0"/>
          </a:endParaRPr>
        </a:p>
      </dgm:t>
    </dgm:pt>
    <dgm:pt modelId="{05881633-C529-46D2-8052-F95C5E3827DF}" type="parTrans" cxnId="{6DC17779-3456-4551-BE07-47BEF09270C6}">
      <dgm:prSet/>
      <dgm:spPr/>
      <dgm:t>
        <a:bodyPr/>
        <a:lstStyle/>
        <a:p>
          <a:endParaRPr lang="es-ES"/>
        </a:p>
      </dgm:t>
    </dgm:pt>
    <dgm:pt modelId="{88902F9A-FA6C-4DC4-A722-01A56FE3706D}" type="sibTrans" cxnId="{6DC17779-3456-4551-BE07-47BEF09270C6}">
      <dgm:prSet/>
      <dgm:spPr/>
      <dgm:t>
        <a:bodyPr/>
        <a:lstStyle/>
        <a:p>
          <a:endParaRPr lang="es-ES"/>
        </a:p>
      </dgm:t>
    </dgm:pt>
    <dgm:pt modelId="{D4CD933F-23F0-4583-AB89-6F9A9E1E55B7}">
      <dgm:prSet phldrT="[Texto]"/>
      <dgm:spPr/>
      <dgm:t>
        <a:bodyPr/>
        <a:lstStyle/>
        <a:p>
          <a:r>
            <a:rPr lang="es-CO" dirty="0" smtClean="0">
              <a:solidFill>
                <a:schemeClr val="tx1"/>
              </a:solidFill>
              <a:latin typeface="Arial" panose="020B0604020202020204" pitchFamily="34" charset="0"/>
              <a:cs typeface="Arial" panose="020B0604020202020204" pitchFamily="34" charset="0"/>
            </a:rPr>
            <a:t>En Santo Domingo de los Tsáchilas por sus condiciones climáticas e inclusive por su ubicación geográfica, esta provincia es una de las mayores productoras en el sector Costero</a:t>
          </a:r>
          <a:endParaRPr lang="es-ES" dirty="0">
            <a:solidFill>
              <a:schemeClr val="tx1"/>
            </a:solidFill>
            <a:latin typeface="Arial" panose="020B0604020202020204" pitchFamily="34" charset="0"/>
            <a:cs typeface="Arial" panose="020B0604020202020204" pitchFamily="34" charset="0"/>
          </a:endParaRPr>
        </a:p>
      </dgm:t>
    </dgm:pt>
    <dgm:pt modelId="{9016EB17-DBD3-43D7-A68A-6AB2DA002DA5}" type="parTrans" cxnId="{843EAD4A-9193-43BE-B1BE-DFF1B588FD47}">
      <dgm:prSet/>
      <dgm:spPr/>
      <dgm:t>
        <a:bodyPr/>
        <a:lstStyle/>
        <a:p>
          <a:endParaRPr lang="es-ES"/>
        </a:p>
      </dgm:t>
    </dgm:pt>
    <dgm:pt modelId="{E727CCC1-1ADA-437A-B61A-7788827E7A48}" type="sibTrans" cxnId="{843EAD4A-9193-43BE-B1BE-DFF1B588FD47}">
      <dgm:prSet/>
      <dgm:spPr/>
      <dgm:t>
        <a:bodyPr/>
        <a:lstStyle/>
        <a:p>
          <a:endParaRPr lang="es-ES"/>
        </a:p>
      </dgm:t>
    </dgm:pt>
    <dgm:pt modelId="{537B62A1-2690-458C-9287-BD1C45228EF9}">
      <dgm:prSet phldrT="[Texto]"/>
      <dgm:spPr/>
      <dgm:t>
        <a:bodyPr/>
        <a:lstStyle/>
        <a:p>
          <a:pPr algn="l"/>
          <a:r>
            <a:rPr lang="es-CO" dirty="0" smtClean="0">
              <a:solidFill>
                <a:schemeClr val="tx1"/>
              </a:solidFill>
              <a:latin typeface="Arial" panose="020B0604020202020204" pitchFamily="34" charset="0"/>
              <a:cs typeface="Arial" panose="020B0604020202020204" pitchFamily="34" charset="0"/>
            </a:rPr>
            <a:t>Unas de las alternativas para reducir los antibióticos en las dietas de las aves, ha sido emplear los prebióticos, antioxidantes y sustancias acidificantes</a:t>
          </a:r>
          <a:endParaRPr lang="es-ES" dirty="0">
            <a:solidFill>
              <a:schemeClr val="tx1"/>
            </a:solidFill>
            <a:latin typeface="Arial" panose="020B0604020202020204" pitchFamily="34" charset="0"/>
            <a:cs typeface="Arial" panose="020B0604020202020204" pitchFamily="34" charset="0"/>
          </a:endParaRPr>
        </a:p>
      </dgm:t>
    </dgm:pt>
    <dgm:pt modelId="{3FDFBE84-ED29-4F03-82A3-5C053655E69F}" type="parTrans" cxnId="{E1EE1D3D-5376-4B82-83CC-57FB6DD1B890}">
      <dgm:prSet/>
      <dgm:spPr/>
      <dgm:t>
        <a:bodyPr/>
        <a:lstStyle/>
        <a:p>
          <a:endParaRPr lang="es-ES"/>
        </a:p>
      </dgm:t>
    </dgm:pt>
    <dgm:pt modelId="{89F37D51-9D84-45F2-B8B5-4C59C620129D}" type="sibTrans" cxnId="{E1EE1D3D-5376-4B82-83CC-57FB6DD1B890}">
      <dgm:prSet/>
      <dgm:spPr/>
      <dgm:t>
        <a:bodyPr/>
        <a:lstStyle/>
        <a:p>
          <a:endParaRPr lang="es-ES"/>
        </a:p>
      </dgm:t>
    </dgm:pt>
    <dgm:pt modelId="{E7CB9C50-374E-4127-82FF-9301B7FA2A4A}" type="pres">
      <dgm:prSet presAssocID="{2D6105D9-5799-4C3F-9FDE-DAC1C4B8413D}" presName="Name0" presStyleCnt="0">
        <dgm:presLayoutVars>
          <dgm:dir/>
          <dgm:resizeHandles val="exact"/>
        </dgm:presLayoutVars>
      </dgm:prSet>
      <dgm:spPr/>
    </dgm:pt>
    <dgm:pt modelId="{051A1BCE-AE65-4252-B7B1-20345938849B}" type="pres">
      <dgm:prSet presAssocID="{78B2AC09-0C48-4641-BF68-5207F2482D0A}" presName="node" presStyleLbl="node1" presStyleIdx="0" presStyleCnt="3">
        <dgm:presLayoutVars>
          <dgm:bulletEnabled val="1"/>
        </dgm:presLayoutVars>
      </dgm:prSet>
      <dgm:spPr/>
      <dgm:t>
        <a:bodyPr/>
        <a:lstStyle/>
        <a:p>
          <a:endParaRPr lang="es-ES"/>
        </a:p>
      </dgm:t>
    </dgm:pt>
    <dgm:pt modelId="{5ED3A6AB-80E7-4BBC-9CA5-FE3C9DAB4338}" type="pres">
      <dgm:prSet presAssocID="{88902F9A-FA6C-4DC4-A722-01A56FE3706D}" presName="sibTrans" presStyleLbl="sibTrans2D1" presStyleIdx="0" presStyleCnt="2"/>
      <dgm:spPr/>
      <dgm:t>
        <a:bodyPr/>
        <a:lstStyle/>
        <a:p>
          <a:endParaRPr lang="es-ES"/>
        </a:p>
      </dgm:t>
    </dgm:pt>
    <dgm:pt modelId="{8C5F04D3-C695-45FC-BDD9-B11ED4ECC887}" type="pres">
      <dgm:prSet presAssocID="{88902F9A-FA6C-4DC4-A722-01A56FE3706D}" presName="connectorText" presStyleLbl="sibTrans2D1" presStyleIdx="0" presStyleCnt="2"/>
      <dgm:spPr/>
      <dgm:t>
        <a:bodyPr/>
        <a:lstStyle/>
        <a:p>
          <a:endParaRPr lang="es-ES"/>
        </a:p>
      </dgm:t>
    </dgm:pt>
    <dgm:pt modelId="{ACC0AFE8-D659-42A8-AAB7-AD6E9EAD5A84}" type="pres">
      <dgm:prSet presAssocID="{D4CD933F-23F0-4583-AB89-6F9A9E1E55B7}" presName="node" presStyleLbl="node1" presStyleIdx="1" presStyleCnt="3">
        <dgm:presLayoutVars>
          <dgm:bulletEnabled val="1"/>
        </dgm:presLayoutVars>
      </dgm:prSet>
      <dgm:spPr/>
      <dgm:t>
        <a:bodyPr/>
        <a:lstStyle/>
        <a:p>
          <a:endParaRPr lang="es-ES"/>
        </a:p>
      </dgm:t>
    </dgm:pt>
    <dgm:pt modelId="{CCDB9204-9AEC-4447-AB9C-E35638064B73}" type="pres">
      <dgm:prSet presAssocID="{E727CCC1-1ADA-437A-B61A-7788827E7A48}" presName="sibTrans" presStyleLbl="sibTrans2D1" presStyleIdx="1" presStyleCnt="2"/>
      <dgm:spPr/>
      <dgm:t>
        <a:bodyPr/>
        <a:lstStyle/>
        <a:p>
          <a:endParaRPr lang="es-ES"/>
        </a:p>
      </dgm:t>
    </dgm:pt>
    <dgm:pt modelId="{FD39B111-037C-433E-B42F-74B9CA8F6E9A}" type="pres">
      <dgm:prSet presAssocID="{E727CCC1-1ADA-437A-B61A-7788827E7A48}" presName="connectorText" presStyleLbl="sibTrans2D1" presStyleIdx="1" presStyleCnt="2"/>
      <dgm:spPr/>
      <dgm:t>
        <a:bodyPr/>
        <a:lstStyle/>
        <a:p>
          <a:endParaRPr lang="es-ES"/>
        </a:p>
      </dgm:t>
    </dgm:pt>
    <dgm:pt modelId="{BE2E08C5-E5AF-47BC-8817-68B57E55B4B4}" type="pres">
      <dgm:prSet presAssocID="{537B62A1-2690-458C-9287-BD1C45228EF9}" presName="node" presStyleLbl="node1" presStyleIdx="2" presStyleCnt="3">
        <dgm:presLayoutVars>
          <dgm:bulletEnabled val="1"/>
        </dgm:presLayoutVars>
      </dgm:prSet>
      <dgm:spPr/>
      <dgm:t>
        <a:bodyPr/>
        <a:lstStyle/>
        <a:p>
          <a:endParaRPr lang="es-ES"/>
        </a:p>
      </dgm:t>
    </dgm:pt>
  </dgm:ptLst>
  <dgm:cxnLst>
    <dgm:cxn modelId="{CDEC2820-C99D-4230-9B64-BDD70FCA7085}" type="presOf" srcId="{88902F9A-FA6C-4DC4-A722-01A56FE3706D}" destId="{5ED3A6AB-80E7-4BBC-9CA5-FE3C9DAB4338}" srcOrd="0" destOrd="0" presId="urn:microsoft.com/office/officeart/2005/8/layout/process1"/>
    <dgm:cxn modelId="{DD1D7B8C-6E38-4A2A-BDF0-1831EDD8CCC9}" type="presOf" srcId="{D4CD933F-23F0-4583-AB89-6F9A9E1E55B7}" destId="{ACC0AFE8-D659-42A8-AAB7-AD6E9EAD5A84}" srcOrd="0" destOrd="0" presId="urn:microsoft.com/office/officeart/2005/8/layout/process1"/>
    <dgm:cxn modelId="{E1CBDDAF-E638-41EF-B84C-411386B8C8DF}" type="presOf" srcId="{78B2AC09-0C48-4641-BF68-5207F2482D0A}" destId="{051A1BCE-AE65-4252-B7B1-20345938849B}" srcOrd="0" destOrd="0" presId="urn:microsoft.com/office/officeart/2005/8/layout/process1"/>
    <dgm:cxn modelId="{6DC17779-3456-4551-BE07-47BEF09270C6}" srcId="{2D6105D9-5799-4C3F-9FDE-DAC1C4B8413D}" destId="{78B2AC09-0C48-4641-BF68-5207F2482D0A}" srcOrd="0" destOrd="0" parTransId="{05881633-C529-46D2-8052-F95C5E3827DF}" sibTransId="{88902F9A-FA6C-4DC4-A722-01A56FE3706D}"/>
    <dgm:cxn modelId="{843EAD4A-9193-43BE-B1BE-DFF1B588FD47}" srcId="{2D6105D9-5799-4C3F-9FDE-DAC1C4B8413D}" destId="{D4CD933F-23F0-4583-AB89-6F9A9E1E55B7}" srcOrd="1" destOrd="0" parTransId="{9016EB17-DBD3-43D7-A68A-6AB2DA002DA5}" sibTransId="{E727CCC1-1ADA-437A-B61A-7788827E7A48}"/>
    <dgm:cxn modelId="{0D316BDC-99EF-4807-A9D8-22563BC02B2B}" type="presOf" srcId="{537B62A1-2690-458C-9287-BD1C45228EF9}" destId="{BE2E08C5-E5AF-47BC-8817-68B57E55B4B4}" srcOrd="0" destOrd="0" presId="urn:microsoft.com/office/officeart/2005/8/layout/process1"/>
    <dgm:cxn modelId="{E1EE1D3D-5376-4B82-83CC-57FB6DD1B890}" srcId="{2D6105D9-5799-4C3F-9FDE-DAC1C4B8413D}" destId="{537B62A1-2690-458C-9287-BD1C45228EF9}" srcOrd="2" destOrd="0" parTransId="{3FDFBE84-ED29-4F03-82A3-5C053655E69F}" sibTransId="{89F37D51-9D84-45F2-B8B5-4C59C620129D}"/>
    <dgm:cxn modelId="{891CE800-671D-436F-9EE5-452CA4753BD7}" type="presOf" srcId="{2D6105D9-5799-4C3F-9FDE-DAC1C4B8413D}" destId="{E7CB9C50-374E-4127-82FF-9301B7FA2A4A}" srcOrd="0" destOrd="0" presId="urn:microsoft.com/office/officeart/2005/8/layout/process1"/>
    <dgm:cxn modelId="{31D8A70C-227E-4C61-8EB3-E634871A28D8}" type="presOf" srcId="{88902F9A-FA6C-4DC4-A722-01A56FE3706D}" destId="{8C5F04D3-C695-45FC-BDD9-B11ED4ECC887}" srcOrd="1" destOrd="0" presId="urn:microsoft.com/office/officeart/2005/8/layout/process1"/>
    <dgm:cxn modelId="{C1320EAF-24C1-4F5C-877D-F7361AB66347}" type="presOf" srcId="{E727CCC1-1ADA-437A-B61A-7788827E7A48}" destId="{FD39B111-037C-433E-B42F-74B9CA8F6E9A}" srcOrd="1" destOrd="0" presId="urn:microsoft.com/office/officeart/2005/8/layout/process1"/>
    <dgm:cxn modelId="{BA888975-B0C5-413C-8EE3-7174DEB95422}" type="presOf" srcId="{E727CCC1-1ADA-437A-B61A-7788827E7A48}" destId="{CCDB9204-9AEC-4447-AB9C-E35638064B73}" srcOrd="0" destOrd="0" presId="urn:microsoft.com/office/officeart/2005/8/layout/process1"/>
    <dgm:cxn modelId="{93BFE97B-7F7C-4BE2-9A6F-AC3F6B11115C}" type="presParOf" srcId="{E7CB9C50-374E-4127-82FF-9301B7FA2A4A}" destId="{051A1BCE-AE65-4252-B7B1-20345938849B}" srcOrd="0" destOrd="0" presId="urn:microsoft.com/office/officeart/2005/8/layout/process1"/>
    <dgm:cxn modelId="{5204053A-98D1-4C69-AE63-6779ADB6B478}" type="presParOf" srcId="{E7CB9C50-374E-4127-82FF-9301B7FA2A4A}" destId="{5ED3A6AB-80E7-4BBC-9CA5-FE3C9DAB4338}" srcOrd="1" destOrd="0" presId="urn:microsoft.com/office/officeart/2005/8/layout/process1"/>
    <dgm:cxn modelId="{87F4D31E-B0B5-4CE6-9759-2CB4EEE1334A}" type="presParOf" srcId="{5ED3A6AB-80E7-4BBC-9CA5-FE3C9DAB4338}" destId="{8C5F04D3-C695-45FC-BDD9-B11ED4ECC887}" srcOrd="0" destOrd="0" presId="urn:microsoft.com/office/officeart/2005/8/layout/process1"/>
    <dgm:cxn modelId="{559DE833-FEC7-4FE6-AD70-5FB008A26091}" type="presParOf" srcId="{E7CB9C50-374E-4127-82FF-9301B7FA2A4A}" destId="{ACC0AFE8-D659-42A8-AAB7-AD6E9EAD5A84}" srcOrd="2" destOrd="0" presId="urn:microsoft.com/office/officeart/2005/8/layout/process1"/>
    <dgm:cxn modelId="{0EDD40B9-4427-437C-AA46-7679222E4110}" type="presParOf" srcId="{E7CB9C50-374E-4127-82FF-9301B7FA2A4A}" destId="{CCDB9204-9AEC-4447-AB9C-E35638064B73}" srcOrd="3" destOrd="0" presId="urn:microsoft.com/office/officeart/2005/8/layout/process1"/>
    <dgm:cxn modelId="{3065296E-DC07-4342-8708-A836E52FF7C6}" type="presParOf" srcId="{CCDB9204-9AEC-4447-AB9C-E35638064B73}" destId="{FD39B111-037C-433E-B42F-74B9CA8F6E9A}" srcOrd="0" destOrd="0" presId="urn:microsoft.com/office/officeart/2005/8/layout/process1"/>
    <dgm:cxn modelId="{09D8F02A-6AEC-454A-B3E7-90FE9C352C13}" type="presParOf" srcId="{E7CB9C50-374E-4127-82FF-9301B7FA2A4A}" destId="{BE2E08C5-E5AF-47BC-8817-68B57E55B4B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E31064-BFE8-457B-8B67-207A9C6DE19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E103668E-080B-4A4F-8FA1-45E5E89C36BD}">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CO" sz="1800" b="0" dirty="0" smtClean="0">
              <a:latin typeface="Arial" panose="020B0604020202020204" pitchFamily="34" charset="0"/>
              <a:cs typeface="Arial" panose="020B0604020202020204" pitchFamily="34" charset="0"/>
            </a:rPr>
            <a:t>Los prebióticos promueven la salud</a:t>
          </a:r>
          <a:endParaRPr lang="es-ES" sz="1800" b="0" dirty="0">
            <a:latin typeface="Arial" panose="020B0604020202020204" pitchFamily="34" charset="0"/>
            <a:cs typeface="Arial" panose="020B0604020202020204" pitchFamily="34" charset="0"/>
          </a:endParaRPr>
        </a:p>
      </dgm:t>
    </dgm:pt>
    <dgm:pt modelId="{068AB834-FB5A-42C5-9219-9B6C7A57310E}" type="parTrans" cxnId="{02653D9C-993F-48AF-BBF7-9C01BE172315}">
      <dgm:prSet/>
      <dgm:spPr/>
      <dgm:t>
        <a:bodyPr/>
        <a:lstStyle/>
        <a:p>
          <a:endParaRPr lang="es-ES"/>
        </a:p>
      </dgm:t>
    </dgm:pt>
    <dgm:pt modelId="{676204F2-31E5-400D-9F8F-9CB755412FEB}" type="sibTrans" cxnId="{02653D9C-993F-48AF-BBF7-9C01BE172315}">
      <dgm:prSet/>
      <dgm:spPr/>
      <dgm:t>
        <a:bodyPr/>
        <a:lstStyle/>
        <a:p>
          <a:endParaRPr lang="es-ES"/>
        </a:p>
      </dgm:t>
    </dgm:pt>
    <dgm:pt modelId="{9ECCEF6D-0CE0-47A7-ABCA-B97213686D54}">
      <dgm:prSet phldrT="[Texto]" custT="1">
        <dgm:style>
          <a:lnRef idx="2">
            <a:schemeClr val="accent5"/>
          </a:lnRef>
          <a:fillRef idx="1">
            <a:schemeClr val="lt1"/>
          </a:fillRef>
          <a:effectRef idx="0">
            <a:schemeClr val="accent5"/>
          </a:effectRef>
          <a:fontRef idx="minor">
            <a:schemeClr val="dk1"/>
          </a:fontRef>
        </dgm:style>
      </dgm:prSet>
      <dgm:spPr/>
      <dgm:t>
        <a:bodyPr/>
        <a:lstStyle/>
        <a:p>
          <a:r>
            <a:rPr lang="es-ES" sz="1800" b="0" dirty="0" smtClean="0">
              <a:latin typeface="Arial" panose="020B0604020202020204" pitchFamily="34" charset="0"/>
              <a:cs typeface="Arial" panose="020B0604020202020204" pitchFamily="34" charset="0"/>
            </a:rPr>
            <a:t>Benefician</a:t>
          </a:r>
          <a:r>
            <a:rPr lang="es-ES" sz="1800" b="0" dirty="0" smtClean="0"/>
            <a:t> </a:t>
          </a:r>
          <a:endParaRPr lang="es-ES" sz="1800" b="0" dirty="0"/>
        </a:p>
      </dgm:t>
    </dgm:pt>
    <dgm:pt modelId="{C158E7A6-DE24-470D-B28D-9030DFF762B2}" type="parTrans" cxnId="{30B3A0A2-7298-470E-A680-3BF7EC653424}">
      <dgm:prSet/>
      <dgm:spPr/>
      <dgm:t>
        <a:bodyPr/>
        <a:lstStyle/>
        <a:p>
          <a:endParaRPr lang="es-ES"/>
        </a:p>
      </dgm:t>
    </dgm:pt>
    <dgm:pt modelId="{44B9E622-B845-4D96-B4A2-724B4757E8F6}" type="sibTrans" cxnId="{30B3A0A2-7298-470E-A680-3BF7EC653424}">
      <dgm:prSet/>
      <dgm:spPr/>
      <dgm:t>
        <a:bodyPr/>
        <a:lstStyle/>
        <a:p>
          <a:endParaRPr lang="es-ES"/>
        </a:p>
      </dgm:t>
    </dgm:pt>
    <dgm:pt modelId="{880EECD2-CFE2-4883-991E-04B2B8626A72}">
      <dgm:prSet phldrT="[Texto]" custT="1">
        <dgm:style>
          <a:lnRef idx="2">
            <a:schemeClr val="accent2"/>
          </a:lnRef>
          <a:fillRef idx="1">
            <a:schemeClr val="lt1"/>
          </a:fillRef>
          <a:effectRef idx="0">
            <a:schemeClr val="accent2"/>
          </a:effectRef>
          <a:fontRef idx="minor">
            <a:schemeClr val="dk1"/>
          </a:fontRef>
        </dgm:style>
      </dgm:prSet>
      <dgm:spPr/>
      <dgm:t>
        <a:bodyPr/>
        <a:lstStyle/>
        <a:p>
          <a:r>
            <a:rPr lang="es-CO" sz="1800" dirty="0" smtClean="0">
              <a:latin typeface="Arial" panose="020B0604020202020204" pitchFamily="34" charset="0"/>
              <a:cs typeface="Arial" panose="020B0604020202020204" pitchFamily="34" charset="0"/>
            </a:rPr>
            <a:t>Estimulan selectivamente el crecimiento </a:t>
          </a:r>
          <a:r>
            <a:rPr lang="es-ES" sz="1800" dirty="0" smtClean="0">
              <a:latin typeface="Arial" panose="020B0604020202020204" pitchFamily="34" charset="0"/>
              <a:cs typeface="Arial" panose="020B0604020202020204" pitchFamily="34" charset="0"/>
            </a:rPr>
            <a:t>de muchas especies bacterianas presentes</a:t>
          </a:r>
          <a:endParaRPr lang="es-ES" sz="1800" dirty="0">
            <a:latin typeface="Arial" panose="020B0604020202020204" pitchFamily="34" charset="0"/>
            <a:cs typeface="Arial" panose="020B0604020202020204" pitchFamily="34" charset="0"/>
          </a:endParaRPr>
        </a:p>
      </dgm:t>
    </dgm:pt>
    <dgm:pt modelId="{B33C2BA7-C7F6-4FAF-AEA4-00C0A4A137E9}" type="parTrans" cxnId="{0B72B969-67AB-4CFD-A890-84248B583D62}">
      <dgm:prSet/>
      <dgm:spPr/>
      <dgm:t>
        <a:bodyPr/>
        <a:lstStyle/>
        <a:p>
          <a:endParaRPr lang="es-ES"/>
        </a:p>
      </dgm:t>
    </dgm:pt>
    <dgm:pt modelId="{0F864B11-BF27-4DC5-82E5-A61D5964597B}" type="sibTrans" cxnId="{0B72B969-67AB-4CFD-A890-84248B583D62}">
      <dgm:prSet/>
      <dgm:spPr/>
      <dgm:t>
        <a:bodyPr/>
        <a:lstStyle/>
        <a:p>
          <a:endParaRPr lang="es-ES"/>
        </a:p>
      </dgm:t>
    </dgm:pt>
    <dgm:pt modelId="{B8005415-F1C2-41CA-88EA-618CCBF656B4}" type="pres">
      <dgm:prSet presAssocID="{2DE31064-BFE8-457B-8B67-207A9C6DE198}" presName="rootnode" presStyleCnt="0">
        <dgm:presLayoutVars>
          <dgm:chMax/>
          <dgm:chPref/>
          <dgm:dir/>
          <dgm:animLvl val="lvl"/>
        </dgm:presLayoutVars>
      </dgm:prSet>
      <dgm:spPr/>
      <dgm:t>
        <a:bodyPr/>
        <a:lstStyle/>
        <a:p>
          <a:endParaRPr lang="es-ES"/>
        </a:p>
      </dgm:t>
    </dgm:pt>
    <dgm:pt modelId="{6C512EB1-B4C6-4C8C-B42F-CFDB61B269F9}" type="pres">
      <dgm:prSet presAssocID="{E103668E-080B-4A4F-8FA1-45E5E89C36BD}" presName="composite" presStyleCnt="0"/>
      <dgm:spPr/>
    </dgm:pt>
    <dgm:pt modelId="{FE891065-1FBE-4A16-8247-F6E51F169A59}" type="pres">
      <dgm:prSet presAssocID="{E103668E-080B-4A4F-8FA1-45E5E89C36BD}" presName="bentUpArrow1" presStyleLbl="alignImgPlace1" presStyleIdx="0" presStyleCnt="2"/>
      <dgm:spPr/>
    </dgm:pt>
    <dgm:pt modelId="{30133E3B-6228-44F8-86AB-DA5D73D463D4}" type="pres">
      <dgm:prSet presAssocID="{E103668E-080B-4A4F-8FA1-45E5E89C36BD}" presName="ParentText" presStyleLbl="node1" presStyleIdx="0" presStyleCnt="3">
        <dgm:presLayoutVars>
          <dgm:chMax val="1"/>
          <dgm:chPref val="1"/>
          <dgm:bulletEnabled val="1"/>
        </dgm:presLayoutVars>
      </dgm:prSet>
      <dgm:spPr/>
      <dgm:t>
        <a:bodyPr/>
        <a:lstStyle/>
        <a:p>
          <a:endParaRPr lang="es-ES"/>
        </a:p>
      </dgm:t>
    </dgm:pt>
    <dgm:pt modelId="{5D12E8C0-3371-4AC6-9413-F36CB3E414FD}" type="pres">
      <dgm:prSet presAssocID="{E103668E-080B-4A4F-8FA1-45E5E89C36BD}" presName="ChildText" presStyleLbl="revTx" presStyleIdx="0" presStyleCnt="2">
        <dgm:presLayoutVars>
          <dgm:chMax val="0"/>
          <dgm:chPref val="0"/>
          <dgm:bulletEnabled val="1"/>
        </dgm:presLayoutVars>
      </dgm:prSet>
      <dgm:spPr/>
      <dgm:t>
        <a:bodyPr/>
        <a:lstStyle/>
        <a:p>
          <a:endParaRPr lang="es-ES"/>
        </a:p>
      </dgm:t>
    </dgm:pt>
    <dgm:pt modelId="{D35F4D20-88FE-453A-9305-D988EB944439}" type="pres">
      <dgm:prSet presAssocID="{676204F2-31E5-400D-9F8F-9CB755412FEB}" presName="sibTrans" presStyleCnt="0"/>
      <dgm:spPr/>
    </dgm:pt>
    <dgm:pt modelId="{FA54B773-C5F9-40FE-B1F8-D6DF087FD85B}" type="pres">
      <dgm:prSet presAssocID="{9ECCEF6D-0CE0-47A7-ABCA-B97213686D54}" presName="composite" presStyleCnt="0"/>
      <dgm:spPr/>
    </dgm:pt>
    <dgm:pt modelId="{6382D9AC-5287-4958-A894-D7B884EA78A4}" type="pres">
      <dgm:prSet presAssocID="{9ECCEF6D-0CE0-47A7-ABCA-B97213686D54}" presName="bentUpArrow1" presStyleLbl="alignImgPlace1" presStyleIdx="1" presStyleCnt="2"/>
      <dgm:spPr/>
    </dgm:pt>
    <dgm:pt modelId="{F2A4A41C-979E-4D78-991C-0FDEB461D2F2}" type="pres">
      <dgm:prSet presAssocID="{9ECCEF6D-0CE0-47A7-ABCA-B97213686D54}" presName="ParentText" presStyleLbl="node1" presStyleIdx="1" presStyleCnt="3" custLinFactNeighborY="-8576">
        <dgm:presLayoutVars>
          <dgm:chMax val="1"/>
          <dgm:chPref val="1"/>
          <dgm:bulletEnabled val="1"/>
        </dgm:presLayoutVars>
      </dgm:prSet>
      <dgm:spPr/>
      <dgm:t>
        <a:bodyPr/>
        <a:lstStyle/>
        <a:p>
          <a:endParaRPr lang="es-ES"/>
        </a:p>
      </dgm:t>
    </dgm:pt>
    <dgm:pt modelId="{7F7810C8-2794-4050-B9B5-581FA960812E}" type="pres">
      <dgm:prSet presAssocID="{9ECCEF6D-0CE0-47A7-ABCA-B97213686D54}" presName="ChildText" presStyleLbl="revTx" presStyleIdx="1" presStyleCnt="2">
        <dgm:presLayoutVars>
          <dgm:chMax val="0"/>
          <dgm:chPref val="0"/>
          <dgm:bulletEnabled val="1"/>
        </dgm:presLayoutVars>
      </dgm:prSet>
      <dgm:spPr/>
      <dgm:t>
        <a:bodyPr/>
        <a:lstStyle/>
        <a:p>
          <a:endParaRPr lang="es-ES"/>
        </a:p>
      </dgm:t>
    </dgm:pt>
    <dgm:pt modelId="{D81E93CB-F5EA-4DBF-8FC8-A5F05EC2AE0F}" type="pres">
      <dgm:prSet presAssocID="{44B9E622-B845-4D96-B4A2-724B4757E8F6}" presName="sibTrans" presStyleCnt="0"/>
      <dgm:spPr/>
    </dgm:pt>
    <dgm:pt modelId="{76FFAF35-4C38-4645-9E76-C7688963DD2F}" type="pres">
      <dgm:prSet presAssocID="{880EECD2-CFE2-4883-991E-04B2B8626A72}" presName="composite" presStyleCnt="0"/>
      <dgm:spPr/>
    </dgm:pt>
    <dgm:pt modelId="{14E9F874-FF7C-4EA1-AB6D-0B42772C00C0}" type="pres">
      <dgm:prSet presAssocID="{880EECD2-CFE2-4883-991E-04B2B8626A72}" presName="ParentText" presStyleLbl="node1" presStyleIdx="2" presStyleCnt="3">
        <dgm:presLayoutVars>
          <dgm:chMax val="1"/>
          <dgm:chPref val="1"/>
          <dgm:bulletEnabled val="1"/>
        </dgm:presLayoutVars>
      </dgm:prSet>
      <dgm:spPr/>
      <dgm:t>
        <a:bodyPr/>
        <a:lstStyle/>
        <a:p>
          <a:endParaRPr lang="es-ES"/>
        </a:p>
      </dgm:t>
    </dgm:pt>
  </dgm:ptLst>
  <dgm:cxnLst>
    <dgm:cxn modelId="{30B3A0A2-7298-470E-A680-3BF7EC653424}" srcId="{2DE31064-BFE8-457B-8B67-207A9C6DE198}" destId="{9ECCEF6D-0CE0-47A7-ABCA-B97213686D54}" srcOrd="1" destOrd="0" parTransId="{C158E7A6-DE24-470D-B28D-9030DFF762B2}" sibTransId="{44B9E622-B845-4D96-B4A2-724B4757E8F6}"/>
    <dgm:cxn modelId="{84107625-5C3E-4159-8E3D-6908E4727F0F}" type="presOf" srcId="{2DE31064-BFE8-457B-8B67-207A9C6DE198}" destId="{B8005415-F1C2-41CA-88EA-618CCBF656B4}" srcOrd="0" destOrd="0" presId="urn:microsoft.com/office/officeart/2005/8/layout/StepDownProcess"/>
    <dgm:cxn modelId="{0B72B969-67AB-4CFD-A890-84248B583D62}" srcId="{2DE31064-BFE8-457B-8B67-207A9C6DE198}" destId="{880EECD2-CFE2-4883-991E-04B2B8626A72}" srcOrd="2" destOrd="0" parTransId="{B33C2BA7-C7F6-4FAF-AEA4-00C0A4A137E9}" sibTransId="{0F864B11-BF27-4DC5-82E5-A61D5964597B}"/>
    <dgm:cxn modelId="{4A91B796-B1B1-4363-B7AA-5EE2251DC808}" type="presOf" srcId="{880EECD2-CFE2-4883-991E-04B2B8626A72}" destId="{14E9F874-FF7C-4EA1-AB6D-0B42772C00C0}" srcOrd="0" destOrd="0" presId="urn:microsoft.com/office/officeart/2005/8/layout/StepDownProcess"/>
    <dgm:cxn modelId="{02653D9C-993F-48AF-BBF7-9C01BE172315}" srcId="{2DE31064-BFE8-457B-8B67-207A9C6DE198}" destId="{E103668E-080B-4A4F-8FA1-45E5E89C36BD}" srcOrd="0" destOrd="0" parTransId="{068AB834-FB5A-42C5-9219-9B6C7A57310E}" sibTransId="{676204F2-31E5-400D-9F8F-9CB755412FEB}"/>
    <dgm:cxn modelId="{DE4DB592-6149-45F0-B164-6F09F13D8B5A}" type="presOf" srcId="{9ECCEF6D-0CE0-47A7-ABCA-B97213686D54}" destId="{F2A4A41C-979E-4D78-991C-0FDEB461D2F2}" srcOrd="0" destOrd="0" presId="urn:microsoft.com/office/officeart/2005/8/layout/StepDownProcess"/>
    <dgm:cxn modelId="{D5332C26-34BD-47D1-BCA3-A19948F7E9C9}" type="presOf" srcId="{E103668E-080B-4A4F-8FA1-45E5E89C36BD}" destId="{30133E3B-6228-44F8-86AB-DA5D73D463D4}" srcOrd="0" destOrd="0" presId="urn:microsoft.com/office/officeart/2005/8/layout/StepDownProcess"/>
    <dgm:cxn modelId="{A1C7B778-907E-440C-A833-9D37793693A4}" type="presParOf" srcId="{B8005415-F1C2-41CA-88EA-618CCBF656B4}" destId="{6C512EB1-B4C6-4C8C-B42F-CFDB61B269F9}" srcOrd="0" destOrd="0" presId="urn:microsoft.com/office/officeart/2005/8/layout/StepDownProcess"/>
    <dgm:cxn modelId="{4C292248-C291-489A-8350-BA13202010CD}" type="presParOf" srcId="{6C512EB1-B4C6-4C8C-B42F-CFDB61B269F9}" destId="{FE891065-1FBE-4A16-8247-F6E51F169A59}" srcOrd="0" destOrd="0" presId="urn:microsoft.com/office/officeart/2005/8/layout/StepDownProcess"/>
    <dgm:cxn modelId="{D6C49999-2410-4851-BF69-D68C835D1AA4}" type="presParOf" srcId="{6C512EB1-B4C6-4C8C-B42F-CFDB61B269F9}" destId="{30133E3B-6228-44F8-86AB-DA5D73D463D4}" srcOrd="1" destOrd="0" presId="urn:microsoft.com/office/officeart/2005/8/layout/StepDownProcess"/>
    <dgm:cxn modelId="{8C3FFE29-7A9D-4F05-BA3C-00EF6A18650F}" type="presParOf" srcId="{6C512EB1-B4C6-4C8C-B42F-CFDB61B269F9}" destId="{5D12E8C0-3371-4AC6-9413-F36CB3E414FD}" srcOrd="2" destOrd="0" presId="urn:microsoft.com/office/officeart/2005/8/layout/StepDownProcess"/>
    <dgm:cxn modelId="{34C71244-1190-4E19-ADA3-31E0CE4FAE8C}" type="presParOf" srcId="{B8005415-F1C2-41CA-88EA-618CCBF656B4}" destId="{D35F4D20-88FE-453A-9305-D988EB944439}" srcOrd="1" destOrd="0" presId="urn:microsoft.com/office/officeart/2005/8/layout/StepDownProcess"/>
    <dgm:cxn modelId="{4AF569CE-B93F-4F39-A8D9-1E3997C06312}" type="presParOf" srcId="{B8005415-F1C2-41CA-88EA-618CCBF656B4}" destId="{FA54B773-C5F9-40FE-B1F8-D6DF087FD85B}" srcOrd="2" destOrd="0" presId="urn:microsoft.com/office/officeart/2005/8/layout/StepDownProcess"/>
    <dgm:cxn modelId="{86B89CA3-3D6A-4384-9CD5-88D3EB1AC1B4}" type="presParOf" srcId="{FA54B773-C5F9-40FE-B1F8-D6DF087FD85B}" destId="{6382D9AC-5287-4958-A894-D7B884EA78A4}" srcOrd="0" destOrd="0" presId="urn:microsoft.com/office/officeart/2005/8/layout/StepDownProcess"/>
    <dgm:cxn modelId="{EA85F254-EC33-43FA-98F0-364C25936720}" type="presParOf" srcId="{FA54B773-C5F9-40FE-B1F8-D6DF087FD85B}" destId="{F2A4A41C-979E-4D78-991C-0FDEB461D2F2}" srcOrd="1" destOrd="0" presId="urn:microsoft.com/office/officeart/2005/8/layout/StepDownProcess"/>
    <dgm:cxn modelId="{C16EB603-FC60-43CA-8E4B-7B6680018ADD}" type="presParOf" srcId="{FA54B773-C5F9-40FE-B1F8-D6DF087FD85B}" destId="{7F7810C8-2794-4050-B9B5-581FA960812E}" srcOrd="2" destOrd="0" presId="urn:microsoft.com/office/officeart/2005/8/layout/StepDownProcess"/>
    <dgm:cxn modelId="{18F599B7-208B-440C-9AAE-328FABB90D17}" type="presParOf" srcId="{B8005415-F1C2-41CA-88EA-618CCBF656B4}" destId="{D81E93CB-F5EA-4DBF-8FC8-A5F05EC2AE0F}" srcOrd="3" destOrd="0" presId="urn:microsoft.com/office/officeart/2005/8/layout/StepDownProcess"/>
    <dgm:cxn modelId="{2A247E67-23A1-4931-8ABF-AB6FE7C986FC}" type="presParOf" srcId="{B8005415-F1C2-41CA-88EA-618CCBF656B4}" destId="{76FFAF35-4C38-4645-9E76-C7688963DD2F}" srcOrd="4" destOrd="0" presId="urn:microsoft.com/office/officeart/2005/8/layout/StepDownProcess"/>
    <dgm:cxn modelId="{E3D42F8B-40AC-496F-9296-8CD9859F046B}" type="presParOf" srcId="{76FFAF35-4C38-4645-9E76-C7688963DD2F}" destId="{14E9F874-FF7C-4EA1-AB6D-0B42772C00C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50BE9-393F-4D90-AF3F-7ACEEB50B46B}"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S"/>
        </a:p>
      </dgm:t>
    </dgm:pt>
    <dgm:pt modelId="{B92EA047-E107-486D-9E1F-B96238B8DD45}">
      <dgm:prSet phldrT="[Texto]"/>
      <dgm:spPr/>
      <dgm:t>
        <a:bodyPr/>
        <a:lstStyle/>
        <a:p>
          <a:r>
            <a:rPr lang="es-ES" dirty="0" smtClean="0">
              <a:solidFill>
                <a:schemeClr val="tx1"/>
              </a:solidFill>
            </a:rPr>
            <a:t>DBCA</a:t>
          </a:r>
          <a:endParaRPr lang="es-ES" dirty="0">
            <a:solidFill>
              <a:schemeClr val="tx1"/>
            </a:solidFill>
          </a:endParaRPr>
        </a:p>
      </dgm:t>
    </dgm:pt>
    <dgm:pt modelId="{C41BF3E2-B4E2-41FD-97C0-6763942FF2C4}" type="parTrans" cxnId="{F8AD678E-436A-4C1F-BB8C-713DD0F7D3D3}">
      <dgm:prSet/>
      <dgm:spPr/>
      <dgm:t>
        <a:bodyPr/>
        <a:lstStyle/>
        <a:p>
          <a:endParaRPr lang="es-ES"/>
        </a:p>
      </dgm:t>
    </dgm:pt>
    <dgm:pt modelId="{3314828B-E130-4989-A646-9577F442DA43}" type="sibTrans" cxnId="{F8AD678E-436A-4C1F-BB8C-713DD0F7D3D3}">
      <dgm:prSet/>
      <dgm:spPr/>
      <dgm:t>
        <a:bodyPr/>
        <a:lstStyle/>
        <a:p>
          <a:endParaRPr lang="es-ES"/>
        </a:p>
      </dgm:t>
    </dgm:pt>
    <dgm:pt modelId="{4EE727D6-FF1A-4C3F-8724-6D3AE8CC4595}">
      <dgm:prSet phldrT="[Texto]"/>
      <dgm:spPr/>
      <dgm:t>
        <a:bodyPr/>
        <a:lstStyle/>
        <a:p>
          <a:r>
            <a:rPr lang="es-ES" dirty="0" smtClean="0">
              <a:solidFill>
                <a:schemeClr val="tx1"/>
              </a:solidFill>
            </a:rPr>
            <a:t>4 TRATAMIENTOS</a:t>
          </a:r>
          <a:endParaRPr lang="es-ES" dirty="0">
            <a:solidFill>
              <a:schemeClr val="tx1"/>
            </a:solidFill>
          </a:endParaRPr>
        </a:p>
      </dgm:t>
    </dgm:pt>
    <dgm:pt modelId="{1B0C6A96-756B-4D79-9B20-2281F35F8AA0}" type="parTrans" cxnId="{E9BF5A80-33D6-4FFD-BBDE-819FF1C311A8}">
      <dgm:prSet/>
      <dgm:spPr/>
      <dgm:t>
        <a:bodyPr/>
        <a:lstStyle/>
        <a:p>
          <a:endParaRPr lang="es-ES"/>
        </a:p>
      </dgm:t>
    </dgm:pt>
    <dgm:pt modelId="{27A06B65-DFAD-4330-A6FD-C7F82EA6CC39}" type="sibTrans" cxnId="{E9BF5A80-33D6-4FFD-BBDE-819FF1C311A8}">
      <dgm:prSet/>
      <dgm:spPr/>
      <dgm:t>
        <a:bodyPr/>
        <a:lstStyle/>
        <a:p>
          <a:endParaRPr lang="es-ES"/>
        </a:p>
      </dgm:t>
    </dgm:pt>
    <dgm:pt modelId="{D26348CC-307E-4823-B128-5D2FC6787A0A}">
      <dgm:prSet phldrT="[Texto]"/>
      <dgm:spPr/>
      <dgm:t>
        <a:bodyPr/>
        <a:lstStyle/>
        <a:p>
          <a:r>
            <a:rPr lang="es-ES" dirty="0" smtClean="0">
              <a:solidFill>
                <a:schemeClr val="tx1"/>
              </a:solidFill>
            </a:rPr>
            <a:t>5 BLOQUES</a:t>
          </a:r>
          <a:endParaRPr lang="es-ES" dirty="0">
            <a:solidFill>
              <a:schemeClr val="tx1"/>
            </a:solidFill>
          </a:endParaRPr>
        </a:p>
      </dgm:t>
    </dgm:pt>
    <dgm:pt modelId="{2170CCA4-CCC3-4515-BD9D-720534E236EE}" type="parTrans" cxnId="{CE2C30DE-D0BC-4E87-A298-F98852E06EDA}">
      <dgm:prSet/>
      <dgm:spPr/>
      <dgm:t>
        <a:bodyPr/>
        <a:lstStyle/>
        <a:p>
          <a:endParaRPr lang="es-ES"/>
        </a:p>
      </dgm:t>
    </dgm:pt>
    <dgm:pt modelId="{566FA33F-0216-4349-94F6-61AC269CC58B}" type="sibTrans" cxnId="{CE2C30DE-D0BC-4E87-A298-F98852E06EDA}">
      <dgm:prSet/>
      <dgm:spPr/>
      <dgm:t>
        <a:bodyPr/>
        <a:lstStyle/>
        <a:p>
          <a:endParaRPr lang="es-ES"/>
        </a:p>
      </dgm:t>
    </dgm:pt>
    <dgm:pt modelId="{3E58CA60-B000-4550-8492-D296696C3748}">
      <dgm:prSet phldrT="[Texto]"/>
      <dgm:spPr/>
      <dgm:t>
        <a:bodyPr/>
        <a:lstStyle/>
        <a:p>
          <a:r>
            <a:rPr lang="es-ES" dirty="0" smtClean="0">
              <a:solidFill>
                <a:schemeClr val="tx1"/>
              </a:solidFill>
            </a:rPr>
            <a:t>ANÁLISIS FUNCIONAL:</a:t>
          </a:r>
        </a:p>
        <a:p>
          <a:r>
            <a:rPr lang="es-ES" dirty="0" smtClean="0">
              <a:solidFill>
                <a:schemeClr val="tx1"/>
              </a:solidFill>
            </a:rPr>
            <a:t>TUKEY AL 5%</a:t>
          </a:r>
          <a:endParaRPr lang="es-ES" dirty="0">
            <a:solidFill>
              <a:schemeClr val="tx1"/>
            </a:solidFill>
          </a:endParaRPr>
        </a:p>
      </dgm:t>
    </dgm:pt>
    <dgm:pt modelId="{C4C77EE9-67B9-4D95-B3FC-863D464E3B3A}" type="parTrans" cxnId="{43F115A6-1764-4540-B9D5-0D03E35F70B2}">
      <dgm:prSet/>
      <dgm:spPr/>
      <dgm:t>
        <a:bodyPr/>
        <a:lstStyle/>
        <a:p>
          <a:endParaRPr lang="es-ES"/>
        </a:p>
      </dgm:t>
    </dgm:pt>
    <dgm:pt modelId="{0BF060AA-77AC-4F75-BCCC-13520D9F9D11}" type="sibTrans" cxnId="{43F115A6-1764-4540-B9D5-0D03E35F70B2}">
      <dgm:prSet/>
      <dgm:spPr/>
      <dgm:t>
        <a:bodyPr/>
        <a:lstStyle/>
        <a:p>
          <a:endParaRPr lang="es-ES"/>
        </a:p>
      </dgm:t>
    </dgm:pt>
    <dgm:pt modelId="{C7953EC0-3111-4694-A419-1FAFF547182F}" type="pres">
      <dgm:prSet presAssocID="{E1450BE9-393F-4D90-AF3F-7ACEEB50B46B}" presName="cycle" presStyleCnt="0">
        <dgm:presLayoutVars>
          <dgm:chMax val="1"/>
          <dgm:dir/>
          <dgm:animLvl val="ctr"/>
          <dgm:resizeHandles val="exact"/>
        </dgm:presLayoutVars>
      </dgm:prSet>
      <dgm:spPr/>
      <dgm:t>
        <a:bodyPr/>
        <a:lstStyle/>
        <a:p>
          <a:endParaRPr lang="es-ES"/>
        </a:p>
      </dgm:t>
    </dgm:pt>
    <dgm:pt modelId="{41A7261D-5023-453A-B0C6-AD094A4CCFE6}" type="pres">
      <dgm:prSet presAssocID="{B92EA047-E107-486D-9E1F-B96238B8DD45}" presName="centerShape" presStyleLbl="node0" presStyleIdx="0" presStyleCnt="1"/>
      <dgm:spPr/>
      <dgm:t>
        <a:bodyPr/>
        <a:lstStyle/>
        <a:p>
          <a:endParaRPr lang="es-ES"/>
        </a:p>
      </dgm:t>
    </dgm:pt>
    <dgm:pt modelId="{4963AE65-6016-427D-B3F0-3B2D20FAA5C6}" type="pres">
      <dgm:prSet presAssocID="{1B0C6A96-756B-4D79-9B20-2281F35F8AA0}" presName="parTrans" presStyleLbl="bgSibTrans2D1" presStyleIdx="0" presStyleCnt="3"/>
      <dgm:spPr/>
      <dgm:t>
        <a:bodyPr/>
        <a:lstStyle/>
        <a:p>
          <a:endParaRPr lang="es-ES"/>
        </a:p>
      </dgm:t>
    </dgm:pt>
    <dgm:pt modelId="{A0096454-BC40-4309-B59B-E5FB8E27C3C7}" type="pres">
      <dgm:prSet presAssocID="{4EE727D6-FF1A-4C3F-8724-6D3AE8CC4595}" presName="node" presStyleLbl="node1" presStyleIdx="0" presStyleCnt="3">
        <dgm:presLayoutVars>
          <dgm:bulletEnabled val="1"/>
        </dgm:presLayoutVars>
      </dgm:prSet>
      <dgm:spPr/>
      <dgm:t>
        <a:bodyPr/>
        <a:lstStyle/>
        <a:p>
          <a:endParaRPr lang="es-ES"/>
        </a:p>
      </dgm:t>
    </dgm:pt>
    <dgm:pt modelId="{DD758B17-A935-4E60-BF46-9D9AF96518EC}" type="pres">
      <dgm:prSet presAssocID="{2170CCA4-CCC3-4515-BD9D-720534E236EE}" presName="parTrans" presStyleLbl="bgSibTrans2D1" presStyleIdx="1" presStyleCnt="3"/>
      <dgm:spPr/>
      <dgm:t>
        <a:bodyPr/>
        <a:lstStyle/>
        <a:p>
          <a:endParaRPr lang="es-ES"/>
        </a:p>
      </dgm:t>
    </dgm:pt>
    <dgm:pt modelId="{EB5C9E52-9CA0-4D1E-9828-292BC7964960}" type="pres">
      <dgm:prSet presAssocID="{D26348CC-307E-4823-B128-5D2FC6787A0A}" presName="node" presStyleLbl="node1" presStyleIdx="1" presStyleCnt="3">
        <dgm:presLayoutVars>
          <dgm:bulletEnabled val="1"/>
        </dgm:presLayoutVars>
      </dgm:prSet>
      <dgm:spPr/>
      <dgm:t>
        <a:bodyPr/>
        <a:lstStyle/>
        <a:p>
          <a:endParaRPr lang="es-ES"/>
        </a:p>
      </dgm:t>
    </dgm:pt>
    <dgm:pt modelId="{0E6F9D3C-12B2-4820-8CF9-2AE1741FC3E6}" type="pres">
      <dgm:prSet presAssocID="{C4C77EE9-67B9-4D95-B3FC-863D464E3B3A}" presName="parTrans" presStyleLbl="bgSibTrans2D1" presStyleIdx="2" presStyleCnt="3"/>
      <dgm:spPr/>
      <dgm:t>
        <a:bodyPr/>
        <a:lstStyle/>
        <a:p>
          <a:endParaRPr lang="es-ES"/>
        </a:p>
      </dgm:t>
    </dgm:pt>
    <dgm:pt modelId="{F45C821E-E088-465A-99B3-1280954207A4}" type="pres">
      <dgm:prSet presAssocID="{3E58CA60-B000-4550-8492-D296696C3748}" presName="node" presStyleLbl="node1" presStyleIdx="2" presStyleCnt="3">
        <dgm:presLayoutVars>
          <dgm:bulletEnabled val="1"/>
        </dgm:presLayoutVars>
      </dgm:prSet>
      <dgm:spPr/>
      <dgm:t>
        <a:bodyPr/>
        <a:lstStyle/>
        <a:p>
          <a:endParaRPr lang="es-ES"/>
        </a:p>
      </dgm:t>
    </dgm:pt>
  </dgm:ptLst>
  <dgm:cxnLst>
    <dgm:cxn modelId="{E36E8BC8-9224-4D73-85EE-1C5C1115F064}" type="presOf" srcId="{D26348CC-307E-4823-B128-5D2FC6787A0A}" destId="{EB5C9E52-9CA0-4D1E-9828-292BC7964960}" srcOrd="0" destOrd="0" presId="urn:microsoft.com/office/officeart/2005/8/layout/radial4"/>
    <dgm:cxn modelId="{E9BF5A80-33D6-4FFD-BBDE-819FF1C311A8}" srcId="{B92EA047-E107-486D-9E1F-B96238B8DD45}" destId="{4EE727D6-FF1A-4C3F-8724-6D3AE8CC4595}" srcOrd="0" destOrd="0" parTransId="{1B0C6A96-756B-4D79-9B20-2281F35F8AA0}" sibTransId="{27A06B65-DFAD-4330-A6FD-C7F82EA6CC39}"/>
    <dgm:cxn modelId="{8E9EE6A5-F901-466C-B4EC-514F8C2C1FF6}" type="presOf" srcId="{C4C77EE9-67B9-4D95-B3FC-863D464E3B3A}" destId="{0E6F9D3C-12B2-4820-8CF9-2AE1741FC3E6}" srcOrd="0" destOrd="0" presId="urn:microsoft.com/office/officeart/2005/8/layout/radial4"/>
    <dgm:cxn modelId="{98FF0D44-2977-4C61-BE14-BFAEE863F64C}" type="presOf" srcId="{4EE727D6-FF1A-4C3F-8724-6D3AE8CC4595}" destId="{A0096454-BC40-4309-B59B-E5FB8E27C3C7}" srcOrd="0" destOrd="0" presId="urn:microsoft.com/office/officeart/2005/8/layout/radial4"/>
    <dgm:cxn modelId="{F8AD678E-436A-4C1F-BB8C-713DD0F7D3D3}" srcId="{E1450BE9-393F-4D90-AF3F-7ACEEB50B46B}" destId="{B92EA047-E107-486D-9E1F-B96238B8DD45}" srcOrd="0" destOrd="0" parTransId="{C41BF3E2-B4E2-41FD-97C0-6763942FF2C4}" sibTransId="{3314828B-E130-4989-A646-9577F442DA43}"/>
    <dgm:cxn modelId="{38AE76B5-4D43-4CC2-B5F1-CEB2A1C61B1B}" type="presOf" srcId="{E1450BE9-393F-4D90-AF3F-7ACEEB50B46B}" destId="{C7953EC0-3111-4694-A419-1FAFF547182F}" srcOrd="0" destOrd="0" presId="urn:microsoft.com/office/officeart/2005/8/layout/radial4"/>
    <dgm:cxn modelId="{7B158BA9-7092-4706-BE30-E89EFEA6331F}" type="presOf" srcId="{B92EA047-E107-486D-9E1F-B96238B8DD45}" destId="{41A7261D-5023-453A-B0C6-AD094A4CCFE6}" srcOrd="0" destOrd="0" presId="urn:microsoft.com/office/officeart/2005/8/layout/radial4"/>
    <dgm:cxn modelId="{89003BA7-8773-41C5-9A93-0B0065EC8413}" type="presOf" srcId="{3E58CA60-B000-4550-8492-D296696C3748}" destId="{F45C821E-E088-465A-99B3-1280954207A4}" srcOrd="0" destOrd="0" presId="urn:microsoft.com/office/officeart/2005/8/layout/radial4"/>
    <dgm:cxn modelId="{CE2C30DE-D0BC-4E87-A298-F98852E06EDA}" srcId="{B92EA047-E107-486D-9E1F-B96238B8DD45}" destId="{D26348CC-307E-4823-B128-5D2FC6787A0A}" srcOrd="1" destOrd="0" parTransId="{2170CCA4-CCC3-4515-BD9D-720534E236EE}" sibTransId="{566FA33F-0216-4349-94F6-61AC269CC58B}"/>
    <dgm:cxn modelId="{0220F848-BC11-48AB-B0A6-B276DB13C8C6}" type="presOf" srcId="{1B0C6A96-756B-4D79-9B20-2281F35F8AA0}" destId="{4963AE65-6016-427D-B3F0-3B2D20FAA5C6}" srcOrd="0" destOrd="0" presId="urn:microsoft.com/office/officeart/2005/8/layout/radial4"/>
    <dgm:cxn modelId="{DBA82546-F817-4320-8E83-2ABBB8CAA2FE}" type="presOf" srcId="{2170CCA4-CCC3-4515-BD9D-720534E236EE}" destId="{DD758B17-A935-4E60-BF46-9D9AF96518EC}" srcOrd="0" destOrd="0" presId="urn:microsoft.com/office/officeart/2005/8/layout/radial4"/>
    <dgm:cxn modelId="{43F115A6-1764-4540-B9D5-0D03E35F70B2}" srcId="{B92EA047-E107-486D-9E1F-B96238B8DD45}" destId="{3E58CA60-B000-4550-8492-D296696C3748}" srcOrd="2" destOrd="0" parTransId="{C4C77EE9-67B9-4D95-B3FC-863D464E3B3A}" sibTransId="{0BF060AA-77AC-4F75-BCCC-13520D9F9D11}"/>
    <dgm:cxn modelId="{1050C4FF-1451-4D3E-80A0-0AAADAA06EE3}" type="presParOf" srcId="{C7953EC0-3111-4694-A419-1FAFF547182F}" destId="{41A7261D-5023-453A-B0C6-AD094A4CCFE6}" srcOrd="0" destOrd="0" presId="urn:microsoft.com/office/officeart/2005/8/layout/radial4"/>
    <dgm:cxn modelId="{A331871D-B6BB-4374-A6F9-D57E47C57EA0}" type="presParOf" srcId="{C7953EC0-3111-4694-A419-1FAFF547182F}" destId="{4963AE65-6016-427D-B3F0-3B2D20FAA5C6}" srcOrd="1" destOrd="0" presId="urn:microsoft.com/office/officeart/2005/8/layout/radial4"/>
    <dgm:cxn modelId="{3CB083D0-C9EA-4F82-9F2A-94A0B2E2025D}" type="presParOf" srcId="{C7953EC0-3111-4694-A419-1FAFF547182F}" destId="{A0096454-BC40-4309-B59B-E5FB8E27C3C7}" srcOrd="2" destOrd="0" presId="urn:microsoft.com/office/officeart/2005/8/layout/radial4"/>
    <dgm:cxn modelId="{0AECA14E-9729-4826-8637-8662CC252C8B}" type="presParOf" srcId="{C7953EC0-3111-4694-A419-1FAFF547182F}" destId="{DD758B17-A935-4E60-BF46-9D9AF96518EC}" srcOrd="3" destOrd="0" presId="urn:microsoft.com/office/officeart/2005/8/layout/radial4"/>
    <dgm:cxn modelId="{DE49B985-CBCD-4799-AE4D-84942CE51C6B}" type="presParOf" srcId="{C7953EC0-3111-4694-A419-1FAFF547182F}" destId="{EB5C9E52-9CA0-4D1E-9828-292BC7964960}" srcOrd="4" destOrd="0" presId="urn:microsoft.com/office/officeart/2005/8/layout/radial4"/>
    <dgm:cxn modelId="{1FF7450E-5C5F-41FB-8F2E-C077AF980FFB}" type="presParOf" srcId="{C7953EC0-3111-4694-A419-1FAFF547182F}" destId="{0E6F9D3C-12B2-4820-8CF9-2AE1741FC3E6}" srcOrd="5" destOrd="0" presId="urn:microsoft.com/office/officeart/2005/8/layout/radial4"/>
    <dgm:cxn modelId="{B22BF635-0CDC-433E-8ECE-07B4E149619A}" type="presParOf" srcId="{C7953EC0-3111-4694-A419-1FAFF547182F}" destId="{F45C821E-E088-465A-99B3-1280954207A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D3CBAD-5E82-40C1-9AB6-5946F1CC0F41}"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8DF466F6-98E8-428B-8C7D-FFBEE7112261}">
      <dgm:prSet phldrT="[Texto]" custT="1"/>
      <dgm:spPr/>
      <dgm:t>
        <a:bodyPr/>
        <a:lstStyle/>
        <a:p>
          <a:r>
            <a:rPr lang="es-CO" sz="1400" dirty="0" smtClean="0">
              <a:solidFill>
                <a:schemeClr val="tx1"/>
              </a:solidFill>
              <a:latin typeface="Arial" panose="020B0604020202020204" pitchFamily="34" charset="0"/>
              <a:cs typeface="Arial" panose="020B0604020202020204" pitchFamily="34" charset="0"/>
            </a:rPr>
            <a:t>Los parámetros zootécnicos, realizados en la investigación con las diferentes dosis del prebiótico mediante la inulina de Achicoria, la dosis de 20 g tuvo una excelente respuesta en la ganancia de peso de 3,55 kg a los 39 días, una conversión alimenticia de 1,49 y una mortalidad menor a los de los otros tratamientos con un 2% de mortalidad del número total de pollos que se ubicaron en cada uno de los tratamientos</a:t>
          </a:r>
          <a:r>
            <a:rPr lang="es-CO" sz="1400" dirty="0" smtClean="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dgm:t>
    </dgm:pt>
    <dgm:pt modelId="{9EE8BF8D-9F76-4818-84BA-1061A863FE09}" type="parTrans" cxnId="{C80FE622-9A63-4030-A9AE-CF2DE1004D09}">
      <dgm:prSet/>
      <dgm:spPr/>
      <dgm:t>
        <a:bodyPr/>
        <a:lstStyle/>
        <a:p>
          <a:endParaRPr lang="es-ES"/>
        </a:p>
      </dgm:t>
    </dgm:pt>
    <dgm:pt modelId="{D26F599B-883A-4141-8788-79EAC8CD209B}" type="sibTrans" cxnId="{C80FE622-9A63-4030-A9AE-CF2DE1004D09}">
      <dgm:prSet/>
      <dgm:spPr/>
      <dgm:t>
        <a:bodyPr/>
        <a:lstStyle/>
        <a:p>
          <a:endParaRPr lang="es-ES"/>
        </a:p>
      </dgm:t>
    </dgm:pt>
    <dgm:pt modelId="{8C8D9334-1DBA-43E7-BB1B-F3E43DC3E7FB}">
      <dgm:prSet phldrT="[Texto]" custT="1"/>
      <dgm:spPr/>
      <dgm:t>
        <a:bodyPr/>
        <a:lstStyle/>
        <a:p>
          <a:r>
            <a:rPr lang="es-CO" sz="1600" dirty="0" smtClean="0">
              <a:solidFill>
                <a:schemeClr val="tx1"/>
              </a:solidFill>
              <a:latin typeface="Arial" panose="020B0604020202020204" pitchFamily="34" charset="0"/>
              <a:cs typeface="Arial" panose="020B0604020202020204" pitchFamily="34" charset="0"/>
            </a:rPr>
            <a:t>Se examinaron a través de los análisis de laboratorio los datos de mediciones en la longitud, ancho y profundidad de las microvellosidades intestinales, donde no se registraron cambios significativos en las microvellosidades con la aplicación de las diferentes dosis del prebiótico de Achicoria.</a:t>
          </a:r>
          <a:endParaRPr lang="es-ES" sz="1600" dirty="0">
            <a:solidFill>
              <a:schemeClr val="tx1"/>
            </a:solidFill>
            <a:latin typeface="Arial" panose="020B0604020202020204" pitchFamily="34" charset="0"/>
            <a:cs typeface="Arial" panose="020B0604020202020204" pitchFamily="34" charset="0"/>
          </a:endParaRPr>
        </a:p>
      </dgm:t>
    </dgm:pt>
    <dgm:pt modelId="{253CA667-B209-4AB7-BBF1-A5D259E651BE}" type="parTrans" cxnId="{6A6DDD93-8EF8-428B-8E26-4B573CDC36A5}">
      <dgm:prSet/>
      <dgm:spPr/>
      <dgm:t>
        <a:bodyPr/>
        <a:lstStyle/>
        <a:p>
          <a:endParaRPr lang="es-ES"/>
        </a:p>
      </dgm:t>
    </dgm:pt>
    <dgm:pt modelId="{C202E029-838E-42B9-B283-1E87DDDF0B55}" type="sibTrans" cxnId="{6A6DDD93-8EF8-428B-8E26-4B573CDC36A5}">
      <dgm:prSet/>
      <dgm:spPr/>
      <dgm:t>
        <a:bodyPr/>
        <a:lstStyle/>
        <a:p>
          <a:endParaRPr lang="es-ES"/>
        </a:p>
      </dgm:t>
    </dgm:pt>
    <dgm:pt modelId="{B78C0403-2838-44B0-B10D-68439D85D669}">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La dosis que tuvo aceptables rendimientos económicos es de 20 g el cual económicamente es rentable a los otros tratamientos ya que tuvo un menor costo de producción de $ 1,02 por cada kg producido y a su vez tuvo un mayor beneficio monetario por pollo durante la venta de $ 1,39, siendo favorable para el productor avícola.</a:t>
          </a:r>
          <a:endParaRPr lang="es-ES" sz="1600" dirty="0">
            <a:solidFill>
              <a:schemeClr val="tx1"/>
            </a:solidFill>
            <a:latin typeface="Arial" panose="020B0604020202020204" pitchFamily="34" charset="0"/>
            <a:cs typeface="Arial" panose="020B0604020202020204" pitchFamily="34" charset="0"/>
          </a:endParaRPr>
        </a:p>
      </dgm:t>
    </dgm:pt>
    <dgm:pt modelId="{4B00A0CC-B5F1-4BF7-814C-7F8AB82B8663}" type="parTrans" cxnId="{C9252C95-07A9-4E7E-A079-EA7AB4CD0EBC}">
      <dgm:prSet/>
      <dgm:spPr/>
      <dgm:t>
        <a:bodyPr/>
        <a:lstStyle/>
        <a:p>
          <a:endParaRPr lang="es-ES"/>
        </a:p>
      </dgm:t>
    </dgm:pt>
    <dgm:pt modelId="{15C7C99C-7EA5-4C75-90E5-5F46713587D1}" type="sibTrans" cxnId="{C9252C95-07A9-4E7E-A079-EA7AB4CD0EBC}">
      <dgm:prSet/>
      <dgm:spPr/>
      <dgm:t>
        <a:bodyPr/>
        <a:lstStyle/>
        <a:p>
          <a:endParaRPr lang="es-ES"/>
        </a:p>
      </dgm:t>
    </dgm:pt>
    <dgm:pt modelId="{68E4B17D-2A1B-421E-B68C-564DE6892F60}" type="pres">
      <dgm:prSet presAssocID="{7CD3CBAD-5E82-40C1-9AB6-5946F1CC0F41}" presName="Name0" presStyleCnt="0">
        <dgm:presLayoutVars>
          <dgm:chMax val="7"/>
          <dgm:chPref val="7"/>
          <dgm:dir/>
        </dgm:presLayoutVars>
      </dgm:prSet>
      <dgm:spPr/>
      <dgm:t>
        <a:bodyPr/>
        <a:lstStyle/>
        <a:p>
          <a:endParaRPr lang="es-ES"/>
        </a:p>
      </dgm:t>
    </dgm:pt>
    <dgm:pt modelId="{6B6CA145-AC5C-428C-BD55-49EEA63C006D}" type="pres">
      <dgm:prSet presAssocID="{7CD3CBAD-5E82-40C1-9AB6-5946F1CC0F41}" presName="Name1" presStyleCnt="0"/>
      <dgm:spPr/>
    </dgm:pt>
    <dgm:pt modelId="{7AC828BC-A7B0-45BD-8E23-E337040C2AD1}" type="pres">
      <dgm:prSet presAssocID="{7CD3CBAD-5E82-40C1-9AB6-5946F1CC0F41}" presName="cycle" presStyleCnt="0"/>
      <dgm:spPr/>
    </dgm:pt>
    <dgm:pt modelId="{4C8E59E7-19E4-4CEE-94E5-AA9F982FD5D3}" type="pres">
      <dgm:prSet presAssocID="{7CD3CBAD-5E82-40C1-9AB6-5946F1CC0F41}" presName="srcNode" presStyleLbl="node1" presStyleIdx="0" presStyleCnt="3"/>
      <dgm:spPr/>
    </dgm:pt>
    <dgm:pt modelId="{B2983E37-0631-4086-9FBE-CC4D7021E621}" type="pres">
      <dgm:prSet presAssocID="{7CD3CBAD-5E82-40C1-9AB6-5946F1CC0F41}" presName="conn" presStyleLbl="parChTrans1D2" presStyleIdx="0" presStyleCnt="1"/>
      <dgm:spPr/>
      <dgm:t>
        <a:bodyPr/>
        <a:lstStyle/>
        <a:p>
          <a:endParaRPr lang="es-ES"/>
        </a:p>
      </dgm:t>
    </dgm:pt>
    <dgm:pt modelId="{13470F2C-6B5B-4E66-AEA7-94CBCFE94509}" type="pres">
      <dgm:prSet presAssocID="{7CD3CBAD-5E82-40C1-9AB6-5946F1CC0F41}" presName="extraNode" presStyleLbl="node1" presStyleIdx="0" presStyleCnt="3"/>
      <dgm:spPr/>
    </dgm:pt>
    <dgm:pt modelId="{CF7C52BA-5B02-4865-8E60-D4933B1E98EE}" type="pres">
      <dgm:prSet presAssocID="{7CD3CBAD-5E82-40C1-9AB6-5946F1CC0F41}" presName="dstNode" presStyleLbl="node1" presStyleIdx="0" presStyleCnt="3"/>
      <dgm:spPr/>
    </dgm:pt>
    <dgm:pt modelId="{EDFA2561-C12F-48FB-833B-1E1F0BB8B2E1}" type="pres">
      <dgm:prSet presAssocID="{8DF466F6-98E8-428B-8C7D-FFBEE7112261}" presName="text_1" presStyleLbl="node1" presStyleIdx="0" presStyleCnt="3">
        <dgm:presLayoutVars>
          <dgm:bulletEnabled val="1"/>
        </dgm:presLayoutVars>
      </dgm:prSet>
      <dgm:spPr/>
      <dgm:t>
        <a:bodyPr/>
        <a:lstStyle/>
        <a:p>
          <a:endParaRPr lang="es-ES"/>
        </a:p>
      </dgm:t>
    </dgm:pt>
    <dgm:pt modelId="{24B93EDB-7C68-4918-BECB-E7CD97379032}" type="pres">
      <dgm:prSet presAssocID="{8DF466F6-98E8-428B-8C7D-FFBEE7112261}" presName="accent_1" presStyleCnt="0"/>
      <dgm:spPr/>
    </dgm:pt>
    <dgm:pt modelId="{ECE1EBB3-744B-47BC-A6FF-274DDACD170A}" type="pres">
      <dgm:prSet presAssocID="{8DF466F6-98E8-428B-8C7D-FFBEE7112261}" presName="accentRepeatNode" presStyleLbl="solidFgAcc1" presStyleIdx="0" presStyleCnt="3"/>
      <dgm:spPr/>
    </dgm:pt>
    <dgm:pt modelId="{2E7D9F58-734B-4A3A-80EB-6E0A7F2777B6}" type="pres">
      <dgm:prSet presAssocID="{8C8D9334-1DBA-43E7-BB1B-F3E43DC3E7FB}" presName="text_2" presStyleLbl="node1" presStyleIdx="1" presStyleCnt="3">
        <dgm:presLayoutVars>
          <dgm:bulletEnabled val="1"/>
        </dgm:presLayoutVars>
      </dgm:prSet>
      <dgm:spPr/>
      <dgm:t>
        <a:bodyPr/>
        <a:lstStyle/>
        <a:p>
          <a:endParaRPr lang="es-ES"/>
        </a:p>
      </dgm:t>
    </dgm:pt>
    <dgm:pt modelId="{2BBCE776-49F3-45C1-8BBD-2F8CA49986AC}" type="pres">
      <dgm:prSet presAssocID="{8C8D9334-1DBA-43E7-BB1B-F3E43DC3E7FB}" presName="accent_2" presStyleCnt="0"/>
      <dgm:spPr/>
    </dgm:pt>
    <dgm:pt modelId="{2E4B57BA-EE09-4D77-A5BD-D8460C2C5497}" type="pres">
      <dgm:prSet presAssocID="{8C8D9334-1DBA-43E7-BB1B-F3E43DC3E7FB}" presName="accentRepeatNode" presStyleLbl="solidFgAcc1" presStyleIdx="1" presStyleCnt="3"/>
      <dgm:spPr/>
    </dgm:pt>
    <dgm:pt modelId="{1A98139E-FE0E-44B8-8F81-1B6A6B129556}" type="pres">
      <dgm:prSet presAssocID="{B78C0403-2838-44B0-B10D-68439D85D669}" presName="text_3" presStyleLbl="node1" presStyleIdx="2" presStyleCnt="3">
        <dgm:presLayoutVars>
          <dgm:bulletEnabled val="1"/>
        </dgm:presLayoutVars>
      </dgm:prSet>
      <dgm:spPr/>
      <dgm:t>
        <a:bodyPr/>
        <a:lstStyle/>
        <a:p>
          <a:endParaRPr lang="es-ES"/>
        </a:p>
      </dgm:t>
    </dgm:pt>
    <dgm:pt modelId="{0D8E00B0-E520-4DF1-8D5B-92822AC005FD}" type="pres">
      <dgm:prSet presAssocID="{B78C0403-2838-44B0-B10D-68439D85D669}" presName="accent_3" presStyleCnt="0"/>
      <dgm:spPr/>
    </dgm:pt>
    <dgm:pt modelId="{C6C5BF73-1ED6-4909-AF26-BB84320B5FD8}" type="pres">
      <dgm:prSet presAssocID="{B78C0403-2838-44B0-B10D-68439D85D669}" presName="accentRepeatNode" presStyleLbl="solidFgAcc1" presStyleIdx="2" presStyleCnt="3"/>
      <dgm:spPr/>
    </dgm:pt>
  </dgm:ptLst>
  <dgm:cxnLst>
    <dgm:cxn modelId="{D8552E93-3255-4598-90B7-ADD633FC1CBA}" type="presOf" srcId="{D26F599B-883A-4141-8788-79EAC8CD209B}" destId="{B2983E37-0631-4086-9FBE-CC4D7021E621}" srcOrd="0" destOrd="0" presId="urn:microsoft.com/office/officeart/2008/layout/VerticalCurvedList"/>
    <dgm:cxn modelId="{C80FE622-9A63-4030-A9AE-CF2DE1004D09}" srcId="{7CD3CBAD-5E82-40C1-9AB6-5946F1CC0F41}" destId="{8DF466F6-98E8-428B-8C7D-FFBEE7112261}" srcOrd="0" destOrd="0" parTransId="{9EE8BF8D-9F76-4818-84BA-1061A863FE09}" sibTransId="{D26F599B-883A-4141-8788-79EAC8CD209B}"/>
    <dgm:cxn modelId="{7026C1C5-6EFD-4A38-8238-71A7CF48FD05}" type="presOf" srcId="{7CD3CBAD-5E82-40C1-9AB6-5946F1CC0F41}" destId="{68E4B17D-2A1B-421E-B68C-564DE6892F60}" srcOrd="0" destOrd="0" presId="urn:microsoft.com/office/officeart/2008/layout/VerticalCurvedList"/>
    <dgm:cxn modelId="{4537D0CD-97A9-4FAE-ABEB-356EE0D89CB5}" type="presOf" srcId="{8DF466F6-98E8-428B-8C7D-FFBEE7112261}" destId="{EDFA2561-C12F-48FB-833B-1E1F0BB8B2E1}" srcOrd="0" destOrd="0" presId="urn:microsoft.com/office/officeart/2008/layout/VerticalCurvedList"/>
    <dgm:cxn modelId="{C9252C95-07A9-4E7E-A079-EA7AB4CD0EBC}" srcId="{7CD3CBAD-5E82-40C1-9AB6-5946F1CC0F41}" destId="{B78C0403-2838-44B0-B10D-68439D85D669}" srcOrd="2" destOrd="0" parTransId="{4B00A0CC-B5F1-4BF7-814C-7F8AB82B8663}" sibTransId="{15C7C99C-7EA5-4C75-90E5-5F46713587D1}"/>
    <dgm:cxn modelId="{6A6DDD93-8EF8-428B-8E26-4B573CDC36A5}" srcId="{7CD3CBAD-5E82-40C1-9AB6-5946F1CC0F41}" destId="{8C8D9334-1DBA-43E7-BB1B-F3E43DC3E7FB}" srcOrd="1" destOrd="0" parTransId="{253CA667-B209-4AB7-BBF1-A5D259E651BE}" sibTransId="{C202E029-838E-42B9-B283-1E87DDDF0B55}"/>
    <dgm:cxn modelId="{1F4DE5A6-B638-4A70-84F5-ABBE74C2F754}" type="presOf" srcId="{8C8D9334-1DBA-43E7-BB1B-F3E43DC3E7FB}" destId="{2E7D9F58-734B-4A3A-80EB-6E0A7F2777B6}" srcOrd="0" destOrd="0" presId="urn:microsoft.com/office/officeart/2008/layout/VerticalCurvedList"/>
    <dgm:cxn modelId="{005DBAF2-B98A-46A5-B614-2D4E487D2A1A}" type="presOf" srcId="{B78C0403-2838-44B0-B10D-68439D85D669}" destId="{1A98139E-FE0E-44B8-8F81-1B6A6B129556}" srcOrd="0" destOrd="0" presId="urn:microsoft.com/office/officeart/2008/layout/VerticalCurvedList"/>
    <dgm:cxn modelId="{B5A183F3-0F82-40CB-892B-D716D8EE7EA2}" type="presParOf" srcId="{68E4B17D-2A1B-421E-B68C-564DE6892F60}" destId="{6B6CA145-AC5C-428C-BD55-49EEA63C006D}" srcOrd="0" destOrd="0" presId="urn:microsoft.com/office/officeart/2008/layout/VerticalCurvedList"/>
    <dgm:cxn modelId="{45646F71-8890-4071-B534-733F0312AD8A}" type="presParOf" srcId="{6B6CA145-AC5C-428C-BD55-49EEA63C006D}" destId="{7AC828BC-A7B0-45BD-8E23-E337040C2AD1}" srcOrd="0" destOrd="0" presId="urn:microsoft.com/office/officeart/2008/layout/VerticalCurvedList"/>
    <dgm:cxn modelId="{DF83B2E5-37CD-4E07-B532-9DD3F78A0A48}" type="presParOf" srcId="{7AC828BC-A7B0-45BD-8E23-E337040C2AD1}" destId="{4C8E59E7-19E4-4CEE-94E5-AA9F982FD5D3}" srcOrd="0" destOrd="0" presId="urn:microsoft.com/office/officeart/2008/layout/VerticalCurvedList"/>
    <dgm:cxn modelId="{5AF5C342-7508-4634-90D5-B83C36B082C9}" type="presParOf" srcId="{7AC828BC-A7B0-45BD-8E23-E337040C2AD1}" destId="{B2983E37-0631-4086-9FBE-CC4D7021E621}" srcOrd="1" destOrd="0" presId="urn:microsoft.com/office/officeart/2008/layout/VerticalCurvedList"/>
    <dgm:cxn modelId="{393264EF-45B5-4023-A93E-2D55B76D4D29}" type="presParOf" srcId="{7AC828BC-A7B0-45BD-8E23-E337040C2AD1}" destId="{13470F2C-6B5B-4E66-AEA7-94CBCFE94509}" srcOrd="2" destOrd="0" presId="urn:microsoft.com/office/officeart/2008/layout/VerticalCurvedList"/>
    <dgm:cxn modelId="{4F7DAE5B-A7B5-4AC2-9C5A-C7B4C304FDA4}" type="presParOf" srcId="{7AC828BC-A7B0-45BD-8E23-E337040C2AD1}" destId="{CF7C52BA-5B02-4865-8E60-D4933B1E98EE}" srcOrd="3" destOrd="0" presId="urn:microsoft.com/office/officeart/2008/layout/VerticalCurvedList"/>
    <dgm:cxn modelId="{80F5BE88-CDA6-4830-9DF9-EC72B79639C4}" type="presParOf" srcId="{6B6CA145-AC5C-428C-BD55-49EEA63C006D}" destId="{EDFA2561-C12F-48FB-833B-1E1F0BB8B2E1}" srcOrd="1" destOrd="0" presId="urn:microsoft.com/office/officeart/2008/layout/VerticalCurvedList"/>
    <dgm:cxn modelId="{5643AFF1-C867-4BF2-9D87-3B332AF741FA}" type="presParOf" srcId="{6B6CA145-AC5C-428C-BD55-49EEA63C006D}" destId="{24B93EDB-7C68-4918-BECB-E7CD97379032}" srcOrd="2" destOrd="0" presId="urn:microsoft.com/office/officeart/2008/layout/VerticalCurvedList"/>
    <dgm:cxn modelId="{629A4F72-C416-41D8-867B-CA63E3C00D12}" type="presParOf" srcId="{24B93EDB-7C68-4918-BECB-E7CD97379032}" destId="{ECE1EBB3-744B-47BC-A6FF-274DDACD170A}" srcOrd="0" destOrd="0" presId="urn:microsoft.com/office/officeart/2008/layout/VerticalCurvedList"/>
    <dgm:cxn modelId="{658315E6-A2E1-43F6-8CC9-1A53CC3820FB}" type="presParOf" srcId="{6B6CA145-AC5C-428C-BD55-49EEA63C006D}" destId="{2E7D9F58-734B-4A3A-80EB-6E0A7F2777B6}" srcOrd="3" destOrd="0" presId="urn:microsoft.com/office/officeart/2008/layout/VerticalCurvedList"/>
    <dgm:cxn modelId="{628E97CB-1D93-4C84-9654-18DE22C6D4D5}" type="presParOf" srcId="{6B6CA145-AC5C-428C-BD55-49EEA63C006D}" destId="{2BBCE776-49F3-45C1-8BBD-2F8CA49986AC}" srcOrd="4" destOrd="0" presId="urn:microsoft.com/office/officeart/2008/layout/VerticalCurvedList"/>
    <dgm:cxn modelId="{5F1A3CEF-A46A-4418-8F87-AF808C93FDEA}" type="presParOf" srcId="{2BBCE776-49F3-45C1-8BBD-2F8CA49986AC}" destId="{2E4B57BA-EE09-4D77-A5BD-D8460C2C5497}" srcOrd="0" destOrd="0" presId="urn:microsoft.com/office/officeart/2008/layout/VerticalCurvedList"/>
    <dgm:cxn modelId="{56B9062D-C957-4485-9043-405DAC293AD6}" type="presParOf" srcId="{6B6CA145-AC5C-428C-BD55-49EEA63C006D}" destId="{1A98139E-FE0E-44B8-8F81-1B6A6B129556}" srcOrd="5" destOrd="0" presId="urn:microsoft.com/office/officeart/2008/layout/VerticalCurvedList"/>
    <dgm:cxn modelId="{F4D34D53-164E-45BE-AB0A-BA96699F3EC6}" type="presParOf" srcId="{6B6CA145-AC5C-428C-BD55-49EEA63C006D}" destId="{0D8E00B0-E520-4DF1-8D5B-92822AC005FD}" srcOrd="6" destOrd="0" presId="urn:microsoft.com/office/officeart/2008/layout/VerticalCurvedList"/>
    <dgm:cxn modelId="{1FE5EC1A-4D64-45BC-A68C-673D435C08F4}" type="presParOf" srcId="{0D8E00B0-E520-4DF1-8D5B-92822AC005FD}" destId="{C6C5BF73-1ED6-4909-AF26-BB84320B5FD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F9D70D-2710-4640-A759-284428187E0B}" type="doc">
      <dgm:prSet loTypeId="urn:microsoft.com/office/officeart/2005/8/layout/process1" loCatId="process" qsTypeId="urn:microsoft.com/office/officeart/2005/8/quickstyle/simple1" qsCatId="simple" csTypeId="urn:microsoft.com/office/officeart/2005/8/colors/colorful4" csCatId="colorful" phldr="1"/>
      <dgm:spPr/>
    </dgm:pt>
    <dgm:pt modelId="{804528F7-393E-47D8-9DE4-D30DC319394E}">
      <dgm:prSet phldrT="[Texto]"/>
      <dgm:spPr/>
      <dgm:t>
        <a:bodyPr/>
        <a:lstStyle/>
        <a:p>
          <a:pPr algn="just"/>
          <a:r>
            <a:rPr lang="es-ES" dirty="0" smtClean="0">
              <a:solidFill>
                <a:schemeClr val="tx1"/>
              </a:solidFill>
              <a:latin typeface="Arial" panose="020B0604020202020204" pitchFamily="34" charset="0"/>
              <a:cs typeface="Arial" panose="020B0604020202020204" pitchFamily="34" charset="0"/>
            </a:rPr>
            <a:t>Por la poca información y siendo una de las primeras investigaciones en el país, la continuidad con el uso del prebiótico de Achicoria sustituyendo a los antibióticos, representa para el productor avícola una alternativa económica y eficiente en el correcto manejo de las aves</a:t>
          </a:r>
          <a:endParaRPr lang="es-ES" dirty="0">
            <a:solidFill>
              <a:schemeClr val="tx1"/>
            </a:solidFill>
            <a:latin typeface="Arial" panose="020B0604020202020204" pitchFamily="34" charset="0"/>
            <a:cs typeface="Arial" panose="020B0604020202020204" pitchFamily="34" charset="0"/>
          </a:endParaRPr>
        </a:p>
      </dgm:t>
    </dgm:pt>
    <dgm:pt modelId="{C0F64D1A-341E-4593-B321-5609964968F4}" type="parTrans" cxnId="{34E184BB-002A-42B0-80BE-EA392DB9ECE5}">
      <dgm:prSet/>
      <dgm:spPr/>
      <dgm:t>
        <a:bodyPr/>
        <a:lstStyle/>
        <a:p>
          <a:endParaRPr lang="es-ES"/>
        </a:p>
      </dgm:t>
    </dgm:pt>
    <dgm:pt modelId="{39AB2E26-07CF-4022-A69A-5A36D13DB0CD}" type="sibTrans" cxnId="{34E184BB-002A-42B0-80BE-EA392DB9ECE5}">
      <dgm:prSet/>
      <dgm:spPr/>
      <dgm:t>
        <a:bodyPr/>
        <a:lstStyle/>
        <a:p>
          <a:endParaRPr lang="es-ES"/>
        </a:p>
      </dgm:t>
    </dgm:pt>
    <dgm:pt modelId="{89128DA7-88C4-4C96-94E7-290195FC1B92}">
      <dgm:prSet phldrT="[Texto]"/>
      <dgm:spPr/>
      <dgm:t>
        <a:bodyPr/>
        <a:lstStyle/>
        <a:p>
          <a:pPr algn="just"/>
          <a:r>
            <a:rPr lang="es-ES" dirty="0" smtClean="0">
              <a:solidFill>
                <a:schemeClr val="tx1"/>
              </a:solidFill>
              <a:latin typeface="Arial" panose="020B0604020202020204" pitchFamily="34" charset="0"/>
              <a:cs typeface="Arial" panose="020B0604020202020204" pitchFamily="34" charset="0"/>
            </a:rPr>
            <a:t>Efectuar estudios con la utilización de prebiótico de Achicoria, en reproductoras pesadas, livianas, gallinas de postura y codornices que sean adaptables a la provincia</a:t>
          </a:r>
          <a:r>
            <a:rPr lang="es-ES" dirty="0" smtClean="0"/>
            <a:t>.</a:t>
          </a:r>
          <a:endParaRPr lang="es-ES" dirty="0"/>
        </a:p>
      </dgm:t>
    </dgm:pt>
    <dgm:pt modelId="{932CC238-C076-4AD9-B667-A85A91BA36C5}" type="parTrans" cxnId="{D08B2456-8B29-44F1-A094-A50ECF562644}">
      <dgm:prSet/>
      <dgm:spPr/>
      <dgm:t>
        <a:bodyPr/>
        <a:lstStyle/>
        <a:p>
          <a:endParaRPr lang="es-ES"/>
        </a:p>
      </dgm:t>
    </dgm:pt>
    <dgm:pt modelId="{1DD26AD2-7EA7-4EC1-B5F6-D1F8D3EF4491}" type="sibTrans" cxnId="{D08B2456-8B29-44F1-A094-A50ECF562644}">
      <dgm:prSet/>
      <dgm:spPr/>
      <dgm:t>
        <a:bodyPr/>
        <a:lstStyle/>
        <a:p>
          <a:endParaRPr lang="es-ES"/>
        </a:p>
      </dgm:t>
    </dgm:pt>
    <dgm:pt modelId="{29514A10-2254-46C0-9C04-C64DA1B84B9A}">
      <dgm:prSet phldrT="[Texto]"/>
      <dgm:spPr/>
      <dgm:t>
        <a:bodyPr/>
        <a:lstStyle/>
        <a:p>
          <a:pPr algn="just"/>
          <a:r>
            <a:rPr lang="es-ES" dirty="0" smtClean="0">
              <a:solidFill>
                <a:schemeClr val="tx1"/>
              </a:solidFill>
              <a:latin typeface="Arial" panose="020B0604020202020204" pitchFamily="34" charset="0"/>
              <a:cs typeface="Arial" panose="020B0604020202020204" pitchFamily="34" charset="0"/>
            </a:rPr>
            <a:t>Seguir con los estudios de los prebióticos utilizando varias especies vegetales, evidenciando la eficacia de cada uno en comparación con los métodos tradicionales que se realizan en la producción avícola</a:t>
          </a:r>
          <a:r>
            <a:rPr lang="es-ES" dirty="0" smtClean="0"/>
            <a:t>.</a:t>
          </a:r>
          <a:endParaRPr lang="es-ES" dirty="0"/>
        </a:p>
      </dgm:t>
    </dgm:pt>
    <dgm:pt modelId="{BA9E7A37-00A3-43F7-8AAB-C030E9E483B2}" type="parTrans" cxnId="{1139C812-B556-4692-88D1-E97D7F6289DA}">
      <dgm:prSet/>
      <dgm:spPr/>
      <dgm:t>
        <a:bodyPr/>
        <a:lstStyle/>
        <a:p>
          <a:endParaRPr lang="es-ES"/>
        </a:p>
      </dgm:t>
    </dgm:pt>
    <dgm:pt modelId="{2EFD55F2-B5B4-452E-9205-1DD38B275F46}" type="sibTrans" cxnId="{1139C812-B556-4692-88D1-E97D7F6289DA}">
      <dgm:prSet/>
      <dgm:spPr/>
      <dgm:t>
        <a:bodyPr/>
        <a:lstStyle/>
        <a:p>
          <a:endParaRPr lang="es-ES"/>
        </a:p>
      </dgm:t>
    </dgm:pt>
    <dgm:pt modelId="{CBC0CE1B-D140-496C-9E82-B19B3AD2A181}">
      <dgm:prSet/>
      <dgm:spPr/>
      <dgm:t>
        <a:bodyPr/>
        <a:lstStyle/>
        <a:p>
          <a:pPr algn="just"/>
          <a:r>
            <a:rPr lang="es-ES" dirty="0" smtClean="0">
              <a:solidFill>
                <a:schemeClr val="tx1"/>
              </a:solidFill>
              <a:latin typeface="Arial" panose="020B0604020202020204" pitchFamily="34" charset="0"/>
              <a:cs typeface="Arial" panose="020B0604020202020204" pitchFamily="34" charset="0"/>
            </a:rPr>
            <a:t>Replicar estos estudios, en otras condiciones de ambientes controlados y dietas de mala calidad de materia prima, para conocer el efecto que producen en los animales en el interior de los galpones.</a:t>
          </a:r>
          <a:endParaRPr lang="en-US" dirty="0">
            <a:solidFill>
              <a:schemeClr val="tx1"/>
            </a:solidFill>
            <a:latin typeface="Arial" panose="020B0604020202020204" pitchFamily="34" charset="0"/>
            <a:cs typeface="Arial" panose="020B0604020202020204" pitchFamily="34" charset="0"/>
          </a:endParaRPr>
        </a:p>
      </dgm:t>
    </dgm:pt>
    <dgm:pt modelId="{E0B42595-74C8-46D1-BC98-8BD4895EDD34}" type="parTrans" cxnId="{AD8B5DBF-6B38-4075-B9B5-3963514BD497}">
      <dgm:prSet/>
      <dgm:spPr/>
      <dgm:t>
        <a:bodyPr/>
        <a:lstStyle/>
        <a:p>
          <a:endParaRPr lang="es-ES"/>
        </a:p>
      </dgm:t>
    </dgm:pt>
    <dgm:pt modelId="{BFB29BD9-E914-4FAB-8893-DAEFFCD262C3}" type="sibTrans" cxnId="{AD8B5DBF-6B38-4075-B9B5-3963514BD497}">
      <dgm:prSet/>
      <dgm:spPr/>
      <dgm:t>
        <a:bodyPr/>
        <a:lstStyle/>
        <a:p>
          <a:endParaRPr lang="es-ES"/>
        </a:p>
      </dgm:t>
    </dgm:pt>
    <dgm:pt modelId="{95CF3B85-C982-4A20-9CB5-299823690E22}" type="pres">
      <dgm:prSet presAssocID="{CEF9D70D-2710-4640-A759-284428187E0B}" presName="Name0" presStyleCnt="0">
        <dgm:presLayoutVars>
          <dgm:dir/>
          <dgm:resizeHandles val="exact"/>
        </dgm:presLayoutVars>
      </dgm:prSet>
      <dgm:spPr/>
    </dgm:pt>
    <dgm:pt modelId="{15A237F7-7173-4C57-9CAF-554C8B57F074}" type="pres">
      <dgm:prSet presAssocID="{804528F7-393E-47D8-9DE4-D30DC319394E}" presName="node" presStyleLbl="node1" presStyleIdx="0" presStyleCnt="4">
        <dgm:presLayoutVars>
          <dgm:bulletEnabled val="1"/>
        </dgm:presLayoutVars>
      </dgm:prSet>
      <dgm:spPr/>
      <dgm:t>
        <a:bodyPr/>
        <a:lstStyle/>
        <a:p>
          <a:endParaRPr lang="es-ES"/>
        </a:p>
      </dgm:t>
    </dgm:pt>
    <dgm:pt modelId="{CB7566AC-F1C1-4D94-A795-14553E1AFBBF}" type="pres">
      <dgm:prSet presAssocID="{39AB2E26-07CF-4022-A69A-5A36D13DB0CD}" presName="sibTrans" presStyleLbl="sibTrans2D1" presStyleIdx="0" presStyleCnt="3"/>
      <dgm:spPr/>
      <dgm:t>
        <a:bodyPr/>
        <a:lstStyle/>
        <a:p>
          <a:endParaRPr lang="es-ES"/>
        </a:p>
      </dgm:t>
    </dgm:pt>
    <dgm:pt modelId="{AF7BD230-D659-4D9B-B534-0CBD0F08C218}" type="pres">
      <dgm:prSet presAssocID="{39AB2E26-07CF-4022-A69A-5A36D13DB0CD}" presName="connectorText" presStyleLbl="sibTrans2D1" presStyleIdx="0" presStyleCnt="3"/>
      <dgm:spPr/>
      <dgm:t>
        <a:bodyPr/>
        <a:lstStyle/>
        <a:p>
          <a:endParaRPr lang="es-ES"/>
        </a:p>
      </dgm:t>
    </dgm:pt>
    <dgm:pt modelId="{C7801C6F-5862-470E-A74D-EF80F6A2D1FF}" type="pres">
      <dgm:prSet presAssocID="{89128DA7-88C4-4C96-94E7-290195FC1B92}" presName="node" presStyleLbl="node1" presStyleIdx="1" presStyleCnt="4">
        <dgm:presLayoutVars>
          <dgm:bulletEnabled val="1"/>
        </dgm:presLayoutVars>
      </dgm:prSet>
      <dgm:spPr/>
      <dgm:t>
        <a:bodyPr/>
        <a:lstStyle/>
        <a:p>
          <a:endParaRPr lang="es-ES"/>
        </a:p>
      </dgm:t>
    </dgm:pt>
    <dgm:pt modelId="{D9825549-8493-4CDA-A11F-C096B71264B5}" type="pres">
      <dgm:prSet presAssocID="{1DD26AD2-7EA7-4EC1-B5F6-D1F8D3EF4491}" presName="sibTrans" presStyleLbl="sibTrans2D1" presStyleIdx="1" presStyleCnt="3"/>
      <dgm:spPr/>
      <dgm:t>
        <a:bodyPr/>
        <a:lstStyle/>
        <a:p>
          <a:endParaRPr lang="es-ES"/>
        </a:p>
      </dgm:t>
    </dgm:pt>
    <dgm:pt modelId="{3332E4D9-DC41-4FD0-BF63-E834CD8F0910}" type="pres">
      <dgm:prSet presAssocID="{1DD26AD2-7EA7-4EC1-B5F6-D1F8D3EF4491}" presName="connectorText" presStyleLbl="sibTrans2D1" presStyleIdx="1" presStyleCnt="3"/>
      <dgm:spPr/>
      <dgm:t>
        <a:bodyPr/>
        <a:lstStyle/>
        <a:p>
          <a:endParaRPr lang="es-ES"/>
        </a:p>
      </dgm:t>
    </dgm:pt>
    <dgm:pt modelId="{54A34EA3-8002-423C-92EE-2E55116A27CE}" type="pres">
      <dgm:prSet presAssocID="{29514A10-2254-46C0-9C04-C64DA1B84B9A}" presName="node" presStyleLbl="node1" presStyleIdx="2" presStyleCnt="4">
        <dgm:presLayoutVars>
          <dgm:bulletEnabled val="1"/>
        </dgm:presLayoutVars>
      </dgm:prSet>
      <dgm:spPr/>
      <dgm:t>
        <a:bodyPr/>
        <a:lstStyle/>
        <a:p>
          <a:endParaRPr lang="es-ES"/>
        </a:p>
      </dgm:t>
    </dgm:pt>
    <dgm:pt modelId="{0EBD68C6-C4DF-4CBB-BBB5-64864FFB8EC1}" type="pres">
      <dgm:prSet presAssocID="{2EFD55F2-B5B4-452E-9205-1DD38B275F46}" presName="sibTrans" presStyleLbl="sibTrans2D1" presStyleIdx="2" presStyleCnt="3"/>
      <dgm:spPr/>
      <dgm:t>
        <a:bodyPr/>
        <a:lstStyle/>
        <a:p>
          <a:endParaRPr lang="es-ES"/>
        </a:p>
      </dgm:t>
    </dgm:pt>
    <dgm:pt modelId="{B747B801-463E-45FA-A04A-0AC7106D851C}" type="pres">
      <dgm:prSet presAssocID="{2EFD55F2-B5B4-452E-9205-1DD38B275F46}" presName="connectorText" presStyleLbl="sibTrans2D1" presStyleIdx="2" presStyleCnt="3"/>
      <dgm:spPr/>
      <dgm:t>
        <a:bodyPr/>
        <a:lstStyle/>
        <a:p>
          <a:endParaRPr lang="es-ES"/>
        </a:p>
      </dgm:t>
    </dgm:pt>
    <dgm:pt modelId="{2708F55A-7F10-442D-B0E0-9681546F47F5}" type="pres">
      <dgm:prSet presAssocID="{CBC0CE1B-D140-496C-9E82-B19B3AD2A181}" presName="node" presStyleLbl="node1" presStyleIdx="3" presStyleCnt="4">
        <dgm:presLayoutVars>
          <dgm:bulletEnabled val="1"/>
        </dgm:presLayoutVars>
      </dgm:prSet>
      <dgm:spPr/>
      <dgm:t>
        <a:bodyPr/>
        <a:lstStyle/>
        <a:p>
          <a:endParaRPr lang="es-ES"/>
        </a:p>
      </dgm:t>
    </dgm:pt>
  </dgm:ptLst>
  <dgm:cxnLst>
    <dgm:cxn modelId="{825A58A9-51B0-489B-BC4B-547F4912E932}" type="presOf" srcId="{29514A10-2254-46C0-9C04-C64DA1B84B9A}" destId="{54A34EA3-8002-423C-92EE-2E55116A27CE}" srcOrd="0" destOrd="0" presId="urn:microsoft.com/office/officeart/2005/8/layout/process1"/>
    <dgm:cxn modelId="{1139C812-B556-4692-88D1-E97D7F6289DA}" srcId="{CEF9D70D-2710-4640-A759-284428187E0B}" destId="{29514A10-2254-46C0-9C04-C64DA1B84B9A}" srcOrd="2" destOrd="0" parTransId="{BA9E7A37-00A3-43F7-8AAB-C030E9E483B2}" sibTransId="{2EFD55F2-B5B4-452E-9205-1DD38B275F46}"/>
    <dgm:cxn modelId="{34E184BB-002A-42B0-80BE-EA392DB9ECE5}" srcId="{CEF9D70D-2710-4640-A759-284428187E0B}" destId="{804528F7-393E-47D8-9DE4-D30DC319394E}" srcOrd="0" destOrd="0" parTransId="{C0F64D1A-341E-4593-B321-5609964968F4}" sibTransId="{39AB2E26-07CF-4022-A69A-5A36D13DB0CD}"/>
    <dgm:cxn modelId="{4B95E204-1C14-4B3C-A790-AA5895055220}" type="presOf" srcId="{CEF9D70D-2710-4640-A759-284428187E0B}" destId="{95CF3B85-C982-4A20-9CB5-299823690E22}" srcOrd="0" destOrd="0" presId="urn:microsoft.com/office/officeart/2005/8/layout/process1"/>
    <dgm:cxn modelId="{51BE76BC-7F6A-4A67-A5FA-6E1D0BA7E2A5}" type="presOf" srcId="{1DD26AD2-7EA7-4EC1-B5F6-D1F8D3EF4491}" destId="{D9825549-8493-4CDA-A11F-C096B71264B5}" srcOrd="0" destOrd="0" presId="urn:microsoft.com/office/officeart/2005/8/layout/process1"/>
    <dgm:cxn modelId="{D08B2456-8B29-44F1-A094-A50ECF562644}" srcId="{CEF9D70D-2710-4640-A759-284428187E0B}" destId="{89128DA7-88C4-4C96-94E7-290195FC1B92}" srcOrd="1" destOrd="0" parTransId="{932CC238-C076-4AD9-B667-A85A91BA36C5}" sibTransId="{1DD26AD2-7EA7-4EC1-B5F6-D1F8D3EF4491}"/>
    <dgm:cxn modelId="{9D5065D9-8133-4E30-B937-D48C09630987}" type="presOf" srcId="{2EFD55F2-B5B4-452E-9205-1DD38B275F46}" destId="{0EBD68C6-C4DF-4CBB-BBB5-64864FFB8EC1}" srcOrd="0" destOrd="0" presId="urn:microsoft.com/office/officeart/2005/8/layout/process1"/>
    <dgm:cxn modelId="{19E55120-05C9-4F62-BB19-51B17C867ACF}" type="presOf" srcId="{39AB2E26-07CF-4022-A69A-5A36D13DB0CD}" destId="{AF7BD230-D659-4D9B-B534-0CBD0F08C218}" srcOrd="1" destOrd="0" presId="urn:microsoft.com/office/officeart/2005/8/layout/process1"/>
    <dgm:cxn modelId="{D7DF5856-CD20-4993-9345-5CEBF19DDE86}" type="presOf" srcId="{39AB2E26-07CF-4022-A69A-5A36D13DB0CD}" destId="{CB7566AC-F1C1-4D94-A795-14553E1AFBBF}" srcOrd="0" destOrd="0" presId="urn:microsoft.com/office/officeart/2005/8/layout/process1"/>
    <dgm:cxn modelId="{C646CECB-FD16-4501-B4FD-BE35619A3FF9}" type="presOf" srcId="{1DD26AD2-7EA7-4EC1-B5F6-D1F8D3EF4491}" destId="{3332E4D9-DC41-4FD0-BF63-E834CD8F0910}" srcOrd="1" destOrd="0" presId="urn:microsoft.com/office/officeart/2005/8/layout/process1"/>
    <dgm:cxn modelId="{A5C1B47E-3E22-4B4D-944A-A727F9A087BE}" type="presOf" srcId="{89128DA7-88C4-4C96-94E7-290195FC1B92}" destId="{C7801C6F-5862-470E-A74D-EF80F6A2D1FF}" srcOrd="0" destOrd="0" presId="urn:microsoft.com/office/officeart/2005/8/layout/process1"/>
    <dgm:cxn modelId="{EC7756C8-F029-42DD-A9F5-2001BF6FF381}" type="presOf" srcId="{804528F7-393E-47D8-9DE4-D30DC319394E}" destId="{15A237F7-7173-4C57-9CAF-554C8B57F074}" srcOrd="0" destOrd="0" presId="urn:microsoft.com/office/officeart/2005/8/layout/process1"/>
    <dgm:cxn modelId="{AD8B5DBF-6B38-4075-B9B5-3963514BD497}" srcId="{CEF9D70D-2710-4640-A759-284428187E0B}" destId="{CBC0CE1B-D140-496C-9E82-B19B3AD2A181}" srcOrd="3" destOrd="0" parTransId="{E0B42595-74C8-46D1-BC98-8BD4895EDD34}" sibTransId="{BFB29BD9-E914-4FAB-8893-DAEFFCD262C3}"/>
    <dgm:cxn modelId="{C8B84FC9-10DE-4EDA-9FA1-B6FF057A7067}" type="presOf" srcId="{2EFD55F2-B5B4-452E-9205-1DD38B275F46}" destId="{B747B801-463E-45FA-A04A-0AC7106D851C}" srcOrd="1" destOrd="0" presId="urn:microsoft.com/office/officeart/2005/8/layout/process1"/>
    <dgm:cxn modelId="{3ED74D58-B388-42DE-BB72-D1ECD93AFCA6}" type="presOf" srcId="{CBC0CE1B-D140-496C-9E82-B19B3AD2A181}" destId="{2708F55A-7F10-442D-B0E0-9681546F47F5}" srcOrd="0" destOrd="0" presId="urn:microsoft.com/office/officeart/2005/8/layout/process1"/>
    <dgm:cxn modelId="{5650759E-1EE3-4D00-803F-44A05491DABD}" type="presParOf" srcId="{95CF3B85-C982-4A20-9CB5-299823690E22}" destId="{15A237F7-7173-4C57-9CAF-554C8B57F074}" srcOrd="0" destOrd="0" presId="urn:microsoft.com/office/officeart/2005/8/layout/process1"/>
    <dgm:cxn modelId="{5C2EDC7D-119A-46C0-973C-C73FA9883F24}" type="presParOf" srcId="{95CF3B85-C982-4A20-9CB5-299823690E22}" destId="{CB7566AC-F1C1-4D94-A795-14553E1AFBBF}" srcOrd="1" destOrd="0" presId="urn:microsoft.com/office/officeart/2005/8/layout/process1"/>
    <dgm:cxn modelId="{02B122B3-6C0B-4EFA-B0C1-1F08E721EC4A}" type="presParOf" srcId="{CB7566AC-F1C1-4D94-A795-14553E1AFBBF}" destId="{AF7BD230-D659-4D9B-B534-0CBD0F08C218}" srcOrd="0" destOrd="0" presId="urn:microsoft.com/office/officeart/2005/8/layout/process1"/>
    <dgm:cxn modelId="{7199C1A2-9FB9-4C98-9AD1-91C124395C38}" type="presParOf" srcId="{95CF3B85-C982-4A20-9CB5-299823690E22}" destId="{C7801C6F-5862-470E-A74D-EF80F6A2D1FF}" srcOrd="2" destOrd="0" presId="urn:microsoft.com/office/officeart/2005/8/layout/process1"/>
    <dgm:cxn modelId="{9B52AAF7-0A21-4B21-A10D-B019936ECA28}" type="presParOf" srcId="{95CF3B85-C982-4A20-9CB5-299823690E22}" destId="{D9825549-8493-4CDA-A11F-C096B71264B5}" srcOrd="3" destOrd="0" presId="urn:microsoft.com/office/officeart/2005/8/layout/process1"/>
    <dgm:cxn modelId="{0C370AA9-08AC-411B-B1B3-AEB757B9AE3C}" type="presParOf" srcId="{D9825549-8493-4CDA-A11F-C096B71264B5}" destId="{3332E4D9-DC41-4FD0-BF63-E834CD8F0910}" srcOrd="0" destOrd="0" presId="urn:microsoft.com/office/officeart/2005/8/layout/process1"/>
    <dgm:cxn modelId="{954AB313-B3D1-493F-9317-2748C462ACCB}" type="presParOf" srcId="{95CF3B85-C982-4A20-9CB5-299823690E22}" destId="{54A34EA3-8002-423C-92EE-2E55116A27CE}" srcOrd="4" destOrd="0" presId="urn:microsoft.com/office/officeart/2005/8/layout/process1"/>
    <dgm:cxn modelId="{433A53F9-A9E2-45DD-813D-9859140D3A9A}" type="presParOf" srcId="{95CF3B85-C982-4A20-9CB5-299823690E22}" destId="{0EBD68C6-C4DF-4CBB-BBB5-64864FFB8EC1}" srcOrd="5" destOrd="0" presId="urn:microsoft.com/office/officeart/2005/8/layout/process1"/>
    <dgm:cxn modelId="{2F87AA83-F647-45EB-AFFF-2B522D28EC81}" type="presParOf" srcId="{0EBD68C6-C4DF-4CBB-BBB5-64864FFB8EC1}" destId="{B747B801-463E-45FA-A04A-0AC7106D851C}" srcOrd="0" destOrd="0" presId="urn:microsoft.com/office/officeart/2005/8/layout/process1"/>
    <dgm:cxn modelId="{CD09FC40-C60A-4594-9D77-358F98962E01}" type="presParOf" srcId="{95CF3B85-C982-4A20-9CB5-299823690E22}" destId="{2708F55A-7F10-442D-B0E0-9681546F47F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1BCE-AE65-4252-B7B1-20345938849B}">
      <dsp:nvSpPr>
        <dsp:cNvPr id="0" name=""/>
        <dsp:cNvSpPr/>
      </dsp:nvSpPr>
      <dsp:spPr>
        <a:xfrm>
          <a:off x="7143" y="1150167"/>
          <a:ext cx="2135187" cy="3118332"/>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solidFill>
                <a:schemeClr val="tx1"/>
              </a:solidFill>
              <a:latin typeface="Arial" panose="020B0604020202020204" pitchFamily="34" charset="0"/>
              <a:cs typeface="Arial" panose="020B0604020202020204" pitchFamily="34" charset="0"/>
            </a:rPr>
            <a:t>En Ecuador el sector avícola es uno de los rubros de gran importancia por sus excelentes valores nutritivos y proteínicos y por sus valores económicos</a:t>
          </a:r>
          <a:endParaRPr lang="es-ES" sz="1800" kern="1200" dirty="0">
            <a:solidFill>
              <a:schemeClr val="tx1"/>
            </a:solidFill>
            <a:latin typeface="Arial" panose="020B0604020202020204" pitchFamily="34" charset="0"/>
            <a:cs typeface="Arial" panose="020B0604020202020204" pitchFamily="34" charset="0"/>
          </a:endParaRPr>
        </a:p>
      </dsp:txBody>
      <dsp:txXfrm>
        <a:off x="69680" y="1212704"/>
        <a:ext cx="2010113" cy="2993258"/>
      </dsp:txXfrm>
    </dsp:sp>
    <dsp:sp modelId="{5ED3A6AB-80E7-4BBC-9CA5-FE3C9DAB4338}">
      <dsp:nvSpPr>
        <dsp:cNvPr id="0" name=""/>
        <dsp:cNvSpPr/>
      </dsp:nvSpPr>
      <dsp:spPr>
        <a:xfrm>
          <a:off x="2355850" y="2444570"/>
          <a:ext cx="452659" cy="52952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355850" y="2550475"/>
        <a:ext cx="316861" cy="317716"/>
      </dsp:txXfrm>
    </dsp:sp>
    <dsp:sp modelId="{ACC0AFE8-D659-42A8-AAB7-AD6E9EAD5A84}">
      <dsp:nvSpPr>
        <dsp:cNvPr id="0" name=""/>
        <dsp:cNvSpPr/>
      </dsp:nvSpPr>
      <dsp:spPr>
        <a:xfrm>
          <a:off x="2996406" y="1150167"/>
          <a:ext cx="2135187" cy="3118332"/>
        </a:xfrm>
        <a:prstGeom prst="roundRect">
          <a:avLst>
            <a:gd name="adj" fmla="val 10000"/>
          </a:avLst>
        </a:prstGeom>
        <a:solidFill>
          <a:schemeClr val="accent4">
            <a:hueOff val="2401755"/>
            <a:satOff val="9091"/>
            <a:lumOff val="-58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solidFill>
                <a:schemeClr val="tx1"/>
              </a:solidFill>
              <a:latin typeface="Arial" panose="020B0604020202020204" pitchFamily="34" charset="0"/>
              <a:cs typeface="Arial" panose="020B0604020202020204" pitchFamily="34" charset="0"/>
            </a:rPr>
            <a:t>En Santo Domingo de los Tsáchilas por sus condiciones climáticas e inclusive por su ubicación geográfica, esta provincia es una de las mayores productoras en el sector Costero</a:t>
          </a:r>
          <a:endParaRPr lang="es-ES" sz="1800" kern="1200" dirty="0">
            <a:solidFill>
              <a:schemeClr val="tx1"/>
            </a:solidFill>
            <a:latin typeface="Arial" panose="020B0604020202020204" pitchFamily="34" charset="0"/>
            <a:cs typeface="Arial" panose="020B0604020202020204" pitchFamily="34" charset="0"/>
          </a:endParaRPr>
        </a:p>
      </dsp:txBody>
      <dsp:txXfrm>
        <a:off x="3058943" y="1212704"/>
        <a:ext cx="2010113" cy="2993258"/>
      </dsp:txXfrm>
    </dsp:sp>
    <dsp:sp modelId="{CCDB9204-9AEC-4447-AB9C-E35638064B73}">
      <dsp:nvSpPr>
        <dsp:cNvPr id="0" name=""/>
        <dsp:cNvSpPr/>
      </dsp:nvSpPr>
      <dsp:spPr>
        <a:xfrm>
          <a:off x="5345112" y="2444570"/>
          <a:ext cx="452659" cy="529526"/>
        </a:xfrm>
        <a:prstGeom prst="rightArrow">
          <a:avLst>
            <a:gd name="adj1" fmla="val 60000"/>
            <a:gd name="adj2" fmla="val 50000"/>
          </a:avLst>
        </a:prstGeom>
        <a:solidFill>
          <a:schemeClr val="accent4">
            <a:hueOff val="4803510"/>
            <a:satOff val="18182"/>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345112" y="2550475"/>
        <a:ext cx="316861" cy="317716"/>
      </dsp:txXfrm>
    </dsp:sp>
    <dsp:sp modelId="{BE2E08C5-E5AF-47BC-8817-68B57E55B4B4}">
      <dsp:nvSpPr>
        <dsp:cNvPr id="0" name=""/>
        <dsp:cNvSpPr/>
      </dsp:nvSpPr>
      <dsp:spPr>
        <a:xfrm>
          <a:off x="5985668" y="1150167"/>
          <a:ext cx="2135187" cy="3118332"/>
        </a:xfrm>
        <a:prstGeom prst="roundRect">
          <a:avLst>
            <a:gd name="adj" fmla="val 10000"/>
          </a:avLst>
        </a:prstGeom>
        <a:solidFill>
          <a:schemeClr val="accent4">
            <a:hueOff val="4803510"/>
            <a:satOff val="18182"/>
            <a:lumOff val="-11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smtClean="0">
              <a:solidFill>
                <a:schemeClr val="tx1"/>
              </a:solidFill>
              <a:latin typeface="Arial" panose="020B0604020202020204" pitchFamily="34" charset="0"/>
              <a:cs typeface="Arial" panose="020B0604020202020204" pitchFamily="34" charset="0"/>
            </a:rPr>
            <a:t>Unas de las alternativas para reducir los antibióticos en las dietas de las aves, ha sido emplear los prebióticos, antioxidantes y sustancias acidificantes</a:t>
          </a:r>
          <a:endParaRPr lang="es-ES" sz="1800" kern="1200" dirty="0">
            <a:solidFill>
              <a:schemeClr val="tx1"/>
            </a:solidFill>
            <a:latin typeface="Arial" panose="020B0604020202020204" pitchFamily="34" charset="0"/>
            <a:cs typeface="Arial" panose="020B0604020202020204" pitchFamily="34" charset="0"/>
          </a:endParaRPr>
        </a:p>
      </dsp:txBody>
      <dsp:txXfrm>
        <a:off x="6048205" y="1212704"/>
        <a:ext cx="2010113" cy="2993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91065-1FBE-4A16-8247-F6E51F169A59}">
      <dsp:nvSpPr>
        <dsp:cNvPr id="0" name=""/>
        <dsp:cNvSpPr/>
      </dsp:nvSpPr>
      <dsp:spPr>
        <a:xfrm rot="5400000">
          <a:off x="351944" y="1442129"/>
          <a:ext cx="1316421" cy="1498699"/>
        </a:xfrm>
        <a:prstGeom prst="bentUpArrow">
          <a:avLst>
            <a:gd name="adj1" fmla="val 32840"/>
            <a:gd name="adj2" fmla="val 25000"/>
            <a:gd name="adj3" fmla="val 35780"/>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133E3B-6228-44F8-86AB-DA5D73D463D4}">
      <dsp:nvSpPr>
        <dsp:cNvPr id="0" name=""/>
        <dsp:cNvSpPr/>
      </dsp:nvSpPr>
      <dsp:spPr>
        <a:xfrm>
          <a:off x="3172" y="-17150"/>
          <a:ext cx="2216079" cy="1551183"/>
        </a:xfrm>
        <a:prstGeom prst="roundRect">
          <a:avLst>
            <a:gd name="adj" fmla="val 16670"/>
          </a:avLst>
        </a:prstGeom>
        <a:solidFill>
          <a:schemeClr val="lt1"/>
        </a:solidFill>
        <a:ln w="34925" cap="flat" cmpd="sng" algn="in">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Los prebióticos promueven la salud</a:t>
          </a:r>
          <a:endParaRPr lang="es-ES" sz="1800" b="0" kern="1200" dirty="0">
            <a:latin typeface="Arial" panose="020B0604020202020204" pitchFamily="34" charset="0"/>
            <a:cs typeface="Arial" panose="020B0604020202020204" pitchFamily="34" charset="0"/>
          </a:endParaRPr>
        </a:p>
      </dsp:txBody>
      <dsp:txXfrm>
        <a:off x="78908" y="58586"/>
        <a:ext cx="2064607" cy="1399711"/>
      </dsp:txXfrm>
    </dsp:sp>
    <dsp:sp modelId="{5D12E8C0-3371-4AC6-9413-F36CB3E414FD}">
      <dsp:nvSpPr>
        <dsp:cNvPr id="0" name=""/>
        <dsp:cNvSpPr/>
      </dsp:nvSpPr>
      <dsp:spPr>
        <a:xfrm>
          <a:off x="2219251" y="130790"/>
          <a:ext cx="1611764" cy="1253734"/>
        </a:xfrm>
        <a:prstGeom prst="rect">
          <a:avLst/>
        </a:prstGeom>
        <a:noFill/>
        <a:ln>
          <a:noFill/>
        </a:ln>
        <a:effectLst/>
      </dsp:spPr>
      <dsp:style>
        <a:lnRef idx="0">
          <a:scrgbClr r="0" g="0" b="0"/>
        </a:lnRef>
        <a:fillRef idx="0">
          <a:scrgbClr r="0" g="0" b="0"/>
        </a:fillRef>
        <a:effectRef idx="0">
          <a:scrgbClr r="0" g="0" b="0"/>
        </a:effectRef>
        <a:fontRef idx="minor"/>
      </dsp:style>
    </dsp:sp>
    <dsp:sp modelId="{6382D9AC-5287-4958-A894-D7B884EA78A4}">
      <dsp:nvSpPr>
        <dsp:cNvPr id="0" name=""/>
        <dsp:cNvSpPr/>
      </dsp:nvSpPr>
      <dsp:spPr>
        <a:xfrm rot="5400000">
          <a:off x="2189309" y="3184620"/>
          <a:ext cx="1316421" cy="1498699"/>
        </a:xfrm>
        <a:prstGeom prst="bentUpArrow">
          <a:avLst>
            <a:gd name="adj1" fmla="val 32840"/>
            <a:gd name="adj2" fmla="val 25000"/>
            <a:gd name="adj3" fmla="val 35780"/>
          </a:avLst>
        </a:prstGeom>
        <a:solidFill>
          <a:schemeClr val="accent1">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4A41C-979E-4D78-991C-0FDEB461D2F2}">
      <dsp:nvSpPr>
        <dsp:cNvPr id="0" name=""/>
        <dsp:cNvSpPr/>
      </dsp:nvSpPr>
      <dsp:spPr>
        <a:xfrm>
          <a:off x="1840537" y="1592311"/>
          <a:ext cx="2216079" cy="1551183"/>
        </a:xfrm>
        <a:prstGeom prst="roundRect">
          <a:avLst>
            <a:gd name="adj" fmla="val 16670"/>
          </a:avLst>
        </a:prstGeom>
        <a:solidFill>
          <a:schemeClr val="lt1"/>
        </a:solidFill>
        <a:ln w="34925" cap="flat" cmpd="sng" algn="in">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smtClean="0">
              <a:latin typeface="Arial" panose="020B0604020202020204" pitchFamily="34" charset="0"/>
              <a:cs typeface="Arial" panose="020B0604020202020204" pitchFamily="34" charset="0"/>
            </a:rPr>
            <a:t>Benefician</a:t>
          </a:r>
          <a:r>
            <a:rPr lang="es-ES" sz="1800" b="0" kern="1200" dirty="0" smtClean="0"/>
            <a:t> </a:t>
          </a:r>
          <a:endParaRPr lang="es-ES" sz="1800" b="0" kern="1200" dirty="0"/>
        </a:p>
      </dsp:txBody>
      <dsp:txXfrm>
        <a:off x="1916273" y="1668047"/>
        <a:ext cx="2064607" cy="1399711"/>
      </dsp:txXfrm>
    </dsp:sp>
    <dsp:sp modelId="{7F7810C8-2794-4050-B9B5-581FA960812E}">
      <dsp:nvSpPr>
        <dsp:cNvPr id="0" name=""/>
        <dsp:cNvSpPr/>
      </dsp:nvSpPr>
      <dsp:spPr>
        <a:xfrm>
          <a:off x="4056616" y="1873281"/>
          <a:ext cx="1611764" cy="1253734"/>
        </a:xfrm>
        <a:prstGeom prst="rect">
          <a:avLst/>
        </a:prstGeom>
        <a:noFill/>
        <a:ln>
          <a:noFill/>
        </a:ln>
        <a:effectLst/>
      </dsp:spPr>
      <dsp:style>
        <a:lnRef idx="0">
          <a:scrgbClr r="0" g="0" b="0"/>
        </a:lnRef>
        <a:fillRef idx="0">
          <a:scrgbClr r="0" g="0" b="0"/>
        </a:fillRef>
        <a:effectRef idx="0">
          <a:scrgbClr r="0" g="0" b="0"/>
        </a:effectRef>
        <a:fontRef idx="minor"/>
      </dsp:style>
    </dsp:sp>
    <dsp:sp modelId="{14E9F874-FF7C-4EA1-AB6D-0B42772C00C0}">
      <dsp:nvSpPr>
        <dsp:cNvPr id="0" name=""/>
        <dsp:cNvSpPr/>
      </dsp:nvSpPr>
      <dsp:spPr>
        <a:xfrm>
          <a:off x="3677902" y="3467831"/>
          <a:ext cx="2216079" cy="1551183"/>
        </a:xfrm>
        <a:prstGeom prst="roundRect">
          <a:avLst>
            <a:gd name="adj" fmla="val 16670"/>
          </a:avLst>
        </a:prstGeom>
        <a:solidFill>
          <a:schemeClr val="lt1"/>
        </a:solidFill>
        <a:ln w="34925" cap="flat" cmpd="sng" algn="in">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anose="020B0604020202020204" pitchFamily="34" charset="0"/>
              <a:cs typeface="Arial" panose="020B0604020202020204" pitchFamily="34" charset="0"/>
            </a:rPr>
            <a:t>Estimulan selectivamente el crecimiento </a:t>
          </a:r>
          <a:r>
            <a:rPr lang="es-ES" sz="1800" kern="1200" dirty="0" smtClean="0">
              <a:latin typeface="Arial" panose="020B0604020202020204" pitchFamily="34" charset="0"/>
              <a:cs typeface="Arial" panose="020B0604020202020204" pitchFamily="34" charset="0"/>
            </a:rPr>
            <a:t>de muchas especies bacterianas presentes</a:t>
          </a:r>
          <a:endParaRPr lang="es-ES" sz="1800" kern="1200" dirty="0">
            <a:latin typeface="Arial" panose="020B0604020202020204" pitchFamily="34" charset="0"/>
            <a:cs typeface="Arial" panose="020B0604020202020204" pitchFamily="34" charset="0"/>
          </a:endParaRPr>
        </a:p>
      </dsp:txBody>
      <dsp:txXfrm>
        <a:off x="3753638" y="3543567"/>
        <a:ext cx="2064607" cy="1399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7261D-5023-453A-B0C6-AD094A4CCFE6}">
      <dsp:nvSpPr>
        <dsp:cNvPr id="0" name=""/>
        <dsp:cNvSpPr/>
      </dsp:nvSpPr>
      <dsp:spPr>
        <a:xfrm>
          <a:off x="1698267" y="1696624"/>
          <a:ext cx="1256252" cy="1256252"/>
        </a:xfrm>
        <a:prstGeom prst="ellips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solidFill>
                <a:schemeClr val="tx1"/>
              </a:solidFill>
            </a:rPr>
            <a:t>DBCA</a:t>
          </a:r>
          <a:endParaRPr lang="es-ES" sz="2800" kern="1200" dirty="0">
            <a:solidFill>
              <a:schemeClr val="tx1"/>
            </a:solidFill>
          </a:endParaRPr>
        </a:p>
      </dsp:txBody>
      <dsp:txXfrm>
        <a:off x="1882241" y="1880598"/>
        <a:ext cx="888304" cy="888304"/>
      </dsp:txXfrm>
    </dsp:sp>
    <dsp:sp modelId="{4963AE65-6016-427D-B3F0-3B2D20FAA5C6}">
      <dsp:nvSpPr>
        <dsp:cNvPr id="0" name=""/>
        <dsp:cNvSpPr/>
      </dsp:nvSpPr>
      <dsp:spPr>
        <a:xfrm rot="12900000">
          <a:off x="710138" y="1416963"/>
          <a:ext cx="1150924" cy="35803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096454-BC40-4309-B59B-E5FB8E27C3C7}">
      <dsp:nvSpPr>
        <dsp:cNvPr id="0" name=""/>
        <dsp:cNvSpPr/>
      </dsp:nvSpPr>
      <dsp:spPr>
        <a:xfrm>
          <a:off x="217490" y="788532"/>
          <a:ext cx="1193440" cy="954752"/>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4 TRATAMIENTOS</a:t>
          </a:r>
          <a:endParaRPr lang="es-ES" sz="1300" kern="1200" dirty="0">
            <a:solidFill>
              <a:schemeClr val="tx1"/>
            </a:solidFill>
          </a:endParaRPr>
        </a:p>
      </dsp:txBody>
      <dsp:txXfrm>
        <a:off x="245454" y="816496"/>
        <a:ext cx="1137512" cy="898824"/>
      </dsp:txXfrm>
    </dsp:sp>
    <dsp:sp modelId="{DD758B17-A935-4E60-BF46-9D9AF96518EC}">
      <dsp:nvSpPr>
        <dsp:cNvPr id="0" name=""/>
        <dsp:cNvSpPr/>
      </dsp:nvSpPr>
      <dsp:spPr>
        <a:xfrm rot="16200000">
          <a:off x="1750931" y="875161"/>
          <a:ext cx="1150924" cy="358032"/>
        </a:xfrm>
        <a:prstGeom prst="leftArrow">
          <a:avLst>
            <a:gd name="adj1" fmla="val 60000"/>
            <a:gd name="adj2" fmla="val 50000"/>
          </a:avLst>
        </a:prstGeom>
        <a:solidFill>
          <a:schemeClr val="accent5">
            <a:hueOff val="4416178"/>
            <a:satOff val="14379"/>
            <a:lumOff val="5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5C9E52-9CA0-4D1E-9828-292BC7964960}">
      <dsp:nvSpPr>
        <dsp:cNvPr id="0" name=""/>
        <dsp:cNvSpPr/>
      </dsp:nvSpPr>
      <dsp:spPr>
        <a:xfrm>
          <a:off x="1729673" y="1338"/>
          <a:ext cx="1193440" cy="954752"/>
        </a:xfrm>
        <a:prstGeom prst="roundRect">
          <a:avLst>
            <a:gd name="adj" fmla="val 10000"/>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5 BLOQUES</a:t>
          </a:r>
          <a:endParaRPr lang="es-ES" sz="1300" kern="1200" dirty="0">
            <a:solidFill>
              <a:schemeClr val="tx1"/>
            </a:solidFill>
          </a:endParaRPr>
        </a:p>
      </dsp:txBody>
      <dsp:txXfrm>
        <a:off x="1757637" y="29302"/>
        <a:ext cx="1137512" cy="898824"/>
      </dsp:txXfrm>
    </dsp:sp>
    <dsp:sp modelId="{0E6F9D3C-12B2-4820-8CF9-2AE1741FC3E6}">
      <dsp:nvSpPr>
        <dsp:cNvPr id="0" name=""/>
        <dsp:cNvSpPr/>
      </dsp:nvSpPr>
      <dsp:spPr>
        <a:xfrm rot="19500000">
          <a:off x="2791724" y="1416963"/>
          <a:ext cx="1150924" cy="358032"/>
        </a:xfrm>
        <a:prstGeom prst="leftArrow">
          <a:avLst>
            <a:gd name="adj1" fmla="val 60000"/>
            <a:gd name="adj2" fmla="val 50000"/>
          </a:avLst>
        </a:prstGeom>
        <a:solidFill>
          <a:schemeClr val="accent5">
            <a:hueOff val="8832355"/>
            <a:satOff val="28758"/>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C821E-E088-465A-99B3-1280954207A4}">
      <dsp:nvSpPr>
        <dsp:cNvPr id="0" name=""/>
        <dsp:cNvSpPr/>
      </dsp:nvSpPr>
      <dsp:spPr>
        <a:xfrm>
          <a:off x="3241857" y="788532"/>
          <a:ext cx="1193440" cy="954752"/>
        </a:xfrm>
        <a:prstGeom prst="roundRect">
          <a:avLst>
            <a:gd name="adj" fmla="val 10000"/>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ANÁLISIS FUNCIONAL:</a:t>
          </a:r>
        </a:p>
        <a:p>
          <a:pPr lvl="0" algn="ctr" defTabSz="577850">
            <a:lnSpc>
              <a:spcPct val="90000"/>
            </a:lnSpc>
            <a:spcBef>
              <a:spcPct val="0"/>
            </a:spcBef>
            <a:spcAft>
              <a:spcPct val="35000"/>
            </a:spcAft>
          </a:pPr>
          <a:r>
            <a:rPr lang="es-ES" sz="1300" kern="1200" dirty="0" smtClean="0">
              <a:solidFill>
                <a:schemeClr val="tx1"/>
              </a:solidFill>
            </a:rPr>
            <a:t>TUKEY AL 5%</a:t>
          </a:r>
          <a:endParaRPr lang="es-ES" sz="1300" kern="1200" dirty="0">
            <a:solidFill>
              <a:schemeClr val="tx1"/>
            </a:solidFill>
          </a:endParaRPr>
        </a:p>
      </dsp:txBody>
      <dsp:txXfrm>
        <a:off x="3269821" y="816496"/>
        <a:ext cx="1137512" cy="898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83E37-0631-4086-9FBE-CC4D7021E621}">
      <dsp:nvSpPr>
        <dsp:cNvPr id="0" name=""/>
        <dsp:cNvSpPr/>
      </dsp:nvSpPr>
      <dsp:spPr>
        <a:xfrm>
          <a:off x="-6125176" y="-937410"/>
          <a:ext cx="7293488" cy="7293488"/>
        </a:xfrm>
        <a:prstGeom prst="blockArc">
          <a:avLst>
            <a:gd name="adj1" fmla="val 18900000"/>
            <a:gd name="adj2" fmla="val 2700000"/>
            <a:gd name="adj3" fmla="val 296"/>
          </a:avLst>
        </a:pr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FA2561-C12F-48FB-833B-1E1F0BB8B2E1}">
      <dsp:nvSpPr>
        <dsp:cNvPr id="0" name=""/>
        <dsp:cNvSpPr/>
      </dsp:nvSpPr>
      <dsp:spPr>
        <a:xfrm>
          <a:off x="752110" y="541866"/>
          <a:ext cx="10491352" cy="1083733"/>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5560" rIns="35560" bIns="3556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latin typeface="Arial" panose="020B0604020202020204" pitchFamily="34" charset="0"/>
              <a:cs typeface="Arial" panose="020B0604020202020204" pitchFamily="34" charset="0"/>
            </a:rPr>
            <a:t>Los parámetros zootécnicos, realizados en la investigación con las diferentes dosis del prebiótico mediante la inulina de Achicoria, la dosis de 20 g tuvo una excelente respuesta en la ganancia de peso de 3,55 kg a los 39 días, una conversión alimenticia de 1,49 y una mortalidad menor a los de los otros tratamientos con un 2% de mortalidad del número total de pollos que se ubicaron en cada uno de los tratamientos</a:t>
          </a:r>
          <a:r>
            <a:rPr lang="es-CO" sz="1400" kern="1200" dirty="0" smtClean="0">
              <a:latin typeface="Arial" panose="020B0604020202020204" pitchFamily="34" charset="0"/>
              <a:cs typeface="Arial" panose="020B0604020202020204" pitchFamily="34" charset="0"/>
            </a:rPr>
            <a:t>. </a:t>
          </a:r>
          <a:endParaRPr lang="es-ES" sz="1400" kern="1200" dirty="0">
            <a:latin typeface="Arial" panose="020B0604020202020204" pitchFamily="34" charset="0"/>
            <a:cs typeface="Arial" panose="020B0604020202020204" pitchFamily="34" charset="0"/>
          </a:endParaRPr>
        </a:p>
      </dsp:txBody>
      <dsp:txXfrm>
        <a:off x="752110" y="541866"/>
        <a:ext cx="10491352" cy="1083733"/>
      </dsp:txXfrm>
    </dsp:sp>
    <dsp:sp modelId="{ECE1EBB3-744B-47BC-A6FF-274DDACD170A}">
      <dsp:nvSpPr>
        <dsp:cNvPr id="0" name=""/>
        <dsp:cNvSpPr/>
      </dsp:nvSpPr>
      <dsp:spPr>
        <a:xfrm>
          <a:off x="74777" y="406400"/>
          <a:ext cx="1354666" cy="1354666"/>
        </a:xfrm>
        <a:prstGeom prst="ellipse">
          <a:avLst/>
        </a:prstGeom>
        <a:solidFill>
          <a:schemeClr val="lt1">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D9F58-734B-4A3A-80EB-6E0A7F2777B6}">
      <dsp:nvSpPr>
        <dsp:cNvPr id="0" name=""/>
        <dsp:cNvSpPr/>
      </dsp:nvSpPr>
      <dsp:spPr>
        <a:xfrm>
          <a:off x="1146048" y="2167466"/>
          <a:ext cx="10097415" cy="1083733"/>
        </a:xfrm>
        <a:prstGeom prst="rect">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l" defTabSz="711200">
            <a:lnSpc>
              <a:spcPct val="90000"/>
            </a:lnSpc>
            <a:spcBef>
              <a:spcPct val="0"/>
            </a:spcBef>
            <a:spcAft>
              <a:spcPct val="35000"/>
            </a:spcAft>
          </a:pPr>
          <a:r>
            <a:rPr lang="es-CO" sz="1600" kern="1200" dirty="0" smtClean="0">
              <a:solidFill>
                <a:schemeClr val="tx1"/>
              </a:solidFill>
              <a:latin typeface="Arial" panose="020B0604020202020204" pitchFamily="34" charset="0"/>
              <a:cs typeface="Arial" panose="020B0604020202020204" pitchFamily="34" charset="0"/>
            </a:rPr>
            <a:t>Se examinaron a través de los análisis de laboratorio los datos de mediciones en la longitud, ancho y profundidad de las microvellosidades intestinales, donde no se registraron cambios significativos en las microvellosidades con la aplicación de las diferentes dosis del prebiótico de Achicoria.</a:t>
          </a:r>
          <a:endParaRPr lang="es-ES" sz="1600" kern="1200" dirty="0">
            <a:solidFill>
              <a:schemeClr val="tx1"/>
            </a:solidFill>
            <a:latin typeface="Arial" panose="020B0604020202020204" pitchFamily="34" charset="0"/>
            <a:cs typeface="Arial" panose="020B0604020202020204" pitchFamily="34" charset="0"/>
          </a:endParaRPr>
        </a:p>
      </dsp:txBody>
      <dsp:txXfrm>
        <a:off x="1146048" y="2167466"/>
        <a:ext cx="10097415" cy="1083733"/>
      </dsp:txXfrm>
    </dsp:sp>
    <dsp:sp modelId="{2E4B57BA-EE09-4D77-A5BD-D8460C2C5497}">
      <dsp:nvSpPr>
        <dsp:cNvPr id="0" name=""/>
        <dsp:cNvSpPr/>
      </dsp:nvSpPr>
      <dsp:spPr>
        <a:xfrm>
          <a:off x="468714" y="2032000"/>
          <a:ext cx="1354666" cy="1354666"/>
        </a:xfrm>
        <a:prstGeom prst="ellipse">
          <a:avLst/>
        </a:prstGeom>
        <a:solidFill>
          <a:schemeClr val="lt1">
            <a:hueOff val="0"/>
            <a:satOff val="0"/>
            <a:lumOff val="0"/>
            <a:alphaOff val="0"/>
          </a:schemeClr>
        </a:solidFill>
        <a:ln w="34925" cap="flat" cmpd="sng" algn="in">
          <a:solidFill>
            <a:schemeClr val="accent5">
              <a:hueOff val="4416178"/>
              <a:satOff val="14379"/>
              <a:lumOff val="5000"/>
              <a:alphaOff val="0"/>
            </a:schemeClr>
          </a:solidFill>
          <a:prstDash val="solid"/>
        </a:ln>
        <a:effectLst/>
      </dsp:spPr>
      <dsp:style>
        <a:lnRef idx="2">
          <a:scrgbClr r="0" g="0" b="0"/>
        </a:lnRef>
        <a:fillRef idx="1">
          <a:scrgbClr r="0" g="0" b="0"/>
        </a:fillRef>
        <a:effectRef idx="0">
          <a:scrgbClr r="0" g="0" b="0"/>
        </a:effectRef>
        <a:fontRef idx="minor"/>
      </dsp:style>
    </dsp:sp>
    <dsp:sp modelId="{1A98139E-FE0E-44B8-8F81-1B6A6B129556}">
      <dsp:nvSpPr>
        <dsp:cNvPr id="0" name=""/>
        <dsp:cNvSpPr/>
      </dsp:nvSpPr>
      <dsp:spPr>
        <a:xfrm>
          <a:off x="752110" y="3793066"/>
          <a:ext cx="10491352" cy="1083733"/>
        </a:xfrm>
        <a:prstGeom prst="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Arial" panose="020B0604020202020204" pitchFamily="34" charset="0"/>
              <a:cs typeface="Arial" panose="020B0604020202020204" pitchFamily="34" charset="0"/>
            </a:rPr>
            <a:t>La dosis que tuvo aceptables rendimientos económicos es de 20 g el cual económicamente es rentable a los otros tratamientos ya que tuvo un menor costo de producción de $ 1,02 por cada kg producido y a su vez tuvo un mayor beneficio monetario por pollo durante la venta de $ 1,39, siendo favorable para el productor avícola.</a:t>
          </a:r>
          <a:endParaRPr lang="es-ES" sz="1600" kern="1200" dirty="0">
            <a:solidFill>
              <a:schemeClr val="tx1"/>
            </a:solidFill>
            <a:latin typeface="Arial" panose="020B0604020202020204" pitchFamily="34" charset="0"/>
            <a:cs typeface="Arial" panose="020B0604020202020204" pitchFamily="34" charset="0"/>
          </a:endParaRPr>
        </a:p>
      </dsp:txBody>
      <dsp:txXfrm>
        <a:off x="752110" y="3793066"/>
        <a:ext cx="10491352" cy="1083733"/>
      </dsp:txXfrm>
    </dsp:sp>
    <dsp:sp modelId="{C6C5BF73-1ED6-4909-AF26-BB84320B5FD8}">
      <dsp:nvSpPr>
        <dsp:cNvPr id="0" name=""/>
        <dsp:cNvSpPr/>
      </dsp:nvSpPr>
      <dsp:spPr>
        <a:xfrm>
          <a:off x="74777" y="3657600"/>
          <a:ext cx="1354666" cy="1354666"/>
        </a:xfrm>
        <a:prstGeom prst="ellipse">
          <a:avLst/>
        </a:prstGeom>
        <a:solidFill>
          <a:schemeClr val="lt1">
            <a:hueOff val="0"/>
            <a:satOff val="0"/>
            <a:lumOff val="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237F7-7173-4C57-9CAF-554C8B57F074}">
      <dsp:nvSpPr>
        <dsp:cNvPr id="0" name=""/>
        <dsp:cNvSpPr/>
      </dsp:nvSpPr>
      <dsp:spPr>
        <a:xfrm>
          <a:off x="4836" y="1833607"/>
          <a:ext cx="2114434" cy="2636435"/>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Por la poca información y siendo una de las primeras investigaciones en el país, la continuidad con el uso del prebiótico de Achicoria sustituyendo a los antibióticos, representa para el productor avícola una alternativa económica y eficiente en el correcto manejo de las aves</a:t>
          </a:r>
          <a:endParaRPr lang="es-ES" sz="1400" kern="1200" dirty="0">
            <a:solidFill>
              <a:schemeClr val="tx1"/>
            </a:solidFill>
            <a:latin typeface="Arial" panose="020B0604020202020204" pitchFamily="34" charset="0"/>
            <a:cs typeface="Arial" panose="020B0604020202020204" pitchFamily="34" charset="0"/>
          </a:endParaRPr>
        </a:p>
      </dsp:txBody>
      <dsp:txXfrm>
        <a:off x="66766" y="1895537"/>
        <a:ext cx="1990574" cy="2512575"/>
      </dsp:txXfrm>
    </dsp:sp>
    <dsp:sp modelId="{CB7566AC-F1C1-4D94-A795-14553E1AFBBF}">
      <dsp:nvSpPr>
        <dsp:cNvPr id="0" name=""/>
        <dsp:cNvSpPr/>
      </dsp:nvSpPr>
      <dsp:spPr>
        <a:xfrm>
          <a:off x="2330713" y="2889635"/>
          <a:ext cx="448260" cy="5243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330713" y="2994511"/>
        <a:ext cx="313782" cy="314627"/>
      </dsp:txXfrm>
    </dsp:sp>
    <dsp:sp modelId="{C7801C6F-5862-470E-A74D-EF80F6A2D1FF}">
      <dsp:nvSpPr>
        <dsp:cNvPr id="0" name=""/>
        <dsp:cNvSpPr/>
      </dsp:nvSpPr>
      <dsp:spPr>
        <a:xfrm>
          <a:off x="2965044" y="1833607"/>
          <a:ext cx="2114434" cy="2636435"/>
        </a:xfrm>
        <a:prstGeom prst="roundRect">
          <a:avLst>
            <a:gd name="adj" fmla="val 10000"/>
          </a:avLst>
        </a:prstGeom>
        <a:solidFill>
          <a:schemeClr val="accent4">
            <a:hueOff val="1601170"/>
            <a:satOff val="6061"/>
            <a:lumOff val="-39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Efectuar estudios con la utilización de prebiótico de Achicoria, en reproductoras pesadas, livianas, gallinas de postura y codornices que sean adaptables a la provincia</a:t>
          </a:r>
          <a:r>
            <a:rPr lang="es-ES" sz="1400" kern="1200" dirty="0" smtClean="0"/>
            <a:t>.</a:t>
          </a:r>
          <a:endParaRPr lang="es-ES" sz="1400" kern="1200" dirty="0"/>
        </a:p>
      </dsp:txBody>
      <dsp:txXfrm>
        <a:off x="3026974" y="1895537"/>
        <a:ext cx="1990574" cy="2512575"/>
      </dsp:txXfrm>
    </dsp:sp>
    <dsp:sp modelId="{D9825549-8493-4CDA-A11F-C096B71264B5}">
      <dsp:nvSpPr>
        <dsp:cNvPr id="0" name=""/>
        <dsp:cNvSpPr/>
      </dsp:nvSpPr>
      <dsp:spPr>
        <a:xfrm>
          <a:off x="5290922" y="2889635"/>
          <a:ext cx="448260" cy="524379"/>
        </a:xfrm>
        <a:prstGeom prst="rightArrow">
          <a:avLst>
            <a:gd name="adj1" fmla="val 60000"/>
            <a:gd name="adj2" fmla="val 50000"/>
          </a:avLst>
        </a:prstGeom>
        <a:solidFill>
          <a:schemeClr val="accent4">
            <a:hueOff val="2401755"/>
            <a:satOff val="9091"/>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5290922" y="2994511"/>
        <a:ext cx="313782" cy="314627"/>
      </dsp:txXfrm>
    </dsp:sp>
    <dsp:sp modelId="{54A34EA3-8002-423C-92EE-2E55116A27CE}">
      <dsp:nvSpPr>
        <dsp:cNvPr id="0" name=""/>
        <dsp:cNvSpPr/>
      </dsp:nvSpPr>
      <dsp:spPr>
        <a:xfrm>
          <a:off x="5925252" y="1833607"/>
          <a:ext cx="2114434" cy="2636435"/>
        </a:xfrm>
        <a:prstGeom prst="roundRect">
          <a:avLst>
            <a:gd name="adj" fmla="val 10000"/>
          </a:avLst>
        </a:prstGeom>
        <a:solidFill>
          <a:schemeClr val="accent4">
            <a:hueOff val="3202340"/>
            <a:satOff val="12121"/>
            <a:lumOff val="-78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Seguir con los estudios de los prebióticos utilizando varias especies vegetales, evidenciando la eficacia de cada uno en comparación con los métodos tradicionales que se realizan en la producción avícola</a:t>
          </a:r>
          <a:r>
            <a:rPr lang="es-ES" sz="1400" kern="1200" dirty="0" smtClean="0"/>
            <a:t>.</a:t>
          </a:r>
          <a:endParaRPr lang="es-ES" sz="1400" kern="1200" dirty="0"/>
        </a:p>
      </dsp:txBody>
      <dsp:txXfrm>
        <a:off x="5987182" y="1895537"/>
        <a:ext cx="1990574" cy="2512575"/>
      </dsp:txXfrm>
    </dsp:sp>
    <dsp:sp modelId="{0EBD68C6-C4DF-4CBB-BBB5-64864FFB8EC1}">
      <dsp:nvSpPr>
        <dsp:cNvPr id="0" name=""/>
        <dsp:cNvSpPr/>
      </dsp:nvSpPr>
      <dsp:spPr>
        <a:xfrm>
          <a:off x="8251130" y="2889635"/>
          <a:ext cx="448260" cy="524379"/>
        </a:xfrm>
        <a:prstGeom prst="rightArrow">
          <a:avLst>
            <a:gd name="adj1" fmla="val 60000"/>
            <a:gd name="adj2" fmla="val 50000"/>
          </a:avLst>
        </a:prstGeom>
        <a:solidFill>
          <a:schemeClr val="accent4">
            <a:hueOff val="4803510"/>
            <a:satOff val="18182"/>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8251130" y="2994511"/>
        <a:ext cx="313782" cy="314627"/>
      </dsp:txXfrm>
    </dsp:sp>
    <dsp:sp modelId="{2708F55A-7F10-442D-B0E0-9681546F47F5}">
      <dsp:nvSpPr>
        <dsp:cNvPr id="0" name=""/>
        <dsp:cNvSpPr/>
      </dsp:nvSpPr>
      <dsp:spPr>
        <a:xfrm>
          <a:off x="8885460" y="1833607"/>
          <a:ext cx="2114434" cy="2636435"/>
        </a:xfrm>
        <a:prstGeom prst="roundRect">
          <a:avLst>
            <a:gd name="adj" fmla="val 10000"/>
          </a:avLst>
        </a:prstGeom>
        <a:solidFill>
          <a:schemeClr val="accent4">
            <a:hueOff val="4803510"/>
            <a:satOff val="18182"/>
            <a:lumOff val="-11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latin typeface="Arial" panose="020B0604020202020204" pitchFamily="34" charset="0"/>
              <a:cs typeface="Arial" panose="020B0604020202020204" pitchFamily="34" charset="0"/>
            </a:rPr>
            <a:t>Replicar estos estudios, en otras condiciones de ambientes controlados y dietas de mala calidad de materia prima, para conocer el efecto que producen en los animales en el interior de los galpones.</a:t>
          </a:r>
          <a:endParaRPr lang="en-US" sz="1400" kern="1200" dirty="0">
            <a:solidFill>
              <a:schemeClr val="tx1"/>
            </a:solidFill>
            <a:latin typeface="Arial" panose="020B0604020202020204" pitchFamily="34" charset="0"/>
            <a:cs typeface="Arial" panose="020B0604020202020204" pitchFamily="34" charset="0"/>
          </a:endParaRPr>
        </a:p>
      </dsp:txBody>
      <dsp:txXfrm>
        <a:off x="8947390" y="1895537"/>
        <a:ext cx="1990574" cy="25125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BBF85-FC9C-4F25-A9F8-08C97E9D75CA}" type="datetimeFigureOut">
              <a:rPr lang="en-US" smtClean="0"/>
              <a:t>8/16/2021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F0E46-5081-40EB-9F21-9E3E1005C270}" type="slidenum">
              <a:rPr lang="en-US" smtClean="0"/>
              <a:t>‹Nº›</a:t>
            </a:fld>
            <a:endParaRPr lang="en-US"/>
          </a:p>
        </p:txBody>
      </p:sp>
    </p:spTree>
    <p:extLst>
      <p:ext uri="{BB962C8B-B14F-4D97-AF65-F5344CB8AC3E}">
        <p14:creationId xmlns:p14="http://schemas.microsoft.com/office/powerpoint/2010/main" val="75476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9a21db9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9a21db9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63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8/16/2021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rot="5400000">
            <a:off x="2931167" y="-2931400"/>
            <a:ext cx="234800" cy="6097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6739600" y="2333200"/>
            <a:ext cx="4638000" cy="956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5" name="Google Shape;45;p7"/>
          <p:cNvSpPr txBox="1">
            <a:spLocks noGrp="1"/>
          </p:cNvSpPr>
          <p:nvPr>
            <p:ph type="subTitle" idx="1"/>
          </p:nvPr>
        </p:nvSpPr>
        <p:spPr>
          <a:xfrm>
            <a:off x="6739733" y="3289600"/>
            <a:ext cx="4638000" cy="1235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Font typeface="Didact Gothic"/>
              <a:buNone/>
              <a:defRPr>
                <a:latin typeface="Didact Gothic"/>
                <a:ea typeface="Didact Gothic"/>
                <a:cs typeface="Didact Gothic"/>
                <a:sym typeface="Didact Gothic"/>
              </a:defRPr>
            </a:lvl1pPr>
            <a:lvl2pPr lvl="1" rtl="0">
              <a:lnSpc>
                <a:spcPct val="100000"/>
              </a:lnSpc>
              <a:spcBef>
                <a:spcPts val="0"/>
              </a:spcBef>
              <a:spcAft>
                <a:spcPts val="0"/>
              </a:spcAft>
              <a:buSzPts val="2100"/>
              <a:buFont typeface="Didact Gothic"/>
              <a:buNone/>
              <a:defRPr sz="28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8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8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8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8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8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8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800">
                <a:latin typeface="Didact Gothic"/>
                <a:ea typeface="Didact Gothic"/>
                <a:cs typeface="Didact Gothic"/>
                <a:sym typeface="Didact Gothic"/>
              </a:defRPr>
            </a:lvl9pPr>
          </a:lstStyle>
          <a:p>
            <a:endParaRPr/>
          </a:p>
        </p:txBody>
      </p:sp>
      <p:sp>
        <p:nvSpPr>
          <p:cNvPr id="46" name="Google Shape;46;p7"/>
          <p:cNvSpPr/>
          <p:nvPr/>
        </p:nvSpPr>
        <p:spPr>
          <a:xfrm>
            <a:off x="11957200" y="6093833"/>
            <a:ext cx="234800" cy="764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807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8/16/2021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8/16/2021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8/16/2021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8/16/2021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21B673-88D5-4BFD-BE49-9113F514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1063" y="506776"/>
            <a:ext cx="5227443" cy="875406"/>
          </a:xfrm>
          <a:prstGeom prst="rect">
            <a:avLst/>
          </a:prstGeom>
        </p:spPr>
      </p:pic>
      <p:pic>
        <p:nvPicPr>
          <p:cNvPr id="5" name="Imagen 4">
            <a:extLst>
              <a:ext uri="{FF2B5EF4-FFF2-40B4-BE49-F238E27FC236}">
                <a16:creationId xmlns:a16="http://schemas.microsoft.com/office/drawing/2014/main" id="{23EB626C-CB2A-4A07-A224-9DEC1A7DD348}"/>
              </a:ext>
            </a:extLst>
          </p:cNvPr>
          <p:cNvPicPr/>
          <p:nvPr/>
        </p:nvPicPr>
        <p:blipFill rotWithShape="1">
          <a:blip r:embed="rId3" cstate="email">
            <a:clrChange>
              <a:clrFrom>
                <a:srgbClr val="FBFBFA"/>
              </a:clrFrom>
              <a:clrTo>
                <a:srgbClr val="FBFBFA">
                  <a:alpha val="0"/>
                </a:srgbClr>
              </a:clrTo>
            </a:clrChange>
            <a:extLst>
              <a:ext uri="{28A0092B-C50C-407E-A947-70E740481C1C}">
                <a14:useLocalDpi xmlns:a14="http://schemas.microsoft.com/office/drawing/2010/main"/>
              </a:ext>
            </a:extLst>
          </a:blip>
          <a:srcRect r="6681"/>
          <a:stretch/>
        </p:blipFill>
        <p:spPr bwMode="auto">
          <a:xfrm>
            <a:off x="9778323" y="506776"/>
            <a:ext cx="1207540" cy="1008514"/>
          </a:xfrm>
          <a:prstGeom prst="rect">
            <a:avLst/>
          </a:prstGeom>
          <a:noFill/>
          <a:ln w="9525">
            <a:noFill/>
            <a:miter lim="800000"/>
            <a:headEnd/>
            <a:tailEnd/>
          </a:ln>
        </p:spPr>
      </p:pic>
      <p:sp>
        <p:nvSpPr>
          <p:cNvPr id="6" name="Rectángulo 5"/>
          <p:cNvSpPr/>
          <p:nvPr/>
        </p:nvSpPr>
        <p:spPr>
          <a:xfrm>
            <a:off x="3322320" y="1515290"/>
            <a:ext cx="6096000" cy="923330"/>
          </a:xfrm>
          <a:prstGeom prst="rect">
            <a:avLst/>
          </a:prstGeom>
        </p:spPr>
        <p:txBody>
          <a:bodyPr>
            <a:spAutoFit/>
          </a:bodyPr>
          <a:lstStyle/>
          <a:p>
            <a:pPr algn="ctr"/>
            <a:r>
              <a:rPr lang="es-EC" b="1" dirty="0">
                <a:latin typeface="Arial" panose="020B0604020202020204" pitchFamily="34" charset="0"/>
                <a:cs typeface="Arial" panose="020B0604020202020204" pitchFamily="34" charset="0"/>
              </a:rPr>
              <a:t>DEPARTAMENTO DE CIENCIAS DE LA VIDA Y LA AGRICULTURA</a:t>
            </a:r>
            <a:br>
              <a:rPr lang="es-EC" b="1" dirty="0">
                <a:latin typeface="Arial" panose="020B0604020202020204" pitchFamily="34" charset="0"/>
                <a:cs typeface="Arial" panose="020B0604020202020204" pitchFamily="34" charset="0"/>
              </a:rPr>
            </a:br>
            <a:r>
              <a:rPr lang="es-EC" b="1" dirty="0">
                <a:latin typeface="Arial" panose="020B0604020202020204" pitchFamily="34" charset="0"/>
                <a:cs typeface="Arial" panose="020B0604020202020204" pitchFamily="34" charset="0"/>
              </a:rPr>
              <a:t>CARRERA DE </a:t>
            </a:r>
            <a:r>
              <a:rPr lang="es-EC" b="1" dirty="0" smtClean="0">
                <a:latin typeface="Arial" panose="020B0604020202020204" pitchFamily="34" charset="0"/>
                <a:cs typeface="Arial" panose="020B0604020202020204" pitchFamily="34" charset="0"/>
              </a:rPr>
              <a:t>AGROPECUARIA</a:t>
            </a:r>
            <a:endParaRPr lang="es-EC" b="1" dirty="0">
              <a:latin typeface="Arial" panose="020B0604020202020204" pitchFamily="34" charset="0"/>
              <a:cs typeface="Arial" panose="020B0604020202020204" pitchFamily="34" charset="0"/>
            </a:endParaRPr>
          </a:p>
        </p:txBody>
      </p:sp>
      <p:sp>
        <p:nvSpPr>
          <p:cNvPr id="7" name="Google Shape;219;p32"/>
          <p:cNvSpPr txBox="1">
            <a:spLocks/>
          </p:cNvSpPr>
          <p:nvPr/>
        </p:nvSpPr>
        <p:spPr>
          <a:xfrm>
            <a:off x="1541414" y="2294729"/>
            <a:ext cx="9143999" cy="791716"/>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3"/>
              </a:buClr>
              <a:buSzPts val="3600"/>
              <a:buFont typeface="Josefin Sans"/>
              <a:buNone/>
              <a:defRPr sz="3500" b="1" i="0" u="none" strike="noStrike" cap="none">
                <a:solidFill>
                  <a:schemeClr val="accent3"/>
                </a:solidFill>
                <a:latin typeface="Josefin Sans"/>
                <a:ea typeface="Josefin Sans"/>
                <a:cs typeface="Josefin Sans"/>
                <a:sym typeface="Josefin Sans"/>
              </a:defRPr>
            </a:lvl1pPr>
            <a:lvl2pPr marR="0" lvl="1"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2pPr>
            <a:lvl3pPr marR="0" lvl="2"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3pPr>
            <a:lvl4pPr marR="0" lvl="3"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4pPr>
            <a:lvl5pPr marR="0" lvl="4"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5pPr>
            <a:lvl6pPr marR="0" lvl="5"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6pPr>
            <a:lvl7pPr marR="0" lvl="6"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7pPr>
            <a:lvl8pPr marR="0" lvl="7"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8pPr>
            <a:lvl9pPr marR="0" lvl="8" algn="l" rtl="0">
              <a:lnSpc>
                <a:spcPct val="100000"/>
              </a:lnSpc>
              <a:spcBef>
                <a:spcPts val="0"/>
              </a:spcBef>
              <a:spcAft>
                <a:spcPts val="0"/>
              </a:spcAft>
              <a:buClr>
                <a:schemeClr val="accent3"/>
              </a:buClr>
              <a:buSzPts val="3600"/>
              <a:buFont typeface="Josefin Sans"/>
              <a:buNone/>
              <a:defRPr sz="3600" b="0" i="0" u="none" strike="noStrike" cap="none">
                <a:solidFill>
                  <a:schemeClr val="accent3"/>
                </a:solidFill>
                <a:latin typeface="Josefin Sans"/>
                <a:ea typeface="Josefin Sans"/>
                <a:cs typeface="Josefin Sans"/>
                <a:sym typeface="Josefin Sans"/>
              </a:defRPr>
            </a:lvl9pPr>
          </a:lstStyle>
          <a:p>
            <a:r>
              <a:rPr lang="es-EC" sz="1600" dirty="0" smtClean="0">
                <a:solidFill>
                  <a:srgbClr val="000000"/>
                </a:solidFill>
                <a:latin typeface="Arial" panose="020B0604020202020204" pitchFamily="34" charset="0"/>
                <a:cs typeface="Arial" panose="020B0604020202020204" pitchFamily="34" charset="0"/>
              </a:rPr>
              <a:t>“</a:t>
            </a:r>
            <a:r>
              <a:rPr lang="es-MX" sz="1600" dirty="0">
                <a:solidFill>
                  <a:srgbClr val="000000"/>
                </a:solidFill>
                <a:latin typeface="Arial" panose="020B0604020202020204" pitchFamily="34" charset="0"/>
                <a:cs typeface="Arial" panose="020B0604020202020204" pitchFamily="34" charset="0"/>
              </a:rPr>
              <a:t>“Evaluación de diferentes dosis de prebióticos obtenidos de achicoria (</a:t>
            </a:r>
            <a:r>
              <a:rPr lang="es-MX" sz="1600" i="1" dirty="0" err="1">
                <a:solidFill>
                  <a:srgbClr val="000000"/>
                </a:solidFill>
                <a:latin typeface="Arial" panose="020B0604020202020204" pitchFamily="34" charset="0"/>
                <a:cs typeface="Arial" panose="020B0604020202020204" pitchFamily="34" charset="0"/>
              </a:rPr>
              <a:t>Cichorium</a:t>
            </a:r>
            <a:r>
              <a:rPr lang="es-MX" sz="1600" i="1" dirty="0">
                <a:solidFill>
                  <a:srgbClr val="000000"/>
                </a:solidFill>
                <a:latin typeface="Arial" panose="020B0604020202020204" pitchFamily="34" charset="0"/>
                <a:cs typeface="Arial" panose="020B0604020202020204" pitchFamily="34" charset="0"/>
              </a:rPr>
              <a:t> </a:t>
            </a:r>
            <a:r>
              <a:rPr lang="es-MX" sz="1600" i="1" dirty="0" err="1">
                <a:solidFill>
                  <a:srgbClr val="000000"/>
                </a:solidFill>
                <a:latin typeface="Arial" panose="020B0604020202020204" pitchFamily="34" charset="0"/>
                <a:cs typeface="Arial" panose="020B0604020202020204" pitchFamily="34" charset="0"/>
              </a:rPr>
              <a:t>intybus</a:t>
            </a:r>
            <a:r>
              <a:rPr lang="es-MX" sz="1600" i="1" dirty="0">
                <a:solidFill>
                  <a:srgbClr val="000000"/>
                </a:solidFill>
                <a:latin typeface="Arial" panose="020B0604020202020204" pitchFamily="34" charset="0"/>
                <a:cs typeface="Arial" panose="020B0604020202020204" pitchFamily="34" charset="0"/>
              </a:rPr>
              <a:t> </a:t>
            </a:r>
            <a:r>
              <a:rPr lang="es-MX" sz="1600" dirty="0">
                <a:solidFill>
                  <a:srgbClr val="000000"/>
                </a:solidFill>
                <a:latin typeface="Arial" panose="020B0604020202020204" pitchFamily="34" charset="0"/>
                <a:cs typeface="Arial" panose="020B0604020202020204" pitchFamily="34" charset="0"/>
              </a:rPr>
              <a:t>L.) En la crianza de pollo </a:t>
            </a:r>
            <a:r>
              <a:rPr lang="es-MX" sz="1600" dirty="0" err="1">
                <a:solidFill>
                  <a:srgbClr val="000000"/>
                </a:solidFill>
                <a:latin typeface="Arial" panose="020B0604020202020204" pitchFamily="34" charset="0"/>
                <a:cs typeface="Arial" panose="020B0604020202020204" pitchFamily="34" charset="0"/>
              </a:rPr>
              <a:t>broiler</a:t>
            </a:r>
            <a:r>
              <a:rPr lang="es-MX" sz="1600" dirty="0">
                <a:solidFill>
                  <a:srgbClr val="000000"/>
                </a:solidFill>
                <a:latin typeface="Arial" panose="020B0604020202020204" pitchFamily="34" charset="0"/>
                <a:cs typeface="Arial" panose="020B0604020202020204" pitchFamily="34" charset="0"/>
              </a:rPr>
              <a:t> y su efecto sobre parámetros zootécnicos en </a:t>
            </a:r>
            <a:r>
              <a:rPr lang="es-MX" sz="1600" dirty="0" smtClean="0">
                <a:solidFill>
                  <a:srgbClr val="000000"/>
                </a:solidFill>
                <a:latin typeface="Arial" panose="020B0604020202020204" pitchFamily="34" charset="0"/>
                <a:cs typeface="Arial" panose="020B0604020202020204" pitchFamily="34" charset="0"/>
              </a:rPr>
              <a:t>Santo </a:t>
            </a:r>
            <a:r>
              <a:rPr lang="es-MX" sz="1600" dirty="0">
                <a:solidFill>
                  <a:srgbClr val="000000"/>
                </a:solidFill>
                <a:latin typeface="Arial" panose="020B0604020202020204" pitchFamily="34" charset="0"/>
                <a:cs typeface="Arial" panose="020B0604020202020204" pitchFamily="34" charset="0"/>
              </a:rPr>
              <a:t>D</a:t>
            </a:r>
            <a:r>
              <a:rPr lang="es-MX" sz="1600" dirty="0" smtClean="0">
                <a:solidFill>
                  <a:srgbClr val="000000"/>
                </a:solidFill>
                <a:latin typeface="Arial" panose="020B0604020202020204" pitchFamily="34" charset="0"/>
                <a:cs typeface="Arial" panose="020B0604020202020204" pitchFamily="34" charset="0"/>
              </a:rPr>
              <a:t>omingo</a:t>
            </a:r>
            <a:r>
              <a:rPr lang="es-MX" sz="1600" dirty="0">
                <a:solidFill>
                  <a:srgbClr val="000000"/>
                </a:solidFill>
                <a:latin typeface="+mj-lt"/>
              </a:rPr>
              <a:t>”</a:t>
            </a:r>
            <a:r>
              <a:rPr lang="es-EC" sz="1600" dirty="0" smtClean="0">
                <a:solidFill>
                  <a:srgbClr val="000000"/>
                </a:solidFill>
                <a:latin typeface="+mj-lt"/>
              </a:rPr>
              <a:t>”</a:t>
            </a:r>
            <a:endParaRPr lang="es-EC" sz="1600" dirty="0">
              <a:solidFill>
                <a:srgbClr val="000000"/>
              </a:solidFill>
              <a:latin typeface="+mj-lt"/>
            </a:endParaRPr>
          </a:p>
        </p:txBody>
      </p:sp>
      <p:sp>
        <p:nvSpPr>
          <p:cNvPr id="8" name="Google Shape;219;p32"/>
          <p:cNvSpPr txBox="1">
            <a:spLocks/>
          </p:cNvSpPr>
          <p:nvPr/>
        </p:nvSpPr>
        <p:spPr>
          <a:xfrm>
            <a:off x="1841864" y="3333429"/>
            <a:ext cx="9143999" cy="654258"/>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1600" dirty="0" smtClean="0">
                <a:solidFill>
                  <a:srgbClr val="000000"/>
                </a:solidFill>
                <a:latin typeface="Arial" panose="020B0604020202020204" pitchFamily="34" charset="0"/>
                <a:cs typeface="Arial" panose="020B0604020202020204" pitchFamily="34" charset="0"/>
              </a:rPr>
              <a:t>Autores:</a:t>
            </a:r>
            <a:endParaRPr lang="es-EC" sz="1400" dirty="0" smtClean="0">
              <a:solidFill>
                <a:srgbClr val="000000"/>
              </a:solidFill>
              <a:latin typeface="Arial" panose="020B0604020202020204" pitchFamily="34" charset="0"/>
              <a:cs typeface="Arial" panose="020B0604020202020204" pitchFamily="34" charset="0"/>
            </a:endParaRPr>
          </a:p>
          <a:p>
            <a:pPr algn="ctr"/>
            <a:r>
              <a:rPr lang="es-EC" sz="1600" b="0" dirty="0" smtClean="0">
                <a:solidFill>
                  <a:srgbClr val="000000"/>
                </a:solidFill>
                <a:latin typeface="Arial" panose="020B0604020202020204" pitchFamily="34" charset="0"/>
                <a:cs typeface="Arial" panose="020B0604020202020204" pitchFamily="34" charset="0"/>
              </a:rPr>
              <a:t>Eliana </a:t>
            </a:r>
            <a:r>
              <a:rPr lang="es-EC" sz="1600" b="0" dirty="0" err="1" smtClean="0">
                <a:solidFill>
                  <a:srgbClr val="000000"/>
                </a:solidFill>
                <a:latin typeface="Arial" panose="020B0604020202020204" pitchFamily="34" charset="0"/>
                <a:cs typeface="Arial" panose="020B0604020202020204" pitchFamily="34" charset="0"/>
              </a:rPr>
              <a:t>Geny</a:t>
            </a:r>
            <a:r>
              <a:rPr lang="es-EC" sz="1600" b="0" dirty="0" smtClean="0">
                <a:solidFill>
                  <a:srgbClr val="000000"/>
                </a:solidFill>
                <a:latin typeface="Arial" panose="020B0604020202020204" pitchFamily="34" charset="0"/>
                <a:cs typeface="Arial" panose="020B0604020202020204" pitchFamily="34" charset="0"/>
              </a:rPr>
              <a:t> Vera Solórzano</a:t>
            </a:r>
          </a:p>
          <a:p>
            <a:pPr algn="ctr"/>
            <a:r>
              <a:rPr lang="es-EC" sz="1600" b="0" dirty="0" smtClean="0">
                <a:solidFill>
                  <a:srgbClr val="000000"/>
                </a:solidFill>
                <a:latin typeface="Arial" panose="020B0604020202020204" pitchFamily="34" charset="0"/>
                <a:cs typeface="Arial" panose="020B0604020202020204" pitchFamily="34" charset="0"/>
              </a:rPr>
              <a:t>Juan Eustaquio Sarango </a:t>
            </a:r>
            <a:r>
              <a:rPr lang="es-EC" sz="1600" b="0" dirty="0" err="1" smtClean="0">
                <a:solidFill>
                  <a:srgbClr val="000000"/>
                </a:solidFill>
                <a:latin typeface="Arial" panose="020B0604020202020204" pitchFamily="34" charset="0"/>
                <a:cs typeface="Arial" panose="020B0604020202020204" pitchFamily="34" charset="0"/>
              </a:rPr>
              <a:t>Sarango</a:t>
            </a:r>
            <a:r>
              <a:rPr lang="es-EC" sz="1600" b="0" dirty="0" smtClean="0">
                <a:solidFill>
                  <a:srgbClr val="000000"/>
                </a:solidFill>
                <a:latin typeface="Arial" panose="020B0604020202020204" pitchFamily="34" charset="0"/>
                <a:cs typeface="Arial" panose="020B0604020202020204" pitchFamily="34" charset="0"/>
              </a:rPr>
              <a:t> </a:t>
            </a:r>
            <a:endParaRPr lang="es-EC" sz="1600" b="0" dirty="0">
              <a:solidFill>
                <a:srgbClr val="000000"/>
              </a:solidFill>
              <a:latin typeface="Arial" panose="020B0604020202020204" pitchFamily="34" charset="0"/>
              <a:cs typeface="Arial" panose="020B0604020202020204" pitchFamily="34" charset="0"/>
            </a:endParaRPr>
          </a:p>
        </p:txBody>
      </p:sp>
      <p:sp>
        <p:nvSpPr>
          <p:cNvPr id="9" name="Google Shape;219;p32"/>
          <p:cNvSpPr txBox="1">
            <a:spLocks/>
          </p:cNvSpPr>
          <p:nvPr/>
        </p:nvSpPr>
        <p:spPr>
          <a:xfrm>
            <a:off x="1798320" y="4347057"/>
            <a:ext cx="9143999" cy="654258"/>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1600" dirty="0" smtClean="0">
                <a:solidFill>
                  <a:srgbClr val="000000"/>
                </a:solidFill>
                <a:latin typeface="Arial" panose="020B0604020202020204" pitchFamily="34" charset="0"/>
                <a:cs typeface="Arial" panose="020B0604020202020204" pitchFamily="34" charset="0"/>
              </a:rPr>
              <a:t>Director:</a:t>
            </a:r>
          </a:p>
          <a:p>
            <a:pPr algn="ctr"/>
            <a:r>
              <a:rPr lang="es-EC" sz="1600" b="0" dirty="0">
                <a:solidFill>
                  <a:srgbClr val="000000"/>
                </a:solidFill>
                <a:latin typeface="Arial" panose="020B0604020202020204" pitchFamily="34" charset="0"/>
                <a:cs typeface="Arial" panose="020B0604020202020204" pitchFamily="34" charset="0"/>
              </a:rPr>
              <a:t>Dr. Iván </a:t>
            </a:r>
            <a:r>
              <a:rPr lang="es-EC" sz="1600" b="0" dirty="0" smtClean="0">
                <a:solidFill>
                  <a:srgbClr val="000000"/>
                </a:solidFill>
                <a:latin typeface="Arial" panose="020B0604020202020204" pitchFamily="34" charset="0"/>
                <a:cs typeface="Arial" panose="020B0604020202020204" pitchFamily="34" charset="0"/>
              </a:rPr>
              <a:t>Jacinto </a:t>
            </a:r>
            <a:r>
              <a:rPr lang="es-EC" sz="1600" b="0" dirty="0">
                <a:solidFill>
                  <a:srgbClr val="000000"/>
                </a:solidFill>
                <a:latin typeface="Arial" panose="020B0604020202020204" pitchFamily="34" charset="0"/>
                <a:cs typeface="Arial" panose="020B0604020202020204" pitchFamily="34" charset="0"/>
              </a:rPr>
              <a:t>Naranjo Santamaría M. Sc</a:t>
            </a:r>
            <a:r>
              <a:rPr lang="es-EC" sz="1600" b="0" dirty="0">
                <a:solidFill>
                  <a:srgbClr val="000000"/>
                </a:solidFill>
                <a:latin typeface="+mj-lt"/>
              </a:rPr>
              <a:t>.</a:t>
            </a:r>
          </a:p>
        </p:txBody>
      </p:sp>
      <p:sp>
        <p:nvSpPr>
          <p:cNvPr id="10" name="Google Shape;219;p32"/>
          <p:cNvSpPr txBox="1">
            <a:spLocks/>
          </p:cNvSpPr>
          <p:nvPr/>
        </p:nvSpPr>
        <p:spPr>
          <a:xfrm>
            <a:off x="1841864" y="5478697"/>
            <a:ext cx="9143999" cy="654258"/>
          </a:xfrm>
          <a:prstGeom prst="rect">
            <a:avLst/>
          </a:prstGeom>
          <a:noFill/>
          <a:ln>
            <a:noFill/>
          </a:ln>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5200"/>
              <a:buFont typeface="Concert One"/>
              <a:buNone/>
              <a:defRPr sz="4000" b="1" i="0" u="none" strike="noStrike" cap="none">
                <a:solidFill>
                  <a:schemeClr val="accent3"/>
                </a:solidFill>
                <a:latin typeface="Josefin Sans"/>
                <a:ea typeface="Josefin Sans"/>
                <a:cs typeface="Josefin Sans"/>
                <a:sym typeface="Josefin Sans"/>
              </a:defRPr>
            </a:lvl1pPr>
            <a:lvl2pPr marR="0" lvl="1"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2pPr>
            <a:lvl3pPr marR="0" lvl="2"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3pPr>
            <a:lvl4pPr marR="0" lvl="3"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4pPr>
            <a:lvl5pPr marR="0" lvl="4"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5pPr>
            <a:lvl6pPr marR="0" lvl="5"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6pPr>
            <a:lvl7pPr marR="0" lvl="6"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7pPr>
            <a:lvl8pPr marR="0" lvl="7"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8pPr>
            <a:lvl9pPr marR="0" lvl="8" algn="ctr" rtl="0">
              <a:lnSpc>
                <a:spcPct val="80000"/>
              </a:lnSpc>
              <a:spcBef>
                <a:spcPts val="0"/>
              </a:spcBef>
              <a:spcAft>
                <a:spcPts val="0"/>
              </a:spcAft>
              <a:buClr>
                <a:schemeClr val="accent3"/>
              </a:buClr>
              <a:buSzPts val="5200"/>
              <a:buFont typeface="Josefin Sans"/>
              <a:buNone/>
              <a:defRPr sz="5200" b="0" i="0" u="none" strike="noStrike" cap="none">
                <a:solidFill>
                  <a:schemeClr val="accent3"/>
                </a:solidFill>
                <a:latin typeface="Josefin Sans"/>
                <a:ea typeface="Josefin Sans"/>
                <a:cs typeface="Josefin Sans"/>
                <a:sym typeface="Josefin Sans"/>
              </a:defRPr>
            </a:lvl9pPr>
          </a:lstStyle>
          <a:p>
            <a:pPr algn="ctr"/>
            <a:r>
              <a:rPr lang="es-EC" sz="1600" b="0" dirty="0" smtClean="0">
                <a:solidFill>
                  <a:srgbClr val="000000"/>
                </a:solidFill>
                <a:latin typeface="Arial" panose="020B0604020202020204" pitchFamily="34" charset="0"/>
                <a:cs typeface="Arial" panose="020B0604020202020204" pitchFamily="34" charset="0"/>
              </a:rPr>
              <a:t>Santo Domingo, Ecuador.</a:t>
            </a:r>
          </a:p>
          <a:p>
            <a:pPr algn="ctr"/>
            <a:r>
              <a:rPr lang="es-EC" sz="1600" b="0" dirty="0" smtClean="0">
                <a:solidFill>
                  <a:srgbClr val="000000"/>
                </a:solidFill>
                <a:latin typeface="Arial" panose="020B0604020202020204" pitchFamily="34" charset="0"/>
                <a:cs typeface="Arial" panose="020B0604020202020204" pitchFamily="34" charset="0"/>
              </a:rPr>
              <a:t>2021</a:t>
            </a:r>
            <a:endParaRPr lang="es-EC" sz="1600"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97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scripción n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693" y="1776549"/>
            <a:ext cx="2303201" cy="3120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613956" y="967464"/>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Inulina liquida</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6148" name="Picture 4" descr="Descripción no dispon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19" y="1782155"/>
            <a:ext cx="2299063" cy="311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p:cNvSpPr/>
          <p:nvPr/>
        </p:nvSpPr>
        <p:spPr>
          <a:xfrm>
            <a:off x="4371705" y="967464"/>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Secado y Molido</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6150" name="Picture 6" descr="Descripción no dispon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0298" y="1776549"/>
            <a:ext cx="2303202" cy="31201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ángulo 8"/>
          <p:cNvSpPr/>
          <p:nvPr/>
        </p:nvSpPr>
        <p:spPr>
          <a:xfrm>
            <a:off x="7802883" y="967464"/>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Producto final (Inulina)</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214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8;p39"/>
          <p:cNvSpPr txBox="1">
            <a:spLocks noGrp="1"/>
          </p:cNvSpPr>
          <p:nvPr>
            <p:ph type="title"/>
          </p:nvPr>
        </p:nvSpPr>
        <p:spPr>
          <a:xfrm>
            <a:off x="3145414" y="365760"/>
            <a:ext cx="7409375" cy="717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u="sng" dirty="0" smtClean="0">
                <a:solidFill>
                  <a:srgbClr val="000000"/>
                </a:solidFill>
                <a:latin typeface="Arial" panose="020B0604020202020204" pitchFamily="34" charset="0"/>
                <a:cs typeface="Arial" panose="020B0604020202020204" pitchFamily="34" charset="0"/>
              </a:rPr>
              <a:t>CONSTUCCIÓN DE GALPONES</a:t>
            </a:r>
            <a:endParaRPr sz="3200" u="sng" dirty="0">
              <a:solidFill>
                <a:srgbClr val="000000"/>
              </a:solidFill>
              <a:latin typeface="Arial" panose="020B0604020202020204" pitchFamily="34" charset="0"/>
              <a:cs typeface="Arial" panose="020B0604020202020204" pitchFamily="34" charset="0"/>
            </a:endParaRPr>
          </a:p>
        </p:txBody>
      </p:sp>
      <p:pic>
        <p:nvPicPr>
          <p:cNvPr id="3074" name="Picture 2" descr="Descripción n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176" y="2474633"/>
            <a:ext cx="3576135" cy="2685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Descripción no disponible."/>
          <p:cNvPicPr>
            <a:picLocks noChangeAspect="1" noChangeArrowheads="1"/>
          </p:cNvPicPr>
          <p:nvPr/>
        </p:nvPicPr>
        <p:blipFill rotWithShape="1">
          <a:blip r:embed="rId3">
            <a:extLst>
              <a:ext uri="{28A0092B-C50C-407E-A947-70E740481C1C}">
                <a14:useLocalDpi xmlns:a14="http://schemas.microsoft.com/office/drawing/2010/main" val="0"/>
              </a:ext>
            </a:extLst>
          </a:blip>
          <a:srcRect l="-883" t="19787" r="883" b="44346"/>
          <a:stretch/>
        </p:blipFill>
        <p:spPr bwMode="auto">
          <a:xfrm>
            <a:off x="7423815" y="2474633"/>
            <a:ext cx="4215191" cy="2687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ángulo 8"/>
          <p:cNvSpPr/>
          <p:nvPr/>
        </p:nvSpPr>
        <p:spPr>
          <a:xfrm>
            <a:off x="1233073" y="1638588"/>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Estructura</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7124421" y="1638587"/>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Techado</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519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scripción n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04" y="1920976"/>
            <a:ext cx="3181551" cy="4310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8044" y="1050759"/>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Instalación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6148" name="Picture 4" descr="Descripción no dispon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18" y="1920976"/>
            <a:ext cx="3236234" cy="4310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p:cNvSpPr/>
          <p:nvPr/>
        </p:nvSpPr>
        <p:spPr>
          <a:xfrm>
            <a:off x="3233801" y="1022471"/>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Aplicación de tratamientos</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6150" name="Picture 6" descr="Descripción no dispon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3915" y="2512724"/>
            <a:ext cx="3421025" cy="2568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ángulo 8"/>
          <p:cNvSpPr/>
          <p:nvPr/>
        </p:nvSpPr>
        <p:spPr>
          <a:xfrm>
            <a:off x="7945138" y="1047461"/>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Fase final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099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11890" y="184036"/>
            <a:ext cx="3304494" cy="400110"/>
          </a:xfrm>
          <a:prstGeom prst="rect">
            <a:avLst/>
          </a:prstGeom>
        </p:spPr>
        <p:txBody>
          <a:bodyPr wrap="none">
            <a:spAutoFit/>
          </a:bodyPr>
          <a:lstStyle/>
          <a:p>
            <a:r>
              <a:rPr lang="en" sz="2000" b="1" u="sng" dirty="0" smtClean="0">
                <a:solidFill>
                  <a:srgbClr val="000000"/>
                </a:solidFill>
                <a:latin typeface="Arial" panose="020B0604020202020204" pitchFamily="34" charset="0"/>
                <a:cs typeface="Arial" panose="020B0604020202020204" pitchFamily="34" charset="0"/>
              </a:rPr>
              <a:t>VARIABLES EVALUADAS</a:t>
            </a:r>
            <a:endParaRPr lang="en-US" b="1" dirty="0">
              <a:latin typeface="Arial" panose="020B0604020202020204" pitchFamily="34" charset="0"/>
              <a:cs typeface="Arial" panose="020B0604020202020204" pitchFamily="34" charset="0"/>
            </a:endParaRPr>
          </a:p>
        </p:txBody>
      </p:sp>
      <p:sp>
        <p:nvSpPr>
          <p:cNvPr id="5" name="Rectángulo 4"/>
          <p:cNvSpPr/>
          <p:nvPr/>
        </p:nvSpPr>
        <p:spPr>
          <a:xfrm>
            <a:off x="-313508" y="967463"/>
            <a:ext cx="5617028" cy="507831"/>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a:solidFill>
                  <a:srgbClr val="000000"/>
                </a:solidFill>
                <a:latin typeface="Calibri" panose="020F0502020204030204" pitchFamily="34" charset="0"/>
                <a:ea typeface="Times New Roman" panose="02020603050405020304" pitchFamily="18" charset="0"/>
              </a:rPr>
              <a:t>Peso vivo inicial, semanal y final</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417" y="1754108"/>
            <a:ext cx="3017520" cy="2265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406" y="4298673"/>
            <a:ext cx="1779542" cy="2410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8"/>
          <p:cNvSpPr/>
          <p:nvPr/>
        </p:nvSpPr>
        <p:spPr>
          <a:xfrm>
            <a:off x="4062547" y="967463"/>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Conversión alimenticia</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909" y="1430860"/>
            <a:ext cx="2005683" cy="2717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841" y="4290000"/>
            <a:ext cx="1785944" cy="2419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ángulo 11"/>
          <p:cNvSpPr/>
          <p:nvPr/>
        </p:nvSpPr>
        <p:spPr>
          <a:xfrm>
            <a:off x="7559039" y="948346"/>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Factor de Eficiencia Europea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4098" name="Picture 2" descr="Preocupa la situación económica del productor integrado de pollos – Radio 9  Digi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2889" y="1664465"/>
            <a:ext cx="2962003" cy="2211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Iniciar Un Negocio De Crianza De Pollos De Engorde | Noticias Agropecuari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3101" y="4290000"/>
            <a:ext cx="3011791" cy="2042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6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4098" y="296708"/>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Mortalidad</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7170" name="Picture 2" descr="Descripción n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348" y="1296380"/>
            <a:ext cx="2821578" cy="3822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3431178" y="296707"/>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Análisis de microvellosidades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7172" name="Picture 4" descr="Descripción no dispon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304" y="1296380"/>
            <a:ext cx="2821578" cy="3822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ángulo 7"/>
          <p:cNvSpPr/>
          <p:nvPr/>
        </p:nvSpPr>
        <p:spPr>
          <a:xfrm>
            <a:off x="7384868" y="296706"/>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Análisis bromatológico</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7174" name="Picture 6" descr="Descripción no dispon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563" y="1515291"/>
            <a:ext cx="3340238" cy="2508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3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llos de engorde - Producción, cría y manejo - Agrotendencia.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165465"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492;p50"/>
          <p:cNvSpPr txBox="1">
            <a:spLocks noGrp="1"/>
          </p:cNvSpPr>
          <p:nvPr>
            <p:ph type="title"/>
          </p:nvPr>
        </p:nvSpPr>
        <p:spPr>
          <a:xfrm>
            <a:off x="8065316" y="2424054"/>
            <a:ext cx="3865427" cy="13772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dirty="0" smtClean="0">
                <a:solidFill>
                  <a:srgbClr val="00B050"/>
                </a:solidFill>
              </a:rPr>
              <a:t>RESULTADOS</a:t>
            </a:r>
            <a:r>
              <a:rPr lang="en" dirty="0" smtClean="0">
                <a:solidFill>
                  <a:srgbClr val="00B050"/>
                </a:solidFill>
              </a:rPr>
              <a:t/>
            </a:r>
            <a:br>
              <a:rPr lang="en" dirty="0" smtClean="0">
                <a:solidFill>
                  <a:srgbClr val="00B050"/>
                </a:solidFill>
              </a:rPr>
            </a:br>
            <a:r>
              <a:rPr lang="en" dirty="0" smtClean="0">
                <a:solidFill>
                  <a:srgbClr val="C00000"/>
                </a:solidFill>
              </a:rPr>
              <a:t>Y</a:t>
            </a:r>
            <a:br>
              <a:rPr lang="en" dirty="0" smtClean="0">
                <a:solidFill>
                  <a:srgbClr val="C00000"/>
                </a:solidFill>
              </a:rPr>
            </a:br>
            <a:r>
              <a:rPr lang="en" u="sng" dirty="0" smtClean="0">
                <a:solidFill>
                  <a:srgbClr val="C00000"/>
                </a:solidFill>
              </a:rPr>
              <a:t>DISCUSIÓN</a:t>
            </a:r>
            <a:endParaRPr u="sng" dirty="0">
              <a:solidFill>
                <a:srgbClr val="00B050"/>
              </a:solidFill>
            </a:endParaRPr>
          </a:p>
        </p:txBody>
      </p:sp>
    </p:spTree>
    <p:extLst>
      <p:ext uri="{BB962C8B-B14F-4D97-AF65-F5344CB8AC3E}">
        <p14:creationId xmlns:p14="http://schemas.microsoft.com/office/powerpoint/2010/main" val="132941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p47"/>
          <p:cNvSpPr txBox="1">
            <a:spLocks noGrp="1"/>
          </p:cNvSpPr>
          <p:nvPr>
            <p:ph type="title"/>
          </p:nvPr>
        </p:nvSpPr>
        <p:spPr>
          <a:xfrm>
            <a:off x="-825975" y="374580"/>
            <a:ext cx="9708717"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PESO VIVO INICIAL, SEMANAL Y FINAL </a:t>
            </a:r>
            <a:endParaRPr lang="es-CO" sz="3200" u="sng" dirty="0">
              <a:latin typeface="Arial" panose="020B0604020202020204" pitchFamily="34" charset="0"/>
              <a:cs typeface="Arial" panose="020B0604020202020204" pitchFamily="34" charset="0"/>
            </a:endParaRPr>
          </a:p>
        </p:txBody>
      </p:sp>
      <p:sp>
        <p:nvSpPr>
          <p:cNvPr id="5" name="Google Shape;453;p47"/>
          <p:cNvSpPr txBox="1">
            <a:spLocks/>
          </p:cNvSpPr>
          <p:nvPr/>
        </p:nvSpPr>
        <p:spPr>
          <a:xfrm>
            <a:off x="741567" y="992124"/>
            <a:ext cx="8690017" cy="816900"/>
          </a:xfrm>
          <a:prstGeom prst="rect">
            <a:avLst/>
          </a:prstGeom>
        </p:spPr>
        <p:txBody>
          <a:bodyPr spcFirstLastPara="1" wrap="square" lIns="91425" tIns="91425" rIns="91425" bIns="91425" anchor="ctr"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s-EC" sz="1400" b="1" dirty="0" smtClean="0">
                <a:solidFill>
                  <a:schemeClr val="tx1"/>
                </a:solidFill>
                <a:latin typeface="Arial" panose="020B0604020202020204" pitchFamily="34" charset="0"/>
                <a:cs typeface="Arial" panose="020B0604020202020204" pitchFamily="34" charset="0"/>
              </a:rPr>
              <a:t>Figura  10 </a:t>
            </a:r>
            <a:endParaRPr lang="es-CO" sz="1400" dirty="0">
              <a:solidFill>
                <a:schemeClr val="tx1"/>
              </a:solidFill>
              <a:latin typeface="Arial" panose="020B0604020202020204" pitchFamily="34" charset="0"/>
              <a:cs typeface="Arial" panose="020B0604020202020204" pitchFamily="34" charset="0"/>
            </a:endParaRPr>
          </a:p>
          <a:p>
            <a:pPr marL="0" indent="0" algn="just">
              <a:buNone/>
            </a:pPr>
            <a:r>
              <a:rPr lang="es-MX" sz="1400" dirty="0" smtClean="0">
                <a:solidFill>
                  <a:schemeClr val="tx1"/>
                </a:solidFill>
                <a:latin typeface="Arial" panose="020B0604020202020204" pitchFamily="34" charset="0"/>
                <a:cs typeface="Arial" panose="020B0604020202020204" pitchFamily="34" charset="0"/>
              </a:rPr>
              <a:t>Efecto </a:t>
            </a:r>
            <a:r>
              <a:rPr lang="es-MX" sz="1400" dirty="0">
                <a:solidFill>
                  <a:schemeClr val="tx1"/>
                </a:solidFill>
                <a:latin typeface="Arial" panose="020B0604020202020204" pitchFamily="34" charset="0"/>
                <a:cs typeface="Arial" panose="020B0604020202020204" pitchFamily="34" charset="0"/>
              </a:rPr>
              <a:t>en la crianza de engorde durante el peso vivo inicial, semanal y final</a:t>
            </a:r>
            <a:endParaRPr lang="es-CO" sz="1400" dirty="0">
              <a:solidFill>
                <a:schemeClr val="tx1"/>
              </a:solidFill>
              <a:latin typeface="Arial" panose="020B060402020202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A00-000002000000}"/>
              </a:ext>
            </a:extLst>
          </p:cNvPr>
          <p:cNvGraphicFramePr/>
          <p:nvPr>
            <p:extLst>
              <p:ext uri="{D42A27DB-BD31-4B8C-83A1-F6EECF244321}">
                <p14:modId xmlns:p14="http://schemas.microsoft.com/office/powerpoint/2010/main" val="3167108071"/>
              </p:ext>
            </p:extLst>
          </p:nvPr>
        </p:nvGraphicFramePr>
        <p:xfrm>
          <a:off x="833890" y="2048691"/>
          <a:ext cx="6990761" cy="4495799"/>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8072846" y="2775453"/>
            <a:ext cx="3749039" cy="1200329"/>
          </a:xfrm>
          <a:prstGeom prst="rect">
            <a:avLst/>
          </a:prstGeom>
          <a:noFill/>
          <a:ln w="12700">
            <a:solidFill>
              <a:srgbClr val="7030A0"/>
            </a:solidFill>
          </a:ln>
        </p:spPr>
        <p:txBody>
          <a:bodyPr wrap="square" rtlCol="0">
            <a:spAutoFit/>
          </a:bodyPr>
          <a:lstStyle/>
          <a:p>
            <a:pPr algn="just"/>
            <a:r>
              <a:rPr lang="es-CO" dirty="0">
                <a:latin typeface="Arial" panose="020B0604020202020204" pitchFamily="34" charset="0"/>
                <a:cs typeface="Arial" panose="020B0604020202020204" pitchFamily="34" charset="0"/>
              </a:rPr>
              <a:t>A partir </a:t>
            </a:r>
            <a:r>
              <a:rPr lang="es-CO" dirty="0" smtClean="0">
                <a:latin typeface="Arial" panose="020B0604020202020204" pitchFamily="34" charset="0"/>
                <a:cs typeface="Arial" panose="020B0604020202020204" pitchFamily="34" charset="0"/>
              </a:rPr>
              <a:t>del </a:t>
            </a:r>
            <a:r>
              <a:rPr lang="es-CO" dirty="0">
                <a:latin typeface="Arial" panose="020B0604020202020204" pitchFamily="34" charset="0"/>
                <a:cs typeface="Arial" panose="020B0604020202020204" pitchFamily="34" charset="0"/>
              </a:rPr>
              <a:t>día 28 </a:t>
            </a:r>
            <a:r>
              <a:rPr lang="es-CO" dirty="0" smtClean="0">
                <a:latin typeface="Arial" panose="020B0604020202020204" pitchFamily="34" charset="0"/>
                <a:cs typeface="Arial" panose="020B0604020202020204" pitchFamily="34" charset="0"/>
              </a:rPr>
              <a:t>se observa </a:t>
            </a:r>
            <a:r>
              <a:rPr lang="es-CO" dirty="0">
                <a:latin typeface="Arial" panose="020B0604020202020204" pitchFamily="34" charset="0"/>
                <a:cs typeface="Arial" panose="020B0604020202020204" pitchFamily="34" charset="0"/>
              </a:rPr>
              <a:t>una diferencia entre los tratamientos, evidenciándose más </a:t>
            </a:r>
            <a:r>
              <a:rPr lang="es-CO" dirty="0" smtClean="0">
                <a:latin typeface="Arial" panose="020B0604020202020204" pitchFamily="34" charset="0"/>
                <a:cs typeface="Arial" panose="020B0604020202020204" pitchFamily="34" charset="0"/>
              </a:rPr>
              <a:t>en </a:t>
            </a:r>
            <a:r>
              <a:rPr lang="es-CO" dirty="0">
                <a:latin typeface="Arial" panose="020B0604020202020204" pitchFamily="34" charset="0"/>
                <a:cs typeface="Arial" panose="020B0604020202020204" pitchFamily="34" charset="0"/>
              </a:rPr>
              <a:t>el día 35 hasta el 39</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64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18754" y="524581"/>
            <a:ext cx="7585166" cy="954107"/>
          </a:xfrm>
          <a:prstGeom prst="rect">
            <a:avLst/>
          </a:prstGeom>
        </p:spPr>
        <p:txBody>
          <a:bodyPr wrap="square">
            <a:spAutoFit/>
          </a:bodyPr>
          <a:lstStyle/>
          <a:p>
            <a:pPr algn="just"/>
            <a:r>
              <a:rPr lang="es-EC" sz="1400" b="1" dirty="0">
                <a:latin typeface="Arial" panose="020B0604020202020204" pitchFamily="34" charset="0"/>
                <a:cs typeface="Arial" panose="020B0604020202020204" pitchFamily="34" charset="0"/>
              </a:rPr>
              <a:t>Figura  </a:t>
            </a:r>
            <a:r>
              <a:rPr lang="es-EC" sz="1400" b="1" dirty="0" smtClean="0">
                <a:latin typeface="Arial" panose="020B0604020202020204" pitchFamily="34" charset="0"/>
                <a:cs typeface="Arial" panose="020B0604020202020204" pitchFamily="34" charset="0"/>
              </a:rPr>
              <a:t>11</a:t>
            </a:r>
          </a:p>
          <a:p>
            <a:pPr algn="just"/>
            <a:endParaRPr lang="es-CO" sz="1400" dirty="0" smtClean="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Prueba de significancia de </a:t>
            </a:r>
            <a:r>
              <a:rPr lang="es-MX" sz="1400" dirty="0" err="1" smtClean="0">
                <a:latin typeface="Arial" panose="020B0604020202020204" pitchFamily="34" charset="0"/>
                <a:cs typeface="Arial" panose="020B0604020202020204" pitchFamily="34" charset="0"/>
              </a:rPr>
              <a:t>Tukey</a:t>
            </a:r>
            <a:r>
              <a:rPr lang="es-MX" sz="1400" dirty="0" smtClean="0">
                <a:latin typeface="Arial" panose="020B0604020202020204" pitchFamily="34" charset="0"/>
                <a:cs typeface="Arial" panose="020B0604020202020204" pitchFamily="34" charset="0"/>
              </a:rPr>
              <a:t> del </a:t>
            </a:r>
            <a:r>
              <a:rPr lang="es-MX" sz="1400" dirty="0">
                <a:latin typeface="Arial" panose="020B0604020202020204" pitchFamily="34" charset="0"/>
                <a:cs typeface="Arial" panose="020B0604020202020204" pitchFamily="34" charset="0"/>
              </a:rPr>
              <a:t>peso vivo inicial, semanal y final en la aplicación de diferentes dosis con prebióticos en la crianza de pollos de engorde</a:t>
            </a:r>
            <a:endParaRPr lang="es-CO" sz="1400" dirty="0">
              <a:latin typeface="Arial" panose="020B0604020202020204" pitchFamily="34"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00000000-0008-0000-0B00-000003000000}"/>
              </a:ext>
            </a:extLst>
          </p:cNvPr>
          <p:cNvGraphicFramePr/>
          <p:nvPr>
            <p:extLst>
              <p:ext uri="{D42A27DB-BD31-4B8C-83A1-F6EECF244321}">
                <p14:modId xmlns:p14="http://schemas.microsoft.com/office/powerpoint/2010/main" val="3898697710"/>
              </p:ext>
            </p:extLst>
          </p:nvPr>
        </p:nvGraphicFramePr>
        <p:xfrm>
          <a:off x="1146582" y="2028551"/>
          <a:ext cx="6625817" cy="429387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8059783" y="3188815"/>
            <a:ext cx="3853544" cy="1384995"/>
          </a:xfrm>
          <a:prstGeom prst="rect">
            <a:avLst/>
          </a:prstGeom>
          <a:ln>
            <a:solidFill>
              <a:schemeClr val="accent6">
                <a:lumMod val="75000"/>
              </a:schemeClr>
            </a:solidFill>
          </a:ln>
        </p:spPr>
        <p:txBody>
          <a:bodyPr wrap="square">
            <a:spAutoFit/>
          </a:bodyPr>
          <a:lstStyle/>
          <a:p>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Según </a:t>
            </a:r>
            <a:r>
              <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(Lara, Caridad, Pérez, </a:t>
            </a:r>
            <a:r>
              <a:rPr lang="es-EC" sz="1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Benítes</a:t>
            </a:r>
            <a:r>
              <a:rPr lang="es-EC"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&amp; Lara, 2017)</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el consumo adecuado del prebiótico mediante la inulina de achicoria en cantidades correctas al individuo modula los niveles de sangre, mejorando el apetito y la ingesta de alimento</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32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18754" y="524581"/>
            <a:ext cx="7585166" cy="954107"/>
          </a:xfrm>
          <a:prstGeom prst="rect">
            <a:avLst/>
          </a:prstGeom>
        </p:spPr>
        <p:txBody>
          <a:bodyPr wrap="square">
            <a:spAutoFit/>
          </a:bodyPr>
          <a:lstStyle/>
          <a:p>
            <a:pPr algn="just"/>
            <a:r>
              <a:rPr lang="es-EC" sz="1400" b="1" dirty="0">
                <a:latin typeface="Arial" panose="020B0604020202020204" pitchFamily="34" charset="0"/>
                <a:cs typeface="Arial" panose="020B0604020202020204" pitchFamily="34" charset="0"/>
              </a:rPr>
              <a:t>Figura  </a:t>
            </a:r>
            <a:r>
              <a:rPr lang="es-EC" sz="1400" b="1" dirty="0" smtClean="0">
                <a:latin typeface="Arial" panose="020B0604020202020204" pitchFamily="34" charset="0"/>
                <a:cs typeface="Arial" panose="020B0604020202020204" pitchFamily="34" charset="0"/>
              </a:rPr>
              <a:t>12</a:t>
            </a:r>
          </a:p>
          <a:p>
            <a:pPr algn="just"/>
            <a:endParaRPr lang="es-EC" sz="1400" b="1" dirty="0" smtClean="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Efecto mediante polinomios ortogonales para la variable de peso vivo inicial, semanal y final en la crianza de </a:t>
            </a:r>
            <a:r>
              <a:rPr lang="es-MX" sz="1400" dirty="0" smtClean="0">
                <a:latin typeface="Arial" panose="020B0604020202020204" pitchFamily="34" charset="0"/>
                <a:cs typeface="Arial" panose="020B0604020202020204" pitchFamily="34" charset="0"/>
              </a:rPr>
              <a:t>pollos.</a:t>
            </a:r>
            <a:endParaRPr lang="es-CO" sz="1400" dirty="0" smtClean="0">
              <a:latin typeface="Arial" panose="020B0604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38DE5717-A1CB-4371-82D4-CC08E8A992D0}"/>
              </a:ext>
            </a:extLst>
          </p:cNvPr>
          <p:cNvGraphicFramePr/>
          <p:nvPr>
            <p:extLst>
              <p:ext uri="{D42A27DB-BD31-4B8C-83A1-F6EECF244321}">
                <p14:modId xmlns:p14="http://schemas.microsoft.com/office/powerpoint/2010/main" val="1357368624"/>
              </p:ext>
            </p:extLst>
          </p:nvPr>
        </p:nvGraphicFramePr>
        <p:xfrm>
          <a:off x="1297577" y="1753825"/>
          <a:ext cx="6827520" cy="463391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8373291" y="3189404"/>
            <a:ext cx="3592286" cy="1477328"/>
          </a:xfrm>
          <a:prstGeom prst="rect">
            <a:avLst/>
          </a:prstGeom>
          <a:ln>
            <a:solidFill>
              <a:schemeClr val="accent6">
                <a:lumMod val="50000"/>
              </a:schemeClr>
            </a:solidFill>
          </a:ln>
        </p:spPr>
        <p:txBody>
          <a:bodyPr wrap="square">
            <a:spAutoFit/>
          </a:bodyPr>
          <a:lstStyle/>
          <a:p>
            <a:pPr algn="just"/>
            <a:r>
              <a:rPr lang="es-CO" dirty="0"/>
              <a:t>S</a:t>
            </a:r>
            <a:r>
              <a:rPr lang="es-CO" dirty="0" smtClean="0"/>
              <a:t>e </a:t>
            </a:r>
            <a:r>
              <a:rPr lang="es-CO" dirty="0"/>
              <a:t>aprecia una tendencia cúbica entre las dosis empleadas con </a:t>
            </a:r>
            <a:r>
              <a:rPr lang="es-CO" dirty="0" smtClean="0"/>
              <a:t>prebiótico</a:t>
            </a:r>
            <a:r>
              <a:rPr lang="es-CO" i="1" dirty="0" smtClean="0"/>
              <a:t> </a:t>
            </a:r>
            <a:r>
              <a:rPr lang="es-CO" dirty="0"/>
              <a:t>y el efecto que </a:t>
            </a:r>
            <a:r>
              <a:rPr lang="es-CO" dirty="0" smtClean="0"/>
              <a:t>conllevan las mismas en </a:t>
            </a:r>
            <a:r>
              <a:rPr lang="es-CO" dirty="0"/>
              <a:t>el rendimiento del peso final durante el saque</a:t>
            </a:r>
            <a:endParaRPr lang="en-US" dirty="0"/>
          </a:p>
        </p:txBody>
      </p:sp>
    </p:spTree>
    <p:extLst>
      <p:ext uri="{BB962C8B-B14F-4D97-AF65-F5344CB8AC3E}">
        <p14:creationId xmlns:p14="http://schemas.microsoft.com/office/powerpoint/2010/main" val="91704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p47"/>
          <p:cNvSpPr txBox="1">
            <a:spLocks noGrp="1"/>
          </p:cNvSpPr>
          <p:nvPr>
            <p:ph type="title"/>
          </p:nvPr>
        </p:nvSpPr>
        <p:spPr>
          <a:xfrm>
            <a:off x="836022" y="387643"/>
            <a:ext cx="6426926"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CONVERSIÓN ALIMENTICIA </a:t>
            </a:r>
            <a:endParaRPr lang="es-CO" sz="3200" u="sng" dirty="0">
              <a:latin typeface="Arial" panose="020B0604020202020204" pitchFamily="34" charset="0"/>
              <a:cs typeface="Arial" panose="020B0604020202020204" pitchFamily="34" charset="0"/>
            </a:endParaRPr>
          </a:p>
        </p:txBody>
      </p:sp>
      <p:sp>
        <p:nvSpPr>
          <p:cNvPr id="5" name="Rectángulo 4"/>
          <p:cNvSpPr/>
          <p:nvPr/>
        </p:nvSpPr>
        <p:spPr>
          <a:xfrm>
            <a:off x="836022" y="1138535"/>
            <a:ext cx="8373292" cy="954107"/>
          </a:xfrm>
          <a:prstGeom prst="rect">
            <a:avLst/>
          </a:prstGeom>
        </p:spPr>
        <p:txBody>
          <a:bodyPr wrap="square">
            <a:spAutoFit/>
          </a:bodyPr>
          <a:lstStyle/>
          <a:p>
            <a:pPr algn="just"/>
            <a:r>
              <a:rPr lang="es-EC" sz="1400" b="1" dirty="0">
                <a:latin typeface="Arial" panose="020B0604020202020204" pitchFamily="34" charset="0"/>
                <a:cs typeface="Arial" panose="020B0604020202020204" pitchFamily="34" charset="0"/>
              </a:rPr>
              <a:t>Figura  </a:t>
            </a:r>
            <a:r>
              <a:rPr lang="es-EC" sz="1400" b="1" dirty="0" smtClean="0">
                <a:latin typeface="Arial" panose="020B0604020202020204" pitchFamily="34" charset="0"/>
                <a:cs typeface="Arial" panose="020B0604020202020204" pitchFamily="34" charset="0"/>
              </a:rPr>
              <a:t>13</a:t>
            </a:r>
          </a:p>
          <a:p>
            <a:pPr algn="just"/>
            <a:endParaRPr lang="es-EC" sz="1400" b="1" dirty="0" smtClean="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Prueba de significancia de </a:t>
            </a:r>
            <a:r>
              <a:rPr lang="es-CO" sz="1400" dirty="0" err="1">
                <a:latin typeface="Arial" panose="020B0604020202020204" pitchFamily="34" charset="0"/>
                <a:cs typeface="Arial" panose="020B0604020202020204" pitchFamily="34" charset="0"/>
              </a:rPr>
              <a:t>Tukey</a:t>
            </a:r>
            <a:r>
              <a:rPr lang="es-CO" sz="1400" dirty="0">
                <a:latin typeface="Arial" panose="020B0604020202020204" pitchFamily="34" charset="0"/>
                <a:cs typeface="Arial" panose="020B0604020202020204" pitchFamily="34" charset="0"/>
              </a:rPr>
              <a:t> al 5% en la aplicación de diferentes dosis con prebióticos obtenidos de achicoria (</a:t>
            </a:r>
            <a:r>
              <a:rPr lang="es-CO" sz="1400" i="1" dirty="0" err="1">
                <a:latin typeface="Arial" panose="020B0604020202020204" pitchFamily="34" charset="0"/>
                <a:cs typeface="Arial" panose="020B0604020202020204" pitchFamily="34" charset="0"/>
              </a:rPr>
              <a:t>Cichorium</a:t>
            </a:r>
            <a:r>
              <a:rPr lang="es-CO" sz="1400" i="1" dirty="0">
                <a:latin typeface="Arial" panose="020B0604020202020204" pitchFamily="34" charset="0"/>
                <a:cs typeface="Arial" panose="020B0604020202020204" pitchFamily="34" charset="0"/>
              </a:rPr>
              <a:t> </a:t>
            </a:r>
            <a:r>
              <a:rPr lang="es-CO" sz="1400" i="1" dirty="0" err="1">
                <a:latin typeface="Arial" panose="020B0604020202020204" pitchFamily="34" charset="0"/>
                <a:cs typeface="Arial" panose="020B0604020202020204" pitchFamily="34" charset="0"/>
              </a:rPr>
              <a:t>intybus</a:t>
            </a:r>
            <a:r>
              <a:rPr lang="es-CO" sz="1400" i="1" dirty="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rPr>
              <a:t>L.) en la crianza de pollos de engorde</a:t>
            </a:r>
            <a:endParaRPr lang="es-EC" sz="1100" b="1" dirty="0" smtClean="0">
              <a:latin typeface="Arial" panose="020B0604020202020204" pitchFamily="34" charset="0"/>
              <a:cs typeface="Arial" panose="020B0604020202020204" pitchFamily="34" charset="0"/>
            </a:endParaRPr>
          </a:p>
        </p:txBody>
      </p:sp>
      <p:graphicFrame>
        <p:nvGraphicFramePr>
          <p:cNvPr id="6" name="Gráfico 5">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332480645"/>
              </p:ext>
            </p:extLst>
          </p:nvPr>
        </p:nvGraphicFramePr>
        <p:xfrm>
          <a:off x="1280839" y="2618695"/>
          <a:ext cx="5982109" cy="375598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7567749" y="2794839"/>
            <a:ext cx="3901440" cy="2312738"/>
          </a:xfrm>
          <a:prstGeom prst="rect">
            <a:avLst/>
          </a:prstGeom>
          <a:ln>
            <a:solidFill>
              <a:schemeClr val="accent2">
                <a:lumMod val="75000"/>
              </a:schemeClr>
            </a:solidFill>
          </a:ln>
        </p:spPr>
        <p:txBody>
          <a:bodyPr wrap="square">
            <a:spAutoFit/>
          </a:bodyPr>
          <a:lstStyle/>
          <a:p>
            <a:pPr algn="just"/>
            <a:r>
              <a:rPr lang="es-EC" dirty="0">
                <a:solidFill>
                  <a:srgbClr val="000000"/>
                </a:solidFill>
                <a:latin typeface="Calibri" panose="020F0502020204030204" pitchFamily="34" charset="0"/>
                <a:ea typeface="Times New Roman" panose="02020603050405020304" pitchFamily="18" charset="0"/>
              </a:rPr>
              <a:t>(</a:t>
            </a:r>
            <a:r>
              <a:rPr lang="es-EC" dirty="0" err="1">
                <a:solidFill>
                  <a:srgbClr val="000000"/>
                </a:solidFill>
                <a:latin typeface="Calibri" panose="020F0502020204030204" pitchFamily="34" charset="0"/>
                <a:ea typeface="Times New Roman" panose="02020603050405020304" pitchFamily="18" charset="0"/>
              </a:rPr>
              <a:t>Arocena</a:t>
            </a:r>
            <a:r>
              <a:rPr lang="es-EC" dirty="0">
                <a:solidFill>
                  <a:srgbClr val="000000"/>
                </a:solidFill>
                <a:latin typeface="Calibri" panose="020F0502020204030204" pitchFamily="34" charset="0"/>
                <a:ea typeface="Times New Roman" panose="02020603050405020304" pitchFamily="18" charset="0"/>
              </a:rPr>
              <a:t>, </a:t>
            </a:r>
            <a:r>
              <a:rPr lang="es-EC" dirty="0" err="1">
                <a:solidFill>
                  <a:srgbClr val="000000"/>
                </a:solidFill>
                <a:latin typeface="Calibri" panose="020F0502020204030204" pitchFamily="34" charset="0"/>
                <a:ea typeface="Times New Roman" panose="02020603050405020304" pitchFamily="18" charset="0"/>
              </a:rPr>
              <a:t>Zonco</a:t>
            </a:r>
            <a:r>
              <a:rPr lang="es-EC" dirty="0">
                <a:solidFill>
                  <a:srgbClr val="000000"/>
                </a:solidFill>
                <a:latin typeface="Calibri" panose="020F0502020204030204" pitchFamily="34" charset="0"/>
                <a:ea typeface="Times New Roman" panose="02020603050405020304" pitchFamily="18" charset="0"/>
              </a:rPr>
              <a:t>, &amp; Rubio, 2017)</a:t>
            </a:r>
            <a:r>
              <a:rPr lang="es-CO" dirty="0">
                <a:solidFill>
                  <a:srgbClr val="000000"/>
                </a:solidFill>
                <a:latin typeface="Calibri" panose="020F0502020204030204" pitchFamily="34" charset="0"/>
                <a:ea typeface="Times New Roman" panose="02020603050405020304" pitchFamily="18" charset="0"/>
              </a:rPr>
              <a:t> </a:t>
            </a:r>
            <a:r>
              <a:rPr lang="es-CO" dirty="0" smtClean="0">
                <a:solidFill>
                  <a:srgbClr val="000000"/>
                </a:solidFill>
                <a:latin typeface="Calibri" panose="020F0502020204030204" pitchFamily="34" charset="0"/>
                <a:ea typeface="Times New Roman" panose="02020603050405020304" pitchFamily="18" charset="0"/>
              </a:rPr>
              <a:t>mencionan </a:t>
            </a:r>
            <a:r>
              <a:rPr lang="es-CO" dirty="0">
                <a:solidFill>
                  <a:srgbClr val="000000"/>
                </a:solidFill>
                <a:latin typeface="Calibri" panose="020F0502020204030204" pitchFamily="34" charset="0"/>
                <a:ea typeface="Times New Roman" panose="02020603050405020304" pitchFamily="18" charset="0"/>
              </a:rPr>
              <a:t>que los prebióticos tipo inulina tienen un efecto beneficioso sobre la composición y actividad de la </a:t>
            </a:r>
            <a:r>
              <a:rPr lang="es-CO" dirty="0" err="1">
                <a:solidFill>
                  <a:srgbClr val="000000"/>
                </a:solidFill>
                <a:latin typeface="Calibri" panose="020F0502020204030204" pitchFamily="34" charset="0"/>
                <a:ea typeface="Times New Roman" panose="02020603050405020304" pitchFamily="18" charset="0"/>
              </a:rPr>
              <a:t>microflora</a:t>
            </a:r>
            <a:r>
              <a:rPr lang="es-CO" dirty="0">
                <a:solidFill>
                  <a:srgbClr val="000000"/>
                </a:solidFill>
                <a:latin typeface="Calibri" panose="020F0502020204030204" pitchFamily="34" charset="0"/>
                <a:ea typeface="Times New Roman" panose="02020603050405020304" pitchFamily="18" charset="0"/>
              </a:rPr>
              <a:t> intestinal, favoreciendo el desarrollo del tracto intestinal, incrementándose la viscosidad del </a:t>
            </a:r>
            <a:r>
              <a:rPr lang="es-CO" dirty="0" smtClean="0">
                <a:solidFill>
                  <a:srgbClr val="000000"/>
                </a:solidFill>
                <a:latin typeface="Calibri" panose="020F0502020204030204" pitchFamily="34" charset="0"/>
                <a:ea typeface="Times New Roman" panose="02020603050405020304" pitchFamily="18" charset="0"/>
              </a:rPr>
              <a:t>quimo.</a:t>
            </a:r>
            <a:endParaRPr lang="en-US" dirty="0"/>
          </a:p>
        </p:txBody>
      </p:sp>
    </p:spTree>
    <p:extLst>
      <p:ext uri="{BB962C8B-B14F-4D97-AF65-F5344CB8AC3E}">
        <p14:creationId xmlns:p14="http://schemas.microsoft.com/office/powerpoint/2010/main" val="346856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336" y="163286"/>
            <a:ext cx="5172893" cy="868680"/>
          </a:xfrm>
        </p:spPr>
        <p:txBody>
          <a:bodyPr/>
          <a:lstStyle/>
          <a:p>
            <a:pPr marL="571500" indent="-571500">
              <a:buFont typeface="Wingdings" panose="05000000000000000000" pitchFamily="2" charset="2"/>
              <a:buChar char="§"/>
            </a:pPr>
            <a:r>
              <a:rPr lang="es-MX" u="sng" dirty="0" smtClean="0">
                <a:latin typeface="Arial" panose="020B0604020202020204" pitchFamily="34" charset="0"/>
                <a:cs typeface="Arial" panose="020B0604020202020204" pitchFamily="34" charset="0"/>
              </a:rPr>
              <a:t>INTRODUCCIÓN </a:t>
            </a:r>
            <a:endParaRPr lang="en-US" u="sng" dirty="0">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3180492735"/>
              </p:ext>
            </p:extLst>
          </p:nvPr>
        </p:nvGraphicFramePr>
        <p:xfrm>
          <a:off x="2299062" y="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arámetros productivos importancia en producción avícola - BM Editor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9336" y="4868865"/>
            <a:ext cx="2367907" cy="1337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Ecuador celebra el Día Nacional de la Carne de Pollo – Ministerio de  Agricultura y Ganaderí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9826" y="4868865"/>
            <a:ext cx="2143699" cy="1337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Optimización de la producción avícola a través del agua - BM Editor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6108" y="4868865"/>
            <a:ext cx="2170680" cy="1337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10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71006" y="1043359"/>
            <a:ext cx="7898674" cy="954107"/>
          </a:xfrm>
          <a:prstGeom prst="rect">
            <a:avLst/>
          </a:prstGeom>
        </p:spPr>
        <p:txBody>
          <a:bodyPr wrap="square">
            <a:spAutoFit/>
          </a:bodyPr>
          <a:lstStyle/>
          <a:p>
            <a:pPr algn="just"/>
            <a:r>
              <a:rPr lang="es-EC" sz="1400" b="1" dirty="0" smtClean="0">
                <a:latin typeface="Arial" panose="020B0604020202020204" pitchFamily="34" charset="0"/>
                <a:cs typeface="Arial" panose="020B0604020202020204" pitchFamily="34" charset="0"/>
              </a:rPr>
              <a:t>Tabla  17</a:t>
            </a:r>
            <a:endParaRPr lang="es-EC" sz="1400" b="1" dirty="0">
              <a:latin typeface="Arial" panose="020B0604020202020204" pitchFamily="34" charset="0"/>
              <a:cs typeface="Arial" panose="020B0604020202020204" pitchFamily="34" charset="0"/>
            </a:endParaRPr>
          </a:p>
          <a:p>
            <a:pPr algn="just"/>
            <a:endParaRPr lang="es-EC" sz="1400" b="1"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Análisis de varianza para el índice de eficiencia europea en la aplicación de diferentes dosis con prebióticos de achicoria (</a:t>
            </a:r>
            <a:r>
              <a:rPr lang="es-CO" sz="1400" i="1" dirty="0" err="1">
                <a:latin typeface="Arial" panose="020B0604020202020204" pitchFamily="34" charset="0"/>
                <a:cs typeface="Arial" panose="020B0604020202020204" pitchFamily="34" charset="0"/>
              </a:rPr>
              <a:t>Cichorium</a:t>
            </a:r>
            <a:r>
              <a:rPr lang="es-CO" sz="1400" i="1" dirty="0">
                <a:latin typeface="Arial" panose="020B0604020202020204" pitchFamily="34" charset="0"/>
                <a:cs typeface="Arial" panose="020B0604020202020204" pitchFamily="34" charset="0"/>
              </a:rPr>
              <a:t> </a:t>
            </a:r>
            <a:r>
              <a:rPr lang="es-CO" sz="1400" i="1" dirty="0" err="1">
                <a:latin typeface="Arial" panose="020B0604020202020204" pitchFamily="34" charset="0"/>
                <a:cs typeface="Arial" panose="020B0604020202020204" pitchFamily="34" charset="0"/>
              </a:rPr>
              <a:t>intybus</a:t>
            </a:r>
            <a:r>
              <a:rPr lang="es-CO" sz="1400" i="1" dirty="0">
                <a:latin typeface="Arial" panose="020B0604020202020204" pitchFamily="34" charset="0"/>
                <a:cs typeface="Arial" panose="020B0604020202020204" pitchFamily="34" charset="0"/>
              </a:rPr>
              <a:t> </a:t>
            </a:r>
            <a:r>
              <a:rPr lang="es-CO" sz="1400" dirty="0">
                <a:latin typeface="Arial" panose="020B0604020202020204" pitchFamily="34" charset="0"/>
                <a:cs typeface="Arial" panose="020B0604020202020204" pitchFamily="34" charset="0"/>
              </a:rPr>
              <a:t>L.) en la crianza de pollos de engorde</a:t>
            </a:r>
            <a:endParaRPr lang="es-EC" sz="10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971006" y="2493358"/>
            <a:ext cx="7238220" cy="3776814"/>
          </a:xfrm>
          <a:prstGeom prst="rect">
            <a:avLst/>
          </a:prstGeom>
        </p:spPr>
      </p:pic>
      <p:sp>
        <p:nvSpPr>
          <p:cNvPr id="6" name="Rectángulo 5"/>
          <p:cNvSpPr/>
          <p:nvPr/>
        </p:nvSpPr>
        <p:spPr>
          <a:xfrm>
            <a:off x="8656446" y="2242348"/>
            <a:ext cx="3217691" cy="954107"/>
          </a:xfrm>
          <a:prstGeom prst="rect">
            <a:avLst/>
          </a:prstGeom>
          <a:ln>
            <a:solidFill>
              <a:srgbClr val="FFFF00"/>
            </a:solidFill>
          </a:ln>
        </p:spPr>
        <p:txBody>
          <a:bodyPr wrap="square">
            <a:spAutoFit/>
          </a:bodyPr>
          <a:lstStyle/>
          <a:p>
            <a:pPr algn="just"/>
            <a:r>
              <a:rPr lang="es-CO" sz="1400" dirty="0" smtClean="0">
                <a:latin typeface="Arial" panose="020B0604020202020204" pitchFamily="34" charset="0"/>
                <a:ea typeface="Calibri" panose="020F0502020204030204" pitchFamily="34" charset="0"/>
                <a:cs typeface="Arial" panose="020B0604020202020204" pitchFamily="34" charset="0"/>
              </a:rPr>
              <a:t>Al </a:t>
            </a:r>
            <a:r>
              <a:rPr lang="es-CO" sz="1400" dirty="0">
                <a:latin typeface="Arial" panose="020B0604020202020204" pitchFamily="34" charset="0"/>
                <a:ea typeface="Calibri" panose="020F0502020204030204" pitchFamily="34" charset="0"/>
                <a:cs typeface="Arial" panose="020B0604020202020204" pitchFamily="34" charset="0"/>
              </a:rPr>
              <a:t>menos uno de los bloques presentó mayor rendimientos mediante el índice de eficiencia europea en la crianza de pollos de engorde</a:t>
            </a:r>
            <a:endParaRPr lang="en-US" sz="1400" dirty="0">
              <a:latin typeface="Arial" panose="020B0604020202020204" pitchFamily="34" charset="0"/>
              <a:cs typeface="Arial" panose="020B0604020202020204" pitchFamily="34" charset="0"/>
            </a:endParaRPr>
          </a:p>
        </p:txBody>
      </p:sp>
      <p:sp>
        <p:nvSpPr>
          <p:cNvPr id="7" name="Rectángulo 6"/>
          <p:cNvSpPr/>
          <p:nvPr/>
        </p:nvSpPr>
        <p:spPr>
          <a:xfrm>
            <a:off x="8791365" y="4072488"/>
            <a:ext cx="3082772" cy="1169551"/>
          </a:xfrm>
          <a:prstGeom prst="rect">
            <a:avLst/>
          </a:prstGeom>
          <a:ln>
            <a:solidFill>
              <a:srgbClr val="0070C0"/>
            </a:solidFill>
          </a:ln>
        </p:spPr>
        <p:txBody>
          <a:bodyPr wrap="square">
            <a:spAutoFit/>
          </a:bodyPr>
          <a:lstStyle/>
          <a:p>
            <a:pPr algn="just"/>
            <a:r>
              <a:rPr lang="es-CO" sz="1400" dirty="0" smtClean="0">
                <a:latin typeface="Arial" panose="020B0604020202020204" pitchFamily="34" charset="0"/>
                <a:ea typeface="Calibri" panose="020F0502020204030204" pitchFamily="34" charset="0"/>
                <a:cs typeface="Arial" panose="020B0604020202020204" pitchFamily="34" charset="0"/>
              </a:rPr>
              <a:t>Al </a:t>
            </a:r>
            <a:r>
              <a:rPr lang="es-CO" sz="1400" dirty="0">
                <a:latin typeface="Arial" panose="020B0604020202020204" pitchFamily="34" charset="0"/>
                <a:ea typeface="Calibri" panose="020F0502020204030204" pitchFamily="34" charset="0"/>
                <a:cs typeface="Arial" panose="020B0604020202020204" pitchFamily="34" charset="0"/>
              </a:rPr>
              <a:t>menos uno de los tratamientos con las diferentes dosis del </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prebióticos</a:t>
            </a:r>
            <a:r>
              <a:rPr lang="es-CO" sz="1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tuvo un mejor rendimiento en el índice de eficiencia europea a los 39 días </a:t>
            </a:r>
            <a:endParaRPr lang="en-US" sz="1400" dirty="0">
              <a:latin typeface="Arial" panose="020B0604020202020204" pitchFamily="34" charset="0"/>
              <a:cs typeface="Arial" panose="020B0604020202020204" pitchFamily="34" charset="0"/>
            </a:endParaRPr>
          </a:p>
        </p:txBody>
      </p:sp>
      <p:sp>
        <p:nvSpPr>
          <p:cNvPr id="8" name="Google Shape;451;p47"/>
          <p:cNvSpPr txBox="1">
            <a:spLocks noGrp="1"/>
          </p:cNvSpPr>
          <p:nvPr>
            <p:ph type="title"/>
          </p:nvPr>
        </p:nvSpPr>
        <p:spPr>
          <a:xfrm>
            <a:off x="600891" y="296203"/>
            <a:ext cx="7608335"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FACTOR DE EFICIENCIA EUROPEA </a:t>
            </a:r>
            <a:endParaRPr lang="es-CO" sz="32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2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36022" y="1138535"/>
            <a:ext cx="8373292" cy="954107"/>
          </a:xfrm>
          <a:prstGeom prst="rect">
            <a:avLst/>
          </a:prstGeom>
        </p:spPr>
        <p:txBody>
          <a:bodyPr wrap="square">
            <a:spAutoFit/>
          </a:bodyPr>
          <a:lstStyle/>
          <a:p>
            <a:pPr algn="just"/>
            <a:r>
              <a:rPr lang="es-EC" sz="1400" b="1" dirty="0">
                <a:latin typeface="Arial" panose="020B0604020202020204" pitchFamily="34" charset="0"/>
                <a:cs typeface="Arial" panose="020B0604020202020204" pitchFamily="34" charset="0"/>
              </a:rPr>
              <a:t>Figura  </a:t>
            </a:r>
            <a:r>
              <a:rPr lang="es-EC" sz="1400" b="1" dirty="0" smtClean="0">
                <a:latin typeface="Arial" panose="020B0604020202020204" pitchFamily="34" charset="0"/>
                <a:cs typeface="Arial" panose="020B0604020202020204" pitchFamily="34" charset="0"/>
              </a:rPr>
              <a:t>15</a:t>
            </a:r>
          </a:p>
          <a:p>
            <a:pPr algn="just"/>
            <a:endParaRPr lang="es-EC" sz="1400" b="1" dirty="0" smtClean="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Prueba de significancia de </a:t>
            </a:r>
            <a:r>
              <a:rPr lang="es-CO" sz="1400" dirty="0" err="1">
                <a:latin typeface="Arial" panose="020B0604020202020204" pitchFamily="34" charset="0"/>
                <a:cs typeface="Arial" panose="020B0604020202020204" pitchFamily="34" charset="0"/>
              </a:rPr>
              <a:t>Tukey</a:t>
            </a:r>
            <a:r>
              <a:rPr lang="es-CO" sz="1400" dirty="0">
                <a:latin typeface="Arial" panose="020B0604020202020204" pitchFamily="34" charset="0"/>
                <a:cs typeface="Arial" panose="020B0604020202020204" pitchFamily="34" charset="0"/>
              </a:rPr>
              <a:t> para la variable del índice de eficiencia europea en la aplicación de diferentes dosis con prebióticos</a:t>
            </a:r>
            <a:endParaRPr lang="es-EC" sz="1100" b="1" dirty="0" smtClean="0">
              <a:latin typeface="Arial" panose="020B0604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AAB10810-E396-447B-881C-41F8A0C4296F}"/>
              </a:ext>
            </a:extLst>
          </p:cNvPr>
          <p:cNvGraphicFramePr/>
          <p:nvPr>
            <p:extLst>
              <p:ext uri="{D42A27DB-BD31-4B8C-83A1-F6EECF244321}">
                <p14:modId xmlns:p14="http://schemas.microsoft.com/office/powerpoint/2010/main" val="2002672545"/>
              </p:ext>
            </p:extLst>
          </p:nvPr>
        </p:nvGraphicFramePr>
        <p:xfrm>
          <a:off x="836022" y="2445339"/>
          <a:ext cx="6549845" cy="424284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7385867" y="3137152"/>
            <a:ext cx="3390990" cy="1477328"/>
          </a:xfrm>
          <a:prstGeom prst="rect">
            <a:avLst/>
          </a:prstGeom>
          <a:ln>
            <a:solidFill>
              <a:srgbClr val="FFC000"/>
            </a:solidFill>
          </a:ln>
        </p:spPr>
        <p:txBody>
          <a:bodyPr wrap="square">
            <a:spAutoFit/>
          </a:bodyPr>
          <a:lstStyle/>
          <a:p>
            <a:pPr algn="just"/>
            <a:r>
              <a:rPr lang="es-CO" dirty="0">
                <a:latin typeface="Calibri" panose="020F0502020204030204" pitchFamily="34" charset="0"/>
                <a:ea typeface="Calibri" panose="020F0502020204030204" pitchFamily="34" charset="0"/>
              </a:rPr>
              <a:t>Según </a:t>
            </a:r>
            <a:r>
              <a:rPr lang="es-EC" dirty="0">
                <a:latin typeface="Calibri" panose="020F0502020204030204" pitchFamily="34" charset="0"/>
                <a:ea typeface="Calibri" panose="020F0502020204030204" pitchFamily="34" charset="0"/>
              </a:rPr>
              <a:t>(Mansilla, 2020)</a:t>
            </a:r>
            <a:r>
              <a:rPr lang="es-CO" dirty="0">
                <a:latin typeface="Calibri" panose="020F0502020204030204" pitchFamily="34" charset="0"/>
                <a:ea typeface="Calibri" panose="020F0502020204030204" pitchFamily="34" charset="0"/>
              </a:rPr>
              <a:t> menciona que el prebiótico mediante la inulina de achicoria ayudan a desarrollar un equilibrio de la </a:t>
            </a:r>
            <a:r>
              <a:rPr lang="es-CO" dirty="0" err="1">
                <a:latin typeface="Calibri" panose="020F0502020204030204" pitchFamily="34" charset="0"/>
                <a:ea typeface="Calibri" panose="020F0502020204030204" pitchFamily="34" charset="0"/>
              </a:rPr>
              <a:t>microflora</a:t>
            </a:r>
            <a:r>
              <a:rPr lang="es-CO" dirty="0">
                <a:latin typeface="Calibri" panose="020F0502020204030204" pitchFamily="34" charset="0"/>
                <a:ea typeface="Calibri" panose="020F0502020204030204" pitchFamily="34" charset="0"/>
              </a:rPr>
              <a:t> intestinal</a:t>
            </a:r>
            <a:endParaRPr lang="en-US" dirty="0"/>
          </a:p>
        </p:txBody>
      </p:sp>
    </p:spTree>
    <p:extLst>
      <p:ext uri="{BB962C8B-B14F-4D97-AF65-F5344CB8AC3E}">
        <p14:creationId xmlns:p14="http://schemas.microsoft.com/office/powerpoint/2010/main" val="114804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2148" y="472329"/>
            <a:ext cx="8373292" cy="954107"/>
          </a:xfrm>
          <a:prstGeom prst="rect">
            <a:avLst/>
          </a:prstGeom>
        </p:spPr>
        <p:txBody>
          <a:bodyPr wrap="square">
            <a:spAutoFit/>
          </a:bodyPr>
          <a:lstStyle/>
          <a:p>
            <a:pPr algn="just"/>
            <a:r>
              <a:rPr lang="es-EC" sz="1400" b="1" dirty="0">
                <a:latin typeface="Arial" panose="020B0604020202020204" pitchFamily="34" charset="0"/>
                <a:cs typeface="Arial" panose="020B0604020202020204" pitchFamily="34" charset="0"/>
              </a:rPr>
              <a:t>Figura  </a:t>
            </a:r>
            <a:r>
              <a:rPr lang="es-EC" sz="1400" b="1" dirty="0" smtClean="0">
                <a:latin typeface="Arial" panose="020B0604020202020204" pitchFamily="34" charset="0"/>
                <a:cs typeface="Arial" panose="020B0604020202020204" pitchFamily="34" charset="0"/>
              </a:rPr>
              <a:t>16</a:t>
            </a:r>
          </a:p>
          <a:p>
            <a:pPr algn="just"/>
            <a:endParaRPr lang="es-EC" sz="1400" b="1" dirty="0" smtClean="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Efecto mediante polinomios ortogonales para la variable del índice de eficiencia europea en la crianza de </a:t>
            </a:r>
            <a:r>
              <a:rPr lang="es-MX" sz="1400" dirty="0" smtClean="0">
                <a:latin typeface="Arial" panose="020B0604020202020204" pitchFamily="34" charset="0"/>
                <a:cs typeface="Arial" panose="020B0604020202020204" pitchFamily="34" charset="0"/>
              </a:rPr>
              <a:t>pollos.</a:t>
            </a:r>
            <a:endParaRPr lang="es-EC" sz="1100" b="1" dirty="0" smtClean="0">
              <a:latin typeface="Arial" panose="020B0604020202020204" pitchFamily="34" charset="0"/>
              <a:cs typeface="Arial" panose="020B0604020202020204" pitchFamily="34" charset="0"/>
            </a:endParaRPr>
          </a:p>
        </p:txBody>
      </p:sp>
      <p:pic>
        <p:nvPicPr>
          <p:cNvPr id="5" name="Imagen 4"/>
          <p:cNvPicPr>
            <a:picLocks noChangeAspect="1"/>
          </p:cNvPicPr>
          <p:nvPr/>
        </p:nvPicPr>
        <p:blipFill rotWithShape="1">
          <a:blip r:embed="rId2"/>
          <a:srcRect l="37485" t="34197" r="16433" b="10625"/>
          <a:stretch/>
        </p:blipFill>
        <p:spPr>
          <a:xfrm>
            <a:off x="1045027" y="1698169"/>
            <a:ext cx="6752609" cy="4545875"/>
          </a:xfrm>
          <a:prstGeom prst="rect">
            <a:avLst/>
          </a:prstGeom>
        </p:spPr>
      </p:pic>
      <p:sp>
        <p:nvSpPr>
          <p:cNvPr id="6" name="Rectángulo 5"/>
          <p:cNvSpPr/>
          <p:nvPr/>
        </p:nvSpPr>
        <p:spPr>
          <a:xfrm>
            <a:off x="8120743" y="3232442"/>
            <a:ext cx="3857897" cy="1323439"/>
          </a:xfrm>
          <a:prstGeom prst="rect">
            <a:avLst/>
          </a:prstGeom>
          <a:ln>
            <a:solidFill>
              <a:schemeClr val="accent6">
                <a:lumMod val="75000"/>
              </a:schemeClr>
            </a:solidFill>
          </a:ln>
        </p:spPr>
        <p:txBody>
          <a:bodyPr wrap="square">
            <a:spAutoFit/>
          </a:bodyPr>
          <a:lstStyle/>
          <a:p>
            <a:pPr algn="just"/>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Los rangos </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por encima de los 400 en el índice de eficiencia europea es muy favorable y en la figura se observa que las dosis de 10 y 20 g están por encima de los 400</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97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p47"/>
          <p:cNvSpPr txBox="1">
            <a:spLocks noGrp="1"/>
          </p:cNvSpPr>
          <p:nvPr>
            <p:ph type="title"/>
          </p:nvPr>
        </p:nvSpPr>
        <p:spPr>
          <a:xfrm>
            <a:off x="352697" y="131123"/>
            <a:ext cx="8255726"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MEDICIÓN DE MICROVELLOSIDADES</a:t>
            </a:r>
            <a:endParaRPr lang="es-CO" sz="3200" u="sng" dirty="0">
              <a:latin typeface="Arial" panose="020B0604020202020204" pitchFamily="34" charset="0"/>
              <a:cs typeface="Arial" panose="020B0604020202020204" pitchFamily="34" charset="0"/>
            </a:endParaRPr>
          </a:p>
        </p:txBody>
      </p:sp>
      <p:sp>
        <p:nvSpPr>
          <p:cNvPr id="6" name="Rectángulo 5"/>
          <p:cNvSpPr/>
          <p:nvPr/>
        </p:nvSpPr>
        <p:spPr>
          <a:xfrm>
            <a:off x="-280762" y="1237390"/>
            <a:ext cx="9124316" cy="560410"/>
          </a:xfrm>
          <a:prstGeom prst="rect">
            <a:avLst/>
          </a:prstGeom>
        </p:spPr>
        <p:txBody>
          <a:bodyPr wrap="square">
            <a:spAutoFit/>
          </a:bodyPr>
          <a:lstStyle/>
          <a:p>
            <a:pPr marL="1807845" indent="-457200">
              <a:lnSpc>
                <a:spcPct val="200000"/>
              </a:lnSpc>
              <a:spcBef>
                <a:spcPts val="1200"/>
              </a:spcBef>
              <a:spcAft>
                <a:spcPts val="800"/>
              </a:spcAft>
            </a:pPr>
            <a:r>
              <a:rPr lang="es-ES"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Tabla 18</a:t>
            </a:r>
          </a:p>
        </p:txBody>
      </p:sp>
      <p:pic>
        <p:nvPicPr>
          <p:cNvPr id="9" name="Imagen 8"/>
          <p:cNvPicPr>
            <a:picLocks noChangeAspect="1"/>
          </p:cNvPicPr>
          <p:nvPr/>
        </p:nvPicPr>
        <p:blipFill>
          <a:blip r:embed="rId2"/>
          <a:stretch>
            <a:fillRect/>
          </a:stretch>
        </p:blipFill>
        <p:spPr>
          <a:xfrm>
            <a:off x="882648" y="2878655"/>
            <a:ext cx="7588707" cy="3959694"/>
          </a:xfrm>
          <a:prstGeom prst="rect">
            <a:avLst/>
          </a:prstGeom>
        </p:spPr>
      </p:pic>
      <p:sp>
        <p:nvSpPr>
          <p:cNvPr id="10" name="Rectángulo 9"/>
          <p:cNvSpPr/>
          <p:nvPr/>
        </p:nvSpPr>
        <p:spPr>
          <a:xfrm>
            <a:off x="9039497" y="2241351"/>
            <a:ext cx="2847703" cy="1754326"/>
          </a:xfrm>
          <a:prstGeom prst="rect">
            <a:avLst/>
          </a:prstGeom>
          <a:ln>
            <a:solidFill>
              <a:schemeClr val="accent6">
                <a:lumMod val="50000"/>
              </a:schemeClr>
            </a:solidFill>
          </a:ln>
        </p:spPr>
        <p:txBody>
          <a:bodyPr wrap="square">
            <a:spAutoFit/>
          </a:bodyPr>
          <a:lstStyle/>
          <a:p>
            <a:pPr algn="just"/>
            <a:r>
              <a:rPr lang="es-CO" dirty="0" smtClean="0">
                <a:latin typeface="Calibri" panose="020F0502020204030204" pitchFamily="34" charset="0"/>
                <a:ea typeface="Calibri" panose="020F0502020204030204" pitchFamily="34" charset="0"/>
              </a:rPr>
              <a:t>No </a:t>
            </a:r>
            <a:r>
              <a:rPr lang="es-CO" dirty="0">
                <a:latin typeface="Calibri" panose="020F0502020204030204" pitchFamily="34" charset="0"/>
                <a:ea typeface="Calibri" panose="020F0502020204030204" pitchFamily="34" charset="0"/>
              </a:rPr>
              <a:t>existe diferencia estadística significativa</a:t>
            </a:r>
            <a:r>
              <a:rPr lang="es-CO" dirty="0">
                <a:solidFill>
                  <a:srgbClr val="000000"/>
                </a:solidFill>
                <a:latin typeface="Calibri" panose="020F0502020204030204" pitchFamily="34" charset="0"/>
                <a:ea typeface="Times New Roman" panose="02020603050405020304" pitchFamily="18" charset="0"/>
              </a:rPr>
              <a:t> en la variable altura de las microvellosidades (</a:t>
            </a:r>
            <a:r>
              <a:rPr lang="es-CO" dirty="0" err="1">
                <a:solidFill>
                  <a:srgbClr val="000000"/>
                </a:solidFill>
                <a:latin typeface="Calibri" panose="020F0502020204030204" pitchFamily="34" charset="0"/>
                <a:ea typeface="Times New Roman" panose="02020603050405020304" pitchFamily="18" charset="0"/>
              </a:rPr>
              <a:t>um</a:t>
            </a:r>
            <a:r>
              <a:rPr lang="es-CO" dirty="0">
                <a:solidFill>
                  <a:srgbClr val="000000"/>
                </a:solidFill>
                <a:latin typeface="Calibri" panose="020F0502020204030204" pitchFamily="34" charset="0"/>
                <a:ea typeface="Times New Roman" panose="02020603050405020304" pitchFamily="18" charset="0"/>
              </a:rPr>
              <a:t>) durante los 39 días en la crianza de pollos de engorde</a:t>
            </a:r>
            <a:endParaRPr lang="en-US" dirty="0"/>
          </a:p>
        </p:txBody>
      </p:sp>
      <p:sp>
        <p:nvSpPr>
          <p:cNvPr id="11" name="Rectángulo 10"/>
          <p:cNvSpPr/>
          <p:nvPr/>
        </p:nvSpPr>
        <p:spPr>
          <a:xfrm>
            <a:off x="-333986" y="597308"/>
            <a:ext cx="5010987" cy="646331"/>
          </a:xfrm>
          <a:prstGeom prst="rect">
            <a:avLst/>
          </a:prstGeom>
        </p:spPr>
        <p:txBody>
          <a:bodyPr wrap="none">
            <a:spAutoFit/>
          </a:bodyPr>
          <a:lstStyle/>
          <a:p>
            <a:pPr marL="1807845" indent="-457200">
              <a:lnSpc>
                <a:spcPct val="200000"/>
              </a:lnSpc>
              <a:spcBef>
                <a:spcPts val="1200"/>
              </a:spcBef>
              <a:spcAft>
                <a:spcPts val="800"/>
              </a:spcAft>
            </a:pPr>
            <a:r>
              <a:rPr lang="es-E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Altura de las microvellosidades</a:t>
            </a:r>
            <a:endParaRPr lang="en-US" sz="2000"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Rectángulo 11"/>
          <p:cNvSpPr/>
          <p:nvPr/>
        </p:nvSpPr>
        <p:spPr>
          <a:xfrm>
            <a:off x="882648" y="1948964"/>
            <a:ext cx="7412266" cy="584775"/>
          </a:xfrm>
          <a:prstGeom prst="rect">
            <a:avLst/>
          </a:prstGeom>
        </p:spPr>
        <p:txBody>
          <a:bodyPr wrap="square">
            <a:spAutoFit/>
          </a:bodyPr>
          <a:lstStyle/>
          <a:p>
            <a:pPr algn="just"/>
            <a:r>
              <a:rPr lang="es-CO" sz="1600" dirty="0">
                <a:latin typeface="Arial" panose="020B0604020202020204" pitchFamily="34" charset="0"/>
                <a:ea typeface="Calibri" panose="020F0502020204030204" pitchFamily="34" charset="0"/>
                <a:cs typeface="Arial" panose="020B0604020202020204" pitchFamily="34" charset="0"/>
              </a:rPr>
              <a:t>Análisis de varianza en la altura de las microvellosidades con la aplicación de </a:t>
            </a:r>
            <a:r>
              <a:rPr lang="es-CO" sz="1600" dirty="0">
                <a:solidFill>
                  <a:srgbClr val="000000"/>
                </a:solidFill>
                <a:latin typeface="Arial" panose="020B0604020202020204" pitchFamily="34" charset="0"/>
                <a:ea typeface="Calibri" panose="020F0502020204030204" pitchFamily="34" charset="0"/>
                <a:cs typeface="Arial" panose="020B0604020202020204" pitchFamily="34" charset="0"/>
              </a:rPr>
              <a:t>diferentes dosis con </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prebióticos en la crianza de pollos de engorde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6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0923" y="1195533"/>
            <a:ext cx="9124316" cy="560410"/>
          </a:xfrm>
          <a:prstGeom prst="rect">
            <a:avLst/>
          </a:prstGeom>
        </p:spPr>
        <p:txBody>
          <a:bodyPr wrap="square">
            <a:spAutoFit/>
          </a:bodyPr>
          <a:lstStyle/>
          <a:p>
            <a:pPr marL="1807845" indent="-457200">
              <a:lnSpc>
                <a:spcPct val="200000"/>
              </a:lnSpc>
              <a:spcBef>
                <a:spcPts val="1200"/>
              </a:spcBef>
              <a:spcAft>
                <a:spcPts val="800"/>
              </a:spcAft>
            </a:pPr>
            <a:r>
              <a:rPr lang="es-ES"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Tabla 19</a:t>
            </a:r>
          </a:p>
        </p:txBody>
      </p:sp>
      <p:sp>
        <p:nvSpPr>
          <p:cNvPr id="6" name="Rectángulo 5"/>
          <p:cNvSpPr/>
          <p:nvPr/>
        </p:nvSpPr>
        <p:spPr>
          <a:xfrm>
            <a:off x="879566" y="1946052"/>
            <a:ext cx="7284720" cy="523220"/>
          </a:xfrm>
          <a:prstGeom prst="rect">
            <a:avLst/>
          </a:prstGeom>
        </p:spPr>
        <p:txBody>
          <a:bodyPr wrap="square">
            <a:spAutoFit/>
          </a:bodyPr>
          <a:lstStyle/>
          <a:p>
            <a:r>
              <a:rPr lang="es-CO" sz="1400" dirty="0">
                <a:latin typeface="Arial" panose="020B0604020202020204" pitchFamily="34" charset="0"/>
                <a:ea typeface="Calibri" panose="020F0502020204030204" pitchFamily="34" charset="0"/>
                <a:cs typeface="Arial" panose="020B0604020202020204" pitchFamily="34" charset="0"/>
              </a:rPr>
              <a:t>Análisis de varianza del ancho de las microvellosidades en la aplicación de </a:t>
            </a:r>
            <a:r>
              <a:rPr lang="es-CO" sz="1400" dirty="0">
                <a:solidFill>
                  <a:srgbClr val="000000"/>
                </a:solidFill>
                <a:latin typeface="Arial" panose="020B0604020202020204" pitchFamily="34" charset="0"/>
                <a:ea typeface="Calibri" panose="020F0502020204030204" pitchFamily="34" charset="0"/>
                <a:cs typeface="Arial" panose="020B0604020202020204" pitchFamily="34" charset="0"/>
              </a:rPr>
              <a:t>diferentes dosis con </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prebióticos en la crianza de pollos de </a:t>
            </a:r>
            <a:r>
              <a:rPr lang="es-CO"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engorde.</a:t>
            </a:r>
            <a:endParaRPr lang="en-US" sz="14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951099" y="2637048"/>
            <a:ext cx="7213187" cy="3763752"/>
          </a:xfrm>
          <a:prstGeom prst="rect">
            <a:avLst/>
          </a:prstGeom>
        </p:spPr>
      </p:pic>
      <p:sp>
        <p:nvSpPr>
          <p:cNvPr id="8" name="Rectángulo 7"/>
          <p:cNvSpPr/>
          <p:nvPr/>
        </p:nvSpPr>
        <p:spPr>
          <a:xfrm>
            <a:off x="8634549" y="3264065"/>
            <a:ext cx="3483429" cy="2031325"/>
          </a:xfrm>
          <a:prstGeom prst="rect">
            <a:avLst/>
          </a:prstGeom>
          <a:ln>
            <a:solidFill>
              <a:srgbClr val="00B050"/>
            </a:solidFill>
          </a:ln>
        </p:spPr>
        <p:txBody>
          <a:bodyPr wrap="square">
            <a:spAutoFit/>
          </a:bodyPr>
          <a:lstStyle/>
          <a:p>
            <a:pPr algn="just"/>
            <a:r>
              <a:rPr lang="es-CO" dirty="0" smtClean="0">
                <a:latin typeface="Calibri" panose="020F0502020204030204" pitchFamily="34" charset="0"/>
                <a:ea typeface="Calibri" panose="020F0502020204030204" pitchFamily="34" charset="0"/>
              </a:rPr>
              <a:t>Ninguno </a:t>
            </a:r>
            <a:r>
              <a:rPr lang="es-CO" dirty="0">
                <a:latin typeface="Calibri" panose="020F0502020204030204" pitchFamily="34" charset="0"/>
                <a:ea typeface="Calibri" panose="020F0502020204030204" pitchFamily="34" charset="0"/>
              </a:rPr>
              <a:t>de los tratamientos aplicados con el prebiótico de </a:t>
            </a:r>
            <a:r>
              <a:rPr lang="es-CO" dirty="0" smtClean="0">
                <a:latin typeface="Calibri" panose="020F0502020204030204" pitchFamily="34" charset="0"/>
                <a:ea typeface="Calibri" panose="020F0502020204030204" pitchFamily="34" charset="0"/>
              </a:rPr>
              <a:t>Achicoria </a:t>
            </a:r>
            <a:r>
              <a:rPr lang="es-CO" dirty="0">
                <a:latin typeface="Calibri" panose="020F0502020204030204" pitchFamily="34" charset="0"/>
                <a:ea typeface="Calibri" panose="020F0502020204030204" pitchFamily="34" charset="0"/>
              </a:rPr>
              <a:t>predomina en la integridad intestinal a través de las microvellosidades</a:t>
            </a:r>
            <a:r>
              <a:rPr lang="es-CO" dirty="0">
                <a:solidFill>
                  <a:srgbClr val="000000"/>
                </a:solidFill>
                <a:latin typeface="Calibri" panose="020F0502020204030204" pitchFamily="34" charset="0"/>
                <a:ea typeface="Times New Roman" panose="02020603050405020304" pitchFamily="18" charset="0"/>
              </a:rPr>
              <a:t> durante los 39 días en la crianza de pollos de </a:t>
            </a:r>
            <a:r>
              <a:rPr lang="es-CO" dirty="0" smtClean="0">
                <a:solidFill>
                  <a:srgbClr val="000000"/>
                </a:solidFill>
                <a:latin typeface="Calibri" panose="020F0502020204030204" pitchFamily="34" charset="0"/>
                <a:ea typeface="Times New Roman" panose="02020603050405020304" pitchFamily="18" charset="0"/>
              </a:rPr>
              <a:t>engorde. </a:t>
            </a:r>
            <a:endParaRPr lang="en-US" dirty="0"/>
          </a:p>
        </p:txBody>
      </p:sp>
      <p:sp>
        <p:nvSpPr>
          <p:cNvPr id="9" name="Rectángulo 8"/>
          <p:cNvSpPr/>
          <p:nvPr/>
        </p:nvSpPr>
        <p:spPr>
          <a:xfrm>
            <a:off x="-320923" y="359094"/>
            <a:ext cx="4677563" cy="646331"/>
          </a:xfrm>
          <a:prstGeom prst="rect">
            <a:avLst/>
          </a:prstGeom>
        </p:spPr>
        <p:txBody>
          <a:bodyPr wrap="none">
            <a:spAutoFit/>
          </a:bodyPr>
          <a:lstStyle/>
          <a:p>
            <a:pPr marL="1807845" indent="-457200">
              <a:lnSpc>
                <a:spcPct val="200000"/>
              </a:lnSpc>
              <a:spcBef>
                <a:spcPts val="1200"/>
              </a:spcBef>
              <a:spcAft>
                <a:spcPts val="800"/>
              </a:spcAft>
            </a:pPr>
            <a:r>
              <a:rPr lang="es-ES" b="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Ancho </a:t>
            </a:r>
            <a:r>
              <a:rPr lang="es-E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de </a:t>
            </a:r>
            <a:r>
              <a:rPr lang="es-ES" b="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microvellosidades</a:t>
            </a:r>
            <a:endParaRPr lang="en-US" sz="2000"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781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9767" y="1004879"/>
            <a:ext cx="9124316" cy="560410"/>
          </a:xfrm>
          <a:prstGeom prst="rect">
            <a:avLst/>
          </a:prstGeom>
        </p:spPr>
        <p:txBody>
          <a:bodyPr wrap="square">
            <a:spAutoFit/>
          </a:bodyPr>
          <a:lstStyle/>
          <a:p>
            <a:pPr marL="1807845" indent="-457200">
              <a:lnSpc>
                <a:spcPct val="200000"/>
              </a:lnSpc>
              <a:spcBef>
                <a:spcPts val="1200"/>
              </a:spcBef>
              <a:spcAft>
                <a:spcPts val="800"/>
              </a:spcAft>
            </a:pPr>
            <a:r>
              <a:rPr lang="es-ES"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Tabla 20</a:t>
            </a:r>
          </a:p>
        </p:txBody>
      </p:sp>
      <p:sp>
        <p:nvSpPr>
          <p:cNvPr id="5" name="Rectángulo 4"/>
          <p:cNvSpPr/>
          <p:nvPr/>
        </p:nvSpPr>
        <p:spPr>
          <a:xfrm>
            <a:off x="879564" y="1713301"/>
            <a:ext cx="7023463" cy="523220"/>
          </a:xfrm>
          <a:prstGeom prst="rect">
            <a:avLst/>
          </a:prstGeom>
        </p:spPr>
        <p:txBody>
          <a:bodyPr wrap="square">
            <a:spAutoFit/>
          </a:bodyPr>
          <a:lstStyle/>
          <a:p>
            <a:pPr algn="just"/>
            <a:r>
              <a:rPr lang="es-CO" sz="1400" dirty="0">
                <a:latin typeface="Arial" panose="020B0604020202020204" pitchFamily="34" charset="0"/>
                <a:ea typeface="Calibri" panose="020F0502020204030204" pitchFamily="34" charset="0"/>
                <a:cs typeface="Arial" panose="020B0604020202020204" pitchFamily="34" charset="0"/>
              </a:rPr>
              <a:t>Análisis de varianza de la profundidad de las microvellosidades con la aplicación de </a:t>
            </a:r>
            <a:r>
              <a:rPr lang="es-CO" sz="1400" dirty="0">
                <a:solidFill>
                  <a:srgbClr val="000000"/>
                </a:solidFill>
                <a:latin typeface="Arial" panose="020B0604020202020204" pitchFamily="34" charset="0"/>
                <a:ea typeface="Calibri" panose="020F0502020204030204" pitchFamily="34" charset="0"/>
                <a:cs typeface="Arial" panose="020B0604020202020204" pitchFamily="34" charset="0"/>
              </a:rPr>
              <a:t>diferentes dosis con </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prebióticos en la crianza de pollos de </a:t>
            </a:r>
            <a:r>
              <a:rPr lang="es-CO"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engorde.</a:t>
            </a:r>
            <a:endParaRPr lang="en-US" sz="14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013278" y="2532545"/>
            <a:ext cx="7490642" cy="3908525"/>
          </a:xfrm>
          <a:prstGeom prst="rect">
            <a:avLst/>
          </a:prstGeom>
        </p:spPr>
      </p:pic>
      <p:sp>
        <p:nvSpPr>
          <p:cNvPr id="7" name="Rectángulo 6"/>
          <p:cNvSpPr/>
          <p:nvPr/>
        </p:nvSpPr>
        <p:spPr>
          <a:xfrm>
            <a:off x="8939350" y="2967335"/>
            <a:ext cx="2921725" cy="1384995"/>
          </a:xfrm>
          <a:prstGeom prst="rect">
            <a:avLst/>
          </a:prstGeom>
          <a:ln>
            <a:solidFill>
              <a:srgbClr val="00B0F0"/>
            </a:solidFill>
          </a:ln>
        </p:spPr>
        <p:txBody>
          <a:bodyPr wrap="square">
            <a:spAutoFit/>
          </a:bodyPr>
          <a:lstStyle/>
          <a:p>
            <a:pPr algn="just"/>
            <a:r>
              <a:rPr lang="es-CO" sz="1400" dirty="0" smtClean="0">
                <a:latin typeface="Arial" panose="020B0604020202020204" pitchFamily="34" charset="0"/>
                <a:ea typeface="Calibri" panose="020F0502020204030204" pitchFamily="34" charset="0"/>
                <a:cs typeface="Arial" panose="020B0604020202020204" pitchFamily="34" charset="0"/>
              </a:rPr>
              <a:t>Ninguno </a:t>
            </a:r>
            <a:r>
              <a:rPr lang="es-CO" sz="1400" dirty="0">
                <a:latin typeface="Arial" panose="020B0604020202020204" pitchFamily="34" charset="0"/>
                <a:ea typeface="Calibri" panose="020F0502020204030204" pitchFamily="34" charset="0"/>
                <a:cs typeface="Arial" panose="020B0604020202020204" pitchFamily="34" charset="0"/>
              </a:rPr>
              <a:t>de los tratamientos aplicados con prebiótico obtenido de achicoria predomina en la integridad intestinal a través de las microvellosidades</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durante los 39 días</a:t>
            </a:r>
            <a:endParaRPr lang="en-US" sz="1400" dirty="0">
              <a:latin typeface="Arial" panose="020B0604020202020204" pitchFamily="34" charset="0"/>
              <a:cs typeface="Arial" panose="020B0604020202020204" pitchFamily="34" charset="0"/>
            </a:endParaRPr>
          </a:p>
        </p:txBody>
      </p:sp>
      <p:sp>
        <p:nvSpPr>
          <p:cNvPr id="8" name="Rectángulo 7"/>
          <p:cNvSpPr/>
          <p:nvPr/>
        </p:nvSpPr>
        <p:spPr>
          <a:xfrm>
            <a:off x="-489767" y="198086"/>
            <a:ext cx="5703484" cy="560410"/>
          </a:xfrm>
          <a:prstGeom prst="rect">
            <a:avLst/>
          </a:prstGeom>
        </p:spPr>
        <p:txBody>
          <a:bodyPr wrap="none">
            <a:spAutoFit/>
          </a:bodyPr>
          <a:lstStyle/>
          <a:p>
            <a:pPr marL="1807845" indent="-457200">
              <a:lnSpc>
                <a:spcPct val="200000"/>
              </a:lnSpc>
              <a:spcBef>
                <a:spcPts val="1200"/>
              </a:spcBef>
              <a:spcAft>
                <a:spcPts val="800"/>
              </a:spcAft>
            </a:pPr>
            <a:r>
              <a:rPr lang="es-ES" b="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Profundidad </a:t>
            </a:r>
            <a:r>
              <a:rPr lang="es-ES"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de </a:t>
            </a:r>
            <a:r>
              <a:rPr lang="es-ES" b="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las microvellosidades</a:t>
            </a:r>
            <a:endParaRPr lang="en-US" sz="2000"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95696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p47"/>
          <p:cNvSpPr txBox="1">
            <a:spLocks noGrp="1"/>
          </p:cNvSpPr>
          <p:nvPr>
            <p:ph type="title"/>
          </p:nvPr>
        </p:nvSpPr>
        <p:spPr>
          <a:xfrm>
            <a:off x="914401" y="209501"/>
            <a:ext cx="3331028"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MORTALIDAD</a:t>
            </a:r>
            <a:endParaRPr lang="es-CO" sz="3200" u="sng" dirty="0">
              <a:latin typeface="Arial" panose="020B0604020202020204" pitchFamily="34" charset="0"/>
              <a:cs typeface="Arial" panose="020B0604020202020204" pitchFamily="34" charset="0"/>
            </a:endParaRPr>
          </a:p>
        </p:txBody>
      </p:sp>
      <p:sp>
        <p:nvSpPr>
          <p:cNvPr id="5" name="Rectángulo 4"/>
          <p:cNvSpPr/>
          <p:nvPr/>
        </p:nvSpPr>
        <p:spPr>
          <a:xfrm>
            <a:off x="-489767" y="1004879"/>
            <a:ext cx="9124316" cy="560410"/>
          </a:xfrm>
          <a:prstGeom prst="rect">
            <a:avLst/>
          </a:prstGeom>
        </p:spPr>
        <p:txBody>
          <a:bodyPr wrap="square">
            <a:spAutoFit/>
          </a:bodyPr>
          <a:lstStyle/>
          <a:p>
            <a:pPr marL="1807845" indent="-457200">
              <a:lnSpc>
                <a:spcPct val="200000"/>
              </a:lnSpc>
              <a:spcBef>
                <a:spcPts val="1200"/>
              </a:spcBef>
              <a:spcAft>
                <a:spcPts val="800"/>
              </a:spcAft>
            </a:pPr>
            <a:r>
              <a:rPr lang="es-ES"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Figura 18</a:t>
            </a:r>
          </a:p>
        </p:txBody>
      </p:sp>
      <p:sp>
        <p:nvSpPr>
          <p:cNvPr id="7" name="Rectángulo 6"/>
          <p:cNvSpPr/>
          <p:nvPr/>
        </p:nvSpPr>
        <p:spPr>
          <a:xfrm>
            <a:off x="914401" y="1743123"/>
            <a:ext cx="6696891" cy="523220"/>
          </a:xfrm>
          <a:prstGeom prst="rect">
            <a:avLst/>
          </a:prstGeom>
        </p:spPr>
        <p:txBody>
          <a:bodyPr wrap="square">
            <a:spAutoFit/>
          </a:bodyPr>
          <a:lstStyle/>
          <a:p>
            <a:pPr algn="just"/>
            <a:r>
              <a:rPr lang="es-CO" sz="1400" dirty="0">
                <a:latin typeface="Arial" panose="020B0604020202020204" pitchFamily="34" charset="0"/>
                <a:ea typeface="Calibri" panose="020F0502020204030204" pitchFamily="34" charset="0"/>
                <a:cs typeface="Arial" panose="020B0604020202020204" pitchFamily="34" charset="0"/>
              </a:rPr>
              <a:t>Prueba de significancia de </a:t>
            </a:r>
            <a:r>
              <a:rPr lang="es-CO" sz="1400" dirty="0" err="1">
                <a:latin typeface="Arial" panose="020B0604020202020204" pitchFamily="34" charset="0"/>
                <a:ea typeface="Calibri" panose="020F0502020204030204" pitchFamily="34" charset="0"/>
                <a:cs typeface="Arial" panose="020B0604020202020204" pitchFamily="34" charset="0"/>
              </a:rPr>
              <a:t>Tukey</a:t>
            </a:r>
            <a:r>
              <a:rPr lang="es-CO" sz="1400" dirty="0">
                <a:latin typeface="Arial" panose="020B0604020202020204" pitchFamily="34" charset="0"/>
                <a:ea typeface="Calibri" panose="020F0502020204030204" pitchFamily="34" charset="0"/>
                <a:cs typeface="Arial" panose="020B0604020202020204" pitchFamily="34" charset="0"/>
              </a:rPr>
              <a:t> para la variable de mortalidad </a:t>
            </a:r>
            <a:r>
              <a:rPr lang="es-CO" sz="1400" dirty="0" smtClean="0">
                <a:latin typeface="Arial" panose="020B0604020202020204" pitchFamily="34" charset="0"/>
                <a:ea typeface="Calibri" panose="020F0502020204030204" pitchFamily="34" charset="0"/>
                <a:cs typeface="Arial" panose="020B0604020202020204" pitchFamily="34" charset="0"/>
              </a:rPr>
              <a:t>con </a:t>
            </a:r>
            <a:r>
              <a:rPr lang="es-CO" sz="1400" dirty="0">
                <a:latin typeface="Arial" panose="020B0604020202020204" pitchFamily="34" charset="0"/>
                <a:ea typeface="Calibri" panose="020F0502020204030204" pitchFamily="34" charset="0"/>
                <a:cs typeface="Arial" panose="020B0604020202020204" pitchFamily="34" charset="0"/>
              </a:rPr>
              <a:t>la aplicación de </a:t>
            </a:r>
            <a:r>
              <a:rPr lang="es-CO" sz="1400" dirty="0">
                <a:solidFill>
                  <a:srgbClr val="000000"/>
                </a:solidFill>
                <a:latin typeface="Arial" panose="020B0604020202020204" pitchFamily="34" charset="0"/>
                <a:ea typeface="Calibri" panose="020F0502020204030204" pitchFamily="34" charset="0"/>
                <a:cs typeface="Arial" panose="020B0604020202020204" pitchFamily="34" charset="0"/>
              </a:rPr>
              <a:t>diferentes dosis </a:t>
            </a:r>
            <a:r>
              <a:rPr lang="es-CO" sz="1400" dirty="0" smtClean="0">
                <a:solidFill>
                  <a:srgbClr val="000000"/>
                </a:solidFill>
                <a:latin typeface="Arial" panose="020B0604020202020204" pitchFamily="34" charset="0"/>
                <a:ea typeface="Calibri" panose="020F0502020204030204" pitchFamily="34" charset="0"/>
                <a:cs typeface="Arial" panose="020B0604020202020204" pitchFamily="34" charset="0"/>
              </a:rPr>
              <a:t>de </a:t>
            </a:r>
            <a:r>
              <a:rPr lang="es-CO"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prebióticos.</a:t>
            </a:r>
            <a:endParaRPr lang="en-US" sz="1400" dirty="0">
              <a:latin typeface="Arial" panose="020B060402020202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3E44E43-3B25-4DAC-B87F-813DBD2F3B61}"/>
              </a:ext>
            </a:extLst>
          </p:cNvPr>
          <p:cNvGraphicFramePr/>
          <p:nvPr>
            <p:extLst>
              <p:ext uri="{D42A27DB-BD31-4B8C-83A1-F6EECF244321}">
                <p14:modId xmlns:p14="http://schemas.microsoft.com/office/powerpoint/2010/main" val="4146780508"/>
              </p:ext>
            </p:extLst>
          </p:nvPr>
        </p:nvGraphicFramePr>
        <p:xfrm>
          <a:off x="923789" y="2590527"/>
          <a:ext cx="6687503" cy="409765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7754982" y="3156483"/>
            <a:ext cx="3975463" cy="1815882"/>
          </a:xfrm>
          <a:prstGeom prst="rect">
            <a:avLst/>
          </a:prstGeom>
          <a:ln>
            <a:solidFill>
              <a:srgbClr val="FF0000"/>
            </a:solidFill>
          </a:ln>
        </p:spPr>
        <p:txBody>
          <a:bodyPr wrap="square">
            <a:spAutoFit/>
          </a:bodyPr>
          <a:lstStyle/>
          <a:p>
            <a:pPr algn="just"/>
            <a:r>
              <a:rPr lang="es-CO" sz="1400" dirty="0">
                <a:latin typeface="Arial" panose="020B0604020202020204" pitchFamily="34" charset="0"/>
                <a:ea typeface="Calibri" panose="020F0502020204030204" pitchFamily="34" charset="0"/>
                <a:cs typeface="Arial" panose="020B0604020202020204" pitchFamily="34" charset="0"/>
              </a:rPr>
              <a:t>Según </a:t>
            </a:r>
            <a:r>
              <a:rPr lang="es-EC" sz="1400" dirty="0">
                <a:latin typeface="Arial" panose="020B0604020202020204" pitchFamily="34" charset="0"/>
                <a:ea typeface="Calibri" panose="020F0502020204030204" pitchFamily="34" charset="0"/>
                <a:cs typeface="Arial" panose="020B0604020202020204" pitchFamily="34" charset="0"/>
              </a:rPr>
              <a:t>(Velasco S. , Rodríguez, </a:t>
            </a:r>
            <a:r>
              <a:rPr lang="es-EC" sz="1400" dirty="0" err="1">
                <a:latin typeface="Arial" panose="020B0604020202020204" pitchFamily="34" charset="0"/>
                <a:ea typeface="Calibri" panose="020F0502020204030204" pitchFamily="34" charset="0"/>
                <a:cs typeface="Arial" panose="020B0604020202020204" pitchFamily="34" charset="0"/>
              </a:rPr>
              <a:t>Alzueta</a:t>
            </a:r>
            <a:r>
              <a:rPr lang="es-EC" sz="1400" dirty="0">
                <a:latin typeface="Arial" panose="020B0604020202020204" pitchFamily="34" charset="0"/>
                <a:ea typeface="Calibri" panose="020F0502020204030204" pitchFamily="34" charset="0"/>
                <a:cs typeface="Arial" panose="020B0604020202020204" pitchFamily="34" charset="0"/>
              </a:rPr>
              <a:t>, &amp; Ortiz, 2010)</a:t>
            </a:r>
            <a:r>
              <a:rPr lang="es-CO" sz="1400" dirty="0">
                <a:latin typeface="Arial" panose="020B0604020202020204" pitchFamily="34" charset="0"/>
                <a:ea typeface="Calibri" panose="020F0502020204030204" pitchFamily="34" charset="0"/>
                <a:cs typeface="Arial" panose="020B0604020202020204" pitchFamily="34" charset="0"/>
              </a:rPr>
              <a:t> los prebióticos mediante la inulina de achicoria producen inmunidad al individuo y resistencia a infecciones, de tal manera reducen el riesgo de enfermedades e infecciones intestinales que se dan en las aves por algún agente bacteriano e inclusive enfermedades inflamatorias intestinales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08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02229" y="419781"/>
            <a:ext cx="1191545" cy="400110"/>
          </a:xfrm>
          <a:prstGeom prst="rect">
            <a:avLst/>
          </a:prstGeom>
        </p:spPr>
        <p:txBody>
          <a:bodyPr wrap="none">
            <a:spAutoFit/>
          </a:bodyPr>
          <a:lstStyle/>
          <a:p>
            <a:r>
              <a:rPr lang="es-CO" sz="2000" b="1" dirty="0">
                <a:latin typeface="Arial" panose="020B0604020202020204" pitchFamily="34" charset="0"/>
                <a:ea typeface="Calibri" panose="020F0502020204030204" pitchFamily="34" charset="0"/>
                <a:cs typeface="Arial" panose="020B0604020202020204" pitchFamily="34" charset="0"/>
              </a:rPr>
              <a:t>Tabla 22</a:t>
            </a:r>
            <a:endParaRPr lang="en-US" sz="2000" dirty="0">
              <a:latin typeface="Arial" panose="020B0604020202020204" pitchFamily="34" charset="0"/>
              <a:cs typeface="Arial" panose="020B0604020202020204" pitchFamily="34" charset="0"/>
            </a:endParaRPr>
          </a:p>
        </p:txBody>
      </p:sp>
      <p:sp>
        <p:nvSpPr>
          <p:cNvPr id="5" name="Rectángulo 4"/>
          <p:cNvSpPr/>
          <p:nvPr/>
        </p:nvSpPr>
        <p:spPr>
          <a:xfrm>
            <a:off x="1502229" y="1123797"/>
            <a:ext cx="6096000" cy="584775"/>
          </a:xfrm>
          <a:prstGeom prst="rect">
            <a:avLst/>
          </a:prstGeom>
        </p:spPr>
        <p:txBody>
          <a:bodyPr>
            <a:spAutoFit/>
          </a:bodyPr>
          <a:lstStyle/>
          <a:p>
            <a:pPr algn="just"/>
            <a:r>
              <a:rPr lang="es-CO" sz="1600" dirty="0">
                <a:latin typeface="Arial" panose="020B0604020202020204" pitchFamily="34" charset="0"/>
                <a:ea typeface="Calibri" panose="020F0502020204030204" pitchFamily="34" charset="0"/>
                <a:cs typeface="Arial" panose="020B0604020202020204" pitchFamily="34" charset="0"/>
              </a:rPr>
              <a:t>Mortalidad total en la aplicación de </a:t>
            </a:r>
            <a:r>
              <a:rPr lang="es-CO" sz="1600" dirty="0">
                <a:solidFill>
                  <a:srgbClr val="000000"/>
                </a:solidFill>
                <a:latin typeface="Arial" panose="020B0604020202020204" pitchFamily="34" charset="0"/>
                <a:ea typeface="Calibri" panose="020F0502020204030204" pitchFamily="34" charset="0"/>
                <a:cs typeface="Arial" panose="020B0604020202020204" pitchFamily="34" charset="0"/>
              </a:rPr>
              <a:t>diferentes dosis con </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prebióticos en la crianza de pollos de </a:t>
            </a: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engorde.</a:t>
            </a:r>
            <a:endParaRPr lang="en-US" sz="1600"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076067070"/>
              </p:ext>
            </p:extLst>
          </p:nvPr>
        </p:nvGraphicFramePr>
        <p:xfrm>
          <a:off x="1502229" y="2100943"/>
          <a:ext cx="10110651" cy="1828800"/>
        </p:xfrm>
        <a:graphic>
          <a:graphicData uri="http://schemas.openxmlformats.org/drawingml/2006/table">
            <a:tbl>
              <a:tblPr firstRow="1" firstCol="1" bandRow="1"/>
              <a:tblGrid>
                <a:gridCol w="6468795">
                  <a:extLst>
                    <a:ext uri="{9D8B030D-6E8A-4147-A177-3AD203B41FA5}">
                      <a16:colId xmlns:a16="http://schemas.microsoft.com/office/drawing/2014/main" val="2144934357"/>
                    </a:ext>
                  </a:extLst>
                </a:gridCol>
                <a:gridCol w="1492332">
                  <a:extLst>
                    <a:ext uri="{9D8B030D-6E8A-4147-A177-3AD203B41FA5}">
                      <a16:colId xmlns:a16="http://schemas.microsoft.com/office/drawing/2014/main" val="2648601387"/>
                    </a:ext>
                  </a:extLst>
                </a:gridCol>
                <a:gridCol w="2149524">
                  <a:extLst>
                    <a:ext uri="{9D8B030D-6E8A-4147-A177-3AD203B41FA5}">
                      <a16:colId xmlns:a16="http://schemas.microsoft.com/office/drawing/2014/main" val="2318673388"/>
                    </a:ext>
                  </a:extLst>
                </a:gridCol>
              </a:tblGrid>
              <a:tr h="46355">
                <a:tc>
                  <a:txBody>
                    <a:bodyPr/>
                    <a:lstStyle/>
                    <a:p>
                      <a:pPr>
                        <a:lnSpc>
                          <a:spcPct val="150000"/>
                        </a:lnSpc>
                        <a:spcAft>
                          <a:spcPts val="0"/>
                        </a:spcAft>
                      </a:pPr>
                      <a:r>
                        <a:rPr lang="es-E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20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s-ES"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a:t>
                      </a:r>
                      <a:r>
                        <a:rPr lang="es-ES" sz="20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pollos </a:t>
                      </a:r>
                      <a:endParaRPr lang="en-U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de </a:t>
                      </a:r>
                      <a:r>
                        <a:rPr lang="es-ES" sz="20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mortalidad</a:t>
                      </a:r>
                      <a:endParaRPr lang="en-U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368731"/>
                  </a:ext>
                </a:extLst>
              </a:tr>
              <a:tr h="190500">
                <a:tc>
                  <a:txBody>
                    <a:bodyPr/>
                    <a:lstStyle/>
                    <a:p>
                      <a:pPr>
                        <a:lnSpc>
                          <a:spcPct val="150000"/>
                        </a:lnSpc>
                        <a:spcAft>
                          <a:spcPts val="0"/>
                        </a:spcAft>
                      </a:pPr>
                      <a:r>
                        <a:rPr lang="es-ES"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Mortalidad (39 días de crianza+ investigación laboratorio)        </a:t>
                      </a:r>
                      <a:endParaRPr lang="en-U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20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164</a:t>
                      </a:r>
                      <a:endParaRPr lang="en-U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20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8,2 %</a:t>
                      </a:r>
                      <a:endParaRPr lang="en-US" sz="20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665626"/>
                  </a:ext>
                </a:extLst>
              </a:tr>
            </a:tbl>
          </a:graphicData>
        </a:graphic>
      </p:graphicFrame>
      <p:sp>
        <p:nvSpPr>
          <p:cNvPr id="8" name="Rectángulo 7"/>
          <p:cNvSpPr/>
          <p:nvPr/>
        </p:nvSpPr>
        <p:spPr>
          <a:xfrm>
            <a:off x="1502229" y="5171106"/>
            <a:ext cx="4646023" cy="830997"/>
          </a:xfrm>
          <a:prstGeom prst="rect">
            <a:avLst/>
          </a:prstGeom>
          <a:ln>
            <a:solidFill>
              <a:srgbClr val="C00000"/>
            </a:solidFill>
          </a:ln>
        </p:spPr>
        <p:txBody>
          <a:bodyPr wrap="square">
            <a:spAutoFit/>
          </a:bodyPr>
          <a:lstStyle/>
          <a:p>
            <a:pPr algn="just"/>
            <a:r>
              <a:rPr lang="es-CO" sz="1600" dirty="0" smtClean="0">
                <a:latin typeface="Arial" panose="020B0604020202020204" pitchFamily="34" charset="0"/>
                <a:ea typeface="Calibri" panose="020F0502020204030204" pitchFamily="34" charset="0"/>
                <a:cs typeface="Arial" panose="020B0604020202020204" pitchFamily="34" charset="0"/>
              </a:rPr>
              <a:t>Dentro </a:t>
            </a:r>
            <a:r>
              <a:rPr lang="es-CO" sz="1600" dirty="0">
                <a:latin typeface="Arial" panose="020B0604020202020204" pitchFamily="34" charset="0"/>
                <a:ea typeface="Calibri" panose="020F0502020204030204" pitchFamily="34" charset="0"/>
                <a:cs typeface="Arial" panose="020B0604020202020204" pitchFamily="34" charset="0"/>
              </a:rPr>
              <a:t>de esta mortalidad se tomó una muestra para trabajos en laboratorios de 80 pollos para análisis de las microvellosidades intestinales</a:t>
            </a:r>
            <a:endParaRPr lang="en-US" sz="1600" dirty="0">
              <a:latin typeface="Arial" panose="020B0604020202020204" pitchFamily="34" charset="0"/>
              <a:cs typeface="Arial" panose="020B0604020202020204" pitchFamily="34" charset="0"/>
            </a:endParaRPr>
          </a:p>
        </p:txBody>
      </p:sp>
      <p:sp>
        <p:nvSpPr>
          <p:cNvPr id="10" name="Flecha a la derecha con muesca 9"/>
          <p:cNvSpPr/>
          <p:nvPr/>
        </p:nvSpPr>
        <p:spPr>
          <a:xfrm>
            <a:off x="6361611" y="5192039"/>
            <a:ext cx="1123406" cy="69233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7532914" y="4961041"/>
            <a:ext cx="4302035" cy="1077218"/>
          </a:xfrm>
          <a:prstGeom prst="rect">
            <a:avLst/>
          </a:prstGeom>
          <a:ln>
            <a:solidFill>
              <a:srgbClr val="92D050"/>
            </a:solidFill>
          </a:ln>
        </p:spPr>
        <p:txBody>
          <a:bodyPr wrap="square">
            <a:spAutoFit/>
          </a:bodyPr>
          <a:lstStyle/>
          <a:p>
            <a:pPr algn="just"/>
            <a:r>
              <a:rPr lang="es-CO" sz="1600" dirty="0" smtClean="0">
                <a:latin typeface="Arial" panose="020B0604020202020204" pitchFamily="34" charset="0"/>
                <a:ea typeface="Calibri" panose="020F0502020204030204" pitchFamily="34" charset="0"/>
                <a:cs typeface="Arial" panose="020B0604020202020204" pitchFamily="34" charset="0"/>
              </a:rPr>
              <a:t>Sin </a:t>
            </a:r>
            <a:r>
              <a:rPr lang="es-CO" sz="1600" dirty="0">
                <a:latin typeface="Arial" panose="020B0604020202020204" pitchFamily="34" charset="0"/>
                <a:ea typeface="Calibri" panose="020F0502020204030204" pitchFamily="34" charset="0"/>
                <a:cs typeface="Arial" panose="020B0604020202020204" pitchFamily="34" charset="0"/>
              </a:rPr>
              <a:t>el sacrificio de los pollos para el análisis de las microvellosidades se hubiera tenido una mortalidad de 84 pollos que representa el 4,2%</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060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p47"/>
          <p:cNvSpPr txBox="1">
            <a:spLocks noGrp="1"/>
          </p:cNvSpPr>
          <p:nvPr>
            <p:ph type="title"/>
          </p:nvPr>
        </p:nvSpPr>
        <p:spPr>
          <a:xfrm>
            <a:off x="579119" y="283987"/>
            <a:ext cx="6766561"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RELACIÓN COSTO-BENEFICIO</a:t>
            </a:r>
            <a:endParaRPr lang="es-CO" sz="3200" u="sng" dirty="0">
              <a:latin typeface="Arial" panose="020B0604020202020204" pitchFamily="34" charset="0"/>
              <a:cs typeface="Arial" panose="020B0604020202020204" pitchFamily="34" charset="0"/>
            </a:endParaRPr>
          </a:p>
        </p:txBody>
      </p:sp>
      <p:sp>
        <p:nvSpPr>
          <p:cNvPr id="5" name="Rectángulo 4"/>
          <p:cNvSpPr/>
          <p:nvPr/>
        </p:nvSpPr>
        <p:spPr>
          <a:xfrm>
            <a:off x="1227909" y="1007609"/>
            <a:ext cx="1210588" cy="369332"/>
          </a:xfrm>
          <a:prstGeom prst="rect">
            <a:avLst/>
          </a:prstGeom>
        </p:spPr>
        <p:txBody>
          <a:bodyPr wrap="none">
            <a:spAutoFit/>
          </a:bodyPr>
          <a:lstStyle/>
          <a:p>
            <a:r>
              <a:rPr lang="es-CO" b="1" dirty="0" smtClean="0">
                <a:latin typeface="Arial" panose="020B0604020202020204" pitchFamily="34" charset="0"/>
                <a:ea typeface="Calibri" panose="020F0502020204030204" pitchFamily="34" charset="0"/>
                <a:cs typeface="Arial" panose="020B0604020202020204" pitchFamily="34" charset="0"/>
              </a:rPr>
              <a:t>Figura 19</a:t>
            </a:r>
            <a:endParaRPr lang="en-US" dirty="0">
              <a:latin typeface="Arial" panose="020B0604020202020204" pitchFamily="34" charset="0"/>
              <a:cs typeface="Arial" panose="020B0604020202020204" pitchFamily="34" charset="0"/>
            </a:endParaRPr>
          </a:p>
        </p:txBody>
      </p:sp>
      <p:sp>
        <p:nvSpPr>
          <p:cNvPr id="6" name="Rectángulo 5"/>
          <p:cNvSpPr/>
          <p:nvPr/>
        </p:nvSpPr>
        <p:spPr>
          <a:xfrm>
            <a:off x="1227909" y="1509991"/>
            <a:ext cx="7297783" cy="523220"/>
          </a:xfrm>
          <a:prstGeom prst="rect">
            <a:avLst/>
          </a:prstGeom>
        </p:spPr>
        <p:txBody>
          <a:bodyPr wrap="square">
            <a:spAutoFit/>
          </a:bodyPr>
          <a:lstStyle/>
          <a:p>
            <a:pPr algn="just"/>
            <a:r>
              <a:rPr lang="es-CO" sz="1400" dirty="0">
                <a:latin typeface="Arial" panose="020B0604020202020204" pitchFamily="34" charset="0"/>
                <a:ea typeface="Calibri" panose="020F0502020204030204" pitchFamily="34" charset="0"/>
                <a:cs typeface="Arial" panose="020B0604020202020204" pitchFamily="34" charset="0"/>
              </a:rPr>
              <a:t>Prueba de significancia de </a:t>
            </a:r>
            <a:r>
              <a:rPr lang="es-CO" sz="1400" dirty="0" err="1">
                <a:latin typeface="Arial" panose="020B0604020202020204" pitchFamily="34" charset="0"/>
                <a:ea typeface="Calibri" panose="020F0502020204030204" pitchFamily="34" charset="0"/>
                <a:cs typeface="Arial" panose="020B0604020202020204" pitchFamily="34" charset="0"/>
              </a:rPr>
              <a:t>Tukey</a:t>
            </a:r>
            <a:r>
              <a:rPr lang="es-CO" sz="1400" dirty="0">
                <a:latin typeface="Arial" panose="020B0604020202020204" pitchFamily="34" charset="0"/>
                <a:ea typeface="Calibri" panose="020F0502020204030204" pitchFamily="34" charset="0"/>
                <a:cs typeface="Arial" panose="020B0604020202020204" pitchFamily="34" charset="0"/>
              </a:rPr>
              <a:t> para la variable costo de producción en la aplicación de </a:t>
            </a:r>
            <a:r>
              <a:rPr lang="es-CO" sz="1400" dirty="0">
                <a:solidFill>
                  <a:srgbClr val="000000"/>
                </a:solidFill>
                <a:latin typeface="Arial" panose="020B0604020202020204" pitchFamily="34" charset="0"/>
                <a:ea typeface="Calibri" panose="020F0502020204030204" pitchFamily="34" charset="0"/>
                <a:cs typeface="Arial" panose="020B0604020202020204" pitchFamily="34" charset="0"/>
              </a:rPr>
              <a:t>diferentes dosis con </a:t>
            </a:r>
            <a:r>
              <a:rPr lang="es-CO" sz="1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prebióticos.</a:t>
            </a:r>
            <a:endParaRPr lang="en-US" sz="1400" dirty="0">
              <a:latin typeface="Arial" panose="020B060402020202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EE425622-4591-44E2-B9C8-5E467FC9AC92}"/>
              </a:ext>
            </a:extLst>
          </p:cNvPr>
          <p:cNvGraphicFramePr/>
          <p:nvPr>
            <p:extLst>
              <p:ext uri="{D42A27DB-BD31-4B8C-83A1-F6EECF244321}">
                <p14:modId xmlns:p14="http://schemas.microsoft.com/office/powerpoint/2010/main" val="483771663"/>
              </p:ext>
            </p:extLst>
          </p:nvPr>
        </p:nvGraphicFramePr>
        <p:xfrm>
          <a:off x="1227909" y="2448061"/>
          <a:ext cx="5799908" cy="360004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p:cNvSpPr/>
          <p:nvPr/>
        </p:nvSpPr>
        <p:spPr>
          <a:xfrm>
            <a:off x="7345680" y="2904534"/>
            <a:ext cx="3979817" cy="1708160"/>
          </a:xfrm>
          <a:prstGeom prst="rect">
            <a:avLst/>
          </a:prstGeom>
          <a:ln>
            <a:solidFill>
              <a:srgbClr val="00B050"/>
            </a:solidFill>
          </a:ln>
        </p:spPr>
        <p:txBody>
          <a:bodyPr wrap="square">
            <a:spAutoFit/>
          </a:bodyPr>
          <a:lstStyle/>
          <a:p>
            <a:pPr algn="just">
              <a:lnSpc>
                <a:spcPct val="150000"/>
              </a:lnSpc>
              <a:spcAft>
                <a:spcPts val="800"/>
              </a:spcAft>
            </a:pPr>
            <a:r>
              <a:rPr lang="es-CO" sz="1400" dirty="0" smtClean="0">
                <a:latin typeface="Arial" panose="020B0604020202020204" pitchFamily="34" charset="0"/>
                <a:ea typeface="Calibri" panose="020F0502020204030204" pitchFamily="34" charset="0"/>
                <a:cs typeface="Arial" panose="020B0604020202020204" pitchFamily="34" charset="0"/>
              </a:rPr>
              <a:t>Se </a:t>
            </a:r>
            <a:r>
              <a:rPr lang="es-CO" sz="1400" dirty="0">
                <a:latin typeface="Arial" panose="020B0604020202020204" pitchFamily="34" charset="0"/>
                <a:ea typeface="Calibri" panose="020F0502020204030204" pitchFamily="34" charset="0"/>
                <a:cs typeface="Arial" panose="020B0604020202020204" pitchFamily="34" charset="0"/>
              </a:rPr>
              <a:t>puede apreciar que el tratamiento con 20 g tuvo un menor costo de producción de $ 1,02 por cada kg, a comparación </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al tratamiento de 0 g el cual tuvo un mayor costo de producción de $ 1,18 por cada kg. </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223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0923" y="359094"/>
            <a:ext cx="3702937" cy="646331"/>
          </a:xfrm>
          <a:prstGeom prst="rect">
            <a:avLst/>
          </a:prstGeom>
        </p:spPr>
        <p:txBody>
          <a:bodyPr wrap="none">
            <a:spAutoFit/>
          </a:bodyPr>
          <a:lstStyle/>
          <a:p>
            <a:pPr marL="1807845" indent="-457200">
              <a:lnSpc>
                <a:spcPct val="200000"/>
              </a:lnSpc>
              <a:spcBef>
                <a:spcPts val="1200"/>
              </a:spcBef>
              <a:spcAft>
                <a:spcPts val="800"/>
              </a:spcAft>
            </a:pPr>
            <a:r>
              <a:rPr lang="es-ES" b="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Beneficio por pollo </a:t>
            </a:r>
            <a:endParaRPr lang="en-US" sz="2000" b="1"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Gráfico 4">
            <a:extLst>
              <a:ext uri="{FF2B5EF4-FFF2-40B4-BE49-F238E27FC236}">
                <a16:creationId xmlns:a16="http://schemas.microsoft.com/office/drawing/2014/main" id="{0D3DAF15-DDA1-4D43-B5CC-8F59E996A82A}"/>
              </a:ext>
            </a:extLst>
          </p:cNvPr>
          <p:cNvGraphicFramePr/>
          <p:nvPr>
            <p:extLst>
              <p:ext uri="{D42A27DB-BD31-4B8C-83A1-F6EECF244321}">
                <p14:modId xmlns:p14="http://schemas.microsoft.com/office/powerpoint/2010/main" val="1989126321"/>
              </p:ext>
            </p:extLst>
          </p:nvPr>
        </p:nvGraphicFramePr>
        <p:xfrm>
          <a:off x="1098096" y="2897731"/>
          <a:ext cx="5772966" cy="373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1098096" y="1005425"/>
            <a:ext cx="1210588" cy="369332"/>
          </a:xfrm>
          <a:prstGeom prst="rect">
            <a:avLst/>
          </a:prstGeom>
        </p:spPr>
        <p:txBody>
          <a:bodyPr wrap="none">
            <a:spAutoFit/>
          </a:bodyPr>
          <a:lstStyle/>
          <a:p>
            <a:r>
              <a:rPr lang="es-CO" b="1" dirty="0" smtClean="0">
                <a:latin typeface="Arial" panose="020B0604020202020204" pitchFamily="34" charset="0"/>
                <a:ea typeface="Calibri" panose="020F0502020204030204" pitchFamily="34" charset="0"/>
                <a:cs typeface="Arial" panose="020B0604020202020204" pitchFamily="34" charset="0"/>
              </a:rPr>
              <a:t>Figura 20</a:t>
            </a:r>
            <a:endParaRPr lang="en-US" dirty="0">
              <a:latin typeface="Arial" panose="020B0604020202020204" pitchFamily="34" charset="0"/>
              <a:cs typeface="Arial" panose="020B0604020202020204" pitchFamily="34" charset="0"/>
            </a:endParaRPr>
          </a:p>
        </p:txBody>
      </p:sp>
      <p:sp>
        <p:nvSpPr>
          <p:cNvPr id="7" name="Rectángulo 6"/>
          <p:cNvSpPr/>
          <p:nvPr/>
        </p:nvSpPr>
        <p:spPr>
          <a:xfrm>
            <a:off x="1098095" y="1689968"/>
            <a:ext cx="6804933" cy="523220"/>
          </a:xfrm>
          <a:prstGeom prst="rect">
            <a:avLst/>
          </a:prstGeom>
        </p:spPr>
        <p:txBody>
          <a:bodyPr wrap="square">
            <a:spAutoFit/>
          </a:bodyPr>
          <a:lstStyle/>
          <a:p>
            <a:pPr algn="just"/>
            <a:r>
              <a:rPr lang="es-CO" sz="1400" dirty="0">
                <a:latin typeface="Arial" panose="020B0604020202020204" pitchFamily="34" charset="0"/>
                <a:ea typeface="Calibri" panose="020F0502020204030204" pitchFamily="34" charset="0"/>
                <a:cs typeface="Arial" panose="020B0604020202020204" pitchFamily="34" charset="0"/>
              </a:rPr>
              <a:t>Prueba de significancia de </a:t>
            </a:r>
            <a:r>
              <a:rPr lang="es-CO" sz="1400" dirty="0" err="1">
                <a:latin typeface="Arial" panose="020B0604020202020204" pitchFamily="34" charset="0"/>
                <a:ea typeface="Calibri" panose="020F0502020204030204" pitchFamily="34" charset="0"/>
                <a:cs typeface="Arial" panose="020B0604020202020204" pitchFamily="34" charset="0"/>
              </a:rPr>
              <a:t>Tukey</a:t>
            </a:r>
            <a:r>
              <a:rPr lang="es-CO" sz="1400" dirty="0">
                <a:latin typeface="Arial" panose="020B0604020202020204" pitchFamily="34" charset="0"/>
                <a:ea typeface="Calibri" panose="020F0502020204030204" pitchFamily="34" charset="0"/>
                <a:cs typeface="Arial" panose="020B0604020202020204" pitchFamily="34" charset="0"/>
              </a:rPr>
              <a:t> 5%  para la variable beneficio por pollo en la aplicación de </a:t>
            </a:r>
            <a:r>
              <a:rPr lang="es-CO" sz="1400" dirty="0">
                <a:solidFill>
                  <a:srgbClr val="000000"/>
                </a:solidFill>
                <a:latin typeface="Arial" panose="020B0604020202020204" pitchFamily="34" charset="0"/>
                <a:ea typeface="Calibri" panose="020F0502020204030204" pitchFamily="34" charset="0"/>
                <a:cs typeface="Arial" panose="020B0604020202020204" pitchFamily="34" charset="0"/>
              </a:rPr>
              <a:t>diferentes dosis con </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prebióticos</a:t>
            </a:r>
            <a:endParaRPr lang="en-US" sz="1400" dirty="0">
              <a:latin typeface="Arial" panose="020B0604020202020204" pitchFamily="34" charset="0"/>
              <a:cs typeface="Arial" panose="020B0604020202020204" pitchFamily="34" charset="0"/>
            </a:endParaRPr>
          </a:p>
        </p:txBody>
      </p:sp>
      <p:sp>
        <p:nvSpPr>
          <p:cNvPr id="8" name="Rectángulo 7"/>
          <p:cNvSpPr/>
          <p:nvPr/>
        </p:nvSpPr>
        <p:spPr>
          <a:xfrm>
            <a:off x="7215052" y="3138408"/>
            <a:ext cx="4136571" cy="1384995"/>
          </a:xfrm>
          <a:prstGeom prst="rect">
            <a:avLst/>
          </a:prstGeom>
          <a:ln>
            <a:solidFill>
              <a:srgbClr val="7030A0"/>
            </a:solidFill>
          </a:ln>
        </p:spPr>
        <p:txBody>
          <a:bodyPr wrap="square">
            <a:spAutoFit/>
          </a:bodyPr>
          <a:lstStyle/>
          <a:p>
            <a:pPr algn="just">
              <a:lnSpc>
                <a:spcPct val="150000"/>
              </a:lnSpc>
              <a:spcAft>
                <a:spcPts val="800"/>
              </a:spcAft>
            </a:pPr>
            <a:r>
              <a:rPr lang="es-CO" sz="1400" dirty="0" smtClean="0">
                <a:latin typeface="Arial" panose="020B0604020202020204" pitchFamily="34" charset="0"/>
                <a:ea typeface="Calibri" panose="020F0502020204030204" pitchFamily="34" charset="0"/>
                <a:cs typeface="Arial" panose="020B0604020202020204" pitchFamily="34" charset="0"/>
              </a:rPr>
              <a:t>Se </a:t>
            </a:r>
            <a:r>
              <a:rPr lang="es-CO" sz="1400" dirty="0">
                <a:latin typeface="Arial" panose="020B0604020202020204" pitchFamily="34" charset="0"/>
                <a:ea typeface="Calibri" panose="020F0502020204030204" pitchFamily="34" charset="0"/>
                <a:cs typeface="Arial" panose="020B0604020202020204" pitchFamily="34" charset="0"/>
              </a:rPr>
              <a:t>puede apreciar que el tratamiento con 20 g tuvo un mayor beneficio por pollo de $ 1,39, a comparación </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al tratamiento de 0 g el cual tuvo un beneficio por pollo de $ 0,76. </a:t>
            </a: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900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ducción y manejo avícola: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540" y="1604417"/>
            <a:ext cx="4316100" cy="322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3139875961"/>
              </p:ext>
            </p:extLst>
          </p:nvPr>
        </p:nvGraphicFramePr>
        <p:xfrm>
          <a:off x="6094549" y="314717"/>
          <a:ext cx="5897154" cy="5001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746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p47"/>
          <p:cNvSpPr txBox="1">
            <a:spLocks noGrp="1"/>
          </p:cNvSpPr>
          <p:nvPr>
            <p:ph type="title"/>
          </p:nvPr>
        </p:nvSpPr>
        <p:spPr>
          <a:xfrm>
            <a:off x="261256" y="110215"/>
            <a:ext cx="6766561"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ANÁLISIS BROMATOLÓGICO</a:t>
            </a:r>
            <a:endParaRPr lang="es-CO" sz="3200" u="sng" dirty="0">
              <a:latin typeface="Arial" panose="020B0604020202020204" pitchFamily="34" charset="0"/>
              <a:cs typeface="Arial" panose="020B0604020202020204" pitchFamily="34" charset="0"/>
            </a:endParaRPr>
          </a:p>
        </p:txBody>
      </p:sp>
      <p:sp>
        <p:nvSpPr>
          <p:cNvPr id="5" name="Rectángulo 4"/>
          <p:cNvSpPr/>
          <p:nvPr/>
        </p:nvSpPr>
        <p:spPr>
          <a:xfrm>
            <a:off x="1323702" y="1191415"/>
            <a:ext cx="6526423" cy="523220"/>
          </a:xfrm>
          <a:prstGeom prst="rect">
            <a:avLst/>
          </a:prstGeom>
        </p:spPr>
        <p:txBody>
          <a:bodyPr wrap="square">
            <a:spAutoFit/>
          </a:bodyPr>
          <a:lstStyle/>
          <a:p>
            <a:pPr algn="just"/>
            <a:r>
              <a:rPr lang="es-CO" sz="1400" dirty="0">
                <a:latin typeface="Arial" panose="020B0604020202020204" pitchFamily="34" charset="0"/>
                <a:ea typeface="Calibri" panose="020F0502020204030204" pitchFamily="34" charset="0"/>
                <a:cs typeface="Arial" panose="020B0604020202020204" pitchFamily="34" charset="0"/>
              </a:rPr>
              <a:t>Análisis bromatológico con la aplicación de la dosis de 20 g</a:t>
            </a:r>
            <a:r>
              <a:rPr lang="es-CO" sz="1400" dirty="0">
                <a:solidFill>
                  <a:srgbClr val="000000"/>
                </a:solidFill>
                <a:latin typeface="Arial" panose="020B0604020202020204" pitchFamily="34" charset="0"/>
                <a:ea typeface="Calibri" panose="020F0502020204030204" pitchFamily="34" charset="0"/>
                <a:cs typeface="Arial" panose="020B0604020202020204" pitchFamily="34" charset="0"/>
              </a:rPr>
              <a:t> del </a:t>
            </a:r>
            <a:r>
              <a:rPr lang="es-CO"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prebióticos de Achicoria en la crianza de pollos de engorde</a:t>
            </a:r>
            <a:endParaRPr lang="en-US" sz="1400" dirty="0">
              <a:latin typeface="Arial" panose="020B0604020202020204" pitchFamily="34" charset="0"/>
              <a:cs typeface="Arial" panose="020B0604020202020204" pitchFamily="34" charset="0"/>
            </a:endParaRPr>
          </a:p>
        </p:txBody>
      </p:sp>
      <p:sp>
        <p:nvSpPr>
          <p:cNvPr id="6" name="Rectángulo 5"/>
          <p:cNvSpPr/>
          <p:nvPr/>
        </p:nvSpPr>
        <p:spPr>
          <a:xfrm>
            <a:off x="1323702" y="727759"/>
            <a:ext cx="1090876" cy="369332"/>
          </a:xfrm>
          <a:prstGeom prst="rect">
            <a:avLst/>
          </a:prstGeom>
        </p:spPr>
        <p:txBody>
          <a:bodyPr wrap="none">
            <a:spAutoFit/>
          </a:bodyPr>
          <a:lstStyle/>
          <a:p>
            <a:r>
              <a:rPr lang="es-CO" b="1" dirty="0" smtClean="0">
                <a:latin typeface="Arial" panose="020B0604020202020204" pitchFamily="34" charset="0"/>
                <a:cs typeface="Arial" panose="020B0604020202020204" pitchFamily="34" charset="0"/>
              </a:rPr>
              <a:t>Tabla 25</a:t>
            </a:r>
            <a:endParaRPr lang="en-US"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957940" y="1808959"/>
            <a:ext cx="6526423" cy="5207631"/>
          </a:xfrm>
          <a:prstGeom prst="rect">
            <a:avLst/>
          </a:prstGeom>
        </p:spPr>
      </p:pic>
      <p:sp>
        <p:nvSpPr>
          <p:cNvPr id="9" name="Rectángulo 8"/>
          <p:cNvSpPr/>
          <p:nvPr/>
        </p:nvSpPr>
        <p:spPr>
          <a:xfrm>
            <a:off x="8571411" y="2360616"/>
            <a:ext cx="3313611" cy="1600438"/>
          </a:xfrm>
          <a:prstGeom prst="rect">
            <a:avLst/>
          </a:prstGeom>
          <a:ln>
            <a:solidFill>
              <a:srgbClr val="0070C0"/>
            </a:solidFill>
          </a:ln>
        </p:spPr>
        <p:txBody>
          <a:bodyPr wrap="square">
            <a:spAutoFit/>
          </a:bodyPr>
          <a:lstStyle/>
          <a:p>
            <a:pPr algn="just"/>
            <a:r>
              <a:rPr lang="es-EC" sz="1400" dirty="0">
                <a:latin typeface="Arial" panose="020B0604020202020204" pitchFamily="34" charset="0"/>
                <a:ea typeface="Calibri" panose="020F0502020204030204" pitchFamily="34" charset="0"/>
                <a:cs typeface="Arial" panose="020B0604020202020204" pitchFamily="34" charset="0"/>
              </a:rPr>
              <a:t>(</a:t>
            </a:r>
            <a:r>
              <a:rPr lang="es-EC" sz="1400" dirty="0" err="1">
                <a:latin typeface="Arial" panose="020B0604020202020204" pitchFamily="34" charset="0"/>
                <a:ea typeface="Calibri" panose="020F0502020204030204" pitchFamily="34" charset="0"/>
                <a:cs typeface="Arial" panose="020B0604020202020204" pitchFamily="34" charset="0"/>
              </a:rPr>
              <a:t>Technonews</a:t>
            </a:r>
            <a:r>
              <a:rPr lang="es-EC" sz="1400" dirty="0">
                <a:latin typeface="Arial" panose="020B0604020202020204" pitchFamily="34" charset="0"/>
                <a:ea typeface="Calibri" panose="020F0502020204030204" pitchFamily="34" charset="0"/>
                <a:cs typeface="Arial" panose="020B0604020202020204" pitchFamily="34" charset="0"/>
              </a:rPr>
              <a:t>, 2019)</a:t>
            </a:r>
            <a:r>
              <a:rPr lang="es-ES" sz="1400" dirty="0">
                <a:latin typeface="Arial" panose="020B0604020202020204" pitchFamily="34" charset="0"/>
                <a:ea typeface="Calibri" panose="020F0502020204030204" pitchFamily="34" charset="0"/>
                <a:cs typeface="Arial" panose="020B0604020202020204" pitchFamily="34" charset="0"/>
              </a:rPr>
              <a:t> menciona en la crianza de pollo de engorde el hígado cumple una función importante para obtener buenos resultados reproductivos, debido a que el hígado está constantemente expuestos a tóxicos que provienen del intestino</a:t>
            </a:r>
            <a:endParaRPr lang="en-US" sz="1400" dirty="0">
              <a:latin typeface="Arial" panose="020B0604020202020204" pitchFamily="34" charset="0"/>
              <a:cs typeface="Arial" panose="020B0604020202020204" pitchFamily="34" charset="0"/>
            </a:endParaRPr>
          </a:p>
        </p:txBody>
      </p:sp>
      <p:sp>
        <p:nvSpPr>
          <p:cNvPr id="11" name="Rectángulo 10"/>
          <p:cNvSpPr/>
          <p:nvPr/>
        </p:nvSpPr>
        <p:spPr>
          <a:xfrm>
            <a:off x="8159931" y="4412774"/>
            <a:ext cx="3927566" cy="954107"/>
          </a:xfrm>
          <a:prstGeom prst="rect">
            <a:avLst/>
          </a:prstGeom>
          <a:ln>
            <a:solidFill>
              <a:srgbClr val="92D050"/>
            </a:solidFill>
          </a:ln>
        </p:spPr>
        <p:txBody>
          <a:bodyPr wrap="square">
            <a:spAutoFit/>
          </a:bodyPr>
          <a:lstStyle/>
          <a:p>
            <a:pPr algn="just"/>
            <a:r>
              <a:rPr lang="es-ES" sz="1400" dirty="0">
                <a:latin typeface="Arial" panose="020B0604020202020204" pitchFamily="34" charset="0"/>
                <a:ea typeface="Calibri" panose="020F0502020204030204" pitchFamily="34" charset="0"/>
                <a:cs typeface="Arial" panose="020B0604020202020204" pitchFamily="34" charset="0"/>
              </a:rPr>
              <a:t>La utilización de prebióticos crea una alteración del pH que funciona como antiséptico en el sistema digestivo y su vez minimiza la proliferación de microorganismo patógenos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78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p47"/>
          <p:cNvSpPr txBox="1">
            <a:spLocks noGrp="1"/>
          </p:cNvSpPr>
          <p:nvPr>
            <p:ph type="title"/>
          </p:nvPr>
        </p:nvSpPr>
        <p:spPr>
          <a:xfrm>
            <a:off x="-1031967" y="149403"/>
            <a:ext cx="5695407"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CONCLUSIONES</a:t>
            </a:r>
            <a:endParaRPr lang="es-CO" sz="3200" u="sng" dirty="0">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2359086292"/>
              </p:ext>
            </p:extLst>
          </p:nvPr>
        </p:nvGraphicFramePr>
        <p:xfrm>
          <a:off x="647336" y="863357"/>
          <a:ext cx="113182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407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1;p47"/>
          <p:cNvSpPr txBox="1">
            <a:spLocks noGrp="1"/>
          </p:cNvSpPr>
          <p:nvPr>
            <p:ph type="title"/>
          </p:nvPr>
        </p:nvSpPr>
        <p:spPr>
          <a:xfrm>
            <a:off x="-156756" y="319220"/>
            <a:ext cx="5695407" cy="617544"/>
          </a:xfrm>
          <a:prstGeom prst="rect">
            <a:avLst/>
          </a:prstGeom>
          <a:ln>
            <a:noFill/>
          </a:ln>
        </p:spPr>
        <p:txBody>
          <a:bodyPr spcFirstLastPara="1" wrap="square" lIns="91425" tIns="91425" rIns="91425" bIns="91425" anchor="ctr" anchorCtr="0">
            <a:noAutofit/>
          </a:bodyPr>
          <a:lstStyle/>
          <a:p>
            <a:pPr marL="457200" lvl="0" indent="-457200" algn="r">
              <a:spcBef>
                <a:spcPts val="0"/>
              </a:spcBef>
              <a:buFont typeface="Wingdings" panose="05000000000000000000" pitchFamily="2" charset="2"/>
              <a:buChar char="§"/>
            </a:pPr>
            <a:r>
              <a:rPr lang="es-MX" sz="3200" u="sng" dirty="0" smtClean="0">
                <a:latin typeface="Arial" panose="020B0604020202020204" pitchFamily="34" charset="0"/>
                <a:cs typeface="Arial" panose="020B0604020202020204" pitchFamily="34" charset="0"/>
              </a:rPr>
              <a:t>RECOMENDACIONES</a:t>
            </a:r>
            <a:endParaRPr lang="es-CO" sz="3200" u="sng" dirty="0">
              <a:latin typeface="Arial" panose="020B0604020202020204" pitchFamily="34" charset="0"/>
              <a:cs typeface="Arial" panose="020B0604020202020204" pitchFamily="34" charset="0"/>
            </a:endParaRPr>
          </a:p>
        </p:txBody>
      </p:sp>
      <p:graphicFrame>
        <p:nvGraphicFramePr>
          <p:cNvPr id="11" name="Diagrama 10"/>
          <p:cNvGraphicFramePr/>
          <p:nvPr>
            <p:extLst>
              <p:ext uri="{D42A27DB-BD31-4B8C-83A1-F6EECF244321}">
                <p14:modId xmlns:p14="http://schemas.microsoft.com/office/powerpoint/2010/main" val="1991191369"/>
              </p:ext>
            </p:extLst>
          </p:nvPr>
        </p:nvGraphicFramePr>
        <p:xfrm>
          <a:off x="986971" y="319220"/>
          <a:ext cx="11004731" cy="630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78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p36"/>
          <p:cNvSpPr txBox="1">
            <a:spLocks noGrp="1"/>
          </p:cNvSpPr>
          <p:nvPr>
            <p:ph type="title"/>
          </p:nvPr>
        </p:nvSpPr>
        <p:spPr>
          <a:xfrm>
            <a:off x="1182367" y="1936434"/>
            <a:ext cx="6643956" cy="889200"/>
          </a:xfrm>
          <a:prstGeom prst="rect">
            <a:avLst/>
          </a:prstGeom>
          <a:noFill/>
          <a:ln>
            <a:noFill/>
          </a:ln>
        </p:spPr>
        <p:txBody>
          <a:bodyPr spcFirstLastPara="1" vert="horz" wrap="square" lIns="121900" tIns="121900" rIns="121900" bIns="121900" rtlCol="0" anchor="ctr" anchorCtr="0">
            <a:noAutofit/>
          </a:bodyPr>
          <a:lstStyle/>
          <a:p>
            <a:r>
              <a:rPr lang="en" sz="9333" b="1" dirty="0">
                <a:solidFill>
                  <a:srgbClr val="00B050"/>
                </a:solidFill>
              </a:rPr>
              <a:t>GRACIAS</a:t>
            </a:r>
            <a:r>
              <a:rPr lang="en" sz="9333" dirty="0"/>
              <a:t> </a:t>
            </a:r>
            <a:endParaRPr sz="9333" dirty="0"/>
          </a:p>
        </p:txBody>
      </p:sp>
      <p:sp>
        <p:nvSpPr>
          <p:cNvPr id="266" name="Google Shape;266;p36"/>
          <p:cNvSpPr txBox="1">
            <a:spLocks noGrp="1"/>
          </p:cNvSpPr>
          <p:nvPr>
            <p:ph type="subTitle" idx="1"/>
          </p:nvPr>
        </p:nvSpPr>
        <p:spPr>
          <a:xfrm>
            <a:off x="1986339" y="3557681"/>
            <a:ext cx="9493320" cy="1235200"/>
          </a:xfrm>
          <a:prstGeom prst="rect">
            <a:avLst/>
          </a:prstGeom>
        </p:spPr>
        <p:txBody>
          <a:bodyPr spcFirstLastPara="1" vert="horz" wrap="square" lIns="121900" tIns="121900" rIns="121900" bIns="121900" rtlCol="0" anchor="t" anchorCtr="0">
            <a:noAutofit/>
          </a:bodyPr>
          <a:lstStyle/>
          <a:p>
            <a:pPr marL="0" indent="0"/>
            <a:r>
              <a:rPr lang="es-EC" sz="7200" b="1" dirty="0">
                <a:solidFill>
                  <a:srgbClr val="00B0F0"/>
                </a:solidFill>
                <a:latin typeface="Josefin Sans"/>
              </a:rPr>
              <a:t>POR SU ATENCIÓN.</a:t>
            </a:r>
            <a:endParaRPr sz="7200" b="1" dirty="0">
              <a:solidFill>
                <a:srgbClr val="00B0F0"/>
              </a:solidFill>
              <a:latin typeface="Josefin Sans"/>
            </a:endParaRPr>
          </a:p>
          <a:p>
            <a:pPr marL="0" indent="0">
              <a:spcBef>
                <a:spcPts val="2133"/>
              </a:spcBef>
            </a:pPr>
            <a:endParaRPr sz="7200" b="1" dirty="0">
              <a:latin typeface="Josefin Sans"/>
            </a:endParaRPr>
          </a:p>
        </p:txBody>
      </p:sp>
    </p:spTree>
    <p:extLst>
      <p:ext uri="{BB962C8B-B14F-4D97-AF65-F5344CB8AC3E}">
        <p14:creationId xmlns:p14="http://schemas.microsoft.com/office/powerpoint/2010/main" val="2115137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1;p34"/>
          <p:cNvSpPr txBox="1">
            <a:spLocks noGrp="1"/>
          </p:cNvSpPr>
          <p:nvPr>
            <p:ph type="title" idx="4294967295"/>
          </p:nvPr>
        </p:nvSpPr>
        <p:spPr>
          <a:xfrm>
            <a:off x="1608265" y="1005577"/>
            <a:ext cx="1888324" cy="9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solidFill>
                  <a:srgbClr val="000000"/>
                </a:solidFill>
              </a:rPr>
              <a:t>Objetivo </a:t>
            </a:r>
            <a:br>
              <a:rPr lang="en" sz="3200" b="1" dirty="0" smtClean="0">
                <a:solidFill>
                  <a:srgbClr val="000000"/>
                </a:solidFill>
              </a:rPr>
            </a:br>
            <a:r>
              <a:rPr lang="en" sz="3200" b="1" dirty="0" smtClean="0">
                <a:solidFill>
                  <a:srgbClr val="000000"/>
                </a:solidFill>
              </a:rPr>
              <a:t>General</a:t>
            </a:r>
            <a:endParaRPr sz="3200" b="1" dirty="0">
              <a:solidFill>
                <a:srgbClr val="000000"/>
              </a:solidFill>
            </a:endParaRPr>
          </a:p>
        </p:txBody>
      </p:sp>
      <p:sp>
        <p:nvSpPr>
          <p:cNvPr id="5" name="Flecha a la derecha con muesca 4"/>
          <p:cNvSpPr/>
          <p:nvPr/>
        </p:nvSpPr>
        <p:spPr>
          <a:xfrm>
            <a:off x="4071355" y="1123274"/>
            <a:ext cx="866405" cy="5617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2"/>
          <p:cNvSpPr>
            <a:spLocks noGrp="1"/>
          </p:cNvSpPr>
          <p:nvPr>
            <p:ph type="title"/>
          </p:nvPr>
        </p:nvSpPr>
        <p:spPr>
          <a:xfrm>
            <a:off x="5384913" y="1123274"/>
            <a:ext cx="6154221" cy="923400"/>
          </a:xfrm>
        </p:spPr>
        <p:txBody>
          <a:bodyPr>
            <a:noAutofit/>
          </a:bodyPr>
          <a:lstStyle/>
          <a:p>
            <a:pPr algn="just"/>
            <a:r>
              <a:rPr lang="es-MX" sz="1400" dirty="0">
                <a:solidFill>
                  <a:srgbClr val="000000"/>
                </a:solidFill>
                <a:latin typeface="Arial" panose="020B0604020202020204" pitchFamily="34" charset="0"/>
                <a:cs typeface="Arial" panose="020B0604020202020204" pitchFamily="34" charset="0"/>
              </a:rPr>
              <a:t>Evaluar diferentes niveles de prebióticos obtenidos de Achicoria (</a:t>
            </a:r>
            <a:r>
              <a:rPr lang="es-MX" sz="1400" i="1" dirty="0" err="1">
                <a:solidFill>
                  <a:srgbClr val="000000"/>
                </a:solidFill>
                <a:latin typeface="Arial" panose="020B0604020202020204" pitchFamily="34" charset="0"/>
                <a:cs typeface="Arial" panose="020B0604020202020204" pitchFamily="34" charset="0"/>
              </a:rPr>
              <a:t>Cichorium</a:t>
            </a:r>
            <a:r>
              <a:rPr lang="es-MX" sz="1400" i="1" dirty="0">
                <a:solidFill>
                  <a:srgbClr val="000000"/>
                </a:solidFill>
                <a:latin typeface="Arial" panose="020B0604020202020204" pitchFamily="34" charset="0"/>
                <a:cs typeface="Arial" panose="020B0604020202020204" pitchFamily="34" charset="0"/>
              </a:rPr>
              <a:t> </a:t>
            </a:r>
            <a:r>
              <a:rPr lang="es-MX" sz="1400" i="1" dirty="0" err="1">
                <a:solidFill>
                  <a:srgbClr val="000000"/>
                </a:solidFill>
                <a:latin typeface="Arial" panose="020B0604020202020204" pitchFamily="34" charset="0"/>
                <a:cs typeface="Arial" panose="020B0604020202020204" pitchFamily="34" charset="0"/>
              </a:rPr>
              <a:t>intybus</a:t>
            </a:r>
            <a:r>
              <a:rPr lang="es-MX" sz="1400" i="1" dirty="0">
                <a:solidFill>
                  <a:srgbClr val="000000"/>
                </a:solidFill>
                <a:latin typeface="Arial" panose="020B0604020202020204" pitchFamily="34" charset="0"/>
                <a:cs typeface="Arial" panose="020B0604020202020204" pitchFamily="34" charset="0"/>
              </a:rPr>
              <a:t> </a:t>
            </a:r>
            <a:r>
              <a:rPr lang="es-MX" sz="1400" dirty="0">
                <a:solidFill>
                  <a:srgbClr val="000000"/>
                </a:solidFill>
                <a:latin typeface="Arial" panose="020B0604020202020204" pitchFamily="34" charset="0"/>
                <a:cs typeface="Arial" panose="020B0604020202020204" pitchFamily="34" charset="0"/>
              </a:rPr>
              <a:t>L.) en la crianza de pollo </a:t>
            </a:r>
            <a:r>
              <a:rPr lang="es-MX" sz="1400" dirty="0" err="1">
                <a:solidFill>
                  <a:srgbClr val="000000"/>
                </a:solidFill>
                <a:latin typeface="Arial" panose="020B0604020202020204" pitchFamily="34" charset="0"/>
                <a:cs typeface="Arial" panose="020B0604020202020204" pitchFamily="34" charset="0"/>
              </a:rPr>
              <a:t>Broiler</a:t>
            </a:r>
            <a:r>
              <a:rPr lang="es-MX" sz="1400" dirty="0">
                <a:solidFill>
                  <a:srgbClr val="000000"/>
                </a:solidFill>
                <a:latin typeface="Arial" panose="020B0604020202020204" pitchFamily="34" charset="0"/>
                <a:cs typeface="Arial" panose="020B0604020202020204" pitchFamily="34" charset="0"/>
              </a:rPr>
              <a:t> y su efecto sobre parámetros zootécnicos. </a:t>
            </a:r>
            <a:endParaRPr lang="es-EC" sz="1400" b="0" dirty="0">
              <a:solidFill>
                <a:srgbClr val="000000"/>
              </a:solidFill>
              <a:latin typeface="Arial" panose="020B0604020202020204" pitchFamily="34" charset="0"/>
              <a:cs typeface="Arial" panose="020B0604020202020204" pitchFamily="34" charset="0"/>
            </a:endParaRPr>
          </a:p>
        </p:txBody>
      </p:sp>
      <p:sp>
        <p:nvSpPr>
          <p:cNvPr id="7" name="Google Shape;231;p34"/>
          <p:cNvSpPr txBox="1">
            <a:spLocks/>
          </p:cNvSpPr>
          <p:nvPr/>
        </p:nvSpPr>
        <p:spPr>
          <a:xfrm>
            <a:off x="1686642" y="4084057"/>
            <a:ext cx="2179963" cy="9234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spcBef>
                <a:spcPts val="0"/>
              </a:spcBef>
            </a:pPr>
            <a:r>
              <a:rPr lang="en-US" sz="3200" b="1" dirty="0" err="1" smtClean="0">
                <a:solidFill>
                  <a:srgbClr val="000000"/>
                </a:solidFill>
              </a:rPr>
              <a:t>Objetivos</a:t>
            </a:r>
            <a:r>
              <a:rPr lang="en-US" sz="3200" b="1" dirty="0" smtClean="0">
                <a:solidFill>
                  <a:srgbClr val="000000"/>
                </a:solidFill>
              </a:rPr>
              <a:t> </a:t>
            </a:r>
            <a:br>
              <a:rPr lang="en-US" sz="3200" b="1" dirty="0" smtClean="0">
                <a:solidFill>
                  <a:srgbClr val="000000"/>
                </a:solidFill>
              </a:rPr>
            </a:br>
            <a:r>
              <a:rPr lang="en-US" sz="3200" b="1" dirty="0" err="1" smtClean="0">
                <a:solidFill>
                  <a:srgbClr val="000000"/>
                </a:solidFill>
              </a:rPr>
              <a:t>Específicos</a:t>
            </a:r>
            <a:endParaRPr lang="en-US" sz="3200" b="1" dirty="0">
              <a:solidFill>
                <a:srgbClr val="000000"/>
              </a:solidFill>
            </a:endParaRPr>
          </a:p>
        </p:txBody>
      </p:sp>
      <p:sp>
        <p:nvSpPr>
          <p:cNvPr id="11" name="Título 2"/>
          <p:cNvSpPr txBox="1">
            <a:spLocks/>
          </p:cNvSpPr>
          <p:nvPr/>
        </p:nvSpPr>
        <p:spPr>
          <a:xfrm>
            <a:off x="5299265" y="3539924"/>
            <a:ext cx="6154221" cy="9234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lgn="just"/>
            <a:r>
              <a:rPr lang="es-ES" sz="1400" dirty="0">
                <a:latin typeface="Arial" panose="020B0604020202020204" pitchFamily="34" charset="0"/>
                <a:cs typeface="Arial" panose="020B0604020202020204" pitchFamily="34" charset="0"/>
              </a:rPr>
              <a:t>Evaluar los parámetros zootécnicos de ganancia de peso e índice de conversión alimenticia y mortalidad, obtenidos al finalizar la etapa de engorde. </a:t>
            </a:r>
            <a:endParaRPr lang="en-US" sz="1400" dirty="0">
              <a:latin typeface="Arial" panose="020B0604020202020204" pitchFamily="34" charset="0"/>
              <a:cs typeface="Arial" panose="020B0604020202020204" pitchFamily="34" charset="0"/>
            </a:endParaRPr>
          </a:p>
          <a:p>
            <a:pPr algn="just"/>
            <a:endParaRPr lang="es-EC" sz="2000" dirty="0">
              <a:solidFill>
                <a:srgbClr val="000000"/>
              </a:solidFill>
            </a:endParaRPr>
          </a:p>
        </p:txBody>
      </p:sp>
      <p:sp>
        <p:nvSpPr>
          <p:cNvPr id="12" name="Título 2"/>
          <p:cNvSpPr txBox="1">
            <a:spLocks/>
          </p:cNvSpPr>
          <p:nvPr/>
        </p:nvSpPr>
        <p:spPr>
          <a:xfrm>
            <a:off x="5299264" y="4663454"/>
            <a:ext cx="6154221" cy="9234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Examinar la integridad intestinal a través de la medición de las microvellosidades. </a:t>
            </a:r>
            <a:endParaRPr lang="en-US" sz="1400" dirty="0">
              <a:latin typeface="Arial" panose="020B0604020202020204" pitchFamily="34" charset="0"/>
              <a:cs typeface="Arial" panose="020B0604020202020204" pitchFamily="34" charset="0"/>
            </a:endParaRPr>
          </a:p>
          <a:p>
            <a:pPr lvl="0" algn="just"/>
            <a:endParaRPr lang="en-US" sz="3800" dirty="0" smtClean="0"/>
          </a:p>
          <a:p>
            <a:pPr algn="just"/>
            <a:endParaRPr lang="es-EC" sz="2000" dirty="0">
              <a:solidFill>
                <a:srgbClr val="000000"/>
              </a:solidFill>
            </a:endParaRPr>
          </a:p>
        </p:txBody>
      </p:sp>
      <p:sp>
        <p:nvSpPr>
          <p:cNvPr id="14" name="Título 2"/>
          <p:cNvSpPr txBox="1">
            <a:spLocks/>
          </p:cNvSpPr>
          <p:nvPr/>
        </p:nvSpPr>
        <p:spPr>
          <a:xfrm>
            <a:off x="5299263" y="5669287"/>
            <a:ext cx="6154221" cy="9234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lgn="just"/>
            <a:endParaRPr lang="en-US" sz="3800" dirty="0" smtClean="0"/>
          </a:p>
          <a:p>
            <a:pPr algn="just"/>
            <a:endParaRPr lang="es-EC" sz="2000" dirty="0">
              <a:solidFill>
                <a:srgbClr val="000000"/>
              </a:solidFill>
            </a:endParaRPr>
          </a:p>
        </p:txBody>
      </p:sp>
      <p:sp>
        <p:nvSpPr>
          <p:cNvPr id="15" name="Título 2"/>
          <p:cNvSpPr txBox="1">
            <a:spLocks/>
          </p:cNvSpPr>
          <p:nvPr/>
        </p:nvSpPr>
        <p:spPr>
          <a:xfrm>
            <a:off x="5299262" y="5786984"/>
            <a:ext cx="6154221" cy="9234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lgn="just"/>
            <a:r>
              <a:rPr lang="es-ES" sz="1400" dirty="0">
                <a:latin typeface="Arial" panose="020B0604020202020204" pitchFamily="34" charset="0"/>
                <a:cs typeface="Arial" panose="020B0604020202020204" pitchFamily="34" charset="0"/>
              </a:rPr>
              <a:t>Determinar la relación costo-beneficio de la eficiencia en el agua de bebida con prebióticos. </a:t>
            </a:r>
            <a:endParaRPr lang="en-US" sz="1400" dirty="0">
              <a:latin typeface="Arial" panose="020B0604020202020204" pitchFamily="34" charset="0"/>
              <a:cs typeface="Arial" panose="020B0604020202020204" pitchFamily="34" charset="0"/>
            </a:endParaRPr>
          </a:p>
          <a:p>
            <a:pPr algn="just"/>
            <a:r>
              <a:rPr lang="es-ES" sz="2000" dirty="0" smtClean="0"/>
              <a:t> </a:t>
            </a:r>
            <a:endParaRPr lang="en-US" sz="2000" dirty="0"/>
          </a:p>
          <a:p>
            <a:pPr lvl="0" algn="just"/>
            <a:endParaRPr lang="en-US" sz="3800" dirty="0" smtClean="0"/>
          </a:p>
          <a:p>
            <a:pPr algn="just"/>
            <a:endParaRPr lang="es-EC" sz="2000" dirty="0">
              <a:solidFill>
                <a:srgbClr val="000000"/>
              </a:solidFill>
            </a:endParaRPr>
          </a:p>
        </p:txBody>
      </p:sp>
      <p:sp>
        <p:nvSpPr>
          <p:cNvPr id="16" name="Flecha a la derecha con muesca 15"/>
          <p:cNvSpPr/>
          <p:nvPr/>
        </p:nvSpPr>
        <p:spPr>
          <a:xfrm>
            <a:off x="4223754" y="4624439"/>
            <a:ext cx="866405" cy="5617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echa a la derecha con muesca 16"/>
          <p:cNvSpPr/>
          <p:nvPr/>
        </p:nvSpPr>
        <p:spPr>
          <a:xfrm>
            <a:off x="4223754" y="5717329"/>
            <a:ext cx="866405" cy="5617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echa a la derecha con muesca 17"/>
          <p:cNvSpPr/>
          <p:nvPr/>
        </p:nvSpPr>
        <p:spPr>
          <a:xfrm>
            <a:off x="4223753" y="3531549"/>
            <a:ext cx="866405" cy="5617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71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8;p39"/>
          <p:cNvSpPr txBox="1">
            <a:spLocks noGrp="1"/>
          </p:cNvSpPr>
          <p:nvPr>
            <p:ph type="title"/>
          </p:nvPr>
        </p:nvSpPr>
        <p:spPr>
          <a:xfrm>
            <a:off x="1447243" y="143691"/>
            <a:ext cx="4692300" cy="717300"/>
          </a:xfrm>
          <a:prstGeom prst="rect">
            <a:avLst/>
          </a:prstGeom>
          <a:ln>
            <a:noFill/>
          </a:ln>
        </p:spPr>
        <p:txBody>
          <a:bodyPr spcFirstLastPara="1" wrap="square" lIns="91425" tIns="91425" rIns="91425" bIns="91425" anchor="ctr" anchorCtr="0">
            <a:noAutofit/>
          </a:bodyPr>
          <a:lstStyle/>
          <a:p>
            <a:pPr marL="571500" lvl="0" indent="-571500" algn="ctr" rtl="0">
              <a:spcBef>
                <a:spcPts val="0"/>
              </a:spcBef>
              <a:spcAft>
                <a:spcPts val="0"/>
              </a:spcAft>
              <a:buFont typeface="Wingdings" panose="05000000000000000000" pitchFamily="2" charset="2"/>
              <a:buChar char="§"/>
            </a:pPr>
            <a:r>
              <a:rPr lang="en" sz="3600" u="sng" dirty="0" smtClean="0">
                <a:solidFill>
                  <a:srgbClr val="000000"/>
                </a:solidFill>
                <a:latin typeface="Arial" panose="020B0604020202020204" pitchFamily="34" charset="0"/>
                <a:cs typeface="Arial" panose="020B0604020202020204" pitchFamily="34" charset="0"/>
              </a:rPr>
              <a:t>METODOLOGÍA</a:t>
            </a:r>
            <a:endParaRPr sz="3600" u="sng" dirty="0">
              <a:solidFill>
                <a:srgbClr val="000000"/>
              </a:solidFill>
              <a:latin typeface="Arial" panose="020B0604020202020204" pitchFamily="34" charset="0"/>
              <a:cs typeface="Arial" panose="020B0604020202020204" pitchFamily="34" charset="0"/>
            </a:endParaRPr>
          </a:p>
        </p:txBody>
      </p:sp>
      <p:pic>
        <p:nvPicPr>
          <p:cNvPr id="5" name="Imagen 4" descr="D:\Usuario\Downloads\Eli tesis.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232" y="1088297"/>
            <a:ext cx="6636659" cy="5064309"/>
          </a:xfrm>
          <a:prstGeom prst="rect">
            <a:avLst/>
          </a:prstGeom>
          <a:noFill/>
          <a:ln>
            <a:noFill/>
          </a:ln>
        </p:spPr>
      </p:pic>
      <p:sp>
        <p:nvSpPr>
          <p:cNvPr id="6" name="Google Shape;289;p39"/>
          <p:cNvSpPr txBox="1">
            <a:spLocks/>
          </p:cNvSpPr>
          <p:nvPr/>
        </p:nvSpPr>
        <p:spPr>
          <a:xfrm>
            <a:off x="8698821" y="298641"/>
            <a:ext cx="2366459" cy="407400"/>
          </a:xfrm>
          <a:prstGeom prst="rect">
            <a:avLst/>
          </a:prstGeom>
        </p:spPr>
        <p:txBody>
          <a:bodyPr spcFirstLastPara="1" wrap="square" lIns="91425" tIns="91425" rIns="91425" bIns="91425" anchor="b" anchorCtr="0">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spcBef>
                <a:spcPts val="0"/>
              </a:spcBef>
            </a:pPr>
            <a:r>
              <a:rPr lang="en-US" sz="1800" b="1" dirty="0" err="1" smtClean="0">
                <a:solidFill>
                  <a:srgbClr val="000000"/>
                </a:solidFill>
                <a:latin typeface="Arial" panose="020B0604020202020204" pitchFamily="34" charset="0"/>
                <a:cs typeface="Arial" panose="020B0604020202020204" pitchFamily="34" charset="0"/>
              </a:rPr>
              <a:t>Ubicación</a:t>
            </a:r>
            <a:r>
              <a:rPr lang="en-US" sz="1800" b="1" dirty="0" smtClean="0">
                <a:solidFill>
                  <a:srgbClr val="000000"/>
                </a:solidFill>
                <a:latin typeface="Arial" panose="020B0604020202020204" pitchFamily="34" charset="0"/>
                <a:cs typeface="Arial" panose="020B0604020202020204" pitchFamily="34" charset="0"/>
              </a:rPr>
              <a:t> </a:t>
            </a:r>
            <a:r>
              <a:rPr lang="en-US" sz="1800" b="1" dirty="0" err="1" smtClean="0">
                <a:solidFill>
                  <a:srgbClr val="000000"/>
                </a:solidFill>
                <a:latin typeface="Arial" panose="020B0604020202020204" pitchFamily="34" charset="0"/>
                <a:cs typeface="Arial" panose="020B0604020202020204" pitchFamily="34" charset="0"/>
              </a:rPr>
              <a:t>Política</a:t>
            </a:r>
            <a:r>
              <a:rPr lang="en-US" sz="1800" b="1" dirty="0" smtClean="0">
                <a:solidFill>
                  <a:srgbClr val="000000"/>
                </a:solidFill>
                <a:latin typeface="Arial" panose="020B0604020202020204" pitchFamily="34" charset="0"/>
                <a:cs typeface="Arial" panose="020B0604020202020204" pitchFamily="34" charset="0"/>
              </a:rPr>
              <a:t>  </a:t>
            </a:r>
            <a:endParaRPr lang="en-US" sz="1800" b="1" dirty="0">
              <a:solidFill>
                <a:srgbClr val="000000"/>
              </a:solidFill>
              <a:latin typeface="Arial" panose="020B0604020202020204" pitchFamily="34" charset="0"/>
              <a:cs typeface="Arial" panose="020B0604020202020204" pitchFamily="34" charset="0"/>
            </a:endParaRPr>
          </a:p>
        </p:txBody>
      </p:sp>
      <p:sp>
        <p:nvSpPr>
          <p:cNvPr id="8" name="Rectángulo 7"/>
          <p:cNvSpPr/>
          <p:nvPr/>
        </p:nvSpPr>
        <p:spPr>
          <a:xfrm>
            <a:off x="7772401" y="860991"/>
            <a:ext cx="4219303" cy="1384995"/>
          </a:xfrm>
          <a:prstGeom prst="rect">
            <a:avLst/>
          </a:prstGeom>
        </p:spPr>
        <p:txBody>
          <a:bodyPr wrap="square">
            <a:spAutoFit/>
          </a:bodyPr>
          <a:lstStyle/>
          <a:p>
            <a:pPr algn="just"/>
            <a:r>
              <a:rPr lang="es-MX" sz="1400" dirty="0">
                <a:latin typeface="Arial" panose="020B0604020202020204" pitchFamily="34" charset="0"/>
                <a:ea typeface="Calibri" panose="020F0502020204030204" pitchFamily="34" charset="0"/>
              </a:rPr>
              <a:t>El experimento donde se probó el prebiótico obtenido de Achicoria para pollos de engorde se realizó en las instalaciones de la Universidad de las Fuerzas Armadas “ESPE”, el cual se encuentra ubicado en el km 24, margen izquierdo en la vía Santo Domingo – Quevedo</a:t>
            </a:r>
            <a:r>
              <a:rPr lang="es-MX" sz="1400" dirty="0" smtClean="0">
                <a:latin typeface="Arial" panose="020B0604020202020204" pitchFamily="34" charset="0"/>
                <a:ea typeface="Calibri" panose="020F0502020204030204" pitchFamily="34" charset="0"/>
              </a:rPr>
              <a:t>.</a:t>
            </a:r>
            <a:endParaRPr lang="es-EC" sz="1400" dirty="0" smtClean="0">
              <a:latin typeface="Arial" panose="020B0604020202020204" pitchFamily="34" charset="0"/>
              <a:ea typeface="Calibri" panose="020F0502020204030204" pitchFamily="34" charset="0"/>
            </a:endParaRPr>
          </a:p>
        </p:txBody>
      </p:sp>
      <p:sp>
        <p:nvSpPr>
          <p:cNvPr id="9" name="Google Shape;289;p39"/>
          <p:cNvSpPr txBox="1">
            <a:spLocks/>
          </p:cNvSpPr>
          <p:nvPr/>
        </p:nvSpPr>
        <p:spPr>
          <a:xfrm>
            <a:off x="8444096" y="2672168"/>
            <a:ext cx="2875911" cy="407400"/>
          </a:xfrm>
          <a:prstGeom prst="rect">
            <a:avLst/>
          </a:prstGeom>
        </p:spPr>
        <p:txBody>
          <a:bodyPr spcFirstLastPara="1" wrap="square" lIns="91425" tIns="91425" rIns="91425" bIns="91425" anchor="b" anchorCtr="0">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spcBef>
                <a:spcPts val="0"/>
              </a:spcBef>
            </a:pPr>
            <a:r>
              <a:rPr lang="en-US" sz="1800" b="1" dirty="0" err="1" smtClean="0">
                <a:solidFill>
                  <a:srgbClr val="000000"/>
                </a:solidFill>
                <a:latin typeface="Arial" panose="020B0604020202020204" pitchFamily="34" charset="0"/>
                <a:cs typeface="Arial" panose="020B0604020202020204" pitchFamily="34" charset="0"/>
              </a:rPr>
              <a:t>Ubicación</a:t>
            </a:r>
            <a:r>
              <a:rPr lang="en-US" sz="1800" b="1" dirty="0" smtClean="0">
                <a:solidFill>
                  <a:srgbClr val="000000"/>
                </a:solidFill>
                <a:latin typeface="Arial" panose="020B0604020202020204" pitchFamily="34" charset="0"/>
                <a:cs typeface="Arial" panose="020B0604020202020204" pitchFamily="34" charset="0"/>
              </a:rPr>
              <a:t> </a:t>
            </a:r>
            <a:r>
              <a:rPr lang="en-US" sz="1800" b="1" dirty="0" err="1" smtClean="0">
                <a:solidFill>
                  <a:srgbClr val="000000"/>
                </a:solidFill>
                <a:latin typeface="Arial" panose="020B0604020202020204" pitchFamily="34" charset="0"/>
                <a:cs typeface="Arial" panose="020B0604020202020204" pitchFamily="34" charset="0"/>
              </a:rPr>
              <a:t>Geográfica</a:t>
            </a:r>
            <a:r>
              <a:rPr lang="en-US" sz="1800" b="1" dirty="0" smtClean="0">
                <a:solidFill>
                  <a:srgbClr val="000000"/>
                </a:solidFill>
                <a:latin typeface="Arial" panose="020B0604020202020204" pitchFamily="34" charset="0"/>
                <a:cs typeface="Arial" panose="020B0604020202020204" pitchFamily="34" charset="0"/>
              </a:rPr>
              <a:t>  </a:t>
            </a:r>
            <a:endParaRPr lang="en-US" sz="1800" b="1" dirty="0">
              <a:solidFill>
                <a:srgbClr val="000000"/>
              </a:solidFill>
              <a:latin typeface="Arial" panose="020B0604020202020204" pitchFamily="34" charset="0"/>
              <a:cs typeface="Arial" panose="020B0604020202020204" pitchFamily="34" charset="0"/>
            </a:endParaRPr>
          </a:p>
        </p:txBody>
      </p:sp>
      <p:sp>
        <p:nvSpPr>
          <p:cNvPr id="10" name="Rectángulo 9"/>
          <p:cNvSpPr/>
          <p:nvPr/>
        </p:nvSpPr>
        <p:spPr>
          <a:xfrm>
            <a:off x="8867597" y="3378788"/>
            <a:ext cx="2810596" cy="830997"/>
          </a:xfrm>
          <a:prstGeom prst="rect">
            <a:avLst/>
          </a:prstGeom>
        </p:spPr>
        <p:txBody>
          <a:bodyPr wrap="square">
            <a:spAutoFit/>
          </a:bodyPr>
          <a:lstStyle/>
          <a:p>
            <a:pPr marL="171450" lvl="3" indent="-171450">
              <a:buFont typeface="Wingdings" panose="05000000000000000000" pitchFamily="2" charset="2"/>
              <a:buChar char="§"/>
            </a:pPr>
            <a:r>
              <a:rPr lang="es-EC" sz="1600" dirty="0">
                <a:latin typeface="Arial" panose="020B0604020202020204" pitchFamily="34" charset="0"/>
                <a:ea typeface="Calibri" panose="020F0502020204030204" pitchFamily="34" charset="0"/>
              </a:rPr>
              <a:t>Latitud</a:t>
            </a:r>
            <a:r>
              <a:rPr lang="es-EC" sz="1600" dirty="0" smtClean="0">
                <a:latin typeface="Arial" panose="020B0604020202020204" pitchFamily="34" charset="0"/>
                <a:ea typeface="Calibri" panose="020F0502020204030204" pitchFamily="34" charset="0"/>
              </a:rPr>
              <a:t>:		0°10'58"S       </a:t>
            </a:r>
            <a:endParaRPr lang="es-EC" sz="1600" dirty="0">
              <a:latin typeface="Arial" panose="020B0604020202020204" pitchFamily="34" charset="0"/>
              <a:ea typeface="Calibri" panose="020F0502020204030204" pitchFamily="34" charset="0"/>
            </a:endParaRPr>
          </a:p>
          <a:p>
            <a:pPr marL="171450" lvl="2" indent="-171450" algn="just">
              <a:buFont typeface="Wingdings" panose="05000000000000000000" pitchFamily="2" charset="2"/>
              <a:buChar char="§"/>
            </a:pPr>
            <a:r>
              <a:rPr lang="es-EC" sz="1600" dirty="0" smtClean="0">
                <a:latin typeface="Arial" panose="020B0604020202020204" pitchFamily="34" charset="0"/>
                <a:ea typeface="Calibri" panose="020F0502020204030204" pitchFamily="34" charset="0"/>
              </a:rPr>
              <a:t>Longitud:	79°05'39"W       </a:t>
            </a:r>
            <a:endParaRPr lang="es-EC" sz="1600" dirty="0">
              <a:latin typeface="Arial" panose="020B0604020202020204" pitchFamily="34" charset="0"/>
              <a:ea typeface="Calibri" panose="020F0502020204030204" pitchFamily="34" charset="0"/>
            </a:endParaRPr>
          </a:p>
          <a:p>
            <a:pPr marL="171450" lvl="1" indent="-171450" algn="just">
              <a:buFont typeface="Wingdings" panose="05000000000000000000" pitchFamily="2" charset="2"/>
              <a:buChar char="§"/>
            </a:pPr>
            <a:r>
              <a:rPr lang="es-EC" sz="1600" dirty="0">
                <a:latin typeface="Arial" panose="020B0604020202020204" pitchFamily="34" charset="0"/>
                <a:ea typeface="Calibri" panose="020F0502020204030204" pitchFamily="34" charset="0"/>
              </a:rPr>
              <a:t>Altura: </a:t>
            </a:r>
            <a:r>
              <a:rPr lang="es-EC" sz="1600" dirty="0" smtClean="0">
                <a:latin typeface="Arial" panose="020B0604020202020204" pitchFamily="34" charset="0"/>
                <a:ea typeface="Calibri" panose="020F0502020204030204" pitchFamily="34" charset="0"/>
              </a:rPr>
              <a:t>		586 </a:t>
            </a:r>
            <a:r>
              <a:rPr lang="es-EC" sz="1600" dirty="0">
                <a:latin typeface="Arial" panose="020B0604020202020204" pitchFamily="34" charset="0"/>
                <a:ea typeface="Calibri" panose="020F0502020204030204" pitchFamily="34" charset="0"/>
              </a:rPr>
              <a:t>msnm</a:t>
            </a:r>
          </a:p>
        </p:txBody>
      </p:sp>
      <p:sp>
        <p:nvSpPr>
          <p:cNvPr id="11" name="Google Shape;289;p39"/>
          <p:cNvSpPr txBox="1">
            <a:spLocks/>
          </p:cNvSpPr>
          <p:nvPr/>
        </p:nvSpPr>
        <p:spPr>
          <a:xfrm>
            <a:off x="8444096" y="4509005"/>
            <a:ext cx="2875911" cy="407400"/>
          </a:xfrm>
          <a:prstGeom prst="rect">
            <a:avLst/>
          </a:prstGeom>
        </p:spPr>
        <p:txBody>
          <a:bodyPr spcFirstLastPara="1" wrap="square" lIns="91425" tIns="91425" rIns="91425" bIns="91425" anchor="b" anchorCtr="0">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spcBef>
                <a:spcPts val="0"/>
              </a:spcBef>
            </a:pPr>
            <a:r>
              <a:rPr lang="en-US" sz="1800" b="1" dirty="0" err="1" smtClean="0">
                <a:solidFill>
                  <a:srgbClr val="000000"/>
                </a:solidFill>
                <a:latin typeface="Arial" panose="020B0604020202020204" pitchFamily="34" charset="0"/>
                <a:cs typeface="Arial" panose="020B0604020202020204" pitchFamily="34" charset="0"/>
              </a:rPr>
              <a:t>Ubicación</a:t>
            </a:r>
            <a:r>
              <a:rPr lang="en-US" sz="1800" b="1" dirty="0" smtClean="0">
                <a:solidFill>
                  <a:srgbClr val="000000"/>
                </a:solidFill>
                <a:latin typeface="Arial" panose="020B0604020202020204" pitchFamily="34" charset="0"/>
                <a:cs typeface="Arial" panose="020B0604020202020204" pitchFamily="34" charset="0"/>
              </a:rPr>
              <a:t> </a:t>
            </a:r>
            <a:r>
              <a:rPr lang="en-US" sz="1800" b="1" dirty="0" err="1" smtClean="0">
                <a:solidFill>
                  <a:srgbClr val="000000"/>
                </a:solidFill>
                <a:latin typeface="Arial" panose="020B0604020202020204" pitchFamily="34" charset="0"/>
                <a:cs typeface="Arial" panose="020B0604020202020204" pitchFamily="34" charset="0"/>
              </a:rPr>
              <a:t>Ecológica</a:t>
            </a:r>
            <a:r>
              <a:rPr lang="en-US" sz="1800" b="1" dirty="0" smtClean="0">
                <a:solidFill>
                  <a:srgbClr val="000000"/>
                </a:solidFill>
                <a:latin typeface="Arial" panose="020B0604020202020204" pitchFamily="34" charset="0"/>
                <a:cs typeface="Arial" panose="020B0604020202020204" pitchFamily="34" charset="0"/>
              </a:rPr>
              <a:t>  </a:t>
            </a:r>
            <a:endParaRPr lang="en-US" sz="1800" b="1" dirty="0">
              <a:solidFill>
                <a:srgbClr val="000000"/>
              </a:solidFill>
              <a:latin typeface="Arial" panose="020B0604020202020204" pitchFamily="34" charset="0"/>
              <a:cs typeface="Arial" panose="020B0604020202020204" pitchFamily="34" charset="0"/>
            </a:endParaRPr>
          </a:p>
        </p:txBody>
      </p:sp>
      <p:sp>
        <p:nvSpPr>
          <p:cNvPr id="14" name="Rectángulo 13"/>
          <p:cNvSpPr/>
          <p:nvPr/>
        </p:nvSpPr>
        <p:spPr>
          <a:xfrm>
            <a:off x="7846424" y="4964724"/>
            <a:ext cx="4145280" cy="523220"/>
          </a:xfrm>
          <a:prstGeom prst="rect">
            <a:avLst/>
          </a:prstGeom>
        </p:spPr>
        <p:txBody>
          <a:bodyPr wrap="square">
            <a:spAutoFit/>
          </a:bodyPr>
          <a:lstStyle/>
          <a:p>
            <a:r>
              <a:rPr lang="es-MX" sz="1400" dirty="0">
                <a:latin typeface="Arial" panose="020B0604020202020204" pitchFamily="34" charset="0"/>
                <a:cs typeface="Arial" panose="020B0604020202020204" pitchFamily="34" charset="0"/>
              </a:rPr>
              <a:t>La zona donde se realizó la investigación cuenta con las siguientes características </a:t>
            </a:r>
            <a:r>
              <a:rPr lang="es-MX" sz="1400" dirty="0" smtClean="0">
                <a:latin typeface="Arial" panose="020B0604020202020204" pitchFamily="34" charset="0"/>
                <a:cs typeface="Arial" panose="020B0604020202020204" pitchFamily="34" charset="0"/>
              </a:rPr>
              <a:t>ecológicas:</a:t>
            </a:r>
            <a:endParaRPr lang="en-US" sz="1400" dirty="0">
              <a:latin typeface="Arial" panose="020B0604020202020204" pitchFamily="34" charset="0"/>
              <a:cs typeface="Arial" panose="020B0604020202020204" pitchFamily="34" charset="0"/>
            </a:endParaRPr>
          </a:p>
        </p:txBody>
      </p:sp>
      <p:sp>
        <p:nvSpPr>
          <p:cNvPr id="15" name="Rectángulo 14"/>
          <p:cNvSpPr/>
          <p:nvPr/>
        </p:nvSpPr>
        <p:spPr>
          <a:xfrm>
            <a:off x="7713254" y="5575197"/>
            <a:ext cx="3964939" cy="1138773"/>
          </a:xfrm>
          <a:prstGeom prst="rect">
            <a:avLst/>
          </a:prstGeom>
        </p:spPr>
        <p:txBody>
          <a:bodyPr wrap="square">
            <a:spAutoFit/>
          </a:bodyPr>
          <a:lstStyle/>
          <a:p>
            <a:pPr marL="171450" lvl="3" indent="-171450">
              <a:buFont typeface="Wingdings" panose="05000000000000000000" pitchFamily="2" charset="2"/>
              <a:buChar char="§"/>
            </a:pPr>
            <a:r>
              <a:rPr lang="es-CO" sz="1400" dirty="0">
                <a:latin typeface="Arial" panose="020B0604020202020204" pitchFamily="34" charset="0"/>
                <a:cs typeface="Arial" panose="020B0604020202020204" pitchFamily="34" charset="0"/>
              </a:rPr>
              <a:t>Zona de vida	: Bosque Húmedo Tropical. </a:t>
            </a:r>
            <a:endParaRPr lang="es-CO" sz="1400" dirty="0" smtClean="0">
              <a:latin typeface="Arial" panose="020B0604020202020204" pitchFamily="34" charset="0"/>
              <a:cs typeface="Arial" panose="020B0604020202020204" pitchFamily="34" charset="0"/>
            </a:endParaRPr>
          </a:p>
          <a:p>
            <a:pPr marL="171450" lvl="3" indent="-171450">
              <a:buFont typeface="Wingdings" panose="05000000000000000000" pitchFamily="2" charset="2"/>
              <a:buChar char="§"/>
            </a:pPr>
            <a:r>
              <a:rPr lang="es-CO" sz="1400" dirty="0" smtClean="0">
                <a:latin typeface="Arial" panose="020B0604020202020204" pitchFamily="34" charset="0"/>
                <a:cs typeface="Arial" panose="020B0604020202020204" pitchFamily="34" charset="0"/>
              </a:rPr>
              <a:t>Temperatura</a:t>
            </a:r>
            <a:r>
              <a:rPr lang="es-CO" sz="1400" dirty="0">
                <a:latin typeface="Arial" panose="020B0604020202020204" pitchFamily="34" charset="0"/>
                <a:cs typeface="Arial" panose="020B0604020202020204" pitchFamily="34" charset="0"/>
              </a:rPr>
              <a:t>	: 23,6 </a:t>
            </a:r>
            <a:r>
              <a:rPr lang="es-CO" sz="1400" dirty="0" err="1" smtClean="0">
                <a:latin typeface="Arial" panose="020B0604020202020204" pitchFamily="34" charset="0"/>
                <a:cs typeface="Arial" panose="020B0604020202020204" pitchFamily="34" charset="0"/>
              </a:rPr>
              <a:t>ºc</a:t>
            </a:r>
            <a:endParaRPr lang="es-CO" sz="1400" dirty="0" smtClean="0">
              <a:latin typeface="Arial" panose="020B0604020202020204" pitchFamily="34" charset="0"/>
              <a:cs typeface="Arial" panose="020B0604020202020204" pitchFamily="34" charset="0"/>
            </a:endParaRPr>
          </a:p>
          <a:p>
            <a:pPr marL="171450" lvl="3" indent="-171450">
              <a:buFont typeface="Wingdings" panose="05000000000000000000" pitchFamily="2" charset="2"/>
              <a:buChar char="§"/>
            </a:pPr>
            <a:r>
              <a:rPr lang="es-CO" sz="1400" dirty="0" err="1">
                <a:latin typeface="Arial" panose="020B0604020202020204" pitchFamily="34" charset="0"/>
                <a:cs typeface="Arial" panose="020B0604020202020204" pitchFamily="34" charset="0"/>
              </a:rPr>
              <a:t>Heliofanía</a:t>
            </a:r>
            <a:r>
              <a:rPr lang="es-CO" sz="1400" dirty="0">
                <a:latin typeface="Arial" panose="020B0604020202020204" pitchFamily="34" charset="0"/>
                <a:cs typeface="Arial" panose="020B0604020202020204" pitchFamily="34" charset="0"/>
              </a:rPr>
              <a:t> 	: 660 horas/luz/año</a:t>
            </a:r>
            <a:endParaRPr lang="en-US" sz="1400" dirty="0">
              <a:latin typeface="Arial" panose="020B0604020202020204" pitchFamily="34" charset="0"/>
              <a:cs typeface="Arial" panose="020B0604020202020204" pitchFamily="34" charset="0"/>
            </a:endParaRPr>
          </a:p>
          <a:p>
            <a:pPr marL="171450" lvl="3" indent="-1714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171450" lvl="3" indent="-171450">
              <a:buFont typeface="Wingdings" panose="05000000000000000000" pitchFamily="2" charset="2"/>
              <a:buChar char="§"/>
            </a:pPr>
            <a:endParaRPr lang="es-EC" sz="12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2220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81307" y="327727"/>
            <a:ext cx="1476879" cy="400110"/>
          </a:xfrm>
          <a:prstGeom prst="rect">
            <a:avLst/>
          </a:prstGeom>
        </p:spPr>
        <p:txBody>
          <a:bodyPr wrap="none">
            <a:spAutoFit/>
          </a:bodyPr>
          <a:lstStyle/>
          <a:p>
            <a:r>
              <a:rPr lang="en" sz="2000" b="1" u="sng" dirty="0" smtClean="0">
                <a:solidFill>
                  <a:srgbClr val="000000"/>
                </a:solidFill>
                <a:latin typeface="Arial" panose="020B0604020202020204" pitchFamily="34" charset="0"/>
                <a:cs typeface="Arial" panose="020B0604020202020204" pitchFamily="34" charset="0"/>
              </a:rPr>
              <a:t>MÉTODOS</a:t>
            </a:r>
            <a:endParaRPr lang="en-US" b="1" dirty="0">
              <a:latin typeface="Arial" panose="020B0604020202020204" pitchFamily="34" charset="0"/>
              <a:cs typeface="Arial" panose="020B0604020202020204" pitchFamily="34" charset="0"/>
            </a:endParaRPr>
          </a:p>
        </p:txBody>
      </p:sp>
      <p:sp>
        <p:nvSpPr>
          <p:cNvPr id="3" name="Google Shape;289;p39"/>
          <p:cNvSpPr txBox="1">
            <a:spLocks noGrp="1"/>
          </p:cNvSpPr>
          <p:nvPr>
            <p:ph type="title" idx="4294967295"/>
          </p:nvPr>
        </p:nvSpPr>
        <p:spPr>
          <a:xfrm>
            <a:off x="927868" y="1200625"/>
            <a:ext cx="2549641" cy="40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b="1" dirty="0" smtClean="0">
                <a:solidFill>
                  <a:srgbClr val="000000"/>
                </a:solidFill>
                <a:latin typeface="Arial" panose="020B0604020202020204" pitchFamily="34" charset="0"/>
                <a:cs typeface="Arial" panose="020B0604020202020204" pitchFamily="34" charset="0"/>
              </a:rPr>
              <a:t>Diseño Experimental</a:t>
            </a:r>
            <a:endParaRPr sz="1800" b="1" dirty="0">
              <a:solidFill>
                <a:srgbClr val="000000"/>
              </a:solidFill>
              <a:latin typeface="Arial" panose="020B0604020202020204" pitchFamily="34" charset="0"/>
              <a:cs typeface="Arial" panose="020B0604020202020204" pitchFamily="34" charset="0"/>
            </a:endParaRPr>
          </a:p>
        </p:txBody>
      </p:sp>
      <p:sp>
        <p:nvSpPr>
          <p:cNvPr id="4" name="Rectángulo 3"/>
          <p:cNvSpPr/>
          <p:nvPr/>
        </p:nvSpPr>
        <p:spPr>
          <a:xfrm>
            <a:off x="787075" y="1712720"/>
            <a:ext cx="4607885" cy="646331"/>
          </a:xfrm>
          <a:prstGeom prst="rect">
            <a:avLst/>
          </a:prstGeom>
        </p:spPr>
        <p:txBody>
          <a:bodyPr wrap="square">
            <a:spAutoFit/>
          </a:bodyPr>
          <a:lstStyle/>
          <a:p>
            <a:pPr marL="285750" indent="-285750" algn="just">
              <a:buFont typeface="Wingdings" panose="05000000000000000000" pitchFamily="2" charset="2"/>
              <a:buChar char="Ø"/>
            </a:pPr>
            <a:r>
              <a:rPr lang="es-CO" dirty="0">
                <a:latin typeface="Arial" panose="020B0604020202020204" pitchFamily="34" charset="0"/>
                <a:cs typeface="Arial" panose="020B0604020202020204" pitchFamily="34" charset="0"/>
              </a:rPr>
              <a:t>Factor </a:t>
            </a:r>
            <a:r>
              <a:rPr lang="es-CO" dirty="0" smtClean="0">
                <a:latin typeface="Arial" panose="020B0604020202020204" pitchFamily="34" charset="0"/>
                <a:cs typeface="Arial" panose="020B0604020202020204" pitchFamily="34" charset="0"/>
              </a:rPr>
              <a:t>a </a:t>
            </a:r>
            <a:r>
              <a:rPr lang="es-CO" dirty="0">
                <a:latin typeface="Arial" panose="020B0604020202020204" pitchFamily="34" charset="0"/>
                <a:cs typeface="Arial" panose="020B0604020202020204" pitchFamily="34" charset="0"/>
              </a:rPr>
              <a:t>probar: Aplicación de prebiótico de achicoria en el agua de </a:t>
            </a:r>
            <a:r>
              <a:rPr lang="es-CO" dirty="0" smtClean="0">
                <a:latin typeface="Arial" panose="020B0604020202020204" pitchFamily="34" charset="0"/>
                <a:cs typeface="Arial" panose="020B0604020202020204" pitchFamily="34" charset="0"/>
              </a:rPr>
              <a:t>bebida. </a:t>
            </a:r>
            <a:endParaRPr lang="en-US" dirty="0">
              <a:latin typeface="Arial" panose="020B0604020202020204" pitchFamily="34" charset="0"/>
              <a:cs typeface="Arial" panose="020B0604020202020204" pitchFamily="34" charset="0"/>
            </a:endParaRPr>
          </a:p>
        </p:txBody>
      </p:sp>
      <p:sp>
        <p:nvSpPr>
          <p:cNvPr id="6" name="Google Shape;289;p39"/>
          <p:cNvSpPr txBox="1">
            <a:spLocks noGrp="1"/>
          </p:cNvSpPr>
          <p:nvPr>
            <p:ph type="title" idx="4294967295"/>
          </p:nvPr>
        </p:nvSpPr>
        <p:spPr>
          <a:xfrm>
            <a:off x="1106684" y="3200115"/>
            <a:ext cx="3308852" cy="407400"/>
          </a:xfrm>
          <a:prstGeom prst="rect">
            <a:avLst/>
          </a:prstGeom>
        </p:spPr>
        <p:txBody>
          <a:bodyPr spcFirstLastPara="1" wrap="square" lIns="91425" tIns="91425" rIns="91425" bIns="91425" anchor="b" anchorCtr="0">
            <a:noAutofit/>
          </a:bodyPr>
          <a:lstStyle/>
          <a:p>
            <a:pPr marL="285750" lvl="0" indent="-285750" algn="ctr" rtl="0">
              <a:spcBef>
                <a:spcPts val="0"/>
              </a:spcBef>
              <a:spcAft>
                <a:spcPts val="0"/>
              </a:spcAft>
              <a:buFont typeface="Wingdings" panose="05000000000000000000" pitchFamily="2" charset="2"/>
              <a:buChar char="ü"/>
            </a:pPr>
            <a:r>
              <a:rPr lang="en" sz="1800" b="1" dirty="0" smtClean="0">
                <a:solidFill>
                  <a:srgbClr val="000000"/>
                </a:solidFill>
                <a:latin typeface="Arial" panose="020B0604020202020204" pitchFamily="34" charset="0"/>
                <a:cs typeface="Arial" panose="020B0604020202020204" pitchFamily="34" charset="0"/>
              </a:rPr>
              <a:t>Tratamientos a comparar </a:t>
            </a:r>
            <a:endParaRPr sz="1800" b="1" dirty="0">
              <a:solidFill>
                <a:srgbClr val="000000"/>
              </a:solidFill>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20945555"/>
              </p:ext>
            </p:extLst>
          </p:nvPr>
        </p:nvGraphicFramePr>
        <p:xfrm>
          <a:off x="1106684" y="4154841"/>
          <a:ext cx="3426127" cy="1592818"/>
        </p:xfrm>
        <a:graphic>
          <a:graphicData uri="http://schemas.openxmlformats.org/drawingml/2006/table">
            <a:tbl>
              <a:tblPr firstRow="1" firstCol="1" bandRow="1">
                <a:tableStyleId>{16D9F66E-5EB9-4882-86FB-DCBF35E3C3E4}</a:tableStyleId>
              </a:tblPr>
              <a:tblGrid>
                <a:gridCol w="1828817">
                  <a:extLst>
                    <a:ext uri="{9D8B030D-6E8A-4147-A177-3AD203B41FA5}">
                      <a16:colId xmlns:a16="http://schemas.microsoft.com/office/drawing/2014/main" val="235078911"/>
                    </a:ext>
                  </a:extLst>
                </a:gridCol>
                <a:gridCol w="1597310">
                  <a:extLst>
                    <a:ext uri="{9D8B030D-6E8A-4147-A177-3AD203B41FA5}">
                      <a16:colId xmlns:a16="http://schemas.microsoft.com/office/drawing/2014/main" val="4229168134"/>
                    </a:ext>
                  </a:extLst>
                </a:gridCol>
              </a:tblGrid>
              <a:tr h="298662">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Tratamientos</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Dosis (g/l)</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4945070"/>
                  </a:ext>
                </a:extLst>
              </a:tr>
              <a:tr h="323539">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T0</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0</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73897435"/>
                  </a:ext>
                </a:extLst>
              </a:tr>
              <a:tr h="323539">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T1</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10</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23193127"/>
                  </a:ext>
                </a:extLst>
              </a:tr>
              <a:tr h="323539">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T2</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20</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22396588"/>
                  </a:ext>
                </a:extLst>
              </a:tr>
              <a:tr h="323539">
                <a:tc>
                  <a:txBody>
                    <a:bodyPr/>
                    <a:lstStyle/>
                    <a:p>
                      <a:pPr algn="ctr">
                        <a:lnSpc>
                          <a:spcPct val="115000"/>
                        </a:lnSpc>
                        <a:spcAft>
                          <a:spcPts val="800"/>
                        </a:spcAft>
                      </a:pPr>
                      <a:r>
                        <a:rPr lang="es-CO" sz="1600" b="0">
                          <a:effectLst/>
                          <a:latin typeface="Arial" panose="020B0604020202020204" pitchFamily="34" charset="0"/>
                          <a:cs typeface="Arial" panose="020B0604020202020204" pitchFamily="34" charset="0"/>
                        </a:rPr>
                        <a:t>T3</a:t>
                      </a:r>
                      <a:endParaRPr lang="en-US"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es-CO" sz="1600" b="0" dirty="0">
                          <a:effectLst/>
                          <a:latin typeface="Arial" panose="020B0604020202020204" pitchFamily="34" charset="0"/>
                          <a:cs typeface="Arial" panose="020B0604020202020204" pitchFamily="34" charset="0"/>
                        </a:rPr>
                        <a:t>30</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13474328"/>
                  </a:ext>
                </a:extLst>
              </a:tr>
            </a:tbl>
          </a:graphicData>
        </a:graphic>
      </p:graphicFrame>
      <p:sp>
        <p:nvSpPr>
          <p:cNvPr id="8" name="Google Shape;289;p39"/>
          <p:cNvSpPr txBox="1">
            <a:spLocks noGrp="1"/>
          </p:cNvSpPr>
          <p:nvPr>
            <p:ph type="title" idx="4294967295"/>
          </p:nvPr>
        </p:nvSpPr>
        <p:spPr>
          <a:xfrm>
            <a:off x="7712135" y="319507"/>
            <a:ext cx="3308852" cy="407400"/>
          </a:xfrm>
          <a:prstGeom prst="rect">
            <a:avLst/>
          </a:prstGeom>
        </p:spPr>
        <p:txBody>
          <a:bodyPr spcFirstLastPara="1" wrap="square" lIns="91425" tIns="91425" rIns="91425" bIns="91425" anchor="b" anchorCtr="0">
            <a:noAutofit/>
          </a:bodyPr>
          <a:lstStyle/>
          <a:p>
            <a:pPr marL="285750" lvl="0" indent="-285750" algn="ctr" rtl="0">
              <a:spcBef>
                <a:spcPts val="0"/>
              </a:spcBef>
              <a:spcAft>
                <a:spcPts val="0"/>
              </a:spcAft>
              <a:buFont typeface="Wingdings" panose="05000000000000000000" pitchFamily="2" charset="2"/>
              <a:buChar char="ü"/>
            </a:pPr>
            <a:r>
              <a:rPr lang="en" sz="1800" b="1" dirty="0" smtClean="0">
                <a:solidFill>
                  <a:srgbClr val="000000"/>
                </a:solidFill>
                <a:latin typeface="Arial" panose="020B0604020202020204" pitchFamily="34" charset="0"/>
                <a:cs typeface="Arial" panose="020B0604020202020204" pitchFamily="34" charset="0"/>
              </a:rPr>
              <a:t>Tipo de diseño</a:t>
            </a:r>
            <a:endParaRPr sz="1800" b="1" dirty="0">
              <a:solidFill>
                <a:srgbClr val="000000"/>
              </a:solidFill>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1475629598"/>
              </p:ext>
            </p:extLst>
          </p:nvPr>
        </p:nvGraphicFramePr>
        <p:xfrm>
          <a:off x="6947029" y="740929"/>
          <a:ext cx="4652788" cy="295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Google Shape;289;p39"/>
          <p:cNvSpPr txBox="1">
            <a:spLocks noGrp="1"/>
          </p:cNvSpPr>
          <p:nvPr>
            <p:ph type="title" idx="4294967295"/>
          </p:nvPr>
        </p:nvSpPr>
        <p:spPr>
          <a:xfrm>
            <a:off x="6557554" y="3951141"/>
            <a:ext cx="5133703" cy="407400"/>
          </a:xfrm>
          <a:prstGeom prst="rect">
            <a:avLst/>
          </a:prstGeom>
        </p:spPr>
        <p:txBody>
          <a:bodyPr spcFirstLastPara="1" wrap="square" lIns="91425" tIns="91425" rIns="91425" bIns="91425" anchor="b" anchorCtr="0">
            <a:noAutofit/>
          </a:bodyPr>
          <a:lstStyle/>
          <a:p>
            <a:pPr marL="285750" lvl="0" indent="-285750" algn="ctr" rtl="0">
              <a:spcBef>
                <a:spcPts val="0"/>
              </a:spcBef>
              <a:spcAft>
                <a:spcPts val="0"/>
              </a:spcAft>
              <a:buFont typeface="Wingdings" panose="05000000000000000000" pitchFamily="2" charset="2"/>
              <a:buChar char="ü"/>
            </a:pPr>
            <a:r>
              <a:rPr lang="en" sz="1800" b="1" dirty="0" smtClean="0">
                <a:solidFill>
                  <a:srgbClr val="000000"/>
                </a:solidFill>
                <a:latin typeface="Arial" panose="020B0604020202020204" pitchFamily="34" charset="0"/>
                <a:cs typeface="Arial" panose="020B0604020202020204" pitchFamily="34" charset="0"/>
              </a:rPr>
              <a:t>Características de la Unidad Esperimental </a:t>
            </a:r>
            <a:endParaRPr sz="1800" b="1" dirty="0">
              <a:solidFill>
                <a:srgbClr val="000000"/>
              </a:solidFill>
              <a:latin typeface="Arial" panose="020B0604020202020204" pitchFamily="34" charset="0"/>
              <a:cs typeface="Arial" panose="020B0604020202020204" pitchFamily="34" charset="0"/>
            </a:endParaRPr>
          </a:p>
        </p:txBody>
      </p:sp>
      <p:sp>
        <p:nvSpPr>
          <p:cNvPr id="13" name="Rectángulo 12"/>
          <p:cNvSpPr/>
          <p:nvPr/>
        </p:nvSpPr>
        <p:spPr>
          <a:xfrm>
            <a:off x="7067006" y="4637314"/>
            <a:ext cx="4258491" cy="19594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solidFill>
                  <a:srgbClr val="000000"/>
                </a:solidFill>
              </a:rPr>
              <a:t>Unidades experimentales:	   </a:t>
            </a:r>
            <a:r>
              <a:rPr lang="es-EC" dirty="0" smtClean="0">
                <a:solidFill>
                  <a:srgbClr val="000000"/>
                </a:solidFill>
              </a:rPr>
              <a:t>20</a:t>
            </a:r>
            <a:endParaRPr lang="es-EC" dirty="0">
              <a:solidFill>
                <a:srgbClr val="000000"/>
              </a:solidFill>
            </a:endParaRPr>
          </a:p>
          <a:p>
            <a:r>
              <a:rPr lang="es-EC" dirty="0">
                <a:solidFill>
                  <a:srgbClr val="000000"/>
                </a:solidFill>
              </a:rPr>
              <a:t>N° aves por UE: 	 </a:t>
            </a:r>
            <a:r>
              <a:rPr lang="es-EC" dirty="0" smtClean="0">
                <a:solidFill>
                  <a:srgbClr val="000000"/>
                </a:solidFill>
              </a:rPr>
              <a:t>		  100</a:t>
            </a:r>
            <a:r>
              <a:rPr lang="es-EC" dirty="0">
                <a:solidFill>
                  <a:srgbClr val="000000"/>
                </a:solidFill>
              </a:rPr>
              <a:t/>
            </a:r>
            <a:br>
              <a:rPr lang="es-EC" dirty="0">
                <a:solidFill>
                  <a:srgbClr val="000000"/>
                </a:solidFill>
              </a:rPr>
            </a:br>
            <a:r>
              <a:rPr lang="es-EC" dirty="0">
                <a:solidFill>
                  <a:srgbClr val="000000"/>
                </a:solidFill>
              </a:rPr>
              <a:t>N° total de aves evaluadas:  </a:t>
            </a:r>
            <a:r>
              <a:rPr lang="es-EC" dirty="0" smtClean="0">
                <a:solidFill>
                  <a:srgbClr val="000000"/>
                </a:solidFill>
              </a:rPr>
              <a:t>2000</a:t>
            </a:r>
            <a:r>
              <a:rPr lang="es-EC" dirty="0">
                <a:solidFill>
                  <a:srgbClr val="000000"/>
                </a:solidFill>
              </a:rPr>
              <a:t/>
            </a:r>
            <a:br>
              <a:rPr lang="es-EC" dirty="0">
                <a:solidFill>
                  <a:srgbClr val="000000"/>
                </a:solidFill>
              </a:rPr>
            </a:br>
            <a:r>
              <a:rPr lang="es-EC" dirty="0">
                <a:solidFill>
                  <a:srgbClr val="000000"/>
                </a:solidFill>
              </a:rPr>
              <a:t>Periodo de evaluación: 	</a:t>
            </a:r>
            <a:r>
              <a:rPr lang="es-EC" dirty="0" smtClean="0">
                <a:solidFill>
                  <a:srgbClr val="000000"/>
                </a:solidFill>
              </a:rPr>
              <a:t>	39 días</a:t>
            </a:r>
            <a:endParaRPr lang="es-EC" dirty="0">
              <a:solidFill>
                <a:srgbClr val="000000"/>
              </a:solidFill>
            </a:endParaRPr>
          </a:p>
        </p:txBody>
      </p:sp>
    </p:spTree>
    <p:extLst>
      <p:ext uri="{BB962C8B-B14F-4D97-AF65-F5344CB8AC3E}">
        <p14:creationId xmlns:p14="http://schemas.microsoft.com/office/powerpoint/2010/main" val="145816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8;p39"/>
          <p:cNvSpPr txBox="1">
            <a:spLocks noGrp="1"/>
          </p:cNvSpPr>
          <p:nvPr>
            <p:ph type="title"/>
          </p:nvPr>
        </p:nvSpPr>
        <p:spPr>
          <a:xfrm>
            <a:off x="794099" y="182880"/>
            <a:ext cx="5776517" cy="717300"/>
          </a:xfrm>
          <a:prstGeom prst="rect">
            <a:avLst/>
          </a:prstGeom>
          <a:ln>
            <a:noFill/>
          </a:ln>
        </p:spPr>
        <p:txBody>
          <a:bodyPr spcFirstLastPara="1" wrap="square" lIns="91425" tIns="91425" rIns="91425" bIns="91425" anchor="ctr" anchorCtr="0">
            <a:noAutofit/>
          </a:bodyPr>
          <a:lstStyle/>
          <a:p>
            <a:pPr marL="457200" lvl="0" indent="-457200" algn="ctr" rtl="0">
              <a:spcBef>
                <a:spcPts val="0"/>
              </a:spcBef>
              <a:spcAft>
                <a:spcPts val="0"/>
              </a:spcAft>
              <a:buFont typeface="Wingdings" panose="05000000000000000000" pitchFamily="2" charset="2"/>
              <a:buChar char="§"/>
            </a:pPr>
            <a:r>
              <a:rPr lang="en" sz="3200" u="sng" dirty="0" smtClean="0">
                <a:solidFill>
                  <a:srgbClr val="000000"/>
                </a:solidFill>
                <a:latin typeface="Arial" panose="020B0604020202020204" pitchFamily="34" charset="0"/>
                <a:cs typeface="Arial" panose="020B0604020202020204" pitchFamily="34" charset="0"/>
              </a:rPr>
              <a:t>CROQUIS DEL DISEÑO</a:t>
            </a:r>
            <a:endParaRPr sz="3200" u="sng" dirty="0">
              <a:solidFill>
                <a:srgbClr val="000000"/>
              </a:solidFill>
              <a:latin typeface="Arial" panose="020B0604020202020204" pitchFamily="34" charset="0"/>
              <a:cs typeface="Arial" panose="020B0604020202020204" pitchFamily="34" charset="0"/>
            </a:endParaRPr>
          </a:p>
        </p:txBody>
      </p:sp>
      <p:pic>
        <p:nvPicPr>
          <p:cNvPr id="5" name="Imagen 4"/>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117" t="8784" r="5457" b="3054"/>
          <a:stretch/>
        </p:blipFill>
        <p:spPr bwMode="auto">
          <a:xfrm>
            <a:off x="794099" y="900181"/>
            <a:ext cx="5293192" cy="4599282"/>
          </a:xfrm>
          <a:prstGeom prst="rect">
            <a:avLst/>
          </a:prstGeom>
          <a:ln>
            <a:noFill/>
          </a:ln>
          <a:extLst>
            <a:ext uri="{53640926-AAD7-44D8-BBD7-CCE9431645EC}">
              <a14:shadowObscured xmlns:a14="http://schemas.microsoft.com/office/drawing/2010/main"/>
            </a:ext>
          </a:extLst>
        </p:spPr>
      </p:pic>
      <p:sp>
        <p:nvSpPr>
          <p:cNvPr id="6" name="Google Shape;289;p39"/>
          <p:cNvSpPr txBox="1">
            <a:spLocks/>
          </p:cNvSpPr>
          <p:nvPr/>
        </p:nvSpPr>
        <p:spPr>
          <a:xfrm>
            <a:off x="7159687" y="337830"/>
            <a:ext cx="4402183" cy="4074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285750" indent="-285750" algn="ctr">
              <a:spcBef>
                <a:spcPts val="0"/>
              </a:spcBef>
              <a:buFont typeface="Wingdings" panose="05000000000000000000" pitchFamily="2" charset="2"/>
              <a:buChar char="ü"/>
            </a:pPr>
            <a:r>
              <a:rPr lang="en-US" sz="1800" b="1" u="sng" dirty="0" err="1" smtClean="0">
                <a:solidFill>
                  <a:srgbClr val="000000"/>
                </a:solidFill>
                <a:latin typeface="Arial" panose="020B0604020202020204" pitchFamily="34" charset="0"/>
                <a:cs typeface="Arial" panose="020B0604020202020204" pitchFamily="34" charset="0"/>
              </a:rPr>
              <a:t>Esquema</a:t>
            </a:r>
            <a:r>
              <a:rPr lang="en-US" sz="1800" b="1" u="sng" dirty="0" smtClean="0">
                <a:solidFill>
                  <a:srgbClr val="000000"/>
                </a:solidFill>
                <a:latin typeface="Arial" panose="020B0604020202020204" pitchFamily="34" charset="0"/>
                <a:cs typeface="Arial" panose="020B0604020202020204" pitchFamily="34" charset="0"/>
              </a:rPr>
              <a:t> de </a:t>
            </a:r>
            <a:r>
              <a:rPr lang="en-US" sz="1800" b="1" u="sng" dirty="0" err="1" smtClean="0">
                <a:solidFill>
                  <a:srgbClr val="000000"/>
                </a:solidFill>
                <a:latin typeface="Arial" panose="020B0604020202020204" pitchFamily="34" charset="0"/>
                <a:cs typeface="Arial" panose="020B0604020202020204" pitchFamily="34" charset="0"/>
              </a:rPr>
              <a:t>análisis</a:t>
            </a:r>
            <a:r>
              <a:rPr lang="en-US" sz="1800" b="1" u="sng" dirty="0" smtClean="0">
                <a:solidFill>
                  <a:srgbClr val="000000"/>
                </a:solidFill>
                <a:latin typeface="Arial" panose="020B0604020202020204" pitchFamily="34" charset="0"/>
                <a:cs typeface="Arial" panose="020B0604020202020204" pitchFamily="34" charset="0"/>
              </a:rPr>
              <a:t> de </a:t>
            </a:r>
            <a:r>
              <a:rPr lang="en-US" sz="1800" b="1" u="sng" dirty="0" err="1" smtClean="0">
                <a:solidFill>
                  <a:srgbClr val="000000"/>
                </a:solidFill>
                <a:latin typeface="Arial" panose="020B0604020202020204" pitchFamily="34" charset="0"/>
                <a:cs typeface="Arial" panose="020B0604020202020204" pitchFamily="34" charset="0"/>
              </a:rPr>
              <a:t>varianza</a:t>
            </a:r>
            <a:r>
              <a:rPr lang="en-US" sz="1800" b="1" u="sng" dirty="0" smtClean="0">
                <a:solidFill>
                  <a:srgbClr val="000000"/>
                </a:solidFill>
                <a:latin typeface="Arial" panose="020B0604020202020204" pitchFamily="34" charset="0"/>
                <a:cs typeface="Arial" panose="020B0604020202020204" pitchFamily="34" charset="0"/>
              </a:rPr>
              <a:t>  </a:t>
            </a:r>
            <a:endParaRPr lang="en-US" sz="1800" b="1" u="sng" dirty="0">
              <a:solidFill>
                <a:srgbClr val="000000"/>
              </a:solidFill>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967172556"/>
              </p:ext>
            </p:extLst>
          </p:nvPr>
        </p:nvGraphicFramePr>
        <p:xfrm>
          <a:off x="6248354" y="1516561"/>
          <a:ext cx="5813017" cy="2780352"/>
        </p:xfrm>
        <a:graphic>
          <a:graphicData uri="http://schemas.openxmlformats.org/drawingml/2006/table">
            <a:tbl>
              <a:tblPr firstRow="1" firstCol="1" bandRow="1">
                <a:tableStyleId>{9DCAF9ED-07DC-4A11-8D7F-57B35C25682E}</a:tableStyleId>
              </a:tblPr>
              <a:tblGrid>
                <a:gridCol w="1620142">
                  <a:extLst>
                    <a:ext uri="{9D8B030D-6E8A-4147-A177-3AD203B41FA5}">
                      <a16:colId xmlns:a16="http://schemas.microsoft.com/office/drawing/2014/main" val="2720606505"/>
                    </a:ext>
                  </a:extLst>
                </a:gridCol>
                <a:gridCol w="1157938">
                  <a:extLst>
                    <a:ext uri="{9D8B030D-6E8A-4147-A177-3AD203B41FA5}">
                      <a16:colId xmlns:a16="http://schemas.microsoft.com/office/drawing/2014/main" val="3889940483"/>
                    </a:ext>
                  </a:extLst>
                </a:gridCol>
                <a:gridCol w="1110343">
                  <a:extLst>
                    <a:ext uri="{9D8B030D-6E8A-4147-A177-3AD203B41FA5}">
                      <a16:colId xmlns:a16="http://schemas.microsoft.com/office/drawing/2014/main" val="2533339824"/>
                    </a:ext>
                  </a:extLst>
                </a:gridCol>
                <a:gridCol w="1476103">
                  <a:extLst>
                    <a:ext uri="{9D8B030D-6E8A-4147-A177-3AD203B41FA5}">
                      <a16:colId xmlns:a16="http://schemas.microsoft.com/office/drawing/2014/main" val="846043913"/>
                    </a:ext>
                  </a:extLst>
                </a:gridCol>
                <a:gridCol w="448491">
                  <a:extLst>
                    <a:ext uri="{9D8B030D-6E8A-4147-A177-3AD203B41FA5}">
                      <a16:colId xmlns:a16="http://schemas.microsoft.com/office/drawing/2014/main" val="3378429962"/>
                    </a:ext>
                  </a:extLst>
                </a:gridCol>
              </a:tblGrid>
              <a:tr h="322580">
                <a:tc>
                  <a:txBody>
                    <a:bodyPr/>
                    <a:lstStyle/>
                    <a:p>
                      <a:pPr>
                        <a:lnSpc>
                          <a:spcPct val="115000"/>
                        </a:lnSpc>
                        <a:spcAft>
                          <a:spcPts val="800"/>
                        </a:spcAft>
                      </a:pPr>
                      <a:r>
                        <a:rPr lang="en-US" sz="1400" b="0" dirty="0">
                          <a:solidFill>
                            <a:schemeClr val="tx1"/>
                          </a:solidFill>
                          <a:effectLst/>
                        </a:rPr>
                        <a:t>Fuentes de </a:t>
                      </a:r>
                      <a:r>
                        <a:rPr lang="en-US" sz="1400" b="0" dirty="0" err="1">
                          <a:solidFill>
                            <a:schemeClr val="tx1"/>
                          </a:solidFill>
                          <a:effectLst/>
                        </a:rPr>
                        <a:t>variación</a:t>
                      </a:r>
                      <a:r>
                        <a:rPr lang="en-US" sz="1400" b="0" dirty="0">
                          <a:solidFill>
                            <a:schemeClr val="tx1"/>
                          </a:solidFill>
                          <a:effectLst/>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n-US" sz="1400" b="0" dirty="0">
                          <a:solidFill>
                            <a:schemeClr val="tx1"/>
                          </a:solidFill>
                          <a:effectLst/>
                        </a:rPr>
                        <a:t>Suma de </a:t>
                      </a:r>
                      <a:r>
                        <a:rPr lang="en-US" sz="1400" b="0" dirty="0" err="1">
                          <a:solidFill>
                            <a:schemeClr val="tx1"/>
                          </a:solidFill>
                          <a:effectLst/>
                        </a:rPr>
                        <a:t>cuadrados</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n-US" sz="1400" b="0" dirty="0" err="1">
                          <a:solidFill>
                            <a:schemeClr val="tx1"/>
                          </a:solidFill>
                          <a:effectLst/>
                        </a:rPr>
                        <a:t>Grados</a:t>
                      </a:r>
                      <a:r>
                        <a:rPr lang="en-US" sz="1400" b="0" dirty="0">
                          <a:solidFill>
                            <a:schemeClr val="tx1"/>
                          </a:solidFill>
                          <a:effectLst/>
                        </a:rPr>
                        <a:t> de </a:t>
                      </a:r>
                      <a:r>
                        <a:rPr lang="en-US" sz="1400" b="0" dirty="0" err="1">
                          <a:solidFill>
                            <a:schemeClr val="tx1"/>
                          </a:solidFill>
                          <a:effectLst/>
                        </a:rPr>
                        <a:t>libertad</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n-US" sz="1400" b="0">
                          <a:solidFill>
                            <a:schemeClr val="tx1"/>
                          </a:solidFill>
                          <a:effectLst/>
                        </a:rPr>
                        <a:t>Cuadrados medios</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pPr>
                      <a:r>
                        <a:rPr lang="en-US" sz="1400" b="0" dirty="0">
                          <a:solidFill>
                            <a:schemeClr val="tx1"/>
                          </a:solidFill>
                          <a:effectLst/>
                        </a:rPr>
                        <a:t>F</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10288255"/>
                  </a:ext>
                </a:extLst>
              </a:tr>
              <a:tr h="201295">
                <a:tc>
                  <a:txBody>
                    <a:bodyPr/>
                    <a:lstStyle/>
                    <a:p>
                      <a:pPr>
                        <a:lnSpc>
                          <a:spcPct val="115000"/>
                        </a:lnSpc>
                        <a:spcAft>
                          <a:spcPts val="800"/>
                        </a:spcAft>
                      </a:pPr>
                      <a:r>
                        <a:rPr lang="en-US" sz="1400" b="0" dirty="0" err="1">
                          <a:solidFill>
                            <a:schemeClr val="tx1"/>
                          </a:solidFill>
                          <a:effectLst/>
                        </a:rPr>
                        <a:t>Bloques</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dirty="0">
                          <a:solidFill>
                            <a:schemeClr val="tx1"/>
                          </a:solidFill>
                          <a:effectLst/>
                        </a:rPr>
                        <a:t>4</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09708102"/>
                  </a:ext>
                </a:extLst>
              </a:tr>
              <a:tr h="201295">
                <a:tc>
                  <a:txBody>
                    <a:bodyPr/>
                    <a:lstStyle/>
                    <a:p>
                      <a:pPr>
                        <a:lnSpc>
                          <a:spcPct val="115000"/>
                        </a:lnSpc>
                        <a:spcAft>
                          <a:spcPts val="800"/>
                        </a:spcAft>
                      </a:pPr>
                      <a:r>
                        <a:rPr lang="en-US" sz="1400" b="0">
                          <a:solidFill>
                            <a:schemeClr val="tx1"/>
                          </a:solidFill>
                          <a:effectLst/>
                        </a:rPr>
                        <a:t>Tratamientos</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a:solidFill>
                            <a:schemeClr val="tx1"/>
                          </a:solidFill>
                          <a:effectLst/>
                        </a:rPr>
                        <a:t>3</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06633290"/>
                  </a:ext>
                </a:extLst>
              </a:tr>
              <a:tr h="201295">
                <a:tc>
                  <a:txBody>
                    <a:bodyPr/>
                    <a:lstStyle/>
                    <a:p>
                      <a:pPr>
                        <a:lnSpc>
                          <a:spcPct val="115000"/>
                        </a:lnSpc>
                        <a:spcAft>
                          <a:spcPts val="800"/>
                        </a:spcAft>
                      </a:pPr>
                      <a:r>
                        <a:rPr lang="en-US" sz="1400" b="0">
                          <a:solidFill>
                            <a:schemeClr val="tx1"/>
                          </a:solidFill>
                          <a:effectLst/>
                        </a:rPr>
                        <a:t>Polinomio Lineal</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dirty="0">
                          <a:solidFill>
                            <a:schemeClr val="tx1"/>
                          </a:solidFill>
                          <a:effectLst/>
                        </a:rPr>
                        <a:t>1</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3377719"/>
                  </a:ext>
                </a:extLst>
              </a:tr>
              <a:tr h="201295">
                <a:tc>
                  <a:txBody>
                    <a:bodyPr/>
                    <a:lstStyle/>
                    <a:p>
                      <a:pPr>
                        <a:lnSpc>
                          <a:spcPct val="115000"/>
                        </a:lnSpc>
                        <a:spcAft>
                          <a:spcPts val="800"/>
                        </a:spcAft>
                      </a:pPr>
                      <a:r>
                        <a:rPr lang="en-US" sz="1400" b="0">
                          <a:solidFill>
                            <a:schemeClr val="tx1"/>
                          </a:solidFill>
                          <a:effectLst/>
                        </a:rPr>
                        <a:t>Polinomio Cuadrático</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dirty="0">
                          <a:solidFill>
                            <a:schemeClr val="tx1"/>
                          </a:solidFill>
                          <a:effectLst/>
                        </a:rPr>
                        <a:t>1</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36616666"/>
                  </a:ext>
                </a:extLst>
              </a:tr>
              <a:tr h="201295">
                <a:tc>
                  <a:txBody>
                    <a:bodyPr/>
                    <a:lstStyle/>
                    <a:p>
                      <a:pPr>
                        <a:lnSpc>
                          <a:spcPct val="115000"/>
                        </a:lnSpc>
                        <a:spcAft>
                          <a:spcPts val="800"/>
                        </a:spcAft>
                      </a:pPr>
                      <a:r>
                        <a:rPr lang="en-US" sz="1400" b="0">
                          <a:solidFill>
                            <a:schemeClr val="tx1"/>
                          </a:solidFill>
                          <a:effectLst/>
                        </a:rPr>
                        <a:t>Polinomio Cúbico</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a:solidFill>
                            <a:schemeClr val="tx1"/>
                          </a:solidFill>
                          <a:effectLst/>
                        </a:rPr>
                        <a:t>1</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38488634"/>
                  </a:ext>
                </a:extLst>
              </a:tr>
              <a:tr h="201295">
                <a:tc>
                  <a:txBody>
                    <a:bodyPr/>
                    <a:lstStyle/>
                    <a:p>
                      <a:pPr>
                        <a:lnSpc>
                          <a:spcPct val="115000"/>
                        </a:lnSpc>
                        <a:spcAft>
                          <a:spcPts val="800"/>
                        </a:spcAft>
                      </a:pPr>
                      <a:r>
                        <a:rPr lang="en-US" sz="1400" b="0">
                          <a:solidFill>
                            <a:schemeClr val="tx1"/>
                          </a:solidFill>
                          <a:effectLst/>
                        </a:rPr>
                        <a:t>Error Experimental</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a:solidFill>
                            <a:schemeClr val="tx1"/>
                          </a:solidFill>
                          <a:effectLst/>
                        </a:rPr>
                        <a:t>12</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784913190"/>
                  </a:ext>
                </a:extLst>
              </a:tr>
              <a:tr h="201295">
                <a:tc>
                  <a:txBody>
                    <a:bodyPr/>
                    <a:lstStyle/>
                    <a:p>
                      <a:pPr>
                        <a:lnSpc>
                          <a:spcPct val="115000"/>
                        </a:lnSpc>
                        <a:spcAft>
                          <a:spcPts val="800"/>
                        </a:spcAft>
                      </a:pPr>
                      <a:r>
                        <a:rPr lang="en-US" sz="1400" b="0">
                          <a:solidFill>
                            <a:schemeClr val="tx1"/>
                          </a:solidFill>
                          <a:effectLst/>
                        </a:rPr>
                        <a:t>Total</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a:solidFill>
                            <a:schemeClr val="tx1"/>
                          </a:solidFill>
                          <a:effectLst/>
                        </a:rPr>
                        <a:t>19</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400" b="0" dirty="0">
                        <a:solidFill>
                          <a:schemeClr val="tx1"/>
                        </a:solidFill>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400" b="0">
                        <a:solidFill>
                          <a:schemeClr val="tx1"/>
                        </a:solidFill>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74116651"/>
                  </a:ext>
                </a:extLst>
              </a:tr>
              <a:tr h="201295">
                <a:tc>
                  <a:txBody>
                    <a:bodyPr/>
                    <a:lstStyle/>
                    <a:p>
                      <a:pPr>
                        <a:lnSpc>
                          <a:spcPct val="115000"/>
                        </a:lnSpc>
                        <a:spcAft>
                          <a:spcPts val="800"/>
                        </a:spcAft>
                      </a:pPr>
                      <a:r>
                        <a:rPr lang="en-US" sz="1400" b="0" dirty="0" err="1">
                          <a:solidFill>
                            <a:schemeClr val="tx1"/>
                          </a:solidFill>
                          <a:effectLst/>
                        </a:rPr>
                        <a:t>Coeficiente</a:t>
                      </a:r>
                      <a:r>
                        <a:rPr lang="en-US" sz="1400" b="0" dirty="0">
                          <a:solidFill>
                            <a:schemeClr val="tx1"/>
                          </a:solidFill>
                          <a:effectLst/>
                        </a:rPr>
                        <a:t> de </a:t>
                      </a:r>
                      <a:r>
                        <a:rPr lang="en-US" sz="1400" b="0" dirty="0" err="1">
                          <a:solidFill>
                            <a:schemeClr val="tx1"/>
                          </a:solidFill>
                          <a:effectLst/>
                        </a:rPr>
                        <a:t>Variación</a:t>
                      </a:r>
                      <a:r>
                        <a:rPr lang="en-US" sz="1400" b="0" dirty="0">
                          <a:solidFill>
                            <a:schemeClr val="tx1"/>
                          </a:solidFill>
                          <a:effectLst/>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dirty="0">
                          <a:solidFill>
                            <a:schemeClr val="tx1"/>
                          </a:solidFill>
                          <a:effectLst/>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a:solidFill>
                            <a:schemeClr val="tx1"/>
                          </a:solidFill>
                          <a:effectLst/>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dirty="0">
                          <a:solidFill>
                            <a:schemeClr val="tx1"/>
                          </a:solidFill>
                          <a:effectLst/>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15000"/>
                        </a:lnSpc>
                        <a:spcAft>
                          <a:spcPts val="800"/>
                        </a:spcAft>
                      </a:pPr>
                      <a:r>
                        <a:rPr lang="en-US" sz="1400" b="0" dirty="0">
                          <a:solidFill>
                            <a:schemeClr val="tx1"/>
                          </a:solidFill>
                          <a:effectLst/>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64337113"/>
                  </a:ext>
                </a:extLst>
              </a:tr>
            </a:tbl>
          </a:graphicData>
        </a:graphic>
      </p:graphicFrame>
    </p:spTree>
    <p:extLst>
      <p:ext uri="{BB962C8B-B14F-4D97-AF65-F5344CB8AC3E}">
        <p14:creationId xmlns:p14="http://schemas.microsoft.com/office/powerpoint/2010/main" val="193097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8;p39"/>
          <p:cNvSpPr txBox="1">
            <a:spLocks noGrp="1"/>
          </p:cNvSpPr>
          <p:nvPr>
            <p:ph type="title"/>
          </p:nvPr>
        </p:nvSpPr>
        <p:spPr>
          <a:xfrm>
            <a:off x="3145414" y="365760"/>
            <a:ext cx="7409375" cy="717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u="sng" dirty="0" smtClean="0">
                <a:solidFill>
                  <a:srgbClr val="000000"/>
                </a:solidFill>
                <a:latin typeface="Arial" panose="020B0604020202020204" pitchFamily="34" charset="0"/>
                <a:cs typeface="Arial" panose="020B0604020202020204" pitchFamily="34" charset="0"/>
              </a:rPr>
              <a:t>EXTRACCIÓN DE PREBIÓTICO </a:t>
            </a:r>
            <a:br>
              <a:rPr lang="en" sz="3200" u="sng" dirty="0" smtClean="0">
                <a:solidFill>
                  <a:srgbClr val="000000"/>
                </a:solidFill>
                <a:latin typeface="Arial" panose="020B0604020202020204" pitchFamily="34" charset="0"/>
                <a:cs typeface="Arial" panose="020B0604020202020204" pitchFamily="34" charset="0"/>
              </a:rPr>
            </a:br>
            <a:r>
              <a:rPr lang="en" sz="3200" u="sng" dirty="0" smtClean="0">
                <a:solidFill>
                  <a:srgbClr val="000000"/>
                </a:solidFill>
                <a:latin typeface="Arial" panose="020B0604020202020204" pitchFamily="34" charset="0"/>
                <a:cs typeface="Arial" panose="020B0604020202020204" pitchFamily="34" charset="0"/>
              </a:rPr>
              <a:t>INULINA DE ACHICORIA</a:t>
            </a:r>
            <a:endParaRPr sz="3200" u="sng" dirty="0">
              <a:solidFill>
                <a:srgbClr val="000000"/>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33" y="2751365"/>
            <a:ext cx="4029166" cy="2266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p:cNvSpPr/>
          <p:nvPr/>
        </p:nvSpPr>
        <p:spPr>
          <a:xfrm>
            <a:off x="-222067" y="1777360"/>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Obtención de materia prima</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5077099" y="1781848"/>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Secado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8299270" y="1786336"/>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Triturado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3076" name="Picture 4" descr="Descripción no dispon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948" y="2578926"/>
            <a:ext cx="2329682" cy="3102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Descripción no dispon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327" y="2751365"/>
            <a:ext cx="3018393" cy="2266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3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6573" y="954401"/>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Ebullición</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5122" name="Picture 2" descr="Descripción no dispon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636829"/>
            <a:ext cx="2647407" cy="3586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4463145" y="954400"/>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Filtración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pic>
        <p:nvPicPr>
          <p:cNvPr id="5124" name="Picture 4" descr="Descripción no dispon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113" y="1636829"/>
            <a:ext cx="2647406" cy="3586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Descripción no dispon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1456" y="1636829"/>
            <a:ext cx="2070977" cy="3681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ángulo 8"/>
          <p:cNvSpPr/>
          <p:nvPr/>
        </p:nvSpPr>
        <p:spPr>
          <a:xfrm>
            <a:off x="7737568" y="930665"/>
            <a:ext cx="5617028" cy="463397"/>
          </a:xfrm>
          <a:prstGeom prst="rect">
            <a:avLst/>
          </a:prstGeom>
        </p:spPr>
        <p:txBody>
          <a:bodyPr wrap="square">
            <a:spAutoFit/>
          </a:bodyPr>
          <a:lstStyle/>
          <a:p>
            <a:pPr marL="1807845" indent="-457200">
              <a:lnSpc>
                <a:spcPct val="150000"/>
              </a:lnSpc>
              <a:spcBef>
                <a:spcPts val="1200"/>
              </a:spcBef>
              <a:spcAft>
                <a:spcPts val="800"/>
              </a:spcAft>
              <a:buFont typeface="Wingdings" panose="05000000000000000000" pitchFamily="2" charset="2"/>
              <a:buChar char="ü"/>
            </a:pPr>
            <a:r>
              <a:rPr lang="es-ES" b="1" dirty="0" smtClean="0">
                <a:solidFill>
                  <a:srgbClr val="000000"/>
                </a:solidFill>
                <a:latin typeface="Calibri" panose="020F0502020204030204" pitchFamily="34" charset="0"/>
                <a:ea typeface="Times New Roman" panose="02020603050405020304" pitchFamily="18" charset="0"/>
              </a:rPr>
              <a:t>Sedimentación </a:t>
            </a:r>
            <a:endParaRPr lang="en-US" sz="2000" b="1"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940256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TM10001105[[fn=Recorte]]</Template>
  <TotalTime>765</TotalTime>
  <Words>1924</Words>
  <Application>Microsoft Office PowerPoint</Application>
  <PresentationFormat>Panorámica</PresentationFormat>
  <Paragraphs>233</Paragraphs>
  <Slides>33</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Arial</vt:lpstr>
      <vt:lpstr>Calibri</vt:lpstr>
      <vt:lpstr>Concert One</vt:lpstr>
      <vt:lpstr>Didact Gothic</vt:lpstr>
      <vt:lpstr>Franklin Gothic Book</vt:lpstr>
      <vt:lpstr>Josefin Sans</vt:lpstr>
      <vt:lpstr>San saferi</vt:lpstr>
      <vt:lpstr>Times New Roman</vt:lpstr>
      <vt:lpstr>Wingdings</vt:lpstr>
      <vt:lpstr>Crop</vt:lpstr>
      <vt:lpstr>Presentación de PowerPoint</vt:lpstr>
      <vt:lpstr>INTRODUCCIÓN </vt:lpstr>
      <vt:lpstr>Presentación de PowerPoint</vt:lpstr>
      <vt:lpstr>Objetivo  General</vt:lpstr>
      <vt:lpstr>METODOLOGÍA</vt:lpstr>
      <vt:lpstr>Diseño Experimental</vt:lpstr>
      <vt:lpstr>CROQUIS DEL DISEÑO</vt:lpstr>
      <vt:lpstr>EXTRACCIÓN DE PREBIÓTICO  INULINA DE ACHICORIA</vt:lpstr>
      <vt:lpstr>Presentación de PowerPoint</vt:lpstr>
      <vt:lpstr>Presentación de PowerPoint</vt:lpstr>
      <vt:lpstr>CONSTUCCIÓN DE GALPONES</vt:lpstr>
      <vt:lpstr>Presentación de PowerPoint</vt:lpstr>
      <vt:lpstr>Presentación de PowerPoint</vt:lpstr>
      <vt:lpstr>Presentación de PowerPoint</vt:lpstr>
      <vt:lpstr>RESULTADOS Y DISCUSIÓN</vt:lpstr>
      <vt:lpstr>PESO VIVO INICIAL, SEMANAL Y FINAL </vt:lpstr>
      <vt:lpstr>Presentación de PowerPoint</vt:lpstr>
      <vt:lpstr>Presentación de PowerPoint</vt:lpstr>
      <vt:lpstr>CONVERSIÓN ALIMENTICIA </vt:lpstr>
      <vt:lpstr>FACTOR DE EFICIENCIA EUROPEA </vt:lpstr>
      <vt:lpstr>Presentación de PowerPoint</vt:lpstr>
      <vt:lpstr>Presentación de PowerPoint</vt:lpstr>
      <vt:lpstr>MEDICIÓN DE MICROVELLOSIDADES</vt:lpstr>
      <vt:lpstr>Presentación de PowerPoint</vt:lpstr>
      <vt:lpstr>Presentación de PowerPoint</vt:lpstr>
      <vt:lpstr>MORTALIDAD</vt:lpstr>
      <vt:lpstr>Presentación de PowerPoint</vt:lpstr>
      <vt:lpstr>RELACIÓN COSTO-BENEFICIO</vt:lpstr>
      <vt:lpstr>Presentación de PowerPoint</vt:lpstr>
      <vt:lpstr>ANÁLISIS BROMATOLÓGICO</vt:lpstr>
      <vt:lpstr>CONCLUSIONES</vt:lpstr>
      <vt:lpstr>RECOMENDACIONES</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55</cp:revision>
  <dcterms:created xsi:type="dcterms:W3CDTF">2021-08-14T16:58:50Z</dcterms:created>
  <dcterms:modified xsi:type="dcterms:W3CDTF">2021-08-16T22:02:48Z</dcterms:modified>
</cp:coreProperties>
</file>