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51"/>
  </p:notesMasterIdLst>
  <p:sldIdLst>
    <p:sldId id="256" r:id="rId2"/>
    <p:sldId id="357" r:id="rId3"/>
    <p:sldId id="257" r:id="rId4"/>
    <p:sldId id="258" r:id="rId5"/>
    <p:sldId id="259" r:id="rId6"/>
    <p:sldId id="260" r:id="rId7"/>
    <p:sldId id="261" r:id="rId8"/>
    <p:sldId id="262" r:id="rId9"/>
    <p:sldId id="263" r:id="rId10"/>
    <p:sldId id="314" r:id="rId11"/>
    <p:sldId id="266" r:id="rId12"/>
    <p:sldId id="267" r:id="rId13"/>
    <p:sldId id="317" r:id="rId14"/>
    <p:sldId id="268" r:id="rId15"/>
    <p:sldId id="273" r:id="rId16"/>
    <p:sldId id="274" r:id="rId17"/>
    <p:sldId id="323" r:id="rId18"/>
    <p:sldId id="328" r:id="rId19"/>
    <p:sldId id="331" r:id="rId20"/>
    <p:sldId id="344" r:id="rId21"/>
    <p:sldId id="334" r:id="rId22"/>
    <p:sldId id="345" r:id="rId23"/>
    <p:sldId id="346" r:id="rId24"/>
    <p:sldId id="347" r:id="rId25"/>
    <p:sldId id="284" r:id="rId26"/>
    <p:sldId id="285" r:id="rId27"/>
    <p:sldId id="324" r:id="rId28"/>
    <p:sldId id="326" r:id="rId29"/>
    <p:sldId id="327" r:id="rId30"/>
    <p:sldId id="330" r:id="rId31"/>
    <p:sldId id="332" r:id="rId32"/>
    <p:sldId id="335" r:id="rId33"/>
    <p:sldId id="349" r:id="rId34"/>
    <p:sldId id="325" r:id="rId35"/>
    <p:sldId id="350" r:id="rId36"/>
    <p:sldId id="337" r:id="rId37"/>
    <p:sldId id="338" r:id="rId38"/>
    <p:sldId id="351" r:id="rId39"/>
    <p:sldId id="339" r:id="rId40"/>
    <p:sldId id="340" r:id="rId41"/>
    <p:sldId id="341" r:id="rId42"/>
    <p:sldId id="354" r:id="rId43"/>
    <p:sldId id="305" r:id="rId44"/>
    <p:sldId id="306" r:id="rId45"/>
    <p:sldId id="355" r:id="rId46"/>
    <p:sldId id="310" r:id="rId47"/>
    <p:sldId id="320" r:id="rId48"/>
    <p:sldId id="321" r:id="rId49"/>
    <p:sldId id="32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9735E3-BA87-A545-8956-15BB3F0C5C07}" v="1540" dt="2021-09-10T11:48:58.28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51"/>
    <p:restoredTop sz="87929"/>
  </p:normalViewPr>
  <p:slideViewPr>
    <p:cSldViewPr snapToGrid="0">
      <p:cViewPr varScale="1">
        <p:scale>
          <a:sx n="111" d="100"/>
          <a:sy n="111" d="100"/>
        </p:scale>
        <p:origin x="115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 Id="rId4" Type="http://schemas.openxmlformats.org/officeDocument/2006/relationships/image" Target="../media/image66.png"/></Relationships>
</file>

<file path=ppt/diagrams/_rels/data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diagrams/_rels/data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 Id="rId4" Type="http://schemas.openxmlformats.org/officeDocument/2006/relationships/image" Target="../media/image66.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B5FD1E-C372-4144-8404-EB32890C7978}" type="doc">
      <dgm:prSet loTypeId="urn:microsoft.com/office/officeart/2005/8/layout/hProcess4" loCatId="process" qsTypeId="urn:microsoft.com/office/officeart/2005/8/quickstyle/simple3" qsCatId="simple" csTypeId="urn:microsoft.com/office/officeart/2005/8/colors/colorful5" csCatId="colorful" phldr="1"/>
      <dgm:spPr/>
      <dgm:t>
        <a:bodyPr/>
        <a:lstStyle/>
        <a:p>
          <a:endParaRPr lang="es-US"/>
        </a:p>
      </dgm:t>
    </dgm:pt>
    <dgm:pt modelId="{3B9C437B-6B25-4D1E-AB9C-002142A5F20E}">
      <dgm:prSet phldrT="[Texto]" custT="1"/>
      <dgm:spPr>
        <a:xfrm>
          <a:off x="532113" y="3404989"/>
          <a:ext cx="2054716" cy="817092"/>
        </a:xfrm>
        <a:prstGeom prst="roundRect">
          <a:avLst>
            <a:gd name="adj" fmla="val 10000"/>
          </a:avLst>
        </a:prstGeom>
        <a:gradFill rotWithShape="0">
          <a:gsLst>
            <a:gs pos="0">
              <a:srgbClr val="5B9BD5">
                <a:hueOff val="0"/>
                <a:satOff val="0"/>
                <a:lumOff val="0"/>
                <a:alphaOff val="0"/>
                <a:lumMod val="110000"/>
                <a:satMod val="105000"/>
                <a:tint val="67000"/>
              </a:srgbClr>
            </a:gs>
            <a:gs pos="50000">
              <a:srgbClr val="5B9BD5">
                <a:hueOff val="0"/>
                <a:satOff val="0"/>
                <a:lumOff val="0"/>
                <a:alphaOff val="0"/>
                <a:lumMod val="105000"/>
                <a:satMod val="103000"/>
                <a:tint val="73000"/>
              </a:srgbClr>
            </a:gs>
            <a:gs pos="100000">
              <a:srgbClr val="5B9BD5">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r>
            <a:rPr lang="es-US" sz="1800" i="1" dirty="0">
              <a:solidFill>
                <a:sysClr val="windowText" lastClr="000000"/>
              </a:solidFill>
              <a:effectLst>
                <a:outerShdw blurRad="38100" dist="38100" dir="2700000" algn="tl">
                  <a:srgbClr val="000000">
                    <a:alpha val="43137"/>
                  </a:srgbClr>
                </a:outerShdw>
              </a:effectLst>
              <a:latin typeface="Calibri" panose="020F0502020204030204"/>
              <a:ea typeface="+mn-ea"/>
              <a:cs typeface="+mn-cs"/>
            </a:rPr>
            <a:t>Precisión</a:t>
          </a:r>
          <a:r>
            <a:rPr lang="es-US" sz="1800" i="1" baseline="0" dirty="0">
              <a:solidFill>
                <a:sysClr val="windowText" lastClr="000000"/>
              </a:solidFill>
              <a:effectLst>
                <a:outerShdw blurRad="38100" dist="38100" dir="2700000" algn="tl">
                  <a:srgbClr val="000000">
                    <a:alpha val="43137"/>
                  </a:srgbClr>
                </a:outerShdw>
              </a:effectLst>
              <a:latin typeface="Calibri" panose="020F0502020204030204"/>
              <a:ea typeface="+mn-ea"/>
              <a:cs typeface="+mn-cs"/>
            </a:rPr>
            <a:t> del software científico</a:t>
          </a:r>
          <a:endParaRPr lang="es-US" sz="1800" i="1" dirty="0">
            <a:solidFill>
              <a:sysClr val="windowText" lastClr="000000"/>
            </a:solidFill>
            <a:effectLst>
              <a:outerShdw blurRad="38100" dist="38100" dir="2700000" algn="tl">
                <a:srgbClr val="000000">
                  <a:alpha val="43137"/>
                </a:srgbClr>
              </a:outerShdw>
            </a:effectLst>
            <a:latin typeface="Calibri" panose="020F0502020204030204"/>
            <a:ea typeface="+mn-ea"/>
            <a:cs typeface="+mn-cs"/>
          </a:endParaRPr>
        </a:p>
      </dgm:t>
    </dgm:pt>
    <dgm:pt modelId="{C356652C-63D3-4FB3-8505-837BB6FF4931}" type="parTrans" cxnId="{DB24AB10-4EF2-4B37-892E-6C529BABBA90}">
      <dgm:prSet/>
      <dgm:spPr/>
      <dgm:t>
        <a:bodyPr/>
        <a:lstStyle/>
        <a:p>
          <a:endParaRPr lang="es-US"/>
        </a:p>
      </dgm:t>
    </dgm:pt>
    <dgm:pt modelId="{57369A8C-3925-47DB-AABB-45549BBC9DEF}" type="sibTrans" cxnId="{DB24AB10-4EF2-4B37-892E-6C529BABBA90}">
      <dgm:prSet/>
      <dgm:spPr>
        <a:xfrm>
          <a:off x="1278783" y="2289714"/>
          <a:ext cx="2576923" cy="2576923"/>
        </a:xfrm>
        <a:prstGeom prst="leftCircularArrow">
          <a:avLst>
            <a:gd name="adj1" fmla="val 3315"/>
            <a:gd name="adj2" fmla="val 409503"/>
            <a:gd name="adj3" fmla="val 2005957"/>
            <a:gd name="adj4" fmla="val 8845433"/>
            <a:gd name="adj5" fmla="val 3867"/>
          </a:avLst>
        </a:prstGeom>
        <a:gradFill rotWithShape="0">
          <a:gsLst>
            <a:gs pos="0">
              <a:srgbClr val="5B9BD5">
                <a:hueOff val="0"/>
                <a:satOff val="0"/>
                <a:lumOff val="0"/>
                <a:alphaOff val="0"/>
                <a:lumMod val="110000"/>
                <a:satMod val="105000"/>
                <a:tint val="67000"/>
              </a:srgbClr>
            </a:gs>
            <a:gs pos="50000">
              <a:srgbClr val="5B9BD5">
                <a:hueOff val="0"/>
                <a:satOff val="0"/>
                <a:lumOff val="0"/>
                <a:alphaOff val="0"/>
                <a:lumMod val="105000"/>
                <a:satMod val="103000"/>
                <a:tint val="73000"/>
              </a:srgbClr>
            </a:gs>
            <a:gs pos="100000">
              <a:srgbClr val="5B9BD5">
                <a:hueOff val="0"/>
                <a:satOff val="0"/>
                <a:lumOff val="0"/>
                <a:alphaOff val="0"/>
                <a:lumMod val="105000"/>
                <a:satMod val="109000"/>
                <a:tint val="81000"/>
              </a:srgbClr>
            </a:gs>
          </a:gsLst>
          <a:lin ang="5400000" scaled="0"/>
        </a:gradFill>
        <a:ln>
          <a:noFill/>
        </a:ln>
        <a:effectLst/>
      </dgm:spPr>
      <dgm:t>
        <a:bodyPr/>
        <a:lstStyle/>
        <a:p>
          <a:endParaRPr lang="es-US"/>
        </a:p>
      </dgm:t>
    </dgm:pt>
    <dgm:pt modelId="{41E89B1F-3876-4554-9E2B-4D4FC68C4EA1}">
      <dgm:prSet phldrT="[Texto]" custT="1"/>
      <dgm:spPr>
        <a:xfrm>
          <a:off x="3495248" y="1389376"/>
          <a:ext cx="2054716" cy="817092"/>
        </a:xfrm>
        <a:prstGeom prst="roundRect">
          <a:avLst>
            <a:gd name="adj" fmla="val 10000"/>
          </a:avLst>
        </a:prstGeom>
        <a:gradFill rotWithShape="0">
          <a:gsLst>
            <a:gs pos="0">
              <a:srgbClr val="5B9BD5">
                <a:hueOff val="-2252848"/>
                <a:satOff val="-5806"/>
                <a:lumOff val="-3922"/>
                <a:alphaOff val="0"/>
                <a:lumMod val="110000"/>
                <a:satMod val="105000"/>
                <a:tint val="67000"/>
              </a:srgbClr>
            </a:gs>
            <a:gs pos="50000">
              <a:srgbClr val="5B9BD5">
                <a:hueOff val="-2252848"/>
                <a:satOff val="-5806"/>
                <a:lumOff val="-3922"/>
                <a:alphaOff val="0"/>
                <a:lumMod val="105000"/>
                <a:satMod val="103000"/>
                <a:tint val="73000"/>
              </a:srgbClr>
            </a:gs>
            <a:gs pos="100000">
              <a:srgbClr val="5B9BD5">
                <a:hueOff val="-2252848"/>
                <a:satOff val="-5806"/>
                <a:lumOff val="-3922"/>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r>
            <a:rPr lang="es-US" sz="1800" i="1" dirty="0">
              <a:solidFill>
                <a:sysClr val="windowText" lastClr="000000"/>
              </a:solidFill>
              <a:effectLst>
                <a:outerShdw blurRad="38100" dist="38100" dir="2700000" algn="tl">
                  <a:srgbClr val="000000">
                    <a:alpha val="43137"/>
                  </a:srgbClr>
                </a:outerShdw>
              </a:effectLst>
              <a:latin typeface="Calibri" panose="020F0502020204030204"/>
              <a:ea typeface="+mn-ea"/>
              <a:cs typeface="+mn-cs"/>
            </a:rPr>
            <a:t>Ventajas</a:t>
          </a:r>
        </a:p>
      </dgm:t>
    </dgm:pt>
    <dgm:pt modelId="{C9C66DB9-3D78-4A57-9482-54B45E5A4E30}" type="parTrans" cxnId="{711BB891-C1C1-4550-A4A9-3EBB590C49CC}">
      <dgm:prSet/>
      <dgm:spPr/>
      <dgm:t>
        <a:bodyPr/>
        <a:lstStyle/>
        <a:p>
          <a:endParaRPr lang="es-US"/>
        </a:p>
      </dgm:t>
    </dgm:pt>
    <dgm:pt modelId="{D0EFF01C-3038-4D28-9B80-90BE7573736C}" type="sibTrans" cxnId="{711BB891-C1C1-4550-A4A9-3EBB590C49CC}">
      <dgm:prSet/>
      <dgm:spPr>
        <a:xfrm>
          <a:off x="4254120" y="614043"/>
          <a:ext cx="2882891" cy="2882891"/>
        </a:xfrm>
        <a:prstGeom prst="circularArrow">
          <a:avLst>
            <a:gd name="adj1" fmla="val 2963"/>
            <a:gd name="adj2" fmla="val 363013"/>
            <a:gd name="adj3" fmla="val 19461476"/>
            <a:gd name="adj4" fmla="val 12575511"/>
            <a:gd name="adj5" fmla="val 3457"/>
          </a:avLst>
        </a:prstGeom>
        <a:gradFill rotWithShape="0">
          <a:gsLst>
            <a:gs pos="0">
              <a:srgbClr val="5B9BD5">
                <a:hueOff val="-3379271"/>
                <a:satOff val="-8710"/>
                <a:lumOff val="-5883"/>
                <a:alphaOff val="0"/>
                <a:lumMod val="110000"/>
                <a:satMod val="105000"/>
                <a:tint val="67000"/>
              </a:srgbClr>
            </a:gs>
            <a:gs pos="50000">
              <a:srgbClr val="5B9BD5">
                <a:hueOff val="-3379271"/>
                <a:satOff val="-8710"/>
                <a:lumOff val="-5883"/>
                <a:alphaOff val="0"/>
                <a:lumMod val="105000"/>
                <a:satMod val="103000"/>
                <a:tint val="73000"/>
              </a:srgbClr>
            </a:gs>
            <a:gs pos="100000">
              <a:srgbClr val="5B9BD5">
                <a:hueOff val="-3379271"/>
                <a:satOff val="-8710"/>
                <a:lumOff val="-5883"/>
                <a:alphaOff val="0"/>
                <a:lumMod val="105000"/>
                <a:satMod val="109000"/>
                <a:tint val="81000"/>
              </a:srgbClr>
            </a:gs>
          </a:gsLst>
          <a:lin ang="5400000" scaled="0"/>
        </a:gradFill>
        <a:ln>
          <a:noFill/>
        </a:ln>
        <a:effectLst/>
      </dgm:spPr>
      <dgm:t>
        <a:bodyPr/>
        <a:lstStyle/>
        <a:p>
          <a:endParaRPr lang="es-US"/>
        </a:p>
      </dgm:t>
    </dgm:pt>
    <dgm:pt modelId="{7316CD51-C34A-409A-8143-B2BB875D4759}">
      <dgm:prSet custT="1"/>
      <dgm:spPr>
        <a:xfrm>
          <a:off x="6482465" y="3404989"/>
          <a:ext cx="2054716" cy="817092"/>
        </a:xfrm>
        <a:prstGeom prst="roundRect">
          <a:avLst>
            <a:gd name="adj" fmla="val 10000"/>
          </a:avLst>
        </a:prstGeom>
        <a:gradFill rotWithShape="0">
          <a:gsLst>
            <a:gs pos="0">
              <a:srgbClr val="5B9BD5">
                <a:hueOff val="-4505695"/>
                <a:satOff val="-11613"/>
                <a:lumOff val="-7843"/>
                <a:alphaOff val="0"/>
                <a:lumMod val="110000"/>
                <a:satMod val="105000"/>
                <a:tint val="67000"/>
              </a:srgbClr>
            </a:gs>
            <a:gs pos="50000">
              <a:srgbClr val="5B9BD5">
                <a:hueOff val="-4505695"/>
                <a:satOff val="-11613"/>
                <a:lumOff val="-7843"/>
                <a:alphaOff val="0"/>
                <a:lumMod val="105000"/>
                <a:satMod val="103000"/>
                <a:tint val="73000"/>
              </a:srgbClr>
            </a:gs>
            <a:gs pos="100000">
              <a:srgbClr val="5B9BD5">
                <a:hueOff val="-4505695"/>
                <a:satOff val="-11613"/>
                <a:lumOff val="-7843"/>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r>
            <a:rPr lang="es-US" sz="1800" i="1" dirty="0">
              <a:solidFill>
                <a:sysClr val="windowText" lastClr="000000"/>
              </a:solidFill>
              <a:effectLst>
                <a:outerShdw blurRad="38100" dist="38100" dir="2700000" algn="tl">
                  <a:srgbClr val="000000">
                    <a:alpha val="43137"/>
                  </a:srgbClr>
                </a:outerShdw>
              </a:effectLst>
              <a:latin typeface="Calibri" panose="020F0502020204030204"/>
              <a:ea typeface="+mn-ea"/>
              <a:cs typeface="+mn-cs"/>
            </a:rPr>
            <a:t>Problemática</a:t>
          </a:r>
        </a:p>
      </dgm:t>
    </dgm:pt>
    <dgm:pt modelId="{66E58D5D-138A-4B61-AC99-9936E80F1020}" type="parTrans" cxnId="{E729D881-3C15-46F0-8686-D92F788362E6}">
      <dgm:prSet/>
      <dgm:spPr/>
      <dgm:t>
        <a:bodyPr/>
        <a:lstStyle/>
        <a:p>
          <a:endParaRPr lang="es-US"/>
        </a:p>
      </dgm:t>
    </dgm:pt>
    <dgm:pt modelId="{1B69C9F7-FFED-44A7-9721-6B307343618D}" type="sibTrans" cxnId="{E729D881-3C15-46F0-8686-D92F788362E6}">
      <dgm:prSet/>
      <dgm:spPr>
        <a:xfrm>
          <a:off x="7229135" y="2289714"/>
          <a:ext cx="2576923" cy="2576923"/>
        </a:xfrm>
        <a:prstGeom prst="leftCircularArrow">
          <a:avLst>
            <a:gd name="adj1" fmla="val 3315"/>
            <a:gd name="adj2" fmla="val 409503"/>
            <a:gd name="adj3" fmla="val 2005957"/>
            <a:gd name="adj4" fmla="val 8845433"/>
            <a:gd name="adj5" fmla="val 3867"/>
          </a:avLst>
        </a:prstGeom>
        <a:gradFill rotWithShape="0">
          <a:gsLst>
            <a:gs pos="0">
              <a:srgbClr val="5B9BD5">
                <a:hueOff val="-6758543"/>
                <a:satOff val="-17419"/>
                <a:lumOff val="-11765"/>
                <a:alphaOff val="0"/>
                <a:lumMod val="110000"/>
                <a:satMod val="105000"/>
                <a:tint val="67000"/>
              </a:srgbClr>
            </a:gs>
            <a:gs pos="50000">
              <a:srgbClr val="5B9BD5">
                <a:hueOff val="-6758543"/>
                <a:satOff val="-17419"/>
                <a:lumOff val="-11765"/>
                <a:alphaOff val="0"/>
                <a:lumMod val="105000"/>
                <a:satMod val="103000"/>
                <a:tint val="73000"/>
              </a:srgbClr>
            </a:gs>
            <a:gs pos="100000">
              <a:srgbClr val="5B9BD5">
                <a:hueOff val="-6758543"/>
                <a:satOff val="-17419"/>
                <a:lumOff val="-11765"/>
                <a:alphaOff val="0"/>
                <a:lumMod val="105000"/>
                <a:satMod val="109000"/>
                <a:tint val="81000"/>
              </a:srgbClr>
            </a:gs>
          </a:gsLst>
          <a:lin ang="5400000" scaled="0"/>
        </a:gradFill>
        <a:ln>
          <a:noFill/>
        </a:ln>
        <a:effectLst/>
      </dgm:spPr>
      <dgm:t>
        <a:bodyPr/>
        <a:lstStyle/>
        <a:p>
          <a:endParaRPr lang="es-US"/>
        </a:p>
      </dgm:t>
    </dgm:pt>
    <dgm:pt modelId="{0C8BCCFF-50DE-4155-A21E-5C88ED722F57}">
      <dgm:prSet custT="1"/>
      <dgm:spPr>
        <a:xfrm>
          <a:off x="9445600" y="1389376"/>
          <a:ext cx="2054716" cy="817092"/>
        </a:xfrm>
        <a:gradFill rotWithShape="0">
          <a:gsLst>
            <a:gs pos="0">
              <a:srgbClr val="5B9BD5">
                <a:hueOff val="-6758543"/>
                <a:satOff val="-17419"/>
                <a:lumOff val="-11765"/>
                <a:alphaOff val="0"/>
                <a:lumMod val="110000"/>
                <a:satMod val="105000"/>
                <a:tint val="67000"/>
              </a:srgbClr>
            </a:gs>
            <a:gs pos="50000">
              <a:srgbClr val="5B9BD5">
                <a:hueOff val="-6758543"/>
                <a:satOff val="-17419"/>
                <a:lumOff val="-11765"/>
                <a:alphaOff val="0"/>
                <a:lumMod val="105000"/>
                <a:satMod val="103000"/>
                <a:tint val="73000"/>
              </a:srgbClr>
            </a:gs>
            <a:gs pos="100000">
              <a:srgbClr val="5B9BD5">
                <a:hueOff val="-6758543"/>
                <a:satOff val="-17419"/>
                <a:lumOff val="-11765"/>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r>
            <a:rPr lang="es-US" sz="1800" i="1" dirty="0">
              <a:solidFill>
                <a:sysClr val="windowText" lastClr="000000"/>
              </a:solidFill>
              <a:effectLst>
                <a:outerShdw blurRad="38100" dist="38100" dir="2700000" algn="tl">
                  <a:srgbClr val="000000">
                    <a:alpha val="43137"/>
                  </a:srgbClr>
                </a:outerShdw>
              </a:effectLst>
              <a:latin typeface="Calibri" panose="020F0502020204030204"/>
              <a:ea typeface="+mn-ea"/>
              <a:cs typeface="+mn-cs"/>
            </a:rPr>
            <a:t>Planteamiento</a:t>
          </a:r>
        </a:p>
      </dgm:t>
    </dgm:pt>
    <dgm:pt modelId="{A689CE75-25CC-4501-9716-548CDC105554}" type="parTrans" cxnId="{E33DEE6C-9069-4EA2-92DF-F9AE5552A217}">
      <dgm:prSet/>
      <dgm:spPr/>
      <dgm:t>
        <a:bodyPr/>
        <a:lstStyle/>
        <a:p>
          <a:endParaRPr lang="es-US"/>
        </a:p>
      </dgm:t>
    </dgm:pt>
    <dgm:pt modelId="{74A0ABB9-9133-4F8F-9A73-11D38E63A233}" type="sibTrans" cxnId="{E33DEE6C-9069-4EA2-92DF-F9AE5552A217}">
      <dgm:prSet/>
      <dgm:spPr/>
      <dgm:t>
        <a:bodyPr/>
        <a:lstStyle/>
        <a:p>
          <a:endParaRPr lang="es-US"/>
        </a:p>
      </dgm:t>
    </dgm:pt>
    <dgm:pt modelId="{525C408A-EC17-4056-A35B-74D68992E5D3}">
      <dgm:prSet custT="1"/>
      <dgm:spPr>
        <a:xfrm>
          <a:off x="6394" y="1743977"/>
          <a:ext cx="2311555" cy="2016005"/>
        </a:xfrm>
        <a:prstGeom prst="roundRect">
          <a:avLst>
            <a:gd name="adj" fmla="val 10000"/>
          </a:avLst>
        </a:prstGeom>
        <a:solidFill>
          <a:sysClr val="window" lastClr="FFFFFF">
            <a:alpha val="90000"/>
            <a:hueOff val="0"/>
            <a:satOff val="0"/>
            <a:lumOff val="0"/>
            <a:alphaOff val="0"/>
          </a:sysClr>
        </a:solidFill>
        <a:ln w="6350" cap="flat" cmpd="sng" algn="ctr">
          <a:solidFill>
            <a:srgbClr val="5B9BD5">
              <a:hueOff val="0"/>
              <a:satOff val="0"/>
              <a:lumOff val="0"/>
              <a:alphaOff val="0"/>
            </a:srgbClr>
          </a:solidFill>
          <a:prstDash val="solid"/>
          <a:miter lim="800000"/>
        </a:ln>
        <a:effectLst/>
      </dgm:spPr>
      <dgm:t>
        <a:bodyPr/>
        <a:lstStyle/>
        <a:p>
          <a:r>
            <a:rPr lang="es-EC" sz="1600" dirty="0"/>
            <a:t>Precisiones de los resultados realistas y confiables</a:t>
          </a:r>
          <a:endParaRPr lang="es-US" sz="1600" dirty="0">
            <a:solidFill>
              <a:sysClr val="windowText" lastClr="000000">
                <a:hueOff val="0"/>
                <a:satOff val="0"/>
                <a:lumOff val="0"/>
                <a:alphaOff val="0"/>
              </a:sysClr>
            </a:solidFill>
            <a:latin typeface="Calibri" panose="020F0502020204030204"/>
            <a:ea typeface="+mn-ea"/>
            <a:cs typeface="+mn-cs"/>
          </a:endParaRPr>
        </a:p>
      </dgm:t>
    </dgm:pt>
    <dgm:pt modelId="{2C2CA193-B5D5-4EAD-BEBE-F51CF4CCAF99}" type="parTrans" cxnId="{A457D049-ED9D-4C23-A323-A93BF259C4D1}">
      <dgm:prSet/>
      <dgm:spPr/>
      <dgm:t>
        <a:bodyPr/>
        <a:lstStyle/>
        <a:p>
          <a:endParaRPr lang="es-US"/>
        </a:p>
      </dgm:t>
    </dgm:pt>
    <dgm:pt modelId="{DAB9973A-7D3E-4FED-9142-BBEB7E419A53}" type="sibTrans" cxnId="{A457D049-ED9D-4C23-A323-A93BF259C4D1}">
      <dgm:prSet/>
      <dgm:spPr/>
      <dgm:t>
        <a:bodyPr/>
        <a:lstStyle/>
        <a:p>
          <a:endParaRPr lang="es-US"/>
        </a:p>
      </dgm:t>
    </dgm:pt>
    <dgm:pt modelId="{1977256F-0B46-4C38-8C1B-FF3EAB72A910}">
      <dgm:prSet custT="1"/>
      <dgm:spPr>
        <a:xfrm>
          <a:off x="2981569" y="1743195"/>
          <a:ext cx="2311555" cy="2016005"/>
        </a:xfrm>
        <a:prstGeom prst="roundRect">
          <a:avLst>
            <a:gd name="adj" fmla="val 10000"/>
          </a:avLst>
        </a:prstGeom>
        <a:solidFill>
          <a:sysClr val="window" lastClr="FFFFFF">
            <a:alpha val="90000"/>
            <a:hueOff val="0"/>
            <a:satOff val="0"/>
            <a:lumOff val="0"/>
            <a:alphaOff val="0"/>
          </a:sysClr>
        </a:solidFill>
        <a:ln w="6350" cap="flat" cmpd="sng" algn="ctr">
          <a:solidFill>
            <a:srgbClr val="5B9BD5">
              <a:hueOff val="-2252848"/>
              <a:satOff val="-5806"/>
              <a:lumOff val="-3922"/>
              <a:alphaOff val="0"/>
            </a:srgbClr>
          </a:solidFill>
          <a:prstDash val="solid"/>
          <a:miter lim="800000"/>
        </a:ln>
        <a:effectLst/>
      </dgm:spPr>
      <dgm:t>
        <a:bodyPr/>
        <a:lstStyle/>
        <a:p>
          <a:pPr algn="l"/>
          <a:r>
            <a:rPr lang="es-EC" sz="1600" dirty="0">
              <a:effectLst/>
              <a:latin typeface="Arial" panose="020B0604020202020204" pitchFamily="34" charset="0"/>
              <a:ea typeface="Calibri" panose="020F0502020204030204" pitchFamily="34" charset="0"/>
            </a:rPr>
            <a:t>Software científico GAMIT/GLOBK y Bernese</a:t>
          </a:r>
          <a:endParaRPr lang="es-US" sz="1600" dirty="0">
            <a:solidFill>
              <a:sysClr val="windowText" lastClr="000000">
                <a:hueOff val="0"/>
                <a:satOff val="0"/>
                <a:lumOff val="0"/>
                <a:alphaOff val="0"/>
              </a:sysClr>
            </a:solidFill>
            <a:latin typeface="Calibri" panose="020F0502020204030204"/>
            <a:ea typeface="+mn-ea"/>
            <a:cs typeface="+mn-cs"/>
          </a:endParaRPr>
        </a:p>
      </dgm:t>
    </dgm:pt>
    <dgm:pt modelId="{84CDD304-4864-44F4-906E-BB2801A4B83C}" type="parTrans" cxnId="{5ADD2537-497D-436C-A7DA-56408F1BCE81}">
      <dgm:prSet/>
      <dgm:spPr/>
      <dgm:t>
        <a:bodyPr/>
        <a:lstStyle/>
        <a:p>
          <a:endParaRPr lang="es-US"/>
        </a:p>
      </dgm:t>
    </dgm:pt>
    <dgm:pt modelId="{68F7BC9F-BA62-4CC1-B293-2198B92705F5}" type="sibTrans" cxnId="{5ADD2537-497D-436C-A7DA-56408F1BCE81}">
      <dgm:prSet/>
      <dgm:spPr/>
      <dgm:t>
        <a:bodyPr/>
        <a:lstStyle/>
        <a:p>
          <a:endParaRPr lang="es-US"/>
        </a:p>
      </dgm:t>
    </dgm:pt>
    <dgm:pt modelId="{6C631AD6-0F0D-4DDF-AB78-3F0D6E04E51F}">
      <dgm:prSet custT="1"/>
      <dgm:spPr>
        <a:xfrm>
          <a:off x="6394" y="1743977"/>
          <a:ext cx="2311555" cy="2016005"/>
        </a:xfrm>
        <a:prstGeom prst="roundRect">
          <a:avLst>
            <a:gd name="adj" fmla="val 10000"/>
          </a:avLst>
        </a:prstGeom>
        <a:solidFill>
          <a:sysClr val="window" lastClr="FFFFFF">
            <a:alpha val="90000"/>
            <a:hueOff val="0"/>
            <a:satOff val="0"/>
            <a:lumOff val="0"/>
            <a:alphaOff val="0"/>
          </a:sysClr>
        </a:solidFill>
        <a:ln w="6350" cap="flat" cmpd="sng" algn="ctr">
          <a:solidFill>
            <a:srgbClr val="5B9BD5">
              <a:hueOff val="0"/>
              <a:satOff val="0"/>
              <a:lumOff val="0"/>
              <a:alphaOff val="0"/>
            </a:srgbClr>
          </a:solidFill>
          <a:prstDash val="solid"/>
          <a:miter lim="800000"/>
        </a:ln>
        <a:effectLst/>
      </dgm:spPr>
      <dgm:t>
        <a:bodyPr/>
        <a:lstStyle/>
        <a:p>
          <a:r>
            <a:rPr lang="es-EC" sz="1600" dirty="0"/>
            <a:t>Procesamiento de las observaciones GNSS sea realizado en un software científico </a:t>
          </a:r>
          <a:endParaRPr lang="es-US" sz="1600" dirty="0">
            <a:solidFill>
              <a:sysClr val="windowText" lastClr="000000">
                <a:hueOff val="0"/>
                <a:satOff val="0"/>
                <a:lumOff val="0"/>
                <a:alphaOff val="0"/>
              </a:sysClr>
            </a:solidFill>
            <a:latin typeface="Calibri" panose="020F0502020204030204"/>
            <a:ea typeface="+mn-ea"/>
            <a:cs typeface="+mn-cs"/>
          </a:endParaRPr>
        </a:p>
      </dgm:t>
    </dgm:pt>
    <dgm:pt modelId="{88DD88DD-A0AC-4FF0-9174-DC5D81963B14}" type="parTrans" cxnId="{94F47AA8-CD47-4979-AF4B-E9A0CA134BB3}">
      <dgm:prSet/>
      <dgm:spPr/>
      <dgm:t>
        <a:bodyPr/>
        <a:lstStyle/>
        <a:p>
          <a:endParaRPr lang="es-US"/>
        </a:p>
      </dgm:t>
    </dgm:pt>
    <dgm:pt modelId="{0C9CF16C-1462-41F8-92B5-3926E19E4C48}" type="sibTrans" cxnId="{94F47AA8-CD47-4979-AF4B-E9A0CA134BB3}">
      <dgm:prSet/>
      <dgm:spPr/>
      <dgm:t>
        <a:bodyPr/>
        <a:lstStyle/>
        <a:p>
          <a:endParaRPr lang="es-US"/>
        </a:p>
      </dgm:t>
    </dgm:pt>
    <dgm:pt modelId="{4FE81372-D929-4896-837B-5F7367AB6550}">
      <dgm:prSet custT="1"/>
      <dgm:spPr>
        <a:xfrm>
          <a:off x="2981569" y="1743195"/>
          <a:ext cx="2311555" cy="2016005"/>
        </a:xfrm>
        <a:prstGeom prst="roundRect">
          <a:avLst>
            <a:gd name="adj" fmla="val 10000"/>
          </a:avLst>
        </a:prstGeom>
        <a:solidFill>
          <a:sysClr val="window" lastClr="FFFFFF">
            <a:alpha val="90000"/>
            <a:hueOff val="0"/>
            <a:satOff val="0"/>
            <a:lumOff val="0"/>
            <a:alphaOff val="0"/>
          </a:sysClr>
        </a:solidFill>
        <a:ln w="6350" cap="flat" cmpd="sng" algn="ctr">
          <a:solidFill>
            <a:srgbClr val="5B9BD5">
              <a:hueOff val="-2252848"/>
              <a:satOff val="-5806"/>
              <a:lumOff val="-3922"/>
              <a:alphaOff val="0"/>
            </a:srgbClr>
          </a:solidFill>
          <a:prstDash val="solid"/>
          <a:miter lim="800000"/>
        </a:ln>
        <a:effectLst/>
      </dgm:spPr>
      <dgm:t>
        <a:bodyPr/>
        <a:lstStyle/>
        <a:p>
          <a:pPr algn="l"/>
          <a:endParaRPr lang="es-US" sz="1600" dirty="0">
            <a:solidFill>
              <a:sysClr val="windowText" lastClr="000000">
                <a:hueOff val="0"/>
                <a:satOff val="0"/>
                <a:lumOff val="0"/>
                <a:alphaOff val="0"/>
              </a:sysClr>
            </a:solidFill>
            <a:latin typeface="Calibri" panose="020F0502020204030204"/>
            <a:ea typeface="+mn-ea"/>
            <a:cs typeface="+mn-cs"/>
          </a:endParaRPr>
        </a:p>
      </dgm:t>
    </dgm:pt>
    <dgm:pt modelId="{0BD718AD-6EC2-4640-8F62-D26ECAA2D021}" type="parTrans" cxnId="{99D908A0-3F18-4107-A2A8-AA24D40AE5CE}">
      <dgm:prSet/>
      <dgm:spPr/>
      <dgm:t>
        <a:bodyPr/>
        <a:lstStyle/>
        <a:p>
          <a:endParaRPr lang="es-US"/>
        </a:p>
      </dgm:t>
    </dgm:pt>
    <dgm:pt modelId="{2D176B48-A29D-4A08-8065-7AE021F7C597}" type="sibTrans" cxnId="{99D908A0-3F18-4107-A2A8-AA24D40AE5CE}">
      <dgm:prSet/>
      <dgm:spPr/>
      <dgm:t>
        <a:bodyPr/>
        <a:lstStyle/>
        <a:p>
          <a:endParaRPr lang="es-US"/>
        </a:p>
      </dgm:t>
    </dgm:pt>
    <dgm:pt modelId="{779CC8FA-38FC-4A4F-9AD0-86F2C5719E56}">
      <dgm:prSet custT="1"/>
      <dgm:spPr>
        <a:xfrm>
          <a:off x="8931921" y="1743195"/>
          <a:ext cx="2311555" cy="2016005"/>
        </a:xfrm>
        <a:solidFill>
          <a:sysClr val="window" lastClr="FFFFFF">
            <a:alpha val="90000"/>
            <a:hueOff val="0"/>
            <a:satOff val="0"/>
            <a:lumOff val="0"/>
            <a:alphaOff val="0"/>
          </a:sysClr>
        </a:solidFill>
        <a:ln w="6350" cap="flat" cmpd="sng" algn="ctr">
          <a:solidFill>
            <a:srgbClr val="5B9BD5">
              <a:hueOff val="-6758543"/>
              <a:satOff val="-17419"/>
              <a:lumOff val="-11765"/>
              <a:alphaOff val="0"/>
            </a:srgbClr>
          </a:solidFill>
          <a:prstDash val="solid"/>
          <a:miter lim="800000"/>
        </a:ln>
        <a:effectLst/>
      </dgm:spPr>
      <dgm:t>
        <a:bodyPr/>
        <a:lstStyle/>
        <a:p>
          <a:r>
            <a:rPr lang="es-EC" sz="1600" dirty="0"/>
            <a:t>Análisis comparativo considerando precisión interna y precisión externa</a:t>
          </a:r>
          <a:endParaRPr lang="es-US" sz="1600" dirty="0">
            <a:solidFill>
              <a:sysClr val="windowText" lastClr="000000">
                <a:hueOff val="0"/>
                <a:satOff val="0"/>
                <a:lumOff val="0"/>
                <a:alphaOff val="0"/>
              </a:sysClr>
            </a:solidFill>
            <a:latin typeface="Calibri" panose="020F0502020204030204"/>
            <a:ea typeface="+mn-ea"/>
            <a:cs typeface="+mn-cs"/>
          </a:endParaRPr>
        </a:p>
      </dgm:t>
    </dgm:pt>
    <dgm:pt modelId="{599B1740-81D9-4C28-8014-0F72406853ED}" type="parTrans" cxnId="{BA0780A6-F393-4C9C-A2D5-24D8A9FF4B32}">
      <dgm:prSet/>
      <dgm:spPr/>
      <dgm:t>
        <a:bodyPr/>
        <a:lstStyle/>
        <a:p>
          <a:endParaRPr lang="es-US"/>
        </a:p>
      </dgm:t>
    </dgm:pt>
    <dgm:pt modelId="{532250FC-5C94-4D57-977A-4150EADC1FCF}" type="sibTrans" cxnId="{BA0780A6-F393-4C9C-A2D5-24D8A9FF4B32}">
      <dgm:prSet/>
      <dgm:spPr/>
      <dgm:t>
        <a:bodyPr/>
        <a:lstStyle/>
        <a:p>
          <a:endParaRPr lang="es-US"/>
        </a:p>
      </dgm:t>
    </dgm:pt>
    <dgm:pt modelId="{5EE4DA18-E05A-4557-AD1B-7661D802EBF3}">
      <dgm:prSet custT="1"/>
      <dgm:spPr>
        <a:xfrm>
          <a:off x="6394" y="1743977"/>
          <a:ext cx="2311555" cy="2016005"/>
        </a:xfrm>
        <a:solidFill>
          <a:sysClr val="window" lastClr="FFFFFF">
            <a:alpha val="90000"/>
            <a:hueOff val="0"/>
            <a:satOff val="0"/>
            <a:lumOff val="0"/>
            <a:alphaOff val="0"/>
          </a:sysClr>
        </a:solidFill>
        <a:ln w="6350" cap="flat" cmpd="sng" algn="ctr">
          <a:solidFill>
            <a:srgbClr val="5B9BD5">
              <a:hueOff val="0"/>
              <a:satOff val="0"/>
              <a:lumOff val="0"/>
              <a:alphaOff val="0"/>
            </a:srgbClr>
          </a:solidFill>
          <a:prstDash val="solid"/>
          <a:miter lim="800000"/>
        </a:ln>
        <a:effectLst/>
      </dgm:spPr>
      <dgm:t>
        <a:bodyPr/>
        <a:lstStyle/>
        <a:p>
          <a:endParaRPr lang="es-US" sz="1600" dirty="0">
            <a:solidFill>
              <a:sysClr val="windowText" lastClr="000000">
                <a:hueOff val="0"/>
                <a:satOff val="0"/>
                <a:lumOff val="0"/>
                <a:alphaOff val="0"/>
              </a:sysClr>
            </a:solidFill>
            <a:latin typeface="Calibri" panose="020F0502020204030204"/>
            <a:ea typeface="+mn-ea"/>
            <a:cs typeface="+mn-cs"/>
          </a:endParaRPr>
        </a:p>
      </dgm:t>
    </dgm:pt>
    <dgm:pt modelId="{90C35EF9-AC25-47EC-9A57-454324CD696B}" type="parTrans" cxnId="{C0FA0D21-796C-4F97-A4ED-89B3E65D71F1}">
      <dgm:prSet/>
      <dgm:spPr/>
      <dgm:t>
        <a:bodyPr/>
        <a:lstStyle/>
        <a:p>
          <a:endParaRPr lang="es-ES"/>
        </a:p>
      </dgm:t>
    </dgm:pt>
    <dgm:pt modelId="{19A10212-9A60-4DEA-888B-BE0E17A3C79B}" type="sibTrans" cxnId="{C0FA0D21-796C-4F97-A4ED-89B3E65D71F1}">
      <dgm:prSet/>
      <dgm:spPr/>
      <dgm:t>
        <a:bodyPr/>
        <a:lstStyle/>
        <a:p>
          <a:endParaRPr lang="es-ES"/>
        </a:p>
      </dgm:t>
    </dgm:pt>
    <dgm:pt modelId="{1E968EF5-18AD-467B-924E-5B6CEA1195CB}">
      <dgm:prSet custT="1"/>
      <dgm:spPr>
        <a:xfrm>
          <a:off x="2981569" y="1743195"/>
          <a:ext cx="2311555" cy="2016005"/>
        </a:xfrm>
        <a:solidFill>
          <a:sysClr val="window" lastClr="FFFFFF">
            <a:alpha val="90000"/>
            <a:hueOff val="0"/>
            <a:satOff val="0"/>
            <a:lumOff val="0"/>
            <a:alphaOff val="0"/>
          </a:sysClr>
        </a:solidFill>
        <a:ln w="6350" cap="flat" cmpd="sng" algn="ctr">
          <a:solidFill>
            <a:srgbClr val="5B9BD5">
              <a:hueOff val="-2252848"/>
              <a:satOff val="-5806"/>
              <a:lumOff val="-3922"/>
              <a:alphaOff val="0"/>
            </a:srgbClr>
          </a:solidFill>
          <a:prstDash val="solid"/>
          <a:miter lim="800000"/>
        </a:ln>
        <a:effectLst/>
      </dgm:spPr>
      <dgm:t>
        <a:bodyPr/>
        <a:lstStyle/>
        <a:p>
          <a:pPr algn="l"/>
          <a:r>
            <a:rPr lang="es-EC" sz="1600" dirty="0"/>
            <a:t>Consideran factores y parámetros que un software comercial no considera</a:t>
          </a:r>
          <a:endParaRPr lang="es-US" sz="1600" dirty="0">
            <a:solidFill>
              <a:sysClr val="windowText" lastClr="000000">
                <a:hueOff val="0"/>
                <a:satOff val="0"/>
                <a:lumOff val="0"/>
                <a:alphaOff val="0"/>
              </a:sysClr>
            </a:solidFill>
            <a:latin typeface="Calibri" panose="020F0502020204030204"/>
            <a:ea typeface="+mn-ea"/>
            <a:cs typeface="+mn-cs"/>
          </a:endParaRPr>
        </a:p>
      </dgm:t>
    </dgm:pt>
    <dgm:pt modelId="{64A7C2C1-A295-4E02-94C7-8AB078E4B3BC}" type="parTrans" cxnId="{732C1772-77A4-4A71-AFC6-CAA2D009CE3C}">
      <dgm:prSet/>
      <dgm:spPr/>
      <dgm:t>
        <a:bodyPr/>
        <a:lstStyle/>
        <a:p>
          <a:endParaRPr lang="es-ES"/>
        </a:p>
      </dgm:t>
    </dgm:pt>
    <dgm:pt modelId="{BD73B419-9D83-4BE7-854B-5C4D92A688D6}" type="sibTrans" cxnId="{732C1772-77A4-4A71-AFC6-CAA2D009CE3C}">
      <dgm:prSet/>
      <dgm:spPr/>
      <dgm:t>
        <a:bodyPr/>
        <a:lstStyle/>
        <a:p>
          <a:endParaRPr lang="es-ES"/>
        </a:p>
      </dgm:t>
    </dgm:pt>
    <dgm:pt modelId="{1E1A5C6C-740D-4954-87E4-2C9A9069A3F0}">
      <dgm:prSet custT="1"/>
      <dgm:spPr>
        <a:xfrm>
          <a:off x="2981569" y="1743195"/>
          <a:ext cx="2311555" cy="2016005"/>
        </a:xfrm>
        <a:solidFill>
          <a:sysClr val="window" lastClr="FFFFFF">
            <a:alpha val="90000"/>
            <a:hueOff val="0"/>
            <a:satOff val="0"/>
            <a:lumOff val="0"/>
            <a:alphaOff val="0"/>
          </a:sysClr>
        </a:solidFill>
        <a:ln w="6350" cap="flat" cmpd="sng" algn="ctr">
          <a:solidFill>
            <a:srgbClr val="5B9BD5">
              <a:hueOff val="-2252848"/>
              <a:satOff val="-5806"/>
              <a:lumOff val="-3922"/>
              <a:alphaOff val="0"/>
            </a:srgbClr>
          </a:solidFill>
          <a:prstDash val="solid"/>
          <a:miter lim="800000"/>
        </a:ln>
        <a:effectLst/>
      </dgm:spPr>
      <dgm:t>
        <a:bodyPr/>
        <a:lstStyle/>
        <a:p>
          <a:pPr algn="l"/>
          <a:endParaRPr lang="es-US" sz="1600" dirty="0">
            <a:solidFill>
              <a:sysClr val="windowText" lastClr="000000">
                <a:hueOff val="0"/>
                <a:satOff val="0"/>
                <a:lumOff val="0"/>
                <a:alphaOff val="0"/>
              </a:sysClr>
            </a:solidFill>
            <a:latin typeface="Calibri" panose="020F0502020204030204"/>
            <a:ea typeface="+mn-ea"/>
            <a:cs typeface="+mn-cs"/>
          </a:endParaRPr>
        </a:p>
      </dgm:t>
    </dgm:pt>
    <dgm:pt modelId="{074F88A6-3454-4E32-B4B6-870634018F37}" type="parTrans" cxnId="{3807C23E-01D7-44F0-A43E-11921A5B67F1}">
      <dgm:prSet/>
      <dgm:spPr/>
      <dgm:t>
        <a:bodyPr/>
        <a:lstStyle/>
        <a:p>
          <a:endParaRPr lang="es-ES"/>
        </a:p>
      </dgm:t>
    </dgm:pt>
    <dgm:pt modelId="{DCF3D2E3-DDBB-4D33-A204-2D03359652E4}" type="sibTrans" cxnId="{3807C23E-01D7-44F0-A43E-11921A5B67F1}">
      <dgm:prSet/>
      <dgm:spPr/>
      <dgm:t>
        <a:bodyPr/>
        <a:lstStyle/>
        <a:p>
          <a:endParaRPr lang="es-ES"/>
        </a:p>
      </dgm:t>
    </dgm:pt>
    <dgm:pt modelId="{4DFB79A4-F0B6-442A-B329-8541BB0DA8C3}">
      <dgm:prSet custT="1"/>
      <dgm:spPr>
        <a:xfrm>
          <a:off x="8931921" y="1743195"/>
          <a:ext cx="2311555" cy="2016005"/>
        </a:xfrm>
        <a:solidFill>
          <a:sysClr val="window" lastClr="FFFFFF">
            <a:alpha val="90000"/>
            <a:hueOff val="0"/>
            <a:satOff val="0"/>
            <a:lumOff val="0"/>
            <a:alphaOff val="0"/>
          </a:sysClr>
        </a:solidFill>
        <a:ln w="6350" cap="flat" cmpd="sng" algn="ctr">
          <a:solidFill>
            <a:srgbClr val="5B9BD5">
              <a:hueOff val="-6758543"/>
              <a:satOff val="-17419"/>
              <a:lumOff val="-11765"/>
              <a:alphaOff val="0"/>
            </a:srgbClr>
          </a:solidFill>
          <a:prstDash val="solid"/>
          <a:miter lim="800000"/>
        </a:ln>
        <a:effectLst/>
      </dgm:spPr>
      <dgm:t>
        <a:bodyPr/>
        <a:lstStyle/>
        <a:p>
          <a:r>
            <a:rPr lang="es-EC" sz="1600" dirty="0"/>
            <a:t>Datos GNNS de la REGME.</a:t>
          </a:r>
          <a:endParaRPr lang="es-US" sz="1600" dirty="0">
            <a:solidFill>
              <a:sysClr val="windowText" lastClr="000000">
                <a:hueOff val="0"/>
                <a:satOff val="0"/>
                <a:lumOff val="0"/>
                <a:alphaOff val="0"/>
              </a:sysClr>
            </a:solidFill>
            <a:latin typeface="Calibri" panose="020F0502020204030204"/>
            <a:ea typeface="+mn-ea"/>
            <a:cs typeface="+mn-cs"/>
          </a:endParaRPr>
        </a:p>
      </dgm:t>
    </dgm:pt>
    <dgm:pt modelId="{132F63D9-D54F-45C6-A86F-F83382BF35BB}" type="parTrans" cxnId="{67707808-EF50-4B7C-A9E3-548FB5CF8264}">
      <dgm:prSet/>
      <dgm:spPr/>
      <dgm:t>
        <a:bodyPr/>
        <a:lstStyle/>
        <a:p>
          <a:endParaRPr lang="es-ES"/>
        </a:p>
      </dgm:t>
    </dgm:pt>
    <dgm:pt modelId="{522682CC-5842-4283-AD8A-33849EB15E4F}" type="sibTrans" cxnId="{67707808-EF50-4B7C-A9E3-548FB5CF8264}">
      <dgm:prSet/>
      <dgm:spPr/>
      <dgm:t>
        <a:bodyPr/>
        <a:lstStyle/>
        <a:p>
          <a:endParaRPr lang="es-ES"/>
        </a:p>
      </dgm:t>
    </dgm:pt>
    <dgm:pt modelId="{1EC70FE1-8ECD-4B2F-83CB-F31778C80177}">
      <dgm:prSet custT="1"/>
      <dgm:spPr>
        <a:xfrm>
          <a:off x="8931921" y="1743195"/>
          <a:ext cx="2311555" cy="2016005"/>
        </a:xfrm>
        <a:solidFill>
          <a:sysClr val="window" lastClr="FFFFFF">
            <a:alpha val="90000"/>
            <a:hueOff val="0"/>
            <a:satOff val="0"/>
            <a:lumOff val="0"/>
            <a:alphaOff val="0"/>
          </a:sysClr>
        </a:solidFill>
        <a:ln w="6350" cap="flat" cmpd="sng" algn="ctr">
          <a:solidFill>
            <a:srgbClr val="5B9BD5">
              <a:hueOff val="-6758543"/>
              <a:satOff val="-17419"/>
              <a:lumOff val="-11765"/>
              <a:alphaOff val="0"/>
            </a:srgbClr>
          </a:solidFill>
          <a:prstDash val="solid"/>
          <a:miter lim="800000"/>
        </a:ln>
        <a:effectLst/>
      </dgm:spPr>
      <dgm:t>
        <a:bodyPr/>
        <a:lstStyle/>
        <a:p>
          <a:endParaRPr lang="es-US" sz="1600" dirty="0">
            <a:solidFill>
              <a:sysClr val="windowText" lastClr="000000">
                <a:hueOff val="0"/>
                <a:satOff val="0"/>
                <a:lumOff val="0"/>
                <a:alphaOff val="0"/>
              </a:sysClr>
            </a:solidFill>
            <a:latin typeface="Calibri" panose="020F0502020204030204"/>
            <a:ea typeface="+mn-ea"/>
            <a:cs typeface="+mn-cs"/>
          </a:endParaRPr>
        </a:p>
      </dgm:t>
    </dgm:pt>
    <dgm:pt modelId="{EA85C16F-146C-49DD-9307-8936C6AC30B4}" type="parTrans" cxnId="{F1DE5423-A800-49CD-BB65-DCFCC324F180}">
      <dgm:prSet/>
      <dgm:spPr/>
      <dgm:t>
        <a:bodyPr/>
        <a:lstStyle/>
        <a:p>
          <a:endParaRPr lang="es-ES"/>
        </a:p>
      </dgm:t>
    </dgm:pt>
    <dgm:pt modelId="{E79DCD3F-A0AF-4E7B-8205-BB6313EC1336}" type="sibTrans" cxnId="{F1DE5423-A800-49CD-BB65-DCFCC324F180}">
      <dgm:prSet/>
      <dgm:spPr/>
      <dgm:t>
        <a:bodyPr/>
        <a:lstStyle/>
        <a:p>
          <a:endParaRPr lang="es-ES"/>
        </a:p>
      </dgm:t>
    </dgm:pt>
    <dgm:pt modelId="{8E20031B-4728-466F-8399-3AA5D71D8FFD}">
      <dgm:prSet custT="1"/>
      <dgm:spPr>
        <a:xfrm>
          <a:off x="5956745" y="1743977"/>
          <a:ext cx="2311555" cy="2016005"/>
        </a:xfrm>
        <a:solidFill>
          <a:sysClr val="window" lastClr="FFFFFF">
            <a:alpha val="90000"/>
            <a:hueOff val="0"/>
            <a:satOff val="0"/>
            <a:lumOff val="0"/>
            <a:alphaOff val="0"/>
          </a:sysClr>
        </a:solidFill>
        <a:ln w="6350" cap="flat" cmpd="sng" algn="ctr">
          <a:solidFill>
            <a:srgbClr val="5B9BD5">
              <a:hueOff val="-4505695"/>
              <a:satOff val="-11613"/>
              <a:lumOff val="-7843"/>
              <a:alphaOff val="0"/>
            </a:srgbClr>
          </a:solidFill>
          <a:prstDash val="solid"/>
          <a:miter lim="800000"/>
        </a:ln>
        <a:effectLst/>
      </dgm:spPr>
      <dgm:t>
        <a:bodyPr/>
        <a:lstStyle/>
        <a:p>
          <a:pPr algn="l"/>
          <a:r>
            <a:rPr lang="es-EC" sz="1600" dirty="0"/>
            <a:t>Complejidad en su instalación, uso y funcionamiento</a:t>
          </a:r>
          <a:endParaRPr lang="es-US" sz="1600" dirty="0">
            <a:solidFill>
              <a:sysClr val="windowText" lastClr="000000">
                <a:hueOff val="0"/>
                <a:satOff val="0"/>
                <a:lumOff val="0"/>
                <a:alphaOff val="0"/>
              </a:sysClr>
            </a:solidFill>
            <a:latin typeface="Calibri" panose="020F0502020204030204"/>
            <a:ea typeface="+mn-ea"/>
            <a:cs typeface="+mn-cs"/>
          </a:endParaRPr>
        </a:p>
      </dgm:t>
    </dgm:pt>
    <dgm:pt modelId="{99FD0B80-C499-4508-98BC-479A7C3D39DF}" type="parTrans" cxnId="{A1722A32-F82A-4B59-A77A-2E07ADEDB4E9}">
      <dgm:prSet/>
      <dgm:spPr/>
      <dgm:t>
        <a:bodyPr/>
        <a:lstStyle/>
        <a:p>
          <a:endParaRPr lang="es-ES"/>
        </a:p>
      </dgm:t>
    </dgm:pt>
    <dgm:pt modelId="{447AC95F-048B-439B-AEC5-18B2777BAE4A}" type="sibTrans" cxnId="{A1722A32-F82A-4B59-A77A-2E07ADEDB4E9}">
      <dgm:prSet/>
      <dgm:spPr/>
      <dgm:t>
        <a:bodyPr/>
        <a:lstStyle/>
        <a:p>
          <a:endParaRPr lang="es-ES"/>
        </a:p>
      </dgm:t>
    </dgm:pt>
    <dgm:pt modelId="{ADD244F5-347F-4A3A-B2F0-C94B0FBDC295}">
      <dgm:prSet custT="1"/>
      <dgm:spPr>
        <a:xfrm>
          <a:off x="5956745" y="1743977"/>
          <a:ext cx="2311555" cy="2016005"/>
        </a:xfrm>
        <a:solidFill>
          <a:sysClr val="window" lastClr="FFFFFF">
            <a:alpha val="90000"/>
            <a:hueOff val="0"/>
            <a:satOff val="0"/>
            <a:lumOff val="0"/>
            <a:alphaOff val="0"/>
          </a:sysClr>
        </a:solidFill>
        <a:ln w="6350" cap="flat" cmpd="sng" algn="ctr">
          <a:solidFill>
            <a:srgbClr val="5B9BD5">
              <a:hueOff val="-4505695"/>
              <a:satOff val="-11613"/>
              <a:lumOff val="-7843"/>
              <a:alphaOff val="0"/>
            </a:srgbClr>
          </a:solidFill>
          <a:prstDash val="solid"/>
          <a:miter lim="800000"/>
        </a:ln>
        <a:effectLst/>
      </dgm:spPr>
      <dgm:t>
        <a:bodyPr/>
        <a:lstStyle/>
        <a:p>
          <a:pPr algn="l"/>
          <a:r>
            <a:rPr lang="es-EC" sz="1600" dirty="0"/>
            <a:t>Comparación de soluciones, precisiones entre softwares y constelaciones satelitales</a:t>
          </a:r>
          <a:endParaRPr lang="es-US" sz="1600" dirty="0">
            <a:solidFill>
              <a:sysClr val="windowText" lastClr="000000">
                <a:hueOff val="0"/>
                <a:satOff val="0"/>
                <a:lumOff val="0"/>
                <a:alphaOff val="0"/>
              </a:sysClr>
            </a:solidFill>
            <a:latin typeface="Calibri" panose="020F0502020204030204"/>
            <a:ea typeface="+mn-ea"/>
            <a:cs typeface="+mn-cs"/>
          </a:endParaRPr>
        </a:p>
      </dgm:t>
    </dgm:pt>
    <dgm:pt modelId="{867F5EFB-0F99-45BA-97A2-B4329B11D1F2}" type="parTrans" cxnId="{C3B0ABF7-CDB0-47B5-B0F4-5EE0E1BAE9EA}">
      <dgm:prSet/>
      <dgm:spPr/>
      <dgm:t>
        <a:bodyPr/>
        <a:lstStyle/>
        <a:p>
          <a:endParaRPr lang="es-ES"/>
        </a:p>
      </dgm:t>
    </dgm:pt>
    <dgm:pt modelId="{487AE33A-0491-4B4B-9F15-F956E3721AF3}" type="sibTrans" cxnId="{C3B0ABF7-CDB0-47B5-B0F4-5EE0E1BAE9EA}">
      <dgm:prSet/>
      <dgm:spPr/>
      <dgm:t>
        <a:bodyPr/>
        <a:lstStyle/>
        <a:p>
          <a:endParaRPr lang="es-ES"/>
        </a:p>
      </dgm:t>
    </dgm:pt>
    <dgm:pt modelId="{A98B123D-6D57-4397-875B-49D775E1A4EA}">
      <dgm:prSet custT="1"/>
      <dgm:spPr>
        <a:xfrm>
          <a:off x="5956745" y="1743977"/>
          <a:ext cx="2311555" cy="2016005"/>
        </a:xfrm>
        <a:solidFill>
          <a:sysClr val="window" lastClr="FFFFFF">
            <a:alpha val="90000"/>
            <a:hueOff val="0"/>
            <a:satOff val="0"/>
            <a:lumOff val="0"/>
            <a:alphaOff val="0"/>
          </a:sysClr>
        </a:solidFill>
        <a:ln w="6350" cap="flat" cmpd="sng" algn="ctr">
          <a:solidFill>
            <a:srgbClr val="5B9BD5">
              <a:hueOff val="-4505695"/>
              <a:satOff val="-11613"/>
              <a:lumOff val="-7843"/>
              <a:alphaOff val="0"/>
            </a:srgbClr>
          </a:solidFill>
          <a:prstDash val="solid"/>
          <a:miter lim="800000"/>
        </a:ln>
        <a:effectLst/>
      </dgm:spPr>
      <dgm:t>
        <a:bodyPr/>
        <a:lstStyle/>
        <a:p>
          <a:pPr algn="l"/>
          <a:endParaRPr lang="es-US" sz="1600" dirty="0">
            <a:solidFill>
              <a:sysClr val="windowText" lastClr="000000">
                <a:hueOff val="0"/>
                <a:satOff val="0"/>
                <a:lumOff val="0"/>
                <a:alphaOff val="0"/>
              </a:sysClr>
            </a:solidFill>
            <a:latin typeface="Calibri" panose="020F0502020204030204"/>
            <a:ea typeface="+mn-ea"/>
            <a:cs typeface="+mn-cs"/>
          </a:endParaRPr>
        </a:p>
      </dgm:t>
    </dgm:pt>
    <dgm:pt modelId="{F79776E8-880D-4FEF-95BE-18529DB52C48}" type="parTrans" cxnId="{20BED84A-7008-4310-8DA3-2D3DABD4015A}">
      <dgm:prSet/>
      <dgm:spPr/>
      <dgm:t>
        <a:bodyPr/>
        <a:lstStyle/>
        <a:p>
          <a:endParaRPr lang="es-ES"/>
        </a:p>
      </dgm:t>
    </dgm:pt>
    <dgm:pt modelId="{BE42A847-E6C3-451A-B4F1-24B6ACC9B412}" type="sibTrans" cxnId="{20BED84A-7008-4310-8DA3-2D3DABD4015A}">
      <dgm:prSet/>
      <dgm:spPr/>
      <dgm:t>
        <a:bodyPr/>
        <a:lstStyle/>
        <a:p>
          <a:endParaRPr lang="es-ES"/>
        </a:p>
      </dgm:t>
    </dgm:pt>
    <dgm:pt modelId="{9D48452B-DCC9-419C-B847-822B40C128A6}" type="pres">
      <dgm:prSet presAssocID="{D2B5FD1E-C372-4144-8404-EB32890C7978}" presName="Name0" presStyleCnt="0">
        <dgm:presLayoutVars>
          <dgm:dir/>
          <dgm:animLvl val="lvl"/>
          <dgm:resizeHandles val="exact"/>
        </dgm:presLayoutVars>
      </dgm:prSet>
      <dgm:spPr/>
    </dgm:pt>
    <dgm:pt modelId="{E6EF63A3-E544-40DB-BE71-D56BEB9462CF}" type="pres">
      <dgm:prSet presAssocID="{D2B5FD1E-C372-4144-8404-EB32890C7978}" presName="tSp" presStyleCnt="0"/>
      <dgm:spPr/>
    </dgm:pt>
    <dgm:pt modelId="{244798EC-167A-4F0E-B55C-F565253048BA}" type="pres">
      <dgm:prSet presAssocID="{D2B5FD1E-C372-4144-8404-EB32890C7978}" presName="bSp" presStyleCnt="0"/>
      <dgm:spPr/>
    </dgm:pt>
    <dgm:pt modelId="{5D49E7BA-E7C2-4AA4-BCEF-8E4F7B0AAE24}" type="pres">
      <dgm:prSet presAssocID="{D2B5FD1E-C372-4144-8404-EB32890C7978}" presName="process" presStyleCnt="0"/>
      <dgm:spPr/>
    </dgm:pt>
    <dgm:pt modelId="{6F59A57D-8669-409E-8F63-CA779C30170F}" type="pres">
      <dgm:prSet presAssocID="{3B9C437B-6B25-4D1E-AB9C-002142A5F20E}" presName="composite1" presStyleCnt="0"/>
      <dgm:spPr/>
    </dgm:pt>
    <dgm:pt modelId="{2FAC38E7-A590-429E-85C0-0CD5CB16505D}" type="pres">
      <dgm:prSet presAssocID="{3B9C437B-6B25-4D1E-AB9C-002142A5F20E}" presName="dummyNode1" presStyleLbl="node1" presStyleIdx="0" presStyleCnt="4"/>
      <dgm:spPr/>
    </dgm:pt>
    <dgm:pt modelId="{1C4723C2-4150-4425-A8C7-096F526C3B9D}" type="pres">
      <dgm:prSet presAssocID="{3B9C437B-6B25-4D1E-AB9C-002142A5F20E}" presName="childNode1" presStyleLbl="bgAcc1" presStyleIdx="0" presStyleCnt="4" custScaleY="147594">
        <dgm:presLayoutVars>
          <dgm:bulletEnabled val="1"/>
        </dgm:presLayoutVars>
      </dgm:prSet>
      <dgm:spPr>
        <a:prstGeom prst="roundRect">
          <a:avLst>
            <a:gd name="adj" fmla="val 10000"/>
          </a:avLst>
        </a:prstGeom>
      </dgm:spPr>
    </dgm:pt>
    <dgm:pt modelId="{3549F956-2410-4B6F-A095-4BF392E05EDD}" type="pres">
      <dgm:prSet presAssocID="{3B9C437B-6B25-4D1E-AB9C-002142A5F20E}" presName="childNode1tx" presStyleLbl="bgAcc1" presStyleIdx="0" presStyleCnt="4">
        <dgm:presLayoutVars>
          <dgm:bulletEnabled val="1"/>
        </dgm:presLayoutVars>
      </dgm:prSet>
      <dgm:spPr/>
    </dgm:pt>
    <dgm:pt modelId="{5E64F19D-77DB-42EF-A1F8-D6EFFD06C437}" type="pres">
      <dgm:prSet presAssocID="{3B9C437B-6B25-4D1E-AB9C-002142A5F20E}" presName="parentNode1" presStyleLbl="node1" presStyleIdx="0" presStyleCnt="4" custLinFactNeighborX="586" custLinFactNeighborY="77204">
        <dgm:presLayoutVars>
          <dgm:chMax val="1"/>
          <dgm:bulletEnabled val="1"/>
        </dgm:presLayoutVars>
      </dgm:prSet>
      <dgm:spPr/>
    </dgm:pt>
    <dgm:pt modelId="{176EF36B-690A-4525-ADD5-6B219DBE4EFF}" type="pres">
      <dgm:prSet presAssocID="{3B9C437B-6B25-4D1E-AB9C-002142A5F20E}" presName="connSite1" presStyleCnt="0"/>
      <dgm:spPr/>
    </dgm:pt>
    <dgm:pt modelId="{01798396-D10C-4BA1-A254-C0944704865B}" type="pres">
      <dgm:prSet presAssocID="{57369A8C-3925-47DB-AABB-45549BBC9DEF}" presName="Name9" presStyleLbl="sibTrans2D1" presStyleIdx="0" presStyleCnt="3"/>
      <dgm:spPr/>
    </dgm:pt>
    <dgm:pt modelId="{67BDEA36-45D4-4A0B-AE18-F5E6CB37E739}" type="pres">
      <dgm:prSet presAssocID="{41E89B1F-3876-4554-9E2B-4D4FC68C4EA1}" presName="composite2" presStyleCnt="0"/>
      <dgm:spPr/>
    </dgm:pt>
    <dgm:pt modelId="{1EB177A8-6F5A-4B5C-B346-AB53DA605D6E}" type="pres">
      <dgm:prSet presAssocID="{41E89B1F-3876-4554-9E2B-4D4FC68C4EA1}" presName="dummyNode2" presStyleLbl="node1" presStyleIdx="0" presStyleCnt="4"/>
      <dgm:spPr/>
    </dgm:pt>
    <dgm:pt modelId="{BB139CD2-71FD-4F44-9F0B-482D38409DF9}" type="pres">
      <dgm:prSet presAssocID="{41E89B1F-3876-4554-9E2B-4D4FC68C4EA1}" presName="childNode2" presStyleLbl="bgAcc1" presStyleIdx="1" presStyleCnt="4" custScaleY="147594">
        <dgm:presLayoutVars>
          <dgm:bulletEnabled val="1"/>
        </dgm:presLayoutVars>
      </dgm:prSet>
      <dgm:spPr>
        <a:prstGeom prst="roundRect">
          <a:avLst>
            <a:gd name="adj" fmla="val 10000"/>
          </a:avLst>
        </a:prstGeom>
      </dgm:spPr>
    </dgm:pt>
    <dgm:pt modelId="{3269E39E-BDA6-4DDC-A652-A175AFF867F6}" type="pres">
      <dgm:prSet presAssocID="{41E89B1F-3876-4554-9E2B-4D4FC68C4EA1}" presName="childNode2tx" presStyleLbl="bgAcc1" presStyleIdx="1" presStyleCnt="4">
        <dgm:presLayoutVars>
          <dgm:bulletEnabled val="1"/>
        </dgm:presLayoutVars>
      </dgm:prSet>
      <dgm:spPr/>
    </dgm:pt>
    <dgm:pt modelId="{0080CA22-24E2-4E4B-8C66-CF742ACF0C78}" type="pres">
      <dgm:prSet presAssocID="{41E89B1F-3876-4554-9E2B-4D4FC68C4EA1}" presName="parentNode2" presStyleLbl="node1" presStyleIdx="1" presStyleCnt="4" custLinFactNeighborY="-55158">
        <dgm:presLayoutVars>
          <dgm:chMax val="0"/>
          <dgm:bulletEnabled val="1"/>
        </dgm:presLayoutVars>
      </dgm:prSet>
      <dgm:spPr/>
    </dgm:pt>
    <dgm:pt modelId="{AD8FE30B-0311-425C-B20D-894239EE8B9E}" type="pres">
      <dgm:prSet presAssocID="{41E89B1F-3876-4554-9E2B-4D4FC68C4EA1}" presName="connSite2" presStyleCnt="0"/>
      <dgm:spPr/>
    </dgm:pt>
    <dgm:pt modelId="{4BACE1C5-19EF-4601-8C1C-926F8ADA7BB4}" type="pres">
      <dgm:prSet presAssocID="{D0EFF01C-3038-4D28-9B80-90BE7573736C}" presName="Name18" presStyleLbl="sibTrans2D1" presStyleIdx="1" presStyleCnt="3"/>
      <dgm:spPr/>
    </dgm:pt>
    <dgm:pt modelId="{C7C7BEDC-CE57-42BE-813B-731D7A8DAAF5}" type="pres">
      <dgm:prSet presAssocID="{7316CD51-C34A-409A-8143-B2BB875D4759}" presName="composite1" presStyleCnt="0"/>
      <dgm:spPr/>
    </dgm:pt>
    <dgm:pt modelId="{61756FDF-0495-463B-8EC4-F5B5221EF9BB}" type="pres">
      <dgm:prSet presAssocID="{7316CD51-C34A-409A-8143-B2BB875D4759}" presName="dummyNode1" presStyleLbl="node1" presStyleIdx="1" presStyleCnt="4"/>
      <dgm:spPr/>
    </dgm:pt>
    <dgm:pt modelId="{BCA41E6A-2A22-4FD8-9A30-A7028EF09CDC}" type="pres">
      <dgm:prSet presAssocID="{7316CD51-C34A-409A-8143-B2BB875D4759}" presName="childNode1" presStyleLbl="bgAcc1" presStyleIdx="2" presStyleCnt="4" custScaleY="147594">
        <dgm:presLayoutVars>
          <dgm:bulletEnabled val="1"/>
        </dgm:presLayoutVars>
      </dgm:prSet>
      <dgm:spPr>
        <a:prstGeom prst="roundRect">
          <a:avLst>
            <a:gd name="adj" fmla="val 10000"/>
          </a:avLst>
        </a:prstGeom>
      </dgm:spPr>
    </dgm:pt>
    <dgm:pt modelId="{1E8ABE52-727A-4C89-B906-521E02A46EB3}" type="pres">
      <dgm:prSet presAssocID="{7316CD51-C34A-409A-8143-B2BB875D4759}" presName="childNode1tx" presStyleLbl="bgAcc1" presStyleIdx="2" presStyleCnt="4">
        <dgm:presLayoutVars>
          <dgm:bulletEnabled val="1"/>
        </dgm:presLayoutVars>
      </dgm:prSet>
      <dgm:spPr/>
    </dgm:pt>
    <dgm:pt modelId="{C62CC727-1B9A-4E26-8E70-137614125803}" type="pres">
      <dgm:prSet presAssocID="{7316CD51-C34A-409A-8143-B2BB875D4759}" presName="parentNode1" presStyleLbl="node1" presStyleIdx="2" presStyleCnt="4" custLinFactNeighborX="586" custLinFactNeighborY="77204">
        <dgm:presLayoutVars>
          <dgm:chMax val="1"/>
          <dgm:bulletEnabled val="1"/>
        </dgm:presLayoutVars>
      </dgm:prSet>
      <dgm:spPr/>
    </dgm:pt>
    <dgm:pt modelId="{630AD098-17C2-4E05-9E1D-86D1846D22A5}" type="pres">
      <dgm:prSet presAssocID="{7316CD51-C34A-409A-8143-B2BB875D4759}" presName="connSite1" presStyleCnt="0"/>
      <dgm:spPr/>
    </dgm:pt>
    <dgm:pt modelId="{4C13405A-1AFD-4C9D-AC5D-64AE69B467AD}" type="pres">
      <dgm:prSet presAssocID="{1B69C9F7-FFED-44A7-9721-6B307343618D}" presName="Name9" presStyleLbl="sibTrans2D1" presStyleIdx="2" presStyleCnt="3"/>
      <dgm:spPr/>
    </dgm:pt>
    <dgm:pt modelId="{637E564A-17AF-4456-AB12-DF477B4B45C2}" type="pres">
      <dgm:prSet presAssocID="{0C8BCCFF-50DE-4155-A21E-5C88ED722F57}" presName="composite2" presStyleCnt="0"/>
      <dgm:spPr/>
    </dgm:pt>
    <dgm:pt modelId="{129EEAA5-9E94-4294-B8D5-E474FB8285BD}" type="pres">
      <dgm:prSet presAssocID="{0C8BCCFF-50DE-4155-A21E-5C88ED722F57}" presName="dummyNode2" presStyleLbl="node1" presStyleIdx="2" presStyleCnt="4"/>
      <dgm:spPr/>
    </dgm:pt>
    <dgm:pt modelId="{D1E0F60A-68C4-4ED2-A0EF-4267E18C19E4}" type="pres">
      <dgm:prSet presAssocID="{0C8BCCFF-50DE-4155-A21E-5C88ED722F57}" presName="childNode2" presStyleLbl="bgAcc1" presStyleIdx="3" presStyleCnt="4" custScaleX="106570" custScaleY="147594">
        <dgm:presLayoutVars>
          <dgm:bulletEnabled val="1"/>
        </dgm:presLayoutVars>
      </dgm:prSet>
      <dgm:spPr>
        <a:prstGeom prst="roundRect">
          <a:avLst>
            <a:gd name="adj" fmla="val 10000"/>
          </a:avLst>
        </a:prstGeom>
      </dgm:spPr>
    </dgm:pt>
    <dgm:pt modelId="{25AA4CAB-BA15-4BE2-9210-6D7A6D21A8D6}" type="pres">
      <dgm:prSet presAssocID="{0C8BCCFF-50DE-4155-A21E-5C88ED722F57}" presName="childNode2tx" presStyleLbl="bgAcc1" presStyleIdx="3" presStyleCnt="4">
        <dgm:presLayoutVars>
          <dgm:bulletEnabled val="1"/>
        </dgm:presLayoutVars>
      </dgm:prSet>
      <dgm:spPr/>
    </dgm:pt>
    <dgm:pt modelId="{51E45928-44E6-4432-9179-B373910C2DC7}" type="pres">
      <dgm:prSet presAssocID="{0C8BCCFF-50DE-4155-A21E-5C88ED722F57}" presName="parentNode2" presStyleLbl="node1" presStyleIdx="3" presStyleCnt="4" custLinFactNeighborY="-55158">
        <dgm:presLayoutVars>
          <dgm:chMax val="0"/>
          <dgm:bulletEnabled val="1"/>
        </dgm:presLayoutVars>
      </dgm:prSet>
      <dgm:spPr/>
    </dgm:pt>
    <dgm:pt modelId="{8A4FB660-55EE-4866-A640-EAD10C4FB48D}" type="pres">
      <dgm:prSet presAssocID="{0C8BCCFF-50DE-4155-A21E-5C88ED722F57}" presName="connSite2" presStyleCnt="0"/>
      <dgm:spPr/>
    </dgm:pt>
  </dgm:ptLst>
  <dgm:cxnLst>
    <dgm:cxn modelId="{9412AE00-A268-44A8-8AB4-8E8C971CBF4C}" type="presOf" srcId="{525C408A-EC17-4056-A35B-74D68992E5D3}" destId="{1C4723C2-4150-4425-A8C7-096F526C3B9D}" srcOrd="0" destOrd="0" presId="urn:microsoft.com/office/officeart/2005/8/layout/hProcess4"/>
    <dgm:cxn modelId="{9A4C4002-800E-4D8B-A363-32D8A3CAEEC8}" type="presOf" srcId="{1977256F-0B46-4C38-8C1B-FF3EAB72A910}" destId="{3269E39E-BDA6-4DDC-A652-A175AFF867F6}" srcOrd="1" destOrd="0" presId="urn:microsoft.com/office/officeart/2005/8/layout/hProcess4"/>
    <dgm:cxn modelId="{59039505-BB78-4CA2-9796-351C045E6DBE}" type="presOf" srcId="{41E89B1F-3876-4554-9E2B-4D4FC68C4EA1}" destId="{0080CA22-24E2-4E4B-8C66-CF742ACF0C78}" srcOrd="0" destOrd="0" presId="urn:microsoft.com/office/officeart/2005/8/layout/hProcess4"/>
    <dgm:cxn modelId="{8AED4806-FF1E-4DD7-8ABC-53CA90BE0AFA}" type="presOf" srcId="{525C408A-EC17-4056-A35B-74D68992E5D3}" destId="{3549F956-2410-4B6F-A095-4BF392E05EDD}" srcOrd="1" destOrd="0" presId="urn:microsoft.com/office/officeart/2005/8/layout/hProcess4"/>
    <dgm:cxn modelId="{F6DDC806-21C2-4BBD-B01F-6E7BE959394C}" type="presOf" srcId="{ADD244F5-347F-4A3A-B2F0-C94B0FBDC295}" destId="{1E8ABE52-727A-4C89-B906-521E02A46EB3}" srcOrd="1" destOrd="2" presId="urn:microsoft.com/office/officeart/2005/8/layout/hProcess4"/>
    <dgm:cxn modelId="{F4C00F08-E4ED-48F3-A76C-4AED8C523959}" type="presOf" srcId="{D2B5FD1E-C372-4144-8404-EB32890C7978}" destId="{9D48452B-DCC9-419C-B847-822B40C128A6}" srcOrd="0" destOrd="0" presId="urn:microsoft.com/office/officeart/2005/8/layout/hProcess4"/>
    <dgm:cxn modelId="{67707808-EF50-4B7C-A9E3-548FB5CF8264}" srcId="{0C8BCCFF-50DE-4155-A21E-5C88ED722F57}" destId="{4DFB79A4-F0B6-442A-B329-8541BB0DA8C3}" srcOrd="2" destOrd="0" parTransId="{132F63D9-D54F-45C6-A86F-F83382BF35BB}" sibTransId="{522682CC-5842-4283-AD8A-33849EB15E4F}"/>
    <dgm:cxn modelId="{DB24AB10-4EF2-4B37-892E-6C529BABBA90}" srcId="{D2B5FD1E-C372-4144-8404-EB32890C7978}" destId="{3B9C437B-6B25-4D1E-AB9C-002142A5F20E}" srcOrd="0" destOrd="0" parTransId="{C356652C-63D3-4FB3-8505-837BB6FF4931}" sibTransId="{57369A8C-3925-47DB-AABB-45549BBC9DEF}"/>
    <dgm:cxn modelId="{D92C8311-DC92-4198-B1DF-BC06CE87C15B}" type="presOf" srcId="{3B9C437B-6B25-4D1E-AB9C-002142A5F20E}" destId="{5E64F19D-77DB-42EF-A1F8-D6EFFD06C437}" srcOrd="0" destOrd="0" presId="urn:microsoft.com/office/officeart/2005/8/layout/hProcess4"/>
    <dgm:cxn modelId="{05D82916-BD65-42B0-A650-FA8B3ADA5C1E}" type="presOf" srcId="{5EE4DA18-E05A-4557-AD1B-7661D802EBF3}" destId="{1C4723C2-4150-4425-A8C7-096F526C3B9D}" srcOrd="0" destOrd="1" presId="urn:microsoft.com/office/officeart/2005/8/layout/hProcess4"/>
    <dgm:cxn modelId="{45D5FE17-2CC9-4986-AF2B-AE111A32FDC0}" type="presOf" srcId="{8E20031B-4728-466F-8399-3AA5D71D8FFD}" destId="{BCA41E6A-2A22-4FD8-9A30-A7028EF09CDC}" srcOrd="0" destOrd="0" presId="urn:microsoft.com/office/officeart/2005/8/layout/hProcess4"/>
    <dgm:cxn modelId="{C0FA0D21-796C-4F97-A4ED-89B3E65D71F1}" srcId="{3B9C437B-6B25-4D1E-AB9C-002142A5F20E}" destId="{5EE4DA18-E05A-4557-AD1B-7661D802EBF3}" srcOrd="1" destOrd="0" parTransId="{90C35EF9-AC25-47EC-9A57-454324CD696B}" sibTransId="{19A10212-9A60-4DEA-888B-BE0E17A3C79B}"/>
    <dgm:cxn modelId="{F1DE5423-A800-49CD-BB65-DCFCC324F180}" srcId="{0C8BCCFF-50DE-4155-A21E-5C88ED722F57}" destId="{1EC70FE1-8ECD-4B2F-83CB-F31778C80177}" srcOrd="1" destOrd="0" parTransId="{EA85C16F-146C-49DD-9307-8936C6AC30B4}" sibTransId="{E79DCD3F-A0AF-4E7B-8205-BB6313EC1336}"/>
    <dgm:cxn modelId="{75AFA92E-BD4F-48DE-981E-06C98F653AF4}" type="presOf" srcId="{ADD244F5-347F-4A3A-B2F0-C94B0FBDC295}" destId="{BCA41E6A-2A22-4FD8-9A30-A7028EF09CDC}" srcOrd="0" destOrd="2" presId="urn:microsoft.com/office/officeart/2005/8/layout/hProcess4"/>
    <dgm:cxn modelId="{A1722A32-F82A-4B59-A77A-2E07ADEDB4E9}" srcId="{7316CD51-C34A-409A-8143-B2BB875D4759}" destId="{8E20031B-4728-466F-8399-3AA5D71D8FFD}" srcOrd="0" destOrd="0" parTransId="{99FD0B80-C499-4508-98BC-479A7C3D39DF}" sibTransId="{447AC95F-048B-439B-AEC5-18B2777BAE4A}"/>
    <dgm:cxn modelId="{9B97AF35-22B7-4D94-B0B6-031C51C42C27}" type="presOf" srcId="{1E968EF5-18AD-467B-924E-5B6CEA1195CB}" destId="{BB139CD2-71FD-4F44-9F0B-482D38409DF9}" srcOrd="0" destOrd="2" presId="urn:microsoft.com/office/officeart/2005/8/layout/hProcess4"/>
    <dgm:cxn modelId="{5ADD2537-497D-436C-A7DA-56408F1BCE81}" srcId="{41E89B1F-3876-4554-9E2B-4D4FC68C4EA1}" destId="{1977256F-0B46-4C38-8C1B-FF3EAB72A910}" srcOrd="0" destOrd="0" parTransId="{84CDD304-4864-44F4-906E-BB2801A4B83C}" sibTransId="{68F7BC9F-BA62-4CC1-B293-2198B92705F5}"/>
    <dgm:cxn modelId="{3807C23E-01D7-44F0-A43E-11921A5B67F1}" srcId="{41E89B1F-3876-4554-9E2B-4D4FC68C4EA1}" destId="{1E1A5C6C-740D-4954-87E4-2C9A9069A3F0}" srcOrd="1" destOrd="0" parTransId="{074F88A6-3454-4E32-B4B6-870634018F37}" sibTransId="{DCF3D2E3-DDBB-4D33-A204-2D03359652E4}"/>
    <dgm:cxn modelId="{73440042-A099-4378-9A57-338FAC745F55}" type="presOf" srcId="{1977256F-0B46-4C38-8C1B-FF3EAB72A910}" destId="{BB139CD2-71FD-4F44-9F0B-482D38409DF9}" srcOrd="0" destOrd="0" presId="urn:microsoft.com/office/officeart/2005/8/layout/hProcess4"/>
    <dgm:cxn modelId="{889B6646-3B15-4EBC-905E-57A3BB4DFFE0}" type="presOf" srcId="{4FE81372-D929-4896-837B-5F7367AB6550}" destId="{3269E39E-BDA6-4DDC-A652-A175AFF867F6}" srcOrd="1" destOrd="3" presId="urn:microsoft.com/office/officeart/2005/8/layout/hProcess4"/>
    <dgm:cxn modelId="{C3D6D046-7657-4525-AEEB-B0279024085B}" type="presOf" srcId="{4DFB79A4-F0B6-442A-B329-8541BB0DA8C3}" destId="{25AA4CAB-BA15-4BE2-9210-6D7A6D21A8D6}" srcOrd="1" destOrd="2" presId="urn:microsoft.com/office/officeart/2005/8/layout/hProcess4"/>
    <dgm:cxn modelId="{A457D049-ED9D-4C23-A323-A93BF259C4D1}" srcId="{3B9C437B-6B25-4D1E-AB9C-002142A5F20E}" destId="{525C408A-EC17-4056-A35B-74D68992E5D3}" srcOrd="0" destOrd="0" parTransId="{2C2CA193-B5D5-4EAD-BEBE-F51CF4CCAF99}" sibTransId="{DAB9973A-7D3E-4FED-9142-BBEB7E419A53}"/>
    <dgm:cxn modelId="{20BED84A-7008-4310-8DA3-2D3DABD4015A}" srcId="{7316CD51-C34A-409A-8143-B2BB875D4759}" destId="{A98B123D-6D57-4397-875B-49D775E1A4EA}" srcOrd="1" destOrd="0" parTransId="{F79776E8-880D-4FEF-95BE-18529DB52C48}" sibTransId="{BE42A847-E6C3-451A-B4F1-24B6ACC9B412}"/>
    <dgm:cxn modelId="{30D2E14B-5EAC-4FC8-BA3A-CFF37B9173D0}" type="presOf" srcId="{4DFB79A4-F0B6-442A-B329-8541BB0DA8C3}" destId="{D1E0F60A-68C4-4ED2-A0EF-4267E18C19E4}" srcOrd="0" destOrd="2" presId="urn:microsoft.com/office/officeart/2005/8/layout/hProcess4"/>
    <dgm:cxn modelId="{3E82FA4B-3E2F-4388-9677-A8379233A5D2}" type="presOf" srcId="{A98B123D-6D57-4397-875B-49D775E1A4EA}" destId="{BCA41E6A-2A22-4FD8-9A30-A7028EF09CDC}" srcOrd="0" destOrd="1" presId="urn:microsoft.com/office/officeart/2005/8/layout/hProcess4"/>
    <dgm:cxn modelId="{E47DAF4C-9112-4385-ADD1-5F741F58803E}" type="presOf" srcId="{1E1A5C6C-740D-4954-87E4-2C9A9069A3F0}" destId="{3269E39E-BDA6-4DDC-A652-A175AFF867F6}" srcOrd="1" destOrd="1" presId="urn:microsoft.com/office/officeart/2005/8/layout/hProcess4"/>
    <dgm:cxn modelId="{94A2985F-7E52-4A55-95B3-E1297CD152F2}" type="presOf" srcId="{5EE4DA18-E05A-4557-AD1B-7661D802EBF3}" destId="{3549F956-2410-4B6F-A095-4BF392E05EDD}" srcOrd="1" destOrd="1" presId="urn:microsoft.com/office/officeart/2005/8/layout/hProcess4"/>
    <dgm:cxn modelId="{A5C93A60-1281-43A5-B41B-1F5464F1AAB5}" type="presOf" srcId="{0C8BCCFF-50DE-4155-A21E-5C88ED722F57}" destId="{51E45928-44E6-4432-9179-B373910C2DC7}" srcOrd="0" destOrd="0" presId="urn:microsoft.com/office/officeart/2005/8/layout/hProcess4"/>
    <dgm:cxn modelId="{E33DEE6C-9069-4EA2-92DF-F9AE5552A217}" srcId="{D2B5FD1E-C372-4144-8404-EB32890C7978}" destId="{0C8BCCFF-50DE-4155-A21E-5C88ED722F57}" srcOrd="3" destOrd="0" parTransId="{A689CE75-25CC-4501-9716-548CDC105554}" sibTransId="{74A0ABB9-9133-4F8F-9A73-11D38E63A233}"/>
    <dgm:cxn modelId="{732C1772-77A4-4A71-AFC6-CAA2D009CE3C}" srcId="{41E89B1F-3876-4554-9E2B-4D4FC68C4EA1}" destId="{1E968EF5-18AD-467B-924E-5B6CEA1195CB}" srcOrd="2" destOrd="0" parTransId="{64A7C2C1-A295-4E02-94C7-8AB078E4B3BC}" sibTransId="{BD73B419-9D83-4BE7-854B-5C4D92A688D6}"/>
    <dgm:cxn modelId="{B7EED474-4CBA-4652-9560-6CC8183BD908}" type="presOf" srcId="{1EC70FE1-8ECD-4B2F-83CB-F31778C80177}" destId="{D1E0F60A-68C4-4ED2-A0EF-4267E18C19E4}" srcOrd="0" destOrd="1" presId="urn:microsoft.com/office/officeart/2005/8/layout/hProcess4"/>
    <dgm:cxn modelId="{FCD8B47E-F98E-4173-B5C3-3DD32D464C4D}" type="presOf" srcId="{57369A8C-3925-47DB-AABB-45549BBC9DEF}" destId="{01798396-D10C-4BA1-A254-C0944704865B}" srcOrd="0" destOrd="0" presId="urn:microsoft.com/office/officeart/2005/8/layout/hProcess4"/>
    <dgm:cxn modelId="{E729D881-3C15-46F0-8686-D92F788362E6}" srcId="{D2B5FD1E-C372-4144-8404-EB32890C7978}" destId="{7316CD51-C34A-409A-8143-B2BB875D4759}" srcOrd="2" destOrd="0" parTransId="{66E58D5D-138A-4B61-AC99-9936E80F1020}" sibTransId="{1B69C9F7-FFED-44A7-9721-6B307343618D}"/>
    <dgm:cxn modelId="{711BB891-C1C1-4550-A4A9-3EBB590C49CC}" srcId="{D2B5FD1E-C372-4144-8404-EB32890C7978}" destId="{41E89B1F-3876-4554-9E2B-4D4FC68C4EA1}" srcOrd="1" destOrd="0" parTransId="{C9C66DB9-3D78-4A57-9482-54B45E5A4E30}" sibTransId="{D0EFF01C-3038-4D28-9B80-90BE7573736C}"/>
    <dgm:cxn modelId="{F048C394-91DF-46A2-B4EC-0DB9F46CC9ED}" type="presOf" srcId="{8E20031B-4728-466F-8399-3AA5D71D8FFD}" destId="{1E8ABE52-727A-4C89-B906-521E02A46EB3}" srcOrd="1" destOrd="0" presId="urn:microsoft.com/office/officeart/2005/8/layout/hProcess4"/>
    <dgm:cxn modelId="{99D908A0-3F18-4107-A2A8-AA24D40AE5CE}" srcId="{41E89B1F-3876-4554-9E2B-4D4FC68C4EA1}" destId="{4FE81372-D929-4896-837B-5F7367AB6550}" srcOrd="3" destOrd="0" parTransId="{0BD718AD-6EC2-4640-8F62-D26ECAA2D021}" sibTransId="{2D176B48-A29D-4A08-8065-7AE021F7C597}"/>
    <dgm:cxn modelId="{9B3334A2-C16F-42CC-B50A-75E0D46D174C}" type="presOf" srcId="{1E968EF5-18AD-467B-924E-5B6CEA1195CB}" destId="{3269E39E-BDA6-4DDC-A652-A175AFF867F6}" srcOrd="1" destOrd="2" presId="urn:microsoft.com/office/officeart/2005/8/layout/hProcess4"/>
    <dgm:cxn modelId="{8AB9EFA2-F233-47F7-B937-D259405E7256}" type="presOf" srcId="{779CC8FA-38FC-4A4F-9AD0-86F2C5719E56}" destId="{D1E0F60A-68C4-4ED2-A0EF-4267E18C19E4}" srcOrd="0" destOrd="0" presId="urn:microsoft.com/office/officeart/2005/8/layout/hProcess4"/>
    <dgm:cxn modelId="{BA0780A6-F393-4C9C-A2D5-24D8A9FF4B32}" srcId="{0C8BCCFF-50DE-4155-A21E-5C88ED722F57}" destId="{779CC8FA-38FC-4A4F-9AD0-86F2C5719E56}" srcOrd="0" destOrd="0" parTransId="{599B1740-81D9-4C28-8014-0F72406853ED}" sibTransId="{532250FC-5C94-4D57-977A-4150EADC1FCF}"/>
    <dgm:cxn modelId="{94F47AA8-CD47-4979-AF4B-E9A0CA134BB3}" srcId="{3B9C437B-6B25-4D1E-AB9C-002142A5F20E}" destId="{6C631AD6-0F0D-4DDF-AB78-3F0D6E04E51F}" srcOrd="2" destOrd="0" parTransId="{88DD88DD-A0AC-4FF0-9174-DC5D81963B14}" sibTransId="{0C9CF16C-1462-41F8-92B5-3926E19E4C48}"/>
    <dgm:cxn modelId="{B29A9DA8-B7C5-4037-85D4-8612938A6877}" type="presOf" srcId="{D0EFF01C-3038-4D28-9B80-90BE7573736C}" destId="{4BACE1C5-19EF-4601-8C1C-926F8ADA7BB4}" srcOrd="0" destOrd="0" presId="urn:microsoft.com/office/officeart/2005/8/layout/hProcess4"/>
    <dgm:cxn modelId="{07BA47A9-1672-44EC-9069-B0A389A7A437}" type="presOf" srcId="{6C631AD6-0F0D-4DDF-AB78-3F0D6E04E51F}" destId="{1C4723C2-4150-4425-A8C7-096F526C3B9D}" srcOrd="0" destOrd="2" presId="urn:microsoft.com/office/officeart/2005/8/layout/hProcess4"/>
    <dgm:cxn modelId="{F48949AE-478C-4A53-B887-6DE8460CEBDB}" type="presOf" srcId="{A98B123D-6D57-4397-875B-49D775E1A4EA}" destId="{1E8ABE52-727A-4C89-B906-521E02A46EB3}" srcOrd="1" destOrd="1" presId="urn:microsoft.com/office/officeart/2005/8/layout/hProcess4"/>
    <dgm:cxn modelId="{EBE65AB9-5C1A-45C6-92A5-C45796D5288E}" type="presOf" srcId="{1E1A5C6C-740D-4954-87E4-2C9A9069A3F0}" destId="{BB139CD2-71FD-4F44-9F0B-482D38409DF9}" srcOrd="0" destOrd="1" presId="urn:microsoft.com/office/officeart/2005/8/layout/hProcess4"/>
    <dgm:cxn modelId="{015A23BE-2355-4761-AD09-0D6D369D6BAC}" type="presOf" srcId="{779CC8FA-38FC-4A4F-9AD0-86F2C5719E56}" destId="{25AA4CAB-BA15-4BE2-9210-6D7A6D21A8D6}" srcOrd="1" destOrd="0" presId="urn:microsoft.com/office/officeart/2005/8/layout/hProcess4"/>
    <dgm:cxn modelId="{FA519BCE-30D1-4AA6-800D-87014E10D0B3}" type="presOf" srcId="{1EC70FE1-8ECD-4B2F-83CB-F31778C80177}" destId="{25AA4CAB-BA15-4BE2-9210-6D7A6D21A8D6}" srcOrd="1" destOrd="1" presId="urn:microsoft.com/office/officeart/2005/8/layout/hProcess4"/>
    <dgm:cxn modelId="{F1700EDC-D318-4A2B-92D2-07DA5BE7E999}" type="presOf" srcId="{1B69C9F7-FFED-44A7-9721-6B307343618D}" destId="{4C13405A-1AFD-4C9D-AC5D-64AE69B467AD}" srcOrd="0" destOrd="0" presId="urn:microsoft.com/office/officeart/2005/8/layout/hProcess4"/>
    <dgm:cxn modelId="{E447DEDC-B722-453F-9A0A-68D2854CCA4C}" type="presOf" srcId="{6C631AD6-0F0D-4DDF-AB78-3F0D6E04E51F}" destId="{3549F956-2410-4B6F-A095-4BF392E05EDD}" srcOrd="1" destOrd="2" presId="urn:microsoft.com/office/officeart/2005/8/layout/hProcess4"/>
    <dgm:cxn modelId="{DAF54BE5-5F84-4EC6-B638-7004A29BB64E}" type="presOf" srcId="{7316CD51-C34A-409A-8143-B2BB875D4759}" destId="{C62CC727-1B9A-4E26-8E70-137614125803}" srcOrd="0" destOrd="0" presId="urn:microsoft.com/office/officeart/2005/8/layout/hProcess4"/>
    <dgm:cxn modelId="{C3B0ABF7-CDB0-47B5-B0F4-5EE0E1BAE9EA}" srcId="{7316CD51-C34A-409A-8143-B2BB875D4759}" destId="{ADD244F5-347F-4A3A-B2F0-C94B0FBDC295}" srcOrd="2" destOrd="0" parTransId="{867F5EFB-0F99-45BA-97A2-B4329B11D1F2}" sibTransId="{487AE33A-0491-4B4B-9F15-F956E3721AF3}"/>
    <dgm:cxn modelId="{5C0810FA-07AE-4276-8E88-96F117533D75}" type="presOf" srcId="{4FE81372-D929-4896-837B-5F7367AB6550}" destId="{BB139CD2-71FD-4F44-9F0B-482D38409DF9}" srcOrd="0" destOrd="3" presId="urn:microsoft.com/office/officeart/2005/8/layout/hProcess4"/>
    <dgm:cxn modelId="{471F5CF6-9E66-4EC3-85A5-FC5812CEBCCE}" type="presParOf" srcId="{9D48452B-DCC9-419C-B847-822B40C128A6}" destId="{E6EF63A3-E544-40DB-BE71-D56BEB9462CF}" srcOrd="0" destOrd="0" presId="urn:microsoft.com/office/officeart/2005/8/layout/hProcess4"/>
    <dgm:cxn modelId="{514BCE8D-399A-4D8E-B51C-C46DB30BC522}" type="presParOf" srcId="{9D48452B-DCC9-419C-B847-822B40C128A6}" destId="{244798EC-167A-4F0E-B55C-F565253048BA}" srcOrd="1" destOrd="0" presId="urn:microsoft.com/office/officeart/2005/8/layout/hProcess4"/>
    <dgm:cxn modelId="{3710D37C-79BE-4236-81AB-2BD707CB3B41}" type="presParOf" srcId="{9D48452B-DCC9-419C-B847-822B40C128A6}" destId="{5D49E7BA-E7C2-4AA4-BCEF-8E4F7B0AAE24}" srcOrd="2" destOrd="0" presId="urn:microsoft.com/office/officeart/2005/8/layout/hProcess4"/>
    <dgm:cxn modelId="{04F84505-C75E-4EDC-AC7A-A44F70F6E065}" type="presParOf" srcId="{5D49E7BA-E7C2-4AA4-BCEF-8E4F7B0AAE24}" destId="{6F59A57D-8669-409E-8F63-CA779C30170F}" srcOrd="0" destOrd="0" presId="urn:microsoft.com/office/officeart/2005/8/layout/hProcess4"/>
    <dgm:cxn modelId="{54785379-C00E-4A65-95CF-077C9074A405}" type="presParOf" srcId="{6F59A57D-8669-409E-8F63-CA779C30170F}" destId="{2FAC38E7-A590-429E-85C0-0CD5CB16505D}" srcOrd="0" destOrd="0" presId="urn:microsoft.com/office/officeart/2005/8/layout/hProcess4"/>
    <dgm:cxn modelId="{943BA741-6080-43B7-A6C3-61D85EE6BA53}" type="presParOf" srcId="{6F59A57D-8669-409E-8F63-CA779C30170F}" destId="{1C4723C2-4150-4425-A8C7-096F526C3B9D}" srcOrd="1" destOrd="0" presId="urn:microsoft.com/office/officeart/2005/8/layout/hProcess4"/>
    <dgm:cxn modelId="{6DB43710-40E3-45D6-914B-18CC5582945B}" type="presParOf" srcId="{6F59A57D-8669-409E-8F63-CA779C30170F}" destId="{3549F956-2410-4B6F-A095-4BF392E05EDD}" srcOrd="2" destOrd="0" presId="urn:microsoft.com/office/officeart/2005/8/layout/hProcess4"/>
    <dgm:cxn modelId="{9EB75CEE-13D5-4D15-9B73-90EB8023434B}" type="presParOf" srcId="{6F59A57D-8669-409E-8F63-CA779C30170F}" destId="{5E64F19D-77DB-42EF-A1F8-D6EFFD06C437}" srcOrd="3" destOrd="0" presId="urn:microsoft.com/office/officeart/2005/8/layout/hProcess4"/>
    <dgm:cxn modelId="{2994D495-A29C-4D77-9F6A-5E870178DF06}" type="presParOf" srcId="{6F59A57D-8669-409E-8F63-CA779C30170F}" destId="{176EF36B-690A-4525-ADD5-6B219DBE4EFF}" srcOrd="4" destOrd="0" presId="urn:microsoft.com/office/officeart/2005/8/layout/hProcess4"/>
    <dgm:cxn modelId="{810779C3-8E73-4BAF-A405-0428EDA1A044}" type="presParOf" srcId="{5D49E7BA-E7C2-4AA4-BCEF-8E4F7B0AAE24}" destId="{01798396-D10C-4BA1-A254-C0944704865B}" srcOrd="1" destOrd="0" presId="urn:microsoft.com/office/officeart/2005/8/layout/hProcess4"/>
    <dgm:cxn modelId="{5F2EC4C4-5D7F-4DFA-B63B-745D8FD25324}" type="presParOf" srcId="{5D49E7BA-E7C2-4AA4-BCEF-8E4F7B0AAE24}" destId="{67BDEA36-45D4-4A0B-AE18-F5E6CB37E739}" srcOrd="2" destOrd="0" presId="urn:microsoft.com/office/officeart/2005/8/layout/hProcess4"/>
    <dgm:cxn modelId="{90ACC7DA-63A2-45A7-B741-6975E0B6EB4D}" type="presParOf" srcId="{67BDEA36-45D4-4A0B-AE18-F5E6CB37E739}" destId="{1EB177A8-6F5A-4B5C-B346-AB53DA605D6E}" srcOrd="0" destOrd="0" presId="urn:microsoft.com/office/officeart/2005/8/layout/hProcess4"/>
    <dgm:cxn modelId="{CE6D38F3-030C-4D6B-94D5-78DC463D2AB5}" type="presParOf" srcId="{67BDEA36-45D4-4A0B-AE18-F5E6CB37E739}" destId="{BB139CD2-71FD-4F44-9F0B-482D38409DF9}" srcOrd="1" destOrd="0" presId="urn:microsoft.com/office/officeart/2005/8/layout/hProcess4"/>
    <dgm:cxn modelId="{8C1F89BC-AED8-488F-9A0C-720B58DF3B58}" type="presParOf" srcId="{67BDEA36-45D4-4A0B-AE18-F5E6CB37E739}" destId="{3269E39E-BDA6-4DDC-A652-A175AFF867F6}" srcOrd="2" destOrd="0" presId="urn:microsoft.com/office/officeart/2005/8/layout/hProcess4"/>
    <dgm:cxn modelId="{10601075-8BE1-4AFA-A8B0-2FF527E05FA5}" type="presParOf" srcId="{67BDEA36-45D4-4A0B-AE18-F5E6CB37E739}" destId="{0080CA22-24E2-4E4B-8C66-CF742ACF0C78}" srcOrd="3" destOrd="0" presId="urn:microsoft.com/office/officeart/2005/8/layout/hProcess4"/>
    <dgm:cxn modelId="{2627CBAB-2944-4241-8A41-5894362767EE}" type="presParOf" srcId="{67BDEA36-45D4-4A0B-AE18-F5E6CB37E739}" destId="{AD8FE30B-0311-425C-B20D-894239EE8B9E}" srcOrd="4" destOrd="0" presId="urn:microsoft.com/office/officeart/2005/8/layout/hProcess4"/>
    <dgm:cxn modelId="{10301E36-F1A4-402C-91F6-91165F0BE56B}" type="presParOf" srcId="{5D49E7BA-E7C2-4AA4-BCEF-8E4F7B0AAE24}" destId="{4BACE1C5-19EF-4601-8C1C-926F8ADA7BB4}" srcOrd="3" destOrd="0" presId="urn:microsoft.com/office/officeart/2005/8/layout/hProcess4"/>
    <dgm:cxn modelId="{350CCA71-F22B-4B09-BB0E-187F5438F7B6}" type="presParOf" srcId="{5D49E7BA-E7C2-4AA4-BCEF-8E4F7B0AAE24}" destId="{C7C7BEDC-CE57-42BE-813B-731D7A8DAAF5}" srcOrd="4" destOrd="0" presId="urn:microsoft.com/office/officeart/2005/8/layout/hProcess4"/>
    <dgm:cxn modelId="{845284B0-A300-4FC4-98C1-BEC49EF6D3F2}" type="presParOf" srcId="{C7C7BEDC-CE57-42BE-813B-731D7A8DAAF5}" destId="{61756FDF-0495-463B-8EC4-F5B5221EF9BB}" srcOrd="0" destOrd="0" presId="urn:microsoft.com/office/officeart/2005/8/layout/hProcess4"/>
    <dgm:cxn modelId="{7EC318FF-C2E2-44EF-83F3-D949A118362E}" type="presParOf" srcId="{C7C7BEDC-CE57-42BE-813B-731D7A8DAAF5}" destId="{BCA41E6A-2A22-4FD8-9A30-A7028EF09CDC}" srcOrd="1" destOrd="0" presId="urn:microsoft.com/office/officeart/2005/8/layout/hProcess4"/>
    <dgm:cxn modelId="{3E9BD150-5B9E-4685-9E68-3D74010127F0}" type="presParOf" srcId="{C7C7BEDC-CE57-42BE-813B-731D7A8DAAF5}" destId="{1E8ABE52-727A-4C89-B906-521E02A46EB3}" srcOrd="2" destOrd="0" presId="urn:microsoft.com/office/officeart/2005/8/layout/hProcess4"/>
    <dgm:cxn modelId="{E53E6822-D9C3-4375-8605-C9798A36D1C1}" type="presParOf" srcId="{C7C7BEDC-CE57-42BE-813B-731D7A8DAAF5}" destId="{C62CC727-1B9A-4E26-8E70-137614125803}" srcOrd="3" destOrd="0" presId="urn:microsoft.com/office/officeart/2005/8/layout/hProcess4"/>
    <dgm:cxn modelId="{81537E7F-1984-4C3D-9997-05FF75DFEEFF}" type="presParOf" srcId="{C7C7BEDC-CE57-42BE-813B-731D7A8DAAF5}" destId="{630AD098-17C2-4E05-9E1D-86D1846D22A5}" srcOrd="4" destOrd="0" presId="urn:microsoft.com/office/officeart/2005/8/layout/hProcess4"/>
    <dgm:cxn modelId="{5A733D9E-B5E4-485F-B6F7-F27F5EF7F602}" type="presParOf" srcId="{5D49E7BA-E7C2-4AA4-BCEF-8E4F7B0AAE24}" destId="{4C13405A-1AFD-4C9D-AC5D-64AE69B467AD}" srcOrd="5" destOrd="0" presId="urn:microsoft.com/office/officeart/2005/8/layout/hProcess4"/>
    <dgm:cxn modelId="{42AA7B43-E917-4E97-A861-29666A16B086}" type="presParOf" srcId="{5D49E7BA-E7C2-4AA4-BCEF-8E4F7B0AAE24}" destId="{637E564A-17AF-4456-AB12-DF477B4B45C2}" srcOrd="6" destOrd="0" presId="urn:microsoft.com/office/officeart/2005/8/layout/hProcess4"/>
    <dgm:cxn modelId="{1A3273EC-C81C-4155-B943-4205EA4A1DC8}" type="presParOf" srcId="{637E564A-17AF-4456-AB12-DF477B4B45C2}" destId="{129EEAA5-9E94-4294-B8D5-E474FB8285BD}" srcOrd="0" destOrd="0" presId="urn:microsoft.com/office/officeart/2005/8/layout/hProcess4"/>
    <dgm:cxn modelId="{9873EC73-8B49-476A-A82E-8F1E3AFAD14C}" type="presParOf" srcId="{637E564A-17AF-4456-AB12-DF477B4B45C2}" destId="{D1E0F60A-68C4-4ED2-A0EF-4267E18C19E4}" srcOrd="1" destOrd="0" presId="urn:microsoft.com/office/officeart/2005/8/layout/hProcess4"/>
    <dgm:cxn modelId="{37AB885A-B213-4F6E-810F-25004C65FC2C}" type="presParOf" srcId="{637E564A-17AF-4456-AB12-DF477B4B45C2}" destId="{25AA4CAB-BA15-4BE2-9210-6D7A6D21A8D6}" srcOrd="2" destOrd="0" presId="urn:microsoft.com/office/officeart/2005/8/layout/hProcess4"/>
    <dgm:cxn modelId="{B53927F5-E6B3-40A5-BBB9-92CF216F354A}" type="presParOf" srcId="{637E564A-17AF-4456-AB12-DF477B4B45C2}" destId="{51E45928-44E6-4432-9179-B373910C2DC7}" srcOrd="3" destOrd="0" presId="urn:microsoft.com/office/officeart/2005/8/layout/hProcess4"/>
    <dgm:cxn modelId="{B3B88152-F9A9-4B1C-BE19-0D5ECC152E8C}" type="presParOf" srcId="{637E564A-17AF-4456-AB12-DF477B4B45C2}" destId="{8A4FB660-55EE-4866-A640-EAD10C4FB48D}"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C6E160E-1657-4E50-8222-3183838886A0}" type="doc">
      <dgm:prSet loTypeId="urn:microsoft.com/office/officeart/2005/8/layout/chevron1" loCatId="process" qsTypeId="urn:microsoft.com/office/officeart/2005/8/quickstyle/simple3" qsCatId="simple" csTypeId="urn:microsoft.com/office/officeart/2005/8/colors/colorful5" csCatId="colorful" phldr="1"/>
      <dgm:spPr/>
    </dgm:pt>
    <dgm:pt modelId="{EA29B71F-74DD-4F4E-AEFA-65E8F45A48B4}">
      <dgm:prSet phldrT="[Texto]" custT="1"/>
      <dgm:spPr/>
      <dgm:t>
        <a:bodyPr/>
        <a:lstStyle/>
        <a:p>
          <a:r>
            <a:rPr lang="es-EC" sz="1800"/>
            <a:t>Obtención y control de los datos recolectados por las estaciones GNSS para monitoreo continuo pertenecientes a la REGME. </a:t>
          </a:r>
          <a:endParaRPr lang="es-ES" sz="1800"/>
        </a:p>
      </dgm:t>
    </dgm:pt>
    <dgm:pt modelId="{5EC92FF6-B0B0-4EF0-8A43-64E71A0D48CD}" type="parTrans" cxnId="{DE8F3FC9-D665-40D7-81F1-087106877F76}">
      <dgm:prSet/>
      <dgm:spPr/>
      <dgm:t>
        <a:bodyPr/>
        <a:lstStyle/>
        <a:p>
          <a:endParaRPr lang="es-ES"/>
        </a:p>
      </dgm:t>
    </dgm:pt>
    <dgm:pt modelId="{9EC2DDD8-21E4-4BF0-AB70-A7F182F54236}" type="sibTrans" cxnId="{DE8F3FC9-D665-40D7-81F1-087106877F76}">
      <dgm:prSet/>
      <dgm:spPr/>
      <dgm:t>
        <a:bodyPr/>
        <a:lstStyle/>
        <a:p>
          <a:endParaRPr lang="es-ES"/>
        </a:p>
      </dgm:t>
    </dgm:pt>
    <dgm:pt modelId="{7419DDD1-BD21-4F07-8639-348E18345EAE}">
      <dgm:prSet phldrT="[Texto]" custT="1"/>
      <dgm:spPr/>
      <dgm:t>
        <a:bodyPr/>
        <a:lstStyle/>
        <a:p>
          <a:r>
            <a:rPr lang="es-EC" sz="1800"/>
            <a:t>Ajuste de las observaciones GNSS utilizando el método de mínimos cuadrados y método de filtro de </a:t>
          </a:r>
          <a:r>
            <a:rPr lang="es-EC" sz="1800" err="1"/>
            <a:t>Kalman</a:t>
          </a:r>
          <a:r>
            <a:rPr lang="es-EC" sz="1800"/>
            <a:t>. </a:t>
          </a:r>
          <a:endParaRPr lang="es-ES" sz="1800"/>
        </a:p>
      </dgm:t>
    </dgm:pt>
    <dgm:pt modelId="{D8B738B6-69A5-4262-9E9A-5EC4BB582463}" type="parTrans" cxnId="{594DB189-4C5F-4FA3-A72A-E79967141FC8}">
      <dgm:prSet/>
      <dgm:spPr/>
      <dgm:t>
        <a:bodyPr/>
        <a:lstStyle/>
        <a:p>
          <a:endParaRPr lang="es-ES"/>
        </a:p>
      </dgm:t>
    </dgm:pt>
    <dgm:pt modelId="{C3710694-0A54-4512-B268-14E0A0124331}" type="sibTrans" cxnId="{594DB189-4C5F-4FA3-A72A-E79967141FC8}">
      <dgm:prSet/>
      <dgm:spPr/>
      <dgm:t>
        <a:bodyPr/>
        <a:lstStyle/>
        <a:p>
          <a:endParaRPr lang="es-ES"/>
        </a:p>
      </dgm:t>
    </dgm:pt>
    <dgm:pt modelId="{317D2CEA-D263-418A-A7D2-07ECDC2A16C5}">
      <dgm:prSet phldrT="[Texto]" custT="1"/>
      <dgm:spPr/>
      <dgm:t>
        <a:bodyPr/>
        <a:lstStyle/>
        <a:p>
          <a:r>
            <a:rPr lang="es-EC" sz="1400" dirty="0"/>
            <a:t>Materialización de las coordenadas semanales de las estaciones de monitoreo continuo en el sistema de referencia internacional IGS14, materializadas con las constelaciones GLONASS y GPS.</a:t>
          </a:r>
          <a:endParaRPr lang="es-ES" sz="1400" dirty="0"/>
        </a:p>
      </dgm:t>
    </dgm:pt>
    <dgm:pt modelId="{FBC9F075-7F61-4722-B333-B50478067822}" type="parTrans" cxnId="{299E1D22-1ECF-475E-B8AE-FDC57E515047}">
      <dgm:prSet/>
      <dgm:spPr/>
      <dgm:t>
        <a:bodyPr/>
        <a:lstStyle/>
        <a:p>
          <a:endParaRPr lang="es-ES"/>
        </a:p>
      </dgm:t>
    </dgm:pt>
    <dgm:pt modelId="{4F539882-5527-4B9F-BF63-6133C36CEEC8}" type="sibTrans" cxnId="{299E1D22-1ECF-475E-B8AE-FDC57E515047}">
      <dgm:prSet/>
      <dgm:spPr/>
      <dgm:t>
        <a:bodyPr/>
        <a:lstStyle/>
        <a:p>
          <a:endParaRPr lang="es-ES"/>
        </a:p>
      </dgm:t>
    </dgm:pt>
    <dgm:pt modelId="{1FBDD119-3901-4D13-9043-EA8A82BB4D18}" type="pres">
      <dgm:prSet presAssocID="{3C6E160E-1657-4E50-8222-3183838886A0}" presName="Name0" presStyleCnt="0">
        <dgm:presLayoutVars>
          <dgm:dir/>
          <dgm:animLvl val="lvl"/>
          <dgm:resizeHandles val="exact"/>
        </dgm:presLayoutVars>
      </dgm:prSet>
      <dgm:spPr/>
    </dgm:pt>
    <dgm:pt modelId="{BD8A850F-A562-4B9A-BF57-551952A7E15B}" type="pres">
      <dgm:prSet presAssocID="{EA29B71F-74DD-4F4E-AEFA-65E8F45A48B4}" presName="parTxOnly" presStyleLbl="node1" presStyleIdx="0" presStyleCnt="3">
        <dgm:presLayoutVars>
          <dgm:chMax val="0"/>
          <dgm:chPref val="0"/>
          <dgm:bulletEnabled val="1"/>
        </dgm:presLayoutVars>
      </dgm:prSet>
      <dgm:spPr/>
    </dgm:pt>
    <dgm:pt modelId="{9CBCF6FB-A8D3-4E9D-83CF-8139EDE1B302}" type="pres">
      <dgm:prSet presAssocID="{9EC2DDD8-21E4-4BF0-AB70-A7F182F54236}" presName="parTxOnlySpace" presStyleCnt="0"/>
      <dgm:spPr/>
    </dgm:pt>
    <dgm:pt modelId="{2B1D8982-230D-42AC-9805-C134767E1D6A}" type="pres">
      <dgm:prSet presAssocID="{7419DDD1-BD21-4F07-8639-348E18345EAE}" presName="parTxOnly" presStyleLbl="node1" presStyleIdx="1" presStyleCnt="3">
        <dgm:presLayoutVars>
          <dgm:chMax val="0"/>
          <dgm:chPref val="0"/>
          <dgm:bulletEnabled val="1"/>
        </dgm:presLayoutVars>
      </dgm:prSet>
      <dgm:spPr/>
    </dgm:pt>
    <dgm:pt modelId="{010D75F0-4F47-472C-AD8F-D3E9C63DACF2}" type="pres">
      <dgm:prSet presAssocID="{C3710694-0A54-4512-B268-14E0A0124331}" presName="parTxOnlySpace" presStyleCnt="0"/>
      <dgm:spPr/>
    </dgm:pt>
    <dgm:pt modelId="{E1D61C06-FA93-4D56-9CFF-FA81FA7DF034}" type="pres">
      <dgm:prSet presAssocID="{317D2CEA-D263-418A-A7D2-07ECDC2A16C5}" presName="parTxOnly" presStyleLbl="node1" presStyleIdx="2" presStyleCnt="3">
        <dgm:presLayoutVars>
          <dgm:chMax val="0"/>
          <dgm:chPref val="0"/>
          <dgm:bulletEnabled val="1"/>
        </dgm:presLayoutVars>
      </dgm:prSet>
      <dgm:spPr/>
    </dgm:pt>
  </dgm:ptLst>
  <dgm:cxnLst>
    <dgm:cxn modelId="{1269DF14-E576-471B-B54E-661176CF2553}" type="presOf" srcId="{EA29B71F-74DD-4F4E-AEFA-65E8F45A48B4}" destId="{BD8A850F-A562-4B9A-BF57-551952A7E15B}" srcOrd="0" destOrd="0" presId="urn:microsoft.com/office/officeart/2005/8/layout/chevron1"/>
    <dgm:cxn modelId="{299E1D22-1ECF-475E-B8AE-FDC57E515047}" srcId="{3C6E160E-1657-4E50-8222-3183838886A0}" destId="{317D2CEA-D263-418A-A7D2-07ECDC2A16C5}" srcOrd="2" destOrd="0" parTransId="{FBC9F075-7F61-4722-B333-B50478067822}" sibTransId="{4F539882-5527-4B9F-BF63-6133C36CEEC8}"/>
    <dgm:cxn modelId="{469C2E77-E30B-4411-A786-CABA8454CAD2}" type="presOf" srcId="{317D2CEA-D263-418A-A7D2-07ECDC2A16C5}" destId="{E1D61C06-FA93-4D56-9CFF-FA81FA7DF034}" srcOrd="0" destOrd="0" presId="urn:microsoft.com/office/officeart/2005/8/layout/chevron1"/>
    <dgm:cxn modelId="{594DB189-4C5F-4FA3-A72A-E79967141FC8}" srcId="{3C6E160E-1657-4E50-8222-3183838886A0}" destId="{7419DDD1-BD21-4F07-8639-348E18345EAE}" srcOrd="1" destOrd="0" parTransId="{D8B738B6-69A5-4262-9E9A-5EC4BB582463}" sibTransId="{C3710694-0A54-4512-B268-14E0A0124331}"/>
    <dgm:cxn modelId="{3F326CBB-C3D6-49D8-98DE-B7BC8A4A9665}" type="presOf" srcId="{3C6E160E-1657-4E50-8222-3183838886A0}" destId="{1FBDD119-3901-4D13-9043-EA8A82BB4D18}" srcOrd="0" destOrd="0" presId="urn:microsoft.com/office/officeart/2005/8/layout/chevron1"/>
    <dgm:cxn modelId="{DE8F3FC9-D665-40D7-81F1-087106877F76}" srcId="{3C6E160E-1657-4E50-8222-3183838886A0}" destId="{EA29B71F-74DD-4F4E-AEFA-65E8F45A48B4}" srcOrd="0" destOrd="0" parTransId="{5EC92FF6-B0B0-4EF0-8A43-64E71A0D48CD}" sibTransId="{9EC2DDD8-21E4-4BF0-AB70-A7F182F54236}"/>
    <dgm:cxn modelId="{CC7750E9-CCFA-4161-A37D-1F4CFF9C8D95}" type="presOf" srcId="{7419DDD1-BD21-4F07-8639-348E18345EAE}" destId="{2B1D8982-230D-42AC-9805-C134767E1D6A}" srcOrd="0" destOrd="0" presId="urn:microsoft.com/office/officeart/2005/8/layout/chevron1"/>
    <dgm:cxn modelId="{DF1105C5-C33E-4A75-8A66-D7588B51E00B}" type="presParOf" srcId="{1FBDD119-3901-4D13-9043-EA8A82BB4D18}" destId="{BD8A850F-A562-4B9A-BF57-551952A7E15B}" srcOrd="0" destOrd="0" presId="urn:microsoft.com/office/officeart/2005/8/layout/chevron1"/>
    <dgm:cxn modelId="{409A0DDF-8C28-4A3C-8F9D-06ECC41D7514}" type="presParOf" srcId="{1FBDD119-3901-4D13-9043-EA8A82BB4D18}" destId="{9CBCF6FB-A8D3-4E9D-83CF-8139EDE1B302}" srcOrd="1" destOrd="0" presId="urn:microsoft.com/office/officeart/2005/8/layout/chevron1"/>
    <dgm:cxn modelId="{EF41286E-BBA8-4252-9B81-AC4A6F00F5C9}" type="presParOf" srcId="{1FBDD119-3901-4D13-9043-EA8A82BB4D18}" destId="{2B1D8982-230D-42AC-9805-C134767E1D6A}" srcOrd="2" destOrd="0" presId="urn:microsoft.com/office/officeart/2005/8/layout/chevron1"/>
    <dgm:cxn modelId="{D79028F3-717B-42F1-B684-50309FD0F802}" type="presParOf" srcId="{1FBDD119-3901-4D13-9043-EA8A82BB4D18}" destId="{010D75F0-4F47-472C-AD8F-D3E9C63DACF2}" srcOrd="3" destOrd="0" presId="urn:microsoft.com/office/officeart/2005/8/layout/chevron1"/>
    <dgm:cxn modelId="{BDC6D63D-E64F-491B-85AB-3F15523540B8}" type="presParOf" srcId="{1FBDD119-3901-4D13-9043-EA8A82BB4D18}" destId="{E1D61C06-FA93-4D56-9CFF-FA81FA7DF034}"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C6E160E-1657-4E50-8222-3183838886A0}" type="doc">
      <dgm:prSet loTypeId="urn:microsoft.com/office/officeart/2005/8/layout/chevron1" loCatId="process" qsTypeId="urn:microsoft.com/office/officeart/2005/8/quickstyle/simple3" qsCatId="simple" csTypeId="urn:microsoft.com/office/officeart/2005/8/colors/colorful5" csCatId="colorful" phldr="1"/>
      <dgm:spPr/>
    </dgm:pt>
    <dgm:pt modelId="{EA29B71F-74DD-4F4E-AEFA-65E8F45A48B4}">
      <dgm:prSet phldrT="[Texto]"/>
      <dgm:spPr/>
      <dgm:t>
        <a:bodyPr/>
        <a:lstStyle/>
        <a:p>
          <a:r>
            <a:rPr lang="es-EC"/>
            <a:t>Evaluación del modelo de procesamiento comparando soluciones semanales y soluciones SIRGAS (precisión externa).</a:t>
          </a:r>
          <a:endParaRPr lang="es-ES"/>
        </a:p>
      </dgm:t>
    </dgm:pt>
    <dgm:pt modelId="{5EC92FF6-B0B0-4EF0-8A43-64E71A0D48CD}" type="parTrans" cxnId="{DE8F3FC9-D665-40D7-81F1-087106877F76}">
      <dgm:prSet/>
      <dgm:spPr/>
      <dgm:t>
        <a:bodyPr/>
        <a:lstStyle/>
        <a:p>
          <a:endParaRPr lang="es-ES"/>
        </a:p>
      </dgm:t>
    </dgm:pt>
    <dgm:pt modelId="{9EC2DDD8-21E4-4BF0-AB70-A7F182F54236}" type="sibTrans" cxnId="{DE8F3FC9-D665-40D7-81F1-087106877F76}">
      <dgm:prSet/>
      <dgm:spPr/>
      <dgm:t>
        <a:bodyPr/>
        <a:lstStyle/>
        <a:p>
          <a:endParaRPr lang="es-ES"/>
        </a:p>
      </dgm:t>
    </dgm:pt>
    <dgm:pt modelId="{7419DDD1-BD21-4F07-8639-348E18345EAE}">
      <dgm:prSet phldrT="[Texto]"/>
      <dgm:spPr/>
      <dgm:t>
        <a:bodyPr/>
        <a:lstStyle/>
        <a:p>
          <a:r>
            <a:rPr lang="es-EC"/>
            <a:t>Valoración individual de las soluciones diarias mediante el análisis de su repetitividad (precisión interna).</a:t>
          </a:r>
          <a:endParaRPr lang="es-ES"/>
        </a:p>
      </dgm:t>
    </dgm:pt>
    <dgm:pt modelId="{D8B738B6-69A5-4262-9E9A-5EC4BB582463}" type="parTrans" cxnId="{594DB189-4C5F-4FA3-A72A-E79967141FC8}">
      <dgm:prSet/>
      <dgm:spPr/>
      <dgm:t>
        <a:bodyPr/>
        <a:lstStyle/>
        <a:p>
          <a:endParaRPr lang="es-ES"/>
        </a:p>
      </dgm:t>
    </dgm:pt>
    <dgm:pt modelId="{C3710694-0A54-4512-B268-14E0A0124331}" type="sibTrans" cxnId="{594DB189-4C5F-4FA3-A72A-E79967141FC8}">
      <dgm:prSet/>
      <dgm:spPr/>
      <dgm:t>
        <a:bodyPr/>
        <a:lstStyle/>
        <a:p>
          <a:endParaRPr lang="es-ES"/>
        </a:p>
      </dgm:t>
    </dgm:pt>
    <dgm:pt modelId="{317D2CEA-D263-418A-A7D2-07ECDC2A16C5}">
      <dgm:prSet phldrT="[Texto]"/>
      <dgm:spPr/>
      <dgm:t>
        <a:bodyPr/>
        <a:lstStyle/>
        <a:p>
          <a:r>
            <a:rPr lang="es-ES" dirty="0"/>
            <a:t>Comparación de las precisiones entre softwares científicos</a:t>
          </a:r>
        </a:p>
      </dgm:t>
    </dgm:pt>
    <dgm:pt modelId="{FBC9F075-7F61-4722-B333-B50478067822}" type="parTrans" cxnId="{299E1D22-1ECF-475E-B8AE-FDC57E515047}">
      <dgm:prSet/>
      <dgm:spPr/>
      <dgm:t>
        <a:bodyPr/>
        <a:lstStyle/>
        <a:p>
          <a:endParaRPr lang="es-ES"/>
        </a:p>
      </dgm:t>
    </dgm:pt>
    <dgm:pt modelId="{4F539882-5527-4B9F-BF63-6133C36CEEC8}" type="sibTrans" cxnId="{299E1D22-1ECF-475E-B8AE-FDC57E515047}">
      <dgm:prSet/>
      <dgm:spPr/>
      <dgm:t>
        <a:bodyPr/>
        <a:lstStyle/>
        <a:p>
          <a:endParaRPr lang="es-ES"/>
        </a:p>
      </dgm:t>
    </dgm:pt>
    <dgm:pt modelId="{1FBDD119-3901-4D13-9043-EA8A82BB4D18}" type="pres">
      <dgm:prSet presAssocID="{3C6E160E-1657-4E50-8222-3183838886A0}" presName="Name0" presStyleCnt="0">
        <dgm:presLayoutVars>
          <dgm:dir/>
          <dgm:animLvl val="lvl"/>
          <dgm:resizeHandles val="exact"/>
        </dgm:presLayoutVars>
      </dgm:prSet>
      <dgm:spPr/>
    </dgm:pt>
    <dgm:pt modelId="{BD8A850F-A562-4B9A-BF57-551952A7E15B}" type="pres">
      <dgm:prSet presAssocID="{EA29B71F-74DD-4F4E-AEFA-65E8F45A48B4}" presName="parTxOnly" presStyleLbl="node1" presStyleIdx="0" presStyleCnt="3">
        <dgm:presLayoutVars>
          <dgm:chMax val="0"/>
          <dgm:chPref val="0"/>
          <dgm:bulletEnabled val="1"/>
        </dgm:presLayoutVars>
      </dgm:prSet>
      <dgm:spPr/>
    </dgm:pt>
    <dgm:pt modelId="{9CBCF6FB-A8D3-4E9D-83CF-8139EDE1B302}" type="pres">
      <dgm:prSet presAssocID="{9EC2DDD8-21E4-4BF0-AB70-A7F182F54236}" presName="parTxOnlySpace" presStyleCnt="0"/>
      <dgm:spPr/>
    </dgm:pt>
    <dgm:pt modelId="{2B1D8982-230D-42AC-9805-C134767E1D6A}" type="pres">
      <dgm:prSet presAssocID="{7419DDD1-BD21-4F07-8639-348E18345EAE}" presName="parTxOnly" presStyleLbl="node1" presStyleIdx="1" presStyleCnt="3">
        <dgm:presLayoutVars>
          <dgm:chMax val="0"/>
          <dgm:chPref val="0"/>
          <dgm:bulletEnabled val="1"/>
        </dgm:presLayoutVars>
      </dgm:prSet>
      <dgm:spPr/>
    </dgm:pt>
    <dgm:pt modelId="{010D75F0-4F47-472C-AD8F-D3E9C63DACF2}" type="pres">
      <dgm:prSet presAssocID="{C3710694-0A54-4512-B268-14E0A0124331}" presName="parTxOnlySpace" presStyleCnt="0"/>
      <dgm:spPr/>
    </dgm:pt>
    <dgm:pt modelId="{E1D61C06-FA93-4D56-9CFF-FA81FA7DF034}" type="pres">
      <dgm:prSet presAssocID="{317D2CEA-D263-418A-A7D2-07ECDC2A16C5}" presName="parTxOnly" presStyleLbl="node1" presStyleIdx="2" presStyleCnt="3">
        <dgm:presLayoutVars>
          <dgm:chMax val="0"/>
          <dgm:chPref val="0"/>
          <dgm:bulletEnabled val="1"/>
        </dgm:presLayoutVars>
      </dgm:prSet>
      <dgm:spPr/>
    </dgm:pt>
  </dgm:ptLst>
  <dgm:cxnLst>
    <dgm:cxn modelId="{1269DF14-E576-471B-B54E-661176CF2553}" type="presOf" srcId="{EA29B71F-74DD-4F4E-AEFA-65E8F45A48B4}" destId="{BD8A850F-A562-4B9A-BF57-551952A7E15B}" srcOrd="0" destOrd="0" presId="urn:microsoft.com/office/officeart/2005/8/layout/chevron1"/>
    <dgm:cxn modelId="{299E1D22-1ECF-475E-B8AE-FDC57E515047}" srcId="{3C6E160E-1657-4E50-8222-3183838886A0}" destId="{317D2CEA-D263-418A-A7D2-07ECDC2A16C5}" srcOrd="2" destOrd="0" parTransId="{FBC9F075-7F61-4722-B333-B50478067822}" sibTransId="{4F539882-5527-4B9F-BF63-6133C36CEEC8}"/>
    <dgm:cxn modelId="{469C2E77-E30B-4411-A786-CABA8454CAD2}" type="presOf" srcId="{317D2CEA-D263-418A-A7D2-07ECDC2A16C5}" destId="{E1D61C06-FA93-4D56-9CFF-FA81FA7DF034}" srcOrd="0" destOrd="0" presId="urn:microsoft.com/office/officeart/2005/8/layout/chevron1"/>
    <dgm:cxn modelId="{594DB189-4C5F-4FA3-A72A-E79967141FC8}" srcId="{3C6E160E-1657-4E50-8222-3183838886A0}" destId="{7419DDD1-BD21-4F07-8639-348E18345EAE}" srcOrd="1" destOrd="0" parTransId="{D8B738B6-69A5-4262-9E9A-5EC4BB582463}" sibTransId="{C3710694-0A54-4512-B268-14E0A0124331}"/>
    <dgm:cxn modelId="{3F326CBB-C3D6-49D8-98DE-B7BC8A4A9665}" type="presOf" srcId="{3C6E160E-1657-4E50-8222-3183838886A0}" destId="{1FBDD119-3901-4D13-9043-EA8A82BB4D18}" srcOrd="0" destOrd="0" presId="urn:microsoft.com/office/officeart/2005/8/layout/chevron1"/>
    <dgm:cxn modelId="{DE8F3FC9-D665-40D7-81F1-087106877F76}" srcId="{3C6E160E-1657-4E50-8222-3183838886A0}" destId="{EA29B71F-74DD-4F4E-AEFA-65E8F45A48B4}" srcOrd="0" destOrd="0" parTransId="{5EC92FF6-B0B0-4EF0-8A43-64E71A0D48CD}" sibTransId="{9EC2DDD8-21E4-4BF0-AB70-A7F182F54236}"/>
    <dgm:cxn modelId="{CC7750E9-CCFA-4161-A37D-1F4CFF9C8D95}" type="presOf" srcId="{7419DDD1-BD21-4F07-8639-348E18345EAE}" destId="{2B1D8982-230D-42AC-9805-C134767E1D6A}" srcOrd="0" destOrd="0" presId="urn:microsoft.com/office/officeart/2005/8/layout/chevron1"/>
    <dgm:cxn modelId="{DF1105C5-C33E-4A75-8A66-D7588B51E00B}" type="presParOf" srcId="{1FBDD119-3901-4D13-9043-EA8A82BB4D18}" destId="{BD8A850F-A562-4B9A-BF57-551952A7E15B}" srcOrd="0" destOrd="0" presId="urn:microsoft.com/office/officeart/2005/8/layout/chevron1"/>
    <dgm:cxn modelId="{409A0DDF-8C28-4A3C-8F9D-06ECC41D7514}" type="presParOf" srcId="{1FBDD119-3901-4D13-9043-EA8A82BB4D18}" destId="{9CBCF6FB-A8D3-4E9D-83CF-8139EDE1B302}" srcOrd="1" destOrd="0" presId="urn:microsoft.com/office/officeart/2005/8/layout/chevron1"/>
    <dgm:cxn modelId="{EF41286E-BBA8-4252-9B81-AC4A6F00F5C9}" type="presParOf" srcId="{1FBDD119-3901-4D13-9043-EA8A82BB4D18}" destId="{2B1D8982-230D-42AC-9805-C134767E1D6A}" srcOrd="2" destOrd="0" presId="urn:microsoft.com/office/officeart/2005/8/layout/chevron1"/>
    <dgm:cxn modelId="{D79028F3-717B-42F1-B684-50309FD0F802}" type="presParOf" srcId="{1FBDD119-3901-4D13-9043-EA8A82BB4D18}" destId="{010D75F0-4F47-472C-AD8F-D3E9C63DACF2}" srcOrd="3" destOrd="0" presId="urn:microsoft.com/office/officeart/2005/8/layout/chevron1"/>
    <dgm:cxn modelId="{BDC6D63D-E64F-491B-85AB-3F15523540B8}" type="presParOf" srcId="{1FBDD119-3901-4D13-9043-EA8A82BB4D18}" destId="{E1D61C06-FA93-4D56-9CFF-FA81FA7DF034}"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EF2014C-94E8-4A6F-B47E-5DF599022745}" type="doc">
      <dgm:prSet loTypeId="urn:microsoft.com/office/officeart/2005/8/layout/hProcess9" loCatId="process" qsTypeId="urn:microsoft.com/office/officeart/2005/8/quickstyle/simple3" qsCatId="simple" csTypeId="urn:microsoft.com/office/officeart/2005/8/colors/colorful5" csCatId="colorful" phldr="1"/>
      <dgm:spPr/>
    </dgm:pt>
    <dgm:pt modelId="{95A47060-84F5-4E82-819E-51EDBC8B88AB}">
      <dgm:prSet phldrT="[Texto]"/>
      <dgm:spPr/>
      <dgm:t>
        <a:bodyPr/>
        <a:lstStyle/>
        <a:p>
          <a:r>
            <a:rPr lang="es-ES" b="1"/>
            <a:t>GAMIT</a:t>
          </a:r>
        </a:p>
        <a:p>
          <a:r>
            <a:rPr lang="es-ES" b="1"/>
            <a:t>(sh_gamit)</a:t>
          </a:r>
        </a:p>
        <a:p>
          <a:r>
            <a:rPr lang="es-ES"/>
            <a:t>Ajuste de observaciones</a:t>
          </a:r>
        </a:p>
      </dgm:t>
    </dgm:pt>
    <dgm:pt modelId="{57990A5E-578E-4108-9496-C79E76B4D364}" type="parTrans" cxnId="{D115ADFD-545B-40CA-8EEE-BF56D1E5991D}">
      <dgm:prSet/>
      <dgm:spPr/>
      <dgm:t>
        <a:bodyPr/>
        <a:lstStyle/>
        <a:p>
          <a:endParaRPr lang="es-ES"/>
        </a:p>
      </dgm:t>
    </dgm:pt>
    <dgm:pt modelId="{5D01872B-BB3E-4A23-AFBD-DE1941794123}" type="sibTrans" cxnId="{D115ADFD-545B-40CA-8EEE-BF56D1E5991D}">
      <dgm:prSet/>
      <dgm:spPr/>
      <dgm:t>
        <a:bodyPr/>
        <a:lstStyle/>
        <a:p>
          <a:endParaRPr lang="es-ES"/>
        </a:p>
      </dgm:t>
    </dgm:pt>
    <dgm:pt modelId="{3856EB74-C5D4-4F65-B80C-0FD4B6A0638E}">
      <dgm:prSet phldrT="[Texto]"/>
      <dgm:spPr/>
      <dgm:t>
        <a:bodyPr/>
        <a:lstStyle/>
        <a:p>
          <a:r>
            <a:rPr lang="es-ES" b="1"/>
            <a:t>GLOBK/GLORG</a:t>
          </a:r>
        </a:p>
        <a:p>
          <a:r>
            <a:rPr lang="es-ES" b="1"/>
            <a:t>(</a:t>
          </a:r>
          <a:r>
            <a:rPr lang="es-ES" b="1" err="1"/>
            <a:t>sh_glred</a:t>
          </a:r>
          <a:r>
            <a:rPr lang="es-ES" b="1"/>
            <a:t>)</a:t>
          </a:r>
        </a:p>
        <a:p>
          <a:r>
            <a:rPr lang="es-ES"/>
            <a:t>Combinación y </a:t>
          </a:r>
          <a:br>
            <a:rPr lang="es-ES"/>
          </a:br>
          <a:r>
            <a:rPr lang="es-ES"/>
            <a:t>Materialización de soluciones</a:t>
          </a:r>
        </a:p>
      </dgm:t>
    </dgm:pt>
    <dgm:pt modelId="{D98E7684-F406-439B-803F-AD35719CB026}" type="parTrans" cxnId="{5A541DB7-5923-4FDB-A6A6-19C29DB64A0F}">
      <dgm:prSet/>
      <dgm:spPr/>
      <dgm:t>
        <a:bodyPr/>
        <a:lstStyle/>
        <a:p>
          <a:endParaRPr lang="es-ES"/>
        </a:p>
      </dgm:t>
    </dgm:pt>
    <dgm:pt modelId="{32C26C14-C2DF-4C45-B8D8-F914FF715669}" type="sibTrans" cxnId="{5A541DB7-5923-4FDB-A6A6-19C29DB64A0F}">
      <dgm:prSet/>
      <dgm:spPr/>
      <dgm:t>
        <a:bodyPr/>
        <a:lstStyle/>
        <a:p>
          <a:endParaRPr lang="es-ES"/>
        </a:p>
      </dgm:t>
    </dgm:pt>
    <dgm:pt modelId="{731D6954-708D-4DFD-BC9B-368E70327AE1}">
      <dgm:prSet phldrT="[Texto]"/>
      <dgm:spPr/>
      <dgm:t>
        <a:bodyPr/>
        <a:lstStyle/>
        <a:p>
          <a:r>
            <a:rPr lang="es-ES" b="1" dirty="0"/>
            <a:t>SUITE DE PROCESAMIENTO DE DATOS GNSS</a:t>
          </a:r>
        </a:p>
        <a:p>
          <a:r>
            <a:rPr lang="es-ES" b="1" dirty="0"/>
            <a:t>GAMIT-GLOBK</a:t>
          </a:r>
        </a:p>
        <a:p>
          <a:r>
            <a:rPr lang="es-ES" b="1" dirty="0"/>
            <a:t>10.7</a:t>
          </a:r>
          <a:endParaRPr lang="es-ES" dirty="0"/>
        </a:p>
      </dgm:t>
    </dgm:pt>
    <dgm:pt modelId="{6F7DE332-3CD6-4D2F-AF13-BBEC35E1001A}" type="parTrans" cxnId="{C0ABA395-DEB5-4EFD-A1AD-8077C5F66E58}">
      <dgm:prSet/>
      <dgm:spPr/>
      <dgm:t>
        <a:bodyPr/>
        <a:lstStyle/>
        <a:p>
          <a:endParaRPr lang="es-ES"/>
        </a:p>
      </dgm:t>
    </dgm:pt>
    <dgm:pt modelId="{8607D758-759A-4404-BE7D-80B8CEFE731B}" type="sibTrans" cxnId="{C0ABA395-DEB5-4EFD-A1AD-8077C5F66E58}">
      <dgm:prSet/>
      <dgm:spPr/>
      <dgm:t>
        <a:bodyPr/>
        <a:lstStyle/>
        <a:p>
          <a:endParaRPr lang="es-ES"/>
        </a:p>
      </dgm:t>
    </dgm:pt>
    <dgm:pt modelId="{F8FD016E-A6DF-4D47-A5B5-0F26DD0A3AEF}" type="pres">
      <dgm:prSet presAssocID="{4EF2014C-94E8-4A6F-B47E-5DF599022745}" presName="CompostProcess" presStyleCnt="0">
        <dgm:presLayoutVars>
          <dgm:dir/>
          <dgm:resizeHandles val="exact"/>
        </dgm:presLayoutVars>
      </dgm:prSet>
      <dgm:spPr/>
    </dgm:pt>
    <dgm:pt modelId="{AA1A06B4-4364-49E2-A34B-70BF9AF84813}" type="pres">
      <dgm:prSet presAssocID="{4EF2014C-94E8-4A6F-B47E-5DF599022745}" presName="arrow" presStyleLbl="bgShp" presStyleIdx="0" presStyleCnt="1" custLinFactNeighborX="-152" custLinFactNeighborY="-997"/>
      <dgm:spPr/>
    </dgm:pt>
    <dgm:pt modelId="{CE400D8A-1D1E-495C-AE48-E77D4E70DF15}" type="pres">
      <dgm:prSet presAssocID="{4EF2014C-94E8-4A6F-B47E-5DF599022745}" presName="linearProcess" presStyleCnt="0"/>
      <dgm:spPr/>
    </dgm:pt>
    <dgm:pt modelId="{B96EB5FF-7022-4AAE-BF17-08907B1B5920}" type="pres">
      <dgm:prSet presAssocID="{95A47060-84F5-4E82-819E-51EDBC8B88AB}" presName="textNode" presStyleLbl="node1" presStyleIdx="0" presStyleCnt="3">
        <dgm:presLayoutVars>
          <dgm:bulletEnabled val="1"/>
        </dgm:presLayoutVars>
      </dgm:prSet>
      <dgm:spPr/>
    </dgm:pt>
    <dgm:pt modelId="{6310EF91-56F5-4914-B2F1-60C2DB7CC25F}" type="pres">
      <dgm:prSet presAssocID="{5D01872B-BB3E-4A23-AFBD-DE1941794123}" presName="sibTrans" presStyleCnt="0"/>
      <dgm:spPr/>
    </dgm:pt>
    <dgm:pt modelId="{F7841519-5B1E-4B35-9C4E-1F4BB7D340AA}" type="pres">
      <dgm:prSet presAssocID="{3856EB74-C5D4-4F65-B80C-0FD4B6A0638E}" presName="textNode" presStyleLbl="node1" presStyleIdx="1" presStyleCnt="3">
        <dgm:presLayoutVars>
          <dgm:bulletEnabled val="1"/>
        </dgm:presLayoutVars>
      </dgm:prSet>
      <dgm:spPr/>
    </dgm:pt>
    <dgm:pt modelId="{602CF0AF-31E6-41CF-98AF-2921A7A6B7E1}" type="pres">
      <dgm:prSet presAssocID="{32C26C14-C2DF-4C45-B8D8-F914FF715669}" presName="sibTrans" presStyleCnt="0"/>
      <dgm:spPr/>
    </dgm:pt>
    <dgm:pt modelId="{BAD62DB4-71E3-4DBA-8365-E3A3659D0364}" type="pres">
      <dgm:prSet presAssocID="{731D6954-708D-4DFD-BC9B-368E70327AE1}" presName="textNode" presStyleLbl="node1" presStyleIdx="2" presStyleCnt="3">
        <dgm:presLayoutVars>
          <dgm:bulletEnabled val="1"/>
        </dgm:presLayoutVars>
      </dgm:prSet>
      <dgm:spPr/>
    </dgm:pt>
  </dgm:ptLst>
  <dgm:cxnLst>
    <dgm:cxn modelId="{50A9F900-7E69-4D47-B879-292CD3802C5D}" type="presOf" srcId="{95A47060-84F5-4E82-819E-51EDBC8B88AB}" destId="{B96EB5FF-7022-4AAE-BF17-08907B1B5920}" srcOrd="0" destOrd="0" presId="urn:microsoft.com/office/officeart/2005/8/layout/hProcess9"/>
    <dgm:cxn modelId="{4348E30F-AD36-46F3-A3D1-E92E68E215A3}" type="presOf" srcId="{4EF2014C-94E8-4A6F-B47E-5DF599022745}" destId="{F8FD016E-A6DF-4D47-A5B5-0F26DD0A3AEF}" srcOrd="0" destOrd="0" presId="urn:microsoft.com/office/officeart/2005/8/layout/hProcess9"/>
    <dgm:cxn modelId="{035E6C91-A1F2-4D2A-ABD4-52690F1F3ECE}" type="presOf" srcId="{731D6954-708D-4DFD-BC9B-368E70327AE1}" destId="{BAD62DB4-71E3-4DBA-8365-E3A3659D0364}" srcOrd="0" destOrd="0" presId="urn:microsoft.com/office/officeart/2005/8/layout/hProcess9"/>
    <dgm:cxn modelId="{C0ABA395-DEB5-4EFD-A1AD-8077C5F66E58}" srcId="{4EF2014C-94E8-4A6F-B47E-5DF599022745}" destId="{731D6954-708D-4DFD-BC9B-368E70327AE1}" srcOrd="2" destOrd="0" parTransId="{6F7DE332-3CD6-4D2F-AF13-BBEC35E1001A}" sibTransId="{8607D758-759A-4404-BE7D-80B8CEFE731B}"/>
    <dgm:cxn modelId="{72BE1D98-5D97-47F5-9AA8-98F776A5802F}" type="presOf" srcId="{3856EB74-C5D4-4F65-B80C-0FD4B6A0638E}" destId="{F7841519-5B1E-4B35-9C4E-1F4BB7D340AA}" srcOrd="0" destOrd="0" presId="urn:microsoft.com/office/officeart/2005/8/layout/hProcess9"/>
    <dgm:cxn modelId="{5A541DB7-5923-4FDB-A6A6-19C29DB64A0F}" srcId="{4EF2014C-94E8-4A6F-B47E-5DF599022745}" destId="{3856EB74-C5D4-4F65-B80C-0FD4B6A0638E}" srcOrd="1" destOrd="0" parTransId="{D98E7684-F406-439B-803F-AD35719CB026}" sibTransId="{32C26C14-C2DF-4C45-B8D8-F914FF715669}"/>
    <dgm:cxn modelId="{D115ADFD-545B-40CA-8EEE-BF56D1E5991D}" srcId="{4EF2014C-94E8-4A6F-B47E-5DF599022745}" destId="{95A47060-84F5-4E82-819E-51EDBC8B88AB}" srcOrd="0" destOrd="0" parTransId="{57990A5E-578E-4108-9496-C79E76B4D364}" sibTransId="{5D01872B-BB3E-4A23-AFBD-DE1941794123}"/>
    <dgm:cxn modelId="{C11A818E-B872-4800-8CEA-0D637A76D101}" type="presParOf" srcId="{F8FD016E-A6DF-4D47-A5B5-0F26DD0A3AEF}" destId="{AA1A06B4-4364-49E2-A34B-70BF9AF84813}" srcOrd="0" destOrd="0" presId="urn:microsoft.com/office/officeart/2005/8/layout/hProcess9"/>
    <dgm:cxn modelId="{A618FD2B-806D-4E52-BF64-BB9ED81CB1AB}" type="presParOf" srcId="{F8FD016E-A6DF-4D47-A5B5-0F26DD0A3AEF}" destId="{CE400D8A-1D1E-495C-AE48-E77D4E70DF15}" srcOrd="1" destOrd="0" presId="urn:microsoft.com/office/officeart/2005/8/layout/hProcess9"/>
    <dgm:cxn modelId="{46B8561B-1CAF-40BC-B068-119082BC0AA2}" type="presParOf" srcId="{CE400D8A-1D1E-495C-AE48-E77D4E70DF15}" destId="{B96EB5FF-7022-4AAE-BF17-08907B1B5920}" srcOrd="0" destOrd="0" presId="urn:microsoft.com/office/officeart/2005/8/layout/hProcess9"/>
    <dgm:cxn modelId="{1EBF0E30-0323-45E4-92F6-0CF930BF9593}" type="presParOf" srcId="{CE400D8A-1D1E-495C-AE48-E77D4E70DF15}" destId="{6310EF91-56F5-4914-B2F1-60C2DB7CC25F}" srcOrd="1" destOrd="0" presId="urn:microsoft.com/office/officeart/2005/8/layout/hProcess9"/>
    <dgm:cxn modelId="{7F59F945-DE60-4C1B-91EA-923276579AF2}" type="presParOf" srcId="{CE400D8A-1D1E-495C-AE48-E77D4E70DF15}" destId="{F7841519-5B1E-4B35-9C4E-1F4BB7D340AA}" srcOrd="2" destOrd="0" presId="urn:microsoft.com/office/officeart/2005/8/layout/hProcess9"/>
    <dgm:cxn modelId="{34CFF687-A3B4-40B3-BAF4-6C7337596AC1}" type="presParOf" srcId="{CE400D8A-1D1E-495C-AE48-E77D4E70DF15}" destId="{602CF0AF-31E6-41CF-98AF-2921A7A6B7E1}" srcOrd="3" destOrd="0" presId="urn:microsoft.com/office/officeart/2005/8/layout/hProcess9"/>
    <dgm:cxn modelId="{75B88CEA-A73D-4E69-9A9F-37253E9A62F7}" type="presParOf" srcId="{CE400D8A-1D1E-495C-AE48-E77D4E70DF15}" destId="{BAD62DB4-71E3-4DBA-8365-E3A3659D0364}"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E1F2E82-4DA7-48C1-8DAD-6DD5EBC1394F}" type="doc">
      <dgm:prSet loTypeId="urn:microsoft.com/office/officeart/2005/8/layout/list1" loCatId="list" qsTypeId="urn:microsoft.com/office/officeart/2005/8/quickstyle/simple3" qsCatId="simple" csTypeId="urn:microsoft.com/office/officeart/2005/8/colors/colorful5" csCatId="colorful" phldr="1"/>
      <dgm:spPr/>
      <dgm:t>
        <a:bodyPr/>
        <a:lstStyle/>
        <a:p>
          <a:endParaRPr lang="es-ES"/>
        </a:p>
      </dgm:t>
    </dgm:pt>
    <dgm:pt modelId="{60B3E464-227D-4D8D-91DB-790AB1675B69}">
      <dgm:prSet phldrT="[Texto]" custT="1"/>
      <dgm:spPr/>
      <dgm:t>
        <a:bodyPr/>
        <a:lstStyle/>
        <a:p>
          <a:r>
            <a:rPr lang="es-EC" sz="1600">
              <a:latin typeface="Arial" panose="020B0604020202020204" pitchFamily="34" charset="0"/>
              <a:ea typeface="Calibri" panose="020F0502020204030204" pitchFamily="34" charset="0"/>
              <a:cs typeface="Arial" panose="020B0604020202020204" pitchFamily="34" charset="0"/>
            </a:rPr>
            <a:t>Evaluación del modelo de procesamiento comparando soluciones semanales obtenidas y soluciones SIRGAS (precisión externa)</a:t>
          </a:r>
          <a:endParaRPr lang="es-ES" sz="1600"/>
        </a:p>
      </dgm:t>
    </dgm:pt>
    <dgm:pt modelId="{2E18597F-140A-4FA3-ADB2-8BB3D77CC238}" type="parTrans" cxnId="{4F2449C5-A359-494D-8E08-2D8FEF4EC210}">
      <dgm:prSet/>
      <dgm:spPr/>
      <dgm:t>
        <a:bodyPr/>
        <a:lstStyle/>
        <a:p>
          <a:endParaRPr lang="es-ES" sz="5400"/>
        </a:p>
      </dgm:t>
    </dgm:pt>
    <dgm:pt modelId="{730BCEC3-918B-4EA9-A399-68C495EA0296}" type="sibTrans" cxnId="{4F2449C5-A359-494D-8E08-2D8FEF4EC210}">
      <dgm:prSet/>
      <dgm:spPr/>
      <dgm:t>
        <a:bodyPr/>
        <a:lstStyle/>
        <a:p>
          <a:endParaRPr lang="es-ES" sz="5400"/>
        </a:p>
      </dgm:t>
    </dgm:pt>
    <dgm:pt modelId="{925673ED-D49F-498E-8B2A-39CE7262E999}">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C" sz="1600">
              <a:latin typeface="Arial" panose="020B0604020202020204" pitchFamily="34" charset="0"/>
              <a:ea typeface="Calibri" panose="020F0502020204030204" pitchFamily="34" charset="0"/>
              <a:cs typeface="Arial" panose="020B0604020202020204" pitchFamily="34" charset="0"/>
            </a:rPr>
            <a:t>Evaluación individual de las soluciones diarias analizando su repetitividad (precisión interna)</a:t>
          </a:r>
          <a:endParaRPr lang="es-ES" sz="1600"/>
        </a:p>
      </dgm:t>
    </dgm:pt>
    <dgm:pt modelId="{2A60E2D4-3ED5-447C-86E8-EBEB03CA4EE2}" type="parTrans" cxnId="{0B0F4F22-816E-4BED-B707-6CF044D3720D}">
      <dgm:prSet/>
      <dgm:spPr/>
      <dgm:t>
        <a:bodyPr/>
        <a:lstStyle/>
        <a:p>
          <a:endParaRPr lang="es-ES" sz="5400"/>
        </a:p>
      </dgm:t>
    </dgm:pt>
    <dgm:pt modelId="{B2A5C71A-0963-4037-B3C3-D79385E2E10F}" type="sibTrans" cxnId="{0B0F4F22-816E-4BED-B707-6CF044D3720D}">
      <dgm:prSet/>
      <dgm:spPr/>
      <dgm:t>
        <a:bodyPr/>
        <a:lstStyle/>
        <a:p>
          <a:endParaRPr lang="es-ES" sz="5400"/>
        </a:p>
      </dgm:t>
    </dgm:pt>
    <dgm:pt modelId="{C195082E-D249-494A-9332-CCAB1C84C18C}" type="pres">
      <dgm:prSet presAssocID="{BE1F2E82-4DA7-48C1-8DAD-6DD5EBC1394F}" presName="linear" presStyleCnt="0">
        <dgm:presLayoutVars>
          <dgm:dir/>
          <dgm:animLvl val="lvl"/>
          <dgm:resizeHandles val="exact"/>
        </dgm:presLayoutVars>
      </dgm:prSet>
      <dgm:spPr/>
    </dgm:pt>
    <dgm:pt modelId="{3D5AE962-5B36-4C53-B2F8-6CD33A352C02}" type="pres">
      <dgm:prSet presAssocID="{60B3E464-227D-4D8D-91DB-790AB1675B69}" presName="parentLin" presStyleCnt="0"/>
      <dgm:spPr/>
    </dgm:pt>
    <dgm:pt modelId="{E30140F1-E162-4DAC-B00E-3C630681F79C}" type="pres">
      <dgm:prSet presAssocID="{60B3E464-227D-4D8D-91DB-790AB1675B69}" presName="parentLeftMargin" presStyleLbl="node1" presStyleIdx="0" presStyleCnt="2"/>
      <dgm:spPr/>
    </dgm:pt>
    <dgm:pt modelId="{6A1D71C8-353B-4010-B26F-C83FA62EA9AA}" type="pres">
      <dgm:prSet presAssocID="{60B3E464-227D-4D8D-91DB-790AB1675B69}" presName="parentText" presStyleLbl="node1" presStyleIdx="0" presStyleCnt="2" custScaleX="132978">
        <dgm:presLayoutVars>
          <dgm:chMax val="0"/>
          <dgm:bulletEnabled val="1"/>
        </dgm:presLayoutVars>
      </dgm:prSet>
      <dgm:spPr/>
    </dgm:pt>
    <dgm:pt modelId="{4D6A6449-29F2-4897-AA71-3683B1AD61FC}" type="pres">
      <dgm:prSet presAssocID="{60B3E464-227D-4D8D-91DB-790AB1675B69}" presName="negativeSpace" presStyleCnt="0"/>
      <dgm:spPr/>
    </dgm:pt>
    <dgm:pt modelId="{50D578C6-E459-459C-A3F5-58D146C7A1C7}" type="pres">
      <dgm:prSet presAssocID="{60B3E464-227D-4D8D-91DB-790AB1675B69}" presName="childText" presStyleLbl="conFgAcc1" presStyleIdx="0" presStyleCnt="2">
        <dgm:presLayoutVars>
          <dgm:bulletEnabled val="1"/>
        </dgm:presLayoutVars>
      </dgm:prSet>
      <dgm:spPr/>
    </dgm:pt>
    <dgm:pt modelId="{15BD214C-D409-4884-9723-63808785B1AD}" type="pres">
      <dgm:prSet presAssocID="{730BCEC3-918B-4EA9-A399-68C495EA0296}" presName="spaceBetweenRectangles" presStyleCnt="0"/>
      <dgm:spPr/>
    </dgm:pt>
    <dgm:pt modelId="{DDA84A7C-B70C-4D4E-88C2-BF66E02236A2}" type="pres">
      <dgm:prSet presAssocID="{925673ED-D49F-498E-8B2A-39CE7262E999}" presName="parentLin" presStyleCnt="0"/>
      <dgm:spPr/>
    </dgm:pt>
    <dgm:pt modelId="{58352273-9B8F-4D8E-AFF4-D5DA55100464}" type="pres">
      <dgm:prSet presAssocID="{925673ED-D49F-498E-8B2A-39CE7262E999}" presName="parentLeftMargin" presStyleLbl="node1" presStyleIdx="0" presStyleCnt="2"/>
      <dgm:spPr/>
    </dgm:pt>
    <dgm:pt modelId="{F00F8A94-09E6-4206-8C25-A96F325AFAB5}" type="pres">
      <dgm:prSet presAssocID="{925673ED-D49F-498E-8B2A-39CE7262E999}" presName="parentText" presStyleLbl="node1" presStyleIdx="1" presStyleCnt="2" custScaleX="132978">
        <dgm:presLayoutVars>
          <dgm:chMax val="0"/>
          <dgm:bulletEnabled val="1"/>
        </dgm:presLayoutVars>
      </dgm:prSet>
      <dgm:spPr/>
    </dgm:pt>
    <dgm:pt modelId="{EDCE4570-4D36-4F08-B834-493F9240DD69}" type="pres">
      <dgm:prSet presAssocID="{925673ED-D49F-498E-8B2A-39CE7262E999}" presName="negativeSpace" presStyleCnt="0"/>
      <dgm:spPr/>
    </dgm:pt>
    <dgm:pt modelId="{D02A9D05-391B-4B5F-8BBA-EEE7D208C03E}" type="pres">
      <dgm:prSet presAssocID="{925673ED-D49F-498E-8B2A-39CE7262E999}" presName="childText" presStyleLbl="conFgAcc1" presStyleIdx="1" presStyleCnt="2">
        <dgm:presLayoutVars>
          <dgm:bulletEnabled val="1"/>
        </dgm:presLayoutVars>
      </dgm:prSet>
      <dgm:spPr/>
    </dgm:pt>
  </dgm:ptLst>
  <dgm:cxnLst>
    <dgm:cxn modelId="{64E19009-4CA5-4C1F-8387-2824A9804B0F}" type="presOf" srcId="{60B3E464-227D-4D8D-91DB-790AB1675B69}" destId="{6A1D71C8-353B-4010-B26F-C83FA62EA9AA}" srcOrd="1" destOrd="0" presId="urn:microsoft.com/office/officeart/2005/8/layout/list1"/>
    <dgm:cxn modelId="{C590B01B-1817-4953-B627-684497CF354D}" type="presOf" srcId="{925673ED-D49F-498E-8B2A-39CE7262E999}" destId="{58352273-9B8F-4D8E-AFF4-D5DA55100464}" srcOrd="0" destOrd="0" presId="urn:microsoft.com/office/officeart/2005/8/layout/list1"/>
    <dgm:cxn modelId="{0B0F4F22-816E-4BED-B707-6CF044D3720D}" srcId="{BE1F2E82-4DA7-48C1-8DAD-6DD5EBC1394F}" destId="{925673ED-D49F-498E-8B2A-39CE7262E999}" srcOrd="1" destOrd="0" parTransId="{2A60E2D4-3ED5-447C-86E8-EBEB03CA4EE2}" sibTransId="{B2A5C71A-0963-4037-B3C3-D79385E2E10F}"/>
    <dgm:cxn modelId="{D5B7B56C-5598-426B-92BD-3C898FDA868B}" type="presOf" srcId="{BE1F2E82-4DA7-48C1-8DAD-6DD5EBC1394F}" destId="{C195082E-D249-494A-9332-CCAB1C84C18C}" srcOrd="0" destOrd="0" presId="urn:microsoft.com/office/officeart/2005/8/layout/list1"/>
    <dgm:cxn modelId="{90CB789A-00BD-4826-BD18-EE1418512D10}" type="presOf" srcId="{60B3E464-227D-4D8D-91DB-790AB1675B69}" destId="{E30140F1-E162-4DAC-B00E-3C630681F79C}" srcOrd="0" destOrd="0" presId="urn:microsoft.com/office/officeart/2005/8/layout/list1"/>
    <dgm:cxn modelId="{59520D9B-EADA-446E-B768-7AA5E638C3B9}" type="presOf" srcId="{925673ED-D49F-498E-8B2A-39CE7262E999}" destId="{F00F8A94-09E6-4206-8C25-A96F325AFAB5}" srcOrd="1" destOrd="0" presId="urn:microsoft.com/office/officeart/2005/8/layout/list1"/>
    <dgm:cxn modelId="{4F2449C5-A359-494D-8E08-2D8FEF4EC210}" srcId="{BE1F2E82-4DA7-48C1-8DAD-6DD5EBC1394F}" destId="{60B3E464-227D-4D8D-91DB-790AB1675B69}" srcOrd="0" destOrd="0" parTransId="{2E18597F-140A-4FA3-ADB2-8BB3D77CC238}" sibTransId="{730BCEC3-918B-4EA9-A399-68C495EA0296}"/>
    <dgm:cxn modelId="{8B0F3398-E1E8-412A-B9D7-2EB3A7A06651}" type="presParOf" srcId="{C195082E-D249-494A-9332-CCAB1C84C18C}" destId="{3D5AE962-5B36-4C53-B2F8-6CD33A352C02}" srcOrd="0" destOrd="0" presId="urn:microsoft.com/office/officeart/2005/8/layout/list1"/>
    <dgm:cxn modelId="{34033F14-5FCE-4487-9C3B-B8409F54C8DA}" type="presParOf" srcId="{3D5AE962-5B36-4C53-B2F8-6CD33A352C02}" destId="{E30140F1-E162-4DAC-B00E-3C630681F79C}" srcOrd="0" destOrd="0" presId="urn:microsoft.com/office/officeart/2005/8/layout/list1"/>
    <dgm:cxn modelId="{FF9B628D-DEE9-426C-ACD9-6047EF7D01DF}" type="presParOf" srcId="{3D5AE962-5B36-4C53-B2F8-6CD33A352C02}" destId="{6A1D71C8-353B-4010-B26F-C83FA62EA9AA}" srcOrd="1" destOrd="0" presId="urn:microsoft.com/office/officeart/2005/8/layout/list1"/>
    <dgm:cxn modelId="{FE8A3CF1-5CBA-44AD-AC64-60EA0A355ECE}" type="presParOf" srcId="{C195082E-D249-494A-9332-CCAB1C84C18C}" destId="{4D6A6449-29F2-4897-AA71-3683B1AD61FC}" srcOrd="1" destOrd="0" presId="urn:microsoft.com/office/officeart/2005/8/layout/list1"/>
    <dgm:cxn modelId="{AE7F0915-58DB-4D25-94F6-40810AB23029}" type="presParOf" srcId="{C195082E-D249-494A-9332-CCAB1C84C18C}" destId="{50D578C6-E459-459C-A3F5-58D146C7A1C7}" srcOrd="2" destOrd="0" presId="urn:microsoft.com/office/officeart/2005/8/layout/list1"/>
    <dgm:cxn modelId="{A7DDF221-3EA9-4958-A8E9-A1942AC9E0AF}" type="presParOf" srcId="{C195082E-D249-494A-9332-CCAB1C84C18C}" destId="{15BD214C-D409-4884-9723-63808785B1AD}" srcOrd="3" destOrd="0" presId="urn:microsoft.com/office/officeart/2005/8/layout/list1"/>
    <dgm:cxn modelId="{E7F01F7C-178A-4D2E-8689-20E70E9DCBA3}" type="presParOf" srcId="{C195082E-D249-494A-9332-CCAB1C84C18C}" destId="{DDA84A7C-B70C-4D4E-88C2-BF66E02236A2}" srcOrd="4" destOrd="0" presId="urn:microsoft.com/office/officeart/2005/8/layout/list1"/>
    <dgm:cxn modelId="{54DC6022-16B9-4737-B482-8E9B8045C4D5}" type="presParOf" srcId="{DDA84A7C-B70C-4D4E-88C2-BF66E02236A2}" destId="{58352273-9B8F-4D8E-AFF4-D5DA55100464}" srcOrd="0" destOrd="0" presId="urn:microsoft.com/office/officeart/2005/8/layout/list1"/>
    <dgm:cxn modelId="{C05E3322-A73A-42E4-AD95-81180B90ECBD}" type="presParOf" srcId="{DDA84A7C-B70C-4D4E-88C2-BF66E02236A2}" destId="{F00F8A94-09E6-4206-8C25-A96F325AFAB5}" srcOrd="1" destOrd="0" presId="urn:microsoft.com/office/officeart/2005/8/layout/list1"/>
    <dgm:cxn modelId="{DF29BA47-A6E2-49B4-AF47-DA5400FE2A57}" type="presParOf" srcId="{C195082E-D249-494A-9332-CCAB1C84C18C}" destId="{EDCE4570-4D36-4F08-B834-493F9240DD69}" srcOrd="5" destOrd="0" presId="urn:microsoft.com/office/officeart/2005/8/layout/list1"/>
    <dgm:cxn modelId="{34128F22-A640-4243-9A61-DF850E868376}" type="presParOf" srcId="{C195082E-D249-494A-9332-CCAB1C84C18C}" destId="{D02A9D05-391B-4B5F-8BBA-EEE7D208C03E}"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4DCB9B4-63AE-4594-84B7-85287D1C99AB}" type="doc">
      <dgm:prSet loTypeId="urn:microsoft.com/office/officeart/2005/8/layout/default" loCatId="list" qsTypeId="urn:microsoft.com/office/officeart/2005/8/quickstyle/simple3" qsCatId="simple" csTypeId="urn:microsoft.com/office/officeart/2005/8/colors/colorful5" csCatId="colorful" phldr="1"/>
      <dgm:spPr/>
      <dgm:t>
        <a:bodyPr/>
        <a:lstStyle/>
        <a:p>
          <a:endParaRPr lang="es-ES"/>
        </a:p>
      </dgm:t>
    </dgm:pt>
    <dgm:pt modelId="{9B61F3CF-10B0-4008-B933-C42E038BCF0C}">
      <dgm:prSet phldrT="[Texto]" custT="1"/>
      <dgm:spPr/>
      <dgm:t>
        <a:bodyPr/>
        <a:lstStyle/>
        <a:p>
          <a:r>
            <a:rPr lang="es-EC" sz="2000" kern="1200"/>
            <a:t>13 semanas GPS</a:t>
          </a:r>
        </a:p>
        <a:p>
          <a:r>
            <a:rPr lang="es-EC" sz="2000" kern="1200"/>
            <a:t> </a:t>
          </a:r>
          <a:r>
            <a:rPr lang="es-EC" sz="2000" kern="1200">
              <a:latin typeface="Calibri" panose="020F0502020204030204"/>
              <a:ea typeface="+mn-ea"/>
              <a:cs typeface="+mn-cs"/>
            </a:rPr>
            <a:t>91 días</a:t>
          </a:r>
          <a:endParaRPr lang="es-ES" sz="2000" kern="1200">
            <a:latin typeface="Calibri" panose="020F0502020204030204"/>
            <a:ea typeface="+mn-ea"/>
            <a:cs typeface="+mn-cs"/>
          </a:endParaRPr>
        </a:p>
      </dgm:t>
    </dgm:pt>
    <dgm:pt modelId="{9B1A8EF0-B6F0-4FB5-9D2F-3AEB417E6C5B}" type="parTrans" cxnId="{D738D7F6-505D-4D4F-8D79-F21A52E16031}">
      <dgm:prSet/>
      <dgm:spPr/>
      <dgm:t>
        <a:bodyPr/>
        <a:lstStyle/>
        <a:p>
          <a:endParaRPr lang="es-ES"/>
        </a:p>
      </dgm:t>
    </dgm:pt>
    <dgm:pt modelId="{60075046-4D31-420F-866A-2A11B1DDDD3A}" type="sibTrans" cxnId="{D738D7F6-505D-4D4F-8D79-F21A52E16031}">
      <dgm:prSet/>
      <dgm:spPr/>
      <dgm:t>
        <a:bodyPr/>
        <a:lstStyle/>
        <a:p>
          <a:endParaRPr lang="es-ES"/>
        </a:p>
      </dgm:t>
    </dgm:pt>
    <dgm:pt modelId="{44AD6D93-0C72-47AB-AA5F-D2DB34AC1F85}">
      <dgm:prSet phldrT="[Texto]" custT="1"/>
      <dgm:spPr/>
      <dgm:t>
        <a:bodyPr/>
        <a:lstStyle/>
        <a:p>
          <a:r>
            <a:rPr lang="es-EC" sz="2000"/>
            <a:t>Se procesaron datos de </a:t>
          </a:r>
          <a:r>
            <a:rPr lang="es-EC" sz="2000">
              <a:latin typeface="Calibri" panose="020F0502020204030204"/>
              <a:ea typeface="+mn-ea"/>
              <a:cs typeface="+mn-cs"/>
            </a:rPr>
            <a:t>15 estaciones de la REGME</a:t>
          </a:r>
          <a:endParaRPr lang="es-ES" sz="2000"/>
        </a:p>
      </dgm:t>
    </dgm:pt>
    <dgm:pt modelId="{76FD1220-7C59-44C2-A7E2-E46B018F6050}" type="parTrans" cxnId="{54F9DC33-EDAD-4847-9615-B965B93FC34F}">
      <dgm:prSet/>
      <dgm:spPr/>
      <dgm:t>
        <a:bodyPr/>
        <a:lstStyle/>
        <a:p>
          <a:endParaRPr lang="en-US"/>
        </a:p>
      </dgm:t>
    </dgm:pt>
    <dgm:pt modelId="{15C4D701-6F88-4C35-9F27-A59F9D9AF3D1}" type="sibTrans" cxnId="{54F9DC33-EDAD-4847-9615-B965B93FC34F}">
      <dgm:prSet/>
      <dgm:spPr/>
      <dgm:t>
        <a:bodyPr/>
        <a:lstStyle/>
        <a:p>
          <a:endParaRPr lang="en-US"/>
        </a:p>
      </dgm:t>
    </dgm:pt>
    <dgm:pt modelId="{4FF6BD63-4FA1-4065-91E2-59372EE6C92E}">
      <dgm:prSet/>
      <dgm:spPr/>
      <dgm:t>
        <a:bodyPr/>
        <a:lstStyle/>
        <a:p>
          <a:r>
            <a:rPr lang="es-EC"/>
            <a:t>El número final de registros por estación utilizados en este trabajo.</a:t>
          </a:r>
          <a:endParaRPr lang="en-US"/>
        </a:p>
      </dgm:t>
    </dgm:pt>
    <dgm:pt modelId="{20E533EA-2CF0-4CD1-A09A-1661DD8266ED}" type="parTrans" cxnId="{98254C31-D583-49EC-9166-DBD6577CAC16}">
      <dgm:prSet/>
      <dgm:spPr/>
      <dgm:t>
        <a:bodyPr/>
        <a:lstStyle/>
        <a:p>
          <a:endParaRPr lang="en-US"/>
        </a:p>
      </dgm:t>
    </dgm:pt>
    <dgm:pt modelId="{08AB5999-0C86-40DA-A989-6ED7CBC87F96}" type="sibTrans" cxnId="{98254C31-D583-49EC-9166-DBD6577CAC16}">
      <dgm:prSet/>
      <dgm:spPr/>
      <dgm:t>
        <a:bodyPr/>
        <a:lstStyle/>
        <a:p>
          <a:endParaRPr lang="en-US"/>
        </a:p>
      </dgm:t>
    </dgm:pt>
    <dgm:pt modelId="{AC34CD2F-AB10-4CC7-B1F0-245799C07822}" type="pres">
      <dgm:prSet presAssocID="{F4DCB9B4-63AE-4594-84B7-85287D1C99AB}" presName="diagram" presStyleCnt="0">
        <dgm:presLayoutVars>
          <dgm:dir/>
          <dgm:resizeHandles val="exact"/>
        </dgm:presLayoutVars>
      </dgm:prSet>
      <dgm:spPr/>
    </dgm:pt>
    <dgm:pt modelId="{42F64CAE-E9B7-4878-A5BD-580080E2657E}" type="pres">
      <dgm:prSet presAssocID="{44AD6D93-0C72-47AB-AA5F-D2DB34AC1F85}" presName="node" presStyleLbl="node1" presStyleIdx="0" presStyleCnt="3" custLinFactNeighborX="-467" custLinFactNeighborY="-51684">
        <dgm:presLayoutVars>
          <dgm:bulletEnabled val="1"/>
        </dgm:presLayoutVars>
      </dgm:prSet>
      <dgm:spPr/>
    </dgm:pt>
    <dgm:pt modelId="{2948B3CD-907B-4C24-B4A4-A5975CC3B0BB}" type="pres">
      <dgm:prSet presAssocID="{15C4D701-6F88-4C35-9F27-A59F9D9AF3D1}" presName="sibTrans" presStyleCnt="0"/>
      <dgm:spPr/>
    </dgm:pt>
    <dgm:pt modelId="{DE03054E-FE75-465E-A185-770E69C9918F}" type="pres">
      <dgm:prSet presAssocID="{9B61F3CF-10B0-4008-B933-C42E038BCF0C}" presName="node" presStyleLbl="node1" presStyleIdx="1" presStyleCnt="3" custLinFactNeighborX="954" custLinFactNeighborY="308">
        <dgm:presLayoutVars>
          <dgm:bulletEnabled val="1"/>
        </dgm:presLayoutVars>
      </dgm:prSet>
      <dgm:spPr/>
    </dgm:pt>
    <dgm:pt modelId="{3F6EE1CE-2B6E-4E89-BA1E-F8DF0BBB818B}" type="pres">
      <dgm:prSet presAssocID="{60075046-4D31-420F-866A-2A11B1DDDD3A}" presName="sibTrans" presStyleCnt="0"/>
      <dgm:spPr/>
    </dgm:pt>
    <dgm:pt modelId="{BC469933-2B9C-4A41-ADC1-EA7FA224C068}" type="pres">
      <dgm:prSet presAssocID="{4FF6BD63-4FA1-4065-91E2-59372EE6C92E}" presName="node" presStyleLbl="node1" presStyleIdx="2" presStyleCnt="3">
        <dgm:presLayoutVars>
          <dgm:bulletEnabled val="1"/>
        </dgm:presLayoutVars>
      </dgm:prSet>
      <dgm:spPr/>
    </dgm:pt>
  </dgm:ptLst>
  <dgm:cxnLst>
    <dgm:cxn modelId="{ED9AF10D-FFE1-48A2-B34F-3A37AD702623}" type="presOf" srcId="{4FF6BD63-4FA1-4065-91E2-59372EE6C92E}" destId="{BC469933-2B9C-4A41-ADC1-EA7FA224C068}" srcOrd="0" destOrd="0" presId="urn:microsoft.com/office/officeart/2005/8/layout/default"/>
    <dgm:cxn modelId="{E5959514-4240-4576-89A9-7D0D31321E4F}" type="presOf" srcId="{44AD6D93-0C72-47AB-AA5F-D2DB34AC1F85}" destId="{42F64CAE-E9B7-4878-A5BD-580080E2657E}" srcOrd="0" destOrd="0" presId="urn:microsoft.com/office/officeart/2005/8/layout/default"/>
    <dgm:cxn modelId="{B86DD325-F9E1-49B0-8AB1-AF28CB331115}" type="presOf" srcId="{F4DCB9B4-63AE-4594-84B7-85287D1C99AB}" destId="{AC34CD2F-AB10-4CC7-B1F0-245799C07822}" srcOrd="0" destOrd="0" presId="urn:microsoft.com/office/officeart/2005/8/layout/default"/>
    <dgm:cxn modelId="{92285929-E480-4619-8FCB-E3247E938C56}" type="presOf" srcId="{9B61F3CF-10B0-4008-B933-C42E038BCF0C}" destId="{DE03054E-FE75-465E-A185-770E69C9918F}" srcOrd="0" destOrd="0" presId="urn:microsoft.com/office/officeart/2005/8/layout/default"/>
    <dgm:cxn modelId="{98254C31-D583-49EC-9166-DBD6577CAC16}" srcId="{F4DCB9B4-63AE-4594-84B7-85287D1C99AB}" destId="{4FF6BD63-4FA1-4065-91E2-59372EE6C92E}" srcOrd="2" destOrd="0" parTransId="{20E533EA-2CF0-4CD1-A09A-1661DD8266ED}" sibTransId="{08AB5999-0C86-40DA-A989-6ED7CBC87F96}"/>
    <dgm:cxn modelId="{54F9DC33-EDAD-4847-9615-B965B93FC34F}" srcId="{F4DCB9B4-63AE-4594-84B7-85287D1C99AB}" destId="{44AD6D93-0C72-47AB-AA5F-D2DB34AC1F85}" srcOrd="0" destOrd="0" parTransId="{76FD1220-7C59-44C2-A7E2-E46B018F6050}" sibTransId="{15C4D701-6F88-4C35-9F27-A59F9D9AF3D1}"/>
    <dgm:cxn modelId="{D738D7F6-505D-4D4F-8D79-F21A52E16031}" srcId="{F4DCB9B4-63AE-4594-84B7-85287D1C99AB}" destId="{9B61F3CF-10B0-4008-B933-C42E038BCF0C}" srcOrd="1" destOrd="0" parTransId="{9B1A8EF0-B6F0-4FB5-9D2F-3AEB417E6C5B}" sibTransId="{60075046-4D31-420F-866A-2A11B1DDDD3A}"/>
    <dgm:cxn modelId="{8E75CEC3-A7D8-45C5-ACC3-D25FA650305E}" type="presParOf" srcId="{AC34CD2F-AB10-4CC7-B1F0-245799C07822}" destId="{42F64CAE-E9B7-4878-A5BD-580080E2657E}" srcOrd="0" destOrd="0" presId="urn:microsoft.com/office/officeart/2005/8/layout/default"/>
    <dgm:cxn modelId="{8CB23BA1-C63F-435A-B677-A5103A82158A}" type="presParOf" srcId="{AC34CD2F-AB10-4CC7-B1F0-245799C07822}" destId="{2948B3CD-907B-4C24-B4A4-A5975CC3B0BB}" srcOrd="1" destOrd="0" presId="urn:microsoft.com/office/officeart/2005/8/layout/default"/>
    <dgm:cxn modelId="{3BAFE5DC-2A0B-453B-AF8F-506CD99902A0}" type="presParOf" srcId="{AC34CD2F-AB10-4CC7-B1F0-245799C07822}" destId="{DE03054E-FE75-465E-A185-770E69C9918F}" srcOrd="2" destOrd="0" presId="urn:microsoft.com/office/officeart/2005/8/layout/default"/>
    <dgm:cxn modelId="{DA8260F6-3AB1-444B-BBC6-E324E6AAE341}" type="presParOf" srcId="{AC34CD2F-AB10-4CC7-B1F0-245799C07822}" destId="{3F6EE1CE-2B6E-4E89-BA1E-F8DF0BBB818B}" srcOrd="3" destOrd="0" presId="urn:microsoft.com/office/officeart/2005/8/layout/default"/>
    <dgm:cxn modelId="{F61E36D8-9F06-462F-8EC9-E0B8D5593410}" type="presParOf" srcId="{AC34CD2F-AB10-4CC7-B1F0-245799C07822}" destId="{BC469933-2B9C-4A41-ADC1-EA7FA224C068}"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24555BD-96AA-4B3A-BB23-E4D77B2B2CB4}" type="doc">
      <dgm:prSet loTypeId="urn:microsoft.com/office/officeart/2005/8/layout/bProcess3" loCatId="process" qsTypeId="urn:microsoft.com/office/officeart/2005/8/quickstyle/simple3" qsCatId="simple" csTypeId="urn:microsoft.com/office/officeart/2005/8/colors/colorful5" csCatId="colorful" phldr="1"/>
      <dgm:spPr/>
      <dgm:t>
        <a:bodyPr/>
        <a:lstStyle/>
        <a:p>
          <a:endParaRPr lang="en-US"/>
        </a:p>
      </dgm:t>
    </dgm:pt>
    <dgm:pt modelId="{C6D406CD-5C4D-4372-9498-0B6965D296DC}">
      <dgm:prSet phldrT="[Texto]"/>
      <dgm:spPr/>
      <dgm:t>
        <a:bodyPr/>
        <a:lstStyle/>
        <a:p>
          <a:r>
            <a:rPr lang="es-EC" dirty="0"/>
            <a:t> Generar la correspondiente serie de residuos para cada una de las componentes de las estaciones</a:t>
          </a:r>
          <a:endParaRPr lang="en-US" dirty="0"/>
        </a:p>
      </dgm:t>
    </dgm:pt>
    <dgm:pt modelId="{F7CB16A8-550D-450F-AF1B-65EF71518417}" type="parTrans" cxnId="{AEECD963-4A28-4B1C-A817-718CE9C4A1A3}">
      <dgm:prSet/>
      <dgm:spPr/>
      <dgm:t>
        <a:bodyPr/>
        <a:lstStyle/>
        <a:p>
          <a:endParaRPr lang="en-US"/>
        </a:p>
      </dgm:t>
    </dgm:pt>
    <dgm:pt modelId="{6AF4C22C-3B56-4F92-9B38-FB986725AF20}" type="sibTrans" cxnId="{AEECD963-4A28-4B1C-A817-718CE9C4A1A3}">
      <dgm:prSet/>
      <dgm:spPr/>
      <dgm:t>
        <a:bodyPr/>
        <a:lstStyle/>
        <a:p>
          <a:endParaRPr lang="en-US"/>
        </a:p>
      </dgm:t>
    </dgm:pt>
    <dgm:pt modelId="{FDA4EDD1-CD9A-49D9-8DA5-96892F28C078}">
      <dgm:prSet phldrT="[Texto]"/>
      <dgm:spPr/>
      <dgm:t>
        <a:bodyPr/>
        <a:lstStyle/>
        <a:p>
          <a:r>
            <a:rPr lang="es-EC" dirty="0"/>
            <a:t>Preanálisis y filtrado con el fin de eliminar posibles errores groseros</a:t>
          </a:r>
          <a:endParaRPr lang="en-US" dirty="0"/>
        </a:p>
      </dgm:t>
    </dgm:pt>
    <dgm:pt modelId="{E960400D-A5D5-4FD5-9DAF-A4654FB92CA6}" type="parTrans" cxnId="{08D3FE15-EC78-4F72-823E-4CB18C3EB04E}">
      <dgm:prSet/>
      <dgm:spPr/>
      <dgm:t>
        <a:bodyPr/>
        <a:lstStyle/>
        <a:p>
          <a:endParaRPr lang="en-US"/>
        </a:p>
      </dgm:t>
    </dgm:pt>
    <dgm:pt modelId="{B5875F4A-EC88-4730-947A-737E84207F03}" type="sibTrans" cxnId="{08D3FE15-EC78-4F72-823E-4CB18C3EB04E}">
      <dgm:prSet/>
      <dgm:spPr/>
      <dgm:t>
        <a:bodyPr/>
        <a:lstStyle/>
        <a:p>
          <a:endParaRPr lang="en-US"/>
        </a:p>
      </dgm:t>
    </dgm:pt>
    <dgm:pt modelId="{5D35DEF1-14C0-46F7-8039-D5E0E91C4715}">
      <dgm:prSet phldrT="[Texto]"/>
      <dgm:spPr/>
      <dgm:t>
        <a:bodyPr/>
        <a:lstStyle/>
        <a:p>
          <a:r>
            <a:rPr lang="es-EC" dirty="0"/>
            <a:t>Calcular la media y la desviación estándar del conjunto total de residuos</a:t>
          </a:r>
          <a:endParaRPr lang="en-US" dirty="0"/>
        </a:p>
      </dgm:t>
    </dgm:pt>
    <dgm:pt modelId="{A464857B-5856-41EB-BDDA-395A1CAC6AED}" type="parTrans" cxnId="{CA11215F-AF57-4876-A7BD-1A4CB2E017B0}">
      <dgm:prSet/>
      <dgm:spPr/>
      <dgm:t>
        <a:bodyPr/>
        <a:lstStyle/>
        <a:p>
          <a:endParaRPr lang="en-US"/>
        </a:p>
      </dgm:t>
    </dgm:pt>
    <dgm:pt modelId="{F34C56B8-D86E-4485-9BF9-AB4AF0B1DCD9}" type="sibTrans" cxnId="{CA11215F-AF57-4876-A7BD-1A4CB2E017B0}">
      <dgm:prSet/>
      <dgm:spPr/>
      <dgm:t>
        <a:bodyPr/>
        <a:lstStyle/>
        <a:p>
          <a:endParaRPr lang="en-US"/>
        </a:p>
      </dgm:t>
    </dgm:pt>
    <dgm:pt modelId="{144F501F-1A07-4D31-A2FF-0D7C9C782C36}">
      <dgm:prSet phldrT="[Texto]"/>
      <dgm:spPr/>
      <dgm:t>
        <a:bodyPr/>
        <a:lstStyle/>
        <a:p>
          <a:r>
            <a:rPr lang="es-EC" dirty="0"/>
            <a:t>Obtener la repetitividad promedio de las coordenadas por componente y por estación.</a:t>
          </a:r>
          <a:endParaRPr lang="en-US" dirty="0"/>
        </a:p>
      </dgm:t>
    </dgm:pt>
    <dgm:pt modelId="{1D14968F-7C43-4FAF-8C14-055340216569}" type="parTrans" cxnId="{36ACDF91-DB7F-4D0C-96C2-457C1462AC46}">
      <dgm:prSet/>
      <dgm:spPr/>
      <dgm:t>
        <a:bodyPr/>
        <a:lstStyle/>
        <a:p>
          <a:endParaRPr lang="en-US"/>
        </a:p>
      </dgm:t>
    </dgm:pt>
    <dgm:pt modelId="{3CAD36A7-ACC3-4C89-9DF1-8FFA6AC9733B}" type="sibTrans" cxnId="{36ACDF91-DB7F-4D0C-96C2-457C1462AC46}">
      <dgm:prSet/>
      <dgm:spPr/>
      <dgm:t>
        <a:bodyPr/>
        <a:lstStyle/>
        <a:p>
          <a:endParaRPr lang="en-US"/>
        </a:p>
      </dgm:t>
    </dgm:pt>
    <dgm:pt modelId="{D9442E26-F84F-4D90-A40F-4E5F953232AA}">
      <dgm:prSet phldrT="[Texto]"/>
      <dgm:spPr/>
      <dgm:t>
        <a:bodyPr/>
        <a:lstStyle/>
        <a:p>
          <a:r>
            <a:rPr lang="es-EC" dirty="0"/>
            <a:t>Presentando el promedio de la repetitividad diaria de las estaciones</a:t>
          </a:r>
          <a:endParaRPr lang="en-US" dirty="0"/>
        </a:p>
      </dgm:t>
    </dgm:pt>
    <dgm:pt modelId="{71192CC7-6CF0-43D7-B863-707E13AF648C}" type="parTrans" cxnId="{20A77A3B-ACB6-46DD-AD0F-AB99841DABC3}">
      <dgm:prSet/>
      <dgm:spPr/>
      <dgm:t>
        <a:bodyPr/>
        <a:lstStyle/>
        <a:p>
          <a:endParaRPr lang="en-US"/>
        </a:p>
      </dgm:t>
    </dgm:pt>
    <dgm:pt modelId="{93EDF0F0-FB2F-4808-A47E-E1BEC7513E37}" type="sibTrans" cxnId="{20A77A3B-ACB6-46DD-AD0F-AB99841DABC3}">
      <dgm:prSet/>
      <dgm:spPr/>
      <dgm:t>
        <a:bodyPr/>
        <a:lstStyle/>
        <a:p>
          <a:endParaRPr lang="en-US"/>
        </a:p>
      </dgm:t>
    </dgm:pt>
    <dgm:pt modelId="{EC97571C-1246-4E46-9A94-88636D4FE4C8}" type="pres">
      <dgm:prSet presAssocID="{D24555BD-96AA-4B3A-BB23-E4D77B2B2CB4}" presName="Name0" presStyleCnt="0">
        <dgm:presLayoutVars>
          <dgm:dir/>
          <dgm:resizeHandles val="exact"/>
        </dgm:presLayoutVars>
      </dgm:prSet>
      <dgm:spPr/>
    </dgm:pt>
    <dgm:pt modelId="{B79369CC-BDB0-49D3-A66C-1A95024DA371}" type="pres">
      <dgm:prSet presAssocID="{C6D406CD-5C4D-4372-9498-0B6965D296DC}" presName="node" presStyleLbl="node1" presStyleIdx="0" presStyleCnt="5">
        <dgm:presLayoutVars>
          <dgm:bulletEnabled val="1"/>
        </dgm:presLayoutVars>
      </dgm:prSet>
      <dgm:spPr/>
    </dgm:pt>
    <dgm:pt modelId="{A40E77EC-822B-4341-92A8-22ADE823DC43}" type="pres">
      <dgm:prSet presAssocID="{6AF4C22C-3B56-4F92-9B38-FB986725AF20}" presName="sibTrans" presStyleLbl="sibTrans1D1" presStyleIdx="0" presStyleCnt="4"/>
      <dgm:spPr/>
    </dgm:pt>
    <dgm:pt modelId="{B7C3FAEB-5886-4C90-9E5D-47C2E4133939}" type="pres">
      <dgm:prSet presAssocID="{6AF4C22C-3B56-4F92-9B38-FB986725AF20}" presName="connectorText" presStyleLbl="sibTrans1D1" presStyleIdx="0" presStyleCnt="4"/>
      <dgm:spPr/>
    </dgm:pt>
    <dgm:pt modelId="{5F0D8CBB-CA8B-45C2-80B6-058ABC683CD7}" type="pres">
      <dgm:prSet presAssocID="{FDA4EDD1-CD9A-49D9-8DA5-96892F28C078}" presName="node" presStyleLbl="node1" presStyleIdx="1" presStyleCnt="5">
        <dgm:presLayoutVars>
          <dgm:bulletEnabled val="1"/>
        </dgm:presLayoutVars>
      </dgm:prSet>
      <dgm:spPr/>
    </dgm:pt>
    <dgm:pt modelId="{151C88E2-1F25-4A2F-982E-7D97E7189714}" type="pres">
      <dgm:prSet presAssocID="{B5875F4A-EC88-4730-947A-737E84207F03}" presName="sibTrans" presStyleLbl="sibTrans1D1" presStyleIdx="1" presStyleCnt="4"/>
      <dgm:spPr/>
    </dgm:pt>
    <dgm:pt modelId="{9FF0D3B4-3D1F-4F98-AAD7-54AC9FFF4C81}" type="pres">
      <dgm:prSet presAssocID="{B5875F4A-EC88-4730-947A-737E84207F03}" presName="connectorText" presStyleLbl="sibTrans1D1" presStyleIdx="1" presStyleCnt="4"/>
      <dgm:spPr/>
    </dgm:pt>
    <dgm:pt modelId="{E896F5C3-2E38-4B25-B2B8-B82A61426124}" type="pres">
      <dgm:prSet presAssocID="{5D35DEF1-14C0-46F7-8039-D5E0E91C4715}" presName="node" presStyleLbl="node1" presStyleIdx="2" presStyleCnt="5">
        <dgm:presLayoutVars>
          <dgm:bulletEnabled val="1"/>
        </dgm:presLayoutVars>
      </dgm:prSet>
      <dgm:spPr/>
    </dgm:pt>
    <dgm:pt modelId="{BFFAFC96-6252-4699-A175-23A0EC72C3D2}" type="pres">
      <dgm:prSet presAssocID="{F34C56B8-D86E-4485-9BF9-AB4AF0B1DCD9}" presName="sibTrans" presStyleLbl="sibTrans1D1" presStyleIdx="2" presStyleCnt="4"/>
      <dgm:spPr/>
    </dgm:pt>
    <dgm:pt modelId="{0A8E2230-A4BD-4EF1-B008-75B820CFAA66}" type="pres">
      <dgm:prSet presAssocID="{F34C56B8-D86E-4485-9BF9-AB4AF0B1DCD9}" presName="connectorText" presStyleLbl="sibTrans1D1" presStyleIdx="2" presStyleCnt="4"/>
      <dgm:spPr/>
    </dgm:pt>
    <dgm:pt modelId="{20C2C257-0DB1-4FCC-8B3D-25C34D20FD27}" type="pres">
      <dgm:prSet presAssocID="{144F501F-1A07-4D31-A2FF-0D7C9C782C36}" presName="node" presStyleLbl="node1" presStyleIdx="3" presStyleCnt="5">
        <dgm:presLayoutVars>
          <dgm:bulletEnabled val="1"/>
        </dgm:presLayoutVars>
      </dgm:prSet>
      <dgm:spPr/>
    </dgm:pt>
    <dgm:pt modelId="{7FE2ADD2-91DA-4CAE-9D41-54FDDE7DB3DB}" type="pres">
      <dgm:prSet presAssocID="{3CAD36A7-ACC3-4C89-9DF1-8FFA6AC9733B}" presName="sibTrans" presStyleLbl="sibTrans1D1" presStyleIdx="3" presStyleCnt="4"/>
      <dgm:spPr/>
    </dgm:pt>
    <dgm:pt modelId="{EE3F51C0-455D-46F4-9EB6-45EFF412D149}" type="pres">
      <dgm:prSet presAssocID="{3CAD36A7-ACC3-4C89-9DF1-8FFA6AC9733B}" presName="connectorText" presStyleLbl="sibTrans1D1" presStyleIdx="3" presStyleCnt="4"/>
      <dgm:spPr/>
    </dgm:pt>
    <dgm:pt modelId="{2A1CA905-C7FB-47E1-9ABD-79E72AF89582}" type="pres">
      <dgm:prSet presAssocID="{D9442E26-F84F-4D90-A40F-4E5F953232AA}" presName="node" presStyleLbl="node1" presStyleIdx="4" presStyleCnt="5">
        <dgm:presLayoutVars>
          <dgm:bulletEnabled val="1"/>
        </dgm:presLayoutVars>
      </dgm:prSet>
      <dgm:spPr/>
    </dgm:pt>
  </dgm:ptLst>
  <dgm:cxnLst>
    <dgm:cxn modelId="{08D3FE15-EC78-4F72-823E-4CB18C3EB04E}" srcId="{D24555BD-96AA-4B3A-BB23-E4D77B2B2CB4}" destId="{FDA4EDD1-CD9A-49D9-8DA5-96892F28C078}" srcOrd="1" destOrd="0" parTransId="{E960400D-A5D5-4FD5-9DAF-A4654FB92CA6}" sibTransId="{B5875F4A-EC88-4730-947A-737E84207F03}"/>
    <dgm:cxn modelId="{3B755419-8253-47DD-97DA-FF282DD9AAA2}" type="presOf" srcId="{3CAD36A7-ACC3-4C89-9DF1-8FFA6AC9733B}" destId="{7FE2ADD2-91DA-4CAE-9D41-54FDDE7DB3DB}" srcOrd="0" destOrd="0" presId="urn:microsoft.com/office/officeart/2005/8/layout/bProcess3"/>
    <dgm:cxn modelId="{70B6B61B-885F-485B-B4D4-3B2BAB8DD535}" type="presOf" srcId="{6AF4C22C-3B56-4F92-9B38-FB986725AF20}" destId="{B7C3FAEB-5886-4C90-9E5D-47C2E4133939}" srcOrd="1" destOrd="0" presId="urn:microsoft.com/office/officeart/2005/8/layout/bProcess3"/>
    <dgm:cxn modelId="{A4F85820-E3EF-4A87-8733-1A7D85F7D520}" type="presOf" srcId="{5D35DEF1-14C0-46F7-8039-D5E0E91C4715}" destId="{E896F5C3-2E38-4B25-B2B8-B82A61426124}" srcOrd="0" destOrd="0" presId="urn:microsoft.com/office/officeart/2005/8/layout/bProcess3"/>
    <dgm:cxn modelId="{300D602A-F44C-4A41-AAE4-41954B5B617D}" type="presOf" srcId="{3CAD36A7-ACC3-4C89-9DF1-8FFA6AC9733B}" destId="{EE3F51C0-455D-46F4-9EB6-45EFF412D149}" srcOrd="1" destOrd="0" presId="urn:microsoft.com/office/officeart/2005/8/layout/bProcess3"/>
    <dgm:cxn modelId="{81E09830-7FE1-41A8-8336-2C3759A5F073}" type="presOf" srcId="{B5875F4A-EC88-4730-947A-737E84207F03}" destId="{151C88E2-1F25-4A2F-982E-7D97E7189714}" srcOrd="0" destOrd="0" presId="urn:microsoft.com/office/officeart/2005/8/layout/bProcess3"/>
    <dgm:cxn modelId="{54BC7D35-1969-4DD8-BB71-D67D6F2E7775}" type="presOf" srcId="{F34C56B8-D86E-4485-9BF9-AB4AF0B1DCD9}" destId="{0A8E2230-A4BD-4EF1-B008-75B820CFAA66}" srcOrd="1" destOrd="0" presId="urn:microsoft.com/office/officeart/2005/8/layout/bProcess3"/>
    <dgm:cxn modelId="{20A77A3B-ACB6-46DD-AD0F-AB99841DABC3}" srcId="{D24555BD-96AA-4B3A-BB23-E4D77B2B2CB4}" destId="{D9442E26-F84F-4D90-A40F-4E5F953232AA}" srcOrd="4" destOrd="0" parTransId="{71192CC7-6CF0-43D7-B863-707E13AF648C}" sibTransId="{93EDF0F0-FB2F-4808-A47E-E1BEC7513E37}"/>
    <dgm:cxn modelId="{50195C55-C049-4395-8FA1-9728BCE5EB3B}" type="presOf" srcId="{D24555BD-96AA-4B3A-BB23-E4D77B2B2CB4}" destId="{EC97571C-1246-4E46-9A94-88636D4FE4C8}" srcOrd="0" destOrd="0" presId="urn:microsoft.com/office/officeart/2005/8/layout/bProcess3"/>
    <dgm:cxn modelId="{CA11215F-AF57-4876-A7BD-1A4CB2E017B0}" srcId="{D24555BD-96AA-4B3A-BB23-E4D77B2B2CB4}" destId="{5D35DEF1-14C0-46F7-8039-D5E0E91C4715}" srcOrd="2" destOrd="0" parTransId="{A464857B-5856-41EB-BDDA-395A1CAC6AED}" sibTransId="{F34C56B8-D86E-4485-9BF9-AB4AF0B1DCD9}"/>
    <dgm:cxn modelId="{AEECD963-4A28-4B1C-A817-718CE9C4A1A3}" srcId="{D24555BD-96AA-4B3A-BB23-E4D77B2B2CB4}" destId="{C6D406CD-5C4D-4372-9498-0B6965D296DC}" srcOrd="0" destOrd="0" parTransId="{F7CB16A8-550D-450F-AF1B-65EF71518417}" sibTransId="{6AF4C22C-3B56-4F92-9B38-FB986725AF20}"/>
    <dgm:cxn modelId="{EFB15869-3DFB-4EFF-92D0-A52D62C56CF5}" type="presOf" srcId="{6AF4C22C-3B56-4F92-9B38-FB986725AF20}" destId="{A40E77EC-822B-4341-92A8-22ADE823DC43}" srcOrd="0" destOrd="0" presId="urn:microsoft.com/office/officeart/2005/8/layout/bProcess3"/>
    <dgm:cxn modelId="{2DECE66F-163B-4DA8-9EE6-32AB0ACFEC2B}" type="presOf" srcId="{B5875F4A-EC88-4730-947A-737E84207F03}" destId="{9FF0D3B4-3D1F-4F98-AAD7-54AC9FFF4C81}" srcOrd="1" destOrd="0" presId="urn:microsoft.com/office/officeart/2005/8/layout/bProcess3"/>
    <dgm:cxn modelId="{9DE76783-283B-4144-82DC-66D124481FEC}" type="presOf" srcId="{C6D406CD-5C4D-4372-9498-0B6965D296DC}" destId="{B79369CC-BDB0-49D3-A66C-1A95024DA371}" srcOrd="0" destOrd="0" presId="urn:microsoft.com/office/officeart/2005/8/layout/bProcess3"/>
    <dgm:cxn modelId="{36ACDF91-DB7F-4D0C-96C2-457C1462AC46}" srcId="{D24555BD-96AA-4B3A-BB23-E4D77B2B2CB4}" destId="{144F501F-1A07-4D31-A2FF-0D7C9C782C36}" srcOrd="3" destOrd="0" parTransId="{1D14968F-7C43-4FAF-8C14-055340216569}" sibTransId="{3CAD36A7-ACC3-4C89-9DF1-8FFA6AC9733B}"/>
    <dgm:cxn modelId="{858E679F-81BA-4AE5-B0A1-92FE05D5BC8C}" type="presOf" srcId="{F34C56B8-D86E-4485-9BF9-AB4AF0B1DCD9}" destId="{BFFAFC96-6252-4699-A175-23A0EC72C3D2}" srcOrd="0" destOrd="0" presId="urn:microsoft.com/office/officeart/2005/8/layout/bProcess3"/>
    <dgm:cxn modelId="{565606B8-A0A9-4DA2-816D-4668337A59A8}" type="presOf" srcId="{144F501F-1A07-4D31-A2FF-0D7C9C782C36}" destId="{20C2C257-0DB1-4FCC-8B3D-25C34D20FD27}" srcOrd="0" destOrd="0" presId="urn:microsoft.com/office/officeart/2005/8/layout/bProcess3"/>
    <dgm:cxn modelId="{9C94D8D1-9403-43D6-951A-565D12E43F01}" type="presOf" srcId="{FDA4EDD1-CD9A-49D9-8DA5-96892F28C078}" destId="{5F0D8CBB-CA8B-45C2-80B6-058ABC683CD7}" srcOrd="0" destOrd="0" presId="urn:microsoft.com/office/officeart/2005/8/layout/bProcess3"/>
    <dgm:cxn modelId="{38E7C9DE-94FF-4653-B908-66BCD906C77C}" type="presOf" srcId="{D9442E26-F84F-4D90-A40F-4E5F953232AA}" destId="{2A1CA905-C7FB-47E1-9ABD-79E72AF89582}" srcOrd="0" destOrd="0" presId="urn:microsoft.com/office/officeart/2005/8/layout/bProcess3"/>
    <dgm:cxn modelId="{12E0F64E-4684-4766-B7F5-E618207BA60A}" type="presParOf" srcId="{EC97571C-1246-4E46-9A94-88636D4FE4C8}" destId="{B79369CC-BDB0-49D3-A66C-1A95024DA371}" srcOrd="0" destOrd="0" presId="urn:microsoft.com/office/officeart/2005/8/layout/bProcess3"/>
    <dgm:cxn modelId="{4A40CCFD-3FEF-4AA7-8392-89F04E83C4E5}" type="presParOf" srcId="{EC97571C-1246-4E46-9A94-88636D4FE4C8}" destId="{A40E77EC-822B-4341-92A8-22ADE823DC43}" srcOrd="1" destOrd="0" presId="urn:microsoft.com/office/officeart/2005/8/layout/bProcess3"/>
    <dgm:cxn modelId="{150AAB26-45C0-4464-9FBC-6CC750860CB1}" type="presParOf" srcId="{A40E77EC-822B-4341-92A8-22ADE823DC43}" destId="{B7C3FAEB-5886-4C90-9E5D-47C2E4133939}" srcOrd="0" destOrd="0" presId="urn:microsoft.com/office/officeart/2005/8/layout/bProcess3"/>
    <dgm:cxn modelId="{82A8BB9D-E5E9-4775-B9F3-7B3BC7B9CBF6}" type="presParOf" srcId="{EC97571C-1246-4E46-9A94-88636D4FE4C8}" destId="{5F0D8CBB-CA8B-45C2-80B6-058ABC683CD7}" srcOrd="2" destOrd="0" presId="urn:microsoft.com/office/officeart/2005/8/layout/bProcess3"/>
    <dgm:cxn modelId="{04456D9C-19DD-4037-B813-441ABB86FE36}" type="presParOf" srcId="{EC97571C-1246-4E46-9A94-88636D4FE4C8}" destId="{151C88E2-1F25-4A2F-982E-7D97E7189714}" srcOrd="3" destOrd="0" presId="urn:microsoft.com/office/officeart/2005/8/layout/bProcess3"/>
    <dgm:cxn modelId="{DB3DF9CB-30CF-4AE4-B395-36880DCC0443}" type="presParOf" srcId="{151C88E2-1F25-4A2F-982E-7D97E7189714}" destId="{9FF0D3B4-3D1F-4F98-AAD7-54AC9FFF4C81}" srcOrd="0" destOrd="0" presId="urn:microsoft.com/office/officeart/2005/8/layout/bProcess3"/>
    <dgm:cxn modelId="{781D8D7E-75FF-4F6D-84E9-49A661075535}" type="presParOf" srcId="{EC97571C-1246-4E46-9A94-88636D4FE4C8}" destId="{E896F5C3-2E38-4B25-B2B8-B82A61426124}" srcOrd="4" destOrd="0" presId="urn:microsoft.com/office/officeart/2005/8/layout/bProcess3"/>
    <dgm:cxn modelId="{9FB1103E-5408-4BEE-A065-541020D3252A}" type="presParOf" srcId="{EC97571C-1246-4E46-9A94-88636D4FE4C8}" destId="{BFFAFC96-6252-4699-A175-23A0EC72C3D2}" srcOrd="5" destOrd="0" presId="urn:microsoft.com/office/officeart/2005/8/layout/bProcess3"/>
    <dgm:cxn modelId="{61068F9B-29E5-4087-B309-BF63C6872606}" type="presParOf" srcId="{BFFAFC96-6252-4699-A175-23A0EC72C3D2}" destId="{0A8E2230-A4BD-4EF1-B008-75B820CFAA66}" srcOrd="0" destOrd="0" presId="urn:microsoft.com/office/officeart/2005/8/layout/bProcess3"/>
    <dgm:cxn modelId="{C5FA0D2D-1C6B-4D61-90FF-680E941D16E9}" type="presParOf" srcId="{EC97571C-1246-4E46-9A94-88636D4FE4C8}" destId="{20C2C257-0DB1-4FCC-8B3D-25C34D20FD27}" srcOrd="6" destOrd="0" presId="urn:microsoft.com/office/officeart/2005/8/layout/bProcess3"/>
    <dgm:cxn modelId="{54648800-5368-487F-869C-6BCD4929187D}" type="presParOf" srcId="{EC97571C-1246-4E46-9A94-88636D4FE4C8}" destId="{7FE2ADD2-91DA-4CAE-9D41-54FDDE7DB3DB}" srcOrd="7" destOrd="0" presId="urn:microsoft.com/office/officeart/2005/8/layout/bProcess3"/>
    <dgm:cxn modelId="{9F41AA9B-DDE8-4D30-B0C6-805AF1F39CC8}" type="presParOf" srcId="{7FE2ADD2-91DA-4CAE-9D41-54FDDE7DB3DB}" destId="{EE3F51C0-455D-46F4-9EB6-45EFF412D149}" srcOrd="0" destOrd="0" presId="urn:microsoft.com/office/officeart/2005/8/layout/bProcess3"/>
    <dgm:cxn modelId="{38EEFA51-ADB7-4D4C-B9F6-1192818A42BF}" type="presParOf" srcId="{EC97571C-1246-4E46-9A94-88636D4FE4C8}" destId="{2A1CA905-C7FB-47E1-9ABD-79E72AF89582}" srcOrd="8"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F761ECD-C2AD-4D0D-A6E5-1808D11EFC77}" type="doc">
      <dgm:prSet loTypeId="urn:microsoft.com/office/officeart/2005/8/layout/list1" loCatId="list" qsTypeId="urn:microsoft.com/office/officeart/2005/8/quickstyle/simple3" qsCatId="simple" csTypeId="urn:microsoft.com/office/officeart/2005/8/colors/colorful5" csCatId="colorful" phldr="1"/>
      <dgm:spPr/>
      <dgm:t>
        <a:bodyPr/>
        <a:lstStyle/>
        <a:p>
          <a:endParaRPr lang="en-US"/>
        </a:p>
      </dgm:t>
    </dgm:pt>
    <dgm:pt modelId="{3E9E4457-E932-4A1F-B2D6-3AD39CF7128B}">
      <dgm:prSet phldrT="[Texto]" custT="1"/>
      <dgm:spPr/>
      <dgm:t>
        <a:bodyPr/>
        <a:lstStyle/>
        <a:p>
          <a:r>
            <a:rPr lang="es-EC" sz="1800">
              <a:latin typeface="Arial" panose="020B0604020202020204" pitchFamily="34" charset="0"/>
              <a:ea typeface="Calibri" panose="020F0502020204030204" pitchFamily="34" charset="0"/>
            </a:rPr>
            <a:t>10 de las 15 estaciones procesadas tienen soluciones con repetitividad mayor al rango sugerido.</a:t>
          </a:r>
          <a:endParaRPr lang="en-US" sz="1800"/>
        </a:p>
      </dgm:t>
    </dgm:pt>
    <dgm:pt modelId="{27A5BD7D-2975-486E-927D-6349E874C0DA}" type="parTrans" cxnId="{DAD27254-5D45-4538-AA56-4DA361D5FB44}">
      <dgm:prSet/>
      <dgm:spPr/>
      <dgm:t>
        <a:bodyPr/>
        <a:lstStyle/>
        <a:p>
          <a:endParaRPr lang="en-US" sz="5400"/>
        </a:p>
      </dgm:t>
    </dgm:pt>
    <dgm:pt modelId="{28B1132F-61BC-4E39-8CC5-7EE553182007}" type="sibTrans" cxnId="{DAD27254-5D45-4538-AA56-4DA361D5FB44}">
      <dgm:prSet/>
      <dgm:spPr/>
      <dgm:t>
        <a:bodyPr/>
        <a:lstStyle/>
        <a:p>
          <a:endParaRPr lang="en-US" sz="5400"/>
        </a:p>
      </dgm:t>
    </dgm:pt>
    <dgm:pt modelId="{D56B948E-535F-49D8-83EB-F5ABF10FE8F2}">
      <dgm:prSet phldrT="[Texto]" custT="1"/>
      <dgm:spPr/>
      <dgm:t>
        <a:bodyPr/>
        <a:lstStyle/>
        <a:p>
          <a:r>
            <a:rPr lang="es-EC" sz="1800"/>
            <a:t>Modelos de corrección exclusivos para la constelación GPS.</a:t>
          </a:r>
          <a:endParaRPr lang="en-US" sz="1800"/>
        </a:p>
      </dgm:t>
    </dgm:pt>
    <dgm:pt modelId="{D1039EEA-1280-4D75-8271-4A17E4B2741E}" type="parTrans" cxnId="{1EEB2235-E8A7-41D8-9249-62B36012F654}">
      <dgm:prSet/>
      <dgm:spPr/>
      <dgm:t>
        <a:bodyPr/>
        <a:lstStyle/>
        <a:p>
          <a:endParaRPr lang="en-US" sz="5400"/>
        </a:p>
      </dgm:t>
    </dgm:pt>
    <dgm:pt modelId="{263CED61-B4A1-461C-A41E-BCAA5278AE7B}" type="sibTrans" cxnId="{1EEB2235-E8A7-41D8-9249-62B36012F654}">
      <dgm:prSet/>
      <dgm:spPr/>
      <dgm:t>
        <a:bodyPr/>
        <a:lstStyle/>
        <a:p>
          <a:endParaRPr lang="en-US" sz="5400"/>
        </a:p>
      </dgm:t>
    </dgm:pt>
    <dgm:pt modelId="{0DDA1341-6869-45E4-8E80-B242C523F2B9}">
      <dgm:prSet phldrT="[Texto]" custT="1"/>
      <dgm:spPr/>
      <dgm:t>
        <a:bodyPr/>
        <a:lstStyle/>
        <a:p>
          <a:r>
            <a:rPr lang="es-EC" sz="1800"/>
            <a:t>Por su repetitividad, tienen magnitudes relativamente similares.</a:t>
          </a:r>
          <a:endParaRPr lang="en-US" sz="1800"/>
        </a:p>
      </dgm:t>
    </dgm:pt>
    <dgm:pt modelId="{746EFD77-357F-4CF6-8CD5-B27F7414169F}" type="parTrans" cxnId="{D6A50ADF-FFC4-45FE-A37C-9DE4B90A5C57}">
      <dgm:prSet/>
      <dgm:spPr/>
      <dgm:t>
        <a:bodyPr/>
        <a:lstStyle/>
        <a:p>
          <a:endParaRPr lang="en-US" sz="5400"/>
        </a:p>
      </dgm:t>
    </dgm:pt>
    <dgm:pt modelId="{80EC3F7D-83B1-4FA7-A5E4-1158701AE384}" type="sibTrans" cxnId="{D6A50ADF-FFC4-45FE-A37C-9DE4B90A5C57}">
      <dgm:prSet/>
      <dgm:spPr/>
      <dgm:t>
        <a:bodyPr/>
        <a:lstStyle/>
        <a:p>
          <a:endParaRPr lang="en-US" sz="5400"/>
        </a:p>
      </dgm:t>
    </dgm:pt>
    <dgm:pt modelId="{B6B11CE7-5367-44CA-8C9A-FD51C63395B4}">
      <dgm:prSet phldrT="[Texto]" custT="1"/>
      <dgm:spPr/>
      <dgm:t>
        <a:bodyPr/>
        <a:lstStyle/>
        <a:p>
          <a:r>
            <a:rPr lang="es-EC" sz="1800"/>
            <a:t>Procesos comunes, como el proceso de materialización de soluciones, o procesos relacionados con fenómenos físicos.</a:t>
          </a:r>
          <a:endParaRPr lang="en-US" sz="1800"/>
        </a:p>
      </dgm:t>
    </dgm:pt>
    <dgm:pt modelId="{DCD2147E-FCAA-4791-B02B-D218B5F99F64}" type="parTrans" cxnId="{307E5076-936C-40C9-836D-CC1DE05A094F}">
      <dgm:prSet/>
      <dgm:spPr/>
      <dgm:t>
        <a:bodyPr/>
        <a:lstStyle/>
        <a:p>
          <a:endParaRPr lang="en-US"/>
        </a:p>
      </dgm:t>
    </dgm:pt>
    <dgm:pt modelId="{29C782AF-84F5-450F-A07A-A819899A2427}" type="sibTrans" cxnId="{307E5076-936C-40C9-836D-CC1DE05A094F}">
      <dgm:prSet/>
      <dgm:spPr/>
      <dgm:t>
        <a:bodyPr/>
        <a:lstStyle/>
        <a:p>
          <a:endParaRPr lang="en-US"/>
        </a:p>
      </dgm:t>
    </dgm:pt>
    <dgm:pt modelId="{5461AA80-CFE2-43C4-86E1-F7FFFA784845}">
      <dgm:prSet phldrT="[Texto]" custT="1"/>
      <dgm:spPr/>
      <dgm:t>
        <a:bodyPr/>
        <a:lstStyle/>
        <a:p>
          <a:r>
            <a:rPr lang="es-EC" sz="1800"/>
            <a:t>Pueden ser identificados después de su corrección mediante la implementación de un modelo de enmienda.</a:t>
          </a:r>
          <a:endParaRPr lang="en-US" sz="1800"/>
        </a:p>
      </dgm:t>
    </dgm:pt>
    <dgm:pt modelId="{6070181C-B929-44E7-9238-D50B61A55335}" type="parTrans" cxnId="{B0D351AF-1B11-4812-AB87-5BD7C0FE349D}">
      <dgm:prSet/>
      <dgm:spPr/>
      <dgm:t>
        <a:bodyPr/>
        <a:lstStyle/>
        <a:p>
          <a:endParaRPr lang="en-US"/>
        </a:p>
      </dgm:t>
    </dgm:pt>
    <dgm:pt modelId="{40085119-56FD-46D7-9E67-6C632377C081}" type="sibTrans" cxnId="{B0D351AF-1B11-4812-AB87-5BD7C0FE349D}">
      <dgm:prSet/>
      <dgm:spPr/>
      <dgm:t>
        <a:bodyPr/>
        <a:lstStyle/>
        <a:p>
          <a:endParaRPr lang="en-US"/>
        </a:p>
      </dgm:t>
    </dgm:pt>
    <dgm:pt modelId="{909349FB-BC0F-4412-8C1F-7D2576F76DD3}" type="pres">
      <dgm:prSet presAssocID="{BF761ECD-C2AD-4D0D-A6E5-1808D11EFC77}" presName="linear" presStyleCnt="0">
        <dgm:presLayoutVars>
          <dgm:dir/>
          <dgm:animLvl val="lvl"/>
          <dgm:resizeHandles val="exact"/>
        </dgm:presLayoutVars>
      </dgm:prSet>
      <dgm:spPr/>
    </dgm:pt>
    <dgm:pt modelId="{922E1567-CC56-430D-B3C4-D96EED6429B4}" type="pres">
      <dgm:prSet presAssocID="{3E9E4457-E932-4A1F-B2D6-3AD39CF7128B}" presName="parentLin" presStyleCnt="0"/>
      <dgm:spPr/>
    </dgm:pt>
    <dgm:pt modelId="{316F3921-067E-4F2B-93E8-2AFE37CBF640}" type="pres">
      <dgm:prSet presAssocID="{3E9E4457-E932-4A1F-B2D6-3AD39CF7128B}" presName="parentLeftMargin" presStyleLbl="node1" presStyleIdx="0" presStyleCnt="5"/>
      <dgm:spPr/>
    </dgm:pt>
    <dgm:pt modelId="{C8454934-9519-422B-BA40-65A7EE4F532D}" type="pres">
      <dgm:prSet presAssocID="{3E9E4457-E932-4A1F-B2D6-3AD39CF7128B}" presName="parentText" presStyleLbl="node1" presStyleIdx="0" presStyleCnt="5">
        <dgm:presLayoutVars>
          <dgm:chMax val="0"/>
          <dgm:bulletEnabled val="1"/>
        </dgm:presLayoutVars>
      </dgm:prSet>
      <dgm:spPr/>
    </dgm:pt>
    <dgm:pt modelId="{2DA69864-0AE6-49C8-9989-CCDBD571EDBB}" type="pres">
      <dgm:prSet presAssocID="{3E9E4457-E932-4A1F-B2D6-3AD39CF7128B}" presName="negativeSpace" presStyleCnt="0"/>
      <dgm:spPr/>
    </dgm:pt>
    <dgm:pt modelId="{F53A4D03-3D73-4D1D-994E-E9A56A2E0B34}" type="pres">
      <dgm:prSet presAssocID="{3E9E4457-E932-4A1F-B2D6-3AD39CF7128B}" presName="childText" presStyleLbl="conFgAcc1" presStyleIdx="0" presStyleCnt="5">
        <dgm:presLayoutVars>
          <dgm:bulletEnabled val="1"/>
        </dgm:presLayoutVars>
      </dgm:prSet>
      <dgm:spPr/>
    </dgm:pt>
    <dgm:pt modelId="{BFBE302C-F116-4F10-BEF3-3EA95C049543}" type="pres">
      <dgm:prSet presAssocID="{28B1132F-61BC-4E39-8CC5-7EE553182007}" presName="spaceBetweenRectangles" presStyleCnt="0"/>
      <dgm:spPr/>
    </dgm:pt>
    <dgm:pt modelId="{93B0A93C-F1D0-4709-B0FF-717472BDD60E}" type="pres">
      <dgm:prSet presAssocID="{D56B948E-535F-49D8-83EB-F5ABF10FE8F2}" presName="parentLin" presStyleCnt="0"/>
      <dgm:spPr/>
    </dgm:pt>
    <dgm:pt modelId="{F1A1254A-08BE-4055-9E28-CF8B416F39F8}" type="pres">
      <dgm:prSet presAssocID="{D56B948E-535F-49D8-83EB-F5ABF10FE8F2}" presName="parentLeftMargin" presStyleLbl="node1" presStyleIdx="0" presStyleCnt="5"/>
      <dgm:spPr/>
    </dgm:pt>
    <dgm:pt modelId="{831B50B1-5894-483B-B47B-79D8BF4536C6}" type="pres">
      <dgm:prSet presAssocID="{D56B948E-535F-49D8-83EB-F5ABF10FE8F2}" presName="parentText" presStyleLbl="node1" presStyleIdx="1" presStyleCnt="5">
        <dgm:presLayoutVars>
          <dgm:chMax val="0"/>
          <dgm:bulletEnabled val="1"/>
        </dgm:presLayoutVars>
      </dgm:prSet>
      <dgm:spPr/>
    </dgm:pt>
    <dgm:pt modelId="{FCB98A2B-299F-4A9C-8296-415C591A8FBD}" type="pres">
      <dgm:prSet presAssocID="{D56B948E-535F-49D8-83EB-F5ABF10FE8F2}" presName="negativeSpace" presStyleCnt="0"/>
      <dgm:spPr/>
    </dgm:pt>
    <dgm:pt modelId="{38F01604-D0C8-4789-9A0B-149AE3BB9554}" type="pres">
      <dgm:prSet presAssocID="{D56B948E-535F-49D8-83EB-F5ABF10FE8F2}" presName="childText" presStyleLbl="conFgAcc1" presStyleIdx="1" presStyleCnt="5">
        <dgm:presLayoutVars>
          <dgm:bulletEnabled val="1"/>
        </dgm:presLayoutVars>
      </dgm:prSet>
      <dgm:spPr/>
    </dgm:pt>
    <dgm:pt modelId="{62E76658-4C54-47FD-8713-A9563BCBD113}" type="pres">
      <dgm:prSet presAssocID="{263CED61-B4A1-461C-A41E-BCAA5278AE7B}" presName="spaceBetweenRectangles" presStyleCnt="0"/>
      <dgm:spPr/>
    </dgm:pt>
    <dgm:pt modelId="{DA04D81C-7AAD-4918-8ABB-CA0F3CC33DD9}" type="pres">
      <dgm:prSet presAssocID="{0DDA1341-6869-45E4-8E80-B242C523F2B9}" presName="parentLin" presStyleCnt="0"/>
      <dgm:spPr/>
    </dgm:pt>
    <dgm:pt modelId="{5170AD4E-0EB9-412B-9C87-DAF5824C87C0}" type="pres">
      <dgm:prSet presAssocID="{0DDA1341-6869-45E4-8E80-B242C523F2B9}" presName="parentLeftMargin" presStyleLbl="node1" presStyleIdx="1" presStyleCnt="5"/>
      <dgm:spPr/>
    </dgm:pt>
    <dgm:pt modelId="{2D8BFAF3-BD2B-4B40-B129-6C895BD44E9B}" type="pres">
      <dgm:prSet presAssocID="{0DDA1341-6869-45E4-8E80-B242C523F2B9}" presName="parentText" presStyleLbl="node1" presStyleIdx="2" presStyleCnt="5">
        <dgm:presLayoutVars>
          <dgm:chMax val="0"/>
          <dgm:bulletEnabled val="1"/>
        </dgm:presLayoutVars>
      </dgm:prSet>
      <dgm:spPr/>
    </dgm:pt>
    <dgm:pt modelId="{7CFDD2CB-757A-47AE-A189-617375079885}" type="pres">
      <dgm:prSet presAssocID="{0DDA1341-6869-45E4-8E80-B242C523F2B9}" presName="negativeSpace" presStyleCnt="0"/>
      <dgm:spPr/>
    </dgm:pt>
    <dgm:pt modelId="{701189B8-75A2-4519-A9E3-DEDBEBD37F52}" type="pres">
      <dgm:prSet presAssocID="{0DDA1341-6869-45E4-8E80-B242C523F2B9}" presName="childText" presStyleLbl="conFgAcc1" presStyleIdx="2" presStyleCnt="5">
        <dgm:presLayoutVars>
          <dgm:bulletEnabled val="1"/>
        </dgm:presLayoutVars>
      </dgm:prSet>
      <dgm:spPr/>
    </dgm:pt>
    <dgm:pt modelId="{CF86B49E-61CC-4194-AE8D-D79DF5CBC59E}" type="pres">
      <dgm:prSet presAssocID="{80EC3F7D-83B1-4FA7-A5E4-1158701AE384}" presName="spaceBetweenRectangles" presStyleCnt="0"/>
      <dgm:spPr/>
    </dgm:pt>
    <dgm:pt modelId="{98DECA3B-C00B-4CE8-A54E-EB5E2AF34FDD}" type="pres">
      <dgm:prSet presAssocID="{B6B11CE7-5367-44CA-8C9A-FD51C63395B4}" presName="parentLin" presStyleCnt="0"/>
      <dgm:spPr/>
    </dgm:pt>
    <dgm:pt modelId="{6FE454E2-0E0E-443E-BE36-B795B8BA0112}" type="pres">
      <dgm:prSet presAssocID="{B6B11CE7-5367-44CA-8C9A-FD51C63395B4}" presName="parentLeftMargin" presStyleLbl="node1" presStyleIdx="2" presStyleCnt="5"/>
      <dgm:spPr/>
    </dgm:pt>
    <dgm:pt modelId="{7274E7BD-66DC-4D21-9885-5212AA3A4839}" type="pres">
      <dgm:prSet presAssocID="{B6B11CE7-5367-44CA-8C9A-FD51C63395B4}" presName="parentText" presStyleLbl="node1" presStyleIdx="3" presStyleCnt="5">
        <dgm:presLayoutVars>
          <dgm:chMax val="0"/>
          <dgm:bulletEnabled val="1"/>
        </dgm:presLayoutVars>
      </dgm:prSet>
      <dgm:spPr/>
    </dgm:pt>
    <dgm:pt modelId="{062CE973-B89C-40E1-B970-A683DF5D7AFF}" type="pres">
      <dgm:prSet presAssocID="{B6B11CE7-5367-44CA-8C9A-FD51C63395B4}" presName="negativeSpace" presStyleCnt="0"/>
      <dgm:spPr/>
    </dgm:pt>
    <dgm:pt modelId="{DF99F0D8-5F42-4265-A911-515FF60E6E06}" type="pres">
      <dgm:prSet presAssocID="{B6B11CE7-5367-44CA-8C9A-FD51C63395B4}" presName="childText" presStyleLbl="conFgAcc1" presStyleIdx="3" presStyleCnt="5">
        <dgm:presLayoutVars>
          <dgm:bulletEnabled val="1"/>
        </dgm:presLayoutVars>
      </dgm:prSet>
      <dgm:spPr/>
    </dgm:pt>
    <dgm:pt modelId="{FEC95349-234A-4643-B35A-9A29B42A9FEE}" type="pres">
      <dgm:prSet presAssocID="{29C782AF-84F5-450F-A07A-A819899A2427}" presName="spaceBetweenRectangles" presStyleCnt="0"/>
      <dgm:spPr/>
    </dgm:pt>
    <dgm:pt modelId="{FE2E28EC-06EF-476E-A35D-3823E5CF8517}" type="pres">
      <dgm:prSet presAssocID="{5461AA80-CFE2-43C4-86E1-F7FFFA784845}" presName="parentLin" presStyleCnt="0"/>
      <dgm:spPr/>
    </dgm:pt>
    <dgm:pt modelId="{DCBBDDBC-E334-4B4C-90AF-E3F286923394}" type="pres">
      <dgm:prSet presAssocID="{5461AA80-CFE2-43C4-86E1-F7FFFA784845}" presName="parentLeftMargin" presStyleLbl="node1" presStyleIdx="3" presStyleCnt="5"/>
      <dgm:spPr/>
    </dgm:pt>
    <dgm:pt modelId="{66DB7385-FB8A-42D3-A477-1B91260A24C8}" type="pres">
      <dgm:prSet presAssocID="{5461AA80-CFE2-43C4-86E1-F7FFFA784845}" presName="parentText" presStyleLbl="node1" presStyleIdx="4" presStyleCnt="5">
        <dgm:presLayoutVars>
          <dgm:chMax val="0"/>
          <dgm:bulletEnabled val="1"/>
        </dgm:presLayoutVars>
      </dgm:prSet>
      <dgm:spPr/>
    </dgm:pt>
    <dgm:pt modelId="{836DC7B8-081E-4595-9141-EB9E779FEFD6}" type="pres">
      <dgm:prSet presAssocID="{5461AA80-CFE2-43C4-86E1-F7FFFA784845}" presName="negativeSpace" presStyleCnt="0"/>
      <dgm:spPr/>
    </dgm:pt>
    <dgm:pt modelId="{CE6DEEAC-2C67-47CC-AEA4-1FA308DCF696}" type="pres">
      <dgm:prSet presAssocID="{5461AA80-CFE2-43C4-86E1-F7FFFA784845}" presName="childText" presStyleLbl="conFgAcc1" presStyleIdx="4" presStyleCnt="5">
        <dgm:presLayoutVars>
          <dgm:bulletEnabled val="1"/>
        </dgm:presLayoutVars>
      </dgm:prSet>
      <dgm:spPr/>
    </dgm:pt>
  </dgm:ptLst>
  <dgm:cxnLst>
    <dgm:cxn modelId="{12CA7F0A-2D4E-4458-A5F7-687CF82969B0}" type="presOf" srcId="{5461AA80-CFE2-43C4-86E1-F7FFFA784845}" destId="{DCBBDDBC-E334-4B4C-90AF-E3F286923394}" srcOrd="0" destOrd="0" presId="urn:microsoft.com/office/officeart/2005/8/layout/list1"/>
    <dgm:cxn modelId="{444ABD2E-515E-44FC-BF9D-ECF4CA4025CE}" type="presOf" srcId="{D56B948E-535F-49D8-83EB-F5ABF10FE8F2}" destId="{F1A1254A-08BE-4055-9E28-CF8B416F39F8}" srcOrd="0" destOrd="0" presId="urn:microsoft.com/office/officeart/2005/8/layout/list1"/>
    <dgm:cxn modelId="{1EEB2235-E8A7-41D8-9249-62B36012F654}" srcId="{BF761ECD-C2AD-4D0D-A6E5-1808D11EFC77}" destId="{D56B948E-535F-49D8-83EB-F5ABF10FE8F2}" srcOrd="1" destOrd="0" parTransId="{D1039EEA-1280-4D75-8271-4A17E4B2741E}" sibTransId="{263CED61-B4A1-461C-A41E-BCAA5278AE7B}"/>
    <dgm:cxn modelId="{86300C3A-D5B9-43FF-9D08-16461E761356}" type="presOf" srcId="{D56B948E-535F-49D8-83EB-F5ABF10FE8F2}" destId="{831B50B1-5894-483B-B47B-79D8BF4536C6}" srcOrd="1" destOrd="0" presId="urn:microsoft.com/office/officeart/2005/8/layout/list1"/>
    <dgm:cxn modelId="{AE189544-81F5-4ABB-BE71-7FE939E54DD5}" type="presOf" srcId="{3E9E4457-E932-4A1F-B2D6-3AD39CF7128B}" destId="{C8454934-9519-422B-BA40-65A7EE4F532D}" srcOrd="1" destOrd="0" presId="urn:microsoft.com/office/officeart/2005/8/layout/list1"/>
    <dgm:cxn modelId="{4F33834C-07F6-41A8-A041-010B1E9973FE}" type="presOf" srcId="{B6B11CE7-5367-44CA-8C9A-FD51C63395B4}" destId="{6FE454E2-0E0E-443E-BE36-B795B8BA0112}" srcOrd="0" destOrd="0" presId="urn:microsoft.com/office/officeart/2005/8/layout/list1"/>
    <dgm:cxn modelId="{DAD27254-5D45-4538-AA56-4DA361D5FB44}" srcId="{BF761ECD-C2AD-4D0D-A6E5-1808D11EFC77}" destId="{3E9E4457-E932-4A1F-B2D6-3AD39CF7128B}" srcOrd="0" destOrd="0" parTransId="{27A5BD7D-2975-486E-927D-6349E874C0DA}" sibTransId="{28B1132F-61BC-4E39-8CC5-7EE553182007}"/>
    <dgm:cxn modelId="{71434A64-6906-4730-AD57-180B83164D3D}" type="presOf" srcId="{BF761ECD-C2AD-4D0D-A6E5-1808D11EFC77}" destId="{909349FB-BC0F-4412-8C1F-7D2576F76DD3}" srcOrd="0" destOrd="0" presId="urn:microsoft.com/office/officeart/2005/8/layout/list1"/>
    <dgm:cxn modelId="{41CDF86F-82A0-42A2-8D4D-35B82ED94092}" type="presOf" srcId="{0DDA1341-6869-45E4-8E80-B242C523F2B9}" destId="{5170AD4E-0EB9-412B-9C87-DAF5824C87C0}" srcOrd="0" destOrd="0" presId="urn:microsoft.com/office/officeart/2005/8/layout/list1"/>
    <dgm:cxn modelId="{307E5076-936C-40C9-836D-CC1DE05A094F}" srcId="{BF761ECD-C2AD-4D0D-A6E5-1808D11EFC77}" destId="{B6B11CE7-5367-44CA-8C9A-FD51C63395B4}" srcOrd="3" destOrd="0" parTransId="{DCD2147E-FCAA-4791-B02B-D218B5F99F64}" sibTransId="{29C782AF-84F5-450F-A07A-A819899A2427}"/>
    <dgm:cxn modelId="{265E0AA0-E520-4C24-B6F9-4842D09540BA}" type="presOf" srcId="{5461AA80-CFE2-43C4-86E1-F7FFFA784845}" destId="{66DB7385-FB8A-42D3-A477-1B91260A24C8}" srcOrd="1" destOrd="0" presId="urn:microsoft.com/office/officeart/2005/8/layout/list1"/>
    <dgm:cxn modelId="{90E954A7-28A8-4D3A-AD0F-A4693361A508}" type="presOf" srcId="{B6B11CE7-5367-44CA-8C9A-FD51C63395B4}" destId="{7274E7BD-66DC-4D21-9885-5212AA3A4839}" srcOrd="1" destOrd="0" presId="urn:microsoft.com/office/officeart/2005/8/layout/list1"/>
    <dgm:cxn modelId="{B0D351AF-1B11-4812-AB87-5BD7C0FE349D}" srcId="{BF761ECD-C2AD-4D0D-A6E5-1808D11EFC77}" destId="{5461AA80-CFE2-43C4-86E1-F7FFFA784845}" srcOrd="4" destOrd="0" parTransId="{6070181C-B929-44E7-9238-D50B61A55335}" sibTransId="{40085119-56FD-46D7-9E67-6C632377C081}"/>
    <dgm:cxn modelId="{9D7FB4CB-1EC6-4A29-86EB-E17C9C49857B}" type="presOf" srcId="{0DDA1341-6869-45E4-8E80-B242C523F2B9}" destId="{2D8BFAF3-BD2B-4B40-B129-6C895BD44E9B}" srcOrd="1" destOrd="0" presId="urn:microsoft.com/office/officeart/2005/8/layout/list1"/>
    <dgm:cxn modelId="{D6A50ADF-FFC4-45FE-A37C-9DE4B90A5C57}" srcId="{BF761ECD-C2AD-4D0D-A6E5-1808D11EFC77}" destId="{0DDA1341-6869-45E4-8E80-B242C523F2B9}" srcOrd="2" destOrd="0" parTransId="{746EFD77-357F-4CF6-8CD5-B27F7414169F}" sibTransId="{80EC3F7D-83B1-4FA7-A5E4-1158701AE384}"/>
    <dgm:cxn modelId="{8DC6DBEF-B43B-4EF0-B694-D9824A46B0B0}" type="presOf" srcId="{3E9E4457-E932-4A1F-B2D6-3AD39CF7128B}" destId="{316F3921-067E-4F2B-93E8-2AFE37CBF640}" srcOrd="0" destOrd="0" presId="urn:microsoft.com/office/officeart/2005/8/layout/list1"/>
    <dgm:cxn modelId="{D67AA83B-984F-454D-86C1-19DEA5E8AFAA}" type="presParOf" srcId="{909349FB-BC0F-4412-8C1F-7D2576F76DD3}" destId="{922E1567-CC56-430D-B3C4-D96EED6429B4}" srcOrd="0" destOrd="0" presId="urn:microsoft.com/office/officeart/2005/8/layout/list1"/>
    <dgm:cxn modelId="{EA878DA3-3AA9-423C-9FF5-F37D52398C9B}" type="presParOf" srcId="{922E1567-CC56-430D-B3C4-D96EED6429B4}" destId="{316F3921-067E-4F2B-93E8-2AFE37CBF640}" srcOrd="0" destOrd="0" presId="urn:microsoft.com/office/officeart/2005/8/layout/list1"/>
    <dgm:cxn modelId="{E90005E3-8D25-4BE8-99C9-021EB1F5374F}" type="presParOf" srcId="{922E1567-CC56-430D-B3C4-D96EED6429B4}" destId="{C8454934-9519-422B-BA40-65A7EE4F532D}" srcOrd="1" destOrd="0" presId="urn:microsoft.com/office/officeart/2005/8/layout/list1"/>
    <dgm:cxn modelId="{71D9EBF2-179B-49FB-A375-BDCF764883ED}" type="presParOf" srcId="{909349FB-BC0F-4412-8C1F-7D2576F76DD3}" destId="{2DA69864-0AE6-49C8-9989-CCDBD571EDBB}" srcOrd="1" destOrd="0" presId="urn:microsoft.com/office/officeart/2005/8/layout/list1"/>
    <dgm:cxn modelId="{B95979D1-5A98-4750-B0D7-2FD12EB66983}" type="presParOf" srcId="{909349FB-BC0F-4412-8C1F-7D2576F76DD3}" destId="{F53A4D03-3D73-4D1D-994E-E9A56A2E0B34}" srcOrd="2" destOrd="0" presId="urn:microsoft.com/office/officeart/2005/8/layout/list1"/>
    <dgm:cxn modelId="{6091DB0B-568E-4C39-AC99-35B4B59D2FA6}" type="presParOf" srcId="{909349FB-BC0F-4412-8C1F-7D2576F76DD3}" destId="{BFBE302C-F116-4F10-BEF3-3EA95C049543}" srcOrd="3" destOrd="0" presId="urn:microsoft.com/office/officeart/2005/8/layout/list1"/>
    <dgm:cxn modelId="{8DF984E0-D2E3-4D59-804A-A5899382DC87}" type="presParOf" srcId="{909349FB-BC0F-4412-8C1F-7D2576F76DD3}" destId="{93B0A93C-F1D0-4709-B0FF-717472BDD60E}" srcOrd="4" destOrd="0" presId="urn:microsoft.com/office/officeart/2005/8/layout/list1"/>
    <dgm:cxn modelId="{7E03DCC2-F2CE-4BE0-8740-9D6580666003}" type="presParOf" srcId="{93B0A93C-F1D0-4709-B0FF-717472BDD60E}" destId="{F1A1254A-08BE-4055-9E28-CF8B416F39F8}" srcOrd="0" destOrd="0" presId="urn:microsoft.com/office/officeart/2005/8/layout/list1"/>
    <dgm:cxn modelId="{2CCFAE3D-C41C-4D92-B32D-84786589C000}" type="presParOf" srcId="{93B0A93C-F1D0-4709-B0FF-717472BDD60E}" destId="{831B50B1-5894-483B-B47B-79D8BF4536C6}" srcOrd="1" destOrd="0" presId="urn:microsoft.com/office/officeart/2005/8/layout/list1"/>
    <dgm:cxn modelId="{13D6FE40-81D4-46CD-801F-28B24B6DF2CF}" type="presParOf" srcId="{909349FB-BC0F-4412-8C1F-7D2576F76DD3}" destId="{FCB98A2B-299F-4A9C-8296-415C591A8FBD}" srcOrd="5" destOrd="0" presId="urn:microsoft.com/office/officeart/2005/8/layout/list1"/>
    <dgm:cxn modelId="{03676410-E57F-4372-A371-3CD079FED720}" type="presParOf" srcId="{909349FB-BC0F-4412-8C1F-7D2576F76DD3}" destId="{38F01604-D0C8-4789-9A0B-149AE3BB9554}" srcOrd="6" destOrd="0" presId="urn:microsoft.com/office/officeart/2005/8/layout/list1"/>
    <dgm:cxn modelId="{F6D1B453-7046-4037-9EBF-DAD95F2290EC}" type="presParOf" srcId="{909349FB-BC0F-4412-8C1F-7D2576F76DD3}" destId="{62E76658-4C54-47FD-8713-A9563BCBD113}" srcOrd="7" destOrd="0" presId="urn:microsoft.com/office/officeart/2005/8/layout/list1"/>
    <dgm:cxn modelId="{BEB22C52-D083-431A-86FE-519B1DB469BA}" type="presParOf" srcId="{909349FB-BC0F-4412-8C1F-7D2576F76DD3}" destId="{DA04D81C-7AAD-4918-8ABB-CA0F3CC33DD9}" srcOrd="8" destOrd="0" presId="urn:microsoft.com/office/officeart/2005/8/layout/list1"/>
    <dgm:cxn modelId="{5E09820F-CE54-489C-BD01-FC1161EA453B}" type="presParOf" srcId="{DA04D81C-7AAD-4918-8ABB-CA0F3CC33DD9}" destId="{5170AD4E-0EB9-412B-9C87-DAF5824C87C0}" srcOrd="0" destOrd="0" presId="urn:microsoft.com/office/officeart/2005/8/layout/list1"/>
    <dgm:cxn modelId="{FE0E4127-827B-4C2C-AC87-A9C141D86C3F}" type="presParOf" srcId="{DA04D81C-7AAD-4918-8ABB-CA0F3CC33DD9}" destId="{2D8BFAF3-BD2B-4B40-B129-6C895BD44E9B}" srcOrd="1" destOrd="0" presId="urn:microsoft.com/office/officeart/2005/8/layout/list1"/>
    <dgm:cxn modelId="{815F0888-40BF-478F-84CE-042B15B7E498}" type="presParOf" srcId="{909349FB-BC0F-4412-8C1F-7D2576F76DD3}" destId="{7CFDD2CB-757A-47AE-A189-617375079885}" srcOrd="9" destOrd="0" presId="urn:microsoft.com/office/officeart/2005/8/layout/list1"/>
    <dgm:cxn modelId="{AA570064-DC24-449F-A77B-9600B5B23AE6}" type="presParOf" srcId="{909349FB-BC0F-4412-8C1F-7D2576F76DD3}" destId="{701189B8-75A2-4519-A9E3-DEDBEBD37F52}" srcOrd="10" destOrd="0" presId="urn:microsoft.com/office/officeart/2005/8/layout/list1"/>
    <dgm:cxn modelId="{BAD18F98-8B5A-4EEC-AF81-5F636817744E}" type="presParOf" srcId="{909349FB-BC0F-4412-8C1F-7D2576F76DD3}" destId="{CF86B49E-61CC-4194-AE8D-D79DF5CBC59E}" srcOrd="11" destOrd="0" presId="urn:microsoft.com/office/officeart/2005/8/layout/list1"/>
    <dgm:cxn modelId="{C19E7AD0-EEE3-4734-9B96-FEFF29D81AA3}" type="presParOf" srcId="{909349FB-BC0F-4412-8C1F-7D2576F76DD3}" destId="{98DECA3B-C00B-4CE8-A54E-EB5E2AF34FDD}" srcOrd="12" destOrd="0" presId="urn:microsoft.com/office/officeart/2005/8/layout/list1"/>
    <dgm:cxn modelId="{5B111A1B-9131-4FFE-9C24-98434A2ACDC8}" type="presParOf" srcId="{98DECA3B-C00B-4CE8-A54E-EB5E2AF34FDD}" destId="{6FE454E2-0E0E-443E-BE36-B795B8BA0112}" srcOrd="0" destOrd="0" presId="urn:microsoft.com/office/officeart/2005/8/layout/list1"/>
    <dgm:cxn modelId="{5450BC9A-8D72-4B69-9A46-C3FC4D6EE872}" type="presParOf" srcId="{98DECA3B-C00B-4CE8-A54E-EB5E2AF34FDD}" destId="{7274E7BD-66DC-4D21-9885-5212AA3A4839}" srcOrd="1" destOrd="0" presId="urn:microsoft.com/office/officeart/2005/8/layout/list1"/>
    <dgm:cxn modelId="{9A8EBCE4-F2B3-4218-9547-5AE9166DCD52}" type="presParOf" srcId="{909349FB-BC0F-4412-8C1F-7D2576F76DD3}" destId="{062CE973-B89C-40E1-B970-A683DF5D7AFF}" srcOrd="13" destOrd="0" presId="urn:microsoft.com/office/officeart/2005/8/layout/list1"/>
    <dgm:cxn modelId="{377D442D-A853-481C-801F-074B6F91AC50}" type="presParOf" srcId="{909349FB-BC0F-4412-8C1F-7D2576F76DD3}" destId="{DF99F0D8-5F42-4265-A911-515FF60E6E06}" srcOrd="14" destOrd="0" presId="urn:microsoft.com/office/officeart/2005/8/layout/list1"/>
    <dgm:cxn modelId="{CA36E553-6476-4D16-8B7F-DEDFF9C3D400}" type="presParOf" srcId="{909349FB-BC0F-4412-8C1F-7D2576F76DD3}" destId="{FEC95349-234A-4643-B35A-9A29B42A9FEE}" srcOrd="15" destOrd="0" presId="urn:microsoft.com/office/officeart/2005/8/layout/list1"/>
    <dgm:cxn modelId="{296CF8E3-3668-429B-926E-65B2D46825EA}" type="presParOf" srcId="{909349FB-BC0F-4412-8C1F-7D2576F76DD3}" destId="{FE2E28EC-06EF-476E-A35D-3823E5CF8517}" srcOrd="16" destOrd="0" presId="urn:microsoft.com/office/officeart/2005/8/layout/list1"/>
    <dgm:cxn modelId="{ACC2D153-A406-4B42-B2C2-EEF30F6A7361}" type="presParOf" srcId="{FE2E28EC-06EF-476E-A35D-3823E5CF8517}" destId="{DCBBDDBC-E334-4B4C-90AF-E3F286923394}" srcOrd="0" destOrd="0" presId="urn:microsoft.com/office/officeart/2005/8/layout/list1"/>
    <dgm:cxn modelId="{886A7120-3A84-4C7F-8982-7177E895B38A}" type="presParOf" srcId="{FE2E28EC-06EF-476E-A35D-3823E5CF8517}" destId="{66DB7385-FB8A-42D3-A477-1B91260A24C8}" srcOrd="1" destOrd="0" presId="urn:microsoft.com/office/officeart/2005/8/layout/list1"/>
    <dgm:cxn modelId="{20CEBDFD-6849-4719-885E-216CDAA2D436}" type="presParOf" srcId="{909349FB-BC0F-4412-8C1F-7D2576F76DD3}" destId="{836DC7B8-081E-4595-9141-EB9E779FEFD6}" srcOrd="17" destOrd="0" presId="urn:microsoft.com/office/officeart/2005/8/layout/list1"/>
    <dgm:cxn modelId="{DDEC08FF-C8A8-4861-AD74-650FB436C37D}" type="presParOf" srcId="{909349FB-BC0F-4412-8C1F-7D2576F76DD3}" destId="{CE6DEEAC-2C67-47CC-AEA4-1FA308DCF696}"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A03F77D-2155-4EFA-8039-68E1BF12BFA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28CF248D-774D-4FBD-A6AC-A7F30BE2F4C2}">
      <dgm:prSet phldrT="[Texto]" custT="1"/>
      <dgm:spPr>
        <a:noFill/>
        <a:ln>
          <a:solidFill>
            <a:schemeClr val="tx1"/>
          </a:solidFill>
        </a:ln>
        <a:effectLst>
          <a:glow rad="101600">
            <a:schemeClr val="accent3">
              <a:satMod val="175000"/>
              <a:alpha val="40000"/>
            </a:schemeClr>
          </a:glow>
        </a:effectLst>
      </dgm:spPr>
      <dgm:t>
        <a:bodyPr/>
        <a:lstStyle/>
        <a:p>
          <a:pPr algn="just"/>
          <a:r>
            <a:rPr lang="es-EC" sz="1600" dirty="0">
              <a:solidFill>
                <a:schemeClr val="tx1"/>
              </a:solidFill>
            </a:rPr>
            <a:t>Realizar un estudio y posterior comparación con los resultados del presente en lo referente a la materialización de soluciones. Así mismo se debería realizar combinaciones de constelaciones satelitales, ya que este software otorga estas posibilidades (GPS+GLONASS, GPS+GALILEO, GLONASS+GALILEO, entre otras)</a:t>
          </a:r>
          <a:endParaRPr lang="es-ES" sz="1600" dirty="0">
            <a:solidFill>
              <a:schemeClr val="tx1"/>
            </a:solidFill>
          </a:endParaRPr>
        </a:p>
      </dgm:t>
    </dgm:pt>
    <dgm:pt modelId="{B362890A-DCE8-4A3D-9F40-820AD1582734}" type="parTrans" cxnId="{03F05EEA-1EA0-460C-AA85-A0BF60C765BB}">
      <dgm:prSet/>
      <dgm:spPr/>
      <dgm:t>
        <a:bodyPr/>
        <a:lstStyle/>
        <a:p>
          <a:endParaRPr lang="es-ES"/>
        </a:p>
      </dgm:t>
    </dgm:pt>
    <dgm:pt modelId="{16606059-1615-44FC-9474-891AB77CB690}" type="sibTrans" cxnId="{03F05EEA-1EA0-460C-AA85-A0BF60C765BB}">
      <dgm:prSet/>
      <dgm:spPr/>
      <dgm:t>
        <a:bodyPr/>
        <a:lstStyle/>
        <a:p>
          <a:endParaRPr lang="es-ES"/>
        </a:p>
      </dgm:t>
    </dgm:pt>
    <dgm:pt modelId="{E1A2180F-EA17-4854-8669-70E326A6879C}">
      <dgm:prSet phldrT="[Texto]" custT="1"/>
      <dgm:spPr>
        <a:noFill/>
        <a:ln>
          <a:solidFill>
            <a:schemeClr val="tx1"/>
          </a:solidFill>
        </a:ln>
        <a:effectLst>
          <a:glow rad="101600">
            <a:schemeClr val="accent3">
              <a:satMod val="175000"/>
              <a:alpha val="40000"/>
            </a:schemeClr>
          </a:glow>
        </a:effectLst>
      </dgm:spPr>
      <dgm:t>
        <a:bodyPr/>
        <a:lstStyle/>
        <a:p>
          <a:pPr algn="just"/>
          <a:br>
            <a:rPr lang="es-ES" sz="1600" dirty="0">
              <a:solidFill>
                <a:schemeClr val="tx1"/>
              </a:solidFill>
            </a:rPr>
          </a:br>
          <a:r>
            <a:rPr lang="es-ES" sz="1600" dirty="0">
              <a:solidFill>
                <a:schemeClr val="tx1"/>
              </a:solidFill>
            </a:rPr>
            <a:t>Las soluciones semanales SIRGAS, que se encuentran de libre acceso en el </a:t>
          </a:r>
          <a:r>
            <a:rPr lang="es-ES" sz="1600" dirty="0" err="1">
              <a:solidFill>
                <a:schemeClr val="tx1"/>
              </a:solidFill>
            </a:rPr>
            <a:t>geoportal</a:t>
          </a:r>
          <a:r>
            <a:rPr lang="es-ES" sz="1600" dirty="0">
              <a:solidFill>
                <a:schemeClr val="tx1"/>
              </a:solidFill>
            </a:rPr>
            <a:t> del IGM, tardan en ser subidas aproximadamente un mes, no obstante, podrían ser calculadas con un tiempo menor de retraso si se utilizan efemérides rápidas. En el desarrollo del presente trabajo de titulación, se realizaron en calidad de ANEXOS, manuales procesamiento de datos GNSS en los softwares científicos empleados, por lo que se recomienda utilizarlos, para dar servicio a la comunidad geodésica universitaria, con el cálculo de las soluciones semanales de las estaciones de la REGME, las cuales podrían ser subidas a un portal de la ESPE en un lapso de tiempo menor al de SIRGAS.</a:t>
          </a:r>
        </a:p>
        <a:p>
          <a:pPr algn="just"/>
          <a:endParaRPr lang="es-ES" sz="1400" dirty="0">
            <a:solidFill>
              <a:schemeClr val="tx1"/>
            </a:solidFill>
          </a:endParaRPr>
        </a:p>
      </dgm:t>
    </dgm:pt>
    <dgm:pt modelId="{874DA34A-A2F2-41AC-925B-D1367469352D}" type="parTrans" cxnId="{9A27232D-0B0B-40C9-9D52-0497665776B8}">
      <dgm:prSet/>
      <dgm:spPr/>
      <dgm:t>
        <a:bodyPr/>
        <a:lstStyle/>
        <a:p>
          <a:endParaRPr lang="es-ES"/>
        </a:p>
      </dgm:t>
    </dgm:pt>
    <dgm:pt modelId="{9CA8BE92-49CE-469B-85D6-FB06B8E22935}" type="sibTrans" cxnId="{9A27232D-0B0B-40C9-9D52-0497665776B8}">
      <dgm:prSet/>
      <dgm:spPr/>
      <dgm:t>
        <a:bodyPr/>
        <a:lstStyle/>
        <a:p>
          <a:endParaRPr lang="es-ES"/>
        </a:p>
      </dgm:t>
    </dgm:pt>
    <dgm:pt modelId="{6C4D934F-6DD1-45A3-AFF9-CAD0630F89EC}">
      <dgm:prSet phldrT="[Texto]" custT="1"/>
      <dgm:spPr>
        <a:noFill/>
        <a:ln>
          <a:solidFill>
            <a:schemeClr val="tx1"/>
          </a:solidFill>
        </a:ln>
        <a:effectLst>
          <a:glow rad="101600">
            <a:schemeClr val="accent3">
              <a:satMod val="175000"/>
              <a:alpha val="40000"/>
            </a:schemeClr>
          </a:glow>
        </a:effectLst>
      </dgm:spPr>
      <dgm:t>
        <a:bodyPr/>
        <a:lstStyle/>
        <a:p>
          <a:pPr algn="just"/>
          <a:r>
            <a:rPr lang="es-EC" sz="1600">
              <a:solidFill>
                <a:schemeClr val="tx1"/>
              </a:solidFill>
            </a:rPr>
            <a:t>Es importante mencionar que los resultados alcanzados son aceptables en cuanto a materialización de una red local y nacional, sin embargo, si el objetivo que se persigue es implementar un Marco de Referencia se debe considerar el estudio de cada uno de los modelos y parámetros de corrección utilizados en el procesamiento de datos GNSS; ya que esto permitirá una óptima compensación de errores. </a:t>
          </a:r>
          <a:endParaRPr lang="es-ES" sz="1600">
            <a:solidFill>
              <a:schemeClr val="tx1"/>
            </a:solidFill>
          </a:endParaRPr>
        </a:p>
      </dgm:t>
    </dgm:pt>
    <dgm:pt modelId="{D65FD68C-5BC7-4A7D-BF07-3297B5A78B96}" type="parTrans" cxnId="{BA5FCE4D-CED8-4D8E-B285-9035548DBB8F}">
      <dgm:prSet/>
      <dgm:spPr/>
      <dgm:t>
        <a:bodyPr/>
        <a:lstStyle/>
        <a:p>
          <a:endParaRPr lang="es-ES"/>
        </a:p>
      </dgm:t>
    </dgm:pt>
    <dgm:pt modelId="{7BC7C793-CE0A-4973-8146-5FA8E2B7C4BB}" type="sibTrans" cxnId="{BA5FCE4D-CED8-4D8E-B285-9035548DBB8F}">
      <dgm:prSet/>
      <dgm:spPr/>
      <dgm:t>
        <a:bodyPr/>
        <a:lstStyle/>
        <a:p>
          <a:endParaRPr lang="es-ES"/>
        </a:p>
      </dgm:t>
    </dgm:pt>
    <dgm:pt modelId="{35297B30-0A82-4FAE-B2EC-0BE03F593EB6}">
      <dgm:prSet phldrT="[Texto]" custT="1"/>
      <dgm:spPr>
        <a:noFill/>
        <a:ln>
          <a:solidFill>
            <a:schemeClr val="tx1"/>
          </a:solidFill>
        </a:ln>
        <a:effectLst>
          <a:glow rad="101600">
            <a:schemeClr val="accent3">
              <a:satMod val="175000"/>
              <a:alpha val="40000"/>
            </a:schemeClr>
          </a:glow>
        </a:effectLst>
      </dgm:spPr>
      <dgm:t>
        <a:bodyPr/>
        <a:lstStyle/>
        <a:p>
          <a:pPr algn="just"/>
          <a:r>
            <a:rPr lang="es-EC" sz="1600" dirty="0">
              <a:solidFill>
                <a:schemeClr val="tx1"/>
              </a:solidFill>
            </a:rPr>
            <a:t>Uno de los inconvenientes en la realización del presente proyecto; fue la obtención de los insumos y archivos de entrada. La falta de actualización en los archivos principales (log.files, info.station); generan conflictos y retrasos en el procesamiento de datos GNSS de la REGME, por lo que se recomienda realizar una actualización detallada de la información que es compartida entre el Instituto Geográfico Militar (IGM) y SIRGAS.</a:t>
          </a:r>
          <a:endParaRPr lang="es-ES" sz="1600" dirty="0">
            <a:solidFill>
              <a:schemeClr val="tx1"/>
            </a:solidFill>
          </a:endParaRPr>
        </a:p>
      </dgm:t>
    </dgm:pt>
    <dgm:pt modelId="{4E77ECCC-D616-49EA-A1C1-571762738979}" type="parTrans" cxnId="{94BFE990-3327-4891-873B-14B745624A61}">
      <dgm:prSet/>
      <dgm:spPr/>
      <dgm:t>
        <a:bodyPr/>
        <a:lstStyle/>
        <a:p>
          <a:endParaRPr lang="es-ES"/>
        </a:p>
      </dgm:t>
    </dgm:pt>
    <dgm:pt modelId="{75A94A97-D1B5-42EA-B4BB-ECA43BE72584}" type="sibTrans" cxnId="{94BFE990-3327-4891-873B-14B745624A61}">
      <dgm:prSet/>
      <dgm:spPr/>
      <dgm:t>
        <a:bodyPr/>
        <a:lstStyle/>
        <a:p>
          <a:endParaRPr lang="es-ES"/>
        </a:p>
      </dgm:t>
    </dgm:pt>
    <dgm:pt modelId="{F3D23D1F-B38B-495C-AD68-591B17D655C4}" type="pres">
      <dgm:prSet presAssocID="{AA03F77D-2155-4EFA-8039-68E1BF12BFA2}" presName="diagram" presStyleCnt="0">
        <dgm:presLayoutVars>
          <dgm:dir/>
          <dgm:resizeHandles val="exact"/>
        </dgm:presLayoutVars>
      </dgm:prSet>
      <dgm:spPr/>
    </dgm:pt>
    <dgm:pt modelId="{2A97C648-71FF-4E54-9FB8-A908794CECF3}" type="pres">
      <dgm:prSet presAssocID="{E1A2180F-EA17-4854-8669-70E326A6879C}" presName="node" presStyleLbl="node1" presStyleIdx="0" presStyleCnt="4" custScaleX="183386">
        <dgm:presLayoutVars>
          <dgm:bulletEnabled val="1"/>
        </dgm:presLayoutVars>
      </dgm:prSet>
      <dgm:spPr/>
    </dgm:pt>
    <dgm:pt modelId="{98C1AFB8-4EFC-4277-82CB-D41A4F739F6A}" type="pres">
      <dgm:prSet presAssocID="{9CA8BE92-49CE-469B-85D6-FB06B8E22935}" presName="sibTrans" presStyleCnt="0"/>
      <dgm:spPr/>
    </dgm:pt>
    <dgm:pt modelId="{6421851F-E1C6-4DD1-B92C-64B60AEC9B1B}" type="pres">
      <dgm:prSet presAssocID="{28CF248D-774D-4FBD-A6AC-A7F30BE2F4C2}" presName="node" presStyleLbl="node1" presStyleIdx="1" presStyleCnt="4">
        <dgm:presLayoutVars>
          <dgm:bulletEnabled val="1"/>
        </dgm:presLayoutVars>
      </dgm:prSet>
      <dgm:spPr/>
    </dgm:pt>
    <dgm:pt modelId="{2BDD07C8-B8FF-47C3-8AFE-11F37EF203AB}" type="pres">
      <dgm:prSet presAssocID="{16606059-1615-44FC-9474-891AB77CB690}" presName="sibTrans" presStyleCnt="0"/>
      <dgm:spPr/>
    </dgm:pt>
    <dgm:pt modelId="{DECC70E5-3ED4-4662-A777-B58DE73F5BA6}" type="pres">
      <dgm:prSet presAssocID="{35297B30-0A82-4FAE-B2EC-0BE03F593EB6}" presName="node" presStyleLbl="node1" presStyleIdx="2" presStyleCnt="4">
        <dgm:presLayoutVars>
          <dgm:bulletEnabled val="1"/>
        </dgm:presLayoutVars>
      </dgm:prSet>
      <dgm:spPr/>
    </dgm:pt>
    <dgm:pt modelId="{A201F6E9-5455-4E32-8CD7-F97BDC96E185}" type="pres">
      <dgm:prSet presAssocID="{75A94A97-D1B5-42EA-B4BB-ECA43BE72584}" presName="sibTrans" presStyleCnt="0"/>
      <dgm:spPr/>
    </dgm:pt>
    <dgm:pt modelId="{638D232C-A769-4B35-BBD6-68BD76489E60}" type="pres">
      <dgm:prSet presAssocID="{6C4D934F-6DD1-45A3-AFF9-CAD0630F89EC}" presName="node" presStyleLbl="node1" presStyleIdx="3" presStyleCnt="4">
        <dgm:presLayoutVars>
          <dgm:bulletEnabled val="1"/>
        </dgm:presLayoutVars>
      </dgm:prSet>
      <dgm:spPr/>
    </dgm:pt>
  </dgm:ptLst>
  <dgm:cxnLst>
    <dgm:cxn modelId="{9A27232D-0B0B-40C9-9D52-0497665776B8}" srcId="{AA03F77D-2155-4EFA-8039-68E1BF12BFA2}" destId="{E1A2180F-EA17-4854-8669-70E326A6879C}" srcOrd="0" destOrd="0" parTransId="{874DA34A-A2F2-41AC-925B-D1367469352D}" sibTransId="{9CA8BE92-49CE-469B-85D6-FB06B8E22935}"/>
    <dgm:cxn modelId="{BA5FCE4D-CED8-4D8E-B285-9035548DBB8F}" srcId="{AA03F77D-2155-4EFA-8039-68E1BF12BFA2}" destId="{6C4D934F-6DD1-45A3-AFF9-CAD0630F89EC}" srcOrd="3" destOrd="0" parTransId="{D65FD68C-5BC7-4A7D-BF07-3297B5A78B96}" sibTransId="{7BC7C793-CE0A-4973-8146-5FA8E2B7C4BB}"/>
    <dgm:cxn modelId="{28C95F6E-D143-40E0-BED2-EAE93855734F}" type="presOf" srcId="{28CF248D-774D-4FBD-A6AC-A7F30BE2F4C2}" destId="{6421851F-E1C6-4DD1-B92C-64B60AEC9B1B}" srcOrd="0" destOrd="0" presId="urn:microsoft.com/office/officeart/2005/8/layout/default"/>
    <dgm:cxn modelId="{DA760E88-8B26-441E-A8A8-15F7E58A5F73}" type="presOf" srcId="{AA03F77D-2155-4EFA-8039-68E1BF12BFA2}" destId="{F3D23D1F-B38B-495C-AD68-591B17D655C4}" srcOrd="0" destOrd="0" presId="urn:microsoft.com/office/officeart/2005/8/layout/default"/>
    <dgm:cxn modelId="{94BFE990-3327-4891-873B-14B745624A61}" srcId="{AA03F77D-2155-4EFA-8039-68E1BF12BFA2}" destId="{35297B30-0A82-4FAE-B2EC-0BE03F593EB6}" srcOrd="2" destOrd="0" parTransId="{4E77ECCC-D616-49EA-A1C1-571762738979}" sibTransId="{75A94A97-D1B5-42EA-B4BB-ECA43BE72584}"/>
    <dgm:cxn modelId="{7EC8E8AF-17A6-409F-9049-0EB51CED7F6A}" type="presOf" srcId="{35297B30-0A82-4FAE-B2EC-0BE03F593EB6}" destId="{DECC70E5-3ED4-4662-A777-B58DE73F5BA6}" srcOrd="0" destOrd="0" presId="urn:microsoft.com/office/officeart/2005/8/layout/default"/>
    <dgm:cxn modelId="{C34631B9-2015-452F-B54D-BA5A6A4B39FD}" type="presOf" srcId="{6C4D934F-6DD1-45A3-AFF9-CAD0630F89EC}" destId="{638D232C-A769-4B35-BBD6-68BD76489E60}" srcOrd="0" destOrd="0" presId="urn:microsoft.com/office/officeart/2005/8/layout/default"/>
    <dgm:cxn modelId="{B2DECAE3-11AA-4A9A-8B47-F4D5EBF2DEE4}" type="presOf" srcId="{E1A2180F-EA17-4854-8669-70E326A6879C}" destId="{2A97C648-71FF-4E54-9FB8-A908794CECF3}" srcOrd="0" destOrd="0" presId="urn:microsoft.com/office/officeart/2005/8/layout/default"/>
    <dgm:cxn modelId="{03F05EEA-1EA0-460C-AA85-A0BF60C765BB}" srcId="{AA03F77D-2155-4EFA-8039-68E1BF12BFA2}" destId="{28CF248D-774D-4FBD-A6AC-A7F30BE2F4C2}" srcOrd="1" destOrd="0" parTransId="{B362890A-DCE8-4A3D-9F40-820AD1582734}" sibTransId="{16606059-1615-44FC-9474-891AB77CB690}"/>
    <dgm:cxn modelId="{8999DD2C-017E-40DA-AD3C-694A3CB4A9C3}" type="presParOf" srcId="{F3D23D1F-B38B-495C-AD68-591B17D655C4}" destId="{2A97C648-71FF-4E54-9FB8-A908794CECF3}" srcOrd="0" destOrd="0" presId="urn:microsoft.com/office/officeart/2005/8/layout/default"/>
    <dgm:cxn modelId="{24E63928-CE98-433D-9522-5D49EE7C81F2}" type="presParOf" srcId="{F3D23D1F-B38B-495C-AD68-591B17D655C4}" destId="{98C1AFB8-4EFC-4277-82CB-D41A4F739F6A}" srcOrd="1" destOrd="0" presId="urn:microsoft.com/office/officeart/2005/8/layout/default"/>
    <dgm:cxn modelId="{A6799403-D735-44CB-B43A-C3C931AA966F}" type="presParOf" srcId="{F3D23D1F-B38B-495C-AD68-591B17D655C4}" destId="{6421851F-E1C6-4DD1-B92C-64B60AEC9B1B}" srcOrd="2" destOrd="0" presId="urn:microsoft.com/office/officeart/2005/8/layout/default"/>
    <dgm:cxn modelId="{53EC7EA1-547F-47DC-A2BC-2884012F9035}" type="presParOf" srcId="{F3D23D1F-B38B-495C-AD68-591B17D655C4}" destId="{2BDD07C8-B8FF-47C3-8AFE-11F37EF203AB}" srcOrd="3" destOrd="0" presId="urn:microsoft.com/office/officeart/2005/8/layout/default"/>
    <dgm:cxn modelId="{1DA3E9DD-A80D-4DF4-950A-EEA7AA2E5D56}" type="presParOf" srcId="{F3D23D1F-B38B-495C-AD68-591B17D655C4}" destId="{DECC70E5-3ED4-4662-A777-B58DE73F5BA6}" srcOrd="4" destOrd="0" presId="urn:microsoft.com/office/officeart/2005/8/layout/default"/>
    <dgm:cxn modelId="{22F52AC1-08F1-4806-8622-5A68C62F768A}" type="presParOf" srcId="{F3D23D1F-B38B-495C-AD68-591B17D655C4}" destId="{A201F6E9-5455-4E32-8CD7-F97BDC96E185}" srcOrd="5" destOrd="0" presId="urn:microsoft.com/office/officeart/2005/8/layout/default"/>
    <dgm:cxn modelId="{BDDF470D-4E11-432B-AFA3-AB37DF3D757E}" type="presParOf" srcId="{F3D23D1F-B38B-495C-AD68-591B17D655C4}" destId="{638D232C-A769-4B35-BBD6-68BD76489E60}" srcOrd="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E1F35F7-75D8-431D-B99E-D6679691F2F6}" type="doc">
      <dgm:prSet loTypeId="urn:microsoft.com/office/officeart/2008/layout/CaptionedPictures" loCatId="picture" qsTypeId="urn:microsoft.com/office/officeart/2005/8/quickstyle/simple5" qsCatId="simple" csTypeId="urn:microsoft.com/office/officeart/2005/8/colors/colorful5" csCatId="colorful" phldr="1"/>
      <dgm:spPr/>
      <dgm:t>
        <a:bodyPr/>
        <a:lstStyle/>
        <a:p>
          <a:endParaRPr lang="es-US"/>
        </a:p>
      </dgm:t>
    </dgm:pt>
    <dgm:pt modelId="{63CAF793-F59E-48C5-8CB0-E593BB8368A0}">
      <dgm:prSet phldrT="[Texto]" custT="1"/>
      <dgm:spPr/>
      <dgm:t>
        <a:bodyPr/>
        <a:lstStyle/>
        <a:p>
          <a:r>
            <a:rPr lang="es-US" sz="1600" dirty="0"/>
            <a:t>PhD. Marco Ludeña</a:t>
          </a:r>
        </a:p>
      </dgm:t>
    </dgm:pt>
    <dgm:pt modelId="{2938477A-8908-4D96-B118-9288BF07175F}" type="parTrans" cxnId="{0996EF84-1ED1-46D5-967A-3DB4FF3581BB}">
      <dgm:prSet/>
      <dgm:spPr/>
      <dgm:t>
        <a:bodyPr/>
        <a:lstStyle/>
        <a:p>
          <a:endParaRPr lang="es-US" sz="1600"/>
        </a:p>
      </dgm:t>
    </dgm:pt>
    <dgm:pt modelId="{17F1E619-F46B-42B8-A2BA-3F23F6E08CA6}" type="sibTrans" cxnId="{0996EF84-1ED1-46D5-967A-3DB4FF3581BB}">
      <dgm:prSet/>
      <dgm:spPr/>
      <dgm:t>
        <a:bodyPr/>
        <a:lstStyle/>
        <a:p>
          <a:endParaRPr lang="es-US" sz="1600"/>
        </a:p>
      </dgm:t>
    </dgm:pt>
    <dgm:pt modelId="{B8E45DD7-6D77-4B00-9F62-5B1D22754856}">
      <dgm:prSet phldrT="[Texto]" custT="1"/>
      <dgm:spPr/>
      <dgm:t>
        <a:bodyPr/>
        <a:lstStyle/>
        <a:p>
          <a:r>
            <a:rPr lang="es-US" sz="1600" dirty="0"/>
            <a:t>PhD. Christian </a:t>
          </a:r>
          <a:r>
            <a:rPr lang="es-US" sz="1600" dirty="0" err="1"/>
            <a:t>Pilapanta</a:t>
          </a:r>
          <a:endParaRPr lang="es-US" sz="1600" dirty="0"/>
        </a:p>
      </dgm:t>
    </dgm:pt>
    <dgm:pt modelId="{8999FD77-9B68-4EFD-A4A6-226D5E744725}" type="parTrans" cxnId="{7F724F67-53B8-4458-AE0B-4BBBFAE71314}">
      <dgm:prSet/>
      <dgm:spPr/>
      <dgm:t>
        <a:bodyPr/>
        <a:lstStyle/>
        <a:p>
          <a:endParaRPr lang="es-US" sz="1600"/>
        </a:p>
      </dgm:t>
    </dgm:pt>
    <dgm:pt modelId="{75F2F340-7D10-4009-8619-238FED430078}" type="sibTrans" cxnId="{7F724F67-53B8-4458-AE0B-4BBBFAE71314}">
      <dgm:prSet/>
      <dgm:spPr/>
      <dgm:t>
        <a:bodyPr/>
        <a:lstStyle/>
        <a:p>
          <a:endParaRPr lang="es-US" sz="1600"/>
        </a:p>
      </dgm:t>
    </dgm:pt>
    <dgm:pt modelId="{34AC1BBF-712F-41DC-AFAD-D607B22C4AFC}">
      <dgm:prSet phldrT="[Texto]" custT="1"/>
      <dgm:spPr/>
      <dgm:t>
        <a:bodyPr/>
        <a:lstStyle/>
        <a:p>
          <a:r>
            <a:rPr lang="es-US" sz="1600" dirty="0" err="1"/>
            <a:t>Msc</a:t>
          </a:r>
          <a:r>
            <a:rPr lang="es-US" sz="1600" dirty="0"/>
            <a:t>. </a:t>
          </a:r>
          <a:r>
            <a:rPr lang="es-US" sz="1600"/>
            <a:t>Alexander Robayo</a:t>
          </a:r>
          <a:endParaRPr lang="es-US" sz="1600" dirty="0"/>
        </a:p>
      </dgm:t>
    </dgm:pt>
    <dgm:pt modelId="{6DC5D46F-9FB7-4932-9A27-C1EDCAC82306}" type="parTrans" cxnId="{38F089D8-62AB-4B2D-B349-EEFDACED7E26}">
      <dgm:prSet/>
      <dgm:spPr/>
      <dgm:t>
        <a:bodyPr/>
        <a:lstStyle/>
        <a:p>
          <a:endParaRPr lang="es-US" sz="1600"/>
        </a:p>
      </dgm:t>
    </dgm:pt>
    <dgm:pt modelId="{95B3B60F-8A3A-4809-9BB6-9EF0CB0AB1E8}" type="sibTrans" cxnId="{38F089D8-62AB-4B2D-B349-EEFDACED7E26}">
      <dgm:prSet/>
      <dgm:spPr/>
      <dgm:t>
        <a:bodyPr/>
        <a:lstStyle/>
        <a:p>
          <a:endParaRPr lang="es-US" sz="1600"/>
        </a:p>
      </dgm:t>
    </dgm:pt>
    <dgm:pt modelId="{77FF3111-79C2-437E-BE78-292FC9D023C1}">
      <dgm:prSet custT="1"/>
      <dgm:spPr/>
      <dgm:t>
        <a:bodyPr/>
        <a:lstStyle/>
        <a:p>
          <a:r>
            <a:rPr lang="es-US" sz="1600" dirty="0" err="1"/>
            <a:t>Msc</a:t>
          </a:r>
          <a:r>
            <a:rPr lang="es-US" sz="1600" dirty="0"/>
            <a:t>. Izar Sinde González</a:t>
          </a:r>
        </a:p>
      </dgm:t>
    </dgm:pt>
    <dgm:pt modelId="{787744F5-8370-42AD-B831-5C908375F4BD}" type="parTrans" cxnId="{94EB5AF0-F237-4367-8F10-DF9AC0D23371}">
      <dgm:prSet/>
      <dgm:spPr/>
      <dgm:t>
        <a:bodyPr/>
        <a:lstStyle/>
        <a:p>
          <a:endParaRPr lang="es-US" sz="1600"/>
        </a:p>
      </dgm:t>
    </dgm:pt>
    <dgm:pt modelId="{8EBEA27E-C9D2-4711-AA46-ADE5A47BF9DE}" type="sibTrans" cxnId="{94EB5AF0-F237-4367-8F10-DF9AC0D23371}">
      <dgm:prSet/>
      <dgm:spPr/>
      <dgm:t>
        <a:bodyPr/>
        <a:lstStyle/>
        <a:p>
          <a:endParaRPr lang="es-US" sz="1600"/>
        </a:p>
      </dgm:t>
    </dgm:pt>
    <dgm:pt modelId="{FD45F57D-7214-4986-A91C-C8EB99457BB1}" type="pres">
      <dgm:prSet presAssocID="{6E1F35F7-75D8-431D-B99E-D6679691F2F6}" presName="Name0" presStyleCnt="0">
        <dgm:presLayoutVars>
          <dgm:chMax/>
          <dgm:chPref/>
          <dgm:dir/>
        </dgm:presLayoutVars>
      </dgm:prSet>
      <dgm:spPr/>
    </dgm:pt>
    <dgm:pt modelId="{DAF89E20-7BC6-41FF-B922-E9964DFCCCC7}" type="pres">
      <dgm:prSet presAssocID="{63CAF793-F59E-48C5-8CB0-E593BB8368A0}" presName="composite" presStyleCnt="0">
        <dgm:presLayoutVars>
          <dgm:chMax val="1"/>
          <dgm:chPref val="1"/>
        </dgm:presLayoutVars>
      </dgm:prSet>
      <dgm:spPr/>
    </dgm:pt>
    <dgm:pt modelId="{B7B4341E-0BDB-48DF-A0F6-34B76A2CEC2B}" type="pres">
      <dgm:prSet presAssocID="{63CAF793-F59E-48C5-8CB0-E593BB8368A0}" presName="Accent" presStyleLbl="trAlignAcc1" presStyleIdx="0" presStyleCnt="4" custScaleX="138442">
        <dgm:presLayoutVars>
          <dgm:chMax val="0"/>
          <dgm:chPref val="0"/>
        </dgm:presLayoutVars>
      </dgm:prSet>
      <dgm:spPr/>
    </dgm:pt>
    <dgm:pt modelId="{B15825A9-7A26-4260-8702-F83882460722}" type="pres">
      <dgm:prSet presAssocID="{63CAF793-F59E-48C5-8CB0-E593BB8368A0}" presName="Image" presStyleLbl="alignImgPlace1" presStyleIdx="0" presStyleCnt="4">
        <dgm:presLayoutVars>
          <dgm:chMax val="0"/>
          <dgm:chPref val="0"/>
        </dgm:presLayoutVars>
      </dgm:prSet>
      <dgm:spPr>
        <a:blipFill rotWithShape="1">
          <a:blip xmlns:r="http://schemas.openxmlformats.org/officeDocument/2006/relationships" r:embed="rId1"/>
          <a:stretch>
            <a:fillRect/>
          </a:stretch>
        </a:blipFill>
      </dgm:spPr>
    </dgm:pt>
    <dgm:pt modelId="{0DDEEB90-A82C-42E4-83E6-82426889CF7F}" type="pres">
      <dgm:prSet presAssocID="{63CAF793-F59E-48C5-8CB0-E593BB8368A0}" presName="ChildComposite" presStyleCnt="0"/>
      <dgm:spPr/>
    </dgm:pt>
    <dgm:pt modelId="{84A13406-09CA-4178-9D63-D5CEFC3F4204}" type="pres">
      <dgm:prSet presAssocID="{63CAF793-F59E-48C5-8CB0-E593BB8368A0}" presName="Child" presStyleLbl="node1" presStyleIdx="0" presStyleCnt="0">
        <dgm:presLayoutVars>
          <dgm:chMax val="0"/>
          <dgm:chPref val="0"/>
          <dgm:bulletEnabled val="1"/>
        </dgm:presLayoutVars>
      </dgm:prSet>
      <dgm:spPr/>
    </dgm:pt>
    <dgm:pt modelId="{BB98E68A-B5DB-423D-8849-83C55758CC6D}" type="pres">
      <dgm:prSet presAssocID="{63CAF793-F59E-48C5-8CB0-E593BB8368A0}" presName="Parent" presStyleLbl="revTx" presStyleIdx="0" presStyleCnt="4">
        <dgm:presLayoutVars>
          <dgm:chMax val="1"/>
          <dgm:chPref val="0"/>
          <dgm:bulletEnabled val="1"/>
        </dgm:presLayoutVars>
      </dgm:prSet>
      <dgm:spPr/>
    </dgm:pt>
    <dgm:pt modelId="{E747570E-C3A5-43A4-8587-A13CF6B2D90E}" type="pres">
      <dgm:prSet presAssocID="{17F1E619-F46B-42B8-A2BA-3F23F6E08CA6}" presName="sibTrans" presStyleCnt="0"/>
      <dgm:spPr/>
    </dgm:pt>
    <dgm:pt modelId="{D1D7BE46-7B07-4098-B9B6-6B1775BE5503}" type="pres">
      <dgm:prSet presAssocID="{B8E45DD7-6D77-4B00-9F62-5B1D22754856}" presName="composite" presStyleCnt="0">
        <dgm:presLayoutVars>
          <dgm:chMax val="1"/>
          <dgm:chPref val="1"/>
        </dgm:presLayoutVars>
      </dgm:prSet>
      <dgm:spPr/>
    </dgm:pt>
    <dgm:pt modelId="{20E8DFA5-F3EE-4FD0-8243-A0575255CE9C}" type="pres">
      <dgm:prSet presAssocID="{B8E45DD7-6D77-4B00-9F62-5B1D22754856}" presName="Accent" presStyleLbl="trAlignAcc1" presStyleIdx="1" presStyleCnt="4" custScaleX="138442">
        <dgm:presLayoutVars>
          <dgm:chMax val="0"/>
          <dgm:chPref val="0"/>
        </dgm:presLayoutVars>
      </dgm:prSet>
      <dgm:spPr/>
    </dgm:pt>
    <dgm:pt modelId="{E14D5706-AB5D-41CB-9F31-70E60A9C8458}" type="pres">
      <dgm:prSet presAssocID="{B8E45DD7-6D77-4B00-9F62-5B1D22754856}" presName="Image" presStyleLbl="alignImgPlace1" presStyleIdx="1" presStyleCnt="4" custLinFactNeighborX="3255" custLinFactNeighborY="830">
        <dgm:presLayoutVars>
          <dgm:chMax val="0"/>
          <dgm:chPref val="0"/>
        </dgm:presLayoutVars>
      </dgm:prSet>
      <dgm:spPr>
        <a:blipFill rotWithShape="1">
          <a:blip xmlns:r="http://schemas.openxmlformats.org/officeDocument/2006/relationships" r:embed="rId2"/>
          <a:srcRect/>
          <a:stretch>
            <a:fillRect t="-9000" b="-9000"/>
          </a:stretch>
        </a:blipFill>
      </dgm:spPr>
    </dgm:pt>
    <dgm:pt modelId="{98D0ACC1-F2FF-4C48-8614-7855E328D507}" type="pres">
      <dgm:prSet presAssocID="{B8E45DD7-6D77-4B00-9F62-5B1D22754856}" presName="ChildComposite" presStyleCnt="0"/>
      <dgm:spPr/>
    </dgm:pt>
    <dgm:pt modelId="{622359BD-994E-4800-BABD-3616448000D0}" type="pres">
      <dgm:prSet presAssocID="{B8E45DD7-6D77-4B00-9F62-5B1D22754856}" presName="Child" presStyleLbl="node1" presStyleIdx="0" presStyleCnt="0">
        <dgm:presLayoutVars>
          <dgm:chMax val="0"/>
          <dgm:chPref val="0"/>
          <dgm:bulletEnabled val="1"/>
        </dgm:presLayoutVars>
      </dgm:prSet>
      <dgm:spPr/>
    </dgm:pt>
    <dgm:pt modelId="{97F3D3A2-E0F9-4731-A0F2-3D730ED1A340}" type="pres">
      <dgm:prSet presAssocID="{B8E45DD7-6D77-4B00-9F62-5B1D22754856}" presName="Parent" presStyleLbl="revTx" presStyleIdx="1" presStyleCnt="4">
        <dgm:presLayoutVars>
          <dgm:chMax val="1"/>
          <dgm:chPref val="0"/>
          <dgm:bulletEnabled val="1"/>
        </dgm:presLayoutVars>
      </dgm:prSet>
      <dgm:spPr/>
    </dgm:pt>
    <dgm:pt modelId="{F4A90550-DD34-4C93-96B8-D8BF77CBCE7B}" type="pres">
      <dgm:prSet presAssocID="{75F2F340-7D10-4009-8619-238FED430078}" presName="sibTrans" presStyleCnt="0"/>
      <dgm:spPr/>
    </dgm:pt>
    <dgm:pt modelId="{B4AF9D6F-7664-43E7-A08C-17035F6A4D82}" type="pres">
      <dgm:prSet presAssocID="{77FF3111-79C2-437E-BE78-292FC9D023C1}" presName="composite" presStyleCnt="0">
        <dgm:presLayoutVars>
          <dgm:chMax val="1"/>
          <dgm:chPref val="1"/>
        </dgm:presLayoutVars>
      </dgm:prSet>
      <dgm:spPr/>
    </dgm:pt>
    <dgm:pt modelId="{57E12EC8-B24E-4C74-846F-2EE02A3409E4}" type="pres">
      <dgm:prSet presAssocID="{77FF3111-79C2-437E-BE78-292FC9D023C1}" presName="Accent" presStyleLbl="trAlignAcc1" presStyleIdx="2" presStyleCnt="4" custScaleX="138442">
        <dgm:presLayoutVars>
          <dgm:chMax val="0"/>
          <dgm:chPref val="0"/>
        </dgm:presLayoutVars>
      </dgm:prSet>
      <dgm:spPr/>
    </dgm:pt>
    <dgm:pt modelId="{83D3D81B-EB4C-49F4-AAC0-082E48DC0CA8}" type="pres">
      <dgm:prSet presAssocID="{77FF3111-79C2-437E-BE78-292FC9D023C1}" presName="Image" presStyleLbl="alignImgPlace1" presStyleIdx="2" presStyleCnt="4">
        <dgm:presLayoutVars>
          <dgm:chMax val="0"/>
          <dgm:chPref val="0"/>
        </dgm:presLayoutVars>
      </dgm:prSet>
      <dgm:spPr>
        <a:blipFill rotWithShape="1">
          <a:blip xmlns:r="http://schemas.openxmlformats.org/officeDocument/2006/relationships" r:embed="rId3"/>
          <a:srcRect/>
          <a:stretch>
            <a:fillRect t="-9000" b="-9000"/>
          </a:stretch>
        </a:blipFill>
      </dgm:spPr>
    </dgm:pt>
    <dgm:pt modelId="{6550190D-652B-4B1F-BA8D-BF2953022A4A}" type="pres">
      <dgm:prSet presAssocID="{77FF3111-79C2-437E-BE78-292FC9D023C1}" presName="ChildComposite" presStyleCnt="0"/>
      <dgm:spPr/>
    </dgm:pt>
    <dgm:pt modelId="{823C0D9B-0D79-4747-8A8A-642CA2864613}" type="pres">
      <dgm:prSet presAssocID="{77FF3111-79C2-437E-BE78-292FC9D023C1}" presName="Child" presStyleLbl="node1" presStyleIdx="0" presStyleCnt="0">
        <dgm:presLayoutVars>
          <dgm:chMax val="0"/>
          <dgm:chPref val="0"/>
          <dgm:bulletEnabled val="1"/>
        </dgm:presLayoutVars>
      </dgm:prSet>
      <dgm:spPr/>
    </dgm:pt>
    <dgm:pt modelId="{BB0ED984-DB56-4AB2-9F60-3E58F8D731C2}" type="pres">
      <dgm:prSet presAssocID="{77FF3111-79C2-437E-BE78-292FC9D023C1}" presName="Parent" presStyleLbl="revTx" presStyleIdx="2" presStyleCnt="4">
        <dgm:presLayoutVars>
          <dgm:chMax val="1"/>
          <dgm:chPref val="0"/>
          <dgm:bulletEnabled val="1"/>
        </dgm:presLayoutVars>
      </dgm:prSet>
      <dgm:spPr/>
    </dgm:pt>
    <dgm:pt modelId="{EAEC8AC4-4DAA-4E3B-BEB4-5D6FD428F6DB}" type="pres">
      <dgm:prSet presAssocID="{8EBEA27E-C9D2-4711-AA46-ADE5A47BF9DE}" presName="sibTrans" presStyleCnt="0"/>
      <dgm:spPr/>
    </dgm:pt>
    <dgm:pt modelId="{326F285A-C210-448C-A571-78635F22B1B1}" type="pres">
      <dgm:prSet presAssocID="{34AC1BBF-712F-41DC-AFAD-D607B22C4AFC}" presName="composite" presStyleCnt="0">
        <dgm:presLayoutVars>
          <dgm:chMax val="1"/>
          <dgm:chPref val="1"/>
        </dgm:presLayoutVars>
      </dgm:prSet>
      <dgm:spPr/>
    </dgm:pt>
    <dgm:pt modelId="{58A886E2-DD49-483D-85F0-D53F097F48CE}" type="pres">
      <dgm:prSet presAssocID="{34AC1BBF-712F-41DC-AFAD-D607B22C4AFC}" presName="Accent" presStyleLbl="trAlignAcc1" presStyleIdx="3" presStyleCnt="4" custScaleX="138442">
        <dgm:presLayoutVars>
          <dgm:chMax val="0"/>
          <dgm:chPref val="0"/>
        </dgm:presLayoutVars>
      </dgm:prSet>
      <dgm:spPr/>
    </dgm:pt>
    <dgm:pt modelId="{8D9BD213-FCB7-4F6D-937F-A691326B9F32}" type="pres">
      <dgm:prSet presAssocID="{34AC1BBF-712F-41DC-AFAD-D607B22C4AFC}" presName="Image" presStyleLbl="alignImgPlace1" presStyleIdx="3" presStyleCnt="4">
        <dgm:presLayoutVars>
          <dgm:chMax val="0"/>
          <dgm:chPref val="0"/>
        </dgm:presLayoutVars>
      </dgm:prSet>
      <dgm:spPr>
        <a:blipFill rotWithShape="1">
          <a:blip xmlns:r="http://schemas.openxmlformats.org/officeDocument/2006/relationships" r:embed="rId4"/>
          <a:srcRect/>
          <a:stretch>
            <a:fillRect t="-9000" b="-9000"/>
          </a:stretch>
        </a:blipFill>
      </dgm:spPr>
    </dgm:pt>
    <dgm:pt modelId="{299985B7-5FEC-4A4D-95FB-BEE5393C05FC}" type="pres">
      <dgm:prSet presAssocID="{34AC1BBF-712F-41DC-AFAD-D607B22C4AFC}" presName="ChildComposite" presStyleCnt="0"/>
      <dgm:spPr/>
    </dgm:pt>
    <dgm:pt modelId="{3418FE1A-B120-4C78-BD40-6564746F3BF2}" type="pres">
      <dgm:prSet presAssocID="{34AC1BBF-712F-41DC-AFAD-D607B22C4AFC}" presName="Child" presStyleLbl="node1" presStyleIdx="0" presStyleCnt="0">
        <dgm:presLayoutVars>
          <dgm:chMax val="0"/>
          <dgm:chPref val="0"/>
          <dgm:bulletEnabled val="1"/>
        </dgm:presLayoutVars>
      </dgm:prSet>
      <dgm:spPr/>
    </dgm:pt>
    <dgm:pt modelId="{1D0E8EDA-F30F-4D60-B748-E70E0DB2FA74}" type="pres">
      <dgm:prSet presAssocID="{34AC1BBF-712F-41DC-AFAD-D607B22C4AFC}" presName="Parent" presStyleLbl="revTx" presStyleIdx="3" presStyleCnt="4">
        <dgm:presLayoutVars>
          <dgm:chMax val="1"/>
          <dgm:chPref val="0"/>
          <dgm:bulletEnabled val="1"/>
        </dgm:presLayoutVars>
      </dgm:prSet>
      <dgm:spPr/>
    </dgm:pt>
  </dgm:ptLst>
  <dgm:cxnLst>
    <dgm:cxn modelId="{6EAE9A29-B1ED-44F3-A41A-5ACD86134A12}" type="presOf" srcId="{6E1F35F7-75D8-431D-B99E-D6679691F2F6}" destId="{FD45F57D-7214-4986-A91C-C8EB99457BB1}" srcOrd="0" destOrd="0" presId="urn:microsoft.com/office/officeart/2008/layout/CaptionedPictures"/>
    <dgm:cxn modelId="{7F724F67-53B8-4458-AE0B-4BBBFAE71314}" srcId="{6E1F35F7-75D8-431D-B99E-D6679691F2F6}" destId="{B8E45DD7-6D77-4B00-9F62-5B1D22754856}" srcOrd="1" destOrd="0" parTransId="{8999FD77-9B68-4EFD-A4A6-226D5E744725}" sibTransId="{75F2F340-7D10-4009-8619-238FED430078}"/>
    <dgm:cxn modelId="{0996EF84-1ED1-46D5-967A-3DB4FF3581BB}" srcId="{6E1F35F7-75D8-431D-B99E-D6679691F2F6}" destId="{63CAF793-F59E-48C5-8CB0-E593BB8368A0}" srcOrd="0" destOrd="0" parTransId="{2938477A-8908-4D96-B118-9288BF07175F}" sibTransId="{17F1E619-F46B-42B8-A2BA-3F23F6E08CA6}"/>
    <dgm:cxn modelId="{82107591-F550-466F-9EB3-4D77545C983A}" type="presOf" srcId="{63CAF793-F59E-48C5-8CB0-E593BB8368A0}" destId="{BB98E68A-B5DB-423D-8849-83C55758CC6D}" srcOrd="0" destOrd="0" presId="urn:microsoft.com/office/officeart/2008/layout/CaptionedPictures"/>
    <dgm:cxn modelId="{38F089D8-62AB-4B2D-B349-EEFDACED7E26}" srcId="{6E1F35F7-75D8-431D-B99E-D6679691F2F6}" destId="{34AC1BBF-712F-41DC-AFAD-D607B22C4AFC}" srcOrd="3" destOrd="0" parTransId="{6DC5D46F-9FB7-4932-9A27-C1EDCAC82306}" sibTransId="{95B3B60F-8A3A-4809-9BB6-9EF0CB0AB1E8}"/>
    <dgm:cxn modelId="{BEABF3DD-7595-4C54-894E-BFB064C88CBE}" type="presOf" srcId="{B8E45DD7-6D77-4B00-9F62-5B1D22754856}" destId="{97F3D3A2-E0F9-4731-A0F2-3D730ED1A340}" srcOrd="0" destOrd="0" presId="urn:microsoft.com/office/officeart/2008/layout/CaptionedPictures"/>
    <dgm:cxn modelId="{68E33AE2-EF1A-4423-B94F-5A3038F01550}" type="presOf" srcId="{34AC1BBF-712F-41DC-AFAD-D607B22C4AFC}" destId="{1D0E8EDA-F30F-4D60-B748-E70E0DB2FA74}" srcOrd="0" destOrd="0" presId="urn:microsoft.com/office/officeart/2008/layout/CaptionedPictures"/>
    <dgm:cxn modelId="{10ED19E7-7A72-4EA9-A7C1-95211ACFCB03}" type="presOf" srcId="{77FF3111-79C2-437E-BE78-292FC9D023C1}" destId="{BB0ED984-DB56-4AB2-9F60-3E58F8D731C2}" srcOrd="0" destOrd="0" presId="urn:microsoft.com/office/officeart/2008/layout/CaptionedPictures"/>
    <dgm:cxn modelId="{94EB5AF0-F237-4367-8F10-DF9AC0D23371}" srcId="{6E1F35F7-75D8-431D-B99E-D6679691F2F6}" destId="{77FF3111-79C2-437E-BE78-292FC9D023C1}" srcOrd="2" destOrd="0" parTransId="{787744F5-8370-42AD-B831-5C908375F4BD}" sibTransId="{8EBEA27E-C9D2-4711-AA46-ADE5A47BF9DE}"/>
    <dgm:cxn modelId="{EB3BB61D-8811-459E-9BB5-BF1BD2660F0D}" type="presParOf" srcId="{FD45F57D-7214-4986-A91C-C8EB99457BB1}" destId="{DAF89E20-7BC6-41FF-B922-E9964DFCCCC7}" srcOrd="0" destOrd="0" presId="urn:microsoft.com/office/officeart/2008/layout/CaptionedPictures"/>
    <dgm:cxn modelId="{063A1B4A-B195-4968-B357-1117AA7631FD}" type="presParOf" srcId="{DAF89E20-7BC6-41FF-B922-E9964DFCCCC7}" destId="{B7B4341E-0BDB-48DF-A0F6-34B76A2CEC2B}" srcOrd="0" destOrd="0" presId="urn:microsoft.com/office/officeart/2008/layout/CaptionedPictures"/>
    <dgm:cxn modelId="{D818095A-4336-45D5-B685-BEF5A80137BE}" type="presParOf" srcId="{DAF89E20-7BC6-41FF-B922-E9964DFCCCC7}" destId="{B15825A9-7A26-4260-8702-F83882460722}" srcOrd="1" destOrd="0" presId="urn:microsoft.com/office/officeart/2008/layout/CaptionedPictures"/>
    <dgm:cxn modelId="{62B96E34-553B-453B-BF5F-99ECB7D1A25D}" type="presParOf" srcId="{DAF89E20-7BC6-41FF-B922-E9964DFCCCC7}" destId="{0DDEEB90-A82C-42E4-83E6-82426889CF7F}" srcOrd="2" destOrd="0" presId="urn:microsoft.com/office/officeart/2008/layout/CaptionedPictures"/>
    <dgm:cxn modelId="{4A587465-4FA0-47AB-9204-A084C224D34A}" type="presParOf" srcId="{0DDEEB90-A82C-42E4-83E6-82426889CF7F}" destId="{84A13406-09CA-4178-9D63-D5CEFC3F4204}" srcOrd="0" destOrd="0" presId="urn:microsoft.com/office/officeart/2008/layout/CaptionedPictures"/>
    <dgm:cxn modelId="{62253932-AD60-4757-97C6-B2DFE274BD7E}" type="presParOf" srcId="{0DDEEB90-A82C-42E4-83E6-82426889CF7F}" destId="{BB98E68A-B5DB-423D-8849-83C55758CC6D}" srcOrd="1" destOrd="0" presId="urn:microsoft.com/office/officeart/2008/layout/CaptionedPictures"/>
    <dgm:cxn modelId="{F4B0F312-36AE-4561-9311-A4E4D8116AC2}" type="presParOf" srcId="{FD45F57D-7214-4986-A91C-C8EB99457BB1}" destId="{E747570E-C3A5-43A4-8587-A13CF6B2D90E}" srcOrd="1" destOrd="0" presId="urn:microsoft.com/office/officeart/2008/layout/CaptionedPictures"/>
    <dgm:cxn modelId="{7427FC09-3948-4628-890B-180085493CB3}" type="presParOf" srcId="{FD45F57D-7214-4986-A91C-C8EB99457BB1}" destId="{D1D7BE46-7B07-4098-B9B6-6B1775BE5503}" srcOrd="2" destOrd="0" presId="urn:microsoft.com/office/officeart/2008/layout/CaptionedPictures"/>
    <dgm:cxn modelId="{4EF91D4F-FB08-4BE2-B880-3C0FD02C97E1}" type="presParOf" srcId="{D1D7BE46-7B07-4098-B9B6-6B1775BE5503}" destId="{20E8DFA5-F3EE-4FD0-8243-A0575255CE9C}" srcOrd="0" destOrd="0" presId="urn:microsoft.com/office/officeart/2008/layout/CaptionedPictures"/>
    <dgm:cxn modelId="{8D629BB5-8CFE-4CC8-9FAB-484043FEF10C}" type="presParOf" srcId="{D1D7BE46-7B07-4098-B9B6-6B1775BE5503}" destId="{E14D5706-AB5D-41CB-9F31-70E60A9C8458}" srcOrd="1" destOrd="0" presId="urn:microsoft.com/office/officeart/2008/layout/CaptionedPictures"/>
    <dgm:cxn modelId="{02D78D7B-3838-4002-BC00-411837129918}" type="presParOf" srcId="{D1D7BE46-7B07-4098-B9B6-6B1775BE5503}" destId="{98D0ACC1-F2FF-4C48-8614-7855E328D507}" srcOrd="2" destOrd="0" presId="urn:microsoft.com/office/officeart/2008/layout/CaptionedPictures"/>
    <dgm:cxn modelId="{9127DD79-D85D-4D3D-8BC7-84FCBAA37B4F}" type="presParOf" srcId="{98D0ACC1-F2FF-4C48-8614-7855E328D507}" destId="{622359BD-994E-4800-BABD-3616448000D0}" srcOrd="0" destOrd="0" presId="urn:microsoft.com/office/officeart/2008/layout/CaptionedPictures"/>
    <dgm:cxn modelId="{B605F9AE-4CDA-46FC-91BF-8138BB4C5B6E}" type="presParOf" srcId="{98D0ACC1-F2FF-4C48-8614-7855E328D507}" destId="{97F3D3A2-E0F9-4731-A0F2-3D730ED1A340}" srcOrd="1" destOrd="0" presId="urn:microsoft.com/office/officeart/2008/layout/CaptionedPictures"/>
    <dgm:cxn modelId="{39C5433D-9F49-4134-A9A3-00C48FBFC094}" type="presParOf" srcId="{FD45F57D-7214-4986-A91C-C8EB99457BB1}" destId="{F4A90550-DD34-4C93-96B8-D8BF77CBCE7B}" srcOrd="3" destOrd="0" presId="urn:microsoft.com/office/officeart/2008/layout/CaptionedPictures"/>
    <dgm:cxn modelId="{99C4068D-1168-4403-92D3-AE852361C792}" type="presParOf" srcId="{FD45F57D-7214-4986-A91C-C8EB99457BB1}" destId="{B4AF9D6F-7664-43E7-A08C-17035F6A4D82}" srcOrd="4" destOrd="0" presId="urn:microsoft.com/office/officeart/2008/layout/CaptionedPictures"/>
    <dgm:cxn modelId="{0F56532D-53E7-43FA-8783-87759D86F08C}" type="presParOf" srcId="{B4AF9D6F-7664-43E7-A08C-17035F6A4D82}" destId="{57E12EC8-B24E-4C74-846F-2EE02A3409E4}" srcOrd="0" destOrd="0" presId="urn:microsoft.com/office/officeart/2008/layout/CaptionedPictures"/>
    <dgm:cxn modelId="{F83A2029-2328-4D85-8A4D-4A37A2CC6911}" type="presParOf" srcId="{B4AF9D6F-7664-43E7-A08C-17035F6A4D82}" destId="{83D3D81B-EB4C-49F4-AAC0-082E48DC0CA8}" srcOrd="1" destOrd="0" presId="urn:microsoft.com/office/officeart/2008/layout/CaptionedPictures"/>
    <dgm:cxn modelId="{07103BC5-E465-483B-AA49-7C313340EB57}" type="presParOf" srcId="{B4AF9D6F-7664-43E7-A08C-17035F6A4D82}" destId="{6550190D-652B-4B1F-BA8D-BF2953022A4A}" srcOrd="2" destOrd="0" presId="urn:microsoft.com/office/officeart/2008/layout/CaptionedPictures"/>
    <dgm:cxn modelId="{6E7F70C8-CC42-4BC8-ACD2-8B8391926A34}" type="presParOf" srcId="{6550190D-652B-4B1F-BA8D-BF2953022A4A}" destId="{823C0D9B-0D79-4747-8A8A-642CA2864613}" srcOrd="0" destOrd="0" presId="urn:microsoft.com/office/officeart/2008/layout/CaptionedPictures"/>
    <dgm:cxn modelId="{C07D0C9E-14DC-4D1F-894B-F15A8AC8485C}" type="presParOf" srcId="{6550190D-652B-4B1F-BA8D-BF2953022A4A}" destId="{BB0ED984-DB56-4AB2-9F60-3E58F8D731C2}" srcOrd="1" destOrd="0" presId="urn:microsoft.com/office/officeart/2008/layout/CaptionedPictures"/>
    <dgm:cxn modelId="{36574A76-A979-4759-B90A-81B682C9ACE3}" type="presParOf" srcId="{FD45F57D-7214-4986-A91C-C8EB99457BB1}" destId="{EAEC8AC4-4DAA-4E3B-BEB4-5D6FD428F6DB}" srcOrd="5" destOrd="0" presId="urn:microsoft.com/office/officeart/2008/layout/CaptionedPictures"/>
    <dgm:cxn modelId="{EF668294-8F37-4E73-B041-ECCB729A233F}" type="presParOf" srcId="{FD45F57D-7214-4986-A91C-C8EB99457BB1}" destId="{326F285A-C210-448C-A571-78635F22B1B1}" srcOrd="6" destOrd="0" presId="urn:microsoft.com/office/officeart/2008/layout/CaptionedPictures"/>
    <dgm:cxn modelId="{17AD50A6-84AA-4C2B-9EE3-9255BF635A20}" type="presParOf" srcId="{326F285A-C210-448C-A571-78635F22B1B1}" destId="{58A886E2-DD49-483D-85F0-D53F097F48CE}" srcOrd="0" destOrd="0" presId="urn:microsoft.com/office/officeart/2008/layout/CaptionedPictures"/>
    <dgm:cxn modelId="{6D434011-9A50-419B-8CB8-0B99BC540ADB}" type="presParOf" srcId="{326F285A-C210-448C-A571-78635F22B1B1}" destId="{8D9BD213-FCB7-4F6D-937F-A691326B9F32}" srcOrd="1" destOrd="0" presId="urn:microsoft.com/office/officeart/2008/layout/CaptionedPictures"/>
    <dgm:cxn modelId="{D2AECACB-778C-4103-89EC-098A4C644FA1}" type="presParOf" srcId="{326F285A-C210-448C-A571-78635F22B1B1}" destId="{299985B7-5FEC-4A4D-95FB-BEE5393C05FC}" srcOrd="2" destOrd="0" presId="urn:microsoft.com/office/officeart/2008/layout/CaptionedPictures"/>
    <dgm:cxn modelId="{1B3EA09D-8BB2-45EF-A9F2-CF018CF34D54}" type="presParOf" srcId="{299985B7-5FEC-4A4D-95FB-BEE5393C05FC}" destId="{3418FE1A-B120-4C78-BD40-6564746F3BF2}" srcOrd="0" destOrd="0" presId="urn:microsoft.com/office/officeart/2008/layout/CaptionedPictures"/>
    <dgm:cxn modelId="{DC97ADC3-71FD-4796-84E2-CB1DE3A7CE91}" type="presParOf" srcId="{299985B7-5FEC-4A4D-95FB-BEE5393C05FC}" destId="{1D0E8EDA-F30F-4D60-B748-E70E0DB2FA74}"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5856C2-54B6-4730-AF46-382767FE0EB8}" type="doc">
      <dgm:prSet loTypeId="urn:microsoft.com/office/officeart/2005/8/layout/StepDownProcess" loCatId="process" qsTypeId="urn:microsoft.com/office/officeart/2005/8/quickstyle/simple1" qsCatId="simple" csTypeId="urn:microsoft.com/office/officeart/2005/8/colors/accent0_1" csCatId="mainScheme" phldr="1"/>
      <dgm:spPr/>
      <dgm:t>
        <a:bodyPr/>
        <a:lstStyle/>
        <a:p>
          <a:endParaRPr lang="es-ES"/>
        </a:p>
      </dgm:t>
    </dgm:pt>
    <dgm:pt modelId="{85208F00-60CA-44B1-9CE5-66573F4BE2E9}">
      <dgm:prSet phldrT="[Texto]" custT="1">
        <dgm:style>
          <a:lnRef idx="1">
            <a:schemeClr val="accent5"/>
          </a:lnRef>
          <a:fillRef idx="2">
            <a:schemeClr val="accent5"/>
          </a:fillRef>
          <a:effectRef idx="1">
            <a:schemeClr val="accent5"/>
          </a:effectRef>
          <a:fontRef idx="minor">
            <a:schemeClr val="dk1"/>
          </a:fontRef>
        </dgm:style>
      </dgm:prSet>
      <dgm:spPr/>
      <dgm:t>
        <a:bodyPr/>
        <a:lstStyle/>
        <a:p>
          <a:r>
            <a:rPr lang="es-EC" sz="2000"/>
            <a:t>Validación técnica de datos posicionales GNSS</a:t>
          </a:r>
          <a:endParaRPr lang="es-ES" sz="2000"/>
        </a:p>
      </dgm:t>
    </dgm:pt>
    <dgm:pt modelId="{CFEB1A24-837F-4B78-A99A-858AE9CCBFB6}" type="parTrans" cxnId="{CFE54A40-94CF-4DE7-B068-F9A5C00EF3E6}">
      <dgm:prSet/>
      <dgm:spPr/>
      <dgm:t>
        <a:bodyPr/>
        <a:lstStyle/>
        <a:p>
          <a:endParaRPr lang="es-ES"/>
        </a:p>
      </dgm:t>
    </dgm:pt>
    <dgm:pt modelId="{F5BD06D8-3CA3-4711-8C3A-3B7A2748A3E4}" type="sibTrans" cxnId="{CFE54A40-94CF-4DE7-B068-F9A5C00EF3E6}">
      <dgm:prSet/>
      <dgm:spPr/>
      <dgm:t>
        <a:bodyPr/>
        <a:lstStyle/>
        <a:p>
          <a:endParaRPr lang="es-ES"/>
        </a:p>
      </dgm:t>
    </dgm:pt>
    <dgm:pt modelId="{417C01B1-BEC4-4DAF-8212-14B0C6A965FE}">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C" sz="2000"/>
            <a:t>Manuales de procesamiento y validación de datos GNSS en software científico</a:t>
          </a:r>
          <a:endParaRPr lang="es-ES" sz="2000"/>
        </a:p>
      </dgm:t>
    </dgm:pt>
    <dgm:pt modelId="{BEAAA410-BBBA-4DA4-9EC0-5BFFF4F2D2D0}" type="parTrans" cxnId="{0846974C-67D5-4894-A228-E6C74A9342BC}">
      <dgm:prSet/>
      <dgm:spPr/>
      <dgm:t>
        <a:bodyPr/>
        <a:lstStyle/>
        <a:p>
          <a:endParaRPr lang="es-ES"/>
        </a:p>
      </dgm:t>
    </dgm:pt>
    <dgm:pt modelId="{73825256-3B05-48C3-8F42-F90E4C79F79D}" type="sibTrans" cxnId="{0846974C-67D5-4894-A228-E6C74A9342BC}">
      <dgm:prSet/>
      <dgm:spPr/>
      <dgm:t>
        <a:bodyPr/>
        <a:lstStyle/>
        <a:p>
          <a:endParaRPr lang="es-ES"/>
        </a:p>
      </dgm:t>
    </dgm:pt>
    <dgm:pt modelId="{6AC6305B-FF9F-47A1-ADAF-566318C0BB7C}">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C" sz="1800"/>
            <a:t>Beneficio directo para instituciones tanto públicas, como privadas y comunidad geodésica universitaria</a:t>
          </a:r>
          <a:endParaRPr lang="es-ES" sz="1800"/>
        </a:p>
      </dgm:t>
    </dgm:pt>
    <dgm:pt modelId="{9DB29846-A579-4EBB-BCF7-03CAAC0869B4}" type="parTrans" cxnId="{EAAC131B-21DA-49D1-ACB5-531E2B58FF11}">
      <dgm:prSet/>
      <dgm:spPr/>
      <dgm:t>
        <a:bodyPr/>
        <a:lstStyle/>
        <a:p>
          <a:endParaRPr lang="es-ES"/>
        </a:p>
      </dgm:t>
    </dgm:pt>
    <dgm:pt modelId="{47F708F1-6BC3-4A7A-8B10-12047EC7B7B2}" type="sibTrans" cxnId="{EAAC131B-21DA-49D1-ACB5-531E2B58FF11}">
      <dgm:prSet/>
      <dgm:spPr/>
      <dgm:t>
        <a:bodyPr/>
        <a:lstStyle/>
        <a:p>
          <a:endParaRPr lang="es-ES"/>
        </a:p>
      </dgm:t>
    </dgm:pt>
    <dgm:pt modelId="{8988CC58-71B2-45B4-9C8C-C4B80C91720A}" type="pres">
      <dgm:prSet presAssocID="{225856C2-54B6-4730-AF46-382767FE0EB8}" presName="rootnode" presStyleCnt="0">
        <dgm:presLayoutVars>
          <dgm:chMax/>
          <dgm:chPref/>
          <dgm:dir/>
          <dgm:animLvl val="lvl"/>
        </dgm:presLayoutVars>
      </dgm:prSet>
      <dgm:spPr/>
    </dgm:pt>
    <dgm:pt modelId="{20CBE25D-2C72-4A47-9D03-AC88151CC57E}" type="pres">
      <dgm:prSet presAssocID="{85208F00-60CA-44B1-9CE5-66573F4BE2E9}" presName="composite" presStyleCnt="0"/>
      <dgm:spPr/>
    </dgm:pt>
    <dgm:pt modelId="{C20639BB-DA1F-4597-96AE-C5DD24D34C9D}" type="pres">
      <dgm:prSet presAssocID="{85208F00-60CA-44B1-9CE5-66573F4BE2E9}" presName="bentUpArrow1" presStyleLbl="alignImgPlace1" presStyleIdx="0" presStyleCnt="2" custScaleX="99210">
        <dgm:style>
          <a:lnRef idx="2">
            <a:schemeClr val="dk1"/>
          </a:lnRef>
          <a:fillRef idx="1">
            <a:schemeClr val="lt1"/>
          </a:fillRef>
          <a:effectRef idx="0">
            <a:schemeClr val="dk1"/>
          </a:effectRef>
          <a:fontRef idx="minor">
            <a:schemeClr val="dk1"/>
          </a:fontRef>
        </dgm:style>
      </dgm:prSet>
      <dgm:spPr/>
    </dgm:pt>
    <dgm:pt modelId="{F5A0661D-01D8-43F2-AAB5-B27065434258}" type="pres">
      <dgm:prSet presAssocID="{85208F00-60CA-44B1-9CE5-66573F4BE2E9}" presName="ParentText" presStyleLbl="node1" presStyleIdx="0" presStyleCnt="3" custScaleY="90856">
        <dgm:presLayoutVars>
          <dgm:chMax val="1"/>
          <dgm:chPref val="1"/>
          <dgm:bulletEnabled val="1"/>
        </dgm:presLayoutVars>
      </dgm:prSet>
      <dgm:spPr/>
    </dgm:pt>
    <dgm:pt modelId="{F8E40DCC-2002-4D79-9FB5-57B06A6EAA67}" type="pres">
      <dgm:prSet presAssocID="{85208F00-60CA-44B1-9CE5-66573F4BE2E9}" presName="ChildText" presStyleLbl="revTx" presStyleIdx="0" presStyleCnt="2" custScaleX="199200" custLinFactNeighborX="59532" custLinFactNeighborY="-4015">
        <dgm:presLayoutVars>
          <dgm:chMax val="0"/>
          <dgm:chPref val="0"/>
          <dgm:bulletEnabled val="1"/>
        </dgm:presLayoutVars>
      </dgm:prSet>
      <dgm:spPr/>
    </dgm:pt>
    <dgm:pt modelId="{C5C808C7-0F1E-4338-99DF-FD9D932995B9}" type="pres">
      <dgm:prSet presAssocID="{F5BD06D8-3CA3-4711-8C3A-3B7A2748A3E4}" presName="sibTrans" presStyleCnt="0"/>
      <dgm:spPr/>
    </dgm:pt>
    <dgm:pt modelId="{63384068-3A5B-44E6-8010-04C643BBC032}" type="pres">
      <dgm:prSet presAssocID="{417C01B1-BEC4-4DAF-8212-14B0C6A965FE}" presName="composite" presStyleCnt="0"/>
      <dgm:spPr/>
    </dgm:pt>
    <dgm:pt modelId="{99D49112-D47C-4F04-94EC-36B439D79088}" type="pres">
      <dgm:prSet presAssocID="{417C01B1-BEC4-4DAF-8212-14B0C6A965FE}" presName="bentUpArrow1" presStyleLbl="alignImgPlace1" presStyleIdx="1" presStyleCnt="2">
        <dgm:style>
          <a:lnRef idx="2">
            <a:schemeClr val="dk1"/>
          </a:lnRef>
          <a:fillRef idx="1">
            <a:schemeClr val="lt1"/>
          </a:fillRef>
          <a:effectRef idx="0">
            <a:schemeClr val="dk1"/>
          </a:effectRef>
          <a:fontRef idx="minor">
            <a:schemeClr val="dk1"/>
          </a:fontRef>
        </dgm:style>
      </dgm:prSet>
      <dgm:spPr/>
    </dgm:pt>
    <dgm:pt modelId="{EBB2AFD9-98D1-4F32-963A-5FFDBB948794}" type="pres">
      <dgm:prSet presAssocID="{417C01B1-BEC4-4DAF-8212-14B0C6A965FE}" presName="ParentText" presStyleLbl="node1" presStyleIdx="1" presStyleCnt="3" custScaleY="90856">
        <dgm:presLayoutVars>
          <dgm:chMax val="1"/>
          <dgm:chPref val="1"/>
          <dgm:bulletEnabled val="1"/>
        </dgm:presLayoutVars>
      </dgm:prSet>
      <dgm:spPr/>
    </dgm:pt>
    <dgm:pt modelId="{EA38BCE8-E19D-448A-A059-A62F4598E7E1}" type="pres">
      <dgm:prSet presAssocID="{417C01B1-BEC4-4DAF-8212-14B0C6A965FE}" presName="ChildText" presStyleLbl="revTx" presStyleIdx="1" presStyleCnt="2" custScaleX="285124" custLinFactX="13229" custLinFactNeighborX="100000" custLinFactNeighborY="-1004">
        <dgm:presLayoutVars>
          <dgm:chMax val="0"/>
          <dgm:chPref val="0"/>
          <dgm:bulletEnabled val="1"/>
        </dgm:presLayoutVars>
      </dgm:prSet>
      <dgm:spPr/>
    </dgm:pt>
    <dgm:pt modelId="{42A89533-D757-4817-8D9D-494585BB9550}" type="pres">
      <dgm:prSet presAssocID="{73825256-3B05-48C3-8F42-F90E4C79F79D}" presName="sibTrans" presStyleCnt="0"/>
      <dgm:spPr/>
    </dgm:pt>
    <dgm:pt modelId="{7F818510-BF0E-4C47-87FB-3656A6883D49}" type="pres">
      <dgm:prSet presAssocID="{6AC6305B-FF9F-47A1-ADAF-566318C0BB7C}" presName="composite" presStyleCnt="0"/>
      <dgm:spPr/>
    </dgm:pt>
    <dgm:pt modelId="{F0CBC61D-AE8C-4434-9A74-3DDCBC6F5607}" type="pres">
      <dgm:prSet presAssocID="{6AC6305B-FF9F-47A1-ADAF-566318C0BB7C}" presName="ParentText" presStyleLbl="node1" presStyleIdx="2" presStyleCnt="3" custScaleY="90856">
        <dgm:presLayoutVars>
          <dgm:chMax val="1"/>
          <dgm:chPref val="1"/>
          <dgm:bulletEnabled val="1"/>
        </dgm:presLayoutVars>
      </dgm:prSet>
      <dgm:spPr/>
    </dgm:pt>
  </dgm:ptLst>
  <dgm:cxnLst>
    <dgm:cxn modelId="{EAAC131B-21DA-49D1-ACB5-531E2B58FF11}" srcId="{225856C2-54B6-4730-AF46-382767FE0EB8}" destId="{6AC6305B-FF9F-47A1-ADAF-566318C0BB7C}" srcOrd="2" destOrd="0" parTransId="{9DB29846-A579-4EBB-BCF7-03CAAC0869B4}" sibTransId="{47F708F1-6BC3-4A7A-8B10-12047EC7B7B2}"/>
    <dgm:cxn modelId="{1A67861B-BD90-4339-B9C0-EDB08190794D}" type="presOf" srcId="{225856C2-54B6-4730-AF46-382767FE0EB8}" destId="{8988CC58-71B2-45B4-9C8C-C4B80C91720A}" srcOrd="0" destOrd="0" presId="urn:microsoft.com/office/officeart/2005/8/layout/StepDownProcess"/>
    <dgm:cxn modelId="{CFE54A40-94CF-4DE7-B068-F9A5C00EF3E6}" srcId="{225856C2-54B6-4730-AF46-382767FE0EB8}" destId="{85208F00-60CA-44B1-9CE5-66573F4BE2E9}" srcOrd="0" destOrd="0" parTransId="{CFEB1A24-837F-4B78-A99A-858AE9CCBFB6}" sibTransId="{F5BD06D8-3CA3-4711-8C3A-3B7A2748A3E4}"/>
    <dgm:cxn modelId="{0846974C-67D5-4894-A228-E6C74A9342BC}" srcId="{225856C2-54B6-4730-AF46-382767FE0EB8}" destId="{417C01B1-BEC4-4DAF-8212-14B0C6A965FE}" srcOrd="1" destOrd="0" parTransId="{BEAAA410-BBBA-4DA4-9EC0-5BFFF4F2D2D0}" sibTransId="{73825256-3B05-48C3-8F42-F90E4C79F79D}"/>
    <dgm:cxn modelId="{A1E1D26B-0EED-4785-9C77-A5C1C5325F04}" type="presOf" srcId="{417C01B1-BEC4-4DAF-8212-14B0C6A965FE}" destId="{EBB2AFD9-98D1-4F32-963A-5FFDBB948794}" srcOrd="0" destOrd="0" presId="urn:microsoft.com/office/officeart/2005/8/layout/StepDownProcess"/>
    <dgm:cxn modelId="{72CFC8E9-E5C6-40B1-A1E0-CD2F77250541}" type="presOf" srcId="{6AC6305B-FF9F-47A1-ADAF-566318C0BB7C}" destId="{F0CBC61D-AE8C-4434-9A74-3DDCBC6F5607}" srcOrd="0" destOrd="0" presId="urn:microsoft.com/office/officeart/2005/8/layout/StepDownProcess"/>
    <dgm:cxn modelId="{CF474BFE-7AC0-4823-8254-136775A9B35F}" type="presOf" srcId="{85208F00-60CA-44B1-9CE5-66573F4BE2E9}" destId="{F5A0661D-01D8-43F2-AAB5-B27065434258}" srcOrd="0" destOrd="0" presId="urn:microsoft.com/office/officeart/2005/8/layout/StepDownProcess"/>
    <dgm:cxn modelId="{014824EF-6452-4A17-A908-B380F4C83EE2}" type="presParOf" srcId="{8988CC58-71B2-45B4-9C8C-C4B80C91720A}" destId="{20CBE25D-2C72-4A47-9D03-AC88151CC57E}" srcOrd="0" destOrd="0" presId="urn:microsoft.com/office/officeart/2005/8/layout/StepDownProcess"/>
    <dgm:cxn modelId="{6C666A75-456B-48EE-B1E4-548F1CA65317}" type="presParOf" srcId="{20CBE25D-2C72-4A47-9D03-AC88151CC57E}" destId="{C20639BB-DA1F-4597-96AE-C5DD24D34C9D}" srcOrd="0" destOrd="0" presId="urn:microsoft.com/office/officeart/2005/8/layout/StepDownProcess"/>
    <dgm:cxn modelId="{89FB5C3F-879F-4274-B147-62DD8371CCF7}" type="presParOf" srcId="{20CBE25D-2C72-4A47-9D03-AC88151CC57E}" destId="{F5A0661D-01D8-43F2-AAB5-B27065434258}" srcOrd="1" destOrd="0" presId="urn:microsoft.com/office/officeart/2005/8/layout/StepDownProcess"/>
    <dgm:cxn modelId="{2EC0F510-51E6-4D82-9F49-B806425D88DF}" type="presParOf" srcId="{20CBE25D-2C72-4A47-9D03-AC88151CC57E}" destId="{F8E40DCC-2002-4D79-9FB5-57B06A6EAA67}" srcOrd="2" destOrd="0" presId="urn:microsoft.com/office/officeart/2005/8/layout/StepDownProcess"/>
    <dgm:cxn modelId="{9E71BD17-EFCB-4F93-B451-C323EB6C89BF}" type="presParOf" srcId="{8988CC58-71B2-45B4-9C8C-C4B80C91720A}" destId="{C5C808C7-0F1E-4338-99DF-FD9D932995B9}" srcOrd="1" destOrd="0" presId="urn:microsoft.com/office/officeart/2005/8/layout/StepDownProcess"/>
    <dgm:cxn modelId="{3A2D1E1A-AEE7-4534-BD51-7495FCFCF425}" type="presParOf" srcId="{8988CC58-71B2-45B4-9C8C-C4B80C91720A}" destId="{63384068-3A5B-44E6-8010-04C643BBC032}" srcOrd="2" destOrd="0" presId="urn:microsoft.com/office/officeart/2005/8/layout/StepDownProcess"/>
    <dgm:cxn modelId="{CF4B71B6-4075-4E16-8BCE-C2C46B6C40F7}" type="presParOf" srcId="{63384068-3A5B-44E6-8010-04C643BBC032}" destId="{99D49112-D47C-4F04-94EC-36B439D79088}" srcOrd="0" destOrd="0" presId="urn:microsoft.com/office/officeart/2005/8/layout/StepDownProcess"/>
    <dgm:cxn modelId="{53A8FB33-84F2-4594-A970-D8792FF2FAF9}" type="presParOf" srcId="{63384068-3A5B-44E6-8010-04C643BBC032}" destId="{EBB2AFD9-98D1-4F32-963A-5FFDBB948794}" srcOrd="1" destOrd="0" presId="urn:microsoft.com/office/officeart/2005/8/layout/StepDownProcess"/>
    <dgm:cxn modelId="{AE82DD11-D9C3-4E06-A836-33920A46CD74}" type="presParOf" srcId="{63384068-3A5B-44E6-8010-04C643BBC032}" destId="{EA38BCE8-E19D-448A-A059-A62F4598E7E1}" srcOrd="2" destOrd="0" presId="urn:microsoft.com/office/officeart/2005/8/layout/StepDownProcess"/>
    <dgm:cxn modelId="{39B9BA2E-2F83-49F2-9664-DAA1B60BACF7}" type="presParOf" srcId="{8988CC58-71B2-45B4-9C8C-C4B80C91720A}" destId="{42A89533-D757-4817-8D9D-494585BB9550}" srcOrd="3" destOrd="0" presId="urn:microsoft.com/office/officeart/2005/8/layout/StepDownProcess"/>
    <dgm:cxn modelId="{6FD7901A-C6ED-495E-B4EC-A53839C22B2A}" type="presParOf" srcId="{8988CC58-71B2-45B4-9C8C-C4B80C91720A}" destId="{7F818510-BF0E-4C47-87FB-3656A6883D49}" srcOrd="4" destOrd="0" presId="urn:microsoft.com/office/officeart/2005/8/layout/StepDownProcess"/>
    <dgm:cxn modelId="{B0C69771-274E-418C-83DA-4EF38E03C461}" type="presParOf" srcId="{7F818510-BF0E-4C47-87FB-3656A6883D49}" destId="{F0CBC61D-AE8C-4434-9A74-3DDCBC6F5607}"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71D480-5EEB-44C2-90F0-56F03EA474E7}"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s-ES"/>
        </a:p>
      </dgm:t>
    </dgm:pt>
    <dgm:pt modelId="{01DD49F2-4F58-4473-BA77-E7250406C24C}">
      <dgm:prSet phldrT="[Texto]"/>
      <dgm:spPr>
        <a:effectLst>
          <a:glow rad="63500">
            <a:schemeClr val="accent3">
              <a:satMod val="175000"/>
              <a:alpha val="40000"/>
            </a:schemeClr>
          </a:glow>
        </a:effectLst>
      </dgm:spPr>
      <dgm:t>
        <a:bodyPr/>
        <a:lstStyle/>
        <a:p>
          <a:pPr algn="just"/>
          <a:r>
            <a:rPr lang="es-EC"/>
            <a:t>Definir los parámetros adecuados de procesamiento de datos GNSS, con las constelaciones GPS y GLONASS, en los softwares GAMIT/GLOBK y Bernese, con la finalidad de obtener las precisiones más adecuadas y reducir los posibles errores de procesamiento.</a:t>
          </a:r>
          <a:endParaRPr lang="es-ES"/>
        </a:p>
      </dgm:t>
    </dgm:pt>
    <dgm:pt modelId="{E19A33B2-EE7B-4B64-8C88-49387CA182CC}" type="parTrans" cxnId="{1A3EC5D9-26D4-49B3-A697-8153A1669F80}">
      <dgm:prSet/>
      <dgm:spPr/>
      <dgm:t>
        <a:bodyPr/>
        <a:lstStyle/>
        <a:p>
          <a:endParaRPr lang="es-ES"/>
        </a:p>
      </dgm:t>
    </dgm:pt>
    <dgm:pt modelId="{B149B541-41E2-4BF5-8BF0-C8D3695CB1C4}" type="sibTrans" cxnId="{1A3EC5D9-26D4-49B3-A697-8153A1669F80}">
      <dgm:prSet/>
      <dgm:spPr/>
      <dgm:t>
        <a:bodyPr/>
        <a:lstStyle/>
        <a:p>
          <a:endParaRPr lang="es-ES"/>
        </a:p>
      </dgm:t>
    </dgm:pt>
    <dgm:pt modelId="{CB30401C-F470-4342-98AF-BF28057A1B13}">
      <dgm:prSet/>
      <dgm:spPr/>
      <dgm:t>
        <a:bodyPr/>
        <a:lstStyle/>
        <a:p>
          <a:pPr algn="just"/>
          <a:r>
            <a:rPr lang="es-EC"/>
            <a:t>Procesar datos GNSS de la REGME con las constelaciones GPS y GLONASS en el software Bernese y GAMIT/GLOBK, para determinar la constelación satelital que alcanza mejores precisiones en el Ecuador. </a:t>
          </a:r>
          <a:endParaRPr lang="en-US"/>
        </a:p>
      </dgm:t>
    </dgm:pt>
    <dgm:pt modelId="{069211F0-3431-4A37-9329-8287EB90F679}" type="parTrans" cxnId="{D171A7F4-AF4A-49F3-9B0A-B9DF0BA9A833}">
      <dgm:prSet/>
      <dgm:spPr/>
      <dgm:t>
        <a:bodyPr/>
        <a:lstStyle/>
        <a:p>
          <a:endParaRPr lang="es-ES"/>
        </a:p>
      </dgm:t>
    </dgm:pt>
    <dgm:pt modelId="{CF263C38-CF63-45E8-BD0D-CC8EE56893C5}" type="sibTrans" cxnId="{D171A7F4-AF4A-49F3-9B0A-B9DF0BA9A833}">
      <dgm:prSet/>
      <dgm:spPr/>
      <dgm:t>
        <a:bodyPr/>
        <a:lstStyle/>
        <a:p>
          <a:endParaRPr lang="es-ES"/>
        </a:p>
      </dgm:t>
    </dgm:pt>
    <dgm:pt modelId="{8E94F038-EAF4-4462-AF38-08B379D15107}">
      <dgm:prSet/>
      <dgm:spPr/>
      <dgm:t>
        <a:bodyPr/>
        <a:lstStyle/>
        <a:p>
          <a:pPr algn="just"/>
          <a:r>
            <a:rPr lang="es-EC"/>
            <a:t>Analizar los resultados alcanzados por los softwares científicos empleados en el procesamiento de los datos GNSS de la REGME y materialización de coordenadas, con la finalidad de conocer cuál tiene mejores niveles de precisiones finales. </a:t>
          </a:r>
          <a:endParaRPr lang="en-US"/>
        </a:p>
      </dgm:t>
    </dgm:pt>
    <dgm:pt modelId="{45FAB438-AB89-467A-8FDA-0907F448B746}" type="parTrans" cxnId="{7BED97E6-7D49-4EE4-80CC-9E467496DE33}">
      <dgm:prSet/>
      <dgm:spPr/>
      <dgm:t>
        <a:bodyPr/>
        <a:lstStyle/>
        <a:p>
          <a:endParaRPr lang="es-ES"/>
        </a:p>
      </dgm:t>
    </dgm:pt>
    <dgm:pt modelId="{6DF20751-70F8-4CCE-A9EF-90CC15AFACD0}" type="sibTrans" cxnId="{7BED97E6-7D49-4EE4-80CC-9E467496DE33}">
      <dgm:prSet/>
      <dgm:spPr/>
      <dgm:t>
        <a:bodyPr/>
        <a:lstStyle/>
        <a:p>
          <a:endParaRPr lang="es-ES"/>
        </a:p>
      </dgm:t>
    </dgm:pt>
    <dgm:pt modelId="{5C2E5A06-98CC-4E6D-9ED1-23D23D9591D8}">
      <dgm:prSet/>
      <dgm:spPr/>
      <dgm:t>
        <a:bodyPr/>
        <a:lstStyle/>
        <a:p>
          <a:pPr algn="just"/>
          <a:r>
            <a:rPr lang="es-EC"/>
            <a:t>Realizar una comparación estadística, mediante el análisis de los residuales (RMS), de las precisiones internas y externas de las soluciones de las coordenadas obtenidas, para su validación.</a:t>
          </a:r>
          <a:endParaRPr lang="en-US"/>
        </a:p>
      </dgm:t>
    </dgm:pt>
    <dgm:pt modelId="{F60CB904-05B8-463D-A549-9E2A21EFD8B5}" type="parTrans" cxnId="{10DC11EB-2304-4A4C-8958-FCC835F97E35}">
      <dgm:prSet/>
      <dgm:spPr/>
      <dgm:t>
        <a:bodyPr/>
        <a:lstStyle/>
        <a:p>
          <a:endParaRPr lang="es-ES"/>
        </a:p>
      </dgm:t>
    </dgm:pt>
    <dgm:pt modelId="{330AC1BF-7F8B-43A2-80F5-4901BCDBD3C6}" type="sibTrans" cxnId="{10DC11EB-2304-4A4C-8958-FCC835F97E35}">
      <dgm:prSet/>
      <dgm:spPr/>
      <dgm:t>
        <a:bodyPr/>
        <a:lstStyle/>
        <a:p>
          <a:endParaRPr lang="es-ES"/>
        </a:p>
      </dgm:t>
    </dgm:pt>
    <dgm:pt modelId="{8B65A458-29B5-45DB-92E9-0DA81D28C246}" type="pres">
      <dgm:prSet presAssocID="{C471D480-5EEB-44C2-90F0-56F03EA474E7}" presName="linear" presStyleCnt="0">
        <dgm:presLayoutVars>
          <dgm:animLvl val="lvl"/>
          <dgm:resizeHandles val="exact"/>
        </dgm:presLayoutVars>
      </dgm:prSet>
      <dgm:spPr/>
    </dgm:pt>
    <dgm:pt modelId="{269493D4-FFBB-4A3F-BF05-EA397F665B29}" type="pres">
      <dgm:prSet presAssocID="{01DD49F2-4F58-4473-BA77-E7250406C24C}" presName="parentText" presStyleLbl="node1" presStyleIdx="0" presStyleCnt="4" custScaleY="94049" custLinFactNeighborX="131">
        <dgm:presLayoutVars>
          <dgm:chMax val="0"/>
          <dgm:bulletEnabled val="1"/>
        </dgm:presLayoutVars>
      </dgm:prSet>
      <dgm:spPr/>
    </dgm:pt>
    <dgm:pt modelId="{4AF7BC22-36CD-43AE-87C1-919EECEFAAD0}" type="pres">
      <dgm:prSet presAssocID="{B149B541-41E2-4BF5-8BF0-C8D3695CB1C4}" presName="spacer" presStyleCnt="0"/>
      <dgm:spPr/>
    </dgm:pt>
    <dgm:pt modelId="{2DA3E7D4-F096-4648-9C1A-8110C7B470B3}" type="pres">
      <dgm:prSet presAssocID="{CB30401C-F470-4342-98AF-BF28057A1B13}" presName="parentText" presStyleLbl="node1" presStyleIdx="1" presStyleCnt="4" custLinFactNeighborX="131">
        <dgm:presLayoutVars>
          <dgm:chMax val="0"/>
          <dgm:bulletEnabled val="1"/>
        </dgm:presLayoutVars>
      </dgm:prSet>
      <dgm:spPr/>
    </dgm:pt>
    <dgm:pt modelId="{79E8AE84-1CF8-41F2-87B0-3D7A8ACEA84F}" type="pres">
      <dgm:prSet presAssocID="{CF263C38-CF63-45E8-BD0D-CC8EE56893C5}" presName="spacer" presStyleCnt="0"/>
      <dgm:spPr/>
    </dgm:pt>
    <dgm:pt modelId="{9FEC838F-F414-4863-9845-A78BEB0715E8}" type="pres">
      <dgm:prSet presAssocID="{8E94F038-EAF4-4462-AF38-08B379D15107}" presName="parentText" presStyleLbl="node1" presStyleIdx="2" presStyleCnt="4" custLinFactNeighborX="131">
        <dgm:presLayoutVars>
          <dgm:chMax val="0"/>
          <dgm:bulletEnabled val="1"/>
        </dgm:presLayoutVars>
      </dgm:prSet>
      <dgm:spPr/>
    </dgm:pt>
    <dgm:pt modelId="{1EAAFB07-3DCE-4026-8FF2-A90360D1E133}" type="pres">
      <dgm:prSet presAssocID="{6DF20751-70F8-4CCE-A9EF-90CC15AFACD0}" presName="spacer" presStyleCnt="0"/>
      <dgm:spPr/>
    </dgm:pt>
    <dgm:pt modelId="{FF2A7D9D-A3DF-4F77-916D-FA057E7C0E56}" type="pres">
      <dgm:prSet presAssocID="{5C2E5A06-98CC-4E6D-9ED1-23D23D9591D8}" presName="parentText" presStyleLbl="node1" presStyleIdx="3" presStyleCnt="4" custLinFactNeighborX="131">
        <dgm:presLayoutVars>
          <dgm:chMax val="0"/>
          <dgm:bulletEnabled val="1"/>
        </dgm:presLayoutVars>
      </dgm:prSet>
      <dgm:spPr/>
    </dgm:pt>
  </dgm:ptLst>
  <dgm:cxnLst>
    <dgm:cxn modelId="{194A321F-5F6F-4505-808F-FBA6361F95D0}" type="presOf" srcId="{01DD49F2-4F58-4473-BA77-E7250406C24C}" destId="{269493D4-FFBB-4A3F-BF05-EA397F665B29}" srcOrd="0" destOrd="0" presId="urn:microsoft.com/office/officeart/2005/8/layout/vList2"/>
    <dgm:cxn modelId="{54FE9A49-B559-4FF5-9BDD-12390D857486}" type="presOf" srcId="{C471D480-5EEB-44C2-90F0-56F03EA474E7}" destId="{8B65A458-29B5-45DB-92E9-0DA81D28C246}" srcOrd="0" destOrd="0" presId="urn:microsoft.com/office/officeart/2005/8/layout/vList2"/>
    <dgm:cxn modelId="{9C4B5854-6845-401B-BCAD-54C151BA4A99}" type="presOf" srcId="{8E94F038-EAF4-4462-AF38-08B379D15107}" destId="{9FEC838F-F414-4863-9845-A78BEB0715E8}" srcOrd="0" destOrd="0" presId="urn:microsoft.com/office/officeart/2005/8/layout/vList2"/>
    <dgm:cxn modelId="{58814F5D-EA64-4850-9B66-CD7FDDAFBFAA}" type="presOf" srcId="{CB30401C-F470-4342-98AF-BF28057A1B13}" destId="{2DA3E7D4-F096-4648-9C1A-8110C7B470B3}" srcOrd="0" destOrd="0" presId="urn:microsoft.com/office/officeart/2005/8/layout/vList2"/>
    <dgm:cxn modelId="{D9576CD9-810F-4CC2-9974-5B2A12DD699D}" type="presOf" srcId="{5C2E5A06-98CC-4E6D-9ED1-23D23D9591D8}" destId="{FF2A7D9D-A3DF-4F77-916D-FA057E7C0E56}" srcOrd="0" destOrd="0" presId="urn:microsoft.com/office/officeart/2005/8/layout/vList2"/>
    <dgm:cxn modelId="{1A3EC5D9-26D4-49B3-A697-8153A1669F80}" srcId="{C471D480-5EEB-44C2-90F0-56F03EA474E7}" destId="{01DD49F2-4F58-4473-BA77-E7250406C24C}" srcOrd="0" destOrd="0" parTransId="{E19A33B2-EE7B-4B64-8C88-49387CA182CC}" sibTransId="{B149B541-41E2-4BF5-8BF0-C8D3695CB1C4}"/>
    <dgm:cxn modelId="{7BED97E6-7D49-4EE4-80CC-9E467496DE33}" srcId="{C471D480-5EEB-44C2-90F0-56F03EA474E7}" destId="{8E94F038-EAF4-4462-AF38-08B379D15107}" srcOrd="2" destOrd="0" parTransId="{45FAB438-AB89-467A-8FDA-0907F448B746}" sibTransId="{6DF20751-70F8-4CCE-A9EF-90CC15AFACD0}"/>
    <dgm:cxn modelId="{10DC11EB-2304-4A4C-8958-FCC835F97E35}" srcId="{C471D480-5EEB-44C2-90F0-56F03EA474E7}" destId="{5C2E5A06-98CC-4E6D-9ED1-23D23D9591D8}" srcOrd="3" destOrd="0" parTransId="{F60CB904-05B8-463D-A549-9E2A21EFD8B5}" sibTransId="{330AC1BF-7F8B-43A2-80F5-4901BCDBD3C6}"/>
    <dgm:cxn modelId="{D171A7F4-AF4A-49F3-9B0A-B9DF0BA9A833}" srcId="{C471D480-5EEB-44C2-90F0-56F03EA474E7}" destId="{CB30401C-F470-4342-98AF-BF28057A1B13}" srcOrd="1" destOrd="0" parTransId="{069211F0-3431-4A37-9329-8287EB90F679}" sibTransId="{CF263C38-CF63-45E8-BD0D-CC8EE56893C5}"/>
    <dgm:cxn modelId="{7BD843A5-4B64-479E-9E09-C5EE3AD40B26}" type="presParOf" srcId="{8B65A458-29B5-45DB-92E9-0DA81D28C246}" destId="{269493D4-FFBB-4A3F-BF05-EA397F665B29}" srcOrd="0" destOrd="0" presId="urn:microsoft.com/office/officeart/2005/8/layout/vList2"/>
    <dgm:cxn modelId="{AD0B71D9-4B8C-44E0-8E6F-3A043178C660}" type="presParOf" srcId="{8B65A458-29B5-45DB-92E9-0DA81D28C246}" destId="{4AF7BC22-36CD-43AE-87C1-919EECEFAAD0}" srcOrd="1" destOrd="0" presId="urn:microsoft.com/office/officeart/2005/8/layout/vList2"/>
    <dgm:cxn modelId="{EEB44B94-56CD-40F7-AD9B-E3346FD4D7B6}" type="presParOf" srcId="{8B65A458-29B5-45DB-92E9-0DA81D28C246}" destId="{2DA3E7D4-F096-4648-9C1A-8110C7B470B3}" srcOrd="2" destOrd="0" presId="urn:microsoft.com/office/officeart/2005/8/layout/vList2"/>
    <dgm:cxn modelId="{1ACF9A77-FC90-441D-BE7A-EFA998D8FAC2}" type="presParOf" srcId="{8B65A458-29B5-45DB-92E9-0DA81D28C246}" destId="{79E8AE84-1CF8-41F2-87B0-3D7A8ACEA84F}" srcOrd="3" destOrd="0" presId="urn:microsoft.com/office/officeart/2005/8/layout/vList2"/>
    <dgm:cxn modelId="{30AFE7F2-E597-4EEE-94E5-0FDCB72D0BE0}" type="presParOf" srcId="{8B65A458-29B5-45DB-92E9-0DA81D28C246}" destId="{9FEC838F-F414-4863-9845-A78BEB0715E8}" srcOrd="4" destOrd="0" presId="urn:microsoft.com/office/officeart/2005/8/layout/vList2"/>
    <dgm:cxn modelId="{C6D02307-0B00-4586-8787-4597303B53EE}" type="presParOf" srcId="{8B65A458-29B5-45DB-92E9-0DA81D28C246}" destId="{1EAAFB07-3DCE-4026-8FF2-A90360D1E133}" srcOrd="5" destOrd="0" presId="urn:microsoft.com/office/officeart/2005/8/layout/vList2"/>
    <dgm:cxn modelId="{2799A71A-29E9-41FB-A3CD-02940BD3AC92}" type="presParOf" srcId="{8B65A458-29B5-45DB-92E9-0DA81D28C246}" destId="{FF2A7D9D-A3DF-4F77-916D-FA057E7C0E5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DCB9B4-63AE-4594-84B7-85287D1C99AB}" type="doc">
      <dgm:prSet loTypeId="urn:microsoft.com/office/officeart/2005/8/layout/default" loCatId="list" qsTypeId="urn:microsoft.com/office/officeart/2005/8/quickstyle/simple3" qsCatId="simple" csTypeId="urn:microsoft.com/office/officeart/2005/8/colors/colorful5" csCatId="colorful" phldr="1"/>
      <dgm:spPr/>
      <dgm:t>
        <a:bodyPr/>
        <a:lstStyle/>
        <a:p>
          <a:endParaRPr lang="es-ES"/>
        </a:p>
      </dgm:t>
    </dgm:pt>
    <dgm:pt modelId="{9B61F3CF-10B0-4008-B933-C42E038BCF0C}">
      <dgm:prSet phldrT="[Texto]" custT="1"/>
      <dgm:spPr/>
      <dgm:t>
        <a:bodyPr/>
        <a:lstStyle/>
        <a:p>
          <a:r>
            <a:rPr lang="es-EC" sz="1600"/>
            <a:t>IGS14 tiene 252 estaciones</a:t>
          </a:r>
          <a:endParaRPr lang="es-ES" sz="1600"/>
        </a:p>
      </dgm:t>
    </dgm:pt>
    <dgm:pt modelId="{9B1A8EF0-B6F0-4FB5-9D2F-3AEB417E6C5B}" type="parTrans" cxnId="{D738D7F6-505D-4D4F-8D79-F21A52E16031}">
      <dgm:prSet/>
      <dgm:spPr/>
      <dgm:t>
        <a:bodyPr/>
        <a:lstStyle/>
        <a:p>
          <a:endParaRPr lang="es-ES" sz="2000"/>
        </a:p>
      </dgm:t>
    </dgm:pt>
    <dgm:pt modelId="{60075046-4D31-420F-866A-2A11B1DDDD3A}" type="sibTrans" cxnId="{D738D7F6-505D-4D4F-8D79-F21A52E16031}">
      <dgm:prSet/>
      <dgm:spPr/>
      <dgm:t>
        <a:bodyPr/>
        <a:lstStyle/>
        <a:p>
          <a:endParaRPr lang="es-ES" sz="2000"/>
        </a:p>
      </dgm:t>
    </dgm:pt>
    <dgm:pt modelId="{44AD6D93-0C72-47AB-AA5F-D2DB34AC1F85}">
      <dgm:prSet phldrT="[Texto]" custT="1"/>
      <dgm:spPr/>
      <dgm:t>
        <a:bodyPr/>
        <a:lstStyle/>
        <a:p>
          <a:r>
            <a:rPr lang="es-EC" sz="1600"/>
            <a:t>Las coordenadas semanales del marco de referencia SIRGAS, dadas en el marco de referencia IGS14</a:t>
          </a:r>
          <a:endParaRPr lang="es-ES" sz="1600"/>
        </a:p>
      </dgm:t>
    </dgm:pt>
    <dgm:pt modelId="{76FD1220-7C59-44C2-A7E2-E46B018F6050}" type="parTrans" cxnId="{54F9DC33-EDAD-4847-9615-B965B93FC34F}">
      <dgm:prSet/>
      <dgm:spPr/>
      <dgm:t>
        <a:bodyPr/>
        <a:lstStyle/>
        <a:p>
          <a:endParaRPr lang="en-US" sz="2000"/>
        </a:p>
      </dgm:t>
    </dgm:pt>
    <dgm:pt modelId="{15C4D701-6F88-4C35-9F27-A59F9D9AF3D1}" type="sibTrans" cxnId="{54F9DC33-EDAD-4847-9615-B965B93FC34F}">
      <dgm:prSet/>
      <dgm:spPr/>
      <dgm:t>
        <a:bodyPr/>
        <a:lstStyle/>
        <a:p>
          <a:endParaRPr lang="en-US" sz="2000"/>
        </a:p>
      </dgm:t>
    </dgm:pt>
    <dgm:pt modelId="{AC34CD2F-AB10-4CC7-B1F0-245799C07822}" type="pres">
      <dgm:prSet presAssocID="{F4DCB9B4-63AE-4594-84B7-85287D1C99AB}" presName="diagram" presStyleCnt="0">
        <dgm:presLayoutVars>
          <dgm:dir/>
          <dgm:resizeHandles val="exact"/>
        </dgm:presLayoutVars>
      </dgm:prSet>
      <dgm:spPr/>
    </dgm:pt>
    <dgm:pt modelId="{42F64CAE-E9B7-4878-A5BD-580080E2657E}" type="pres">
      <dgm:prSet presAssocID="{44AD6D93-0C72-47AB-AA5F-D2DB34AC1F85}" presName="node" presStyleLbl="node1" presStyleIdx="0" presStyleCnt="2" custLinFactX="-15665" custLinFactNeighborX="-100000" custLinFactNeighborY="-57492">
        <dgm:presLayoutVars>
          <dgm:bulletEnabled val="1"/>
        </dgm:presLayoutVars>
      </dgm:prSet>
      <dgm:spPr/>
    </dgm:pt>
    <dgm:pt modelId="{2948B3CD-907B-4C24-B4A4-A5975CC3B0BB}" type="pres">
      <dgm:prSet presAssocID="{15C4D701-6F88-4C35-9F27-A59F9D9AF3D1}" presName="sibTrans" presStyleCnt="0"/>
      <dgm:spPr/>
    </dgm:pt>
    <dgm:pt modelId="{DE03054E-FE75-465E-A185-770E69C9918F}" type="pres">
      <dgm:prSet presAssocID="{9B61F3CF-10B0-4008-B933-C42E038BCF0C}" presName="node" presStyleLbl="node1" presStyleIdx="1" presStyleCnt="2" custLinFactNeighborX="-1015" custLinFactNeighborY="46474">
        <dgm:presLayoutVars>
          <dgm:bulletEnabled val="1"/>
        </dgm:presLayoutVars>
      </dgm:prSet>
      <dgm:spPr/>
    </dgm:pt>
  </dgm:ptLst>
  <dgm:cxnLst>
    <dgm:cxn modelId="{E5959514-4240-4576-89A9-7D0D31321E4F}" type="presOf" srcId="{44AD6D93-0C72-47AB-AA5F-D2DB34AC1F85}" destId="{42F64CAE-E9B7-4878-A5BD-580080E2657E}" srcOrd="0" destOrd="0" presId="urn:microsoft.com/office/officeart/2005/8/layout/default"/>
    <dgm:cxn modelId="{B86DD325-F9E1-49B0-8AB1-AF28CB331115}" type="presOf" srcId="{F4DCB9B4-63AE-4594-84B7-85287D1C99AB}" destId="{AC34CD2F-AB10-4CC7-B1F0-245799C07822}" srcOrd="0" destOrd="0" presId="urn:microsoft.com/office/officeart/2005/8/layout/default"/>
    <dgm:cxn modelId="{92285929-E480-4619-8FCB-E3247E938C56}" type="presOf" srcId="{9B61F3CF-10B0-4008-B933-C42E038BCF0C}" destId="{DE03054E-FE75-465E-A185-770E69C9918F}" srcOrd="0" destOrd="0" presId="urn:microsoft.com/office/officeart/2005/8/layout/default"/>
    <dgm:cxn modelId="{54F9DC33-EDAD-4847-9615-B965B93FC34F}" srcId="{F4DCB9B4-63AE-4594-84B7-85287D1C99AB}" destId="{44AD6D93-0C72-47AB-AA5F-D2DB34AC1F85}" srcOrd="0" destOrd="0" parTransId="{76FD1220-7C59-44C2-A7E2-E46B018F6050}" sibTransId="{15C4D701-6F88-4C35-9F27-A59F9D9AF3D1}"/>
    <dgm:cxn modelId="{D738D7F6-505D-4D4F-8D79-F21A52E16031}" srcId="{F4DCB9B4-63AE-4594-84B7-85287D1C99AB}" destId="{9B61F3CF-10B0-4008-B933-C42E038BCF0C}" srcOrd="1" destOrd="0" parTransId="{9B1A8EF0-B6F0-4FB5-9D2F-3AEB417E6C5B}" sibTransId="{60075046-4D31-420F-866A-2A11B1DDDD3A}"/>
    <dgm:cxn modelId="{8E75CEC3-A7D8-45C5-ACC3-D25FA650305E}" type="presParOf" srcId="{AC34CD2F-AB10-4CC7-B1F0-245799C07822}" destId="{42F64CAE-E9B7-4878-A5BD-580080E2657E}" srcOrd="0" destOrd="0" presId="urn:microsoft.com/office/officeart/2005/8/layout/default"/>
    <dgm:cxn modelId="{8CB23BA1-C63F-435A-B677-A5103A82158A}" type="presParOf" srcId="{AC34CD2F-AB10-4CC7-B1F0-245799C07822}" destId="{2948B3CD-907B-4C24-B4A4-A5975CC3B0BB}" srcOrd="1" destOrd="0" presId="urn:microsoft.com/office/officeart/2005/8/layout/default"/>
    <dgm:cxn modelId="{3BAFE5DC-2A0B-453B-AF8F-506CD99902A0}" type="presParOf" srcId="{AC34CD2F-AB10-4CC7-B1F0-245799C07822}" destId="{DE03054E-FE75-465E-A185-770E69C9918F}"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610EE6-0C71-4D97-9F8A-42EF1A837283}" type="doc">
      <dgm:prSet loTypeId="urn:microsoft.com/office/officeart/2005/8/layout/default" loCatId="list" qsTypeId="urn:microsoft.com/office/officeart/2005/8/quickstyle/simple3" qsCatId="simple" csTypeId="urn:microsoft.com/office/officeart/2005/8/colors/colorful5" csCatId="colorful" phldr="1"/>
      <dgm:spPr/>
      <dgm:t>
        <a:bodyPr/>
        <a:lstStyle/>
        <a:p>
          <a:endParaRPr lang="es-EC"/>
        </a:p>
      </dgm:t>
    </dgm:pt>
    <dgm:pt modelId="{7BCFFB96-AF46-4ADB-8E8C-37B8791BA73A}">
      <dgm:prSet phldrT="[Texto]" custT="1"/>
      <dgm:spPr/>
      <dgm:t>
        <a:bodyPr/>
        <a:lstStyle/>
        <a:p>
          <a:pPr algn="l"/>
          <a:br>
            <a:rPr lang="en-US" sz="1400"/>
          </a:br>
          <a:endParaRPr lang="es-EC" sz="1400" b="0" dirty="0">
            <a:latin typeface="+mj-lt"/>
            <a:cs typeface="Times New Roman" panose="02020603050405020304" pitchFamily="18" charset="0"/>
          </a:endParaRPr>
        </a:p>
      </dgm:t>
    </dgm:pt>
    <dgm:pt modelId="{A73D037F-E44B-4CA1-A633-B0B6F40D3E18}" type="parTrans" cxnId="{13F65354-9803-483B-B812-57DD4172E196}">
      <dgm:prSet/>
      <dgm:spPr/>
      <dgm:t>
        <a:bodyPr/>
        <a:lstStyle/>
        <a:p>
          <a:endParaRPr lang="es-EC" sz="1900">
            <a:latin typeface="+mj-lt"/>
          </a:endParaRPr>
        </a:p>
      </dgm:t>
    </dgm:pt>
    <dgm:pt modelId="{246E74E7-7DBE-4193-ABF6-C6F38CF2E682}" type="sibTrans" cxnId="{13F65354-9803-483B-B812-57DD4172E196}">
      <dgm:prSet/>
      <dgm:spPr/>
      <dgm:t>
        <a:bodyPr/>
        <a:lstStyle/>
        <a:p>
          <a:endParaRPr lang="es-EC" sz="1900">
            <a:latin typeface="+mj-lt"/>
          </a:endParaRPr>
        </a:p>
      </dgm:t>
    </dgm:pt>
    <dgm:pt modelId="{E66CE17B-7D5F-407A-B056-1DDB04CC59A9}">
      <dgm:prSet phldrT="[Texto]" custT="1"/>
      <dgm:spPr/>
      <dgm:t>
        <a:bodyPr/>
        <a:lstStyle/>
        <a:p>
          <a:pPr algn="l"/>
          <a:br>
            <a:rPr lang="es-ES" sz="1900">
              <a:latin typeface="+mj-lt"/>
              <a:cs typeface="Times New Roman" panose="02020603050405020304" pitchFamily="18" charset="0"/>
            </a:rPr>
          </a:br>
          <a:endParaRPr lang="es-EC" sz="1400" b="0" dirty="0">
            <a:latin typeface="+mj-lt"/>
            <a:cs typeface="Times New Roman" panose="02020603050405020304" pitchFamily="18" charset="0"/>
          </a:endParaRPr>
        </a:p>
      </dgm:t>
    </dgm:pt>
    <dgm:pt modelId="{4E34E4CC-B3C0-4433-BA55-977B126381D6}" type="sibTrans" cxnId="{48F9F8F4-01F6-47A5-AA43-F647E60A6407}">
      <dgm:prSet/>
      <dgm:spPr/>
      <dgm:t>
        <a:bodyPr/>
        <a:lstStyle/>
        <a:p>
          <a:endParaRPr lang="es-EC" sz="1900">
            <a:latin typeface="+mj-lt"/>
          </a:endParaRPr>
        </a:p>
      </dgm:t>
    </dgm:pt>
    <dgm:pt modelId="{18C14549-B1FD-48C4-84E1-EC4AFFA76A1D}" type="parTrans" cxnId="{48F9F8F4-01F6-47A5-AA43-F647E60A6407}">
      <dgm:prSet/>
      <dgm:spPr/>
      <dgm:t>
        <a:bodyPr/>
        <a:lstStyle/>
        <a:p>
          <a:endParaRPr lang="es-EC" sz="1900">
            <a:latin typeface="+mj-lt"/>
          </a:endParaRPr>
        </a:p>
      </dgm:t>
    </dgm:pt>
    <dgm:pt modelId="{909AFD78-CE31-414B-8DC6-2A488A5C0B31}" type="pres">
      <dgm:prSet presAssocID="{9D610EE6-0C71-4D97-9F8A-42EF1A837283}" presName="diagram" presStyleCnt="0">
        <dgm:presLayoutVars>
          <dgm:dir/>
          <dgm:resizeHandles val="exact"/>
        </dgm:presLayoutVars>
      </dgm:prSet>
      <dgm:spPr/>
    </dgm:pt>
    <dgm:pt modelId="{646A193B-673B-4BCA-8994-2498B54EAD70}" type="pres">
      <dgm:prSet presAssocID="{7BCFFB96-AF46-4ADB-8E8C-37B8791BA73A}" presName="node" presStyleLbl="node1" presStyleIdx="0" presStyleCnt="2" custScaleX="28078" custScaleY="35385" custLinFactNeighborX="-2289" custLinFactNeighborY="-22587">
        <dgm:presLayoutVars>
          <dgm:bulletEnabled val="1"/>
        </dgm:presLayoutVars>
      </dgm:prSet>
      <dgm:spPr/>
    </dgm:pt>
    <dgm:pt modelId="{96992C56-9594-447F-9279-D11ECA4325D3}" type="pres">
      <dgm:prSet presAssocID="{246E74E7-7DBE-4193-ABF6-C6F38CF2E682}" presName="sibTrans" presStyleCnt="0"/>
      <dgm:spPr/>
    </dgm:pt>
    <dgm:pt modelId="{E3326FA4-CEC8-45D8-9426-6CBE6789FB0B}" type="pres">
      <dgm:prSet presAssocID="{E66CE17B-7D5F-407A-B056-1DDB04CC59A9}" presName="node" presStyleLbl="node1" presStyleIdx="1" presStyleCnt="2" custScaleX="28078" custScaleY="35385" custLinFactNeighborX="-40241" custLinFactNeighborY="25411">
        <dgm:presLayoutVars>
          <dgm:bulletEnabled val="1"/>
        </dgm:presLayoutVars>
      </dgm:prSet>
      <dgm:spPr/>
    </dgm:pt>
  </dgm:ptLst>
  <dgm:cxnLst>
    <dgm:cxn modelId="{7B14A222-3CFE-409C-9E74-849334A57D0D}" type="presOf" srcId="{9D610EE6-0C71-4D97-9F8A-42EF1A837283}" destId="{909AFD78-CE31-414B-8DC6-2A488A5C0B31}" srcOrd="0" destOrd="0" presId="urn:microsoft.com/office/officeart/2005/8/layout/default"/>
    <dgm:cxn modelId="{44352A45-08FB-4747-A1D6-8AD45A4425F2}" type="presOf" srcId="{E66CE17B-7D5F-407A-B056-1DDB04CC59A9}" destId="{E3326FA4-CEC8-45D8-9426-6CBE6789FB0B}" srcOrd="0" destOrd="0" presId="urn:microsoft.com/office/officeart/2005/8/layout/default"/>
    <dgm:cxn modelId="{DB2DF146-2B56-4063-A3E6-88999229AEBE}" type="presOf" srcId="{7BCFFB96-AF46-4ADB-8E8C-37B8791BA73A}" destId="{646A193B-673B-4BCA-8994-2498B54EAD70}" srcOrd="0" destOrd="0" presId="urn:microsoft.com/office/officeart/2005/8/layout/default"/>
    <dgm:cxn modelId="{13F65354-9803-483B-B812-57DD4172E196}" srcId="{9D610EE6-0C71-4D97-9F8A-42EF1A837283}" destId="{7BCFFB96-AF46-4ADB-8E8C-37B8791BA73A}" srcOrd="0" destOrd="0" parTransId="{A73D037F-E44B-4CA1-A633-B0B6F40D3E18}" sibTransId="{246E74E7-7DBE-4193-ABF6-C6F38CF2E682}"/>
    <dgm:cxn modelId="{48F9F8F4-01F6-47A5-AA43-F647E60A6407}" srcId="{9D610EE6-0C71-4D97-9F8A-42EF1A837283}" destId="{E66CE17B-7D5F-407A-B056-1DDB04CC59A9}" srcOrd="1" destOrd="0" parTransId="{18C14549-B1FD-48C4-84E1-EC4AFFA76A1D}" sibTransId="{4E34E4CC-B3C0-4433-BA55-977B126381D6}"/>
    <dgm:cxn modelId="{2D8E327D-E2D6-45DF-B111-1F530395F262}" type="presParOf" srcId="{909AFD78-CE31-414B-8DC6-2A488A5C0B31}" destId="{646A193B-673B-4BCA-8994-2498B54EAD70}" srcOrd="0" destOrd="0" presId="urn:microsoft.com/office/officeart/2005/8/layout/default"/>
    <dgm:cxn modelId="{B1098EEC-FB67-43E0-962D-5A68077110D4}" type="presParOf" srcId="{909AFD78-CE31-414B-8DC6-2A488A5C0B31}" destId="{96992C56-9594-447F-9279-D11ECA4325D3}" srcOrd="1" destOrd="0" presId="urn:microsoft.com/office/officeart/2005/8/layout/default"/>
    <dgm:cxn modelId="{70B73B5C-1C8D-4B63-8EF8-6B64D2CA7C28}" type="presParOf" srcId="{909AFD78-CE31-414B-8DC6-2A488A5C0B31}" destId="{E3326FA4-CEC8-45D8-9426-6CBE6789FB0B}" srcOrd="2"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5E190B-EA37-4813-8F23-9B5AB3FF82BA}"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US"/>
        </a:p>
      </dgm:t>
    </dgm:pt>
    <dgm:pt modelId="{46AB52A1-A12F-4E0E-A1ED-7C4462F9FE54}">
      <dgm:prSet phldrT="[Texto]"/>
      <dgm:spPr/>
      <dgm:t>
        <a:bodyPr/>
        <a:lstStyle/>
        <a:p>
          <a:r>
            <a:rPr lang="es-EC" b="1" i="1" dirty="0"/>
            <a:t>Posición del satélite </a:t>
          </a:r>
          <a:endParaRPr lang="en-US" dirty="0"/>
        </a:p>
      </dgm:t>
    </dgm:pt>
    <dgm:pt modelId="{E51195B1-790D-4857-BA54-62E52B75F4DD}" type="parTrans" cxnId="{AF4BD053-D072-445C-9308-C37CB0120306}">
      <dgm:prSet/>
      <dgm:spPr/>
      <dgm:t>
        <a:bodyPr/>
        <a:lstStyle/>
        <a:p>
          <a:endParaRPr lang="en-US"/>
        </a:p>
      </dgm:t>
    </dgm:pt>
    <dgm:pt modelId="{BCDBF860-1F81-4D99-A299-747601FE31F6}" type="sibTrans" cxnId="{AF4BD053-D072-445C-9308-C37CB0120306}">
      <dgm:prSet/>
      <dgm:spPr/>
      <dgm:t>
        <a:bodyPr/>
        <a:lstStyle/>
        <a:p>
          <a:endParaRPr lang="en-US"/>
        </a:p>
      </dgm:t>
    </dgm:pt>
    <dgm:pt modelId="{D6F8DD4D-69CC-4C6D-A59F-D39C5B850A87}">
      <dgm:prSet phldrT="[Texto]"/>
      <dgm:spPr/>
      <dgm:t>
        <a:bodyPr/>
        <a:lstStyle/>
        <a:p>
          <a:r>
            <a:rPr lang="es-EC" b="1" i="1" dirty="0"/>
            <a:t>Reloj del satélite</a:t>
          </a:r>
          <a:endParaRPr lang="en-US" dirty="0"/>
        </a:p>
      </dgm:t>
    </dgm:pt>
    <dgm:pt modelId="{156A8A48-4230-410E-A9E5-45C6834671E8}" type="parTrans" cxnId="{9C982E5A-37D2-4725-8E8F-DC31EDBAEBD4}">
      <dgm:prSet/>
      <dgm:spPr/>
      <dgm:t>
        <a:bodyPr/>
        <a:lstStyle/>
        <a:p>
          <a:endParaRPr lang="en-US"/>
        </a:p>
      </dgm:t>
    </dgm:pt>
    <dgm:pt modelId="{994A54BA-72BA-409A-9D36-C7750BEFD6A0}" type="sibTrans" cxnId="{9C982E5A-37D2-4725-8E8F-DC31EDBAEBD4}">
      <dgm:prSet/>
      <dgm:spPr/>
      <dgm:t>
        <a:bodyPr/>
        <a:lstStyle/>
        <a:p>
          <a:endParaRPr lang="en-US"/>
        </a:p>
      </dgm:t>
    </dgm:pt>
    <dgm:pt modelId="{E46761F3-D96C-49BD-87EB-C0D5B226DA81}">
      <dgm:prSet phldrT="[Texto]"/>
      <dgm:spPr/>
      <dgm:t>
        <a:bodyPr/>
        <a:lstStyle/>
        <a:p>
          <a:r>
            <a:rPr lang="es-MX" b="1" i="1" dirty="0"/>
            <a:t>Reloj receptor</a:t>
          </a:r>
          <a:endParaRPr lang="en-US" dirty="0"/>
        </a:p>
      </dgm:t>
    </dgm:pt>
    <dgm:pt modelId="{EECA1E5E-635E-4C64-9CEF-2D993548BE53}" type="parTrans" cxnId="{34940929-A084-4A3F-95E5-E948F967ED81}">
      <dgm:prSet/>
      <dgm:spPr/>
      <dgm:t>
        <a:bodyPr/>
        <a:lstStyle/>
        <a:p>
          <a:endParaRPr lang="en-US"/>
        </a:p>
      </dgm:t>
    </dgm:pt>
    <dgm:pt modelId="{BAEF9E7C-E3AF-4E23-A296-A758C5D7B63B}" type="sibTrans" cxnId="{34940929-A084-4A3F-95E5-E948F967ED81}">
      <dgm:prSet/>
      <dgm:spPr/>
      <dgm:t>
        <a:bodyPr/>
        <a:lstStyle/>
        <a:p>
          <a:endParaRPr lang="en-US"/>
        </a:p>
      </dgm:t>
    </dgm:pt>
    <dgm:pt modelId="{7C3C0AAB-53F6-4494-8107-038A74295603}">
      <dgm:prSet/>
      <dgm:spPr/>
      <dgm:t>
        <a:bodyPr/>
        <a:lstStyle/>
        <a:p>
          <a:r>
            <a:rPr lang="es-MX" b="1" i="1" dirty="0"/>
            <a:t>Efectos relativos</a:t>
          </a:r>
          <a:endParaRPr lang="en-US" dirty="0"/>
        </a:p>
      </dgm:t>
    </dgm:pt>
    <dgm:pt modelId="{B675FD2A-3352-400C-9DB1-3C3D3EEF824D}" type="parTrans" cxnId="{51DD89BF-383D-4F1F-8A85-AF59B296035B}">
      <dgm:prSet/>
      <dgm:spPr/>
      <dgm:t>
        <a:bodyPr/>
        <a:lstStyle/>
        <a:p>
          <a:endParaRPr lang="en-US"/>
        </a:p>
      </dgm:t>
    </dgm:pt>
    <dgm:pt modelId="{B486EEDB-424B-4DF9-8ACC-AE0F13BF498B}" type="sibTrans" cxnId="{51DD89BF-383D-4F1F-8A85-AF59B296035B}">
      <dgm:prSet/>
      <dgm:spPr/>
      <dgm:t>
        <a:bodyPr/>
        <a:lstStyle/>
        <a:p>
          <a:endParaRPr lang="en-US"/>
        </a:p>
      </dgm:t>
    </dgm:pt>
    <dgm:pt modelId="{BE7014FD-959A-47BD-B0BC-6A6EDEAF8865}">
      <dgm:prSet/>
      <dgm:spPr/>
      <dgm:t>
        <a:bodyPr/>
        <a:lstStyle/>
        <a:p>
          <a:r>
            <a:rPr lang="es-EC" b="1" i="1" dirty="0"/>
            <a:t>Presión de la radiación solar</a:t>
          </a:r>
          <a:endParaRPr lang="en-US" dirty="0"/>
        </a:p>
      </dgm:t>
    </dgm:pt>
    <dgm:pt modelId="{C2323664-A77D-4DE9-AC77-9F20928727E5}" type="parTrans" cxnId="{F0753F6B-FB62-453F-91AF-747BFF5A91F6}">
      <dgm:prSet/>
      <dgm:spPr/>
      <dgm:t>
        <a:bodyPr/>
        <a:lstStyle/>
        <a:p>
          <a:endParaRPr lang="en-US"/>
        </a:p>
      </dgm:t>
    </dgm:pt>
    <dgm:pt modelId="{0DC52257-B4A3-42FD-BC96-EB7A609246E6}" type="sibTrans" cxnId="{F0753F6B-FB62-453F-91AF-747BFF5A91F6}">
      <dgm:prSet/>
      <dgm:spPr/>
      <dgm:t>
        <a:bodyPr/>
        <a:lstStyle/>
        <a:p>
          <a:endParaRPr lang="en-US"/>
        </a:p>
      </dgm:t>
    </dgm:pt>
    <dgm:pt modelId="{05147543-B7AB-4E3C-93C0-0DA05EE12631}">
      <dgm:prSet/>
      <dgm:spPr/>
      <dgm:t>
        <a:bodyPr/>
        <a:lstStyle/>
        <a:p>
          <a:r>
            <a:rPr lang="es-EC" b="1" i="1" dirty="0"/>
            <a:t>Refracción ionosférica</a:t>
          </a:r>
          <a:endParaRPr lang="en-US" dirty="0"/>
        </a:p>
      </dgm:t>
    </dgm:pt>
    <dgm:pt modelId="{6AD53FD6-7AA4-4A44-9F1F-3436FD4CE1A7}" type="parTrans" cxnId="{A8666B48-A8BF-4F45-9B31-8CFB7880B60F}">
      <dgm:prSet/>
      <dgm:spPr/>
      <dgm:t>
        <a:bodyPr/>
        <a:lstStyle/>
        <a:p>
          <a:endParaRPr lang="en-US"/>
        </a:p>
      </dgm:t>
    </dgm:pt>
    <dgm:pt modelId="{5AF775F4-BF3D-49A2-8F49-F6B08083238C}" type="sibTrans" cxnId="{A8666B48-A8BF-4F45-9B31-8CFB7880B60F}">
      <dgm:prSet/>
      <dgm:spPr/>
      <dgm:t>
        <a:bodyPr/>
        <a:lstStyle/>
        <a:p>
          <a:endParaRPr lang="en-US"/>
        </a:p>
      </dgm:t>
    </dgm:pt>
    <dgm:pt modelId="{49691FEE-1A07-4690-B5CC-4E0DE9925D80}" type="pres">
      <dgm:prSet presAssocID="{785E190B-EA37-4813-8F23-9B5AB3FF82BA}" presName="Name0" presStyleCnt="0">
        <dgm:presLayoutVars>
          <dgm:chMax val="7"/>
          <dgm:chPref val="7"/>
          <dgm:dir/>
        </dgm:presLayoutVars>
      </dgm:prSet>
      <dgm:spPr/>
    </dgm:pt>
    <dgm:pt modelId="{0E21CBF0-3874-41D1-9C55-B494193B5F79}" type="pres">
      <dgm:prSet presAssocID="{785E190B-EA37-4813-8F23-9B5AB3FF82BA}" presName="Name1" presStyleCnt="0"/>
      <dgm:spPr/>
    </dgm:pt>
    <dgm:pt modelId="{1DB6C084-5582-4B53-8AB3-C29436181930}" type="pres">
      <dgm:prSet presAssocID="{785E190B-EA37-4813-8F23-9B5AB3FF82BA}" presName="cycle" presStyleCnt="0"/>
      <dgm:spPr/>
    </dgm:pt>
    <dgm:pt modelId="{872E6ACB-BBF9-490D-8899-E84FE17B13D0}" type="pres">
      <dgm:prSet presAssocID="{785E190B-EA37-4813-8F23-9B5AB3FF82BA}" presName="srcNode" presStyleLbl="node1" presStyleIdx="0" presStyleCnt="6"/>
      <dgm:spPr/>
    </dgm:pt>
    <dgm:pt modelId="{ED5D9897-FA9C-43B6-B7CB-2B97C4E6A04A}" type="pres">
      <dgm:prSet presAssocID="{785E190B-EA37-4813-8F23-9B5AB3FF82BA}" presName="conn" presStyleLbl="parChTrans1D2" presStyleIdx="0" presStyleCnt="1"/>
      <dgm:spPr/>
    </dgm:pt>
    <dgm:pt modelId="{AF881EA2-D752-470C-8E17-EB47761B61FE}" type="pres">
      <dgm:prSet presAssocID="{785E190B-EA37-4813-8F23-9B5AB3FF82BA}" presName="extraNode" presStyleLbl="node1" presStyleIdx="0" presStyleCnt="6"/>
      <dgm:spPr/>
    </dgm:pt>
    <dgm:pt modelId="{0324D456-0C03-49B7-8D63-A1103DAD16CB}" type="pres">
      <dgm:prSet presAssocID="{785E190B-EA37-4813-8F23-9B5AB3FF82BA}" presName="dstNode" presStyleLbl="node1" presStyleIdx="0" presStyleCnt="6"/>
      <dgm:spPr/>
    </dgm:pt>
    <dgm:pt modelId="{FE7866FC-5176-4343-AFC3-0F93138B1572}" type="pres">
      <dgm:prSet presAssocID="{46AB52A1-A12F-4E0E-A1ED-7C4462F9FE54}" presName="text_1" presStyleLbl="node1" presStyleIdx="0" presStyleCnt="6">
        <dgm:presLayoutVars>
          <dgm:bulletEnabled val="1"/>
        </dgm:presLayoutVars>
      </dgm:prSet>
      <dgm:spPr/>
    </dgm:pt>
    <dgm:pt modelId="{79073555-FD5B-42B9-A6AB-B536B5859CA1}" type="pres">
      <dgm:prSet presAssocID="{46AB52A1-A12F-4E0E-A1ED-7C4462F9FE54}" presName="accent_1" presStyleCnt="0"/>
      <dgm:spPr/>
    </dgm:pt>
    <dgm:pt modelId="{E556BFFE-FED0-45DE-8250-DA8A1C2B64D4}" type="pres">
      <dgm:prSet presAssocID="{46AB52A1-A12F-4E0E-A1ED-7C4462F9FE54}" presName="accentRepeatNode" presStyleLbl="solidFgAcc1" presStyleIdx="0" presStyleCnt="6"/>
      <dgm:spPr>
        <a:blipFill rotWithShape="0">
          <a:blip xmlns:r="http://schemas.openxmlformats.org/officeDocument/2006/relationships" r:embed="rId1"/>
          <a:srcRect/>
          <a:stretch>
            <a:fillRect l="-40000" r="-40000"/>
          </a:stretch>
        </a:blipFill>
      </dgm:spPr>
    </dgm:pt>
    <dgm:pt modelId="{F91F6F1B-E421-47D6-9250-89C7B476D214}" type="pres">
      <dgm:prSet presAssocID="{D6F8DD4D-69CC-4C6D-A59F-D39C5B850A87}" presName="text_2" presStyleLbl="node1" presStyleIdx="1" presStyleCnt="6">
        <dgm:presLayoutVars>
          <dgm:bulletEnabled val="1"/>
        </dgm:presLayoutVars>
      </dgm:prSet>
      <dgm:spPr/>
    </dgm:pt>
    <dgm:pt modelId="{C351D1E3-5769-42A4-AB02-9119B5E5AC77}" type="pres">
      <dgm:prSet presAssocID="{D6F8DD4D-69CC-4C6D-A59F-D39C5B850A87}" presName="accent_2" presStyleCnt="0"/>
      <dgm:spPr/>
    </dgm:pt>
    <dgm:pt modelId="{17B80381-B9BC-474A-861D-AB67505D69F0}" type="pres">
      <dgm:prSet presAssocID="{D6F8DD4D-69CC-4C6D-A59F-D39C5B850A87}" presName="accentRepeatNode" presStyleLbl="solidFgAcc1" presStyleIdx="1" presStyleCnt="6"/>
      <dgm:spPr>
        <a:blipFill rotWithShape="0">
          <a:blip xmlns:r="http://schemas.openxmlformats.org/officeDocument/2006/relationships" r:embed="rId2"/>
          <a:srcRect/>
          <a:stretch>
            <a:fillRect l="-39000" r="-39000"/>
          </a:stretch>
        </a:blipFill>
      </dgm:spPr>
    </dgm:pt>
    <dgm:pt modelId="{6BFE8ACE-3DE6-4BEC-9E2A-7DD753C8E6E1}" type="pres">
      <dgm:prSet presAssocID="{E46761F3-D96C-49BD-87EB-C0D5B226DA81}" presName="text_3" presStyleLbl="node1" presStyleIdx="2" presStyleCnt="6">
        <dgm:presLayoutVars>
          <dgm:bulletEnabled val="1"/>
        </dgm:presLayoutVars>
      </dgm:prSet>
      <dgm:spPr/>
    </dgm:pt>
    <dgm:pt modelId="{0E36851A-FCDB-4D2D-BCA4-0CA01473AB89}" type="pres">
      <dgm:prSet presAssocID="{E46761F3-D96C-49BD-87EB-C0D5B226DA81}" presName="accent_3" presStyleCnt="0"/>
      <dgm:spPr/>
    </dgm:pt>
    <dgm:pt modelId="{12B48236-4B7A-4F74-B669-3CE36995618F}" type="pres">
      <dgm:prSet presAssocID="{E46761F3-D96C-49BD-87EB-C0D5B226DA81}" presName="accentRepeatNode" presStyleLbl="solidFgAcc1" presStyleIdx="2" presStyleCnt="6"/>
      <dgm:spPr>
        <a:blipFill rotWithShape="0">
          <a:blip xmlns:r="http://schemas.openxmlformats.org/officeDocument/2006/relationships" r:embed="rId3"/>
          <a:srcRect/>
          <a:stretch>
            <a:fillRect l="-8000" r="-8000"/>
          </a:stretch>
        </a:blipFill>
      </dgm:spPr>
    </dgm:pt>
    <dgm:pt modelId="{BA5E3BB9-8399-45BF-BCA2-570C73DF656B}" type="pres">
      <dgm:prSet presAssocID="{7C3C0AAB-53F6-4494-8107-038A74295603}" presName="text_4" presStyleLbl="node1" presStyleIdx="3" presStyleCnt="6">
        <dgm:presLayoutVars>
          <dgm:bulletEnabled val="1"/>
        </dgm:presLayoutVars>
      </dgm:prSet>
      <dgm:spPr/>
    </dgm:pt>
    <dgm:pt modelId="{E89C5DDE-AE27-435A-A76F-BCE806915CDB}" type="pres">
      <dgm:prSet presAssocID="{7C3C0AAB-53F6-4494-8107-038A74295603}" presName="accent_4" presStyleCnt="0"/>
      <dgm:spPr/>
    </dgm:pt>
    <dgm:pt modelId="{FF778BB0-B9A6-4A8A-87BA-2A5725A7607E}" type="pres">
      <dgm:prSet presAssocID="{7C3C0AAB-53F6-4494-8107-038A74295603}" presName="accentRepeatNode" presStyleLbl="solidFgAcc1" presStyleIdx="3" presStyleCnt="6"/>
      <dgm:spPr>
        <a:blipFill rotWithShape="0">
          <a:blip xmlns:r="http://schemas.openxmlformats.org/officeDocument/2006/relationships" r:embed="rId4"/>
          <a:srcRect/>
          <a:stretch>
            <a:fillRect l="-21000" r="-21000"/>
          </a:stretch>
        </a:blipFill>
      </dgm:spPr>
    </dgm:pt>
    <dgm:pt modelId="{9EEE0EE3-4126-46FC-BD56-B237656AE9A0}" type="pres">
      <dgm:prSet presAssocID="{BE7014FD-959A-47BD-B0BC-6A6EDEAF8865}" presName="text_5" presStyleLbl="node1" presStyleIdx="4" presStyleCnt="6">
        <dgm:presLayoutVars>
          <dgm:bulletEnabled val="1"/>
        </dgm:presLayoutVars>
      </dgm:prSet>
      <dgm:spPr/>
    </dgm:pt>
    <dgm:pt modelId="{2169022D-FACA-4D9B-8A06-304578448CCD}" type="pres">
      <dgm:prSet presAssocID="{BE7014FD-959A-47BD-B0BC-6A6EDEAF8865}" presName="accent_5" presStyleCnt="0"/>
      <dgm:spPr/>
    </dgm:pt>
    <dgm:pt modelId="{963E24EE-EE51-4B59-9D60-50AF516D25E2}" type="pres">
      <dgm:prSet presAssocID="{BE7014FD-959A-47BD-B0BC-6A6EDEAF8865}" presName="accentRepeatNode" presStyleLbl="solidFgAcc1" presStyleIdx="4" presStyleCnt="6"/>
      <dgm:spPr>
        <a:blipFill rotWithShape="0">
          <a:blip xmlns:r="http://schemas.openxmlformats.org/officeDocument/2006/relationships" r:embed="rId5"/>
          <a:srcRect/>
          <a:stretch>
            <a:fillRect l="-14000" r="-14000"/>
          </a:stretch>
        </a:blipFill>
      </dgm:spPr>
    </dgm:pt>
    <dgm:pt modelId="{655F9397-C2A9-4567-A75F-CD475CABDFC0}" type="pres">
      <dgm:prSet presAssocID="{05147543-B7AB-4E3C-93C0-0DA05EE12631}" presName="text_6" presStyleLbl="node1" presStyleIdx="5" presStyleCnt="6">
        <dgm:presLayoutVars>
          <dgm:bulletEnabled val="1"/>
        </dgm:presLayoutVars>
      </dgm:prSet>
      <dgm:spPr/>
    </dgm:pt>
    <dgm:pt modelId="{319A57A8-A301-43FB-AF19-4DF27DAE2240}" type="pres">
      <dgm:prSet presAssocID="{05147543-B7AB-4E3C-93C0-0DA05EE12631}" presName="accent_6" presStyleCnt="0"/>
      <dgm:spPr/>
    </dgm:pt>
    <dgm:pt modelId="{402A634F-E521-4623-ACCB-7A68BC3F0308}" type="pres">
      <dgm:prSet presAssocID="{05147543-B7AB-4E3C-93C0-0DA05EE12631}" presName="accentRepeatNode" presStyleLbl="solidFgAcc1" presStyleIdx="5" presStyleCnt="6"/>
      <dgm:spPr>
        <a:blipFill rotWithShape="0">
          <a:blip xmlns:r="http://schemas.openxmlformats.org/officeDocument/2006/relationships" r:embed="rId6"/>
          <a:srcRect/>
          <a:stretch>
            <a:fillRect l="-58000" r="-58000"/>
          </a:stretch>
        </a:blipFill>
      </dgm:spPr>
    </dgm:pt>
  </dgm:ptLst>
  <dgm:cxnLst>
    <dgm:cxn modelId="{29BA540B-EDF4-4577-BCA6-FF2943E11DEC}" type="presOf" srcId="{46AB52A1-A12F-4E0E-A1ED-7C4462F9FE54}" destId="{FE7866FC-5176-4343-AFC3-0F93138B1572}" srcOrd="0" destOrd="0" presId="urn:microsoft.com/office/officeart/2008/layout/VerticalCurvedList"/>
    <dgm:cxn modelId="{951BD41C-5950-4C00-80A3-43CA641597E5}" type="presOf" srcId="{BCDBF860-1F81-4D99-A299-747601FE31F6}" destId="{ED5D9897-FA9C-43B6-B7CB-2B97C4E6A04A}" srcOrd="0" destOrd="0" presId="urn:microsoft.com/office/officeart/2008/layout/VerticalCurvedList"/>
    <dgm:cxn modelId="{34940929-A084-4A3F-95E5-E948F967ED81}" srcId="{785E190B-EA37-4813-8F23-9B5AB3FF82BA}" destId="{E46761F3-D96C-49BD-87EB-C0D5B226DA81}" srcOrd="2" destOrd="0" parTransId="{EECA1E5E-635E-4C64-9CEF-2D993548BE53}" sibTransId="{BAEF9E7C-E3AF-4E23-A296-A758C5D7B63B}"/>
    <dgm:cxn modelId="{A8666B48-A8BF-4F45-9B31-8CFB7880B60F}" srcId="{785E190B-EA37-4813-8F23-9B5AB3FF82BA}" destId="{05147543-B7AB-4E3C-93C0-0DA05EE12631}" srcOrd="5" destOrd="0" parTransId="{6AD53FD6-7AA4-4A44-9F1F-3436FD4CE1A7}" sibTransId="{5AF775F4-BF3D-49A2-8F49-F6B08083238C}"/>
    <dgm:cxn modelId="{B8744B51-BC0C-428A-AF99-2D387AF00544}" type="presOf" srcId="{D6F8DD4D-69CC-4C6D-A59F-D39C5B850A87}" destId="{F91F6F1B-E421-47D6-9250-89C7B476D214}" srcOrd="0" destOrd="0" presId="urn:microsoft.com/office/officeart/2008/layout/VerticalCurvedList"/>
    <dgm:cxn modelId="{AF4BD053-D072-445C-9308-C37CB0120306}" srcId="{785E190B-EA37-4813-8F23-9B5AB3FF82BA}" destId="{46AB52A1-A12F-4E0E-A1ED-7C4462F9FE54}" srcOrd="0" destOrd="0" parTransId="{E51195B1-790D-4857-BA54-62E52B75F4DD}" sibTransId="{BCDBF860-1F81-4D99-A299-747601FE31F6}"/>
    <dgm:cxn modelId="{A59CD654-40A0-46C3-9950-E213F2A0D63F}" type="presOf" srcId="{785E190B-EA37-4813-8F23-9B5AB3FF82BA}" destId="{49691FEE-1A07-4690-B5CC-4E0DE9925D80}" srcOrd="0" destOrd="0" presId="urn:microsoft.com/office/officeart/2008/layout/VerticalCurvedList"/>
    <dgm:cxn modelId="{9C982E5A-37D2-4725-8E8F-DC31EDBAEBD4}" srcId="{785E190B-EA37-4813-8F23-9B5AB3FF82BA}" destId="{D6F8DD4D-69CC-4C6D-A59F-D39C5B850A87}" srcOrd="1" destOrd="0" parTransId="{156A8A48-4230-410E-A9E5-45C6834671E8}" sibTransId="{994A54BA-72BA-409A-9D36-C7750BEFD6A0}"/>
    <dgm:cxn modelId="{AB4ED369-3A3E-4DBE-9D9C-F94BB2A57A8F}" type="presOf" srcId="{05147543-B7AB-4E3C-93C0-0DA05EE12631}" destId="{655F9397-C2A9-4567-A75F-CD475CABDFC0}" srcOrd="0" destOrd="0" presId="urn:microsoft.com/office/officeart/2008/layout/VerticalCurvedList"/>
    <dgm:cxn modelId="{F0753F6B-FB62-453F-91AF-747BFF5A91F6}" srcId="{785E190B-EA37-4813-8F23-9B5AB3FF82BA}" destId="{BE7014FD-959A-47BD-B0BC-6A6EDEAF8865}" srcOrd="4" destOrd="0" parTransId="{C2323664-A77D-4DE9-AC77-9F20928727E5}" sibTransId="{0DC52257-B4A3-42FD-BC96-EB7A609246E6}"/>
    <dgm:cxn modelId="{51DD89BF-383D-4F1F-8A85-AF59B296035B}" srcId="{785E190B-EA37-4813-8F23-9B5AB3FF82BA}" destId="{7C3C0AAB-53F6-4494-8107-038A74295603}" srcOrd="3" destOrd="0" parTransId="{B675FD2A-3352-400C-9DB1-3C3D3EEF824D}" sibTransId="{B486EEDB-424B-4DF9-8ACC-AE0F13BF498B}"/>
    <dgm:cxn modelId="{479A55D2-4155-4081-BA98-827AF8E39CC9}" type="presOf" srcId="{E46761F3-D96C-49BD-87EB-C0D5B226DA81}" destId="{6BFE8ACE-3DE6-4BEC-9E2A-7DD753C8E6E1}" srcOrd="0" destOrd="0" presId="urn:microsoft.com/office/officeart/2008/layout/VerticalCurvedList"/>
    <dgm:cxn modelId="{E6EA24E5-83FE-4E0B-8464-88BE9C540C29}" type="presOf" srcId="{BE7014FD-959A-47BD-B0BC-6A6EDEAF8865}" destId="{9EEE0EE3-4126-46FC-BD56-B237656AE9A0}" srcOrd="0" destOrd="0" presId="urn:microsoft.com/office/officeart/2008/layout/VerticalCurvedList"/>
    <dgm:cxn modelId="{3CAB69F6-9D12-40BD-9C12-9FB5605647E8}" type="presOf" srcId="{7C3C0AAB-53F6-4494-8107-038A74295603}" destId="{BA5E3BB9-8399-45BF-BCA2-570C73DF656B}" srcOrd="0" destOrd="0" presId="urn:microsoft.com/office/officeart/2008/layout/VerticalCurvedList"/>
    <dgm:cxn modelId="{6D13B81F-2FA6-4388-80B9-6D8B1F3D7CF7}" type="presParOf" srcId="{49691FEE-1A07-4690-B5CC-4E0DE9925D80}" destId="{0E21CBF0-3874-41D1-9C55-B494193B5F79}" srcOrd="0" destOrd="0" presId="urn:microsoft.com/office/officeart/2008/layout/VerticalCurvedList"/>
    <dgm:cxn modelId="{CF1C44D2-7F0C-4975-8153-464103B0012A}" type="presParOf" srcId="{0E21CBF0-3874-41D1-9C55-B494193B5F79}" destId="{1DB6C084-5582-4B53-8AB3-C29436181930}" srcOrd="0" destOrd="0" presId="urn:microsoft.com/office/officeart/2008/layout/VerticalCurvedList"/>
    <dgm:cxn modelId="{4A0C3006-8068-4590-A142-1600931975C0}" type="presParOf" srcId="{1DB6C084-5582-4B53-8AB3-C29436181930}" destId="{872E6ACB-BBF9-490D-8899-E84FE17B13D0}" srcOrd="0" destOrd="0" presId="urn:microsoft.com/office/officeart/2008/layout/VerticalCurvedList"/>
    <dgm:cxn modelId="{C841290A-6CC2-4544-AC2A-366C6718EBC5}" type="presParOf" srcId="{1DB6C084-5582-4B53-8AB3-C29436181930}" destId="{ED5D9897-FA9C-43B6-B7CB-2B97C4E6A04A}" srcOrd="1" destOrd="0" presId="urn:microsoft.com/office/officeart/2008/layout/VerticalCurvedList"/>
    <dgm:cxn modelId="{40B78763-1E0D-4914-8592-0FFC6201621E}" type="presParOf" srcId="{1DB6C084-5582-4B53-8AB3-C29436181930}" destId="{AF881EA2-D752-470C-8E17-EB47761B61FE}" srcOrd="2" destOrd="0" presId="urn:microsoft.com/office/officeart/2008/layout/VerticalCurvedList"/>
    <dgm:cxn modelId="{301EBAC4-70FF-4AAA-8C2C-1B0ADE5EF867}" type="presParOf" srcId="{1DB6C084-5582-4B53-8AB3-C29436181930}" destId="{0324D456-0C03-49B7-8D63-A1103DAD16CB}" srcOrd="3" destOrd="0" presId="urn:microsoft.com/office/officeart/2008/layout/VerticalCurvedList"/>
    <dgm:cxn modelId="{FA3E711C-1D79-4D9B-86C6-E7FE04851B98}" type="presParOf" srcId="{0E21CBF0-3874-41D1-9C55-B494193B5F79}" destId="{FE7866FC-5176-4343-AFC3-0F93138B1572}" srcOrd="1" destOrd="0" presId="urn:microsoft.com/office/officeart/2008/layout/VerticalCurvedList"/>
    <dgm:cxn modelId="{4C3DEFCB-ED75-47F8-A390-509BC7719A96}" type="presParOf" srcId="{0E21CBF0-3874-41D1-9C55-B494193B5F79}" destId="{79073555-FD5B-42B9-A6AB-B536B5859CA1}" srcOrd="2" destOrd="0" presId="urn:microsoft.com/office/officeart/2008/layout/VerticalCurvedList"/>
    <dgm:cxn modelId="{6B183F43-DD2B-4955-BC89-093F0D5581AB}" type="presParOf" srcId="{79073555-FD5B-42B9-A6AB-B536B5859CA1}" destId="{E556BFFE-FED0-45DE-8250-DA8A1C2B64D4}" srcOrd="0" destOrd="0" presId="urn:microsoft.com/office/officeart/2008/layout/VerticalCurvedList"/>
    <dgm:cxn modelId="{3715BD1B-07C0-4EBF-A96A-249FEA96E218}" type="presParOf" srcId="{0E21CBF0-3874-41D1-9C55-B494193B5F79}" destId="{F91F6F1B-E421-47D6-9250-89C7B476D214}" srcOrd="3" destOrd="0" presId="urn:microsoft.com/office/officeart/2008/layout/VerticalCurvedList"/>
    <dgm:cxn modelId="{4B8996DB-4526-47F3-8C02-6BDC73809CFB}" type="presParOf" srcId="{0E21CBF0-3874-41D1-9C55-B494193B5F79}" destId="{C351D1E3-5769-42A4-AB02-9119B5E5AC77}" srcOrd="4" destOrd="0" presId="urn:microsoft.com/office/officeart/2008/layout/VerticalCurvedList"/>
    <dgm:cxn modelId="{BD9D31AA-01CA-49CD-BB5C-ABE1B8F0716E}" type="presParOf" srcId="{C351D1E3-5769-42A4-AB02-9119B5E5AC77}" destId="{17B80381-B9BC-474A-861D-AB67505D69F0}" srcOrd="0" destOrd="0" presId="urn:microsoft.com/office/officeart/2008/layout/VerticalCurvedList"/>
    <dgm:cxn modelId="{D3D699D3-7231-45C9-A80B-26015BEBDDB3}" type="presParOf" srcId="{0E21CBF0-3874-41D1-9C55-B494193B5F79}" destId="{6BFE8ACE-3DE6-4BEC-9E2A-7DD753C8E6E1}" srcOrd="5" destOrd="0" presId="urn:microsoft.com/office/officeart/2008/layout/VerticalCurvedList"/>
    <dgm:cxn modelId="{B6741074-F2BD-4560-B1DF-105FFFD006FD}" type="presParOf" srcId="{0E21CBF0-3874-41D1-9C55-B494193B5F79}" destId="{0E36851A-FCDB-4D2D-BCA4-0CA01473AB89}" srcOrd="6" destOrd="0" presId="urn:microsoft.com/office/officeart/2008/layout/VerticalCurvedList"/>
    <dgm:cxn modelId="{06FFEF1B-BEC1-4CD8-A3CC-57041ACA1988}" type="presParOf" srcId="{0E36851A-FCDB-4D2D-BCA4-0CA01473AB89}" destId="{12B48236-4B7A-4F74-B669-3CE36995618F}" srcOrd="0" destOrd="0" presId="urn:microsoft.com/office/officeart/2008/layout/VerticalCurvedList"/>
    <dgm:cxn modelId="{1E467BFF-813D-4834-BDF9-B7FEB1E33B60}" type="presParOf" srcId="{0E21CBF0-3874-41D1-9C55-B494193B5F79}" destId="{BA5E3BB9-8399-45BF-BCA2-570C73DF656B}" srcOrd="7" destOrd="0" presId="urn:microsoft.com/office/officeart/2008/layout/VerticalCurvedList"/>
    <dgm:cxn modelId="{9E50E2BA-5F98-4ECD-8012-8947CB123AE5}" type="presParOf" srcId="{0E21CBF0-3874-41D1-9C55-B494193B5F79}" destId="{E89C5DDE-AE27-435A-A76F-BCE806915CDB}" srcOrd="8" destOrd="0" presId="urn:microsoft.com/office/officeart/2008/layout/VerticalCurvedList"/>
    <dgm:cxn modelId="{01EC3F46-FA9B-477B-BB84-284B08CAA876}" type="presParOf" srcId="{E89C5DDE-AE27-435A-A76F-BCE806915CDB}" destId="{FF778BB0-B9A6-4A8A-87BA-2A5725A7607E}" srcOrd="0" destOrd="0" presId="urn:microsoft.com/office/officeart/2008/layout/VerticalCurvedList"/>
    <dgm:cxn modelId="{10E022B6-6880-41E9-8262-CF0C67781A2F}" type="presParOf" srcId="{0E21CBF0-3874-41D1-9C55-B494193B5F79}" destId="{9EEE0EE3-4126-46FC-BD56-B237656AE9A0}" srcOrd="9" destOrd="0" presId="urn:microsoft.com/office/officeart/2008/layout/VerticalCurvedList"/>
    <dgm:cxn modelId="{CD356BA7-98C6-454C-AA43-AD9B6E651F20}" type="presParOf" srcId="{0E21CBF0-3874-41D1-9C55-B494193B5F79}" destId="{2169022D-FACA-4D9B-8A06-304578448CCD}" srcOrd="10" destOrd="0" presId="urn:microsoft.com/office/officeart/2008/layout/VerticalCurvedList"/>
    <dgm:cxn modelId="{0E001262-693A-421D-9B51-F57D2638F781}" type="presParOf" srcId="{2169022D-FACA-4D9B-8A06-304578448CCD}" destId="{963E24EE-EE51-4B59-9D60-50AF516D25E2}" srcOrd="0" destOrd="0" presId="urn:microsoft.com/office/officeart/2008/layout/VerticalCurvedList"/>
    <dgm:cxn modelId="{68F3F2B1-584B-409A-B5E9-F3BFEF2792B5}" type="presParOf" srcId="{0E21CBF0-3874-41D1-9C55-B494193B5F79}" destId="{655F9397-C2A9-4567-A75F-CD475CABDFC0}" srcOrd="11" destOrd="0" presId="urn:microsoft.com/office/officeart/2008/layout/VerticalCurvedList"/>
    <dgm:cxn modelId="{79BB5A47-F243-4C70-BCA5-5022E68A63AE}" type="presParOf" srcId="{0E21CBF0-3874-41D1-9C55-B494193B5F79}" destId="{319A57A8-A301-43FB-AF19-4DF27DAE2240}" srcOrd="12" destOrd="0" presId="urn:microsoft.com/office/officeart/2008/layout/VerticalCurvedList"/>
    <dgm:cxn modelId="{37CB58E0-2641-4F67-A4DD-BA6A20D50B41}" type="presParOf" srcId="{319A57A8-A301-43FB-AF19-4DF27DAE2240}" destId="{402A634F-E521-4623-ACCB-7A68BC3F030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5E190B-EA37-4813-8F23-9B5AB3FF82BA}"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US"/>
        </a:p>
      </dgm:t>
    </dgm:pt>
    <dgm:pt modelId="{46AB52A1-A12F-4E0E-A1ED-7C4462F9FE54}">
      <dgm:prSet phldrT="[Texto]"/>
      <dgm:spPr/>
      <dgm:t>
        <a:bodyPr/>
        <a:lstStyle/>
        <a:p>
          <a:r>
            <a:rPr lang="es-EC" b="1" i="1" dirty="0"/>
            <a:t>Refracción troposférica</a:t>
          </a:r>
          <a:endParaRPr lang="en-US" dirty="0"/>
        </a:p>
      </dgm:t>
    </dgm:pt>
    <dgm:pt modelId="{E51195B1-790D-4857-BA54-62E52B75F4DD}" type="parTrans" cxnId="{AF4BD053-D072-445C-9308-C37CB0120306}">
      <dgm:prSet/>
      <dgm:spPr/>
      <dgm:t>
        <a:bodyPr/>
        <a:lstStyle/>
        <a:p>
          <a:endParaRPr lang="en-US"/>
        </a:p>
      </dgm:t>
    </dgm:pt>
    <dgm:pt modelId="{BCDBF860-1F81-4D99-A299-747601FE31F6}" type="sibTrans" cxnId="{AF4BD053-D072-445C-9308-C37CB0120306}">
      <dgm:prSet/>
      <dgm:spPr/>
      <dgm:t>
        <a:bodyPr/>
        <a:lstStyle/>
        <a:p>
          <a:endParaRPr lang="en-US"/>
        </a:p>
      </dgm:t>
    </dgm:pt>
    <dgm:pt modelId="{D6F8DD4D-69CC-4C6D-A59F-D39C5B850A87}">
      <dgm:prSet phldrT="[Texto]"/>
      <dgm:spPr/>
      <dgm:t>
        <a:bodyPr/>
        <a:lstStyle/>
        <a:p>
          <a:pPr algn="l"/>
          <a:r>
            <a:rPr lang="es-EC" b="1" i="1" dirty="0"/>
            <a:t>Variaciones en el centro de fase de la antena</a:t>
          </a:r>
          <a:endParaRPr lang="en-US" dirty="0"/>
        </a:p>
      </dgm:t>
    </dgm:pt>
    <dgm:pt modelId="{156A8A48-4230-410E-A9E5-45C6834671E8}" type="parTrans" cxnId="{9C982E5A-37D2-4725-8E8F-DC31EDBAEBD4}">
      <dgm:prSet/>
      <dgm:spPr/>
      <dgm:t>
        <a:bodyPr/>
        <a:lstStyle/>
        <a:p>
          <a:endParaRPr lang="en-US"/>
        </a:p>
      </dgm:t>
    </dgm:pt>
    <dgm:pt modelId="{994A54BA-72BA-409A-9D36-C7750BEFD6A0}" type="sibTrans" cxnId="{9C982E5A-37D2-4725-8E8F-DC31EDBAEBD4}">
      <dgm:prSet/>
      <dgm:spPr/>
      <dgm:t>
        <a:bodyPr/>
        <a:lstStyle/>
        <a:p>
          <a:endParaRPr lang="en-US"/>
        </a:p>
      </dgm:t>
    </dgm:pt>
    <dgm:pt modelId="{E46761F3-D96C-49BD-87EB-C0D5B226DA81}">
      <dgm:prSet phldrT="[Texto]"/>
      <dgm:spPr/>
      <dgm:t>
        <a:bodyPr/>
        <a:lstStyle/>
        <a:p>
          <a:pPr algn="l"/>
          <a:r>
            <a:rPr lang="es-EC" b="1" i="1" dirty="0" err="1"/>
            <a:t>Multitrayectoria</a:t>
          </a:r>
          <a:r>
            <a:rPr lang="es-EC" b="1" i="1" dirty="0"/>
            <a:t> o </a:t>
          </a:r>
          <a:r>
            <a:rPr lang="es-EC" b="1" i="1" dirty="0" err="1"/>
            <a:t>Multipath</a:t>
          </a:r>
          <a:endParaRPr lang="en-US" dirty="0"/>
        </a:p>
      </dgm:t>
    </dgm:pt>
    <dgm:pt modelId="{EECA1E5E-635E-4C64-9CEF-2D993548BE53}" type="parTrans" cxnId="{34940929-A084-4A3F-95E5-E948F967ED81}">
      <dgm:prSet/>
      <dgm:spPr/>
      <dgm:t>
        <a:bodyPr/>
        <a:lstStyle/>
        <a:p>
          <a:endParaRPr lang="en-US"/>
        </a:p>
      </dgm:t>
    </dgm:pt>
    <dgm:pt modelId="{BAEF9E7C-E3AF-4E23-A296-A758C5D7B63B}" type="sibTrans" cxnId="{34940929-A084-4A3F-95E5-E948F967ED81}">
      <dgm:prSet/>
      <dgm:spPr/>
      <dgm:t>
        <a:bodyPr/>
        <a:lstStyle/>
        <a:p>
          <a:endParaRPr lang="en-US"/>
        </a:p>
      </dgm:t>
    </dgm:pt>
    <dgm:pt modelId="{7C3C0AAB-53F6-4494-8107-038A74295603}">
      <dgm:prSet/>
      <dgm:spPr/>
      <dgm:t>
        <a:bodyPr/>
        <a:lstStyle/>
        <a:p>
          <a:r>
            <a:rPr lang="es-MX" b="1" i="1" dirty="0"/>
            <a:t>Efectos geodinámicos</a:t>
          </a:r>
          <a:endParaRPr lang="en-US" dirty="0"/>
        </a:p>
      </dgm:t>
    </dgm:pt>
    <dgm:pt modelId="{B675FD2A-3352-400C-9DB1-3C3D3EEF824D}" type="parTrans" cxnId="{51DD89BF-383D-4F1F-8A85-AF59B296035B}">
      <dgm:prSet/>
      <dgm:spPr/>
      <dgm:t>
        <a:bodyPr/>
        <a:lstStyle/>
        <a:p>
          <a:endParaRPr lang="en-US"/>
        </a:p>
      </dgm:t>
    </dgm:pt>
    <dgm:pt modelId="{B486EEDB-424B-4DF9-8ACC-AE0F13BF498B}" type="sibTrans" cxnId="{51DD89BF-383D-4F1F-8A85-AF59B296035B}">
      <dgm:prSet/>
      <dgm:spPr/>
      <dgm:t>
        <a:bodyPr/>
        <a:lstStyle/>
        <a:p>
          <a:endParaRPr lang="en-US"/>
        </a:p>
      </dgm:t>
    </dgm:pt>
    <dgm:pt modelId="{BE7014FD-959A-47BD-B0BC-6A6EDEAF8865}">
      <dgm:prSet/>
      <dgm:spPr/>
      <dgm:t>
        <a:bodyPr/>
        <a:lstStyle/>
        <a:p>
          <a:pPr algn="l"/>
          <a:r>
            <a:rPr lang="es-MX" b="1" i="1" dirty="0"/>
            <a:t>Carga oceánica</a:t>
          </a:r>
          <a:endParaRPr lang="en-US" dirty="0"/>
        </a:p>
      </dgm:t>
    </dgm:pt>
    <dgm:pt modelId="{C2323664-A77D-4DE9-AC77-9F20928727E5}" type="parTrans" cxnId="{F0753F6B-FB62-453F-91AF-747BFF5A91F6}">
      <dgm:prSet/>
      <dgm:spPr/>
      <dgm:t>
        <a:bodyPr/>
        <a:lstStyle/>
        <a:p>
          <a:endParaRPr lang="en-US"/>
        </a:p>
      </dgm:t>
    </dgm:pt>
    <dgm:pt modelId="{0DC52257-B4A3-42FD-BC96-EB7A609246E6}" type="sibTrans" cxnId="{F0753F6B-FB62-453F-91AF-747BFF5A91F6}">
      <dgm:prSet/>
      <dgm:spPr/>
      <dgm:t>
        <a:bodyPr/>
        <a:lstStyle/>
        <a:p>
          <a:endParaRPr lang="en-US"/>
        </a:p>
      </dgm:t>
    </dgm:pt>
    <dgm:pt modelId="{05147543-B7AB-4E3C-93C0-0DA05EE12631}">
      <dgm:prSet/>
      <dgm:spPr/>
      <dgm:t>
        <a:bodyPr/>
        <a:lstStyle/>
        <a:p>
          <a:r>
            <a:rPr lang="es-MX" b="1" i="1" dirty="0"/>
            <a:t>Marea polar y terrresre</a:t>
          </a:r>
          <a:endParaRPr lang="en-US" dirty="0"/>
        </a:p>
      </dgm:t>
    </dgm:pt>
    <dgm:pt modelId="{6AD53FD6-7AA4-4A44-9F1F-3436FD4CE1A7}" type="parTrans" cxnId="{A8666B48-A8BF-4F45-9B31-8CFB7880B60F}">
      <dgm:prSet/>
      <dgm:spPr/>
      <dgm:t>
        <a:bodyPr/>
        <a:lstStyle/>
        <a:p>
          <a:endParaRPr lang="en-US"/>
        </a:p>
      </dgm:t>
    </dgm:pt>
    <dgm:pt modelId="{5AF775F4-BF3D-49A2-8F49-F6B08083238C}" type="sibTrans" cxnId="{A8666B48-A8BF-4F45-9B31-8CFB7880B60F}">
      <dgm:prSet/>
      <dgm:spPr/>
      <dgm:t>
        <a:bodyPr/>
        <a:lstStyle/>
        <a:p>
          <a:endParaRPr lang="en-US"/>
        </a:p>
      </dgm:t>
    </dgm:pt>
    <dgm:pt modelId="{49691FEE-1A07-4690-B5CC-4E0DE9925D80}" type="pres">
      <dgm:prSet presAssocID="{785E190B-EA37-4813-8F23-9B5AB3FF82BA}" presName="Name0" presStyleCnt="0">
        <dgm:presLayoutVars>
          <dgm:chMax val="7"/>
          <dgm:chPref val="7"/>
          <dgm:dir/>
        </dgm:presLayoutVars>
      </dgm:prSet>
      <dgm:spPr/>
    </dgm:pt>
    <dgm:pt modelId="{0E21CBF0-3874-41D1-9C55-B494193B5F79}" type="pres">
      <dgm:prSet presAssocID="{785E190B-EA37-4813-8F23-9B5AB3FF82BA}" presName="Name1" presStyleCnt="0"/>
      <dgm:spPr/>
    </dgm:pt>
    <dgm:pt modelId="{1DB6C084-5582-4B53-8AB3-C29436181930}" type="pres">
      <dgm:prSet presAssocID="{785E190B-EA37-4813-8F23-9B5AB3FF82BA}" presName="cycle" presStyleCnt="0"/>
      <dgm:spPr/>
    </dgm:pt>
    <dgm:pt modelId="{872E6ACB-BBF9-490D-8899-E84FE17B13D0}" type="pres">
      <dgm:prSet presAssocID="{785E190B-EA37-4813-8F23-9B5AB3FF82BA}" presName="srcNode" presStyleLbl="node1" presStyleIdx="0" presStyleCnt="6"/>
      <dgm:spPr/>
    </dgm:pt>
    <dgm:pt modelId="{ED5D9897-FA9C-43B6-B7CB-2B97C4E6A04A}" type="pres">
      <dgm:prSet presAssocID="{785E190B-EA37-4813-8F23-9B5AB3FF82BA}" presName="conn" presStyleLbl="parChTrans1D2" presStyleIdx="0" presStyleCnt="1"/>
      <dgm:spPr/>
    </dgm:pt>
    <dgm:pt modelId="{AF881EA2-D752-470C-8E17-EB47761B61FE}" type="pres">
      <dgm:prSet presAssocID="{785E190B-EA37-4813-8F23-9B5AB3FF82BA}" presName="extraNode" presStyleLbl="node1" presStyleIdx="0" presStyleCnt="6"/>
      <dgm:spPr/>
    </dgm:pt>
    <dgm:pt modelId="{0324D456-0C03-49B7-8D63-A1103DAD16CB}" type="pres">
      <dgm:prSet presAssocID="{785E190B-EA37-4813-8F23-9B5AB3FF82BA}" presName="dstNode" presStyleLbl="node1" presStyleIdx="0" presStyleCnt="6"/>
      <dgm:spPr/>
    </dgm:pt>
    <dgm:pt modelId="{FE7866FC-5176-4343-AFC3-0F93138B1572}" type="pres">
      <dgm:prSet presAssocID="{46AB52A1-A12F-4E0E-A1ED-7C4462F9FE54}" presName="text_1" presStyleLbl="node1" presStyleIdx="0" presStyleCnt="6">
        <dgm:presLayoutVars>
          <dgm:bulletEnabled val="1"/>
        </dgm:presLayoutVars>
      </dgm:prSet>
      <dgm:spPr/>
    </dgm:pt>
    <dgm:pt modelId="{79073555-FD5B-42B9-A6AB-B536B5859CA1}" type="pres">
      <dgm:prSet presAssocID="{46AB52A1-A12F-4E0E-A1ED-7C4462F9FE54}" presName="accent_1" presStyleCnt="0"/>
      <dgm:spPr/>
    </dgm:pt>
    <dgm:pt modelId="{E556BFFE-FED0-45DE-8250-DA8A1C2B64D4}" type="pres">
      <dgm:prSet presAssocID="{46AB52A1-A12F-4E0E-A1ED-7C4462F9FE54}" presName="accentRepeatNode" presStyleLbl="solidFgAcc1" presStyleIdx="0" presStyleCnt="6"/>
      <dgm:spPr>
        <a:blipFill rotWithShape="0">
          <a:blip xmlns:r="http://schemas.openxmlformats.org/officeDocument/2006/relationships" r:embed="rId1"/>
          <a:srcRect/>
          <a:stretch>
            <a:fillRect l="-65000" r="-65000"/>
          </a:stretch>
        </a:blipFill>
      </dgm:spPr>
    </dgm:pt>
    <dgm:pt modelId="{F91F6F1B-E421-47D6-9250-89C7B476D214}" type="pres">
      <dgm:prSet presAssocID="{D6F8DD4D-69CC-4C6D-A59F-D39C5B850A87}" presName="text_2" presStyleLbl="node1" presStyleIdx="1" presStyleCnt="6">
        <dgm:presLayoutVars>
          <dgm:bulletEnabled val="1"/>
        </dgm:presLayoutVars>
      </dgm:prSet>
      <dgm:spPr/>
    </dgm:pt>
    <dgm:pt modelId="{C351D1E3-5769-42A4-AB02-9119B5E5AC77}" type="pres">
      <dgm:prSet presAssocID="{D6F8DD4D-69CC-4C6D-A59F-D39C5B850A87}" presName="accent_2" presStyleCnt="0"/>
      <dgm:spPr/>
    </dgm:pt>
    <dgm:pt modelId="{17B80381-B9BC-474A-861D-AB67505D69F0}" type="pres">
      <dgm:prSet presAssocID="{D6F8DD4D-69CC-4C6D-A59F-D39C5B850A87}" presName="accentRepeatNode" presStyleLbl="solidFgAcc1" presStyleIdx="1" presStyleCnt="6"/>
      <dgm:spPr>
        <a:blipFill rotWithShape="0">
          <a:blip xmlns:r="http://schemas.openxmlformats.org/officeDocument/2006/relationships" r:embed="rId2"/>
          <a:srcRect/>
          <a:stretch>
            <a:fillRect l="-12000" r="-12000"/>
          </a:stretch>
        </a:blipFill>
      </dgm:spPr>
    </dgm:pt>
    <dgm:pt modelId="{6BFE8ACE-3DE6-4BEC-9E2A-7DD753C8E6E1}" type="pres">
      <dgm:prSet presAssocID="{E46761F3-D96C-49BD-87EB-C0D5B226DA81}" presName="text_3" presStyleLbl="node1" presStyleIdx="2" presStyleCnt="6">
        <dgm:presLayoutVars>
          <dgm:bulletEnabled val="1"/>
        </dgm:presLayoutVars>
      </dgm:prSet>
      <dgm:spPr/>
    </dgm:pt>
    <dgm:pt modelId="{0E36851A-FCDB-4D2D-BCA4-0CA01473AB89}" type="pres">
      <dgm:prSet presAssocID="{E46761F3-D96C-49BD-87EB-C0D5B226DA81}" presName="accent_3" presStyleCnt="0"/>
      <dgm:spPr/>
    </dgm:pt>
    <dgm:pt modelId="{12B48236-4B7A-4F74-B669-3CE36995618F}" type="pres">
      <dgm:prSet presAssocID="{E46761F3-D96C-49BD-87EB-C0D5B226DA81}" presName="accentRepeatNode" presStyleLbl="solidFgAcc1" presStyleIdx="2" presStyleCnt="6"/>
      <dgm:spPr>
        <a:blipFill rotWithShape="0">
          <a:blip xmlns:r="http://schemas.openxmlformats.org/officeDocument/2006/relationships" r:embed="rId3"/>
          <a:srcRect/>
          <a:stretch>
            <a:fillRect l="-16000" r="-16000"/>
          </a:stretch>
        </a:blipFill>
      </dgm:spPr>
    </dgm:pt>
    <dgm:pt modelId="{BA5E3BB9-8399-45BF-BCA2-570C73DF656B}" type="pres">
      <dgm:prSet presAssocID="{7C3C0AAB-53F6-4494-8107-038A74295603}" presName="text_4" presStyleLbl="node1" presStyleIdx="3" presStyleCnt="6">
        <dgm:presLayoutVars>
          <dgm:bulletEnabled val="1"/>
        </dgm:presLayoutVars>
      </dgm:prSet>
      <dgm:spPr/>
    </dgm:pt>
    <dgm:pt modelId="{E89C5DDE-AE27-435A-A76F-BCE806915CDB}" type="pres">
      <dgm:prSet presAssocID="{7C3C0AAB-53F6-4494-8107-038A74295603}" presName="accent_4" presStyleCnt="0"/>
      <dgm:spPr/>
    </dgm:pt>
    <dgm:pt modelId="{FF778BB0-B9A6-4A8A-87BA-2A5725A7607E}" type="pres">
      <dgm:prSet presAssocID="{7C3C0AAB-53F6-4494-8107-038A74295603}" presName="accentRepeatNode" presStyleLbl="solidFgAcc1" presStyleIdx="3" presStyleCnt="6"/>
      <dgm:spPr>
        <a:blipFill rotWithShape="0">
          <a:blip xmlns:r="http://schemas.openxmlformats.org/officeDocument/2006/relationships" r:embed="rId4"/>
          <a:srcRect/>
          <a:stretch>
            <a:fillRect l="-22000" r="-22000"/>
          </a:stretch>
        </a:blipFill>
      </dgm:spPr>
    </dgm:pt>
    <dgm:pt modelId="{9EEE0EE3-4126-46FC-BD56-B237656AE9A0}" type="pres">
      <dgm:prSet presAssocID="{BE7014FD-959A-47BD-B0BC-6A6EDEAF8865}" presName="text_5" presStyleLbl="node1" presStyleIdx="4" presStyleCnt="6">
        <dgm:presLayoutVars>
          <dgm:bulletEnabled val="1"/>
        </dgm:presLayoutVars>
      </dgm:prSet>
      <dgm:spPr/>
    </dgm:pt>
    <dgm:pt modelId="{2169022D-FACA-4D9B-8A06-304578448CCD}" type="pres">
      <dgm:prSet presAssocID="{BE7014FD-959A-47BD-B0BC-6A6EDEAF8865}" presName="accent_5" presStyleCnt="0"/>
      <dgm:spPr/>
    </dgm:pt>
    <dgm:pt modelId="{963E24EE-EE51-4B59-9D60-50AF516D25E2}" type="pres">
      <dgm:prSet presAssocID="{BE7014FD-959A-47BD-B0BC-6A6EDEAF8865}" presName="accentRepeatNode" presStyleLbl="solidFgAcc1" presStyleIdx="4" presStyleCnt="6"/>
      <dgm:spPr>
        <a:blipFill rotWithShape="0">
          <a:blip xmlns:r="http://schemas.openxmlformats.org/officeDocument/2006/relationships" r:embed="rId5"/>
          <a:srcRect/>
          <a:stretch>
            <a:fillRect/>
          </a:stretch>
        </a:blipFill>
      </dgm:spPr>
    </dgm:pt>
    <dgm:pt modelId="{655F9397-C2A9-4567-A75F-CD475CABDFC0}" type="pres">
      <dgm:prSet presAssocID="{05147543-B7AB-4E3C-93C0-0DA05EE12631}" presName="text_6" presStyleLbl="node1" presStyleIdx="5" presStyleCnt="6">
        <dgm:presLayoutVars>
          <dgm:bulletEnabled val="1"/>
        </dgm:presLayoutVars>
      </dgm:prSet>
      <dgm:spPr/>
    </dgm:pt>
    <dgm:pt modelId="{319A57A8-A301-43FB-AF19-4DF27DAE2240}" type="pres">
      <dgm:prSet presAssocID="{05147543-B7AB-4E3C-93C0-0DA05EE12631}" presName="accent_6" presStyleCnt="0"/>
      <dgm:spPr/>
    </dgm:pt>
    <dgm:pt modelId="{402A634F-E521-4623-ACCB-7A68BC3F0308}" type="pres">
      <dgm:prSet presAssocID="{05147543-B7AB-4E3C-93C0-0DA05EE12631}" presName="accentRepeatNode" presStyleLbl="solidFgAcc1" presStyleIdx="5" presStyleCnt="6"/>
      <dgm:spPr>
        <a:blipFill rotWithShape="0">
          <a:blip xmlns:r="http://schemas.openxmlformats.org/officeDocument/2006/relationships" r:embed="rId6"/>
          <a:srcRect/>
          <a:stretch>
            <a:fillRect l="-62000" r="-62000"/>
          </a:stretch>
        </a:blipFill>
      </dgm:spPr>
    </dgm:pt>
  </dgm:ptLst>
  <dgm:cxnLst>
    <dgm:cxn modelId="{29BA540B-EDF4-4577-BCA6-FF2943E11DEC}" type="presOf" srcId="{46AB52A1-A12F-4E0E-A1ED-7C4462F9FE54}" destId="{FE7866FC-5176-4343-AFC3-0F93138B1572}" srcOrd="0" destOrd="0" presId="urn:microsoft.com/office/officeart/2008/layout/VerticalCurvedList"/>
    <dgm:cxn modelId="{951BD41C-5950-4C00-80A3-43CA641597E5}" type="presOf" srcId="{BCDBF860-1F81-4D99-A299-747601FE31F6}" destId="{ED5D9897-FA9C-43B6-B7CB-2B97C4E6A04A}" srcOrd="0" destOrd="0" presId="urn:microsoft.com/office/officeart/2008/layout/VerticalCurvedList"/>
    <dgm:cxn modelId="{34940929-A084-4A3F-95E5-E948F967ED81}" srcId="{785E190B-EA37-4813-8F23-9B5AB3FF82BA}" destId="{E46761F3-D96C-49BD-87EB-C0D5B226DA81}" srcOrd="2" destOrd="0" parTransId="{EECA1E5E-635E-4C64-9CEF-2D993548BE53}" sibTransId="{BAEF9E7C-E3AF-4E23-A296-A758C5D7B63B}"/>
    <dgm:cxn modelId="{A8666B48-A8BF-4F45-9B31-8CFB7880B60F}" srcId="{785E190B-EA37-4813-8F23-9B5AB3FF82BA}" destId="{05147543-B7AB-4E3C-93C0-0DA05EE12631}" srcOrd="5" destOrd="0" parTransId="{6AD53FD6-7AA4-4A44-9F1F-3436FD4CE1A7}" sibTransId="{5AF775F4-BF3D-49A2-8F49-F6B08083238C}"/>
    <dgm:cxn modelId="{B8744B51-BC0C-428A-AF99-2D387AF00544}" type="presOf" srcId="{D6F8DD4D-69CC-4C6D-A59F-D39C5B850A87}" destId="{F91F6F1B-E421-47D6-9250-89C7B476D214}" srcOrd="0" destOrd="0" presId="urn:microsoft.com/office/officeart/2008/layout/VerticalCurvedList"/>
    <dgm:cxn modelId="{AF4BD053-D072-445C-9308-C37CB0120306}" srcId="{785E190B-EA37-4813-8F23-9B5AB3FF82BA}" destId="{46AB52A1-A12F-4E0E-A1ED-7C4462F9FE54}" srcOrd="0" destOrd="0" parTransId="{E51195B1-790D-4857-BA54-62E52B75F4DD}" sibTransId="{BCDBF860-1F81-4D99-A299-747601FE31F6}"/>
    <dgm:cxn modelId="{A59CD654-40A0-46C3-9950-E213F2A0D63F}" type="presOf" srcId="{785E190B-EA37-4813-8F23-9B5AB3FF82BA}" destId="{49691FEE-1A07-4690-B5CC-4E0DE9925D80}" srcOrd="0" destOrd="0" presId="urn:microsoft.com/office/officeart/2008/layout/VerticalCurvedList"/>
    <dgm:cxn modelId="{9C982E5A-37D2-4725-8E8F-DC31EDBAEBD4}" srcId="{785E190B-EA37-4813-8F23-9B5AB3FF82BA}" destId="{D6F8DD4D-69CC-4C6D-A59F-D39C5B850A87}" srcOrd="1" destOrd="0" parTransId="{156A8A48-4230-410E-A9E5-45C6834671E8}" sibTransId="{994A54BA-72BA-409A-9D36-C7750BEFD6A0}"/>
    <dgm:cxn modelId="{AB4ED369-3A3E-4DBE-9D9C-F94BB2A57A8F}" type="presOf" srcId="{05147543-B7AB-4E3C-93C0-0DA05EE12631}" destId="{655F9397-C2A9-4567-A75F-CD475CABDFC0}" srcOrd="0" destOrd="0" presId="urn:microsoft.com/office/officeart/2008/layout/VerticalCurvedList"/>
    <dgm:cxn modelId="{F0753F6B-FB62-453F-91AF-747BFF5A91F6}" srcId="{785E190B-EA37-4813-8F23-9B5AB3FF82BA}" destId="{BE7014FD-959A-47BD-B0BC-6A6EDEAF8865}" srcOrd="4" destOrd="0" parTransId="{C2323664-A77D-4DE9-AC77-9F20928727E5}" sibTransId="{0DC52257-B4A3-42FD-BC96-EB7A609246E6}"/>
    <dgm:cxn modelId="{51DD89BF-383D-4F1F-8A85-AF59B296035B}" srcId="{785E190B-EA37-4813-8F23-9B5AB3FF82BA}" destId="{7C3C0AAB-53F6-4494-8107-038A74295603}" srcOrd="3" destOrd="0" parTransId="{B675FD2A-3352-400C-9DB1-3C3D3EEF824D}" sibTransId="{B486EEDB-424B-4DF9-8ACC-AE0F13BF498B}"/>
    <dgm:cxn modelId="{479A55D2-4155-4081-BA98-827AF8E39CC9}" type="presOf" srcId="{E46761F3-D96C-49BD-87EB-C0D5B226DA81}" destId="{6BFE8ACE-3DE6-4BEC-9E2A-7DD753C8E6E1}" srcOrd="0" destOrd="0" presId="urn:microsoft.com/office/officeart/2008/layout/VerticalCurvedList"/>
    <dgm:cxn modelId="{E6EA24E5-83FE-4E0B-8464-88BE9C540C29}" type="presOf" srcId="{BE7014FD-959A-47BD-B0BC-6A6EDEAF8865}" destId="{9EEE0EE3-4126-46FC-BD56-B237656AE9A0}" srcOrd="0" destOrd="0" presId="urn:microsoft.com/office/officeart/2008/layout/VerticalCurvedList"/>
    <dgm:cxn modelId="{3CAB69F6-9D12-40BD-9C12-9FB5605647E8}" type="presOf" srcId="{7C3C0AAB-53F6-4494-8107-038A74295603}" destId="{BA5E3BB9-8399-45BF-BCA2-570C73DF656B}" srcOrd="0" destOrd="0" presId="urn:microsoft.com/office/officeart/2008/layout/VerticalCurvedList"/>
    <dgm:cxn modelId="{6D13B81F-2FA6-4388-80B9-6D8B1F3D7CF7}" type="presParOf" srcId="{49691FEE-1A07-4690-B5CC-4E0DE9925D80}" destId="{0E21CBF0-3874-41D1-9C55-B494193B5F79}" srcOrd="0" destOrd="0" presId="urn:microsoft.com/office/officeart/2008/layout/VerticalCurvedList"/>
    <dgm:cxn modelId="{CF1C44D2-7F0C-4975-8153-464103B0012A}" type="presParOf" srcId="{0E21CBF0-3874-41D1-9C55-B494193B5F79}" destId="{1DB6C084-5582-4B53-8AB3-C29436181930}" srcOrd="0" destOrd="0" presId="urn:microsoft.com/office/officeart/2008/layout/VerticalCurvedList"/>
    <dgm:cxn modelId="{4A0C3006-8068-4590-A142-1600931975C0}" type="presParOf" srcId="{1DB6C084-5582-4B53-8AB3-C29436181930}" destId="{872E6ACB-BBF9-490D-8899-E84FE17B13D0}" srcOrd="0" destOrd="0" presId="urn:microsoft.com/office/officeart/2008/layout/VerticalCurvedList"/>
    <dgm:cxn modelId="{C841290A-6CC2-4544-AC2A-366C6718EBC5}" type="presParOf" srcId="{1DB6C084-5582-4B53-8AB3-C29436181930}" destId="{ED5D9897-FA9C-43B6-B7CB-2B97C4E6A04A}" srcOrd="1" destOrd="0" presId="urn:microsoft.com/office/officeart/2008/layout/VerticalCurvedList"/>
    <dgm:cxn modelId="{40B78763-1E0D-4914-8592-0FFC6201621E}" type="presParOf" srcId="{1DB6C084-5582-4B53-8AB3-C29436181930}" destId="{AF881EA2-D752-470C-8E17-EB47761B61FE}" srcOrd="2" destOrd="0" presId="urn:microsoft.com/office/officeart/2008/layout/VerticalCurvedList"/>
    <dgm:cxn modelId="{301EBAC4-70FF-4AAA-8C2C-1B0ADE5EF867}" type="presParOf" srcId="{1DB6C084-5582-4B53-8AB3-C29436181930}" destId="{0324D456-0C03-49B7-8D63-A1103DAD16CB}" srcOrd="3" destOrd="0" presId="urn:microsoft.com/office/officeart/2008/layout/VerticalCurvedList"/>
    <dgm:cxn modelId="{FA3E711C-1D79-4D9B-86C6-E7FE04851B98}" type="presParOf" srcId="{0E21CBF0-3874-41D1-9C55-B494193B5F79}" destId="{FE7866FC-5176-4343-AFC3-0F93138B1572}" srcOrd="1" destOrd="0" presId="urn:microsoft.com/office/officeart/2008/layout/VerticalCurvedList"/>
    <dgm:cxn modelId="{4C3DEFCB-ED75-47F8-A390-509BC7719A96}" type="presParOf" srcId="{0E21CBF0-3874-41D1-9C55-B494193B5F79}" destId="{79073555-FD5B-42B9-A6AB-B536B5859CA1}" srcOrd="2" destOrd="0" presId="urn:microsoft.com/office/officeart/2008/layout/VerticalCurvedList"/>
    <dgm:cxn modelId="{6B183F43-DD2B-4955-BC89-093F0D5581AB}" type="presParOf" srcId="{79073555-FD5B-42B9-A6AB-B536B5859CA1}" destId="{E556BFFE-FED0-45DE-8250-DA8A1C2B64D4}" srcOrd="0" destOrd="0" presId="urn:microsoft.com/office/officeart/2008/layout/VerticalCurvedList"/>
    <dgm:cxn modelId="{3715BD1B-07C0-4EBF-A96A-249FEA96E218}" type="presParOf" srcId="{0E21CBF0-3874-41D1-9C55-B494193B5F79}" destId="{F91F6F1B-E421-47D6-9250-89C7B476D214}" srcOrd="3" destOrd="0" presId="urn:microsoft.com/office/officeart/2008/layout/VerticalCurvedList"/>
    <dgm:cxn modelId="{4B8996DB-4526-47F3-8C02-6BDC73809CFB}" type="presParOf" srcId="{0E21CBF0-3874-41D1-9C55-B494193B5F79}" destId="{C351D1E3-5769-42A4-AB02-9119B5E5AC77}" srcOrd="4" destOrd="0" presId="urn:microsoft.com/office/officeart/2008/layout/VerticalCurvedList"/>
    <dgm:cxn modelId="{BD9D31AA-01CA-49CD-BB5C-ABE1B8F0716E}" type="presParOf" srcId="{C351D1E3-5769-42A4-AB02-9119B5E5AC77}" destId="{17B80381-B9BC-474A-861D-AB67505D69F0}" srcOrd="0" destOrd="0" presId="urn:microsoft.com/office/officeart/2008/layout/VerticalCurvedList"/>
    <dgm:cxn modelId="{D3D699D3-7231-45C9-A80B-26015BEBDDB3}" type="presParOf" srcId="{0E21CBF0-3874-41D1-9C55-B494193B5F79}" destId="{6BFE8ACE-3DE6-4BEC-9E2A-7DD753C8E6E1}" srcOrd="5" destOrd="0" presId="urn:microsoft.com/office/officeart/2008/layout/VerticalCurvedList"/>
    <dgm:cxn modelId="{B6741074-F2BD-4560-B1DF-105FFFD006FD}" type="presParOf" srcId="{0E21CBF0-3874-41D1-9C55-B494193B5F79}" destId="{0E36851A-FCDB-4D2D-BCA4-0CA01473AB89}" srcOrd="6" destOrd="0" presId="urn:microsoft.com/office/officeart/2008/layout/VerticalCurvedList"/>
    <dgm:cxn modelId="{06FFEF1B-BEC1-4CD8-A3CC-57041ACA1988}" type="presParOf" srcId="{0E36851A-FCDB-4D2D-BCA4-0CA01473AB89}" destId="{12B48236-4B7A-4F74-B669-3CE36995618F}" srcOrd="0" destOrd="0" presId="urn:microsoft.com/office/officeart/2008/layout/VerticalCurvedList"/>
    <dgm:cxn modelId="{1E467BFF-813D-4834-BDF9-B7FEB1E33B60}" type="presParOf" srcId="{0E21CBF0-3874-41D1-9C55-B494193B5F79}" destId="{BA5E3BB9-8399-45BF-BCA2-570C73DF656B}" srcOrd="7" destOrd="0" presId="urn:microsoft.com/office/officeart/2008/layout/VerticalCurvedList"/>
    <dgm:cxn modelId="{9E50E2BA-5F98-4ECD-8012-8947CB123AE5}" type="presParOf" srcId="{0E21CBF0-3874-41D1-9C55-B494193B5F79}" destId="{E89C5DDE-AE27-435A-A76F-BCE806915CDB}" srcOrd="8" destOrd="0" presId="urn:microsoft.com/office/officeart/2008/layout/VerticalCurvedList"/>
    <dgm:cxn modelId="{01EC3F46-FA9B-477B-BB84-284B08CAA876}" type="presParOf" srcId="{E89C5DDE-AE27-435A-A76F-BCE806915CDB}" destId="{FF778BB0-B9A6-4A8A-87BA-2A5725A7607E}" srcOrd="0" destOrd="0" presId="urn:microsoft.com/office/officeart/2008/layout/VerticalCurvedList"/>
    <dgm:cxn modelId="{10E022B6-6880-41E9-8262-CF0C67781A2F}" type="presParOf" srcId="{0E21CBF0-3874-41D1-9C55-B494193B5F79}" destId="{9EEE0EE3-4126-46FC-BD56-B237656AE9A0}" srcOrd="9" destOrd="0" presId="urn:microsoft.com/office/officeart/2008/layout/VerticalCurvedList"/>
    <dgm:cxn modelId="{CD356BA7-98C6-454C-AA43-AD9B6E651F20}" type="presParOf" srcId="{0E21CBF0-3874-41D1-9C55-B494193B5F79}" destId="{2169022D-FACA-4D9B-8A06-304578448CCD}" srcOrd="10" destOrd="0" presId="urn:microsoft.com/office/officeart/2008/layout/VerticalCurvedList"/>
    <dgm:cxn modelId="{0E001262-693A-421D-9B51-F57D2638F781}" type="presParOf" srcId="{2169022D-FACA-4D9B-8A06-304578448CCD}" destId="{963E24EE-EE51-4B59-9D60-50AF516D25E2}" srcOrd="0" destOrd="0" presId="urn:microsoft.com/office/officeart/2008/layout/VerticalCurvedList"/>
    <dgm:cxn modelId="{68F3F2B1-584B-409A-B5E9-F3BFEF2792B5}" type="presParOf" srcId="{0E21CBF0-3874-41D1-9C55-B494193B5F79}" destId="{655F9397-C2A9-4567-A75F-CD475CABDFC0}" srcOrd="11" destOrd="0" presId="urn:microsoft.com/office/officeart/2008/layout/VerticalCurvedList"/>
    <dgm:cxn modelId="{79BB5A47-F243-4C70-BCA5-5022E68A63AE}" type="presParOf" srcId="{0E21CBF0-3874-41D1-9C55-B494193B5F79}" destId="{319A57A8-A301-43FB-AF19-4DF27DAE2240}" srcOrd="12" destOrd="0" presId="urn:microsoft.com/office/officeart/2008/layout/VerticalCurvedList"/>
    <dgm:cxn modelId="{37CB58E0-2641-4F67-A4DD-BA6A20D50B41}" type="presParOf" srcId="{319A57A8-A301-43FB-AF19-4DF27DAE2240}" destId="{402A634F-E521-4623-ACCB-7A68BC3F0308}"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DCB9B4-63AE-4594-84B7-85287D1C99AB}" type="doc">
      <dgm:prSet loTypeId="urn:microsoft.com/office/officeart/2005/8/layout/default" loCatId="list" qsTypeId="urn:microsoft.com/office/officeart/2005/8/quickstyle/simple3" qsCatId="simple" csTypeId="urn:microsoft.com/office/officeart/2005/8/colors/colorful5" csCatId="colorful" phldr="1"/>
      <dgm:spPr/>
      <dgm:t>
        <a:bodyPr/>
        <a:lstStyle/>
        <a:p>
          <a:endParaRPr lang="es-ES"/>
        </a:p>
      </dgm:t>
    </dgm:pt>
    <dgm:pt modelId="{44AD6D93-0C72-47AB-AA5F-D2DB34AC1F85}">
      <dgm:prSet phldrT="[Texto]" custT="1"/>
      <dgm:spPr/>
      <dgm:t>
        <a:bodyPr/>
        <a:lstStyle/>
        <a:p>
          <a:r>
            <a:rPr lang="es-EC" sz="1400"/>
            <a:t>Operada por la Federación Rusa, está conformada por 27 satélites repartidos en 3 órbitas</a:t>
          </a:r>
          <a:endParaRPr lang="es-ES" sz="1400"/>
        </a:p>
      </dgm:t>
    </dgm:pt>
    <dgm:pt modelId="{76FD1220-7C59-44C2-A7E2-E46B018F6050}" type="parTrans" cxnId="{54F9DC33-EDAD-4847-9615-B965B93FC34F}">
      <dgm:prSet/>
      <dgm:spPr/>
      <dgm:t>
        <a:bodyPr/>
        <a:lstStyle/>
        <a:p>
          <a:endParaRPr lang="en-US"/>
        </a:p>
      </dgm:t>
    </dgm:pt>
    <dgm:pt modelId="{15C4D701-6F88-4C35-9F27-A59F9D9AF3D1}" type="sibTrans" cxnId="{54F9DC33-EDAD-4847-9615-B965B93FC34F}">
      <dgm:prSet/>
      <dgm:spPr/>
      <dgm:t>
        <a:bodyPr/>
        <a:lstStyle/>
        <a:p>
          <a:endParaRPr lang="en-US"/>
        </a:p>
      </dgm:t>
    </dgm:pt>
    <dgm:pt modelId="{AC34CD2F-AB10-4CC7-B1F0-245799C07822}" type="pres">
      <dgm:prSet presAssocID="{F4DCB9B4-63AE-4594-84B7-85287D1C99AB}" presName="diagram" presStyleCnt="0">
        <dgm:presLayoutVars>
          <dgm:dir/>
          <dgm:resizeHandles val="exact"/>
        </dgm:presLayoutVars>
      </dgm:prSet>
      <dgm:spPr/>
    </dgm:pt>
    <dgm:pt modelId="{42F64CAE-E9B7-4878-A5BD-580080E2657E}" type="pres">
      <dgm:prSet presAssocID="{44AD6D93-0C72-47AB-AA5F-D2DB34AC1F85}" presName="node" presStyleLbl="node1" presStyleIdx="0" presStyleCnt="1" custLinFactNeighborX="-7901" custLinFactNeighborY="-722">
        <dgm:presLayoutVars>
          <dgm:bulletEnabled val="1"/>
        </dgm:presLayoutVars>
      </dgm:prSet>
      <dgm:spPr/>
    </dgm:pt>
  </dgm:ptLst>
  <dgm:cxnLst>
    <dgm:cxn modelId="{E5959514-4240-4576-89A9-7D0D31321E4F}" type="presOf" srcId="{44AD6D93-0C72-47AB-AA5F-D2DB34AC1F85}" destId="{42F64CAE-E9B7-4878-A5BD-580080E2657E}" srcOrd="0" destOrd="0" presId="urn:microsoft.com/office/officeart/2005/8/layout/default"/>
    <dgm:cxn modelId="{B86DD325-F9E1-49B0-8AB1-AF28CB331115}" type="presOf" srcId="{F4DCB9B4-63AE-4594-84B7-85287D1C99AB}" destId="{AC34CD2F-AB10-4CC7-B1F0-245799C07822}" srcOrd="0" destOrd="0" presId="urn:microsoft.com/office/officeart/2005/8/layout/default"/>
    <dgm:cxn modelId="{54F9DC33-EDAD-4847-9615-B965B93FC34F}" srcId="{F4DCB9B4-63AE-4594-84B7-85287D1C99AB}" destId="{44AD6D93-0C72-47AB-AA5F-D2DB34AC1F85}" srcOrd="0" destOrd="0" parTransId="{76FD1220-7C59-44C2-A7E2-E46B018F6050}" sibTransId="{15C4D701-6F88-4C35-9F27-A59F9D9AF3D1}"/>
    <dgm:cxn modelId="{8E75CEC3-A7D8-45C5-ACC3-D25FA650305E}" type="presParOf" srcId="{AC34CD2F-AB10-4CC7-B1F0-245799C07822}" destId="{42F64CAE-E9B7-4878-A5BD-580080E2657E}"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DCB9B4-63AE-4594-84B7-85287D1C99AB}" type="doc">
      <dgm:prSet loTypeId="urn:microsoft.com/office/officeart/2005/8/layout/default" loCatId="list" qsTypeId="urn:microsoft.com/office/officeart/2005/8/quickstyle/simple3" qsCatId="simple" csTypeId="urn:microsoft.com/office/officeart/2005/8/colors/colorful5" csCatId="colorful" phldr="1"/>
      <dgm:spPr/>
      <dgm:t>
        <a:bodyPr/>
        <a:lstStyle/>
        <a:p>
          <a:endParaRPr lang="es-ES"/>
        </a:p>
      </dgm:t>
    </dgm:pt>
    <dgm:pt modelId="{44AD6D93-0C72-47AB-AA5F-D2DB34AC1F85}">
      <dgm:prSet phldrT="[Texto]" custT="1"/>
      <dgm:spPr/>
      <dgm:t>
        <a:bodyPr/>
        <a:lstStyle/>
        <a:p>
          <a:r>
            <a:rPr lang="es-EC" sz="1400" dirty="0"/>
            <a:t>Operada por los Estados Unidos, 31 satélites</a:t>
          </a:r>
          <a:endParaRPr lang="es-ES" sz="1400" dirty="0"/>
        </a:p>
      </dgm:t>
    </dgm:pt>
    <dgm:pt modelId="{15C4D701-6F88-4C35-9F27-A59F9D9AF3D1}" type="sibTrans" cxnId="{54F9DC33-EDAD-4847-9615-B965B93FC34F}">
      <dgm:prSet/>
      <dgm:spPr/>
      <dgm:t>
        <a:bodyPr/>
        <a:lstStyle/>
        <a:p>
          <a:endParaRPr lang="en-US"/>
        </a:p>
      </dgm:t>
    </dgm:pt>
    <dgm:pt modelId="{76FD1220-7C59-44C2-A7E2-E46B018F6050}" type="parTrans" cxnId="{54F9DC33-EDAD-4847-9615-B965B93FC34F}">
      <dgm:prSet/>
      <dgm:spPr/>
      <dgm:t>
        <a:bodyPr/>
        <a:lstStyle/>
        <a:p>
          <a:endParaRPr lang="en-US"/>
        </a:p>
      </dgm:t>
    </dgm:pt>
    <dgm:pt modelId="{AC34CD2F-AB10-4CC7-B1F0-245799C07822}" type="pres">
      <dgm:prSet presAssocID="{F4DCB9B4-63AE-4594-84B7-85287D1C99AB}" presName="diagram" presStyleCnt="0">
        <dgm:presLayoutVars>
          <dgm:dir/>
          <dgm:resizeHandles val="exact"/>
        </dgm:presLayoutVars>
      </dgm:prSet>
      <dgm:spPr/>
    </dgm:pt>
    <dgm:pt modelId="{42F64CAE-E9B7-4878-A5BD-580080E2657E}" type="pres">
      <dgm:prSet presAssocID="{44AD6D93-0C72-47AB-AA5F-D2DB34AC1F85}" presName="node" presStyleLbl="node1" presStyleIdx="0" presStyleCnt="1">
        <dgm:presLayoutVars>
          <dgm:bulletEnabled val="1"/>
        </dgm:presLayoutVars>
      </dgm:prSet>
      <dgm:spPr/>
    </dgm:pt>
  </dgm:ptLst>
  <dgm:cxnLst>
    <dgm:cxn modelId="{E5959514-4240-4576-89A9-7D0D31321E4F}" type="presOf" srcId="{44AD6D93-0C72-47AB-AA5F-D2DB34AC1F85}" destId="{42F64CAE-E9B7-4878-A5BD-580080E2657E}" srcOrd="0" destOrd="0" presId="urn:microsoft.com/office/officeart/2005/8/layout/default"/>
    <dgm:cxn modelId="{B86DD325-F9E1-49B0-8AB1-AF28CB331115}" type="presOf" srcId="{F4DCB9B4-63AE-4594-84B7-85287D1C99AB}" destId="{AC34CD2F-AB10-4CC7-B1F0-245799C07822}" srcOrd="0" destOrd="0" presId="urn:microsoft.com/office/officeart/2005/8/layout/default"/>
    <dgm:cxn modelId="{54F9DC33-EDAD-4847-9615-B965B93FC34F}" srcId="{F4DCB9B4-63AE-4594-84B7-85287D1C99AB}" destId="{44AD6D93-0C72-47AB-AA5F-D2DB34AC1F85}" srcOrd="0" destOrd="0" parTransId="{76FD1220-7C59-44C2-A7E2-E46B018F6050}" sibTransId="{15C4D701-6F88-4C35-9F27-A59F9D9AF3D1}"/>
    <dgm:cxn modelId="{8E75CEC3-A7D8-45C5-ACC3-D25FA650305E}" type="presParOf" srcId="{AC34CD2F-AB10-4CC7-B1F0-245799C07822}" destId="{42F64CAE-E9B7-4878-A5BD-580080E2657E}" srcOrd="0"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723C2-4150-4425-A8C7-096F526C3B9D}">
      <dsp:nvSpPr>
        <dsp:cNvPr id="0" name=""/>
        <dsp:cNvSpPr/>
      </dsp:nvSpPr>
      <dsp:spPr>
        <a:xfrm>
          <a:off x="387" y="1352385"/>
          <a:ext cx="2298784" cy="2798407"/>
        </a:xfrm>
        <a:prstGeom prst="roundRect">
          <a:avLst>
            <a:gd name="adj" fmla="val 10000"/>
          </a:avLst>
        </a:prstGeom>
        <a:solidFill>
          <a:sysClr val="window" lastClr="FFFFFF">
            <a:alpha val="90000"/>
            <a:hueOff val="0"/>
            <a:satOff val="0"/>
            <a:lumOff val="0"/>
            <a:alphaOff val="0"/>
          </a:sysClr>
        </a:solidFill>
        <a:ln w="6350" cap="flat" cmpd="sng" algn="ctr">
          <a:solidFill>
            <a:srgbClr val="5B9BD5">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s-EC" sz="1600" kern="1200" dirty="0"/>
            <a:t>Precisiones de los resultados realistas y confiables</a:t>
          </a:r>
          <a:endParaRPr lang="es-US" sz="1600" kern="1200" dirty="0">
            <a:solidFill>
              <a:sysClr val="windowText" lastClr="000000">
                <a:hueOff val="0"/>
                <a:satOff val="0"/>
                <a:lumOff val="0"/>
                <a:alphaOff val="0"/>
              </a:sysClr>
            </a:solidFill>
            <a:latin typeface="Calibri" panose="020F0502020204030204"/>
            <a:ea typeface="+mn-ea"/>
            <a:cs typeface="+mn-cs"/>
          </a:endParaRPr>
        </a:p>
        <a:p>
          <a:pPr marL="171450" lvl="1" indent="-171450" algn="l" defTabSz="711200">
            <a:lnSpc>
              <a:spcPct val="90000"/>
            </a:lnSpc>
            <a:spcBef>
              <a:spcPct val="0"/>
            </a:spcBef>
            <a:spcAft>
              <a:spcPct val="15000"/>
            </a:spcAft>
            <a:buChar char="•"/>
          </a:pPr>
          <a:endParaRPr lang="es-US" sz="1600" kern="1200" dirty="0">
            <a:solidFill>
              <a:sysClr val="windowText" lastClr="000000">
                <a:hueOff val="0"/>
                <a:satOff val="0"/>
                <a:lumOff val="0"/>
                <a:alphaOff val="0"/>
              </a:sysClr>
            </a:solidFill>
            <a:latin typeface="Calibri" panose="020F0502020204030204"/>
            <a:ea typeface="+mn-ea"/>
            <a:cs typeface="+mn-cs"/>
          </a:endParaRPr>
        </a:p>
        <a:p>
          <a:pPr marL="171450" lvl="1" indent="-171450" algn="l" defTabSz="711200">
            <a:lnSpc>
              <a:spcPct val="90000"/>
            </a:lnSpc>
            <a:spcBef>
              <a:spcPct val="0"/>
            </a:spcBef>
            <a:spcAft>
              <a:spcPct val="15000"/>
            </a:spcAft>
            <a:buChar char="•"/>
          </a:pPr>
          <a:r>
            <a:rPr lang="es-EC" sz="1600" kern="1200" dirty="0"/>
            <a:t>Procesamiento de las observaciones GNSS sea realizado en un software científico </a:t>
          </a:r>
          <a:endParaRPr lang="es-US" sz="1600" kern="1200" dirty="0">
            <a:solidFill>
              <a:sysClr val="windowText" lastClr="000000">
                <a:hueOff val="0"/>
                <a:satOff val="0"/>
                <a:lumOff val="0"/>
                <a:alphaOff val="0"/>
              </a:sysClr>
            </a:solidFill>
            <a:latin typeface="Calibri" panose="020F0502020204030204"/>
            <a:ea typeface="+mn-ea"/>
            <a:cs typeface="+mn-cs"/>
          </a:endParaRPr>
        </a:p>
      </dsp:txBody>
      <dsp:txXfrm>
        <a:off x="64786" y="1416784"/>
        <a:ext cx="2169986" cy="2069950"/>
      </dsp:txXfrm>
    </dsp:sp>
    <dsp:sp modelId="{01798396-D10C-4BA1-A254-C0944704865B}">
      <dsp:nvSpPr>
        <dsp:cNvPr id="0" name=""/>
        <dsp:cNvSpPr/>
      </dsp:nvSpPr>
      <dsp:spPr>
        <a:xfrm>
          <a:off x="1069137" y="2504045"/>
          <a:ext cx="2664456" cy="2664456"/>
        </a:xfrm>
        <a:prstGeom prst="leftCircularArrow">
          <a:avLst>
            <a:gd name="adj1" fmla="val 3315"/>
            <a:gd name="adj2" fmla="val 409503"/>
            <a:gd name="adj3" fmla="val 2005957"/>
            <a:gd name="adj4" fmla="val 8845433"/>
            <a:gd name="adj5" fmla="val 3867"/>
          </a:avLst>
        </a:prstGeom>
        <a:gradFill rotWithShape="0">
          <a:gsLst>
            <a:gs pos="0">
              <a:srgbClr val="5B9BD5">
                <a:hueOff val="0"/>
                <a:satOff val="0"/>
                <a:lumOff val="0"/>
                <a:alphaOff val="0"/>
                <a:lumMod val="110000"/>
                <a:satMod val="105000"/>
                <a:tint val="67000"/>
              </a:srgbClr>
            </a:gs>
            <a:gs pos="50000">
              <a:srgbClr val="5B9BD5">
                <a:hueOff val="0"/>
                <a:satOff val="0"/>
                <a:lumOff val="0"/>
                <a:alphaOff val="0"/>
                <a:lumMod val="105000"/>
                <a:satMod val="103000"/>
                <a:tint val="73000"/>
              </a:srgbClr>
            </a:gs>
            <a:gs pos="100000">
              <a:srgbClr val="5B9BD5">
                <a:hueOff val="0"/>
                <a:satOff val="0"/>
                <a:lumOff val="0"/>
                <a:alphaOff val="0"/>
                <a:lumMod val="105000"/>
                <a:satMod val="109000"/>
                <a:tint val="81000"/>
              </a:srgb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E64F19D-77DB-42EF-A1F8-D6EFFD06C437}">
      <dsp:nvSpPr>
        <dsp:cNvPr id="0" name=""/>
        <dsp:cNvSpPr/>
      </dsp:nvSpPr>
      <dsp:spPr>
        <a:xfrm>
          <a:off x="523202" y="3920651"/>
          <a:ext cx="2043364" cy="812578"/>
        </a:xfrm>
        <a:prstGeom prst="roundRect">
          <a:avLst>
            <a:gd name="adj" fmla="val 10000"/>
          </a:avLst>
        </a:prstGeom>
        <a:gradFill rotWithShape="0">
          <a:gsLst>
            <a:gs pos="0">
              <a:srgbClr val="5B9BD5">
                <a:hueOff val="0"/>
                <a:satOff val="0"/>
                <a:lumOff val="0"/>
                <a:alphaOff val="0"/>
                <a:lumMod val="110000"/>
                <a:satMod val="105000"/>
                <a:tint val="67000"/>
              </a:srgbClr>
            </a:gs>
            <a:gs pos="50000">
              <a:srgbClr val="5B9BD5">
                <a:hueOff val="0"/>
                <a:satOff val="0"/>
                <a:lumOff val="0"/>
                <a:alphaOff val="0"/>
                <a:lumMod val="105000"/>
                <a:satMod val="103000"/>
                <a:tint val="73000"/>
              </a:srgbClr>
            </a:gs>
            <a:gs pos="100000">
              <a:srgbClr val="5B9BD5">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US" sz="1800" i="1" kern="1200" dirty="0">
              <a:solidFill>
                <a:sysClr val="windowText" lastClr="000000"/>
              </a:solidFill>
              <a:effectLst>
                <a:outerShdw blurRad="38100" dist="38100" dir="2700000" algn="tl">
                  <a:srgbClr val="000000">
                    <a:alpha val="43137"/>
                  </a:srgbClr>
                </a:outerShdw>
              </a:effectLst>
              <a:latin typeface="Calibri" panose="020F0502020204030204"/>
              <a:ea typeface="+mn-ea"/>
              <a:cs typeface="+mn-cs"/>
            </a:rPr>
            <a:t>Precisión</a:t>
          </a:r>
          <a:r>
            <a:rPr lang="es-US" sz="1800" i="1" kern="1200" baseline="0" dirty="0">
              <a:solidFill>
                <a:sysClr val="windowText" lastClr="000000"/>
              </a:solidFill>
              <a:effectLst>
                <a:outerShdw blurRad="38100" dist="38100" dir="2700000" algn="tl">
                  <a:srgbClr val="000000">
                    <a:alpha val="43137"/>
                  </a:srgbClr>
                </a:outerShdw>
              </a:effectLst>
              <a:latin typeface="Calibri" panose="020F0502020204030204"/>
              <a:ea typeface="+mn-ea"/>
              <a:cs typeface="+mn-cs"/>
            </a:rPr>
            <a:t> del software científico</a:t>
          </a:r>
          <a:endParaRPr lang="es-US" sz="1800" i="1" kern="1200" dirty="0">
            <a:solidFill>
              <a:sysClr val="windowText" lastClr="000000"/>
            </a:solidFill>
            <a:effectLst>
              <a:outerShdw blurRad="38100" dist="38100" dir="2700000" algn="tl">
                <a:srgbClr val="000000">
                  <a:alpha val="43137"/>
                </a:srgbClr>
              </a:outerShdw>
            </a:effectLst>
            <a:latin typeface="Calibri" panose="020F0502020204030204"/>
            <a:ea typeface="+mn-ea"/>
            <a:cs typeface="+mn-cs"/>
          </a:endParaRPr>
        </a:p>
      </dsp:txBody>
      <dsp:txXfrm>
        <a:off x="547002" y="3944451"/>
        <a:ext cx="1995764" cy="764978"/>
      </dsp:txXfrm>
    </dsp:sp>
    <dsp:sp modelId="{BB139CD2-71FD-4F44-9F0B-482D38409DF9}">
      <dsp:nvSpPr>
        <dsp:cNvPr id="0" name=""/>
        <dsp:cNvSpPr/>
      </dsp:nvSpPr>
      <dsp:spPr>
        <a:xfrm>
          <a:off x="2959126" y="1352385"/>
          <a:ext cx="2298784" cy="2798407"/>
        </a:xfrm>
        <a:prstGeom prst="roundRect">
          <a:avLst>
            <a:gd name="adj" fmla="val 10000"/>
          </a:avLst>
        </a:prstGeom>
        <a:solidFill>
          <a:sysClr val="window" lastClr="FFFFFF">
            <a:alpha val="90000"/>
            <a:hueOff val="0"/>
            <a:satOff val="0"/>
            <a:lumOff val="0"/>
            <a:alphaOff val="0"/>
          </a:sysClr>
        </a:solidFill>
        <a:ln w="6350" cap="flat" cmpd="sng" algn="ctr">
          <a:solidFill>
            <a:srgbClr val="5B9BD5">
              <a:hueOff val="-2252848"/>
              <a:satOff val="-5806"/>
              <a:lumOff val="-3922"/>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s-EC" sz="1600" kern="1200" dirty="0">
              <a:effectLst/>
              <a:latin typeface="Arial" panose="020B0604020202020204" pitchFamily="34" charset="0"/>
              <a:ea typeface="Calibri" panose="020F0502020204030204" pitchFamily="34" charset="0"/>
            </a:rPr>
            <a:t>Software científico GAMIT/GLOBK y Bernese</a:t>
          </a:r>
          <a:endParaRPr lang="es-US" sz="1600" kern="1200" dirty="0">
            <a:solidFill>
              <a:sysClr val="windowText" lastClr="000000">
                <a:hueOff val="0"/>
                <a:satOff val="0"/>
                <a:lumOff val="0"/>
                <a:alphaOff val="0"/>
              </a:sysClr>
            </a:solidFill>
            <a:latin typeface="Calibri" panose="020F0502020204030204"/>
            <a:ea typeface="+mn-ea"/>
            <a:cs typeface="+mn-cs"/>
          </a:endParaRPr>
        </a:p>
        <a:p>
          <a:pPr marL="171450" lvl="1" indent="-171450" algn="l" defTabSz="711200">
            <a:lnSpc>
              <a:spcPct val="90000"/>
            </a:lnSpc>
            <a:spcBef>
              <a:spcPct val="0"/>
            </a:spcBef>
            <a:spcAft>
              <a:spcPct val="15000"/>
            </a:spcAft>
            <a:buChar char="•"/>
          </a:pPr>
          <a:endParaRPr lang="es-US" sz="1600" kern="1200" dirty="0">
            <a:solidFill>
              <a:sysClr val="windowText" lastClr="000000">
                <a:hueOff val="0"/>
                <a:satOff val="0"/>
                <a:lumOff val="0"/>
                <a:alphaOff val="0"/>
              </a:sysClr>
            </a:solidFill>
            <a:latin typeface="Calibri" panose="020F0502020204030204"/>
            <a:ea typeface="+mn-ea"/>
            <a:cs typeface="+mn-cs"/>
          </a:endParaRPr>
        </a:p>
        <a:p>
          <a:pPr marL="171450" lvl="1" indent="-171450" algn="l" defTabSz="711200">
            <a:lnSpc>
              <a:spcPct val="90000"/>
            </a:lnSpc>
            <a:spcBef>
              <a:spcPct val="0"/>
            </a:spcBef>
            <a:spcAft>
              <a:spcPct val="15000"/>
            </a:spcAft>
            <a:buChar char="•"/>
          </a:pPr>
          <a:r>
            <a:rPr lang="es-EC" sz="1600" kern="1200" dirty="0"/>
            <a:t>Consideran factores y parámetros que un software comercial no considera</a:t>
          </a:r>
          <a:endParaRPr lang="es-US" sz="1600" kern="1200" dirty="0">
            <a:solidFill>
              <a:sysClr val="windowText" lastClr="000000">
                <a:hueOff val="0"/>
                <a:satOff val="0"/>
                <a:lumOff val="0"/>
                <a:alphaOff val="0"/>
              </a:sysClr>
            </a:solidFill>
            <a:latin typeface="Calibri" panose="020F0502020204030204"/>
            <a:ea typeface="+mn-ea"/>
            <a:cs typeface="+mn-cs"/>
          </a:endParaRPr>
        </a:p>
        <a:p>
          <a:pPr marL="171450" lvl="1" indent="-171450" algn="l" defTabSz="711200">
            <a:lnSpc>
              <a:spcPct val="90000"/>
            </a:lnSpc>
            <a:spcBef>
              <a:spcPct val="0"/>
            </a:spcBef>
            <a:spcAft>
              <a:spcPct val="15000"/>
            </a:spcAft>
            <a:buChar char="•"/>
          </a:pPr>
          <a:endParaRPr lang="es-US" sz="1600" kern="1200" dirty="0">
            <a:solidFill>
              <a:sysClr val="windowText" lastClr="000000">
                <a:hueOff val="0"/>
                <a:satOff val="0"/>
                <a:lumOff val="0"/>
                <a:alphaOff val="0"/>
              </a:sysClr>
            </a:solidFill>
            <a:latin typeface="Calibri" panose="020F0502020204030204"/>
            <a:ea typeface="+mn-ea"/>
            <a:cs typeface="+mn-cs"/>
          </a:endParaRPr>
        </a:p>
      </dsp:txBody>
      <dsp:txXfrm>
        <a:off x="3023525" y="2016443"/>
        <a:ext cx="2169986" cy="2069950"/>
      </dsp:txXfrm>
    </dsp:sp>
    <dsp:sp modelId="{4BACE1C5-19EF-4601-8C1C-926F8ADA7BB4}">
      <dsp:nvSpPr>
        <dsp:cNvPr id="0" name=""/>
        <dsp:cNvSpPr/>
      </dsp:nvSpPr>
      <dsp:spPr>
        <a:xfrm>
          <a:off x="4075374" y="375080"/>
          <a:ext cx="2914638" cy="2914638"/>
        </a:xfrm>
        <a:prstGeom prst="circularArrow">
          <a:avLst>
            <a:gd name="adj1" fmla="val 2963"/>
            <a:gd name="adj2" fmla="val 363013"/>
            <a:gd name="adj3" fmla="val 19461476"/>
            <a:gd name="adj4" fmla="val 12575511"/>
            <a:gd name="adj5" fmla="val 3457"/>
          </a:avLst>
        </a:prstGeom>
        <a:gradFill rotWithShape="0">
          <a:gsLst>
            <a:gs pos="0">
              <a:srgbClr val="5B9BD5">
                <a:hueOff val="-3379271"/>
                <a:satOff val="-8710"/>
                <a:lumOff val="-5883"/>
                <a:alphaOff val="0"/>
                <a:lumMod val="110000"/>
                <a:satMod val="105000"/>
                <a:tint val="67000"/>
              </a:srgbClr>
            </a:gs>
            <a:gs pos="50000">
              <a:srgbClr val="5B9BD5">
                <a:hueOff val="-3379271"/>
                <a:satOff val="-8710"/>
                <a:lumOff val="-5883"/>
                <a:alphaOff val="0"/>
                <a:lumMod val="105000"/>
                <a:satMod val="103000"/>
                <a:tint val="73000"/>
              </a:srgbClr>
            </a:gs>
            <a:gs pos="100000">
              <a:srgbClr val="5B9BD5">
                <a:hueOff val="-3379271"/>
                <a:satOff val="-8710"/>
                <a:lumOff val="-5883"/>
                <a:alphaOff val="0"/>
                <a:lumMod val="105000"/>
                <a:satMod val="109000"/>
                <a:tint val="81000"/>
              </a:srgb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0080CA22-24E2-4E4B-8C66-CF742ACF0C78}">
      <dsp:nvSpPr>
        <dsp:cNvPr id="0" name=""/>
        <dsp:cNvSpPr/>
      </dsp:nvSpPr>
      <dsp:spPr>
        <a:xfrm>
          <a:off x="3469967" y="949089"/>
          <a:ext cx="2043364" cy="812578"/>
        </a:xfrm>
        <a:prstGeom prst="roundRect">
          <a:avLst>
            <a:gd name="adj" fmla="val 10000"/>
          </a:avLst>
        </a:prstGeom>
        <a:gradFill rotWithShape="0">
          <a:gsLst>
            <a:gs pos="0">
              <a:srgbClr val="5B9BD5">
                <a:hueOff val="-2252848"/>
                <a:satOff val="-5806"/>
                <a:lumOff val="-3922"/>
                <a:alphaOff val="0"/>
                <a:lumMod val="110000"/>
                <a:satMod val="105000"/>
                <a:tint val="67000"/>
              </a:srgbClr>
            </a:gs>
            <a:gs pos="50000">
              <a:srgbClr val="5B9BD5">
                <a:hueOff val="-2252848"/>
                <a:satOff val="-5806"/>
                <a:lumOff val="-3922"/>
                <a:alphaOff val="0"/>
                <a:lumMod val="105000"/>
                <a:satMod val="103000"/>
                <a:tint val="73000"/>
              </a:srgbClr>
            </a:gs>
            <a:gs pos="100000">
              <a:srgbClr val="5B9BD5">
                <a:hueOff val="-2252848"/>
                <a:satOff val="-5806"/>
                <a:lumOff val="-3922"/>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US" sz="1800" i="1" kern="1200" dirty="0">
              <a:solidFill>
                <a:sysClr val="windowText" lastClr="000000"/>
              </a:solidFill>
              <a:effectLst>
                <a:outerShdw blurRad="38100" dist="38100" dir="2700000" algn="tl">
                  <a:srgbClr val="000000">
                    <a:alpha val="43137"/>
                  </a:srgbClr>
                </a:outerShdw>
              </a:effectLst>
              <a:latin typeface="Calibri" panose="020F0502020204030204"/>
              <a:ea typeface="+mn-ea"/>
              <a:cs typeface="+mn-cs"/>
            </a:rPr>
            <a:t>Ventajas</a:t>
          </a:r>
        </a:p>
      </dsp:txBody>
      <dsp:txXfrm>
        <a:off x="3493767" y="972889"/>
        <a:ext cx="1995764" cy="764978"/>
      </dsp:txXfrm>
    </dsp:sp>
    <dsp:sp modelId="{BCA41E6A-2A22-4FD8-9A30-A7028EF09CDC}">
      <dsp:nvSpPr>
        <dsp:cNvPr id="0" name=""/>
        <dsp:cNvSpPr/>
      </dsp:nvSpPr>
      <dsp:spPr>
        <a:xfrm>
          <a:off x="5917864" y="1352385"/>
          <a:ext cx="2298784" cy="2798407"/>
        </a:xfrm>
        <a:prstGeom prst="roundRect">
          <a:avLst>
            <a:gd name="adj" fmla="val 10000"/>
          </a:avLst>
        </a:prstGeom>
        <a:solidFill>
          <a:sysClr val="window" lastClr="FFFFFF">
            <a:alpha val="90000"/>
            <a:hueOff val="0"/>
            <a:satOff val="0"/>
            <a:lumOff val="0"/>
            <a:alphaOff val="0"/>
          </a:sysClr>
        </a:solidFill>
        <a:ln w="6350" cap="flat" cmpd="sng" algn="ctr">
          <a:solidFill>
            <a:srgbClr val="5B9BD5">
              <a:hueOff val="-4505695"/>
              <a:satOff val="-11613"/>
              <a:lumOff val="-7843"/>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s-EC" sz="1600" kern="1200" dirty="0"/>
            <a:t>Complejidad en su instalación, uso y funcionamiento</a:t>
          </a:r>
          <a:endParaRPr lang="es-US" sz="1600" kern="1200" dirty="0">
            <a:solidFill>
              <a:sysClr val="windowText" lastClr="000000">
                <a:hueOff val="0"/>
                <a:satOff val="0"/>
                <a:lumOff val="0"/>
                <a:alphaOff val="0"/>
              </a:sysClr>
            </a:solidFill>
            <a:latin typeface="Calibri" panose="020F0502020204030204"/>
            <a:ea typeface="+mn-ea"/>
            <a:cs typeface="+mn-cs"/>
          </a:endParaRPr>
        </a:p>
        <a:p>
          <a:pPr marL="171450" lvl="1" indent="-171450" algn="l" defTabSz="711200">
            <a:lnSpc>
              <a:spcPct val="90000"/>
            </a:lnSpc>
            <a:spcBef>
              <a:spcPct val="0"/>
            </a:spcBef>
            <a:spcAft>
              <a:spcPct val="15000"/>
            </a:spcAft>
            <a:buChar char="•"/>
          </a:pPr>
          <a:endParaRPr lang="es-US" sz="1600" kern="1200" dirty="0">
            <a:solidFill>
              <a:sysClr val="windowText" lastClr="000000">
                <a:hueOff val="0"/>
                <a:satOff val="0"/>
                <a:lumOff val="0"/>
                <a:alphaOff val="0"/>
              </a:sysClr>
            </a:solidFill>
            <a:latin typeface="Calibri" panose="020F0502020204030204"/>
            <a:ea typeface="+mn-ea"/>
            <a:cs typeface="+mn-cs"/>
          </a:endParaRPr>
        </a:p>
        <a:p>
          <a:pPr marL="171450" lvl="1" indent="-171450" algn="l" defTabSz="711200">
            <a:lnSpc>
              <a:spcPct val="90000"/>
            </a:lnSpc>
            <a:spcBef>
              <a:spcPct val="0"/>
            </a:spcBef>
            <a:spcAft>
              <a:spcPct val="15000"/>
            </a:spcAft>
            <a:buChar char="•"/>
          </a:pPr>
          <a:r>
            <a:rPr lang="es-EC" sz="1600" kern="1200" dirty="0"/>
            <a:t>Comparación de soluciones, precisiones entre softwares y constelaciones satelitales</a:t>
          </a:r>
          <a:endParaRPr lang="es-US" sz="1600" kern="1200" dirty="0">
            <a:solidFill>
              <a:sysClr val="windowText" lastClr="000000">
                <a:hueOff val="0"/>
                <a:satOff val="0"/>
                <a:lumOff val="0"/>
                <a:alphaOff val="0"/>
              </a:sysClr>
            </a:solidFill>
            <a:latin typeface="Calibri" panose="020F0502020204030204"/>
            <a:ea typeface="+mn-ea"/>
            <a:cs typeface="+mn-cs"/>
          </a:endParaRPr>
        </a:p>
      </dsp:txBody>
      <dsp:txXfrm>
        <a:off x="5982263" y="1416784"/>
        <a:ext cx="2169986" cy="2069950"/>
      </dsp:txXfrm>
    </dsp:sp>
    <dsp:sp modelId="{4C13405A-1AFD-4C9D-AC5D-64AE69B467AD}">
      <dsp:nvSpPr>
        <dsp:cNvPr id="0" name=""/>
        <dsp:cNvSpPr/>
      </dsp:nvSpPr>
      <dsp:spPr>
        <a:xfrm>
          <a:off x="6982727" y="2440959"/>
          <a:ext cx="2747745" cy="2747745"/>
        </a:xfrm>
        <a:prstGeom prst="leftCircularArrow">
          <a:avLst>
            <a:gd name="adj1" fmla="val 3315"/>
            <a:gd name="adj2" fmla="val 409503"/>
            <a:gd name="adj3" fmla="val 2005957"/>
            <a:gd name="adj4" fmla="val 8845433"/>
            <a:gd name="adj5" fmla="val 3867"/>
          </a:avLst>
        </a:prstGeom>
        <a:gradFill rotWithShape="0">
          <a:gsLst>
            <a:gs pos="0">
              <a:srgbClr val="5B9BD5">
                <a:hueOff val="-6758543"/>
                <a:satOff val="-17419"/>
                <a:lumOff val="-11765"/>
                <a:alphaOff val="0"/>
                <a:lumMod val="110000"/>
                <a:satMod val="105000"/>
                <a:tint val="67000"/>
              </a:srgbClr>
            </a:gs>
            <a:gs pos="50000">
              <a:srgbClr val="5B9BD5">
                <a:hueOff val="-6758543"/>
                <a:satOff val="-17419"/>
                <a:lumOff val="-11765"/>
                <a:alphaOff val="0"/>
                <a:lumMod val="105000"/>
                <a:satMod val="103000"/>
                <a:tint val="73000"/>
              </a:srgbClr>
            </a:gs>
            <a:gs pos="100000">
              <a:srgbClr val="5B9BD5">
                <a:hueOff val="-6758543"/>
                <a:satOff val="-17419"/>
                <a:lumOff val="-11765"/>
                <a:alphaOff val="0"/>
                <a:lumMod val="105000"/>
                <a:satMod val="109000"/>
                <a:tint val="81000"/>
              </a:srgb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62CC727-1B9A-4E26-8E70-137614125803}">
      <dsp:nvSpPr>
        <dsp:cNvPr id="0" name=""/>
        <dsp:cNvSpPr/>
      </dsp:nvSpPr>
      <dsp:spPr>
        <a:xfrm>
          <a:off x="6440679" y="3920651"/>
          <a:ext cx="2043364" cy="812578"/>
        </a:xfrm>
        <a:prstGeom prst="roundRect">
          <a:avLst>
            <a:gd name="adj" fmla="val 10000"/>
          </a:avLst>
        </a:prstGeom>
        <a:gradFill rotWithShape="0">
          <a:gsLst>
            <a:gs pos="0">
              <a:srgbClr val="5B9BD5">
                <a:hueOff val="-4505695"/>
                <a:satOff val="-11613"/>
                <a:lumOff val="-7843"/>
                <a:alphaOff val="0"/>
                <a:lumMod val="110000"/>
                <a:satMod val="105000"/>
                <a:tint val="67000"/>
              </a:srgbClr>
            </a:gs>
            <a:gs pos="50000">
              <a:srgbClr val="5B9BD5">
                <a:hueOff val="-4505695"/>
                <a:satOff val="-11613"/>
                <a:lumOff val="-7843"/>
                <a:alphaOff val="0"/>
                <a:lumMod val="105000"/>
                <a:satMod val="103000"/>
                <a:tint val="73000"/>
              </a:srgbClr>
            </a:gs>
            <a:gs pos="100000">
              <a:srgbClr val="5B9BD5">
                <a:hueOff val="-4505695"/>
                <a:satOff val="-11613"/>
                <a:lumOff val="-7843"/>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US" sz="1800" i="1" kern="1200" dirty="0">
              <a:solidFill>
                <a:sysClr val="windowText" lastClr="000000"/>
              </a:solidFill>
              <a:effectLst>
                <a:outerShdw blurRad="38100" dist="38100" dir="2700000" algn="tl">
                  <a:srgbClr val="000000">
                    <a:alpha val="43137"/>
                  </a:srgbClr>
                </a:outerShdw>
              </a:effectLst>
              <a:latin typeface="Calibri" panose="020F0502020204030204"/>
              <a:ea typeface="+mn-ea"/>
              <a:cs typeface="+mn-cs"/>
            </a:rPr>
            <a:t>Problemática</a:t>
          </a:r>
        </a:p>
      </dsp:txBody>
      <dsp:txXfrm>
        <a:off x="6464479" y="3944451"/>
        <a:ext cx="1995764" cy="764978"/>
      </dsp:txXfrm>
    </dsp:sp>
    <dsp:sp modelId="{D1E0F60A-68C4-4ED2-A0EF-4267E18C19E4}">
      <dsp:nvSpPr>
        <dsp:cNvPr id="0" name=""/>
        <dsp:cNvSpPr/>
      </dsp:nvSpPr>
      <dsp:spPr>
        <a:xfrm>
          <a:off x="8876602" y="1352385"/>
          <a:ext cx="2449815" cy="2798407"/>
        </a:xfrm>
        <a:prstGeom prst="roundRect">
          <a:avLst>
            <a:gd name="adj" fmla="val 10000"/>
          </a:avLst>
        </a:prstGeom>
        <a:solidFill>
          <a:sysClr val="window" lastClr="FFFFFF">
            <a:alpha val="90000"/>
            <a:hueOff val="0"/>
            <a:satOff val="0"/>
            <a:lumOff val="0"/>
            <a:alphaOff val="0"/>
          </a:sysClr>
        </a:solidFill>
        <a:ln w="6350" cap="flat" cmpd="sng" algn="ctr">
          <a:solidFill>
            <a:srgbClr val="5B9BD5">
              <a:hueOff val="-6758543"/>
              <a:satOff val="-17419"/>
              <a:lumOff val="-11765"/>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s-EC" sz="1600" kern="1200" dirty="0"/>
            <a:t>Análisis comparativo considerando precisión interna y precisión externa</a:t>
          </a:r>
          <a:endParaRPr lang="es-US" sz="1600" kern="1200" dirty="0">
            <a:solidFill>
              <a:sysClr val="windowText" lastClr="000000">
                <a:hueOff val="0"/>
                <a:satOff val="0"/>
                <a:lumOff val="0"/>
                <a:alphaOff val="0"/>
              </a:sysClr>
            </a:solidFill>
            <a:latin typeface="Calibri" panose="020F0502020204030204"/>
            <a:ea typeface="+mn-ea"/>
            <a:cs typeface="+mn-cs"/>
          </a:endParaRPr>
        </a:p>
        <a:p>
          <a:pPr marL="171450" lvl="1" indent="-171450" algn="l" defTabSz="711200">
            <a:lnSpc>
              <a:spcPct val="90000"/>
            </a:lnSpc>
            <a:spcBef>
              <a:spcPct val="0"/>
            </a:spcBef>
            <a:spcAft>
              <a:spcPct val="15000"/>
            </a:spcAft>
            <a:buChar char="•"/>
          </a:pPr>
          <a:endParaRPr lang="es-US" sz="1600" kern="1200" dirty="0">
            <a:solidFill>
              <a:sysClr val="windowText" lastClr="000000">
                <a:hueOff val="0"/>
                <a:satOff val="0"/>
                <a:lumOff val="0"/>
                <a:alphaOff val="0"/>
              </a:sysClr>
            </a:solidFill>
            <a:latin typeface="Calibri" panose="020F0502020204030204"/>
            <a:ea typeface="+mn-ea"/>
            <a:cs typeface="+mn-cs"/>
          </a:endParaRPr>
        </a:p>
        <a:p>
          <a:pPr marL="171450" lvl="1" indent="-171450" algn="l" defTabSz="711200">
            <a:lnSpc>
              <a:spcPct val="90000"/>
            </a:lnSpc>
            <a:spcBef>
              <a:spcPct val="0"/>
            </a:spcBef>
            <a:spcAft>
              <a:spcPct val="15000"/>
            </a:spcAft>
            <a:buChar char="•"/>
          </a:pPr>
          <a:r>
            <a:rPr lang="es-EC" sz="1600" kern="1200" dirty="0"/>
            <a:t>Datos GNNS de la REGME.</a:t>
          </a:r>
          <a:endParaRPr lang="es-US" sz="1600" kern="1200" dirty="0">
            <a:solidFill>
              <a:sysClr val="windowText" lastClr="000000">
                <a:hueOff val="0"/>
                <a:satOff val="0"/>
                <a:lumOff val="0"/>
                <a:alphaOff val="0"/>
              </a:sysClr>
            </a:solidFill>
            <a:latin typeface="Calibri" panose="020F0502020204030204"/>
            <a:ea typeface="+mn-ea"/>
            <a:cs typeface="+mn-cs"/>
          </a:endParaRPr>
        </a:p>
      </dsp:txBody>
      <dsp:txXfrm>
        <a:off x="8941001" y="2016443"/>
        <a:ext cx="2321017" cy="2069950"/>
      </dsp:txXfrm>
    </dsp:sp>
    <dsp:sp modelId="{51E45928-44E6-4432-9179-B373910C2DC7}">
      <dsp:nvSpPr>
        <dsp:cNvPr id="0" name=""/>
        <dsp:cNvSpPr/>
      </dsp:nvSpPr>
      <dsp:spPr>
        <a:xfrm>
          <a:off x="9462958" y="949089"/>
          <a:ext cx="2043364" cy="812578"/>
        </a:xfrm>
        <a:prstGeom prst="roundRect">
          <a:avLst>
            <a:gd name="adj" fmla="val 10000"/>
          </a:avLst>
        </a:prstGeom>
        <a:gradFill rotWithShape="0">
          <a:gsLst>
            <a:gs pos="0">
              <a:srgbClr val="5B9BD5">
                <a:hueOff val="-6758543"/>
                <a:satOff val="-17419"/>
                <a:lumOff val="-11765"/>
                <a:alphaOff val="0"/>
                <a:lumMod val="110000"/>
                <a:satMod val="105000"/>
                <a:tint val="67000"/>
              </a:srgbClr>
            </a:gs>
            <a:gs pos="50000">
              <a:srgbClr val="5B9BD5">
                <a:hueOff val="-6758543"/>
                <a:satOff val="-17419"/>
                <a:lumOff val="-11765"/>
                <a:alphaOff val="0"/>
                <a:lumMod val="105000"/>
                <a:satMod val="103000"/>
                <a:tint val="73000"/>
              </a:srgbClr>
            </a:gs>
            <a:gs pos="100000">
              <a:srgbClr val="5B9BD5">
                <a:hueOff val="-6758543"/>
                <a:satOff val="-17419"/>
                <a:lumOff val="-11765"/>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US" sz="1800" i="1" kern="1200" dirty="0">
              <a:solidFill>
                <a:sysClr val="windowText" lastClr="000000"/>
              </a:solidFill>
              <a:effectLst>
                <a:outerShdw blurRad="38100" dist="38100" dir="2700000" algn="tl">
                  <a:srgbClr val="000000">
                    <a:alpha val="43137"/>
                  </a:srgbClr>
                </a:outerShdw>
              </a:effectLst>
              <a:latin typeface="Calibri" panose="020F0502020204030204"/>
              <a:ea typeface="+mn-ea"/>
              <a:cs typeface="+mn-cs"/>
            </a:rPr>
            <a:t>Planteamiento</a:t>
          </a:r>
        </a:p>
      </dsp:txBody>
      <dsp:txXfrm>
        <a:off x="9486758" y="972889"/>
        <a:ext cx="1995764" cy="7649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A850F-A562-4B9A-BF57-551952A7E15B}">
      <dsp:nvSpPr>
        <dsp:cNvPr id="0" name=""/>
        <dsp:cNvSpPr/>
      </dsp:nvSpPr>
      <dsp:spPr>
        <a:xfrm>
          <a:off x="3352" y="111482"/>
          <a:ext cx="4084810" cy="1633924"/>
        </a:xfrm>
        <a:prstGeom prst="chevr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s-EC" sz="1800" kern="1200"/>
            <a:t>Obtención y control de los datos recolectados por las estaciones GNSS para monitoreo continuo pertenecientes a la REGME. </a:t>
          </a:r>
          <a:endParaRPr lang="es-ES" sz="1800" kern="1200"/>
        </a:p>
      </dsp:txBody>
      <dsp:txXfrm>
        <a:off x="820314" y="111482"/>
        <a:ext cx="2450886" cy="1633924"/>
      </dsp:txXfrm>
    </dsp:sp>
    <dsp:sp modelId="{2B1D8982-230D-42AC-9805-C134767E1D6A}">
      <dsp:nvSpPr>
        <dsp:cNvPr id="0" name=""/>
        <dsp:cNvSpPr/>
      </dsp:nvSpPr>
      <dsp:spPr>
        <a:xfrm>
          <a:off x="3679681" y="111482"/>
          <a:ext cx="4084810" cy="1633924"/>
        </a:xfrm>
        <a:prstGeom prst="chevron">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s-EC" sz="1800" kern="1200"/>
            <a:t>Ajuste de las observaciones GNSS utilizando el método de mínimos cuadrados y método de filtro de </a:t>
          </a:r>
          <a:r>
            <a:rPr lang="es-EC" sz="1800" kern="1200" err="1"/>
            <a:t>Kalman</a:t>
          </a:r>
          <a:r>
            <a:rPr lang="es-EC" sz="1800" kern="1200"/>
            <a:t>. </a:t>
          </a:r>
          <a:endParaRPr lang="es-ES" sz="1800" kern="1200"/>
        </a:p>
      </dsp:txBody>
      <dsp:txXfrm>
        <a:off x="4496643" y="111482"/>
        <a:ext cx="2450886" cy="1633924"/>
      </dsp:txXfrm>
    </dsp:sp>
    <dsp:sp modelId="{E1D61C06-FA93-4D56-9CFF-FA81FA7DF034}">
      <dsp:nvSpPr>
        <dsp:cNvPr id="0" name=""/>
        <dsp:cNvSpPr/>
      </dsp:nvSpPr>
      <dsp:spPr>
        <a:xfrm>
          <a:off x="7356011" y="111482"/>
          <a:ext cx="4084810" cy="1633924"/>
        </a:xfrm>
        <a:prstGeom prst="chevron">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C" sz="1400" kern="1200" dirty="0"/>
            <a:t>Materialización de las coordenadas semanales de las estaciones de monitoreo continuo en el sistema de referencia internacional IGS14, materializadas con las constelaciones GLONASS y GPS.</a:t>
          </a:r>
          <a:endParaRPr lang="es-ES" sz="1400" kern="1200" dirty="0"/>
        </a:p>
      </dsp:txBody>
      <dsp:txXfrm>
        <a:off x="8172973" y="111482"/>
        <a:ext cx="2450886" cy="16339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A850F-A562-4B9A-BF57-551952A7E15B}">
      <dsp:nvSpPr>
        <dsp:cNvPr id="0" name=""/>
        <dsp:cNvSpPr/>
      </dsp:nvSpPr>
      <dsp:spPr>
        <a:xfrm>
          <a:off x="3352" y="150917"/>
          <a:ext cx="4084809" cy="1633923"/>
        </a:xfrm>
        <a:prstGeom prst="chevr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s-EC" sz="1800" kern="1200"/>
            <a:t>Evaluación del modelo de procesamiento comparando soluciones semanales y soluciones SIRGAS (precisión externa).</a:t>
          </a:r>
          <a:endParaRPr lang="es-ES" sz="1800" kern="1200"/>
        </a:p>
      </dsp:txBody>
      <dsp:txXfrm>
        <a:off x="820314" y="150917"/>
        <a:ext cx="2450886" cy="1633923"/>
      </dsp:txXfrm>
    </dsp:sp>
    <dsp:sp modelId="{2B1D8982-230D-42AC-9805-C134767E1D6A}">
      <dsp:nvSpPr>
        <dsp:cNvPr id="0" name=""/>
        <dsp:cNvSpPr/>
      </dsp:nvSpPr>
      <dsp:spPr>
        <a:xfrm>
          <a:off x="3679681" y="150917"/>
          <a:ext cx="4084809" cy="1633923"/>
        </a:xfrm>
        <a:prstGeom prst="chevron">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s-EC" sz="1800" kern="1200"/>
            <a:t>Valoración individual de las soluciones diarias mediante el análisis de su repetitividad (precisión interna).</a:t>
          </a:r>
          <a:endParaRPr lang="es-ES" sz="1800" kern="1200"/>
        </a:p>
      </dsp:txBody>
      <dsp:txXfrm>
        <a:off x="4496643" y="150917"/>
        <a:ext cx="2450886" cy="1633923"/>
      </dsp:txXfrm>
    </dsp:sp>
    <dsp:sp modelId="{E1D61C06-FA93-4D56-9CFF-FA81FA7DF034}">
      <dsp:nvSpPr>
        <dsp:cNvPr id="0" name=""/>
        <dsp:cNvSpPr/>
      </dsp:nvSpPr>
      <dsp:spPr>
        <a:xfrm>
          <a:off x="7356010" y="150917"/>
          <a:ext cx="4084809" cy="1633923"/>
        </a:xfrm>
        <a:prstGeom prst="chevron">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s-ES" sz="1800" kern="1200" dirty="0"/>
            <a:t>Comparación de las precisiones entre softwares científicos</a:t>
          </a:r>
        </a:p>
      </dsp:txBody>
      <dsp:txXfrm>
        <a:off x="8172972" y="150917"/>
        <a:ext cx="2450886" cy="163392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A06B4-4364-49E2-A34B-70BF9AF84813}">
      <dsp:nvSpPr>
        <dsp:cNvPr id="0" name=""/>
        <dsp:cNvSpPr/>
      </dsp:nvSpPr>
      <dsp:spPr>
        <a:xfrm>
          <a:off x="802051" y="0"/>
          <a:ext cx="9249246" cy="4234376"/>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96EB5FF-7022-4AAE-BF17-08907B1B5920}">
      <dsp:nvSpPr>
        <dsp:cNvPr id="0" name=""/>
        <dsp:cNvSpPr/>
      </dsp:nvSpPr>
      <dsp:spPr>
        <a:xfrm>
          <a:off x="2324" y="1270312"/>
          <a:ext cx="3484805" cy="169375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GAMIT</a:t>
          </a:r>
        </a:p>
        <a:p>
          <a:pPr marL="0" lvl="0" indent="0" algn="ctr" defTabSz="889000">
            <a:lnSpc>
              <a:spcPct val="90000"/>
            </a:lnSpc>
            <a:spcBef>
              <a:spcPct val="0"/>
            </a:spcBef>
            <a:spcAft>
              <a:spcPct val="35000"/>
            </a:spcAft>
            <a:buNone/>
          </a:pPr>
          <a:r>
            <a:rPr lang="es-ES" sz="2000" b="1" kern="1200"/>
            <a:t>(sh_gamit)</a:t>
          </a:r>
        </a:p>
        <a:p>
          <a:pPr marL="0" lvl="0" indent="0" algn="ctr" defTabSz="889000">
            <a:lnSpc>
              <a:spcPct val="90000"/>
            </a:lnSpc>
            <a:spcBef>
              <a:spcPct val="0"/>
            </a:spcBef>
            <a:spcAft>
              <a:spcPct val="35000"/>
            </a:spcAft>
            <a:buNone/>
          </a:pPr>
          <a:r>
            <a:rPr lang="es-ES" sz="2000" kern="1200"/>
            <a:t>Ajuste de observaciones</a:t>
          </a:r>
        </a:p>
      </dsp:txBody>
      <dsp:txXfrm>
        <a:off x="85006" y="1352994"/>
        <a:ext cx="3319441" cy="1528386"/>
      </dsp:txXfrm>
    </dsp:sp>
    <dsp:sp modelId="{F7841519-5B1E-4B35-9C4E-1F4BB7D340AA}">
      <dsp:nvSpPr>
        <dsp:cNvPr id="0" name=""/>
        <dsp:cNvSpPr/>
      </dsp:nvSpPr>
      <dsp:spPr>
        <a:xfrm>
          <a:off x="3698330" y="1270312"/>
          <a:ext cx="3484805" cy="1693750"/>
        </a:xfrm>
        <a:prstGeom prst="roundRect">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GLOBK/GLORG</a:t>
          </a:r>
        </a:p>
        <a:p>
          <a:pPr marL="0" lvl="0" indent="0" algn="ctr" defTabSz="889000">
            <a:lnSpc>
              <a:spcPct val="90000"/>
            </a:lnSpc>
            <a:spcBef>
              <a:spcPct val="0"/>
            </a:spcBef>
            <a:spcAft>
              <a:spcPct val="35000"/>
            </a:spcAft>
            <a:buNone/>
          </a:pPr>
          <a:r>
            <a:rPr lang="es-ES" sz="2000" b="1" kern="1200"/>
            <a:t>(</a:t>
          </a:r>
          <a:r>
            <a:rPr lang="es-ES" sz="2000" b="1" kern="1200" err="1"/>
            <a:t>sh_glred</a:t>
          </a:r>
          <a:r>
            <a:rPr lang="es-ES" sz="2000" b="1" kern="1200"/>
            <a:t>)</a:t>
          </a:r>
        </a:p>
        <a:p>
          <a:pPr marL="0" lvl="0" indent="0" algn="ctr" defTabSz="889000">
            <a:lnSpc>
              <a:spcPct val="90000"/>
            </a:lnSpc>
            <a:spcBef>
              <a:spcPct val="0"/>
            </a:spcBef>
            <a:spcAft>
              <a:spcPct val="35000"/>
            </a:spcAft>
            <a:buNone/>
          </a:pPr>
          <a:r>
            <a:rPr lang="es-ES" sz="2000" kern="1200"/>
            <a:t>Combinación y </a:t>
          </a:r>
          <a:br>
            <a:rPr lang="es-ES" sz="2000" kern="1200"/>
          </a:br>
          <a:r>
            <a:rPr lang="es-ES" sz="2000" kern="1200"/>
            <a:t>Materialización de soluciones</a:t>
          </a:r>
        </a:p>
      </dsp:txBody>
      <dsp:txXfrm>
        <a:off x="3781012" y="1352994"/>
        <a:ext cx="3319441" cy="1528386"/>
      </dsp:txXfrm>
    </dsp:sp>
    <dsp:sp modelId="{BAD62DB4-71E3-4DBA-8365-E3A3659D0364}">
      <dsp:nvSpPr>
        <dsp:cNvPr id="0" name=""/>
        <dsp:cNvSpPr/>
      </dsp:nvSpPr>
      <dsp:spPr>
        <a:xfrm>
          <a:off x="7394336" y="1270312"/>
          <a:ext cx="3484805" cy="1693750"/>
        </a:xfrm>
        <a:prstGeom prst="roundRect">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SUITE DE PROCESAMIENTO DE DATOS GNSS</a:t>
          </a:r>
        </a:p>
        <a:p>
          <a:pPr marL="0" lvl="0" indent="0" algn="ctr" defTabSz="889000">
            <a:lnSpc>
              <a:spcPct val="90000"/>
            </a:lnSpc>
            <a:spcBef>
              <a:spcPct val="0"/>
            </a:spcBef>
            <a:spcAft>
              <a:spcPct val="35000"/>
            </a:spcAft>
            <a:buNone/>
          </a:pPr>
          <a:r>
            <a:rPr lang="es-ES" sz="2000" b="1" kern="1200" dirty="0"/>
            <a:t>GAMIT-GLOBK</a:t>
          </a:r>
        </a:p>
        <a:p>
          <a:pPr marL="0" lvl="0" indent="0" algn="ctr" defTabSz="889000">
            <a:lnSpc>
              <a:spcPct val="90000"/>
            </a:lnSpc>
            <a:spcBef>
              <a:spcPct val="0"/>
            </a:spcBef>
            <a:spcAft>
              <a:spcPct val="35000"/>
            </a:spcAft>
            <a:buNone/>
          </a:pPr>
          <a:r>
            <a:rPr lang="es-ES" sz="2000" b="1" kern="1200" dirty="0"/>
            <a:t>10.7</a:t>
          </a:r>
          <a:endParaRPr lang="es-ES" sz="2000" kern="1200" dirty="0"/>
        </a:p>
      </dsp:txBody>
      <dsp:txXfrm>
        <a:off x="7477018" y="1352994"/>
        <a:ext cx="3319441" cy="15283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578C6-E459-459C-A3F5-58D146C7A1C7}">
      <dsp:nvSpPr>
        <dsp:cNvPr id="0" name=""/>
        <dsp:cNvSpPr/>
      </dsp:nvSpPr>
      <dsp:spPr>
        <a:xfrm>
          <a:off x="0" y="643168"/>
          <a:ext cx="3907825" cy="10836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A1D71C8-353B-4010-B26F-C83FA62EA9AA}">
      <dsp:nvSpPr>
        <dsp:cNvPr id="0" name=""/>
        <dsp:cNvSpPr/>
      </dsp:nvSpPr>
      <dsp:spPr>
        <a:xfrm>
          <a:off x="195391" y="8487"/>
          <a:ext cx="3637583" cy="126936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3395" tIns="0" rIns="103395" bIns="0" numCol="1" spcCol="1270" anchor="ctr" anchorCtr="0">
          <a:noAutofit/>
        </a:bodyPr>
        <a:lstStyle/>
        <a:p>
          <a:pPr marL="0" lvl="0" indent="0" algn="l" defTabSz="711200">
            <a:lnSpc>
              <a:spcPct val="90000"/>
            </a:lnSpc>
            <a:spcBef>
              <a:spcPct val="0"/>
            </a:spcBef>
            <a:spcAft>
              <a:spcPct val="35000"/>
            </a:spcAft>
            <a:buNone/>
          </a:pPr>
          <a:r>
            <a:rPr lang="es-EC" sz="1600" kern="1200">
              <a:latin typeface="Arial" panose="020B0604020202020204" pitchFamily="34" charset="0"/>
              <a:ea typeface="Calibri" panose="020F0502020204030204" pitchFamily="34" charset="0"/>
              <a:cs typeface="Arial" panose="020B0604020202020204" pitchFamily="34" charset="0"/>
            </a:rPr>
            <a:t>Evaluación del modelo de procesamiento comparando soluciones semanales obtenidas y soluciones SIRGAS (precisión externa)</a:t>
          </a:r>
          <a:endParaRPr lang="es-ES" sz="1600" kern="1200"/>
        </a:p>
      </dsp:txBody>
      <dsp:txXfrm>
        <a:off x="257356" y="70452"/>
        <a:ext cx="3513653" cy="1145430"/>
      </dsp:txXfrm>
    </dsp:sp>
    <dsp:sp modelId="{D02A9D05-391B-4B5F-8BBA-EEE7D208C03E}">
      <dsp:nvSpPr>
        <dsp:cNvPr id="0" name=""/>
        <dsp:cNvSpPr/>
      </dsp:nvSpPr>
      <dsp:spPr>
        <a:xfrm>
          <a:off x="0" y="2593647"/>
          <a:ext cx="3907825" cy="1083600"/>
        </a:xfrm>
        <a:prstGeom prst="rect">
          <a:avLst/>
        </a:prstGeom>
        <a:solidFill>
          <a:schemeClr val="lt1">
            <a:alpha val="90000"/>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1">
          <a:scrgbClr r="0" g="0" b="0"/>
        </a:fillRef>
        <a:effectRef idx="0">
          <a:scrgbClr r="0" g="0" b="0"/>
        </a:effectRef>
        <a:fontRef idx="minor"/>
      </dsp:style>
    </dsp:sp>
    <dsp:sp modelId="{F00F8A94-09E6-4206-8C25-A96F325AFAB5}">
      <dsp:nvSpPr>
        <dsp:cNvPr id="0" name=""/>
        <dsp:cNvSpPr/>
      </dsp:nvSpPr>
      <dsp:spPr>
        <a:xfrm>
          <a:off x="195391" y="1958968"/>
          <a:ext cx="3637583" cy="1269360"/>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103395" tIns="0" rIns="103395" bIns="0" numCol="1" spcCol="1270" anchor="ctr" anchorCtr="0">
          <a:noAutofit/>
        </a:bodyPr>
        <a:lstStyle/>
        <a:p>
          <a:pPr marL="0" lvl="0" indent="0" algn="l" defTabSz="711200">
            <a:lnSpc>
              <a:spcPct val="90000"/>
            </a:lnSpc>
            <a:spcBef>
              <a:spcPct val="0"/>
            </a:spcBef>
            <a:spcAft>
              <a:spcPct val="35000"/>
            </a:spcAft>
            <a:buNone/>
          </a:pPr>
          <a:r>
            <a:rPr lang="es-EC" sz="1600" kern="1200">
              <a:latin typeface="Arial" panose="020B0604020202020204" pitchFamily="34" charset="0"/>
              <a:ea typeface="Calibri" panose="020F0502020204030204" pitchFamily="34" charset="0"/>
              <a:cs typeface="Arial" panose="020B0604020202020204" pitchFamily="34" charset="0"/>
            </a:rPr>
            <a:t>Evaluación individual de las soluciones diarias analizando su repetitividad (precisión interna)</a:t>
          </a:r>
          <a:endParaRPr lang="es-ES" sz="1600" kern="1200"/>
        </a:p>
      </dsp:txBody>
      <dsp:txXfrm>
        <a:off x="257356" y="2020933"/>
        <a:ext cx="3513653" cy="11454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64CAE-E9B7-4878-A5BD-580080E2657E}">
      <dsp:nvSpPr>
        <dsp:cNvPr id="0" name=""/>
        <dsp:cNvSpPr/>
      </dsp:nvSpPr>
      <dsp:spPr>
        <a:xfrm>
          <a:off x="238389" y="0"/>
          <a:ext cx="2405462" cy="1443277"/>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a:t>Se procesaron datos de </a:t>
          </a:r>
          <a:r>
            <a:rPr lang="es-EC" sz="2000" kern="1200">
              <a:latin typeface="Calibri" panose="020F0502020204030204"/>
              <a:ea typeface="+mn-ea"/>
              <a:cs typeface="+mn-cs"/>
            </a:rPr>
            <a:t>15 estaciones de la REGME</a:t>
          </a:r>
          <a:endParaRPr lang="es-ES" sz="2000" kern="1200"/>
        </a:p>
      </dsp:txBody>
      <dsp:txXfrm>
        <a:off x="238389" y="0"/>
        <a:ext cx="2405462" cy="1443277"/>
      </dsp:txXfrm>
    </dsp:sp>
    <dsp:sp modelId="{DE03054E-FE75-465E-A185-770E69C9918F}">
      <dsp:nvSpPr>
        <dsp:cNvPr id="0" name=""/>
        <dsp:cNvSpPr/>
      </dsp:nvSpPr>
      <dsp:spPr>
        <a:xfrm>
          <a:off x="272571" y="1690296"/>
          <a:ext cx="2405462" cy="1443277"/>
        </a:xfrm>
        <a:prstGeom prst="rect">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a:t>13 semanas GPS</a:t>
          </a:r>
        </a:p>
        <a:p>
          <a:pPr marL="0" lvl="0" indent="0" algn="ctr" defTabSz="889000">
            <a:lnSpc>
              <a:spcPct val="90000"/>
            </a:lnSpc>
            <a:spcBef>
              <a:spcPct val="0"/>
            </a:spcBef>
            <a:spcAft>
              <a:spcPct val="35000"/>
            </a:spcAft>
            <a:buNone/>
          </a:pPr>
          <a:r>
            <a:rPr lang="es-EC" sz="2000" kern="1200"/>
            <a:t> </a:t>
          </a:r>
          <a:r>
            <a:rPr lang="es-EC" sz="2000" kern="1200">
              <a:latin typeface="Calibri" panose="020F0502020204030204"/>
              <a:ea typeface="+mn-ea"/>
              <a:cs typeface="+mn-cs"/>
            </a:rPr>
            <a:t>91 días</a:t>
          </a:r>
          <a:endParaRPr lang="es-ES" sz="2000" kern="1200">
            <a:latin typeface="Calibri" panose="020F0502020204030204"/>
            <a:ea typeface="+mn-ea"/>
            <a:cs typeface="+mn-cs"/>
          </a:endParaRPr>
        </a:p>
      </dsp:txBody>
      <dsp:txXfrm>
        <a:off x="272571" y="1690296"/>
        <a:ext cx="2405462" cy="1443277"/>
      </dsp:txXfrm>
    </dsp:sp>
    <dsp:sp modelId="{BC469933-2B9C-4A41-ADC1-EA7FA224C068}">
      <dsp:nvSpPr>
        <dsp:cNvPr id="0" name=""/>
        <dsp:cNvSpPr/>
      </dsp:nvSpPr>
      <dsp:spPr>
        <a:xfrm>
          <a:off x="249623" y="3369674"/>
          <a:ext cx="2405462" cy="1443277"/>
        </a:xfrm>
        <a:prstGeom prst="rect">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a:t>El número final de registros por estación utilizados en este trabajo.</a:t>
          </a:r>
          <a:endParaRPr lang="en-US" sz="2200" kern="1200"/>
        </a:p>
      </dsp:txBody>
      <dsp:txXfrm>
        <a:off x="249623" y="3369674"/>
        <a:ext cx="2405462" cy="144327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E77EC-822B-4341-92A8-22ADE823DC43}">
      <dsp:nvSpPr>
        <dsp:cNvPr id="0" name=""/>
        <dsp:cNvSpPr/>
      </dsp:nvSpPr>
      <dsp:spPr>
        <a:xfrm>
          <a:off x="3358909" y="1339137"/>
          <a:ext cx="740315" cy="91440"/>
        </a:xfrm>
        <a:custGeom>
          <a:avLst/>
          <a:gdLst/>
          <a:ahLst/>
          <a:cxnLst/>
          <a:rect l="0" t="0" r="0" b="0"/>
          <a:pathLst>
            <a:path>
              <a:moveTo>
                <a:pt x="0" y="45720"/>
              </a:moveTo>
              <a:lnTo>
                <a:pt x="740315"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09794" y="1381002"/>
        <a:ext cx="38545" cy="7709"/>
      </dsp:txXfrm>
    </dsp:sp>
    <dsp:sp modelId="{B79369CC-BDB0-49D3-A66C-1A95024DA371}">
      <dsp:nvSpPr>
        <dsp:cNvPr id="0" name=""/>
        <dsp:cNvSpPr/>
      </dsp:nvSpPr>
      <dsp:spPr>
        <a:xfrm>
          <a:off x="8904" y="379315"/>
          <a:ext cx="3351805" cy="2011083"/>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C" sz="2300" kern="1200" dirty="0"/>
            <a:t> Generar la correspondiente serie de residuos para cada una de las componentes de las estaciones</a:t>
          </a:r>
          <a:endParaRPr lang="en-US" sz="2300" kern="1200" dirty="0"/>
        </a:p>
      </dsp:txBody>
      <dsp:txXfrm>
        <a:off x="8904" y="379315"/>
        <a:ext cx="3351805" cy="2011083"/>
      </dsp:txXfrm>
    </dsp:sp>
    <dsp:sp modelId="{151C88E2-1F25-4A2F-982E-7D97E7189714}">
      <dsp:nvSpPr>
        <dsp:cNvPr id="0" name=""/>
        <dsp:cNvSpPr/>
      </dsp:nvSpPr>
      <dsp:spPr>
        <a:xfrm>
          <a:off x="7481630" y="1339137"/>
          <a:ext cx="740315" cy="91440"/>
        </a:xfrm>
        <a:custGeom>
          <a:avLst/>
          <a:gdLst/>
          <a:ahLst/>
          <a:cxnLst/>
          <a:rect l="0" t="0" r="0" b="0"/>
          <a:pathLst>
            <a:path>
              <a:moveTo>
                <a:pt x="0" y="45720"/>
              </a:moveTo>
              <a:lnTo>
                <a:pt x="740315" y="45720"/>
              </a:lnTo>
            </a:path>
          </a:pathLst>
        </a:custGeom>
        <a:noFill/>
        <a:ln w="6350" cap="flat" cmpd="sng" algn="ctr">
          <a:solidFill>
            <a:schemeClr val="accent5">
              <a:hueOff val="-2451115"/>
              <a:satOff val="-3409"/>
              <a:lumOff val="-130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32515" y="1381002"/>
        <a:ext cx="38545" cy="7709"/>
      </dsp:txXfrm>
    </dsp:sp>
    <dsp:sp modelId="{5F0D8CBB-CA8B-45C2-80B6-058ABC683CD7}">
      <dsp:nvSpPr>
        <dsp:cNvPr id="0" name=""/>
        <dsp:cNvSpPr/>
      </dsp:nvSpPr>
      <dsp:spPr>
        <a:xfrm>
          <a:off x="4131625" y="379315"/>
          <a:ext cx="3351805" cy="2011083"/>
        </a:xfrm>
        <a:prstGeom prst="rect">
          <a:avLst/>
        </a:prstGeom>
        <a:gradFill rotWithShape="0">
          <a:gsLst>
            <a:gs pos="0">
              <a:schemeClr val="accent5">
                <a:hueOff val="-1838336"/>
                <a:satOff val="-2557"/>
                <a:lumOff val="-981"/>
                <a:alphaOff val="0"/>
                <a:lumMod val="110000"/>
                <a:satMod val="105000"/>
                <a:tint val="67000"/>
              </a:schemeClr>
            </a:gs>
            <a:gs pos="50000">
              <a:schemeClr val="accent5">
                <a:hueOff val="-1838336"/>
                <a:satOff val="-2557"/>
                <a:lumOff val="-981"/>
                <a:alphaOff val="0"/>
                <a:lumMod val="105000"/>
                <a:satMod val="103000"/>
                <a:tint val="73000"/>
              </a:schemeClr>
            </a:gs>
            <a:gs pos="100000">
              <a:schemeClr val="accent5">
                <a:hueOff val="-1838336"/>
                <a:satOff val="-2557"/>
                <a:lumOff val="-98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C" sz="2300" kern="1200" dirty="0"/>
            <a:t>Preanálisis y filtrado con el fin de eliminar posibles errores groseros</a:t>
          </a:r>
          <a:endParaRPr lang="en-US" sz="2300" kern="1200" dirty="0"/>
        </a:p>
      </dsp:txBody>
      <dsp:txXfrm>
        <a:off x="4131625" y="379315"/>
        <a:ext cx="3351805" cy="2011083"/>
      </dsp:txXfrm>
    </dsp:sp>
    <dsp:sp modelId="{BFFAFC96-6252-4699-A175-23A0EC72C3D2}">
      <dsp:nvSpPr>
        <dsp:cNvPr id="0" name=""/>
        <dsp:cNvSpPr/>
      </dsp:nvSpPr>
      <dsp:spPr>
        <a:xfrm>
          <a:off x="1684806" y="2388598"/>
          <a:ext cx="8245442" cy="740315"/>
        </a:xfrm>
        <a:custGeom>
          <a:avLst/>
          <a:gdLst/>
          <a:ahLst/>
          <a:cxnLst/>
          <a:rect l="0" t="0" r="0" b="0"/>
          <a:pathLst>
            <a:path>
              <a:moveTo>
                <a:pt x="8245442" y="0"/>
              </a:moveTo>
              <a:lnTo>
                <a:pt x="8245442" y="387257"/>
              </a:lnTo>
              <a:lnTo>
                <a:pt x="0" y="387257"/>
              </a:lnTo>
              <a:lnTo>
                <a:pt x="0" y="740315"/>
              </a:lnTo>
            </a:path>
          </a:pathLst>
        </a:custGeom>
        <a:noFill/>
        <a:ln w="6350" cap="flat" cmpd="sng" algn="ctr">
          <a:solidFill>
            <a:schemeClr val="accent5">
              <a:hueOff val="-4902230"/>
              <a:satOff val="-6819"/>
              <a:lumOff val="-261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00492" y="2754901"/>
        <a:ext cx="414070" cy="7709"/>
      </dsp:txXfrm>
    </dsp:sp>
    <dsp:sp modelId="{E896F5C3-2E38-4B25-B2B8-B82A61426124}">
      <dsp:nvSpPr>
        <dsp:cNvPr id="0" name=""/>
        <dsp:cNvSpPr/>
      </dsp:nvSpPr>
      <dsp:spPr>
        <a:xfrm>
          <a:off x="8254346" y="379315"/>
          <a:ext cx="3351805" cy="2011083"/>
        </a:xfrm>
        <a:prstGeom prst="rect">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C" sz="2300" kern="1200" dirty="0"/>
            <a:t>Calcular la media y la desviación estándar del conjunto total de residuos</a:t>
          </a:r>
          <a:endParaRPr lang="en-US" sz="2300" kern="1200" dirty="0"/>
        </a:p>
      </dsp:txBody>
      <dsp:txXfrm>
        <a:off x="8254346" y="379315"/>
        <a:ext cx="3351805" cy="2011083"/>
      </dsp:txXfrm>
    </dsp:sp>
    <dsp:sp modelId="{7FE2ADD2-91DA-4CAE-9D41-54FDDE7DB3DB}">
      <dsp:nvSpPr>
        <dsp:cNvPr id="0" name=""/>
        <dsp:cNvSpPr/>
      </dsp:nvSpPr>
      <dsp:spPr>
        <a:xfrm>
          <a:off x="3358909" y="4121135"/>
          <a:ext cx="740315" cy="91440"/>
        </a:xfrm>
        <a:custGeom>
          <a:avLst/>
          <a:gdLst/>
          <a:ahLst/>
          <a:cxnLst/>
          <a:rect l="0" t="0" r="0" b="0"/>
          <a:pathLst>
            <a:path>
              <a:moveTo>
                <a:pt x="0" y="45720"/>
              </a:moveTo>
              <a:lnTo>
                <a:pt x="740315" y="45720"/>
              </a:lnTo>
            </a:path>
          </a:pathLst>
        </a:custGeom>
        <a:noFill/>
        <a:ln w="6350" cap="flat" cmpd="sng" algn="ctr">
          <a:solidFill>
            <a:schemeClr val="accent5">
              <a:hueOff val="-7353344"/>
              <a:satOff val="-10228"/>
              <a:lumOff val="-392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09794" y="4163001"/>
        <a:ext cx="38545" cy="7709"/>
      </dsp:txXfrm>
    </dsp:sp>
    <dsp:sp modelId="{20C2C257-0DB1-4FCC-8B3D-25C34D20FD27}">
      <dsp:nvSpPr>
        <dsp:cNvPr id="0" name=""/>
        <dsp:cNvSpPr/>
      </dsp:nvSpPr>
      <dsp:spPr>
        <a:xfrm>
          <a:off x="8904" y="3161314"/>
          <a:ext cx="3351805" cy="2011083"/>
        </a:xfrm>
        <a:prstGeom prst="rect">
          <a:avLst/>
        </a:prstGeom>
        <a:gradFill rotWithShape="0">
          <a:gsLst>
            <a:gs pos="0">
              <a:schemeClr val="accent5">
                <a:hueOff val="-5515009"/>
                <a:satOff val="-7671"/>
                <a:lumOff val="-2942"/>
                <a:alphaOff val="0"/>
                <a:lumMod val="110000"/>
                <a:satMod val="105000"/>
                <a:tint val="67000"/>
              </a:schemeClr>
            </a:gs>
            <a:gs pos="50000">
              <a:schemeClr val="accent5">
                <a:hueOff val="-5515009"/>
                <a:satOff val="-7671"/>
                <a:lumOff val="-2942"/>
                <a:alphaOff val="0"/>
                <a:lumMod val="105000"/>
                <a:satMod val="103000"/>
                <a:tint val="73000"/>
              </a:schemeClr>
            </a:gs>
            <a:gs pos="100000">
              <a:schemeClr val="accent5">
                <a:hueOff val="-5515009"/>
                <a:satOff val="-7671"/>
                <a:lumOff val="-294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C" sz="2300" kern="1200" dirty="0"/>
            <a:t>Obtener la repetitividad promedio de las coordenadas por componente y por estación.</a:t>
          </a:r>
          <a:endParaRPr lang="en-US" sz="2300" kern="1200" dirty="0"/>
        </a:p>
      </dsp:txBody>
      <dsp:txXfrm>
        <a:off x="8904" y="3161314"/>
        <a:ext cx="3351805" cy="2011083"/>
      </dsp:txXfrm>
    </dsp:sp>
    <dsp:sp modelId="{2A1CA905-C7FB-47E1-9ABD-79E72AF89582}">
      <dsp:nvSpPr>
        <dsp:cNvPr id="0" name=""/>
        <dsp:cNvSpPr/>
      </dsp:nvSpPr>
      <dsp:spPr>
        <a:xfrm>
          <a:off x="4131625" y="3161314"/>
          <a:ext cx="3351805" cy="2011083"/>
        </a:xfrm>
        <a:prstGeom prst="rect">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C" sz="2300" kern="1200" dirty="0"/>
            <a:t>Presentando el promedio de la repetitividad diaria de las estaciones</a:t>
          </a:r>
          <a:endParaRPr lang="en-US" sz="2300" kern="1200" dirty="0"/>
        </a:p>
      </dsp:txBody>
      <dsp:txXfrm>
        <a:off x="4131625" y="3161314"/>
        <a:ext cx="3351805" cy="20110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A4D03-3D73-4D1D-994E-E9A56A2E0B34}">
      <dsp:nvSpPr>
        <dsp:cNvPr id="0" name=""/>
        <dsp:cNvSpPr/>
      </dsp:nvSpPr>
      <dsp:spPr>
        <a:xfrm>
          <a:off x="0" y="372690"/>
          <a:ext cx="11832770" cy="5796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8454934-9519-422B-BA40-65A7EE4F532D}">
      <dsp:nvSpPr>
        <dsp:cNvPr id="0" name=""/>
        <dsp:cNvSpPr/>
      </dsp:nvSpPr>
      <dsp:spPr>
        <a:xfrm>
          <a:off x="591638" y="33209"/>
          <a:ext cx="8282939" cy="67896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3075" tIns="0" rIns="313075" bIns="0" numCol="1" spcCol="1270" anchor="ctr" anchorCtr="0">
          <a:noAutofit/>
        </a:bodyPr>
        <a:lstStyle/>
        <a:p>
          <a:pPr marL="0" lvl="0" indent="0" algn="l" defTabSz="800100">
            <a:lnSpc>
              <a:spcPct val="90000"/>
            </a:lnSpc>
            <a:spcBef>
              <a:spcPct val="0"/>
            </a:spcBef>
            <a:spcAft>
              <a:spcPct val="35000"/>
            </a:spcAft>
            <a:buNone/>
          </a:pPr>
          <a:r>
            <a:rPr lang="es-EC" sz="1800" kern="1200">
              <a:latin typeface="Arial" panose="020B0604020202020204" pitchFamily="34" charset="0"/>
              <a:ea typeface="Calibri" panose="020F0502020204030204" pitchFamily="34" charset="0"/>
            </a:rPr>
            <a:t>10 de las 15 estaciones procesadas tienen soluciones con repetitividad mayor al rango sugerido.</a:t>
          </a:r>
          <a:endParaRPr lang="en-US" sz="1800" kern="1200"/>
        </a:p>
      </dsp:txBody>
      <dsp:txXfrm>
        <a:off x="624782" y="66353"/>
        <a:ext cx="8216651" cy="612672"/>
      </dsp:txXfrm>
    </dsp:sp>
    <dsp:sp modelId="{38F01604-D0C8-4789-9A0B-149AE3BB9554}">
      <dsp:nvSpPr>
        <dsp:cNvPr id="0" name=""/>
        <dsp:cNvSpPr/>
      </dsp:nvSpPr>
      <dsp:spPr>
        <a:xfrm>
          <a:off x="0" y="1415970"/>
          <a:ext cx="11832770" cy="579600"/>
        </a:xfrm>
        <a:prstGeom prst="rect">
          <a:avLst/>
        </a:prstGeom>
        <a:solidFill>
          <a:schemeClr val="lt1">
            <a:alpha val="90000"/>
            <a:hueOff val="0"/>
            <a:satOff val="0"/>
            <a:lumOff val="0"/>
            <a:alphaOff val="0"/>
          </a:schemeClr>
        </a:solidFill>
        <a:ln w="6350" cap="flat" cmpd="sng" algn="ctr">
          <a:solidFill>
            <a:schemeClr val="accent5">
              <a:hueOff val="-1838336"/>
              <a:satOff val="-2557"/>
              <a:lumOff val="-981"/>
              <a:alphaOff val="0"/>
            </a:schemeClr>
          </a:solidFill>
          <a:prstDash val="solid"/>
          <a:miter lim="800000"/>
        </a:ln>
        <a:effectLst/>
      </dsp:spPr>
      <dsp:style>
        <a:lnRef idx="1">
          <a:scrgbClr r="0" g="0" b="0"/>
        </a:lnRef>
        <a:fillRef idx="1">
          <a:scrgbClr r="0" g="0" b="0"/>
        </a:fillRef>
        <a:effectRef idx="0">
          <a:scrgbClr r="0" g="0" b="0"/>
        </a:effectRef>
        <a:fontRef idx="minor"/>
      </dsp:style>
    </dsp:sp>
    <dsp:sp modelId="{831B50B1-5894-483B-B47B-79D8BF4536C6}">
      <dsp:nvSpPr>
        <dsp:cNvPr id="0" name=""/>
        <dsp:cNvSpPr/>
      </dsp:nvSpPr>
      <dsp:spPr>
        <a:xfrm>
          <a:off x="591638" y="1076489"/>
          <a:ext cx="8282939" cy="678960"/>
        </a:xfrm>
        <a:prstGeom prst="roundRect">
          <a:avLst/>
        </a:prstGeom>
        <a:gradFill rotWithShape="0">
          <a:gsLst>
            <a:gs pos="0">
              <a:schemeClr val="accent5">
                <a:hueOff val="-1838336"/>
                <a:satOff val="-2557"/>
                <a:lumOff val="-981"/>
                <a:alphaOff val="0"/>
                <a:lumMod val="110000"/>
                <a:satMod val="105000"/>
                <a:tint val="67000"/>
              </a:schemeClr>
            </a:gs>
            <a:gs pos="50000">
              <a:schemeClr val="accent5">
                <a:hueOff val="-1838336"/>
                <a:satOff val="-2557"/>
                <a:lumOff val="-981"/>
                <a:alphaOff val="0"/>
                <a:lumMod val="105000"/>
                <a:satMod val="103000"/>
                <a:tint val="73000"/>
              </a:schemeClr>
            </a:gs>
            <a:gs pos="100000">
              <a:schemeClr val="accent5">
                <a:hueOff val="-1838336"/>
                <a:satOff val="-2557"/>
                <a:lumOff val="-98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3075" tIns="0" rIns="313075" bIns="0" numCol="1" spcCol="1270" anchor="ctr" anchorCtr="0">
          <a:noAutofit/>
        </a:bodyPr>
        <a:lstStyle/>
        <a:p>
          <a:pPr marL="0" lvl="0" indent="0" algn="l" defTabSz="800100">
            <a:lnSpc>
              <a:spcPct val="90000"/>
            </a:lnSpc>
            <a:spcBef>
              <a:spcPct val="0"/>
            </a:spcBef>
            <a:spcAft>
              <a:spcPct val="35000"/>
            </a:spcAft>
            <a:buNone/>
          </a:pPr>
          <a:r>
            <a:rPr lang="es-EC" sz="1800" kern="1200"/>
            <a:t>Modelos de corrección exclusivos para la constelación GPS.</a:t>
          </a:r>
          <a:endParaRPr lang="en-US" sz="1800" kern="1200"/>
        </a:p>
      </dsp:txBody>
      <dsp:txXfrm>
        <a:off x="624782" y="1109633"/>
        <a:ext cx="8216651" cy="612672"/>
      </dsp:txXfrm>
    </dsp:sp>
    <dsp:sp modelId="{701189B8-75A2-4519-A9E3-DEDBEBD37F52}">
      <dsp:nvSpPr>
        <dsp:cNvPr id="0" name=""/>
        <dsp:cNvSpPr/>
      </dsp:nvSpPr>
      <dsp:spPr>
        <a:xfrm>
          <a:off x="0" y="2459250"/>
          <a:ext cx="11832770" cy="579600"/>
        </a:xfrm>
        <a:prstGeom prst="rect">
          <a:avLst/>
        </a:prstGeom>
        <a:solidFill>
          <a:schemeClr val="lt1">
            <a:alpha val="90000"/>
            <a:hueOff val="0"/>
            <a:satOff val="0"/>
            <a:lumOff val="0"/>
            <a:alphaOff val="0"/>
          </a:schemeClr>
        </a:solidFill>
        <a:ln w="6350" cap="flat" cmpd="sng" algn="ctr">
          <a:solidFill>
            <a:schemeClr val="accent5">
              <a:hueOff val="-3676672"/>
              <a:satOff val="-5114"/>
              <a:lumOff val="-1961"/>
              <a:alphaOff val="0"/>
            </a:schemeClr>
          </a:solidFill>
          <a:prstDash val="solid"/>
          <a:miter lim="800000"/>
        </a:ln>
        <a:effectLst/>
      </dsp:spPr>
      <dsp:style>
        <a:lnRef idx="1">
          <a:scrgbClr r="0" g="0" b="0"/>
        </a:lnRef>
        <a:fillRef idx="1">
          <a:scrgbClr r="0" g="0" b="0"/>
        </a:fillRef>
        <a:effectRef idx="0">
          <a:scrgbClr r="0" g="0" b="0"/>
        </a:effectRef>
        <a:fontRef idx="minor"/>
      </dsp:style>
    </dsp:sp>
    <dsp:sp modelId="{2D8BFAF3-BD2B-4B40-B129-6C895BD44E9B}">
      <dsp:nvSpPr>
        <dsp:cNvPr id="0" name=""/>
        <dsp:cNvSpPr/>
      </dsp:nvSpPr>
      <dsp:spPr>
        <a:xfrm>
          <a:off x="591638" y="2119770"/>
          <a:ext cx="8282939" cy="678960"/>
        </a:xfrm>
        <a:prstGeom prst="roundRect">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3075" tIns="0" rIns="313075" bIns="0" numCol="1" spcCol="1270" anchor="ctr" anchorCtr="0">
          <a:noAutofit/>
        </a:bodyPr>
        <a:lstStyle/>
        <a:p>
          <a:pPr marL="0" lvl="0" indent="0" algn="l" defTabSz="800100">
            <a:lnSpc>
              <a:spcPct val="90000"/>
            </a:lnSpc>
            <a:spcBef>
              <a:spcPct val="0"/>
            </a:spcBef>
            <a:spcAft>
              <a:spcPct val="35000"/>
            </a:spcAft>
            <a:buNone/>
          </a:pPr>
          <a:r>
            <a:rPr lang="es-EC" sz="1800" kern="1200"/>
            <a:t>Por su repetitividad, tienen magnitudes relativamente similares.</a:t>
          </a:r>
          <a:endParaRPr lang="en-US" sz="1800" kern="1200"/>
        </a:p>
      </dsp:txBody>
      <dsp:txXfrm>
        <a:off x="624782" y="2152914"/>
        <a:ext cx="8216651" cy="612672"/>
      </dsp:txXfrm>
    </dsp:sp>
    <dsp:sp modelId="{DF99F0D8-5F42-4265-A911-515FF60E6E06}">
      <dsp:nvSpPr>
        <dsp:cNvPr id="0" name=""/>
        <dsp:cNvSpPr/>
      </dsp:nvSpPr>
      <dsp:spPr>
        <a:xfrm>
          <a:off x="0" y="3502530"/>
          <a:ext cx="11832770" cy="579600"/>
        </a:xfrm>
        <a:prstGeom prst="rect">
          <a:avLst/>
        </a:prstGeom>
        <a:solidFill>
          <a:schemeClr val="lt1">
            <a:alpha val="90000"/>
            <a:hueOff val="0"/>
            <a:satOff val="0"/>
            <a:lumOff val="0"/>
            <a:alphaOff val="0"/>
          </a:schemeClr>
        </a:solidFill>
        <a:ln w="6350" cap="flat" cmpd="sng" algn="ctr">
          <a:solidFill>
            <a:schemeClr val="accent5">
              <a:hueOff val="-5515009"/>
              <a:satOff val="-7671"/>
              <a:lumOff val="-2942"/>
              <a:alphaOff val="0"/>
            </a:schemeClr>
          </a:solidFill>
          <a:prstDash val="solid"/>
          <a:miter lim="800000"/>
        </a:ln>
        <a:effectLst/>
      </dsp:spPr>
      <dsp:style>
        <a:lnRef idx="1">
          <a:scrgbClr r="0" g="0" b="0"/>
        </a:lnRef>
        <a:fillRef idx="1">
          <a:scrgbClr r="0" g="0" b="0"/>
        </a:fillRef>
        <a:effectRef idx="0">
          <a:scrgbClr r="0" g="0" b="0"/>
        </a:effectRef>
        <a:fontRef idx="minor"/>
      </dsp:style>
    </dsp:sp>
    <dsp:sp modelId="{7274E7BD-66DC-4D21-9885-5212AA3A4839}">
      <dsp:nvSpPr>
        <dsp:cNvPr id="0" name=""/>
        <dsp:cNvSpPr/>
      </dsp:nvSpPr>
      <dsp:spPr>
        <a:xfrm>
          <a:off x="591638" y="3163050"/>
          <a:ext cx="8282939" cy="678960"/>
        </a:xfrm>
        <a:prstGeom prst="roundRect">
          <a:avLst/>
        </a:prstGeom>
        <a:gradFill rotWithShape="0">
          <a:gsLst>
            <a:gs pos="0">
              <a:schemeClr val="accent5">
                <a:hueOff val="-5515009"/>
                <a:satOff val="-7671"/>
                <a:lumOff val="-2942"/>
                <a:alphaOff val="0"/>
                <a:lumMod val="110000"/>
                <a:satMod val="105000"/>
                <a:tint val="67000"/>
              </a:schemeClr>
            </a:gs>
            <a:gs pos="50000">
              <a:schemeClr val="accent5">
                <a:hueOff val="-5515009"/>
                <a:satOff val="-7671"/>
                <a:lumOff val="-2942"/>
                <a:alphaOff val="0"/>
                <a:lumMod val="105000"/>
                <a:satMod val="103000"/>
                <a:tint val="73000"/>
              </a:schemeClr>
            </a:gs>
            <a:gs pos="100000">
              <a:schemeClr val="accent5">
                <a:hueOff val="-5515009"/>
                <a:satOff val="-7671"/>
                <a:lumOff val="-294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3075" tIns="0" rIns="313075" bIns="0" numCol="1" spcCol="1270" anchor="ctr" anchorCtr="0">
          <a:noAutofit/>
        </a:bodyPr>
        <a:lstStyle/>
        <a:p>
          <a:pPr marL="0" lvl="0" indent="0" algn="l" defTabSz="800100">
            <a:lnSpc>
              <a:spcPct val="90000"/>
            </a:lnSpc>
            <a:spcBef>
              <a:spcPct val="0"/>
            </a:spcBef>
            <a:spcAft>
              <a:spcPct val="35000"/>
            </a:spcAft>
            <a:buNone/>
          </a:pPr>
          <a:r>
            <a:rPr lang="es-EC" sz="1800" kern="1200"/>
            <a:t>Procesos comunes, como el proceso de materialización de soluciones, o procesos relacionados con fenómenos físicos.</a:t>
          </a:r>
          <a:endParaRPr lang="en-US" sz="1800" kern="1200"/>
        </a:p>
      </dsp:txBody>
      <dsp:txXfrm>
        <a:off x="624782" y="3196194"/>
        <a:ext cx="8216651" cy="612672"/>
      </dsp:txXfrm>
    </dsp:sp>
    <dsp:sp modelId="{CE6DEEAC-2C67-47CC-AEA4-1FA308DCF696}">
      <dsp:nvSpPr>
        <dsp:cNvPr id="0" name=""/>
        <dsp:cNvSpPr/>
      </dsp:nvSpPr>
      <dsp:spPr>
        <a:xfrm>
          <a:off x="0" y="4545810"/>
          <a:ext cx="11832770" cy="579600"/>
        </a:xfrm>
        <a:prstGeom prst="rect">
          <a:avLst/>
        </a:prstGeom>
        <a:solidFill>
          <a:schemeClr val="lt1">
            <a:alpha val="90000"/>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1">
          <a:scrgbClr r="0" g="0" b="0"/>
        </a:fillRef>
        <a:effectRef idx="0">
          <a:scrgbClr r="0" g="0" b="0"/>
        </a:effectRef>
        <a:fontRef idx="minor"/>
      </dsp:style>
    </dsp:sp>
    <dsp:sp modelId="{66DB7385-FB8A-42D3-A477-1B91260A24C8}">
      <dsp:nvSpPr>
        <dsp:cNvPr id="0" name=""/>
        <dsp:cNvSpPr/>
      </dsp:nvSpPr>
      <dsp:spPr>
        <a:xfrm>
          <a:off x="591638" y="4206330"/>
          <a:ext cx="8282939" cy="678960"/>
        </a:xfrm>
        <a:prstGeom prst="roundRect">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3075" tIns="0" rIns="313075" bIns="0" numCol="1" spcCol="1270" anchor="ctr" anchorCtr="0">
          <a:noAutofit/>
        </a:bodyPr>
        <a:lstStyle/>
        <a:p>
          <a:pPr marL="0" lvl="0" indent="0" algn="l" defTabSz="800100">
            <a:lnSpc>
              <a:spcPct val="90000"/>
            </a:lnSpc>
            <a:spcBef>
              <a:spcPct val="0"/>
            </a:spcBef>
            <a:spcAft>
              <a:spcPct val="35000"/>
            </a:spcAft>
            <a:buNone/>
          </a:pPr>
          <a:r>
            <a:rPr lang="es-EC" sz="1800" kern="1200"/>
            <a:t>Pueden ser identificados después de su corrección mediante la implementación de un modelo de enmienda.</a:t>
          </a:r>
          <a:endParaRPr lang="en-US" sz="1800" kern="1200"/>
        </a:p>
      </dsp:txBody>
      <dsp:txXfrm>
        <a:off x="624782" y="4239474"/>
        <a:ext cx="8216651" cy="61267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7C648-71FF-4E54-9FB8-A908794CECF3}">
      <dsp:nvSpPr>
        <dsp:cNvPr id="0" name=""/>
        <dsp:cNvSpPr/>
      </dsp:nvSpPr>
      <dsp:spPr>
        <a:xfrm>
          <a:off x="469" y="71364"/>
          <a:ext cx="7251442" cy="2372517"/>
        </a:xfrm>
        <a:prstGeom prst="rect">
          <a:avLst/>
        </a:prstGeom>
        <a:noFill/>
        <a:ln w="12700" cap="flat" cmpd="sng" algn="ctr">
          <a:solidFill>
            <a:schemeClr val="tx1"/>
          </a:solidFill>
          <a:prstDash val="solid"/>
          <a:miter lim="800000"/>
        </a:ln>
        <a:effectLst>
          <a:glow rad="101600">
            <a:schemeClr val="accent3">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br>
            <a:rPr lang="es-ES" sz="1600" kern="1200" dirty="0">
              <a:solidFill>
                <a:schemeClr val="tx1"/>
              </a:solidFill>
            </a:rPr>
          </a:br>
          <a:r>
            <a:rPr lang="es-ES" sz="1600" kern="1200" dirty="0">
              <a:solidFill>
                <a:schemeClr val="tx1"/>
              </a:solidFill>
            </a:rPr>
            <a:t>Las soluciones semanales SIRGAS, que se encuentran de libre acceso en el </a:t>
          </a:r>
          <a:r>
            <a:rPr lang="es-ES" sz="1600" kern="1200" dirty="0" err="1">
              <a:solidFill>
                <a:schemeClr val="tx1"/>
              </a:solidFill>
            </a:rPr>
            <a:t>geoportal</a:t>
          </a:r>
          <a:r>
            <a:rPr lang="es-ES" sz="1600" kern="1200" dirty="0">
              <a:solidFill>
                <a:schemeClr val="tx1"/>
              </a:solidFill>
            </a:rPr>
            <a:t> del IGM, tardan en ser subidas aproximadamente un mes, no obstante, podrían ser calculadas con un tiempo menor de retraso si se utilizan efemérides rápidas. En el desarrollo del presente trabajo de titulación, se realizaron en calidad de ANEXOS, manuales procesamiento de datos GNSS en los softwares científicos empleados, por lo que se recomienda utilizarlos, para dar servicio a la comunidad geodésica universitaria, con el cálculo de las soluciones semanales de las estaciones de la REGME, las cuales podrían ser subidas a un portal de la ESPE en un lapso de tiempo menor al de SIRGAS.</a:t>
          </a:r>
        </a:p>
        <a:p>
          <a:pPr marL="0" lvl="0" indent="0" algn="just" defTabSz="711200">
            <a:lnSpc>
              <a:spcPct val="90000"/>
            </a:lnSpc>
            <a:spcBef>
              <a:spcPct val="0"/>
            </a:spcBef>
            <a:spcAft>
              <a:spcPct val="35000"/>
            </a:spcAft>
            <a:buNone/>
          </a:pPr>
          <a:endParaRPr lang="es-ES" sz="1400" kern="1200" dirty="0">
            <a:solidFill>
              <a:schemeClr val="tx1"/>
            </a:solidFill>
          </a:endParaRPr>
        </a:p>
      </dsp:txBody>
      <dsp:txXfrm>
        <a:off x="469" y="71364"/>
        <a:ext cx="7251442" cy="2372517"/>
      </dsp:txXfrm>
    </dsp:sp>
    <dsp:sp modelId="{6421851F-E1C6-4DD1-B92C-64B60AEC9B1B}">
      <dsp:nvSpPr>
        <dsp:cNvPr id="0" name=""/>
        <dsp:cNvSpPr/>
      </dsp:nvSpPr>
      <dsp:spPr>
        <a:xfrm>
          <a:off x="7647331" y="71364"/>
          <a:ext cx="3954196" cy="2372517"/>
        </a:xfrm>
        <a:prstGeom prst="rect">
          <a:avLst/>
        </a:prstGeom>
        <a:noFill/>
        <a:ln w="12700" cap="flat" cmpd="sng" algn="ctr">
          <a:solidFill>
            <a:schemeClr val="tx1"/>
          </a:solidFill>
          <a:prstDash val="solid"/>
          <a:miter lim="800000"/>
        </a:ln>
        <a:effectLst>
          <a:glow rad="101600">
            <a:schemeClr val="accent3">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C" sz="1600" kern="1200" dirty="0">
              <a:solidFill>
                <a:schemeClr val="tx1"/>
              </a:solidFill>
            </a:rPr>
            <a:t>Realizar un estudio y posterior comparación con los resultados del presente en lo referente a la materialización de soluciones. Así mismo se debería realizar combinaciones de constelaciones satelitales, ya que este software otorga estas posibilidades (GPS+GLONASS, GPS+GALILEO, GLONASS+GALILEO, entre otras)</a:t>
          </a:r>
          <a:endParaRPr lang="es-ES" sz="1600" kern="1200" dirty="0">
            <a:solidFill>
              <a:schemeClr val="tx1"/>
            </a:solidFill>
          </a:endParaRPr>
        </a:p>
      </dsp:txBody>
      <dsp:txXfrm>
        <a:off x="7647331" y="71364"/>
        <a:ext cx="3954196" cy="2372517"/>
      </dsp:txXfrm>
    </dsp:sp>
    <dsp:sp modelId="{DECC70E5-3ED4-4662-A777-B58DE73F5BA6}">
      <dsp:nvSpPr>
        <dsp:cNvPr id="0" name=""/>
        <dsp:cNvSpPr/>
      </dsp:nvSpPr>
      <dsp:spPr>
        <a:xfrm>
          <a:off x="1649092" y="2839301"/>
          <a:ext cx="3954196" cy="2372517"/>
        </a:xfrm>
        <a:prstGeom prst="rect">
          <a:avLst/>
        </a:prstGeom>
        <a:noFill/>
        <a:ln w="12700" cap="flat" cmpd="sng" algn="ctr">
          <a:solidFill>
            <a:schemeClr val="tx1"/>
          </a:solidFill>
          <a:prstDash val="solid"/>
          <a:miter lim="800000"/>
        </a:ln>
        <a:effectLst>
          <a:glow rad="101600">
            <a:schemeClr val="accent3">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C" sz="1600" kern="1200" dirty="0">
              <a:solidFill>
                <a:schemeClr val="tx1"/>
              </a:solidFill>
            </a:rPr>
            <a:t>Uno de los inconvenientes en la realización del presente proyecto; fue la obtención de los insumos y archivos de entrada. La falta de actualización en los archivos principales (log.files, info.station); generan conflictos y retrasos en el procesamiento de datos GNSS de la REGME, por lo que se recomienda realizar una actualización detallada de la información que es compartida entre el Instituto Geográfico Militar (IGM) y SIRGAS.</a:t>
          </a:r>
          <a:endParaRPr lang="es-ES" sz="1600" kern="1200" dirty="0">
            <a:solidFill>
              <a:schemeClr val="tx1"/>
            </a:solidFill>
          </a:endParaRPr>
        </a:p>
      </dsp:txBody>
      <dsp:txXfrm>
        <a:off x="1649092" y="2839301"/>
        <a:ext cx="3954196" cy="2372517"/>
      </dsp:txXfrm>
    </dsp:sp>
    <dsp:sp modelId="{638D232C-A769-4B35-BBD6-68BD76489E60}">
      <dsp:nvSpPr>
        <dsp:cNvPr id="0" name=""/>
        <dsp:cNvSpPr/>
      </dsp:nvSpPr>
      <dsp:spPr>
        <a:xfrm>
          <a:off x="5998708" y="2839301"/>
          <a:ext cx="3954196" cy="2372517"/>
        </a:xfrm>
        <a:prstGeom prst="rect">
          <a:avLst/>
        </a:prstGeom>
        <a:noFill/>
        <a:ln w="12700" cap="flat" cmpd="sng" algn="ctr">
          <a:solidFill>
            <a:schemeClr val="tx1"/>
          </a:solidFill>
          <a:prstDash val="solid"/>
          <a:miter lim="800000"/>
        </a:ln>
        <a:effectLst>
          <a:glow rad="101600">
            <a:schemeClr val="accent3">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C" sz="1600" kern="1200">
              <a:solidFill>
                <a:schemeClr val="tx1"/>
              </a:solidFill>
            </a:rPr>
            <a:t>Es importante mencionar que los resultados alcanzados son aceptables en cuanto a materialización de una red local y nacional, sin embargo, si el objetivo que se persigue es implementar un Marco de Referencia se debe considerar el estudio de cada uno de los modelos y parámetros de corrección utilizados en el procesamiento de datos GNSS; ya que esto permitirá una óptima compensación de errores. </a:t>
          </a:r>
          <a:endParaRPr lang="es-ES" sz="1600" kern="1200">
            <a:solidFill>
              <a:schemeClr val="tx1"/>
            </a:solidFill>
          </a:endParaRPr>
        </a:p>
      </dsp:txBody>
      <dsp:txXfrm>
        <a:off x="5998708" y="2839301"/>
        <a:ext cx="3954196" cy="237251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4341E-0BDB-48DF-A0F6-34B76A2CEC2B}">
      <dsp:nvSpPr>
        <dsp:cNvPr id="0" name=""/>
        <dsp:cNvSpPr/>
      </dsp:nvSpPr>
      <dsp:spPr>
        <a:xfrm>
          <a:off x="924978" y="157923"/>
          <a:ext cx="2879990" cy="2447395"/>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15825A9-7A26-4260-8702-F83882460722}">
      <dsp:nvSpPr>
        <dsp:cNvPr id="0" name=""/>
        <dsp:cNvSpPr/>
      </dsp:nvSpPr>
      <dsp:spPr>
        <a:xfrm>
          <a:off x="1428844" y="255819"/>
          <a:ext cx="1872257" cy="1590807"/>
        </a:xfrm>
        <a:prstGeom prst="rect">
          <a:avLst/>
        </a:prstGeom>
        <a:blipFill rotWithShape="1">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B98E68A-B5DB-423D-8849-83C55758CC6D}">
      <dsp:nvSpPr>
        <dsp:cNvPr id="0" name=""/>
        <dsp:cNvSpPr/>
      </dsp:nvSpPr>
      <dsp:spPr>
        <a:xfrm>
          <a:off x="1428844" y="1846626"/>
          <a:ext cx="1872257" cy="660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kern="1200" dirty="0"/>
            <a:t>PhD. Marco Ludeña</a:t>
          </a:r>
        </a:p>
      </dsp:txBody>
      <dsp:txXfrm>
        <a:off x="1428844" y="1846626"/>
        <a:ext cx="1872257" cy="660796"/>
      </dsp:txXfrm>
    </dsp:sp>
    <dsp:sp modelId="{20E8DFA5-F3EE-4FD0-8243-A0575255CE9C}">
      <dsp:nvSpPr>
        <dsp:cNvPr id="0" name=""/>
        <dsp:cNvSpPr/>
      </dsp:nvSpPr>
      <dsp:spPr>
        <a:xfrm>
          <a:off x="4325804" y="157923"/>
          <a:ext cx="2879990" cy="2447395"/>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14D5706-AB5D-41CB-9F31-70E60A9C8458}">
      <dsp:nvSpPr>
        <dsp:cNvPr id="0" name=""/>
        <dsp:cNvSpPr/>
      </dsp:nvSpPr>
      <dsp:spPr>
        <a:xfrm>
          <a:off x="4890613" y="269022"/>
          <a:ext cx="1872257" cy="1590807"/>
        </a:xfrm>
        <a:prstGeom prst="rect">
          <a:avLst/>
        </a:prstGeom>
        <a:blipFill rotWithShape="1">
          <a:blip xmlns:r="http://schemas.openxmlformats.org/officeDocument/2006/relationships" r:embed="rId2"/>
          <a:srcRect/>
          <a:stretch>
            <a:fillRect t="-9000" b="-9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F3D3A2-E0F9-4731-A0F2-3D730ED1A340}">
      <dsp:nvSpPr>
        <dsp:cNvPr id="0" name=""/>
        <dsp:cNvSpPr/>
      </dsp:nvSpPr>
      <dsp:spPr>
        <a:xfrm>
          <a:off x="4829671" y="1846626"/>
          <a:ext cx="1872257" cy="660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kern="1200" dirty="0"/>
            <a:t>PhD. Christian </a:t>
          </a:r>
          <a:r>
            <a:rPr lang="es-US" sz="1600" kern="1200" dirty="0" err="1"/>
            <a:t>Pilapanta</a:t>
          </a:r>
          <a:endParaRPr lang="es-US" sz="1600" kern="1200" dirty="0"/>
        </a:p>
      </dsp:txBody>
      <dsp:txXfrm>
        <a:off x="4829671" y="1846626"/>
        <a:ext cx="1872257" cy="660796"/>
      </dsp:txXfrm>
    </dsp:sp>
    <dsp:sp modelId="{57E12EC8-B24E-4C74-846F-2EE02A3409E4}">
      <dsp:nvSpPr>
        <dsp:cNvPr id="0" name=""/>
        <dsp:cNvSpPr/>
      </dsp:nvSpPr>
      <dsp:spPr>
        <a:xfrm>
          <a:off x="7726631" y="157923"/>
          <a:ext cx="2879990" cy="2447395"/>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3D3D81B-EB4C-49F4-AAC0-082E48DC0CA8}">
      <dsp:nvSpPr>
        <dsp:cNvPr id="0" name=""/>
        <dsp:cNvSpPr/>
      </dsp:nvSpPr>
      <dsp:spPr>
        <a:xfrm>
          <a:off x="8230497" y="255819"/>
          <a:ext cx="1872257" cy="1590807"/>
        </a:xfrm>
        <a:prstGeom prst="rect">
          <a:avLst/>
        </a:prstGeom>
        <a:blipFill rotWithShape="1">
          <a:blip xmlns:r="http://schemas.openxmlformats.org/officeDocument/2006/relationships" r:embed="rId3"/>
          <a:srcRect/>
          <a:stretch>
            <a:fillRect t="-9000" b="-9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B0ED984-DB56-4AB2-9F60-3E58F8D731C2}">
      <dsp:nvSpPr>
        <dsp:cNvPr id="0" name=""/>
        <dsp:cNvSpPr/>
      </dsp:nvSpPr>
      <dsp:spPr>
        <a:xfrm>
          <a:off x="8230497" y="1846626"/>
          <a:ext cx="1872257" cy="660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kern="1200" dirty="0" err="1"/>
            <a:t>Msc</a:t>
          </a:r>
          <a:r>
            <a:rPr lang="es-US" sz="1600" kern="1200" dirty="0"/>
            <a:t>. Izar Sinde González</a:t>
          </a:r>
        </a:p>
      </dsp:txBody>
      <dsp:txXfrm>
        <a:off x="8230497" y="1846626"/>
        <a:ext cx="1872257" cy="660796"/>
      </dsp:txXfrm>
    </dsp:sp>
    <dsp:sp modelId="{58A886E2-DD49-483D-85F0-D53F097F48CE}">
      <dsp:nvSpPr>
        <dsp:cNvPr id="0" name=""/>
        <dsp:cNvSpPr/>
      </dsp:nvSpPr>
      <dsp:spPr>
        <a:xfrm>
          <a:off x="4325804" y="2813347"/>
          <a:ext cx="2879990" cy="2447395"/>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D9BD213-FCB7-4F6D-937F-A691326B9F32}">
      <dsp:nvSpPr>
        <dsp:cNvPr id="0" name=""/>
        <dsp:cNvSpPr/>
      </dsp:nvSpPr>
      <dsp:spPr>
        <a:xfrm>
          <a:off x="4829671" y="2911243"/>
          <a:ext cx="1872257" cy="1590807"/>
        </a:xfrm>
        <a:prstGeom prst="rect">
          <a:avLst/>
        </a:prstGeom>
        <a:blipFill rotWithShape="1">
          <a:blip xmlns:r="http://schemas.openxmlformats.org/officeDocument/2006/relationships" r:embed="rId4"/>
          <a:srcRect/>
          <a:stretch>
            <a:fillRect t="-9000" b="-9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D0E8EDA-F30F-4D60-B748-E70E0DB2FA74}">
      <dsp:nvSpPr>
        <dsp:cNvPr id="0" name=""/>
        <dsp:cNvSpPr/>
      </dsp:nvSpPr>
      <dsp:spPr>
        <a:xfrm>
          <a:off x="4829671" y="4502051"/>
          <a:ext cx="1872257" cy="660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kern="1200" dirty="0" err="1"/>
            <a:t>Msc</a:t>
          </a:r>
          <a:r>
            <a:rPr lang="es-US" sz="1600" kern="1200" dirty="0"/>
            <a:t>. </a:t>
          </a:r>
          <a:r>
            <a:rPr lang="es-US" sz="1600" kern="1200"/>
            <a:t>Alexander Robayo</a:t>
          </a:r>
          <a:endParaRPr lang="es-US" sz="1600" kern="1200" dirty="0"/>
        </a:p>
      </dsp:txBody>
      <dsp:txXfrm>
        <a:off x="4829671" y="4502051"/>
        <a:ext cx="1872257" cy="6607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639BB-DA1F-4597-96AE-C5DD24D34C9D}">
      <dsp:nvSpPr>
        <dsp:cNvPr id="0" name=""/>
        <dsp:cNvSpPr/>
      </dsp:nvSpPr>
      <dsp:spPr>
        <a:xfrm rot="5400000">
          <a:off x="1403092" y="1599207"/>
          <a:ext cx="1482136" cy="1674029"/>
        </a:xfrm>
        <a:prstGeom prst="bentUpArrow">
          <a:avLst>
            <a:gd name="adj1" fmla="val 32840"/>
            <a:gd name="adj2" fmla="val 25000"/>
            <a:gd name="adj3" fmla="val 3578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F5A0661D-01D8-43F2-AAB5-B27065434258}">
      <dsp:nvSpPr>
        <dsp:cNvPr id="0" name=""/>
        <dsp:cNvSpPr/>
      </dsp:nvSpPr>
      <dsp:spPr>
        <a:xfrm>
          <a:off x="1010416" y="29412"/>
          <a:ext cx="2495045" cy="1586755"/>
        </a:xfrm>
        <a:prstGeom prst="roundRect">
          <a:avLst>
            <a:gd name="adj" fmla="val 16670"/>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a:t>Validación técnica de datos posicionales GNSS</a:t>
          </a:r>
          <a:endParaRPr lang="es-ES" sz="2000" kern="1200"/>
        </a:p>
      </dsp:txBody>
      <dsp:txXfrm>
        <a:off x="1087889" y="106885"/>
        <a:ext cx="2340099" cy="1431809"/>
      </dsp:txXfrm>
    </dsp:sp>
    <dsp:sp modelId="{F8E40DCC-2002-4D79-9FB5-57B06A6EAA67}">
      <dsp:nvSpPr>
        <dsp:cNvPr id="0" name=""/>
        <dsp:cNvSpPr/>
      </dsp:nvSpPr>
      <dsp:spPr>
        <a:xfrm>
          <a:off x="3685693" y="59454"/>
          <a:ext cx="3614798" cy="1411558"/>
        </a:xfrm>
        <a:prstGeom prst="rect">
          <a:avLst/>
        </a:prstGeom>
        <a:noFill/>
        <a:ln>
          <a:noFill/>
        </a:ln>
        <a:effectLst/>
      </dsp:spPr>
      <dsp:style>
        <a:lnRef idx="0">
          <a:scrgbClr r="0" g="0" b="0"/>
        </a:lnRef>
        <a:fillRef idx="0">
          <a:scrgbClr r="0" g="0" b="0"/>
        </a:fillRef>
        <a:effectRef idx="0">
          <a:scrgbClr r="0" g="0" b="0"/>
        </a:effectRef>
        <a:fontRef idx="minor"/>
      </dsp:style>
    </dsp:sp>
    <dsp:sp modelId="{99D49112-D47C-4F04-94EC-36B439D79088}">
      <dsp:nvSpPr>
        <dsp:cNvPr id="0" name=""/>
        <dsp:cNvSpPr/>
      </dsp:nvSpPr>
      <dsp:spPr>
        <a:xfrm rot="5400000">
          <a:off x="3903783" y="3474534"/>
          <a:ext cx="1482136" cy="1687359"/>
        </a:xfrm>
        <a:prstGeom prst="bentUpArrow">
          <a:avLst>
            <a:gd name="adj1" fmla="val 32840"/>
            <a:gd name="adj2" fmla="val 25000"/>
            <a:gd name="adj3" fmla="val 3578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EBB2AFD9-98D1-4F32-963A-5FFDBB948794}">
      <dsp:nvSpPr>
        <dsp:cNvPr id="0" name=""/>
        <dsp:cNvSpPr/>
      </dsp:nvSpPr>
      <dsp:spPr>
        <a:xfrm>
          <a:off x="3511107" y="1911404"/>
          <a:ext cx="2495045" cy="1586755"/>
        </a:xfrm>
        <a:prstGeom prst="roundRect">
          <a:avLst>
            <a:gd name="adj" fmla="val 16670"/>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a:t>Manuales de procesamiento y validación de datos GNSS en software científico</a:t>
          </a:r>
          <a:endParaRPr lang="es-ES" sz="2000" kern="1200"/>
        </a:p>
      </dsp:txBody>
      <dsp:txXfrm>
        <a:off x="3588580" y="1988877"/>
        <a:ext cx="2340099" cy="1431809"/>
      </dsp:txXfrm>
    </dsp:sp>
    <dsp:sp modelId="{EA38BCE8-E19D-448A-A059-A62F4598E7E1}">
      <dsp:nvSpPr>
        <dsp:cNvPr id="0" name=""/>
        <dsp:cNvSpPr/>
      </dsp:nvSpPr>
      <dsp:spPr>
        <a:xfrm>
          <a:off x="5336885" y="1983949"/>
          <a:ext cx="5174025" cy="1411558"/>
        </a:xfrm>
        <a:prstGeom prst="rect">
          <a:avLst/>
        </a:prstGeom>
        <a:noFill/>
        <a:ln>
          <a:noFill/>
        </a:ln>
        <a:effectLst/>
      </dsp:spPr>
      <dsp:style>
        <a:lnRef idx="0">
          <a:scrgbClr r="0" g="0" b="0"/>
        </a:lnRef>
        <a:fillRef idx="0">
          <a:scrgbClr r="0" g="0" b="0"/>
        </a:fillRef>
        <a:effectRef idx="0">
          <a:scrgbClr r="0" g="0" b="0"/>
        </a:effectRef>
        <a:fontRef idx="minor"/>
      </dsp:style>
    </dsp:sp>
    <dsp:sp modelId="{F0CBC61D-AE8C-4434-9A74-3DDCBC6F5607}">
      <dsp:nvSpPr>
        <dsp:cNvPr id="0" name=""/>
        <dsp:cNvSpPr/>
      </dsp:nvSpPr>
      <dsp:spPr>
        <a:xfrm>
          <a:off x="6011798" y="3793397"/>
          <a:ext cx="2495045" cy="1586755"/>
        </a:xfrm>
        <a:prstGeom prst="roundRect">
          <a:avLst>
            <a:gd name="adj" fmla="val 16670"/>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a:t>Beneficio directo para instituciones tanto públicas, como privadas y comunidad geodésica universitaria</a:t>
          </a:r>
          <a:endParaRPr lang="es-ES" sz="1800" kern="1200"/>
        </a:p>
      </dsp:txBody>
      <dsp:txXfrm>
        <a:off x="6089271" y="3870870"/>
        <a:ext cx="2340099" cy="14318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493D4-FFBB-4A3F-BF05-EA397F665B29}">
      <dsp:nvSpPr>
        <dsp:cNvPr id="0" name=""/>
        <dsp:cNvSpPr/>
      </dsp:nvSpPr>
      <dsp:spPr>
        <a:xfrm>
          <a:off x="0" y="179967"/>
          <a:ext cx="10773351" cy="113778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glow rad="63500">
            <a:schemeClr val="accent3">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EC" sz="2000" kern="1200"/>
            <a:t>Definir los parámetros adecuados de procesamiento de datos GNSS, con las constelaciones GPS y GLONASS, en los softwares GAMIT/GLOBK y Bernese, con la finalidad de obtener las precisiones más adecuadas y reducir los posibles errores de procesamiento.</a:t>
          </a:r>
          <a:endParaRPr lang="es-ES" sz="2000" kern="1200"/>
        </a:p>
      </dsp:txBody>
      <dsp:txXfrm>
        <a:off x="55542" y="235509"/>
        <a:ext cx="10662267" cy="1026701"/>
      </dsp:txXfrm>
    </dsp:sp>
    <dsp:sp modelId="{2DA3E7D4-F096-4648-9C1A-8110C7B470B3}">
      <dsp:nvSpPr>
        <dsp:cNvPr id="0" name=""/>
        <dsp:cNvSpPr/>
      </dsp:nvSpPr>
      <dsp:spPr>
        <a:xfrm>
          <a:off x="0" y="1381113"/>
          <a:ext cx="10773351" cy="12097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EC" sz="2000" kern="1200"/>
            <a:t>Procesar datos GNSS de la REGME con las constelaciones GPS y GLONASS en el software Bernese y GAMIT/GLOBK, para determinar la constelación satelital que alcanza mejores precisiones en el Ecuador. </a:t>
          </a:r>
          <a:endParaRPr lang="en-US" sz="2000" kern="1200"/>
        </a:p>
      </dsp:txBody>
      <dsp:txXfrm>
        <a:off x="59057" y="1440170"/>
        <a:ext cx="10655237" cy="1091666"/>
      </dsp:txXfrm>
    </dsp:sp>
    <dsp:sp modelId="{9FEC838F-F414-4863-9845-A78BEB0715E8}">
      <dsp:nvSpPr>
        <dsp:cNvPr id="0" name=""/>
        <dsp:cNvSpPr/>
      </dsp:nvSpPr>
      <dsp:spPr>
        <a:xfrm>
          <a:off x="0" y="2654253"/>
          <a:ext cx="10773351" cy="12097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EC" sz="2000" kern="1200"/>
            <a:t>Analizar los resultados alcanzados por los softwares científicos empleados en el procesamiento de los datos GNSS de la REGME y materialización de coordenadas, con la finalidad de conocer cuál tiene mejores niveles de precisiones finales. </a:t>
          </a:r>
          <a:endParaRPr lang="en-US" sz="2000" kern="1200"/>
        </a:p>
      </dsp:txBody>
      <dsp:txXfrm>
        <a:off x="59057" y="2713310"/>
        <a:ext cx="10655237" cy="1091666"/>
      </dsp:txXfrm>
    </dsp:sp>
    <dsp:sp modelId="{FF2A7D9D-A3DF-4F77-916D-FA057E7C0E56}">
      <dsp:nvSpPr>
        <dsp:cNvPr id="0" name=""/>
        <dsp:cNvSpPr/>
      </dsp:nvSpPr>
      <dsp:spPr>
        <a:xfrm>
          <a:off x="0" y="3927393"/>
          <a:ext cx="10773351" cy="12097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EC" sz="2000" kern="1200"/>
            <a:t>Realizar una comparación estadística, mediante el análisis de los residuales (RMS), de las precisiones internas y externas de las soluciones de las coordenadas obtenidas, para su validación.</a:t>
          </a:r>
          <a:endParaRPr lang="en-US" sz="2000" kern="1200"/>
        </a:p>
      </dsp:txBody>
      <dsp:txXfrm>
        <a:off x="59057" y="3986450"/>
        <a:ext cx="10655237" cy="10916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64CAE-E9B7-4878-A5BD-580080E2657E}">
      <dsp:nvSpPr>
        <dsp:cNvPr id="0" name=""/>
        <dsp:cNvSpPr/>
      </dsp:nvSpPr>
      <dsp:spPr>
        <a:xfrm>
          <a:off x="0" y="0"/>
          <a:ext cx="2984456" cy="1790673"/>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a:t>Las coordenadas semanales del marco de referencia SIRGAS, dadas en el marco de referencia IGS14</a:t>
          </a:r>
          <a:endParaRPr lang="es-ES" sz="1600" kern="1200"/>
        </a:p>
      </dsp:txBody>
      <dsp:txXfrm>
        <a:off x="0" y="0"/>
        <a:ext cx="2984456" cy="1790673"/>
      </dsp:txXfrm>
    </dsp:sp>
    <dsp:sp modelId="{DE03054E-FE75-465E-A185-770E69C9918F}">
      <dsp:nvSpPr>
        <dsp:cNvPr id="0" name=""/>
        <dsp:cNvSpPr/>
      </dsp:nvSpPr>
      <dsp:spPr>
        <a:xfrm>
          <a:off x="0" y="2885531"/>
          <a:ext cx="2984456" cy="1790673"/>
        </a:xfrm>
        <a:prstGeom prst="rect">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a:t>IGS14 tiene 252 estaciones</a:t>
          </a:r>
          <a:endParaRPr lang="es-ES" sz="1600" kern="1200"/>
        </a:p>
      </dsp:txBody>
      <dsp:txXfrm>
        <a:off x="0" y="2885531"/>
        <a:ext cx="2984456" cy="17906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A193B-673B-4BCA-8994-2498B54EAD70}">
      <dsp:nvSpPr>
        <dsp:cNvPr id="0" name=""/>
        <dsp:cNvSpPr/>
      </dsp:nvSpPr>
      <dsp:spPr>
        <a:xfrm>
          <a:off x="1108149" y="1293088"/>
          <a:ext cx="2126331" cy="160781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br>
            <a:rPr lang="en-US" sz="1400" kern="1200"/>
          </a:br>
          <a:endParaRPr lang="es-EC" sz="1400" b="0" kern="1200" dirty="0">
            <a:latin typeface="+mj-lt"/>
            <a:cs typeface="Times New Roman" panose="02020603050405020304" pitchFamily="18" charset="0"/>
          </a:endParaRPr>
        </a:p>
      </dsp:txBody>
      <dsp:txXfrm>
        <a:off x="1108149" y="1293088"/>
        <a:ext cx="2126331" cy="1607812"/>
      </dsp:txXfrm>
    </dsp:sp>
    <dsp:sp modelId="{E3326FA4-CEC8-45D8-9426-6CBE6789FB0B}">
      <dsp:nvSpPr>
        <dsp:cNvPr id="0" name=""/>
        <dsp:cNvSpPr/>
      </dsp:nvSpPr>
      <dsp:spPr>
        <a:xfrm>
          <a:off x="1117691" y="3474005"/>
          <a:ext cx="2126331" cy="1607812"/>
        </a:xfrm>
        <a:prstGeom prst="rect">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br>
            <a:rPr lang="es-ES" sz="1900" kern="1200">
              <a:latin typeface="+mj-lt"/>
              <a:cs typeface="Times New Roman" panose="02020603050405020304" pitchFamily="18" charset="0"/>
            </a:rPr>
          </a:br>
          <a:endParaRPr lang="es-EC" sz="1400" b="0" kern="1200" dirty="0">
            <a:latin typeface="+mj-lt"/>
            <a:cs typeface="Times New Roman" panose="02020603050405020304" pitchFamily="18" charset="0"/>
          </a:endParaRPr>
        </a:p>
      </dsp:txBody>
      <dsp:txXfrm>
        <a:off x="1117691" y="3474005"/>
        <a:ext cx="2126331" cy="16078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D9897-FA9C-43B6-B7CB-2B97C4E6A04A}">
      <dsp:nvSpPr>
        <dsp:cNvPr id="0" name=""/>
        <dsp:cNvSpPr/>
      </dsp:nvSpPr>
      <dsp:spPr>
        <a:xfrm>
          <a:off x="-5595643" y="-621815"/>
          <a:ext cx="6662298" cy="6662298"/>
        </a:xfrm>
        <a:prstGeom prst="blockArc">
          <a:avLst>
            <a:gd name="adj1" fmla="val 18900000"/>
            <a:gd name="adj2" fmla="val 2700000"/>
            <a:gd name="adj3" fmla="val 324"/>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7866FC-5176-4343-AFC3-0F93138B1572}">
      <dsp:nvSpPr>
        <dsp:cNvPr id="0" name=""/>
        <dsp:cNvSpPr/>
      </dsp:nvSpPr>
      <dsp:spPr>
        <a:xfrm>
          <a:off x="397528" y="495433"/>
          <a:ext cx="3492531" cy="521034"/>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3571" tIns="43180" rIns="43180" bIns="43180" numCol="1" spcCol="1270" anchor="ctr" anchorCtr="0">
          <a:noAutofit/>
        </a:bodyPr>
        <a:lstStyle/>
        <a:p>
          <a:pPr marL="0" lvl="0" indent="0" algn="l" defTabSz="755650">
            <a:lnSpc>
              <a:spcPct val="90000"/>
            </a:lnSpc>
            <a:spcBef>
              <a:spcPct val="0"/>
            </a:spcBef>
            <a:spcAft>
              <a:spcPct val="35000"/>
            </a:spcAft>
            <a:buNone/>
          </a:pPr>
          <a:r>
            <a:rPr lang="es-EC" sz="1700" b="1" i="1" kern="1200" dirty="0"/>
            <a:t>Posición del satélite </a:t>
          </a:r>
          <a:endParaRPr lang="en-US" sz="1700" kern="1200" dirty="0"/>
        </a:p>
      </dsp:txBody>
      <dsp:txXfrm>
        <a:off x="397528" y="495433"/>
        <a:ext cx="3492531" cy="521034"/>
      </dsp:txXfrm>
    </dsp:sp>
    <dsp:sp modelId="{E556BFFE-FED0-45DE-8250-DA8A1C2B64D4}">
      <dsp:nvSpPr>
        <dsp:cNvPr id="0" name=""/>
        <dsp:cNvSpPr/>
      </dsp:nvSpPr>
      <dsp:spPr>
        <a:xfrm>
          <a:off x="71882" y="430304"/>
          <a:ext cx="651292" cy="651292"/>
        </a:xfrm>
        <a:prstGeom prst="ellipse">
          <a:avLst/>
        </a:prstGeom>
        <a:blipFill rotWithShape="0">
          <a:blip xmlns:r="http://schemas.openxmlformats.org/officeDocument/2006/relationships" r:embed="rId1"/>
          <a:srcRect/>
          <a:stretch>
            <a:fillRect l="-40000" r="-40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F91F6F1B-E421-47D6-9250-89C7B476D214}">
      <dsp:nvSpPr>
        <dsp:cNvPr id="0" name=""/>
        <dsp:cNvSpPr/>
      </dsp:nvSpPr>
      <dsp:spPr>
        <a:xfrm>
          <a:off x="826115" y="1276885"/>
          <a:ext cx="3063945" cy="521034"/>
        </a:xfrm>
        <a:prstGeom prst="rect">
          <a:avLst/>
        </a:prstGeom>
        <a:gradFill rotWithShape="0">
          <a:gsLst>
            <a:gs pos="0">
              <a:schemeClr val="accent5">
                <a:hueOff val="-1470669"/>
                <a:satOff val="-2046"/>
                <a:lumOff val="-784"/>
                <a:alphaOff val="0"/>
                <a:lumMod val="110000"/>
                <a:satMod val="105000"/>
                <a:tint val="67000"/>
              </a:schemeClr>
            </a:gs>
            <a:gs pos="50000">
              <a:schemeClr val="accent5">
                <a:hueOff val="-1470669"/>
                <a:satOff val="-2046"/>
                <a:lumOff val="-784"/>
                <a:alphaOff val="0"/>
                <a:lumMod val="105000"/>
                <a:satMod val="103000"/>
                <a:tint val="73000"/>
              </a:schemeClr>
            </a:gs>
            <a:gs pos="100000">
              <a:schemeClr val="accent5">
                <a:hueOff val="-1470669"/>
                <a:satOff val="-2046"/>
                <a:lumOff val="-78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3571" tIns="43180" rIns="43180" bIns="43180" numCol="1" spcCol="1270" anchor="ctr" anchorCtr="0">
          <a:noAutofit/>
        </a:bodyPr>
        <a:lstStyle/>
        <a:p>
          <a:pPr marL="0" lvl="0" indent="0" algn="l" defTabSz="755650">
            <a:lnSpc>
              <a:spcPct val="90000"/>
            </a:lnSpc>
            <a:spcBef>
              <a:spcPct val="0"/>
            </a:spcBef>
            <a:spcAft>
              <a:spcPct val="35000"/>
            </a:spcAft>
            <a:buNone/>
          </a:pPr>
          <a:r>
            <a:rPr lang="es-EC" sz="1700" b="1" i="1" kern="1200" dirty="0"/>
            <a:t>Reloj del satélite</a:t>
          </a:r>
          <a:endParaRPr lang="en-US" sz="1700" kern="1200" dirty="0"/>
        </a:p>
      </dsp:txBody>
      <dsp:txXfrm>
        <a:off x="826115" y="1276885"/>
        <a:ext cx="3063945" cy="521034"/>
      </dsp:txXfrm>
    </dsp:sp>
    <dsp:sp modelId="{17B80381-B9BC-474A-861D-AB67505D69F0}">
      <dsp:nvSpPr>
        <dsp:cNvPr id="0" name=""/>
        <dsp:cNvSpPr/>
      </dsp:nvSpPr>
      <dsp:spPr>
        <a:xfrm>
          <a:off x="500468" y="1211756"/>
          <a:ext cx="651292" cy="651292"/>
        </a:xfrm>
        <a:prstGeom prst="ellipse">
          <a:avLst/>
        </a:prstGeom>
        <a:blipFill rotWithShape="0">
          <a:blip xmlns:r="http://schemas.openxmlformats.org/officeDocument/2006/relationships" r:embed="rId2"/>
          <a:srcRect/>
          <a:stretch>
            <a:fillRect l="-39000" r="-39000"/>
          </a:stretch>
        </a:blipFill>
        <a:ln w="6350" cap="flat" cmpd="sng" algn="ctr">
          <a:solidFill>
            <a:schemeClr val="accent5">
              <a:hueOff val="-1470669"/>
              <a:satOff val="-2046"/>
              <a:lumOff val="-784"/>
              <a:alphaOff val="0"/>
            </a:schemeClr>
          </a:solidFill>
          <a:prstDash val="solid"/>
          <a:miter lim="800000"/>
        </a:ln>
        <a:effectLst/>
      </dsp:spPr>
      <dsp:style>
        <a:lnRef idx="1">
          <a:scrgbClr r="0" g="0" b="0"/>
        </a:lnRef>
        <a:fillRef idx="2">
          <a:scrgbClr r="0" g="0" b="0"/>
        </a:fillRef>
        <a:effectRef idx="0">
          <a:scrgbClr r="0" g="0" b="0"/>
        </a:effectRef>
        <a:fontRef idx="minor"/>
      </dsp:style>
    </dsp:sp>
    <dsp:sp modelId="{6BFE8ACE-3DE6-4BEC-9E2A-7DD753C8E6E1}">
      <dsp:nvSpPr>
        <dsp:cNvPr id="0" name=""/>
        <dsp:cNvSpPr/>
      </dsp:nvSpPr>
      <dsp:spPr>
        <a:xfrm>
          <a:off x="1022096" y="2058337"/>
          <a:ext cx="2867963" cy="521034"/>
        </a:xfrm>
        <a:prstGeom prst="rect">
          <a:avLst/>
        </a:prstGeom>
        <a:gradFill rotWithShape="0">
          <a:gsLst>
            <a:gs pos="0">
              <a:schemeClr val="accent5">
                <a:hueOff val="-2941338"/>
                <a:satOff val="-4091"/>
                <a:lumOff val="-1569"/>
                <a:alphaOff val="0"/>
                <a:lumMod val="110000"/>
                <a:satMod val="105000"/>
                <a:tint val="67000"/>
              </a:schemeClr>
            </a:gs>
            <a:gs pos="50000">
              <a:schemeClr val="accent5">
                <a:hueOff val="-2941338"/>
                <a:satOff val="-4091"/>
                <a:lumOff val="-1569"/>
                <a:alphaOff val="0"/>
                <a:lumMod val="105000"/>
                <a:satMod val="103000"/>
                <a:tint val="73000"/>
              </a:schemeClr>
            </a:gs>
            <a:gs pos="100000">
              <a:schemeClr val="accent5">
                <a:hueOff val="-2941338"/>
                <a:satOff val="-4091"/>
                <a:lumOff val="-156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3571" tIns="43180" rIns="43180" bIns="43180" numCol="1" spcCol="1270" anchor="ctr" anchorCtr="0">
          <a:noAutofit/>
        </a:bodyPr>
        <a:lstStyle/>
        <a:p>
          <a:pPr marL="0" lvl="0" indent="0" algn="l" defTabSz="755650">
            <a:lnSpc>
              <a:spcPct val="90000"/>
            </a:lnSpc>
            <a:spcBef>
              <a:spcPct val="0"/>
            </a:spcBef>
            <a:spcAft>
              <a:spcPct val="35000"/>
            </a:spcAft>
            <a:buNone/>
          </a:pPr>
          <a:r>
            <a:rPr lang="es-MX" sz="1700" b="1" i="1" kern="1200" dirty="0"/>
            <a:t>Reloj receptor</a:t>
          </a:r>
          <a:endParaRPr lang="en-US" sz="1700" kern="1200" dirty="0"/>
        </a:p>
      </dsp:txBody>
      <dsp:txXfrm>
        <a:off x="1022096" y="2058337"/>
        <a:ext cx="2867963" cy="521034"/>
      </dsp:txXfrm>
    </dsp:sp>
    <dsp:sp modelId="{12B48236-4B7A-4F74-B669-3CE36995618F}">
      <dsp:nvSpPr>
        <dsp:cNvPr id="0" name=""/>
        <dsp:cNvSpPr/>
      </dsp:nvSpPr>
      <dsp:spPr>
        <a:xfrm>
          <a:off x="696450" y="1993208"/>
          <a:ext cx="651292" cy="651292"/>
        </a:xfrm>
        <a:prstGeom prst="ellipse">
          <a:avLst/>
        </a:prstGeom>
        <a:blipFill rotWithShape="0">
          <a:blip xmlns:r="http://schemas.openxmlformats.org/officeDocument/2006/relationships" r:embed="rId3"/>
          <a:srcRect/>
          <a:stretch>
            <a:fillRect l="-8000" r="-8000"/>
          </a:stretch>
        </a:blipFill>
        <a:ln w="6350" cap="flat" cmpd="sng" algn="ctr">
          <a:solidFill>
            <a:schemeClr val="accent5">
              <a:hueOff val="-2941338"/>
              <a:satOff val="-4091"/>
              <a:lumOff val="-1569"/>
              <a:alphaOff val="0"/>
            </a:schemeClr>
          </a:solidFill>
          <a:prstDash val="solid"/>
          <a:miter lim="800000"/>
        </a:ln>
        <a:effectLst/>
      </dsp:spPr>
      <dsp:style>
        <a:lnRef idx="1">
          <a:scrgbClr r="0" g="0" b="0"/>
        </a:lnRef>
        <a:fillRef idx="2">
          <a:scrgbClr r="0" g="0" b="0"/>
        </a:fillRef>
        <a:effectRef idx="0">
          <a:scrgbClr r="0" g="0" b="0"/>
        </a:effectRef>
        <a:fontRef idx="minor"/>
      </dsp:style>
    </dsp:sp>
    <dsp:sp modelId="{BA5E3BB9-8399-45BF-BCA2-570C73DF656B}">
      <dsp:nvSpPr>
        <dsp:cNvPr id="0" name=""/>
        <dsp:cNvSpPr/>
      </dsp:nvSpPr>
      <dsp:spPr>
        <a:xfrm>
          <a:off x="1022096" y="2839295"/>
          <a:ext cx="2867963" cy="521034"/>
        </a:xfrm>
        <a:prstGeom prst="rect">
          <a:avLst/>
        </a:prstGeom>
        <a:gradFill rotWithShape="0">
          <a:gsLst>
            <a:gs pos="0">
              <a:schemeClr val="accent5">
                <a:hueOff val="-4412007"/>
                <a:satOff val="-6137"/>
                <a:lumOff val="-2353"/>
                <a:alphaOff val="0"/>
                <a:lumMod val="110000"/>
                <a:satMod val="105000"/>
                <a:tint val="67000"/>
              </a:schemeClr>
            </a:gs>
            <a:gs pos="50000">
              <a:schemeClr val="accent5">
                <a:hueOff val="-4412007"/>
                <a:satOff val="-6137"/>
                <a:lumOff val="-2353"/>
                <a:alphaOff val="0"/>
                <a:lumMod val="105000"/>
                <a:satMod val="103000"/>
                <a:tint val="73000"/>
              </a:schemeClr>
            </a:gs>
            <a:gs pos="100000">
              <a:schemeClr val="accent5">
                <a:hueOff val="-4412007"/>
                <a:satOff val="-6137"/>
                <a:lumOff val="-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3571" tIns="43180" rIns="43180" bIns="43180" numCol="1" spcCol="1270" anchor="ctr" anchorCtr="0">
          <a:noAutofit/>
        </a:bodyPr>
        <a:lstStyle/>
        <a:p>
          <a:pPr marL="0" lvl="0" indent="0" algn="l" defTabSz="755650">
            <a:lnSpc>
              <a:spcPct val="90000"/>
            </a:lnSpc>
            <a:spcBef>
              <a:spcPct val="0"/>
            </a:spcBef>
            <a:spcAft>
              <a:spcPct val="35000"/>
            </a:spcAft>
            <a:buNone/>
          </a:pPr>
          <a:r>
            <a:rPr lang="es-MX" sz="1700" b="1" i="1" kern="1200" dirty="0"/>
            <a:t>Efectos relativos</a:t>
          </a:r>
          <a:endParaRPr lang="en-US" sz="1700" kern="1200" dirty="0"/>
        </a:p>
      </dsp:txBody>
      <dsp:txXfrm>
        <a:off x="1022096" y="2839295"/>
        <a:ext cx="2867963" cy="521034"/>
      </dsp:txXfrm>
    </dsp:sp>
    <dsp:sp modelId="{FF778BB0-B9A6-4A8A-87BA-2A5725A7607E}">
      <dsp:nvSpPr>
        <dsp:cNvPr id="0" name=""/>
        <dsp:cNvSpPr/>
      </dsp:nvSpPr>
      <dsp:spPr>
        <a:xfrm>
          <a:off x="696450" y="2774165"/>
          <a:ext cx="651292" cy="651292"/>
        </a:xfrm>
        <a:prstGeom prst="ellipse">
          <a:avLst/>
        </a:prstGeom>
        <a:blipFill rotWithShape="0">
          <a:blip xmlns:r="http://schemas.openxmlformats.org/officeDocument/2006/relationships" r:embed="rId4"/>
          <a:srcRect/>
          <a:stretch>
            <a:fillRect l="-21000" r="-21000"/>
          </a:stretch>
        </a:blipFill>
        <a:ln w="6350" cap="flat" cmpd="sng" algn="ctr">
          <a:solidFill>
            <a:schemeClr val="accent5">
              <a:hueOff val="-4412007"/>
              <a:satOff val="-6137"/>
              <a:lumOff val="-2353"/>
              <a:alphaOff val="0"/>
            </a:schemeClr>
          </a:solidFill>
          <a:prstDash val="solid"/>
          <a:miter lim="800000"/>
        </a:ln>
        <a:effectLst/>
      </dsp:spPr>
      <dsp:style>
        <a:lnRef idx="1">
          <a:scrgbClr r="0" g="0" b="0"/>
        </a:lnRef>
        <a:fillRef idx="2">
          <a:scrgbClr r="0" g="0" b="0"/>
        </a:fillRef>
        <a:effectRef idx="0">
          <a:scrgbClr r="0" g="0" b="0"/>
        </a:effectRef>
        <a:fontRef idx="minor"/>
      </dsp:style>
    </dsp:sp>
    <dsp:sp modelId="{9EEE0EE3-4126-46FC-BD56-B237656AE9A0}">
      <dsp:nvSpPr>
        <dsp:cNvPr id="0" name=""/>
        <dsp:cNvSpPr/>
      </dsp:nvSpPr>
      <dsp:spPr>
        <a:xfrm>
          <a:off x="826115" y="3620747"/>
          <a:ext cx="3063945" cy="521034"/>
        </a:xfrm>
        <a:prstGeom prst="rect">
          <a:avLst/>
        </a:prstGeom>
        <a:gradFill rotWithShape="0">
          <a:gsLst>
            <a:gs pos="0">
              <a:schemeClr val="accent5">
                <a:hueOff val="-5882676"/>
                <a:satOff val="-8182"/>
                <a:lumOff val="-3138"/>
                <a:alphaOff val="0"/>
                <a:lumMod val="110000"/>
                <a:satMod val="105000"/>
                <a:tint val="67000"/>
              </a:schemeClr>
            </a:gs>
            <a:gs pos="50000">
              <a:schemeClr val="accent5">
                <a:hueOff val="-5882676"/>
                <a:satOff val="-8182"/>
                <a:lumOff val="-3138"/>
                <a:alphaOff val="0"/>
                <a:lumMod val="105000"/>
                <a:satMod val="103000"/>
                <a:tint val="73000"/>
              </a:schemeClr>
            </a:gs>
            <a:gs pos="100000">
              <a:schemeClr val="accent5">
                <a:hueOff val="-5882676"/>
                <a:satOff val="-8182"/>
                <a:lumOff val="-31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3571" tIns="43180" rIns="43180" bIns="43180" numCol="1" spcCol="1270" anchor="ctr" anchorCtr="0">
          <a:noAutofit/>
        </a:bodyPr>
        <a:lstStyle/>
        <a:p>
          <a:pPr marL="0" lvl="0" indent="0" algn="l" defTabSz="755650">
            <a:lnSpc>
              <a:spcPct val="90000"/>
            </a:lnSpc>
            <a:spcBef>
              <a:spcPct val="0"/>
            </a:spcBef>
            <a:spcAft>
              <a:spcPct val="35000"/>
            </a:spcAft>
            <a:buNone/>
          </a:pPr>
          <a:r>
            <a:rPr lang="es-EC" sz="1700" b="1" i="1" kern="1200" dirty="0"/>
            <a:t>Presión de la radiación solar</a:t>
          </a:r>
          <a:endParaRPr lang="en-US" sz="1700" kern="1200" dirty="0"/>
        </a:p>
      </dsp:txBody>
      <dsp:txXfrm>
        <a:off x="826115" y="3620747"/>
        <a:ext cx="3063945" cy="521034"/>
      </dsp:txXfrm>
    </dsp:sp>
    <dsp:sp modelId="{963E24EE-EE51-4B59-9D60-50AF516D25E2}">
      <dsp:nvSpPr>
        <dsp:cNvPr id="0" name=""/>
        <dsp:cNvSpPr/>
      </dsp:nvSpPr>
      <dsp:spPr>
        <a:xfrm>
          <a:off x="500468" y="3555617"/>
          <a:ext cx="651292" cy="651292"/>
        </a:xfrm>
        <a:prstGeom prst="ellipse">
          <a:avLst/>
        </a:prstGeom>
        <a:blipFill rotWithShape="0">
          <a:blip xmlns:r="http://schemas.openxmlformats.org/officeDocument/2006/relationships" r:embed="rId5"/>
          <a:srcRect/>
          <a:stretch>
            <a:fillRect l="-14000" r="-14000"/>
          </a:stretch>
        </a:blipFill>
        <a:ln w="6350" cap="flat" cmpd="sng" algn="ctr">
          <a:solidFill>
            <a:schemeClr val="accent5">
              <a:hueOff val="-5882676"/>
              <a:satOff val="-8182"/>
              <a:lumOff val="-3138"/>
              <a:alphaOff val="0"/>
            </a:schemeClr>
          </a:solidFill>
          <a:prstDash val="solid"/>
          <a:miter lim="800000"/>
        </a:ln>
        <a:effectLst/>
      </dsp:spPr>
      <dsp:style>
        <a:lnRef idx="1">
          <a:scrgbClr r="0" g="0" b="0"/>
        </a:lnRef>
        <a:fillRef idx="2">
          <a:scrgbClr r="0" g="0" b="0"/>
        </a:fillRef>
        <a:effectRef idx="0">
          <a:scrgbClr r="0" g="0" b="0"/>
        </a:effectRef>
        <a:fontRef idx="minor"/>
      </dsp:style>
    </dsp:sp>
    <dsp:sp modelId="{655F9397-C2A9-4567-A75F-CD475CABDFC0}">
      <dsp:nvSpPr>
        <dsp:cNvPr id="0" name=""/>
        <dsp:cNvSpPr/>
      </dsp:nvSpPr>
      <dsp:spPr>
        <a:xfrm>
          <a:off x="397528" y="4402199"/>
          <a:ext cx="3492531" cy="521034"/>
        </a:xfrm>
        <a:prstGeom prst="rect">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3571" tIns="43180" rIns="43180" bIns="43180" numCol="1" spcCol="1270" anchor="ctr" anchorCtr="0">
          <a:noAutofit/>
        </a:bodyPr>
        <a:lstStyle/>
        <a:p>
          <a:pPr marL="0" lvl="0" indent="0" algn="l" defTabSz="755650">
            <a:lnSpc>
              <a:spcPct val="90000"/>
            </a:lnSpc>
            <a:spcBef>
              <a:spcPct val="0"/>
            </a:spcBef>
            <a:spcAft>
              <a:spcPct val="35000"/>
            </a:spcAft>
            <a:buNone/>
          </a:pPr>
          <a:r>
            <a:rPr lang="es-EC" sz="1700" b="1" i="1" kern="1200" dirty="0"/>
            <a:t>Refracción ionosférica</a:t>
          </a:r>
          <a:endParaRPr lang="en-US" sz="1700" kern="1200" dirty="0"/>
        </a:p>
      </dsp:txBody>
      <dsp:txXfrm>
        <a:off x="397528" y="4402199"/>
        <a:ext cx="3492531" cy="521034"/>
      </dsp:txXfrm>
    </dsp:sp>
    <dsp:sp modelId="{402A634F-E521-4623-ACCB-7A68BC3F0308}">
      <dsp:nvSpPr>
        <dsp:cNvPr id="0" name=""/>
        <dsp:cNvSpPr/>
      </dsp:nvSpPr>
      <dsp:spPr>
        <a:xfrm>
          <a:off x="71882" y="4337069"/>
          <a:ext cx="651292" cy="651292"/>
        </a:xfrm>
        <a:prstGeom prst="ellipse">
          <a:avLst/>
        </a:prstGeom>
        <a:blipFill rotWithShape="0">
          <a:blip xmlns:r="http://schemas.openxmlformats.org/officeDocument/2006/relationships" r:embed="rId6"/>
          <a:srcRect/>
          <a:stretch>
            <a:fillRect l="-58000" r="-58000"/>
          </a:stretch>
        </a:blipFill>
        <a:ln w="6350" cap="flat" cmpd="sng" algn="ctr">
          <a:solidFill>
            <a:schemeClr val="accent5">
              <a:hueOff val="-7353344"/>
              <a:satOff val="-10228"/>
              <a:lumOff val="-3922"/>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D9897-FA9C-43B6-B7CB-2B97C4E6A04A}">
      <dsp:nvSpPr>
        <dsp:cNvPr id="0" name=""/>
        <dsp:cNvSpPr/>
      </dsp:nvSpPr>
      <dsp:spPr>
        <a:xfrm>
          <a:off x="-5595643" y="-621815"/>
          <a:ext cx="6662298" cy="6662298"/>
        </a:xfrm>
        <a:prstGeom prst="blockArc">
          <a:avLst>
            <a:gd name="adj1" fmla="val 18900000"/>
            <a:gd name="adj2" fmla="val 2700000"/>
            <a:gd name="adj3" fmla="val 324"/>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7866FC-5176-4343-AFC3-0F93138B1572}">
      <dsp:nvSpPr>
        <dsp:cNvPr id="0" name=""/>
        <dsp:cNvSpPr/>
      </dsp:nvSpPr>
      <dsp:spPr>
        <a:xfrm>
          <a:off x="397528" y="495433"/>
          <a:ext cx="3492531" cy="521034"/>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3571" tIns="38100" rIns="38100" bIns="38100" numCol="1" spcCol="1270" anchor="ctr" anchorCtr="0">
          <a:noAutofit/>
        </a:bodyPr>
        <a:lstStyle/>
        <a:p>
          <a:pPr marL="0" lvl="0" indent="0" algn="l" defTabSz="666750">
            <a:lnSpc>
              <a:spcPct val="90000"/>
            </a:lnSpc>
            <a:spcBef>
              <a:spcPct val="0"/>
            </a:spcBef>
            <a:spcAft>
              <a:spcPct val="35000"/>
            </a:spcAft>
            <a:buNone/>
          </a:pPr>
          <a:r>
            <a:rPr lang="es-EC" sz="1500" b="1" i="1" kern="1200" dirty="0"/>
            <a:t>Refracción troposférica</a:t>
          </a:r>
          <a:endParaRPr lang="en-US" sz="1500" kern="1200" dirty="0"/>
        </a:p>
      </dsp:txBody>
      <dsp:txXfrm>
        <a:off x="397528" y="495433"/>
        <a:ext cx="3492531" cy="521034"/>
      </dsp:txXfrm>
    </dsp:sp>
    <dsp:sp modelId="{E556BFFE-FED0-45DE-8250-DA8A1C2B64D4}">
      <dsp:nvSpPr>
        <dsp:cNvPr id="0" name=""/>
        <dsp:cNvSpPr/>
      </dsp:nvSpPr>
      <dsp:spPr>
        <a:xfrm>
          <a:off x="71882" y="430304"/>
          <a:ext cx="651292" cy="651292"/>
        </a:xfrm>
        <a:prstGeom prst="ellipse">
          <a:avLst/>
        </a:prstGeom>
        <a:blipFill rotWithShape="0">
          <a:blip xmlns:r="http://schemas.openxmlformats.org/officeDocument/2006/relationships" r:embed="rId1"/>
          <a:srcRect/>
          <a:stretch>
            <a:fillRect l="-65000" r="-65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F91F6F1B-E421-47D6-9250-89C7B476D214}">
      <dsp:nvSpPr>
        <dsp:cNvPr id="0" name=""/>
        <dsp:cNvSpPr/>
      </dsp:nvSpPr>
      <dsp:spPr>
        <a:xfrm>
          <a:off x="826115" y="1276885"/>
          <a:ext cx="3063945" cy="521034"/>
        </a:xfrm>
        <a:prstGeom prst="rect">
          <a:avLst/>
        </a:prstGeom>
        <a:gradFill rotWithShape="0">
          <a:gsLst>
            <a:gs pos="0">
              <a:schemeClr val="accent5">
                <a:hueOff val="-1470669"/>
                <a:satOff val="-2046"/>
                <a:lumOff val="-784"/>
                <a:alphaOff val="0"/>
                <a:lumMod val="110000"/>
                <a:satMod val="105000"/>
                <a:tint val="67000"/>
              </a:schemeClr>
            </a:gs>
            <a:gs pos="50000">
              <a:schemeClr val="accent5">
                <a:hueOff val="-1470669"/>
                <a:satOff val="-2046"/>
                <a:lumOff val="-784"/>
                <a:alphaOff val="0"/>
                <a:lumMod val="105000"/>
                <a:satMod val="103000"/>
                <a:tint val="73000"/>
              </a:schemeClr>
            </a:gs>
            <a:gs pos="100000">
              <a:schemeClr val="accent5">
                <a:hueOff val="-1470669"/>
                <a:satOff val="-2046"/>
                <a:lumOff val="-78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3571" tIns="38100" rIns="38100" bIns="38100" numCol="1" spcCol="1270" anchor="ctr" anchorCtr="0">
          <a:noAutofit/>
        </a:bodyPr>
        <a:lstStyle/>
        <a:p>
          <a:pPr marL="0" lvl="0" indent="0" algn="l" defTabSz="666750">
            <a:lnSpc>
              <a:spcPct val="90000"/>
            </a:lnSpc>
            <a:spcBef>
              <a:spcPct val="0"/>
            </a:spcBef>
            <a:spcAft>
              <a:spcPct val="35000"/>
            </a:spcAft>
            <a:buNone/>
          </a:pPr>
          <a:r>
            <a:rPr lang="es-EC" sz="1500" b="1" i="1" kern="1200" dirty="0"/>
            <a:t>Variaciones en el centro de fase de la antena</a:t>
          </a:r>
          <a:endParaRPr lang="en-US" sz="1500" kern="1200" dirty="0"/>
        </a:p>
      </dsp:txBody>
      <dsp:txXfrm>
        <a:off x="826115" y="1276885"/>
        <a:ext cx="3063945" cy="521034"/>
      </dsp:txXfrm>
    </dsp:sp>
    <dsp:sp modelId="{17B80381-B9BC-474A-861D-AB67505D69F0}">
      <dsp:nvSpPr>
        <dsp:cNvPr id="0" name=""/>
        <dsp:cNvSpPr/>
      </dsp:nvSpPr>
      <dsp:spPr>
        <a:xfrm>
          <a:off x="500468" y="1211756"/>
          <a:ext cx="651292" cy="651292"/>
        </a:xfrm>
        <a:prstGeom prst="ellipse">
          <a:avLst/>
        </a:prstGeom>
        <a:blipFill rotWithShape="0">
          <a:blip xmlns:r="http://schemas.openxmlformats.org/officeDocument/2006/relationships" r:embed="rId2"/>
          <a:srcRect/>
          <a:stretch>
            <a:fillRect l="-12000" r="-12000"/>
          </a:stretch>
        </a:blipFill>
        <a:ln w="6350" cap="flat" cmpd="sng" algn="ctr">
          <a:solidFill>
            <a:schemeClr val="accent5">
              <a:hueOff val="-1470669"/>
              <a:satOff val="-2046"/>
              <a:lumOff val="-784"/>
              <a:alphaOff val="0"/>
            </a:schemeClr>
          </a:solidFill>
          <a:prstDash val="solid"/>
          <a:miter lim="800000"/>
        </a:ln>
        <a:effectLst/>
      </dsp:spPr>
      <dsp:style>
        <a:lnRef idx="1">
          <a:scrgbClr r="0" g="0" b="0"/>
        </a:lnRef>
        <a:fillRef idx="2">
          <a:scrgbClr r="0" g="0" b="0"/>
        </a:fillRef>
        <a:effectRef idx="0">
          <a:scrgbClr r="0" g="0" b="0"/>
        </a:effectRef>
        <a:fontRef idx="minor"/>
      </dsp:style>
    </dsp:sp>
    <dsp:sp modelId="{6BFE8ACE-3DE6-4BEC-9E2A-7DD753C8E6E1}">
      <dsp:nvSpPr>
        <dsp:cNvPr id="0" name=""/>
        <dsp:cNvSpPr/>
      </dsp:nvSpPr>
      <dsp:spPr>
        <a:xfrm>
          <a:off x="1022096" y="2058337"/>
          <a:ext cx="2867963" cy="521034"/>
        </a:xfrm>
        <a:prstGeom prst="rect">
          <a:avLst/>
        </a:prstGeom>
        <a:gradFill rotWithShape="0">
          <a:gsLst>
            <a:gs pos="0">
              <a:schemeClr val="accent5">
                <a:hueOff val="-2941338"/>
                <a:satOff val="-4091"/>
                <a:lumOff val="-1569"/>
                <a:alphaOff val="0"/>
                <a:lumMod val="110000"/>
                <a:satMod val="105000"/>
                <a:tint val="67000"/>
              </a:schemeClr>
            </a:gs>
            <a:gs pos="50000">
              <a:schemeClr val="accent5">
                <a:hueOff val="-2941338"/>
                <a:satOff val="-4091"/>
                <a:lumOff val="-1569"/>
                <a:alphaOff val="0"/>
                <a:lumMod val="105000"/>
                <a:satMod val="103000"/>
                <a:tint val="73000"/>
              </a:schemeClr>
            </a:gs>
            <a:gs pos="100000">
              <a:schemeClr val="accent5">
                <a:hueOff val="-2941338"/>
                <a:satOff val="-4091"/>
                <a:lumOff val="-156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3571" tIns="38100" rIns="38100" bIns="38100" numCol="1" spcCol="1270" anchor="ctr" anchorCtr="0">
          <a:noAutofit/>
        </a:bodyPr>
        <a:lstStyle/>
        <a:p>
          <a:pPr marL="0" lvl="0" indent="0" algn="l" defTabSz="666750">
            <a:lnSpc>
              <a:spcPct val="90000"/>
            </a:lnSpc>
            <a:spcBef>
              <a:spcPct val="0"/>
            </a:spcBef>
            <a:spcAft>
              <a:spcPct val="35000"/>
            </a:spcAft>
            <a:buNone/>
          </a:pPr>
          <a:r>
            <a:rPr lang="es-EC" sz="1500" b="1" i="1" kern="1200" dirty="0" err="1"/>
            <a:t>Multitrayectoria</a:t>
          </a:r>
          <a:r>
            <a:rPr lang="es-EC" sz="1500" b="1" i="1" kern="1200" dirty="0"/>
            <a:t> o </a:t>
          </a:r>
          <a:r>
            <a:rPr lang="es-EC" sz="1500" b="1" i="1" kern="1200" dirty="0" err="1"/>
            <a:t>Multipath</a:t>
          </a:r>
          <a:endParaRPr lang="en-US" sz="1500" kern="1200" dirty="0"/>
        </a:p>
      </dsp:txBody>
      <dsp:txXfrm>
        <a:off x="1022096" y="2058337"/>
        <a:ext cx="2867963" cy="521034"/>
      </dsp:txXfrm>
    </dsp:sp>
    <dsp:sp modelId="{12B48236-4B7A-4F74-B669-3CE36995618F}">
      <dsp:nvSpPr>
        <dsp:cNvPr id="0" name=""/>
        <dsp:cNvSpPr/>
      </dsp:nvSpPr>
      <dsp:spPr>
        <a:xfrm>
          <a:off x="696450" y="1993208"/>
          <a:ext cx="651292" cy="651292"/>
        </a:xfrm>
        <a:prstGeom prst="ellipse">
          <a:avLst/>
        </a:prstGeom>
        <a:blipFill rotWithShape="0">
          <a:blip xmlns:r="http://schemas.openxmlformats.org/officeDocument/2006/relationships" r:embed="rId3"/>
          <a:srcRect/>
          <a:stretch>
            <a:fillRect l="-16000" r="-16000"/>
          </a:stretch>
        </a:blipFill>
        <a:ln w="6350" cap="flat" cmpd="sng" algn="ctr">
          <a:solidFill>
            <a:schemeClr val="accent5">
              <a:hueOff val="-2941338"/>
              <a:satOff val="-4091"/>
              <a:lumOff val="-1569"/>
              <a:alphaOff val="0"/>
            </a:schemeClr>
          </a:solidFill>
          <a:prstDash val="solid"/>
          <a:miter lim="800000"/>
        </a:ln>
        <a:effectLst/>
      </dsp:spPr>
      <dsp:style>
        <a:lnRef idx="1">
          <a:scrgbClr r="0" g="0" b="0"/>
        </a:lnRef>
        <a:fillRef idx="2">
          <a:scrgbClr r="0" g="0" b="0"/>
        </a:fillRef>
        <a:effectRef idx="0">
          <a:scrgbClr r="0" g="0" b="0"/>
        </a:effectRef>
        <a:fontRef idx="minor"/>
      </dsp:style>
    </dsp:sp>
    <dsp:sp modelId="{BA5E3BB9-8399-45BF-BCA2-570C73DF656B}">
      <dsp:nvSpPr>
        <dsp:cNvPr id="0" name=""/>
        <dsp:cNvSpPr/>
      </dsp:nvSpPr>
      <dsp:spPr>
        <a:xfrm>
          <a:off x="1022096" y="2839295"/>
          <a:ext cx="2867963" cy="521034"/>
        </a:xfrm>
        <a:prstGeom prst="rect">
          <a:avLst/>
        </a:prstGeom>
        <a:gradFill rotWithShape="0">
          <a:gsLst>
            <a:gs pos="0">
              <a:schemeClr val="accent5">
                <a:hueOff val="-4412007"/>
                <a:satOff val="-6137"/>
                <a:lumOff val="-2353"/>
                <a:alphaOff val="0"/>
                <a:lumMod val="110000"/>
                <a:satMod val="105000"/>
                <a:tint val="67000"/>
              </a:schemeClr>
            </a:gs>
            <a:gs pos="50000">
              <a:schemeClr val="accent5">
                <a:hueOff val="-4412007"/>
                <a:satOff val="-6137"/>
                <a:lumOff val="-2353"/>
                <a:alphaOff val="0"/>
                <a:lumMod val="105000"/>
                <a:satMod val="103000"/>
                <a:tint val="73000"/>
              </a:schemeClr>
            </a:gs>
            <a:gs pos="100000">
              <a:schemeClr val="accent5">
                <a:hueOff val="-4412007"/>
                <a:satOff val="-6137"/>
                <a:lumOff val="-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3571" tIns="38100" rIns="38100" bIns="38100" numCol="1" spcCol="1270" anchor="ctr" anchorCtr="0">
          <a:noAutofit/>
        </a:bodyPr>
        <a:lstStyle/>
        <a:p>
          <a:pPr marL="0" lvl="0" indent="0" algn="l" defTabSz="666750">
            <a:lnSpc>
              <a:spcPct val="90000"/>
            </a:lnSpc>
            <a:spcBef>
              <a:spcPct val="0"/>
            </a:spcBef>
            <a:spcAft>
              <a:spcPct val="35000"/>
            </a:spcAft>
            <a:buNone/>
          </a:pPr>
          <a:r>
            <a:rPr lang="es-MX" sz="1500" b="1" i="1" kern="1200" dirty="0"/>
            <a:t>Efectos geodinámicos</a:t>
          </a:r>
          <a:endParaRPr lang="en-US" sz="1500" kern="1200" dirty="0"/>
        </a:p>
      </dsp:txBody>
      <dsp:txXfrm>
        <a:off x="1022096" y="2839295"/>
        <a:ext cx="2867963" cy="521034"/>
      </dsp:txXfrm>
    </dsp:sp>
    <dsp:sp modelId="{FF778BB0-B9A6-4A8A-87BA-2A5725A7607E}">
      <dsp:nvSpPr>
        <dsp:cNvPr id="0" name=""/>
        <dsp:cNvSpPr/>
      </dsp:nvSpPr>
      <dsp:spPr>
        <a:xfrm>
          <a:off x="696450" y="2774165"/>
          <a:ext cx="651292" cy="651292"/>
        </a:xfrm>
        <a:prstGeom prst="ellipse">
          <a:avLst/>
        </a:prstGeom>
        <a:blipFill rotWithShape="0">
          <a:blip xmlns:r="http://schemas.openxmlformats.org/officeDocument/2006/relationships" r:embed="rId4"/>
          <a:srcRect/>
          <a:stretch>
            <a:fillRect l="-22000" r="-22000"/>
          </a:stretch>
        </a:blipFill>
        <a:ln w="6350" cap="flat" cmpd="sng" algn="ctr">
          <a:solidFill>
            <a:schemeClr val="accent5">
              <a:hueOff val="-4412007"/>
              <a:satOff val="-6137"/>
              <a:lumOff val="-2353"/>
              <a:alphaOff val="0"/>
            </a:schemeClr>
          </a:solidFill>
          <a:prstDash val="solid"/>
          <a:miter lim="800000"/>
        </a:ln>
        <a:effectLst/>
      </dsp:spPr>
      <dsp:style>
        <a:lnRef idx="1">
          <a:scrgbClr r="0" g="0" b="0"/>
        </a:lnRef>
        <a:fillRef idx="2">
          <a:scrgbClr r="0" g="0" b="0"/>
        </a:fillRef>
        <a:effectRef idx="0">
          <a:scrgbClr r="0" g="0" b="0"/>
        </a:effectRef>
        <a:fontRef idx="minor"/>
      </dsp:style>
    </dsp:sp>
    <dsp:sp modelId="{9EEE0EE3-4126-46FC-BD56-B237656AE9A0}">
      <dsp:nvSpPr>
        <dsp:cNvPr id="0" name=""/>
        <dsp:cNvSpPr/>
      </dsp:nvSpPr>
      <dsp:spPr>
        <a:xfrm>
          <a:off x="826115" y="3620747"/>
          <a:ext cx="3063945" cy="521034"/>
        </a:xfrm>
        <a:prstGeom prst="rect">
          <a:avLst/>
        </a:prstGeom>
        <a:gradFill rotWithShape="0">
          <a:gsLst>
            <a:gs pos="0">
              <a:schemeClr val="accent5">
                <a:hueOff val="-5882676"/>
                <a:satOff val="-8182"/>
                <a:lumOff val="-3138"/>
                <a:alphaOff val="0"/>
                <a:lumMod val="110000"/>
                <a:satMod val="105000"/>
                <a:tint val="67000"/>
              </a:schemeClr>
            </a:gs>
            <a:gs pos="50000">
              <a:schemeClr val="accent5">
                <a:hueOff val="-5882676"/>
                <a:satOff val="-8182"/>
                <a:lumOff val="-3138"/>
                <a:alphaOff val="0"/>
                <a:lumMod val="105000"/>
                <a:satMod val="103000"/>
                <a:tint val="73000"/>
              </a:schemeClr>
            </a:gs>
            <a:gs pos="100000">
              <a:schemeClr val="accent5">
                <a:hueOff val="-5882676"/>
                <a:satOff val="-8182"/>
                <a:lumOff val="-31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3571" tIns="38100" rIns="38100" bIns="38100" numCol="1" spcCol="1270" anchor="ctr" anchorCtr="0">
          <a:noAutofit/>
        </a:bodyPr>
        <a:lstStyle/>
        <a:p>
          <a:pPr marL="0" lvl="0" indent="0" algn="l" defTabSz="666750">
            <a:lnSpc>
              <a:spcPct val="90000"/>
            </a:lnSpc>
            <a:spcBef>
              <a:spcPct val="0"/>
            </a:spcBef>
            <a:spcAft>
              <a:spcPct val="35000"/>
            </a:spcAft>
            <a:buNone/>
          </a:pPr>
          <a:r>
            <a:rPr lang="es-MX" sz="1500" b="1" i="1" kern="1200" dirty="0"/>
            <a:t>Carga oceánica</a:t>
          </a:r>
          <a:endParaRPr lang="en-US" sz="1500" kern="1200" dirty="0"/>
        </a:p>
      </dsp:txBody>
      <dsp:txXfrm>
        <a:off x="826115" y="3620747"/>
        <a:ext cx="3063945" cy="521034"/>
      </dsp:txXfrm>
    </dsp:sp>
    <dsp:sp modelId="{963E24EE-EE51-4B59-9D60-50AF516D25E2}">
      <dsp:nvSpPr>
        <dsp:cNvPr id="0" name=""/>
        <dsp:cNvSpPr/>
      </dsp:nvSpPr>
      <dsp:spPr>
        <a:xfrm>
          <a:off x="500468" y="3555617"/>
          <a:ext cx="651292" cy="651292"/>
        </a:xfrm>
        <a:prstGeom prst="ellipse">
          <a:avLst/>
        </a:prstGeom>
        <a:blipFill rotWithShape="0">
          <a:blip xmlns:r="http://schemas.openxmlformats.org/officeDocument/2006/relationships" r:embed="rId5"/>
          <a:srcRect/>
          <a:stretch>
            <a:fillRect/>
          </a:stretch>
        </a:blipFill>
        <a:ln w="6350" cap="flat" cmpd="sng" algn="ctr">
          <a:solidFill>
            <a:schemeClr val="accent5">
              <a:hueOff val="-5882676"/>
              <a:satOff val="-8182"/>
              <a:lumOff val="-3138"/>
              <a:alphaOff val="0"/>
            </a:schemeClr>
          </a:solidFill>
          <a:prstDash val="solid"/>
          <a:miter lim="800000"/>
        </a:ln>
        <a:effectLst/>
      </dsp:spPr>
      <dsp:style>
        <a:lnRef idx="1">
          <a:scrgbClr r="0" g="0" b="0"/>
        </a:lnRef>
        <a:fillRef idx="2">
          <a:scrgbClr r="0" g="0" b="0"/>
        </a:fillRef>
        <a:effectRef idx="0">
          <a:scrgbClr r="0" g="0" b="0"/>
        </a:effectRef>
        <a:fontRef idx="minor"/>
      </dsp:style>
    </dsp:sp>
    <dsp:sp modelId="{655F9397-C2A9-4567-A75F-CD475CABDFC0}">
      <dsp:nvSpPr>
        <dsp:cNvPr id="0" name=""/>
        <dsp:cNvSpPr/>
      </dsp:nvSpPr>
      <dsp:spPr>
        <a:xfrm>
          <a:off x="397528" y="4402199"/>
          <a:ext cx="3492531" cy="521034"/>
        </a:xfrm>
        <a:prstGeom prst="rect">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3571" tIns="38100" rIns="38100" bIns="38100" numCol="1" spcCol="1270" anchor="ctr" anchorCtr="0">
          <a:noAutofit/>
        </a:bodyPr>
        <a:lstStyle/>
        <a:p>
          <a:pPr marL="0" lvl="0" indent="0" algn="l" defTabSz="666750">
            <a:lnSpc>
              <a:spcPct val="90000"/>
            </a:lnSpc>
            <a:spcBef>
              <a:spcPct val="0"/>
            </a:spcBef>
            <a:spcAft>
              <a:spcPct val="35000"/>
            </a:spcAft>
            <a:buNone/>
          </a:pPr>
          <a:r>
            <a:rPr lang="es-MX" sz="1500" b="1" i="1" kern="1200" dirty="0"/>
            <a:t>Marea polar y terrresre</a:t>
          </a:r>
          <a:endParaRPr lang="en-US" sz="1500" kern="1200" dirty="0"/>
        </a:p>
      </dsp:txBody>
      <dsp:txXfrm>
        <a:off x="397528" y="4402199"/>
        <a:ext cx="3492531" cy="521034"/>
      </dsp:txXfrm>
    </dsp:sp>
    <dsp:sp modelId="{402A634F-E521-4623-ACCB-7A68BC3F0308}">
      <dsp:nvSpPr>
        <dsp:cNvPr id="0" name=""/>
        <dsp:cNvSpPr/>
      </dsp:nvSpPr>
      <dsp:spPr>
        <a:xfrm>
          <a:off x="71882" y="4337069"/>
          <a:ext cx="651292" cy="651292"/>
        </a:xfrm>
        <a:prstGeom prst="ellipse">
          <a:avLst/>
        </a:prstGeom>
        <a:blipFill rotWithShape="0">
          <a:blip xmlns:r="http://schemas.openxmlformats.org/officeDocument/2006/relationships" r:embed="rId6"/>
          <a:srcRect/>
          <a:stretch>
            <a:fillRect l="-62000" r="-62000"/>
          </a:stretch>
        </a:blipFill>
        <a:ln w="6350" cap="flat" cmpd="sng" algn="ctr">
          <a:solidFill>
            <a:schemeClr val="accent5">
              <a:hueOff val="-7353344"/>
              <a:satOff val="-10228"/>
              <a:lumOff val="-3922"/>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64CAE-E9B7-4878-A5BD-580080E2657E}">
      <dsp:nvSpPr>
        <dsp:cNvPr id="0" name=""/>
        <dsp:cNvSpPr/>
      </dsp:nvSpPr>
      <dsp:spPr>
        <a:xfrm>
          <a:off x="0" y="1428018"/>
          <a:ext cx="2177618" cy="1306570"/>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a:t>Operada por la Federación Rusa, está conformada por 27 satélites repartidos en 3 órbitas</a:t>
          </a:r>
          <a:endParaRPr lang="es-ES" sz="1400" kern="1200"/>
        </a:p>
      </dsp:txBody>
      <dsp:txXfrm>
        <a:off x="0" y="1428018"/>
        <a:ext cx="2177618" cy="13065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64CAE-E9B7-4878-A5BD-580080E2657E}">
      <dsp:nvSpPr>
        <dsp:cNvPr id="0" name=""/>
        <dsp:cNvSpPr/>
      </dsp:nvSpPr>
      <dsp:spPr>
        <a:xfrm>
          <a:off x="0" y="1437452"/>
          <a:ext cx="2177618" cy="1306570"/>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t>Operada por los Estados Unidos, 31 satélites</a:t>
          </a:r>
          <a:endParaRPr lang="es-ES" sz="1400" kern="1200" dirty="0"/>
        </a:p>
      </dsp:txBody>
      <dsp:txXfrm>
        <a:off x="0" y="1437452"/>
        <a:ext cx="2177618" cy="130657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CB449A-9A2E-4FEA-A547-04DFE88E629B}" type="datetimeFigureOut">
              <a:rPr lang="en-US" smtClean="0"/>
              <a:t>9/14/21</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96510-094D-41EC-9AF2-433FD11628A0}" type="slidenum">
              <a:rPr lang="en-US" smtClean="0"/>
              <a:t>‹Nº›</a:t>
            </a:fld>
            <a:endParaRPr lang="en-US"/>
          </a:p>
        </p:txBody>
      </p:sp>
    </p:spTree>
    <p:extLst>
      <p:ext uri="{BB962C8B-B14F-4D97-AF65-F5344CB8AC3E}">
        <p14:creationId xmlns:p14="http://schemas.microsoft.com/office/powerpoint/2010/main" val="517981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4</a:t>
            </a:fld>
            <a:endParaRPr lang="en-US"/>
          </a:p>
        </p:txBody>
      </p:sp>
    </p:spTree>
    <p:extLst>
      <p:ext uri="{BB962C8B-B14F-4D97-AF65-F5344CB8AC3E}">
        <p14:creationId xmlns:p14="http://schemas.microsoft.com/office/powerpoint/2010/main" val="61555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70D96510-094D-41EC-9AF2-433FD11628A0}" type="slidenum">
              <a:rPr lang="en-US" smtClean="0"/>
              <a:t>19</a:t>
            </a:fld>
            <a:endParaRPr lang="en-US"/>
          </a:p>
        </p:txBody>
      </p:sp>
    </p:spTree>
    <p:extLst>
      <p:ext uri="{BB962C8B-B14F-4D97-AF65-F5344CB8AC3E}">
        <p14:creationId xmlns:p14="http://schemas.microsoft.com/office/powerpoint/2010/main" val="2977967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70D96510-094D-41EC-9AF2-433FD11628A0}" type="slidenum">
              <a:rPr lang="en-US" smtClean="0"/>
              <a:t>20</a:t>
            </a:fld>
            <a:endParaRPr lang="en-US"/>
          </a:p>
        </p:txBody>
      </p:sp>
    </p:spTree>
    <p:extLst>
      <p:ext uri="{BB962C8B-B14F-4D97-AF65-F5344CB8AC3E}">
        <p14:creationId xmlns:p14="http://schemas.microsoft.com/office/powerpoint/2010/main" val="1475023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70D96510-094D-41EC-9AF2-433FD11628A0}" type="slidenum">
              <a:rPr lang="en-US" smtClean="0"/>
              <a:t>22</a:t>
            </a:fld>
            <a:endParaRPr lang="en-US"/>
          </a:p>
        </p:txBody>
      </p:sp>
    </p:spTree>
    <p:extLst>
      <p:ext uri="{BB962C8B-B14F-4D97-AF65-F5344CB8AC3E}">
        <p14:creationId xmlns:p14="http://schemas.microsoft.com/office/powerpoint/2010/main" val="1652385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24</a:t>
            </a:fld>
            <a:endParaRPr lang="en-US"/>
          </a:p>
        </p:txBody>
      </p:sp>
    </p:spTree>
    <p:extLst>
      <p:ext uri="{BB962C8B-B14F-4D97-AF65-F5344CB8AC3E}">
        <p14:creationId xmlns:p14="http://schemas.microsoft.com/office/powerpoint/2010/main" val="246638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Para la presentación </a:t>
            </a:r>
          </a:p>
        </p:txBody>
      </p:sp>
      <p:sp>
        <p:nvSpPr>
          <p:cNvPr id="4" name="Marcador de número de diapositiva 3"/>
          <p:cNvSpPr>
            <a:spLocks noGrp="1"/>
          </p:cNvSpPr>
          <p:nvPr>
            <p:ph type="sldNum" sz="quarter" idx="5"/>
          </p:nvPr>
        </p:nvSpPr>
        <p:spPr/>
        <p:txBody>
          <a:bodyPr/>
          <a:lstStyle/>
          <a:p>
            <a:fld id="{70D96510-094D-41EC-9AF2-433FD11628A0}" type="slidenum">
              <a:rPr lang="en-US" smtClean="0"/>
              <a:t>25</a:t>
            </a:fld>
            <a:endParaRPr lang="en-US"/>
          </a:p>
        </p:txBody>
      </p:sp>
    </p:spTree>
    <p:extLst>
      <p:ext uri="{BB962C8B-B14F-4D97-AF65-F5344CB8AC3E}">
        <p14:creationId xmlns:p14="http://schemas.microsoft.com/office/powerpoint/2010/main" val="76699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70D96510-094D-41EC-9AF2-433FD11628A0}" type="slidenum">
              <a:rPr lang="en-US" smtClean="0"/>
              <a:t>26</a:t>
            </a:fld>
            <a:endParaRPr lang="en-US"/>
          </a:p>
        </p:txBody>
      </p:sp>
    </p:spTree>
    <p:extLst>
      <p:ext uri="{BB962C8B-B14F-4D97-AF65-F5344CB8AC3E}">
        <p14:creationId xmlns:p14="http://schemas.microsoft.com/office/powerpoint/2010/main" val="1846525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70D96510-094D-41EC-9AF2-433FD11628A0}" type="slidenum">
              <a:rPr lang="en-US" smtClean="0"/>
              <a:t>28</a:t>
            </a:fld>
            <a:endParaRPr lang="en-US"/>
          </a:p>
        </p:txBody>
      </p:sp>
    </p:spTree>
    <p:extLst>
      <p:ext uri="{BB962C8B-B14F-4D97-AF65-F5344CB8AC3E}">
        <p14:creationId xmlns:p14="http://schemas.microsoft.com/office/powerpoint/2010/main" val="4257501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70D96510-094D-41EC-9AF2-433FD11628A0}" type="slidenum">
              <a:rPr lang="en-US" smtClean="0"/>
              <a:t>29</a:t>
            </a:fld>
            <a:endParaRPr lang="en-US"/>
          </a:p>
        </p:txBody>
      </p:sp>
    </p:spTree>
    <p:extLst>
      <p:ext uri="{BB962C8B-B14F-4D97-AF65-F5344CB8AC3E}">
        <p14:creationId xmlns:p14="http://schemas.microsoft.com/office/powerpoint/2010/main" val="3891595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30</a:t>
            </a:fld>
            <a:endParaRPr lang="en-US"/>
          </a:p>
        </p:txBody>
      </p:sp>
    </p:spTree>
    <p:extLst>
      <p:ext uri="{BB962C8B-B14F-4D97-AF65-F5344CB8AC3E}">
        <p14:creationId xmlns:p14="http://schemas.microsoft.com/office/powerpoint/2010/main" val="2637839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31</a:t>
            </a:fld>
            <a:endParaRPr lang="en-US"/>
          </a:p>
        </p:txBody>
      </p:sp>
    </p:spTree>
    <p:extLst>
      <p:ext uri="{BB962C8B-B14F-4D97-AF65-F5344CB8AC3E}">
        <p14:creationId xmlns:p14="http://schemas.microsoft.com/office/powerpoint/2010/main" val="2349334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6</a:t>
            </a:fld>
            <a:endParaRPr lang="en-US"/>
          </a:p>
        </p:txBody>
      </p:sp>
    </p:spTree>
    <p:extLst>
      <p:ext uri="{BB962C8B-B14F-4D97-AF65-F5344CB8AC3E}">
        <p14:creationId xmlns:p14="http://schemas.microsoft.com/office/powerpoint/2010/main" val="1380452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32</a:t>
            </a:fld>
            <a:endParaRPr lang="en-US"/>
          </a:p>
        </p:txBody>
      </p:sp>
    </p:spTree>
    <p:extLst>
      <p:ext uri="{BB962C8B-B14F-4D97-AF65-F5344CB8AC3E}">
        <p14:creationId xmlns:p14="http://schemas.microsoft.com/office/powerpoint/2010/main" val="3380157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33</a:t>
            </a:fld>
            <a:endParaRPr lang="en-US"/>
          </a:p>
        </p:txBody>
      </p:sp>
    </p:spTree>
    <p:extLst>
      <p:ext uri="{BB962C8B-B14F-4D97-AF65-F5344CB8AC3E}">
        <p14:creationId xmlns:p14="http://schemas.microsoft.com/office/powerpoint/2010/main" val="380000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70D96510-094D-41EC-9AF2-433FD11628A0}" type="slidenum">
              <a:rPr lang="en-US" smtClean="0"/>
              <a:t>34</a:t>
            </a:fld>
            <a:endParaRPr lang="en-US"/>
          </a:p>
        </p:txBody>
      </p:sp>
    </p:spTree>
    <p:extLst>
      <p:ext uri="{BB962C8B-B14F-4D97-AF65-F5344CB8AC3E}">
        <p14:creationId xmlns:p14="http://schemas.microsoft.com/office/powerpoint/2010/main" val="4293807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70D96510-094D-41EC-9AF2-433FD11628A0}" type="slidenum">
              <a:rPr lang="en-US" smtClean="0"/>
              <a:t>35</a:t>
            </a:fld>
            <a:endParaRPr lang="en-US"/>
          </a:p>
        </p:txBody>
      </p:sp>
    </p:spTree>
    <p:extLst>
      <p:ext uri="{BB962C8B-B14F-4D97-AF65-F5344CB8AC3E}">
        <p14:creationId xmlns:p14="http://schemas.microsoft.com/office/powerpoint/2010/main" val="2310685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70D96510-094D-41EC-9AF2-433FD11628A0}" type="slidenum">
              <a:rPr lang="en-US" smtClean="0"/>
              <a:t>36</a:t>
            </a:fld>
            <a:endParaRPr lang="en-US"/>
          </a:p>
        </p:txBody>
      </p:sp>
    </p:spTree>
    <p:extLst>
      <p:ext uri="{BB962C8B-B14F-4D97-AF65-F5344CB8AC3E}">
        <p14:creationId xmlns:p14="http://schemas.microsoft.com/office/powerpoint/2010/main" val="3932611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70D96510-094D-41EC-9AF2-433FD11628A0}" type="slidenum">
              <a:rPr lang="en-US" smtClean="0"/>
              <a:t>37</a:t>
            </a:fld>
            <a:endParaRPr lang="en-US"/>
          </a:p>
        </p:txBody>
      </p:sp>
    </p:spTree>
    <p:extLst>
      <p:ext uri="{BB962C8B-B14F-4D97-AF65-F5344CB8AC3E}">
        <p14:creationId xmlns:p14="http://schemas.microsoft.com/office/powerpoint/2010/main" val="3561301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0D96510-094D-41EC-9AF2-433FD11628A0}" type="slidenum">
              <a:rPr lang="en-US" smtClean="0"/>
              <a:t>38</a:t>
            </a:fld>
            <a:endParaRPr lang="en-US"/>
          </a:p>
        </p:txBody>
      </p:sp>
    </p:spTree>
    <p:extLst>
      <p:ext uri="{BB962C8B-B14F-4D97-AF65-F5344CB8AC3E}">
        <p14:creationId xmlns:p14="http://schemas.microsoft.com/office/powerpoint/2010/main" val="2182488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70D96510-094D-41EC-9AF2-433FD11628A0}" type="slidenum">
              <a:rPr lang="en-US" smtClean="0"/>
              <a:t>39</a:t>
            </a:fld>
            <a:endParaRPr lang="en-US"/>
          </a:p>
        </p:txBody>
      </p:sp>
    </p:spTree>
    <p:extLst>
      <p:ext uri="{BB962C8B-B14F-4D97-AF65-F5344CB8AC3E}">
        <p14:creationId xmlns:p14="http://schemas.microsoft.com/office/powerpoint/2010/main" val="1928273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41</a:t>
            </a:fld>
            <a:endParaRPr lang="en-US"/>
          </a:p>
        </p:txBody>
      </p:sp>
    </p:spTree>
    <p:extLst>
      <p:ext uri="{BB962C8B-B14F-4D97-AF65-F5344CB8AC3E}">
        <p14:creationId xmlns:p14="http://schemas.microsoft.com/office/powerpoint/2010/main" val="2385957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70D96510-094D-41EC-9AF2-433FD11628A0}" type="slidenum">
              <a:rPr lang="en-US" smtClean="0"/>
              <a:t>42</a:t>
            </a:fld>
            <a:endParaRPr lang="en-US"/>
          </a:p>
        </p:txBody>
      </p:sp>
    </p:spTree>
    <p:extLst>
      <p:ext uri="{BB962C8B-B14F-4D97-AF65-F5344CB8AC3E}">
        <p14:creationId xmlns:p14="http://schemas.microsoft.com/office/powerpoint/2010/main" val="86508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70D96510-094D-41EC-9AF2-433FD11628A0}" type="slidenum">
              <a:rPr lang="en-US" smtClean="0"/>
              <a:t>10</a:t>
            </a:fld>
            <a:endParaRPr lang="en-US"/>
          </a:p>
        </p:txBody>
      </p:sp>
    </p:spTree>
    <p:extLst>
      <p:ext uri="{BB962C8B-B14F-4D97-AF65-F5344CB8AC3E}">
        <p14:creationId xmlns:p14="http://schemas.microsoft.com/office/powerpoint/2010/main" val="2940353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44</a:t>
            </a:fld>
            <a:endParaRPr lang="en-US"/>
          </a:p>
        </p:txBody>
      </p:sp>
    </p:spTree>
    <p:extLst>
      <p:ext uri="{BB962C8B-B14F-4D97-AF65-F5344CB8AC3E}">
        <p14:creationId xmlns:p14="http://schemas.microsoft.com/office/powerpoint/2010/main" val="3141641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n-US" dirty="0"/>
              </a:p>
            </p:txBody>
          </p:sp>
        </mc:Choice>
        <mc:Fallback xmlns="">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Donde:</a:t>
                </a:r>
              </a:p>
              <a:p>
                <a:r>
                  <a:rPr lang="es-EC" sz="1200" i="0" kern="1200">
                    <a:solidFill>
                      <a:schemeClr val="tx1"/>
                    </a:solidFill>
                    <a:effectLst/>
                    <a:latin typeface="+mn-lt"/>
                    <a:ea typeface="+mn-ea"/>
                    <a:cs typeface="+mn-cs"/>
                  </a:rPr>
                  <a:t>𝑇_(𝑘,𝑘−1):</a:t>
                </a:r>
                <a:r>
                  <a:rPr lang="es-EC" sz="1200" kern="1200" dirty="0">
                    <a:solidFill>
                      <a:schemeClr val="tx1"/>
                    </a:solidFill>
                    <a:effectLst/>
                    <a:latin typeface="+mn-lt"/>
                    <a:ea typeface="+mn-ea"/>
                    <a:cs typeface="+mn-cs"/>
                  </a:rPr>
                  <a:t> matriz de transición entre los instantes </a:t>
                </a:r>
                <a:r>
                  <a:rPr lang="es-EC" sz="1200" i="0" kern="1200">
                    <a:solidFill>
                      <a:schemeClr val="tx1"/>
                    </a:solidFill>
                    <a:effectLst/>
                    <a:latin typeface="+mn-lt"/>
                    <a:ea typeface="+mn-ea"/>
                    <a:cs typeface="+mn-cs"/>
                  </a:rPr>
                  <a:t>𝑘−1</a:t>
                </a:r>
                <a:r>
                  <a:rPr lang="es-EC" sz="1200" kern="1200" dirty="0">
                    <a:solidFill>
                      <a:schemeClr val="tx1"/>
                    </a:solidFill>
                    <a:effectLst/>
                    <a:latin typeface="+mn-lt"/>
                    <a:ea typeface="+mn-ea"/>
                    <a:cs typeface="+mn-cs"/>
                  </a:rPr>
                  <a:t> y </a:t>
                </a:r>
                <a:r>
                  <a:rPr lang="es-EC" sz="1200" i="0" kern="1200">
                    <a:solidFill>
                      <a:schemeClr val="tx1"/>
                    </a:solidFill>
                    <a:effectLst/>
                    <a:latin typeface="+mn-lt"/>
                    <a:ea typeface="+mn-ea"/>
                    <a:cs typeface="+mn-cs"/>
                  </a:rPr>
                  <a:t>𝑘</a:t>
                </a:r>
                <a:endParaRPr lang="es-EC" sz="1200" kern="1200" dirty="0">
                  <a:solidFill>
                    <a:schemeClr val="tx1"/>
                  </a:solidFill>
                  <a:effectLst/>
                  <a:latin typeface="+mn-lt"/>
                  <a:ea typeface="+mn-ea"/>
                  <a:cs typeface="+mn-cs"/>
                </a:endParaRPr>
              </a:p>
              <a:p>
                <a:r>
                  <a:rPr lang="es-EC" sz="1200" i="0" kern="1200">
                    <a:solidFill>
                      <a:schemeClr val="tx1"/>
                    </a:solidFill>
                    <a:effectLst/>
                    <a:latin typeface="+mn-lt"/>
                    <a:ea typeface="+mn-ea"/>
                    <a:cs typeface="+mn-cs"/>
                  </a:rPr>
                  <a:t>𝑊_𝑘:</a:t>
                </a:r>
                <a:r>
                  <a:rPr lang="es-EC" sz="1200" kern="1200" dirty="0">
                    <a:solidFill>
                      <a:schemeClr val="tx1"/>
                    </a:solidFill>
                    <a:effectLst/>
                    <a:latin typeface="+mn-lt"/>
                    <a:ea typeface="+mn-ea"/>
                    <a:cs typeface="+mn-cs"/>
                  </a:rPr>
                  <a:t> vector de correcciones al modelo </a:t>
                </a:r>
              </a:p>
              <a:p>
                <a:r>
                  <a:rPr lang="es-EC" sz="1200" i="0" kern="1200">
                    <a:solidFill>
                      <a:schemeClr val="tx1"/>
                    </a:solidFill>
                    <a:effectLst/>
                    <a:latin typeface="+mn-lt"/>
                    <a:ea typeface="+mn-ea"/>
                    <a:cs typeface="+mn-cs"/>
                  </a:rPr>
                  <a:t>𝐿_𝑘^𝑏:</a:t>
                </a:r>
                <a:r>
                  <a:rPr lang="es-EC" sz="1200" kern="1200" dirty="0">
                    <a:solidFill>
                      <a:schemeClr val="tx1"/>
                    </a:solidFill>
                    <a:effectLst/>
                    <a:latin typeface="+mn-lt"/>
                    <a:ea typeface="+mn-ea"/>
                    <a:cs typeface="+mn-cs"/>
                  </a:rPr>
                  <a:t> vector </a:t>
                </a:r>
                <a:r>
                  <a:rPr lang="es-EC" sz="1200" i="0" kern="1200">
                    <a:solidFill>
                      <a:schemeClr val="tx1"/>
                    </a:solidFill>
                    <a:effectLst/>
                    <a:latin typeface="+mn-lt"/>
                    <a:ea typeface="+mn-ea"/>
                    <a:cs typeface="+mn-cs"/>
                  </a:rPr>
                  <a:t>(𝑛𝑥1)</a:t>
                </a:r>
                <a:r>
                  <a:rPr lang="es-EC" sz="1200" kern="1200" dirty="0">
                    <a:solidFill>
                      <a:schemeClr val="tx1"/>
                    </a:solidFill>
                    <a:effectLst/>
                    <a:latin typeface="+mn-lt"/>
                    <a:ea typeface="+mn-ea"/>
                    <a:cs typeface="+mn-cs"/>
                  </a:rPr>
                  <a:t> de las observaciones al instante </a:t>
                </a:r>
                <a:r>
                  <a:rPr lang="es-EC" sz="1200" i="0" kern="1200">
                    <a:solidFill>
                      <a:schemeClr val="tx1"/>
                    </a:solidFill>
                    <a:effectLst/>
                    <a:latin typeface="+mn-lt"/>
                    <a:ea typeface="+mn-ea"/>
                    <a:cs typeface="+mn-cs"/>
                  </a:rPr>
                  <a:t>𝑘</a:t>
                </a:r>
                <a:endParaRPr lang="es-EC" sz="1200" kern="1200" dirty="0">
                  <a:solidFill>
                    <a:schemeClr val="tx1"/>
                  </a:solidFill>
                  <a:effectLst/>
                  <a:latin typeface="+mn-lt"/>
                  <a:ea typeface="+mn-ea"/>
                  <a:cs typeface="+mn-cs"/>
                </a:endParaRPr>
              </a:p>
              <a:p>
                <a:r>
                  <a:rPr lang="es-EC" sz="1200" i="0" kern="1200">
                    <a:solidFill>
                      <a:schemeClr val="tx1"/>
                    </a:solidFill>
                    <a:effectLst/>
                    <a:latin typeface="+mn-lt"/>
                    <a:ea typeface="+mn-ea"/>
                    <a:cs typeface="+mn-cs"/>
                  </a:rPr>
                  <a:t>𝐴_𝑘:</a:t>
                </a:r>
                <a:r>
                  <a:rPr lang="es-EC" sz="1200" kern="1200" dirty="0">
                    <a:solidFill>
                      <a:schemeClr val="tx1"/>
                    </a:solidFill>
                    <a:effectLst/>
                    <a:latin typeface="+mn-lt"/>
                    <a:ea typeface="+mn-ea"/>
                    <a:cs typeface="+mn-cs"/>
                  </a:rPr>
                  <a:t> matriz de diseño en el instante</a:t>
                </a:r>
                <a:r>
                  <a:rPr lang="es-EC" sz="1200" i="0" kern="1200">
                    <a:solidFill>
                      <a:schemeClr val="tx1"/>
                    </a:solidFill>
                    <a:effectLst/>
                    <a:latin typeface="+mn-lt"/>
                    <a:ea typeface="+mn-ea"/>
                    <a:cs typeface="+mn-cs"/>
                  </a:rPr>
                  <a:t> 𝑘</a:t>
                </a:r>
                <a:endParaRPr lang="es-EC" sz="1200" kern="1200" dirty="0">
                  <a:solidFill>
                    <a:schemeClr val="tx1"/>
                  </a:solidFill>
                  <a:effectLst/>
                  <a:latin typeface="+mn-lt"/>
                  <a:ea typeface="+mn-ea"/>
                  <a:cs typeface="+mn-cs"/>
                </a:endParaRPr>
              </a:p>
              <a:p>
                <a:r>
                  <a:rPr lang="es-EC" sz="1200" i="0" kern="1200">
                    <a:solidFill>
                      <a:schemeClr val="tx1"/>
                    </a:solidFill>
                    <a:effectLst/>
                    <a:latin typeface="+mn-lt"/>
                    <a:ea typeface="+mn-ea"/>
                    <a:cs typeface="+mn-cs"/>
                  </a:rPr>
                  <a:t>𝑋_𝑘:</a:t>
                </a:r>
                <a:r>
                  <a:rPr lang="es-EC" sz="1200" kern="1200" dirty="0">
                    <a:solidFill>
                      <a:schemeClr val="tx1"/>
                    </a:solidFill>
                    <a:effectLst/>
                    <a:latin typeface="+mn-lt"/>
                    <a:ea typeface="+mn-ea"/>
                    <a:cs typeface="+mn-cs"/>
                  </a:rPr>
                  <a:t> dinámico estado aleatorio del vector </a:t>
                </a:r>
                <a:r>
                  <a:rPr lang="es-EC" sz="1200" i="0" kern="1200">
                    <a:solidFill>
                      <a:schemeClr val="tx1"/>
                    </a:solidFill>
                    <a:effectLst/>
                    <a:latin typeface="+mn-lt"/>
                    <a:ea typeface="+mn-ea"/>
                    <a:cs typeface="+mn-cs"/>
                  </a:rPr>
                  <a:t>(𝑢𝑥1)</a:t>
                </a:r>
                <a:r>
                  <a:rPr lang="es-EC" sz="1200" kern="1200" dirty="0">
                    <a:solidFill>
                      <a:schemeClr val="tx1"/>
                    </a:solidFill>
                    <a:effectLst/>
                    <a:latin typeface="+mn-lt"/>
                    <a:ea typeface="+mn-ea"/>
                    <a:cs typeface="+mn-cs"/>
                  </a:rPr>
                  <a:t> en el instante</a:t>
                </a:r>
                <a:r>
                  <a:rPr lang="es-EC" sz="1200" i="0" kern="1200">
                    <a:solidFill>
                      <a:schemeClr val="tx1"/>
                    </a:solidFill>
                    <a:effectLst/>
                    <a:latin typeface="+mn-lt"/>
                    <a:ea typeface="+mn-ea"/>
                    <a:cs typeface="+mn-cs"/>
                  </a:rPr>
                  <a:t> 𝑘</a:t>
                </a:r>
                <a:endParaRPr lang="es-EC" sz="1200" kern="1200" dirty="0">
                  <a:solidFill>
                    <a:schemeClr val="tx1"/>
                  </a:solidFill>
                  <a:effectLst/>
                  <a:latin typeface="+mn-lt"/>
                  <a:ea typeface="+mn-ea"/>
                  <a:cs typeface="+mn-cs"/>
                </a:endParaRPr>
              </a:p>
              <a:p>
                <a:r>
                  <a:rPr lang="es-EC" sz="1200" i="0" kern="1200">
                    <a:solidFill>
                      <a:schemeClr val="tx1"/>
                    </a:solidFill>
                    <a:effectLst/>
                    <a:latin typeface="+mn-lt"/>
                    <a:ea typeface="+mn-ea"/>
                    <a:cs typeface="+mn-cs"/>
                  </a:rPr>
                  <a:t>𝑉_𝑘:</a:t>
                </a:r>
                <a:r>
                  <a:rPr lang="es-EC" sz="1200" kern="1200" dirty="0">
                    <a:solidFill>
                      <a:schemeClr val="tx1"/>
                    </a:solidFill>
                    <a:effectLst/>
                    <a:latin typeface="+mn-lt"/>
                    <a:ea typeface="+mn-ea"/>
                    <a:cs typeface="+mn-cs"/>
                  </a:rPr>
                  <a:t> vector </a:t>
                </a:r>
                <a:r>
                  <a:rPr lang="es-EC" sz="1200" i="0" kern="1200">
                    <a:solidFill>
                      <a:schemeClr val="tx1"/>
                    </a:solidFill>
                    <a:effectLst/>
                    <a:latin typeface="+mn-lt"/>
                    <a:ea typeface="+mn-ea"/>
                    <a:cs typeface="+mn-cs"/>
                  </a:rPr>
                  <a:t>(𝑛𝑥1)</a:t>
                </a:r>
                <a:r>
                  <a:rPr lang="es-EC" sz="1200" kern="1200" dirty="0">
                    <a:solidFill>
                      <a:schemeClr val="tx1"/>
                    </a:solidFill>
                    <a:effectLst/>
                    <a:latin typeface="+mn-lt"/>
                    <a:ea typeface="+mn-ea"/>
                    <a:cs typeface="+mn-cs"/>
                  </a:rPr>
                  <a:t> de ruido de las mediciones en el tiempo </a:t>
                </a:r>
                <a:r>
                  <a:rPr lang="es-EC" sz="1200" i="0" kern="1200">
                    <a:solidFill>
                      <a:schemeClr val="tx1"/>
                    </a:solidFill>
                    <a:effectLst/>
                    <a:latin typeface="+mn-lt"/>
                    <a:ea typeface="+mn-ea"/>
                    <a:cs typeface="+mn-cs"/>
                  </a:rPr>
                  <a:t>𝑘</a:t>
                </a:r>
                <a:endParaRPr lang="es-EC" sz="1200" kern="1200" dirty="0">
                  <a:solidFill>
                    <a:schemeClr val="tx1"/>
                  </a:solidFill>
                  <a:effectLst/>
                  <a:latin typeface="+mn-lt"/>
                  <a:ea typeface="+mn-ea"/>
                  <a:cs typeface="+mn-cs"/>
                </a:endParaRPr>
              </a:p>
              <a:p>
                <a:endParaRPr lang="en-US" dirty="0"/>
              </a:p>
            </p:txBody>
          </p:sp>
        </mc:Fallback>
      </mc:AlternateContent>
      <p:sp>
        <p:nvSpPr>
          <p:cNvPr id="4" name="Marcador de número de diapositiva 3"/>
          <p:cNvSpPr>
            <a:spLocks noGrp="1"/>
          </p:cNvSpPr>
          <p:nvPr>
            <p:ph type="sldNum" sz="quarter" idx="5"/>
          </p:nvPr>
        </p:nvSpPr>
        <p:spPr/>
        <p:txBody>
          <a:bodyPr/>
          <a:lstStyle/>
          <a:p>
            <a:fld id="{70D96510-094D-41EC-9AF2-433FD11628A0}" type="slidenum">
              <a:rPr lang="en-US" smtClean="0"/>
              <a:t>11</a:t>
            </a:fld>
            <a:endParaRPr lang="en-US"/>
          </a:p>
        </p:txBody>
      </p:sp>
    </p:spTree>
    <p:extLst>
      <p:ext uri="{BB962C8B-B14F-4D97-AF65-F5344CB8AC3E}">
        <p14:creationId xmlns:p14="http://schemas.microsoft.com/office/powerpoint/2010/main" val="651742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70D96510-094D-41EC-9AF2-433FD11628A0}" type="slidenum">
              <a:rPr lang="en-US" smtClean="0"/>
              <a:t>12</a:t>
            </a:fld>
            <a:endParaRPr lang="en-US"/>
          </a:p>
        </p:txBody>
      </p:sp>
    </p:spTree>
    <p:extLst>
      <p:ext uri="{BB962C8B-B14F-4D97-AF65-F5344CB8AC3E}">
        <p14:creationId xmlns:p14="http://schemas.microsoft.com/office/powerpoint/2010/main" val="1075724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70D96510-094D-41EC-9AF2-433FD11628A0}" type="slidenum">
              <a:rPr lang="en-US" smtClean="0"/>
              <a:t>13</a:t>
            </a:fld>
            <a:endParaRPr lang="en-US"/>
          </a:p>
        </p:txBody>
      </p:sp>
    </p:spTree>
    <p:extLst>
      <p:ext uri="{BB962C8B-B14F-4D97-AF65-F5344CB8AC3E}">
        <p14:creationId xmlns:p14="http://schemas.microsoft.com/office/powerpoint/2010/main" val="1759374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70D96510-094D-41EC-9AF2-433FD11628A0}" type="slidenum">
              <a:rPr lang="en-US" smtClean="0"/>
              <a:t>14</a:t>
            </a:fld>
            <a:endParaRPr lang="en-US"/>
          </a:p>
        </p:txBody>
      </p:sp>
    </p:spTree>
    <p:extLst>
      <p:ext uri="{BB962C8B-B14F-4D97-AF65-F5344CB8AC3E}">
        <p14:creationId xmlns:p14="http://schemas.microsoft.com/office/powerpoint/2010/main" val="2737867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70D96510-094D-41EC-9AF2-433FD11628A0}" type="slidenum">
              <a:rPr lang="en-US" smtClean="0"/>
              <a:t>17</a:t>
            </a:fld>
            <a:endParaRPr lang="en-US"/>
          </a:p>
        </p:txBody>
      </p:sp>
    </p:spTree>
    <p:extLst>
      <p:ext uri="{BB962C8B-B14F-4D97-AF65-F5344CB8AC3E}">
        <p14:creationId xmlns:p14="http://schemas.microsoft.com/office/powerpoint/2010/main" val="2304866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70D96510-094D-41EC-9AF2-433FD11628A0}" type="slidenum">
              <a:rPr lang="en-US" smtClean="0"/>
              <a:t>18</a:t>
            </a:fld>
            <a:endParaRPr lang="en-US"/>
          </a:p>
        </p:txBody>
      </p:sp>
    </p:spTree>
    <p:extLst>
      <p:ext uri="{BB962C8B-B14F-4D97-AF65-F5344CB8AC3E}">
        <p14:creationId xmlns:p14="http://schemas.microsoft.com/office/powerpoint/2010/main" val="407872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fld id="{CD630806-0AB2-41F1-880C-88D62D3F4615}" type="datetimeFigureOut">
              <a:rPr lang="en-US" smtClean="0"/>
              <a:t>9/14/21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47275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CD630806-0AB2-41F1-880C-88D62D3F4615}" type="datetimeFigureOut">
              <a:rPr lang="en-US" smtClean="0"/>
              <a:t>9/14/21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3487246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CD630806-0AB2-41F1-880C-88D62D3F4615}" type="datetimeFigureOut">
              <a:rPr lang="en-US" smtClean="0"/>
              <a:t>9/14/21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3185044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CD630806-0AB2-41F1-880C-88D62D3F4615}" type="datetimeFigureOut">
              <a:rPr lang="en-US" smtClean="0"/>
              <a:t>9/14/21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1136802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CD630806-0AB2-41F1-880C-88D62D3F4615}" type="datetimeFigureOut">
              <a:rPr lang="en-US" smtClean="0"/>
              <a:t>9/14/21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230202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CD630806-0AB2-41F1-880C-88D62D3F4615}" type="datetimeFigureOut">
              <a:rPr lang="en-US" smtClean="0"/>
              <a:t>9/14/21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4017128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CD630806-0AB2-41F1-880C-88D62D3F4615}" type="datetimeFigureOut">
              <a:rPr lang="en-US" smtClean="0"/>
              <a:t>9/14/21</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357012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CD630806-0AB2-41F1-880C-88D62D3F4615}" type="datetimeFigureOut">
              <a:rPr lang="en-US" smtClean="0"/>
              <a:t>9/14/21</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617499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D630806-0AB2-41F1-880C-88D62D3F4615}" type="datetimeFigureOut">
              <a:rPr lang="en-US" smtClean="0"/>
              <a:t>9/14/21</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2727174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CD630806-0AB2-41F1-880C-88D62D3F4615}" type="datetimeFigureOut">
              <a:rPr lang="en-US" smtClean="0"/>
              <a:t>9/14/21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4064425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CD630806-0AB2-41F1-880C-88D62D3F4615}" type="datetimeFigureOut">
              <a:rPr lang="en-US" smtClean="0"/>
              <a:t>9/14/21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3080282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30806-0AB2-41F1-880C-88D62D3F4615}" type="datetimeFigureOut">
              <a:rPr lang="en-US" smtClean="0"/>
              <a:t>9/14/21</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CDE26-1154-4D9A-8242-55D6639325EA}" type="slidenum">
              <a:rPr lang="en-US" smtClean="0"/>
              <a:t>‹Nº›</a:t>
            </a:fld>
            <a:endParaRPr lang="en-US"/>
          </a:p>
        </p:txBody>
      </p:sp>
    </p:spTree>
    <p:extLst>
      <p:ext uri="{BB962C8B-B14F-4D97-AF65-F5344CB8AC3E}">
        <p14:creationId xmlns:p14="http://schemas.microsoft.com/office/powerpoint/2010/main" val="3420967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emf"/><Relationship Id="rId7" Type="http://schemas.openxmlformats.org/officeDocument/2006/relationships/diagramColors" Target="../diagrams/colors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11.png"/><Relationship Id="rId4" Type="http://schemas.openxmlformats.org/officeDocument/2006/relationships/diagramData" Target="../diagrams/data4.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emf"/><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13.png"/><Relationship Id="rId4" Type="http://schemas.openxmlformats.org/officeDocument/2006/relationships/diagramData" Target="../diagrams/data5.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3.emf"/><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image" Target="../media/image26.gif"/></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diagramColors" Target="../diagrams/colors9.xml"/><Relationship Id="rId18" Type="http://schemas.openxmlformats.org/officeDocument/2006/relationships/image" Target="../media/image29.png"/><Relationship Id="rId3" Type="http://schemas.openxmlformats.org/officeDocument/2006/relationships/notesSlide" Target="../notesSlides/notesSlide6.xml"/><Relationship Id="rId7" Type="http://schemas.openxmlformats.org/officeDocument/2006/relationships/diagramQuickStyle" Target="../diagrams/quickStyle8.xml"/><Relationship Id="rId12" Type="http://schemas.openxmlformats.org/officeDocument/2006/relationships/diagramQuickStyle" Target="../diagrams/quickStyle9.xml"/><Relationship Id="rId17" Type="http://schemas.openxmlformats.org/officeDocument/2006/relationships/image" Target="../media/image27.emf"/><Relationship Id="rId2" Type="http://schemas.openxmlformats.org/officeDocument/2006/relationships/slideLayout" Target="../slideLayouts/slideLayout7.xml"/><Relationship Id="rId16" Type="http://schemas.openxmlformats.org/officeDocument/2006/relationships/package" Target="../embeddings/Documento_de_Microsoft_Word.docx"/><Relationship Id="rId1" Type="http://schemas.openxmlformats.org/officeDocument/2006/relationships/vmlDrawing" Target="../drawings/vmlDrawing1.vml"/><Relationship Id="rId6" Type="http://schemas.openxmlformats.org/officeDocument/2006/relationships/diagramLayout" Target="../diagrams/layout8.xml"/><Relationship Id="rId11" Type="http://schemas.openxmlformats.org/officeDocument/2006/relationships/diagramLayout" Target="../diagrams/layout9.xml"/><Relationship Id="rId5" Type="http://schemas.openxmlformats.org/officeDocument/2006/relationships/diagramData" Target="../diagrams/data8.xml"/><Relationship Id="rId15" Type="http://schemas.openxmlformats.org/officeDocument/2006/relationships/image" Target="../media/image28.png"/><Relationship Id="rId10" Type="http://schemas.openxmlformats.org/officeDocument/2006/relationships/diagramData" Target="../diagrams/data9.xml"/><Relationship Id="rId19" Type="http://schemas.openxmlformats.org/officeDocument/2006/relationships/image" Target="../media/image30.emf"/><Relationship Id="rId4" Type="http://schemas.openxmlformats.org/officeDocument/2006/relationships/image" Target="../media/image3.emf"/><Relationship Id="rId9" Type="http://schemas.microsoft.com/office/2007/relationships/diagramDrawing" Target="../diagrams/drawing8.xml"/><Relationship Id="rId14" Type="http://schemas.microsoft.com/office/2007/relationships/diagramDrawing" Target="../diagrams/drawing9.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image" Target="../media/image3.emf"/><Relationship Id="rId1" Type="http://schemas.openxmlformats.org/officeDocument/2006/relationships/slideLayout" Target="../slideLayouts/slideLayout7.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emf"/><Relationship Id="rId7" Type="http://schemas.openxmlformats.org/officeDocument/2006/relationships/diagramColors" Target="../diagrams/colors1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emf"/><Relationship Id="rId7"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emf"/><Relationship Id="rId7" Type="http://schemas.openxmlformats.org/officeDocument/2006/relationships/diagramColors" Target="../diagrams/colors13.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3.emf"/><Relationship Id="rId7" Type="http://schemas.openxmlformats.org/officeDocument/2006/relationships/diagramQuickStyle" Target="../diagrams/quickStyle1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46.png"/><Relationship Id="rId9" Type="http://schemas.microsoft.com/office/2007/relationships/diagramDrawing" Target="../diagrams/drawing14.xml"/></Relationships>
</file>

<file path=ppt/slides/_rels/slide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emf"/><Relationship Id="rId7" Type="http://schemas.openxmlformats.org/officeDocument/2006/relationships/diagramColors" Target="../diagrams/colors15.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3.emf"/><Relationship Id="rId7" Type="http://schemas.openxmlformats.org/officeDocument/2006/relationships/diagramColors" Target="../diagrams/colors16.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emf"/><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7.png"/><Relationship Id="rId5" Type="http://schemas.openxmlformats.org/officeDocument/2006/relationships/diagramQuickStyle" Target="../diagrams/quickStyle2.xml"/><Relationship Id="rId10" Type="http://schemas.openxmlformats.org/officeDocument/2006/relationships/image" Target="../media/image6.jpeg"/><Relationship Id="rId4" Type="http://schemas.openxmlformats.org/officeDocument/2006/relationships/diagramLayout" Target="../diagrams/layout2.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hyperlink" Target="https://www.igs.org/imaps/station.php?id=BOAV00BRA" TargetMode="External"/><Relationship Id="rId3" Type="http://schemas.openxmlformats.org/officeDocument/2006/relationships/image" Target="../media/image3.emf"/><Relationship Id="rId7" Type="http://schemas.openxmlformats.org/officeDocument/2006/relationships/hyperlink" Target="https://www.igs.org/imaps/station.php?id=BOGT00COL" TargetMode="External"/><Relationship Id="rId12" Type="http://schemas.openxmlformats.org/officeDocument/2006/relationships/hyperlink" Target="https://www.igs.org/imaps/station.php?id=GUAT00GT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igs.org/imaps/station.php?id=AREG00PER" TargetMode="External"/><Relationship Id="rId11" Type="http://schemas.openxmlformats.org/officeDocument/2006/relationships/hyperlink" Target="https://www.igs.org/imaps/station.php?id=MANA00NIC" TargetMode="External"/><Relationship Id="rId5" Type="http://schemas.openxmlformats.org/officeDocument/2006/relationships/hyperlink" Target="https://www.igs.org/imaps/station.php?id=RIOP00ECU" TargetMode="External"/><Relationship Id="rId10" Type="http://schemas.openxmlformats.org/officeDocument/2006/relationships/hyperlink" Target="https://www.igs.org/imaps/station.php?id=TOPL00BRA" TargetMode="External"/><Relationship Id="rId4" Type="http://schemas.openxmlformats.org/officeDocument/2006/relationships/image" Target="../media/image8.jpg"/><Relationship Id="rId9" Type="http://schemas.openxmlformats.org/officeDocument/2006/relationships/hyperlink" Target="https://www.igs.org/imaps/station.php?id=POVE00BRA"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4" y="857"/>
            <a:ext cx="12191999" cy="6857143"/>
          </a:xfrm>
          <a:prstGeom prst="rect">
            <a:avLst/>
          </a:prstGeom>
        </p:spPr>
      </p:pic>
      <p:sp>
        <p:nvSpPr>
          <p:cNvPr id="7" name="Título 1"/>
          <p:cNvSpPr txBox="1">
            <a:spLocks/>
          </p:cNvSpPr>
          <p:nvPr/>
        </p:nvSpPr>
        <p:spPr>
          <a:xfrm>
            <a:off x="3749040" y="430713"/>
            <a:ext cx="6841294" cy="771070"/>
          </a:xfrm>
          <a:prstGeom prst="rect">
            <a:avLst/>
          </a:prstGeom>
        </p:spPr>
        <p:txBody>
          <a:bodyPr vert="horz" lIns="121899" tIns="60949" rIns="121899" bIns="60949" rtlCol="0" anchor="b">
            <a:noAutofit/>
          </a:bodyPr>
          <a:lstStyle>
            <a:lvl1pPr algn="l" defTabSz="1218987"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s-E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DEPARTAMENTO DE CIENCIAS DE LA TIERRA Y DE LA CONSTRUCCIÓN</a:t>
            </a:r>
            <a:br>
              <a:rPr lang="es-E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E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CARRERA DE INGENIERÍA GEOGRÁFICA Y DEL MEDIO AMBIENTE</a:t>
            </a:r>
            <a:endParaRPr lang="es-E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88BC5302-E399-4820-8A77-7486206C109C}"/>
              </a:ext>
            </a:extLst>
          </p:cNvPr>
          <p:cNvPicPr>
            <a:picLocks noChangeAspect="1"/>
          </p:cNvPicPr>
          <p:nvPr/>
        </p:nvPicPr>
        <p:blipFill>
          <a:blip r:embed="rId3"/>
          <a:stretch>
            <a:fillRect/>
          </a:stretch>
        </p:blipFill>
        <p:spPr>
          <a:xfrm>
            <a:off x="10800458" y="135761"/>
            <a:ext cx="1181418" cy="1184217"/>
          </a:xfrm>
          <a:prstGeom prst="rect">
            <a:avLst/>
          </a:prstGeom>
        </p:spPr>
      </p:pic>
      <p:sp>
        <p:nvSpPr>
          <p:cNvPr id="10" name="CuadroTexto 9"/>
          <p:cNvSpPr txBox="1"/>
          <p:nvPr/>
        </p:nvSpPr>
        <p:spPr>
          <a:xfrm>
            <a:off x="1374555" y="1576942"/>
            <a:ext cx="1152128" cy="369332"/>
          </a:xfrm>
          <a:prstGeom prst="rect">
            <a:avLst/>
          </a:prstGeom>
          <a:noFill/>
        </p:spPr>
        <p:txBody>
          <a:bodyPr wrap="square" rtlCol="0">
            <a:spAutoFit/>
          </a:bodyPr>
          <a:lstStyle/>
          <a:p>
            <a:r>
              <a:rPr lang="es-EC" sz="1800" b="1" dirty="0">
                <a:latin typeface="Arial" panose="020B0604020202020204" pitchFamily="34" charset="0"/>
                <a:cs typeface="Arial" panose="020B0604020202020204" pitchFamily="34" charset="0"/>
              </a:rPr>
              <a:t>Tema:</a:t>
            </a:r>
            <a:endParaRPr lang="en-US" sz="1800" b="1" dirty="0">
              <a:latin typeface="Arial" panose="020B0604020202020204" pitchFamily="34" charset="0"/>
              <a:cs typeface="Arial" panose="020B0604020202020204" pitchFamily="34" charset="0"/>
            </a:endParaRPr>
          </a:p>
        </p:txBody>
      </p:sp>
      <p:sp>
        <p:nvSpPr>
          <p:cNvPr id="11" name="CuadroTexto 10"/>
          <p:cNvSpPr txBox="1"/>
          <p:nvPr/>
        </p:nvSpPr>
        <p:spPr>
          <a:xfrm>
            <a:off x="1562634" y="3474773"/>
            <a:ext cx="1152128" cy="369332"/>
          </a:xfrm>
          <a:prstGeom prst="rect">
            <a:avLst/>
          </a:prstGeom>
          <a:noFill/>
        </p:spPr>
        <p:txBody>
          <a:bodyPr wrap="square" rtlCol="0">
            <a:spAutoFit/>
          </a:bodyPr>
          <a:lstStyle/>
          <a:p>
            <a:r>
              <a:rPr lang="es-EC" sz="1800" b="1" dirty="0">
                <a:latin typeface="Arial" panose="020B0604020202020204" pitchFamily="34" charset="0"/>
                <a:cs typeface="Arial" panose="020B0604020202020204" pitchFamily="34" charset="0"/>
              </a:rPr>
              <a:t>Autores:</a:t>
            </a:r>
            <a:endParaRPr lang="en-US" sz="1800" b="1" dirty="0">
              <a:latin typeface="Arial" panose="020B0604020202020204" pitchFamily="34" charset="0"/>
              <a:cs typeface="Arial" panose="020B0604020202020204" pitchFamily="34" charset="0"/>
            </a:endParaRPr>
          </a:p>
        </p:txBody>
      </p:sp>
      <p:sp>
        <p:nvSpPr>
          <p:cNvPr id="12" name="CuadroTexto 11"/>
          <p:cNvSpPr txBox="1"/>
          <p:nvPr/>
        </p:nvSpPr>
        <p:spPr>
          <a:xfrm>
            <a:off x="4187259" y="3698410"/>
            <a:ext cx="4689455" cy="923330"/>
          </a:xfrm>
          <a:prstGeom prst="rect">
            <a:avLst/>
          </a:prstGeom>
          <a:noFill/>
        </p:spPr>
        <p:txBody>
          <a:bodyPr wrap="square" lIns="91440" tIns="45720" rIns="91440" bIns="45720" rtlCol="0" anchor="t">
            <a:spAutoFit/>
          </a:bodyPr>
          <a:lstStyle/>
          <a:p>
            <a:r>
              <a:rPr lang="es-EC" sz="1800" dirty="0">
                <a:latin typeface="Arial" panose="020B0604020202020204" pitchFamily="34" charset="0"/>
                <a:cs typeface="Arial" panose="020B0604020202020204" pitchFamily="34" charset="0"/>
              </a:rPr>
              <a:t>Jaramillo Bravo Andrés Sebastián</a:t>
            </a:r>
          </a:p>
          <a:p>
            <a:r>
              <a:rPr lang="es-EC" dirty="0">
                <a:latin typeface="Arial"/>
                <a:cs typeface="Arial"/>
              </a:rPr>
              <a:t>CAPT. Luis</a:t>
            </a:r>
            <a:r>
              <a:rPr lang="es-EC" sz="1800" dirty="0">
                <a:latin typeface="Arial"/>
                <a:cs typeface="Arial"/>
              </a:rPr>
              <a:t> Francisco </a:t>
            </a:r>
            <a:r>
              <a:rPr lang="es-EC" sz="1800" err="1">
                <a:latin typeface="Arial"/>
                <a:cs typeface="Arial"/>
              </a:rPr>
              <a:t>Galárraga</a:t>
            </a:r>
            <a:r>
              <a:rPr lang="es-EC" sz="1800" dirty="0">
                <a:latin typeface="Arial"/>
                <a:cs typeface="Arial"/>
              </a:rPr>
              <a:t> Benavides</a:t>
            </a:r>
          </a:p>
          <a:p>
            <a:endParaRPr lang="en-US" sz="1800"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2C8257DD-CFFE-4C3A-8EEA-4492CDBF748A}"/>
              </a:ext>
            </a:extLst>
          </p:cNvPr>
          <p:cNvSpPr txBox="1"/>
          <p:nvPr/>
        </p:nvSpPr>
        <p:spPr>
          <a:xfrm>
            <a:off x="3429491" y="4985389"/>
            <a:ext cx="2601387" cy="584775"/>
          </a:xfrm>
          <a:prstGeom prst="rect">
            <a:avLst/>
          </a:prstGeom>
          <a:noFill/>
        </p:spPr>
        <p:txBody>
          <a:bodyPr wrap="square" rtlCol="0">
            <a:spAutoFit/>
          </a:bodyPr>
          <a:lstStyle/>
          <a:p>
            <a:pPr algn="ctr"/>
            <a:r>
              <a:rPr lang="es-419" sz="1600" b="1" dirty="0">
                <a:latin typeface="Arial" panose="020B0604020202020204" pitchFamily="34" charset="0"/>
                <a:cs typeface="Arial" panose="020B0604020202020204" pitchFamily="34" charset="0"/>
              </a:rPr>
              <a:t>Director del proyecto:</a:t>
            </a:r>
          </a:p>
          <a:p>
            <a:pPr algn="ctr"/>
            <a:r>
              <a:rPr lang="es-419" sz="1600" dirty="0">
                <a:latin typeface="Arial" panose="020B0604020202020204" pitchFamily="34" charset="0"/>
                <a:cs typeface="Arial" panose="020B0604020202020204" pitchFamily="34" charset="0"/>
              </a:rPr>
              <a:t>PhD. Marco Luna</a:t>
            </a:r>
          </a:p>
        </p:txBody>
      </p:sp>
      <p:sp>
        <p:nvSpPr>
          <p:cNvPr id="14" name="CuadroTexto 13">
            <a:extLst>
              <a:ext uri="{FF2B5EF4-FFF2-40B4-BE49-F238E27FC236}">
                <a16:creationId xmlns:a16="http://schemas.microsoft.com/office/drawing/2014/main" id="{51DA8CA5-DFF6-4096-B78C-B9CCFF74EBC3}"/>
              </a:ext>
            </a:extLst>
          </p:cNvPr>
          <p:cNvSpPr txBox="1"/>
          <p:nvPr/>
        </p:nvSpPr>
        <p:spPr>
          <a:xfrm>
            <a:off x="9275673" y="4965509"/>
            <a:ext cx="2897862" cy="584775"/>
          </a:xfrm>
          <a:prstGeom prst="rect">
            <a:avLst/>
          </a:prstGeom>
          <a:noFill/>
        </p:spPr>
        <p:txBody>
          <a:bodyPr wrap="square" rtlCol="0">
            <a:spAutoFit/>
          </a:bodyPr>
          <a:lstStyle/>
          <a:p>
            <a:pPr algn="ctr"/>
            <a:r>
              <a:rPr lang="es-419" sz="1600" b="1" dirty="0">
                <a:latin typeface="Arial" panose="020B0604020202020204" pitchFamily="34" charset="0"/>
                <a:cs typeface="Arial" panose="020B0604020202020204" pitchFamily="34" charset="0"/>
              </a:rPr>
              <a:t>Director de carrera:</a:t>
            </a:r>
          </a:p>
          <a:p>
            <a:pPr algn="ctr"/>
            <a:r>
              <a:rPr lang="es-419" sz="1600" dirty="0">
                <a:latin typeface="Arial" panose="020B0604020202020204" pitchFamily="34" charset="0"/>
                <a:cs typeface="Arial" panose="020B0604020202020204" pitchFamily="34" charset="0"/>
              </a:rPr>
              <a:t>Ing. Alexander Robayo MSc.</a:t>
            </a:r>
          </a:p>
        </p:txBody>
      </p:sp>
      <p:sp>
        <p:nvSpPr>
          <p:cNvPr id="15" name="Rectángulo 14"/>
          <p:cNvSpPr/>
          <p:nvPr/>
        </p:nvSpPr>
        <p:spPr>
          <a:xfrm>
            <a:off x="6096000" y="4965508"/>
            <a:ext cx="2916324" cy="584775"/>
          </a:xfrm>
          <a:prstGeom prst="rect">
            <a:avLst/>
          </a:prstGeom>
        </p:spPr>
        <p:txBody>
          <a:bodyPr wrap="square">
            <a:spAutoFit/>
          </a:bodyPr>
          <a:lstStyle/>
          <a:p>
            <a:pPr algn="ctr"/>
            <a:r>
              <a:rPr lang="en-US" sz="1600" b="1" dirty="0" err="1">
                <a:latin typeface="Arial" panose="020B0604020202020204" pitchFamily="34" charset="0"/>
                <a:cs typeface="Arial" panose="020B0604020202020204" pitchFamily="34" charset="0"/>
              </a:rPr>
              <a:t>Docente</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Evaluador</a:t>
            </a:r>
            <a:r>
              <a:rPr lang="en-US" sz="1600" b="1" dirty="0">
                <a:latin typeface="Arial" panose="020B0604020202020204" pitchFamily="34" charset="0"/>
                <a:cs typeface="Arial" panose="020B0604020202020204" pitchFamily="34" charset="0"/>
              </a:rPr>
              <a:t>:</a:t>
            </a:r>
          </a:p>
          <a:p>
            <a:pPr algn="ctr"/>
            <a:r>
              <a:rPr lang="es-EC" sz="1600" dirty="0">
                <a:latin typeface="Arial" panose="020B0604020202020204" pitchFamily="34" charset="0"/>
                <a:cs typeface="Arial" panose="020B0604020202020204" pitchFamily="34" charset="0"/>
              </a:rPr>
              <a:t>Ing. Izar </a:t>
            </a:r>
            <a:r>
              <a:rPr lang="es-EC" sz="1600" dirty="0" err="1">
                <a:latin typeface="Arial" panose="020B0604020202020204" pitchFamily="34" charset="0"/>
                <a:cs typeface="Arial" panose="020B0604020202020204" pitchFamily="34" charset="0"/>
              </a:rPr>
              <a:t>Sinde</a:t>
            </a:r>
            <a:r>
              <a:rPr lang="es-EC" sz="1600" dirty="0">
                <a:latin typeface="Arial" panose="020B0604020202020204" pitchFamily="34" charset="0"/>
                <a:cs typeface="Arial" panose="020B0604020202020204" pitchFamily="34" charset="0"/>
              </a:rPr>
              <a:t> </a:t>
            </a:r>
            <a:r>
              <a:rPr lang="es-EC" sz="1600" dirty="0" err="1">
                <a:latin typeface="Arial" panose="020B0604020202020204" pitchFamily="34" charset="0"/>
                <a:cs typeface="Arial" panose="020B0604020202020204" pitchFamily="34" charset="0"/>
              </a:rPr>
              <a:t>MSc</a:t>
            </a:r>
            <a:r>
              <a:rPr lang="es-EC"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17" name="Título 1"/>
          <p:cNvSpPr txBox="1">
            <a:spLocks/>
          </p:cNvSpPr>
          <p:nvPr/>
        </p:nvSpPr>
        <p:spPr>
          <a:xfrm>
            <a:off x="2956113" y="2152216"/>
            <a:ext cx="7102511" cy="703848"/>
          </a:xfrm>
          <a:prstGeom prst="rect">
            <a:avLst/>
          </a:prstGeom>
        </p:spPr>
        <p:txBody>
          <a:bodyPr vert="horz" lIns="121899" tIns="60949" rIns="121899" bIns="60949" rtlCol="0" anchor="b">
            <a:noAutofit/>
          </a:bodyPr>
          <a:lstStyle>
            <a:lvl1pPr algn="l" defTabSz="1218987" rtl="0" eaLnBrk="1" latinLnBrk="0" hangingPunct="1">
              <a:lnSpc>
                <a:spcPct val="90000"/>
              </a:lnSpc>
              <a:spcBef>
                <a:spcPct val="0"/>
              </a:spcBef>
              <a:buNone/>
              <a:defRPr sz="5400" kern="1200">
                <a:solidFill>
                  <a:schemeClr val="tx1"/>
                </a:solidFill>
                <a:latin typeface="+mj-lt"/>
                <a:ea typeface="+mj-ea"/>
                <a:cs typeface="+mj-cs"/>
              </a:defRPr>
            </a:lvl1pPr>
          </a:lstStyle>
          <a:p>
            <a:pPr algn="r">
              <a:lnSpc>
                <a:spcPct val="107000"/>
              </a:lnSpc>
              <a:spcAft>
                <a:spcPts val="800"/>
              </a:spcAft>
              <a:tabLst>
                <a:tab pos="457200" algn="l"/>
              </a:tabLst>
            </a:pPr>
            <a:r>
              <a:rPr lang="es-EC" sz="1800" b="1" dirty="0">
                <a:latin typeface="Arial" panose="020B0604020202020204" pitchFamily="34" charset="0"/>
                <a:ea typeface="Calibri" panose="020F0502020204030204" pitchFamily="34" charset="0"/>
                <a:cs typeface="Arial" panose="020B0604020202020204" pitchFamily="34" charset="0"/>
              </a:rPr>
              <a:t>Análisis de soluciones y precisiones de posicionamiento de datos GNSS de estaciones REGME, con las constelaciones GPS y GLONASS, empleando GAMIT/GLOBK y Bernese.</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2C8257DD-CFFE-4C3A-8EEA-4492CDBF748A}"/>
              </a:ext>
            </a:extLst>
          </p:cNvPr>
          <p:cNvSpPr txBox="1"/>
          <p:nvPr/>
        </p:nvSpPr>
        <p:spPr>
          <a:xfrm>
            <a:off x="828104" y="5007422"/>
            <a:ext cx="2601387" cy="584775"/>
          </a:xfrm>
          <a:prstGeom prst="rect">
            <a:avLst/>
          </a:prstGeom>
          <a:noFill/>
        </p:spPr>
        <p:txBody>
          <a:bodyPr wrap="square" rtlCol="0">
            <a:spAutoFit/>
          </a:bodyPr>
          <a:lstStyle/>
          <a:p>
            <a:pPr algn="ctr"/>
            <a:r>
              <a:rPr lang="es-419" sz="1600" b="1" dirty="0">
                <a:latin typeface="Arial" panose="020B0604020202020204" pitchFamily="34" charset="0"/>
                <a:cs typeface="Arial" panose="020B0604020202020204" pitchFamily="34" charset="0"/>
              </a:rPr>
              <a:t>Secretaria Académica:</a:t>
            </a:r>
          </a:p>
          <a:p>
            <a:pPr algn="ctr"/>
            <a:r>
              <a:rPr lang="es-419" sz="1600" dirty="0">
                <a:latin typeface="Arial" panose="020B0604020202020204" pitchFamily="34" charset="0"/>
                <a:cs typeface="Arial" panose="020B0604020202020204" pitchFamily="34" charset="0"/>
              </a:rPr>
              <a:t>Abg. Michelle Benavides</a:t>
            </a:r>
          </a:p>
        </p:txBody>
      </p:sp>
    </p:spTree>
    <p:extLst>
      <p:ext uri="{BB962C8B-B14F-4D97-AF65-F5344CB8AC3E}">
        <p14:creationId xmlns:p14="http://schemas.microsoft.com/office/powerpoint/2010/main" val="3735783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4" y="0"/>
            <a:ext cx="12170523" cy="6857143"/>
          </a:xfrm>
          <a:prstGeom prst="rect">
            <a:avLst/>
          </a:prstGeom>
        </p:spPr>
      </p:pic>
      <p:sp>
        <p:nvSpPr>
          <p:cNvPr id="9" name="Título 1"/>
          <p:cNvSpPr txBox="1">
            <a:spLocks/>
          </p:cNvSpPr>
          <p:nvPr/>
        </p:nvSpPr>
        <p:spPr>
          <a:xfrm>
            <a:off x="357810" y="677350"/>
            <a:ext cx="11746674" cy="4720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i="1"/>
              <a:t>Solución IGS14 como Marco de Referencia para los productos IGS y SIRGAS</a:t>
            </a:r>
            <a:endParaRPr lang="en-US" sz="2400" b="1"/>
          </a:p>
        </p:txBody>
      </p:sp>
      <p:graphicFrame>
        <p:nvGraphicFramePr>
          <p:cNvPr id="16" name="Diagrama 15"/>
          <p:cNvGraphicFramePr/>
          <p:nvPr>
            <p:extLst>
              <p:ext uri="{D42A27DB-BD31-4B8C-83A1-F6EECF244321}">
                <p14:modId xmlns:p14="http://schemas.microsoft.com/office/powerpoint/2010/main" val="2639403486"/>
              </p:ext>
            </p:extLst>
          </p:nvPr>
        </p:nvGraphicFramePr>
        <p:xfrm>
          <a:off x="7124265" y="1281292"/>
          <a:ext cx="2984456" cy="46762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ángulo 11">
            <a:extLst>
              <a:ext uri="{FF2B5EF4-FFF2-40B4-BE49-F238E27FC236}">
                <a16:creationId xmlns:a16="http://schemas.microsoft.com/office/drawing/2014/main" id="{5E899C9C-2199-4E9A-AC57-6A334997BDC6}"/>
              </a:ext>
            </a:extLst>
          </p:cNvPr>
          <p:cNvSpPr/>
          <p:nvPr/>
        </p:nvSpPr>
        <p:spPr>
          <a:xfrm>
            <a:off x="147117" y="-286939"/>
            <a:ext cx="5829255" cy="1200329"/>
          </a:xfrm>
          <a:prstGeom prst="rect">
            <a:avLst/>
          </a:prstGeom>
        </p:spPr>
        <p:txBody>
          <a:bodyPr vert="horz" lIns="91440" tIns="45720" rIns="91440" bIns="45720" rtlCol="0" anchor="ctr">
            <a:normAutofit/>
          </a:bodyPr>
          <a:lstStyle/>
          <a:p>
            <a:pPr>
              <a:lnSpc>
                <a:spcPct val="90000"/>
              </a:lnSpc>
              <a:spcBef>
                <a:spcPct val="0"/>
              </a:spcBef>
            </a:pPr>
            <a:r>
              <a:rPr lang="es-ES" sz="3600" b="1">
                <a:effectLst>
                  <a:outerShdw blurRad="38100" dist="38100" dir="2700000" algn="tl">
                    <a:srgbClr val="000000">
                      <a:alpha val="43137"/>
                    </a:srgbClr>
                  </a:outerShdw>
                </a:effectLst>
                <a:latin typeface="+mj-lt"/>
                <a:ea typeface="+mj-ea"/>
                <a:cs typeface="+mj-cs"/>
              </a:rPr>
              <a:t>Fundamentos Teóricos</a:t>
            </a:r>
            <a:endParaRPr lang="es-EC" sz="3600" b="1">
              <a:effectLst>
                <a:outerShdw blurRad="38100" dist="38100" dir="2700000" algn="tl">
                  <a:srgbClr val="000000">
                    <a:alpha val="43137"/>
                  </a:srgbClr>
                </a:outerShdw>
              </a:effectLst>
              <a:latin typeface="+mj-lt"/>
              <a:ea typeface="+mj-ea"/>
              <a:cs typeface="+mj-cs"/>
            </a:endParaRPr>
          </a:p>
        </p:txBody>
      </p:sp>
      <p:grpSp>
        <p:nvGrpSpPr>
          <p:cNvPr id="3" name="Grupo 2">
            <a:extLst>
              <a:ext uri="{FF2B5EF4-FFF2-40B4-BE49-F238E27FC236}">
                <a16:creationId xmlns:a16="http://schemas.microsoft.com/office/drawing/2014/main" id="{066FF6D4-6689-4ABE-84C5-2CEB59D29D7C}"/>
              </a:ext>
            </a:extLst>
          </p:cNvPr>
          <p:cNvGrpSpPr/>
          <p:nvPr/>
        </p:nvGrpSpPr>
        <p:grpSpPr>
          <a:xfrm>
            <a:off x="1777393" y="1199017"/>
            <a:ext cx="3749758" cy="2592959"/>
            <a:chOff x="6287485" y="2511357"/>
            <a:chExt cx="3884408" cy="2818707"/>
          </a:xfrm>
        </p:grpSpPr>
        <p:pic>
          <p:nvPicPr>
            <p:cNvPr id="13" name="Picture 25">
              <a:extLst>
                <a:ext uri="{FF2B5EF4-FFF2-40B4-BE49-F238E27FC236}">
                  <a16:creationId xmlns:a16="http://schemas.microsoft.com/office/drawing/2014/main" id="{D985EC5D-9FDF-4B86-8CFA-3A33FC4E2890}"/>
                </a:ext>
              </a:extLst>
            </p:cNvPr>
            <p:cNvPicPr/>
            <p:nvPr/>
          </p:nvPicPr>
          <p:blipFill rotWithShape="1">
            <a:blip r:embed="rId9" cstate="print">
              <a:extLst>
                <a:ext uri="{28A0092B-C50C-407E-A947-70E740481C1C}">
                  <a14:useLocalDpi xmlns:a14="http://schemas.microsoft.com/office/drawing/2010/main" val="0"/>
                </a:ext>
              </a:extLst>
            </a:blip>
            <a:srcRect l="13333" t="39260" r="47917" b="18765"/>
            <a:stretch/>
          </p:blipFill>
          <p:spPr bwMode="auto">
            <a:xfrm>
              <a:off x="6293313" y="2511357"/>
              <a:ext cx="3878580" cy="2362200"/>
            </a:xfrm>
            <a:prstGeom prst="rect">
              <a:avLst/>
            </a:prstGeom>
            <a:ln>
              <a:solidFill>
                <a:schemeClr val="tx1"/>
              </a:solidFill>
            </a:ln>
            <a:extLst>
              <a:ext uri="{53640926-AAD7-44D8-BBD7-CCE9431645EC}">
                <a14:shadowObscured xmlns:a14="http://schemas.microsoft.com/office/drawing/2010/main"/>
              </a:ext>
            </a:extLst>
          </p:spPr>
        </p:pic>
        <p:sp>
          <p:nvSpPr>
            <p:cNvPr id="19" name="CuadroTexto 18">
              <a:extLst>
                <a:ext uri="{FF2B5EF4-FFF2-40B4-BE49-F238E27FC236}">
                  <a16:creationId xmlns:a16="http://schemas.microsoft.com/office/drawing/2014/main" id="{4A4CD567-5C5D-48DB-9EEF-AD7C918B07BC}"/>
                </a:ext>
              </a:extLst>
            </p:cNvPr>
            <p:cNvSpPr txBox="1"/>
            <p:nvPr/>
          </p:nvSpPr>
          <p:spPr>
            <a:xfrm>
              <a:off x="6287485" y="4861663"/>
              <a:ext cx="3878579" cy="468401"/>
            </a:xfrm>
            <a:prstGeom prst="rect">
              <a:avLst/>
            </a:prstGeom>
            <a:noFill/>
          </p:spPr>
          <p:txBody>
            <a:bodyPr wrap="square">
              <a:spAutoFit/>
            </a:bodyPr>
            <a:lstStyle/>
            <a:p>
              <a:r>
                <a:rPr lang="es-ES" sz="1100" i="1">
                  <a:latin typeface="Arial" panose="020B0604020202020204" pitchFamily="34" charset="0"/>
                </a:rPr>
                <a:t>Red central IGS14 distribuida para alinear las soluciones GNSS globales </a:t>
              </a:r>
              <a:endParaRPr lang="en-US" sz="1100" i="1">
                <a:latin typeface="Arial" panose="020B0604020202020204" pitchFamily="34" charset="0"/>
              </a:endParaRPr>
            </a:p>
          </p:txBody>
        </p:sp>
      </p:grpSp>
      <p:pic>
        <p:nvPicPr>
          <p:cNvPr id="20" name="Picture 8">
            <a:extLst>
              <a:ext uri="{FF2B5EF4-FFF2-40B4-BE49-F238E27FC236}">
                <a16:creationId xmlns:a16="http://schemas.microsoft.com/office/drawing/2014/main" id="{F71F47B9-00CA-4299-B568-438932236D12}"/>
              </a:ext>
            </a:extLst>
          </p:cNvPr>
          <p:cNvPicPr/>
          <p:nvPr/>
        </p:nvPicPr>
        <p:blipFill rotWithShape="1">
          <a:blip r:embed="rId10">
            <a:extLst>
              <a:ext uri="{28A0092B-C50C-407E-A947-70E740481C1C}">
                <a14:useLocalDpi xmlns:a14="http://schemas.microsoft.com/office/drawing/2010/main" val="0"/>
              </a:ext>
            </a:extLst>
          </a:blip>
          <a:srcRect l="9166" t="40988" r="55001" b="20000"/>
          <a:stretch/>
        </p:blipFill>
        <p:spPr bwMode="auto">
          <a:xfrm>
            <a:off x="1810584" y="3831285"/>
            <a:ext cx="3710940" cy="2172350"/>
          </a:xfrm>
          <a:prstGeom prst="rect">
            <a:avLst/>
          </a:prstGeom>
          <a:ln>
            <a:solidFill>
              <a:schemeClr val="tx1"/>
            </a:solidFill>
          </a:ln>
          <a:extLst>
            <a:ext uri="{53640926-AAD7-44D8-BBD7-CCE9431645EC}">
              <a14:shadowObscured xmlns:a14="http://schemas.microsoft.com/office/drawing/2010/main"/>
            </a:ext>
          </a:extLst>
        </p:spPr>
      </p:pic>
      <p:sp>
        <p:nvSpPr>
          <p:cNvPr id="21" name="CuadroTexto 20">
            <a:extLst>
              <a:ext uri="{FF2B5EF4-FFF2-40B4-BE49-F238E27FC236}">
                <a16:creationId xmlns:a16="http://schemas.microsoft.com/office/drawing/2014/main" id="{A0249AB3-508F-46C6-93F3-5EA5BFB2E85B}"/>
              </a:ext>
            </a:extLst>
          </p:cNvPr>
          <p:cNvSpPr txBox="1"/>
          <p:nvPr/>
        </p:nvSpPr>
        <p:spPr>
          <a:xfrm>
            <a:off x="2083279" y="5957497"/>
            <a:ext cx="6310312" cy="261610"/>
          </a:xfrm>
          <a:prstGeom prst="rect">
            <a:avLst/>
          </a:prstGeom>
          <a:noFill/>
        </p:spPr>
        <p:txBody>
          <a:bodyPr wrap="square">
            <a:spAutoFit/>
          </a:bodyPr>
          <a:lstStyle/>
          <a:p>
            <a:r>
              <a:rPr lang="es-ES" sz="1100" i="1">
                <a:effectLst/>
                <a:latin typeface="Arial" panose="020B0604020202020204" pitchFamily="34" charset="0"/>
                <a:ea typeface="Arial" panose="020B0604020202020204" pitchFamily="34" charset="0"/>
              </a:rPr>
              <a:t>Distribución de las estaciones de la red IGS14</a:t>
            </a:r>
            <a:endParaRPr lang="en-US" sz="1100"/>
          </a:p>
        </p:txBody>
      </p:sp>
      <p:sp>
        <p:nvSpPr>
          <p:cNvPr id="22" name="CuadroTexto 21">
            <a:extLst>
              <a:ext uri="{FF2B5EF4-FFF2-40B4-BE49-F238E27FC236}">
                <a16:creationId xmlns:a16="http://schemas.microsoft.com/office/drawing/2014/main" id="{1378090A-535B-455A-9026-7A828659F944}"/>
              </a:ext>
            </a:extLst>
          </p:cNvPr>
          <p:cNvSpPr txBox="1"/>
          <p:nvPr/>
        </p:nvSpPr>
        <p:spPr>
          <a:xfrm>
            <a:off x="147117" y="6434523"/>
            <a:ext cx="1829987" cy="276999"/>
          </a:xfrm>
          <a:prstGeom prst="rect">
            <a:avLst/>
          </a:prstGeom>
          <a:noFill/>
        </p:spPr>
        <p:txBody>
          <a:bodyPr wrap="square">
            <a:spAutoFit/>
          </a:bodyPr>
          <a:lstStyle/>
          <a:p>
            <a:r>
              <a:rPr lang="es-EC" sz="1200"/>
              <a:t>(López &amp; Negrete, 2016). </a:t>
            </a:r>
            <a:endParaRPr lang="en-US" sz="1200"/>
          </a:p>
        </p:txBody>
      </p:sp>
      <p:sp>
        <p:nvSpPr>
          <p:cNvPr id="23" name="CuadroTexto 22">
            <a:extLst>
              <a:ext uri="{FF2B5EF4-FFF2-40B4-BE49-F238E27FC236}">
                <a16:creationId xmlns:a16="http://schemas.microsoft.com/office/drawing/2014/main" id="{C2337ABA-3663-48C0-BD88-F6D9E0D400CC}"/>
              </a:ext>
            </a:extLst>
          </p:cNvPr>
          <p:cNvSpPr txBox="1"/>
          <p:nvPr/>
        </p:nvSpPr>
        <p:spPr>
          <a:xfrm>
            <a:off x="6056063" y="6434523"/>
            <a:ext cx="6362700" cy="276999"/>
          </a:xfrm>
          <a:prstGeom prst="rect">
            <a:avLst/>
          </a:prstGeom>
          <a:noFill/>
        </p:spPr>
        <p:txBody>
          <a:bodyPr wrap="square">
            <a:spAutoFit/>
          </a:bodyPr>
          <a:lstStyle/>
          <a:p>
            <a:r>
              <a:rPr lang="es-MX" sz="1200"/>
              <a:t>(</a:t>
            </a:r>
            <a:r>
              <a:rPr lang="es-MX" sz="1200" err="1"/>
              <a:t>Rebischung</a:t>
            </a:r>
            <a:r>
              <a:rPr lang="es-MX" sz="1200"/>
              <a:t> &amp; </a:t>
            </a:r>
            <a:r>
              <a:rPr lang="es-MX" sz="1200" err="1"/>
              <a:t>Schimd</a:t>
            </a:r>
            <a:r>
              <a:rPr lang="es-MX" sz="1200"/>
              <a:t>, 2016). </a:t>
            </a:r>
            <a:endParaRPr lang="en-US" sz="1200"/>
          </a:p>
        </p:txBody>
      </p:sp>
    </p:spTree>
    <p:extLst>
      <p:ext uri="{BB962C8B-B14F-4D97-AF65-F5344CB8AC3E}">
        <p14:creationId xmlns:p14="http://schemas.microsoft.com/office/powerpoint/2010/main" val="293999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16" grpId="0">
        <p:bldAsOne/>
      </p:bldGraphic>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18543"/>
            <a:ext cx="12356529" cy="6857143"/>
          </a:xfrm>
          <a:prstGeom prst="rect">
            <a:avLst/>
          </a:prstGeom>
        </p:spPr>
      </p:pic>
      <p:sp>
        <p:nvSpPr>
          <p:cNvPr id="2" name="Título 1"/>
          <p:cNvSpPr>
            <a:spLocks noGrp="1"/>
          </p:cNvSpPr>
          <p:nvPr>
            <p:ph type="title"/>
          </p:nvPr>
        </p:nvSpPr>
        <p:spPr>
          <a:xfrm>
            <a:off x="155956" y="58651"/>
            <a:ext cx="10515600" cy="547714"/>
          </a:xfrm>
        </p:spPr>
        <p:txBody>
          <a:bodyPr vert="horz" lIns="91440" tIns="45720" rIns="91440" bIns="45720" rtlCol="0" anchor="ctr">
            <a:normAutofit fontScale="90000"/>
          </a:bodyPr>
          <a:lstStyle/>
          <a:p>
            <a:r>
              <a:rPr lang="es-EC" sz="3600" b="1" dirty="0">
                <a:effectLst>
                  <a:outerShdw blurRad="38100" dist="38100" dir="2700000" algn="tl">
                    <a:srgbClr val="000000">
                      <a:alpha val="43137"/>
                    </a:srgbClr>
                  </a:outerShdw>
                </a:effectLst>
              </a:rPr>
              <a:t>Ajuste de redes geodésicas </a:t>
            </a:r>
            <a:endParaRPr lang="en-US" sz="3600" b="1" dirty="0">
              <a:effectLst>
                <a:outerShdw blurRad="38100" dist="38100" dir="2700000" algn="tl">
                  <a:srgbClr val="000000">
                    <a:alpha val="43137"/>
                  </a:srgbClr>
                </a:outerShdw>
              </a:effectLst>
            </a:endParaRPr>
          </a:p>
        </p:txBody>
      </p:sp>
      <p:graphicFrame>
        <p:nvGraphicFramePr>
          <p:cNvPr id="7" name="Diagrama 6">
            <a:extLst>
              <a:ext uri="{FF2B5EF4-FFF2-40B4-BE49-F238E27FC236}">
                <a16:creationId xmlns:a16="http://schemas.microsoft.com/office/drawing/2014/main" id="{E6120B42-6C94-4146-A7DF-9652F578626D}"/>
              </a:ext>
            </a:extLst>
          </p:cNvPr>
          <p:cNvGraphicFramePr/>
          <p:nvPr>
            <p:extLst>
              <p:ext uri="{D42A27DB-BD31-4B8C-83A1-F6EECF244321}">
                <p14:modId xmlns:p14="http://schemas.microsoft.com/office/powerpoint/2010/main" val="1410006118"/>
              </p:ext>
            </p:extLst>
          </p:nvPr>
        </p:nvGraphicFramePr>
        <p:xfrm>
          <a:off x="6952679" y="124175"/>
          <a:ext cx="7572946" cy="62465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ángulo redondeado 7"/>
          <p:cNvSpPr/>
          <p:nvPr/>
        </p:nvSpPr>
        <p:spPr>
          <a:xfrm>
            <a:off x="3720247" y="1313538"/>
            <a:ext cx="3501073" cy="1687051"/>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s-EC" dirty="0"/>
              <a:t>- La suma de los cuadrados de los errores residuales debe ser mínimas.</a:t>
            </a:r>
          </a:p>
          <a:p>
            <a:pPr algn="just"/>
            <a:r>
              <a:rPr lang="es-EC" dirty="0"/>
              <a:t>- Se utiliza para el ajuste de datos</a:t>
            </a:r>
            <a:r>
              <a:rPr lang="es-ES" sz="1600" dirty="0"/>
              <a:t>.</a:t>
            </a:r>
            <a:endParaRPr lang="en-US" sz="1600" dirty="0"/>
          </a:p>
        </p:txBody>
      </p:sp>
      <p:sp>
        <p:nvSpPr>
          <p:cNvPr id="16" name="Forma libre: forma 15">
            <a:extLst>
              <a:ext uri="{FF2B5EF4-FFF2-40B4-BE49-F238E27FC236}">
                <a16:creationId xmlns:a16="http://schemas.microsoft.com/office/drawing/2014/main" id="{515D1045-AECB-49DC-8F49-4A83D2771CFF}"/>
              </a:ext>
            </a:extLst>
          </p:cNvPr>
          <p:cNvSpPr/>
          <p:nvPr/>
        </p:nvSpPr>
        <p:spPr>
          <a:xfrm>
            <a:off x="850580" y="1315776"/>
            <a:ext cx="2502879" cy="556839"/>
          </a:xfrm>
          <a:custGeom>
            <a:avLst/>
            <a:gdLst>
              <a:gd name="connsiteX0" fmla="*/ 0 w 1799996"/>
              <a:gd name="connsiteY0" fmla="*/ 0 h 556839"/>
              <a:gd name="connsiteX1" fmla="*/ 1521577 w 1799996"/>
              <a:gd name="connsiteY1" fmla="*/ 0 h 556839"/>
              <a:gd name="connsiteX2" fmla="*/ 1799996 w 1799996"/>
              <a:gd name="connsiteY2" fmla="*/ 278420 h 556839"/>
              <a:gd name="connsiteX3" fmla="*/ 1521577 w 1799996"/>
              <a:gd name="connsiteY3" fmla="*/ 556839 h 556839"/>
              <a:gd name="connsiteX4" fmla="*/ 0 w 1799996"/>
              <a:gd name="connsiteY4" fmla="*/ 556839 h 556839"/>
              <a:gd name="connsiteX5" fmla="*/ 278420 w 1799996"/>
              <a:gd name="connsiteY5" fmla="*/ 278420 h 556839"/>
              <a:gd name="connsiteX6" fmla="*/ 0 w 1799996"/>
              <a:gd name="connsiteY6" fmla="*/ 0 h 55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9996" h="556839">
                <a:moveTo>
                  <a:pt x="0" y="0"/>
                </a:moveTo>
                <a:lnTo>
                  <a:pt x="1521577" y="0"/>
                </a:lnTo>
                <a:lnTo>
                  <a:pt x="1799996" y="278420"/>
                </a:lnTo>
                <a:lnTo>
                  <a:pt x="1521577" y="556839"/>
                </a:lnTo>
                <a:lnTo>
                  <a:pt x="0" y="556839"/>
                </a:lnTo>
                <a:lnTo>
                  <a:pt x="278420" y="278420"/>
                </a:lnTo>
                <a:lnTo>
                  <a:pt x="0" y="0"/>
                </a:lnTo>
                <a:close/>
              </a:path>
            </a:pathLst>
          </a:custGeom>
        </p:spPr>
        <p:style>
          <a:lnRef idx="1">
            <a:schemeClr val="accent5">
              <a:tint val="40000"/>
              <a:alpha val="90000"/>
              <a:hueOff val="-1838117"/>
              <a:satOff val="-6227"/>
              <a:lumOff val="-799"/>
              <a:alphaOff val="0"/>
            </a:schemeClr>
          </a:lnRef>
          <a:fillRef idx="1">
            <a:schemeClr val="accent5">
              <a:tint val="40000"/>
              <a:alpha val="90000"/>
              <a:hueOff val="-1838117"/>
              <a:satOff val="-6227"/>
              <a:lumOff val="-799"/>
              <a:alphaOff val="0"/>
            </a:schemeClr>
          </a:fillRef>
          <a:effectRef idx="0">
            <a:schemeClr val="accent5">
              <a:tint val="40000"/>
              <a:alpha val="90000"/>
              <a:hueOff val="-1838117"/>
              <a:satOff val="-6227"/>
              <a:lumOff val="-799"/>
              <a:alphaOff val="0"/>
            </a:schemeClr>
          </a:effectRef>
          <a:fontRef idx="minor">
            <a:schemeClr val="dk1">
              <a:hueOff val="0"/>
              <a:satOff val="0"/>
              <a:lumOff val="0"/>
              <a:alphaOff val="0"/>
            </a:schemeClr>
          </a:fontRef>
        </p:style>
        <p:txBody>
          <a:bodyPr spcFirstLastPara="0" vert="horz" wrap="square" lIns="298740" tIns="10160" rIns="278419" bIns="10160" numCol="1" spcCol="1270" anchor="ctr" anchorCtr="0">
            <a:noAutofit/>
          </a:bodyPr>
          <a:lstStyle/>
          <a:p>
            <a:pPr algn="ctr"/>
            <a:r>
              <a:rPr lang="es-EC" b="1" i="1" dirty="0"/>
              <a:t>Método de mínimos cuadrados</a:t>
            </a:r>
            <a:endParaRPr lang="en-US" b="1" dirty="0"/>
          </a:p>
        </p:txBody>
      </p:sp>
      <p:sp>
        <p:nvSpPr>
          <p:cNvPr id="17" name="Forma libre: forma 16">
            <a:extLst>
              <a:ext uri="{FF2B5EF4-FFF2-40B4-BE49-F238E27FC236}">
                <a16:creationId xmlns:a16="http://schemas.microsoft.com/office/drawing/2014/main" id="{986AD913-172D-49B5-8929-3F6C0BE1AC24}"/>
              </a:ext>
            </a:extLst>
          </p:cNvPr>
          <p:cNvSpPr/>
          <p:nvPr/>
        </p:nvSpPr>
        <p:spPr>
          <a:xfrm>
            <a:off x="857910" y="3598163"/>
            <a:ext cx="2495549" cy="556839"/>
          </a:xfrm>
          <a:custGeom>
            <a:avLst/>
            <a:gdLst>
              <a:gd name="connsiteX0" fmla="*/ 0 w 1799996"/>
              <a:gd name="connsiteY0" fmla="*/ 0 h 556839"/>
              <a:gd name="connsiteX1" fmla="*/ 1521577 w 1799996"/>
              <a:gd name="connsiteY1" fmla="*/ 0 h 556839"/>
              <a:gd name="connsiteX2" fmla="*/ 1799996 w 1799996"/>
              <a:gd name="connsiteY2" fmla="*/ 278420 h 556839"/>
              <a:gd name="connsiteX3" fmla="*/ 1521577 w 1799996"/>
              <a:gd name="connsiteY3" fmla="*/ 556839 h 556839"/>
              <a:gd name="connsiteX4" fmla="*/ 0 w 1799996"/>
              <a:gd name="connsiteY4" fmla="*/ 556839 h 556839"/>
              <a:gd name="connsiteX5" fmla="*/ 278420 w 1799996"/>
              <a:gd name="connsiteY5" fmla="*/ 278420 h 556839"/>
              <a:gd name="connsiteX6" fmla="*/ 0 w 1799996"/>
              <a:gd name="connsiteY6" fmla="*/ 0 h 55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9996" h="556839">
                <a:moveTo>
                  <a:pt x="0" y="0"/>
                </a:moveTo>
                <a:lnTo>
                  <a:pt x="1521577" y="0"/>
                </a:lnTo>
                <a:lnTo>
                  <a:pt x="1799996" y="278420"/>
                </a:lnTo>
                <a:lnTo>
                  <a:pt x="1521577" y="556839"/>
                </a:lnTo>
                <a:lnTo>
                  <a:pt x="0" y="556839"/>
                </a:lnTo>
                <a:lnTo>
                  <a:pt x="278420" y="278420"/>
                </a:lnTo>
                <a:lnTo>
                  <a:pt x="0" y="0"/>
                </a:lnTo>
                <a:close/>
              </a:path>
            </a:pathLst>
          </a:custGeom>
        </p:spPr>
        <p:style>
          <a:lnRef idx="1">
            <a:schemeClr val="accent5">
              <a:tint val="40000"/>
              <a:alpha val="90000"/>
              <a:hueOff val="-2450823"/>
              <a:satOff val="-8303"/>
              <a:lumOff val="-1065"/>
              <a:alphaOff val="0"/>
            </a:schemeClr>
          </a:lnRef>
          <a:fillRef idx="1">
            <a:schemeClr val="accent5">
              <a:tint val="40000"/>
              <a:alpha val="90000"/>
              <a:hueOff val="-2450823"/>
              <a:satOff val="-8303"/>
              <a:lumOff val="-1065"/>
              <a:alphaOff val="0"/>
            </a:schemeClr>
          </a:fillRef>
          <a:effectRef idx="0">
            <a:schemeClr val="accent5">
              <a:tint val="40000"/>
              <a:alpha val="90000"/>
              <a:hueOff val="-2450823"/>
              <a:satOff val="-8303"/>
              <a:lumOff val="-1065"/>
              <a:alphaOff val="0"/>
            </a:schemeClr>
          </a:effectRef>
          <a:fontRef idx="minor">
            <a:schemeClr val="dk1">
              <a:hueOff val="0"/>
              <a:satOff val="0"/>
              <a:lumOff val="0"/>
              <a:alphaOff val="0"/>
            </a:schemeClr>
          </a:fontRef>
        </p:style>
        <p:txBody>
          <a:bodyPr spcFirstLastPara="0" vert="horz" wrap="square" lIns="298740" tIns="10160" rIns="278419" bIns="10160" numCol="1" spcCol="1270" anchor="ctr" anchorCtr="0">
            <a:noAutofit/>
          </a:bodyPr>
          <a:lstStyle/>
          <a:p>
            <a:pPr algn="ctr" defTabSz="711200">
              <a:lnSpc>
                <a:spcPct val="90000"/>
              </a:lnSpc>
              <a:spcBef>
                <a:spcPct val="0"/>
              </a:spcBef>
              <a:spcAft>
                <a:spcPct val="35000"/>
              </a:spcAft>
            </a:pPr>
            <a:endParaRPr lang="es-EC" b="1" i="1" dirty="0"/>
          </a:p>
          <a:p>
            <a:pPr algn="ctr" defTabSz="711200">
              <a:lnSpc>
                <a:spcPct val="90000"/>
              </a:lnSpc>
              <a:spcBef>
                <a:spcPct val="0"/>
              </a:spcBef>
              <a:spcAft>
                <a:spcPct val="35000"/>
              </a:spcAft>
            </a:pPr>
            <a:r>
              <a:rPr lang="es-EC" b="1" i="1" dirty="0"/>
              <a:t>Filtro de Kalman</a:t>
            </a:r>
            <a:endParaRPr lang="en-US" b="1" dirty="0"/>
          </a:p>
          <a:p>
            <a:pPr marL="0" lvl="0" indent="0" algn="ctr" defTabSz="711200">
              <a:lnSpc>
                <a:spcPct val="90000"/>
              </a:lnSpc>
              <a:spcBef>
                <a:spcPct val="0"/>
              </a:spcBef>
              <a:spcAft>
                <a:spcPct val="35000"/>
              </a:spcAft>
              <a:buNone/>
            </a:pPr>
            <a:endParaRPr lang="es-US" sz="1600" kern="1200" dirty="0"/>
          </a:p>
        </p:txBody>
      </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39A505A0-3637-4F8D-9718-D932835C5AD5}"/>
                  </a:ext>
                </a:extLst>
              </p:cNvPr>
              <p:cNvSpPr txBox="1"/>
              <p:nvPr/>
            </p:nvSpPr>
            <p:spPr>
              <a:xfrm>
                <a:off x="8115193" y="1964859"/>
                <a:ext cx="2121401" cy="375872"/>
              </a:xfrm>
              <a:prstGeom prst="rect">
                <a:avLst/>
              </a:prstGeom>
              <a:noFill/>
            </p:spPr>
            <p:txBody>
              <a:bodyPr wrap="square">
                <a:spAutoFit/>
              </a:bodyPr>
              <a:lstStyle/>
              <a:p>
                <a14:m>
                  <m:oMath xmlns:m="http://schemas.openxmlformats.org/officeDocument/2006/math">
                    <m:nary>
                      <m:naryPr>
                        <m:chr m:val="∑"/>
                        <m:limLoc m:val="undOvr"/>
                        <m:ctrlPr>
                          <a:rPr lang="en-US" i="1" smtClean="0">
                            <a:effectLst/>
                            <a:latin typeface="Cambria Math" panose="02040503050406030204" pitchFamily="18" charset="0"/>
                            <a:ea typeface="Calibri" panose="020F0502020204030204" pitchFamily="34" charset="0"/>
                            <a:cs typeface="Arial" panose="020B0604020202020204" pitchFamily="34" charset="0"/>
                          </a:rPr>
                        </m:ctrlPr>
                      </m:naryPr>
                      <m:sub>
                        <m:r>
                          <a:rPr lang="es-EC" sz="1800" i="1">
                            <a:effectLst/>
                            <a:latin typeface="Cambria Math" panose="02040503050406030204" pitchFamily="18" charset="0"/>
                            <a:ea typeface="Calibri" panose="020F0502020204030204" pitchFamily="34" charset="0"/>
                            <a:cs typeface="Arial" panose="020B0604020202020204" pitchFamily="34" charset="0"/>
                          </a:rPr>
                          <m:t>𝑖</m:t>
                        </m:r>
                        <m:r>
                          <a:rPr lang="es-EC" sz="1800" i="1">
                            <a:effectLst/>
                            <a:latin typeface="Cambria Math" panose="02040503050406030204" pitchFamily="18" charset="0"/>
                            <a:ea typeface="Calibri" panose="020F0502020204030204" pitchFamily="34" charset="0"/>
                            <a:cs typeface="Arial" panose="020B0604020202020204" pitchFamily="34" charset="0"/>
                          </a:rPr>
                          <m:t>=1</m:t>
                        </m:r>
                      </m:sub>
                      <m:sup>
                        <m:r>
                          <a:rPr lang="es-EC" sz="1800" i="1">
                            <a:effectLst/>
                            <a:latin typeface="Cambria Math" panose="02040503050406030204" pitchFamily="18" charset="0"/>
                            <a:ea typeface="Calibri" panose="020F0502020204030204" pitchFamily="34" charset="0"/>
                            <a:cs typeface="Arial" panose="020B0604020202020204" pitchFamily="34" charset="0"/>
                          </a:rPr>
                          <m:t>𝑚</m:t>
                        </m:r>
                      </m:sup>
                      <m:e>
                        <m:sSup>
                          <m:sSupPr>
                            <m:ctrlPr>
                              <a:rPr lang="en-US" i="1">
                                <a:effectLst/>
                                <a:latin typeface="Cambria Math" panose="02040503050406030204" pitchFamily="18" charset="0"/>
                                <a:ea typeface="Calibri" panose="020F0502020204030204" pitchFamily="34" charset="0"/>
                                <a:cs typeface="Arial" panose="020B0604020202020204" pitchFamily="34" charset="0"/>
                              </a:rPr>
                            </m:ctrlPr>
                          </m:sSupPr>
                          <m:e>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𝑣</m:t>
                                </m:r>
                              </m:e>
                              <m:sub>
                                <m:r>
                                  <a:rPr lang="es-EC" sz="1800" i="1">
                                    <a:effectLst/>
                                    <a:latin typeface="Cambria Math" panose="02040503050406030204" pitchFamily="18" charset="0"/>
                                    <a:ea typeface="Calibri" panose="020F0502020204030204" pitchFamily="34" charset="0"/>
                                    <a:cs typeface="Arial" panose="020B0604020202020204" pitchFamily="34" charset="0"/>
                                  </a:rPr>
                                  <m:t>𝑖</m:t>
                                </m:r>
                              </m:sub>
                            </m:sSub>
                          </m:e>
                          <m:sup>
                            <m:r>
                              <a:rPr lang="es-EC" sz="1800" i="1">
                                <a:effectLst/>
                                <a:latin typeface="Cambria Math" panose="02040503050406030204" pitchFamily="18" charset="0"/>
                                <a:ea typeface="Calibri" panose="020F0502020204030204" pitchFamily="34" charset="0"/>
                                <a:cs typeface="Arial" panose="020B0604020202020204" pitchFamily="34" charset="0"/>
                              </a:rPr>
                              <m:t>2</m:t>
                            </m:r>
                          </m:sup>
                        </m:sSup>
                      </m:e>
                    </m:nary>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i="1">
                        <a:effectLst/>
                        <a:latin typeface="Cambria Math" panose="02040503050406030204" pitchFamily="18" charset="0"/>
                        <a:ea typeface="Calibri" panose="020F0502020204030204" pitchFamily="34" charset="0"/>
                        <a:cs typeface="Arial" panose="020B0604020202020204" pitchFamily="34" charset="0"/>
                      </a:rPr>
                      <m:t>𝑚</m:t>
                    </m:r>
                    <m:r>
                      <a:rPr lang="es-EC" sz="1800" i="1">
                        <a:effectLst/>
                        <a:latin typeface="Cambria Math" panose="02040503050406030204" pitchFamily="18" charset="0"/>
                        <a:ea typeface="Calibri" panose="020F0502020204030204" pitchFamily="34" charset="0"/>
                        <a:cs typeface="Arial" panose="020B0604020202020204" pitchFamily="34" charset="0"/>
                      </a:rPr>
                      <m:t>í</m:t>
                    </m:r>
                    <m:r>
                      <a:rPr lang="es-EC" sz="1800" i="1">
                        <a:effectLst/>
                        <a:latin typeface="Cambria Math" panose="02040503050406030204" pitchFamily="18" charset="0"/>
                        <a:ea typeface="Calibri" panose="020F0502020204030204" pitchFamily="34" charset="0"/>
                        <a:cs typeface="Arial" panose="020B0604020202020204" pitchFamily="34" charset="0"/>
                      </a:rPr>
                      <m:t>𝑛𝑖𝑚𝑜</m:t>
                    </m:r>
                  </m:oMath>
                </a14:m>
                <a:r>
                  <a:rPr lang="es-EC" sz="1800" dirty="0">
                    <a:effectLst/>
                    <a:latin typeface="Arial" panose="020B0604020202020204" pitchFamily="34" charset="0"/>
                    <a:ea typeface="Calibri" panose="020F0502020204030204" pitchFamily="34" charset="0"/>
                  </a:rPr>
                  <a:t> </a:t>
                </a:r>
                <a:endParaRPr lang="en-US" dirty="0"/>
              </a:p>
            </p:txBody>
          </p:sp>
        </mc:Choice>
        <mc:Fallback xmlns="">
          <p:sp>
            <p:nvSpPr>
              <p:cNvPr id="18" name="CuadroTexto 17">
                <a:extLst>
                  <a:ext uri="{FF2B5EF4-FFF2-40B4-BE49-F238E27FC236}">
                    <a16:creationId xmlns:a16="http://schemas.microsoft.com/office/drawing/2014/main" id="{39A505A0-3637-4F8D-9718-D932835C5AD5}"/>
                  </a:ext>
                </a:extLst>
              </p:cNvPr>
              <p:cNvSpPr txBox="1">
                <a:spLocks noRot="1" noChangeAspect="1" noMove="1" noResize="1" noEditPoints="1" noAdjustHandles="1" noChangeArrowheads="1" noChangeShapeType="1" noTextEdit="1"/>
              </p:cNvSpPr>
              <p:nvPr/>
            </p:nvSpPr>
            <p:spPr>
              <a:xfrm>
                <a:off x="8115193" y="1964859"/>
                <a:ext cx="2121401" cy="375872"/>
              </a:xfrm>
              <a:prstGeom prst="rect">
                <a:avLst/>
              </a:prstGeom>
              <a:blipFill>
                <a:blip r:embed="rId9"/>
                <a:stretch>
                  <a:fillRect l="-14881" t="-106452" b="-158065"/>
                </a:stretch>
              </a:blipFill>
            </p:spPr>
            <p:txBody>
              <a:bodyPr/>
              <a:lstStyle/>
              <a:p>
                <a:r>
                  <a:rPr lang="es-EC">
                    <a:noFill/>
                  </a:rPr>
                  <a:t> </a:t>
                </a:r>
              </a:p>
            </p:txBody>
          </p:sp>
        </mc:Fallback>
      </mc:AlternateContent>
      <p:sp>
        <p:nvSpPr>
          <p:cNvPr id="20" name="Rectángulo redondeado 7">
            <a:extLst>
              <a:ext uri="{FF2B5EF4-FFF2-40B4-BE49-F238E27FC236}">
                <a16:creationId xmlns:a16="http://schemas.microsoft.com/office/drawing/2014/main" id="{9501B41E-4C57-4549-A11B-FBC9C6BE943D}"/>
              </a:ext>
            </a:extLst>
          </p:cNvPr>
          <p:cNvSpPr/>
          <p:nvPr/>
        </p:nvSpPr>
        <p:spPr>
          <a:xfrm>
            <a:off x="3720247" y="3523256"/>
            <a:ext cx="3571877" cy="1829645"/>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just"/>
            <a:r>
              <a:rPr lang="es-EC" sz="1600" dirty="0">
                <a:latin typeface="Arial" panose="020B0604020202020204" pitchFamily="34" charset="0"/>
                <a:ea typeface="Calibri" panose="020F0502020204030204" pitchFamily="34" charset="0"/>
              </a:rPr>
              <a:t>- Estima el vector de estado de un modelo dinámico a partir de observaciones aleatorias.</a:t>
            </a:r>
          </a:p>
          <a:p>
            <a:pPr algn="just"/>
            <a:r>
              <a:rPr lang="es-EC" dirty="0"/>
              <a:t>- </a:t>
            </a:r>
            <a:r>
              <a:rPr lang="es-EC" sz="1600" dirty="0">
                <a:latin typeface="Arial" panose="020B0604020202020204" pitchFamily="34" charset="0"/>
                <a:ea typeface="Calibri" panose="020F0502020204030204" pitchFamily="34" charset="0"/>
              </a:rPr>
              <a:t>Considerado para sistemas lineales.</a:t>
            </a:r>
            <a:endParaRPr lang="en-US" sz="1600" dirty="0">
              <a:latin typeface="Arial" panose="020B0604020202020204" pitchFamily="34"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3A4F3AE7-C9E5-4953-BDC3-04D3490FB8EA}"/>
                  </a:ext>
                </a:extLst>
              </p:cNvPr>
              <p:cNvSpPr txBox="1"/>
              <p:nvPr/>
            </p:nvSpPr>
            <p:spPr>
              <a:xfrm>
                <a:off x="5120036" y="3523256"/>
                <a:ext cx="5657850" cy="1204240"/>
              </a:xfrm>
              <a:prstGeom prst="rect">
                <a:avLst/>
              </a:prstGeom>
              <a:noFill/>
            </p:spPr>
            <p:txBody>
              <a:bodyPr wrap="square">
                <a:spAutoFit/>
              </a:bodyPr>
              <a:lstStyle/>
              <a:p>
                <a:pPr algn="just">
                  <a:lnSpc>
                    <a:spcPct val="150000"/>
                  </a:lnSpc>
                  <a:spcAft>
                    <a:spcPts val="800"/>
                  </a:spcAft>
                  <a:tabLst>
                    <a:tab pos="457200" algn="l"/>
                  </a:tabLst>
                </a:pPr>
                <a:r>
                  <a:rPr lang="es-EC" sz="1400" dirty="0">
                    <a:effectLst/>
                    <a:latin typeface="Arial" panose="020B0604020202020204" pitchFamily="34" charset="0"/>
                    <a:ea typeface="Calibri" panose="020F050202020403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tabLst>
                    <a:tab pos="457200" algn="l"/>
                  </a:tabLst>
                </a:pPr>
                <a:r>
                  <a:rPr lang="es-EC" sz="1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1400" i="1">
                            <a:effectLst/>
                            <a:latin typeface="Cambria Math" panose="02040503050406030204" pitchFamily="18" charset="0"/>
                            <a:ea typeface="Calibri" panose="020F0502020204030204" pitchFamily="34" charset="0"/>
                            <a:cs typeface="Arial" panose="020B0604020202020204" pitchFamily="34" charset="0"/>
                          </a:rPr>
                        </m:ctrlPr>
                      </m:sSubPr>
                      <m:e>
                        <m:r>
                          <a:rPr lang="es-EC" sz="1400" i="1">
                            <a:effectLst/>
                            <a:latin typeface="Cambria Math" panose="02040503050406030204" pitchFamily="18" charset="0"/>
                            <a:ea typeface="Calibri" panose="020F0502020204030204" pitchFamily="34" charset="0"/>
                            <a:cs typeface="Arial" panose="020B0604020202020204" pitchFamily="34" charset="0"/>
                          </a:rPr>
                          <m:t>𝑋</m:t>
                        </m:r>
                      </m:e>
                      <m:sub>
                        <m:r>
                          <a:rPr lang="es-EC" sz="1400" i="1">
                            <a:effectLst/>
                            <a:latin typeface="Cambria Math" panose="02040503050406030204" pitchFamily="18" charset="0"/>
                            <a:ea typeface="Calibri" panose="020F0502020204030204" pitchFamily="34" charset="0"/>
                            <a:cs typeface="Arial" panose="020B0604020202020204" pitchFamily="34" charset="0"/>
                          </a:rPr>
                          <m:t>𝑘</m:t>
                        </m:r>
                      </m:sub>
                    </m:sSub>
                    <m:r>
                      <a:rPr lang="es-EC" sz="1400" i="1">
                        <a:effectLst/>
                        <a:latin typeface="Cambria Math" panose="02040503050406030204" pitchFamily="18" charset="0"/>
                        <a:ea typeface="Calibri" panose="020F0502020204030204" pitchFamily="34" charset="0"/>
                        <a:cs typeface="Arial" panose="020B0604020202020204" pitchFamily="34" charset="0"/>
                      </a:rPr>
                      <m:t>= </m:t>
                    </m:r>
                    <m:sSub>
                      <m:sSubPr>
                        <m:ctrlPr>
                          <a:rPr lang="en-US" sz="1400" i="1">
                            <a:effectLst/>
                            <a:latin typeface="Cambria Math" panose="02040503050406030204" pitchFamily="18" charset="0"/>
                            <a:ea typeface="Calibri" panose="020F0502020204030204" pitchFamily="34" charset="0"/>
                            <a:cs typeface="Arial" panose="020B0604020202020204" pitchFamily="34" charset="0"/>
                          </a:rPr>
                        </m:ctrlPr>
                      </m:sSubPr>
                      <m:e>
                        <m:r>
                          <a:rPr lang="es-EC" sz="1400" i="1">
                            <a:effectLst/>
                            <a:latin typeface="Cambria Math" panose="02040503050406030204" pitchFamily="18" charset="0"/>
                            <a:ea typeface="Calibri" panose="020F0502020204030204" pitchFamily="34" charset="0"/>
                            <a:cs typeface="Arial" panose="020B0604020202020204" pitchFamily="34" charset="0"/>
                          </a:rPr>
                          <m:t>𝑇</m:t>
                        </m:r>
                      </m:e>
                      <m:sub>
                        <m:r>
                          <a:rPr lang="es-EC" sz="1400" i="1">
                            <a:effectLst/>
                            <a:latin typeface="Cambria Math" panose="02040503050406030204" pitchFamily="18" charset="0"/>
                            <a:ea typeface="Calibri" panose="020F0502020204030204" pitchFamily="34" charset="0"/>
                            <a:cs typeface="Arial" panose="020B0604020202020204" pitchFamily="34" charset="0"/>
                          </a:rPr>
                          <m:t>𝑘</m:t>
                        </m:r>
                        <m:r>
                          <a:rPr lang="es-EC" sz="1400" i="1">
                            <a:effectLst/>
                            <a:latin typeface="Cambria Math" panose="02040503050406030204" pitchFamily="18" charset="0"/>
                            <a:ea typeface="Calibri" panose="020F0502020204030204" pitchFamily="34" charset="0"/>
                            <a:cs typeface="Arial" panose="020B0604020202020204" pitchFamily="34" charset="0"/>
                          </a:rPr>
                          <m:t>,</m:t>
                        </m:r>
                        <m:r>
                          <a:rPr lang="es-EC" sz="1400" i="1">
                            <a:effectLst/>
                            <a:latin typeface="Cambria Math" panose="02040503050406030204" pitchFamily="18" charset="0"/>
                            <a:ea typeface="Calibri" panose="020F0502020204030204" pitchFamily="34" charset="0"/>
                            <a:cs typeface="Arial" panose="020B0604020202020204" pitchFamily="34" charset="0"/>
                          </a:rPr>
                          <m:t>𝑘</m:t>
                        </m:r>
                        <m:r>
                          <a:rPr lang="es-EC" sz="1400" i="1">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1400" i="1">
                            <a:effectLst/>
                            <a:latin typeface="Cambria Math" panose="02040503050406030204" pitchFamily="18" charset="0"/>
                            <a:ea typeface="Calibri" panose="020F0502020204030204" pitchFamily="34" charset="0"/>
                            <a:cs typeface="Arial" panose="020B0604020202020204" pitchFamily="34" charset="0"/>
                          </a:rPr>
                        </m:ctrlPr>
                      </m:sSubPr>
                      <m:e>
                        <m:r>
                          <a:rPr lang="es-EC" sz="1400" i="1">
                            <a:effectLst/>
                            <a:latin typeface="Cambria Math" panose="02040503050406030204" pitchFamily="18" charset="0"/>
                            <a:ea typeface="Calibri" panose="020F0502020204030204" pitchFamily="34" charset="0"/>
                            <a:cs typeface="Arial" panose="020B0604020202020204" pitchFamily="34" charset="0"/>
                          </a:rPr>
                          <m:t>𝑋</m:t>
                        </m:r>
                      </m:e>
                      <m:sub>
                        <m:r>
                          <a:rPr lang="es-EC" sz="1400" i="1">
                            <a:effectLst/>
                            <a:latin typeface="Cambria Math" panose="02040503050406030204" pitchFamily="18" charset="0"/>
                            <a:ea typeface="Calibri" panose="020F0502020204030204" pitchFamily="34" charset="0"/>
                            <a:cs typeface="Arial" panose="020B0604020202020204" pitchFamily="34" charset="0"/>
                          </a:rPr>
                          <m:t>𝑘</m:t>
                        </m:r>
                        <m:r>
                          <a:rPr lang="es-EC" sz="1400" i="1">
                            <a:effectLst/>
                            <a:latin typeface="Cambria Math" panose="02040503050406030204" pitchFamily="18" charset="0"/>
                            <a:ea typeface="Calibri" panose="020F0502020204030204" pitchFamily="34" charset="0"/>
                            <a:cs typeface="Arial" panose="020B0604020202020204" pitchFamily="34" charset="0"/>
                          </a:rPr>
                          <m:t>−1</m:t>
                        </m:r>
                      </m:sub>
                    </m:sSub>
                    <m:r>
                      <a:rPr lang="es-EC" sz="14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1400" i="1">
                            <a:effectLst/>
                            <a:latin typeface="Cambria Math" panose="02040503050406030204" pitchFamily="18" charset="0"/>
                            <a:ea typeface="Calibri" panose="020F0502020204030204" pitchFamily="34" charset="0"/>
                            <a:cs typeface="Arial" panose="020B0604020202020204" pitchFamily="34" charset="0"/>
                          </a:rPr>
                        </m:ctrlPr>
                      </m:sSubPr>
                      <m:e>
                        <m:r>
                          <a:rPr lang="es-EC" sz="1400" i="1">
                            <a:effectLst/>
                            <a:latin typeface="Cambria Math" panose="02040503050406030204" pitchFamily="18" charset="0"/>
                            <a:ea typeface="Calibri" panose="020F0502020204030204" pitchFamily="34" charset="0"/>
                            <a:cs typeface="Arial" panose="020B0604020202020204" pitchFamily="34" charset="0"/>
                          </a:rPr>
                          <m:t>𝑊</m:t>
                        </m:r>
                      </m:e>
                      <m:sub>
                        <m:r>
                          <a:rPr lang="es-EC" sz="1400" i="1">
                            <a:effectLst/>
                            <a:latin typeface="Cambria Math" panose="02040503050406030204" pitchFamily="18" charset="0"/>
                            <a:ea typeface="Calibri" panose="020F0502020204030204" pitchFamily="34" charset="0"/>
                            <a:cs typeface="Arial" panose="020B0604020202020204" pitchFamily="34" charset="0"/>
                          </a:rPr>
                          <m:t>𝑘</m:t>
                        </m:r>
                      </m:sub>
                    </m:sSub>
                    <m:r>
                      <a:rPr lang="es-EC" sz="1400" i="1">
                        <a:effectLst/>
                        <a:latin typeface="Cambria Math" panose="02040503050406030204" pitchFamily="18" charset="0"/>
                        <a:ea typeface="Calibri" panose="020F0502020204030204" pitchFamily="34" charset="0"/>
                        <a:cs typeface="Arial" panose="020B0604020202020204" pitchFamily="34" charset="0"/>
                      </a:rPr>
                      <m:t>,</m:t>
                    </m:r>
                  </m:oMath>
                </a14:m>
                <a:r>
                  <a:rPr lang="es-EC" sz="1400" dirty="0">
                    <a:effectLst/>
                    <a:latin typeface="Arial" panose="020B0604020202020204" pitchFamily="34" charset="0"/>
                    <a:ea typeface="Calibri" panose="020F050202020403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r>
                  <a:rPr lang="es-EC" sz="1600" dirty="0">
                    <a:solidFill>
                      <a:schemeClr val="dk1"/>
                    </a:solidFill>
                    <a:latin typeface="Arial" panose="020B0604020202020204" pitchFamily="34" charset="0"/>
                    <a:ea typeface="Calibri" panose="020F0502020204030204" pitchFamily="34" charset="0"/>
                  </a:rPr>
                  <a:t>      </a:t>
                </a:r>
                <a:r>
                  <a:rPr lang="es-EC" sz="1400" dirty="0">
                    <a:effectLst/>
                    <a:latin typeface="Arial" panose="020B0604020202020204" pitchFamily="34" charset="0"/>
                    <a:ea typeface="Calibri" panose="020F0502020204030204" pitchFamily="34" charset="0"/>
                  </a:rPr>
                  <a:t>                                                           </a:t>
                </a:r>
                <a14:m>
                  <m:oMath xmlns:m="http://schemas.openxmlformats.org/officeDocument/2006/math">
                    <m:sSubSup>
                      <m:sSubSupPr>
                        <m:ctrlPr>
                          <a:rPr lang="en-US" sz="1400" i="1">
                            <a:effectLst/>
                            <a:latin typeface="Cambria Math" panose="02040503050406030204" pitchFamily="18" charset="0"/>
                            <a:ea typeface="Calibri" panose="020F0502020204030204" pitchFamily="34" charset="0"/>
                            <a:cs typeface="Arial" panose="020B0604020202020204" pitchFamily="34" charset="0"/>
                          </a:rPr>
                        </m:ctrlPr>
                      </m:sSubSupPr>
                      <m:e>
                        <m:r>
                          <a:rPr lang="es-EC" sz="1400" i="1">
                            <a:effectLst/>
                            <a:latin typeface="Cambria Math" panose="02040503050406030204" pitchFamily="18" charset="0"/>
                            <a:ea typeface="Calibri" panose="020F0502020204030204" pitchFamily="34" charset="0"/>
                            <a:cs typeface="Arial" panose="020B0604020202020204" pitchFamily="34" charset="0"/>
                          </a:rPr>
                          <m:t>𝐿</m:t>
                        </m:r>
                      </m:e>
                      <m:sub>
                        <m:r>
                          <a:rPr lang="es-EC" sz="1400" i="1">
                            <a:effectLst/>
                            <a:latin typeface="Cambria Math" panose="02040503050406030204" pitchFamily="18" charset="0"/>
                            <a:ea typeface="Calibri" panose="020F0502020204030204" pitchFamily="34" charset="0"/>
                            <a:cs typeface="Arial" panose="020B0604020202020204" pitchFamily="34" charset="0"/>
                          </a:rPr>
                          <m:t>𝑘</m:t>
                        </m:r>
                      </m:sub>
                      <m:sup>
                        <m:r>
                          <a:rPr lang="es-EC" sz="1400" i="1">
                            <a:effectLst/>
                            <a:latin typeface="Cambria Math" panose="02040503050406030204" pitchFamily="18" charset="0"/>
                            <a:ea typeface="Calibri" panose="020F0502020204030204" pitchFamily="34" charset="0"/>
                            <a:cs typeface="Arial" panose="020B0604020202020204" pitchFamily="34" charset="0"/>
                          </a:rPr>
                          <m:t>𝑏</m:t>
                        </m:r>
                      </m:sup>
                    </m:sSubSup>
                    <m:r>
                      <a:rPr lang="es-EC" sz="14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1400" i="1">
                            <a:effectLst/>
                            <a:latin typeface="Cambria Math" panose="02040503050406030204" pitchFamily="18" charset="0"/>
                            <a:ea typeface="Calibri" panose="020F0502020204030204" pitchFamily="34" charset="0"/>
                            <a:cs typeface="Arial" panose="020B0604020202020204" pitchFamily="34" charset="0"/>
                          </a:rPr>
                        </m:ctrlPr>
                      </m:sSubPr>
                      <m:e>
                        <m:r>
                          <a:rPr lang="es-EC" sz="1400" i="1">
                            <a:effectLst/>
                            <a:latin typeface="Cambria Math" panose="02040503050406030204" pitchFamily="18" charset="0"/>
                            <a:ea typeface="Calibri" panose="020F0502020204030204" pitchFamily="34" charset="0"/>
                            <a:cs typeface="Arial" panose="020B0604020202020204" pitchFamily="34" charset="0"/>
                          </a:rPr>
                          <m:t>𝐴</m:t>
                        </m:r>
                      </m:e>
                      <m:sub>
                        <m:r>
                          <a:rPr lang="es-EC" sz="1400" i="1">
                            <a:effectLst/>
                            <a:latin typeface="Cambria Math" panose="02040503050406030204" pitchFamily="18" charset="0"/>
                            <a:ea typeface="Calibri" panose="020F0502020204030204" pitchFamily="34" charset="0"/>
                            <a:cs typeface="Arial" panose="020B0604020202020204" pitchFamily="34" charset="0"/>
                          </a:rPr>
                          <m:t>𝑘</m:t>
                        </m:r>
                      </m:sub>
                    </m:sSub>
                    <m:sSub>
                      <m:sSubPr>
                        <m:ctrlPr>
                          <a:rPr lang="en-US" sz="1400" i="1">
                            <a:effectLst/>
                            <a:latin typeface="Cambria Math" panose="02040503050406030204" pitchFamily="18" charset="0"/>
                            <a:ea typeface="Calibri" panose="020F0502020204030204" pitchFamily="34" charset="0"/>
                            <a:cs typeface="Arial" panose="020B0604020202020204" pitchFamily="34" charset="0"/>
                          </a:rPr>
                        </m:ctrlPr>
                      </m:sSubPr>
                      <m:e>
                        <m:r>
                          <a:rPr lang="es-EC" sz="1400" i="1">
                            <a:effectLst/>
                            <a:latin typeface="Cambria Math" panose="02040503050406030204" pitchFamily="18" charset="0"/>
                            <a:ea typeface="Calibri" panose="020F0502020204030204" pitchFamily="34" charset="0"/>
                            <a:cs typeface="Arial" panose="020B0604020202020204" pitchFamily="34" charset="0"/>
                          </a:rPr>
                          <m:t>𝑋</m:t>
                        </m:r>
                      </m:e>
                      <m:sub>
                        <m:r>
                          <a:rPr lang="es-EC" sz="1400" i="1">
                            <a:effectLst/>
                            <a:latin typeface="Cambria Math" panose="02040503050406030204" pitchFamily="18" charset="0"/>
                            <a:ea typeface="Calibri" panose="020F0502020204030204" pitchFamily="34" charset="0"/>
                            <a:cs typeface="Arial" panose="020B0604020202020204" pitchFamily="34" charset="0"/>
                          </a:rPr>
                          <m:t>𝑘</m:t>
                        </m:r>
                      </m:sub>
                    </m:sSub>
                    <m:r>
                      <a:rPr lang="es-EC" sz="14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1400" i="1">
                            <a:effectLst/>
                            <a:latin typeface="Cambria Math" panose="02040503050406030204" pitchFamily="18" charset="0"/>
                            <a:ea typeface="Calibri" panose="020F0502020204030204" pitchFamily="34" charset="0"/>
                            <a:cs typeface="Arial" panose="020B0604020202020204" pitchFamily="34" charset="0"/>
                          </a:rPr>
                        </m:ctrlPr>
                      </m:sSubPr>
                      <m:e>
                        <m:r>
                          <a:rPr lang="es-EC" sz="1400" i="1">
                            <a:effectLst/>
                            <a:latin typeface="Cambria Math" panose="02040503050406030204" pitchFamily="18" charset="0"/>
                            <a:ea typeface="Calibri" panose="020F0502020204030204" pitchFamily="34" charset="0"/>
                            <a:cs typeface="Arial" panose="020B0604020202020204" pitchFamily="34" charset="0"/>
                          </a:rPr>
                          <m:t>𝑉</m:t>
                        </m:r>
                      </m:e>
                      <m:sub>
                        <m:r>
                          <a:rPr lang="es-EC" sz="1400" i="1">
                            <a:effectLst/>
                            <a:latin typeface="Cambria Math" panose="02040503050406030204" pitchFamily="18" charset="0"/>
                            <a:ea typeface="Calibri" panose="020F0502020204030204" pitchFamily="34" charset="0"/>
                            <a:cs typeface="Arial" panose="020B0604020202020204" pitchFamily="34" charset="0"/>
                          </a:rPr>
                          <m:t>𝑘</m:t>
                        </m:r>
                      </m:sub>
                    </m:sSub>
                  </m:oMath>
                </a14:m>
                <a:r>
                  <a:rPr lang="es-EC" sz="1400" dirty="0">
                    <a:effectLst/>
                    <a:latin typeface="Arial" panose="020B0604020202020204" pitchFamily="34" charset="0"/>
                    <a:ea typeface="Calibri" panose="020F0502020204030204" pitchFamily="34" charset="0"/>
                  </a:rPr>
                  <a:t> </a:t>
                </a:r>
                <a:endParaRPr lang="en-US" sz="1400" dirty="0"/>
              </a:p>
            </p:txBody>
          </p:sp>
        </mc:Choice>
        <mc:Fallback xmlns="">
          <p:sp>
            <p:nvSpPr>
              <p:cNvPr id="25" name="CuadroTexto 24">
                <a:extLst>
                  <a:ext uri="{FF2B5EF4-FFF2-40B4-BE49-F238E27FC236}">
                    <a16:creationId xmlns:a16="http://schemas.microsoft.com/office/drawing/2014/main" id="{3A4F3AE7-C9E5-4953-BDC3-04D3490FB8EA}"/>
                  </a:ext>
                </a:extLst>
              </p:cNvPr>
              <p:cNvSpPr txBox="1">
                <a:spLocks noRot="1" noChangeAspect="1" noMove="1" noResize="1" noEditPoints="1" noAdjustHandles="1" noChangeArrowheads="1" noChangeShapeType="1" noTextEdit="1"/>
              </p:cNvSpPr>
              <p:nvPr/>
            </p:nvSpPr>
            <p:spPr>
              <a:xfrm>
                <a:off x="5120036" y="3523256"/>
                <a:ext cx="5657850" cy="1204240"/>
              </a:xfrm>
              <a:prstGeom prst="rect">
                <a:avLst/>
              </a:prstGeom>
              <a:blipFill>
                <a:blip r:embed="rId10"/>
                <a:stretch>
                  <a:fillRect/>
                </a:stretch>
              </a:blipFill>
            </p:spPr>
            <p:txBody>
              <a:bodyPr/>
              <a:lstStyle/>
              <a:p>
                <a:r>
                  <a:rPr lang="es-EC">
                    <a:noFill/>
                  </a:rPr>
                  <a:t> </a:t>
                </a:r>
              </a:p>
            </p:txBody>
          </p:sp>
        </mc:Fallback>
      </mc:AlternateContent>
      <p:sp>
        <p:nvSpPr>
          <p:cNvPr id="29" name="CuadroTexto 28">
            <a:extLst>
              <a:ext uri="{FF2B5EF4-FFF2-40B4-BE49-F238E27FC236}">
                <a16:creationId xmlns:a16="http://schemas.microsoft.com/office/drawing/2014/main" id="{89C9D010-174D-4EBE-8A56-91925D9ED496}"/>
              </a:ext>
            </a:extLst>
          </p:cNvPr>
          <p:cNvSpPr txBox="1"/>
          <p:nvPr/>
        </p:nvSpPr>
        <p:spPr>
          <a:xfrm>
            <a:off x="155956" y="6370765"/>
            <a:ext cx="2249050" cy="279643"/>
          </a:xfrm>
          <a:prstGeom prst="rect">
            <a:avLst/>
          </a:prstGeom>
          <a:noFill/>
        </p:spPr>
        <p:txBody>
          <a:bodyPr wrap="square">
            <a:spAutoFit/>
          </a:bodyPr>
          <a:lstStyle/>
          <a:p>
            <a:r>
              <a:rPr lang="es-EC" sz="1200" dirty="0"/>
              <a:t>(Camargo,1992; Sevilla, 1987</a:t>
            </a:r>
            <a:r>
              <a:rPr lang="es-EC" sz="1200"/>
              <a:t> </a:t>
            </a:r>
            <a:r>
              <a:rPr lang="es-EC" sz="1200" dirty="0"/>
              <a:t>)</a:t>
            </a:r>
            <a:endParaRPr lang="en-US" sz="1200" dirty="0"/>
          </a:p>
        </p:txBody>
      </p:sp>
    </p:spTree>
    <p:extLst>
      <p:ext uri="{BB962C8B-B14F-4D97-AF65-F5344CB8AC3E}">
        <p14:creationId xmlns:p14="http://schemas.microsoft.com/office/powerpoint/2010/main" val="374870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P spid="8" grpId="0" animBg="1"/>
      <p:bldP spid="16" grpId="0" animBg="1"/>
      <p:bldP spid="17" grpId="0" animBg="1"/>
      <p:bldP spid="18" grpId="0"/>
      <p:bldP spid="20"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9206A655-89AD-4032-A89F-12AE704A0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84"/>
            <a:ext cx="12356529" cy="6857143"/>
          </a:xfrm>
          <a:prstGeom prst="rect">
            <a:avLst/>
          </a:prstGeom>
        </p:spPr>
      </p:pic>
      <p:sp>
        <p:nvSpPr>
          <p:cNvPr id="7" name="Título 1"/>
          <p:cNvSpPr txBox="1">
            <a:spLocks/>
          </p:cNvSpPr>
          <p:nvPr/>
        </p:nvSpPr>
        <p:spPr>
          <a:xfrm>
            <a:off x="320631" y="-222925"/>
            <a:ext cx="7442244" cy="1200329"/>
          </a:xfrm>
          <a:prstGeom prst="rect">
            <a:avLst/>
          </a:prstGeom>
        </p:spPr>
        <p:txBody>
          <a:bodyPr vert="horz" lIns="91440" tIns="45720" rIns="91440" bIns="45720" rtlCol="0" anchor="ctr">
            <a:normAutofit/>
          </a:bodyPr>
          <a:lstStyle>
            <a:lvl1pPr>
              <a:lnSpc>
                <a:spcPct val="90000"/>
              </a:lnSpc>
              <a:spcBef>
                <a:spcPct val="0"/>
              </a:spcBef>
              <a:buNone/>
              <a:defRPr sz="4000" b="1">
                <a:effectLst>
                  <a:outerShdw blurRad="38100" dist="38100" dir="2700000" algn="tl">
                    <a:srgbClr val="000000">
                      <a:alpha val="43137"/>
                    </a:srgbClr>
                  </a:outerShdw>
                </a:effectLst>
                <a:latin typeface="+mj-lt"/>
                <a:ea typeface="+mj-ea"/>
                <a:cs typeface="+mj-cs"/>
              </a:defRPr>
            </a:lvl1pPr>
          </a:lstStyle>
          <a:p>
            <a:r>
              <a:rPr lang="es-EC" sz="3600" dirty="0"/>
              <a:t>Errores de posicionamiento</a:t>
            </a:r>
            <a:endParaRPr lang="en-US" sz="3600" dirty="0"/>
          </a:p>
        </p:txBody>
      </p:sp>
      <p:sp>
        <p:nvSpPr>
          <p:cNvPr id="14" name="Rectángulo 13"/>
          <p:cNvSpPr/>
          <p:nvPr/>
        </p:nvSpPr>
        <p:spPr>
          <a:xfrm>
            <a:off x="120364" y="6426107"/>
            <a:ext cx="6067425" cy="276999"/>
          </a:xfrm>
          <a:prstGeom prst="rect">
            <a:avLst/>
          </a:prstGeom>
        </p:spPr>
        <p:txBody>
          <a:bodyPr wrap="square">
            <a:spAutoFit/>
          </a:bodyPr>
          <a:lstStyle/>
          <a:p>
            <a:pPr algn="ctr"/>
            <a:r>
              <a:rPr lang="es-EC" sz="1200" dirty="0"/>
              <a:t>(</a:t>
            </a:r>
            <a:r>
              <a:rPr lang="es-EC" sz="1200" dirty="0" err="1"/>
              <a:t>Berné</a:t>
            </a:r>
            <a:r>
              <a:rPr lang="es-EC" sz="1200" dirty="0"/>
              <a:t> et al., 2019;</a:t>
            </a:r>
            <a:r>
              <a:rPr lang="es-ES" sz="1200" dirty="0"/>
              <a:t> </a:t>
            </a:r>
            <a:r>
              <a:rPr lang="es-MX" sz="1200" dirty="0"/>
              <a:t>Orozco et al., 2020; Christian </a:t>
            </a:r>
            <a:r>
              <a:rPr lang="es-MX" sz="1200" dirty="0" err="1"/>
              <a:t>Pilapanta</a:t>
            </a:r>
            <a:r>
              <a:rPr lang="es-MX" sz="1200" dirty="0"/>
              <a:t>, 2018; </a:t>
            </a:r>
            <a:r>
              <a:rPr lang="es-MX" sz="1200" dirty="0" err="1"/>
              <a:t>Saastamoinen</a:t>
            </a:r>
            <a:r>
              <a:rPr lang="es-MX" sz="1200" dirty="0"/>
              <a:t>, 1972). </a:t>
            </a:r>
            <a:endParaRPr lang="en-US" sz="1200" dirty="0"/>
          </a:p>
        </p:txBody>
      </p:sp>
      <p:grpSp>
        <p:nvGrpSpPr>
          <p:cNvPr id="5" name="Grupo 4">
            <a:extLst>
              <a:ext uri="{FF2B5EF4-FFF2-40B4-BE49-F238E27FC236}">
                <a16:creationId xmlns:a16="http://schemas.microsoft.com/office/drawing/2014/main" id="{6DCB23CF-B860-453C-9B54-2349E5AC4D2B}"/>
              </a:ext>
            </a:extLst>
          </p:cNvPr>
          <p:cNvGrpSpPr/>
          <p:nvPr/>
        </p:nvGrpSpPr>
        <p:grpSpPr>
          <a:xfrm>
            <a:off x="1130047" y="700693"/>
            <a:ext cx="9663580" cy="5418668"/>
            <a:chOff x="1130047" y="700693"/>
            <a:chExt cx="9663580" cy="5418668"/>
          </a:xfrm>
        </p:grpSpPr>
        <p:graphicFrame>
          <p:nvGraphicFramePr>
            <p:cNvPr id="2" name="Diagrama 1">
              <a:extLst>
                <a:ext uri="{FF2B5EF4-FFF2-40B4-BE49-F238E27FC236}">
                  <a16:creationId xmlns:a16="http://schemas.microsoft.com/office/drawing/2014/main" id="{759E2242-0A52-4D88-83FA-B5337549633D}"/>
                </a:ext>
              </a:extLst>
            </p:cNvPr>
            <p:cNvGraphicFramePr/>
            <p:nvPr>
              <p:extLst>
                <p:ext uri="{D42A27DB-BD31-4B8C-83A1-F6EECF244321}">
                  <p14:modId xmlns:p14="http://schemas.microsoft.com/office/powerpoint/2010/main" val="794918930"/>
                </p:ext>
              </p:extLst>
            </p:nvPr>
          </p:nvGraphicFramePr>
          <p:xfrm>
            <a:off x="1130047" y="700694"/>
            <a:ext cx="395922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Diagrama 11">
              <a:extLst>
                <a:ext uri="{FF2B5EF4-FFF2-40B4-BE49-F238E27FC236}">
                  <a16:creationId xmlns:a16="http://schemas.microsoft.com/office/drawing/2014/main" id="{5EB3E3E5-19AB-4DAA-AA03-43F259B5B2CE}"/>
                </a:ext>
              </a:extLst>
            </p:cNvPr>
            <p:cNvGraphicFramePr/>
            <p:nvPr>
              <p:extLst>
                <p:ext uri="{D42A27DB-BD31-4B8C-83A1-F6EECF244321}">
                  <p14:modId xmlns:p14="http://schemas.microsoft.com/office/powerpoint/2010/main" val="1772799155"/>
                </p:ext>
              </p:extLst>
            </p:nvPr>
          </p:nvGraphicFramePr>
          <p:xfrm>
            <a:off x="6024986" y="700693"/>
            <a:ext cx="3959225"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4" name="Grupo 3">
              <a:extLst>
                <a:ext uri="{FF2B5EF4-FFF2-40B4-BE49-F238E27FC236}">
                  <a16:creationId xmlns:a16="http://schemas.microsoft.com/office/drawing/2014/main" id="{37FD2B8B-5EC0-43C9-9FD2-6F6F853EBF26}"/>
                </a:ext>
              </a:extLst>
            </p:cNvPr>
            <p:cNvGrpSpPr/>
            <p:nvPr/>
          </p:nvGrpSpPr>
          <p:grpSpPr>
            <a:xfrm>
              <a:off x="5155282" y="1168885"/>
              <a:ext cx="5638345" cy="4522071"/>
              <a:chOff x="5155282" y="1168885"/>
              <a:chExt cx="5638345" cy="4522071"/>
            </a:xfrm>
          </p:grpSpPr>
          <p:pic>
            <p:nvPicPr>
              <p:cNvPr id="2052" name="Picture 4" descr="Check Mark GIFs | Tenor">
                <a:extLst>
                  <a:ext uri="{FF2B5EF4-FFF2-40B4-BE49-F238E27FC236}">
                    <a16:creationId xmlns:a16="http://schemas.microsoft.com/office/drawing/2014/main" id="{97EFAC64-B226-A747-8885-04C0A33FF7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55282" y="1964524"/>
                <a:ext cx="626664" cy="6124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Mark GIFs | Tenor">
                <a:extLst>
                  <a:ext uri="{FF2B5EF4-FFF2-40B4-BE49-F238E27FC236}">
                    <a16:creationId xmlns:a16="http://schemas.microsoft.com/office/drawing/2014/main" id="{41DECF8A-9A97-9C41-8C30-C4A98B79422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55282" y="3506718"/>
                <a:ext cx="626664" cy="6124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Mark GIFs | Tenor">
                <a:extLst>
                  <a:ext uri="{FF2B5EF4-FFF2-40B4-BE49-F238E27FC236}">
                    <a16:creationId xmlns:a16="http://schemas.microsoft.com/office/drawing/2014/main" id="{2D82E623-1ED4-9E4D-8E97-26635B45692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55282" y="4326480"/>
                <a:ext cx="626664" cy="6124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Mark GIFs | Tenor">
                <a:extLst>
                  <a:ext uri="{FF2B5EF4-FFF2-40B4-BE49-F238E27FC236}">
                    <a16:creationId xmlns:a16="http://schemas.microsoft.com/office/drawing/2014/main" id="{4880E8B4-7B9C-7344-AB88-4E8348894F4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55282" y="5077846"/>
                <a:ext cx="626664" cy="6124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heck Mark GIFs | Tenor">
                <a:extLst>
                  <a:ext uri="{FF2B5EF4-FFF2-40B4-BE49-F238E27FC236}">
                    <a16:creationId xmlns:a16="http://schemas.microsoft.com/office/drawing/2014/main" id="{B036371D-79F1-E04D-B93B-6AFA8E39888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66963" y="1168885"/>
                <a:ext cx="626664" cy="6124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heck Mark GIFs | Tenor">
                <a:extLst>
                  <a:ext uri="{FF2B5EF4-FFF2-40B4-BE49-F238E27FC236}">
                    <a16:creationId xmlns:a16="http://schemas.microsoft.com/office/drawing/2014/main" id="{7A3B0374-E5FD-7441-968D-5309E18DE51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66963" y="1964524"/>
                <a:ext cx="626664" cy="6124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Mark GIFs | Tenor">
                <a:extLst>
                  <a:ext uri="{FF2B5EF4-FFF2-40B4-BE49-F238E27FC236}">
                    <a16:creationId xmlns:a16="http://schemas.microsoft.com/office/drawing/2014/main" id="{D9C4B184-7CFF-E144-ADD0-48017676F09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66963" y="3506718"/>
                <a:ext cx="626664" cy="6124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Mark GIFs | Tenor">
                <a:extLst>
                  <a:ext uri="{FF2B5EF4-FFF2-40B4-BE49-F238E27FC236}">
                    <a16:creationId xmlns:a16="http://schemas.microsoft.com/office/drawing/2014/main" id="{3B7D2459-D4E4-E74A-BAA6-1FF59848DA9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62258" y="4326480"/>
                <a:ext cx="626664" cy="612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eck Mark GIFs | Tenor">
                <a:extLst>
                  <a:ext uri="{FF2B5EF4-FFF2-40B4-BE49-F238E27FC236}">
                    <a16:creationId xmlns:a16="http://schemas.microsoft.com/office/drawing/2014/main" id="{CFC7F0E8-AE56-044D-B6D7-18C88DDABB1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62258" y="5078534"/>
                <a:ext cx="626664" cy="612422"/>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59906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9" y="857"/>
            <a:ext cx="12356529" cy="6857143"/>
          </a:xfrm>
          <a:prstGeom prst="rect">
            <a:avLst/>
          </a:prstGeom>
        </p:spPr>
      </p:pic>
      <p:sp>
        <p:nvSpPr>
          <p:cNvPr id="3" name="Título 1"/>
          <p:cNvSpPr txBox="1">
            <a:spLocks/>
          </p:cNvSpPr>
          <p:nvPr/>
        </p:nvSpPr>
        <p:spPr>
          <a:xfrm>
            <a:off x="333531" y="-44529"/>
            <a:ext cx="11410710" cy="810532"/>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4000" b="1">
                <a:effectLst>
                  <a:outerShdw blurRad="38100" dist="38100" dir="2700000" algn="tl">
                    <a:srgbClr val="000000">
                      <a:alpha val="43137"/>
                    </a:srgbClr>
                  </a:outerShdw>
                </a:effectLst>
                <a:latin typeface="+mj-lt"/>
                <a:ea typeface="+mj-ea"/>
                <a:cs typeface="+mj-cs"/>
              </a:defRPr>
            </a:lvl1pPr>
          </a:lstStyle>
          <a:p>
            <a:r>
              <a:rPr lang="es-EC" sz="3600"/>
              <a:t>Sistema Global de Navegación por Satélite – GNSS</a:t>
            </a:r>
            <a:endParaRPr lang="en-US" sz="3600"/>
          </a:p>
        </p:txBody>
      </p:sp>
      <p:cxnSp>
        <p:nvCxnSpPr>
          <p:cNvPr id="4" name="Conector recto 3"/>
          <p:cNvCxnSpPr/>
          <p:nvPr/>
        </p:nvCxnSpPr>
        <p:spPr>
          <a:xfrm>
            <a:off x="5898688" y="621792"/>
            <a:ext cx="0" cy="5558757"/>
          </a:xfrm>
          <a:prstGeom prst="line">
            <a:avLst/>
          </a:prstGeom>
          <a:ln>
            <a:prstDash val="solid"/>
          </a:ln>
          <a:effectLst>
            <a:glow rad="101600">
              <a:schemeClr val="accent3">
                <a:satMod val="175000"/>
                <a:alpha val="40000"/>
              </a:schemeClr>
            </a:glow>
          </a:effectLst>
        </p:spPr>
        <p:style>
          <a:lnRef idx="1">
            <a:schemeClr val="dk1"/>
          </a:lnRef>
          <a:fillRef idx="0">
            <a:schemeClr val="dk1"/>
          </a:fillRef>
          <a:effectRef idx="0">
            <a:schemeClr val="dk1"/>
          </a:effectRef>
          <a:fontRef idx="minor">
            <a:schemeClr val="tx1"/>
          </a:fontRef>
        </p:style>
      </p:cxnSp>
      <p:sp>
        <p:nvSpPr>
          <p:cNvPr id="26" name="Rectángulo 25"/>
          <p:cNvSpPr/>
          <p:nvPr/>
        </p:nvSpPr>
        <p:spPr>
          <a:xfrm>
            <a:off x="333531" y="6390605"/>
            <a:ext cx="1573572" cy="477054"/>
          </a:xfrm>
          <a:prstGeom prst="rect">
            <a:avLst/>
          </a:prstGeom>
        </p:spPr>
        <p:txBody>
          <a:bodyPr wrap="none">
            <a:spAutoFit/>
          </a:bodyPr>
          <a:lstStyle/>
          <a:p>
            <a:pPr algn="ctr"/>
            <a:r>
              <a:rPr lang="es-MX" sz="1300"/>
              <a:t>(</a:t>
            </a:r>
            <a:r>
              <a:rPr lang="es-MX" sz="1300" err="1"/>
              <a:t>Berné</a:t>
            </a:r>
            <a:r>
              <a:rPr lang="es-MX" sz="1300"/>
              <a:t> et al., 2019;</a:t>
            </a:r>
            <a:r>
              <a:rPr lang="es-ES" sz="1300"/>
              <a:t>).</a:t>
            </a:r>
            <a:endParaRPr lang="en-US" sz="1300"/>
          </a:p>
          <a:p>
            <a:pPr algn="ctr"/>
            <a:r>
              <a:rPr lang="es-ES" sz="1200"/>
              <a:t> </a:t>
            </a:r>
            <a:endParaRPr lang="en-US" sz="1200"/>
          </a:p>
        </p:txBody>
      </p:sp>
      <p:sp>
        <p:nvSpPr>
          <p:cNvPr id="28" name="Título 1"/>
          <p:cNvSpPr txBox="1">
            <a:spLocks/>
          </p:cNvSpPr>
          <p:nvPr/>
        </p:nvSpPr>
        <p:spPr>
          <a:xfrm>
            <a:off x="8450862" y="865247"/>
            <a:ext cx="2069869" cy="53472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n-US"/>
            </a:defPPr>
            <a:lvl1pPr algn="ctr">
              <a:lnSpc>
                <a:spcPct val="90000"/>
              </a:lnSpc>
              <a:spcBef>
                <a:spcPct val="0"/>
              </a:spcBef>
              <a:buNone/>
              <a:defRPr sz="4000" b="1">
                <a:effectLst>
                  <a:outerShdw blurRad="38100" dist="38100" dir="2700000" algn="tl">
                    <a:srgbClr val="000000">
                      <a:alpha val="43137"/>
                    </a:srgbClr>
                  </a:outerShdw>
                </a:effectLst>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C" sz="3200"/>
              <a:t>GLONASS</a:t>
            </a:r>
            <a:endParaRPr lang="en-US" sz="3200"/>
          </a:p>
        </p:txBody>
      </p:sp>
      <p:graphicFrame>
        <p:nvGraphicFramePr>
          <p:cNvPr id="35" name="Diagrama 34">
            <a:extLst>
              <a:ext uri="{FF2B5EF4-FFF2-40B4-BE49-F238E27FC236}">
                <a16:creationId xmlns:a16="http://schemas.microsoft.com/office/drawing/2014/main" id="{516444FB-19E2-4E25-AD46-F2C245FD8E9A}"/>
              </a:ext>
            </a:extLst>
          </p:cNvPr>
          <p:cNvGraphicFramePr/>
          <p:nvPr>
            <p:extLst>
              <p:ext uri="{D42A27DB-BD31-4B8C-83A1-F6EECF244321}">
                <p14:modId xmlns:p14="http://schemas.microsoft.com/office/powerpoint/2010/main" val="1245277486"/>
              </p:ext>
            </p:extLst>
          </p:nvPr>
        </p:nvGraphicFramePr>
        <p:xfrm>
          <a:off x="9867971" y="865247"/>
          <a:ext cx="2177618" cy="4181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Título 1">
            <a:extLst>
              <a:ext uri="{FF2B5EF4-FFF2-40B4-BE49-F238E27FC236}">
                <a16:creationId xmlns:a16="http://schemas.microsoft.com/office/drawing/2014/main" id="{129D15ED-1167-487E-8862-E5C1DB115BE8}"/>
              </a:ext>
            </a:extLst>
          </p:cNvPr>
          <p:cNvSpPr txBox="1">
            <a:spLocks/>
          </p:cNvSpPr>
          <p:nvPr/>
        </p:nvSpPr>
        <p:spPr>
          <a:xfrm>
            <a:off x="2027473" y="865248"/>
            <a:ext cx="1573834" cy="538706"/>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defPPr>
              <a:defRPr lang="en-US"/>
            </a:defPPr>
            <a:lvl1pPr>
              <a:lnSpc>
                <a:spcPct val="90000"/>
              </a:lnSpc>
              <a:spcBef>
                <a:spcPct val="0"/>
              </a:spcBef>
              <a:buNone/>
              <a:defRPr sz="4000" b="1">
                <a:effectLst>
                  <a:outerShdw blurRad="38100" dist="38100" dir="2700000" algn="tl">
                    <a:srgbClr val="000000">
                      <a:alpha val="43137"/>
                    </a:srgbClr>
                  </a:outerShdw>
                </a:effectLst>
                <a:latin typeface="+mj-lt"/>
                <a:ea typeface="+mj-ea"/>
                <a:cs typeface="+mj-cs"/>
              </a:defRPr>
            </a:lvl1pPr>
          </a:lstStyle>
          <a:p>
            <a:pPr algn="ctr"/>
            <a:r>
              <a:rPr lang="es-EC" sz="3200"/>
              <a:t>GPS</a:t>
            </a:r>
            <a:endParaRPr lang="en-US" sz="3200"/>
          </a:p>
        </p:txBody>
      </p:sp>
      <p:graphicFrame>
        <p:nvGraphicFramePr>
          <p:cNvPr id="29" name="Diagrama 28">
            <a:extLst>
              <a:ext uri="{FF2B5EF4-FFF2-40B4-BE49-F238E27FC236}">
                <a16:creationId xmlns:a16="http://schemas.microsoft.com/office/drawing/2014/main" id="{863B9889-2B12-4332-9B0D-7BF5EBA7F0CF}"/>
              </a:ext>
            </a:extLst>
          </p:cNvPr>
          <p:cNvGraphicFramePr/>
          <p:nvPr>
            <p:extLst>
              <p:ext uri="{D42A27DB-BD31-4B8C-83A1-F6EECF244321}">
                <p14:modId xmlns:p14="http://schemas.microsoft.com/office/powerpoint/2010/main" val="3527424960"/>
              </p:ext>
            </p:extLst>
          </p:nvPr>
        </p:nvGraphicFramePr>
        <p:xfrm>
          <a:off x="3316583" y="865247"/>
          <a:ext cx="2177618" cy="418147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2" name="Picture 51">
            <a:extLst>
              <a:ext uri="{FF2B5EF4-FFF2-40B4-BE49-F238E27FC236}">
                <a16:creationId xmlns:a16="http://schemas.microsoft.com/office/drawing/2014/main" id="{58902467-C6C9-4ACA-A103-5743F4A5F25F}"/>
              </a:ext>
            </a:extLst>
          </p:cNvPr>
          <p:cNvPicPr/>
          <p:nvPr/>
        </p:nvPicPr>
        <p:blipFill rotWithShape="1">
          <a:blip r:embed="rId15"/>
          <a:srcRect l="15556" t="20247" r="19722" b="19753"/>
          <a:stretch/>
        </p:blipFill>
        <p:spPr bwMode="auto">
          <a:xfrm>
            <a:off x="6469611" y="1553749"/>
            <a:ext cx="3119536" cy="2379805"/>
          </a:xfrm>
          <a:prstGeom prst="rect">
            <a:avLst/>
          </a:prstGeom>
          <a:ln>
            <a:solidFill>
              <a:schemeClr val="tx1"/>
            </a:solidFill>
          </a:ln>
          <a:extLst>
            <a:ext uri="{53640926-AAD7-44D8-BBD7-CCE9431645EC}">
              <a14:shadowObscured xmlns:a14="http://schemas.microsoft.com/office/drawing/2010/main"/>
            </a:ext>
          </a:extLst>
        </p:spPr>
      </p:pic>
      <p:sp>
        <p:nvSpPr>
          <p:cNvPr id="43" name="CuadroTexto 42">
            <a:extLst>
              <a:ext uri="{FF2B5EF4-FFF2-40B4-BE49-F238E27FC236}">
                <a16:creationId xmlns:a16="http://schemas.microsoft.com/office/drawing/2014/main" id="{D33011A5-AB8B-4320-9A65-1DCCCCF7D469}"/>
              </a:ext>
            </a:extLst>
          </p:cNvPr>
          <p:cNvSpPr txBox="1"/>
          <p:nvPr/>
        </p:nvSpPr>
        <p:spPr>
          <a:xfrm>
            <a:off x="7241135" y="4027400"/>
            <a:ext cx="1811008" cy="262415"/>
          </a:xfrm>
          <a:prstGeom prst="rect">
            <a:avLst/>
          </a:prstGeom>
          <a:noFill/>
        </p:spPr>
        <p:txBody>
          <a:bodyPr wrap="square">
            <a:spAutoFit/>
          </a:bodyPr>
          <a:lstStyle/>
          <a:p>
            <a:r>
              <a:rPr lang="es-EC" sz="1100" i="1">
                <a:latin typeface="Arial" panose="020B0604020202020204" pitchFamily="34" charset="0"/>
              </a:rPr>
              <a:t>Constelación GLONASS </a:t>
            </a:r>
            <a:endParaRPr lang="en-US" sz="1100" i="1">
              <a:latin typeface="Arial" panose="020B0604020202020204" pitchFamily="34" charset="0"/>
            </a:endParaRPr>
          </a:p>
        </p:txBody>
      </p:sp>
      <p:grpSp>
        <p:nvGrpSpPr>
          <p:cNvPr id="10" name="Grupo 9">
            <a:extLst>
              <a:ext uri="{FF2B5EF4-FFF2-40B4-BE49-F238E27FC236}">
                <a16:creationId xmlns:a16="http://schemas.microsoft.com/office/drawing/2014/main" id="{F5B407D2-9616-4F93-9D6F-5DEA85B0B27A}"/>
              </a:ext>
            </a:extLst>
          </p:cNvPr>
          <p:cNvGrpSpPr/>
          <p:nvPr/>
        </p:nvGrpSpPr>
        <p:grpSpPr>
          <a:xfrm>
            <a:off x="5069540" y="4639806"/>
            <a:ext cx="8253412" cy="1511969"/>
            <a:chOff x="3938588" y="3833668"/>
            <a:chExt cx="8253412" cy="1243013"/>
          </a:xfrm>
        </p:grpSpPr>
        <p:graphicFrame>
          <p:nvGraphicFramePr>
            <p:cNvPr id="8" name="Objeto 7">
              <a:extLst>
                <a:ext uri="{FF2B5EF4-FFF2-40B4-BE49-F238E27FC236}">
                  <a16:creationId xmlns:a16="http://schemas.microsoft.com/office/drawing/2014/main" id="{E311F052-0903-40F4-BAEC-9FCB00BFDA58}"/>
                </a:ext>
              </a:extLst>
            </p:cNvPr>
            <p:cNvGraphicFramePr>
              <a:graphicFrameLocks noChangeAspect="1"/>
            </p:cNvGraphicFramePr>
            <p:nvPr>
              <p:extLst>
                <p:ext uri="{D42A27DB-BD31-4B8C-83A1-F6EECF244321}">
                  <p14:modId xmlns:p14="http://schemas.microsoft.com/office/powerpoint/2010/main" val="3105950432"/>
                </p:ext>
              </p:extLst>
            </p:nvPr>
          </p:nvGraphicFramePr>
          <p:xfrm>
            <a:off x="3938588" y="3833668"/>
            <a:ext cx="8253412" cy="1243013"/>
          </p:xfrm>
          <a:graphic>
            <a:graphicData uri="http://schemas.openxmlformats.org/presentationml/2006/ole">
              <mc:AlternateContent xmlns:mc="http://schemas.openxmlformats.org/markup-compatibility/2006">
                <mc:Choice xmlns:v="urn:schemas-microsoft-com:vml" Requires="v">
                  <p:oleObj spid="_x0000_s1027" name="Document" r:id="rId16" imgW="8252884" imgH="961798" progId="Word.Document.12">
                    <p:embed/>
                  </p:oleObj>
                </mc:Choice>
                <mc:Fallback>
                  <p:oleObj name="Document" r:id="rId16" imgW="8252884" imgH="961798" progId="Word.Document.12">
                    <p:embed/>
                    <p:pic>
                      <p:nvPicPr>
                        <p:cNvPr id="8" name="Objeto 7">
                          <a:extLst>
                            <a:ext uri="{FF2B5EF4-FFF2-40B4-BE49-F238E27FC236}">
                              <a16:creationId xmlns:a16="http://schemas.microsoft.com/office/drawing/2014/main" id="{E311F052-0903-40F4-BAEC-9FCB00BFDA58}"/>
                            </a:ext>
                          </a:extLst>
                        </p:cNvPr>
                        <p:cNvPicPr/>
                        <p:nvPr/>
                      </p:nvPicPr>
                      <p:blipFill>
                        <a:blip r:embed="rId17"/>
                        <a:stretch>
                          <a:fillRect/>
                        </a:stretch>
                      </p:blipFill>
                      <p:spPr>
                        <a:xfrm>
                          <a:off x="3938588" y="3833668"/>
                          <a:ext cx="8253412" cy="1243013"/>
                        </a:xfrm>
                        <a:prstGeom prst="rect">
                          <a:avLst/>
                        </a:prstGeom>
                      </p:spPr>
                    </p:pic>
                  </p:oleObj>
                </mc:Fallback>
              </mc:AlternateContent>
            </a:graphicData>
          </a:graphic>
        </p:graphicFrame>
        <p:sp>
          <p:nvSpPr>
            <p:cNvPr id="19" name="CuadroTexto 18">
              <a:extLst>
                <a:ext uri="{FF2B5EF4-FFF2-40B4-BE49-F238E27FC236}">
                  <a16:creationId xmlns:a16="http://schemas.microsoft.com/office/drawing/2014/main" id="{314EDEEA-936B-4599-BB7B-B435CF7006CE}"/>
                </a:ext>
              </a:extLst>
            </p:cNvPr>
            <p:cNvSpPr txBox="1"/>
            <p:nvPr/>
          </p:nvSpPr>
          <p:spPr>
            <a:xfrm>
              <a:off x="6939481" y="4749747"/>
              <a:ext cx="2830729" cy="261610"/>
            </a:xfrm>
            <a:prstGeom prst="rect">
              <a:avLst/>
            </a:prstGeom>
            <a:noFill/>
          </p:spPr>
          <p:txBody>
            <a:bodyPr wrap="square">
              <a:spAutoFit/>
            </a:bodyPr>
            <a:lstStyle/>
            <a:p>
              <a:r>
                <a:rPr lang="es-EC" sz="1100" i="1">
                  <a:latin typeface="Arial" panose="020B0604020202020204" pitchFamily="34" charset="0"/>
                </a:rPr>
                <a:t>Señales de los satélites GLONASS</a:t>
              </a:r>
              <a:endParaRPr lang="en-US" sz="1100" i="1">
                <a:latin typeface="Arial" panose="020B0604020202020204" pitchFamily="34" charset="0"/>
              </a:endParaRPr>
            </a:p>
          </p:txBody>
        </p:sp>
      </p:grpSp>
      <p:pic>
        <p:nvPicPr>
          <p:cNvPr id="20" name="Picture 27">
            <a:extLst>
              <a:ext uri="{FF2B5EF4-FFF2-40B4-BE49-F238E27FC236}">
                <a16:creationId xmlns:a16="http://schemas.microsoft.com/office/drawing/2014/main" id="{658A85BE-C1DC-4B5B-BBEC-5FFAF82ECB6F}"/>
              </a:ext>
            </a:extLst>
          </p:cNvPr>
          <p:cNvPicPr/>
          <p:nvPr/>
        </p:nvPicPr>
        <p:blipFill rotWithShape="1">
          <a:blip r:embed="rId18"/>
          <a:srcRect l="22917" t="12099" r="22639" b="5432"/>
          <a:stretch/>
        </p:blipFill>
        <p:spPr bwMode="auto">
          <a:xfrm>
            <a:off x="333531" y="1532100"/>
            <a:ext cx="2848563" cy="2382494"/>
          </a:xfrm>
          <a:prstGeom prst="rect">
            <a:avLst/>
          </a:prstGeom>
          <a:ln>
            <a:solidFill>
              <a:schemeClr val="tx1"/>
            </a:solidFill>
          </a:ln>
          <a:extLst>
            <a:ext uri="{53640926-AAD7-44D8-BBD7-CCE9431645EC}">
              <a14:shadowObscured xmlns:a14="http://schemas.microsoft.com/office/drawing/2010/main"/>
            </a:ext>
          </a:extLst>
        </p:spPr>
      </p:pic>
      <p:grpSp>
        <p:nvGrpSpPr>
          <p:cNvPr id="11" name="Grupo 10">
            <a:extLst>
              <a:ext uri="{FF2B5EF4-FFF2-40B4-BE49-F238E27FC236}">
                <a16:creationId xmlns:a16="http://schemas.microsoft.com/office/drawing/2014/main" id="{D0112D34-FDD2-443C-981C-F94EEEAAFA20}"/>
              </a:ext>
            </a:extLst>
          </p:cNvPr>
          <p:cNvGrpSpPr/>
          <p:nvPr/>
        </p:nvGrpSpPr>
        <p:grpSpPr>
          <a:xfrm>
            <a:off x="-1250655" y="4508015"/>
            <a:ext cx="8466188" cy="1566995"/>
            <a:chOff x="-2197259" y="3827094"/>
            <a:chExt cx="8244840" cy="1468820"/>
          </a:xfrm>
        </p:grpSpPr>
        <p:pic>
          <p:nvPicPr>
            <p:cNvPr id="9" name="Imagen 8">
              <a:extLst>
                <a:ext uri="{FF2B5EF4-FFF2-40B4-BE49-F238E27FC236}">
                  <a16:creationId xmlns:a16="http://schemas.microsoft.com/office/drawing/2014/main" id="{1DAF86B3-479A-408D-BA8D-57107C52DACE}"/>
                </a:ext>
              </a:extLst>
            </p:cNvPr>
            <p:cNvPicPr>
              <a:picLocks noChangeAspect="1"/>
            </p:cNvPicPr>
            <p:nvPr/>
          </p:nvPicPr>
          <p:blipFill>
            <a:blip r:embed="rId19"/>
            <a:stretch>
              <a:fillRect/>
            </a:stretch>
          </p:blipFill>
          <p:spPr>
            <a:xfrm>
              <a:off x="-2197259" y="3827094"/>
              <a:ext cx="8244840" cy="1449755"/>
            </a:xfrm>
            <a:prstGeom prst="rect">
              <a:avLst/>
            </a:prstGeom>
          </p:spPr>
        </p:pic>
        <p:sp>
          <p:nvSpPr>
            <p:cNvPr id="34" name="CuadroTexto 33">
              <a:extLst>
                <a:ext uri="{FF2B5EF4-FFF2-40B4-BE49-F238E27FC236}">
                  <a16:creationId xmlns:a16="http://schemas.microsoft.com/office/drawing/2014/main" id="{7FE05591-E873-4C5A-A143-7FD09597E27D}"/>
                </a:ext>
              </a:extLst>
            </p:cNvPr>
            <p:cNvSpPr txBox="1"/>
            <p:nvPr/>
          </p:nvSpPr>
          <p:spPr>
            <a:xfrm>
              <a:off x="881849" y="5050694"/>
              <a:ext cx="2830729" cy="245220"/>
            </a:xfrm>
            <a:prstGeom prst="rect">
              <a:avLst/>
            </a:prstGeom>
            <a:noFill/>
          </p:spPr>
          <p:txBody>
            <a:bodyPr wrap="square">
              <a:spAutoFit/>
            </a:bodyPr>
            <a:lstStyle/>
            <a:p>
              <a:r>
                <a:rPr lang="es-EC" sz="1100" i="1">
                  <a:latin typeface="Arial" panose="020B0604020202020204" pitchFamily="34" charset="0"/>
                </a:rPr>
                <a:t>Señales de los satélites GPS</a:t>
              </a:r>
              <a:endParaRPr lang="en-US" sz="1100" i="1">
                <a:latin typeface="Arial" panose="020B0604020202020204" pitchFamily="34" charset="0"/>
              </a:endParaRPr>
            </a:p>
          </p:txBody>
        </p:sp>
      </p:grpSp>
      <p:sp>
        <p:nvSpPr>
          <p:cNvPr id="36" name="CuadroTexto 35">
            <a:extLst>
              <a:ext uri="{FF2B5EF4-FFF2-40B4-BE49-F238E27FC236}">
                <a16:creationId xmlns:a16="http://schemas.microsoft.com/office/drawing/2014/main" id="{5CD0D317-6153-4EC6-8CB1-081F042D6991}"/>
              </a:ext>
            </a:extLst>
          </p:cNvPr>
          <p:cNvSpPr txBox="1"/>
          <p:nvPr/>
        </p:nvSpPr>
        <p:spPr>
          <a:xfrm>
            <a:off x="1003382" y="4006347"/>
            <a:ext cx="1811008" cy="262415"/>
          </a:xfrm>
          <a:prstGeom prst="rect">
            <a:avLst/>
          </a:prstGeom>
          <a:noFill/>
        </p:spPr>
        <p:txBody>
          <a:bodyPr wrap="square">
            <a:spAutoFit/>
          </a:bodyPr>
          <a:lstStyle/>
          <a:p>
            <a:r>
              <a:rPr lang="es-EC" sz="1100" i="1">
                <a:latin typeface="Arial" panose="020B0604020202020204" pitchFamily="34" charset="0"/>
              </a:rPr>
              <a:t>Constelación GPS </a:t>
            </a:r>
            <a:endParaRPr lang="en-US" sz="1100" i="1">
              <a:latin typeface="Arial" panose="020B0604020202020204" pitchFamily="34" charset="0"/>
            </a:endParaRPr>
          </a:p>
        </p:txBody>
      </p:sp>
      <p:sp>
        <p:nvSpPr>
          <p:cNvPr id="22" name="CuadroTexto 21">
            <a:extLst>
              <a:ext uri="{FF2B5EF4-FFF2-40B4-BE49-F238E27FC236}">
                <a16:creationId xmlns:a16="http://schemas.microsoft.com/office/drawing/2014/main" id="{88190F37-1664-4132-9301-C663E7A34FDC}"/>
              </a:ext>
            </a:extLst>
          </p:cNvPr>
          <p:cNvSpPr txBox="1"/>
          <p:nvPr/>
        </p:nvSpPr>
        <p:spPr>
          <a:xfrm>
            <a:off x="6189713" y="6424095"/>
            <a:ext cx="2047932" cy="292388"/>
          </a:xfrm>
          <a:prstGeom prst="rect">
            <a:avLst/>
          </a:prstGeom>
        </p:spPr>
        <p:txBody>
          <a:bodyPr wrap="none">
            <a:spAutoFit/>
          </a:bodyPr>
          <a:lstStyle>
            <a:defPPr>
              <a:defRPr lang="en-US"/>
            </a:defPPr>
            <a:lvl1pPr algn="ctr">
              <a:defRPr sz="1300"/>
            </a:lvl1pPr>
          </a:lstStyle>
          <a:p>
            <a:r>
              <a:rPr lang="es-EC"/>
              <a:t>(</a:t>
            </a:r>
            <a:r>
              <a:rPr lang="es-EC" err="1"/>
              <a:t>Montenbruck</a:t>
            </a:r>
            <a:r>
              <a:rPr lang="es-EC"/>
              <a:t> et al., 2017).</a:t>
            </a:r>
            <a:endParaRPr lang="en-US"/>
          </a:p>
        </p:txBody>
      </p:sp>
    </p:spTree>
    <p:extLst>
      <p:ext uri="{BB962C8B-B14F-4D97-AF65-F5344CB8AC3E}">
        <p14:creationId xmlns:p14="http://schemas.microsoft.com/office/powerpoint/2010/main" val="414305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par>
                                <p:cTn id="27" presetID="16" presetClass="entr" presetSubtype="21"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barn(inVertical)">
                                      <p:cBhvr>
                                        <p:cTn id="35" dur="500"/>
                                        <p:tgtEl>
                                          <p:spTgt spid="43"/>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par>
                                <p:cTn id="48" presetID="16" presetClass="entr" presetSubtype="21"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8" grpId="0" animBg="1"/>
      <p:bldGraphic spid="35" grpId="0">
        <p:bldAsOne/>
      </p:bldGraphic>
      <p:bldP spid="27" grpId="0" animBg="1"/>
      <p:bldGraphic spid="29" grpId="0">
        <p:bldAsOne/>
      </p:bldGraphic>
      <p:bldP spid="43" grpId="0"/>
      <p:bldP spid="36"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7" y="-17877"/>
            <a:ext cx="12356529" cy="6857143"/>
          </a:xfrm>
          <a:prstGeom prst="rect">
            <a:avLst/>
          </a:prstGeom>
        </p:spPr>
      </p:pic>
      <p:sp>
        <p:nvSpPr>
          <p:cNvPr id="5" name="Título 1"/>
          <p:cNvSpPr txBox="1">
            <a:spLocks noGrp="1"/>
          </p:cNvSpPr>
          <p:nvPr>
            <p:ph type="title"/>
          </p:nvPr>
        </p:nvSpPr>
        <p:spPr>
          <a:xfrm>
            <a:off x="331954" y="-54130"/>
            <a:ext cx="4808592" cy="810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400" b="1" dirty="0">
                <a:effectLst>
                  <a:outerShdw blurRad="38100" dist="38100" dir="2700000" algn="tl">
                    <a:srgbClr val="000000">
                      <a:alpha val="43137"/>
                    </a:srgbClr>
                  </a:outerShdw>
                </a:effectLst>
              </a:rPr>
              <a:t>RINEX</a:t>
            </a:r>
            <a:endParaRPr lang="en-US" sz="3400" b="1" dirty="0">
              <a:effectLst>
                <a:outerShdw blurRad="38100" dist="38100" dir="2700000" algn="tl">
                  <a:srgbClr val="000000">
                    <a:alpha val="43137"/>
                  </a:srgbClr>
                </a:outerShdw>
              </a:effectLst>
            </a:endParaRPr>
          </a:p>
        </p:txBody>
      </p:sp>
      <p:cxnSp>
        <p:nvCxnSpPr>
          <p:cNvPr id="6" name="Conector recto 5"/>
          <p:cNvCxnSpPr/>
          <p:nvPr/>
        </p:nvCxnSpPr>
        <p:spPr>
          <a:xfrm>
            <a:off x="5898688" y="621792"/>
            <a:ext cx="0" cy="5558757"/>
          </a:xfrm>
          <a:prstGeom prst="line">
            <a:avLst/>
          </a:prstGeom>
          <a:ln>
            <a:prstDash val="solid"/>
          </a:ln>
          <a:effectLst>
            <a:glow rad="101600">
              <a:schemeClr val="accent3">
                <a:satMod val="175000"/>
                <a:alpha val="40000"/>
              </a:schemeClr>
            </a:glow>
          </a:effectLst>
        </p:spPr>
        <p:style>
          <a:lnRef idx="1">
            <a:schemeClr val="dk1"/>
          </a:lnRef>
          <a:fillRef idx="0">
            <a:schemeClr val="dk1"/>
          </a:fillRef>
          <a:effectRef idx="0">
            <a:schemeClr val="dk1"/>
          </a:effectRef>
          <a:fontRef idx="minor">
            <a:schemeClr val="tx1"/>
          </a:fontRef>
        </p:style>
      </p:cxnSp>
      <p:sp>
        <p:nvSpPr>
          <p:cNvPr id="7" name="Título 1"/>
          <p:cNvSpPr txBox="1">
            <a:spLocks/>
          </p:cNvSpPr>
          <p:nvPr/>
        </p:nvSpPr>
        <p:spPr>
          <a:xfrm>
            <a:off x="6359217" y="-62600"/>
            <a:ext cx="5809045" cy="810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400" b="1" dirty="0">
                <a:effectLst>
                  <a:outerShdw blurRad="38100" dist="38100" dir="2700000" algn="tl">
                    <a:srgbClr val="000000">
                      <a:alpha val="43137"/>
                    </a:srgbClr>
                  </a:outerShdw>
                </a:effectLst>
              </a:rPr>
              <a:t>SINEX</a:t>
            </a:r>
            <a:endParaRPr lang="en-US" sz="3400" b="1" dirty="0">
              <a:effectLst>
                <a:outerShdw blurRad="38100" dist="38100" dir="2700000" algn="tl">
                  <a:srgbClr val="000000">
                    <a:alpha val="43137"/>
                  </a:srgbClr>
                </a:outerShdw>
              </a:effectLst>
            </a:endParaRPr>
          </a:p>
        </p:txBody>
      </p:sp>
      <p:sp>
        <p:nvSpPr>
          <p:cNvPr id="10" name="Rectángulo redondeado 9"/>
          <p:cNvSpPr/>
          <p:nvPr/>
        </p:nvSpPr>
        <p:spPr>
          <a:xfrm>
            <a:off x="3100937" y="834164"/>
            <a:ext cx="2553103" cy="2311425"/>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Receptor de Cambio Independiente (RINEX) es un formato de fichero de texto.</a:t>
            </a:r>
            <a:endParaRPr lang="en-US" sz="1600" dirty="0"/>
          </a:p>
        </p:txBody>
      </p:sp>
      <p:sp>
        <p:nvSpPr>
          <p:cNvPr id="13" name="Rectángulo redondeado 12"/>
          <p:cNvSpPr/>
          <p:nvPr/>
        </p:nvSpPr>
        <p:spPr>
          <a:xfrm>
            <a:off x="331954" y="3568390"/>
            <a:ext cx="2553103" cy="2162902"/>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285750" lvl="0" indent="-285750">
              <a:buFont typeface="Arial" panose="020B0604020202020204" pitchFamily="34" charset="0"/>
              <a:buChar char="•"/>
            </a:pPr>
            <a:r>
              <a:rPr lang="es-EC" sz="1400" dirty="0"/>
              <a:t>Observación data</a:t>
            </a:r>
            <a:endParaRPr lang="en-US" sz="1400" dirty="0"/>
          </a:p>
          <a:p>
            <a:pPr marL="285750" lvl="0" indent="-285750">
              <a:buFont typeface="Arial" panose="020B0604020202020204" pitchFamily="34" charset="0"/>
              <a:buChar char="•"/>
            </a:pPr>
            <a:r>
              <a:rPr lang="es-EC" sz="1400" dirty="0"/>
              <a:t>Navigation data</a:t>
            </a:r>
            <a:endParaRPr lang="en-US" sz="1400" dirty="0"/>
          </a:p>
          <a:p>
            <a:pPr marL="285750" lvl="0" indent="-285750">
              <a:buFont typeface="Arial" panose="020B0604020202020204" pitchFamily="34" charset="0"/>
              <a:buChar char="•"/>
            </a:pPr>
            <a:r>
              <a:rPr lang="es-EC" sz="1400" dirty="0" err="1"/>
              <a:t>Meteorological</a:t>
            </a:r>
            <a:r>
              <a:rPr lang="es-EC" sz="1400" dirty="0"/>
              <a:t> data </a:t>
            </a:r>
            <a:endParaRPr lang="en-US" sz="1400" dirty="0"/>
          </a:p>
          <a:p>
            <a:pPr marL="285750" lvl="0" indent="-285750">
              <a:buFont typeface="Arial" panose="020B0604020202020204" pitchFamily="34" charset="0"/>
              <a:buChar char="•"/>
            </a:pPr>
            <a:r>
              <a:rPr lang="es-EC" sz="1400" dirty="0"/>
              <a:t>GLONASS </a:t>
            </a:r>
            <a:r>
              <a:rPr lang="es-EC" sz="1400" dirty="0" err="1"/>
              <a:t>Navegation</a:t>
            </a:r>
            <a:r>
              <a:rPr lang="es-EC" sz="1400" dirty="0"/>
              <a:t> </a:t>
            </a:r>
            <a:r>
              <a:rPr lang="es-EC" sz="1400" dirty="0" err="1"/>
              <a:t>Message</a:t>
            </a:r>
            <a:endParaRPr lang="en-US" sz="1400" dirty="0"/>
          </a:p>
          <a:p>
            <a:pPr marL="285750" lvl="0" indent="-285750">
              <a:buFont typeface="Arial" panose="020B0604020202020204" pitchFamily="34" charset="0"/>
              <a:buChar char="•"/>
            </a:pPr>
            <a:r>
              <a:rPr lang="es-EC" sz="1400" dirty="0"/>
              <a:t>GEO </a:t>
            </a:r>
            <a:r>
              <a:rPr lang="es-EC" sz="1400" dirty="0" err="1"/>
              <a:t>Navegation</a:t>
            </a:r>
            <a:r>
              <a:rPr lang="es-EC" sz="1400" dirty="0"/>
              <a:t> </a:t>
            </a:r>
            <a:r>
              <a:rPr lang="es-EC" sz="1400" dirty="0" err="1"/>
              <a:t>Message</a:t>
            </a:r>
            <a:r>
              <a:rPr lang="es-EC" sz="1400" dirty="0"/>
              <a:t> </a:t>
            </a:r>
            <a:endParaRPr lang="en-US" sz="1400" dirty="0"/>
          </a:p>
          <a:p>
            <a:pPr marL="285750" lvl="0" indent="-285750">
              <a:buFont typeface="Arial" panose="020B0604020202020204" pitchFamily="34" charset="0"/>
              <a:buChar char="•"/>
            </a:pPr>
            <a:r>
              <a:rPr lang="en-US" sz="1400" dirty="0"/>
              <a:t>Satellite and Receiver Clock Data</a:t>
            </a:r>
          </a:p>
        </p:txBody>
      </p:sp>
      <p:sp>
        <p:nvSpPr>
          <p:cNvPr id="14" name="Rectángulo 13"/>
          <p:cNvSpPr/>
          <p:nvPr/>
        </p:nvSpPr>
        <p:spPr>
          <a:xfrm>
            <a:off x="114300" y="6352687"/>
            <a:ext cx="2857500" cy="446276"/>
          </a:xfrm>
          <a:prstGeom prst="rect">
            <a:avLst/>
          </a:prstGeom>
        </p:spPr>
        <p:txBody>
          <a:bodyPr wrap="square">
            <a:spAutoFit/>
          </a:bodyPr>
          <a:lstStyle/>
          <a:p>
            <a:r>
              <a:rPr lang="es-EC" sz="1200" dirty="0"/>
              <a:t>(SIRGAS, 2017).</a:t>
            </a:r>
            <a:endParaRPr lang="en-US" sz="1200" dirty="0"/>
          </a:p>
          <a:p>
            <a:pPr algn="ctr"/>
            <a:r>
              <a:rPr lang="es-ES" sz="1100" dirty="0"/>
              <a:t> </a:t>
            </a:r>
            <a:endParaRPr lang="en-US" sz="1100" dirty="0"/>
          </a:p>
        </p:txBody>
      </p:sp>
      <p:sp>
        <p:nvSpPr>
          <p:cNvPr id="16" name="Rectángulo redondeado 15"/>
          <p:cNvSpPr/>
          <p:nvPr/>
        </p:nvSpPr>
        <p:spPr>
          <a:xfrm>
            <a:off x="6359217" y="834163"/>
            <a:ext cx="2553103" cy="2311425"/>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err="1"/>
              <a:t>Solution</a:t>
            </a:r>
            <a:r>
              <a:rPr lang="es-EC" dirty="0"/>
              <a:t> </a:t>
            </a:r>
            <a:r>
              <a:rPr lang="es-EC" dirty="0" err="1"/>
              <a:t>INdependent</a:t>
            </a:r>
            <a:r>
              <a:rPr lang="es-EC" dirty="0"/>
              <a:t> Exchange </a:t>
            </a:r>
            <a:r>
              <a:rPr lang="es-EC" dirty="0" err="1"/>
              <a:t>Format</a:t>
            </a:r>
            <a:r>
              <a:rPr lang="es-EC" dirty="0"/>
              <a:t> (SINEX), diseñado para modular y manejar el GPS.</a:t>
            </a:r>
            <a:endParaRPr lang="en-US" sz="1400" dirty="0"/>
          </a:p>
        </p:txBody>
      </p:sp>
      <p:sp>
        <p:nvSpPr>
          <p:cNvPr id="17" name="Rectángulo redondeado 16"/>
          <p:cNvSpPr/>
          <p:nvPr/>
        </p:nvSpPr>
        <p:spPr>
          <a:xfrm>
            <a:off x="9513668" y="3565114"/>
            <a:ext cx="2553103" cy="2166178"/>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Toma en cuenta al tiempo como cuarta componente (t)</a:t>
            </a:r>
            <a:endParaRPr lang="en-US" sz="1200" dirty="0"/>
          </a:p>
        </p:txBody>
      </p:sp>
      <p:sp>
        <p:nvSpPr>
          <p:cNvPr id="18" name="Rectángulo 17"/>
          <p:cNvSpPr/>
          <p:nvPr/>
        </p:nvSpPr>
        <p:spPr>
          <a:xfrm>
            <a:off x="6197561" y="6352687"/>
            <a:ext cx="1352950" cy="276999"/>
          </a:xfrm>
          <a:prstGeom prst="rect">
            <a:avLst/>
          </a:prstGeom>
        </p:spPr>
        <p:txBody>
          <a:bodyPr wrap="square">
            <a:spAutoFit/>
          </a:bodyPr>
          <a:lstStyle/>
          <a:p>
            <a:pPr algn="ctr"/>
            <a:r>
              <a:rPr lang="es-ES" sz="1200" dirty="0"/>
              <a:t>(</a:t>
            </a:r>
            <a:r>
              <a:rPr lang="es-EC" sz="1200" dirty="0"/>
              <a:t>Palacios J., 2010</a:t>
            </a:r>
            <a:r>
              <a:rPr lang="es-ES" sz="1200" dirty="0"/>
              <a:t>).</a:t>
            </a:r>
            <a:endParaRPr lang="en-US" sz="1200" dirty="0"/>
          </a:p>
        </p:txBody>
      </p:sp>
      <p:pic>
        <p:nvPicPr>
          <p:cNvPr id="19" name="Imagen 18">
            <a:extLst>
              <a:ext uri="{FF2B5EF4-FFF2-40B4-BE49-F238E27FC236}">
                <a16:creationId xmlns:a16="http://schemas.microsoft.com/office/drawing/2014/main" id="{40013774-D3B6-49F7-9699-45136159C263}"/>
              </a:ext>
            </a:extLst>
          </p:cNvPr>
          <p:cNvPicPr/>
          <p:nvPr/>
        </p:nvPicPr>
        <p:blipFill>
          <a:blip r:embed="rId4"/>
          <a:stretch>
            <a:fillRect/>
          </a:stretch>
        </p:blipFill>
        <p:spPr>
          <a:xfrm>
            <a:off x="334141" y="834161"/>
            <a:ext cx="2550916" cy="2311425"/>
          </a:xfrm>
          <a:prstGeom prst="rect">
            <a:avLst/>
          </a:prstGeom>
          <a:ln>
            <a:solidFill>
              <a:schemeClr val="tx1"/>
            </a:solidFill>
          </a:ln>
        </p:spPr>
      </p:pic>
      <p:pic>
        <p:nvPicPr>
          <p:cNvPr id="2" name="Imagen 1">
            <a:extLst>
              <a:ext uri="{FF2B5EF4-FFF2-40B4-BE49-F238E27FC236}">
                <a16:creationId xmlns:a16="http://schemas.microsoft.com/office/drawing/2014/main" id="{ACC0B8B2-684C-4400-8BEF-39D1394697E1}"/>
              </a:ext>
            </a:extLst>
          </p:cNvPr>
          <p:cNvPicPr>
            <a:picLocks noChangeAspect="1"/>
          </p:cNvPicPr>
          <p:nvPr/>
        </p:nvPicPr>
        <p:blipFill rotWithShape="1">
          <a:blip r:embed="rId5"/>
          <a:srcRect r="30121"/>
          <a:stretch/>
        </p:blipFill>
        <p:spPr>
          <a:xfrm>
            <a:off x="3123979" y="3568390"/>
            <a:ext cx="2661498" cy="2162902"/>
          </a:xfrm>
          <a:prstGeom prst="rect">
            <a:avLst/>
          </a:prstGeom>
          <a:ln>
            <a:solidFill>
              <a:schemeClr val="tx1"/>
            </a:solidFill>
          </a:ln>
        </p:spPr>
      </p:pic>
      <p:pic>
        <p:nvPicPr>
          <p:cNvPr id="20" name="Imagen 19">
            <a:extLst>
              <a:ext uri="{FF2B5EF4-FFF2-40B4-BE49-F238E27FC236}">
                <a16:creationId xmlns:a16="http://schemas.microsoft.com/office/drawing/2014/main" id="{8A60F4B1-A73C-43B6-AB63-29A4AB165B51}"/>
              </a:ext>
            </a:extLst>
          </p:cNvPr>
          <p:cNvPicPr/>
          <p:nvPr/>
        </p:nvPicPr>
        <p:blipFill rotWithShape="1">
          <a:blip r:embed="rId6" cstate="print">
            <a:extLst>
              <a:ext uri="{28A0092B-C50C-407E-A947-70E740481C1C}">
                <a14:useLocalDpi xmlns:a14="http://schemas.microsoft.com/office/drawing/2010/main" val="0"/>
              </a:ext>
            </a:extLst>
          </a:blip>
          <a:srcRect b="17090"/>
          <a:stretch/>
        </p:blipFill>
        <p:spPr bwMode="auto">
          <a:xfrm>
            <a:off x="9399259" y="834161"/>
            <a:ext cx="2520782" cy="2311425"/>
          </a:xfrm>
          <a:prstGeom prst="rect">
            <a:avLst/>
          </a:prstGeom>
          <a:ln>
            <a:solidFill>
              <a:schemeClr val="tx1"/>
            </a:solidFill>
          </a:ln>
          <a:extLst>
            <a:ext uri="{53640926-AAD7-44D8-BBD7-CCE9431645EC}">
              <a14:shadowObscured xmlns:a14="http://schemas.microsoft.com/office/drawing/2010/main"/>
            </a:ext>
          </a:extLst>
        </p:spPr>
      </p:pic>
      <p:grpSp>
        <p:nvGrpSpPr>
          <p:cNvPr id="3" name="Grupo 2">
            <a:extLst>
              <a:ext uri="{FF2B5EF4-FFF2-40B4-BE49-F238E27FC236}">
                <a16:creationId xmlns:a16="http://schemas.microsoft.com/office/drawing/2014/main" id="{DD5EFD15-3AE5-4C70-86E9-CDCDD579100C}"/>
              </a:ext>
            </a:extLst>
          </p:cNvPr>
          <p:cNvGrpSpPr/>
          <p:nvPr/>
        </p:nvGrpSpPr>
        <p:grpSpPr>
          <a:xfrm>
            <a:off x="6490510" y="3565114"/>
            <a:ext cx="2553101" cy="2166178"/>
            <a:chOff x="6490510" y="3565114"/>
            <a:chExt cx="2553101" cy="2077875"/>
          </a:xfrm>
        </p:grpSpPr>
        <p:pic>
          <p:nvPicPr>
            <p:cNvPr id="21" name="Imagen 20">
              <a:extLst>
                <a:ext uri="{FF2B5EF4-FFF2-40B4-BE49-F238E27FC236}">
                  <a16:creationId xmlns:a16="http://schemas.microsoft.com/office/drawing/2014/main" id="{42753390-D2BD-47F2-8720-51B0C48DEDF9}"/>
                </a:ext>
              </a:extLst>
            </p:cNvPr>
            <p:cNvPicPr/>
            <p:nvPr/>
          </p:nvPicPr>
          <p:blipFill>
            <a:blip r:embed="rId7"/>
            <a:stretch>
              <a:fillRect/>
            </a:stretch>
          </p:blipFill>
          <p:spPr>
            <a:xfrm>
              <a:off x="6490510" y="3565114"/>
              <a:ext cx="2553101" cy="2077875"/>
            </a:xfrm>
            <a:prstGeom prst="rect">
              <a:avLst/>
            </a:prstGeom>
            <a:ln>
              <a:solidFill>
                <a:schemeClr val="tx1"/>
              </a:solidFill>
            </a:ln>
          </p:spPr>
        </p:pic>
        <p:sp>
          <p:nvSpPr>
            <p:cNvPr id="22" name="Rectángulo 21">
              <a:extLst>
                <a:ext uri="{FF2B5EF4-FFF2-40B4-BE49-F238E27FC236}">
                  <a16:creationId xmlns:a16="http://schemas.microsoft.com/office/drawing/2014/main" id="{9DE7A25A-53FE-4501-86E7-FF052D82F6CB}"/>
                </a:ext>
              </a:extLst>
            </p:cNvPr>
            <p:cNvSpPr/>
            <p:nvPr/>
          </p:nvSpPr>
          <p:spPr>
            <a:xfrm>
              <a:off x="6515603" y="5286375"/>
              <a:ext cx="2528008" cy="209550"/>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51628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P spid="13" grpId="0" animBg="1"/>
      <p:bldP spid="14" grpId="0"/>
      <p:bldP spid="16" grpId="0" animBg="1"/>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txBox="1">
            <a:spLocks/>
          </p:cNvSpPr>
          <p:nvPr/>
        </p:nvSpPr>
        <p:spPr>
          <a:xfrm>
            <a:off x="998013" y="2817018"/>
            <a:ext cx="10360501" cy="1223963"/>
          </a:xfrm>
          <a:prstGeom prst="rect">
            <a:avLst/>
          </a:prstGeom>
        </p:spPr>
        <p:txBody>
          <a:bodyPr>
            <a:normAutofit/>
          </a:bodyPr>
          <a:lstStyle>
            <a:defPPr>
              <a:defRPr lang="en-US"/>
            </a:defPPr>
            <a:lvl1pPr algn="ctr">
              <a:lnSpc>
                <a:spcPct val="90000"/>
              </a:lnSpc>
              <a:spcBef>
                <a:spcPct val="0"/>
              </a:spcBef>
              <a:buNone/>
              <a:defRPr sz="6600">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s-419" dirty="0"/>
              <a:t>Metodología </a:t>
            </a:r>
            <a:endParaRPr lang="es-ES" dirty="0"/>
          </a:p>
        </p:txBody>
      </p:sp>
    </p:spTree>
    <p:extLst>
      <p:ext uri="{BB962C8B-B14F-4D97-AF65-F5344CB8AC3E}">
        <p14:creationId xmlns:p14="http://schemas.microsoft.com/office/powerpoint/2010/main" val="218096863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9" name="Título 1"/>
          <p:cNvSpPr txBox="1">
            <a:spLocks/>
          </p:cNvSpPr>
          <p:nvPr/>
        </p:nvSpPr>
        <p:spPr>
          <a:xfrm>
            <a:off x="400822" y="40119"/>
            <a:ext cx="4808592" cy="535206"/>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400" b="1">
                <a:effectLst>
                  <a:outerShdw blurRad="38100" dist="38100" dir="2700000" algn="tl">
                    <a:srgbClr val="000000">
                      <a:alpha val="43137"/>
                    </a:srgbClr>
                  </a:outerShdw>
                </a:effectLst>
                <a:latin typeface="+mj-lt"/>
                <a:ea typeface="+mj-ea"/>
                <a:cs typeface="+mj-cs"/>
              </a:defRPr>
            </a:lvl1pPr>
          </a:lstStyle>
          <a:p>
            <a:r>
              <a:rPr lang="es-EC" sz="3600"/>
              <a:t>Generalidades </a:t>
            </a:r>
            <a:endParaRPr lang="en-US" sz="3600"/>
          </a:p>
        </p:txBody>
      </p:sp>
      <p:sp>
        <p:nvSpPr>
          <p:cNvPr id="2" name="Rectángulo 1"/>
          <p:cNvSpPr/>
          <p:nvPr/>
        </p:nvSpPr>
        <p:spPr>
          <a:xfrm>
            <a:off x="400822" y="865499"/>
            <a:ext cx="11444174" cy="369332"/>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s-EC" b="1">
                <a:solidFill>
                  <a:schemeClr val="bg1"/>
                </a:solidFill>
                <a:latin typeface="Arial" panose="020B0604020202020204" pitchFamily="34" charset="0"/>
                <a:ea typeface="Calibri" panose="020F0502020204030204" pitchFamily="34" charset="0"/>
              </a:rPr>
              <a:t>1. Etapa de procesamiento de datos y materialización de coordenadas</a:t>
            </a:r>
            <a:endParaRPr lang="en-US" b="1">
              <a:solidFill>
                <a:schemeClr val="bg1"/>
              </a:solidFill>
            </a:endParaRPr>
          </a:p>
        </p:txBody>
      </p:sp>
      <p:sp>
        <p:nvSpPr>
          <p:cNvPr id="3" name="Rectángulo 2"/>
          <p:cNvSpPr/>
          <p:nvPr/>
        </p:nvSpPr>
        <p:spPr>
          <a:xfrm>
            <a:off x="400822" y="3429428"/>
            <a:ext cx="11444174" cy="369332"/>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s-EC" b="1">
                <a:solidFill>
                  <a:schemeClr val="bg1"/>
                </a:solidFill>
                <a:latin typeface="Arial" panose="020B0604020202020204" pitchFamily="34" charset="0"/>
                <a:ea typeface="Calibri" panose="020F0502020204030204" pitchFamily="34" charset="0"/>
              </a:rPr>
              <a:t>2. Segunda etapa correspondiente al análisis de soluciones</a:t>
            </a:r>
            <a:endParaRPr lang="en-US" b="1">
              <a:solidFill>
                <a:schemeClr val="bg1"/>
              </a:solidFill>
            </a:endParaRPr>
          </a:p>
        </p:txBody>
      </p:sp>
      <p:graphicFrame>
        <p:nvGraphicFramePr>
          <p:cNvPr id="8" name="Diagrama 7"/>
          <p:cNvGraphicFramePr/>
          <p:nvPr>
            <p:extLst>
              <p:ext uri="{D42A27DB-BD31-4B8C-83A1-F6EECF244321}">
                <p14:modId xmlns:p14="http://schemas.microsoft.com/office/powerpoint/2010/main" val="3578029562"/>
              </p:ext>
            </p:extLst>
          </p:nvPr>
        </p:nvGraphicFramePr>
        <p:xfrm>
          <a:off x="400822" y="1364613"/>
          <a:ext cx="11444174" cy="1856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a 9"/>
          <p:cNvGraphicFramePr/>
          <p:nvPr>
            <p:extLst>
              <p:ext uri="{D42A27DB-BD31-4B8C-83A1-F6EECF244321}">
                <p14:modId xmlns:p14="http://schemas.microsoft.com/office/powerpoint/2010/main" val="3298412233"/>
              </p:ext>
            </p:extLst>
          </p:nvPr>
        </p:nvGraphicFramePr>
        <p:xfrm>
          <a:off x="400822" y="3874198"/>
          <a:ext cx="11444173" cy="19357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5505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animBg="1"/>
      <p:bldGraphic spid="8" grpId="0">
        <p:bldAsOne/>
      </p:bldGraphic>
      <p:bldGraphic spid="10"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9" name="Título 1"/>
          <p:cNvSpPr txBox="1">
            <a:spLocks/>
          </p:cNvSpPr>
          <p:nvPr/>
        </p:nvSpPr>
        <p:spPr>
          <a:xfrm>
            <a:off x="358618" y="121343"/>
            <a:ext cx="7026920" cy="535206"/>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400" b="1">
                <a:effectLst>
                  <a:outerShdw blurRad="38100" dist="38100" dir="2700000" algn="tl">
                    <a:srgbClr val="000000">
                      <a:alpha val="43137"/>
                    </a:srgbClr>
                  </a:outerShdw>
                </a:effectLst>
                <a:latin typeface="+mj-lt"/>
                <a:ea typeface="+mj-ea"/>
                <a:cs typeface="+mj-cs"/>
              </a:defRPr>
            </a:lvl1pPr>
          </a:lstStyle>
          <a:p>
            <a:r>
              <a:rPr lang="es-EC" dirty="0">
                <a:effectLst/>
              </a:rPr>
              <a:t>GAMIT/GLOBK 10.7</a:t>
            </a:r>
            <a:endParaRPr lang="en-US" dirty="0">
              <a:effectLst/>
            </a:endParaRPr>
          </a:p>
        </p:txBody>
      </p:sp>
      <p:graphicFrame>
        <p:nvGraphicFramePr>
          <p:cNvPr id="15" name="Diagrama 14"/>
          <p:cNvGraphicFramePr/>
          <p:nvPr>
            <p:extLst>
              <p:ext uri="{D42A27DB-BD31-4B8C-83A1-F6EECF244321}">
                <p14:modId xmlns:p14="http://schemas.microsoft.com/office/powerpoint/2010/main" val="1524297109"/>
              </p:ext>
            </p:extLst>
          </p:nvPr>
        </p:nvGraphicFramePr>
        <p:xfrm>
          <a:off x="874105" y="656549"/>
          <a:ext cx="10881466" cy="42343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Más 17"/>
          <p:cNvSpPr/>
          <p:nvPr/>
        </p:nvSpPr>
        <p:spPr>
          <a:xfrm>
            <a:off x="3989602" y="2323570"/>
            <a:ext cx="928467" cy="900333"/>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Igual que 18"/>
          <p:cNvSpPr/>
          <p:nvPr/>
        </p:nvSpPr>
        <p:spPr>
          <a:xfrm>
            <a:off x="7614906" y="2494355"/>
            <a:ext cx="970670" cy="558762"/>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883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15" grpId="0">
        <p:bldAsOne/>
      </p:bldGraphic>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9" name="Título 1"/>
          <p:cNvSpPr txBox="1">
            <a:spLocks/>
          </p:cNvSpPr>
          <p:nvPr/>
        </p:nvSpPr>
        <p:spPr>
          <a:xfrm>
            <a:off x="358617" y="121343"/>
            <a:ext cx="10839265" cy="535206"/>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400" b="1">
                <a:effectLst>
                  <a:outerShdw blurRad="38100" dist="38100" dir="2700000" algn="tl">
                    <a:srgbClr val="000000">
                      <a:alpha val="43137"/>
                    </a:srgbClr>
                  </a:outerShdw>
                </a:effectLst>
                <a:latin typeface="+mj-lt"/>
                <a:ea typeface="+mj-ea"/>
                <a:cs typeface="+mj-cs"/>
              </a:defRPr>
            </a:lvl1pPr>
          </a:lstStyle>
          <a:p>
            <a:r>
              <a:rPr lang="es-EC">
                <a:effectLst/>
              </a:rPr>
              <a:t>Diagrama de flujo - Software Científico GAMIT/GLOBK 10.7</a:t>
            </a:r>
            <a:endParaRPr lang="en-US">
              <a:effectLst/>
            </a:endParaRPr>
          </a:p>
        </p:txBody>
      </p:sp>
      <p:pic>
        <p:nvPicPr>
          <p:cNvPr id="8" name="Imagen 7"/>
          <p:cNvPicPr/>
          <p:nvPr/>
        </p:nvPicPr>
        <p:blipFill>
          <a:blip r:embed="rId4">
            <a:extLst>
              <a:ext uri="{28A0092B-C50C-407E-A947-70E740481C1C}">
                <a14:useLocalDpi xmlns:a14="http://schemas.microsoft.com/office/drawing/2010/main" val="0"/>
              </a:ext>
            </a:extLst>
          </a:blip>
          <a:srcRect/>
          <a:stretch>
            <a:fillRect/>
          </a:stretch>
        </p:blipFill>
        <p:spPr bwMode="auto">
          <a:xfrm>
            <a:off x="3679341" y="1056100"/>
            <a:ext cx="3266660" cy="4164477"/>
          </a:xfrm>
          <a:prstGeom prst="rect">
            <a:avLst/>
          </a:prstGeom>
          <a:noFill/>
        </p:spPr>
      </p:pic>
      <p:pic>
        <p:nvPicPr>
          <p:cNvPr id="10" name="Imagen 9"/>
          <p:cNvPicPr/>
          <p:nvPr/>
        </p:nvPicPr>
        <p:blipFill>
          <a:blip r:embed="rId5">
            <a:extLst>
              <a:ext uri="{28A0092B-C50C-407E-A947-70E740481C1C}">
                <a14:useLocalDpi xmlns:a14="http://schemas.microsoft.com/office/drawing/2010/main" val="0"/>
              </a:ext>
            </a:extLst>
          </a:blip>
          <a:srcRect/>
          <a:stretch>
            <a:fillRect/>
          </a:stretch>
        </p:blipFill>
        <p:spPr bwMode="auto">
          <a:xfrm>
            <a:off x="358617" y="1503260"/>
            <a:ext cx="3242282" cy="3701757"/>
          </a:xfrm>
          <a:prstGeom prst="rect">
            <a:avLst/>
          </a:prstGeom>
          <a:noFill/>
        </p:spPr>
      </p:pic>
      <p:pic>
        <p:nvPicPr>
          <p:cNvPr id="11" name="Imagen 10"/>
          <p:cNvPicPr/>
          <p:nvPr/>
        </p:nvPicPr>
        <p:blipFill>
          <a:blip r:embed="rId6">
            <a:extLst>
              <a:ext uri="{28A0092B-C50C-407E-A947-70E740481C1C}">
                <a14:useLocalDpi xmlns:a14="http://schemas.microsoft.com/office/drawing/2010/main" val="0"/>
              </a:ext>
            </a:extLst>
          </a:blip>
          <a:srcRect/>
          <a:stretch>
            <a:fillRect/>
          </a:stretch>
        </p:blipFill>
        <p:spPr bwMode="auto">
          <a:xfrm>
            <a:off x="7024443" y="1056100"/>
            <a:ext cx="1661838" cy="4164477"/>
          </a:xfrm>
          <a:prstGeom prst="rect">
            <a:avLst/>
          </a:prstGeom>
          <a:noFill/>
        </p:spPr>
      </p:pic>
      <p:pic>
        <p:nvPicPr>
          <p:cNvPr id="12" name="Imagen 11"/>
          <p:cNvPicPr/>
          <p:nvPr/>
        </p:nvPicPr>
        <p:blipFill>
          <a:blip r:embed="rId7">
            <a:extLst>
              <a:ext uri="{28A0092B-C50C-407E-A947-70E740481C1C}">
                <a14:useLocalDpi xmlns:a14="http://schemas.microsoft.com/office/drawing/2010/main" val="0"/>
              </a:ext>
            </a:extLst>
          </a:blip>
          <a:srcRect/>
          <a:stretch>
            <a:fillRect/>
          </a:stretch>
        </p:blipFill>
        <p:spPr bwMode="auto">
          <a:xfrm>
            <a:off x="8764723" y="1056100"/>
            <a:ext cx="3427277" cy="4148917"/>
          </a:xfrm>
          <a:prstGeom prst="rect">
            <a:avLst/>
          </a:prstGeom>
          <a:noFill/>
        </p:spPr>
      </p:pic>
      <p:pic>
        <p:nvPicPr>
          <p:cNvPr id="13" name="Imagen 12">
            <a:extLst>
              <a:ext uri="{FF2B5EF4-FFF2-40B4-BE49-F238E27FC236}">
                <a16:creationId xmlns:a16="http://schemas.microsoft.com/office/drawing/2014/main" id="{1C053860-D961-BE44-965C-BB7F6555B5EF}"/>
              </a:ext>
            </a:extLst>
          </p:cNvPr>
          <p:cNvPicPr/>
          <p:nvPr/>
        </p:nvPicPr>
        <p:blipFill>
          <a:blip r:embed="rId8">
            <a:extLst>
              <a:ext uri="{28A0092B-C50C-407E-A947-70E740481C1C}">
                <a14:useLocalDpi xmlns:a14="http://schemas.microsoft.com/office/drawing/2010/main" val="0"/>
              </a:ext>
            </a:extLst>
          </a:blip>
          <a:stretch>
            <a:fillRect/>
          </a:stretch>
        </p:blipFill>
        <p:spPr>
          <a:xfrm>
            <a:off x="2170356" y="2189181"/>
            <a:ext cx="5242560" cy="731520"/>
          </a:xfrm>
          <a:prstGeom prst="rect">
            <a:avLst/>
          </a:prstGeom>
        </p:spPr>
      </p:pic>
      <p:pic>
        <p:nvPicPr>
          <p:cNvPr id="15" name="Imagen 14">
            <a:extLst>
              <a:ext uri="{FF2B5EF4-FFF2-40B4-BE49-F238E27FC236}">
                <a16:creationId xmlns:a16="http://schemas.microsoft.com/office/drawing/2014/main" id="{9C6CD1AD-D91D-484D-B2D0-25D689D1AB6D}"/>
              </a:ext>
            </a:extLst>
          </p:cNvPr>
          <p:cNvPicPr/>
          <p:nvPr/>
        </p:nvPicPr>
        <p:blipFill>
          <a:blip r:embed="rId9">
            <a:extLst>
              <a:ext uri="{28A0092B-C50C-407E-A947-70E740481C1C}">
                <a14:useLocalDpi xmlns:a14="http://schemas.microsoft.com/office/drawing/2010/main" val="0"/>
              </a:ext>
            </a:extLst>
          </a:blip>
          <a:stretch>
            <a:fillRect/>
          </a:stretch>
        </p:blipFill>
        <p:spPr>
          <a:xfrm>
            <a:off x="6609509" y="5172753"/>
            <a:ext cx="5400675" cy="718185"/>
          </a:xfrm>
          <a:prstGeom prst="rect">
            <a:avLst/>
          </a:prstGeom>
        </p:spPr>
      </p:pic>
    </p:spTree>
    <p:extLst>
      <p:ext uri="{BB962C8B-B14F-4D97-AF65-F5344CB8AC3E}">
        <p14:creationId xmlns:p14="http://schemas.microsoft.com/office/powerpoint/2010/main" val="2282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9" name="Título 1"/>
          <p:cNvSpPr txBox="1">
            <a:spLocks/>
          </p:cNvSpPr>
          <p:nvPr/>
        </p:nvSpPr>
        <p:spPr>
          <a:xfrm>
            <a:off x="358617" y="121343"/>
            <a:ext cx="10839265" cy="535206"/>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400" b="1">
                <a:effectLst>
                  <a:outerShdw blurRad="38100" dist="38100" dir="2700000" algn="tl">
                    <a:srgbClr val="000000">
                      <a:alpha val="43137"/>
                    </a:srgbClr>
                  </a:outerShdw>
                </a:effectLst>
                <a:latin typeface="+mj-lt"/>
                <a:ea typeface="+mj-ea"/>
                <a:cs typeface="+mj-cs"/>
              </a:defRPr>
            </a:lvl1pPr>
          </a:lstStyle>
          <a:p>
            <a:r>
              <a:rPr lang="es-EC" sz="2800" i="1" dirty="0">
                <a:effectLst/>
              </a:rPr>
              <a:t>Establecimiento de parámetros de procesamiento y modelos de corrección</a:t>
            </a:r>
            <a:endParaRPr lang="en-US" sz="2800" dirty="0">
              <a:effectLst/>
            </a:endParaRPr>
          </a:p>
        </p:txBody>
      </p:sp>
      <p:sp>
        <p:nvSpPr>
          <p:cNvPr id="3" name="Rectángulo 2"/>
          <p:cNvSpPr/>
          <p:nvPr/>
        </p:nvSpPr>
        <p:spPr>
          <a:xfrm>
            <a:off x="0" y="5781823"/>
            <a:ext cx="12356529" cy="107617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2" name="Tabla 1"/>
          <p:cNvGraphicFramePr>
            <a:graphicFrameLocks noGrp="1"/>
          </p:cNvGraphicFramePr>
          <p:nvPr>
            <p:extLst>
              <p:ext uri="{D42A27DB-BD31-4B8C-83A1-F6EECF244321}">
                <p14:modId xmlns:p14="http://schemas.microsoft.com/office/powerpoint/2010/main" val="2938554268"/>
              </p:ext>
            </p:extLst>
          </p:nvPr>
        </p:nvGraphicFramePr>
        <p:xfrm>
          <a:off x="358617" y="777035"/>
          <a:ext cx="6063840" cy="5899251"/>
        </p:xfrm>
        <a:graphic>
          <a:graphicData uri="http://schemas.openxmlformats.org/drawingml/2006/table">
            <a:tbl>
              <a:tblPr firstRow="1" firstCol="1" bandRow="1">
                <a:tableStyleId>{68D230F3-CF80-4859-8CE7-A43EE81993B5}</a:tableStyleId>
              </a:tblPr>
              <a:tblGrid>
                <a:gridCol w="1754931">
                  <a:extLst>
                    <a:ext uri="{9D8B030D-6E8A-4147-A177-3AD203B41FA5}">
                      <a16:colId xmlns:a16="http://schemas.microsoft.com/office/drawing/2014/main" val="3090604231"/>
                    </a:ext>
                  </a:extLst>
                </a:gridCol>
                <a:gridCol w="1284485">
                  <a:extLst>
                    <a:ext uri="{9D8B030D-6E8A-4147-A177-3AD203B41FA5}">
                      <a16:colId xmlns:a16="http://schemas.microsoft.com/office/drawing/2014/main" val="3189084472"/>
                    </a:ext>
                  </a:extLst>
                </a:gridCol>
                <a:gridCol w="2912572">
                  <a:extLst>
                    <a:ext uri="{9D8B030D-6E8A-4147-A177-3AD203B41FA5}">
                      <a16:colId xmlns:a16="http://schemas.microsoft.com/office/drawing/2014/main" val="3775334997"/>
                    </a:ext>
                  </a:extLst>
                </a:gridCol>
                <a:gridCol w="111852">
                  <a:extLst>
                    <a:ext uri="{9D8B030D-6E8A-4147-A177-3AD203B41FA5}">
                      <a16:colId xmlns:a16="http://schemas.microsoft.com/office/drawing/2014/main" val="753315039"/>
                    </a:ext>
                  </a:extLst>
                </a:gridCol>
              </a:tblGrid>
              <a:tr h="170774">
                <a:tc>
                  <a:txBody>
                    <a:bodyPr/>
                    <a:lstStyle/>
                    <a:p>
                      <a:pPr algn="ctr">
                        <a:lnSpc>
                          <a:spcPct val="107000"/>
                        </a:lnSpc>
                        <a:spcBef>
                          <a:spcPts val="200"/>
                        </a:spcBef>
                        <a:spcAft>
                          <a:spcPts val="0"/>
                        </a:spcAft>
                        <a:tabLst>
                          <a:tab pos="457200" algn="l"/>
                        </a:tabLst>
                      </a:pPr>
                      <a:r>
                        <a:rPr lang="es-EC" sz="1600" dirty="0">
                          <a:effectLst/>
                        </a:rPr>
                        <a:t>Parámetro</a:t>
                      </a:r>
                      <a:endParaRPr lang="en-US" sz="1600" b="1" dirty="0">
                        <a:solidFill>
                          <a:srgbClr val="2E74B5"/>
                        </a:solidFill>
                        <a:effectLst/>
                        <a:latin typeface="Calibri" panose="020F0502020204030204" pitchFamily="34" charset="0"/>
                        <a:ea typeface="Yu Gothic Light" panose="020B0300000000000000" pitchFamily="34" charset="-128"/>
                        <a:cs typeface="Arial" panose="020B0604020202020204" pitchFamily="34" charset="0"/>
                      </a:endParaRPr>
                    </a:p>
                  </a:txBody>
                  <a:tcPr marL="53163" marR="53163" marT="0" marB="0" anchor="ctr"/>
                </a:tc>
                <a:tc>
                  <a:txBody>
                    <a:bodyPr/>
                    <a:lstStyle/>
                    <a:p>
                      <a:pPr algn="ctr">
                        <a:lnSpc>
                          <a:spcPct val="107000"/>
                        </a:lnSpc>
                        <a:spcBef>
                          <a:spcPts val="200"/>
                        </a:spcBef>
                        <a:spcAft>
                          <a:spcPts val="0"/>
                        </a:spcAft>
                        <a:tabLst>
                          <a:tab pos="457200" algn="l"/>
                        </a:tabLst>
                      </a:pPr>
                      <a:r>
                        <a:rPr lang="es-EC" sz="1600">
                          <a:effectLst/>
                        </a:rPr>
                        <a:t>Valor</a:t>
                      </a:r>
                      <a:endParaRPr lang="en-US" sz="1600" b="1">
                        <a:solidFill>
                          <a:srgbClr val="2E74B5"/>
                        </a:solidFill>
                        <a:effectLst/>
                        <a:latin typeface="Calibri" panose="020F0502020204030204" pitchFamily="34" charset="0"/>
                        <a:ea typeface="Yu Gothic Light" panose="020B0300000000000000" pitchFamily="34" charset="-128"/>
                        <a:cs typeface="Arial" panose="020B0604020202020204" pitchFamily="34" charset="0"/>
                      </a:endParaRPr>
                    </a:p>
                  </a:txBody>
                  <a:tcPr marL="53163" marR="53163" marT="0" marB="0" anchor="ctr"/>
                </a:tc>
                <a:tc>
                  <a:txBody>
                    <a:bodyPr/>
                    <a:lstStyle/>
                    <a:p>
                      <a:pPr algn="ctr">
                        <a:lnSpc>
                          <a:spcPct val="107000"/>
                        </a:lnSpc>
                        <a:spcBef>
                          <a:spcPts val="200"/>
                        </a:spcBef>
                        <a:spcAft>
                          <a:spcPts val="0"/>
                        </a:spcAft>
                        <a:tabLst>
                          <a:tab pos="457200" algn="l"/>
                        </a:tabLst>
                      </a:pPr>
                      <a:r>
                        <a:rPr lang="es-EC" sz="1600">
                          <a:effectLst/>
                        </a:rPr>
                        <a:t>Descripción</a:t>
                      </a:r>
                      <a:endParaRPr lang="en-US" sz="1600" b="1">
                        <a:solidFill>
                          <a:srgbClr val="2E74B5"/>
                        </a:solidFill>
                        <a:effectLst/>
                        <a:latin typeface="Calibri" panose="020F0502020204030204" pitchFamily="34" charset="0"/>
                        <a:ea typeface="Yu Gothic Light" panose="020B0300000000000000" pitchFamily="34" charset="-128"/>
                        <a:cs typeface="Arial" panose="020B0604020202020204" pitchFamily="34" charset="0"/>
                      </a:endParaRPr>
                    </a:p>
                  </a:txBody>
                  <a:tcPr marL="53163" marR="53163" marT="0" marB="0"/>
                </a:tc>
                <a:tc>
                  <a:txBody>
                    <a:bodyPr/>
                    <a:lstStyle/>
                    <a:p>
                      <a:pPr algn="just">
                        <a:lnSpc>
                          <a:spcPct val="107000"/>
                        </a:lnSpc>
                        <a:spcAft>
                          <a:spcPts val="800"/>
                        </a:spcAft>
                        <a:tabLst>
                          <a:tab pos="457200" algn="l"/>
                        </a:tabLs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507930765"/>
                  </a:ext>
                </a:extLst>
              </a:tr>
              <a:tr h="194192">
                <a:tc>
                  <a:txBody>
                    <a:bodyPr/>
                    <a:lstStyle/>
                    <a:p>
                      <a:pPr algn="l">
                        <a:lnSpc>
                          <a:spcPct val="107000"/>
                        </a:lnSpc>
                        <a:spcAft>
                          <a:spcPts val="800"/>
                        </a:spcAft>
                        <a:tabLst>
                          <a:tab pos="457200" algn="l"/>
                        </a:tabLst>
                      </a:pPr>
                      <a:r>
                        <a:rPr lang="en-US" sz="1200">
                          <a:effectLst/>
                        </a:rPr>
                        <a:t>Tipo de experimento</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a:txBody>
                    <a:bodyPr/>
                    <a:lstStyle/>
                    <a:p>
                      <a:pPr algn="ctr">
                        <a:lnSpc>
                          <a:spcPct val="107000"/>
                        </a:lnSpc>
                        <a:spcAft>
                          <a:spcPts val="0"/>
                        </a:spcAft>
                      </a:pPr>
                      <a:r>
                        <a:rPr lang="es-ES" sz="1200">
                          <a:effectLst/>
                        </a:rPr>
                        <a:t>BASELINE</a:t>
                      </a:r>
                      <a:endParaRPr lang="en-US"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53163" marR="53163" marT="0" marB="0" anchor="ctr"/>
                </a:tc>
                <a:tc>
                  <a:txBody>
                    <a:bodyPr/>
                    <a:lstStyle/>
                    <a:p>
                      <a:pPr algn="just">
                        <a:lnSpc>
                          <a:spcPct val="107000"/>
                        </a:lnSpc>
                        <a:spcAft>
                          <a:spcPts val="800"/>
                        </a:spcAft>
                        <a:tabLst>
                          <a:tab pos="457200" algn="l"/>
                        </a:tabLst>
                      </a:pPr>
                      <a:r>
                        <a:rPr lang="es-ES" sz="1200">
                          <a:effectLst/>
                        </a:rPr>
                        <a:t>No determina parámetros orbitales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tc>
                <a:tc>
                  <a:txBody>
                    <a:bodyPr/>
                    <a:lstStyle/>
                    <a:p>
                      <a:pPr algn="just">
                        <a:lnSpc>
                          <a:spcPct val="107000"/>
                        </a:lnSpc>
                        <a:spcAft>
                          <a:spcPts val="800"/>
                        </a:spcAft>
                        <a:tabLst>
                          <a:tab pos="457200" algn="l"/>
                        </a:tabLs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17069752"/>
                  </a:ext>
                </a:extLst>
              </a:tr>
              <a:tr h="341546">
                <a:tc>
                  <a:txBody>
                    <a:bodyPr/>
                    <a:lstStyle/>
                    <a:p>
                      <a:pPr algn="l">
                        <a:lnSpc>
                          <a:spcPct val="107000"/>
                        </a:lnSpc>
                        <a:spcAft>
                          <a:spcPts val="800"/>
                        </a:spcAft>
                        <a:tabLst>
                          <a:tab pos="457200" algn="l"/>
                        </a:tabLst>
                      </a:pPr>
                      <a:r>
                        <a:rPr lang="en-US" sz="1200" dirty="0" err="1">
                          <a:effectLst/>
                        </a:rPr>
                        <a:t>Tipo</a:t>
                      </a:r>
                      <a:r>
                        <a:rPr lang="en-US" sz="1200" dirty="0">
                          <a:effectLst/>
                        </a:rPr>
                        <a:t> de </a:t>
                      </a:r>
                      <a:r>
                        <a:rPr lang="en-US" sz="1200" dirty="0" err="1">
                          <a:effectLst/>
                        </a:rPr>
                        <a:t>análisis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a:txBody>
                    <a:bodyPr/>
                    <a:lstStyle/>
                    <a:p>
                      <a:pPr algn="ctr">
                        <a:lnSpc>
                          <a:spcPct val="107000"/>
                        </a:lnSpc>
                        <a:spcAft>
                          <a:spcPts val="0"/>
                        </a:spcAft>
                      </a:pPr>
                      <a:r>
                        <a:rPr lang="es-ES" sz="1200">
                          <a:effectLst/>
                        </a:rPr>
                        <a:t>1-ITER</a:t>
                      </a:r>
                      <a:endParaRPr lang="en-US"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53163" marR="53163" marT="0" marB="0" anchor="ctr"/>
                </a:tc>
                <a:tc>
                  <a:txBody>
                    <a:bodyPr/>
                    <a:lstStyle/>
                    <a:p>
                      <a:pPr algn="just">
                        <a:lnSpc>
                          <a:spcPct val="107000"/>
                        </a:lnSpc>
                        <a:spcAft>
                          <a:spcPts val="800"/>
                        </a:spcAft>
                        <a:tabLst>
                          <a:tab pos="457200" algn="l"/>
                        </a:tabLst>
                      </a:pPr>
                      <a:r>
                        <a:rPr lang="es-ES" sz="1200">
                          <a:effectLst/>
                        </a:rPr>
                        <a:t>Obtención de una solución preliminar y una solución final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tc>
                <a:tc>
                  <a:txBody>
                    <a:bodyPr/>
                    <a:lstStyle/>
                    <a:p>
                      <a:pPr algn="just">
                        <a:lnSpc>
                          <a:spcPct val="107000"/>
                        </a:lnSpc>
                        <a:spcAft>
                          <a:spcPts val="800"/>
                        </a:spcAft>
                        <a:tabLst>
                          <a:tab pos="457200" algn="l"/>
                        </a:tabLs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130808671"/>
                  </a:ext>
                </a:extLst>
              </a:tr>
              <a:tr h="485480">
                <a:tc>
                  <a:txBody>
                    <a:bodyPr/>
                    <a:lstStyle/>
                    <a:p>
                      <a:pPr algn="l">
                        <a:lnSpc>
                          <a:spcPct val="107000"/>
                        </a:lnSpc>
                        <a:spcAft>
                          <a:spcPts val="800"/>
                        </a:spcAft>
                        <a:tabLst>
                          <a:tab pos="457200" algn="l"/>
                        </a:tabLst>
                      </a:pPr>
                      <a:r>
                        <a:rPr lang="es-ES" sz="1200">
                          <a:effectLst/>
                        </a:rPr>
                        <a:t>Tipo de observable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a:txBody>
                    <a:bodyPr/>
                    <a:lstStyle/>
                    <a:p>
                      <a:pPr algn="ctr">
                        <a:lnSpc>
                          <a:spcPct val="107000"/>
                        </a:lnSpc>
                        <a:spcAft>
                          <a:spcPts val="0"/>
                        </a:spcAft>
                      </a:pPr>
                      <a:r>
                        <a:rPr lang="es-ES" sz="1200">
                          <a:effectLst/>
                        </a:rPr>
                        <a:t>LC_AUTCLN</a:t>
                      </a:r>
                      <a:endParaRPr lang="en-US"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53163" marR="53163" marT="0" marB="0" anchor="ctr"/>
                </a:tc>
                <a:tc>
                  <a:txBody>
                    <a:bodyPr/>
                    <a:lstStyle/>
                    <a:p>
                      <a:pPr algn="just">
                        <a:lnSpc>
                          <a:spcPct val="107000"/>
                        </a:lnSpc>
                        <a:spcAft>
                          <a:spcPts val="800"/>
                        </a:spcAft>
                        <a:tabLst>
                          <a:tab pos="457200" algn="l"/>
                        </a:tabLst>
                      </a:pPr>
                      <a:r>
                        <a:rPr lang="es-ES" sz="1200">
                          <a:effectLst/>
                        </a:rPr>
                        <a:t>Para la determinación de ambigüedades utiliza la combinación L3.</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tc>
                <a:tc>
                  <a:txBody>
                    <a:bodyPr/>
                    <a:lstStyle/>
                    <a:p>
                      <a:pPr algn="just">
                        <a:lnSpc>
                          <a:spcPct val="107000"/>
                        </a:lnSpc>
                        <a:spcAft>
                          <a:spcPts val="800"/>
                        </a:spcAft>
                        <a:tabLst>
                          <a:tab pos="457200" algn="l"/>
                        </a:tabLs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180739966"/>
                  </a:ext>
                </a:extLst>
              </a:tr>
              <a:tr h="485480">
                <a:tc>
                  <a:txBody>
                    <a:bodyPr/>
                    <a:lstStyle/>
                    <a:p>
                      <a:pPr algn="l">
                        <a:lnSpc>
                          <a:spcPct val="107000"/>
                        </a:lnSpc>
                        <a:spcAft>
                          <a:spcPts val="800"/>
                        </a:spcAft>
                        <a:tabLst>
                          <a:tab pos="457200" algn="l"/>
                        </a:tabLst>
                      </a:pPr>
                      <a:r>
                        <a:rPr lang="es-ES" sz="1200">
                          <a:effectLst/>
                        </a:rPr>
                        <a:t>Restricción ionosférica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a:txBody>
                    <a:bodyPr/>
                    <a:lstStyle/>
                    <a:p>
                      <a:pPr algn="ctr">
                        <a:lnSpc>
                          <a:spcPct val="107000"/>
                        </a:lnSpc>
                        <a:spcAft>
                          <a:spcPts val="0"/>
                        </a:spcAft>
                      </a:pPr>
                      <a:r>
                        <a:rPr lang="es-ES" sz="1200">
                          <a:effectLst/>
                        </a:rPr>
                        <a:t>0.0 m+8.00 ppm</a:t>
                      </a:r>
                      <a:endParaRPr lang="en-US"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53163" marR="53163" marT="0" marB="0" anchor="ctr"/>
                </a:tc>
                <a:tc>
                  <a:txBody>
                    <a:bodyPr/>
                    <a:lstStyle/>
                    <a:p>
                      <a:pPr algn="just">
                        <a:lnSpc>
                          <a:spcPct val="107000"/>
                        </a:lnSpc>
                        <a:spcAft>
                          <a:spcPts val="800"/>
                        </a:spcAft>
                        <a:tabLst>
                          <a:tab pos="457200" algn="l"/>
                        </a:tabLst>
                      </a:pPr>
                      <a:r>
                        <a:rPr lang="es-ES" sz="1200">
                          <a:effectLst/>
                        </a:rPr>
                        <a:t>Restricción aplicada a la variable ionosférica en la resolución de ambigüedades WL (L2 – L1).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tc>
                <a:tc>
                  <a:txBody>
                    <a:bodyPr/>
                    <a:lstStyle/>
                    <a:p>
                      <a:pPr algn="just">
                        <a:lnSpc>
                          <a:spcPct val="107000"/>
                        </a:lnSpc>
                        <a:spcAft>
                          <a:spcPts val="800"/>
                        </a:spcAft>
                        <a:tabLst>
                          <a:tab pos="457200" algn="l"/>
                        </a:tabLs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269884507"/>
                  </a:ext>
                </a:extLst>
              </a:tr>
              <a:tr h="485480">
                <a:tc>
                  <a:txBody>
                    <a:bodyPr/>
                    <a:lstStyle/>
                    <a:p>
                      <a:pPr algn="l">
                        <a:lnSpc>
                          <a:spcPct val="107000"/>
                        </a:lnSpc>
                        <a:spcAft>
                          <a:spcPts val="800"/>
                        </a:spcAft>
                        <a:tabLst>
                          <a:tab pos="457200" algn="l"/>
                        </a:tabLst>
                      </a:pPr>
                      <a:r>
                        <a:rPr lang="es-ES" sz="1200">
                          <a:effectLst/>
                        </a:rPr>
                        <a:t>Ambigüedades NL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a:txBody>
                    <a:bodyPr/>
                    <a:lstStyle/>
                    <a:p>
                      <a:pPr algn="ctr">
                        <a:lnSpc>
                          <a:spcPct val="107000"/>
                        </a:lnSpc>
                        <a:spcAft>
                          <a:spcPts val="0"/>
                        </a:spcAft>
                      </a:pPr>
                      <a:r>
                        <a:rPr lang="es-ES" sz="1200">
                          <a:effectLst/>
                        </a:rPr>
                        <a:t>0.15 .015 1000. 99. 15000.</a:t>
                      </a:r>
                      <a:endParaRPr lang="en-US"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53163" marR="53163" marT="0" marB="0" anchor="ctr"/>
                </a:tc>
                <a:tc>
                  <a:txBody>
                    <a:bodyPr/>
                    <a:lstStyle/>
                    <a:p>
                      <a:pPr algn="just">
                        <a:lnSpc>
                          <a:spcPct val="107000"/>
                        </a:lnSpc>
                        <a:spcAft>
                          <a:spcPts val="800"/>
                        </a:spcAft>
                        <a:tabLst>
                          <a:tab pos="457200" algn="l"/>
                        </a:tabLst>
                      </a:pPr>
                      <a:r>
                        <a:rPr lang="es-ES" sz="1200">
                          <a:effectLst/>
                        </a:rPr>
                        <a:t>Parámetros. Función de decisión, máximo valor de error ( !! ), máxima distancia línea base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tc>
                <a:tc>
                  <a:txBody>
                    <a:bodyPr/>
                    <a:lstStyle/>
                    <a:p>
                      <a:pPr algn="just">
                        <a:lnSpc>
                          <a:spcPct val="107000"/>
                        </a:lnSpc>
                        <a:spcAft>
                          <a:spcPts val="800"/>
                        </a:spcAft>
                        <a:tabLst>
                          <a:tab pos="457200" algn="l"/>
                        </a:tabLs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283908363"/>
                  </a:ext>
                </a:extLst>
              </a:tr>
              <a:tr h="341546">
                <a:tc>
                  <a:txBody>
                    <a:bodyPr/>
                    <a:lstStyle/>
                    <a:p>
                      <a:pPr algn="l">
                        <a:lnSpc>
                          <a:spcPct val="107000"/>
                        </a:lnSpc>
                        <a:spcAft>
                          <a:spcPts val="800"/>
                        </a:spcAft>
                        <a:tabLst>
                          <a:tab pos="457200" algn="l"/>
                        </a:tabLst>
                      </a:pPr>
                      <a:r>
                        <a:rPr lang="es-ES" sz="1200">
                          <a:effectLst/>
                        </a:rPr>
                        <a:t>Retraso cenital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a:txBody>
                    <a:bodyPr/>
                    <a:lstStyle/>
                    <a:p>
                      <a:pPr algn="ctr">
                        <a:lnSpc>
                          <a:spcPct val="107000"/>
                        </a:lnSpc>
                        <a:spcAft>
                          <a:spcPts val="800"/>
                        </a:spcAft>
                        <a:tabLst>
                          <a:tab pos="457200" algn="l"/>
                        </a:tabLst>
                      </a:pPr>
                      <a:r>
                        <a:rPr lang="es-ES" sz="1200">
                          <a:effectLst/>
                        </a:rPr>
                        <a:t>YES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a:txBody>
                    <a:bodyPr/>
                    <a:lstStyle/>
                    <a:p>
                      <a:pPr algn="just">
                        <a:lnSpc>
                          <a:spcPct val="107000"/>
                        </a:lnSpc>
                        <a:spcAft>
                          <a:spcPts val="800"/>
                        </a:spcAft>
                        <a:tabLst>
                          <a:tab pos="457200" algn="l"/>
                        </a:tabLst>
                      </a:pPr>
                      <a:r>
                        <a:rPr lang="es-ES" sz="1200">
                          <a:effectLst/>
                        </a:rPr>
                        <a:t>Estimación de parámetros de retraso cenital (zenith delay).</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tc>
                <a:tc>
                  <a:txBody>
                    <a:bodyPr/>
                    <a:lstStyle/>
                    <a:p>
                      <a:pPr algn="just">
                        <a:lnSpc>
                          <a:spcPct val="107000"/>
                        </a:lnSpc>
                        <a:spcAft>
                          <a:spcPts val="800"/>
                        </a:spcAft>
                        <a:tabLst>
                          <a:tab pos="457200" algn="l"/>
                        </a:tabLs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753535532"/>
                  </a:ext>
                </a:extLst>
              </a:tr>
              <a:tr h="338375">
                <a:tc>
                  <a:txBody>
                    <a:bodyPr/>
                    <a:lstStyle/>
                    <a:p>
                      <a:pPr algn="l">
                        <a:lnSpc>
                          <a:spcPct val="107000"/>
                        </a:lnSpc>
                        <a:spcAft>
                          <a:spcPts val="800"/>
                        </a:spcAft>
                        <a:tabLst>
                          <a:tab pos="457200" algn="l"/>
                        </a:tabLst>
                      </a:pPr>
                      <a:r>
                        <a:rPr lang="es-ES" sz="1200">
                          <a:effectLst/>
                        </a:rPr>
                        <a:t>Número de retrasos cenitales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a:txBody>
                    <a:bodyPr/>
                    <a:lstStyle/>
                    <a:p>
                      <a:pPr algn="ctr">
                        <a:lnSpc>
                          <a:spcPct val="107000"/>
                        </a:lnSpc>
                        <a:spcAft>
                          <a:spcPts val="0"/>
                        </a:spcAft>
                      </a:pPr>
                      <a:r>
                        <a:rPr lang="es-ES" sz="1200">
                          <a:effectLst/>
                        </a:rPr>
                        <a:t>13</a:t>
                      </a:r>
                      <a:endParaRPr lang="en-US"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53163" marR="53163" marT="0" marB="0" anchor="ctr"/>
                </a:tc>
                <a:tc>
                  <a:txBody>
                    <a:bodyPr/>
                    <a:lstStyle/>
                    <a:p>
                      <a:pPr algn="just">
                        <a:lnSpc>
                          <a:spcPct val="107000"/>
                        </a:lnSpc>
                        <a:spcAft>
                          <a:spcPts val="800"/>
                        </a:spcAft>
                        <a:tabLst>
                          <a:tab pos="457200" algn="l"/>
                          <a:tab pos="457200" algn="l"/>
                        </a:tabLst>
                      </a:pPr>
                      <a:r>
                        <a:rPr lang="es-ES" sz="1200">
                          <a:effectLst/>
                        </a:rPr>
                        <a:t>Número de retrasos cenitales calculados por día.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tc>
                <a:tc>
                  <a:txBody>
                    <a:bodyPr/>
                    <a:lstStyle/>
                    <a:p>
                      <a:pPr algn="just">
                        <a:lnSpc>
                          <a:spcPct val="107000"/>
                        </a:lnSpc>
                        <a:spcAft>
                          <a:spcPts val="800"/>
                        </a:spcAft>
                        <a:tabLst>
                          <a:tab pos="457200" algn="l"/>
                        </a:tabLs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71159278"/>
                  </a:ext>
                </a:extLst>
              </a:tr>
              <a:tr h="341546">
                <a:tc>
                  <a:txBody>
                    <a:bodyPr/>
                    <a:lstStyle/>
                    <a:p>
                      <a:pPr algn="l">
                        <a:lnSpc>
                          <a:spcPct val="107000"/>
                        </a:lnSpc>
                        <a:spcAft>
                          <a:spcPts val="800"/>
                        </a:spcAft>
                        <a:tabLst>
                          <a:tab pos="457200" algn="l"/>
                        </a:tabLst>
                      </a:pPr>
                      <a:r>
                        <a:rPr lang="es-ES" sz="1200" dirty="0">
                          <a:effectLst/>
                        </a:rPr>
                        <a:t>Intervalos de retrasos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a:txBody>
                    <a:bodyPr/>
                    <a:lstStyle/>
                    <a:p>
                      <a:pPr algn="ctr">
                        <a:lnSpc>
                          <a:spcPct val="107000"/>
                        </a:lnSpc>
                        <a:spcAft>
                          <a:spcPts val="0"/>
                        </a:spcAft>
                      </a:pPr>
                      <a:r>
                        <a:rPr lang="es-ES" sz="1200">
                          <a:effectLst/>
                        </a:rPr>
                        <a:t>2 horas</a:t>
                      </a:r>
                      <a:endParaRPr lang="en-US"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53163" marR="53163" marT="0" marB="0" anchor="ctr"/>
                </a:tc>
                <a:tc gridSpan="2">
                  <a:txBody>
                    <a:bodyPr/>
                    <a:lstStyle/>
                    <a:p>
                      <a:pPr algn="just">
                        <a:lnSpc>
                          <a:spcPct val="107000"/>
                        </a:lnSpc>
                        <a:spcAft>
                          <a:spcPts val="800"/>
                        </a:spcAft>
                        <a:tabLst>
                          <a:tab pos="457200" algn="l"/>
                          <a:tab pos="457200" algn="l"/>
                        </a:tabLst>
                      </a:pPr>
                      <a:r>
                        <a:rPr lang="es-ES" sz="1200">
                          <a:effectLst/>
                        </a:rPr>
                        <a:t>Intervalo en horas para la determinación del retraso cenital.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tc>
                <a:tc hMerge="1">
                  <a:txBody>
                    <a:bodyPr/>
                    <a:lstStyle/>
                    <a:p>
                      <a:endParaRPr lang="en-US"/>
                    </a:p>
                  </a:txBody>
                  <a:tcPr/>
                </a:tc>
                <a:extLst>
                  <a:ext uri="{0D108BD9-81ED-4DB2-BD59-A6C34878D82A}">
                    <a16:rowId xmlns:a16="http://schemas.microsoft.com/office/drawing/2014/main" val="2814428368"/>
                  </a:ext>
                </a:extLst>
              </a:tr>
              <a:tr h="341546">
                <a:tc>
                  <a:txBody>
                    <a:bodyPr/>
                    <a:lstStyle/>
                    <a:p>
                      <a:pPr algn="l">
                        <a:lnSpc>
                          <a:spcPct val="107000"/>
                        </a:lnSpc>
                        <a:spcAft>
                          <a:spcPts val="800"/>
                        </a:spcAft>
                        <a:tabLst>
                          <a:tab pos="457200" algn="l"/>
                        </a:tabLst>
                      </a:pPr>
                      <a:r>
                        <a:rPr lang="es-ES" sz="1200">
                          <a:effectLst/>
                        </a:rPr>
                        <a:t>Modelo centinal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a:txBody>
                    <a:bodyPr/>
                    <a:lstStyle/>
                    <a:p>
                      <a:pPr algn="ctr">
                        <a:lnSpc>
                          <a:spcPct val="107000"/>
                        </a:lnSpc>
                        <a:spcAft>
                          <a:spcPts val="0"/>
                        </a:spcAft>
                      </a:pPr>
                      <a:r>
                        <a:rPr lang="es-ES" sz="1200">
                          <a:effectLst/>
                        </a:rPr>
                        <a:t>PWL</a:t>
                      </a:r>
                      <a:endParaRPr lang="en-US"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53163" marR="53163" marT="0" marB="0" anchor="ctr"/>
                </a:tc>
                <a:tc>
                  <a:txBody>
                    <a:bodyPr/>
                    <a:lstStyle/>
                    <a:p>
                      <a:pPr algn="just">
                        <a:lnSpc>
                          <a:spcPct val="107000"/>
                        </a:lnSpc>
                        <a:spcAft>
                          <a:spcPts val="800"/>
                        </a:spcAft>
                        <a:tabLst>
                          <a:tab pos="457200" algn="l"/>
                          <a:tab pos="457200" algn="l"/>
                        </a:tabLst>
                      </a:pPr>
                      <a:r>
                        <a:rPr lang="es-ES" sz="1200">
                          <a:effectLst/>
                        </a:rPr>
                        <a:t>Determinación del modelo de retraso cenital: Piecewise linear.</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tc>
                <a:tc>
                  <a:txBody>
                    <a:bodyPr/>
                    <a:lstStyle/>
                    <a:p>
                      <a:pPr algn="just">
                        <a:lnSpc>
                          <a:spcPct val="107000"/>
                        </a:lnSpc>
                        <a:spcAft>
                          <a:spcPts val="800"/>
                        </a:spcAft>
                        <a:tabLst>
                          <a:tab pos="457200" algn="l"/>
                        </a:tabLs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249628712"/>
                  </a:ext>
                </a:extLst>
              </a:tr>
              <a:tr h="341546">
                <a:tc>
                  <a:txBody>
                    <a:bodyPr/>
                    <a:lstStyle/>
                    <a:p>
                      <a:pPr algn="l">
                        <a:lnSpc>
                          <a:spcPct val="107000"/>
                        </a:lnSpc>
                        <a:spcAft>
                          <a:spcPts val="800"/>
                        </a:spcAft>
                        <a:tabLst>
                          <a:tab pos="457200" algn="l"/>
                        </a:tabLst>
                      </a:pPr>
                      <a:r>
                        <a:rPr lang="es-ES" sz="1200">
                          <a:effectLst/>
                        </a:rPr>
                        <a:t>Restricción retraso cenital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a:txBody>
                    <a:bodyPr/>
                    <a:lstStyle/>
                    <a:p>
                      <a:pPr algn="ctr">
                        <a:lnSpc>
                          <a:spcPct val="150000"/>
                        </a:lnSpc>
                        <a:spcAft>
                          <a:spcPts val="800"/>
                        </a:spcAft>
                        <a:tabLst>
                          <a:tab pos="457200" algn="l"/>
                        </a:tabLst>
                      </a:pPr>
                      <a:r>
                        <a:rPr lang="es-ES" sz="1200">
                          <a:effectLst/>
                        </a:rPr>
                        <a:t>0.50 m</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a:txBody>
                    <a:bodyPr/>
                    <a:lstStyle/>
                    <a:p>
                      <a:pPr algn="just">
                        <a:lnSpc>
                          <a:spcPct val="107000"/>
                        </a:lnSpc>
                        <a:spcAft>
                          <a:spcPts val="800"/>
                        </a:spcAft>
                        <a:tabLst>
                          <a:tab pos="457200" algn="l"/>
                          <a:tab pos="457200" algn="l"/>
                        </a:tabLst>
                      </a:pPr>
                      <a:r>
                        <a:rPr lang="es-ES" sz="1200">
                          <a:effectLst/>
                        </a:rPr>
                        <a:t>Precisión a priori inicial para la determinación de los retardos cenitales.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tc>
                <a:tc>
                  <a:txBody>
                    <a:bodyPr/>
                    <a:lstStyle/>
                    <a:p>
                      <a:pPr algn="just">
                        <a:lnSpc>
                          <a:spcPct val="107000"/>
                        </a:lnSpc>
                        <a:spcAft>
                          <a:spcPts val="800"/>
                        </a:spcAft>
                        <a:tabLst>
                          <a:tab pos="457200" algn="l"/>
                        </a:tabLs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942468671"/>
                  </a:ext>
                </a:extLst>
              </a:tr>
              <a:tr h="341546">
                <a:tc>
                  <a:txBody>
                    <a:bodyPr/>
                    <a:lstStyle/>
                    <a:p>
                      <a:pPr algn="l">
                        <a:lnSpc>
                          <a:spcPct val="107000"/>
                        </a:lnSpc>
                        <a:spcAft>
                          <a:spcPts val="800"/>
                        </a:spcAft>
                        <a:tabLst>
                          <a:tab pos="457200" algn="l"/>
                        </a:tabLst>
                      </a:pPr>
                      <a:r>
                        <a:rPr lang="es-ES" sz="1200">
                          <a:effectLst/>
                        </a:rPr>
                        <a:t>Variación cenital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a:txBody>
                    <a:bodyPr/>
                    <a:lstStyle/>
                    <a:p>
                      <a:pPr algn="ctr">
                        <a:lnSpc>
                          <a:spcPct val="150000"/>
                        </a:lnSpc>
                        <a:spcAft>
                          <a:spcPts val="800"/>
                        </a:spcAft>
                        <a:tabLst>
                          <a:tab pos="457200" algn="l"/>
                        </a:tabLst>
                      </a:pPr>
                      <a:r>
                        <a:rPr lang="es-ES" sz="1200">
                          <a:effectLst/>
                        </a:rPr>
                        <a:t>0.02 100.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gridSpan="2">
                  <a:txBody>
                    <a:bodyPr/>
                    <a:lstStyle/>
                    <a:p>
                      <a:pPr algn="just">
                        <a:lnSpc>
                          <a:spcPct val="107000"/>
                        </a:lnSpc>
                        <a:spcAft>
                          <a:spcPts val="800"/>
                        </a:spcAft>
                        <a:tabLst>
                          <a:tab pos="457200" algn="l"/>
                          <a:tab pos="457200" algn="l"/>
                        </a:tabLst>
                      </a:pPr>
                      <a:r>
                        <a:rPr lang="es-ES" sz="1200">
                          <a:effectLst/>
                        </a:rPr>
                        <a:t>Valores de correlación para la variación cenital (Gauss-Markov)</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tc>
                <a:tc hMerge="1">
                  <a:txBody>
                    <a:bodyPr/>
                    <a:lstStyle/>
                    <a:p>
                      <a:endParaRPr lang="en-US"/>
                    </a:p>
                  </a:txBody>
                  <a:tcPr/>
                </a:tc>
                <a:extLst>
                  <a:ext uri="{0D108BD9-81ED-4DB2-BD59-A6C34878D82A}">
                    <a16:rowId xmlns:a16="http://schemas.microsoft.com/office/drawing/2014/main" val="620131557"/>
                  </a:ext>
                </a:extLst>
              </a:tr>
              <a:tr h="323653">
                <a:tc>
                  <a:txBody>
                    <a:bodyPr/>
                    <a:lstStyle/>
                    <a:p>
                      <a:pPr algn="l">
                        <a:lnSpc>
                          <a:spcPct val="107000"/>
                        </a:lnSpc>
                        <a:spcAft>
                          <a:spcPts val="800"/>
                        </a:spcAft>
                        <a:tabLst>
                          <a:tab pos="457200" algn="l"/>
                        </a:tabLst>
                      </a:pPr>
                      <a:r>
                        <a:rPr lang="es-ES" sz="1200">
                          <a:effectLst/>
                        </a:rPr>
                        <a:t>Gradientes atmosféricos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a:txBody>
                    <a:bodyPr/>
                    <a:lstStyle/>
                    <a:p>
                      <a:pPr algn="ctr">
                        <a:lnSpc>
                          <a:spcPct val="150000"/>
                        </a:lnSpc>
                        <a:spcAft>
                          <a:spcPts val="800"/>
                        </a:spcAft>
                        <a:tabLst>
                          <a:tab pos="457200" algn="l"/>
                        </a:tabLst>
                      </a:pPr>
                      <a:r>
                        <a:rPr lang="es-ES" sz="1200">
                          <a:effectLst/>
                        </a:rPr>
                        <a:t>YES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gridSpan="2">
                  <a:txBody>
                    <a:bodyPr/>
                    <a:lstStyle/>
                    <a:p>
                      <a:pPr algn="just">
                        <a:lnSpc>
                          <a:spcPct val="107000"/>
                        </a:lnSpc>
                        <a:spcAft>
                          <a:spcPts val="800"/>
                        </a:spcAft>
                        <a:tabLst>
                          <a:tab pos="457200" algn="l"/>
                          <a:tab pos="457200" algn="l"/>
                        </a:tabLst>
                      </a:pPr>
                      <a:r>
                        <a:rPr lang="es-ES" sz="1200">
                          <a:effectLst/>
                        </a:rPr>
                        <a:t>Estimación de gradientes atmosféricos. (N-S y E-W)</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tc>
                <a:tc hMerge="1">
                  <a:txBody>
                    <a:bodyPr/>
                    <a:lstStyle/>
                    <a:p>
                      <a:endParaRPr lang="en-US"/>
                    </a:p>
                  </a:txBody>
                  <a:tcPr/>
                </a:tc>
                <a:extLst>
                  <a:ext uri="{0D108BD9-81ED-4DB2-BD59-A6C34878D82A}">
                    <a16:rowId xmlns:a16="http://schemas.microsoft.com/office/drawing/2014/main" val="2405117338"/>
                  </a:ext>
                </a:extLst>
              </a:tr>
              <a:tr h="341546">
                <a:tc>
                  <a:txBody>
                    <a:bodyPr/>
                    <a:lstStyle/>
                    <a:p>
                      <a:pPr algn="l">
                        <a:lnSpc>
                          <a:spcPct val="107000"/>
                        </a:lnSpc>
                        <a:spcAft>
                          <a:spcPts val="800"/>
                        </a:spcAft>
                        <a:tabLst>
                          <a:tab pos="457200" algn="l"/>
                        </a:tabLst>
                      </a:pPr>
                      <a:r>
                        <a:rPr lang="es-ES" sz="1200">
                          <a:effectLst/>
                        </a:rPr>
                        <a:t>Número de gradientes estimados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a:txBody>
                    <a:bodyPr/>
                    <a:lstStyle/>
                    <a:p>
                      <a:pPr algn="ctr">
                        <a:lnSpc>
                          <a:spcPct val="150000"/>
                        </a:lnSpc>
                        <a:spcAft>
                          <a:spcPts val="800"/>
                        </a:spcAft>
                        <a:tabLst>
                          <a:tab pos="457200" algn="l"/>
                        </a:tabLst>
                      </a:pPr>
                      <a:r>
                        <a:rPr lang="es-ES" sz="1200">
                          <a:effectLst/>
                        </a:rPr>
                        <a:t>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gridSpan="2">
                  <a:txBody>
                    <a:bodyPr/>
                    <a:lstStyle/>
                    <a:p>
                      <a:pPr algn="just">
                        <a:lnSpc>
                          <a:spcPct val="107000"/>
                        </a:lnSpc>
                        <a:spcAft>
                          <a:spcPts val="800"/>
                        </a:spcAft>
                        <a:tabLst>
                          <a:tab pos="457200" algn="l"/>
                          <a:tab pos="457200" algn="l"/>
                        </a:tabLst>
                      </a:pPr>
                      <a:r>
                        <a:rPr lang="es-ES" sz="1200">
                          <a:effectLst/>
                        </a:rPr>
                        <a:t>Número de gradientes calculados por día.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tc>
                <a:tc hMerge="1">
                  <a:txBody>
                    <a:bodyPr/>
                    <a:lstStyle/>
                    <a:p>
                      <a:endParaRPr lang="en-US"/>
                    </a:p>
                  </a:txBody>
                  <a:tcPr/>
                </a:tc>
                <a:extLst>
                  <a:ext uri="{0D108BD9-81ED-4DB2-BD59-A6C34878D82A}">
                    <a16:rowId xmlns:a16="http://schemas.microsoft.com/office/drawing/2014/main" val="2960143060"/>
                  </a:ext>
                </a:extLst>
              </a:tr>
              <a:tr h="341546">
                <a:tc>
                  <a:txBody>
                    <a:bodyPr/>
                    <a:lstStyle/>
                    <a:p>
                      <a:pPr algn="l">
                        <a:lnSpc>
                          <a:spcPct val="107000"/>
                        </a:lnSpc>
                        <a:spcAft>
                          <a:spcPts val="800"/>
                        </a:spcAft>
                        <a:tabLst>
                          <a:tab pos="457200" algn="l"/>
                        </a:tabLst>
                      </a:pPr>
                      <a:r>
                        <a:rPr lang="es-ES" sz="1200" dirty="0">
                          <a:effectLst/>
                        </a:rPr>
                        <a:t>Restricción de gradiente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a:txBody>
                    <a:bodyPr/>
                    <a:lstStyle/>
                    <a:p>
                      <a:pPr algn="ctr">
                        <a:lnSpc>
                          <a:spcPct val="150000"/>
                        </a:lnSpc>
                        <a:spcAft>
                          <a:spcPts val="800"/>
                        </a:spcAft>
                        <a:tabLst>
                          <a:tab pos="457200" algn="l"/>
                        </a:tabLst>
                      </a:pPr>
                      <a:r>
                        <a:rPr lang="es-ES" sz="1200">
                          <a:effectLst/>
                        </a:rPr>
                        <a:t>0.01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nchor="ctr"/>
                </a:tc>
                <a:tc gridSpan="2">
                  <a:txBody>
                    <a:bodyPr/>
                    <a:lstStyle/>
                    <a:p>
                      <a:pPr algn="just">
                        <a:lnSpc>
                          <a:spcPct val="107000"/>
                        </a:lnSpc>
                        <a:spcAft>
                          <a:spcPts val="800"/>
                        </a:spcAft>
                        <a:tabLst>
                          <a:tab pos="457200" algn="l"/>
                          <a:tab pos="457200" algn="l"/>
                        </a:tabLst>
                      </a:pPr>
                      <a:r>
                        <a:rPr lang="es-ES" sz="1200" dirty="0">
                          <a:effectLst/>
                        </a:rPr>
                        <a:t>Precisión a priori inicial para la determinación de gradientes.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53163" marR="53163" marT="0" marB="0"/>
                </a:tc>
                <a:tc hMerge="1">
                  <a:txBody>
                    <a:bodyPr/>
                    <a:lstStyle/>
                    <a:p>
                      <a:endParaRPr lang="en-US"/>
                    </a:p>
                  </a:txBody>
                  <a:tcPr/>
                </a:tc>
                <a:extLst>
                  <a:ext uri="{0D108BD9-81ED-4DB2-BD59-A6C34878D82A}">
                    <a16:rowId xmlns:a16="http://schemas.microsoft.com/office/drawing/2014/main" val="1684935598"/>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4001723184"/>
              </p:ext>
            </p:extLst>
          </p:nvPr>
        </p:nvGraphicFramePr>
        <p:xfrm>
          <a:off x="6646292" y="777035"/>
          <a:ext cx="5486401" cy="5837021"/>
        </p:xfrm>
        <a:graphic>
          <a:graphicData uri="http://schemas.openxmlformats.org/drawingml/2006/table">
            <a:tbl>
              <a:tblPr firstRow="1" firstCol="1" bandRow="1">
                <a:tableStyleId>{68D230F3-CF80-4859-8CE7-A43EE81993B5}</a:tableStyleId>
              </a:tblPr>
              <a:tblGrid>
                <a:gridCol w="1597636">
                  <a:extLst>
                    <a:ext uri="{9D8B030D-6E8A-4147-A177-3AD203B41FA5}">
                      <a16:colId xmlns:a16="http://schemas.microsoft.com/office/drawing/2014/main" val="27888132"/>
                    </a:ext>
                  </a:extLst>
                </a:gridCol>
                <a:gridCol w="1169358">
                  <a:extLst>
                    <a:ext uri="{9D8B030D-6E8A-4147-A177-3AD203B41FA5}">
                      <a16:colId xmlns:a16="http://schemas.microsoft.com/office/drawing/2014/main" val="336804824"/>
                    </a:ext>
                  </a:extLst>
                </a:gridCol>
                <a:gridCol w="2719407">
                  <a:extLst>
                    <a:ext uri="{9D8B030D-6E8A-4147-A177-3AD203B41FA5}">
                      <a16:colId xmlns:a16="http://schemas.microsoft.com/office/drawing/2014/main" val="3168089943"/>
                    </a:ext>
                  </a:extLst>
                </a:gridCol>
              </a:tblGrid>
              <a:tr h="582201">
                <a:tc>
                  <a:txBody>
                    <a:bodyPr/>
                    <a:lstStyle/>
                    <a:p>
                      <a:pPr algn="l">
                        <a:lnSpc>
                          <a:spcPct val="107000"/>
                        </a:lnSpc>
                        <a:spcAft>
                          <a:spcPts val="800"/>
                        </a:spcAft>
                        <a:tabLst>
                          <a:tab pos="457200" algn="l"/>
                        </a:tabLst>
                      </a:pPr>
                      <a:r>
                        <a:rPr lang="es-ES" sz="1200">
                          <a:effectLst/>
                        </a:rPr>
                        <a:t>Modelo meteorológico</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800"/>
                        </a:spcAft>
                        <a:tabLst>
                          <a:tab pos="457200" algn="l"/>
                        </a:tabLst>
                      </a:pPr>
                      <a:r>
                        <a:rPr lang="es-ES" sz="1400" b="0">
                          <a:effectLst/>
                        </a:rPr>
                        <a:t>RNX GPT 50</a:t>
                      </a:r>
                      <a:endParaRPr lang="en-US" sz="1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800"/>
                        </a:spcAft>
                        <a:tabLst>
                          <a:tab pos="457200" algn="l"/>
                          <a:tab pos="457200" algn="l"/>
                        </a:tabLst>
                      </a:pPr>
                      <a:r>
                        <a:rPr lang="es-ES" sz="1200" b="0">
                          <a:effectLst/>
                        </a:rPr>
                        <a:t>Determinación del archivo y/o modelo meteorológico.</a:t>
                      </a:r>
                      <a:endParaRPr lang="en-US" sz="1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26905794"/>
                  </a:ext>
                </a:extLst>
              </a:tr>
              <a:tr h="582201">
                <a:tc>
                  <a:txBody>
                    <a:bodyPr/>
                    <a:lstStyle/>
                    <a:p>
                      <a:pPr algn="l">
                        <a:lnSpc>
                          <a:spcPct val="107000"/>
                        </a:lnSpc>
                        <a:spcAft>
                          <a:spcPts val="800"/>
                        </a:spcAft>
                        <a:tabLst>
                          <a:tab pos="457200" algn="l"/>
                        </a:tabLst>
                      </a:pPr>
                      <a:r>
                        <a:rPr lang="es-ES" sz="1200">
                          <a:effectLst/>
                        </a:rPr>
                        <a:t>Modelo ionosférico</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800"/>
                        </a:spcAft>
                        <a:tabLst>
                          <a:tab pos="457200" algn="l"/>
                        </a:tabLst>
                      </a:pPr>
                      <a:r>
                        <a:rPr lang="es-ES" sz="1400">
                          <a:effectLst/>
                        </a:rPr>
                        <a:t>GMAP</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800"/>
                        </a:spcAft>
                        <a:tabLst>
                          <a:tab pos="457200" algn="l"/>
                          <a:tab pos="457200" algn="l"/>
                        </a:tabLst>
                      </a:pPr>
                      <a:r>
                        <a:rPr lang="es-ES" sz="1200">
                          <a:effectLst/>
                        </a:rPr>
                        <a:t>Corrección ionosférica a través del modelo CODE.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69732606"/>
                  </a:ext>
                </a:extLst>
              </a:tr>
              <a:tr h="582201">
                <a:tc>
                  <a:txBody>
                    <a:bodyPr/>
                    <a:lstStyle/>
                    <a:p>
                      <a:pPr algn="l">
                        <a:lnSpc>
                          <a:spcPct val="107000"/>
                        </a:lnSpc>
                        <a:spcAft>
                          <a:spcPts val="800"/>
                        </a:spcAft>
                        <a:tabLst>
                          <a:tab pos="457200" algn="l"/>
                        </a:tabLst>
                      </a:pPr>
                      <a:r>
                        <a:rPr lang="es-ES" sz="1200">
                          <a:effectLst/>
                        </a:rPr>
                        <a:t>Función de mapeo</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800"/>
                        </a:spcAft>
                        <a:tabLst>
                          <a:tab pos="457200" algn="l"/>
                        </a:tabLst>
                      </a:pPr>
                      <a:r>
                        <a:rPr lang="es-ES" sz="1200">
                          <a:effectLst/>
                        </a:rPr>
                        <a:t>NMF</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800"/>
                        </a:spcAft>
                        <a:tabLst>
                          <a:tab pos="457200" algn="l"/>
                          <a:tab pos="457200" algn="l"/>
                        </a:tabLst>
                      </a:pPr>
                      <a:r>
                        <a:rPr lang="es-ES" sz="1200">
                          <a:effectLst/>
                        </a:rPr>
                        <a:t>Cálculo de los valores de mapeo troposférico húmedo y seco a través del modelo de Niell.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71845350"/>
                  </a:ext>
                </a:extLst>
              </a:tr>
              <a:tr h="582201">
                <a:tc>
                  <a:txBody>
                    <a:bodyPr/>
                    <a:lstStyle/>
                    <a:p>
                      <a:pPr algn="l">
                        <a:lnSpc>
                          <a:spcPct val="107000"/>
                        </a:lnSpc>
                        <a:spcAft>
                          <a:spcPts val="800"/>
                        </a:spcAft>
                        <a:tabLst>
                          <a:tab pos="457200" algn="l"/>
                        </a:tabLst>
                      </a:pPr>
                      <a:r>
                        <a:rPr lang="es-ES" sz="1200">
                          <a:effectLst/>
                        </a:rPr>
                        <a:t>Marco inercial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800"/>
                        </a:spcAft>
                        <a:tabLst>
                          <a:tab pos="457200" algn="l"/>
                        </a:tabLst>
                      </a:pPr>
                      <a:r>
                        <a:rPr lang="es-ES" sz="1200">
                          <a:effectLst/>
                        </a:rPr>
                        <a:t>J2000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800"/>
                        </a:spcAft>
                        <a:tabLst>
                          <a:tab pos="457200" algn="l"/>
                          <a:tab pos="457200" algn="l"/>
                        </a:tabLst>
                      </a:pPr>
                      <a:r>
                        <a:rPr lang="es-ES" sz="1200">
                          <a:effectLst/>
                        </a:rPr>
                        <a:t>Época de referencia para la transformación de marcos.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41709559"/>
                  </a:ext>
                </a:extLst>
              </a:tr>
              <a:tr h="582201">
                <a:tc>
                  <a:txBody>
                    <a:bodyPr/>
                    <a:lstStyle/>
                    <a:p>
                      <a:pPr algn="l">
                        <a:lnSpc>
                          <a:spcPct val="107000"/>
                        </a:lnSpc>
                        <a:spcAft>
                          <a:spcPts val="800"/>
                        </a:spcAft>
                        <a:tabLst>
                          <a:tab pos="457200" algn="l"/>
                        </a:tabLst>
                      </a:pPr>
                      <a:r>
                        <a:rPr lang="es-ES" sz="1200">
                          <a:effectLst/>
                        </a:rPr>
                        <a:t>Modelo de radiación solar</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800"/>
                        </a:spcAft>
                        <a:tabLst>
                          <a:tab pos="457200" algn="l"/>
                        </a:tabLst>
                      </a:pPr>
                      <a:r>
                        <a:rPr lang="es-ES" sz="1200">
                          <a:effectLst/>
                        </a:rPr>
                        <a:t>BERNE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800"/>
                        </a:spcAft>
                        <a:tabLst>
                          <a:tab pos="457200" algn="l"/>
                          <a:tab pos="457200" algn="l"/>
                        </a:tabLst>
                      </a:pPr>
                      <a:r>
                        <a:rPr lang="es-ES" sz="1200">
                          <a:effectLst/>
                        </a:rPr>
                        <a:t>Determinación del modelo de radiación solar (9 coeficientes)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84266354"/>
                  </a:ext>
                </a:extLst>
              </a:tr>
              <a:tr h="880807">
                <a:tc>
                  <a:txBody>
                    <a:bodyPr/>
                    <a:lstStyle/>
                    <a:p>
                      <a:pPr algn="l">
                        <a:lnSpc>
                          <a:spcPct val="107000"/>
                        </a:lnSpc>
                        <a:spcAft>
                          <a:spcPts val="800"/>
                        </a:spcAft>
                        <a:tabLst>
                          <a:tab pos="457200" algn="l"/>
                        </a:tabLst>
                      </a:pPr>
                      <a:r>
                        <a:rPr lang="es-ES" sz="1200">
                          <a:effectLst/>
                        </a:rPr>
                        <a:t>Sistema gravitacional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800"/>
                        </a:spcAft>
                        <a:tabLst>
                          <a:tab pos="457200" algn="l"/>
                        </a:tabLst>
                      </a:pPr>
                      <a:r>
                        <a:rPr lang="es-ES" sz="1200">
                          <a:effectLst/>
                        </a:rPr>
                        <a:t>EGM08</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800"/>
                        </a:spcAft>
                        <a:tabLst>
                          <a:tab pos="457200" algn="l"/>
                          <a:tab pos="457200" algn="l"/>
                        </a:tabLst>
                      </a:pPr>
                      <a:r>
                        <a:rPr lang="es-ES" sz="1200">
                          <a:effectLst/>
                        </a:rPr>
                        <a:t>Definición del modelo dinámico gravitacional para la integración inicial de órbitas. (Constantes)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0173684"/>
                  </a:ext>
                </a:extLst>
              </a:tr>
              <a:tr h="880807">
                <a:tc>
                  <a:txBody>
                    <a:bodyPr/>
                    <a:lstStyle/>
                    <a:p>
                      <a:pPr algn="l">
                        <a:lnSpc>
                          <a:spcPct val="107000"/>
                        </a:lnSpc>
                        <a:spcAft>
                          <a:spcPts val="800"/>
                        </a:spcAft>
                        <a:tabLst>
                          <a:tab pos="457200" algn="l"/>
                        </a:tabLst>
                      </a:pPr>
                      <a:r>
                        <a:rPr lang="es-ES" sz="1200">
                          <a:effectLst/>
                        </a:rPr>
                        <a:t>Antenas del receptor</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800"/>
                        </a:spcAft>
                        <a:tabLst>
                          <a:tab pos="457200" algn="l"/>
                        </a:tabLst>
                      </a:pPr>
                      <a:r>
                        <a:rPr lang="es-ES" sz="1200">
                          <a:effectLst/>
                        </a:rPr>
                        <a:t>AZEL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800"/>
                        </a:spcAft>
                        <a:tabLst>
                          <a:tab pos="457200" algn="l"/>
                          <a:tab pos="457200" algn="l"/>
                        </a:tabLst>
                      </a:pPr>
                      <a:r>
                        <a:rPr lang="es-ES" sz="1200">
                          <a:effectLst/>
                        </a:rPr>
                        <a:t>Corrección de la variación del centro de fase en función del ángulo de elevación y el azimut.</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48746196"/>
                  </a:ext>
                </a:extLst>
              </a:tr>
              <a:tr h="582201">
                <a:tc>
                  <a:txBody>
                    <a:bodyPr/>
                    <a:lstStyle/>
                    <a:p>
                      <a:pPr algn="l">
                        <a:lnSpc>
                          <a:spcPct val="107000"/>
                        </a:lnSpc>
                        <a:spcAft>
                          <a:spcPts val="800"/>
                        </a:spcAft>
                        <a:tabLst>
                          <a:tab pos="457200" algn="l"/>
                        </a:tabLst>
                      </a:pPr>
                      <a:r>
                        <a:rPr lang="es-ES" sz="1200">
                          <a:effectLst/>
                        </a:rPr>
                        <a:t>Antenas de los satélites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800"/>
                        </a:spcAft>
                        <a:tabLst>
                          <a:tab pos="457200" algn="l"/>
                        </a:tabLst>
                      </a:pPr>
                      <a:r>
                        <a:rPr lang="es-ES" sz="1200">
                          <a:effectLst/>
                        </a:rPr>
                        <a:t>ELEV</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800"/>
                        </a:spcAft>
                        <a:tabLst>
                          <a:tab pos="457200" algn="l"/>
                          <a:tab pos="457200" algn="l"/>
                        </a:tabLst>
                      </a:pPr>
                      <a:r>
                        <a:rPr lang="es-ES" sz="1200">
                          <a:effectLst/>
                        </a:rPr>
                        <a:t>Corrección de la variación del centro de fase en función del ángulo de elevación.</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64875983"/>
                  </a:ext>
                </a:extLst>
              </a:tr>
              <a:tr h="582201">
                <a:tc>
                  <a:txBody>
                    <a:bodyPr/>
                    <a:lstStyle/>
                    <a:p>
                      <a:pPr algn="l">
                        <a:lnSpc>
                          <a:spcPct val="107000"/>
                        </a:lnSpc>
                        <a:spcAft>
                          <a:spcPts val="800"/>
                        </a:spcAft>
                        <a:tabLst>
                          <a:tab pos="457200" algn="l"/>
                        </a:tabLst>
                      </a:pPr>
                      <a:r>
                        <a:rPr lang="es-EC" sz="1200">
                          <a:effectLst/>
                        </a:rPr>
                        <a:t>Cargamento atmosférico</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800"/>
                        </a:spcAft>
                        <a:tabLst>
                          <a:tab pos="457200" algn="l"/>
                        </a:tabLst>
                      </a:pPr>
                      <a:r>
                        <a:rPr lang="es-ES" sz="1400">
                          <a:effectLst/>
                        </a:rPr>
                        <a:t>ATMDISP_CM</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800"/>
                        </a:spcAft>
                        <a:tabLst>
                          <a:tab pos="457200" algn="l"/>
                          <a:tab pos="457200" algn="l"/>
                        </a:tabLst>
                      </a:pPr>
                      <a:r>
                        <a:rPr lang="es-ES" sz="1200">
                          <a:effectLst/>
                        </a:rPr>
                        <a:t>Corrección de la variación posicional debido al cargamento por presión atmosférica.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45703867"/>
                  </a:ext>
                </a:extLst>
              </a:tr>
            </a:tbl>
          </a:graphicData>
        </a:graphic>
      </p:graphicFrame>
    </p:spTree>
    <p:extLst>
      <p:ext uri="{BB962C8B-B14F-4D97-AF65-F5344CB8AC3E}">
        <p14:creationId xmlns:p14="http://schemas.microsoft.com/office/powerpoint/2010/main" val="24986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6" name="Título 1"/>
          <p:cNvSpPr>
            <a:spLocks noGrp="1"/>
          </p:cNvSpPr>
          <p:nvPr>
            <p:ph type="title"/>
          </p:nvPr>
        </p:nvSpPr>
        <p:spPr>
          <a:xfrm>
            <a:off x="998013" y="2633914"/>
            <a:ext cx="10360501" cy="2261643"/>
          </a:xfrm>
        </p:spPr>
        <p:txBody>
          <a:bodyPr>
            <a:noAutofit/>
          </a:bodyPr>
          <a:lstStyle/>
          <a:p>
            <a:pPr algn="r"/>
            <a:r>
              <a:rPr lang="es-ES" sz="7200" i="1" dirty="0">
                <a:effectLst>
                  <a:outerShdw blurRad="38100" dist="38100" dir="2700000" algn="tl">
                    <a:srgbClr val="000000">
                      <a:alpha val="43137"/>
                    </a:srgbClr>
                  </a:outerShdw>
                </a:effectLst>
                <a:latin typeface="Brush Script MT" panose="03060802040406070304" pitchFamily="66" charset="0"/>
                <a:cs typeface="Arial" panose="020B0604020202020204" pitchFamily="34" charset="0"/>
              </a:rPr>
              <a:t>“Todos los triunfos nacen cuando nos atrevemos a comenzar”</a:t>
            </a:r>
            <a:br>
              <a:rPr lang="es-ES" sz="7200" i="1" dirty="0">
                <a:effectLst>
                  <a:outerShdw blurRad="38100" dist="38100" dir="2700000" algn="tl">
                    <a:srgbClr val="000000">
                      <a:alpha val="43137"/>
                    </a:srgbClr>
                  </a:outerShdw>
                </a:effectLst>
                <a:latin typeface="Brush Script MT" panose="03060802040406070304" pitchFamily="66" charset="0"/>
                <a:cs typeface="Arial" panose="020B0604020202020204" pitchFamily="34" charset="0"/>
              </a:rPr>
            </a:br>
            <a:br>
              <a:rPr lang="es-ES" sz="7200" i="1" dirty="0">
                <a:effectLst>
                  <a:outerShdw blurRad="38100" dist="38100" dir="2700000" algn="tl">
                    <a:srgbClr val="000000">
                      <a:alpha val="43137"/>
                    </a:srgbClr>
                  </a:outerShdw>
                </a:effectLst>
                <a:latin typeface="Brush Script MT" panose="03060802040406070304" pitchFamily="66" charset="0"/>
                <a:cs typeface="Arial" panose="020B0604020202020204" pitchFamily="34" charset="0"/>
              </a:rPr>
            </a:br>
            <a:r>
              <a:rPr lang="es-ES" sz="6000" i="1" dirty="0">
                <a:effectLst>
                  <a:outerShdw blurRad="38100" dist="38100" dir="2700000" algn="tl">
                    <a:srgbClr val="000000">
                      <a:alpha val="43137"/>
                    </a:srgbClr>
                  </a:outerShdw>
                </a:effectLst>
                <a:latin typeface="Brush Script MT" panose="03060802040406070304" pitchFamily="66" charset="0"/>
                <a:cs typeface="Arial" panose="020B0604020202020204" pitchFamily="34" charset="0"/>
              </a:rPr>
              <a:t>Eugene </a:t>
            </a:r>
            <a:r>
              <a:rPr lang="es-ES" sz="6000" i="1" dirty="0" err="1">
                <a:effectLst>
                  <a:outerShdw blurRad="38100" dist="38100" dir="2700000" algn="tl">
                    <a:srgbClr val="000000">
                      <a:alpha val="43137"/>
                    </a:srgbClr>
                  </a:outerShdw>
                </a:effectLst>
                <a:latin typeface="Brush Script MT" panose="03060802040406070304" pitchFamily="66" charset="0"/>
                <a:cs typeface="Arial" panose="020B0604020202020204" pitchFamily="34" charset="0"/>
              </a:rPr>
              <a:t>Fitch</a:t>
            </a:r>
            <a:endParaRPr lang="es-ES" sz="6000" i="1" dirty="0">
              <a:effectLst>
                <a:outerShdw blurRad="38100" dist="38100" dir="2700000" algn="tl">
                  <a:srgbClr val="000000">
                    <a:alpha val="43137"/>
                  </a:srgbClr>
                </a:outerShdw>
              </a:effectLst>
              <a:latin typeface="Brush Script MT" panose="03060802040406070304" pitchFamily="66" charset="0"/>
              <a:cs typeface="Arial" panose="020B0604020202020204" pitchFamily="34" charset="0"/>
            </a:endParaRPr>
          </a:p>
        </p:txBody>
      </p:sp>
    </p:spTree>
    <p:extLst>
      <p:ext uri="{BB962C8B-B14F-4D97-AF65-F5344CB8AC3E}">
        <p14:creationId xmlns:p14="http://schemas.microsoft.com/office/powerpoint/2010/main" val="268887030"/>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9" name="Título 1"/>
          <p:cNvSpPr txBox="1">
            <a:spLocks/>
          </p:cNvSpPr>
          <p:nvPr/>
        </p:nvSpPr>
        <p:spPr>
          <a:xfrm>
            <a:off x="358618" y="121343"/>
            <a:ext cx="7026920" cy="535206"/>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400" b="1">
                <a:effectLst>
                  <a:outerShdw blurRad="38100" dist="38100" dir="2700000" algn="tl">
                    <a:srgbClr val="000000">
                      <a:alpha val="43137"/>
                    </a:srgbClr>
                  </a:outerShdw>
                </a:effectLst>
                <a:latin typeface="+mj-lt"/>
                <a:ea typeface="+mj-ea"/>
                <a:cs typeface="+mj-cs"/>
              </a:defRPr>
            </a:lvl1pPr>
          </a:lstStyle>
          <a:p>
            <a:r>
              <a:rPr lang="es-EC">
                <a:effectLst/>
              </a:rPr>
              <a:t>Software Científico Bernese 5.2</a:t>
            </a:r>
            <a:endParaRPr lang="en-US">
              <a:effectLst/>
            </a:endParaRPr>
          </a:p>
        </p:txBody>
      </p:sp>
      <p:pic>
        <p:nvPicPr>
          <p:cNvPr id="4" name="Imagen 3"/>
          <p:cNvPicPr>
            <a:picLocks noChangeAspect="1"/>
          </p:cNvPicPr>
          <p:nvPr/>
        </p:nvPicPr>
        <p:blipFill>
          <a:blip r:embed="rId4"/>
          <a:stretch>
            <a:fillRect/>
          </a:stretch>
        </p:blipFill>
        <p:spPr>
          <a:xfrm>
            <a:off x="2901241" y="777035"/>
            <a:ext cx="7050549" cy="2341499"/>
          </a:xfrm>
          <a:prstGeom prst="rect">
            <a:avLst/>
          </a:prstGeom>
        </p:spPr>
      </p:pic>
      <p:pic>
        <p:nvPicPr>
          <p:cNvPr id="44" name="10 Imagen" descr="Pin en IMÁGENES"/>
          <p:cNvPicPr/>
          <p:nvPr/>
        </p:nvPicPr>
        <p:blipFill rotWithShape="1">
          <a:blip r:embed="rId5" cstate="print">
            <a:extLst>
              <a:ext uri="{28A0092B-C50C-407E-A947-70E740481C1C}">
                <a14:useLocalDpi xmlns:a14="http://schemas.microsoft.com/office/drawing/2010/main" val="0"/>
              </a:ext>
            </a:extLst>
          </a:blip>
          <a:srcRect l="21730" t="7285" r="21598" b="4966"/>
          <a:stretch/>
        </p:blipFill>
        <p:spPr bwMode="auto">
          <a:xfrm>
            <a:off x="811798" y="3625514"/>
            <a:ext cx="626226" cy="541483"/>
          </a:xfrm>
          <a:prstGeom prst="rect">
            <a:avLst/>
          </a:prstGeom>
          <a:noFill/>
          <a:ln>
            <a:noFill/>
          </a:ln>
          <a:extLst>
            <a:ext uri="{53640926-AAD7-44D8-BBD7-CCE9431645EC}">
              <a14:shadowObscured xmlns:a14="http://schemas.microsoft.com/office/drawing/2010/main"/>
            </a:ext>
          </a:extLst>
        </p:spPr>
      </p:pic>
      <p:sp>
        <p:nvSpPr>
          <p:cNvPr id="45" name="22 Cuadro de texto"/>
          <p:cNvSpPr txBox="1"/>
          <p:nvPr/>
        </p:nvSpPr>
        <p:spPr>
          <a:xfrm>
            <a:off x="883696" y="3764740"/>
            <a:ext cx="454294" cy="2630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s-ES" sz="1000">
                <a:effectLst/>
                <a:latin typeface="Arial" panose="020B0604020202020204" pitchFamily="34" charset="0"/>
                <a:ea typeface="Calibri" panose="020F0502020204030204" pitchFamily="34" charset="0"/>
              </a:rPr>
              <a:t>ATM</a:t>
            </a:r>
            <a:r>
              <a:rPr lang="es-ES" sz="1400">
                <a:effectLst/>
                <a:latin typeface="Times New Roman" panose="02020603050405020304" pitchFamily="18" charset="0"/>
                <a:ea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endParaRPr>
          </a:p>
        </p:txBody>
      </p:sp>
      <p:sp>
        <p:nvSpPr>
          <p:cNvPr id="5" name="Flecha derecha 4"/>
          <p:cNvSpPr/>
          <p:nvPr/>
        </p:nvSpPr>
        <p:spPr>
          <a:xfrm>
            <a:off x="1509922" y="3853556"/>
            <a:ext cx="295422" cy="263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p:cNvSpPr txBox="1"/>
          <p:nvPr/>
        </p:nvSpPr>
        <p:spPr>
          <a:xfrm>
            <a:off x="1941341" y="3625514"/>
            <a:ext cx="2222695"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1600"/>
              <a:t>Modelos ionosféricos de entrada</a:t>
            </a:r>
            <a:endParaRPr lang="en-US" sz="1600"/>
          </a:p>
        </p:txBody>
      </p:sp>
      <p:pic>
        <p:nvPicPr>
          <p:cNvPr id="46" name="10 Imagen" descr="Pin en IMÁGENES"/>
          <p:cNvPicPr/>
          <p:nvPr/>
        </p:nvPicPr>
        <p:blipFill rotWithShape="1">
          <a:blip r:embed="rId5" cstate="print">
            <a:extLst>
              <a:ext uri="{28A0092B-C50C-407E-A947-70E740481C1C}">
                <a14:useLocalDpi xmlns:a14="http://schemas.microsoft.com/office/drawing/2010/main" val="0"/>
              </a:ext>
            </a:extLst>
          </a:blip>
          <a:srcRect l="21730" t="7285" r="21598" b="4966"/>
          <a:stretch/>
        </p:blipFill>
        <p:spPr bwMode="auto">
          <a:xfrm>
            <a:off x="811798" y="4686388"/>
            <a:ext cx="626226" cy="541483"/>
          </a:xfrm>
          <a:prstGeom prst="rect">
            <a:avLst/>
          </a:prstGeom>
          <a:noFill/>
          <a:ln>
            <a:noFill/>
          </a:ln>
          <a:extLst>
            <a:ext uri="{53640926-AAD7-44D8-BBD7-CCE9431645EC}">
              <a14:shadowObscured xmlns:a14="http://schemas.microsoft.com/office/drawing/2010/main"/>
            </a:ext>
          </a:extLst>
        </p:spPr>
      </p:pic>
      <p:sp>
        <p:nvSpPr>
          <p:cNvPr id="47" name="22 Cuadro de texto"/>
          <p:cNvSpPr txBox="1"/>
          <p:nvPr/>
        </p:nvSpPr>
        <p:spPr>
          <a:xfrm>
            <a:off x="883696" y="4825614"/>
            <a:ext cx="454294" cy="2630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s-ES" sz="900">
                <a:effectLst/>
                <a:latin typeface="Arial" panose="020B0604020202020204" pitchFamily="34" charset="0"/>
                <a:ea typeface="Calibri" panose="020F0502020204030204" pitchFamily="34" charset="0"/>
              </a:rPr>
              <a:t>GRD</a:t>
            </a:r>
            <a:r>
              <a:rPr lang="es-ES" sz="12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sp>
        <p:nvSpPr>
          <p:cNvPr id="48" name="Flecha derecha 47"/>
          <p:cNvSpPr/>
          <p:nvPr/>
        </p:nvSpPr>
        <p:spPr>
          <a:xfrm>
            <a:off x="1509922" y="4914430"/>
            <a:ext cx="295422" cy="263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adroTexto 48"/>
          <p:cNvSpPr txBox="1"/>
          <p:nvPr/>
        </p:nvSpPr>
        <p:spPr>
          <a:xfrm>
            <a:off x="1941341" y="4381589"/>
            <a:ext cx="2222695"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1600"/>
              <a:t>Mallas globales diarias con los coeficientes de entrada para la </a:t>
            </a:r>
            <a:r>
              <a:rPr lang="es-ES" sz="1600" i="1" err="1"/>
              <a:t>Vienna</a:t>
            </a:r>
            <a:r>
              <a:rPr lang="es-ES" sz="1600" i="1"/>
              <a:t> </a:t>
            </a:r>
            <a:r>
              <a:rPr lang="es-ES" sz="1600" i="1" err="1"/>
              <a:t>Mapping</a:t>
            </a:r>
            <a:r>
              <a:rPr lang="es-ES" sz="1600" i="1"/>
              <a:t> </a:t>
            </a:r>
            <a:r>
              <a:rPr lang="es-ES" sz="1600" i="1" err="1"/>
              <a:t>Function</a:t>
            </a:r>
            <a:r>
              <a:rPr lang="es-ES" sz="1600" i="1"/>
              <a:t> </a:t>
            </a:r>
            <a:r>
              <a:rPr lang="es-ES" sz="1600"/>
              <a:t>(VMF)</a:t>
            </a:r>
            <a:endParaRPr lang="en-US" sz="1600"/>
          </a:p>
        </p:txBody>
      </p:sp>
      <p:pic>
        <p:nvPicPr>
          <p:cNvPr id="54" name="10 Imagen" descr="Pin en IMÁGENES"/>
          <p:cNvPicPr/>
          <p:nvPr/>
        </p:nvPicPr>
        <p:blipFill rotWithShape="1">
          <a:blip r:embed="rId5" cstate="print">
            <a:extLst>
              <a:ext uri="{28A0092B-C50C-407E-A947-70E740481C1C}">
                <a14:useLocalDpi xmlns:a14="http://schemas.microsoft.com/office/drawing/2010/main" val="0"/>
              </a:ext>
            </a:extLst>
          </a:blip>
          <a:srcRect l="21730" t="7285" r="21598" b="4966"/>
          <a:stretch/>
        </p:blipFill>
        <p:spPr bwMode="auto">
          <a:xfrm>
            <a:off x="4595455" y="3625514"/>
            <a:ext cx="626226" cy="541483"/>
          </a:xfrm>
          <a:prstGeom prst="rect">
            <a:avLst/>
          </a:prstGeom>
          <a:noFill/>
          <a:ln>
            <a:noFill/>
          </a:ln>
          <a:extLst>
            <a:ext uri="{53640926-AAD7-44D8-BBD7-CCE9431645EC}">
              <a14:shadowObscured xmlns:a14="http://schemas.microsoft.com/office/drawing/2010/main"/>
            </a:ext>
          </a:extLst>
        </p:spPr>
      </p:pic>
      <p:sp>
        <p:nvSpPr>
          <p:cNvPr id="55" name="22 Cuadro de texto"/>
          <p:cNvSpPr txBox="1"/>
          <p:nvPr/>
        </p:nvSpPr>
        <p:spPr>
          <a:xfrm>
            <a:off x="4667353" y="3764740"/>
            <a:ext cx="454294" cy="2630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s-ES" sz="900">
                <a:effectLst/>
                <a:latin typeface="Arial" panose="020B0604020202020204" pitchFamily="34" charset="0"/>
                <a:ea typeface="Calibri" panose="020F0502020204030204" pitchFamily="34" charset="0"/>
              </a:rPr>
              <a:t>ORB</a:t>
            </a:r>
            <a:r>
              <a:rPr lang="es-ES" sz="12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sp>
        <p:nvSpPr>
          <p:cNvPr id="56" name="Flecha derecha 55"/>
          <p:cNvSpPr/>
          <p:nvPr/>
        </p:nvSpPr>
        <p:spPr>
          <a:xfrm>
            <a:off x="5293579" y="3853556"/>
            <a:ext cx="295422" cy="263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adroTexto 56"/>
          <p:cNvSpPr txBox="1"/>
          <p:nvPr/>
        </p:nvSpPr>
        <p:spPr>
          <a:xfrm>
            <a:off x="5734072" y="3625514"/>
            <a:ext cx="2222695"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1600"/>
              <a:t>Archivos con las órbitas GNSS y los parámetros de orientación terrestre</a:t>
            </a:r>
            <a:endParaRPr lang="en-US" sz="1600"/>
          </a:p>
        </p:txBody>
      </p:sp>
      <p:pic>
        <p:nvPicPr>
          <p:cNvPr id="58" name="10 Imagen" descr="Pin en IMÁGENES"/>
          <p:cNvPicPr/>
          <p:nvPr/>
        </p:nvPicPr>
        <p:blipFill rotWithShape="1">
          <a:blip r:embed="rId5" cstate="print">
            <a:extLst>
              <a:ext uri="{28A0092B-C50C-407E-A947-70E740481C1C}">
                <a14:useLocalDpi xmlns:a14="http://schemas.microsoft.com/office/drawing/2010/main" val="0"/>
              </a:ext>
            </a:extLst>
          </a:blip>
          <a:srcRect l="21730" t="7285" r="21598" b="4966"/>
          <a:stretch/>
        </p:blipFill>
        <p:spPr bwMode="auto">
          <a:xfrm>
            <a:off x="4595455" y="4654171"/>
            <a:ext cx="626226" cy="541483"/>
          </a:xfrm>
          <a:prstGeom prst="rect">
            <a:avLst/>
          </a:prstGeom>
          <a:noFill/>
          <a:ln>
            <a:noFill/>
          </a:ln>
          <a:extLst>
            <a:ext uri="{53640926-AAD7-44D8-BBD7-CCE9431645EC}">
              <a14:shadowObscured xmlns:a14="http://schemas.microsoft.com/office/drawing/2010/main"/>
            </a:ext>
          </a:extLst>
        </p:spPr>
      </p:pic>
      <p:sp>
        <p:nvSpPr>
          <p:cNvPr id="59" name="22 Cuadro de texto"/>
          <p:cNvSpPr txBox="1"/>
          <p:nvPr/>
        </p:nvSpPr>
        <p:spPr>
          <a:xfrm>
            <a:off x="4667353" y="4793397"/>
            <a:ext cx="454294" cy="2630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s-ES" sz="900">
                <a:effectLst/>
                <a:latin typeface="Arial" panose="020B0604020202020204" pitchFamily="34" charset="0"/>
                <a:ea typeface="Calibri" panose="020F0502020204030204" pitchFamily="34" charset="0"/>
              </a:rPr>
              <a:t>RAW</a:t>
            </a:r>
            <a:r>
              <a:rPr lang="es-ES" sz="12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sp>
        <p:nvSpPr>
          <p:cNvPr id="60" name="Flecha derecha 59"/>
          <p:cNvSpPr/>
          <p:nvPr/>
        </p:nvSpPr>
        <p:spPr>
          <a:xfrm>
            <a:off x="5293579" y="4882213"/>
            <a:ext cx="295422" cy="263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adroTexto 60"/>
          <p:cNvSpPr txBox="1"/>
          <p:nvPr/>
        </p:nvSpPr>
        <p:spPr>
          <a:xfrm>
            <a:off x="5734072" y="4654171"/>
            <a:ext cx="2222695"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n-US"/>
            </a:defPPr>
            <a:lvl1pPr algn="ctr">
              <a:defRPr sz="1600"/>
            </a:lvl1pPr>
          </a:lstStyle>
          <a:p>
            <a:r>
              <a:rPr lang="es-EC"/>
              <a:t>Contiene los archivos RINEX de cada estación de Monitoreo continuo</a:t>
            </a:r>
            <a:endParaRPr lang="en-US"/>
          </a:p>
        </p:txBody>
      </p:sp>
      <p:pic>
        <p:nvPicPr>
          <p:cNvPr id="62" name="10 Imagen" descr="Pin en IMÁGENES"/>
          <p:cNvPicPr/>
          <p:nvPr/>
        </p:nvPicPr>
        <p:blipFill rotWithShape="1">
          <a:blip r:embed="rId5" cstate="print">
            <a:extLst>
              <a:ext uri="{28A0092B-C50C-407E-A947-70E740481C1C}">
                <a14:useLocalDpi xmlns:a14="http://schemas.microsoft.com/office/drawing/2010/main" val="0"/>
              </a:ext>
            </a:extLst>
          </a:blip>
          <a:srcRect l="21730" t="7285" r="21598" b="4966"/>
          <a:stretch/>
        </p:blipFill>
        <p:spPr bwMode="auto">
          <a:xfrm>
            <a:off x="8343553" y="3625514"/>
            <a:ext cx="626226" cy="541483"/>
          </a:xfrm>
          <a:prstGeom prst="rect">
            <a:avLst/>
          </a:prstGeom>
          <a:noFill/>
          <a:ln>
            <a:noFill/>
          </a:ln>
          <a:extLst>
            <a:ext uri="{53640926-AAD7-44D8-BBD7-CCE9431645EC}">
              <a14:shadowObscured xmlns:a14="http://schemas.microsoft.com/office/drawing/2010/main"/>
            </a:ext>
          </a:extLst>
        </p:spPr>
      </p:pic>
      <p:sp>
        <p:nvSpPr>
          <p:cNvPr id="63" name="22 Cuadro de texto"/>
          <p:cNvSpPr txBox="1"/>
          <p:nvPr/>
        </p:nvSpPr>
        <p:spPr>
          <a:xfrm>
            <a:off x="8415451" y="3764740"/>
            <a:ext cx="454294" cy="2630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s-ES" sz="900">
                <a:effectLst/>
                <a:latin typeface="Arial" panose="020B0604020202020204" pitchFamily="34" charset="0"/>
                <a:ea typeface="Calibri" panose="020F0502020204030204" pitchFamily="34" charset="0"/>
              </a:rPr>
              <a:t>STA</a:t>
            </a:r>
            <a:r>
              <a:rPr lang="es-ES" sz="12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sp>
        <p:nvSpPr>
          <p:cNvPr id="64" name="Flecha derecha 63"/>
          <p:cNvSpPr/>
          <p:nvPr/>
        </p:nvSpPr>
        <p:spPr>
          <a:xfrm>
            <a:off x="9041677" y="3853556"/>
            <a:ext cx="295422" cy="263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adroTexto 64"/>
          <p:cNvSpPr txBox="1"/>
          <p:nvPr/>
        </p:nvSpPr>
        <p:spPr>
          <a:xfrm>
            <a:off x="9482170" y="3625514"/>
            <a:ext cx="2222695"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n-US"/>
            </a:defPPr>
            <a:lvl1pPr algn="ctr">
              <a:defRPr sz="1600"/>
            </a:lvl1pPr>
          </a:lstStyle>
          <a:p>
            <a:r>
              <a:rPr lang="es-EC"/>
              <a:t>Contiene los archivos de información de las estaciones.</a:t>
            </a:r>
          </a:p>
        </p:txBody>
      </p:sp>
      <p:pic>
        <p:nvPicPr>
          <p:cNvPr id="27" name="Imagen 26">
            <a:extLst>
              <a:ext uri="{FF2B5EF4-FFF2-40B4-BE49-F238E27FC236}">
                <a16:creationId xmlns:a16="http://schemas.microsoft.com/office/drawing/2014/main" id="{1760AA8A-B449-401E-924B-5C809CF89447}"/>
              </a:ext>
            </a:extLst>
          </p:cNvPr>
          <p:cNvPicPr>
            <a:picLocks noChangeAspect="1"/>
          </p:cNvPicPr>
          <p:nvPr/>
        </p:nvPicPr>
        <p:blipFill rotWithShape="1">
          <a:blip r:embed="rId6"/>
          <a:srcRect b="25156"/>
          <a:stretch/>
        </p:blipFill>
        <p:spPr>
          <a:xfrm>
            <a:off x="883695" y="831515"/>
            <a:ext cx="1811879" cy="721060"/>
          </a:xfrm>
          <a:prstGeom prst="rect">
            <a:avLst/>
          </a:prstGeom>
          <a:ln>
            <a:solidFill>
              <a:schemeClr val="tx1"/>
            </a:solidFill>
          </a:ln>
        </p:spPr>
      </p:pic>
    </p:spTree>
    <p:extLst>
      <p:ext uri="{BB962C8B-B14F-4D97-AF65-F5344CB8AC3E}">
        <p14:creationId xmlns:p14="http://schemas.microsoft.com/office/powerpoint/2010/main" val="40587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down)">
                                      <p:cBhvr>
                                        <p:cTn id="18" dur="500"/>
                                        <p:tgtEl>
                                          <p:spTgt spid="4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down)">
                                      <p:cBhvr>
                                        <p:cTn id="27" dur="500"/>
                                        <p:tgtEl>
                                          <p:spTgt spid="4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down)">
                                      <p:cBhvr>
                                        <p:cTn id="30" dur="500"/>
                                        <p:tgtEl>
                                          <p:spTgt spid="4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down)">
                                      <p:cBhvr>
                                        <p:cTn id="33" dur="500"/>
                                        <p:tgtEl>
                                          <p:spTgt spid="4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00"/>
                                        <p:tgtEl>
                                          <p:spTgt spid="49"/>
                                        </p:tgtEl>
                                      </p:cBhvr>
                                    </p:animEffect>
                                  </p:childTnLst>
                                </p:cTn>
                              </p:par>
                              <p:par>
                                <p:cTn id="37" presetID="22" presetClass="entr" presetSubtype="4" fill="hold"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down)">
                                      <p:cBhvr>
                                        <p:cTn id="39" dur="500"/>
                                        <p:tgtEl>
                                          <p:spTgt spid="5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down)">
                                      <p:cBhvr>
                                        <p:cTn id="42" dur="500"/>
                                        <p:tgtEl>
                                          <p:spTgt spid="5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down)">
                                      <p:cBhvr>
                                        <p:cTn id="45" dur="500"/>
                                        <p:tgtEl>
                                          <p:spTgt spid="5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wipe(down)">
                                      <p:cBhvr>
                                        <p:cTn id="48" dur="500"/>
                                        <p:tgtEl>
                                          <p:spTgt spid="57"/>
                                        </p:tgtEl>
                                      </p:cBhvr>
                                    </p:animEffect>
                                  </p:childTnLst>
                                </p:cTn>
                              </p:par>
                              <p:par>
                                <p:cTn id="49" presetID="22" presetClass="entr" presetSubtype="4"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ipe(down)">
                                      <p:cBhvr>
                                        <p:cTn id="51" dur="500"/>
                                        <p:tgtEl>
                                          <p:spTgt spid="5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wipe(down)">
                                      <p:cBhvr>
                                        <p:cTn id="54" dur="500"/>
                                        <p:tgtEl>
                                          <p:spTgt spid="5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down)">
                                      <p:cBhvr>
                                        <p:cTn id="57" dur="500"/>
                                        <p:tgtEl>
                                          <p:spTgt spid="6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wipe(down)">
                                      <p:cBhvr>
                                        <p:cTn id="60" dur="500"/>
                                        <p:tgtEl>
                                          <p:spTgt spid="61"/>
                                        </p:tgtEl>
                                      </p:cBhvr>
                                    </p:animEffect>
                                  </p:childTnLst>
                                </p:cTn>
                              </p:par>
                              <p:par>
                                <p:cTn id="61" presetID="22" presetClass="entr" presetSubtype="4" fill="hold" nodeType="with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wipe(down)">
                                      <p:cBhvr>
                                        <p:cTn id="63" dur="500"/>
                                        <p:tgtEl>
                                          <p:spTgt spid="62"/>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wipe(down)">
                                      <p:cBhvr>
                                        <p:cTn id="66" dur="500"/>
                                        <p:tgtEl>
                                          <p:spTgt spid="6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wipe(down)">
                                      <p:cBhvr>
                                        <p:cTn id="69" dur="500"/>
                                        <p:tgtEl>
                                          <p:spTgt spid="64"/>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ipe(down)">
                                      <p:cBhvr>
                                        <p:cTn id="72" dur="500"/>
                                        <p:tgtEl>
                                          <p:spTgt spid="65"/>
                                        </p:tgtEl>
                                      </p:cBhvr>
                                    </p:animEffect>
                                  </p:childTnLst>
                                </p:cTn>
                              </p:par>
                              <p:par>
                                <p:cTn id="73" presetID="22" presetClass="entr" presetSubtype="4"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5" grpId="0"/>
      <p:bldP spid="5" grpId="0" animBg="1"/>
      <p:bldP spid="6" grpId="0" animBg="1"/>
      <p:bldP spid="47" grpId="0"/>
      <p:bldP spid="48" grpId="0" animBg="1"/>
      <p:bldP spid="49" grpId="0" animBg="1"/>
      <p:bldP spid="55" grpId="0"/>
      <p:bldP spid="56" grpId="0" animBg="1"/>
      <p:bldP spid="57" grpId="0" animBg="1"/>
      <p:bldP spid="59" grpId="0"/>
      <p:bldP spid="60" grpId="0" animBg="1"/>
      <p:bldP spid="61" grpId="0" animBg="1"/>
      <p:bldP spid="63" grpId="0"/>
      <p:bldP spid="64" grpId="0" animBg="1"/>
      <p:bldP spid="6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9" name="Título 1"/>
          <p:cNvSpPr txBox="1">
            <a:spLocks/>
          </p:cNvSpPr>
          <p:nvPr/>
        </p:nvSpPr>
        <p:spPr>
          <a:xfrm>
            <a:off x="358617" y="121343"/>
            <a:ext cx="9756053" cy="535206"/>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400" b="1">
                <a:effectLst>
                  <a:outerShdw blurRad="38100" dist="38100" dir="2700000" algn="tl">
                    <a:srgbClr val="000000">
                      <a:alpha val="43137"/>
                    </a:srgbClr>
                  </a:outerShdw>
                </a:effectLst>
                <a:latin typeface="+mj-lt"/>
                <a:ea typeface="+mj-ea"/>
                <a:cs typeface="+mj-cs"/>
              </a:defRPr>
            </a:lvl1pPr>
          </a:lstStyle>
          <a:p>
            <a:r>
              <a:rPr lang="es-EC">
                <a:effectLst/>
              </a:rPr>
              <a:t>Diagrama de flujo - Software Científico Bernese 5.2</a:t>
            </a:r>
            <a:endParaRPr lang="en-US">
              <a:effectLst/>
            </a:endParaRPr>
          </a:p>
        </p:txBody>
      </p:sp>
      <p:pic>
        <p:nvPicPr>
          <p:cNvPr id="8" name="Imagen 7"/>
          <p:cNvPicPr/>
          <p:nvPr/>
        </p:nvPicPr>
        <p:blipFill rotWithShape="1">
          <a:blip r:embed="rId3">
            <a:extLst>
              <a:ext uri="{28A0092B-C50C-407E-A947-70E740481C1C}">
                <a14:useLocalDpi xmlns:a14="http://schemas.microsoft.com/office/drawing/2010/main" val="0"/>
              </a:ext>
            </a:extLst>
          </a:blip>
          <a:srcRect r="51918"/>
          <a:stretch/>
        </p:blipFill>
        <p:spPr bwMode="auto">
          <a:xfrm>
            <a:off x="465992" y="948933"/>
            <a:ext cx="2896185" cy="4818821"/>
          </a:xfrm>
          <a:prstGeom prst="rect">
            <a:avLst/>
          </a:prstGeom>
          <a:noFill/>
        </p:spPr>
      </p:pic>
      <p:pic>
        <p:nvPicPr>
          <p:cNvPr id="10" name="Imagen 9"/>
          <p:cNvPicPr/>
          <p:nvPr/>
        </p:nvPicPr>
        <p:blipFill rotWithShape="1">
          <a:blip r:embed="rId3">
            <a:extLst>
              <a:ext uri="{28A0092B-C50C-407E-A947-70E740481C1C}">
                <a14:useLocalDpi xmlns:a14="http://schemas.microsoft.com/office/drawing/2010/main" val="0"/>
              </a:ext>
            </a:extLst>
          </a:blip>
          <a:srcRect l="54140"/>
          <a:stretch/>
        </p:blipFill>
        <p:spPr bwMode="auto">
          <a:xfrm>
            <a:off x="3530991" y="388946"/>
            <a:ext cx="2912012" cy="5266266"/>
          </a:xfrm>
          <a:prstGeom prst="rect">
            <a:avLst/>
          </a:prstGeom>
          <a:noFill/>
        </p:spPr>
      </p:pic>
      <p:pic>
        <p:nvPicPr>
          <p:cNvPr id="11" name="Imagen 10"/>
          <p:cNvPicPr/>
          <p:nvPr/>
        </p:nvPicPr>
        <p:blipFill>
          <a:blip r:embed="rId4">
            <a:extLst>
              <a:ext uri="{28A0092B-C50C-407E-A947-70E740481C1C}">
                <a14:useLocalDpi xmlns:a14="http://schemas.microsoft.com/office/drawing/2010/main" val="0"/>
              </a:ext>
            </a:extLst>
          </a:blip>
          <a:srcRect/>
          <a:stretch>
            <a:fillRect/>
          </a:stretch>
        </p:blipFill>
        <p:spPr bwMode="auto">
          <a:xfrm>
            <a:off x="6893168" y="948933"/>
            <a:ext cx="4880610" cy="4818821"/>
          </a:xfrm>
          <a:prstGeom prst="rect">
            <a:avLst/>
          </a:prstGeom>
          <a:noFill/>
        </p:spPr>
      </p:pic>
    </p:spTree>
    <p:extLst>
      <p:ext uri="{BB962C8B-B14F-4D97-AF65-F5344CB8AC3E}">
        <p14:creationId xmlns:p14="http://schemas.microsoft.com/office/powerpoint/2010/main" val="104298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9" name="Título 1"/>
          <p:cNvSpPr txBox="1">
            <a:spLocks/>
          </p:cNvSpPr>
          <p:nvPr/>
        </p:nvSpPr>
        <p:spPr>
          <a:xfrm>
            <a:off x="358617" y="121343"/>
            <a:ext cx="11655191" cy="535206"/>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400" b="1">
                <a:effectLst/>
                <a:latin typeface="+mj-lt"/>
                <a:ea typeface="+mj-ea"/>
                <a:cs typeface="+mj-cs"/>
              </a:defRPr>
            </a:lvl1pPr>
          </a:lstStyle>
          <a:p>
            <a:r>
              <a:rPr lang="es-EC" sz="2800"/>
              <a:t>PCF para realizar el procesamiento de las soluciones diarias y semanales</a:t>
            </a:r>
            <a:endParaRPr lang="en-US" sz="2800"/>
          </a:p>
        </p:txBody>
      </p:sp>
      <p:graphicFrame>
        <p:nvGraphicFramePr>
          <p:cNvPr id="3" name="Tabla 2"/>
          <p:cNvGraphicFramePr>
            <a:graphicFrameLocks noGrp="1"/>
          </p:cNvGraphicFramePr>
          <p:nvPr>
            <p:extLst>
              <p:ext uri="{D42A27DB-BD31-4B8C-83A1-F6EECF244321}">
                <p14:modId xmlns:p14="http://schemas.microsoft.com/office/powerpoint/2010/main" val="579698185"/>
              </p:ext>
            </p:extLst>
          </p:nvPr>
        </p:nvGraphicFramePr>
        <p:xfrm>
          <a:off x="3329208" y="1300139"/>
          <a:ext cx="6039876" cy="4182364"/>
        </p:xfrm>
        <a:graphic>
          <a:graphicData uri="http://schemas.openxmlformats.org/drawingml/2006/table">
            <a:tbl>
              <a:tblPr firstRow="1" firstCol="1" bandRow="1">
                <a:tableStyleId>{68D230F3-CF80-4859-8CE7-A43EE81993B5}</a:tableStyleId>
              </a:tblPr>
              <a:tblGrid>
                <a:gridCol w="1781043">
                  <a:extLst>
                    <a:ext uri="{9D8B030D-6E8A-4147-A177-3AD203B41FA5}">
                      <a16:colId xmlns:a16="http://schemas.microsoft.com/office/drawing/2014/main" val="3885894629"/>
                    </a:ext>
                  </a:extLst>
                </a:gridCol>
                <a:gridCol w="1303134">
                  <a:extLst>
                    <a:ext uri="{9D8B030D-6E8A-4147-A177-3AD203B41FA5}">
                      <a16:colId xmlns:a16="http://schemas.microsoft.com/office/drawing/2014/main" val="3204421089"/>
                    </a:ext>
                  </a:extLst>
                </a:gridCol>
                <a:gridCol w="2955699">
                  <a:extLst>
                    <a:ext uri="{9D8B030D-6E8A-4147-A177-3AD203B41FA5}">
                      <a16:colId xmlns:a16="http://schemas.microsoft.com/office/drawing/2014/main" val="668396431"/>
                    </a:ext>
                  </a:extLst>
                </a:gridCol>
              </a:tblGrid>
              <a:tr h="190190">
                <a:tc>
                  <a:txBody>
                    <a:bodyPr/>
                    <a:lstStyle/>
                    <a:p>
                      <a:pPr algn="ctr">
                        <a:lnSpc>
                          <a:spcPct val="107000"/>
                        </a:lnSpc>
                        <a:spcBef>
                          <a:spcPts val="200"/>
                        </a:spcBef>
                        <a:spcAft>
                          <a:spcPts val="0"/>
                        </a:spcAft>
                        <a:tabLst>
                          <a:tab pos="457200" algn="l"/>
                        </a:tabLst>
                      </a:pPr>
                      <a:r>
                        <a:rPr lang="es-EC" sz="1600">
                          <a:effectLst/>
                        </a:rPr>
                        <a:t>Etapa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Bef>
                          <a:spcPts val="200"/>
                        </a:spcBef>
                        <a:spcAft>
                          <a:spcPts val="0"/>
                        </a:spcAft>
                        <a:tabLst>
                          <a:tab pos="457200" algn="l"/>
                        </a:tabLst>
                      </a:pPr>
                      <a:r>
                        <a:rPr lang="es-EC" sz="1600">
                          <a:effectLst/>
                        </a:rPr>
                        <a:t>Módulo</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Bef>
                          <a:spcPts val="200"/>
                        </a:spcBef>
                        <a:spcAft>
                          <a:spcPts val="0"/>
                        </a:spcAft>
                        <a:tabLst>
                          <a:tab pos="457200" algn="l"/>
                        </a:tabLst>
                      </a:pPr>
                      <a:r>
                        <a:rPr lang="es-EC" sz="1600">
                          <a:effectLst/>
                        </a:rPr>
                        <a:t>Descripción</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52276083"/>
                  </a:ext>
                </a:extLst>
              </a:tr>
              <a:tr h="390445">
                <a:tc>
                  <a:txBody>
                    <a:bodyPr/>
                    <a:lstStyle/>
                    <a:p>
                      <a:pPr algn="l">
                        <a:lnSpc>
                          <a:spcPct val="107000"/>
                        </a:lnSpc>
                        <a:spcAft>
                          <a:spcPts val="800"/>
                        </a:spcAft>
                        <a:tabLst>
                          <a:tab pos="457200" algn="l"/>
                        </a:tabLst>
                      </a:pPr>
                      <a:r>
                        <a:rPr lang="en-US" sz="1100">
                          <a:effectLst/>
                        </a:rPr>
                        <a:t>Extrapolación de coordenadas</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tabLst>
                          <a:tab pos="457200" algn="l"/>
                          <a:tab pos="457200" algn="l"/>
                        </a:tabLst>
                      </a:pPr>
                      <a:r>
                        <a:rPr lang="es-ES" sz="1100">
                          <a:effectLst/>
                        </a:rPr>
                        <a:t>COOVEL</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800"/>
                        </a:spcAft>
                        <a:tabLst>
                          <a:tab pos="457200" algn="l"/>
                        </a:tabLst>
                      </a:pPr>
                      <a:r>
                        <a:rPr lang="es-ES" sz="1100">
                          <a:effectLst/>
                        </a:rPr>
                        <a:t>Cálculo de coordenadas a-prior en la época de procesamiento</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96061214"/>
                  </a:ext>
                </a:extLst>
              </a:tr>
              <a:tr h="590701">
                <a:tc>
                  <a:txBody>
                    <a:bodyPr/>
                    <a:lstStyle/>
                    <a:p>
                      <a:pPr algn="l">
                        <a:lnSpc>
                          <a:spcPct val="107000"/>
                        </a:lnSpc>
                        <a:spcAft>
                          <a:spcPts val="800"/>
                        </a:spcAft>
                        <a:tabLst>
                          <a:tab pos="457200" algn="l"/>
                        </a:tabLst>
                      </a:pPr>
                      <a:r>
                        <a:rPr lang="en-US" sz="1100" dirty="0">
                          <a:effectLst/>
                        </a:rPr>
                        <a:t>Análisis de </a:t>
                      </a:r>
                      <a:r>
                        <a:rPr lang="en-US" sz="1100" dirty="0" err="1">
                          <a:effectLst/>
                        </a:rPr>
                        <a:t>órbitas</a:t>
                      </a:r>
                      <a:r>
                        <a:rPr lang="en-US" sz="1100" dirty="0">
                          <a:effectLst/>
                        </a:rPr>
                        <a:t> </a:t>
                      </a:r>
                      <a:r>
                        <a:rPr lang="en-US" sz="1100" dirty="0" err="1">
                          <a:effectLst/>
                        </a:rPr>
                        <a:t>satelitales</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tabLst>
                          <a:tab pos="457200" algn="l"/>
                          <a:tab pos="457200" algn="l"/>
                        </a:tabLst>
                      </a:pPr>
                      <a:r>
                        <a:rPr lang="es-ES" sz="1100">
                          <a:effectLst/>
                        </a:rPr>
                        <a:t>POLUPDH</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800"/>
                        </a:spcAft>
                        <a:tabLst>
                          <a:tab pos="457200" algn="l"/>
                        </a:tabLst>
                      </a:pPr>
                      <a:r>
                        <a:rPr lang="es-ES" sz="1100">
                          <a:effectLst/>
                        </a:rPr>
                        <a:t>Generación de archivo de parámetros de orientación terrestre en el momento del procesamiento.</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74129608"/>
                  </a:ext>
                </a:extLst>
              </a:tr>
              <a:tr h="790956">
                <a:tc>
                  <a:txBody>
                    <a:bodyPr/>
                    <a:lstStyle/>
                    <a:p>
                      <a:pPr algn="l">
                        <a:lnSpc>
                          <a:spcPct val="107000"/>
                        </a:lnSpc>
                        <a:spcAft>
                          <a:spcPts val="800"/>
                        </a:spcAft>
                        <a:tabLst>
                          <a:tab pos="457200" algn="l"/>
                        </a:tabLst>
                      </a:pPr>
                      <a:r>
                        <a:rPr lang="es-ES" sz="1100">
                          <a:effectLst/>
                        </a:rPr>
                        <a:t> </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tabLst>
                          <a:tab pos="457200" algn="l"/>
                          <a:tab pos="457200" algn="l"/>
                        </a:tabLst>
                      </a:pPr>
                      <a:r>
                        <a:rPr lang="es-ES" sz="1100">
                          <a:effectLst/>
                        </a:rPr>
                        <a:t>PRETAB</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800"/>
                        </a:spcAft>
                        <a:tabLst>
                          <a:tab pos="457200" algn="l"/>
                        </a:tabLst>
                      </a:pPr>
                      <a:r>
                        <a:rPr lang="es-ES" sz="1100">
                          <a:effectLst/>
                        </a:rPr>
                        <a:t>Cálculo de órbitas tabulares (restablecer intervalos de seguimiento) en el tiempo de procesamiento. Corrección de relojes de satélite.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8096971"/>
                  </a:ext>
                </a:extLst>
              </a:tr>
              <a:tr h="390445">
                <a:tc>
                  <a:txBody>
                    <a:bodyPr/>
                    <a:lstStyle/>
                    <a:p>
                      <a:pPr algn="l">
                        <a:lnSpc>
                          <a:spcPct val="107000"/>
                        </a:lnSpc>
                        <a:spcAft>
                          <a:spcPts val="800"/>
                        </a:spcAft>
                        <a:tabLst>
                          <a:tab pos="457200" algn="l"/>
                        </a:tabLst>
                      </a:pPr>
                      <a:r>
                        <a:rPr lang="es-ES" sz="1100">
                          <a:effectLst/>
                        </a:rPr>
                        <a:t> </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tabLst>
                          <a:tab pos="457200" algn="l"/>
                          <a:tab pos="457200" algn="l"/>
                        </a:tabLst>
                      </a:pPr>
                      <a:r>
                        <a:rPr lang="es-ES" sz="1100">
                          <a:effectLst/>
                        </a:rPr>
                        <a:t>ORBGENH</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800"/>
                        </a:spcAft>
                        <a:tabLst>
                          <a:tab pos="457200" algn="l"/>
                        </a:tabLst>
                      </a:pPr>
                      <a:r>
                        <a:rPr lang="es-ES" sz="1100">
                          <a:effectLst/>
                        </a:rPr>
                        <a:t>Generación de órbitas estándar (integración de ecuaciones de movimiento).</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7142685"/>
                  </a:ext>
                </a:extLst>
              </a:tr>
              <a:tr h="590701">
                <a:tc>
                  <a:txBody>
                    <a:bodyPr/>
                    <a:lstStyle/>
                    <a:p>
                      <a:pPr algn="l">
                        <a:lnSpc>
                          <a:spcPct val="107000"/>
                        </a:lnSpc>
                        <a:spcAft>
                          <a:spcPts val="800"/>
                        </a:spcAft>
                        <a:tabLst>
                          <a:tab pos="457200" algn="l"/>
                        </a:tabLst>
                      </a:pPr>
                      <a:r>
                        <a:rPr lang="es-ES" sz="1100">
                          <a:effectLst/>
                        </a:rPr>
                        <a:t>Análisis de observaciones</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tabLst>
                          <a:tab pos="457200" algn="l"/>
                          <a:tab pos="457200" algn="l"/>
                        </a:tabLst>
                      </a:pPr>
                      <a:r>
                        <a:rPr lang="es-ES" sz="1100">
                          <a:effectLst/>
                        </a:rPr>
                        <a:t>RNXGRA</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800"/>
                        </a:spcAft>
                        <a:tabLst>
                          <a:tab pos="457200" algn="l"/>
                        </a:tabLst>
                      </a:pPr>
                      <a:r>
                        <a:rPr lang="es-ES" sz="1100">
                          <a:effectLst/>
                        </a:rPr>
                        <a:t>Análisis de observaciones GPS (archivos RINEX) (Número de épocas, saltos de ciclo, pérdidas de señal, entre otros).</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72004373"/>
                  </a:ext>
                </a:extLst>
              </a:tr>
              <a:tr h="590701">
                <a:tc>
                  <a:txBody>
                    <a:bodyPr/>
                    <a:lstStyle/>
                    <a:p>
                      <a:pPr algn="l">
                        <a:lnSpc>
                          <a:spcPct val="107000"/>
                        </a:lnSpc>
                        <a:spcAft>
                          <a:spcPts val="800"/>
                        </a:spcAft>
                        <a:tabLst>
                          <a:tab pos="457200" algn="l"/>
                        </a:tabLst>
                      </a:pPr>
                      <a:r>
                        <a:rPr lang="es-ES" sz="1100">
                          <a:effectLst/>
                        </a:rPr>
                        <a:t> </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tabLst>
                          <a:tab pos="457200" algn="l"/>
                          <a:tab pos="457200" algn="l"/>
                        </a:tabLst>
                      </a:pPr>
                      <a:r>
                        <a:rPr lang="es-ES" sz="1100">
                          <a:effectLst/>
                        </a:rPr>
                        <a:t>RNXSMT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800"/>
                        </a:spcAft>
                        <a:tabLst>
                          <a:tab pos="457200" algn="l"/>
                        </a:tabLst>
                      </a:pPr>
                      <a:r>
                        <a:rPr lang="es-ES" sz="1100">
                          <a:effectLst/>
                        </a:rPr>
                        <a:t>Limpieza de observaciones de código (suavizado de la señal después de eliminar los saltos de ciclo y los valores atípicos.</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77625925"/>
                  </a:ext>
                </a:extLst>
              </a:tr>
              <a:tr h="590701">
                <a:tc>
                  <a:txBody>
                    <a:bodyPr/>
                    <a:lstStyle/>
                    <a:p>
                      <a:pPr algn="l">
                        <a:lnSpc>
                          <a:spcPct val="107000"/>
                        </a:lnSpc>
                        <a:spcAft>
                          <a:spcPts val="800"/>
                        </a:spcAft>
                        <a:tabLst>
                          <a:tab pos="457200" algn="l"/>
                        </a:tabLst>
                      </a:pPr>
                      <a:r>
                        <a:rPr lang="es-ES" sz="1100">
                          <a:effectLst/>
                        </a:rPr>
                        <a:t> </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tabLst>
                          <a:tab pos="457200" algn="l"/>
                          <a:tab pos="457200" algn="l"/>
                        </a:tabLst>
                      </a:pPr>
                      <a:r>
                        <a:rPr lang="es-ES" sz="1150">
                          <a:effectLst/>
                        </a:rPr>
                        <a:t>RXOBS</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07000"/>
                        </a:lnSpc>
                        <a:spcAft>
                          <a:spcPts val="800"/>
                        </a:spcAft>
                        <a:tabLst>
                          <a:tab pos="457200" algn="l"/>
                          <a:tab pos="457200" algn="l"/>
                        </a:tabLst>
                      </a:pPr>
                      <a:r>
                        <a:rPr lang="es-ES" sz="1100">
                          <a:effectLst/>
                        </a:rPr>
                        <a:t>Importación de archivos RINEX preseleccionados a partir de los resultados del módulo RNXSMT.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9753714"/>
                  </a:ext>
                </a:extLst>
              </a:tr>
            </a:tbl>
          </a:graphicData>
        </a:graphic>
      </p:graphicFrame>
      <p:sp>
        <p:nvSpPr>
          <p:cNvPr id="4" name="Rectángulo 3"/>
          <p:cNvSpPr/>
          <p:nvPr/>
        </p:nvSpPr>
        <p:spPr>
          <a:xfrm>
            <a:off x="3329208" y="777035"/>
            <a:ext cx="6039876" cy="369332"/>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s-EC">
                <a:solidFill>
                  <a:schemeClr val="bg1"/>
                </a:solidFill>
                <a:latin typeface="Arial" panose="020B0604020202020204" pitchFamily="34" charset="0"/>
                <a:ea typeface="Calibri" panose="020F0502020204030204" pitchFamily="34" charset="0"/>
              </a:rPr>
              <a:t>Etapas del procesamiento de datos</a:t>
            </a:r>
            <a:endParaRPr lang="en-US">
              <a:solidFill>
                <a:schemeClr val="bg1"/>
              </a:solidFill>
            </a:endParaRPr>
          </a:p>
        </p:txBody>
      </p:sp>
      <p:sp>
        <p:nvSpPr>
          <p:cNvPr id="5" name="Rectángulo 4"/>
          <p:cNvSpPr/>
          <p:nvPr/>
        </p:nvSpPr>
        <p:spPr>
          <a:xfrm>
            <a:off x="3273084" y="5482503"/>
            <a:ext cx="6096000" cy="487569"/>
          </a:xfrm>
          <a:prstGeom prst="rect">
            <a:avLst/>
          </a:prstGeom>
        </p:spPr>
        <p:txBody>
          <a:bodyPr wrap="square">
            <a:spAutoFit/>
          </a:bodyPr>
          <a:lstStyle/>
          <a:p>
            <a:pPr algn="just">
              <a:lnSpc>
                <a:spcPct val="107000"/>
              </a:lnSpc>
              <a:spcAft>
                <a:spcPts val="800"/>
              </a:spcAft>
              <a:tabLst>
                <a:tab pos="457200" algn="l"/>
              </a:tabLst>
            </a:pPr>
            <a:r>
              <a:rPr lang="es-EC" sz="1200" i="1">
                <a:latin typeface="Arial" panose="020B0604020202020204" pitchFamily="34" charset="0"/>
                <a:ea typeface="Calibri" panose="020F0502020204030204" pitchFamily="34" charset="0"/>
                <a:cs typeface="Arial" panose="020B0604020202020204" pitchFamily="34" charset="0"/>
              </a:rPr>
              <a:t>Nota. </a:t>
            </a:r>
            <a:r>
              <a:rPr lang="es-EC" sz="1200">
                <a:latin typeface="Arial" panose="020B0604020202020204" pitchFamily="34" charset="0"/>
                <a:ea typeface="Calibri" panose="020F0502020204030204" pitchFamily="34" charset="0"/>
                <a:cs typeface="Arial" panose="020B0604020202020204" pitchFamily="34" charset="0"/>
              </a:rPr>
              <a:t>Se muestras un extracto de los parámetros en cada etapa de procesamiento ejecutada en Bernese para el procesamiento de los datos GNSS. </a:t>
            </a:r>
            <a:endParaRPr lang="en-US" sz="12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682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txBox="1">
            <a:spLocks/>
          </p:cNvSpPr>
          <p:nvPr/>
        </p:nvSpPr>
        <p:spPr>
          <a:xfrm>
            <a:off x="998013" y="2817018"/>
            <a:ext cx="10360501" cy="1223963"/>
          </a:xfrm>
          <a:prstGeom prst="rect">
            <a:avLst/>
          </a:prstGeom>
        </p:spPr>
        <p:txBody>
          <a:bodyPr>
            <a:normAutofit fontScale="77500" lnSpcReduction="20000"/>
          </a:bodyPr>
          <a:lstStyle>
            <a:defPPr>
              <a:defRPr lang="en-US"/>
            </a:defPPr>
            <a:lvl1pPr algn="ctr">
              <a:lnSpc>
                <a:spcPct val="90000"/>
              </a:lnSpc>
              <a:spcBef>
                <a:spcPct val="0"/>
              </a:spcBef>
              <a:buNone/>
              <a:defRPr sz="6600">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s-419"/>
              <a:t>Evaluación de soluciones finales</a:t>
            </a:r>
            <a:endParaRPr lang="es-ES"/>
          </a:p>
        </p:txBody>
      </p:sp>
    </p:spTree>
    <p:extLst>
      <p:ext uri="{BB962C8B-B14F-4D97-AF65-F5344CB8AC3E}">
        <p14:creationId xmlns:p14="http://schemas.microsoft.com/office/powerpoint/2010/main" val="341301189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9" name="Título 1"/>
          <p:cNvSpPr txBox="1">
            <a:spLocks/>
          </p:cNvSpPr>
          <p:nvPr/>
        </p:nvSpPr>
        <p:spPr>
          <a:xfrm>
            <a:off x="358617" y="121343"/>
            <a:ext cx="10839265" cy="535206"/>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400" b="1">
                <a:effectLst>
                  <a:outerShdw blurRad="38100" dist="38100" dir="2700000" algn="tl">
                    <a:srgbClr val="000000">
                      <a:alpha val="43137"/>
                    </a:srgbClr>
                  </a:outerShdw>
                </a:effectLst>
                <a:latin typeface="+mj-lt"/>
                <a:ea typeface="+mj-ea"/>
                <a:cs typeface="+mj-cs"/>
              </a:defRPr>
            </a:lvl1pPr>
          </a:lstStyle>
          <a:p>
            <a:r>
              <a:rPr lang="en-US">
                <a:effectLst/>
              </a:rPr>
              <a:t>Análisis de la precision interna y externa de las soluciones </a:t>
            </a:r>
          </a:p>
        </p:txBody>
      </p:sp>
      <p:sp>
        <p:nvSpPr>
          <p:cNvPr id="4" name="Rectángulo 3"/>
          <p:cNvSpPr/>
          <p:nvPr/>
        </p:nvSpPr>
        <p:spPr>
          <a:xfrm>
            <a:off x="5583167" y="2736427"/>
            <a:ext cx="3520496" cy="73866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lnSpc>
                <a:spcPct val="150000"/>
              </a:lnSpc>
              <a:spcAft>
                <a:spcPts val="0"/>
              </a:spcAft>
              <a:tabLst>
                <a:tab pos="457200" algn="l"/>
                <a:tab pos="457200" algn="l"/>
              </a:tabLst>
            </a:pPr>
            <a:r>
              <a:rPr lang="es-EC" sz="1200" b="1">
                <a:latin typeface="Arial" panose="020B0604020202020204" pitchFamily="34" charset="0"/>
                <a:ea typeface="Calibri" panose="020F0502020204030204" pitchFamily="34" charset="0"/>
                <a:cs typeface="Arial" panose="020B0604020202020204" pitchFamily="34" charset="0"/>
              </a:rPr>
              <a:t>Precisión externa</a:t>
            </a:r>
            <a:r>
              <a:rPr lang="es-EC" sz="1400">
                <a:latin typeface="Arial" panose="020B0604020202020204" pitchFamily="34" charset="0"/>
                <a:ea typeface="Calibri" panose="020F0502020204030204" pitchFamily="34" charset="0"/>
                <a:cs typeface="Arial" panose="020B0604020202020204" pitchFamily="34" charset="0"/>
              </a:rPr>
              <a:t>: &lt; 5 mm NE; &lt; 15 mm U</a:t>
            </a:r>
            <a:endParaRPr lang="en-US" sz="140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800"/>
              </a:spcAft>
              <a:tabLst>
                <a:tab pos="457200" algn="l"/>
                <a:tab pos="457200" algn="l"/>
              </a:tabLst>
            </a:pPr>
            <a:r>
              <a:rPr lang="es-EC" sz="1200" b="1">
                <a:latin typeface="Arial" panose="020B0604020202020204" pitchFamily="34" charset="0"/>
                <a:ea typeface="Calibri" panose="020F0502020204030204" pitchFamily="34" charset="0"/>
                <a:cs typeface="Arial" panose="020B0604020202020204" pitchFamily="34" charset="0"/>
              </a:rPr>
              <a:t>Precisión interna: </a:t>
            </a:r>
            <a:r>
              <a:rPr lang="es-EC" sz="1400">
                <a:latin typeface="Arial" panose="020B0604020202020204" pitchFamily="34" charset="0"/>
                <a:ea typeface="Calibri" panose="020F0502020204030204" pitchFamily="34" charset="0"/>
                <a:cs typeface="Arial" panose="020B0604020202020204" pitchFamily="34" charset="0"/>
              </a:rPr>
              <a:t>&lt; 5 mm NE; &lt; 15 mm U</a:t>
            </a:r>
            <a:endParaRPr lang="en-US" sz="1400">
              <a:latin typeface="Arial" panose="020B0604020202020204" pitchFamily="34" charset="0"/>
              <a:ea typeface="Calibri" panose="020F0502020204030204" pitchFamily="34" charset="0"/>
              <a:cs typeface="Arial" panose="020B0604020202020204" pitchFamily="34" charset="0"/>
            </a:endParaRPr>
          </a:p>
        </p:txBody>
      </p:sp>
      <p:sp>
        <p:nvSpPr>
          <p:cNvPr id="8" name="Flecha derecha 7"/>
          <p:cNvSpPr/>
          <p:nvPr/>
        </p:nvSpPr>
        <p:spPr>
          <a:xfrm>
            <a:off x="4863025" y="2866201"/>
            <a:ext cx="618978" cy="534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Diagrama 9"/>
          <p:cNvGraphicFramePr/>
          <p:nvPr>
            <p:extLst>
              <p:ext uri="{D42A27DB-BD31-4B8C-83A1-F6EECF244321}">
                <p14:modId xmlns:p14="http://schemas.microsoft.com/office/powerpoint/2010/main" val="1687607682"/>
              </p:ext>
            </p:extLst>
          </p:nvPr>
        </p:nvGraphicFramePr>
        <p:xfrm>
          <a:off x="780468" y="1237437"/>
          <a:ext cx="3907825" cy="36857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Abrir llave 10"/>
          <p:cNvSpPr/>
          <p:nvPr/>
        </p:nvSpPr>
        <p:spPr>
          <a:xfrm>
            <a:off x="9182194" y="2106545"/>
            <a:ext cx="271975" cy="205388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ángulo 11"/>
          <p:cNvSpPr/>
          <p:nvPr/>
        </p:nvSpPr>
        <p:spPr>
          <a:xfrm>
            <a:off x="9532700" y="2273663"/>
            <a:ext cx="2523311"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S" sz="1400">
                <a:latin typeface="Arial" panose="020B0604020202020204" pitchFamily="34" charset="0"/>
                <a:ea typeface="Calibri" panose="020F0502020204030204" pitchFamily="34" charset="0"/>
              </a:rPr>
              <a:t>P.E.: constelación GPS</a:t>
            </a:r>
            <a:endParaRPr lang="en-US" sz="1400"/>
          </a:p>
        </p:txBody>
      </p:sp>
      <p:sp>
        <p:nvSpPr>
          <p:cNvPr id="33" name="Rectángulo 32"/>
          <p:cNvSpPr/>
          <p:nvPr/>
        </p:nvSpPr>
        <p:spPr>
          <a:xfrm>
            <a:off x="9545986" y="2736427"/>
            <a:ext cx="2510025" cy="116955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S" sz="1400">
                <a:latin typeface="Arial" panose="020B0604020202020204" pitchFamily="34" charset="0"/>
                <a:ea typeface="Calibri" panose="020F0502020204030204" pitchFamily="34" charset="0"/>
              </a:rPr>
              <a:t>P.I.: constelación GPS </a:t>
            </a:r>
            <a:br>
              <a:rPr lang="es-ES" sz="1400">
                <a:latin typeface="Arial" panose="020B0604020202020204" pitchFamily="34" charset="0"/>
                <a:ea typeface="Calibri" panose="020F0502020204030204" pitchFamily="34" charset="0"/>
              </a:rPr>
            </a:br>
            <a:r>
              <a:rPr lang="es-ES" sz="1400">
                <a:latin typeface="Arial" panose="020B0604020202020204" pitchFamily="34" charset="0"/>
                <a:ea typeface="Calibri" panose="020F0502020204030204" pitchFamily="34" charset="0"/>
              </a:rPr>
              <a:t>       Bernese </a:t>
            </a:r>
          </a:p>
          <a:p>
            <a:r>
              <a:rPr lang="es-ES" sz="1400">
                <a:latin typeface="Arial" panose="020B0604020202020204" pitchFamily="34" charset="0"/>
                <a:ea typeface="Calibri" panose="020F0502020204030204" pitchFamily="34" charset="0"/>
              </a:rPr>
              <a:t>       GAMIT/GLOBK</a:t>
            </a:r>
          </a:p>
          <a:p>
            <a:r>
              <a:rPr lang="es-ES" sz="1400">
                <a:latin typeface="Arial" panose="020B0604020202020204" pitchFamily="34" charset="0"/>
              </a:rPr>
              <a:t>       constelación GLONASS</a:t>
            </a:r>
          </a:p>
          <a:p>
            <a:r>
              <a:rPr lang="es-ES" sz="1400">
                <a:latin typeface="Arial" panose="020B0604020202020204" pitchFamily="34" charset="0"/>
              </a:rPr>
              <a:t>       GAMIT/GLOBK</a:t>
            </a:r>
          </a:p>
        </p:txBody>
      </p:sp>
    </p:spTree>
    <p:extLst>
      <p:ext uri="{BB962C8B-B14F-4D97-AF65-F5344CB8AC3E}">
        <p14:creationId xmlns:p14="http://schemas.microsoft.com/office/powerpoint/2010/main" val="408135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8" grpId="0" animBg="1"/>
      <p:bldGraphic spid="10" grpId="0">
        <p:bldAsOne/>
      </p:bldGraphic>
      <p:bldP spid="11" grpId="0" animBg="1"/>
      <p:bldP spid="12"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
            <a:ext cx="12322098" cy="6857143"/>
          </a:xfrm>
          <a:prstGeom prst="rect">
            <a:avLst/>
          </a:prstGeom>
        </p:spPr>
      </p:pic>
      <p:sp>
        <p:nvSpPr>
          <p:cNvPr id="3" name="Título 1"/>
          <p:cNvSpPr txBox="1">
            <a:spLocks/>
          </p:cNvSpPr>
          <p:nvPr/>
        </p:nvSpPr>
        <p:spPr>
          <a:xfrm>
            <a:off x="2094786" y="2287295"/>
            <a:ext cx="8132528" cy="1285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419" sz="7200" b="1" dirty="0">
                <a:effectLst>
                  <a:outerShdw blurRad="38100" dist="38100" dir="2700000" algn="tl">
                    <a:srgbClr val="000000">
                      <a:alpha val="43137"/>
                    </a:srgbClr>
                  </a:outerShdw>
                </a:effectLst>
                <a:cs typeface="Arial" panose="020B0604020202020204" pitchFamily="34" charset="0"/>
              </a:rPr>
              <a:t>Resultados </a:t>
            </a:r>
            <a:r>
              <a:rPr lang="es-EC" sz="7200" b="1" dirty="0">
                <a:effectLst>
                  <a:outerShdw blurRad="38100" dist="38100" dir="2700000" algn="tl">
                    <a:srgbClr val="000000">
                      <a:alpha val="43137"/>
                    </a:srgbClr>
                  </a:outerShdw>
                </a:effectLst>
              </a:rPr>
              <a:t>y Análisis</a:t>
            </a:r>
            <a:endParaRPr lang="en-US" sz="7200" b="1" dirty="0">
              <a:effectLst>
                <a:outerShdw blurRad="38100" dist="38100" dir="2700000" algn="tl">
                  <a:srgbClr val="000000">
                    <a:alpha val="43137"/>
                  </a:srgbClr>
                </a:outerShdw>
              </a:effectLst>
            </a:endParaRPr>
          </a:p>
          <a:p>
            <a:pPr algn="ctr"/>
            <a:r>
              <a:rPr lang="es-419" sz="7200" dirty="0">
                <a:latin typeface="Arial" panose="020B0604020202020204" pitchFamily="34" charset="0"/>
                <a:cs typeface="Arial" panose="020B0604020202020204" pitchFamily="34" charset="0"/>
              </a:rPr>
              <a:t> </a:t>
            </a:r>
            <a:endParaRPr lang="es-E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418479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22098" cy="6933519"/>
          </a:xfrm>
          <a:prstGeom prst="rect">
            <a:avLst/>
          </a:prstGeom>
        </p:spPr>
      </p:pic>
      <p:sp>
        <p:nvSpPr>
          <p:cNvPr id="9" name="Título 1">
            <a:extLst>
              <a:ext uri="{FF2B5EF4-FFF2-40B4-BE49-F238E27FC236}">
                <a16:creationId xmlns:a16="http://schemas.microsoft.com/office/drawing/2014/main" id="{A8C16C1F-6D29-43A9-9D41-37AFB96E6935}"/>
              </a:ext>
            </a:extLst>
          </p:cNvPr>
          <p:cNvSpPr txBox="1">
            <a:spLocks/>
          </p:cNvSpPr>
          <p:nvPr/>
        </p:nvSpPr>
        <p:spPr>
          <a:xfrm>
            <a:off x="200904" y="-37683"/>
            <a:ext cx="9296399" cy="810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400" b="1">
                <a:effectLst>
                  <a:outerShdw blurRad="38100" dist="38100" dir="2700000" algn="tl">
                    <a:srgbClr val="000000">
                      <a:alpha val="43137"/>
                    </a:srgbClr>
                  </a:outerShdw>
                </a:effectLst>
              </a:rPr>
              <a:t>Disponibilidad de datos por estación</a:t>
            </a:r>
            <a:endParaRPr lang="en-US" sz="3400" b="1">
              <a:effectLst>
                <a:outerShdw blurRad="38100" dist="38100" dir="2700000" algn="tl">
                  <a:srgbClr val="000000">
                    <a:alpha val="43137"/>
                  </a:srgbClr>
                </a:outerShdw>
              </a:effectLst>
            </a:endParaRPr>
          </a:p>
        </p:txBody>
      </p:sp>
      <p:grpSp>
        <p:nvGrpSpPr>
          <p:cNvPr id="20" name="Grupo 19">
            <a:extLst>
              <a:ext uri="{FF2B5EF4-FFF2-40B4-BE49-F238E27FC236}">
                <a16:creationId xmlns:a16="http://schemas.microsoft.com/office/drawing/2014/main" id="{4E9C75E6-65BF-4C40-A825-34C140D8C948}"/>
              </a:ext>
            </a:extLst>
          </p:cNvPr>
          <p:cNvGrpSpPr/>
          <p:nvPr/>
        </p:nvGrpSpPr>
        <p:grpSpPr>
          <a:xfrm>
            <a:off x="580171" y="770852"/>
            <a:ext cx="7463516" cy="5325524"/>
            <a:chOff x="2429291" y="801332"/>
            <a:chExt cx="7463516" cy="5325524"/>
          </a:xfrm>
        </p:grpSpPr>
        <p:sp>
          <p:nvSpPr>
            <p:cNvPr id="10" name="CuadroTexto 9">
              <a:extLst>
                <a:ext uri="{FF2B5EF4-FFF2-40B4-BE49-F238E27FC236}">
                  <a16:creationId xmlns:a16="http://schemas.microsoft.com/office/drawing/2014/main" id="{C4FA1DC4-3AD8-4AFF-B130-B566FE68B59B}"/>
                </a:ext>
              </a:extLst>
            </p:cNvPr>
            <p:cNvSpPr txBox="1"/>
            <p:nvPr/>
          </p:nvSpPr>
          <p:spPr>
            <a:xfrm>
              <a:off x="2429291" y="5665191"/>
              <a:ext cx="7463516" cy="461665"/>
            </a:xfrm>
            <a:prstGeom prst="rect">
              <a:avLst/>
            </a:prstGeom>
            <a:noFill/>
          </p:spPr>
          <p:txBody>
            <a:bodyPr wrap="square">
              <a:spAutoFit/>
            </a:bodyPr>
            <a:lstStyle/>
            <a:p>
              <a:r>
                <a:rPr lang="es-EC" sz="1200" i="1">
                  <a:effectLst/>
                  <a:latin typeface="Arial" panose="020B0604020202020204" pitchFamily="34" charset="0"/>
                  <a:ea typeface="Calibri" panose="020F0502020204030204" pitchFamily="34" charset="0"/>
                </a:rPr>
                <a:t>Nota.</a:t>
              </a:r>
              <a:r>
                <a:rPr lang="es-EC" sz="1200">
                  <a:effectLst/>
                  <a:latin typeface="Arial" panose="020B0604020202020204" pitchFamily="34" charset="0"/>
                  <a:ea typeface="Calibri" panose="020F0502020204030204" pitchFamily="34" charset="0"/>
                </a:rPr>
                <a:t> Los archivos RINEX recopilados desde la semana 2091 hasta la semana 2103, suman por estación un total de 91.</a:t>
              </a:r>
              <a:endParaRPr lang="en-US" sz="1200"/>
            </a:p>
          </p:txBody>
        </p:sp>
        <p:pic>
          <p:nvPicPr>
            <p:cNvPr id="19" name="Imagen 18" descr="Tabla&#10;&#10;Descripción generada automáticamente">
              <a:extLst>
                <a:ext uri="{FF2B5EF4-FFF2-40B4-BE49-F238E27FC236}">
                  <a16:creationId xmlns:a16="http://schemas.microsoft.com/office/drawing/2014/main" id="{8CA994A8-3887-4722-9073-17A3BD98D6CF}"/>
                </a:ext>
              </a:extLst>
            </p:cNvPr>
            <p:cNvPicPr>
              <a:picLocks noChangeAspect="1"/>
            </p:cNvPicPr>
            <p:nvPr/>
          </p:nvPicPr>
          <p:blipFill>
            <a:blip r:embed="rId4"/>
            <a:stretch>
              <a:fillRect/>
            </a:stretch>
          </p:blipFill>
          <p:spPr>
            <a:xfrm>
              <a:off x="2429291" y="801332"/>
              <a:ext cx="7463516" cy="4854659"/>
            </a:xfrm>
            <a:prstGeom prst="rect">
              <a:avLst/>
            </a:prstGeom>
          </p:spPr>
        </p:pic>
      </p:grpSp>
      <p:graphicFrame>
        <p:nvGraphicFramePr>
          <p:cNvPr id="21" name="Diagrama 20">
            <a:extLst>
              <a:ext uri="{FF2B5EF4-FFF2-40B4-BE49-F238E27FC236}">
                <a16:creationId xmlns:a16="http://schemas.microsoft.com/office/drawing/2014/main" id="{BCE841AD-C3D8-4E45-A098-26C602CDD4C3}"/>
              </a:ext>
            </a:extLst>
          </p:cNvPr>
          <p:cNvGraphicFramePr/>
          <p:nvPr>
            <p:extLst>
              <p:ext uri="{D42A27DB-BD31-4B8C-83A1-F6EECF244321}">
                <p14:modId xmlns:p14="http://schemas.microsoft.com/office/powerpoint/2010/main" val="3108814093"/>
              </p:ext>
            </p:extLst>
          </p:nvPr>
        </p:nvGraphicFramePr>
        <p:xfrm>
          <a:off x="8707120" y="810532"/>
          <a:ext cx="2904709" cy="48149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3368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21"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7"/>
            <a:ext cx="12322098" cy="6857143"/>
          </a:xfrm>
          <a:prstGeom prst="rect">
            <a:avLst/>
          </a:prstGeom>
        </p:spPr>
      </p:pic>
      <p:sp>
        <p:nvSpPr>
          <p:cNvPr id="3" name="Título 1"/>
          <p:cNvSpPr txBox="1">
            <a:spLocks/>
          </p:cNvSpPr>
          <p:nvPr/>
        </p:nvSpPr>
        <p:spPr>
          <a:xfrm>
            <a:off x="1254643" y="2159931"/>
            <a:ext cx="9846068" cy="25381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C" sz="5400" b="1" dirty="0">
                <a:effectLst>
                  <a:outerShdw blurRad="38100" dist="38100" dir="2700000" algn="tl">
                    <a:srgbClr val="000000">
                      <a:alpha val="43137"/>
                    </a:srgbClr>
                  </a:outerShdw>
                </a:effectLst>
                <a:cs typeface="Arial" panose="020B0604020202020204" pitchFamily="34" charset="0"/>
              </a:rPr>
              <a:t>Resultados del análisis de precisión externa de las soluciones</a:t>
            </a:r>
            <a:endParaRPr lang="en-US" sz="5400" b="1" dirty="0">
              <a:effectLst>
                <a:outerShdw blurRad="38100" dist="38100" dir="2700000" algn="tl">
                  <a:srgbClr val="000000">
                    <a:alpha val="43137"/>
                  </a:srgbClr>
                </a:outerShdw>
              </a:effectLst>
              <a:cs typeface="Arial" panose="020B0604020202020204" pitchFamily="34" charset="0"/>
            </a:endParaRPr>
          </a:p>
          <a:p>
            <a:pPr algn="ctr">
              <a:lnSpc>
                <a:spcPct val="120000"/>
              </a:lnSpc>
            </a:pPr>
            <a:endParaRPr lang="en-US" sz="5400" b="1" dirty="0">
              <a:effectLst>
                <a:outerShdw blurRad="38100" dist="38100" dir="2700000" algn="tl">
                  <a:srgbClr val="000000">
                    <a:alpha val="43137"/>
                  </a:srgbClr>
                </a:outerShdw>
              </a:effectLst>
            </a:endParaRPr>
          </a:p>
          <a:p>
            <a:pPr algn="ctr"/>
            <a:r>
              <a:rPr lang="es-419" sz="5400" dirty="0">
                <a:latin typeface="Arial" panose="020B0604020202020204" pitchFamily="34" charset="0"/>
                <a:cs typeface="Arial" panose="020B0604020202020204" pitchFamily="34" charset="0"/>
              </a:rPr>
              <a:t> </a:t>
            </a:r>
            <a:endParaRPr lang="es-E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076859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60"/>
            <a:ext cx="12322098" cy="7156012"/>
          </a:xfrm>
          <a:prstGeom prst="rect">
            <a:avLst/>
          </a:prstGeom>
        </p:spPr>
      </p:pic>
      <p:sp>
        <p:nvSpPr>
          <p:cNvPr id="9" name="Título 1">
            <a:extLst>
              <a:ext uri="{FF2B5EF4-FFF2-40B4-BE49-F238E27FC236}">
                <a16:creationId xmlns:a16="http://schemas.microsoft.com/office/drawing/2014/main" id="{A8C16C1F-6D29-43A9-9D41-37AFB96E6935}"/>
              </a:ext>
            </a:extLst>
          </p:cNvPr>
          <p:cNvSpPr txBox="1">
            <a:spLocks/>
          </p:cNvSpPr>
          <p:nvPr/>
        </p:nvSpPr>
        <p:spPr>
          <a:xfrm>
            <a:off x="-16064" y="-124546"/>
            <a:ext cx="12322098" cy="810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000" b="1" dirty="0">
                <a:effectLst>
                  <a:outerShdw blurRad="38100" dist="38100" dir="2700000" algn="tl">
                    <a:srgbClr val="000000">
                      <a:alpha val="43137"/>
                    </a:srgbClr>
                  </a:outerShdw>
                </a:effectLst>
              </a:rPr>
              <a:t>Diferencia ΔX, ΔY &amp; ΔZ, entre coordenadas cartesianas SIRGAS y coordenadas cartesianas procesadas en el software GAMIT/GLOBK, constelación GPS. </a:t>
            </a:r>
            <a:endParaRPr lang="en-US" sz="2000" b="1" dirty="0">
              <a:effectLst>
                <a:outerShdw blurRad="38100" dist="38100" dir="2700000" algn="tl">
                  <a:srgbClr val="000000">
                    <a:alpha val="43137"/>
                  </a:srgbClr>
                </a:outerShdw>
              </a:effectLst>
            </a:endParaRPr>
          </a:p>
        </p:txBody>
      </p:sp>
      <p:grpSp>
        <p:nvGrpSpPr>
          <p:cNvPr id="14" name="Grupo 13">
            <a:extLst>
              <a:ext uri="{FF2B5EF4-FFF2-40B4-BE49-F238E27FC236}">
                <a16:creationId xmlns:a16="http://schemas.microsoft.com/office/drawing/2014/main" id="{C0CAC69A-73AE-43EA-8EF9-1B878A0B73F1}"/>
              </a:ext>
            </a:extLst>
          </p:cNvPr>
          <p:cNvGrpSpPr/>
          <p:nvPr/>
        </p:nvGrpSpPr>
        <p:grpSpPr>
          <a:xfrm>
            <a:off x="97970" y="881473"/>
            <a:ext cx="7887790" cy="5089564"/>
            <a:chOff x="97970" y="881472"/>
            <a:chExt cx="12110088" cy="5149006"/>
          </a:xfrm>
        </p:grpSpPr>
        <p:pic>
          <p:nvPicPr>
            <p:cNvPr id="12" name="Imagen 11" descr="Tabla, Excel&#10;&#10;Descripción generada automáticamente">
              <a:extLst>
                <a:ext uri="{FF2B5EF4-FFF2-40B4-BE49-F238E27FC236}">
                  <a16:creationId xmlns:a16="http://schemas.microsoft.com/office/drawing/2014/main" id="{03673D4E-DAF3-4F7A-B279-9B523D010522}"/>
                </a:ext>
              </a:extLst>
            </p:cNvPr>
            <p:cNvPicPr>
              <a:picLocks noChangeAspect="1"/>
            </p:cNvPicPr>
            <p:nvPr/>
          </p:nvPicPr>
          <p:blipFill>
            <a:blip r:embed="rId4"/>
            <a:stretch>
              <a:fillRect/>
            </a:stretch>
          </p:blipFill>
          <p:spPr>
            <a:xfrm>
              <a:off x="97970" y="881472"/>
              <a:ext cx="12094030" cy="4495126"/>
            </a:xfrm>
            <a:prstGeom prst="rect">
              <a:avLst/>
            </a:prstGeom>
          </p:spPr>
        </p:pic>
        <p:sp>
          <p:nvSpPr>
            <p:cNvPr id="13" name="CuadroTexto 12">
              <a:extLst>
                <a:ext uri="{FF2B5EF4-FFF2-40B4-BE49-F238E27FC236}">
                  <a16:creationId xmlns:a16="http://schemas.microsoft.com/office/drawing/2014/main" id="{6C471415-06C3-42C2-9A04-8E5EAA5A5E79}"/>
                </a:ext>
              </a:extLst>
            </p:cNvPr>
            <p:cNvSpPr txBox="1"/>
            <p:nvPr/>
          </p:nvSpPr>
          <p:spPr>
            <a:xfrm>
              <a:off x="114029" y="5376598"/>
              <a:ext cx="12094029" cy="653880"/>
            </a:xfrm>
            <a:prstGeom prst="rect">
              <a:avLst/>
            </a:prstGeom>
            <a:noFill/>
          </p:spPr>
          <p:txBody>
            <a:bodyPr wrap="square">
              <a:spAutoFit/>
            </a:bodyPr>
            <a:lstStyle/>
            <a:p>
              <a:r>
                <a:rPr lang="es-EC" sz="1200" i="1" dirty="0">
                  <a:effectLst/>
                  <a:latin typeface="Arial" panose="020B0604020202020204" pitchFamily="34" charset="0"/>
                  <a:ea typeface="Calibri" panose="020F0502020204030204" pitchFamily="34" charset="0"/>
                </a:rPr>
                <a:t>Nota.</a:t>
              </a:r>
              <a:r>
                <a:rPr lang="es-EC" sz="1200" dirty="0">
                  <a:effectLst/>
                  <a:latin typeface="Arial" panose="020B0604020202020204" pitchFamily="34" charset="0"/>
                  <a:ea typeface="Calibri" panose="020F0502020204030204" pitchFamily="34" charset="0"/>
                </a:rPr>
                <a:t> La Tabla muestra los resultados obtenidos del procesamiento de los datos GNSS de la REGME, con sus precisiones. Así mismo se muestran las coordenadas semanales de SIRGAS. En las semanas de SIRGAS que no se cuenta con datos de coordenadas. </a:t>
              </a:r>
              <a:endParaRPr lang="en-US" sz="1200" dirty="0"/>
            </a:p>
          </p:txBody>
        </p:sp>
      </p:grpSp>
      <p:grpSp>
        <p:nvGrpSpPr>
          <p:cNvPr id="38" name="Grupo 37">
            <a:extLst>
              <a:ext uri="{FF2B5EF4-FFF2-40B4-BE49-F238E27FC236}">
                <a16:creationId xmlns:a16="http://schemas.microsoft.com/office/drawing/2014/main" id="{9D9FE0D0-FE29-433F-841B-9D342029B026}"/>
              </a:ext>
            </a:extLst>
          </p:cNvPr>
          <p:cNvGrpSpPr/>
          <p:nvPr/>
        </p:nvGrpSpPr>
        <p:grpSpPr>
          <a:xfrm>
            <a:off x="8072120" y="685986"/>
            <a:ext cx="4119880" cy="5277930"/>
            <a:chOff x="8072120" y="685986"/>
            <a:chExt cx="4119880" cy="5277930"/>
          </a:xfrm>
        </p:grpSpPr>
        <p:sp>
          <p:nvSpPr>
            <p:cNvPr id="21" name="Rectángulo 20">
              <a:extLst>
                <a:ext uri="{FF2B5EF4-FFF2-40B4-BE49-F238E27FC236}">
                  <a16:creationId xmlns:a16="http://schemas.microsoft.com/office/drawing/2014/main" id="{E6BDCD76-841F-4F18-86C8-E16B9B3FE5B3}"/>
                </a:ext>
              </a:extLst>
            </p:cNvPr>
            <p:cNvSpPr/>
            <p:nvPr/>
          </p:nvSpPr>
          <p:spPr>
            <a:xfrm>
              <a:off x="8072120" y="685986"/>
              <a:ext cx="574178" cy="5277929"/>
            </a:xfrm>
            <a:prstGeom prst="rect">
              <a:avLst/>
            </a:prstGeom>
            <a:solidFill>
              <a:srgbClr val="FFFFE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C" sz="1600" b="1" dirty="0">
                  <a:solidFill>
                    <a:schemeClr val="tx1"/>
                  </a:solidFill>
                </a:rPr>
                <a:t>Comparación obteniendo un ΔX, ΔY &amp; ΔZ, de la diferencia entre coordenadas cartesianas</a:t>
              </a:r>
              <a:endParaRPr lang="es-US" sz="1600" b="1" dirty="0">
                <a:solidFill>
                  <a:schemeClr val="tx1"/>
                </a:solidFill>
              </a:endParaRPr>
            </a:p>
          </p:txBody>
        </p:sp>
        <p:grpSp>
          <p:nvGrpSpPr>
            <p:cNvPr id="37" name="Grupo 36">
              <a:extLst>
                <a:ext uri="{FF2B5EF4-FFF2-40B4-BE49-F238E27FC236}">
                  <a16:creationId xmlns:a16="http://schemas.microsoft.com/office/drawing/2014/main" id="{3E30CF3B-124F-4A9E-834E-6A1CE009F1A4}"/>
                </a:ext>
              </a:extLst>
            </p:cNvPr>
            <p:cNvGrpSpPr/>
            <p:nvPr/>
          </p:nvGrpSpPr>
          <p:grpSpPr>
            <a:xfrm>
              <a:off x="8743117" y="689121"/>
              <a:ext cx="3448883" cy="5274795"/>
              <a:chOff x="8961108" y="689121"/>
              <a:chExt cx="2891210" cy="5274795"/>
            </a:xfrm>
          </p:grpSpPr>
          <p:grpSp>
            <p:nvGrpSpPr>
              <p:cNvPr id="36" name="Grupo 35">
                <a:extLst>
                  <a:ext uri="{FF2B5EF4-FFF2-40B4-BE49-F238E27FC236}">
                    <a16:creationId xmlns:a16="http://schemas.microsoft.com/office/drawing/2014/main" id="{38C008DC-9767-4878-B66F-7EA9D0A818C9}"/>
                  </a:ext>
                </a:extLst>
              </p:cNvPr>
              <p:cNvGrpSpPr/>
              <p:nvPr/>
            </p:nvGrpSpPr>
            <p:grpSpPr>
              <a:xfrm>
                <a:off x="8961108" y="689121"/>
                <a:ext cx="2882039" cy="4350235"/>
                <a:chOff x="8961108" y="709441"/>
                <a:chExt cx="2882039" cy="4350235"/>
              </a:xfrm>
            </p:grpSpPr>
            <p:sp>
              <p:nvSpPr>
                <p:cNvPr id="16" name="Rectángulo: esquinas redondeadas 15">
                  <a:extLst>
                    <a:ext uri="{FF2B5EF4-FFF2-40B4-BE49-F238E27FC236}">
                      <a16:creationId xmlns:a16="http://schemas.microsoft.com/office/drawing/2014/main" id="{E9DA041E-1ED6-46B6-A706-69F739E09EFF}"/>
                    </a:ext>
                  </a:extLst>
                </p:cNvPr>
                <p:cNvSpPr/>
                <p:nvPr/>
              </p:nvSpPr>
              <p:spPr>
                <a:xfrm>
                  <a:off x="8961108" y="709441"/>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Calibri (Cuerpo)"/>
                    </a:rPr>
                    <a:t>En algunos casos no se contaba con información de las estaciones seleccionadas</a:t>
                  </a:r>
                  <a:endParaRPr lang="es-US" sz="1200" dirty="0">
                    <a:solidFill>
                      <a:schemeClr val="tx1"/>
                    </a:solidFill>
                    <a:latin typeface="Calibri (Cuerpo)"/>
                  </a:endParaRPr>
                </a:p>
              </p:txBody>
            </p:sp>
            <p:sp>
              <p:nvSpPr>
                <p:cNvPr id="18" name="Rectángulo: esquinas redondeadas 17">
                  <a:extLst>
                    <a:ext uri="{FF2B5EF4-FFF2-40B4-BE49-F238E27FC236}">
                      <a16:creationId xmlns:a16="http://schemas.microsoft.com/office/drawing/2014/main" id="{5E7482DC-12EC-4FE1-A7A4-156D27FC00B1}"/>
                    </a:ext>
                  </a:extLst>
                </p:cNvPr>
                <p:cNvSpPr/>
                <p:nvPr/>
              </p:nvSpPr>
              <p:spPr>
                <a:xfrm>
                  <a:off x="8972257" y="1644674"/>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Calibri (Cuerpo)"/>
                    </a:rPr>
                    <a:t>La estación CEEC, no contaba con registros en el FTP de SIRGAS desde la 2091 hasta la 2098</a:t>
                  </a:r>
                  <a:endParaRPr lang="es-US" sz="1200" dirty="0">
                    <a:solidFill>
                      <a:schemeClr val="tx1"/>
                    </a:solidFill>
                    <a:latin typeface="Calibri (Cuerpo)"/>
                  </a:endParaRPr>
                </a:p>
              </p:txBody>
            </p:sp>
            <p:sp>
              <p:nvSpPr>
                <p:cNvPr id="19" name="Rectángulo: esquinas redondeadas 18">
                  <a:extLst>
                    <a:ext uri="{FF2B5EF4-FFF2-40B4-BE49-F238E27FC236}">
                      <a16:creationId xmlns:a16="http://schemas.microsoft.com/office/drawing/2014/main" id="{2584E799-6982-4DE1-8417-209A5F845713}"/>
                    </a:ext>
                  </a:extLst>
                </p:cNvPr>
                <p:cNvSpPr/>
                <p:nvPr/>
              </p:nvSpPr>
              <p:spPr>
                <a:xfrm>
                  <a:off x="8972257" y="2574566"/>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Calibri (Cuerpo)"/>
                    </a:rPr>
                    <a:t>ΔX, ΔY &amp; ΔZ, se encuentran en milímetros, el rango aceptable en los diferenciales es de hasta 10 cm.</a:t>
                  </a:r>
                  <a:endParaRPr lang="es-US" sz="1200" dirty="0">
                    <a:solidFill>
                      <a:schemeClr val="tx1"/>
                    </a:solidFill>
                    <a:latin typeface="Calibri (Cuerpo)"/>
                  </a:endParaRPr>
                </a:p>
              </p:txBody>
            </p:sp>
            <p:sp>
              <p:nvSpPr>
                <p:cNvPr id="20" name="Rectángulo: esquinas redondeadas 19">
                  <a:extLst>
                    <a:ext uri="{FF2B5EF4-FFF2-40B4-BE49-F238E27FC236}">
                      <a16:creationId xmlns:a16="http://schemas.microsoft.com/office/drawing/2014/main" id="{CCD64299-14EF-4392-8833-BB761C04805A}"/>
                    </a:ext>
                  </a:extLst>
                </p:cNvPr>
                <p:cNvSpPr/>
                <p:nvPr/>
              </p:nvSpPr>
              <p:spPr>
                <a:xfrm>
                  <a:off x="8961108" y="3504457"/>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Calibri (Cuerpo)"/>
                    </a:rPr>
                    <a:t>Los resultados están dentro del rango tolerable de aceptación de la solución</a:t>
                  </a:r>
                  <a:r>
                    <a:rPr lang="es-US" sz="1400" dirty="0">
                      <a:solidFill>
                        <a:schemeClr val="tx1"/>
                      </a:solidFill>
                      <a:latin typeface="Calibri (Cuerpo)"/>
                    </a:rPr>
                    <a:t> </a:t>
                  </a:r>
                </a:p>
              </p:txBody>
            </p:sp>
            <p:cxnSp>
              <p:nvCxnSpPr>
                <p:cNvPr id="23" name="Conector recto de flecha 22">
                  <a:extLst>
                    <a:ext uri="{FF2B5EF4-FFF2-40B4-BE49-F238E27FC236}">
                      <a16:creationId xmlns:a16="http://schemas.microsoft.com/office/drawing/2014/main" id="{713F905A-FD43-462E-A6F7-2809AC3C2F3C}"/>
                    </a:ext>
                  </a:extLst>
                </p:cNvPr>
                <p:cNvCxnSpPr>
                  <a:cxnSpLocks/>
                  <a:stCxn id="18" idx="2"/>
                  <a:endCxn id="19" idx="0"/>
                </p:cNvCxnSpPr>
                <p:nvPr/>
              </p:nvCxnSpPr>
              <p:spPr>
                <a:xfrm>
                  <a:off x="10407702" y="2255010"/>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Conector recto de flecha 28">
                  <a:extLst>
                    <a:ext uri="{FF2B5EF4-FFF2-40B4-BE49-F238E27FC236}">
                      <a16:creationId xmlns:a16="http://schemas.microsoft.com/office/drawing/2014/main" id="{49178E67-493E-49F6-9AA6-8C66A4683256}"/>
                    </a:ext>
                  </a:extLst>
                </p:cNvPr>
                <p:cNvCxnSpPr>
                  <a:cxnSpLocks/>
                </p:cNvCxnSpPr>
                <p:nvPr/>
              </p:nvCxnSpPr>
              <p:spPr>
                <a:xfrm>
                  <a:off x="10417862" y="1325623"/>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Conector recto de flecha 30">
                  <a:extLst>
                    <a:ext uri="{FF2B5EF4-FFF2-40B4-BE49-F238E27FC236}">
                      <a16:creationId xmlns:a16="http://schemas.microsoft.com/office/drawing/2014/main" id="{476AD54B-A9DF-4F93-8404-81906A1326D7}"/>
                    </a:ext>
                  </a:extLst>
                </p:cNvPr>
                <p:cNvCxnSpPr>
                  <a:cxnSpLocks/>
                </p:cNvCxnSpPr>
                <p:nvPr/>
              </p:nvCxnSpPr>
              <p:spPr>
                <a:xfrm>
                  <a:off x="10407702" y="3184905"/>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Conector recto de flecha 31">
                  <a:extLst>
                    <a:ext uri="{FF2B5EF4-FFF2-40B4-BE49-F238E27FC236}">
                      <a16:creationId xmlns:a16="http://schemas.microsoft.com/office/drawing/2014/main" id="{64757F5A-2340-4C64-B885-B9C242300C8D}"/>
                    </a:ext>
                  </a:extLst>
                </p:cNvPr>
                <p:cNvCxnSpPr>
                  <a:cxnSpLocks/>
                </p:cNvCxnSpPr>
                <p:nvPr/>
              </p:nvCxnSpPr>
              <p:spPr>
                <a:xfrm>
                  <a:off x="10417862" y="4129785"/>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3" name="Rectángulo: esquinas redondeadas 32">
                  <a:extLst>
                    <a:ext uri="{FF2B5EF4-FFF2-40B4-BE49-F238E27FC236}">
                      <a16:creationId xmlns:a16="http://schemas.microsoft.com/office/drawing/2014/main" id="{B6CF84A4-E4C2-41E8-B031-9CFCE3C644CE}"/>
                    </a:ext>
                  </a:extLst>
                </p:cNvPr>
                <p:cNvSpPr/>
                <p:nvPr/>
              </p:nvSpPr>
              <p:spPr>
                <a:xfrm>
                  <a:off x="8971268" y="4449337"/>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Calibri (Cuerpo)"/>
                    </a:rPr>
                    <a:t>Se alcanzan los valores más altos en ΔY</a:t>
                  </a:r>
                  <a:endParaRPr lang="es-US" sz="1400" dirty="0">
                    <a:solidFill>
                      <a:schemeClr val="tx1"/>
                    </a:solidFill>
                    <a:latin typeface="Calibri (Cuerpo)"/>
                  </a:endParaRPr>
                </a:p>
              </p:txBody>
            </p:sp>
          </p:grpSp>
          <p:cxnSp>
            <p:nvCxnSpPr>
              <p:cNvPr id="34" name="Conector recto de flecha 33">
                <a:extLst>
                  <a:ext uri="{FF2B5EF4-FFF2-40B4-BE49-F238E27FC236}">
                    <a16:creationId xmlns:a16="http://schemas.microsoft.com/office/drawing/2014/main" id="{4FD526EB-DD2E-4020-9965-17EDD347A72A}"/>
                  </a:ext>
                </a:extLst>
              </p:cNvPr>
              <p:cNvCxnSpPr>
                <a:cxnSpLocks/>
              </p:cNvCxnSpPr>
              <p:nvPr/>
            </p:nvCxnSpPr>
            <p:spPr>
              <a:xfrm>
                <a:off x="10428022" y="5044185"/>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5" name="Rectángulo: esquinas redondeadas 34">
                <a:extLst>
                  <a:ext uri="{FF2B5EF4-FFF2-40B4-BE49-F238E27FC236}">
                    <a16:creationId xmlns:a16="http://schemas.microsoft.com/office/drawing/2014/main" id="{5F666A54-28B3-43A3-8780-4FBBC972FC7A}"/>
                  </a:ext>
                </a:extLst>
              </p:cNvPr>
              <p:cNvSpPr/>
              <p:nvPr/>
            </p:nvSpPr>
            <p:spPr>
              <a:xfrm>
                <a:off x="8981428" y="5353577"/>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Calibri (Cuerpo)"/>
                  </a:rPr>
                  <a:t> Solo es posible observar satélites sobre el horizonte, y la geometría de los satélites disminuye la precisión de esta coordenada</a:t>
                </a:r>
                <a:endParaRPr lang="es-US" sz="1200" dirty="0">
                  <a:solidFill>
                    <a:schemeClr val="tx1"/>
                  </a:solidFill>
                  <a:latin typeface="Calibri (Cuerpo)"/>
                </a:endParaRPr>
              </a:p>
            </p:txBody>
          </p:sp>
        </p:grpSp>
      </p:grpSp>
      <p:sp>
        <p:nvSpPr>
          <p:cNvPr id="2" name="Elipse 1"/>
          <p:cNvSpPr/>
          <p:nvPr/>
        </p:nvSpPr>
        <p:spPr>
          <a:xfrm>
            <a:off x="6502187" y="2032916"/>
            <a:ext cx="1427544" cy="277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lipse 23"/>
          <p:cNvSpPr/>
          <p:nvPr/>
        </p:nvSpPr>
        <p:spPr>
          <a:xfrm>
            <a:off x="6472711" y="2310501"/>
            <a:ext cx="1427544" cy="277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a 3"/>
          <p:cNvGraphicFramePr>
            <a:graphicFrameLocks noGrp="1"/>
          </p:cNvGraphicFramePr>
          <p:nvPr>
            <p:extLst>
              <p:ext uri="{D42A27DB-BD31-4B8C-83A1-F6EECF244321}">
                <p14:modId xmlns:p14="http://schemas.microsoft.com/office/powerpoint/2010/main" val="3997611050"/>
              </p:ext>
            </p:extLst>
          </p:nvPr>
        </p:nvGraphicFramePr>
        <p:xfrm>
          <a:off x="2511241" y="2893064"/>
          <a:ext cx="3049638" cy="863772"/>
        </p:xfrm>
        <a:graphic>
          <a:graphicData uri="http://schemas.openxmlformats.org/drawingml/2006/table">
            <a:tbl>
              <a:tblPr>
                <a:tableStyleId>{C083E6E3-FA7D-4D7B-A595-EF9225AFEA82}</a:tableStyleId>
              </a:tblPr>
              <a:tblGrid>
                <a:gridCol w="1016546">
                  <a:extLst>
                    <a:ext uri="{9D8B030D-6E8A-4147-A177-3AD203B41FA5}">
                      <a16:colId xmlns:a16="http://schemas.microsoft.com/office/drawing/2014/main" val="2989393720"/>
                    </a:ext>
                  </a:extLst>
                </a:gridCol>
                <a:gridCol w="1016546">
                  <a:extLst>
                    <a:ext uri="{9D8B030D-6E8A-4147-A177-3AD203B41FA5}">
                      <a16:colId xmlns:a16="http://schemas.microsoft.com/office/drawing/2014/main" val="1794856260"/>
                    </a:ext>
                  </a:extLst>
                </a:gridCol>
                <a:gridCol w="1016546">
                  <a:extLst>
                    <a:ext uri="{9D8B030D-6E8A-4147-A177-3AD203B41FA5}">
                      <a16:colId xmlns:a16="http://schemas.microsoft.com/office/drawing/2014/main" val="2111359963"/>
                    </a:ext>
                  </a:extLst>
                </a:gridCol>
              </a:tblGrid>
              <a:tr h="427527">
                <a:tc>
                  <a:txBody>
                    <a:bodyPr/>
                    <a:lstStyle/>
                    <a:p>
                      <a:pPr algn="ctr" fontAlgn="ctr"/>
                      <a:r>
                        <a:rPr lang="el-GR" sz="2000" u="none" strike="noStrike">
                          <a:effectLst/>
                        </a:rPr>
                        <a:t>Δ</a:t>
                      </a:r>
                      <a:r>
                        <a:rPr lang="en-US" sz="2000" u="none" strike="noStrike">
                          <a:effectLst/>
                        </a:rPr>
                        <a:t>X (mm)</a:t>
                      </a:r>
                      <a:endParaRPr lang="en-US" sz="2000" b="0" i="0" u="none" strike="noStrike">
                        <a:solidFill>
                          <a:srgbClr val="000000"/>
                        </a:solidFill>
                        <a:effectLst/>
                        <a:latin typeface="Arial" panose="020B0604020202020204" pitchFamily="34" charset="0"/>
                      </a:endParaRPr>
                    </a:p>
                  </a:txBody>
                  <a:tcPr marL="9525" marR="9525" marT="9525" marB="0" anchor="ctr">
                    <a:solidFill>
                      <a:schemeClr val="bg2">
                        <a:lumMod val="90000"/>
                      </a:schemeClr>
                    </a:solidFill>
                  </a:tcPr>
                </a:tc>
                <a:tc>
                  <a:txBody>
                    <a:bodyPr/>
                    <a:lstStyle/>
                    <a:p>
                      <a:pPr algn="ctr" fontAlgn="ctr"/>
                      <a:r>
                        <a:rPr lang="el-GR" sz="2000" u="none" strike="noStrike">
                          <a:effectLst/>
                        </a:rPr>
                        <a:t>Δ</a:t>
                      </a:r>
                      <a:r>
                        <a:rPr lang="en-US" sz="2000" u="none" strike="noStrike">
                          <a:effectLst/>
                        </a:rPr>
                        <a:t>Y (mm)</a:t>
                      </a:r>
                      <a:endParaRPr lang="en-US" sz="2000" b="0" i="0" u="none" strike="noStrike">
                        <a:solidFill>
                          <a:srgbClr val="000000"/>
                        </a:solidFill>
                        <a:effectLst/>
                        <a:latin typeface="Arial" panose="020B0604020202020204" pitchFamily="34" charset="0"/>
                      </a:endParaRPr>
                    </a:p>
                  </a:txBody>
                  <a:tcPr marL="9525" marR="9525" marT="9525" marB="0" anchor="ctr">
                    <a:solidFill>
                      <a:schemeClr val="bg2">
                        <a:lumMod val="90000"/>
                      </a:schemeClr>
                    </a:solidFill>
                  </a:tcPr>
                </a:tc>
                <a:tc>
                  <a:txBody>
                    <a:bodyPr/>
                    <a:lstStyle/>
                    <a:p>
                      <a:pPr algn="ctr" fontAlgn="ctr"/>
                      <a:r>
                        <a:rPr lang="el-GR" sz="2000" u="none" strike="noStrike">
                          <a:effectLst/>
                        </a:rPr>
                        <a:t>Δ</a:t>
                      </a:r>
                      <a:r>
                        <a:rPr lang="en-US" sz="2000" u="none" strike="noStrike">
                          <a:effectLst/>
                        </a:rPr>
                        <a:t>Z (mm)</a:t>
                      </a:r>
                      <a:endParaRPr lang="en-US" sz="2000" b="0" i="0" u="none" strike="noStrike">
                        <a:solidFill>
                          <a:srgbClr val="000000"/>
                        </a:solidFill>
                        <a:effectLst/>
                        <a:latin typeface="Arial" panose="020B0604020202020204" pitchFamily="34" charset="0"/>
                      </a:endParaRPr>
                    </a:p>
                  </a:txBody>
                  <a:tcPr marL="9525" marR="9525" marT="9525" marB="0" anchor="ctr">
                    <a:solidFill>
                      <a:schemeClr val="bg2">
                        <a:lumMod val="90000"/>
                      </a:schemeClr>
                    </a:solidFill>
                  </a:tcPr>
                </a:tc>
                <a:extLst>
                  <a:ext uri="{0D108BD9-81ED-4DB2-BD59-A6C34878D82A}">
                    <a16:rowId xmlns:a16="http://schemas.microsoft.com/office/drawing/2014/main" val="1878701148"/>
                  </a:ext>
                </a:extLst>
              </a:tr>
              <a:tr h="407169">
                <a:tc>
                  <a:txBody>
                    <a:bodyPr/>
                    <a:lstStyle/>
                    <a:p>
                      <a:pPr algn="ctr" fontAlgn="b"/>
                      <a:r>
                        <a:rPr lang="en-US" sz="2800" u="none" strike="noStrike">
                          <a:effectLst/>
                        </a:rPr>
                        <a:t>1,97</a:t>
                      </a:r>
                      <a:endParaRPr lang="en-US" sz="2800" b="0" i="0" u="none" strike="noStrike">
                        <a:solidFill>
                          <a:srgbClr val="000000"/>
                        </a:solidFill>
                        <a:effectLst/>
                        <a:latin typeface="Calibri" panose="020F0502020204030204" pitchFamily="34" charset="0"/>
                      </a:endParaRPr>
                    </a:p>
                  </a:txBody>
                  <a:tcPr marL="9525" marR="9525" marT="9525" marB="0" anchor="b">
                    <a:solidFill>
                      <a:schemeClr val="bg2">
                        <a:lumMod val="90000"/>
                      </a:schemeClr>
                    </a:solidFill>
                  </a:tcPr>
                </a:tc>
                <a:tc>
                  <a:txBody>
                    <a:bodyPr/>
                    <a:lstStyle/>
                    <a:p>
                      <a:pPr algn="ctr" fontAlgn="b"/>
                      <a:r>
                        <a:rPr lang="en-US" sz="2800" u="none" strike="noStrike">
                          <a:effectLst/>
                        </a:rPr>
                        <a:t>5,99</a:t>
                      </a:r>
                      <a:endParaRPr lang="en-US" sz="2800" b="0" i="0" u="none" strike="noStrike">
                        <a:solidFill>
                          <a:srgbClr val="000000"/>
                        </a:solidFill>
                        <a:effectLst/>
                        <a:latin typeface="Calibri" panose="020F0502020204030204" pitchFamily="34" charset="0"/>
                      </a:endParaRPr>
                    </a:p>
                  </a:txBody>
                  <a:tcPr marL="9525" marR="9525" marT="9525" marB="0" anchor="b">
                    <a:solidFill>
                      <a:schemeClr val="bg2">
                        <a:lumMod val="90000"/>
                      </a:schemeClr>
                    </a:solidFill>
                  </a:tcPr>
                </a:tc>
                <a:tc>
                  <a:txBody>
                    <a:bodyPr/>
                    <a:lstStyle/>
                    <a:p>
                      <a:pPr algn="ctr" fontAlgn="b"/>
                      <a:r>
                        <a:rPr lang="en-US" sz="2800" u="none" strike="noStrike" dirty="0">
                          <a:effectLst/>
                        </a:rPr>
                        <a:t>2,34</a:t>
                      </a:r>
                      <a:endParaRPr lang="en-US" sz="2800" b="0" i="0" u="none" strike="noStrike" dirty="0">
                        <a:solidFill>
                          <a:srgbClr val="000000"/>
                        </a:solidFill>
                        <a:effectLst/>
                        <a:latin typeface="Calibri" panose="020F0502020204030204" pitchFamily="34" charset="0"/>
                      </a:endParaRPr>
                    </a:p>
                  </a:txBody>
                  <a:tcPr marL="9525" marR="9525" marT="9525" marB="0" anchor="b">
                    <a:solidFill>
                      <a:schemeClr val="bg2">
                        <a:lumMod val="90000"/>
                      </a:schemeClr>
                    </a:solidFill>
                  </a:tcPr>
                </a:tc>
                <a:extLst>
                  <a:ext uri="{0D108BD9-81ED-4DB2-BD59-A6C34878D82A}">
                    <a16:rowId xmlns:a16="http://schemas.microsoft.com/office/drawing/2014/main" val="2699148080"/>
                  </a:ext>
                </a:extLst>
              </a:tr>
            </a:tbl>
          </a:graphicData>
        </a:graphic>
      </p:graphicFrame>
    </p:spTree>
    <p:extLst>
      <p:ext uri="{BB962C8B-B14F-4D97-AF65-F5344CB8AC3E}">
        <p14:creationId xmlns:p14="http://schemas.microsoft.com/office/powerpoint/2010/main" val="80336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ppt_x"/>
                                          </p:val>
                                        </p:tav>
                                        <p:tav tm="100000">
                                          <p:val>
                                            <p:strVal val="#ppt_x"/>
                                          </p:val>
                                        </p:tav>
                                      </p:tavLst>
                                    </p:anim>
                                    <p:anim calcmode="lin" valueType="num">
                                      <p:cBhvr additive="base">
                                        <p:cTn id="1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60"/>
            <a:ext cx="12322098" cy="7296689"/>
          </a:xfrm>
          <a:prstGeom prst="rect">
            <a:avLst/>
          </a:prstGeom>
        </p:spPr>
      </p:pic>
      <p:sp>
        <p:nvSpPr>
          <p:cNvPr id="9" name="Título 1">
            <a:extLst>
              <a:ext uri="{FF2B5EF4-FFF2-40B4-BE49-F238E27FC236}">
                <a16:creationId xmlns:a16="http://schemas.microsoft.com/office/drawing/2014/main" id="{A8C16C1F-6D29-43A9-9D41-37AFB96E6935}"/>
              </a:ext>
            </a:extLst>
          </p:cNvPr>
          <p:cNvSpPr txBox="1">
            <a:spLocks/>
          </p:cNvSpPr>
          <p:nvPr/>
        </p:nvSpPr>
        <p:spPr>
          <a:xfrm>
            <a:off x="-5" y="-63634"/>
            <a:ext cx="12322098" cy="810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000" b="1" dirty="0">
                <a:effectLst>
                  <a:outerShdw blurRad="38100" dist="38100" dir="2700000" algn="tl">
                    <a:srgbClr val="000000">
                      <a:alpha val="43137"/>
                    </a:srgbClr>
                  </a:outerShdw>
                </a:effectLst>
              </a:rPr>
              <a:t>Diferencia ΔX, ΔY &amp; ΔZ, entre coordenadas cartesianas SIRGAS y coordenadas cartesianas procesadas en el software Bernese 5.2, constelación GPS </a:t>
            </a:r>
            <a:endParaRPr lang="en-US" sz="2000" b="1" dirty="0">
              <a:effectLst>
                <a:outerShdw blurRad="38100" dist="38100" dir="2700000" algn="tl">
                  <a:srgbClr val="000000">
                    <a:alpha val="43137"/>
                  </a:srgbClr>
                </a:outerShdw>
              </a:effectLst>
            </a:endParaRPr>
          </a:p>
        </p:txBody>
      </p:sp>
      <p:grpSp>
        <p:nvGrpSpPr>
          <p:cNvPr id="7" name="Grupo 6">
            <a:extLst>
              <a:ext uri="{FF2B5EF4-FFF2-40B4-BE49-F238E27FC236}">
                <a16:creationId xmlns:a16="http://schemas.microsoft.com/office/drawing/2014/main" id="{3319D145-24AF-46B4-9786-EDBAB74FD93B}"/>
              </a:ext>
            </a:extLst>
          </p:cNvPr>
          <p:cNvGrpSpPr/>
          <p:nvPr/>
        </p:nvGrpSpPr>
        <p:grpSpPr>
          <a:xfrm>
            <a:off x="147742" y="948876"/>
            <a:ext cx="7887600" cy="4899600"/>
            <a:chOff x="147741" y="948875"/>
            <a:chExt cx="12044259" cy="4985873"/>
          </a:xfrm>
        </p:grpSpPr>
        <p:sp>
          <p:nvSpPr>
            <p:cNvPr id="11" name="CuadroTexto 10">
              <a:extLst>
                <a:ext uri="{FF2B5EF4-FFF2-40B4-BE49-F238E27FC236}">
                  <a16:creationId xmlns:a16="http://schemas.microsoft.com/office/drawing/2014/main" id="{8A771191-6EE2-43AC-8C07-B35301A354F4}"/>
                </a:ext>
              </a:extLst>
            </p:cNvPr>
            <p:cNvSpPr txBox="1"/>
            <p:nvPr/>
          </p:nvSpPr>
          <p:spPr>
            <a:xfrm>
              <a:off x="147741" y="5473083"/>
              <a:ext cx="12044259" cy="461665"/>
            </a:xfrm>
            <a:prstGeom prst="rect">
              <a:avLst/>
            </a:prstGeom>
            <a:noFill/>
          </p:spPr>
          <p:txBody>
            <a:bodyPr wrap="square">
              <a:spAutoFit/>
            </a:bodyPr>
            <a:lstStyle/>
            <a:p>
              <a:r>
                <a:rPr lang="es-EC" sz="1200" i="1" dirty="0">
                  <a:effectLst/>
                  <a:latin typeface="Arial" panose="020B0604020202020204" pitchFamily="34" charset="0"/>
                  <a:ea typeface="Calibri" panose="020F0502020204030204" pitchFamily="34" charset="0"/>
                </a:rPr>
                <a:t>Nota.</a:t>
              </a:r>
              <a:r>
                <a:rPr lang="es-EC" sz="1200" dirty="0">
                  <a:effectLst/>
                  <a:latin typeface="Arial" panose="020B0604020202020204" pitchFamily="34" charset="0"/>
                  <a:ea typeface="Calibri" panose="020F0502020204030204" pitchFamily="34" charset="0"/>
                </a:rPr>
                <a:t> La Tabla muestra los resultados obtenidos del procesamiento de los datos GNSS de la REGME, con sus precisiones. Así mismo se muestran las coordenadas semanales de SIRGAS. En las semanas de SIRGAS que no se cuenta con datos de coordenadas, se colocó un guion </a:t>
              </a:r>
              <a:r>
                <a:rPr lang="es-EC" sz="1200" dirty="0">
                  <a:latin typeface="Arial" panose="020B0604020202020204" pitchFamily="34" charset="0"/>
                  <a:ea typeface="Calibri" panose="020F0502020204030204" pitchFamily="34" charset="0"/>
                </a:rPr>
                <a:t>(-). </a:t>
              </a:r>
              <a:r>
                <a:rPr lang="es-EC" sz="1200" dirty="0">
                  <a:effectLst/>
                  <a:latin typeface="Arial" panose="020B0604020202020204" pitchFamily="34" charset="0"/>
                  <a:ea typeface="Calibri" panose="020F0502020204030204" pitchFamily="34" charset="0"/>
                </a:rPr>
                <a:t> </a:t>
              </a:r>
              <a:endParaRPr lang="en-US" sz="1200" dirty="0"/>
            </a:p>
          </p:txBody>
        </p:sp>
        <p:pic>
          <p:nvPicPr>
            <p:cNvPr id="4" name="Imagen 3" descr="Tabla&#10;&#10;Descripción generada automáticamente">
              <a:extLst>
                <a:ext uri="{FF2B5EF4-FFF2-40B4-BE49-F238E27FC236}">
                  <a16:creationId xmlns:a16="http://schemas.microsoft.com/office/drawing/2014/main" id="{782958B9-8BAB-473F-AFED-147CDA598EFE}"/>
                </a:ext>
              </a:extLst>
            </p:cNvPr>
            <p:cNvPicPr>
              <a:picLocks noChangeAspect="1"/>
            </p:cNvPicPr>
            <p:nvPr/>
          </p:nvPicPr>
          <p:blipFill>
            <a:blip r:embed="rId4"/>
            <a:stretch>
              <a:fillRect/>
            </a:stretch>
          </p:blipFill>
          <p:spPr>
            <a:xfrm>
              <a:off x="147741" y="948875"/>
              <a:ext cx="12044259" cy="4568512"/>
            </a:xfrm>
            <a:prstGeom prst="rect">
              <a:avLst/>
            </a:prstGeom>
          </p:spPr>
        </p:pic>
      </p:grpSp>
      <p:grpSp>
        <p:nvGrpSpPr>
          <p:cNvPr id="10" name="Grupo 9">
            <a:extLst>
              <a:ext uri="{FF2B5EF4-FFF2-40B4-BE49-F238E27FC236}">
                <a16:creationId xmlns:a16="http://schemas.microsoft.com/office/drawing/2014/main" id="{FE07E771-BF77-4FF8-ACC2-FE4FBC6B2B77}"/>
              </a:ext>
            </a:extLst>
          </p:cNvPr>
          <p:cNvGrpSpPr/>
          <p:nvPr/>
        </p:nvGrpSpPr>
        <p:grpSpPr>
          <a:xfrm>
            <a:off x="8072120" y="685986"/>
            <a:ext cx="4119880" cy="5277930"/>
            <a:chOff x="8072120" y="685986"/>
            <a:chExt cx="4119880" cy="5277930"/>
          </a:xfrm>
        </p:grpSpPr>
        <p:sp>
          <p:nvSpPr>
            <p:cNvPr id="12" name="Rectángulo 11">
              <a:extLst>
                <a:ext uri="{FF2B5EF4-FFF2-40B4-BE49-F238E27FC236}">
                  <a16:creationId xmlns:a16="http://schemas.microsoft.com/office/drawing/2014/main" id="{DB5B2DA0-93C5-4E52-88F9-E13985B57426}"/>
                </a:ext>
              </a:extLst>
            </p:cNvPr>
            <p:cNvSpPr/>
            <p:nvPr/>
          </p:nvSpPr>
          <p:spPr>
            <a:xfrm>
              <a:off x="8072120" y="685986"/>
              <a:ext cx="574178" cy="5277929"/>
            </a:xfrm>
            <a:prstGeom prst="rect">
              <a:avLst/>
            </a:prstGeom>
            <a:solidFill>
              <a:srgbClr val="FFFFE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just"/>
              <a:r>
                <a:rPr lang="es-EC" sz="1600" b="1" dirty="0">
                  <a:solidFill>
                    <a:schemeClr val="tx1"/>
                  </a:solidFill>
                </a:rPr>
                <a:t>Comparación obteniendo un ΔX, ΔY &amp; ΔZ, de la diferencia entre coordenadas cartesianas procesadas, con las de SIRGAS</a:t>
              </a:r>
              <a:endParaRPr lang="es-US" sz="1600" b="1" dirty="0">
                <a:solidFill>
                  <a:schemeClr val="tx1"/>
                </a:solidFill>
              </a:endParaRPr>
            </a:p>
          </p:txBody>
        </p:sp>
        <p:grpSp>
          <p:nvGrpSpPr>
            <p:cNvPr id="13" name="Grupo 12">
              <a:extLst>
                <a:ext uri="{FF2B5EF4-FFF2-40B4-BE49-F238E27FC236}">
                  <a16:creationId xmlns:a16="http://schemas.microsoft.com/office/drawing/2014/main" id="{61E14FE7-A5F1-442D-99AE-6DC5E92253C4}"/>
                </a:ext>
              </a:extLst>
            </p:cNvPr>
            <p:cNvGrpSpPr/>
            <p:nvPr/>
          </p:nvGrpSpPr>
          <p:grpSpPr>
            <a:xfrm>
              <a:off x="8743117" y="689121"/>
              <a:ext cx="3448883" cy="5274795"/>
              <a:chOff x="8961108" y="689121"/>
              <a:chExt cx="2891210" cy="5274795"/>
            </a:xfrm>
          </p:grpSpPr>
          <p:grpSp>
            <p:nvGrpSpPr>
              <p:cNvPr id="14" name="Grupo 13">
                <a:extLst>
                  <a:ext uri="{FF2B5EF4-FFF2-40B4-BE49-F238E27FC236}">
                    <a16:creationId xmlns:a16="http://schemas.microsoft.com/office/drawing/2014/main" id="{2FB34CEC-B67F-4BD0-B984-0A47F24DEC7A}"/>
                  </a:ext>
                </a:extLst>
              </p:cNvPr>
              <p:cNvGrpSpPr/>
              <p:nvPr/>
            </p:nvGrpSpPr>
            <p:grpSpPr>
              <a:xfrm>
                <a:off x="8961108" y="689121"/>
                <a:ext cx="2882039" cy="4350235"/>
                <a:chOff x="8961108" y="709441"/>
                <a:chExt cx="2882039" cy="4350235"/>
              </a:xfrm>
            </p:grpSpPr>
            <p:sp>
              <p:nvSpPr>
                <p:cNvPr id="17" name="Rectángulo: esquinas redondeadas 16">
                  <a:extLst>
                    <a:ext uri="{FF2B5EF4-FFF2-40B4-BE49-F238E27FC236}">
                      <a16:creationId xmlns:a16="http://schemas.microsoft.com/office/drawing/2014/main" id="{8C4D6472-0809-43A6-8D69-AA24BB0DAF7B}"/>
                    </a:ext>
                  </a:extLst>
                </p:cNvPr>
                <p:cNvSpPr/>
                <p:nvPr/>
              </p:nvSpPr>
              <p:spPr>
                <a:xfrm>
                  <a:off x="8961108" y="709441"/>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Calibri (Cuerpo)"/>
                    </a:rPr>
                    <a:t>Se definió para la validación de los datos GNSS procesados</a:t>
                  </a:r>
                  <a:endParaRPr lang="es-US" sz="1400" dirty="0">
                    <a:solidFill>
                      <a:schemeClr val="tx1"/>
                    </a:solidFill>
                    <a:latin typeface="Calibri (Cuerpo)"/>
                  </a:endParaRPr>
                </a:p>
              </p:txBody>
            </p:sp>
            <p:sp>
              <p:nvSpPr>
                <p:cNvPr id="18" name="Rectángulo: esquinas redondeadas 17">
                  <a:extLst>
                    <a:ext uri="{FF2B5EF4-FFF2-40B4-BE49-F238E27FC236}">
                      <a16:creationId xmlns:a16="http://schemas.microsoft.com/office/drawing/2014/main" id="{2496AF93-93FB-4DCC-8CC9-276E9F5E0305}"/>
                    </a:ext>
                  </a:extLst>
                </p:cNvPr>
                <p:cNvSpPr/>
                <p:nvPr/>
              </p:nvSpPr>
              <p:spPr>
                <a:xfrm>
                  <a:off x="8972257" y="1644674"/>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Calibri (Cuerpo)"/>
                    </a:rPr>
                    <a:t>RMS  ≤ 10 cm </a:t>
                  </a:r>
                  <a:endParaRPr lang="es-US" sz="1400" dirty="0">
                    <a:solidFill>
                      <a:schemeClr val="tx1"/>
                    </a:solidFill>
                    <a:latin typeface="Calibri (Cuerpo)"/>
                  </a:endParaRPr>
                </a:p>
              </p:txBody>
            </p:sp>
            <p:sp>
              <p:nvSpPr>
                <p:cNvPr id="19" name="Rectángulo: esquinas redondeadas 18">
                  <a:extLst>
                    <a:ext uri="{FF2B5EF4-FFF2-40B4-BE49-F238E27FC236}">
                      <a16:creationId xmlns:a16="http://schemas.microsoft.com/office/drawing/2014/main" id="{AE241591-3405-4E25-B217-2D7279E7C25F}"/>
                    </a:ext>
                  </a:extLst>
                </p:cNvPr>
                <p:cNvSpPr/>
                <p:nvPr/>
              </p:nvSpPr>
              <p:spPr>
                <a:xfrm>
                  <a:off x="8972257" y="2574566"/>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Calibri (Cuerpo)"/>
                    </a:rPr>
                    <a:t>Entre procesadas vs oficiales de SIRGAS</a:t>
                  </a:r>
                  <a:endParaRPr lang="es-US" sz="1400" dirty="0">
                    <a:solidFill>
                      <a:schemeClr val="tx1"/>
                    </a:solidFill>
                    <a:latin typeface="Calibri (Cuerpo)"/>
                  </a:endParaRPr>
                </a:p>
              </p:txBody>
            </p:sp>
            <p:sp>
              <p:nvSpPr>
                <p:cNvPr id="20" name="Rectángulo: esquinas redondeadas 19">
                  <a:extLst>
                    <a:ext uri="{FF2B5EF4-FFF2-40B4-BE49-F238E27FC236}">
                      <a16:creationId xmlns:a16="http://schemas.microsoft.com/office/drawing/2014/main" id="{F95683E9-6C69-443E-9D73-627153D2A85F}"/>
                    </a:ext>
                  </a:extLst>
                </p:cNvPr>
                <p:cNvSpPr/>
                <p:nvPr/>
              </p:nvSpPr>
              <p:spPr>
                <a:xfrm>
                  <a:off x="8961108" y="3504457"/>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Calibri (Cuerpo)"/>
                    </a:rPr>
                    <a:t>El límite definido anteriormente no es superado </a:t>
                  </a:r>
                  <a:r>
                    <a:rPr lang="es-US" sz="1400" dirty="0">
                      <a:solidFill>
                        <a:schemeClr val="tx1"/>
                      </a:solidFill>
                      <a:latin typeface="Calibri (Cuerpo)"/>
                    </a:rPr>
                    <a:t> </a:t>
                  </a:r>
                </a:p>
              </p:txBody>
            </p:sp>
            <p:cxnSp>
              <p:nvCxnSpPr>
                <p:cNvPr id="21" name="Conector recto de flecha 20">
                  <a:extLst>
                    <a:ext uri="{FF2B5EF4-FFF2-40B4-BE49-F238E27FC236}">
                      <a16:creationId xmlns:a16="http://schemas.microsoft.com/office/drawing/2014/main" id="{A8B584B9-179D-4687-98D2-C11B1BF06ED0}"/>
                    </a:ext>
                  </a:extLst>
                </p:cNvPr>
                <p:cNvCxnSpPr>
                  <a:cxnSpLocks/>
                  <a:stCxn id="18" idx="2"/>
                  <a:endCxn id="19" idx="0"/>
                </p:cNvCxnSpPr>
                <p:nvPr/>
              </p:nvCxnSpPr>
              <p:spPr>
                <a:xfrm>
                  <a:off x="10407702" y="2255010"/>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Conector recto de flecha 21">
                  <a:extLst>
                    <a:ext uri="{FF2B5EF4-FFF2-40B4-BE49-F238E27FC236}">
                      <a16:creationId xmlns:a16="http://schemas.microsoft.com/office/drawing/2014/main" id="{7EFD461F-0E60-49DF-9A34-9A2B356FACED}"/>
                    </a:ext>
                  </a:extLst>
                </p:cNvPr>
                <p:cNvCxnSpPr>
                  <a:cxnSpLocks/>
                </p:cNvCxnSpPr>
                <p:nvPr/>
              </p:nvCxnSpPr>
              <p:spPr>
                <a:xfrm>
                  <a:off x="10417862" y="1325623"/>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Conector recto de flecha 22">
                  <a:extLst>
                    <a:ext uri="{FF2B5EF4-FFF2-40B4-BE49-F238E27FC236}">
                      <a16:creationId xmlns:a16="http://schemas.microsoft.com/office/drawing/2014/main" id="{1A2178BC-A3BA-4F39-9ED0-32E214BF29CE}"/>
                    </a:ext>
                  </a:extLst>
                </p:cNvPr>
                <p:cNvCxnSpPr>
                  <a:cxnSpLocks/>
                </p:cNvCxnSpPr>
                <p:nvPr/>
              </p:nvCxnSpPr>
              <p:spPr>
                <a:xfrm>
                  <a:off x="10407702" y="3184905"/>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Conector recto de flecha 23">
                  <a:extLst>
                    <a:ext uri="{FF2B5EF4-FFF2-40B4-BE49-F238E27FC236}">
                      <a16:creationId xmlns:a16="http://schemas.microsoft.com/office/drawing/2014/main" id="{EA1C6E84-3D58-4DF3-8DF2-A719B1F6D371}"/>
                    </a:ext>
                  </a:extLst>
                </p:cNvPr>
                <p:cNvCxnSpPr>
                  <a:cxnSpLocks/>
                </p:cNvCxnSpPr>
                <p:nvPr/>
              </p:nvCxnSpPr>
              <p:spPr>
                <a:xfrm>
                  <a:off x="10417862" y="4129785"/>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Rectángulo: esquinas redondeadas 24">
                  <a:extLst>
                    <a:ext uri="{FF2B5EF4-FFF2-40B4-BE49-F238E27FC236}">
                      <a16:creationId xmlns:a16="http://schemas.microsoft.com/office/drawing/2014/main" id="{6EF34427-0E10-412F-81C6-F086C100778B}"/>
                    </a:ext>
                  </a:extLst>
                </p:cNvPr>
                <p:cNvSpPr/>
                <p:nvPr/>
              </p:nvSpPr>
              <p:spPr>
                <a:xfrm>
                  <a:off x="8971268" y="4449337"/>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Calibri (Cuerpo)"/>
                    </a:rPr>
                    <a:t>Los valores están en un rango de 2 a 5 cm en el RMS </a:t>
                  </a:r>
                  <a:endParaRPr lang="es-US" sz="1400" dirty="0">
                    <a:solidFill>
                      <a:schemeClr val="tx1"/>
                    </a:solidFill>
                    <a:latin typeface="Calibri (Cuerpo)"/>
                  </a:endParaRPr>
                </a:p>
              </p:txBody>
            </p:sp>
          </p:grpSp>
          <p:cxnSp>
            <p:nvCxnSpPr>
              <p:cNvPr id="15" name="Conector recto de flecha 14">
                <a:extLst>
                  <a:ext uri="{FF2B5EF4-FFF2-40B4-BE49-F238E27FC236}">
                    <a16:creationId xmlns:a16="http://schemas.microsoft.com/office/drawing/2014/main" id="{2501931C-423D-45F3-AE97-4CF96FDF1A5C}"/>
                  </a:ext>
                </a:extLst>
              </p:cNvPr>
              <p:cNvCxnSpPr>
                <a:cxnSpLocks/>
              </p:cNvCxnSpPr>
              <p:nvPr/>
            </p:nvCxnSpPr>
            <p:spPr>
              <a:xfrm>
                <a:off x="10428022" y="5044185"/>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Rectángulo: esquinas redondeadas 15">
                <a:extLst>
                  <a:ext uri="{FF2B5EF4-FFF2-40B4-BE49-F238E27FC236}">
                    <a16:creationId xmlns:a16="http://schemas.microsoft.com/office/drawing/2014/main" id="{EB6C0D33-5F25-48E4-9E6E-C6DEA899E6BC}"/>
                  </a:ext>
                </a:extLst>
              </p:cNvPr>
              <p:cNvSpPr/>
              <p:nvPr/>
            </p:nvSpPr>
            <p:spPr>
              <a:xfrm>
                <a:off x="8981428" y="5353577"/>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Calibri (Cuerpo)"/>
                  </a:rPr>
                  <a:t>GAMIT/GLOBK el que alcanza valores menores en sus medias aritméticas</a:t>
                </a:r>
                <a:endParaRPr lang="es-US" sz="1400" dirty="0">
                  <a:solidFill>
                    <a:schemeClr val="tx1"/>
                  </a:solidFill>
                  <a:latin typeface="Calibri (Cuerpo)"/>
                </a:endParaRPr>
              </a:p>
            </p:txBody>
          </p:sp>
        </p:grpSp>
      </p:grpSp>
      <p:graphicFrame>
        <p:nvGraphicFramePr>
          <p:cNvPr id="26" name="Tabla 25"/>
          <p:cNvGraphicFramePr>
            <a:graphicFrameLocks noGrp="1"/>
          </p:cNvGraphicFramePr>
          <p:nvPr>
            <p:extLst>
              <p:ext uri="{D42A27DB-BD31-4B8C-83A1-F6EECF244321}">
                <p14:modId xmlns:p14="http://schemas.microsoft.com/office/powerpoint/2010/main" val="924670676"/>
              </p:ext>
            </p:extLst>
          </p:nvPr>
        </p:nvGraphicFramePr>
        <p:xfrm>
          <a:off x="2511241" y="2893064"/>
          <a:ext cx="3049638" cy="834696"/>
        </p:xfrm>
        <a:graphic>
          <a:graphicData uri="http://schemas.openxmlformats.org/drawingml/2006/table">
            <a:tbl>
              <a:tblPr>
                <a:tableStyleId>{C083E6E3-FA7D-4D7B-A595-EF9225AFEA82}</a:tableStyleId>
              </a:tblPr>
              <a:tblGrid>
                <a:gridCol w="1016546">
                  <a:extLst>
                    <a:ext uri="{9D8B030D-6E8A-4147-A177-3AD203B41FA5}">
                      <a16:colId xmlns:a16="http://schemas.microsoft.com/office/drawing/2014/main" val="2989393720"/>
                    </a:ext>
                  </a:extLst>
                </a:gridCol>
                <a:gridCol w="1016546">
                  <a:extLst>
                    <a:ext uri="{9D8B030D-6E8A-4147-A177-3AD203B41FA5}">
                      <a16:colId xmlns:a16="http://schemas.microsoft.com/office/drawing/2014/main" val="1794856260"/>
                    </a:ext>
                  </a:extLst>
                </a:gridCol>
                <a:gridCol w="1016546">
                  <a:extLst>
                    <a:ext uri="{9D8B030D-6E8A-4147-A177-3AD203B41FA5}">
                      <a16:colId xmlns:a16="http://schemas.microsoft.com/office/drawing/2014/main" val="2111359963"/>
                    </a:ext>
                  </a:extLst>
                </a:gridCol>
              </a:tblGrid>
              <a:tr h="427527">
                <a:tc>
                  <a:txBody>
                    <a:bodyPr/>
                    <a:lstStyle/>
                    <a:p>
                      <a:pPr algn="ctr" fontAlgn="ctr"/>
                      <a:r>
                        <a:rPr lang="el-GR" sz="2000" u="none" strike="noStrike">
                          <a:effectLst/>
                        </a:rPr>
                        <a:t>Δ</a:t>
                      </a:r>
                      <a:r>
                        <a:rPr lang="en-US" sz="2000" u="none" strike="noStrike">
                          <a:effectLst/>
                        </a:rPr>
                        <a:t>X (mm)</a:t>
                      </a:r>
                      <a:endParaRPr lang="en-US" sz="2000" b="0" i="0" u="none" strike="noStrike">
                        <a:solidFill>
                          <a:srgbClr val="000000"/>
                        </a:solidFill>
                        <a:effectLst/>
                        <a:latin typeface="Arial" panose="020B0604020202020204" pitchFamily="34" charset="0"/>
                      </a:endParaRPr>
                    </a:p>
                  </a:txBody>
                  <a:tcPr marL="9525" marR="9525" marT="9525" marB="0" anchor="ctr">
                    <a:solidFill>
                      <a:schemeClr val="bg2">
                        <a:lumMod val="90000"/>
                      </a:schemeClr>
                    </a:solidFill>
                  </a:tcPr>
                </a:tc>
                <a:tc>
                  <a:txBody>
                    <a:bodyPr/>
                    <a:lstStyle/>
                    <a:p>
                      <a:pPr algn="ctr" fontAlgn="ctr"/>
                      <a:r>
                        <a:rPr lang="el-GR" sz="2000" u="none" strike="noStrike">
                          <a:effectLst/>
                        </a:rPr>
                        <a:t>Δ</a:t>
                      </a:r>
                      <a:r>
                        <a:rPr lang="en-US" sz="2000" u="none" strike="noStrike">
                          <a:effectLst/>
                        </a:rPr>
                        <a:t>Y (mm)</a:t>
                      </a:r>
                      <a:endParaRPr lang="en-US" sz="2000" b="0" i="0" u="none" strike="noStrike">
                        <a:solidFill>
                          <a:srgbClr val="000000"/>
                        </a:solidFill>
                        <a:effectLst/>
                        <a:latin typeface="Arial" panose="020B0604020202020204" pitchFamily="34" charset="0"/>
                      </a:endParaRPr>
                    </a:p>
                  </a:txBody>
                  <a:tcPr marL="9525" marR="9525" marT="9525" marB="0" anchor="ctr">
                    <a:solidFill>
                      <a:schemeClr val="bg2">
                        <a:lumMod val="90000"/>
                      </a:schemeClr>
                    </a:solidFill>
                  </a:tcPr>
                </a:tc>
                <a:tc>
                  <a:txBody>
                    <a:bodyPr/>
                    <a:lstStyle/>
                    <a:p>
                      <a:pPr algn="ctr" fontAlgn="ctr"/>
                      <a:r>
                        <a:rPr lang="el-GR" sz="2000" u="none" strike="noStrike">
                          <a:effectLst/>
                        </a:rPr>
                        <a:t>Δ</a:t>
                      </a:r>
                      <a:r>
                        <a:rPr lang="en-US" sz="2000" u="none" strike="noStrike">
                          <a:effectLst/>
                        </a:rPr>
                        <a:t>Z (mm)</a:t>
                      </a:r>
                      <a:endParaRPr lang="en-US" sz="2000" b="0" i="0" u="none" strike="noStrike">
                        <a:solidFill>
                          <a:srgbClr val="000000"/>
                        </a:solidFill>
                        <a:effectLst/>
                        <a:latin typeface="Arial" panose="020B0604020202020204" pitchFamily="34" charset="0"/>
                      </a:endParaRPr>
                    </a:p>
                  </a:txBody>
                  <a:tcPr marL="9525" marR="9525" marT="9525" marB="0" anchor="ctr">
                    <a:solidFill>
                      <a:schemeClr val="bg2">
                        <a:lumMod val="90000"/>
                      </a:schemeClr>
                    </a:solidFill>
                  </a:tcPr>
                </a:tc>
                <a:extLst>
                  <a:ext uri="{0D108BD9-81ED-4DB2-BD59-A6C34878D82A}">
                    <a16:rowId xmlns:a16="http://schemas.microsoft.com/office/drawing/2014/main" val="1878701148"/>
                  </a:ext>
                </a:extLst>
              </a:tr>
              <a:tr h="407169">
                <a:tc>
                  <a:txBody>
                    <a:bodyPr/>
                    <a:lstStyle/>
                    <a:p>
                      <a:pPr algn="ctr" fontAlgn="ctr"/>
                      <a:r>
                        <a:rPr lang="en-US" sz="2400" b="0" i="0" u="none" strike="noStrike" dirty="0">
                          <a:solidFill>
                            <a:srgbClr val="000000"/>
                          </a:solidFill>
                          <a:effectLst/>
                          <a:latin typeface="Calibri" panose="020F0502020204030204" pitchFamily="34" charset="0"/>
                        </a:rPr>
                        <a:t>28,17</a:t>
                      </a:r>
                    </a:p>
                  </a:txBody>
                  <a:tcPr marL="9525" marR="9525" marT="9525" marB="0" anchor="ctr">
                    <a:solidFill>
                      <a:schemeClr val="bg2">
                        <a:lumMod val="90000"/>
                      </a:schemeClr>
                    </a:solidFill>
                  </a:tcPr>
                </a:tc>
                <a:tc>
                  <a:txBody>
                    <a:bodyPr/>
                    <a:lstStyle/>
                    <a:p>
                      <a:pPr algn="ctr" fontAlgn="ctr"/>
                      <a:r>
                        <a:rPr lang="en-US" sz="2400" b="0" i="0" u="none" strike="noStrike" dirty="0">
                          <a:solidFill>
                            <a:srgbClr val="000000"/>
                          </a:solidFill>
                          <a:effectLst/>
                          <a:latin typeface="Calibri" panose="020F0502020204030204" pitchFamily="34" charset="0"/>
                        </a:rPr>
                        <a:t>52,56</a:t>
                      </a:r>
                    </a:p>
                  </a:txBody>
                  <a:tcPr marL="9525" marR="9525" marT="9525" marB="0" anchor="ctr">
                    <a:solidFill>
                      <a:schemeClr val="bg2">
                        <a:lumMod val="90000"/>
                      </a:schemeClr>
                    </a:solidFill>
                  </a:tcPr>
                </a:tc>
                <a:tc>
                  <a:txBody>
                    <a:bodyPr/>
                    <a:lstStyle/>
                    <a:p>
                      <a:pPr algn="ctr" fontAlgn="ctr"/>
                      <a:r>
                        <a:rPr lang="en-US" sz="2400" b="0" i="0" u="none" strike="noStrike" dirty="0">
                          <a:solidFill>
                            <a:srgbClr val="000000"/>
                          </a:solidFill>
                          <a:effectLst/>
                          <a:latin typeface="Calibri" panose="020F0502020204030204" pitchFamily="34" charset="0"/>
                        </a:rPr>
                        <a:t>7,28</a:t>
                      </a:r>
                    </a:p>
                  </a:txBody>
                  <a:tcPr marL="9525" marR="9525" marT="9525" marB="0" anchor="ctr">
                    <a:solidFill>
                      <a:schemeClr val="bg2">
                        <a:lumMod val="90000"/>
                      </a:schemeClr>
                    </a:solidFill>
                  </a:tcPr>
                </a:tc>
                <a:extLst>
                  <a:ext uri="{0D108BD9-81ED-4DB2-BD59-A6C34878D82A}">
                    <a16:rowId xmlns:a16="http://schemas.microsoft.com/office/drawing/2014/main" val="2699148080"/>
                  </a:ext>
                </a:extLst>
              </a:tr>
            </a:tbl>
          </a:graphicData>
        </a:graphic>
      </p:graphicFrame>
    </p:spTree>
    <p:extLst>
      <p:ext uri="{BB962C8B-B14F-4D97-AF65-F5344CB8AC3E}">
        <p14:creationId xmlns:p14="http://schemas.microsoft.com/office/powerpoint/2010/main" val="343874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56529" cy="6857143"/>
          </a:xfrm>
          <a:prstGeom prst="rect">
            <a:avLst/>
          </a:prstGeom>
        </p:spPr>
      </p:pic>
      <p:sp>
        <p:nvSpPr>
          <p:cNvPr id="3" name="Título 1"/>
          <p:cNvSpPr>
            <a:spLocks noGrp="1"/>
          </p:cNvSpPr>
          <p:nvPr>
            <p:ph type="title"/>
          </p:nvPr>
        </p:nvSpPr>
        <p:spPr>
          <a:xfrm>
            <a:off x="998013" y="2633914"/>
            <a:ext cx="10360501" cy="1223963"/>
          </a:xfrm>
        </p:spPr>
        <p:txBody>
          <a:bodyPr>
            <a:normAutofit/>
          </a:bodyPr>
          <a:lstStyle/>
          <a:p>
            <a:pPr algn="ctr"/>
            <a:r>
              <a:rPr lang="es-419"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Introducción</a:t>
            </a:r>
            <a:r>
              <a:rPr lang="es-419" sz="6000" dirty="0">
                <a:latin typeface="Arial" panose="020B0604020202020204" pitchFamily="34" charset="0"/>
                <a:cs typeface="Arial" panose="020B0604020202020204" pitchFamily="34" charset="0"/>
              </a:rPr>
              <a:t> </a:t>
            </a:r>
            <a:endParaRPr lang="es-ES"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28444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6" y="4603"/>
            <a:ext cx="12300598" cy="7268394"/>
          </a:xfrm>
          <a:prstGeom prst="rect">
            <a:avLst/>
          </a:prstGeom>
        </p:spPr>
      </p:pic>
      <p:sp>
        <p:nvSpPr>
          <p:cNvPr id="9" name="Título 1">
            <a:extLst>
              <a:ext uri="{FF2B5EF4-FFF2-40B4-BE49-F238E27FC236}">
                <a16:creationId xmlns:a16="http://schemas.microsoft.com/office/drawing/2014/main" id="{A8C16C1F-6D29-43A9-9D41-37AFB96E6935}"/>
              </a:ext>
            </a:extLst>
          </p:cNvPr>
          <p:cNvSpPr txBox="1">
            <a:spLocks/>
          </p:cNvSpPr>
          <p:nvPr/>
        </p:nvSpPr>
        <p:spPr>
          <a:xfrm>
            <a:off x="-15914" y="-29269"/>
            <a:ext cx="12322098" cy="810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000" b="1" dirty="0">
                <a:effectLst>
                  <a:outerShdw blurRad="38100" dist="38100" dir="2700000" algn="tl">
                    <a:srgbClr val="000000">
                      <a:alpha val="43137"/>
                    </a:srgbClr>
                  </a:outerShdw>
                </a:effectLst>
              </a:rPr>
              <a:t>Diferencia ΔX, ΔY &amp; ΔZ, entre coordenadas cartesianas GPS y coordenadas cartesianas GLONASS procesadas en el software GAMIT/GLOBK.</a:t>
            </a:r>
            <a:endParaRPr lang="en-US" sz="2000" b="1" dirty="0">
              <a:effectLst>
                <a:outerShdw blurRad="38100" dist="38100" dir="2700000" algn="tl">
                  <a:srgbClr val="000000">
                    <a:alpha val="43137"/>
                  </a:srgbClr>
                </a:outerShdw>
              </a:effectLst>
            </a:endParaRPr>
          </a:p>
        </p:txBody>
      </p:sp>
      <p:grpSp>
        <p:nvGrpSpPr>
          <p:cNvPr id="21" name="Grupo 20">
            <a:extLst>
              <a:ext uri="{FF2B5EF4-FFF2-40B4-BE49-F238E27FC236}">
                <a16:creationId xmlns:a16="http://schemas.microsoft.com/office/drawing/2014/main" id="{4AFDB102-25D3-4743-BFEA-721430CAD86D}"/>
              </a:ext>
            </a:extLst>
          </p:cNvPr>
          <p:cNvGrpSpPr/>
          <p:nvPr/>
        </p:nvGrpSpPr>
        <p:grpSpPr>
          <a:xfrm>
            <a:off x="49130" y="694175"/>
            <a:ext cx="7887600" cy="5558163"/>
            <a:chOff x="49130" y="694175"/>
            <a:chExt cx="12257054" cy="5072499"/>
          </a:xfrm>
        </p:grpSpPr>
        <p:pic>
          <p:nvPicPr>
            <p:cNvPr id="13" name="Imagen 12" descr="Interfaz de usuario gráfica, Tabla, Excel&#10;&#10;Descripción generada automáticamente">
              <a:extLst>
                <a:ext uri="{FF2B5EF4-FFF2-40B4-BE49-F238E27FC236}">
                  <a16:creationId xmlns:a16="http://schemas.microsoft.com/office/drawing/2014/main" id="{4115AD22-AA26-414E-90A0-3B4291A8F0D1}"/>
                </a:ext>
              </a:extLst>
            </p:cNvPr>
            <p:cNvPicPr>
              <a:picLocks noChangeAspect="1"/>
            </p:cNvPicPr>
            <p:nvPr/>
          </p:nvPicPr>
          <p:blipFill>
            <a:blip r:embed="rId4"/>
            <a:stretch>
              <a:fillRect/>
            </a:stretch>
          </p:blipFill>
          <p:spPr>
            <a:xfrm>
              <a:off x="180618" y="694175"/>
              <a:ext cx="12125566" cy="4267314"/>
            </a:xfrm>
            <a:prstGeom prst="rect">
              <a:avLst/>
            </a:prstGeom>
          </p:spPr>
        </p:pic>
        <p:sp>
          <p:nvSpPr>
            <p:cNvPr id="16" name="CuadroTexto 15">
              <a:extLst>
                <a:ext uri="{FF2B5EF4-FFF2-40B4-BE49-F238E27FC236}">
                  <a16:creationId xmlns:a16="http://schemas.microsoft.com/office/drawing/2014/main" id="{3532BA90-9DD3-4796-B7A3-70C21A9BE937}"/>
                </a:ext>
              </a:extLst>
            </p:cNvPr>
            <p:cNvSpPr txBox="1"/>
            <p:nvPr/>
          </p:nvSpPr>
          <p:spPr>
            <a:xfrm>
              <a:off x="49130" y="4895936"/>
              <a:ext cx="12093738" cy="870738"/>
            </a:xfrm>
            <a:prstGeom prst="rect">
              <a:avLst/>
            </a:prstGeom>
            <a:noFill/>
          </p:spPr>
          <p:txBody>
            <a:bodyPr wrap="square">
              <a:spAutoFit/>
            </a:bodyPr>
            <a:lstStyle/>
            <a:p>
              <a:r>
                <a:rPr lang="es-EC" sz="1400" dirty="0">
                  <a:latin typeface="Arial" panose="020B0604020202020204" pitchFamily="34" charset="0"/>
                </a:rPr>
                <a:t>Nota. La Tabla muestra los resultados obtenidos del procesamiento de los datos GNSS de la REGME, con sus precisiones. Se diferencia las constelaciones GPS y GLONASS, </a:t>
              </a:r>
              <a:r>
                <a:rPr lang="es-EC" sz="1400" dirty="0">
                  <a:effectLst/>
                  <a:latin typeface="Arial" panose="020B0604020202020204" pitchFamily="34" charset="0"/>
                  <a:ea typeface="Calibri" panose="020F0502020204030204" pitchFamily="34" charset="0"/>
                </a:rPr>
                <a:t>se colocó un guion </a:t>
              </a:r>
              <a:r>
                <a:rPr lang="es-EC" sz="1400" dirty="0">
                  <a:latin typeface="Arial" panose="020B0604020202020204" pitchFamily="34" charset="0"/>
                  <a:ea typeface="Calibri" panose="020F0502020204030204" pitchFamily="34" charset="0"/>
                </a:rPr>
                <a:t>(-) en las semanas que cuentan con datos</a:t>
              </a:r>
              <a:r>
                <a:rPr lang="es-EC" sz="1400" dirty="0">
                  <a:latin typeface="Arial" panose="020B0604020202020204" pitchFamily="34" charset="0"/>
                </a:rPr>
                <a:t>.</a:t>
              </a:r>
              <a:endParaRPr lang="en-US" sz="1400" dirty="0">
                <a:latin typeface="Arial" panose="020B0604020202020204" pitchFamily="34" charset="0"/>
              </a:endParaRPr>
            </a:p>
            <a:p>
              <a:endParaRPr lang="en-US" sz="1400" dirty="0"/>
            </a:p>
          </p:txBody>
        </p:sp>
      </p:grpSp>
      <p:grpSp>
        <p:nvGrpSpPr>
          <p:cNvPr id="22" name="Grupo 21">
            <a:extLst>
              <a:ext uri="{FF2B5EF4-FFF2-40B4-BE49-F238E27FC236}">
                <a16:creationId xmlns:a16="http://schemas.microsoft.com/office/drawing/2014/main" id="{12776DFE-92AF-43C0-A325-3E168E6BD210}"/>
              </a:ext>
            </a:extLst>
          </p:cNvPr>
          <p:cNvGrpSpPr/>
          <p:nvPr/>
        </p:nvGrpSpPr>
        <p:grpSpPr>
          <a:xfrm>
            <a:off x="8072120" y="685986"/>
            <a:ext cx="4119880" cy="5277930"/>
            <a:chOff x="8072120" y="685986"/>
            <a:chExt cx="4119880" cy="5277930"/>
          </a:xfrm>
        </p:grpSpPr>
        <p:sp>
          <p:nvSpPr>
            <p:cNvPr id="23" name="Rectángulo 22">
              <a:extLst>
                <a:ext uri="{FF2B5EF4-FFF2-40B4-BE49-F238E27FC236}">
                  <a16:creationId xmlns:a16="http://schemas.microsoft.com/office/drawing/2014/main" id="{B061D289-67B8-40EA-93B7-66D6DEBA8673}"/>
                </a:ext>
              </a:extLst>
            </p:cNvPr>
            <p:cNvSpPr/>
            <p:nvPr/>
          </p:nvSpPr>
          <p:spPr>
            <a:xfrm>
              <a:off x="8072120" y="685986"/>
              <a:ext cx="574178" cy="5277929"/>
            </a:xfrm>
            <a:prstGeom prst="rect">
              <a:avLst/>
            </a:prstGeom>
            <a:solidFill>
              <a:srgbClr val="FFFFE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just"/>
              <a:r>
                <a:rPr lang="es-EC" sz="1600" b="1" dirty="0">
                  <a:solidFill>
                    <a:schemeClr val="tx1"/>
                  </a:solidFill>
                </a:rPr>
                <a:t>Comparación obteniendo un ΔX, ΔY &amp; ΔZ, de la diferencia entre coordenadas cartesianas GPS y GLONASS</a:t>
              </a:r>
              <a:endParaRPr lang="es-US" sz="1600" b="1" dirty="0">
                <a:solidFill>
                  <a:schemeClr val="tx1"/>
                </a:solidFill>
              </a:endParaRPr>
            </a:p>
          </p:txBody>
        </p:sp>
        <p:grpSp>
          <p:nvGrpSpPr>
            <p:cNvPr id="24" name="Grupo 23">
              <a:extLst>
                <a:ext uri="{FF2B5EF4-FFF2-40B4-BE49-F238E27FC236}">
                  <a16:creationId xmlns:a16="http://schemas.microsoft.com/office/drawing/2014/main" id="{5E21C1DC-D4C7-4F7B-B20D-A7DAAA4DE924}"/>
                </a:ext>
              </a:extLst>
            </p:cNvPr>
            <p:cNvGrpSpPr/>
            <p:nvPr/>
          </p:nvGrpSpPr>
          <p:grpSpPr>
            <a:xfrm>
              <a:off x="8743117" y="689121"/>
              <a:ext cx="3448883" cy="5274795"/>
              <a:chOff x="8961108" y="689121"/>
              <a:chExt cx="2891210" cy="5274795"/>
            </a:xfrm>
          </p:grpSpPr>
          <p:grpSp>
            <p:nvGrpSpPr>
              <p:cNvPr id="25" name="Grupo 24">
                <a:extLst>
                  <a:ext uri="{FF2B5EF4-FFF2-40B4-BE49-F238E27FC236}">
                    <a16:creationId xmlns:a16="http://schemas.microsoft.com/office/drawing/2014/main" id="{AF4848E9-F9E2-4D81-9CA3-F6A46F7D36DC}"/>
                  </a:ext>
                </a:extLst>
              </p:cNvPr>
              <p:cNvGrpSpPr/>
              <p:nvPr/>
            </p:nvGrpSpPr>
            <p:grpSpPr>
              <a:xfrm>
                <a:off x="8961108" y="689121"/>
                <a:ext cx="2882039" cy="4350235"/>
                <a:chOff x="8961108" y="709441"/>
                <a:chExt cx="2882039" cy="4350235"/>
              </a:xfrm>
            </p:grpSpPr>
            <p:sp>
              <p:nvSpPr>
                <p:cNvPr id="28" name="Rectángulo: esquinas redondeadas 27">
                  <a:extLst>
                    <a:ext uri="{FF2B5EF4-FFF2-40B4-BE49-F238E27FC236}">
                      <a16:creationId xmlns:a16="http://schemas.microsoft.com/office/drawing/2014/main" id="{859654E4-4420-4B55-B9B3-EC2ACDF9EB7C}"/>
                    </a:ext>
                  </a:extLst>
                </p:cNvPr>
                <p:cNvSpPr/>
                <p:nvPr/>
              </p:nvSpPr>
              <p:spPr>
                <a:xfrm>
                  <a:off x="8961108" y="709441"/>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300" dirty="0">
                      <a:solidFill>
                        <a:schemeClr val="tx1"/>
                      </a:solidFill>
                      <a:latin typeface="Calibri (Cuerpo)"/>
                    </a:rPr>
                    <a:t>Con la constelación GLONASS, en GAMIT/GLOBK, únicamente se procesaron 12 semanas</a:t>
                  </a:r>
                  <a:endParaRPr lang="es-US" sz="1300" dirty="0">
                    <a:solidFill>
                      <a:schemeClr val="tx1"/>
                    </a:solidFill>
                    <a:latin typeface="Calibri (Cuerpo)"/>
                  </a:endParaRPr>
                </a:p>
              </p:txBody>
            </p:sp>
            <p:sp>
              <p:nvSpPr>
                <p:cNvPr id="29" name="Rectángulo: esquinas redondeadas 28">
                  <a:extLst>
                    <a:ext uri="{FF2B5EF4-FFF2-40B4-BE49-F238E27FC236}">
                      <a16:creationId xmlns:a16="http://schemas.microsoft.com/office/drawing/2014/main" id="{80BE6182-DBB9-4BC7-9410-A391CDF1BD68}"/>
                    </a:ext>
                  </a:extLst>
                </p:cNvPr>
                <p:cNvSpPr/>
                <p:nvPr/>
              </p:nvSpPr>
              <p:spPr>
                <a:xfrm>
                  <a:off x="8972257" y="1644674"/>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Calibri (Cuerpo)"/>
                    </a:rPr>
                    <a:t>Los ΔX, ΔY &amp; ΔZ, se encuentran en milímetros  </a:t>
                  </a:r>
                  <a:endParaRPr lang="es-US" sz="1400" dirty="0">
                    <a:solidFill>
                      <a:schemeClr val="tx1"/>
                    </a:solidFill>
                    <a:latin typeface="Calibri (Cuerpo)"/>
                  </a:endParaRPr>
                </a:p>
              </p:txBody>
            </p:sp>
            <p:sp>
              <p:nvSpPr>
                <p:cNvPr id="30" name="Rectángulo: esquinas redondeadas 29">
                  <a:extLst>
                    <a:ext uri="{FF2B5EF4-FFF2-40B4-BE49-F238E27FC236}">
                      <a16:creationId xmlns:a16="http://schemas.microsoft.com/office/drawing/2014/main" id="{37DE5051-E553-4624-9D57-17A4835C89E5}"/>
                    </a:ext>
                  </a:extLst>
                </p:cNvPr>
                <p:cNvSpPr/>
                <p:nvPr/>
              </p:nvSpPr>
              <p:spPr>
                <a:xfrm>
                  <a:off x="8972257" y="2574566"/>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Calibri (Cuerpo)"/>
                    </a:rPr>
                    <a:t>El rango aceptable en los diferenciales es de hasta 10 cm. </a:t>
                  </a:r>
                  <a:endParaRPr lang="es-US" sz="1400" dirty="0">
                    <a:solidFill>
                      <a:schemeClr val="tx1"/>
                    </a:solidFill>
                    <a:latin typeface="Calibri (Cuerpo)"/>
                  </a:endParaRPr>
                </a:p>
              </p:txBody>
            </p:sp>
            <p:sp>
              <p:nvSpPr>
                <p:cNvPr id="31" name="Rectángulo: esquinas redondeadas 30">
                  <a:extLst>
                    <a:ext uri="{FF2B5EF4-FFF2-40B4-BE49-F238E27FC236}">
                      <a16:creationId xmlns:a16="http://schemas.microsoft.com/office/drawing/2014/main" id="{E60D3346-193B-411A-A0E4-BC2924DDE8B0}"/>
                    </a:ext>
                  </a:extLst>
                </p:cNvPr>
                <p:cNvSpPr/>
                <p:nvPr/>
              </p:nvSpPr>
              <p:spPr>
                <a:xfrm>
                  <a:off x="8961108" y="3504457"/>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Calibri (Cuerpo)"/>
                    </a:rPr>
                    <a:t>Los valores no superan este valor por lo que están dentro del rango tolerable de aceptación de la solución</a:t>
                  </a:r>
                  <a:endParaRPr lang="es-US" sz="1200" dirty="0">
                    <a:solidFill>
                      <a:schemeClr val="tx1"/>
                    </a:solidFill>
                    <a:latin typeface="Calibri (Cuerpo)"/>
                  </a:endParaRPr>
                </a:p>
              </p:txBody>
            </p:sp>
            <p:cxnSp>
              <p:nvCxnSpPr>
                <p:cNvPr id="32" name="Conector recto de flecha 31">
                  <a:extLst>
                    <a:ext uri="{FF2B5EF4-FFF2-40B4-BE49-F238E27FC236}">
                      <a16:creationId xmlns:a16="http://schemas.microsoft.com/office/drawing/2014/main" id="{58BA3E98-A1FE-48C5-980C-0D601989B837}"/>
                    </a:ext>
                  </a:extLst>
                </p:cNvPr>
                <p:cNvCxnSpPr>
                  <a:cxnSpLocks/>
                  <a:stCxn id="29" idx="2"/>
                  <a:endCxn id="30" idx="0"/>
                </p:cNvCxnSpPr>
                <p:nvPr/>
              </p:nvCxnSpPr>
              <p:spPr>
                <a:xfrm>
                  <a:off x="10407702" y="2255010"/>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Conector recto de flecha 32">
                  <a:extLst>
                    <a:ext uri="{FF2B5EF4-FFF2-40B4-BE49-F238E27FC236}">
                      <a16:creationId xmlns:a16="http://schemas.microsoft.com/office/drawing/2014/main" id="{DC183B9E-4DAA-433F-BB8B-77D9E31C35E7}"/>
                    </a:ext>
                  </a:extLst>
                </p:cNvPr>
                <p:cNvCxnSpPr>
                  <a:cxnSpLocks/>
                </p:cNvCxnSpPr>
                <p:nvPr/>
              </p:nvCxnSpPr>
              <p:spPr>
                <a:xfrm>
                  <a:off x="10417862" y="1325623"/>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Conector recto de flecha 33">
                  <a:extLst>
                    <a:ext uri="{FF2B5EF4-FFF2-40B4-BE49-F238E27FC236}">
                      <a16:creationId xmlns:a16="http://schemas.microsoft.com/office/drawing/2014/main" id="{9A832365-2E74-4646-8E80-53024C0FF0DB}"/>
                    </a:ext>
                  </a:extLst>
                </p:cNvPr>
                <p:cNvCxnSpPr>
                  <a:cxnSpLocks/>
                </p:cNvCxnSpPr>
                <p:nvPr/>
              </p:nvCxnSpPr>
              <p:spPr>
                <a:xfrm>
                  <a:off x="10407702" y="3184905"/>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Conector recto de flecha 34">
                  <a:extLst>
                    <a:ext uri="{FF2B5EF4-FFF2-40B4-BE49-F238E27FC236}">
                      <a16:creationId xmlns:a16="http://schemas.microsoft.com/office/drawing/2014/main" id="{16CE1A68-0E43-485C-8475-8DA8DBC1BBFE}"/>
                    </a:ext>
                  </a:extLst>
                </p:cNvPr>
                <p:cNvCxnSpPr>
                  <a:cxnSpLocks/>
                </p:cNvCxnSpPr>
                <p:nvPr/>
              </p:nvCxnSpPr>
              <p:spPr>
                <a:xfrm>
                  <a:off x="10417862" y="4129785"/>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6" name="Rectángulo: esquinas redondeadas 35">
                  <a:extLst>
                    <a:ext uri="{FF2B5EF4-FFF2-40B4-BE49-F238E27FC236}">
                      <a16:creationId xmlns:a16="http://schemas.microsoft.com/office/drawing/2014/main" id="{B0AAE8C9-85C3-4BE6-B3DA-F89F509FBAB2}"/>
                    </a:ext>
                  </a:extLst>
                </p:cNvPr>
                <p:cNvSpPr/>
                <p:nvPr/>
              </p:nvSpPr>
              <p:spPr>
                <a:xfrm>
                  <a:off x="8971268" y="4449337"/>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Calibri (Cuerpo)"/>
                    </a:rPr>
                    <a:t>Las medias aritméticas, indican valores más elevados en los tres diferenciales obtenidos (ΔX (mm), ΔY (mm), ΔZ (mm)) </a:t>
                  </a:r>
                  <a:endParaRPr lang="es-US" sz="1200" dirty="0">
                    <a:solidFill>
                      <a:schemeClr val="tx1"/>
                    </a:solidFill>
                    <a:latin typeface="Calibri (Cuerpo)"/>
                  </a:endParaRPr>
                </a:p>
              </p:txBody>
            </p:sp>
          </p:grpSp>
          <p:cxnSp>
            <p:nvCxnSpPr>
              <p:cNvPr id="26" name="Conector recto de flecha 25">
                <a:extLst>
                  <a:ext uri="{FF2B5EF4-FFF2-40B4-BE49-F238E27FC236}">
                    <a16:creationId xmlns:a16="http://schemas.microsoft.com/office/drawing/2014/main" id="{21F3EAEA-1A5A-4169-B6E5-3311D93177D8}"/>
                  </a:ext>
                </a:extLst>
              </p:cNvPr>
              <p:cNvCxnSpPr>
                <a:cxnSpLocks/>
              </p:cNvCxnSpPr>
              <p:nvPr/>
            </p:nvCxnSpPr>
            <p:spPr>
              <a:xfrm>
                <a:off x="10428022" y="5044185"/>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7" name="Rectángulo: esquinas redondeadas 26">
                <a:extLst>
                  <a:ext uri="{FF2B5EF4-FFF2-40B4-BE49-F238E27FC236}">
                    <a16:creationId xmlns:a16="http://schemas.microsoft.com/office/drawing/2014/main" id="{284563C4-1157-4A15-BF3A-2FC7AB6C0431}"/>
                  </a:ext>
                </a:extLst>
              </p:cNvPr>
              <p:cNvSpPr/>
              <p:nvPr/>
            </p:nvSpPr>
            <p:spPr>
              <a:xfrm>
                <a:off x="8981428" y="5353577"/>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300" dirty="0">
                    <a:solidFill>
                      <a:schemeClr val="tx1"/>
                    </a:solidFill>
                    <a:latin typeface="Calibri (Cuerpo)"/>
                  </a:rPr>
                  <a:t>GAMIT/GLOBK, utiliza modelos de corrección diseñados para la constelación GPS</a:t>
                </a:r>
                <a:endParaRPr lang="es-US" sz="1300" dirty="0">
                  <a:solidFill>
                    <a:schemeClr val="tx1"/>
                  </a:solidFill>
                  <a:latin typeface="Calibri (Cuerpo)"/>
                </a:endParaRPr>
              </a:p>
            </p:txBody>
          </p:sp>
        </p:grpSp>
      </p:grpSp>
      <p:graphicFrame>
        <p:nvGraphicFramePr>
          <p:cNvPr id="37" name="Tabla 36"/>
          <p:cNvGraphicFramePr>
            <a:graphicFrameLocks noGrp="1"/>
          </p:cNvGraphicFramePr>
          <p:nvPr>
            <p:extLst>
              <p:ext uri="{D42A27DB-BD31-4B8C-83A1-F6EECF244321}">
                <p14:modId xmlns:p14="http://schemas.microsoft.com/office/powerpoint/2010/main" val="1677906827"/>
              </p:ext>
            </p:extLst>
          </p:nvPr>
        </p:nvGraphicFramePr>
        <p:xfrm>
          <a:off x="2511241" y="2893064"/>
          <a:ext cx="3049638" cy="834696"/>
        </p:xfrm>
        <a:graphic>
          <a:graphicData uri="http://schemas.openxmlformats.org/drawingml/2006/table">
            <a:tbl>
              <a:tblPr>
                <a:tableStyleId>{C083E6E3-FA7D-4D7B-A595-EF9225AFEA82}</a:tableStyleId>
              </a:tblPr>
              <a:tblGrid>
                <a:gridCol w="1016546">
                  <a:extLst>
                    <a:ext uri="{9D8B030D-6E8A-4147-A177-3AD203B41FA5}">
                      <a16:colId xmlns:a16="http://schemas.microsoft.com/office/drawing/2014/main" val="2989393720"/>
                    </a:ext>
                  </a:extLst>
                </a:gridCol>
                <a:gridCol w="1016546">
                  <a:extLst>
                    <a:ext uri="{9D8B030D-6E8A-4147-A177-3AD203B41FA5}">
                      <a16:colId xmlns:a16="http://schemas.microsoft.com/office/drawing/2014/main" val="1794856260"/>
                    </a:ext>
                  </a:extLst>
                </a:gridCol>
                <a:gridCol w="1016546">
                  <a:extLst>
                    <a:ext uri="{9D8B030D-6E8A-4147-A177-3AD203B41FA5}">
                      <a16:colId xmlns:a16="http://schemas.microsoft.com/office/drawing/2014/main" val="2111359963"/>
                    </a:ext>
                  </a:extLst>
                </a:gridCol>
              </a:tblGrid>
              <a:tr h="427527">
                <a:tc>
                  <a:txBody>
                    <a:bodyPr/>
                    <a:lstStyle/>
                    <a:p>
                      <a:pPr algn="ctr" fontAlgn="ctr"/>
                      <a:r>
                        <a:rPr lang="el-GR" sz="2000" u="none" strike="noStrike">
                          <a:effectLst/>
                        </a:rPr>
                        <a:t>Δ</a:t>
                      </a:r>
                      <a:r>
                        <a:rPr lang="en-US" sz="2000" u="none" strike="noStrike">
                          <a:effectLst/>
                        </a:rPr>
                        <a:t>X (mm)</a:t>
                      </a:r>
                      <a:endParaRPr lang="en-US" sz="2000" b="0" i="0" u="none" strike="noStrike">
                        <a:solidFill>
                          <a:srgbClr val="000000"/>
                        </a:solidFill>
                        <a:effectLst/>
                        <a:latin typeface="Arial" panose="020B0604020202020204" pitchFamily="34" charset="0"/>
                      </a:endParaRPr>
                    </a:p>
                  </a:txBody>
                  <a:tcPr marL="9525" marR="9525" marT="9525" marB="0" anchor="ctr">
                    <a:solidFill>
                      <a:schemeClr val="bg2">
                        <a:lumMod val="90000"/>
                      </a:schemeClr>
                    </a:solidFill>
                  </a:tcPr>
                </a:tc>
                <a:tc>
                  <a:txBody>
                    <a:bodyPr/>
                    <a:lstStyle/>
                    <a:p>
                      <a:pPr algn="ctr" fontAlgn="ctr"/>
                      <a:r>
                        <a:rPr lang="el-GR" sz="2000" u="none" strike="noStrike">
                          <a:effectLst/>
                        </a:rPr>
                        <a:t>Δ</a:t>
                      </a:r>
                      <a:r>
                        <a:rPr lang="en-US" sz="2000" u="none" strike="noStrike">
                          <a:effectLst/>
                        </a:rPr>
                        <a:t>Y (mm)</a:t>
                      </a:r>
                      <a:endParaRPr lang="en-US" sz="2000" b="0" i="0" u="none" strike="noStrike">
                        <a:solidFill>
                          <a:srgbClr val="000000"/>
                        </a:solidFill>
                        <a:effectLst/>
                        <a:latin typeface="Arial" panose="020B0604020202020204" pitchFamily="34" charset="0"/>
                      </a:endParaRPr>
                    </a:p>
                  </a:txBody>
                  <a:tcPr marL="9525" marR="9525" marT="9525" marB="0" anchor="ctr">
                    <a:solidFill>
                      <a:schemeClr val="bg2">
                        <a:lumMod val="90000"/>
                      </a:schemeClr>
                    </a:solidFill>
                  </a:tcPr>
                </a:tc>
                <a:tc>
                  <a:txBody>
                    <a:bodyPr/>
                    <a:lstStyle/>
                    <a:p>
                      <a:pPr algn="ctr" fontAlgn="ctr"/>
                      <a:r>
                        <a:rPr lang="el-GR" sz="2000" u="none" strike="noStrike">
                          <a:effectLst/>
                        </a:rPr>
                        <a:t>Δ</a:t>
                      </a:r>
                      <a:r>
                        <a:rPr lang="en-US" sz="2000" u="none" strike="noStrike">
                          <a:effectLst/>
                        </a:rPr>
                        <a:t>Z (mm)</a:t>
                      </a:r>
                      <a:endParaRPr lang="en-US" sz="2000" b="0" i="0" u="none" strike="noStrike">
                        <a:solidFill>
                          <a:srgbClr val="000000"/>
                        </a:solidFill>
                        <a:effectLst/>
                        <a:latin typeface="Arial" panose="020B0604020202020204" pitchFamily="34" charset="0"/>
                      </a:endParaRPr>
                    </a:p>
                  </a:txBody>
                  <a:tcPr marL="9525" marR="9525" marT="9525" marB="0" anchor="ctr">
                    <a:solidFill>
                      <a:schemeClr val="bg2">
                        <a:lumMod val="90000"/>
                      </a:schemeClr>
                    </a:solidFill>
                  </a:tcPr>
                </a:tc>
                <a:extLst>
                  <a:ext uri="{0D108BD9-81ED-4DB2-BD59-A6C34878D82A}">
                    <a16:rowId xmlns:a16="http://schemas.microsoft.com/office/drawing/2014/main" val="1878701148"/>
                  </a:ext>
                </a:extLst>
              </a:tr>
              <a:tr h="407169">
                <a:tc>
                  <a:txBody>
                    <a:bodyPr/>
                    <a:lstStyle/>
                    <a:p>
                      <a:pPr algn="ctr" fontAlgn="b"/>
                      <a:r>
                        <a:rPr lang="en-US" sz="2400" b="0" i="0" u="none" strike="noStrike" dirty="0">
                          <a:solidFill>
                            <a:srgbClr val="000000"/>
                          </a:solidFill>
                          <a:effectLst/>
                          <a:latin typeface="Calibri" panose="020F0502020204030204" pitchFamily="34" charset="0"/>
                        </a:rPr>
                        <a:t>5,70</a:t>
                      </a:r>
                    </a:p>
                  </a:txBody>
                  <a:tcPr marL="9525" marR="9525" marT="9525" marB="0" anchor="b">
                    <a:solidFill>
                      <a:schemeClr val="bg2">
                        <a:lumMod val="90000"/>
                      </a:schemeClr>
                    </a:solidFill>
                  </a:tcPr>
                </a:tc>
                <a:tc>
                  <a:txBody>
                    <a:bodyPr/>
                    <a:lstStyle/>
                    <a:p>
                      <a:pPr algn="ctr" fontAlgn="b"/>
                      <a:r>
                        <a:rPr lang="en-US" sz="2400" b="0" i="0" u="none" strike="noStrike" dirty="0">
                          <a:solidFill>
                            <a:srgbClr val="000000"/>
                          </a:solidFill>
                          <a:effectLst/>
                          <a:latin typeface="Calibri" panose="020F0502020204030204" pitchFamily="34" charset="0"/>
                        </a:rPr>
                        <a:t>10,97</a:t>
                      </a:r>
                    </a:p>
                  </a:txBody>
                  <a:tcPr marL="9525" marR="9525" marT="9525" marB="0" anchor="b">
                    <a:solidFill>
                      <a:schemeClr val="bg2">
                        <a:lumMod val="90000"/>
                      </a:schemeClr>
                    </a:solidFill>
                  </a:tcPr>
                </a:tc>
                <a:tc>
                  <a:txBody>
                    <a:bodyPr/>
                    <a:lstStyle/>
                    <a:p>
                      <a:pPr algn="ctr" fontAlgn="b"/>
                      <a:r>
                        <a:rPr lang="en-US" sz="2400" b="0" i="0" u="none" strike="noStrike" dirty="0">
                          <a:solidFill>
                            <a:srgbClr val="000000"/>
                          </a:solidFill>
                          <a:effectLst/>
                          <a:latin typeface="Calibri" panose="020F0502020204030204" pitchFamily="34" charset="0"/>
                        </a:rPr>
                        <a:t>8,85</a:t>
                      </a:r>
                    </a:p>
                  </a:txBody>
                  <a:tcPr marL="9525" marR="9525" marT="9525" marB="0" anchor="b">
                    <a:solidFill>
                      <a:schemeClr val="bg2">
                        <a:lumMod val="90000"/>
                      </a:schemeClr>
                    </a:solidFill>
                  </a:tcPr>
                </a:tc>
                <a:extLst>
                  <a:ext uri="{0D108BD9-81ED-4DB2-BD59-A6C34878D82A}">
                    <a16:rowId xmlns:a16="http://schemas.microsoft.com/office/drawing/2014/main" val="2699148080"/>
                  </a:ext>
                </a:extLst>
              </a:tr>
            </a:tbl>
          </a:graphicData>
        </a:graphic>
      </p:graphicFrame>
    </p:spTree>
    <p:extLst>
      <p:ext uri="{BB962C8B-B14F-4D97-AF65-F5344CB8AC3E}">
        <p14:creationId xmlns:p14="http://schemas.microsoft.com/office/powerpoint/2010/main" val="344051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519"/>
            <a:ext cx="12322098" cy="7489193"/>
          </a:xfrm>
          <a:prstGeom prst="rect">
            <a:avLst/>
          </a:prstGeom>
        </p:spPr>
      </p:pic>
      <p:sp>
        <p:nvSpPr>
          <p:cNvPr id="9" name="Título 1">
            <a:extLst>
              <a:ext uri="{FF2B5EF4-FFF2-40B4-BE49-F238E27FC236}">
                <a16:creationId xmlns:a16="http://schemas.microsoft.com/office/drawing/2014/main" id="{A8C16C1F-6D29-43A9-9D41-37AFB96E6935}"/>
              </a:ext>
            </a:extLst>
          </p:cNvPr>
          <p:cNvSpPr txBox="1">
            <a:spLocks/>
          </p:cNvSpPr>
          <p:nvPr/>
        </p:nvSpPr>
        <p:spPr>
          <a:xfrm>
            <a:off x="0" y="-171537"/>
            <a:ext cx="12322098" cy="810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000" b="1">
                <a:effectLst>
                  <a:outerShdw blurRad="38100" dist="38100" dir="2700000" algn="tl">
                    <a:srgbClr val="000000">
                      <a:alpha val="43137"/>
                    </a:srgbClr>
                  </a:outerShdw>
                </a:effectLst>
              </a:rPr>
              <a:t>Resultados estadísticos de las diferencias ENU entre coordenadas semanales obtenidas con la constelación GPS comparadas con las soluciones semanales de SIRGAS, procesadas en el software GAMIT/GLOBK</a:t>
            </a:r>
            <a:endParaRPr lang="en-US" sz="2000" b="1">
              <a:effectLst>
                <a:outerShdw blurRad="38100" dist="38100" dir="2700000" algn="tl">
                  <a:srgbClr val="000000">
                    <a:alpha val="43137"/>
                  </a:srgbClr>
                </a:outerShdw>
              </a:effectLst>
            </a:endParaRPr>
          </a:p>
        </p:txBody>
      </p:sp>
      <p:grpSp>
        <p:nvGrpSpPr>
          <p:cNvPr id="2" name="Grupo 1">
            <a:extLst>
              <a:ext uri="{FF2B5EF4-FFF2-40B4-BE49-F238E27FC236}">
                <a16:creationId xmlns:a16="http://schemas.microsoft.com/office/drawing/2014/main" id="{6F8534A8-8831-4C75-BF4C-FBB0BD967C97}"/>
              </a:ext>
            </a:extLst>
          </p:cNvPr>
          <p:cNvGrpSpPr/>
          <p:nvPr/>
        </p:nvGrpSpPr>
        <p:grpSpPr>
          <a:xfrm>
            <a:off x="185054" y="793170"/>
            <a:ext cx="6377668" cy="5387379"/>
            <a:chOff x="185054" y="911181"/>
            <a:chExt cx="5898691" cy="5269368"/>
          </a:xfrm>
        </p:grpSpPr>
        <p:pic>
          <p:nvPicPr>
            <p:cNvPr id="5" name="Imagen 4" descr="Tabla&#10;&#10;Descripción generada automáticamente">
              <a:extLst>
                <a:ext uri="{FF2B5EF4-FFF2-40B4-BE49-F238E27FC236}">
                  <a16:creationId xmlns:a16="http://schemas.microsoft.com/office/drawing/2014/main" id="{31B04F2F-DFD7-46EA-894D-0C743360BE0A}"/>
                </a:ext>
              </a:extLst>
            </p:cNvPr>
            <p:cNvPicPr>
              <a:picLocks noChangeAspect="1"/>
            </p:cNvPicPr>
            <p:nvPr/>
          </p:nvPicPr>
          <p:blipFill>
            <a:blip r:embed="rId4"/>
            <a:stretch>
              <a:fillRect/>
            </a:stretch>
          </p:blipFill>
          <p:spPr>
            <a:xfrm>
              <a:off x="185055" y="911181"/>
              <a:ext cx="5833373" cy="4469717"/>
            </a:xfrm>
            <a:prstGeom prst="rect">
              <a:avLst/>
            </a:prstGeom>
          </p:spPr>
        </p:pic>
        <p:sp>
          <p:nvSpPr>
            <p:cNvPr id="11" name="CuadroTexto 10">
              <a:extLst>
                <a:ext uri="{FF2B5EF4-FFF2-40B4-BE49-F238E27FC236}">
                  <a16:creationId xmlns:a16="http://schemas.microsoft.com/office/drawing/2014/main" id="{BF7696D2-67AC-4FE2-A4AE-EFD74BB7E810}"/>
                </a:ext>
              </a:extLst>
            </p:cNvPr>
            <p:cNvSpPr txBox="1"/>
            <p:nvPr/>
          </p:nvSpPr>
          <p:spPr>
            <a:xfrm>
              <a:off x="185054" y="5344854"/>
              <a:ext cx="5833373" cy="835695"/>
            </a:xfrm>
            <a:prstGeom prst="rect">
              <a:avLst/>
            </a:prstGeom>
            <a:noFill/>
          </p:spPr>
          <p:txBody>
            <a:bodyPr wrap="square">
              <a:spAutoFit/>
            </a:bodyPr>
            <a:lstStyle/>
            <a:p>
              <a:r>
                <a:rPr lang="es-EC" sz="1200">
                  <a:latin typeface="Arial" panose="020B0604020202020204" pitchFamily="34" charset="0"/>
                </a:rPr>
                <a:t>Nota. La Tabla muestra los resultados de las medias de los ΔE, ΔN, ΔU, entre las coordenadas procesadas con GPS, comparadas con las coordenadas de SIRGAS, en el software GAMIT/GLOBK.</a:t>
              </a:r>
              <a:endParaRPr lang="en-US" sz="1200">
                <a:latin typeface="Arial" panose="020B0604020202020204" pitchFamily="34" charset="0"/>
              </a:endParaRPr>
            </a:p>
            <a:p>
              <a:endParaRPr lang="en-US" sz="1200"/>
            </a:p>
          </p:txBody>
        </p:sp>
        <p:cxnSp>
          <p:nvCxnSpPr>
            <p:cNvPr id="14" name="Conector recto 13">
              <a:extLst>
                <a:ext uri="{FF2B5EF4-FFF2-40B4-BE49-F238E27FC236}">
                  <a16:creationId xmlns:a16="http://schemas.microsoft.com/office/drawing/2014/main" id="{6CCEDFE7-0379-4F33-B1D1-48B7D118F2AB}"/>
                </a:ext>
              </a:extLst>
            </p:cNvPr>
            <p:cNvCxnSpPr>
              <a:cxnSpLocks/>
            </p:cNvCxnSpPr>
            <p:nvPr/>
          </p:nvCxnSpPr>
          <p:spPr>
            <a:xfrm>
              <a:off x="6083745" y="911181"/>
              <a:ext cx="0" cy="5269368"/>
            </a:xfrm>
            <a:prstGeom prst="line">
              <a:avLst/>
            </a:prstGeom>
            <a:ln>
              <a:prstDash val="solid"/>
            </a:ln>
            <a:effectLst>
              <a:glow rad="101600">
                <a:schemeClr val="accent3">
                  <a:satMod val="175000"/>
                  <a:alpha val="40000"/>
                </a:schemeClr>
              </a:glow>
            </a:effectLst>
          </p:spPr>
          <p:style>
            <a:lnRef idx="1">
              <a:schemeClr val="dk1"/>
            </a:lnRef>
            <a:fillRef idx="0">
              <a:schemeClr val="dk1"/>
            </a:fillRef>
            <a:effectRef idx="0">
              <a:schemeClr val="dk1"/>
            </a:effectRef>
            <a:fontRef idx="minor">
              <a:schemeClr val="tx1"/>
            </a:fontRef>
          </p:style>
        </p:cxnSp>
      </p:grpSp>
      <p:grpSp>
        <p:nvGrpSpPr>
          <p:cNvPr id="16" name="Grupo 15">
            <a:extLst>
              <a:ext uri="{FF2B5EF4-FFF2-40B4-BE49-F238E27FC236}">
                <a16:creationId xmlns:a16="http://schemas.microsoft.com/office/drawing/2014/main" id="{6F3C2F53-6A3A-48AE-9EA7-CB6BB10FAA24}"/>
              </a:ext>
            </a:extLst>
          </p:cNvPr>
          <p:cNvGrpSpPr/>
          <p:nvPr/>
        </p:nvGrpSpPr>
        <p:grpSpPr>
          <a:xfrm>
            <a:off x="6981830" y="793170"/>
            <a:ext cx="5025113" cy="5045655"/>
            <a:chOff x="8961108" y="709441"/>
            <a:chExt cx="2882039" cy="4350235"/>
          </a:xfrm>
        </p:grpSpPr>
        <p:sp>
          <p:nvSpPr>
            <p:cNvPr id="20" name="Rectángulo: esquinas redondeadas 19">
              <a:extLst>
                <a:ext uri="{FF2B5EF4-FFF2-40B4-BE49-F238E27FC236}">
                  <a16:creationId xmlns:a16="http://schemas.microsoft.com/office/drawing/2014/main" id="{B3BFDB27-234A-49E5-8467-4A4E2FFB289C}"/>
                </a:ext>
              </a:extLst>
            </p:cNvPr>
            <p:cNvSpPr/>
            <p:nvPr/>
          </p:nvSpPr>
          <p:spPr>
            <a:xfrm>
              <a:off x="8961108" y="709441"/>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a:solidFill>
                    <a:schemeClr val="tx1"/>
                  </a:solidFill>
                  <a:latin typeface="Calibri (Cuerpo)"/>
                </a:rPr>
                <a:t>Como coordenada de referencia para el sistema local topocéntrico, se seleccionó un promedio de las soluciones obtenidas en el procesamiento</a:t>
              </a:r>
              <a:endParaRPr lang="es-US" sz="1400">
                <a:solidFill>
                  <a:schemeClr val="tx1"/>
                </a:solidFill>
                <a:latin typeface="Calibri (Cuerpo)"/>
              </a:endParaRPr>
            </a:p>
          </p:txBody>
        </p:sp>
        <p:sp>
          <p:nvSpPr>
            <p:cNvPr id="21" name="Rectángulo: esquinas redondeadas 20">
              <a:extLst>
                <a:ext uri="{FF2B5EF4-FFF2-40B4-BE49-F238E27FC236}">
                  <a16:creationId xmlns:a16="http://schemas.microsoft.com/office/drawing/2014/main" id="{8A305163-73C6-4D27-AF0A-EE09C650B967}"/>
                </a:ext>
              </a:extLst>
            </p:cNvPr>
            <p:cNvSpPr/>
            <p:nvPr/>
          </p:nvSpPr>
          <p:spPr>
            <a:xfrm>
              <a:off x="8972257" y="1644674"/>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a:solidFill>
                    <a:schemeClr val="tx1"/>
                  </a:solidFill>
                  <a:latin typeface="Calibri (Cuerpo)"/>
                </a:rPr>
                <a:t>Se presenta un resumen detallado de los valores obtenidos para cada estación  </a:t>
              </a:r>
              <a:endParaRPr lang="es-US" sz="1400">
                <a:solidFill>
                  <a:schemeClr val="tx1"/>
                </a:solidFill>
                <a:latin typeface="Calibri (Cuerpo)"/>
              </a:endParaRPr>
            </a:p>
          </p:txBody>
        </p:sp>
        <p:sp>
          <p:nvSpPr>
            <p:cNvPr id="22" name="Rectángulo: esquinas redondeadas 21">
              <a:extLst>
                <a:ext uri="{FF2B5EF4-FFF2-40B4-BE49-F238E27FC236}">
                  <a16:creationId xmlns:a16="http://schemas.microsoft.com/office/drawing/2014/main" id="{7648920D-8B41-4859-9EE6-D10BB98371E1}"/>
                </a:ext>
              </a:extLst>
            </p:cNvPr>
            <p:cNvSpPr/>
            <p:nvPr/>
          </p:nvSpPr>
          <p:spPr>
            <a:xfrm>
              <a:off x="8972257" y="2574566"/>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a:solidFill>
                    <a:schemeClr val="tx1"/>
                  </a:solidFill>
                  <a:latin typeface="Calibri (Cuerpo)"/>
                </a:rPr>
                <a:t>Las soluciones están dentro del rango sugerido en la metodología del presente proyecto</a:t>
              </a:r>
              <a:endParaRPr lang="es-US" sz="1400">
                <a:solidFill>
                  <a:schemeClr val="tx1"/>
                </a:solidFill>
                <a:latin typeface="Calibri (Cuerpo)"/>
              </a:endParaRPr>
            </a:p>
          </p:txBody>
        </p:sp>
        <p:sp>
          <p:nvSpPr>
            <p:cNvPr id="23" name="Rectángulo: esquinas redondeadas 22">
              <a:extLst>
                <a:ext uri="{FF2B5EF4-FFF2-40B4-BE49-F238E27FC236}">
                  <a16:creationId xmlns:a16="http://schemas.microsoft.com/office/drawing/2014/main" id="{8FDD327C-3B43-41B3-82C9-255773F98288}"/>
                </a:ext>
              </a:extLst>
            </p:cNvPr>
            <p:cNvSpPr/>
            <p:nvPr/>
          </p:nvSpPr>
          <p:spPr>
            <a:xfrm>
              <a:off x="8961108" y="3504457"/>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a:solidFill>
                    <a:schemeClr val="tx1"/>
                  </a:solidFill>
                  <a:latin typeface="Calibri (Cuerpo)"/>
                </a:rPr>
                <a:t>La media aritmética que es el indicador del RMS de cada base procesada</a:t>
              </a:r>
              <a:endParaRPr lang="es-US" sz="1400">
                <a:solidFill>
                  <a:schemeClr val="tx1"/>
                </a:solidFill>
                <a:latin typeface="Calibri (Cuerpo)"/>
              </a:endParaRPr>
            </a:p>
          </p:txBody>
        </p:sp>
        <p:cxnSp>
          <p:nvCxnSpPr>
            <p:cNvPr id="24" name="Conector recto de flecha 23">
              <a:extLst>
                <a:ext uri="{FF2B5EF4-FFF2-40B4-BE49-F238E27FC236}">
                  <a16:creationId xmlns:a16="http://schemas.microsoft.com/office/drawing/2014/main" id="{5F406B56-F56E-4ED6-8EB2-02F0F0F46ED6}"/>
                </a:ext>
              </a:extLst>
            </p:cNvPr>
            <p:cNvCxnSpPr>
              <a:cxnSpLocks/>
              <a:stCxn id="21" idx="2"/>
              <a:endCxn id="22" idx="0"/>
            </p:cNvCxnSpPr>
            <p:nvPr/>
          </p:nvCxnSpPr>
          <p:spPr>
            <a:xfrm>
              <a:off x="10407702" y="2255010"/>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Conector recto de flecha 24">
              <a:extLst>
                <a:ext uri="{FF2B5EF4-FFF2-40B4-BE49-F238E27FC236}">
                  <a16:creationId xmlns:a16="http://schemas.microsoft.com/office/drawing/2014/main" id="{E534204E-8E0B-49AE-A7A6-1AC45A8205A9}"/>
                </a:ext>
              </a:extLst>
            </p:cNvPr>
            <p:cNvCxnSpPr>
              <a:cxnSpLocks/>
            </p:cNvCxnSpPr>
            <p:nvPr/>
          </p:nvCxnSpPr>
          <p:spPr>
            <a:xfrm>
              <a:off x="10417862" y="1325623"/>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Conector recto de flecha 25">
              <a:extLst>
                <a:ext uri="{FF2B5EF4-FFF2-40B4-BE49-F238E27FC236}">
                  <a16:creationId xmlns:a16="http://schemas.microsoft.com/office/drawing/2014/main" id="{AC908349-D88F-4EEF-A2C3-5F4520F0E685}"/>
                </a:ext>
              </a:extLst>
            </p:cNvPr>
            <p:cNvCxnSpPr>
              <a:cxnSpLocks/>
            </p:cNvCxnSpPr>
            <p:nvPr/>
          </p:nvCxnSpPr>
          <p:spPr>
            <a:xfrm>
              <a:off x="10407702" y="3184905"/>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Conector recto de flecha 26">
              <a:extLst>
                <a:ext uri="{FF2B5EF4-FFF2-40B4-BE49-F238E27FC236}">
                  <a16:creationId xmlns:a16="http://schemas.microsoft.com/office/drawing/2014/main" id="{F8D80E7E-CE70-4BCF-9244-12DCAE7CDD80}"/>
                </a:ext>
              </a:extLst>
            </p:cNvPr>
            <p:cNvCxnSpPr>
              <a:cxnSpLocks/>
            </p:cNvCxnSpPr>
            <p:nvPr/>
          </p:nvCxnSpPr>
          <p:spPr>
            <a:xfrm>
              <a:off x="10417862" y="4129785"/>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8" name="Rectángulo: esquinas redondeadas 27">
              <a:extLst>
                <a:ext uri="{FF2B5EF4-FFF2-40B4-BE49-F238E27FC236}">
                  <a16:creationId xmlns:a16="http://schemas.microsoft.com/office/drawing/2014/main" id="{E1260AEA-686F-40D9-A1D0-C8B47B72BD38}"/>
                </a:ext>
              </a:extLst>
            </p:cNvPr>
            <p:cNvSpPr/>
            <p:nvPr/>
          </p:nvSpPr>
          <p:spPr>
            <a:xfrm>
              <a:off x="8971268" y="4449337"/>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a:solidFill>
                    <a:schemeClr val="tx1"/>
                  </a:solidFill>
                  <a:latin typeface="Calibri (Cuerpo)"/>
                </a:rPr>
                <a:t>El modelo puede considerarse estable y consistente con las soluciones del sistema regional SIRGAS</a:t>
              </a:r>
              <a:endParaRPr lang="es-US" sz="1400">
                <a:solidFill>
                  <a:schemeClr val="tx1"/>
                </a:solidFill>
                <a:latin typeface="Calibri (Cuerpo)"/>
              </a:endParaRPr>
            </a:p>
          </p:txBody>
        </p:sp>
      </p:grpSp>
      <p:pic>
        <p:nvPicPr>
          <p:cNvPr id="18" name="Imagen 17">
            <a:extLst>
              <a:ext uri="{FF2B5EF4-FFF2-40B4-BE49-F238E27FC236}">
                <a16:creationId xmlns:a16="http://schemas.microsoft.com/office/drawing/2014/main" id="{0B82D164-BFF4-48A5-AE23-C5780B08A60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85054" y="920300"/>
            <a:ext cx="5966914" cy="4251663"/>
          </a:xfrm>
          <a:prstGeom prst="rect">
            <a:avLst/>
          </a:prstGeom>
          <a:noFill/>
        </p:spPr>
      </p:pic>
      <p:sp>
        <p:nvSpPr>
          <p:cNvPr id="19" name="CuadroTexto 18">
            <a:extLst>
              <a:ext uri="{FF2B5EF4-FFF2-40B4-BE49-F238E27FC236}">
                <a16:creationId xmlns:a16="http://schemas.microsoft.com/office/drawing/2014/main" id="{C1728DAE-0D32-49A1-BCB2-FF61AD47E242}"/>
              </a:ext>
            </a:extLst>
          </p:cNvPr>
          <p:cNvSpPr txBox="1"/>
          <p:nvPr/>
        </p:nvSpPr>
        <p:spPr>
          <a:xfrm>
            <a:off x="185053" y="5260046"/>
            <a:ext cx="5966915" cy="830997"/>
          </a:xfrm>
          <a:prstGeom prst="rect">
            <a:avLst/>
          </a:prstGeom>
          <a:noFill/>
        </p:spPr>
        <p:txBody>
          <a:bodyPr wrap="square">
            <a:spAutoFit/>
          </a:bodyPr>
          <a:lstStyle/>
          <a:p>
            <a:r>
              <a:rPr lang="es-ES" sz="1200">
                <a:latin typeface="Arial" panose="020B0604020202020204" pitchFamily="34" charset="0"/>
              </a:rPr>
              <a:t>Nota. La figura muestra las diferencias entre las medias de lase soluciones SIRGAS y las soluciones de las semanas procesadas en el software GAMIT/GLOBK, constelación GPS. </a:t>
            </a:r>
            <a:endParaRPr lang="en-US" sz="1200">
              <a:latin typeface="Arial" panose="020B0604020202020204" pitchFamily="34" charset="0"/>
            </a:endParaRPr>
          </a:p>
          <a:p>
            <a:endParaRPr lang="en-US" sz="1200"/>
          </a:p>
        </p:txBody>
      </p:sp>
    </p:spTree>
    <p:extLst>
      <p:ext uri="{BB962C8B-B14F-4D97-AF65-F5344CB8AC3E}">
        <p14:creationId xmlns:p14="http://schemas.microsoft.com/office/powerpoint/2010/main" val="111087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519"/>
            <a:ext cx="12322098" cy="7207839"/>
          </a:xfrm>
          <a:prstGeom prst="rect">
            <a:avLst/>
          </a:prstGeom>
        </p:spPr>
      </p:pic>
      <p:sp>
        <p:nvSpPr>
          <p:cNvPr id="9" name="Título 1">
            <a:extLst>
              <a:ext uri="{FF2B5EF4-FFF2-40B4-BE49-F238E27FC236}">
                <a16:creationId xmlns:a16="http://schemas.microsoft.com/office/drawing/2014/main" id="{A8C16C1F-6D29-43A9-9D41-37AFB96E6935}"/>
              </a:ext>
            </a:extLst>
          </p:cNvPr>
          <p:cNvSpPr txBox="1">
            <a:spLocks/>
          </p:cNvSpPr>
          <p:nvPr/>
        </p:nvSpPr>
        <p:spPr>
          <a:xfrm>
            <a:off x="0" y="-138136"/>
            <a:ext cx="12322098" cy="810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000" b="1">
                <a:effectLst>
                  <a:outerShdw blurRad="38100" dist="38100" dir="2700000" algn="tl">
                    <a:srgbClr val="000000">
                      <a:alpha val="43137"/>
                    </a:srgbClr>
                  </a:outerShdw>
                </a:effectLst>
              </a:rPr>
              <a:t>Resultados estadísticos de las diferencias ENU entre coordenadas semanales obtenidas con la constelación GPS comparadas con las obtenidas de la constelación GLONASS, procesadas en el software GAMIT/GLOBK</a:t>
            </a:r>
            <a:endParaRPr lang="en-US" sz="2000" b="1">
              <a:effectLst>
                <a:outerShdw blurRad="38100" dist="38100" dir="2700000" algn="tl">
                  <a:srgbClr val="000000">
                    <a:alpha val="43137"/>
                  </a:srgbClr>
                </a:outerShdw>
              </a:effectLst>
            </a:endParaRPr>
          </a:p>
        </p:txBody>
      </p:sp>
      <p:grpSp>
        <p:nvGrpSpPr>
          <p:cNvPr id="2" name="Grupo 1">
            <a:extLst>
              <a:ext uri="{FF2B5EF4-FFF2-40B4-BE49-F238E27FC236}">
                <a16:creationId xmlns:a16="http://schemas.microsoft.com/office/drawing/2014/main" id="{09C164DE-4378-4083-9604-E6CAD1C6E5E1}"/>
              </a:ext>
            </a:extLst>
          </p:cNvPr>
          <p:cNvGrpSpPr/>
          <p:nvPr/>
        </p:nvGrpSpPr>
        <p:grpSpPr>
          <a:xfrm>
            <a:off x="142108" y="793170"/>
            <a:ext cx="6382517" cy="5420781"/>
            <a:chOff x="142108" y="867138"/>
            <a:chExt cx="5941637" cy="5346813"/>
          </a:xfrm>
        </p:grpSpPr>
        <p:sp>
          <p:nvSpPr>
            <p:cNvPr id="11" name="CuadroTexto 10">
              <a:extLst>
                <a:ext uri="{FF2B5EF4-FFF2-40B4-BE49-F238E27FC236}">
                  <a16:creationId xmlns:a16="http://schemas.microsoft.com/office/drawing/2014/main" id="{BF7696D2-67AC-4FE2-A4AE-EFD74BB7E810}"/>
                </a:ext>
              </a:extLst>
            </p:cNvPr>
            <p:cNvSpPr txBox="1"/>
            <p:nvPr/>
          </p:nvSpPr>
          <p:spPr>
            <a:xfrm>
              <a:off x="185055" y="5382954"/>
              <a:ext cx="5757350" cy="830997"/>
            </a:xfrm>
            <a:prstGeom prst="rect">
              <a:avLst/>
            </a:prstGeom>
            <a:noFill/>
          </p:spPr>
          <p:txBody>
            <a:bodyPr wrap="square">
              <a:spAutoFit/>
            </a:bodyPr>
            <a:lstStyle/>
            <a:p>
              <a:r>
                <a:rPr lang="es-EC" sz="1200">
                  <a:latin typeface="Arial" panose="020B0604020202020204" pitchFamily="34" charset="0"/>
                </a:rPr>
                <a:t>Nota. La Tabla muestra los resultados de las medias aritméticas calculadas entre las coordenadas procesadas con GPS, comparadas con las procesadas con GLONASS, en el software GAMIT/GLOBK.</a:t>
              </a:r>
              <a:endParaRPr lang="en-US" sz="1200">
                <a:latin typeface="Arial" panose="020B0604020202020204" pitchFamily="34" charset="0"/>
              </a:endParaRPr>
            </a:p>
            <a:p>
              <a:endParaRPr lang="en-US" sz="1200"/>
            </a:p>
          </p:txBody>
        </p:sp>
        <p:cxnSp>
          <p:nvCxnSpPr>
            <p:cNvPr id="14" name="Conector recto 13">
              <a:extLst>
                <a:ext uri="{FF2B5EF4-FFF2-40B4-BE49-F238E27FC236}">
                  <a16:creationId xmlns:a16="http://schemas.microsoft.com/office/drawing/2014/main" id="{6CCEDFE7-0379-4F33-B1D1-48B7D118F2AB}"/>
                </a:ext>
              </a:extLst>
            </p:cNvPr>
            <p:cNvCxnSpPr>
              <a:cxnSpLocks/>
            </p:cNvCxnSpPr>
            <p:nvPr/>
          </p:nvCxnSpPr>
          <p:spPr>
            <a:xfrm>
              <a:off x="6083745" y="911181"/>
              <a:ext cx="0" cy="5269368"/>
            </a:xfrm>
            <a:prstGeom prst="line">
              <a:avLst/>
            </a:prstGeom>
            <a:ln>
              <a:prstDash val="solid"/>
            </a:ln>
            <a:effectLst>
              <a:glow rad="101600">
                <a:schemeClr val="accent3">
                  <a:satMod val="175000"/>
                  <a:alpha val="40000"/>
                </a:schemeClr>
              </a:glow>
            </a:effectLst>
          </p:spPr>
          <p:style>
            <a:lnRef idx="1">
              <a:schemeClr val="dk1"/>
            </a:lnRef>
            <a:fillRef idx="0">
              <a:schemeClr val="dk1"/>
            </a:fillRef>
            <a:effectRef idx="0">
              <a:schemeClr val="dk1"/>
            </a:effectRef>
            <a:fontRef idx="minor">
              <a:schemeClr val="tx1"/>
            </a:fontRef>
          </p:style>
        </p:cxnSp>
        <p:pic>
          <p:nvPicPr>
            <p:cNvPr id="8" name="Imagen 7" descr="Tabla&#10;&#10;Descripción generada automáticamente">
              <a:extLst>
                <a:ext uri="{FF2B5EF4-FFF2-40B4-BE49-F238E27FC236}">
                  <a16:creationId xmlns:a16="http://schemas.microsoft.com/office/drawing/2014/main" id="{008166AD-8869-4991-BA6D-22ECD4092529}"/>
                </a:ext>
              </a:extLst>
            </p:cNvPr>
            <p:cNvPicPr>
              <a:picLocks noChangeAspect="1"/>
            </p:cNvPicPr>
            <p:nvPr/>
          </p:nvPicPr>
          <p:blipFill>
            <a:blip r:embed="rId4"/>
            <a:stretch>
              <a:fillRect/>
            </a:stretch>
          </p:blipFill>
          <p:spPr>
            <a:xfrm>
              <a:off x="142108" y="867138"/>
              <a:ext cx="5799529" cy="4477716"/>
            </a:xfrm>
            <a:prstGeom prst="rect">
              <a:avLst/>
            </a:prstGeom>
          </p:spPr>
        </p:pic>
      </p:grpSp>
      <p:grpSp>
        <p:nvGrpSpPr>
          <p:cNvPr id="10" name="Grupo 9">
            <a:extLst>
              <a:ext uri="{FF2B5EF4-FFF2-40B4-BE49-F238E27FC236}">
                <a16:creationId xmlns:a16="http://schemas.microsoft.com/office/drawing/2014/main" id="{5710DA47-F01C-49C5-BCBE-542B749C385A}"/>
              </a:ext>
            </a:extLst>
          </p:cNvPr>
          <p:cNvGrpSpPr/>
          <p:nvPr/>
        </p:nvGrpSpPr>
        <p:grpSpPr>
          <a:xfrm>
            <a:off x="6981830" y="793170"/>
            <a:ext cx="5025113" cy="5045657"/>
            <a:chOff x="8961108" y="709441"/>
            <a:chExt cx="2882039" cy="4350235"/>
          </a:xfrm>
        </p:grpSpPr>
        <p:sp>
          <p:nvSpPr>
            <p:cNvPr id="12" name="Rectángulo: esquinas redondeadas 11">
              <a:extLst>
                <a:ext uri="{FF2B5EF4-FFF2-40B4-BE49-F238E27FC236}">
                  <a16:creationId xmlns:a16="http://schemas.microsoft.com/office/drawing/2014/main" id="{41646CAA-6AFF-47FE-9877-46200DE785DC}"/>
                </a:ext>
              </a:extLst>
            </p:cNvPr>
            <p:cNvSpPr/>
            <p:nvPr/>
          </p:nvSpPr>
          <p:spPr>
            <a:xfrm>
              <a:off x="8961108" y="709441"/>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a:solidFill>
                    <a:schemeClr val="tx1"/>
                  </a:solidFill>
                  <a:latin typeface="Calibri (Cuerpo)"/>
                </a:rPr>
                <a:t>Los datos GNSS de las 13 semanas procesados en GAMIT/GLOBK, se encuentran dentro de los límites de RMS preestablecidos</a:t>
              </a:r>
              <a:endParaRPr lang="es-US" sz="1400">
                <a:solidFill>
                  <a:schemeClr val="tx1"/>
                </a:solidFill>
                <a:latin typeface="Calibri (Cuerpo)"/>
              </a:endParaRPr>
            </a:p>
          </p:txBody>
        </p:sp>
        <p:sp>
          <p:nvSpPr>
            <p:cNvPr id="13" name="Rectángulo: esquinas redondeadas 12">
              <a:extLst>
                <a:ext uri="{FF2B5EF4-FFF2-40B4-BE49-F238E27FC236}">
                  <a16:creationId xmlns:a16="http://schemas.microsoft.com/office/drawing/2014/main" id="{829DA8EC-196D-43D7-96F3-CFDD1C21FDC1}"/>
                </a:ext>
              </a:extLst>
            </p:cNvPr>
            <p:cNvSpPr/>
            <p:nvPr/>
          </p:nvSpPr>
          <p:spPr>
            <a:xfrm>
              <a:off x="8972257" y="1644674"/>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a:solidFill>
                    <a:schemeClr val="tx1"/>
                  </a:solidFill>
                  <a:latin typeface="Calibri (Cuerpo)"/>
                </a:rPr>
                <a:t>Se evidencia un incremento en los valores del RMS</a:t>
              </a:r>
              <a:endParaRPr lang="es-US" sz="1400">
                <a:solidFill>
                  <a:schemeClr val="tx1"/>
                </a:solidFill>
                <a:latin typeface="Calibri (Cuerpo)"/>
              </a:endParaRPr>
            </a:p>
          </p:txBody>
        </p:sp>
        <p:sp>
          <p:nvSpPr>
            <p:cNvPr id="15" name="Rectángulo: esquinas redondeadas 14">
              <a:extLst>
                <a:ext uri="{FF2B5EF4-FFF2-40B4-BE49-F238E27FC236}">
                  <a16:creationId xmlns:a16="http://schemas.microsoft.com/office/drawing/2014/main" id="{DFEF9F81-0E1F-46D2-9350-688758B6F342}"/>
                </a:ext>
              </a:extLst>
            </p:cNvPr>
            <p:cNvSpPr/>
            <p:nvPr/>
          </p:nvSpPr>
          <p:spPr>
            <a:xfrm>
              <a:off x="8972257" y="2574566"/>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a:solidFill>
                    <a:schemeClr val="tx1"/>
                  </a:solidFill>
                  <a:latin typeface="Calibri (Cuerpo)"/>
                </a:rPr>
                <a:t>Los modelos de corrección ocupados durante el procesamiento de los datos GNSS, son diseñados para los errores de posicionamiento que se dan con la constelación GPS</a:t>
              </a:r>
              <a:endParaRPr lang="es-US" sz="1200">
                <a:solidFill>
                  <a:schemeClr val="tx1"/>
                </a:solidFill>
                <a:latin typeface="Calibri (Cuerpo)"/>
              </a:endParaRPr>
            </a:p>
          </p:txBody>
        </p:sp>
        <p:sp>
          <p:nvSpPr>
            <p:cNvPr id="18" name="Rectángulo: esquinas redondeadas 17">
              <a:extLst>
                <a:ext uri="{FF2B5EF4-FFF2-40B4-BE49-F238E27FC236}">
                  <a16:creationId xmlns:a16="http://schemas.microsoft.com/office/drawing/2014/main" id="{D1AB14B9-D71F-4B7B-958E-4027AF5E9E44}"/>
                </a:ext>
              </a:extLst>
            </p:cNvPr>
            <p:cNvSpPr/>
            <p:nvPr/>
          </p:nvSpPr>
          <p:spPr>
            <a:xfrm>
              <a:off x="8961108" y="3504457"/>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a:solidFill>
                    <a:schemeClr val="tx1"/>
                  </a:solidFill>
                  <a:latin typeface="Calibri (Cuerpo)"/>
                </a:rPr>
                <a:t>Estos son adaptados para la constelación GLONASS, lo que incurre en errores milimétricos en los resultados finales</a:t>
              </a:r>
              <a:endParaRPr lang="es-US" sz="1400">
                <a:solidFill>
                  <a:schemeClr val="tx1"/>
                </a:solidFill>
                <a:latin typeface="Calibri (Cuerpo)"/>
              </a:endParaRPr>
            </a:p>
          </p:txBody>
        </p:sp>
        <p:cxnSp>
          <p:nvCxnSpPr>
            <p:cNvPr id="19" name="Conector recto de flecha 18">
              <a:extLst>
                <a:ext uri="{FF2B5EF4-FFF2-40B4-BE49-F238E27FC236}">
                  <a16:creationId xmlns:a16="http://schemas.microsoft.com/office/drawing/2014/main" id="{6A6CF758-7F87-40AC-BCA7-7A1AA09AF5BE}"/>
                </a:ext>
              </a:extLst>
            </p:cNvPr>
            <p:cNvCxnSpPr>
              <a:cxnSpLocks/>
              <a:stCxn id="13" idx="2"/>
              <a:endCxn id="15" idx="0"/>
            </p:cNvCxnSpPr>
            <p:nvPr/>
          </p:nvCxnSpPr>
          <p:spPr>
            <a:xfrm>
              <a:off x="10407702" y="2255010"/>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Conector recto de flecha 19">
              <a:extLst>
                <a:ext uri="{FF2B5EF4-FFF2-40B4-BE49-F238E27FC236}">
                  <a16:creationId xmlns:a16="http://schemas.microsoft.com/office/drawing/2014/main" id="{ECA56376-DB99-4266-B9D5-5E537C0B180B}"/>
                </a:ext>
              </a:extLst>
            </p:cNvPr>
            <p:cNvCxnSpPr>
              <a:cxnSpLocks/>
            </p:cNvCxnSpPr>
            <p:nvPr/>
          </p:nvCxnSpPr>
          <p:spPr>
            <a:xfrm>
              <a:off x="10417862" y="1325623"/>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Conector recto de flecha 20">
              <a:extLst>
                <a:ext uri="{FF2B5EF4-FFF2-40B4-BE49-F238E27FC236}">
                  <a16:creationId xmlns:a16="http://schemas.microsoft.com/office/drawing/2014/main" id="{0993749D-5FDA-4ECE-A5D3-D84030004203}"/>
                </a:ext>
              </a:extLst>
            </p:cNvPr>
            <p:cNvCxnSpPr>
              <a:cxnSpLocks/>
            </p:cNvCxnSpPr>
            <p:nvPr/>
          </p:nvCxnSpPr>
          <p:spPr>
            <a:xfrm>
              <a:off x="10407702" y="3184905"/>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Conector recto de flecha 21">
              <a:extLst>
                <a:ext uri="{FF2B5EF4-FFF2-40B4-BE49-F238E27FC236}">
                  <a16:creationId xmlns:a16="http://schemas.microsoft.com/office/drawing/2014/main" id="{88342F0F-3C85-41C8-B64F-9CEF68AA84E6}"/>
                </a:ext>
              </a:extLst>
            </p:cNvPr>
            <p:cNvCxnSpPr>
              <a:cxnSpLocks/>
            </p:cNvCxnSpPr>
            <p:nvPr/>
          </p:nvCxnSpPr>
          <p:spPr>
            <a:xfrm>
              <a:off x="10417862" y="4129785"/>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Rectángulo: esquinas redondeadas 22">
              <a:extLst>
                <a:ext uri="{FF2B5EF4-FFF2-40B4-BE49-F238E27FC236}">
                  <a16:creationId xmlns:a16="http://schemas.microsoft.com/office/drawing/2014/main" id="{BFAF1CA6-6077-4004-AB4E-037D9A9EC7B3}"/>
                </a:ext>
              </a:extLst>
            </p:cNvPr>
            <p:cNvSpPr/>
            <p:nvPr/>
          </p:nvSpPr>
          <p:spPr>
            <a:xfrm>
              <a:off x="8971268" y="4449337"/>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a:solidFill>
                    <a:schemeClr val="tx1"/>
                  </a:solidFill>
                  <a:latin typeface="Calibri (Cuerpo)"/>
                </a:rPr>
                <a:t>La estación TSEC, tiene una diferencia promedio de 6.47 mm en norte, esto se puede atribuir a la inclusión de un término de sesgo en la materialización de las soluciones</a:t>
              </a:r>
              <a:endParaRPr lang="es-US" sz="1200">
                <a:solidFill>
                  <a:schemeClr val="tx1"/>
                </a:solidFill>
                <a:latin typeface="Calibri (Cuerpo)"/>
              </a:endParaRPr>
            </a:p>
          </p:txBody>
        </p:sp>
      </p:grpSp>
      <p:sp>
        <p:nvSpPr>
          <p:cNvPr id="24" name="CuadroTexto 23">
            <a:extLst>
              <a:ext uri="{FF2B5EF4-FFF2-40B4-BE49-F238E27FC236}">
                <a16:creationId xmlns:a16="http://schemas.microsoft.com/office/drawing/2014/main" id="{C1728DAE-0D32-49A1-BCB2-FF61AD47E242}"/>
              </a:ext>
            </a:extLst>
          </p:cNvPr>
          <p:cNvSpPr txBox="1"/>
          <p:nvPr/>
        </p:nvSpPr>
        <p:spPr>
          <a:xfrm>
            <a:off x="288606" y="5303982"/>
            <a:ext cx="5757350" cy="646331"/>
          </a:xfrm>
          <a:prstGeom prst="rect">
            <a:avLst/>
          </a:prstGeom>
          <a:noFill/>
        </p:spPr>
        <p:txBody>
          <a:bodyPr wrap="square">
            <a:spAutoFit/>
          </a:bodyPr>
          <a:lstStyle/>
          <a:p>
            <a:r>
              <a:rPr lang="es-EC" sz="1200">
                <a:latin typeface="Arial" panose="020B0604020202020204" pitchFamily="34" charset="0"/>
              </a:rPr>
              <a:t>Nota. La figura muestra las diferencias entre las medias de datos GNNS procesados en GAMIT/GLOBK, comparación entre las constelaciones GPS y GLONASS</a:t>
            </a:r>
            <a:endParaRPr lang="en-US" sz="1200">
              <a:latin typeface="Arial" panose="020B0604020202020204" pitchFamily="34" charset="0"/>
            </a:endParaRPr>
          </a:p>
        </p:txBody>
      </p:sp>
      <p:pic>
        <p:nvPicPr>
          <p:cNvPr id="25" name="Imagen 24" descr="Imagen que contiene instrumento, estacionaria, lápiz&#10;&#10;Descripción generada automáticamente">
            <a:extLst>
              <a:ext uri="{FF2B5EF4-FFF2-40B4-BE49-F238E27FC236}">
                <a16:creationId xmlns:a16="http://schemas.microsoft.com/office/drawing/2014/main" id="{40FF00D3-D209-4148-8ADF-F7B126247D43}"/>
              </a:ext>
            </a:extLst>
          </p:cNvPr>
          <p:cNvPicPr>
            <a:picLocks noChangeAspect="1"/>
          </p:cNvPicPr>
          <p:nvPr/>
        </p:nvPicPr>
        <p:blipFill>
          <a:blip r:embed="rId5"/>
          <a:stretch>
            <a:fillRect/>
          </a:stretch>
        </p:blipFill>
        <p:spPr>
          <a:xfrm>
            <a:off x="318716" y="890189"/>
            <a:ext cx="5962252" cy="4413793"/>
          </a:xfrm>
          <a:prstGeom prst="rect">
            <a:avLst/>
          </a:prstGeom>
        </p:spPr>
      </p:pic>
    </p:spTree>
    <p:extLst>
      <p:ext uri="{BB962C8B-B14F-4D97-AF65-F5344CB8AC3E}">
        <p14:creationId xmlns:p14="http://schemas.microsoft.com/office/powerpoint/2010/main" val="320676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519"/>
            <a:ext cx="12322098" cy="7221907"/>
          </a:xfrm>
          <a:prstGeom prst="rect">
            <a:avLst/>
          </a:prstGeom>
        </p:spPr>
      </p:pic>
      <p:sp>
        <p:nvSpPr>
          <p:cNvPr id="9" name="Título 1">
            <a:extLst>
              <a:ext uri="{FF2B5EF4-FFF2-40B4-BE49-F238E27FC236}">
                <a16:creationId xmlns:a16="http://schemas.microsoft.com/office/drawing/2014/main" id="{A8C16C1F-6D29-43A9-9D41-37AFB96E6935}"/>
              </a:ext>
            </a:extLst>
          </p:cNvPr>
          <p:cNvSpPr txBox="1">
            <a:spLocks/>
          </p:cNvSpPr>
          <p:nvPr/>
        </p:nvSpPr>
        <p:spPr>
          <a:xfrm>
            <a:off x="0" y="-138136"/>
            <a:ext cx="12322098" cy="810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000" b="1" dirty="0">
                <a:effectLst>
                  <a:outerShdw blurRad="38100" dist="38100" dir="2700000" algn="tl">
                    <a:srgbClr val="000000">
                      <a:alpha val="43137"/>
                    </a:srgbClr>
                  </a:outerShdw>
                </a:effectLst>
              </a:rPr>
              <a:t>Resultados estadísticos de las diferencias ENU entre coordenadas semanales obtenidas con la constelación GPS, procesadas en el software Bernese </a:t>
            </a:r>
            <a:endParaRPr lang="en-US" sz="2000" b="1" dirty="0">
              <a:effectLst>
                <a:outerShdw blurRad="38100" dist="38100" dir="2700000" algn="tl">
                  <a:srgbClr val="000000">
                    <a:alpha val="43137"/>
                  </a:srgbClr>
                </a:outerShdw>
              </a:effectLst>
            </a:endParaRPr>
          </a:p>
        </p:txBody>
      </p:sp>
      <p:grpSp>
        <p:nvGrpSpPr>
          <p:cNvPr id="2" name="Grupo 1">
            <a:extLst>
              <a:ext uri="{FF2B5EF4-FFF2-40B4-BE49-F238E27FC236}">
                <a16:creationId xmlns:a16="http://schemas.microsoft.com/office/drawing/2014/main" id="{09C164DE-4378-4083-9604-E6CAD1C6E5E1}"/>
              </a:ext>
            </a:extLst>
          </p:cNvPr>
          <p:cNvGrpSpPr/>
          <p:nvPr/>
        </p:nvGrpSpPr>
        <p:grpSpPr>
          <a:xfrm>
            <a:off x="169633" y="813935"/>
            <a:ext cx="6336383" cy="5364633"/>
            <a:chOff x="185055" y="911181"/>
            <a:chExt cx="5898690" cy="5291431"/>
          </a:xfrm>
        </p:grpSpPr>
        <p:sp>
          <p:nvSpPr>
            <p:cNvPr id="11" name="CuadroTexto 10">
              <a:extLst>
                <a:ext uri="{FF2B5EF4-FFF2-40B4-BE49-F238E27FC236}">
                  <a16:creationId xmlns:a16="http://schemas.microsoft.com/office/drawing/2014/main" id="{BF7696D2-67AC-4FE2-A4AE-EFD74BB7E810}"/>
                </a:ext>
              </a:extLst>
            </p:cNvPr>
            <p:cNvSpPr txBox="1"/>
            <p:nvPr/>
          </p:nvSpPr>
          <p:spPr>
            <a:xfrm>
              <a:off x="185055" y="5382954"/>
              <a:ext cx="5757350" cy="819658"/>
            </a:xfrm>
            <a:prstGeom prst="rect">
              <a:avLst/>
            </a:prstGeom>
            <a:noFill/>
          </p:spPr>
          <p:txBody>
            <a:bodyPr wrap="square">
              <a:spAutoFit/>
            </a:bodyPr>
            <a:lstStyle/>
            <a:p>
              <a:r>
                <a:rPr lang="es-EC" sz="1200" dirty="0">
                  <a:latin typeface="Arial" panose="020B0604020202020204" pitchFamily="34" charset="0"/>
                </a:rPr>
                <a:t>Nota. La Tabla muestra los resultados de las medias aritméticas, calculadas entre las coordenadas procesadas con GPS, y comparadas con las coordenadas SIRGA ENU, en el software Bernese.</a:t>
              </a:r>
              <a:endParaRPr lang="en-US" sz="1200" dirty="0">
                <a:latin typeface="Arial" panose="020B0604020202020204" pitchFamily="34" charset="0"/>
              </a:endParaRPr>
            </a:p>
            <a:p>
              <a:endParaRPr lang="en-US" sz="1200" dirty="0"/>
            </a:p>
          </p:txBody>
        </p:sp>
        <p:cxnSp>
          <p:nvCxnSpPr>
            <p:cNvPr id="14" name="Conector recto 13">
              <a:extLst>
                <a:ext uri="{FF2B5EF4-FFF2-40B4-BE49-F238E27FC236}">
                  <a16:creationId xmlns:a16="http://schemas.microsoft.com/office/drawing/2014/main" id="{6CCEDFE7-0379-4F33-B1D1-48B7D118F2AB}"/>
                </a:ext>
              </a:extLst>
            </p:cNvPr>
            <p:cNvCxnSpPr>
              <a:cxnSpLocks/>
            </p:cNvCxnSpPr>
            <p:nvPr/>
          </p:nvCxnSpPr>
          <p:spPr>
            <a:xfrm>
              <a:off x="6083745" y="911181"/>
              <a:ext cx="0" cy="5269368"/>
            </a:xfrm>
            <a:prstGeom prst="line">
              <a:avLst/>
            </a:prstGeom>
            <a:ln>
              <a:prstDash val="solid"/>
            </a:ln>
            <a:effectLst>
              <a:glow rad="101600">
                <a:schemeClr val="accent3">
                  <a:satMod val="175000"/>
                  <a:alpha val="40000"/>
                </a:schemeClr>
              </a:glow>
            </a:effectLst>
          </p:spPr>
          <p:style>
            <a:lnRef idx="1">
              <a:schemeClr val="dk1"/>
            </a:lnRef>
            <a:fillRef idx="0">
              <a:schemeClr val="dk1"/>
            </a:fillRef>
            <a:effectRef idx="0">
              <a:schemeClr val="dk1"/>
            </a:effectRef>
            <a:fontRef idx="minor">
              <a:schemeClr val="tx1"/>
            </a:fontRef>
          </p:style>
        </p:cxnSp>
      </p:grpSp>
      <p:grpSp>
        <p:nvGrpSpPr>
          <p:cNvPr id="10" name="Grupo 9">
            <a:extLst>
              <a:ext uri="{FF2B5EF4-FFF2-40B4-BE49-F238E27FC236}">
                <a16:creationId xmlns:a16="http://schemas.microsoft.com/office/drawing/2014/main" id="{5710DA47-F01C-49C5-BCBE-542B749C385A}"/>
              </a:ext>
            </a:extLst>
          </p:cNvPr>
          <p:cNvGrpSpPr/>
          <p:nvPr/>
        </p:nvGrpSpPr>
        <p:grpSpPr>
          <a:xfrm>
            <a:off x="6981830" y="793170"/>
            <a:ext cx="5025113" cy="5045657"/>
            <a:chOff x="8961108" y="709441"/>
            <a:chExt cx="2882039" cy="4350235"/>
          </a:xfrm>
        </p:grpSpPr>
        <p:sp>
          <p:nvSpPr>
            <p:cNvPr id="12" name="Rectángulo: esquinas redondeadas 11">
              <a:extLst>
                <a:ext uri="{FF2B5EF4-FFF2-40B4-BE49-F238E27FC236}">
                  <a16:creationId xmlns:a16="http://schemas.microsoft.com/office/drawing/2014/main" id="{41646CAA-6AFF-47FE-9877-46200DE785DC}"/>
                </a:ext>
              </a:extLst>
            </p:cNvPr>
            <p:cNvSpPr/>
            <p:nvPr/>
          </p:nvSpPr>
          <p:spPr>
            <a:xfrm>
              <a:off x="8961108" y="709441"/>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Calibri (Cuerpo)"/>
                </a:rPr>
                <a:t>Se expone que la media de la precisión externa, de los datos GNSS </a:t>
              </a:r>
              <a:endParaRPr lang="es-US" sz="1400" dirty="0">
                <a:solidFill>
                  <a:schemeClr val="tx1"/>
                </a:solidFill>
                <a:latin typeface="Calibri (Cuerpo)"/>
              </a:endParaRPr>
            </a:p>
          </p:txBody>
        </p:sp>
        <p:sp>
          <p:nvSpPr>
            <p:cNvPr id="13" name="Rectángulo: esquinas redondeadas 12">
              <a:extLst>
                <a:ext uri="{FF2B5EF4-FFF2-40B4-BE49-F238E27FC236}">
                  <a16:creationId xmlns:a16="http://schemas.microsoft.com/office/drawing/2014/main" id="{829DA8EC-196D-43D7-96F3-CFDD1C21FDC1}"/>
                </a:ext>
              </a:extLst>
            </p:cNvPr>
            <p:cNvSpPr/>
            <p:nvPr/>
          </p:nvSpPr>
          <p:spPr>
            <a:xfrm>
              <a:off x="8961108" y="1644674"/>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Calibri (Cuerpo)"/>
                </a:rPr>
                <a:t>De las 13 semanas procesados en el paquete informático Bernese </a:t>
              </a:r>
              <a:endParaRPr lang="es-US" sz="1400" dirty="0">
                <a:solidFill>
                  <a:schemeClr val="tx1"/>
                </a:solidFill>
                <a:latin typeface="Calibri (Cuerpo)"/>
              </a:endParaRPr>
            </a:p>
          </p:txBody>
        </p:sp>
        <p:sp>
          <p:nvSpPr>
            <p:cNvPr id="15" name="Rectángulo: esquinas redondeadas 14">
              <a:extLst>
                <a:ext uri="{FF2B5EF4-FFF2-40B4-BE49-F238E27FC236}">
                  <a16:creationId xmlns:a16="http://schemas.microsoft.com/office/drawing/2014/main" id="{DFEF9F81-0E1F-46D2-9350-688758B6F342}"/>
                </a:ext>
              </a:extLst>
            </p:cNvPr>
            <p:cNvSpPr/>
            <p:nvPr/>
          </p:nvSpPr>
          <p:spPr>
            <a:xfrm>
              <a:off x="8972257" y="2574566"/>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Calibri (Cuerpo)"/>
                </a:rPr>
                <a:t>Se encuentran por debajo de los límites de RMS preestablecidos</a:t>
              </a:r>
              <a:endParaRPr lang="es-US" sz="1400" dirty="0">
                <a:solidFill>
                  <a:schemeClr val="tx1"/>
                </a:solidFill>
                <a:latin typeface="Calibri (Cuerpo)"/>
              </a:endParaRPr>
            </a:p>
          </p:txBody>
        </p:sp>
        <p:sp>
          <p:nvSpPr>
            <p:cNvPr id="18" name="Rectángulo: esquinas redondeadas 17">
              <a:extLst>
                <a:ext uri="{FF2B5EF4-FFF2-40B4-BE49-F238E27FC236}">
                  <a16:creationId xmlns:a16="http://schemas.microsoft.com/office/drawing/2014/main" id="{D1AB14B9-D71F-4B7B-958E-4027AF5E9E44}"/>
                </a:ext>
              </a:extLst>
            </p:cNvPr>
            <p:cNvSpPr/>
            <p:nvPr/>
          </p:nvSpPr>
          <p:spPr>
            <a:xfrm>
              <a:off x="8961108" y="3504457"/>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Calibri (Cuerpo)"/>
                </a:rPr>
                <a:t>14 de las 15 estaciones procesadas, sus soluciones están dentro del rango sugerido (RMS) para ser consideradas soluciones consistentes con las soluciones procedas con la constelación GPS </a:t>
              </a:r>
              <a:endParaRPr lang="es-US" sz="1200" dirty="0">
                <a:solidFill>
                  <a:schemeClr val="tx1"/>
                </a:solidFill>
                <a:latin typeface="Calibri (Cuerpo)"/>
              </a:endParaRPr>
            </a:p>
          </p:txBody>
        </p:sp>
        <p:cxnSp>
          <p:nvCxnSpPr>
            <p:cNvPr id="19" name="Conector recto de flecha 18">
              <a:extLst>
                <a:ext uri="{FF2B5EF4-FFF2-40B4-BE49-F238E27FC236}">
                  <a16:creationId xmlns:a16="http://schemas.microsoft.com/office/drawing/2014/main" id="{6A6CF758-7F87-40AC-BCA7-7A1AA09AF5BE}"/>
                </a:ext>
              </a:extLst>
            </p:cNvPr>
            <p:cNvCxnSpPr>
              <a:cxnSpLocks/>
              <a:stCxn id="13" idx="2"/>
              <a:endCxn id="15" idx="0"/>
            </p:cNvCxnSpPr>
            <p:nvPr/>
          </p:nvCxnSpPr>
          <p:spPr>
            <a:xfrm>
              <a:off x="10396553" y="2255014"/>
              <a:ext cx="11149" cy="3195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Conector recto de flecha 19">
              <a:extLst>
                <a:ext uri="{FF2B5EF4-FFF2-40B4-BE49-F238E27FC236}">
                  <a16:creationId xmlns:a16="http://schemas.microsoft.com/office/drawing/2014/main" id="{ECA56376-DB99-4266-B9D5-5E537C0B180B}"/>
                </a:ext>
              </a:extLst>
            </p:cNvPr>
            <p:cNvCxnSpPr>
              <a:cxnSpLocks/>
            </p:cNvCxnSpPr>
            <p:nvPr/>
          </p:nvCxnSpPr>
          <p:spPr>
            <a:xfrm>
              <a:off x="10417862" y="1325623"/>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Conector recto de flecha 20">
              <a:extLst>
                <a:ext uri="{FF2B5EF4-FFF2-40B4-BE49-F238E27FC236}">
                  <a16:creationId xmlns:a16="http://schemas.microsoft.com/office/drawing/2014/main" id="{0993749D-5FDA-4ECE-A5D3-D84030004203}"/>
                </a:ext>
              </a:extLst>
            </p:cNvPr>
            <p:cNvCxnSpPr>
              <a:cxnSpLocks/>
            </p:cNvCxnSpPr>
            <p:nvPr/>
          </p:nvCxnSpPr>
          <p:spPr>
            <a:xfrm>
              <a:off x="10407702" y="3184905"/>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Conector recto de flecha 21">
              <a:extLst>
                <a:ext uri="{FF2B5EF4-FFF2-40B4-BE49-F238E27FC236}">
                  <a16:creationId xmlns:a16="http://schemas.microsoft.com/office/drawing/2014/main" id="{88342F0F-3C85-41C8-B64F-9CEF68AA84E6}"/>
                </a:ext>
              </a:extLst>
            </p:cNvPr>
            <p:cNvCxnSpPr>
              <a:cxnSpLocks/>
            </p:cNvCxnSpPr>
            <p:nvPr/>
          </p:nvCxnSpPr>
          <p:spPr>
            <a:xfrm>
              <a:off x="10417862" y="4129785"/>
              <a:ext cx="0" cy="319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Rectángulo: esquinas redondeadas 22">
              <a:extLst>
                <a:ext uri="{FF2B5EF4-FFF2-40B4-BE49-F238E27FC236}">
                  <a16:creationId xmlns:a16="http://schemas.microsoft.com/office/drawing/2014/main" id="{BFAF1CA6-6077-4004-AB4E-037D9A9EC7B3}"/>
                </a:ext>
              </a:extLst>
            </p:cNvPr>
            <p:cNvSpPr/>
            <p:nvPr/>
          </p:nvSpPr>
          <p:spPr>
            <a:xfrm>
              <a:off x="8971268" y="4449337"/>
              <a:ext cx="2870890" cy="610339"/>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Calibri (Cuerpo)"/>
                </a:rPr>
                <a:t>La estación SEEC, presenta un valor de 10.02 mm en este, dado que el valor es representativo solo en una de las tres componentes, no afecta la materialización de las soluciones</a:t>
              </a:r>
              <a:endParaRPr lang="es-US" sz="1400" dirty="0">
                <a:solidFill>
                  <a:schemeClr val="tx1"/>
                </a:solidFill>
                <a:latin typeface="Calibri (Cuerpo)"/>
              </a:endParaRPr>
            </a:p>
          </p:txBody>
        </p:sp>
      </p:grpSp>
      <p:pic>
        <p:nvPicPr>
          <p:cNvPr id="4" name="Imagen 3" descr="Tabla&#10;&#10;Descripción generada automáticamente">
            <a:extLst>
              <a:ext uri="{FF2B5EF4-FFF2-40B4-BE49-F238E27FC236}">
                <a16:creationId xmlns:a16="http://schemas.microsoft.com/office/drawing/2014/main" id="{F40410A9-F41D-4193-AA13-1F3101F65DAC}"/>
              </a:ext>
            </a:extLst>
          </p:cNvPr>
          <p:cNvPicPr>
            <a:picLocks noChangeAspect="1"/>
          </p:cNvPicPr>
          <p:nvPr/>
        </p:nvPicPr>
        <p:blipFill>
          <a:blip r:embed="rId4"/>
          <a:stretch>
            <a:fillRect/>
          </a:stretch>
        </p:blipFill>
        <p:spPr>
          <a:xfrm>
            <a:off x="108857" y="793171"/>
            <a:ext cx="6229862" cy="4539504"/>
          </a:xfrm>
          <a:prstGeom prst="rect">
            <a:avLst/>
          </a:prstGeom>
        </p:spPr>
      </p:pic>
      <p:pic>
        <p:nvPicPr>
          <p:cNvPr id="3" name="Imagen 2"/>
          <p:cNvPicPr>
            <a:picLocks noChangeAspect="1"/>
          </p:cNvPicPr>
          <p:nvPr/>
        </p:nvPicPr>
        <p:blipFill>
          <a:blip r:embed="rId5"/>
          <a:stretch>
            <a:fillRect/>
          </a:stretch>
        </p:blipFill>
        <p:spPr>
          <a:xfrm>
            <a:off x="95150" y="817332"/>
            <a:ext cx="6243569" cy="4343523"/>
          </a:xfrm>
          <a:prstGeom prst="rect">
            <a:avLst/>
          </a:prstGeom>
        </p:spPr>
      </p:pic>
      <p:sp>
        <p:nvSpPr>
          <p:cNvPr id="5" name="Rectángulo 4"/>
          <p:cNvSpPr/>
          <p:nvPr/>
        </p:nvSpPr>
        <p:spPr>
          <a:xfrm>
            <a:off x="256426" y="5185016"/>
            <a:ext cx="6096000" cy="612155"/>
          </a:xfrm>
          <a:prstGeom prst="rect">
            <a:avLst/>
          </a:prstGeom>
        </p:spPr>
        <p:txBody>
          <a:bodyPr>
            <a:spAutoFit/>
          </a:bodyPr>
          <a:lstStyle/>
          <a:p>
            <a:pPr algn="just">
              <a:lnSpc>
                <a:spcPct val="150000"/>
              </a:lnSpc>
              <a:spcAft>
                <a:spcPts val="800"/>
              </a:spcAft>
              <a:tabLst>
                <a:tab pos="457200" algn="l"/>
                <a:tab pos="457200" algn="l"/>
              </a:tabLst>
            </a:pPr>
            <a:r>
              <a:rPr lang="es-ES" sz="1200" dirty="0">
                <a:latin typeface="Arial" panose="020B0604020202020204" pitchFamily="34" charset="0"/>
              </a:rPr>
              <a:t>Nota. La figura muestra las diferencias medias de las coordenadas ENU, procesadas en Bernese con las coordenadas ENU SIRGAS, con la constelación GPS.</a:t>
            </a:r>
            <a:endParaRPr lang="en-US" sz="1200" dirty="0">
              <a:latin typeface="Arial" panose="020B0604020202020204" pitchFamily="34" charset="0"/>
            </a:endParaRPr>
          </a:p>
        </p:txBody>
      </p:sp>
    </p:spTree>
    <p:extLst>
      <p:ext uri="{BB962C8B-B14F-4D97-AF65-F5344CB8AC3E}">
        <p14:creationId xmlns:p14="http://schemas.microsoft.com/office/powerpoint/2010/main" val="397507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
            <a:ext cx="12322098" cy="6857143"/>
          </a:xfrm>
          <a:prstGeom prst="rect">
            <a:avLst/>
          </a:prstGeom>
        </p:spPr>
      </p:pic>
      <p:sp>
        <p:nvSpPr>
          <p:cNvPr id="3" name="Título 1"/>
          <p:cNvSpPr txBox="1">
            <a:spLocks/>
          </p:cNvSpPr>
          <p:nvPr/>
        </p:nvSpPr>
        <p:spPr>
          <a:xfrm>
            <a:off x="1381857" y="1833769"/>
            <a:ext cx="9650578" cy="31904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C" sz="5400" b="1">
                <a:effectLst>
                  <a:outerShdw blurRad="38100" dist="38100" dir="2700000" algn="tl">
                    <a:srgbClr val="000000">
                      <a:alpha val="43137"/>
                    </a:srgbClr>
                  </a:outerShdw>
                </a:effectLst>
                <a:cs typeface="Arial" panose="020B0604020202020204" pitchFamily="34" charset="0"/>
              </a:rPr>
              <a:t>Resultados del análisis </a:t>
            </a:r>
            <a:r>
              <a:rPr lang="es-EC" sz="5400" b="1" dirty="0">
                <a:effectLst>
                  <a:outerShdw blurRad="38100" dist="38100" dir="2700000" algn="tl">
                    <a:srgbClr val="000000">
                      <a:alpha val="43137"/>
                    </a:srgbClr>
                  </a:outerShdw>
                </a:effectLst>
                <a:cs typeface="Arial" panose="020B0604020202020204" pitchFamily="34" charset="0"/>
              </a:rPr>
              <a:t>de precisión interna de las soluciones</a:t>
            </a:r>
            <a:endParaRPr lang="en-US" sz="5400" b="1" dirty="0">
              <a:effectLst>
                <a:outerShdw blurRad="38100" dist="38100" dir="2700000" algn="tl">
                  <a:srgbClr val="000000">
                    <a:alpha val="43137"/>
                  </a:srgbClr>
                </a:outerShdw>
              </a:effectLst>
              <a:cs typeface="Arial" panose="020B0604020202020204" pitchFamily="34" charset="0"/>
            </a:endParaRPr>
          </a:p>
          <a:p>
            <a:pPr algn="ctr">
              <a:lnSpc>
                <a:spcPct val="120000"/>
              </a:lnSpc>
            </a:pPr>
            <a:endParaRPr lang="en-US" sz="5400" b="1" dirty="0">
              <a:effectLst>
                <a:outerShdw blurRad="38100" dist="38100" dir="2700000" algn="tl">
                  <a:srgbClr val="000000">
                    <a:alpha val="43137"/>
                  </a:srgbClr>
                </a:outerShdw>
              </a:effectLst>
            </a:endParaRPr>
          </a:p>
          <a:p>
            <a:pPr algn="ctr"/>
            <a:r>
              <a:rPr lang="es-419" sz="5400" dirty="0">
                <a:latin typeface="Arial" panose="020B0604020202020204" pitchFamily="34" charset="0"/>
                <a:cs typeface="Arial" panose="020B0604020202020204" pitchFamily="34" charset="0"/>
              </a:rPr>
              <a:t> </a:t>
            </a:r>
            <a:endParaRPr lang="es-E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087469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
            <a:ext cx="12322098" cy="6857143"/>
          </a:xfrm>
          <a:prstGeom prst="rect">
            <a:avLst/>
          </a:prstGeom>
        </p:spPr>
      </p:pic>
      <p:graphicFrame>
        <p:nvGraphicFramePr>
          <p:cNvPr id="5" name="Diagrama 4">
            <a:extLst>
              <a:ext uri="{FF2B5EF4-FFF2-40B4-BE49-F238E27FC236}">
                <a16:creationId xmlns:a16="http://schemas.microsoft.com/office/drawing/2014/main" id="{F631A63F-5C0F-466E-97C8-EB9651D69D53}"/>
              </a:ext>
            </a:extLst>
          </p:cNvPr>
          <p:cNvGraphicFramePr/>
          <p:nvPr>
            <p:extLst>
              <p:ext uri="{D42A27DB-BD31-4B8C-83A1-F6EECF244321}">
                <p14:modId xmlns:p14="http://schemas.microsoft.com/office/powerpoint/2010/main" val="500166901"/>
              </p:ext>
            </p:extLst>
          </p:nvPr>
        </p:nvGraphicFramePr>
        <p:xfrm>
          <a:off x="468087" y="576944"/>
          <a:ext cx="11615056" cy="55517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ítulo 1">
            <a:extLst>
              <a:ext uri="{FF2B5EF4-FFF2-40B4-BE49-F238E27FC236}">
                <a16:creationId xmlns:a16="http://schemas.microsoft.com/office/drawing/2014/main" id="{3036265F-D2CF-4E26-805A-6255988D3D6D}"/>
              </a:ext>
            </a:extLst>
          </p:cNvPr>
          <p:cNvSpPr txBox="1">
            <a:spLocks/>
          </p:cNvSpPr>
          <p:nvPr/>
        </p:nvSpPr>
        <p:spPr>
          <a:xfrm>
            <a:off x="468087" y="-116365"/>
            <a:ext cx="12322098" cy="810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b="1" dirty="0">
                <a:effectLst>
                  <a:outerShdw blurRad="38100" dist="38100" dir="2700000" algn="tl">
                    <a:srgbClr val="000000">
                      <a:alpha val="43137"/>
                    </a:srgbClr>
                  </a:outerShdw>
                </a:effectLst>
              </a:rPr>
              <a:t>Repetitividad media de las soluciones </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800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519"/>
            <a:ext cx="12322098" cy="6933519"/>
          </a:xfrm>
          <a:prstGeom prst="rect">
            <a:avLst/>
          </a:prstGeom>
        </p:spPr>
      </p:pic>
      <p:sp>
        <p:nvSpPr>
          <p:cNvPr id="9" name="Título 1">
            <a:extLst>
              <a:ext uri="{FF2B5EF4-FFF2-40B4-BE49-F238E27FC236}">
                <a16:creationId xmlns:a16="http://schemas.microsoft.com/office/drawing/2014/main" id="{A8C16C1F-6D29-43A9-9D41-37AFB96E6935}"/>
              </a:ext>
            </a:extLst>
          </p:cNvPr>
          <p:cNvSpPr txBox="1">
            <a:spLocks/>
          </p:cNvSpPr>
          <p:nvPr/>
        </p:nvSpPr>
        <p:spPr>
          <a:xfrm>
            <a:off x="-6" y="-75520"/>
            <a:ext cx="12322103" cy="7557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dirty="0">
                <a:effectLst>
                  <a:outerShdw blurRad="38100" dist="38100" dir="2700000" algn="tl">
                    <a:srgbClr val="000000">
                      <a:alpha val="43137"/>
                    </a:srgbClr>
                  </a:outerShdw>
                </a:effectLst>
              </a:rPr>
              <a:t>Resultados estadísticos de las medias (repetitividad) por estaciones procesadas, con la constelación GPS, en el software GAMIT/GLOBK.</a:t>
            </a:r>
            <a:endParaRPr lang="en-US" sz="2400" b="1" dirty="0">
              <a:effectLst>
                <a:outerShdw blurRad="38100" dist="38100" dir="2700000" algn="tl">
                  <a:srgbClr val="000000">
                    <a:alpha val="43137"/>
                  </a:srgbClr>
                </a:outerShdw>
              </a:effectLst>
            </a:endParaRPr>
          </a:p>
        </p:txBody>
      </p:sp>
      <p:grpSp>
        <p:nvGrpSpPr>
          <p:cNvPr id="3" name="Grupo 2">
            <a:extLst>
              <a:ext uri="{FF2B5EF4-FFF2-40B4-BE49-F238E27FC236}">
                <a16:creationId xmlns:a16="http://schemas.microsoft.com/office/drawing/2014/main" id="{BB6CA3EF-14F1-41B6-862C-BCAE5A3BAAF7}"/>
              </a:ext>
            </a:extLst>
          </p:cNvPr>
          <p:cNvGrpSpPr/>
          <p:nvPr/>
        </p:nvGrpSpPr>
        <p:grpSpPr>
          <a:xfrm>
            <a:off x="161053" y="911181"/>
            <a:ext cx="12030948" cy="3747906"/>
            <a:chOff x="161052" y="911180"/>
            <a:chExt cx="12059523" cy="4433675"/>
          </a:xfrm>
        </p:grpSpPr>
        <p:grpSp>
          <p:nvGrpSpPr>
            <p:cNvPr id="2" name="Grupo 1">
              <a:extLst>
                <a:ext uri="{FF2B5EF4-FFF2-40B4-BE49-F238E27FC236}">
                  <a16:creationId xmlns:a16="http://schemas.microsoft.com/office/drawing/2014/main" id="{E3BC4B28-DFFF-4FF9-BED1-DFBD2B6CF086}"/>
                </a:ext>
              </a:extLst>
            </p:cNvPr>
            <p:cNvGrpSpPr/>
            <p:nvPr/>
          </p:nvGrpSpPr>
          <p:grpSpPr>
            <a:xfrm>
              <a:off x="161052" y="911181"/>
              <a:ext cx="5922693" cy="4433674"/>
              <a:chOff x="161052" y="911181"/>
              <a:chExt cx="5922693" cy="4433674"/>
            </a:xfrm>
          </p:grpSpPr>
          <p:cxnSp>
            <p:nvCxnSpPr>
              <p:cNvPr id="14" name="Conector recto 13">
                <a:extLst>
                  <a:ext uri="{FF2B5EF4-FFF2-40B4-BE49-F238E27FC236}">
                    <a16:creationId xmlns:a16="http://schemas.microsoft.com/office/drawing/2014/main" id="{6CCEDFE7-0379-4F33-B1D1-48B7D118F2AB}"/>
                  </a:ext>
                </a:extLst>
              </p:cNvPr>
              <p:cNvCxnSpPr>
                <a:cxnSpLocks/>
              </p:cNvCxnSpPr>
              <p:nvPr/>
            </p:nvCxnSpPr>
            <p:spPr>
              <a:xfrm>
                <a:off x="6083745" y="911181"/>
                <a:ext cx="0" cy="4365669"/>
              </a:xfrm>
              <a:prstGeom prst="line">
                <a:avLst/>
              </a:prstGeom>
              <a:ln>
                <a:prstDash val="solid"/>
              </a:ln>
              <a:effectLst>
                <a:glow rad="101600">
                  <a:schemeClr val="accent3">
                    <a:satMod val="175000"/>
                    <a:alpha val="40000"/>
                  </a:schemeClr>
                </a:glow>
              </a:effectLst>
            </p:spPr>
            <p:style>
              <a:lnRef idx="1">
                <a:schemeClr val="dk1"/>
              </a:lnRef>
              <a:fillRef idx="0">
                <a:schemeClr val="dk1"/>
              </a:fillRef>
              <a:effectRef idx="0">
                <a:schemeClr val="dk1"/>
              </a:effectRef>
              <a:fontRef idx="minor">
                <a:schemeClr val="tx1"/>
              </a:fontRef>
            </p:style>
          </p:cxnSp>
          <p:pic>
            <p:nvPicPr>
              <p:cNvPr id="8" name="Imagen 7" descr="Tabla&#10;&#10;Descripción generada automáticamente">
                <a:extLst>
                  <a:ext uri="{FF2B5EF4-FFF2-40B4-BE49-F238E27FC236}">
                    <a16:creationId xmlns:a16="http://schemas.microsoft.com/office/drawing/2014/main" id="{85D4809B-73B8-4D61-9AC2-D5550AB85B77}"/>
                  </a:ext>
                </a:extLst>
              </p:cNvPr>
              <p:cNvPicPr>
                <a:picLocks noChangeAspect="1"/>
              </p:cNvPicPr>
              <p:nvPr/>
            </p:nvPicPr>
            <p:blipFill>
              <a:blip r:embed="rId4"/>
              <a:stretch>
                <a:fillRect/>
              </a:stretch>
            </p:blipFill>
            <p:spPr>
              <a:xfrm>
                <a:off x="161052" y="911181"/>
                <a:ext cx="5799529" cy="4433674"/>
              </a:xfrm>
              <a:prstGeom prst="rect">
                <a:avLst/>
              </a:prstGeom>
            </p:spPr>
          </p:pic>
        </p:grpSp>
        <p:pic>
          <p:nvPicPr>
            <p:cNvPr id="16" name="Imagen 15">
              <a:extLst>
                <a:ext uri="{FF2B5EF4-FFF2-40B4-BE49-F238E27FC236}">
                  <a16:creationId xmlns:a16="http://schemas.microsoft.com/office/drawing/2014/main" id="{7EA8EF63-1ABA-4B22-8C14-DCFCB2CE995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253661" y="911180"/>
              <a:ext cx="5966914" cy="4433674"/>
            </a:xfrm>
            <a:prstGeom prst="rect">
              <a:avLst/>
            </a:prstGeom>
            <a:noFill/>
          </p:spPr>
        </p:pic>
      </p:grpSp>
      <p:sp>
        <p:nvSpPr>
          <p:cNvPr id="10" name="Rectángulo 9">
            <a:extLst>
              <a:ext uri="{FF2B5EF4-FFF2-40B4-BE49-F238E27FC236}">
                <a16:creationId xmlns:a16="http://schemas.microsoft.com/office/drawing/2014/main" id="{00D2E5CD-A74A-4F61-B3C9-63ADCD58D804}"/>
              </a:ext>
            </a:extLst>
          </p:cNvPr>
          <p:cNvSpPr/>
          <p:nvPr/>
        </p:nvSpPr>
        <p:spPr>
          <a:xfrm>
            <a:off x="161053" y="4832561"/>
            <a:ext cx="12030945"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C">
                <a:latin typeface="Arial" panose="020B0604020202020204" pitchFamily="34" charset="0"/>
                <a:ea typeface="Calibri" panose="020F0502020204030204" pitchFamily="34" charset="0"/>
              </a:rPr>
              <a:t>Repetitividad </a:t>
            </a:r>
            <a:r>
              <a:rPr lang="es-EC" dirty="0">
                <a:latin typeface="Arial" panose="020B0604020202020204" pitchFamily="34" charset="0"/>
                <a:ea typeface="Calibri" panose="020F0502020204030204" pitchFamily="34" charset="0"/>
              </a:rPr>
              <a:t>igual o menor al rango sugerido en esta investigación para ser consideradas soluciones precisas, valores menores a 5 mm para el Norte y el Este, y 15 mm para el componente vertical. </a:t>
            </a:r>
            <a:endParaRPr lang="en-US" dirty="0"/>
          </a:p>
        </p:txBody>
      </p:sp>
    </p:spTree>
    <p:extLst>
      <p:ext uri="{BB962C8B-B14F-4D97-AF65-F5344CB8AC3E}">
        <p14:creationId xmlns:p14="http://schemas.microsoft.com/office/powerpoint/2010/main" val="294478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519"/>
            <a:ext cx="12322098" cy="6933519"/>
          </a:xfrm>
          <a:prstGeom prst="rect">
            <a:avLst/>
          </a:prstGeom>
        </p:spPr>
      </p:pic>
      <p:sp>
        <p:nvSpPr>
          <p:cNvPr id="9" name="Título 1">
            <a:extLst>
              <a:ext uri="{FF2B5EF4-FFF2-40B4-BE49-F238E27FC236}">
                <a16:creationId xmlns:a16="http://schemas.microsoft.com/office/drawing/2014/main" id="{A8C16C1F-6D29-43A9-9D41-37AFB96E6935}"/>
              </a:ext>
            </a:extLst>
          </p:cNvPr>
          <p:cNvSpPr txBox="1">
            <a:spLocks/>
          </p:cNvSpPr>
          <p:nvPr/>
        </p:nvSpPr>
        <p:spPr>
          <a:xfrm>
            <a:off x="-5" y="-130310"/>
            <a:ext cx="12322098" cy="810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dirty="0">
                <a:effectLst>
                  <a:outerShdw blurRad="38100" dist="38100" dir="2700000" algn="tl">
                    <a:srgbClr val="000000">
                      <a:alpha val="43137"/>
                    </a:srgbClr>
                  </a:outerShdw>
                </a:effectLst>
              </a:rPr>
              <a:t>Resultados estadísticos de las medias (repetitividad) por estaciones procesadas, con la constelación GLONASS, en el software GAMIT/GLOBK</a:t>
            </a:r>
            <a:endParaRPr lang="en-US" sz="2400" b="1" dirty="0">
              <a:effectLst>
                <a:outerShdw blurRad="38100" dist="38100" dir="2700000" algn="tl">
                  <a:srgbClr val="000000">
                    <a:alpha val="43137"/>
                  </a:srgbClr>
                </a:outerShdw>
              </a:effectLst>
            </a:endParaRPr>
          </a:p>
        </p:txBody>
      </p:sp>
      <p:grpSp>
        <p:nvGrpSpPr>
          <p:cNvPr id="2" name="Grupo 1">
            <a:extLst>
              <a:ext uri="{FF2B5EF4-FFF2-40B4-BE49-F238E27FC236}">
                <a16:creationId xmlns:a16="http://schemas.microsoft.com/office/drawing/2014/main" id="{342E2E7F-67B2-46CF-9121-BCD36AFDD484}"/>
              </a:ext>
            </a:extLst>
          </p:cNvPr>
          <p:cNvGrpSpPr/>
          <p:nvPr/>
        </p:nvGrpSpPr>
        <p:grpSpPr>
          <a:xfrm>
            <a:off x="123332" y="911181"/>
            <a:ext cx="12068667" cy="4618762"/>
            <a:chOff x="123333" y="911181"/>
            <a:chExt cx="12068666" cy="4429058"/>
          </a:xfrm>
        </p:grpSpPr>
        <p:cxnSp>
          <p:nvCxnSpPr>
            <p:cNvPr id="14" name="Conector recto 13">
              <a:extLst>
                <a:ext uri="{FF2B5EF4-FFF2-40B4-BE49-F238E27FC236}">
                  <a16:creationId xmlns:a16="http://schemas.microsoft.com/office/drawing/2014/main" id="{6CCEDFE7-0379-4F33-B1D1-48B7D118F2AB}"/>
                </a:ext>
              </a:extLst>
            </p:cNvPr>
            <p:cNvCxnSpPr>
              <a:cxnSpLocks/>
            </p:cNvCxnSpPr>
            <p:nvPr/>
          </p:nvCxnSpPr>
          <p:spPr>
            <a:xfrm>
              <a:off x="6083745" y="911181"/>
              <a:ext cx="0" cy="4365669"/>
            </a:xfrm>
            <a:prstGeom prst="line">
              <a:avLst/>
            </a:prstGeom>
            <a:ln>
              <a:prstDash val="solid"/>
            </a:ln>
            <a:effectLst>
              <a:glow rad="101600">
                <a:schemeClr val="accent3">
                  <a:satMod val="175000"/>
                  <a:alpha val="40000"/>
                </a:schemeClr>
              </a:glow>
            </a:effectLst>
          </p:spPr>
          <p:style>
            <a:lnRef idx="1">
              <a:schemeClr val="dk1"/>
            </a:lnRef>
            <a:fillRef idx="0">
              <a:schemeClr val="dk1"/>
            </a:fillRef>
            <a:effectRef idx="0">
              <a:schemeClr val="dk1"/>
            </a:effectRef>
            <a:fontRef idx="minor">
              <a:schemeClr val="tx1"/>
            </a:fontRef>
          </p:style>
        </p:cxnSp>
        <p:pic>
          <p:nvPicPr>
            <p:cNvPr id="3" name="Imagen 2" descr="Tabla&#10;&#10;Descripción generada automáticamente">
              <a:extLst>
                <a:ext uri="{FF2B5EF4-FFF2-40B4-BE49-F238E27FC236}">
                  <a16:creationId xmlns:a16="http://schemas.microsoft.com/office/drawing/2014/main" id="{EA9E8EB4-CBAD-4C58-878A-4BFBCB0B7941}"/>
                </a:ext>
              </a:extLst>
            </p:cNvPr>
            <p:cNvPicPr>
              <a:picLocks noChangeAspect="1"/>
            </p:cNvPicPr>
            <p:nvPr/>
          </p:nvPicPr>
          <p:blipFill>
            <a:blip r:embed="rId4"/>
            <a:stretch>
              <a:fillRect/>
            </a:stretch>
          </p:blipFill>
          <p:spPr>
            <a:xfrm>
              <a:off x="123333" y="911181"/>
              <a:ext cx="5821167" cy="4429058"/>
            </a:xfrm>
            <a:prstGeom prst="rect">
              <a:avLst/>
            </a:prstGeom>
          </p:spPr>
        </p:pic>
        <p:pic>
          <p:nvPicPr>
            <p:cNvPr id="10" name="Imagen 9">
              <a:extLst>
                <a:ext uri="{FF2B5EF4-FFF2-40B4-BE49-F238E27FC236}">
                  <a16:creationId xmlns:a16="http://schemas.microsoft.com/office/drawing/2014/main" id="{8AC50B8F-EC84-43B6-8E98-FDDE996C1C8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253660" y="935355"/>
              <a:ext cx="5938339" cy="4404884"/>
            </a:xfrm>
            <a:prstGeom prst="rect">
              <a:avLst/>
            </a:prstGeom>
            <a:noFill/>
          </p:spPr>
        </p:pic>
      </p:grpSp>
      <p:sp>
        <p:nvSpPr>
          <p:cNvPr id="13" name="CuadroTexto 12">
            <a:extLst>
              <a:ext uri="{FF2B5EF4-FFF2-40B4-BE49-F238E27FC236}">
                <a16:creationId xmlns:a16="http://schemas.microsoft.com/office/drawing/2014/main" id="{E927440B-DD1D-42B2-9572-0488D20A21EB}"/>
              </a:ext>
            </a:extLst>
          </p:cNvPr>
          <p:cNvSpPr txBox="1"/>
          <p:nvPr/>
        </p:nvSpPr>
        <p:spPr>
          <a:xfrm>
            <a:off x="123332" y="5499292"/>
            <a:ext cx="10352314" cy="523220"/>
          </a:xfrm>
          <a:prstGeom prst="rect">
            <a:avLst/>
          </a:prstGeom>
          <a:noFill/>
        </p:spPr>
        <p:txBody>
          <a:bodyPr wrap="square">
            <a:spAutoFit/>
          </a:bodyPr>
          <a:lstStyle/>
          <a:p>
            <a:r>
              <a:rPr lang="es-ES" sz="1400" dirty="0">
                <a:latin typeface="Arial" panose="020B0604020202020204" pitchFamily="34" charset="0"/>
              </a:rPr>
              <a:t>Nota. Se muestra las diferencias medias entre datos GNNS, procesados en GAMIT/GLOBK, con la constelación GLONASS.</a:t>
            </a:r>
            <a:endParaRPr lang="en-US" sz="1400" dirty="0">
              <a:latin typeface="Arial" panose="020B0604020202020204" pitchFamily="34" charset="0"/>
            </a:endParaRPr>
          </a:p>
          <a:p>
            <a:endParaRPr lang="en-US" sz="1400" dirty="0"/>
          </a:p>
        </p:txBody>
      </p:sp>
    </p:spTree>
    <p:extLst>
      <p:ext uri="{BB962C8B-B14F-4D97-AF65-F5344CB8AC3E}">
        <p14:creationId xmlns:p14="http://schemas.microsoft.com/office/powerpoint/2010/main" val="206511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
            <a:ext cx="12322098" cy="6857143"/>
          </a:xfrm>
          <a:prstGeom prst="rect">
            <a:avLst/>
          </a:prstGeom>
        </p:spPr>
      </p:pic>
      <p:sp>
        <p:nvSpPr>
          <p:cNvPr id="6" name="Título 1">
            <a:extLst>
              <a:ext uri="{FF2B5EF4-FFF2-40B4-BE49-F238E27FC236}">
                <a16:creationId xmlns:a16="http://schemas.microsoft.com/office/drawing/2014/main" id="{3036265F-D2CF-4E26-805A-6255988D3D6D}"/>
              </a:ext>
            </a:extLst>
          </p:cNvPr>
          <p:cNvSpPr txBox="1">
            <a:spLocks/>
          </p:cNvSpPr>
          <p:nvPr/>
        </p:nvSpPr>
        <p:spPr>
          <a:xfrm>
            <a:off x="-5" y="-119515"/>
            <a:ext cx="12322098" cy="810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b="1">
                <a:effectLst>
                  <a:outerShdw blurRad="38100" dist="38100" dir="2700000" algn="tl">
                    <a:srgbClr val="000000">
                      <a:alpha val="43137"/>
                    </a:srgbClr>
                  </a:outerShdw>
                </a:effectLst>
              </a:rPr>
              <a:t>Repetitividad media de las soluciones </a:t>
            </a:r>
            <a:endParaRPr lang="en-US" sz="3200" b="1">
              <a:effectLst>
                <a:outerShdw blurRad="38100" dist="38100" dir="2700000" algn="tl">
                  <a:srgbClr val="000000">
                    <a:alpha val="43137"/>
                  </a:srgbClr>
                </a:outerShdw>
              </a:effectLst>
            </a:endParaRPr>
          </a:p>
        </p:txBody>
      </p:sp>
      <p:graphicFrame>
        <p:nvGraphicFramePr>
          <p:cNvPr id="3" name="Diagrama 2">
            <a:extLst>
              <a:ext uri="{FF2B5EF4-FFF2-40B4-BE49-F238E27FC236}">
                <a16:creationId xmlns:a16="http://schemas.microsoft.com/office/drawing/2014/main" id="{A3944AD6-EFD8-4DCC-8620-B4406CD0432E}"/>
              </a:ext>
            </a:extLst>
          </p:cNvPr>
          <p:cNvGraphicFramePr/>
          <p:nvPr>
            <p:extLst>
              <p:ext uri="{D42A27DB-BD31-4B8C-83A1-F6EECF244321}">
                <p14:modId xmlns:p14="http://schemas.microsoft.com/office/powerpoint/2010/main" val="1820180341"/>
              </p:ext>
            </p:extLst>
          </p:nvPr>
        </p:nvGraphicFramePr>
        <p:xfrm>
          <a:off x="359229" y="719667"/>
          <a:ext cx="11832770" cy="5158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7311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519"/>
            <a:ext cx="12322098" cy="6933519"/>
          </a:xfrm>
          <a:prstGeom prst="rect">
            <a:avLst/>
          </a:prstGeom>
        </p:spPr>
      </p:pic>
      <p:sp>
        <p:nvSpPr>
          <p:cNvPr id="9" name="Título 1">
            <a:extLst>
              <a:ext uri="{FF2B5EF4-FFF2-40B4-BE49-F238E27FC236}">
                <a16:creationId xmlns:a16="http://schemas.microsoft.com/office/drawing/2014/main" id="{A8C16C1F-6D29-43A9-9D41-37AFB96E6935}"/>
              </a:ext>
            </a:extLst>
          </p:cNvPr>
          <p:cNvSpPr txBox="1">
            <a:spLocks/>
          </p:cNvSpPr>
          <p:nvPr/>
        </p:nvSpPr>
        <p:spPr>
          <a:xfrm>
            <a:off x="-5" y="-130310"/>
            <a:ext cx="12322098" cy="810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a:effectLst>
                  <a:outerShdw blurRad="38100" dist="38100" dir="2700000" algn="tl">
                    <a:srgbClr val="000000">
                      <a:alpha val="43137"/>
                    </a:srgbClr>
                  </a:outerShdw>
                </a:effectLst>
              </a:rPr>
              <a:t>Resultados estadísticos de las repetitividades por estaciones procesadas, con la constelación GPS, en el software Bernese 5.2</a:t>
            </a:r>
            <a:endParaRPr lang="en-US" sz="2400" b="1">
              <a:effectLst>
                <a:outerShdw blurRad="38100" dist="38100" dir="2700000" algn="tl">
                  <a:srgbClr val="000000">
                    <a:alpha val="43137"/>
                  </a:srgbClr>
                </a:outerShdw>
              </a:effectLst>
            </a:endParaRPr>
          </a:p>
        </p:txBody>
      </p:sp>
      <p:sp>
        <p:nvSpPr>
          <p:cNvPr id="10" name="Rectángulo 9">
            <a:extLst>
              <a:ext uri="{FF2B5EF4-FFF2-40B4-BE49-F238E27FC236}">
                <a16:creationId xmlns:a16="http://schemas.microsoft.com/office/drawing/2014/main" id="{464764DA-0ECC-4497-A571-CACF7F00D69D}"/>
              </a:ext>
            </a:extLst>
          </p:cNvPr>
          <p:cNvSpPr/>
          <p:nvPr/>
        </p:nvSpPr>
        <p:spPr>
          <a:xfrm>
            <a:off x="161055" y="4791446"/>
            <a:ext cx="12030945" cy="33855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EC" sz="1600" dirty="0">
                <a:latin typeface="Arial" panose="020B0604020202020204" pitchFamily="34" charset="0"/>
                <a:ea typeface="Calibri" panose="020F0502020204030204" pitchFamily="34" charset="0"/>
              </a:rPr>
              <a:t>13 de las 15 estaciones procesadas poseen soluciones con repetitividad de acuerdo con el rango sugerido.</a:t>
            </a:r>
          </a:p>
        </p:txBody>
      </p:sp>
      <p:sp>
        <p:nvSpPr>
          <p:cNvPr id="11" name="Rectángulo 10">
            <a:extLst>
              <a:ext uri="{FF2B5EF4-FFF2-40B4-BE49-F238E27FC236}">
                <a16:creationId xmlns:a16="http://schemas.microsoft.com/office/drawing/2014/main" id="{062E7B80-BBEE-41B7-A120-E3E2CD6BF0EF}"/>
              </a:ext>
            </a:extLst>
          </p:cNvPr>
          <p:cNvSpPr/>
          <p:nvPr/>
        </p:nvSpPr>
        <p:spPr>
          <a:xfrm>
            <a:off x="161055" y="5431598"/>
            <a:ext cx="12030945" cy="33855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EC" sz="1600" dirty="0">
                <a:latin typeface="Arial" panose="020B0604020202020204" pitchFamily="34" charset="0"/>
                <a:ea typeface="Calibri" panose="020F0502020204030204" pitchFamily="34" charset="0"/>
              </a:rPr>
              <a:t>2 estaciones presentan valores superiores al límite permisible, las estaciones CHEC y EPEC</a:t>
            </a:r>
          </a:p>
        </p:txBody>
      </p:sp>
      <p:grpSp>
        <p:nvGrpSpPr>
          <p:cNvPr id="5" name="Grupo 4">
            <a:extLst>
              <a:ext uri="{FF2B5EF4-FFF2-40B4-BE49-F238E27FC236}">
                <a16:creationId xmlns:a16="http://schemas.microsoft.com/office/drawing/2014/main" id="{ED943D89-A8B9-4456-8158-6B0BD8510579}"/>
              </a:ext>
            </a:extLst>
          </p:cNvPr>
          <p:cNvGrpSpPr/>
          <p:nvPr/>
        </p:nvGrpSpPr>
        <p:grpSpPr>
          <a:xfrm>
            <a:off x="108473" y="735014"/>
            <a:ext cx="12083525" cy="4199896"/>
            <a:chOff x="108473" y="735014"/>
            <a:chExt cx="12083525" cy="4199896"/>
          </a:xfrm>
        </p:grpSpPr>
        <p:grpSp>
          <p:nvGrpSpPr>
            <p:cNvPr id="3" name="Grupo 2">
              <a:extLst>
                <a:ext uri="{FF2B5EF4-FFF2-40B4-BE49-F238E27FC236}">
                  <a16:creationId xmlns:a16="http://schemas.microsoft.com/office/drawing/2014/main" id="{CE203BFA-336D-4333-AF93-A33CD1AEFC4C}"/>
                </a:ext>
              </a:extLst>
            </p:cNvPr>
            <p:cNvGrpSpPr/>
            <p:nvPr/>
          </p:nvGrpSpPr>
          <p:grpSpPr>
            <a:xfrm>
              <a:off x="108473" y="735014"/>
              <a:ext cx="12083525" cy="4199896"/>
              <a:chOff x="98568" y="911180"/>
              <a:chExt cx="12083525" cy="3754042"/>
            </a:xfrm>
          </p:grpSpPr>
          <p:sp>
            <p:nvSpPr>
              <p:cNvPr id="17" name="CuadroTexto 16">
                <a:extLst>
                  <a:ext uri="{FF2B5EF4-FFF2-40B4-BE49-F238E27FC236}">
                    <a16:creationId xmlns:a16="http://schemas.microsoft.com/office/drawing/2014/main" id="{C1728DAE-0D32-49A1-BCB2-FF61AD47E242}"/>
                  </a:ext>
                </a:extLst>
              </p:cNvPr>
              <p:cNvSpPr txBox="1"/>
              <p:nvPr/>
            </p:nvSpPr>
            <p:spPr>
              <a:xfrm>
                <a:off x="98568" y="4142002"/>
                <a:ext cx="9501855" cy="523220"/>
              </a:xfrm>
              <a:prstGeom prst="rect">
                <a:avLst/>
              </a:prstGeom>
              <a:noFill/>
            </p:spPr>
            <p:txBody>
              <a:bodyPr wrap="square">
                <a:spAutoFit/>
              </a:bodyPr>
              <a:lstStyle/>
              <a:p>
                <a:r>
                  <a:rPr lang="es-ES" sz="1400">
                    <a:latin typeface="Arial" panose="020B0604020202020204" pitchFamily="34" charset="0"/>
                  </a:rPr>
                  <a:t>Nota. Se muestra las diferencias medias entre datos GNNS, procesados en Bernese 5.2, con la constelación GPS.</a:t>
                </a:r>
                <a:endParaRPr lang="en-US" sz="1400">
                  <a:latin typeface="Arial" panose="020B0604020202020204" pitchFamily="34" charset="0"/>
                </a:endParaRPr>
              </a:p>
              <a:p>
                <a:endParaRPr lang="en-US" sz="1400"/>
              </a:p>
            </p:txBody>
          </p:sp>
          <p:grpSp>
            <p:nvGrpSpPr>
              <p:cNvPr id="2" name="Grupo 1">
                <a:extLst>
                  <a:ext uri="{FF2B5EF4-FFF2-40B4-BE49-F238E27FC236}">
                    <a16:creationId xmlns:a16="http://schemas.microsoft.com/office/drawing/2014/main" id="{1BCF202A-5C4D-4A58-9AA6-26ADDFC2E041}"/>
                  </a:ext>
                </a:extLst>
              </p:cNvPr>
              <p:cNvGrpSpPr/>
              <p:nvPr/>
            </p:nvGrpSpPr>
            <p:grpSpPr>
              <a:xfrm>
                <a:off x="98568" y="911180"/>
                <a:ext cx="12083525" cy="3181849"/>
                <a:chOff x="98568" y="911180"/>
                <a:chExt cx="12083525" cy="4404886"/>
              </a:xfrm>
            </p:grpSpPr>
            <p:cxnSp>
              <p:nvCxnSpPr>
                <p:cNvPr id="14" name="Conector recto 13">
                  <a:extLst>
                    <a:ext uri="{FF2B5EF4-FFF2-40B4-BE49-F238E27FC236}">
                      <a16:creationId xmlns:a16="http://schemas.microsoft.com/office/drawing/2014/main" id="{6CCEDFE7-0379-4F33-B1D1-48B7D118F2AB}"/>
                    </a:ext>
                  </a:extLst>
                </p:cNvPr>
                <p:cNvCxnSpPr>
                  <a:cxnSpLocks/>
                </p:cNvCxnSpPr>
                <p:nvPr/>
              </p:nvCxnSpPr>
              <p:spPr>
                <a:xfrm>
                  <a:off x="6083745" y="911181"/>
                  <a:ext cx="0" cy="4365669"/>
                </a:xfrm>
                <a:prstGeom prst="line">
                  <a:avLst/>
                </a:prstGeom>
                <a:ln>
                  <a:prstDash val="solid"/>
                </a:ln>
                <a:effectLst>
                  <a:glow rad="101600">
                    <a:schemeClr val="accent3">
                      <a:satMod val="175000"/>
                      <a:alpha val="40000"/>
                    </a:schemeClr>
                  </a:glow>
                </a:effectLst>
              </p:spPr>
              <p:style>
                <a:lnRef idx="1">
                  <a:schemeClr val="dk1"/>
                </a:lnRef>
                <a:fillRef idx="0">
                  <a:schemeClr val="dk1"/>
                </a:fillRef>
                <a:effectRef idx="0">
                  <a:schemeClr val="dk1"/>
                </a:effectRef>
                <a:fontRef idx="minor">
                  <a:schemeClr val="tx1"/>
                </a:fontRef>
              </p:style>
            </p:cxnSp>
            <p:pic>
              <p:nvPicPr>
                <p:cNvPr id="7" name="Imagen 6" descr="Tabla&#10;&#10;Descripción generada automáticamente">
                  <a:extLst>
                    <a:ext uri="{FF2B5EF4-FFF2-40B4-BE49-F238E27FC236}">
                      <a16:creationId xmlns:a16="http://schemas.microsoft.com/office/drawing/2014/main" id="{85C18DBD-B313-44C7-BFEB-096674CAE55E}"/>
                    </a:ext>
                  </a:extLst>
                </p:cNvPr>
                <p:cNvPicPr>
                  <a:picLocks noChangeAspect="1"/>
                </p:cNvPicPr>
                <p:nvPr/>
              </p:nvPicPr>
              <p:blipFill>
                <a:blip r:embed="rId4"/>
                <a:stretch>
                  <a:fillRect/>
                </a:stretch>
              </p:blipFill>
              <p:spPr>
                <a:xfrm>
                  <a:off x="98568" y="911181"/>
                  <a:ext cx="5790498" cy="4404885"/>
                </a:xfrm>
                <a:prstGeom prst="rect">
                  <a:avLst/>
                </a:prstGeom>
              </p:spPr>
            </p:pic>
            <p:pic>
              <p:nvPicPr>
                <p:cNvPr id="12" name="Imagen 11">
                  <a:extLst>
                    <a:ext uri="{FF2B5EF4-FFF2-40B4-BE49-F238E27FC236}">
                      <a16:creationId xmlns:a16="http://schemas.microsoft.com/office/drawing/2014/main" id="{9E6C4A4C-C0D5-4E6E-84CB-02513ACF4D1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243755" y="911180"/>
                  <a:ext cx="5938338" cy="4404883"/>
                </a:xfrm>
                <a:prstGeom prst="rect">
                  <a:avLst/>
                </a:prstGeom>
                <a:noFill/>
              </p:spPr>
            </p:pic>
          </p:grpSp>
        </p:grpSp>
        <p:sp>
          <p:nvSpPr>
            <p:cNvPr id="4" name="Rectángulo 3">
              <a:extLst>
                <a:ext uri="{FF2B5EF4-FFF2-40B4-BE49-F238E27FC236}">
                  <a16:creationId xmlns:a16="http://schemas.microsoft.com/office/drawing/2014/main" id="{45ED6942-6D56-4F1A-96BD-3547314C0BF8}"/>
                </a:ext>
              </a:extLst>
            </p:cNvPr>
            <p:cNvSpPr/>
            <p:nvPr/>
          </p:nvSpPr>
          <p:spPr>
            <a:xfrm>
              <a:off x="1572322" y="1427356"/>
              <a:ext cx="3925229" cy="1784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a:extLst>
                <a:ext uri="{FF2B5EF4-FFF2-40B4-BE49-F238E27FC236}">
                  <a16:creationId xmlns:a16="http://schemas.microsoft.com/office/drawing/2014/main" id="{1E59086B-C91F-4CC7-9297-F62FA30B188A}"/>
                </a:ext>
              </a:extLst>
            </p:cNvPr>
            <p:cNvSpPr/>
            <p:nvPr/>
          </p:nvSpPr>
          <p:spPr>
            <a:xfrm>
              <a:off x="1572322" y="2165654"/>
              <a:ext cx="3925229" cy="1784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1535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2" name="Título 1"/>
          <p:cNvSpPr>
            <a:spLocks noGrp="1"/>
          </p:cNvSpPr>
          <p:nvPr>
            <p:ph type="title"/>
          </p:nvPr>
        </p:nvSpPr>
        <p:spPr>
          <a:xfrm>
            <a:off x="112541" y="-323433"/>
            <a:ext cx="10515600" cy="1325563"/>
          </a:xfrm>
        </p:spPr>
        <p:txBody>
          <a:bodyPr>
            <a:normAutofit/>
          </a:bodyPr>
          <a:lstStyle/>
          <a:p>
            <a:r>
              <a:rPr lang="es-EC" sz="4000" b="1" dirty="0">
                <a:effectLst>
                  <a:outerShdw blurRad="38100" dist="38100" dir="2700000" algn="tl">
                    <a:srgbClr val="000000">
                      <a:alpha val="43137"/>
                    </a:srgbClr>
                  </a:outerShdw>
                </a:effectLst>
              </a:rPr>
              <a:t>Planteamiento del problema</a:t>
            </a:r>
            <a:endParaRPr lang="en-US" sz="4000" b="1" dirty="0">
              <a:effectLst>
                <a:outerShdw blurRad="38100" dist="38100" dir="2700000" algn="tl">
                  <a:srgbClr val="000000">
                    <a:alpha val="43137"/>
                  </a:srgbClr>
                </a:outerShdw>
              </a:effectLst>
            </a:endParaRPr>
          </a:p>
        </p:txBody>
      </p:sp>
      <p:graphicFrame>
        <p:nvGraphicFramePr>
          <p:cNvPr id="11" name="Diagrama 10">
            <a:extLst>
              <a:ext uri="{FF2B5EF4-FFF2-40B4-BE49-F238E27FC236}">
                <a16:creationId xmlns:a16="http://schemas.microsoft.com/office/drawing/2014/main" id="{9C4CADA1-4ADA-4F52-938F-4CF66AE1A930}"/>
              </a:ext>
            </a:extLst>
          </p:cNvPr>
          <p:cNvGraphicFramePr/>
          <p:nvPr>
            <p:extLst>
              <p:ext uri="{D42A27DB-BD31-4B8C-83A1-F6EECF244321}">
                <p14:modId xmlns:p14="http://schemas.microsoft.com/office/powerpoint/2010/main" val="3488819432"/>
              </p:ext>
            </p:extLst>
          </p:nvPr>
        </p:nvGraphicFramePr>
        <p:xfrm>
          <a:off x="424908" y="677839"/>
          <a:ext cx="11506711" cy="55031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8036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1"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7"/>
            <a:ext cx="12322098" cy="6857143"/>
          </a:xfrm>
          <a:prstGeom prst="rect">
            <a:avLst/>
          </a:prstGeom>
        </p:spPr>
      </p:pic>
      <p:sp>
        <p:nvSpPr>
          <p:cNvPr id="3" name="Título 1"/>
          <p:cNvSpPr txBox="1">
            <a:spLocks/>
          </p:cNvSpPr>
          <p:nvPr/>
        </p:nvSpPr>
        <p:spPr>
          <a:xfrm>
            <a:off x="829394" y="1743434"/>
            <a:ext cx="10663311" cy="33711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C" sz="4800" b="1" dirty="0">
                <a:effectLst>
                  <a:outerShdw blurRad="38100" dist="38100" dir="2700000" algn="tl">
                    <a:srgbClr val="000000">
                      <a:alpha val="43137"/>
                    </a:srgbClr>
                  </a:outerShdw>
                </a:effectLst>
                <a:cs typeface="Arial" panose="020B0604020202020204" pitchFamily="34" charset="0"/>
              </a:rPr>
              <a:t>Comparación de las soluciones obtenidas del procesamiento de los datos GNSS, en los softwares GAMIT/GLOBK y Bernese, con la constelación GPS.</a:t>
            </a:r>
          </a:p>
          <a:p>
            <a:pPr algn="ctr">
              <a:lnSpc>
                <a:spcPct val="120000"/>
              </a:lnSpc>
            </a:pPr>
            <a:endParaRPr lang="en-US" sz="4800" b="1" dirty="0">
              <a:effectLst>
                <a:outerShdw blurRad="38100" dist="38100" dir="2700000" algn="tl">
                  <a:srgbClr val="000000">
                    <a:alpha val="43137"/>
                  </a:srgbClr>
                </a:outerShdw>
              </a:effectLst>
              <a:cs typeface="Arial" panose="020B0604020202020204" pitchFamily="34" charset="0"/>
            </a:endParaRPr>
          </a:p>
          <a:p>
            <a:pPr algn="ctr">
              <a:lnSpc>
                <a:spcPct val="120000"/>
              </a:lnSpc>
            </a:pPr>
            <a:endParaRPr lang="en-US" sz="4800" b="1" dirty="0">
              <a:effectLst>
                <a:outerShdw blurRad="38100" dist="38100" dir="2700000" algn="tl">
                  <a:srgbClr val="000000">
                    <a:alpha val="43137"/>
                  </a:srgbClr>
                </a:outerShdw>
              </a:effectLst>
              <a:cs typeface="Arial" panose="020B0604020202020204" pitchFamily="34" charset="0"/>
            </a:endParaRPr>
          </a:p>
          <a:p>
            <a:pPr algn="ctr">
              <a:lnSpc>
                <a:spcPct val="120000"/>
              </a:lnSpc>
            </a:pPr>
            <a:endParaRPr lang="en-US" sz="4800" b="1" dirty="0">
              <a:effectLst>
                <a:outerShdw blurRad="38100" dist="38100" dir="2700000" algn="tl">
                  <a:srgbClr val="000000">
                    <a:alpha val="43137"/>
                  </a:srgbClr>
                </a:outerShdw>
              </a:effectLst>
            </a:endParaRPr>
          </a:p>
          <a:p>
            <a:pPr algn="ctr"/>
            <a:r>
              <a:rPr lang="es-419" sz="4800" dirty="0">
                <a:latin typeface="Arial" panose="020B0604020202020204" pitchFamily="34" charset="0"/>
                <a:cs typeface="Arial" panose="020B0604020202020204" pitchFamily="34" charset="0"/>
              </a:rPr>
              <a:t> </a:t>
            </a:r>
            <a:endParaRPr lang="es-E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231560"/>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60"/>
            <a:ext cx="12322098" cy="6933519"/>
          </a:xfrm>
          <a:prstGeom prst="rect">
            <a:avLst/>
          </a:prstGeom>
        </p:spPr>
      </p:pic>
      <p:sp>
        <p:nvSpPr>
          <p:cNvPr id="9" name="Título 1">
            <a:extLst>
              <a:ext uri="{FF2B5EF4-FFF2-40B4-BE49-F238E27FC236}">
                <a16:creationId xmlns:a16="http://schemas.microsoft.com/office/drawing/2014/main" id="{A8C16C1F-6D29-43A9-9D41-37AFB96E6935}"/>
              </a:ext>
            </a:extLst>
          </p:cNvPr>
          <p:cNvSpPr txBox="1">
            <a:spLocks/>
          </p:cNvSpPr>
          <p:nvPr/>
        </p:nvSpPr>
        <p:spPr>
          <a:xfrm>
            <a:off x="-5" y="-73794"/>
            <a:ext cx="12322098" cy="810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dirty="0">
                <a:effectLst>
                  <a:outerShdw blurRad="38100" dist="38100" dir="2700000" algn="tl">
                    <a:srgbClr val="000000">
                      <a:alpha val="43137"/>
                    </a:srgbClr>
                  </a:outerShdw>
                </a:effectLst>
              </a:rPr>
              <a:t>Media aritmética de las precisiones obtenidas del procesamiento de los datos GNSS, en los softwares GAMIT/GLOBK y Bernese, con la constelación GPS </a:t>
            </a:r>
            <a:endParaRPr lang="en-US" sz="2400" b="1" dirty="0">
              <a:effectLst>
                <a:outerShdw blurRad="38100" dist="38100" dir="2700000" algn="tl">
                  <a:srgbClr val="000000">
                    <a:alpha val="43137"/>
                  </a:srgbClr>
                </a:outerShdw>
              </a:effectLst>
            </a:endParaRPr>
          </a:p>
        </p:txBody>
      </p:sp>
      <p:grpSp>
        <p:nvGrpSpPr>
          <p:cNvPr id="2" name="Grupo 1">
            <a:extLst>
              <a:ext uri="{FF2B5EF4-FFF2-40B4-BE49-F238E27FC236}">
                <a16:creationId xmlns:a16="http://schemas.microsoft.com/office/drawing/2014/main" id="{D3BD0BB7-9E16-9F48-9521-46F3134E7694}"/>
              </a:ext>
            </a:extLst>
          </p:cNvPr>
          <p:cNvGrpSpPr/>
          <p:nvPr/>
        </p:nvGrpSpPr>
        <p:grpSpPr>
          <a:xfrm>
            <a:off x="97970" y="772772"/>
            <a:ext cx="12094030" cy="4450854"/>
            <a:chOff x="97970" y="772772"/>
            <a:chExt cx="12094030" cy="4450854"/>
          </a:xfrm>
        </p:grpSpPr>
        <p:pic>
          <p:nvPicPr>
            <p:cNvPr id="3" name="Imagen 2" descr="Tabla, Excel&#10;&#10;Descripción generada automáticamente">
              <a:extLst>
                <a:ext uri="{FF2B5EF4-FFF2-40B4-BE49-F238E27FC236}">
                  <a16:creationId xmlns:a16="http://schemas.microsoft.com/office/drawing/2014/main" id="{15A803E7-5A62-4C32-B801-6CDE1C25D5F4}"/>
                </a:ext>
              </a:extLst>
            </p:cNvPr>
            <p:cNvPicPr>
              <a:picLocks noChangeAspect="1"/>
            </p:cNvPicPr>
            <p:nvPr/>
          </p:nvPicPr>
          <p:blipFill>
            <a:blip r:embed="rId4"/>
            <a:stretch>
              <a:fillRect/>
            </a:stretch>
          </p:blipFill>
          <p:spPr>
            <a:xfrm>
              <a:off x="97970" y="772772"/>
              <a:ext cx="12094030" cy="4450854"/>
            </a:xfrm>
            <a:prstGeom prst="rect">
              <a:avLst/>
            </a:prstGeom>
          </p:spPr>
        </p:pic>
        <p:sp>
          <p:nvSpPr>
            <p:cNvPr id="7" name="Rectángulo 6">
              <a:extLst>
                <a:ext uri="{FF2B5EF4-FFF2-40B4-BE49-F238E27FC236}">
                  <a16:creationId xmlns:a16="http://schemas.microsoft.com/office/drawing/2014/main" id="{7B48CB9A-0ADF-2243-A6E6-E24B24625183}"/>
                </a:ext>
              </a:extLst>
            </p:cNvPr>
            <p:cNvSpPr/>
            <p:nvPr/>
          </p:nvSpPr>
          <p:spPr>
            <a:xfrm>
              <a:off x="3150602" y="4963632"/>
              <a:ext cx="3925229" cy="1784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ángulo 9">
              <a:extLst>
                <a:ext uri="{FF2B5EF4-FFF2-40B4-BE49-F238E27FC236}">
                  <a16:creationId xmlns:a16="http://schemas.microsoft.com/office/drawing/2014/main" id="{A65E3868-8BF9-764D-956B-CA592D0D2519}"/>
                </a:ext>
              </a:extLst>
            </p:cNvPr>
            <p:cNvSpPr/>
            <p:nvPr/>
          </p:nvSpPr>
          <p:spPr>
            <a:xfrm>
              <a:off x="8266771" y="4963632"/>
              <a:ext cx="3925229" cy="1784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991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
            <a:ext cx="12322098" cy="6857143"/>
          </a:xfrm>
          <a:prstGeom prst="rect">
            <a:avLst/>
          </a:prstGeom>
        </p:spPr>
      </p:pic>
      <p:sp>
        <p:nvSpPr>
          <p:cNvPr id="6" name="Título 1">
            <a:extLst>
              <a:ext uri="{FF2B5EF4-FFF2-40B4-BE49-F238E27FC236}">
                <a16:creationId xmlns:a16="http://schemas.microsoft.com/office/drawing/2014/main" id="{3036265F-D2CF-4E26-805A-6255988D3D6D}"/>
              </a:ext>
            </a:extLst>
          </p:cNvPr>
          <p:cNvSpPr txBox="1">
            <a:spLocks/>
          </p:cNvSpPr>
          <p:nvPr/>
        </p:nvSpPr>
        <p:spPr>
          <a:xfrm>
            <a:off x="287314" y="856"/>
            <a:ext cx="12322098" cy="810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b="1" dirty="0">
                <a:effectLst>
                  <a:outerShdw blurRad="38100" dist="38100" dir="2700000" algn="tl">
                    <a:srgbClr val="000000">
                      <a:alpha val="43137"/>
                    </a:srgbClr>
                  </a:outerShdw>
                </a:effectLst>
              </a:rPr>
              <a:t>GAMIT/GLOBK VS. Bernese, con la constelación GPS</a:t>
            </a:r>
            <a:endParaRPr lang="en-US" sz="3200" b="1" dirty="0">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6BF263A2-4732-49C8-831F-6D5419397358}"/>
              </a:ext>
            </a:extLst>
          </p:cNvPr>
          <p:cNvSpPr txBox="1"/>
          <p:nvPr/>
        </p:nvSpPr>
        <p:spPr>
          <a:xfrm>
            <a:off x="6926177" y="3798109"/>
            <a:ext cx="5065736" cy="175432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defPPr>
              <a:defRPr lang="en-US"/>
            </a:defPPr>
            <a:lvl1pPr algn="just">
              <a:defRPr>
                <a:solidFill>
                  <a:schemeClr val="dk1"/>
                </a:solidFill>
                <a:latin typeface="Arial" panose="020B0604020202020204" pitchFamily="34" charset="0"/>
                <a:ea typeface="Calibri" panose="020F050202020403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C" dirty="0"/>
              <a:t>Considera estos errores mencionados únicamente en la parte final del ajuste de red de las coordenadas (procesamiento), de ahí que la precisión obtenida en este último software durante el ajuste sea demasiado optimista y la dispersión se encuentre por encima del error. </a:t>
            </a:r>
            <a:endParaRPr lang="en-US" dirty="0"/>
          </a:p>
        </p:txBody>
      </p:sp>
      <p:sp>
        <p:nvSpPr>
          <p:cNvPr id="9" name="CuadroTexto 8">
            <a:extLst>
              <a:ext uri="{FF2B5EF4-FFF2-40B4-BE49-F238E27FC236}">
                <a16:creationId xmlns:a16="http://schemas.microsoft.com/office/drawing/2014/main" id="{B2D7D54C-8772-4F4C-91CC-8E5EE85BA96F}"/>
              </a:ext>
            </a:extLst>
          </p:cNvPr>
          <p:cNvSpPr txBox="1"/>
          <p:nvPr/>
        </p:nvSpPr>
        <p:spPr>
          <a:xfrm>
            <a:off x="904813" y="1001910"/>
            <a:ext cx="110871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C" sz="1800" dirty="0">
                <a:effectLst/>
                <a:latin typeface="Arial" panose="020B0604020202020204" pitchFamily="34" charset="0"/>
                <a:ea typeface="Calibri" panose="020F0502020204030204" pitchFamily="34" charset="0"/>
                <a:cs typeface="Arial" panose="020B0604020202020204" pitchFamily="34" charset="0"/>
              </a:rPr>
              <a:t>Corrigen los posibles errores de posicionamiento, que se pueden presentar durante el rastreo de datos GNSS</a:t>
            </a:r>
            <a:endParaRPr lang="en-US" dirty="0"/>
          </a:p>
        </p:txBody>
      </p:sp>
      <p:sp>
        <p:nvSpPr>
          <p:cNvPr id="11" name="CuadroTexto 10">
            <a:extLst>
              <a:ext uri="{FF2B5EF4-FFF2-40B4-BE49-F238E27FC236}">
                <a16:creationId xmlns:a16="http://schemas.microsoft.com/office/drawing/2014/main" id="{A637009C-516E-4CCF-877C-4D8A12CD993C}"/>
              </a:ext>
            </a:extLst>
          </p:cNvPr>
          <p:cNvSpPr txBox="1"/>
          <p:nvPr/>
        </p:nvSpPr>
        <p:spPr>
          <a:xfrm>
            <a:off x="3803612" y="2271422"/>
            <a:ext cx="4714875"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C" sz="1800" dirty="0">
                <a:effectLst/>
                <a:latin typeface="Arial" panose="020B0604020202020204" pitchFamily="34" charset="0"/>
                <a:ea typeface="Calibri" panose="020F0502020204030204" pitchFamily="34" charset="0"/>
                <a:cs typeface="Arial" panose="020B0604020202020204" pitchFamily="34" charset="0"/>
              </a:rPr>
              <a:t>Diferencia en las precisiones alcanzadas entre cada paquete informático </a:t>
            </a:r>
            <a:endParaRPr lang="en-US" dirty="0"/>
          </a:p>
        </p:txBody>
      </p:sp>
      <p:sp>
        <p:nvSpPr>
          <p:cNvPr id="12" name="Flecha: hacia abajo 11">
            <a:extLst>
              <a:ext uri="{FF2B5EF4-FFF2-40B4-BE49-F238E27FC236}">
                <a16:creationId xmlns:a16="http://schemas.microsoft.com/office/drawing/2014/main" id="{96FE8229-D6F5-4A6A-BBDC-BC080B6C908E}"/>
              </a:ext>
            </a:extLst>
          </p:cNvPr>
          <p:cNvSpPr/>
          <p:nvPr/>
        </p:nvSpPr>
        <p:spPr>
          <a:xfrm>
            <a:off x="5970549" y="1797699"/>
            <a:ext cx="381000" cy="4000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adroTexto 13">
            <a:extLst>
              <a:ext uri="{FF2B5EF4-FFF2-40B4-BE49-F238E27FC236}">
                <a16:creationId xmlns:a16="http://schemas.microsoft.com/office/drawing/2014/main" id="{33100139-BF3E-4DDC-B95E-B42FAA8DC6DF}"/>
              </a:ext>
            </a:extLst>
          </p:cNvPr>
          <p:cNvSpPr txBox="1"/>
          <p:nvPr/>
        </p:nvSpPr>
        <p:spPr>
          <a:xfrm>
            <a:off x="904813" y="3534102"/>
            <a:ext cx="1962150" cy="369332"/>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s-EC" sz="1800" dirty="0">
                <a:effectLst/>
                <a:latin typeface="Arial" panose="020B0604020202020204" pitchFamily="34" charset="0"/>
                <a:ea typeface="Calibri" panose="020F0502020204030204" pitchFamily="34" charset="0"/>
                <a:cs typeface="Arial" panose="020B0604020202020204" pitchFamily="34" charset="0"/>
              </a:rPr>
              <a:t>GAMIT/GLOBK </a:t>
            </a:r>
            <a:endParaRPr lang="en-US" dirty="0"/>
          </a:p>
        </p:txBody>
      </p:sp>
      <p:sp>
        <p:nvSpPr>
          <p:cNvPr id="16" name="CuadroTexto 15">
            <a:extLst>
              <a:ext uri="{FF2B5EF4-FFF2-40B4-BE49-F238E27FC236}">
                <a16:creationId xmlns:a16="http://schemas.microsoft.com/office/drawing/2014/main" id="{60CC0D82-563A-4013-9BD6-25C298B86C59}"/>
              </a:ext>
            </a:extLst>
          </p:cNvPr>
          <p:cNvSpPr txBox="1"/>
          <p:nvPr/>
        </p:nvSpPr>
        <p:spPr>
          <a:xfrm>
            <a:off x="904813" y="4075107"/>
            <a:ext cx="5191187" cy="147732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EC" dirty="0">
                <a:latin typeface="Arial" panose="020B0604020202020204" pitchFamily="34" charset="0"/>
                <a:ea typeface="Calibri" panose="020F0502020204030204" pitchFamily="34" charset="0"/>
                <a:cs typeface="Arial" panose="020B0604020202020204" pitchFamily="34" charset="0"/>
              </a:rPr>
              <a:t>C</a:t>
            </a:r>
            <a:r>
              <a:rPr lang="es-EC" sz="1800" dirty="0">
                <a:effectLst/>
                <a:latin typeface="Arial" panose="020B0604020202020204" pitchFamily="34" charset="0"/>
                <a:ea typeface="Calibri" panose="020F0502020204030204" pitchFamily="34" charset="0"/>
                <a:cs typeface="Arial" panose="020B0604020202020204" pitchFamily="34" charset="0"/>
              </a:rPr>
              <a:t>onsidera los errores de los diferentes modelos usados y así mismo considera los errores producidos por aquellas causas que no se pueden modelar durante toda la etapa de procesamiento</a:t>
            </a:r>
            <a:endParaRPr lang="en-US" dirty="0"/>
          </a:p>
        </p:txBody>
      </p:sp>
      <p:sp>
        <p:nvSpPr>
          <p:cNvPr id="18" name="CuadroTexto 17">
            <a:extLst>
              <a:ext uri="{FF2B5EF4-FFF2-40B4-BE49-F238E27FC236}">
                <a16:creationId xmlns:a16="http://schemas.microsoft.com/office/drawing/2014/main" id="{8F5CBA49-28F4-4F0D-A2EE-9AEF700119CF}"/>
              </a:ext>
            </a:extLst>
          </p:cNvPr>
          <p:cNvSpPr txBox="1"/>
          <p:nvPr/>
        </p:nvSpPr>
        <p:spPr>
          <a:xfrm>
            <a:off x="6926177" y="3244111"/>
            <a:ext cx="1133475" cy="369332"/>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s-EC" sz="1800" dirty="0">
                <a:effectLst/>
                <a:latin typeface="Arial" panose="020B0604020202020204" pitchFamily="34" charset="0"/>
                <a:ea typeface="Calibri" panose="020F0502020204030204" pitchFamily="34" charset="0"/>
                <a:cs typeface="Arial" panose="020B0604020202020204" pitchFamily="34" charset="0"/>
              </a:rPr>
              <a:t>Bernese </a:t>
            </a:r>
            <a:endParaRPr lang="en-US" dirty="0"/>
          </a:p>
        </p:txBody>
      </p:sp>
    </p:spTree>
    <p:extLst>
      <p:ext uri="{BB962C8B-B14F-4D97-AF65-F5344CB8AC3E}">
        <p14:creationId xmlns:p14="http://schemas.microsoft.com/office/powerpoint/2010/main" val="405266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P spid="14" grpId="0" animBg="1"/>
      <p:bldP spid="16"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a:spLocks noGrp="1"/>
          </p:cNvSpPr>
          <p:nvPr>
            <p:ph type="title"/>
          </p:nvPr>
        </p:nvSpPr>
        <p:spPr>
          <a:xfrm>
            <a:off x="2213811" y="2116306"/>
            <a:ext cx="7764378" cy="2625388"/>
          </a:xfrm>
        </p:spPr>
        <p:txBody>
          <a:bodyPr>
            <a:normAutofit/>
          </a:bodyPr>
          <a:lstStyle/>
          <a:p>
            <a:pPr algn="ctr"/>
            <a:r>
              <a:rPr lang="es-419"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Conclusiones y Recomendaciones</a:t>
            </a:r>
            <a:endParaRPr lang="es-ES"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0921476"/>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5" name="Título 1">
            <a:extLst>
              <a:ext uri="{FF2B5EF4-FFF2-40B4-BE49-F238E27FC236}">
                <a16:creationId xmlns:a16="http://schemas.microsoft.com/office/drawing/2014/main" id="{4408FD4B-D8B3-4025-BDB0-F8DCDA139A20}"/>
              </a:ext>
            </a:extLst>
          </p:cNvPr>
          <p:cNvSpPr txBox="1">
            <a:spLocks/>
          </p:cNvSpPr>
          <p:nvPr/>
        </p:nvSpPr>
        <p:spPr>
          <a:xfrm>
            <a:off x="158853" y="3940"/>
            <a:ext cx="13243560" cy="810532"/>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2400" b="1">
                <a:effectLst>
                  <a:outerShdw blurRad="38100" dist="38100" dir="2700000" algn="tl">
                    <a:srgbClr val="000000">
                      <a:alpha val="43137"/>
                    </a:srgbClr>
                  </a:outerShdw>
                </a:effectLst>
                <a:latin typeface="+mj-lt"/>
                <a:ea typeface="+mj-ea"/>
                <a:cs typeface="+mj-cs"/>
              </a:defRPr>
            </a:lvl1pPr>
          </a:lstStyle>
          <a:p>
            <a:pPr algn="l"/>
            <a:r>
              <a:rPr lang="es-EC" dirty="0"/>
              <a:t>Conclusiones</a:t>
            </a:r>
            <a:endParaRPr lang="en-US" dirty="0"/>
          </a:p>
        </p:txBody>
      </p:sp>
      <p:sp>
        <p:nvSpPr>
          <p:cNvPr id="6" name="CuadroTexto 5">
            <a:extLst>
              <a:ext uri="{FF2B5EF4-FFF2-40B4-BE49-F238E27FC236}">
                <a16:creationId xmlns:a16="http://schemas.microsoft.com/office/drawing/2014/main" id="{C96DADC2-B4F0-484C-B751-0B6587696B61}"/>
              </a:ext>
            </a:extLst>
          </p:cNvPr>
          <p:cNvSpPr txBox="1"/>
          <p:nvPr/>
        </p:nvSpPr>
        <p:spPr>
          <a:xfrm>
            <a:off x="762000" y="747643"/>
            <a:ext cx="11134725" cy="1323439"/>
          </a:xfrm>
          <a:prstGeom prst="rect">
            <a:avLst/>
          </a:prstGeom>
          <a:ln w="28575"/>
        </p:spPr>
        <p:style>
          <a:lnRef idx="2">
            <a:schemeClr val="accent3"/>
          </a:lnRef>
          <a:fillRef idx="1">
            <a:schemeClr val="lt1"/>
          </a:fillRef>
          <a:effectRef idx="0">
            <a:schemeClr val="accent3"/>
          </a:effectRef>
          <a:fontRef idx="minor">
            <a:schemeClr val="dk1"/>
          </a:fontRef>
        </p:style>
        <p:txBody>
          <a:bodyPr wrap="square">
            <a:spAutoFit/>
          </a:bodyPr>
          <a:lstStyle/>
          <a:p>
            <a:pPr indent="457200" algn="just">
              <a:spcAft>
                <a:spcPts val="800"/>
              </a:spcAft>
              <a:tabLst>
                <a:tab pos="457200" algn="l"/>
                <a:tab pos="457200" algn="l"/>
              </a:tabLst>
            </a:pPr>
            <a:r>
              <a:rPr lang="es-EC" sz="1600">
                <a:effectLst/>
                <a:latin typeface="Arial" panose="020B0604020202020204" pitchFamily="34" charset="0"/>
                <a:ea typeface="Calibri" panose="020F0502020204030204" pitchFamily="34" charset="0"/>
                <a:cs typeface="Arial" panose="020B0604020202020204" pitchFamily="34" charset="0"/>
              </a:rPr>
              <a:t>Las fases establecidas para el desarrollo de la metodología del presente proyecto, han permitido generar coordenadas geocéntricas en el marco de referencia IGS14 y tras el análisis estadístico realizado al procesamiento de los datos GNSS, de las 15 estaciones de monitoreo continuo pertenecientes a la REGME, y su posterior materialización de soluciones semanales se llegó a concluir; que los softwares científicos GAMIT/GLOBK 10.7 y Bernese 5.2 para el procesamiento de estos datos otorgan precisiones en el orden del milímetro. </a:t>
            </a:r>
            <a:endParaRPr lang="en-US" sz="1600">
              <a:effectLst/>
              <a:latin typeface="Arial" panose="020B0604020202020204" pitchFamily="34" charset="0"/>
              <a:ea typeface="Calibri" panose="020F050202020403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33A81B70-2755-4ADD-A425-0AD6EF75E79C}"/>
              </a:ext>
            </a:extLst>
          </p:cNvPr>
          <p:cNvSpPr txBox="1"/>
          <p:nvPr/>
        </p:nvSpPr>
        <p:spPr>
          <a:xfrm>
            <a:off x="762000" y="2389685"/>
            <a:ext cx="11134724" cy="1815882"/>
          </a:xfrm>
          <a:prstGeom prst="rect">
            <a:avLst/>
          </a:prstGeom>
          <a:ln w="28575"/>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indent="457200" algn="just">
              <a:spcAft>
                <a:spcPts val="800"/>
              </a:spcAft>
              <a:tabLst>
                <a:tab pos="457200" algn="l"/>
                <a:tab pos="457200" algn="l"/>
              </a:tabLst>
              <a:defRPr sz="1400">
                <a:solidFill>
                  <a:schemeClr val="dk1"/>
                </a:solidFill>
                <a:effectLst/>
                <a:latin typeface="Arial" panose="020B0604020202020204" pitchFamily="34" charset="0"/>
                <a:ea typeface="Calibri" panose="020F050202020403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C" sz="1600"/>
              <a:t>Para la constelación satelital GPS, tanto en el software GAMIT/GLOBK 10.7 como Bernese 5.2 se cuentan con modelos de corrección diseñados exclusivamente para esta constelación, mismos que permitan minimizar al máximo los errores de posicionamiento, otorgando así mejores resultados en el procesamiento de datos. Para la materialización de soluciones con la constelación satelital GLONASS, realizada en el software GAMIT/GLOBK, los modelos y parámetros que este software tiene disponibles no son propios de esta constelación, por lo tanto, los modelos que se emplean para el procesamiento de datos GNSS con GLONASS son los mismos que los usados para GPS, lo que influye directamente en los niveles de precisión alcanzados para la materialización de soluciones. </a:t>
            </a:r>
            <a:endParaRPr lang="en-US" sz="1600"/>
          </a:p>
        </p:txBody>
      </p:sp>
      <p:sp>
        <p:nvSpPr>
          <p:cNvPr id="10" name="CuadroTexto 9">
            <a:extLst>
              <a:ext uri="{FF2B5EF4-FFF2-40B4-BE49-F238E27FC236}">
                <a16:creationId xmlns:a16="http://schemas.microsoft.com/office/drawing/2014/main" id="{5D61DCBC-86B5-4EF4-B9A7-7442A77D9E63}"/>
              </a:ext>
            </a:extLst>
          </p:cNvPr>
          <p:cNvSpPr txBox="1"/>
          <p:nvPr/>
        </p:nvSpPr>
        <p:spPr>
          <a:xfrm>
            <a:off x="762000" y="4454565"/>
            <a:ext cx="11134724" cy="1077218"/>
          </a:xfrm>
          <a:prstGeom prst="rect">
            <a:avLst/>
          </a:prstGeom>
          <a:ln w="28575"/>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indent="457200" algn="just">
              <a:spcAft>
                <a:spcPts val="800"/>
              </a:spcAft>
              <a:tabLst>
                <a:tab pos="457200" algn="l"/>
                <a:tab pos="457200" algn="l"/>
              </a:tabLst>
              <a:defRPr sz="1400">
                <a:solidFill>
                  <a:schemeClr val="dk1"/>
                </a:solidFill>
                <a:effectLst/>
                <a:latin typeface="Arial" panose="020B0604020202020204" pitchFamily="34" charset="0"/>
                <a:ea typeface="Calibri" panose="020F050202020403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C" sz="1600"/>
              <a:t>Una vez materializadas las soluciones semanales, se concluye que no existe una diferencia significativa en cuanto a las precisiones alcanzadas, tanto en el procesamiento de datos GPS como GLONASS en los dos paquetes informáticos empleados. La media de diferencia entre GPS y GLONASS, para la presente campaña de procesamiento es de 4.44 mm (N), 2.94 mm (E) y 7.18 (U) mm.</a:t>
            </a:r>
            <a:endParaRPr lang="en-US" sz="1600"/>
          </a:p>
        </p:txBody>
      </p:sp>
      <p:pic>
        <p:nvPicPr>
          <p:cNvPr id="13" name="Imagen 12">
            <a:extLst>
              <a:ext uri="{FF2B5EF4-FFF2-40B4-BE49-F238E27FC236}">
                <a16:creationId xmlns:a16="http://schemas.microsoft.com/office/drawing/2014/main" id="{753ABAF0-21AC-477A-8790-A803E307E7C0}"/>
              </a:ext>
            </a:extLst>
          </p:cNvPr>
          <p:cNvPicPr>
            <a:picLocks noChangeAspect="1"/>
          </p:cNvPicPr>
          <p:nvPr/>
        </p:nvPicPr>
        <p:blipFill rotWithShape="1">
          <a:blip r:embed="rId4"/>
          <a:srcRect l="16686" t="14103" r="25292" b="36666"/>
          <a:stretch/>
        </p:blipFill>
        <p:spPr>
          <a:xfrm>
            <a:off x="365460" y="1386083"/>
            <a:ext cx="296595" cy="323557"/>
          </a:xfrm>
          <a:prstGeom prst="rect">
            <a:avLst/>
          </a:prstGeom>
        </p:spPr>
      </p:pic>
      <p:pic>
        <p:nvPicPr>
          <p:cNvPr id="14" name="Imagen 13">
            <a:extLst>
              <a:ext uri="{FF2B5EF4-FFF2-40B4-BE49-F238E27FC236}">
                <a16:creationId xmlns:a16="http://schemas.microsoft.com/office/drawing/2014/main" id="{A384D80F-AF75-4AEF-9D71-5B420CE6CC8B}"/>
              </a:ext>
            </a:extLst>
          </p:cNvPr>
          <p:cNvPicPr>
            <a:picLocks noChangeAspect="1"/>
          </p:cNvPicPr>
          <p:nvPr/>
        </p:nvPicPr>
        <p:blipFill rotWithShape="1">
          <a:blip r:embed="rId4"/>
          <a:srcRect l="16686" t="14103" r="25292" b="36666"/>
          <a:stretch/>
        </p:blipFill>
        <p:spPr>
          <a:xfrm>
            <a:off x="365460" y="3135848"/>
            <a:ext cx="296595" cy="323557"/>
          </a:xfrm>
          <a:prstGeom prst="rect">
            <a:avLst/>
          </a:prstGeom>
        </p:spPr>
      </p:pic>
      <p:pic>
        <p:nvPicPr>
          <p:cNvPr id="15" name="Imagen 14">
            <a:extLst>
              <a:ext uri="{FF2B5EF4-FFF2-40B4-BE49-F238E27FC236}">
                <a16:creationId xmlns:a16="http://schemas.microsoft.com/office/drawing/2014/main" id="{672E590C-A4DF-4702-809B-B59189405169}"/>
              </a:ext>
            </a:extLst>
          </p:cNvPr>
          <p:cNvPicPr>
            <a:picLocks noChangeAspect="1"/>
          </p:cNvPicPr>
          <p:nvPr/>
        </p:nvPicPr>
        <p:blipFill rotWithShape="1">
          <a:blip r:embed="rId4"/>
          <a:srcRect l="16686" t="14103" r="25292" b="36666"/>
          <a:stretch/>
        </p:blipFill>
        <p:spPr>
          <a:xfrm>
            <a:off x="365460" y="4670169"/>
            <a:ext cx="296595" cy="323557"/>
          </a:xfrm>
          <a:prstGeom prst="rect">
            <a:avLst/>
          </a:prstGeom>
        </p:spPr>
      </p:pic>
    </p:spTree>
    <p:extLst>
      <p:ext uri="{BB962C8B-B14F-4D97-AF65-F5344CB8AC3E}">
        <p14:creationId xmlns:p14="http://schemas.microsoft.com/office/powerpoint/2010/main" val="109486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5" name="Título 1">
            <a:extLst>
              <a:ext uri="{FF2B5EF4-FFF2-40B4-BE49-F238E27FC236}">
                <a16:creationId xmlns:a16="http://schemas.microsoft.com/office/drawing/2014/main" id="{4408FD4B-D8B3-4025-BDB0-F8DCDA139A20}"/>
              </a:ext>
            </a:extLst>
          </p:cNvPr>
          <p:cNvSpPr txBox="1">
            <a:spLocks/>
          </p:cNvSpPr>
          <p:nvPr/>
        </p:nvSpPr>
        <p:spPr>
          <a:xfrm>
            <a:off x="158853" y="3940"/>
            <a:ext cx="13243560" cy="810532"/>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2400" b="1">
                <a:effectLst>
                  <a:outerShdw blurRad="38100" dist="38100" dir="2700000" algn="tl">
                    <a:srgbClr val="000000">
                      <a:alpha val="43137"/>
                    </a:srgbClr>
                  </a:outerShdw>
                </a:effectLst>
                <a:latin typeface="+mj-lt"/>
                <a:ea typeface="+mj-ea"/>
                <a:cs typeface="+mj-cs"/>
              </a:defRPr>
            </a:lvl1pPr>
          </a:lstStyle>
          <a:p>
            <a:pPr algn="l"/>
            <a:r>
              <a:rPr lang="es-EC" dirty="0"/>
              <a:t>Conclusiones</a:t>
            </a:r>
            <a:endParaRPr lang="en-US" dirty="0"/>
          </a:p>
        </p:txBody>
      </p:sp>
      <p:grpSp>
        <p:nvGrpSpPr>
          <p:cNvPr id="16" name="Grupo 15">
            <a:extLst>
              <a:ext uri="{FF2B5EF4-FFF2-40B4-BE49-F238E27FC236}">
                <a16:creationId xmlns:a16="http://schemas.microsoft.com/office/drawing/2014/main" id="{003F2EC3-4041-DE4F-9398-AECECB59016F}"/>
              </a:ext>
            </a:extLst>
          </p:cNvPr>
          <p:cNvGrpSpPr/>
          <p:nvPr/>
        </p:nvGrpSpPr>
        <p:grpSpPr>
          <a:xfrm>
            <a:off x="311282" y="814472"/>
            <a:ext cx="11585442" cy="4545004"/>
            <a:chOff x="311282" y="814472"/>
            <a:chExt cx="11585442" cy="4545004"/>
          </a:xfrm>
        </p:grpSpPr>
        <p:grpSp>
          <p:nvGrpSpPr>
            <p:cNvPr id="15" name="Grupo 14">
              <a:extLst>
                <a:ext uri="{FF2B5EF4-FFF2-40B4-BE49-F238E27FC236}">
                  <a16:creationId xmlns:a16="http://schemas.microsoft.com/office/drawing/2014/main" id="{5D0F6EBA-55F0-9E42-AE11-B729EFC33339}"/>
                </a:ext>
              </a:extLst>
            </p:cNvPr>
            <p:cNvGrpSpPr/>
            <p:nvPr/>
          </p:nvGrpSpPr>
          <p:grpSpPr>
            <a:xfrm>
              <a:off x="312129" y="814472"/>
              <a:ext cx="11584595" cy="1169551"/>
              <a:chOff x="312129" y="814472"/>
              <a:chExt cx="11584595" cy="1169551"/>
            </a:xfrm>
          </p:grpSpPr>
          <p:sp>
            <p:nvSpPr>
              <p:cNvPr id="6" name="CuadroTexto 5">
                <a:extLst>
                  <a:ext uri="{FF2B5EF4-FFF2-40B4-BE49-F238E27FC236}">
                    <a16:creationId xmlns:a16="http://schemas.microsoft.com/office/drawing/2014/main" id="{C96DADC2-B4F0-484C-B751-0B6587696B61}"/>
                  </a:ext>
                </a:extLst>
              </p:cNvPr>
              <p:cNvSpPr txBox="1"/>
              <p:nvPr/>
            </p:nvSpPr>
            <p:spPr>
              <a:xfrm>
                <a:off x="761999" y="814472"/>
                <a:ext cx="11134725" cy="1169551"/>
              </a:xfrm>
              <a:prstGeom prst="rect">
                <a:avLst/>
              </a:prstGeom>
              <a:ln w="28575"/>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indent="457200" algn="just">
                  <a:spcAft>
                    <a:spcPts val="800"/>
                  </a:spcAft>
                  <a:tabLst>
                    <a:tab pos="457200" algn="l"/>
                    <a:tab pos="457200" algn="l"/>
                  </a:tabLst>
                  <a:defRPr sz="1400">
                    <a:effectLst/>
                    <a:latin typeface="Arial" panose="020B0604020202020204" pitchFamily="34" charset="0"/>
                    <a:ea typeface="Calibri" panose="020F0502020204030204" pitchFamily="34" charset="0"/>
                    <a:cs typeface="Arial" panose="020B0604020202020204" pitchFamily="34" charset="0"/>
                  </a:defRPr>
                </a:lvl1pPr>
              </a:lstStyle>
              <a:p>
                <a:r>
                  <a:rPr lang="es-EC" dirty="0"/>
                  <a:t>Se determinó que no existe una diferencia significativa entre los software en cuanto a las precisiones alcanzadas en la materialización de soluciones semanales, no obstante se pudo evidenciar que, el número de estaciones fiduciales empleadas, permitió alcanzar mejores presiones en GAMIT/GLOBK, lo que sugiere que este, realiza un mejor ajuste de parámetros y observaciones con menor número de estaciones fiduciales. Concluyendo que el software Bernese necesita mayor número de estaciones base para alcanzar mejores precisiones . </a:t>
                </a:r>
                <a:endParaRPr lang="en-US" dirty="0"/>
              </a:p>
            </p:txBody>
          </p:sp>
          <p:pic>
            <p:nvPicPr>
              <p:cNvPr id="11" name="Imagen 10">
                <a:extLst>
                  <a:ext uri="{FF2B5EF4-FFF2-40B4-BE49-F238E27FC236}">
                    <a16:creationId xmlns:a16="http://schemas.microsoft.com/office/drawing/2014/main" id="{19D128B7-4640-403B-8522-0DC2456E8054}"/>
                  </a:ext>
                </a:extLst>
              </p:cNvPr>
              <p:cNvPicPr>
                <a:picLocks noChangeAspect="1"/>
              </p:cNvPicPr>
              <p:nvPr/>
            </p:nvPicPr>
            <p:blipFill rotWithShape="1">
              <a:blip r:embed="rId3"/>
              <a:srcRect l="16686" t="14103" r="25292" b="36666"/>
              <a:stretch/>
            </p:blipFill>
            <p:spPr>
              <a:xfrm>
                <a:off x="312129" y="1278361"/>
                <a:ext cx="296595" cy="323557"/>
              </a:xfrm>
              <a:prstGeom prst="rect">
                <a:avLst/>
              </a:prstGeom>
            </p:spPr>
          </p:pic>
        </p:grpSp>
        <p:grpSp>
          <p:nvGrpSpPr>
            <p:cNvPr id="2" name="Grupo 1">
              <a:extLst>
                <a:ext uri="{FF2B5EF4-FFF2-40B4-BE49-F238E27FC236}">
                  <a16:creationId xmlns:a16="http://schemas.microsoft.com/office/drawing/2014/main" id="{AE9D035D-17F7-5540-BE03-A5476E9E286B}"/>
                </a:ext>
              </a:extLst>
            </p:cNvPr>
            <p:cNvGrpSpPr/>
            <p:nvPr/>
          </p:nvGrpSpPr>
          <p:grpSpPr>
            <a:xfrm>
              <a:off x="311282" y="2794555"/>
              <a:ext cx="11585442" cy="738664"/>
              <a:chOff x="311282" y="2325958"/>
              <a:chExt cx="11585442" cy="738664"/>
            </a:xfrm>
          </p:grpSpPr>
          <p:sp>
            <p:nvSpPr>
              <p:cNvPr id="8" name="CuadroTexto 7">
                <a:extLst>
                  <a:ext uri="{FF2B5EF4-FFF2-40B4-BE49-F238E27FC236}">
                    <a16:creationId xmlns:a16="http://schemas.microsoft.com/office/drawing/2014/main" id="{33A81B70-2755-4ADD-A425-0AD6EF75E79C}"/>
                  </a:ext>
                </a:extLst>
              </p:cNvPr>
              <p:cNvSpPr txBox="1"/>
              <p:nvPr/>
            </p:nvSpPr>
            <p:spPr>
              <a:xfrm>
                <a:off x="762000" y="2325958"/>
                <a:ext cx="11134724" cy="738664"/>
              </a:xfrm>
              <a:prstGeom prst="rect">
                <a:avLst/>
              </a:prstGeom>
              <a:ln w="28575"/>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indent="457200" algn="just">
                  <a:spcAft>
                    <a:spcPts val="800"/>
                  </a:spcAft>
                  <a:tabLst>
                    <a:tab pos="457200" algn="l"/>
                    <a:tab pos="457200" algn="l"/>
                  </a:tabLst>
                  <a:defRPr sz="1400">
                    <a:effectLst/>
                    <a:latin typeface="Arial" panose="020B0604020202020204" pitchFamily="34" charset="0"/>
                    <a:ea typeface="Calibri" panose="020F050202020403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C" dirty="0"/>
                  <a:t>Para el análisis de la precisión externa, en la cual se compararon las soluciones semanales de la constelación GPS, procesadas en ambos softwares, con las soluciones oficiales semanales de SIRGAS, se concluye que los ΔX, ΔY &amp; ΔZ, no superan los 10 cm de diferencia en cuanto a la comparación entre coordenadas cartesianas; razón por la cual se aceptan los resultados obtenidos.</a:t>
                </a:r>
                <a:endParaRPr lang="en-US" dirty="0"/>
              </a:p>
            </p:txBody>
          </p:sp>
          <p:pic>
            <p:nvPicPr>
              <p:cNvPr id="12" name="Imagen 11">
                <a:extLst>
                  <a:ext uri="{FF2B5EF4-FFF2-40B4-BE49-F238E27FC236}">
                    <a16:creationId xmlns:a16="http://schemas.microsoft.com/office/drawing/2014/main" id="{18144BA5-6C78-49CB-ABBC-75AC09DA330E}"/>
                  </a:ext>
                </a:extLst>
              </p:cNvPr>
              <p:cNvPicPr>
                <a:picLocks noChangeAspect="1"/>
              </p:cNvPicPr>
              <p:nvPr/>
            </p:nvPicPr>
            <p:blipFill rotWithShape="1">
              <a:blip r:embed="rId3"/>
              <a:srcRect l="16686" t="14103" r="25292" b="36666"/>
              <a:stretch/>
            </p:blipFill>
            <p:spPr>
              <a:xfrm>
                <a:off x="311282" y="2533511"/>
                <a:ext cx="296595" cy="323557"/>
              </a:xfrm>
              <a:prstGeom prst="rect">
                <a:avLst/>
              </a:prstGeom>
            </p:spPr>
          </p:pic>
        </p:grpSp>
        <p:grpSp>
          <p:nvGrpSpPr>
            <p:cNvPr id="7" name="Grupo 6">
              <a:extLst>
                <a:ext uri="{FF2B5EF4-FFF2-40B4-BE49-F238E27FC236}">
                  <a16:creationId xmlns:a16="http://schemas.microsoft.com/office/drawing/2014/main" id="{AD9D06E3-F8FD-E340-B58C-AC892DC56939}"/>
                </a:ext>
              </a:extLst>
            </p:cNvPr>
            <p:cNvGrpSpPr/>
            <p:nvPr/>
          </p:nvGrpSpPr>
          <p:grpSpPr>
            <a:xfrm>
              <a:off x="311282" y="4405369"/>
              <a:ext cx="11585442" cy="954107"/>
              <a:chOff x="311282" y="4405369"/>
              <a:chExt cx="11585442" cy="954107"/>
            </a:xfrm>
          </p:grpSpPr>
          <p:sp>
            <p:nvSpPr>
              <p:cNvPr id="9" name="CuadroTexto 8">
                <a:extLst>
                  <a:ext uri="{FF2B5EF4-FFF2-40B4-BE49-F238E27FC236}">
                    <a16:creationId xmlns:a16="http://schemas.microsoft.com/office/drawing/2014/main" id="{FF305270-2366-4981-A782-9AB7A0B02B93}"/>
                  </a:ext>
                </a:extLst>
              </p:cNvPr>
              <p:cNvSpPr txBox="1"/>
              <p:nvPr/>
            </p:nvSpPr>
            <p:spPr>
              <a:xfrm>
                <a:off x="762000" y="4405369"/>
                <a:ext cx="11134724" cy="954107"/>
              </a:xfrm>
              <a:prstGeom prst="rect">
                <a:avLst/>
              </a:prstGeom>
              <a:ln w="28575"/>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indent="457200" algn="just">
                  <a:spcAft>
                    <a:spcPts val="800"/>
                  </a:spcAft>
                  <a:tabLst>
                    <a:tab pos="457200" algn="l"/>
                    <a:tab pos="457200" algn="l"/>
                  </a:tabLst>
                  <a:defRPr sz="1400">
                    <a:solidFill>
                      <a:schemeClr val="dk1"/>
                    </a:solidFill>
                    <a:effectLst/>
                    <a:latin typeface="Arial" panose="020B0604020202020204" pitchFamily="34" charset="0"/>
                    <a:ea typeface="Calibri" panose="020F050202020403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C" dirty="0"/>
                  <a:t>En la precisión interna, se evidenció que para el procesamiento de datos con la constelación GPS en ambos softwares no se supera los límites descritos, lo que se traduce en una precisión interna óptima. Para el caso de la constelación GLONASS, en la cual se alcanzaron repetitividades de 5.59 mm (E), 3.84 mm (N) y 9.69 (U) mm; se evidencia que </a:t>
                </a:r>
                <a:r>
                  <a:rPr lang="es-EC"/>
                  <a:t>para la componente </a:t>
                </a:r>
                <a:r>
                  <a:rPr lang="es-EC" dirty="0"/>
                  <a:t>(E) el RMS alcanzado supera el límite establecido, lo que indica que la repetitividad de datos con esta constelación arroja menores precisiones. </a:t>
                </a:r>
                <a:endParaRPr lang="en-US" dirty="0"/>
              </a:p>
            </p:txBody>
          </p:sp>
          <p:pic>
            <p:nvPicPr>
              <p:cNvPr id="14" name="Imagen 13">
                <a:extLst>
                  <a:ext uri="{FF2B5EF4-FFF2-40B4-BE49-F238E27FC236}">
                    <a16:creationId xmlns:a16="http://schemas.microsoft.com/office/drawing/2014/main" id="{C1F900AD-09E4-4B50-9E7C-89AC2D8F9371}"/>
                  </a:ext>
                </a:extLst>
              </p:cNvPr>
              <p:cNvPicPr>
                <a:picLocks noChangeAspect="1"/>
              </p:cNvPicPr>
              <p:nvPr/>
            </p:nvPicPr>
            <p:blipFill rotWithShape="1">
              <a:blip r:embed="rId3"/>
              <a:srcRect l="16686" t="14103" r="25292" b="36666"/>
              <a:stretch/>
            </p:blipFill>
            <p:spPr>
              <a:xfrm>
                <a:off x="311282" y="4776594"/>
                <a:ext cx="296595" cy="323557"/>
              </a:xfrm>
              <a:prstGeom prst="rect">
                <a:avLst/>
              </a:prstGeom>
            </p:spPr>
          </p:pic>
        </p:grpSp>
      </p:grpSp>
    </p:spTree>
    <p:extLst>
      <p:ext uri="{BB962C8B-B14F-4D97-AF65-F5344CB8AC3E}">
        <p14:creationId xmlns:p14="http://schemas.microsoft.com/office/powerpoint/2010/main" val="182946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graphicFrame>
        <p:nvGraphicFramePr>
          <p:cNvPr id="2" name="Diagrama 1"/>
          <p:cNvGraphicFramePr/>
          <p:nvPr>
            <p:extLst>
              <p:ext uri="{D42A27DB-BD31-4B8C-83A1-F6EECF244321}">
                <p14:modId xmlns:p14="http://schemas.microsoft.com/office/powerpoint/2010/main" val="2374882774"/>
              </p:ext>
            </p:extLst>
          </p:nvPr>
        </p:nvGraphicFramePr>
        <p:xfrm>
          <a:off x="369869" y="609601"/>
          <a:ext cx="11601997" cy="5283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ítulo 1">
            <a:extLst>
              <a:ext uri="{FF2B5EF4-FFF2-40B4-BE49-F238E27FC236}">
                <a16:creationId xmlns:a16="http://schemas.microsoft.com/office/drawing/2014/main" id="{4408FD4B-D8B3-4025-BDB0-F8DCDA139A20}"/>
              </a:ext>
            </a:extLst>
          </p:cNvPr>
          <p:cNvSpPr txBox="1">
            <a:spLocks/>
          </p:cNvSpPr>
          <p:nvPr/>
        </p:nvSpPr>
        <p:spPr>
          <a:xfrm>
            <a:off x="0" y="3940"/>
            <a:ext cx="13243560" cy="810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a:effectLst>
                  <a:outerShdw blurRad="38100" dist="38100" dir="2700000" algn="tl">
                    <a:srgbClr val="000000">
                      <a:alpha val="43137"/>
                    </a:srgbClr>
                  </a:outerShdw>
                </a:effectLst>
              </a:rPr>
              <a:t>Recomendaciones</a:t>
            </a:r>
            <a:endParaRPr lang="en-US" sz="280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6194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CFB8C46-4733-43E7-AFBE-53AC7BDCF0D4}"/>
              </a:ext>
            </a:extLst>
          </p:cNvPr>
          <p:cNvSpPr/>
          <p:nvPr/>
        </p:nvSpPr>
        <p:spPr>
          <a:xfrm>
            <a:off x="0" y="0"/>
            <a:ext cx="12192000" cy="720000"/>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dirty="0"/>
          </a:p>
        </p:txBody>
      </p:sp>
      <p:sp>
        <p:nvSpPr>
          <p:cNvPr id="6" name="Rectángulo 5">
            <a:extLst>
              <a:ext uri="{FF2B5EF4-FFF2-40B4-BE49-F238E27FC236}">
                <a16:creationId xmlns:a16="http://schemas.microsoft.com/office/drawing/2014/main" id="{09FD443C-A097-4E06-8B15-8B5E27D2ACB5}"/>
              </a:ext>
            </a:extLst>
          </p:cNvPr>
          <p:cNvSpPr/>
          <p:nvPr/>
        </p:nvSpPr>
        <p:spPr>
          <a:xfrm>
            <a:off x="0" y="6426000"/>
            <a:ext cx="12192000" cy="432000"/>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7" name="Rectángulo 6">
            <a:extLst>
              <a:ext uri="{FF2B5EF4-FFF2-40B4-BE49-F238E27FC236}">
                <a16:creationId xmlns:a16="http://schemas.microsoft.com/office/drawing/2014/main" id="{AE2461E2-7BFD-49D1-B25D-571FE1814309}"/>
              </a:ext>
            </a:extLst>
          </p:cNvPr>
          <p:cNvSpPr/>
          <p:nvPr/>
        </p:nvSpPr>
        <p:spPr>
          <a:xfrm>
            <a:off x="0" y="119934"/>
            <a:ext cx="3655279" cy="480131"/>
          </a:xfrm>
          <a:prstGeom prst="rect">
            <a:avLst/>
          </a:prstGeom>
        </p:spPr>
        <p:txBody>
          <a:bodyPr vert="horz" lIns="91440" tIns="45720" rIns="91440" bIns="45720" rtlCol="0" anchor="ctr">
            <a:noAutofit/>
          </a:bodyPr>
          <a:lstStyle/>
          <a:p>
            <a:pPr>
              <a:lnSpc>
                <a:spcPct val="90000"/>
              </a:lnSpc>
              <a:spcBef>
                <a:spcPct val="0"/>
              </a:spcBef>
            </a:pPr>
            <a:r>
              <a:rPr lang="es-ES" sz="2800" b="1" dirty="0">
                <a:effectLst>
                  <a:outerShdw blurRad="38100" dist="38100" dir="2700000" algn="tl">
                    <a:srgbClr val="000000">
                      <a:alpha val="43137"/>
                    </a:srgbClr>
                  </a:outerShdw>
                </a:effectLst>
                <a:latin typeface="+mj-lt"/>
                <a:ea typeface="+mj-ea"/>
                <a:cs typeface="+mj-cs"/>
              </a:rPr>
              <a:t>Agradecimientos</a:t>
            </a:r>
            <a:endParaRPr lang="es-EC" sz="2800" b="1" dirty="0">
              <a:effectLst>
                <a:outerShdw blurRad="38100" dist="38100" dir="2700000" algn="tl">
                  <a:srgbClr val="000000">
                    <a:alpha val="43137"/>
                  </a:srgbClr>
                </a:outerShdw>
              </a:effectLst>
              <a:latin typeface="+mj-lt"/>
              <a:ea typeface="+mj-ea"/>
              <a:cs typeface="+mj-cs"/>
            </a:endParaRPr>
          </a:p>
        </p:txBody>
      </p:sp>
      <p:graphicFrame>
        <p:nvGraphicFramePr>
          <p:cNvPr id="2" name="Diagrama 1">
            <a:extLst>
              <a:ext uri="{FF2B5EF4-FFF2-40B4-BE49-F238E27FC236}">
                <a16:creationId xmlns:a16="http://schemas.microsoft.com/office/drawing/2014/main" id="{FB9F3021-0778-4614-AE7F-F1B44DA75EDC}"/>
              </a:ext>
            </a:extLst>
          </p:cNvPr>
          <p:cNvGraphicFramePr/>
          <p:nvPr>
            <p:extLst>
              <p:ext uri="{D42A27DB-BD31-4B8C-83A1-F6EECF244321}">
                <p14:modId xmlns:p14="http://schemas.microsoft.com/office/powerpoint/2010/main" val="2586062836"/>
              </p:ext>
            </p:extLst>
          </p:nvPr>
        </p:nvGraphicFramePr>
        <p:xfrm>
          <a:off x="345440" y="851098"/>
          <a:ext cx="115316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051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CFB8C46-4733-43E7-AFBE-53AC7BDCF0D4}"/>
              </a:ext>
            </a:extLst>
          </p:cNvPr>
          <p:cNvSpPr/>
          <p:nvPr/>
        </p:nvSpPr>
        <p:spPr>
          <a:xfrm>
            <a:off x="0" y="0"/>
            <a:ext cx="12192000" cy="432000"/>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dirty="0"/>
          </a:p>
        </p:txBody>
      </p:sp>
      <p:sp>
        <p:nvSpPr>
          <p:cNvPr id="6" name="Rectángulo 5">
            <a:extLst>
              <a:ext uri="{FF2B5EF4-FFF2-40B4-BE49-F238E27FC236}">
                <a16:creationId xmlns:a16="http://schemas.microsoft.com/office/drawing/2014/main" id="{09FD443C-A097-4E06-8B15-8B5E27D2ACB5}"/>
              </a:ext>
            </a:extLst>
          </p:cNvPr>
          <p:cNvSpPr/>
          <p:nvPr/>
        </p:nvSpPr>
        <p:spPr>
          <a:xfrm>
            <a:off x="0" y="6426000"/>
            <a:ext cx="12192000" cy="432000"/>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 name="Rectángulo 1">
            <a:extLst>
              <a:ext uri="{FF2B5EF4-FFF2-40B4-BE49-F238E27FC236}">
                <a16:creationId xmlns:a16="http://schemas.microsoft.com/office/drawing/2014/main" id="{4A6A6B6E-97CA-48A4-917D-C06D586FAC0F}"/>
              </a:ext>
            </a:extLst>
          </p:cNvPr>
          <p:cNvSpPr/>
          <p:nvPr/>
        </p:nvSpPr>
        <p:spPr>
          <a:xfrm>
            <a:off x="769060" y="2705725"/>
            <a:ext cx="10653879" cy="1446550"/>
          </a:xfrm>
          <a:prstGeom prst="rect">
            <a:avLst/>
          </a:prstGeom>
          <a:noFill/>
        </p:spPr>
        <p:txBody>
          <a:bodyPr wrap="none" lIns="91440" tIns="45720" rIns="91440" bIns="45720">
            <a:spAutoFit/>
          </a:bodyPr>
          <a:lstStyle/>
          <a:p>
            <a:pPr algn="ctr"/>
            <a:r>
              <a:rPr lang="es-ES" sz="8800" b="1" dirty="0">
                <a:ln>
                  <a:solidFill>
                    <a:schemeClr val="bg1"/>
                  </a:solidFill>
                </a:ln>
                <a:effectLst>
                  <a:outerShdw blurRad="38100" dist="19050" dir="2700000" algn="tl" rotWithShape="0">
                    <a:schemeClr val="dk1">
                      <a:lumMod val="50000"/>
                      <a:alpha val="40000"/>
                    </a:schemeClr>
                  </a:outerShdw>
                </a:effectLst>
                <a:latin typeface="Lucida Handwriting" panose="03010101010101010101" pitchFamily="66" charset="0"/>
              </a:rPr>
              <a:t>Muchas Gracias!</a:t>
            </a:r>
          </a:p>
        </p:txBody>
      </p:sp>
    </p:spTree>
    <p:extLst>
      <p:ext uri="{BB962C8B-B14F-4D97-AF65-F5344CB8AC3E}">
        <p14:creationId xmlns:p14="http://schemas.microsoft.com/office/powerpoint/2010/main" val="117729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4" y="857"/>
            <a:ext cx="12191999" cy="6857143"/>
          </a:xfrm>
          <a:prstGeom prst="rect">
            <a:avLst/>
          </a:prstGeom>
        </p:spPr>
      </p:pic>
      <p:sp>
        <p:nvSpPr>
          <p:cNvPr id="7" name="Título 1"/>
          <p:cNvSpPr txBox="1">
            <a:spLocks/>
          </p:cNvSpPr>
          <p:nvPr/>
        </p:nvSpPr>
        <p:spPr>
          <a:xfrm>
            <a:off x="3749040" y="430713"/>
            <a:ext cx="6841294" cy="771070"/>
          </a:xfrm>
          <a:prstGeom prst="rect">
            <a:avLst/>
          </a:prstGeom>
        </p:spPr>
        <p:txBody>
          <a:bodyPr vert="horz" lIns="121899" tIns="60949" rIns="121899" bIns="60949" rtlCol="0" anchor="b">
            <a:noAutofit/>
          </a:bodyPr>
          <a:lstStyle>
            <a:lvl1pPr algn="l" defTabSz="1218987"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s-E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DEPARTAMENTO DE CIENCIAS DE LA TIERRA Y DE LA CONSTRUCCIÓN</a:t>
            </a:r>
            <a:br>
              <a:rPr lang="es-E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E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CARRERA DE INGENIERÍA GEOGRÁFICA Y DEL MEDIO AMBIENTE</a:t>
            </a:r>
            <a:endParaRPr lang="es-E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88BC5302-E399-4820-8A77-7486206C109C}"/>
              </a:ext>
            </a:extLst>
          </p:cNvPr>
          <p:cNvPicPr>
            <a:picLocks noChangeAspect="1"/>
          </p:cNvPicPr>
          <p:nvPr/>
        </p:nvPicPr>
        <p:blipFill>
          <a:blip r:embed="rId3"/>
          <a:stretch>
            <a:fillRect/>
          </a:stretch>
        </p:blipFill>
        <p:spPr>
          <a:xfrm>
            <a:off x="10800458" y="135761"/>
            <a:ext cx="1181418" cy="1184217"/>
          </a:xfrm>
          <a:prstGeom prst="rect">
            <a:avLst/>
          </a:prstGeom>
        </p:spPr>
      </p:pic>
      <p:sp>
        <p:nvSpPr>
          <p:cNvPr id="10" name="CuadroTexto 9"/>
          <p:cNvSpPr txBox="1"/>
          <p:nvPr/>
        </p:nvSpPr>
        <p:spPr>
          <a:xfrm>
            <a:off x="1374555" y="1576942"/>
            <a:ext cx="1152128" cy="369332"/>
          </a:xfrm>
          <a:prstGeom prst="rect">
            <a:avLst/>
          </a:prstGeom>
          <a:noFill/>
        </p:spPr>
        <p:txBody>
          <a:bodyPr wrap="square" rtlCol="0">
            <a:spAutoFit/>
          </a:bodyPr>
          <a:lstStyle/>
          <a:p>
            <a:r>
              <a:rPr lang="es-EC" sz="1800" b="1" dirty="0">
                <a:latin typeface="Arial" panose="020B0604020202020204" pitchFamily="34" charset="0"/>
                <a:cs typeface="Arial" panose="020B0604020202020204" pitchFamily="34" charset="0"/>
              </a:rPr>
              <a:t>Tema:</a:t>
            </a:r>
            <a:endParaRPr lang="en-US" sz="1800" b="1" dirty="0">
              <a:latin typeface="Arial" panose="020B0604020202020204" pitchFamily="34" charset="0"/>
              <a:cs typeface="Arial" panose="020B0604020202020204" pitchFamily="34" charset="0"/>
            </a:endParaRPr>
          </a:p>
        </p:txBody>
      </p:sp>
      <p:sp>
        <p:nvSpPr>
          <p:cNvPr id="11" name="CuadroTexto 10"/>
          <p:cNvSpPr txBox="1"/>
          <p:nvPr/>
        </p:nvSpPr>
        <p:spPr>
          <a:xfrm>
            <a:off x="1562634" y="3474773"/>
            <a:ext cx="1152128" cy="369332"/>
          </a:xfrm>
          <a:prstGeom prst="rect">
            <a:avLst/>
          </a:prstGeom>
          <a:noFill/>
        </p:spPr>
        <p:txBody>
          <a:bodyPr wrap="square" rtlCol="0">
            <a:spAutoFit/>
          </a:bodyPr>
          <a:lstStyle/>
          <a:p>
            <a:r>
              <a:rPr lang="es-EC" sz="1800" b="1" dirty="0">
                <a:latin typeface="Arial" panose="020B0604020202020204" pitchFamily="34" charset="0"/>
                <a:cs typeface="Arial" panose="020B0604020202020204" pitchFamily="34" charset="0"/>
              </a:rPr>
              <a:t>Autores:</a:t>
            </a:r>
            <a:endParaRPr lang="en-US" sz="1800" b="1" dirty="0">
              <a:latin typeface="Arial" panose="020B0604020202020204" pitchFamily="34" charset="0"/>
              <a:cs typeface="Arial" panose="020B0604020202020204" pitchFamily="34" charset="0"/>
            </a:endParaRPr>
          </a:p>
        </p:txBody>
      </p:sp>
      <p:sp>
        <p:nvSpPr>
          <p:cNvPr id="12" name="CuadroTexto 11"/>
          <p:cNvSpPr txBox="1"/>
          <p:nvPr/>
        </p:nvSpPr>
        <p:spPr>
          <a:xfrm>
            <a:off x="4187259" y="3698410"/>
            <a:ext cx="4689455" cy="923330"/>
          </a:xfrm>
          <a:prstGeom prst="rect">
            <a:avLst/>
          </a:prstGeom>
          <a:noFill/>
        </p:spPr>
        <p:txBody>
          <a:bodyPr wrap="square" lIns="91440" tIns="45720" rIns="91440" bIns="45720" rtlCol="0" anchor="t">
            <a:spAutoFit/>
          </a:bodyPr>
          <a:lstStyle/>
          <a:p>
            <a:r>
              <a:rPr lang="es-EC" sz="1800" dirty="0">
                <a:latin typeface="Arial" panose="020B0604020202020204" pitchFamily="34" charset="0"/>
                <a:cs typeface="Arial" panose="020B0604020202020204" pitchFamily="34" charset="0"/>
              </a:rPr>
              <a:t>Jaramillo Bravo Andrés Sebastián</a:t>
            </a:r>
          </a:p>
          <a:p>
            <a:r>
              <a:rPr lang="es-EC" dirty="0">
                <a:latin typeface="Arial"/>
                <a:cs typeface="Arial"/>
              </a:rPr>
              <a:t>CAPT. Luis</a:t>
            </a:r>
            <a:r>
              <a:rPr lang="es-EC" sz="1800" dirty="0">
                <a:latin typeface="Arial"/>
                <a:cs typeface="Arial"/>
              </a:rPr>
              <a:t> Francisco </a:t>
            </a:r>
            <a:r>
              <a:rPr lang="es-EC" sz="1800" dirty="0" err="1">
                <a:latin typeface="Arial"/>
                <a:cs typeface="Arial"/>
              </a:rPr>
              <a:t>Galárraga</a:t>
            </a:r>
            <a:r>
              <a:rPr lang="es-EC" sz="1800" dirty="0">
                <a:latin typeface="Arial"/>
                <a:cs typeface="Arial"/>
              </a:rPr>
              <a:t> Benavides</a:t>
            </a:r>
          </a:p>
          <a:p>
            <a:endParaRPr lang="en-US" sz="1800"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2C8257DD-CFFE-4C3A-8EEA-4492CDBF748A}"/>
              </a:ext>
            </a:extLst>
          </p:cNvPr>
          <p:cNvSpPr txBox="1"/>
          <p:nvPr/>
        </p:nvSpPr>
        <p:spPr>
          <a:xfrm>
            <a:off x="3429491" y="4985389"/>
            <a:ext cx="2601387" cy="584775"/>
          </a:xfrm>
          <a:prstGeom prst="rect">
            <a:avLst/>
          </a:prstGeom>
          <a:noFill/>
        </p:spPr>
        <p:txBody>
          <a:bodyPr wrap="square" rtlCol="0">
            <a:spAutoFit/>
          </a:bodyPr>
          <a:lstStyle/>
          <a:p>
            <a:pPr algn="ctr"/>
            <a:r>
              <a:rPr lang="es-419" sz="1600" b="1" dirty="0">
                <a:latin typeface="Arial" panose="020B0604020202020204" pitchFamily="34" charset="0"/>
                <a:cs typeface="Arial" panose="020B0604020202020204" pitchFamily="34" charset="0"/>
              </a:rPr>
              <a:t>Director del proyecto:</a:t>
            </a:r>
          </a:p>
          <a:p>
            <a:pPr algn="ctr"/>
            <a:r>
              <a:rPr lang="es-419" sz="1600" dirty="0">
                <a:latin typeface="Arial" panose="020B0604020202020204" pitchFamily="34" charset="0"/>
                <a:cs typeface="Arial" panose="020B0604020202020204" pitchFamily="34" charset="0"/>
              </a:rPr>
              <a:t>PhD. Marco Luna</a:t>
            </a:r>
          </a:p>
        </p:txBody>
      </p:sp>
      <p:sp>
        <p:nvSpPr>
          <p:cNvPr id="14" name="CuadroTexto 13">
            <a:extLst>
              <a:ext uri="{FF2B5EF4-FFF2-40B4-BE49-F238E27FC236}">
                <a16:creationId xmlns:a16="http://schemas.microsoft.com/office/drawing/2014/main" id="{51DA8CA5-DFF6-4096-B78C-B9CCFF74EBC3}"/>
              </a:ext>
            </a:extLst>
          </p:cNvPr>
          <p:cNvSpPr txBox="1"/>
          <p:nvPr/>
        </p:nvSpPr>
        <p:spPr>
          <a:xfrm>
            <a:off x="9275673" y="4965509"/>
            <a:ext cx="2897862" cy="584775"/>
          </a:xfrm>
          <a:prstGeom prst="rect">
            <a:avLst/>
          </a:prstGeom>
          <a:noFill/>
        </p:spPr>
        <p:txBody>
          <a:bodyPr wrap="square" rtlCol="0">
            <a:spAutoFit/>
          </a:bodyPr>
          <a:lstStyle/>
          <a:p>
            <a:pPr algn="ctr"/>
            <a:r>
              <a:rPr lang="es-419" sz="1600" b="1" dirty="0">
                <a:latin typeface="Arial" panose="020B0604020202020204" pitchFamily="34" charset="0"/>
                <a:cs typeface="Arial" panose="020B0604020202020204" pitchFamily="34" charset="0"/>
              </a:rPr>
              <a:t>Director de carrera:</a:t>
            </a:r>
          </a:p>
          <a:p>
            <a:pPr algn="ctr"/>
            <a:r>
              <a:rPr lang="es-419" sz="1600" dirty="0">
                <a:latin typeface="Arial" panose="020B0604020202020204" pitchFamily="34" charset="0"/>
                <a:cs typeface="Arial" panose="020B0604020202020204" pitchFamily="34" charset="0"/>
              </a:rPr>
              <a:t>Ing. Alexander Robayo MSc.</a:t>
            </a:r>
          </a:p>
        </p:txBody>
      </p:sp>
      <p:sp>
        <p:nvSpPr>
          <p:cNvPr id="15" name="Rectángulo 14"/>
          <p:cNvSpPr/>
          <p:nvPr/>
        </p:nvSpPr>
        <p:spPr>
          <a:xfrm>
            <a:off x="6096000" y="4965508"/>
            <a:ext cx="2916324" cy="584775"/>
          </a:xfrm>
          <a:prstGeom prst="rect">
            <a:avLst/>
          </a:prstGeom>
        </p:spPr>
        <p:txBody>
          <a:bodyPr wrap="square">
            <a:spAutoFit/>
          </a:bodyPr>
          <a:lstStyle/>
          <a:p>
            <a:pPr algn="ctr"/>
            <a:r>
              <a:rPr lang="en-US" sz="1600" b="1" dirty="0" err="1">
                <a:latin typeface="Arial" panose="020B0604020202020204" pitchFamily="34" charset="0"/>
                <a:cs typeface="Arial" panose="020B0604020202020204" pitchFamily="34" charset="0"/>
              </a:rPr>
              <a:t>Docente</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Evaluador</a:t>
            </a:r>
            <a:r>
              <a:rPr lang="en-US" sz="1600" b="1" dirty="0">
                <a:latin typeface="Arial" panose="020B0604020202020204" pitchFamily="34" charset="0"/>
                <a:cs typeface="Arial" panose="020B0604020202020204" pitchFamily="34" charset="0"/>
              </a:rPr>
              <a:t>:</a:t>
            </a:r>
          </a:p>
          <a:p>
            <a:pPr algn="ctr"/>
            <a:r>
              <a:rPr lang="es-EC" sz="1600" dirty="0">
                <a:latin typeface="Arial" panose="020B0604020202020204" pitchFamily="34" charset="0"/>
                <a:cs typeface="Arial" panose="020B0604020202020204" pitchFamily="34" charset="0"/>
              </a:rPr>
              <a:t>Ing. Izar </a:t>
            </a:r>
            <a:r>
              <a:rPr lang="es-EC" sz="1600" dirty="0" err="1">
                <a:latin typeface="Arial" panose="020B0604020202020204" pitchFamily="34" charset="0"/>
                <a:cs typeface="Arial" panose="020B0604020202020204" pitchFamily="34" charset="0"/>
              </a:rPr>
              <a:t>Sinde</a:t>
            </a:r>
            <a:r>
              <a:rPr lang="es-EC" sz="1600" dirty="0">
                <a:latin typeface="Arial" panose="020B0604020202020204" pitchFamily="34" charset="0"/>
                <a:cs typeface="Arial" panose="020B0604020202020204" pitchFamily="34" charset="0"/>
              </a:rPr>
              <a:t> </a:t>
            </a:r>
            <a:r>
              <a:rPr lang="es-EC" sz="1600" dirty="0" err="1">
                <a:latin typeface="Arial" panose="020B0604020202020204" pitchFamily="34" charset="0"/>
                <a:cs typeface="Arial" panose="020B0604020202020204" pitchFamily="34" charset="0"/>
              </a:rPr>
              <a:t>MSc</a:t>
            </a:r>
            <a:r>
              <a:rPr lang="es-EC"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17" name="Título 1"/>
          <p:cNvSpPr txBox="1">
            <a:spLocks/>
          </p:cNvSpPr>
          <p:nvPr/>
        </p:nvSpPr>
        <p:spPr>
          <a:xfrm>
            <a:off x="2956113" y="2152216"/>
            <a:ext cx="7102511" cy="703848"/>
          </a:xfrm>
          <a:prstGeom prst="rect">
            <a:avLst/>
          </a:prstGeom>
        </p:spPr>
        <p:txBody>
          <a:bodyPr vert="horz" lIns="121899" tIns="60949" rIns="121899" bIns="60949" rtlCol="0" anchor="b">
            <a:noAutofit/>
          </a:bodyPr>
          <a:lstStyle>
            <a:lvl1pPr algn="l" defTabSz="1218987" rtl="0" eaLnBrk="1" latinLnBrk="0" hangingPunct="1">
              <a:lnSpc>
                <a:spcPct val="90000"/>
              </a:lnSpc>
              <a:spcBef>
                <a:spcPct val="0"/>
              </a:spcBef>
              <a:buNone/>
              <a:defRPr sz="5400" kern="1200">
                <a:solidFill>
                  <a:schemeClr val="tx1"/>
                </a:solidFill>
                <a:latin typeface="+mj-lt"/>
                <a:ea typeface="+mj-ea"/>
                <a:cs typeface="+mj-cs"/>
              </a:defRPr>
            </a:lvl1pPr>
          </a:lstStyle>
          <a:p>
            <a:pPr algn="r">
              <a:lnSpc>
                <a:spcPct val="107000"/>
              </a:lnSpc>
              <a:spcAft>
                <a:spcPts val="800"/>
              </a:spcAft>
              <a:tabLst>
                <a:tab pos="457200" algn="l"/>
              </a:tabLst>
            </a:pPr>
            <a:r>
              <a:rPr lang="es-EC" sz="1800" b="1" dirty="0">
                <a:latin typeface="Arial" panose="020B0604020202020204" pitchFamily="34" charset="0"/>
                <a:ea typeface="Calibri" panose="020F0502020204030204" pitchFamily="34" charset="0"/>
                <a:cs typeface="Arial" panose="020B0604020202020204" pitchFamily="34" charset="0"/>
              </a:rPr>
              <a:t>Análisis de soluciones y precisiones de posicionamiento de datos GNSS de estaciones REGME, con constelaciones GPS y GLONASS, empleando GAMIT/GLOBK y Bernese.</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2C8257DD-CFFE-4C3A-8EEA-4492CDBF748A}"/>
              </a:ext>
            </a:extLst>
          </p:cNvPr>
          <p:cNvSpPr txBox="1"/>
          <p:nvPr/>
        </p:nvSpPr>
        <p:spPr>
          <a:xfrm>
            <a:off x="828104" y="5007422"/>
            <a:ext cx="2601387" cy="584775"/>
          </a:xfrm>
          <a:prstGeom prst="rect">
            <a:avLst/>
          </a:prstGeom>
          <a:noFill/>
        </p:spPr>
        <p:txBody>
          <a:bodyPr wrap="square" rtlCol="0">
            <a:spAutoFit/>
          </a:bodyPr>
          <a:lstStyle/>
          <a:p>
            <a:pPr algn="ctr"/>
            <a:r>
              <a:rPr lang="es-419" sz="1600" b="1" dirty="0">
                <a:latin typeface="Arial" panose="020B0604020202020204" pitchFamily="34" charset="0"/>
                <a:cs typeface="Arial" panose="020B0604020202020204" pitchFamily="34" charset="0"/>
              </a:rPr>
              <a:t>Secretaria Académica:</a:t>
            </a:r>
          </a:p>
          <a:p>
            <a:pPr algn="ctr"/>
            <a:r>
              <a:rPr lang="es-419" sz="1600" dirty="0">
                <a:latin typeface="Arial" panose="020B0604020202020204" pitchFamily="34" charset="0"/>
                <a:cs typeface="Arial" panose="020B0604020202020204" pitchFamily="34" charset="0"/>
              </a:rPr>
              <a:t>Abg. Michelle Benavides</a:t>
            </a:r>
          </a:p>
        </p:txBody>
      </p:sp>
    </p:spTree>
    <p:extLst>
      <p:ext uri="{BB962C8B-B14F-4D97-AF65-F5344CB8AC3E}">
        <p14:creationId xmlns:p14="http://schemas.microsoft.com/office/powerpoint/2010/main" val="74495793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56529" cy="6857143"/>
          </a:xfrm>
          <a:prstGeom prst="rect">
            <a:avLst/>
          </a:prstGeom>
        </p:spPr>
      </p:pic>
      <p:sp>
        <p:nvSpPr>
          <p:cNvPr id="2" name="Título 1"/>
          <p:cNvSpPr>
            <a:spLocks noGrp="1"/>
          </p:cNvSpPr>
          <p:nvPr>
            <p:ph type="title"/>
          </p:nvPr>
        </p:nvSpPr>
        <p:spPr>
          <a:xfrm>
            <a:off x="350520" y="0"/>
            <a:ext cx="10515600" cy="716915"/>
          </a:xfrm>
        </p:spPr>
        <p:txBody>
          <a:bodyPr>
            <a:normAutofit/>
          </a:bodyPr>
          <a:lstStyle/>
          <a:p>
            <a:r>
              <a:rPr lang="es-EC" sz="4000" b="1">
                <a:effectLst>
                  <a:outerShdw blurRad="38100" dist="38100" dir="2700000" algn="tl">
                    <a:srgbClr val="000000">
                      <a:alpha val="43137"/>
                    </a:srgbClr>
                  </a:outerShdw>
                </a:effectLst>
              </a:rPr>
              <a:t>Justificación</a:t>
            </a:r>
            <a:endParaRPr lang="en-US" sz="4000" b="1">
              <a:effectLst>
                <a:outerShdw blurRad="38100" dist="38100" dir="2700000" algn="tl">
                  <a:srgbClr val="000000">
                    <a:alpha val="43137"/>
                  </a:srgbClr>
                </a:outerShdw>
              </a:effectLst>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230877814"/>
              </p:ext>
            </p:extLst>
          </p:nvPr>
        </p:nvGraphicFramePr>
        <p:xfrm>
          <a:off x="-241495" y="723788"/>
          <a:ext cx="10510911" cy="54095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p:cNvPicPr>
            <a:picLocks noChangeAspect="1"/>
          </p:cNvPicPr>
          <p:nvPr/>
        </p:nvPicPr>
        <p:blipFill rotWithShape="1">
          <a:blip r:embed="rId8"/>
          <a:srcRect l="30286" t="46010" r="41171" b="21298"/>
          <a:stretch/>
        </p:blipFill>
        <p:spPr>
          <a:xfrm>
            <a:off x="8841545" y="829995"/>
            <a:ext cx="2855741" cy="1664968"/>
          </a:xfrm>
          <a:prstGeom prst="rect">
            <a:avLst/>
          </a:prstGeom>
          <a:ln>
            <a:solidFill>
              <a:schemeClr val="tx1"/>
            </a:solidFill>
          </a:ln>
        </p:spPr>
      </p:pic>
      <p:pic>
        <p:nvPicPr>
          <p:cNvPr id="7" name="Imagen 6"/>
          <p:cNvPicPr>
            <a:picLocks noChangeAspect="1"/>
          </p:cNvPicPr>
          <p:nvPr/>
        </p:nvPicPr>
        <p:blipFill rotWithShape="1">
          <a:blip r:embed="rId9"/>
          <a:srcRect l="44990" t="48317" r="20411" b="17452"/>
          <a:stretch/>
        </p:blipFill>
        <p:spPr>
          <a:xfrm>
            <a:off x="8841545" y="2608043"/>
            <a:ext cx="2855741" cy="1584129"/>
          </a:xfrm>
          <a:prstGeom prst="rect">
            <a:avLst/>
          </a:prstGeom>
          <a:ln>
            <a:solidFill>
              <a:schemeClr val="tx1"/>
            </a:solidFill>
          </a:ln>
        </p:spPr>
      </p:pic>
      <p:pic>
        <p:nvPicPr>
          <p:cNvPr id="8" name="Picture 2" descr="Instituto Geografico Militar (@IGM_Ecuador) | Twitt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1544" y="4305252"/>
            <a:ext cx="1329397" cy="13860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4" descr="ESPE - UNIVERSIDAD DE LAS FUERZAS ARMADAS - Universidades de Ecuado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86777" y="4305252"/>
            <a:ext cx="1310509" cy="134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01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2" name="Título 1"/>
          <p:cNvSpPr>
            <a:spLocks noGrp="1"/>
          </p:cNvSpPr>
          <p:nvPr>
            <p:ph type="title"/>
          </p:nvPr>
        </p:nvSpPr>
        <p:spPr>
          <a:xfrm>
            <a:off x="203345" y="-121920"/>
            <a:ext cx="10515600" cy="946105"/>
          </a:xfrm>
        </p:spPr>
        <p:txBody>
          <a:bodyPr>
            <a:normAutofit/>
          </a:bodyPr>
          <a:lstStyle/>
          <a:p>
            <a:r>
              <a:rPr lang="es-EC" sz="4000" b="1" dirty="0">
                <a:effectLst>
                  <a:outerShdw blurRad="38100" dist="38100" dir="2700000" algn="tl">
                    <a:srgbClr val="000000">
                      <a:alpha val="43137"/>
                    </a:srgbClr>
                  </a:outerShdw>
                </a:effectLst>
              </a:rPr>
              <a:t>Área de estudio</a:t>
            </a:r>
            <a:endParaRPr lang="en-US" sz="4000" b="1" dirty="0">
              <a:effectLst>
                <a:outerShdw blurRad="38100" dist="38100" dir="2700000" algn="tl">
                  <a:srgbClr val="000000">
                    <a:alpha val="43137"/>
                  </a:srgbClr>
                </a:outerShdw>
              </a:effectLst>
            </a:endParaRPr>
          </a:p>
        </p:txBody>
      </p:sp>
      <p:pic>
        <p:nvPicPr>
          <p:cNvPr id="6" name="Imagen 5"/>
          <p:cNvPicPr/>
          <p:nvPr/>
        </p:nvPicPr>
        <p:blipFill>
          <a:blip r:embed="rId4">
            <a:extLst>
              <a:ext uri="{28A0092B-C50C-407E-A947-70E740481C1C}">
                <a14:useLocalDpi xmlns:a14="http://schemas.microsoft.com/office/drawing/2010/main" val="0"/>
              </a:ext>
            </a:extLst>
          </a:blip>
          <a:stretch>
            <a:fillRect/>
          </a:stretch>
        </p:blipFill>
        <p:spPr>
          <a:xfrm>
            <a:off x="482991" y="946962"/>
            <a:ext cx="6691532" cy="4989604"/>
          </a:xfrm>
          <a:prstGeom prst="rect">
            <a:avLst/>
          </a:prstGeom>
          <a:ln>
            <a:solidFill>
              <a:schemeClr val="tx1"/>
            </a:solidFill>
          </a:ln>
        </p:spPr>
      </p:pic>
      <p:graphicFrame>
        <p:nvGraphicFramePr>
          <p:cNvPr id="3" name="Tabla 2"/>
          <p:cNvGraphicFramePr>
            <a:graphicFrameLocks noGrp="1"/>
          </p:cNvGraphicFramePr>
          <p:nvPr>
            <p:extLst>
              <p:ext uri="{D42A27DB-BD31-4B8C-83A1-F6EECF244321}">
                <p14:modId xmlns:p14="http://schemas.microsoft.com/office/powerpoint/2010/main" val="2557139811"/>
              </p:ext>
            </p:extLst>
          </p:nvPr>
        </p:nvGraphicFramePr>
        <p:xfrm>
          <a:off x="7383042" y="946962"/>
          <a:ext cx="4560429" cy="4989608"/>
        </p:xfrm>
        <a:graphic>
          <a:graphicData uri="http://schemas.openxmlformats.org/drawingml/2006/table">
            <a:tbl>
              <a:tblPr firstRow="1" firstCol="1" bandRow="1">
                <a:tableStyleId>{5C22544A-7EE6-4342-B048-85BDC9FD1C3A}</a:tableStyleId>
              </a:tblPr>
              <a:tblGrid>
                <a:gridCol w="495642">
                  <a:extLst>
                    <a:ext uri="{9D8B030D-6E8A-4147-A177-3AD203B41FA5}">
                      <a16:colId xmlns:a16="http://schemas.microsoft.com/office/drawing/2014/main" val="1972944653"/>
                    </a:ext>
                  </a:extLst>
                </a:gridCol>
                <a:gridCol w="772947">
                  <a:extLst>
                    <a:ext uri="{9D8B030D-6E8A-4147-A177-3AD203B41FA5}">
                      <a16:colId xmlns:a16="http://schemas.microsoft.com/office/drawing/2014/main" val="4241995733"/>
                    </a:ext>
                  </a:extLst>
                </a:gridCol>
                <a:gridCol w="1516543">
                  <a:extLst>
                    <a:ext uri="{9D8B030D-6E8A-4147-A177-3AD203B41FA5}">
                      <a16:colId xmlns:a16="http://schemas.microsoft.com/office/drawing/2014/main" val="3784971183"/>
                    </a:ext>
                  </a:extLst>
                </a:gridCol>
                <a:gridCol w="1775297">
                  <a:extLst>
                    <a:ext uri="{9D8B030D-6E8A-4147-A177-3AD203B41FA5}">
                      <a16:colId xmlns:a16="http://schemas.microsoft.com/office/drawing/2014/main" val="194149851"/>
                    </a:ext>
                  </a:extLst>
                </a:gridCol>
              </a:tblGrid>
              <a:tr h="191908">
                <a:tc>
                  <a:txBody>
                    <a:bodyPr/>
                    <a:lstStyle/>
                    <a:p>
                      <a:pPr algn="ctr">
                        <a:lnSpc>
                          <a:spcPct val="107000"/>
                        </a:lnSpc>
                        <a:spcAft>
                          <a:spcPts val="800"/>
                        </a:spcAft>
                        <a:tabLst>
                          <a:tab pos="457200" algn="l"/>
                        </a:tabLst>
                      </a:pPr>
                      <a:r>
                        <a:rPr lang="es-EC" sz="1200">
                          <a:effectLst/>
                        </a:rPr>
                        <a:t>N°</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tc>
                <a:tc>
                  <a:txBody>
                    <a:bodyPr/>
                    <a:lstStyle/>
                    <a:p>
                      <a:pPr algn="ctr">
                        <a:lnSpc>
                          <a:spcPct val="107000"/>
                        </a:lnSpc>
                        <a:spcAft>
                          <a:spcPts val="800"/>
                        </a:spcAft>
                        <a:tabLst>
                          <a:tab pos="457200" algn="l"/>
                        </a:tabLst>
                      </a:pPr>
                      <a:r>
                        <a:rPr lang="es-EC" sz="1200">
                          <a:effectLst/>
                        </a:rPr>
                        <a:t>Nombre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tc>
                <a:tc>
                  <a:txBody>
                    <a:bodyPr/>
                    <a:lstStyle/>
                    <a:p>
                      <a:pPr algn="ctr">
                        <a:lnSpc>
                          <a:spcPct val="107000"/>
                        </a:lnSpc>
                        <a:spcAft>
                          <a:spcPts val="800"/>
                        </a:spcAft>
                        <a:tabLst>
                          <a:tab pos="457200" algn="l"/>
                        </a:tabLst>
                      </a:pPr>
                      <a:r>
                        <a:rPr lang="es-EC" sz="1200">
                          <a:effectLst/>
                        </a:rPr>
                        <a:t>Ubicación</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tc>
                <a:tc>
                  <a:txBody>
                    <a:bodyPr/>
                    <a:lstStyle/>
                    <a:p>
                      <a:pPr algn="ctr">
                        <a:lnSpc>
                          <a:spcPct val="107000"/>
                        </a:lnSpc>
                        <a:spcAft>
                          <a:spcPts val="800"/>
                        </a:spcAft>
                        <a:tabLst>
                          <a:tab pos="457200" algn="l"/>
                        </a:tabLst>
                      </a:pPr>
                      <a:r>
                        <a:rPr lang="es-EC" sz="1200">
                          <a:effectLst/>
                        </a:rPr>
                        <a:t>Red</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tc>
                <a:extLst>
                  <a:ext uri="{0D108BD9-81ED-4DB2-BD59-A6C34878D82A}">
                    <a16:rowId xmlns:a16="http://schemas.microsoft.com/office/drawing/2014/main" val="3323589317"/>
                  </a:ext>
                </a:extLst>
              </a:tr>
              <a:tr h="191908">
                <a:tc>
                  <a:txBody>
                    <a:bodyPr/>
                    <a:lstStyle/>
                    <a:p>
                      <a:pPr algn="ctr">
                        <a:lnSpc>
                          <a:spcPct val="107000"/>
                        </a:lnSpc>
                        <a:spcAft>
                          <a:spcPts val="800"/>
                        </a:spcAft>
                        <a:tabLst>
                          <a:tab pos="457200" algn="l"/>
                        </a:tabLst>
                      </a:pPr>
                      <a:r>
                        <a:rPr lang="es-EC" sz="1200">
                          <a:effectLst/>
                        </a:rPr>
                        <a:t>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 pos="457200" algn="l"/>
                        </a:tabLst>
                      </a:pPr>
                      <a:r>
                        <a:rPr lang="es-EC" sz="1200">
                          <a:effectLst/>
                        </a:rPr>
                        <a:t>ALEC</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Ambato</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SIRGAS / REGME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1253138317"/>
                  </a:ext>
                </a:extLst>
              </a:tr>
              <a:tr h="191908">
                <a:tc>
                  <a:txBody>
                    <a:bodyPr/>
                    <a:lstStyle/>
                    <a:p>
                      <a:pPr algn="ctr">
                        <a:lnSpc>
                          <a:spcPct val="107000"/>
                        </a:lnSpc>
                        <a:spcAft>
                          <a:spcPts val="800"/>
                        </a:spcAft>
                        <a:tabLst>
                          <a:tab pos="457200" algn="l"/>
                        </a:tabLst>
                      </a:pPr>
                      <a:r>
                        <a:rPr lang="es-EC" sz="1200">
                          <a:effectLst/>
                        </a:rPr>
                        <a:t>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CEEC</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Célica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SIRGAS / REGME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3612272131"/>
                  </a:ext>
                </a:extLst>
              </a:tr>
              <a:tr h="191908">
                <a:tc>
                  <a:txBody>
                    <a:bodyPr/>
                    <a:lstStyle/>
                    <a:p>
                      <a:pPr algn="ctr">
                        <a:lnSpc>
                          <a:spcPct val="107000"/>
                        </a:lnSpc>
                        <a:spcAft>
                          <a:spcPts val="800"/>
                        </a:spcAft>
                        <a:tabLst>
                          <a:tab pos="457200" algn="l"/>
                        </a:tabLst>
                      </a:pPr>
                      <a:r>
                        <a:rPr lang="es-EC" sz="1200">
                          <a:effectLst/>
                        </a:rPr>
                        <a:t>3</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CHEC</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El Chaco</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SIRGAS / REGME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1579586949"/>
                  </a:ext>
                </a:extLst>
              </a:tr>
              <a:tr h="191908">
                <a:tc>
                  <a:txBody>
                    <a:bodyPr/>
                    <a:lstStyle/>
                    <a:p>
                      <a:pPr algn="ctr">
                        <a:lnSpc>
                          <a:spcPct val="107000"/>
                        </a:lnSpc>
                        <a:spcAft>
                          <a:spcPts val="800"/>
                        </a:spcAft>
                        <a:tabLst>
                          <a:tab pos="457200" algn="l"/>
                        </a:tabLst>
                      </a:pPr>
                      <a:r>
                        <a:rPr lang="es-EC" sz="1200">
                          <a:effectLst/>
                        </a:rPr>
                        <a:t>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CUEC</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Cuenca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SIRGAS / REGME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3526869777"/>
                  </a:ext>
                </a:extLst>
              </a:tr>
              <a:tr h="191908">
                <a:tc>
                  <a:txBody>
                    <a:bodyPr/>
                    <a:lstStyle/>
                    <a:p>
                      <a:pPr algn="ctr">
                        <a:lnSpc>
                          <a:spcPct val="107000"/>
                        </a:lnSpc>
                        <a:spcAft>
                          <a:spcPts val="800"/>
                        </a:spcAft>
                        <a:tabLst>
                          <a:tab pos="457200" algn="l"/>
                        </a:tabLst>
                      </a:pPr>
                      <a:r>
                        <a:rPr lang="es-EC" sz="1200">
                          <a:effectLst/>
                        </a:rPr>
                        <a:t>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CXEC</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Cotopaxi</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SIRGAS / REGME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3603498141"/>
                  </a:ext>
                </a:extLst>
              </a:tr>
              <a:tr h="191908">
                <a:tc>
                  <a:txBody>
                    <a:bodyPr/>
                    <a:lstStyle/>
                    <a:p>
                      <a:pPr algn="ctr">
                        <a:lnSpc>
                          <a:spcPct val="107000"/>
                        </a:lnSpc>
                        <a:spcAft>
                          <a:spcPts val="800"/>
                        </a:spcAft>
                        <a:tabLst>
                          <a:tab pos="457200" algn="l"/>
                        </a:tabLst>
                      </a:pPr>
                      <a:r>
                        <a:rPr lang="es-EC" sz="1200">
                          <a:effectLst/>
                        </a:rPr>
                        <a:t>6</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DPEC</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Posorja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SIRGAS / REGME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469029066"/>
                  </a:ext>
                </a:extLst>
              </a:tr>
              <a:tr h="191908">
                <a:tc>
                  <a:txBody>
                    <a:bodyPr/>
                    <a:lstStyle/>
                    <a:p>
                      <a:pPr algn="ctr">
                        <a:lnSpc>
                          <a:spcPct val="107000"/>
                        </a:lnSpc>
                        <a:spcAft>
                          <a:spcPts val="800"/>
                        </a:spcAft>
                        <a:tabLst>
                          <a:tab pos="457200" algn="l"/>
                        </a:tabLst>
                      </a:pPr>
                      <a:r>
                        <a:rPr lang="es-EC" sz="1200">
                          <a:effectLst/>
                        </a:rPr>
                        <a:t>7</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EPEC</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dirty="0">
                          <a:effectLst/>
                        </a:rPr>
                        <a:t>ESPE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SIRGAS / REGME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3398619886"/>
                  </a:ext>
                </a:extLst>
              </a:tr>
              <a:tr h="191908">
                <a:tc>
                  <a:txBody>
                    <a:bodyPr/>
                    <a:lstStyle/>
                    <a:p>
                      <a:pPr algn="ctr">
                        <a:lnSpc>
                          <a:spcPct val="107000"/>
                        </a:lnSpc>
                        <a:spcAft>
                          <a:spcPts val="800"/>
                        </a:spcAft>
                        <a:tabLst>
                          <a:tab pos="457200" algn="l"/>
                        </a:tabLst>
                      </a:pPr>
                      <a:r>
                        <a:rPr lang="es-EC" sz="1200">
                          <a:effectLst/>
                        </a:rPr>
                        <a:t>8</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GZEC</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Gualaquiza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SIRGAS / REGME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2066391122"/>
                  </a:ext>
                </a:extLst>
              </a:tr>
              <a:tr h="191908">
                <a:tc>
                  <a:txBody>
                    <a:bodyPr/>
                    <a:lstStyle/>
                    <a:p>
                      <a:pPr algn="ctr">
                        <a:lnSpc>
                          <a:spcPct val="107000"/>
                        </a:lnSpc>
                        <a:spcAft>
                          <a:spcPts val="800"/>
                        </a:spcAft>
                        <a:tabLst>
                          <a:tab pos="457200" algn="l"/>
                        </a:tabLst>
                      </a:pPr>
                      <a:r>
                        <a:rPr lang="es-EC" sz="1200">
                          <a:effectLst/>
                        </a:rPr>
                        <a:t>9</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LJEC</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Loja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SIRGAS / REGME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3041694300"/>
                  </a:ext>
                </a:extLst>
              </a:tr>
              <a:tr h="191908">
                <a:tc>
                  <a:txBody>
                    <a:bodyPr/>
                    <a:lstStyle/>
                    <a:p>
                      <a:pPr algn="ctr">
                        <a:lnSpc>
                          <a:spcPct val="107000"/>
                        </a:lnSpc>
                        <a:spcAft>
                          <a:spcPts val="800"/>
                        </a:spcAft>
                        <a:tabLst>
                          <a:tab pos="457200" algn="l"/>
                        </a:tabLst>
                      </a:pPr>
                      <a:r>
                        <a:rPr lang="es-EC" sz="1200">
                          <a:effectLst/>
                        </a:rPr>
                        <a:t>10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ONEC</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Chone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SIRGAS / REGME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3468689582"/>
                  </a:ext>
                </a:extLst>
              </a:tr>
              <a:tr h="191908">
                <a:tc>
                  <a:txBody>
                    <a:bodyPr/>
                    <a:lstStyle/>
                    <a:p>
                      <a:pPr algn="ctr">
                        <a:lnSpc>
                          <a:spcPct val="107000"/>
                        </a:lnSpc>
                        <a:spcAft>
                          <a:spcPts val="800"/>
                        </a:spcAft>
                        <a:tabLst>
                          <a:tab pos="457200" algn="l"/>
                        </a:tabLst>
                      </a:pPr>
                      <a:r>
                        <a:rPr lang="es-EC" sz="1200">
                          <a:effectLst/>
                        </a:rPr>
                        <a:t>11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PAEC</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Pedernales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SIRGAS / REGME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1626610724"/>
                  </a:ext>
                </a:extLst>
              </a:tr>
              <a:tr h="191908">
                <a:tc>
                  <a:txBody>
                    <a:bodyPr/>
                    <a:lstStyle/>
                    <a:p>
                      <a:pPr algn="ctr">
                        <a:lnSpc>
                          <a:spcPct val="107000"/>
                        </a:lnSpc>
                        <a:spcAft>
                          <a:spcPts val="800"/>
                        </a:spcAft>
                        <a:tabLst>
                          <a:tab pos="457200" algn="l"/>
                        </a:tabLst>
                      </a:pPr>
                      <a:r>
                        <a:rPr lang="es-EC" sz="1200">
                          <a:effectLst/>
                        </a:rPr>
                        <a:t>12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POEC</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Portoviejo</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SIRGAS / REGME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2148106658"/>
                  </a:ext>
                </a:extLst>
              </a:tr>
              <a:tr h="191908">
                <a:tc>
                  <a:txBody>
                    <a:bodyPr/>
                    <a:lstStyle/>
                    <a:p>
                      <a:pPr algn="ctr">
                        <a:lnSpc>
                          <a:spcPct val="107000"/>
                        </a:lnSpc>
                        <a:spcAft>
                          <a:spcPts val="800"/>
                        </a:spcAft>
                        <a:tabLst>
                          <a:tab pos="457200" algn="l"/>
                        </a:tabLst>
                      </a:pPr>
                      <a:r>
                        <a:rPr lang="es-EC" sz="1200">
                          <a:effectLst/>
                        </a:rPr>
                        <a:t>13</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SEEC</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Santa Elena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SIRGAS / REGME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3385396890"/>
                  </a:ext>
                </a:extLst>
              </a:tr>
              <a:tr h="191908">
                <a:tc>
                  <a:txBody>
                    <a:bodyPr/>
                    <a:lstStyle/>
                    <a:p>
                      <a:pPr algn="ctr">
                        <a:lnSpc>
                          <a:spcPct val="107000"/>
                        </a:lnSpc>
                        <a:spcAft>
                          <a:spcPts val="800"/>
                        </a:spcAft>
                        <a:tabLst>
                          <a:tab pos="457200" algn="l"/>
                        </a:tabLst>
                      </a:pPr>
                      <a:r>
                        <a:rPr lang="es-EC" sz="1200">
                          <a:effectLst/>
                        </a:rPr>
                        <a:t>14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TPEC</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Tiputini</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SIRGAS / REGME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706698141"/>
                  </a:ext>
                </a:extLst>
              </a:tr>
              <a:tr h="191908">
                <a:tc>
                  <a:txBody>
                    <a:bodyPr/>
                    <a:lstStyle/>
                    <a:p>
                      <a:pPr algn="ctr">
                        <a:lnSpc>
                          <a:spcPct val="107000"/>
                        </a:lnSpc>
                        <a:spcAft>
                          <a:spcPts val="800"/>
                        </a:spcAft>
                        <a:tabLst>
                          <a:tab pos="457200" algn="l"/>
                        </a:tabLst>
                      </a:pPr>
                      <a:r>
                        <a:rPr lang="es-EC" sz="1200">
                          <a:effectLst/>
                        </a:rPr>
                        <a:t>15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TSEC</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Taisha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SIRGAS / REGME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1887847718"/>
                  </a:ext>
                </a:extLst>
              </a:tr>
              <a:tr h="191908">
                <a:tc gridSpan="4">
                  <a:txBody>
                    <a:bodyPr/>
                    <a:lstStyle/>
                    <a:p>
                      <a:pPr algn="ctr">
                        <a:lnSpc>
                          <a:spcPct val="107000"/>
                        </a:lnSpc>
                        <a:spcAft>
                          <a:spcPts val="800"/>
                        </a:spcAft>
                        <a:tabLst>
                          <a:tab pos="457200" algn="l"/>
                        </a:tabLst>
                      </a:pPr>
                      <a:r>
                        <a:rPr lang="es-EC" sz="1200">
                          <a:effectLst/>
                        </a:rPr>
                        <a:t>Estaciones base pertenecientes a la IGS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0084926"/>
                  </a:ext>
                </a:extLst>
              </a:tr>
              <a:tr h="191908">
                <a:tc>
                  <a:txBody>
                    <a:bodyPr/>
                    <a:lstStyle/>
                    <a:p>
                      <a:pPr algn="ctr">
                        <a:lnSpc>
                          <a:spcPct val="107000"/>
                        </a:lnSpc>
                        <a:spcAft>
                          <a:spcPts val="800"/>
                        </a:spcAft>
                        <a:tabLst>
                          <a:tab pos="457200" algn="l"/>
                        </a:tabLst>
                      </a:pPr>
                      <a:r>
                        <a:rPr lang="es-EC" sz="1200">
                          <a:effectLst/>
                        </a:rPr>
                        <a:t>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GLPS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Galápagos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IGS / SIRGAS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1609490025"/>
                  </a:ext>
                </a:extLst>
              </a:tr>
              <a:tr h="191908">
                <a:tc>
                  <a:txBody>
                    <a:bodyPr/>
                    <a:lstStyle/>
                    <a:p>
                      <a:pPr algn="ctr">
                        <a:lnSpc>
                          <a:spcPct val="107000"/>
                        </a:lnSpc>
                        <a:spcAft>
                          <a:spcPts val="800"/>
                        </a:spcAft>
                        <a:tabLst>
                          <a:tab pos="457200" algn="l"/>
                        </a:tabLst>
                      </a:pPr>
                      <a:r>
                        <a:rPr lang="es-EC" sz="1200">
                          <a:effectLst/>
                        </a:rPr>
                        <a:t>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u="none" strike="noStrike">
                          <a:effectLst/>
                          <a:hlinkClick r:id="rId5"/>
                        </a:rPr>
                        <a:t>RIOP</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Riobamba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IGS / SIRGAS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2336190267"/>
                  </a:ext>
                </a:extLst>
              </a:tr>
              <a:tr h="191908">
                <a:tc>
                  <a:txBody>
                    <a:bodyPr/>
                    <a:lstStyle/>
                    <a:p>
                      <a:pPr algn="ctr">
                        <a:lnSpc>
                          <a:spcPct val="107000"/>
                        </a:lnSpc>
                        <a:spcAft>
                          <a:spcPts val="800"/>
                        </a:spcAft>
                        <a:tabLst>
                          <a:tab pos="457200" algn="l"/>
                        </a:tabLst>
                      </a:pPr>
                      <a:r>
                        <a:rPr lang="es-EC" sz="1200">
                          <a:effectLst/>
                        </a:rPr>
                        <a:t>3</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u="none" strike="noStrike">
                          <a:effectLst/>
                          <a:hlinkClick r:id="rId6"/>
                        </a:rPr>
                        <a:t>AREQ</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Arequipa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IGS / SIRGAS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3059036693"/>
                  </a:ext>
                </a:extLst>
              </a:tr>
              <a:tr h="191908">
                <a:tc>
                  <a:txBody>
                    <a:bodyPr/>
                    <a:lstStyle/>
                    <a:p>
                      <a:pPr algn="ctr">
                        <a:lnSpc>
                          <a:spcPct val="107000"/>
                        </a:lnSpc>
                        <a:spcAft>
                          <a:spcPts val="800"/>
                        </a:spcAft>
                        <a:tabLst>
                          <a:tab pos="457200" algn="l"/>
                        </a:tabLst>
                      </a:pPr>
                      <a:r>
                        <a:rPr lang="es-EC" sz="1200">
                          <a:effectLst/>
                        </a:rPr>
                        <a:t>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u="none" strike="noStrike">
                          <a:effectLst/>
                          <a:hlinkClick r:id="rId7"/>
                        </a:rPr>
                        <a:t>BOGT</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Bogotá</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IGS / SIRGAS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3872730650"/>
                  </a:ext>
                </a:extLst>
              </a:tr>
              <a:tr h="191908">
                <a:tc>
                  <a:txBody>
                    <a:bodyPr/>
                    <a:lstStyle/>
                    <a:p>
                      <a:pPr algn="ctr">
                        <a:lnSpc>
                          <a:spcPct val="107000"/>
                        </a:lnSpc>
                        <a:spcAft>
                          <a:spcPts val="800"/>
                        </a:spcAft>
                        <a:tabLst>
                          <a:tab pos="457200" algn="l"/>
                        </a:tabLst>
                      </a:pPr>
                      <a:r>
                        <a:rPr lang="es-EC" sz="1200">
                          <a:effectLst/>
                        </a:rPr>
                        <a:t>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u="none" strike="noStrike">
                          <a:effectLst/>
                          <a:hlinkClick r:id="rId8"/>
                        </a:rPr>
                        <a:t>BOAV</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Boa Vista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IGS / SIRGAS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2500138293"/>
                  </a:ext>
                </a:extLst>
              </a:tr>
              <a:tr h="191908">
                <a:tc>
                  <a:txBody>
                    <a:bodyPr/>
                    <a:lstStyle/>
                    <a:p>
                      <a:pPr algn="ctr">
                        <a:lnSpc>
                          <a:spcPct val="107000"/>
                        </a:lnSpc>
                        <a:spcAft>
                          <a:spcPts val="800"/>
                        </a:spcAft>
                        <a:tabLst>
                          <a:tab pos="457200" algn="l"/>
                        </a:tabLst>
                      </a:pPr>
                      <a:r>
                        <a:rPr lang="es-EC" sz="1200">
                          <a:effectLst/>
                        </a:rPr>
                        <a:t>6</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u="none" strike="noStrike">
                          <a:effectLst/>
                          <a:hlinkClick r:id="rId9"/>
                        </a:rPr>
                        <a:t>POVE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Porto Velho</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IGS / SIRGAS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89488681"/>
                  </a:ext>
                </a:extLst>
              </a:tr>
              <a:tr h="191908">
                <a:tc>
                  <a:txBody>
                    <a:bodyPr/>
                    <a:lstStyle/>
                    <a:p>
                      <a:pPr algn="ctr">
                        <a:lnSpc>
                          <a:spcPct val="107000"/>
                        </a:lnSpc>
                        <a:spcAft>
                          <a:spcPts val="800"/>
                        </a:spcAft>
                        <a:tabLst>
                          <a:tab pos="457200" algn="l"/>
                        </a:tabLst>
                      </a:pPr>
                      <a:r>
                        <a:rPr lang="es-EC" sz="1200">
                          <a:effectLst/>
                        </a:rPr>
                        <a:t>7</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u="none" strike="noStrike">
                          <a:effectLst/>
                          <a:hlinkClick r:id="rId10"/>
                        </a:rPr>
                        <a:t>TOPL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Palmas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IGS / SIRGAS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2783568090"/>
                  </a:ext>
                </a:extLst>
              </a:tr>
              <a:tr h="191908">
                <a:tc>
                  <a:txBody>
                    <a:bodyPr/>
                    <a:lstStyle/>
                    <a:p>
                      <a:pPr algn="ctr">
                        <a:lnSpc>
                          <a:spcPct val="107000"/>
                        </a:lnSpc>
                        <a:spcAft>
                          <a:spcPts val="800"/>
                        </a:spcAft>
                        <a:tabLst>
                          <a:tab pos="457200" algn="l"/>
                        </a:tabLst>
                      </a:pPr>
                      <a:r>
                        <a:rPr lang="es-EC" sz="1200">
                          <a:effectLst/>
                        </a:rPr>
                        <a:t>8</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u="none" strike="noStrike">
                          <a:effectLst/>
                          <a:hlinkClick r:id="rId11"/>
                        </a:rPr>
                        <a:t>MANA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Managua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IGS / SIRGAS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242769479"/>
                  </a:ext>
                </a:extLst>
              </a:tr>
              <a:tr h="191908">
                <a:tc>
                  <a:txBody>
                    <a:bodyPr/>
                    <a:lstStyle/>
                    <a:p>
                      <a:pPr algn="ctr">
                        <a:lnSpc>
                          <a:spcPct val="107000"/>
                        </a:lnSpc>
                        <a:spcAft>
                          <a:spcPts val="800"/>
                        </a:spcAft>
                        <a:tabLst>
                          <a:tab pos="457200" algn="l"/>
                        </a:tabLst>
                      </a:pPr>
                      <a:r>
                        <a:rPr lang="es-EC" sz="1200">
                          <a:effectLst/>
                        </a:rPr>
                        <a:t>9</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u="none" strike="noStrike">
                          <a:effectLst/>
                          <a:hlinkClick r:id="rId12"/>
                        </a:rPr>
                        <a:t>GUAT</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a:effectLst/>
                        </a:rPr>
                        <a:t>Ciudad de Guatemala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tc>
                  <a:txBody>
                    <a:bodyPr/>
                    <a:lstStyle/>
                    <a:p>
                      <a:pPr algn="ctr">
                        <a:lnSpc>
                          <a:spcPct val="107000"/>
                        </a:lnSpc>
                        <a:spcAft>
                          <a:spcPts val="800"/>
                        </a:spcAft>
                        <a:tabLst>
                          <a:tab pos="457200" algn="l"/>
                        </a:tabLst>
                      </a:pPr>
                      <a:r>
                        <a:rPr lang="es-EC" sz="1200" dirty="0">
                          <a:effectLst/>
                        </a:rPr>
                        <a:t>IGS / SIRGAS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53161" marR="53161" marT="0" marB="0" anchor="ctr"/>
                </a:tc>
                <a:extLst>
                  <a:ext uri="{0D108BD9-81ED-4DB2-BD59-A6C34878D82A}">
                    <a16:rowId xmlns:a16="http://schemas.microsoft.com/office/drawing/2014/main" val="759951272"/>
                  </a:ext>
                </a:extLst>
              </a:tr>
            </a:tbl>
          </a:graphicData>
        </a:graphic>
      </p:graphicFrame>
    </p:spTree>
    <p:extLst>
      <p:ext uri="{BB962C8B-B14F-4D97-AF65-F5344CB8AC3E}">
        <p14:creationId xmlns:p14="http://schemas.microsoft.com/office/powerpoint/2010/main" val="361859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2" name="Título 1"/>
          <p:cNvSpPr>
            <a:spLocks noGrp="1"/>
          </p:cNvSpPr>
          <p:nvPr>
            <p:ph type="title"/>
          </p:nvPr>
        </p:nvSpPr>
        <p:spPr>
          <a:xfrm>
            <a:off x="234696" y="-158624"/>
            <a:ext cx="10515600" cy="969265"/>
          </a:xfrm>
        </p:spPr>
        <p:txBody>
          <a:bodyPr/>
          <a:lstStyle/>
          <a:p>
            <a:r>
              <a:rPr lang="es-EC" sz="4000" b="1" dirty="0">
                <a:effectLst>
                  <a:outerShdw blurRad="38100" dist="38100" dir="2700000" algn="tl">
                    <a:srgbClr val="000000">
                      <a:alpha val="43137"/>
                    </a:srgbClr>
                  </a:outerShdw>
                </a:effectLst>
              </a:rPr>
              <a:t>Objetivo General</a:t>
            </a:r>
            <a:endParaRPr lang="en-US" b="1" dirty="0">
              <a:effectLst>
                <a:outerShdw blurRad="38100" dist="38100" dir="2700000" algn="tl">
                  <a:srgbClr val="000000">
                    <a:alpha val="43137"/>
                  </a:srgbClr>
                </a:outerShdw>
              </a:effectLst>
            </a:endParaRPr>
          </a:p>
        </p:txBody>
      </p:sp>
      <p:sp>
        <p:nvSpPr>
          <p:cNvPr id="5" name="Rectángulo redondeado 4"/>
          <p:cNvSpPr/>
          <p:nvPr/>
        </p:nvSpPr>
        <p:spPr>
          <a:xfrm>
            <a:off x="547084" y="1548320"/>
            <a:ext cx="11262360" cy="3526536"/>
          </a:xfrm>
          <a:prstGeom prst="roundRect">
            <a:avLst/>
          </a:prstGeom>
          <a:ln>
            <a:solidFill>
              <a:schemeClr val="tx1"/>
            </a:solidFill>
            <a:prstDash val="solid"/>
          </a:ln>
          <a:effectLst>
            <a:glow rad="139700">
              <a:schemeClr val="accent3">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Marcador de contenido 2"/>
          <p:cNvSpPr>
            <a:spLocks noGrp="1"/>
          </p:cNvSpPr>
          <p:nvPr>
            <p:ph idx="1"/>
          </p:nvPr>
        </p:nvSpPr>
        <p:spPr>
          <a:xfrm>
            <a:off x="716280" y="1813432"/>
            <a:ext cx="10515600" cy="2996311"/>
          </a:xfrm>
        </p:spPr>
        <p:txBody>
          <a:bodyPr>
            <a:normAutofit/>
          </a:bodyPr>
          <a:lstStyle/>
          <a:p>
            <a:pPr algn="just">
              <a:lnSpc>
                <a:spcPct val="110000"/>
              </a:lnSpc>
              <a:spcAft>
                <a:spcPts val="800"/>
              </a:spcAft>
              <a:tabLst>
                <a:tab pos="457200" algn="l"/>
              </a:tabLst>
            </a:pPr>
            <a:r>
              <a:rPr lang="es-EC" dirty="0">
                <a:latin typeface="Arial" panose="020B0604020202020204" pitchFamily="34" charset="0"/>
                <a:ea typeface="Calibri" panose="020F0502020204030204" pitchFamily="34" charset="0"/>
                <a:cs typeface="Arial" panose="020B0604020202020204" pitchFamily="34" charset="0"/>
              </a:rPr>
              <a:t>Analizar la precisión de las soluciones alcanzadas en el procesamiento de datos GNSS de la Red de Monitoreo Continuo del Ecuador (REGME), con las constelaciones GPS y GLONASS, empleando los paquetes informáticos GAMIT/GLOBK y Bernese.</a:t>
            </a:r>
            <a:endParaRPr lang="en-US"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8979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016"/>
            <a:ext cx="12356529" cy="6857143"/>
          </a:xfrm>
          <a:prstGeom prst="rect">
            <a:avLst/>
          </a:prstGeom>
        </p:spPr>
      </p:pic>
      <p:sp>
        <p:nvSpPr>
          <p:cNvPr id="2" name="Título 1"/>
          <p:cNvSpPr>
            <a:spLocks noGrp="1"/>
          </p:cNvSpPr>
          <p:nvPr>
            <p:ph type="title"/>
          </p:nvPr>
        </p:nvSpPr>
        <p:spPr>
          <a:xfrm>
            <a:off x="151508" y="-128016"/>
            <a:ext cx="10515600" cy="915035"/>
          </a:xfrm>
        </p:spPr>
        <p:txBody>
          <a:bodyPr>
            <a:normAutofit/>
          </a:bodyPr>
          <a:lstStyle/>
          <a:p>
            <a:r>
              <a:rPr lang="es-EC" sz="4000" b="1">
                <a:effectLst>
                  <a:outerShdw blurRad="38100" dist="38100" dir="2700000" algn="tl">
                    <a:srgbClr val="000000">
                      <a:alpha val="43137"/>
                    </a:srgbClr>
                  </a:outerShdw>
                </a:effectLst>
              </a:rPr>
              <a:t>Objetivos específicos</a:t>
            </a:r>
            <a:endParaRPr lang="en-US" sz="4000" b="1">
              <a:effectLst>
                <a:outerShdw blurRad="38100" dist="38100" dir="2700000" algn="tl">
                  <a:srgbClr val="000000">
                    <a:alpha val="43137"/>
                  </a:srgbClr>
                </a:outerShdw>
              </a:effectLst>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421395536"/>
              </p:ext>
            </p:extLst>
          </p:nvPr>
        </p:nvGraphicFramePr>
        <p:xfrm>
          <a:off x="791588" y="787019"/>
          <a:ext cx="10773351" cy="5317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p:cNvPicPr>
            <a:picLocks noChangeAspect="1"/>
          </p:cNvPicPr>
          <p:nvPr/>
        </p:nvPicPr>
        <p:blipFill rotWithShape="1">
          <a:blip r:embed="rId8"/>
          <a:srcRect l="16686" t="14103" r="25292" b="36666"/>
          <a:stretch/>
        </p:blipFill>
        <p:spPr>
          <a:xfrm>
            <a:off x="365759" y="1378633"/>
            <a:ext cx="296595" cy="323557"/>
          </a:xfrm>
          <a:prstGeom prst="rect">
            <a:avLst/>
          </a:prstGeom>
        </p:spPr>
      </p:pic>
      <p:pic>
        <p:nvPicPr>
          <p:cNvPr id="6" name="Imagen 5"/>
          <p:cNvPicPr>
            <a:picLocks noChangeAspect="1"/>
          </p:cNvPicPr>
          <p:nvPr/>
        </p:nvPicPr>
        <p:blipFill rotWithShape="1">
          <a:blip r:embed="rId8"/>
          <a:srcRect l="16686" t="14103" r="25292" b="36666"/>
          <a:stretch/>
        </p:blipFill>
        <p:spPr>
          <a:xfrm>
            <a:off x="365757" y="2595325"/>
            <a:ext cx="296595" cy="323557"/>
          </a:xfrm>
          <a:prstGeom prst="rect">
            <a:avLst/>
          </a:prstGeom>
        </p:spPr>
      </p:pic>
      <p:pic>
        <p:nvPicPr>
          <p:cNvPr id="8" name="Imagen 7"/>
          <p:cNvPicPr>
            <a:picLocks noChangeAspect="1"/>
          </p:cNvPicPr>
          <p:nvPr/>
        </p:nvPicPr>
        <p:blipFill rotWithShape="1">
          <a:blip r:embed="rId8"/>
          <a:srcRect l="16686" t="14103" r="25292" b="36666"/>
          <a:stretch/>
        </p:blipFill>
        <p:spPr>
          <a:xfrm>
            <a:off x="369251" y="3875567"/>
            <a:ext cx="296595" cy="323557"/>
          </a:xfrm>
          <a:prstGeom prst="rect">
            <a:avLst/>
          </a:prstGeom>
        </p:spPr>
      </p:pic>
      <p:pic>
        <p:nvPicPr>
          <p:cNvPr id="9" name="Imagen 8"/>
          <p:cNvPicPr>
            <a:picLocks noChangeAspect="1"/>
          </p:cNvPicPr>
          <p:nvPr/>
        </p:nvPicPr>
        <p:blipFill rotWithShape="1">
          <a:blip r:embed="rId8"/>
          <a:srcRect l="16686" t="14103" r="25292" b="36666"/>
          <a:stretch/>
        </p:blipFill>
        <p:spPr>
          <a:xfrm>
            <a:off x="365758" y="5155809"/>
            <a:ext cx="296595" cy="323557"/>
          </a:xfrm>
          <a:prstGeom prst="rect">
            <a:avLst/>
          </a:prstGeom>
        </p:spPr>
      </p:pic>
    </p:spTree>
    <p:extLst>
      <p:ext uri="{BB962C8B-B14F-4D97-AF65-F5344CB8AC3E}">
        <p14:creationId xmlns:p14="http://schemas.microsoft.com/office/powerpoint/2010/main" val="270561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4" name="Título 1"/>
          <p:cNvSpPr txBox="1">
            <a:spLocks/>
          </p:cNvSpPr>
          <p:nvPr/>
        </p:nvSpPr>
        <p:spPr>
          <a:xfrm>
            <a:off x="1080723" y="2719233"/>
            <a:ext cx="10360501" cy="12239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419"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Fundamentos Teóricos</a:t>
            </a:r>
            <a:endParaRPr lang="es-ES"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345540"/>
      </p:ext>
    </p:extLst>
  </p:cSld>
  <p:clrMapOvr>
    <a:masterClrMapping/>
  </p:clrMapOvr>
  <p:transition spd="slow">
    <p:wip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12129</TotalTime>
  <Words>4514</Words>
  <Application>Microsoft Macintosh PowerPoint</Application>
  <PresentationFormat>Panorámica</PresentationFormat>
  <Paragraphs>541</Paragraphs>
  <Slides>49</Slides>
  <Notes>30</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49</vt:i4>
      </vt:variant>
    </vt:vector>
  </HeadingPairs>
  <TitlesOfParts>
    <vt:vector size="59" baseType="lpstr">
      <vt:lpstr>Brush Script MT</vt:lpstr>
      <vt:lpstr>Arial</vt:lpstr>
      <vt:lpstr>Calibri</vt:lpstr>
      <vt:lpstr>Calibri (Cuerpo)</vt:lpstr>
      <vt:lpstr>Calibri Light</vt:lpstr>
      <vt:lpstr>Cambria Math</vt:lpstr>
      <vt:lpstr>Lucida Handwriting</vt:lpstr>
      <vt:lpstr>Times New Roman</vt:lpstr>
      <vt:lpstr>Tema de Office</vt:lpstr>
      <vt:lpstr>Document</vt:lpstr>
      <vt:lpstr>Presentación de PowerPoint</vt:lpstr>
      <vt:lpstr>“Todos los triunfos nacen cuando nos atrevemos a comenzar”  Eugene Fitch</vt:lpstr>
      <vt:lpstr>Introducción </vt:lpstr>
      <vt:lpstr>Planteamiento del problema</vt:lpstr>
      <vt:lpstr>Justificación</vt:lpstr>
      <vt:lpstr>Área de estudio</vt:lpstr>
      <vt:lpstr>Objetivo General</vt:lpstr>
      <vt:lpstr>Objetivos específicos</vt:lpstr>
      <vt:lpstr>Presentación de PowerPoint</vt:lpstr>
      <vt:lpstr>Presentación de PowerPoint</vt:lpstr>
      <vt:lpstr>Ajuste de redes geodésicas </vt:lpstr>
      <vt:lpstr>Presentación de PowerPoint</vt:lpstr>
      <vt:lpstr>Presentación de PowerPoint</vt:lpstr>
      <vt:lpstr>RINEX</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 y Recomendaciones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Erika García</dc:creator>
  <cp:lastModifiedBy>KARLA LILIANA CARRASCO YANDUN</cp:lastModifiedBy>
  <cp:revision>203</cp:revision>
  <dcterms:created xsi:type="dcterms:W3CDTF">2021-02-04T20:50:24Z</dcterms:created>
  <dcterms:modified xsi:type="dcterms:W3CDTF">2021-09-14T14:56:00Z</dcterms:modified>
</cp:coreProperties>
</file>