
<file path=[Content_Types].xml><?xml version="1.0" encoding="utf-8"?>
<Types xmlns="http://schemas.openxmlformats.org/package/2006/content-types">
  <Default Extension="tmp" ContentType="image/png"/>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59" r:id="rId1"/>
    <p:sldMasterId id="2147483771" r:id="rId2"/>
  </p:sldMasterIdLst>
  <p:sldIdLst>
    <p:sldId id="262" r:id="rId3"/>
    <p:sldId id="257" r:id="rId4"/>
    <p:sldId id="261" r:id="rId5"/>
    <p:sldId id="258" r:id="rId6"/>
    <p:sldId id="260" r:id="rId7"/>
    <p:sldId id="263" r:id="rId8"/>
    <p:sldId id="265" r:id="rId9"/>
    <p:sldId id="264" r:id="rId10"/>
    <p:sldId id="266" r:id="rId11"/>
    <p:sldId id="267" r:id="rId12"/>
    <p:sldId id="268" r:id="rId13"/>
    <p:sldId id="269" r:id="rId14"/>
    <p:sldId id="270" r:id="rId15"/>
    <p:sldId id="271" r:id="rId16"/>
    <p:sldId id="274" r:id="rId17"/>
    <p:sldId id="275" r:id="rId18"/>
    <p:sldId id="276" r:id="rId19"/>
    <p:sldId id="277" r:id="rId20"/>
    <p:sldId id="278" r:id="rId2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Desktop\Macrofauna_Pl&#225;tano_Datos%20Recolectado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0"/>
            <c:invertIfNegative val="0"/>
            <c:bubble3D val="0"/>
            <c:spPr>
              <a:solidFill>
                <a:schemeClr val="bg2">
                  <a:lumMod val="50000"/>
                </a:schemeClr>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1-128F-4A00-97F3-BDEAB0ABDA02}"/>
              </c:ext>
            </c:extLst>
          </c:dPt>
          <c:dPt>
            <c:idx val="1"/>
            <c:invertIfNegative val="0"/>
            <c:bubble3D val="0"/>
            <c:spPr>
              <a:solidFill>
                <a:schemeClr val="bg1">
                  <a:lumMod val="75000"/>
                </a:schemeClr>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3-128F-4A00-97F3-BDEAB0ABDA02}"/>
              </c:ext>
            </c:extLst>
          </c:dPt>
          <c:dLbls>
            <c:dLbl>
              <c:idx val="0"/>
              <c:layout>
                <c:manualLayout>
                  <c:x val="2.2222222222222223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28F-4A00-97F3-BDEAB0ABDA02}"/>
                </c:ext>
                <c:ext xmlns:c15="http://schemas.microsoft.com/office/drawing/2012/chart" uri="{CE6537A1-D6FC-4f65-9D91-7224C49458BB}">
                  <c15:layout/>
                </c:ext>
              </c:extLst>
            </c:dLbl>
            <c:dLbl>
              <c:idx val="1"/>
              <c:layout>
                <c:manualLayout>
                  <c:x val="2.2222222222222119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28F-4A00-97F3-BDEAB0ABDA02}"/>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SHANNON!$B$45:$B$46</c:f>
              <c:strCache>
                <c:ptCount val="2"/>
                <c:pt idx="0">
                  <c:v>Esmeraldas</c:v>
                </c:pt>
                <c:pt idx="1">
                  <c:v>Santo Domingo</c:v>
                </c:pt>
              </c:strCache>
            </c:strRef>
          </c:cat>
          <c:val>
            <c:numRef>
              <c:f>SHANNON!$C$45:$C$46</c:f>
              <c:numCache>
                <c:formatCode>0.00</c:formatCode>
                <c:ptCount val="2"/>
                <c:pt idx="0">
                  <c:v>2.1833257257365268</c:v>
                </c:pt>
                <c:pt idx="1">
                  <c:v>2.2002451766225701</c:v>
                </c:pt>
              </c:numCache>
            </c:numRef>
          </c:val>
          <c:extLst xmlns:c16r2="http://schemas.microsoft.com/office/drawing/2015/06/chart">
            <c:ext xmlns:c16="http://schemas.microsoft.com/office/drawing/2014/chart" uri="{C3380CC4-5D6E-409C-BE32-E72D297353CC}">
              <c16:uniqueId val="{00000004-128F-4A00-97F3-BDEAB0ABDA02}"/>
            </c:ext>
          </c:extLst>
        </c:ser>
        <c:dLbls>
          <c:showLegendKey val="0"/>
          <c:showVal val="0"/>
          <c:showCatName val="0"/>
          <c:showSerName val="0"/>
          <c:showPercent val="0"/>
          <c:showBubbleSize val="0"/>
        </c:dLbls>
        <c:gapWidth val="150"/>
        <c:shape val="box"/>
        <c:axId val="-1973990336"/>
        <c:axId val="-1973996864"/>
        <c:axId val="0"/>
      </c:bar3DChart>
      <c:catAx>
        <c:axId val="-197399033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crossAx val="-1973996864"/>
        <c:crosses val="autoZero"/>
        <c:auto val="1"/>
        <c:lblAlgn val="ctr"/>
        <c:lblOffset val="100"/>
        <c:noMultiLvlLbl val="0"/>
      </c:catAx>
      <c:valAx>
        <c:axId val="-1973996864"/>
        <c:scaling>
          <c:orientation val="minMax"/>
        </c:scaling>
        <c:delete val="0"/>
        <c:axPos val="b"/>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crossAx val="-1973990336"/>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chemeClr val="tx1"/>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C0DC31-5978-4F64-8967-5900F998A283}" type="doc">
      <dgm:prSet loTypeId="urn:microsoft.com/office/officeart/2005/8/layout/chevron2" loCatId="process" qsTypeId="urn:microsoft.com/office/officeart/2005/8/quickstyle/3d3" qsCatId="3D" csTypeId="urn:microsoft.com/office/officeart/2005/8/colors/accent6_2" csCatId="accent6" phldr="1"/>
      <dgm:spPr/>
      <dgm:t>
        <a:bodyPr/>
        <a:lstStyle/>
        <a:p>
          <a:endParaRPr lang="es-ES"/>
        </a:p>
      </dgm:t>
    </dgm:pt>
    <dgm:pt modelId="{62EC312A-308D-4666-99D3-947EF819F494}">
      <dgm:prSet phldrT="[Texto]" custT="1"/>
      <dgm:spPr>
        <a:solidFill>
          <a:schemeClr val="accent2">
            <a:lumMod val="20000"/>
            <a:lumOff val="80000"/>
          </a:schemeClr>
        </a:solidFill>
      </dgm:spPr>
      <dgm:t>
        <a:bodyPr/>
        <a:lstStyle/>
        <a:p>
          <a:r>
            <a:rPr lang="es-ES" sz="1800" b="1" dirty="0" smtClean="0">
              <a:solidFill>
                <a:schemeClr val="tx1"/>
              </a:solidFill>
              <a:latin typeface="Times New Roman" panose="02020603050405020304" pitchFamily="18" charset="0"/>
              <a:cs typeface="Times New Roman" panose="02020603050405020304" pitchFamily="18" charset="0"/>
            </a:rPr>
            <a:t>OBJETIVO GENERAL</a:t>
          </a:r>
          <a:endParaRPr lang="es-ES" sz="1800" dirty="0">
            <a:solidFill>
              <a:schemeClr val="tx1"/>
            </a:solidFill>
            <a:latin typeface="Times New Roman" panose="02020603050405020304" pitchFamily="18" charset="0"/>
            <a:cs typeface="Times New Roman" panose="02020603050405020304" pitchFamily="18" charset="0"/>
          </a:endParaRPr>
        </a:p>
      </dgm:t>
    </dgm:pt>
    <dgm:pt modelId="{EF5B22C1-67AC-4792-AA0F-C0112F671DC4}" type="parTrans" cxnId="{EE92920B-1B1F-4D95-9E91-C15D5F0A574E}">
      <dgm:prSet/>
      <dgm:spPr/>
      <dgm:t>
        <a:bodyPr/>
        <a:lstStyle/>
        <a:p>
          <a:endParaRPr lang="es-ES" sz="1800">
            <a:latin typeface="Times New Roman" panose="02020603050405020304" pitchFamily="18" charset="0"/>
            <a:cs typeface="Times New Roman" panose="02020603050405020304" pitchFamily="18" charset="0"/>
          </a:endParaRPr>
        </a:p>
      </dgm:t>
    </dgm:pt>
    <dgm:pt modelId="{93AC8A16-0867-40A6-BD61-A9789916B0FE}" type="sibTrans" cxnId="{EE92920B-1B1F-4D95-9E91-C15D5F0A574E}">
      <dgm:prSet/>
      <dgm:spPr/>
      <dgm:t>
        <a:bodyPr/>
        <a:lstStyle/>
        <a:p>
          <a:endParaRPr lang="es-ES" sz="1800">
            <a:latin typeface="Times New Roman" panose="02020603050405020304" pitchFamily="18" charset="0"/>
            <a:cs typeface="Times New Roman" panose="02020603050405020304" pitchFamily="18" charset="0"/>
          </a:endParaRPr>
        </a:p>
      </dgm:t>
    </dgm:pt>
    <dgm:pt modelId="{B663804F-90CF-461C-A182-93B355EF8F1F}">
      <dgm:prSet phldrT="[Texto]" custT="1"/>
      <dgm:spPr>
        <a:solidFill>
          <a:schemeClr val="accent6">
            <a:lumMod val="40000"/>
            <a:lumOff val="60000"/>
            <a:alpha val="90000"/>
          </a:schemeClr>
        </a:solidFill>
      </dgm:spPr>
      <dgm:t>
        <a:bodyPr/>
        <a:lstStyle/>
        <a:p>
          <a:r>
            <a:rPr lang="es-ES" sz="2000" dirty="0" smtClean="0">
              <a:latin typeface="Times New Roman" panose="02020603050405020304" pitchFamily="18" charset="0"/>
              <a:cs typeface="Times New Roman" panose="02020603050405020304" pitchFamily="18" charset="0"/>
            </a:rPr>
            <a:t>Evaluar la </a:t>
          </a:r>
          <a:r>
            <a:rPr lang="es-ES" sz="2000" dirty="0" err="1" smtClean="0">
              <a:latin typeface="Times New Roman" panose="02020603050405020304" pitchFamily="18" charset="0"/>
              <a:cs typeface="Times New Roman" panose="02020603050405020304" pitchFamily="18" charset="0"/>
            </a:rPr>
            <a:t>macrofauna</a:t>
          </a:r>
          <a:r>
            <a:rPr lang="es-ES" sz="2000" dirty="0" smtClean="0">
              <a:latin typeface="Times New Roman" panose="02020603050405020304" pitchFamily="18" charset="0"/>
              <a:cs typeface="Times New Roman" panose="02020603050405020304" pitchFamily="18" charset="0"/>
            </a:rPr>
            <a:t> del suelo en plátano (</a:t>
          </a:r>
          <a:r>
            <a:rPr lang="es-ES" sz="2000" i="1" dirty="0" smtClean="0">
              <a:latin typeface="Times New Roman" panose="02020603050405020304" pitchFamily="18" charset="0"/>
              <a:cs typeface="Times New Roman" panose="02020603050405020304" pitchFamily="18" charset="0"/>
            </a:rPr>
            <a:t>Musa paradisiaca </a:t>
          </a:r>
          <a:r>
            <a:rPr lang="es-ES" sz="2000" dirty="0" smtClean="0">
              <a:latin typeface="Times New Roman" panose="02020603050405020304" pitchFamily="18" charset="0"/>
              <a:cs typeface="Times New Roman" panose="02020603050405020304" pitchFamily="18" charset="0"/>
            </a:rPr>
            <a:t>L.) en las zonas de Santo Domingo y Esmeraldas.</a:t>
          </a:r>
          <a:endParaRPr lang="es-ES" sz="2000" dirty="0">
            <a:latin typeface="Times New Roman" panose="02020603050405020304" pitchFamily="18" charset="0"/>
            <a:cs typeface="Times New Roman" panose="02020603050405020304" pitchFamily="18" charset="0"/>
          </a:endParaRPr>
        </a:p>
      </dgm:t>
    </dgm:pt>
    <dgm:pt modelId="{E6161773-2475-496F-9C75-6291439BF88A}" type="parTrans" cxnId="{E09FC7F1-6565-4708-BD00-ECE29C07676E}">
      <dgm:prSet/>
      <dgm:spPr/>
      <dgm:t>
        <a:bodyPr/>
        <a:lstStyle/>
        <a:p>
          <a:endParaRPr lang="es-ES" sz="1800">
            <a:latin typeface="Times New Roman" panose="02020603050405020304" pitchFamily="18" charset="0"/>
            <a:cs typeface="Times New Roman" panose="02020603050405020304" pitchFamily="18" charset="0"/>
          </a:endParaRPr>
        </a:p>
      </dgm:t>
    </dgm:pt>
    <dgm:pt modelId="{FF4E7EE4-C1EA-418B-AA19-76D3FEDFAB61}" type="sibTrans" cxnId="{E09FC7F1-6565-4708-BD00-ECE29C07676E}">
      <dgm:prSet/>
      <dgm:spPr/>
      <dgm:t>
        <a:bodyPr/>
        <a:lstStyle/>
        <a:p>
          <a:endParaRPr lang="es-ES" sz="1800">
            <a:latin typeface="Times New Roman" panose="02020603050405020304" pitchFamily="18" charset="0"/>
            <a:cs typeface="Times New Roman" panose="02020603050405020304" pitchFamily="18" charset="0"/>
          </a:endParaRPr>
        </a:p>
      </dgm:t>
    </dgm:pt>
    <dgm:pt modelId="{DE7D616D-A9DF-46BE-98A5-AD28214C367A}">
      <dgm:prSet phldrT="[Texto]" custT="1"/>
      <dgm:spPr>
        <a:solidFill>
          <a:schemeClr val="accent2">
            <a:lumMod val="40000"/>
            <a:lumOff val="60000"/>
          </a:schemeClr>
        </a:solidFill>
      </dgm:spPr>
      <dgm:t>
        <a:bodyPr/>
        <a:lstStyle/>
        <a:p>
          <a:r>
            <a:rPr lang="es-ES" sz="1800" b="1" dirty="0" smtClean="0">
              <a:solidFill>
                <a:schemeClr val="tx1"/>
              </a:solidFill>
              <a:latin typeface="Times New Roman" panose="02020603050405020304" pitchFamily="18" charset="0"/>
              <a:cs typeface="Times New Roman" panose="02020603050405020304" pitchFamily="18" charset="0"/>
            </a:rPr>
            <a:t>OBJETIVOS ESPECÍFICOS</a:t>
          </a:r>
          <a:endParaRPr lang="es-ES" sz="1800" dirty="0">
            <a:solidFill>
              <a:schemeClr val="tx1"/>
            </a:solidFill>
            <a:latin typeface="Times New Roman" panose="02020603050405020304" pitchFamily="18" charset="0"/>
            <a:cs typeface="Times New Roman" panose="02020603050405020304" pitchFamily="18" charset="0"/>
          </a:endParaRPr>
        </a:p>
      </dgm:t>
    </dgm:pt>
    <dgm:pt modelId="{11D2ED7F-7A6A-4505-ACFD-5DCFEE37319F}" type="parTrans" cxnId="{1E209662-93B8-4C36-A0B4-A1932427541B}">
      <dgm:prSet/>
      <dgm:spPr/>
      <dgm:t>
        <a:bodyPr/>
        <a:lstStyle/>
        <a:p>
          <a:endParaRPr lang="es-ES" sz="1800">
            <a:latin typeface="Times New Roman" panose="02020603050405020304" pitchFamily="18" charset="0"/>
            <a:cs typeface="Times New Roman" panose="02020603050405020304" pitchFamily="18" charset="0"/>
          </a:endParaRPr>
        </a:p>
      </dgm:t>
    </dgm:pt>
    <dgm:pt modelId="{40DEA082-8967-46B6-9E92-5C1CD34956DF}" type="sibTrans" cxnId="{1E209662-93B8-4C36-A0B4-A1932427541B}">
      <dgm:prSet/>
      <dgm:spPr/>
      <dgm:t>
        <a:bodyPr/>
        <a:lstStyle/>
        <a:p>
          <a:endParaRPr lang="es-ES" sz="1800">
            <a:latin typeface="Times New Roman" panose="02020603050405020304" pitchFamily="18" charset="0"/>
            <a:cs typeface="Times New Roman" panose="02020603050405020304" pitchFamily="18" charset="0"/>
          </a:endParaRPr>
        </a:p>
      </dgm:t>
    </dgm:pt>
    <dgm:pt modelId="{45C933F1-24D2-4043-B981-9BC3DBBD0C08}">
      <dgm:prSet phldrT="[Texto]" custT="1"/>
      <dgm:spPr>
        <a:solidFill>
          <a:schemeClr val="accent6">
            <a:lumMod val="20000"/>
            <a:lumOff val="80000"/>
            <a:alpha val="90000"/>
          </a:schemeClr>
        </a:solidFill>
      </dgm:spPr>
      <dgm:t>
        <a:bodyPr/>
        <a:lstStyle/>
        <a:p>
          <a:r>
            <a:rPr lang="es-ES" sz="2000" dirty="0" smtClean="0">
              <a:latin typeface="Times New Roman" panose="02020603050405020304" pitchFamily="18" charset="0"/>
              <a:cs typeface="Times New Roman" panose="02020603050405020304" pitchFamily="18" charset="0"/>
            </a:rPr>
            <a:t>Determinar las biomasas de la </a:t>
          </a:r>
          <a:r>
            <a:rPr lang="es-ES" sz="2000" dirty="0" err="1" smtClean="0">
              <a:latin typeface="Times New Roman" panose="02020603050405020304" pitchFamily="18" charset="0"/>
              <a:cs typeface="Times New Roman" panose="02020603050405020304" pitchFamily="18" charset="0"/>
            </a:rPr>
            <a:t>macrofauna</a:t>
          </a:r>
          <a:r>
            <a:rPr lang="es-ES" sz="2000" dirty="0" smtClean="0">
              <a:latin typeface="Times New Roman" panose="02020603050405020304" pitchFamily="18" charset="0"/>
              <a:cs typeface="Times New Roman" panose="02020603050405020304" pitchFamily="18" charset="0"/>
            </a:rPr>
            <a:t> del suelo obtenidas de los cultivos de plátano en las dos localidades.</a:t>
          </a:r>
          <a:endParaRPr lang="es-ES" sz="2000" dirty="0">
            <a:latin typeface="Times New Roman" panose="02020603050405020304" pitchFamily="18" charset="0"/>
            <a:cs typeface="Times New Roman" panose="02020603050405020304" pitchFamily="18" charset="0"/>
          </a:endParaRPr>
        </a:p>
      </dgm:t>
    </dgm:pt>
    <dgm:pt modelId="{5B8FCF14-A785-426C-BFD9-213E6F5C2741}" type="parTrans" cxnId="{37EBE707-11A7-41F8-A739-5B24889DB2E4}">
      <dgm:prSet/>
      <dgm:spPr/>
      <dgm:t>
        <a:bodyPr/>
        <a:lstStyle/>
        <a:p>
          <a:endParaRPr lang="es-ES" sz="1800">
            <a:latin typeface="Times New Roman" panose="02020603050405020304" pitchFamily="18" charset="0"/>
            <a:cs typeface="Times New Roman" panose="02020603050405020304" pitchFamily="18" charset="0"/>
          </a:endParaRPr>
        </a:p>
      </dgm:t>
    </dgm:pt>
    <dgm:pt modelId="{7ED1A0DA-2C1A-459C-9F48-EBB95732E9D8}" type="sibTrans" cxnId="{37EBE707-11A7-41F8-A739-5B24889DB2E4}">
      <dgm:prSet/>
      <dgm:spPr/>
      <dgm:t>
        <a:bodyPr/>
        <a:lstStyle/>
        <a:p>
          <a:endParaRPr lang="es-ES" sz="1800">
            <a:latin typeface="Times New Roman" panose="02020603050405020304" pitchFamily="18" charset="0"/>
            <a:cs typeface="Times New Roman" panose="02020603050405020304" pitchFamily="18" charset="0"/>
          </a:endParaRPr>
        </a:p>
      </dgm:t>
    </dgm:pt>
    <dgm:pt modelId="{29CA122A-FA41-47DA-9F73-0F6E6FD5A88C}">
      <dgm:prSet custT="1"/>
      <dgm:spPr>
        <a:solidFill>
          <a:schemeClr val="accent6">
            <a:lumMod val="20000"/>
            <a:lumOff val="80000"/>
            <a:alpha val="90000"/>
          </a:schemeClr>
        </a:solidFill>
      </dgm:spPr>
      <dgm:t>
        <a:bodyPr/>
        <a:lstStyle/>
        <a:p>
          <a:r>
            <a:rPr lang="es-ES" sz="2000" dirty="0" smtClean="0">
              <a:latin typeface="Times New Roman" panose="02020603050405020304" pitchFamily="18" charset="0"/>
              <a:cs typeface="Times New Roman" panose="02020603050405020304" pitchFamily="18" charset="0"/>
            </a:rPr>
            <a:t>Realizar la clasificación de los componentes biológicos (</a:t>
          </a:r>
          <a:r>
            <a:rPr lang="es-ES" sz="2000" dirty="0" err="1" smtClean="0">
              <a:latin typeface="Times New Roman" panose="02020603050405020304" pitchFamily="18" charset="0"/>
              <a:cs typeface="Times New Roman" panose="02020603050405020304" pitchFamily="18" charset="0"/>
            </a:rPr>
            <a:t>macroinvertebrados</a:t>
          </a:r>
          <a:r>
            <a:rPr lang="es-ES" sz="2000" dirty="0" smtClean="0">
              <a:latin typeface="Times New Roman" panose="02020603050405020304" pitchFamily="18" charset="0"/>
              <a:cs typeface="Times New Roman" panose="02020603050405020304" pitchFamily="18" charset="0"/>
            </a:rPr>
            <a:t>) de acuerdo a sus unidades taxonómicas.</a:t>
          </a:r>
          <a:endParaRPr lang="es-ES" sz="2000" dirty="0">
            <a:latin typeface="Times New Roman" panose="02020603050405020304" pitchFamily="18" charset="0"/>
            <a:cs typeface="Times New Roman" panose="02020603050405020304" pitchFamily="18" charset="0"/>
          </a:endParaRPr>
        </a:p>
      </dgm:t>
    </dgm:pt>
    <dgm:pt modelId="{50F27BC8-E854-4400-B978-D6EFF881C3F4}" type="parTrans" cxnId="{305065DE-4D0D-40E5-82C6-BE823AB3A1E3}">
      <dgm:prSet/>
      <dgm:spPr/>
      <dgm:t>
        <a:bodyPr/>
        <a:lstStyle/>
        <a:p>
          <a:endParaRPr lang="es-ES"/>
        </a:p>
      </dgm:t>
    </dgm:pt>
    <dgm:pt modelId="{5487264C-837A-4169-8643-B7A062F10008}" type="sibTrans" cxnId="{305065DE-4D0D-40E5-82C6-BE823AB3A1E3}">
      <dgm:prSet/>
      <dgm:spPr/>
      <dgm:t>
        <a:bodyPr/>
        <a:lstStyle/>
        <a:p>
          <a:endParaRPr lang="es-ES"/>
        </a:p>
      </dgm:t>
    </dgm:pt>
    <dgm:pt modelId="{ECDE9EBC-39DF-4BBB-9F33-1854FD307B91}">
      <dgm:prSet custT="1"/>
      <dgm:spPr>
        <a:solidFill>
          <a:schemeClr val="accent6">
            <a:lumMod val="20000"/>
            <a:lumOff val="80000"/>
            <a:alpha val="90000"/>
          </a:schemeClr>
        </a:solidFill>
      </dgm:spPr>
      <dgm:t>
        <a:bodyPr/>
        <a:lstStyle/>
        <a:p>
          <a:r>
            <a:rPr lang="es-ES" sz="2000" dirty="0" smtClean="0">
              <a:latin typeface="Times New Roman" panose="02020603050405020304" pitchFamily="18" charset="0"/>
              <a:cs typeface="Times New Roman" panose="02020603050405020304" pitchFamily="18" charset="0"/>
            </a:rPr>
            <a:t>Estimar los índices de diversidad con relación a la </a:t>
          </a:r>
          <a:r>
            <a:rPr lang="es-ES" sz="2000" dirty="0" err="1" smtClean="0">
              <a:latin typeface="Times New Roman" panose="02020603050405020304" pitchFamily="18" charset="0"/>
              <a:cs typeface="Times New Roman" panose="02020603050405020304" pitchFamily="18" charset="0"/>
            </a:rPr>
            <a:t>macrofauna</a:t>
          </a:r>
          <a:r>
            <a:rPr lang="es-ES" sz="2000" dirty="0" smtClean="0">
              <a:latin typeface="Times New Roman" panose="02020603050405020304" pitchFamily="18" charset="0"/>
              <a:cs typeface="Times New Roman" panose="02020603050405020304" pitchFamily="18" charset="0"/>
            </a:rPr>
            <a:t> obtenida de los suelos pertenecientes al cultivo de plátano.</a:t>
          </a:r>
          <a:endParaRPr lang="es-ES" sz="2000" dirty="0">
            <a:latin typeface="Times New Roman" panose="02020603050405020304" pitchFamily="18" charset="0"/>
            <a:cs typeface="Times New Roman" panose="02020603050405020304" pitchFamily="18" charset="0"/>
          </a:endParaRPr>
        </a:p>
      </dgm:t>
    </dgm:pt>
    <dgm:pt modelId="{46ECFE67-62D9-4831-9FE1-3E212D811F96}" type="parTrans" cxnId="{A7AFA700-919B-4FFF-8625-47CBA54499B7}">
      <dgm:prSet/>
      <dgm:spPr/>
      <dgm:t>
        <a:bodyPr/>
        <a:lstStyle/>
        <a:p>
          <a:endParaRPr lang="es-ES"/>
        </a:p>
      </dgm:t>
    </dgm:pt>
    <dgm:pt modelId="{66BE12FB-18AD-4C1B-AB74-83A061A9A175}" type="sibTrans" cxnId="{A7AFA700-919B-4FFF-8625-47CBA54499B7}">
      <dgm:prSet/>
      <dgm:spPr/>
      <dgm:t>
        <a:bodyPr/>
        <a:lstStyle/>
        <a:p>
          <a:endParaRPr lang="es-ES"/>
        </a:p>
      </dgm:t>
    </dgm:pt>
    <dgm:pt modelId="{35D2ACA0-DD46-4E96-AC2E-4A8D7244A54E}" type="pres">
      <dgm:prSet presAssocID="{B4C0DC31-5978-4F64-8967-5900F998A283}" presName="linearFlow" presStyleCnt="0">
        <dgm:presLayoutVars>
          <dgm:dir/>
          <dgm:animLvl val="lvl"/>
          <dgm:resizeHandles val="exact"/>
        </dgm:presLayoutVars>
      </dgm:prSet>
      <dgm:spPr/>
      <dgm:t>
        <a:bodyPr/>
        <a:lstStyle/>
        <a:p>
          <a:endParaRPr lang="es-ES"/>
        </a:p>
      </dgm:t>
    </dgm:pt>
    <dgm:pt modelId="{A4AF3F72-D7D9-4EF0-A89E-1DD1B775EEB1}" type="pres">
      <dgm:prSet presAssocID="{62EC312A-308D-4666-99D3-947EF819F494}" presName="composite" presStyleCnt="0"/>
      <dgm:spPr/>
    </dgm:pt>
    <dgm:pt modelId="{4FAF248D-9980-49A9-A043-A1276667D0BA}" type="pres">
      <dgm:prSet presAssocID="{62EC312A-308D-4666-99D3-947EF819F494}" presName="parentText" presStyleLbl="alignNode1" presStyleIdx="0" presStyleCnt="2">
        <dgm:presLayoutVars>
          <dgm:chMax val="1"/>
          <dgm:bulletEnabled val="1"/>
        </dgm:presLayoutVars>
      </dgm:prSet>
      <dgm:spPr/>
      <dgm:t>
        <a:bodyPr/>
        <a:lstStyle/>
        <a:p>
          <a:endParaRPr lang="es-ES"/>
        </a:p>
      </dgm:t>
    </dgm:pt>
    <dgm:pt modelId="{2F23FF17-39DA-464D-BA06-BB39BAACECB7}" type="pres">
      <dgm:prSet presAssocID="{62EC312A-308D-4666-99D3-947EF819F494}" presName="descendantText" presStyleLbl="alignAcc1" presStyleIdx="0" presStyleCnt="2">
        <dgm:presLayoutVars>
          <dgm:bulletEnabled val="1"/>
        </dgm:presLayoutVars>
      </dgm:prSet>
      <dgm:spPr/>
      <dgm:t>
        <a:bodyPr/>
        <a:lstStyle/>
        <a:p>
          <a:endParaRPr lang="es-ES"/>
        </a:p>
      </dgm:t>
    </dgm:pt>
    <dgm:pt modelId="{AB285DD8-A85B-4BA1-B5A5-7FE5ED87C465}" type="pres">
      <dgm:prSet presAssocID="{93AC8A16-0867-40A6-BD61-A9789916B0FE}" presName="sp" presStyleCnt="0"/>
      <dgm:spPr/>
    </dgm:pt>
    <dgm:pt modelId="{4C31A8E5-4057-4F7C-A4BF-E86949B9FEF5}" type="pres">
      <dgm:prSet presAssocID="{DE7D616D-A9DF-46BE-98A5-AD28214C367A}" presName="composite" presStyleCnt="0"/>
      <dgm:spPr/>
    </dgm:pt>
    <dgm:pt modelId="{7050F9D0-CA01-4D88-9232-E3ECD12774DE}" type="pres">
      <dgm:prSet presAssocID="{DE7D616D-A9DF-46BE-98A5-AD28214C367A}" presName="parentText" presStyleLbl="alignNode1" presStyleIdx="1" presStyleCnt="2">
        <dgm:presLayoutVars>
          <dgm:chMax val="1"/>
          <dgm:bulletEnabled val="1"/>
        </dgm:presLayoutVars>
      </dgm:prSet>
      <dgm:spPr/>
      <dgm:t>
        <a:bodyPr/>
        <a:lstStyle/>
        <a:p>
          <a:endParaRPr lang="es-ES"/>
        </a:p>
      </dgm:t>
    </dgm:pt>
    <dgm:pt modelId="{1673C668-236D-41AC-9545-D3B6166F5C62}" type="pres">
      <dgm:prSet presAssocID="{DE7D616D-A9DF-46BE-98A5-AD28214C367A}" presName="descendantText" presStyleLbl="alignAcc1" presStyleIdx="1" presStyleCnt="2" custScaleY="123048">
        <dgm:presLayoutVars>
          <dgm:bulletEnabled val="1"/>
        </dgm:presLayoutVars>
      </dgm:prSet>
      <dgm:spPr/>
      <dgm:t>
        <a:bodyPr/>
        <a:lstStyle/>
        <a:p>
          <a:endParaRPr lang="es-ES"/>
        </a:p>
      </dgm:t>
    </dgm:pt>
  </dgm:ptLst>
  <dgm:cxnLst>
    <dgm:cxn modelId="{37EBE707-11A7-41F8-A739-5B24889DB2E4}" srcId="{DE7D616D-A9DF-46BE-98A5-AD28214C367A}" destId="{45C933F1-24D2-4043-B981-9BC3DBBD0C08}" srcOrd="0" destOrd="0" parTransId="{5B8FCF14-A785-426C-BFD9-213E6F5C2741}" sibTransId="{7ED1A0DA-2C1A-459C-9F48-EBB95732E9D8}"/>
    <dgm:cxn modelId="{32C6A2F1-E1D8-4FAE-BFC1-8E2CC1D6963E}" type="presOf" srcId="{DE7D616D-A9DF-46BE-98A5-AD28214C367A}" destId="{7050F9D0-CA01-4D88-9232-E3ECD12774DE}" srcOrd="0" destOrd="0" presId="urn:microsoft.com/office/officeart/2005/8/layout/chevron2"/>
    <dgm:cxn modelId="{E8F631F8-86F7-4512-BE2D-17436DDB4534}" type="presOf" srcId="{29CA122A-FA41-47DA-9F73-0F6E6FD5A88C}" destId="{1673C668-236D-41AC-9545-D3B6166F5C62}" srcOrd="0" destOrd="1" presId="urn:microsoft.com/office/officeart/2005/8/layout/chevron2"/>
    <dgm:cxn modelId="{A7AFA700-919B-4FFF-8625-47CBA54499B7}" srcId="{DE7D616D-A9DF-46BE-98A5-AD28214C367A}" destId="{ECDE9EBC-39DF-4BBB-9F33-1854FD307B91}" srcOrd="2" destOrd="0" parTransId="{46ECFE67-62D9-4831-9FE1-3E212D811F96}" sibTransId="{66BE12FB-18AD-4C1B-AB74-83A061A9A175}"/>
    <dgm:cxn modelId="{E09FC7F1-6565-4708-BD00-ECE29C07676E}" srcId="{62EC312A-308D-4666-99D3-947EF819F494}" destId="{B663804F-90CF-461C-A182-93B355EF8F1F}" srcOrd="0" destOrd="0" parTransId="{E6161773-2475-496F-9C75-6291439BF88A}" sibTransId="{FF4E7EE4-C1EA-418B-AA19-76D3FEDFAB61}"/>
    <dgm:cxn modelId="{2376EBD6-074F-4983-9BAF-A93EE45D7C0E}" type="presOf" srcId="{62EC312A-308D-4666-99D3-947EF819F494}" destId="{4FAF248D-9980-49A9-A043-A1276667D0BA}" srcOrd="0" destOrd="0" presId="urn:microsoft.com/office/officeart/2005/8/layout/chevron2"/>
    <dgm:cxn modelId="{9B564F32-189A-4921-8E0B-67333844F1F5}" type="presOf" srcId="{ECDE9EBC-39DF-4BBB-9F33-1854FD307B91}" destId="{1673C668-236D-41AC-9545-D3B6166F5C62}" srcOrd="0" destOrd="2" presId="urn:microsoft.com/office/officeart/2005/8/layout/chevron2"/>
    <dgm:cxn modelId="{1E209662-93B8-4C36-A0B4-A1932427541B}" srcId="{B4C0DC31-5978-4F64-8967-5900F998A283}" destId="{DE7D616D-A9DF-46BE-98A5-AD28214C367A}" srcOrd="1" destOrd="0" parTransId="{11D2ED7F-7A6A-4505-ACFD-5DCFEE37319F}" sibTransId="{40DEA082-8967-46B6-9E92-5C1CD34956DF}"/>
    <dgm:cxn modelId="{EE92920B-1B1F-4D95-9E91-C15D5F0A574E}" srcId="{B4C0DC31-5978-4F64-8967-5900F998A283}" destId="{62EC312A-308D-4666-99D3-947EF819F494}" srcOrd="0" destOrd="0" parTransId="{EF5B22C1-67AC-4792-AA0F-C0112F671DC4}" sibTransId="{93AC8A16-0867-40A6-BD61-A9789916B0FE}"/>
    <dgm:cxn modelId="{4BF1C9C8-B95B-45F4-8AB6-EA8155FFEE0F}" type="presOf" srcId="{B4C0DC31-5978-4F64-8967-5900F998A283}" destId="{35D2ACA0-DD46-4E96-AC2E-4A8D7244A54E}" srcOrd="0" destOrd="0" presId="urn:microsoft.com/office/officeart/2005/8/layout/chevron2"/>
    <dgm:cxn modelId="{31839575-F0F7-476D-8A70-D714464A7715}" type="presOf" srcId="{45C933F1-24D2-4043-B981-9BC3DBBD0C08}" destId="{1673C668-236D-41AC-9545-D3B6166F5C62}" srcOrd="0" destOrd="0" presId="urn:microsoft.com/office/officeart/2005/8/layout/chevron2"/>
    <dgm:cxn modelId="{04518D1F-2114-4A10-91BE-3739EEEB0F78}" type="presOf" srcId="{B663804F-90CF-461C-A182-93B355EF8F1F}" destId="{2F23FF17-39DA-464D-BA06-BB39BAACECB7}" srcOrd="0" destOrd="0" presId="urn:microsoft.com/office/officeart/2005/8/layout/chevron2"/>
    <dgm:cxn modelId="{305065DE-4D0D-40E5-82C6-BE823AB3A1E3}" srcId="{DE7D616D-A9DF-46BE-98A5-AD28214C367A}" destId="{29CA122A-FA41-47DA-9F73-0F6E6FD5A88C}" srcOrd="1" destOrd="0" parTransId="{50F27BC8-E854-4400-B978-D6EFF881C3F4}" sibTransId="{5487264C-837A-4169-8643-B7A062F10008}"/>
    <dgm:cxn modelId="{F384ABF1-57D2-4C38-912A-DAF0EDB11FD1}" type="presParOf" srcId="{35D2ACA0-DD46-4E96-AC2E-4A8D7244A54E}" destId="{A4AF3F72-D7D9-4EF0-A89E-1DD1B775EEB1}" srcOrd="0" destOrd="0" presId="urn:microsoft.com/office/officeart/2005/8/layout/chevron2"/>
    <dgm:cxn modelId="{C769BCAF-877F-4577-9A0D-62B4FE0106BB}" type="presParOf" srcId="{A4AF3F72-D7D9-4EF0-A89E-1DD1B775EEB1}" destId="{4FAF248D-9980-49A9-A043-A1276667D0BA}" srcOrd="0" destOrd="0" presId="urn:microsoft.com/office/officeart/2005/8/layout/chevron2"/>
    <dgm:cxn modelId="{26C341C8-ED1E-4F6D-8145-755FAB276B99}" type="presParOf" srcId="{A4AF3F72-D7D9-4EF0-A89E-1DD1B775EEB1}" destId="{2F23FF17-39DA-464D-BA06-BB39BAACECB7}" srcOrd="1" destOrd="0" presId="urn:microsoft.com/office/officeart/2005/8/layout/chevron2"/>
    <dgm:cxn modelId="{D5C7077D-408E-48C9-9D0C-ACBF6F0FCAD0}" type="presParOf" srcId="{35D2ACA0-DD46-4E96-AC2E-4A8D7244A54E}" destId="{AB285DD8-A85B-4BA1-B5A5-7FE5ED87C465}" srcOrd="1" destOrd="0" presId="urn:microsoft.com/office/officeart/2005/8/layout/chevron2"/>
    <dgm:cxn modelId="{A777E4ED-0D0F-4113-9247-2AFEBB668004}" type="presParOf" srcId="{35D2ACA0-DD46-4E96-AC2E-4A8D7244A54E}" destId="{4C31A8E5-4057-4F7C-A4BF-E86949B9FEF5}" srcOrd="2" destOrd="0" presId="urn:microsoft.com/office/officeart/2005/8/layout/chevron2"/>
    <dgm:cxn modelId="{AE698065-3052-4BB5-AAEF-C907D79FB05E}" type="presParOf" srcId="{4C31A8E5-4057-4F7C-A4BF-E86949B9FEF5}" destId="{7050F9D0-CA01-4D88-9232-E3ECD12774DE}" srcOrd="0" destOrd="0" presId="urn:microsoft.com/office/officeart/2005/8/layout/chevron2"/>
    <dgm:cxn modelId="{0E2E3768-79D7-4065-97D5-D2C56DDAB024}" type="presParOf" srcId="{4C31A8E5-4057-4F7C-A4BF-E86949B9FEF5}" destId="{1673C668-236D-41AC-9545-D3B6166F5C6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F248D-9980-49A9-A043-A1276667D0BA}">
      <dsp:nvSpPr>
        <dsp:cNvPr id="0" name=""/>
        <dsp:cNvSpPr/>
      </dsp:nvSpPr>
      <dsp:spPr>
        <a:xfrm rot="5400000">
          <a:off x="-375359" y="381426"/>
          <a:ext cx="2502393" cy="1751675"/>
        </a:xfrm>
        <a:prstGeom prst="chevron">
          <a:avLst/>
        </a:prstGeom>
        <a:solidFill>
          <a:schemeClr val="accent2">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solidFill>
                <a:schemeClr val="tx1"/>
              </a:solidFill>
              <a:latin typeface="Times New Roman" panose="02020603050405020304" pitchFamily="18" charset="0"/>
              <a:cs typeface="Times New Roman" panose="02020603050405020304" pitchFamily="18" charset="0"/>
            </a:rPr>
            <a:t>OBJETIVO GENERAL</a:t>
          </a:r>
          <a:endParaRPr lang="es-ES" sz="1800" kern="1200" dirty="0">
            <a:solidFill>
              <a:schemeClr val="tx1"/>
            </a:solidFill>
            <a:latin typeface="Times New Roman" panose="02020603050405020304" pitchFamily="18" charset="0"/>
            <a:cs typeface="Times New Roman" panose="02020603050405020304" pitchFamily="18" charset="0"/>
          </a:endParaRPr>
        </a:p>
      </dsp:txBody>
      <dsp:txXfrm rot="-5400000">
        <a:off x="1" y="881905"/>
        <a:ext cx="1751675" cy="750718"/>
      </dsp:txXfrm>
    </dsp:sp>
    <dsp:sp modelId="{2F23FF17-39DA-464D-BA06-BB39BAACECB7}">
      <dsp:nvSpPr>
        <dsp:cNvPr id="0" name=""/>
        <dsp:cNvSpPr/>
      </dsp:nvSpPr>
      <dsp:spPr>
        <a:xfrm rot="5400000">
          <a:off x="5819415" y="-4061672"/>
          <a:ext cx="1626556" cy="9762036"/>
        </a:xfrm>
        <a:prstGeom prst="round2SameRect">
          <a:avLst/>
        </a:prstGeom>
        <a:solidFill>
          <a:schemeClr val="accent6">
            <a:lumMod val="40000"/>
            <a:lumOff val="6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latin typeface="Times New Roman" panose="02020603050405020304" pitchFamily="18" charset="0"/>
              <a:cs typeface="Times New Roman" panose="02020603050405020304" pitchFamily="18" charset="0"/>
            </a:rPr>
            <a:t>Evaluar la </a:t>
          </a:r>
          <a:r>
            <a:rPr lang="es-ES" sz="2000" kern="1200" dirty="0" err="1" smtClean="0">
              <a:latin typeface="Times New Roman" panose="02020603050405020304" pitchFamily="18" charset="0"/>
              <a:cs typeface="Times New Roman" panose="02020603050405020304" pitchFamily="18" charset="0"/>
            </a:rPr>
            <a:t>macrofauna</a:t>
          </a:r>
          <a:r>
            <a:rPr lang="es-ES" sz="2000" kern="1200" dirty="0" smtClean="0">
              <a:latin typeface="Times New Roman" panose="02020603050405020304" pitchFamily="18" charset="0"/>
              <a:cs typeface="Times New Roman" panose="02020603050405020304" pitchFamily="18" charset="0"/>
            </a:rPr>
            <a:t> del suelo en plátano (</a:t>
          </a:r>
          <a:r>
            <a:rPr lang="es-ES" sz="2000" i="1" kern="1200" dirty="0" smtClean="0">
              <a:latin typeface="Times New Roman" panose="02020603050405020304" pitchFamily="18" charset="0"/>
              <a:cs typeface="Times New Roman" panose="02020603050405020304" pitchFamily="18" charset="0"/>
            </a:rPr>
            <a:t>Musa paradisiaca </a:t>
          </a:r>
          <a:r>
            <a:rPr lang="es-ES" sz="2000" kern="1200" dirty="0" smtClean="0">
              <a:latin typeface="Times New Roman" panose="02020603050405020304" pitchFamily="18" charset="0"/>
              <a:cs typeface="Times New Roman" panose="02020603050405020304" pitchFamily="18" charset="0"/>
            </a:rPr>
            <a:t>L.) en las zonas de Santo Domingo y Esmeraldas.</a:t>
          </a:r>
          <a:endParaRPr lang="es-ES" sz="2000" kern="1200" dirty="0">
            <a:latin typeface="Times New Roman" panose="02020603050405020304" pitchFamily="18" charset="0"/>
            <a:cs typeface="Times New Roman" panose="02020603050405020304" pitchFamily="18" charset="0"/>
          </a:endParaRPr>
        </a:p>
      </dsp:txBody>
      <dsp:txXfrm rot="-5400000">
        <a:off x="1751675" y="85470"/>
        <a:ext cx="9682634" cy="1467752"/>
      </dsp:txXfrm>
    </dsp:sp>
    <dsp:sp modelId="{7050F9D0-CA01-4D88-9232-E3ECD12774DE}">
      <dsp:nvSpPr>
        <dsp:cNvPr id="0" name=""/>
        <dsp:cNvSpPr/>
      </dsp:nvSpPr>
      <dsp:spPr>
        <a:xfrm rot="5400000">
          <a:off x="-375359" y="2799505"/>
          <a:ext cx="2502393" cy="1751675"/>
        </a:xfrm>
        <a:prstGeom prst="chevron">
          <a:avLst/>
        </a:prstGeom>
        <a:solidFill>
          <a:schemeClr val="accent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solidFill>
                <a:schemeClr val="tx1"/>
              </a:solidFill>
              <a:latin typeface="Times New Roman" panose="02020603050405020304" pitchFamily="18" charset="0"/>
              <a:cs typeface="Times New Roman" panose="02020603050405020304" pitchFamily="18" charset="0"/>
            </a:rPr>
            <a:t>OBJETIVOS ESPECÍFICOS</a:t>
          </a:r>
          <a:endParaRPr lang="es-ES" sz="1800" kern="1200" dirty="0">
            <a:solidFill>
              <a:schemeClr val="tx1"/>
            </a:solidFill>
            <a:latin typeface="Times New Roman" panose="02020603050405020304" pitchFamily="18" charset="0"/>
            <a:cs typeface="Times New Roman" panose="02020603050405020304" pitchFamily="18" charset="0"/>
          </a:endParaRPr>
        </a:p>
      </dsp:txBody>
      <dsp:txXfrm rot="-5400000">
        <a:off x="1" y="3299984"/>
        <a:ext cx="1751675" cy="750718"/>
      </dsp:txXfrm>
    </dsp:sp>
    <dsp:sp modelId="{1673C668-236D-41AC-9545-D3B6166F5C62}">
      <dsp:nvSpPr>
        <dsp:cNvPr id="0" name=""/>
        <dsp:cNvSpPr/>
      </dsp:nvSpPr>
      <dsp:spPr>
        <a:xfrm rot="5400000">
          <a:off x="5631971" y="-1643593"/>
          <a:ext cx="2001444" cy="9762036"/>
        </a:xfrm>
        <a:prstGeom prst="round2SameRect">
          <a:avLst/>
        </a:prstGeom>
        <a:solidFill>
          <a:schemeClr val="accent6">
            <a:lumMod val="20000"/>
            <a:lumOff val="8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latin typeface="Times New Roman" panose="02020603050405020304" pitchFamily="18" charset="0"/>
              <a:cs typeface="Times New Roman" panose="02020603050405020304" pitchFamily="18" charset="0"/>
            </a:rPr>
            <a:t>Determinar las biomasas de la </a:t>
          </a:r>
          <a:r>
            <a:rPr lang="es-ES" sz="2000" kern="1200" dirty="0" err="1" smtClean="0">
              <a:latin typeface="Times New Roman" panose="02020603050405020304" pitchFamily="18" charset="0"/>
              <a:cs typeface="Times New Roman" panose="02020603050405020304" pitchFamily="18" charset="0"/>
            </a:rPr>
            <a:t>macrofauna</a:t>
          </a:r>
          <a:r>
            <a:rPr lang="es-ES" sz="2000" kern="1200" dirty="0" smtClean="0">
              <a:latin typeface="Times New Roman" panose="02020603050405020304" pitchFamily="18" charset="0"/>
              <a:cs typeface="Times New Roman" panose="02020603050405020304" pitchFamily="18" charset="0"/>
            </a:rPr>
            <a:t> del suelo obtenidas de los cultivos de plátano en las dos localidades.</a:t>
          </a:r>
          <a:endParaRPr lang="es-E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S" sz="2000" kern="1200" dirty="0" smtClean="0">
              <a:latin typeface="Times New Roman" panose="02020603050405020304" pitchFamily="18" charset="0"/>
              <a:cs typeface="Times New Roman" panose="02020603050405020304" pitchFamily="18" charset="0"/>
            </a:rPr>
            <a:t>Realizar la clasificación de los componentes biológicos (</a:t>
          </a:r>
          <a:r>
            <a:rPr lang="es-ES" sz="2000" kern="1200" dirty="0" err="1" smtClean="0">
              <a:latin typeface="Times New Roman" panose="02020603050405020304" pitchFamily="18" charset="0"/>
              <a:cs typeface="Times New Roman" panose="02020603050405020304" pitchFamily="18" charset="0"/>
            </a:rPr>
            <a:t>macroinvertebrados</a:t>
          </a:r>
          <a:r>
            <a:rPr lang="es-ES" sz="2000" kern="1200" dirty="0" smtClean="0">
              <a:latin typeface="Times New Roman" panose="02020603050405020304" pitchFamily="18" charset="0"/>
              <a:cs typeface="Times New Roman" panose="02020603050405020304" pitchFamily="18" charset="0"/>
            </a:rPr>
            <a:t>) de acuerdo a sus unidades taxonómicas.</a:t>
          </a:r>
          <a:endParaRPr lang="es-E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S" sz="2000" kern="1200" dirty="0" smtClean="0">
              <a:latin typeface="Times New Roman" panose="02020603050405020304" pitchFamily="18" charset="0"/>
              <a:cs typeface="Times New Roman" panose="02020603050405020304" pitchFamily="18" charset="0"/>
            </a:rPr>
            <a:t>Estimar los índices de diversidad con relación a la </a:t>
          </a:r>
          <a:r>
            <a:rPr lang="es-ES" sz="2000" kern="1200" dirty="0" err="1" smtClean="0">
              <a:latin typeface="Times New Roman" panose="02020603050405020304" pitchFamily="18" charset="0"/>
              <a:cs typeface="Times New Roman" panose="02020603050405020304" pitchFamily="18" charset="0"/>
            </a:rPr>
            <a:t>macrofauna</a:t>
          </a:r>
          <a:r>
            <a:rPr lang="es-ES" sz="2000" kern="1200" dirty="0" smtClean="0">
              <a:latin typeface="Times New Roman" panose="02020603050405020304" pitchFamily="18" charset="0"/>
              <a:cs typeface="Times New Roman" panose="02020603050405020304" pitchFamily="18" charset="0"/>
            </a:rPr>
            <a:t> obtenida de los suelos pertenecientes al cultivo de plátano.</a:t>
          </a:r>
          <a:endParaRPr lang="es-ES" sz="2000" kern="1200" dirty="0">
            <a:latin typeface="Times New Roman" panose="02020603050405020304" pitchFamily="18" charset="0"/>
            <a:cs typeface="Times New Roman" panose="02020603050405020304" pitchFamily="18" charset="0"/>
          </a:endParaRPr>
        </a:p>
      </dsp:txBody>
      <dsp:txXfrm rot="-5400000">
        <a:off x="1751675" y="2334405"/>
        <a:ext cx="9664334" cy="180604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6902FE91-4093-4F97-B976-688699FA7B16}" type="datetimeFigureOut">
              <a:rPr lang="es-ES" smtClean="0"/>
              <a:t>17/08/2021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2200058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6902FE91-4093-4F97-B976-688699FA7B16}" type="datetimeFigureOut">
              <a:rPr lang="es-ES" smtClean="0"/>
              <a:t>17/08/2021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1675693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6902FE91-4093-4F97-B976-688699FA7B16}" type="datetimeFigureOut">
              <a:rPr lang="es-ES" smtClean="0"/>
              <a:t>17/08/2021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2658769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6902FE91-4093-4F97-B976-688699FA7B16}" type="datetimeFigureOut">
              <a:rPr lang="es-ES" smtClean="0"/>
              <a:t>17/08/2021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1642962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902FE91-4093-4F97-B976-688699FA7B16}" type="datetimeFigureOut">
              <a:rPr lang="es-ES" smtClean="0"/>
              <a:t>17/08/2021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3263123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902FE91-4093-4F97-B976-688699FA7B16}" type="datetimeFigureOut">
              <a:rPr lang="es-ES" smtClean="0"/>
              <a:t>17/08/2021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2933416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902FE91-4093-4F97-B976-688699FA7B16}" type="datetimeFigureOut">
              <a:rPr lang="es-ES" smtClean="0"/>
              <a:t>17/08/2021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3454685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902FE91-4093-4F97-B976-688699FA7B16}" type="datetimeFigureOut">
              <a:rPr lang="es-ES" smtClean="0"/>
              <a:t>17/08/2021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562245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902FE91-4093-4F97-B976-688699FA7B16}" type="datetimeFigureOut">
              <a:rPr lang="es-ES" smtClean="0"/>
              <a:t>17/08/2021</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3140603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02FE91-4093-4F97-B976-688699FA7B16}" type="datetimeFigureOut">
              <a:rPr lang="es-ES" smtClean="0"/>
              <a:t>17/08/2021</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85539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902FE91-4093-4F97-B976-688699FA7B16}" type="datetimeFigureOut">
              <a:rPr lang="es-ES" smtClean="0"/>
              <a:t>17/08/2021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355193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6902FE91-4093-4F97-B976-688699FA7B16}" type="datetimeFigureOut">
              <a:rPr lang="es-ES" smtClean="0"/>
              <a:t>17/08/2021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4108172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902FE91-4093-4F97-B976-688699FA7B16}" type="datetimeFigureOut">
              <a:rPr lang="es-ES" smtClean="0"/>
              <a:t>17/08/2021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3699720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902FE91-4093-4F97-B976-688699FA7B16}" type="datetimeFigureOut">
              <a:rPr lang="es-ES" smtClean="0"/>
              <a:t>17/08/2021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777069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902FE91-4093-4F97-B976-688699FA7B16}" type="datetimeFigureOut">
              <a:rPr lang="es-ES" smtClean="0"/>
              <a:t>17/08/2021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F156694-4259-46BB-87C6-0A224795F6EB}" type="slidenum">
              <a:rPr lang="es-ES" smtClean="0"/>
              <a:t>‹Nº›</a:t>
            </a:fld>
            <a:endParaRPr lang="es-E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949104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902FE91-4093-4F97-B976-688699FA7B16}" type="datetimeFigureOut">
              <a:rPr lang="es-ES" smtClean="0"/>
              <a:t>17/08/2021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1731088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902FE91-4093-4F97-B976-688699FA7B16}" type="datetimeFigureOut">
              <a:rPr lang="es-ES" smtClean="0"/>
              <a:t>17/08/2021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F156694-4259-46BB-87C6-0A224795F6EB}" type="slidenum">
              <a:rPr lang="es-ES" smtClean="0"/>
              <a:t>‹Nº›</a:t>
            </a:fld>
            <a:endParaRPr lang="es-E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51889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902FE91-4093-4F97-B976-688699FA7B16}" type="datetimeFigureOut">
              <a:rPr lang="es-ES" smtClean="0"/>
              <a:t>17/08/2021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4134935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902FE91-4093-4F97-B976-688699FA7B16}" type="datetimeFigureOut">
              <a:rPr lang="es-ES" smtClean="0"/>
              <a:t>17/08/2021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2298729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902FE91-4093-4F97-B976-688699FA7B16}" type="datetimeFigureOut">
              <a:rPr lang="es-ES" smtClean="0"/>
              <a:t>17/08/2021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1505729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6902FE91-4093-4F97-B976-688699FA7B16}" type="datetimeFigureOut">
              <a:rPr lang="es-ES" smtClean="0"/>
              <a:t>17/08/2021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210306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6902FE91-4093-4F97-B976-688699FA7B16}" type="datetimeFigureOut">
              <a:rPr lang="es-ES" smtClean="0"/>
              <a:t>17/08/2021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114420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6902FE91-4093-4F97-B976-688699FA7B16}" type="datetimeFigureOut">
              <a:rPr lang="es-ES" smtClean="0"/>
              <a:t>17/08/2021</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3467714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6902FE91-4093-4F97-B976-688699FA7B16}" type="datetimeFigureOut">
              <a:rPr lang="es-ES" smtClean="0"/>
              <a:t>17/08/2021</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2444214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902FE91-4093-4F97-B976-688699FA7B16}" type="datetimeFigureOut">
              <a:rPr lang="es-ES" smtClean="0"/>
              <a:t>17/08/2021</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3850730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6902FE91-4093-4F97-B976-688699FA7B16}" type="datetimeFigureOut">
              <a:rPr lang="es-ES" smtClean="0"/>
              <a:t>17/08/2021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3638062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6902FE91-4093-4F97-B976-688699FA7B16}" type="datetimeFigureOut">
              <a:rPr lang="es-ES" smtClean="0"/>
              <a:t>17/08/2021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F156694-4259-46BB-87C6-0A224795F6EB}" type="slidenum">
              <a:rPr lang="es-ES" smtClean="0"/>
              <a:t>‹Nº›</a:t>
            </a:fld>
            <a:endParaRPr lang="es-ES"/>
          </a:p>
        </p:txBody>
      </p:sp>
    </p:spTree>
    <p:extLst>
      <p:ext uri="{BB962C8B-B14F-4D97-AF65-F5344CB8AC3E}">
        <p14:creationId xmlns:p14="http://schemas.microsoft.com/office/powerpoint/2010/main" val="1124213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2FE91-4093-4F97-B976-688699FA7B16}" type="datetimeFigureOut">
              <a:rPr lang="es-ES" smtClean="0"/>
              <a:t>17/08/2021</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156694-4259-46BB-87C6-0A224795F6EB}" type="slidenum">
              <a:rPr lang="es-ES" smtClean="0"/>
              <a:t>‹Nº›</a:t>
            </a:fld>
            <a:endParaRPr lang="es-ES"/>
          </a:p>
        </p:txBody>
      </p:sp>
    </p:spTree>
    <p:extLst>
      <p:ext uri="{BB962C8B-B14F-4D97-AF65-F5344CB8AC3E}">
        <p14:creationId xmlns:p14="http://schemas.microsoft.com/office/powerpoint/2010/main" val="317769225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902FE91-4093-4F97-B976-688699FA7B16}" type="datetimeFigureOut">
              <a:rPr lang="es-ES" smtClean="0"/>
              <a:t>17/08/2021</a:t>
            </a:fld>
            <a:endParaRPr lang="es-E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F156694-4259-46BB-87C6-0A224795F6EB}" type="slidenum">
              <a:rPr lang="es-ES" smtClean="0"/>
              <a:t>‹Nº›</a:t>
            </a:fld>
            <a:endParaRPr lang="es-ES"/>
          </a:p>
        </p:txBody>
      </p:sp>
    </p:spTree>
    <p:extLst>
      <p:ext uri="{BB962C8B-B14F-4D97-AF65-F5344CB8AC3E}">
        <p14:creationId xmlns:p14="http://schemas.microsoft.com/office/powerpoint/2010/main" val="318859871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4.tmp"/><Relationship Id="rId3" Type="http://schemas.openxmlformats.org/officeDocument/2006/relationships/image" Target="../media/image41.png"/><Relationship Id="rId7" Type="http://schemas.openxmlformats.org/officeDocument/2006/relationships/image" Target="../media/image43.tmp"/><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47.tmp"/><Relationship Id="rId5" Type="http://schemas.openxmlformats.org/officeDocument/2006/relationships/image" Target="../media/image18.png"/><Relationship Id="rId10" Type="http://schemas.openxmlformats.org/officeDocument/2006/relationships/image" Target="../media/image46.tmp"/><Relationship Id="rId4" Type="http://schemas.openxmlformats.org/officeDocument/2006/relationships/image" Target="../media/image42.png"/><Relationship Id="rId9" Type="http://schemas.openxmlformats.org/officeDocument/2006/relationships/image" Target="../media/image45.tmp"/></Relationships>
</file>

<file path=ppt/slides/_rels/slide1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2.tm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2.tmp"/><Relationship Id="rId13" Type="http://schemas.openxmlformats.org/officeDocument/2006/relationships/image" Target="../media/image37.tmp"/><Relationship Id="rId3" Type="http://schemas.openxmlformats.org/officeDocument/2006/relationships/image" Target="../media/image27.png"/><Relationship Id="rId7" Type="http://schemas.openxmlformats.org/officeDocument/2006/relationships/image" Target="../media/image31.tmp"/><Relationship Id="rId12" Type="http://schemas.openxmlformats.org/officeDocument/2006/relationships/image" Target="../media/image36.tmp"/><Relationship Id="rId2" Type="http://schemas.openxmlformats.org/officeDocument/2006/relationships/image" Target="../media/image5.jpeg"/><Relationship Id="rId16" Type="http://schemas.openxmlformats.org/officeDocument/2006/relationships/image" Target="../media/image40.tmp"/><Relationship Id="rId1" Type="http://schemas.openxmlformats.org/officeDocument/2006/relationships/slideLayout" Target="../slideLayouts/slideLayout2.xml"/><Relationship Id="rId6" Type="http://schemas.openxmlformats.org/officeDocument/2006/relationships/image" Target="../media/image30.tmp"/><Relationship Id="rId11" Type="http://schemas.openxmlformats.org/officeDocument/2006/relationships/image" Target="../media/image35.tmp"/><Relationship Id="rId5" Type="http://schemas.openxmlformats.org/officeDocument/2006/relationships/image" Target="../media/image29.tmp"/><Relationship Id="rId15" Type="http://schemas.openxmlformats.org/officeDocument/2006/relationships/image" Target="../media/image39.tmp"/><Relationship Id="rId10" Type="http://schemas.openxmlformats.org/officeDocument/2006/relationships/image" Target="../media/image34.tmp"/><Relationship Id="rId4" Type="http://schemas.openxmlformats.org/officeDocument/2006/relationships/image" Target="../media/image28.tmp"/><Relationship Id="rId9" Type="http://schemas.openxmlformats.org/officeDocument/2006/relationships/image" Target="../media/image33.tmp"/><Relationship Id="rId14" Type="http://schemas.openxmlformats.org/officeDocument/2006/relationships/image" Target="../media/image38.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Micro-Macro Organismos en el suel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148" y="4107116"/>
            <a:ext cx="3642713" cy="262853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p:nvPr/>
        </p:nvPicPr>
        <p:blipFill rotWithShape="1">
          <a:blip r:embed="rId3">
            <a:extLst>
              <a:ext uri="{28A0092B-C50C-407E-A947-70E740481C1C}">
                <a14:useLocalDpi xmlns:a14="http://schemas.microsoft.com/office/drawing/2010/main" val="0"/>
              </a:ext>
            </a:extLst>
          </a:blip>
          <a:srcRect t="12863"/>
          <a:stretch/>
        </p:blipFill>
        <p:spPr bwMode="auto">
          <a:xfrm>
            <a:off x="8313830" y="3959580"/>
            <a:ext cx="3251398" cy="2776071"/>
          </a:xfrm>
          <a:prstGeom prst="rect">
            <a:avLst/>
          </a:prstGeom>
          <a:ln>
            <a:noFill/>
          </a:ln>
          <a:extLst>
            <a:ext uri="{53640926-AAD7-44D8-BBD7-CCE9431645EC}">
              <a14:shadowObscured xmlns:a14="http://schemas.microsoft.com/office/drawing/2010/main"/>
            </a:ext>
          </a:extLst>
        </p:spPr>
      </p:pic>
      <p:sp>
        <p:nvSpPr>
          <p:cNvPr id="2" name="Título 1"/>
          <p:cNvSpPr>
            <a:spLocks noGrp="1"/>
          </p:cNvSpPr>
          <p:nvPr>
            <p:ph type="ctrTitle"/>
          </p:nvPr>
        </p:nvSpPr>
        <p:spPr>
          <a:xfrm>
            <a:off x="864216" y="2543525"/>
            <a:ext cx="9935813" cy="1274387"/>
          </a:xfrm>
        </p:spPr>
        <p:txBody>
          <a:bodyPr>
            <a:normAutofit fontScale="90000"/>
          </a:bodyPr>
          <a:lstStyle/>
          <a:p>
            <a:pPr algn="ctr"/>
            <a:r>
              <a:rPr lang="es-ES" sz="2800" b="1" dirty="0" smtClean="0">
                <a:solidFill>
                  <a:schemeClr val="tx1"/>
                </a:solidFill>
                <a:latin typeface="Times New Roman" panose="02020603050405020304" pitchFamily="18" charset="0"/>
                <a:cs typeface="Times New Roman" panose="02020603050405020304" pitchFamily="18" charset="0"/>
              </a:rPr>
              <a:t>“EVALUACIÓN DE LA </a:t>
            </a:r>
            <a:r>
              <a:rPr lang="es-ES" sz="2800" b="1" dirty="0" err="1" smtClean="0">
                <a:solidFill>
                  <a:schemeClr val="tx1"/>
                </a:solidFill>
                <a:latin typeface="Times New Roman" panose="02020603050405020304" pitchFamily="18" charset="0"/>
                <a:cs typeface="Times New Roman" panose="02020603050405020304" pitchFamily="18" charset="0"/>
              </a:rPr>
              <a:t>MACROFAUNA</a:t>
            </a:r>
            <a:r>
              <a:rPr lang="es-ES" sz="2800" b="1" dirty="0" smtClean="0">
                <a:solidFill>
                  <a:schemeClr val="tx1"/>
                </a:solidFill>
                <a:latin typeface="Times New Roman" panose="02020603050405020304" pitchFamily="18" charset="0"/>
                <a:cs typeface="Times New Roman" panose="02020603050405020304" pitchFamily="18" charset="0"/>
              </a:rPr>
              <a:t> DEL SUELO DE PLÁTANO </a:t>
            </a:r>
            <a:r>
              <a:rPr lang="es-ES" sz="2800" dirty="0">
                <a:solidFill>
                  <a:schemeClr val="tx1"/>
                </a:solidFill>
                <a:latin typeface="Times New Roman" panose="02020603050405020304" pitchFamily="18" charset="0"/>
                <a:cs typeface="Times New Roman" panose="02020603050405020304" pitchFamily="18" charset="0"/>
              </a:rPr>
              <a:t>(</a:t>
            </a:r>
            <a:r>
              <a:rPr lang="es-ES" sz="2800" i="1" dirty="0">
                <a:solidFill>
                  <a:schemeClr val="tx1"/>
                </a:solidFill>
                <a:latin typeface="Times New Roman" panose="02020603050405020304" pitchFamily="18" charset="0"/>
                <a:cs typeface="Times New Roman" panose="02020603050405020304" pitchFamily="18" charset="0"/>
              </a:rPr>
              <a:t>Musa paradisiaca </a:t>
            </a:r>
            <a:r>
              <a:rPr lang="es-ES" sz="2800" dirty="0">
                <a:solidFill>
                  <a:schemeClr val="tx1"/>
                </a:solidFill>
                <a:latin typeface="Times New Roman" panose="02020603050405020304" pitchFamily="18" charset="0"/>
                <a:cs typeface="Times New Roman" panose="02020603050405020304" pitchFamily="18" charset="0"/>
              </a:rPr>
              <a:t>L.)</a:t>
            </a:r>
            <a:r>
              <a:rPr lang="es-ES" sz="2800" dirty="0"/>
              <a:t/>
            </a:r>
            <a:br>
              <a:rPr lang="es-ES" sz="2800" dirty="0"/>
            </a:br>
            <a:r>
              <a:rPr lang="es-ES" sz="2800" b="1" dirty="0" smtClean="0">
                <a:solidFill>
                  <a:schemeClr val="tx1"/>
                </a:solidFill>
                <a:latin typeface="Times New Roman" panose="02020603050405020304" pitchFamily="18" charset="0"/>
                <a:cs typeface="Times New Roman" panose="02020603050405020304" pitchFamily="18" charset="0"/>
              </a:rPr>
              <a:t> EN LAS ZONAS DE SANTO DOMINGO Y ESMERALDAS”</a:t>
            </a:r>
            <a:r>
              <a:rPr lang="es-ES" sz="2800" dirty="0" smtClean="0">
                <a:latin typeface="Times New Roman" panose="02020603050405020304" pitchFamily="18" charset="0"/>
                <a:cs typeface="Times New Roman" panose="02020603050405020304" pitchFamily="18" charset="0"/>
              </a:rPr>
              <a:t/>
            </a:r>
            <a:br>
              <a:rPr lang="es-ES" sz="2800" dirty="0" smtClean="0">
                <a:latin typeface="Times New Roman" panose="02020603050405020304" pitchFamily="18" charset="0"/>
                <a:cs typeface="Times New Roman" panose="02020603050405020304" pitchFamily="18" charset="0"/>
              </a:rPr>
            </a:br>
            <a:endParaRPr lang="es-ES" sz="2800" dirty="0">
              <a:latin typeface="Times New Roman" panose="02020603050405020304" pitchFamily="18" charset="0"/>
              <a:cs typeface="Times New Roman" panose="02020603050405020304" pitchFamily="18" charset="0"/>
            </a:endParaRPr>
          </a:p>
        </p:txBody>
      </p:sp>
      <p:sp>
        <p:nvSpPr>
          <p:cNvPr id="3" name="Subtítulo 2"/>
          <p:cNvSpPr>
            <a:spLocks noGrp="1"/>
          </p:cNvSpPr>
          <p:nvPr>
            <p:ph type="subTitle" idx="1"/>
          </p:nvPr>
        </p:nvSpPr>
        <p:spPr>
          <a:xfrm>
            <a:off x="1860629" y="3763728"/>
            <a:ext cx="7766936" cy="1096899"/>
          </a:xfrm>
        </p:spPr>
        <p:txBody>
          <a:bodyPr>
            <a:normAutofit/>
          </a:bodyPr>
          <a:lstStyle/>
          <a:p>
            <a:pPr algn="ctr"/>
            <a:r>
              <a:rPr lang="es-ES" sz="1600" b="1" dirty="0" smtClean="0">
                <a:solidFill>
                  <a:schemeClr val="tx1"/>
                </a:solidFill>
                <a:latin typeface="Times New Roman" panose="02020603050405020304" pitchFamily="18" charset="0"/>
                <a:cs typeface="Times New Roman" panose="02020603050405020304" pitchFamily="18" charset="0"/>
              </a:rPr>
              <a:t>AUTORA:</a:t>
            </a:r>
          </a:p>
          <a:p>
            <a:pPr algn="ctr"/>
            <a:r>
              <a:rPr lang="es-ES" sz="1600" b="1" dirty="0" smtClean="0">
                <a:solidFill>
                  <a:schemeClr val="tx1"/>
                </a:solidFill>
                <a:latin typeface="Times New Roman" panose="02020603050405020304" pitchFamily="18" charset="0"/>
                <a:cs typeface="Times New Roman" panose="02020603050405020304" pitchFamily="18" charset="0"/>
              </a:rPr>
              <a:t>ANGIE </a:t>
            </a:r>
            <a:r>
              <a:rPr lang="es-ES" sz="1600" b="1" dirty="0" err="1" smtClean="0">
                <a:solidFill>
                  <a:schemeClr val="tx1"/>
                </a:solidFill>
                <a:latin typeface="Times New Roman" panose="02020603050405020304" pitchFamily="18" charset="0"/>
                <a:cs typeface="Times New Roman" panose="02020603050405020304" pitchFamily="18" charset="0"/>
              </a:rPr>
              <a:t>ANTONELLA</a:t>
            </a:r>
            <a:r>
              <a:rPr lang="es-ES" sz="1600" b="1" dirty="0" smtClean="0">
                <a:solidFill>
                  <a:schemeClr val="tx1"/>
                </a:solidFill>
                <a:latin typeface="Times New Roman" panose="02020603050405020304" pitchFamily="18" charset="0"/>
                <a:cs typeface="Times New Roman" panose="02020603050405020304" pitchFamily="18" charset="0"/>
              </a:rPr>
              <a:t> ZAMBRANO </a:t>
            </a:r>
            <a:r>
              <a:rPr lang="es-ES" sz="1600" b="1" dirty="0" err="1" smtClean="0">
                <a:solidFill>
                  <a:schemeClr val="tx1"/>
                </a:solidFill>
                <a:latin typeface="Times New Roman" panose="02020603050405020304" pitchFamily="18" charset="0"/>
                <a:cs typeface="Times New Roman" panose="02020603050405020304" pitchFamily="18" charset="0"/>
              </a:rPr>
              <a:t>ZAMBRANO</a:t>
            </a:r>
            <a:endParaRPr lang="es-ES" sz="1600" b="1" dirty="0">
              <a:solidFill>
                <a:schemeClr val="tx1"/>
              </a:solidFill>
              <a:latin typeface="Times New Roman" panose="02020603050405020304" pitchFamily="18" charset="0"/>
              <a:cs typeface="Times New Roman" panose="02020603050405020304" pitchFamily="18" charset="0"/>
            </a:endParaRPr>
          </a:p>
        </p:txBody>
      </p:sp>
      <p:pic>
        <p:nvPicPr>
          <p:cNvPr id="4" name="Imagen 4">
            <a:extLst>
              <a:ext uri="{FF2B5EF4-FFF2-40B4-BE49-F238E27FC236}">
                <a16:creationId xmlns="" xmlns:a16="http://schemas.microsoft.com/office/drawing/2014/main" id="{C53BA828-9F20-401D-933C-78C51DA1A5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216" y="355455"/>
            <a:ext cx="7022921" cy="1176083"/>
          </a:xfrm>
          <a:prstGeom prst="rect">
            <a:avLst/>
          </a:prstGeom>
        </p:spPr>
      </p:pic>
      <p:pic>
        <p:nvPicPr>
          <p:cNvPr id="7" name="Imagen 6">
            <a:extLst>
              <a:ext uri="{FF2B5EF4-FFF2-40B4-BE49-F238E27FC236}">
                <a16:creationId xmlns="" xmlns:a16="http://schemas.microsoft.com/office/drawing/2014/main" id="{97D62512-9A94-4458-9809-E0D1D366E821}"/>
              </a:ext>
            </a:extLst>
          </p:cNvPr>
          <p:cNvPicPr/>
          <p:nvPr/>
        </p:nvPicPr>
        <p:blipFill>
          <a:blip r:embed="rId5" cstate="screen">
            <a:clrChange>
              <a:clrFrom>
                <a:srgbClr val="FBFBFA"/>
              </a:clrFrom>
              <a:clrTo>
                <a:srgbClr val="FBFBFA">
                  <a:alpha val="0"/>
                </a:srgbClr>
              </a:clrTo>
            </a:clrChange>
            <a:extLst>
              <a:ext uri="{BEBA8EAE-BF5A-486C-A8C5-ECC9F3942E4B}">
                <a14:imgProps xmlns:a14="http://schemas.microsoft.com/office/drawing/2010/main">
                  <a14:imgLayer r:embed="rId6">
                    <a14:imgEffect>
                      <a14:backgroundRemoval t="0" b="100000" l="0" r="100000">
                        <a14:foregroundMark x1="20472" y1="13839" x2="42520" y2="2232"/>
                        <a14:foregroundMark x1="44882" y1="2232" x2="73622" y2="15179"/>
                        <a14:foregroundMark x1="62205" y1="5357" x2="74803" y2="16071"/>
                        <a14:foregroundMark x1="77953" y1="58929" x2="17323" y2="66071"/>
                        <a14:foregroundMark x1="12598" y1="82143" x2="79528" y2="79911"/>
                        <a14:foregroundMark x1="25984" y1="52679" x2="55512" y2="63839"/>
                        <a14:foregroundMark x1="26378" y1="58929" x2="40551" y2="58929"/>
                        <a14:foregroundMark x1="29134" y1="58036" x2="38976" y2="63839"/>
                        <a14:foregroundMark x1="44882" y1="57589" x2="44882" y2="48214"/>
                        <a14:foregroundMark x1="8661" y1="77679" x2="84646" y2="92411"/>
                        <a14:foregroundMark x1="27953" y1="96875" x2="66929" y2="93304"/>
                        <a14:backgroundMark x1="96063" y1="7589" x2="98819" y2="95536"/>
                        <a14:backgroundMark x1="80315" y1="90625" x2="85827" y2="96875"/>
                        <a14:backgroundMark x1="76378" y1="88393" x2="61417" y2="96875"/>
                        <a14:backgroundMark x1="31496" y1="95982" x2="38583" y2="95982"/>
                      </a14:backgroundRemoval>
                    </a14:imgEffect>
                  </a14:imgLayer>
                </a14:imgProps>
              </a:ext>
              <a:ext uri="{28A0092B-C50C-407E-A947-70E740481C1C}">
                <a14:useLocalDpi xmlns:a14="http://schemas.microsoft.com/office/drawing/2010/main"/>
              </a:ext>
            </a:extLst>
          </a:blip>
          <a:srcRect/>
          <a:stretch>
            <a:fillRect/>
          </a:stretch>
        </p:blipFill>
        <p:spPr bwMode="auto">
          <a:xfrm>
            <a:off x="8806753" y="235741"/>
            <a:ext cx="1641624" cy="1415510"/>
          </a:xfrm>
          <a:prstGeom prst="rect">
            <a:avLst/>
          </a:prstGeom>
          <a:noFill/>
          <a:ln w="9525">
            <a:noFill/>
            <a:miter lim="800000"/>
            <a:headEnd/>
            <a:tailEnd/>
          </a:ln>
        </p:spPr>
      </p:pic>
      <p:sp>
        <p:nvSpPr>
          <p:cNvPr id="8" name="Subtítulo 2"/>
          <p:cNvSpPr txBox="1">
            <a:spLocks/>
          </p:cNvSpPr>
          <p:nvPr/>
        </p:nvSpPr>
        <p:spPr>
          <a:xfrm>
            <a:off x="1860629" y="4700928"/>
            <a:ext cx="7766936" cy="1096899"/>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s-ES" sz="1600" b="1" dirty="0" smtClean="0">
                <a:solidFill>
                  <a:schemeClr val="tx1"/>
                </a:solidFill>
                <a:latin typeface="Times New Roman" panose="02020603050405020304" pitchFamily="18" charset="0"/>
                <a:cs typeface="Times New Roman" panose="02020603050405020304" pitchFamily="18" charset="0"/>
              </a:rPr>
              <a:t>DIRECTOR:</a:t>
            </a:r>
          </a:p>
          <a:p>
            <a:pPr algn="ctr"/>
            <a:r>
              <a:rPr lang="es-ES" sz="1600" b="1" dirty="0">
                <a:solidFill>
                  <a:schemeClr val="tx1"/>
                </a:solidFill>
                <a:latin typeface="Times New Roman" panose="02020603050405020304" pitchFamily="18" charset="0"/>
                <a:cs typeface="Times New Roman" panose="02020603050405020304" pitchFamily="18" charset="0"/>
              </a:rPr>
              <a:t>Ing. </a:t>
            </a:r>
            <a:r>
              <a:rPr lang="es-ES" sz="1600" b="1" dirty="0" smtClean="0">
                <a:solidFill>
                  <a:schemeClr val="tx1"/>
                </a:solidFill>
                <a:latin typeface="Times New Roman" panose="02020603050405020304" pitchFamily="18" charset="0"/>
                <a:cs typeface="Times New Roman" panose="02020603050405020304" pitchFamily="18" charset="0"/>
              </a:rPr>
              <a:t>MARCELO PATIÑO CABRERA </a:t>
            </a:r>
            <a:r>
              <a:rPr lang="es-ES" sz="1600" b="1" dirty="0" err="1" smtClean="0">
                <a:solidFill>
                  <a:schemeClr val="tx1"/>
                </a:solidFill>
                <a:latin typeface="Times New Roman" panose="02020603050405020304" pitchFamily="18" charset="0"/>
                <a:cs typeface="Times New Roman" panose="02020603050405020304" pitchFamily="18" charset="0"/>
              </a:rPr>
              <a:t>Mgs</a:t>
            </a:r>
            <a:r>
              <a:rPr lang="es-ES" sz="1600" b="1" dirty="0" smtClean="0">
                <a:solidFill>
                  <a:schemeClr val="tx1"/>
                </a:solidFill>
                <a:latin typeface="Times New Roman" panose="02020603050405020304" pitchFamily="18" charset="0"/>
                <a:cs typeface="Times New Roman" panose="02020603050405020304" pitchFamily="18" charset="0"/>
              </a:rPr>
              <a:t>.</a:t>
            </a:r>
            <a:endParaRPr lang="es-ES" sz="1600" b="1" dirty="0">
              <a:solidFill>
                <a:schemeClr val="tx1"/>
              </a:solidFill>
              <a:latin typeface="Times New Roman" panose="02020603050405020304" pitchFamily="18" charset="0"/>
              <a:cs typeface="Times New Roman" panose="02020603050405020304" pitchFamily="18" charset="0"/>
            </a:endParaRPr>
          </a:p>
        </p:txBody>
      </p:sp>
      <p:sp>
        <p:nvSpPr>
          <p:cNvPr id="9" name="Subtítulo 2"/>
          <p:cNvSpPr txBox="1">
            <a:spLocks/>
          </p:cNvSpPr>
          <p:nvPr/>
        </p:nvSpPr>
        <p:spPr>
          <a:xfrm>
            <a:off x="1860629" y="6004596"/>
            <a:ext cx="7766936" cy="1096899"/>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s-ES" sz="1600" b="1" dirty="0" smtClean="0">
                <a:solidFill>
                  <a:schemeClr val="tx1"/>
                </a:solidFill>
                <a:latin typeface="Times New Roman" panose="02020603050405020304" pitchFamily="18" charset="0"/>
                <a:cs typeface="Times New Roman" panose="02020603050405020304" pitchFamily="18" charset="0"/>
              </a:rPr>
              <a:t>SANTO DOMINGO - ECUADOR</a:t>
            </a:r>
          </a:p>
          <a:p>
            <a:pPr algn="ctr"/>
            <a:r>
              <a:rPr lang="es-ES" sz="1600" b="1" dirty="0" smtClean="0">
                <a:solidFill>
                  <a:schemeClr val="tx1"/>
                </a:solidFill>
                <a:latin typeface="Times New Roman" panose="02020603050405020304" pitchFamily="18" charset="0"/>
                <a:cs typeface="Times New Roman" panose="02020603050405020304" pitchFamily="18" charset="0"/>
              </a:rPr>
              <a:t>2021</a:t>
            </a:r>
            <a:endParaRPr lang="es-ES"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73837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descr="C:\Users\Usuario\Desktop\Sin título.png"/>
          <p:cNvPicPr/>
          <p:nvPr/>
        </p:nvPicPr>
        <p:blipFill rotWithShape="1">
          <a:blip r:embed="rId3">
            <a:extLst>
              <a:ext uri="{28A0092B-C50C-407E-A947-70E740481C1C}">
                <a14:useLocalDpi xmlns:a14="http://schemas.microsoft.com/office/drawing/2010/main" val="0"/>
              </a:ext>
            </a:extLst>
          </a:blip>
          <a:srcRect l="18421" t="18006" r="49974" b="30226"/>
          <a:stretch/>
        </p:blipFill>
        <p:spPr bwMode="auto">
          <a:xfrm>
            <a:off x="8596096" y="1025311"/>
            <a:ext cx="3199279" cy="2749187"/>
          </a:xfrm>
          <a:prstGeom prst="rect">
            <a:avLst/>
          </a:prstGeom>
          <a:noFill/>
          <a:ln>
            <a:noFill/>
          </a:ln>
          <a:extLst>
            <a:ext uri="{53640926-AAD7-44D8-BBD7-CCE9431645EC}">
              <a14:shadowObscured xmlns:a14="http://schemas.microsoft.com/office/drawing/2010/main"/>
            </a:ext>
          </a:extLst>
        </p:spPr>
      </p:pic>
      <p:pic>
        <p:nvPicPr>
          <p:cNvPr id="6146" name="Picture 2" descr="Cual es la Función de los Números -【¿ Para qué Sirven los Números ? 】"/>
          <p:cNvPicPr>
            <a:picLocks noChangeAspect="1" noChangeArrowheads="1"/>
          </p:cNvPicPr>
          <p:nvPr/>
        </p:nvPicPr>
        <p:blipFill rotWithShape="1">
          <a:blip r:embed="rId4">
            <a:duotone>
              <a:prstClr val="black"/>
              <a:schemeClr val="accent6">
                <a:tint val="45000"/>
                <a:satMod val="400000"/>
              </a:schemeClr>
            </a:duotone>
            <a:extLst>
              <a:ext uri="{28A0092B-C50C-407E-A947-70E740481C1C}">
                <a14:useLocalDpi xmlns:a14="http://schemas.microsoft.com/office/drawing/2010/main" val="0"/>
              </a:ext>
            </a:extLst>
          </a:blip>
          <a:srcRect l="70621" b="54541"/>
          <a:stretch/>
        </p:blipFill>
        <p:spPr bwMode="auto">
          <a:xfrm>
            <a:off x="695459" y="440766"/>
            <a:ext cx="1119344" cy="1169093"/>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1814803" y="794479"/>
            <a:ext cx="5122556" cy="461665"/>
          </a:xfrm>
          <a:prstGeom prst="rect">
            <a:avLst/>
          </a:prstGeom>
          <a:noFill/>
        </p:spPr>
        <p:txBody>
          <a:bodyPr wrap="none" rtlCol="0">
            <a:spAutoFit/>
          </a:bodyPr>
          <a:lstStyle/>
          <a:p>
            <a:r>
              <a:rPr lang="es-ES" sz="2400" b="1" dirty="0" smtClean="0">
                <a:latin typeface="Times New Roman" panose="02020603050405020304" pitchFamily="18" charset="0"/>
                <a:cs typeface="Times New Roman" panose="02020603050405020304" pitchFamily="18" charset="0"/>
              </a:rPr>
              <a:t>MANEJO DE LA INVESTIGACIÓN</a:t>
            </a:r>
            <a:endParaRPr lang="es-ES" sz="2400" b="1"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1410498" y="1845311"/>
            <a:ext cx="1923925" cy="400110"/>
          </a:xfrm>
          <a:prstGeom prst="rect">
            <a:avLst/>
          </a:prstGeom>
          <a:ln w="38100"/>
        </p:spPr>
        <p:style>
          <a:lnRef idx="2">
            <a:schemeClr val="accent6"/>
          </a:lnRef>
          <a:fillRef idx="1">
            <a:schemeClr val="lt1"/>
          </a:fillRef>
          <a:effectRef idx="0">
            <a:schemeClr val="accent6"/>
          </a:effectRef>
          <a:fontRef idx="minor">
            <a:schemeClr val="dk1"/>
          </a:fontRef>
        </p:style>
        <p:txBody>
          <a:bodyPr wrap="none" rtlCol="0">
            <a:spAutoFit/>
          </a:bodyPr>
          <a:lstStyle/>
          <a:p>
            <a:r>
              <a:rPr lang="es-ES" sz="2000" b="1" dirty="0" smtClean="0">
                <a:latin typeface="Bradley Hand ITC" panose="03070402050302030203" pitchFamily="66" charset="0"/>
                <a:cs typeface="Times New Roman" panose="02020603050405020304" pitchFamily="18" charset="0"/>
              </a:rPr>
              <a:t>Áreas de estudio</a:t>
            </a:r>
            <a:endParaRPr lang="es-ES" sz="2000" b="1" dirty="0">
              <a:latin typeface="Bradley Hand ITC" panose="03070402050302030203" pitchFamily="66" charset="0"/>
              <a:cs typeface="Times New Roman" panose="02020603050405020304" pitchFamily="18" charset="0"/>
            </a:endParaRPr>
          </a:p>
        </p:txBody>
      </p:sp>
      <p:sp>
        <p:nvSpPr>
          <p:cNvPr id="11" name="CuadroTexto 10"/>
          <p:cNvSpPr txBox="1"/>
          <p:nvPr/>
        </p:nvSpPr>
        <p:spPr>
          <a:xfrm>
            <a:off x="7549808" y="1906866"/>
            <a:ext cx="1138453" cy="400110"/>
          </a:xfrm>
          <a:prstGeom prst="rect">
            <a:avLst/>
          </a:prstGeom>
          <a:ln w="38100"/>
        </p:spPr>
        <p:style>
          <a:lnRef idx="2">
            <a:schemeClr val="accent6"/>
          </a:lnRef>
          <a:fillRef idx="1">
            <a:schemeClr val="lt1"/>
          </a:fillRef>
          <a:effectRef idx="0">
            <a:schemeClr val="accent6"/>
          </a:effectRef>
          <a:fontRef idx="minor">
            <a:schemeClr val="dk1"/>
          </a:fontRef>
        </p:style>
        <p:txBody>
          <a:bodyPr wrap="none" rtlCol="0">
            <a:spAutoFit/>
          </a:bodyPr>
          <a:lstStyle/>
          <a:p>
            <a:r>
              <a:rPr lang="es-ES" sz="2000" b="1" dirty="0" smtClean="0">
                <a:latin typeface="Bradley Hand ITC" panose="03070402050302030203" pitchFamily="66" charset="0"/>
                <a:cs typeface="Times New Roman" panose="02020603050405020304" pitchFamily="18" charset="0"/>
              </a:rPr>
              <a:t>Muestreo</a:t>
            </a:r>
            <a:endParaRPr lang="es-ES" sz="2000" b="1" dirty="0">
              <a:latin typeface="Bradley Hand ITC" panose="03070402050302030203" pitchFamily="66" charset="0"/>
              <a:cs typeface="Times New Roman" panose="02020603050405020304" pitchFamily="18" charset="0"/>
            </a:endParaRPr>
          </a:p>
        </p:txBody>
      </p:sp>
      <p:sp>
        <p:nvSpPr>
          <p:cNvPr id="12" name="CuadroTexto 11"/>
          <p:cNvSpPr txBox="1"/>
          <p:nvPr/>
        </p:nvSpPr>
        <p:spPr>
          <a:xfrm>
            <a:off x="1117331" y="5407571"/>
            <a:ext cx="1766135" cy="707886"/>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sz="2000" b="1" dirty="0" smtClean="0">
                <a:latin typeface="Bradley Hand ITC" panose="03070402050302030203" pitchFamily="66" charset="0"/>
                <a:cs typeface="Times New Roman" panose="02020603050405020304" pitchFamily="18" charset="0"/>
              </a:rPr>
              <a:t>Recolección de muestras</a:t>
            </a:r>
            <a:endParaRPr lang="es-ES" sz="2000" b="1" dirty="0">
              <a:latin typeface="Bradley Hand ITC" panose="03070402050302030203" pitchFamily="66" charset="0"/>
              <a:cs typeface="Times New Roman" panose="02020603050405020304" pitchFamily="18" charset="0"/>
            </a:endParaRPr>
          </a:p>
        </p:txBody>
      </p:sp>
      <p:sp>
        <p:nvSpPr>
          <p:cNvPr id="13" name="Flecha derecha 12"/>
          <p:cNvSpPr/>
          <p:nvPr/>
        </p:nvSpPr>
        <p:spPr>
          <a:xfrm>
            <a:off x="627418" y="1814533"/>
            <a:ext cx="659224" cy="461665"/>
          </a:xfrm>
          <a:prstGeom prst="righ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dirty="0" smtClean="0">
                <a:latin typeface="Arial Black" panose="020B0A04020102020204" pitchFamily="34" charset="0"/>
              </a:rPr>
              <a:t>1</a:t>
            </a:r>
            <a:endParaRPr lang="es-ES" dirty="0">
              <a:latin typeface="Arial Black" panose="020B0A04020102020204" pitchFamily="34" charset="0"/>
            </a:endParaRPr>
          </a:p>
        </p:txBody>
      </p:sp>
      <p:sp>
        <p:nvSpPr>
          <p:cNvPr id="14" name="Flecha derecha 13"/>
          <p:cNvSpPr/>
          <p:nvPr/>
        </p:nvSpPr>
        <p:spPr>
          <a:xfrm>
            <a:off x="6748411" y="1845311"/>
            <a:ext cx="659224" cy="461665"/>
          </a:xfrm>
          <a:prstGeom prst="righ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a:latin typeface="Arial Black" panose="020B0A04020102020204" pitchFamily="34" charset="0"/>
              </a:rPr>
              <a:t>2</a:t>
            </a:r>
          </a:p>
        </p:txBody>
      </p:sp>
      <p:sp>
        <p:nvSpPr>
          <p:cNvPr id="15" name="Flecha derecha 14"/>
          <p:cNvSpPr/>
          <p:nvPr/>
        </p:nvSpPr>
        <p:spPr>
          <a:xfrm>
            <a:off x="341619" y="5418508"/>
            <a:ext cx="659224" cy="461665"/>
          </a:xfrm>
          <a:prstGeom prst="righ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dirty="0">
                <a:latin typeface="Arial Black" panose="020B0A04020102020204" pitchFamily="34" charset="0"/>
              </a:rPr>
              <a:t>3</a:t>
            </a:r>
          </a:p>
        </p:txBody>
      </p:sp>
      <p:pic>
        <p:nvPicPr>
          <p:cNvPr id="17" name="Imagen 16"/>
          <p:cNvPicPr>
            <a:picLocks noChangeAspect="1"/>
          </p:cNvPicPr>
          <p:nvPr/>
        </p:nvPicPr>
        <p:blipFill>
          <a:blip r:embed="rId5"/>
          <a:stretch>
            <a:fillRect/>
          </a:stretch>
        </p:blipFill>
        <p:spPr>
          <a:xfrm>
            <a:off x="3459109" y="1896115"/>
            <a:ext cx="3191526" cy="2521139"/>
          </a:xfrm>
          <a:prstGeom prst="rect">
            <a:avLst/>
          </a:prstGeom>
        </p:spPr>
      </p:pic>
      <p:pic>
        <p:nvPicPr>
          <p:cNvPr id="18" name="Imagen 17"/>
          <p:cNvPicPr>
            <a:picLocks noChangeAspect="1"/>
          </p:cNvPicPr>
          <p:nvPr/>
        </p:nvPicPr>
        <p:blipFill>
          <a:blip r:embed="rId6"/>
          <a:stretch>
            <a:fillRect/>
          </a:stretch>
        </p:blipFill>
        <p:spPr>
          <a:xfrm>
            <a:off x="695459" y="2443034"/>
            <a:ext cx="2563023" cy="1984971"/>
          </a:xfrm>
          <a:prstGeom prst="rect">
            <a:avLst/>
          </a:prstGeom>
        </p:spPr>
      </p:pic>
      <p:pic>
        <p:nvPicPr>
          <p:cNvPr id="19" name="Imagen 18"/>
          <p:cNvPicPr/>
          <p:nvPr/>
        </p:nvPicPr>
        <p:blipFill>
          <a:blip r:embed="rId7">
            <a:extLst>
              <a:ext uri="{28A0092B-C50C-407E-A947-70E740481C1C}">
                <a14:useLocalDpi xmlns:a14="http://schemas.microsoft.com/office/drawing/2010/main" val="0"/>
              </a:ext>
            </a:extLst>
          </a:blip>
          <a:stretch>
            <a:fillRect/>
          </a:stretch>
        </p:blipFill>
        <p:spPr>
          <a:xfrm>
            <a:off x="3064757" y="4632367"/>
            <a:ext cx="2108917" cy="1936003"/>
          </a:xfrm>
          <a:prstGeom prst="rect">
            <a:avLst/>
          </a:prstGeom>
        </p:spPr>
      </p:pic>
      <p:pic>
        <p:nvPicPr>
          <p:cNvPr id="20" name="Imagen 19"/>
          <p:cNvPicPr/>
          <p:nvPr/>
        </p:nvPicPr>
        <p:blipFill>
          <a:blip r:embed="rId8">
            <a:extLst>
              <a:ext uri="{28A0092B-C50C-407E-A947-70E740481C1C}">
                <a14:useLocalDpi xmlns:a14="http://schemas.microsoft.com/office/drawing/2010/main" val="0"/>
              </a:ext>
            </a:extLst>
          </a:blip>
          <a:stretch>
            <a:fillRect/>
          </a:stretch>
        </p:blipFill>
        <p:spPr>
          <a:xfrm>
            <a:off x="5314909" y="4632367"/>
            <a:ext cx="1992764" cy="1955462"/>
          </a:xfrm>
          <a:prstGeom prst="rect">
            <a:avLst/>
          </a:prstGeom>
        </p:spPr>
      </p:pic>
      <p:pic>
        <p:nvPicPr>
          <p:cNvPr id="21" name="Imagen 20"/>
          <p:cNvPicPr/>
          <p:nvPr/>
        </p:nvPicPr>
        <p:blipFill>
          <a:blip r:embed="rId9">
            <a:extLst>
              <a:ext uri="{28A0092B-C50C-407E-A947-70E740481C1C}">
                <a14:useLocalDpi xmlns:a14="http://schemas.microsoft.com/office/drawing/2010/main" val="0"/>
              </a:ext>
            </a:extLst>
          </a:blip>
          <a:stretch>
            <a:fillRect/>
          </a:stretch>
        </p:blipFill>
        <p:spPr>
          <a:xfrm>
            <a:off x="7407635" y="4623238"/>
            <a:ext cx="2013781" cy="1973720"/>
          </a:xfrm>
          <a:prstGeom prst="rect">
            <a:avLst/>
          </a:prstGeom>
        </p:spPr>
      </p:pic>
      <p:pic>
        <p:nvPicPr>
          <p:cNvPr id="22" name="Imagen 21"/>
          <p:cNvPicPr/>
          <p:nvPr/>
        </p:nvPicPr>
        <p:blipFill>
          <a:blip r:embed="rId10">
            <a:extLst>
              <a:ext uri="{28A0092B-C50C-407E-A947-70E740481C1C}">
                <a14:useLocalDpi xmlns:a14="http://schemas.microsoft.com/office/drawing/2010/main" val="0"/>
              </a:ext>
            </a:extLst>
          </a:blip>
          <a:stretch>
            <a:fillRect/>
          </a:stretch>
        </p:blipFill>
        <p:spPr>
          <a:xfrm>
            <a:off x="9621340" y="4632367"/>
            <a:ext cx="2049704" cy="1964858"/>
          </a:xfrm>
          <a:prstGeom prst="rect">
            <a:avLst/>
          </a:prstGeom>
        </p:spPr>
      </p:pic>
      <p:pic>
        <p:nvPicPr>
          <p:cNvPr id="23" name="Imagen 22"/>
          <p:cNvPicPr/>
          <p:nvPr/>
        </p:nvPicPr>
        <p:blipFill>
          <a:blip r:embed="rId11">
            <a:extLst>
              <a:ext uri="{28A0092B-C50C-407E-A947-70E740481C1C}">
                <a14:useLocalDpi xmlns:a14="http://schemas.microsoft.com/office/drawing/2010/main" val="0"/>
              </a:ext>
            </a:extLst>
          </a:blip>
          <a:stretch>
            <a:fillRect/>
          </a:stretch>
        </p:blipFill>
        <p:spPr>
          <a:xfrm>
            <a:off x="6801750" y="3039978"/>
            <a:ext cx="2074691" cy="1475704"/>
          </a:xfrm>
          <a:prstGeom prst="ellipse">
            <a:avLst/>
          </a:prstGeom>
        </p:spPr>
      </p:pic>
      <p:sp>
        <p:nvSpPr>
          <p:cNvPr id="8" name="Rectángulo 7"/>
          <p:cNvSpPr/>
          <p:nvPr/>
        </p:nvSpPr>
        <p:spPr>
          <a:xfrm>
            <a:off x="9572222" y="3729591"/>
            <a:ext cx="1476686" cy="276999"/>
          </a:xfrm>
          <a:prstGeom prst="rect">
            <a:avLst/>
          </a:prstGeom>
        </p:spPr>
        <p:txBody>
          <a:bodyPr wrap="none">
            <a:spAutoFit/>
          </a:bodyPr>
          <a:lstStyle/>
          <a:p>
            <a:r>
              <a:rPr lang="es-ES" sz="1200" dirty="0" smtClean="0">
                <a:latin typeface="Times New Roman" panose="02020603050405020304" pitchFamily="18" charset="0"/>
                <a:ea typeface="Malgun Gothic" panose="020B0503020000020004" pitchFamily="34" charset="-127"/>
                <a:cs typeface="Times New Roman" panose="02020603050405020304" pitchFamily="18" charset="0"/>
              </a:rPr>
              <a:t>(Lavelle </a:t>
            </a:r>
            <a:r>
              <a:rPr lang="es-ES" sz="1200" dirty="0">
                <a:latin typeface="Times New Roman" panose="02020603050405020304" pitchFamily="18" charset="0"/>
                <a:ea typeface="Malgun Gothic" panose="020B0503020000020004" pitchFamily="34" charset="-127"/>
                <a:cs typeface="Times New Roman" panose="02020603050405020304" pitchFamily="18" charset="0"/>
              </a:rPr>
              <a:t>et </a:t>
            </a:r>
            <a:r>
              <a:rPr lang="es-ES" sz="1200" dirty="0" smtClean="0">
                <a:latin typeface="Times New Roman" panose="02020603050405020304" pitchFamily="18" charset="0"/>
                <a:ea typeface="Malgun Gothic" panose="020B0503020000020004" pitchFamily="34" charset="-127"/>
                <a:cs typeface="Times New Roman" panose="02020603050405020304" pitchFamily="18" charset="0"/>
              </a:rPr>
              <a:t>al., 1992</a:t>
            </a:r>
            <a:r>
              <a:rPr lang="es-ES" sz="1200" dirty="0">
                <a:latin typeface="Times New Roman" panose="02020603050405020304" pitchFamily="18" charset="0"/>
                <a:ea typeface="Malgun Gothic" panose="020B0503020000020004" pitchFamily="34" charset="-127"/>
                <a:cs typeface="Times New Roman" panose="02020603050405020304" pitchFamily="18" charset="0"/>
              </a:rPr>
              <a:t>)</a:t>
            </a:r>
            <a:endParaRPr lang="es-E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644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a:spLocks noGrp="1"/>
          </p:cNvSpPr>
          <p:nvPr>
            <p:ph type="title"/>
          </p:nvPr>
        </p:nvSpPr>
        <p:spPr>
          <a:xfrm>
            <a:off x="468959" y="276535"/>
            <a:ext cx="5041040" cy="1088626"/>
          </a:xfrm>
          <a:solidFill>
            <a:schemeClr val="accent6">
              <a:lumMod val="40000"/>
              <a:lumOff val="60000"/>
            </a:schemeClr>
          </a:solidFill>
        </p:spPr>
        <p:txBody>
          <a:bodyPr>
            <a:normAutofit fontScale="90000"/>
          </a:bodyPr>
          <a:lstStyle/>
          <a:p>
            <a:pPr algn="ctr"/>
            <a:r>
              <a:rPr lang="es-ES" sz="4000" b="1" dirty="0" smtClean="0">
                <a:solidFill>
                  <a:schemeClr val="tx1"/>
                </a:solidFill>
                <a:latin typeface="Times New Roman" panose="02020603050405020304" pitchFamily="18" charset="0"/>
                <a:cs typeface="Times New Roman" panose="02020603050405020304" pitchFamily="18" charset="0"/>
              </a:rPr>
              <a:t>RESULTADOS </a:t>
            </a:r>
            <a:r>
              <a:rPr lang="es-ES" sz="3600" b="1" dirty="0" smtClean="0">
                <a:solidFill>
                  <a:schemeClr val="tx1"/>
                </a:solidFill>
                <a:latin typeface="Times New Roman" panose="02020603050405020304" pitchFamily="18" charset="0"/>
                <a:cs typeface="Times New Roman" panose="02020603050405020304" pitchFamily="18" charset="0"/>
              </a:rPr>
              <a:t>&amp;</a:t>
            </a:r>
            <a:r>
              <a:rPr lang="es-ES" sz="4000" b="1" dirty="0" smtClean="0">
                <a:solidFill>
                  <a:schemeClr val="tx1"/>
                </a:solidFill>
                <a:latin typeface="Times New Roman" panose="02020603050405020304" pitchFamily="18" charset="0"/>
                <a:cs typeface="Times New Roman" panose="02020603050405020304" pitchFamily="18" charset="0"/>
              </a:rPr>
              <a:t> DISCUSIÓN</a:t>
            </a:r>
            <a:endParaRPr lang="es-ES" sz="4000" b="1" dirty="0">
              <a:solidFill>
                <a:schemeClr val="tx1"/>
              </a:solidFill>
              <a:latin typeface="Times New Roman" panose="02020603050405020304" pitchFamily="18" charset="0"/>
              <a:cs typeface="Times New Roman" panose="02020603050405020304" pitchFamily="18" charset="0"/>
            </a:endParaRPr>
          </a:p>
        </p:txBody>
      </p:sp>
      <p:sp>
        <p:nvSpPr>
          <p:cNvPr id="5" name="Rectángulo 4"/>
          <p:cNvSpPr/>
          <p:nvPr/>
        </p:nvSpPr>
        <p:spPr>
          <a:xfrm>
            <a:off x="6488793" y="115910"/>
            <a:ext cx="5475680" cy="1051570"/>
          </a:xfrm>
          <a:prstGeom prst="rect">
            <a:avLst/>
          </a:prstGeom>
        </p:spPr>
        <p:txBody>
          <a:bodyPr wrap="square">
            <a:spAutoFit/>
          </a:bodyPr>
          <a:lstStyle/>
          <a:p>
            <a:pPr>
              <a:lnSpc>
                <a:spcPct val="150000"/>
              </a:lnSpc>
              <a:spcAft>
                <a:spcPts val="1000"/>
              </a:spcAft>
            </a:pPr>
            <a:r>
              <a:rPr lang="es-ES" sz="1200" b="1" dirty="0" smtClean="0">
                <a:latin typeface="Times New Roman" panose="02020603050405020304" pitchFamily="18" charset="0"/>
                <a:ea typeface="Malgun Gothic" panose="020B0503020000020004" pitchFamily="34" charset="-127"/>
                <a:cs typeface="Times New Roman" panose="02020603050405020304" pitchFamily="18" charset="0"/>
              </a:rPr>
              <a:t>Tabla </a:t>
            </a:r>
            <a:r>
              <a:rPr lang="es-ES" sz="1200" b="1" dirty="0">
                <a:latin typeface="Times New Roman" panose="02020603050405020304" pitchFamily="18" charset="0"/>
                <a:ea typeface="Malgun Gothic" panose="020B0503020000020004" pitchFamily="34" charset="-127"/>
                <a:cs typeface="Times New Roman" panose="02020603050405020304" pitchFamily="18" charset="0"/>
              </a:rPr>
              <a:t>4. </a:t>
            </a:r>
            <a:endParaRPr lang="es-ES" sz="1200" i="1" dirty="0">
              <a:latin typeface="Times New Roman" panose="02020603050405020304" pitchFamily="18" charset="0"/>
              <a:ea typeface="Malgun Gothic" panose="020B0503020000020004" pitchFamily="34" charset="-127"/>
              <a:cs typeface="Times New Roman" panose="02020603050405020304" pitchFamily="18" charset="0"/>
            </a:endParaRPr>
          </a:p>
          <a:p>
            <a:pPr>
              <a:lnSpc>
                <a:spcPct val="150000"/>
              </a:lnSpc>
              <a:spcAft>
                <a:spcPts val="1000"/>
              </a:spcAft>
            </a:pPr>
            <a:r>
              <a:rPr lang="es-ES" sz="1200" i="1" dirty="0">
                <a:latin typeface="Times New Roman" panose="02020603050405020304" pitchFamily="18" charset="0"/>
                <a:ea typeface="Malgun Gothic" panose="020B0503020000020004" pitchFamily="34" charset="-127"/>
                <a:cs typeface="Times New Roman" panose="02020603050405020304" pitchFamily="18" charset="0"/>
              </a:rPr>
              <a:t>Composición taxonómica (orden y familia) de la comunidad de </a:t>
            </a:r>
            <a:r>
              <a:rPr lang="es-ES" sz="1200" i="1" dirty="0" err="1">
                <a:latin typeface="Times New Roman" panose="02020603050405020304" pitchFamily="18" charset="0"/>
                <a:ea typeface="Malgun Gothic" panose="020B0503020000020004" pitchFamily="34" charset="-127"/>
                <a:cs typeface="Times New Roman" panose="02020603050405020304" pitchFamily="18" charset="0"/>
              </a:rPr>
              <a:t>macrofauna</a:t>
            </a:r>
            <a:r>
              <a:rPr lang="es-ES" sz="1200" i="1" dirty="0">
                <a:latin typeface="Times New Roman" panose="02020603050405020304" pitchFamily="18" charset="0"/>
                <a:ea typeface="Malgun Gothic" panose="020B0503020000020004" pitchFamily="34" charset="-127"/>
                <a:cs typeface="Times New Roman" panose="02020603050405020304" pitchFamily="18" charset="0"/>
              </a:rPr>
              <a:t> en las localidades de Santo Domingo y Esmeraldas.</a:t>
            </a:r>
            <a:endParaRPr lang="es-ES" sz="1200" i="1" dirty="0">
              <a:effectLst/>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7" name="Rectángulo 6"/>
          <p:cNvSpPr/>
          <p:nvPr/>
        </p:nvSpPr>
        <p:spPr>
          <a:xfrm>
            <a:off x="468959" y="1944075"/>
            <a:ext cx="5506838" cy="1421992"/>
          </a:xfrm>
          <a:prstGeom prst="rect">
            <a:avLst/>
          </a:prstGeom>
        </p:spPr>
        <p:txBody>
          <a:bodyPr wrap="square">
            <a:spAutoFit/>
          </a:bodyPr>
          <a:lstStyle/>
          <a:p>
            <a:pPr algn="ctr">
              <a:lnSpc>
                <a:spcPct val="150000"/>
              </a:lnSpc>
              <a:spcBef>
                <a:spcPts val="1200"/>
              </a:spcBef>
            </a:pPr>
            <a:r>
              <a:rPr lang="es-ES" sz="2000" b="1" dirty="0">
                <a:latin typeface="Times New Roman" panose="02020603050405020304" pitchFamily="18" charset="0"/>
                <a:ea typeface="Calibri" panose="020F0502020204030204" pitchFamily="34" charset="0"/>
                <a:cs typeface="Times New Roman" panose="02020603050405020304" pitchFamily="18" charset="0"/>
              </a:rPr>
              <a:t>Composición y abundancia de la comunidad de </a:t>
            </a:r>
            <a:r>
              <a:rPr lang="es-ES" sz="2000" b="1" dirty="0" err="1">
                <a:latin typeface="Times New Roman" panose="02020603050405020304" pitchFamily="18" charset="0"/>
                <a:ea typeface="Calibri" panose="020F0502020204030204" pitchFamily="34" charset="0"/>
                <a:cs typeface="Times New Roman" panose="02020603050405020304" pitchFamily="18" charset="0"/>
              </a:rPr>
              <a:t>Macrofauna</a:t>
            </a:r>
            <a:r>
              <a:rPr lang="es-ES" sz="2000" b="1" dirty="0">
                <a:latin typeface="Times New Roman" panose="02020603050405020304" pitchFamily="18" charset="0"/>
                <a:ea typeface="Calibri" panose="020F0502020204030204" pitchFamily="34" charset="0"/>
                <a:cs typeface="Times New Roman" panose="02020603050405020304" pitchFamily="18" charset="0"/>
              </a:rPr>
              <a:t> en las localidades de Santo Domingo y Esmeraldas</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Imagen 8"/>
          <p:cNvPicPr>
            <a:picLocks noChangeAspect="1"/>
          </p:cNvPicPr>
          <p:nvPr/>
        </p:nvPicPr>
        <p:blipFill>
          <a:blip r:embed="rId3"/>
          <a:stretch>
            <a:fillRect/>
          </a:stretch>
        </p:blipFill>
        <p:spPr>
          <a:xfrm>
            <a:off x="6632592" y="1144319"/>
            <a:ext cx="5019695" cy="5816866"/>
          </a:xfrm>
          <a:prstGeom prst="rect">
            <a:avLst/>
          </a:prstGeom>
        </p:spPr>
      </p:pic>
      <p:sp>
        <p:nvSpPr>
          <p:cNvPr id="13" name="Rectángulo 12"/>
          <p:cNvSpPr/>
          <p:nvPr/>
        </p:nvSpPr>
        <p:spPr>
          <a:xfrm>
            <a:off x="392793" y="4396685"/>
            <a:ext cx="6096000" cy="2169825"/>
          </a:xfrm>
          <a:prstGeom prst="rect">
            <a:avLst/>
          </a:prstGeom>
          <a:ln w="38100">
            <a:solidFill>
              <a:schemeClr val="accent6"/>
            </a:solidFill>
          </a:ln>
        </p:spPr>
        <p:txBody>
          <a:bodyPr>
            <a:spAutoFit/>
          </a:bodyPr>
          <a:lstStyle/>
          <a:p>
            <a:pPr algn="just">
              <a:lnSpc>
                <a:spcPct val="150000"/>
              </a:lnSpc>
            </a:pPr>
            <a:r>
              <a:rPr lang="es-ES" dirty="0">
                <a:latin typeface="Times New Roman" panose="02020603050405020304" pitchFamily="18" charset="0"/>
                <a:cs typeface="Times New Roman" panose="02020603050405020304" pitchFamily="18" charset="0"/>
              </a:rPr>
              <a:t>Según Lavelle (2001), la predominancia y abundancia de los grupos taxonómicos en la </a:t>
            </a:r>
            <a:r>
              <a:rPr lang="es-ES" dirty="0" err="1">
                <a:latin typeface="Times New Roman" panose="02020603050405020304" pitchFamily="18" charset="0"/>
                <a:cs typeface="Times New Roman" panose="02020603050405020304" pitchFamily="18" charset="0"/>
              </a:rPr>
              <a:t>macrofauna</a:t>
            </a:r>
            <a:r>
              <a:rPr lang="es-ES" dirty="0">
                <a:latin typeface="Times New Roman" panose="02020603050405020304" pitchFamily="18" charset="0"/>
                <a:cs typeface="Times New Roman" panose="02020603050405020304" pitchFamily="18" charset="0"/>
              </a:rPr>
              <a:t> edáfica se encuentra determinada por factores del ambiente como la temperatura, disponibilidad de recursos (materia orgánica, nutrientes) y de variaciones en la humedad del suelo. </a:t>
            </a:r>
          </a:p>
        </p:txBody>
      </p:sp>
      <p:sp>
        <p:nvSpPr>
          <p:cNvPr id="14" name="Flecha doblada 13"/>
          <p:cNvSpPr/>
          <p:nvPr/>
        </p:nvSpPr>
        <p:spPr>
          <a:xfrm>
            <a:off x="5509999" y="3469252"/>
            <a:ext cx="978794" cy="824248"/>
          </a:xfrm>
          <a:prstGeom prst="bentArrow">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2081969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0" y="2453425"/>
            <a:ext cx="6040192" cy="3818586"/>
          </a:xfrm>
          <a:prstGeom prst="rect">
            <a:avLst/>
          </a:prstGeom>
          <a:noFill/>
          <a:extLst>
            <a:ext uri="{909E8E84-426E-40DD-AFC4-6F175D3DCCD1}">
              <a14:hiddenFill xmlns:a14="http://schemas.microsoft.com/office/drawing/2010/main">
                <a:solidFill>
                  <a:srgbClr val="FFFFFF"/>
                </a:solidFill>
              </a14:hiddenFill>
            </a:ext>
          </a:extLst>
        </p:spPr>
      </p:pic>
      <p:pic>
        <p:nvPicPr>
          <p:cNvPr id="8193" name="Imagen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0552" y="2453425"/>
            <a:ext cx="5871089" cy="38185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487017" y="498809"/>
            <a:ext cx="11387070"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s-ES" altLang="es-ES" b="1" i="0" u="none" strike="noStrike" cap="none" normalizeH="0" baseline="0" dirty="0" smtClean="0">
                <a:ln>
                  <a:noFill/>
                </a:ln>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F</a:t>
            </a:r>
            <a:r>
              <a:rPr kumimoji="0" lang="es-ES" altLang="es-ES" b="1" i="0" u="none" strike="noStrike" cap="none" normalizeH="0" baseline="0" dirty="0" smtClean="0" bmk="">
                <a:ln>
                  <a:noFill/>
                </a:ln>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igura </a:t>
            </a:r>
            <a:r>
              <a:rPr lang="es-ES" altLang="es-ES" b="1" dirty="0" smtClean="0" bmk="_Toc79592695">
                <a:latin typeface="Times New Roman" panose="02020603050405020304" pitchFamily="18" charset="0"/>
                <a:ea typeface="Malgun Gothic" panose="020B0503020000020004" pitchFamily="34" charset="-127"/>
                <a:cs typeface="Times New Roman" panose="02020603050405020304" pitchFamily="18" charset="0"/>
              </a:rPr>
              <a:t>3</a:t>
            </a:r>
            <a:r>
              <a:rPr kumimoji="0" lang="es-ES" altLang="es-ES" b="1" i="0" u="none" strike="noStrike" cap="none" normalizeH="0" baseline="0" dirty="0" smtClean="0" bmk="_Toc79592695">
                <a:ln>
                  <a:noFill/>
                </a:ln>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 </a:t>
            </a:r>
            <a:endParaRPr kumimoji="0" lang="es-ES" altLang="es-ES" b="0" i="0" u="none" strike="noStrike" cap="none" normalizeH="0" baseline="0" dirty="0" smtClean="0" bmk="_Toc79592695">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s-ES" altLang="es-ES" b="0" i="1" u="none" strike="noStrike" cap="none" normalizeH="0" baseline="0" dirty="0" smtClean="0" bmk="_Toc79592695">
                <a:ln>
                  <a:noFill/>
                </a:ln>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Curva de abundancia en logaritmo base 10 de la </a:t>
            </a:r>
            <a:r>
              <a:rPr kumimoji="0" lang="es-ES" altLang="es-ES" b="0" i="1" u="none" strike="noStrike" cap="none" normalizeH="0" baseline="0" dirty="0" err="1" smtClean="0" bmk="_Toc79592695">
                <a:ln>
                  <a:noFill/>
                </a:ln>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macrofauna</a:t>
            </a:r>
            <a:r>
              <a:rPr kumimoji="0" lang="es-ES" altLang="es-ES" b="0" i="1" u="none" strike="noStrike" cap="none" normalizeH="0" baseline="0" dirty="0" smtClean="0" bmk="_Toc79592695">
                <a:ln>
                  <a:noFill/>
                </a:ln>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 edáfica en las diferentes localidades en base a las familias; 4a (Santo Domingo), 4b (Esmeraldas).</a:t>
            </a:r>
            <a:endParaRPr kumimoji="0" lang="es-ES" altLang="es-E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4"/>
          <p:cNvSpPr>
            <a:spLocks noChangeArrowheads="1"/>
          </p:cNvSpPr>
          <p:nvPr/>
        </p:nvSpPr>
        <p:spPr bwMode="auto">
          <a:xfrm>
            <a:off x="0" y="31146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9" name="Rectángulo 8"/>
          <p:cNvSpPr/>
          <p:nvPr/>
        </p:nvSpPr>
        <p:spPr>
          <a:xfrm rot="18605459">
            <a:off x="64670" y="4979657"/>
            <a:ext cx="901465" cy="15346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rot="18605459">
            <a:off x="6257262" y="4979657"/>
            <a:ext cx="901465" cy="15346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121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013137" y="842910"/>
            <a:ext cx="8593258" cy="1051570"/>
          </a:xfrm>
          <a:prstGeom prst="rect">
            <a:avLst/>
          </a:prstGeom>
        </p:spPr>
        <p:txBody>
          <a:bodyPr wrap="square">
            <a:spAutoFit/>
          </a:bodyPr>
          <a:lstStyle/>
          <a:p>
            <a:pPr>
              <a:lnSpc>
                <a:spcPct val="150000"/>
              </a:lnSpc>
              <a:spcAft>
                <a:spcPts val="1000"/>
              </a:spcAft>
            </a:pPr>
            <a:r>
              <a:rPr lang="es-ES" b="1" dirty="0">
                <a:latin typeface="Times New Roman" panose="02020603050405020304" pitchFamily="18" charset="0"/>
                <a:ea typeface="Malgun Gothic" panose="020B0503020000020004" pitchFamily="34" charset="-127"/>
                <a:cs typeface="Times New Roman" panose="02020603050405020304" pitchFamily="18" charset="0"/>
              </a:rPr>
              <a:t>Figura </a:t>
            </a:r>
            <a:r>
              <a:rPr lang="es-ES" b="1" dirty="0" smtClean="0">
                <a:latin typeface="Times New Roman" panose="02020603050405020304" pitchFamily="18" charset="0"/>
                <a:ea typeface="Malgun Gothic" panose="020B0503020000020004" pitchFamily="34" charset="-127"/>
                <a:cs typeface="Times New Roman" panose="02020603050405020304" pitchFamily="18" charset="0"/>
              </a:rPr>
              <a:t>4. </a:t>
            </a:r>
            <a:endParaRPr lang="es-ES" i="1" dirty="0">
              <a:latin typeface="Times New Roman" panose="02020603050405020304" pitchFamily="18" charset="0"/>
              <a:ea typeface="Malgun Gothic" panose="020B0503020000020004" pitchFamily="34" charset="-127"/>
              <a:cs typeface="Times New Roman" panose="02020603050405020304" pitchFamily="18" charset="0"/>
            </a:endParaRPr>
          </a:p>
          <a:p>
            <a:pPr>
              <a:lnSpc>
                <a:spcPct val="150000"/>
              </a:lnSpc>
              <a:spcAft>
                <a:spcPts val="1000"/>
              </a:spcAft>
            </a:pPr>
            <a:r>
              <a:rPr lang="es-ES" i="1" dirty="0">
                <a:latin typeface="Times New Roman" panose="02020603050405020304" pitchFamily="18" charset="0"/>
                <a:ea typeface="Malgun Gothic" panose="020B0503020000020004" pitchFamily="34" charset="-127"/>
                <a:cs typeface="Times New Roman" panose="02020603050405020304" pitchFamily="18" charset="0"/>
              </a:rPr>
              <a:t>Biomasa de la </a:t>
            </a:r>
            <a:r>
              <a:rPr lang="es-ES" i="1" dirty="0" err="1">
                <a:latin typeface="Times New Roman" panose="02020603050405020304" pitchFamily="18" charset="0"/>
                <a:ea typeface="Malgun Gothic" panose="020B0503020000020004" pitchFamily="34" charset="-127"/>
                <a:cs typeface="Times New Roman" panose="02020603050405020304" pitchFamily="18" charset="0"/>
              </a:rPr>
              <a:t>macrofauna</a:t>
            </a:r>
            <a:r>
              <a:rPr lang="es-ES" i="1" dirty="0">
                <a:latin typeface="Times New Roman" panose="02020603050405020304" pitchFamily="18" charset="0"/>
                <a:ea typeface="Malgun Gothic" panose="020B0503020000020004" pitchFamily="34" charset="-127"/>
                <a:cs typeface="Times New Roman" panose="02020603050405020304" pitchFamily="18" charset="0"/>
              </a:rPr>
              <a:t> en las localidades de Santo Domingo y Esmeraldas.</a:t>
            </a:r>
            <a:endParaRPr lang="es-ES" i="1" dirty="0">
              <a:effectLst/>
              <a:latin typeface="Times New Roman" panose="02020603050405020304" pitchFamily="18" charset="0"/>
              <a:ea typeface="Malgun Gothic" panose="020B0503020000020004" pitchFamily="34" charset="-127"/>
              <a:cs typeface="Times New Roman" panose="02020603050405020304" pitchFamily="18" charset="0"/>
            </a:endParaRPr>
          </a:p>
        </p:txBody>
      </p:sp>
      <p:pic>
        <p:nvPicPr>
          <p:cNvPr id="5" name="Imagen 4"/>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3271234" y="1956248"/>
            <a:ext cx="5898524" cy="2989240"/>
          </a:xfrm>
          <a:prstGeom prst="rect">
            <a:avLst/>
          </a:prstGeom>
          <a:noFill/>
          <a:ln>
            <a:noFill/>
          </a:ln>
        </p:spPr>
      </p:pic>
      <p:sp>
        <p:nvSpPr>
          <p:cNvPr id="6" name="Rectángulo 5"/>
          <p:cNvSpPr/>
          <p:nvPr/>
        </p:nvSpPr>
        <p:spPr>
          <a:xfrm>
            <a:off x="533399" y="227144"/>
            <a:ext cx="6240888" cy="646331"/>
          </a:xfrm>
          <a:prstGeom prst="rect">
            <a:avLst/>
          </a:prstGeom>
        </p:spPr>
        <p:txBody>
          <a:bodyPr wrap="square">
            <a:spAutoFit/>
          </a:bodyPr>
          <a:lstStyle/>
          <a:p>
            <a:pPr algn="ctr">
              <a:lnSpc>
                <a:spcPct val="150000"/>
              </a:lnSpc>
              <a:spcBef>
                <a:spcPts val="1200"/>
              </a:spcBef>
            </a:pPr>
            <a:r>
              <a:rPr lang="es-ES" sz="2400" b="1" dirty="0" smtClean="0">
                <a:latin typeface="Times New Roman" panose="02020603050405020304" pitchFamily="18" charset="0"/>
                <a:ea typeface="Calibri" panose="020F0502020204030204" pitchFamily="34" charset="0"/>
                <a:cs typeface="Times New Roman" panose="02020603050405020304" pitchFamily="18" charset="0"/>
              </a:rPr>
              <a:t>Biomasa de la Macrofauna del suelo (</a:t>
            </a:r>
            <a:r>
              <a:rPr lang="es-ES" sz="2400" b="1" dirty="0" smtClean="0">
                <a:latin typeface="Times New Roman" panose="02020603050405020304" pitchFamily="18" charset="0"/>
                <a:cs typeface="Times New Roman" panose="02020603050405020304" pitchFamily="18" charset="0"/>
              </a:rPr>
              <a:t>g/m</a:t>
            </a:r>
            <a:r>
              <a:rPr lang="es-ES" sz="2400" b="1" baseline="30000" dirty="0" smtClean="0">
                <a:latin typeface="Times New Roman" panose="02020603050405020304" pitchFamily="18" charset="0"/>
                <a:cs typeface="Times New Roman" panose="02020603050405020304" pitchFamily="18" charset="0"/>
              </a:rPr>
              <a:t>2</a:t>
            </a:r>
            <a:r>
              <a:rPr lang="es-ES" sz="2400" b="1" dirty="0" smtClean="0">
                <a:latin typeface="Times New Roman" panose="02020603050405020304" pitchFamily="18" charset="0"/>
                <a:cs typeface="Times New Roman" panose="02020603050405020304" pitchFamily="18" charset="0"/>
              </a:rPr>
              <a:t>)</a:t>
            </a:r>
            <a:endParaRPr lang="es-E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ángulo 7"/>
          <p:cNvSpPr/>
          <p:nvPr/>
        </p:nvSpPr>
        <p:spPr>
          <a:xfrm>
            <a:off x="533399" y="5301579"/>
            <a:ext cx="11353801" cy="1200329"/>
          </a:xfrm>
          <a:prstGeom prst="rect">
            <a:avLst/>
          </a:prstGeom>
          <a:ln w="38100">
            <a:solidFill>
              <a:schemeClr val="accent6"/>
            </a:solidFill>
          </a:ln>
        </p:spPr>
        <p:txBody>
          <a:bodyPr wrap="square">
            <a:spAutoFit/>
          </a:bodyPr>
          <a:lstStyle/>
          <a:p>
            <a:pPr algn="just">
              <a:lnSpc>
                <a:spcPct val="150000"/>
              </a:lnSpc>
            </a:pPr>
            <a:r>
              <a:rPr lang="es-ES" sz="1600" dirty="0" err="1">
                <a:latin typeface="Times New Roman" panose="02020603050405020304" pitchFamily="18" charset="0"/>
                <a:cs typeface="Times New Roman" panose="02020603050405020304" pitchFamily="18" charset="0"/>
              </a:rPr>
              <a:t>Huaman</a:t>
            </a:r>
            <a:r>
              <a:rPr lang="es-ES" sz="1600" dirty="0">
                <a:latin typeface="Times New Roman" panose="02020603050405020304" pitchFamily="18" charset="0"/>
                <a:cs typeface="Times New Roman" panose="02020603050405020304" pitchFamily="18" charset="0"/>
              </a:rPr>
              <a:t> (2016) cuantificó e identificó la </a:t>
            </a:r>
            <a:r>
              <a:rPr lang="es-ES" sz="1600" dirty="0" err="1">
                <a:latin typeface="Times New Roman" panose="02020603050405020304" pitchFamily="18" charset="0"/>
                <a:cs typeface="Times New Roman" panose="02020603050405020304" pitchFamily="18" charset="0"/>
              </a:rPr>
              <a:t>macrofauna</a:t>
            </a:r>
            <a:r>
              <a:rPr lang="es-ES" sz="1600" dirty="0">
                <a:latin typeface="Times New Roman" panose="02020603050405020304" pitchFamily="18" charset="0"/>
                <a:cs typeface="Times New Roman" panose="02020603050405020304" pitchFamily="18" charset="0"/>
              </a:rPr>
              <a:t> a diferentes profundidades en tres sistemas de uso de tierra (cultivo cacao con plátano, cítrico con cacao y cultivo de cacao), donde en los sistemas cacao y cacao con plátano obtuvo una variación en las biomasas de 9,98 </a:t>
            </a:r>
            <a:r>
              <a:rPr lang="es-ES" sz="1600" dirty="0" smtClean="0">
                <a:latin typeface="Times New Roman" panose="02020603050405020304" pitchFamily="18" charset="0"/>
                <a:cs typeface="Times New Roman" panose="02020603050405020304" pitchFamily="18" charset="0"/>
              </a:rPr>
              <a:t>g/m</a:t>
            </a:r>
            <a:r>
              <a:rPr lang="es-ES" sz="1600" i="1" baseline="30000" dirty="0">
                <a:latin typeface="Times New Roman" panose="02020603050405020304" pitchFamily="18" charset="0"/>
                <a:cs typeface="Times New Roman" panose="02020603050405020304" pitchFamily="18" charset="0"/>
              </a:rPr>
              <a:t>2</a:t>
            </a:r>
            <a:r>
              <a:rPr lang="es-ES" sz="1600" dirty="0" smtClean="0">
                <a:latin typeface="Times New Roman" panose="02020603050405020304" pitchFamily="18" charset="0"/>
                <a:cs typeface="Times New Roman" panose="02020603050405020304" pitchFamily="18" charset="0"/>
              </a:rPr>
              <a:t> </a:t>
            </a:r>
            <a:r>
              <a:rPr lang="es-ES" sz="1600" dirty="0">
                <a:latin typeface="Times New Roman" panose="02020603050405020304" pitchFamily="18" charset="0"/>
                <a:cs typeface="Times New Roman" panose="02020603050405020304" pitchFamily="18" charset="0"/>
              </a:rPr>
              <a:t>y 10,78 </a:t>
            </a:r>
            <a:r>
              <a:rPr lang="es-ES" sz="1600" dirty="0" smtClean="0">
                <a:latin typeface="Times New Roman" panose="02020603050405020304" pitchFamily="18" charset="0"/>
                <a:cs typeface="Times New Roman" panose="02020603050405020304" pitchFamily="18" charset="0"/>
              </a:rPr>
              <a:t>g/m</a:t>
            </a:r>
            <a:r>
              <a:rPr lang="es-ES" sz="1600" i="1" baseline="30000" dirty="0">
                <a:latin typeface="Times New Roman" panose="02020603050405020304" pitchFamily="18" charset="0"/>
                <a:cs typeface="Times New Roman" panose="02020603050405020304" pitchFamily="18" charset="0"/>
              </a:rPr>
              <a:t>2</a:t>
            </a:r>
            <a:r>
              <a:rPr lang="es-ES" sz="1600" dirty="0" smtClean="0">
                <a:latin typeface="Times New Roman" panose="02020603050405020304" pitchFamily="18" charset="0"/>
                <a:cs typeface="Times New Roman" panose="02020603050405020304" pitchFamily="18" charset="0"/>
              </a:rPr>
              <a:t>, </a:t>
            </a:r>
            <a:r>
              <a:rPr lang="es-ES" sz="1600" dirty="0">
                <a:latin typeface="Times New Roman" panose="02020603050405020304" pitchFamily="18" charset="0"/>
                <a:cs typeface="Times New Roman" panose="02020603050405020304" pitchFamily="18" charset="0"/>
              </a:rPr>
              <a:t>mientras que en el sistema cítrico con cacao obtuvo una biomasa menor a los otros sistemas con 7,95 </a:t>
            </a:r>
            <a:r>
              <a:rPr lang="es-ES" sz="1600" dirty="0" smtClean="0">
                <a:latin typeface="Times New Roman" panose="02020603050405020304" pitchFamily="18" charset="0"/>
                <a:cs typeface="Times New Roman" panose="02020603050405020304" pitchFamily="18" charset="0"/>
              </a:rPr>
              <a:t>g/m</a:t>
            </a:r>
            <a:r>
              <a:rPr lang="es-ES" sz="1600" i="1" baseline="30000" dirty="0">
                <a:latin typeface="Times New Roman" panose="02020603050405020304" pitchFamily="18" charset="0"/>
                <a:cs typeface="Times New Roman" panose="02020603050405020304" pitchFamily="18" charset="0"/>
              </a:rPr>
              <a:t>2</a:t>
            </a:r>
            <a:r>
              <a:rPr lang="es-ES" sz="1600" dirty="0" smtClean="0">
                <a:latin typeface="Times New Roman" panose="02020603050405020304" pitchFamily="18" charset="0"/>
                <a:cs typeface="Times New Roman" panose="02020603050405020304" pitchFamily="18" charset="0"/>
              </a:rPr>
              <a:t>.</a:t>
            </a:r>
            <a:endParaRPr lang="es-E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5413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377052" y="809605"/>
            <a:ext cx="5457077" cy="1023165"/>
          </a:xfrm>
          <a:prstGeom prst="rect">
            <a:avLst/>
          </a:prstGeom>
        </p:spPr>
        <p:txBody>
          <a:bodyPr wrap="square">
            <a:spAutoFit/>
          </a:bodyPr>
          <a:lstStyle/>
          <a:p>
            <a:pPr>
              <a:lnSpc>
                <a:spcPct val="150000"/>
              </a:lnSpc>
            </a:pPr>
            <a:r>
              <a:rPr lang="es-ES" sz="1400" b="1" dirty="0">
                <a:latin typeface="Times New Roman" panose="02020603050405020304" pitchFamily="18" charset="0"/>
                <a:cs typeface="Times New Roman" panose="02020603050405020304" pitchFamily="18" charset="0"/>
              </a:rPr>
              <a:t>Tabla 5. </a:t>
            </a:r>
            <a:endParaRPr lang="es-ES" sz="1400" i="1" dirty="0">
              <a:latin typeface="Times New Roman" panose="02020603050405020304" pitchFamily="18" charset="0"/>
              <a:cs typeface="Times New Roman" panose="02020603050405020304" pitchFamily="18" charset="0"/>
            </a:endParaRPr>
          </a:p>
          <a:p>
            <a:pPr>
              <a:lnSpc>
                <a:spcPct val="150000"/>
              </a:lnSpc>
            </a:pPr>
            <a:r>
              <a:rPr lang="es-ES" sz="1400" i="1" dirty="0">
                <a:latin typeface="Times New Roman" panose="02020603050405020304" pitchFamily="18" charset="0"/>
                <a:cs typeface="Times New Roman" panose="02020603050405020304" pitchFamily="18" charset="0"/>
              </a:rPr>
              <a:t>Densidad (</a:t>
            </a:r>
            <a:r>
              <a:rPr lang="es-ES" sz="1400" i="1" dirty="0" err="1">
                <a:latin typeface="Times New Roman" panose="02020603050405020304" pitchFamily="18" charset="0"/>
                <a:cs typeface="Times New Roman" panose="02020603050405020304" pitchFamily="18" charset="0"/>
              </a:rPr>
              <a:t>ind</a:t>
            </a:r>
            <a:r>
              <a:rPr lang="es-ES" sz="1400" i="1" dirty="0">
                <a:latin typeface="Times New Roman" panose="02020603050405020304" pitchFamily="18" charset="0"/>
                <a:cs typeface="Times New Roman" panose="02020603050405020304" pitchFamily="18" charset="0"/>
              </a:rPr>
              <a:t>/m</a:t>
            </a:r>
            <a:r>
              <a:rPr lang="es-ES" sz="1400" i="1" baseline="30000" dirty="0">
                <a:latin typeface="Times New Roman" panose="02020603050405020304" pitchFamily="18" charset="0"/>
                <a:cs typeface="Times New Roman" panose="02020603050405020304" pitchFamily="18" charset="0"/>
              </a:rPr>
              <a:t>2</a:t>
            </a:r>
            <a:r>
              <a:rPr lang="es-ES" sz="1400" i="1" dirty="0">
                <a:latin typeface="Times New Roman" panose="02020603050405020304" pitchFamily="18" charset="0"/>
                <a:cs typeface="Times New Roman" panose="02020603050405020304" pitchFamily="18" charset="0"/>
              </a:rPr>
              <a:t>) de organismos de la </a:t>
            </a:r>
            <a:r>
              <a:rPr lang="es-ES" sz="1400" i="1" dirty="0" err="1">
                <a:latin typeface="Times New Roman" panose="02020603050405020304" pitchFamily="18" charset="0"/>
                <a:cs typeface="Times New Roman" panose="02020603050405020304" pitchFamily="18" charset="0"/>
              </a:rPr>
              <a:t>macrofauna</a:t>
            </a:r>
            <a:r>
              <a:rPr lang="es-ES" sz="1400" i="1" dirty="0">
                <a:latin typeface="Times New Roman" panose="02020603050405020304" pitchFamily="18" charset="0"/>
                <a:cs typeface="Times New Roman" panose="02020603050405020304" pitchFamily="18" charset="0"/>
              </a:rPr>
              <a:t> edáfica encontradas en las localidades de Santo Domingo y </a:t>
            </a:r>
            <a:r>
              <a:rPr lang="es-ES" sz="1400" i="1" dirty="0" smtClean="0">
                <a:latin typeface="Times New Roman" panose="02020603050405020304" pitchFamily="18" charset="0"/>
                <a:cs typeface="Times New Roman" panose="02020603050405020304" pitchFamily="18" charset="0"/>
              </a:rPr>
              <a:t>Esmeraldas.</a:t>
            </a:r>
            <a:endParaRPr lang="es-ES" sz="1400" i="1" dirty="0">
              <a:latin typeface="Times New Roman" panose="02020603050405020304" pitchFamily="18" charset="0"/>
              <a:cs typeface="Times New Roman" panose="02020603050405020304" pitchFamily="18" charset="0"/>
            </a:endParaRPr>
          </a:p>
        </p:txBody>
      </p:sp>
      <p:sp>
        <p:nvSpPr>
          <p:cNvPr id="6" name="Rectángulo 5"/>
          <p:cNvSpPr/>
          <p:nvPr/>
        </p:nvSpPr>
        <p:spPr>
          <a:xfrm>
            <a:off x="-187818" y="224720"/>
            <a:ext cx="5508559" cy="579967"/>
          </a:xfrm>
          <a:prstGeom prst="rect">
            <a:avLst/>
          </a:prstGeom>
        </p:spPr>
        <p:txBody>
          <a:bodyPr wrap="square">
            <a:spAutoFit/>
          </a:bodyPr>
          <a:lstStyle/>
          <a:p>
            <a:pPr algn="ctr">
              <a:lnSpc>
                <a:spcPct val="150000"/>
              </a:lnSpc>
              <a:spcBef>
                <a:spcPts val="1200"/>
              </a:spcBef>
            </a:pPr>
            <a:r>
              <a:rPr lang="es-ES" sz="2400" b="1" dirty="0" smtClean="0">
                <a:latin typeface="Times New Roman" panose="02020603050405020304" pitchFamily="18" charset="0"/>
                <a:ea typeface="Calibri" panose="020F0502020204030204" pitchFamily="34" charset="0"/>
                <a:cs typeface="Times New Roman" panose="02020603050405020304" pitchFamily="18" charset="0"/>
              </a:rPr>
              <a:t>Densidad </a:t>
            </a:r>
            <a:r>
              <a:rPr lang="es-ES" sz="2400" b="1" dirty="0" smtClean="0">
                <a:latin typeface="Times New Roman" panose="02020603050405020304" pitchFamily="18" charset="0"/>
                <a:ea typeface="Calibri" panose="020F0502020204030204" pitchFamily="34" charset="0"/>
                <a:cs typeface="Times New Roman" panose="02020603050405020304" pitchFamily="18" charset="0"/>
              </a:rPr>
              <a:t>poblacional </a:t>
            </a:r>
            <a:r>
              <a:rPr lang="es-ES" sz="2400" b="1" dirty="0">
                <a:latin typeface="Times New Roman" panose="02020603050405020304" pitchFamily="18" charset="0"/>
                <a:cs typeface="Times New Roman" panose="02020603050405020304" pitchFamily="18" charset="0"/>
              </a:rPr>
              <a:t>(</a:t>
            </a:r>
            <a:r>
              <a:rPr lang="es-ES" sz="2400" b="1" dirty="0" err="1">
                <a:latin typeface="Times New Roman" panose="02020603050405020304" pitchFamily="18" charset="0"/>
                <a:cs typeface="Times New Roman" panose="02020603050405020304" pitchFamily="18" charset="0"/>
              </a:rPr>
              <a:t>ind</a:t>
            </a:r>
            <a:r>
              <a:rPr lang="es-ES" sz="2400" b="1" dirty="0">
                <a:latin typeface="Times New Roman" panose="02020603050405020304" pitchFamily="18" charset="0"/>
                <a:cs typeface="Times New Roman" panose="02020603050405020304" pitchFamily="18" charset="0"/>
              </a:rPr>
              <a:t>/m</a:t>
            </a:r>
            <a:r>
              <a:rPr lang="es-ES" sz="2400" b="1" baseline="30000" dirty="0">
                <a:latin typeface="Times New Roman" panose="02020603050405020304" pitchFamily="18" charset="0"/>
                <a:cs typeface="Times New Roman" panose="02020603050405020304" pitchFamily="18" charset="0"/>
              </a:rPr>
              <a:t>2</a:t>
            </a:r>
            <a:r>
              <a:rPr lang="es-ES" sz="2400" b="1" dirty="0">
                <a:latin typeface="Times New Roman" panose="02020603050405020304" pitchFamily="18" charset="0"/>
                <a:cs typeface="Times New Roman" panose="02020603050405020304" pitchFamily="18" charset="0"/>
              </a:rPr>
              <a:t>) </a:t>
            </a:r>
            <a:endParaRPr lang="es-E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Imagen 7"/>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6300453" y="1626408"/>
            <a:ext cx="5486400" cy="3324896"/>
          </a:xfrm>
          <a:prstGeom prst="rect">
            <a:avLst/>
          </a:prstGeom>
          <a:noFill/>
          <a:ln>
            <a:noFill/>
          </a:ln>
        </p:spPr>
      </p:pic>
      <p:sp>
        <p:nvSpPr>
          <p:cNvPr id="9" name="Rectángulo 8"/>
          <p:cNvSpPr/>
          <p:nvPr/>
        </p:nvSpPr>
        <p:spPr>
          <a:xfrm>
            <a:off x="6510807" y="448418"/>
            <a:ext cx="5529330" cy="1151405"/>
          </a:xfrm>
          <a:prstGeom prst="rect">
            <a:avLst/>
          </a:prstGeom>
        </p:spPr>
        <p:txBody>
          <a:bodyPr wrap="square">
            <a:spAutoFit/>
          </a:bodyPr>
          <a:lstStyle/>
          <a:p>
            <a:pPr>
              <a:lnSpc>
                <a:spcPct val="150000"/>
              </a:lnSpc>
              <a:spcAft>
                <a:spcPts val="1000"/>
              </a:spcAft>
            </a:pPr>
            <a:r>
              <a:rPr lang="es-ES" sz="1400" b="1" dirty="0">
                <a:latin typeface="Times New Roman" panose="02020603050405020304" pitchFamily="18" charset="0"/>
                <a:ea typeface="Malgun Gothic" panose="020B0503020000020004" pitchFamily="34" charset="-127"/>
                <a:cs typeface="Times New Roman" panose="02020603050405020304" pitchFamily="18" charset="0"/>
              </a:rPr>
              <a:t>Figura 5.</a:t>
            </a:r>
            <a:r>
              <a:rPr lang="es-ES" sz="1400" i="1" dirty="0">
                <a:latin typeface="Times New Roman" panose="02020603050405020304" pitchFamily="18" charset="0"/>
                <a:ea typeface="Malgun Gothic" panose="020B0503020000020004" pitchFamily="34" charset="-127"/>
                <a:cs typeface="Times New Roman" panose="02020603050405020304" pitchFamily="18" charset="0"/>
              </a:rPr>
              <a:t> </a:t>
            </a:r>
          </a:p>
          <a:p>
            <a:pPr>
              <a:lnSpc>
                <a:spcPct val="150000"/>
              </a:lnSpc>
              <a:spcAft>
                <a:spcPts val="1000"/>
              </a:spcAft>
            </a:pPr>
            <a:r>
              <a:rPr lang="es-ES" sz="1400" i="1" dirty="0">
                <a:latin typeface="Times New Roman" panose="02020603050405020304" pitchFamily="18" charset="0"/>
                <a:ea typeface="Malgun Gothic" panose="020B0503020000020004" pitchFamily="34" charset="-127"/>
                <a:cs typeface="Times New Roman" panose="02020603050405020304" pitchFamily="18" charset="0"/>
              </a:rPr>
              <a:t>Comparación de la densidad poblacional de </a:t>
            </a:r>
            <a:r>
              <a:rPr lang="es-ES" sz="1400" i="1" dirty="0" err="1">
                <a:latin typeface="Times New Roman" panose="02020603050405020304" pitchFamily="18" charset="0"/>
                <a:ea typeface="Malgun Gothic" panose="020B0503020000020004" pitchFamily="34" charset="-127"/>
                <a:cs typeface="Times New Roman" panose="02020603050405020304" pitchFamily="18" charset="0"/>
              </a:rPr>
              <a:t>macrofauna</a:t>
            </a:r>
            <a:r>
              <a:rPr lang="es-ES" sz="1400" i="1" dirty="0">
                <a:latin typeface="Times New Roman" panose="02020603050405020304" pitchFamily="18" charset="0"/>
                <a:ea typeface="Malgun Gothic" panose="020B0503020000020004" pitchFamily="34" charset="-127"/>
                <a:cs typeface="Times New Roman" panose="02020603050405020304" pitchFamily="18" charset="0"/>
              </a:rPr>
              <a:t> edáfica recolectada a diferentes profundidades en las dos localidades</a:t>
            </a:r>
            <a:endParaRPr lang="es-ES" sz="1400" i="1" dirty="0">
              <a:effectLst/>
              <a:latin typeface="Times New Roman" panose="02020603050405020304" pitchFamily="18" charset="0"/>
              <a:ea typeface="Malgun Gothic" panose="020B0503020000020004" pitchFamily="34" charset="-127"/>
              <a:cs typeface="Times New Roman" panose="02020603050405020304" pitchFamily="18" charset="0"/>
            </a:endParaRPr>
          </a:p>
        </p:txBody>
      </p:sp>
      <p:pic>
        <p:nvPicPr>
          <p:cNvPr id="11" name="Imagen 10"/>
          <p:cNvPicPr>
            <a:picLocks noChangeAspect="1"/>
          </p:cNvPicPr>
          <p:nvPr/>
        </p:nvPicPr>
        <p:blipFill>
          <a:blip r:embed="rId4"/>
          <a:stretch>
            <a:fillRect/>
          </a:stretch>
        </p:blipFill>
        <p:spPr>
          <a:xfrm>
            <a:off x="377052" y="1957589"/>
            <a:ext cx="5447116" cy="4994527"/>
          </a:xfrm>
          <a:prstGeom prst="rect">
            <a:avLst/>
          </a:prstGeom>
        </p:spPr>
      </p:pic>
      <p:sp>
        <p:nvSpPr>
          <p:cNvPr id="13" name="Rectángulo 12"/>
          <p:cNvSpPr/>
          <p:nvPr/>
        </p:nvSpPr>
        <p:spPr>
          <a:xfrm>
            <a:off x="6300453" y="4869552"/>
            <a:ext cx="5758199" cy="1708160"/>
          </a:xfrm>
          <a:prstGeom prst="rect">
            <a:avLst/>
          </a:prstGeom>
          <a:ln w="38100">
            <a:solidFill>
              <a:schemeClr val="accent6"/>
            </a:solidFill>
          </a:ln>
        </p:spPr>
        <p:txBody>
          <a:bodyPr wrap="square">
            <a:spAutoFit/>
          </a:bodyPr>
          <a:lstStyle/>
          <a:p>
            <a:pPr algn="just">
              <a:lnSpc>
                <a:spcPct val="150000"/>
              </a:lnSpc>
            </a:pPr>
            <a:r>
              <a:rPr lang="es-ES" sz="1400" dirty="0">
                <a:latin typeface="Times New Roman" panose="02020603050405020304" pitchFamily="18" charset="0"/>
                <a:ea typeface="Calibri" panose="020F0502020204030204" pitchFamily="34" charset="0"/>
                <a:cs typeface="Times New Roman" panose="02020603050405020304" pitchFamily="18" charset="0"/>
              </a:rPr>
              <a:t>Según Jiménez et al., (2013), la disposición de </a:t>
            </a:r>
            <a:r>
              <a:rPr lang="es-ES" sz="1400" dirty="0" err="1">
                <a:latin typeface="Times New Roman" panose="02020603050405020304" pitchFamily="18" charset="0"/>
                <a:ea typeface="Calibri" panose="020F0502020204030204" pitchFamily="34" charset="0"/>
                <a:cs typeface="Times New Roman" panose="02020603050405020304" pitchFamily="18" charset="0"/>
              </a:rPr>
              <a:t>macrofauna</a:t>
            </a:r>
            <a:r>
              <a:rPr lang="es-ES" sz="1400" dirty="0">
                <a:latin typeface="Times New Roman" panose="02020603050405020304" pitchFamily="18" charset="0"/>
                <a:ea typeface="Calibri" panose="020F0502020204030204" pitchFamily="34" charset="0"/>
                <a:cs typeface="Times New Roman" panose="02020603050405020304" pitchFamily="18" charset="0"/>
              </a:rPr>
              <a:t> en una distribución vertical está determinada por la mayor parte de alimento orgánico disponible de la capa vegetal que recubre el suelo, además de la influencia de factores climáticos como la humedad  y temperatura que ofrece el contenido de materia orgánica en los perfiles de </a:t>
            </a:r>
            <a:r>
              <a:rPr lang="es-ES" sz="1400" dirty="0" smtClean="0">
                <a:latin typeface="Times New Roman" panose="02020603050405020304" pitchFamily="18" charset="0"/>
                <a:ea typeface="Calibri" panose="020F0502020204030204" pitchFamily="34" charset="0"/>
                <a:cs typeface="Times New Roman" panose="02020603050405020304" pitchFamily="18" charset="0"/>
              </a:rPr>
              <a:t>suelo.</a:t>
            </a:r>
            <a:endParaRPr lang="es-ES" sz="1400" dirty="0">
              <a:latin typeface="Times New Roman" panose="02020603050405020304" pitchFamily="18" charset="0"/>
              <a:cs typeface="Times New Roman" panose="02020603050405020304" pitchFamily="18" charset="0"/>
            </a:endParaRPr>
          </a:p>
        </p:txBody>
      </p:sp>
      <p:sp>
        <p:nvSpPr>
          <p:cNvPr id="14" name="Elipse 13"/>
          <p:cNvSpPr/>
          <p:nvPr/>
        </p:nvSpPr>
        <p:spPr>
          <a:xfrm>
            <a:off x="2377494" y="4378818"/>
            <a:ext cx="442979" cy="294976"/>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15" name="Elipse 14"/>
          <p:cNvSpPr/>
          <p:nvPr/>
        </p:nvSpPr>
        <p:spPr>
          <a:xfrm>
            <a:off x="4377936" y="4378818"/>
            <a:ext cx="442979" cy="294976"/>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16" name="Elipse 15"/>
          <p:cNvSpPr/>
          <p:nvPr/>
        </p:nvSpPr>
        <p:spPr>
          <a:xfrm>
            <a:off x="2384336" y="4951304"/>
            <a:ext cx="436138" cy="294976"/>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18" name="Elipse 17"/>
          <p:cNvSpPr/>
          <p:nvPr/>
        </p:nvSpPr>
        <p:spPr>
          <a:xfrm>
            <a:off x="4384777" y="3959023"/>
            <a:ext cx="436138" cy="294976"/>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6174653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182386" y="397459"/>
            <a:ext cx="3023585" cy="461665"/>
          </a:xfrm>
          <a:prstGeom prst="rect">
            <a:avLst/>
          </a:prstGeom>
          <a:noFill/>
        </p:spPr>
        <p:txBody>
          <a:bodyPr wrap="none" rtlCol="0">
            <a:spAutoFit/>
          </a:bodyPr>
          <a:lstStyle/>
          <a:p>
            <a:r>
              <a:rPr lang="es-ES" sz="2400" b="1" dirty="0" smtClean="0">
                <a:latin typeface="Times New Roman" panose="02020603050405020304" pitchFamily="18" charset="0"/>
                <a:cs typeface="Times New Roman" panose="02020603050405020304" pitchFamily="18" charset="0"/>
              </a:rPr>
              <a:t>Índices de Diversidad</a:t>
            </a:r>
            <a:endParaRPr lang="es-ES" sz="2400" b="1"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3313" name="Imagen 2" descr="jaccard"/>
          <p:cNvPicPr>
            <a:picLocks noChangeAspect="1" noChangeArrowheads="1"/>
          </p:cNvPicPr>
          <p:nvPr/>
        </p:nvPicPr>
        <p:blipFill>
          <a:blip r:embed="rId3">
            <a:extLst>
              <a:ext uri="{28A0092B-C50C-407E-A947-70E740481C1C}">
                <a14:useLocalDpi xmlns:a14="http://schemas.microsoft.com/office/drawing/2010/main" val="0"/>
              </a:ext>
            </a:extLst>
          </a:blip>
          <a:srcRect l="11314" b="11893"/>
          <a:stretch>
            <a:fillRect/>
          </a:stretch>
        </p:blipFill>
        <p:spPr bwMode="auto">
          <a:xfrm>
            <a:off x="6699989" y="2744231"/>
            <a:ext cx="5091448" cy="4055894"/>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6740638" y="1284503"/>
            <a:ext cx="5091448" cy="1328569"/>
          </a:xfrm>
          <a:prstGeom prst="rect">
            <a:avLst/>
          </a:prstGeom>
        </p:spPr>
        <p:txBody>
          <a:bodyPr wrap="square">
            <a:spAutoFit/>
          </a:bodyPr>
          <a:lstStyle/>
          <a:p>
            <a:pPr>
              <a:lnSpc>
                <a:spcPct val="150000"/>
              </a:lnSpc>
              <a:spcAft>
                <a:spcPts val="1000"/>
              </a:spcAft>
            </a:pPr>
            <a:r>
              <a:rPr lang="es-ES" sz="1600" b="1" dirty="0" smtClean="0">
                <a:latin typeface="Times New Roman" panose="02020603050405020304" pitchFamily="18" charset="0"/>
                <a:ea typeface="Malgun Gothic" panose="020B0503020000020004" pitchFamily="34" charset="-127"/>
                <a:cs typeface="Times New Roman" panose="02020603050405020304" pitchFamily="18" charset="0"/>
              </a:rPr>
              <a:t>Figura </a:t>
            </a:r>
            <a:r>
              <a:rPr lang="es-ES" sz="1600" b="1" dirty="0">
                <a:latin typeface="Times New Roman" panose="02020603050405020304" pitchFamily="18" charset="0"/>
                <a:ea typeface="Malgun Gothic" panose="020B0503020000020004" pitchFamily="34" charset="-127"/>
                <a:cs typeface="Times New Roman" panose="02020603050405020304" pitchFamily="18" charset="0"/>
              </a:rPr>
              <a:t>7.</a:t>
            </a:r>
            <a:r>
              <a:rPr lang="es-ES" sz="1600" i="1" dirty="0">
                <a:latin typeface="Times New Roman" panose="02020603050405020304" pitchFamily="18" charset="0"/>
                <a:ea typeface="Malgun Gothic" panose="020B0503020000020004" pitchFamily="34" charset="-127"/>
                <a:cs typeface="Times New Roman" panose="02020603050405020304" pitchFamily="18" charset="0"/>
              </a:rPr>
              <a:t> </a:t>
            </a:r>
          </a:p>
          <a:p>
            <a:pPr>
              <a:lnSpc>
                <a:spcPct val="150000"/>
              </a:lnSpc>
              <a:spcAft>
                <a:spcPts val="1000"/>
              </a:spcAft>
            </a:pPr>
            <a:r>
              <a:rPr lang="es-ES" sz="1600" i="1" dirty="0">
                <a:latin typeface="Times New Roman" panose="02020603050405020304" pitchFamily="18" charset="0"/>
                <a:ea typeface="Malgun Gothic" panose="020B0503020000020004" pitchFamily="34" charset="-127"/>
                <a:cs typeface="Times New Roman" panose="02020603050405020304" pitchFamily="18" charset="0"/>
              </a:rPr>
              <a:t>Similitud de la </a:t>
            </a:r>
            <a:r>
              <a:rPr lang="es-ES" sz="1600" i="1" dirty="0" err="1">
                <a:latin typeface="Times New Roman" panose="02020603050405020304" pitchFamily="18" charset="0"/>
                <a:ea typeface="Malgun Gothic" panose="020B0503020000020004" pitchFamily="34" charset="-127"/>
                <a:cs typeface="Times New Roman" panose="02020603050405020304" pitchFamily="18" charset="0"/>
              </a:rPr>
              <a:t>macrofauna</a:t>
            </a:r>
            <a:r>
              <a:rPr lang="es-ES" sz="1600" i="1" dirty="0">
                <a:latin typeface="Times New Roman" panose="02020603050405020304" pitchFamily="18" charset="0"/>
                <a:ea typeface="Malgun Gothic" panose="020B0503020000020004" pitchFamily="34" charset="-127"/>
                <a:cs typeface="Times New Roman" panose="02020603050405020304" pitchFamily="18" charset="0"/>
              </a:rPr>
              <a:t> en su composición de familias a diferentes </a:t>
            </a:r>
            <a:r>
              <a:rPr lang="es-ES" sz="1400" i="1" dirty="0">
                <a:latin typeface="Times New Roman" panose="02020603050405020304" pitchFamily="18" charset="0"/>
                <a:ea typeface="Malgun Gothic" panose="020B0503020000020004" pitchFamily="34" charset="-127"/>
                <a:cs typeface="Times New Roman" panose="02020603050405020304" pitchFamily="18" charset="0"/>
              </a:rPr>
              <a:t>profundidades</a:t>
            </a:r>
            <a:endParaRPr lang="es-ES" sz="1600" i="1" dirty="0">
              <a:effectLst/>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11" name="Rectángulo 10"/>
          <p:cNvSpPr/>
          <p:nvPr/>
        </p:nvSpPr>
        <p:spPr>
          <a:xfrm>
            <a:off x="6323527" y="874423"/>
            <a:ext cx="5508559" cy="498663"/>
          </a:xfrm>
          <a:prstGeom prst="rect">
            <a:avLst/>
          </a:prstGeom>
        </p:spPr>
        <p:txBody>
          <a:bodyPr wrap="square">
            <a:spAutoFit/>
          </a:bodyPr>
          <a:lstStyle/>
          <a:p>
            <a:pPr algn="ctr">
              <a:lnSpc>
                <a:spcPct val="150000"/>
              </a:lnSpc>
              <a:spcBef>
                <a:spcPts val="1200"/>
              </a:spcBef>
            </a:pPr>
            <a:r>
              <a:rPr lang="es-ES" sz="2000" b="1" dirty="0" smtClean="0">
                <a:latin typeface="Times New Roman" panose="02020603050405020304" pitchFamily="18" charset="0"/>
                <a:ea typeface="Calibri" panose="020F0502020204030204" pitchFamily="34" charset="0"/>
                <a:cs typeface="Times New Roman" panose="02020603050405020304" pitchFamily="18" charset="0"/>
              </a:rPr>
              <a:t>Índice de similitud de </a:t>
            </a:r>
            <a:r>
              <a:rPr lang="es-ES" sz="2000" b="1" dirty="0" err="1" smtClean="0">
                <a:latin typeface="Times New Roman" panose="02020603050405020304" pitchFamily="18" charset="0"/>
                <a:ea typeface="Calibri" panose="020F0502020204030204" pitchFamily="34" charset="0"/>
                <a:cs typeface="Times New Roman" panose="02020603050405020304" pitchFamily="18" charset="0"/>
              </a:rPr>
              <a:t>Jaccard</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ángulo 11"/>
          <p:cNvSpPr/>
          <p:nvPr/>
        </p:nvSpPr>
        <p:spPr>
          <a:xfrm>
            <a:off x="-60100" y="859124"/>
            <a:ext cx="5508559" cy="498663"/>
          </a:xfrm>
          <a:prstGeom prst="rect">
            <a:avLst/>
          </a:prstGeom>
        </p:spPr>
        <p:txBody>
          <a:bodyPr wrap="square">
            <a:spAutoFit/>
          </a:bodyPr>
          <a:lstStyle/>
          <a:p>
            <a:pPr algn="ctr">
              <a:lnSpc>
                <a:spcPct val="150000"/>
              </a:lnSpc>
              <a:spcBef>
                <a:spcPts val="1200"/>
              </a:spcBef>
            </a:pPr>
            <a:r>
              <a:rPr lang="es-ES" sz="2000" b="1" dirty="0" smtClean="0">
                <a:latin typeface="Times New Roman" panose="02020603050405020304" pitchFamily="18" charset="0"/>
                <a:ea typeface="Calibri" panose="020F0502020204030204" pitchFamily="34" charset="0"/>
                <a:cs typeface="Times New Roman" panose="02020603050405020304" pitchFamily="18" charset="0"/>
              </a:rPr>
              <a:t>Índice de Shannon-Wiener</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Gráfico 12"/>
          <p:cNvGraphicFramePr/>
          <p:nvPr>
            <p:extLst>
              <p:ext uri="{D42A27DB-BD31-4B8C-83A1-F6EECF244321}">
                <p14:modId xmlns:p14="http://schemas.microsoft.com/office/powerpoint/2010/main" val="3943379404"/>
              </p:ext>
            </p:extLst>
          </p:nvPr>
        </p:nvGraphicFramePr>
        <p:xfrm>
          <a:off x="589503" y="2216912"/>
          <a:ext cx="5422786" cy="3076306"/>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ángulo 9"/>
          <p:cNvSpPr/>
          <p:nvPr/>
        </p:nvSpPr>
        <p:spPr>
          <a:xfrm>
            <a:off x="492955" y="1373086"/>
            <a:ext cx="5615882" cy="1284326"/>
          </a:xfrm>
          <a:prstGeom prst="rect">
            <a:avLst/>
          </a:prstGeom>
        </p:spPr>
        <p:txBody>
          <a:bodyPr wrap="square">
            <a:spAutoFit/>
          </a:bodyPr>
          <a:lstStyle/>
          <a:p>
            <a:pPr>
              <a:lnSpc>
                <a:spcPct val="150000"/>
              </a:lnSpc>
              <a:spcAft>
                <a:spcPts val="1000"/>
              </a:spcAft>
            </a:pPr>
            <a:r>
              <a:rPr lang="es-ES" sz="1600" b="1" dirty="0">
                <a:latin typeface="Times New Roman" panose="02020603050405020304" pitchFamily="18" charset="0"/>
                <a:ea typeface="Malgun Gothic" panose="020B0503020000020004" pitchFamily="34" charset="-127"/>
                <a:cs typeface="Times New Roman" panose="02020603050405020304" pitchFamily="18" charset="0"/>
              </a:rPr>
              <a:t>Figura 6.</a:t>
            </a:r>
            <a:r>
              <a:rPr lang="es-ES" sz="1600" i="1" dirty="0">
                <a:latin typeface="Times New Roman" panose="02020603050405020304" pitchFamily="18" charset="0"/>
                <a:ea typeface="Malgun Gothic" panose="020B0503020000020004" pitchFamily="34" charset="-127"/>
                <a:cs typeface="Times New Roman" panose="02020603050405020304" pitchFamily="18" charset="0"/>
              </a:rPr>
              <a:t> </a:t>
            </a:r>
          </a:p>
          <a:p>
            <a:pPr>
              <a:lnSpc>
                <a:spcPct val="150000"/>
              </a:lnSpc>
              <a:spcAft>
                <a:spcPts val="1000"/>
              </a:spcAft>
            </a:pPr>
            <a:r>
              <a:rPr lang="es-ES" sz="1600" i="1" dirty="0">
                <a:latin typeface="Times New Roman" panose="02020603050405020304" pitchFamily="18" charset="0"/>
                <a:ea typeface="Malgun Gothic" panose="020B0503020000020004" pitchFamily="34" charset="-127"/>
                <a:cs typeface="Times New Roman" panose="02020603050405020304" pitchFamily="18" charset="0"/>
              </a:rPr>
              <a:t>Índice de diversidad de Shannon-Wiener para la </a:t>
            </a:r>
            <a:r>
              <a:rPr lang="es-ES" sz="1600" i="1" dirty="0" err="1">
                <a:latin typeface="Times New Roman" panose="02020603050405020304" pitchFamily="18" charset="0"/>
                <a:ea typeface="Malgun Gothic" panose="020B0503020000020004" pitchFamily="34" charset="-127"/>
                <a:cs typeface="Times New Roman" panose="02020603050405020304" pitchFamily="18" charset="0"/>
              </a:rPr>
              <a:t>macrofauna</a:t>
            </a:r>
            <a:r>
              <a:rPr lang="es-ES" sz="1600" i="1" dirty="0">
                <a:latin typeface="Times New Roman" panose="02020603050405020304" pitchFamily="18" charset="0"/>
                <a:ea typeface="Malgun Gothic" panose="020B0503020000020004" pitchFamily="34" charset="-127"/>
                <a:cs typeface="Times New Roman" panose="02020603050405020304" pitchFamily="18" charset="0"/>
              </a:rPr>
              <a:t> en de Santo Domingo y Esmeraldas</a:t>
            </a:r>
            <a:endParaRPr lang="es-ES" sz="1600" i="1" dirty="0">
              <a:effectLst/>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14" name="Rectángulo 13"/>
          <p:cNvSpPr/>
          <p:nvPr/>
        </p:nvSpPr>
        <p:spPr>
          <a:xfrm>
            <a:off x="396406" y="5487069"/>
            <a:ext cx="5903020" cy="1200329"/>
          </a:xfrm>
          <a:prstGeom prst="rect">
            <a:avLst/>
          </a:prstGeom>
          <a:ln w="28575"/>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s-ES" dirty="0">
                <a:latin typeface="Times New Roman" panose="02020603050405020304" pitchFamily="18" charset="0"/>
                <a:ea typeface="Malgun Gothic" panose="020B0503020000020004" pitchFamily="34" charset="-127"/>
                <a:cs typeface="Times New Roman" panose="02020603050405020304" pitchFamily="18" charset="0"/>
              </a:rPr>
              <a:t>Según Pla (2006), los valores resultantes por lo general se encuentran entre 1 y 4,5; valores mayores a 3 suelen considerarse diversos y valores menores a 2 representan una baja diversidad.</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8483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313923" y="1979352"/>
            <a:ext cx="11658600" cy="4395690"/>
          </a:xfrm>
          <a:solidFill>
            <a:schemeClr val="bg1"/>
          </a:solidFill>
          <a:ln w="38100">
            <a:solidFill>
              <a:schemeClr val="accent6">
                <a:lumMod val="75000"/>
              </a:schemeClr>
            </a:solidFill>
          </a:ln>
        </p:spPr>
        <p:txBody>
          <a:bodyPr>
            <a:noAutofit/>
          </a:bodyPr>
          <a:lstStyle/>
          <a:p>
            <a:pPr>
              <a:lnSpc>
                <a:spcPct val="150000"/>
              </a:lnSpc>
            </a:pPr>
            <a:r>
              <a:rPr lang="es-ES" sz="1800" dirty="0">
                <a:latin typeface="Times New Roman" panose="02020603050405020304" pitchFamily="18" charset="0"/>
                <a:cs typeface="Times New Roman" panose="02020603050405020304" pitchFamily="18" charset="0"/>
              </a:rPr>
              <a:t>Se determinó la biomasa de la </a:t>
            </a:r>
            <a:r>
              <a:rPr lang="es-ES" sz="1800" dirty="0" err="1">
                <a:latin typeface="Times New Roman" panose="02020603050405020304" pitchFamily="18" charset="0"/>
                <a:cs typeface="Times New Roman" panose="02020603050405020304" pitchFamily="18" charset="0"/>
              </a:rPr>
              <a:t>macrofauna</a:t>
            </a:r>
            <a:r>
              <a:rPr lang="es-ES" sz="1800" dirty="0">
                <a:latin typeface="Times New Roman" panose="02020603050405020304" pitchFamily="18" charset="0"/>
                <a:cs typeface="Times New Roman" panose="02020603050405020304" pitchFamily="18" charset="0"/>
              </a:rPr>
              <a:t> edáfica obteniendo valores mayores a los 0 a 10 cm de profundidad de muestreo en las dos localidades, con valores de 16,6 g/m</a:t>
            </a:r>
            <a:r>
              <a:rPr lang="es-ES" sz="1800" baseline="30000" dirty="0">
                <a:latin typeface="Times New Roman" panose="02020603050405020304" pitchFamily="18" charset="0"/>
                <a:cs typeface="Times New Roman" panose="02020603050405020304" pitchFamily="18" charset="0"/>
              </a:rPr>
              <a:t>2 </a:t>
            </a:r>
            <a:r>
              <a:rPr lang="es-ES" sz="1800" dirty="0">
                <a:latin typeface="Times New Roman" panose="02020603050405020304" pitchFamily="18" charset="0"/>
                <a:cs typeface="Times New Roman" panose="02020603050405020304" pitchFamily="18" charset="0"/>
              </a:rPr>
              <a:t>en Santo Domingo y 9,86 g/m</a:t>
            </a:r>
            <a:r>
              <a:rPr lang="es-ES" sz="1800" baseline="30000" dirty="0">
                <a:latin typeface="Times New Roman" panose="02020603050405020304" pitchFamily="18" charset="0"/>
                <a:cs typeface="Times New Roman" panose="02020603050405020304" pitchFamily="18" charset="0"/>
              </a:rPr>
              <a:t>2 </a:t>
            </a:r>
            <a:r>
              <a:rPr lang="es-ES" sz="1800" dirty="0">
                <a:latin typeface="Times New Roman" panose="02020603050405020304" pitchFamily="18" charset="0"/>
                <a:cs typeface="Times New Roman" panose="02020603050405020304" pitchFamily="18" charset="0"/>
              </a:rPr>
              <a:t>en la localidad de </a:t>
            </a:r>
            <a:r>
              <a:rPr lang="es-ES" sz="1800" dirty="0" smtClean="0">
                <a:latin typeface="Times New Roman" panose="02020603050405020304" pitchFamily="18" charset="0"/>
                <a:cs typeface="Times New Roman" panose="02020603050405020304" pitchFamily="18" charset="0"/>
              </a:rPr>
              <a:t>Esmeraldas.</a:t>
            </a:r>
            <a:endParaRPr lang="es-ES" sz="1800" dirty="0">
              <a:latin typeface="Times New Roman" panose="02020603050405020304" pitchFamily="18" charset="0"/>
              <a:cs typeface="Times New Roman" panose="02020603050405020304" pitchFamily="18" charset="0"/>
            </a:endParaRPr>
          </a:p>
          <a:p>
            <a:pPr>
              <a:lnSpc>
                <a:spcPct val="150000"/>
              </a:lnSpc>
            </a:pPr>
            <a:r>
              <a:rPr lang="es-ES" sz="1800" dirty="0">
                <a:latin typeface="Times New Roman" panose="02020603050405020304" pitchFamily="18" charset="0"/>
                <a:cs typeface="Times New Roman" panose="02020603050405020304" pitchFamily="18" charset="0"/>
              </a:rPr>
              <a:t>Las órdenes con mayor predominio fueron </a:t>
            </a:r>
            <a:r>
              <a:rPr lang="es-ES" sz="1800" dirty="0" err="1">
                <a:latin typeface="Times New Roman" panose="02020603050405020304" pitchFamily="18" charset="0"/>
                <a:cs typeface="Times New Roman" panose="02020603050405020304" pitchFamily="18" charset="0"/>
              </a:rPr>
              <a:t>Hymenoptera</a:t>
            </a:r>
            <a:r>
              <a:rPr lang="es-ES" sz="1800" dirty="0">
                <a:latin typeface="Times New Roman" panose="02020603050405020304" pitchFamily="18" charset="0"/>
                <a:cs typeface="Times New Roman" panose="02020603050405020304" pitchFamily="18" charset="0"/>
              </a:rPr>
              <a:t> (Familia Formicidae) con 28,8% y 37,9% en Santo Domingo y Esmeraldas respectivamente, seguida por las Familias Lumbricidae, Porcellionidae, Julidae y Termitidae. La composición y abundancia de la comunidad de </a:t>
            </a:r>
            <a:r>
              <a:rPr lang="es-ES" sz="1800" dirty="0" err="1">
                <a:latin typeface="Times New Roman" panose="02020603050405020304" pitchFamily="18" charset="0"/>
                <a:cs typeface="Times New Roman" panose="02020603050405020304" pitchFamily="18" charset="0"/>
              </a:rPr>
              <a:t>macrofauna</a:t>
            </a:r>
            <a:r>
              <a:rPr lang="es-ES" sz="1800" dirty="0">
                <a:latin typeface="Times New Roman" panose="02020603050405020304" pitchFamily="18" charset="0"/>
                <a:cs typeface="Times New Roman" panose="02020603050405020304" pitchFamily="18" charset="0"/>
              </a:rPr>
              <a:t> edáfica difirió significativamente entre las localidades estudiadas (p&lt;0,01), las diferencias fueron evidentes a nivel de órdenes y familias</a:t>
            </a:r>
            <a:r>
              <a:rPr lang="es-ES" sz="1800" dirty="0" smtClean="0">
                <a:latin typeface="Times New Roman" panose="02020603050405020304" pitchFamily="18" charset="0"/>
                <a:cs typeface="Times New Roman" panose="02020603050405020304" pitchFamily="18" charset="0"/>
              </a:rPr>
              <a:t>.</a:t>
            </a:r>
            <a:endParaRPr lang="es-ES" sz="1800" dirty="0">
              <a:latin typeface="Times New Roman" panose="02020603050405020304" pitchFamily="18" charset="0"/>
              <a:cs typeface="Times New Roman" panose="02020603050405020304" pitchFamily="18" charset="0"/>
            </a:endParaRPr>
          </a:p>
          <a:p>
            <a:pPr>
              <a:lnSpc>
                <a:spcPct val="150000"/>
              </a:lnSpc>
            </a:pPr>
            <a:r>
              <a:rPr lang="es-ES" sz="1800" dirty="0">
                <a:latin typeface="Times New Roman" panose="02020603050405020304" pitchFamily="18" charset="0"/>
                <a:cs typeface="Times New Roman" panose="02020603050405020304" pitchFamily="18" charset="0"/>
              </a:rPr>
              <a:t>Se evidenció una mayor densidad de individuos en la localidad de Esmeraldas (7728 </a:t>
            </a:r>
            <a:r>
              <a:rPr lang="es-ES" sz="1800" dirty="0" err="1">
                <a:latin typeface="Times New Roman" panose="02020603050405020304" pitchFamily="18" charset="0"/>
                <a:cs typeface="Times New Roman" panose="02020603050405020304" pitchFamily="18" charset="0"/>
              </a:rPr>
              <a:t>ind</a:t>
            </a:r>
            <a:r>
              <a:rPr lang="es-ES" sz="1800" dirty="0">
                <a:latin typeface="Times New Roman" panose="02020603050405020304" pitchFamily="18" charset="0"/>
                <a:cs typeface="Times New Roman" panose="02020603050405020304" pitchFamily="18" charset="0"/>
              </a:rPr>
              <a:t>/m</a:t>
            </a:r>
            <a:r>
              <a:rPr lang="es-ES" sz="1800" baseline="30000" dirty="0">
                <a:latin typeface="Times New Roman" panose="02020603050405020304" pitchFamily="18" charset="0"/>
                <a:cs typeface="Times New Roman" panose="02020603050405020304" pitchFamily="18" charset="0"/>
              </a:rPr>
              <a:t>2</a:t>
            </a:r>
            <a:r>
              <a:rPr lang="es-ES" sz="1800" dirty="0">
                <a:latin typeface="Times New Roman" panose="02020603050405020304" pitchFamily="18" charset="0"/>
                <a:cs typeface="Times New Roman" panose="02020603050405020304" pitchFamily="18" charset="0"/>
              </a:rPr>
              <a:t>) en comparación a Santo Domingo (7120 </a:t>
            </a:r>
            <a:r>
              <a:rPr lang="es-ES" sz="1800" dirty="0" err="1">
                <a:latin typeface="Times New Roman" panose="02020603050405020304" pitchFamily="18" charset="0"/>
                <a:cs typeface="Times New Roman" panose="02020603050405020304" pitchFamily="18" charset="0"/>
              </a:rPr>
              <a:t>ind</a:t>
            </a:r>
            <a:r>
              <a:rPr lang="es-ES" sz="1800" dirty="0">
                <a:latin typeface="Times New Roman" panose="02020603050405020304" pitchFamily="18" charset="0"/>
                <a:cs typeface="Times New Roman" panose="02020603050405020304" pitchFamily="18" charset="0"/>
              </a:rPr>
              <a:t>/m</a:t>
            </a:r>
            <a:r>
              <a:rPr lang="es-ES" sz="1800" baseline="30000" dirty="0">
                <a:latin typeface="Times New Roman" panose="02020603050405020304" pitchFamily="18" charset="0"/>
                <a:cs typeface="Times New Roman" panose="02020603050405020304" pitchFamily="18" charset="0"/>
              </a:rPr>
              <a:t>2</a:t>
            </a:r>
            <a:r>
              <a:rPr lang="es-ES" sz="1800" dirty="0">
                <a:latin typeface="Times New Roman" panose="02020603050405020304" pitchFamily="18" charset="0"/>
                <a:cs typeface="Times New Roman" panose="02020603050405020304" pitchFamily="18" charset="0"/>
              </a:rPr>
              <a:t>), con altas poblaciones de </a:t>
            </a:r>
            <a:r>
              <a:rPr lang="es-ES" sz="1800" dirty="0" err="1">
                <a:latin typeface="Times New Roman" panose="02020603050405020304" pitchFamily="18" charset="0"/>
                <a:cs typeface="Times New Roman" panose="02020603050405020304" pitchFamily="18" charset="0"/>
              </a:rPr>
              <a:t>Hymenoptera</a:t>
            </a:r>
            <a:r>
              <a:rPr lang="es-ES" sz="1800" dirty="0">
                <a:latin typeface="Times New Roman" panose="02020603050405020304" pitchFamily="18" charset="0"/>
                <a:cs typeface="Times New Roman" panose="02020603050405020304" pitchFamily="18" charset="0"/>
              </a:rPr>
              <a:t> y Haplotaxida con 2928 y 1056 especímenes, debido a la diversidad biológica y distribución de los mismos en las diferentes profundidades del suelo.</a:t>
            </a:r>
          </a:p>
          <a:p>
            <a:pPr algn="just">
              <a:lnSpc>
                <a:spcPct val="150000"/>
              </a:lnSpc>
            </a:pPr>
            <a:endParaRPr lang="es-EC" sz="1800" dirty="0">
              <a:latin typeface="Times New Roman" panose="02020603050405020304" pitchFamily="18" charset="0"/>
              <a:cs typeface="Times New Roman" panose="02020603050405020304" pitchFamily="18" charset="0"/>
            </a:endParaRPr>
          </a:p>
        </p:txBody>
      </p:sp>
      <p:sp>
        <p:nvSpPr>
          <p:cNvPr id="6" name="Título 1"/>
          <p:cNvSpPr>
            <a:spLocks noGrp="1"/>
          </p:cNvSpPr>
          <p:nvPr>
            <p:ph type="title"/>
          </p:nvPr>
        </p:nvSpPr>
        <p:spPr>
          <a:xfrm>
            <a:off x="2238301" y="540199"/>
            <a:ext cx="7809844" cy="729802"/>
          </a:xfrm>
          <a:solidFill>
            <a:schemeClr val="accent6">
              <a:lumMod val="40000"/>
              <a:lumOff val="60000"/>
            </a:schemeClr>
          </a:solidFill>
        </p:spPr>
        <p:txBody>
          <a:bodyPr>
            <a:normAutofit/>
          </a:bodyPr>
          <a:lstStyle/>
          <a:p>
            <a:pPr algn="ctr"/>
            <a:r>
              <a:rPr lang="es-ES" sz="4000" b="1" dirty="0" smtClean="0">
                <a:solidFill>
                  <a:schemeClr val="tx1"/>
                </a:solidFill>
                <a:latin typeface="Times New Roman" panose="02020603050405020304" pitchFamily="18" charset="0"/>
                <a:cs typeface="Times New Roman" panose="02020603050405020304" pitchFamily="18" charset="0"/>
              </a:rPr>
              <a:t>CONCLUSIONES</a:t>
            </a:r>
            <a:endParaRPr lang="es-ES"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6520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458254" y="2055813"/>
            <a:ext cx="11369938" cy="3494982"/>
          </a:xfrm>
          <a:solidFill>
            <a:schemeClr val="bg1"/>
          </a:solidFill>
          <a:ln w="38100">
            <a:solidFill>
              <a:schemeClr val="accent6">
                <a:lumMod val="75000"/>
              </a:schemeClr>
            </a:solidFill>
          </a:ln>
        </p:spPr>
        <p:txBody>
          <a:bodyPr>
            <a:noAutofit/>
          </a:bodyPr>
          <a:lstStyle/>
          <a:p>
            <a:pPr>
              <a:lnSpc>
                <a:spcPct val="150000"/>
              </a:lnSpc>
            </a:pPr>
            <a:r>
              <a:rPr lang="es-ES" sz="1800" dirty="0">
                <a:latin typeface="Times New Roman" panose="02020603050405020304" pitchFamily="18" charset="0"/>
                <a:cs typeface="Times New Roman" panose="02020603050405020304" pitchFamily="18" charset="0"/>
              </a:rPr>
              <a:t>Para la estimación del índice de diversidad, mediante el método de índice de Shannon-</a:t>
            </a:r>
            <a:r>
              <a:rPr lang="es-ES" sz="1800" dirty="0" err="1">
                <a:latin typeface="Times New Roman" panose="02020603050405020304" pitchFamily="18" charset="0"/>
                <a:cs typeface="Times New Roman" panose="02020603050405020304" pitchFamily="18" charset="0"/>
              </a:rPr>
              <a:t>Weiner</a:t>
            </a:r>
            <a:r>
              <a:rPr lang="es-ES" sz="1800" dirty="0">
                <a:latin typeface="Times New Roman" panose="02020603050405020304" pitchFamily="18" charset="0"/>
                <a:cs typeface="Times New Roman" panose="02020603050405020304" pitchFamily="18" charset="0"/>
              </a:rPr>
              <a:t>, se observó que valores mayores a 2 representan una gran diversidad de </a:t>
            </a:r>
            <a:r>
              <a:rPr lang="es-ES" sz="1800" dirty="0" err="1">
                <a:latin typeface="Times New Roman" panose="02020603050405020304" pitchFamily="18" charset="0"/>
                <a:cs typeface="Times New Roman" panose="02020603050405020304" pitchFamily="18" charset="0"/>
              </a:rPr>
              <a:t>macrofauna</a:t>
            </a:r>
            <a:r>
              <a:rPr lang="es-ES" sz="1800" dirty="0">
                <a:latin typeface="Times New Roman" panose="02020603050405020304" pitchFamily="18" charset="0"/>
                <a:cs typeface="Times New Roman" panose="02020603050405020304" pitchFamily="18" charset="0"/>
              </a:rPr>
              <a:t>, siendo la localidad de Santo Domingo (H= 2,20) la más diversa en comparación con la otra localidad estudiada</a:t>
            </a:r>
            <a:r>
              <a:rPr lang="es-ES" sz="1800" dirty="0" smtClean="0">
                <a:latin typeface="Times New Roman" panose="02020603050405020304" pitchFamily="18" charset="0"/>
                <a:cs typeface="Times New Roman" panose="02020603050405020304" pitchFamily="18" charset="0"/>
              </a:rPr>
              <a:t>.</a:t>
            </a:r>
          </a:p>
          <a:p>
            <a:pPr marL="0" indent="0">
              <a:lnSpc>
                <a:spcPct val="150000"/>
              </a:lnSpc>
              <a:buNone/>
            </a:pPr>
            <a:endParaRPr lang="es-ES" sz="1800" dirty="0">
              <a:latin typeface="Times New Roman" panose="02020603050405020304" pitchFamily="18" charset="0"/>
              <a:cs typeface="Times New Roman" panose="02020603050405020304" pitchFamily="18" charset="0"/>
            </a:endParaRPr>
          </a:p>
          <a:p>
            <a:pPr>
              <a:lnSpc>
                <a:spcPct val="150000"/>
              </a:lnSpc>
            </a:pPr>
            <a:r>
              <a:rPr lang="es-ES" sz="1800" dirty="0">
                <a:latin typeface="Times New Roman" panose="02020603050405020304" pitchFamily="18" charset="0"/>
                <a:cs typeface="Times New Roman" panose="02020603050405020304" pitchFamily="18" charset="0"/>
              </a:rPr>
              <a:t>Según el índice de similitud de </a:t>
            </a:r>
            <a:r>
              <a:rPr lang="es-ES" sz="1800" dirty="0" err="1">
                <a:latin typeface="Times New Roman" panose="02020603050405020304" pitchFamily="18" charset="0"/>
                <a:cs typeface="Times New Roman" panose="02020603050405020304" pitchFamily="18" charset="0"/>
              </a:rPr>
              <a:t>Jaccard</a:t>
            </a:r>
            <a:r>
              <a:rPr lang="es-ES" sz="1800" dirty="0">
                <a:latin typeface="Times New Roman" panose="02020603050405020304" pitchFamily="18" charset="0"/>
                <a:cs typeface="Times New Roman" panose="02020603050405020304" pitchFamily="18" charset="0"/>
              </a:rPr>
              <a:t> mediante la comparación de las profundidades de muestreo y las familias presentes, existe una similitud del 61% en las muestras tomadas en la hojarasca y 0 a 10 cm de profundidad, es decir que los dos muestreos comparten la mayor cantidad de familias encontradas en las dos localidades.</a:t>
            </a:r>
          </a:p>
        </p:txBody>
      </p:sp>
      <p:sp>
        <p:nvSpPr>
          <p:cNvPr id="4" name="Título 3"/>
          <p:cNvSpPr>
            <a:spLocks noGrp="1"/>
          </p:cNvSpPr>
          <p:nvPr>
            <p:ph type="title"/>
          </p:nvPr>
        </p:nvSpPr>
        <p:spPr/>
        <p:txBody>
          <a:bodyPr/>
          <a:lstStyle/>
          <a:p>
            <a:endParaRPr lang="es-ES"/>
          </a:p>
        </p:txBody>
      </p:sp>
      <p:sp>
        <p:nvSpPr>
          <p:cNvPr id="7" name="Título 1"/>
          <p:cNvSpPr txBox="1">
            <a:spLocks/>
          </p:cNvSpPr>
          <p:nvPr/>
        </p:nvSpPr>
        <p:spPr>
          <a:xfrm>
            <a:off x="2238301" y="540199"/>
            <a:ext cx="7809844" cy="729802"/>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smtClean="0">
                <a:latin typeface="Times New Roman" panose="02020603050405020304" pitchFamily="18" charset="0"/>
                <a:cs typeface="Times New Roman" panose="02020603050405020304" pitchFamily="18" charset="0"/>
              </a:rPr>
              <a:t>CONCLUSIONES</a:t>
            </a:r>
            <a:endParaRPr lang="es-E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2734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282807" y="1690688"/>
            <a:ext cx="11655908" cy="4671475"/>
          </a:xfrm>
          <a:solidFill>
            <a:schemeClr val="bg1"/>
          </a:solidFill>
          <a:ln w="57150">
            <a:solidFill>
              <a:schemeClr val="accent6">
                <a:lumMod val="75000"/>
              </a:schemeClr>
            </a:solidFill>
          </a:ln>
        </p:spPr>
        <p:txBody>
          <a:bodyPr>
            <a:noAutofit/>
          </a:bodyPr>
          <a:lstStyle/>
          <a:p>
            <a:pPr>
              <a:lnSpc>
                <a:spcPct val="150000"/>
              </a:lnSpc>
            </a:pPr>
            <a:r>
              <a:rPr lang="es-ES" sz="1800" dirty="0">
                <a:latin typeface="Times New Roman" panose="02020603050405020304" pitchFamily="18" charset="0"/>
                <a:cs typeface="Times New Roman" panose="02020603050405020304" pitchFamily="18" charset="0"/>
              </a:rPr>
              <a:t>Efectuar un seguimiento de la transición de las comunidades edáficas en las localidades de Santo Domingo y Esmeraldas para determinar la correlación existente entre la abundancia de especies con las diferentes localidades, manejo de cultivo, uso de suelo y época del año.</a:t>
            </a:r>
          </a:p>
          <a:p>
            <a:pPr>
              <a:lnSpc>
                <a:spcPct val="150000"/>
              </a:lnSpc>
            </a:pPr>
            <a:r>
              <a:rPr lang="es-ES" sz="1800" dirty="0">
                <a:latin typeface="Times New Roman" panose="02020603050405020304" pitchFamily="18" charset="0"/>
                <a:cs typeface="Times New Roman" panose="02020603050405020304" pitchFamily="18" charset="0"/>
              </a:rPr>
              <a:t>Considerar el orden </a:t>
            </a:r>
            <a:r>
              <a:rPr lang="es-ES" sz="1800" dirty="0" err="1">
                <a:latin typeface="Times New Roman" panose="02020603050405020304" pitchFamily="18" charset="0"/>
                <a:cs typeface="Times New Roman" panose="02020603050405020304" pitchFamily="18" charset="0"/>
              </a:rPr>
              <a:t>Hymenoptera</a:t>
            </a:r>
            <a:r>
              <a:rPr lang="es-ES" sz="1800" dirty="0">
                <a:latin typeface="Times New Roman" panose="02020603050405020304" pitchFamily="18" charset="0"/>
                <a:cs typeface="Times New Roman" panose="02020603050405020304" pitchFamily="18" charset="0"/>
              </a:rPr>
              <a:t> y Lumbricidae como indicadores biológicos para la determinación de características físico-químicas del suelo en futuros estudios.</a:t>
            </a:r>
          </a:p>
          <a:p>
            <a:pPr>
              <a:lnSpc>
                <a:spcPct val="150000"/>
              </a:lnSpc>
            </a:pPr>
            <a:r>
              <a:rPr lang="es-ES" sz="1800" dirty="0">
                <a:latin typeface="Times New Roman" panose="02020603050405020304" pitchFamily="18" charset="0"/>
                <a:cs typeface="Times New Roman" panose="02020603050405020304" pitchFamily="18" charset="0"/>
              </a:rPr>
              <a:t>Es importante realizar varios muestreos en diferentes épocas del año, para conocer la dinámica de las poblaciones de macro invertebrados y su variación en las distintas profundidades del suelo.</a:t>
            </a:r>
          </a:p>
          <a:p>
            <a:pPr>
              <a:lnSpc>
                <a:spcPct val="150000"/>
              </a:lnSpc>
            </a:pPr>
            <a:r>
              <a:rPr lang="es-ES" sz="1800" dirty="0">
                <a:latin typeface="Times New Roman" panose="02020603050405020304" pitchFamily="18" charset="0"/>
                <a:cs typeface="Times New Roman" panose="02020603050405020304" pitchFamily="18" charset="0"/>
              </a:rPr>
              <a:t>Analizar las especies de </a:t>
            </a:r>
            <a:r>
              <a:rPr lang="es-ES" sz="1800" dirty="0" err="1">
                <a:latin typeface="Times New Roman" panose="02020603050405020304" pitchFamily="18" charset="0"/>
                <a:cs typeface="Times New Roman" panose="02020603050405020304" pitchFamily="18" charset="0"/>
              </a:rPr>
              <a:t>macrofauna</a:t>
            </a:r>
            <a:r>
              <a:rPr lang="es-ES" sz="1800" dirty="0">
                <a:latin typeface="Times New Roman" panose="02020603050405020304" pitchFamily="18" charset="0"/>
                <a:cs typeface="Times New Roman" panose="02020603050405020304" pitchFamily="18" charset="0"/>
              </a:rPr>
              <a:t> edáfica de acuerdo a sus grupos funcionales en fincas de plátano, a fin de preservar aquellas que son benéficas para el cultivo, mediante proyectos de capacitación a agricultores y extensionistas.</a:t>
            </a:r>
          </a:p>
          <a:p>
            <a:pPr algn="just">
              <a:lnSpc>
                <a:spcPct val="150000"/>
              </a:lnSpc>
            </a:pPr>
            <a:endParaRPr lang="es-EC" sz="1800" dirty="0">
              <a:latin typeface="Times New Roman" panose="02020603050405020304" pitchFamily="18" charset="0"/>
              <a:cs typeface="Times New Roman" panose="02020603050405020304" pitchFamily="18" charset="0"/>
            </a:endParaRPr>
          </a:p>
        </p:txBody>
      </p:sp>
      <p:sp>
        <p:nvSpPr>
          <p:cNvPr id="6" name="Título 1"/>
          <p:cNvSpPr txBox="1">
            <a:spLocks/>
          </p:cNvSpPr>
          <p:nvPr/>
        </p:nvSpPr>
        <p:spPr>
          <a:xfrm>
            <a:off x="2238301" y="540199"/>
            <a:ext cx="7809844" cy="729802"/>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smtClean="0">
                <a:latin typeface="Times New Roman" panose="02020603050405020304" pitchFamily="18" charset="0"/>
                <a:cs typeface="Times New Roman" panose="02020603050405020304" pitchFamily="18" charset="0"/>
              </a:rPr>
              <a:t>RECOMENDACIONES</a:t>
            </a:r>
            <a:endParaRPr lang="es-E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9984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811628" y="4816286"/>
            <a:ext cx="8100294" cy="1107996"/>
          </a:xfrm>
          <a:prstGeom prst="rect">
            <a:avLst/>
          </a:prstGeom>
          <a:noFill/>
        </p:spPr>
        <p:txBody>
          <a:bodyPr wrap="none" rtlCol="0">
            <a:spAutoFit/>
          </a:bodyPr>
          <a:lstStyle/>
          <a:p>
            <a:r>
              <a:rPr lang="es-ES" sz="6600" b="1" dirty="0" smtClean="0">
                <a:latin typeface="Bradley Hand ITC" panose="03070402050302030203" pitchFamily="66" charset="0"/>
              </a:rPr>
              <a:t>MUCHAS GRACIAS!</a:t>
            </a:r>
            <a:endParaRPr lang="es-ES" sz="6600" b="1" dirty="0">
              <a:latin typeface="Bradley Hand ITC" panose="03070402050302030203" pitchFamily="66" charset="0"/>
            </a:endParaRPr>
          </a:p>
        </p:txBody>
      </p:sp>
      <p:cxnSp>
        <p:nvCxnSpPr>
          <p:cNvPr id="9" name="Conector recto 8"/>
          <p:cNvCxnSpPr/>
          <p:nvPr/>
        </p:nvCxnSpPr>
        <p:spPr>
          <a:xfrm>
            <a:off x="1068688" y="5924282"/>
            <a:ext cx="7843234"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Imagen 10"/>
          <p:cNvPicPr>
            <a:picLocks noChangeAspect="1"/>
          </p:cNvPicPr>
          <p:nvPr/>
        </p:nvPicPr>
        <p:blipFill>
          <a:blip r:embed="rId2"/>
          <a:stretch>
            <a:fillRect/>
          </a:stretch>
        </p:blipFill>
        <p:spPr>
          <a:xfrm>
            <a:off x="5171861" y="662458"/>
            <a:ext cx="4358505" cy="3507883"/>
          </a:xfrm>
          <a:prstGeom prst="rect">
            <a:avLst/>
          </a:prstGeom>
        </p:spPr>
      </p:pic>
      <p:pic>
        <p:nvPicPr>
          <p:cNvPr id="12" name="Imagen 11"/>
          <p:cNvPicPr>
            <a:picLocks noChangeAspect="1"/>
          </p:cNvPicPr>
          <p:nvPr/>
        </p:nvPicPr>
        <p:blipFill>
          <a:blip r:embed="rId3"/>
          <a:stretch>
            <a:fillRect/>
          </a:stretch>
        </p:blipFill>
        <p:spPr>
          <a:xfrm>
            <a:off x="434276" y="230210"/>
            <a:ext cx="4411272" cy="4411272"/>
          </a:xfrm>
          <a:prstGeom prst="rect">
            <a:avLst/>
          </a:prstGeom>
        </p:spPr>
      </p:pic>
    </p:spTree>
    <p:extLst>
      <p:ext uri="{BB962C8B-B14F-4D97-AF65-F5344CB8AC3E}">
        <p14:creationId xmlns:p14="http://schemas.microsoft.com/office/powerpoint/2010/main" val="1424388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Macrofauna del suel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7081"/>
          <a:stretch/>
        </p:blipFill>
        <p:spPr bwMode="auto">
          <a:xfrm>
            <a:off x="4913793" y="1668638"/>
            <a:ext cx="3542273" cy="203558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021496" y="189571"/>
            <a:ext cx="5646193" cy="1003920"/>
          </a:xfrm>
          <a:solidFill>
            <a:schemeClr val="accent6">
              <a:lumMod val="40000"/>
              <a:lumOff val="60000"/>
            </a:schemeClr>
          </a:solidFill>
        </p:spPr>
        <p:txBody>
          <a:bodyPr>
            <a:normAutofit/>
          </a:bodyPr>
          <a:lstStyle/>
          <a:p>
            <a:pPr algn="ctr"/>
            <a:r>
              <a:rPr lang="es-ES" sz="4000" b="1" dirty="0" smtClean="0">
                <a:solidFill>
                  <a:schemeClr val="tx1"/>
                </a:solidFill>
                <a:latin typeface="Times New Roman" panose="02020603050405020304" pitchFamily="18" charset="0"/>
                <a:cs typeface="Times New Roman" panose="02020603050405020304" pitchFamily="18" charset="0"/>
              </a:rPr>
              <a:t>INTRODUCCIÓN</a:t>
            </a:r>
            <a:endParaRPr lang="es-ES" sz="4000" b="1" dirty="0">
              <a:solidFill>
                <a:schemeClr val="tx1"/>
              </a:solidFill>
              <a:latin typeface="Times New Roman" panose="02020603050405020304" pitchFamily="18" charset="0"/>
              <a:cs typeface="Times New Roman" panose="02020603050405020304" pitchFamily="18" charset="0"/>
            </a:endParaRPr>
          </a:p>
        </p:txBody>
      </p:sp>
      <p:pic>
        <p:nvPicPr>
          <p:cNvPr id="1028" name="Picture 4" descr="Comerías galletas de harina de lombriz? En este país las usan para nutrirse  - LaPatilla.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2264" y="3984171"/>
            <a:ext cx="4043500" cy="26449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nsalada edáfica | Colémbolos, ácaros... análisis de fauna e… | Flick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81" b="1491"/>
          <a:stretch/>
        </p:blipFill>
        <p:spPr bwMode="auto">
          <a:xfrm>
            <a:off x="136266" y="3114305"/>
            <a:ext cx="4055979" cy="3156999"/>
          </a:xfrm>
          <a:prstGeom prst="ellipse">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137114" y="2027966"/>
            <a:ext cx="2812565" cy="523220"/>
          </a:xfrm>
          <a:prstGeom prst="rect">
            <a:avLst/>
          </a:prstGeom>
          <a:noFill/>
        </p:spPr>
        <p:txBody>
          <a:bodyPr wrap="none" rtlCol="0">
            <a:spAutoFit/>
          </a:bodyPr>
          <a:lstStyle/>
          <a:p>
            <a:r>
              <a:rPr lang="es-ES" sz="2800" b="1" dirty="0" smtClean="0">
                <a:ln>
                  <a:solidFill>
                    <a:sysClr val="windowText" lastClr="000000"/>
                  </a:solidFill>
                </a:ln>
                <a:solidFill>
                  <a:schemeClr val="accent6">
                    <a:lumMod val="50000"/>
                  </a:schemeClr>
                </a:solidFill>
                <a:latin typeface="Times New Roman" panose="02020603050405020304" pitchFamily="18" charset="0"/>
                <a:cs typeface="Times New Roman" panose="02020603050405020304" pitchFamily="18" charset="0"/>
              </a:rPr>
              <a:t>MACROFAUNA</a:t>
            </a:r>
            <a:endParaRPr lang="es-ES" sz="2800" b="1" dirty="0">
              <a:ln>
                <a:solidFill>
                  <a:sysClr val="windowText" lastClr="000000"/>
                </a:solidFill>
              </a:ln>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CuadroTexto 7"/>
          <p:cNvSpPr txBox="1"/>
          <p:nvPr/>
        </p:nvSpPr>
        <p:spPr>
          <a:xfrm>
            <a:off x="3340638" y="2372521"/>
            <a:ext cx="2043252" cy="369332"/>
          </a:xfrm>
          <a:prstGeom prst="rect">
            <a:avLst/>
          </a:prstGeom>
          <a:solidFill>
            <a:schemeClr val="accent2">
              <a:lumMod val="20000"/>
              <a:lumOff val="80000"/>
            </a:schemeClr>
          </a:solidFill>
        </p:spPr>
        <p:txBody>
          <a:bodyPr wrap="none" rtlCol="0">
            <a:spAutoFit/>
          </a:bodyPr>
          <a:lstStyle/>
          <a:p>
            <a:r>
              <a:rPr lang="es-ES" dirty="0" smtClean="0">
                <a:latin typeface="Times New Roman" panose="02020603050405020304" pitchFamily="18" charset="0"/>
                <a:cs typeface="Times New Roman" panose="02020603050405020304" pitchFamily="18" charset="0"/>
              </a:rPr>
              <a:t>Estructura del suelo</a:t>
            </a:r>
            <a:endParaRPr lang="es-ES"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3355693" y="1963967"/>
            <a:ext cx="1582484" cy="369332"/>
          </a:xfrm>
          <a:prstGeom prst="rect">
            <a:avLst/>
          </a:prstGeom>
          <a:solidFill>
            <a:schemeClr val="accent2">
              <a:lumMod val="20000"/>
              <a:lumOff val="80000"/>
            </a:schemeClr>
          </a:solidFill>
        </p:spPr>
        <p:txBody>
          <a:bodyPr wrap="none" rtlCol="0">
            <a:spAutoFit/>
          </a:bodyPr>
          <a:lstStyle/>
          <a:p>
            <a:r>
              <a:rPr lang="es-ES" dirty="0" smtClean="0">
                <a:latin typeface="Times New Roman" panose="02020603050405020304" pitchFamily="18" charset="0"/>
                <a:cs typeface="Times New Roman" panose="02020603050405020304" pitchFamily="18" charset="0"/>
              </a:rPr>
              <a:t>Mineralización</a:t>
            </a:r>
            <a:endParaRPr lang="es-ES"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3355693" y="1516716"/>
            <a:ext cx="1715213" cy="369332"/>
          </a:xfrm>
          <a:prstGeom prst="rect">
            <a:avLst/>
          </a:prstGeom>
          <a:solidFill>
            <a:schemeClr val="accent2">
              <a:lumMod val="20000"/>
              <a:lumOff val="80000"/>
            </a:schemeClr>
          </a:solidFill>
        </p:spPr>
        <p:txBody>
          <a:bodyPr wrap="none" rtlCol="0">
            <a:spAutoFit/>
          </a:bodyPr>
          <a:lstStyle/>
          <a:p>
            <a:r>
              <a:rPr lang="es-ES" dirty="0" smtClean="0">
                <a:latin typeface="Times New Roman" panose="02020603050405020304" pitchFamily="18" charset="0"/>
                <a:cs typeface="Times New Roman" panose="02020603050405020304" pitchFamily="18" charset="0"/>
              </a:rPr>
              <a:t>Descomposición</a:t>
            </a:r>
            <a:endParaRPr lang="es-ES" dirty="0">
              <a:latin typeface="Times New Roman" panose="02020603050405020304" pitchFamily="18" charset="0"/>
              <a:cs typeface="Times New Roman" panose="02020603050405020304" pitchFamily="18" charset="0"/>
            </a:endParaRPr>
          </a:p>
        </p:txBody>
      </p:sp>
      <p:sp>
        <p:nvSpPr>
          <p:cNvPr id="11" name="CuadroTexto 10"/>
          <p:cNvSpPr txBox="1"/>
          <p:nvPr/>
        </p:nvSpPr>
        <p:spPr>
          <a:xfrm>
            <a:off x="3367500" y="2806922"/>
            <a:ext cx="1920975" cy="369332"/>
          </a:xfrm>
          <a:prstGeom prst="rect">
            <a:avLst/>
          </a:prstGeom>
          <a:solidFill>
            <a:schemeClr val="accent2">
              <a:lumMod val="20000"/>
              <a:lumOff val="80000"/>
            </a:schemeClr>
          </a:solidFill>
        </p:spPr>
        <p:txBody>
          <a:bodyPr wrap="none" rtlCol="0">
            <a:spAutoFit/>
          </a:bodyPr>
          <a:lstStyle/>
          <a:p>
            <a:r>
              <a:rPr lang="es-ES" dirty="0" smtClean="0">
                <a:latin typeface="Times New Roman" panose="02020603050405020304" pitchFamily="18" charset="0"/>
                <a:cs typeface="Times New Roman" panose="02020603050405020304" pitchFamily="18" charset="0"/>
              </a:rPr>
              <a:t>Retención de agua</a:t>
            </a:r>
            <a:endParaRPr lang="es-ES" dirty="0">
              <a:latin typeface="Times New Roman" panose="02020603050405020304" pitchFamily="18" charset="0"/>
              <a:cs typeface="Times New Roman" panose="02020603050405020304" pitchFamily="18" charset="0"/>
            </a:endParaRPr>
          </a:p>
        </p:txBody>
      </p:sp>
      <p:sp>
        <p:nvSpPr>
          <p:cNvPr id="15" name="Abrir llave 14"/>
          <p:cNvSpPr/>
          <p:nvPr/>
        </p:nvSpPr>
        <p:spPr>
          <a:xfrm>
            <a:off x="3021496" y="1453883"/>
            <a:ext cx="583095" cy="1792245"/>
          </a:xfrm>
          <a:prstGeom prst="leftBrac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CuadroTexto 15"/>
          <p:cNvSpPr txBox="1"/>
          <p:nvPr/>
        </p:nvSpPr>
        <p:spPr>
          <a:xfrm>
            <a:off x="1733765" y="6341178"/>
            <a:ext cx="1303562" cy="338554"/>
          </a:xfrm>
          <a:prstGeom prst="rect">
            <a:avLst/>
          </a:prstGeom>
          <a:noFill/>
        </p:spPr>
        <p:txBody>
          <a:bodyPr wrap="none" rtlCol="0">
            <a:spAutoFit/>
          </a:bodyPr>
          <a:lstStyle/>
          <a:p>
            <a:r>
              <a:rPr lang="es-ES" sz="1600" dirty="0" smtClean="0">
                <a:latin typeface="Times New Roman" panose="02020603050405020304" pitchFamily="18" charset="0"/>
                <a:cs typeface="Times New Roman" panose="02020603050405020304" pitchFamily="18" charset="0"/>
              </a:rPr>
              <a:t>(Lema, 2016)</a:t>
            </a:r>
            <a:endParaRPr lang="es-ES" sz="1600" dirty="0">
              <a:latin typeface="Times New Roman" panose="02020603050405020304" pitchFamily="18" charset="0"/>
              <a:cs typeface="Times New Roman" panose="02020603050405020304" pitchFamily="18" charset="0"/>
            </a:endParaRPr>
          </a:p>
        </p:txBody>
      </p:sp>
      <p:pic>
        <p:nvPicPr>
          <p:cNvPr id="26" name="Picture 2" descr="Empresas, economía... ¿cómo les afectará una posible subida de tipos? |  Mercados | Cinco Dí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4636" y="1524490"/>
            <a:ext cx="4293287" cy="2069055"/>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9072289" y="3814894"/>
            <a:ext cx="1983235" cy="338554"/>
          </a:xfrm>
          <a:prstGeom prst="rect">
            <a:avLst/>
          </a:prstGeom>
        </p:spPr>
        <p:txBody>
          <a:bodyPr wrap="none">
            <a:spAutoFit/>
          </a:bodyPr>
          <a:lstStyle/>
          <a:p>
            <a:r>
              <a:rPr lang="es-ES" sz="1600" dirty="0">
                <a:latin typeface="Times New Roman" panose="02020603050405020304" pitchFamily="18" charset="0"/>
                <a:ea typeface="Malgun Gothic" panose="020B0503020000020004" pitchFamily="34" charset="-127"/>
                <a:cs typeface="Times New Roman" panose="02020603050405020304" pitchFamily="18" charset="0"/>
              </a:rPr>
              <a:t>(Baldwin et al., 1997</a:t>
            </a:r>
            <a:r>
              <a:rPr lang="es-ES" sz="1600" dirty="0" smtClean="0">
                <a:latin typeface="Times New Roman" panose="02020603050405020304" pitchFamily="18" charset="0"/>
                <a:ea typeface="Malgun Gothic" panose="020B0503020000020004" pitchFamily="34" charset="-127"/>
                <a:cs typeface="Times New Roman" panose="02020603050405020304" pitchFamily="18" charset="0"/>
              </a:rPr>
              <a:t>)</a:t>
            </a:r>
            <a:endParaRPr lang="es-ES" sz="1600" dirty="0">
              <a:latin typeface="Times New Roman" panose="02020603050405020304" pitchFamily="18" charset="0"/>
              <a:cs typeface="Times New Roman" panose="02020603050405020304" pitchFamily="18" charset="0"/>
            </a:endParaRPr>
          </a:p>
        </p:txBody>
      </p:sp>
      <p:pic>
        <p:nvPicPr>
          <p:cNvPr id="28" name="Picture 2" descr="Auditoría General de la Nación على تويتر: &amp;quot;⚠️ De esta manera, el aumento de  uso de #Agroquímicos en nuestro país y los riesgos asociados a su uso  ubican el problema de lo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66" t="13393" r="20354" b="2091"/>
          <a:stretch/>
        </p:blipFill>
        <p:spPr bwMode="auto">
          <a:xfrm>
            <a:off x="8667689" y="4145893"/>
            <a:ext cx="3294545" cy="2483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8618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nstituto Colombiano Agropecuario - 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88" y="117163"/>
            <a:ext cx="4156185" cy="311713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las prácticas degradan suelos en cultivos de plátano • Periódico El  Campesino – La voz del campo colombia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284" y="3705346"/>
            <a:ext cx="4125163" cy="27433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ista de Diversidad y distribución de la macrofauna edáfica en dos sistemas  de manejo de Moringa oleifera (Lam.): relación con las propiedades del  suelo | La Calera"/>
          <p:cNvPicPr>
            <a:picLocks noChangeAspect="1" noChangeArrowheads="1"/>
          </p:cNvPicPr>
          <p:nvPr/>
        </p:nvPicPr>
        <p:blipFill rotWithShape="1">
          <a:blip r:embed="rId5">
            <a:extLst>
              <a:ext uri="{28A0092B-C50C-407E-A947-70E740481C1C}">
                <a14:useLocalDpi xmlns:a14="http://schemas.microsoft.com/office/drawing/2010/main" val="0"/>
              </a:ext>
            </a:extLst>
          </a:blip>
          <a:srcRect r="2980"/>
          <a:stretch/>
        </p:blipFill>
        <p:spPr bwMode="auto">
          <a:xfrm>
            <a:off x="8668204" y="3604898"/>
            <a:ext cx="3382495" cy="265221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ertilización bioorgánica mejora calidad del suelo - UNIMEDIOS: Universidad  Nacional de Colombia"/>
          <p:cNvPicPr>
            <a:picLocks noChangeAspect="1" noChangeArrowheads="1"/>
          </p:cNvPicPr>
          <p:nvPr/>
        </p:nvPicPr>
        <p:blipFill rotWithShape="1">
          <a:blip r:embed="rId6">
            <a:extLst>
              <a:ext uri="{28A0092B-C50C-407E-A947-70E740481C1C}">
                <a14:useLocalDpi xmlns:a14="http://schemas.microsoft.com/office/drawing/2010/main" val="0"/>
              </a:ext>
            </a:extLst>
          </a:blip>
          <a:srcRect l="37508" t="-630" r="2661" b="866"/>
          <a:stretch/>
        </p:blipFill>
        <p:spPr bwMode="auto">
          <a:xfrm>
            <a:off x="5052907" y="3593379"/>
            <a:ext cx="3670131" cy="2830354"/>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2" descr="Agricultura competitiva e innovación: Estimación de la erosión hídrica y su  relación con el contenido de materia orgánica de un suelo cultivado de  plátan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1811" y="1098729"/>
            <a:ext cx="2901818" cy="2060384"/>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7755220" y="341715"/>
            <a:ext cx="2133918" cy="461665"/>
          </a:xfrm>
          <a:prstGeom prst="rect">
            <a:avLst/>
          </a:prstGeom>
          <a:noFill/>
        </p:spPr>
        <p:txBody>
          <a:bodyPr wrap="none" rtlCol="0">
            <a:spAutoFit/>
          </a:bodyPr>
          <a:lstStyle/>
          <a:p>
            <a:r>
              <a:rPr lang="es-ES" sz="2400" b="1" dirty="0" smtClean="0">
                <a:solidFill>
                  <a:srgbClr val="FF0000"/>
                </a:solidFill>
                <a:latin typeface="Times New Roman" panose="02020603050405020304" pitchFamily="18" charset="0"/>
                <a:cs typeface="Times New Roman" panose="02020603050405020304" pitchFamily="18" charset="0"/>
              </a:rPr>
              <a:t>PROBLEMAS</a:t>
            </a:r>
            <a:endParaRPr lang="es-ES" sz="2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Compactación del suel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11345" y="227985"/>
            <a:ext cx="2065599" cy="154919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319249" y="3250139"/>
            <a:ext cx="1983235" cy="338554"/>
          </a:xfrm>
          <a:prstGeom prst="rect">
            <a:avLst/>
          </a:prstGeom>
        </p:spPr>
        <p:txBody>
          <a:bodyPr wrap="none">
            <a:spAutoFit/>
          </a:bodyPr>
          <a:lstStyle/>
          <a:p>
            <a:r>
              <a:rPr lang="es-ES" sz="1600" dirty="0">
                <a:latin typeface="Times New Roman" panose="02020603050405020304" pitchFamily="18" charset="0"/>
                <a:ea typeface="Malgun Gothic" panose="020B0503020000020004" pitchFamily="34" charset="-127"/>
                <a:cs typeface="Times New Roman" panose="02020603050405020304" pitchFamily="18" charset="0"/>
              </a:rPr>
              <a:t>(Guzmán et al., 2016</a:t>
            </a:r>
            <a:r>
              <a:rPr lang="es-ES" sz="1600" dirty="0" smtClean="0">
                <a:latin typeface="Times New Roman" panose="02020603050405020304" pitchFamily="18" charset="0"/>
                <a:ea typeface="Malgun Gothic" panose="020B0503020000020004" pitchFamily="34" charset="-127"/>
                <a:cs typeface="Times New Roman" panose="02020603050405020304" pitchFamily="18" charset="0"/>
              </a:rPr>
              <a:t>)</a:t>
            </a:r>
            <a:endParaRPr lang="es-ES" sz="1600" dirty="0">
              <a:latin typeface="Times New Roman" panose="02020603050405020304" pitchFamily="18" charset="0"/>
              <a:cs typeface="Times New Roman" panose="02020603050405020304" pitchFamily="18" charset="0"/>
            </a:endParaRPr>
          </a:p>
        </p:txBody>
      </p:sp>
      <p:sp>
        <p:nvSpPr>
          <p:cNvPr id="3" name="Flecha derecha 2"/>
          <p:cNvSpPr/>
          <p:nvPr/>
        </p:nvSpPr>
        <p:spPr>
          <a:xfrm>
            <a:off x="4616680" y="2005168"/>
            <a:ext cx="1277659" cy="771187"/>
          </a:xfrm>
          <a:prstGeom prst="rightArrow">
            <a:avLst/>
          </a:prstGeom>
          <a:ln w="38100">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5" name="Flecha doblada 4"/>
          <p:cNvSpPr/>
          <p:nvPr/>
        </p:nvSpPr>
        <p:spPr>
          <a:xfrm rot="5400000">
            <a:off x="10699307" y="1613589"/>
            <a:ext cx="1081825" cy="1185661"/>
          </a:xfrm>
          <a:prstGeom prst="bentArrow">
            <a:avLst/>
          </a:prstGeom>
          <a:ln w="38100">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solidFill>
                <a:schemeClr val="tx1"/>
              </a:solidFill>
            </a:endParaRPr>
          </a:p>
        </p:txBody>
      </p:sp>
      <p:sp>
        <p:nvSpPr>
          <p:cNvPr id="6" name="Rectángulo 5"/>
          <p:cNvSpPr/>
          <p:nvPr/>
        </p:nvSpPr>
        <p:spPr>
          <a:xfrm>
            <a:off x="7755220" y="6292366"/>
            <a:ext cx="1783245" cy="338554"/>
          </a:xfrm>
          <a:prstGeom prst="rect">
            <a:avLst/>
          </a:prstGeom>
        </p:spPr>
        <p:txBody>
          <a:bodyPr wrap="none">
            <a:spAutoFit/>
          </a:bodyPr>
          <a:lstStyle/>
          <a:p>
            <a:r>
              <a:rPr lang="es-ES" sz="1600" dirty="0">
                <a:latin typeface="Times New Roman" panose="02020603050405020304" pitchFamily="18" charset="0"/>
                <a:ea typeface="Malgun Gothic" panose="020B0503020000020004" pitchFamily="34" charset="-127"/>
                <a:cs typeface="Times New Roman" panose="02020603050405020304" pitchFamily="18" charset="0"/>
              </a:rPr>
              <a:t>(Marín et al., 2011)</a:t>
            </a:r>
            <a:endParaRPr lang="es-ES" sz="1600" dirty="0">
              <a:latin typeface="Times New Roman" panose="02020603050405020304" pitchFamily="18" charset="0"/>
              <a:cs typeface="Times New Roman" panose="02020603050405020304" pitchFamily="18" charset="0"/>
            </a:endParaRPr>
          </a:p>
        </p:txBody>
      </p:sp>
      <p:sp>
        <p:nvSpPr>
          <p:cNvPr id="7" name="Rectángulo 6"/>
          <p:cNvSpPr/>
          <p:nvPr/>
        </p:nvSpPr>
        <p:spPr>
          <a:xfrm>
            <a:off x="1150130" y="6468382"/>
            <a:ext cx="2321469" cy="338554"/>
          </a:xfrm>
          <a:prstGeom prst="rect">
            <a:avLst/>
          </a:prstGeom>
        </p:spPr>
        <p:txBody>
          <a:bodyPr wrap="none">
            <a:spAutoFit/>
          </a:bodyPr>
          <a:lstStyle/>
          <a:p>
            <a:r>
              <a:rPr lang="es-ES" sz="1600" dirty="0">
                <a:latin typeface="Times New Roman" panose="02020603050405020304" pitchFamily="18" charset="0"/>
                <a:ea typeface="Malgun Gothic" panose="020B0503020000020004" pitchFamily="34" charset="-127"/>
                <a:cs typeface="Times New Roman" panose="02020603050405020304" pitchFamily="18" charset="0"/>
              </a:rPr>
              <a:t>(Armendáriz et al., 2016</a:t>
            </a:r>
            <a:r>
              <a:rPr lang="es-ES" sz="1600" dirty="0" smtClean="0">
                <a:latin typeface="Times New Roman" panose="02020603050405020304" pitchFamily="18" charset="0"/>
                <a:ea typeface="Malgun Gothic" panose="020B0503020000020004" pitchFamily="34" charset="-127"/>
                <a:cs typeface="Times New Roman" panose="02020603050405020304" pitchFamily="18" charset="0"/>
              </a:rPr>
              <a:t>)</a:t>
            </a:r>
            <a:endParaRPr lang="es-E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3696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7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a:spLocks noGrp="1"/>
          </p:cNvSpPr>
          <p:nvPr>
            <p:ph type="title"/>
          </p:nvPr>
        </p:nvSpPr>
        <p:spPr>
          <a:xfrm>
            <a:off x="4132807" y="475804"/>
            <a:ext cx="4020831" cy="729802"/>
          </a:xfrm>
          <a:solidFill>
            <a:schemeClr val="accent6">
              <a:lumMod val="40000"/>
              <a:lumOff val="60000"/>
            </a:schemeClr>
          </a:solidFill>
        </p:spPr>
        <p:txBody>
          <a:bodyPr>
            <a:normAutofit/>
          </a:bodyPr>
          <a:lstStyle/>
          <a:p>
            <a:pPr algn="ctr"/>
            <a:r>
              <a:rPr lang="es-ES" sz="4000" b="1" dirty="0" smtClean="0">
                <a:solidFill>
                  <a:schemeClr val="tx1"/>
                </a:solidFill>
                <a:latin typeface="Times New Roman" panose="02020603050405020304" pitchFamily="18" charset="0"/>
                <a:cs typeface="Times New Roman" panose="02020603050405020304" pitchFamily="18" charset="0"/>
              </a:rPr>
              <a:t>OBJETIVOS</a:t>
            </a:r>
            <a:endParaRPr lang="es-ES" sz="4000" b="1" dirty="0">
              <a:solidFill>
                <a:schemeClr val="tx1"/>
              </a:solidFill>
              <a:latin typeface="Times New Roman" panose="02020603050405020304" pitchFamily="18" charset="0"/>
              <a:cs typeface="Times New Roman" panose="02020603050405020304" pitchFamily="18" charset="0"/>
            </a:endParaRPr>
          </a:p>
        </p:txBody>
      </p:sp>
      <p:sp>
        <p:nvSpPr>
          <p:cNvPr id="5" name="Título 1"/>
          <p:cNvSpPr txBox="1">
            <a:spLocks/>
          </p:cNvSpPr>
          <p:nvPr/>
        </p:nvSpPr>
        <p:spPr>
          <a:xfrm>
            <a:off x="-309093" y="1814491"/>
            <a:ext cx="3451538" cy="1624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ES" sz="2800" b="1" dirty="0">
              <a:latin typeface="Times New Roman" panose="02020603050405020304" pitchFamily="18" charset="0"/>
              <a:cs typeface="Times New Roman" panose="02020603050405020304" pitchFamily="18" charset="0"/>
            </a:endParaRPr>
          </a:p>
        </p:txBody>
      </p:sp>
      <p:graphicFrame>
        <p:nvGraphicFramePr>
          <p:cNvPr id="9" name="Diagrama 8"/>
          <p:cNvGraphicFramePr/>
          <p:nvPr>
            <p:extLst>
              <p:ext uri="{D42A27DB-BD31-4B8C-83A1-F6EECF244321}">
                <p14:modId xmlns:p14="http://schemas.microsoft.com/office/powerpoint/2010/main" val="2085778018"/>
              </p:ext>
            </p:extLst>
          </p:nvPr>
        </p:nvGraphicFramePr>
        <p:xfrm>
          <a:off x="386367" y="1455313"/>
          <a:ext cx="11513712" cy="493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4898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a:spLocks noGrp="1"/>
          </p:cNvSpPr>
          <p:nvPr>
            <p:ph type="title"/>
          </p:nvPr>
        </p:nvSpPr>
        <p:spPr>
          <a:xfrm>
            <a:off x="2238301" y="540199"/>
            <a:ext cx="7809844" cy="729802"/>
          </a:xfrm>
          <a:solidFill>
            <a:schemeClr val="accent6">
              <a:lumMod val="40000"/>
              <a:lumOff val="60000"/>
            </a:schemeClr>
          </a:solidFill>
        </p:spPr>
        <p:txBody>
          <a:bodyPr>
            <a:normAutofit/>
          </a:bodyPr>
          <a:lstStyle/>
          <a:p>
            <a:pPr algn="ctr"/>
            <a:r>
              <a:rPr lang="es-ES" sz="4000" b="1" dirty="0" smtClean="0">
                <a:solidFill>
                  <a:schemeClr val="tx1"/>
                </a:solidFill>
                <a:latin typeface="Times New Roman" panose="02020603050405020304" pitchFamily="18" charset="0"/>
                <a:cs typeface="Times New Roman" panose="02020603050405020304" pitchFamily="18" charset="0"/>
              </a:rPr>
              <a:t>MATERIALES Y MÉTODOS</a:t>
            </a:r>
            <a:endParaRPr lang="es-ES" sz="4000" b="1" dirty="0">
              <a:solidFill>
                <a:schemeClr val="tx1"/>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1081563" y="1717908"/>
            <a:ext cx="2201757" cy="369332"/>
          </a:xfrm>
          <a:prstGeom prst="rect">
            <a:avLst/>
          </a:prstGeom>
          <a:noFill/>
        </p:spPr>
        <p:txBody>
          <a:bodyPr wrap="none" rtlCol="0">
            <a:spAutoFit/>
          </a:bodyPr>
          <a:lstStyle/>
          <a:p>
            <a:r>
              <a:rPr lang="es-ES" b="1" dirty="0" smtClean="0"/>
              <a:t>UBICACIÓN POLÍTICA</a:t>
            </a:r>
            <a:endParaRPr lang="es-ES" b="1" dirty="0"/>
          </a:p>
        </p:txBody>
      </p:sp>
      <p:sp>
        <p:nvSpPr>
          <p:cNvPr id="11" name="CuadroTexto 10"/>
          <p:cNvSpPr txBox="1"/>
          <p:nvPr/>
        </p:nvSpPr>
        <p:spPr>
          <a:xfrm>
            <a:off x="7099413" y="1625535"/>
            <a:ext cx="2584105" cy="369332"/>
          </a:xfrm>
          <a:prstGeom prst="rect">
            <a:avLst/>
          </a:prstGeom>
          <a:noFill/>
        </p:spPr>
        <p:txBody>
          <a:bodyPr wrap="none" rtlCol="0">
            <a:spAutoFit/>
          </a:bodyPr>
          <a:lstStyle/>
          <a:p>
            <a:r>
              <a:rPr lang="es-ES" b="1" dirty="0" smtClean="0"/>
              <a:t>UBICACIÓN GEOGRÁFICA</a:t>
            </a:r>
            <a:endParaRPr lang="es-ES" b="1" dirty="0"/>
          </a:p>
        </p:txBody>
      </p:sp>
      <p:pic>
        <p:nvPicPr>
          <p:cNvPr id="12" name="Imagen 11" descr="C:\Users\Usuario\Downloads\Angi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003" y="1994867"/>
            <a:ext cx="7501076" cy="4652990"/>
          </a:xfrm>
          <a:prstGeom prst="rect">
            <a:avLst/>
          </a:prstGeom>
          <a:noFill/>
          <a:ln>
            <a:noFill/>
          </a:ln>
        </p:spPr>
      </p:pic>
      <p:sp>
        <p:nvSpPr>
          <p:cNvPr id="14" name="CuadroTexto 13"/>
          <p:cNvSpPr txBox="1"/>
          <p:nvPr/>
        </p:nvSpPr>
        <p:spPr>
          <a:xfrm>
            <a:off x="608218" y="2535147"/>
            <a:ext cx="3498864" cy="3139321"/>
          </a:xfrm>
          <a:prstGeom prst="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endParaRPr lang="es-ES" dirty="0" smtClean="0">
              <a:latin typeface="Times New Roman" panose="02020603050405020304" pitchFamily="18" charset="0"/>
              <a:cs typeface="Times New Roman" panose="02020603050405020304" pitchFamily="18" charset="0"/>
            </a:endParaRPr>
          </a:p>
          <a:p>
            <a:pPr algn="ctr"/>
            <a:r>
              <a:rPr lang="es-ES" dirty="0" smtClean="0">
                <a:latin typeface="Times New Roman" panose="02020603050405020304" pitchFamily="18" charset="0"/>
                <a:cs typeface="Times New Roman" panose="02020603050405020304" pitchFamily="18" charset="0"/>
              </a:rPr>
              <a:t>La </a:t>
            </a:r>
            <a:r>
              <a:rPr lang="es-ES" dirty="0">
                <a:latin typeface="Times New Roman" panose="02020603050405020304" pitchFamily="18" charset="0"/>
                <a:cs typeface="Times New Roman" panose="02020603050405020304" pitchFamily="18" charset="0"/>
              </a:rPr>
              <a:t>investigación se realizó en las localidades de Santo Domingo y de Esmeraldas, para la recolección de las muestras se seleccionaron seis fincas productoras de plátano (</a:t>
            </a:r>
            <a:r>
              <a:rPr lang="es-ES" i="1" dirty="0">
                <a:latin typeface="Times New Roman" panose="02020603050405020304" pitchFamily="18" charset="0"/>
                <a:cs typeface="Times New Roman" panose="02020603050405020304" pitchFamily="18" charset="0"/>
              </a:rPr>
              <a:t>Musa paradisiaca </a:t>
            </a:r>
            <a:r>
              <a:rPr lang="es-ES" dirty="0">
                <a:latin typeface="Times New Roman" panose="02020603050405020304" pitchFamily="18" charset="0"/>
                <a:cs typeface="Times New Roman" panose="02020603050405020304" pitchFamily="18" charset="0"/>
              </a:rPr>
              <a:t>L.); tres fincas ubicadas en la Provincia de Santo Domingo y tres ubicadas en Esmeraldas.</a:t>
            </a:r>
          </a:p>
          <a:p>
            <a:pPr algn="ct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7549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2652787" y="248612"/>
            <a:ext cx="6724918" cy="400110"/>
          </a:xfrm>
          <a:prstGeom prst="rect">
            <a:avLst/>
          </a:prstGeom>
          <a:solidFill>
            <a:schemeClr val="accent2">
              <a:lumMod val="40000"/>
              <a:lumOff val="60000"/>
            </a:schemeClr>
          </a:solidFill>
        </p:spPr>
        <p:txBody>
          <a:bodyPr wrap="none" rtlCol="0">
            <a:spAutoFit/>
          </a:bodyPr>
          <a:lstStyle/>
          <a:p>
            <a:r>
              <a:rPr lang="es-ES" sz="2000" b="1" dirty="0" smtClean="0">
                <a:latin typeface="Times New Roman" panose="02020603050405020304" pitchFamily="18" charset="0"/>
                <a:cs typeface="Times New Roman" panose="02020603050405020304" pitchFamily="18" charset="0"/>
              </a:rPr>
              <a:t>CARACTERIZACIÓN DE LAS ZONAS DE MUESTREO </a:t>
            </a:r>
            <a:endParaRPr lang="es-ES" sz="2000" b="1" dirty="0">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967867523"/>
              </p:ext>
            </p:extLst>
          </p:nvPr>
        </p:nvGraphicFramePr>
        <p:xfrm>
          <a:off x="630151" y="891580"/>
          <a:ext cx="5293075" cy="3405913"/>
        </p:xfrm>
        <a:graphic>
          <a:graphicData uri="http://schemas.openxmlformats.org/drawingml/2006/table">
            <a:tbl>
              <a:tblPr firstRow="1" firstCol="1" bandRow="1">
                <a:tableStyleId>{2D5ABB26-0587-4C30-8999-92F81FD0307C}</a:tableStyleId>
              </a:tblPr>
              <a:tblGrid>
                <a:gridCol w="1377424"/>
                <a:gridCol w="1377424"/>
                <a:gridCol w="1284587"/>
                <a:gridCol w="1253640"/>
              </a:tblGrid>
              <a:tr h="321932">
                <a:tc rowSpan="2">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Ubicación</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lgn="ctr">
                        <a:lnSpc>
                          <a:spcPct val="107000"/>
                        </a:lnSpc>
                        <a:spcBef>
                          <a:spcPts val="0"/>
                        </a:spcBef>
                        <a:spcAft>
                          <a:spcPts val="0"/>
                        </a:spcAft>
                      </a:pPr>
                      <a:r>
                        <a:rPr lang="es-ES" sz="1400" b="1" dirty="0">
                          <a:effectLst/>
                          <a:latin typeface="Times New Roman" panose="02020603050405020304" pitchFamily="18" charset="0"/>
                          <a:cs typeface="Times New Roman" panose="02020603050405020304" pitchFamily="18" charset="0"/>
                        </a:rPr>
                        <a:t>SANTO DOMINGO</a:t>
                      </a:r>
                      <a:endParaRPr lang="es-ES" sz="1400" b="1"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r h="276820">
                <a:tc vMerge="1">
                  <a:txBody>
                    <a:bodyPr/>
                    <a:lstStyle/>
                    <a:p>
                      <a:endParaRPr lang="es-ES"/>
                    </a:p>
                  </a:txBody>
                  <a:tcPr/>
                </a:tc>
                <a:tc>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Finca Santa Inés</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Finca Calazacón</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Finca Espinoza </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552">
                <a:tc rowSpan="2">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Coordenadas  </a:t>
                      </a:r>
                      <a:r>
                        <a:rPr lang="es-ES" sz="1400" dirty="0" err="1">
                          <a:effectLst/>
                          <a:latin typeface="Times New Roman" panose="02020603050405020304" pitchFamily="18" charset="0"/>
                          <a:cs typeface="Times New Roman" panose="02020603050405020304" pitchFamily="18" charset="0"/>
                        </a:rPr>
                        <a:t>UTM</a:t>
                      </a:r>
                      <a:r>
                        <a:rPr lang="es-ES" sz="1400" dirty="0">
                          <a:effectLst/>
                          <a:latin typeface="Times New Roman" panose="02020603050405020304" pitchFamily="18" charset="0"/>
                          <a:cs typeface="Times New Roman" panose="02020603050405020304" pitchFamily="18" charset="0"/>
                        </a:rPr>
                        <a:t> 17M </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9965208,604 N</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9965448,131 N</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9952985,744 N</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tcPr>
                </a:tc>
              </a:tr>
              <a:tr h="321932">
                <a:tc vMerge="1">
                  <a:txBody>
                    <a:bodyPr/>
                    <a:lstStyle/>
                    <a:p>
                      <a:endParaRPr lang="es-ES"/>
                    </a:p>
                  </a:txBody>
                  <a:tcPr/>
                </a:tc>
                <a:tc>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696976,16 E</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698307,59 E</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687483,22 E</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B w="12700" cap="flat" cmpd="sng" algn="ctr">
                      <a:solidFill>
                        <a:schemeClr val="tx1"/>
                      </a:solidFill>
                      <a:prstDash val="solid"/>
                      <a:round/>
                      <a:headEnd type="none" w="med" len="med"/>
                      <a:tailEnd type="none" w="med" len="med"/>
                    </a:lnB>
                  </a:tcPr>
                </a:tc>
              </a:tr>
              <a:tr h="936062">
                <a:tc>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Dirección</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Vía Quevedo Km. 9 </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Comuna Tsáchila</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Vía Quevedo      km. 28</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0683">
                <a:tc>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Propietario</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Sra. Betty Fabiola</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Sr. Rigoberto Calazacón</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Sr. Mauricio Espinoza</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1932">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Hectáreas</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3 has.</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10 has.</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10 has.</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tcP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961263816"/>
              </p:ext>
            </p:extLst>
          </p:nvPr>
        </p:nvGraphicFramePr>
        <p:xfrm>
          <a:off x="6631564" y="891580"/>
          <a:ext cx="5165342" cy="3603134"/>
        </p:xfrm>
        <a:graphic>
          <a:graphicData uri="http://schemas.openxmlformats.org/drawingml/2006/table">
            <a:tbl>
              <a:tblPr firstRow="1" firstCol="1" bandRow="1">
                <a:tableStyleId>{2D5ABB26-0587-4C30-8999-92F81FD0307C}</a:tableStyleId>
              </a:tblPr>
              <a:tblGrid>
                <a:gridCol w="1344184"/>
                <a:gridCol w="1344184"/>
                <a:gridCol w="1253586"/>
                <a:gridCol w="1223388"/>
              </a:tblGrid>
              <a:tr h="294756">
                <a:tc rowSpan="2">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Ubicación</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lgn="ctr">
                        <a:lnSpc>
                          <a:spcPct val="107000"/>
                        </a:lnSpc>
                        <a:spcBef>
                          <a:spcPts val="0"/>
                        </a:spcBef>
                        <a:spcAft>
                          <a:spcPts val="0"/>
                        </a:spcAft>
                      </a:pPr>
                      <a:r>
                        <a:rPr lang="es-ES" sz="1400" b="1" dirty="0">
                          <a:effectLst/>
                          <a:latin typeface="Times New Roman" panose="02020603050405020304" pitchFamily="18" charset="0"/>
                          <a:cs typeface="Times New Roman" panose="02020603050405020304" pitchFamily="18" charset="0"/>
                        </a:rPr>
                        <a:t>ESMERALDAS</a:t>
                      </a:r>
                      <a:endParaRPr lang="es-ES" sz="1400" b="1"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r h="253453">
                <a:tc vMerge="1">
                  <a:txBody>
                    <a:bodyPr/>
                    <a:lstStyle/>
                    <a:p>
                      <a:endParaRPr lang="es-ES"/>
                    </a:p>
                  </a:txBody>
                  <a:tcPr/>
                </a:tc>
                <a:tc>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Finca San José</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Finca Vega</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Finca Los Bosques</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0676">
                <a:tc rowSpan="2">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Coordenadas  </a:t>
                      </a:r>
                      <a:r>
                        <a:rPr lang="es-ES" sz="1400" dirty="0" err="1">
                          <a:effectLst/>
                          <a:latin typeface="Times New Roman" panose="02020603050405020304" pitchFamily="18" charset="0"/>
                          <a:cs typeface="Times New Roman" panose="02020603050405020304" pitchFamily="18" charset="0"/>
                        </a:rPr>
                        <a:t>UTM</a:t>
                      </a:r>
                      <a:r>
                        <a:rPr lang="es-ES" sz="1400" dirty="0">
                          <a:effectLst/>
                          <a:latin typeface="Times New Roman" panose="02020603050405020304" pitchFamily="18" charset="0"/>
                          <a:cs typeface="Times New Roman" panose="02020603050405020304" pitchFamily="18" charset="0"/>
                        </a:rPr>
                        <a:t> 17M </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10019152,09 N</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10023091,51 N</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10019739,11 N</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tcPr>
                </a:tc>
              </a:tr>
              <a:tr h="294756">
                <a:tc vMerge="1">
                  <a:txBody>
                    <a:bodyPr/>
                    <a:lstStyle/>
                    <a:p>
                      <a:endParaRPr lang="es-ES"/>
                    </a:p>
                  </a:txBody>
                  <a:tcPr/>
                </a:tc>
                <a:tc>
                  <a:txBody>
                    <a:bodyPr/>
                    <a:lstStyle/>
                    <a:p>
                      <a:pPr marL="0" marR="0">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677331,95 E</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668531,75 E</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681333,17 E</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B w="12700" cap="flat" cmpd="sng" algn="ctr">
                      <a:solidFill>
                        <a:schemeClr val="tx1"/>
                      </a:solidFill>
                      <a:prstDash val="solid"/>
                      <a:round/>
                      <a:headEnd type="none" w="med" len="med"/>
                      <a:tailEnd type="none" w="med" len="med"/>
                    </a:lnB>
                  </a:tcPr>
                </a:tc>
              </a:tr>
              <a:tr h="1419335">
                <a:tc>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Dirección</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Recinto La Libertad            Km. 190                    Vía Quinindé-Esmeraldas</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Recinto La Libertad                              Vía Quinindé-Esmeraldas</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Recinto El Limón Parroquia La Unión</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2290">
                <a:tc>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Propietario</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Sr. Edgar Haro</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Sr. Wilson Vega</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Sr. Rodolfo Bosques</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4756">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Hectáreas</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23 has.</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s-ES" sz="1400">
                          <a:effectLst/>
                          <a:latin typeface="Times New Roman" panose="02020603050405020304" pitchFamily="18" charset="0"/>
                          <a:cs typeface="Times New Roman" panose="02020603050405020304" pitchFamily="18" charset="0"/>
                        </a:rPr>
                        <a:t>8 has.</a:t>
                      </a:r>
                      <a:endParaRPr lang="es-ES" sz="140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s-ES" sz="1400" dirty="0">
                          <a:effectLst/>
                          <a:latin typeface="Times New Roman" panose="02020603050405020304" pitchFamily="18" charset="0"/>
                          <a:cs typeface="Times New Roman" panose="02020603050405020304" pitchFamily="18" charset="0"/>
                        </a:rPr>
                        <a:t>10 has.</a:t>
                      </a:r>
                      <a:endParaRPr lang="es-ES" sz="1400" dirty="0">
                        <a:effectLst/>
                        <a:latin typeface="Times New Roman" panose="02020603050405020304" pitchFamily="18" charset="0"/>
                        <a:ea typeface="Malgun Gothic" panose="020B0503020000020004" pitchFamily="34" charset="-127"/>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tcP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057670582"/>
              </p:ext>
            </p:extLst>
          </p:nvPr>
        </p:nvGraphicFramePr>
        <p:xfrm>
          <a:off x="630152" y="4297493"/>
          <a:ext cx="5191100" cy="365760"/>
        </p:xfrm>
        <a:graphic>
          <a:graphicData uri="http://schemas.openxmlformats.org/drawingml/2006/table">
            <a:tbl>
              <a:tblPr/>
              <a:tblGrid>
                <a:gridCol w="5191100"/>
              </a:tblGrid>
              <a:tr h="0">
                <a:tc>
                  <a:txBody>
                    <a:bodyPr/>
                    <a:lstStyle/>
                    <a:p>
                      <a:endParaRPr lang="es-ES" dirty="0"/>
                    </a:p>
                  </a:txBody>
                  <a:tcPr>
                    <a:lnL w="38100" cmpd="sng">
                      <a:noFill/>
                      <a:prstDash val="solid"/>
                    </a:lnL>
                    <a:lnR w="38100" cmpd="sng">
                      <a:noFill/>
                      <a:prstDash val="solid"/>
                    </a:lnR>
                    <a:lnT w="38100" cmpd="sng">
                      <a:solidFill>
                        <a:schemeClr val="tx1"/>
                      </a:solidFill>
                      <a:prstDash val="solid"/>
                    </a:lnT>
                    <a:lnB w="38100" cmpd="sng">
                      <a:noFill/>
                      <a:prstDash val="solid"/>
                    </a:lnB>
                  </a:tcPr>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802524499"/>
              </p:ext>
            </p:extLst>
          </p:nvPr>
        </p:nvGraphicFramePr>
        <p:xfrm>
          <a:off x="6631564" y="4467481"/>
          <a:ext cx="5165342" cy="365760"/>
        </p:xfrm>
        <a:graphic>
          <a:graphicData uri="http://schemas.openxmlformats.org/drawingml/2006/table">
            <a:tbl>
              <a:tblPr/>
              <a:tblGrid>
                <a:gridCol w="5165342"/>
              </a:tblGrid>
              <a:tr h="0">
                <a:tc>
                  <a:txBody>
                    <a:bodyPr/>
                    <a:lstStyle/>
                    <a:p>
                      <a:endParaRPr lang="es-ES" dirty="0"/>
                    </a:p>
                  </a:txBody>
                  <a:tcPr>
                    <a:lnL w="38100" cmpd="sng">
                      <a:noFill/>
                      <a:prstDash val="solid"/>
                    </a:lnL>
                    <a:lnR w="38100" cmpd="sng">
                      <a:noFill/>
                      <a:prstDash val="solid"/>
                    </a:lnR>
                    <a:lnT w="38100" cmpd="sng">
                      <a:solidFill>
                        <a:schemeClr val="tx1"/>
                      </a:solidFill>
                      <a:prstDash val="solid"/>
                    </a:lnT>
                    <a:lnB w="38100" cmpd="sng">
                      <a:noFill/>
                      <a:prstDash val="solid"/>
                    </a:lnB>
                  </a:tcPr>
                </a:tc>
              </a:tr>
            </a:tbl>
          </a:graphicData>
        </a:graphic>
      </p:graphicFrame>
      <p:pic>
        <p:nvPicPr>
          <p:cNvPr id="11" name="Imagen 10"/>
          <p:cNvPicPr>
            <a:picLocks noChangeAspect="1"/>
          </p:cNvPicPr>
          <p:nvPr/>
        </p:nvPicPr>
        <p:blipFill>
          <a:blip r:embed="rId3"/>
          <a:stretch>
            <a:fillRect/>
          </a:stretch>
        </p:blipFill>
        <p:spPr>
          <a:xfrm>
            <a:off x="45539" y="4369271"/>
            <a:ext cx="3228112" cy="2421084"/>
          </a:xfrm>
          <a:prstGeom prst="rect">
            <a:avLst/>
          </a:prstGeom>
        </p:spPr>
      </p:pic>
      <p:pic>
        <p:nvPicPr>
          <p:cNvPr id="12" name="Imagen 11"/>
          <p:cNvPicPr>
            <a:picLocks noChangeAspect="1"/>
          </p:cNvPicPr>
          <p:nvPr/>
        </p:nvPicPr>
        <p:blipFill>
          <a:blip r:embed="rId4"/>
          <a:stretch>
            <a:fillRect/>
          </a:stretch>
        </p:blipFill>
        <p:spPr>
          <a:xfrm>
            <a:off x="3403452" y="4369270"/>
            <a:ext cx="3126137" cy="2421084"/>
          </a:xfrm>
          <a:prstGeom prst="rect">
            <a:avLst/>
          </a:prstGeom>
        </p:spPr>
      </p:pic>
      <p:pic>
        <p:nvPicPr>
          <p:cNvPr id="3074" name="Picture 2" descr="Animal, saltamontes, insecto, macro, fauna, Fondo de pantalla HD | Peakpx"/>
          <p:cNvPicPr>
            <a:picLocks noChangeAspect="1" noChangeArrowheads="1"/>
          </p:cNvPicPr>
          <p:nvPr/>
        </p:nvPicPr>
        <p:blipFill rotWithShape="1">
          <a:blip r:embed="rId5">
            <a:extLst>
              <a:ext uri="{28A0092B-C50C-407E-A947-70E740481C1C}">
                <a14:useLocalDpi xmlns:a14="http://schemas.microsoft.com/office/drawing/2010/main" val="0"/>
              </a:ext>
            </a:extLst>
          </a:blip>
          <a:srcRect l="7454" t="10295" r="7427"/>
          <a:stretch/>
        </p:blipFill>
        <p:spPr bwMode="auto">
          <a:xfrm>
            <a:off x="7501045" y="4650361"/>
            <a:ext cx="3426379" cy="2031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20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838200" y="365125"/>
            <a:ext cx="10515600" cy="479827"/>
          </a:xfrm>
        </p:spPr>
        <p:txBody>
          <a:bodyPr>
            <a:normAutofit fontScale="90000"/>
          </a:bodyPr>
          <a:lstStyle/>
          <a:p>
            <a:pPr algn="ctr"/>
            <a:r>
              <a:rPr lang="es-ES" b="1" dirty="0" smtClean="0">
                <a:latin typeface="Times New Roman" panose="02020603050405020304" pitchFamily="18" charset="0"/>
                <a:cs typeface="Times New Roman" panose="02020603050405020304" pitchFamily="18" charset="0"/>
              </a:rPr>
              <a:t>MATERIALES</a:t>
            </a:r>
            <a:endParaRPr lang="es-EC" b="1" dirty="0">
              <a:latin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520505677"/>
              </p:ext>
            </p:extLst>
          </p:nvPr>
        </p:nvGraphicFramePr>
        <p:xfrm>
          <a:off x="1088265" y="1218891"/>
          <a:ext cx="10363200" cy="5063053"/>
        </p:xfrm>
        <a:graphic>
          <a:graphicData uri="http://schemas.openxmlformats.org/drawingml/2006/table">
            <a:tbl>
              <a:tblPr firstRow="1" bandRow="1">
                <a:tableStyleId>{21E4AEA4-8DFA-4A89-87EB-49C32662AFE0}</a:tableStyleId>
              </a:tblPr>
              <a:tblGrid>
                <a:gridCol w="3623497">
                  <a:extLst>
                    <a:ext uri="{9D8B030D-6E8A-4147-A177-3AD203B41FA5}">
                      <a16:colId xmlns="" xmlns:a16="http://schemas.microsoft.com/office/drawing/2014/main" val="20000"/>
                    </a:ext>
                  </a:extLst>
                </a:gridCol>
                <a:gridCol w="3285303">
                  <a:extLst>
                    <a:ext uri="{9D8B030D-6E8A-4147-A177-3AD203B41FA5}">
                      <a16:colId xmlns="" xmlns:a16="http://schemas.microsoft.com/office/drawing/2014/main" val="20001"/>
                    </a:ext>
                  </a:extLst>
                </a:gridCol>
                <a:gridCol w="3454400">
                  <a:extLst>
                    <a:ext uri="{9D8B030D-6E8A-4147-A177-3AD203B41FA5}">
                      <a16:colId xmlns="" xmlns:a16="http://schemas.microsoft.com/office/drawing/2014/main" val="20002"/>
                    </a:ext>
                  </a:extLst>
                </a:gridCol>
              </a:tblGrid>
              <a:tr h="543128">
                <a:tc>
                  <a:txBody>
                    <a:bodyPr/>
                    <a:lstStyle/>
                    <a:p>
                      <a:pPr algn="ctr"/>
                      <a:r>
                        <a:rPr lang="es-ES" sz="1800" dirty="0" smtClean="0">
                          <a:solidFill>
                            <a:schemeClr val="tx1"/>
                          </a:solidFill>
                          <a:latin typeface="Times New Roman" panose="02020603050405020304" pitchFamily="18" charset="0"/>
                          <a:cs typeface="Times New Roman" panose="02020603050405020304" pitchFamily="18" charset="0"/>
                        </a:rPr>
                        <a:t>MATERIALES</a:t>
                      </a:r>
                      <a:endParaRPr lang="es-EC" sz="1800" dirty="0">
                        <a:solidFill>
                          <a:schemeClr val="tx1"/>
                        </a:solidFill>
                        <a:latin typeface="Times New Roman" panose="02020603050405020304" pitchFamily="18" charset="0"/>
                        <a:cs typeface="Times New Roman" panose="02020603050405020304" pitchFamily="18" charset="0"/>
                      </a:endParaRPr>
                    </a:p>
                  </a:txBody>
                  <a:tcPr anchor="ctr">
                    <a:solidFill>
                      <a:schemeClr val="accent2">
                        <a:lumMod val="40000"/>
                        <a:lumOff val="60000"/>
                      </a:schemeClr>
                    </a:solidFill>
                  </a:tcPr>
                </a:tc>
                <a:tc>
                  <a:txBody>
                    <a:bodyPr/>
                    <a:lstStyle/>
                    <a:p>
                      <a:pPr algn="ctr"/>
                      <a:r>
                        <a:rPr lang="es-ES" sz="1800" dirty="0" smtClean="0">
                          <a:solidFill>
                            <a:schemeClr val="tx1"/>
                          </a:solidFill>
                          <a:latin typeface="Times New Roman" panose="02020603050405020304" pitchFamily="18" charset="0"/>
                          <a:cs typeface="Times New Roman" panose="02020603050405020304" pitchFamily="18" charset="0"/>
                        </a:rPr>
                        <a:t>EQUIPOS</a:t>
                      </a:r>
                      <a:endParaRPr lang="es-EC" sz="1800" dirty="0">
                        <a:solidFill>
                          <a:schemeClr val="tx1"/>
                        </a:solidFill>
                        <a:latin typeface="Times New Roman" panose="02020603050405020304" pitchFamily="18" charset="0"/>
                        <a:cs typeface="Times New Roman" panose="02020603050405020304" pitchFamily="18" charset="0"/>
                      </a:endParaRPr>
                    </a:p>
                  </a:txBody>
                  <a:tcPr anchor="ctr">
                    <a:solidFill>
                      <a:schemeClr val="accent2">
                        <a:lumMod val="40000"/>
                        <a:lumOff val="60000"/>
                      </a:schemeClr>
                    </a:solidFill>
                  </a:tcPr>
                </a:tc>
                <a:tc>
                  <a:txBody>
                    <a:bodyPr/>
                    <a:lstStyle/>
                    <a:p>
                      <a:pPr algn="ctr"/>
                      <a:r>
                        <a:rPr lang="es-ES" sz="1800" dirty="0" smtClean="0">
                          <a:solidFill>
                            <a:schemeClr val="tx1"/>
                          </a:solidFill>
                          <a:latin typeface="Times New Roman" panose="02020603050405020304" pitchFamily="18" charset="0"/>
                          <a:cs typeface="Times New Roman" panose="02020603050405020304" pitchFamily="18" charset="0"/>
                        </a:rPr>
                        <a:t>INSUMOS</a:t>
                      </a:r>
                      <a:endParaRPr lang="es-EC" sz="1800" dirty="0">
                        <a:solidFill>
                          <a:schemeClr val="tx1"/>
                        </a:solidFill>
                        <a:latin typeface="Times New Roman" panose="02020603050405020304" pitchFamily="18" charset="0"/>
                        <a:cs typeface="Times New Roman" panose="02020603050405020304" pitchFamily="18" charset="0"/>
                      </a:endParaRPr>
                    </a:p>
                  </a:txBody>
                  <a:tcPr anchor="ctr">
                    <a:solidFill>
                      <a:schemeClr val="accent2">
                        <a:lumMod val="40000"/>
                        <a:lumOff val="60000"/>
                      </a:schemeClr>
                    </a:solidFill>
                  </a:tcPr>
                </a:tc>
                <a:extLst>
                  <a:ext uri="{0D108BD9-81ED-4DB2-BD59-A6C34878D82A}">
                    <a16:rowId xmlns="" xmlns:a16="http://schemas.microsoft.com/office/drawing/2014/main" val="10000"/>
                  </a:ext>
                </a:extLst>
              </a:tr>
              <a:tr h="543128">
                <a:tc>
                  <a:txBody>
                    <a:bodyPr/>
                    <a:lstStyle/>
                    <a:p>
                      <a:pPr algn="ctr"/>
                      <a:r>
                        <a:rPr lang="es-ES" sz="1800" dirty="0" smtClean="0">
                          <a:solidFill>
                            <a:schemeClr val="tx1"/>
                          </a:solidFill>
                          <a:latin typeface="Times New Roman" panose="02020603050405020304" pitchFamily="18" charset="0"/>
                          <a:cs typeface="Times New Roman" panose="02020603050405020304" pitchFamily="18" charset="0"/>
                        </a:rPr>
                        <a:t>Monolito de metal 25x25 cm</a:t>
                      </a:r>
                      <a:endParaRPr lang="es-EC" sz="1800" dirty="0">
                        <a:solidFill>
                          <a:schemeClr val="tx1"/>
                        </a:solidFill>
                        <a:latin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es-ES" sz="1800" dirty="0" smtClean="0">
                          <a:solidFill>
                            <a:schemeClr val="tx1"/>
                          </a:solidFill>
                          <a:latin typeface="Times New Roman" panose="02020603050405020304" pitchFamily="18" charset="0"/>
                          <a:cs typeface="Times New Roman" panose="02020603050405020304" pitchFamily="18" charset="0"/>
                        </a:rPr>
                        <a:t>Estereomicroscopio</a:t>
                      </a: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s-ES" dirty="0" smtClean="0">
                          <a:latin typeface="Times New Roman" panose="02020603050405020304" pitchFamily="18" charset="0"/>
                          <a:cs typeface="Times New Roman" panose="02020603050405020304" pitchFamily="18" charset="0"/>
                        </a:rPr>
                        <a:t>Alcohol</a:t>
                      </a:r>
                      <a:r>
                        <a:rPr lang="es-ES" baseline="0" dirty="0" smtClean="0">
                          <a:latin typeface="Times New Roman" panose="02020603050405020304" pitchFamily="18" charset="0"/>
                          <a:cs typeface="Times New Roman" panose="02020603050405020304" pitchFamily="18" charset="0"/>
                        </a:rPr>
                        <a:t> al 70%</a:t>
                      </a:r>
                      <a:endParaRPr lang="es-ES"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1"/>
                  </a:ext>
                </a:extLst>
              </a:tr>
              <a:tr h="543128">
                <a:tc>
                  <a:txBody>
                    <a:bodyPr/>
                    <a:lstStyle/>
                    <a:p>
                      <a:pPr algn="ctr"/>
                      <a:r>
                        <a:rPr lang="es-ES" sz="1800" dirty="0" smtClean="0">
                          <a:solidFill>
                            <a:schemeClr val="tx1"/>
                          </a:solidFill>
                          <a:latin typeface="Times New Roman" panose="02020603050405020304" pitchFamily="18" charset="0"/>
                          <a:cs typeface="Times New Roman" panose="02020603050405020304" pitchFamily="18" charset="0"/>
                        </a:rPr>
                        <a:t>Tarrinas</a:t>
                      </a:r>
                      <a:r>
                        <a:rPr lang="es-ES" sz="1800" baseline="0" dirty="0" smtClean="0">
                          <a:solidFill>
                            <a:schemeClr val="tx1"/>
                          </a:solidFill>
                          <a:latin typeface="Times New Roman" panose="02020603050405020304" pitchFamily="18" charset="0"/>
                          <a:cs typeface="Times New Roman" panose="02020603050405020304" pitchFamily="18" charset="0"/>
                        </a:rPr>
                        <a:t> plásticas</a:t>
                      </a:r>
                      <a:endParaRPr lang="es-EC" sz="1800" dirty="0">
                        <a:solidFill>
                          <a:schemeClr val="tx1"/>
                        </a:solidFill>
                        <a:latin typeface="Times New Roman" panose="02020603050405020304" pitchFamily="18" charset="0"/>
                        <a:cs typeface="Times New Roman" panose="02020603050405020304" pitchFamily="18" charset="0"/>
                      </a:endParaRPr>
                    </a:p>
                  </a:txBody>
                  <a:tcPr marL="44450" marR="44450" marT="0" marB="0" anchor="ctr"/>
                </a:tc>
                <a:tc>
                  <a:txBody>
                    <a:bodyPr/>
                    <a:lstStyle/>
                    <a:p>
                      <a:pPr algn="ctr"/>
                      <a:r>
                        <a:rPr lang="es-EC" sz="1800" dirty="0" smtClean="0">
                          <a:solidFill>
                            <a:schemeClr val="tx1"/>
                          </a:solidFill>
                          <a:latin typeface="Times New Roman" panose="02020603050405020304" pitchFamily="18" charset="0"/>
                          <a:cs typeface="Times New Roman" panose="02020603050405020304" pitchFamily="18" charset="0"/>
                        </a:rPr>
                        <a:t>Balanza digital</a:t>
                      </a: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s-ES" dirty="0" smtClean="0">
                          <a:latin typeface="Times New Roman" panose="02020603050405020304" pitchFamily="18" charset="0"/>
                          <a:cs typeface="Times New Roman" panose="02020603050405020304" pitchFamily="18" charset="0"/>
                        </a:rPr>
                        <a:t>Formol al 4%</a:t>
                      </a:r>
                      <a:endParaRPr lang="es-ES"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2"/>
                  </a:ext>
                </a:extLst>
              </a:tr>
              <a:tr h="621077">
                <a:tc>
                  <a:txBody>
                    <a:bodyPr/>
                    <a:lstStyle/>
                    <a:p>
                      <a:pPr algn="ctr"/>
                      <a:r>
                        <a:rPr lang="es-EC" sz="1800" dirty="0" smtClean="0">
                          <a:solidFill>
                            <a:schemeClr val="tx1"/>
                          </a:solidFill>
                          <a:latin typeface="Times New Roman" panose="02020603050405020304" pitchFamily="18" charset="0"/>
                          <a:cs typeface="Times New Roman" panose="02020603050405020304" pitchFamily="18" charset="0"/>
                        </a:rPr>
                        <a:t>Pala</a:t>
                      </a: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s-ES">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3"/>
                  </a:ext>
                </a:extLst>
              </a:tr>
              <a:tr h="543128">
                <a:tc>
                  <a:txBody>
                    <a:bodyPr/>
                    <a:lstStyle/>
                    <a:p>
                      <a:pPr algn="ctr"/>
                      <a:r>
                        <a:rPr lang="es-ES" sz="1800" dirty="0" smtClean="0">
                          <a:solidFill>
                            <a:schemeClr val="tx1"/>
                          </a:solidFill>
                          <a:latin typeface="Times New Roman" panose="02020603050405020304" pitchFamily="18" charset="0"/>
                          <a:cs typeface="Times New Roman" panose="02020603050405020304" pitchFamily="18" charset="0"/>
                        </a:rPr>
                        <a:t>Machete</a:t>
                      </a: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s-ES"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4"/>
                  </a:ext>
                </a:extLst>
              </a:tr>
              <a:tr h="543128">
                <a:tc>
                  <a:txBody>
                    <a:bodyPr/>
                    <a:lstStyle/>
                    <a:p>
                      <a:pPr algn="ctr"/>
                      <a:r>
                        <a:rPr lang="es-ES" sz="1800" dirty="0" smtClean="0">
                          <a:solidFill>
                            <a:schemeClr val="tx1"/>
                          </a:solidFill>
                          <a:latin typeface="Times New Roman" panose="02020603050405020304" pitchFamily="18" charset="0"/>
                          <a:cs typeface="Times New Roman" panose="02020603050405020304" pitchFamily="18" charset="0"/>
                        </a:rPr>
                        <a:t>Cinta métrica</a:t>
                      </a: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s-ES"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5"/>
                  </a:ext>
                </a:extLst>
              </a:tr>
              <a:tr h="543128">
                <a:tc>
                  <a:txBody>
                    <a:bodyPr/>
                    <a:lstStyle/>
                    <a:p>
                      <a:pPr algn="ctr"/>
                      <a:r>
                        <a:rPr lang="es-EC" sz="1800" dirty="0" smtClean="0">
                          <a:solidFill>
                            <a:schemeClr val="tx1"/>
                          </a:solidFill>
                          <a:latin typeface="Times New Roman" panose="02020603050405020304" pitchFamily="18" charset="0"/>
                          <a:cs typeface="Times New Roman" panose="02020603050405020304" pitchFamily="18" charset="0"/>
                        </a:rPr>
                        <a:t>Cajas Petri</a:t>
                      </a: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6"/>
                  </a:ext>
                </a:extLst>
              </a:tr>
              <a:tr h="543128">
                <a:tc>
                  <a:txBody>
                    <a:bodyPr/>
                    <a:lstStyle/>
                    <a:p>
                      <a:pPr algn="ctr"/>
                      <a:r>
                        <a:rPr lang="es-EC" sz="1800" dirty="0" smtClean="0">
                          <a:solidFill>
                            <a:schemeClr val="tx1"/>
                          </a:solidFill>
                          <a:latin typeface="Times New Roman" panose="02020603050405020304" pitchFamily="18" charset="0"/>
                          <a:cs typeface="Times New Roman" panose="02020603050405020304" pitchFamily="18" charset="0"/>
                        </a:rPr>
                        <a:t>Equipo de disección</a:t>
                      </a: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tr>
              <a:tr h="5431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dirty="0" smtClean="0">
                          <a:solidFill>
                            <a:schemeClr val="tx1"/>
                          </a:solidFill>
                          <a:latin typeface="Times New Roman" panose="02020603050405020304" pitchFamily="18" charset="0"/>
                          <a:cs typeface="Times New Roman" panose="02020603050405020304" pitchFamily="18" charset="0"/>
                        </a:rPr>
                        <a:t>Materiales de oficina</a:t>
                      </a:r>
                      <a:endParaRPr lang="es-EC" sz="1800" dirty="0" smtClean="0">
                        <a:solidFill>
                          <a:schemeClr val="tx1"/>
                        </a:solidFill>
                        <a:latin typeface="Times New Roman" panose="02020603050405020304" pitchFamily="18" charset="0"/>
                        <a:cs typeface="Times New Roman" panose="02020603050405020304" pitchFamily="18" charset="0"/>
                      </a:endParaRPr>
                    </a:p>
                    <a:p>
                      <a:pPr algn="ct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s-EC" sz="1800" dirty="0">
                        <a:solidFill>
                          <a:schemeClr val="tx1"/>
                        </a:solidFill>
                        <a:latin typeface="Times New Roman" panose="02020603050405020304" pitchFamily="18" charset="0"/>
                        <a:cs typeface="Times New Roman" panose="02020603050405020304" pitchFamily="18" charset="0"/>
                      </a:endParaRPr>
                    </a:p>
                  </a:txBody>
                  <a:tcPr anchor="ctr"/>
                </a:tc>
              </a:tr>
            </a:tbl>
          </a:graphicData>
        </a:graphic>
      </p:graphicFrame>
      <p:pic>
        <p:nvPicPr>
          <p:cNvPr id="4" name="Imagen 3"/>
          <p:cNvPicPr/>
          <p:nvPr/>
        </p:nvPicPr>
        <p:blipFill>
          <a:blip r:embed="rId3">
            <a:extLst>
              <a:ext uri="{28A0092B-C50C-407E-A947-70E740481C1C}">
                <a14:useLocalDpi xmlns:a14="http://schemas.microsoft.com/office/drawing/2010/main" val="0"/>
              </a:ext>
            </a:extLst>
          </a:blip>
          <a:stretch>
            <a:fillRect/>
          </a:stretch>
        </p:blipFill>
        <p:spPr>
          <a:xfrm>
            <a:off x="4255310" y="2833352"/>
            <a:ext cx="3681380" cy="3232597"/>
          </a:xfrm>
          <a:prstGeom prst="rect">
            <a:avLst/>
          </a:prstGeom>
        </p:spPr>
      </p:pic>
      <p:pic>
        <p:nvPicPr>
          <p:cNvPr id="5" name="Imagen 4"/>
          <p:cNvPicPr/>
          <p:nvPr/>
        </p:nvPicPr>
        <p:blipFill>
          <a:blip r:embed="rId4">
            <a:extLst>
              <a:ext uri="{28A0092B-C50C-407E-A947-70E740481C1C}">
                <a14:useLocalDpi xmlns:a14="http://schemas.microsoft.com/office/drawing/2010/main" val="0"/>
              </a:ext>
            </a:extLst>
          </a:blip>
          <a:stretch>
            <a:fillRect/>
          </a:stretch>
        </p:blipFill>
        <p:spPr>
          <a:xfrm>
            <a:off x="8062175" y="2833352"/>
            <a:ext cx="3389290" cy="3232597"/>
          </a:xfrm>
          <a:prstGeom prst="rect">
            <a:avLst/>
          </a:prstGeom>
        </p:spPr>
      </p:pic>
    </p:spTree>
    <p:extLst>
      <p:ext uri="{BB962C8B-B14F-4D97-AF65-F5344CB8AC3E}">
        <p14:creationId xmlns:p14="http://schemas.microsoft.com/office/powerpoint/2010/main" val="2915776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a:spLocks noGrp="1"/>
          </p:cNvSpPr>
          <p:nvPr>
            <p:ph type="title"/>
          </p:nvPr>
        </p:nvSpPr>
        <p:spPr>
          <a:xfrm>
            <a:off x="838200" y="365125"/>
            <a:ext cx="10515600" cy="479827"/>
          </a:xfrm>
        </p:spPr>
        <p:txBody>
          <a:bodyPr>
            <a:normAutofit fontScale="90000"/>
          </a:bodyPr>
          <a:lstStyle/>
          <a:p>
            <a:pPr algn="ctr"/>
            <a:r>
              <a:rPr lang="es-ES" b="1" dirty="0" smtClean="0">
                <a:latin typeface="Times New Roman" panose="02020603050405020304" pitchFamily="18" charset="0"/>
                <a:cs typeface="Times New Roman" panose="02020603050405020304" pitchFamily="18" charset="0"/>
              </a:rPr>
              <a:t>METODOLOGÍA</a:t>
            </a:r>
            <a:endParaRPr lang="es-EC" b="1" dirty="0">
              <a:latin typeface="Times New Roman" panose="02020603050405020304" pitchFamily="18" charset="0"/>
              <a:cs typeface="Times New Roman" panose="02020603050405020304" pitchFamily="18" charset="0"/>
            </a:endParaRPr>
          </a:p>
        </p:txBody>
      </p:sp>
      <p:pic>
        <p:nvPicPr>
          <p:cNvPr id="4098" name="Picture 2" descr="Cual es la Función de los Números -【¿ Para qué Sirven los Números ? 】"/>
          <p:cNvPicPr>
            <a:picLocks noChangeAspect="1" noChangeArrowheads="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r="80336" b="49896"/>
          <a:stretch/>
        </p:blipFill>
        <p:spPr bwMode="auto">
          <a:xfrm>
            <a:off x="463594" y="1178080"/>
            <a:ext cx="749211" cy="12885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al es la Función de los Números -【¿ Para qué Sirven los Números ? 】"/>
          <p:cNvPicPr>
            <a:picLocks noChangeAspect="1" noChangeArrowheads="1"/>
          </p:cNvPicPr>
          <p:nvPr/>
        </p:nvPicPr>
        <p:blipFill rotWithShape="1">
          <a:blip r:embed="rId4">
            <a:duotone>
              <a:prstClr val="black"/>
              <a:schemeClr val="accent6">
                <a:tint val="45000"/>
                <a:satMod val="400000"/>
              </a:schemeClr>
            </a:duotone>
            <a:extLst>
              <a:ext uri="{28A0092B-C50C-407E-A947-70E740481C1C}">
                <a14:useLocalDpi xmlns:a14="http://schemas.microsoft.com/office/drawing/2010/main" val="0"/>
              </a:ext>
            </a:extLst>
          </a:blip>
          <a:srcRect l="22565" t="4097" r="52759" b="56341"/>
          <a:stretch/>
        </p:blipFill>
        <p:spPr bwMode="auto">
          <a:xfrm>
            <a:off x="6504105" y="1313643"/>
            <a:ext cx="940159" cy="101743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1212805" y="1639768"/>
            <a:ext cx="4052713" cy="461665"/>
          </a:xfrm>
          <a:prstGeom prst="rect">
            <a:avLst/>
          </a:prstGeom>
          <a:noFill/>
        </p:spPr>
        <p:txBody>
          <a:bodyPr wrap="none" rtlCol="0">
            <a:spAutoFit/>
          </a:bodyPr>
          <a:lstStyle/>
          <a:p>
            <a:r>
              <a:rPr lang="es-ES" sz="2400" b="1" dirty="0" smtClean="0">
                <a:latin typeface="Times New Roman" panose="02020603050405020304" pitchFamily="18" charset="0"/>
                <a:cs typeface="Times New Roman" panose="02020603050405020304" pitchFamily="18" charset="0"/>
              </a:rPr>
              <a:t>TIPO DE INVESTIGACIÓN</a:t>
            </a:r>
            <a:endParaRPr lang="es-ES" sz="2400" b="1"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7358190" y="1639769"/>
            <a:ext cx="4482317" cy="461665"/>
          </a:xfrm>
          <a:prstGeom prst="rect">
            <a:avLst/>
          </a:prstGeom>
          <a:noFill/>
        </p:spPr>
        <p:txBody>
          <a:bodyPr wrap="none" rtlCol="0">
            <a:spAutoFit/>
          </a:bodyPr>
          <a:lstStyle/>
          <a:p>
            <a:r>
              <a:rPr lang="es-ES" sz="2400" b="1" dirty="0" smtClean="0">
                <a:latin typeface="Times New Roman" panose="02020603050405020304" pitchFamily="18" charset="0"/>
                <a:cs typeface="Times New Roman" panose="02020603050405020304" pitchFamily="18" charset="0"/>
              </a:rPr>
              <a:t>DISEÑO DE INVESTIGACIÓN</a:t>
            </a:r>
            <a:endParaRPr lang="es-ES" sz="2400" b="1" dirty="0">
              <a:latin typeface="Times New Roman" panose="02020603050405020304" pitchFamily="18" charset="0"/>
              <a:cs typeface="Times New Roman" panose="02020603050405020304" pitchFamily="18" charset="0"/>
            </a:endParaRPr>
          </a:p>
        </p:txBody>
      </p:sp>
      <p:sp>
        <p:nvSpPr>
          <p:cNvPr id="10" name="Rectángulo 9"/>
          <p:cNvSpPr/>
          <p:nvPr/>
        </p:nvSpPr>
        <p:spPr>
          <a:xfrm>
            <a:off x="7237926" y="3434040"/>
            <a:ext cx="4602581" cy="2308324"/>
          </a:xfrm>
          <a:prstGeom prst="rect">
            <a:avLst/>
          </a:prstGeom>
          <a:ln w="57150"/>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 typeface="Wingdings" panose="05000000000000000000" pitchFamily="2" charset="2"/>
              <a:buChar char="Ø"/>
            </a:pPr>
            <a:r>
              <a:rPr lang="es-ES" dirty="0">
                <a:latin typeface="Times New Roman" panose="02020603050405020304" pitchFamily="18" charset="0"/>
                <a:ea typeface="Malgun Gothic" panose="020B0503020000020004" pitchFamily="34" charset="-127"/>
                <a:cs typeface="Times New Roman" panose="02020603050405020304" pitchFamily="18" charset="0"/>
              </a:rPr>
              <a:t>D</a:t>
            </a:r>
            <a:r>
              <a:rPr lang="es-ES" dirty="0" smtClean="0">
                <a:latin typeface="Times New Roman" panose="02020603050405020304" pitchFamily="18" charset="0"/>
                <a:ea typeface="Malgun Gothic" panose="020B0503020000020004" pitchFamily="34" charset="-127"/>
                <a:cs typeface="Times New Roman" panose="02020603050405020304" pitchFamily="18" charset="0"/>
              </a:rPr>
              <a:t>iseño </a:t>
            </a:r>
            <a:r>
              <a:rPr lang="es-ES" dirty="0">
                <a:latin typeface="Times New Roman" panose="02020603050405020304" pitchFamily="18" charset="0"/>
                <a:ea typeface="Malgun Gothic" panose="020B0503020000020004" pitchFamily="34" charset="-127"/>
                <a:cs typeface="Times New Roman" panose="02020603050405020304" pitchFamily="18" charset="0"/>
              </a:rPr>
              <a:t>no experimental descriptivo transversal ecológico </a:t>
            </a:r>
            <a:endParaRPr lang="es-ES" dirty="0" smtClean="0">
              <a:latin typeface="Times New Roman" panose="02020603050405020304" pitchFamily="18" charset="0"/>
              <a:ea typeface="Malgun Gothic" panose="020B0503020000020004" pitchFamily="34" charset="-127"/>
              <a:cs typeface="Times New Roman" panose="02020603050405020304" pitchFamily="18" charset="0"/>
            </a:endParaRPr>
          </a:p>
          <a:p>
            <a:pPr marL="285750" indent="-285750">
              <a:buFont typeface="Wingdings" panose="05000000000000000000" pitchFamily="2" charset="2"/>
              <a:buChar char="Ø"/>
            </a:pPr>
            <a:endParaRPr lang="es-ES" dirty="0" smtClean="0">
              <a:latin typeface="Times New Roman" panose="02020603050405020304" pitchFamily="18" charset="0"/>
              <a:ea typeface="Malgun Gothic" panose="020B0503020000020004" pitchFamily="34" charset="-127"/>
              <a:cs typeface="Times New Roman" panose="02020603050405020304" pitchFamily="18" charset="0"/>
            </a:endParaRPr>
          </a:p>
          <a:p>
            <a:pPr marL="285750" indent="-285750">
              <a:buFont typeface="Wingdings" panose="05000000000000000000" pitchFamily="2" charset="2"/>
              <a:buChar char="Ø"/>
            </a:pPr>
            <a:r>
              <a:rPr lang="es-ES" dirty="0">
                <a:latin typeface="Times New Roman" panose="02020603050405020304" pitchFamily="18" charset="0"/>
                <a:ea typeface="Malgun Gothic" panose="020B0503020000020004" pitchFamily="34" charset="-127"/>
                <a:cs typeface="Times New Roman" panose="02020603050405020304" pitchFamily="18" charset="0"/>
              </a:rPr>
              <a:t>P</a:t>
            </a:r>
            <a:r>
              <a:rPr lang="es-ES" dirty="0" smtClean="0">
                <a:latin typeface="Times New Roman" panose="02020603050405020304" pitchFamily="18" charset="0"/>
                <a:ea typeface="Malgun Gothic" panose="020B0503020000020004" pitchFamily="34" charset="-127"/>
                <a:cs typeface="Times New Roman" panose="02020603050405020304" pitchFamily="18" charset="0"/>
              </a:rPr>
              <a:t>ruebas de </a:t>
            </a:r>
            <a:r>
              <a:rPr lang="es-ES" dirty="0" err="1">
                <a:latin typeface="Times New Roman" panose="02020603050405020304" pitchFamily="18" charset="0"/>
                <a:ea typeface="Malgun Gothic" panose="020B0503020000020004" pitchFamily="34" charset="-127"/>
                <a:cs typeface="Times New Roman" panose="02020603050405020304" pitchFamily="18" charset="0"/>
              </a:rPr>
              <a:t>Kolmogorov-Smirnov</a:t>
            </a:r>
            <a:r>
              <a:rPr lang="es-ES" dirty="0">
                <a:latin typeface="Times New Roman" panose="02020603050405020304" pitchFamily="18" charset="0"/>
                <a:ea typeface="Malgun Gothic" panose="020B0503020000020004" pitchFamily="34" charset="-127"/>
                <a:cs typeface="Times New Roman" panose="02020603050405020304" pitchFamily="18" charset="0"/>
              </a:rPr>
              <a:t> y de </a:t>
            </a:r>
            <a:r>
              <a:rPr lang="es-ES" dirty="0" err="1" smtClean="0">
                <a:latin typeface="Times New Roman" panose="02020603050405020304" pitchFamily="18" charset="0"/>
                <a:ea typeface="Malgun Gothic" panose="020B0503020000020004" pitchFamily="34" charset="-127"/>
                <a:cs typeface="Times New Roman" panose="02020603050405020304" pitchFamily="18" charset="0"/>
              </a:rPr>
              <a:t>Levene</a:t>
            </a:r>
            <a:r>
              <a:rPr lang="es-ES" dirty="0" smtClean="0">
                <a:latin typeface="Times New Roman" panose="02020603050405020304" pitchFamily="18" charset="0"/>
                <a:ea typeface="Malgun Gothic" panose="020B0503020000020004" pitchFamily="34" charset="-127"/>
                <a:cs typeface="Times New Roman" panose="02020603050405020304" pitchFamily="18" charset="0"/>
              </a:rPr>
              <a:t> (Confirmar homogeneidad y normalidad)</a:t>
            </a:r>
          </a:p>
          <a:p>
            <a:endParaRPr lang="es-ES" dirty="0" smtClean="0">
              <a:latin typeface="Times New Roman" panose="02020603050405020304" pitchFamily="18" charset="0"/>
              <a:ea typeface="Malgun Gothic" panose="020B0503020000020004" pitchFamily="34" charset="-127"/>
              <a:cs typeface="Times New Roman" panose="02020603050405020304" pitchFamily="18" charset="0"/>
            </a:endParaRPr>
          </a:p>
          <a:p>
            <a:pPr marL="285750" indent="-285750">
              <a:buFont typeface="Wingdings" panose="05000000000000000000" pitchFamily="2" charset="2"/>
              <a:buChar char="Ø"/>
            </a:pPr>
            <a:r>
              <a:rPr lang="es-ES" dirty="0">
                <a:latin typeface="Times New Roman" panose="02020603050405020304" pitchFamily="18" charset="0"/>
                <a:cs typeface="Times New Roman" panose="02020603050405020304" pitchFamily="18" charset="0"/>
              </a:rPr>
              <a:t>T</a:t>
            </a:r>
            <a:r>
              <a:rPr lang="es-ES" dirty="0" smtClean="0">
                <a:latin typeface="Times New Roman" panose="02020603050405020304" pitchFamily="18" charset="0"/>
                <a:cs typeface="Times New Roman" panose="02020603050405020304" pitchFamily="18" charset="0"/>
              </a:rPr>
              <a:t>est </a:t>
            </a:r>
            <a:r>
              <a:rPr lang="es-ES" dirty="0" err="1">
                <a:latin typeface="Times New Roman" panose="02020603050405020304" pitchFamily="18" charset="0"/>
                <a:cs typeface="Times New Roman" panose="02020603050405020304" pitchFamily="18" charset="0"/>
              </a:rPr>
              <a:t>Kruskal</a:t>
            </a:r>
            <a:r>
              <a:rPr lang="es-ES" dirty="0">
                <a:latin typeface="Times New Roman" panose="02020603050405020304" pitchFamily="18" charset="0"/>
                <a:cs typeface="Times New Roman" panose="02020603050405020304" pitchFamily="18" charset="0"/>
              </a:rPr>
              <a:t>-Wallis </a:t>
            </a:r>
          </a:p>
        </p:txBody>
      </p:sp>
      <p:sp>
        <p:nvSpPr>
          <p:cNvPr id="14" name="Flecha abajo 13"/>
          <p:cNvSpPr/>
          <p:nvPr/>
        </p:nvSpPr>
        <p:spPr>
          <a:xfrm>
            <a:off x="8873544" y="2189408"/>
            <a:ext cx="798490" cy="1020521"/>
          </a:xfrm>
          <a:prstGeom prst="down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52" name="Picture 4" descr="La mano de la mujer sostiene una lupa con la inscripción experto | Foto  Premi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94" y="2331075"/>
            <a:ext cx="6796178" cy="382149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6"/>
          <a:stretch>
            <a:fillRect/>
          </a:stretch>
        </p:blipFill>
        <p:spPr>
          <a:xfrm>
            <a:off x="3374265" y="2789612"/>
            <a:ext cx="2342585" cy="2481994"/>
          </a:xfrm>
          <a:prstGeom prst="ellipse">
            <a:avLst/>
          </a:prstGeom>
        </p:spPr>
      </p:pic>
    </p:spTree>
    <p:extLst>
      <p:ext uri="{BB962C8B-B14F-4D97-AF65-F5344CB8AC3E}">
        <p14:creationId xmlns:p14="http://schemas.microsoft.com/office/powerpoint/2010/main" val="21519733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Imágenes de Fondo Marmol | Vectores, fotos de stock y PSD gratui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blob:https://web.whatsapp.com/d372781c-f618-4d68-b7a9-8191b090346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9" name="Picture 2" descr="Cual es la Función de los Números -【¿ Para qué Sirven los Números ? 】"/>
          <p:cNvPicPr>
            <a:picLocks noChangeAspect="1" noChangeArrowheads="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l="48423" t="7662" r="29605" b="53777"/>
          <a:stretch/>
        </p:blipFill>
        <p:spPr bwMode="auto">
          <a:xfrm>
            <a:off x="892172" y="205769"/>
            <a:ext cx="837127" cy="991673"/>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1623223" y="409108"/>
            <a:ext cx="3899594" cy="461665"/>
          </a:xfrm>
          <a:prstGeom prst="rect">
            <a:avLst/>
          </a:prstGeom>
          <a:noFill/>
        </p:spPr>
        <p:txBody>
          <a:bodyPr wrap="none" rtlCol="0">
            <a:spAutoFit/>
          </a:bodyPr>
          <a:lstStyle/>
          <a:p>
            <a:r>
              <a:rPr lang="es-ES" sz="2400" b="1" dirty="0" smtClean="0">
                <a:latin typeface="Times New Roman" panose="02020603050405020304" pitchFamily="18" charset="0"/>
                <a:cs typeface="Times New Roman" panose="02020603050405020304" pitchFamily="18" charset="0"/>
              </a:rPr>
              <a:t>VARIABLES EVALUADAS</a:t>
            </a:r>
            <a:endParaRPr lang="es-ES" sz="2400" b="1"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1128923" y="1224602"/>
            <a:ext cx="4907113" cy="461665"/>
          </a:xfrm>
          <a:prstGeom prst="rect">
            <a:avLst/>
          </a:prstGeom>
          <a:solidFill>
            <a:schemeClr val="accent1">
              <a:lumMod val="20000"/>
              <a:lumOff val="8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s-ES" sz="2400" b="1" dirty="0" smtClean="0">
                <a:latin typeface="Bradley Hand ITC" panose="03070402050302030203" pitchFamily="66" charset="0"/>
                <a:cs typeface="Times New Roman" panose="02020603050405020304" pitchFamily="18" charset="0"/>
              </a:rPr>
              <a:t>Clasificación componentes biológicos</a:t>
            </a:r>
            <a:endParaRPr lang="es-ES" sz="2400" b="1" dirty="0">
              <a:latin typeface="Bradley Hand ITC" panose="03070402050302030203" pitchFamily="66" charset="0"/>
              <a:cs typeface="Times New Roman" panose="02020603050405020304" pitchFamily="18" charset="0"/>
            </a:endParaRPr>
          </a:p>
        </p:txBody>
      </p:sp>
      <p:sp>
        <p:nvSpPr>
          <p:cNvPr id="12" name="CuadroTexto 11"/>
          <p:cNvSpPr txBox="1"/>
          <p:nvPr/>
        </p:nvSpPr>
        <p:spPr>
          <a:xfrm>
            <a:off x="8158329" y="588961"/>
            <a:ext cx="2946640" cy="461665"/>
          </a:xfrm>
          <a:prstGeom prst="rect">
            <a:avLst/>
          </a:prstGeom>
          <a:solidFill>
            <a:schemeClr val="accent2">
              <a:lumMod val="20000"/>
              <a:lumOff val="8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s-ES" sz="2400" b="1" dirty="0" smtClean="0">
                <a:latin typeface="Bradley Hand ITC" panose="03070402050302030203" pitchFamily="66" charset="0"/>
                <a:cs typeface="Times New Roman" panose="02020603050405020304" pitchFamily="18" charset="0"/>
              </a:rPr>
              <a:t>Densidad Poblacional</a:t>
            </a:r>
            <a:endParaRPr lang="es-ES" sz="2400" b="1" dirty="0">
              <a:latin typeface="Bradley Hand ITC" panose="03070402050302030203" pitchFamily="66" charset="0"/>
              <a:cs typeface="Times New Roman" panose="02020603050405020304" pitchFamily="18" charset="0"/>
            </a:endParaRPr>
          </a:p>
        </p:txBody>
      </p:sp>
      <p:sp>
        <p:nvSpPr>
          <p:cNvPr id="13" name="CuadroTexto 12"/>
          <p:cNvSpPr txBox="1"/>
          <p:nvPr/>
        </p:nvSpPr>
        <p:spPr>
          <a:xfrm>
            <a:off x="1169159" y="5418683"/>
            <a:ext cx="1390124" cy="461665"/>
          </a:xfrm>
          <a:prstGeom prst="rect">
            <a:avLst/>
          </a:prstGeom>
          <a:solidFill>
            <a:schemeClr val="accent4">
              <a:lumMod val="20000"/>
              <a:lumOff val="8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s-ES" sz="2400" b="1" dirty="0" smtClean="0">
                <a:latin typeface="Bradley Hand ITC" panose="03070402050302030203" pitchFamily="66" charset="0"/>
                <a:cs typeface="Times New Roman" panose="02020603050405020304" pitchFamily="18" charset="0"/>
              </a:rPr>
              <a:t>Biomasa </a:t>
            </a:r>
            <a:endParaRPr lang="es-ES" sz="2400" b="1" dirty="0">
              <a:latin typeface="Bradley Hand ITC" panose="03070402050302030203" pitchFamily="66" charset="0"/>
              <a:cs typeface="Times New Roman" panose="02020603050405020304" pitchFamily="18" charset="0"/>
            </a:endParaRPr>
          </a:p>
        </p:txBody>
      </p:sp>
      <p:sp>
        <p:nvSpPr>
          <p:cNvPr id="14" name="CuadroTexto 13"/>
          <p:cNvSpPr txBox="1"/>
          <p:nvPr/>
        </p:nvSpPr>
        <p:spPr>
          <a:xfrm>
            <a:off x="8158806" y="4149536"/>
            <a:ext cx="2880917" cy="461665"/>
          </a:xfrm>
          <a:prstGeom prst="rect">
            <a:avLst/>
          </a:prstGeom>
          <a:solidFill>
            <a:schemeClr val="accent6">
              <a:lumMod val="20000"/>
              <a:lumOff val="80000"/>
            </a:schemeClr>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s-ES" sz="2400" b="1" dirty="0" smtClean="0">
                <a:latin typeface="Bradley Hand ITC" panose="03070402050302030203" pitchFamily="66" charset="0"/>
                <a:cs typeface="Times New Roman" panose="02020603050405020304" pitchFamily="18" charset="0"/>
              </a:rPr>
              <a:t>Índices de diversidad</a:t>
            </a:r>
            <a:endParaRPr lang="es-ES" sz="2400" b="1" dirty="0">
              <a:latin typeface="Bradley Hand ITC" panose="03070402050302030203" pitchFamily="66" charset="0"/>
              <a:cs typeface="Times New Roman" panose="02020603050405020304" pitchFamily="18" charset="0"/>
            </a:endParaRPr>
          </a:p>
        </p:txBody>
      </p:sp>
      <p:sp>
        <p:nvSpPr>
          <p:cNvPr id="7" name="Flecha derecha 6"/>
          <p:cNvSpPr/>
          <p:nvPr/>
        </p:nvSpPr>
        <p:spPr>
          <a:xfrm>
            <a:off x="403847" y="1236908"/>
            <a:ext cx="659224" cy="461665"/>
          </a:xfrm>
          <a:prstGeom prst="righ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dirty="0" smtClean="0">
                <a:latin typeface="Arial Black" panose="020B0A04020102020204" pitchFamily="34" charset="0"/>
              </a:rPr>
              <a:t>1</a:t>
            </a:r>
            <a:endParaRPr lang="es-ES" dirty="0">
              <a:latin typeface="Arial Black" panose="020B0A04020102020204" pitchFamily="34" charset="0"/>
            </a:endParaRPr>
          </a:p>
        </p:txBody>
      </p:sp>
      <p:sp>
        <p:nvSpPr>
          <p:cNvPr id="16" name="Flecha derecha 15"/>
          <p:cNvSpPr/>
          <p:nvPr/>
        </p:nvSpPr>
        <p:spPr>
          <a:xfrm>
            <a:off x="7266129" y="4118758"/>
            <a:ext cx="659224" cy="461665"/>
          </a:xfrm>
          <a:prstGeom prst="righ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dirty="0" smtClean="0">
                <a:latin typeface="Arial Black" panose="020B0A04020102020204" pitchFamily="34" charset="0"/>
              </a:rPr>
              <a:t>4</a:t>
            </a:r>
            <a:endParaRPr lang="es-ES" dirty="0">
              <a:latin typeface="Arial Black" panose="020B0A04020102020204" pitchFamily="34" charset="0"/>
            </a:endParaRPr>
          </a:p>
        </p:txBody>
      </p:sp>
      <p:sp>
        <p:nvSpPr>
          <p:cNvPr id="17" name="Flecha derecha 16"/>
          <p:cNvSpPr/>
          <p:nvPr/>
        </p:nvSpPr>
        <p:spPr>
          <a:xfrm>
            <a:off x="460375" y="5418683"/>
            <a:ext cx="659224" cy="461665"/>
          </a:xfrm>
          <a:prstGeom prst="righ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a:latin typeface="Arial Black" panose="020B0A04020102020204" pitchFamily="34" charset="0"/>
              </a:rPr>
              <a:t>2</a:t>
            </a:r>
          </a:p>
        </p:txBody>
      </p:sp>
      <p:sp>
        <p:nvSpPr>
          <p:cNvPr id="18" name="Flecha derecha 17"/>
          <p:cNvSpPr/>
          <p:nvPr/>
        </p:nvSpPr>
        <p:spPr>
          <a:xfrm>
            <a:off x="7181737" y="588961"/>
            <a:ext cx="659224" cy="461665"/>
          </a:xfrm>
          <a:prstGeom prst="rightArrow">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dirty="0">
                <a:latin typeface="Arial Black" panose="020B0A04020102020204" pitchFamily="34" charset="0"/>
              </a:rPr>
              <a:t>3</a:t>
            </a:r>
          </a:p>
        </p:txBody>
      </p:sp>
      <p:pic>
        <p:nvPicPr>
          <p:cNvPr id="19" name="Imagen 18"/>
          <p:cNvPicPr/>
          <p:nvPr/>
        </p:nvPicPr>
        <p:blipFill>
          <a:blip r:embed="rId4">
            <a:extLst>
              <a:ext uri="{28A0092B-C50C-407E-A947-70E740481C1C}">
                <a14:useLocalDpi xmlns:a14="http://schemas.microsoft.com/office/drawing/2010/main" val="0"/>
              </a:ext>
            </a:extLst>
          </a:blip>
          <a:stretch>
            <a:fillRect/>
          </a:stretch>
        </p:blipFill>
        <p:spPr>
          <a:xfrm>
            <a:off x="291672" y="1799160"/>
            <a:ext cx="2875253" cy="2734332"/>
          </a:xfrm>
          <a:prstGeom prst="rect">
            <a:avLst/>
          </a:prstGeom>
        </p:spPr>
      </p:pic>
      <p:pic>
        <p:nvPicPr>
          <p:cNvPr id="20" name="Imagen 19"/>
          <p:cNvPicPr/>
          <p:nvPr/>
        </p:nvPicPr>
        <p:blipFill>
          <a:blip r:embed="rId5">
            <a:extLst>
              <a:ext uri="{28A0092B-C50C-407E-A947-70E740481C1C}">
                <a14:useLocalDpi xmlns:a14="http://schemas.microsoft.com/office/drawing/2010/main" val="0"/>
              </a:ext>
            </a:extLst>
          </a:blip>
          <a:stretch>
            <a:fillRect/>
          </a:stretch>
        </p:blipFill>
        <p:spPr>
          <a:xfrm>
            <a:off x="3433069" y="1820346"/>
            <a:ext cx="1356977" cy="1287889"/>
          </a:xfrm>
          <a:prstGeom prst="rect">
            <a:avLst/>
          </a:prstGeom>
        </p:spPr>
      </p:pic>
      <p:pic>
        <p:nvPicPr>
          <p:cNvPr id="24" name="Imagen 23"/>
          <p:cNvPicPr/>
          <p:nvPr/>
        </p:nvPicPr>
        <p:blipFill>
          <a:blip r:embed="rId6">
            <a:extLst>
              <a:ext uri="{28A0092B-C50C-407E-A947-70E740481C1C}">
                <a14:useLocalDpi xmlns:a14="http://schemas.microsoft.com/office/drawing/2010/main" val="0"/>
              </a:ext>
            </a:extLst>
          </a:blip>
          <a:stretch>
            <a:fillRect/>
          </a:stretch>
        </p:blipFill>
        <p:spPr>
          <a:xfrm>
            <a:off x="4975231" y="1820346"/>
            <a:ext cx="1356977" cy="1287889"/>
          </a:xfrm>
          <a:prstGeom prst="rect">
            <a:avLst/>
          </a:prstGeom>
        </p:spPr>
      </p:pic>
      <p:pic>
        <p:nvPicPr>
          <p:cNvPr id="25" name="Imagen 24"/>
          <p:cNvPicPr/>
          <p:nvPr/>
        </p:nvPicPr>
        <p:blipFill>
          <a:blip r:embed="rId7">
            <a:extLst>
              <a:ext uri="{28A0092B-C50C-407E-A947-70E740481C1C}">
                <a14:useLocalDpi xmlns:a14="http://schemas.microsoft.com/office/drawing/2010/main" val="0"/>
              </a:ext>
            </a:extLst>
          </a:blip>
          <a:stretch>
            <a:fillRect/>
          </a:stretch>
        </p:blipFill>
        <p:spPr>
          <a:xfrm>
            <a:off x="3433069" y="3245602"/>
            <a:ext cx="1356977" cy="1287889"/>
          </a:xfrm>
          <a:prstGeom prst="rect">
            <a:avLst/>
          </a:prstGeom>
        </p:spPr>
      </p:pic>
      <p:pic>
        <p:nvPicPr>
          <p:cNvPr id="26" name="Imagen 25"/>
          <p:cNvPicPr/>
          <p:nvPr/>
        </p:nvPicPr>
        <p:blipFill>
          <a:blip r:embed="rId8">
            <a:extLst>
              <a:ext uri="{28A0092B-C50C-407E-A947-70E740481C1C}">
                <a14:useLocalDpi xmlns:a14="http://schemas.microsoft.com/office/drawing/2010/main" val="0"/>
              </a:ext>
            </a:extLst>
          </a:blip>
          <a:stretch>
            <a:fillRect/>
          </a:stretch>
        </p:blipFill>
        <p:spPr>
          <a:xfrm>
            <a:off x="6971145" y="1197442"/>
            <a:ext cx="2502608" cy="2733675"/>
          </a:xfrm>
          <a:prstGeom prst="rect">
            <a:avLst/>
          </a:prstGeom>
        </p:spPr>
      </p:pic>
      <p:pic>
        <p:nvPicPr>
          <p:cNvPr id="27" name="Imagen 26"/>
          <p:cNvPicPr/>
          <p:nvPr/>
        </p:nvPicPr>
        <p:blipFill rotWithShape="1">
          <a:blip r:embed="rId9">
            <a:extLst>
              <a:ext uri="{28A0092B-C50C-407E-A947-70E740481C1C}">
                <a14:useLocalDpi xmlns:a14="http://schemas.microsoft.com/office/drawing/2010/main" val="0"/>
              </a:ext>
            </a:extLst>
          </a:blip>
          <a:srcRect l="8647" t="6885" r="12406" b="6883"/>
          <a:stretch/>
        </p:blipFill>
        <p:spPr bwMode="auto">
          <a:xfrm rot="16200000">
            <a:off x="9418875" y="1321122"/>
            <a:ext cx="2730724" cy="2489263"/>
          </a:xfrm>
          <a:prstGeom prst="rect">
            <a:avLst/>
          </a:prstGeom>
          <a:ln>
            <a:noFill/>
          </a:ln>
          <a:extLst>
            <a:ext uri="{53640926-AAD7-44D8-BBD7-CCE9431645EC}">
              <a14:shadowObscured xmlns:a14="http://schemas.microsoft.com/office/drawing/2010/main"/>
            </a:ext>
          </a:extLst>
        </p:spPr>
      </p:pic>
      <p:pic>
        <p:nvPicPr>
          <p:cNvPr id="28" name="Imagen 27"/>
          <p:cNvPicPr/>
          <p:nvPr/>
        </p:nvPicPr>
        <p:blipFill>
          <a:blip r:embed="rId10">
            <a:extLst>
              <a:ext uri="{28A0092B-C50C-407E-A947-70E740481C1C}">
                <a14:useLocalDpi xmlns:a14="http://schemas.microsoft.com/office/drawing/2010/main" val="0"/>
              </a:ext>
            </a:extLst>
          </a:blip>
          <a:stretch>
            <a:fillRect/>
          </a:stretch>
        </p:blipFill>
        <p:spPr>
          <a:xfrm>
            <a:off x="4585594" y="4781558"/>
            <a:ext cx="1746614" cy="1869361"/>
          </a:xfrm>
          <a:prstGeom prst="rect">
            <a:avLst/>
          </a:prstGeom>
        </p:spPr>
      </p:pic>
      <p:pic>
        <p:nvPicPr>
          <p:cNvPr id="29" name="Imagen 28"/>
          <p:cNvPicPr/>
          <p:nvPr/>
        </p:nvPicPr>
        <p:blipFill>
          <a:blip r:embed="rId11">
            <a:extLst>
              <a:ext uri="{28A0092B-C50C-407E-A947-70E740481C1C}">
                <a14:useLocalDpi xmlns:a14="http://schemas.microsoft.com/office/drawing/2010/main" val="0"/>
              </a:ext>
            </a:extLst>
          </a:blip>
          <a:stretch>
            <a:fillRect/>
          </a:stretch>
        </p:blipFill>
        <p:spPr>
          <a:xfrm>
            <a:off x="2727637" y="4779507"/>
            <a:ext cx="1704072" cy="1871412"/>
          </a:xfrm>
          <a:prstGeom prst="rect">
            <a:avLst/>
          </a:prstGeom>
        </p:spPr>
      </p:pic>
      <p:pic>
        <p:nvPicPr>
          <p:cNvPr id="30" name="Imagen 29"/>
          <p:cNvPicPr/>
          <p:nvPr/>
        </p:nvPicPr>
        <p:blipFill rotWithShape="1">
          <a:blip r:embed="rId12">
            <a:extLst>
              <a:ext uri="{28A0092B-C50C-407E-A947-70E740481C1C}">
                <a14:useLocalDpi xmlns:a14="http://schemas.microsoft.com/office/drawing/2010/main" val="0"/>
              </a:ext>
            </a:extLst>
          </a:blip>
          <a:srcRect l="6462"/>
          <a:stretch/>
        </p:blipFill>
        <p:spPr bwMode="auto">
          <a:xfrm>
            <a:off x="5009905" y="3245602"/>
            <a:ext cx="1356978" cy="1287889"/>
          </a:xfrm>
          <a:prstGeom prst="rect">
            <a:avLst/>
          </a:prstGeom>
          <a:ln>
            <a:noFill/>
          </a:ln>
          <a:extLst>
            <a:ext uri="{53640926-AAD7-44D8-BBD7-CCE9431645EC}">
              <a14:shadowObscured xmlns:a14="http://schemas.microsoft.com/office/drawing/2010/main"/>
            </a:ext>
          </a:extLst>
        </p:spPr>
      </p:pic>
      <p:pic>
        <p:nvPicPr>
          <p:cNvPr id="31" name="Imagen 30"/>
          <p:cNvPicPr/>
          <p:nvPr/>
        </p:nvPicPr>
        <p:blipFill>
          <a:blip r:embed="rId13">
            <a:extLst>
              <a:ext uri="{28A0092B-C50C-407E-A947-70E740481C1C}">
                <a14:useLocalDpi xmlns:a14="http://schemas.microsoft.com/office/drawing/2010/main" val="0"/>
              </a:ext>
            </a:extLst>
          </a:blip>
          <a:stretch>
            <a:fillRect/>
          </a:stretch>
        </p:blipFill>
        <p:spPr>
          <a:xfrm>
            <a:off x="6836830" y="4724557"/>
            <a:ext cx="1246630" cy="1269134"/>
          </a:xfrm>
          <a:prstGeom prst="rect">
            <a:avLst/>
          </a:prstGeom>
        </p:spPr>
      </p:pic>
      <p:pic>
        <p:nvPicPr>
          <p:cNvPr id="32" name="Imagen 31"/>
          <p:cNvPicPr/>
          <p:nvPr/>
        </p:nvPicPr>
        <p:blipFill rotWithShape="1">
          <a:blip r:embed="rId14" cstate="print">
            <a:extLst>
              <a:ext uri="{28A0092B-C50C-407E-A947-70E740481C1C}">
                <a14:useLocalDpi xmlns:a14="http://schemas.microsoft.com/office/drawing/2010/main" val="0"/>
              </a:ext>
            </a:extLst>
          </a:blip>
          <a:srcRect l="4908"/>
          <a:stretch/>
        </p:blipFill>
        <p:spPr bwMode="auto">
          <a:xfrm>
            <a:off x="10784237" y="4718953"/>
            <a:ext cx="1244632" cy="1269134"/>
          </a:xfrm>
          <a:prstGeom prst="rect">
            <a:avLst/>
          </a:prstGeom>
          <a:ln>
            <a:noFill/>
          </a:ln>
          <a:extLst>
            <a:ext uri="{53640926-AAD7-44D8-BBD7-CCE9431645EC}">
              <a14:shadowObscured xmlns:a14="http://schemas.microsoft.com/office/drawing/2010/main"/>
            </a:ext>
          </a:extLst>
        </p:spPr>
      </p:pic>
      <p:pic>
        <p:nvPicPr>
          <p:cNvPr id="33" name="Imagen 32"/>
          <p:cNvPicPr/>
          <p:nvPr/>
        </p:nvPicPr>
        <p:blipFill>
          <a:blip r:embed="rId15" cstate="print">
            <a:extLst>
              <a:ext uri="{28A0092B-C50C-407E-A947-70E740481C1C}">
                <a14:useLocalDpi xmlns:a14="http://schemas.microsoft.com/office/drawing/2010/main" val="0"/>
              </a:ext>
            </a:extLst>
          </a:blip>
          <a:stretch>
            <a:fillRect/>
          </a:stretch>
        </p:blipFill>
        <p:spPr>
          <a:xfrm rot="10800000">
            <a:off x="8133966" y="4734283"/>
            <a:ext cx="1159798" cy="1272983"/>
          </a:xfrm>
          <a:prstGeom prst="rect">
            <a:avLst/>
          </a:prstGeom>
        </p:spPr>
      </p:pic>
      <p:pic>
        <p:nvPicPr>
          <p:cNvPr id="34" name="Imagen 33"/>
          <p:cNvPicPr/>
          <p:nvPr/>
        </p:nvPicPr>
        <p:blipFill>
          <a:blip r:embed="rId16">
            <a:extLst>
              <a:ext uri="{28A0092B-C50C-407E-A947-70E740481C1C}">
                <a14:useLocalDpi xmlns:a14="http://schemas.microsoft.com/office/drawing/2010/main" val="0"/>
              </a:ext>
            </a:extLst>
          </a:blip>
          <a:stretch>
            <a:fillRect/>
          </a:stretch>
        </p:blipFill>
        <p:spPr>
          <a:xfrm>
            <a:off x="9474230" y="4728825"/>
            <a:ext cx="1213426" cy="1259262"/>
          </a:xfrm>
          <a:prstGeom prst="rect">
            <a:avLst/>
          </a:prstGeom>
        </p:spPr>
      </p:pic>
      <p:sp>
        <p:nvSpPr>
          <p:cNvPr id="36" name="Google Shape;268;p32"/>
          <p:cNvSpPr txBox="1"/>
          <p:nvPr/>
        </p:nvSpPr>
        <p:spPr>
          <a:xfrm>
            <a:off x="6987913" y="6007267"/>
            <a:ext cx="2241600"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solidFill>
                  <a:schemeClr val="accent2">
                    <a:lumMod val="75000"/>
                  </a:schemeClr>
                </a:solidFill>
                <a:latin typeface="Times New Roman" panose="02020603050405020304" pitchFamily="18" charset="0"/>
                <a:cs typeface="Times New Roman" panose="02020603050405020304" pitchFamily="18" charset="0"/>
              </a:rPr>
              <a:t>Índice de Shannon Weinner</a:t>
            </a:r>
            <a:endParaRPr sz="1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7" name="Google Shape;269;p32"/>
          <p:cNvSpPr txBox="1"/>
          <p:nvPr/>
        </p:nvSpPr>
        <p:spPr>
          <a:xfrm>
            <a:off x="9506186" y="5981915"/>
            <a:ext cx="2427600"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solidFill>
                  <a:schemeClr val="accent5">
                    <a:lumMod val="75000"/>
                  </a:schemeClr>
                </a:solidFill>
                <a:latin typeface="Times New Roman" panose="02020603050405020304" pitchFamily="18" charset="0"/>
                <a:cs typeface="Times New Roman" panose="02020603050405020304" pitchFamily="18" charset="0"/>
              </a:rPr>
              <a:t>Índice de Similitud de Jaccard</a:t>
            </a:r>
            <a:endParaRPr sz="1600"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36946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a">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628</TotalTime>
  <Words>1280</Words>
  <Application>Microsoft Office PowerPoint</Application>
  <PresentationFormat>Panorámica</PresentationFormat>
  <Paragraphs>164</Paragraphs>
  <Slides>19</Slides>
  <Notes>0</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19</vt:i4>
      </vt:variant>
    </vt:vector>
  </HeadingPairs>
  <TitlesOfParts>
    <vt:vector size="31" baseType="lpstr">
      <vt:lpstr>Malgun Gothic</vt:lpstr>
      <vt:lpstr>Arial</vt:lpstr>
      <vt:lpstr>Arial Black</vt:lpstr>
      <vt:lpstr>Bradley Hand ITC</vt:lpstr>
      <vt:lpstr>Calibri</vt:lpstr>
      <vt:lpstr>Calibri Light</vt:lpstr>
      <vt:lpstr>Times New Roman</vt:lpstr>
      <vt:lpstr>Trebuchet MS</vt:lpstr>
      <vt:lpstr>Wingdings</vt:lpstr>
      <vt:lpstr>Wingdings 3</vt:lpstr>
      <vt:lpstr>Tema de Office</vt:lpstr>
      <vt:lpstr>Faceta</vt:lpstr>
      <vt:lpstr>“EVALUACIÓN DE LA MACROFAUNA DEL SUELO DE PLÁTANO (Musa paradisiaca L.)  EN LAS ZONAS DE SANTO DOMINGO Y ESMERALDAS” </vt:lpstr>
      <vt:lpstr>INTRODUCCIÓN</vt:lpstr>
      <vt:lpstr>Presentación de PowerPoint</vt:lpstr>
      <vt:lpstr>OBJETIVOS</vt:lpstr>
      <vt:lpstr>MATERIALES Y MÉTODOS</vt:lpstr>
      <vt:lpstr>Presentación de PowerPoint</vt:lpstr>
      <vt:lpstr>MATERIALES</vt:lpstr>
      <vt:lpstr>METODOLOGÍA</vt:lpstr>
      <vt:lpstr>Presentación de PowerPoint</vt:lpstr>
      <vt:lpstr>Presentación de PowerPoint</vt:lpstr>
      <vt:lpstr>RESULTADOS &amp; DISCUSIÓN</vt:lpstr>
      <vt:lpstr>Presentación de PowerPoint</vt:lpstr>
      <vt:lpstr>Presentación de PowerPoint</vt:lpstr>
      <vt:lpstr>Presentación de PowerPoint</vt:lpstr>
      <vt:lpstr>Presentación de PowerPoint</vt:lpstr>
      <vt:lpstr>CONCLUSIONES</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Cuenta Microsoft</dc:creator>
  <cp:lastModifiedBy>Cuenta Microsoft</cp:lastModifiedBy>
  <cp:revision>198</cp:revision>
  <dcterms:created xsi:type="dcterms:W3CDTF">2021-08-11T03:00:40Z</dcterms:created>
  <dcterms:modified xsi:type="dcterms:W3CDTF">2021-08-18T03:29:20Z</dcterms:modified>
</cp:coreProperties>
</file>