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71" r:id="rId11"/>
    <p:sldId id="270" r:id="rId12"/>
    <p:sldId id="272" r:id="rId13"/>
    <p:sldId id="266" r:id="rId14"/>
    <p:sldId id="267" r:id="rId15"/>
    <p:sldId id="268" r:id="rId16"/>
    <p:sldId id="269"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mprenet_Pc\Downloads\TOMA%20DE%20DATOS%20TESIS%20pollos%20d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juank\Downloads\TOMA%20DE%20DATOS%20TESIS%20pollos%20de%20(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SUARIO\Downloads\TOMA%20DE%20DATOS%20TESIS%20pollos%20de%20(2)%20(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USUARIO\Downloads\TOMA%20DE%20DATOS%20TESIS%20pollos%20de%20(2)%20(1).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USUARIO\Downloads\TOMA%20DE%20DATOS%20TESIS%20pollos%20de%20(2)%20(1).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UARIO\Downloads\TOMA%20DE%20DATOS%20TESIS%20pollos%20de%20(2)%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mprenet_Pc\Downloads\TOMA%20DE%20DATOS%20TESIS%20pollos%20d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UARIO\Downloads\TOMA%20DE%20DATOS%20TESIS%20pollos%20de%20(2)%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uank\Downloads\vinculaci&#243;n%20nuevo\TOMA%20DE%20DATOS%20TESIS%20pollos%20d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UARIO\Downloads\TOMA%20DE%20DATOS%20TESIS%20pollos%20de%20(2)%20(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UARIO\Downloads\TOMA%20DE%20DATOS%20TESIS%20pollos%20de%20(2)%20(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uank\Downloads\TOMA%20DE%20DATOS%20TESIS%20pollos%20de%20(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UARIO\Downloads\TOMA%20DE%20DATOS%20TESIS%20pollos%20de%20(2)%20(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22972373056372"/>
          <c:y val="9.4671421807064268E-2"/>
          <c:w val="0.87130748418616244"/>
          <c:h val="0.81261255873289384"/>
        </c:manualLayout>
      </c:layout>
      <c:barChart>
        <c:barDir val="col"/>
        <c:grouping val="clustered"/>
        <c:varyColors val="0"/>
        <c:ser>
          <c:idx val="0"/>
          <c:order val="0"/>
          <c:tx>
            <c:strRef>
              <c:f>'Infostat peso semanales'!$Q$260</c:f>
              <c:strCache>
                <c:ptCount val="1"/>
                <c:pt idx="0">
                  <c:v>Medias </c:v>
                </c:pt>
              </c:strCache>
            </c:strRef>
          </c:tx>
          <c:spPr>
            <a:solidFill>
              <a:schemeClr val="bg1">
                <a:lumMod val="85000"/>
              </a:schemeClr>
            </a:solidFill>
            <a:ln>
              <a:solidFill>
                <a:schemeClr val="tx1"/>
              </a:solidFill>
            </a:ln>
            <a:effectLst/>
          </c:spPr>
          <c:invertIfNegative val="0"/>
          <c:dLbls>
            <c:dLbl>
              <c:idx val="0"/>
              <c:tx>
                <c:rich>
                  <a:bodyPr/>
                  <a:lstStyle/>
                  <a:p>
                    <a:fld id="{7CC7D435-C765-4D1B-BAB6-CDDD9DC31A1A}"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ED0-4F2C-B54C-C7CCD5761056}"/>
                </c:ext>
              </c:extLst>
            </c:dLbl>
            <c:dLbl>
              <c:idx val="1"/>
              <c:tx>
                <c:rich>
                  <a:bodyPr/>
                  <a:lstStyle/>
                  <a:p>
                    <a:fld id="{F86AF79E-0C82-4E7A-949A-69DEEC95CF8F}" type="VALUE">
                      <a:rPr lang="en-US"/>
                      <a:pPr/>
                      <a:t>[VALOR]</a:t>
                    </a:fld>
                    <a:r>
                      <a:rPr lang="en-US"/>
                      <a:t>   AB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ED0-4F2C-B54C-C7CCD5761056}"/>
                </c:ext>
              </c:extLst>
            </c:dLbl>
            <c:dLbl>
              <c:idx val="2"/>
              <c:tx>
                <c:rich>
                  <a:bodyPr/>
                  <a:lstStyle/>
                  <a:p>
                    <a:fld id="{A57F55FA-696E-45C2-92F5-1B01B6661BDF}" type="VALUE">
                      <a:rPr lang="en-US"/>
                      <a:pPr/>
                      <a:t>[VALOR]</a:t>
                    </a:fld>
                    <a:r>
                      <a:rPr lang="en-US"/>
                      <a:t>   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ED0-4F2C-B54C-C7CCD5761056}"/>
                </c:ext>
              </c:extLst>
            </c:dLbl>
            <c:spPr>
              <a:noFill/>
              <a:ln>
                <a:noFill/>
              </a:ln>
              <a:effectLst/>
            </c:spPr>
            <c:txPr>
              <a:bodyPr rot="-5400000" spcFirstLastPara="1" vertOverflow="ellipsis" wrap="square" anchor="ctr" anchorCtr="1"/>
              <a:lstStyle/>
              <a:p>
                <a:pPr>
                  <a:defRPr sz="1100" b="1" i="0" u="none" strike="noStrike" kern="1200" baseline="0">
                    <a:solidFill>
                      <a:sysClr val="windowText" lastClr="000000"/>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19050" cap="flat" cmpd="sng" algn="ctr">
                <a:solidFill>
                  <a:schemeClr val="tx1">
                    <a:lumMod val="65000"/>
                    <a:lumOff val="35000"/>
                  </a:schemeClr>
                </a:solidFill>
                <a:round/>
              </a:ln>
              <a:effectLst/>
            </c:spPr>
          </c:errBars>
          <c:cat>
            <c:strRef>
              <c:f>'Infostat peso semanales'!$P$261:$P$263</c:f>
              <c:strCache>
                <c:ptCount val="3"/>
                <c:pt idx="0">
                  <c:v>Desarrollo     </c:v>
                </c:pt>
                <c:pt idx="1">
                  <c:v>Final          </c:v>
                </c:pt>
                <c:pt idx="2">
                  <c:v>Todas las fases</c:v>
                </c:pt>
              </c:strCache>
            </c:strRef>
          </c:cat>
          <c:val>
            <c:numRef>
              <c:f>'Infostat peso semanales'!$Q$261:$Q$263</c:f>
              <c:numCache>
                <c:formatCode>General</c:formatCode>
                <c:ptCount val="3"/>
                <c:pt idx="0">
                  <c:v>2990.53</c:v>
                </c:pt>
                <c:pt idx="1">
                  <c:v>3041.2</c:v>
                </c:pt>
                <c:pt idx="2">
                  <c:v>3075.71</c:v>
                </c:pt>
              </c:numCache>
            </c:numRef>
          </c:val>
          <c:extLst>
            <c:ext xmlns:c16="http://schemas.microsoft.com/office/drawing/2014/chart" uri="{C3380CC4-5D6E-409C-BE32-E72D297353CC}">
              <c16:uniqueId val="{00000003-1ED0-4F2C-B54C-C7CCD5761056}"/>
            </c:ext>
          </c:extLst>
        </c:ser>
        <c:dLbls>
          <c:dLblPos val="ctr"/>
          <c:showLegendKey val="0"/>
          <c:showVal val="1"/>
          <c:showCatName val="0"/>
          <c:showSerName val="0"/>
          <c:showPercent val="0"/>
          <c:showBubbleSize val="0"/>
        </c:dLbls>
        <c:gapWidth val="100"/>
        <c:overlap val="-27"/>
        <c:axId val="469932064"/>
        <c:axId val="469932608"/>
      </c:barChart>
      <c:catAx>
        <c:axId val="469932064"/>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s-CO" b="1"/>
                  <a:t>Fases</a:t>
                </a:r>
                <a:r>
                  <a:rPr lang="es-CO" b="1" baseline="0"/>
                  <a:t> de aplicación </a:t>
                </a:r>
                <a:endParaRPr lang="es-CO" b="1"/>
              </a:p>
            </c:rich>
          </c:tx>
          <c:layout>
            <c:manualLayout>
              <c:xMode val="edge"/>
              <c:yMode val="edge"/>
              <c:x val="0.44683667490203671"/>
              <c:y val="0.94914579678595956"/>
            </c:manualLayout>
          </c:layout>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alibri "/>
                <a:ea typeface="+mn-ea"/>
                <a:cs typeface="+mn-cs"/>
              </a:defRPr>
            </a:pPr>
            <a:endParaRPr lang="es-EC"/>
          </a:p>
        </c:txPr>
        <c:crossAx val="469932608"/>
        <c:crosses val="autoZero"/>
        <c:auto val="1"/>
        <c:lblAlgn val="ctr"/>
        <c:lblOffset val="100"/>
        <c:noMultiLvlLbl val="0"/>
      </c:catAx>
      <c:valAx>
        <c:axId val="469932608"/>
        <c:scaling>
          <c:orientation val="minMax"/>
        </c:scaling>
        <c:delete val="0"/>
        <c:axPos val="l"/>
        <c:title>
          <c:tx>
            <c:rich>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s-CO" b="1"/>
                  <a:t>Peso</a:t>
                </a:r>
                <a:r>
                  <a:rPr lang="es-CO" b="1" baseline="0"/>
                  <a:t> semanal (g)</a:t>
                </a:r>
                <a:endParaRPr lang="es-CO" b="1"/>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EC"/>
          </a:p>
        </c:txPr>
        <c:crossAx val="469932064"/>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dLbls>
            <c:dLbl>
              <c:idx val="0"/>
              <c:layout>
                <c:manualLayout>
                  <c:x val="1.1870561142800296E-2"/>
                  <c:y val="-5.55500657831583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DB-4EC1-95F2-F32624E95AFF}"/>
                </c:ext>
              </c:extLst>
            </c:dLbl>
            <c:dLbl>
              <c:idx val="1"/>
              <c:layout>
                <c:manualLayout>
                  <c:x val="-5.2176472732575092E-2"/>
                  <c:y val="-7.70638476820232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9DB-4EC1-95F2-F32624E95AFF}"/>
                </c:ext>
              </c:extLst>
            </c:dLbl>
            <c:dLbl>
              <c:idx val="2"/>
              <c:layout>
                <c:manualLayout>
                  <c:x val="-4.5673946720770735E-2"/>
                  <c:y val="-5.3694416736217554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0.10244023029130186"/>
                      <c:h val="6.0324956778945817E-2"/>
                    </c:manualLayout>
                  </c15:layout>
                </c:ext>
                <c:ext xmlns:c16="http://schemas.microsoft.com/office/drawing/2014/chart" uri="{C3380CC4-5D6E-409C-BE32-E72D297353CC}">
                  <c16:uniqueId val="{00000002-39DB-4EC1-95F2-F32624E95AFF}"/>
                </c:ext>
              </c:extLst>
            </c:dLbl>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San saferi"/>
                    <a:ea typeface="+mn-ea"/>
                    <a:cs typeface="+mn-cs"/>
                  </a:defRPr>
                </a:pPr>
                <a:endParaRPr lang="es-EC"/>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4925" cap="rnd">
                <a:solidFill>
                  <a:schemeClr val="tx2">
                    <a:lumMod val="50000"/>
                    <a:lumOff val="50000"/>
                  </a:schemeClr>
                </a:solidFill>
                <a:prstDash val="sysDot"/>
              </a:ln>
              <a:effectLst/>
            </c:spPr>
            <c:trendlineType val="poly"/>
            <c:order val="2"/>
            <c:dispRSqr val="1"/>
            <c:dispEq val="1"/>
            <c:trendlineLbl>
              <c:layout>
                <c:manualLayout>
                  <c:x val="-0.11255538512255865"/>
                  <c:y val="0.10500339594620145"/>
                </c:manualLayout>
              </c:layout>
              <c:numFmt formatCode="General" sourceLinked="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San saferi"/>
                      <a:ea typeface="+mn-ea"/>
                      <a:cs typeface="+mn-cs"/>
                    </a:defRPr>
                  </a:pPr>
                  <a:endParaRPr lang="es-EC"/>
                </a:p>
              </c:txPr>
            </c:trendlineLbl>
          </c:trendline>
          <c:xVal>
            <c:numRef>
              <c:f>'Altura de las microvellosidades'!$J$83:$J$85</c:f>
              <c:numCache>
                <c:formatCode>General</c:formatCode>
                <c:ptCount val="3"/>
                <c:pt idx="0">
                  <c:v>0.5</c:v>
                </c:pt>
                <c:pt idx="1">
                  <c:v>1</c:v>
                </c:pt>
                <c:pt idx="2">
                  <c:v>1.5</c:v>
                </c:pt>
              </c:numCache>
            </c:numRef>
          </c:xVal>
          <c:yVal>
            <c:numRef>
              <c:f>'Altura de las microvellosidades'!$K$83:$K$85</c:f>
              <c:numCache>
                <c:formatCode>0.00</c:formatCode>
                <c:ptCount val="3"/>
                <c:pt idx="0">
                  <c:v>17.466666666666665</c:v>
                </c:pt>
                <c:pt idx="1">
                  <c:v>17.436666666666667</c:v>
                </c:pt>
                <c:pt idx="2">
                  <c:v>17.483333333333334</c:v>
                </c:pt>
              </c:numCache>
            </c:numRef>
          </c:yVal>
          <c:smooth val="0"/>
          <c:extLst>
            <c:ext xmlns:c16="http://schemas.microsoft.com/office/drawing/2014/chart" uri="{C3380CC4-5D6E-409C-BE32-E72D297353CC}">
              <c16:uniqueId val="{00000004-39DB-4EC1-95F2-F32624E95AFF}"/>
            </c:ext>
          </c:extLst>
        </c:ser>
        <c:dLbls>
          <c:dLblPos val="t"/>
          <c:showLegendKey val="0"/>
          <c:showVal val="1"/>
          <c:showCatName val="0"/>
          <c:showSerName val="0"/>
          <c:showPercent val="0"/>
          <c:showBubbleSize val="0"/>
        </c:dLbls>
        <c:axId val="751661120"/>
        <c:axId val="751666560"/>
      </c:scatterChart>
      <c:valAx>
        <c:axId val="751661120"/>
        <c:scaling>
          <c:orientation val="minMax"/>
          <c:max val="1.5"/>
          <c:min val="0.5"/>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San saferi"/>
                    <a:ea typeface="+mn-ea"/>
                    <a:cs typeface="+mn-cs"/>
                  </a:defRPr>
                </a:pPr>
                <a:r>
                  <a:rPr lang="es-CO" b="1"/>
                  <a:t>Dosis (ml/L)</a:t>
                </a:r>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San saferi"/>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an saferi"/>
                <a:ea typeface="+mn-ea"/>
                <a:cs typeface="+mn-cs"/>
              </a:defRPr>
            </a:pPr>
            <a:endParaRPr lang="es-EC"/>
          </a:p>
        </c:txPr>
        <c:crossAx val="751666560"/>
        <c:crosses val="autoZero"/>
        <c:crossBetween val="midCat"/>
      </c:valAx>
      <c:valAx>
        <c:axId val="751666560"/>
        <c:scaling>
          <c:orientation val="minMax"/>
        </c:scaling>
        <c:delete val="0"/>
        <c:axPos val="l"/>
        <c:title>
          <c:tx>
            <c:rich>
              <a:bodyPr rot="-5400000" spcFirstLastPara="1" vertOverflow="ellipsis" vert="horz" wrap="square" anchor="ctr" anchorCtr="1"/>
              <a:lstStyle/>
              <a:p>
                <a:pPr>
                  <a:defRPr sz="1100" b="1" i="0" u="none" strike="noStrike" kern="1200" baseline="0">
                    <a:solidFill>
                      <a:sysClr val="windowText" lastClr="000000"/>
                    </a:solidFill>
                    <a:latin typeface="San saferi"/>
                    <a:ea typeface="+mn-ea"/>
                    <a:cs typeface="+mn-cs"/>
                  </a:defRPr>
                </a:pPr>
                <a:r>
                  <a:rPr lang="es-CO" b="1"/>
                  <a:t>Altura (um)</a:t>
                </a:r>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San saferi"/>
                  <a:ea typeface="+mn-ea"/>
                  <a:cs typeface="+mn-cs"/>
                </a:defRPr>
              </a:pPr>
              <a:endParaRPr lang="es-EC"/>
            </a:p>
          </c:txPr>
        </c:title>
        <c:numFmt formatCode="0.00"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an saferi"/>
                <a:ea typeface="+mn-ea"/>
                <a:cs typeface="+mn-cs"/>
              </a:defRPr>
            </a:pPr>
            <a:endParaRPr lang="es-EC"/>
          </a:p>
        </c:txPr>
        <c:crossAx val="7516611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solidFill>
            <a:sysClr val="windowText" lastClr="000000"/>
          </a:solidFill>
          <a:latin typeface="San saferi"/>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'Ancho de las microvellosidades'!$Q$55</c:f>
              <c:strCache>
                <c:ptCount val="1"/>
                <c:pt idx="0">
                  <c:v>Medias</c:v>
                </c:pt>
              </c:strCache>
            </c:strRef>
          </c:tx>
          <c:spPr>
            <a:solidFill>
              <a:schemeClr val="bg1">
                <a:lumMod val="85000"/>
              </a:schemeClr>
            </a:solidFill>
            <a:ln>
              <a:solidFill>
                <a:schemeClr val="tx1"/>
              </a:solidFill>
            </a:ln>
            <a:effectLst/>
          </c:spPr>
          <c:invertIfNegative val="0"/>
          <c:dLbls>
            <c:dLbl>
              <c:idx val="0"/>
              <c:tx>
                <c:rich>
                  <a:bodyPr/>
                  <a:lstStyle/>
                  <a:p>
                    <a:fld id="{A0ED9467-EE99-4FEB-92EA-7E39CCADABFB}"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1E5-4F40-9782-7058DFC8FCC5}"/>
                </c:ext>
              </c:extLst>
            </c:dLbl>
            <c:dLbl>
              <c:idx val="1"/>
              <c:tx>
                <c:rich>
                  <a:bodyPr/>
                  <a:lstStyle/>
                  <a:p>
                    <a:fld id="{FB184C69-653C-4154-8C3D-04F065526742}" type="VALUE">
                      <a:rPr lang="en-US"/>
                      <a:pPr/>
                      <a:t>[VALOR]</a:t>
                    </a:fld>
                    <a:r>
                      <a:rPr lang="en-US"/>
                      <a:t>   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1E5-4F40-9782-7058DFC8FCC5}"/>
                </c:ext>
              </c:extLst>
            </c:dLbl>
            <c:dLbl>
              <c:idx val="2"/>
              <c:tx>
                <c:rich>
                  <a:bodyPr/>
                  <a:lstStyle/>
                  <a:p>
                    <a:fld id="{D5A8AA27-E5E0-4E9F-A72C-22E25A877A6F}" type="VALUE">
                      <a:rPr lang="en-US"/>
                      <a:pPr/>
                      <a:t>[VALOR]</a:t>
                    </a:fld>
                    <a:r>
                      <a:rPr lang="en-US"/>
                      <a:t>   C</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1E5-4F40-9782-7058DFC8FCC5}"/>
                </c:ext>
              </c:extLst>
            </c:dLbl>
            <c:spPr>
              <a:noFill/>
              <a:ln>
                <a:noFill/>
              </a:ln>
              <a:effectLst/>
            </c:spPr>
            <c:txPr>
              <a:bodyPr rot="-5400000" spcFirstLastPara="1" vertOverflow="ellipsis" wrap="square" anchor="ctr" anchorCtr="1"/>
              <a:lstStyle/>
              <a:p>
                <a:pPr>
                  <a:defRPr sz="1100" b="0" i="0" u="none" strike="noStrike" kern="1200" baseline="0">
                    <a:solidFill>
                      <a:sysClr val="windowText" lastClr="000000"/>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19050" cap="flat" cmpd="sng" algn="ctr">
                <a:solidFill>
                  <a:schemeClr val="tx1">
                    <a:lumMod val="65000"/>
                    <a:lumOff val="35000"/>
                  </a:schemeClr>
                </a:solidFill>
                <a:round/>
              </a:ln>
              <a:effectLst/>
            </c:spPr>
          </c:errBars>
          <c:cat>
            <c:strRef>
              <c:f>'Ancho de las microvellosidades'!$P$56:$P$58</c:f>
              <c:strCache>
                <c:ptCount val="3"/>
                <c:pt idx="0">
                  <c:v>Final          </c:v>
                </c:pt>
                <c:pt idx="1">
                  <c:v>Desarrollo     </c:v>
                </c:pt>
                <c:pt idx="2">
                  <c:v>Toda la fase</c:v>
                </c:pt>
              </c:strCache>
            </c:strRef>
          </c:cat>
          <c:val>
            <c:numRef>
              <c:f>'Ancho de las microvellosidades'!$Q$56:$Q$58</c:f>
              <c:numCache>
                <c:formatCode>General</c:formatCode>
                <c:ptCount val="3"/>
                <c:pt idx="0">
                  <c:v>2.73</c:v>
                </c:pt>
                <c:pt idx="1">
                  <c:v>2.81</c:v>
                </c:pt>
                <c:pt idx="2">
                  <c:v>2.92</c:v>
                </c:pt>
              </c:numCache>
            </c:numRef>
          </c:val>
          <c:extLst>
            <c:ext xmlns:c16="http://schemas.microsoft.com/office/drawing/2014/chart" uri="{C3380CC4-5D6E-409C-BE32-E72D297353CC}">
              <c16:uniqueId val="{00000003-01E5-4F40-9782-7058DFC8FCC5}"/>
            </c:ext>
          </c:extLst>
        </c:ser>
        <c:dLbls>
          <c:dLblPos val="ctr"/>
          <c:showLegendKey val="0"/>
          <c:showVal val="1"/>
          <c:showCatName val="0"/>
          <c:showSerName val="0"/>
          <c:showPercent val="0"/>
          <c:showBubbleSize val="0"/>
        </c:dLbls>
        <c:gapWidth val="101"/>
        <c:overlap val="-27"/>
        <c:axId val="751661664"/>
        <c:axId val="751662752"/>
      </c:barChart>
      <c:catAx>
        <c:axId val="751661664"/>
        <c:scaling>
          <c:orientation val="minMax"/>
        </c:scaling>
        <c:delete val="0"/>
        <c:axPos val="b"/>
        <c:title>
          <c:tx>
            <c:rich>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s-CO"/>
                  <a:t>Fases de la crianza de pollo</a:t>
                </a:r>
              </a:p>
            </c:rich>
          </c:tx>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EC"/>
          </a:p>
        </c:txPr>
        <c:crossAx val="751662752"/>
        <c:crosses val="autoZero"/>
        <c:auto val="1"/>
        <c:lblAlgn val="ctr"/>
        <c:lblOffset val="100"/>
        <c:noMultiLvlLbl val="0"/>
      </c:catAx>
      <c:valAx>
        <c:axId val="751662752"/>
        <c:scaling>
          <c:orientation val="minMax"/>
        </c:scaling>
        <c:delete val="0"/>
        <c:axPos val="l"/>
        <c:title>
          <c:tx>
            <c:rich>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r>
                  <a:rPr lang="es-CO"/>
                  <a:t>Ancho (um)</a:t>
                </a: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EC"/>
          </a:p>
        </c:txPr>
        <c:crossAx val="751661664"/>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'Profundidad de las microvellosi'!$P$58</c:f>
              <c:strCache>
                <c:ptCount val="1"/>
                <c:pt idx="0">
                  <c:v>Medias</c:v>
                </c:pt>
              </c:strCache>
            </c:strRef>
          </c:tx>
          <c:spPr>
            <a:solidFill>
              <a:schemeClr val="bg1">
                <a:lumMod val="85000"/>
              </a:schemeClr>
            </a:solidFill>
            <a:ln>
              <a:solidFill>
                <a:schemeClr val="tx1"/>
              </a:solidFill>
            </a:ln>
            <a:effectLst/>
          </c:spPr>
          <c:invertIfNegative val="0"/>
          <c:dLbls>
            <c:dLbl>
              <c:idx val="0"/>
              <c:tx>
                <c:rich>
                  <a:bodyPr/>
                  <a:lstStyle/>
                  <a:p>
                    <a:fld id="{0887E2C3-E6BE-4A7D-B77D-FF479849E6EA}"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FB4-44A1-A73C-B43C52E0B1B9}"/>
                </c:ext>
              </c:extLst>
            </c:dLbl>
            <c:dLbl>
              <c:idx val="1"/>
              <c:tx>
                <c:rich>
                  <a:bodyPr/>
                  <a:lstStyle/>
                  <a:p>
                    <a:fld id="{1571966A-54CE-4228-94CE-6C03023B404C}"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FB4-44A1-A73C-B43C52E0B1B9}"/>
                </c:ext>
              </c:extLst>
            </c:dLbl>
            <c:dLbl>
              <c:idx val="2"/>
              <c:tx>
                <c:rich>
                  <a:bodyPr/>
                  <a:lstStyle/>
                  <a:p>
                    <a:fld id="{B8D3032B-2ECB-468F-9C52-543140BA5CD9}" type="VALUE">
                      <a:rPr lang="en-US"/>
                      <a:pPr/>
                      <a:t>[VALOR]</a:t>
                    </a:fld>
                    <a:r>
                      <a:rPr lang="en-US"/>
                      <a:t>    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FB4-44A1-A73C-B43C52E0B1B9}"/>
                </c:ext>
              </c:extLst>
            </c:dLbl>
            <c:spPr>
              <a:noFill/>
              <a:ln>
                <a:noFill/>
              </a:ln>
              <a:effectLst/>
            </c:spPr>
            <c:txPr>
              <a:bodyPr rot="-5400000" spcFirstLastPara="1" vertOverflow="ellipsis" wrap="square" anchor="ctr" anchorCtr="1"/>
              <a:lstStyle/>
              <a:p>
                <a:pPr>
                  <a:defRPr sz="1100" b="0" i="0" u="none" strike="noStrike" kern="1200" baseline="0">
                    <a:solidFill>
                      <a:sysClr val="windowText" lastClr="000000"/>
                    </a:solidFill>
                    <a:latin typeface="Saferi"/>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19050" cap="flat" cmpd="sng" algn="ctr">
                <a:solidFill>
                  <a:schemeClr val="tx1">
                    <a:lumMod val="65000"/>
                    <a:lumOff val="35000"/>
                  </a:schemeClr>
                </a:solidFill>
                <a:round/>
              </a:ln>
              <a:effectLst/>
            </c:spPr>
          </c:errBars>
          <c:cat>
            <c:strRef>
              <c:f>'Profundidad de las microvellosi'!$O$59:$O$61</c:f>
              <c:strCache>
                <c:ptCount val="3"/>
                <c:pt idx="0">
                  <c:v>Final          </c:v>
                </c:pt>
                <c:pt idx="1">
                  <c:v>Desarrollo     </c:v>
                </c:pt>
                <c:pt idx="2">
                  <c:v>Toda la fase</c:v>
                </c:pt>
              </c:strCache>
            </c:strRef>
          </c:cat>
          <c:val>
            <c:numRef>
              <c:f>'Profundidad de las microvellosi'!$P$59:$P$61</c:f>
              <c:numCache>
                <c:formatCode>General</c:formatCode>
                <c:ptCount val="3"/>
                <c:pt idx="0">
                  <c:v>0.37</c:v>
                </c:pt>
                <c:pt idx="1">
                  <c:v>0.4</c:v>
                </c:pt>
                <c:pt idx="2">
                  <c:v>0.49</c:v>
                </c:pt>
              </c:numCache>
            </c:numRef>
          </c:val>
          <c:extLst>
            <c:ext xmlns:c16="http://schemas.microsoft.com/office/drawing/2014/chart" uri="{C3380CC4-5D6E-409C-BE32-E72D297353CC}">
              <c16:uniqueId val="{00000003-CFB4-44A1-A73C-B43C52E0B1B9}"/>
            </c:ext>
          </c:extLst>
        </c:ser>
        <c:dLbls>
          <c:dLblPos val="ctr"/>
          <c:showLegendKey val="0"/>
          <c:showVal val="1"/>
          <c:showCatName val="0"/>
          <c:showSerName val="0"/>
          <c:showPercent val="0"/>
          <c:showBubbleSize val="0"/>
        </c:dLbls>
        <c:gapWidth val="100"/>
        <c:overlap val="-27"/>
        <c:axId val="751660576"/>
        <c:axId val="751666016"/>
      </c:barChart>
      <c:catAx>
        <c:axId val="751660576"/>
        <c:scaling>
          <c:orientation val="minMax"/>
        </c:scaling>
        <c:delete val="0"/>
        <c:axPos val="b"/>
        <c:title>
          <c:tx>
            <c:rich>
              <a:bodyPr rot="0" spcFirstLastPara="1" vertOverflow="ellipsis" vert="horz" wrap="square" anchor="ctr" anchorCtr="1"/>
              <a:lstStyle/>
              <a:p>
                <a:pPr>
                  <a:defRPr sz="1100" b="0" i="0" u="none" strike="noStrike" kern="1200" baseline="0">
                    <a:solidFill>
                      <a:sysClr val="windowText" lastClr="000000"/>
                    </a:solidFill>
                    <a:latin typeface="Saferi"/>
                    <a:ea typeface="+mn-ea"/>
                    <a:cs typeface="+mn-cs"/>
                  </a:defRPr>
                </a:pPr>
                <a:r>
                  <a:rPr lang="es-CO"/>
                  <a:t>Fases en la crianza</a:t>
                </a:r>
              </a:p>
            </c:rich>
          </c:tx>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Saferi"/>
                  <a:ea typeface="+mn-ea"/>
                  <a:cs typeface="+mn-cs"/>
                </a:defRPr>
              </a:pPr>
              <a:endParaRPr lang="es-EC"/>
            </a:p>
          </c:txPr>
        </c:title>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Saferi"/>
                <a:ea typeface="+mn-ea"/>
                <a:cs typeface="+mn-cs"/>
              </a:defRPr>
            </a:pPr>
            <a:endParaRPr lang="es-EC"/>
          </a:p>
        </c:txPr>
        <c:crossAx val="751666016"/>
        <c:crosses val="autoZero"/>
        <c:auto val="1"/>
        <c:lblAlgn val="ctr"/>
        <c:lblOffset val="100"/>
        <c:noMultiLvlLbl val="0"/>
      </c:catAx>
      <c:valAx>
        <c:axId val="751666016"/>
        <c:scaling>
          <c:orientation val="minMax"/>
        </c:scaling>
        <c:delete val="0"/>
        <c:axPos val="l"/>
        <c:title>
          <c:tx>
            <c:rich>
              <a:bodyPr rot="-5400000" spcFirstLastPara="1" vertOverflow="ellipsis" vert="horz" wrap="square" anchor="ctr" anchorCtr="1"/>
              <a:lstStyle/>
              <a:p>
                <a:pPr>
                  <a:defRPr sz="1100" b="0" i="0" u="none" strike="noStrike" kern="1200" baseline="0">
                    <a:solidFill>
                      <a:sysClr val="windowText" lastClr="000000"/>
                    </a:solidFill>
                    <a:latin typeface="Saferi"/>
                    <a:ea typeface="+mn-ea"/>
                    <a:cs typeface="+mn-cs"/>
                  </a:defRPr>
                </a:pPr>
                <a:r>
                  <a:rPr lang="es-CO"/>
                  <a:t>Profundidad (um)</a:t>
                </a: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Saferi"/>
                  <a:ea typeface="+mn-ea"/>
                  <a:cs typeface="+mn-cs"/>
                </a:defRPr>
              </a:pPr>
              <a:endParaRPr lang="es-EC"/>
            </a:p>
          </c:txPr>
        </c:title>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Saferi"/>
                <a:ea typeface="+mn-ea"/>
                <a:cs typeface="+mn-cs"/>
              </a:defRPr>
            </a:pPr>
            <a:endParaRPr lang="es-EC"/>
          </a:p>
        </c:txPr>
        <c:crossAx val="751660576"/>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latin typeface="Saferi"/>
        </a:defRPr>
      </a:pPr>
      <a:endParaRPr lang="es-EC"/>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'Profundidad de las microvellosi'!$P$76</c:f>
              <c:strCache>
                <c:ptCount val="1"/>
                <c:pt idx="0">
                  <c:v>Medias</c:v>
                </c:pt>
              </c:strCache>
            </c:strRef>
          </c:tx>
          <c:spPr>
            <a:solidFill>
              <a:schemeClr val="bg1">
                <a:lumMod val="85000"/>
              </a:schemeClr>
            </a:solidFill>
            <a:ln>
              <a:solidFill>
                <a:schemeClr val="tx1"/>
              </a:solidFill>
            </a:ln>
            <a:effectLst/>
          </c:spPr>
          <c:invertIfNegative val="0"/>
          <c:dLbls>
            <c:dLbl>
              <c:idx val="0"/>
              <c:tx>
                <c:rich>
                  <a:bodyPr/>
                  <a:lstStyle/>
                  <a:p>
                    <a:fld id="{3172598F-1C0C-4B8D-A700-01E1AD1B775E}"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442-46CD-B2B6-9A97393A9D44}"/>
                </c:ext>
              </c:extLst>
            </c:dLbl>
            <c:dLbl>
              <c:idx val="1"/>
              <c:tx>
                <c:rich>
                  <a:bodyPr/>
                  <a:lstStyle/>
                  <a:p>
                    <a:fld id="{CEB1AA6B-1A10-450F-ABAB-93E44999B182}"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442-46CD-B2B6-9A97393A9D44}"/>
                </c:ext>
              </c:extLst>
            </c:dLbl>
            <c:dLbl>
              <c:idx val="2"/>
              <c:tx>
                <c:rich>
                  <a:bodyPr/>
                  <a:lstStyle/>
                  <a:p>
                    <a:fld id="{19B7E982-8CB0-4376-ADEA-35FA58FD9F3F}" type="VALUE">
                      <a:rPr lang="en-US"/>
                      <a:pPr/>
                      <a:t>[VALOR]</a:t>
                    </a:fld>
                    <a:r>
                      <a:rPr lang="en-US"/>
                      <a:t>   AB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2442-46CD-B2B6-9A97393A9D44}"/>
                </c:ext>
              </c:extLst>
            </c:dLbl>
            <c:dLbl>
              <c:idx val="3"/>
              <c:tx>
                <c:rich>
                  <a:bodyPr/>
                  <a:lstStyle/>
                  <a:p>
                    <a:fld id="{B63C51E5-B481-4503-9214-2E7B17F2D5D9}" type="VALUE">
                      <a:rPr lang="en-US"/>
                      <a:pPr/>
                      <a:t>[VALOR]</a:t>
                    </a:fld>
                    <a:r>
                      <a:rPr lang="en-US"/>
                      <a:t>   AB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442-46CD-B2B6-9A97393A9D44}"/>
                </c:ext>
              </c:extLst>
            </c:dLbl>
            <c:dLbl>
              <c:idx val="4"/>
              <c:tx>
                <c:rich>
                  <a:bodyPr/>
                  <a:lstStyle/>
                  <a:p>
                    <a:fld id="{0E457890-4079-4227-AB98-DDB369CEE4E1}" type="VALUE">
                      <a:rPr lang="en-US"/>
                      <a:pPr/>
                      <a:t>[VALOR]</a:t>
                    </a:fld>
                    <a:r>
                      <a:rPr lang="en-US"/>
                      <a:t>   AB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2442-46CD-B2B6-9A97393A9D44}"/>
                </c:ext>
              </c:extLst>
            </c:dLbl>
            <c:dLbl>
              <c:idx val="5"/>
              <c:tx>
                <c:rich>
                  <a:bodyPr/>
                  <a:lstStyle/>
                  <a:p>
                    <a:fld id="{0FEDE371-2440-41A5-8106-B7E753FE7033}" type="VALUE">
                      <a:rPr lang="en-US"/>
                      <a:pPr/>
                      <a:t>[VALOR]</a:t>
                    </a:fld>
                    <a:r>
                      <a:rPr lang="en-US"/>
                      <a:t>   ABC</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442-46CD-B2B6-9A97393A9D44}"/>
                </c:ext>
              </c:extLst>
            </c:dLbl>
            <c:dLbl>
              <c:idx val="6"/>
              <c:tx>
                <c:rich>
                  <a:bodyPr/>
                  <a:lstStyle/>
                  <a:p>
                    <a:fld id="{96153CEB-846D-4E3C-8C99-D50634314AE2}" type="VALUE">
                      <a:rPr lang="en-US"/>
                      <a:pPr/>
                      <a:t>[VALOR]</a:t>
                    </a:fld>
                    <a:r>
                      <a:rPr lang="en-US"/>
                      <a:t>   ABC</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2442-46CD-B2B6-9A97393A9D44}"/>
                </c:ext>
              </c:extLst>
            </c:dLbl>
            <c:dLbl>
              <c:idx val="7"/>
              <c:tx>
                <c:rich>
                  <a:bodyPr/>
                  <a:lstStyle/>
                  <a:p>
                    <a:fld id="{DF78547D-023B-47B0-95B7-E7D099C3B842}" type="VALUE">
                      <a:rPr lang="en-US"/>
                      <a:pPr/>
                      <a:t>[VALOR]</a:t>
                    </a:fld>
                    <a:r>
                      <a:rPr lang="en-US"/>
                      <a:t>    BC</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442-46CD-B2B6-9A97393A9D44}"/>
                </c:ext>
              </c:extLst>
            </c:dLbl>
            <c:dLbl>
              <c:idx val="8"/>
              <c:tx>
                <c:rich>
                  <a:bodyPr/>
                  <a:lstStyle/>
                  <a:p>
                    <a:fld id="{82113842-44AE-44F7-8F9F-852F7888EB55}" type="VALUE">
                      <a:rPr lang="en-US"/>
                      <a:pPr/>
                      <a:t>[VALOR]</a:t>
                    </a:fld>
                    <a:r>
                      <a:rPr lang="en-US"/>
                      <a:t>    C</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2442-46CD-B2B6-9A97393A9D44}"/>
                </c:ext>
              </c:extLst>
            </c:dLbl>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Saferi"/>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'Profundidad de las microvellosi'!$O$77:$O$85</c:f>
              <c:strCache>
                <c:ptCount val="9"/>
                <c:pt idx="0">
                  <c:v>Final 1,5 ml/L</c:v>
                </c:pt>
                <c:pt idx="1">
                  <c:v>Final 0,5 ml/L</c:v>
                </c:pt>
                <c:pt idx="2">
                  <c:v>Desarrollo 0,5 ml/L</c:v>
                </c:pt>
                <c:pt idx="3">
                  <c:v>Final 1 ml/L</c:v>
                </c:pt>
                <c:pt idx="4">
                  <c:v>Desarrollo 1 ml/L</c:v>
                </c:pt>
                <c:pt idx="5">
                  <c:v>Desarrollo 1,5 ml/L</c:v>
                </c:pt>
                <c:pt idx="6">
                  <c:v>Toda la fase 1 ml/L</c:v>
                </c:pt>
                <c:pt idx="7">
                  <c:v>Toda la fase 1,5 ml/L</c:v>
                </c:pt>
                <c:pt idx="8">
                  <c:v>Toda la fase 0,5 ml/L</c:v>
                </c:pt>
              </c:strCache>
            </c:strRef>
          </c:cat>
          <c:val>
            <c:numRef>
              <c:f>'Profundidad de las microvellosi'!$P$77:$P$85</c:f>
              <c:numCache>
                <c:formatCode>General</c:formatCode>
                <c:ptCount val="9"/>
                <c:pt idx="0">
                  <c:v>0.37</c:v>
                </c:pt>
                <c:pt idx="1">
                  <c:v>0.37</c:v>
                </c:pt>
                <c:pt idx="2">
                  <c:v>0.39</c:v>
                </c:pt>
                <c:pt idx="3">
                  <c:v>0.39</c:v>
                </c:pt>
                <c:pt idx="4">
                  <c:v>0.39</c:v>
                </c:pt>
                <c:pt idx="5">
                  <c:v>0.42</c:v>
                </c:pt>
                <c:pt idx="6">
                  <c:v>0.46</c:v>
                </c:pt>
                <c:pt idx="7">
                  <c:v>0.49</c:v>
                </c:pt>
                <c:pt idx="8">
                  <c:v>0.52</c:v>
                </c:pt>
              </c:numCache>
            </c:numRef>
          </c:val>
          <c:extLst>
            <c:ext xmlns:c16="http://schemas.microsoft.com/office/drawing/2014/chart" uri="{C3380CC4-5D6E-409C-BE32-E72D297353CC}">
              <c16:uniqueId val="{00000009-2442-46CD-B2B6-9A97393A9D44}"/>
            </c:ext>
          </c:extLst>
        </c:ser>
        <c:dLbls>
          <c:dLblPos val="ctr"/>
          <c:showLegendKey val="0"/>
          <c:showVal val="1"/>
          <c:showCatName val="0"/>
          <c:showSerName val="0"/>
          <c:showPercent val="0"/>
          <c:showBubbleSize val="0"/>
        </c:dLbls>
        <c:gapWidth val="30"/>
        <c:axId val="751670912"/>
        <c:axId val="751669824"/>
      </c:barChart>
      <c:catAx>
        <c:axId val="751670912"/>
        <c:scaling>
          <c:orientation val="minMax"/>
        </c:scaling>
        <c:delete val="0"/>
        <c:axPos val="l"/>
        <c:title>
          <c:tx>
            <c:rich>
              <a:bodyPr rot="-5400000" spcFirstLastPara="1" vertOverflow="ellipsis" vert="horz" wrap="square" anchor="ctr" anchorCtr="1"/>
              <a:lstStyle/>
              <a:p>
                <a:pPr>
                  <a:defRPr sz="1100" b="1" i="0" u="none" strike="noStrike" kern="1200" baseline="0">
                    <a:solidFill>
                      <a:sysClr val="windowText" lastClr="000000"/>
                    </a:solidFill>
                    <a:latin typeface="Saferi"/>
                    <a:ea typeface="+mn-ea"/>
                    <a:cs typeface="+mn-cs"/>
                  </a:defRPr>
                </a:pPr>
                <a:r>
                  <a:rPr lang="es-CO" b="1"/>
                  <a:t>Fases en la crianza X Dosis (ml/L)</a:t>
                </a:r>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Saferi"/>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aferi"/>
                <a:ea typeface="+mn-ea"/>
                <a:cs typeface="+mn-cs"/>
              </a:defRPr>
            </a:pPr>
            <a:endParaRPr lang="es-EC"/>
          </a:p>
        </c:txPr>
        <c:crossAx val="751669824"/>
        <c:crosses val="autoZero"/>
        <c:auto val="1"/>
        <c:lblAlgn val="ctr"/>
        <c:lblOffset val="100"/>
        <c:noMultiLvlLbl val="0"/>
      </c:catAx>
      <c:valAx>
        <c:axId val="751669824"/>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Saferi"/>
                    <a:ea typeface="+mn-ea"/>
                    <a:cs typeface="+mn-cs"/>
                  </a:defRPr>
                </a:pPr>
                <a:r>
                  <a:rPr lang="es-CO" b="1"/>
                  <a:t>Profundidad (um)</a:t>
                </a:r>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Saferi"/>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Saferi"/>
                <a:ea typeface="+mn-ea"/>
                <a:cs typeface="+mn-cs"/>
              </a:defRPr>
            </a:pPr>
            <a:endParaRPr lang="es-EC"/>
          </a:p>
        </c:txPr>
        <c:crossAx val="751670912"/>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latin typeface="Saferi"/>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'Infostat Ganancia peso'!$Q$216</c:f>
              <c:strCache>
                <c:ptCount val="1"/>
                <c:pt idx="0">
                  <c:v>Medias</c:v>
                </c:pt>
              </c:strCache>
            </c:strRef>
          </c:tx>
          <c:spPr>
            <a:solidFill>
              <a:schemeClr val="bg1">
                <a:lumMod val="85000"/>
              </a:schemeClr>
            </a:solidFill>
            <a:ln>
              <a:solidFill>
                <a:schemeClr val="tx1"/>
              </a:solidFill>
            </a:ln>
            <a:effectLst/>
          </c:spPr>
          <c:invertIfNegative val="0"/>
          <c:dLbls>
            <c:dLbl>
              <c:idx val="0"/>
              <c:tx>
                <c:rich>
                  <a:bodyPr/>
                  <a:lstStyle/>
                  <a:p>
                    <a:fld id="{5839E10C-132E-4014-9E5C-8B905F1B4960}"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CAE-4431-A19E-A004206B8B8A}"/>
                </c:ext>
              </c:extLst>
            </c:dLbl>
            <c:dLbl>
              <c:idx val="1"/>
              <c:tx>
                <c:rich>
                  <a:bodyPr/>
                  <a:lstStyle/>
                  <a:p>
                    <a:fld id="{E9BB08B8-FB1D-4DB4-8A05-9C0C02785AAD}"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CAE-4431-A19E-A004206B8B8A}"/>
                </c:ext>
              </c:extLst>
            </c:dLbl>
            <c:dLbl>
              <c:idx val="2"/>
              <c:tx>
                <c:rich>
                  <a:bodyPr/>
                  <a:lstStyle/>
                  <a:p>
                    <a:fld id="{390CD234-17CC-40E8-8FDC-8F9C93B9CEEA}" type="VALUE">
                      <a:rPr lang="en-US"/>
                      <a:pPr/>
                      <a:t>[VALOR]</a:t>
                    </a:fld>
                    <a:r>
                      <a:rPr lang="en-US"/>
                      <a:t>   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CAE-4431-A19E-A004206B8B8A}"/>
                </c:ext>
              </c:extLst>
            </c:dLbl>
            <c:spPr>
              <a:noFill/>
              <a:ln>
                <a:noFill/>
              </a:ln>
              <a:effectLst/>
            </c:spPr>
            <c:txPr>
              <a:bodyPr rot="-5400000" spcFirstLastPara="1" vertOverflow="ellipsis" wrap="square" anchor="ctr" anchorCtr="1"/>
              <a:lstStyle/>
              <a:p>
                <a:pPr>
                  <a:defRPr sz="1100" b="1" i="0" u="none" strike="noStrike" kern="1200" baseline="0">
                    <a:solidFill>
                      <a:sysClr val="windowText" lastClr="000000"/>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19050" cap="flat" cmpd="sng" algn="ctr">
                <a:solidFill>
                  <a:schemeClr val="tx1">
                    <a:lumMod val="65000"/>
                    <a:lumOff val="35000"/>
                  </a:schemeClr>
                </a:solidFill>
                <a:round/>
              </a:ln>
              <a:effectLst/>
            </c:spPr>
          </c:errBars>
          <c:cat>
            <c:strRef>
              <c:f>'Infostat Ganancia peso'!$P$217:$P$219</c:f>
              <c:strCache>
                <c:ptCount val="3"/>
                <c:pt idx="0">
                  <c:v>Desarrollo     </c:v>
                </c:pt>
                <c:pt idx="1">
                  <c:v>Final          </c:v>
                </c:pt>
                <c:pt idx="2">
                  <c:v>Toda la fase</c:v>
                </c:pt>
              </c:strCache>
            </c:strRef>
          </c:cat>
          <c:val>
            <c:numRef>
              <c:f>'Infostat Ganancia peso'!$Q$217:$Q$219</c:f>
              <c:numCache>
                <c:formatCode>General</c:formatCode>
                <c:ptCount val="3"/>
                <c:pt idx="0">
                  <c:v>737.24</c:v>
                </c:pt>
                <c:pt idx="1">
                  <c:v>742.83</c:v>
                </c:pt>
                <c:pt idx="2">
                  <c:v>828.57</c:v>
                </c:pt>
              </c:numCache>
            </c:numRef>
          </c:val>
          <c:extLst>
            <c:ext xmlns:c16="http://schemas.microsoft.com/office/drawing/2014/chart" uri="{C3380CC4-5D6E-409C-BE32-E72D297353CC}">
              <c16:uniqueId val="{00000003-DCAE-4431-A19E-A004206B8B8A}"/>
            </c:ext>
          </c:extLst>
        </c:ser>
        <c:dLbls>
          <c:dLblPos val="ctr"/>
          <c:showLegendKey val="0"/>
          <c:showVal val="1"/>
          <c:showCatName val="0"/>
          <c:showSerName val="0"/>
          <c:showPercent val="0"/>
          <c:showBubbleSize val="0"/>
        </c:dLbls>
        <c:gapWidth val="100"/>
        <c:overlap val="-27"/>
        <c:axId val="469929888"/>
        <c:axId val="469930432"/>
      </c:barChart>
      <c:catAx>
        <c:axId val="469929888"/>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s-CO" b="1"/>
                  <a:t>Fases</a:t>
                </a:r>
                <a:r>
                  <a:rPr lang="es-CO" b="1" baseline="0"/>
                  <a:t> de Aplicación</a:t>
                </a:r>
                <a:endParaRPr lang="es-CO" b="1"/>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EC"/>
          </a:p>
        </c:txPr>
        <c:crossAx val="469930432"/>
        <c:crosses val="autoZero"/>
        <c:auto val="1"/>
        <c:lblAlgn val="ctr"/>
        <c:lblOffset val="100"/>
        <c:noMultiLvlLbl val="0"/>
      </c:catAx>
      <c:valAx>
        <c:axId val="469930432"/>
        <c:scaling>
          <c:orientation val="minMax"/>
        </c:scaling>
        <c:delete val="0"/>
        <c:axPos val="l"/>
        <c:title>
          <c:tx>
            <c:rich>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s-CO" b="1"/>
                  <a:t>Ganancia</a:t>
                </a:r>
                <a:r>
                  <a:rPr lang="es-CO" b="1" baseline="0"/>
                  <a:t> de peso sexta (gramos)</a:t>
                </a:r>
                <a:endParaRPr lang="es-CO" b="1"/>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EC"/>
          </a:p>
        </c:txPr>
        <c:crossAx val="469929888"/>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'Infostat Conversión A.'!$Q$219</c:f>
              <c:strCache>
                <c:ptCount val="1"/>
                <c:pt idx="0">
                  <c:v>Medias</c:v>
                </c:pt>
              </c:strCache>
            </c:strRef>
          </c:tx>
          <c:spPr>
            <a:solidFill>
              <a:schemeClr val="bg1">
                <a:lumMod val="85000"/>
              </a:schemeClr>
            </a:solidFill>
            <a:ln>
              <a:solidFill>
                <a:schemeClr val="tx1"/>
              </a:solidFill>
            </a:ln>
            <a:effectLst/>
          </c:spPr>
          <c:invertIfNegative val="0"/>
          <c:dLbls>
            <c:dLbl>
              <c:idx val="0"/>
              <c:tx>
                <c:rich>
                  <a:bodyPr/>
                  <a:lstStyle/>
                  <a:p>
                    <a:fld id="{EE9A3037-C25D-415E-9A94-0C066432327B}"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F15-4D09-9E42-64913C507CAA}"/>
                </c:ext>
              </c:extLst>
            </c:dLbl>
            <c:dLbl>
              <c:idx val="1"/>
              <c:tx>
                <c:rich>
                  <a:bodyPr/>
                  <a:lstStyle/>
                  <a:p>
                    <a:fld id="{9400F43B-1ABA-4095-9548-EA100AF7ABBA}" type="VALUE">
                      <a:rPr lang="en-US"/>
                      <a:pPr/>
                      <a:t>[VALOR]</a:t>
                    </a:fld>
                    <a:r>
                      <a:rPr lang="en-US"/>
                      <a:t>   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F15-4D09-9E42-64913C507CAA}"/>
                </c:ext>
              </c:extLst>
            </c:dLbl>
            <c:dLbl>
              <c:idx val="2"/>
              <c:tx>
                <c:rich>
                  <a:bodyPr/>
                  <a:lstStyle/>
                  <a:p>
                    <a:fld id="{21A49966-A396-4B36-8334-A4BAAA5AE6AC}" type="VALUE">
                      <a:rPr lang="en-US"/>
                      <a:pPr/>
                      <a:t>[VALOR]</a:t>
                    </a:fld>
                    <a:r>
                      <a:rPr lang="en-US"/>
                      <a:t>   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F15-4D09-9E42-64913C507CAA}"/>
                </c:ext>
              </c:extLst>
            </c:dLbl>
            <c:spPr>
              <a:noFill/>
              <a:ln>
                <a:noFill/>
              </a:ln>
              <a:effectLst/>
            </c:spPr>
            <c:txPr>
              <a:bodyPr rot="-5400000" spcFirstLastPara="1" vertOverflow="ellipsis" wrap="square" anchor="ctr" anchorCtr="1"/>
              <a:lstStyle/>
              <a:p>
                <a:pPr>
                  <a:defRPr sz="1100" b="1" i="0" u="none" strike="noStrike" kern="1200" baseline="0">
                    <a:solidFill>
                      <a:sysClr val="windowText" lastClr="000000"/>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19050" cap="flat" cmpd="sng" algn="ctr">
                <a:solidFill>
                  <a:schemeClr val="tx1">
                    <a:lumMod val="65000"/>
                    <a:lumOff val="35000"/>
                  </a:schemeClr>
                </a:solidFill>
                <a:round/>
              </a:ln>
              <a:effectLst/>
            </c:spPr>
          </c:errBars>
          <c:cat>
            <c:strRef>
              <c:f>'Infostat Conversión A.'!$P$220:$P$222</c:f>
              <c:strCache>
                <c:ptCount val="3"/>
                <c:pt idx="0">
                  <c:v>Todas las fases</c:v>
                </c:pt>
                <c:pt idx="1">
                  <c:v>Final          </c:v>
                </c:pt>
                <c:pt idx="2">
                  <c:v>Desarrollo     </c:v>
                </c:pt>
              </c:strCache>
            </c:strRef>
          </c:cat>
          <c:val>
            <c:numRef>
              <c:f>'Infostat Conversión A.'!$Q$220:$Q$222</c:f>
              <c:numCache>
                <c:formatCode>General</c:formatCode>
                <c:ptCount val="3"/>
                <c:pt idx="0">
                  <c:v>1.74</c:v>
                </c:pt>
                <c:pt idx="1">
                  <c:v>1.96</c:v>
                </c:pt>
                <c:pt idx="2">
                  <c:v>1.96</c:v>
                </c:pt>
              </c:numCache>
            </c:numRef>
          </c:val>
          <c:extLst>
            <c:ext xmlns:c16="http://schemas.microsoft.com/office/drawing/2014/chart" uri="{C3380CC4-5D6E-409C-BE32-E72D297353CC}">
              <c16:uniqueId val="{00000003-BF15-4D09-9E42-64913C507CAA}"/>
            </c:ext>
          </c:extLst>
        </c:ser>
        <c:dLbls>
          <c:dLblPos val="ctr"/>
          <c:showLegendKey val="0"/>
          <c:showVal val="1"/>
          <c:showCatName val="0"/>
          <c:showSerName val="0"/>
          <c:showPercent val="0"/>
          <c:showBubbleSize val="0"/>
        </c:dLbls>
        <c:gapWidth val="100"/>
        <c:overlap val="-27"/>
        <c:axId val="289608960"/>
        <c:axId val="289609504"/>
      </c:barChart>
      <c:catAx>
        <c:axId val="289608960"/>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s-CO" b="1"/>
                  <a:t>Fases de aplicación</a:t>
                </a:r>
                <a:r>
                  <a:rPr lang="es-CO" b="1" baseline="0"/>
                  <a:t> </a:t>
                </a:r>
                <a:endParaRPr lang="es-CO" b="1"/>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EC"/>
          </a:p>
        </c:txPr>
        <c:crossAx val="289609504"/>
        <c:crosses val="autoZero"/>
        <c:auto val="1"/>
        <c:lblAlgn val="ctr"/>
        <c:lblOffset val="100"/>
        <c:noMultiLvlLbl val="0"/>
      </c:catAx>
      <c:valAx>
        <c:axId val="289609504"/>
        <c:scaling>
          <c:orientation val="minMax"/>
        </c:scaling>
        <c:delete val="0"/>
        <c:axPos val="l"/>
        <c:title>
          <c:tx>
            <c:rich>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s-CO" b="1"/>
                  <a:t>Conversión</a:t>
                </a:r>
                <a:r>
                  <a:rPr lang="es-CO" b="1" baseline="0"/>
                  <a:t> alimenticia </a:t>
                </a:r>
                <a:endParaRPr lang="es-CO" b="1"/>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EC"/>
          </a:p>
        </c:txPr>
        <c:crossAx val="289608960"/>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Mortalidad!$Q$48</c:f>
              <c:strCache>
                <c:ptCount val="1"/>
                <c:pt idx="0">
                  <c:v>Medias </c:v>
                </c:pt>
              </c:strCache>
            </c:strRef>
          </c:tx>
          <c:spPr>
            <a:solidFill>
              <a:schemeClr val="bg1">
                <a:lumMod val="85000"/>
              </a:schemeClr>
            </a:solidFill>
            <a:ln>
              <a:solidFill>
                <a:schemeClr val="tx1"/>
              </a:solidFill>
            </a:ln>
            <a:effectLst/>
          </c:spPr>
          <c:invertIfNegative val="0"/>
          <c:dLbls>
            <c:dLbl>
              <c:idx val="0"/>
              <c:layout>
                <c:manualLayout>
                  <c:x val="3.6907694618614741E-2"/>
                  <c:y val="-5.9668525287722796E-4"/>
                </c:manualLayout>
              </c:layout>
              <c:tx>
                <c:rich>
                  <a:bodyPr/>
                  <a:lstStyle/>
                  <a:p>
                    <a:fld id="{0886BF91-4E32-45C5-8AF2-054078839885}" type="VALUE">
                      <a:rPr lang="en-US"/>
                      <a:pPr/>
                      <a:t>[VALOR]</a:t>
                    </a:fld>
                    <a:r>
                      <a:rPr lang="en-US"/>
                      <a:t>   A</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A54-4422-AFB2-9486CBEDE2D3}"/>
                </c:ext>
              </c:extLst>
            </c:dLbl>
            <c:dLbl>
              <c:idx val="1"/>
              <c:layout>
                <c:manualLayout>
                  <c:x val="2.9987501877624473E-2"/>
                  <c:y val="7.3679256926181269E-3"/>
                </c:manualLayout>
              </c:layout>
              <c:tx>
                <c:rich>
                  <a:bodyPr/>
                  <a:lstStyle/>
                  <a:p>
                    <a:fld id="{E729C6D7-2020-4A1F-9A87-9E7812DA43A0}" type="VALUE">
                      <a:rPr lang="en-US"/>
                      <a:pPr/>
                      <a:t>[VALOR]</a:t>
                    </a:fld>
                    <a:r>
                      <a:rPr lang="en-US"/>
                      <a:t>   A</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A54-4422-AFB2-9486CBEDE2D3}"/>
                </c:ext>
              </c:extLst>
            </c:dLbl>
            <c:dLbl>
              <c:idx val="2"/>
              <c:layout>
                <c:manualLayout>
                  <c:x val="0"/>
                  <c:y val="0.34694036592458954"/>
                </c:manualLayout>
              </c:layout>
              <c:tx>
                <c:rich>
                  <a:bodyPr/>
                  <a:lstStyle/>
                  <a:p>
                    <a:fld id="{CF7DD048-F12F-44E2-A2AC-4C26D40BACB6}" type="VALUE">
                      <a:rPr lang="en-US"/>
                      <a:pPr/>
                      <a:t>[VALOR]</a:t>
                    </a:fld>
                    <a:r>
                      <a:rPr lang="en-US"/>
                      <a:t>   B</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A54-4422-AFB2-9486CBEDE2D3}"/>
                </c:ext>
              </c:extLst>
            </c:dLbl>
            <c:spPr>
              <a:noFill/>
              <a:ln>
                <a:noFill/>
              </a:ln>
              <a:effectLst/>
            </c:spPr>
            <c:txPr>
              <a:bodyPr rot="-5400000" spcFirstLastPara="1" vertOverflow="ellipsis" wrap="square" anchor="ctr" anchorCtr="1"/>
              <a:lstStyle/>
              <a:p>
                <a:pPr>
                  <a:defRPr sz="1100" b="1" i="0" u="none" strike="noStrike" kern="1200" baseline="0">
                    <a:solidFill>
                      <a:sysClr val="windowText" lastClr="000000"/>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19050" cap="flat" cmpd="sng" algn="ctr">
                <a:solidFill>
                  <a:schemeClr val="tx1">
                    <a:lumMod val="65000"/>
                    <a:lumOff val="35000"/>
                  </a:schemeClr>
                </a:solidFill>
                <a:round/>
              </a:ln>
              <a:effectLst/>
            </c:spPr>
          </c:errBars>
          <c:cat>
            <c:strRef>
              <c:f>Mortalidad!$P$49:$P$51</c:f>
              <c:strCache>
                <c:ptCount val="3"/>
                <c:pt idx="0">
                  <c:v>Desarrollo     </c:v>
                </c:pt>
                <c:pt idx="1">
                  <c:v>Toda la fase</c:v>
                </c:pt>
                <c:pt idx="2">
                  <c:v>Final          </c:v>
                </c:pt>
              </c:strCache>
            </c:strRef>
          </c:cat>
          <c:val>
            <c:numRef>
              <c:f>Mortalidad!$Q$49:$Q$51</c:f>
              <c:numCache>
                <c:formatCode>0.00</c:formatCode>
                <c:ptCount val="3"/>
                <c:pt idx="0">
                  <c:v>1.6999999999999999E-3</c:v>
                </c:pt>
                <c:pt idx="1">
                  <c:v>2.5000000000000001E-3</c:v>
                </c:pt>
                <c:pt idx="2" formatCode="General">
                  <c:v>0.09</c:v>
                </c:pt>
              </c:numCache>
            </c:numRef>
          </c:val>
          <c:extLst>
            <c:ext xmlns:c16="http://schemas.microsoft.com/office/drawing/2014/chart" uri="{C3380CC4-5D6E-409C-BE32-E72D297353CC}">
              <c16:uniqueId val="{00000003-FA54-4422-AFB2-9486CBEDE2D3}"/>
            </c:ext>
          </c:extLst>
        </c:ser>
        <c:dLbls>
          <c:dLblPos val="outEnd"/>
          <c:showLegendKey val="0"/>
          <c:showVal val="1"/>
          <c:showCatName val="0"/>
          <c:showSerName val="0"/>
          <c:showPercent val="0"/>
          <c:showBubbleSize val="0"/>
        </c:dLbls>
        <c:gapWidth val="100"/>
        <c:overlap val="-27"/>
        <c:axId val="289613312"/>
        <c:axId val="289615488"/>
      </c:barChart>
      <c:catAx>
        <c:axId val="289613312"/>
        <c:scaling>
          <c:orientation val="minMax"/>
        </c:scaling>
        <c:delete val="0"/>
        <c:axPos val="b"/>
        <c:title>
          <c:tx>
            <c:rich>
              <a:bodyPr rot="0" spcFirstLastPara="1" vertOverflow="ellipsis" vert="horz" wrap="square" anchor="ctr" anchorCtr="1"/>
              <a:lstStyle/>
              <a:p>
                <a:pPr algn="ctr" rtl="0">
                  <a:defRPr sz="1100" b="1" i="0" u="none" strike="noStrike" kern="1200" baseline="0">
                    <a:solidFill>
                      <a:sysClr val="windowText" lastClr="000000"/>
                    </a:solidFill>
                    <a:latin typeface="+mn-lt"/>
                    <a:ea typeface="+mn-ea"/>
                    <a:cs typeface="+mn-cs"/>
                  </a:defRPr>
                </a:pPr>
                <a:r>
                  <a:rPr lang="es-CO" b="1"/>
                  <a:t>Fase en la crianza de pollos broiler</a:t>
                </a:r>
              </a:p>
            </c:rich>
          </c:tx>
          <c:overlay val="0"/>
          <c:spPr>
            <a:noFill/>
            <a:ln>
              <a:noFill/>
            </a:ln>
            <a:effectLst/>
          </c:spPr>
          <c:txPr>
            <a:bodyPr rot="0" spcFirstLastPara="1" vertOverflow="ellipsis" vert="horz" wrap="square" anchor="ctr" anchorCtr="1"/>
            <a:lstStyle/>
            <a:p>
              <a:pPr algn="ctr" rtl="0">
                <a:defRPr sz="1100" b="1" i="0" u="none" strike="noStrike" kern="1200" baseline="0">
                  <a:solidFill>
                    <a:sysClr val="windowText" lastClr="000000"/>
                  </a:solidFill>
                  <a:latin typeface="+mn-lt"/>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n-lt"/>
                <a:ea typeface="+mn-ea"/>
                <a:cs typeface="+mn-cs"/>
              </a:defRPr>
            </a:pPr>
            <a:endParaRPr lang="es-EC"/>
          </a:p>
        </c:txPr>
        <c:crossAx val="289615488"/>
        <c:crosses val="autoZero"/>
        <c:auto val="1"/>
        <c:lblAlgn val="ctr"/>
        <c:lblOffset val="100"/>
        <c:noMultiLvlLbl val="0"/>
      </c:catAx>
      <c:valAx>
        <c:axId val="289615488"/>
        <c:scaling>
          <c:orientation val="minMax"/>
        </c:scaling>
        <c:delete val="0"/>
        <c:axPos val="l"/>
        <c:title>
          <c:tx>
            <c:rich>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s-CO" b="1"/>
                  <a:t>Mortalidad (%)</a:t>
                </a:r>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EC"/>
            </a:p>
          </c:txPr>
        </c:title>
        <c:numFmt formatCode="0.00"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EC"/>
          </a:p>
        </c:txPr>
        <c:crossAx val="289613312"/>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latin typeface="+mn-lt"/>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bg1">
                <a:lumMod val="85000"/>
              </a:schemeClr>
            </a:solidFill>
            <a:ln>
              <a:solidFill>
                <a:schemeClr val="tx1"/>
              </a:solidFill>
            </a:ln>
            <a:effectLst/>
          </c:spPr>
          <c:invertIfNegative val="0"/>
          <c:dLbls>
            <c:dLbl>
              <c:idx val="0"/>
              <c:layout>
                <c:manualLayout>
                  <c:x val="3.6891545935512055E-2"/>
                  <c:y val="5.2086775494018904E-3"/>
                </c:manualLayout>
              </c:layout>
              <c:tx>
                <c:rich>
                  <a:bodyPr/>
                  <a:lstStyle/>
                  <a:p>
                    <a:fld id="{5E7E0B35-0912-4478-A112-04268518B06C}" type="VALUE">
                      <a:rPr lang="en-US"/>
                      <a:pPr/>
                      <a:t>[VALOR]</a:t>
                    </a:fld>
                    <a:r>
                      <a:rPr lang="en-US"/>
                      <a:t>   A</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2F1-4D23-BF43-C87B771879A1}"/>
                </c:ext>
              </c:extLst>
            </c:dLbl>
            <c:dLbl>
              <c:idx val="1"/>
              <c:layout>
                <c:manualLayout>
                  <c:x val="3.6891545935512055E-2"/>
                  <c:y val="5.2086775494018904E-3"/>
                </c:manualLayout>
              </c:layout>
              <c:tx>
                <c:rich>
                  <a:bodyPr/>
                  <a:lstStyle/>
                  <a:p>
                    <a:fld id="{55E6AB24-526E-42F6-8946-C4B9181890D2}" type="VALUE">
                      <a:rPr lang="en-US"/>
                      <a:pPr/>
                      <a:t>[VALOR]</a:t>
                    </a:fld>
                    <a:r>
                      <a:rPr lang="en-US"/>
                      <a:t>   A</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2F1-4D23-BF43-C87B771879A1}"/>
                </c:ext>
              </c:extLst>
            </c:dLbl>
            <c:dLbl>
              <c:idx val="2"/>
              <c:layout>
                <c:manualLayout>
                  <c:x val="0"/>
                  <c:y val="0.3869375587310846"/>
                </c:manualLayout>
              </c:layout>
              <c:tx>
                <c:rich>
                  <a:bodyPr/>
                  <a:lstStyle/>
                  <a:p>
                    <a:fld id="{D95F387C-1A89-4814-8B13-5545DA4E8658}" type="VALUE">
                      <a:rPr lang="en-US"/>
                      <a:pPr/>
                      <a:t>[VALOR]</a:t>
                    </a:fld>
                    <a:r>
                      <a:rPr lang="en-US"/>
                      <a:t>   B</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2F1-4D23-BF43-C87B771879A1}"/>
                </c:ext>
              </c:extLst>
            </c:dLbl>
            <c:spPr>
              <a:noFill/>
              <a:ln>
                <a:noFill/>
              </a:ln>
              <a:effectLst/>
            </c:spPr>
            <c:txPr>
              <a:bodyPr rot="-5400000" spcFirstLastPara="1" vertOverflow="ellipsis" wrap="square" anchor="ctr" anchorCtr="1"/>
              <a:lstStyle/>
              <a:p>
                <a:pPr>
                  <a:defRPr sz="1100" b="1" i="0" u="none" strike="noStrike" kern="1200" baseline="0">
                    <a:solidFill>
                      <a:sysClr val="windowText" lastClr="000000"/>
                    </a:solidFill>
                    <a:latin typeface="San saferi"/>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19050" cap="flat" cmpd="sng" algn="ctr">
                <a:solidFill>
                  <a:schemeClr val="tx1">
                    <a:lumMod val="65000"/>
                    <a:lumOff val="35000"/>
                  </a:schemeClr>
                </a:solidFill>
                <a:round/>
              </a:ln>
              <a:effectLst/>
            </c:spPr>
          </c:errBars>
          <c:cat>
            <c:numRef>
              <c:f>Mortalidad!$P$58:$P$60</c:f>
              <c:numCache>
                <c:formatCode>General</c:formatCode>
                <c:ptCount val="3"/>
                <c:pt idx="0">
                  <c:v>1.5</c:v>
                </c:pt>
                <c:pt idx="1">
                  <c:v>1</c:v>
                </c:pt>
                <c:pt idx="2">
                  <c:v>0.5</c:v>
                </c:pt>
              </c:numCache>
            </c:numRef>
          </c:cat>
          <c:val>
            <c:numRef>
              <c:f>Mortalidad!$Q$58:$Q$60</c:f>
              <c:numCache>
                <c:formatCode>0.00</c:formatCode>
                <c:ptCount val="3"/>
                <c:pt idx="0">
                  <c:v>2.5000000000000001E-3</c:v>
                </c:pt>
                <c:pt idx="1">
                  <c:v>2.5000000000000001E-3</c:v>
                </c:pt>
                <c:pt idx="2" formatCode="General">
                  <c:v>0.08</c:v>
                </c:pt>
              </c:numCache>
            </c:numRef>
          </c:val>
          <c:extLst>
            <c:ext xmlns:c16="http://schemas.microsoft.com/office/drawing/2014/chart" uri="{C3380CC4-5D6E-409C-BE32-E72D297353CC}">
              <c16:uniqueId val="{00000003-12F1-4D23-BF43-C87B771879A1}"/>
            </c:ext>
          </c:extLst>
        </c:ser>
        <c:dLbls>
          <c:dLblPos val="ctr"/>
          <c:showLegendKey val="0"/>
          <c:showVal val="1"/>
          <c:showCatName val="0"/>
          <c:showSerName val="0"/>
          <c:showPercent val="0"/>
          <c:showBubbleSize val="0"/>
        </c:dLbls>
        <c:gapWidth val="100"/>
        <c:overlap val="-27"/>
        <c:axId val="651995184"/>
        <c:axId val="651996272"/>
      </c:barChart>
      <c:catAx>
        <c:axId val="651995184"/>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San saferi"/>
                    <a:ea typeface="+mn-ea"/>
                    <a:cs typeface="+mn-cs"/>
                  </a:defRPr>
                </a:pPr>
                <a:r>
                  <a:rPr lang="es-CO" b="1"/>
                  <a:t>Dosis (ml/L)</a:t>
                </a:r>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San saferi"/>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San saferi"/>
                <a:ea typeface="+mn-ea"/>
                <a:cs typeface="+mn-cs"/>
              </a:defRPr>
            </a:pPr>
            <a:endParaRPr lang="es-EC"/>
          </a:p>
        </c:txPr>
        <c:crossAx val="651996272"/>
        <c:crosses val="autoZero"/>
        <c:auto val="1"/>
        <c:lblAlgn val="ctr"/>
        <c:lblOffset val="100"/>
        <c:noMultiLvlLbl val="0"/>
      </c:catAx>
      <c:valAx>
        <c:axId val="651996272"/>
        <c:scaling>
          <c:orientation val="minMax"/>
        </c:scaling>
        <c:delete val="0"/>
        <c:axPos val="l"/>
        <c:title>
          <c:tx>
            <c:rich>
              <a:bodyPr rot="-5400000" spcFirstLastPara="1" vertOverflow="ellipsis" vert="horz" wrap="square" anchor="ctr" anchorCtr="1"/>
              <a:lstStyle/>
              <a:p>
                <a:pPr>
                  <a:defRPr sz="1100" b="1" i="0" u="none" strike="noStrike" kern="1200" baseline="0">
                    <a:solidFill>
                      <a:sysClr val="windowText" lastClr="000000"/>
                    </a:solidFill>
                    <a:latin typeface="San saferi"/>
                    <a:ea typeface="+mn-ea"/>
                    <a:cs typeface="+mn-cs"/>
                  </a:defRPr>
                </a:pPr>
                <a:r>
                  <a:rPr lang="es-CO" b="1"/>
                  <a:t>Mortalidad (%)</a:t>
                </a:r>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San saferi"/>
                  <a:ea typeface="+mn-ea"/>
                  <a:cs typeface="+mn-cs"/>
                </a:defRPr>
              </a:pPr>
              <a:endParaRPr lang="es-EC"/>
            </a:p>
          </c:txPr>
        </c:title>
        <c:numFmt formatCode="0.00"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900" b="0" i="0" u="none" strike="noStrike" kern="1200" baseline="0">
                <a:solidFill>
                  <a:sysClr val="windowText" lastClr="000000"/>
                </a:solidFill>
                <a:latin typeface="San saferi"/>
                <a:ea typeface="+mn-ea"/>
                <a:cs typeface="+mn-cs"/>
              </a:defRPr>
            </a:pPr>
            <a:endParaRPr lang="es-EC"/>
          </a:p>
        </c:txPr>
        <c:crossAx val="651995184"/>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latin typeface="San saferi"/>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Mortalidad!$Q$66</c:f>
              <c:strCache>
                <c:ptCount val="1"/>
                <c:pt idx="0">
                  <c:v>Medias </c:v>
                </c:pt>
              </c:strCache>
            </c:strRef>
          </c:tx>
          <c:spPr>
            <a:solidFill>
              <a:schemeClr val="bg1">
                <a:lumMod val="85000"/>
              </a:schemeClr>
            </a:solidFill>
            <a:ln>
              <a:solidFill>
                <a:schemeClr val="tx1"/>
              </a:solidFill>
            </a:ln>
            <a:effectLst/>
          </c:spPr>
          <c:invertIfNegative val="0"/>
          <c:dLbls>
            <c:dLbl>
              <c:idx val="0"/>
              <c:tx>
                <c:rich>
                  <a:bodyPr/>
                  <a:lstStyle/>
                  <a:p>
                    <a:fld id="{6EADCE51-A077-4BC4-A39F-562F42EAE269}" type="VALUE">
                      <a:rPr lang="en-US"/>
                      <a:pPr/>
                      <a:t>[VALOR]</a:t>
                    </a:fld>
                    <a:r>
                      <a:rPr lang="en-US" baseline="0"/>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E6D-406B-BC15-E228EA1F7D5A}"/>
                </c:ext>
              </c:extLst>
            </c:dLbl>
            <c:dLbl>
              <c:idx val="1"/>
              <c:tx>
                <c:rich>
                  <a:bodyPr/>
                  <a:lstStyle/>
                  <a:p>
                    <a:fld id="{9690B414-AC26-4904-8358-5D8A1C898FD0}"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E6D-406B-BC15-E228EA1F7D5A}"/>
                </c:ext>
              </c:extLst>
            </c:dLbl>
            <c:dLbl>
              <c:idx val="2"/>
              <c:tx>
                <c:rich>
                  <a:bodyPr/>
                  <a:lstStyle/>
                  <a:p>
                    <a:fld id="{AC85D24B-BE5A-4E05-A67D-F5A0F0A79C88}"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E6D-406B-BC15-E228EA1F7D5A}"/>
                </c:ext>
              </c:extLst>
            </c:dLbl>
            <c:dLbl>
              <c:idx val="3"/>
              <c:tx>
                <c:rich>
                  <a:bodyPr/>
                  <a:lstStyle/>
                  <a:p>
                    <a:fld id="{7E0EC5D6-82F2-4594-AFF3-86EF5E007C60}"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E6D-406B-BC15-E228EA1F7D5A}"/>
                </c:ext>
              </c:extLst>
            </c:dLbl>
            <c:dLbl>
              <c:idx val="4"/>
              <c:tx>
                <c:rich>
                  <a:bodyPr/>
                  <a:lstStyle/>
                  <a:p>
                    <a:fld id="{F5AB8990-3F55-4D94-A4A5-371369D2F801}"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E6D-406B-BC15-E228EA1F7D5A}"/>
                </c:ext>
              </c:extLst>
            </c:dLbl>
            <c:dLbl>
              <c:idx val="5"/>
              <c:tx>
                <c:rich>
                  <a:bodyPr/>
                  <a:lstStyle/>
                  <a:p>
                    <a:fld id="{D13B4CA5-7CAE-41A8-B964-886FF0EDF797}"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E6D-406B-BC15-E228EA1F7D5A}"/>
                </c:ext>
              </c:extLst>
            </c:dLbl>
            <c:dLbl>
              <c:idx val="6"/>
              <c:tx>
                <c:rich>
                  <a:bodyPr/>
                  <a:lstStyle/>
                  <a:p>
                    <a:fld id="{C62B7EE6-FB6C-4390-BC4A-ED6F54599364}"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9E6D-406B-BC15-E228EA1F7D5A}"/>
                </c:ext>
              </c:extLst>
            </c:dLbl>
            <c:dLbl>
              <c:idx val="7"/>
              <c:tx>
                <c:rich>
                  <a:bodyPr/>
                  <a:lstStyle/>
                  <a:p>
                    <a:fld id="{E32E9580-D6A4-4DA8-8D4F-4A65752BDDB6}"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E6D-406B-BC15-E228EA1F7D5A}"/>
                </c:ext>
              </c:extLst>
            </c:dLbl>
            <c:dLbl>
              <c:idx val="8"/>
              <c:tx>
                <c:rich>
                  <a:bodyPr/>
                  <a:lstStyle/>
                  <a:p>
                    <a:fld id="{588755F0-DDDC-43FE-B3E7-3A98ABBAAAA8}" type="VALUE">
                      <a:rPr lang="en-US"/>
                      <a:pPr/>
                      <a:t>[VALOR]</a:t>
                    </a:fld>
                    <a:r>
                      <a:rPr lang="en-US"/>
                      <a:t>   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9E6D-406B-BC15-E228EA1F7D5A}"/>
                </c:ext>
              </c:extLst>
            </c:dLbl>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Mortalidad!$P$67:$P$75</c:f>
              <c:strCache>
                <c:ptCount val="9"/>
                <c:pt idx="0">
                  <c:v>Desarrollo 0,5 ml/l</c:v>
                </c:pt>
                <c:pt idx="1">
                  <c:v>Toda la fase 0,5 ml/l</c:v>
                </c:pt>
                <c:pt idx="2">
                  <c:v>Final 1,5 ml/l</c:v>
                </c:pt>
                <c:pt idx="3">
                  <c:v>Toda la fase 1 ml/l</c:v>
                </c:pt>
                <c:pt idx="4">
                  <c:v>Toda la fase 1,5 ml/l</c:v>
                </c:pt>
                <c:pt idx="5">
                  <c:v>Desarrollo 1,5 ml/l</c:v>
                </c:pt>
                <c:pt idx="6">
                  <c:v>Desarrollo 1 ml/l</c:v>
                </c:pt>
                <c:pt idx="7">
                  <c:v>Final 1 ml/l</c:v>
                </c:pt>
                <c:pt idx="8">
                  <c:v>Final 0,5 ml/l</c:v>
                </c:pt>
              </c:strCache>
            </c:strRef>
          </c:cat>
          <c:val>
            <c:numRef>
              <c:f>Mortalidad!$Q$67:$Q$75</c:f>
              <c:numCache>
                <c:formatCode>0.00</c:formatCode>
                <c:ptCount val="9"/>
                <c:pt idx="0">
                  <c:v>0</c:v>
                </c:pt>
                <c:pt idx="1">
                  <c:v>2.5000000000000001E-3</c:v>
                </c:pt>
                <c:pt idx="2">
                  <c:v>2.5000000000000001E-3</c:v>
                </c:pt>
                <c:pt idx="3">
                  <c:v>2.5000000000000001E-3</c:v>
                </c:pt>
                <c:pt idx="4">
                  <c:v>2.5000000000000001E-3</c:v>
                </c:pt>
                <c:pt idx="5">
                  <c:v>2.5000000000000001E-3</c:v>
                </c:pt>
                <c:pt idx="6">
                  <c:v>2.5000000000000001E-3</c:v>
                </c:pt>
                <c:pt idx="7">
                  <c:v>2.5000000000000001E-3</c:v>
                </c:pt>
                <c:pt idx="8" formatCode="General">
                  <c:v>0.25</c:v>
                </c:pt>
              </c:numCache>
            </c:numRef>
          </c:val>
          <c:extLst>
            <c:ext xmlns:c16="http://schemas.microsoft.com/office/drawing/2014/chart" uri="{C3380CC4-5D6E-409C-BE32-E72D297353CC}">
              <c16:uniqueId val="{00000009-9E6D-406B-BC15-E228EA1F7D5A}"/>
            </c:ext>
          </c:extLst>
        </c:ser>
        <c:dLbls>
          <c:dLblPos val="ctr"/>
          <c:showLegendKey val="0"/>
          <c:showVal val="1"/>
          <c:showCatName val="0"/>
          <c:showSerName val="0"/>
          <c:showPercent val="0"/>
          <c:showBubbleSize val="0"/>
        </c:dLbls>
        <c:gapWidth val="30"/>
        <c:axId val="651998448"/>
        <c:axId val="173341552"/>
      </c:barChart>
      <c:catAx>
        <c:axId val="651998448"/>
        <c:scaling>
          <c:orientation val="minMax"/>
        </c:scaling>
        <c:delete val="0"/>
        <c:axPos val="l"/>
        <c:title>
          <c:tx>
            <c:rich>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s-CO" b="1"/>
                  <a:t>Fases en la crianza X Dosis (cc/L)</a:t>
                </a:r>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0"/>
          <a:lstStyle/>
          <a:p>
            <a:pPr>
              <a:defRPr sz="1000" b="0" i="0" u="none" strike="noStrike" kern="1200" baseline="0">
                <a:solidFill>
                  <a:sysClr val="windowText" lastClr="000000"/>
                </a:solidFill>
                <a:latin typeface="+mn-lt"/>
                <a:ea typeface="+mn-ea"/>
                <a:cs typeface="+mn-cs"/>
              </a:defRPr>
            </a:pPr>
            <a:endParaRPr lang="es-EC"/>
          </a:p>
        </c:txPr>
        <c:crossAx val="173341552"/>
        <c:crosses val="autoZero"/>
        <c:auto val="1"/>
        <c:lblAlgn val="ctr"/>
        <c:lblOffset val="100"/>
        <c:noMultiLvlLbl val="0"/>
      </c:catAx>
      <c:valAx>
        <c:axId val="173341552"/>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s-CO" b="1"/>
                  <a:t>Mortalidad (%)</a:t>
                </a:r>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EC"/>
            </a:p>
          </c:txPr>
        </c:title>
        <c:numFmt formatCode="0.00"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s-EC"/>
          </a:p>
        </c:txPr>
        <c:crossAx val="651998448"/>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latin typeface="+mn-lt"/>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'Altura de las microvellosidades'!$R$48</c:f>
              <c:strCache>
                <c:ptCount val="1"/>
                <c:pt idx="0">
                  <c:v>Medias</c:v>
                </c:pt>
              </c:strCache>
            </c:strRef>
          </c:tx>
          <c:spPr>
            <a:solidFill>
              <a:schemeClr val="bg1">
                <a:lumMod val="85000"/>
              </a:schemeClr>
            </a:solidFill>
            <a:ln>
              <a:solidFill>
                <a:schemeClr val="tx1"/>
              </a:solidFill>
            </a:ln>
            <a:effectLst/>
          </c:spPr>
          <c:invertIfNegative val="0"/>
          <c:dLbls>
            <c:dLbl>
              <c:idx val="0"/>
              <c:tx>
                <c:rich>
                  <a:bodyPr/>
                  <a:lstStyle/>
                  <a:p>
                    <a:fld id="{C3444AFE-0351-4401-964D-AF5621BE688F}"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4DA5-4204-860D-8604331441F5}"/>
                </c:ext>
              </c:extLst>
            </c:dLbl>
            <c:dLbl>
              <c:idx val="1"/>
              <c:tx>
                <c:rich>
                  <a:bodyPr/>
                  <a:lstStyle/>
                  <a:p>
                    <a:fld id="{1779ACB8-F2D0-405E-A8C3-5BB8DDEC5B07}" type="VALUE">
                      <a:rPr lang="en-US"/>
                      <a:pPr/>
                      <a:t>[VALOR]</a:t>
                    </a:fld>
                    <a:r>
                      <a:rPr lang="en-US"/>
                      <a:t>   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DA5-4204-860D-8604331441F5}"/>
                </c:ext>
              </c:extLst>
            </c:dLbl>
            <c:dLbl>
              <c:idx val="2"/>
              <c:tx>
                <c:rich>
                  <a:bodyPr/>
                  <a:lstStyle/>
                  <a:p>
                    <a:fld id="{97AC6107-E9F6-410F-A85C-AEBECC541345}" type="VALUE">
                      <a:rPr lang="en-US"/>
                      <a:pPr/>
                      <a:t>[VALOR]</a:t>
                    </a:fld>
                    <a:r>
                      <a:rPr lang="en-US"/>
                      <a:t>   C</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4DA5-4204-860D-8604331441F5}"/>
                </c:ext>
              </c:extLst>
            </c:dLbl>
            <c:spPr>
              <a:noFill/>
              <a:ln>
                <a:noFill/>
              </a:ln>
              <a:effectLst/>
            </c:spPr>
            <c:txPr>
              <a:bodyPr rot="-5400000" spcFirstLastPara="1" vertOverflow="ellipsis" wrap="square" anchor="ctr" anchorCtr="1"/>
              <a:lstStyle/>
              <a:p>
                <a:pPr>
                  <a:defRPr sz="1100" b="1" i="0" u="none" strike="noStrike" kern="1200" baseline="0">
                    <a:solidFill>
                      <a:sysClr val="windowText" lastClr="000000"/>
                    </a:solidFill>
                    <a:latin typeface="Saferi"/>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19050" cap="flat" cmpd="sng" algn="ctr">
                <a:solidFill>
                  <a:schemeClr val="tx1">
                    <a:lumMod val="65000"/>
                    <a:lumOff val="35000"/>
                  </a:schemeClr>
                </a:solidFill>
                <a:round/>
              </a:ln>
              <a:effectLst/>
            </c:spPr>
          </c:errBars>
          <c:cat>
            <c:strRef>
              <c:f>'Altura de las microvellosidades'!$Q$49:$Q$51</c:f>
              <c:strCache>
                <c:ptCount val="3"/>
                <c:pt idx="0">
                  <c:v>Toda la fase</c:v>
                </c:pt>
                <c:pt idx="1">
                  <c:v>Final          </c:v>
                </c:pt>
                <c:pt idx="2">
                  <c:v>Desarrollo     </c:v>
                </c:pt>
              </c:strCache>
            </c:strRef>
          </c:cat>
          <c:val>
            <c:numRef>
              <c:f>'Altura de las microvellosidades'!$R$49:$R$51</c:f>
              <c:numCache>
                <c:formatCode>General</c:formatCode>
                <c:ptCount val="3"/>
                <c:pt idx="0">
                  <c:v>17.05</c:v>
                </c:pt>
                <c:pt idx="1">
                  <c:v>17.309999999999999</c:v>
                </c:pt>
                <c:pt idx="2">
                  <c:v>18.02</c:v>
                </c:pt>
              </c:numCache>
            </c:numRef>
          </c:val>
          <c:extLst>
            <c:ext xmlns:c16="http://schemas.microsoft.com/office/drawing/2014/chart" uri="{C3380CC4-5D6E-409C-BE32-E72D297353CC}">
              <c16:uniqueId val="{00000003-4DA5-4204-860D-8604331441F5}"/>
            </c:ext>
          </c:extLst>
        </c:ser>
        <c:dLbls>
          <c:dLblPos val="ctr"/>
          <c:showLegendKey val="0"/>
          <c:showVal val="1"/>
          <c:showCatName val="0"/>
          <c:showSerName val="0"/>
          <c:showPercent val="0"/>
          <c:showBubbleSize val="0"/>
        </c:dLbls>
        <c:gapWidth val="100"/>
        <c:overlap val="-27"/>
        <c:axId val="751665472"/>
        <c:axId val="751674720"/>
      </c:barChart>
      <c:catAx>
        <c:axId val="751665472"/>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Saferi"/>
                    <a:ea typeface="+mn-ea"/>
                    <a:cs typeface="+mn-cs"/>
                  </a:defRPr>
                </a:pPr>
                <a:r>
                  <a:rPr lang="es-CO" b="1"/>
                  <a:t>Fases</a:t>
                </a:r>
                <a:r>
                  <a:rPr lang="es-CO" b="1" baseline="0"/>
                  <a:t> de la crianza de pollo</a:t>
                </a:r>
                <a:endParaRPr lang="es-CO" b="1"/>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Saferi"/>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Saferi"/>
                <a:ea typeface="+mn-ea"/>
                <a:cs typeface="+mn-cs"/>
              </a:defRPr>
            </a:pPr>
            <a:endParaRPr lang="es-EC"/>
          </a:p>
        </c:txPr>
        <c:crossAx val="751674720"/>
        <c:crosses val="autoZero"/>
        <c:auto val="1"/>
        <c:lblAlgn val="ctr"/>
        <c:lblOffset val="100"/>
        <c:noMultiLvlLbl val="0"/>
      </c:catAx>
      <c:valAx>
        <c:axId val="751674720"/>
        <c:scaling>
          <c:orientation val="minMax"/>
        </c:scaling>
        <c:delete val="0"/>
        <c:axPos val="l"/>
        <c:title>
          <c:tx>
            <c:rich>
              <a:bodyPr rot="-5400000" spcFirstLastPara="1" vertOverflow="ellipsis" vert="horz" wrap="square" anchor="ctr" anchorCtr="1"/>
              <a:lstStyle/>
              <a:p>
                <a:pPr>
                  <a:defRPr sz="1100" b="1" i="0" u="none" strike="noStrike" kern="1200" baseline="0">
                    <a:solidFill>
                      <a:sysClr val="windowText" lastClr="000000"/>
                    </a:solidFill>
                    <a:latin typeface="Saferi"/>
                    <a:ea typeface="+mn-ea"/>
                    <a:cs typeface="+mn-cs"/>
                  </a:defRPr>
                </a:pPr>
                <a:r>
                  <a:rPr lang="es-CO" b="1" dirty="0"/>
                  <a:t>Altura</a:t>
                </a:r>
                <a:r>
                  <a:rPr lang="es-CO" b="1" baseline="0" dirty="0"/>
                  <a:t> (</a:t>
                </a:r>
                <a:r>
                  <a:rPr lang="es-CO" b="1" baseline="0" dirty="0" err="1"/>
                  <a:t>um</a:t>
                </a:r>
                <a:r>
                  <a:rPr lang="es-CO" b="1" baseline="0" dirty="0"/>
                  <a:t>)</a:t>
                </a:r>
                <a:endParaRPr lang="es-CO" b="1" dirty="0"/>
              </a:p>
            </c:rich>
          </c:tx>
          <c:layout>
            <c:manualLayout>
              <c:xMode val="edge"/>
              <c:yMode val="edge"/>
              <c:x val="1.6203703703703703E-2"/>
              <c:y val="0.31320743110236221"/>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Saferi"/>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Saferi"/>
                <a:ea typeface="+mn-ea"/>
                <a:cs typeface="+mn-cs"/>
              </a:defRPr>
            </a:pPr>
            <a:endParaRPr lang="es-EC"/>
          </a:p>
        </c:txPr>
        <c:crossAx val="751665472"/>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latin typeface="Saferi"/>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'Altura de las microvellosidades'!$R$57</c:f>
              <c:strCache>
                <c:ptCount val="1"/>
                <c:pt idx="0">
                  <c:v>Medias</c:v>
                </c:pt>
              </c:strCache>
            </c:strRef>
          </c:tx>
          <c:spPr>
            <a:solidFill>
              <a:schemeClr val="bg1">
                <a:lumMod val="85000"/>
              </a:schemeClr>
            </a:solidFill>
            <a:ln>
              <a:solidFill>
                <a:schemeClr val="tx1"/>
              </a:solidFill>
            </a:ln>
            <a:effectLst/>
          </c:spPr>
          <c:invertIfNegative val="0"/>
          <c:dLbls>
            <c:dLbl>
              <c:idx val="0"/>
              <c:layout>
                <c:manualLayout>
                  <c:x val="0"/>
                  <c:y val="0.31865636398717373"/>
                </c:manualLayout>
              </c:layout>
              <c:tx>
                <c:rich>
                  <a:bodyPr/>
                  <a:lstStyle/>
                  <a:p>
                    <a:fld id="{8CB63767-CF9C-4597-843D-D0CE416C24D7}" type="VALUE">
                      <a:rPr lang="en-US"/>
                      <a:pPr/>
                      <a:t>[VALOR]</a:t>
                    </a:fld>
                    <a:r>
                      <a:rPr lang="en-US"/>
                      <a:t>   A</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CFA-43B1-905F-32B841C121E9}"/>
                </c:ext>
              </c:extLst>
            </c:dLbl>
            <c:dLbl>
              <c:idx val="1"/>
              <c:tx>
                <c:rich>
                  <a:bodyPr/>
                  <a:lstStyle/>
                  <a:p>
                    <a:fld id="{3EC51270-E50A-4B5F-BEC9-D617A56F405C}" type="VALUE">
                      <a:rPr lang="en-US"/>
                      <a:pPr/>
                      <a:t>[VALOR]</a:t>
                    </a:fld>
                    <a:r>
                      <a:rPr lang="en-US"/>
                      <a:t>   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CFA-43B1-905F-32B841C121E9}"/>
                </c:ext>
              </c:extLst>
            </c:dLbl>
            <c:dLbl>
              <c:idx val="2"/>
              <c:tx>
                <c:rich>
                  <a:bodyPr/>
                  <a:lstStyle/>
                  <a:p>
                    <a:fld id="{21806A85-7DB9-4D22-859E-9F5468C8D972}" type="VALUE">
                      <a:rPr lang="en-US"/>
                      <a:pPr/>
                      <a:t>[VALOR]</a:t>
                    </a:fld>
                    <a:r>
                      <a:rPr lang="en-US"/>
                      <a:t>   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CFA-43B1-905F-32B841C121E9}"/>
                </c:ext>
              </c:extLst>
            </c:dLbl>
            <c:spPr>
              <a:noFill/>
              <a:ln>
                <a:noFill/>
              </a:ln>
              <a:effectLst/>
            </c:spPr>
            <c:txPr>
              <a:bodyPr rot="-5400000" spcFirstLastPara="1" vertOverflow="ellipsis" wrap="square" anchor="ctr" anchorCtr="1"/>
              <a:lstStyle/>
              <a:p>
                <a:pPr>
                  <a:defRPr sz="1100" b="1" i="0" u="none" strike="noStrike" kern="1200" baseline="0">
                    <a:solidFill>
                      <a:sysClr val="windowText" lastClr="000000"/>
                    </a:solidFill>
                    <a:latin typeface="San saferi"/>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19050" cap="flat" cmpd="sng" algn="ctr">
                <a:solidFill>
                  <a:schemeClr val="tx1">
                    <a:lumMod val="65000"/>
                    <a:lumOff val="35000"/>
                  </a:schemeClr>
                </a:solidFill>
                <a:round/>
              </a:ln>
              <a:effectLst/>
            </c:spPr>
          </c:errBars>
          <c:cat>
            <c:numRef>
              <c:f>'Altura de las microvellosidades'!$Q$58:$Q$60</c:f>
              <c:numCache>
                <c:formatCode>General</c:formatCode>
                <c:ptCount val="3"/>
                <c:pt idx="0">
                  <c:v>1</c:v>
                </c:pt>
                <c:pt idx="1">
                  <c:v>0.5</c:v>
                </c:pt>
                <c:pt idx="2">
                  <c:v>1.5</c:v>
                </c:pt>
              </c:numCache>
            </c:numRef>
          </c:cat>
          <c:val>
            <c:numRef>
              <c:f>'Altura de las microvellosidades'!$R$58:$R$60</c:f>
              <c:numCache>
                <c:formatCode>General</c:formatCode>
                <c:ptCount val="3"/>
                <c:pt idx="0">
                  <c:v>17.43</c:v>
                </c:pt>
                <c:pt idx="1">
                  <c:v>17.47</c:v>
                </c:pt>
                <c:pt idx="2">
                  <c:v>17.48</c:v>
                </c:pt>
              </c:numCache>
            </c:numRef>
          </c:val>
          <c:extLst>
            <c:ext xmlns:c16="http://schemas.microsoft.com/office/drawing/2014/chart" uri="{C3380CC4-5D6E-409C-BE32-E72D297353CC}">
              <c16:uniqueId val="{00000003-CCFA-43B1-905F-32B841C121E9}"/>
            </c:ext>
          </c:extLst>
        </c:ser>
        <c:dLbls>
          <c:dLblPos val="ctr"/>
          <c:showLegendKey val="0"/>
          <c:showVal val="1"/>
          <c:showCatName val="0"/>
          <c:showSerName val="0"/>
          <c:showPercent val="0"/>
          <c:showBubbleSize val="0"/>
        </c:dLbls>
        <c:gapWidth val="100"/>
        <c:overlap val="-27"/>
        <c:axId val="751668192"/>
        <c:axId val="751662208"/>
      </c:barChart>
      <c:catAx>
        <c:axId val="751668192"/>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San saferi"/>
                    <a:ea typeface="+mn-ea"/>
                    <a:cs typeface="+mn-cs"/>
                  </a:defRPr>
                </a:pPr>
                <a:r>
                  <a:rPr lang="es-CO" b="1"/>
                  <a:t>Dosis (ml/L/)</a:t>
                </a:r>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San saferi"/>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San saferi"/>
                <a:ea typeface="+mn-ea"/>
                <a:cs typeface="+mn-cs"/>
              </a:defRPr>
            </a:pPr>
            <a:endParaRPr lang="es-EC"/>
          </a:p>
        </c:txPr>
        <c:crossAx val="751662208"/>
        <c:crosses val="autoZero"/>
        <c:auto val="1"/>
        <c:lblAlgn val="ctr"/>
        <c:lblOffset val="100"/>
        <c:noMultiLvlLbl val="0"/>
      </c:catAx>
      <c:valAx>
        <c:axId val="751662208"/>
        <c:scaling>
          <c:orientation val="minMax"/>
        </c:scaling>
        <c:delete val="0"/>
        <c:axPos val="l"/>
        <c:title>
          <c:tx>
            <c:rich>
              <a:bodyPr rot="-5400000" spcFirstLastPara="1" vertOverflow="ellipsis" vert="horz" wrap="square" anchor="ctr" anchorCtr="1"/>
              <a:lstStyle/>
              <a:p>
                <a:pPr>
                  <a:defRPr sz="1100" b="1" i="0" u="none" strike="noStrike" kern="1200" baseline="0">
                    <a:solidFill>
                      <a:sysClr val="windowText" lastClr="000000"/>
                    </a:solidFill>
                    <a:latin typeface="San saferi"/>
                    <a:ea typeface="+mn-ea"/>
                    <a:cs typeface="+mn-cs"/>
                  </a:defRPr>
                </a:pPr>
                <a:r>
                  <a:rPr lang="es-CO" b="1"/>
                  <a:t>Altura (um)</a:t>
                </a:r>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San saferi"/>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900" b="0" i="0" u="none" strike="noStrike" kern="1200" baseline="0">
                <a:solidFill>
                  <a:sysClr val="windowText" lastClr="000000"/>
                </a:solidFill>
                <a:latin typeface="San saferi"/>
                <a:ea typeface="+mn-ea"/>
                <a:cs typeface="+mn-cs"/>
              </a:defRPr>
            </a:pPr>
            <a:endParaRPr lang="es-EC"/>
          </a:p>
        </c:txPr>
        <c:crossAx val="751668192"/>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latin typeface="San saferi"/>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'Altura de las microvellosidades'!$R$66</c:f>
              <c:strCache>
                <c:ptCount val="1"/>
                <c:pt idx="0">
                  <c:v>Medias</c:v>
                </c:pt>
              </c:strCache>
            </c:strRef>
          </c:tx>
          <c:spPr>
            <a:solidFill>
              <a:schemeClr val="bg1">
                <a:lumMod val="85000"/>
              </a:schemeClr>
            </a:solidFill>
            <a:ln>
              <a:solidFill>
                <a:schemeClr val="tx1"/>
              </a:solidFill>
            </a:ln>
            <a:effectLst/>
          </c:spPr>
          <c:invertIfNegative val="0"/>
          <c:dLbls>
            <c:dLbl>
              <c:idx val="0"/>
              <c:tx>
                <c:rich>
                  <a:bodyPr/>
                  <a:lstStyle/>
                  <a:p>
                    <a:fld id="{72696B58-D038-4B24-83D4-D77E3BF53AE4}"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D92-4D23-AB6A-6250FE96E9EE}"/>
                </c:ext>
              </c:extLst>
            </c:dLbl>
            <c:dLbl>
              <c:idx val="1"/>
              <c:tx>
                <c:rich>
                  <a:bodyPr/>
                  <a:lstStyle/>
                  <a:p>
                    <a:fld id="{E7EEA57F-D9D2-4FB7-A805-E3121929C295}"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D92-4D23-AB6A-6250FE96E9EE}"/>
                </c:ext>
              </c:extLst>
            </c:dLbl>
            <c:dLbl>
              <c:idx val="2"/>
              <c:tx>
                <c:rich>
                  <a:bodyPr/>
                  <a:lstStyle/>
                  <a:p>
                    <a:fld id="{2C754976-B815-4DAE-BE7D-743CA86E38C8}" type="VALUE">
                      <a:rPr lang="en-US"/>
                      <a:pPr/>
                      <a:t>[VALOR]</a:t>
                    </a:fld>
                    <a:r>
                      <a:rPr lang="en-US"/>
                      <a:t>   A</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D92-4D23-AB6A-6250FE96E9EE}"/>
                </c:ext>
              </c:extLst>
            </c:dLbl>
            <c:dLbl>
              <c:idx val="3"/>
              <c:tx>
                <c:rich>
                  <a:bodyPr/>
                  <a:lstStyle/>
                  <a:p>
                    <a:fld id="{17777AA4-06C2-4B6A-8FE2-26C4105E73E7}" type="VALUE">
                      <a:rPr lang="en-US"/>
                      <a:pPr/>
                      <a:t>[VALOR]</a:t>
                    </a:fld>
                    <a:r>
                      <a:rPr lang="en-US"/>
                      <a:t>   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D92-4D23-AB6A-6250FE96E9EE}"/>
                </c:ext>
              </c:extLst>
            </c:dLbl>
            <c:dLbl>
              <c:idx val="4"/>
              <c:tx>
                <c:rich>
                  <a:bodyPr/>
                  <a:lstStyle/>
                  <a:p>
                    <a:fld id="{4FC4CE8A-2857-4DCA-8D9C-4DED4D15A16A}" type="VALUE">
                      <a:rPr lang="en-US"/>
                      <a:pPr/>
                      <a:t>[VALOR]</a:t>
                    </a:fld>
                    <a:r>
                      <a:rPr lang="en-US"/>
                      <a:t>   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D92-4D23-AB6A-6250FE96E9EE}"/>
                </c:ext>
              </c:extLst>
            </c:dLbl>
            <c:dLbl>
              <c:idx val="5"/>
              <c:tx>
                <c:rich>
                  <a:bodyPr/>
                  <a:lstStyle/>
                  <a:p>
                    <a:fld id="{C2ADF90B-7BAC-4C73-B539-DE612BCE238F}" type="VALUE">
                      <a:rPr lang="en-US"/>
                      <a:pPr/>
                      <a:t>[VALOR]</a:t>
                    </a:fld>
                    <a:r>
                      <a:rPr lang="en-US"/>
                      <a:t>   B</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D92-4D23-AB6A-6250FE96E9EE}"/>
                </c:ext>
              </c:extLst>
            </c:dLbl>
            <c:dLbl>
              <c:idx val="6"/>
              <c:tx>
                <c:rich>
                  <a:bodyPr/>
                  <a:lstStyle/>
                  <a:p>
                    <a:fld id="{018FCA9E-BBDC-4C54-ACEA-2B393F5685FD}" type="VALUE">
                      <a:rPr lang="en-US"/>
                      <a:pPr/>
                      <a:t>[VALOR]</a:t>
                    </a:fld>
                    <a:r>
                      <a:rPr lang="en-US"/>
                      <a:t>   C</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D92-4D23-AB6A-6250FE96E9EE}"/>
                </c:ext>
              </c:extLst>
            </c:dLbl>
            <c:dLbl>
              <c:idx val="7"/>
              <c:tx>
                <c:rich>
                  <a:bodyPr/>
                  <a:lstStyle/>
                  <a:p>
                    <a:fld id="{929DE76E-1043-4B0B-BDF2-9901D6D4D309}" type="VALUE">
                      <a:rPr lang="en-US"/>
                      <a:pPr/>
                      <a:t>[VALOR]</a:t>
                    </a:fld>
                    <a:r>
                      <a:rPr lang="en-US"/>
                      <a:t>   CD</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D92-4D23-AB6A-6250FE96E9EE}"/>
                </c:ext>
              </c:extLst>
            </c:dLbl>
            <c:dLbl>
              <c:idx val="8"/>
              <c:tx>
                <c:rich>
                  <a:bodyPr/>
                  <a:lstStyle/>
                  <a:p>
                    <a:fld id="{511B4EB5-0A0A-4622-B1EF-92065E6EB913}" type="VALUE">
                      <a:rPr lang="en-US"/>
                      <a:pPr/>
                      <a:t>[VALOR]</a:t>
                    </a:fld>
                    <a:r>
                      <a:rPr lang="en-US"/>
                      <a:t>   D</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BD92-4D23-AB6A-6250FE96E9EE}"/>
                </c:ext>
              </c:extLst>
            </c:dLbl>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EC"/>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'Altura de las microvellosidades'!$Q$67:$Q$75</c:f>
              <c:strCache>
                <c:ptCount val="9"/>
                <c:pt idx="0">
                  <c:v>Toda la fase 1 ml/L</c:v>
                </c:pt>
                <c:pt idx="1">
                  <c:v>Toda la fase 0,5 ml/L</c:v>
                </c:pt>
                <c:pt idx="2">
                  <c:v>Toda la fase 1,5 ml/L</c:v>
                </c:pt>
                <c:pt idx="3">
                  <c:v>Final 1,5 ml/L</c:v>
                </c:pt>
                <c:pt idx="4">
                  <c:v>Final 0,5 ml/L</c:v>
                </c:pt>
                <c:pt idx="5">
                  <c:v>Final 1 ml/L</c:v>
                </c:pt>
                <c:pt idx="6">
                  <c:v>Desarrollo 1 ml/L</c:v>
                </c:pt>
                <c:pt idx="7">
                  <c:v>Desarrollo 0,5 ml/L</c:v>
                </c:pt>
                <c:pt idx="8">
                  <c:v>Desarrollo 1,5 ml/L</c:v>
                </c:pt>
              </c:strCache>
            </c:strRef>
          </c:cat>
          <c:val>
            <c:numRef>
              <c:f>'Altura de las microvellosidades'!$R$67:$R$75</c:f>
              <c:numCache>
                <c:formatCode>General</c:formatCode>
                <c:ptCount val="9"/>
                <c:pt idx="0">
                  <c:v>17.010000000000002</c:v>
                </c:pt>
                <c:pt idx="1">
                  <c:v>17.07</c:v>
                </c:pt>
                <c:pt idx="2">
                  <c:v>17.07</c:v>
                </c:pt>
                <c:pt idx="3">
                  <c:v>17.3</c:v>
                </c:pt>
                <c:pt idx="4">
                  <c:v>17.309999999999999</c:v>
                </c:pt>
                <c:pt idx="5">
                  <c:v>17.32</c:v>
                </c:pt>
                <c:pt idx="6">
                  <c:v>17.98</c:v>
                </c:pt>
                <c:pt idx="7">
                  <c:v>18.02</c:v>
                </c:pt>
                <c:pt idx="8">
                  <c:v>18.079999999999998</c:v>
                </c:pt>
              </c:numCache>
            </c:numRef>
          </c:val>
          <c:extLst>
            <c:ext xmlns:c16="http://schemas.microsoft.com/office/drawing/2014/chart" uri="{C3380CC4-5D6E-409C-BE32-E72D297353CC}">
              <c16:uniqueId val="{00000009-BD92-4D23-AB6A-6250FE96E9EE}"/>
            </c:ext>
          </c:extLst>
        </c:ser>
        <c:dLbls>
          <c:dLblPos val="ctr"/>
          <c:showLegendKey val="0"/>
          <c:showVal val="1"/>
          <c:showCatName val="0"/>
          <c:showSerName val="0"/>
          <c:showPercent val="0"/>
          <c:showBubbleSize val="0"/>
        </c:dLbls>
        <c:gapWidth val="30"/>
        <c:axId val="751675264"/>
        <c:axId val="751672000"/>
      </c:barChart>
      <c:catAx>
        <c:axId val="751675264"/>
        <c:scaling>
          <c:orientation val="minMax"/>
        </c:scaling>
        <c:delete val="0"/>
        <c:axPos val="l"/>
        <c:title>
          <c:tx>
            <c:rich>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s-CO" b="1"/>
                  <a:t>Fases</a:t>
                </a:r>
                <a:r>
                  <a:rPr lang="es-CO" b="1" baseline="0"/>
                  <a:t> en la crianza X Dosis (ml/L)</a:t>
                </a:r>
                <a:endParaRPr lang="es-CO" b="1"/>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s-EC"/>
          </a:p>
        </c:txPr>
        <c:crossAx val="751672000"/>
        <c:crosses val="autoZero"/>
        <c:auto val="1"/>
        <c:lblAlgn val="ctr"/>
        <c:lblOffset val="100"/>
        <c:noMultiLvlLbl val="0"/>
      </c:catAx>
      <c:valAx>
        <c:axId val="751672000"/>
        <c:scaling>
          <c:orientation val="minMax"/>
        </c:scaling>
        <c:delete val="0"/>
        <c:axPos val="b"/>
        <c:title>
          <c:tx>
            <c:rich>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s-CO" b="1"/>
                  <a:t>Alto</a:t>
                </a:r>
                <a:r>
                  <a:rPr lang="es-CO" b="1" baseline="0"/>
                  <a:t> (um)</a:t>
                </a:r>
                <a:endParaRPr lang="es-CO" b="1"/>
              </a:p>
            </c:rich>
          </c:tx>
          <c:overlay val="0"/>
          <c:spPr>
            <a:noFill/>
            <a:ln>
              <a:noFill/>
            </a:ln>
            <a:effectLst/>
          </c:spPr>
          <c:txPr>
            <a:bodyPr rot="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s-EC"/>
            </a:p>
          </c:txPr>
        </c:title>
        <c:numFmt formatCode="General" sourceLinked="1"/>
        <c:majorTickMark val="out"/>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s-EC"/>
          </a:p>
        </c:txPr>
        <c:crossAx val="751675264"/>
        <c:crosses val="autoZero"/>
        <c:crossBetween val="between"/>
      </c:valAx>
      <c:spPr>
        <a:noFill/>
        <a:ln>
          <a:noFill/>
        </a:ln>
        <a:effectLst/>
      </c:spPr>
    </c:plotArea>
    <c:plotVisOnly val="1"/>
    <c:dispBlanksAs val="gap"/>
    <c:showDLblsOverMax val="0"/>
  </c:chart>
  <c:spPr>
    <a:noFill/>
    <a:ln>
      <a:noFill/>
    </a:ln>
    <a:effectLst/>
  </c:spPr>
  <c:txPr>
    <a:bodyPr/>
    <a:lstStyle/>
    <a:p>
      <a:pPr>
        <a:defRPr sz="1100">
          <a:solidFill>
            <a:sysClr val="windowText" lastClr="000000"/>
          </a:solidFill>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41D8E7-3F6C-4BD2-96BD-327FF21BB45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1C31D6AA-B57D-4589-8CFB-AA0FD98CE9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C3A6C02D-5180-44E1-8145-895128E560B4}"/>
              </a:ext>
            </a:extLst>
          </p:cNvPr>
          <p:cNvSpPr>
            <a:spLocks noGrp="1"/>
          </p:cNvSpPr>
          <p:nvPr>
            <p:ph type="dt" sz="half" idx="10"/>
          </p:nvPr>
        </p:nvSpPr>
        <p:spPr/>
        <p:txBody>
          <a:bodyPr/>
          <a:lstStyle/>
          <a:p>
            <a:fld id="{7A366F1F-E071-4C38-89B5-BAD36445F440}" type="datetimeFigureOut">
              <a:rPr lang="es-EC" smtClean="0"/>
              <a:t>22/08/2021</a:t>
            </a:fld>
            <a:endParaRPr lang="es-EC"/>
          </a:p>
        </p:txBody>
      </p:sp>
      <p:sp>
        <p:nvSpPr>
          <p:cNvPr id="5" name="Marcador de pie de página 4">
            <a:extLst>
              <a:ext uri="{FF2B5EF4-FFF2-40B4-BE49-F238E27FC236}">
                <a16:creationId xmlns:a16="http://schemas.microsoft.com/office/drawing/2014/main" id="{576CC4D2-A986-4480-A4E0-CA781A50BDB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2F6E3595-33D3-40D1-A2D2-1926C2CEFC64}"/>
              </a:ext>
            </a:extLst>
          </p:cNvPr>
          <p:cNvSpPr>
            <a:spLocks noGrp="1"/>
          </p:cNvSpPr>
          <p:nvPr>
            <p:ph type="sldNum" sz="quarter" idx="12"/>
          </p:nvPr>
        </p:nvSpPr>
        <p:spPr/>
        <p:txBody>
          <a:bodyPr/>
          <a:lstStyle/>
          <a:p>
            <a:fld id="{2CA76022-1BB3-42E6-9C17-B08C84F74272}" type="slidenum">
              <a:rPr lang="es-EC" smtClean="0"/>
              <a:t>‹Nº›</a:t>
            </a:fld>
            <a:endParaRPr lang="es-EC"/>
          </a:p>
        </p:txBody>
      </p:sp>
    </p:spTree>
    <p:extLst>
      <p:ext uri="{BB962C8B-B14F-4D97-AF65-F5344CB8AC3E}">
        <p14:creationId xmlns:p14="http://schemas.microsoft.com/office/powerpoint/2010/main" val="215811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25EE94-869A-4F9B-8075-7FEC6C181506}"/>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FF518F81-417C-4391-82BF-9220D6E1836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6ACF9F5F-9AF2-4EEB-A00A-E3318836EF47}"/>
              </a:ext>
            </a:extLst>
          </p:cNvPr>
          <p:cNvSpPr>
            <a:spLocks noGrp="1"/>
          </p:cNvSpPr>
          <p:nvPr>
            <p:ph type="dt" sz="half" idx="10"/>
          </p:nvPr>
        </p:nvSpPr>
        <p:spPr/>
        <p:txBody>
          <a:bodyPr/>
          <a:lstStyle/>
          <a:p>
            <a:fld id="{7A366F1F-E071-4C38-89B5-BAD36445F440}" type="datetimeFigureOut">
              <a:rPr lang="es-EC" smtClean="0"/>
              <a:t>22/08/2021</a:t>
            </a:fld>
            <a:endParaRPr lang="es-EC"/>
          </a:p>
        </p:txBody>
      </p:sp>
      <p:sp>
        <p:nvSpPr>
          <p:cNvPr id="5" name="Marcador de pie de página 4">
            <a:extLst>
              <a:ext uri="{FF2B5EF4-FFF2-40B4-BE49-F238E27FC236}">
                <a16:creationId xmlns:a16="http://schemas.microsoft.com/office/drawing/2014/main" id="{A7C97C48-C321-41C3-AC4E-B7D9260E9F0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D4D80A7-03D8-4F23-8A05-E6F5F3C1A8DE}"/>
              </a:ext>
            </a:extLst>
          </p:cNvPr>
          <p:cNvSpPr>
            <a:spLocks noGrp="1"/>
          </p:cNvSpPr>
          <p:nvPr>
            <p:ph type="sldNum" sz="quarter" idx="12"/>
          </p:nvPr>
        </p:nvSpPr>
        <p:spPr/>
        <p:txBody>
          <a:bodyPr/>
          <a:lstStyle/>
          <a:p>
            <a:fld id="{2CA76022-1BB3-42E6-9C17-B08C84F74272}" type="slidenum">
              <a:rPr lang="es-EC" smtClean="0"/>
              <a:t>‹Nº›</a:t>
            </a:fld>
            <a:endParaRPr lang="es-EC"/>
          </a:p>
        </p:txBody>
      </p:sp>
    </p:spTree>
    <p:extLst>
      <p:ext uri="{BB962C8B-B14F-4D97-AF65-F5344CB8AC3E}">
        <p14:creationId xmlns:p14="http://schemas.microsoft.com/office/powerpoint/2010/main" val="369359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17977E2-0015-4987-9153-F4EDAA038CC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DDAE488D-100B-47B8-9C17-3636B0B9641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6AEC5B4A-5187-40C6-BBC8-3401F1470085}"/>
              </a:ext>
            </a:extLst>
          </p:cNvPr>
          <p:cNvSpPr>
            <a:spLocks noGrp="1"/>
          </p:cNvSpPr>
          <p:nvPr>
            <p:ph type="dt" sz="half" idx="10"/>
          </p:nvPr>
        </p:nvSpPr>
        <p:spPr/>
        <p:txBody>
          <a:bodyPr/>
          <a:lstStyle/>
          <a:p>
            <a:fld id="{7A366F1F-E071-4C38-89B5-BAD36445F440}" type="datetimeFigureOut">
              <a:rPr lang="es-EC" smtClean="0"/>
              <a:t>22/08/2021</a:t>
            </a:fld>
            <a:endParaRPr lang="es-EC"/>
          </a:p>
        </p:txBody>
      </p:sp>
      <p:sp>
        <p:nvSpPr>
          <p:cNvPr id="5" name="Marcador de pie de página 4">
            <a:extLst>
              <a:ext uri="{FF2B5EF4-FFF2-40B4-BE49-F238E27FC236}">
                <a16:creationId xmlns:a16="http://schemas.microsoft.com/office/drawing/2014/main" id="{DB8E4404-B09E-407A-AF7D-D442A2CFE47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6905F197-52A3-49ED-BA72-F0B7E2156948}"/>
              </a:ext>
            </a:extLst>
          </p:cNvPr>
          <p:cNvSpPr>
            <a:spLocks noGrp="1"/>
          </p:cNvSpPr>
          <p:nvPr>
            <p:ph type="sldNum" sz="quarter" idx="12"/>
          </p:nvPr>
        </p:nvSpPr>
        <p:spPr/>
        <p:txBody>
          <a:bodyPr/>
          <a:lstStyle/>
          <a:p>
            <a:fld id="{2CA76022-1BB3-42E6-9C17-B08C84F74272}" type="slidenum">
              <a:rPr lang="es-EC" smtClean="0"/>
              <a:t>‹Nº›</a:t>
            </a:fld>
            <a:endParaRPr lang="es-EC"/>
          </a:p>
        </p:txBody>
      </p:sp>
    </p:spTree>
    <p:extLst>
      <p:ext uri="{BB962C8B-B14F-4D97-AF65-F5344CB8AC3E}">
        <p14:creationId xmlns:p14="http://schemas.microsoft.com/office/powerpoint/2010/main" val="2174648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5D384-54C0-4A0D-97E8-72937B77D77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C3687732-2140-4A0C-8630-7850E8B7B63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D3396EF3-79CF-49EF-8901-7B160B0B5057}"/>
              </a:ext>
            </a:extLst>
          </p:cNvPr>
          <p:cNvSpPr>
            <a:spLocks noGrp="1"/>
          </p:cNvSpPr>
          <p:nvPr>
            <p:ph type="dt" sz="half" idx="10"/>
          </p:nvPr>
        </p:nvSpPr>
        <p:spPr/>
        <p:txBody>
          <a:bodyPr/>
          <a:lstStyle/>
          <a:p>
            <a:fld id="{7A366F1F-E071-4C38-89B5-BAD36445F440}" type="datetimeFigureOut">
              <a:rPr lang="es-EC" smtClean="0"/>
              <a:t>22/08/2021</a:t>
            </a:fld>
            <a:endParaRPr lang="es-EC"/>
          </a:p>
        </p:txBody>
      </p:sp>
      <p:sp>
        <p:nvSpPr>
          <p:cNvPr id="5" name="Marcador de pie de página 4">
            <a:extLst>
              <a:ext uri="{FF2B5EF4-FFF2-40B4-BE49-F238E27FC236}">
                <a16:creationId xmlns:a16="http://schemas.microsoft.com/office/drawing/2014/main" id="{6079E6C7-3B28-4612-85C5-F164C3D85B65}"/>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63A116D-4BE3-4939-A9CB-67A575EC5274}"/>
              </a:ext>
            </a:extLst>
          </p:cNvPr>
          <p:cNvSpPr>
            <a:spLocks noGrp="1"/>
          </p:cNvSpPr>
          <p:nvPr>
            <p:ph type="sldNum" sz="quarter" idx="12"/>
          </p:nvPr>
        </p:nvSpPr>
        <p:spPr/>
        <p:txBody>
          <a:bodyPr/>
          <a:lstStyle/>
          <a:p>
            <a:fld id="{2CA76022-1BB3-42E6-9C17-B08C84F74272}" type="slidenum">
              <a:rPr lang="es-EC" smtClean="0"/>
              <a:t>‹Nº›</a:t>
            </a:fld>
            <a:endParaRPr lang="es-EC"/>
          </a:p>
        </p:txBody>
      </p:sp>
    </p:spTree>
    <p:extLst>
      <p:ext uri="{BB962C8B-B14F-4D97-AF65-F5344CB8AC3E}">
        <p14:creationId xmlns:p14="http://schemas.microsoft.com/office/powerpoint/2010/main" val="3996697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DCF977-8D8A-418B-A765-D5ED145C42C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63CDA7D2-EF96-429D-8E30-EC04C71553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E01E1DE-0377-4A81-8DB8-80DFBE1B00DB}"/>
              </a:ext>
            </a:extLst>
          </p:cNvPr>
          <p:cNvSpPr>
            <a:spLocks noGrp="1"/>
          </p:cNvSpPr>
          <p:nvPr>
            <p:ph type="dt" sz="half" idx="10"/>
          </p:nvPr>
        </p:nvSpPr>
        <p:spPr/>
        <p:txBody>
          <a:bodyPr/>
          <a:lstStyle/>
          <a:p>
            <a:fld id="{7A366F1F-E071-4C38-89B5-BAD36445F440}" type="datetimeFigureOut">
              <a:rPr lang="es-EC" smtClean="0"/>
              <a:t>22/08/2021</a:t>
            </a:fld>
            <a:endParaRPr lang="es-EC"/>
          </a:p>
        </p:txBody>
      </p:sp>
      <p:sp>
        <p:nvSpPr>
          <p:cNvPr id="5" name="Marcador de pie de página 4">
            <a:extLst>
              <a:ext uri="{FF2B5EF4-FFF2-40B4-BE49-F238E27FC236}">
                <a16:creationId xmlns:a16="http://schemas.microsoft.com/office/drawing/2014/main" id="{A9E6B68B-4582-4296-A4C0-235FD26A59E3}"/>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DDC41F53-9C58-4FE5-A553-4A84CBD3063C}"/>
              </a:ext>
            </a:extLst>
          </p:cNvPr>
          <p:cNvSpPr>
            <a:spLocks noGrp="1"/>
          </p:cNvSpPr>
          <p:nvPr>
            <p:ph type="sldNum" sz="quarter" idx="12"/>
          </p:nvPr>
        </p:nvSpPr>
        <p:spPr/>
        <p:txBody>
          <a:bodyPr/>
          <a:lstStyle/>
          <a:p>
            <a:fld id="{2CA76022-1BB3-42E6-9C17-B08C84F74272}" type="slidenum">
              <a:rPr lang="es-EC" smtClean="0"/>
              <a:t>‹Nº›</a:t>
            </a:fld>
            <a:endParaRPr lang="es-EC"/>
          </a:p>
        </p:txBody>
      </p:sp>
    </p:spTree>
    <p:extLst>
      <p:ext uri="{BB962C8B-B14F-4D97-AF65-F5344CB8AC3E}">
        <p14:creationId xmlns:p14="http://schemas.microsoft.com/office/powerpoint/2010/main" val="3314227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2186A2-0CB7-4FA0-8F50-1658A317DEE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F9547538-C8C9-412B-B3FF-45AC7435123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DCEA2523-BB6E-4D8A-AEAA-27E4FE26ECE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C3FC74B5-3DFD-4A18-A1CC-20DE92FB6110}"/>
              </a:ext>
            </a:extLst>
          </p:cNvPr>
          <p:cNvSpPr>
            <a:spLocks noGrp="1"/>
          </p:cNvSpPr>
          <p:nvPr>
            <p:ph type="dt" sz="half" idx="10"/>
          </p:nvPr>
        </p:nvSpPr>
        <p:spPr/>
        <p:txBody>
          <a:bodyPr/>
          <a:lstStyle/>
          <a:p>
            <a:fld id="{7A366F1F-E071-4C38-89B5-BAD36445F440}" type="datetimeFigureOut">
              <a:rPr lang="es-EC" smtClean="0"/>
              <a:t>22/08/2021</a:t>
            </a:fld>
            <a:endParaRPr lang="es-EC"/>
          </a:p>
        </p:txBody>
      </p:sp>
      <p:sp>
        <p:nvSpPr>
          <p:cNvPr id="6" name="Marcador de pie de página 5">
            <a:extLst>
              <a:ext uri="{FF2B5EF4-FFF2-40B4-BE49-F238E27FC236}">
                <a16:creationId xmlns:a16="http://schemas.microsoft.com/office/drawing/2014/main" id="{D80D1C5C-4F59-45F3-8D26-16549EB921E1}"/>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7CEB6279-0A49-4C22-B44F-2A7E172494FD}"/>
              </a:ext>
            </a:extLst>
          </p:cNvPr>
          <p:cNvSpPr>
            <a:spLocks noGrp="1"/>
          </p:cNvSpPr>
          <p:nvPr>
            <p:ph type="sldNum" sz="quarter" idx="12"/>
          </p:nvPr>
        </p:nvSpPr>
        <p:spPr/>
        <p:txBody>
          <a:bodyPr/>
          <a:lstStyle/>
          <a:p>
            <a:fld id="{2CA76022-1BB3-42E6-9C17-B08C84F74272}" type="slidenum">
              <a:rPr lang="es-EC" smtClean="0"/>
              <a:t>‹Nº›</a:t>
            </a:fld>
            <a:endParaRPr lang="es-EC"/>
          </a:p>
        </p:txBody>
      </p:sp>
    </p:spTree>
    <p:extLst>
      <p:ext uri="{BB962C8B-B14F-4D97-AF65-F5344CB8AC3E}">
        <p14:creationId xmlns:p14="http://schemas.microsoft.com/office/powerpoint/2010/main" val="33362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5CC6BB-A12E-40CC-B747-3997AC09344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1439056A-9AC7-43EF-89F1-CE8BC40FCA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069DE90-EE27-45E8-B07F-EB0C74F4890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1BFE9709-235B-4739-A992-4F4F821FDC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731E966-9EAC-4FEA-AAF0-CD9F8412BC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E5CF0956-D480-433E-BC6E-40B12959734F}"/>
              </a:ext>
            </a:extLst>
          </p:cNvPr>
          <p:cNvSpPr>
            <a:spLocks noGrp="1"/>
          </p:cNvSpPr>
          <p:nvPr>
            <p:ph type="dt" sz="half" idx="10"/>
          </p:nvPr>
        </p:nvSpPr>
        <p:spPr/>
        <p:txBody>
          <a:bodyPr/>
          <a:lstStyle/>
          <a:p>
            <a:fld id="{7A366F1F-E071-4C38-89B5-BAD36445F440}" type="datetimeFigureOut">
              <a:rPr lang="es-EC" smtClean="0"/>
              <a:t>22/08/2021</a:t>
            </a:fld>
            <a:endParaRPr lang="es-EC"/>
          </a:p>
        </p:txBody>
      </p:sp>
      <p:sp>
        <p:nvSpPr>
          <p:cNvPr id="8" name="Marcador de pie de página 7">
            <a:extLst>
              <a:ext uri="{FF2B5EF4-FFF2-40B4-BE49-F238E27FC236}">
                <a16:creationId xmlns:a16="http://schemas.microsoft.com/office/drawing/2014/main" id="{D8A3065C-549F-4BA6-B9DC-DFB5F944F197}"/>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21A384F0-5777-48F6-B98B-01F62880F700}"/>
              </a:ext>
            </a:extLst>
          </p:cNvPr>
          <p:cNvSpPr>
            <a:spLocks noGrp="1"/>
          </p:cNvSpPr>
          <p:nvPr>
            <p:ph type="sldNum" sz="quarter" idx="12"/>
          </p:nvPr>
        </p:nvSpPr>
        <p:spPr/>
        <p:txBody>
          <a:bodyPr/>
          <a:lstStyle/>
          <a:p>
            <a:fld id="{2CA76022-1BB3-42E6-9C17-B08C84F74272}" type="slidenum">
              <a:rPr lang="es-EC" smtClean="0"/>
              <a:t>‹Nº›</a:t>
            </a:fld>
            <a:endParaRPr lang="es-EC"/>
          </a:p>
        </p:txBody>
      </p:sp>
    </p:spTree>
    <p:extLst>
      <p:ext uri="{BB962C8B-B14F-4D97-AF65-F5344CB8AC3E}">
        <p14:creationId xmlns:p14="http://schemas.microsoft.com/office/powerpoint/2010/main" val="18513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88E6C8-CA37-48B2-958F-A7E7E592AFF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9E69DA7E-2728-4441-916C-89C90F1DD6FD}"/>
              </a:ext>
            </a:extLst>
          </p:cNvPr>
          <p:cNvSpPr>
            <a:spLocks noGrp="1"/>
          </p:cNvSpPr>
          <p:nvPr>
            <p:ph type="dt" sz="half" idx="10"/>
          </p:nvPr>
        </p:nvSpPr>
        <p:spPr/>
        <p:txBody>
          <a:bodyPr/>
          <a:lstStyle/>
          <a:p>
            <a:fld id="{7A366F1F-E071-4C38-89B5-BAD36445F440}" type="datetimeFigureOut">
              <a:rPr lang="es-EC" smtClean="0"/>
              <a:t>22/08/2021</a:t>
            </a:fld>
            <a:endParaRPr lang="es-EC"/>
          </a:p>
        </p:txBody>
      </p:sp>
      <p:sp>
        <p:nvSpPr>
          <p:cNvPr id="4" name="Marcador de pie de página 3">
            <a:extLst>
              <a:ext uri="{FF2B5EF4-FFF2-40B4-BE49-F238E27FC236}">
                <a16:creationId xmlns:a16="http://schemas.microsoft.com/office/drawing/2014/main" id="{F912CD18-8CF4-4271-AFD9-041DB9579F9E}"/>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22382705-96B0-479D-B574-CC669558B274}"/>
              </a:ext>
            </a:extLst>
          </p:cNvPr>
          <p:cNvSpPr>
            <a:spLocks noGrp="1"/>
          </p:cNvSpPr>
          <p:nvPr>
            <p:ph type="sldNum" sz="quarter" idx="12"/>
          </p:nvPr>
        </p:nvSpPr>
        <p:spPr/>
        <p:txBody>
          <a:bodyPr/>
          <a:lstStyle/>
          <a:p>
            <a:fld id="{2CA76022-1BB3-42E6-9C17-B08C84F74272}" type="slidenum">
              <a:rPr lang="es-EC" smtClean="0"/>
              <a:t>‹Nº›</a:t>
            </a:fld>
            <a:endParaRPr lang="es-EC"/>
          </a:p>
        </p:txBody>
      </p:sp>
    </p:spTree>
    <p:extLst>
      <p:ext uri="{BB962C8B-B14F-4D97-AF65-F5344CB8AC3E}">
        <p14:creationId xmlns:p14="http://schemas.microsoft.com/office/powerpoint/2010/main" val="318551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0191790-54E3-4FC3-AA2E-AA4710030036}"/>
              </a:ext>
            </a:extLst>
          </p:cNvPr>
          <p:cNvSpPr>
            <a:spLocks noGrp="1"/>
          </p:cNvSpPr>
          <p:nvPr>
            <p:ph type="dt" sz="half" idx="10"/>
          </p:nvPr>
        </p:nvSpPr>
        <p:spPr/>
        <p:txBody>
          <a:bodyPr/>
          <a:lstStyle/>
          <a:p>
            <a:fld id="{7A366F1F-E071-4C38-89B5-BAD36445F440}" type="datetimeFigureOut">
              <a:rPr lang="es-EC" smtClean="0"/>
              <a:t>22/08/2021</a:t>
            </a:fld>
            <a:endParaRPr lang="es-EC"/>
          </a:p>
        </p:txBody>
      </p:sp>
      <p:sp>
        <p:nvSpPr>
          <p:cNvPr id="3" name="Marcador de pie de página 2">
            <a:extLst>
              <a:ext uri="{FF2B5EF4-FFF2-40B4-BE49-F238E27FC236}">
                <a16:creationId xmlns:a16="http://schemas.microsoft.com/office/drawing/2014/main" id="{455697E4-FCA8-4399-9487-85BE04BE6D68}"/>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EEC7520F-200B-40A0-87E8-8E1818984955}"/>
              </a:ext>
            </a:extLst>
          </p:cNvPr>
          <p:cNvSpPr>
            <a:spLocks noGrp="1"/>
          </p:cNvSpPr>
          <p:nvPr>
            <p:ph type="sldNum" sz="quarter" idx="12"/>
          </p:nvPr>
        </p:nvSpPr>
        <p:spPr/>
        <p:txBody>
          <a:bodyPr/>
          <a:lstStyle/>
          <a:p>
            <a:fld id="{2CA76022-1BB3-42E6-9C17-B08C84F74272}" type="slidenum">
              <a:rPr lang="es-EC" smtClean="0"/>
              <a:t>‹Nº›</a:t>
            </a:fld>
            <a:endParaRPr lang="es-EC"/>
          </a:p>
        </p:txBody>
      </p:sp>
    </p:spTree>
    <p:extLst>
      <p:ext uri="{BB962C8B-B14F-4D97-AF65-F5344CB8AC3E}">
        <p14:creationId xmlns:p14="http://schemas.microsoft.com/office/powerpoint/2010/main" val="1543859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1A7071-77BB-4A9D-9D4D-205ADAB62D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12EC1857-1806-4427-8F2B-5C6ECC1DE9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C84D7692-7DF1-4EA1-A6F6-B2397FC07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81229F4-FAC0-41CB-B555-A60EBD99E49E}"/>
              </a:ext>
            </a:extLst>
          </p:cNvPr>
          <p:cNvSpPr>
            <a:spLocks noGrp="1"/>
          </p:cNvSpPr>
          <p:nvPr>
            <p:ph type="dt" sz="half" idx="10"/>
          </p:nvPr>
        </p:nvSpPr>
        <p:spPr/>
        <p:txBody>
          <a:bodyPr/>
          <a:lstStyle/>
          <a:p>
            <a:fld id="{7A366F1F-E071-4C38-89B5-BAD36445F440}" type="datetimeFigureOut">
              <a:rPr lang="es-EC" smtClean="0"/>
              <a:t>22/08/2021</a:t>
            </a:fld>
            <a:endParaRPr lang="es-EC"/>
          </a:p>
        </p:txBody>
      </p:sp>
      <p:sp>
        <p:nvSpPr>
          <p:cNvPr id="6" name="Marcador de pie de página 5">
            <a:extLst>
              <a:ext uri="{FF2B5EF4-FFF2-40B4-BE49-F238E27FC236}">
                <a16:creationId xmlns:a16="http://schemas.microsoft.com/office/drawing/2014/main" id="{5F7B4EAB-C379-4DEB-8609-AB002AEF6029}"/>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F74183AC-2161-40B0-9697-4685DE3B104B}"/>
              </a:ext>
            </a:extLst>
          </p:cNvPr>
          <p:cNvSpPr>
            <a:spLocks noGrp="1"/>
          </p:cNvSpPr>
          <p:nvPr>
            <p:ph type="sldNum" sz="quarter" idx="12"/>
          </p:nvPr>
        </p:nvSpPr>
        <p:spPr/>
        <p:txBody>
          <a:bodyPr/>
          <a:lstStyle/>
          <a:p>
            <a:fld id="{2CA76022-1BB3-42E6-9C17-B08C84F74272}" type="slidenum">
              <a:rPr lang="es-EC" smtClean="0"/>
              <a:t>‹Nº›</a:t>
            </a:fld>
            <a:endParaRPr lang="es-EC"/>
          </a:p>
        </p:txBody>
      </p:sp>
    </p:spTree>
    <p:extLst>
      <p:ext uri="{BB962C8B-B14F-4D97-AF65-F5344CB8AC3E}">
        <p14:creationId xmlns:p14="http://schemas.microsoft.com/office/powerpoint/2010/main" val="30552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BABA81-CBAD-4920-A8C6-91158778FE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B7F8B40D-F546-4EAC-AABA-13666CE169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01F9C833-00B4-4A42-BC3E-0CEE264050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F87EAB1-5B18-462B-979A-E9673B0F73D9}"/>
              </a:ext>
            </a:extLst>
          </p:cNvPr>
          <p:cNvSpPr>
            <a:spLocks noGrp="1"/>
          </p:cNvSpPr>
          <p:nvPr>
            <p:ph type="dt" sz="half" idx="10"/>
          </p:nvPr>
        </p:nvSpPr>
        <p:spPr/>
        <p:txBody>
          <a:bodyPr/>
          <a:lstStyle/>
          <a:p>
            <a:fld id="{7A366F1F-E071-4C38-89B5-BAD36445F440}" type="datetimeFigureOut">
              <a:rPr lang="es-EC" smtClean="0"/>
              <a:t>22/08/2021</a:t>
            </a:fld>
            <a:endParaRPr lang="es-EC"/>
          </a:p>
        </p:txBody>
      </p:sp>
      <p:sp>
        <p:nvSpPr>
          <p:cNvPr id="6" name="Marcador de pie de página 5">
            <a:extLst>
              <a:ext uri="{FF2B5EF4-FFF2-40B4-BE49-F238E27FC236}">
                <a16:creationId xmlns:a16="http://schemas.microsoft.com/office/drawing/2014/main" id="{E90B311C-EF4E-4258-9A78-536B730A299A}"/>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7B907D9D-32AD-4085-BF85-13B4544EB54A}"/>
              </a:ext>
            </a:extLst>
          </p:cNvPr>
          <p:cNvSpPr>
            <a:spLocks noGrp="1"/>
          </p:cNvSpPr>
          <p:nvPr>
            <p:ph type="sldNum" sz="quarter" idx="12"/>
          </p:nvPr>
        </p:nvSpPr>
        <p:spPr/>
        <p:txBody>
          <a:bodyPr/>
          <a:lstStyle/>
          <a:p>
            <a:fld id="{2CA76022-1BB3-42E6-9C17-B08C84F74272}" type="slidenum">
              <a:rPr lang="es-EC" smtClean="0"/>
              <a:t>‹Nº›</a:t>
            </a:fld>
            <a:endParaRPr lang="es-EC"/>
          </a:p>
        </p:txBody>
      </p:sp>
    </p:spTree>
    <p:extLst>
      <p:ext uri="{BB962C8B-B14F-4D97-AF65-F5344CB8AC3E}">
        <p14:creationId xmlns:p14="http://schemas.microsoft.com/office/powerpoint/2010/main" val="4232377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07E4BA5-0AFC-4BAA-82E6-AF72987B12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18FE0F86-A79C-4854-89DA-F27EBB0C3C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AABCEFAC-E39A-4B6F-99BB-229A052CB6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66F1F-E071-4C38-89B5-BAD36445F440}" type="datetimeFigureOut">
              <a:rPr lang="es-EC" smtClean="0"/>
              <a:t>22/08/2021</a:t>
            </a:fld>
            <a:endParaRPr lang="es-EC"/>
          </a:p>
        </p:txBody>
      </p:sp>
      <p:sp>
        <p:nvSpPr>
          <p:cNvPr id="5" name="Marcador de pie de página 4">
            <a:extLst>
              <a:ext uri="{FF2B5EF4-FFF2-40B4-BE49-F238E27FC236}">
                <a16:creationId xmlns:a16="http://schemas.microsoft.com/office/drawing/2014/main" id="{2C2D26F3-B7F2-4B6C-BD5B-9A608C0E24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D05603E0-0113-45C2-A092-FA69151824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76022-1BB3-42E6-9C17-B08C84F74272}" type="slidenum">
              <a:rPr lang="es-EC" smtClean="0"/>
              <a:t>‹Nº›</a:t>
            </a:fld>
            <a:endParaRPr lang="es-EC"/>
          </a:p>
        </p:txBody>
      </p:sp>
    </p:spTree>
    <p:extLst>
      <p:ext uri="{BB962C8B-B14F-4D97-AF65-F5344CB8AC3E}">
        <p14:creationId xmlns:p14="http://schemas.microsoft.com/office/powerpoint/2010/main" val="2394018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8.jpeg"/><Relationship Id="rId7" Type="http://schemas.openxmlformats.org/officeDocument/2006/relationships/image" Target="../media/image40.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pn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SPE | Sede Latacunga">
            <a:extLst>
              <a:ext uri="{FF2B5EF4-FFF2-40B4-BE49-F238E27FC236}">
                <a16:creationId xmlns:a16="http://schemas.microsoft.com/office/drawing/2014/main" id="{471592A3-7BB0-4D83-9CFD-B0016BF07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667855"/>
            <a:ext cx="4797968" cy="114377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AC83401F-7CD1-4B31-AE7E-7467A439E39C}"/>
              </a:ext>
            </a:extLst>
          </p:cNvPr>
          <p:cNvPicPr/>
          <p:nvPr/>
        </p:nvPicPr>
        <p:blipFill rotWithShape="1">
          <a:blip r:embed="rId3" cstate="print">
            <a:clrChange>
              <a:clrFrom>
                <a:srgbClr val="FBFBFA"/>
              </a:clrFrom>
              <a:clrTo>
                <a:srgbClr val="FBFBFA">
                  <a:alpha val="0"/>
                </a:srgbClr>
              </a:clrTo>
            </a:clrChange>
            <a:extLst>
              <a:ext uri="{28A0092B-C50C-407E-A947-70E740481C1C}">
                <a14:useLocalDpi xmlns:a14="http://schemas.microsoft.com/office/drawing/2010/main"/>
              </a:ext>
            </a:extLst>
          </a:blip>
          <a:srcRect/>
          <a:stretch/>
        </p:blipFill>
        <p:spPr bwMode="auto">
          <a:xfrm>
            <a:off x="7541168" y="598990"/>
            <a:ext cx="1425032" cy="1234186"/>
          </a:xfrm>
          <a:prstGeom prst="rect">
            <a:avLst/>
          </a:prstGeom>
          <a:noFill/>
          <a:ln w="9525">
            <a:noFill/>
            <a:miter lim="800000"/>
            <a:headEnd/>
            <a:tailEnd/>
          </a:ln>
        </p:spPr>
      </p:pic>
      <p:sp>
        <p:nvSpPr>
          <p:cNvPr id="4" name="Rectángulo 3">
            <a:extLst>
              <a:ext uri="{FF2B5EF4-FFF2-40B4-BE49-F238E27FC236}">
                <a16:creationId xmlns:a16="http://schemas.microsoft.com/office/drawing/2014/main" id="{07005006-615B-4605-B375-0836F8A699B1}"/>
              </a:ext>
            </a:extLst>
          </p:cNvPr>
          <p:cNvSpPr/>
          <p:nvPr/>
        </p:nvSpPr>
        <p:spPr>
          <a:xfrm>
            <a:off x="748211" y="2090445"/>
            <a:ext cx="10924177" cy="958660"/>
          </a:xfrm>
          <a:prstGeom prst="rect">
            <a:avLst/>
          </a:prstGeom>
        </p:spPr>
        <p:txBody>
          <a:bodyPr wrap="square">
            <a:spAutoFit/>
          </a:bodyPr>
          <a:lstStyle/>
          <a:p>
            <a:pPr algn="ctr">
              <a:lnSpc>
                <a:spcPct val="150000"/>
              </a:lnSpc>
              <a:spcBef>
                <a:spcPts val="200"/>
              </a:spcBef>
            </a:pPr>
            <a:r>
              <a:rPr lang="es-EC"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EVALUACIÓN DEL EFECTO DEL ACEITE ESENCIAL DE ORÉGANO </a:t>
            </a:r>
            <a:r>
              <a:rPr lang="es-EC"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s-EC" sz="2000" i="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Origanum</a:t>
            </a:r>
            <a:r>
              <a:rPr lang="es-EC" sz="20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s-EC" sz="2000" i="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vulgare</a:t>
            </a:r>
            <a:r>
              <a:rPr lang="es-EC" sz="20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s-EC"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 </a:t>
            </a:r>
            <a:r>
              <a:rPr lang="es-EC"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EN AGUA DE BEBIDA, COMO INMUNOESTIMULANTE, DE POLLOS DE ENGORDE</a:t>
            </a:r>
          </a:p>
        </p:txBody>
      </p:sp>
      <p:pic>
        <p:nvPicPr>
          <p:cNvPr id="10" name="Imagen 9">
            <a:extLst>
              <a:ext uri="{FF2B5EF4-FFF2-40B4-BE49-F238E27FC236}">
                <a16:creationId xmlns:a16="http://schemas.microsoft.com/office/drawing/2014/main" id="{9C22FC06-17FA-424C-9D45-38DE824667EB}"/>
              </a:ext>
            </a:extLst>
          </p:cNvPr>
          <p:cNvPicPr>
            <a:picLocks noChangeAspect="1"/>
          </p:cNvPicPr>
          <p:nvPr/>
        </p:nvPicPr>
        <p:blipFill>
          <a:blip r:embed="rId4"/>
          <a:stretch>
            <a:fillRect/>
          </a:stretch>
        </p:blipFill>
        <p:spPr>
          <a:xfrm>
            <a:off x="0" y="-66584"/>
            <a:ext cx="12192000" cy="510988"/>
          </a:xfrm>
          <a:prstGeom prst="rect">
            <a:avLst/>
          </a:prstGeom>
        </p:spPr>
      </p:pic>
      <p:sp>
        <p:nvSpPr>
          <p:cNvPr id="11" name="Rectángulo 10">
            <a:extLst>
              <a:ext uri="{FF2B5EF4-FFF2-40B4-BE49-F238E27FC236}">
                <a16:creationId xmlns:a16="http://schemas.microsoft.com/office/drawing/2014/main" id="{9D400399-664E-4EFC-85F0-84F9130B251D}"/>
              </a:ext>
            </a:extLst>
          </p:cNvPr>
          <p:cNvSpPr/>
          <p:nvPr/>
        </p:nvSpPr>
        <p:spPr>
          <a:xfrm>
            <a:off x="911678" y="3282149"/>
            <a:ext cx="10368643" cy="3575851"/>
          </a:xfrm>
          <a:prstGeom prst="rect">
            <a:avLst/>
          </a:prstGeom>
        </p:spPr>
        <p:txBody>
          <a:bodyPr wrap="square">
            <a:spAutoFit/>
          </a:bodyPr>
          <a:lstStyle/>
          <a:p>
            <a:pPr algn="ctr">
              <a:lnSpc>
                <a:spcPct val="150000"/>
              </a:lnSpc>
              <a:spcBef>
                <a:spcPts val="200"/>
              </a:spcBef>
            </a:pPr>
            <a:r>
              <a:rPr lang="es-EC"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AUTORES</a:t>
            </a:r>
          </a:p>
          <a:p>
            <a:pPr algn="ctr">
              <a:lnSpc>
                <a:spcPct val="150000"/>
              </a:lnSpc>
              <a:spcBef>
                <a:spcPts val="200"/>
              </a:spcBef>
            </a:pPr>
            <a:r>
              <a:rPr lang="es-EC"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DENNIS </a:t>
            </a:r>
            <a:r>
              <a:rPr lang="es-EC" sz="1600" dirty="0">
                <a:latin typeface="Arial" panose="020B0604020202020204" pitchFamily="34" charset="0"/>
                <a:cs typeface="Arial" panose="020B0604020202020204" pitchFamily="34" charset="0"/>
              </a:rPr>
              <a:t>KATHERINE MACAS MORENO</a:t>
            </a:r>
          </a:p>
          <a:p>
            <a:pPr algn="ctr">
              <a:lnSpc>
                <a:spcPct val="150000"/>
              </a:lnSpc>
              <a:spcBef>
                <a:spcPts val="200"/>
              </a:spcBef>
            </a:pPr>
            <a:r>
              <a:rPr lang="es-EC" sz="1600" dirty="0">
                <a:latin typeface="Arial" panose="020B0604020202020204" pitchFamily="34" charset="0"/>
                <a:cs typeface="Arial" panose="020B0604020202020204" pitchFamily="34" charset="0"/>
              </a:rPr>
              <a:t>TATIANA JAZMÍN QUENGUAN JARAMILLO</a:t>
            </a:r>
          </a:p>
          <a:p>
            <a:pPr algn="ctr">
              <a:lnSpc>
                <a:spcPct val="150000"/>
              </a:lnSpc>
              <a:spcBef>
                <a:spcPts val="200"/>
              </a:spcBef>
            </a:pPr>
            <a:endParaRPr lang="es-EC" sz="1600" dirty="0">
              <a:latin typeface="Arial" panose="020B0604020202020204" pitchFamily="34" charset="0"/>
              <a:cs typeface="Arial" panose="020B0604020202020204" pitchFamily="34" charset="0"/>
            </a:endParaRPr>
          </a:p>
          <a:p>
            <a:pPr algn="ctr">
              <a:lnSpc>
                <a:spcPct val="150000"/>
              </a:lnSpc>
              <a:spcBef>
                <a:spcPts val="200"/>
              </a:spcBef>
            </a:pPr>
            <a:r>
              <a:rPr lang="es-EC"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DIRECTOR</a:t>
            </a:r>
          </a:p>
          <a:p>
            <a:pPr algn="ctr">
              <a:lnSpc>
                <a:spcPct val="150000"/>
              </a:lnSpc>
              <a:spcBef>
                <a:spcPts val="200"/>
              </a:spcBef>
            </a:pPr>
            <a:r>
              <a:rPr lang="es-EC" sz="1600" dirty="0">
                <a:solidFill>
                  <a:srgbClr val="000000"/>
                </a:solidFill>
                <a:latin typeface="Arial" panose="020B0604020202020204" pitchFamily="34" charset="0"/>
                <a:cs typeface="Arial" panose="020B0604020202020204" pitchFamily="34" charset="0"/>
              </a:rPr>
              <a:t>DR. IVÁN JACINTO NARANJO SANTAMARÍA M. Sc.</a:t>
            </a:r>
          </a:p>
          <a:p>
            <a:pPr algn="ctr">
              <a:lnSpc>
                <a:spcPct val="150000"/>
              </a:lnSpc>
              <a:spcBef>
                <a:spcPts val="200"/>
              </a:spcBef>
            </a:pPr>
            <a:endParaRPr lang="es-EC" sz="1600" dirty="0">
              <a:solidFill>
                <a:srgbClr val="000000"/>
              </a:solidFill>
              <a:latin typeface="Arial" panose="020B0604020202020204" pitchFamily="34" charset="0"/>
              <a:cs typeface="Arial" panose="020B0604020202020204" pitchFamily="34" charset="0"/>
            </a:endParaRPr>
          </a:p>
          <a:p>
            <a:pPr algn="ctr">
              <a:lnSpc>
                <a:spcPct val="150000"/>
              </a:lnSpc>
              <a:spcBef>
                <a:spcPts val="200"/>
              </a:spcBef>
            </a:pPr>
            <a:r>
              <a:rPr lang="es-EC"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SANTO DOMINGO-ECUADOR </a:t>
            </a:r>
          </a:p>
          <a:p>
            <a:pPr algn="ctr">
              <a:lnSpc>
                <a:spcPct val="150000"/>
              </a:lnSpc>
              <a:spcBef>
                <a:spcPts val="200"/>
              </a:spcBef>
            </a:pPr>
            <a:r>
              <a:rPr lang="es-EC"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2021</a:t>
            </a:r>
          </a:p>
        </p:txBody>
      </p:sp>
    </p:spTree>
    <p:extLst>
      <p:ext uri="{BB962C8B-B14F-4D97-AF65-F5344CB8AC3E}">
        <p14:creationId xmlns:p14="http://schemas.microsoft.com/office/powerpoint/2010/main" val="707508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DB4F0C8-17BA-4CCD-948F-6E6CEABB4496}"/>
              </a:ext>
            </a:extLst>
          </p:cNvPr>
          <p:cNvSpPr txBox="1">
            <a:spLocks/>
          </p:cNvSpPr>
          <p:nvPr/>
        </p:nvSpPr>
        <p:spPr>
          <a:xfrm>
            <a:off x="115844" y="246324"/>
            <a:ext cx="79297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a:latin typeface="Arial" panose="020B0604020202020204" pitchFamily="34" charset="0"/>
                <a:cs typeface="Arial" panose="020B0604020202020204" pitchFamily="34" charset="0"/>
              </a:rPr>
              <a:t>Extracción del Aceite Esencial de Orégano </a:t>
            </a:r>
            <a:endParaRPr lang="es-EC" b="1"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CD01929B-176D-4A19-AF0C-0A293717F53F}"/>
              </a:ext>
            </a:extLst>
          </p:cNvPr>
          <p:cNvPicPr>
            <a:picLocks noChangeAspect="1"/>
          </p:cNvPicPr>
          <p:nvPr/>
        </p:nvPicPr>
        <p:blipFill>
          <a:blip r:embed="rId2"/>
          <a:stretch>
            <a:fillRect/>
          </a:stretch>
        </p:blipFill>
        <p:spPr>
          <a:xfrm>
            <a:off x="0" y="23866"/>
            <a:ext cx="10546510" cy="510988"/>
          </a:xfrm>
          <a:prstGeom prst="rect">
            <a:avLst/>
          </a:prstGeom>
        </p:spPr>
      </p:pic>
      <p:pic>
        <p:nvPicPr>
          <p:cNvPr id="6" name="Picture 4" descr="ESPE | Sede Latacunga">
            <a:extLst>
              <a:ext uri="{FF2B5EF4-FFF2-40B4-BE49-F238E27FC236}">
                <a16:creationId xmlns:a16="http://schemas.microsoft.com/office/drawing/2014/main" id="{CFDEBE1F-4CEB-496B-9FC8-F6D8AF6F1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DF4E12A8-76F0-43C0-85F0-408E87734A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7552" y="2185090"/>
            <a:ext cx="2590630" cy="3225809"/>
          </a:xfrm>
          <a:prstGeom prst="rect">
            <a:avLst/>
          </a:prstGeom>
        </p:spPr>
      </p:pic>
      <p:pic>
        <p:nvPicPr>
          <p:cNvPr id="8" name="Imagen 7">
            <a:extLst>
              <a:ext uri="{FF2B5EF4-FFF2-40B4-BE49-F238E27FC236}">
                <a16:creationId xmlns:a16="http://schemas.microsoft.com/office/drawing/2014/main" id="{42DEA206-EF81-48D4-92EA-C306EF0CD6F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85514" y="2185090"/>
            <a:ext cx="2550769" cy="3196267"/>
          </a:xfrm>
          <a:prstGeom prst="rect">
            <a:avLst/>
          </a:prstGeom>
        </p:spPr>
      </p:pic>
      <p:pic>
        <p:nvPicPr>
          <p:cNvPr id="9" name="Imagen 8">
            <a:extLst>
              <a:ext uri="{FF2B5EF4-FFF2-40B4-BE49-F238E27FC236}">
                <a16:creationId xmlns:a16="http://schemas.microsoft.com/office/drawing/2014/main" id="{1B32C6E1-D0AF-4CB4-9FE0-9E65B629ED79}"/>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381832" y="2151548"/>
            <a:ext cx="2517924" cy="3259351"/>
          </a:xfrm>
          <a:prstGeom prst="rect">
            <a:avLst/>
          </a:prstGeom>
        </p:spPr>
      </p:pic>
      <p:pic>
        <p:nvPicPr>
          <p:cNvPr id="10" name="Imagen 9">
            <a:extLst>
              <a:ext uri="{FF2B5EF4-FFF2-40B4-BE49-F238E27FC236}">
                <a16:creationId xmlns:a16="http://schemas.microsoft.com/office/drawing/2014/main" id="{F69B06FC-39C0-49DC-9FB9-1EB5446C276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1"/>
          <a:stretch/>
        </p:blipFill>
        <p:spPr>
          <a:xfrm>
            <a:off x="9506523" y="2131988"/>
            <a:ext cx="2517924" cy="3249369"/>
          </a:xfrm>
          <a:prstGeom prst="rect">
            <a:avLst/>
          </a:prstGeom>
        </p:spPr>
      </p:pic>
      <p:sp>
        <p:nvSpPr>
          <p:cNvPr id="16" name="AutoShape 2">
            <a:extLst>
              <a:ext uri="{FF2B5EF4-FFF2-40B4-BE49-F238E27FC236}">
                <a16:creationId xmlns:a16="http://schemas.microsoft.com/office/drawing/2014/main" id="{8345AE10-2B57-424E-9DA7-115873BA85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 name="Flecha: a la derecha 1">
            <a:extLst>
              <a:ext uri="{FF2B5EF4-FFF2-40B4-BE49-F238E27FC236}">
                <a16:creationId xmlns:a16="http://schemas.microsoft.com/office/drawing/2014/main" id="{A34440B5-7F5F-4FC0-BD0F-BF0527FACDFB}"/>
              </a:ext>
            </a:extLst>
          </p:cNvPr>
          <p:cNvSpPr/>
          <p:nvPr/>
        </p:nvSpPr>
        <p:spPr>
          <a:xfrm>
            <a:off x="2897088" y="3446606"/>
            <a:ext cx="281109" cy="344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a la derecha 10">
            <a:extLst>
              <a:ext uri="{FF2B5EF4-FFF2-40B4-BE49-F238E27FC236}">
                <a16:creationId xmlns:a16="http://schemas.microsoft.com/office/drawing/2014/main" id="{E31486E4-7E0E-4DCF-A9B1-C259237C72AD}"/>
              </a:ext>
            </a:extLst>
          </p:cNvPr>
          <p:cNvSpPr/>
          <p:nvPr/>
        </p:nvSpPr>
        <p:spPr>
          <a:xfrm>
            <a:off x="5981755" y="3409121"/>
            <a:ext cx="281109" cy="344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a la derecha 13">
            <a:extLst>
              <a:ext uri="{FF2B5EF4-FFF2-40B4-BE49-F238E27FC236}">
                <a16:creationId xmlns:a16="http://schemas.microsoft.com/office/drawing/2014/main" id="{9AA54B5A-077B-48D9-8425-89B845544EAE}"/>
              </a:ext>
            </a:extLst>
          </p:cNvPr>
          <p:cNvSpPr/>
          <p:nvPr/>
        </p:nvSpPr>
        <p:spPr>
          <a:xfrm>
            <a:off x="9062585" y="3463170"/>
            <a:ext cx="281109" cy="344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8" name="Conector: angular 17">
            <a:extLst>
              <a:ext uri="{FF2B5EF4-FFF2-40B4-BE49-F238E27FC236}">
                <a16:creationId xmlns:a16="http://schemas.microsoft.com/office/drawing/2014/main" id="{265C4FC9-05A8-4027-BFF1-12F5E2A20804}"/>
              </a:ext>
            </a:extLst>
          </p:cNvPr>
          <p:cNvCxnSpPr>
            <a:cxnSpLocks/>
          </p:cNvCxnSpPr>
          <p:nvPr/>
        </p:nvCxnSpPr>
        <p:spPr>
          <a:xfrm>
            <a:off x="1116543" y="5734828"/>
            <a:ext cx="8313424" cy="541593"/>
          </a:xfrm>
          <a:prstGeom prst="bentConnector3">
            <a:avLst/>
          </a:prstGeom>
        </p:spPr>
        <p:style>
          <a:lnRef idx="1">
            <a:schemeClr val="accent2"/>
          </a:lnRef>
          <a:fillRef idx="0">
            <a:schemeClr val="accent2"/>
          </a:fillRef>
          <a:effectRef idx="0">
            <a:schemeClr val="accent2"/>
          </a:effectRef>
          <a:fontRef idx="minor">
            <a:schemeClr val="tx1"/>
          </a:fontRef>
        </p:style>
      </p:cxnSp>
      <p:sp>
        <p:nvSpPr>
          <p:cNvPr id="19" name="Título 1">
            <a:extLst>
              <a:ext uri="{FF2B5EF4-FFF2-40B4-BE49-F238E27FC236}">
                <a16:creationId xmlns:a16="http://schemas.microsoft.com/office/drawing/2014/main" id="{FA2CCC3C-C462-4AAD-B97F-23D60CB396AD}"/>
              </a:ext>
            </a:extLst>
          </p:cNvPr>
          <p:cNvSpPr txBox="1">
            <a:spLocks/>
          </p:cNvSpPr>
          <p:nvPr/>
        </p:nvSpPr>
        <p:spPr>
          <a:xfrm>
            <a:off x="5465082" y="5381358"/>
            <a:ext cx="79297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a:latin typeface="Arial" panose="020B0604020202020204" pitchFamily="34" charset="0"/>
                <a:cs typeface="Arial" panose="020B0604020202020204" pitchFamily="34" charset="0"/>
              </a:rPr>
              <a:t>Primera fase </a:t>
            </a:r>
          </a:p>
        </p:txBody>
      </p:sp>
    </p:spTree>
    <p:extLst>
      <p:ext uri="{BB962C8B-B14F-4D97-AF65-F5344CB8AC3E}">
        <p14:creationId xmlns:p14="http://schemas.microsoft.com/office/powerpoint/2010/main" val="718855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2830482F-39A2-48E9-8785-1EDDD058F77B}"/>
              </a:ext>
            </a:extLst>
          </p:cNvPr>
          <p:cNvPicPr>
            <a:picLocks noChangeAspect="1"/>
          </p:cNvPicPr>
          <p:nvPr/>
        </p:nvPicPr>
        <p:blipFill>
          <a:blip r:embed="rId2"/>
          <a:stretch>
            <a:fillRect/>
          </a:stretch>
        </p:blipFill>
        <p:spPr>
          <a:xfrm>
            <a:off x="588995" y="1999899"/>
            <a:ext cx="3255693" cy="3225809"/>
          </a:xfrm>
          <a:prstGeom prst="rect">
            <a:avLst/>
          </a:prstGeom>
        </p:spPr>
      </p:pic>
      <p:sp>
        <p:nvSpPr>
          <p:cNvPr id="4" name="Rectángulo 3">
            <a:extLst>
              <a:ext uri="{FF2B5EF4-FFF2-40B4-BE49-F238E27FC236}">
                <a16:creationId xmlns:a16="http://schemas.microsoft.com/office/drawing/2014/main" id="{B2E731C3-4E10-4FF9-BA78-F0F1C84BD816}"/>
              </a:ext>
            </a:extLst>
          </p:cNvPr>
          <p:cNvSpPr/>
          <p:nvPr/>
        </p:nvSpPr>
        <p:spPr>
          <a:xfrm>
            <a:off x="94301" y="375679"/>
            <a:ext cx="9022470" cy="627864"/>
          </a:xfrm>
          <a:prstGeom prst="rect">
            <a:avLst/>
          </a:prstGeom>
        </p:spPr>
        <p:txBody>
          <a:bodyPr wrap="none">
            <a:spAutoFit/>
          </a:bodyPr>
          <a:lstStyle/>
          <a:p>
            <a:pPr algn="just">
              <a:lnSpc>
                <a:spcPct val="150000"/>
              </a:lnSpc>
            </a:pPr>
            <a:r>
              <a:rPr lang="es-EC" sz="2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Análisis bromatológico del Aceite Esencial de Orégano </a:t>
            </a:r>
            <a:endParaRPr lang="es-EC" sz="2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00C99182-7C65-4D14-8950-EAF0D75E30DB}"/>
              </a:ext>
            </a:extLst>
          </p:cNvPr>
          <p:cNvPicPr>
            <a:picLocks noChangeAspect="1"/>
          </p:cNvPicPr>
          <p:nvPr/>
        </p:nvPicPr>
        <p:blipFill>
          <a:blip r:embed="rId3"/>
          <a:stretch>
            <a:fillRect/>
          </a:stretch>
        </p:blipFill>
        <p:spPr>
          <a:xfrm>
            <a:off x="0" y="0"/>
            <a:ext cx="10546510" cy="510988"/>
          </a:xfrm>
          <a:prstGeom prst="rect">
            <a:avLst/>
          </a:prstGeom>
        </p:spPr>
      </p:pic>
      <p:pic>
        <p:nvPicPr>
          <p:cNvPr id="6" name="Picture 4" descr="ESPE | Sede Latacunga">
            <a:extLst>
              <a:ext uri="{FF2B5EF4-FFF2-40B4-BE49-F238E27FC236}">
                <a16:creationId xmlns:a16="http://schemas.microsoft.com/office/drawing/2014/main" id="{4499F4F0-81C5-4A98-BDA1-5AABB6413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1B6B602F-42F9-4224-979F-67C43147D5C2}"/>
              </a:ext>
            </a:extLst>
          </p:cNvPr>
          <p:cNvSpPr/>
          <p:nvPr/>
        </p:nvSpPr>
        <p:spPr>
          <a:xfrm>
            <a:off x="2300803" y="1483516"/>
            <a:ext cx="527709" cy="1047851"/>
          </a:xfrm>
          <a:prstGeom prst="rect">
            <a:avLst/>
          </a:prstGeom>
        </p:spPr>
        <p:txBody>
          <a:bodyPr wrap="none">
            <a:spAutoFit/>
          </a:bodyPr>
          <a:lstStyle/>
          <a:p>
            <a:r>
              <a:rPr lang="es-EC" sz="2000" b="1" dirty="0">
                <a:latin typeface="Arial" panose="020B0604020202020204" pitchFamily="34" charset="0"/>
                <a:cs typeface="Times New Roman" panose="02020603050405020304" pitchFamily="18" charset="0"/>
              </a:rPr>
              <a:t>pH</a:t>
            </a:r>
            <a:endParaRPr lang="es-EC" sz="2000" b="1" dirty="0"/>
          </a:p>
          <a:p>
            <a:r>
              <a:rPr lang="es-EC" dirty="0"/>
              <a:t> </a:t>
            </a:r>
          </a:p>
          <a:p>
            <a:pPr lvl="0" algn="just">
              <a:lnSpc>
                <a:spcPct val="150000"/>
              </a:lnSpc>
              <a:spcAft>
                <a:spcPts val="800"/>
              </a:spcAft>
            </a:pPr>
            <a:r>
              <a:rPr lang="es-EC" dirty="0">
                <a:latin typeface="Arial" panose="020B0604020202020204" pitchFamily="34" charset="0"/>
                <a:ea typeface="Calibri" panose="020F0502020204030204" pitchFamily="34" charset="0"/>
                <a:cs typeface="Times New Roman" panose="02020603050405020304" pitchFamily="18" charset="0"/>
              </a:rPr>
              <a:t> </a:t>
            </a: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id="{B008333C-6F89-4114-890D-6FD6403C076C}"/>
              </a:ext>
            </a:extLst>
          </p:cNvPr>
          <p:cNvSpPr/>
          <p:nvPr/>
        </p:nvSpPr>
        <p:spPr>
          <a:xfrm>
            <a:off x="9275776" y="1469997"/>
            <a:ext cx="1425390" cy="496996"/>
          </a:xfrm>
          <a:prstGeom prst="rect">
            <a:avLst/>
          </a:prstGeom>
        </p:spPr>
        <p:txBody>
          <a:bodyPr wrap="none">
            <a:spAutoFit/>
          </a:bodyPr>
          <a:lstStyle/>
          <a:p>
            <a:pPr lvl="0" algn="just">
              <a:lnSpc>
                <a:spcPct val="150000"/>
              </a:lnSpc>
              <a:spcAft>
                <a:spcPts val="800"/>
              </a:spcAft>
            </a:pPr>
            <a:r>
              <a:rPr lang="es-EC" sz="2000" b="1" dirty="0">
                <a:latin typeface="Arial" panose="020B0604020202020204" pitchFamily="34" charset="0"/>
                <a:ea typeface="Calibri" panose="020F0502020204030204" pitchFamily="34" charset="0"/>
                <a:cs typeface="Times New Roman" panose="02020603050405020304" pitchFamily="18" charset="0"/>
              </a:rPr>
              <a:t>Humedad </a:t>
            </a:r>
          </a:p>
        </p:txBody>
      </p:sp>
      <p:sp>
        <p:nvSpPr>
          <p:cNvPr id="9" name="Rectángulo 8">
            <a:extLst>
              <a:ext uri="{FF2B5EF4-FFF2-40B4-BE49-F238E27FC236}">
                <a16:creationId xmlns:a16="http://schemas.microsoft.com/office/drawing/2014/main" id="{48062724-9316-4C86-9629-3EE7581A8263}"/>
              </a:ext>
            </a:extLst>
          </p:cNvPr>
          <p:cNvSpPr/>
          <p:nvPr/>
        </p:nvSpPr>
        <p:spPr>
          <a:xfrm>
            <a:off x="5552720" y="1465140"/>
            <a:ext cx="1152880" cy="496996"/>
          </a:xfrm>
          <a:prstGeom prst="rect">
            <a:avLst/>
          </a:prstGeom>
        </p:spPr>
        <p:txBody>
          <a:bodyPr wrap="none">
            <a:spAutoFit/>
          </a:bodyPr>
          <a:lstStyle/>
          <a:p>
            <a:pPr lvl="0" algn="just">
              <a:lnSpc>
                <a:spcPct val="150000"/>
              </a:lnSpc>
              <a:spcAft>
                <a:spcPts val="800"/>
              </a:spcAft>
            </a:pPr>
            <a:r>
              <a:rPr lang="es-EC" sz="2000" b="1" dirty="0">
                <a:latin typeface="Arial" panose="020B0604020202020204" pitchFamily="34" charset="0"/>
                <a:ea typeface="Calibri" panose="020F0502020204030204" pitchFamily="34" charset="0"/>
                <a:cs typeface="Times New Roman" panose="02020603050405020304" pitchFamily="18" charset="0"/>
              </a:rPr>
              <a:t>Acidez  </a:t>
            </a:r>
          </a:p>
        </p:txBody>
      </p:sp>
      <p:sp>
        <p:nvSpPr>
          <p:cNvPr id="2" name="AutoShape 2">
            <a:extLst>
              <a:ext uri="{FF2B5EF4-FFF2-40B4-BE49-F238E27FC236}">
                <a16:creationId xmlns:a16="http://schemas.microsoft.com/office/drawing/2014/main" id="{3A9E34D1-DE5E-4B4B-BB7A-FB5F5564D5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AutoShape 4">
            <a:extLst>
              <a:ext uri="{FF2B5EF4-FFF2-40B4-BE49-F238E27FC236}">
                <a16:creationId xmlns:a16="http://schemas.microsoft.com/office/drawing/2014/main" id="{DE57661D-FF7D-4957-B47D-4AC1A6409DB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3" name="Imagen 12">
            <a:extLst>
              <a:ext uri="{FF2B5EF4-FFF2-40B4-BE49-F238E27FC236}">
                <a16:creationId xmlns:a16="http://schemas.microsoft.com/office/drawing/2014/main" id="{8F6B8EBB-4BB3-4B76-8198-44EF6AE0AD46}"/>
              </a:ext>
            </a:extLst>
          </p:cNvPr>
          <p:cNvPicPr>
            <a:picLocks noChangeAspect="1"/>
          </p:cNvPicPr>
          <p:nvPr/>
        </p:nvPicPr>
        <p:blipFill>
          <a:blip r:embed="rId5"/>
          <a:stretch>
            <a:fillRect/>
          </a:stretch>
        </p:blipFill>
        <p:spPr>
          <a:xfrm>
            <a:off x="4501313" y="1962136"/>
            <a:ext cx="3255693" cy="3225809"/>
          </a:xfrm>
          <a:prstGeom prst="rect">
            <a:avLst/>
          </a:prstGeom>
        </p:spPr>
      </p:pic>
      <p:sp>
        <p:nvSpPr>
          <p:cNvPr id="14" name="AutoShape 6">
            <a:extLst>
              <a:ext uri="{FF2B5EF4-FFF2-40B4-BE49-F238E27FC236}">
                <a16:creationId xmlns:a16="http://schemas.microsoft.com/office/drawing/2014/main" id="{7D712F7E-1F06-4379-B123-FE48F29C884F}"/>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6" name="Imagen 15">
            <a:extLst>
              <a:ext uri="{FF2B5EF4-FFF2-40B4-BE49-F238E27FC236}">
                <a16:creationId xmlns:a16="http://schemas.microsoft.com/office/drawing/2014/main" id="{22E3067E-B4A4-40E7-AA5D-4612CA63CD4F}"/>
              </a:ext>
            </a:extLst>
          </p:cNvPr>
          <p:cNvPicPr>
            <a:picLocks noChangeAspect="1"/>
          </p:cNvPicPr>
          <p:nvPr/>
        </p:nvPicPr>
        <p:blipFill>
          <a:blip r:embed="rId6"/>
          <a:stretch>
            <a:fillRect/>
          </a:stretch>
        </p:blipFill>
        <p:spPr>
          <a:xfrm>
            <a:off x="8360625" y="1999899"/>
            <a:ext cx="3255693" cy="3225809"/>
          </a:xfrm>
          <a:prstGeom prst="rect">
            <a:avLst/>
          </a:prstGeom>
        </p:spPr>
      </p:pic>
      <p:sp>
        <p:nvSpPr>
          <p:cNvPr id="17" name="AutoShape 8">
            <a:extLst>
              <a:ext uri="{FF2B5EF4-FFF2-40B4-BE49-F238E27FC236}">
                <a16:creationId xmlns:a16="http://schemas.microsoft.com/office/drawing/2014/main" id="{2A721C9E-895A-4D37-91D2-2F56CF43048B}"/>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6" name="Flecha: a la derecha 35">
            <a:extLst>
              <a:ext uri="{FF2B5EF4-FFF2-40B4-BE49-F238E27FC236}">
                <a16:creationId xmlns:a16="http://schemas.microsoft.com/office/drawing/2014/main" id="{322BF53B-06A2-4340-A647-402F7A7252B5}"/>
              </a:ext>
            </a:extLst>
          </p:cNvPr>
          <p:cNvSpPr/>
          <p:nvPr/>
        </p:nvSpPr>
        <p:spPr>
          <a:xfrm>
            <a:off x="4060082" y="3389244"/>
            <a:ext cx="281109" cy="344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AutoShape 10">
            <a:extLst>
              <a:ext uri="{FF2B5EF4-FFF2-40B4-BE49-F238E27FC236}">
                <a16:creationId xmlns:a16="http://schemas.microsoft.com/office/drawing/2014/main" id="{86A81C83-86F8-47A6-A675-736DB70F0A17}"/>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24" name="Flecha: a la derecha 23">
            <a:extLst>
              <a:ext uri="{FF2B5EF4-FFF2-40B4-BE49-F238E27FC236}">
                <a16:creationId xmlns:a16="http://schemas.microsoft.com/office/drawing/2014/main" id="{18C33D84-EAED-4170-9D97-F12F9C49BE18}"/>
              </a:ext>
            </a:extLst>
          </p:cNvPr>
          <p:cNvSpPr/>
          <p:nvPr/>
        </p:nvSpPr>
        <p:spPr>
          <a:xfrm>
            <a:off x="7909406" y="3402762"/>
            <a:ext cx="281109" cy="344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5" name="Conector: angular 24">
            <a:extLst>
              <a:ext uri="{FF2B5EF4-FFF2-40B4-BE49-F238E27FC236}">
                <a16:creationId xmlns:a16="http://schemas.microsoft.com/office/drawing/2014/main" id="{3C9E1CCD-6472-4150-BADA-A77749BBDBD9}"/>
              </a:ext>
            </a:extLst>
          </p:cNvPr>
          <p:cNvCxnSpPr>
            <a:cxnSpLocks/>
          </p:cNvCxnSpPr>
          <p:nvPr/>
        </p:nvCxnSpPr>
        <p:spPr>
          <a:xfrm>
            <a:off x="1116543" y="5734828"/>
            <a:ext cx="8313424" cy="541593"/>
          </a:xfrm>
          <a:prstGeom prst="bentConnector3">
            <a:avLst/>
          </a:prstGeom>
        </p:spPr>
        <p:style>
          <a:lnRef idx="1">
            <a:schemeClr val="accent2"/>
          </a:lnRef>
          <a:fillRef idx="0">
            <a:schemeClr val="accent2"/>
          </a:fillRef>
          <a:effectRef idx="0">
            <a:schemeClr val="accent2"/>
          </a:effectRef>
          <a:fontRef idx="minor">
            <a:schemeClr val="tx1"/>
          </a:fontRef>
        </p:style>
      </p:cxnSp>
      <p:sp>
        <p:nvSpPr>
          <p:cNvPr id="26" name="Título 1">
            <a:extLst>
              <a:ext uri="{FF2B5EF4-FFF2-40B4-BE49-F238E27FC236}">
                <a16:creationId xmlns:a16="http://schemas.microsoft.com/office/drawing/2014/main" id="{AD34F620-E6D1-41CE-9A93-39A4A40B96E8}"/>
              </a:ext>
            </a:extLst>
          </p:cNvPr>
          <p:cNvSpPr txBox="1">
            <a:spLocks/>
          </p:cNvSpPr>
          <p:nvPr/>
        </p:nvSpPr>
        <p:spPr>
          <a:xfrm>
            <a:off x="5465082" y="5381358"/>
            <a:ext cx="79297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a:latin typeface="Arial" panose="020B0604020202020204" pitchFamily="34" charset="0"/>
                <a:cs typeface="Arial" panose="020B0604020202020204" pitchFamily="34" charset="0"/>
              </a:rPr>
              <a:t>Segunda fase </a:t>
            </a:r>
          </a:p>
        </p:txBody>
      </p:sp>
    </p:spTree>
    <p:extLst>
      <p:ext uri="{BB962C8B-B14F-4D97-AF65-F5344CB8AC3E}">
        <p14:creationId xmlns:p14="http://schemas.microsoft.com/office/powerpoint/2010/main" val="4179488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5FBC860E-E709-4CDF-926E-6B5BEF3FD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880" y="1877904"/>
            <a:ext cx="3294639" cy="3225809"/>
          </a:xfrm>
          <a:prstGeom prst="rect">
            <a:avLst/>
          </a:prstGeom>
        </p:spPr>
      </p:pic>
      <p:pic>
        <p:nvPicPr>
          <p:cNvPr id="5" name="Imagen 4">
            <a:extLst>
              <a:ext uri="{FF2B5EF4-FFF2-40B4-BE49-F238E27FC236}">
                <a16:creationId xmlns:a16="http://schemas.microsoft.com/office/drawing/2014/main" id="{726625F5-56DB-4AC5-93C4-60EDA211B64E}"/>
              </a:ext>
            </a:extLst>
          </p:cNvPr>
          <p:cNvPicPr>
            <a:picLocks noChangeAspect="1"/>
          </p:cNvPicPr>
          <p:nvPr/>
        </p:nvPicPr>
        <p:blipFill>
          <a:blip r:embed="rId3"/>
          <a:stretch>
            <a:fillRect/>
          </a:stretch>
        </p:blipFill>
        <p:spPr>
          <a:xfrm>
            <a:off x="4555404" y="1858889"/>
            <a:ext cx="3294639" cy="3215042"/>
          </a:xfrm>
          <a:prstGeom prst="rect">
            <a:avLst/>
          </a:prstGeom>
        </p:spPr>
      </p:pic>
      <p:pic>
        <p:nvPicPr>
          <p:cNvPr id="6" name="Imagen 5">
            <a:extLst>
              <a:ext uri="{FF2B5EF4-FFF2-40B4-BE49-F238E27FC236}">
                <a16:creationId xmlns:a16="http://schemas.microsoft.com/office/drawing/2014/main" id="{A7FBD5A0-441B-40D6-B004-396B391D6CAC}"/>
              </a:ext>
            </a:extLst>
          </p:cNvPr>
          <p:cNvPicPr>
            <a:picLocks noChangeAspect="1"/>
          </p:cNvPicPr>
          <p:nvPr/>
        </p:nvPicPr>
        <p:blipFill>
          <a:blip r:embed="rId4"/>
          <a:stretch>
            <a:fillRect/>
          </a:stretch>
        </p:blipFill>
        <p:spPr>
          <a:xfrm>
            <a:off x="8562441" y="1858889"/>
            <a:ext cx="3294639" cy="3208537"/>
          </a:xfrm>
          <a:prstGeom prst="rect">
            <a:avLst/>
          </a:prstGeom>
        </p:spPr>
      </p:pic>
      <p:pic>
        <p:nvPicPr>
          <p:cNvPr id="7" name="Imagen 6">
            <a:extLst>
              <a:ext uri="{FF2B5EF4-FFF2-40B4-BE49-F238E27FC236}">
                <a16:creationId xmlns:a16="http://schemas.microsoft.com/office/drawing/2014/main" id="{3190B442-0A9C-4473-B8E2-215AF2E8B9A7}"/>
              </a:ext>
            </a:extLst>
          </p:cNvPr>
          <p:cNvPicPr>
            <a:picLocks noChangeAspect="1"/>
          </p:cNvPicPr>
          <p:nvPr/>
        </p:nvPicPr>
        <p:blipFill>
          <a:blip r:embed="rId5"/>
          <a:stretch>
            <a:fillRect/>
          </a:stretch>
        </p:blipFill>
        <p:spPr>
          <a:xfrm>
            <a:off x="0" y="0"/>
            <a:ext cx="10546510" cy="510988"/>
          </a:xfrm>
          <a:prstGeom prst="rect">
            <a:avLst/>
          </a:prstGeom>
        </p:spPr>
      </p:pic>
      <p:pic>
        <p:nvPicPr>
          <p:cNvPr id="8" name="Picture 4" descr="ESPE | Sede Latacunga">
            <a:extLst>
              <a:ext uri="{FF2B5EF4-FFF2-40B4-BE49-F238E27FC236}">
                <a16:creationId xmlns:a16="http://schemas.microsoft.com/office/drawing/2014/main" id="{7B3A1852-38E4-4CDC-BDBB-7B96811106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ector: angular 9">
            <a:extLst>
              <a:ext uri="{FF2B5EF4-FFF2-40B4-BE49-F238E27FC236}">
                <a16:creationId xmlns:a16="http://schemas.microsoft.com/office/drawing/2014/main" id="{E020FC11-C434-424B-8C41-F0C762131B02}"/>
              </a:ext>
            </a:extLst>
          </p:cNvPr>
          <p:cNvCxnSpPr>
            <a:cxnSpLocks/>
          </p:cNvCxnSpPr>
          <p:nvPr/>
        </p:nvCxnSpPr>
        <p:spPr>
          <a:xfrm>
            <a:off x="1116543" y="5734828"/>
            <a:ext cx="8313424" cy="541593"/>
          </a:xfrm>
          <a:prstGeom prst="bentConnector3">
            <a:avLst/>
          </a:prstGeom>
        </p:spPr>
        <p:style>
          <a:lnRef idx="1">
            <a:schemeClr val="accent2"/>
          </a:lnRef>
          <a:fillRef idx="0">
            <a:schemeClr val="accent2"/>
          </a:fillRef>
          <a:effectRef idx="0">
            <a:schemeClr val="accent2"/>
          </a:effectRef>
          <a:fontRef idx="minor">
            <a:schemeClr val="tx1"/>
          </a:fontRef>
        </p:style>
      </p:cxnSp>
      <p:sp>
        <p:nvSpPr>
          <p:cNvPr id="11" name="Título 1">
            <a:extLst>
              <a:ext uri="{FF2B5EF4-FFF2-40B4-BE49-F238E27FC236}">
                <a16:creationId xmlns:a16="http://schemas.microsoft.com/office/drawing/2014/main" id="{8C1D8AC5-17FE-4E2C-BAE1-15AEDF43D6ED}"/>
              </a:ext>
            </a:extLst>
          </p:cNvPr>
          <p:cNvSpPr txBox="1">
            <a:spLocks/>
          </p:cNvSpPr>
          <p:nvPr/>
        </p:nvSpPr>
        <p:spPr>
          <a:xfrm>
            <a:off x="5465082" y="5381358"/>
            <a:ext cx="792976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000" b="1" dirty="0">
                <a:latin typeface="Arial" panose="020B0604020202020204" pitchFamily="34" charset="0"/>
                <a:cs typeface="Arial" panose="020B0604020202020204" pitchFamily="34" charset="0"/>
              </a:rPr>
              <a:t>Tercera fase </a:t>
            </a:r>
          </a:p>
        </p:txBody>
      </p:sp>
      <p:sp>
        <p:nvSpPr>
          <p:cNvPr id="12" name="Rectángulo 11">
            <a:extLst>
              <a:ext uri="{FF2B5EF4-FFF2-40B4-BE49-F238E27FC236}">
                <a16:creationId xmlns:a16="http://schemas.microsoft.com/office/drawing/2014/main" id="{CB4EF007-B3A0-4BCC-A38E-321C709CD7D3}"/>
              </a:ext>
            </a:extLst>
          </p:cNvPr>
          <p:cNvSpPr/>
          <p:nvPr/>
        </p:nvSpPr>
        <p:spPr>
          <a:xfrm>
            <a:off x="361012" y="550526"/>
            <a:ext cx="9511857" cy="627864"/>
          </a:xfrm>
          <a:prstGeom prst="rect">
            <a:avLst/>
          </a:prstGeom>
        </p:spPr>
        <p:txBody>
          <a:bodyPr wrap="square">
            <a:spAutoFit/>
          </a:bodyPr>
          <a:lstStyle/>
          <a:p>
            <a:pPr algn="just">
              <a:lnSpc>
                <a:spcPct val="150000"/>
              </a:lnSpc>
            </a:pPr>
            <a:r>
              <a:rPr lang="es-EC" sz="2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Aplicación del Aceite Esencial de Orégano </a:t>
            </a:r>
            <a:endParaRPr lang="es-EC" sz="2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Flecha: a la derecha 12">
            <a:extLst>
              <a:ext uri="{FF2B5EF4-FFF2-40B4-BE49-F238E27FC236}">
                <a16:creationId xmlns:a16="http://schemas.microsoft.com/office/drawing/2014/main" id="{BEC470C7-7B5D-47BD-801F-C6D35380A648}"/>
              </a:ext>
            </a:extLst>
          </p:cNvPr>
          <p:cNvSpPr/>
          <p:nvPr/>
        </p:nvSpPr>
        <p:spPr>
          <a:xfrm>
            <a:off x="4035086" y="3294269"/>
            <a:ext cx="281109" cy="344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a la derecha 13">
            <a:extLst>
              <a:ext uri="{FF2B5EF4-FFF2-40B4-BE49-F238E27FC236}">
                <a16:creationId xmlns:a16="http://schemas.microsoft.com/office/drawing/2014/main" id="{2885C845-76DD-49F6-A998-910DB8047ED7}"/>
              </a:ext>
            </a:extLst>
          </p:cNvPr>
          <p:cNvSpPr/>
          <p:nvPr/>
        </p:nvSpPr>
        <p:spPr>
          <a:xfrm>
            <a:off x="7983375" y="3206769"/>
            <a:ext cx="281109" cy="344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660315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7C1300D-6C9D-4BC1-B965-459D44BDEE9A}"/>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3424275C-CC2A-4468-A42C-E48232918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BE0FA40C-07ED-4872-BC01-B1B86B786948}"/>
              </a:ext>
            </a:extLst>
          </p:cNvPr>
          <p:cNvSpPr txBox="1">
            <a:spLocks/>
          </p:cNvSpPr>
          <p:nvPr/>
        </p:nvSpPr>
        <p:spPr>
          <a:xfrm>
            <a:off x="4076701" y="471113"/>
            <a:ext cx="57564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a:latin typeface="Arial" panose="020B0604020202020204" pitchFamily="34" charset="0"/>
                <a:cs typeface="Arial" panose="020B0604020202020204" pitchFamily="34" charset="0"/>
              </a:rPr>
              <a:t>VARIABLES EVALUADAS</a:t>
            </a:r>
            <a:endParaRPr lang="es-EC" b="1"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C6C51944-3B92-4B0D-AD55-502E5E600C30}"/>
              </a:ext>
            </a:extLst>
          </p:cNvPr>
          <p:cNvSpPr/>
          <p:nvPr/>
        </p:nvSpPr>
        <p:spPr>
          <a:xfrm>
            <a:off x="1387695" y="2147592"/>
            <a:ext cx="1734770" cy="400110"/>
          </a:xfrm>
          <a:prstGeom prst="rect">
            <a:avLst/>
          </a:prstGeom>
        </p:spPr>
        <p:txBody>
          <a:bodyPr wrap="none">
            <a:spAutoFit/>
          </a:bodyPr>
          <a:lstStyle/>
          <a:p>
            <a:r>
              <a:rPr lang="es-EC" sz="2000" b="1" dirty="0">
                <a:latin typeface="Arial" panose="020B0604020202020204" pitchFamily="34" charset="0"/>
                <a:ea typeface="Calibri" panose="020F0502020204030204" pitchFamily="34" charset="0"/>
                <a:cs typeface="Times New Roman" panose="02020603050405020304" pitchFamily="18" charset="0"/>
              </a:rPr>
              <a:t>Peso Inicial  </a:t>
            </a:r>
            <a:endParaRPr lang="es-EC"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id="{FC4AA595-A778-4D33-95B8-7D8710A9ABAB}"/>
              </a:ext>
            </a:extLst>
          </p:cNvPr>
          <p:cNvSpPr/>
          <p:nvPr/>
        </p:nvSpPr>
        <p:spPr>
          <a:xfrm>
            <a:off x="5233498" y="2147592"/>
            <a:ext cx="2064989" cy="400110"/>
          </a:xfrm>
          <a:prstGeom prst="rect">
            <a:avLst/>
          </a:prstGeom>
        </p:spPr>
        <p:txBody>
          <a:bodyPr wrap="none">
            <a:spAutoFit/>
          </a:bodyPr>
          <a:lstStyle/>
          <a:p>
            <a:r>
              <a:rPr lang="es-EC" sz="2000" b="1" dirty="0">
                <a:latin typeface="Arial" panose="020B0604020202020204" pitchFamily="34" charset="0"/>
                <a:ea typeface="Calibri" panose="020F0502020204030204" pitchFamily="34" charset="0"/>
                <a:cs typeface="Times New Roman" panose="02020603050405020304" pitchFamily="18" charset="0"/>
              </a:rPr>
              <a:t>Peso Semanal  </a:t>
            </a:r>
            <a:endParaRPr lang="es-EC"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63B348CF-B248-47D0-9AB6-7E8F3D4A79EB}"/>
              </a:ext>
            </a:extLst>
          </p:cNvPr>
          <p:cNvSpPr/>
          <p:nvPr/>
        </p:nvSpPr>
        <p:spPr>
          <a:xfrm>
            <a:off x="9196172" y="2147592"/>
            <a:ext cx="1608133" cy="400110"/>
          </a:xfrm>
          <a:prstGeom prst="rect">
            <a:avLst/>
          </a:prstGeom>
        </p:spPr>
        <p:txBody>
          <a:bodyPr wrap="none">
            <a:spAutoFit/>
          </a:bodyPr>
          <a:lstStyle/>
          <a:p>
            <a:r>
              <a:rPr lang="es-EC" sz="2000" b="1" dirty="0">
                <a:latin typeface="Arial" panose="020B0604020202020204" pitchFamily="34" charset="0"/>
                <a:ea typeface="Calibri" panose="020F0502020204030204" pitchFamily="34" charset="0"/>
                <a:cs typeface="Times New Roman" panose="02020603050405020304" pitchFamily="18" charset="0"/>
              </a:rPr>
              <a:t>Peso Final  </a:t>
            </a:r>
            <a:endParaRPr lang="es-EC"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308A4F59-875D-4DFB-8907-5EA1023B5BCA}"/>
              </a:ext>
            </a:extLst>
          </p:cNvPr>
          <p:cNvPicPr>
            <a:picLocks noChangeAspect="1"/>
          </p:cNvPicPr>
          <p:nvPr/>
        </p:nvPicPr>
        <p:blipFill>
          <a:blip r:embed="rId4"/>
          <a:stretch>
            <a:fillRect/>
          </a:stretch>
        </p:blipFill>
        <p:spPr>
          <a:xfrm>
            <a:off x="468977" y="2790668"/>
            <a:ext cx="3294639" cy="3212566"/>
          </a:xfrm>
          <a:prstGeom prst="rect">
            <a:avLst/>
          </a:prstGeom>
        </p:spPr>
      </p:pic>
      <p:sp>
        <p:nvSpPr>
          <p:cNvPr id="11" name="AutoShape 2">
            <a:extLst>
              <a:ext uri="{FF2B5EF4-FFF2-40B4-BE49-F238E27FC236}">
                <a16:creationId xmlns:a16="http://schemas.microsoft.com/office/drawing/2014/main" id="{04D83513-E7E2-49F3-9A32-86049C8336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2" name="Imagen 11">
            <a:extLst>
              <a:ext uri="{FF2B5EF4-FFF2-40B4-BE49-F238E27FC236}">
                <a16:creationId xmlns:a16="http://schemas.microsoft.com/office/drawing/2014/main" id="{CB99D6B6-4CB7-4295-B1EA-B64BFCED3E4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48680" y="2790667"/>
            <a:ext cx="3294639" cy="3212567"/>
          </a:xfrm>
          <a:prstGeom prst="rect">
            <a:avLst/>
          </a:prstGeom>
        </p:spPr>
      </p:pic>
      <p:sp>
        <p:nvSpPr>
          <p:cNvPr id="13" name="AutoShape 4">
            <a:extLst>
              <a:ext uri="{FF2B5EF4-FFF2-40B4-BE49-F238E27FC236}">
                <a16:creationId xmlns:a16="http://schemas.microsoft.com/office/drawing/2014/main" id="{8F2C29F9-0201-4A35-A64C-5E78B1EDDDC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5" name="AutoShape 6">
            <a:extLst>
              <a:ext uri="{FF2B5EF4-FFF2-40B4-BE49-F238E27FC236}">
                <a16:creationId xmlns:a16="http://schemas.microsoft.com/office/drawing/2014/main" id="{58EC2941-8B81-4B5A-A7D8-40D0818DB9A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6" name="Imagen 15">
            <a:extLst>
              <a:ext uri="{FF2B5EF4-FFF2-40B4-BE49-F238E27FC236}">
                <a16:creationId xmlns:a16="http://schemas.microsoft.com/office/drawing/2014/main" id="{ECDF3E56-1438-4DEB-BA74-9A4DFEA9BAED}"/>
              </a:ext>
            </a:extLst>
          </p:cNvPr>
          <p:cNvPicPr>
            <a:picLocks noChangeAspect="1"/>
          </p:cNvPicPr>
          <p:nvPr/>
        </p:nvPicPr>
        <p:blipFill>
          <a:blip r:embed="rId6"/>
          <a:stretch>
            <a:fillRect/>
          </a:stretch>
        </p:blipFill>
        <p:spPr>
          <a:xfrm>
            <a:off x="8352920" y="2790668"/>
            <a:ext cx="3294639" cy="3212566"/>
          </a:xfrm>
          <a:prstGeom prst="rect">
            <a:avLst/>
          </a:prstGeom>
        </p:spPr>
      </p:pic>
    </p:spTree>
    <p:extLst>
      <p:ext uri="{BB962C8B-B14F-4D97-AF65-F5344CB8AC3E}">
        <p14:creationId xmlns:p14="http://schemas.microsoft.com/office/powerpoint/2010/main" val="4715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6D48184-6251-4FEA-B5F1-62AAE615BAF9}"/>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D1733BC8-1CC2-4488-8A92-497AE48F2D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A49090D0-EBB8-4B58-B61D-C3558B2AC11F}"/>
              </a:ext>
            </a:extLst>
          </p:cNvPr>
          <p:cNvSpPr/>
          <p:nvPr/>
        </p:nvSpPr>
        <p:spPr>
          <a:xfrm>
            <a:off x="308688" y="1235936"/>
            <a:ext cx="3589444" cy="400110"/>
          </a:xfrm>
          <a:prstGeom prst="rect">
            <a:avLst/>
          </a:prstGeom>
        </p:spPr>
        <p:txBody>
          <a:bodyPr wrap="none">
            <a:spAutoFit/>
          </a:bodyPr>
          <a:lstStyle/>
          <a:p>
            <a:r>
              <a:rPr lang="es-EC" sz="2000" b="1" dirty="0">
                <a:latin typeface="Arial" panose="020B0604020202020204" pitchFamily="34" charset="0"/>
                <a:ea typeface="Calibri" panose="020F0502020204030204" pitchFamily="34" charset="0"/>
                <a:cs typeface="Times New Roman" panose="02020603050405020304" pitchFamily="18" charset="0"/>
              </a:rPr>
              <a:t>Ganancia de Peso Semanal </a:t>
            </a:r>
            <a:endParaRPr lang="es-EC"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2422B3F4-72D3-41BB-9624-52D059A54B39}"/>
              </a:ext>
            </a:extLst>
          </p:cNvPr>
          <p:cNvSpPr/>
          <p:nvPr/>
        </p:nvSpPr>
        <p:spPr>
          <a:xfrm>
            <a:off x="4510938" y="1218301"/>
            <a:ext cx="3023713" cy="400110"/>
          </a:xfrm>
          <a:prstGeom prst="rect">
            <a:avLst/>
          </a:prstGeom>
        </p:spPr>
        <p:txBody>
          <a:bodyPr wrap="none">
            <a:spAutoFit/>
          </a:bodyPr>
          <a:lstStyle/>
          <a:p>
            <a:r>
              <a:rPr lang="es-EC" sz="2000" b="1" dirty="0">
                <a:latin typeface="Arial" panose="020B0604020202020204" pitchFamily="34" charset="0"/>
                <a:ea typeface="Calibri" panose="020F0502020204030204" pitchFamily="34" charset="0"/>
                <a:cs typeface="Times New Roman" panose="02020603050405020304" pitchFamily="18" charset="0"/>
              </a:rPr>
              <a:t>Conversión Alimenticia</a:t>
            </a:r>
            <a:endParaRPr lang="es-EC"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a:extLst>
              <a:ext uri="{FF2B5EF4-FFF2-40B4-BE49-F238E27FC236}">
                <a16:creationId xmlns:a16="http://schemas.microsoft.com/office/drawing/2014/main" id="{B3368B77-4F7F-4CED-863F-D839DD47F500}"/>
              </a:ext>
            </a:extLst>
          </p:cNvPr>
          <p:cNvSpPr/>
          <p:nvPr/>
        </p:nvSpPr>
        <p:spPr>
          <a:xfrm>
            <a:off x="8386640" y="1241965"/>
            <a:ext cx="3316934" cy="400110"/>
          </a:xfrm>
          <a:prstGeom prst="rect">
            <a:avLst/>
          </a:prstGeom>
        </p:spPr>
        <p:txBody>
          <a:bodyPr wrap="none">
            <a:spAutoFit/>
          </a:bodyPr>
          <a:lstStyle/>
          <a:p>
            <a:r>
              <a:rPr lang="es-EC" sz="2000" b="1" dirty="0">
                <a:latin typeface="Arial" panose="020B0604020202020204" pitchFamily="34" charset="0"/>
                <a:ea typeface="Calibri" panose="020F0502020204030204" pitchFamily="34" charset="0"/>
                <a:cs typeface="Times New Roman" panose="02020603050405020304" pitchFamily="18" charset="0"/>
              </a:rPr>
              <a:t>Porcentaje de mortalidad </a:t>
            </a:r>
            <a:endParaRPr lang="es-EC"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AutoShape 2">
            <a:extLst>
              <a:ext uri="{FF2B5EF4-FFF2-40B4-BE49-F238E27FC236}">
                <a16:creationId xmlns:a16="http://schemas.microsoft.com/office/drawing/2014/main" id="{F201E7F9-9D0C-46AD-9D1A-9F243C198E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9" name="Imagen 8">
            <a:extLst>
              <a:ext uri="{FF2B5EF4-FFF2-40B4-BE49-F238E27FC236}">
                <a16:creationId xmlns:a16="http://schemas.microsoft.com/office/drawing/2014/main" id="{5F6D72DB-E036-4CBA-B9B9-76D00364296A}"/>
              </a:ext>
            </a:extLst>
          </p:cNvPr>
          <p:cNvPicPr>
            <a:picLocks noChangeAspect="1"/>
          </p:cNvPicPr>
          <p:nvPr/>
        </p:nvPicPr>
        <p:blipFill>
          <a:blip r:embed="rId4"/>
          <a:stretch>
            <a:fillRect/>
          </a:stretch>
        </p:blipFill>
        <p:spPr>
          <a:xfrm>
            <a:off x="8350297" y="1956538"/>
            <a:ext cx="3289392" cy="3212565"/>
          </a:xfrm>
          <a:prstGeom prst="rect">
            <a:avLst/>
          </a:prstGeom>
        </p:spPr>
      </p:pic>
      <p:sp>
        <p:nvSpPr>
          <p:cNvPr id="8" name="AutoShape 4">
            <a:extLst>
              <a:ext uri="{FF2B5EF4-FFF2-40B4-BE49-F238E27FC236}">
                <a16:creationId xmlns:a16="http://schemas.microsoft.com/office/drawing/2014/main" id="{BA83FDAF-69F6-49B4-A2A6-3B1EC1EF2A2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AutoShape 6">
            <a:extLst>
              <a:ext uri="{FF2B5EF4-FFF2-40B4-BE49-F238E27FC236}">
                <a16:creationId xmlns:a16="http://schemas.microsoft.com/office/drawing/2014/main" id="{D16B6A03-D892-4142-87EB-746698E20759}"/>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3" name="Imagen 12">
            <a:extLst>
              <a:ext uri="{FF2B5EF4-FFF2-40B4-BE49-F238E27FC236}">
                <a16:creationId xmlns:a16="http://schemas.microsoft.com/office/drawing/2014/main" id="{89A926FD-95D6-4869-9A0D-BE659F881025}"/>
              </a:ext>
            </a:extLst>
          </p:cNvPr>
          <p:cNvPicPr>
            <a:picLocks noChangeAspect="1"/>
          </p:cNvPicPr>
          <p:nvPr/>
        </p:nvPicPr>
        <p:blipFill>
          <a:blip r:embed="rId5"/>
          <a:stretch>
            <a:fillRect/>
          </a:stretch>
        </p:blipFill>
        <p:spPr>
          <a:xfrm>
            <a:off x="4451303" y="1956538"/>
            <a:ext cx="3289392" cy="3212566"/>
          </a:xfrm>
          <a:prstGeom prst="rect">
            <a:avLst/>
          </a:prstGeom>
        </p:spPr>
      </p:pic>
      <p:pic>
        <p:nvPicPr>
          <p:cNvPr id="14" name="Imagen 13">
            <a:extLst>
              <a:ext uri="{FF2B5EF4-FFF2-40B4-BE49-F238E27FC236}">
                <a16:creationId xmlns:a16="http://schemas.microsoft.com/office/drawing/2014/main" id="{6C7448C8-2D74-4C31-B7D1-78E594A3E41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2"/>
          <a:stretch/>
        </p:blipFill>
        <p:spPr>
          <a:xfrm>
            <a:off x="513187" y="1971613"/>
            <a:ext cx="1664257" cy="3219574"/>
          </a:xfrm>
          <a:prstGeom prst="rect">
            <a:avLst/>
          </a:prstGeom>
        </p:spPr>
      </p:pic>
      <p:pic>
        <p:nvPicPr>
          <p:cNvPr id="15" name="Imagen 14">
            <a:extLst>
              <a:ext uri="{FF2B5EF4-FFF2-40B4-BE49-F238E27FC236}">
                <a16:creationId xmlns:a16="http://schemas.microsoft.com/office/drawing/2014/main" id="{26BFD2C1-CF99-460B-BDD9-0ADA52B2E43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177444" y="1956539"/>
            <a:ext cx="1664257" cy="3219574"/>
          </a:xfrm>
          <a:prstGeom prst="rect">
            <a:avLst/>
          </a:prstGeom>
        </p:spPr>
      </p:pic>
      <mc:AlternateContent xmlns:mc="http://schemas.openxmlformats.org/markup-compatibility/2006" xmlns:a14="http://schemas.microsoft.com/office/drawing/2010/main">
        <mc:Choice Requires="a14">
          <p:sp>
            <p:nvSpPr>
              <p:cNvPr id="18" name="Rectángulo 17">
                <a:extLst>
                  <a:ext uri="{FF2B5EF4-FFF2-40B4-BE49-F238E27FC236}">
                    <a16:creationId xmlns:a16="http://schemas.microsoft.com/office/drawing/2014/main" id="{F0D08DB6-9010-4559-B6F5-6D3D7424921B}"/>
                  </a:ext>
                </a:extLst>
              </p:cNvPr>
              <p:cNvSpPr/>
              <p:nvPr/>
            </p:nvSpPr>
            <p:spPr>
              <a:xfrm>
                <a:off x="-10458" y="5451445"/>
                <a:ext cx="4613346" cy="584775"/>
              </a:xfrm>
              <a:prstGeom prst="rect">
                <a:avLst/>
              </a:prstGeom>
            </p:spPr>
            <p:txBody>
              <a:bodyPr wrap="square">
                <a:spAutoFit/>
              </a:bodyPr>
              <a:lstStyle/>
              <a:p>
                <a:endParaRPr lang="es-EC"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rPr>
                        <m:t>𝑃𝑒𝑠𝑜</m:t>
                      </m:r>
                      <m:r>
                        <a:rPr lang="es-EC" sz="1600" i="1">
                          <a:latin typeface="Cambria Math" panose="02040503050406030204" pitchFamily="18" charset="0"/>
                        </a:rPr>
                        <m:t> </m:t>
                      </m:r>
                      <m:r>
                        <a:rPr lang="es-EC" sz="1600" i="1">
                          <a:latin typeface="Cambria Math" panose="02040503050406030204" pitchFamily="18" charset="0"/>
                        </a:rPr>
                        <m:t>𝑣𝑖𝑣𝑜</m:t>
                      </m:r>
                      <m:r>
                        <a:rPr lang="es-EC" sz="1600" i="1">
                          <a:latin typeface="Cambria Math" panose="02040503050406030204" pitchFamily="18" charset="0"/>
                        </a:rPr>
                        <m:t> </m:t>
                      </m:r>
                      <m:r>
                        <a:rPr lang="es-EC" sz="1600" i="1">
                          <a:latin typeface="Cambria Math" panose="02040503050406030204" pitchFamily="18" charset="0"/>
                        </a:rPr>
                        <m:t>𝑎𝑐𝑡𝑢𝑎𝑙</m:t>
                      </m:r>
                      <m:r>
                        <a:rPr lang="es-EC" sz="1600" i="1">
                          <a:latin typeface="Cambria Math" panose="02040503050406030204" pitchFamily="18" charset="0"/>
                        </a:rPr>
                        <m:t>−</m:t>
                      </m:r>
                      <m:r>
                        <a:rPr lang="es-EC" sz="1600" i="1">
                          <a:latin typeface="Cambria Math" panose="02040503050406030204" pitchFamily="18" charset="0"/>
                        </a:rPr>
                        <m:t>𝑃𝑒𝑠𝑜</m:t>
                      </m:r>
                      <m:r>
                        <a:rPr lang="es-EC" sz="1600" i="1">
                          <a:latin typeface="Cambria Math" panose="02040503050406030204" pitchFamily="18" charset="0"/>
                        </a:rPr>
                        <m:t> </m:t>
                      </m:r>
                      <m:r>
                        <a:rPr lang="es-EC" sz="1600" i="1">
                          <a:latin typeface="Cambria Math" panose="02040503050406030204" pitchFamily="18" charset="0"/>
                        </a:rPr>
                        <m:t>𝑣𝑖𝑣𝑜</m:t>
                      </m:r>
                      <m:r>
                        <a:rPr lang="es-EC" sz="1600" i="1">
                          <a:latin typeface="Cambria Math" panose="02040503050406030204" pitchFamily="18" charset="0"/>
                        </a:rPr>
                        <m:t> </m:t>
                      </m:r>
                      <m:r>
                        <a:rPr lang="es-EC" sz="1600" i="1">
                          <a:latin typeface="Cambria Math" panose="02040503050406030204" pitchFamily="18" charset="0"/>
                        </a:rPr>
                        <m:t>𝑚𝑒𝑑𝑖𝑐𝑖</m:t>
                      </m:r>
                      <m:r>
                        <a:rPr lang="es-EC" sz="1600" i="1">
                          <a:latin typeface="Cambria Math" panose="02040503050406030204" pitchFamily="18" charset="0"/>
                        </a:rPr>
                        <m:t>ó</m:t>
                      </m:r>
                      <m:r>
                        <a:rPr lang="es-EC" sz="1600" i="1">
                          <a:latin typeface="Cambria Math" panose="02040503050406030204" pitchFamily="18" charset="0"/>
                        </a:rPr>
                        <m:t>𝑛</m:t>
                      </m:r>
                      <m:r>
                        <a:rPr lang="es-EC" sz="1600" i="1">
                          <a:latin typeface="Cambria Math" panose="02040503050406030204" pitchFamily="18" charset="0"/>
                        </a:rPr>
                        <m:t> </m:t>
                      </m:r>
                      <m:r>
                        <a:rPr lang="es-EC" sz="1600" i="1">
                          <a:latin typeface="Cambria Math" panose="02040503050406030204" pitchFamily="18" charset="0"/>
                        </a:rPr>
                        <m:t>𝑎𝑛𝑡𝑒𝑟𝑖𝑜𝑟</m:t>
                      </m:r>
                    </m:oMath>
                  </m:oMathPara>
                </a14:m>
                <a:endParaRPr lang="es-EC" sz="1600" i="1" dirty="0">
                  <a:latin typeface="Arial" panose="020B0604020202020204" pitchFamily="34" charset="0"/>
                  <a:cs typeface="Arial" panose="020B0604020202020204" pitchFamily="34" charset="0"/>
                </a:endParaRPr>
              </a:p>
            </p:txBody>
          </p:sp>
        </mc:Choice>
        <mc:Fallback xmlns="">
          <p:sp>
            <p:nvSpPr>
              <p:cNvPr id="18" name="Rectángulo 17">
                <a:extLst>
                  <a:ext uri="{FF2B5EF4-FFF2-40B4-BE49-F238E27FC236}">
                    <a16:creationId xmlns:a16="http://schemas.microsoft.com/office/drawing/2014/main" id="{F0D08DB6-9010-4559-B6F5-6D3D7424921B}"/>
                  </a:ext>
                </a:extLst>
              </p:cNvPr>
              <p:cNvSpPr>
                <a:spLocks noRot="1" noChangeAspect="1" noMove="1" noResize="1" noEditPoints="1" noAdjustHandles="1" noChangeArrowheads="1" noChangeShapeType="1" noTextEdit="1"/>
              </p:cNvSpPr>
              <p:nvPr/>
            </p:nvSpPr>
            <p:spPr>
              <a:xfrm>
                <a:off x="-10458" y="5451445"/>
                <a:ext cx="4613346" cy="584775"/>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9" name="Rectángulo 18">
                <a:extLst>
                  <a:ext uri="{FF2B5EF4-FFF2-40B4-BE49-F238E27FC236}">
                    <a16:creationId xmlns:a16="http://schemas.microsoft.com/office/drawing/2014/main" id="{1F93CC7F-95C7-48C2-BDDD-7D74BE9174EA}"/>
                  </a:ext>
                </a:extLst>
              </p:cNvPr>
              <p:cNvSpPr/>
              <p:nvPr/>
            </p:nvSpPr>
            <p:spPr>
              <a:xfrm>
                <a:off x="3200400" y="5313778"/>
                <a:ext cx="6096000" cy="860107"/>
              </a:xfrm>
              <a:prstGeom prst="rect">
                <a:avLst/>
              </a:prstGeom>
            </p:spPr>
            <p:txBody>
              <a:bodyPr>
                <a:spAutoFit/>
              </a:bodyPr>
              <a:lstStyle/>
              <a:p>
                <a:endParaRPr lang="es-EC" sz="160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C" sz="1600" i="0">
                          <a:latin typeface="Cambria Math" panose="02040503050406030204" pitchFamily="18" charset="0"/>
                        </a:rPr>
                        <m:t> </m:t>
                      </m:r>
                      <m:f>
                        <m:fPr>
                          <m:ctrlPr>
                            <a:rPr lang="es-EC" sz="1600" i="1">
                              <a:latin typeface="Cambria Math" panose="02040503050406030204" pitchFamily="18" charset="0"/>
                            </a:rPr>
                          </m:ctrlPr>
                        </m:fPr>
                        <m:num>
                          <m:d>
                            <m:dPr>
                              <m:begChr m:val=""/>
                              <m:ctrlPr>
                                <a:rPr lang="es-EC" sz="1600" i="1">
                                  <a:latin typeface="Cambria Math" panose="02040503050406030204" pitchFamily="18" charset="0"/>
                                </a:rPr>
                              </m:ctrlPr>
                            </m:dPr>
                            <m:e>
                              <m:r>
                                <a:rPr lang="es-EC" sz="1600" i="1">
                                  <a:latin typeface="Cambria Math" panose="02040503050406030204" pitchFamily="18" charset="0"/>
                                </a:rPr>
                                <m:t>𝐴𝑙𝑖𝑚𝑒𝑛𝑡𝑜</m:t>
                              </m:r>
                              <m:r>
                                <a:rPr lang="es-EC" sz="1600" i="0">
                                  <a:latin typeface="Cambria Math" panose="02040503050406030204" pitchFamily="18" charset="0"/>
                                </a:rPr>
                                <m:t> </m:t>
                              </m:r>
                              <m:r>
                                <a:rPr lang="es-EC" sz="1600" i="1">
                                  <a:latin typeface="Cambria Math" panose="02040503050406030204" pitchFamily="18" charset="0"/>
                                </a:rPr>
                                <m:t>𝑐𝑜𝑛𝑠𝑢𝑚𝑖𝑑𝑜</m:t>
                              </m:r>
                              <m:r>
                                <a:rPr lang="es-EC" sz="1600" i="0">
                                  <a:latin typeface="Cambria Math" panose="02040503050406030204" pitchFamily="18" charset="0"/>
                                </a:rPr>
                                <m:t> (</m:t>
                              </m:r>
                              <m:r>
                                <a:rPr lang="es-EC" sz="1600" i="1">
                                  <a:latin typeface="Cambria Math" panose="02040503050406030204" pitchFamily="18" charset="0"/>
                                </a:rPr>
                                <m:t>𝑘𝑔</m:t>
                              </m:r>
                            </m:e>
                          </m:d>
                        </m:num>
                        <m:den>
                          <m:d>
                            <m:dPr>
                              <m:begChr m:val=""/>
                              <m:ctrlPr>
                                <a:rPr lang="es-EC" sz="1600" i="1">
                                  <a:latin typeface="Cambria Math" panose="02040503050406030204" pitchFamily="18" charset="0"/>
                                </a:rPr>
                              </m:ctrlPr>
                            </m:dPr>
                            <m:e>
                              <m:r>
                                <a:rPr lang="es-EC" sz="1600" i="1">
                                  <a:latin typeface="Cambria Math" panose="02040503050406030204" pitchFamily="18" charset="0"/>
                                </a:rPr>
                                <m:t>𝑃𝑒𝑠𝑜</m:t>
                              </m:r>
                              <m:r>
                                <a:rPr lang="es-EC" sz="1600" i="0">
                                  <a:latin typeface="Cambria Math" panose="02040503050406030204" pitchFamily="18" charset="0"/>
                                </a:rPr>
                                <m:t> </m:t>
                              </m:r>
                              <m:r>
                                <a:rPr lang="es-EC" sz="1600" i="1">
                                  <a:latin typeface="Cambria Math" panose="02040503050406030204" pitchFamily="18" charset="0"/>
                                </a:rPr>
                                <m:t>𝑡𝑜𝑡𝑎𝑙</m:t>
                              </m:r>
                              <m:r>
                                <a:rPr lang="es-EC" sz="1600" i="0">
                                  <a:latin typeface="Cambria Math" panose="02040503050406030204" pitchFamily="18" charset="0"/>
                                </a:rPr>
                                <m:t> </m:t>
                              </m:r>
                              <m:r>
                                <a:rPr lang="es-EC" sz="1600" i="1">
                                  <a:latin typeface="Cambria Math" panose="02040503050406030204" pitchFamily="18" charset="0"/>
                                </a:rPr>
                                <m:t>𝑝𝑜𝑙𝑙𝑜</m:t>
                              </m:r>
                              <m:r>
                                <a:rPr lang="es-EC" sz="1600" i="0">
                                  <a:latin typeface="Cambria Math" panose="02040503050406030204" pitchFamily="18" charset="0"/>
                                </a:rPr>
                                <m:t>  </m:t>
                              </m:r>
                              <m:r>
                                <a:rPr lang="es-EC" sz="1600" i="1">
                                  <a:latin typeface="Cambria Math" panose="02040503050406030204" pitchFamily="18" charset="0"/>
                                </a:rPr>
                                <m:t>𝑝𝑟𝑜𝑑𝑢𝑐𝑖𝑑𝑜</m:t>
                              </m:r>
                              <m:r>
                                <a:rPr lang="es-EC" sz="1600" i="0">
                                  <a:latin typeface="Cambria Math" panose="02040503050406030204" pitchFamily="18" charset="0"/>
                                </a:rPr>
                                <m:t> (</m:t>
                              </m:r>
                              <m:r>
                                <a:rPr lang="es-EC" sz="1600" i="1">
                                  <a:latin typeface="Cambria Math" panose="02040503050406030204" pitchFamily="18" charset="0"/>
                                </a:rPr>
                                <m:t>𝑘𝑔</m:t>
                              </m:r>
                            </m:e>
                          </m:d>
                        </m:den>
                      </m:f>
                      <m:r>
                        <a:rPr lang="es-EC" sz="1600" i="0">
                          <a:latin typeface="Cambria Math" panose="02040503050406030204" pitchFamily="18" charset="0"/>
                        </a:rPr>
                        <m:t> </m:t>
                      </m:r>
                    </m:oMath>
                  </m:oMathPara>
                </a14:m>
                <a:endParaRPr lang="es-EC" sz="1600" dirty="0"/>
              </a:p>
            </p:txBody>
          </p:sp>
        </mc:Choice>
        <mc:Fallback xmlns="">
          <p:sp>
            <p:nvSpPr>
              <p:cNvPr id="19" name="Rectángulo 18">
                <a:extLst>
                  <a:ext uri="{FF2B5EF4-FFF2-40B4-BE49-F238E27FC236}">
                    <a16:creationId xmlns:a16="http://schemas.microsoft.com/office/drawing/2014/main" id="{1F93CC7F-95C7-48C2-BDDD-7D74BE9174EA}"/>
                  </a:ext>
                </a:extLst>
              </p:cNvPr>
              <p:cNvSpPr>
                <a:spLocks noRot="1" noChangeAspect="1" noMove="1" noResize="1" noEditPoints="1" noAdjustHandles="1" noChangeArrowheads="1" noChangeShapeType="1" noTextEdit="1"/>
              </p:cNvSpPr>
              <p:nvPr/>
            </p:nvSpPr>
            <p:spPr>
              <a:xfrm>
                <a:off x="3200400" y="5313778"/>
                <a:ext cx="6096000" cy="860107"/>
              </a:xfrm>
              <a:prstGeom prst="rect">
                <a:avLst/>
              </a:prstGeom>
              <a:blipFill>
                <a:blip r:embed="rId9"/>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0" name="Rectángulo 19">
                <a:extLst>
                  <a:ext uri="{FF2B5EF4-FFF2-40B4-BE49-F238E27FC236}">
                    <a16:creationId xmlns:a16="http://schemas.microsoft.com/office/drawing/2014/main" id="{BAE0A0BF-2113-4659-B4E9-BA4D02DE4F00}"/>
                  </a:ext>
                </a:extLst>
              </p:cNvPr>
              <p:cNvSpPr/>
              <p:nvPr/>
            </p:nvSpPr>
            <p:spPr>
              <a:xfrm>
                <a:off x="7103125" y="5345318"/>
                <a:ext cx="6096000" cy="849400"/>
              </a:xfrm>
              <a:prstGeom prst="rect">
                <a:avLst/>
              </a:prstGeom>
            </p:spPr>
            <p:txBody>
              <a:bodyPr>
                <a:spAutoFit/>
              </a:bodyPr>
              <a:lstStyle/>
              <a:p>
                <a:endParaRPr lang="es-EC" sz="1600" i="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EC" sz="1600" i="0">
                          <a:latin typeface="Cambria Math" panose="02040503050406030204" pitchFamily="18" charset="0"/>
                        </a:rPr>
                        <m:t> </m:t>
                      </m:r>
                      <m:f>
                        <m:fPr>
                          <m:ctrlPr>
                            <a:rPr lang="es-EC" sz="1600" i="1">
                              <a:latin typeface="Cambria Math" panose="02040503050406030204" pitchFamily="18" charset="0"/>
                            </a:rPr>
                          </m:ctrlPr>
                        </m:fPr>
                        <m:num>
                          <m:r>
                            <a:rPr lang="es-EC" sz="1600" i="1">
                              <a:latin typeface="Cambria Math" panose="02040503050406030204" pitchFamily="18" charset="0"/>
                            </a:rPr>
                            <m:t>𝑁</m:t>
                          </m:r>
                          <m:r>
                            <a:rPr lang="es-EC" sz="1600" i="1">
                              <a:latin typeface="Cambria Math" panose="02040503050406030204" pitchFamily="18" charset="0"/>
                            </a:rPr>
                            <m:t>° </m:t>
                          </m:r>
                          <m:r>
                            <a:rPr lang="es-EC" sz="1600" i="1">
                              <a:latin typeface="Cambria Math" panose="02040503050406030204" pitchFamily="18" charset="0"/>
                            </a:rPr>
                            <m:t>𝑑𝑒</m:t>
                          </m:r>
                          <m:r>
                            <a:rPr lang="es-EC" sz="1600" i="1">
                              <a:latin typeface="Cambria Math" panose="02040503050406030204" pitchFamily="18" charset="0"/>
                            </a:rPr>
                            <m:t> </m:t>
                          </m:r>
                          <m:r>
                            <a:rPr lang="es-EC" sz="1600" i="1">
                              <a:latin typeface="Cambria Math" panose="02040503050406030204" pitchFamily="18" charset="0"/>
                            </a:rPr>
                            <m:t>𝑎𝑣𝑒𝑠</m:t>
                          </m:r>
                          <m:r>
                            <a:rPr lang="es-EC" sz="1600" i="1">
                              <a:latin typeface="Cambria Math" panose="02040503050406030204" pitchFamily="18" charset="0"/>
                            </a:rPr>
                            <m:t> </m:t>
                          </m:r>
                          <m:r>
                            <a:rPr lang="es-EC" sz="1600" i="1">
                              <a:latin typeface="Cambria Math" panose="02040503050406030204" pitchFamily="18" charset="0"/>
                            </a:rPr>
                            <m:t>𝑚𝑢𝑒𝑟𝑡𝑎𝑠</m:t>
                          </m:r>
                        </m:num>
                        <m:den>
                          <m:r>
                            <a:rPr lang="es-EC" sz="1600" i="1">
                              <a:latin typeface="Cambria Math" panose="02040503050406030204" pitchFamily="18" charset="0"/>
                            </a:rPr>
                            <m:t>𝑁</m:t>
                          </m:r>
                          <m:r>
                            <a:rPr lang="es-EC" sz="1600" i="1">
                              <a:latin typeface="Cambria Math" panose="02040503050406030204" pitchFamily="18" charset="0"/>
                            </a:rPr>
                            <m:t>° </m:t>
                          </m:r>
                          <m:r>
                            <a:rPr lang="es-EC" sz="1600" i="1">
                              <a:latin typeface="Cambria Math" panose="02040503050406030204" pitchFamily="18" charset="0"/>
                            </a:rPr>
                            <m:t>𝑡𝑜𝑡𝑎𝑙</m:t>
                          </m:r>
                          <m:r>
                            <a:rPr lang="es-EC" sz="1600" i="1">
                              <a:latin typeface="Cambria Math" panose="02040503050406030204" pitchFamily="18" charset="0"/>
                            </a:rPr>
                            <m:t> </m:t>
                          </m:r>
                          <m:r>
                            <a:rPr lang="es-EC" sz="1600" i="1">
                              <a:latin typeface="Cambria Math" panose="02040503050406030204" pitchFamily="18" charset="0"/>
                            </a:rPr>
                            <m:t>𝑑𝑒</m:t>
                          </m:r>
                          <m:r>
                            <a:rPr lang="es-EC" sz="1600" i="1">
                              <a:latin typeface="Cambria Math" panose="02040503050406030204" pitchFamily="18" charset="0"/>
                            </a:rPr>
                            <m:t> </m:t>
                          </m:r>
                          <m:r>
                            <a:rPr lang="es-EC" sz="1600" i="1">
                              <a:latin typeface="Cambria Math" panose="02040503050406030204" pitchFamily="18" charset="0"/>
                            </a:rPr>
                            <m:t>𝑎𝑣𝑒𝑠</m:t>
                          </m:r>
                          <m:r>
                            <a:rPr lang="es-EC" sz="1600" i="1">
                              <a:latin typeface="Cambria Math" panose="02040503050406030204" pitchFamily="18" charset="0"/>
                            </a:rPr>
                            <m:t> </m:t>
                          </m:r>
                          <m:r>
                            <a:rPr lang="es-EC" sz="1600" i="1">
                              <a:latin typeface="Cambria Math" panose="02040503050406030204" pitchFamily="18" charset="0"/>
                            </a:rPr>
                            <m:t>𝑖𝑛𝑔𝑟𝑒𝑠𝑎𝑑𝑎𝑠</m:t>
                          </m:r>
                        </m:den>
                      </m:f>
                      <m:r>
                        <a:rPr lang="es-EC" sz="1600" i="1">
                          <a:latin typeface="Cambria Math" panose="02040503050406030204" pitchFamily="18" charset="0"/>
                        </a:rPr>
                        <m:t>𝑥</m:t>
                      </m:r>
                      <m:r>
                        <a:rPr lang="es-EC" sz="1600" i="1">
                          <a:latin typeface="Cambria Math" panose="02040503050406030204" pitchFamily="18" charset="0"/>
                        </a:rPr>
                        <m:t> </m:t>
                      </m:r>
                      <m:r>
                        <a:rPr lang="es-EC" sz="1600" i="0">
                          <a:latin typeface="Cambria Math" panose="02040503050406030204" pitchFamily="18" charset="0"/>
                        </a:rPr>
                        <m:t>100</m:t>
                      </m:r>
                    </m:oMath>
                  </m:oMathPara>
                </a14:m>
                <a:endParaRPr lang="es-EC" sz="1600" dirty="0"/>
              </a:p>
            </p:txBody>
          </p:sp>
        </mc:Choice>
        <mc:Fallback xmlns="">
          <p:sp>
            <p:nvSpPr>
              <p:cNvPr id="20" name="Rectángulo 19">
                <a:extLst>
                  <a:ext uri="{FF2B5EF4-FFF2-40B4-BE49-F238E27FC236}">
                    <a16:creationId xmlns:a16="http://schemas.microsoft.com/office/drawing/2014/main" id="{BAE0A0BF-2113-4659-B4E9-BA4D02DE4F00}"/>
                  </a:ext>
                </a:extLst>
              </p:cNvPr>
              <p:cNvSpPr>
                <a:spLocks noRot="1" noChangeAspect="1" noMove="1" noResize="1" noEditPoints="1" noAdjustHandles="1" noChangeArrowheads="1" noChangeShapeType="1" noTextEdit="1"/>
              </p:cNvSpPr>
              <p:nvPr/>
            </p:nvSpPr>
            <p:spPr>
              <a:xfrm>
                <a:off x="7103125" y="5345318"/>
                <a:ext cx="6096000" cy="849400"/>
              </a:xfrm>
              <a:prstGeom prst="rect">
                <a:avLst/>
              </a:prstGeom>
              <a:blipFill>
                <a:blip r:embed="rId10"/>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3839392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3D477B52-419A-4798-9CDF-59FA80C1D2A6}"/>
              </a:ext>
            </a:extLst>
          </p:cNvPr>
          <p:cNvPicPr>
            <a:picLocks noChangeAspect="1"/>
          </p:cNvPicPr>
          <p:nvPr/>
        </p:nvPicPr>
        <p:blipFill>
          <a:blip r:embed="rId2"/>
          <a:stretch>
            <a:fillRect/>
          </a:stretch>
        </p:blipFill>
        <p:spPr>
          <a:xfrm>
            <a:off x="7682025" y="1881810"/>
            <a:ext cx="1347067" cy="3271304"/>
          </a:xfrm>
          <a:prstGeom prst="rect">
            <a:avLst/>
          </a:prstGeom>
        </p:spPr>
      </p:pic>
      <p:pic>
        <p:nvPicPr>
          <p:cNvPr id="8" name="Imagen 7">
            <a:extLst>
              <a:ext uri="{FF2B5EF4-FFF2-40B4-BE49-F238E27FC236}">
                <a16:creationId xmlns:a16="http://schemas.microsoft.com/office/drawing/2014/main" id="{D010399D-007F-433A-928D-2C3389977F6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76657" y="1888932"/>
            <a:ext cx="1105368" cy="3257060"/>
          </a:xfrm>
          <a:prstGeom prst="rect">
            <a:avLst/>
          </a:prstGeom>
        </p:spPr>
      </p:pic>
      <p:pic>
        <p:nvPicPr>
          <p:cNvPr id="5" name="Imagen 4">
            <a:extLst>
              <a:ext uri="{FF2B5EF4-FFF2-40B4-BE49-F238E27FC236}">
                <a16:creationId xmlns:a16="http://schemas.microsoft.com/office/drawing/2014/main" id="{1A27BC82-60DF-4611-A3C0-3658557DC3E2}"/>
              </a:ext>
            </a:extLst>
          </p:cNvPr>
          <p:cNvPicPr>
            <a:picLocks noChangeAspect="1"/>
          </p:cNvPicPr>
          <p:nvPr/>
        </p:nvPicPr>
        <p:blipFill>
          <a:blip r:embed="rId4"/>
          <a:stretch>
            <a:fillRect/>
          </a:stretch>
        </p:blipFill>
        <p:spPr>
          <a:xfrm>
            <a:off x="0" y="0"/>
            <a:ext cx="10546510" cy="510988"/>
          </a:xfrm>
          <a:prstGeom prst="rect">
            <a:avLst/>
          </a:prstGeom>
        </p:spPr>
      </p:pic>
      <p:pic>
        <p:nvPicPr>
          <p:cNvPr id="6" name="Picture 4" descr="ESPE | Sede Latacunga">
            <a:extLst>
              <a:ext uri="{FF2B5EF4-FFF2-40B4-BE49-F238E27FC236}">
                <a16:creationId xmlns:a16="http://schemas.microsoft.com/office/drawing/2014/main" id="{7C6C750A-4ED2-46C3-A9DD-92D1494681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8F8AAB5A-9127-4F50-A29E-6F4C6C6EF029}"/>
              </a:ext>
            </a:extLst>
          </p:cNvPr>
          <p:cNvSpPr/>
          <p:nvPr/>
        </p:nvSpPr>
        <p:spPr>
          <a:xfrm>
            <a:off x="414705" y="706970"/>
            <a:ext cx="2470548" cy="400110"/>
          </a:xfrm>
          <a:prstGeom prst="rect">
            <a:avLst/>
          </a:prstGeom>
        </p:spPr>
        <p:txBody>
          <a:bodyPr wrap="none">
            <a:spAutoFit/>
          </a:bodyPr>
          <a:lstStyle/>
          <a:p>
            <a:r>
              <a:rPr lang="es-EC" sz="2000" b="1" dirty="0">
                <a:latin typeface="Arial" panose="020B0604020202020204" pitchFamily="34" charset="0"/>
                <a:ea typeface="Calibri" panose="020F0502020204030204" pitchFamily="34" charset="0"/>
                <a:cs typeface="Times New Roman" panose="02020603050405020304" pitchFamily="18" charset="0"/>
              </a:rPr>
              <a:t>Microvellosidades</a:t>
            </a:r>
            <a:r>
              <a:rPr lang="es-EC" b="1" dirty="0">
                <a:latin typeface="Arial" panose="020B0604020202020204" pitchFamily="34" charset="0"/>
                <a:ea typeface="Calibri" panose="020F0502020204030204" pitchFamily="34" charset="0"/>
                <a:cs typeface="Times New Roman" panose="02020603050405020304" pitchFamily="18" charset="0"/>
              </a:rPr>
              <a:t> </a:t>
            </a:r>
            <a:endParaRPr lang="es-EC"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1B2616DB-A456-4DC8-8EB0-4EBDDA8F7005}"/>
              </a:ext>
            </a:extLst>
          </p:cNvPr>
          <p:cNvPicPr>
            <a:picLocks noChangeAspect="1"/>
          </p:cNvPicPr>
          <p:nvPr/>
        </p:nvPicPr>
        <p:blipFill>
          <a:blip r:embed="rId6"/>
          <a:stretch>
            <a:fillRect/>
          </a:stretch>
        </p:blipFill>
        <p:spPr>
          <a:xfrm rot="5400000">
            <a:off x="119437" y="2269926"/>
            <a:ext cx="3241825" cy="2470548"/>
          </a:xfrm>
          <a:prstGeom prst="rect">
            <a:avLst/>
          </a:prstGeom>
        </p:spPr>
      </p:pic>
      <p:pic>
        <p:nvPicPr>
          <p:cNvPr id="7" name="Imagen 6">
            <a:extLst>
              <a:ext uri="{FF2B5EF4-FFF2-40B4-BE49-F238E27FC236}">
                <a16:creationId xmlns:a16="http://schemas.microsoft.com/office/drawing/2014/main" id="{0899F379-5833-48AF-A475-0DA712A70F9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53109" y="1858122"/>
            <a:ext cx="2465769" cy="3271304"/>
          </a:xfrm>
          <a:prstGeom prst="rect">
            <a:avLst/>
          </a:prstGeom>
        </p:spPr>
      </p:pic>
      <p:sp>
        <p:nvSpPr>
          <p:cNvPr id="4" name="AutoShape 2">
            <a:extLst>
              <a:ext uri="{FF2B5EF4-FFF2-40B4-BE49-F238E27FC236}">
                <a16:creationId xmlns:a16="http://schemas.microsoft.com/office/drawing/2014/main" id="{7F244DBC-FED4-4E86-A6F3-27B9FF7071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 name="AutoShape 4">
            <a:extLst>
              <a:ext uri="{FF2B5EF4-FFF2-40B4-BE49-F238E27FC236}">
                <a16:creationId xmlns:a16="http://schemas.microsoft.com/office/drawing/2014/main" id="{C4994A50-FD8B-4727-A05C-B17C17DCF99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2" name="AutoShape 6">
            <a:extLst>
              <a:ext uri="{FF2B5EF4-FFF2-40B4-BE49-F238E27FC236}">
                <a16:creationId xmlns:a16="http://schemas.microsoft.com/office/drawing/2014/main" id="{E079D081-8853-4B7C-AC3C-5BC851DB4404}"/>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4" name="Flecha: a la derecha 13">
            <a:extLst>
              <a:ext uri="{FF2B5EF4-FFF2-40B4-BE49-F238E27FC236}">
                <a16:creationId xmlns:a16="http://schemas.microsoft.com/office/drawing/2014/main" id="{A2F6FCB2-348E-499B-82A7-2E9D933C6D1A}"/>
              </a:ext>
            </a:extLst>
          </p:cNvPr>
          <p:cNvSpPr/>
          <p:nvPr/>
        </p:nvSpPr>
        <p:spPr>
          <a:xfrm>
            <a:off x="3149225" y="3321496"/>
            <a:ext cx="229304" cy="344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a la derecha 14">
            <a:extLst>
              <a:ext uri="{FF2B5EF4-FFF2-40B4-BE49-F238E27FC236}">
                <a16:creationId xmlns:a16="http://schemas.microsoft.com/office/drawing/2014/main" id="{1496DCFD-A09D-4476-891D-0A7E247BB361}"/>
              </a:ext>
            </a:extLst>
          </p:cNvPr>
          <p:cNvSpPr/>
          <p:nvPr/>
        </p:nvSpPr>
        <p:spPr>
          <a:xfrm>
            <a:off x="6188851" y="3256722"/>
            <a:ext cx="229304" cy="344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Flecha: a la derecha 18">
            <a:extLst>
              <a:ext uri="{FF2B5EF4-FFF2-40B4-BE49-F238E27FC236}">
                <a16:creationId xmlns:a16="http://schemas.microsoft.com/office/drawing/2014/main" id="{2D3C914D-87E7-45E1-817E-72C7DF701F60}"/>
              </a:ext>
            </a:extLst>
          </p:cNvPr>
          <p:cNvSpPr/>
          <p:nvPr/>
        </p:nvSpPr>
        <p:spPr>
          <a:xfrm>
            <a:off x="9135772" y="3236844"/>
            <a:ext cx="229304" cy="3445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AutoShape 2">
            <a:extLst>
              <a:ext uri="{FF2B5EF4-FFF2-40B4-BE49-F238E27FC236}">
                <a16:creationId xmlns:a16="http://schemas.microsoft.com/office/drawing/2014/main" id="{D0B6AB0E-B4C5-4182-9CB9-0987162B0752}"/>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1" name="Imagen 10">
            <a:extLst>
              <a:ext uri="{FF2B5EF4-FFF2-40B4-BE49-F238E27FC236}">
                <a16:creationId xmlns:a16="http://schemas.microsoft.com/office/drawing/2014/main" id="{071E0491-5E8F-492B-AA74-84F009D56FD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471757" y="1888932"/>
            <a:ext cx="2440964" cy="3271304"/>
          </a:xfrm>
          <a:prstGeom prst="rect">
            <a:avLst/>
          </a:prstGeom>
        </p:spPr>
      </p:pic>
    </p:spTree>
    <p:extLst>
      <p:ext uri="{BB962C8B-B14F-4D97-AF65-F5344CB8AC3E}">
        <p14:creationId xmlns:p14="http://schemas.microsoft.com/office/powerpoint/2010/main" val="147157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A397158-490C-436F-B504-146556F958DF}"/>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41122CF7-3E0B-470D-B356-7A00E8FEF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53D063B7-B6CA-4B9E-ACB9-05F1A4ABFEA0}"/>
              </a:ext>
            </a:extLst>
          </p:cNvPr>
          <p:cNvSpPr/>
          <p:nvPr/>
        </p:nvSpPr>
        <p:spPr>
          <a:xfrm>
            <a:off x="442368" y="677994"/>
            <a:ext cx="7085594" cy="627864"/>
          </a:xfrm>
          <a:prstGeom prst="rect">
            <a:avLst/>
          </a:prstGeom>
        </p:spPr>
        <p:txBody>
          <a:bodyPr wrap="none">
            <a:spAutoFit/>
          </a:bodyPr>
          <a:lstStyle/>
          <a:p>
            <a:pPr algn="just">
              <a:lnSpc>
                <a:spcPct val="150000"/>
              </a:lnSpc>
            </a:pPr>
            <a:r>
              <a:rPr lang="es-EC" sz="2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Análisis bromatológico de la carne de pollo</a:t>
            </a:r>
            <a:endParaRPr lang="es-EC" sz="2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id="{A1FD4CE2-A2D9-471A-AF9C-5D028C052C10}"/>
              </a:ext>
            </a:extLst>
          </p:cNvPr>
          <p:cNvSpPr/>
          <p:nvPr/>
        </p:nvSpPr>
        <p:spPr>
          <a:xfrm>
            <a:off x="739524" y="1493191"/>
            <a:ext cx="2093843" cy="1047851"/>
          </a:xfrm>
          <a:prstGeom prst="rect">
            <a:avLst/>
          </a:prstGeom>
        </p:spPr>
        <p:txBody>
          <a:bodyPr wrap="none">
            <a:spAutoFit/>
          </a:bodyPr>
          <a:lstStyle/>
          <a:p>
            <a:r>
              <a:rPr lang="es-EC" sz="2000" b="1" dirty="0">
                <a:latin typeface="Arial" panose="020B0604020202020204" pitchFamily="34" charset="0"/>
                <a:ea typeface="Calibri" panose="020F0502020204030204" pitchFamily="34" charset="0"/>
                <a:cs typeface="Arial" panose="020B0604020202020204" pitchFamily="34" charset="0"/>
              </a:rPr>
              <a:t>Grasa </a:t>
            </a:r>
            <a:r>
              <a:rPr lang="es-EC" sz="2000" b="1" dirty="0">
                <a:latin typeface="Arial" panose="020B0604020202020204" pitchFamily="34" charset="0"/>
                <a:cs typeface="Arial" panose="020B0604020202020204" pitchFamily="34" charset="0"/>
              </a:rPr>
              <a:t>INEN 778</a:t>
            </a:r>
          </a:p>
          <a:p>
            <a:r>
              <a:rPr lang="es-EC" dirty="0"/>
              <a:t> </a:t>
            </a:r>
          </a:p>
          <a:p>
            <a:pPr lvl="0" algn="just">
              <a:lnSpc>
                <a:spcPct val="150000"/>
              </a:lnSpc>
              <a:spcAft>
                <a:spcPts val="800"/>
              </a:spcAft>
            </a:pPr>
            <a:r>
              <a:rPr lang="es-EC" dirty="0">
                <a:latin typeface="Arial" panose="020B0604020202020204" pitchFamily="34" charset="0"/>
                <a:ea typeface="Calibri" panose="020F0502020204030204" pitchFamily="34" charset="0"/>
                <a:cs typeface="Times New Roman" panose="02020603050405020304" pitchFamily="18" charset="0"/>
              </a:rPr>
              <a:t> </a:t>
            </a: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id="{C4CE2BA3-12BF-4E06-AEEA-6B5492FA35E7}"/>
              </a:ext>
            </a:extLst>
          </p:cNvPr>
          <p:cNvSpPr/>
          <p:nvPr/>
        </p:nvSpPr>
        <p:spPr>
          <a:xfrm>
            <a:off x="5115718" y="1367525"/>
            <a:ext cx="2265364" cy="504305"/>
          </a:xfrm>
          <a:prstGeom prst="rect">
            <a:avLst/>
          </a:prstGeom>
        </p:spPr>
        <p:txBody>
          <a:bodyPr wrap="none">
            <a:spAutoFit/>
          </a:bodyPr>
          <a:lstStyle/>
          <a:p>
            <a:pPr lvl="0" algn="just">
              <a:lnSpc>
                <a:spcPct val="150000"/>
              </a:lnSpc>
              <a:spcAft>
                <a:spcPts val="800"/>
              </a:spcAft>
            </a:pPr>
            <a:r>
              <a:rPr lang="es-EC" sz="2000" b="1" dirty="0">
                <a:latin typeface="Arial" panose="020B0604020202020204" pitchFamily="34" charset="0"/>
                <a:ea typeface="Calibri" panose="020F0502020204030204" pitchFamily="34" charset="0"/>
                <a:cs typeface="Times New Roman" panose="02020603050405020304" pitchFamily="18" charset="0"/>
              </a:rPr>
              <a:t>Acidez INEN 776 </a:t>
            </a:r>
            <a:endParaRPr lang="es-EC" sz="20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a:extLst>
              <a:ext uri="{FF2B5EF4-FFF2-40B4-BE49-F238E27FC236}">
                <a16:creationId xmlns:a16="http://schemas.microsoft.com/office/drawing/2014/main" id="{2939895D-D189-4F8C-943F-7D1F3F6DD87E}"/>
              </a:ext>
            </a:extLst>
          </p:cNvPr>
          <p:cNvSpPr/>
          <p:nvPr/>
        </p:nvSpPr>
        <p:spPr>
          <a:xfrm>
            <a:off x="9207041" y="1406709"/>
            <a:ext cx="2678938" cy="504305"/>
          </a:xfrm>
          <a:prstGeom prst="rect">
            <a:avLst/>
          </a:prstGeom>
        </p:spPr>
        <p:txBody>
          <a:bodyPr wrap="none">
            <a:spAutoFit/>
          </a:bodyPr>
          <a:lstStyle/>
          <a:p>
            <a:pPr lvl="0" algn="just">
              <a:lnSpc>
                <a:spcPct val="150000"/>
              </a:lnSpc>
              <a:spcAft>
                <a:spcPts val="800"/>
              </a:spcAft>
            </a:pPr>
            <a:r>
              <a:rPr lang="es-EC" sz="2000" b="1" dirty="0">
                <a:latin typeface="Arial" panose="020B0604020202020204" pitchFamily="34" charset="0"/>
                <a:ea typeface="Calibri" panose="020F0502020204030204" pitchFamily="34" charset="0"/>
                <a:cs typeface="Times New Roman" panose="02020603050405020304" pitchFamily="18" charset="0"/>
              </a:rPr>
              <a:t>Humedad INEN 777  </a:t>
            </a:r>
            <a:endParaRPr lang="es-EC" sz="20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AutoShape 2">
            <a:extLst>
              <a:ext uri="{FF2B5EF4-FFF2-40B4-BE49-F238E27FC236}">
                <a16:creationId xmlns:a16="http://schemas.microsoft.com/office/drawing/2014/main" id="{F7A504C5-B47C-4FFF-BDF0-DDBD779BFC8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 name="Imagen 2">
            <a:extLst>
              <a:ext uri="{FF2B5EF4-FFF2-40B4-BE49-F238E27FC236}">
                <a16:creationId xmlns:a16="http://schemas.microsoft.com/office/drawing/2014/main" id="{98A447B3-0F34-4759-AA5D-A4BE2FD0514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469773" y="3485798"/>
            <a:ext cx="1816041" cy="1637800"/>
          </a:xfrm>
          <a:prstGeom prst="rect">
            <a:avLst/>
          </a:prstGeom>
        </p:spPr>
      </p:pic>
      <p:sp>
        <p:nvSpPr>
          <p:cNvPr id="7" name="AutoShape 4">
            <a:extLst>
              <a:ext uri="{FF2B5EF4-FFF2-40B4-BE49-F238E27FC236}">
                <a16:creationId xmlns:a16="http://schemas.microsoft.com/office/drawing/2014/main" id="{3EC8A6AA-F9F3-484A-B51C-C4577E139DD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2" name="Imagen 11">
            <a:extLst>
              <a:ext uri="{FF2B5EF4-FFF2-40B4-BE49-F238E27FC236}">
                <a16:creationId xmlns:a16="http://schemas.microsoft.com/office/drawing/2014/main" id="{41D4776E-0AAF-4076-A856-DE1D886FD1E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469773" y="1965099"/>
            <a:ext cx="1816041" cy="1563769"/>
          </a:xfrm>
          <a:prstGeom prst="rect">
            <a:avLst/>
          </a:prstGeom>
        </p:spPr>
      </p:pic>
      <p:pic>
        <p:nvPicPr>
          <p:cNvPr id="13" name="Imagen 12">
            <a:extLst>
              <a:ext uri="{FF2B5EF4-FFF2-40B4-BE49-F238E27FC236}">
                <a16:creationId xmlns:a16="http://schemas.microsoft.com/office/drawing/2014/main" id="{DF893771-4064-4242-8FC3-603FB0CD27F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486306" y="5063152"/>
            <a:ext cx="1816041" cy="1594254"/>
          </a:xfrm>
          <a:prstGeom prst="rect">
            <a:avLst/>
          </a:prstGeom>
        </p:spPr>
      </p:pic>
      <p:sp>
        <p:nvSpPr>
          <p:cNvPr id="14" name="AutoShape 6">
            <a:extLst>
              <a:ext uri="{FF2B5EF4-FFF2-40B4-BE49-F238E27FC236}">
                <a16:creationId xmlns:a16="http://schemas.microsoft.com/office/drawing/2014/main" id="{680EA337-6D0D-40E3-ACF7-6BFA91103E7F}"/>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7" name="AutoShape 8">
            <a:extLst>
              <a:ext uri="{FF2B5EF4-FFF2-40B4-BE49-F238E27FC236}">
                <a16:creationId xmlns:a16="http://schemas.microsoft.com/office/drawing/2014/main" id="{378C0315-ADEC-4174-8510-14E65E054F75}"/>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9" name="AutoShape 10">
            <a:extLst>
              <a:ext uri="{FF2B5EF4-FFF2-40B4-BE49-F238E27FC236}">
                <a16:creationId xmlns:a16="http://schemas.microsoft.com/office/drawing/2014/main" id="{07C7BAA4-0721-4107-A1C2-3751D7BDE225}"/>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1" name="Imagen 20">
            <a:extLst>
              <a:ext uri="{FF2B5EF4-FFF2-40B4-BE49-F238E27FC236}">
                <a16:creationId xmlns:a16="http://schemas.microsoft.com/office/drawing/2014/main" id="{851CE1FF-20ED-44F3-8596-2EFEB1B26E3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81370" y="3631233"/>
            <a:ext cx="1816041" cy="1431919"/>
          </a:xfrm>
          <a:prstGeom prst="rect">
            <a:avLst/>
          </a:prstGeom>
        </p:spPr>
      </p:pic>
      <p:sp>
        <p:nvSpPr>
          <p:cNvPr id="22" name="AutoShape 12">
            <a:extLst>
              <a:ext uri="{FF2B5EF4-FFF2-40B4-BE49-F238E27FC236}">
                <a16:creationId xmlns:a16="http://schemas.microsoft.com/office/drawing/2014/main" id="{0EE0DC54-560F-4393-B2A1-7CB6BC9B9E1A}"/>
              </a:ext>
            </a:extLst>
          </p:cNvPr>
          <p:cNvSpPr>
            <a:spLocks noChangeAspect="1" noChangeArrowheads="1"/>
          </p:cNvSpPr>
          <p:nvPr/>
        </p:nvSpPr>
        <p:spPr bwMode="auto">
          <a:xfrm>
            <a:off x="6705600" y="4038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3" name="Imagen 22">
            <a:extLst>
              <a:ext uri="{FF2B5EF4-FFF2-40B4-BE49-F238E27FC236}">
                <a16:creationId xmlns:a16="http://schemas.microsoft.com/office/drawing/2014/main" id="{70C7A49F-8A36-4DCA-B5F3-E4572DD4881D}"/>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89653" y="5050335"/>
            <a:ext cx="1815231" cy="1637800"/>
          </a:xfrm>
          <a:prstGeom prst="rect">
            <a:avLst/>
          </a:prstGeom>
        </p:spPr>
      </p:pic>
      <p:pic>
        <p:nvPicPr>
          <p:cNvPr id="25" name="Imagen 24">
            <a:extLst>
              <a:ext uri="{FF2B5EF4-FFF2-40B4-BE49-F238E27FC236}">
                <a16:creationId xmlns:a16="http://schemas.microsoft.com/office/drawing/2014/main" id="{90F0222F-EE38-4D52-B125-C0EF3D462E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65046" y="1948937"/>
            <a:ext cx="1816041" cy="1682296"/>
          </a:xfrm>
          <a:prstGeom prst="rect">
            <a:avLst/>
          </a:prstGeom>
        </p:spPr>
      </p:pic>
      <p:sp>
        <p:nvSpPr>
          <p:cNvPr id="26" name="AutoShape 16">
            <a:extLst>
              <a:ext uri="{FF2B5EF4-FFF2-40B4-BE49-F238E27FC236}">
                <a16:creationId xmlns:a16="http://schemas.microsoft.com/office/drawing/2014/main" id="{E1E2D1AD-3CBD-4EC8-B896-0EE3B8116804}"/>
              </a:ext>
            </a:extLst>
          </p:cNvPr>
          <p:cNvSpPr>
            <a:spLocks noChangeAspect="1" noChangeArrowheads="1"/>
          </p:cNvSpPr>
          <p:nvPr/>
        </p:nvSpPr>
        <p:spPr bwMode="auto">
          <a:xfrm>
            <a:off x="7010400" y="4343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7" name="Imagen 26">
            <a:extLst>
              <a:ext uri="{FF2B5EF4-FFF2-40B4-BE49-F238E27FC236}">
                <a16:creationId xmlns:a16="http://schemas.microsoft.com/office/drawing/2014/main" id="{7623C496-96E6-49B2-A705-5364C29AD6B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443468" y="1950338"/>
            <a:ext cx="1782078" cy="1697460"/>
          </a:xfrm>
          <a:prstGeom prst="rect">
            <a:avLst/>
          </a:prstGeom>
        </p:spPr>
      </p:pic>
      <p:sp>
        <p:nvSpPr>
          <p:cNvPr id="28" name="AutoShape 18">
            <a:extLst>
              <a:ext uri="{FF2B5EF4-FFF2-40B4-BE49-F238E27FC236}">
                <a16:creationId xmlns:a16="http://schemas.microsoft.com/office/drawing/2014/main" id="{B433E96F-1A6A-4A0F-A653-B0CFC4B77352}"/>
              </a:ext>
            </a:extLst>
          </p:cNvPr>
          <p:cNvSpPr>
            <a:spLocks noChangeAspect="1" noChangeArrowheads="1"/>
          </p:cNvSpPr>
          <p:nvPr/>
        </p:nvSpPr>
        <p:spPr bwMode="auto">
          <a:xfrm>
            <a:off x="6858000" y="4191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9" name="Imagen 28">
            <a:extLst>
              <a:ext uri="{FF2B5EF4-FFF2-40B4-BE49-F238E27FC236}">
                <a16:creationId xmlns:a16="http://schemas.microsoft.com/office/drawing/2014/main" id="{B695D96F-27F9-40B0-8A43-9B04B78F225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484235" y="4979080"/>
            <a:ext cx="1766830" cy="1695994"/>
          </a:xfrm>
          <a:prstGeom prst="rect">
            <a:avLst/>
          </a:prstGeom>
        </p:spPr>
      </p:pic>
      <p:sp>
        <p:nvSpPr>
          <p:cNvPr id="30" name="AutoShape 20">
            <a:extLst>
              <a:ext uri="{FF2B5EF4-FFF2-40B4-BE49-F238E27FC236}">
                <a16:creationId xmlns:a16="http://schemas.microsoft.com/office/drawing/2014/main" id="{B3B6A414-5033-4C1D-9E9E-BD6D668FBDCF}"/>
              </a:ext>
            </a:extLst>
          </p:cNvPr>
          <p:cNvSpPr>
            <a:spLocks noChangeAspect="1" noChangeArrowheads="1"/>
          </p:cNvSpPr>
          <p:nvPr/>
        </p:nvSpPr>
        <p:spPr bwMode="auto">
          <a:xfrm>
            <a:off x="7010400" y="4343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1" name="Imagen 30">
            <a:extLst>
              <a:ext uri="{FF2B5EF4-FFF2-40B4-BE49-F238E27FC236}">
                <a16:creationId xmlns:a16="http://schemas.microsoft.com/office/drawing/2014/main" id="{33C593CE-C172-4382-92DF-F117A432C728}"/>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462211" y="3633271"/>
            <a:ext cx="1766830" cy="1358870"/>
          </a:xfrm>
          <a:prstGeom prst="rect">
            <a:avLst/>
          </a:prstGeom>
        </p:spPr>
      </p:pic>
    </p:spTree>
    <p:extLst>
      <p:ext uri="{BB962C8B-B14F-4D97-AF65-F5344CB8AC3E}">
        <p14:creationId xmlns:p14="http://schemas.microsoft.com/office/powerpoint/2010/main" val="3648121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8F0FE7-DCCB-450C-A380-19E4E5950E7F}"/>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8A68C585-8115-464D-992F-194EFF752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1C235664-6E15-4CDC-A24F-4890A07485B9}"/>
              </a:ext>
            </a:extLst>
          </p:cNvPr>
          <p:cNvSpPr/>
          <p:nvPr/>
        </p:nvSpPr>
        <p:spPr>
          <a:xfrm>
            <a:off x="4379069" y="549364"/>
            <a:ext cx="2604752" cy="669094"/>
          </a:xfrm>
          <a:prstGeom prst="rect">
            <a:avLst/>
          </a:prstGeom>
        </p:spPr>
        <p:txBody>
          <a:bodyPr wrap="none">
            <a:spAutoFit/>
          </a:bodyPr>
          <a:lstStyle/>
          <a:p>
            <a:pPr algn="just">
              <a:lnSpc>
                <a:spcPct val="150000"/>
              </a:lnSpc>
            </a:pPr>
            <a:r>
              <a:rPr lang="es-EC" sz="2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RESULTADOS</a:t>
            </a:r>
            <a:endParaRPr lang="es-EC" sz="28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la 9">
            <a:extLst>
              <a:ext uri="{FF2B5EF4-FFF2-40B4-BE49-F238E27FC236}">
                <a16:creationId xmlns:a16="http://schemas.microsoft.com/office/drawing/2014/main" id="{CE0D2931-474A-4635-B694-501AEAF418D3}"/>
              </a:ext>
            </a:extLst>
          </p:cNvPr>
          <p:cNvGraphicFramePr>
            <a:graphicFrameLocks noGrp="1"/>
          </p:cNvGraphicFramePr>
          <p:nvPr>
            <p:extLst>
              <p:ext uri="{D42A27DB-BD31-4B8C-83A1-F6EECF244321}">
                <p14:modId xmlns:p14="http://schemas.microsoft.com/office/powerpoint/2010/main" val="3000715098"/>
              </p:ext>
            </p:extLst>
          </p:nvPr>
        </p:nvGraphicFramePr>
        <p:xfrm>
          <a:off x="822745" y="2893589"/>
          <a:ext cx="10322333" cy="3575070"/>
        </p:xfrm>
        <a:graphic>
          <a:graphicData uri="http://schemas.openxmlformats.org/drawingml/2006/table">
            <a:tbl>
              <a:tblPr firstRow="1" firstCol="1" bandRow="1">
                <a:tableStyleId>{68D230F3-CF80-4859-8CE7-A43EE81993B5}</a:tableStyleId>
              </a:tblPr>
              <a:tblGrid>
                <a:gridCol w="3113151">
                  <a:extLst>
                    <a:ext uri="{9D8B030D-6E8A-4147-A177-3AD203B41FA5}">
                      <a16:colId xmlns:a16="http://schemas.microsoft.com/office/drawing/2014/main" val="1362623610"/>
                    </a:ext>
                  </a:extLst>
                </a:gridCol>
                <a:gridCol w="1616765">
                  <a:extLst>
                    <a:ext uri="{9D8B030D-6E8A-4147-A177-3AD203B41FA5}">
                      <a16:colId xmlns:a16="http://schemas.microsoft.com/office/drawing/2014/main" val="3614689203"/>
                    </a:ext>
                  </a:extLst>
                </a:gridCol>
                <a:gridCol w="1632650">
                  <a:extLst>
                    <a:ext uri="{9D8B030D-6E8A-4147-A177-3AD203B41FA5}">
                      <a16:colId xmlns:a16="http://schemas.microsoft.com/office/drawing/2014/main" val="217194487"/>
                    </a:ext>
                  </a:extLst>
                </a:gridCol>
                <a:gridCol w="1189684">
                  <a:extLst>
                    <a:ext uri="{9D8B030D-6E8A-4147-A177-3AD203B41FA5}">
                      <a16:colId xmlns:a16="http://schemas.microsoft.com/office/drawing/2014/main" val="2809219104"/>
                    </a:ext>
                  </a:extLst>
                </a:gridCol>
                <a:gridCol w="1391717">
                  <a:extLst>
                    <a:ext uri="{9D8B030D-6E8A-4147-A177-3AD203B41FA5}">
                      <a16:colId xmlns:a16="http://schemas.microsoft.com/office/drawing/2014/main" val="488765640"/>
                    </a:ext>
                  </a:extLst>
                </a:gridCol>
                <a:gridCol w="1378366">
                  <a:extLst>
                    <a:ext uri="{9D8B030D-6E8A-4147-A177-3AD203B41FA5}">
                      <a16:colId xmlns:a16="http://schemas.microsoft.com/office/drawing/2014/main" val="3245415427"/>
                    </a:ext>
                  </a:extLst>
                </a:gridCol>
              </a:tblGrid>
              <a:tr h="190050">
                <a:tc rowSpan="2">
                  <a:txBody>
                    <a:bodyPr/>
                    <a:lstStyle/>
                    <a:p>
                      <a:pPr indent="457200" algn="ctr">
                        <a:lnSpc>
                          <a:spcPct val="150000"/>
                        </a:lnSpc>
                        <a:spcAft>
                          <a:spcPts val="800"/>
                        </a:spcAft>
                      </a:pPr>
                      <a:r>
                        <a:rPr lang="es-EC" sz="1000" dirty="0">
                          <a:effectLst/>
                        </a:rPr>
                        <a:t>Fuentes de variación</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rowSpan="2">
                  <a:txBody>
                    <a:bodyPr/>
                    <a:lstStyle/>
                    <a:p>
                      <a:pPr indent="457200" algn="ctr">
                        <a:lnSpc>
                          <a:spcPct val="150000"/>
                        </a:lnSpc>
                        <a:spcAft>
                          <a:spcPts val="800"/>
                        </a:spcAft>
                      </a:pPr>
                      <a:r>
                        <a:rPr lang="es-EC" sz="1000" dirty="0">
                          <a:effectLst/>
                        </a:rPr>
                        <a:t>Grados de libertad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gridSpan="4">
                  <a:txBody>
                    <a:bodyPr/>
                    <a:lstStyle/>
                    <a:p>
                      <a:pPr indent="457200" algn="ctr">
                        <a:lnSpc>
                          <a:spcPct val="150000"/>
                        </a:lnSpc>
                        <a:spcAft>
                          <a:spcPts val="800"/>
                        </a:spcAft>
                      </a:pPr>
                      <a:r>
                        <a:rPr lang="es-EC" sz="1000" dirty="0">
                          <a:effectLst/>
                        </a:rPr>
                        <a:t>Cuadrados medios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167365563"/>
                  </a:ext>
                </a:extLst>
              </a:tr>
              <a:tr h="341148">
                <a:tc vMerge="1">
                  <a:txBody>
                    <a:bodyPr/>
                    <a:lstStyle/>
                    <a:p>
                      <a:endParaRPr lang="es-EC"/>
                    </a:p>
                  </a:txBody>
                  <a:tcPr/>
                </a:tc>
                <a:tc vMerge="1">
                  <a:txBody>
                    <a:bodyPr/>
                    <a:lstStyle/>
                    <a:p>
                      <a:endParaRPr lang="es-EC"/>
                    </a:p>
                  </a:txBody>
                  <a:tcPr/>
                </a:tc>
                <a:tc>
                  <a:txBody>
                    <a:bodyPr/>
                    <a:lstStyle/>
                    <a:p>
                      <a:pPr indent="457200" algn="l">
                        <a:lnSpc>
                          <a:spcPct val="150000"/>
                        </a:lnSpc>
                        <a:spcAft>
                          <a:spcPts val="800"/>
                        </a:spcAft>
                      </a:pPr>
                      <a:r>
                        <a:rPr lang="es-EC" sz="1000">
                          <a:effectLst/>
                        </a:rPr>
                        <a:t>Semana 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Semana 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Semana 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dirty="0">
                          <a:effectLst/>
                        </a:rPr>
                        <a:t>Semana 6</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extLst>
                  <a:ext uri="{0D108BD9-81ED-4DB2-BD59-A6C34878D82A}">
                    <a16:rowId xmlns:a16="http://schemas.microsoft.com/office/drawing/2014/main" val="4271347235"/>
                  </a:ext>
                </a:extLst>
              </a:tr>
              <a:tr h="322928">
                <a:tc>
                  <a:txBody>
                    <a:bodyPr/>
                    <a:lstStyle/>
                    <a:p>
                      <a:pPr indent="457200" algn="l">
                        <a:lnSpc>
                          <a:spcPct val="150000"/>
                        </a:lnSpc>
                        <a:spcAft>
                          <a:spcPts val="800"/>
                        </a:spcAft>
                      </a:pPr>
                      <a:r>
                        <a:rPr lang="es-EC" sz="1000" dirty="0">
                          <a:effectLst/>
                        </a:rPr>
                        <a:t>FACTOR A Fases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EC" sz="1000" dirty="0">
                          <a:effectLst/>
                        </a:rPr>
                        <a:t>2</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dirty="0">
                          <a:effectLst/>
                        </a:rPr>
                        <a:t>1250,67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4821,42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9389,01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22027,86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extLst>
                  <a:ext uri="{0D108BD9-81ED-4DB2-BD59-A6C34878D82A}">
                    <a16:rowId xmlns:a16="http://schemas.microsoft.com/office/drawing/2014/main" val="129722521"/>
                  </a:ext>
                </a:extLst>
              </a:tr>
              <a:tr h="322928">
                <a:tc>
                  <a:txBody>
                    <a:bodyPr/>
                    <a:lstStyle/>
                    <a:p>
                      <a:pPr indent="457200" algn="l">
                        <a:lnSpc>
                          <a:spcPct val="150000"/>
                        </a:lnSpc>
                        <a:spcAft>
                          <a:spcPts val="800"/>
                        </a:spcAft>
                      </a:pPr>
                      <a:r>
                        <a:rPr lang="es-EC" sz="1000" dirty="0">
                          <a:effectLst/>
                        </a:rPr>
                        <a:t>C1= Toda la fase vs Fase Desarrollo, Fase Final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EC" sz="1000" dirty="0">
                          <a:effectLst/>
                        </a:rPr>
                        <a:t>1</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dirty="0">
                          <a:effectLst/>
                        </a:rPr>
                        <a:t>2313,02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dirty="0">
                          <a:effectLst/>
                        </a:rPr>
                        <a:t>3578,58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dirty="0">
                          <a:effectLst/>
                        </a:rPr>
                        <a:t>3029,4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36911,8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extLst>
                  <a:ext uri="{0D108BD9-81ED-4DB2-BD59-A6C34878D82A}">
                    <a16:rowId xmlns:a16="http://schemas.microsoft.com/office/drawing/2014/main" val="3764874292"/>
                  </a:ext>
                </a:extLst>
              </a:tr>
              <a:tr h="322928">
                <a:tc>
                  <a:txBody>
                    <a:bodyPr/>
                    <a:lstStyle/>
                    <a:p>
                      <a:pPr indent="457200" algn="l">
                        <a:lnSpc>
                          <a:spcPct val="150000"/>
                        </a:lnSpc>
                        <a:spcAft>
                          <a:spcPts val="800"/>
                        </a:spcAft>
                      </a:pPr>
                      <a:r>
                        <a:rPr lang="es-EC" sz="1000" dirty="0">
                          <a:effectLst/>
                        </a:rPr>
                        <a:t>C2= Fase Desarrollo vs Fase Final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EC" sz="1000" dirty="0">
                          <a:effectLst/>
                        </a:rPr>
                        <a:t>1</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147,92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9477,2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dirty="0">
                          <a:effectLst/>
                        </a:rPr>
                        <a:t>18550,59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522,78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extLst>
                  <a:ext uri="{0D108BD9-81ED-4DB2-BD59-A6C34878D82A}">
                    <a16:rowId xmlns:a16="http://schemas.microsoft.com/office/drawing/2014/main" val="1216349826"/>
                  </a:ext>
                </a:extLst>
              </a:tr>
              <a:tr h="322928">
                <a:tc>
                  <a:txBody>
                    <a:bodyPr/>
                    <a:lstStyle/>
                    <a:p>
                      <a:pPr indent="457200" algn="l">
                        <a:lnSpc>
                          <a:spcPct val="150000"/>
                        </a:lnSpc>
                        <a:spcAft>
                          <a:spcPts val="800"/>
                        </a:spcAft>
                      </a:pPr>
                      <a:r>
                        <a:rPr lang="es-EC" sz="1000" dirty="0">
                          <a:effectLst/>
                        </a:rPr>
                        <a:t>FACTOR B Dosis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EC" sz="1000" dirty="0">
                          <a:effectLst/>
                        </a:rPr>
                        <a:t>2</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1214,34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1436,73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dirty="0">
                          <a:effectLst/>
                        </a:rPr>
                        <a:t>88,04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366,7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extLst>
                  <a:ext uri="{0D108BD9-81ED-4DB2-BD59-A6C34878D82A}">
                    <a16:rowId xmlns:a16="http://schemas.microsoft.com/office/drawing/2014/main" val="2383622049"/>
                  </a:ext>
                </a:extLst>
              </a:tr>
              <a:tr h="322928">
                <a:tc>
                  <a:txBody>
                    <a:bodyPr/>
                    <a:lstStyle/>
                    <a:p>
                      <a:pPr indent="457200" algn="l">
                        <a:lnSpc>
                          <a:spcPct val="150000"/>
                        </a:lnSpc>
                        <a:spcAft>
                          <a:spcPts val="800"/>
                        </a:spcAft>
                      </a:pPr>
                      <a:r>
                        <a:rPr lang="es-EC" sz="1000" dirty="0">
                          <a:effectLst/>
                        </a:rPr>
                        <a:t>Lineal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EC" sz="1000" dirty="0">
                          <a:effectLst/>
                        </a:rPr>
                        <a:t>1</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261,56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50,08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2,75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dirty="0">
                          <a:effectLst/>
                        </a:rPr>
                        <a:t>3,98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extLst>
                  <a:ext uri="{0D108BD9-81ED-4DB2-BD59-A6C34878D82A}">
                    <a16:rowId xmlns:a16="http://schemas.microsoft.com/office/drawing/2014/main" val="2443029042"/>
                  </a:ext>
                </a:extLst>
              </a:tr>
              <a:tr h="322928">
                <a:tc>
                  <a:txBody>
                    <a:bodyPr/>
                    <a:lstStyle/>
                    <a:p>
                      <a:pPr indent="457200" algn="l">
                        <a:lnSpc>
                          <a:spcPct val="150000"/>
                        </a:lnSpc>
                        <a:spcAft>
                          <a:spcPts val="800"/>
                        </a:spcAft>
                      </a:pPr>
                      <a:r>
                        <a:rPr lang="es-EC" sz="1000" dirty="0">
                          <a:effectLst/>
                        </a:rPr>
                        <a:t>Cuadrática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EC" sz="1000" dirty="0">
                          <a:effectLst/>
                        </a:rPr>
                        <a:t>1</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2167,12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2823,39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173,32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dirty="0">
                          <a:effectLst/>
                        </a:rPr>
                        <a:t>729,43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extLst>
                  <a:ext uri="{0D108BD9-81ED-4DB2-BD59-A6C34878D82A}">
                    <a16:rowId xmlns:a16="http://schemas.microsoft.com/office/drawing/2014/main" val="1710966367"/>
                  </a:ext>
                </a:extLst>
              </a:tr>
              <a:tr h="322928">
                <a:tc>
                  <a:txBody>
                    <a:bodyPr/>
                    <a:lstStyle/>
                    <a:p>
                      <a:pPr indent="457200" algn="l">
                        <a:lnSpc>
                          <a:spcPct val="150000"/>
                        </a:lnSpc>
                        <a:spcAft>
                          <a:spcPts val="800"/>
                        </a:spcAft>
                      </a:pPr>
                      <a:r>
                        <a:rPr lang="es-EC" sz="1000" dirty="0">
                          <a:effectLst/>
                        </a:rPr>
                        <a:t>Fases*Dosis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EC" sz="1000" dirty="0">
                          <a:effectLst/>
                        </a:rPr>
                        <a:t>4</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651,29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1754,05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2318,78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dirty="0">
                          <a:effectLst/>
                        </a:rPr>
                        <a:t>86,49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extLst>
                  <a:ext uri="{0D108BD9-81ED-4DB2-BD59-A6C34878D82A}">
                    <a16:rowId xmlns:a16="http://schemas.microsoft.com/office/drawing/2014/main" val="418890987"/>
                  </a:ext>
                </a:extLst>
              </a:tr>
              <a:tr h="322928">
                <a:tc>
                  <a:txBody>
                    <a:bodyPr/>
                    <a:lstStyle/>
                    <a:p>
                      <a:pPr indent="457200" algn="l">
                        <a:lnSpc>
                          <a:spcPct val="150000"/>
                        </a:lnSpc>
                        <a:spcAft>
                          <a:spcPts val="800"/>
                        </a:spcAft>
                      </a:pPr>
                      <a:r>
                        <a:rPr lang="es-EC" sz="1000" dirty="0">
                          <a:effectLst/>
                        </a:rPr>
                        <a:t>Error experimental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EC" sz="1000" dirty="0">
                          <a:effectLst/>
                        </a:rPr>
                        <a:t>27</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dirty="0">
                          <a:effectLst/>
                        </a:rPr>
                        <a:t>2462,67</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1551,24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6373,5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dirty="0">
                          <a:effectLst/>
                        </a:rPr>
                        <a:t>2636,45</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extLst>
                  <a:ext uri="{0D108BD9-81ED-4DB2-BD59-A6C34878D82A}">
                    <a16:rowId xmlns:a16="http://schemas.microsoft.com/office/drawing/2014/main" val="2294806112"/>
                  </a:ext>
                </a:extLst>
              </a:tr>
              <a:tr h="242192">
                <a:tc>
                  <a:txBody>
                    <a:bodyPr/>
                    <a:lstStyle/>
                    <a:p>
                      <a:pPr indent="457200" algn="l">
                        <a:lnSpc>
                          <a:spcPct val="150000"/>
                        </a:lnSpc>
                        <a:spcAft>
                          <a:spcPts val="800"/>
                        </a:spcAft>
                      </a:pPr>
                      <a:r>
                        <a:rPr lang="es-EC" sz="1000" dirty="0">
                          <a:effectLst/>
                        </a:rPr>
                        <a:t>Total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EC" sz="1000" dirty="0">
                          <a:effectLst/>
                        </a:rPr>
                        <a:t>35</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algn="l">
                        <a:lnSpc>
                          <a:spcPct val="107000"/>
                        </a:lnSpc>
                      </a:pPr>
                      <a:endParaRPr lang="es-EC" sz="1000">
                        <a:effectLst/>
                        <a:latin typeface="Calibri" panose="020F0502020204030204" pitchFamily="34" charset="0"/>
                      </a:endParaRPr>
                    </a:p>
                  </a:txBody>
                  <a:tcPr marL="38798" marR="38798" marT="0" marB="0" anchor="b"/>
                </a:tc>
                <a:tc>
                  <a:txBody>
                    <a:bodyPr/>
                    <a:lstStyle/>
                    <a:p>
                      <a:pPr algn="l">
                        <a:lnSpc>
                          <a:spcPct val="107000"/>
                        </a:lnSpc>
                      </a:pPr>
                      <a:endParaRPr lang="es-EC" sz="1000">
                        <a:effectLst/>
                        <a:latin typeface="Calibri" panose="020F0502020204030204" pitchFamily="34" charset="0"/>
                      </a:endParaRPr>
                    </a:p>
                  </a:txBody>
                  <a:tcPr marL="38798" marR="38798" marT="0" marB="0" anchor="b"/>
                </a:tc>
                <a:tc>
                  <a:txBody>
                    <a:bodyPr/>
                    <a:lstStyle/>
                    <a:p>
                      <a:pPr algn="l">
                        <a:lnSpc>
                          <a:spcPct val="107000"/>
                        </a:lnSpc>
                      </a:pPr>
                      <a:endParaRPr lang="es-EC" sz="1000">
                        <a:effectLst/>
                        <a:latin typeface="Calibri" panose="020F0502020204030204" pitchFamily="34" charset="0"/>
                      </a:endParaRPr>
                    </a:p>
                  </a:txBody>
                  <a:tcPr marL="38798" marR="38798" marT="0" marB="0" anchor="b"/>
                </a:tc>
                <a:tc>
                  <a:txBody>
                    <a:bodyPr/>
                    <a:lstStyle/>
                    <a:p>
                      <a:pPr algn="l">
                        <a:lnSpc>
                          <a:spcPct val="107000"/>
                        </a:lnSpc>
                      </a:pPr>
                      <a:endParaRPr lang="es-EC" sz="1000" dirty="0">
                        <a:effectLst/>
                        <a:latin typeface="Calibri" panose="020F0502020204030204" pitchFamily="34" charset="0"/>
                      </a:endParaRPr>
                    </a:p>
                  </a:txBody>
                  <a:tcPr marL="38798" marR="38798" marT="0" marB="0" anchor="b"/>
                </a:tc>
                <a:extLst>
                  <a:ext uri="{0D108BD9-81ED-4DB2-BD59-A6C34878D82A}">
                    <a16:rowId xmlns:a16="http://schemas.microsoft.com/office/drawing/2014/main" val="3194081471"/>
                  </a:ext>
                </a:extLst>
              </a:tr>
              <a:tr h="0">
                <a:tc gridSpan="2">
                  <a:txBody>
                    <a:bodyPr/>
                    <a:lstStyle/>
                    <a:p>
                      <a:pPr indent="457200" algn="l">
                        <a:lnSpc>
                          <a:spcPct val="150000"/>
                        </a:lnSpc>
                        <a:spcAft>
                          <a:spcPts val="800"/>
                        </a:spcAft>
                      </a:pPr>
                      <a:r>
                        <a:rPr lang="es-EC" sz="1000" dirty="0">
                          <a:effectLst/>
                        </a:rPr>
                        <a:t>Coeficiente de variación</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hMerge="1">
                  <a:txBody>
                    <a:bodyPr/>
                    <a:lstStyle/>
                    <a:p>
                      <a:endParaRPr lang="es-EC"/>
                    </a:p>
                  </a:txBody>
                  <a:tcPr/>
                </a:tc>
                <a:tc>
                  <a:txBody>
                    <a:bodyPr/>
                    <a:lstStyle/>
                    <a:p>
                      <a:pPr indent="457200" algn="l">
                        <a:lnSpc>
                          <a:spcPct val="150000"/>
                        </a:lnSpc>
                        <a:spcAft>
                          <a:spcPts val="800"/>
                        </a:spcAft>
                      </a:pPr>
                      <a:r>
                        <a:rPr lang="es-EC" sz="1000">
                          <a:effectLst/>
                        </a:rPr>
                        <a:t>5,35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2,63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a:effectLst/>
                        </a:rPr>
                        <a:t>3,52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l">
                        <a:lnSpc>
                          <a:spcPct val="150000"/>
                        </a:lnSpc>
                        <a:spcAft>
                          <a:spcPts val="800"/>
                        </a:spcAft>
                      </a:pPr>
                      <a:r>
                        <a:rPr lang="es-EC" sz="1000" dirty="0">
                          <a:effectLst/>
                        </a:rPr>
                        <a:t>1,69</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extLst>
                  <a:ext uri="{0D108BD9-81ED-4DB2-BD59-A6C34878D82A}">
                    <a16:rowId xmlns:a16="http://schemas.microsoft.com/office/drawing/2014/main" val="2271684236"/>
                  </a:ext>
                </a:extLst>
              </a:tr>
            </a:tbl>
          </a:graphicData>
        </a:graphic>
      </p:graphicFrame>
      <p:sp>
        <p:nvSpPr>
          <p:cNvPr id="11" name="Rectángulo 10">
            <a:extLst>
              <a:ext uri="{FF2B5EF4-FFF2-40B4-BE49-F238E27FC236}">
                <a16:creationId xmlns:a16="http://schemas.microsoft.com/office/drawing/2014/main" id="{9F85CD84-3B77-4892-B5A7-3DBA9FD7493E}"/>
              </a:ext>
            </a:extLst>
          </p:cNvPr>
          <p:cNvSpPr/>
          <p:nvPr/>
        </p:nvSpPr>
        <p:spPr>
          <a:xfrm>
            <a:off x="457475" y="1218458"/>
            <a:ext cx="2098651" cy="545534"/>
          </a:xfrm>
          <a:prstGeom prst="rect">
            <a:avLst/>
          </a:prstGeom>
        </p:spPr>
        <p:txBody>
          <a:bodyPr wrap="none">
            <a:spAutoFit/>
          </a:bodyPr>
          <a:lstStyle/>
          <a:p>
            <a:pPr algn="just">
              <a:lnSpc>
                <a:spcPct val="150000"/>
              </a:lnSpc>
            </a:pPr>
            <a:r>
              <a:rPr lang="es-EC" sz="2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Peso Semanal</a:t>
            </a:r>
            <a:endParaRPr lang="es-EC" sz="2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ángulo 13">
            <a:extLst>
              <a:ext uri="{FF2B5EF4-FFF2-40B4-BE49-F238E27FC236}">
                <a16:creationId xmlns:a16="http://schemas.microsoft.com/office/drawing/2014/main" id="{234883E6-52E4-42C4-91A9-83710A31867D}"/>
              </a:ext>
            </a:extLst>
          </p:cNvPr>
          <p:cNvSpPr/>
          <p:nvPr/>
        </p:nvSpPr>
        <p:spPr>
          <a:xfrm>
            <a:off x="695184" y="1851737"/>
            <a:ext cx="10084905" cy="954107"/>
          </a:xfrm>
          <a:prstGeom prst="rect">
            <a:avLst/>
          </a:prstGeom>
        </p:spPr>
        <p:txBody>
          <a:bodyPr wrap="square">
            <a:spAutoFit/>
          </a:bodyPr>
          <a:lstStyle/>
          <a:p>
            <a:r>
              <a:rPr lang="es-EC" sz="1400" b="1" dirty="0"/>
              <a:t>Tabla 13</a:t>
            </a:r>
          </a:p>
          <a:p>
            <a:endParaRPr lang="es-EC" sz="1400" i="1" dirty="0"/>
          </a:p>
          <a:p>
            <a:r>
              <a:rPr lang="es-EC" sz="1400" i="1" dirty="0"/>
              <a:t> Cuadrados medios del peso semanal en la evaluación del efecto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p:txBody>
      </p:sp>
    </p:spTree>
    <p:extLst>
      <p:ext uri="{BB962C8B-B14F-4D97-AF65-F5344CB8AC3E}">
        <p14:creationId xmlns:p14="http://schemas.microsoft.com/office/powerpoint/2010/main" val="352479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C99E25A6-71EC-4BC7-9B7B-AF159A2206C1}"/>
              </a:ext>
            </a:extLst>
          </p:cNvPr>
          <p:cNvGraphicFramePr/>
          <p:nvPr>
            <p:extLst>
              <p:ext uri="{D42A27DB-BD31-4B8C-83A1-F6EECF244321}">
                <p14:modId xmlns:p14="http://schemas.microsoft.com/office/powerpoint/2010/main" val="1797730388"/>
              </p:ext>
            </p:extLst>
          </p:nvPr>
        </p:nvGraphicFramePr>
        <p:xfrm>
          <a:off x="195361" y="2173019"/>
          <a:ext cx="7457551" cy="4447678"/>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a:extLst>
              <a:ext uri="{FF2B5EF4-FFF2-40B4-BE49-F238E27FC236}">
                <a16:creationId xmlns:a16="http://schemas.microsoft.com/office/drawing/2014/main" id="{EC407C5C-96FD-4D4C-8D21-603E28B44834}"/>
              </a:ext>
            </a:extLst>
          </p:cNvPr>
          <p:cNvSpPr/>
          <p:nvPr/>
        </p:nvSpPr>
        <p:spPr>
          <a:xfrm>
            <a:off x="195361" y="1074867"/>
            <a:ext cx="7591785" cy="1200329"/>
          </a:xfrm>
          <a:prstGeom prst="rect">
            <a:avLst/>
          </a:prstGeom>
        </p:spPr>
        <p:txBody>
          <a:bodyPr wrap="square">
            <a:spAutoFit/>
          </a:bodyPr>
          <a:lstStyle/>
          <a:p>
            <a:r>
              <a:rPr lang="es-EC" sz="1600" b="1" dirty="0"/>
              <a:t>Figura 3</a:t>
            </a:r>
            <a:r>
              <a:rPr lang="es-EC" sz="1600" i="1" dirty="0"/>
              <a:t> </a:t>
            </a:r>
          </a:p>
          <a:p>
            <a:endParaRPr lang="es-EC" sz="1400" i="1" dirty="0"/>
          </a:p>
          <a:p>
            <a:pPr algn="just"/>
            <a:r>
              <a:rPr lang="es-EC" sz="1400" i="1" dirty="0"/>
              <a:t>Prueba de Tukey al 5% para el peso semanal en la sexta semana acorde a las fases de aplicación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p:txBody>
      </p:sp>
      <p:sp>
        <p:nvSpPr>
          <p:cNvPr id="7" name="Rectángulo 6">
            <a:extLst>
              <a:ext uri="{FF2B5EF4-FFF2-40B4-BE49-F238E27FC236}">
                <a16:creationId xmlns:a16="http://schemas.microsoft.com/office/drawing/2014/main" id="{F7221A74-43C9-4FB9-A79D-C61390A21947}"/>
              </a:ext>
            </a:extLst>
          </p:cNvPr>
          <p:cNvSpPr/>
          <p:nvPr/>
        </p:nvSpPr>
        <p:spPr>
          <a:xfrm>
            <a:off x="7652912" y="3105477"/>
            <a:ext cx="4363387" cy="2677656"/>
          </a:xfrm>
          <a:prstGeom prst="rect">
            <a:avLst/>
          </a:prstGeom>
        </p:spPr>
        <p:txBody>
          <a:bodyPr wrap="square">
            <a:spAutoFit/>
          </a:bodyPr>
          <a:lstStyle/>
          <a:p>
            <a:pPr algn="just"/>
            <a:r>
              <a:rPr lang="es-EC" sz="1400" dirty="0"/>
              <a:t>(Isabel &amp; Santos, 2009) señalan que al suministrar el AEO no existieron diferencias significativas en el peso vivo a los 15, 21 y 35 días, viéndose resultados significativos a los 42 días de vida, por otra parte (León, 2020) corrobora que al  incorporarlo en la dieta de los pollos de engorde garantiza que tendrán un buen porcentaje de composición corpórea, así como también un alto rendimiento en carnes, como también tener la predisposición a ser resistentes a enfermedades, debido a su buen sistema inmunológico, teniendo en cuenta que estos ensayos fueron evaluados durante toda la fase de explotación.</a:t>
            </a:r>
          </a:p>
        </p:txBody>
      </p:sp>
      <p:pic>
        <p:nvPicPr>
          <p:cNvPr id="8" name="Imagen 7">
            <a:extLst>
              <a:ext uri="{FF2B5EF4-FFF2-40B4-BE49-F238E27FC236}">
                <a16:creationId xmlns:a16="http://schemas.microsoft.com/office/drawing/2014/main" id="{AB0B57D8-0037-41A5-9A1E-F5CEC288C5A6}"/>
              </a:ext>
            </a:extLst>
          </p:cNvPr>
          <p:cNvPicPr>
            <a:picLocks noChangeAspect="1"/>
          </p:cNvPicPr>
          <p:nvPr/>
        </p:nvPicPr>
        <p:blipFill>
          <a:blip r:embed="rId3"/>
          <a:stretch>
            <a:fillRect/>
          </a:stretch>
        </p:blipFill>
        <p:spPr>
          <a:xfrm>
            <a:off x="0" y="0"/>
            <a:ext cx="10546510" cy="510988"/>
          </a:xfrm>
          <a:prstGeom prst="rect">
            <a:avLst/>
          </a:prstGeom>
        </p:spPr>
      </p:pic>
      <p:pic>
        <p:nvPicPr>
          <p:cNvPr id="9" name="Picture 4" descr="ESPE | Sede Latacunga">
            <a:extLst>
              <a:ext uri="{FF2B5EF4-FFF2-40B4-BE49-F238E27FC236}">
                <a16:creationId xmlns:a16="http://schemas.microsoft.com/office/drawing/2014/main" id="{1B0C3EE1-7442-48B7-A4B4-1E1AB3988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284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1701D7D-5BBF-43F0-BAB2-C2ED4BF6DE1C}"/>
              </a:ext>
            </a:extLst>
          </p:cNvPr>
          <p:cNvSpPr/>
          <p:nvPr/>
        </p:nvSpPr>
        <p:spPr>
          <a:xfrm>
            <a:off x="266542" y="661866"/>
            <a:ext cx="3858749" cy="545534"/>
          </a:xfrm>
          <a:prstGeom prst="rect">
            <a:avLst/>
          </a:prstGeom>
        </p:spPr>
        <p:txBody>
          <a:bodyPr wrap="none">
            <a:spAutoFit/>
          </a:bodyPr>
          <a:lstStyle/>
          <a:p>
            <a:pPr algn="just">
              <a:lnSpc>
                <a:spcPct val="150000"/>
              </a:lnSpc>
            </a:pPr>
            <a:r>
              <a:rPr lang="es-EC" sz="2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Ganancia de Peso Semanal</a:t>
            </a:r>
            <a:endParaRPr lang="es-EC" sz="2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50643566-B3FB-41A3-9726-416DE5601CD5}"/>
              </a:ext>
            </a:extLst>
          </p:cNvPr>
          <p:cNvPicPr>
            <a:picLocks noChangeAspect="1"/>
          </p:cNvPicPr>
          <p:nvPr/>
        </p:nvPicPr>
        <p:blipFill>
          <a:blip r:embed="rId2"/>
          <a:stretch>
            <a:fillRect/>
          </a:stretch>
        </p:blipFill>
        <p:spPr>
          <a:xfrm>
            <a:off x="0" y="0"/>
            <a:ext cx="10546510" cy="510988"/>
          </a:xfrm>
          <a:prstGeom prst="rect">
            <a:avLst/>
          </a:prstGeom>
        </p:spPr>
      </p:pic>
      <p:pic>
        <p:nvPicPr>
          <p:cNvPr id="6" name="Picture 4" descr="ESPE | Sede Latacunga">
            <a:extLst>
              <a:ext uri="{FF2B5EF4-FFF2-40B4-BE49-F238E27FC236}">
                <a16:creationId xmlns:a16="http://schemas.microsoft.com/office/drawing/2014/main" id="{9DC30744-BC10-461E-8129-4EB6B163B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a 6">
            <a:extLst>
              <a:ext uri="{FF2B5EF4-FFF2-40B4-BE49-F238E27FC236}">
                <a16:creationId xmlns:a16="http://schemas.microsoft.com/office/drawing/2014/main" id="{8ABA643B-9325-4EF3-A5CF-F2D7E2E3F341}"/>
              </a:ext>
            </a:extLst>
          </p:cNvPr>
          <p:cNvGraphicFramePr>
            <a:graphicFrameLocks noGrp="1"/>
          </p:cNvGraphicFramePr>
          <p:nvPr>
            <p:extLst>
              <p:ext uri="{D42A27DB-BD31-4B8C-83A1-F6EECF244321}">
                <p14:modId xmlns:p14="http://schemas.microsoft.com/office/powerpoint/2010/main" val="1785893764"/>
              </p:ext>
            </p:extLst>
          </p:nvPr>
        </p:nvGraphicFramePr>
        <p:xfrm>
          <a:off x="856422" y="2439967"/>
          <a:ext cx="10479156" cy="3974914"/>
        </p:xfrm>
        <a:graphic>
          <a:graphicData uri="http://schemas.openxmlformats.org/drawingml/2006/table">
            <a:tbl>
              <a:tblPr firstRow="1" firstCol="1" bandRow="1">
                <a:tableStyleId>{68D230F3-CF80-4859-8CE7-A43EE81993B5}</a:tableStyleId>
              </a:tblPr>
              <a:tblGrid>
                <a:gridCol w="2992263">
                  <a:extLst>
                    <a:ext uri="{9D8B030D-6E8A-4147-A177-3AD203B41FA5}">
                      <a16:colId xmlns:a16="http://schemas.microsoft.com/office/drawing/2014/main" val="454758403"/>
                    </a:ext>
                  </a:extLst>
                </a:gridCol>
                <a:gridCol w="1704827">
                  <a:extLst>
                    <a:ext uri="{9D8B030D-6E8A-4147-A177-3AD203B41FA5}">
                      <a16:colId xmlns:a16="http://schemas.microsoft.com/office/drawing/2014/main" val="3415709182"/>
                    </a:ext>
                  </a:extLst>
                </a:gridCol>
                <a:gridCol w="1334324">
                  <a:extLst>
                    <a:ext uri="{9D8B030D-6E8A-4147-A177-3AD203B41FA5}">
                      <a16:colId xmlns:a16="http://schemas.microsoft.com/office/drawing/2014/main" val="835415837"/>
                    </a:ext>
                  </a:extLst>
                </a:gridCol>
                <a:gridCol w="1176303">
                  <a:extLst>
                    <a:ext uri="{9D8B030D-6E8A-4147-A177-3AD203B41FA5}">
                      <a16:colId xmlns:a16="http://schemas.microsoft.com/office/drawing/2014/main" val="1889266737"/>
                    </a:ext>
                  </a:extLst>
                </a:gridCol>
                <a:gridCol w="1302605">
                  <a:extLst>
                    <a:ext uri="{9D8B030D-6E8A-4147-A177-3AD203B41FA5}">
                      <a16:colId xmlns:a16="http://schemas.microsoft.com/office/drawing/2014/main" val="4061827828"/>
                    </a:ext>
                  </a:extLst>
                </a:gridCol>
                <a:gridCol w="1968834">
                  <a:extLst>
                    <a:ext uri="{9D8B030D-6E8A-4147-A177-3AD203B41FA5}">
                      <a16:colId xmlns:a16="http://schemas.microsoft.com/office/drawing/2014/main" val="3909583909"/>
                    </a:ext>
                  </a:extLst>
                </a:gridCol>
              </a:tblGrid>
              <a:tr h="208506">
                <a:tc rowSpan="2">
                  <a:txBody>
                    <a:bodyPr/>
                    <a:lstStyle/>
                    <a:p>
                      <a:pPr indent="457200" algn="l">
                        <a:lnSpc>
                          <a:spcPct val="150000"/>
                        </a:lnSpc>
                        <a:spcAft>
                          <a:spcPts val="800"/>
                        </a:spcAft>
                      </a:pPr>
                      <a:r>
                        <a:rPr lang="es-EC" sz="1000" dirty="0">
                          <a:effectLst/>
                        </a:rPr>
                        <a:t>Fuentes de variación</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rowSpan="2">
                  <a:txBody>
                    <a:bodyPr/>
                    <a:lstStyle/>
                    <a:p>
                      <a:pPr indent="457200" algn="ctr">
                        <a:lnSpc>
                          <a:spcPct val="150000"/>
                        </a:lnSpc>
                        <a:spcAft>
                          <a:spcPts val="800"/>
                        </a:spcAft>
                      </a:pPr>
                      <a:r>
                        <a:rPr lang="es-EC" sz="1000" dirty="0">
                          <a:effectLst/>
                        </a:rPr>
                        <a:t>Grados de libertad</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gridSpan="4">
                  <a:txBody>
                    <a:bodyPr/>
                    <a:lstStyle/>
                    <a:p>
                      <a:pPr indent="457200" algn="ctr">
                        <a:lnSpc>
                          <a:spcPct val="150000"/>
                        </a:lnSpc>
                        <a:spcAft>
                          <a:spcPts val="800"/>
                        </a:spcAft>
                      </a:pPr>
                      <a:r>
                        <a:rPr lang="es-EC" sz="1000">
                          <a:effectLst/>
                        </a:rPr>
                        <a:t>Cuadrados medios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75334119"/>
                  </a:ext>
                </a:extLst>
              </a:tr>
              <a:tr h="381242">
                <a:tc vMerge="1">
                  <a:txBody>
                    <a:bodyPr/>
                    <a:lstStyle/>
                    <a:p>
                      <a:endParaRPr lang="es-EC"/>
                    </a:p>
                  </a:txBody>
                  <a:tcPr/>
                </a:tc>
                <a:tc vMerge="1">
                  <a:txBody>
                    <a:bodyPr/>
                    <a:lstStyle/>
                    <a:p>
                      <a:endParaRPr lang="es-EC"/>
                    </a:p>
                  </a:txBody>
                  <a:tcPr/>
                </a:tc>
                <a:tc>
                  <a:txBody>
                    <a:bodyPr/>
                    <a:lstStyle/>
                    <a:p>
                      <a:pPr indent="457200" algn="l">
                        <a:lnSpc>
                          <a:spcPct val="150000"/>
                        </a:lnSpc>
                        <a:spcAft>
                          <a:spcPts val="800"/>
                        </a:spcAft>
                      </a:pPr>
                      <a:r>
                        <a:rPr lang="es-EC" sz="1000" dirty="0">
                          <a:effectLst/>
                        </a:rPr>
                        <a:t>Semana 3</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Semana 4</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Semana 5</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Semana 6</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1032887502"/>
                  </a:ext>
                </a:extLst>
              </a:tr>
              <a:tr h="360882">
                <a:tc>
                  <a:txBody>
                    <a:bodyPr/>
                    <a:lstStyle/>
                    <a:p>
                      <a:pPr indent="457200" algn="l">
                        <a:lnSpc>
                          <a:spcPct val="150000"/>
                        </a:lnSpc>
                        <a:spcAft>
                          <a:spcPts val="800"/>
                        </a:spcAft>
                      </a:pPr>
                      <a:r>
                        <a:rPr lang="es-EC" sz="1000" dirty="0">
                          <a:effectLst/>
                        </a:rPr>
                        <a:t>FACTOR A Fases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EC" sz="1000">
                          <a:effectLst/>
                        </a:rPr>
                        <a:t>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160,22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4263,91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1145,52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31447,7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4146803178"/>
                  </a:ext>
                </a:extLst>
              </a:tr>
              <a:tr h="441980">
                <a:tc>
                  <a:txBody>
                    <a:bodyPr/>
                    <a:lstStyle/>
                    <a:p>
                      <a:pPr indent="457200" algn="l">
                        <a:lnSpc>
                          <a:spcPct val="150000"/>
                        </a:lnSpc>
                        <a:spcAft>
                          <a:spcPts val="800"/>
                        </a:spcAft>
                      </a:pPr>
                      <a:r>
                        <a:rPr lang="es-EC" sz="1000" dirty="0">
                          <a:effectLst/>
                        </a:rPr>
                        <a:t>C1= Toda la fase vs Fase Desarrollo, Fase Final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EC" sz="1000">
                          <a:effectLst/>
                        </a:rPr>
                        <a:t>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140,42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137,5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22,78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18789,88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482293528"/>
                  </a:ext>
                </a:extLst>
              </a:tr>
              <a:tr h="360882">
                <a:tc>
                  <a:txBody>
                    <a:bodyPr/>
                    <a:lstStyle/>
                    <a:p>
                      <a:pPr indent="457200" algn="l">
                        <a:lnSpc>
                          <a:spcPct val="150000"/>
                        </a:lnSpc>
                        <a:spcAft>
                          <a:spcPts val="800"/>
                        </a:spcAft>
                      </a:pPr>
                      <a:r>
                        <a:rPr lang="es-EC" sz="1000" dirty="0">
                          <a:effectLst/>
                        </a:rPr>
                        <a:t>C2= Fase Desarrollo vs Fase Final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EC" sz="1000">
                          <a:effectLst/>
                        </a:rPr>
                        <a:t>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32,43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7257,31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1510,03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12845,64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3759067377"/>
                  </a:ext>
                </a:extLst>
              </a:tr>
              <a:tr h="360882">
                <a:tc>
                  <a:txBody>
                    <a:bodyPr/>
                    <a:lstStyle/>
                    <a:p>
                      <a:pPr indent="457200" algn="l">
                        <a:lnSpc>
                          <a:spcPct val="150000"/>
                        </a:lnSpc>
                        <a:spcAft>
                          <a:spcPts val="800"/>
                        </a:spcAft>
                      </a:pPr>
                      <a:r>
                        <a:rPr lang="es-EC" sz="1000">
                          <a:effectLst/>
                        </a:rPr>
                        <a:t>FACTOR B Dosis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EC" sz="1000">
                          <a:effectLst/>
                        </a:rPr>
                        <a:t>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145,06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291,86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813,32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813,49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3772501963"/>
                  </a:ext>
                </a:extLst>
              </a:tr>
              <a:tr h="360882">
                <a:tc>
                  <a:txBody>
                    <a:bodyPr/>
                    <a:lstStyle/>
                    <a:p>
                      <a:pPr indent="457200" algn="l">
                        <a:lnSpc>
                          <a:spcPct val="150000"/>
                        </a:lnSpc>
                        <a:spcAft>
                          <a:spcPts val="800"/>
                        </a:spcAft>
                      </a:pPr>
                      <a:r>
                        <a:rPr lang="es-EC" sz="1000" dirty="0">
                          <a:effectLst/>
                        </a:rPr>
                        <a:t>Lineal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EC" sz="1000">
                          <a:effectLst/>
                        </a:rPr>
                        <a:t>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266,6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540,36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29,39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13,29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1270998614"/>
                  </a:ext>
                </a:extLst>
              </a:tr>
              <a:tr h="360882">
                <a:tc>
                  <a:txBody>
                    <a:bodyPr/>
                    <a:lstStyle/>
                    <a:p>
                      <a:pPr indent="457200" algn="l">
                        <a:lnSpc>
                          <a:spcPct val="150000"/>
                        </a:lnSpc>
                        <a:spcAft>
                          <a:spcPts val="800"/>
                        </a:spcAft>
                      </a:pPr>
                      <a:r>
                        <a:rPr lang="es-EC" sz="1000" dirty="0">
                          <a:effectLst/>
                        </a:rPr>
                        <a:t>Cuadrática</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EC" sz="1000">
                          <a:effectLst/>
                        </a:rPr>
                        <a:t>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23,52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43,37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1597,26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1613,69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2227702246"/>
                  </a:ext>
                </a:extLst>
              </a:tr>
              <a:tr h="360882">
                <a:tc>
                  <a:txBody>
                    <a:bodyPr/>
                    <a:lstStyle/>
                    <a:p>
                      <a:pPr indent="457200" algn="l">
                        <a:lnSpc>
                          <a:spcPct val="150000"/>
                        </a:lnSpc>
                        <a:spcAft>
                          <a:spcPts val="800"/>
                        </a:spcAft>
                      </a:pPr>
                      <a:r>
                        <a:rPr lang="es-EC" sz="1000" dirty="0">
                          <a:effectLst/>
                        </a:rPr>
                        <a:t>Fases*Dosis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EC" sz="1000">
                          <a:effectLst/>
                        </a:rPr>
                        <a:t>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450,31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2556,34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1455,27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2377,99 </a:t>
                      </a:r>
                      <a:r>
                        <a:rPr lang="es-EC"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2932152465"/>
                  </a:ext>
                </a:extLst>
              </a:tr>
              <a:tr h="360882">
                <a:tc>
                  <a:txBody>
                    <a:bodyPr/>
                    <a:lstStyle/>
                    <a:p>
                      <a:pPr indent="457200" algn="l">
                        <a:lnSpc>
                          <a:spcPct val="150000"/>
                        </a:lnSpc>
                        <a:spcAft>
                          <a:spcPts val="800"/>
                        </a:spcAft>
                      </a:pPr>
                      <a:r>
                        <a:rPr lang="es-EC" sz="1000" dirty="0">
                          <a:effectLst/>
                        </a:rPr>
                        <a:t>Error experimental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EC" sz="1000">
                          <a:effectLst/>
                        </a:rPr>
                        <a:t>27</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1938,34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1677,98</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4023,04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3044,82</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2963713723"/>
                  </a:ext>
                </a:extLst>
              </a:tr>
              <a:tr h="208506">
                <a:tc>
                  <a:txBody>
                    <a:bodyPr/>
                    <a:lstStyle/>
                    <a:p>
                      <a:pPr indent="457200" algn="l">
                        <a:lnSpc>
                          <a:spcPct val="150000"/>
                        </a:lnSpc>
                        <a:spcAft>
                          <a:spcPts val="800"/>
                        </a:spcAft>
                      </a:pPr>
                      <a:r>
                        <a:rPr lang="es-EC" sz="1000" dirty="0">
                          <a:effectLst/>
                        </a:rPr>
                        <a:t>Total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EC" sz="1000">
                          <a:effectLst/>
                        </a:rPr>
                        <a:t>35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algn="l">
                        <a:lnSpc>
                          <a:spcPct val="107000"/>
                        </a:lnSpc>
                      </a:pPr>
                      <a:endParaRPr lang="es-EC" sz="1000">
                        <a:effectLst/>
                        <a:latin typeface="Calibri" panose="020F0502020204030204" pitchFamily="34" charset="0"/>
                      </a:endParaRPr>
                    </a:p>
                  </a:txBody>
                  <a:tcPr marL="38798" marR="38798" marT="0" marB="0" anchor="ctr"/>
                </a:tc>
                <a:tc>
                  <a:txBody>
                    <a:bodyPr/>
                    <a:lstStyle/>
                    <a:p>
                      <a:pPr algn="l">
                        <a:lnSpc>
                          <a:spcPct val="107000"/>
                        </a:lnSpc>
                      </a:pPr>
                      <a:endParaRPr lang="es-EC" sz="1000">
                        <a:effectLst/>
                        <a:latin typeface="Calibri" panose="020F0502020204030204" pitchFamily="34" charset="0"/>
                      </a:endParaRPr>
                    </a:p>
                  </a:txBody>
                  <a:tcPr marL="38798" marR="38798" marT="0" marB="0" anchor="ctr"/>
                </a:tc>
                <a:tc>
                  <a:txBody>
                    <a:bodyPr/>
                    <a:lstStyle/>
                    <a:p>
                      <a:pPr algn="l">
                        <a:lnSpc>
                          <a:spcPct val="107000"/>
                        </a:lnSpc>
                      </a:pPr>
                      <a:endParaRPr lang="es-EC" sz="1000">
                        <a:effectLst/>
                        <a:latin typeface="Calibri" panose="020F0502020204030204" pitchFamily="34" charset="0"/>
                      </a:endParaRPr>
                    </a:p>
                  </a:txBody>
                  <a:tcPr marL="38798" marR="38798" marT="0" marB="0" anchor="ctr"/>
                </a:tc>
                <a:tc>
                  <a:txBody>
                    <a:bodyPr/>
                    <a:lstStyle/>
                    <a:p>
                      <a:pPr algn="l">
                        <a:lnSpc>
                          <a:spcPct val="107000"/>
                        </a:lnSpc>
                      </a:pPr>
                      <a:endParaRPr lang="es-EC" sz="1000" dirty="0">
                        <a:effectLst/>
                        <a:latin typeface="Calibri" panose="020F0502020204030204" pitchFamily="34" charset="0"/>
                      </a:endParaRPr>
                    </a:p>
                  </a:txBody>
                  <a:tcPr marL="38798" marR="38798" marT="0" marB="0" anchor="ctr"/>
                </a:tc>
                <a:extLst>
                  <a:ext uri="{0D108BD9-81ED-4DB2-BD59-A6C34878D82A}">
                    <a16:rowId xmlns:a16="http://schemas.microsoft.com/office/drawing/2014/main" val="4076570869"/>
                  </a:ext>
                </a:extLst>
              </a:tr>
              <a:tr h="208506">
                <a:tc gridSpan="2">
                  <a:txBody>
                    <a:bodyPr/>
                    <a:lstStyle/>
                    <a:p>
                      <a:pPr indent="457200" algn="l">
                        <a:lnSpc>
                          <a:spcPct val="150000"/>
                        </a:lnSpc>
                        <a:spcAft>
                          <a:spcPts val="800"/>
                        </a:spcAft>
                      </a:pPr>
                      <a:r>
                        <a:rPr lang="es-EC" sz="1000" dirty="0">
                          <a:effectLst/>
                        </a:rPr>
                        <a:t>Coeficiente de variación</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hMerge="1">
                  <a:txBody>
                    <a:bodyPr/>
                    <a:lstStyle/>
                    <a:p>
                      <a:endParaRPr lang="es-EC"/>
                    </a:p>
                  </a:txBody>
                  <a:tcPr/>
                </a:tc>
                <a:tc>
                  <a:txBody>
                    <a:bodyPr/>
                    <a:lstStyle/>
                    <a:p>
                      <a:pPr indent="457200" algn="l">
                        <a:lnSpc>
                          <a:spcPct val="150000"/>
                        </a:lnSpc>
                        <a:spcAft>
                          <a:spcPts val="800"/>
                        </a:spcAft>
                      </a:pPr>
                      <a:r>
                        <a:rPr lang="es-EC" sz="1000">
                          <a:effectLst/>
                        </a:rPr>
                        <a:t>9,71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7,2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a:effectLst/>
                        </a:rPr>
                        <a:t>8,23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l">
                        <a:lnSpc>
                          <a:spcPct val="150000"/>
                        </a:lnSpc>
                        <a:spcAft>
                          <a:spcPts val="800"/>
                        </a:spcAft>
                      </a:pPr>
                      <a:r>
                        <a:rPr lang="es-EC" sz="1000" dirty="0">
                          <a:effectLst/>
                        </a:rPr>
                        <a:t>7,17</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2254833111"/>
                  </a:ext>
                </a:extLst>
              </a:tr>
            </a:tbl>
          </a:graphicData>
        </a:graphic>
      </p:graphicFrame>
      <p:sp>
        <p:nvSpPr>
          <p:cNvPr id="12" name="Rectángulo 11">
            <a:extLst>
              <a:ext uri="{FF2B5EF4-FFF2-40B4-BE49-F238E27FC236}">
                <a16:creationId xmlns:a16="http://schemas.microsoft.com/office/drawing/2014/main" id="{56169216-D6D4-4FC9-9A68-C057BFEFE0E8}"/>
              </a:ext>
            </a:extLst>
          </p:cNvPr>
          <p:cNvSpPr/>
          <p:nvPr/>
        </p:nvSpPr>
        <p:spPr>
          <a:xfrm>
            <a:off x="710019" y="1267117"/>
            <a:ext cx="10084905" cy="954107"/>
          </a:xfrm>
          <a:prstGeom prst="rect">
            <a:avLst/>
          </a:prstGeom>
        </p:spPr>
        <p:txBody>
          <a:bodyPr wrap="square">
            <a:spAutoFit/>
          </a:bodyPr>
          <a:lstStyle/>
          <a:p>
            <a:r>
              <a:rPr lang="es-EC" sz="1400" b="1" dirty="0"/>
              <a:t>Tabla 14</a:t>
            </a:r>
          </a:p>
          <a:p>
            <a:endParaRPr lang="es-EC" sz="1400" i="1" dirty="0"/>
          </a:p>
          <a:p>
            <a:r>
              <a:rPr lang="es-EC" sz="1400" i="1" dirty="0"/>
              <a:t> Cuadrados medios de la ganancia de pesos semanal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p:txBody>
      </p:sp>
    </p:spTree>
    <p:extLst>
      <p:ext uri="{BB962C8B-B14F-4D97-AF65-F5344CB8AC3E}">
        <p14:creationId xmlns:p14="http://schemas.microsoft.com/office/powerpoint/2010/main" val="1283651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14D4DE1-166C-4F66-9B07-00F338CC9468}"/>
              </a:ext>
            </a:extLst>
          </p:cNvPr>
          <p:cNvPicPr>
            <a:picLocks noChangeAspect="1"/>
          </p:cNvPicPr>
          <p:nvPr/>
        </p:nvPicPr>
        <p:blipFill>
          <a:blip r:embed="rId2"/>
          <a:stretch>
            <a:fillRect/>
          </a:stretch>
        </p:blipFill>
        <p:spPr>
          <a:xfrm>
            <a:off x="0" y="-11206"/>
            <a:ext cx="10546510" cy="510988"/>
          </a:xfrm>
          <a:prstGeom prst="rect">
            <a:avLst/>
          </a:prstGeom>
        </p:spPr>
      </p:pic>
      <p:sp>
        <p:nvSpPr>
          <p:cNvPr id="5" name="Rectángulo 4">
            <a:extLst>
              <a:ext uri="{FF2B5EF4-FFF2-40B4-BE49-F238E27FC236}">
                <a16:creationId xmlns:a16="http://schemas.microsoft.com/office/drawing/2014/main" id="{ECD2E748-3CE6-4F28-AFBB-91E5AE20CD32}"/>
              </a:ext>
            </a:extLst>
          </p:cNvPr>
          <p:cNvSpPr/>
          <p:nvPr/>
        </p:nvSpPr>
        <p:spPr>
          <a:xfrm>
            <a:off x="2315921" y="554710"/>
            <a:ext cx="6972300" cy="7238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sz="2800" b="1" dirty="0">
                <a:solidFill>
                  <a:schemeClr val="tx1"/>
                </a:solidFill>
                <a:latin typeface="Arial" panose="020B0604020202020204" pitchFamily="34" charset="0"/>
                <a:cs typeface="Arial" panose="020B0604020202020204" pitchFamily="34" charset="0"/>
              </a:rPr>
              <a:t>INTRODUCCIÓN</a:t>
            </a:r>
            <a:r>
              <a:rPr lang="es-EC" dirty="0"/>
              <a:t> </a:t>
            </a:r>
          </a:p>
        </p:txBody>
      </p:sp>
      <p:sp>
        <p:nvSpPr>
          <p:cNvPr id="6" name="AutoShape 2" descr="🍀 Manual de producción avícola | Proyectos para Construir">
            <a:extLst>
              <a:ext uri="{FF2B5EF4-FFF2-40B4-BE49-F238E27FC236}">
                <a16:creationId xmlns:a16="http://schemas.microsoft.com/office/drawing/2014/main" id="{E123815A-E9C4-4F9F-BC9A-A9E32E4898D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4" descr="AgroAvances .:. En Argentina, un criadero de pollos cordobés invertirá US$  8 millones para producir biogás">
            <a:extLst>
              <a:ext uri="{FF2B5EF4-FFF2-40B4-BE49-F238E27FC236}">
                <a16:creationId xmlns:a16="http://schemas.microsoft.com/office/drawing/2014/main" id="{BA4C4030-0B1E-4866-A913-87D04D2FB8C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9" name="Imagen 8">
            <a:extLst>
              <a:ext uri="{FF2B5EF4-FFF2-40B4-BE49-F238E27FC236}">
                <a16:creationId xmlns:a16="http://schemas.microsoft.com/office/drawing/2014/main" id="{8F60F579-20CB-4E5A-89FB-D97FFCE82F3F}"/>
              </a:ext>
            </a:extLst>
          </p:cNvPr>
          <p:cNvPicPr>
            <a:picLocks noChangeAspect="1"/>
          </p:cNvPicPr>
          <p:nvPr/>
        </p:nvPicPr>
        <p:blipFill>
          <a:blip r:embed="rId3"/>
          <a:stretch>
            <a:fillRect/>
          </a:stretch>
        </p:blipFill>
        <p:spPr>
          <a:xfrm>
            <a:off x="1397981" y="1535902"/>
            <a:ext cx="2501900" cy="1544141"/>
          </a:xfrm>
          <a:prstGeom prst="rect">
            <a:avLst/>
          </a:prstGeom>
        </p:spPr>
      </p:pic>
      <p:sp>
        <p:nvSpPr>
          <p:cNvPr id="13" name="Rectángulo 12">
            <a:extLst>
              <a:ext uri="{FF2B5EF4-FFF2-40B4-BE49-F238E27FC236}">
                <a16:creationId xmlns:a16="http://schemas.microsoft.com/office/drawing/2014/main" id="{67376EFF-164A-4E0B-B200-10ED956934B7}"/>
              </a:ext>
            </a:extLst>
          </p:cNvPr>
          <p:cNvSpPr/>
          <p:nvPr/>
        </p:nvSpPr>
        <p:spPr>
          <a:xfrm>
            <a:off x="-57673" y="3055818"/>
            <a:ext cx="1756648" cy="646331"/>
          </a:xfrm>
          <a:prstGeom prst="rect">
            <a:avLst/>
          </a:prstGeom>
        </p:spPr>
        <p:txBody>
          <a:bodyPr wrap="square">
            <a:spAutoFit/>
          </a:bodyPr>
          <a:lstStyle/>
          <a:p>
            <a:pPr algn="ctr"/>
            <a:r>
              <a:rPr lang="es-EC" sz="1200" dirty="0">
                <a:latin typeface="Arial" panose="020B0604020202020204" pitchFamily="34" charset="0"/>
                <a:ea typeface="Calibri" panose="020F0502020204030204" pitchFamily="34" charset="0"/>
              </a:rPr>
              <a:t>La producción avícola está creciendo 2 % anual</a:t>
            </a:r>
            <a:endParaRPr lang="es-EC" sz="1200" dirty="0"/>
          </a:p>
        </p:txBody>
      </p:sp>
      <p:sp>
        <p:nvSpPr>
          <p:cNvPr id="14" name="AutoShape 14" descr="ᐈ Gallina Cobb 【Características, Origen, Variedades, Alimento y Más 】">
            <a:extLst>
              <a:ext uri="{FF2B5EF4-FFF2-40B4-BE49-F238E27FC236}">
                <a16:creationId xmlns:a16="http://schemas.microsoft.com/office/drawing/2014/main" id="{96D31BF6-AA0B-4B83-A7F1-E2A0F99B626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5" name="Picture 12" descr="Esquema De Mapa De Ecuador Con Bandera Ecuatoriana En Blanco Con  Ilustración De Sombras 3D Fotos, Retratos, Imágenes Y Fotografía De Archivo  Libres De Derecho. Image 81368386.">
            <a:extLst>
              <a:ext uri="{FF2B5EF4-FFF2-40B4-BE49-F238E27FC236}">
                <a16:creationId xmlns:a16="http://schemas.microsoft.com/office/drawing/2014/main" id="{16C45CE7-0365-49BD-94FA-AB5486BA9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4479" y="1779431"/>
            <a:ext cx="1330923" cy="1330923"/>
          </a:xfrm>
          <a:prstGeom prst="rect">
            <a:avLst/>
          </a:prstGeom>
          <a:noFill/>
          <a:extLst>
            <a:ext uri="{909E8E84-426E-40DD-AFC4-6F175D3DCCD1}">
              <a14:hiddenFill xmlns:a14="http://schemas.microsoft.com/office/drawing/2010/main">
                <a:solidFill>
                  <a:srgbClr val="FFFFFF"/>
                </a:solidFill>
              </a14:hiddenFill>
            </a:ext>
          </a:extLst>
        </p:spPr>
      </p:pic>
      <p:sp>
        <p:nvSpPr>
          <p:cNvPr id="23" name="Rectángulo 22">
            <a:extLst>
              <a:ext uri="{FF2B5EF4-FFF2-40B4-BE49-F238E27FC236}">
                <a16:creationId xmlns:a16="http://schemas.microsoft.com/office/drawing/2014/main" id="{08374ED4-E501-4DB5-940D-11A6742C915D}"/>
              </a:ext>
            </a:extLst>
          </p:cNvPr>
          <p:cNvSpPr/>
          <p:nvPr/>
        </p:nvSpPr>
        <p:spPr>
          <a:xfrm rot="10800000" flipV="1">
            <a:off x="9677399" y="1188158"/>
            <a:ext cx="2430223" cy="646331"/>
          </a:xfrm>
          <a:prstGeom prst="rect">
            <a:avLst/>
          </a:prstGeom>
        </p:spPr>
        <p:txBody>
          <a:bodyPr wrap="square">
            <a:spAutoFit/>
          </a:bodyPr>
          <a:lstStyle/>
          <a:p>
            <a:pPr algn="just"/>
            <a:r>
              <a:rPr lang="es-EC" sz="1200" dirty="0">
                <a:solidFill>
                  <a:srgbClr val="000000"/>
                </a:solidFill>
                <a:latin typeface="Arial" panose="020B0604020202020204" pitchFamily="34" charset="0"/>
                <a:ea typeface="Calibri" panose="020F0502020204030204" pitchFamily="34" charset="0"/>
              </a:rPr>
              <a:t>En el año 2019 se produjeron 525 mil toneladas de carne de pollo.</a:t>
            </a:r>
            <a:endParaRPr lang="es-EC" sz="1200" dirty="0"/>
          </a:p>
        </p:txBody>
      </p:sp>
      <p:sp>
        <p:nvSpPr>
          <p:cNvPr id="30" name="Rectángulo 29">
            <a:extLst>
              <a:ext uri="{FF2B5EF4-FFF2-40B4-BE49-F238E27FC236}">
                <a16:creationId xmlns:a16="http://schemas.microsoft.com/office/drawing/2014/main" id="{4CC1FD08-63D8-47D3-83A1-F699B44E0F71}"/>
              </a:ext>
            </a:extLst>
          </p:cNvPr>
          <p:cNvSpPr/>
          <p:nvPr/>
        </p:nvSpPr>
        <p:spPr>
          <a:xfrm>
            <a:off x="9288221" y="2019414"/>
            <a:ext cx="2819401" cy="646331"/>
          </a:xfrm>
          <a:prstGeom prst="rect">
            <a:avLst/>
          </a:prstGeom>
        </p:spPr>
        <p:txBody>
          <a:bodyPr wrap="square">
            <a:spAutoFit/>
          </a:bodyPr>
          <a:lstStyle/>
          <a:p>
            <a:pPr marL="457200" algn="just">
              <a:spcAft>
                <a:spcPts val="800"/>
              </a:spcAft>
            </a:pPr>
            <a:r>
              <a:rPr lang="es-EC" sz="1200" dirty="0">
                <a:solidFill>
                  <a:srgbClr val="000000"/>
                </a:solidFill>
                <a:latin typeface="Arial" panose="020B0604020202020204" pitchFamily="34" charset="0"/>
                <a:ea typeface="Calibri" panose="020F0502020204030204" pitchFamily="34" charset="0"/>
                <a:cs typeface="Times New Roman" panose="02020603050405020304" pitchFamily="18" charset="0"/>
              </a:rPr>
              <a:t>Promedio de consumo per cápita de 30 kg persona/ año de carne de pollo.</a:t>
            </a:r>
            <a:endParaRPr lang="es-EC"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7" name="Imagen 36">
            <a:extLst>
              <a:ext uri="{FF2B5EF4-FFF2-40B4-BE49-F238E27FC236}">
                <a16:creationId xmlns:a16="http://schemas.microsoft.com/office/drawing/2014/main" id="{74E7FCF4-876C-4736-A35D-650FFEF171D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068603" y="1479865"/>
            <a:ext cx="1596866" cy="998041"/>
          </a:xfrm>
          <a:prstGeom prst="rect">
            <a:avLst/>
          </a:prstGeom>
        </p:spPr>
      </p:pic>
      <p:pic>
        <p:nvPicPr>
          <p:cNvPr id="2066" name="Picture 18" descr="Pollitas1 | Avícola Chicken baby">
            <a:extLst>
              <a:ext uri="{FF2B5EF4-FFF2-40B4-BE49-F238E27FC236}">
                <a16:creationId xmlns:a16="http://schemas.microsoft.com/office/drawing/2014/main" id="{11FA5C05-DD80-4923-AABA-546A6FC172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99" y="2001780"/>
            <a:ext cx="1323926" cy="105073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Aceites esenciales.Aliados naturales para combatir el estrés por calor en  avicultura">
            <a:extLst>
              <a:ext uri="{FF2B5EF4-FFF2-40B4-BE49-F238E27FC236}">
                <a16:creationId xmlns:a16="http://schemas.microsoft.com/office/drawing/2014/main" id="{75912849-80B7-4633-A0BB-9EE22B248E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29" y="4675766"/>
            <a:ext cx="1890442" cy="1866114"/>
          </a:xfrm>
          <a:prstGeom prst="rect">
            <a:avLst/>
          </a:prstGeom>
          <a:noFill/>
          <a:extLst>
            <a:ext uri="{909E8E84-426E-40DD-AFC4-6F175D3DCCD1}">
              <a14:hiddenFill xmlns:a14="http://schemas.microsoft.com/office/drawing/2010/main">
                <a:solidFill>
                  <a:srgbClr val="FFFFFF"/>
                </a:solidFill>
              </a14:hiddenFill>
            </a:ext>
          </a:extLst>
        </p:spPr>
      </p:pic>
      <p:pic>
        <p:nvPicPr>
          <p:cNvPr id="33" name="Imagen 32">
            <a:extLst>
              <a:ext uri="{FF2B5EF4-FFF2-40B4-BE49-F238E27FC236}">
                <a16:creationId xmlns:a16="http://schemas.microsoft.com/office/drawing/2014/main" id="{53DA0CE1-2F8A-4100-8467-79C533500D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99545" y="3777956"/>
            <a:ext cx="1791621" cy="1544141"/>
          </a:xfrm>
          <a:prstGeom prst="rect">
            <a:avLst/>
          </a:prstGeom>
        </p:spPr>
      </p:pic>
      <p:pic>
        <p:nvPicPr>
          <p:cNvPr id="34" name="Imagen 33">
            <a:extLst>
              <a:ext uri="{FF2B5EF4-FFF2-40B4-BE49-F238E27FC236}">
                <a16:creationId xmlns:a16="http://schemas.microsoft.com/office/drawing/2014/main" id="{3F4E182A-76AB-4330-B4A4-A3544F673F66}"/>
              </a:ext>
            </a:extLst>
          </p:cNvPr>
          <p:cNvPicPr>
            <a:picLocks noChangeAspect="1"/>
          </p:cNvPicPr>
          <p:nvPr/>
        </p:nvPicPr>
        <p:blipFill>
          <a:blip r:embed="rId9"/>
          <a:stretch>
            <a:fillRect/>
          </a:stretch>
        </p:blipFill>
        <p:spPr>
          <a:xfrm>
            <a:off x="1831829" y="5360373"/>
            <a:ext cx="1386095" cy="1149509"/>
          </a:xfrm>
          <a:prstGeom prst="rect">
            <a:avLst/>
          </a:prstGeom>
        </p:spPr>
      </p:pic>
      <p:pic>
        <p:nvPicPr>
          <p:cNvPr id="2070" name="Picture 22" descr="Cómo afectan al consumo humano los antibióticos suministrados a animales de  granja? - Verfarma">
            <a:extLst>
              <a:ext uri="{FF2B5EF4-FFF2-40B4-BE49-F238E27FC236}">
                <a16:creationId xmlns:a16="http://schemas.microsoft.com/office/drawing/2014/main" id="{BE4A63B7-A590-4C4E-A574-0C7DF6221B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5230" y="3904325"/>
            <a:ext cx="2299018" cy="1291402"/>
          </a:xfrm>
          <a:prstGeom prst="rect">
            <a:avLst/>
          </a:prstGeom>
          <a:noFill/>
          <a:extLst>
            <a:ext uri="{909E8E84-426E-40DD-AFC4-6F175D3DCCD1}">
              <a14:hiddenFill xmlns:a14="http://schemas.microsoft.com/office/drawing/2010/main">
                <a:solidFill>
                  <a:srgbClr val="FFFFFF"/>
                </a:solidFill>
              </a14:hiddenFill>
            </a:ext>
          </a:extLst>
        </p:spPr>
      </p:pic>
      <p:sp>
        <p:nvSpPr>
          <p:cNvPr id="35" name="Rectángulo 34">
            <a:extLst>
              <a:ext uri="{FF2B5EF4-FFF2-40B4-BE49-F238E27FC236}">
                <a16:creationId xmlns:a16="http://schemas.microsoft.com/office/drawing/2014/main" id="{94D20548-DBC1-42F4-8712-CA0FB0EEED25}"/>
              </a:ext>
            </a:extLst>
          </p:cNvPr>
          <p:cNvSpPr/>
          <p:nvPr/>
        </p:nvSpPr>
        <p:spPr>
          <a:xfrm>
            <a:off x="7372766" y="5512964"/>
            <a:ext cx="2005831" cy="830997"/>
          </a:xfrm>
          <a:prstGeom prst="rect">
            <a:avLst/>
          </a:prstGeom>
        </p:spPr>
        <p:txBody>
          <a:bodyPr wrap="square">
            <a:spAutoFit/>
          </a:bodyPr>
          <a:lstStyle/>
          <a:p>
            <a:pPr algn="just"/>
            <a:r>
              <a:rPr lang="es-EC" sz="1200" dirty="0">
                <a:latin typeface="Arial" panose="020B0604020202020204" pitchFamily="34" charset="0"/>
                <a:ea typeface="Calibri" panose="020F0502020204030204" pitchFamily="34" charset="0"/>
              </a:rPr>
              <a:t>Afecta la flora intestinal, provocando intoxicación a las aves y causando resistencia bacteriana. </a:t>
            </a:r>
            <a:endParaRPr lang="es-EC" sz="1200" dirty="0"/>
          </a:p>
        </p:txBody>
      </p:sp>
      <p:pic>
        <p:nvPicPr>
          <p:cNvPr id="36" name="Imagen 35">
            <a:extLst>
              <a:ext uri="{FF2B5EF4-FFF2-40B4-BE49-F238E27FC236}">
                <a16:creationId xmlns:a16="http://schemas.microsoft.com/office/drawing/2014/main" id="{4A2A2050-42F0-42E7-A7BA-9E3CFB063DE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631270" y="3457989"/>
            <a:ext cx="2133301" cy="1419615"/>
          </a:xfrm>
          <a:prstGeom prst="rect">
            <a:avLst/>
          </a:prstGeom>
        </p:spPr>
      </p:pic>
      <p:sp>
        <p:nvSpPr>
          <p:cNvPr id="38" name="Rectángulo 37">
            <a:extLst>
              <a:ext uri="{FF2B5EF4-FFF2-40B4-BE49-F238E27FC236}">
                <a16:creationId xmlns:a16="http://schemas.microsoft.com/office/drawing/2014/main" id="{EF7FA882-3DDE-489C-9F68-FCF881EDBA1E}"/>
              </a:ext>
            </a:extLst>
          </p:cNvPr>
          <p:cNvSpPr/>
          <p:nvPr/>
        </p:nvSpPr>
        <p:spPr>
          <a:xfrm>
            <a:off x="9761777" y="5328298"/>
            <a:ext cx="2430223" cy="1015663"/>
          </a:xfrm>
          <a:prstGeom prst="rect">
            <a:avLst/>
          </a:prstGeom>
        </p:spPr>
        <p:txBody>
          <a:bodyPr wrap="square">
            <a:spAutoFit/>
          </a:bodyPr>
          <a:lstStyle/>
          <a:p>
            <a:pPr algn="just"/>
            <a:r>
              <a:rPr lang="es-EC" sz="1200" dirty="0">
                <a:solidFill>
                  <a:srgbClr val="000000"/>
                </a:solidFill>
                <a:latin typeface="Arial" panose="020B0604020202020204" pitchFamily="34" charset="0"/>
                <a:ea typeface="Calibri" panose="020F0502020204030204" pitchFamily="34" charset="0"/>
              </a:rPr>
              <a:t>Potencial para reemplazar los promotores de crecimiento antibióticos, mejorando el peso, y el índice de conversión alimenticia.</a:t>
            </a:r>
            <a:endParaRPr lang="es-EC" sz="1200" dirty="0"/>
          </a:p>
        </p:txBody>
      </p:sp>
      <p:pic>
        <p:nvPicPr>
          <p:cNvPr id="2072" name="Picture 24" descr="Imagenes de armas: GRACIAS por tu buena onda GALLINITA BLANCA, si tenes un  link, copialo y lo reproducimos.">
            <a:extLst>
              <a:ext uri="{FF2B5EF4-FFF2-40B4-BE49-F238E27FC236}">
                <a16:creationId xmlns:a16="http://schemas.microsoft.com/office/drawing/2014/main" id="{889D2C31-0B72-4535-8C83-C78E5FC3E29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7211" y="1967281"/>
            <a:ext cx="2133300" cy="2923438"/>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Conector: angular 39">
            <a:extLst>
              <a:ext uri="{FF2B5EF4-FFF2-40B4-BE49-F238E27FC236}">
                <a16:creationId xmlns:a16="http://schemas.microsoft.com/office/drawing/2014/main" id="{B6E4F9FA-B4FE-42A6-9F1E-D3B9C1FCB32E}"/>
              </a:ext>
            </a:extLst>
          </p:cNvPr>
          <p:cNvCxnSpPr>
            <a:cxnSpLocks/>
          </p:cNvCxnSpPr>
          <p:nvPr/>
        </p:nvCxnSpPr>
        <p:spPr>
          <a:xfrm flipV="1">
            <a:off x="6400800" y="2665746"/>
            <a:ext cx="701703" cy="61085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5" name="Conector: angular 44">
            <a:extLst>
              <a:ext uri="{FF2B5EF4-FFF2-40B4-BE49-F238E27FC236}">
                <a16:creationId xmlns:a16="http://schemas.microsoft.com/office/drawing/2014/main" id="{0E97641C-BF8D-47EE-9C46-1B238CFEF399}"/>
              </a:ext>
            </a:extLst>
          </p:cNvPr>
          <p:cNvCxnSpPr>
            <a:cxnSpLocks/>
          </p:cNvCxnSpPr>
          <p:nvPr/>
        </p:nvCxnSpPr>
        <p:spPr>
          <a:xfrm rot="10800000" flipV="1">
            <a:off x="3782493" y="3752384"/>
            <a:ext cx="918488" cy="50862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9" name="Conector: angular 48">
            <a:extLst>
              <a:ext uri="{FF2B5EF4-FFF2-40B4-BE49-F238E27FC236}">
                <a16:creationId xmlns:a16="http://schemas.microsoft.com/office/drawing/2014/main" id="{0AA618D2-1D8D-4BD9-854C-0BE3802BC8BB}"/>
              </a:ext>
            </a:extLst>
          </p:cNvPr>
          <p:cNvCxnSpPr>
            <a:cxnSpLocks/>
          </p:cNvCxnSpPr>
          <p:nvPr/>
        </p:nvCxnSpPr>
        <p:spPr>
          <a:xfrm>
            <a:off x="6400800" y="3720582"/>
            <a:ext cx="850900" cy="59741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60" name="Conector: angular 59">
            <a:extLst>
              <a:ext uri="{FF2B5EF4-FFF2-40B4-BE49-F238E27FC236}">
                <a16:creationId xmlns:a16="http://schemas.microsoft.com/office/drawing/2014/main" id="{0C6F6F61-0551-4FED-AEE6-47D8E0093639}"/>
              </a:ext>
            </a:extLst>
          </p:cNvPr>
          <p:cNvCxnSpPr>
            <a:cxnSpLocks/>
          </p:cNvCxnSpPr>
          <p:nvPr/>
        </p:nvCxnSpPr>
        <p:spPr>
          <a:xfrm>
            <a:off x="3878220" y="2679182"/>
            <a:ext cx="793934" cy="59741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051" name="Rectángulo 2050">
            <a:extLst>
              <a:ext uri="{FF2B5EF4-FFF2-40B4-BE49-F238E27FC236}">
                <a16:creationId xmlns:a16="http://schemas.microsoft.com/office/drawing/2014/main" id="{7DDE123B-2FC7-473F-B86D-DC215CC990E8}"/>
              </a:ext>
            </a:extLst>
          </p:cNvPr>
          <p:cNvSpPr/>
          <p:nvPr/>
        </p:nvSpPr>
        <p:spPr>
          <a:xfrm>
            <a:off x="12325" y="4075721"/>
            <a:ext cx="1969671" cy="461665"/>
          </a:xfrm>
          <a:prstGeom prst="rect">
            <a:avLst/>
          </a:prstGeom>
        </p:spPr>
        <p:txBody>
          <a:bodyPr wrap="square">
            <a:spAutoFit/>
          </a:bodyPr>
          <a:lstStyle/>
          <a:p>
            <a:pPr algn="just"/>
            <a:r>
              <a:rPr lang="es-EC" sz="1200" dirty="0">
                <a:latin typeface="Arial" panose="020B0604020202020204" pitchFamily="34" charset="0"/>
                <a:ea typeface="Calibri" panose="020F0502020204030204" pitchFamily="34" charset="0"/>
              </a:rPr>
              <a:t>Etapa de crecimiento, susceptible a patologías.</a:t>
            </a:r>
            <a:endParaRPr lang="es-EC" sz="1200" dirty="0"/>
          </a:p>
        </p:txBody>
      </p:sp>
      <p:pic>
        <p:nvPicPr>
          <p:cNvPr id="2052" name="Imagen 2051">
            <a:extLst>
              <a:ext uri="{FF2B5EF4-FFF2-40B4-BE49-F238E27FC236}">
                <a16:creationId xmlns:a16="http://schemas.microsoft.com/office/drawing/2014/main" id="{C2E55AD0-C683-4615-9DBD-539E9ADE0D2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132666" y="3693198"/>
            <a:ext cx="931978" cy="895350"/>
          </a:xfrm>
          <a:prstGeom prst="rect">
            <a:avLst/>
          </a:prstGeom>
        </p:spPr>
      </p:pic>
      <p:pic>
        <p:nvPicPr>
          <p:cNvPr id="79" name="Picture 4" descr="ESPE | Sede Latacunga">
            <a:extLst>
              <a:ext uri="{FF2B5EF4-FFF2-40B4-BE49-F238E27FC236}">
                <a16:creationId xmlns:a16="http://schemas.microsoft.com/office/drawing/2014/main" id="{88749417-0F4A-42EC-88DF-A20AFAD43CF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46510" y="9017"/>
            <a:ext cx="1645490" cy="45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908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C030279F-8932-4395-AE53-772BC230E596}"/>
              </a:ext>
            </a:extLst>
          </p:cNvPr>
          <p:cNvGraphicFramePr/>
          <p:nvPr>
            <p:extLst>
              <p:ext uri="{D42A27DB-BD31-4B8C-83A1-F6EECF244321}">
                <p14:modId xmlns:p14="http://schemas.microsoft.com/office/powerpoint/2010/main" val="1765734867"/>
              </p:ext>
            </p:extLst>
          </p:nvPr>
        </p:nvGraphicFramePr>
        <p:xfrm>
          <a:off x="198782" y="2333936"/>
          <a:ext cx="6374296" cy="4357138"/>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a:extLst>
              <a:ext uri="{FF2B5EF4-FFF2-40B4-BE49-F238E27FC236}">
                <a16:creationId xmlns:a16="http://schemas.microsoft.com/office/drawing/2014/main" id="{E4AFBD29-5C76-4545-A544-06ADF7233C05}"/>
              </a:ext>
            </a:extLst>
          </p:cNvPr>
          <p:cNvSpPr/>
          <p:nvPr/>
        </p:nvSpPr>
        <p:spPr>
          <a:xfrm>
            <a:off x="182108" y="736158"/>
            <a:ext cx="7591785" cy="1200329"/>
          </a:xfrm>
          <a:prstGeom prst="rect">
            <a:avLst/>
          </a:prstGeom>
        </p:spPr>
        <p:txBody>
          <a:bodyPr wrap="square">
            <a:spAutoFit/>
          </a:bodyPr>
          <a:lstStyle/>
          <a:p>
            <a:r>
              <a:rPr lang="es-EC" sz="1600" b="1" dirty="0"/>
              <a:t>Figura 4</a:t>
            </a:r>
            <a:endParaRPr lang="es-EC" sz="1600" i="1" dirty="0"/>
          </a:p>
          <a:p>
            <a:endParaRPr lang="es-EC" sz="1400" i="1" dirty="0"/>
          </a:p>
          <a:p>
            <a:pPr algn="just"/>
            <a:r>
              <a:rPr lang="es-EC" sz="1400" i="1" dirty="0"/>
              <a:t>Prueba de Tukey al 5% para la ganancia de peso semanal en la sexta semana acorde a las fases de aplicación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p:txBody>
      </p:sp>
      <p:pic>
        <p:nvPicPr>
          <p:cNvPr id="6" name="Imagen 5">
            <a:extLst>
              <a:ext uri="{FF2B5EF4-FFF2-40B4-BE49-F238E27FC236}">
                <a16:creationId xmlns:a16="http://schemas.microsoft.com/office/drawing/2014/main" id="{42C9F577-CCDD-4EC5-AD90-64900561033C}"/>
              </a:ext>
            </a:extLst>
          </p:cNvPr>
          <p:cNvPicPr>
            <a:picLocks noChangeAspect="1"/>
          </p:cNvPicPr>
          <p:nvPr/>
        </p:nvPicPr>
        <p:blipFill>
          <a:blip r:embed="rId3"/>
          <a:stretch>
            <a:fillRect/>
          </a:stretch>
        </p:blipFill>
        <p:spPr>
          <a:xfrm>
            <a:off x="0" y="0"/>
            <a:ext cx="10546510" cy="510988"/>
          </a:xfrm>
          <a:prstGeom prst="rect">
            <a:avLst/>
          </a:prstGeom>
        </p:spPr>
      </p:pic>
      <p:pic>
        <p:nvPicPr>
          <p:cNvPr id="7" name="Picture 4" descr="ESPE | Sede Latacunga">
            <a:extLst>
              <a:ext uri="{FF2B5EF4-FFF2-40B4-BE49-F238E27FC236}">
                <a16:creationId xmlns:a16="http://schemas.microsoft.com/office/drawing/2014/main" id="{3AD255D4-A82D-4611-83E9-1B6C7D7EA5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A3DF4C99-DA47-426E-B1A2-263B0B35551A}"/>
              </a:ext>
            </a:extLst>
          </p:cNvPr>
          <p:cNvSpPr/>
          <p:nvPr/>
        </p:nvSpPr>
        <p:spPr>
          <a:xfrm>
            <a:off x="6573078" y="2584916"/>
            <a:ext cx="5128592" cy="1384995"/>
          </a:xfrm>
          <a:prstGeom prst="rect">
            <a:avLst/>
          </a:prstGeom>
        </p:spPr>
        <p:txBody>
          <a:bodyPr wrap="square">
            <a:spAutoFit/>
          </a:bodyPr>
          <a:lstStyle/>
          <a:p>
            <a:pPr algn="just"/>
            <a:r>
              <a:rPr lang="es-EC" sz="1400" dirty="0">
                <a:ea typeface="Calibri" panose="020F0502020204030204" pitchFamily="34" charset="0"/>
                <a:cs typeface="Times New Roman" panose="02020603050405020304" pitchFamily="18" charset="0"/>
              </a:rPr>
              <a:t>(Campozano Marcillo, y otros, 2021, pág. 8) Manifiestan que la adición de AEO en pollos de engorde tiene un efecto positivo en las variables peso vivo, ganancia de peso y consumo de alimento acumulado, cabe recalcar que la adición de aceite esencial de orégano la realizaron durante toda la fase de explotación (0-42 días de edad).</a:t>
            </a:r>
            <a:endParaRPr lang="es-EC" sz="1400" dirty="0">
              <a:cs typeface="Times New Roman" panose="02020603050405020304" pitchFamily="18" charset="0"/>
            </a:endParaRPr>
          </a:p>
        </p:txBody>
      </p:sp>
      <p:sp>
        <p:nvSpPr>
          <p:cNvPr id="9" name="Rectángulo 8">
            <a:extLst>
              <a:ext uri="{FF2B5EF4-FFF2-40B4-BE49-F238E27FC236}">
                <a16:creationId xmlns:a16="http://schemas.microsoft.com/office/drawing/2014/main" id="{ED8C6A9F-4546-4EF8-9B05-FFA0C0ABBF5A}"/>
              </a:ext>
            </a:extLst>
          </p:cNvPr>
          <p:cNvSpPr/>
          <p:nvPr/>
        </p:nvSpPr>
        <p:spPr>
          <a:xfrm>
            <a:off x="6626087" y="4512505"/>
            <a:ext cx="5022574" cy="1815882"/>
          </a:xfrm>
          <a:prstGeom prst="rect">
            <a:avLst/>
          </a:prstGeom>
        </p:spPr>
        <p:txBody>
          <a:bodyPr wrap="square">
            <a:spAutoFit/>
          </a:bodyPr>
          <a:lstStyle/>
          <a:p>
            <a:pPr algn="just"/>
            <a:r>
              <a:rPr lang="es-EC" sz="1400" dirty="0"/>
              <a:t>Mientras que por otra parte (</a:t>
            </a:r>
            <a:r>
              <a:rPr lang="es-EC" sz="1400" dirty="0" err="1"/>
              <a:t>Skandamis</a:t>
            </a:r>
            <a:r>
              <a:rPr lang="es-EC" sz="1400" dirty="0"/>
              <a:t> y </a:t>
            </a:r>
            <a:r>
              <a:rPr lang="es-EC" sz="1400" dirty="0" err="1"/>
              <a:t>Nychas</a:t>
            </a:r>
            <a:r>
              <a:rPr lang="es-EC" sz="1400" dirty="0"/>
              <a:t>, 2001) citada por (García &amp; Palou, 2008)  indica que pueden ocurrir algunos efectos como daño a la membrana citoplasmática, degradación de la pared celular, daño a las proteínas, filtración del contenido celular, coagulación del citoplasma y disminución de la fuerza motriz.  Lo cual se le atribuye a la baja ganancia de peso en las aves que se les suministró en la fase de desarrollo y final ya que su organismo debió adaptarse.</a:t>
            </a:r>
          </a:p>
        </p:txBody>
      </p:sp>
    </p:spTree>
    <p:extLst>
      <p:ext uri="{BB962C8B-B14F-4D97-AF65-F5344CB8AC3E}">
        <p14:creationId xmlns:p14="http://schemas.microsoft.com/office/powerpoint/2010/main" val="32957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EE5EDBF-9F17-42EB-90BD-9F0402099374}"/>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C2BC52A6-EF9B-421E-818F-FA7CE9F1C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1032A96D-7A5D-451F-B278-750771830009}"/>
              </a:ext>
            </a:extLst>
          </p:cNvPr>
          <p:cNvSpPr/>
          <p:nvPr/>
        </p:nvSpPr>
        <p:spPr>
          <a:xfrm>
            <a:off x="260858" y="610554"/>
            <a:ext cx="3393045" cy="545534"/>
          </a:xfrm>
          <a:prstGeom prst="rect">
            <a:avLst/>
          </a:prstGeom>
        </p:spPr>
        <p:txBody>
          <a:bodyPr wrap="none">
            <a:spAutoFit/>
          </a:bodyPr>
          <a:lstStyle/>
          <a:p>
            <a:pPr algn="just">
              <a:lnSpc>
                <a:spcPct val="150000"/>
              </a:lnSpc>
            </a:pPr>
            <a:r>
              <a:rPr lang="es-EC" sz="2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Conversión Alimenticia </a:t>
            </a:r>
            <a:endParaRPr lang="es-EC" sz="22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a 6">
            <a:extLst>
              <a:ext uri="{FF2B5EF4-FFF2-40B4-BE49-F238E27FC236}">
                <a16:creationId xmlns:a16="http://schemas.microsoft.com/office/drawing/2014/main" id="{EB8AA558-512D-4001-A907-057A1C2B91B6}"/>
              </a:ext>
            </a:extLst>
          </p:cNvPr>
          <p:cNvGraphicFramePr>
            <a:graphicFrameLocks noGrp="1"/>
          </p:cNvGraphicFramePr>
          <p:nvPr>
            <p:extLst>
              <p:ext uri="{D42A27DB-BD31-4B8C-83A1-F6EECF244321}">
                <p14:modId xmlns:p14="http://schemas.microsoft.com/office/powerpoint/2010/main" val="2336096539"/>
              </p:ext>
            </p:extLst>
          </p:nvPr>
        </p:nvGraphicFramePr>
        <p:xfrm>
          <a:off x="877259" y="2209761"/>
          <a:ext cx="10475531" cy="4048904"/>
        </p:xfrm>
        <a:graphic>
          <a:graphicData uri="http://schemas.openxmlformats.org/drawingml/2006/table">
            <a:tbl>
              <a:tblPr firstRow="1" firstCol="1" bandRow="1">
                <a:tableStyleId>{68D230F3-CF80-4859-8CE7-A43EE81993B5}</a:tableStyleId>
              </a:tblPr>
              <a:tblGrid>
                <a:gridCol w="3210053">
                  <a:extLst>
                    <a:ext uri="{9D8B030D-6E8A-4147-A177-3AD203B41FA5}">
                      <a16:colId xmlns:a16="http://schemas.microsoft.com/office/drawing/2014/main" val="492781320"/>
                    </a:ext>
                  </a:extLst>
                </a:gridCol>
                <a:gridCol w="1813111">
                  <a:extLst>
                    <a:ext uri="{9D8B030D-6E8A-4147-A177-3AD203B41FA5}">
                      <a16:colId xmlns:a16="http://schemas.microsoft.com/office/drawing/2014/main" val="573647105"/>
                    </a:ext>
                  </a:extLst>
                </a:gridCol>
                <a:gridCol w="1448055">
                  <a:extLst>
                    <a:ext uri="{9D8B030D-6E8A-4147-A177-3AD203B41FA5}">
                      <a16:colId xmlns:a16="http://schemas.microsoft.com/office/drawing/2014/main" val="1053093135"/>
                    </a:ext>
                  </a:extLst>
                </a:gridCol>
                <a:gridCol w="1403726">
                  <a:extLst>
                    <a:ext uri="{9D8B030D-6E8A-4147-A177-3AD203B41FA5}">
                      <a16:colId xmlns:a16="http://schemas.microsoft.com/office/drawing/2014/main" val="3432404128"/>
                    </a:ext>
                  </a:extLst>
                </a:gridCol>
                <a:gridCol w="1172939">
                  <a:extLst>
                    <a:ext uri="{9D8B030D-6E8A-4147-A177-3AD203B41FA5}">
                      <a16:colId xmlns:a16="http://schemas.microsoft.com/office/drawing/2014/main" val="156474639"/>
                    </a:ext>
                  </a:extLst>
                </a:gridCol>
                <a:gridCol w="1427647">
                  <a:extLst>
                    <a:ext uri="{9D8B030D-6E8A-4147-A177-3AD203B41FA5}">
                      <a16:colId xmlns:a16="http://schemas.microsoft.com/office/drawing/2014/main" val="2019398917"/>
                    </a:ext>
                  </a:extLst>
                </a:gridCol>
              </a:tblGrid>
              <a:tr h="189285">
                <a:tc rowSpan="2">
                  <a:txBody>
                    <a:bodyPr/>
                    <a:lstStyle/>
                    <a:p>
                      <a:pPr indent="457200" algn="ctr">
                        <a:lnSpc>
                          <a:spcPct val="150000"/>
                        </a:lnSpc>
                        <a:spcAft>
                          <a:spcPts val="800"/>
                        </a:spcAft>
                      </a:pPr>
                      <a:r>
                        <a:rPr lang="es-EC" sz="1000">
                          <a:effectLst/>
                        </a:rPr>
                        <a:t>Fuentes de variación</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rowSpan="2">
                  <a:txBody>
                    <a:bodyPr/>
                    <a:lstStyle/>
                    <a:p>
                      <a:pPr indent="457200" algn="ctr">
                        <a:lnSpc>
                          <a:spcPct val="150000"/>
                        </a:lnSpc>
                        <a:spcAft>
                          <a:spcPts val="800"/>
                        </a:spcAft>
                      </a:pPr>
                      <a:r>
                        <a:rPr lang="es-EC" sz="1000">
                          <a:effectLst/>
                        </a:rPr>
                        <a:t>Grados de libertad</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gridSpan="4">
                  <a:txBody>
                    <a:bodyPr/>
                    <a:lstStyle/>
                    <a:p>
                      <a:pPr indent="457200" algn="ctr">
                        <a:lnSpc>
                          <a:spcPct val="150000"/>
                        </a:lnSpc>
                        <a:spcAft>
                          <a:spcPts val="800"/>
                        </a:spcAft>
                      </a:pPr>
                      <a:r>
                        <a:rPr lang="es-EC" sz="1000">
                          <a:effectLst/>
                        </a:rPr>
                        <a:t>Cuadrados medios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703428864"/>
                  </a:ext>
                </a:extLst>
              </a:tr>
              <a:tr h="423843">
                <a:tc vMerge="1">
                  <a:txBody>
                    <a:bodyPr/>
                    <a:lstStyle/>
                    <a:p>
                      <a:endParaRPr lang="es-EC"/>
                    </a:p>
                  </a:txBody>
                  <a:tcPr/>
                </a:tc>
                <a:tc vMerge="1">
                  <a:txBody>
                    <a:bodyPr/>
                    <a:lstStyle/>
                    <a:p>
                      <a:endParaRPr lang="es-EC"/>
                    </a:p>
                  </a:txBody>
                  <a:tcPr/>
                </a:tc>
                <a:tc>
                  <a:txBody>
                    <a:bodyPr/>
                    <a:lstStyle/>
                    <a:p>
                      <a:pPr indent="457200" algn="ctr">
                        <a:lnSpc>
                          <a:spcPct val="150000"/>
                        </a:lnSpc>
                        <a:spcAft>
                          <a:spcPts val="800"/>
                        </a:spcAft>
                      </a:pPr>
                      <a:r>
                        <a:rPr lang="es-EC" sz="1000">
                          <a:effectLst/>
                        </a:rPr>
                        <a:t>Semana 3</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Semana 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Semana 5</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Semana 6</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extLst>
                  <a:ext uri="{0D108BD9-81ED-4DB2-BD59-A6C34878D82A}">
                    <a16:rowId xmlns:a16="http://schemas.microsoft.com/office/drawing/2014/main" val="2249961523"/>
                  </a:ext>
                </a:extLst>
              </a:tr>
              <a:tr h="401207">
                <a:tc>
                  <a:txBody>
                    <a:bodyPr/>
                    <a:lstStyle/>
                    <a:p>
                      <a:pPr indent="457200" algn="l">
                        <a:lnSpc>
                          <a:spcPct val="150000"/>
                        </a:lnSpc>
                        <a:spcAft>
                          <a:spcPts val="800"/>
                        </a:spcAft>
                      </a:pPr>
                      <a:r>
                        <a:rPr lang="es-EC" sz="1000" dirty="0">
                          <a:effectLst/>
                        </a:rPr>
                        <a:t>FACTOR A Fases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0,0013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0,03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0,0048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0,2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extLst>
                  <a:ext uri="{0D108BD9-81ED-4DB2-BD59-A6C34878D82A}">
                    <a16:rowId xmlns:a16="http://schemas.microsoft.com/office/drawing/2014/main" val="76123440"/>
                  </a:ext>
                </a:extLst>
              </a:tr>
              <a:tr h="401207">
                <a:tc>
                  <a:txBody>
                    <a:bodyPr/>
                    <a:lstStyle/>
                    <a:p>
                      <a:pPr indent="457200" algn="l">
                        <a:lnSpc>
                          <a:spcPct val="150000"/>
                        </a:lnSpc>
                        <a:spcAft>
                          <a:spcPts val="800"/>
                        </a:spcAft>
                      </a:pPr>
                      <a:r>
                        <a:rPr lang="es-EC" sz="1000" dirty="0">
                          <a:effectLst/>
                        </a:rPr>
                        <a:t>C1= Toda la fase vs Fase Desarrollo, Fase Final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dirty="0">
                          <a:effectLst/>
                        </a:rPr>
                        <a:t>1</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0,00056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0,0004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0,0016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0,11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extLst>
                  <a:ext uri="{0D108BD9-81ED-4DB2-BD59-A6C34878D82A}">
                    <a16:rowId xmlns:a16="http://schemas.microsoft.com/office/drawing/2014/main" val="3388887561"/>
                  </a:ext>
                </a:extLst>
              </a:tr>
              <a:tr h="401207">
                <a:tc>
                  <a:txBody>
                    <a:bodyPr/>
                    <a:lstStyle/>
                    <a:p>
                      <a:pPr indent="457200" algn="l">
                        <a:lnSpc>
                          <a:spcPct val="150000"/>
                        </a:lnSpc>
                        <a:spcAft>
                          <a:spcPts val="800"/>
                        </a:spcAft>
                      </a:pPr>
                      <a:r>
                        <a:rPr lang="es-EC" sz="1000" dirty="0">
                          <a:effectLst/>
                        </a:rPr>
                        <a:t>C2= Fase Desarrollo vs Fase Final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0,00073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0,06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0,01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0,09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extLst>
                  <a:ext uri="{0D108BD9-81ED-4DB2-BD59-A6C34878D82A}">
                    <a16:rowId xmlns:a16="http://schemas.microsoft.com/office/drawing/2014/main" val="3277972915"/>
                  </a:ext>
                </a:extLst>
              </a:tr>
              <a:tr h="401207">
                <a:tc>
                  <a:txBody>
                    <a:bodyPr/>
                    <a:lstStyle/>
                    <a:p>
                      <a:pPr indent="457200" algn="l">
                        <a:lnSpc>
                          <a:spcPct val="150000"/>
                        </a:lnSpc>
                        <a:spcAft>
                          <a:spcPts val="800"/>
                        </a:spcAft>
                      </a:pPr>
                      <a:r>
                        <a:rPr lang="es-EC" sz="1000" dirty="0">
                          <a:effectLst/>
                        </a:rPr>
                        <a:t>FACTOR B Dosis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0,0022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0,0018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0,01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0,01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extLst>
                  <a:ext uri="{0D108BD9-81ED-4DB2-BD59-A6C34878D82A}">
                    <a16:rowId xmlns:a16="http://schemas.microsoft.com/office/drawing/2014/main" val="4287286883"/>
                  </a:ext>
                </a:extLst>
              </a:tr>
              <a:tr h="401207">
                <a:tc>
                  <a:txBody>
                    <a:bodyPr/>
                    <a:lstStyle/>
                    <a:p>
                      <a:pPr indent="457200" algn="l">
                        <a:lnSpc>
                          <a:spcPct val="150000"/>
                        </a:lnSpc>
                        <a:spcAft>
                          <a:spcPts val="800"/>
                        </a:spcAft>
                      </a:pPr>
                      <a:r>
                        <a:rPr lang="es-EC" sz="1000" dirty="0">
                          <a:effectLst/>
                        </a:rPr>
                        <a:t>Lineal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0,0043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0,0035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0,0015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0,000037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extLst>
                  <a:ext uri="{0D108BD9-81ED-4DB2-BD59-A6C34878D82A}">
                    <a16:rowId xmlns:a16="http://schemas.microsoft.com/office/drawing/2014/main" val="861852683"/>
                  </a:ext>
                </a:extLst>
              </a:tr>
              <a:tr h="401207">
                <a:tc>
                  <a:txBody>
                    <a:bodyPr/>
                    <a:lstStyle/>
                    <a:p>
                      <a:pPr indent="457200" algn="l">
                        <a:lnSpc>
                          <a:spcPct val="150000"/>
                        </a:lnSpc>
                        <a:spcAft>
                          <a:spcPts val="800"/>
                        </a:spcAft>
                      </a:pPr>
                      <a:r>
                        <a:rPr lang="es-EC" sz="1000" dirty="0">
                          <a:effectLst/>
                        </a:rPr>
                        <a:t>Cuadrática</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0,00014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0,0000014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0,01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0,02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extLst>
                  <a:ext uri="{0D108BD9-81ED-4DB2-BD59-A6C34878D82A}">
                    <a16:rowId xmlns:a16="http://schemas.microsoft.com/office/drawing/2014/main" val="2703803089"/>
                  </a:ext>
                </a:extLst>
              </a:tr>
              <a:tr h="401207">
                <a:tc>
                  <a:txBody>
                    <a:bodyPr/>
                    <a:lstStyle/>
                    <a:p>
                      <a:pPr indent="457200" algn="l">
                        <a:lnSpc>
                          <a:spcPct val="150000"/>
                        </a:lnSpc>
                        <a:spcAft>
                          <a:spcPts val="800"/>
                        </a:spcAft>
                      </a:pPr>
                      <a:r>
                        <a:rPr lang="es-EC" sz="1000" dirty="0">
                          <a:effectLst/>
                        </a:rPr>
                        <a:t>Fases*Dosis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0,01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0,02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0,01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0,01 ns</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extLst>
                  <a:ext uri="{0D108BD9-81ED-4DB2-BD59-A6C34878D82A}">
                    <a16:rowId xmlns:a16="http://schemas.microsoft.com/office/drawing/2014/main" val="2005270654"/>
                  </a:ext>
                </a:extLst>
              </a:tr>
              <a:tr h="189285">
                <a:tc>
                  <a:txBody>
                    <a:bodyPr/>
                    <a:lstStyle/>
                    <a:p>
                      <a:pPr indent="457200" algn="l">
                        <a:lnSpc>
                          <a:spcPct val="150000"/>
                        </a:lnSpc>
                        <a:spcAft>
                          <a:spcPts val="800"/>
                        </a:spcAft>
                      </a:pPr>
                      <a:r>
                        <a:rPr lang="es-EC" sz="1000" dirty="0">
                          <a:effectLst/>
                        </a:rPr>
                        <a:t>Error experimental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27</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a:effectLst/>
                        </a:rPr>
                        <a:t>0,02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extLst>
                  <a:ext uri="{0D108BD9-81ED-4DB2-BD59-A6C34878D82A}">
                    <a16:rowId xmlns:a16="http://schemas.microsoft.com/office/drawing/2014/main" val="1089451475"/>
                  </a:ext>
                </a:extLst>
              </a:tr>
              <a:tr h="189285">
                <a:tc>
                  <a:txBody>
                    <a:bodyPr/>
                    <a:lstStyle/>
                    <a:p>
                      <a:pPr indent="457200" algn="l">
                        <a:lnSpc>
                          <a:spcPct val="150000"/>
                        </a:lnSpc>
                        <a:spcAft>
                          <a:spcPts val="800"/>
                        </a:spcAft>
                      </a:pPr>
                      <a:r>
                        <a:rPr lang="es-EC" sz="1000" dirty="0">
                          <a:effectLst/>
                        </a:rPr>
                        <a:t>Total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indent="457200" algn="ctr">
                        <a:lnSpc>
                          <a:spcPct val="150000"/>
                        </a:lnSpc>
                        <a:spcAft>
                          <a:spcPts val="800"/>
                        </a:spcAft>
                      </a:pPr>
                      <a:r>
                        <a:rPr lang="es-EC" sz="1000" dirty="0">
                          <a:effectLst/>
                        </a:rPr>
                        <a:t>35</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a:txBody>
                    <a:bodyPr/>
                    <a:lstStyle/>
                    <a:p>
                      <a:pPr>
                        <a:lnSpc>
                          <a:spcPct val="107000"/>
                        </a:lnSpc>
                      </a:pPr>
                      <a:endParaRPr lang="es-EC" sz="1000">
                        <a:effectLst/>
                        <a:latin typeface="Calibri" panose="020F0502020204030204" pitchFamily="34" charset="0"/>
                      </a:endParaRPr>
                    </a:p>
                  </a:txBody>
                  <a:tcPr marL="40859" marR="40859" marT="0" marB="0" anchor="ctr"/>
                </a:tc>
                <a:tc>
                  <a:txBody>
                    <a:bodyPr/>
                    <a:lstStyle/>
                    <a:p>
                      <a:pPr>
                        <a:lnSpc>
                          <a:spcPct val="107000"/>
                        </a:lnSpc>
                      </a:pPr>
                      <a:endParaRPr lang="es-EC" sz="1000">
                        <a:effectLst/>
                        <a:latin typeface="Calibri" panose="020F0502020204030204" pitchFamily="34" charset="0"/>
                      </a:endParaRPr>
                    </a:p>
                  </a:txBody>
                  <a:tcPr marL="40859" marR="40859" marT="0" marB="0" anchor="ctr"/>
                </a:tc>
                <a:tc>
                  <a:txBody>
                    <a:bodyPr/>
                    <a:lstStyle/>
                    <a:p>
                      <a:pPr>
                        <a:lnSpc>
                          <a:spcPct val="107000"/>
                        </a:lnSpc>
                      </a:pPr>
                      <a:endParaRPr lang="es-EC" sz="1000">
                        <a:effectLst/>
                        <a:latin typeface="Calibri" panose="020F0502020204030204" pitchFamily="34" charset="0"/>
                      </a:endParaRPr>
                    </a:p>
                  </a:txBody>
                  <a:tcPr marL="40859" marR="40859" marT="0" marB="0" anchor="ctr"/>
                </a:tc>
                <a:tc>
                  <a:txBody>
                    <a:bodyPr/>
                    <a:lstStyle/>
                    <a:p>
                      <a:pPr>
                        <a:lnSpc>
                          <a:spcPct val="107000"/>
                        </a:lnSpc>
                      </a:pPr>
                      <a:endParaRPr lang="es-EC" sz="1000" dirty="0">
                        <a:effectLst/>
                        <a:latin typeface="Calibri" panose="020F0502020204030204" pitchFamily="34" charset="0"/>
                      </a:endParaRPr>
                    </a:p>
                  </a:txBody>
                  <a:tcPr marL="40859" marR="40859" marT="0" marB="0" anchor="ctr"/>
                </a:tc>
                <a:extLst>
                  <a:ext uri="{0D108BD9-81ED-4DB2-BD59-A6C34878D82A}">
                    <a16:rowId xmlns:a16="http://schemas.microsoft.com/office/drawing/2014/main" val="2017696394"/>
                  </a:ext>
                </a:extLst>
              </a:tr>
              <a:tr h="189285">
                <a:tc gridSpan="2">
                  <a:txBody>
                    <a:bodyPr/>
                    <a:lstStyle/>
                    <a:p>
                      <a:pPr indent="457200" algn="l">
                        <a:lnSpc>
                          <a:spcPct val="150000"/>
                        </a:lnSpc>
                        <a:spcAft>
                          <a:spcPts val="800"/>
                        </a:spcAft>
                      </a:pPr>
                      <a:r>
                        <a:rPr lang="es-EC" sz="1000" dirty="0">
                          <a:effectLst/>
                        </a:rPr>
                        <a:t>Coeficiente de variación</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nchor="ctr"/>
                </a:tc>
                <a:tc hMerge="1">
                  <a:txBody>
                    <a:bodyPr/>
                    <a:lstStyle/>
                    <a:p>
                      <a:endParaRPr lang="es-EC"/>
                    </a:p>
                  </a:txBody>
                  <a:tcPr/>
                </a:tc>
                <a:tc>
                  <a:txBody>
                    <a:bodyPr/>
                    <a:lstStyle/>
                    <a:p>
                      <a:pPr indent="457200" algn="ctr">
                        <a:lnSpc>
                          <a:spcPct val="150000"/>
                        </a:lnSpc>
                        <a:spcAft>
                          <a:spcPts val="800"/>
                        </a:spcAft>
                      </a:pPr>
                      <a:r>
                        <a:rPr lang="es-EC" sz="1000">
                          <a:effectLst/>
                        </a:rPr>
                        <a:t>10,82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tc>
                <a:tc>
                  <a:txBody>
                    <a:bodyPr/>
                    <a:lstStyle/>
                    <a:p>
                      <a:pPr indent="457200" algn="ctr">
                        <a:lnSpc>
                          <a:spcPct val="150000"/>
                        </a:lnSpc>
                        <a:spcAft>
                          <a:spcPts val="800"/>
                        </a:spcAft>
                      </a:pPr>
                      <a:r>
                        <a:rPr lang="es-EC" sz="1000">
                          <a:effectLst/>
                        </a:rPr>
                        <a:t>6,84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tc>
                <a:tc>
                  <a:txBody>
                    <a:bodyPr/>
                    <a:lstStyle/>
                    <a:p>
                      <a:pPr indent="457200" algn="ctr">
                        <a:lnSpc>
                          <a:spcPct val="150000"/>
                        </a:lnSpc>
                        <a:spcAft>
                          <a:spcPts val="800"/>
                        </a:spcAft>
                      </a:pPr>
                      <a:r>
                        <a:rPr lang="es-EC" sz="1000">
                          <a:effectLst/>
                        </a:rPr>
                        <a:t>9,63</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tc>
                <a:tc>
                  <a:txBody>
                    <a:bodyPr/>
                    <a:lstStyle/>
                    <a:p>
                      <a:pPr indent="457200" algn="ctr">
                        <a:lnSpc>
                          <a:spcPct val="150000"/>
                        </a:lnSpc>
                        <a:spcAft>
                          <a:spcPts val="800"/>
                        </a:spcAft>
                      </a:pPr>
                      <a:r>
                        <a:rPr lang="es-EC" sz="1000" dirty="0">
                          <a:effectLst/>
                        </a:rPr>
                        <a:t>8</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859" marR="40859" marT="0" marB="0"/>
                </a:tc>
                <a:extLst>
                  <a:ext uri="{0D108BD9-81ED-4DB2-BD59-A6C34878D82A}">
                    <a16:rowId xmlns:a16="http://schemas.microsoft.com/office/drawing/2014/main" val="936669756"/>
                  </a:ext>
                </a:extLst>
              </a:tr>
            </a:tbl>
          </a:graphicData>
        </a:graphic>
      </p:graphicFrame>
      <p:sp>
        <p:nvSpPr>
          <p:cNvPr id="8" name="Rectángulo 7">
            <a:extLst>
              <a:ext uri="{FF2B5EF4-FFF2-40B4-BE49-F238E27FC236}">
                <a16:creationId xmlns:a16="http://schemas.microsoft.com/office/drawing/2014/main" id="{7D24DF35-B4F1-4705-9650-8017FB737D09}"/>
              </a:ext>
            </a:extLst>
          </p:cNvPr>
          <p:cNvSpPr/>
          <p:nvPr/>
        </p:nvSpPr>
        <p:spPr>
          <a:xfrm>
            <a:off x="877259" y="1255654"/>
            <a:ext cx="10084905" cy="954107"/>
          </a:xfrm>
          <a:prstGeom prst="rect">
            <a:avLst/>
          </a:prstGeom>
        </p:spPr>
        <p:txBody>
          <a:bodyPr wrap="square">
            <a:spAutoFit/>
          </a:bodyPr>
          <a:lstStyle/>
          <a:p>
            <a:r>
              <a:rPr lang="es-EC" sz="1400" b="1" dirty="0"/>
              <a:t>Tabla 15</a:t>
            </a:r>
          </a:p>
          <a:p>
            <a:endParaRPr lang="es-EC" sz="1400" i="1" dirty="0"/>
          </a:p>
          <a:p>
            <a:r>
              <a:rPr lang="es-EC" sz="1400" i="1" dirty="0"/>
              <a:t> Cuadrados medios de la conversión alimenticia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p:txBody>
      </p:sp>
    </p:spTree>
    <p:extLst>
      <p:ext uri="{BB962C8B-B14F-4D97-AF65-F5344CB8AC3E}">
        <p14:creationId xmlns:p14="http://schemas.microsoft.com/office/powerpoint/2010/main" val="886589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77BC663-50B6-49BF-874E-09D4CDA6A41E}"/>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986DFEF5-6D3B-490D-9BDA-23690C811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áfico 5">
            <a:extLst>
              <a:ext uri="{FF2B5EF4-FFF2-40B4-BE49-F238E27FC236}">
                <a16:creationId xmlns:a16="http://schemas.microsoft.com/office/drawing/2014/main" id="{731134AC-D39E-4AB7-8675-9113E51ED96B}"/>
              </a:ext>
            </a:extLst>
          </p:cNvPr>
          <p:cNvGraphicFramePr/>
          <p:nvPr>
            <p:extLst>
              <p:ext uri="{D42A27DB-BD31-4B8C-83A1-F6EECF244321}">
                <p14:modId xmlns:p14="http://schemas.microsoft.com/office/powerpoint/2010/main" val="3497941380"/>
              </p:ext>
            </p:extLst>
          </p:nvPr>
        </p:nvGraphicFramePr>
        <p:xfrm>
          <a:off x="-51298" y="2544418"/>
          <a:ext cx="6773572" cy="3793056"/>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ángulo 6">
            <a:extLst>
              <a:ext uri="{FF2B5EF4-FFF2-40B4-BE49-F238E27FC236}">
                <a16:creationId xmlns:a16="http://schemas.microsoft.com/office/drawing/2014/main" id="{4EB692DC-6E3B-41C0-A6B1-73666CD2EE59}"/>
              </a:ext>
            </a:extLst>
          </p:cNvPr>
          <p:cNvSpPr/>
          <p:nvPr/>
        </p:nvSpPr>
        <p:spPr>
          <a:xfrm>
            <a:off x="129100" y="978280"/>
            <a:ext cx="7591785" cy="1200329"/>
          </a:xfrm>
          <a:prstGeom prst="rect">
            <a:avLst/>
          </a:prstGeom>
        </p:spPr>
        <p:txBody>
          <a:bodyPr wrap="square">
            <a:spAutoFit/>
          </a:bodyPr>
          <a:lstStyle/>
          <a:p>
            <a:r>
              <a:rPr lang="es-EC" sz="1600" b="1" dirty="0"/>
              <a:t>Figura 5</a:t>
            </a:r>
            <a:endParaRPr lang="es-EC" sz="1600" i="1" dirty="0"/>
          </a:p>
          <a:p>
            <a:endParaRPr lang="es-EC" sz="1400" i="1" dirty="0"/>
          </a:p>
          <a:p>
            <a:pPr algn="just"/>
            <a:r>
              <a:rPr lang="es-EC" sz="1400" i="1" dirty="0"/>
              <a:t>Prueba de Tukey al 5% para la conversión alimenticia en la sexta semana acorde a las fases de aplicación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p:txBody>
      </p:sp>
      <p:sp>
        <p:nvSpPr>
          <p:cNvPr id="8" name="Rectángulo 7">
            <a:extLst>
              <a:ext uri="{FF2B5EF4-FFF2-40B4-BE49-F238E27FC236}">
                <a16:creationId xmlns:a16="http://schemas.microsoft.com/office/drawing/2014/main" id="{7E186E2F-87AB-4FB6-90D0-76A78A803D52}"/>
              </a:ext>
            </a:extLst>
          </p:cNvPr>
          <p:cNvSpPr/>
          <p:nvPr/>
        </p:nvSpPr>
        <p:spPr>
          <a:xfrm>
            <a:off x="6722274" y="2811491"/>
            <a:ext cx="5164926" cy="1815882"/>
          </a:xfrm>
          <a:prstGeom prst="rect">
            <a:avLst/>
          </a:prstGeom>
        </p:spPr>
        <p:txBody>
          <a:bodyPr wrap="square">
            <a:spAutoFit/>
          </a:bodyPr>
          <a:lstStyle/>
          <a:p>
            <a:pPr algn="just"/>
            <a:r>
              <a:rPr lang="es-EC"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En la conversión alimenticia de las aves no se encontró diferencias significativas al aplicar diferentes dosis lo cual difiere en los resultados obtenidos por (Pujada Abad, Vega Vilca, Velásquez Vergara, &amp; Palacios Rodríguez, 2019) </a:t>
            </a:r>
            <a:r>
              <a:rPr lang="es-EC" sz="1400" dirty="0">
                <a:latin typeface="Calibri" panose="020F0502020204030204" pitchFamily="34" charset="0"/>
                <a:ea typeface="Calibri" panose="020F0502020204030204" pitchFamily="34" charset="0"/>
                <a:cs typeface="Times New Roman" panose="02020603050405020304" pitchFamily="18" charset="0"/>
              </a:rPr>
              <a:t>indicando</a:t>
            </a:r>
            <a:r>
              <a:rPr lang="es-EC"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que la inclusión de niveles crecientes de orégano (0, 0.5, -1.0 y 1.5%) en la dieta alimenticia generaron diferencias significativas en el peso vivo final, consumo de alimento y conversión alimenticia en pollos de carne a los 42 días de edad. </a:t>
            </a:r>
            <a:endParaRPr lang="es-EC" sz="1400" dirty="0"/>
          </a:p>
        </p:txBody>
      </p:sp>
      <p:sp>
        <p:nvSpPr>
          <p:cNvPr id="9" name="Rectángulo 8">
            <a:extLst>
              <a:ext uri="{FF2B5EF4-FFF2-40B4-BE49-F238E27FC236}">
                <a16:creationId xmlns:a16="http://schemas.microsoft.com/office/drawing/2014/main" id="{3428C4F0-74B7-4B85-8585-8CAB453F96A1}"/>
              </a:ext>
            </a:extLst>
          </p:cNvPr>
          <p:cNvSpPr/>
          <p:nvPr/>
        </p:nvSpPr>
        <p:spPr>
          <a:xfrm>
            <a:off x="6773572" y="5035401"/>
            <a:ext cx="5062330" cy="1169551"/>
          </a:xfrm>
          <a:prstGeom prst="rect">
            <a:avLst/>
          </a:prstGeom>
        </p:spPr>
        <p:txBody>
          <a:bodyPr wrap="square">
            <a:spAutoFit/>
          </a:bodyPr>
          <a:lstStyle/>
          <a:p>
            <a:pPr algn="just"/>
            <a:r>
              <a:rPr lang="es-EC"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Sin embargo, se encontraron diferencias significativas en las fases de aplicación obteniendo mejor conversión alimenticia al aplicar AEO en el agua de bebida durante toda la fase de explotación, lo cual se atribuye a que estas aves recibieron más AEO que las otras fases evaluadas.</a:t>
            </a:r>
            <a:endParaRPr lang="es-EC" sz="1400" dirty="0"/>
          </a:p>
        </p:txBody>
      </p:sp>
    </p:spTree>
    <p:extLst>
      <p:ext uri="{BB962C8B-B14F-4D97-AF65-F5344CB8AC3E}">
        <p14:creationId xmlns:p14="http://schemas.microsoft.com/office/powerpoint/2010/main" val="1626455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867A8B4-8E72-4E8C-8D7E-DAB8608C8FF1}"/>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8E214836-81F2-432C-BC3A-274287E5A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959D1BCF-20CE-4E8A-8F05-37765E699CA9}"/>
              </a:ext>
            </a:extLst>
          </p:cNvPr>
          <p:cNvSpPr/>
          <p:nvPr/>
        </p:nvSpPr>
        <p:spPr>
          <a:xfrm>
            <a:off x="341726" y="663562"/>
            <a:ext cx="1614545" cy="545534"/>
          </a:xfrm>
          <a:prstGeom prst="rect">
            <a:avLst/>
          </a:prstGeom>
        </p:spPr>
        <p:txBody>
          <a:bodyPr wrap="none">
            <a:spAutoFit/>
          </a:bodyPr>
          <a:lstStyle/>
          <a:p>
            <a:pPr algn="just">
              <a:lnSpc>
                <a:spcPct val="150000"/>
              </a:lnSpc>
            </a:pPr>
            <a:r>
              <a:rPr lang="es-EC" sz="2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Mortalidad</a:t>
            </a:r>
            <a:endParaRPr lang="es-EC" sz="22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a 6">
            <a:extLst>
              <a:ext uri="{FF2B5EF4-FFF2-40B4-BE49-F238E27FC236}">
                <a16:creationId xmlns:a16="http://schemas.microsoft.com/office/drawing/2014/main" id="{0F4A5CA5-11DD-4C4C-B295-3011049E28B9}"/>
              </a:ext>
            </a:extLst>
          </p:cNvPr>
          <p:cNvGraphicFramePr>
            <a:graphicFrameLocks noGrp="1"/>
          </p:cNvGraphicFramePr>
          <p:nvPr>
            <p:extLst>
              <p:ext uri="{D42A27DB-BD31-4B8C-83A1-F6EECF244321}">
                <p14:modId xmlns:p14="http://schemas.microsoft.com/office/powerpoint/2010/main" val="254993645"/>
              </p:ext>
            </p:extLst>
          </p:nvPr>
        </p:nvGraphicFramePr>
        <p:xfrm>
          <a:off x="658666" y="2577070"/>
          <a:ext cx="10546508" cy="3617368"/>
        </p:xfrm>
        <a:graphic>
          <a:graphicData uri="http://schemas.openxmlformats.org/drawingml/2006/table">
            <a:tbl>
              <a:tblPr firstRow="1" firstCol="1" bandRow="1">
                <a:tableStyleId>{68D230F3-CF80-4859-8CE7-A43EE81993B5}</a:tableStyleId>
              </a:tblPr>
              <a:tblGrid>
                <a:gridCol w="3277230">
                  <a:extLst>
                    <a:ext uri="{9D8B030D-6E8A-4147-A177-3AD203B41FA5}">
                      <a16:colId xmlns:a16="http://schemas.microsoft.com/office/drawing/2014/main" val="938566808"/>
                    </a:ext>
                  </a:extLst>
                </a:gridCol>
                <a:gridCol w="1046189">
                  <a:extLst>
                    <a:ext uri="{9D8B030D-6E8A-4147-A177-3AD203B41FA5}">
                      <a16:colId xmlns:a16="http://schemas.microsoft.com/office/drawing/2014/main" val="4116564769"/>
                    </a:ext>
                  </a:extLst>
                </a:gridCol>
                <a:gridCol w="1555773">
                  <a:extLst>
                    <a:ext uri="{9D8B030D-6E8A-4147-A177-3AD203B41FA5}">
                      <a16:colId xmlns:a16="http://schemas.microsoft.com/office/drawing/2014/main" val="815113583"/>
                    </a:ext>
                  </a:extLst>
                </a:gridCol>
                <a:gridCol w="1382176">
                  <a:extLst>
                    <a:ext uri="{9D8B030D-6E8A-4147-A177-3AD203B41FA5}">
                      <a16:colId xmlns:a16="http://schemas.microsoft.com/office/drawing/2014/main" val="1279896601"/>
                    </a:ext>
                  </a:extLst>
                </a:gridCol>
                <a:gridCol w="1555773">
                  <a:extLst>
                    <a:ext uri="{9D8B030D-6E8A-4147-A177-3AD203B41FA5}">
                      <a16:colId xmlns:a16="http://schemas.microsoft.com/office/drawing/2014/main" val="660836223"/>
                    </a:ext>
                  </a:extLst>
                </a:gridCol>
                <a:gridCol w="1729367">
                  <a:extLst>
                    <a:ext uri="{9D8B030D-6E8A-4147-A177-3AD203B41FA5}">
                      <a16:colId xmlns:a16="http://schemas.microsoft.com/office/drawing/2014/main" val="133954834"/>
                    </a:ext>
                  </a:extLst>
                </a:gridCol>
              </a:tblGrid>
              <a:tr h="252948">
                <a:tc>
                  <a:txBody>
                    <a:bodyPr/>
                    <a:lstStyle/>
                    <a:p>
                      <a:pPr algn="ctr">
                        <a:lnSpc>
                          <a:spcPct val="107000"/>
                        </a:lnSpc>
                      </a:pPr>
                      <a:r>
                        <a:rPr lang="es-CO" sz="1000">
                          <a:effectLst/>
                        </a:rPr>
                        <a:t>Fuente de variación</a:t>
                      </a:r>
                      <a:endParaRPr lang="es-EC" sz="1000">
                        <a:effectLst/>
                        <a:latin typeface="Calibri" panose="020F0502020204030204" pitchFamily="34" charset="0"/>
                        <a:ea typeface="Calibri" panose="020F0502020204030204" pitchFamily="34" charset="0"/>
                        <a:cs typeface="Times New Roman" panose="02020603050405020304" pitchFamily="18" charset="0"/>
                      </a:endParaRPr>
                    </a:p>
                  </a:txBody>
                  <a:tcPr marL="39798" marR="39798" marT="0" marB="0" anchor="ctr"/>
                </a:tc>
                <a:tc>
                  <a:txBody>
                    <a:bodyPr/>
                    <a:lstStyle/>
                    <a:p>
                      <a:pPr algn="ctr">
                        <a:lnSpc>
                          <a:spcPct val="107000"/>
                        </a:lnSpc>
                      </a:pPr>
                      <a:r>
                        <a:rPr lang="es-CO" sz="1000" dirty="0">
                          <a:effectLst/>
                        </a:rPr>
                        <a:t>Suma de Cuadrados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798" marR="39798" marT="0" marB="0" anchor="ctr"/>
                </a:tc>
                <a:tc>
                  <a:txBody>
                    <a:bodyPr/>
                    <a:lstStyle/>
                    <a:p>
                      <a:pPr algn="ctr">
                        <a:lnSpc>
                          <a:spcPct val="107000"/>
                        </a:lnSpc>
                      </a:pPr>
                      <a:r>
                        <a:rPr lang="es-CO" sz="1000" dirty="0">
                          <a:effectLst/>
                        </a:rPr>
                        <a:t>Grados de libertad</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798" marR="39798" marT="0" marB="0" anchor="ctr"/>
                </a:tc>
                <a:tc>
                  <a:txBody>
                    <a:bodyPr/>
                    <a:lstStyle/>
                    <a:p>
                      <a:pPr algn="ctr">
                        <a:lnSpc>
                          <a:spcPct val="107000"/>
                        </a:lnSpc>
                      </a:pPr>
                      <a:r>
                        <a:rPr lang="es-CO" sz="1000" dirty="0">
                          <a:effectLst/>
                        </a:rPr>
                        <a:t>Cuadrados medios</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798" marR="39798" marT="0" marB="0" anchor="ctr"/>
                </a:tc>
                <a:tc>
                  <a:txBody>
                    <a:bodyPr/>
                    <a:lstStyle/>
                    <a:p>
                      <a:pPr algn="ctr">
                        <a:lnSpc>
                          <a:spcPct val="107000"/>
                        </a:lnSpc>
                      </a:pPr>
                      <a:r>
                        <a:rPr lang="es-CO" sz="1000" dirty="0">
                          <a:effectLst/>
                        </a:rPr>
                        <a:t>F-calculado</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798" marR="39798" marT="0" marB="0" anchor="ctr"/>
                </a:tc>
                <a:tc>
                  <a:txBody>
                    <a:bodyPr/>
                    <a:lstStyle/>
                    <a:p>
                      <a:pPr algn="ctr">
                        <a:lnSpc>
                          <a:spcPct val="107000"/>
                        </a:lnSpc>
                      </a:pPr>
                      <a:r>
                        <a:rPr lang="es-CO" sz="1000" dirty="0">
                          <a:effectLst/>
                        </a:rPr>
                        <a:t>p-valor</a:t>
                      </a:r>
                      <a:endParaRPr lang="es-EC"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798" marR="39798" marT="0" marB="0" anchor="ctr"/>
                </a:tc>
                <a:extLst>
                  <a:ext uri="{0D108BD9-81ED-4DB2-BD59-A6C34878D82A}">
                    <a16:rowId xmlns:a16="http://schemas.microsoft.com/office/drawing/2014/main" val="4245743001"/>
                  </a:ext>
                </a:extLst>
              </a:tr>
              <a:tr h="343230">
                <a:tc>
                  <a:txBody>
                    <a:bodyPr/>
                    <a:lstStyle/>
                    <a:p>
                      <a:pPr indent="457200" algn="l">
                        <a:lnSpc>
                          <a:spcPct val="150000"/>
                        </a:lnSpc>
                        <a:spcAft>
                          <a:spcPts val="800"/>
                        </a:spcAft>
                      </a:pPr>
                      <a:r>
                        <a:rPr lang="es-CO" sz="1000" dirty="0">
                          <a:effectLst/>
                        </a:rPr>
                        <a:t>FACTOR A Fases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b"/>
                </a:tc>
                <a:tc>
                  <a:txBody>
                    <a:bodyPr/>
                    <a:lstStyle/>
                    <a:p>
                      <a:pPr indent="457200" algn="l">
                        <a:lnSpc>
                          <a:spcPct val="150000"/>
                        </a:lnSpc>
                        <a:spcAft>
                          <a:spcPts val="800"/>
                        </a:spcAft>
                      </a:pPr>
                      <a:r>
                        <a:rPr lang="es-CO" sz="1000" dirty="0">
                          <a:effectLst/>
                        </a:rPr>
                        <a:t>0,06</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2</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0,03</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a:effectLst/>
                        </a:rPr>
                        <a:t>1414,43</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&lt;0,0001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extLst>
                  <a:ext uri="{0D108BD9-81ED-4DB2-BD59-A6C34878D82A}">
                    <a16:rowId xmlns:a16="http://schemas.microsoft.com/office/drawing/2014/main" val="1144470081"/>
                  </a:ext>
                </a:extLst>
              </a:tr>
              <a:tr h="348478">
                <a:tc>
                  <a:txBody>
                    <a:bodyPr/>
                    <a:lstStyle/>
                    <a:p>
                      <a:pPr indent="457200" algn="l">
                        <a:lnSpc>
                          <a:spcPct val="150000"/>
                        </a:lnSpc>
                        <a:spcAft>
                          <a:spcPts val="800"/>
                        </a:spcAft>
                      </a:pPr>
                      <a:r>
                        <a:rPr lang="es-CO" sz="1000" dirty="0">
                          <a:effectLst/>
                        </a:rPr>
                        <a:t>C1= Toda la fase vs Fase Desarrollo, Fase Final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b"/>
                </a:tc>
                <a:tc>
                  <a:txBody>
                    <a:bodyPr/>
                    <a:lstStyle/>
                    <a:p>
                      <a:pPr indent="457200" algn="l">
                        <a:lnSpc>
                          <a:spcPct val="150000"/>
                        </a:lnSpc>
                        <a:spcAft>
                          <a:spcPts val="800"/>
                        </a:spcAft>
                      </a:pPr>
                      <a:r>
                        <a:rPr lang="es-CO" sz="1000" dirty="0">
                          <a:effectLst/>
                        </a:rPr>
                        <a:t>0,01</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1</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0,01</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728,64</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&lt;0,0001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extLst>
                  <a:ext uri="{0D108BD9-81ED-4DB2-BD59-A6C34878D82A}">
                    <a16:rowId xmlns:a16="http://schemas.microsoft.com/office/drawing/2014/main" val="3383766513"/>
                  </a:ext>
                </a:extLst>
              </a:tr>
              <a:tr h="343230">
                <a:tc>
                  <a:txBody>
                    <a:bodyPr/>
                    <a:lstStyle/>
                    <a:p>
                      <a:pPr indent="457200" algn="l">
                        <a:lnSpc>
                          <a:spcPct val="150000"/>
                        </a:lnSpc>
                        <a:spcAft>
                          <a:spcPts val="800"/>
                        </a:spcAft>
                      </a:pPr>
                      <a:r>
                        <a:rPr lang="es-CO" sz="1000" dirty="0">
                          <a:effectLst/>
                        </a:rPr>
                        <a:t>C2= Fase Desarrollo vs Fase Final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b"/>
                </a:tc>
                <a:tc>
                  <a:txBody>
                    <a:bodyPr/>
                    <a:lstStyle/>
                    <a:p>
                      <a:pPr indent="457200" algn="l">
                        <a:lnSpc>
                          <a:spcPct val="150000"/>
                        </a:lnSpc>
                        <a:spcAft>
                          <a:spcPts val="800"/>
                        </a:spcAft>
                      </a:pPr>
                      <a:r>
                        <a:rPr lang="es-CO" sz="1000" dirty="0">
                          <a:effectLst/>
                        </a:rPr>
                        <a:t>0,06</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1</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0,06</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a:effectLst/>
                        </a:rPr>
                        <a:t>2828,64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&lt;0,0001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extLst>
                  <a:ext uri="{0D108BD9-81ED-4DB2-BD59-A6C34878D82A}">
                    <a16:rowId xmlns:a16="http://schemas.microsoft.com/office/drawing/2014/main" val="185590684"/>
                  </a:ext>
                </a:extLst>
              </a:tr>
              <a:tr h="343230">
                <a:tc>
                  <a:txBody>
                    <a:bodyPr/>
                    <a:lstStyle/>
                    <a:p>
                      <a:pPr indent="457200" algn="l">
                        <a:lnSpc>
                          <a:spcPct val="150000"/>
                        </a:lnSpc>
                        <a:spcAft>
                          <a:spcPts val="800"/>
                        </a:spcAft>
                      </a:pPr>
                      <a:r>
                        <a:rPr lang="es-CO" sz="1000" dirty="0">
                          <a:effectLst/>
                        </a:rPr>
                        <a:t>FACTOR B Dosis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b"/>
                </a:tc>
                <a:tc>
                  <a:txBody>
                    <a:bodyPr/>
                    <a:lstStyle/>
                    <a:p>
                      <a:pPr indent="457200" algn="l">
                        <a:lnSpc>
                          <a:spcPct val="150000"/>
                        </a:lnSpc>
                        <a:spcAft>
                          <a:spcPts val="800"/>
                        </a:spcAft>
                      </a:pPr>
                      <a:r>
                        <a:rPr lang="es-CO" sz="1000" dirty="0">
                          <a:effectLst/>
                        </a:rPr>
                        <a:t>0,05</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a:effectLst/>
                        </a:rPr>
                        <a:t>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0,03</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a:effectLst/>
                        </a:rPr>
                        <a:t>1372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&lt;0,0001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extLst>
                  <a:ext uri="{0D108BD9-81ED-4DB2-BD59-A6C34878D82A}">
                    <a16:rowId xmlns:a16="http://schemas.microsoft.com/office/drawing/2014/main" val="2898847327"/>
                  </a:ext>
                </a:extLst>
              </a:tr>
              <a:tr h="343230">
                <a:tc>
                  <a:txBody>
                    <a:bodyPr/>
                    <a:lstStyle/>
                    <a:p>
                      <a:pPr indent="457200" algn="l">
                        <a:lnSpc>
                          <a:spcPct val="150000"/>
                        </a:lnSpc>
                        <a:spcAft>
                          <a:spcPts val="800"/>
                        </a:spcAft>
                      </a:pPr>
                      <a:r>
                        <a:rPr lang="es-CO" sz="1000" dirty="0">
                          <a:effectLst/>
                        </a:rPr>
                        <a:t>Lineal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b"/>
                </a:tc>
                <a:tc>
                  <a:txBody>
                    <a:bodyPr/>
                    <a:lstStyle/>
                    <a:p>
                      <a:pPr indent="457200" algn="l">
                        <a:lnSpc>
                          <a:spcPct val="150000"/>
                        </a:lnSpc>
                        <a:spcAft>
                          <a:spcPts val="800"/>
                        </a:spcAft>
                      </a:pPr>
                      <a:r>
                        <a:rPr lang="es-CO" sz="1000" dirty="0">
                          <a:effectLst/>
                        </a:rPr>
                        <a:t>0,04</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a:effectLst/>
                        </a:rPr>
                        <a:t>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0,04</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a:effectLst/>
                        </a:rPr>
                        <a:t>2058</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&lt;0,0001 *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extLst>
                  <a:ext uri="{0D108BD9-81ED-4DB2-BD59-A6C34878D82A}">
                    <a16:rowId xmlns:a16="http://schemas.microsoft.com/office/drawing/2014/main" val="6275239"/>
                  </a:ext>
                </a:extLst>
              </a:tr>
              <a:tr h="343230">
                <a:tc>
                  <a:txBody>
                    <a:bodyPr/>
                    <a:lstStyle/>
                    <a:p>
                      <a:pPr indent="457200" algn="l">
                        <a:lnSpc>
                          <a:spcPct val="150000"/>
                        </a:lnSpc>
                        <a:spcAft>
                          <a:spcPts val="800"/>
                        </a:spcAft>
                      </a:pPr>
                      <a:r>
                        <a:rPr lang="es-CO" sz="1000" dirty="0">
                          <a:effectLst/>
                        </a:rPr>
                        <a:t>Cuadrática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b"/>
                </a:tc>
                <a:tc>
                  <a:txBody>
                    <a:bodyPr/>
                    <a:lstStyle/>
                    <a:p>
                      <a:pPr indent="457200" algn="l">
                        <a:lnSpc>
                          <a:spcPct val="150000"/>
                        </a:lnSpc>
                        <a:spcAft>
                          <a:spcPts val="800"/>
                        </a:spcAft>
                      </a:pPr>
                      <a:r>
                        <a:rPr lang="es-CO" sz="1000" dirty="0">
                          <a:effectLst/>
                        </a:rPr>
                        <a:t>0,01</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a:effectLst/>
                        </a:rPr>
                        <a:t>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0,01</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a:effectLst/>
                        </a:rPr>
                        <a:t>686</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&lt;0,0001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extLst>
                  <a:ext uri="{0D108BD9-81ED-4DB2-BD59-A6C34878D82A}">
                    <a16:rowId xmlns:a16="http://schemas.microsoft.com/office/drawing/2014/main" val="537873643"/>
                  </a:ext>
                </a:extLst>
              </a:tr>
              <a:tr h="343230">
                <a:tc>
                  <a:txBody>
                    <a:bodyPr/>
                    <a:lstStyle/>
                    <a:p>
                      <a:pPr indent="457200" algn="l">
                        <a:lnSpc>
                          <a:spcPct val="150000"/>
                        </a:lnSpc>
                        <a:spcAft>
                          <a:spcPts val="800"/>
                        </a:spcAft>
                      </a:pPr>
                      <a:r>
                        <a:rPr lang="es-CO" sz="1000" dirty="0">
                          <a:effectLst/>
                        </a:rPr>
                        <a:t>Fases*Dosis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b"/>
                </a:tc>
                <a:tc>
                  <a:txBody>
                    <a:bodyPr/>
                    <a:lstStyle/>
                    <a:p>
                      <a:pPr indent="457200" algn="l">
                        <a:lnSpc>
                          <a:spcPct val="150000"/>
                        </a:lnSpc>
                        <a:spcAft>
                          <a:spcPts val="800"/>
                        </a:spcAft>
                      </a:pPr>
                      <a:r>
                        <a:rPr lang="es-CO" sz="1000" dirty="0">
                          <a:effectLst/>
                        </a:rPr>
                        <a:t>0,11</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a:effectLst/>
                        </a:rPr>
                        <a:t>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0,03</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1414,43</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&lt;0,0001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extLst>
                  <a:ext uri="{0D108BD9-81ED-4DB2-BD59-A6C34878D82A}">
                    <a16:rowId xmlns:a16="http://schemas.microsoft.com/office/drawing/2014/main" val="1690940200"/>
                  </a:ext>
                </a:extLst>
              </a:tr>
              <a:tr h="343230">
                <a:tc>
                  <a:txBody>
                    <a:bodyPr/>
                    <a:lstStyle/>
                    <a:p>
                      <a:pPr indent="457200" algn="l">
                        <a:lnSpc>
                          <a:spcPct val="150000"/>
                        </a:lnSpc>
                        <a:spcAft>
                          <a:spcPts val="800"/>
                        </a:spcAft>
                      </a:pPr>
                      <a:r>
                        <a:rPr lang="es-CO" sz="1000" dirty="0">
                          <a:effectLst/>
                        </a:rPr>
                        <a:t>Error experimental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b"/>
                </a:tc>
                <a:tc>
                  <a:txBody>
                    <a:bodyPr/>
                    <a:lstStyle/>
                    <a:p>
                      <a:pPr indent="457200" algn="l">
                        <a:lnSpc>
                          <a:spcPct val="150000"/>
                        </a:lnSpc>
                        <a:spcAft>
                          <a:spcPts val="800"/>
                        </a:spcAft>
                      </a:pPr>
                      <a:r>
                        <a:rPr lang="es-CO" sz="1000" dirty="0">
                          <a:effectLst/>
                        </a:rPr>
                        <a:t>5,20E-04</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a:effectLst/>
                        </a:rPr>
                        <a:t>27</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1,90E-05</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algn="ctr">
                        <a:lnSpc>
                          <a:spcPct val="107000"/>
                        </a:lnSpc>
                      </a:pPr>
                      <a:endParaRPr lang="es-EC" sz="1000" dirty="0">
                        <a:effectLst/>
                        <a:latin typeface="Calibri" panose="020F0502020204030204" pitchFamily="34" charset="0"/>
                      </a:endParaRPr>
                    </a:p>
                  </a:txBody>
                  <a:tcPr marL="39798" marR="39798" marT="0" marB="0" anchor="ctr"/>
                </a:tc>
                <a:tc>
                  <a:txBody>
                    <a:bodyPr/>
                    <a:lstStyle/>
                    <a:p>
                      <a:pPr algn="ctr">
                        <a:lnSpc>
                          <a:spcPct val="107000"/>
                        </a:lnSpc>
                      </a:pPr>
                      <a:endParaRPr lang="es-EC" sz="1000" dirty="0">
                        <a:effectLst/>
                        <a:latin typeface="Calibri" panose="020F0502020204030204" pitchFamily="34" charset="0"/>
                      </a:endParaRPr>
                    </a:p>
                  </a:txBody>
                  <a:tcPr marL="39798" marR="39798" marT="0" marB="0" anchor="ctr"/>
                </a:tc>
                <a:extLst>
                  <a:ext uri="{0D108BD9-81ED-4DB2-BD59-A6C34878D82A}">
                    <a16:rowId xmlns:a16="http://schemas.microsoft.com/office/drawing/2014/main" val="2827914635"/>
                  </a:ext>
                </a:extLst>
              </a:tr>
              <a:tr h="0">
                <a:tc>
                  <a:txBody>
                    <a:bodyPr/>
                    <a:lstStyle/>
                    <a:p>
                      <a:pPr indent="457200" algn="l">
                        <a:lnSpc>
                          <a:spcPct val="150000"/>
                        </a:lnSpc>
                        <a:spcAft>
                          <a:spcPts val="800"/>
                        </a:spcAft>
                      </a:pPr>
                      <a:r>
                        <a:rPr lang="es-CO" sz="1000" dirty="0">
                          <a:effectLst/>
                        </a:rPr>
                        <a:t>Total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b"/>
                </a:tc>
                <a:tc>
                  <a:txBody>
                    <a:bodyPr/>
                    <a:lstStyle/>
                    <a:p>
                      <a:pPr indent="457200" algn="l">
                        <a:lnSpc>
                          <a:spcPct val="150000"/>
                        </a:lnSpc>
                        <a:spcAft>
                          <a:spcPts val="800"/>
                        </a:spcAft>
                      </a:pPr>
                      <a:r>
                        <a:rPr lang="es-CO" sz="1000" dirty="0">
                          <a:effectLst/>
                        </a:rPr>
                        <a:t>0,22</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a:effectLst/>
                        </a:rPr>
                        <a:t>35</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algn="ctr">
                        <a:lnSpc>
                          <a:spcPct val="107000"/>
                        </a:lnSpc>
                      </a:pPr>
                      <a:endParaRPr lang="es-EC" sz="1000" dirty="0">
                        <a:effectLst/>
                        <a:latin typeface="Calibri" panose="020F0502020204030204" pitchFamily="34" charset="0"/>
                      </a:endParaRPr>
                    </a:p>
                  </a:txBody>
                  <a:tcPr marL="39798" marR="39798" marT="0" marB="0" anchor="ctr"/>
                </a:tc>
                <a:tc>
                  <a:txBody>
                    <a:bodyPr/>
                    <a:lstStyle/>
                    <a:p>
                      <a:pPr algn="ctr">
                        <a:lnSpc>
                          <a:spcPct val="107000"/>
                        </a:lnSpc>
                      </a:pPr>
                      <a:endParaRPr lang="es-EC" sz="1000">
                        <a:effectLst/>
                        <a:latin typeface="Calibri" panose="020F0502020204030204" pitchFamily="34" charset="0"/>
                      </a:endParaRPr>
                    </a:p>
                  </a:txBody>
                  <a:tcPr marL="39798" marR="39798" marT="0" marB="0" anchor="b"/>
                </a:tc>
                <a:tc>
                  <a:txBody>
                    <a:bodyPr/>
                    <a:lstStyle/>
                    <a:p>
                      <a:pPr algn="ctr">
                        <a:lnSpc>
                          <a:spcPct val="107000"/>
                        </a:lnSpc>
                      </a:pPr>
                      <a:endParaRPr lang="es-EC" sz="1000" dirty="0">
                        <a:effectLst/>
                        <a:latin typeface="Calibri" panose="020F0502020204030204" pitchFamily="34" charset="0"/>
                      </a:endParaRPr>
                    </a:p>
                  </a:txBody>
                  <a:tcPr marL="39798" marR="39798" marT="0" marB="0" anchor="b"/>
                </a:tc>
                <a:extLst>
                  <a:ext uri="{0D108BD9-81ED-4DB2-BD59-A6C34878D82A}">
                    <a16:rowId xmlns:a16="http://schemas.microsoft.com/office/drawing/2014/main" val="636679350"/>
                  </a:ext>
                </a:extLst>
              </a:tr>
              <a:tr h="343230">
                <a:tc>
                  <a:txBody>
                    <a:bodyPr/>
                    <a:lstStyle/>
                    <a:p>
                      <a:pPr indent="457200" algn="l">
                        <a:lnSpc>
                          <a:spcPct val="150000"/>
                        </a:lnSpc>
                        <a:spcAft>
                          <a:spcPts val="800"/>
                        </a:spcAft>
                      </a:pPr>
                      <a:r>
                        <a:rPr lang="es-CO" sz="1000" dirty="0">
                          <a:effectLst/>
                        </a:rPr>
                        <a:t>Coeficiente de variación</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b"/>
                </a:tc>
                <a:tc>
                  <a:txBody>
                    <a:bodyPr/>
                    <a:lstStyle/>
                    <a:p>
                      <a:pPr indent="457200" algn="l">
                        <a:lnSpc>
                          <a:spcPct val="150000"/>
                        </a:lnSpc>
                        <a:spcAft>
                          <a:spcPts val="800"/>
                        </a:spcAft>
                      </a:pPr>
                      <a:r>
                        <a:rPr lang="es-CO" sz="1000" dirty="0">
                          <a:effectLst/>
                        </a:rPr>
                        <a:t>14,84</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ctr"/>
                </a:tc>
                <a:tc>
                  <a:txBody>
                    <a:bodyPr/>
                    <a:lstStyle/>
                    <a:p>
                      <a:pPr indent="457200" algn="ctr">
                        <a:lnSpc>
                          <a:spcPct val="150000"/>
                        </a:lnSpc>
                        <a:spcAft>
                          <a:spcPts val="800"/>
                        </a:spcAft>
                      </a:pPr>
                      <a:r>
                        <a:rPr lang="es-CO" sz="1000" dirty="0">
                          <a:effectLst/>
                        </a:rPr>
                        <a:t>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798" marR="39798" marT="0" marB="0" anchor="b"/>
                </a:tc>
                <a:tc>
                  <a:txBody>
                    <a:bodyPr/>
                    <a:lstStyle/>
                    <a:p>
                      <a:pPr algn="ctr">
                        <a:lnSpc>
                          <a:spcPct val="107000"/>
                        </a:lnSpc>
                      </a:pPr>
                      <a:endParaRPr lang="es-EC" sz="1000" dirty="0">
                        <a:effectLst/>
                        <a:latin typeface="Calibri" panose="020F0502020204030204" pitchFamily="34" charset="0"/>
                      </a:endParaRPr>
                    </a:p>
                  </a:txBody>
                  <a:tcPr marL="39798" marR="39798" marT="0" marB="0" anchor="b"/>
                </a:tc>
                <a:tc>
                  <a:txBody>
                    <a:bodyPr/>
                    <a:lstStyle/>
                    <a:p>
                      <a:pPr algn="ctr">
                        <a:lnSpc>
                          <a:spcPct val="107000"/>
                        </a:lnSpc>
                      </a:pPr>
                      <a:endParaRPr lang="es-EC" sz="1000" dirty="0">
                        <a:effectLst/>
                        <a:latin typeface="Calibri" panose="020F0502020204030204" pitchFamily="34" charset="0"/>
                      </a:endParaRPr>
                    </a:p>
                  </a:txBody>
                  <a:tcPr marL="39798" marR="39798" marT="0" marB="0" anchor="b"/>
                </a:tc>
                <a:tc>
                  <a:txBody>
                    <a:bodyPr/>
                    <a:lstStyle/>
                    <a:p>
                      <a:pPr algn="ctr">
                        <a:lnSpc>
                          <a:spcPct val="107000"/>
                        </a:lnSpc>
                      </a:pPr>
                      <a:endParaRPr lang="es-EC" sz="1000" dirty="0">
                        <a:effectLst/>
                        <a:latin typeface="Calibri" panose="020F0502020204030204" pitchFamily="34" charset="0"/>
                      </a:endParaRPr>
                    </a:p>
                  </a:txBody>
                  <a:tcPr marL="39798" marR="39798" marT="0" marB="0" anchor="b"/>
                </a:tc>
                <a:extLst>
                  <a:ext uri="{0D108BD9-81ED-4DB2-BD59-A6C34878D82A}">
                    <a16:rowId xmlns:a16="http://schemas.microsoft.com/office/drawing/2014/main" val="1540724695"/>
                  </a:ext>
                </a:extLst>
              </a:tr>
            </a:tbl>
          </a:graphicData>
        </a:graphic>
      </p:graphicFrame>
      <p:sp>
        <p:nvSpPr>
          <p:cNvPr id="8" name="Rectángulo 7">
            <a:extLst>
              <a:ext uri="{FF2B5EF4-FFF2-40B4-BE49-F238E27FC236}">
                <a16:creationId xmlns:a16="http://schemas.microsoft.com/office/drawing/2014/main" id="{CC2FD2CD-2FBD-460B-85CB-D04A8A1A4BCE}"/>
              </a:ext>
            </a:extLst>
          </p:cNvPr>
          <p:cNvSpPr/>
          <p:nvPr/>
        </p:nvSpPr>
        <p:spPr>
          <a:xfrm>
            <a:off x="658666" y="1416029"/>
            <a:ext cx="10084905" cy="954107"/>
          </a:xfrm>
          <a:prstGeom prst="rect">
            <a:avLst/>
          </a:prstGeom>
        </p:spPr>
        <p:txBody>
          <a:bodyPr wrap="square">
            <a:spAutoFit/>
          </a:bodyPr>
          <a:lstStyle/>
          <a:p>
            <a:r>
              <a:rPr lang="es-EC" sz="1400" b="1" dirty="0"/>
              <a:t>Tabla 16</a:t>
            </a:r>
          </a:p>
          <a:p>
            <a:endParaRPr lang="es-EC" sz="1400" i="1" dirty="0"/>
          </a:p>
          <a:p>
            <a:r>
              <a:rPr lang="es-EC" sz="1400" i="1" dirty="0"/>
              <a:t>Análisis de varianza de la mortalidad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p:txBody>
      </p:sp>
    </p:spTree>
    <p:extLst>
      <p:ext uri="{BB962C8B-B14F-4D97-AF65-F5344CB8AC3E}">
        <p14:creationId xmlns:p14="http://schemas.microsoft.com/office/powerpoint/2010/main" val="211260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6AB0E2AB-4A20-4E3D-99E1-B11CDD93E152}"/>
              </a:ext>
            </a:extLst>
          </p:cNvPr>
          <p:cNvGraphicFramePr/>
          <p:nvPr>
            <p:extLst>
              <p:ext uri="{D42A27DB-BD31-4B8C-83A1-F6EECF244321}">
                <p14:modId xmlns:p14="http://schemas.microsoft.com/office/powerpoint/2010/main" val="4187063666"/>
              </p:ext>
            </p:extLst>
          </p:nvPr>
        </p:nvGraphicFramePr>
        <p:xfrm>
          <a:off x="218659" y="1666032"/>
          <a:ext cx="5751445" cy="297518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0F573BC5-41B0-4E70-860A-5C2A951465C9}"/>
              </a:ext>
            </a:extLst>
          </p:cNvPr>
          <p:cNvGraphicFramePr/>
          <p:nvPr>
            <p:extLst>
              <p:ext uri="{D42A27DB-BD31-4B8C-83A1-F6EECF244321}">
                <p14:modId xmlns:p14="http://schemas.microsoft.com/office/powerpoint/2010/main" val="1812778871"/>
              </p:ext>
            </p:extLst>
          </p:nvPr>
        </p:nvGraphicFramePr>
        <p:xfrm>
          <a:off x="6545641" y="1665716"/>
          <a:ext cx="5528022" cy="311721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ángulo 6">
            <a:extLst>
              <a:ext uri="{FF2B5EF4-FFF2-40B4-BE49-F238E27FC236}">
                <a16:creationId xmlns:a16="http://schemas.microsoft.com/office/drawing/2014/main" id="{32F0EE4A-E2AC-46A0-847E-49F1227EFAB8}"/>
              </a:ext>
            </a:extLst>
          </p:cNvPr>
          <p:cNvSpPr/>
          <p:nvPr/>
        </p:nvSpPr>
        <p:spPr>
          <a:xfrm>
            <a:off x="344556" y="4923242"/>
            <a:ext cx="5499653" cy="954107"/>
          </a:xfrm>
          <a:prstGeom prst="rect">
            <a:avLst/>
          </a:prstGeom>
        </p:spPr>
        <p:txBody>
          <a:bodyPr wrap="square">
            <a:spAutoFit/>
          </a:bodyPr>
          <a:lstStyle/>
          <a:p>
            <a:pPr algn="just"/>
            <a:r>
              <a:rPr lang="es-EC" sz="1400" dirty="0"/>
              <a:t>Según (Ortiz Núñez, 2018) menciona en la última etapa el porcentaje de mortalidad que registro con 500 pollos de engorde fue del 2%, esta mortalidad es afectada en algunas razones por factores genéticos, enfermedades, aspectos nutricionales y manejo.</a:t>
            </a:r>
          </a:p>
        </p:txBody>
      </p:sp>
      <p:sp>
        <p:nvSpPr>
          <p:cNvPr id="8" name="Rectángulo 7">
            <a:extLst>
              <a:ext uri="{FF2B5EF4-FFF2-40B4-BE49-F238E27FC236}">
                <a16:creationId xmlns:a16="http://schemas.microsoft.com/office/drawing/2014/main" id="{C12333E2-90E7-449C-9EFA-4CEC1C89B220}"/>
              </a:ext>
            </a:extLst>
          </p:cNvPr>
          <p:cNvSpPr/>
          <p:nvPr/>
        </p:nvSpPr>
        <p:spPr>
          <a:xfrm>
            <a:off x="6771861" y="4923242"/>
            <a:ext cx="5075583" cy="1169551"/>
          </a:xfrm>
          <a:prstGeom prst="rect">
            <a:avLst/>
          </a:prstGeom>
        </p:spPr>
        <p:txBody>
          <a:bodyPr wrap="square">
            <a:spAutoFit/>
          </a:bodyPr>
          <a:lstStyle/>
          <a:p>
            <a:pPr algn="just"/>
            <a:r>
              <a:rPr lang="es-EC" sz="1400" dirty="0"/>
              <a:t>Según (León, 2020) menciona en sus trabajos investigativos aplicando dos niveles de aceite de orégano con dosis de 1 ml obtuvo rangos menores en porcentaje de mortalidad debido a que estas sustancias produce inmunidad en el animal como promotor en el crecimiento de pollos </a:t>
            </a:r>
            <a:r>
              <a:rPr lang="es-EC" sz="1400" dirty="0" err="1"/>
              <a:t>broiler</a:t>
            </a:r>
            <a:r>
              <a:rPr lang="es-EC" sz="1400" dirty="0"/>
              <a:t>.</a:t>
            </a:r>
          </a:p>
        </p:txBody>
      </p:sp>
      <p:pic>
        <p:nvPicPr>
          <p:cNvPr id="9" name="Imagen 8">
            <a:extLst>
              <a:ext uri="{FF2B5EF4-FFF2-40B4-BE49-F238E27FC236}">
                <a16:creationId xmlns:a16="http://schemas.microsoft.com/office/drawing/2014/main" id="{CE33E589-1A9E-4095-B16D-A735DACC075E}"/>
              </a:ext>
            </a:extLst>
          </p:cNvPr>
          <p:cNvPicPr>
            <a:picLocks noChangeAspect="1"/>
          </p:cNvPicPr>
          <p:nvPr/>
        </p:nvPicPr>
        <p:blipFill>
          <a:blip r:embed="rId4"/>
          <a:stretch>
            <a:fillRect/>
          </a:stretch>
        </p:blipFill>
        <p:spPr>
          <a:xfrm>
            <a:off x="0" y="0"/>
            <a:ext cx="10546510" cy="510988"/>
          </a:xfrm>
          <a:prstGeom prst="rect">
            <a:avLst/>
          </a:prstGeom>
        </p:spPr>
      </p:pic>
      <p:pic>
        <p:nvPicPr>
          <p:cNvPr id="10" name="Picture 4" descr="ESPE | Sede Latacunga">
            <a:extLst>
              <a:ext uri="{FF2B5EF4-FFF2-40B4-BE49-F238E27FC236}">
                <a16:creationId xmlns:a16="http://schemas.microsoft.com/office/drawing/2014/main" id="{C205D639-F6E4-4F5E-88A9-2AE3DA8B7C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94AA073F-939A-482B-A373-9B0EB4A21C8E}"/>
              </a:ext>
            </a:extLst>
          </p:cNvPr>
          <p:cNvSpPr/>
          <p:nvPr/>
        </p:nvSpPr>
        <p:spPr>
          <a:xfrm>
            <a:off x="230978" y="651299"/>
            <a:ext cx="8749856" cy="1200329"/>
          </a:xfrm>
          <a:prstGeom prst="rect">
            <a:avLst/>
          </a:prstGeom>
        </p:spPr>
        <p:txBody>
          <a:bodyPr wrap="square">
            <a:spAutoFit/>
          </a:bodyPr>
          <a:lstStyle/>
          <a:p>
            <a:r>
              <a:rPr lang="es-EC" sz="1600" b="1" dirty="0"/>
              <a:t>Figura 6</a:t>
            </a:r>
            <a:endParaRPr lang="es-EC" sz="1600" i="1" dirty="0"/>
          </a:p>
          <a:p>
            <a:endParaRPr lang="es-EC" sz="1400" i="1" dirty="0"/>
          </a:p>
          <a:p>
            <a:pPr algn="just"/>
            <a:r>
              <a:rPr lang="es-EC" sz="1400" i="1" dirty="0"/>
              <a:t>Prueba de Tukey al 5% para el factor A Y B del porcentaje de mortalidad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a:p>
            <a:pPr algn="just"/>
            <a:r>
              <a:rPr lang="es-EC" sz="1400" i="1" dirty="0"/>
              <a:t>.</a:t>
            </a:r>
          </a:p>
        </p:txBody>
      </p:sp>
    </p:spTree>
    <p:extLst>
      <p:ext uri="{BB962C8B-B14F-4D97-AF65-F5344CB8AC3E}">
        <p14:creationId xmlns:p14="http://schemas.microsoft.com/office/powerpoint/2010/main" val="3320911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F69FD5C-AF4F-49D0-ADFF-5C26E2C96F84}"/>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4257BDA5-2539-46C2-83E5-C69022523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áfico 5">
            <a:extLst>
              <a:ext uri="{FF2B5EF4-FFF2-40B4-BE49-F238E27FC236}">
                <a16:creationId xmlns:a16="http://schemas.microsoft.com/office/drawing/2014/main" id="{E14248A6-DAA9-46B5-81D9-3BD42563061F}"/>
              </a:ext>
            </a:extLst>
          </p:cNvPr>
          <p:cNvGraphicFramePr/>
          <p:nvPr>
            <p:extLst>
              <p:ext uri="{D42A27DB-BD31-4B8C-83A1-F6EECF244321}">
                <p14:modId xmlns:p14="http://schemas.microsoft.com/office/powerpoint/2010/main" val="468737082"/>
              </p:ext>
            </p:extLst>
          </p:nvPr>
        </p:nvGraphicFramePr>
        <p:xfrm>
          <a:off x="437321" y="2127870"/>
          <a:ext cx="8187623" cy="4400257"/>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ángulo 6">
            <a:extLst>
              <a:ext uri="{FF2B5EF4-FFF2-40B4-BE49-F238E27FC236}">
                <a16:creationId xmlns:a16="http://schemas.microsoft.com/office/drawing/2014/main" id="{A1CEF477-23FA-4CF3-AB19-CE32178ED0DB}"/>
              </a:ext>
            </a:extLst>
          </p:cNvPr>
          <p:cNvSpPr/>
          <p:nvPr/>
        </p:nvSpPr>
        <p:spPr>
          <a:xfrm>
            <a:off x="8198955" y="3423537"/>
            <a:ext cx="3790123" cy="1384995"/>
          </a:xfrm>
          <a:prstGeom prst="rect">
            <a:avLst/>
          </a:prstGeom>
        </p:spPr>
        <p:txBody>
          <a:bodyPr wrap="square">
            <a:spAutoFit/>
          </a:bodyPr>
          <a:lstStyle/>
          <a:p>
            <a:pPr algn="just"/>
            <a:r>
              <a:rPr lang="es-EC" sz="1400" dirty="0">
                <a:latin typeface="Calibri" panose="020F0502020204030204" pitchFamily="34" charset="0"/>
                <a:ea typeface="Calibri" panose="020F0502020204030204" pitchFamily="34" charset="0"/>
                <a:cs typeface="Times New Roman" panose="02020603050405020304" pitchFamily="18" charset="0"/>
              </a:rPr>
              <a:t>Según (Londoño &amp; </a:t>
            </a:r>
            <a:r>
              <a:rPr lang="es-EC" sz="1400" dirty="0" err="1">
                <a:latin typeface="Calibri" panose="020F0502020204030204" pitchFamily="34" charset="0"/>
                <a:ea typeface="Calibri" panose="020F0502020204030204" pitchFamily="34" charset="0"/>
                <a:cs typeface="Times New Roman" panose="02020603050405020304" pitchFamily="18" charset="0"/>
              </a:rPr>
              <a:t>Blaschike</a:t>
            </a:r>
            <a:r>
              <a:rPr lang="es-EC" sz="1400" dirty="0">
                <a:latin typeface="Calibri" panose="020F0502020204030204" pitchFamily="34" charset="0"/>
                <a:ea typeface="Calibri" panose="020F0502020204030204" pitchFamily="34" charset="0"/>
                <a:cs typeface="Times New Roman" panose="02020603050405020304" pitchFamily="18" charset="0"/>
              </a:rPr>
              <a:t>, 2014) menciona los índices permitidos en rangos de porcentaje de mortalidad en la crianza de pollos de engorde son menor al 5%. Obteniendo en esta investigación resultados positivos manejados de una forma eficiente. </a:t>
            </a:r>
            <a:endParaRPr lang="es-EC" sz="1400" dirty="0"/>
          </a:p>
        </p:txBody>
      </p:sp>
      <p:sp>
        <p:nvSpPr>
          <p:cNvPr id="9" name="Rectángulo 8">
            <a:extLst>
              <a:ext uri="{FF2B5EF4-FFF2-40B4-BE49-F238E27FC236}">
                <a16:creationId xmlns:a16="http://schemas.microsoft.com/office/drawing/2014/main" id="{D7FCCAAF-EBB8-40E1-9AA6-06114F14B19B}"/>
              </a:ext>
            </a:extLst>
          </p:cNvPr>
          <p:cNvSpPr/>
          <p:nvPr/>
        </p:nvSpPr>
        <p:spPr>
          <a:xfrm>
            <a:off x="549030" y="611543"/>
            <a:ext cx="8749856" cy="1200329"/>
          </a:xfrm>
          <a:prstGeom prst="rect">
            <a:avLst/>
          </a:prstGeom>
        </p:spPr>
        <p:txBody>
          <a:bodyPr wrap="square">
            <a:spAutoFit/>
          </a:bodyPr>
          <a:lstStyle/>
          <a:p>
            <a:r>
              <a:rPr lang="es-EC" sz="1600" b="1" dirty="0"/>
              <a:t>Figura 7</a:t>
            </a:r>
            <a:endParaRPr lang="es-EC" sz="1600" i="1" dirty="0"/>
          </a:p>
          <a:p>
            <a:endParaRPr lang="es-EC" sz="1400" i="1" dirty="0"/>
          </a:p>
          <a:p>
            <a:pPr algn="just"/>
            <a:r>
              <a:rPr lang="es-EC" sz="1400" i="1" dirty="0"/>
              <a:t>Prueba de Tukey al 5% para la interacción fases x dosis del porcentaje de mortalidad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a:p>
            <a:pPr algn="just"/>
            <a:r>
              <a:rPr lang="es-EC" sz="1400" i="1" dirty="0"/>
              <a:t>.</a:t>
            </a:r>
          </a:p>
        </p:txBody>
      </p:sp>
    </p:spTree>
    <p:extLst>
      <p:ext uri="{BB962C8B-B14F-4D97-AF65-F5344CB8AC3E}">
        <p14:creationId xmlns:p14="http://schemas.microsoft.com/office/powerpoint/2010/main" val="1734151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B1DE922-4988-4F95-90D9-C73F20333658}"/>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485F2CCF-B382-4D27-804F-5FB3B2D44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A62C950D-A51B-4BE9-B6B7-EA2B607E8666}"/>
              </a:ext>
            </a:extLst>
          </p:cNvPr>
          <p:cNvSpPr/>
          <p:nvPr/>
        </p:nvSpPr>
        <p:spPr>
          <a:xfrm>
            <a:off x="348490" y="716571"/>
            <a:ext cx="2714205" cy="545534"/>
          </a:xfrm>
          <a:prstGeom prst="rect">
            <a:avLst/>
          </a:prstGeom>
        </p:spPr>
        <p:txBody>
          <a:bodyPr wrap="none">
            <a:spAutoFit/>
          </a:bodyPr>
          <a:lstStyle/>
          <a:p>
            <a:pPr algn="just">
              <a:lnSpc>
                <a:spcPct val="150000"/>
              </a:lnSpc>
            </a:pPr>
            <a:r>
              <a:rPr lang="es-EC" sz="2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Microvellosidades </a:t>
            </a:r>
            <a:endParaRPr lang="es-EC" sz="2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2910BBE7-7562-40AA-9747-3DE335E4B069}"/>
              </a:ext>
            </a:extLst>
          </p:cNvPr>
          <p:cNvSpPr/>
          <p:nvPr/>
        </p:nvSpPr>
        <p:spPr>
          <a:xfrm>
            <a:off x="348490" y="1146739"/>
            <a:ext cx="4819396" cy="567271"/>
          </a:xfrm>
          <a:prstGeom prst="rect">
            <a:avLst/>
          </a:prstGeom>
        </p:spPr>
        <p:txBody>
          <a:bodyPr wrap="none">
            <a:spAutoFit/>
          </a:bodyPr>
          <a:lstStyle/>
          <a:p>
            <a:pPr>
              <a:lnSpc>
                <a:spcPct val="200000"/>
              </a:lnSpc>
            </a:pPr>
            <a:r>
              <a:rPr lang="es-EC"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Altura de las microvellosidades intestinales (</a:t>
            </a:r>
            <a:r>
              <a:rPr lang="es-EC" b="1" i="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um</a:t>
            </a:r>
            <a:r>
              <a:rPr lang="es-EC"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s-EC"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ángulo 7">
            <a:extLst>
              <a:ext uri="{FF2B5EF4-FFF2-40B4-BE49-F238E27FC236}">
                <a16:creationId xmlns:a16="http://schemas.microsoft.com/office/drawing/2014/main" id="{CBE798E8-8855-4530-8A77-393A86FFD9A3}"/>
              </a:ext>
            </a:extLst>
          </p:cNvPr>
          <p:cNvSpPr/>
          <p:nvPr/>
        </p:nvSpPr>
        <p:spPr>
          <a:xfrm>
            <a:off x="689113" y="1897856"/>
            <a:ext cx="10686894" cy="954107"/>
          </a:xfrm>
          <a:prstGeom prst="rect">
            <a:avLst/>
          </a:prstGeom>
        </p:spPr>
        <p:txBody>
          <a:bodyPr wrap="square">
            <a:spAutoFit/>
          </a:bodyPr>
          <a:lstStyle/>
          <a:p>
            <a:r>
              <a:rPr lang="es-EC" sz="1400" b="1" dirty="0"/>
              <a:t>Tabla 17</a:t>
            </a:r>
          </a:p>
          <a:p>
            <a:endParaRPr lang="es-EC" sz="1400" i="1" dirty="0"/>
          </a:p>
          <a:p>
            <a:r>
              <a:rPr lang="es-EC" sz="1400" i="1" dirty="0"/>
              <a:t>Análisis de varianza de la altura de las microvellosidades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p:txBody>
      </p:sp>
      <p:graphicFrame>
        <p:nvGraphicFramePr>
          <p:cNvPr id="9" name="Tabla 8">
            <a:extLst>
              <a:ext uri="{FF2B5EF4-FFF2-40B4-BE49-F238E27FC236}">
                <a16:creationId xmlns:a16="http://schemas.microsoft.com/office/drawing/2014/main" id="{563858C9-CD48-4DB8-8F02-7C8B66C66CB2}"/>
              </a:ext>
            </a:extLst>
          </p:cNvPr>
          <p:cNvGraphicFramePr>
            <a:graphicFrameLocks noGrp="1"/>
          </p:cNvGraphicFramePr>
          <p:nvPr>
            <p:extLst>
              <p:ext uri="{D42A27DB-BD31-4B8C-83A1-F6EECF244321}">
                <p14:modId xmlns:p14="http://schemas.microsoft.com/office/powerpoint/2010/main" val="611278252"/>
              </p:ext>
            </p:extLst>
          </p:nvPr>
        </p:nvGraphicFramePr>
        <p:xfrm>
          <a:off x="815993" y="2920443"/>
          <a:ext cx="10560014" cy="3638369"/>
        </p:xfrm>
        <a:graphic>
          <a:graphicData uri="http://schemas.openxmlformats.org/drawingml/2006/table">
            <a:tbl>
              <a:tblPr firstRow="1" firstCol="1" bandRow="1">
                <a:tableStyleId>{68D230F3-CF80-4859-8CE7-A43EE81993B5}</a:tableStyleId>
              </a:tblPr>
              <a:tblGrid>
                <a:gridCol w="2946383">
                  <a:extLst>
                    <a:ext uri="{9D8B030D-6E8A-4147-A177-3AD203B41FA5}">
                      <a16:colId xmlns:a16="http://schemas.microsoft.com/office/drawing/2014/main" val="3092830276"/>
                    </a:ext>
                  </a:extLst>
                </a:gridCol>
                <a:gridCol w="1578278">
                  <a:extLst>
                    <a:ext uri="{9D8B030D-6E8A-4147-A177-3AD203B41FA5}">
                      <a16:colId xmlns:a16="http://schemas.microsoft.com/office/drawing/2014/main" val="1479252568"/>
                    </a:ext>
                  </a:extLst>
                </a:gridCol>
                <a:gridCol w="1546207">
                  <a:extLst>
                    <a:ext uri="{9D8B030D-6E8A-4147-A177-3AD203B41FA5}">
                      <a16:colId xmlns:a16="http://schemas.microsoft.com/office/drawing/2014/main" val="3538885410"/>
                    </a:ext>
                  </a:extLst>
                </a:gridCol>
                <a:gridCol w="1558576">
                  <a:extLst>
                    <a:ext uri="{9D8B030D-6E8A-4147-A177-3AD203B41FA5}">
                      <a16:colId xmlns:a16="http://schemas.microsoft.com/office/drawing/2014/main" val="1532183327"/>
                    </a:ext>
                  </a:extLst>
                </a:gridCol>
                <a:gridCol w="1379114">
                  <a:extLst>
                    <a:ext uri="{9D8B030D-6E8A-4147-A177-3AD203B41FA5}">
                      <a16:colId xmlns:a16="http://schemas.microsoft.com/office/drawing/2014/main" val="4054416957"/>
                    </a:ext>
                  </a:extLst>
                </a:gridCol>
                <a:gridCol w="1551456">
                  <a:extLst>
                    <a:ext uri="{9D8B030D-6E8A-4147-A177-3AD203B41FA5}">
                      <a16:colId xmlns:a16="http://schemas.microsoft.com/office/drawing/2014/main" val="2284182497"/>
                    </a:ext>
                  </a:extLst>
                </a:gridCol>
              </a:tblGrid>
              <a:tr h="402591">
                <a:tc>
                  <a:txBody>
                    <a:bodyPr/>
                    <a:lstStyle/>
                    <a:p>
                      <a:pPr indent="457200" algn="ctr">
                        <a:lnSpc>
                          <a:spcPct val="150000"/>
                        </a:lnSpc>
                        <a:spcAft>
                          <a:spcPts val="800"/>
                        </a:spcAft>
                      </a:pPr>
                      <a:r>
                        <a:rPr lang="es-CO" sz="1000">
                          <a:effectLst/>
                        </a:rPr>
                        <a:t>Fuente de variación</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nSpc>
                          <a:spcPct val="150000"/>
                        </a:lnSpc>
                        <a:spcAft>
                          <a:spcPts val="800"/>
                        </a:spcAft>
                      </a:pPr>
                      <a:r>
                        <a:rPr lang="es-CO" sz="1000">
                          <a:effectLst/>
                        </a:rPr>
                        <a:t>Suma de Cuadrados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dirty="0">
                          <a:effectLst/>
                        </a:rPr>
                        <a:t>Grados de libertad</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dirty="0">
                          <a:effectLst/>
                        </a:rPr>
                        <a:t>Cuadrados medios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F-calculado</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p-valor</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3642888435"/>
                  </a:ext>
                </a:extLst>
              </a:tr>
              <a:tr h="335303">
                <a:tc>
                  <a:txBody>
                    <a:bodyPr/>
                    <a:lstStyle/>
                    <a:p>
                      <a:pPr indent="457200">
                        <a:lnSpc>
                          <a:spcPct val="150000"/>
                        </a:lnSpc>
                        <a:spcAft>
                          <a:spcPts val="800"/>
                        </a:spcAft>
                      </a:pPr>
                      <a:r>
                        <a:rPr lang="es-CO" sz="1000">
                          <a:effectLst/>
                        </a:rPr>
                        <a:t>FACTOR A Fases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CO" sz="1000" dirty="0">
                          <a:effectLst/>
                        </a:rPr>
                        <a:t>6,12</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3,06</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3404,6</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&lt;0,0001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2477321684"/>
                  </a:ext>
                </a:extLst>
              </a:tr>
              <a:tr h="349201">
                <a:tc>
                  <a:txBody>
                    <a:bodyPr/>
                    <a:lstStyle/>
                    <a:p>
                      <a:pPr indent="457200">
                        <a:lnSpc>
                          <a:spcPct val="150000"/>
                        </a:lnSpc>
                        <a:spcAft>
                          <a:spcPts val="800"/>
                        </a:spcAft>
                      </a:pPr>
                      <a:r>
                        <a:rPr lang="es-CO" sz="1000">
                          <a:effectLst/>
                        </a:rPr>
                        <a:t>C1= Toda la fase vs Fase Desarrollo, Fase Final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CO" sz="1000">
                          <a:effectLst/>
                        </a:rPr>
                        <a:t>5,72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5,72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6366,25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&lt;0,0001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1354415829"/>
                  </a:ext>
                </a:extLst>
              </a:tr>
              <a:tr h="335303">
                <a:tc>
                  <a:txBody>
                    <a:bodyPr/>
                    <a:lstStyle/>
                    <a:p>
                      <a:pPr indent="457200">
                        <a:lnSpc>
                          <a:spcPct val="150000"/>
                        </a:lnSpc>
                        <a:spcAft>
                          <a:spcPts val="800"/>
                        </a:spcAft>
                      </a:pPr>
                      <a:r>
                        <a:rPr lang="es-CO" sz="1000">
                          <a:effectLst/>
                        </a:rPr>
                        <a:t>C2= Fase Desarrollo vs Fase Final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CO" sz="1000">
                          <a:effectLst/>
                        </a:rPr>
                        <a:t>0,42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0,42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469,49</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&lt;0,0001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435727244"/>
                  </a:ext>
                </a:extLst>
              </a:tr>
              <a:tr h="335303">
                <a:tc>
                  <a:txBody>
                    <a:bodyPr/>
                    <a:lstStyle/>
                    <a:p>
                      <a:pPr indent="457200">
                        <a:lnSpc>
                          <a:spcPct val="150000"/>
                        </a:lnSpc>
                        <a:spcAft>
                          <a:spcPts val="800"/>
                        </a:spcAft>
                      </a:pPr>
                      <a:r>
                        <a:rPr lang="es-CO" sz="1000">
                          <a:effectLst/>
                        </a:rPr>
                        <a:t>FACTOR B Dosis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CO" sz="1000" dirty="0">
                          <a:effectLst/>
                        </a:rPr>
                        <a:t>0,01</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0,01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7,82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0,0021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1024594536"/>
                  </a:ext>
                </a:extLst>
              </a:tr>
              <a:tr h="335303">
                <a:tc>
                  <a:txBody>
                    <a:bodyPr/>
                    <a:lstStyle/>
                    <a:p>
                      <a:pPr indent="457200">
                        <a:lnSpc>
                          <a:spcPct val="150000"/>
                        </a:lnSpc>
                        <a:spcAft>
                          <a:spcPts val="800"/>
                        </a:spcAft>
                      </a:pPr>
                      <a:r>
                        <a:rPr lang="es-CO" sz="1000">
                          <a:effectLst/>
                        </a:rPr>
                        <a:t>Lineal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CO" sz="1000">
                          <a:effectLst/>
                        </a:rPr>
                        <a:t>1,50E-03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1,50E-03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1,67</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0,2066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656241538"/>
                  </a:ext>
                </a:extLst>
              </a:tr>
              <a:tr h="335303">
                <a:tc>
                  <a:txBody>
                    <a:bodyPr/>
                    <a:lstStyle/>
                    <a:p>
                      <a:pPr indent="457200">
                        <a:lnSpc>
                          <a:spcPct val="150000"/>
                        </a:lnSpc>
                        <a:spcAft>
                          <a:spcPts val="800"/>
                        </a:spcAft>
                      </a:pPr>
                      <a:r>
                        <a:rPr lang="es-CO" sz="1000">
                          <a:effectLst/>
                        </a:rPr>
                        <a:t>Cuadrática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CO" sz="1000">
                          <a:effectLst/>
                        </a:rPr>
                        <a:t>0,01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dirty="0">
                          <a:effectLst/>
                        </a:rPr>
                        <a:t>1</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dirty="0">
                          <a:effectLst/>
                        </a:rPr>
                        <a:t>0,01</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13,96</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0,0009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4114023706"/>
                  </a:ext>
                </a:extLst>
              </a:tr>
              <a:tr h="335303">
                <a:tc>
                  <a:txBody>
                    <a:bodyPr/>
                    <a:lstStyle/>
                    <a:p>
                      <a:pPr indent="457200">
                        <a:lnSpc>
                          <a:spcPct val="150000"/>
                        </a:lnSpc>
                        <a:spcAft>
                          <a:spcPts val="800"/>
                        </a:spcAft>
                      </a:pPr>
                      <a:r>
                        <a:rPr lang="es-CO" sz="1000">
                          <a:effectLst/>
                        </a:rPr>
                        <a:t>Fases*Dosis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CO" sz="1000">
                          <a:effectLst/>
                        </a:rPr>
                        <a:t>0,02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4,10E-03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4,52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0,0064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extLst>
                  <a:ext uri="{0D108BD9-81ED-4DB2-BD59-A6C34878D82A}">
                    <a16:rowId xmlns:a16="http://schemas.microsoft.com/office/drawing/2014/main" val="3015235314"/>
                  </a:ext>
                </a:extLst>
              </a:tr>
              <a:tr h="335303">
                <a:tc>
                  <a:txBody>
                    <a:bodyPr/>
                    <a:lstStyle/>
                    <a:p>
                      <a:pPr indent="457200">
                        <a:lnSpc>
                          <a:spcPct val="150000"/>
                        </a:lnSpc>
                        <a:spcAft>
                          <a:spcPts val="800"/>
                        </a:spcAft>
                      </a:pPr>
                      <a:r>
                        <a:rPr lang="es-CO" sz="1000">
                          <a:effectLst/>
                        </a:rPr>
                        <a:t>Error experimental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CO" sz="1000">
                          <a:effectLst/>
                        </a:rPr>
                        <a:t>0,02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27</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9,00E-04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a:lnSpc>
                          <a:spcPct val="107000"/>
                        </a:lnSpc>
                      </a:pPr>
                      <a:endParaRPr lang="es-EC" sz="1000">
                        <a:effectLst/>
                        <a:latin typeface="Calibri" panose="020F0502020204030204" pitchFamily="34" charset="0"/>
                      </a:endParaRPr>
                    </a:p>
                  </a:txBody>
                  <a:tcPr marL="38798" marR="38798" marT="0" marB="0" anchor="ctr"/>
                </a:tc>
                <a:tc>
                  <a:txBody>
                    <a:bodyPr/>
                    <a:lstStyle/>
                    <a:p>
                      <a:pPr>
                        <a:lnSpc>
                          <a:spcPct val="107000"/>
                        </a:lnSpc>
                      </a:pPr>
                      <a:endParaRPr lang="es-EC" sz="1000">
                        <a:effectLst/>
                        <a:latin typeface="Calibri" panose="020F0502020204030204" pitchFamily="34" charset="0"/>
                      </a:endParaRPr>
                    </a:p>
                  </a:txBody>
                  <a:tcPr marL="38798" marR="38798" marT="0" marB="0" anchor="ctr"/>
                </a:tc>
                <a:extLst>
                  <a:ext uri="{0D108BD9-81ED-4DB2-BD59-A6C34878D82A}">
                    <a16:rowId xmlns:a16="http://schemas.microsoft.com/office/drawing/2014/main" val="2311072873"/>
                  </a:ext>
                </a:extLst>
              </a:tr>
              <a:tr h="189924">
                <a:tc>
                  <a:txBody>
                    <a:bodyPr/>
                    <a:lstStyle/>
                    <a:p>
                      <a:pPr indent="457200">
                        <a:lnSpc>
                          <a:spcPct val="150000"/>
                        </a:lnSpc>
                        <a:spcAft>
                          <a:spcPts val="800"/>
                        </a:spcAft>
                      </a:pPr>
                      <a:r>
                        <a:rPr lang="es-CO" sz="1000">
                          <a:effectLst/>
                        </a:rPr>
                        <a:t>Total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CO" sz="1000">
                          <a:effectLst/>
                        </a:rPr>
                        <a:t>6,17</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indent="457200" algn="ctr">
                        <a:lnSpc>
                          <a:spcPct val="150000"/>
                        </a:lnSpc>
                        <a:spcAft>
                          <a:spcPts val="800"/>
                        </a:spcAft>
                      </a:pPr>
                      <a:r>
                        <a:rPr lang="es-CO" sz="1000">
                          <a:effectLst/>
                        </a:rPr>
                        <a:t>35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a:lnSpc>
                          <a:spcPct val="107000"/>
                        </a:lnSpc>
                      </a:pPr>
                      <a:endParaRPr lang="es-EC" sz="1000">
                        <a:effectLst/>
                        <a:latin typeface="Calibri" panose="020F0502020204030204" pitchFamily="34" charset="0"/>
                      </a:endParaRPr>
                    </a:p>
                  </a:txBody>
                  <a:tcPr marL="38798" marR="38798" marT="0" marB="0" anchor="ctr"/>
                </a:tc>
                <a:tc>
                  <a:txBody>
                    <a:bodyPr/>
                    <a:lstStyle/>
                    <a:p>
                      <a:pPr>
                        <a:lnSpc>
                          <a:spcPct val="107000"/>
                        </a:lnSpc>
                      </a:pPr>
                      <a:endParaRPr lang="es-EC" sz="1000">
                        <a:effectLst/>
                        <a:latin typeface="Calibri" panose="020F0502020204030204" pitchFamily="34" charset="0"/>
                      </a:endParaRPr>
                    </a:p>
                  </a:txBody>
                  <a:tcPr marL="38798" marR="38798" marT="0" marB="0" anchor="ctr"/>
                </a:tc>
                <a:tc>
                  <a:txBody>
                    <a:bodyPr/>
                    <a:lstStyle/>
                    <a:p>
                      <a:pPr>
                        <a:lnSpc>
                          <a:spcPct val="107000"/>
                        </a:lnSpc>
                      </a:pPr>
                      <a:endParaRPr lang="es-EC" sz="1000">
                        <a:effectLst/>
                        <a:latin typeface="Calibri" panose="020F0502020204030204" pitchFamily="34" charset="0"/>
                      </a:endParaRPr>
                    </a:p>
                  </a:txBody>
                  <a:tcPr marL="38798" marR="38798" marT="0" marB="0" anchor="ctr"/>
                </a:tc>
                <a:extLst>
                  <a:ext uri="{0D108BD9-81ED-4DB2-BD59-A6C34878D82A}">
                    <a16:rowId xmlns:a16="http://schemas.microsoft.com/office/drawing/2014/main" val="2879966859"/>
                  </a:ext>
                </a:extLst>
              </a:tr>
              <a:tr h="335303">
                <a:tc>
                  <a:txBody>
                    <a:bodyPr/>
                    <a:lstStyle/>
                    <a:p>
                      <a:pPr indent="457200">
                        <a:lnSpc>
                          <a:spcPct val="150000"/>
                        </a:lnSpc>
                        <a:spcAft>
                          <a:spcPts val="800"/>
                        </a:spcAft>
                      </a:pPr>
                      <a:r>
                        <a:rPr lang="es-CO" sz="1000">
                          <a:effectLst/>
                        </a:rPr>
                        <a:t>Coeficiente de variación</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b"/>
                </a:tc>
                <a:tc>
                  <a:txBody>
                    <a:bodyPr/>
                    <a:lstStyle/>
                    <a:p>
                      <a:pPr indent="457200" algn="ctr">
                        <a:lnSpc>
                          <a:spcPct val="150000"/>
                        </a:lnSpc>
                        <a:spcAft>
                          <a:spcPts val="800"/>
                        </a:spcAft>
                      </a:pPr>
                      <a:r>
                        <a:rPr lang="es-CO" sz="1000">
                          <a:effectLst/>
                        </a:rPr>
                        <a:t>0,17</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8798" marR="38798" marT="0" marB="0" anchor="ctr"/>
                </a:tc>
                <a:tc>
                  <a:txBody>
                    <a:bodyPr/>
                    <a:lstStyle/>
                    <a:p>
                      <a:pPr>
                        <a:lnSpc>
                          <a:spcPct val="107000"/>
                        </a:lnSpc>
                      </a:pPr>
                      <a:endParaRPr lang="es-EC" sz="1000">
                        <a:effectLst/>
                        <a:latin typeface="Calibri" panose="020F0502020204030204" pitchFamily="34" charset="0"/>
                      </a:endParaRPr>
                    </a:p>
                  </a:txBody>
                  <a:tcPr marL="38798" marR="38798" marT="0" marB="0" anchor="ctr"/>
                </a:tc>
                <a:tc>
                  <a:txBody>
                    <a:bodyPr/>
                    <a:lstStyle/>
                    <a:p>
                      <a:pPr>
                        <a:lnSpc>
                          <a:spcPct val="107000"/>
                        </a:lnSpc>
                      </a:pPr>
                      <a:endParaRPr lang="es-EC" sz="1000">
                        <a:effectLst/>
                        <a:latin typeface="Calibri" panose="020F0502020204030204" pitchFamily="34" charset="0"/>
                      </a:endParaRPr>
                    </a:p>
                  </a:txBody>
                  <a:tcPr marL="38798" marR="38798" marT="0" marB="0" anchor="ctr"/>
                </a:tc>
                <a:tc>
                  <a:txBody>
                    <a:bodyPr/>
                    <a:lstStyle/>
                    <a:p>
                      <a:pPr>
                        <a:lnSpc>
                          <a:spcPct val="107000"/>
                        </a:lnSpc>
                      </a:pPr>
                      <a:endParaRPr lang="es-EC" sz="1000">
                        <a:effectLst/>
                        <a:latin typeface="Calibri" panose="020F0502020204030204" pitchFamily="34" charset="0"/>
                      </a:endParaRPr>
                    </a:p>
                  </a:txBody>
                  <a:tcPr marL="38798" marR="38798" marT="0" marB="0" anchor="ctr"/>
                </a:tc>
                <a:tc>
                  <a:txBody>
                    <a:bodyPr/>
                    <a:lstStyle/>
                    <a:p>
                      <a:pPr>
                        <a:lnSpc>
                          <a:spcPct val="107000"/>
                        </a:lnSpc>
                      </a:pPr>
                      <a:endParaRPr lang="es-EC" sz="1000" dirty="0">
                        <a:effectLst/>
                        <a:latin typeface="Calibri" panose="020F0502020204030204" pitchFamily="34" charset="0"/>
                      </a:endParaRPr>
                    </a:p>
                  </a:txBody>
                  <a:tcPr marL="38798" marR="38798" marT="0" marB="0" anchor="ctr"/>
                </a:tc>
                <a:extLst>
                  <a:ext uri="{0D108BD9-81ED-4DB2-BD59-A6C34878D82A}">
                    <a16:rowId xmlns:a16="http://schemas.microsoft.com/office/drawing/2014/main" val="2601912663"/>
                  </a:ext>
                </a:extLst>
              </a:tr>
            </a:tbl>
          </a:graphicData>
        </a:graphic>
      </p:graphicFrame>
    </p:spTree>
    <p:extLst>
      <p:ext uri="{BB962C8B-B14F-4D97-AF65-F5344CB8AC3E}">
        <p14:creationId xmlns:p14="http://schemas.microsoft.com/office/powerpoint/2010/main" val="2293582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F99AF0E-4E2B-44D3-B7D7-9030BCF39802}"/>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FAB480C0-1A42-4845-B710-C3A6390B2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áfico 5">
            <a:extLst>
              <a:ext uri="{FF2B5EF4-FFF2-40B4-BE49-F238E27FC236}">
                <a16:creationId xmlns:a16="http://schemas.microsoft.com/office/drawing/2014/main" id="{F93CA144-82EE-47C6-8D4A-8B6039477162}"/>
              </a:ext>
            </a:extLst>
          </p:cNvPr>
          <p:cNvGraphicFramePr/>
          <p:nvPr>
            <p:extLst>
              <p:ext uri="{D42A27DB-BD31-4B8C-83A1-F6EECF244321}">
                <p14:modId xmlns:p14="http://schemas.microsoft.com/office/powerpoint/2010/main" val="3986578350"/>
              </p:ext>
            </p:extLst>
          </p:nvPr>
        </p:nvGraphicFramePr>
        <p:xfrm>
          <a:off x="149914" y="1742045"/>
          <a:ext cx="5826816" cy="337391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áfico 6">
            <a:extLst>
              <a:ext uri="{FF2B5EF4-FFF2-40B4-BE49-F238E27FC236}">
                <a16:creationId xmlns:a16="http://schemas.microsoft.com/office/drawing/2014/main" id="{DF5E62C3-7915-41B3-AE79-C07E06A7A531}"/>
              </a:ext>
            </a:extLst>
          </p:cNvPr>
          <p:cNvGraphicFramePr/>
          <p:nvPr>
            <p:extLst>
              <p:ext uri="{D42A27DB-BD31-4B8C-83A1-F6EECF244321}">
                <p14:modId xmlns:p14="http://schemas.microsoft.com/office/powerpoint/2010/main" val="967883633"/>
              </p:ext>
            </p:extLst>
          </p:nvPr>
        </p:nvGraphicFramePr>
        <p:xfrm>
          <a:off x="6555687" y="1912427"/>
          <a:ext cx="5371269" cy="3243403"/>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ángulo 7">
            <a:extLst>
              <a:ext uri="{FF2B5EF4-FFF2-40B4-BE49-F238E27FC236}">
                <a16:creationId xmlns:a16="http://schemas.microsoft.com/office/drawing/2014/main" id="{B7DE1440-F31A-4BE8-B4B4-67F78217CD20}"/>
              </a:ext>
            </a:extLst>
          </p:cNvPr>
          <p:cNvSpPr/>
          <p:nvPr/>
        </p:nvSpPr>
        <p:spPr>
          <a:xfrm>
            <a:off x="549030" y="611543"/>
            <a:ext cx="8749856" cy="1200329"/>
          </a:xfrm>
          <a:prstGeom prst="rect">
            <a:avLst/>
          </a:prstGeom>
        </p:spPr>
        <p:txBody>
          <a:bodyPr wrap="square">
            <a:spAutoFit/>
          </a:bodyPr>
          <a:lstStyle/>
          <a:p>
            <a:r>
              <a:rPr lang="es-EC" sz="1600" b="1" dirty="0"/>
              <a:t>Figura 8 </a:t>
            </a:r>
            <a:endParaRPr lang="es-EC" sz="1600" i="1" dirty="0"/>
          </a:p>
          <a:p>
            <a:endParaRPr lang="es-EC" sz="1400" i="1" dirty="0"/>
          </a:p>
          <a:p>
            <a:pPr algn="just"/>
            <a:r>
              <a:rPr lang="es-EC" sz="1400" i="1" dirty="0"/>
              <a:t>Prueba de Tukey al 5% para el factor A y B de la altura de microvellosidades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a:p>
            <a:pPr algn="just"/>
            <a:r>
              <a:rPr lang="es-EC" sz="1400" i="1" dirty="0"/>
              <a:t>.</a:t>
            </a:r>
          </a:p>
        </p:txBody>
      </p:sp>
      <p:sp>
        <p:nvSpPr>
          <p:cNvPr id="9" name="Rectángulo 8">
            <a:extLst>
              <a:ext uri="{FF2B5EF4-FFF2-40B4-BE49-F238E27FC236}">
                <a16:creationId xmlns:a16="http://schemas.microsoft.com/office/drawing/2014/main" id="{257FFE2C-17B1-4D96-89A6-EE97F36E7A53}"/>
              </a:ext>
            </a:extLst>
          </p:cNvPr>
          <p:cNvSpPr/>
          <p:nvPr/>
        </p:nvSpPr>
        <p:spPr>
          <a:xfrm>
            <a:off x="243095" y="5115955"/>
            <a:ext cx="5733635" cy="1384995"/>
          </a:xfrm>
          <a:prstGeom prst="rect">
            <a:avLst/>
          </a:prstGeom>
        </p:spPr>
        <p:txBody>
          <a:bodyPr wrap="square">
            <a:spAutoFit/>
          </a:bodyPr>
          <a:lstStyle/>
          <a:p>
            <a:pPr indent="457200" algn="just">
              <a:spcAft>
                <a:spcPts val="800"/>
              </a:spcAft>
            </a:pPr>
            <a:r>
              <a:rPr lang="es-EC" sz="1400" dirty="0">
                <a:latin typeface="Calibri" panose="020F0502020204030204" pitchFamily="34" charset="0"/>
                <a:ea typeface="Calibri" panose="020F0502020204030204" pitchFamily="34" charset="0"/>
                <a:cs typeface="Times New Roman" panose="02020603050405020304" pitchFamily="18" charset="0"/>
              </a:rPr>
              <a:t>Según (Madrid, López, &amp; Parra, 2018) en su trabajo investigativo</a:t>
            </a:r>
            <a:r>
              <a:rPr lang="es-EC" sz="1400" i="1" dirty="0">
                <a:latin typeface="Calibri" panose="020F0502020204030204" pitchFamily="34" charset="0"/>
                <a:ea typeface="Calibri" panose="020F0502020204030204" pitchFamily="34" charset="0"/>
                <a:cs typeface="Times New Roman" panose="02020603050405020304" pitchFamily="18" charset="0"/>
              </a:rPr>
              <a:t> </a:t>
            </a:r>
            <a:r>
              <a:rPr lang="es-EC" sz="1400" dirty="0">
                <a:latin typeface="Calibri" panose="020F0502020204030204" pitchFamily="34" charset="0"/>
                <a:ea typeface="Calibri" panose="020F0502020204030204" pitchFamily="34" charset="0"/>
                <a:cs typeface="Times New Roman" panose="02020603050405020304" pitchFamily="18" charset="0"/>
              </a:rPr>
              <a:t>mostraron respuestas significativas en la altura de las microvellosidades durante toda las fases de crianza hasta los 42 días utilizando OAE + alimento comercial, debido a que el aceite esencial de orégano tiene una función antimicrobiana, el cual altera la estructura y función de las integridades de las microvellosidades.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id="{BEA7C6C0-77DB-467B-9E89-D9591BE15A10}"/>
              </a:ext>
            </a:extLst>
          </p:cNvPr>
          <p:cNvSpPr/>
          <p:nvPr/>
        </p:nvSpPr>
        <p:spPr>
          <a:xfrm>
            <a:off x="6882434" y="5115955"/>
            <a:ext cx="4929809" cy="1169551"/>
          </a:xfrm>
          <a:prstGeom prst="rect">
            <a:avLst/>
          </a:prstGeom>
        </p:spPr>
        <p:txBody>
          <a:bodyPr wrap="square">
            <a:spAutoFit/>
          </a:bodyPr>
          <a:lstStyle/>
          <a:p>
            <a:pPr indent="457200" algn="just">
              <a:spcAft>
                <a:spcPts val="800"/>
              </a:spcAft>
            </a:pPr>
            <a:r>
              <a:rPr lang="es-EC" sz="1400" dirty="0">
                <a:latin typeface="Calibri" panose="020F0502020204030204" pitchFamily="34" charset="0"/>
                <a:ea typeface="Calibri" panose="020F0502020204030204" pitchFamily="34" charset="0"/>
                <a:cs typeface="Times New Roman" panose="02020603050405020304" pitchFamily="18" charset="0"/>
              </a:rPr>
              <a:t>Según (Puente, y otros, 2019) menciona en su trabajo aplicando prebióticos con dosis de 2 ml obtuvo mejores resultados en la altura del yeyuno de 19,05 </a:t>
            </a:r>
            <a:r>
              <a:rPr lang="es-EC" sz="1400" dirty="0" err="1">
                <a:latin typeface="Calibri" panose="020F0502020204030204" pitchFamily="34" charset="0"/>
                <a:ea typeface="Calibri" panose="020F0502020204030204" pitchFamily="34" charset="0"/>
                <a:cs typeface="Times New Roman" panose="02020603050405020304" pitchFamily="18" charset="0"/>
              </a:rPr>
              <a:t>um</a:t>
            </a:r>
            <a:r>
              <a:rPr lang="es-EC" sz="1400" dirty="0">
                <a:latin typeface="Calibri" panose="020F0502020204030204" pitchFamily="34" charset="0"/>
                <a:ea typeface="Calibri" panose="020F0502020204030204" pitchFamily="34" charset="0"/>
                <a:cs typeface="Times New Roman" panose="02020603050405020304" pitchFamily="18" charset="0"/>
              </a:rPr>
              <a:t>, además esto también influye mucho en la fase de crianza que se aplique el producto a evaluar.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0142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50BC19B-FE4F-4162-B11C-568F7E1DFAC7}"/>
              </a:ext>
            </a:extLst>
          </p:cNvPr>
          <p:cNvSpPr/>
          <p:nvPr/>
        </p:nvSpPr>
        <p:spPr>
          <a:xfrm>
            <a:off x="337848" y="927538"/>
            <a:ext cx="8448343" cy="1200329"/>
          </a:xfrm>
          <a:prstGeom prst="rect">
            <a:avLst/>
          </a:prstGeom>
        </p:spPr>
        <p:txBody>
          <a:bodyPr wrap="square">
            <a:spAutoFit/>
          </a:bodyPr>
          <a:lstStyle/>
          <a:p>
            <a:r>
              <a:rPr lang="es-EC" sz="1600" b="1" dirty="0"/>
              <a:t>Figura 9</a:t>
            </a:r>
            <a:endParaRPr lang="es-EC" sz="1600" i="1" dirty="0"/>
          </a:p>
          <a:p>
            <a:endParaRPr lang="es-EC" sz="1400" i="1" dirty="0"/>
          </a:p>
          <a:p>
            <a:pPr algn="just"/>
            <a:r>
              <a:rPr lang="es-EC" sz="1400" i="1" dirty="0"/>
              <a:t>Prueba de Tukey al 5% para la interacción fases x dosis de la altura de </a:t>
            </a:r>
            <a:r>
              <a:rPr lang="es-EC" sz="1400" i="1" dirty="0" err="1"/>
              <a:t>microvellosdades</a:t>
            </a:r>
            <a:r>
              <a:rPr lang="es-EC" sz="1400" i="1" dirty="0"/>
              <a:t>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a:p>
            <a:pPr algn="just"/>
            <a:r>
              <a:rPr lang="es-EC" sz="1400" i="1" dirty="0"/>
              <a:t>.</a:t>
            </a:r>
          </a:p>
        </p:txBody>
      </p:sp>
      <p:pic>
        <p:nvPicPr>
          <p:cNvPr id="5" name="Imagen 4">
            <a:extLst>
              <a:ext uri="{FF2B5EF4-FFF2-40B4-BE49-F238E27FC236}">
                <a16:creationId xmlns:a16="http://schemas.microsoft.com/office/drawing/2014/main" id="{948504D1-C0C8-4BEC-87BB-990629C9EB46}"/>
              </a:ext>
            </a:extLst>
          </p:cNvPr>
          <p:cNvPicPr>
            <a:picLocks noChangeAspect="1"/>
          </p:cNvPicPr>
          <p:nvPr/>
        </p:nvPicPr>
        <p:blipFill>
          <a:blip r:embed="rId2"/>
          <a:stretch>
            <a:fillRect/>
          </a:stretch>
        </p:blipFill>
        <p:spPr>
          <a:xfrm>
            <a:off x="0" y="0"/>
            <a:ext cx="10546510" cy="510988"/>
          </a:xfrm>
          <a:prstGeom prst="rect">
            <a:avLst/>
          </a:prstGeom>
        </p:spPr>
      </p:pic>
      <p:pic>
        <p:nvPicPr>
          <p:cNvPr id="6" name="Picture 4" descr="ESPE | Sede Latacunga">
            <a:extLst>
              <a:ext uri="{FF2B5EF4-FFF2-40B4-BE49-F238E27FC236}">
                <a16:creationId xmlns:a16="http://schemas.microsoft.com/office/drawing/2014/main" id="{C13623AA-2393-40BE-B680-5F52CF638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Gráfico 6">
            <a:extLst>
              <a:ext uri="{FF2B5EF4-FFF2-40B4-BE49-F238E27FC236}">
                <a16:creationId xmlns:a16="http://schemas.microsoft.com/office/drawing/2014/main" id="{C10BE6CE-EDAA-4061-A483-640478672D6E}"/>
              </a:ext>
            </a:extLst>
          </p:cNvPr>
          <p:cNvGraphicFramePr/>
          <p:nvPr>
            <p:extLst>
              <p:ext uri="{D42A27DB-BD31-4B8C-83A1-F6EECF244321}">
                <p14:modId xmlns:p14="http://schemas.microsoft.com/office/powerpoint/2010/main" val="4007968124"/>
              </p:ext>
            </p:extLst>
          </p:nvPr>
        </p:nvGraphicFramePr>
        <p:xfrm>
          <a:off x="527884" y="2544417"/>
          <a:ext cx="6719945" cy="3886859"/>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ángulo 8">
            <a:extLst>
              <a:ext uri="{FF2B5EF4-FFF2-40B4-BE49-F238E27FC236}">
                <a16:creationId xmlns:a16="http://schemas.microsoft.com/office/drawing/2014/main" id="{1C093EB2-84F2-4F83-A5CD-953D10E254CA}"/>
              </a:ext>
            </a:extLst>
          </p:cNvPr>
          <p:cNvSpPr/>
          <p:nvPr/>
        </p:nvSpPr>
        <p:spPr>
          <a:xfrm>
            <a:off x="7433360" y="3776027"/>
            <a:ext cx="4121425" cy="954107"/>
          </a:xfrm>
          <a:prstGeom prst="rect">
            <a:avLst/>
          </a:prstGeom>
        </p:spPr>
        <p:txBody>
          <a:bodyPr wrap="square">
            <a:spAutoFit/>
          </a:bodyPr>
          <a:lstStyle/>
          <a:p>
            <a:pPr indent="457200" algn="just">
              <a:spcAft>
                <a:spcPts val="800"/>
              </a:spcAft>
            </a:pPr>
            <a:r>
              <a:rPr lang="es-EC" sz="1400" dirty="0">
                <a:latin typeface="Calibri" panose="020F0502020204030204" pitchFamily="34" charset="0"/>
                <a:ea typeface="Calibri" panose="020F0502020204030204" pitchFamily="34" charset="0"/>
                <a:cs typeface="Times New Roman" panose="02020603050405020304" pitchFamily="18" charset="0"/>
              </a:rPr>
              <a:t>Los tratamientos con la fase de desarrollo con dosis tanto de 0,5, 1, 1,5 ml/L refleja diferencias significativas en comparación con los demás tratamientos.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7648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97B989D-0B51-4677-BA80-D6E07FCDCA14}"/>
              </a:ext>
            </a:extLst>
          </p:cNvPr>
          <p:cNvSpPr/>
          <p:nvPr/>
        </p:nvSpPr>
        <p:spPr>
          <a:xfrm>
            <a:off x="594276" y="1026232"/>
            <a:ext cx="8242852" cy="1415772"/>
          </a:xfrm>
          <a:prstGeom prst="rect">
            <a:avLst/>
          </a:prstGeom>
        </p:spPr>
        <p:txBody>
          <a:bodyPr wrap="square">
            <a:spAutoFit/>
          </a:bodyPr>
          <a:lstStyle/>
          <a:p>
            <a:r>
              <a:rPr lang="es-EC" sz="1600" b="1" dirty="0"/>
              <a:t>Figura 10</a:t>
            </a:r>
            <a:endParaRPr lang="es-EC" sz="1600" i="1" dirty="0"/>
          </a:p>
          <a:p>
            <a:endParaRPr lang="es-EC" sz="1400" i="1" dirty="0"/>
          </a:p>
          <a:p>
            <a:pPr algn="just"/>
            <a:r>
              <a:rPr lang="es-EC" sz="1400" i="1" dirty="0"/>
              <a:t>Efecto para el factor B (Dosis) mediante la aplicación de polinomios ortogonales en la variable altura de las microvellosidades durante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a:p>
            <a:pPr algn="just"/>
            <a:r>
              <a:rPr lang="es-EC" sz="1400" i="1" dirty="0"/>
              <a:t>.</a:t>
            </a:r>
          </a:p>
        </p:txBody>
      </p:sp>
      <p:graphicFrame>
        <p:nvGraphicFramePr>
          <p:cNvPr id="5" name="Gráfico 4">
            <a:extLst>
              <a:ext uri="{FF2B5EF4-FFF2-40B4-BE49-F238E27FC236}">
                <a16:creationId xmlns:a16="http://schemas.microsoft.com/office/drawing/2014/main" id="{8D8C09ED-A7FB-495D-AC2E-7A3B1EC2805F}"/>
              </a:ext>
            </a:extLst>
          </p:cNvPr>
          <p:cNvGraphicFramePr/>
          <p:nvPr>
            <p:extLst>
              <p:ext uri="{D42A27DB-BD31-4B8C-83A1-F6EECF244321}">
                <p14:modId xmlns:p14="http://schemas.microsoft.com/office/powerpoint/2010/main" val="3846264412"/>
              </p:ext>
            </p:extLst>
          </p:nvPr>
        </p:nvGraphicFramePr>
        <p:xfrm>
          <a:off x="594276" y="2737849"/>
          <a:ext cx="5855060" cy="3662952"/>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a:extLst>
              <a:ext uri="{FF2B5EF4-FFF2-40B4-BE49-F238E27FC236}">
                <a16:creationId xmlns:a16="http://schemas.microsoft.com/office/drawing/2014/main" id="{051F36D8-6438-4A9A-BE4C-FB2A14BEFF3D}"/>
              </a:ext>
            </a:extLst>
          </p:cNvPr>
          <p:cNvPicPr>
            <a:picLocks noChangeAspect="1"/>
          </p:cNvPicPr>
          <p:nvPr/>
        </p:nvPicPr>
        <p:blipFill>
          <a:blip r:embed="rId3"/>
          <a:stretch>
            <a:fillRect/>
          </a:stretch>
        </p:blipFill>
        <p:spPr>
          <a:xfrm>
            <a:off x="0" y="0"/>
            <a:ext cx="10546510" cy="510988"/>
          </a:xfrm>
          <a:prstGeom prst="rect">
            <a:avLst/>
          </a:prstGeom>
        </p:spPr>
      </p:pic>
      <p:pic>
        <p:nvPicPr>
          <p:cNvPr id="7" name="Picture 4" descr="ESPE | Sede Latacunga">
            <a:extLst>
              <a:ext uri="{FF2B5EF4-FFF2-40B4-BE49-F238E27FC236}">
                <a16:creationId xmlns:a16="http://schemas.microsoft.com/office/drawing/2014/main" id="{B3A3E8E8-8906-4AA1-90ED-63DCC7114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889FC29E-10E8-43F7-8387-2E45534ABBF0}"/>
              </a:ext>
            </a:extLst>
          </p:cNvPr>
          <p:cNvSpPr/>
          <p:nvPr/>
        </p:nvSpPr>
        <p:spPr>
          <a:xfrm>
            <a:off x="7116419" y="3876827"/>
            <a:ext cx="4837042" cy="1384995"/>
          </a:xfrm>
          <a:prstGeom prst="rect">
            <a:avLst/>
          </a:prstGeom>
        </p:spPr>
        <p:txBody>
          <a:bodyPr wrap="square">
            <a:spAutoFit/>
          </a:bodyPr>
          <a:lstStyle/>
          <a:p>
            <a:pPr algn="just"/>
            <a:r>
              <a:rPr lang="es-CO" sz="1400" dirty="0"/>
              <a:t>Se confirma debido a que el valor de R² = 1, afirmando que el 100% de la variabilidad de los datos obtenidos mediante el análisis de las microvellosidades intestinales  en este caso altura (</a:t>
            </a:r>
            <a:r>
              <a:rPr lang="es-CO" sz="1400" dirty="0" err="1"/>
              <a:t>um</a:t>
            </a:r>
            <a:r>
              <a:rPr lang="es-CO" sz="1400" dirty="0"/>
              <a:t>), son los valores tomados en la investigación donde se aplicó 3 dosis de aceite esencial de orégano, en 3 fases de crianza.</a:t>
            </a:r>
            <a:endParaRPr lang="es-EC" sz="1400" dirty="0"/>
          </a:p>
        </p:txBody>
      </p:sp>
    </p:spTree>
    <p:extLst>
      <p:ext uri="{BB962C8B-B14F-4D97-AF65-F5344CB8AC3E}">
        <p14:creationId xmlns:p14="http://schemas.microsoft.com/office/powerpoint/2010/main" val="4138554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C54B1E3-0C97-4C39-9745-4F47F16139E6}"/>
              </a:ext>
            </a:extLst>
          </p:cNvPr>
          <p:cNvPicPr>
            <a:picLocks noChangeAspect="1"/>
          </p:cNvPicPr>
          <p:nvPr/>
        </p:nvPicPr>
        <p:blipFill>
          <a:blip r:embed="rId2"/>
          <a:stretch>
            <a:fillRect/>
          </a:stretch>
        </p:blipFill>
        <p:spPr>
          <a:xfrm>
            <a:off x="0" y="-11206"/>
            <a:ext cx="10546510" cy="510988"/>
          </a:xfrm>
          <a:prstGeom prst="rect">
            <a:avLst/>
          </a:prstGeom>
        </p:spPr>
      </p:pic>
      <p:sp>
        <p:nvSpPr>
          <p:cNvPr id="8" name="Título 1">
            <a:extLst>
              <a:ext uri="{FF2B5EF4-FFF2-40B4-BE49-F238E27FC236}">
                <a16:creationId xmlns:a16="http://schemas.microsoft.com/office/drawing/2014/main" id="{0BB6E1E4-B7E3-45D7-8284-6B0213F0F4A2}"/>
              </a:ext>
            </a:extLst>
          </p:cNvPr>
          <p:cNvSpPr>
            <a:spLocks noGrp="1"/>
          </p:cNvSpPr>
          <p:nvPr>
            <p:ph type="title"/>
          </p:nvPr>
        </p:nvSpPr>
        <p:spPr>
          <a:xfrm>
            <a:off x="-3200401" y="1012962"/>
            <a:ext cx="10515600" cy="1325563"/>
          </a:xfrm>
        </p:spPr>
        <p:txBody>
          <a:bodyPr>
            <a:normAutofit/>
          </a:bodyPr>
          <a:lstStyle/>
          <a:p>
            <a:pPr algn="ctr"/>
            <a:r>
              <a:rPr lang="es-EC" sz="2400" b="1" dirty="0">
                <a:latin typeface="Arial" panose="020B0604020202020204" pitchFamily="34" charset="0"/>
                <a:cs typeface="Arial" panose="020B0604020202020204" pitchFamily="34" charset="0"/>
              </a:rPr>
              <a:t>OBJETIVO GENERAL </a:t>
            </a:r>
          </a:p>
        </p:txBody>
      </p:sp>
      <p:sp>
        <p:nvSpPr>
          <p:cNvPr id="9" name="Rectángulo 8">
            <a:extLst>
              <a:ext uri="{FF2B5EF4-FFF2-40B4-BE49-F238E27FC236}">
                <a16:creationId xmlns:a16="http://schemas.microsoft.com/office/drawing/2014/main" id="{C3B1B46E-2235-4071-BBEB-594FC11EB0DD}"/>
              </a:ext>
            </a:extLst>
          </p:cNvPr>
          <p:cNvSpPr/>
          <p:nvPr/>
        </p:nvSpPr>
        <p:spPr>
          <a:xfrm>
            <a:off x="4851400" y="1203639"/>
            <a:ext cx="6515100" cy="83099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600" dirty="0">
                <a:latin typeface="Arial" panose="020B0604020202020204" pitchFamily="34" charset="0"/>
                <a:cs typeface="Arial" panose="020B0604020202020204" pitchFamily="34" charset="0"/>
              </a:rPr>
              <a:t>Evaluar el efecto del aceite esencial de orégano (</a:t>
            </a:r>
            <a:r>
              <a:rPr lang="es-EC" sz="1600" i="1" dirty="0" err="1">
                <a:latin typeface="Arial" panose="020B0604020202020204" pitchFamily="34" charset="0"/>
                <a:cs typeface="Arial" panose="020B0604020202020204" pitchFamily="34" charset="0"/>
              </a:rPr>
              <a:t>Origanum</a:t>
            </a:r>
            <a:r>
              <a:rPr lang="es-EC" sz="1600" i="1" dirty="0">
                <a:latin typeface="Arial" panose="020B0604020202020204" pitchFamily="34" charset="0"/>
                <a:cs typeface="Arial" panose="020B0604020202020204" pitchFamily="34" charset="0"/>
              </a:rPr>
              <a:t> </a:t>
            </a:r>
            <a:r>
              <a:rPr lang="es-EC" sz="1600" i="1" dirty="0" err="1">
                <a:latin typeface="Arial" panose="020B0604020202020204" pitchFamily="34" charset="0"/>
                <a:cs typeface="Arial" panose="020B0604020202020204" pitchFamily="34" charset="0"/>
              </a:rPr>
              <a:t>vulgare</a:t>
            </a:r>
            <a:r>
              <a:rPr lang="es-EC" sz="1600" i="1" dirty="0">
                <a:latin typeface="Arial" panose="020B0604020202020204" pitchFamily="34" charset="0"/>
                <a:cs typeface="Arial" panose="020B0604020202020204" pitchFamily="34" charset="0"/>
              </a:rPr>
              <a:t> </a:t>
            </a:r>
            <a:r>
              <a:rPr lang="es-EC" sz="1600" dirty="0">
                <a:latin typeface="Arial" panose="020B0604020202020204" pitchFamily="34" charset="0"/>
                <a:cs typeface="Arial" panose="020B0604020202020204" pitchFamily="34" charset="0"/>
              </a:rPr>
              <a:t>L</a:t>
            </a:r>
            <a:r>
              <a:rPr lang="es-EC" sz="1600" i="1" dirty="0">
                <a:latin typeface="Arial" panose="020B0604020202020204" pitchFamily="34" charset="0"/>
                <a:cs typeface="Arial" panose="020B0604020202020204" pitchFamily="34" charset="0"/>
              </a:rPr>
              <a:t>.</a:t>
            </a:r>
            <a:r>
              <a:rPr lang="es-EC" sz="1600" dirty="0">
                <a:latin typeface="Arial" panose="020B0604020202020204" pitchFamily="34" charset="0"/>
                <a:cs typeface="Arial" panose="020B0604020202020204" pitchFamily="34" charset="0"/>
              </a:rPr>
              <a:t>) en agua de bebida como inmunoestimulante, de pollos de engorde. </a:t>
            </a:r>
          </a:p>
        </p:txBody>
      </p:sp>
      <p:sp>
        <p:nvSpPr>
          <p:cNvPr id="14" name="Título 1">
            <a:extLst>
              <a:ext uri="{FF2B5EF4-FFF2-40B4-BE49-F238E27FC236}">
                <a16:creationId xmlns:a16="http://schemas.microsoft.com/office/drawing/2014/main" id="{8E81EAE3-580D-4BDF-A1CE-7721967AC369}"/>
              </a:ext>
            </a:extLst>
          </p:cNvPr>
          <p:cNvSpPr txBox="1">
            <a:spLocks/>
          </p:cNvSpPr>
          <p:nvPr/>
        </p:nvSpPr>
        <p:spPr>
          <a:xfrm>
            <a:off x="-3987802" y="3856694"/>
            <a:ext cx="123698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400" b="1" dirty="0">
                <a:latin typeface="Arial" panose="020B0604020202020204" pitchFamily="34" charset="0"/>
                <a:cs typeface="Arial" panose="020B0604020202020204" pitchFamily="34" charset="0"/>
              </a:rPr>
              <a:t>OBJETIVOS ESPECIFICOS  </a:t>
            </a:r>
          </a:p>
        </p:txBody>
      </p:sp>
      <p:sp>
        <p:nvSpPr>
          <p:cNvPr id="15" name="Rectángulo 14">
            <a:extLst>
              <a:ext uri="{FF2B5EF4-FFF2-40B4-BE49-F238E27FC236}">
                <a16:creationId xmlns:a16="http://schemas.microsoft.com/office/drawing/2014/main" id="{D881D412-F7C2-4145-A956-114655EF2D64}"/>
              </a:ext>
            </a:extLst>
          </p:cNvPr>
          <p:cNvSpPr/>
          <p:nvPr/>
        </p:nvSpPr>
        <p:spPr>
          <a:xfrm>
            <a:off x="4648200" y="2868844"/>
            <a:ext cx="6718300" cy="338554"/>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spcBef>
                <a:spcPts val="1200"/>
              </a:spcBef>
              <a:spcAft>
                <a:spcPts val="800"/>
              </a:spcAft>
            </a:pPr>
            <a:endParaRPr lang="es-EC" sz="1600" dirty="0">
              <a:latin typeface="Arial" panose="020B0604020202020204" pitchFamily="34" charset="0"/>
              <a:ea typeface="Calibri" panose="020F0502020204030204" pitchFamily="34" charset="0"/>
              <a:cs typeface="Arial" panose="020B0604020202020204" pitchFamily="34" charset="0"/>
            </a:endParaRPr>
          </a:p>
        </p:txBody>
      </p:sp>
      <p:sp>
        <p:nvSpPr>
          <p:cNvPr id="16" name="Rectángulo 15">
            <a:extLst>
              <a:ext uri="{FF2B5EF4-FFF2-40B4-BE49-F238E27FC236}">
                <a16:creationId xmlns:a16="http://schemas.microsoft.com/office/drawing/2014/main" id="{C3840C88-6585-4D83-9529-0353F092AE8B}"/>
              </a:ext>
            </a:extLst>
          </p:cNvPr>
          <p:cNvSpPr/>
          <p:nvPr/>
        </p:nvSpPr>
        <p:spPr>
          <a:xfrm>
            <a:off x="4851400" y="2915538"/>
            <a:ext cx="6515100" cy="4052391"/>
          </a:xfrm>
          <a:prstGeom prst="rect">
            <a:avLst/>
          </a:prstGeom>
        </p:spPr>
        <p:txBody>
          <a:bodyPr wrap="square">
            <a:spAutoFit/>
          </a:bodyPr>
          <a:lstStyle/>
          <a:p>
            <a:pPr algn="just">
              <a:spcBef>
                <a:spcPts val="1200"/>
              </a:spcBef>
              <a:spcAft>
                <a:spcPts val="800"/>
              </a:spcAft>
            </a:pPr>
            <a:r>
              <a:rPr lang="es-EC" sz="1600" dirty="0">
                <a:solidFill>
                  <a:srgbClr val="000000"/>
                </a:solidFill>
                <a:latin typeface="Arial" panose="020B0604020202020204" pitchFamily="34" charset="0"/>
                <a:ea typeface="Calibri" panose="020F0502020204030204" pitchFamily="34" charset="0"/>
                <a:cs typeface="Arial" panose="020B0604020202020204" pitchFamily="34" charset="0"/>
              </a:rPr>
              <a:t>Estudiar distintos porcentajes de aceite esencial de orégano en agua de bebida, y su </a:t>
            </a:r>
            <a:r>
              <a:rPr lang="es-EC" sz="1600" dirty="0">
                <a:latin typeface="Arial" panose="020B0604020202020204" pitchFamily="34" charset="0"/>
                <a:ea typeface="Calibri" panose="020F0502020204030204" pitchFamily="34" charset="0"/>
                <a:cs typeface="Arial" panose="020B0604020202020204" pitchFamily="34" charset="0"/>
              </a:rPr>
              <a:t>efecto como inmunoestimulante de pollos de engorde.</a:t>
            </a:r>
          </a:p>
          <a:p>
            <a:pPr algn="just">
              <a:spcBef>
                <a:spcPts val="1200"/>
              </a:spcBef>
              <a:spcAft>
                <a:spcPts val="800"/>
              </a:spcAft>
            </a:pPr>
            <a:r>
              <a:rPr lang="es-EC" sz="1600" dirty="0">
                <a:latin typeface="Arial" panose="020B0604020202020204" pitchFamily="34" charset="0"/>
                <a:ea typeface="Calibri" panose="020F0502020204030204" pitchFamily="34" charset="0"/>
                <a:cs typeface="Arial" panose="020B0604020202020204" pitchFamily="34" charset="0"/>
              </a:rPr>
              <a:t>Estudiar el efecto del aceite esencial considerando distintos periodos de aplicación; durante toda la fase de explotación, fase de desarrollo y fase final, 15 días.</a:t>
            </a:r>
          </a:p>
          <a:p>
            <a:pPr lvl="0" algn="just"/>
            <a:endParaRPr lang="es-EC" sz="1600" dirty="0">
              <a:latin typeface="Arial" panose="020B0604020202020204" pitchFamily="34" charset="0"/>
              <a:cs typeface="Arial" panose="020B0604020202020204" pitchFamily="34" charset="0"/>
            </a:endParaRPr>
          </a:p>
          <a:p>
            <a:pPr lvl="0" algn="just"/>
            <a:r>
              <a:rPr lang="es-EC" sz="1600" dirty="0">
                <a:latin typeface="Arial" panose="020B0604020202020204" pitchFamily="34" charset="0"/>
                <a:cs typeface="Arial" panose="020B0604020202020204" pitchFamily="34" charset="0"/>
              </a:rPr>
              <a:t>Evaluar los parámetros zootécnicos; ganancia de peso e índice de conversión alimenticia, mortalidad al finalizar la crianza del lote de aves.</a:t>
            </a:r>
          </a:p>
          <a:p>
            <a:pPr algn="just"/>
            <a:endParaRPr lang="es-EC" sz="1600" dirty="0">
              <a:latin typeface="Arial" panose="020B0604020202020204" pitchFamily="34" charset="0"/>
              <a:cs typeface="Arial" panose="020B0604020202020204" pitchFamily="34" charset="0"/>
            </a:endParaRPr>
          </a:p>
          <a:p>
            <a:pPr lvl="0" algn="just"/>
            <a:r>
              <a:rPr lang="es-EC" sz="1600" dirty="0">
                <a:latin typeface="Arial" panose="020B0604020202020204" pitchFamily="34" charset="0"/>
                <a:cs typeface="Arial" panose="020B0604020202020204" pitchFamily="34" charset="0"/>
              </a:rPr>
              <a:t>Evaluar la integridad intestinal a través de la medición de las microvellosidades durante el uso de aceite de orégano como inmunoestimulante. </a:t>
            </a:r>
          </a:p>
          <a:p>
            <a:pPr algn="just">
              <a:spcBef>
                <a:spcPts val="1200"/>
              </a:spcBef>
              <a:spcAft>
                <a:spcPts val="800"/>
              </a:spcAft>
            </a:pPr>
            <a:endParaRPr lang="es-EC" sz="1600" dirty="0">
              <a:latin typeface="Arial" panose="020B0604020202020204" pitchFamily="34" charset="0"/>
              <a:ea typeface="Calibri" panose="020F0502020204030204" pitchFamily="34" charset="0"/>
              <a:cs typeface="Arial" panose="020B0604020202020204" pitchFamily="34" charset="0"/>
            </a:endParaRPr>
          </a:p>
        </p:txBody>
      </p:sp>
      <p:sp>
        <p:nvSpPr>
          <p:cNvPr id="20" name="AutoShape 2">
            <a:extLst>
              <a:ext uri="{FF2B5EF4-FFF2-40B4-BE49-F238E27FC236}">
                <a16:creationId xmlns:a16="http://schemas.microsoft.com/office/drawing/2014/main" id="{6C401018-0D8F-49B4-BEF8-AED304B2815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3" name="Picture 4" descr="ESPE | Sede Latacunga">
            <a:extLst>
              <a:ext uri="{FF2B5EF4-FFF2-40B4-BE49-F238E27FC236}">
                <a16:creationId xmlns:a16="http://schemas.microsoft.com/office/drawing/2014/main" id="{49009752-63FC-4034-BBC8-88FCA9F7E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9017"/>
            <a:ext cx="1645490" cy="45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086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FFBF557-E5E1-422B-BE81-C322A0213742}"/>
              </a:ext>
            </a:extLst>
          </p:cNvPr>
          <p:cNvSpPr/>
          <p:nvPr/>
        </p:nvSpPr>
        <p:spPr>
          <a:xfrm>
            <a:off x="528007" y="760750"/>
            <a:ext cx="4817794" cy="567271"/>
          </a:xfrm>
          <a:prstGeom prst="rect">
            <a:avLst/>
          </a:prstGeom>
        </p:spPr>
        <p:txBody>
          <a:bodyPr wrap="none">
            <a:spAutoFit/>
          </a:bodyPr>
          <a:lstStyle/>
          <a:p>
            <a:pPr>
              <a:lnSpc>
                <a:spcPct val="200000"/>
              </a:lnSpc>
            </a:pPr>
            <a:r>
              <a:rPr lang="es-EC"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Ancho de las microvellosidades intestinales (</a:t>
            </a:r>
            <a:r>
              <a:rPr lang="es-EC" b="1" i="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um</a:t>
            </a:r>
            <a:r>
              <a:rPr lang="es-EC"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s-EC"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Tabla 4">
            <a:extLst>
              <a:ext uri="{FF2B5EF4-FFF2-40B4-BE49-F238E27FC236}">
                <a16:creationId xmlns:a16="http://schemas.microsoft.com/office/drawing/2014/main" id="{39EEB4A2-4CB7-4BC7-931B-66B9BEBA0E65}"/>
              </a:ext>
            </a:extLst>
          </p:cNvPr>
          <p:cNvGraphicFramePr>
            <a:graphicFrameLocks noGrp="1"/>
          </p:cNvGraphicFramePr>
          <p:nvPr>
            <p:extLst>
              <p:ext uri="{D42A27DB-BD31-4B8C-83A1-F6EECF244321}">
                <p14:modId xmlns:p14="http://schemas.microsoft.com/office/powerpoint/2010/main" val="372844107"/>
              </p:ext>
            </p:extLst>
          </p:nvPr>
        </p:nvGraphicFramePr>
        <p:xfrm>
          <a:off x="711382" y="2467143"/>
          <a:ext cx="10503519" cy="4158812"/>
        </p:xfrm>
        <a:graphic>
          <a:graphicData uri="http://schemas.openxmlformats.org/drawingml/2006/table">
            <a:tbl>
              <a:tblPr firstRow="1" firstCol="1" bandRow="1">
                <a:tableStyleId>{68D230F3-CF80-4859-8CE7-A43EE81993B5}</a:tableStyleId>
              </a:tblPr>
              <a:tblGrid>
                <a:gridCol w="2955430">
                  <a:extLst>
                    <a:ext uri="{9D8B030D-6E8A-4147-A177-3AD203B41FA5}">
                      <a16:colId xmlns:a16="http://schemas.microsoft.com/office/drawing/2014/main" val="300833398"/>
                    </a:ext>
                  </a:extLst>
                </a:gridCol>
                <a:gridCol w="1611798">
                  <a:extLst>
                    <a:ext uri="{9D8B030D-6E8A-4147-A177-3AD203B41FA5}">
                      <a16:colId xmlns:a16="http://schemas.microsoft.com/office/drawing/2014/main" val="2886958890"/>
                    </a:ext>
                  </a:extLst>
                </a:gridCol>
                <a:gridCol w="1667793">
                  <a:extLst>
                    <a:ext uri="{9D8B030D-6E8A-4147-A177-3AD203B41FA5}">
                      <a16:colId xmlns:a16="http://schemas.microsoft.com/office/drawing/2014/main" val="1598587618"/>
                    </a:ext>
                  </a:extLst>
                </a:gridCol>
                <a:gridCol w="1734478">
                  <a:extLst>
                    <a:ext uri="{9D8B030D-6E8A-4147-A177-3AD203B41FA5}">
                      <a16:colId xmlns:a16="http://schemas.microsoft.com/office/drawing/2014/main" val="2032149510"/>
                    </a:ext>
                  </a:extLst>
                </a:gridCol>
                <a:gridCol w="1165797">
                  <a:extLst>
                    <a:ext uri="{9D8B030D-6E8A-4147-A177-3AD203B41FA5}">
                      <a16:colId xmlns:a16="http://schemas.microsoft.com/office/drawing/2014/main" val="1034808577"/>
                    </a:ext>
                  </a:extLst>
                </a:gridCol>
                <a:gridCol w="1368223">
                  <a:extLst>
                    <a:ext uri="{9D8B030D-6E8A-4147-A177-3AD203B41FA5}">
                      <a16:colId xmlns:a16="http://schemas.microsoft.com/office/drawing/2014/main" val="2680413936"/>
                    </a:ext>
                  </a:extLst>
                </a:gridCol>
              </a:tblGrid>
              <a:tr h="551302">
                <a:tc>
                  <a:txBody>
                    <a:bodyPr/>
                    <a:lstStyle/>
                    <a:p>
                      <a:pPr indent="457200">
                        <a:lnSpc>
                          <a:spcPct val="150000"/>
                        </a:lnSpc>
                        <a:spcAft>
                          <a:spcPts val="800"/>
                        </a:spcAft>
                      </a:pPr>
                      <a:r>
                        <a:rPr lang="es-CO" sz="1000" dirty="0">
                          <a:effectLst/>
                        </a:rPr>
                        <a:t>Fuente de variación</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ctr"/>
                </a:tc>
                <a:tc>
                  <a:txBody>
                    <a:bodyPr/>
                    <a:lstStyle/>
                    <a:p>
                      <a:pPr indent="457200" algn="ctr">
                        <a:lnSpc>
                          <a:spcPct val="150000"/>
                        </a:lnSpc>
                        <a:spcAft>
                          <a:spcPts val="800"/>
                        </a:spcAft>
                      </a:pPr>
                      <a:r>
                        <a:rPr lang="es-CO" sz="1000" dirty="0">
                          <a:effectLst/>
                        </a:rPr>
                        <a:t>Suma de Cuadrados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ctr"/>
                </a:tc>
                <a:tc>
                  <a:txBody>
                    <a:bodyPr/>
                    <a:lstStyle/>
                    <a:p>
                      <a:pPr indent="457200" algn="ctr">
                        <a:lnSpc>
                          <a:spcPct val="150000"/>
                        </a:lnSpc>
                        <a:spcAft>
                          <a:spcPts val="800"/>
                        </a:spcAft>
                      </a:pPr>
                      <a:r>
                        <a:rPr lang="es-CO" sz="1000" dirty="0">
                          <a:effectLst/>
                        </a:rPr>
                        <a:t>Grados de libertad</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ctr"/>
                </a:tc>
                <a:tc>
                  <a:txBody>
                    <a:bodyPr/>
                    <a:lstStyle/>
                    <a:p>
                      <a:pPr indent="457200">
                        <a:lnSpc>
                          <a:spcPct val="150000"/>
                        </a:lnSpc>
                        <a:spcAft>
                          <a:spcPts val="800"/>
                        </a:spcAft>
                      </a:pPr>
                      <a:r>
                        <a:rPr lang="es-CO" sz="1000">
                          <a:effectLst/>
                        </a:rPr>
                        <a:t>Cuadrados medios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ctr"/>
                </a:tc>
                <a:tc>
                  <a:txBody>
                    <a:bodyPr/>
                    <a:lstStyle/>
                    <a:p>
                      <a:pPr indent="457200" algn="l">
                        <a:lnSpc>
                          <a:spcPct val="150000"/>
                        </a:lnSpc>
                        <a:spcAft>
                          <a:spcPts val="800"/>
                        </a:spcAft>
                      </a:pPr>
                      <a:r>
                        <a:rPr lang="es-CO" sz="1000" dirty="0">
                          <a:effectLst/>
                        </a:rPr>
                        <a:t>F-calculado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ctr"/>
                </a:tc>
                <a:tc>
                  <a:txBody>
                    <a:bodyPr/>
                    <a:lstStyle/>
                    <a:p>
                      <a:pPr indent="457200">
                        <a:lnSpc>
                          <a:spcPct val="150000"/>
                        </a:lnSpc>
                        <a:spcAft>
                          <a:spcPts val="800"/>
                        </a:spcAft>
                      </a:pPr>
                      <a:r>
                        <a:rPr lang="es-CO" sz="1000" dirty="0">
                          <a:effectLst/>
                        </a:rPr>
                        <a:t>p-valor</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ctr"/>
                </a:tc>
                <a:extLst>
                  <a:ext uri="{0D108BD9-81ED-4DB2-BD59-A6C34878D82A}">
                    <a16:rowId xmlns:a16="http://schemas.microsoft.com/office/drawing/2014/main" val="2365407962"/>
                  </a:ext>
                </a:extLst>
              </a:tr>
              <a:tr h="360751">
                <a:tc>
                  <a:txBody>
                    <a:bodyPr/>
                    <a:lstStyle/>
                    <a:p>
                      <a:pPr indent="457200">
                        <a:lnSpc>
                          <a:spcPct val="150000"/>
                        </a:lnSpc>
                        <a:spcAft>
                          <a:spcPts val="800"/>
                        </a:spcAft>
                      </a:pPr>
                      <a:r>
                        <a:rPr lang="es-CO" sz="1000">
                          <a:effectLst/>
                        </a:rPr>
                        <a:t>FACTOR A Fases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0,23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dirty="0">
                          <a:effectLst/>
                        </a:rPr>
                        <a:t>2</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0,11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171,79</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l">
                        <a:lnSpc>
                          <a:spcPct val="150000"/>
                        </a:lnSpc>
                        <a:spcAft>
                          <a:spcPts val="800"/>
                        </a:spcAft>
                      </a:pPr>
                      <a:r>
                        <a:rPr lang="es-CO" sz="1000">
                          <a:effectLst/>
                        </a:rPr>
                        <a:t>&lt;0,0001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extLst>
                  <a:ext uri="{0D108BD9-81ED-4DB2-BD59-A6C34878D82A}">
                    <a16:rowId xmlns:a16="http://schemas.microsoft.com/office/drawing/2014/main" val="2341560099"/>
                  </a:ext>
                </a:extLst>
              </a:tr>
              <a:tr h="360751">
                <a:tc>
                  <a:txBody>
                    <a:bodyPr/>
                    <a:lstStyle/>
                    <a:p>
                      <a:pPr indent="457200">
                        <a:lnSpc>
                          <a:spcPct val="150000"/>
                        </a:lnSpc>
                        <a:spcAft>
                          <a:spcPts val="800"/>
                        </a:spcAft>
                      </a:pPr>
                      <a:r>
                        <a:rPr lang="es-CO" sz="1000">
                          <a:effectLst/>
                        </a:rPr>
                        <a:t>C1= Toda la fase vs Fase Desarrollo, Fase Final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1,90E-03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dirty="0">
                          <a:effectLst/>
                        </a:rPr>
                        <a:t>1</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1,90E-03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2,86</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l">
                        <a:lnSpc>
                          <a:spcPct val="150000"/>
                        </a:lnSpc>
                        <a:spcAft>
                          <a:spcPts val="800"/>
                        </a:spcAft>
                      </a:pPr>
                      <a:r>
                        <a:rPr lang="es-CO" sz="1000">
                          <a:effectLst/>
                        </a:rPr>
                        <a:t>0,1021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extLst>
                  <a:ext uri="{0D108BD9-81ED-4DB2-BD59-A6C34878D82A}">
                    <a16:rowId xmlns:a16="http://schemas.microsoft.com/office/drawing/2014/main" val="3615892442"/>
                  </a:ext>
                </a:extLst>
              </a:tr>
              <a:tr h="360751">
                <a:tc>
                  <a:txBody>
                    <a:bodyPr/>
                    <a:lstStyle/>
                    <a:p>
                      <a:pPr indent="457200">
                        <a:lnSpc>
                          <a:spcPct val="150000"/>
                        </a:lnSpc>
                        <a:spcAft>
                          <a:spcPts val="800"/>
                        </a:spcAft>
                      </a:pPr>
                      <a:r>
                        <a:rPr lang="es-CO" sz="1000">
                          <a:effectLst/>
                        </a:rPr>
                        <a:t>C2=Fase Desarrollo vs Fase Final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1,50E-01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dirty="0">
                          <a:effectLst/>
                        </a:rPr>
                        <a:t>1</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1,50E-01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229,21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l">
                        <a:lnSpc>
                          <a:spcPct val="150000"/>
                        </a:lnSpc>
                        <a:spcAft>
                          <a:spcPts val="800"/>
                        </a:spcAft>
                      </a:pPr>
                      <a:r>
                        <a:rPr lang="es-CO" sz="1000">
                          <a:effectLst/>
                        </a:rPr>
                        <a:t>&lt;0,0001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extLst>
                  <a:ext uri="{0D108BD9-81ED-4DB2-BD59-A6C34878D82A}">
                    <a16:rowId xmlns:a16="http://schemas.microsoft.com/office/drawing/2014/main" val="2521226818"/>
                  </a:ext>
                </a:extLst>
              </a:tr>
              <a:tr h="360751">
                <a:tc>
                  <a:txBody>
                    <a:bodyPr/>
                    <a:lstStyle/>
                    <a:p>
                      <a:pPr indent="457200">
                        <a:lnSpc>
                          <a:spcPct val="150000"/>
                        </a:lnSpc>
                        <a:spcAft>
                          <a:spcPts val="800"/>
                        </a:spcAft>
                      </a:pPr>
                      <a:r>
                        <a:rPr lang="es-CO" sz="1000">
                          <a:effectLst/>
                        </a:rPr>
                        <a:t>FACTOR B Dosis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8,90E-05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dirty="0">
                          <a:effectLst/>
                        </a:rPr>
                        <a:t>2</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dirty="0">
                          <a:effectLst/>
                        </a:rPr>
                        <a:t>4,40E-05</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0,07</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l">
                        <a:lnSpc>
                          <a:spcPct val="150000"/>
                        </a:lnSpc>
                        <a:spcAft>
                          <a:spcPts val="800"/>
                        </a:spcAft>
                      </a:pPr>
                      <a:r>
                        <a:rPr lang="es-CO" sz="1000" dirty="0">
                          <a:effectLst/>
                        </a:rPr>
                        <a:t>0,9354 </a:t>
                      </a:r>
                      <a:r>
                        <a:rPr lang="es-CO"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extLst>
                  <a:ext uri="{0D108BD9-81ED-4DB2-BD59-A6C34878D82A}">
                    <a16:rowId xmlns:a16="http://schemas.microsoft.com/office/drawing/2014/main" val="142764644"/>
                  </a:ext>
                </a:extLst>
              </a:tr>
              <a:tr h="360751">
                <a:tc>
                  <a:txBody>
                    <a:bodyPr/>
                    <a:lstStyle/>
                    <a:p>
                      <a:pPr indent="457200">
                        <a:lnSpc>
                          <a:spcPct val="150000"/>
                        </a:lnSpc>
                        <a:spcAft>
                          <a:spcPts val="800"/>
                        </a:spcAft>
                      </a:pPr>
                      <a:r>
                        <a:rPr lang="es-CO" sz="1000">
                          <a:effectLst/>
                        </a:rPr>
                        <a:t>Lineal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6,70E-05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dirty="0">
                          <a:effectLst/>
                        </a:rPr>
                        <a:t>1</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6,70E-05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0,1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l">
                        <a:lnSpc>
                          <a:spcPct val="150000"/>
                        </a:lnSpc>
                        <a:spcAft>
                          <a:spcPts val="800"/>
                        </a:spcAft>
                      </a:pPr>
                      <a:r>
                        <a:rPr lang="es-CO" sz="1000">
                          <a:effectLst/>
                        </a:rPr>
                        <a:t>0,7538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extLst>
                  <a:ext uri="{0D108BD9-81ED-4DB2-BD59-A6C34878D82A}">
                    <a16:rowId xmlns:a16="http://schemas.microsoft.com/office/drawing/2014/main" val="3770584269"/>
                  </a:ext>
                </a:extLst>
              </a:tr>
              <a:tr h="360751">
                <a:tc>
                  <a:txBody>
                    <a:bodyPr/>
                    <a:lstStyle/>
                    <a:p>
                      <a:pPr indent="457200">
                        <a:lnSpc>
                          <a:spcPct val="150000"/>
                        </a:lnSpc>
                        <a:spcAft>
                          <a:spcPts val="800"/>
                        </a:spcAft>
                      </a:pPr>
                      <a:r>
                        <a:rPr lang="es-CO" sz="1000">
                          <a:effectLst/>
                        </a:rPr>
                        <a:t>Cuadrática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2,20E-05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dirty="0">
                          <a:effectLst/>
                        </a:rPr>
                        <a:t>1</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dirty="0">
                          <a:effectLst/>
                        </a:rPr>
                        <a:t>2,20E-05</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0,03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l">
                        <a:lnSpc>
                          <a:spcPct val="150000"/>
                        </a:lnSpc>
                        <a:spcAft>
                          <a:spcPts val="800"/>
                        </a:spcAft>
                      </a:pPr>
                      <a:r>
                        <a:rPr lang="es-CO" sz="1000">
                          <a:effectLst/>
                        </a:rPr>
                        <a:t>0,8562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extLst>
                  <a:ext uri="{0D108BD9-81ED-4DB2-BD59-A6C34878D82A}">
                    <a16:rowId xmlns:a16="http://schemas.microsoft.com/office/drawing/2014/main" val="2235387843"/>
                  </a:ext>
                </a:extLst>
              </a:tr>
              <a:tr h="360751">
                <a:tc>
                  <a:txBody>
                    <a:bodyPr/>
                    <a:lstStyle/>
                    <a:p>
                      <a:pPr indent="457200">
                        <a:lnSpc>
                          <a:spcPct val="150000"/>
                        </a:lnSpc>
                        <a:spcAft>
                          <a:spcPts val="800"/>
                        </a:spcAft>
                      </a:pPr>
                      <a:r>
                        <a:rPr lang="es-CO" sz="1000">
                          <a:effectLst/>
                        </a:rPr>
                        <a:t>Fases*Dosis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1,40E-03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dirty="0">
                          <a:effectLst/>
                        </a:rPr>
                        <a:t>4</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3,60E-04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dirty="0">
                          <a:effectLst/>
                        </a:rPr>
                        <a:t>0,54</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l">
                        <a:lnSpc>
                          <a:spcPct val="150000"/>
                        </a:lnSpc>
                        <a:spcAft>
                          <a:spcPts val="800"/>
                        </a:spcAft>
                      </a:pPr>
                      <a:r>
                        <a:rPr lang="es-CO" sz="1000" dirty="0">
                          <a:effectLst/>
                        </a:rPr>
                        <a:t>0,7049 </a:t>
                      </a:r>
                      <a:r>
                        <a:rPr lang="es-CO" sz="10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extLst>
                  <a:ext uri="{0D108BD9-81ED-4DB2-BD59-A6C34878D82A}">
                    <a16:rowId xmlns:a16="http://schemas.microsoft.com/office/drawing/2014/main" val="492709186"/>
                  </a:ext>
                </a:extLst>
              </a:tr>
              <a:tr h="360751">
                <a:tc>
                  <a:txBody>
                    <a:bodyPr/>
                    <a:lstStyle/>
                    <a:p>
                      <a:pPr indent="457200">
                        <a:lnSpc>
                          <a:spcPct val="150000"/>
                        </a:lnSpc>
                        <a:spcAft>
                          <a:spcPts val="800"/>
                        </a:spcAft>
                      </a:pPr>
                      <a:r>
                        <a:rPr lang="es-CO" sz="1000">
                          <a:effectLst/>
                        </a:rPr>
                        <a:t>Error experimental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2,00E-02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dirty="0">
                          <a:effectLst/>
                        </a:rPr>
                        <a:t>27</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dirty="0">
                          <a:effectLst/>
                        </a:rPr>
                        <a:t>6,60E-04</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algn="r">
                        <a:lnSpc>
                          <a:spcPct val="107000"/>
                        </a:lnSpc>
                      </a:pPr>
                      <a:endParaRPr lang="es-EC" sz="1000" dirty="0">
                        <a:effectLst/>
                        <a:latin typeface="Calibri" panose="020F0502020204030204" pitchFamily="34" charset="0"/>
                      </a:endParaRPr>
                    </a:p>
                  </a:txBody>
                  <a:tcPr marL="35243" marR="35243" marT="0" marB="0" anchor="b"/>
                </a:tc>
                <a:tc>
                  <a:txBody>
                    <a:bodyPr/>
                    <a:lstStyle/>
                    <a:p>
                      <a:pPr indent="457200" algn="r">
                        <a:lnSpc>
                          <a:spcPct val="150000"/>
                        </a:lnSpc>
                        <a:spcAft>
                          <a:spcPts val="800"/>
                        </a:spcAft>
                      </a:pPr>
                      <a:r>
                        <a:rPr lang="es-CO" sz="1000">
                          <a:effectLst/>
                        </a:rPr>
                        <a:t>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extLst>
                  <a:ext uri="{0D108BD9-81ED-4DB2-BD59-A6C34878D82A}">
                    <a16:rowId xmlns:a16="http://schemas.microsoft.com/office/drawing/2014/main" val="45974726"/>
                  </a:ext>
                </a:extLst>
              </a:tr>
              <a:tr h="360751">
                <a:tc>
                  <a:txBody>
                    <a:bodyPr/>
                    <a:lstStyle/>
                    <a:p>
                      <a:pPr indent="457200">
                        <a:lnSpc>
                          <a:spcPct val="150000"/>
                        </a:lnSpc>
                        <a:spcAft>
                          <a:spcPts val="800"/>
                        </a:spcAft>
                      </a:pPr>
                      <a:r>
                        <a:rPr lang="es-CO" sz="1000">
                          <a:effectLst/>
                        </a:rPr>
                        <a:t>Total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a:effectLst/>
                        </a:rPr>
                        <a:t>0,25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dirty="0">
                          <a:effectLst/>
                        </a:rPr>
                        <a:t>35</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a:lnSpc>
                          <a:spcPct val="107000"/>
                        </a:lnSpc>
                      </a:pPr>
                      <a:endParaRPr lang="es-EC" sz="1000">
                        <a:effectLst/>
                        <a:latin typeface="Calibri" panose="020F0502020204030204" pitchFamily="34" charset="0"/>
                      </a:endParaRPr>
                    </a:p>
                  </a:txBody>
                  <a:tcPr marL="35243" marR="35243" marT="0" marB="0" anchor="b"/>
                </a:tc>
                <a:tc>
                  <a:txBody>
                    <a:bodyPr/>
                    <a:lstStyle/>
                    <a:p>
                      <a:pPr>
                        <a:lnSpc>
                          <a:spcPct val="107000"/>
                        </a:lnSpc>
                      </a:pPr>
                      <a:endParaRPr lang="es-EC" sz="1000">
                        <a:effectLst/>
                        <a:latin typeface="Calibri" panose="020F0502020204030204" pitchFamily="34" charset="0"/>
                      </a:endParaRPr>
                    </a:p>
                  </a:txBody>
                  <a:tcPr marL="35243" marR="35243" marT="0" marB="0" anchor="b"/>
                </a:tc>
                <a:tc>
                  <a:txBody>
                    <a:bodyPr/>
                    <a:lstStyle/>
                    <a:p>
                      <a:pPr indent="457200" algn="r">
                        <a:lnSpc>
                          <a:spcPct val="150000"/>
                        </a:lnSpc>
                        <a:spcAft>
                          <a:spcPts val="800"/>
                        </a:spcAft>
                      </a:pPr>
                      <a:r>
                        <a:rPr lang="es-CO" sz="1000" dirty="0">
                          <a:effectLst/>
                        </a:rPr>
                        <a:t>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extLst>
                  <a:ext uri="{0D108BD9-81ED-4DB2-BD59-A6C34878D82A}">
                    <a16:rowId xmlns:a16="http://schemas.microsoft.com/office/drawing/2014/main" val="1316775329"/>
                  </a:ext>
                </a:extLst>
              </a:tr>
              <a:tr h="360751">
                <a:tc>
                  <a:txBody>
                    <a:bodyPr/>
                    <a:lstStyle/>
                    <a:p>
                      <a:pPr indent="457200">
                        <a:lnSpc>
                          <a:spcPct val="150000"/>
                        </a:lnSpc>
                        <a:spcAft>
                          <a:spcPts val="800"/>
                        </a:spcAft>
                      </a:pPr>
                      <a:r>
                        <a:rPr lang="es-CO" sz="1000">
                          <a:effectLst/>
                        </a:rPr>
                        <a:t>Coeficiente de variación</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indent="457200" algn="ctr">
                        <a:lnSpc>
                          <a:spcPct val="150000"/>
                        </a:lnSpc>
                        <a:spcAft>
                          <a:spcPts val="800"/>
                        </a:spcAft>
                      </a:pPr>
                      <a:r>
                        <a:rPr lang="es-CO" sz="1000" dirty="0">
                          <a:effectLst/>
                        </a:rPr>
                        <a:t>0,91</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tc>
                  <a:txBody>
                    <a:bodyPr/>
                    <a:lstStyle/>
                    <a:p>
                      <a:pPr algn="l">
                        <a:lnSpc>
                          <a:spcPct val="107000"/>
                        </a:lnSpc>
                      </a:pPr>
                      <a:endParaRPr lang="es-EC" sz="1000" dirty="0">
                        <a:effectLst/>
                        <a:latin typeface="Calibri" panose="020F0502020204030204" pitchFamily="34" charset="0"/>
                      </a:endParaRPr>
                    </a:p>
                  </a:txBody>
                  <a:tcPr marL="35243" marR="35243" marT="0" marB="0" anchor="b"/>
                </a:tc>
                <a:tc>
                  <a:txBody>
                    <a:bodyPr/>
                    <a:lstStyle/>
                    <a:p>
                      <a:pPr>
                        <a:lnSpc>
                          <a:spcPct val="107000"/>
                        </a:lnSpc>
                      </a:pPr>
                      <a:endParaRPr lang="es-EC" sz="1000">
                        <a:effectLst/>
                        <a:latin typeface="Calibri" panose="020F0502020204030204" pitchFamily="34" charset="0"/>
                      </a:endParaRPr>
                    </a:p>
                  </a:txBody>
                  <a:tcPr marL="35243" marR="35243" marT="0" marB="0" anchor="b"/>
                </a:tc>
                <a:tc>
                  <a:txBody>
                    <a:bodyPr/>
                    <a:lstStyle/>
                    <a:p>
                      <a:pPr>
                        <a:lnSpc>
                          <a:spcPct val="107000"/>
                        </a:lnSpc>
                      </a:pPr>
                      <a:endParaRPr lang="es-EC" sz="1000">
                        <a:effectLst/>
                        <a:latin typeface="Calibri" panose="020F0502020204030204" pitchFamily="34" charset="0"/>
                      </a:endParaRPr>
                    </a:p>
                  </a:txBody>
                  <a:tcPr marL="35243" marR="35243" marT="0" marB="0" anchor="b"/>
                </a:tc>
                <a:tc>
                  <a:txBody>
                    <a:bodyPr/>
                    <a:lstStyle/>
                    <a:p>
                      <a:pPr indent="457200">
                        <a:lnSpc>
                          <a:spcPct val="150000"/>
                        </a:lnSpc>
                        <a:spcAft>
                          <a:spcPts val="800"/>
                        </a:spcAft>
                      </a:pPr>
                      <a:r>
                        <a:rPr lang="es-CO" sz="1000" dirty="0">
                          <a:effectLst/>
                        </a:rPr>
                        <a:t>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243" marR="35243" marT="0" marB="0" anchor="b"/>
                </a:tc>
                <a:extLst>
                  <a:ext uri="{0D108BD9-81ED-4DB2-BD59-A6C34878D82A}">
                    <a16:rowId xmlns:a16="http://schemas.microsoft.com/office/drawing/2014/main" val="216262829"/>
                  </a:ext>
                </a:extLst>
              </a:tr>
            </a:tbl>
          </a:graphicData>
        </a:graphic>
      </p:graphicFrame>
      <p:sp>
        <p:nvSpPr>
          <p:cNvPr id="6" name="Rectángulo 5">
            <a:extLst>
              <a:ext uri="{FF2B5EF4-FFF2-40B4-BE49-F238E27FC236}">
                <a16:creationId xmlns:a16="http://schemas.microsoft.com/office/drawing/2014/main" id="{B9F6DC99-C7BA-4C9F-8B1B-72C247BDE035}"/>
              </a:ext>
            </a:extLst>
          </p:cNvPr>
          <p:cNvSpPr/>
          <p:nvPr/>
        </p:nvSpPr>
        <p:spPr>
          <a:xfrm>
            <a:off x="528007" y="1357345"/>
            <a:ext cx="10686894" cy="954107"/>
          </a:xfrm>
          <a:prstGeom prst="rect">
            <a:avLst/>
          </a:prstGeom>
        </p:spPr>
        <p:txBody>
          <a:bodyPr wrap="square">
            <a:spAutoFit/>
          </a:bodyPr>
          <a:lstStyle/>
          <a:p>
            <a:r>
              <a:rPr lang="es-EC" sz="1400" b="1" dirty="0"/>
              <a:t>Tabla 18</a:t>
            </a:r>
          </a:p>
          <a:p>
            <a:endParaRPr lang="es-EC" sz="1400" i="1" dirty="0"/>
          </a:p>
          <a:p>
            <a:r>
              <a:rPr lang="es-EC" sz="1400" i="1" dirty="0"/>
              <a:t>Análisis de varianza del ancho de las microvellosidades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p:txBody>
      </p:sp>
      <p:pic>
        <p:nvPicPr>
          <p:cNvPr id="7" name="Imagen 6">
            <a:extLst>
              <a:ext uri="{FF2B5EF4-FFF2-40B4-BE49-F238E27FC236}">
                <a16:creationId xmlns:a16="http://schemas.microsoft.com/office/drawing/2014/main" id="{5BC6554F-3733-4677-95B5-56F910A1199E}"/>
              </a:ext>
            </a:extLst>
          </p:cNvPr>
          <p:cNvPicPr>
            <a:picLocks noChangeAspect="1"/>
          </p:cNvPicPr>
          <p:nvPr/>
        </p:nvPicPr>
        <p:blipFill>
          <a:blip r:embed="rId2"/>
          <a:stretch>
            <a:fillRect/>
          </a:stretch>
        </p:blipFill>
        <p:spPr>
          <a:xfrm>
            <a:off x="0" y="0"/>
            <a:ext cx="10546510" cy="510988"/>
          </a:xfrm>
          <a:prstGeom prst="rect">
            <a:avLst/>
          </a:prstGeom>
        </p:spPr>
      </p:pic>
      <p:pic>
        <p:nvPicPr>
          <p:cNvPr id="8" name="Picture 4" descr="ESPE | Sede Latacunga">
            <a:extLst>
              <a:ext uri="{FF2B5EF4-FFF2-40B4-BE49-F238E27FC236}">
                <a16:creationId xmlns:a16="http://schemas.microsoft.com/office/drawing/2014/main" id="{909183D4-F36E-44BC-8AEC-D2C099A1B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367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16D615B2-0A91-4A85-8D63-69ADEF7E3122}"/>
              </a:ext>
            </a:extLst>
          </p:cNvPr>
          <p:cNvGraphicFramePr/>
          <p:nvPr>
            <p:extLst>
              <p:ext uri="{D42A27DB-BD31-4B8C-83A1-F6EECF244321}">
                <p14:modId xmlns:p14="http://schemas.microsoft.com/office/powerpoint/2010/main" val="1013074909"/>
              </p:ext>
            </p:extLst>
          </p:nvPr>
        </p:nvGraphicFramePr>
        <p:xfrm>
          <a:off x="318053" y="2423491"/>
          <a:ext cx="6308035" cy="3985011"/>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ángulo 5">
            <a:extLst>
              <a:ext uri="{FF2B5EF4-FFF2-40B4-BE49-F238E27FC236}">
                <a16:creationId xmlns:a16="http://schemas.microsoft.com/office/drawing/2014/main" id="{4A263438-866D-4B16-9D9D-A98E1F654B98}"/>
              </a:ext>
            </a:extLst>
          </p:cNvPr>
          <p:cNvSpPr/>
          <p:nvPr/>
        </p:nvSpPr>
        <p:spPr>
          <a:xfrm>
            <a:off x="6824868" y="3429000"/>
            <a:ext cx="5049079" cy="1169551"/>
          </a:xfrm>
          <a:prstGeom prst="rect">
            <a:avLst/>
          </a:prstGeom>
        </p:spPr>
        <p:txBody>
          <a:bodyPr wrap="square">
            <a:spAutoFit/>
          </a:bodyPr>
          <a:lstStyle/>
          <a:p>
            <a:pPr algn="just"/>
            <a:r>
              <a:rPr lang="es-EC" sz="1400" dirty="0">
                <a:latin typeface="Calibri" panose="020F0502020204030204" pitchFamily="34" charset="0"/>
                <a:ea typeface="Calibri" panose="020F0502020204030204" pitchFamily="34" charset="0"/>
                <a:cs typeface="Times New Roman" panose="02020603050405020304" pitchFamily="18" charset="0"/>
              </a:rPr>
              <a:t>Según (Zambrano &amp; Zambrano, 2021) menciona en trabajos investigativos donde adicionó al alimento comercial extracto acuoso de orégano con dosis de 0,2 ml/l, obtuvo diferencias significativas aplicando hasta el día 42, registrando un ancho en las microvellosidades de 0,0010 </a:t>
            </a:r>
            <a:r>
              <a:rPr lang="es-EC" sz="1400" dirty="0" err="1">
                <a:latin typeface="Calibri" panose="020F0502020204030204" pitchFamily="34" charset="0"/>
                <a:ea typeface="Calibri" panose="020F0502020204030204" pitchFamily="34" charset="0"/>
                <a:cs typeface="Times New Roman" panose="02020603050405020304" pitchFamily="18" charset="0"/>
              </a:rPr>
              <a:t>mm.</a:t>
            </a:r>
            <a:endParaRPr lang="es-EC" sz="1400" dirty="0"/>
          </a:p>
        </p:txBody>
      </p:sp>
      <p:sp>
        <p:nvSpPr>
          <p:cNvPr id="7" name="Rectángulo 6">
            <a:extLst>
              <a:ext uri="{FF2B5EF4-FFF2-40B4-BE49-F238E27FC236}">
                <a16:creationId xmlns:a16="http://schemas.microsoft.com/office/drawing/2014/main" id="{616C5412-7F9A-4D5E-B999-607A7EB84C2E}"/>
              </a:ext>
            </a:extLst>
          </p:cNvPr>
          <p:cNvSpPr/>
          <p:nvPr/>
        </p:nvSpPr>
        <p:spPr>
          <a:xfrm>
            <a:off x="594276" y="1026232"/>
            <a:ext cx="8242852" cy="1200329"/>
          </a:xfrm>
          <a:prstGeom prst="rect">
            <a:avLst/>
          </a:prstGeom>
        </p:spPr>
        <p:txBody>
          <a:bodyPr wrap="square">
            <a:spAutoFit/>
          </a:bodyPr>
          <a:lstStyle/>
          <a:p>
            <a:r>
              <a:rPr lang="es-EC" sz="1600" b="1" dirty="0"/>
              <a:t>Figura 11</a:t>
            </a:r>
            <a:endParaRPr lang="es-EC" sz="1600" i="1" dirty="0"/>
          </a:p>
          <a:p>
            <a:endParaRPr lang="es-EC" sz="1400" i="1" dirty="0"/>
          </a:p>
          <a:p>
            <a:pPr algn="just"/>
            <a:r>
              <a:rPr lang="es-EC" sz="1400" i="1" dirty="0"/>
              <a:t>Prueba de Tukey al 5% para el factor A (Fases) en el ancho de </a:t>
            </a:r>
            <a:r>
              <a:rPr lang="es-EC" sz="1400" i="1" dirty="0" err="1"/>
              <a:t>microvellosdades</a:t>
            </a:r>
            <a:r>
              <a:rPr lang="es-EC" sz="1400" i="1" dirty="0"/>
              <a:t>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a:p>
            <a:pPr algn="just"/>
            <a:r>
              <a:rPr lang="es-EC" sz="1400" i="1" dirty="0"/>
              <a:t>.</a:t>
            </a:r>
          </a:p>
        </p:txBody>
      </p:sp>
      <p:pic>
        <p:nvPicPr>
          <p:cNvPr id="8" name="Imagen 7">
            <a:extLst>
              <a:ext uri="{FF2B5EF4-FFF2-40B4-BE49-F238E27FC236}">
                <a16:creationId xmlns:a16="http://schemas.microsoft.com/office/drawing/2014/main" id="{E5147169-095B-48FF-95CD-13642C4008A1}"/>
              </a:ext>
            </a:extLst>
          </p:cNvPr>
          <p:cNvPicPr>
            <a:picLocks noChangeAspect="1"/>
          </p:cNvPicPr>
          <p:nvPr/>
        </p:nvPicPr>
        <p:blipFill>
          <a:blip r:embed="rId3"/>
          <a:stretch>
            <a:fillRect/>
          </a:stretch>
        </p:blipFill>
        <p:spPr>
          <a:xfrm>
            <a:off x="0" y="0"/>
            <a:ext cx="10546510" cy="510988"/>
          </a:xfrm>
          <a:prstGeom prst="rect">
            <a:avLst/>
          </a:prstGeom>
        </p:spPr>
      </p:pic>
      <p:pic>
        <p:nvPicPr>
          <p:cNvPr id="9" name="Picture 4" descr="ESPE | Sede Latacunga">
            <a:extLst>
              <a:ext uri="{FF2B5EF4-FFF2-40B4-BE49-F238E27FC236}">
                <a16:creationId xmlns:a16="http://schemas.microsoft.com/office/drawing/2014/main" id="{7239E9E5-63C9-458B-B178-7F70CEADE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995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A76B223-8E84-4880-A307-D4AA3F753904}"/>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AC36A5B2-9465-4811-8AF3-5FFE21C59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AA126393-E5F3-4BC3-BC5F-4FA16E1011C7}"/>
              </a:ext>
            </a:extLst>
          </p:cNvPr>
          <p:cNvSpPr/>
          <p:nvPr/>
        </p:nvSpPr>
        <p:spPr>
          <a:xfrm>
            <a:off x="439872" y="510988"/>
            <a:ext cx="5406095" cy="567271"/>
          </a:xfrm>
          <a:prstGeom prst="rect">
            <a:avLst/>
          </a:prstGeom>
        </p:spPr>
        <p:txBody>
          <a:bodyPr wrap="none">
            <a:spAutoFit/>
          </a:bodyPr>
          <a:lstStyle/>
          <a:p>
            <a:pPr>
              <a:lnSpc>
                <a:spcPct val="200000"/>
              </a:lnSpc>
            </a:pPr>
            <a:r>
              <a:rPr lang="es-EC"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Profundidad de las microvellosidades intestinales (</a:t>
            </a:r>
            <a:r>
              <a:rPr lang="es-EC" b="1" i="1" dirty="0" err="1">
                <a:solidFill>
                  <a:srgbClr val="000000"/>
                </a:solidFill>
                <a:latin typeface="Calibri" panose="020F0502020204030204" pitchFamily="34" charset="0"/>
                <a:ea typeface="Times New Roman" panose="02020603050405020304" pitchFamily="18" charset="0"/>
                <a:cs typeface="Times New Roman" panose="02020603050405020304" pitchFamily="18" charset="0"/>
              </a:rPr>
              <a:t>um</a:t>
            </a:r>
            <a:r>
              <a:rPr lang="es-EC" b="1"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t>
            </a:r>
            <a:endParaRPr lang="es-EC"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 name="Tabla 1">
            <a:extLst>
              <a:ext uri="{FF2B5EF4-FFF2-40B4-BE49-F238E27FC236}">
                <a16:creationId xmlns:a16="http://schemas.microsoft.com/office/drawing/2014/main" id="{A84C3D23-DED2-49EC-B5A2-3E5EAAF8E95C}"/>
              </a:ext>
            </a:extLst>
          </p:cNvPr>
          <p:cNvGraphicFramePr>
            <a:graphicFrameLocks noGrp="1"/>
          </p:cNvGraphicFramePr>
          <p:nvPr>
            <p:extLst>
              <p:ext uri="{D42A27DB-BD31-4B8C-83A1-F6EECF244321}">
                <p14:modId xmlns:p14="http://schemas.microsoft.com/office/powerpoint/2010/main" val="396902836"/>
              </p:ext>
            </p:extLst>
          </p:nvPr>
        </p:nvGraphicFramePr>
        <p:xfrm>
          <a:off x="502520" y="2194728"/>
          <a:ext cx="10912840" cy="4152287"/>
        </p:xfrm>
        <a:graphic>
          <a:graphicData uri="http://schemas.openxmlformats.org/drawingml/2006/table">
            <a:tbl>
              <a:tblPr firstRow="1" firstCol="1" bandRow="1">
                <a:tableStyleId>{68D230F3-CF80-4859-8CE7-A43EE81993B5}</a:tableStyleId>
              </a:tblPr>
              <a:tblGrid>
                <a:gridCol w="3444810">
                  <a:extLst>
                    <a:ext uri="{9D8B030D-6E8A-4147-A177-3AD203B41FA5}">
                      <a16:colId xmlns:a16="http://schemas.microsoft.com/office/drawing/2014/main" val="1662005494"/>
                    </a:ext>
                  </a:extLst>
                </a:gridCol>
                <a:gridCol w="1748470">
                  <a:extLst>
                    <a:ext uri="{9D8B030D-6E8A-4147-A177-3AD203B41FA5}">
                      <a16:colId xmlns:a16="http://schemas.microsoft.com/office/drawing/2014/main" val="1784650416"/>
                    </a:ext>
                  </a:extLst>
                </a:gridCol>
                <a:gridCol w="1595919">
                  <a:extLst>
                    <a:ext uri="{9D8B030D-6E8A-4147-A177-3AD203B41FA5}">
                      <a16:colId xmlns:a16="http://schemas.microsoft.com/office/drawing/2014/main" val="2316930466"/>
                    </a:ext>
                  </a:extLst>
                </a:gridCol>
                <a:gridCol w="1642859">
                  <a:extLst>
                    <a:ext uri="{9D8B030D-6E8A-4147-A177-3AD203B41FA5}">
                      <a16:colId xmlns:a16="http://schemas.microsoft.com/office/drawing/2014/main" val="1095159430"/>
                    </a:ext>
                  </a:extLst>
                </a:gridCol>
                <a:gridCol w="1349490">
                  <a:extLst>
                    <a:ext uri="{9D8B030D-6E8A-4147-A177-3AD203B41FA5}">
                      <a16:colId xmlns:a16="http://schemas.microsoft.com/office/drawing/2014/main" val="2793752514"/>
                    </a:ext>
                  </a:extLst>
                </a:gridCol>
                <a:gridCol w="1131292">
                  <a:extLst>
                    <a:ext uri="{9D8B030D-6E8A-4147-A177-3AD203B41FA5}">
                      <a16:colId xmlns:a16="http://schemas.microsoft.com/office/drawing/2014/main" val="87259343"/>
                    </a:ext>
                  </a:extLst>
                </a:gridCol>
              </a:tblGrid>
              <a:tr h="574185">
                <a:tc>
                  <a:txBody>
                    <a:bodyPr/>
                    <a:lstStyle/>
                    <a:p>
                      <a:pPr indent="457200" algn="ctr">
                        <a:lnSpc>
                          <a:spcPct val="150000"/>
                        </a:lnSpc>
                        <a:spcAft>
                          <a:spcPts val="800"/>
                        </a:spcAft>
                      </a:pPr>
                      <a:r>
                        <a:rPr lang="es-CO" sz="900">
                          <a:effectLst/>
                        </a:rPr>
                        <a:t>Fuente de variación</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dirty="0">
                          <a:effectLst/>
                        </a:rPr>
                        <a:t>Suma de Cuadrados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dirty="0">
                          <a:effectLst/>
                        </a:rPr>
                        <a:t>Grados de libertad</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dirty="0">
                          <a:effectLst/>
                        </a:rPr>
                        <a:t>Cuadrados medios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F-calculado</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p-valor</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extLst>
                  <a:ext uri="{0D108BD9-81ED-4DB2-BD59-A6C34878D82A}">
                    <a16:rowId xmlns:a16="http://schemas.microsoft.com/office/drawing/2014/main" val="451530226"/>
                  </a:ext>
                </a:extLst>
              </a:tr>
              <a:tr h="375723">
                <a:tc>
                  <a:txBody>
                    <a:bodyPr/>
                    <a:lstStyle/>
                    <a:p>
                      <a:pPr indent="457200">
                        <a:lnSpc>
                          <a:spcPct val="150000"/>
                        </a:lnSpc>
                        <a:spcAft>
                          <a:spcPts val="800"/>
                        </a:spcAft>
                      </a:pPr>
                      <a:r>
                        <a:rPr lang="es-CO" sz="900">
                          <a:effectLst/>
                        </a:rPr>
                        <a:t>FACTOR A Fases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dirty="0">
                          <a:effectLst/>
                        </a:rPr>
                        <a:t>0,09</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0,05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nSpc>
                          <a:spcPct val="150000"/>
                        </a:lnSpc>
                        <a:spcAft>
                          <a:spcPts val="800"/>
                        </a:spcAft>
                      </a:pPr>
                      <a:r>
                        <a:rPr lang="es-CO" sz="900">
                          <a:effectLst/>
                        </a:rPr>
                        <a:t>160,43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&lt;0,0001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extLst>
                  <a:ext uri="{0D108BD9-81ED-4DB2-BD59-A6C34878D82A}">
                    <a16:rowId xmlns:a16="http://schemas.microsoft.com/office/drawing/2014/main" val="3964839307"/>
                  </a:ext>
                </a:extLst>
              </a:tr>
              <a:tr h="375723">
                <a:tc>
                  <a:txBody>
                    <a:bodyPr/>
                    <a:lstStyle/>
                    <a:p>
                      <a:pPr indent="457200">
                        <a:lnSpc>
                          <a:spcPct val="150000"/>
                        </a:lnSpc>
                        <a:spcAft>
                          <a:spcPts val="800"/>
                        </a:spcAft>
                      </a:pPr>
                      <a:r>
                        <a:rPr lang="es-CO" sz="900">
                          <a:effectLst/>
                        </a:rPr>
                        <a:t>C1= Toda la fase vs Fase Desarrollo, Fase Final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0,01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0,01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nSpc>
                          <a:spcPct val="150000"/>
                        </a:lnSpc>
                        <a:spcAft>
                          <a:spcPts val="800"/>
                        </a:spcAft>
                      </a:pPr>
                      <a:r>
                        <a:rPr lang="es-CO" sz="900">
                          <a:effectLst/>
                        </a:rPr>
                        <a:t>30,39</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&lt;0,0001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extLst>
                  <a:ext uri="{0D108BD9-81ED-4DB2-BD59-A6C34878D82A}">
                    <a16:rowId xmlns:a16="http://schemas.microsoft.com/office/drawing/2014/main" val="1390343472"/>
                  </a:ext>
                </a:extLst>
              </a:tr>
              <a:tr h="375723">
                <a:tc>
                  <a:txBody>
                    <a:bodyPr/>
                    <a:lstStyle/>
                    <a:p>
                      <a:pPr indent="457200">
                        <a:lnSpc>
                          <a:spcPct val="150000"/>
                        </a:lnSpc>
                        <a:spcAft>
                          <a:spcPts val="800"/>
                        </a:spcAft>
                      </a:pPr>
                      <a:r>
                        <a:rPr lang="es-CO" sz="900">
                          <a:effectLst/>
                        </a:rPr>
                        <a:t>C2= Fase Desarrollo vs Fase Final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0,04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dirty="0">
                          <a:effectLst/>
                        </a:rPr>
                        <a:t>1</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0,04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nSpc>
                          <a:spcPct val="150000"/>
                        </a:lnSpc>
                        <a:spcAft>
                          <a:spcPts val="800"/>
                        </a:spcAft>
                      </a:pPr>
                      <a:r>
                        <a:rPr lang="es-CO" sz="900">
                          <a:effectLst/>
                        </a:rPr>
                        <a:t>144,08</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&lt;0,0001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extLst>
                  <a:ext uri="{0D108BD9-81ED-4DB2-BD59-A6C34878D82A}">
                    <a16:rowId xmlns:a16="http://schemas.microsoft.com/office/drawing/2014/main" val="1365267196"/>
                  </a:ext>
                </a:extLst>
              </a:tr>
              <a:tr h="375723">
                <a:tc>
                  <a:txBody>
                    <a:bodyPr/>
                    <a:lstStyle/>
                    <a:p>
                      <a:pPr indent="457200">
                        <a:lnSpc>
                          <a:spcPct val="150000"/>
                        </a:lnSpc>
                        <a:spcAft>
                          <a:spcPts val="800"/>
                        </a:spcAft>
                      </a:pPr>
                      <a:r>
                        <a:rPr lang="es-CO" sz="900">
                          <a:effectLst/>
                        </a:rPr>
                        <a:t>FACTOR B Dosis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8,70E-04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4,40E-04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nSpc>
                          <a:spcPct val="150000"/>
                        </a:lnSpc>
                        <a:spcAft>
                          <a:spcPts val="800"/>
                        </a:spcAft>
                      </a:pPr>
                      <a:r>
                        <a:rPr lang="es-CO" sz="900">
                          <a:effectLst/>
                        </a:rPr>
                        <a:t>1,53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dirty="0">
                          <a:effectLst/>
                        </a:rPr>
                        <a:t>0,2349 </a:t>
                      </a:r>
                      <a:r>
                        <a:rPr lang="es-CO" sz="9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extLst>
                  <a:ext uri="{0D108BD9-81ED-4DB2-BD59-A6C34878D82A}">
                    <a16:rowId xmlns:a16="http://schemas.microsoft.com/office/drawing/2014/main" val="4003012286"/>
                  </a:ext>
                </a:extLst>
              </a:tr>
              <a:tr h="375723">
                <a:tc>
                  <a:txBody>
                    <a:bodyPr/>
                    <a:lstStyle/>
                    <a:p>
                      <a:pPr indent="457200">
                        <a:lnSpc>
                          <a:spcPct val="150000"/>
                        </a:lnSpc>
                        <a:spcAft>
                          <a:spcPts val="800"/>
                        </a:spcAft>
                      </a:pPr>
                      <a:r>
                        <a:rPr lang="es-CO" sz="900">
                          <a:effectLst/>
                        </a:rPr>
                        <a:t>Lineal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4,20E-06</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4,20E-06</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nSpc>
                          <a:spcPct val="150000"/>
                        </a:lnSpc>
                        <a:spcAft>
                          <a:spcPts val="800"/>
                        </a:spcAft>
                      </a:pPr>
                      <a:r>
                        <a:rPr lang="es-CO" sz="900">
                          <a:effectLst/>
                        </a:rPr>
                        <a:t>0,01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dirty="0">
                          <a:effectLst/>
                        </a:rPr>
                        <a:t>0,9047 </a:t>
                      </a:r>
                      <a:r>
                        <a:rPr lang="es-CO" sz="900" dirty="0" err="1">
                          <a:effectLst/>
                        </a:rPr>
                        <a:t>ns</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extLst>
                  <a:ext uri="{0D108BD9-81ED-4DB2-BD59-A6C34878D82A}">
                    <a16:rowId xmlns:a16="http://schemas.microsoft.com/office/drawing/2014/main" val="550988489"/>
                  </a:ext>
                </a:extLst>
              </a:tr>
              <a:tr h="375723">
                <a:tc>
                  <a:txBody>
                    <a:bodyPr/>
                    <a:lstStyle/>
                    <a:p>
                      <a:pPr indent="457200">
                        <a:lnSpc>
                          <a:spcPct val="150000"/>
                        </a:lnSpc>
                        <a:spcAft>
                          <a:spcPts val="800"/>
                        </a:spcAft>
                      </a:pPr>
                      <a:r>
                        <a:rPr lang="es-CO" sz="900">
                          <a:effectLst/>
                        </a:rPr>
                        <a:t>Cuadrática</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8,70E-04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8,70E-04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nSpc>
                          <a:spcPct val="150000"/>
                        </a:lnSpc>
                        <a:spcAft>
                          <a:spcPts val="800"/>
                        </a:spcAft>
                      </a:pPr>
                      <a:r>
                        <a:rPr lang="es-CO" sz="900">
                          <a:effectLst/>
                        </a:rPr>
                        <a:t>3,04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nSpc>
                          <a:spcPct val="150000"/>
                        </a:lnSpc>
                        <a:spcAft>
                          <a:spcPts val="800"/>
                        </a:spcAft>
                      </a:pPr>
                      <a:r>
                        <a:rPr lang="es-CO" sz="900">
                          <a:effectLst/>
                        </a:rPr>
                        <a:t>0,0924 ns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extLst>
                  <a:ext uri="{0D108BD9-81ED-4DB2-BD59-A6C34878D82A}">
                    <a16:rowId xmlns:a16="http://schemas.microsoft.com/office/drawing/2014/main" val="4078273054"/>
                  </a:ext>
                </a:extLst>
              </a:tr>
              <a:tr h="375723">
                <a:tc>
                  <a:txBody>
                    <a:bodyPr/>
                    <a:lstStyle/>
                    <a:p>
                      <a:pPr indent="457200">
                        <a:lnSpc>
                          <a:spcPct val="150000"/>
                        </a:lnSpc>
                        <a:spcAft>
                          <a:spcPts val="800"/>
                        </a:spcAft>
                      </a:pPr>
                      <a:r>
                        <a:rPr lang="es-CO" sz="900">
                          <a:effectLst/>
                        </a:rPr>
                        <a:t>Fases*Dosis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0,01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2,40E-03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nSpc>
                          <a:spcPct val="150000"/>
                        </a:lnSpc>
                        <a:spcAft>
                          <a:spcPts val="800"/>
                        </a:spcAft>
                      </a:pPr>
                      <a:r>
                        <a:rPr lang="es-CO" sz="900">
                          <a:effectLst/>
                        </a:rPr>
                        <a:t>8,48</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nSpc>
                          <a:spcPct val="150000"/>
                        </a:lnSpc>
                        <a:spcAft>
                          <a:spcPts val="800"/>
                        </a:spcAft>
                      </a:pPr>
                      <a:r>
                        <a:rPr lang="es-CO" sz="900">
                          <a:effectLst/>
                        </a:rPr>
                        <a:t>0,0001 ***</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extLst>
                  <a:ext uri="{0D108BD9-81ED-4DB2-BD59-A6C34878D82A}">
                    <a16:rowId xmlns:a16="http://schemas.microsoft.com/office/drawing/2014/main" val="3093912829"/>
                  </a:ext>
                </a:extLst>
              </a:tr>
              <a:tr h="375723">
                <a:tc>
                  <a:txBody>
                    <a:bodyPr/>
                    <a:lstStyle/>
                    <a:p>
                      <a:pPr indent="457200">
                        <a:lnSpc>
                          <a:spcPct val="150000"/>
                        </a:lnSpc>
                        <a:spcAft>
                          <a:spcPts val="800"/>
                        </a:spcAft>
                      </a:pPr>
                      <a:r>
                        <a:rPr lang="es-CO" sz="900">
                          <a:effectLst/>
                        </a:rPr>
                        <a:t>Error experimental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0,01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27</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2,90E-04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a:lnSpc>
                          <a:spcPct val="107000"/>
                        </a:lnSpc>
                      </a:pPr>
                      <a:endParaRPr lang="es-EC" sz="900">
                        <a:effectLst/>
                        <a:latin typeface="Calibri" panose="020F0502020204030204" pitchFamily="34" charset="0"/>
                      </a:endParaRPr>
                    </a:p>
                  </a:txBody>
                  <a:tcPr marL="36935" marR="36935" marT="0" marB="0" anchor="ctr"/>
                </a:tc>
                <a:tc>
                  <a:txBody>
                    <a:bodyPr/>
                    <a:lstStyle/>
                    <a:p>
                      <a:pPr>
                        <a:lnSpc>
                          <a:spcPct val="107000"/>
                        </a:lnSpc>
                      </a:pPr>
                      <a:endParaRPr lang="es-EC" sz="900">
                        <a:effectLst/>
                        <a:latin typeface="Calibri" panose="020F0502020204030204" pitchFamily="34" charset="0"/>
                      </a:endParaRPr>
                    </a:p>
                  </a:txBody>
                  <a:tcPr marL="36935" marR="36935" marT="0" marB="0" anchor="ctr"/>
                </a:tc>
                <a:extLst>
                  <a:ext uri="{0D108BD9-81ED-4DB2-BD59-A6C34878D82A}">
                    <a16:rowId xmlns:a16="http://schemas.microsoft.com/office/drawing/2014/main" val="3487545517"/>
                  </a:ext>
                </a:extLst>
              </a:tr>
              <a:tr h="375723">
                <a:tc>
                  <a:txBody>
                    <a:bodyPr/>
                    <a:lstStyle/>
                    <a:p>
                      <a:pPr indent="457200">
                        <a:lnSpc>
                          <a:spcPct val="150000"/>
                        </a:lnSpc>
                        <a:spcAft>
                          <a:spcPts val="800"/>
                        </a:spcAft>
                      </a:pPr>
                      <a:r>
                        <a:rPr lang="es-CO" sz="900">
                          <a:effectLst/>
                        </a:rPr>
                        <a:t>Total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0,11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35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a:lnSpc>
                          <a:spcPct val="107000"/>
                        </a:lnSpc>
                      </a:pPr>
                      <a:endParaRPr lang="es-EC" sz="900">
                        <a:effectLst/>
                        <a:latin typeface="Calibri" panose="020F0502020204030204" pitchFamily="34" charset="0"/>
                      </a:endParaRPr>
                    </a:p>
                  </a:txBody>
                  <a:tcPr marL="36935" marR="36935" marT="0" marB="0" anchor="ctr"/>
                </a:tc>
                <a:tc>
                  <a:txBody>
                    <a:bodyPr/>
                    <a:lstStyle/>
                    <a:p>
                      <a:pPr>
                        <a:lnSpc>
                          <a:spcPct val="107000"/>
                        </a:lnSpc>
                      </a:pPr>
                      <a:endParaRPr lang="es-EC" sz="900">
                        <a:effectLst/>
                        <a:latin typeface="Calibri" panose="020F0502020204030204" pitchFamily="34" charset="0"/>
                      </a:endParaRPr>
                    </a:p>
                  </a:txBody>
                  <a:tcPr marL="36935" marR="36935" marT="0" marB="0" anchor="ctr"/>
                </a:tc>
                <a:tc>
                  <a:txBody>
                    <a:bodyPr/>
                    <a:lstStyle/>
                    <a:p>
                      <a:pPr>
                        <a:lnSpc>
                          <a:spcPct val="107000"/>
                        </a:lnSpc>
                      </a:pPr>
                      <a:endParaRPr lang="es-EC" sz="900">
                        <a:effectLst/>
                        <a:latin typeface="Calibri" panose="020F0502020204030204" pitchFamily="34" charset="0"/>
                      </a:endParaRPr>
                    </a:p>
                  </a:txBody>
                  <a:tcPr marL="36935" marR="36935" marT="0" marB="0" anchor="ctr"/>
                </a:tc>
                <a:extLst>
                  <a:ext uri="{0D108BD9-81ED-4DB2-BD59-A6C34878D82A}">
                    <a16:rowId xmlns:a16="http://schemas.microsoft.com/office/drawing/2014/main" val="4250471920"/>
                  </a:ext>
                </a:extLst>
              </a:tr>
              <a:tr h="196595">
                <a:tc>
                  <a:txBody>
                    <a:bodyPr/>
                    <a:lstStyle/>
                    <a:p>
                      <a:pPr indent="457200">
                        <a:lnSpc>
                          <a:spcPct val="150000"/>
                        </a:lnSpc>
                        <a:spcAft>
                          <a:spcPts val="800"/>
                        </a:spcAft>
                      </a:pPr>
                      <a:r>
                        <a:rPr lang="es-CO" sz="900">
                          <a:effectLst/>
                        </a:rPr>
                        <a:t>Coeficiente de variación</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indent="457200" algn="ctr">
                        <a:lnSpc>
                          <a:spcPct val="150000"/>
                        </a:lnSpc>
                        <a:spcAft>
                          <a:spcPts val="800"/>
                        </a:spcAft>
                      </a:pPr>
                      <a:r>
                        <a:rPr lang="es-CO" sz="900">
                          <a:effectLst/>
                        </a:rPr>
                        <a:t>4,01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6935" marR="36935" marT="0" marB="0" anchor="ctr"/>
                </a:tc>
                <a:tc>
                  <a:txBody>
                    <a:bodyPr/>
                    <a:lstStyle/>
                    <a:p>
                      <a:pPr>
                        <a:lnSpc>
                          <a:spcPct val="107000"/>
                        </a:lnSpc>
                      </a:pPr>
                      <a:endParaRPr lang="es-EC" sz="900">
                        <a:effectLst/>
                        <a:latin typeface="Calibri" panose="020F0502020204030204" pitchFamily="34" charset="0"/>
                      </a:endParaRPr>
                    </a:p>
                  </a:txBody>
                  <a:tcPr marL="36935" marR="36935" marT="0" marB="0" anchor="ctr"/>
                </a:tc>
                <a:tc>
                  <a:txBody>
                    <a:bodyPr/>
                    <a:lstStyle/>
                    <a:p>
                      <a:pPr>
                        <a:lnSpc>
                          <a:spcPct val="107000"/>
                        </a:lnSpc>
                      </a:pPr>
                      <a:endParaRPr lang="es-EC" sz="900">
                        <a:effectLst/>
                        <a:latin typeface="Calibri" panose="020F0502020204030204" pitchFamily="34" charset="0"/>
                      </a:endParaRPr>
                    </a:p>
                  </a:txBody>
                  <a:tcPr marL="36935" marR="36935" marT="0" marB="0" anchor="ctr"/>
                </a:tc>
                <a:tc>
                  <a:txBody>
                    <a:bodyPr/>
                    <a:lstStyle/>
                    <a:p>
                      <a:pPr>
                        <a:lnSpc>
                          <a:spcPct val="107000"/>
                        </a:lnSpc>
                      </a:pPr>
                      <a:endParaRPr lang="es-EC" sz="900">
                        <a:effectLst/>
                        <a:latin typeface="Calibri" panose="020F0502020204030204" pitchFamily="34" charset="0"/>
                      </a:endParaRPr>
                    </a:p>
                  </a:txBody>
                  <a:tcPr marL="36935" marR="36935" marT="0" marB="0" anchor="ctr"/>
                </a:tc>
                <a:tc>
                  <a:txBody>
                    <a:bodyPr/>
                    <a:lstStyle/>
                    <a:p>
                      <a:pPr>
                        <a:lnSpc>
                          <a:spcPct val="107000"/>
                        </a:lnSpc>
                      </a:pPr>
                      <a:endParaRPr lang="es-EC" sz="900" dirty="0">
                        <a:effectLst/>
                        <a:latin typeface="Calibri" panose="020F0502020204030204" pitchFamily="34" charset="0"/>
                      </a:endParaRPr>
                    </a:p>
                  </a:txBody>
                  <a:tcPr marL="36935" marR="36935" marT="0" marB="0" anchor="ctr"/>
                </a:tc>
                <a:extLst>
                  <a:ext uri="{0D108BD9-81ED-4DB2-BD59-A6C34878D82A}">
                    <a16:rowId xmlns:a16="http://schemas.microsoft.com/office/drawing/2014/main" val="1046569879"/>
                  </a:ext>
                </a:extLst>
              </a:tr>
            </a:tbl>
          </a:graphicData>
        </a:graphic>
      </p:graphicFrame>
      <p:sp>
        <p:nvSpPr>
          <p:cNvPr id="7" name="Rectángulo 6">
            <a:extLst>
              <a:ext uri="{FF2B5EF4-FFF2-40B4-BE49-F238E27FC236}">
                <a16:creationId xmlns:a16="http://schemas.microsoft.com/office/drawing/2014/main" id="{0A8CBB50-7CE7-4462-95BD-5451203D4BBE}"/>
              </a:ext>
            </a:extLst>
          </p:cNvPr>
          <p:cNvSpPr/>
          <p:nvPr/>
        </p:nvSpPr>
        <p:spPr>
          <a:xfrm>
            <a:off x="502520" y="1112193"/>
            <a:ext cx="10686894" cy="954107"/>
          </a:xfrm>
          <a:prstGeom prst="rect">
            <a:avLst/>
          </a:prstGeom>
        </p:spPr>
        <p:txBody>
          <a:bodyPr wrap="square">
            <a:spAutoFit/>
          </a:bodyPr>
          <a:lstStyle/>
          <a:p>
            <a:r>
              <a:rPr lang="es-EC" sz="1400" b="1" dirty="0"/>
              <a:t>Tabla 19</a:t>
            </a:r>
          </a:p>
          <a:p>
            <a:endParaRPr lang="es-EC" sz="1400" i="1" dirty="0"/>
          </a:p>
          <a:p>
            <a:r>
              <a:rPr lang="es-EC" sz="1400" i="1" dirty="0"/>
              <a:t>Análisis de varianza de la profundidad de las microvellosidades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p:txBody>
      </p:sp>
    </p:spTree>
    <p:extLst>
      <p:ext uri="{BB962C8B-B14F-4D97-AF65-F5344CB8AC3E}">
        <p14:creationId xmlns:p14="http://schemas.microsoft.com/office/powerpoint/2010/main" val="677055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E440CF1-17B0-410F-850B-F4C41286EC65}"/>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76842BC8-89A8-416E-B0D0-7AEFCCD11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áfico 5">
            <a:extLst>
              <a:ext uri="{FF2B5EF4-FFF2-40B4-BE49-F238E27FC236}">
                <a16:creationId xmlns:a16="http://schemas.microsoft.com/office/drawing/2014/main" id="{B0CE06AF-FF25-4459-AC9C-DC1A2F78E43A}"/>
              </a:ext>
            </a:extLst>
          </p:cNvPr>
          <p:cNvGraphicFramePr/>
          <p:nvPr>
            <p:extLst>
              <p:ext uri="{D42A27DB-BD31-4B8C-83A1-F6EECF244321}">
                <p14:modId xmlns:p14="http://schemas.microsoft.com/office/powerpoint/2010/main" val="1739157194"/>
              </p:ext>
            </p:extLst>
          </p:nvPr>
        </p:nvGraphicFramePr>
        <p:xfrm>
          <a:off x="87499" y="2016087"/>
          <a:ext cx="5715404" cy="32191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áfico 6">
            <a:extLst>
              <a:ext uri="{FF2B5EF4-FFF2-40B4-BE49-F238E27FC236}">
                <a16:creationId xmlns:a16="http://schemas.microsoft.com/office/drawing/2014/main" id="{D55A6F0B-2A5A-497E-B295-3A5EDDDC8606}"/>
              </a:ext>
            </a:extLst>
          </p:cNvPr>
          <p:cNvGraphicFramePr/>
          <p:nvPr>
            <p:extLst>
              <p:ext uri="{D42A27DB-BD31-4B8C-83A1-F6EECF244321}">
                <p14:modId xmlns:p14="http://schemas.microsoft.com/office/powerpoint/2010/main" val="2463513841"/>
              </p:ext>
            </p:extLst>
          </p:nvPr>
        </p:nvGraphicFramePr>
        <p:xfrm>
          <a:off x="6688270" y="2289593"/>
          <a:ext cx="5486400" cy="3890870"/>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ángulo 8">
            <a:extLst>
              <a:ext uri="{FF2B5EF4-FFF2-40B4-BE49-F238E27FC236}">
                <a16:creationId xmlns:a16="http://schemas.microsoft.com/office/drawing/2014/main" id="{C2AC8E6D-6F04-4CD8-9994-85878C17FB62}"/>
              </a:ext>
            </a:extLst>
          </p:cNvPr>
          <p:cNvSpPr/>
          <p:nvPr/>
        </p:nvSpPr>
        <p:spPr>
          <a:xfrm>
            <a:off x="448362" y="5473621"/>
            <a:ext cx="5647638" cy="1169551"/>
          </a:xfrm>
          <a:prstGeom prst="rect">
            <a:avLst/>
          </a:prstGeom>
        </p:spPr>
        <p:txBody>
          <a:bodyPr wrap="square">
            <a:spAutoFit/>
          </a:bodyPr>
          <a:lstStyle/>
          <a:p>
            <a:pPr algn="just"/>
            <a:r>
              <a:rPr lang="es-EC" sz="1400" dirty="0">
                <a:latin typeface="Calibri" panose="020F0502020204030204" pitchFamily="34" charset="0"/>
                <a:ea typeface="Calibri" panose="020F0502020204030204" pitchFamily="34" charset="0"/>
                <a:cs typeface="Times New Roman" panose="02020603050405020304" pitchFamily="18" charset="0"/>
              </a:rPr>
              <a:t>Según (Madrid, López, &amp; Parra, 2018) menciona que la profundidad de las microvellosidades intestinales es muy importante debido a que si es profunda va a tener un intercambio rápido de los tejidos esto hace que se incremente el requerimiento nutricional del animal, provocando un grave perjuicio en la eficiencia productiva en las fases de crianza.</a:t>
            </a:r>
            <a:endParaRPr lang="es-EC" sz="1400" dirty="0"/>
          </a:p>
        </p:txBody>
      </p:sp>
      <p:sp>
        <p:nvSpPr>
          <p:cNvPr id="10" name="Rectángulo 9">
            <a:extLst>
              <a:ext uri="{FF2B5EF4-FFF2-40B4-BE49-F238E27FC236}">
                <a16:creationId xmlns:a16="http://schemas.microsoft.com/office/drawing/2014/main" id="{F4CAF2D6-1E44-4278-AF47-5D448FA78321}"/>
              </a:ext>
            </a:extLst>
          </p:cNvPr>
          <p:cNvSpPr/>
          <p:nvPr/>
        </p:nvSpPr>
        <p:spPr>
          <a:xfrm>
            <a:off x="87499" y="608178"/>
            <a:ext cx="5384213" cy="1631216"/>
          </a:xfrm>
          <a:prstGeom prst="rect">
            <a:avLst/>
          </a:prstGeom>
        </p:spPr>
        <p:txBody>
          <a:bodyPr wrap="square">
            <a:spAutoFit/>
          </a:bodyPr>
          <a:lstStyle/>
          <a:p>
            <a:r>
              <a:rPr lang="es-EC" sz="1600" b="1" dirty="0"/>
              <a:t>Figura 12</a:t>
            </a:r>
            <a:endParaRPr lang="es-EC" sz="1600" i="1" dirty="0"/>
          </a:p>
          <a:p>
            <a:endParaRPr lang="es-EC" sz="1400" i="1" dirty="0"/>
          </a:p>
          <a:p>
            <a:pPr algn="just"/>
            <a:r>
              <a:rPr lang="es-EC" sz="1400" i="1" dirty="0"/>
              <a:t>Prueba de Tukey al 5% para el factor A (Fases) de la profundidad de </a:t>
            </a:r>
            <a:r>
              <a:rPr lang="es-EC" sz="1400" i="1" dirty="0" err="1"/>
              <a:t>microvellosdades</a:t>
            </a:r>
            <a:r>
              <a:rPr lang="es-EC" sz="1400" i="1" dirty="0"/>
              <a:t>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a:p>
            <a:pPr algn="just"/>
            <a:r>
              <a:rPr lang="es-EC" sz="1400" i="1" dirty="0"/>
              <a:t>.</a:t>
            </a:r>
          </a:p>
        </p:txBody>
      </p:sp>
      <p:sp>
        <p:nvSpPr>
          <p:cNvPr id="11" name="Rectángulo 10">
            <a:extLst>
              <a:ext uri="{FF2B5EF4-FFF2-40B4-BE49-F238E27FC236}">
                <a16:creationId xmlns:a16="http://schemas.microsoft.com/office/drawing/2014/main" id="{14CE892E-1007-4668-AC1A-EBDBF0092030}"/>
              </a:ext>
            </a:extLst>
          </p:cNvPr>
          <p:cNvSpPr/>
          <p:nvPr/>
        </p:nvSpPr>
        <p:spPr>
          <a:xfrm>
            <a:off x="6389097" y="538068"/>
            <a:ext cx="5715404" cy="1631216"/>
          </a:xfrm>
          <a:prstGeom prst="rect">
            <a:avLst/>
          </a:prstGeom>
        </p:spPr>
        <p:txBody>
          <a:bodyPr wrap="square">
            <a:spAutoFit/>
          </a:bodyPr>
          <a:lstStyle/>
          <a:p>
            <a:r>
              <a:rPr lang="es-EC" sz="1600" b="1" dirty="0"/>
              <a:t>Figura 13</a:t>
            </a:r>
            <a:endParaRPr lang="es-EC" sz="1600" i="1" dirty="0"/>
          </a:p>
          <a:p>
            <a:endParaRPr lang="es-EC" sz="1400" i="1" dirty="0"/>
          </a:p>
          <a:p>
            <a:pPr algn="just"/>
            <a:r>
              <a:rPr lang="es-EC" sz="1400" i="1" dirty="0"/>
              <a:t>Prueba de Tukey al 5% para la interacción del Factor (A) X Factor (B) en la profundidad de la profundidad de </a:t>
            </a:r>
            <a:r>
              <a:rPr lang="es-EC" sz="1400" i="1" dirty="0" err="1"/>
              <a:t>microvellosdades</a:t>
            </a:r>
            <a:r>
              <a:rPr lang="es-EC" sz="1400" i="1" dirty="0"/>
              <a:t>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a:p>
            <a:pPr algn="just"/>
            <a:r>
              <a:rPr lang="es-EC" sz="1400" i="1" dirty="0"/>
              <a:t>.</a:t>
            </a:r>
          </a:p>
        </p:txBody>
      </p:sp>
    </p:spTree>
    <p:extLst>
      <p:ext uri="{BB962C8B-B14F-4D97-AF65-F5344CB8AC3E}">
        <p14:creationId xmlns:p14="http://schemas.microsoft.com/office/powerpoint/2010/main" val="9304645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25D430A-1519-46E9-9565-66A46BE8A777}"/>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F3EC082E-50E0-43EE-A65E-2CF3DAB91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4955E80B-5D4D-4BCE-8DB6-C9FF32AADD90}"/>
              </a:ext>
            </a:extLst>
          </p:cNvPr>
          <p:cNvSpPr/>
          <p:nvPr/>
        </p:nvSpPr>
        <p:spPr>
          <a:xfrm>
            <a:off x="152400" y="255494"/>
            <a:ext cx="4665123" cy="725648"/>
          </a:xfrm>
          <a:prstGeom prst="rect">
            <a:avLst/>
          </a:prstGeom>
        </p:spPr>
        <p:txBody>
          <a:bodyPr wrap="none">
            <a:spAutoFit/>
          </a:bodyPr>
          <a:lstStyle/>
          <a:p>
            <a:pPr>
              <a:lnSpc>
                <a:spcPct val="200000"/>
              </a:lnSpc>
            </a:pPr>
            <a:r>
              <a:rPr lang="es-EC" sz="2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Análisis Bromatológico de la Carne </a:t>
            </a:r>
            <a:endParaRPr lang="es-EC"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7" name="Tabla 6">
            <a:extLst>
              <a:ext uri="{FF2B5EF4-FFF2-40B4-BE49-F238E27FC236}">
                <a16:creationId xmlns:a16="http://schemas.microsoft.com/office/drawing/2014/main" id="{104C25D3-E90A-4DD6-AF7C-D16342346910}"/>
              </a:ext>
            </a:extLst>
          </p:cNvPr>
          <p:cNvGraphicFramePr>
            <a:graphicFrameLocks noGrp="1"/>
          </p:cNvGraphicFramePr>
          <p:nvPr>
            <p:extLst>
              <p:ext uri="{D42A27DB-BD31-4B8C-83A1-F6EECF244321}">
                <p14:modId xmlns:p14="http://schemas.microsoft.com/office/powerpoint/2010/main" val="845619717"/>
              </p:ext>
            </p:extLst>
          </p:nvPr>
        </p:nvGraphicFramePr>
        <p:xfrm>
          <a:off x="466781" y="1935021"/>
          <a:ext cx="8396683" cy="4664612"/>
        </p:xfrm>
        <a:graphic>
          <a:graphicData uri="http://schemas.openxmlformats.org/drawingml/2006/table">
            <a:tbl>
              <a:tblPr firstRow="1" firstCol="1" bandRow="1">
                <a:tableStyleId>{68D230F3-CF80-4859-8CE7-A43EE81993B5}</a:tableStyleId>
              </a:tblPr>
              <a:tblGrid>
                <a:gridCol w="2746160">
                  <a:extLst>
                    <a:ext uri="{9D8B030D-6E8A-4147-A177-3AD203B41FA5}">
                      <a16:colId xmlns:a16="http://schemas.microsoft.com/office/drawing/2014/main" val="1613818334"/>
                    </a:ext>
                  </a:extLst>
                </a:gridCol>
                <a:gridCol w="1097349">
                  <a:extLst>
                    <a:ext uri="{9D8B030D-6E8A-4147-A177-3AD203B41FA5}">
                      <a16:colId xmlns:a16="http://schemas.microsoft.com/office/drawing/2014/main" val="55623692"/>
                    </a:ext>
                  </a:extLst>
                </a:gridCol>
                <a:gridCol w="989817">
                  <a:extLst>
                    <a:ext uri="{9D8B030D-6E8A-4147-A177-3AD203B41FA5}">
                      <a16:colId xmlns:a16="http://schemas.microsoft.com/office/drawing/2014/main" val="84575304"/>
                    </a:ext>
                  </a:extLst>
                </a:gridCol>
                <a:gridCol w="1075421">
                  <a:extLst>
                    <a:ext uri="{9D8B030D-6E8A-4147-A177-3AD203B41FA5}">
                      <a16:colId xmlns:a16="http://schemas.microsoft.com/office/drawing/2014/main" val="974210110"/>
                    </a:ext>
                  </a:extLst>
                </a:gridCol>
                <a:gridCol w="106800">
                  <a:extLst>
                    <a:ext uri="{9D8B030D-6E8A-4147-A177-3AD203B41FA5}">
                      <a16:colId xmlns:a16="http://schemas.microsoft.com/office/drawing/2014/main" val="3426191"/>
                    </a:ext>
                  </a:extLst>
                </a:gridCol>
                <a:gridCol w="1078682">
                  <a:extLst>
                    <a:ext uri="{9D8B030D-6E8A-4147-A177-3AD203B41FA5}">
                      <a16:colId xmlns:a16="http://schemas.microsoft.com/office/drawing/2014/main" val="2529984012"/>
                    </a:ext>
                  </a:extLst>
                </a:gridCol>
                <a:gridCol w="1302454">
                  <a:extLst>
                    <a:ext uri="{9D8B030D-6E8A-4147-A177-3AD203B41FA5}">
                      <a16:colId xmlns:a16="http://schemas.microsoft.com/office/drawing/2014/main" val="3329570838"/>
                    </a:ext>
                  </a:extLst>
                </a:gridCol>
              </a:tblGrid>
              <a:tr h="192178">
                <a:tc rowSpan="3">
                  <a:txBody>
                    <a:bodyPr/>
                    <a:lstStyle/>
                    <a:p>
                      <a:pPr indent="457200" algn="l">
                        <a:lnSpc>
                          <a:spcPct val="150000"/>
                        </a:lnSpc>
                        <a:spcAft>
                          <a:spcPts val="800"/>
                        </a:spcAft>
                      </a:pPr>
                      <a:r>
                        <a:rPr lang="es-EC" sz="900">
                          <a:effectLst/>
                        </a:rPr>
                        <a:t>Tratamientos</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gridSpan="6">
                  <a:txBody>
                    <a:bodyPr/>
                    <a:lstStyle/>
                    <a:p>
                      <a:pPr indent="457200" algn="ctr">
                        <a:lnSpc>
                          <a:spcPct val="150000"/>
                        </a:lnSpc>
                        <a:spcAft>
                          <a:spcPts val="800"/>
                        </a:spcAft>
                      </a:pPr>
                      <a:r>
                        <a:rPr lang="es-EC" sz="900">
                          <a:effectLst/>
                        </a:rPr>
                        <a:t>Variables tomadas de la pechuga</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663890389"/>
                  </a:ext>
                </a:extLst>
              </a:tr>
              <a:tr h="399034">
                <a:tc vMerge="1">
                  <a:txBody>
                    <a:bodyPr/>
                    <a:lstStyle/>
                    <a:p>
                      <a:endParaRPr lang="es-EC"/>
                    </a:p>
                  </a:txBody>
                  <a:tcPr/>
                </a:tc>
                <a:tc rowSpan="2">
                  <a:txBody>
                    <a:bodyPr/>
                    <a:lstStyle/>
                    <a:p>
                      <a:pPr indent="457200" algn="l">
                        <a:lnSpc>
                          <a:spcPct val="150000"/>
                        </a:lnSpc>
                        <a:spcAft>
                          <a:spcPts val="800"/>
                        </a:spcAft>
                      </a:pPr>
                      <a:r>
                        <a:rPr lang="es-EC" sz="900" dirty="0">
                          <a:effectLst/>
                        </a:rPr>
                        <a:t>Acidez</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gridSpan="2">
                  <a:txBody>
                    <a:bodyPr/>
                    <a:lstStyle/>
                    <a:p>
                      <a:pPr indent="457200" algn="ctr">
                        <a:lnSpc>
                          <a:spcPct val="150000"/>
                        </a:lnSpc>
                        <a:spcAft>
                          <a:spcPts val="800"/>
                        </a:spcAft>
                      </a:pPr>
                      <a:r>
                        <a:rPr lang="es-EC" sz="900">
                          <a:effectLst/>
                        </a:rPr>
                        <a:t>Grasa</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hMerge="1">
                  <a:txBody>
                    <a:bodyPr/>
                    <a:lstStyle/>
                    <a:p>
                      <a:endParaRPr lang="es-EC"/>
                    </a:p>
                  </a:txBody>
                  <a:tcPr/>
                </a:tc>
                <a:tc>
                  <a:txBody>
                    <a:bodyPr/>
                    <a:lstStyle/>
                    <a:p>
                      <a:pPr algn="ctr">
                        <a:lnSpc>
                          <a:spcPct val="107000"/>
                        </a:lnSpc>
                      </a:pPr>
                      <a:endParaRPr lang="es-EC" sz="900">
                        <a:effectLst/>
                        <a:latin typeface="Calibri" panose="020F0502020204030204" pitchFamily="34" charset="0"/>
                      </a:endParaRPr>
                    </a:p>
                  </a:txBody>
                  <a:tcPr marL="37126" marR="37126" marT="0" marB="0" anchor="ctr"/>
                </a:tc>
                <a:tc gridSpan="2">
                  <a:txBody>
                    <a:bodyPr/>
                    <a:lstStyle/>
                    <a:p>
                      <a:pPr indent="457200" algn="l">
                        <a:lnSpc>
                          <a:spcPct val="150000"/>
                        </a:lnSpc>
                        <a:spcAft>
                          <a:spcPts val="800"/>
                        </a:spcAft>
                      </a:pPr>
                      <a:r>
                        <a:rPr lang="es-EC" sz="900" dirty="0">
                          <a:effectLst/>
                        </a:rPr>
                        <a:t>Humedad %</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hMerge="1">
                  <a:txBody>
                    <a:bodyPr/>
                    <a:lstStyle/>
                    <a:p>
                      <a:endParaRPr lang="es-EC"/>
                    </a:p>
                  </a:txBody>
                  <a:tcPr/>
                </a:tc>
                <a:extLst>
                  <a:ext uri="{0D108BD9-81ED-4DB2-BD59-A6C34878D82A}">
                    <a16:rowId xmlns:a16="http://schemas.microsoft.com/office/drawing/2014/main" val="2077720892"/>
                  </a:ext>
                </a:extLst>
              </a:tr>
              <a:tr h="407340">
                <a:tc vMerge="1">
                  <a:txBody>
                    <a:bodyPr/>
                    <a:lstStyle/>
                    <a:p>
                      <a:endParaRPr lang="es-EC"/>
                    </a:p>
                  </a:txBody>
                  <a:tcPr/>
                </a:tc>
                <a:tc vMerge="1">
                  <a:txBody>
                    <a:bodyPr/>
                    <a:lstStyle/>
                    <a:p>
                      <a:endParaRPr lang="es-EC"/>
                    </a:p>
                  </a:txBody>
                  <a:tcPr/>
                </a:tc>
                <a:tc>
                  <a:txBody>
                    <a:bodyPr/>
                    <a:lstStyle/>
                    <a:p>
                      <a:pPr indent="457200" algn="l">
                        <a:lnSpc>
                          <a:spcPct val="150000"/>
                        </a:lnSpc>
                        <a:spcAft>
                          <a:spcPts val="800"/>
                        </a:spcAft>
                      </a:pPr>
                      <a:r>
                        <a:rPr lang="es-EC" sz="900">
                          <a:effectLst/>
                        </a:rPr>
                        <a:t>Sin Piel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dirty="0">
                          <a:effectLst/>
                        </a:rPr>
                        <a:t>Con piel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algn="l">
                        <a:lnSpc>
                          <a:spcPct val="107000"/>
                        </a:lnSpc>
                      </a:pPr>
                      <a:endParaRPr lang="es-EC" sz="900">
                        <a:effectLst/>
                        <a:latin typeface="Calibri" panose="020F0502020204030204" pitchFamily="34" charset="0"/>
                      </a:endParaRPr>
                    </a:p>
                  </a:txBody>
                  <a:tcPr marL="37126" marR="37126" marT="0" marB="0" anchor="ctr"/>
                </a:tc>
                <a:tc>
                  <a:txBody>
                    <a:bodyPr/>
                    <a:lstStyle/>
                    <a:p>
                      <a:pPr indent="457200" algn="l">
                        <a:lnSpc>
                          <a:spcPct val="150000"/>
                        </a:lnSpc>
                        <a:spcAft>
                          <a:spcPts val="800"/>
                        </a:spcAft>
                      </a:pPr>
                      <a:r>
                        <a:rPr lang="es-EC" sz="900">
                          <a:effectLst/>
                        </a:rPr>
                        <a:t>Sin Piel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l">
                        <a:lnSpc>
                          <a:spcPct val="150000"/>
                        </a:lnSpc>
                        <a:spcAft>
                          <a:spcPts val="800"/>
                        </a:spcAft>
                      </a:pPr>
                      <a:r>
                        <a:rPr lang="es-EC" sz="900">
                          <a:effectLst/>
                        </a:rPr>
                        <a:t>Con piel</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extLst>
                  <a:ext uri="{0D108BD9-81ED-4DB2-BD59-A6C34878D82A}">
                    <a16:rowId xmlns:a16="http://schemas.microsoft.com/office/drawing/2014/main" val="2022378077"/>
                  </a:ext>
                </a:extLst>
              </a:tr>
              <a:tr h="407340">
                <a:tc>
                  <a:txBody>
                    <a:bodyPr/>
                    <a:lstStyle/>
                    <a:p>
                      <a:pPr indent="457200" algn="l">
                        <a:lnSpc>
                          <a:spcPct val="150000"/>
                        </a:lnSpc>
                        <a:spcAft>
                          <a:spcPts val="800"/>
                        </a:spcAft>
                      </a:pPr>
                      <a:r>
                        <a:rPr lang="es-EC" sz="900" dirty="0">
                          <a:effectLst/>
                        </a:rPr>
                        <a:t>T1 (Dosis 0,5 ml/ L + Toda la fase</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0,46</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dirty="0">
                          <a:effectLst/>
                        </a:rPr>
                        <a:t>5,00</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dirty="0">
                          <a:effectLst/>
                        </a:rPr>
                        <a:t>35,50</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algn="l">
                        <a:lnSpc>
                          <a:spcPct val="107000"/>
                        </a:lnSpc>
                      </a:pPr>
                      <a:endParaRPr lang="es-EC" sz="900">
                        <a:effectLst/>
                        <a:latin typeface="Calibri" panose="020F0502020204030204" pitchFamily="34" charset="0"/>
                      </a:endParaRPr>
                    </a:p>
                  </a:txBody>
                  <a:tcPr marL="37126" marR="37126" marT="0" marB="0" anchor="ctr"/>
                </a:tc>
                <a:tc>
                  <a:txBody>
                    <a:bodyPr/>
                    <a:lstStyle/>
                    <a:p>
                      <a:pPr indent="457200" algn="ctr">
                        <a:lnSpc>
                          <a:spcPct val="150000"/>
                        </a:lnSpc>
                        <a:spcAft>
                          <a:spcPts val="800"/>
                        </a:spcAft>
                      </a:pPr>
                      <a:r>
                        <a:rPr lang="es-EC" sz="900">
                          <a:effectLst/>
                        </a:rPr>
                        <a:t>74,55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67,54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extLst>
                  <a:ext uri="{0D108BD9-81ED-4DB2-BD59-A6C34878D82A}">
                    <a16:rowId xmlns:a16="http://schemas.microsoft.com/office/drawing/2014/main" val="2247706662"/>
                  </a:ext>
                </a:extLst>
              </a:tr>
              <a:tr h="407340">
                <a:tc>
                  <a:txBody>
                    <a:bodyPr/>
                    <a:lstStyle/>
                    <a:p>
                      <a:pPr indent="457200" algn="l">
                        <a:lnSpc>
                          <a:spcPct val="150000"/>
                        </a:lnSpc>
                        <a:spcAft>
                          <a:spcPts val="800"/>
                        </a:spcAft>
                      </a:pPr>
                      <a:r>
                        <a:rPr lang="es-EC" sz="900" dirty="0">
                          <a:effectLst/>
                        </a:rPr>
                        <a:t>T2 (Dosis 0,5 ml /L+ Fase de Desarrollo)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0,65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2,00</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dirty="0">
                          <a:effectLst/>
                        </a:rPr>
                        <a:t>15,00</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algn="l">
                        <a:lnSpc>
                          <a:spcPct val="107000"/>
                        </a:lnSpc>
                      </a:pPr>
                      <a:endParaRPr lang="es-EC" sz="900">
                        <a:effectLst/>
                        <a:latin typeface="Calibri" panose="020F0502020204030204" pitchFamily="34" charset="0"/>
                      </a:endParaRPr>
                    </a:p>
                  </a:txBody>
                  <a:tcPr marL="37126" marR="37126" marT="0" marB="0" anchor="ctr"/>
                </a:tc>
                <a:tc>
                  <a:txBody>
                    <a:bodyPr/>
                    <a:lstStyle/>
                    <a:p>
                      <a:pPr indent="457200" algn="ctr">
                        <a:lnSpc>
                          <a:spcPct val="150000"/>
                        </a:lnSpc>
                        <a:spcAft>
                          <a:spcPts val="800"/>
                        </a:spcAft>
                      </a:pPr>
                      <a:r>
                        <a:rPr lang="es-EC" sz="900">
                          <a:effectLst/>
                        </a:rPr>
                        <a:t>72,29</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dirty="0">
                          <a:effectLst/>
                        </a:rPr>
                        <a:t>64,30</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extLst>
                  <a:ext uri="{0D108BD9-81ED-4DB2-BD59-A6C34878D82A}">
                    <a16:rowId xmlns:a16="http://schemas.microsoft.com/office/drawing/2014/main" val="2057223055"/>
                  </a:ext>
                </a:extLst>
              </a:tr>
              <a:tr h="407340">
                <a:tc>
                  <a:txBody>
                    <a:bodyPr/>
                    <a:lstStyle/>
                    <a:p>
                      <a:pPr indent="457200" algn="l">
                        <a:lnSpc>
                          <a:spcPct val="150000"/>
                        </a:lnSpc>
                        <a:spcAft>
                          <a:spcPts val="800"/>
                        </a:spcAft>
                      </a:pPr>
                      <a:r>
                        <a:rPr lang="es-EC" sz="900" dirty="0">
                          <a:effectLst/>
                        </a:rPr>
                        <a:t>T3 (Dosis 0,5 ml/ L+ Fase Final)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0,61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1,00</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dirty="0">
                          <a:effectLst/>
                        </a:rPr>
                        <a:t>20,50</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algn="l">
                        <a:lnSpc>
                          <a:spcPct val="107000"/>
                        </a:lnSpc>
                      </a:pPr>
                      <a:endParaRPr lang="es-EC" sz="900">
                        <a:effectLst/>
                        <a:latin typeface="Calibri" panose="020F0502020204030204" pitchFamily="34" charset="0"/>
                      </a:endParaRPr>
                    </a:p>
                  </a:txBody>
                  <a:tcPr marL="37126" marR="37126" marT="0" marB="0" anchor="ctr"/>
                </a:tc>
                <a:tc>
                  <a:txBody>
                    <a:bodyPr/>
                    <a:lstStyle/>
                    <a:p>
                      <a:pPr indent="457200" algn="ctr">
                        <a:lnSpc>
                          <a:spcPct val="150000"/>
                        </a:lnSpc>
                        <a:spcAft>
                          <a:spcPts val="800"/>
                        </a:spcAft>
                      </a:pPr>
                      <a:r>
                        <a:rPr lang="es-EC" sz="900">
                          <a:effectLst/>
                        </a:rPr>
                        <a:t>72,80</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64,14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extLst>
                  <a:ext uri="{0D108BD9-81ED-4DB2-BD59-A6C34878D82A}">
                    <a16:rowId xmlns:a16="http://schemas.microsoft.com/office/drawing/2014/main" val="2989591598"/>
                  </a:ext>
                </a:extLst>
              </a:tr>
              <a:tr h="407340">
                <a:tc>
                  <a:txBody>
                    <a:bodyPr/>
                    <a:lstStyle/>
                    <a:p>
                      <a:pPr indent="457200" algn="l">
                        <a:lnSpc>
                          <a:spcPct val="150000"/>
                        </a:lnSpc>
                        <a:spcAft>
                          <a:spcPts val="800"/>
                        </a:spcAft>
                      </a:pPr>
                      <a:r>
                        <a:rPr lang="es-EC" sz="900" dirty="0">
                          <a:effectLst/>
                        </a:rPr>
                        <a:t>T4 (Dosis 1 ml /L+ Toda la fase)</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0,54</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5,50</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39,00</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algn="l">
                        <a:lnSpc>
                          <a:spcPct val="107000"/>
                        </a:lnSpc>
                      </a:pPr>
                      <a:endParaRPr lang="es-EC" sz="900">
                        <a:effectLst/>
                        <a:latin typeface="Calibri" panose="020F0502020204030204" pitchFamily="34" charset="0"/>
                      </a:endParaRPr>
                    </a:p>
                  </a:txBody>
                  <a:tcPr marL="37126" marR="37126" marT="0" marB="0" anchor="ctr"/>
                </a:tc>
                <a:tc>
                  <a:txBody>
                    <a:bodyPr/>
                    <a:lstStyle/>
                    <a:p>
                      <a:pPr indent="457200" algn="ctr">
                        <a:lnSpc>
                          <a:spcPct val="150000"/>
                        </a:lnSpc>
                        <a:spcAft>
                          <a:spcPts val="800"/>
                        </a:spcAft>
                      </a:pPr>
                      <a:r>
                        <a:rPr lang="es-EC" sz="900">
                          <a:effectLst/>
                        </a:rPr>
                        <a:t>74,91</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68,69</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extLst>
                  <a:ext uri="{0D108BD9-81ED-4DB2-BD59-A6C34878D82A}">
                    <a16:rowId xmlns:a16="http://schemas.microsoft.com/office/drawing/2014/main" val="986607481"/>
                  </a:ext>
                </a:extLst>
              </a:tr>
              <a:tr h="407340">
                <a:tc>
                  <a:txBody>
                    <a:bodyPr/>
                    <a:lstStyle/>
                    <a:p>
                      <a:pPr indent="457200" algn="l">
                        <a:lnSpc>
                          <a:spcPct val="150000"/>
                        </a:lnSpc>
                        <a:spcAft>
                          <a:spcPts val="800"/>
                        </a:spcAft>
                      </a:pPr>
                      <a:r>
                        <a:rPr lang="es-EC" sz="900" dirty="0">
                          <a:effectLst/>
                        </a:rPr>
                        <a:t>T5 (Dosis 1 ml /L+ Fase de Desarrollo)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0,67</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2,50</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dirty="0">
                          <a:effectLst/>
                        </a:rPr>
                        <a:t>16,00</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algn="l">
                        <a:lnSpc>
                          <a:spcPct val="107000"/>
                        </a:lnSpc>
                      </a:pPr>
                      <a:endParaRPr lang="es-EC" sz="900">
                        <a:effectLst/>
                        <a:latin typeface="Calibri" panose="020F0502020204030204" pitchFamily="34" charset="0"/>
                      </a:endParaRPr>
                    </a:p>
                  </a:txBody>
                  <a:tcPr marL="37126" marR="37126" marT="0" marB="0" anchor="ctr"/>
                </a:tc>
                <a:tc>
                  <a:txBody>
                    <a:bodyPr/>
                    <a:lstStyle/>
                    <a:p>
                      <a:pPr indent="457200" algn="ctr">
                        <a:lnSpc>
                          <a:spcPct val="150000"/>
                        </a:lnSpc>
                        <a:spcAft>
                          <a:spcPts val="800"/>
                        </a:spcAft>
                      </a:pPr>
                      <a:r>
                        <a:rPr lang="es-EC" sz="900">
                          <a:effectLst/>
                        </a:rPr>
                        <a:t>72,46</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dirty="0">
                          <a:effectLst/>
                        </a:rPr>
                        <a:t>65,19</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extLst>
                  <a:ext uri="{0D108BD9-81ED-4DB2-BD59-A6C34878D82A}">
                    <a16:rowId xmlns:a16="http://schemas.microsoft.com/office/drawing/2014/main" val="641183321"/>
                  </a:ext>
                </a:extLst>
              </a:tr>
              <a:tr h="407340">
                <a:tc>
                  <a:txBody>
                    <a:bodyPr/>
                    <a:lstStyle/>
                    <a:p>
                      <a:pPr indent="457200" algn="l">
                        <a:lnSpc>
                          <a:spcPct val="150000"/>
                        </a:lnSpc>
                        <a:spcAft>
                          <a:spcPts val="800"/>
                        </a:spcAft>
                      </a:pPr>
                      <a:r>
                        <a:rPr lang="es-EC" sz="900" dirty="0">
                          <a:effectLst/>
                        </a:rPr>
                        <a:t>T6 (Dosis 1 ml /L+ Fase Final)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0,65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2,50</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dirty="0">
                          <a:effectLst/>
                        </a:rPr>
                        <a:t>25,00</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algn="l">
                        <a:lnSpc>
                          <a:spcPct val="107000"/>
                        </a:lnSpc>
                      </a:pPr>
                      <a:endParaRPr lang="es-EC" sz="900">
                        <a:effectLst/>
                        <a:latin typeface="Calibri" panose="020F0502020204030204" pitchFamily="34" charset="0"/>
                      </a:endParaRPr>
                    </a:p>
                  </a:txBody>
                  <a:tcPr marL="37126" marR="37126" marT="0" marB="0" anchor="ctr"/>
                </a:tc>
                <a:tc>
                  <a:txBody>
                    <a:bodyPr/>
                    <a:lstStyle/>
                    <a:p>
                      <a:pPr indent="457200" algn="ctr">
                        <a:lnSpc>
                          <a:spcPct val="150000"/>
                        </a:lnSpc>
                        <a:spcAft>
                          <a:spcPts val="800"/>
                        </a:spcAft>
                      </a:pPr>
                      <a:r>
                        <a:rPr lang="es-EC" sz="900">
                          <a:effectLst/>
                        </a:rPr>
                        <a:t>74,52</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66,25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extLst>
                  <a:ext uri="{0D108BD9-81ED-4DB2-BD59-A6C34878D82A}">
                    <a16:rowId xmlns:a16="http://schemas.microsoft.com/office/drawing/2014/main" val="3634966528"/>
                  </a:ext>
                </a:extLst>
              </a:tr>
              <a:tr h="407340">
                <a:tc>
                  <a:txBody>
                    <a:bodyPr/>
                    <a:lstStyle/>
                    <a:p>
                      <a:pPr indent="457200" algn="l">
                        <a:lnSpc>
                          <a:spcPct val="150000"/>
                        </a:lnSpc>
                        <a:spcAft>
                          <a:spcPts val="800"/>
                        </a:spcAft>
                      </a:pPr>
                      <a:r>
                        <a:rPr lang="es-EC" sz="900" dirty="0">
                          <a:effectLst/>
                        </a:rPr>
                        <a:t>T7 (Dosis 1,5 ml/L + Toda la fase)</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0,65</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7,50</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dirty="0">
                          <a:effectLst/>
                        </a:rPr>
                        <a:t>39,50</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algn="l">
                        <a:lnSpc>
                          <a:spcPct val="107000"/>
                        </a:lnSpc>
                      </a:pPr>
                      <a:endParaRPr lang="es-EC" sz="900">
                        <a:effectLst/>
                        <a:latin typeface="Calibri" panose="020F0502020204030204" pitchFamily="34" charset="0"/>
                      </a:endParaRPr>
                    </a:p>
                  </a:txBody>
                  <a:tcPr marL="37126" marR="37126" marT="0" marB="0" anchor="ctr"/>
                </a:tc>
                <a:tc>
                  <a:txBody>
                    <a:bodyPr/>
                    <a:lstStyle/>
                    <a:p>
                      <a:pPr indent="457200" algn="ctr">
                        <a:lnSpc>
                          <a:spcPct val="150000"/>
                        </a:lnSpc>
                        <a:spcAft>
                          <a:spcPts val="800"/>
                        </a:spcAft>
                      </a:pPr>
                      <a:r>
                        <a:rPr lang="es-EC" sz="900">
                          <a:effectLst/>
                        </a:rPr>
                        <a:t>75,26</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69,63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extLst>
                  <a:ext uri="{0D108BD9-81ED-4DB2-BD59-A6C34878D82A}">
                    <a16:rowId xmlns:a16="http://schemas.microsoft.com/office/drawing/2014/main" val="3984049581"/>
                  </a:ext>
                </a:extLst>
              </a:tr>
              <a:tr h="407340">
                <a:tc>
                  <a:txBody>
                    <a:bodyPr/>
                    <a:lstStyle/>
                    <a:p>
                      <a:pPr indent="457200" algn="l">
                        <a:lnSpc>
                          <a:spcPct val="150000"/>
                        </a:lnSpc>
                        <a:spcAft>
                          <a:spcPts val="800"/>
                        </a:spcAft>
                      </a:pPr>
                      <a:r>
                        <a:rPr lang="es-EC" sz="900" dirty="0">
                          <a:effectLst/>
                        </a:rPr>
                        <a:t>T8 (Dosis 1,5 ml/L+ Fase de Desarrollo)</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0,67</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3,50</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dirty="0">
                          <a:effectLst/>
                        </a:rPr>
                        <a:t>17,50</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algn="l">
                        <a:lnSpc>
                          <a:spcPct val="107000"/>
                        </a:lnSpc>
                      </a:pPr>
                      <a:endParaRPr lang="es-EC" sz="900">
                        <a:effectLst/>
                        <a:latin typeface="Calibri" panose="020F0502020204030204" pitchFamily="34" charset="0"/>
                      </a:endParaRPr>
                    </a:p>
                  </a:txBody>
                  <a:tcPr marL="37126" marR="37126" marT="0" marB="0" anchor="ctr"/>
                </a:tc>
                <a:tc>
                  <a:txBody>
                    <a:bodyPr/>
                    <a:lstStyle/>
                    <a:p>
                      <a:pPr indent="457200" algn="ctr">
                        <a:lnSpc>
                          <a:spcPct val="150000"/>
                        </a:lnSpc>
                        <a:spcAft>
                          <a:spcPts val="800"/>
                        </a:spcAft>
                      </a:pPr>
                      <a:r>
                        <a:rPr lang="es-EC" sz="900">
                          <a:effectLst/>
                        </a:rPr>
                        <a:t>73,73</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66,90</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extLst>
                  <a:ext uri="{0D108BD9-81ED-4DB2-BD59-A6C34878D82A}">
                    <a16:rowId xmlns:a16="http://schemas.microsoft.com/office/drawing/2014/main" val="1810308883"/>
                  </a:ext>
                </a:extLst>
              </a:tr>
              <a:tr h="407340">
                <a:tc>
                  <a:txBody>
                    <a:bodyPr/>
                    <a:lstStyle/>
                    <a:p>
                      <a:pPr indent="457200" algn="l">
                        <a:lnSpc>
                          <a:spcPct val="150000"/>
                        </a:lnSpc>
                        <a:spcAft>
                          <a:spcPts val="800"/>
                        </a:spcAft>
                      </a:pPr>
                      <a:r>
                        <a:rPr lang="es-EC" sz="900" dirty="0">
                          <a:effectLst/>
                        </a:rPr>
                        <a:t>T9 (Dosis 1,5 ml/L + Fase Final)</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0,67</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a:effectLst/>
                        </a:rPr>
                        <a:t>4,00</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dirty="0">
                          <a:effectLst/>
                        </a:rPr>
                        <a:t>25,50</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algn="l">
                        <a:lnSpc>
                          <a:spcPct val="107000"/>
                        </a:lnSpc>
                      </a:pPr>
                      <a:endParaRPr lang="es-EC" sz="900">
                        <a:effectLst/>
                        <a:latin typeface="Calibri" panose="020F0502020204030204" pitchFamily="34" charset="0"/>
                      </a:endParaRPr>
                    </a:p>
                  </a:txBody>
                  <a:tcPr marL="37126" marR="37126" marT="0" marB="0" anchor="ctr"/>
                </a:tc>
                <a:tc>
                  <a:txBody>
                    <a:bodyPr/>
                    <a:lstStyle/>
                    <a:p>
                      <a:pPr indent="457200" algn="ctr">
                        <a:lnSpc>
                          <a:spcPct val="150000"/>
                        </a:lnSpc>
                        <a:spcAft>
                          <a:spcPts val="800"/>
                        </a:spcAft>
                      </a:pPr>
                      <a:r>
                        <a:rPr lang="es-EC" sz="900">
                          <a:effectLst/>
                        </a:rPr>
                        <a:t>74,66</a:t>
                      </a:r>
                      <a:endParaRPr lang="es-EC"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tc>
                  <a:txBody>
                    <a:bodyPr/>
                    <a:lstStyle/>
                    <a:p>
                      <a:pPr indent="457200" algn="ctr">
                        <a:lnSpc>
                          <a:spcPct val="150000"/>
                        </a:lnSpc>
                        <a:spcAft>
                          <a:spcPts val="800"/>
                        </a:spcAft>
                      </a:pPr>
                      <a:r>
                        <a:rPr lang="es-EC" sz="900" dirty="0">
                          <a:effectLst/>
                        </a:rPr>
                        <a:t>68,84</a:t>
                      </a:r>
                      <a:endParaRPr lang="es-EC"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126" marR="37126" marT="0" marB="0" anchor="ctr"/>
                </a:tc>
                <a:extLst>
                  <a:ext uri="{0D108BD9-81ED-4DB2-BD59-A6C34878D82A}">
                    <a16:rowId xmlns:a16="http://schemas.microsoft.com/office/drawing/2014/main" val="1084270714"/>
                  </a:ext>
                </a:extLst>
              </a:tr>
            </a:tbl>
          </a:graphicData>
        </a:graphic>
      </p:graphicFrame>
      <p:sp>
        <p:nvSpPr>
          <p:cNvPr id="8" name="Rectángulo 7">
            <a:extLst>
              <a:ext uri="{FF2B5EF4-FFF2-40B4-BE49-F238E27FC236}">
                <a16:creationId xmlns:a16="http://schemas.microsoft.com/office/drawing/2014/main" id="{98877420-1DD2-4EC4-A747-5EB476A1EB00}"/>
              </a:ext>
            </a:extLst>
          </p:cNvPr>
          <p:cNvSpPr/>
          <p:nvPr/>
        </p:nvSpPr>
        <p:spPr>
          <a:xfrm>
            <a:off x="770765" y="1003649"/>
            <a:ext cx="10055713" cy="954107"/>
          </a:xfrm>
          <a:prstGeom prst="rect">
            <a:avLst/>
          </a:prstGeom>
        </p:spPr>
        <p:txBody>
          <a:bodyPr wrap="square">
            <a:spAutoFit/>
          </a:bodyPr>
          <a:lstStyle/>
          <a:p>
            <a:r>
              <a:rPr lang="es-EC" sz="1400" b="1" dirty="0"/>
              <a:t>Tabla 20</a:t>
            </a:r>
          </a:p>
          <a:p>
            <a:endParaRPr lang="es-EC" sz="1400" i="1" dirty="0"/>
          </a:p>
          <a:p>
            <a:r>
              <a:rPr lang="es-EC" sz="1400" i="1" dirty="0"/>
              <a:t> Bromatología de la carne de pollo a los 42 días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p:txBody>
      </p:sp>
      <p:sp>
        <p:nvSpPr>
          <p:cNvPr id="9" name="Rectángulo 8">
            <a:extLst>
              <a:ext uri="{FF2B5EF4-FFF2-40B4-BE49-F238E27FC236}">
                <a16:creationId xmlns:a16="http://schemas.microsoft.com/office/drawing/2014/main" id="{133943FF-9905-4808-A643-7E072B15E223}"/>
              </a:ext>
            </a:extLst>
          </p:cNvPr>
          <p:cNvSpPr/>
          <p:nvPr/>
        </p:nvSpPr>
        <p:spPr>
          <a:xfrm>
            <a:off x="9163186" y="1957756"/>
            <a:ext cx="2766647" cy="1815882"/>
          </a:xfrm>
          <a:prstGeom prst="rect">
            <a:avLst/>
          </a:prstGeom>
        </p:spPr>
        <p:txBody>
          <a:bodyPr wrap="square">
            <a:spAutoFit/>
          </a:bodyPr>
          <a:lstStyle/>
          <a:p>
            <a:pPr algn="just"/>
            <a:r>
              <a:rPr lang="es-ES" sz="1400" dirty="0">
                <a:latin typeface="Calibri" panose="020F0502020204030204" pitchFamily="34" charset="0"/>
                <a:ea typeface="Times New Roman" panose="02020603050405020304" pitchFamily="18" charset="0"/>
                <a:cs typeface="Times New Roman" panose="02020603050405020304" pitchFamily="18" charset="0"/>
              </a:rPr>
              <a:t>(Ángeles, Jerez, Pérez, &amp; Yuri Villegas, 2013)</a:t>
            </a:r>
            <a:r>
              <a:rPr lang="es-EC" sz="1400" dirty="0">
                <a:latin typeface="Calibri" panose="020F0502020204030204" pitchFamily="34" charset="0"/>
                <a:ea typeface="Times New Roman" panose="02020603050405020304" pitchFamily="18" charset="0"/>
                <a:cs typeface="Times New Roman" panose="02020603050405020304" pitchFamily="18" charset="0"/>
              </a:rPr>
              <a:t> indicando </a:t>
            </a:r>
            <a:r>
              <a:rPr lang="es-EC" sz="1400" dirty="0">
                <a:latin typeface="Calibri" panose="020F0502020204030204" pitchFamily="34" charset="0"/>
                <a:ea typeface="Calibri" panose="020F0502020204030204" pitchFamily="34" charset="0"/>
                <a:cs typeface="Times New Roman" panose="02020603050405020304" pitchFamily="18" charset="0"/>
              </a:rPr>
              <a:t>que el</a:t>
            </a:r>
            <a:r>
              <a:rPr lang="es-EC" sz="1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porcentaje de humedad registrado para las muestras de carne sin piel fue de 73.27% a 76.87% esto es debido a que la mayor parte de los músculos de los animales están conformados por agua.</a:t>
            </a:r>
            <a:endParaRPr lang="es-EC" sz="1400" dirty="0"/>
          </a:p>
        </p:txBody>
      </p:sp>
      <p:sp>
        <p:nvSpPr>
          <p:cNvPr id="15" name="Rectangle 1">
            <a:extLst>
              <a:ext uri="{FF2B5EF4-FFF2-40B4-BE49-F238E27FC236}">
                <a16:creationId xmlns:a16="http://schemas.microsoft.com/office/drawing/2014/main" id="{3F7B4075-3F2E-4836-A9E0-32117228AEAE}"/>
              </a:ext>
            </a:extLst>
          </p:cNvPr>
          <p:cNvSpPr>
            <a:spLocks noChangeArrowheads="1"/>
          </p:cNvSpPr>
          <p:nvPr/>
        </p:nvSpPr>
        <p:spPr bwMode="auto">
          <a:xfrm>
            <a:off x="9097644" y="4267327"/>
            <a:ext cx="289772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C" altLang="es-EC"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a:t>
            </a:r>
            <a:r>
              <a:rPr kumimoji="0" lang="es-ES" altLang="es-EC"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a:t>
            </a:r>
            <a:r>
              <a:rPr kumimoji="0" lang="es-ES" altLang="es-EC" sz="14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Gallinger</a:t>
            </a:r>
            <a:r>
              <a:rPr kumimoji="0" lang="es-ES" altLang="es-EC"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y otros, 2016)</a:t>
            </a:r>
            <a:r>
              <a:rPr kumimoji="0" lang="es-EC" altLang="es-EC"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donde mencionan que el porcentaje de grasa evaluado en la pechuga de pollo es de 1,4% sin piel y de 8,93% con piel. Mientras que por otra parte </a:t>
            </a:r>
            <a:r>
              <a:rPr kumimoji="0" lang="es-ES" altLang="es-EC"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(Méndez, García , </a:t>
            </a:r>
            <a:r>
              <a:rPr kumimoji="0" lang="es-ES" altLang="es-EC" sz="1400" b="0" i="0" u="none" strike="noStrike" cap="none" normalizeH="0" baseline="0" dirty="0" err="1">
                <a:ln>
                  <a:noFill/>
                </a:ln>
                <a:solidFill>
                  <a:schemeClr val="tx1"/>
                </a:solidFill>
                <a:effectLst/>
                <a:ea typeface="Calibri" panose="020F0502020204030204" pitchFamily="34" charset="0"/>
                <a:cs typeface="Times New Roman" panose="02020603050405020304" pitchFamily="18" charset="0"/>
              </a:rPr>
              <a:t>Santellano</a:t>
            </a:r>
            <a:r>
              <a:rPr kumimoji="0" lang="es-ES" altLang="es-EC"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Durán, &amp; Silva, 2015)</a:t>
            </a:r>
            <a:r>
              <a:rPr kumimoji="0" lang="es-EC" altLang="es-EC" sz="1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indican </a:t>
            </a:r>
            <a:r>
              <a:rPr kumimoji="0" lang="es-ES" altLang="es-EC" sz="1400" b="0" i="0" u="none" strike="noStrike" cap="none" normalizeH="0" baseline="0" dirty="0">
                <a:ln>
                  <a:noFill/>
                </a:ln>
                <a:solidFill>
                  <a:schemeClr val="tx1"/>
                </a:solidFill>
                <a:effectLst/>
                <a:ea typeface="CenturyGothic"/>
                <a:cs typeface="Times New Roman" panose="02020603050405020304" pitchFamily="18" charset="0"/>
              </a:rPr>
              <a:t>que una mejora en la deposición de grasa puede deberse al uso del AEO. </a:t>
            </a:r>
            <a:endParaRPr kumimoji="0" lang="es-ES" altLang="es-EC" sz="14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957464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BB79602-175F-4249-B6BC-E48FC331BD65}"/>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F84A1D07-C4DB-498C-85C9-30A96006F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6CFF86E2-1472-482E-B710-79AD5177787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51299" y="1934309"/>
            <a:ext cx="11489402" cy="4651937"/>
          </a:xfrm>
          <a:prstGeom prst="rect">
            <a:avLst/>
          </a:prstGeom>
          <a:noFill/>
          <a:ln>
            <a:noFill/>
          </a:ln>
        </p:spPr>
      </p:pic>
      <p:sp>
        <p:nvSpPr>
          <p:cNvPr id="7" name="Rectángulo 6">
            <a:extLst>
              <a:ext uri="{FF2B5EF4-FFF2-40B4-BE49-F238E27FC236}">
                <a16:creationId xmlns:a16="http://schemas.microsoft.com/office/drawing/2014/main" id="{92031EBE-4700-4153-AC4C-A616E299A662}"/>
              </a:ext>
            </a:extLst>
          </p:cNvPr>
          <p:cNvSpPr/>
          <p:nvPr/>
        </p:nvSpPr>
        <p:spPr>
          <a:xfrm>
            <a:off x="245398" y="980202"/>
            <a:ext cx="9349966" cy="954107"/>
          </a:xfrm>
          <a:prstGeom prst="rect">
            <a:avLst/>
          </a:prstGeom>
        </p:spPr>
        <p:txBody>
          <a:bodyPr wrap="square">
            <a:spAutoFit/>
          </a:bodyPr>
          <a:lstStyle/>
          <a:p>
            <a:r>
              <a:rPr lang="es-EC" sz="1400" b="1" dirty="0"/>
              <a:t>Figura 14</a:t>
            </a:r>
          </a:p>
          <a:p>
            <a:endParaRPr lang="es-EC" sz="1400" i="1" dirty="0"/>
          </a:p>
          <a:p>
            <a:r>
              <a:rPr lang="es-EC" sz="1400" i="1" dirty="0"/>
              <a:t> Bromatología de la carne de pollo a los 42 días en la evaluación del aceite esencial de orégano (</a:t>
            </a:r>
            <a:r>
              <a:rPr lang="es-EC" sz="1400" i="1" dirty="0" err="1"/>
              <a:t>Origanum</a:t>
            </a:r>
            <a:r>
              <a:rPr lang="es-EC" sz="1400" i="1" dirty="0"/>
              <a:t> </a:t>
            </a:r>
            <a:r>
              <a:rPr lang="es-EC" sz="1400" i="1" dirty="0" err="1"/>
              <a:t>vulgare</a:t>
            </a:r>
            <a:r>
              <a:rPr lang="es-EC" sz="1400" i="1" dirty="0"/>
              <a:t> L.) en agua de bebida, como inmunoestimulante, de pollos de engorde.</a:t>
            </a:r>
          </a:p>
        </p:txBody>
      </p:sp>
      <p:sp>
        <p:nvSpPr>
          <p:cNvPr id="8" name="Rectángulo 7">
            <a:extLst>
              <a:ext uri="{FF2B5EF4-FFF2-40B4-BE49-F238E27FC236}">
                <a16:creationId xmlns:a16="http://schemas.microsoft.com/office/drawing/2014/main" id="{36938C7D-D9C9-446F-AA1C-EF8867CC73E9}"/>
              </a:ext>
            </a:extLst>
          </p:cNvPr>
          <p:cNvSpPr/>
          <p:nvPr/>
        </p:nvSpPr>
        <p:spPr>
          <a:xfrm>
            <a:off x="152400" y="255494"/>
            <a:ext cx="3205621" cy="725648"/>
          </a:xfrm>
          <a:prstGeom prst="rect">
            <a:avLst/>
          </a:prstGeom>
        </p:spPr>
        <p:txBody>
          <a:bodyPr wrap="none">
            <a:spAutoFit/>
          </a:bodyPr>
          <a:lstStyle/>
          <a:p>
            <a:pPr>
              <a:lnSpc>
                <a:spcPct val="200000"/>
              </a:lnSpc>
            </a:pPr>
            <a:r>
              <a:rPr lang="es-EC" sz="2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Análisis Costo Beneficio</a:t>
            </a:r>
            <a:endParaRPr lang="es-EC"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5910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F491952-DF9B-427C-90FE-578801684781}"/>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91349916-A92D-4EAA-B582-0FED30C72F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551EC080-F2AB-4969-B108-B2C359F8CEB3}"/>
              </a:ext>
            </a:extLst>
          </p:cNvPr>
          <p:cNvSpPr/>
          <p:nvPr/>
        </p:nvSpPr>
        <p:spPr>
          <a:xfrm>
            <a:off x="4143206" y="549364"/>
            <a:ext cx="3076483" cy="669094"/>
          </a:xfrm>
          <a:prstGeom prst="rect">
            <a:avLst/>
          </a:prstGeom>
        </p:spPr>
        <p:txBody>
          <a:bodyPr wrap="none">
            <a:spAutoFit/>
          </a:bodyPr>
          <a:lstStyle/>
          <a:p>
            <a:pPr algn="just">
              <a:lnSpc>
                <a:spcPct val="150000"/>
              </a:lnSpc>
            </a:pPr>
            <a:r>
              <a:rPr lang="es-EC" sz="2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CONCLUSIONES</a:t>
            </a:r>
            <a:endParaRPr lang="es-EC"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id="{0E53645F-FC98-49BE-AE53-43811F606EA6}"/>
              </a:ext>
            </a:extLst>
          </p:cNvPr>
          <p:cNvSpPr/>
          <p:nvPr/>
        </p:nvSpPr>
        <p:spPr>
          <a:xfrm>
            <a:off x="822746" y="1661174"/>
            <a:ext cx="10546509" cy="4893647"/>
          </a:xfrm>
          <a:prstGeom prst="rect">
            <a:avLst/>
          </a:prstGeom>
        </p:spPr>
        <p:txBody>
          <a:bodyPr wrap="square">
            <a:spAutoFit/>
          </a:bodyPr>
          <a:lstStyle/>
          <a:p>
            <a:pPr algn="just"/>
            <a:r>
              <a:rPr lang="es-EC" sz="1400" dirty="0">
                <a:latin typeface="Calibri" panose="020F0502020204030204" pitchFamily="34" charset="0"/>
                <a:ea typeface="Calibri" panose="020F0502020204030204" pitchFamily="34" charset="0"/>
                <a:cs typeface="Times New Roman" panose="02020603050405020304" pitchFamily="18" charset="0"/>
              </a:rPr>
              <a:t>El efecto encontrado con la evaluación del aceite esencial de orégano en agua de bebida como inmunoestimulante, en distintas fases de explotación, presentó resultados significativos con el tratamiento donde se aplicó en toda la fase de explotación avícola desde el día 1 hasta el día 42, aumentó las defensas de las aves tornándolas más resistentes a la presencia de enfermedades.</a:t>
            </a:r>
          </a:p>
          <a:p>
            <a:pPr algn="just"/>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EC" sz="1400" dirty="0">
              <a:latin typeface="Calibri" panose="020F0502020204030204" pitchFamily="34" charset="0"/>
              <a:cs typeface="Times New Roman" panose="02020603050405020304" pitchFamily="18" charset="0"/>
            </a:endParaRPr>
          </a:p>
          <a:p>
            <a:pPr algn="just"/>
            <a:r>
              <a:rPr lang="es-EC" sz="1400" dirty="0"/>
              <a:t>En los parámetros zootécnicos con la aplicación de aceite esencial de orégano el tratamiento todas las fases de crianza obtuvo los mejores índices de peso promedio a los 42 días de 3087,66 g, ganancia promedio de peso de 828,57 g, con una tasa de conversión alimenticia promedio de 1,74 y una mortalidad donde solo el tratamiento de la fase final con dosis de 0,5 ml/L registró 0,25%.</a:t>
            </a:r>
          </a:p>
          <a:p>
            <a:pPr algn="just"/>
            <a:endParaRPr lang="es-EC" sz="1400" dirty="0"/>
          </a:p>
          <a:p>
            <a:pPr algn="just"/>
            <a:endParaRPr lang="es-EC" sz="1400" dirty="0"/>
          </a:p>
          <a:p>
            <a:pPr algn="just"/>
            <a:r>
              <a:rPr lang="es-EC" sz="1400" dirty="0"/>
              <a:t> </a:t>
            </a:r>
          </a:p>
          <a:p>
            <a:pPr algn="just"/>
            <a:r>
              <a:rPr lang="es-EC" sz="1400" dirty="0"/>
              <a:t>Se registró la medición de altura, ancho y profundidad de las microvellosidades intestinales, en la fase de desarrollo tuvo un promedio de altura de 18,02 </a:t>
            </a:r>
            <a:r>
              <a:rPr lang="es-EC" sz="1400" dirty="0" err="1"/>
              <a:t>um</a:t>
            </a:r>
            <a:r>
              <a:rPr lang="es-EC" sz="1400" dirty="0"/>
              <a:t> y la dosis de 1,5 ml/L un promedio de 17,48 </a:t>
            </a:r>
            <a:r>
              <a:rPr lang="es-EC" sz="1400" dirty="0" err="1"/>
              <a:t>um</a:t>
            </a:r>
            <a:r>
              <a:rPr lang="es-EC" sz="1400" dirty="0"/>
              <a:t>, en el ancho donde se aplicó en todas las fases el aceite esencial de orégano tuvo un promedio de 2,92 </a:t>
            </a:r>
            <a:r>
              <a:rPr lang="es-EC" sz="1400" dirty="0" err="1"/>
              <a:t>um</a:t>
            </a:r>
            <a:r>
              <a:rPr lang="es-EC" sz="1400" dirty="0"/>
              <a:t> y el tratamiento que evidencio una menor profundidad de las microvellosidades fue en la fase final con dosis de 1,5 ml/L con 0,37 </a:t>
            </a:r>
            <a:r>
              <a:rPr lang="es-EC" sz="1400" dirty="0" err="1"/>
              <a:t>um</a:t>
            </a:r>
            <a:r>
              <a:rPr lang="es-EC" sz="1400" dirty="0"/>
              <a:t>.</a:t>
            </a:r>
          </a:p>
          <a:p>
            <a:pPr algn="just"/>
            <a:endParaRPr lang="es-EC" sz="1400" dirty="0"/>
          </a:p>
          <a:p>
            <a:pPr algn="just"/>
            <a:r>
              <a:rPr lang="es-EC" sz="1400" dirty="0"/>
              <a:t> </a:t>
            </a:r>
          </a:p>
          <a:p>
            <a:pPr algn="just"/>
            <a:r>
              <a:rPr lang="es-EC" sz="1400" dirty="0"/>
              <a:t>En el análisis costo beneficio el tratamiento que mostró mayor rentabilidad para el costo de producción por pollo fue con la fase final con dosis de 0,5 ml/L teniendo un costo de $ 4,63 y el tratamiento que mostró mayores márgenes de ganancia fue con la aplicación en todas las fases con dosis de 0,5 ml/L donde obtuvo una ganancia de $ 0,79 por pollo.</a:t>
            </a:r>
          </a:p>
          <a:p>
            <a:endParaRPr lang="es-EC" dirty="0"/>
          </a:p>
        </p:txBody>
      </p:sp>
    </p:spTree>
    <p:extLst>
      <p:ext uri="{BB962C8B-B14F-4D97-AF65-F5344CB8AC3E}">
        <p14:creationId xmlns:p14="http://schemas.microsoft.com/office/powerpoint/2010/main" val="279082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E8C7DA5-9C4E-4601-B877-5A4E711CB017}"/>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3999405F-8285-4595-82BC-BAE56AD56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555C2D77-57A9-4029-9150-1004558DD025}"/>
              </a:ext>
            </a:extLst>
          </p:cNvPr>
          <p:cNvSpPr/>
          <p:nvPr/>
        </p:nvSpPr>
        <p:spPr>
          <a:xfrm>
            <a:off x="3724023" y="549364"/>
            <a:ext cx="3914854" cy="669094"/>
          </a:xfrm>
          <a:prstGeom prst="rect">
            <a:avLst/>
          </a:prstGeom>
        </p:spPr>
        <p:txBody>
          <a:bodyPr wrap="none">
            <a:spAutoFit/>
          </a:bodyPr>
          <a:lstStyle/>
          <a:p>
            <a:pPr algn="just">
              <a:lnSpc>
                <a:spcPct val="150000"/>
              </a:lnSpc>
            </a:pPr>
            <a:r>
              <a:rPr lang="es-EC" sz="28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RECOMENDACIONES</a:t>
            </a:r>
            <a:endParaRPr lang="es-EC"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4589459C-D961-4442-909F-7CED5502A66C}"/>
              </a:ext>
            </a:extLst>
          </p:cNvPr>
          <p:cNvSpPr/>
          <p:nvPr/>
        </p:nvSpPr>
        <p:spPr>
          <a:xfrm>
            <a:off x="951171" y="1587296"/>
            <a:ext cx="10418084" cy="5468164"/>
          </a:xfrm>
          <a:prstGeom prst="rect">
            <a:avLst/>
          </a:prstGeom>
        </p:spPr>
        <p:txBody>
          <a:bodyPr wrap="square">
            <a:spAutoFit/>
          </a:bodyPr>
          <a:lstStyle/>
          <a:p>
            <a:pPr algn="just"/>
            <a:r>
              <a:rPr lang="es-EC" sz="1400" dirty="0"/>
              <a:t>Aplicar en diferentes fases de crianza como promotor de crecimiento en gallinas de postura, livianas y pesadas con distintas dosis de aceite esencial de orégano para conocer sus efectos como inmunoestimulante.</a:t>
            </a:r>
          </a:p>
          <a:p>
            <a:pPr algn="just"/>
            <a:endParaRPr lang="es-EC" sz="1400" dirty="0"/>
          </a:p>
          <a:p>
            <a:pPr indent="457200" algn="just">
              <a:spcAft>
                <a:spcPts val="800"/>
              </a:spcAft>
            </a:pPr>
            <a:endParaRPr lang="es-EC" sz="1400" dirty="0"/>
          </a:p>
          <a:p>
            <a:pPr algn="just"/>
            <a:r>
              <a:rPr lang="es-EC" sz="1400" dirty="0">
                <a:latin typeface="Calibri" panose="020F0502020204030204" pitchFamily="34" charset="0"/>
                <a:ea typeface="Calibri" panose="020F0502020204030204" pitchFamily="34" charset="0"/>
                <a:cs typeface="Times New Roman" panose="02020603050405020304" pitchFamily="18" charset="0"/>
              </a:rPr>
              <a:t> Comprobar su capacidad antimicrobiana que posee el aceite esencial de orégano contra bacterias como </a:t>
            </a:r>
            <a:r>
              <a:rPr lang="es-EC" sz="1400" i="1" dirty="0">
                <a:latin typeface="Calibri" panose="020F0502020204030204" pitchFamily="34" charset="0"/>
                <a:ea typeface="Calibri" panose="020F0502020204030204" pitchFamily="34" charset="0"/>
                <a:cs typeface="Times New Roman" panose="02020603050405020304" pitchFamily="18" charset="0"/>
              </a:rPr>
              <a:t>Salmonella </a:t>
            </a:r>
            <a:r>
              <a:rPr lang="es-EC" sz="1400" i="1" dirty="0" err="1">
                <a:latin typeface="Calibri" panose="020F0502020204030204" pitchFamily="34" charset="0"/>
                <a:ea typeface="Calibri" panose="020F0502020204030204" pitchFamily="34" charset="0"/>
                <a:cs typeface="Times New Roman" panose="02020603050405020304" pitchFamily="18" charset="0"/>
              </a:rPr>
              <a:t>typhimurium</a:t>
            </a:r>
            <a:r>
              <a:rPr lang="es-EC" sz="1400" i="1" dirty="0">
                <a:latin typeface="Calibri" panose="020F0502020204030204" pitchFamily="34" charset="0"/>
                <a:ea typeface="Calibri" panose="020F0502020204030204" pitchFamily="34" charset="0"/>
                <a:cs typeface="Times New Roman" panose="02020603050405020304" pitchFamily="18" charset="0"/>
              </a:rPr>
              <a:t>, </a:t>
            </a:r>
            <a:r>
              <a:rPr lang="es-EC" sz="1400" i="1" dirty="0" err="1">
                <a:latin typeface="Calibri" panose="020F0502020204030204" pitchFamily="34" charset="0"/>
                <a:ea typeface="Calibri" panose="020F0502020204030204" pitchFamily="34" charset="0"/>
                <a:cs typeface="Times New Roman" panose="02020603050405020304" pitchFamily="18" charset="0"/>
              </a:rPr>
              <a:t>Escherichia</a:t>
            </a:r>
            <a:r>
              <a:rPr lang="es-EC" sz="1400" i="1" dirty="0">
                <a:latin typeface="Calibri" panose="020F0502020204030204" pitchFamily="34" charset="0"/>
                <a:ea typeface="Calibri" panose="020F0502020204030204" pitchFamily="34" charset="0"/>
                <a:cs typeface="Times New Roman" panose="02020603050405020304" pitchFamily="18" charset="0"/>
              </a:rPr>
              <a:t> </a:t>
            </a:r>
            <a:r>
              <a:rPr lang="es-EC" sz="1400" i="1" dirty="0" err="1">
                <a:latin typeface="Calibri" panose="020F0502020204030204" pitchFamily="34" charset="0"/>
                <a:ea typeface="Calibri" panose="020F0502020204030204" pitchFamily="34" charset="0"/>
                <a:cs typeface="Times New Roman" panose="02020603050405020304" pitchFamily="18" charset="0"/>
              </a:rPr>
              <a:t>coli</a:t>
            </a:r>
            <a:r>
              <a:rPr lang="es-EC" sz="1400" i="1" dirty="0">
                <a:latin typeface="Calibri" panose="020F0502020204030204" pitchFamily="34" charset="0"/>
                <a:ea typeface="Calibri" panose="020F0502020204030204" pitchFamily="34" charset="0"/>
                <a:cs typeface="Times New Roman" panose="02020603050405020304" pitchFamily="18" charset="0"/>
              </a:rPr>
              <a:t>, </a:t>
            </a:r>
            <a:r>
              <a:rPr lang="es-EC" sz="1400" i="1" dirty="0" err="1">
                <a:latin typeface="Calibri" panose="020F0502020204030204" pitchFamily="34" charset="0"/>
                <a:ea typeface="Calibri" panose="020F0502020204030204" pitchFamily="34" charset="0"/>
                <a:cs typeface="Times New Roman" panose="02020603050405020304" pitchFamily="18" charset="0"/>
              </a:rPr>
              <a:t>Staphylococcus</a:t>
            </a:r>
            <a:r>
              <a:rPr lang="es-EC" sz="1400" i="1" dirty="0">
                <a:latin typeface="Calibri" panose="020F0502020204030204" pitchFamily="34" charset="0"/>
                <a:ea typeface="Calibri" panose="020F0502020204030204" pitchFamily="34" charset="0"/>
                <a:cs typeface="Times New Roman" panose="02020603050405020304" pitchFamily="18" charset="0"/>
              </a:rPr>
              <a:t> epidermis </a:t>
            </a:r>
            <a:r>
              <a:rPr lang="es-EC" sz="1400" dirty="0">
                <a:latin typeface="Calibri" panose="020F0502020204030204" pitchFamily="34" charset="0"/>
                <a:ea typeface="Calibri" panose="020F0502020204030204" pitchFamily="34" charset="0"/>
                <a:cs typeface="Times New Roman" panose="02020603050405020304" pitchFamily="18" charset="0"/>
              </a:rPr>
              <a:t>causante de la pudrición principalmente en las pechugas de pollo.</a:t>
            </a:r>
          </a:p>
          <a:p>
            <a:pPr algn="just"/>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EC" sz="1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C" sz="1400" dirty="0">
                <a:latin typeface="Calibri" panose="020F0502020204030204" pitchFamily="34" charset="0"/>
                <a:ea typeface="Calibri" panose="020F0502020204030204" pitchFamily="34" charset="0"/>
                <a:cs typeface="Times New Roman" panose="02020603050405020304" pitchFamily="18" charset="0"/>
              </a:rPr>
              <a:t>Determinar si con niveles superiores en dosis de aceites esenciales de orégano afecta en los parámetros zootécnicos y principalmente en los análisis de las mediciones de las microvellosidades.</a:t>
            </a:r>
          </a:p>
          <a:p>
            <a:pPr algn="just"/>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EC" sz="1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C" sz="1400" dirty="0">
                <a:latin typeface="Calibri" panose="020F0502020204030204" pitchFamily="34" charset="0"/>
                <a:ea typeface="Calibri" panose="020F0502020204030204" pitchFamily="34" charset="0"/>
                <a:cs typeface="Times New Roman" panose="02020603050405020304" pitchFamily="18" charset="0"/>
              </a:rPr>
              <a:t>Desarrollar investigaciones mediante aceites esenciales de tomillo vs aceite esenciales de orégano con distintas dosis como promotores en el crecimiento de pollos de engorde.</a:t>
            </a:r>
          </a:p>
          <a:p>
            <a:pPr algn="just"/>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s-EC" sz="14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s-EC" sz="1400" dirty="0">
                <a:latin typeface="Calibri" panose="020F0502020204030204" pitchFamily="34" charset="0"/>
                <a:ea typeface="Calibri" panose="020F0502020204030204" pitchFamily="34" charset="0"/>
                <a:cs typeface="Times New Roman" panose="02020603050405020304" pitchFamily="18" charset="0"/>
              </a:rPr>
              <a:t>Difundir los beneficios que produce los aceites esenciales de orégano en reemplazo a los antibióticos como inmunoestimulante y la rentabilidad mediante el análisis económico en los costos de producción y beneficio por pollo para el productor avícola de la provincia de Santo Domingo de los Tsáchilas.  </a:t>
            </a:r>
            <a:endParaRPr lang="es-EC" sz="1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spcAft>
                <a:spcPts val="800"/>
              </a:spcAft>
            </a:pPr>
            <a:r>
              <a:rPr lang="es-EC" sz="1400" b="1" i="1" dirty="0">
                <a:latin typeface="Calibri" panose="020F0502020204030204" pitchFamily="34" charset="0"/>
                <a:ea typeface="Calibri" panose="020F0502020204030204" pitchFamily="34" charset="0"/>
                <a:cs typeface="Times New Roman" panose="02020603050405020304" pitchFamily="18" charset="0"/>
              </a:rPr>
              <a:t> </a:t>
            </a:r>
            <a:endParaRPr lang="es-EC" sz="1400" dirty="0">
              <a:latin typeface="Times New Roman" panose="02020603050405020304" pitchFamily="18" charset="0"/>
              <a:ea typeface="Calibri" panose="020F0502020204030204" pitchFamily="34" charset="0"/>
              <a:cs typeface="Times New Roman" panose="02020603050405020304" pitchFamily="18" charset="0"/>
            </a:endParaRPr>
          </a:p>
          <a:p>
            <a:pPr indent="457200" algn="just">
              <a:spcAft>
                <a:spcPts val="800"/>
              </a:spcAft>
            </a:pPr>
            <a:r>
              <a:rPr lang="es-EC" sz="1400" b="1" i="1" dirty="0">
                <a:latin typeface="Calibri" panose="020F0502020204030204" pitchFamily="34" charset="0"/>
                <a:ea typeface="Calibri" panose="020F0502020204030204" pitchFamily="34"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3792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58C8E40-FEFD-4F72-89CF-0CC9EFF17383}"/>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B1ECA9C5-EE0E-4A26-A562-F5F1E45CC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a:extLst>
              <a:ext uri="{FF2B5EF4-FFF2-40B4-BE49-F238E27FC236}">
                <a16:creationId xmlns:a16="http://schemas.microsoft.com/office/drawing/2014/main" id="{E1B4F0A9-647A-4544-A424-5A823FC2A9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7" name="Imagen 6">
            <a:extLst>
              <a:ext uri="{FF2B5EF4-FFF2-40B4-BE49-F238E27FC236}">
                <a16:creationId xmlns:a16="http://schemas.microsoft.com/office/drawing/2014/main" id="{4138EC88-55DB-483F-AEF6-C97457D66E5F}"/>
              </a:ext>
            </a:extLst>
          </p:cNvPr>
          <p:cNvPicPr>
            <a:picLocks noChangeAspect="1"/>
          </p:cNvPicPr>
          <p:nvPr/>
        </p:nvPicPr>
        <p:blipFill>
          <a:blip r:embed="rId4"/>
          <a:stretch>
            <a:fillRect/>
          </a:stretch>
        </p:blipFill>
        <p:spPr>
          <a:xfrm>
            <a:off x="0" y="487025"/>
            <a:ext cx="3294185" cy="3170575"/>
          </a:xfrm>
          <a:prstGeom prst="rect">
            <a:avLst/>
          </a:prstGeom>
        </p:spPr>
      </p:pic>
      <p:sp>
        <p:nvSpPr>
          <p:cNvPr id="8" name="AutoShape 4">
            <a:extLst>
              <a:ext uri="{FF2B5EF4-FFF2-40B4-BE49-F238E27FC236}">
                <a16:creationId xmlns:a16="http://schemas.microsoft.com/office/drawing/2014/main" id="{FE6E1E3E-3259-4905-AF08-5F1E2A1287A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9" name="Imagen 8">
            <a:extLst>
              <a:ext uri="{FF2B5EF4-FFF2-40B4-BE49-F238E27FC236}">
                <a16:creationId xmlns:a16="http://schemas.microsoft.com/office/drawing/2014/main" id="{E49ABB7B-F62B-4E07-A91E-BFAFDCE742D6}"/>
              </a:ext>
            </a:extLst>
          </p:cNvPr>
          <p:cNvPicPr>
            <a:picLocks noChangeAspect="1"/>
          </p:cNvPicPr>
          <p:nvPr/>
        </p:nvPicPr>
        <p:blipFill>
          <a:blip r:embed="rId5"/>
          <a:stretch>
            <a:fillRect/>
          </a:stretch>
        </p:blipFill>
        <p:spPr>
          <a:xfrm>
            <a:off x="8932984" y="529354"/>
            <a:ext cx="3259016" cy="3137429"/>
          </a:xfrm>
          <a:prstGeom prst="rect">
            <a:avLst/>
          </a:prstGeom>
        </p:spPr>
      </p:pic>
      <p:sp>
        <p:nvSpPr>
          <p:cNvPr id="10" name="AutoShape 6">
            <a:extLst>
              <a:ext uri="{FF2B5EF4-FFF2-40B4-BE49-F238E27FC236}">
                <a16:creationId xmlns:a16="http://schemas.microsoft.com/office/drawing/2014/main" id="{D4C4A2C0-003A-46BA-BA07-833356CCDD7A}"/>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1" name="Imagen 10">
            <a:extLst>
              <a:ext uri="{FF2B5EF4-FFF2-40B4-BE49-F238E27FC236}">
                <a16:creationId xmlns:a16="http://schemas.microsoft.com/office/drawing/2014/main" id="{9131FB6C-9F50-44B1-95A9-2EE158E9570C}"/>
              </a:ext>
            </a:extLst>
          </p:cNvPr>
          <p:cNvPicPr>
            <a:picLocks noChangeAspect="1"/>
          </p:cNvPicPr>
          <p:nvPr/>
        </p:nvPicPr>
        <p:blipFill>
          <a:blip r:embed="rId6"/>
          <a:stretch>
            <a:fillRect/>
          </a:stretch>
        </p:blipFill>
        <p:spPr>
          <a:xfrm>
            <a:off x="8932984" y="3657600"/>
            <a:ext cx="3259016" cy="3182034"/>
          </a:xfrm>
          <a:prstGeom prst="rect">
            <a:avLst/>
          </a:prstGeom>
        </p:spPr>
      </p:pic>
      <p:sp>
        <p:nvSpPr>
          <p:cNvPr id="12" name="AutoShape 8">
            <a:extLst>
              <a:ext uri="{FF2B5EF4-FFF2-40B4-BE49-F238E27FC236}">
                <a16:creationId xmlns:a16="http://schemas.microsoft.com/office/drawing/2014/main" id="{8B46E78C-E736-4902-BDE8-985C5ED89E2D}"/>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3" name="Imagen 12">
            <a:extLst>
              <a:ext uri="{FF2B5EF4-FFF2-40B4-BE49-F238E27FC236}">
                <a16:creationId xmlns:a16="http://schemas.microsoft.com/office/drawing/2014/main" id="{6E2139E4-A163-4C1B-A4AE-EB5BBB8239AD}"/>
              </a:ext>
            </a:extLst>
          </p:cNvPr>
          <p:cNvPicPr>
            <a:picLocks noChangeAspect="1"/>
          </p:cNvPicPr>
          <p:nvPr/>
        </p:nvPicPr>
        <p:blipFill>
          <a:blip r:embed="rId7"/>
          <a:stretch>
            <a:fillRect/>
          </a:stretch>
        </p:blipFill>
        <p:spPr>
          <a:xfrm>
            <a:off x="0" y="3609564"/>
            <a:ext cx="3294185" cy="3258234"/>
          </a:xfrm>
          <a:prstGeom prst="rect">
            <a:avLst/>
          </a:prstGeom>
        </p:spPr>
      </p:pic>
      <p:sp>
        <p:nvSpPr>
          <p:cNvPr id="14" name="Rectángulo 13">
            <a:extLst>
              <a:ext uri="{FF2B5EF4-FFF2-40B4-BE49-F238E27FC236}">
                <a16:creationId xmlns:a16="http://schemas.microsoft.com/office/drawing/2014/main" id="{D4C84966-2242-4BEC-AB64-516CE3241BD0}"/>
              </a:ext>
            </a:extLst>
          </p:cNvPr>
          <p:cNvSpPr/>
          <p:nvPr/>
        </p:nvSpPr>
        <p:spPr>
          <a:xfrm>
            <a:off x="4381543" y="2710351"/>
            <a:ext cx="3733714" cy="1328249"/>
          </a:xfrm>
          <a:prstGeom prst="rect">
            <a:avLst/>
          </a:prstGeom>
        </p:spPr>
        <p:txBody>
          <a:bodyPr wrap="none">
            <a:spAutoFit/>
          </a:bodyPr>
          <a:lstStyle/>
          <a:p>
            <a:pPr algn="just">
              <a:lnSpc>
                <a:spcPct val="150000"/>
              </a:lnSpc>
            </a:pPr>
            <a:r>
              <a:rPr lang="es-EC" sz="6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GRACIAS</a:t>
            </a:r>
            <a:endParaRPr lang="es-EC" sz="6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747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03D6AF-7C67-4787-AC67-BE3E3218867F}"/>
              </a:ext>
            </a:extLst>
          </p:cNvPr>
          <p:cNvSpPr>
            <a:spLocks noGrp="1"/>
          </p:cNvSpPr>
          <p:nvPr>
            <p:ph type="title"/>
          </p:nvPr>
        </p:nvSpPr>
        <p:spPr>
          <a:xfrm>
            <a:off x="374650" y="3145454"/>
            <a:ext cx="2730500" cy="1325563"/>
          </a:xfrm>
        </p:spPr>
        <p:txBody>
          <a:bodyPr>
            <a:normAutofit/>
          </a:bodyPr>
          <a:lstStyle/>
          <a:p>
            <a:r>
              <a:rPr lang="es-EC" sz="2400" b="1" dirty="0">
                <a:latin typeface="Arial" panose="020B0604020202020204" pitchFamily="34" charset="0"/>
                <a:cs typeface="Arial" panose="020B0604020202020204" pitchFamily="34" charset="0"/>
              </a:rPr>
              <a:t>HIPOTESIS</a:t>
            </a:r>
            <a:r>
              <a:rPr lang="es-EC" sz="2600" dirty="0">
                <a:latin typeface="Arial" panose="020B0604020202020204" pitchFamily="34" charset="0"/>
                <a:cs typeface="Arial" panose="020B0604020202020204" pitchFamily="34" charset="0"/>
              </a:rPr>
              <a:t> </a:t>
            </a:r>
          </a:p>
        </p:txBody>
      </p:sp>
      <p:pic>
        <p:nvPicPr>
          <p:cNvPr id="4" name="Imagen 3">
            <a:extLst>
              <a:ext uri="{FF2B5EF4-FFF2-40B4-BE49-F238E27FC236}">
                <a16:creationId xmlns:a16="http://schemas.microsoft.com/office/drawing/2014/main" id="{6DD23919-E3D0-406F-A880-E349EF890CDA}"/>
              </a:ext>
            </a:extLst>
          </p:cNvPr>
          <p:cNvPicPr>
            <a:picLocks noChangeAspect="1"/>
          </p:cNvPicPr>
          <p:nvPr/>
        </p:nvPicPr>
        <p:blipFill>
          <a:blip r:embed="rId2"/>
          <a:stretch>
            <a:fillRect/>
          </a:stretch>
        </p:blipFill>
        <p:spPr>
          <a:xfrm>
            <a:off x="0" y="-11206"/>
            <a:ext cx="10546510" cy="510988"/>
          </a:xfrm>
          <a:prstGeom prst="rect">
            <a:avLst/>
          </a:prstGeom>
        </p:spPr>
      </p:pic>
      <p:sp>
        <p:nvSpPr>
          <p:cNvPr id="6" name="Rectángulo 5">
            <a:extLst>
              <a:ext uri="{FF2B5EF4-FFF2-40B4-BE49-F238E27FC236}">
                <a16:creationId xmlns:a16="http://schemas.microsoft.com/office/drawing/2014/main" id="{92D36E2D-0FAD-4E93-A916-A1D9DB47B8B4}"/>
              </a:ext>
            </a:extLst>
          </p:cNvPr>
          <p:cNvSpPr/>
          <p:nvPr/>
        </p:nvSpPr>
        <p:spPr>
          <a:xfrm>
            <a:off x="3683000" y="982176"/>
            <a:ext cx="6565900" cy="5155257"/>
          </a:xfrm>
          <a:prstGeom prst="rect">
            <a:avLst/>
          </a:prstGeom>
        </p:spPr>
        <p:txBody>
          <a:bodyPr wrap="square">
            <a:spAutoFit/>
          </a:bodyPr>
          <a:lstStyle/>
          <a:p>
            <a:pPr marL="457200">
              <a:lnSpc>
                <a:spcPct val="200000"/>
              </a:lnSpc>
            </a:pPr>
            <a:r>
              <a:rPr lang="es-EC" b="1" i="1" dirty="0">
                <a:latin typeface="Arial" panose="020B0604020202020204" pitchFamily="34" charset="0"/>
                <a:ea typeface="Calibri" panose="020F0502020204030204" pitchFamily="34" charset="0"/>
                <a:cs typeface="Times New Roman" panose="02020603050405020304" pitchFamily="18" charset="0"/>
              </a:rPr>
              <a:t>Hipótesis Alternativa</a:t>
            </a:r>
            <a:endParaRPr lang="es-EC" dirty="0">
              <a:latin typeface="Calibri" panose="020F0502020204030204" pitchFamily="34" charset="0"/>
              <a:ea typeface="Calibri" panose="020F0502020204030204" pitchFamily="34" charset="0"/>
              <a:cs typeface="Times New Roman" panose="02020603050405020304" pitchFamily="18" charset="0"/>
            </a:endParaRPr>
          </a:p>
          <a:p>
            <a:r>
              <a:rPr lang="es-EC" dirty="0">
                <a:latin typeface="Calibri" panose="020F0502020204030204" pitchFamily="34" charset="0"/>
                <a:ea typeface="Calibri" panose="020F0502020204030204" pitchFamily="34" charset="0"/>
                <a:cs typeface="Times New Roman" panose="02020603050405020304" pitchFamily="18" charset="0"/>
              </a:rPr>
              <a:t> </a:t>
            </a:r>
          </a:p>
          <a:p>
            <a:pPr lvl="0" algn="just">
              <a:spcBef>
                <a:spcPts val="1200"/>
              </a:spcBef>
            </a:pPr>
            <a:r>
              <a:rPr lang="es-EC" sz="1700" dirty="0">
                <a:latin typeface="Arial" panose="020B0604020202020204" pitchFamily="34" charset="0"/>
                <a:ea typeface="Calibri" panose="020F0502020204030204" pitchFamily="34" charset="0"/>
                <a:cs typeface="Times New Roman" panose="02020603050405020304" pitchFamily="18" charset="0"/>
              </a:rPr>
              <a:t>Ha</a:t>
            </a:r>
            <a:r>
              <a:rPr lang="es-EC" sz="1700" baseline="-25000" dirty="0">
                <a:latin typeface="Arial" panose="020B0604020202020204" pitchFamily="34" charset="0"/>
                <a:ea typeface="Calibri" panose="020F0502020204030204" pitchFamily="34" charset="0"/>
                <a:cs typeface="Times New Roman" panose="02020603050405020304" pitchFamily="18" charset="0"/>
              </a:rPr>
              <a:t>1: </a:t>
            </a:r>
            <a:r>
              <a:rPr lang="es-EC" sz="1700" dirty="0">
                <a:latin typeface="Arial" panose="020B0604020202020204" pitchFamily="34" charset="0"/>
                <a:ea typeface="Calibri" panose="020F0502020204030204" pitchFamily="34" charset="0"/>
                <a:cs typeface="Times New Roman" panose="02020603050405020304" pitchFamily="18" charset="0"/>
              </a:rPr>
              <a:t>Al menos un porcentaje de aceite esencial de orégano influirá en el agua de bebida, como inmunoestimulante de pollos de engorde.</a:t>
            </a:r>
          </a:p>
          <a:p>
            <a:pPr lvl="0" algn="just">
              <a:spcBef>
                <a:spcPts val="1200"/>
              </a:spcBef>
            </a:pPr>
            <a:endParaRPr lang="es-EC" sz="17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es-EC" sz="1700" dirty="0">
                <a:latin typeface="Arial" panose="020B0604020202020204" pitchFamily="34" charset="0"/>
                <a:ea typeface="Calibri" panose="020F0502020204030204" pitchFamily="34" charset="0"/>
                <a:cs typeface="Times New Roman" panose="02020603050405020304" pitchFamily="18" charset="0"/>
              </a:rPr>
              <a:t>Ho</a:t>
            </a:r>
            <a:r>
              <a:rPr lang="es-EC" sz="1700" baseline="-25000" dirty="0">
                <a:latin typeface="Arial" panose="020B0604020202020204" pitchFamily="34" charset="0"/>
                <a:ea typeface="Calibri" panose="020F0502020204030204" pitchFamily="34" charset="0"/>
                <a:cs typeface="Times New Roman" panose="02020603050405020304" pitchFamily="18" charset="0"/>
              </a:rPr>
              <a:t>2: </a:t>
            </a:r>
            <a:r>
              <a:rPr lang="es-EC" sz="1700" dirty="0">
                <a:latin typeface="Arial" panose="020B0604020202020204" pitchFamily="34" charset="0"/>
                <a:ea typeface="Calibri" panose="020F0502020204030204" pitchFamily="34" charset="0"/>
                <a:cs typeface="Times New Roman" panose="02020603050405020304" pitchFamily="18" charset="0"/>
              </a:rPr>
              <a:t>La aplicación</a:t>
            </a:r>
            <a:r>
              <a:rPr lang="es-EC" sz="1700" baseline="-25000" dirty="0">
                <a:latin typeface="Arial" panose="020B0604020202020204" pitchFamily="34" charset="0"/>
                <a:ea typeface="Calibri" panose="020F0502020204030204" pitchFamily="34" charset="0"/>
                <a:cs typeface="Times New Roman" panose="02020603050405020304" pitchFamily="18" charset="0"/>
              </a:rPr>
              <a:t> </a:t>
            </a:r>
            <a:r>
              <a:rPr lang="es-EC" sz="1700" dirty="0">
                <a:latin typeface="Arial" panose="020B0604020202020204" pitchFamily="34" charset="0"/>
                <a:ea typeface="Calibri" panose="020F0502020204030204" pitchFamily="34" charset="0"/>
                <a:cs typeface="Times New Roman" panose="02020603050405020304" pitchFamily="18" charset="0"/>
              </a:rPr>
              <a:t>de aceite esencial influirá durante distintos periodos de aplicación; toda la fase de explotación, fase de desarrollo y fase final, 15 días.</a:t>
            </a:r>
          </a:p>
          <a:p>
            <a:pPr lvl="0" algn="just"/>
            <a:endParaRPr lang="es-EC" sz="1700" dirty="0">
              <a:latin typeface="Calibri" panose="020F0502020204030204" pitchFamily="34" charset="0"/>
              <a:ea typeface="Calibri" panose="020F0502020204030204" pitchFamily="34" charset="0"/>
              <a:cs typeface="Times New Roman" panose="02020603050405020304" pitchFamily="18" charset="0"/>
            </a:endParaRPr>
          </a:p>
          <a:p>
            <a:pPr lvl="0" algn="just"/>
            <a:r>
              <a:rPr lang="es-EC" sz="1700" dirty="0">
                <a:latin typeface="Arial" panose="020B0604020202020204" pitchFamily="34" charset="0"/>
                <a:ea typeface="Calibri" panose="020F0502020204030204" pitchFamily="34" charset="0"/>
                <a:cs typeface="Times New Roman" panose="02020603050405020304" pitchFamily="18" charset="0"/>
              </a:rPr>
              <a:t>Ho</a:t>
            </a:r>
            <a:r>
              <a:rPr lang="es-EC" sz="1700" baseline="-25000" dirty="0">
                <a:latin typeface="Arial" panose="020B0604020202020204" pitchFamily="34" charset="0"/>
                <a:ea typeface="Calibri" panose="020F0502020204030204" pitchFamily="34" charset="0"/>
                <a:cs typeface="Times New Roman" panose="02020603050405020304" pitchFamily="18" charset="0"/>
              </a:rPr>
              <a:t>3: </a:t>
            </a:r>
            <a:r>
              <a:rPr lang="es-EC" sz="1700" dirty="0">
                <a:latin typeface="Arial" panose="020B0604020202020204" pitchFamily="34" charset="0"/>
                <a:ea typeface="Calibri" panose="020F0502020204030204" pitchFamily="34" charset="0"/>
                <a:cs typeface="Times New Roman" panose="02020603050405020304" pitchFamily="18" charset="0"/>
              </a:rPr>
              <a:t>Influirá la aplicación de aceite esencial en los parámetros zootécnicos: ganancia de peso e índice de conversión alimenticia, mortalidad al finalizar la crianza del lote de aves.</a:t>
            </a:r>
          </a:p>
          <a:p>
            <a:pPr lvl="0" algn="just"/>
            <a:endParaRPr lang="es-EC" sz="1700" dirty="0">
              <a:latin typeface="Calibri" panose="020F0502020204030204" pitchFamily="34" charset="0"/>
              <a:ea typeface="Calibri" panose="020F0502020204030204" pitchFamily="34" charset="0"/>
              <a:cs typeface="Times New Roman" panose="02020603050405020304" pitchFamily="18" charset="0"/>
            </a:endParaRPr>
          </a:p>
          <a:p>
            <a:pPr lvl="0" algn="just">
              <a:spcAft>
                <a:spcPts val="800"/>
              </a:spcAft>
            </a:pPr>
            <a:r>
              <a:rPr lang="es-EC" sz="1700" dirty="0">
                <a:latin typeface="Arial" panose="020B0604020202020204" pitchFamily="34" charset="0"/>
                <a:ea typeface="Calibri" panose="020F0502020204030204" pitchFamily="34" charset="0"/>
                <a:cs typeface="Times New Roman" panose="02020603050405020304" pitchFamily="18" charset="0"/>
              </a:rPr>
              <a:t>Ho</a:t>
            </a:r>
            <a:r>
              <a:rPr lang="es-EC" sz="1700" baseline="-25000" dirty="0">
                <a:latin typeface="Arial" panose="020B0604020202020204" pitchFamily="34" charset="0"/>
                <a:ea typeface="Calibri" panose="020F0502020204030204" pitchFamily="34" charset="0"/>
                <a:cs typeface="Times New Roman" panose="02020603050405020304" pitchFamily="18" charset="0"/>
              </a:rPr>
              <a:t>4: </a:t>
            </a:r>
            <a:r>
              <a:rPr lang="es-EC" sz="1700" dirty="0">
                <a:latin typeface="Arial" panose="020B0604020202020204" pitchFamily="34" charset="0"/>
                <a:ea typeface="Calibri" panose="020F0502020204030204" pitchFamily="34" charset="0"/>
                <a:cs typeface="Times New Roman" panose="02020603050405020304" pitchFamily="18" charset="0"/>
              </a:rPr>
              <a:t>Al menos uno de los tratamientos aplicados predominará en la integridad intestinal a través de las microvellosidades durante el uso de aceite de orégano como inmunoestimulante.</a:t>
            </a:r>
            <a:endParaRPr lang="es-EC" sz="17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8" name="Picture 4" descr="ESPE | Sede Latacunga">
            <a:extLst>
              <a:ext uri="{FF2B5EF4-FFF2-40B4-BE49-F238E27FC236}">
                <a16:creationId xmlns:a16="http://schemas.microsoft.com/office/drawing/2014/main" id="{07836000-D0B5-4880-95F2-C6EC8FC50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9017"/>
            <a:ext cx="1645490" cy="45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876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0F9DDA6-3BCD-4B7B-AD7C-D1463A82638D}"/>
              </a:ext>
            </a:extLst>
          </p:cNvPr>
          <p:cNvSpPr/>
          <p:nvPr/>
        </p:nvSpPr>
        <p:spPr>
          <a:xfrm>
            <a:off x="3708400" y="859065"/>
            <a:ext cx="6540500" cy="5139869"/>
          </a:xfrm>
          <a:prstGeom prst="rect">
            <a:avLst/>
          </a:prstGeom>
        </p:spPr>
        <p:txBody>
          <a:bodyPr wrap="square">
            <a:spAutoFit/>
          </a:bodyPr>
          <a:lstStyle/>
          <a:p>
            <a:pPr marL="457200"/>
            <a:r>
              <a:rPr lang="es-EC" b="1" i="1" dirty="0">
                <a:latin typeface="Arial" panose="020B0604020202020204" pitchFamily="34" charset="0"/>
                <a:ea typeface="Calibri" panose="020F0502020204030204" pitchFamily="34" charset="0"/>
                <a:cs typeface="Arial" panose="020B0604020202020204" pitchFamily="34" charset="0"/>
              </a:rPr>
              <a:t>Hipótesis nula </a:t>
            </a:r>
          </a:p>
          <a:p>
            <a:pPr marL="457200"/>
            <a:endParaRPr lang="es-EC" dirty="0">
              <a:latin typeface="Arial" panose="020B0604020202020204" pitchFamily="34" charset="0"/>
              <a:ea typeface="Calibri" panose="020F0502020204030204" pitchFamily="34" charset="0"/>
              <a:cs typeface="Arial" panose="020B0604020202020204" pitchFamily="34" charset="0"/>
            </a:endParaRPr>
          </a:p>
          <a:p>
            <a:r>
              <a:rPr lang="es-EC" sz="1700" dirty="0">
                <a:latin typeface="Arial" panose="020B0604020202020204" pitchFamily="34" charset="0"/>
                <a:ea typeface="Calibri" panose="020F0502020204030204" pitchFamily="34" charset="0"/>
                <a:cs typeface="Arial" panose="020B0604020202020204" pitchFamily="34" charset="0"/>
              </a:rPr>
              <a:t> </a:t>
            </a:r>
          </a:p>
          <a:p>
            <a:pPr lvl="0" algn="just">
              <a:spcBef>
                <a:spcPts val="1200"/>
              </a:spcBef>
            </a:pPr>
            <a:r>
              <a:rPr lang="es-EC" sz="1700" dirty="0">
                <a:latin typeface="Arial" panose="020B0604020202020204" pitchFamily="34" charset="0"/>
                <a:ea typeface="Calibri" panose="020F0502020204030204" pitchFamily="34" charset="0"/>
                <a:cs typeface="Arial" panose="020B0604020202020204" pitchFamily="34" charset="0"/>
              </a:rPr>
              <a:t>Ho</a:t>
            </a:r>
            <a:r>
              <a:rPr lang="es-EC" sz="1700" baseline="-25000" dirty="0">
                <a:latin typeface="Arial" panose="020B0604020202020204" pitchFamily="34" charset="0"/>
                <a:ea typeface="Calibri" panose="020F0502020204030204" pitchFamily="34" charset="0"/>
                <a:cs typeface="Arial" panose="020B0604020202020204" pitchFamily="34" charset="0"/>
              </a:rPr>
              <a:t>1: </a:t>
            </a:r>
            <a:r>
              <a:rPr lang="es-EC" sz="1700" dirty="0">
                <a:latin typeface="Arial" panose="020B0604020202020204" pitchFamily="34" charset="0"/>
                <a:ea typeface="Calibri" panose="020F0502020204030204" pitchFamily="34" charset="0"/>
                <a:cs typeface="Arial" panose="020B0604020202020204" pitchFamily="34" charset="0"/>
              </a:rPr>
              <a:t>Los porcentajes de aceite esencial de orégano en el agua de bebida no influirán, como inmunoestimulante de pollos de engorde.</a:t>
            </a:r>
          </a:p>
          <a:p>
            <a:pPr lvl="0" algn="just">
              <a:spcBef>
                <a:spcPts val="1200"/>
              </a:spcBef>
            </a:pPr>
            <a:endParaRPr lang="es-EC" sz="1700" dirty="0">
              <a:latin typeface="Arial" panose="020B0604020202020204" pitchFamily="34" charset="0"/>
              <a:ea typeface="Calibri" panose="020F0502020204030204" pitchFamily="34" charset="0"/>
              <a:cs typeface="Arial" panose="020B0604020202020204" pitchFamily="34" charset="0"/>
            </a:endParaRPr>
          </a:p>
          <a:p>
            <a:pPr lvl="0" algn="just"/>
            <a:r>
              <a:rPr lang="es-EC" sz="1700" dirty="0">
                <a:latin typeface="Arial" panose="020B0604020202020204" pitchFamily="34" charset="0"/>
                <a:ea typeface="Calibri" panose="020F0502020204030204" pitchFamily="34" charset="0"/>
                <a:cs typeface="Arial" panose="020B0604020202020204" pitchFamily="34" charset="0"/>
              </a:rPr>
              <a:t>Ho</a:t>
            </a:r>
            <a:r>
              <a:rPr lang="es-EC" sz="1700" baseline="-25000" dirty="0">
                <a:latin typeface="Arial" panose="020B0604020202020204" pitchFamily="34" charset="0"/>
                <a:ea typeface="Calibri" panose="020F0502020204030204" pitchFamily="34" charset="0"/>
                <a:cs typeface="Arial" panose="020B0604020202020204" pitchFamily="34" charset="0"/>
              </a:rPr>
              <a:t>2: </a:t>
            </a:r>
            <a:r>
              <a:rPr lang="es-EC" sz="1700" dirty="0">
                <a:latin typeface="Arial" panose="020B0604020202020204" pitchFamily="34" charset="0"/>
                <a:ea typeface="Calibri" panose="020F0502020204030204" pitchFamily="34" charset="0"/>
                <a:cs typeface="Arial" panose="020B0604020202020204" pitchFamily="34" charset="0"/>
              </a:rPr>
              <a:t>La aplicación</a:t>
            </a:r>
            <a:r>
              <a:rPr lang="es-EC" sz="1700" baseline="-25000" dirty="0">
                <a:latin typeface="Arial" panose="020B0604020202020204" pitchFamily="34" charset="0"/>
                <a:ea typeface="Calibri" panose="020F0502020204030204" pitchFamily="34" charset="0"/>
                <a:cs typeface="Arial" panose="020B0604020202020204" pitchFamily="34" charset="0"/>
              </a:rPr>
              <a:t> </a:t>
            </a:r>
            <a:r>
              <a:rPr lang="es-EC" sz="1700" dirty="0">
                <a:latin typeface="Arial" panose="020B0604020202020204" pitchFamily="34" charset="0"/>
                <a:ea typeface="Calibri" panose="020F0502020204030204" pitchFamily="34" charset="0"/>
                <a:cs typeface="Arial" panose="020B0604020202020204" pitchFamily="34" charset="0"/>
              </a:rPr>
              <a:t>de aceite esencial no influye durante distintos periodos de aplicación; toda la fase de explotación, fase de desarrollo y fase final, 15 días.</a:t>
            </a:r>
          </a:p>
          <a:p>
            <a:pPr lvl="0" algn="just"/>
            <a:endParaRPr lang="es-EC" sz="1700" dirty="0">
              <a:latin typeface="Arial" panose="020B0604020202020204" pitchFamily="34" charset="0"/>
              <a:ea typeface="Calibri" panose="020F0502020204030204" pitchFamily="34" charset="0"/>
              <a:cs typeface="Arial" panose="020B0604020202020204" pitchFamily="34" charset="0"/>
            </a:endParaRPr>
          </a:p>
          <a:p>
            <a:pPr lvl="0" algn="just"/>
            <a:r>
              <a:rPr lang="es-EC" sz="1700" dirty="0">
                <a:latin typeface="Arial" panose="020B0604020202020204" pitchFamily="34" charset="0"/>
                <a:ea typeface="Calibri" panose="020F0502020204030204" pitchFamily="34" charset="0"/>
                <a:cs typeface="Arial" panose="020B0604020202020204" pitchFamily="34" charset="0"/>
              </a:rPr>
              <a:t>Ho</a:t>
            </a:r>
            <a:r>
              <a:rPr lang="es-EC" sz="1700" baseline="-25000" dirty="0">
                <a:latin typeface="Arial" panose="020B0604020202020204" pitchFamily="34" charset="0"/>
                <a:ea typeface="Calibri" panose="020F0502020204030204" pitchFamily="34" charset="0"/>
                <a:cs typeface="Arial" panose="020B0604020202020204" pitchFamily="34" charset="0"/>
              </a:rPr>
              <a:t>3: </a:t>
            </a:r>
            <a:r>
              <a:rPr lang="es-EC" sz="1700" dirty="0">
                <a:latin typeface="Arial" panose="020B0604020202020204" pitchFamily="34" charset="0"/>
                <a:ea typeface="Calibri" panose="020F0502020204030204" pitchFamily="34" charset="0"/>
                <a:cs typeface="Arial" panose="020B0604020202020204" pitchFamily="34" charset="0"/>
              </a:rPr>
              <a:t>No influirá la aplicación de aceite esencial en los parámetros zootécnicos: ganancia de peso e índice de conversión alimenticia, mortalidad al finalizar la crianza del lote de aves.</a:t>
            </a:r>
          </a:p>
          <a:p>
            <a:pPr lvl="0" algn="just"/>
            <a:endParaRPr lang="es-EC" sz="1700" dirty="0">
              <a:latin typeface="Arial" panose="020B0604020202020204" pitchFamily="34" charset="0"/>
              <a:ea typeface="Calibri" panose="020F0502020204030204" pitchFamily="34" charset="0"/>
              <a:cs typeface="Arial" panose="020B0604020202020204" pitchFamily="34" charset="0"/>
            </a:endParaRPr>
          </a:p>
          <a:p>
            <a:pPr lvl="0" algn="just">
              <a:spcAft>
                <a:spcPts val="800"/>
              </a:spcAft>
            </a:pPr>
            <a:r>
              <a:rPr lang="es-EC" sz="1700" dirty="0">
                <a:latin typeface="Arial" panose="020B0604020202020204" pitchFamily="34" charset="0"/>
                <a:ea typeface="Calibri" panose="020F0502020204030204" pitchFamily="34" charset="0"/>
                <a:cs typeface="Arial" panose="020B0604020202020204" pitchFamily="34" charset="0"/>
              </a:rPr>
              <a:t>Ho</a:t>
            </a:r>
            <a:r>
              <a:rPr lang="es-EC" sz="1700" baseline="-25000" dirty="0">
                <a:latin typeface="Arial" panose="020B0604020202020204" pitchFamily="34" charset="0"/>
                <a:ea typeface="Calibri" panose="020F0502020204030204" pitchFamily="34" charset="0"/>
                <a:cs typeface="Arial" panose="020B0604020202020204" pitchFamily="34" charset="0"/>
              </a:rPr>
              <a:t>4: </a:t>
            </a:r>
            <a:r>
              <a:rPr lang="es-EC" sz="1700" dirty="0">
                <a:latin typeface="Arial" panose="020B0604020202020204" pitchFamily="34" charset="0"/>
                <a:ea typeface="Calibri" panose="020F0502020204030204" pitchFamily="34" charset="0"/>
                <a:cs typeface="Arial" panose="020B0604020202020204" pitchFamily="34" charset="0"/>
              </a:rPr>
              <a:t>Ninguno de los tratamientos aplicados predominará en la integridad intestinal a través de las microvellosidades durante el uso de aceite de orégano como inmunoestimulante.</a:t>
            </a:r>
          </a:p>
        </p:txBody>
      </p:sp>
      <p:sp>
        <p:nvSpPr>
          <p:cNvPr id="5" name="Título 1">
            <a:extLst>
              <a:ext uri="{FF2B5EF4-FFF2-40B4-BE49-F238E27FC236}">
                <a16:creationId xmlns:a16="http://schemas.microsoft.com/office/drawing/2014/main" id="{E780FD3C-4D40-4BC9-84A2-E0C9ACB76A1D}"/>
              </a:ext>
            </a:extLst>
          </p:cNvPr>
          <p:cNvSpPr>
            <a:spLocks noGrp="1"/>
          </p:cNvSpPr>
          <p:nvPr>
            <p:ph type="title"/>
          </p:nvPr>
        </p:nvSpPr>
        <p:spPr>
          <a:xfrm>
            <a:off x="330200" y="3053369"/>
            <a:ext cx="2730500" cy="1325563"/>
          </a:xfrm>
        </p:spPr>
        <p:txBody>
          <a:bodyPr>
            <a:normAutofit/>
          </a:bodyPr>
          <a:lstStyle/>
          <a:p>
            <a:r>
              <a:rPr lang="es-EC" sz="2400" b="1" dirty="0">
                <a:latin typeface="Arial" panose="020B0604020202020204" pitchFamily="34" charset="0"/>
                <a:cs typeface="Arial" panose="020B0604020202020204" pitchFamily="34" charset="0"/>
              </a:rPr>
              <a:t>HIPOTESIS</a:t>
            </a:r>
            <a:r>
              <a:rPr lang="es-EC" sz="2600" dirty="0">
                <a:latin typeface="Arial" panose="020B0604020202020204" pitchFamily="34" charset="0"/>
                <a:cs typeface="Arial" panose="020B0604020202020204" pitchFamily="34" charset="0"/>
              </a:rPr>
              <a:t> </a:t>
            </a:r>
          </a:p>
        </p:txBody>
      </p:sp>
      <p:pic>
        <p:nvPicPr>
          <p:cNvPr id="6" name="Imagen 5">
            <a:extLst>
              <a:ext uri="{FF2B5EF4-FFF2-40B4-BE49-F238E27FC236}">
                <a16:creationId xmlns:a16="http://schemas.microsoft.com/office/drawing/2014/main" id="{D334743D-A1AB-4E86-963C-6E5B67BC5A13}"/>
              </a:ext>
            </a:extLst>
          </p:cNvPr>
          <p:cNvPicPr>
            <a:picLocks noChangeAspect="1"/>
          </p:cNvPicPr>
          <p:nvPr/>
        </p:nvPicPr>
        <p:blipFill>
          <a:blip r:embed="rId2"/>
          <a:stretch>
            <a:fillRect/>
          </a:stretch>
        </p:blipFill>
        <p:spPr>
          <a:xfrm>
            <a:off x="0" y="-11206"/>
            <a:ext cx="10546510" cy="510988"/>
          </a:xfrm>
          <a:prstGeom prst="rect">
            <a:avLst/>
          </a:prstGeom>
        </p:spPr>
      </p:pic>
      <p:pic>
        <p:nvPicPr>
          <p:cNvPr id="11" name="Picture 4" descr="ESPE | Sede Latacunga">
            <a:extLst>
              <a:ext uri="{FF2B5EF4-FFF2-40B4-BE49-F238E27FC236}">
                <a16:creationId xmlns:a16="http://schemas.microsoft.com/office/drawing/2014/main" id="{5AC3E7B3-4254-4C02-80A4-D17890A7D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9017"/>
            <a:ext cx="1645490" cy="452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434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33E82A-BE8B-4698-97E5-CFA9385CCA4F}"/>
              </a:ext>
            </a:extLst>
          </p:cNvPr>
          <p:cNvSpPr>
            <a:spLocks noGrp="1"/>
          </p:cNvSpPr>
          <p:nvPr>
            <p:ph type="title"/>
          </p:nvPr>
        </p:nvSpPr>
        <p:spPr>
          <a:xfrm>
            <a:off x="4394753" y="255494"/>
            <a:ext cx="3150704" cy="1325563"/>
          </a:xfrm>
        </p:spPr>
        <p:txBody>
          <a:bodyPr/>
          <a:lstStyle/>
          <a:p>
            <a:r>
              <a:rPr lang="es-EC" sz="2800" b="1" dirty="0">
                <a:latin typeface="Arial" panose="020B0604020202020204" pitchFamily="34" charset="0"/>
                <a:cs typeface="Arial" panose="020B0604020202020204" pitchFamily="34" charset="0"/>
              </a:rPr>
              <a:t>METODOLOGIA</a:t>
            </a:r>
            <a:r>
              <a:rPr lang="es-EC" b="1" dirty="0">
                <a:latin typeface="Arial" panose="020B0604020202020204" pitchFamily="34" charset="0"/>
                <a:cs typeface="Arial" panose="020B0604020202020204" pitchFamily="34" charset="0"/>
              </a:rPr>
              <a:t> </a:t>
            </a:r>
          </a:p>
        </p:txBody>
      </p:sp>
      <p:pic>
        <p:nvPicPr>
          <p:cNvPr id="4" name="Imagen 3">
            <a:extLst>
              <a:ext uri="{FF2B5EF4-FFF2-40B4-BE49-F238E27FC236}">
                <a16:creationId xmlns:a16="http://schemas.microsoft.com/office/drawing/2014/main" id="{33479D21-63EA-496C-8BF7-403BAE610DA0}"/>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EC46604D-68BE-493F-843F-A5CC65B22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Mapa ubicación espe santo domingo">
            <a:extLst>
              <a:ext uri="{FF2B5EF4-FFF2-40B4-BE49-F238E27FC236}">
                <a16:creationId xmlns:a16="http://schemas.microsoft.com/office/drawing/2014/main" id="{BDCD82F1-1B46-4284-9921-6E4EA1DF500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539408" y="1186069"/>
            <a:ext cx="6652592" cy="4472689"/>
          </a:xfrm>
          <a:prstGeom prst="rect">
            <a:avLst/>
          </a:prstGeom>
          <a:noFill/>
          <a:ln>
            <a:noFill/>
          </a:ln>
        </p:spPr>
      </p:pic>
      <p:sp>
        <p:nvSpPr>
          <p:cNvPr id="7" name="Rectángulo 6">
            <a:extLst>
              <a:ext uri="{FF2B5EF4-FFF2-40B4-BE49-F238E27FC236}">
                <a16:creationId xmlns:a16="http://schemas.microsoft.com/office/drawing/2014/main" id="{0DA15668-6350-4FFE-B1EA-2EA124A1EA80}"/>
              </a:ext>
            </a:extLst>
          </p:cNvPr>
          <p:cNvSpPr/>
          <p:nvPr/>
        </p:nvSpPr>
        <p:spPr>
          <a:xfrm>
            <a:off x="7788875" y="5528244"/>
            <a:ext cx="1905073" cy="276999"/>
          </a:xfrm>
          <a:prstGeom prst="rect">
            <a:avLst/>
          </a:prstGeom>
        </p:spPr>
        <p:txBody>
          <a:bodyPr wrap="none">
            <a:spAutoFit/>
          </a:bodyPr>
          <a:lstStyle/>
          <a:p>
            <a:r>
              <a:rPr lang="es-EC" sz="1200" dirty="0">
                <a:latin typeface="Arial" panose="020B0604020202020204" pitchFamily="34" charset="0"/>
                <a:ea typeface="Calibri" panose="020F0502020204030204" pitchFamily="34" charset="0"/>
              </a:rPr>
              <a:t>Tomado de (Uday, 2014).</a:t>
            </a:r>
            <a:endParaRPr lang="es-EC" sz="1200" dirty="0"/>
          </a:p>
        </p:txBody>
      </p:sp>
      <p:sp>
        <p:nvSpPr>
          <p:cNvPr id="8" name="Rectángulo 7">
            <a:extLst>
              <a:ext uri="{FF2B5EF4-FFF2-40B4-BE49-F238E27FC236}">
                <a16:creationId xmlns:a16="http://schemas.microsoft.com/office/drawing/2014/main" id="{4F953128-7F7B-4508-87C8-5635EB75550A}"/>
              </a:ext>
            </a:extLst>
          </p:cNvPr>
          <p:cNvSpPr/>
          <p:nvPr/>
        </p:nvSpPr>
        <p:spPr>
          <a:xfrm>
            <a:off x="140525" y="1334211"/>
            <a:ext cx="5637424" cy="1923604"/>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r>
              <a:rPr lang="es-EC" sz="1700" b="1" i="1" dirty="0">
                <a:latin typeface="Arial" panose="020B0604020202020204" pitchFamily="34" charset="0"/>
                <a:ea typeface="Calibri" panose="020F0502020204030204" pitchFamily="34" charset="0"/>
                <a:cs typeface="Times New Roman" panose="02020603050405020304" pitchFamily="18" charset="0"/>
              </a:rPr>
              <a:t>Ubicación política </a:t>
            </a:r>
          </a:p>
          <a:p>
            <a:endParaRPr lang="es-EC" sz="1700" dirty="0">
              <a:latin typeface="Calibri" panose="020F0502020204030204" pitchFamily="34" charset="0"/>
              <a:ea typeface="Calibri" panose="020F0502020204030204" pitchFamily="34" charset="0"/>
              <a:cs typeface="Times New Roman" panose="02020603050405020304" pitchFamily="18" charset="0"/>
            </a:endParaRPr>
          </a:p>
          <a:p>
            <a:pPr lvl="0"/>
            <a:r>
              <a:rPr lang="es-EC" sz="1700" dirty="0">
                <a:latin typeface="Arial" panose="020B0604020202020204" pitchFamily="34" charset="0"/>
                <a:ea typeface="Calibri" panose="020F0502020204030204" pitchFamily="34" charset="0"/>
                <a:cs typeface="Times New Roman" panose="02020603050405020304" pitchFamily="18" charset="0"/>
              </a:rPr>
              <a:t>País:		Ecuador</a:t>
            </a:r>
            <a:endParaRPr lang="es-EC" sz="1700" dirty="0">
              <a:latin typeface="Calibri" panose="020F0502020204030204" pitchFamily="34" charset="0"/>
              <a:ea typeface="Calibri" panose="020F0502020204030204" pitchFamily="34" charset="0"/>
              <a:cs typeface="Times New Roman" panose="02020603050405020304" pitchFamily="18" charset="0"/>
            </a:endParaRPr>
          </a:p>
          <a:p>
            <a:pPr lvl="0"/>
            <a:r>
              <a:rPr lang="es-EC" sz="1700" dirty="0">
                <a:latin typeface="Arial" panose="020B0604020202020204" pitchFamily="34" charset="0"/>
                <a:ea typeface="Calibri" panose="020F0502020204030204" pitchFamily="34" charset="0"/>
                <a:cs typeface="Times New Roman" panose="02020603050405020304" pitchFamily="18" charset="0"/>
              </a:rPr>
              <a:t>Provincia:	Santo Domingo de los Tsáchilas </a:t>
            </a:r>
            <a:endParaRPr lang="es-EC" sz="1700" dirty="0">
              <a:latin typeface="Calibri" panose="020F0502020204030204" pitchFamily="34" charset="0"/>
              <a:ea typeface="Calibri" panose="020F0502020204030204" pitchFamily="34" charset="0"/>
              <a:cs typeface="Times New Roman" panose="02020603050405020304" pitchFamily="18" charset="0"/>
            </a:endParaRPr>
          </a:p>
          <a:p>
            <a:pPr lvl="0"/>
            <a:r>
              <a:rPr lang="es-EC" sz="1700" dirty="0">
                <a:latin typeface="Arial" panose="020B0604020202020204" pitchFamily="34" charset="0"/>
                <a:ea typeface="Calibri" panose="020F0502020204030204" pitchFamily="34" charset="0"/>
                <a:cs typeface="Times New Roman" panose="02020603050405020304" pitchFamily="18" charset="0"/>
              </a:rPr>
              <a:t>Cantón:		Santo Domingo </a:t>
            </a:r>
            <a:endParaRPr lang="es-EC" sz="1700" dirty="0">
              <a:latin typeface="Calibri" panose="020F0502020204030204" pitchFamily="34" charset="0"/>
              <a:ea typeface="Calibri" panose="020F0502020204030204" pitchFamily="34" charset="0"/>
              <a:cs typeface="Times New Roman" panose="02020603050405020304" pitchFamily="18" charset="0"/>
            </a:endParaRPr>
          </a:p>
          <a:p>
            <a:pPr lvl="0"/>
            <a:r>
              <a:rPr lang="es-EC" sz="1700" dirty="0">
                <a:latin typeface="Arial" panose="020B0604020202020204" pitchFamily="34" charset="0"/>
                <a:ea typeface="Calibri" panose="020F0502020204030204" pitchFamily="34" charset="0"/>
                <a:cs typeface="Times New Roman" panose="02020603050405020304" pitchFamily="18" charset="0"/>
              </a:rPr>
              <a:t>Parroquia:	Luz de América</a:t>
            </a:r>
            <a:endParaRPr lang="es-EC" sz="1700" dirty="0">
              <a:latin typeface="Calibri" panose="020F0502020204030204" pitchFamily="34" charset="0"/>
              <a:ea typeface="Calibri" panose="020F0502020204030204" pitchFamily="34" charset="0"/>
              <a:cs typeface="Times New Roman" panose="02020603050405020304" pitchFamily="18" charset="0"/>
            </a:endParaRPr>
          </a:p>
          <a:p>
            <a:pPr lvl="0">
              <a:spcAft>
                <a:spcPts val="800"/>
              </a:spcAft>
            </a:pPr>
            <a:r>
              <a:rPr lang="es-EC" sz="1700" dirty="0">
                <a:latin typeface="Arial" panose="020B0604020202020204" pitchFamily="34" charset="0"/>
                <a:ea typeface="Calibri" panose="020F0502020204030204" pitchFamily="34" charset="0"/>
                <a:cs typeface="Times New Roman" panose="02020603050405020304" pitchFamily="18" charset="0"/>
              </a:rPr>
              <a:t>Dirección:</a:t>
            </a:r>
            <a:r>
              <a:rPr lang="es-EC" sz="1700" b="1" dirty="0">
                <a:latin typeface="Arial" panose="020B0604020202020204" pitchFamily="34" charset="0"/>
                <a:ea typeface="Calibri" panose="020F0502020204030204" pitchFamily="34" charset="0"/>
                <a:cs typeface="Times New Roman" panose="02020603050405020304" pitchFamily="18" charset="0"/>
              </a:rPr>
              <a:t> 	</a:t>
            </a:r>
            <a:r>
              <a:rPr lang="es-EC" sz="1700" dirty="0">
                <a:latin typeface="Arial" panose="020B0604020202020204" pitchFamily="34" charset="0"/>
                <a:ea typeface="Calibri" panose="020F0502020204030204" pitchFamily="34" charset="0"/>
                <a:cs typeface="Times New Roman" panose="02020603050405020304" pitchFamily="18" charset="0"/>
              </a:rPr>
              <a:t>Km 24 vía Santo Domingo- Quevedo </a:t>
            </a:r>
            <a:endParaRPr lang="es-EC" sz="1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81A6557E-DD86-4E8B-920A-1B7969C27B98}"/>
              </a:ext>
            </a:extLst>
          </p:cNvPr>
          <p:cNvSpPr/>
          <p:nvPr/>
        </p:nvSpPr>
        <p:spPr>
          <a:xfrm>
            <a:off x="140525" y="3497521"/>
            <a:ext cx="5637424" cy="2185214"/>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lvl="0"/>
            <a:r>
              <a:rPr lang="es-EC" sz="1700" b="1" i="1" dirty="0">
                <a:latin typeface="Arial" panose="020B0604020202020204" pitchFamily="34" charset="0"/>
                <a:cs typeface="Arial" panose="020B0604020202020204" pitchFamily="34" charset="0"/>
              </a:rPr>
              <a:t>Ubicación Ecológica</a:t>
            </a:r>
          </a:p>
          <a:p>
            <a:pPr lvl="0"/>
            <a:endParaRPr lang="es-EC" sz="1700" b="1" i="1" dirty="0">
              <a:latin typeface="Arial" panose="020B0604020202020204" pitchFamily="34" charset="0"/>
              <a:cs typeface="Arial" panose="020B0604020202020204" pitchFamily="34" charset="0"/>
            </a:endParaRPr>
          </a:p>
          <a:p>
            <a:pPr lvl="0"/>
            <a:r>
              <a:rPr lang="es-EC" sz="1700" dirty="0">
                <a:latin typeface="Arial" panose="020B0604020202020204" pitchFamily="34" charset="0"/>
                <a:cs typeface="Arial" panose="020B0604020202020204" pitchFamily="34" charset="0"/>
              </a:rPr>
              <a:t>Clima: 			Bosque Húmedo Tropical</a:t>
            </a:r>
          </a:p>
          <a:p>
            <a:pPr lvl="0"/>
            <a:r>
              <a:rPr lang="es-EC" sz="1700" dirty="0">
                <a:latin typeface="Arial" panose="020B0604020202020204" pitchFamily="34" charset="0"/>
                <a:cs typeface="Arial" panose="020B0604020202020204" pitchFamily="34" charset="0"/>
              </a:rPr>
              <a:t>Temperatura:		24-26 </a:t>
            </a:r>
            <a:r>
              <a:rPr lang="es-EC" sz="1700" baseline="30000" dirty="0" err="1">
                <a:latin typeface="Arial" panose="020B0604020202020204" pitchFamily="34" charset="0"/>
                <a:cs typeface="Arial" panose="020B0604020202020204" pitchFamily="34" charset="0"/>
              </a:rPr>
              <a:t>o</a:t>
            </a:r>
            <a:r>
              <a:rPr lang="es-EC" sz="1700" dirty="0" err="1">
                <a:latin typeface="Arial" panose="020B0604020202020204" pitchFamily="34" charset="0"/>
                <a:cs typeface="Arial" panose="020B0604020202020204" pitchFamily="34" charset="0"/>
              </a:rPr>
              <a:t>C</a:t>
            </a:r>
            <a:endParaRPr lang="es-EC" sz="1700" dirty="0">
              <a:latin typeface="Arial" panose="020B0604020202020204" pitchFamily="34" charset="0"/>
              <a:cs typeface="Arial" panose="020B0604020202020204" pitchFamily="34" charset="0"/>
            </a:endParaRPr>
          </a:p>
          <a:p>
            <a:pPr lvl="0"/>
            <a:r>
              <a:rPr lang="es-EC" sz="1700" dirty="0">
                <a:latin typeface="Arial" panose="020B0604020202020204" pitchFamily="34" charset="0"/>
                <a:cs typeface="Arial" panose="020B0604020202020204" pitchFamily="34" charset="0"/>
              </a:rPr>
              <a:t>Humedad:		89%</a:t>
            </a:r>
          </a:p>
          <a:p>
            <a:pPr lvl="0"/>
            <a:r>
              <a:rPr lang="es-EC" sz="1700" dirty="0">
                <a:latin typeface="Arial" panose="020B0604020202020204" pitchFamily="34" charset="0"/>
                <a:cs typeface="Arial" panose="020B0604020202020204" pitchFamily="34" charset="0"/>
              </a:rPr>
              <a:t>Pluviosidad:		2980 mm anuales</a:t>
            </a:r>
          </a:p>
          <a:p>
            <a:pPr lvl="0"/>
            <a:r>
              <a:rPr lang="es-EC" sz="1700" dirty="0">
                <a:latin typeface="Arial" panose="020B0604020202020204" pitchFamily="34" charset="0"/>
                <a:cs typeface="Arial" panose="020B0604020202020204" pitchFamily="34" charset="0"/>
              </a:rPr>
              <a:t>Altitud:			270 msnm</a:t>
            </a:r>
          </a:p>
          <a:p>
            <a:pPr lvl="0"/>
            <a:r>
              <a:rPr lang="es-EC" sz="1700" dirty="0">
                <a:latin typeface="Arial" panose="020B0604020202020204" pitchFamily="34" charset="0"/>
                <a:cs typeface="Arial" panose="020B0604020202020204" pitchFamily="34" charset="0"/>
              </a:rPr>
              <a:t>Heliofanía:		660 horas luz</a:t>
            </a:r>
          </a:p>
        </p:txBody>
      </p:sp>
    </p:spTree>
    <p:extLst>
      <p:ext uri="{BB962C8B-B14F-4D97-AF65-F5344CB8AC3E}">
        <p14:creationId xmlns:p14="http://schemas.microsoft.com/office/powerpoint/2010/main" val="3115456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PE | Sede Latacunga">
            <a:extLst>
              <a:ext uri="{FF2B5EF4-FFF2-40B4-BE49-F238E27FC236}">
                <a16:creationId xmlns:a16="http://schemas.microsoft.com/office/drawing/2014/main" id="{F8FFF48E-C4F9-49AC-826F-811E521D9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13078DCE-FA14-497B-A27D-C6F4958389CA}"/>
              </a:ext>
            </a:extLst>
          </p:cNvPr>
          <p:cNvSpPr>
            <a:spLocks noGrp="1"/>
          </p:cNvSpPr>
          <p:nvPr>
            <p:ph type="title"/>
          </p:nvPr>
        </p:nvSpPr>
        <p:spPr>
          <a:xfrm>
            <a:off x="480528" y="577484"/>
            <a:ext cx="5292586" cy="1325563"/>
          </a:xfrm>
        </p:spPr>
        <p:txBody>
          <a:bodyPr/>
          <a:lstStyle/>
          <a:p>
            <a:r>
              <a:rPr lang="es-EC" sz="2800" b="1" dirty="0">
                <a:latin typeface="Arial" panose="020B0604020202020204" pitchFamily="34" charset="0"/>
                <a:cs typeface="Arial" panose="020B0604020202020204" pitchFamily="34" charset="0"/>
              </a:rPr>
              <a:t>DISEÑO EXPERIMENTAL</a:t>
            </a:r>
            <a:r>
              <a:rPr lang="es-EC" b="1" dirty="0">
                <a:latin typeface="Arial" panose="020B0604020202020204" pitchFamily="34" charset="0"/>
                <a:cs typeface="Arial" panose="020B0604020202020204" pitchFamily="34" charset="0"/>
              </a:rPr>
              <a:t> </a:t>
            </a:r>
          </a:p>
        </p:txBody>
      </p:sp>
      <p:graphicFrame>
        <p:nvGraphicFramePr>
          <p:cNvPr id="7" name="Tabla 6">
            <a:extLst>
              <a:ext uri="{FF2B5EF4-FFF2-40B4-BE49-F238E27FC236}">
                <a16:creationId xmlns:a16="http://schemas.microsoft.com/office/drawing/2014/main" id="{4965D3DD-D613-496E-B8D4-C195A0EA30DF}"/>
              </a:ext>
            </a:extLst>
          </p:cNvPr>
          <p:cNvGraphicFramePr>
            <a:graphicFrameLocks noGrp="1"/>
          </p:cNvGraphicFramePr>
          <p:nvPr>
            <p:extLst>
              <p:ext uri="{D42A27DB-BD31-4B8C-83A1-F6EECF244321}">
                <p14:modId xmlns:p14="http://schemas.microsoft.com/office/powerpoint/2010/main" val="55168990"/>
              </p:ext>
            </p:extLst>
          </p:nvPr>
        </p:nvGraphicFramePr>
        <p:xfrm>
          <a:off x="6120982" y="2470693"/>
          <a:ext cx="5847385" cy="3186684"/>
        </p:xfrm>
        <a:graphic>
          <a:graphicData uri="http://schemas.openxmlformats.org/drawingml/2006/table">
            <a:tbl>
              <a:tblPr firstRow="1" firstCol="1" bandRow="1">
                <a:tableStyleId>{5940675A-B579-460E-94D1-54222C63F5DA}</a:tableStyleId>
              </a:tblPr>
              <a:tblGrid>
                <a:gridCol w="2175147">
                  <a:extLst>
                    <a:ext uri="{9D8B030D-6E8A-4147-A177-3AD203B41FA5}">
                      <a16:colId xmlns:a16="http://schemas.microsoft.com/office/drawing/2014/main" val="2852725092"/>
                    </a:ext>
                  </a:extLst>
                </a:gridCol>
                <a:gridCol w="3672238">
                  <a:extLst>
                    <a:ext uri="{9D8B030D-6E8A-4147-A177-3AD203B41FA5}">
                      <a16:colId xmlns:a16="http://schemas.microsoft.com/office/drawing/2014/main" val="2242430351"/>
                    </a:ext>
                  </a:extLst>
                </a:gridCol>
              </a:tblGrid>
              <a:tr h="342786">
                <a:tc>
                  <a:txBody>
                    <a:bodyPr/>
                    <a:lstStyle/>
                    <a:p>
                      <a:pPr algn="ctr">
                        <a:lnSpc>
                          <a:spcPct val="200000"/>
                        </a:lnSpc>
                      </a:pPr>
                      <a:r>
                        <a:rPr lang="es-EC" sz="1600" dirty="0">
                          <a:effectLst/>
                          <a:latin typeface="Arial" panose="020B0604020202020204" pitchFamily="34" charset="0"/>
                          <a:cs typeface="Arial" panose="020B0604020202020204" pitchFamily="34" charset="0"/>
                        </a:rPr>
                        <a:t>Factores</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200000"/>
                        </a:lnSpc>
                      </a:pPr>
                      <a:r>
                        <a:rPr lang="es-EC" sz="1600" dirty="0">
                          <a:effectLst/>
                          <a:latin typeface="Arial" panose="020B0604020202020204" pitchFamily="34" charset="0"/>
                          <a:cs typeface="Arial" panose="020B0604020202020204" pitchFamily="34" charset="0"/>
                        </a:rPr>
                        <a:t>      Niveles</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0454953"/>
                  </a:ext>
                </a:extLst>
              </a:tr>
              <a:tr h="1154212">
                <a:tc>
                  <a:txBody>
                    <a:bodyPr/>
                    <a:lstStyle/>
                    <a:p>
                      <a:pPr algn="ctr">
                        <a:lnSpc>
                          <a:spcPct val="200000"/>
                        </a:lnSpc>
                      </a:pPr>
                      <a:r>
                        <a:rPr lang="es-EC" sz="1600" dirty="0">
                          <a:effectLst/>
                          <a:latin typeface="Arial" panose="020B0604020202020204" pitchFamily="34" charset="0"/>
                          <a:cs typeface="Arial" panose="020B0604020202020204" pitchFamily="34" charset="0"/>
                        </a:rPr>
                        <a:t>Dosis (D)</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a:lnSpc>
                          <a:spcPct val="200000"/>
                        </a:lnSpc>
                      </a:pPr>
                      <a:r>
                        <a:rPr lang="en-US" sz="1600" dirty="0">
                          <a:effectLst/>
                          <a:latin typeface="Arial" panose="020B0604020202020204" pitchFamily="34" charset="0"/>
                          <a:cs typeface="Arial" panose="020B0604020202020204" pitchFamily="34" charset="0"/>
                        </a:rPr>
                        <a:t>D1= 0,5 ml/L</a:t>
                      </a:r>
                      <a:endParaRPr lang="es-EC" sz="1600" dirty="0">
                        <a:effectLst/>
                        <a:latin typeface="Arial" panose="020B0604020202020204" pitchFamily="34" charset="0"/>
                        <a:cs typeface="Arial" panose="020B0604020202020204" pitchFamily="34" charset="0"/>
                      </a:endParaRPr>
                    </a:p>
                    <a:p>
                      <a:pPr algn="l">
                        <a:lnSpc>
                          <a:spcPct val="200000"/>
                        </a:lnSpc>
                      </a:pPr>
                      <a:r>
                        <a:rPr lang="en-US" sz="1600" dirty="0">
                          <a:effectLst/>
                          <a:latin typeface="Arial" panose="020B0604020202020204" pitchFamily="34" charset="0"/>
                          <a:cs typeface="Arial" panose="020B0604020202020204" pitchFamily="34" charset="0"/>
                        </a:rPr>
                        <a:t>D2= 1ml/L</a:t>
                      </a:r>
                      <a:endParaRPr lang="es-EC" sz="1600" dirty="0">
                        <a:effectLst/>
                        <a:latin typeface="Arial" panose="020B0604020202020204" pitchFamily="34" charset="0"/>
                        <a:cs typeface="Arial" panose="020B0604020202020204" pitchFamily="34" charset="0"/>
                      </a:endParaRPr>
                    </a:p>
                    <a:p>
                      <a:pPr algn="l">
                        <a:lnSpc>
                          <a:spcPct val="200000"/>
                        </a:lnSpc>
                      </a:pPr>
                      <a:r>
                        <a:rPr lang="en-US" sz="1600" dirty="0">
                          <a:effectLst/>
                          <a:latin typeface="Arial" panose="020B0604020202020204" pitchFamily="34" charset="0"/>
                          <a:cs typeface="Arial" panose="020B0604020202020204" pitchFamily="34" charset="0"/>
                        </a:rPr>
                        <a:t>D3= 1,5ml/L</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285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851647"/>
                  </a:ext>
                </a:extLst>
              </a:tr>
              <a:tr h="1154212">
                <a:tc>
                  <a:txBody>
                    <a:bodyPr/>
                    <a:lstStyle/>
                    <a:p>
                      <a:pPr algn="ctr">
                        <a:lnSpc>
                          <a:spcPct val="200000"/>
                        </a:lnSpc>
                      </a:pPr>
                      <a:r>
                        <a:rPr lang="en-US" sz="1600" dirty="0">
                          <a:effectLst/>
                          <a:latin typeface="Arial" panose="020B0604020202020204" pitchFamily="34" charset="0"/>
                          <a:cs typeface="Arial" panose="020B0604020202020204" pitchFamily="34" charset="0"/>
                        </a:rPr>
                        <a:t> </a:t>
                      </a:r>
                      <a:endParaRPr lang="es-EC" sz="1600" dirty="0">
                        <a:effectLst/>
                        <a:latin typeface="Arial" panose="020B0604020202020204" pitchFamily="34" charset="0"/>
                        <a:cs typeface="Arial" panose="020B0604020202020204" pitchFamily="34" charset="0"/>
                      </a:endParaRPr>
                    </a:p>
                    <a:p>
                      <a:pPr algn="ctr">
                        <a:lnSpc>
                          <a:spcPct val="200000"/>
                        </a:lnSpc>
                      </a:pPr>
                      <a:r>
                        <a:rPr lang="es-EC" sz="1600" dirty="0">
                          <a:effectLst/>
                          <a:latin typeface="Arial" panose="020B0604020202020204" pitchFamily="34" charset="0"/>
                          <a:cs typeface="Arial" panose="020B0604020202020204" pitchFamily="34" charset="0"/>
                        </a:rPr>
                        <a:t>Fases (F)</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200000"/>
                        </a:lnSpc>
                      </a:pPr>
                      <a:r>
                        <a:rPr lang="pt-BR" sz="1600" dirty="0">
                          <a:effectLst/>
                          <a:latin typeface="Arial" panose="020B0604020202020204" pitchFamily="34" charset="0"/>
                          <a:cs typeface="Arial" panose="020B0604020202020204" pitchFamily="34" charset="0"/>
                        </a:rPr>
                        <a:t>A1= </a:t>
                      </a:r>
                      <a:r>
                        <a:rPr lang="es-EC" sz="1600" dirty="0">
                          <a:effectLst/>
                          <a:latin typeface="Arial" panose="020B0604020202020204" pitchFamily="34" charset="0"/>
                          <a:cs typeface="Arial" panose="020B0604020202020204" pitchFamily="34" charset="0"/>
                        </a:rPr>
                        <a:t>Toda la Fase de la explotación </a:t>
                      </a:r>
                    </a:p>
                    <a:p>
                      <a:pPr algn="l">
                        <a:lnSpc>
                          <a:spcPct val="200000"/>
                        </a:lnSpc>
                      </a:pPr>
                      <a:r>
                        <a:rPr lang="pt-BR" sz="1600" dirty="0">
                          <a:effectLst/>
                          <a:latin typeface="Arial" panose="020B0604020202020204" pitchFamily="34" charset="0"/>
                          <a:cs typeface="Arial" panose="020B0604020202020204" pitchFamily="34" charset="0"/>
                        </a:rPr>
                        <a:t>A2= </a:t>
                      </a:r>
                      <a:r>
                        <a:rPr lang="es-EC" sz="1600" dirty="0">
                          <a:effectLst/>
                          <a:latin typeface="Arial" panose="020B0604020202020204" pitchFamily="34" charset="0"/>
                          <a:cs typeface="Arial" panose="020B0604020202020204" pitchFamily="34" charset="0"/>
                        </a:rPr>
                        <a:t>Fase Desarrollo</a:t>
                      </a:r>
                    </a:p>
                    <a:p>
                      <a:pPr algn="l">
                        <a:lnSpc>
                          <a:spcPct val="200000"/>
                        </a:lnSpc>
                      </a:pPr>
                      <a:r>
                        <a:rPr lang="pt-BR" sz="1600" dirty="0">
                          <a:effectLst/>
                          <a:latin typeface="Arial" panose="020B0604020202020204" pitchFamily="34" charset="0"/>
                          <a:cs typeface="Arial" panose="020B0604020202020204" pitchFamily="34" charset="0"/>
                        </a:rPr>
                        <a:t>A3= </a:t>
                      </a:r>
                      <a:r>
                        <a:rPr lang="es-EC" sz="1600" dirty="0">
                          <a:effectLst/>
                          <a:latin typeface="Arial" panose="020B0604020202020204" pitchFamily="34" charset="0"/>
                          <a:cs typeface="Arial" panose="020B0604020202020204" pitchFamily="34" charset="0"/>
                        </a:rPr>
                        <a:t>Fase Final</a:t>
                      </a:r>
                      <a:endParaRPr lang="es-EC"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noFill/>
                    </a:lnL>
                    <a:lnR w="12700" cmpd="sng">
                      <a:noFill/>
                    </a:lnR>
                    <a:lnT w="12700" cmpd="sng">
                      <a:noFill/>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7459582"/>
                  </a:ext>
                </a:extLst>
              </a:tr>
            </a:tbl>
          </a:graphicData>
        </a:graphic>
      </p:graphicFrame>
      <p:pic>
        <p:nvPicPr>
          <p:cNvPr id="10" name="Imagen 9">
            <a:extLst>
              <a:ext uri="{FF2B5EF4-FFF2-40B4-BE49-F238E27FC236}">
                <a16:creationId xmlns:a16="http://schemas.microsoft.com/office/drawing/2014/main" id="{FA77F016-E91C-47FA-96AE-8997B426E329}"/>
              </a:ext>
            </a:extLst>
          </p:cNvPr>
          <p:cNvPicPr>
            <a:picLocks noChangeAspect="1"/>
          </p:cNvPicPr>
          <p:nvPr/>
        </p:nvPicPr>
        <p:blipFill>
          <a:blip r:embed="rId3"/>
          <a:stretch>
            <a:fillRect/>
          </a:stretch>
        </p:blipFill>
        <p:spPr>
          <a:xfrm>
            <a:off x="0" y="-10755"/>
            <a:ext cx="10546510" cy="510988"/>
          </a:xfrm>
          <a:prstGeom prst="rect">
            <a:avLst/>
          </a:prstGeom>
        </p:spPr>
      </p:pic>
      <p:sp>
        <p:nvSpPr>
          <p:cNvPr id="12" name="Rectángulo 11">
            <a:extLst>
              <a:ext uri="{FF2B5EF4-FFF2-40B4-BE49-F238E27FC236}">
                <a16:creationId xmlns:a16="http://schemas.microsoft.com/office/drawing/2014/main" id="{30CAEC64-60F5-4A03-8B23-BD519A5BCCEB}"/>
              </a:ext>
            </a:extLst>
          </p:cNvPr>
          <p:cNvSpPr/>
          <p:nvPr/>
        </p:nvSpPr>
        <p:spPr>
          <a:xfrm>
            <a:off x="6461317" y="1715839"/>
            <a:ext cx="5250155" cy="566950"/>
          </a:xfrm>
          <a:prstGeom prst="rect">
            <a:avLst/>
          </a:prstGeom>
        </p:spPr>
        <p:txBody>
          <a:bodyPr wrap="none">
            <a:spAutoFit/>
          </a:bodyPr>
          <a:lstStyle/>
          <a:p>
            <a:pPr algn="just">
              <a:lnSpc>
                <a:spcPct val="200000"/>
              </a:lnSpc>
              <a:spcAft>
                <a:spcPts val="1000"/>
              </a:spcAft>
            </a:pPr>
            <a:r>
              <a:rPr lang="es-EC" i="1" dirty="0">
                <a:solidFill>
                  <a:srgbClr val="000000"/>
                </a:solidFill>
                <a:latin typeface="Arial" panose="020B0604020202020204" pitchFamily="34" charset="0"/>
                <a:ea typeface="Calibri" panose="020F0502020204030204" pitchFamily="34" charset="0"/>
                <a:cs typeface="Times New Roman" panose="02020603050405020304" pitchFamily="18" charset="0"/>
              </a:rPr>
              <a:t>Factores y niveles evaluados en la investigación  </a:t>
            </a:r>
            <a:endParaRPr lang="es-EC"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a:extLst>
              <a:ext uri="{FF2B5EF4-FFF2-40B4-BE49-F238E27FC236}">
                <a16:creationId xmlns:a16="http://schemas.microsoft.com/office/drawing/2014/main" id="{B630A2D9-0EF4-4FCF-B839-F3101614D492}"/>
              </a:ext>
            </a:extLst>
          </p:cNvPr>
          <p:cNvSpPr/>
          <p:nvPr/>
        </p:nvSpPr>
        <p:spPr>
          <a:xfrm>
            <a:off x="157640" y="1628901"/>
            <a:ext cx="5408670" cy="615553"/>
          </a:xfrm>
          <a:prstGeom prst="rect">
            <a:avLst/>
          </a:prstGeom>
        </p:spPr>
        <p:txBody>
          <a:bodyPr wrap="square">
            <a:spAutoFit/>
          </a:bodyPr>
          <a:lstStyle/>
          <a:p>
            <a:pPr algn="just"/>
            <a:r>
              <a:rPr lang="es-EC" sz="1700" dirty="0">
                <a:latin typeface="Arial" panose="020B0604020202020204" pitchFamily="34" charset="0"/>
                <a:ea typeface="Calibri" panose="020F0502020204030204" pitchFamily="34" charset="0"/>
              </a:rPr>
              <a:t>Se empleó un esquema bifactorial (3x3), conducido con un diseño completamente al azar (DCA).</a:t>
            </a:r>
            <a:endParaRPr lang="es-EC" sz="1700" dirty="0"/>
          </a:p>
        </p:txBody>
      </p:sp>
      <p:sp>
        <p:nvSpPr>
          <p:cNvPr id="13" name="Título 1">
            <a:extLst>
              <a:ext uri="{FF2B5EF4-FFF2-40B4-BE49-F238E27FC236}">
                <a16:creationId xmlns:a16="http://schemas.microsoft.com/office/drawing/2014/main" id="{388B60AD-6561-4540-8BE3-F321DE2ADF19}"/>
              </a:ext>
            </a:extLst>
          </p:cNvPr>
          <p:cNvSpPr txBox="1">
            <a:spLocks/>
          </p:cNvSpPr>
          <p:nvPr/>
        </p:nvSpPr>
        <p:spPr>
          <a:xfrm>
            <a:off x="1270606" y="2282789"/>
            <a:ext cx="57564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a:latin typeface="Arial" panose="020B0604020202020204" pitchFamily="34" charset="0"/>
                <a:cs typeface="Arial" panose="020B0604020202020204" pitchFamily="34" charset="0"/>
              </a:rPr>
              <a:t>REPETICIONES</a:t>
            </a:r>
            <a:endParaRPr lang="es-EC" b="1" dirty="0">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830D9B34-CF3E-428B-96A3-CE5E6F2C61AE}"/>
              </a:ext>
            </a:extLst>
          </p:cNvPr>
          <p:cNvSpPr/>
          <p:nvPr/>
        </p:nvSpPr>
        <p:spPr>
          <a:xfrm>
            <a:off x="223633" y="3267571"/>
            <a:ext cx="5756412" cy="923330"/>
          </a:xfrm>
          <a:prstGeom prst="rect">
            <a:avLst/>
          </a:prstGeom>
        </p:spPr>
        <p:txBody>
          <a:bodyPr wrap="square">
            <a:spAutoFit/>
          </a:bodyPr>
          <a:lstStyle/>
          <a:p>
            <a:r>
              <a:rPr lang="es-EC" dirty="0">
                <a:latin typeface="Arial" panose="020B0604020202020204" pitchFamily="34" charset="0"/>
                <a:ea typeface="Calibri" panose="020F0502020204030204" pitchFamily="34" charset="0"/>
              </a:rPr>
              <a:t>La investigación se conformó de cuatro repeticiones por tratamiento con un total de treinta icéis unidades experimentales.</a:t>
            </a:r>
            <a:endParaRPr lang="es-EC" dirty="0"/>
          </a:p>
        </p:txBody>
      </p:sp>
      <p:sp>
        <p:nvSpPr>
          <p:cNvPr id="14" name="Título 1">
            <a:extLst>
              <a:ext uri="{FF2B5EF4-FFF2-40B4-BE49-F238E27FC236}">
                <a16:creationId xmlns:a16="http://schemas.microsoft.com/office/drawing/2014/main" id="{7E200648-366E-486A-860D-D1604E4FAD12}"/>
              </a:ext>
            </a:extLst>
          </p:cNvPr>
          <p:cNvSpPr txBox="1">
            <a:spLocks/>
          </p:cNvSpPr>
          <p:nvPr/>
        </p:nvSpPr>
        <p:spPr>
          <a:xfrm>
            <a:off x="936818" y="4387307"/>
            <a:ext cx="575641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a:latin typeface="Arial" panose="020B0604020202020204" pitchFamily="34" charset="0"/>
                <a:cs typeface="Arial" panose="020B0604020202020204" pitchFamily="34" charset="0"/>
              </a:rPr>
              <a:t>ANÁLISIS FUNCIONAL</a:t>
            </a:r>
            <a:endParaRPr lang="es-EC" b="1" dirty="0">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67DFB069-64EA-475F-9356-E4CFA224ECC6}"/>
              </a:ext>
            </a:extLst>
          </p:cNvPr>
          <p:cNvSpPr/>
          <p:nvPr/>
        </p:nvSpPr>
        <p:spPr>
          <a:xfrm>
            <a:off x="270976" y="5285876"/>
            <a:ext cx="5295334" cy="1477328"/>
          </a:xfrm>
          <a:prstGeom prst="rect">
            <a:avLst/>
          </a:prstGeom>
        </p:spPr>
        <p:txBody>
          <a:bodyPr wrap="square">
            <a:spAutoFit/>
          </a:bodyPr>
          <a:lstStyle/>
          <a:p>
            <a:pPr algn="just"/>
            <a:r>
              <a:rPr lang="es-EC" dirty="0">
                <a:latin typeface="Arial" panose="020B0604020202020204" pitchFamily="34" charset="0"/>
                <a:ea typeface="Calibri" panose="020F0502020204030204" pitchFamily="34" charset="0"/>
              </a:rPr>
              <a:t>Se empleó prueba de Tukey con el 5% para medias significativas, además se aplicó comparaciones ortogonales para el factor A, mientras para el factor B, se empleo polinomios ortogonales lineal, cuadrática. </a:t>
            </a:r>
            <a:endParaRPr lang="es-EC" dirty="0"/>
          </a:p>
        </p:txBody>
      </p:sp>
    </p:spTree>
    <p:extLst>
      <p:ext uri="{BB962C8B-B14F-4D97-AF65-F5344CB8AC3E}">
        <p14:creationId xmlns:p14="http://schemas.microsoft.com/office/powerpoint/2010/main" val="576957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B438B2B-A2D9-459F-BA77-4EAC7A0F5854}"/>
              </a:ext>
            </a:extLst>
          </p:cNvPr>
          <p:cNvPicPr>
            <a:picLocks noChangeAspect="1"/>
          </p:cNvPicPr>
          <p:nvPr/>
        </p:nvPicPr>
        <p:blipFill>
          <a:blip r:embed="rId2"/>
          <a:stretch>
            <a:fillRect/>
          </a:stretch>
        </p:blipFill>
        <p:spPr>
          <a:xfrm>
            <a:off x="0" y="0"/>
            <a:ext cx="10546510" cy="510988"/>
          </a:xfrm>
          <a:prstGeom prst="rect">
            <a:avLst/>
          </a:prstGeom>
        </p:spPr>
      </p:pic>
      <p:pic>
        <p:nvPicPr>
          <p:cNvPr id="5" name="Picture 4" descr="ESPE | Sede Latacunga">
            <a:extLst>
              <a:ext uri="{FF2B5EF4-FFF2-40B4-BE49-F238E27FC236}">
                <a16:creationId xmlns:a16="http://schemas.microsoft.com/office/drawing/2014/main" id="{54646F43-25B8-405F-81CA-B09ED963E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818C8D9C-F62D-45BD-9C24-5075A7618467}"/>
              </a:ext>
            </a:extLst>
          </p:cNvPr>
          <p:cNvSpPr>
            <a:spLocks noGrp="1"/>
          </p:cNvSpPr>
          <p:nvPr>
            <p:ph type="title"/>
          </p:nvPr>
        </p:nvSpPr>
        <p:spPr>
          <a:xfrm>
            <a:off x="3217794" y="152402"/>
            <a:ext cx="5756412" cy="1325563"/>
          </a:xfrm>
        </p:spPr>
        <p:txBody>
          <a:bodyPr/>
          <a:lstStyle/>
          <a:p>
            <a:r>
              <a:rPr lang="es-EC" sz="2800" b="1" dirty="0">
                <a:latin typeface="Arial" panose="020B0604020202020204" pitchFamily="34" charset="0"/>
                <a:cs typeface="Arial" panose="020B0604020202020204" pitchFamily="34" charset="0"/>
              </a:rPr>
              <a:t>TRATAMIENTOS A COMPARAR</a:t>
            </a:r>
            <a:endParaRPr lang="es-EC" b="1" dirty="0">
              <a:latin typeface="Arial" panose="020B0604020202020204" pitchFamily="34" charset="0"/>
              <a:cs typeface="Arial" panose="020B0604020202020204" pitchFamily="34" charset="0"/>
            </a:endParaRPr>
          </a:p>
        </p:txBody>
      </p:sp>
      <p:graphicFrame>
        <p:nvGraphicFramePr>
          <p:cNvPr id="7" name="Tabla 6">
            <a:extLst>
              <a:ext uri="{FF2B5EF4-FFF2-40B4-BE49-F238E27FC236}">
                <a16:creationId xmlns:a16="http://schemas.microsoft.com/office/drawing/2014/main" id="{9BBAE3BC-39F0-464A-8B0F-38E30F0A44A8}"/>
              </a:ext>
            </a:extLst>
          </p:cNvPr>
          <p:cNvGraphicFramePr>
            <a:graphicFrameLocks noGrp="1"/>
          </p:cNvGraphicFramePr>
          <p:nvPr>
            <p:extLst>
              <p:ext uri="{D42A27DB-BD31-4B8C-83A1-F6EECF244321}">
                <p14:modId xmlns:p14="http://schemas.microsoft.com/office/powerpoint/2010/main" val="863356977"/>
              </p:ext>
            </p:extLst>
          </p:nvPr>
        </p:nvGraphicFramePr>
        <p:xfrm>
          <a:off x="1330926" y="1812918"/>
          <a:ext cx="8925338" cy="4892680"/>
        </p:xfrm>
        <a:graphic>
          <a:graphicData uri="http://schemas.openxmlformats.org/drawingml/2006/table">
            <a:tbl>
              <a:tblPr firstRow="1" firstCol="1" bandRow="1">
                <a:tableStyleId>{5940675A-B579-460E-94D1-54222C63F5DA}</a:tableStyleId>
              </a:tblPr>
              <a:tblGrid>
                <a:gridCol w="2059119">
                  <a:extLst>
                    <a:ext uri="{9D8B030D-6E8A-4147-A177-3AD203B41FA5}">
                      <a16:colId xmlns:a16="http://schemas.microsoft.com/office/drawing/2014/main" val="947278776"/>
                    </a:ext>
                  </a:extLst>
                </a:gridCol>
                <a:gridCol w="6866219">
                  <a:extLst>
                    <a:ext uri="{9D8B030D-6E8A-4147-A177-3AD203B41FA5}">
                      <a16:colId xmlns:a16="http://schemas.microsoft.com/office/drawing/2014/main" val="1008413424"/>
                    </a:ext>
                  </a:extLst>
                </a:gridCol>
              </a:tblGrid>
              <a:tr h="460478">
                <a:tc>
                  <a:txBody>
                    <a:bodyPr/>
                    <a:lstStyle/>
                    <a:p>
                      <a:pPr algn="ctr">
                        <a:lnSpc>
                          <a:spcPct val="200000"/>
                        </a:lnSpc>
                        <a:spcAft>
                          <a:spcPts val="800"/>
                        </a:spcAft>
                      </a:pPr>
                      <a:r>
                        <a:rPr lang="es-EC" sz="1900" b="0" dirty="0">
                          <a:effectLst/>
                          <a:latin typeface="Arial" panose="020B0604020202020204" pitchFamily="34" charset="0"/>
                          <a:cs typeface="Arial" panose="020B0604020202020204" pitchFamily="34" charset="0"/>
                        </a:rPr>
                        <a:t>Tratamientos</a:t>
                      </a:r>
                      <a:endParaRPr lang="es-EC" sz="19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200000"/>
                        </a:lnSpc>
                        <a:spcAft>
                          <a:spcPts val="800"/>
                        </a:spcAft>
                      </a:pPr>
                      <a:r>
                        <a:rPr lang="es-EC" sz="1900" b="0" dirty="0">
                          <a:effectLst/>
                          <a:latin typeface="Arial" panose="020B0604020202020204" pitchFamily="34" charset="0"/>
                          <a:cs typeface="Arial" panose="020B0604020202020204" pitchFamily="34" charset="0"/>
                        </a:rPr>
                        <a:t>Descripción</a:t>
                      </a:r>
                      <a:endParaRPr lang="es-EC" sz="1900" b="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5299154"/>
                  </a:ext>
                </a:extLst>
              </a:tr>
              <a:tr h="460478">
                <a:tc>
                  <a:txBody>
                    <a:bodyPr/>
                    <a:lstStyle/>
                    <a:p>
                      <a:pPr algn="ctr">
                        <a:lnSpc>
                          <a:spcPct val="200000"/>
                        </a:lnSpc>
                        <a:spcAft>
                          <a:spcPts val="800"/>
                        </a:spcAft>
                      </a:pPr>
                      <a:r>
                        <a:rPr lang="es-EC" sz="1900">
                          <a:effectLst/>
                          <a:latin typeface="Arial" panose="020B0604020202020204" pitchFamily="34" charset="0"/>
                          <a:cs typeface="Arial" panose="020B0604020202020204" pitchFamily="34" charset="0"/>
                        </a:rPr>
                        <a:t>T1</a:t>
                      </a:r>
                      <a:endParaRPr lang="es-EC" sz="19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200000"/>
                        </a:lnSpc>
                        <a:spcAft>
                          <a:spcPts val="800"/>
                        </a:spcAft>
                      </a:pPr>
                      <a:r>
                        <a:rPr lang="es-EC" sz="1900" dirty="0">
                          <a:effectLst/>
                          <a:latin typeface="Arial" panose="020B0604020202020204" pitchFamily="34" charset="0"/>
                          <a:cs typeface="Arial" panose="020B0604020202020204" pitchFamily="34" charset="0"/>
                        </a:rPr>
                        <a:t>Dosis 0,5 ml/L  +   Toda la fase de la explotación</a:t>
                      </a:r>
                      <a:endParaRPr lang="es-EC"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14922044"/>
                  </a:ext>
                </a:extLst>
              </a:tr>
              <a:tr h="460478">
                <a:tc>
                  <a:txBody>
                    <a:bodyPr/>
                    <a:lstStyle/>
                    <a:p>
                      <a:pPr algn="ctr">
                        <a:lnSpc>
                          <a:spcPct val="200000"/>
                        </a:lnSpc>
                        <a:spcAft>
                          <a:spcPts val="800"/>
                        </a:spcAft>
                      </a:pPr>
                      <a:r>
                        <a:rPr lang="es-EC" sz="1900">
                          <a:effectLst/>
                          <a:latin typeface="Arial" panose="020B0604020202020204" pitchFamily="34" charset="0"/>
                          <a:cs typeface="Arial" panose="020B0604020202020204" pitchFamily="34" charset="0"/>
                        </a:rPr>
                        <a:t>T2</a:t>
                      </a:r>
                      <a:endParaRPr lang="es-EC" sz="19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200000"/>
                        </a:lnSpc>
                        <a:spcAft>
                          <a:spcPts val="800"/>
                        </a:spcAft>
                      </a:pPr>
                      <a:r>
                        <a:rPr lang="es-EC" sz="1900" dirty="0">
                          <a:effectLst/>
                          <a:latin typeface="Arial" panose="020B0604020202020204" pitchFamily="34" charset="0"/>
                          <a:cs typeface="Arial" panose="020B0604020202020204" pitchFamily="34" charset="0"/>
                        </a:rPr>
                        <a:t>Dosis 0,5 ml/L   +   Fase Desarrollo</a:t>
                      </a:r>
                      <a:endParaRPr lang="es-EC"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75447454"/>
                  </a:ext>
                </a:extLst>
              </a:tr>
              <a:tr h="460478">
                <a:tc>
                  <a:txBody>
                    <a:bodyPr/>
                    <a:lstStyle/>
                    <a:p>
                      <a:pPr algn="ctr">
                        <a:lnSpc>
                          <a:spcPct val="200000"/>
                        </a:lnSpc>
                        <a:spcAft>
                          <a:spcPts val="800"/>
                        </a:spcAft>
                      </a:pPr>
                      <a:r>
                        <a:rPr lang="es-EC" sz="1900">
                          <a:effectLst/>
                          <a:latin typeface="Arial" panose="020B0604020202020204" pitchFamily="34" charset="0"/>
                          <a:cs typeface="Arial" panose="020B0604020202020204" pitchFamily="34" charset="0"/>
                        </a:rPr>
                        <a:t>T3</a:t>
                      </a:r>
                      <a:endParaRPr lang="es-EC" sz="19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200000"/>
                        </a:lnSpc>
                        <a:spcAft>
                          <a:spcPts val="800"/>
                        </a:spcAft>
                      </a:pPr>
                      <a:r>
                        <a:rPr lang="es-EC" sz="1900" dirty="0">
                          <a:effectLst/>
                          <a:latin typeface="Arial" panose="020B0604020202020204" pitchFamily="34" charset="0"/>
                          <a:cs typeface="Arial" panose="020B0604020202020204" pitchFamily="34" charset="0"/>
                        </a:rPr>
                        <a:t>Dosis 0,5 ml/L   +   Fase Final</a:t>
                      </a:r>
                      <a:endParaRPr lang="es-EC"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0409088"/>
                  </a:ext>
                </a:extLst>
              </a:tr>
              <a:tr h="460478">
                <a:tc>
                  <a:txBody>
                    <a:bodyPr/>
                    <a:lstStyle/>
                    <a:p>
                      <a:pPr algn="ctr">
                        <a:lnSpc>
                          <a:spcPct val="200000"/>
                        </a:lnSpc>
                        <a:spcAft>
                          <a:spcPts val="800"/>
                        </a:spcAft>
                      </a:pPr>
                      <a:r>
                        <a:rPr lang="es-EC" sz="1900">
                          <a:effectLst/>
                          <a:latin typeface="Arial" panose="020B0604020202020204" pitchFamily="34" charset="0"/>
                          <a:cs typeface="Arial" panose="020B0604020202020204" pitchFamily="34" charset="0"/>
                        </a:rPr>
                        <a:t>T4</a:t>
                      </a:r>
                      <a:endParaRPr lang="es-EC" sz="19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200000"/>
                        </a:lnSpc>
                        <a:spcAft>
                          <a:spcPts val="800"/>
                        </a:spcAft>
                      </a:pPr>
                      <a:r>
                        <a:rPr lang="es-EC" sz="1900" dirty="0">
                          <a:effectLst/>
                          <a:latin typeface="Arial" panose="020B0604020202020204" pitchFamily="34" charset="0"/>
                          <a:cs typeface="Arial" panose="020B0604020202020204" pitchFamily="34" charset="0"/>
                        </a:rPr>
                        <a:t>Dosis 1    ml/L  +   Toda la Fase de la explotación</a:t>
                      </a:r>
                      <a:endParaRPr lang="es-EC"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9759823"/>
                  </a:ext>
                </a:extLst>
              </a:tr>
              <a:tr h="460478">
                <a:tc>
                  <a:txBody>
                    <a:bodyPr/>
                    <a:lstStyle/>
                    <a:p>
                      <a:pPr algn="ctr">
                        <a:lnSpc>
                          <a:spcPct val="200000"/>
                        </a:lnSpc>
                        <a:spcAft>
                          <a:spcPts val="800"/>
                        </a:spcAft>
                      </a:pPr>
                      <a:r>
                        <a:rPr lang="es-EC" sz="1900">
                          <a:effectLst/>
                          <a:latin typeface="Arial" panose="020B0604020202020204" pitchFamily="34" charset="0"/>
                          <a:cs typeface="Arial" panose="020B0604020202020204" pitchFamily="34" charset="0"/>
                        </a:rPr>
                        <a:t>T5 </a:t>
                      </a:r>
                      <a:endParaRPr lang="es-EC" sz="19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200000"/>
                        </a:lnSpc>
                        <a:spcAft>
                          <a:spcPts val="800"/>
                        </a:spcAft>
                      </a:pPr>
                      <a:r>
                        <a:rPr lang="es-EC" sz="1900" dirty="0">
                          <a:effectLst/>
                          <a:latin typeface="Arial" panose="020B0604020202020204" pitchFamily="34" charset="0"/>
                          <a:cs typeface="Arial" panose="020B0604020202020204" pitchFamily="34" charset="0"/>
                        </a:rPr>
                        <a:t>Dosis 1    ml/L   +   Fase Desarrollo</a:t>
                      </a:r>
                      <a:endParaRPr lang="es-EC"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8229597"/>
                  </a:ext>
                </a:extLst>
              </a:tr>
              <a:tr h="460478">
                <a:tc>
                  <a:txBody>
                    <a:bodyPr/>
                    <a:lstStyle/>
                    <a:p>
                      <a:pPr algn="ctr">
                        <a:lnSpc>
                          <a:spcPct val="200000"/>
                        </a:lnSpc>
                        <a:spcAft>
                          <a:spcPts val="800"/>
                        </a:spcAft>
                      </a:pPr>
                      <a:r>
                        <a:rPr lang="es-EC" sz="1900">
                          <a:effectLst/>
                          <a:latin typeface="Arial" panose="020B0604020202020204" pitchFamily="34" charset="0"/>
                          <a:cs typeface="Arial" panose="020B0604020202020204" pitchFamily="34" charset="0"/>
                        </a:rPr>
                        <a:t>T6</a:t>
                      </a:r>
                      <a:endParaRPr lang="es-EC" sz="19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200000"/>
                        </a:lnSpc>
                        <a:spcAft>
                          <a:spcPts val="800"/>
                        </a:spcAft>
                      </a:pPr>
                      <a:r>
                        <a:rPr lang="es-EC" sz="1900" dirty="0">
                          <a:effectLst/>
                          <a:latin typeface="Arial" panose="020B0604020202020204" pitchFamily="34" charset="0"/>
                          <a:cs typeface="Arial" panose="020B0604020202020204" pitchFamily="34" charset="0"/>
                        </a:rPr>
                        <a:t>Dosis 1    ml/L  +   Fase Final</a:t>
                      </a:r>
                      <a:endParaRPr lang="es-EC"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4421322"/>
                  </a:ext>
                </a:extLst>
              </a:tr>
              <a:tr h="460478">
                <a:tc>
                  <a:txBody>
                    <a:bodyPr/>
                    <a:lstStyle/>
                    <a:p>
                      <a:pPr algn="ctr">
                        <a:lnSpc>
                          <a:spcPct val="200000"/>
                        </a:lnSpc>
                        <a:spcAft>
                          <a:spcPts val="800"/>
                        </a:spcAft>
                      </a:pPr>
                      <a:r>
                        <a:rPr lang="es-EC" sz="1900">
                          <a:effectLst/>
                          <a:latin typeface="Arial" panose="020B0604020202020204" pitchFamily="34" charset="0"/>
                          <a:cs typeface="Arial" panose="020B0604020202020204" pitchFamily="34" charset="0"/>
                        </a:rPr>
                        <a:t>T7</a:t>
                      </a:r>
                      <a:endParaRPr lang="es-EC" sz="19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200000"/>
                        </a:lnSpc>
                        <a:spcAft>
                          <a:spcPts val="800"/>
                        </a:spcAft>
                      </a:pPr>
                      <a:r>
                        <a:rPr lang="es-EC" sz="1900" dirty="0">
                          <a:effectLst/>
                          <a:latin typeface="Arial" panose="020B0604020202020204" pitchFamily="34" charset="0"/>
                          <a:cs typeface="Arial" panose="020B0604020202020204" pitchFamily="34" charset="0"/>
                        </a:rPr>
                        <a:t>Dosis 1,5 ml/L  +   Toda la Fase de la explotación</a:t>
                      </a:r>
                      <a:endParaRPr lang="es-EC"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2965532"/>
                  </a:ext>
                </a:extLst>
              </a:tr>
              <a:tr h="460478">
                <a:tc>
                  <a:txBody>
                    <a:bodyPr/>
                    <a:lstStyle/>
                    <a:p>
                      <a:pPr algn="ctr">
                        <a:lnSpc>
                          <a:spcPct val="200000"/>
                        </a:lnSpc>
                        <a:spcAft>
                          <a:spcPts val="800"/>
                        </a:spcAft>
                      </a:pPr>
                      <a:r>
                        <a:rPr lang="es-EC" sz="1900">
                          <a:effectLst/>
                          <a:latin typeface="Arial" panose="020B0604020202020204" pitchFamily="34" charset="0"/>
                          <a:cs typeface="Arial" panose="020B0604020202020204" pitchFamily="34" charset="0"/>
                        </a:rPr>
                        <a:t>T8</a:t>
                      </a:r>
                      <a:endParaRPr lang="es-EC" sz="19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200000"/>
                        </a:lnSpc>
                        <a:spcAft>
                          <a:spcPts val="800"/>
                        </a:spcAft>
                      </a:pPr>
                      <a:r>
                        <a:rPr lang="es-EC" sz="1900" dirty="0">
                          <a:effectLst/>
                          <a:latin typeface="Arial" panose="020B0604020202020204" pitchFamily="34" charset="0"/>
                          <a:cs typeface="Arial" panose="020B0604020202020204" pitchFamily="34" charset="0"/>
                        </a:rPr>
                        <a:t>Dosis 1,5 ml/L  +    Fase Desarrollo</a:t>
                      </a:r>
                      <a:endParaRPr lang="es-EC"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5550418"/>
                  </a:ext>
                </a:extLst>
              </a:tr>
              <a:tr h="460478">
                <a:tc>
                  <a:txBody>
                    <a:bodyPr/>
                    <a:lstStyle/>
                    <a:p>
                      <a:pPr algn="ctr">
                        <a:lnSpc>
                          <a:spcPct val="200000"/>
                        </a:lnSpc>
                        <a:spcAft>
                          <a:spcPts val="800"/>
                        </a:spcAft>
                      </a:pPr>
                      <a:r>
                        <a:rPr lang="es-EC" sz="1900">
                          <a:effectLst/>
                          <a:latin typeface="Arial" panose="020B0604020202020204" pitchFamily="34" charset="0"/>
                          <a:cs typeface="Arial" panose="020B0604020202020204" pitchFamily="34" charset="0"/>
                        </a:rPr>
                        <a:t>T9</a:t>
                      </a:r>
                      <a:endParaRPr lang="es-EC" sz="19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200000"/>
                        </a:lnSpc>
                        <a:spcAft>
                          <a:spcPts val="800"/>
                        </a:spcAft>
                      </a:pPr>
                      <a:r>
                        <a:rPr lang="es-EC" sz="1900" dirty="0">
                          <a:effectLst/>
                          <a:latin typeface="Arial" panose="020B0604020202020204" pitchFamily="34" charset="0"/>
                          <a:cs typeface="Arial" panose="020B0604020202020204" pitchFamily="34" charset="0"/>
                        </a:rPr>
                        <a:t>Dosis 1,5 ml/L  +    Fase Final</a:t>
                      </a:r>
                      <a:endParaRPr lang="es-EC" sz="19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4260199"/>
                  </a:ext>
                </a:extLst>
              </a:tr>
            </a:tbl>
          </a:graphicData>
        </a:graphic>
      </p:graphicFrame>
      <p:sp>
        <p:nvSpPr>
          <p:cNvPr id="2" name="Rectángulo 1">
            <a:extLst>
              <a:ext uri="{FF2B5EF4-FFF2-40B4-BE49-F238E27FC236}">
                <a16:creationId xmlns:a16="http://schemas.microsoft.com/office/drawing/2014/main" id="{AB9E2EE5-6BD8-4B20-A563-7CCF39DA4465}"/>
              </a:ext>
            </a:extLst>
          </p:cNvPr>
          <p:cNvSpPr/>
          <p:nvPr/>
        </p:nvSpPr>
        <p:spPr>
          <a:xfrm>
            <a:off x="1330926" y="1371047"/>
            <a:ext cx="4993675" cy="369332"/>
          </a:xfrm>
          <a:prstGeom prst="rect">
            <a:avLst/>
          </a:prstGeom>
        </p:spPr>
        <p:txBody>
          <a:bodyPr wrap="none">
            <a:spAutoFit/>
          </a:bodyPr>
          <a:lstStyle/>
          <a:p>
            <a:r>
              <a:rPr lang="es-EC" i="1" dirty="0">
                <a:solidFill>
                  <a:srgbClr val="000000"/>
                </a:solidFill>
                <a:latin typeface="Arial" panose="020B0604020202020204" pitchFamily="34" charset="0"/>
                <a:ea typeface="Calibri" panose="020F0502020204030204" pitchFamily="34" charset="0"/>
              </a:rPr>
              <a:t>Descripción e identificación de los tratamientos</a:t>
            </a:r>
            <a:endParaRPr lang="es-EC" i="1" dirty="0"/>
          </a:p>
        </p:txBody>
      </p:sp>
    </p:spTree>
    <p:extLst>
      <p:ext uri="{BB962C8B-B14F-4D97-AF65-F5344CB8AC3E}">
        <p14:creationId xmlns:p14="http://schemas.microsoft.com/office/powerpoint/2010/main" val="1085005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61892793-6005-444B-9CDB-DD25D1B36B57}"/>
              </a:ext>
            </a:extLst>
          </p:cNvPr>
          <p:cNvSpPr>
            <a:spLocks noGrp="1"/>
          </p:cNvSpPr>
          <p:nvPr>
            <p:ph type="title"/>
          </p:nvPr>
        </p:nvSpPr>
        <p:spPr>
          <a:xfrm>
            <a:off x="7124701" y="471113"/>
            <a:ext cx="5756412" cy="1325563"/>
          </a:xfrm>
        </p:spPr>
        <p:txBody>
          <a:bodyPr/>
          <a:lstStyle/>
          <a:p>
            <a:r>
              <a:rPr lang="es-EC" sz="2800" b="1" dirty="0">
                <a:latin typeface="Arial" panose="020B0604020202020204" pitchFamily="34" charset="0"/>
                <a:cs typeface="Arial" panose="020B0604020202020204" pitchFamily="34" charset="0"/>
              </a:rPr>
              <a:t>CROQUIS DEL DISEÑO</a:t>
            </a:r>
            <a:endParaRPr lang="es-EC" b="1" dirty="0">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95489C55-58C2-4B52-946F-E131FA806B9A}"/>
              </a:ext>
            </a:extLst>
          </p:cNvPr>
          <p:cNvPicPr>
            <a:picLocks noChangeAspect="1"/>
          </p:cNvPicPr>
          <p:nvPr/>
        </p:nvPicPr>
        <p:blipFill>
          <a:blip r:embed="rId2"/>
          <a:stretch>
            <a:fillRect/>
          </a:stretch>
        </p:blipFill>
        <p:spPr>
          <a:xfrm>
            <a:off x="0" y="0"/>
            <a:ext cx="10546510" cy="510988"/>
          </a:xfrm>
          <a:prstGeom prst="rect">
            <a:avLst/>
          </a:prstGeom>
        </p:spPr>
      </p:pic>
      <p:pic>
        <p:nvPicPr>
          <p:cNvPr id="7" name="Picture 4" descr="ESPE | Sede Latacunga">
            <a:extLst>
              <a:ext uri="{FF2B5EF4-FFF2-40B4-BE49-F238E27FC236}">
                <a16:creationId xmlns:a16="http://schemas.microsoft.com/office/drawing/2014/main" id="{E5D0B203-D5E6-4E37-93EB-3AF8A598C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510" y="18366"/>
            <a:ext cx="1645490" cy="452747"/>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2">
            <a:extLst>
              <a:ext uri="{FF2B5EF4-FFF2-40B4-BE49-F238E27FC236}">
                <a16:creationId xmlns:a16="http://schemas.microsoft.com/office/drawing/2014/main" id="{24A9B77A-9938-4A98-A4D3-CFA4308940A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2" name="Imagen 11">
            <a:extLst>
              <a:ext uri="{FF2B5EF4-FFF2-40B4-BE49-F238E27FC236}">
                <a16:creationId xmlns:a16="http://schemas.microsoft.com/office/drawing/2014/main" id="{1865173F-2C6C-4DF6-81EE-5701F39251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295" y="714318"/>
            <a:ext cx="6122105" cy="6093853"/>
          </a:xfrm>
          <a:prstGeom prst="rect">
            <a:avLst/>
          </a:prstGeom>
        </p:spPr>
      </p:pic>
      <p:sp>
        <p:nvSpPr>
          <p:cNvPr id="14" name="Rectángulo 13">
            <a:extLst>
              <a:ext uri="{FF2B5EF4-FFF2-40B4-BE49-F238E27FC236}">
                <a16:creationId xmlns:a16="http://schemas.microsoft.com/office/drawing/2014/main" id="{BC4E5BEB-BA4B-43AB-B93E-48A9DDD2757E}"/>
              </a:ext>
            </a:extLst>
          </p:cNvPr>
          <p:cNvSpPr/>
          <p:nvPr/>
        </p:nvSpPr>
        <p:spPr>
          <a:xfrm>
            <a:off x="6532097" y="2249423"/>
            <a:ext cx="5341852" cy="321365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endParaRPr lang="es-EC" dirty="0">
              <a:latin typeface="Arial" panose="020B0604020202020204" pitchFamily="34" charset="0"/>
              <a:cs typeface="Arial" panose="020B0604020202020204" pitchFamily="34" charset="0"/>
            </a:endParaRPr>
          </a:p>
          <a:p>
            <a:endParaRPr lang="es-EC" dirty="0">
              <a:latin typeface="Arial" panose="020B0604020202020204" pitchFamily="34" charset="0"/>
              <a:cs typeface="Arial" panose="020B0604020202020204" pitchFamily="34" charset="0"/>
            </a:endParaRPr>
          </a:p>
          <a:p>
            <a:endParaRPr lang="es-EC" dirty="0">
              <a:latin typeface="Arial" panose="020B0604020202020204" pitchFamily="34" charset="0"/>
              <a:cs typeface="Arial" panose="020B0604020202020204" pitchFamily="34" charset="0"/>
            </a:endParaRPr>
          </a:p>
          <a:p>
            <a:r>
              <a:rPr lang="es-EC" dirty="0">
                <a:latin typeface="Arial" panose="020B0604020202020204" pitchFamily="34" charset="0"/>
                <a:cs typeface="Arial" panose="020B0604020202020204" pitchFamily="34" charset="0"/>
              </a:rPr>
              <a:t>Número de aves por unidad experimental: 8 pollos</a:t>
            </a:r>
          </a:p>
          <a:p>
            <a:endParaRPr lang="es-EC" dirty="0">
              <a:latin typeface="Arial" panose="020B0604020202020204" pitchFamily="34" charset="0"/>
              <a:cs typeface="Arial" panose="020B0604020202020204" pitchFamily="34" charset="0"/>
            </a:endParaRPr>
          </a:p>
          <a:p>
            <a:r>
              <a:rPr lang="es-EC" dirty="0">
                <a:latin typeface="Arial" panose="020B0604020202020204" pitchFamily="34" charset="0"/>
                <a:cs typeface="Arial" panose="020B0604020202020204" pitchFamily="34" charset="0"/>
              </a:rPr>
              <a:t>Número total de aves evaluadas: 288 pollos</a:t>
            </a:r>
          </a:p>
          <a:p>
            <a:endParaRPr lang="es-EC" dirty="0">
              <a:latin typeface="Arial" panose="020B0604020202020204" pitchFamily="34" charset="0"/>
              <a:cs typeface="Arial" panose="020B0604020202020204" pitchFamily="34" charset="0"/>
            </a:endParaRPr>
          </a:p>
          <a:p>
            <a:r>
              <a:rPr lang="es-EC" dirty="0">
                <a:latin typeface="Arial" panose="020B0604020202020204" pitchFamily="34" charset="0"/>
                <a:cs typeface="Arial" panose="020B0604020202020204" pitchFamily="34" charset="0"/>
              </a:rPr>
              <a:t>Número de unidades experimentales: 36</a:t>
            </a:r>
          </a:p>
          <a:p>
            <a:endParaRPr lang="es-EC" dirty="0">
              <a:latin typeface="Arial" panose="020B0604020202020204" pitchFamily="34" charset="0"/>
              <a:cs typeface="Arial" panose="020B0604020202020204" pitchFamily="34" charset="0"/>
            </a:endParaRPr>
          </a:p>
          <a:p>
            <a:r>
              <a:rPr lang="es-EC" dirty="0">
                <a:latin typeface="Arial" panose="020B0604020202020204" pitchFamily="34" charset="0"/>
                <a:cs typeface="Arial" panose="020B0604020202020204" pitchFamily="34" charset="0"/>
              </a:rPr>
              <a:t>Largo: 1,30 m</a:t>
            </a:r>
          </a:p>
          <a:p>
            <a:endParaRPr lang="es-EC" dirty="0">
              <a:latin typeface="Arial" panose="020B0604020202020204" pitchFamily="34" charset="0"/>
              <a:cs typeface="Arial" panose="020B0604020202020204" pitchFamily="34" charset="0"/>
            </a:endParaRPr>
          </a:p>
          <a:p>
            <a:r>
              <a:rPr lang="es-EC" dirty="0">
                <a:latin typeface="Arial" panose="020B0604020202020204" pitchFamily="34" charset="0"/>
                <a:cs typeface="Arial" panose="020B0604020202020204" pitchFamily="34" charset="0"/>
              </a:rPr>
              <a:t>Ancho: 0,95m</a:t>
            </a:r>
          </a:p>
          <a:p>
            <a:endParaRPr lang="es-EC" dirty="0">
              <a:latin typeface="Arial" panose="020B0604020202020204" pitchFamily="34" charset="0"/>
              <a:cs typeface="Arial" panose="020B0604020202020204" pitchFamily="34" charset="0"/>
            </a:endParaRPr>
          </a:p>
          <a:p>
            <a:r>
              <a:rPr lang="es-EC" dirty="0">
                <a:latin typeface="Arial" panose="020B0604020202020204" pitchFamily="34" charset="0"/>
                <a:cs typeface="Arial" panose="020B0604020202020204" pitchFamily="34" charset="0"/>
              </a:rPr>
              <a:t>Área de la unidad experimental: 72m2</a:t>
            </a:r>
          </a:p>
          <a:p>
            <a:endParaRPr lang="es-EC" dirty="0">
              <a:latin typeface="Arial" panose="020B0604020202020204" pitchFamily="34" charset="0"/>
              <a:cs typeface="Arial" panose="020B0604020202020204" pitchFamily="34" charset="0"/>
            </a:endParaRPr>
          </a:p>
          <a:p>
            <a:endParaRPr lang="es-EC" dirty="0">
              <a:latin typeface="Arial" panose="020B0604020202020204" pitchFamily="34" charset="0"/>
              <a:cs typeface="Arial" panose="020B0604020202020204" pitchFamily="34" charset="0"/>
            </a:endParaRPr>
          </a:p>
          <a:p>
            <a:pPr algn="ctr"/>
            <a:endParaRPr lang="es-EC" dirty="0"/>
          </a:p>
        </p:txBody>
      </p:sp>
    </p:spTree>
    <p:extLst>
      <p:ext uri="{BB962C8B-B14F-4D97-AF65-F5344CB8AC3E}">
        <p14:creationId xmlns:p14="http://schemas.microsoft.com/office/powerpoint/2010/main" val="79531831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2400</TotalTime>
  <Words>4467</Words>
  <Application>Microsoft Office PowerPoint</Application>
  <PresentationFormat>Panorámica</PresentationFormat>
  <Paragraphs>840</Paragraphs>
  <Slides>38</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38</vt:i4>
      </vt:variant>
    </vt:vector>
  </HeadingPairs>
  <TitlesOfParts>
    <vt:vector size="46" baseType="lpstr">
      <vt:lpstr>Arial</vt:lpstr>
      <vt:lpstr>Calibri</vt:lpstr>
      <vt:lpstr>Calibri Light</vt:lpstr>
      <vt:lpstr>Cambria Math</vt:lpstr>
      <vt:lpstr>Saferi</vt:lpstr>
      <vt:lpstr>San saferi</vt:lpstr>
      <vt:lpstr>Times New Roman</vt:lpstr>
      <vt:lpstr>Tema de Office</vt:lpstr>
      <vt:lpstr>Presentación de PowerPoint</vt:lpstr>
      <vt:lpstr>Presentación de PowerPoint</vt:lpstr>
      <vt:lpstr>OBJETIVO GENERAL </vt:lpstr>
      <vt:lpstr>HIPOTESIS </vt:lpstr>
      <vt:lpstr>HIPOTESIS </vt:lpstr>
      <vt:lpstr>METODOLOGIA </vt:lpstr>
      <vt:lpstr>DISEÑO EXPERIMENTAL </vt:lpstr>
      <vt:lpstr>TRATAMIENTOS A COMPARAR</vt:lpstr>
      <vt:lpstr>CROQUIS DEL DISEÑO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135</cp:revision>
  <dcterms:created xsi:type="dcterms:W3CDTF">2021-07-28T20:29:17Z</dcterms:created>
  <dcterms:modified xsi:type="dcterms:W3CDTF">2021-08-23T01:00:02Z</dcterms:modified>
</cp:coreProperties>
</file>