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8.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9.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0.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1.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168" r:id="rId4"/>
  </p:sldMasterIdLst>
  <p:notesMasterIdLst>
    <p:notesMasterId r:id="rId33"/>
  </p:notesMasterIdLst>
  <p:handoutMasterIdLst>
    <p:handoutMasterId r:id="rId34"/>
  </p:handoutMasterIdLst>
  <p:sldIdLst>
    <p:sldId id="257" r:id="rId5"/>
    <p:sldId id="276" r:id="rId6"/>
    <p:sldId id="279" r:id="rId7"/>
    <p:sldId id="281" r:id="rId8"/>
    <p:sldId id="273" r:id="rId9"/>
    <p:sldId id="282" r:id="rId10"/>
    <p:sldId id="283" r:id="rId11"/>
    <p:sldId id="285" r:id="rId12"/>
    <p:sldId id="284" r:id="rId13"/>
    <p:sldId id="286"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 id="304" r:id="rId31"/>
    <p:sldId id="305" r:id="rId32"/>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6640" autoAdjust="0"/>
  </p:normalViewPr>
  <p:slideViewPr>
    <p:cSldViewPr snapToGrid="0">
      <p:cViewPr varScale="1">
        <p:scale>
          <a:sx n="74" d="100"/>
          <a:sy n="74" d="100"/>
        </p:scale>
        <p:origin x="576" y="72"/>
      </p:cViewPr>
      <p:guideLst/>
    </p:cSldViewPr>
  </p:slideViewPr>
  <p:notesTextViewPr>
    <p:cViewPr>
      <p:scale>
        <a:sx n="1" d="1"/>
        <a:sy n="1" d="1"/>
      </p:scale>
      <p:origin x="0" y="0"/>
    </p:cViewPr>
  </p:notesTextViewPr>
  <p:notesViewPr>
    <p:cSldViewPr snapToGrid="0">
      <p:cViewPr varScale="1">
        <p:scale>
          <a:sx n="74" d="100"/>
          <a:sy n="74" d="100"/>
        </p:scale>
        <p:origin x="406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Test%20de%20autoevaluaci&#243;n%20en%20blanco%20(respuestas)%20(Recuperado).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Test%20de%20autoevaluaci&#243;n%20en%20blanco%20(respuestas)%20(Recuperado).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Encuesta%20dirigida%20a%20los%20exportadores%20(respuesta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Encuesta%20dirigida%20a%20los%20exportadores%20(respuesta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Encuesta%20dirigida%20a%20los%20exportadores%20(respuesta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Encuesta%20dirigida%20a%20los%20exportadores%20(respuesta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Encuesta%20dirigida%20a%20los%20exportadores%20(respuesta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Encuesta%20dirigida%20a%20los%20exportadores%20(respuesta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Encuesta%20dirigida%20a%20los%20exportadores%20(respuesta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PERSONAL\Downloads\ENCUESTA%20DIRIGIDA%20AL%20SECTOR%20CONSUMIDOR%20(respuestas)%20(1).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PERSONAL\Downloads\ENCUESTA%20DIRIGIDA%20AL%20SECTOR%20CONSUMIDOR%20(respuestas)%20(1).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Test%20de%20autoevaluaci&#243;n%20en%20blanco%20(respuestas)%20(Recuperado).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PERSONAL\Downloads\ENCUESTA%20DIRIGIDA%20AL%20SECTOR%20CONSUMIDOR%20(respuestas)%20(1).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PERSONAL\Downloads\ENCUESTA%20DIRIGIDA%20AL%20SECTOR%20CONSUMIDOR%20(respuestas)%20(1).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PERSONAL\Downloads\ENCUESTA%20DIRIGIDA%20AL%20SECTOR%20CONSUMIDOR%20(respuestas)%20(1).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PERSONAL\Downloads\ENCUESTA%20DIRIGIDA%20AL%20SECTOR%20CONSUMIDOR%20(respuestas)%20(1).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PERSONAL\Downloads\ENCUESTA%20DIRIGIDA%20AL%20SECTOR%20CONSUMIDOR%20(respuestas)%20(1).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PERSONAL\Downloads\ENCUESTA%20DIRIGIDA%20AL%20SECTOR%20CONSUMIDOR%20(respuestas)%20(1).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PERSONAL\Downloads\ENCUESTA%20DIRIGIDA%20AL%20SECTOR%20CONSUMIDOR%20(respuestas)%20(1).xlsx" TargetMode="External"/><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Test%20de%20autoevaluaci&#243;n%20en%20blanco%20(respuestas)%20(Recuperad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Test%20de%20autoevaluaci&#243;n%20en%20blanco%20(respuestas)%20(Recuperad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Test%20de%20autoevaluaci&#243;n%20en%20blanco%20(respuestas)%20(Recuperad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Test%20de%20autoevaluaci&#243;n%20en%20blanco%20(respuestas)%20(Recuperado).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Test%20de%20autoevaluaci&#243;n%20en%20blanco%20(respuestas)%20(Recuperado).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Test%20de%20autoevaluaci&#243;n%20en%20blanco%20(respuestas)%20(Recuperado).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Documents\ESPE\TESIS%20JONATHAN%202021\calculos%20de%20datos%20encuestas\Test%20de%20autoevaluaci&#243;n%20en%20blanco%20(respuestas)%20(Recuperado).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Sistema de producción </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'pregunra 2'!$C$11</c:f>
              <c:strCache>
                <c:ptCount val="1"/>
                <c:pt idx="0">
                  <c:v>Sistema de produccion </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'pregunra 2'!$B$12:$B$14</c:f>
              <c:strCache>
                <c:ptCount val="3"/>
                <c:pt idx="0">
                  <c:v>Sistema de cultivo extensivo (siembra es igual o menor a 2 organismos/m2).</c:v>
                </c:pt>
                <c:pt idx="1">
                  <c:v>Sistema de cultivo semi-intensivo (siembra en un intervalo de 2,5 a 20 org/m2).</c:v>
                </c:pt>
                <c:pt idx="2">
                  <c:v>Sistema de cultivo intensivo (siembra superior a los 20 org/m2)</c:v>
                </c:pt>
              </c:strCache>
            </c:strRef>
          </c:cat>
          <c:val>
            <c:numRef>
              <c:f>'pregunra 2'!$C$12:$C$14</c:f>
              <c:numCache>
                <c:formatCode>0.00%</c:formatCode>
                <c:ptCount val="3"/>
                <c:pt idx="0">
                  <c:v>8.98876404494382E-2</c:v>
                </c:pt>
                <c:pt idx="1">
                  <c:v>0.797752808988764</c:v>
                </c:pt>
                <c:pt idx="2">
                  <c:v>0.11235955056179775</c:v>
                </c:pt>
              </c:numCache>
            </c:numRef>
          </c:val>
          <c:extLst xmlns:c16r2="http://schemas.microsoft.com/office/drawing/2015/06/chart">
            <c:ext xmlns:c16="http://schemas.microsoft.com/office/drawing/2014/chart" uri="{C3380CC4-5D6E-409C-BE32-E72D297353CC}">
              <c16:uniqueId val="{00000000-9AF3-409A-A291-11ECB372467B}"/>
            </c:ext>
          </c:extLst>
        </c:ser>
        <c:dLbls>
          <c:dLblPos val="inBase"/>
          <c:showLegendKey val="0"/>
          <c:showVal val="1"/>
          <c:showCatName val="0"/>
          <c:showSerName val="0"/>
          <c:showPercent val="0"/>
          <c:showBubbleSize val="0"/>
        </c:dLbls>
        <c:gapWidth val="219"/>
        <c:overlap val="-27"/>
        <c:axId val="-1291044608"/>
        <c:axId val="-1291048416"/>
      </c:barChart>
      <c:catAx>
        <c:axId val="-129104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48416"/>
        <c:crosses val="autoZero"/>
        <c:auto val="1"/>
        <c:lblAlgn val="ctr"/>
        <c:lblOffset val="100"/>
        <c:noMultiLvlLbl val="0"/>
      </c:catAx>
      <c:valAx>
        <c:axId val="-1291048416"/>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44608"/>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'pregunta 10'!$F$11</c:f>
              <c:strCache>
                <c:ptCount val="1"/>
                <c:pt idx="0">
                  <c:v>Procentaje de afectacion debido a la COVID 19</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'pregunta 10'!$E$12:$E$15</c:f>
              <c:strCache>
                <c:ptCount val="4"/>
                <c:pt idx="0">
                  <c:v>Del 1 al 15%</c:v>
                </c:pt>
                <c:pt idx="1">
                  <c:v>Del 15 al 30%</c:v>
                </c:pt>
                <c:pt idx="2">
                  <c:v>Del 30 al 45%</c:v>
                </c:pt>
                <c:pt idx="3">
                  <c:v>Mayor al 45%</c:v>
                </c:pt>
              </c:strCache>
            </c:strRef>
          </c:cat>
          <c:val>
            <c:numRef>
              <c:f>'pregunta 10'!$F$12:$F$15</c:f>
              <c:numCache>
                <c:formatCode>0.00%</c:formatCode>
                <c:ptCount val="4"/>
                <c:pt idx="0">
                  <c:v>2.247191011235955E-2</c:v>
                </c:pt>
                <c:pt idx="1">
                  <c:v>0.11235955056179775</c:v>
                </c:pt>
                <c:pt idx="2">
                  <c:v>0.42696629213483145</c:v>
                </c:pt>
                <c:pt idx="3">
                  <c:v>0.43820224719101125</c:v>
                </c:pt>
              </c:numCache>
            </c:numRef>
          </c:val>
          <c:extLst xmlns:c16r2="http://schemas.microsoft.com/office/drawing/2015/06/chart">
            <c:ext xmlns:c16="http://schemas.microsoft.com/office/drawing/2014/chart" uri="{C3380CC4-5D6E-409C-BE32-E72D297353CC}">
              <c16:uniqueId val="{00000000-9831-4813-96E6-971EE94C60D2}"/>
            </c:ext>
          </c:extLst>
        </c:ser>
        <c:dLbls>
          <c:dLblPos val="inBase"/>
          <c:showLegendKey val="0"/>
          <c:showVal val="1"/>
          <c:showCatName val="0"/>
          <c:showSerName val="0"/>
          <c:showPercent val="0"/>
          <c:showBubbleSize val="0"/>
        </c:dLbls>
        <c:gapWidth val="219"/>
        <c:overlap val="-27"/>
        <c:axId val="-1291040800"/>
        <c:axId val="-1174469728"/>
      </c:barChart>
      <c:catAx>
        <c:axId val="-129104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69728"/>
        <c:crosses val="autoZero"/>
        <c:auto val="1"/>
        <c:lblAlgn val="ctr"/>
        <c:lblOffset val="100"/>
        <c:noMultiLvlLbl val="0"/>
      </c:catAx>
      <c:valAx>
        <c:axId val="-1174469728"/>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40800"/>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5315772767998841"/>
          <c:y val="5.2993252106971263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'pregunta 2'!$H$2</c:f>
              <c:strCache>
                <c:ptCount val="1"/>
                <c:pt idx="0">
                  <c:v>Toneladas de exportación</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'pregunta 2'!$G$3:$G$6</c:f>
              <c:strCache>
                <c:ptCount val="4"/>
                <c:pt idx="0">
                  <c:v>De 1 a 2 Ton</c:v>
                </c:pt>
                <c:pt idx="1">
                  <c:v>De 2 a 6 Ton</c:v>
                </c:pt>
                <c:pt idx="2">
                  <c:v>De 6 a 10 Ton</c:v>
                </c:pt>
                <c:pt idx="3">
                  <c:v>Más de 10 Ton</c:v>
                </c:pt>
              </c:strCache>
            </c:strRef>
          </c:cat>
          <c:val>
            <c:numRef>
              <c:f>'pregunta 2'!$H$3:$H$6</c:f>
              <c:numCache>
                <c:formatCode>0.00%</c:formatCode>
                <c:ptCount val="4"/>
                <c:pt idx="0">
                  <c:v>0</c:v>
                </c:pt>
                <c:pt idx="1">
                  <c:v>1.9230769230769232E-2</c:v>
                </c:pt>
                <c:pt idx="2">
                  <c:v>0.19230769230769232</c:v>
                </c:pt>
                <c:pt idx="3">
                  <c:v>0.78846153846153844</c:v>
                </c:pt>
              </c:numCache>
            </c:numRef>
          </c:val>
          <c:extLst xmlns:c16r2="http://schemas.microsoft.com/office/drawing/2015/06/chart">
            <c:ext xmlns:c16="http://schemas.microsoft.com/office/drawing/2014/chart" uri="{C3380CC4-5D6E-409C-BE32-E72D297353CC}">
              <c16:uniqueId val="{00000000-B6E2-4025-B5CC-90C1E2A9291E}"/>
            </c:ext>
          </c:extLst>
        </c:ser>
        <c:dLbls>
          <c:dLblPos val="inBase"/>
          <c:showLegendKey val="0"/>
          <c:showVal val="1"/>
          <c:showCatName val="0"/>
          <c:showSerName val="0"/>
          <c:showPercent val="0"/>
          <c:showBubbleSize val="0"/>
        </c:dLbls>
        <c:gapWidth val="219"/>
        <c:overlap val="-27"/>
        <c:axId val="-1174474624"/>
        <c:axId val="-1174476800"/>
      </c:barChart>
      <c:catAx>
        <c:axId val="-1174474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6800"/>
        <c:crosses val="autoZero"/>
        <c:auto val="1"/>
        <c:lblAlgn val="ctr"/>
        <c:lblOffset val="100"/>
        <c:noMultiLvlLbl val="0"/>
      </c:catAx>
      <c:valAx>
        <c:axId val="-1174476800"/>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4624"/>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6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'pregunta 3'!$F$8</c:f>
              <c:strCache>
                <c:ptCount val="1"/>
                <c:pt idx="0">
                  <c:v>Precio libra</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numRef>
              <c:f>'pregunta 3'!$E$9:$E$11</c:f>
              <c:numCache>
                <c:formatCode>_("$"* #,##0.00_);_("$"* \(#,##0.00\);_("$"* "-"??_);_(@_)</c:formatCode>
                <c:ptCount val="3"/>
                <c:pt idx="0">
                  <c:v>2.1</c:v>
                </c:pt>
                <c:pt idx="1">
                  <c:v>2.5</c:v>
                </c:pt>
                <c:pt idx="2">
                  <c:v>3.5</c:v>
                </c:pt>
              </c:numCache>
            </c:numRef>
          </c:cat>
          <c:val>
            <c:numRef>
              <c:f>'pregunta 3'!$F$9:$F$11</c:f>
              <c:numCache>
                <c:formatCode>0.00%</c:formatCode>
                <c:ptCount val="3"/>
                <c:pt idx="0">
                  <c:v>5.7692307692307696E-2</c:v>
                </c:pt>
                <c:pt idx="1">
                  <c:v>0.67307692307692313</c:v>
                </c:pt>
                <c:pt idx="2">
                  <c:v>0.26923076923076922</c:v>
                </c:pt>
              </c:numCache>
            </c:numRef>
          </c:val>
          <c:extLst xmlns:c16r2="http://schemas.microsoft.com/office/drawing/2015/06/chart">
            <c:ext xmlns:c16="http://schemas.microsoft.com/office/drawing/2014/chart" uri="{C3380CC4-5D6E-409C-BE32-E72D297353CC}">
              <c16:uniqueId val="{00000000-C7E5-458E-9FFB-4468ACF38989}"/>
            </c:ext>
          </c:extLst>
        </c:ser>
        <c:dLbls>
          <c:dLblPos val="inBase"/>
          <c:showLegendKey val="0"/>
          <c:showVal val="1"/>
          <c:showCatName val="0"/>
          <c:showSerName val="0"/>
          <c:showPercent val="0"/>
          <c:showBubbleSize val="0"/>
        </c:dLbls>
        <c:gapWidth val="219"/>
        <c:overlap val="-27"/>
        <c:axId val="-1174481152"/>
        <c:axId val="-1174468640"/>
      </c:barChart>
      <c:catAx>
        <c:axId val="-1174481152"/>
        <c:scaling>
          <c:orientation val="minMax"/>
        </c:scaling>
        <c:delete val="0"/>
        <c:axPos val="b"/>
        <c:numFmt formatCode="_(&quot;$&quot;* #,##0.00_);_(&quot;$&quot;* \(#,##0.00\);_(&quot;$&quot;* &quot;-&quot;??_);_(@_)"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68640"/>
        <c:crosses val="autoZero"/>
        <c:auto val="1"/>
        <c:lblAlgn val="ctr"/>
        <c:lblOffset val="100"/>
        <c:noMultiLvlLbl val="0"/>
      </c:catAx>
      <c:valAx>
        <c:axId val="-1174468640"/>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81152"/>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'pregunta 4'!$H$7</c:f>
              <c:strCache>
                <c:ptCount val="1"/>
                <c:pt idx="0">
                  <c:v>Periodo de demanda </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'pregunta 4'!$G$8:$G$9</c:f>
              <c:strCache>
                <c:ptCount val="2"/>
                <c:pt idx="0">
                  <c:v>ENERO - JULIO</c:v>
                </c:pt>
                <c:pt idx="1">
                  <c:v>AGOSTO - DICIEMBRE</c:v>
                </c:pt>
              </c:strCache>
            </c:strRef>
          </c:cat>
          <c:val>
            <c:numRef>
              <c:f>'pregunta 4'!$H$8:$H$9</c:f>
              <c:numCache>
                <c:formatCode>0.00%</c:formatCode>
                <c:ptCount val="2"/>
                <c:pt idx="0">
                  <c:v>0.32692307692307693</c:v>
                </c:pt>
                <c:pt idx="1">
                  <c:v>0.67307692307692313</c:v>
                </c:pt>
              </c:numCache>
            </c:numRef>
          </c:val>
          <c:extLst xmlns:c16r2="http://schemas.microsoft.com/office/drawing/2015/06/chart">
            <c:ext xmlns:c16="http://schemas.microsoft.com/office/drawing/2014/chart" uri="{C3380CC4-5D6E-409C-BE32-E72D297353CC}">
              <c16:uniqueId val="{00000000-3C03-4692-9D94-5A87F709C672}"/>
            </c:ext>
          </c:extLst>
        </c:ser>
        <c:dLbls>
          <c:dLblPos val="inBase"/>
          <c:showLegendKey val="0"/>
          <c:showVal val="1"/>
          <c:showCatName val="0"/>
          <c:showSerName val="0"/>
          <c:showPercent val="0"/>
          <c:showBubbleSize val="0"/>
        </c:dLbls>
        <c:gapWidth val="219"/>
        <c:overlap val="-27"/>
        <c:axId val="-1174477344"/>
        <c:axId val="-1174475168"/>
      </c:barChart>
      <c:catAx>
        <c:axId val="-117447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5168"/>
        <c:crosses val="autoZero"/>
        <c:auto val="1"/>
        <c:lblAlgn val="ctr"/>
        <c:lblOffset val="100"/>
        <c:noMultiLvlLbl val="0"/>
      </c:catAx>
      <c:valAx>
        <c:axId val="-1174475168"/>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7344"/>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'pregunta 5'!$E$11</c:f>
              <c:strCache>
                <c:ptCount val="1"/>
                <c:pt idx="0">
                  <c:v>Nivel de afectación por la COVID 19</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'pregunta 5'!$D$12:$D$15</c:f>
              <c:strCache>
                <c:ptCount val="4"/>
                <c:pt idx="0">
                  <c:v>Del 1 al 15%</c:v>
                </c:pt>
                <c:pt idx="1">
                  <c:v>Del 15 al 30%</c:v>
                </c:pt>
                <c:pt idx="2">
                  <c:v>Del 30 al 45%</c:v>
                </c:pt>
                <c:pt idx="3">
                  <c:v>Mayor al 45%</c:v>
                </c:pt>
              </c:strCache>
            </c:strRef>
          </c:cat>
          <c:val>
            <c:numRef>
              <c:f>'pregunta 5'!$E$12:$E$15</c:f>
              <c:numCache>
                <c:formatCode>0.00%</c:formatCode>
                <c:ptCount val="4"/>
                <c:pt idx="0">
                  <c:v>5.7692307692307696E-2</c:v>
                </c:pt>
                <c:pt idx="1">
                  <c:v>0.28846153846153844</c:v>
                </c:pt>
                <c:pt idx="2">
                  <c:v>0.63461538461538458</c:v>
                </c:pt>
                <c:pt idx="3">
                  <c:v>1.9230769230769232E-2</c:v>
                </c:pt>
              </c:numCache>
            </c:numRef>
          </c:val>
          <c:extLst xmlns:c16r2="http://schemas.microsoft.com/office/drawing/2015/06/chart">
            <c:ext xmlns:c16="http://schemas.microsoft.com/office/drawing/2014/chart" uri="{C3380CC4-5D6E-409C-BE32-E72D297353CC}">
              <c16:uniqueId val="{00000000-994C-476F-9921-9D9D8022326A}"/>
            </c:ext>
          </c:extLst>
        </c:ser>
        <c:dLbls>
          <c:dLblPos val="inBase"/>
          <c:showLegendKey val="0"/>
          <c:showVal val="1"/>
          <c:showCatName val="0"/>
          <c:showSerName val="0"/>
          <c:showPercent val="0"/>
          <c:showBubbleSize val="0"/>
        </c:dLbls>
        <c:gapWidth val="219"/>
        <c:overlap val="-27"/>
        <c:axId val="-1174474080"/>
        <c:axId val="-1174471904"/>
      </c:barChart>
      <c:catAx>
        <c:axId val="-117447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1904"/>
        <c:crosses val="autoZero"/>
        <c:auto val="1"/>
        <c:lblAlgn val="ctr"/>
        <c:lblOffset val="100"/>
        <c:noMultiLvlLbl val="0"/>
      </c:catAx>
      <c:valAx>
        <c:axId val="-1174471904"/>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4080"/>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'pregunta 7'!$J$2</c:f>
              <c:strCache>
                <c:ptCount val="1"/>
                <c:pt idx="0">
                  <c:v>Principales mercados </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'pregunta 7'!$I$3:$I$9</c:f>
              <c:strCache>
                <c:ptCount val="7"/>
                <c:pt idx="0">
                  <c:v>Estados unidos</c:v>
                </c:pt>
                <c:pt idx="1">
                  <c:v>China</c:v>
                </c:pt>
                <c:pt idx="2">
                  <c:v>España</c:v>
                </c:pt>
                <c:pt idx="3">
                  <c:v>Francia</c:v>
                </c:pt>
                <c:pt idx="4">
                  <c:v>Italia</c:v>
                </c:pt>
                <c:pt idx="5">
                  <c:v>Vietnam</c:v>
                </c:pt>
                <c:pt idx="6">
                  <c:v>Canadá</c:v>
                </c:pt>
              </c:strCache>
            </c:strRef>
          </c:cat>
          <c:val>
            <c:numRef>
              <c:f>'pregunta 7'!$J$3:$J$9</c:f>
              <c:numCache>
                <c:formatCode>0.00%</c:formatCode>
                <c:ptCount val="7"/>
                <c:pt idx="0">
                  <c:v>0.20348837209302326</c:v>
                </c:pt>
                <c:pt idx="1">
                  <c:v>0.22093023255813954</c:v>
                </c:pt>
                <c:pt idx="2">
                  <c:v>0.1744186046511628</c:v>
                </c:pt>
                <c:pt idx="3">
                  <c:v>0.12790697674418605</c:v>
                </c:pt>
                <c:pt idx="4">
                  <c:v>2.9069767441860465E-2</c:v>
                </c:pt>
                <c:pt idx="5">
                  <c:v>0.20348837209302326</c:v>
                </c:pt>
                <c:pt idx="6">
                  <c:v>4.0697674418604654E-2</c:v>
                </c:pt>
              </c:numCache>
            </c:numRef>
          </c:val>
          <c:extLst xmlns:c16r2="http://schemas.microsoft.com/office/drawing/2015/06/chart">
            <c:ext xmlns:c16="http://schemas.microsoft.com/office/drawing/2014/chart" uri="{C3380CC4-5D6E-409C-BE32-E72D297353CC}">
              <c16:uniqueId val="{00000000-359F-4368-977E-85C2B9F8F482}"/>
            </c:ext>
          </c:extLst>
        </c:ser>
        <c:dLbls>
          <c:showLegendKey val="0"/>
          <c:showVal val="0"/>
          <c:showCatName val="0"/>
          <c:showSerName val="0"/>
          <c:showPercent val="0"/>
          <c:showBubbleSize val="0"/>
        </c:dLbls>
        <c:gapWidth val="219"/>
        <c:overlap val="-27"/>
        <c:axId val="-1174483872"/>
        <c:axId val="-1174482240"/>
      </c:barChart>
      <c:catAx>
        <c:axId val="-117448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82240"/>
        <c:crosses val="autoZero"/>
        <c:auto val="1"/>
        <c:lblAlgn val="ctr"/>
        <c:lblOffset val="100"/>
        <c:noMultiLvlLbl val="0"/>
      </c:catAx>
      <c:valAx>
        <c:axId val="-1174482240"/>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83872"/>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'pregunta 8'!$I$2</c:f>
              <c:strCache>
                <c:ptCount val="1"/>
                <c:pt idx="0">
                  <c:v>Principales productos </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'pregunta 8'!$H$3:$H$8</c:f>
              <c:strCache>
                <c:ptCount val="6"/>
                <c:pt idx="0">
                  <c:v>Shell on</c:v>
                </c:pt>
                <c:pt idx="1">
                  <c:v>Broken</c:v>
                </c:pt>
                <c:pt idx="2">
                  <c:v>IQF</c:v>
                </c:pt>
                <c:pt idx="3">
                  <c:v>P&amp;D</c:v>
                </c:pt>
                <c:pt idx="4">
                  <c:v>Tailon</c:v>
                </c:pt>
                <c:pt idx="5">
                  <c:v>Camarón con cabeza</c:v>
                </c:pt>
              </c:strCache>
            </c:strRef>
          </c:cat>
          <c:val>
            <c:numRef>
              <c:f>'pregunta 8'!$I$3:$I$8</c:f>
              <c:numCache>
                <c:formatCode>0.00%</c:formatCode>
                <c:ptCount val="6"/>
                <c:pt idx="0">
                  <c:v>0.23255813953488372</c:v>
                </c:pt>
                <c:pt idx="1">
                  <c:v>3.7209302325581395E-2</c:v>
                </c:pt>
                <c:pt idx="2">
                  <c:v>0.21860465116279071</c:v>
                </c:pt>
                <c:pt idx="3">
                  <c:v>0.20465116279069767</c:v>
                </c:pt>
                <c:pt idx="4">
                  <c:v>0.12093023255813953</c:v>
                </c:pt>
                <c:pt idx="5">
                  <c:v>0.18604651162790697</c:v>
                </c:pt>
              </c:numCache>
            </c:numRef>
          </c:val>
          <c:extLst xmlns:c16r2="http://schemas.microsoft.com/office/drawing/2015/06/chart">
            <c:ext xmlns:c16="http://schemas.microsoft.com/office/drawing/2014/chart" uri="{C3380CC4-5D6E-409C-BE32-E72D297353CC}">
              <c16:uniqueId val="{00000000-7CD4-4CA1-A09D-4CFE86839B6E}"/>
            </c:ext>
          </c:extLst>
        </c:ser>
        <c:dLbls>
          <c:dLblPos val="inBase"/>
          <c:showLegendKey val="0"/>
          <c:showVal val="1"/>
          <c:showCatName val="0"/>
          <c:showSerName val="0"/>
          <c:showPercent val="0"/>
          <c:showBubbleSize val="0"/>
        </c:dLbls>
        <c:gapWidth val="219"/>
        <c:overlap val="-27"/>
        <c:axId val="-1174473536"/>
        <c:axId val="-1174481696"/>
      </c:barChart>
      <c:catAx>
        <c:axId val="-1174473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81696"/>
        <c:crosses val="autoZero"/>
        <c:auto val="1"/>
        <c:lblAlgn val="ctr"/>
        <c:lblOffset val="100"/>
        <c:noMultiLvlLbl val="0"/>
      </c:catAx>
      <c:valAx>
        <c:axId val="-1174481696"/>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3536"/>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'pregunta 9'!$F$3</c:f>
              <c:strCache>
                <c:ptCount val="1"/>
                <c:pt idx="0">
                  <c:v>Número de colaboradores </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'pregunta 9'!$E$4:$E$7</c:f>
              <c:strCache>
                <c:ptCount val="4"/>
                <c:pt idx="0">
                  <c:v>De 10 a 30</c:v>
                </c:pt>
                <c:pt idx="1">
                  <c:v>De 30 a 50</c:v>
                </c:pt>
                <c:pt idx="2">
                  <c:v>De 50 a 70</c:v>
                </c:pt>
                <c:pt idx="3">
                  <c:v>Más de 70</c:v>
                </c:pt>
              </c:strCache>
            </c:strRef>
          </c:cat>
          <c:val>
            <c:numRef>
              <c:f>'pregunta 9'!$F$4:$F$7</c:f>
              <c:numCache>
                <c:formatCode>0.00%</c:formatCode>
                <c:ptCount val="4"/>
                <c:pt idx="0">
                  <c:v>0</c:v>
                </c:pt>
                <c:pt idx="1">
                  <c:v>0</c:v>
                </c:pt>
                <c:pt idx="2">
                  <c:v>7.6923076923076927E-2</c:v>
                </c:pt>
                <c:pt idx="3">
                  <c:v>0.92307692307692313</c:v>
                </c:pt>
              </c:numCache>
            </c:numRef>
          </c:val>
          <c:extLst xmlns:c16r2="http://schemas.microsoft.com/office/drawing/2015/06/chart">
            <c:ext xmlns:c16="http://schemas.microsoft.com/office/drawing/2014/chart" uri="{C3380CC4-5D6E-409C-BE32-E72D297353CC}">
              <c16:uniqueId val="{00000000-096D-49CF-BC87-17ACFEFEB283}"/>
            </c:ext>
          </c:extLst>
        </c:ser>
        <c:dLbls>
          <c:showLegendKey val="0"/>
          <c:showVal val="0"/>
          <c:showCatName val="0"/>
          <c:showSerName val="0"/>
          <c:showPercent val="0"/>
          <c:showBubbleSize val="0"/>
        </c:dLbls>
        <c:gapWidth val="219"/>
        <c:overlap val="-27"/>
        <c:axId val="-1174480608"/>
        <c:axId val="-1174470272"/>
      </c:barChart>
      <c:catAx>
        <c:axId val="-117448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0272"/>
        <c:crosses val="autoZero"/>
        <c:auto val="1"/>
        <c:lblAlgn val="ctr"/>
        <c:lblOffset val="100"/>
        <c:noMultiLvlLbl val="0"/>
      </c:catAx>
      <c:valAx>
        <c:axId val="-1174470272"/>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80608"/>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Frecuencia de consumo</a:t>
            </a:r>
          </a:p>
        </c:rich>
      </c:tx>
      <c:layout>
        <c:manualLayout>
          <c:xMode val="edge"/>
          <c:yMode val="edge"/>
          <c:x val="0.24229155730533683"/>
          <c:y val="4.629624127172783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'[ENCUESTA DIRIGIDA AL SECTOR CONSUMIDOR (respuestas) (1).xlsx]pregunta 2'!$G$2:$G$6</c:f>
              <c:strCache>
                <c:ptCount val="5"/>
                <c:pt idx="0">
                  <c:v>1 vez a la semana</c:v>
                </c:pt>
                <c:pt idx="1">
                  <c:v>2 veces por semana</c:v>
                </c:pt>
                <c:pt idx="2">
                  <c:v>1 vez al mes </c:v>
                </c:pt>
                <c:pt idx="3">
                  <c:v>al menos 4 veces al mes </c:v>
                </c:pt>
                <c:pt idx="4">
                  <c:v>varias veces por semana</c:v>
                </c:pt>
              </c:strCache>
            </c:strRef>
          </c:cat>
          <c:val>
            <c:numRef>
              <c:f>'[ENCUESTA DIRIGIDA AL SECTOR CONSUMIDOR (respuestas) (1).xlsx]pregunta 2'!$H$2:$H$6</c:f>
              <c:numCache>
                <c:formatCode>0%</c:formatCode>
                <c:ptCount val="5"/>
                <c:pt idx="0">
                  <c:v>0.31578947368421051</c:v>
                </c:pt>
                <c:pt idx="1">
                  <c:v>8.4210526315789472E-2</c:v>
                </c:pt>
                <c:pt idx="2">
                  <c:v>0.43157894736842106</c:v>
                </c:pt>
                <c:pt idx="3">
                  <c:v>0.16842105263157894</c:v>
                </c:pt>
                <c:pt idx="4">
                  <c:v>0</c:v>
                </c:pt>
              </c:numCache>
            </c:numRef>
          </c:val>
          <c:extLst xmlns:c16r2="http://schemas.microsoft.com/office/drawing/2015/06/chart">
            <c:ext xmlns:c16="http://schemas.microsoft.com/office/drawing/2014/chart" uri="{C3380CC4-5D6E-409C-BE32-E72D297353CC}">
              <c16:uniqueId val="{00000000-D6EC-4971-982C-E964366199A0}"/>
            </c:ext>
          </c:extLst>
        </c:ser>
        <c:dLbls>
          <c:dLblPos val="inBase"/>
          <c:showLegendKey val="0"/>
          <c:showVal val="1"/>
          <c:showCatName val="0"/>
          <c:showSerName val="0"/>
          <c:showPercent val="0"/>
          <c:showBubbleSize val="0"/>
        </c:dLbls>
        <c:gapWidth val="219"/>
        <c:overlap val="-27"/>
        <c:axId val="-1174475712"/>
        <c:axId val="-1174471360"/>
      </c:barChart>
      <c:catAx>
        <c:axId val="-117447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1360"/>
        <c:crosses val="autoZero"/>
        <c:auto val="1"/>
        <c:lblAlgn val="ctr"/>
        <c:lblOffset val="100"/>
        <c:noMultiLvlLbl val="0"/>
      </c:catAx>
      <c:valAx>
        <c:axId val="-117447136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5712"/>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Lugar de compra   </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percentage"/>
            <c:noEndCap val="0"/>
            <c:val val="5"/>
            <c:spPr>
              <a:noFill/>
              <a:ln w="9525" cap="flat" cmpd="sng" algn="ctr">
                <a:solidFill>
                  <a:schemeClr val="tx1">
                    <a:lumMod val="65000"/>
                    <a:lumOff val="35000"/>
                  </a:schemeClr>
                </a:solidFill>
                <a:round/>
              </a:ln>
              <a:effectLst/>
            </c:spPr>
          </c:errBars>
          <c:cat>
            <c:strRef>
              <c:f>'[ENCUESTA DIRIGIDA AL SECTOR CONSUMIDOR (respuestas) (1).xlsx]pregunta 3 '!$I$2:$I$5</c:f>
              <c:strCache>
                <c:ptCount val="4"/>
                <c:pt idx="0">
                  <c:v>mercado local</c:v>
                </c:pt>
                <c:pt idx="1">
                  <c:v>supermercado</c:v>
                </c:pt>
                <c:pt idx="2">
                  <c:v>tienda del sector</c:v>
                </c:pt>
                <c:pt idx="3">
                  <c:v>vendedor ambulante</c:v>
                </c:pt>
              </c:strCache>
            </c:strRef>
          </c:cat>
          <c:val>
            <c:numRef>
              <c:f>'[ENCUESTA DIRIGIDA AL SECTOR CONSUMIDOR (respuestas) (1).xlsx]pregunta 3 '!$J$2:$J$5</c:f>
              <c:numCache>
                <c:formatCode>0%</c:formatCode>
                <c:ptCount val="4"/>
                <c:pt idx="0">
                  <c:v>0.70526315789473681</c:v>
                </c:pt>
                <c:pt idx="1">
                  <c:v>0.16842105263157894</c:v>
                </c:pt>
                <c:pt idx="2">
                  <c:v>6.3157894736842107E-2</c:v>
                </c:pt>
                <c:pt idx="3">
                  <c:v>6.3157894736842107E-2</c:v>
                </c:pt>
              </c:numCache>
            </c:numRef>
          </c:val>
          <c:extLst xmlns:c16r2="http://schemas.microsoft.com/office/drawing/2015/06/chart">
            <c:ext xmlns:c16="http://schemas.microsoft.com/office/drawing/2014/chart" uri="{C3380CC4-5D6E-409C-BE32-E72D297353CC}">
              <c16:uniqueId val="{00000000-E768-4CBF-8331-339297683179}"/>
            </c:ext>
          </c:extLst>
        </c:ser>
        <c:dLbls>
          <c:dLblPos val="inBase"/>
          <c:showLegendKey val="0"/>
          <c:showVal val="1"/>
          <c:showCatName val="0"/>
          <c:showSerName val="0"/>
          <c:showPercent val="0"/>
          <c:showBubbleSize val="0"/>
        </c:dLbls>
        <c:gapWidth val="219"/>
        <c:overlap val="-27"/>
        <c:axId val="-1174479520"/>
        <c:axId val="-1174480064"/>
      </c:barChart>
      <c:catAx>
        <c:axId val="-117447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80064"/>
        <c:crosses val="autoZero"/>
        <c:auto val="1"/>
        <c:lblAlgn val="ctr"/>
        <c:lblOffset val="100"/>
        <c:noMultiLvlLbl val="0"/>
      </c:catAx>
      <c:valAx>
        <c:axId val="-117448006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9520"/>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Área de los predios  </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Hoja2!$G$2</c:f>
              <c:strCache>
                <c:ptCount val="1"/>
                <c:pt idx="0">
                  <c:v>Porcentajes</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Hoja2!$F$3:$F$6</c:f>
              <c:strCache>
                <c:ptCount val="4"/>
                <c:pt idx="0">
                  <c:v>De 2 a 5 ha</c:v>
                </c:pt>
                <c:pt idx="1">
                  <c:v>De 5 a 7 ha</c:v>
                </c:pt>
                <c:pt idx="2">
                  <c:v>De 7 a 10 ha </c:v>
                </c:pt>
                <c:pt idx="3">
                  <c:v>mas de 10 ha</c:v>
                </c:pt>
              </c:strCache>
            </c:strRef>
          </c:cat>
          <c:val>
            <c:numRef>
              <c:f>Hoja2!$G$3:$G$6</c:f>
              <c:numCache>
                <c:formatCode>0.00%</c:formatCode>
                <c:ptCount val="4"/>
                <c:pt idx="0">
                  <c:v>0</c:v>
                </c:pt>
                <c:pt idx="1">
                  <c:v>0</c:v>
                </c:pt>
                <c:pt idx="2">
                  <c:v>0.1348314606741573</c:v>
                </c:pt>
                <c:pt idx="3">
                  <c:v>0.8651685393258427</c:v>
                </c:pt>
              </c:numCache>
            </c:numRef>
          </c:val>
          <c:extLst xmlns:c16r2="http://schemas.microsoft.com/office/drawing/2015/06/chart">
            <c:ext xmlns:c16="http://schemas.microsoft.com/office/drawing/2014/chart" uri="{C3380CC4-5D6E-409C-BE32-E72D297353CC}">
              <c16:uniqueId val="{00000000-ADCA-4A37-9C18-271FD69B8256}"/>
            </c:ext>
          </c:extLst>
        </c:ser>
        <c:dLbls>
          <c:dLblPos val="inBase"/>
          <c:showLegendKey val="0"/>
          <c:showVal val="1"/>
          <c:showCatName val="0"/>
          <c:showSerName val="0"/>
          <c:showPercent val="0"/>
          <c:showBubbleSize val="0"/>
        </c:dLbls>
        <c:gapWidth val="219"/>
        <c:overlap val="-27"/>
        <c:axId val="-1291053856"/>
        <c:axId val="-1291050592"/>
      </c:barChart>
      <c:catAx>
        <c:axId val="-1291053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50592"/>
        <c:crosses val="autoZero"/>
        <c:auto val="1"/>
        <c:lblAlgn val="ctr"/>
        <c:lblOffset val="100"/>
        <c:noMultiLvlLbl val="0"/>
      </c:catAx>
      <c:valAx>
        <c:axId val="-1291050592"/>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53856"/>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Prsentación de consumo</a:t>
            </a:r>
          </a:p>
        </c:rich>
      </c:tx>
      <c:layout>
        <c:manualLayout>
          <c:xMode val="edge"/>
          <c:yMode val="edge"/>
          <c:x val="0.27780555555555553"/>
          <c:y val="4.1198501872659173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percentage"/>
            <c:noEndCap val="0"/>
            <c:val val="5"/>
            <c:spPr>
              <a:noFill/>
              <a:ln w="9525" cap="flat" cmpd="sng" algn="ctr">
                <a:solidFill>
                  <a:schemeClr val="tx1">
                    <a:lumMod val="65000"/>
                    <a:lumOff val="35000"/>
                  </a:schemeClr>
                </a:solidFill>
                <a:round/>
              </a:ln>
              <a:effectLst/>
            </c:spPr>
          </c:errBars>
          <c:cat>
            <c:strRef>
              <c:f>'[ENCUESTA DIRIGIDA AL SECTOR CONSUMIDOR (respuestas) (1).xlsx]pregunta 4'!$I$2:$I$4</c:f>
              <c:strCache>
                <c:ptCount val="3"/>
                <c:pt idx="0">
                  <c:v>camaron entero</c:v>
                </c:pt>
                <c:pt idx="1">
                  <c:v>congelados empaquetados</c:v>
                </c:pt>
                <c:pt idx="2">
                  <c:v>semi preparados</c:v>
                </c:pt>
              </c:strCache>
            </c:strRef>
          </c:cat>
          <c:val>
            <c:numRef>
              <c:f>'[ENCUESTA DIRIGIDA AL SECTOR CONSUMIDOR (respuestas) (1).xlsx]pregunta 4'!$J$2:$J$4</c:f>
              <c:numCache>
                <c:formatCode>0%</c:formatCode>
                <c:ptCount val="3"/>
                <c:pt idx="0">
                  <c:v>0.83157894736842108</c:v>
                </c:pt>
                <c:pt idx="1">
                  <c:v>0.15789473684210525</c:v>
                </c:pt>
                <c:pt idx="2">
                  <c:v>1.0526315789473684E-2</c:v>
                </c:pt>
              </c:numCache>
            </c:numRef>
          </c:val>
          <c:extLst xmlns:c16r2="http://schemas.microsoft.com/office/drawing/2015/06/chart">
            <c:ext xmlns:c16="http://schemas.microsoft.com/office/drawing/2014/chart" uri="{C3380CC4-5D6E-409C-BE32-E72D297353CC}">
              <c16:uniqueId val="{00000000-C955-4A17-94BE-622DCAA0CEE5}"/>
            </c:ext>
          </c:extLst>
        </c:ser>
        <c:dLbls>
          <c:dLblPos val="inBase"/>
          <c:showLegendKey val="0"/>
          <c:showVal val="1"/>
          <c:showCatName val="0"/>
          <c:showSerName val="0"/>
          <c:showPercent val="0"/>
          <c:showBubbleSize val="0"/>
        </c:dLbls>
        <c:gapWidth val="219"/>
        <c:overlap val="-27"/>
        <c:axId val="-1174470816"/>
        <c:axId val="-1174469184"/>
      </c:barChart>
      <c:catAx>
        <c:axId val="-11744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69184"/>
        <c:crosses val="autoZero"/>
        <c:auto val="1"/>
        <c:lblAlgn val="ctr"/>
        <c:lblOffset val="100"/>
        <c:noMultiLvlLbl val="0"/>
      </c:catAx>
      <c:valAx>
        <c:axId val="-117446918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0816"/>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Periodo de consumo </a:t>
            </a:r>
          </a:p>
        </c:rich>
      </c:tx>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manualLayout>
          <c:layoutTarget val="inner"/>
          <c:xMode val="edge"/>
          <c:yMode val="edge"/>
          <c:x val="8.5141294838145226E-2"/>
          <c:y val="9.4007490636704133E-2"/>
          <c:w val="0.88430314960629919"/>
          <c:h val="0.78310242118611573"/>
        </c:manualLayout>
      </c:layout>
      <c:barChart>
        <c:barDir val="col"/>
        <c:grouping val="clustered"/>
        <c:varyColors val="0"/>
        <c:ser>
          <c:idx val="0"/>
          <c:order val="0"/>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'pregunta 5'!$I$2:$I$3</c:f>
              <c:strCache>
                <c:ptCount val="2"/>
                <c:pt idx="0">
                  <c:v>enero- junio</c:v>
                </c:pt>
                <c:pt idx="1">
                  <c:v>julio - diciembre</c:v>
                </c:pt>
              </c:strCache>
            </c:strRef>
          </c:cat>
          <c:val>
            <c:numRef>
              <c:f>'pregunta 5'!$J$2:$J$3</c:f>
              <c:numCache>
                <c:formatCode>0%</c:formatCode>
                <c:ptCount val="2"/>
                <c:pt idx="0">
                  <c:v>0.4631578947368421</c:v>
                </c:pt>
                <c:pt idx="1">
                  <c:v>0.5368421052631579</c:v>
                </c:pt>
              </c:numCache>
            </c:numRef>
          </c:val>
          <c:extLst xmlns:c16r2="http://schemas.microsoft.com/office/drawing/2015/06/chart">
            <c:ext xmlns:c16="http://schemas.microsoft.com/office/drawing/2014/chart" uri="{C3380CC4-5D6E-409C-BE32-E72D297353CC}">
              <c16:uniqueId val="{00000000-46DF-4DE5-BECB-83559BDC23E0}"/>
            </c:ext>
          </c:extLst>
        </c:ser>
        <c:dLbls>
          <c:dLblPos val="inBase"/>
          <c:showLegendKey val="0"/>
          <c:showVal val="1"/>
          <c:showCatName val="0"/>
          <c:showSerName val="0"/>
          <c:showPercent val="0"/>
          <c:showBubbleSize val="0"/>
        </c:dLbls>
        <c:gapWidth val="219"/>
        <c:overlap val="-27"/>
        <c:axId val="-1174472992"/>
        <c:axId val="-1174472448"/>
      </c:barChart>
      <c:catAx>
        <c:axId val="-117447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2448"/>
        <c:crosses val="autoZero"/>
        <c:auto val="1"/>
        <c:lblAlgn val="ctr"/>
        <c:lblOffset val="100"/>
        <c:noMultiLvlLbl val="0"/>
      </c:catAx>
      <c:valAx>
        <c:axId val="-117447244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2992"/>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Motivo de consumo</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'[ENCUESTA DIRIGIDA AL SECTOR CONSUMIDOR (respuestas) (1).xlsx]pregunta 6'!$I$2:$I$4</c:f>
              <c:strCache>
                <c:ptCount val="3"/>
                <c:pt idx="0">
                  <c:v>cultura de consumo</c:v>
                </c:pt>
                <c:pt idx="1">
                  <c:v>salud</c:v>
                </c:pt>
                <c:pt idx="2">
                  <c:v>obligacón</c:v>
                </c:pt>
              </c:strCache>
            </c:strRef>
          </c:cat>
          <c:val>
            <c:numRef>
              <c:f>'[ENCUESTA DIRIGIDA AL SECTOR CONSUMIDOR (respuestas) (1).xlsx]pregunta 6'!$J$2:$J$4</c:f>
              <c:numCache>
                <c:formatCode>0%</c:formatCode>
                <c:ptCount val="3"/>
                <c:pt idx="0">
                  <c:v>0.89473684210526316</c:v>
                </c:pt>
                <c:pt idx="1">
                  <c:v>7.3684210526315783E-2</c:v>
                </c:pt>
                <c:pt idx="2">
                  <c:v>3.1578947368421054E-2</c:v>
                </c:pt>
              </c:numCache>
            </c:numRef>
          </c:val>
          <c:extLst xmlns:c16r2="http://schemas.microsoft.com/office/drawing/2015/06/chart">
            <c:ext xmlns:c16="http://schemas.microsoft.com/office/drawing/2014/chart" uri="{C3380CC4-5D6E-409C-BE32-E72D297353CC}">
              <c16:uniqueId val="{00000000-7A09-4AD2-8B3E-FFF648CAB73C}"/>
            </c:ext>
          </c:extLst>
        </c:ser>
        <c:dLbls>
          <c:dLblPos val="inBase"/>
          <c:showLegendKey val="0"/>
          <c:showVal val="1"/>
          <c:showCatName val="0"/>
          <c:showSerName val="0"/>
          <c:showPercent val="0"/>
          <c:showBubbleSize val="0"/>
        </c:dLbls>
        <c:gapWidth val="219"/>
        <c:overlap val="-27"/>
        <c:axId val="-1174483328"/>
        <c:axId val="-1174482784"/>
      </c:barChart>
      <c:catAx>
        <c:axId val="-117448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82784"/>
        <c:crosses val="autoZero"/>
        <c:auto val="1"/>
        <c:lblAlgn val="ctr"/>
        <c:lblOffset val="100"/>
        <c:noMultiLvlLbl val="0"/>
      </c:catAx>
      <c:valAx>
        <c:axId val="-117448278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83328"/>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Periodo del año de mayor precio </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percentage"/>
            <c:noEndCap val="0"/>
            <c:val val="5"/>
            <c:spPr>
              <a:noFill/>
              <a:ln w="9525" cap="flat" cmpd="sng" algn="ctr">
                <a:solidFill>
                  <a:schemeClr val="tx1">
                    <a:lumMod val="65000"/>
                    <a:lumOff val="35000"/>
                  </a:schemeClr>
                </a:solidFill>
                <a:round/>
              </a:ln>
              <a:effectLst/>
            </c:spPr>
          </c:errBars>
          <c:cat>
            <c:strRef>
              <c:f>'[ENCUESTA DIRIGIDA AL SECTOR CONSUMIDOR (respuestas) (1).xlsx]pregunta 9'!$J$2:$J$3</c:f>
              <c:strCache>
                <c:ptCount val="2"/>
                <c:pt idx="0">
                  <c:v>Enero - Junio</c:v>
                </c:pt>
                <c:pt idx="1">
                  <c:v>Julio- Diciembre</c:v>
                </c:pt>
              </c:strCache>
            </c:strRef>
          </c:cat>
          <c:val>
            <c:numRef>
              <c:f>'[ENCUESTA DIRIGIDA AL SECTOR CONSUMIDOR (respuestas) (1).xlsx]pregunta 9'!$K$2:$K$3</c:f>
              <c:numCache>
                <c:formatCode>0%</c:formatCode>
                <c:ptCount val="2"/>
                <c:pt idx="0">
                  <c:v>0.38947368421052631</c:v>
                </c:pt>
                <c:pt idx="1">
                  <c:v>0.61052631578947369</c:v>
                </c:pt>
              </c:numCache>
            </c:numRef>
          </c:val>
          <c:extLst xmlns:c16r2="http://schemas.microsoft.com/office/drawing/2015/06/chart">
            <c:ext xmlns:c16="http://schemas.microsoft.com/office/drawing/2014/chart" uri="{C3380CC4-5D6E-409C-BE32-E72D297353CC}">
              <c16:uniqueId val="{00000000-0405-400A-9931-3B1672DBBC13}"/>
            </c:ext>
          </c:extLst>
        </c:ser>
        <c:dLbls>
          <c:dLblPos val="inEnd"/>
          <c:showLegendKey val="0"/>
          <c:showVal val="1"/>
          <c:showCatName val="0"/>
          <c:showSerName val="0"/>
          <c:showPercent val="0"/>
          <c:showBubbleSize val="0"/>
        </c:dLbls>
        <c:gapWidth val="219"/>
        <c:overlap val="-27"/>
        <c:axId val="-1174478976"/>
        <c:axId val="-1174478432"/>
      </c:barChart>
      <c:catAx>
        <c:axId val="-117447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8432"/>
        <c:crosses val="autoZero"/>
        <c:auto val="1"/>
        <c:lblAlgn val="ctr"/>
        <c:lblOffset val="100"/>
        <c:noMultiLvlLbl val="0"/>
      </c:catAx>
      <c:valAx>
        <c:axId val="-117447843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8976"/>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Región de residencia </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'[ENCUESTA DIRIGIDA AL SECTOR CONSUMIDOR (respuestas) (1).xlsx]pregunta 7'!$H$2:$H$5</c:f>
              <c:strCache>
                <c:ptCount val="4"/>
                <c:pt idx="0">
                  <c:v>costa </c:v>
                </c:pt>
                <c:pt idx="1">
                  <c:v>sierra</c:v>
                </c:pt>
                <c:pt idx="2">
                  <c:v>oriente</c:v>
                </c:pt>
                <c:pt idx="3">
                  <c:v>galapagos</c:v>
                </c:pt>
              </c:strCache>
            </c:strRef>
          </c:cat>
          <c:val>
            <c:numRef>
              <c:f>'[ENCUESTA DIRIGIDA AL SECTOR CONSUMIDOR (respuestas) (1).xlsx]pregunta 7'!$I$2:$I$5</c:f>
              <c:numCache>
                <c:formatCode>0%</c:formatCode>
                <c:ptCount val="4"/>
                <c:pt idx="0">
                  <c:v>0.86315789473684212</c:v>
                </c:pt>
                <c:pt idx="1">
                  <c:v>0.1368421052631579</c:v>
                </c:pt>
                <c:pt idx="2">
                  <c:v>0</c:v>
                </c:pt>
                <c:pt idx="3">
                  <c:v>0</c:v>
                </c:pt>
              </c:numCache>
            </c:numRef>
          </c:val>
          <c:extLst xmlns:c16r2="http://schemas.microsoft.com/office/drawing/2015/06/chart">
            <c:ext xmlns:c16="http://schemas.microsoft.com/office/drawing/2014/chart" uri="{C3380CC4-5D6E-409C-BE32-E72D297353CC}">
              <c16:uniqueId val="{00000000-BFFD-43EB-9EC4-3BFD06F371B2}"/>
            </c:ext>
          </c:extLst>
        </c:ser>
        <c:dLbls>
          <c:dLblPos val="inBase"/>
          <c:showLegendKey val="0"/>
          <c:showVal val="1"/>
          <c:showCatName val="0"/>
          <c:showSerName val="0"/>
          <c:showPercent val="0"/>
          <c:showBubbleSize val="0"/>
        </c:dLbls>
        <c:gapWidth val="219"/>
        <c:overlap val="-27"/>
        <c:axId val="-1174476256"/>
        <c:axId val="-1174477888"/>
      </c:barChart>
      <c:catAx>
        <c:axId val="-1174476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7888"/>
        <c:crosses val="autoZero"/>
        <c:auto val="1"/>
        <c:lblAlgn val="ctr"/>
        <c:lblOffset val="100"/>
        <c:noMultiLvlLbl val="0"/>
      </c:catAx>
      <c:valAx>
        <c:axId val="-117447788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4476256"/>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Disponibilidad de camarón en la zona </a:t>
            </a:r>
          </a:p>
        </c:rich>
      </c:tx>
      <c:layout>
        <c:manualLayout>
          <c:xMode val="edge"/>
          <c:yMode val="edge"/>
          <c:x val="0.20318438853679877"/>
          <c:y val="5.5555457253236601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'[ENCUESTA DIRIGIDA AL SECTOR CONSUMIDOR (respuestas) (1).xlsx]pregunta 8'!$I$2:$I$4</c:f>
              <c:strCache>
                <c:ptCount val="3"/>
                <c:pt idx="0">
                  <c:v>Escasa</c:v>
                </c:pt>
                <c:pt idx="1">
                  <c:v>Regular</c:v>
                </c:pt>
                <c:pt idx="2">
                  <c:v>Abundante</c:v>
                </c:pt>
              </c:strCache>
            </c:strRef>
          </c:cat>
          <c:val>
            <c:numRef>
              <c:f>'[ENCUESTA DIRIGIDA AL SECTOR CONSUMIDOR (respuestas) (1).xlsx]pregunta 8'!$J$2:$J$4</c:f>
              <c:numCache>
                <c:formatCode>0%</c:formatCode>
                <c:ptCount val="3"/>
                <c:pt idx="0">
                  <c:v>6.3157894736842107E-2</c:v>
                </c:pt>
                <c:pt idx="1">
                  <c:v>0.6</c:v>
                </c:pt>
                <c:pt idx="2">
                  <c:v>0.33684210526315789</c:v>
                </c:pt>
              </c:numCache>
            </c:numRef>
          </c:val>
          <c:extLst xmlns:c16r2="http://schemas.microsoft.com/office/drawing/2015/06/chart">
            <c:ext xmlns:c16="http://schemas.microsoft.com/office/drawing/2014/chart" uri="{C3380CC4-5D6E-409C-BE32-E72D297353CC}">
              <c16:uniqueId val="{00000000-3BBF-4CC0-8206-0BEE3F8D845C}"/>
            </c:ext>
          </c:extLst>
        </c:ser>
        <c:dLbls>
          <c:dLblPos val="inBase"/>
          <c:showLegendKey val="0"/>
          <c:showVal val="1"/>
          <c:showCatName val="0"/>
          <c:showSerName val="0"/>
          <c:showPercent val="0"/>
          <c:showBubbleSize val="0"/>
        </c:dLbls>
        <c:gapWidth val="219"/>
        <c:overlap val="-27"/>
        <c:axId val="-1170527184"/>
        <c:axId val="-1170533168"/>
      </c:barChart>
      <c:catAx>
        <c:axId val="-117052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0533168"/>
        <c:crosses val="autoZero"/>
        <c:auto val="1"/>
        <c:lblAlgn val="ctr"/>
        <c:lblOffset val="100"/>
        <c:noMultiLvlLbl val="0"/>
      </c:catAx>
      <c:valAx>
        <c:axId val="-117053316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0527184"/>
        <c:crosses val="autoZero"/>
        <c:crossBetween val="between"/>
      </c:valAx>
      <c:spPr>
        <a:solidFill>
          <a:schemeClr val="bg1">
            <a:lumMod val="95000"/>
          </a:schemeClr>
        </a:solid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Afectaccion al consumo </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spPr>
            <a:solidFill>
              <a:schemeClr val="bg2">
                <a:lumMod val="50000"/>
              </a:schemeClr>
            </a:solidFill>
            <a:ln>
              <a:solidFill>
                <a:schemeClr val="bg2">
                  <a:lumMod val="65000"/>
                </a:schemeClr>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'[ENCUESTA DIRIGIDA AL SECTOR CONSUMIDOR (respuestas) (1).xlsx]pregunta 10'!$I$2:$I$5</c:f>
              <c:strCache>
                <c:ptCount val="4"/>
                <c:pt idx="0">
                  <c:v>del 1 al 15%</c:v>
                </c:pt>
                <c:pt idx="1">
                  <c:v>del 15  al 30%</c:v>
                </c:pt>
                <c:pt idx="2">
                  <c:v>del 30 al 45%</c:v>
                </c:pt>
                <c:pt idx="3">
                  <c:v>mayor al 45 %</c:v>
                </c:pt>
              </c:strCache>
            </c:strRef>
          </c:cat>
          <c:val>
            <c:numRef>
              <c:f>'[ENCUESTA DIRIGIDA AL SECTOR CONSUMIDOR (respuestas) (1).xlsx]pregunta 10'!$J$2:$J$5</c:f>
              <c:numCache>
                <c:formatCode>0%</c:formatCode>
                <c:ptCount val="4"/>
                <c:pt idx="0">
                  <c:v>0.10526315789473684</c:v>
                </c:pt>
                <c:pt idx="1">
                  <c:v>0.55789473684210522</c:v>
                </c:pt>
                <c:pt idx="2">
                  <c:v>0.26315789473684209</c:v>
                </c:pt>
                <c:pt idx="3">
                  <c:v>7.3684210526315783E-2</c:v>
                </c:pt>
              </c:numCache>
            </c:numRef>
          </c:val>
          <c:extLst xmlns:c16r2="http://schemas.microsoft.com/office/drawing/2015/06/chart">
            <c:ext xmlns:c16="http://schemas.microsoft.com/office/drawing/2014/chart" uri="{C3380CC4-5D6E-409C-BE32-E72D297353CC}">
              <c16:uniqueId val="{00000000-CCC0-45F5-92B9-6323024CF8E6}"/>
            </c:ext>
          </c:extLst>
        </c:ser>
        <c:dLbls>
          <c:dLblPos val="inBase"/>
          <c:showLegendKey val="0"/>
          <c:showVal val="1"/>
          <c:showCatName val="0"/>
          <c:showSerName val="0"/>
          <c:showPercent val="0"/>
          <c:showBubbleSize val="0"/>
        </c:dLbls>
        <c:gapWidth val="219"/>
        <c:overlap val="-27"/>
        <c:axId val="-1170532624"/>
        <c:axId val="-1170526640"/>
      </c:barChart>
      <c:catAx>
        <c:axId val="-1170532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0526640"/>
        <c:crosses val="autoZero"/>
        <c:auto val="1"/>
        <c:lblAlgn val="ctr"/>
        <c:lblOffset val="100"/>
        <c:noMultiLvlLbl val="0"/>
      </c:catAx>
      <c:valAx>
        <c:axId val="-117052664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170532624"/>
        <c:crosses val="autoZero"/>
        <c:crossBetween val="between"/>
      </c:valAx>
      <c:spPr>
        <a:solidFill>
          <a:schemeClr val="bg1">
            <a:lumMod val="95000"/>
          </a:schemeClr>
        </a:solid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Número de piscinas </a:t>
            </a:r>
          </a:p>
        </c:rich>
      </c:tx>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'pregunta 4'!$H$2</c:f>
              <c:strCache>
                <c:ptCount val="1"/>
                <c:pt idx="0">
                  <c:v>Numero de piscinas </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'pregunta 4'!$G$3:$G$7</c:f>
              <c:strCache>
                <c:ptCount val="5"/>
                <c:pt idx="0">
                  <c:v>De 1 a 5</c:v>
                </c:pt>
                <c:pt idx="1">
                  <c:v>De 5 a 9</c:v>
                </c:pt>
                <c:pt idx="2">
                  <c:v>De 9 a 12</c:v>
                </c:pt>
                <c:pt idx="3">
                  <c:v>De 12 a 16</c:v>
                </c:pt>
                <c:pt idx="4">
                  <c:v>Mas de 16</c:v>
                </c:pt>
              </c:strCache>
            </c:strRef>
          </c:cat>
          <c:val>
            <c:numRef>
              <c:f>'pregunta 4'!$H$3:$H$7</c:f>
              <c:numCache>
                <c:formatCode>0.00%</c:formatCode>
                <c:ptCount val="5"/>
                <c:pt idx="0">
                  <c:v>0.12359550561797752</c:v>
                </c:pt>
                <c:pt idx="1">
                  <c:v>0.48314606741573035</c:v>
                </c:pt>
                <c:pt idx="2">
                  <c:v>0.2808988764044944</c:v>
                </c:pt>
                <c:pt idx="3">
                  <c:v>0.10112359550561797</c:v>
                </c:pt>
                <c:pt idx="4">
                  <c:v>1.1235955056179775E-2</c:v>
                </c:pt>
              </c:numCache>
            </c:numRef>
          </c:val>
          <c:extLst xmlns:c16r2="http://schemas.microsoft.com/office/drawing/2015/06/chart">
            <c:ext xmlns:c16="http://schemas.microsoft.com/office/drawing/2014/chart" uri="{C3380CC4-5D6E-409C-BE32-E72D297353CC}">
              <c16:uniqueId val="{00000000-7902-484B-97F5-7427E9242E5A}"/>
            </c:ext>
          </c:extLst>
        </c:ser>
        <c:dLbls>
          <c:dLblPos val="inBase"/>
          <c:showLegendKey val="0"/>
          <c:showVal val="1"/>
          <c:showCatName val="0"/>
          <c:showSerName val="0"/>
          <c:showPercent val="0"/>
          <c:showBubbleSize val="0"/>
        </c:dLbls>
        <c:gapWidth val="219"/>
        <c:overlap val="-27"/>
        <c:axId val="-1291051680"/>
        <c:axId val="-1291041888"/>
      </c:barChart>
      <c:catAx>
        <c:axId val="-129105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41888"/>
        <c:crosses val="autoZero"/>
        <c:auto val="1"/>
        <c:lblAlgn val="ctr"/>
        <c:lblOffset val="100"/>
        <c:noMultiLvlLbl val="0"/>
      </c:catAx>
      <c:valAx>
        <c:axId val="-1291041888"/>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51680"/>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6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Número de cosechas </a:t>
            </a:r>
          </a:p>
        </c:rich>
      </c:tx>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'pregunta 5'!$H$1</c:f>
              <c:strCache>
                <c:ptCount val="1"/>
                <c:pt idx="0">
                  <c:v>Numero de cosechas </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numRef>
              <c:f>'pregunta 5'!$G$2:$G$6</c:f>
              <c:numCache>
                <c:formatCode>General</c:formatCode>
                <c:ptCount val="5"/>
                <c:pt idx="0">
                  <c:v>2</c:v>
                </c:pt>
                <c:pt idx="1">
                  <c:v>3</c:v>
                </c:pt>
                <c:pt idx="2">
                  <c:v>4</c:v>
                </c:pt>
                <c:pt idx="3">
                  <c:v>5</c:v>
                </c:pt>
                <c:pt idx="4">
                  <c:v>6</c:v>
                </c:pt>
              </c:numCache>
            </c:numRef>
          </c:cat>
          <c:val>
            <c:numRef>
              <c:f>'pregunta 5'!$H$2:$H$6</c:f>
              <c:numCache>
                <c:formatCode>0.00%</c:formatCode>
                <c:ptCount val="5"/>
                <c:pt idx="0">
                  <c:v>0</c:v>
                </c:pt>
                <c:pt idx="1">
                  <c:v>0.2696629213483146</c:v>
                </c:pt>
                <c:pt idx="2">
                  <c:v>0.5393258426966292</c:v>
                </c:pt>
                <c:pt idx="3">
                  <c:v>0.16853932584269662</c:v>
                </c:pt>
                <c:pt idx="4">
                  <c:v>2.247191011235955E-2</c:v>
                </c:pt>
              </c:numCache>
            </c:numRef>
          </c:val>
          <c:extLst xmlns:c16r2="http://schemas.microsoft.com/office/drawing/2015/06/chart">
            <c:ext xmlns:c16="http://schemas.microsoft.com/office/drawing/2014/chart" uri="{C3380CC4-5D6E-409C-BE32-E72D297353CC}">
              <c16:uniqueId val="{00000000-426B-49FE-8E1F-E0A7D6DC6937}"/>
            </c:ext>
          </c:extLst>
        </c:ser>
        <c:dLbls>
          <c:dLblPos val="inBase"/>
          <c:showLegendKey val="0"/>
          <c:showVal val="1"/>
          <c:showCatName val="0"/>
          <c:showSerName val="0"/>
          <c:showPercent val="0"/>
          <c:showBubbleSize val="0"/>
        </c:dLbls>
        <c:gapWidth val="219"/>
        <c:overlap val="-27"/>
        <c:axId val="-1291041344"/>
        <c:axId val="-1291051136"/>
      </c:barChart>
      <c:catAx>
        <c:axId val="-129104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51136"/>
        <c:crosses val="autoZero"/>
        <c:auto val="1"/>
        <c:lblAlgn val="ctr"/>
        <c:lblOffset val="100"/>
        <c:noMultiLvlLbl val="0"/>
      </c:catAx>
      <c:valAx>
        <c:axId val="-1291051136"/>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41344"/>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6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'pregunta 6'!$F$12</c:f>
              <c:strCache>
                <c:ptCount val="1"/>
                <c:pt idx="0">
                  <c:v>Producción promedio  </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percentage"/>
            <c:noEndCap val="0"/>
            <c:val val="5"/>
            <c:spPr>
              <a:noFill/>
              <a:ln w="9525" cap="flat" cmpd="sng" algn="ctr">
                <a:solidFill>
                  <a:schemeClr val="tx1">
                    <a:lumMod val="65000"/>
                    <a:lumOff val="35000"/>
                  </a:schemeClr>
                </a:solidFill>
                <a:round/>
              </a:ln>
              <a:effectLst/>
            </c:spPr>
          </c:errBars>
          <c:cat>
            <c:strRef>
              <c:f>'pregunta 6'!$E$13:$E$19</c:f>
              <c:strCache>
                <c:ptCount val="7"/>
                <c:pt idx="0">
                  <c:v>De 50 a 500 kg</c:v>
                </c:pt>
                <c:pt idx="1">
                  <c:v>De 500 a 1000 kg</c:v>
                </c:pt>
                <c:pt idx="2">
                  <c:v>De 1000 a 1500 kg</c:v>
                </c:pt>
                <c:pt idx="3">
                  <c:v>De 1818 a 25818 kg</c:v>
                </c:pt>
                <c:pt idx="4">
                  <c:v>De 25818 a 49818 kg</c:v>
                </c:pt>
                <c:pt idx="5">
                  <c:v>De 49818 a 73818 kg</c:v>
                </c:pt>
                <c:pt idx="6">
                  <c:v>Mayor a 73818 kg</c:v>
                </c:pt>
              </c:strCache>
            </c:strRef>
          </c:cat>
          <c:val>
            <c:numRef>
              <c:f>'pregunta 6'!$F$13:$F$19</c:f>
              <c:numCache>
                <c:formatCode>0.00%</c:formatCode>
                <c:ptCount val="7"/>
                <c:pt idx="0">
                  <c:v>6.741573033707865E-2</c:v>
                </c:pt>
                <c:pt idx="1">
                  <c:v>2.247191011235955E-2</c:v>
                </c:pt>
                <c:pt idx="2">
                  <c:v>4.49438202247191E-2</c:v>
                </c:pt>
                <c:pt idx="3">
                  <c:v>0.550561797752809</c:v>
                </c:pt>
                <c:pt idx="4">
                  <c:v>0.10112359550561797</c:v>
                </c:pt>
                <c:pt idx="5">
                  <c:v>0.19101123595505617</c:v>
                </c:pt>
                <c:pt idx="6">
                  <c:v>2.247191011235955E-2</c:v>
                </c:pt>
              </c:numCache>
            </c:numRef>
          </c:val>
          <c:extLst xmlns:c16r2="http://schemas.microsoft.com/office/drawing/2015/06/chart">
            <c:ext xmlns:c16="http://schemas.microsoft.com/office/drawing/2014/chart" uri="{C3380CC4-5D6E-409C-BE32-E72D297353CC}">
              <c16:uniqueId val="{00000000-B795-439D-BB16-82907FF23582}"/>
            </c:ext>
          </c:extLst>
        </c:ser>
        <c:dLbls>
          <c:dLblPos val="inBase"/>
          <c:showLegendKey val="0"/>
          <c:showVal val="1"/>
          <c:showCatName val="0"/>
          <c:showSerName val="0"/>
          <c:showPercent val="0"/>
          <c:showBubbleSize val="0"/>
        </c:dLbls>
        <c:gapWidth val="219"/>
        <c:overlap val="-27"/>
        <c:axId val="-1291043520"/>
        <c:axId val="-1291039712"/>
      </c:barChart>
      <c:catAx>
        <c:axId val="-1291043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39712"/>
        <c:crosses val="autoZero"/>
        <c:auto val="1"/>
        <c:lblAlgn val="ctr"/>
        <c:lblOffset val="100"/>
        <c:noMultiLvlLbl val="0"/>
      </c:catAx>
      <c:valAx>
        <c:axId val="-1291039712"/>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43520"/>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'pregunta 7'!$H$2</c:f>
              <c:strCache>
                <c:ptCount val="1"/>
                <c:pt idx="0">
                  <c:v>Precio libra </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numRef>
              <c:f>'pregunta 7'!$G$3:$G$10</c:f>
              <c:numCache>
                <c:formatCode>General</c:formatCode>
                <c:ptCount val="8"/>
                <c:pt idx="0">
                  <c:v>1.2</c:v>
                </c:pt>
                <c:pt idx="1">
                  <c:v>1.3</c:v>
                </c:pt>
                <c:pt idx="2">
                  <c:v>1.4</c:v>
                </c:pt>
                <c:pt idx="3">
                  <c:v>1.45</c:v>
                </c:pt>
                <c:pt idx="4">
                  <c:v>1.5</c:v>
                </c:pt>
                <c:pt idx="5">
                  <c:v>1.6</c:v>
                </c:pt>
                <c:pt idx="6">
                  <c:v>1.7</c:v>
                </c:pt>
                <c:pt idx="7">
                  <c:v>1.8</c:v>
                </c:pt>
              </c:numCache>
            </c:numRef>
          </c:cat>
          <c:val>
            <c:numRef>
              <c:f>'pregunta 7'!$H$3:$H$10</c:f>
              <c:numCache>
                <c:formatCode>0.00%</c:formatCode>
                <c:ptCount val="8"/>
                <c:pt idx="0">
                  <c:v>5.6179775280898875E-2</c:v>
                </c:pt>
                <c:pt idx="1">
                  <c:v>0.3707865168539326</c:v>
                </c:pt>
                <c:pt idx="2">
                  <c:v>0.15730337078651685</c:v>
                </c:pt>
                <c:pt idx="3">
                  <c:v>0.3146067415730337</c:v>
                </c:pt>
                <c:pt idx="4">
                  <c:v>5.6179775280898875E-2</c:v>
                </c:pt>
                <c:pt idx="5">
                  <c:v>1.1235955056179775E-2</c:v>
                </c:pt>
                <c:pt idx="6">
                  <c:v>1.1235955056179775E-2</c:v>
                </c:pt>
                <c:pt idx="7">
                  <c:v>2.247191011235955E-2</c:v>
                </c:pt>
              </c:numCache>
            </c:numRef>
          </c:val>
          <c:extLst xmlns:c16r2="http://schemas.microsoft.com/office/drawing/2015/06/chart">
            <c:ext xmlns:c16="http://schemas.microsoft.com/office/drawing/2014/chart" uri="{C3380CC4-5D6E-409C-BE32-E72D297353CC}">
              <c16:uniqueId val="{00000000-E514-4CAC-94C4-A9207E144ABC}"/>
            </c:ext>
          </c:extLst>
        </c:ser>
        <c:dLbls>
          <c:dLblPos val="inBase"/>
          <c:showLegendKey val="0"/>
          <c:showVal val="1"/>
          <c:showCatName val="0"/>
          <c:showSerName val="0"/>
          <c:showPercent val="0"/>
          <c:showBubbleSize val="0"/>
        </c:dLbls>
        <c:gapWidth val="219"/>
        <c:overlap val="-27"/>
        <c:axId val="-1291049504"/>
        <c:axId val="-1291047872"/>
      </c:barChart>
      <c:catAx>
        <c:axId val="-1291049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47872"/>
        <c:crosses val="autoZero"/>
        <c:auto val="1"/>
        <c:lblAlgn val="ctr"/>
        <c:lblOffset val="100"/>
        <c:noMultiLvlLbl val="0"/>
      </c:catAx>
      <c:valAx>
        <c:axId val="-1291047872"/>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49504"/>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'pregunta 8'!$D$8</c:f>
              <c:strCache>
                <c:ptCount val="1"/>
                <c:pt idx="0">
                  <c:v>Destino de la producción</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'pregunta 8'!$C$9:$C$12</c:f>
              <c:strCache>
                <c:ptCount val="4"/>
                <c:pt idx="0">
                  <c:v>Una exportadora.</c:v>
                </c:pt>
                <c:pt idx="1">
                  <c:v>Una procesadora</c:v>
                </c:pt>
                <c:pt idx="2">
                  <c:v>Consumidor final en mercado local</c:v>
                </c:pt>
                <c:pt idx="3">
                  <c:v>Intermediario </c:v>
                </c:pt>
              </c:strCache>
            </c:strRef>
          </c:cat>
          <c:val>
            <c:numRef>
              <c:f>'pregunta 8'!$D$9:$D$12</c:f>
              <c:numCache>
                <c:formatCode>0.00%</c:formatCode>
                <c:ptCount val="4"/>
                <c:pt idx="0">
                  <c:v>0.898876404494382</c:v>
                </c:pt>
                <c:pt idx="1">
                  <c:v>1.1235955056179775E-2</c:v>
                </c:pt>
                <c:pt idx="2">
                  <c:v>2.247191011235955E-2</c:v>
                </c:pt>
                <c:pt idx="3">
                  <c:v>6.741573033707865E-2</c:v>
                </c:pt>
              </c:numCache>
            </c:numRef>
          </c:val>
          <c:extLst xmlns:c16r2="http://schemas.microsoft.com/office/drawing/2015/06/chart">
            <c:ext xmlns:c16="http://schemas.microsoft.com/office/drawing/2014/chart" uri="{C3380CC4-5D6E-409C-BE32-E72D297353CC}">
              <c16:uniqueId val="{00000000-BFA3-4C29-A1D8-ABFA8CF0D09E}"/>
            </c:ext>
          </c:extLst>
        </c:ser>
        <c:dLbls>
          <c:dLblPos val="outEnd"/>
          <c:showLegendKey val="0"/>
          <c:showVal val="1"/>
          <c:showCatName val="0"/>
          <c:showSerName val="0"/>
          <c:showPercent val="0"/>
          <c:showBubbleSize val="0"/>
        </c:dLbls>
        <c:gapWidth val="219"/>
        <c:overlap val="-27"/>
        <c:axId val="-1291053312"/>
        <c:axId val="-1291046784"/>
      </c:barChart>
      <c:catAx>
        <c:axId val="-129105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46784"/>
        <c:crosses val="autoZero"/>
        <c:auto val="1"/>
        <c:lblAlgn val="ctr"/>
        <c:lblOffset val="100"/>
        <c:noMultiLvlLbl val="0"/>
      </c:catAx>
      <c:valAx>
        <c:axId val="-1291046784"/>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53312"/>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Hoja1!$D$11</c:f>
              <c:strCache>
                <c:ptCount val="1"/>
                <c:pt idx="0">
                  <c:v>Amenazas de la producción</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percentage"/>
            <c:noEndCap val="0"/>
            <c:val val="10"/>
            <c:spPr>
              <a:noFill/>
              <a:ln w="9525" cap="flat" cmpd="sng" algn="ctr">
                <a:solidFill>
                  <a:schemeClr val="tx1">
                    <a:lumMod val="65000"/>
                    <a:lumOff val="35000"/>
                  </a:schemeClr>
                </a:solidFill>
                <a:round/>
              </a:ln>
              <a:effectLst/>
            </c:spPr>
          </c:errBars>
          <c:cat>
            <c:strRef>
              <c:f>Hoja1!$C$12:$C$18</c:f>
              <c:strCache>
                <c:ptCount val="7"/>
                <c:pt idx="0">
                  <c:v>Falta de tecnología.</c:v>
                </c:pt>
                <c:pt idx="1">
                  <c:v>Falta de seguridad. </c:v>
                </c:pt>
                <c:pt idx="2">
                  <c:v>Falta de políticas regulatorias.</c:v>
                </c:pt>
                <c:pt idx="3">
                  <c:v>Presencia de patologías.</c:v>
                </c:pt>
                <c:pt idx="4">
                  <c:v>Caída de los precios.</c:v>
                </c:pt>
                <c:pt idx="5">
                  <c:v>Alza de combustible.</c:v>
                </c:pt>
                <c:pt idx="6">
                  <c:v>Competitividad del mercado.</c:v>
                </c:pt>
              </c:strCache>
            </c:strRef>
          </c:cat>
          <c:val>
            <c:numRef>
              <c:f>Hoja1!$D$12:$D$18</c:f>
              <c:numCache>
                <c:formatCode>0.00%</c:formatCode>
                <c:ptCount val="7"/>
                <c:pt idx="0">
                  <c:v>3.1358885017421602E-2</c:v>
                </c:pt>
                <c:pt idx="1">
                  <c:v>0.2264808362369338</c:v>
                </c:pt>
                <c:pt idx="2">
                  <c:v>3.1358885017421602E-2</c:v>
                </c:pt>
                <c:pt idx="3">
                  <c:v>0.16027874564459929</c:v>
                </c:pt>
                <c:pt idx="4">
                  <c:v>0.19163763066202091</c:v>
                </c:pt>
                <c:pt idx="5">
                  <c:v>0.26829268292682928</c:v>
                </c:pt>
                <c:pt idx="6">
                  <c:v>9.0592334494773524E-2</c:v>
                </c:pt>
              </c:numCache>
            </c:numRef>
          </c:val>
          <c:extLst xmlns:c16r2="http://schemas.microsoft.com/office/drawing/2015/06/chart">
            <c:ext xmlns:c16="http://schemas.microsoft.com/office/drawing/2014/chart" uri="{C3380CC4-5D6E-409C-BE32-E72D297353CC}">
              <c16:uniqueId val="{00000000-BCE5-4628-B7EB-681501675933}"/>
            </c:ext>
          </c:extLst>
        </c:ser>
        <c:dLbls>
          <c:dLblPos val="inBase"/>
          <c:showLegendKey val="0"/>
          <c:showVal val="1"/>
          <c:showCatName val="0"/>
          <c:showSerName val="0"/>
          <c:showPercent val="0"/>
          <c:showBubbleSize val="0"/>
        </c:dLbls>
        <c:gapWidth val="219"/>
        <c:overlap val="-27"/>
        <c:axId val="-1291045696"/>
        <c:axId val="-1291042976"/>
      </c:barChart>
      <c:catAx>
        <c:axId val="-129104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42976"/>
        <c:crosses val="autoZero"/>
        <c:auto val="1"/>
        <c:lblAlgn val="ctr"/>
        <c:lblOffset val="100"/>
        <c:noMultiLvlLbl val="0"/>
      </c:catAx>
      <c:valAx>
        <c:axId val="-1291042976"/>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45696"/>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'pregunta 9'!$H$10</c:f>
              <c:strCache>
                <c:ptCount val="1"/>
                <c:pt idx="0">
                  <c:v>Colaboradores por predio </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plus"/>
            <c:errValType val="percentage"/>
            <c:noEndCap val="0"/>
            <c:val val="10"/>
            <c:spPr>
              <a:noFill/>
              <a:ln w="9525" cap="flat" cmpd="sng" algn="ctr">
                <a:solidFill>
                  <a:schemeClr val="tx1">
                    <a:lumMod val="65000"/>
                    <a:lumOff val="35000"/>
                  </a:schemeClr>
                </a:solidFill>
                <a:round/>
              </a:ln>
              <a:effectLst/>
            </c:spPr>
          </c:errBars>
          <c:cat>
            <c:strRef>
              <c:f>'pregunta 9'!$G$11:$G$14</c:f>
              <c:strCache>
                <c:ptCount val="4"/>
                <c:pt idx="0">
                  <c:v>De 2 a 4</c:v>
                </c:pt>
                <c:pt idx="1">
                  <c:v>De 4 a 6</c:v>
                </c:pt>
                <c:pt idx="2">
                  <c:v>De 6 a 10</c:v>
                </c:pt>
                <c:pt idx="3">
                  <c:v>Mas de 10</c:v>
                </c:pt>
              </c:strCache>
            </c:strRef>
          </c:cat>
          <c:val>
            <c:numRef>
              <c:f>'pregunta 9'!$H$11:$H$14</c:f>
              <c:numCache>
                <c:formatCode>0.00%</c:formatCode>
                <c:ptCount val="4"/>
                <c:pt idx="0">
                  <c:v>0.39325842696629215</c:v>
                </c:pt>
                <c:pt idx="1">
                  <c:v>0.3146067415730337</c:v>
                </c:pt>
                <c:pt idx="2">
                  <c:v>0.25842696629213485</c:v>
                </c:pt>
                <c:pt idx="3">
                  <c:v>3.3707865168539325E-2</c:v>
                </c:pt>
              </c:numCache>
            </c:numRef>
          </c:val>
          <c:extLst xmlns:c16r2="http://schemas.microsoft.com/office/drawing/2015/06/chart">
            <c:ext xmlns:c16="http://schemas.microsoft.com/office/drawing/2014/chart" uri="{C3380CC4-5D6E-409C-BE32-E72D297353CC}">
              <c16:uniqueId val="{00000000-AC2F-4229-8555-914AED5C8457}"/>
            </c:ext>
          </c:extLst>
        </c:ser>
        <c:dLbls>
          <c:showLegendKey val="0"/>
          <c:showVal val="0"/>
          <c:showCatName val="0"/>
          <c:showSerName val="0"/>
          <c:showPercent val="0"/>
          <c:showBubbleSize val="0"/>
        </c:dLbls>
        <c:gapWidth val="219"/>
        <c:overlap val="-27"/>
        <c:axId val="-1291045152"/>
        <c:axId val="-1291052224"/>
      </c:barChart>
      <c:catAx>
        <c:axId val="-129104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52224"/>
        <c:crosses val="autoZero"/>
        <c:auto val="1"/>
        <c:lblAlgn val="ctr"/>
        <c:lblOffset val="100"/>
        <c:noMultiLvlLbl val="0"/>
      </c:catAx>
      <c:valAx>
        <c:axId val="-1291052224"/>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291045152"/>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xmlns="" id="{9B5FB6F5-51EC-43FD-B8CF-E736365348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posición de fecha 2">
            <a:extLst>
              <a:ext uri="{FF2B5EF4-FFF2-40B4-BE49-F238E27FC236}">
                <a16:creationId xmlns:a16="http://schemas.microsoft.com/office/drawing/2014/main" xmlns="" id="{347FF874-B3EC-470E-8EA6-5BF0F789B4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7EEA255-14D4-40F6-8532-CE0FA145A0A4}" type="datetime1">
              <a:rPr lang="es-ES" smtClean="0"/>
              <a:t>20/08/2021</a:t>
            </a:fld>
            <a:endParaRPr lang="es-ES" dirty="0"/>
          </a:p>
        </p:txBody>
      </p:sp>
      <p:sp>
        <p:nvSpPr>
          <p:cNvPr id="4" name="Marcador de posición de pie de página 3">
            <a:extLst>
              <a:ext uri="{FF2B5EF4-FFF2-40B4-BE49-F238E27FC236}">
                <a16:creationId xmlns:a16="http://schemas.microsoft.com/office/drawing/2014/main" xmlns="" id="{40F35E46-8EA0-4D31-B53D-1DC006F225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xmlns="" id="{1089EA35-CB71-49D2-A823-EBB877793B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849CF80-918C-4346-8274-A92117EC4DD0}" type="slidenum">
              <a:rPr lang="es-ES" smtClean="0"/>
              <a:t>‹Nº›</a:t>
            </a:fld>
            <a:endParaRPr lang="es-ES"/>
          </a:p>
        </p:txBody>
      </p:sp>
    </p:spTree>
    <p:extLst>
      <p:ext uri="{BB962C8B-B14F-4D97-AF65-F5344CB8AC3E}">
        <p14:creationId xmlns:p14="http://schemas.microsoft.com/office/powerpoint/2010/main" val="1765724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1DE46-02B6-458F-AA21-DA6E0D32FDA0}" type="datetime1">
              <a:rPr lang="es-ES" smtClean="0"/>
              <a:pPr/>
              <a:t>20/08/2021</a:t>
            </a:fld>
            <a:endParaRPr lang="es-ES"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0279F17-7BA4-49BC-BB37-7F646CF8D2F0}" type="slidenum">
              <a:rPr lang="es-ES" noProof="0" smtClean="0"/>
              <a:t>‹Nº›</a:t>
            </a:fld>
            <a:endParaRPr lang="es-ES" noProof="0"/>
          </a:p>
        </p:txBody>
      </p:sp>
    </p:spTree>
    <p:extLst>
      <p:ext uri="{BB962C8B-B14F-4D97-AF65-F5344CB8AC3E}">
        <p14:creationId xmlns:p14="http://schemas.microsoft.com/office/powerpoint/2010/main" val="4265740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ES"/>
              <a:t>Cree un esquema para estar preparado:</a:t>
            </a:r>
          </a:p>
          <a:p>
            <a:pPr marL="182880" indent="-182880" rtl="0">
              <a:buFont typeface="+mj-lt"/>
              <a:buAutoNum type="arabicPeriod"/>
            </a:pPr>
            <a:r>
              <a:rPr lang="es-ES">
                <a:latin typeface="Tahoma" panose="020B0604030504040204" pitchFamily="34" charset="0"/>
                <a:ea typeface="Tahoma" panose="020B0604030504040204" pitchFamily="34" charset="0"/>
                <a:cs typeface="Tahoma" panose="020B0604030504040204" pitchFamily="34" charset="0"/>
              </a:rPr>
              <a:t>Introduzca la época (Use una combinación de elementos multimedia y texto)</a:t>
            </a:r>
          </a:p>
          <a:p>
            <a:pPr marL="182880" indent="-182880" rtl="0">
              <a:buFont typeface="+mj-lt"/>
              <a:buAutoNum type="arabicPeriod"/>
            </a:pPr>
            <a:r>
              <a:rPr lang="es-ES">
                <a:latin typeface="Tahoma" panose="020B0604030504040204" pitchFamily="34" charset="0"/>
                <a:ea typeface="Tahoma" panose="020B0604030504040204" pitchFamily="34" charset="0"/>
                <a:cs typeface="Tahoma" panose="020B0604030504040204" pitchFamily="34" charset="0"/>
              </a:rPr>
              <a:t>Organice los objetos para esquematizar la vida de la época que está presentando</a:t>
            </a:r>
          </a:p>
          <a:p>
            <a:pPr marL="182880" indent="-182880" rtl="0">
              <a:buFont typeface="+mj-lt"/>
              <a:buAutoNum type="arabicPeriod"/>
            </a:pPr>
            <a:r>
              <a:rPr lang="es-ES">
                <a:latin typeface="Tahoma" panose="020B0604030504040204" pitchFamily="34" charset="0"/>
                <a:ea typeface="Tahoma" panose="020B0604030504040204" pitchFamily="34" charset="0"/>
                <a:cs typeface="Tahoma" panose="020B0604030504040204" pitchFamily="34" charset="0"/>
              </a:rPr>
              <a:t>Piense en utilizar un guión gráfico para esquematizar imágenes e ideas</a:t>
            </a:r>
          </a:p>
          <a:p>
            <a:pPr marL="182880" indent="-182880" rtl="0">
              <a:buFont typeface="+mj-lt"/>
              <a:buAutoNum type="arabicPeriod"/>
            </a:pPr>
            <a:r>
              <a:rPr lang="es-ES">
                <a:latin typeface="Tahoma" panose="020B0604030504040204" pitchFamily="34" charset="0"/>
                <a:ea typeface="Tahoma" panose="020B0604030504040204" pitchFamily="34" charset="0"/>
                <a:cs typeface="Tahoma" panose="020B0604030504040204" pitchFamily="34" charset="0"/>
              </a:rPr>
              <a:t>Asegúrese de preparar una presentación clara y equilibrada de todos los aspectos de la época (personas, trabajos, comida, transporte, etcétera). ¿Qué más debe incluir para que el público sienta que ha visitado la época?</a:t>
            </a:r>
          </a:p>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1</a:t>
            </a:fld>
            <a:endParaRPr lang="es-ES"/>
          </a:p>
        </p:txBody>
      </p:sp>
    </p:spTree>
    <p:extLst>
      <p:ext uri="{BB962C8B-B14F-4D97-AF65-F5344CB8AC3E}">
        <p14:creationId xmlns:p14="http://schemas.microsoft.com/office/powerpoint/2010/main" val="3093659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11</a:t>
            </a:fld>
            <a:endParaRPr lang="es-ES"/>
          </a:p>
        </p:txBody>
      </p:sp>
    </p:spTree>
    <p:extLst>
      <p:ext uri="{BB962C8B-B14F-4D97-AF65-F5344CB8AC3E}">
        <p14:creationId xmlns:p14="http://schemas.microsoft.com/office/powerpoint/2010/main" val="4173817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12</a:t>
            </a:fld>
            <a:endParaRPr lang="es-ES"/>
          </a:p>
        </p:txBody>
      </p:sp>
    </p:spTree>
    <p:extLst>
      <p:ext uri="{BB962C8B-B14F-4D97-AF65-F5344CB8AC3E}">
        <p14:creationId xmlns:p14="http://schemas.microsoft.com/office/powerpoint/2010/main" val="3602462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13</a:t>
            </a:fld>
            <a:endParaRPr lang="es-ES"/>
          </a:p>
        </p:txBody>
      </p:sp>
    </p:spTree>
    <p:extLst>
      <p:ext uri="{BB962C8B-B14F-4D97-AF65-F5344CB8AC3E}">
        <p14:creationId xmlns:p14="http://schemas.microsoft.com/office/powerpoint/2010/main" val="3626083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14</a:t>
            </a:fld>
            <a:endParaRPr lang="es-ES"/>
          </a:p>
        </p:txBody>
      </p:sp>
    </p:spTree>
    <p:extLst>
      <p:ext uri="{BB962C8B-B14F-4D97-AF65-F5344CB8AC3E}">
        <p14:creationId xmlns:p14="http://schemas.microsoft.com/office/powerpoint/2010/main" val="46887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15</a:t>
            </a:fld>
            <a:endParaRPr lang="es-ES"/>
          </a:p>
        </p:txBody>
      </p:sp>
    </p:spTree>
    <p:extLst>
      <p:ext uri="{BB962C8B-B14F-4D97-AF65-F5344CB8AC3E}">
        <p14:creationId xmlns:p14="http://schemas.microsoft.com/office/powerpoint/2010/main" val="134692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16</a:t>
            </a:fld>
            <a:endParaRPr lang="es-ES"/>
          </a:p>
        </p:txBody>
      </p:sp>
    </p:spTree>
    <p:extLst>
      <p:ext uri="{BB962C8B-B14F-4D97-AF65-F5344CB8AC3E}">
        <p14:creationId xmlns:p14="http://schemas.microsoft.com/office/powerpoint/2010/main" val="398187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17</a:t>
            </a:fld>
            <a:endParaRPr lang="es-ES"/>
          </a:p>
        </p:txBody>
      </p:sp>
    </p:spTree>
    <p:extLst>
      <p:ext uri="{BB962C8B-B14F-4D97-AF65-F5344CB8AC3E}">
        <p14:creationId xmlns:p14="http://schemas.microsoft.com/office/powerpoint/2010/main" val="610563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18</a:t>
            </a:fld>
            <a:endParaRPr lang="es-ES"/>
          </a:p>
        </p:txBody>
      </p:sp>
    </p:spTree>
    <p:extLst>
      <p:ext uri="{BB962C8B-B14F-4D97-AF65-F5344CB8AC3E}">
        <p14:creationId xmlns:p14="http://schemas.microsoft.com/office/powerpoint/2010/main" val="843355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19</a:t>
            </a:fld>
            <a:endParaRPr lang="es-ES"/>
          </a:p>
        </p:txBody>
      </p:sp>
    </p:spTree>
    <p:extLst>
      <p:ext uri="{BB962C8B-B14F-4D97-AF65-F5344CB8AC3E}">
        <p14:creationId xmlns:p14="http://schemas.microsoft.com/office/powerpoint/2010/main" val="1359125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20</a:t>
            </a:fld>
            <a:endParaRPr lang="es-ES"/>
          </a:p>
        </p:txBody>
      </p:sp>
    </p:spTree>
    <p:extLst>
      <p:ext uri="{BB962C8B-B14F-4D97-AF65-F5344CB8AC3E}">
        <p14:creationId xmlns:p14="http://schemas.microsoft.com/office/powerpoint/2010/main" val="623240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2</a:t>
            </a:fld>
            <a:endParaRPr lang="es-ES"/>
          </a:p>
        </p:txBody>
      </p:sp>
    </p:spTree>
    <p:extLst>
      <p:ext uri="{BB962C8B-B14F-4D97-AF65-F5344CB8AC3E}">
        <p14:creationId xmlns:p14="http://schemas.microsoft.com/office/powerpoint/2010/main" val="1843154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21</a:t>
            </a:fld>
            <a:endParaRPr lang="es-ES"/>
          </a:p>
        </p:txBody>
      </p:sp>
    </p:spTree>
    <p:extLst>
      <p:ext uri="{BB962C8B-B14F-4D97-AF65-F5344CB8AC3E}">
        <p14:creationId xmlns:p14="http://schemas.microsoft.com/office/powerpoint/2010/main" val="303815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22</a:t>
            </a:fld>
            <a:endParaRPr lang="es-ES"/>
          </a:p>
        </p:txBody>
      </p:sp>
    </p:spTree>
    <p:extLst>
      <p:ext uri="{BB962C8B-B14F-4D97-AF65-F5344CB8AC3E}">
        <p14:creationId xmlns:p14="http://schemas.microsoft.com/office/powerpoint/2010/main" val="3138894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23</a:t>
            </a:fld>
            <a:endParaRPr lang="es-ES"/>
          </a:p>
        </p:txBody>
      </p:sp>
    </p:spTree>
    <p:extLst>
      <p:ext uri="{BB962C8B-B14F-4D97-AF65-F5344CB8AC3E}">
        <p14:creationId xmlns:p14="http://schemas.microsoft.com/office/powerpoint/2010/main" val="1378936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24</a:t>
            </a:fld>
            <a:endParaRPr lang="es-ES"/>
          </a:p>
        </p:txBody>
      </p:sp>
    </p:spTree>
    <p:extLst>
      <p:ext uri="{BB962C8B-B14F-4D97-AF65-F5344CB8AC3E}">
        <p14:creationId xmlns:p14="http://schemas.microsoft.com/office/powerpoint/2010/main" val="3330629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25</a:t>
            </a:fld>
            <a:endParaRPr lang="es-ES"/>
          </a:p>
        </p:txBody>
      </p:sp>
    </p:spTree>
    <p:extLst>
      <p:ext uri="{BB962C8B-B14F-4D97-AF65-F5344CB8AC3E}">
        <p14:creationId xmlns:p14="http://schemas.microsoft.com/office/powerpoint/2010/main" val="379280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26</a:t>
            </a:fld>
            <a:endParaRPr lang="es-ES"/>
          </a:p>
        </p:txBody>
      </p:sp>
    </p:spTree>
    <p:extLst>
      <p:ext uri="{BB962C8B-B14F-4D97-AF65-F5344CB8AC3E}">
        <p14:creationId xmlns:p14="http://schemas.microsoft.com/office/powerpoint/2010/main" val="3931092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27</a:t>
            </a:fld>
            <a:endParaRPr lang="es-ES"/>
          </a:p>
        </p:txBody>
      </p:sp>
    </p:spTree>
    <p:extLst>
      <p:ext uri="{BB962C8B-B14F-4D97-AF65-F5344CB8AC3E}">
        <p14:creationId xmlns:p14="http://schemas.microsoft.com/office/powerpoint/2010/main" val="3041344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3</a:t>
            </a:fld>
            <a:endParaRPr lang="es-ES"/>
          </a:p>
        </p:txBody>
      </p:sp>
    </p:spTree>
    <p:extLst>
      <p:ext uri="{BB962C8B-B14F-4D97-AF65-F5344CB8AC3E}">
        <p14:creationId xmlns:p14="http://schemas.microsoft.com/office/powerpoint/2010/main" val="4044171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4</a:t>
            </a:fld>
            <a:endParaRPr lang="es-ES"/>
          </a:p>
        </p:txBody>
      </p:sp>
    </p:spTree>
    <p:extLst>
      <p:ext uri="{BB962C8B-B14F-4D97-AF65-F5344CB8AC3E}">
        <p14:creationId xmlns:p14="http://schemas.microsoft.com/office/powerpoint/2010/main" val="2654032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5</a:t>
            </a:fld>
            <a:endParaRPr lang="es-ES"/>
          </a:p>
        </p:txBody>
      </p:sp>
    </p:spTree>
    <p:extLst>
      <p:ext uri="{BB962C8B-B14F-4D97-AF65-F5344CB8AC3E}">
        <p14:creationId xmlns:p14="http://schemas.microsoft.com/office/powerpoint/2010/main" val="3782944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6</a:t>
            </a:fld>
            <a:endParaRPr lang="es-ES"/>
          </a:p>
        </p:txBody>
      </p:sp>
    </p:spTree>
    <p:extLst>
      <p:ext uri="{BB962C8B-B14F-4D97-AF65-F5344CB8AC3E}">
        <p14:creationId xmlns:p14="http://schemas.microsoft.com/office/powerpoint/2010/main" val="2853891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7</a:t>
            </a:fld>
            <a:endParaRPr lang="es-ES"/>
          </a:p>
        </p:txBody>
      </p:sp>
    </p:spTree>
    <p:extLst>
      <p:ext uri="{BB962C8B-B14F-4D97-AF65-F5344CB8AC3E}">
        <p14:creationId xmlns:p14="http://schemas.microsoft.com/office/powerpoint/2010/main" val="3096060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9</a:t>
            </a:fld>
            <a:endParaRPr lang="es-ES"/>
          </a:p>
        </p:txBody>
      </p:sp>
    </p:spTree>
    <p:extLst>
      <p:ext uri="{BB962C8B-B14F-4D97-AF65-F5344CB8AC3E}">
        <p14:creationId xmlns:p14="http://schemas.microsoft.com/office/powerpoint/2010/main" val="365988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B0279F17-7BA4-49BC-BB37-7F646CF8D2F0}" type="slidenum">
              <a:rPr lang="es-ES" smtClean="0"/>
              <a:t>10</a:t>
            </a:fld>
            <a:endParaRPr lang="es-ES"/>
          </a:p>
        </p:txBody>
      </p:sp>
    </p:spTree>
    <p:extLst>
      <p:ext uri="{BB962C8B-B14F-4D97-AF65-F5344CB8AC3E}">
        <p14:creationId xmlns:p14="http://schemas.microsoft.com/office/powerpoint/2010/main" val="3638259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 name="Imagen 8" descr="HD-PanelTitle-GrommetsCombin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ítulo 1"/>
          <p:cNvSpPr>
            <a:spLocks noGrp="1"/>
          </p:cNvSpPr>
          <p:nvPr>
            <p:ph type="ctrTitle"/>
          </p:nvPr>
        </p:nvSpPr>
        <p:spPr>
          <a:xfrm>
            <a:off x="2692398" y="1871131"/>
            <a:ext cx="6815669" cy="1515533"/>
          </a:xfrm>
        </p:spPr>
        <p:txBody>
          <a:bodyPr rtlCol="0" anchor="b">
            <a:noAutofit/>
          </a:bodyPr>
          <a:lstStyle>
            <a:lvl1pPr algn="ctr">
              <a:defRPr sz="5400">
                <a:effectLst/>
              </a:defRPr>
            </a:lvl1pPr>
          </a:lstStyle>
          <a:p>
            <a:pPr rtl="0"/>
            <a:r>
              <a:rPr lang="es-ES" noProof="0" smtClean="0"/>
              <a:t>Haga clic para modificar el estilo de título del patrón</a:t>
            </a:r>
            <a:endParaRPr lang="es-ES" noProof="0"/>
          </a:p>
        </p:txBody>
      </p:sp>
      <p:sp>
        <p:nvSpPr>
          <p:cNvPr id="3" name="Subtítulo 2"/>
          <p:cNvSpPr>
            <a:spLocks noGrp="1"/>
          </p:cNvSpPr>
          <p:nvPr>
            <p:ph type="subTitle" idx="1" hasCustomPrompt="1"/>
          </p:nvPr>
        </p:nvSpPr>
        <p:spPr>
          <a:xfrm>
            <a:off x="2692398" y="3657597"/>
            <a:ext cx="6815669" cy="1320802"/>
          </a:xfrm>
        </p:spPr>
        <p:txBody>
          <a:bodyPr rtlCol="0"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ES" noProof="0"/>
              <a:t>Haga clic para editar el estilo de subtítulo del patrón</a:t>
            </a:r>
          </a:p>
        </p:txBody>
      </p:sp>
      <p:sp>
        <p:nvSpPr>
          <p:cNvPr id="4" name="Marcador de posición de fecha 3"/>
          <p:cNvSpPr>
            <a:spLocks noGrp="1"/>
          </p:cNvSpPr>
          <p:nvPr>
            <p:ph type="dt" sz="half" idx="10"/>
          </p:nvPr>
        </p:nvSpPr>
        <p:spPr>
          <a:xfrm>
            <a:off x="7983232" y="5037663"/>
            <a:ext cx="897467" cy="279400"/>
          </a:xfrm>
        </p:spPr>
        <p:txBody>
          <a:bodyPr rtlCol="0"/>
          <a:lstStyle/>
          <a:p>
            <a:pPr rtl="0"/>
            <a:fld id="{970AD9AB-239E-449F-A640-8D18A7212FAA}" type="datetime1">
              <a:rPr lang="es-ES" noProof="0" smtClean="0"/>
              <a:t>20/08/2021</a:t>
            </a:fld>
            <a:endParaRPr lang="es-ES" noProof="0"/>
          </a:p>
        </p:txBody>
      </p:sp>
      <p:sp>
        <p:nvSpPr>
          <p:cNvPr id="5" name="Marcador de posición de pie de página 4"/>
          <p:cNvSpPr>
            <a:spLocks noGrp="1"/>
          </p:cNvSpPr>
          <p:nvPr>
            <p:ph type="ftr" sz="quarter" idx="11"/>
          </p:nvPr>
        </p:nvSpPr>
        <p:spPr>
          <a:xfrm>
            <a:off x="2692397" y="5037663"/>
            <a:ext cx="5214635" cy="279400"/>
          </a:xfrm>
        </p:spPr>
        <p:txBody>
          <a:bodyPr rtlCol="0"/>
          <a:lstStyle/>
          <a:p>
            <a:pPr rtl="0"/>
            <a:endParaRPr lang="es-ES" noProof="0"/>
          </a:p>
        </p:txBody>
      </p:sp>
      <p:sp>
        <p:nvSpPr>
          <p:cNvPr id="6" name="Marcador de posición de número de diapositiva 5"/>
          <p:cNvSpPr>
            <a:spLocks noGrp="1"/>
          </p:cNvSpPr>
          <p:nvPr>
            <p:ph type="sldNum" sz="quarter" idx="12"/>
          </p:nvPr>
        </p:nvSpPr>
        <p:spPr>
          <a:xfrm>
            <a:off x="8956900" y="5037663"/>
            <a:ext cx="551167" cy="279400"/>
          </a:xfrm>
        </p:spPr>
        <p:txBody>
          <a:bodyPr rtlCol="0"/>
          <a:lstStyle/>
          <a:p>
            <a:pPr rtl="0"/>
            <a:fld id="{330EA680-D336-4FF7-8B7A-9848BB0A1C32}" type="slidenum">
              <a:rPr lang="es-ES" noProof="0" smtClean="0"/>
              <a:t>‹Nº›</a:t>
            </a:fld>
            <a:endParaRPr lang="es-ES" noProof="0"/>
          </a:p>
        </p:txBody>
      </p:sp>
      <p:cxnSp>
        <p:nvCxnSpPr>
          <p:cNvPr id="15" name="Conector recto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1858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2015069" y="1752606"/>
            <a:ext cx="8158688" cy="1822514"/>
          </a:xfrm>
        </p:spPr>
        <p:txBody>
          <a:bodyPr rtlCol="0" anchor="b">
            <a:normAutofit/>
          </a:bodyPr>
          <a:lstStyle>
            <a:lvl1pPr algn="ctr">
              <a:defRPr sz="4400" b="0" cap="none"/>
            </a:lvl1pPr>
          </a:lstStyle>
          <a:p>
            <a:pPr rtl="0"/>
            <a:r>
              <a:rPr lang="es-ES" noProof="0" smtClean="0"/>
              <a:t>Haga clic para modificar el estilo de título del patrón</a:t>
            </a:r>
            <a:endParaRPr lang="es-ES" noProof="0"/>
          </a:p>
        </p:txBody>
      </p:sp>
      <p:sp>
        <p:nvSpPr>
          <p:cNvPr id="3" name="Marcador de posición de texto 2"/>
          <p:cNvSpPr>
            <a:spLocks noGrp="1"/>
          </p:cNvSpPr>
          <p:nvPr>
            <p:ph type="body" idx="1" hasCustomPrompt="1"/>
          </p:nvPr>
        </p:nvSpPr>
        <p:spPr>
          <a:xfrm>
            <a:off x="2015067" y="3846051"/>
            <a:ext cx="8158690" cy="954547"/>
          </a:xfrm>
        </p:spPr>
        <p:txBody>
          <a:bodyPr rtlCol="0"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Editar estilos de texto del patrón</a:t>
            </a:r>
          </a:p>
        </p:txBody>
      </p:sp>
      <p:sp>
        <p:nvSpPr>
          <p:cNvPr id="4" name="Marcador de posición de fecha 3"/>
          <p:cNvSpPr>
            <a:spLocks noGrp="1"/>
          </p:cNvSpPr>
          <p:nvPr>
            <p:ph type="dt" sz="half" idx="10"/>
          </p:nvPr>
        </p:nvSpPr>
        <p:spPr/>
        <p:txBody>
          <a:bodyPr rtlCol="0"/>
          <a:lstStyle/>
          <a:p>
            <a:pPr rtl="0"/>
            <a:fld id="{4BDB0475-10F8-4061-A00D-AEE7300BD2E7}" type="datetime1">
              <a:rPr lang="es-ES" noProof="0" smtClean="0"/>
              <a:t>20/08/2021</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330EA680-D336-4FF7-8B7A-9848BB0A1C32}" type="slidenum">
              <a:rPr lang="es-ES" noProof="0" smtClean="0"/>
              <a:t>‹Nº›</a:t>
            </a:fld>
            <a:endParaRPr lang="es-ES" noProof="0"/>
          </a:p>
        </p:txBody>
      </p:sp>
      <p:cxnSp>
        <p:nvCxnSpPr>
          <p:cNvPr id="16" name="Conector recto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8369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Conector recto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posición de contenido 2"/>
          <p:cNvSpPr>
            <a:spLocks noGrp="1"/>
          </p:cNvSpPr>
          <p:nvPr>
            <p:ph sz="half" idx="1" hasCustomPrompt="1"/>
          </p:nvPr>
        </p:nvSpPr>
        <p:spPr>
          <a:xfrm>
            <a:off x="1298448" y="2560320"/>
            <a:ext cx="4718304" cy="3310128"/>
          </a:xfrm>
        </p:spPr>
        <p:txBody>
          <a:bodyPr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hasCustomPrompt="1"/>
          </p:nvPr>
        </p:nvSpPr>
        <p:spPr>
          <a:xfrm>
            <a:off x="6181344" y="2560320"/>
            <a:ext cx="4718304" cy="3310128"/>
          </a:xfrm>
        </p:spPr>
        <p:txBody>
          <a:bodyPr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fecha 4"/>
          <p:cNvSpPr>
            <a:spLocks noGrp="1"/>
          </p:cNvSpPr>
          <p:nvPr>
            <p:ph type="dt" sz="half" idx="10"/>
          </p:nvPr>
        </p:nvSpPr>
        <p:spPr/>
        <p:txBody>
          <a:bodyPr rtlCol="0"/>
          <a:lstStyle/>
          <a:p>
            <a:pPr rtl="0"/>
            <a:fld id="{2B5B011B-CFE8-4324-B7F8-6F41AE90A20F}" type="datetime1">
              <a:rPr lang="es-ES" noProof="0" smtClean="0"/>
              <a:t>20/08/2021</a:t>
            </a:fld>
            <a:endParaRPr lang="es-ES" noProof="0"/>
          </a:p>
        </p:txBody>
      </p:sp>
      <p:sp>
        <p:nvSpPr>
          <p:cNvPr id="6" name="Marcador de posición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330EA680-D336-4FF7-8B7A-9848BB0A1C32}" type="slidenum">
              <a:rPr lang="es-ES" noProof="0" smtClean="0"/>
              <a:t>‹Nº›</a:t>
            </a:fld>
            <a:endParaRPr lang="es-ES" noProof="0"/>
          </a:p>
        </p:txBody>
      </p:sp>
    </p:spTree>
    <p:extLst>
      <p:ext uri="{BB962C8B-B14F-4D97-AF65-F5344CB8AC3E}">
        <p14:creationId xmlns:p14="http://schemas.microsoft.com/office/powerpoint/2010/main" val="1336379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a:defRPr/>
            </a:lvl1pPr>
          </a:lstStyle>
          <a:p>
            <a:pPr rtl="0"/>
            <a:r>
              <a:rPr lang="es-ES" noProof="0" smtClean="0"/>
              <a:t>Haga clic para modificar el estilo de título del patrón</a:t>
            </a:r>
            <a:endParaRPr lang="es-ES" noProof="0"/>
          </a:p>
        </p:txBody>
      </p:sp>
      <p:sp>
        <p:nvSpPr>
          <p:cNvPr id="3" name="Marcador de posición de texto 2"/>
          <p:cNvSpPr>
            <a:spLocks noGrp="1"/>
          </p:cNvSpPr>
          <p:nvPr>
            <p:ph type="body" idx="1" hasCustomPrompt="1"/>
          </p:nvPr>
        </p:nvSpPr>
        <p:spPr>
          <a:xfrm>
            <a:off x="1295400" y="2530739"/>
            <a:ext cx="4718304" cy="476250"/>
          </a:xfrm>
        </p:spPr>
        <p:txBody>
          <a:bodyPr rtlCol="0" anchor="b">
            <a:noAutofit/>
          </a:bodyPr>
          <a:lstStyle>
            <a:lvl1pPr marL="0" indent="0">
              <a:buNone/>
              <a:defRPr sz="2800" b="0">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posición de contenido 3"/>
          <p:cNvSpPr>
            <a:spLocks noGrp="1"/>
          </p:cNvSpPr>
          <p:nvPr>
            <p:ph sz="half" idx="2" hasCustomPrompt="1"/>
          </p:nvPr>
        </p:nvSpPr>
        <p:spPr>
          <a:xfrm>
            <a:off x="1295400" y="3116261"/>
            <a:ext cx="4718304" cy="2632605"/>
          </a:xfrm>
        </p:spPr>
        <p:txBody>
          <a:bodyPr rtlCol="0" anchor="t">
            <a:normAutofit/>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p:cNvSpPr>
            <a:spLocks noGrp="1"/>
          </p:cNvSpPr>
          <p:nvPr>
            <p:ph type="body" sz="quarter" idx="3" hasCustomPrompt="1"/>
          </p:nvPr>
        </p:nvSpPr>
        <p:spPr>
          <a:xfrm>
            <a:off x="6180671" y="2530739"/>
            <a:ext cx="4718304" cy="476250"/>
          </a:xfrm>
        </p:spPr>
        <p:txBody>
          <a:bodyPr rtlCol="0" anchor="b">
            <a:noAutofit/>
          </a:bodyPr>
          <a:lstStyle>
            <a:lvl1pPr marL="0" indent="0">
              <a:buNone/>
              <a:defRPr sz="2800" b="0">
                <a:solidFill>
                  <a:schemeClr val="accent2">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6" name="Marcador de posición de contenido 5"/>
          <p:cNvSpPr>
            <a:spLocks noGrp="1"/>
          </p:cNvSpPr>
          <p:nvPr>
            <p:ph sz="quarter" idx="4" hasCustomPrompt="1"/>
          </p:nvPr>
        </p:nvSpPr>
        <p:spPr>
          <a:xfrm>
            <a:off x="6180671" y="3116261"/>
            <a:ext cx="4718304" cy="2632605"/>
          </a:xfrm>
        </p:spPr>
        <p:txBody>
          <a:bodyPr rtlCol="0" anchor="t">
            <a:norm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posición de fecha 6"/>
          <p:cNvSpPr>
            <a:spLocks noGrp="1"/>
          </p:cNvSpPr>
          <p:nvPr>
            <p:ph type="dt" sz="half" idx="10"/>
          </p:nvPr>
        </p:nvSpPr>
        <p:spPr/>
        <p:txBody>
          <a:bodyPr rtlCol="0"/>
          <a:lstStyle/>
          <a:p>
            <a:pPr rtl="0"/>
            <a:fld id="{B0F1376B-C18C-4D4E-A2B0-6A516315D2E1}" type="datetime1">
              <a:rPr lang="es-ES" noProof="0" smtClean="0"/>
              <a:t>20/08/2021</a:t>
            </a:fld>
            <a:endParaRPr lang="es-ES" noProof="0"/>
          </a:p>
        </p:txBody>
      </p:sp>
      <p:sp>
        <p:nvSpPr>
          <p:cNvPr id="8" name="Marcador de posición de pie de página 7"/>
          <p:cNvSpPr>
            <a:spLocks noGrp="1"/>
          </p:cNvSpPr>
          <p:nvPr>
            <p:ph type="ftr" sz="quarter" idx="11"/>
          </p:nvPr>
        </p:nvSpPr>
        <p:spPr/>
        <p:txBody>
          <a:bodyPr rtlCol="0"/>
          <a:lstStyle/>
          <a:p>
            <a:pPr rtl="0"/>
            <a:endParaRPr lang="es-ES" noProof="0"/>
          </a:p>
        </p:txBody>
      </p:sp>
      <p:sp>
        <p:nvSpPr>
          <p:cNvPr id="9" name="Marcador de número de diapositiva 8"/>
          <p:cNvSpPr>
            <a:spLocks noGrp="1"/>
          </p:cNvSpPr>
          <p:nvPr>
            <p:ph type="sldNum" sz="quarter" idx="12"/>
          </p:nvPr>
        </p:nvSpPr>
        <p:spPr/>
        <p:txBody>
          <a:bodyPr rtlCol="0"/>
          <a:lstStyle/>
          <a:p>
            <a:pPr rtl="0"/>
            <a:fld id="{330EA680-D336-4FF7-8B7A-9848BB0A1C32}" type="slidenum">
              <a:rPr lang="es-ES" noProof="0" smtClean="0"/>
              <a:t>‹Nº›</a:t>
            </a:fld>
            <a:endParaRPr lang="es-ES" noProof="0"/>
          </a:p>
        </p:txBody>
      </p:sp>
      <p:cxnSp>
        <p:nvCxnSpPr>
          <p:cNvPr id="18" name="Conector recto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9178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ido + foto a la derecha">
    <p:spTree>
      <p:nvGrpSpPr>
        <p:cNvPr id="1" name=""/>
        <p:cNvGrpSpPr/>
        <p:nvPr/>
      </p:nvGrpSpPr>
      <p:grpSpPr>
        <a:xfrm>
          <a:off x="0" y="0"/>
          <a:ext cx="0" cy="0"/>
          <a:chOff x="0" y="0"/>
          <a:chExt cx="0" cy="0"/>
        </a:xfrm>
      </p:grpSpPr>
      <p:cxnSp>
        <p:nvCxnSpPr>
          <p:cNvPr id="8" name="Conector recto 7"/>
          <p:cNvCxnSpPr>
            <a:cxnSpLocks/>
          </p:cNvCxnSpPr>
          <p:nvPr/>
        </p:nvCxnSpPr>
        <p:spPr>
          <a:xfrm>
            <a:off x="1295401" y="2421466"/>
            <a:ext cx="358038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ítulo 1"/>
          <p:cNvSpPr>
            <a:spLocks noGrp="1"/>
          </p:cNvSpPr>
          <p:nvPr>
            <p:ph type="title" hasCustomPrompt="1"/>
          </p:nvPr>
        </p:nvSpPr>
        <p:spPr>
          <a:xfrm>
            <a:off x="1295403" y="982132"/>
            <a:ext cx="3580380" cy="1303867"/>
          </a:xfrm>
        </p:spPr>
        <p:txBody>
          <a:bodyPr rtlCol="0"/>
          <a:lstStyle>
            <a:lvl1pPr algn="l">
              <a:defRPr/>
            </a:lvl1pPr>
          </a:lstStyle>
          <a:p>
            <a:pPr rtl="0"/>
            <a:r>
              <a:rPr lang="es-ES" noProof="0"/>
              <a:t>Haga clic para editar el título</a:t>
            </a:r>
          </a:p>
        </p:txBody>
      </p:sp>
      <p:sp>
        <p:nvSpPr>
          <p:cNvPr id="5" name="Marcador de posición de fecha 4"/>
          <p:cNvSpPr>
            <a:spLocks noGrp="1"/>
          </p:cNvSpPr>
          <p:nvPr>
            <p:ph type="dt" sz="half" idx="10"/>
          </p:nvPr>
        </p:nvSpPr>
        <p:spPr/>
        <p:txBody>
          <a:bodyPr rtlCol="0"/>
          <a:lstStyle/>
          <a:p>
            <a:pPr rtl="0"/>
            <a:fld id="{A1AE89C7-FD85-4716-BC5B-C48B06FB534F}" type="datetime1">
              <a:rPr lang="es-ES" noProof="0" smtClean="0"/>
              <a:t>20/08/2021</a:t>
            </a:fld>
            <a:endParaRPr lang="es-ES" noProof="0"/>
          </a:p>
        </p:txBody>
      </p:sp>
      <p:sp>
        <p:nvSpPr>
          <p:cNvPr id="6" name="Marcador de posición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330EA680-D336-4FF7-8B7A-9848BB0A1C32}" type="slidenum">
              <a:rPr lang="es-ES" noProof="0" smtClean="0"/>
              <a:t>‹Nº›</a:t>
            </a:fld>
            <a:endParaRPr lang="es-ES" noProof="0"/>
          </a:p>
        </p:txBody>
      </p:sp>
      <p:sp>
        <p:nvSpPr>
          <p:cNvPr id="10" name="Paralelogramo 9">
            <a:extLst>
              <a:ext uri="{FF2B5EF4-FFF2-40B4-BE49-F238E27FC236}">
                <a16:creationId xmlns:a16="http://schemas.microsoft.com/office/drawing/2014/main" xmlns="" id="{9C4F6082-2952-43DC-9B9C-74C88B262CE9}"/>
              </a:ext>
            </a:extLst>
          </p:cNvPr>
          <p:cNvSpPr/>
          <p:nvPr userDrawn="1"/>
        </p:nvSpPr>
        <p:spPr>
          <a:xfrm rot="5400000">
            <a:off x="6801681" y="1316976"/>
            <a:ext cx="4037344" cy="5975391"/>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Esquinas redondeadas 10">
            <a:extLst>
              <a:ext uri="{FF2B5EF4-FFF2-40B4-BE49-F238E27FC236}">
                <a16:creationId xmlns:a16="http://schemas.microsoft.com/office/drawing/2014/main" xmlns="" id="{67618976-780E-4131-85CD-66F013F5ACDE}"/>
              </a:ext>
            </a:extLst>
          </p:cNvPr>
          <p:cNvSpPr/>
          <p:nvPr userDrawn="1"/>
        </p:nvSpPr>
        <p:spPr>
          <a:xfrm rot="-120000">
            <a:off x="5372113" y="869568"/>
            <a:ext cx="5703690" cy="490284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Marcador de posición de imagen 17">
            <a:extLst>
              <a:ext uri="{FF2B5EF4-FFF2-40B4-BE49-F238E27FC236}">
                <a16:creationId xmlns:a16="http://schemas.microsoft.com/office/drawing/2014/main" xmlns="" id="{01E4A9BC-C863-435A-8A18-508AE86DCBB7}"/>
              </a:ext>
            </a:extLst>
          </p:cNvPr>
          <p:cNvSpPr>
            <a:spLocks noGrp="1"/>
          </p:cNvSpPr>
          <p:nvPr>
            <p:ph type="pic" sz="quarter" idx="14" hasCustomPrompt="1"/>
          </p:nvPr>
        </p:nvSpPr>
        <p:spPr>
          <a:xfrm rot="-120000" flipH="1">
            <a:off x="5584031" y="1077708"/>
            <a:ext cx="5279854" cy="4486565"/>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mn-lt"/>
                <a:cs typeface="Times New Roman" panose="02020603050405020304" pitchFamily="18" charset="0"/>
              </a:defRPr>
            </a:lvl1pPr>
          </a:lstStyle>
          <a:p>
            <a:pPr rtl="0"/>
            <a:r>
              <a:rPr lang="es-ES" noProof="0"/>
              <a:t>Inserte o arrastre y coloque su foto</a:t>
            </a:r>
          </a:p>
        </p:txBody>
      </p:sp>
      <p:sp>
        <p:nvSpPr>
          <p:cNvPr id="13" name="Marcador de posición de texto 3">
            <a:extLst>
              <a:ext uri="{FF2B5EF4-FFF2-40B4-BE49-F238E27FC236}">
                <a16:creationId xmlns:a16="http://schemas.microsoft.com/office/drawing/2014/main" xmlns="" id="{809CB875-1032-49F8-A74E-BD0BA58F9727}"/>
              </a:ext>
            </a:extLst>
          </p:cNvPr>
          <p:cNvSpPr>
            <a:spLocks noGrp="1"/>
          </p:cNvSpPr>
          <p:nvPr>
            <p:ph type="body" sz="half" idx="2" hasCustomPrompt="1"/>
          </p:nvPr>
        </p:nvSpPr>
        <p:spPr>
          <a:xfrm>
            <a:off x="1295400" y="2556934"/>
            <a:ext cx="3580381" cy="3312054"/>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Tree>
    <p:extLst>
      <p:ext uri="{BB962C8B-B14F-4D97-AF65-F5344CB8AC3E}">
        <p14:creationId xmlns:p14="http://schemas.microsoft.com/office/powerpoint/2010/main" val="178245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ido + foto a la derecha">
    <p:spTree>
      <p:nvGrpSpPr>
        <p:cNvPr id="1" name=""/>
        <p:cNvGrpSpPr/>
        <p:nvPr/>
      </p:nvGrpSpPr>
      <p:grpSpPr>
        <a:xfrm>
          <a:off x="0" y="0"/>
          <a:ext cx="0" cy="0"/>
          <a:chOff x="0" y="0"/>
          <a:chExt cx="0" cy="0"/>
        </a:xfrm>
      </p:grpSpPr>
      <p:cxnSp>
        <p:nvCxnSpPr>
          <p:cNvPr id="8" name="Conector recto 7"/>
          <p:cNvCxnSpPr>
            <a:cxnSpLocks/>
          </p:cNvCxnSpPr>
          <p:nvPr/>
        </p:nvCxnSpPr>
        <p:spPr>
          <a:xfrm>
            <a:off x="1295401" y="2421466"/>
            <a:ext cx="358038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ítulo 1"/>
          <p:cNvSpPr>
            <a:spLocks noGrp="1"/>
          </p:cNvSpPr>
          <p:nvPr>
            <p:ph type="title" hasCustomPrompt="1"/>
          </p:nvPr>
        </p:nvSpPr>
        <p:spPr>
          <a:xfrm>
            <a:off x="1295403" y="982132"/>
            <a:ext cx="3580380" cy="1303867"/>
          </a:xfrm>
        </p:spPr>
        <p:txBody>
          <a:bodyPr rtlCol="0"/>
          <a:lstStyle>
            <a:lvl1pPr algn="l">
              <a:defRPr/>
            </a:lvl1pPr>
          </a:lstStyle>
          <a:p>
            <a:pPr rtl="0"/>
            <a:r>
              <a:rPr lang="es-ES" noProof="0"/>
              <a:t>Haga clic para editar el título</a:t>
            </a:r>
          </a:p>
        </p:txBody>
      </p:sp>
      <p:sp>
        <p:nvSpPr>
          <p:cNvPr id="3" name="Marcador de posición de contenido 2"/>
          <p:cNvSpPr>
            <a:spLocks noGrp="1"/>
          </p:cNvSpPr>
          <p:nvPr>
            <p:ph sz="half" idx="1" hasCustomPrompt="1"/>
          </p:nvPr>
        </p:nvSpPr>
        <p:spPr>
          <a:xfrm>
            <a:off x="5288294" y="895547"/>
            <a:ext cx="5871325" cy="4974901"/>
          </a:xfrm>
        </p:spPr>
        <p:txBody>
          <a:bodyPr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fecha 4"/>
          <p:cNvSpPr>
            <a:spLocks noGrp="1"/>
          </p:cNvSpPr>
          <p:nvPr>
            <p:ph type="dt" sz="half" idx="10"/>
          </p:nvPr>
        </p:nvSpPr>
        <p:spPr/>
        <p:txBody>
          <a:bodyPr rtlCol="0"/>
          <a:lstStyle/>
          <a:p>
            <a:pPr rtl="0"/>
            <a:fld id="{283F329C-E975-40F1-A291-1EA5A262E381}" type="datetime1">
              <a:rPr lang="es-ES" noProof="0" smtClean="0"/>
              <a:t>20/08/2021</a:t>
            </a:fld>
            <a:endParaRPr lang="es-ES" noProof="0"/>
          </a:p>
        </p:txBody>
      </p:sp>
      <p:sp>
        <p:nvSpPr>
          <p:cNvPr id="6" name="Marcador de posición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330EA680-D336-4FF7-8B7A-9848BB0A1C32}" type="slidenum">
              <a:rPr lang="es-ES" noProof="0" smtClean="0"/>
              <a:t>‹Nº›</a:t>
            </a:fld>
            <a:endParaRPr lang="es-ES" noProof="0"/>
          </a:p>
        </p:txBody>
      </p:sp>
      <p:sp>
        <p:nvSpPr>
          <p:cNvPr id="13" name="Marcador de posición de texto 3">
            <a:extLst>
              <a:ext uri="{FF2B5EF4-FFF2-40B4-BE49-F238E27FC236}">
                <a16:creationId xmlns:a16="http://schemas.microsoft.com/office/drawing/2014/main" xmlns="" id="{379CAAA9-085A-46C2-A892-DE935E67C328}"/>
              </a:ext>
            </a:extLst>
          </p:cNvPr>
          <p:cNvSpPr>
            <a:spLocks noGrp="1"/>
          </p:cNvSpPr>
          <p:nvPr>
            <p:ph type="body" sz="half" idx="2" hasCustomPrompt="1"/>
          </p:nvPr>
        </p:nvSpPr>
        <p:spPr>
          <a:xfrm>
            <a:off x="1295400" y="2556934"/>
            <a:ext cx="3580381" cy="3312054"/>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Tree>
    <p:extLst>
      <p:ext uri="{BB962C8B-B14F-4D97-AF65-F5344CB8AC3E}">
        <p14:creationId xmlns:p14="http://schemas.microsoft.com/office/powerpoint/2010/main" val="887113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posición de fecha 2"/>
          <p:cNvSpPr>
            <a:spLocks noGrp="1"/>
          </p:cNvSpPr>
          <p:nvPr>
            <p:ph type="dt" sz="half" idx="10"/>
          </p:nvPr>
        </p:nvSpPr>
        <p:spPr/>
        <p:txBody>
          <a:bodyPr rtlCol="0"/>
          <a:lstStyle/>
          <a:p>
            <a:pPr rtl="0"/>
            <a:fld id="{07E65AA9-64B9-4703-9406-A953B162DEB9}" type="datetime1">
              <a:rPr lang="es-ES" noProof="0" smtClean="0"/>
              <a:t>20/08/2021</a:t>
            </a:fld>
            <a:endParaRPr lang="es-ES" noProof="0"/>
          </a:p>
        </p:txBody>
      </p:sp>
      <p:sp>
        <p:nvSpPr>
          <p:cNvPr id="4" name="Marcador de posición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330EA680-D336-4FF7-8B7A-9848BB0A1C32}" type="slidenum">
              <a:rPr lang="es-ES" noProof="0" smtClean="0"/>
              <a:t>‹Nº›</a:t>
            </a:fld>
            <a:endParaRPr lang="es-ES" noProof="0"/>
          </a:p>
        </p:txBody>
      </p:sp>
      <p:cxnSp>
        <p:nvCxnSpPr>
          <p:cNvPr id="14" name="Conector recto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8454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p>
            <a:pPr rtl="0"/>
            <a:fld id="{3A483BE3-305B-46CD-97F5-69B838974B21}" type="datetime1">
              <a:rPr lang="es-ES" noProof="0" smtClean="0"/>
              <a:t>20/08/2021</a:t>
            </a:fld>
            <a:endParaRPr lang="es-ES" noProof="0"/>
          </a:p>
        </p:txBody>
      </p:sp>
      <p:sp>
        <p:nvSpPr>
          <p:cNvPr id="3" name="Marcador de posición de pie de página 2"/>
          <p:cNvSpPr>
            <a:spLocks noGrp="1"/>
          </p:cNvSpPr>
          <p:nvPr>
            <p:ph type="ftr" sz="quarter" idx="11"/>
          </p:nvPr>
        </p:nvSpPr>
        <p:spPr/>
        <p:txBody>
          <a:bodyPr rtlCol="0"/>
          <a:lstStyle/>
          <a:p>
            <a:pPr rtl="0"/>
            <a:endParaRPr lang="es-ES" noProof="0"/>
          </a:p>
        </p:txBody>
      </p:sp>
      <p:sp>
        <p:nvSpPr>
          <p:cNvPr id="4" name="Marcador de número de diapositiva 3"/>
          <p:cNvSpPr>
            <a:spLocks noGrp="1"/>
          </p:cNvSpPr>
          <p:nvPr>
            <p:ph type="sldNum" sz="quarter" idx="12"/>
          </p:nvPr>
        </p:nvSpPr>
        <p:spPr/>
        <p:txBody>
          <a:bodyPr rtlCol="0"/>
          <a:lstStyle/>
          <a:p>
            <a:pPr rtl="0"/>
            <a:fld id="{330EA680-D336-4FF7-8B7A-9848BB0A1C32}" type="slidenum">
              <a:rPr lang="es-ES" noProof="0" smtClean="0"/>
              <a:t>‹Nº›</a:t>
            </a:fld>
            <a:endParaRPr lang="es-ES" noProof="0"/>
          </a:p>
        </p:txBody>
      </p:sp>
    </p:spTree>
    <p:extLst>
      <p:ext uri="{BB962C8B-B14F-4D97-AF65-F5344CB8AC3E}">
        <p14:creationId xmlns:p14="http://schemas.microsoft.com/office/powerpoint/2010/main" val="310792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cxnSp>
        <p:nvCxnSpPr>
          <p:cNvPr id="7" name="Conector recto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ítulo 1"/>
          <p:cNvSpPr>
            <a:spLocks noGrp="1"/>
          </p:cNvSpPr>
          <p:nvPr>
            <p:ph type="title"/>
          </p:nvPr>
        </p:nvSpPr>
        <p:spPr/>
        <p:txBody>
          <a:bodyPr rtlCol="0"/>
          <a:lstStyle>
            <a:lvl1pPr>
              <a:defRPr>
                <a:latin typeface="+mj-lt"/>
              </a:defRPr>
            </a:lvl1pPr>
          </a:lstStyle>
          <a:p>
            <a:pPr rtl="0"/>
            <a:r>
              <a:rPr lang="es-ES" noProof="0" smtClean="0"/>
              <a:t>Haga clic para modificar el estilo de título del patrón</a:t>
            </a:r>
            <a:endParaRPr lang="es-ES" noProof="0"/>
          </a:p>
        </p:txBody>
      </p:sp>
      <p:sp>
        <p:nvSpPr>
          <p:cNvPr id="3" name="Marcador de posición de contenido 2"/>
          <p:cNvSpPr>
            <a:spLocks noGrp="1"/>
          </p:cNvSpPr>
          <p:nvPr>
            <p:ph idx="1" hasCustomPrompt="1"/>
          </p:nvPr>
        </p:nvSpPr>
        <p:spPr/>
        <p:txBody>
          <a:bodyPr rtlCol="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rtl="0"/>
            <a:fld id="{F5199314-1316-4F2F-BC9F-B3CFFC56F2C4}" type="datetime1">
              <a:rPr lang="es-ES" noProof="0" smtClean="0"/>
              <a:t>20/08/2021</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330EA680-D336-4FF7-8B7A-9848BB0A1C32}" type="slidenum">
              <a:rPr lang="es-ES" noProof="0" smtClean="0"/>
              <a:t>‹Nº›</a:t>
            </a:fld>
            <a:endParaRPr lang="es-ES" noProof="0"/>
          </a:p>
        </p:txBody>
      </p:sp>
    </p:spTree>
    <p:extLst>
      <p:ext uri="{BB962C8B-B14F-4D97-AF65-F5344CB8AC3E}">
        <p14:creationId xmlns:p14="http://schemas.microsoft.com/office/powerpoint/2010/main" val="204717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es columnas">
    <p:spTree>
      <p:nvGrpSpPr>
        <p:cNvPr id="1" name=""/>
        <p:cNvGrpSpPr/>
        <p:nvPr/>
      </p:nvGrpSpPr>
      <p:grpSpPr>
        <a:xfrm>
          <a:off x="0" y="0"/>
          <a:ext cx="0" cy="0"/>
          <a:chOff x="0" y="0"/>
          <a:chExt cx="0" cy="0"/>
        </a:xfrm>
      </p:grpSpPr>
      <p:sp>
        <p:nvSpPr>
          <p:cNvPr id="7" name="Elipse 6">
            <a:extLst>
              <a:ext uri="{FF2B5EF4-FFF2-40B4-BE49-F238E27FC236}">
                <a16:creationId xmlns:a16="http://schemas.microsoft.com/office/drawing/2014/main" xmlns="" id="{98A5301E-AB93-4945-A0AA-2215B6872DB2}"/>
              </a:ext>
            </a:extLst>
          </p:cNvPr>
          <p:cNvSpPr>
            <a:spLocks noChangeAspect="1"/>
          </p:cNvSpPr>
          <p:nvPr userDrawn="1"/>
        </p:nvSpPr>
        <p:spPr>
          <a:xfrm>
            <a:off x="1871401" y="2602132"/>
            <a:ext cx="1801368" cy="18013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Elipse 12">
            <a:extLst>
              <a:ext uri="{FF2B5EF4-FFF2-40B4-BE49-F238E27FC236}">
                <a16:creationId xmlns:a16="http://schemas.microsoft.com/office/drawing/2014/main" xmlns="" id="{D2FF1D57-3E5F-584B-94C2-629CD166831B}"/>
              </a:ext>
            </a:extLst>
          </p:cNvPr>
          <p:cNvSpPr>
            <a:spLocks noChangeAspect="1"/>
          </p:cNvSpPr>
          <p:nvPr userDrawn="1"/>
        </p:nvSpPr>
        <p:spPr>
          <a:xfrm>
            <a:off x="5194632" y="2602132"/>
            <a:ext cx="1801368" cy="18013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Elipse 14">
            <a:extLst>
              <a:ext uri="{FF2B5EF4-FFF2-40B4-BE49-F238E27FC236}">
                <a16:creationId xmlns:a16="http://schemas.microsoft.com/office/drawing/2014/main" xmlns="" id="{90A619F7-99B1-EB46-8946-F77C733C4D86}"/>
              </a:ext>
            </a:extLst>
          </p:cNvPr>
          <p:cNvSpPr>
            <a:spLocks noChangeAspect="1"/>
          </p:cNvSpPr>
          <p:nvPr userDrawn="1"/>
        </p:nvSpPr>
        <p:spPr>
          <a:xfrm>
            <a:off x="8519230" y="2602132"/>
            <a:ext cx="1801368" cy="18013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p:cNvSpPr>
            <a:spLocks noGrp="1"/>
          </p:cNvSpPr>
          <p:nvPr>
            <p:ph type="title"/>
          </p:nvPr>
        </p:nvSpPr>
        <p:spPr>
          <a:xfrm>
            <a:off x="1295402" y="982132"/>
            <a:ext cx="9601196" cy="1303867"/>
          </a:xfrm>
        </p:spPr>
        <p:txBody>
          <a:bodyPr rtlCol="0"/>
          <a:lstStyle/>
          <a:p>
            <a:pPr rtl="0"/>
            <a:r>
              <a:rPr lang="es-ES" noProof="0" smtClean="0"/>
              <a:t>Haga clic para modificar el estilo de título del patrón</a:t>
            </a:r>
            <a:endParaRPr lang="es-ES" noProof="0"/>
          </a:p>
        </p:txBody>
      </p:sp>
      <p:sp>
        <p:nvSpPr>
          <p:cNvPr id="3" name="Marcador de posición de contenido 2"/>
          <p:cNvSpPr>
            <a:spLocks noGrp="1"/>
          </p:cNvSpPr>
          <p:nvPr>
            <p:ph idx="1" hasCustomPrompt="1"/>
          </p:nvPr>
        </p:nvSpPr>
        <p:spPr>
          <a:xfrm>
            <a:off x="1295401" y="4804495"/>
            <a:ext cx="2952000" cy="1109133"/>
          </a:xfrm>
        </p:spPr>
        <p:txBody>
          <a:bodyPr rtlCol="0"/>
          <a:lstStyle/>
          <a:p>
            <a:pPr lvl="0" rtl="0"/>
            <a:r>
              <a:rPr lang="es-ES" noProof="0"/>
              <a:t>Editar estilos de texto del patrón</a:t>
            </a:r>
          </a:p>
          <a:p>
            <a:pPr lvl="1" rtl="0"/>
            <a:r>
              <a:rPr lang="es-ES" noProof="0"/>
              <a:t>Segundo nivel</a:t>
            </a:r>
          </a:p>
          <a:p>
            <a:pPr lvl="2" rtl="0"/>
            <a:r>
              <a:rPr lang="es-ES" noProof="0"/>
              <a:t>Tercer nivel</a:t>
            </a:r>
          </a:p>
        </p:txBody>
      </p:sp>
      <p:sp>
        <p:nvSpPr>
          <p:cNvPr id="4" name="Marcador de posición de fecha 3"/>
          <p:cNvSpPr>
            <a:spLocks noGrp="1"/>
          </p:cNvSpPr>
          <p:nvPr>
            <p:ph type="dt" sz="half" idx="10"/>
          </p:nvPr>
        </p:nvSpPr>
        <p:spPr/>
        <p:txBody>
          <a:bodyPr rtlCol="0"/>
          <a:lstStyle/>
          <a:p>
            <a:pPr rtl="0"/>
            <a:fld id="{B28530FD-5153-46B4-B5A7-F735ED51B0C9}" type="datetime1">
              <a:rPr lang="es-ES" noProof="0" smtClean="0"/>
              <a:t>20/08/2021</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330EA680-D336-4FF7-8B7A-9848BB0A1C32}" type="slidenum">
              <a:rPr lang="es-ES" noProof="0" smtClean="0"/>
              <a:t>‹Nº›</a:t>
            </a:fld>
            <a:endParaRPr lang="es-ES" noProof="0"/>
          </a:p>
        </p:txBody>
      </p:sp>
      <p:sp>
        <p:nvSpPr>
          <p:cNvPr id="9" name="Marcador de posición de contenido 2">
            <a:extLst>
              <a:ext uri="{FF2B5EF4-FFF2-40B4-BE49-F238E27FC236}">
                <a16:creationId xmlns:a16="http://schemas.microsoft.com/office/drawing/2014/main" xmlns="" id="{D2FC6D4A-DA65-4AB4-A214-ABFCCC77CE2F}"/>
              </a:ext>
            </a:extLst>
          </p:cNvPr>
          <p:cNvSpPr>
            <a:spLocks noGrp="1"/>
          </p:cNvSpPr>
          <p:nvPr>
            <p:ph idx="13" hasCustomPrompt="1"/>
          </p:nvPr>
        </p:nvSpPr>
        <p:spPr>
          <a:xfrm>
            <a:off x="4620000" y="4804495"/>
            <a:ext cx="2952000" cy="1109133"/>
          </a:xfrm>
        </p:spPr>
        <p:txBody>
          <a:bodyPr rtlCol="0"/>
          <a:lstStyle/>
          <a:p>
            <a:pPr lvl="0" rtl="0"/>
            <a:r>
              <a:rPr lang="es-ES" noProof="0"/>
              <a:t>Editar estilos de texto del patrón</a:t>
            </a:r>
          </a:p>
          <a:p>
            <a:pPr lvl="1" rtl="0"/>
            <a:r>
              <a:rPr lang="es-ES" noProof="0"/>
              <a:t>Segundo nivel</a:t>
            </a:r>
          </a:p>
          <a:p>
            <a:pPr lvl="2" rtl="0"/>
            <a:r>
              <a:rPr lang="es-ES" noProof="0"/>
              <a:t>Tercer nivel</a:t>
            </a:r>
          </a:p>
        </p:txBody>
      </p:sp>
      <p:sp>
        <p:nvSpPr>
          <p:cNvPr id="10" name="Marcador de posición de contenido 2">
            <a:extLst>
              <a:ext uri="{FF2B5EF4-FFF2-40B4-BE49-F238E27FC236}">
                <a16:creationId xmlns:a16="http://schemas.microsoft.com/office/drawing/2014/main" xmlns="" id="{64EDB116-654D-48D8-BED5-DCA5C06DA378}"/>
              </a:ext>
            </a:extLst>
          </p:cNvPr>
          <p:cNvSpPr>
            <a:spLocks noGrp="1"/>
          </p:cNvSpPr>
          <p:nvPr>
            <p:ph idx="14" hasCustomPrompt="1"/>
          </p:nvPr>
        </p:nvSpPr>
        <p:spPr>
          <a:xfrm>
            <a:off x="7944598" y="4804495"/>
            <a:ext cx="2952000" cy="1109133"/>
          </a:xfrm>
        </p:spPr>
        <p:txBody>
          <a:bodyPr rtlCol="0"/>
          <a:lstStyle/>
          <a:p>
            <a:pPr lvl="0" rtl="0"/>
            <a:r>
              <a:rPr lang="es-ES" noProof="0"/>
              <a:t>Editar estilos de texto del patrón</a:t>
            </a:r>
          </a:p>
          <a:p>
            <a:pPr lvl="1" rtl="0"/>
            <a:r>
              <a:rPr lang="es-ES" noProof="0"/>
              <a:t>Segundo nivel</a:t>
            </a:r>
          </a:p>
          <a:p>
            <a:pPr lvl="2" rtl="0"/>
            <a:r>
              <a:rPr lang="es-ES" noProof="0"/>
              <a:t>Tercer nivel</a:t>
            </a:r>
          </a:p>
        </p:txBody>
      </p:sp>
      <p:sp>
        <p:nvSpPr>
          <p:cNvPr id="12" name="Marcador de posición de imagen 11">
            <a:extLst>
              <a:ext uri="{FF2B5EF4-FFF2-40B4-BE49-F238E27FC236}">
                <a16:creationId xmlns:a16="http://schemas.microsoft.com/office/drawing/2014/main" xmlns="" id="{0E6232E7-9350-493B-BFD0-883015EB07CE}"/>
              </a:ext>
            </a:extLst>
          </p:cNvPr>
          <p:cNvSpPr>
            <a:spLocks noGrp="1" noChangeAspect="1"/>
          </p:cNvSpPr>
          <p:nvPr>
            <p:ph type="pic" sz="quarter" idx="15" hasCustomPrompt="1"/>
          </p:nvPr>
        </p:nvSpPr>
        <p:spPr>
          <a:xfrm>
            <a:off x="2191441" y="2922172"/>
            <a:ext cx="1161288" cy="1161288"/>
          </a:xfrm>
          <a:prstGeom prst="ellipse">
            <a:avLst/>
          </a:prstGeom>
          <a:noFill/>
        </p:spPr>
        <p:txBody>
          <a:bodyPr rtlCol="0" anchor="ctr"/>
          <a:lstStyle>
            <a:lvl1pPr marL="0" indent="0" algn="ctr">
              <a:buNone/>
              <a:defRPr sz="1400" i="1">
                <a:solidFill>
                  <a:schemeClr val="bg1"/>
                </a:solidFill>
              </a:defRPr>
            </a:lvl1pPr>
          </a:lstStyle>
          <a:p>
            <a:pPr rtl="0"/>
            <a:r>
              <a:rPr lang="es-ES" noProof="0"/>
              <a:t>Inserte icono o imagen</a:t>
            </a:r>
          </a:p>
        </p:txBody>
      </p:sp>
      <p:sp>
        <p:nvSpPr>
          <p:cNvPr id="14" name="Marcador de posición de imagen 13">
            <a:extLst>
              <a:ext uri="{FF2B5EF4-FFF2-40B4-BE49-F238E27FC236}">
                <a16:creationId xmlns:a16="http://schemas.microsoft.com/office/drawing/2014/main" xmlns="" id="{E13A6892-C6C0-404F-96AD-993154ED8C7C}"/>
              </a:ext>
            </a:extLst>
          </p:cNvPr>
          <p:cNvSpPr>
            <a:spLocks noGrp="1" noChangeAspect="1"/>
          </p:cNvSpPr>
          <p:nvPr>
            <p:ph type="pic" sz="quarter" idx="16" hasCustomPrompt="1"/>
          </p:nvPr>
        </p:nvSpPr>
        <p:spPr>
          <a:xfrm>
            <a:off x="5514672" y="2922172"/>
            <a:ext cx="1161288" cy="1161288"/>
          </a:xfrm>
          <a:prstGeom prst="ellipse">
            <a:avLst/>
          </a:prstGeom>
          <a:solidFill>
            <a:schemeClr val="accent2"/>
          </a:solidFill>
        </p:spPr>
        <p:txBody>
          <a:bodyPr rtlCol="0"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400" i="1">
                <a:solidFill>
                  <a:schemeClr val="bg1"/>
                </a:solidFill>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s-ES" noProof="0"/>
              <a:t>Inserte icono o imagen</a:t>
            </a:r>
          </a:p>
        </p:txBody>
      </p:sp>
      <p:sp>
        <p:nvSpPr>
          <p:cNvPr id="16" name="Marcador de posición de imagen 15">
            <a:extLst>
              <a:ext uri="{FF2B5EF4-FFF2-40B4-BE49-F238E27FC236}">
                <a16:creationId xmlns:a16="http://schemas.microsoft.com/office/drawing/2014/main" xmlns="" id="{70281C28-F044-4622-B651-CE20C022E723}"/>
              </a:ext>
            </a:extLst>
          </p:cNvPr>
          <p:cNvSpPr>
            <a:spLocks noGrp="1"/>
          </p:cNvSpPr>
          <p:nvPr>
            <p:ph type="pic" sz="quarter" idx="17" hasCustomPrompt="1"/>
          </p:nvPr>
        </p:nvSpPr>
        <p:spPr>
          <a:xfrm>
            <a:off x="8838000" y="2920902"/>
            <a:ext cx="1163828" cy="1163828"/>
          </a:xfrm>
          <a:prstGeom prst="ellipse">
            <a:avLst/>
          </a:prstGeom>
          <a:noFill/>
        </p:spPr>
        <p:txBody>
          <a:bodyPr rtlCol="0"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400" b="0" i="1">
                <a:solidFill>
                  <a:schemeClr val="bg1"/>
                </a:solidFill>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s-ES" noProof="0"/>
              <a:t>Inserte icono o imagen</a:t>
            </a:r>
          </a:p>
        </p:txBody>
      </p:sp>
    </p:spTree>
    <p:extLst>
      <p:ext uri="{BB962C8B-B14F-4D97-AF65-F5344CB8AC3E}">
        <p14:creationId xmlns:p14="http://schemas.microsoft.com/office/powerpoint/2010/main" val="1467037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columnas + foto">
    <p:spTree>
      <p:nvGrpSpPr>
        <p:cNvPr id="1" name=""/>
        <p:cNvGrpSpPr/>
        <p:nvPr/>
      </p:nvGrpSpPr>
      <p:grpSpPr>
        <a:xfrm>
          <a:off x="0" y="0"/>
          <a:ext cx="0" cy="0"/>
          <a:chOff x="0" y="0"/>
          <a:chExt cx="0" cy="0"/>
        </a:xfrm>
      </p:grpSpPr>
      <p:cxnSp>
        <p:nvCxnSpPr>
          <p:cNvPr id="8" name="Conector recto 7"/>
          <p:cNvCxnSpPr>
            <a:cxnSpLocks/>
          </p:cNvCxnSpPr>
          <p:nvPr/>
        </p:nvCxnSpPr>
        <p:spPr>
          <a:xfrm>
            <a:off x="3498694" y="2421466"/>
            <a:ext cx="740731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ítulo 1"/>
          <p:cNvSpPr>
            <a:spLocks noGrp="1"/>
          </p:cNvSpPr>
          <p:nvPr>
            <p:ph type="title" hasCustomPrompt="1"/>
          </p:nvPr>
        </p:nvSpPr>
        <p:spPr>
          <a:xfrm>
            <a:off x="3498694" y="982132"/>
            <a:ext cx="7397903" cy="1303867"/>
          </a:xfrm>
        </p:spPr>
        <p:txBody>
          <a:bodyPr rtlCol="0"/>
          <a:lstStyle/>
          <a:p>
            <a:pPr rtl="0"/>
            <a:r>
              <a:rPr lang="es-ES" noProof="0"/>
              <a:t>Haga clic para editar el estilo de título del patrón</a:t>
            </a:r>
          </a:p>
        </p:txBody>
      </p:sp>
      <p:sp>
        <p:nvSpPr>
          <p:cNvPr id="3" name="Marcador de posición de contenido 2"/>
          <p:cNvSpPr>
            <a:spLocks noGrp="1"/>
          </p:cNvSpPr>
          <p:nvPr>
            <p:ph sz="half" idx="1" hasCustomPrompt="1"/>
          </p:nvPr>
        </p:nvSpPr>
        <p:spPr>
          <a:xfrm>
            <a:off x="3498694" y="2560320"/>
            <a:ext cx="3580381" cy="3310128"/>
          </a:xfrm>
        </p:spPr>
        <p:txBody>
          <a:bodyPr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hasCustomPrompt="1"/>
          </p:nvPr>
        </p:nvSpPr>
        <p:spPr>
          <a:xfrm>
            <a:off x="7316216" y="2560320"/>
            <a:ext cx="3580381" cy="3310128"/>
          </a:xfrm>
        </p:spPr>
        <p:txBody>
          <a:bodyPr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fecha 4"/>
          <p:cNvSpPr>
            <a:spLocks noGrp="1"/>
          </p:cNvSpPr>
          <p:nvPr>
            <p:ph type="dt" sz="half" idx="10"/>
          </p:nvPr>
        </p:nvSpPr>
        <p:spPr/>
        <p:txBody>
          <a:bodyPr rtlCol="0"/>
          <a:lstStyle/>
          <a:p>
            <a:pPr rtl="0"/>
            <a:fld id="{BE6B644A-CD94-4145-8105-252E645987F2}" type="datetime1">
              <a:rPr lang="es-ES" noProof="0" smtClean="0"/>
              <a:t>20/08/2021</a:t>
            </a:fld>
            <a:endParaRPr lang="es-ES" noProof="0"/>
          </a:p>
        </p:txBody>
      </p:sp>
      <p:sp>
        <p:nvSpPr>
          <p:cNvPr id="6" name="Marcador de posición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330EA680-D336-4FF7-8B7A-9848BB0A1C32}" type="slidenum">
              <a:rPr lang="es-ES" noProof="0" smtClean="0"/>
              <a:t>‹Nº›</a:t>
            </a:fld>
            <a:endParaRPr lang="es-ES" noProof="0"/>
          </a:p>
        </p:txBody>
      </p:sp>
      <p:sp>
        <p:nvSpPr>
          <p:cNvPr id="10" name="Paralelogramo 9">
            <a:extLst>
              <a:ext uri="{FF2B5EF4-FFF2-40B4-BE49-F238E27FC236}">
                <a16:creationId xmlns:a16="http://schemas.microsoft.com/office/drawing/2014/main" xmlns="" id="{9C4F6082-2952-43DC-9B9C-74C88B262CE9}"/>
              </a:ext>
            </a:extLst>
          </p:cNvPr>
          <p:cNvSpPr/>
          <p:nvPr userDrawn="1"/>
        </p:nvSpPr>
        <p:spPr>
          <a:xfrm rot="5400000">
            <a:off x="388783" y="2483417"/>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Esquinas redondeadas 10">
            <a:extLst>
              <a:ext uri="{FF2B5EF4-FFF2-40B4-BE49-F238E27FC236}">
                <a16:creationId xmlns:a16="http://schemas.microsoft.com/office/drawing/2014/main" xmlns="" id="{67618976-780E-4131-85CD-66F013F5ACDE}"/>
              </a:ext>
            </a:extLst>
          </p:cNvPr>
          <p:cNvSpPr/>
          <p:nvPr userDrawn="1"/>
        </p:nvSpPr>
        <p:spPr>
          <a:xfrm rot="-120000">
            <a:off x="211380" y="1442831"/>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Marcador de posición de imagen 17">
            <a:extLst>
              <a:ext uri="{FF2B5EF4-FFF2-40B4-BE49-F238E27FC236}">
                <a16:creationId xmlns:a16="http://schemas.microsoft.com/office/drawing/2014/main" xmlns="" id="{01E4A9BC-C863-435A-8A18-508AE86DCBB7}"/>
              </a:ext>
            </a:extLst>
          </p:cNvPr>
          <p:cNvSpPr>
            <a:spLocks noGrp="1"/>
          </p:cNvSpPr>
          <p:nvPr>
            <p:ph type="pic" sz="quarter" idx="14" hasCustomPrompt="1"/>
          </p:nvPr>
        </p:nvSpPr>
        <p:spPr>
          <a:xfrm rot="-120000" flipH="1">
            <a:off x="422103" y="1691853"/>
            <a:ext cx="2736000" cy="3367314"/>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mn-lt"/>
                <a:cs typeface="Times New Roman" panose="02020603050405020304" pitchFamily="18" charset="0"/>
              </a:defRPr>
            </a:lvl1pPr>
          </a:lstStyle>
          <a:p>
            <a:pPr rtl="0"/>
            <a:r>
              <a:rPr lang="es-ES" noProof="0"/>
              <a:t>Inserte o arrastre y coloque su foto</a:t>
            </a:r>
          </a:p>
        </p:txBody>
      </p:sp>
    </p:spTree>
    <p:extLst>
      <p:ext uri="{BB962C8B-B14F-4D97-AF65-F5344CB8AC3E}">
        <p14:creationId xmlns:p14="http://schemas.microsoft.com/office/powerpoint/2010/main" val="3762657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xmlns="" id="{F4F82F76-1F28-4871-AA44-ADE3B29E465F}"/>
              </a:ext>
            </a:extLst>
          </p:cNvPr>
          <p:cNvSpPr/>
          <p:nvPr userDrawn="1"/>
        </p:nvSpPr>
        <p:spPr>
          <a:xfrm>
            <a:off x="1066800" y="1009665"/>
            <a:ext cx="7056969" cy="4847145"/>
          </a:xfrm>
          <a:prstGeom prst="rect">
            <a:avLst/>
          </a:prstGeom>
          <a:solidFill>
            <a:schemeClr val="bg1"/>
          </a:solidFill>
          <a:ln w="82550" cmpd="thickThin">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p:cNvSpPr>
            <a:spLocks noGrp="1"/>
          </p:cNvSpPr>
          <p:nvPr>
            <p:ph type="title" hasCustomPrompt="1"/>
          </p:nvPr>
        </p:nvSpPr>
        <p:spPr>
          <a:xfrm>
            <a:off x="8216900" y="982132"/>
            <a:ext cx="2679698" cy="1412725"/>
          </a:xfrm>
        </p:spPr>
        <p:txBody>
          <a:bodyPr rtlCol="0" anchor="t"/>
          <a:lstStyle>
            <a:lvl1pPr algn="r">
              <a:defRPr/>
            </a:lvl1pPr>
          </a:lstStyle>
          <a:p>
            <a:pPr rtl="0"/>
            <a:r>
              <a:rPr lang="es-ES" noProof="0"/>
              <a:t>Haga clic en el título</a:t>
            </a:r>
          </a:p>
        </p:txBody>
      </p:sp>
      <p:sp>
        <p:nvSpPr>
          <p:cNvPr id="4" name="Marcador de posición de fecha 3"/>
          <p:cNvSpPr>
            <a:spLocks noGrp="1"/>
          </p:cNvSpPr>
          <p:nvPr>
            <p:ph type="dt" sz="half" idx="10"/>
          </p:nvPr>
        </p:nvSpPr>
        <p:spPr/>
        <p:txBody>
          <a:bodyPr rtlCol="0"/>
          <a:lstStyle/>
          <a:p>
            <a:pPr rtl="0"/>
            <a:fld id="{62461181-851F-4C65-8016-B3EFED8C7408}" type="datetime1">
              <a:rPr lang="es-ES" noProof="0" smtClean="0"/>
              <a:t>20/08/2021</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330EA680-D336-4FF7-8B7A-9848BB0A1C32}" type="slidenum">
              <a:rPr lang="es-ES" noProof="0" smtClean="0"/>
              <a:t>‹Nº›</a:t>
            </a:fld>
            <a:endParaRPr lang="es-ES" noProof="0"/>
          </a:p>
        </p:txBody>
      </p:sp>
      <p:sp>
        <p:nvSpPr>
          <p:cNvPr id="11" name="Marcador de posición de imagen 10">
            <a:extLst>
              <a:ext uri="{FF2B5EF4-FFF2-40B4-BE49-F238E27FC236}">
                <a16:creationId xmlns:a16="http://schemas.microsoft.com/office/drawing/2014/main" xmlns="" id="{087D12F9-00B3-48A4-8EFB-78ACCA9F99DC}"/>
              </a:ext>
            </a:extLst>
          </p:cNvPr>
          <p:cNvSpPr>
            <a:spLocks noGrp="1"/>
          </p:cNvSpPr>
          <p:nvPr>
            <p:ph type="pic" sz="quarter" idx="13" hasCustomPrompt="1"/>
          </p:nvPr>
        </p:nvSpPr>
        <p:spPr>
          <a:xfrm>
            <a:off x="5482052" y="1318687"/>
            <a:ext cx="2338493" cy="2881988"/>
          </a:xfrm>
          <a:solidFill>
            <a:schemeClr val="bg1">
              <a:lumMod val="95000"/>
            </a:schemeClr>
          </a:solidFill>
        </p:spPr>
        <p:txBody>
          <a:bodyPr rtlCol="0" anchor="ctr"/>
          <a:lstStyle>
            <a:lvl1pPr marL="0" indent="0" algn="ctr">
              <a:buNone/>
              <a:defRPr sz="1200" i="1"/>
            </a:lvl1pPr>
          </a:lstStyle>
          <a:p>
            <a:pPr rtl="0"/>
            <a:r>
              <a:rPr lang="es-ES" noProof="0"/>
              <a:t>Imágenes de edificios</a:t>
            </a:r>
          </a:p>
        </p:txBody>
      </p:sp>
      <p:sp>
        <p:nvSpPr>
          <p:cNvPr id="12" name="Marcador de posición de imagen 10">
            <a:extLst>
              <a:ext uri="{FF2B5EF4-FFF2-40B4-BE49-F238E27FC236}">
                <a16:creationId xmlns:a16="http://schemas.microsoft.com/office/drawing/2014/main" xmlns="" id="{242B44F9-2E79-4910-8D1A-CE37EF05242B}"/>
              </a:ext>
            </a:extLst>
          </p:cNvPr>
          <p:cNvSpPr>
            <a:spLocks noGrp="1"/>
          </p:cNvSpPr>
          <p:nvPr>
            <p:ph type="pic" sz="quarter" idx="14" hasCustomPrompt="1"/>
          </p:nvPr>
        </p:nvSpPr>
        <p:spPr>
          <a:xfrm>
            <a:off x="1374222" y="3128436"/>
            <a:ext cx="3974629" cy="2424639"/>
          </a:xfrm>
          <a:solidFill>
            <a:schemeClr val="bg1">
              <a:lumMod val="95000"/>
            </a:schemeClr>
          </a:solidFill>
        </p:spPr>
        <p:txBody>
          <a:bodyPr rtlCol="0"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200" i="1"/>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s-ES" noProof="0"/>
              <a:t> Imágenes de trabajos</a:t>
            </a:r>
          </a:p>
        </p:txBody>
      </p:sp>
      <p:sp>
        <p:nvSpPr>
          <p:cNvPr id="13" name="Marcador de posición de imagen 10">
            <a:extLst>
              <a:ext uri="{FF2B5EF4-FFF2-40B4-BE49-F238E27FC236}">
                <a16:creationId xmlns:a16="http://schemas.microsoft.com/office/drawing/2014/main" xmlns="" id="{68412D06-1A64-446B-8E3E-026437ADFB5D}"/>
              </a:ext>
            </a:extLst>
          </p:cNvPr>
          <p:cNvSpPr>
            <a:spLocks noGrp="1"/>
          </p:cNvSpPr>
          <p:nvPr>
            <p:ph type="pic" sz="quarter" idx="15" hasCustomPrompt="1"/>
          </p:nvPr>
        </p:nvSpPr>
        <p:spPr>
          <a:xfrm>
            <a:off x="3600451" y="1318687"/>
            <a:ext cx="1748400" cy="1680173"/>
          </a:xfrm>
          <a:solidFill>
            <a:schemeClr val="bg1">
              <a:lumMod val="95000"/>
            </a:schemeClr>
          </a:solidFill>
        </p:spPr>
        <p:txBody>
          <a:bodyPr rtlCol="0"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200" i="1"/>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s-ES" noProof="0"/>
              <a:t>Imágenes de transporte</a:t>
            </a:r>
          </a:p>
        </p:txBody>
      </p:sp>
      <p:sp>
        <p:nvSpPr>
          <p:cNvPr id="14" name="Marcador de posición de imagen 10">
            <a:extLst>
              <a:ext uri="{FF2B5EF4-FFF2-40B4-BE49-F238E27FC236}">
                <a16:creationId xmlns:a16="http://schemas.microsoft.com/office/drawing/2014/main" xmlns="" id="{3152ED43-82C8-44B9-8B8E-2C0C9CEB1F19}"/>
              </a:ext>
            </a:extLst>
          </p:cNvPr>
          <p:cNvSpPr>
            <a:spLocks noGrp="1"/>
          </p:cNvSpPr>
          <p:nvPr>
            <p:ph type="pic" sz="quarter" idx="16" hasCustomPrompt="1"/>
          </p:nvPr>
        </p:nvSpPr>
        <p:spPr>
          <a:xfrm>
            <a:off x="1374222" y="1318687"/>
            <a:ext cx="2093027" cy="1680173"/>
          </a:xfrm>
          <a:solidFill>
            <a:schemeClr val="bg1">
              <a:lumMod val="95000"/>
            </a:schemeClr>
          </a:solidFill>
        </p:spPr>
        <p:txBody>
          <a:bodyPr rtlCol="0" anchor="ctr"/>
          <a:lstStyle>
            <a:lvl1pPr marL="0" indent="0" algn="ctr">
              <a:buNone/>
              <a:defRPr sz="1200" i="1"/>
            </a:lvl1pPr>
          </a:lstStyle>
          <a:p>
            <a:pPr rtl="0"/>
            <a:r>
              <a:rPr lang="es-ES" noProof="0"/>
              <a:t>Imágenes de ropa</a:t>
            </a:r>
          </a:p>
        </p:txBody>
      </p:sp>
      <p:sp>
        <p:nvSpPr>
          <p:cNvPr id="19" name="Marcador de posición de imagen 10">
            <a:extLst>
              <a:ext uri="{FF2B5EF4-FFF2-40B4-BE49-F238E27FC236}">
                <a16:creationId xmlns:a16="http://schemas.microsoft.com/office/drawing/2014/main" xmlns="" id="{0BCC3DC8-BDE4-4B07-A8CA-0321A364356B}"/>
              </a:ext>
            </a:extLst>
          </p:cNvPr>
          <p:cNvSpPr>
            <a:spLocks noGrp="1"/>
          </p:cNvSpPr>
          <p:nvPr>
            <p:ph type="pic" sz="quarter" idx="17" hasCustomPrompt="1"/>
          </p:nvPr>
        </p:nvSpPr>
        <p:spPr>
          <a:xfrm>
            <a:off x="5482052" y="4333875"/>
            <a:ext cx="2338493" cy="1219200"/>
          </a:xfrm>
          <a:solidFill>
            <a:schemeClr val="bg1">
              <a:lumMod val="95000"/>
            </a:schemeClr>
          </a:solidFill>
        </p:spPr>
        <p:txBody>
          <a:bodyPr rtlCol="0"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200" i="1"/>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s-ES" noProof="0"/>
              <a:t>Imágenes de otros elementos que capturen la época</a:t>
            </a:r>
          </a:p>
        </p:txBody>
      </p:sp>
      <p:sp>
        <p:nvSpPr>
          <p:cNvPr id="21" name="Marcador de posición de texto 20">
            <a:extLst>
              <a:ext uri="{FF2B5EF4-FFF2-40B4-BE49-F238E27FC236}">
                <a16:creationId xmlns:a16="http://schemas.microsoft.com/office/drawing/2014/main" xmlns="" id="{2E769B50-B286-4700-AFD4-EFDA8F2FBA04}"/>
              </a:ext>
            </a:extLst>
          </p:cNvPr>
          <p:cNvSpPr>
            <a:spLocks noGrp="1"/>
          </p:cNvSpPr>
          <p:nvPr>
            <p:ph type="body" sz="quarter" idx="18" hasCustomPrompt="1"/>
          </p:nvPr>
        </p:nvSpPr>
        <p:spPr>
          <a:xfrm>
            <a:off x="8216900" y="2507046"/>
            <a:ext cx="2679698" cy="3349763"/>
          </a:xfrm>
        </p:spPr>
        <p:txBody>
          <a:bodyPr rtlCol="0"/>
          <a:lstStyle>
            <a:lvl1pPr marL="0" indent="0" algn="r">
              <a:buNone/>
              <a:defRPr/>
            </a:lvl1pPr>
            <a:lvl2pPr marL="457200" indent="0" algn="r">
              <a:buNone/>
              <a:defRPr/>
            </a:lvl2pPr>
            <a:lvl3pPr marL="914400" indent="0" algn="r">
              <a:buNone/>
              <a:defRPr/>
            </a:lvl3pPr>
            <a:lvl4pPr marL="1371600" indent="0" algn="r">
              <a:buNone/>
              <a:defRPr/>
            </a:lvl4pPr>
            <a:lvl5pPr marL="1828800" indent="0" algn="r">
              <a:buNone/>
              <a:defRPr/>
            </a:lvl5pPr>
          </a:lstStyle>
          <a:p>
            <a:pPr lvl="0" rtl="0"/>
            <a:r>
              <a:rPr lang="es-ES" noProof="0"/>
              <a:t>Subtítulo</a:t>
            </a:r>
          </a:p>
        </p:txBody>
      </p:sp>
    </p:spTree>
    <p:extLst>
      <p:ext uri="{BB962C8B-B14F-4D97-AF65-F5344CB8AC3E}">
        <p14:creationId xmlns:p14="http://schemas.microsoft.com/office/powerpoint/2010/main" val="4260075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grande">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xmlns="" id="{13CE66FB-7564-43B1-9A0A-6594394A243B}"/>
              </a:ext>
            </a:extLst>
          </p:cNvPr>
          <p:cNvSpPr/>
          <p:nvPr userDrawn="1"/>
        </p:nvSpPr>
        <p:spPr>
          <a:xfrm>
            <a:off x="476250" y="476250"/>
            <a:ext cx="11239500" cy="59245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Marcador de posición de imagen 10">
            <a:extLst>
              <a:ext uri="{FF2B5EF4-FFF2-40B4-BE49-F238E27FC236}">
                <a16:creationId xmlns:a16="http://schemas.microsoft.com/office/drawing/2014/main" xmlns="" id="{D335E96D-A567-4898-B2BA-3B8C2F40BA6E}"/>
              </a:ext>
            </a:extLst>
          </p:cNvPr>
          <p:cNvSpPr>
            <a:spLocks noGrp="1"/>
          </p:cNvSpPr>
          <p:nvPr>
            <p:ph type="pic" sz="quarter" idx="10" hasCustomPrompt="1"/>
          </p:nvPr>
        </p:nvSpPr>
        <p:spPr>
          <a:xfrm>
            <a:off x="552000" y="567000"/>
            <a:ext cx="11088000" cy="5724000"/>
          </a:xfrm>
          <a:solidFill>
            <a:schemeClr val="bg1">
              <a:lumMod val="95000"/>
            </a:schemeClr>
          </a:solidFill>
        </p:spPr>
        <p:txBody>
          <a:bodyPr rtlCol="0" anchor="ctr"/>
          <a:lstStyle>
            <a:lvl1pPr marL="0" indent="0" algn="ctr">
              <a:buNone/>
              <a:defRPr sz="1600" i="1">
                <a:solidFill>
                  <a:schemeClr val="tx1">
                    <a:lumMod val="85000"/>
                    <a:lumOff val="15000"/>
                  </a:schemeClr>
                </a:solidFill>
              </a:defRPr>
            </a:lvl1pPr>
          </a:lstStyle>
          <a:p>
            <a:pPr rtl="0"/>
            <a:r>
              <a:rPr lang="es-ES" noProof="0"/>
              <a:t>Inserte una imagen emblemática de la época</a:t>
            </a:r>
          </a:p>
        </p:txBody>
      </p:sp>
      <p:sp>
        <p:nvSpPr>
          <p:cNvPr id="2" name="Título 1"/>
          <p:cNvSpPr>
            <a:spLocks noGrp="1"/>
          </p:cNvSpPr>
          <p:nvPr>
            <p:ph type="title" hasCustomPrompt="1"/>
          </p:nvPr>
        </p:nvSpPr>
        <p:spPr>
          <a:xfrm>
            <a:off x="1295402" y="692939"/>
            <a:ext cx="9601196" cy="751418"/>
          </a:xfrm>
        </p:spPr>
        <p:txBody>
          <a:bodyPr rtlCol="0"/>
          <a:lstStyle/>
          <a:p>
            <a:pPr rtl="0"/>
            <a:r>
              <a:rPr lang="es-ES" noProof="0"/>
              <a:t>Haga clic para editar el estilo de título del patrón</a:t>
            </a:r>
          </a:p>
        </p:txBody>
      </p:sp>
      <p:pic>
        <p:nvPicPr>
          <p:cNvPr id="7" name="Imagen 6" descr="HD-PanelContent-GrommetsCombined.png">
            <a:extLst>
              <a:ext uri="{FF2B5EF4-FFF2-40B4-BE49-F238E27FC236}">
                <a16:creationId xmlns:a16="http://schemas.microsoft.com/office/drawing/2014/main" xmlns="" id="{EE5D561D-B993-4D57-A306-77777AD909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8661" y="631069"/>
            <a:ext cx="240481" cy="238041"/>
          </a:xfrm>
          <a:prstGeom prst="ellipse">
            <a:avLst/>
          </a:prstGeom>
          <a:effectLst>
            <a:outerShdw blurRad="12700" dir="2700000" sx="102000" sy="102000" algn="tl" rotWithShape="0">
              <a:prstClr val="black">
                <a:alpha val="40000"/>
              </a:prstClr>
            </a:outerShdw>
          </a:effectLst>
        </p:spPr>
      </p:pic>
      <p:pic>
        <p:nvPicPr>
          <p:cNvPr id="8" name="Imagen 7" descr="HD-PanelContent-GrommetsCombined.png">
            <a:extLst>
              <a:ext uri="{FF2B5EF4-FFF2-40B4-BE49-F238E27FC236}">
                <a16:creationId xmlns:a16="http://schemas.microsoft.com/office/drawing/2014/main" xmlns="" id="{56E46F13-579D-42C5-8CB9-411911275F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2858" y="631069"/>
            <a:ext cx="240481" cy="238041"/>
          </a:xfrm>
          <a:prstGeom prst="ellipse">
            <a:avLst/>
          </a:prstGeom>
          <a:effectLst>
            <a:outerShdw blurRad="12700" dir="2700000" sx="102000" sy="102000" algn="tl" rotWithShape="0">
              <a:prstClr val="black">
                <a:alpha val="40000"/>
              </a:prstClr>
            </a:outerShdw>
          </a:effectLst>
        </p:spPr>
      </p:pic>
      <p:pic>
        <p:nvPicPr>
          <p:cNvPr id="9" name="Imagen 8" descr="HD-PanelContent-GrommetsCombined.png">
            <a:extLst>
              <a:ext uri="{FF2B5EF4-FFF2-40B4-BE49-F238E27FC236}">
                <a16:creationId xmlns:a16="http://schemas.microsoft.com/office/drawing/2014/main" xmlns="" id="{E055F617-AE0E-412B-BD58-B6C6F1E57E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8661" y="5996029"/>
            <a:ext cx="240481" cy="238041"/>
          </a:xfrm>
          <a:prstGeom prst="ellipse">
            <a:avLst/>
          </a:prstGeom>
          <a:effectLst>
            <a:outerShdw blurRad="12700" dir="2700000" sx="102000" sy="102000" algn="tl" rotWithShape="0">
              <a:prstClr val="black">
                <a:alpha val="40000"/>
              </a:prstClr>
            </a:outerShdw>
          </a:effectLst>
        </p:spPr>
      </p:pic>
      <p:pic>
        <p:nvPicPr>
          <p:cNvPr id="10" name="Imagen 9" descr="HD-PanelContent-GrommetsCombined.png">
            <a:extLst>
              <a:ext uri="{FF2B5EF4-FFF2-40B4-BE49-F238E27FC236}">
                <a16:creationId xmlns:a16="http://schemas.microsoft.com/office/drawing/2014/main" xmlns="" id="{E6A3ABD2-1E11-490E-83ED-21CCB18789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2858" y="5996029"/>
            <a:ext cx="240481" cy="238041"/>
          </a:xfrm>
          <a:prstGeom prst="ellipse">
            <a:avLst/>
          </a:prstGeom>
          <a:effectLst>
            <a:outerShdw blurRad="12700" dir="2700000" sx="102000" sy="102000" algn="tl" rotWithShape="0">
              <a:prstClr val="black">
                <a:alpha val="40000"/>
              </a:prstClr>
            </a:outerShdw>
          </a:effectLst>
        </p:spPr>
      </p:pic>
    </p:spTree>
    <p:extLst>
      <p:ext uri="{BB962C8B-B14F-4D97-AF65-F5344CB8AC3E}">
        <p14:creationId xmlns:p14="http://schemas.microsoft.com/office/powerpoint/2010/main" val="2818287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ido + foto a la derecha">
    <p:spTree>
      <p:nvGrpSpPr>
        <p:cNvPr id="1" name=""/>
        <p:cNvGrpSpPr/>
        <p:nvPr/>
      </p:nvGrpSpPr>
      <p:grpSpPr>
        <a:xfrm>
          <a:off x="0" y="0"/>
          <a:ext cx="0" cy="0"/>
          <a:chOff x="0" y="0"/>
          <a:chExt cx="0" cy="0"/>
        </a:xfrm>
      </p:grpSpPr>
      <p:cxnSp>
        <p:nvCxnSpPr>
          <p:cNvPr id="8" name="Conector recto 7"/>
          <p:cNvCxnSpPr>
            <a:cxnSpLocks/>
          </p:cNvCxnSpPr>
          <p:nvPr/>
        </p:nvCxnSpPr>
        <p:spPr>
          <a:xfrm>
            <a:off x="1295401" y="2421466"/>
            <a:ext cx="358038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ítulo 1"/>
          <p:cNvSpPr>
            <a:spLocks noGrp="1"/>
          </p:cNvSpPr>
          <p:nvPr>
            <p:ph type="title" hasCustomPrompt="1"/>
          </p:nvPr>
        </p:nvSpPr>
        <p:spPr>
          <a:xfrm>
            <a:off x="1295403" y="982132"/>
            <a:ext cx="3580380" cy="1303867"/>
          </a:xfrm>
        </p:spPr>
        <p:txBody>
          <a:bodyPr rtlCol="0"/>
          <a:lstStyle>
            <a:lvl1pPr algn="l">
              <a:defRPr/>
            </a:lvl1pPr>
          </a:lstStyle>
          <a:p>
            <a:pPr rtl="0"/>
            <a:r>
              <a:rPr lang="es-ES" noProof="0"/>
              <a:t>Haga clic para editar el título</a:t>
            </a:r>
          </a:p>
        </p:txBody>
      </p:sp>
      <p:sp>
        <p:nvSpPr>
          <p:cNvPr id="3" name="Marcador de posición de contenido 2"/>
          <p:cNvSpPr>
            <a:spLocks noGrp="1"/>
          </p:cNvSpPr>
          <p:nvPr>
            <p:ph sz="half" idx="1" hasCustomPrompt="1"/>
          </p:nvPr>
        </p:nvSpPr>
        <p:spPr>
          <a:xfrm>
            <a:off x="1295401" y="2560320"/>
            <a:ext cx="3580381" cy="3310128"/>
          </a:xfrm>
        </p:spPr>
        <p:txBody>
          <a:bodyPr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fecha 4"/>
          <p:cNvSpPr>
            <a:spLocks noGrp="1"/>
          </p:cNvSpPr>
          <p:nvPr>
            <p:ph type="dt" sz="half" idx="10"/>
          </p:nvPr>
        </p:nvSpPr>
        <p:spPr/>
        <p:txBody>
          <a:bodyPr rtlCol="0"/>
          <a:lstStyle/>
          <a:p>
            <a:pPr rtl="0"/>
            <a:fld id="{F721203E-02A4-4123-B65E-2D513A7036C8}" type="datetime1">
              <a:rPr lang="es-ES" noProof="0" smtClean="0"/>
              <a:t>20/08/2021</a:t>
            </a:fld>
            <a:endParaRPr lang="es-ES" noProof="0"/>
          </a:p>
        </p:txBody>
      </p:sp>
      <p:sp>
        <p:nvSpPr>
          <p:cNvPr id="6" name="Marcador de posición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330EA680-D336-4FF7-8B7A-9848BB0A1C32}" type="slidenum">
              <a:rPr lang="es-ES" noProof="0" smtClean="0"/>
              <a:t>‹Nº›</a:t>
            </a:fld>
            <a:endParaRPr lang="es-ES" noProof="0"/>
          </a:p>
        </p:txBody>
      </p:sp>
      <p:sp>
        <p:nvSpPr>
          <p:cNvPr id="10" name="Paralelogramo 9">
            <a:extLst>
              <a:ext uri="{FF2B5EF4-FFF2-40B4-BE49-F238E27FC236}">
                <a16:creationId xmlns:a16="http://schemas.microsoft.com/office/drawing/2014/main" xmlns="" id="{9C4F6082-2952-43DC-9B9C-74C88B262CE9}"/>
              </a:ext>
            </a:extLst>
          </p:cNvPr>
          <p:cNvSpPr/>
          <p:nvPr userDrawn="1"/>
        </p:nvSpPr>
        <p:spPr>
          <a:xfrm rot="5400000">
            <a:off x="6801681" y="1316976"/>
            <a:ext cx="4037344" cy="5975391"/>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Esquinas redondeadas 10">
            <a:extLst>
              <a:ext uri="{FF2B5EF4-FFF2-40B4-BE49-F238E27FC236}">
                <a16:creationId xmlns:a16="http://schemas.microsoft.com/office/drawing/2014/main" xmlns="" id="{67618976-780E-4131-85CD-66F013F5ACDE}"/>
              </a:ext>
            </a:extLst>
          </p:cNvPr>
          <p:cNvSpPr/>
          <p:nvPr userDrawn="1"/>
        </p:nvSpPr>
        <p:spPr>
          <a:xfrm rot="-120000">
            <a:off x="5372113" y="869568"/>
            <a:ext cx="5703690" cy="490284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Marcador de posición de imagen 17">
            <a:extLst>
              <a:ext uri="{FF2B5EF4-FFF2-40B4-BE49-F238E27FC236}">
                <a16:creationId xmlns:a16="http://schemas.microsoft.com/office/drawing/2014/main" xmlns="" id="{01E4A9BC-C863-435A-8A18-508AE86DCBB7}"/>
              </a:ext>
            </a:extLst>
          </p:cNvPr>
          <p:cNvSpPr>
            <a:spLocks noGrp="1"/>
          </p:cNvSpPr>
          <p:nvPr>
            <p:ph type="pic" sz="quarter" idx="14" hasCustomPrompt="1"/>
          </p:nvPr>
        </p:nvSpPr>
        <p:spPr>
          <a:xfrm rot="-120000" flipH="1">
            <a:off x="5584031" y="1077708"/>
            <a:ext cx="5279854" cy="4486565"/>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mn-lt"/>
                <a:cs typeface="Times New Roman" panose="02020603050405020304" pitchFamily="18" charset="0"/>
              </a:defRPr>
            </a:lvl1pPr>
          </a:lstStyle>
          <a:p>
            <a:pPr rtl="0"/>
            <a:r>
              <a:rPr lang="es-ES" noProof="0"/>
              <a:t>Inserte o arrastre y coloque su foto</a:t>
            </a:r>
          </a:p>
        </p:txBody>
      </p:sp>
    </p:spTree>
    <p:extLst>
      <p:ext uri="{BB962C8B-B14F-4D97-AF65-F5344CB8AC3E}">
        <p14:creationId xmlns:p14="http://schemas.microsoft.com/office/powerpoint/2010/main" val="168386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ítulo + contenido alternativo">
    <p:spTree>
      <p:nvGrpSpPr>
        <p:cNvPr id="1" name=""/>
        <p:cNvGrpSpPr/>
        <p:nvPr/>
      </p:nvGrpSpPr>
      <p:grpSpPr>
        <a:xfrm>
          <a:off x="0" y="0"/>
          <a:ext cx="0" cy="0"/>
          <a:chOff x="0" y="0"/>
          <a:chExt cx="0" cy="0"/>
        </a:xfrm>
      </p:grpSpPr>
      <p:pic>
        <p:nvPicPr>
          <p:cNvPr id="9" name="Imagen 8" descr="HD-PanelContent-GrommetsCombined.png">
            <a:extLst>
              <a:ext uri="{FF2B5EF4-FFF2-40B4-BE49-F238E27FC236}">
                <a16:creationId xmlns:a16="http://schemas.microsoft.com/office/drawing/2014/main" xmlns="" id="{7BD0150C-9F76-4D95-80BF-675693B48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cxnSp>
        <p:nvCxnSpPr>
          <p:cNvPr id="7" name="Conector recto 6"/>
          <p:cNvCxnSpPr>
            <a:cxnSpLocks/>
          </p:cNvCxnSpPr>
          <p:nvPr/>
        </p:nvCxnSpPr>
        <p:spPr>
          <a:xfrm>
            <a:off x="1295401" y="2421466"/>
            <a:ext cx="4669665"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ítulo 1"/>
          <p:cNvSpPr>
            <a:spLocks noGrp="1"/>
          </p:cNvSpPr>
          <p:nvPr>
            <p:ph type="title" hasCustomPrompt="1"/>
          </p:nvPr>
        </p:nvSpPr>
        <p:spPr>
          <a:xfrm>
            <a:off x="1295402" y="982132"/>
            <a:ext cx="4669664" cy="1303867"/>
          </a:xfrm>
        </p:spPr>
        <p:txBody>
          <a:bodyPr rtlCol="0"/>
          <a:lstStyle/>
          <a:p>
            <a:pPr rtl="0"/>
            <a:r>
              <a:rPr lang="es-ES" noProof="0"/>
              <a:t>Haga clic para editar el título</a:t>
            </a:r>
          </a:p>
        </p:txBody>
      </p:sp>
      <p:sp>
        <p:nvSpPr>
          <p:cNvPr id="3" name="Marcador de contenido 2"/>
          <p:cNvSpPr>
            <a:spLocks noGrp="1"/>
          </p:cNvSpPr>
          <p:nvPr>
            <p:ph idx="1" hasCustomPrompt="1"/>
          </p:nvPr>
        </p:nvSpPr>
        <p:spPr>
          <a:xfrm>
            <a:off x="1295401" y="2556932"/>
            <a:ext cx="4669666" cy="3318936"/>
          </a:xfrm>
        </p:spPr>
        <p:txBody>
          <a:bodyPr rtlCol="0"/>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posición de fecha 3"/>
          <p:cNvSpPr>
            <a:spLocks noGrp="1"/>
          </p:cNvSpPr>
          <p:nvPr>
            <p:ph type="dt" sz="half" idx="10"/>
          </p:nvPr>
        </p:nvSpPr>
        <p:spPr/>
        <p:txBody>
          <a:bodyPr rtlCol="0"/>
          <a:lstStyle/>
          <a:p>
            <a:pPr rtl="0"/>
            <a:fld id="{85A636A1-8C9E-4527-9DDA-EC24C56ECA7D}" type="datetime1">
              <a:rPr lang="es-ES" noProof="0" smtClean="0"/>
              <a:t>20/08/2021</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330EA680-D336-4FF7-8B7A-9848BB0A1C32}" type="slidenum">
              <a:rPr lang="es-ES" noProof="0" smtClean="0"/>
              <a:t>‹Nº›</a:t>
            </a:fld>
            <a:endParaRPr lang="es-ES" noProof="0"/>
          </a:p>
        </p:txBody>
      </p:sp>
      <p:sp>
        <p:nvSpPr>
          <p:cNvPr id="11" name="Marcador de posición de contenido 2">
            <a:extLst>
              <a:ext uri="{FF2B5EF4-FFF2-40B4-BE49-F238E27FC236}">
                <a16:creationId xmlns:a16="http://schemas.microsoft.com/office/drawing/2014/main" xmlns="" id="{68FEA8B0-7C15-481C-885B-E54C78BC32E7}"/>
              </a:ext>
            </a:extLst>
          </p:cNvPr>
          <p:cNvSpPr>
            <a:spLocks noGrp="1"/>
          </p:cNvSpPr>
          <p:nvPr>
            <p:ph idx="13" hasCustomPrompt="1"/>
          </p:nvPr>
        </p:nvSpPr>
        <p:spPr>
          <a:xfrm>
            <a:off x="6226935" y="982132"/>
            <a:ext cx="4669666" cy="4126581"/>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4" name="Marcador de posición de texto 13">
            <a:extLst>
              <a:ext uri="{FF2B5EF4-FFF2-40B4-BE49-F238E27FC236}">
                <a16:creationId xmlns:a16="http://schemas.microsoft.com/office/drawing/2014/main" xmlns="" id="{8DCEB7F9-6056-41AE-93D6-C5D4C94C8F50}"/>
              </a:ext>
            </a:extLst>
          </p:cNvPr>
          <p:cNvSpPr>
            <a:spLocks noGrp="1"/>
          </p:cNvSpPr>
          <p:nvPr>
            <p:ph type="body" sz="quarter" idx="14" hasCustomPrompt="1"/>
          </p:nvPr>
        </p:nvSpPr>
        <p:spPr>
          <a:xfrm rot="21043309">
            <a:off x="8122162" y="5338536"/>
            <a:ext cx="2746356" cy="425315"/>
          </a:xfrm>
        </p:spPr>
        <p:txBody>
          <a:bodyPr rtlCol="0"/>
          <a:lstStyle>
            <a:lvl1pPr marL="0" indent="0" algn="r">
              <a:buNone/>
              <a:defRPr i="0">
                <a:latin typeface="Lucida Handwriting" panose="03010101010101010101" pitchFamily="66" charset="0"/>
              </a:defRPr>
            </a:lvl1pPr>
            <a:lvl2pPr marL="457200" indent="0">
              <a:buNone/>
              <a:defRPr/>
            </a:lvl2pPr>
            <a:lvl3pPr marL="914400" indent="0">
              <a:buNone/>
              <a:defRPr/>
            </a:lvl3pPr>
            <a:lvl4pPr marL="1371600" indent="0">
              <a:buNone/>
              <a:defRPr/>
            </a:lvl4pPr>
            <a:lvl5pPr marL="1828800" indent="0">
              <a:buNone/>
              <a:defRPr/>
            </a:lvl5pPr>
          </a:lstStyle>
          <a:p>
            <a:pPr lvl="0" rtl="0"/>
            <a:r>
              <a:rPr lang="es-ES" noProof="0"/>
              <a:t>Generación XYZ</a:t>
            </a:r>
          </a:p>
        </p:txBody>
      </p:sp>
    </p:spTree>
    <p:extLst>
      <p:ext uri="{BB962C8B-B14F-4D97-AF65-F5344CB8AC3E}">
        <p14:creationId xmlns:p14="http://schemas.microsoft.com/office/powerpoint/2010/main" val="1455771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s puntos">
    <p:spTree>
      <p:nvGrpSpPr>
        <p:cNvPr id="1" name=""/>
        <p:cNvGrpSpPr/>
        <p:nvPr/>
      </p:nvGrpSpPr>
      <p:grpSpPr>
        <a:xfrm>
          <a:off x="0" y="0"/>
          <a:ext cx="0" cy="0"/>
          <a:chOff x="0" y="0"/>
          <a:chExt cx="0" cy="0"/>
        </a:xfrm>
      </p:grpSpPr>
      <p:sp>
        <p:nvSpPr>
          <p:cNvPr id="2" name="Título 1"/>
          <p:cNvSpPr>
            <a:spLocks noGrp="1"/>
          </p:cNvSpPr>
          <p:nvPr>
            <p:ph type="title"/>
          </p:nvPr>
        </p:nvSpPr>
        <p:spPr>
          <a:xfrm>
            <a:off x="1295400" y="979709"/>
            <a:ext cx="9601197" cy="1822514"/>
          </a:xfrm>
        </p:spPr>
        <p:txBody>
          <a:bodyPr rtlCol="0" anchor="b">
            <a:normAutofit/>
          </a:bodyPr>
          <a:lstStyle>
            <a:lvl1pPr algn="ctr">
              <a:defRPr sz="4400" b="0" cap="none"/>
            </a:lvl1pPr>
          </a:lstStyle>
          <a:p>
            <a:pPr rtl="0"/>
            <a:r>
              <a:rPr lang="es-ES" noProof="0" smtClean="0"/>
              <a:t>Haga clic para modificar el estilo de título del patrón</a:t>
            </a:r>
            <a:endParaRPr lang="es-ES" noProof="0"/>
          </a:p>
        </p:txBody>
      </p:sp>
      <p:sp>
        <p:nvSpPr>
          <p:cNvPr id="3" name="Marcador de posición de texto 2"/>
          <p:cNvSpPr>
            <a:spLocks noGrp="1"/>
          </p:cNvSpPr>
          <p:nvPr>
            <p:ph type="body" idx="1" hasCustomPrompt="1"/>
          </p:nvPr>
        </p:nvSpPr>
        <p:spPr>
          <a:xfrm>
            <a:off x="1295400" y="3073155"/>
            <a:ext cx="9601197" cy="520392"/>
          </a:xfrm>
        </p:spPr>
        <p:txBody>
          <a:bodyPr rtlCol="0"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Editar estilos de texto del patrón</a:t>
            </a:r>
          </a:p>
        </p:txBody>
      </p:sp>
      <p:sp>
        <p:nvSpPr>
          <p:cNvPr id="4" name="Marcador de posición de fecha 3"/>
          <p:cNvSpPr>
            <a:spLocks noGrp="1"/>
          </p:cNvSpPr>
          <p:nvPr>
            <p:ph type="dt" sz="half" idx="10"/>
          </p:nvPr>
        </p:nvSpPr>
        <p:spPr/>
        <p:txBody>
          <a:bodyPr rtlCol="0"/>
          <a:lstStyle/>
          <a:p>
            <a:pPr rtl="0"/>
            <a:fld id="{D9499945-B967-40A3-B462-7E3451D8B19A}" type="datetime1">
              <a:rPr lang="es-ES" noProof="0" smtClean="0"/>
              <a:t>20/08/2021</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330EA680-D336-4FF7-8B7A-9848BB0A1C32}" type="slidenum">
              <a:rPr lang="es-ES" noProof="0" smtClean="0"/>
              <a:t>‹Nº›</a:t>
            </a:fld>
            <a:endParaRPr lang="es-ES" noProof="0"/>
          </a:p>
        </p:txBody>
      </p:sp>
      <p:cxnSp>
        <p:nvCxnSpPr>
          <p:cNvPr id="16" name="Conector recto 15"/>
          <p:cNvCxnSpPr/>
          <p:nvPr/>
        </p:nvCxnSpPr>
        <p:spPr>
          <a:xfrm>
            <a:off x="1296884" y="2937688"/>
            <a:ext cx="960120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8" name="Marcador de posición de contenido 2">
            <a:extLst>
              <a:ext uri="{FF2B5EF4-FFF2-40B4-BE49-F238E27FC236}">
                <a16:creationId xmlns:a16="http://schemas.microsoft.com/office/drawing/2014/main" xmlns="" id="{4202A890-9091-4399-80AF-8AF212A1ED43}"/>
              </a:ext>
            </a:extLst>
          </p:cNvPr>
          <p:cNvSpPr>
            <a:spLocks noGrp="1"/>
          </p:cNvSpPr>
          <p:nvPr>
            <p:ph idx="13" hasCustomPrompt="1"/>
          </p:nvPr>
        </p:nvSpPr>
        <p:spPr>
          <a:xfrm>
            <a:off x="1295401" y="3864479"/>
            <a:ext cx="2952000" cy="1109133"/>
          </a:xfrm>
          <a:ln w="44450" cap="sq" cmpd="thinThick">
            <a:solidFill>
              <a:schemeClr val="accent1"/>
            </a:solidFill>
            <a:miter lim="800000"/>
          </a:ln>
        </p:spPr>
        <p:txBody>
          <a:bodyPr rtlCol="0" anchor="ctr"/>
          <a:lstStyle>
            <a:lvl1pPr marL="0" indent="0" algn="ctr">
              <a:buNone/>
              <a:defRPr/>
            </a:lvl1pPr>
            <a:lvl2pPr marL="457200" indent="0" algn="ctr">
              <a:buNone/>
              <a:defRPr/>
            </a:lvl2pPr>
            <a:lvl3pPr marL="914400" indent="0" algn="ctr">
              <a:buNone/>
              <a:defRPr/>
            </a:lvl3pPr>
          </a:lstStyle>
          <a:p>
            <a:pPr lvl="0" rtl="0"/>
            <a:r>
              <a:rPr lang="es-ES" noProof="0"/>
              <a:t>Descripción</a:t>
            </a:r>
          </a:p>
        </p:txBody>
      </p:sp>
      <p:sp>
        <p:nvSpPr>
          <p:cNvPr id="9" name="Marcador de posición de contenido 2">
            <a:extLst>
              <a:ext uri="{FF2B5EF4-FFF2-40B4-BE49-F238E27FC236}">
                <a16:creationId xmlns:a16="http://schemas.microsoft.com/office/drawing/2014/main" xmlns="" id="{F1661F6C-2BB1-41AF-BF4C-144E940F7B25}"/>
              </a:ext>
            </a:extLst>
          </p:cNvPr>
          <p:cNvSpPr>
            <a:spLocks noGrp="1"/>
          </p:cNvSpPr>
          <p:nvPr>
            <p:ph idx="14" hasCustomPrompt="1"/>
          </p:nvPr>
        </p:nvSpPr>
        <p:spPr>
          <a:xfrm>
            <a:off x="4620000" y="3864479"/>
            <a:ext cx="2952000" cy="1109133"/>
          </a:xfrm>
          <a:ln w="44450" cap="sq" cmpd="thinThick">
            <a:solidFill>
              <a:schemeClr val="accent3"/>
            </a:solidFill>
            <a:miter lim="800000"/>
          </a:ln>
        </p:spPr>
        <p:txBody>
          <a:bodyPr rtlCol="0" anchor="ctr"/>
          <a:lstStyle>
            <a:lvl1pPr marL="0" indent="0" algn="ctr">
              <a:buNone/>
              <a:defRPr/>
            </a:lvl1pPr>
            <a:lvl2pPr marL="457200" indent="0" algn="ctr">
              <a:buNone/>
              <a:defRPr/>
            </a:lvl2pPr>
            <a:lvl3pPr marL="914400" indent="0" algn="ctr">
              <a:buNone/>
              <a:defRPr/>
            </a:lvl3pPr>
          </a:lstStyle>
          <a:p>
            <a:pPr lvl="0" rtl="0"/>
            <a:r>
              <a:rPr lang="es-ES" noProof="0"/>
              <a:t>Descripción</a:t>
            </a:r>
          </a:p>
        </p:txBody>
      </p:sp>
      <p:sp>
        <p:nvSpPr>
          <p:cNvPr id="10" name="Marcador de posición de contenido 2">
            <a:extLst>
              <a:ext uri="{FF2B5EF4-FFF2-40B4-BE49-F238E27FC236}">
                <a16:creationId xmlns:a16="http://schemas.microsoft.com/office/drawing/2014/main" xmlns="" id="{3AFB258B-8362-4F6C-94EF-7C1F32CEBF2D}"/>
              </a:ext>
            </a:extLst>
          </p:cNvPr>
          <p:cNvSpPr>
            <a:spLocks noGrp="1"/>
          </p:cNvSpPr>
          <p:nvPr>
            <p:ph idx="15" hasCustomPrompt="1"/>
          </p:nvPr>
        </p:nvSpPr>
        <p:spPr>
          <a:xfrm>
            <a:off x="7944598" y="3864479"/>
            <a:ext cx="2952000" cy="1109133"/>
          </a:xfrm>
          <a:ln w="44450" cap="sq" cmpd="thinThick">
            <a:solidFill>
              <a:schemeClr val="accent2"/>
            </a:solidFill>
            <a:miter lim="800000"/>
          </a:ln>
        </p:spPr>
        <p:txBody>
          <a:bodyPr rtlCol="0" anchor="ctr"/>
          <a:lstStyle>
            <a:lvl1pPr marL="0" indent="0" algn="ctr">
              <a:buNone/>
              <a:defRPr/>
            </a:lvl1pPr>
            <a:lvl2pPr marL="457200" indent="0" algn="ctr">
              <a:buNone/>
              <a:defRPr/>
            </a:lvl2pPr>
            <a:lvl3pPr marL="914400" indent="0" algn="ctr">
              <a:buNone/>
              <a:defRPr/>
            </a:lvl3pPr>
          </a:lstStyle>
          <a:p>
            <a:pPr lvl="0" rtl="0"/>
            <a:r>
              <a:rPr lang="es-ES" noProof="0"/>
              <a:t>Descripción</a:t>
            </a:r>
          </a:p>
        </p:txBody>
      </p:sp>
    </p:spTree>
    <p:extLst>
      <p:ext uri="{BB962C8B-B14F-4D97-AF65-F5344CB8AC3E}">
        <p14:creationId xmlns:p14="http://schemas.microsoft.com/office/powerpoint/2010/main" val="36728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Imagen 6" descr="HD-PanelContent-GrommetsCombined.png"/>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Marcador de posición de título 1"/>
          <p:cNvSpPr>
            <a:spLocks noGrp="1"/>
          </p:cNvSpPr>
          <p:nvPr>
            <p:ph type="title"/>
          </p:nvPr>
        </p:nvSpPr>
        <p:spPr>
          <a:xfrm>
            <a:off x="1295402" y="982132"/>
            <a:ext cx="9601196" cy="1303867"/>
          </a:xfrm>
          <a:prstGeom prst="rect">
            <a:avLst/>
          </a:prstGeom>
          <a:effectLst/>
        </p:spPr>
        <p:txBody>
          <a:bodyPr vert="horz" lIns="91440" tIns="45720" rIns="91440" bIns="45720" rtlCol="0" anchor="ctr">
            <a:no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1295401" y="2556932"/>
            <a:ext cx="9601196" cy="3318936"/>
          </a:xfrm>
          <a:prstGeom prst="rect">
            <a:avLst/>
          </a:prstGeom>
        </p:spPr>
        <p:txBody>
          <a:bodyPr vert="horz" lIns="91440" tIns="45720" rIns="91440" bIns="45720" rtlCol="0" anchor="t">
            <a:no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a:fld id="{E65F442D-B053-493F-B1D9-4F22F1730CDC}" type="datetime1">
              <a:rPr lang="es-ES" noProof="0" smtClean="0"/>
              <a:t>20/08/2021</a:t>
            </a:fld>
            <a:endParaRPr lang="es-ES" noProof="0" dirty="0"/>
          </a:p>
        </p:txBody>
      </p:sp>
      <p:sp>
        <p:nvSpPr>
          <p:cNvPr id="5" name="Marcador de posición de pie de página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rtl="0"/>
            <a:endParaRPr lang="es-ES" noProof="0"/>
          </a:p>
        </p:txBody>
      </p:sp>
      <p:sp>
        <p:nvSpPr>
          <p:cNvPr id="6" name="Marcador de posición de número de diapositiva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a:fld id="{330EA680-D336-4FF7-8B7A-9848BB0A1C32}" type="slidenum">
              <a:rPr lang="es-ES" noProof="0" smtClean="0"/>
              <a:t>‹Nº›</a:t>
            </a:fld>
            <a:endParaRPr lang="es-ES" noProof="0"/>
          </a:p>
        </p:txBody>
      </p:sp>
    </p:spTree>
    <p:extLst>
      <p:ext uri="{BB962C8B-B14F-4D97-AF65-F5344CB8AC3E}">
        <p14:creationId xmlns:p14="http://schemas.microsoft.com/office/powerpoint/2010/main" val="543425805"/>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86" r:id="rId3"/>
    <p:sldLayoutId id="2147484187" r:id="rId4"/>
    <p:sldLayoutId id="2147484188" r:id="rId5"/>
    <p:sldLayoutId id="2147484189" r:id="rId6"/>
    <p:sldLayoutId id="2147484190" r:id="rId7"/>
    <p:sldLayoutId id="2147484191" r:id="rId8"/>
    <p:sldLayoutId id="2147484192" r:id="rId9"/>
    <p:sldLayoutId id="2147484171" r:id="rId10"/>
    <p:sldLayoutId id="2147484172" r:id="rId11"/>
    <p:sldLayoutId id="2147484173" r:id="rId12"/>
    <p:sldLayoutId id="2147484193" r:id="rId13"/>
    <p:sldLayoutId id="2147484194" r:id="rId14"/>
    <p:sldLayoutId id="2147484174" r:id="rId15"/>
    <p:sldLayoutId id="2147484175" r:id="rId16"/>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chart" Target="../charts/char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chart" Target="../charts/chart14.xml"/></Relationships>
</file>

<file path=ppt/slides/_rels/slide1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chart" Target="../charts/chart17.xml"/></Relationships>
</file>

<file path=ppt/slides/_rels/slide2.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chart" Target="../charts/chart19.xml"/></Relationships>
</file>

<file path=ppt/slides/_rels/slide2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chart" Target="../charts/chart21.xml"/></Relationships>
</file>

<file path=ppt/slides/_rels/slide2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chart" Target="../charts/chart23.xml"/></Relationships>
</file>

<file path=ppt/slides/_rels/slide2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chart" Target="../charts/chart25.xml"/></Relationships>
</file>

<file path=ppt/slides/_rels/slide2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88724" y="2536097"/>
            <a:ext cx="9601196" cy="1303867"/>
          </a:xfrm>
        </p:spPr>
        <p:txBody>
          <a:bodyPr/>
          <a:lstStyle/>
          <a:p>
            <a:r>
              <a:rPr lang="es-EC" sz="2000" b="1" dirty="0" smtClean="0"/>
              <a:t> “CARACTERIZACIÓN DE LA CADENA DE VALOR AGROALIMENTARIA DEL CAMARÓN (</a:t>
            </a:r>
            <a:r>
              <a:rPr lang="es-EC" sz="2000" b="1" i="1" dirty="0" smtClean="0"/>
              <a:t>Litopenaeus vannamei</a:t>
            </a:r>
            <a:r>
              <a:rPr lang="es-EC" sz="2000" b="1" dirty="0" smtClean="0"/>
              <a:t>) COMO UNO DE LOS PRINCIPALES RUBROS EN LA ECONOMÍA ECUATORIANA.”</a:t>
            </a:r>
            <a:endParaRPr lang="en-US" sz="2000" dirty="0"/>
          </a:p>
        </p:txBody>
      </p:sp>
      <p:sp>
        <p:nvSpPr>
          <p:cNvPr id="5" name="Marcador de contenido 4"/>
          <p:cNvSpPr>
            <a:spLocks noGrp="1"/>
          </p:cNvSpPr>
          <p:nvPr>
            <p:ph idx="1"/>
          </p:nvPr>
        </p:nvSpPr>
        <p:spPr>
          <a:xfrm>
            <a:off x="1697514" y="4062032"/>
            <a:ext cx="9601196" cy="2260390"/>
          </a:xfrm>
        </p:spPr>
        <p:txBody>
          <a:bodyPr/>
          <a:lstStyle/>
          <a:p>
            <a:r>
              <a:rPr lang="es-EC" sz="2000" b="1" dirty="0" smtClean="0"/>
              <a:t>Autor: Jonathan Arcila </a:t>
            </a:r>
          </a:p>
          <a:p>
            <a:r>
              <a:rPr lang="es-EC" sz="2000" b="1" dirty="0" smtClean="0"/>
              <a:t>Tutora</a:t>
            </a:r>
            <a:r>
              <a:rPr lang="es-EC" sz="2000" b="1" dirty="0"/>
              <a:t>: Econ. Montero </a:t>
            </a:r>
            <a:r>
              <a:rPr lang="es-EC" sz="2000" b="1" dirty="0" err="1" smtClean="0"/>
              <a:t>Berrú</a:t>
            </a:r>
            <a:r>
              <a:rPr lang="es-EC" sz="2000" b="1" dirty="0" smtClean="0"/>
              <a:t>, </a:t>
            </a:r>
            <a:r>
              <a:rPr lang="es-EC" sz="2000" b="1" dirty="0"/>
              <a:t>Mercedes </a:t>
            </a:r>
            <a:r>
              <a:rPr lang="es-EC" sz="2000" b="1" dirty="0" smtClean="0"/>
              <a:t>Beatriz</a:t>
            </a:r>
          </a:p>
          <a:p>
            <a:pPr marL="0" indent="0" algn="ctr">
              <a:buNone/>
            </a:pPr>
            <a:endParaRPr lang="es-EC" sz="2000" b="1" dirty="0"/>
          </a:p>
          <a:p>
            <a:pPr marL="0" indent="0" algn="ctr">
              <a:buNone/>
            </a:pPr>
            <a:r>
              <a:rPr lang="es-EC" sz="2000" b="1" dirty="0" smtClean="0"/>
              <a:t>Santo Domingo – Ecuador 2021 </a:t>
            </a:r>
            <a:endParaRPr lang="en-US" sz="2000" b="1" dirty="0"/>
          </a:p>
        </p:txBody>
      </p:sp>
      <p:pic>
        <p:nvPicPr>
          <p:cNvPr id="7" name="Imagen 6"/>
          <p:cNvPicPr>
            <a:picLocks noChangeAspect="1"/>
          </p:cNvPicPr>
          <p:nvPr/>
        </p:nvPicPr>
        <p:blipFill>
          <a:blip r:embed="rId3"/>
          <a:stretch>
            <a:fillRect/>
          </a:stretch>
        </p:blipFill>
        <p:spPr>
          <a:xfrm>
            <a:off x="1086397" y="497717"/>
            <a:ext cx="8536578" cy="1218293"/>
          </a:xfrm>
          <a:prstGeom prst="rect">
            <a:avLst/>
          </a:prstGeom>
        </p:spPr>
      </p:pic>
      <p:pic>
        <p:nvPicPr>
          <p:cNvPr id="8" name="Imagen 7"/>
          <p:cNvPicPr>
            <a:picLocks noChangeAspect="1"/>
          </p:cNvPicPr>
          <p:nvPr/>
        </p:nvPicPr>
        <p:blipFill>
          <a:blip r:embed="rId4"/>
          <a:stretch>
            <a:fillRect/>
          </a:stretch>
        </p:blipFill>
        <p:spPr>
          <a:xfrm>
            <a:off x="10036202" y="497718"/>
            <a:ext cx="1302782" cy="1239642"/>
          </a:xfrm>
          <a:prstGeom prst="rect">
            <a:avLst/>
          </a:prstGeom>
        </p:spPr>
      </p:pic>
      <p:pic>
        <p:nvPicPr>
          <p:cNvPr id="11" name="Imagen 10"/>
          <p:cNvPicPr>
            <a:picLocks noChangeAspect="1"/>
          </p:cNvPicPr>
          <p:nvPr/>
        </p:nvPicPr>
        <p:blipFill>
          <a:blip r:embed="rId5"/>
          <a:stretch>
            <a:fillRect/>
          </a:stretch>
        </p:blipFill>
        <p:spPr>
          <a:xfrm>
            <a:off x="8531301" y="3839964"/>
            <a:ext cx="2428436" cy="2415373"/>
          </a:xfrm>
          <a:prstGeom prst="rect">
            <a:avLst/>
          </a:prstGeom>
        </p:spPr>
      </p:pic>
    </p:spTree>
    <p:extLst>
      <p:ext uri="{BB962C8B-B14F-4D97-AF65-F5344CB8AC3E}">
        <p14:creationId xmlns:p14="http://schemas.microsoft.com/office/powerpoint/2010/main" val="2923480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903277" y="288234"/>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Productores    </a:t>
            </a:r>
            <a:endParaRPr lang="es-ES" sz="6000" b="1" dirty="0"/>
          </a:p>
        </p:txBody>
      </p:sp>
      <p:sp>
        <p:nvSpPr>
          <p:cNvPr id="13" name="Pergamino horizontal 12"/>
          <p:cNvSpPr/>
          <p:nvPr/>
        </p:nvSpPr>
        <p:spPr>
          <a:xfrm>
            <a:off x="726619" y="1223957"/>
            <a:ext cx="2901688" cy="1045811"/>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Área de predios </a:t>
            </a:r>
            <a:endParaRPr lang="en-US" sz="2000" b="1" dirty="0">
              <a:solidFill>
                <a:schemeClr val="bg2">
                  <a:lumMod val="25000"/>
                </a:schemeClr>
              </a:solidFill>
            </a:endParaRPr>
          </a:p>
        </p:txBody>
      </p:sp>
      <p:sp>
        <p:nvSpPr>
          <p:cNvPr id="10" name="Rectángulo redondeado 9"/>
          <p:cNvSpPr/>
          <p:nvPr/>
        </p:nvSpPr>
        <p:spPr>
          <a:xfrm>
            <a:off x="535577" y="3205491"/>
            <a:ext cx="4477076" cy="142605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(Piedrahita J. , 2018) existen en el país alrededor de 220.000 ha destinadas a la producción de camarón.</a:t>
            </a:r>
            <a:endParaRPr lang="en-US" sz="2000" dirty="0">
              <a:solidFill>
                <a:schemeClr val="bg2">
                  <a:lumMod val="25000"/>
                </a:schemeClr>
              </a:solidFill>
            </a:endParaRPr>
          </a:p>
        </p:txBody>
      </p:sp>
      <p:sp>
        <p:nvSpPr>
          <p:cNvPr id="3" name="Flecha abajo 2"/>
          <p:cNvSpPr/>
          <p:nvPr/>
        </p:nvSpPr>
        <p:spPr>
          <a:xfrm>
            <a:off x="2015533" y="2302586"/>
            <a:ext cx="323860" cy="5967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Gráfico 6"/>
          <p:cNvGraphicFramePr/>
          <p:nvPr>
            <p:extLst>
              <p:ext uri="{D42A27DB-BD31-4B8C-83A1-F6EECF244321}">
                <p14:modId xmlns:p14="http://schemas.microsoft.com/office/powerpoint/2010/main" val="2941326184"/>
              </p:ext>
            </p:extLst>
          </p:nvPr>
        </p:nvGraphicFramePr>
        <p:xfrm>
          <a:off x="5799909" y="1894114"/>
          <a:ext cx="5250938" cy="3108960"/>
        </p:xfrm>
        <a:graphic>
          <a:graphicData uri="http://schemas.openxmlformats.org/drawingml/2006/chart">
            <c:chart xmlns:c="http://schemas.openxmlformats.org/drawingml/2006/chart" xmlns:r="http://schemas.openxmlformats.org/officeDocument/2006/relationships" r:id="rId3"/>
          </a:graphicData>
        </a:graphic>
      </p:graphicFrame>
      <p:pic>
        <p:nvPicPr>
          <p:cNvPr id="9" name="Imagen 8"/>
          <p:cNvPicPr>
            <a:picLocks noChangeAspect="1"/>
          </p:cNvPicPr>
          <p:nvPr/>
        </p:nvPicPr>
        <p:blipFill>
          <a:blip r:embed="rId4"/>
          <a:stretch>
            <a:fillRect/>
          </a:stretch>
        </p:blipFill>
        <p:spPr>
          <a:xfrm>
            <a:off x="0" y="0"/>
            <a:ext cx="1302782" cy="1239642"/>
          </a:xfrm>
          <a:prstGeom prst="rect">
            <a:avLst/>
          </a:prstGeom>
        </p:spPr>
      </p:pic>
    </p:spTree>
    <p:extLst>
      <p:ext uri="{BB962C8B-B14F-4D97-AF65-F5344CB8AC3E}">
        <p14:creationId xmlns:p14="http://schemas.microsoft.com/office/powerpoint/2010/main" val="8805911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903277" y="288234"/>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Productores    </a:t>
            </a:r>
            <a:endParaRPr lang="es-ES" sz="6000" b="1" dirty="0"/>
          </a:p>
        </p:txBody>
      </p:sp>
      <p:sp>
        <p:nvSpPr>
          <p:cNvPr id="13" name="Pergamino horizontal 12"/>
          <p:cNvSpPr/>
          <p:nvPr/>
        </p:nvSpPr>
        <p:spPr>
          <a:xfrm>
            <a:off x="888549" y="1256775"/>
            <a:ext cx="2901688" cy="1045811"/>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Numero de piscinas</a:t>
            </a:r>
            <a:endParaRPr lang="en-US" sz="2000" b="1" dirty="0">
              <a:solidFill>
                <a:schemeClr val="bg2">
                  <a:lumMod val="25000"/>
                </a:schemeClr>
              </a:solidFill>
            </a:endParaRPr>
          </a:p>
        </p:txBody>
      </p:sp>
      <p:sp>
        <p:nvSpPr>
          <p:cNvPr id="10" name="Rectángulo redondeado 9"/>
          <p:cNvSpPr/>
          <p:nvPr/>
        </p:nvSpPr>
        <p:spPr>
          <a:xfrm>
            <a:off x="5648045" y="5029842"/>
            <a:ext cx="6033564" cy="142605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(Urbano, 2019) se puede manejar ciclos cortos de producción que demás junto al número de piscinas a cosechar se puede mantener un mayor número de cosechas al año. </a:t>
            </a:r>
            <a:endParaRPr lang="en-US" sz="2000" dirty="0">
              <a:solidFill>
                <a:schemeClr val="bg2">
                  <a:lumMod val="25000"/>
                </a:schemeClr>
              </a:solidFill>
            </a:endParaRPr>
          </a:p>
        </p:txBody>
      </p:sp>
      <p:graphicFrame>
        <p:nvGraphicFramePr>
          <p:cNvPr id="9" name="Gráfico 8"/>
          <p:cNvGraphicFramePr/>
          <p:nvPr>
            <p:extLst>
              <p:ext uri="{D42A27DB-BD31-4B8C-83A1-F6EECF244321}">
                <p14:modId xmlns:p14="http://schemas.microsoft.com/office/powerpoint/2010/main" val="1309285377"/>
              </p:ext>
            </p:extLst>
          </p:nvPr>
        </p:nvGraphicFramePr>
        <p:xfrm>
          <a:off x="5762196" y="1354313"/>
          <a:ext cx="5919413" cy="3036353"/>
        </p:xfrm>
        <a:graphic>
          <a:graphicData uri="http://schemas.openxmlformats.org/drawingml/2006/chart">
            <c:chart xmlns:c="http://schemas.openxmlformats.org/drawingml/2006/chart" xmlns:r="http://schemas.openxmlformats.org/officeDocument/2006/relationships" r:id="rId3"/>
          </a:graphicData>
        </a:graphic>
      </p:graphicFrame>
      <p:sp>
        <p:nvSpPr>
          <p:cNvPr id="2" name="Flecha derecha 1"/>
          <p:cNvSpPr/>
          <p:nvPr/>
        </p:nvSpPr>
        <p:spPr>
          <a:xfrm>
            <a:off x="4170536" y="1549352"/>
            <a:ext cx="793350" cy="330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rgamino horizontal 10"/>
          <p:cNvSpPr/>
          <p:nvPr/>
        </p:nvSpPr>
        <p:spPr>
          <a:xfrm>
            <a:off x="888549" y="2468478"/>
            <a:ext cx="2901688" cy="1045811"/>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Numero de piscinas</a:t>
            </a:r>
            <a:endParaRPr lang="en-US" sz="2000" b="1" dirty="0">
              <a:solidFill>
                <a:schemeClr val="bg2">
                  <a:lumMod val="25000"/>
                </a:schemeClr>
              </a:solidFill>
            </a:endParaRPr>
          </a:p>
        </p:txBody>
      </p:sp>
      <p:graphicFrame>
        <p:nvGraphicFramePr>
          <p:cNvPr id="12" name="Gráfico 11"/>
          <p:cNvGraphicFramePr/>
          <p:nvPr>
            <p:extLst>
              <p:ext uri="{D42A27DB-BD31-4B8C-83A1-F6EECF244321}">
                <p14:modId xmlns:p14="http://schemas.microsoft.com/office/powerpoint/2010/main" val="4078316570"/>
              </p:ext>
            </p:extLst>
          </p:nvPr>
        </p:nvGraphicFramePr>
        <p:xfrm>
          <a:off x="119743" y="3606453"/>
          <a:ext cx="5072743" cy="3063240"/>
        </p:xfrm>
        <a:graphic>
          <a:graphicData uri="http://schemas.openxmlformats.org/drawingml/2006/chart">
            <c:chart xmlns:c="http://schemas.openxmlformats.org/drawingml/2006/chart" xmlns:r="http://schemas.openxmlformats.org/officeDocument/2006/relationships" r:id="rId4"/>
          </a:graphicData>
        </a:graphic>
      </p:graphicFrame>
      <p:sp>
        <p:nvSpPr>
          <p:cNvPr id="4" name="Flecha doblada 3"/>
          <p:cNvSpPr/>
          <p:nvPr/>
        </p:nvSpPr>
        <p:spPr>
          <a:xfrm rot="5400000">
            <a:off x="4170536" y="2991383"/>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Imagen 13"/>
          <p:cNvPicPr>
            <a:picLocks noChangeAspect="1"/>
          </p:cNvPicPr>
          <p:nvPr/>
        </p:nvPicPr>
        <p:blipFill>
          <a:blip r:embed="rId5"/>
          <a:stretch>
            <a:fillRect/>
          </a:stretch>
        </p:blipFill>
        <p:spPr>
          <a:xfrm>
            <a:off x="0" y="0"/>
            <a:ext cx="1302782" cy="1239642"/>
          </a:xfrm>
          <a:prstGeom prst="rect">
            <a:avLst/>
          </a:prstGeom>
        </p:spPr>
      </p:pic>
    </p:spTree>
    <p:extLst>
      <p:ext uri="{BB962C8B-B14F-4D97-AF65-F5344CB8AC3E}">
        <p14:creationId xmlns:p14="http://schemas.microsoft.com/office/powerpoint/2010/main" val="2738781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903277" y="288234"/>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Productores    </a:t>
            </a:r>
            <a:endParaRPr lang="es-ES" sz="6000" b="1" dirty="0"/>
          </a:p>
        </p:txBody>
      </p:sp>
      <p:sp>
        <p:nvSpPr>
          <p:cNvPr id="13" name="Pergamino horizontal 12"/>
          <p:cNvSpPr/>
          <p:nvPr/>
        </p:nvSpPr>
        <p:spPr>
          <a:xfrm>
            <a:off x="566925" y="1220202"/>
            <a:ext cx="3544935" cy="1045811"/>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Producción por cosecha </a:t>
            </a:r>
            <a:endParaRPr lang="en-US" sz="2000" b="1" dirty="0">
              <a:solidFill>
                <a:schemeClr val="bg2">
                  <a:lumMod val="25000"/>
                </a:schemeClr>
              </a:solidFill>
            </a:endParaRPr>
          </a:p>
        </p:txBody>
      </p:sp>
      <p:sp>
        <p:nvSpPr>
          <p:cNvPr id="10" name="Rectángulo redondeado 9"/>
          <p:cNvSpPr/>
          <p:nvPr/>
        </p:nvSpPr>
        <p:spPr>
          <a:xfrm>
            <a:off x="1416010" y="5431946"/>
            <a:ext cx="9700481" cy="8588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(Urbano, 2019) se pueden mantener una producción promedio de  2605 kg/ha </a:t>
            </a:r>
            <a:endParaRPr lang="en-US" sz="2000" dirty="0">
              <a:solidFill>
                <a:schemeClr val="bg2">
                  <a:lumMod val="25000"/>
                </a:schemeClr>
              </a:solidFill>
            </a:endParaRPr>
          </a:p>
        </p:txBody>
      </p:sp>
      <p:graphicFrame>
        <p:nvGraphicFramePr>
          <p:cNvPr id="9" name="Gráfico 8"/>
          <p:cNvGraphicFramePr/>
          <p:nvPr>
            <p:extLst>
              <p:ext uri="{D42A27DB-BD31-4B8C-83A1-F6EECF244321}">
                <p14:modId xmlns:p14="http://schemas.microsoft.com/office/powerpoint/2010/main" val="1483856089"/>
              </p:ext>
            </p:extLst>
          </p:nvPr>
        </p:nvGraphicFramePr>
        <p:xfrm>
          <a:off x="2339392" y="2313758"/>
          <a:ext cx="7287135" cy="2984465"/>
        </p:xfrm>
        <a:graphic>
          <a:graphicData uri="http://schemas.openxmlformats.org/drawingml/2006/chart">
            <c:chart xmlns:c="http://schemas.openxmlformats.org/drawingml/2006/chart" xmlns:r="http://schemas.openxmlformats.org/officeDocument/2006/relationships" r:id="rId3"/>
          </a:graphicData>
        </a:graphic>
      </p:graphicFrame>
      <p:sp>
        <p:nvSpPr>
          <p:cNvPr id="2" name="Flecha doblada 1"/>
          <p:cNvSpPr/>
          <p:nvPr/>
        </p:nvSpPr>
        <p:spPr>
          <a:xfrm rot="5400000">
            <a:off x="4512350" y="1511347"/>
            <a:ext cx="604549" cy="73282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Imagen 10"/>
          <p:cNvPicPr>
            <a:picLocks noChangeAspect="1"/>
          </p:cNvPicPr>
          <p:nvPr/>
        </p:nvPicPr>
        <p:blipFill>
          <a:blip r:embed="rId4"/>
          <a:stretch>
            <a:fillRect/>
          </a:stretch>
        </p:blipFill>
        <p:spPr>
          <a:xfrm>
            <a:off x="0" y="0"/>
            <a:ext cx="1302782" cy="1239642"/>
          </a:xfrm>
          <a:prstGeom prst="rect">
            <a:avLst/>
          </a:prstGeom>
        </p:spPr>
      </p:pic>
    </p:spTree>
    <p:extLst>
      <p:ext uri="{BB962C8B-B14F-4D97-AF65-F5344CB8AC3E}">
        <p14:creationId xmlns:p14="http://schemas.microsoft.com/office/powerpoint/2010/main" val="3891682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1208237" y="294558"/>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Productores    </a:t>
            </a:r>
            <a:endParaRPr lang="es-ES" sz="6000" b="1" dirty="0"/>
          </a:p>
        </p:txBody>
      </p:sp>
      <p:sp>
        <p:nvSpPr>
          <p:cNvPr id="13" name="Pergamino horizontal 12"/>
          <p:cNvSpPr/>
          <p:nvPr/>
        </p:nvSpPr>
        <p:spPr>
          <a:xfrm>
            <a:off x="7573286" y="-121743"/>
            <a:ext cx="3142926"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Precio por libra</a:t>
            </a:r>
            <a:endParaRPr lang="en-US" sz="2000" b="1" dirty="0">
              <a:solidFill>
                <a:schemeClr val="bg2">
                  <a:lumMod val="25000"/>
                </a:schemeClr>
              </a:solidFill>
            </a:endParaRPr>
          </a:p>
        </p:txBody>
      </p:sp>
      <p:sp>
        <p:nvSpPr>
          <p:cNvPr id="10" name="Rectángulo redondeado 9"/>
          <p:cNvSpPr/>
          <p:nvPr/>
        </p:nvSpPr>
        <p:spPr>
          <a:xfrm>
            <a:off x="5730772" y="4240993"/>
            <a:ext cx="6160447" cy="98185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(Pesantes, 2020) durante el año 2020 se vivió una crisis a raíz de la pandemia  que genero una significante reducción en el precio</a:t>
            </a:r>
            <a:endParaRPr lang="en-US" sz="2000" dirty="0">
              <a:solidFill>
                <a:schemeClr val="bg2">
                  <a:lumMod val="25000"/>
                </a:schemeClr>
              </a:solidFill>
            </a:endParaRPr>
          </a:p>
        </p:txBody>
      </p:sp>
      <p:graphicFrame>
        <p:nvGraphicFramePr>
          <p:cNvPr id="7" name="Gráfico 6"/>
          <p:cNvGraphicFramePr/>
          <p:nvPr>
            <p:extLst>
              <p:ext uri="{D42A27DB-BD31-4B8C-83A1-F6EECF244321}">
                <p14:modId xmlns:p14="http://schemas.microsoft.com/office/powerpoint/2010/main" val="2003438109"/>
              </p:ext>
            </p:extLst>
          </p:nvPr>
        </p:nvGraphicFramePr>
        <p:xfrm>
          <a:off x="6536748" y="1075258"/>
          <a:ext cx="521600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p:cNvGraphicFramePr/>
          <p:nvPr>
            <p:extLst>
              <p:ext uri="{D42A27DB-BD31-4B8C-83A1-F6EECF244321}">
                <p14:modId xmlns:p14="http://schemas.microsoft.com/office/powerpoint/2010/main" val="1178596775"/>
              </p:ext>
            </p:extLst>
          </p:nvPr>
        </p:nvGraphicFramePr>
        <p:xfrm>
          <a:off x="124767" y="2602381"/>
          <a:ext cx="5178753" cy="2993977"/>
        </p:xfrm>
        <a:graphic>
          <a:graphicData uri="http://schemas.openxmlformats.org/drawingml/2006/chart">
            <c:chart xmlns:c="http://schemas.openxmlformats.org/drawingml/2006/chart" xmlns:r="http://schemas.openxmlformats.org/officeDocument/2006/relationships" r:id="rId4"/>
          </a:graphicData>
        </a:graphic>
      </p:graphicFrame>
      <p:sp>
        <p:nvSpPr>
          <p:cNvPr id="12" name="Pergamino horizontal 11"/>
          <p:cNvSpPr/>
          <p:nvPr/>
        </p:nvSpPr>
        <p:spPr>
          <a:xfrm>
            <a:off x="600312" y="1298514"/>
            <a:ext cx="3390468"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Destino de la producción</a:t>
            </a:r>
            <a:endParaRPr lang="en-US" sz="2000" b="1" dirty="0">
              <a:solidFill>
                <a:schemeClr val="bg2">
                  <a:lumMod val="25000"/>
                </a:schemeClr>
              </a:solidFill>
            </a:endParaRPr>
          </a:p>
        </p:txBody>
      </p:sp>
      <p:sp>
        <p:nvSpPr>
          <p:cNvPr id="14" name="Rectángulo redondeado 13"/>
          <p:cNvSpPr/>
          <p:nvPr/>
        </p:nvSpPr>
        <p:spPr>
          <a:xfrm>
            <a:off x="124768" y="5829138"/>
            <a:ext cx="6160447" cy="98185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por (Varela, 2011) que el 85,9% de la producción de camarón del Ecuador tiene como destino un mercado </a:t>
            </a:r>
            <a:r>
              <a:rPr lang="es-ES" sz="2000" dirty="0" smtClean="0">
                <a:solidFill>
                  <a:schemeClr val="bg2">
                    <a:lumMod val="25000"/>
                  </a:schemeClr>
                </a:solidFill>
              </a:rPr>
              <a:t>internacional.</a:t>
            </a:r>
            <a:endParaRPr lang="en-US" sz="2000" dirty="0">
              <a:solidFill>
                <a:schemeClr val="bg2">
                  <a:lumMod val="25000"/>
                </a:schemeClr>
              </a:solidFill>
            </a:endParaRPr>
          </a:p>
        </p:txBody>
      </p:sp>
      <p:sp>
        <p:nvSpPr>
          <p:cNvPr id="3" name="Flecha abajo 2"/>
          <p:cNvSpPr/>
          <p:nvPr/>
        </p:nvSpPr>
        <p:spPr>
          <a:xfrm>
            <a:off x="8997680" y="629930"/>
            <a:ext cx="371403" cy="4453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echa abajo 14"/>
          <p:cNvSpPr/>
          <p:nvPr/>
        </p:nvSpPr>
        <p:spPr>
          <a:xfrm>
            <a:off x="2109844" y="2131117"/>
            <a:ext cx="371403" cy="4453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n 15"/>
          <p:cNvPicPr>
            <a:picLocks noChangeAspect="1"/>
          </p:cNvPicPr>
          <p:nvPr/>
        </p:nvPicPr>
        <p:blipFill>
          <a:blip r:embed="rId5"/>
          <a:stretch>
            <a:fillRect/>
          </a:stretch>
        </p:blipFill>
        <p:spPr>
          <a:xfrm>
            <a:off x="0" y="0"/>
            <a:ext cx="1302782" cy="1239642"/>
          </a:xfrm>
          <a:prstGeom prst="rect">
            <a:avLst/>
          </a:prstGeom>
        </p:spPr>
      </p:pic>
    </p:spTree>
    <p:extLst>
      <p:ext uri="{BB962C8B-B14F-4D97-AF65-F5344CB8AC3E}">
        <p14:creationId xmlns:p14="http://schemas.microsoft.com/office/powerpoint/2010/main" val="29005805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1331337" y="-263685"/>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Productores    </a:t>
            </a:r>
            <a:endParaRPr lang="es-ES" sz="6000" b="1" dirty="0"/>
          </a:p>
        </p:txBody>
      </p:sp>
      <p:sp>
        <p:nvSpPr>
          <p:cNvPr id="12" name="Pergamino horizontal 11"/>
          <p:cNvSpPr/>
          <p:nvPr/>
        </p:nvSpPr>
        <p:spPr>
          <a:xfrm>
            <a:off x="607944" y="724912"/>
            <a:ext cx="3746605"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Amenazas de la producción</a:t>
            </a:r>
            <a:endParaRPr lang="en-US" sz="2000" b="1" dirty="0">
              <a:solidFill>
                <a:schemeClr val="bg2">
                  <a:lumMod val="25000"/>
                </a:schemeClr>
              </a:solidFill>
            </a:endParaRPr>
          </a:p>
        </p:txBody>
      </p:sp>
      <p:sp>
        <p:nvSpPr>
          <p:cNvPr id="14" name="Rectángulo redondeado 13"/>
          <p:cNvSpPr/>
          <p:nvPr/>
        </p:nvSpPr>
        <p:spPr>
          <a:xfrm>
            <a:off x="2600682" y="5716596"/>
            <a:ext cx="7654666" cy="98185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(Zumba, 2020) que en el sector se han generado una pérdida de aproximadamente  $ 60 millones a causa del robo de su producción.</a:t>
            </a:r>
            <a:endParaRPr lang="en-US" sz="2000" dirty="0">
              <a:solidFill>
                <a:schemeClr val="bg2">
                  <a:lumMod val="25000"/>
                </a:schemeClr>
              </a:solidFill>
            </a:endParaRPr>
          </a:p>
        </p:txBody>
      </p:sp>
      <p:graphicFrame>
        <p:nvGraphicFramePr>
          <p:cNvPr id="16" name="Gráfico 15"/>
          <p:cNvGraphicFramePr/>
          <p:nvPr>
            <p:extLst>
              <p:ext uri="{D42A27DB-BD31-4B8C-83A1-F6EECF244321}">
                <p14:modId xmlns:p14="http://schemas.microsoft.com/office/powerpoint/2010/main" val="3919504610"/>
              </p:ext>
            </p:extLst>
          </p:nvPr>
        </p:nvGraphicFramePr>
        <p:xfrm>
          <a:off x="3055633" y="1557515"/>
          <a:ext cx="6949440" cy="3912261"/>
        </p:xfrm>
        <a:graphic>
          <a:graphicData uri="http://schemas.openxmlformats.org/drawingml/2006/chart">
            <c:chart xmlns:c="http://schemas.openxmlformats.org/drawingml/2006/chart" xmlns:r="http://schemas.openxmlformats.org/officeDocument/2006/relationships" r:id="rId3"/>
          </a:graphicData>
        </a:graphic>
      </p:graphicFrame>
      <p:pic>
        <p:nvPicPr>
          <p:cNvPr id="17" name="Imagen 16"/>
          <p:cNvPicPr>
            <a:picLocks noChangeAspect="1"/>
          </p:cNvPicPr>
          <p:nvPr/>
        </p:nvPicPr>
        <p:blipFill>
          <a:blip r:embed="rId4"/>
          <a:stretch>
            <a:fillRect/>
          </a:stretch>
        </p:blipFill>
        <p:spPr>
          <a:xfrm>
            <a:off x="10889218" y="0"/>
            <a:ext cx="1302782" cy="1239642"/>
          </a:xfrm>
          <a:prstGeom prst="rect">
            <a:avLst/>
          </a:prstGeom>
        </p:spPr>
      </p:pic>
    </p:spTree>
    <p:extLst>
      <p:ext uri="{BB962C8B-B14F-4D97-AF65-F5344CB8AC3E}">
        <p14:creationId xmlns:p14="http://schemas.microsoft.com/office/powerpoint/2010/main" val="4059501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1965624" y="-213170"/>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Productores    </a:t>
            </a:r>
            <a:endParaRPr lang="es-ES" sz="6000" b="1" dirty="0"/>
          </a:p>
        </p:txBody>
      </p:sp>
      <p:sp>
        <p:nvSpPr>
          <p:cNvPr id="12" name="Pergamino horizontal 11"/>
          <p:cNvSpPr/>
          <p:nvPr/>
        </p:nvSpPr>
        <p:spPr>
          <a:xfrm>
            <a:off x="7085518" y="22461"/>
            <a:ext cx="3746605"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Colaboradores por predio </a:t>
            </a:r>
            <a:endParaRPr lang="en-US" sz="2000" b="1" dirty="0">
              <a:solidFill>
                <a:schemeClr val="bg2">
                  <a:lumMod val="25000"/>
                </a:schemeClr>
              </a:solidFill>
            </a:endParaRPr>
          </a:p>
        </p:txBody>
      </p:sp>
      <p:sp>
        <p:nvSpPr>
          <p:cNvPr id="14" name="Rectángulo redondeado 13"/>
          <p:cNvSpPr/>
          <p:nvPr/>
        </p:nvSpPr>
        <p:spPr>
          <a:xfrm>
            <a:off x="5946278" y="3874688"/>
            <a:ext cx="5696675" cy="13875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(Javier, Toral, &amp; Patiño, 2021) durante el año 2020, el sector generó alrededor de 261000 plazas de trabajo distribuidos en toda la estructura del sector camaronero.</a:t>
            </a:r>
            <a:endParaRPr lang="en-US" sz="2000" dirty="0">
              <a:solidFill>
                <a:schemeClr val="bg2">
                  <a:lumMod val="25000"/>
                </a:schemeClr>
              </a:solidFill>
            </a:endParaRPr>
          </a:p>
        </p:txBody>
      </p:sp>
      <p:graphicFrame>
        <p:nvGraphicFramePr>
          <p:cNvPr id="6" name="Gráfico 5"/>
          <p:cNvGraphicFramePr/>
          <p:nvPr>
            <p:extLst>
              <p:ext uri="{D42A27DB-BD31-4B8C-83A1-F6EECF244321}">
                <p14:modId xmlns:p14="http://schemas.microsoft.com/office/powerpoint/2010/main" val="3691126372"/>
              </p:ext>
            </p:extLst>
          </p:nvPr>
        </p:nvGraphicFramePr>
        <p:xfrm>
          <a:off x="6361611" y="995739"/>
          <a:ext cx="5055325" cy="27382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p:cNvGraphicFramePr/>
          <p:nvPr>
            <p:extLst>
              <p:ext uri="{D42A27DB-BD31-4B8C-83A1-F6EECF244321}">
                <p14:modId xmlns:p14="http://schemas.microsoft.com/office/powerpoint/2010/main" val="3781144583"/>
              </p:ext>
            </p:extLst>
          </p:nvPr>
        </p:nvGraphicFramePr>
        <p:xfrm>
          <a:off x="379828" y="1920239"/>
          <a:ext cx="5162841" cy="3256672"/>
        </p:xfrm>
        <a:graphic>
          <a:graphicData uri="http://schemas.openxmlformats.org/drawingml/2006/chart">
            <c:chart xmlns:c="http://schemas.openxmlformats.org/drawingml/2006/chart" xmlns:r="http://schemas.openxmlformats.org/officeDocument/2006/relationships" r:id="rId4"/>
          </a:graphicData>
        </a:graphic>
      </p:graphicFrame>
      <p:sp>
        <p:nvSpPr>
          <p:cNvPr id="9" name="Pergamino horizontal 8"/>
          <p:cNvSpPr/>
          <p:nvPr/>
        </p:nvSpPr>
        <p:spPr>
          <a:xfrm>
            <a:off x="1213381" y="855064"/>
            <a:ext cx="3746605"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Afectación </a:t>
            </a:r>
            <a:r>
              <a:rPr lang="es-ES" sz="2000" b="1" dirty="0" err="1" smtClean="0">
                <a:solidFill>
                  <a:schemeClr val="bg2">
                    <a:lumMod val="25000"/>
                  </a:schemeClr>
                </a:solidFill>
              </a:rPr>
              <a:t>Covid</a:t>
            </a:r>
            <a:endParaRPr lang="en-US" sz="2000" b="1" dirty="0">
              <a:solidFill>
                <a:schemeClr val="bg2">
                  <a:lumMod val="25000"/>
                </a:schemeClr>
              </a:solidFill>
            </a:endParaRPr>
          </a:p>
        </p:txBody>
      </p:sp>
      <p:sp>
        <p:nvSpPr>
          <p:cNvPr id="10" name="Rectángulo redondeado 9"/>
          <p:cNvSpPr/>
          <p:nvPr/>
        </p:nvSpPr>
        <p:spPr>
          <a:xfrm>
            <a:off x="225081" y="5458266"/>
            <a:ext cx="10635175" cy="13875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a:t>
            </a:r>
            <a:r>
              <a:rPr lang="es-ES" sz="2000" dirty="0" err="1">
                <a:solidFill>
                  <a:schemeClr val="bg2">
                    <a:lumMod val="25000"/>
                  </a:schemeClr>
                </a:solidFill>
              </a:rPr>
              <a:t>Alvarez</a:t>
            </a:r>
            <a:r>
              <a:rPr lang="es-ES" sz="2000" dirty="0">
                <a:solidFill>
                  <a:schemeClr val="bg2">
                    <a:lumMod val="25000"/>
                  </a:schemeClr>
                </a:solidFill>
              </a:rPr>
              <a:t> Cañares, Vera Jiménez, &amp; Soto </a:t>
            </a:r>
            <a:r>
              <a:rPr lang="es-ES" sz="2000" dirty="0" err="1">
                <a:solidFill>
                  <a:schemeClr val="bg2">
                    <a:lumMod val="25000"/>
                  </a:schemeClr>
                </a:solidFill>
              </a:rPr>
              <a:t>Gonzalez</a:t>
            </a:r>
            <a:r>
              <a:rPr lang="es-ES" sz="2000" dirty="0">
                <a:solidFill>
                  <a:schemeClr val="bg2">
                    <a:lumMod val="25000"/>
                  </a:schemeClr>
                </a:solidFill>
              </a:rPr>
              <a:t>, 2021) ciertas restricciones generadas por parte de </a:t>
            </a:r>
            <a:r>
              <a:rPr lang="es-ES" sz="2000" dirty="0" err="1" smtClean="0">
                <a:solidFill>
                  <a:schemeClr val="bg2">
                    <a:lumMod val="25000"/>
                  </a:schemeClr>
                </a:solidFill>
              </a:rPr>
              <a:t>china,generaron</a:t>
            </a:r>
            <a:r>
              <a:rPr lang="es-ES" sz="2000" dirty="0" smtClean="0">
                <a:solidFill>
                  <a:schemeClr val="bg2">
                    <a:lumMod val="25000"/>
                  </a:schemeClr>
                </a:solidFill>
              </a:rPr>
              <a:t> </a:t>
            </a:r>
            <a:r>
              <a:rPr lang="es-ES" sz="2000" dirty="0">
                <a:solidFill>
                  <a:schemeClr val="bg2">
                    <a:lumMod val="25000"/>
                  </a:schemeClr>
                </a:solidFill>
              </a:rPr>
              <a:t>un bajón considerable tanto así que genero una disminución del 68% de los ingresos</a:t>
            </a:r>
            <a:endParaRPr lang="en-US" sz="2000" dirty="0">
              <a:solidFill>
                <a:schemeClr val="bg2">
                  <a:lumMod val="25000"/>
                </a:schemeClr>
              </a:solidFill>
            </a:endParaRPr>
          </a:p>
        </p:txBody>
      </p:sp>
      <p:pic>
        <p:nvPicPr>
          <p:cNvPr id="11" name="Imagen 10"/>
          <p:cNvPicPr>
            <a:picLocks noChangeAspect="1"/>
          </p:cNvPicPr>
          <p:nvPr/>
        </p:nvPicPr>
        <p:blipFill>
          <a:blip r:embed="rId5"/>
          <a:stretch>
            <a:fillRect/>
          </a:stretch>
        </p:blipFill>
        <p:spPr>
          <a:xfrm>
            <a:off x="10902280" y="-38966"/>
            <a:ext cx="1302782" cy="1239642"/>
          </a:xfrm>
          <a:prstGeom prst="rect">
            <a:avLst/>
          </a:prstGeom>
        </p:spPr>
      </p:pic>
    </p:spTree>
    <p:extLst>
      <p:ext uri="{BB962C8B-B14F-4D97-AF65-F5344CB8AC3E}">
        <p14:creationId xmlns:p14="http://schemas.microsoft.com/office/powerpoint/2010/main" val="21973824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1807434" y="-251122"/>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Exportadores     </a:t>
            </a:r>
            <a:endParaRPr lang="es-ES" sz="6000" b="1" dirty="0"/>
          </a:p>
        </p:txBody>
      </p:sp>
      <p:sp>
        <p:nvSpPr>
          <p:cNvPr id="12" name="Pergamino horizontal 11"/>
          <p:cNvSpPr/>
          <p:nvPr/>
        </p:nvSpPr>
        <p:spPr>
          <a:xfrm>
            <a:off x="6447041" y="171243"/>
            <a:ext cx="3746605"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Cantidad exportada</a:t>
            </a:r>
            <a:endParaRPr lang="en-US" sz="2000" b="1" dirty="0">
              <a:solidFill>
                <a:schemeClr val="bg2">
                  <a:lumMod val="25000"/>
                </a:schemeClr>
              </a:solidFill>
            </a:endParaRPr>
          </a:p>
        </p:txBody>
      </p:sp>
      <p:sp>
        <p:nvSpPr>
          <p:cNvPr id="14" name="Rectángulo redondeado 13"/>
          <p:cNvSpPr/>
          <p:nvPr/>
        </p:nvSpPr>
        <p:spPr>
          <a:xfrm>
            <a:off x="5949726" y="4254473"/>
            <a:ext cx="5987143" cy="166300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 (</a:t>
            </a:r>
            <a:r>
              <a:rPr lang="es-ES" sz="2000" dirty="0" err="1">
                <a:solidFill>
                  <a:schemeClr val="bg2">
                    <a:lumMod val="25000"/>
                  </a:schemeClr>
                </a:solidFill>
              </a:rPr>
              <a:t>Camara</a:t>
            </a:r>
            <a:r>
              <a:rPr lang="es-ES" sz="2000" dirty="0">
                <a:solidFill>
                  <a:schemeClr val="bg2">
                    <a:lumMod val="25000"/>
                  </a:schemeClr>
                </a:solidFill>
              </a:rPr>
              <a:t> nacional de acuacultura , 2021) durante el mes de junio se exportaron alrededor de 69523,39 Ton de camarón demostrando que existe una producción mayoritaria de más de 10 Ton por exportadoras</a:t>
            </a:r>
            <a:endParaRPr lang="en-US" sz="2000" dirty="0">
              <a:solidFill>
                <a:schemeClr val="bg2">
                  <a:lumMod val="25000"/>
                </a:schemeClr>
              </a:solidFill>
            </a:endParaRPr>
          </a:p>
        </p:txBody>
      </p:sp>
      <p:graphicFrame>
        <p:nvGraphicFramePr>
          <p:cNvPr id="6" name="Gráfico 5"/>
          <p:cNvGraphicFramePr/>
          <p:nvPr>
            <p:extLst>
              <p:ext uri="{D42A27DB-BD31-4B8C-83A1-F6EECF244321}">
                <p14:modId xmlns:p14="http://schemas.microsoft.com/office/powerpoint/2010/main" val="1107109937"/>
              </p:ext>
            </p:extLst>
          </p:nvPr>
        </p:nvGraphicFramePr>
        <p:xfrm>
          <a:off x="5714594" y="982228"/>
          <a:ext cx="6222275" cy="3115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p:cNvGraphicFramePr/>
          <p:nvPr>
            <p:extLst>
              <p:ext uri="{D42A27DB-BD31-4B8C-83A1-F6EECF244321}">
                <p14:modId xmlns:p14="http://schemas.microsoft.com/office/powerpoint/2010/main" val="2436288155"/>
              </p:ext>
            </p:extLst>
          </p:nvPr>
        </p:nvGraphicFramePr>
        <p:xfrm>
          <a:off x="328342" y="1626301"/>
          <a:ext cx="5029200" cy="3099915"/>
        </p:xfrm>
        <a:graphic>
          <a:graphicData uri="http://schemas.openxmlformats.org/drawingml/2006/chart">
            <c:chart xmlns:c="http://schemas.openxmlformats.org/drawingml/2006/chart" xmlns:r="http://schemas.openxmlformats.org/officeDocument/2006/relationships" r:id="rId4"/>
          </a:graphicData>
        </a:graphic>
      </p:graphicFrame>
      <p:sp>
        <p:nvSpPr>
          <p:cNvPr id="9" name="Pergamino horizontal 8"/>
          <p:cNvSpPr/>
          <p:nvPr/>
        </p:nvSpPr>
        <p:spPr>
          <a:xfrm>
            <a:off x="678828" y="793698"/>
            <a:ext cx="3746605"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Precio por libra</a:t>
            </a:r>
            <a:endParaRPr lang="en-US" sz="2000" b="1" dirty="0">
              <a:solidFill>
                <a:schemeClr val="bg2">
                  <a:lumMod val="25000"/>
                </a:schemeClr>
              </a:solidFill>
            </a:endParaRPr>
          </a:p>
        </p:txBody>
      </p:sp>
      <p:sp>
        <p:nvSpPr>
          <p:cNvPr id="10" name="Rectángulo redondeado 9"/>
          <p:cNvSpPr/>
          <p:nvPr/>
        </p:nvSpPr>
        <p:spPr>
          <a:xfrm>
            <a:off x="145463" y="4974410"/>
            <a:ext cx="5394959" cy="117819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 (Pesantes, 2020) durante el último año se manejó un precio promedio de 2,5$ la libra debido a una tendencia </a:t>
            </a:r>
            <a:r>
              <a:rPr lang="es-ES" sz="2000" dirty="0" smtClean="0">
                <a:solidFill>
                  <a:schemeClr val="bg2">
                    <a:lumMod val="25000"/>
                  </a:schemeClr>
                </a:solidFill>
              </a:rPr>
              <a:t>negativa.</a:t>
            </a:r>
            <a:endParaRPr lang="en-US" sz="2000" dirty="0">
              <a:solidFill>
                <a:schemeClr val="bg2">
                  <a:lumMod val="25000"/>
                </a:schemeClr>
              </a:solidFill>
            </a:endParaRPr>
          </a:p>
        </p:txBody>
      </p:sp>
      <p:pic>
        <p:nvPicPr>
          <p:cNvPr id="11" name="Imagen 10"/>
          <p:cNvPicPr>
            <a:picLocks noChangeAspect="1"/>
          </p:cNvPicPr>
          <p:nvPr/>
        </p:nvPicPr>
        <p:blipFill>
          <a:blip r:embed="rId5"/>
          <a:stretch>
            <a:fillRect/>
          </a:stretch>
        </p:blipFill>
        <p:spPr>
          <a:xfrm>
            <a:off x="11076860" y="0"/>
            <a:ext cx="1115139" cy="1061093"/>
          </a:xfrm>
          <a:prstGeom prst="rect">
            <a:avLst/>
          </a:prstGeom>
        </p:spPr>
      </p:pic>
    </p:spTree>
    <p:extLst>
      <p:ext uri="{BB962C8B-B14F-4D97-AF65-F5344CB8AC3E}">
        <p14:creationId xmlns:p14="http://schemas.microsoft.com/office/powerpoint/2010/main" val="21193696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1807434" y="-251122"/>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Exportadores     </a:t>
            </a:r>
            <a:endParaRPr lang="es-ES" sz="6000" b="1" dirty="0"/>
          </a:p>
        </p:txBody>
      </p:sp>
      <p:sp>
        <p:nvSpPr>
          <p:cNvPr id="12" name="Pergamino horizontal 11"/>
          <p:cNvSpPr/>
          <p:nvPr/>
        </p:nvSpPr>
        <p:spPr>
          <a:xfrm>
            <a:off x="6447041" y="171243"/>
            <a:ext cx="3746605"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Afectación Covid</a:t>
            </a:r>
            <a:r>
              <a:rPr lang="es-ES" sz="2000" b="1" dirty="0">
                <a:solidFill>
                  <a:schemeClr val="bg2">
                    <a:lumMod val="25000"/>
                  </a:schemeClr>
                </a:solidFill>
              </a:rPr>
              <a:t>-</a:t>
            </a:r>
            <a:r>
              <a:rPr lang="es-ES" sz="2000" b="1" dirty="0" smtClean="0">
                <a:solidFill>
                  <a:schemeClr val="bg2">
                    <a:lumMod val="25000"/>
                  </a:schemeClr>
                </a:solidFill>
              </a:rPr>
              <a:t>19</a:t>
            </a:r>
          </a:p>
        </p:txBody>
      </p:sp>
      <p:sp>
        <p:nvSpPr>
          <p:cNvPr id="14" name="Rectángulo redondeado 13"/>
          <p:cNvSpPr/>
          <p:nvPr/>
        </p:nvSpPr>
        <p:spPr>
          <a:xfrm>
            <a:off x="5841523" y="4792483"/>
            <a:ext cx="5987143" cy="203646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smtClean="0">
                <a:solidFill>
                  <a:schemeClr val="bg2">
                    <a:lumMod val="25000"/>
                  </a:schemeClr>
                </a:solidFill>
              </a:rPr>
              <a:t>(Álvarez </a:t>
            </a:r>
            <a:r>
              <a:rPr lang="es-ES" sz="2000" dirty="0">
                <a:solidFill>
                  <a:schemeClr val="bg2">
                    <a:lumMod val="25000"/>
                  </a:schemeClr>
                </a:solidFill>
              </a:rPr>
              <a:t>Cañares, Vera Jiménez, &amp; Soto </a:t>
            </a:r>
            <a:r>
              <a:rPr lang="es-ES" sz="2000" dirty="0" smtClean="0">
                <a:solidFill>
                  <a:schemeClr val="bg2">
                    <a:lumMod val="25000"/>
                  </a:schemeClr>
                </a:solidFill>
              </a:rPr>
              <a:t>González, </a:t>
            </a:r>
            <a:r>
              <a:rPr lang="es-ES" sz="2000" dirty="0">
                <a:solidFill>
                  <a:schemeClr val="bg2">
                    <a:lumMod val="25000"/>
                  </a:schemeClr>
                </a:solidFill>
              </a:rPr>
              <a:t>2021) ciertas restricciones generadas por parte de china</a:t>
            </a:r>
            <a:r>
              <a:rPr lang="es-ES" sz="2000" dirty="0" smtClean="0">
                <a:solidFill>
                  <a:schemeClr val="bg2">
                    <a:lumMod val="25000"/>
                  </a:schemeClr>
                </a:solidFill>
              </a:rPr>
              <a:t>, generaron </a:t>
            </a:r>
            <a:r>
              <a:rPr lang="es-ES" sz="2000" dirty="0">
                <a:solidFill>
                  <a:schemeClr val="bg2">
                    <a:lumMod val="25000"/>
                  </a:schemeClr>
                </a:solidFill>
              </a:rPr>
              <a:t>un bajón considerable tanto así que genero una disminución del 68% </a:t>
            </a:r>
            <a:r>
              <a:rPr lang="es-ES" sz="2000" dirty="0" smtClean="0">
                <a:solidFill>
                  <a:schemeClr val="bg2">
                    <a:lumMod val="25000"/>
                  </a:schemeClr>
                </a:solidFill>
              </a:rPr>
              <a:t>de los ingresos.</a:t>
            </a:r>
            <a:endParaRPr lang="en-US" sz="2000" dirty="0">
              <a:solidFill>
                <a:schemeClr val="bg2">
                  <a:lumMod val="25000"/>
                </a:schemeClr>
              </a:solidFill>
            </a:endParaRPr>
          </a:p>
        </p:txBody>
      </p:sp>
      <p:sp>
        <p:nvSpPr>
          <p:cNvPr id="9" name="Pergamino horizontal 8"/>
          <p:cNvSpPr/>
          <p:nvPr/>
        </p:nvSpPr>
        <p:spPr>
          <a:xfrm>
            <a:off x="678828" y="793698"/>
            <a:ext cx="3746605"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Periodo de mayor demanda </a:t>
            </a:r>
            <a:endParaRPr lang="en-US" sz="2000" b="1" dirty="0">
              <a:solidFill>
                <a:schemeClr val="bg2">
                  <a:lumMod val="25000"/>
                </a:schemeClr>
              </a:solidFill>
            </a:endParaRPr>
          </a:p>
        </p:txBody>
      </p:sp>
      <p:sp>
        <p:nvSpPr>
          <p:cNvPr id="10" name="Rectángulo redondeado 9"/>
          <p:cNvSpPr/>
          <p:nvPr/>
        </p:nvSpPr>
        <p:spPr>
          <a:xfrm>
            <a:off x="141995" y="4891031"/>
            <a:ext cx="5327874" cy="179215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la </a:t>
            </a:r>
            <a:r>
              <a:rPr lang="es-ES" sz="2000" dirty="0" smtClean="0">
                <a:solidFill>
                  <a:schemeClr val="bg2">
                    <a:lumMod val="25000"/>
                  </a:schemeClr>
                </a:solidFill>
              </a:rPr>
              <a:t>(Cámara </a:t>
            </a:r>
            <a:r>
              <a:rPr lang="es-ES" sz="2000" dirty="0">
                <a:solidFill>
                  <a:schemeClr val="bg2">
                    <a:lumMod val="25000"/>
                  </a:schemeClr>
                </a:solidFill>
              </a:rPr>
              <a:t>nacional de acuacultura , 2019) la demanda crece durante el segundo semestre del años debido al alto consumo de camarón por parte del mercado asiático debido a las fiestas de año nuevo chino</a:t>
            </a:r>
            <a:endParaRPr lang="en-US" sz="2000" dirty="0">
              <a:solidFill>
                <a:schemeClr val="bg2">
                  <a:lumMod val="25000"/>
                </a:schemeClr>
              </a:solidFill>
            </a:endParaRPr>
          </a:p>
        </p:txBody>
      </p:sp>
      <p:graphicFrame>
        <p:nvGraphicFramePr>
          <p:cNvPr id="11" name="Gráfico 10"/>
          <p:cNvGraphicFramePr/>
          <p:nvPr>
            <p:extLst>
              <p:ext uri="{D42A27DB-BD31-4B8C-83A1-F6EECF244321}">
                <p14:modId xmlns:p14="http://schemas.microsoft.com/office/powerpoint/2010/main" val="95901150"/>
              </p:ext>
            </p:extLst>
          </p:nvPr>
        </p:nvGraphicFramePr>
        <p:xfrm>
          <a:off x="326130" y="1802674"/>
          <a:ext cx="4663881" cy="28682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áfico 12"/>
          <p:cNvGraphicFramePr/>
          <p:nvPr>
            <p:extLst>
              <p:ext uri="{D42A27DB-BD31-4B8C-83A1-F6EECF244321}">
                <p14:modId xmlns:p14="http://schemas.microsoft.com/office/powerpoint/2010/main" val="3164823973"/>
              </p:ext>
            </p:extLst>
          </p:nvPr>
        </p:nvGraphicFramePr>
        <p:xfrm>
          <a:off x="5841523" y="1426211"/>
          <a:ext cx="5858940" cy="2971326"/>
        </p:xfrm>
        <a:graphic>
          <a:graphicData uri="http://schemas.openxmlformats.org/drawingml/2006/chart">
            <c:chart xmlns:c="http://schemas.openxmlformats.org/drawingml/2006/chart" xmlns:r="http://schemas.openxmlformats.org/officeDocument/2006/relationships" r:id="rId4"/>
          </a:graphicData>
        </a:graphic>
      </p:graphicFrame>
      <p:pic>
        <p:nvPicPr>
          <p:cNvPr id="15" name="Imagen 14"/>
          <p:cNvPicPr>
            <a:picLocks noChangeAspect="1"/>
          </p:cNvPicPr>
          <p:nvPr/>
        </p:nvPicPr>
        <p:blipFill>
          <a:blip r:embed="rId5"/>
          <a:stretch>
            <a:fillRect/>
          </a:stretch>
        </p:blipFill>
        <p:spPr>
          <a:xfrm>
            <a:off x="10889218" y="-32277"/>
            <a:ext cx="1302782" cy="1239642"/>
          </a:xfrm>
          <a:prstGeom prst="rect">
            <a:avLst/>
          </a:prstGeom>
        </p:spPr>
      </p:pic>
    </p:spTree>
    <p:extLst>
      <p:ext uri="{BB962C8B-B14F-4D97-AF65-F5344CB8AC3E}">
        <p14:creationId xmlns:p14="http://schemas.microsoft.com/office/powerpoint/2010/main" val="38818690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2202863" y="56095"/>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Exportadores     </a:t>
            </a:r>
            <a:endParaRPr lang="es-ES" sz="6000" b="1" dirty="0"/>
          </a:p>
        </p:txBody>
      </p:sp>
      <p:sp>
        <p:nvSpPr>
          <p:cNvPr id="9" name="Pergamino horizontal 8"/>
          <p:cNvSpPr/>
          <p:nvPr/>
        </p:nvSpPr>
        <p:spPr>
          <a:xfrm>
            <a:off x="678828" y="793698"/>
            <a:ext cx="3746605"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Principales mercados </a:t>
            </a:r>
            <a:endParaRPr lang="en-US" sz="2000" b="1" dirty="0">
              <a:solidFill>
                <a:schemeClr val="bg2">
                  <a:lumMod val="25000"/>
                </a:schemeClr>
              </a:solidFill>
            </a:endParaRPr>
          </a:p>
        </p:txBody>
      </p:sp>
      <p:sp>
        <p:nvSpPr>
          <p:cNvPr id="10" name="Rectángulo redondeado 9"/>
          <p:cNvSpPr/>
          <p:nvPr/>
        </p:nvSpPr>
        <p:spPr>
          <a:xfrm>
            <a:off x="3253317" y="5384470"/>
            <a:ext cx="5577174" cy="93798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(Jaramillo &amp; Argüello, 2021) China, Estados Unidos y Vietnam son los principales destinos del camarón del país</a:t>
            </a:r>
            <a:endParaRPr lang="en-US" sz="2000" dirty="0">
              <a:solidFill>
                <a:schemeClr val="bg2">
                  <a:lumMod val="25000"/>
                </a:schemeClr>
              </a:solidFill>
            </a:endParaRPr>
          </a:p>
        </p:txBody>
      </p:sp>
      <p:graphicFrame>
        <p:nvGraphicFramePr>
          <p:cNvPr id="17" name="Gráfico 16"/>
          <p:cNvGraphicFramePr/>
          <p:nvPr>
            <p:extLst>
              <p:ext uri="{D42A27DB-BD31-4B8C-83A1-F6EECF244321}">
                <p14:modId xmlns:p14="http://schemas.microsoft.com/office/powerpoint/2010/main" val="1595208889"/>
              </p:ext>
            </p:extLst>
          </p:nvPr>
        </p:nvGraphicFramePr>
        <p:xfrm>
          <a:off x="3043205" y="1626301"/>
          <a:ext cx="6322864" cy="3661647"/>
        </p:xfrm>
        <a:graphic>
          <a:graphicData uri="http://schemas.openxmlformats.org/drawingml/2006/chart">
            <c:chart xmlns:c="http://schemas.openxmlformats.org/drawingml/2006/chart" xmlns:r="http://schemas.openxmlformats.org/officeDocument/2006/relationships" r:id="rId3"/>
          </a:graphicData>
        </a:graphic>
      </p:graphicFrame>
      <p:pic>
        <p:nvPicPr>
          <p:cNvPr id="18" name="Imagen 17"/>
          <p:cNvPicPr>
            <a:picLocks noChangeAspect="1"/>
          </p:cNvPicPr>
          <p:nvPr/>
        </p:nvPicPr>
        <p:blipFill>
          <a:blip r:embed="rId4"/>
          <a:stretch>
            <a:fillRect/>
          </a:stretch>
        </p:blipFill>
        <p:spPr>
          <a:xfrm>
            <a:off x="10889218" y="-29643"/>
            <a:ext cx="1302782" cy="1239642"/>
          </a:xfrm>
          <a:prstGeom prst="rect">
            <a:avLst/>
          </a:prstGeom>
        </p:spPr>
      </p:pic>
    </p:spTree>
    <p:extLst>
      <p:ext uri="{BB962C8B-B14F-4D97-AF65-F5344CB8AC3E}">
        <p14:creationId xmlns:p14="http://schemas.microsoft.com/office/powerpoint/2010/main" val="25691590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2398806" y="-294420"/>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Exportadores     </a:t>
            </a:r>
            <a:endParaRPr lang="es-ES" sz="6000" b="1" dirty="0"/>
          </a:p>
        </p:txBody>
      </p:sp>
      <p:sp>
        <p:nvSpPr>
          <p:cNvPr id="9" name="Pergamino horizontal 8"/>
          <p:cNvSpPr/>
          <p:nvPr/>
        </p:nvSpPr>
        <p:spPr>
          <a:xfrm>
            <a:off x="511002" y="1009447"/>
            <a:ext cx="3383721"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Principales productos exportados </a:t>
            </a:r>
            <a:endParaRPr lang="en-US" sz="2000" b="1" dirty="0">
              <a:solidFill>
                <a:schemeClr val="bg2">
                  <a:lumMod val="25000"/>
                </a:schemeClr>
              </a:solidFill>
            </a:endParaRPr>
          </a:p>
        </p:txBody>
      </p:sp>
      <p:sp>
        <p:nvSpPr>
          <p:cNvPr id="10" name="Rectángulo redondeado 9"/>
          <p:cNvSpPr/>
          <p:nvPr/>
        </p:nvSpPr>
        <p:spPr>
          <a:xfrm>
            <a:off x="196609" y="5173891"/>
            <a:ext cx="5577174" cy="135596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a:solidFill>
                  <a:schemeClr val="bg2">
                    <a:lumMod val="25000"/>
                  </a:schemeClr>
                </a:solidFill>
              </a:rPr>
              <a:t> (Lizarzaburo, 2021) el camarón sin cabeza y desvenado tiene mayor demanda en el mercado teniendo un mejor desempeño en exportaciones con valor agregado </a:t>
            </a:r>
            <a:endParaRPr lang="en-US" sz="2000" dirty="0">
              <a:solidFill>
                <a:schemeClr val="bg2">
                  <a:lumMod val="25000"/>
                </a:schemeClr>
              </a:solidFill>
            </a:endParaRPr>
          </a:p>
        </p:txBody>
      </p:sp>
      <p:graphicFrame>
        <p:nvGraphicFramePr>
          <p:cNvPr id="6" name="Gráfico 5"/>
          <p:cNvGraphicFramePr/>
          <p:nvPr>
            <p:extLst>
              <p:ext uri="{D42A27DB-BD31-4B8C-83A1-F6EECF244321}">
                <p14:modId xmlns:p14="http://schemas.microsoft.com/office/powerpoint/2010/main" val="3354549730"/>
              </p:ext>
            </p:extLst>
          </p:nvPr>
        </p:nvGraphicFramePr>
        <p:xfrm>
          <a:off x="196609" y="2032461"/>
          <a:ext cx="5146100" cy="2951018"/>
        </p:xfrm>
        <a:graphic>
          <a:graphicData uri="http://schemas.openxmlformats.org/drawingml/2006/chart">
            <c:chart xmlns:c="http://schemas.openxmlformats.org/drawingml/2006/chart" xmlns:r="http://schemas.openxmlformats.org/officeDocument/2006/relationships" r:id="rId3"/>
          </a:graphicData>
        </a:graphic>
      </p:graphicFrame>
      <p:sp>
        <p:nvSpPr>
          <p:cNvPr id="7" name="Pergamino horizontal 6"/>
          <p:cNvSpPr/>
          <p:nvPr/>
        </p:nvSpPr>
        <p:spPr>
          <a:xfrm>
            <a:off x="7064202" y="1009446"/>
            <a:ext cx="3383721"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Principales productos exportados </a:t>
            </a:r>
            <a:endParaRPr lang="en-US" sz="2000" b="1" dirty="0">
              <a:solidFill>
                <a:schemeClr val="bg2">
                  <a:lumMod val="25000"/>
                </a:schemeClr>
              </a:solidFill>
            </a:endParaRPr>
          </a:p>
        </p:txBody>
      </p:sp>
      <p:graphicFrame>
        <p:nvGraphicFramePr>
          <p:cNvPr id="11" name="Gráfico 10"/>
          <p:cNvGraphicFramePr/>
          <p:nvPr>
            <p:extLst>
              <p:ext uri="{D42A27DB-BD31-4B8C-83A1-F6EECF244321}">
                <p14:modId xmlns:p14="http://schemas.microsoft.com/office/powerpoint/2010/main" val="2635841826"/>
              </p:ext>
            </p:extLst>
          </p:nvPr>
        </p:nvGraphicFramePr>
        <p:xfrm>
          <a:off x="5878286" y="2032461"/>
          <a:ext cx="5551714" cy="2951018"/>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ángulo redondeado 11"/>
          <p:cNvSpPr/>
          <p:nvPr/>
        </p:nvSpPr>
        <p:spPr>
          <a:xfrm>
            <a:off x="5967475" y="5173891"/>
            <a:ext cx="5577174" cy="135596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(Javier, Toral, &amp; Patiño, 2021) durante el año 2020, el sector generó alrededor de 261000 plazas de trabajo </a:t>
            </a:r>
            <a:endParaRPr lang="en-US" sz="2000" dirty="0">
              <a:solidFill>
                <a:schemeClr val="bg2">
                  <a:lumMod val="25000"/>
                </a:schemeClr>
              </a:solidFill>
            </a:endParaRPr>
          </a:p>
        </p:txBody>
      </p:sp>
      <p:pic>
        <p:nvPicPr>
          <p:cNvPr id="13" name="Imagen 12"/>
          <p:cNvPicPr>
            <a:picLocks noChangeAspect="1"/>
          </p:cNvPicPr>
          <p:nvPr/>
        </p:nvPicPr>
        <p:blipFill>
          <a:blip r:embed="rId5"/>
          <a:stretch>
            <a:fillRect/>
          </a:stretch>
        </p:blipFill>
        <p:spPr>
          <a:xfrm>
            <a:off x="0" y="0"/>
            <a:ext cx="1302782" cy="1239642"/>
          </a:xfrm>
          <a:prstGeom prst="rect">
            <a:avLst/>
          </a:prstGeom>
        </p:spPr>
      </p:pic>
    </p:spTree>
    <p:extLst>
      <p:ext uri="{BB962C8B-B14F-4D97-AF65-F5344CB8AC3E}">
        <p14:creationId xmlns:p14="http://schemas.microsoft.com/office/powerpoint/2010/main" val="332791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16508F6-42C2-4FFE-A92E-4981332982CA}"/>
              </a:ext>
            </a:extLst>
          </p:cNvPr>
          <p:cNvSpPr>
            <a:spLocks noGrp="1"/>
          </p:cNvSpPr>
          <p:nvPr>
            <p:ph type="title"/>
          </p:nvPr>
        </p:nvSpPr>
        <p:spPr>
          <a:xfrm>
            <a:off x="3789244" y="327422"/>
            <a:ext cx="7397903" cy="1303867"/>
          </a:xfrm>
        </p:spPr>
        <p:txBody>
          <a:bodyPr rtlCol="0"/>
          <a:lstStyle/>
          <a:p>
            <a:pPr rtl="0"/>
            <a:r>
              <a:rPr lang="es-ES" sz="6000" b="1" dirty="0" smtClean="0"/>
              <a:t>Introducción </a:t>
            </a:r>
            <a:endParaRPr lang="es-ES" sz="6000" b="1" dirty="0"/>
          </a:p>
        </p:txBody>
      </p:sp>
      <p:sp>
        <p:nvSpPr>
          <p:cNvPr id="5" name="Pergamino horizontal 4"/>
          <p:cNvSpPr/>
          <p:nvPr/>
        </p:nvSpPr>
        <p:spPr>
          <a:xfrm>
            <a:off x="3528183" y="1370817"/>
            <a:ext cx="3840284" cy="1241754"/>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dirty="0">
                <a:solidFill>
                  <a:schemeClr val="bg2">
                    <a:lumMod val="25000"/>
                  </a:schemeClr>
                </a:solidFill>
              </a:rPr>
              <a:t>R</a:t>
            </a:r>
            <a:r>
              <a:rPr lang="es-ES" sz="2000" dirty="0" smtClean="0">
                <a:solidFill>
                  <a:schemeClr val="bg2">
                    <a:lumMod val="25000"/>
                  </a:schemeClr>
                </a:solidFill>
              </a:rPr>
              <a:t>emonta </a:t>
            </a:r>
            <a:r>
              <a:rPr lang="es-ES" sz="2000" dirty="0">
                <a:solidFill>
                  <a:schemeClr val="bg2">
                    <a:lumMod val="25000"/>
                  </a:schemeClr>
                </a:solidFill>
              </a:rPr>
              <a:t>de hace alrededor de 50 </a:t>
            </a:r>
            <a:r>
              <a:rPr lang="es-ES" sz="2000" dirty="0" smtClean="0">
                <a:solidFill>
                  <a:schemeClr val="bg2">
                    <a:lumMod val="25000"/>
                  </a:schemeClr>
                </a:solidFill>
              </a:rPr>
              <a:t>años.</a:t>
            </a:r>
            <a:endParaRPr lang="en-US" sz="2000" dirty="0">
              <a:solidFill>
                <a:schemeClr val="bg2">
                  <a:lumMod val="25000"/>
                </a:schemeClr>
              </a:solidFill>
            </a:endParaRPr>
          </a:p>
        </p:txBody>
      </p:sp>
      <p:pic>
        <p:nvPicPr>
          <p:cNvPr id="13" name="Marcador de posición de imagen 1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971" r="22971"/>
          <a:stretch>
            <a:fillRect/>
          </a:stretch>
        </p:blipFill>
        <p:spPr/>
      </p:pic>
      <p:sp>
        <p:nvSpPr>
          <p:cNvPr id="14" name="Rectángulo redondeado 13"/>
          <p:cNvSpPr/>
          <p:nvPr/>
        </p:nvSpPr>
        <p:spPr>
          <a:xfrm>
            <a:off x="3658713" y="3185703"/>
            <a:ext cx="3579223" cy="94052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2000" dirty="0" smtClean="0">
                <a:solidFill>
                  <a:schemeClr val="bg2">
                    <a:lumMod val="25000"/>
                  </a:schemeClr>
                </a:solidFill>
              </a:rPr>
              <a:t>Presentaba limitaciones a causa de la falta de conocimiento</a:t>
            </a:r>
            <a:endParaRPr lang="en-US" sz="2000" dirty="0">
              <a:solidFill>
                <a:schemeClr val="bg2">
                  <a:lumMod val="25000"/>
                </a:schemeClr>
              </a:solidFill>
            </a:endParaRPr>
          </a:p>
        </p:txBody>
      </p:sp>
      <p:sp>
        <p:nvSpPr>
          <p:cNvPr id="15" name="Rectángulo redondeado 14"/>
          <p:cNvSpPr/>
          <p:nvPr/>
        </p:nvSpPr>
        <p:spPr>
          <a:xfrm>
            <a:off x="8409142" y="1370817"/>
            <a:ext cx="3579223" cy="94052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2000" smtClean="0">
                <a:solidFill>
                  <a:schemeClr val="bg2">
                    <a:lumMod val="25000"/>
                  </a:schemeClr>
                </a:solidFill>
              </a:rPr>
              <a:t>Presentaba limitaciones a causa de la falta de conocimiento</a:t>
            </a:r>
            <a:endParaRPr lang="en-US" sz="2000" dirty="0">
              <a:solidFill>
                <a:schemeClr val="bg2">
                  <a:lumMod val="25000"/>
                </a:schemeClr>
              </a:solidFill>
            </a:endParaRPr>
          </a:p>
        </p:txBody>
      </p:sp>
      <p:sp>
        <p:nvSpPr>
          <p:cNvPr id="16" name="Flecha derecha 15"/>
          <p:cNvSpPr/>
          <p:nvPr/>
        </p:nvSpPr>
        <p:spPr>
          <a:xfrm>
            <a:off x="7589947" y="1667800"/>
            <a:ext cx="597714" cy="3465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echa derecha 16"/>
          <p:cNvSpPr/>
          <p:nvPr/>
        </p:nvSpPr>
        <p:spPr>
          <a:xfrm rot="5400000">
            <a:off x="5453277" y="2683455"/>
            <a:ext cx="597714" cy="3465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ángulo redondeado 17"/>
          <p:cNvSpPr/>
          <p:nvPr/>
        </p:nvSpPr>
        <p:spPr>
          <a:xfrm>
            <a:off x="3658712" y="4801143"/>
            <a:ext cx="3579223" cy="94052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dirty="0">
                <a:solidFill>
                  <a:schemeClr val="bg2">
                    <a:lumMod val="25000"/>
                  </a:schemeClr>
                </a:solidFill>
              </a:rPr>
              <a:t>ha sido el resultado de un arduo trabajo de los productores </a:t>
            </a:r>
            <a:endParaRPr lang="en-US" sz="2000" dirty="0">
              <a:solidFill>
                <a:schemeClr val="bg2">
                  <a:lumMod val="25000"/>
                </a:schemeClr>
              </a:solidFill>
            </a:endParaRPr>
          </a:p>
        </p:txBody>
      </p:sp>
      <p:sp>
        <p:nvSpPr>
          <p:cNvPr id="19" name="Rectángulo redondeado 18"/>
          <p:cNvSpPr/>
          <p:nvPr/>
        </p:nvSpPr>
        <p:spPr>
          <a:xfrm>
            <a:off x="7845556" y="4070980"/>
            <a:ext cx="2563070" cy="7445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dirty="0" smtClean="0">
                <a:solidFill>
                  <a:schemeClr val="bg2">
                    <a:lumMod val="25000"/>
                  </a:schemeClr>
                </a:solidFill>
              </a:rPr>
              <a:t>Diversos sistemas</a:t>
            </a:r>
            <a:endParaRPr lang="en-US" sz="2000" dirty="0">
              <a:solidFill>
                <a:schemeClr val="bg2">
                  <a:lumMod val="25000"/>
                </a:schemeClr>
              </a:solidFill>
            </a:endParaRPr>
          </a:p>
        </p:txBody>
      </p:sp>
      <p:sp>
        <p:nvSpPr>
          <p:cNvPr id="20" name="Flecha derecha 19"/>
          <p:cNvSpPr/>
          <p:nvPr/>
        </p:nvSpPr>
        <p:spPr>
          <a:xfrm rot="5400000">
            <a:off x="5453277" y="4329007"/>
            <a:ext cx="597714" cy="3465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echa derecha 20"/>
          <p:cNvSpPr/>
          <p:nvPr/>
        </p:nvSpPr>
        <p:spPr>
          <a:xfrm>
            <a:off x="6949802" y="4270811"/>
            <a:ext cx="597714" cy="3465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ángulo redondeado 21"/>
          <p:cNvSpPr/>
          <p:nvPr/>
        </p:nvSpPr>
        <p:spPr>
          <a:xfrm>
            <a:off x="7368467" y="5052262"/>
            <a:ext cx="4307747" cy="116909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lgn="ctr">
              <a:buFont typeface="Wingdings" panose="05000000000000000000" pitchFamily="2" charset="2"/>
              <a:buChar char="Ø"/>
            </a:pPr>
            <a:r>
              <a:rPr lang="es-ES" sz="2000" dirty="0">
                <a:solidFill>
                  <a:schemeClr val="bg2">
                    <a:lumMod val="25000"/>
                  </a:schemeClr>
                </a:solidFill>
              </a:rPr>
              <a:t>uso de bajas densidades en ambientes </a:t>
            </a:r>
            <a:r>
              <a:rPr lang="es-ES" sz="2000" dirty="0" smtClean="0">
                <a:solidFill>
                  <a:schemeClr val="bg2">
                    <a:lumMod val="25000"/>
                  </a:schemeClr>
                </a:solidFill>
              </a:rPr>
              <a:t>abiertos.</a:t>
            </a:r>
          </a:p>
          <a:p>
            <a:pPr marL="285750" indent="-285750" algn="ctr">
              <a:buFont typeface="Wingdings" panose="05000000000000000000" pitchFamily="2" charset="2"/>
              <a:buChar char="Ø"/>
            </a:pPr>
            <a:r>
              <a:rPr lang="es-ES" sz="2000" dirty="0">
                <a:solidFill>
                  <a:schemeClr val="bg2">
                    <a:lumMod val="25000"/>
                  </a:schemeClr>
                </a:solidFill>
              </a:rPr>
              <a:t>uso de especies resistentes</a:t>
            </a:r>
            <a:endParaRPr lang="es-ES" sz="2000" dirty="0" smtClean="0">
              <a:solidFill>
                <a:schemeClr val="bg2">
                  <a:lumMod val="25000"/>
                </a:schemeClr>
              </a:solidFill>
            </a:endParaRPr>
          </a:p>
          <a:p>
            <a:pPr marL="285750" indent="-285750" algn="ctr">
              <a:buFont typeface="Wingdings" panose="05000000000000000000" pitchFamily="2" charset="2"/>
              <a:buChar char="Ø"/>
            </a:pPr>
            <a:endParaRPr lang="en-US" sz="2000" dirty="0">
              <a:solidFill>
                <a:schemeClr val="bg2">
                  <a:lumMod val="25000"/>
                </a:schemeClr>
              </a:solidFill>
            </a:endParaRPr>
          </a:p>
        </p:txBody>
      </p:sp>
      <p:sp>
        <p:nvSpPr>
          <p:cNvPr id="23" name="Flecha doblada 22"/>
          <p:cNvSpPr/>
          <p:nvPr/>
        </p:nvSpPr>
        <p:spPr>
          <a:xfrm rot="5400000">
            <a:off x="10673182" y="4363126"/>
            <a:ext cx="514793" cy="61213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Imagen 23"/>
          <p:cNvPicPr>
            <a:picLocks noChangeAspect="1"/>
          </p:cNvPicPr>
          <p:nvPr/>
        </p:nvPicPr>
        <p:blipFill>
          <a:blip r:embed="rId4"/>
          <a:stretch>
            <a:fillRect/>
          </a:stretch>
        </p:blipFill>
        <p:spPr>
          <a:xfrm>
            <a:off x="-54723" y="0"/>
            <a:ext cx="1302782" cy="1239642"/>
          </a:xfrm>
          <a:prstGeom prst="rect">
            <a:avLst/>
          </a:prstGeom>
        </p:spPr>
      </p:pic>
    </p:spTree>
    <p:extLst>
      <p:ext uri="{BB962C8B-B14F-4D97-AF65-F5344CB8AC3E}">
        <p14:creationId xmlns:p14="http://schemas.microsoft.com/office/powerpoint/2010/main" val="2232282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2398806" y="-294420"/>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Consumidores      </a:t>
            </a:r>
            <a:endParaRPr lang="es-ES" sz="6000" b="1" dirty="0"/>
          </a:p>
        </p:txBody>
      </p:sp>
      <p:sp>
        <p:nvSpPr>
          <p:cNvPr id="9" name="Pergamino horizontal 8"/>
          <p:cNvSpPr/>
          <p:nvPr/>
        </p:nvSpPr>
        <p:spPr>
          <a:xfrm>
            <a:off x="811448" y="528504"/>
            <a:ext cx="3383721"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Frecuencia de consumo </a:t>
            </a:r>
            <a:endParaRPr lang="en-US" sz="2000" b="1" dirty="0">
              <a:solidFill>
                <a:schemeClr val="bg2">
                  <a:lumMod val="25000"/>
                </a:schemeClr>
              </a:solidFill>
            </a:endParaRPr>
          </a:p>
        </p:txBody>
      </p:sp>
      <p:sp>
        <p:nvSpPr>
          <p:cNvPr id="10" name="Rectángulo redondeado 9"/>
          <p:cNvSpPr/>
          <p:nvPr/>
        </p:nvSpPr>
        <p:spPr>
          <a:xfrm>
            <a:off x="321811" y="5010866"/>
            <a:ext cx="4362994" cy="75822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acentuando que la mayor demanda proviene del mercado </a:t>
            </a:r>
            <a:r>
              <a:rPr lang="es-ES" sz="2000" dirty="0" smtClean="0">
                <a:solidFill>
                  <a:schemeClr val="bg2">
                    <a:lumMod val="25000"/>
                  </a:schemeClr>
                </a:solidFill>
              </a:rPr>
              <a:t>exterior</a:t>
            </a:r>
            <a:r>
              <a:rPr lang="es-ES" sz="2000" dirty="0">
                <a:solidFill>
                  <a:schemeClr val="bg2">
                    <a:lumMod val="25000"/>
                  </a:schemeClr>
                </a:solidFill>
              </a:rPr>
              <a:t>.</a:t>
            </a:r>
            <a:endParaRPr lang="en-US" sz="2000" dirty="0">
              <a:solidFill>
                <a:schemeClr val="bg2">
                  <a:lumMod val="25000"/>
                </a:schemeClr>
              </a:solidFill>
            </a:endParaRPr>
          </a:p>
        </p:txBody>
      </p:sp>
      <p:sp>
        <p:nvSpPr>
          <p:cNvPr id="7" name="Pergamino horizontal 6"/>
          <p:cNvSpPr/>
          <p:nvPr/>
        </p:nvSpPr>
        <p:spPr>
          <a:xfrm>
            <a:off x="7142596" y="770078"/>
            <a:ext cx="2889695"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Lugar de compra</a:t>
            </a:r>
            <a:endParaRPr lang="en-US" sz="2000" b="1" dirty="0">
              <a:solidFill>
                <a:schemeClr val="bg2">
                  <a:lumMod val="25000"/>
                </a:schemeClr>
              </a:solidFill>
            </a:endParaRPr>
          </a:p>
        </p:txBody>
      </p:sp>
      <p:sp>
        <p:nvSpPr>
          <p:cNvPr id="12" name="Rectángulo redondeado 11"/>
          <p:cNvSpPr/>
          <p:nvPr/>
        </p:nvSpPr>
        <p:spPr>
          <a:xfrm>
            <a:off x="5941366" y="5248750"/>
            <a:ext cx="5577174" cy="115205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Estos resultados demuestran la relevancia que mantienen los mercados mayoristas para la venta de la cantidad destinada para consumo interno</a:t>
            </a:r>
            <a:endParaRPr lang="en-US" sz="2000" dirty="0">
              <a:solidFill>
                <a:schemeClr val="bg2">
                  <a:lumMod val="25000"/>
                </a:schemeClr>
              </a:solidFill>
            </a:endParaRPr>
          </a:p>
        </p:txBody>
      </p:sp>
      <p:graphicFrame>
        <p:nvGraphicFramePr>
          <p:cNvPr id="13" name="Gráfico 12"/>
          <p:cNvGraphicFramePr/>
          <p:nvPr>
            <p:extLst>
              <p:ext uri="{D42A27DB-BD31-4B8C-83A1-F6EECF244321}">
                <p14:modId xmlns:p14="http://schemas.microsoft.com/office/powerpoint/2010/main" val="2474491220"/>
              </p:ext>
            </p:extLst>
          </p:nvPr>
        </p:nvGraphicFramePr>
        <p:xfrm>
          <a:off x="143285" y="1577193"/>
          <a:ext cx="5016543" cy="32450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áfico 13"/>
          <p:cNvGraphicFramePr/>
          <p:nvPr>
            <p:extLst>
              <p:ext uri="{D42A27DB-BD31-4B8C-83A1-F6EECF244321}">
                <p14:modId xmlns:p14="http://schemas.microsoft.com/office/powerpoint/2010/main" val="3593614037"/>
              </p:ext>
            </p:extLst>
          </p:nvPr>
        </p:nvGraphicFramePr>
        <p:xfrm>
          <a:off x="6455297" y="1602681"/>
          <a:ext cx="5063243" cy="3408185"/>
        </p:xfrm>
        <a:graphic>
          <a:graphicData uri="http://schemas.openxmlformats.org/drawingml/2006/chart">
            <c:chart xmlns:c="http://schemas.openxmlformats.org/drawingml/2006/chart" xmlns:r="http://schemas.openxmlformats.org/officeDocument/2006/relationships" r:id="rId4"/>
          </a:graphicData>
        </a:graphic>
      </p:graphicFrame>
      <p:pic>
        <p:nvPicPr>
          <p:cNvPr id="15" name="Imagen 14"/>
          <p:cNvPicPr>
            <a:picLocks noChangeAspect="1"/>
          </p:cNvPicPr>
          <p:nvPr/>
        </p:nvPicPr>
        <p:blipFill>
          <a:blip r:embed="rId5"/>
          <a:stretch>
            <a:fillRect/>
          </a:stretch>
        </p:blipFill>
        <p:spPr>
          <a:xfrm>
            <a:off x="10889218" y="-53263"/>
            <a:ext cx="1302782" cy="1239642"/>
          </a:xfrm>
          <a:prstGeom prst="rect">
            <a:avLst/>
          </a:prstGeom>
        </p:spPr>
      </p:pic>
    </p:spTree>
    <p:extLst>
      <p:ext uri="{BB962C8B-B14F-4D97-AF65-F5344CB8AC3E}">
        <p14:creationId xmlns:p14="http://schemas.microsoft.com/office/powerpoint/2010/main" val="355221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2398806" y="-294420"/>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Consumidores      </a:t>
            </a:r>
            <a:endParaRPr lang="es-ES" sz="6000" b="1" dirty="0"/>
          </a:p>
        </p:txBody>
      </p:sp>
      <p:sp>
        <p:nvSpPr>
          <p:cNvPr id="9" name="Pergamino horizontal 8"/>
          <p:cNvSpPr/>
          <p:nvPr/>
        </p:nvSpPr>
        <p:spPr>
          <a:xfrm>
            <a:off x="811448" y="528504"/>
            <a:ext cx="3383721"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Presentación de consumo </a:t>
            </a:r>
            <a:endParaRPr lang="en-US" sz="2000" b="1" dirty="0">
              <a:solidFill>
                <a:schemeClr val="bg2">
                  <a:lumMod val="25000"/>
                </a:schemeClr>
              </a:solidFill>
            </a:endParaRPr>
          </a:p>
        </p:txBody>
      </p:sp>
      <p:sp>
        <p:nvSpPr>
          <p:cNvPr id="10" name="Rectángulo redondeado 9"/>
          <p:cNvSpPr/>
          <p:nvPr/>
        </p:nvSpPr>
        <p:spPr>
          <a:xfrm>
            <a:off x="178604" y="5221248"/>
            <a:ext cx="5033960" cy="12070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la falta de esa cultura de consumo que hace que los procesados de camarón no sean muy común para el consumo interno. </a:t>
            </a:r>
            <a:endParaRPr lang="en-US" sz="2000" dirty="0">
              <a:solidFill>
                <a:schemeClr val="bg2">
                  <a:lumMod val="25000"/>
                </a:schemeClr>
              </a:solidFill>
            </a:endParaRPr>
          </a:p>
        </p:txBody>
      </p:sp>
      <p:sp>
        <p:nvSpPr>
          <p:cNvPr id="7" name="Pergamino horizontal 6"/>
          <p:cNvSpPr/>
          <p:nvPr/>
        </p:nvSpPr>
        <p:spPr>
          <a:xfrm>
            <a:off x="7490532" y="667872"/>
            <a:ext cx="3203187"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Periodo de mayor consumo </a:t>
            </a:r>
            <a:endParaRPr lang="en-US" sz="2000" b="1" dirty="0">
              <a:solidFill>
                <a:schemeClr val="bg2">
                  <a:lumMod val="25000"/>
                </a:schemeClr>
              </a:solidFill>
            </a:endParaRPr>
          </a:p>
        </p:txBody>
      </p:sp>
      <p:sp>
        <p:nvSpPr>
          <p:cNvPr id="12" name="Rectángulo redondeado 11"/>
          <p:cNvSpPr/>
          <p:nvPr/>
        </p:nvSpPr>
        <p:spPr>
          <a:xfrm>
            <a:off x="6303538" y="5221248"/>
            <a:ext cx="5577174" cy="147862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segundo semestre del año se debe a las </a:t>
            </a:r>
            <a:r>
              <a:rPr lang="es-ES" sz="2000" dirty="0" smtClean="0">
                <a:solidFill>
                  <a:schemeClr val="bg2">
                    <a:lumMod val="25000"/>
                  </a:schemeClr>
                </a:solidFill>
              </a:rPr>
              <a:t>festividades, primer </a:t>
            </a:r>
            <a:r>
              <a:rPr lang="es-ES" sz="2000" dirty="0">
                <a:solidFill>
                  <a:schemeClr val="bg2">
                    <a:lumMod val="25000"/>
                  </a:schemeClr>
                </a:solidFill>
              </a:rPr>
              <a:t>semestre del año, tiempo de mayor producción debido a las condiciones climáticas.</a:t>
            </a:r>
          </a:p>
        </p:txBody>
      </p:sp>
      <p:graphicFrame>
        <p:nvGraphicFramePr>
          <p:cNvPr id="11" name="Gráfico 10"/>
          <p:cNvGraphicFramePr/>
          <p:nvPr>
            <p:extLst>
              <p:ext uri="{D42A27DB-BD31-4B8C-83A1-F6EECF244321}">
                <p14:modId xmlns:p14="http://schemas.microsoft.com/office/powerpoint/2010/main" val="2180483707"/>
              </p:ext>
            </p:extLst>
          </p:nvPr>
        </p:nvGraphicFramePr>
        <p:xfrm>
          <a:off x="409584" y="1490536"/>
          <a:ext cx="4572000" cy="3390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áfico 15"/>
          <p:cNvGraphicFramePr/>
          <p:nvPr>
            <p:extLst>
              <p:ext uri="{D42A27DB-BD31-4B8C-83A1-F6EECF244321}">
                <p14:modId xmlns:p14="http://schemas.microsoft.com/office/powerpoint/2010/main" val="1450594694"/>
              </p:ext>
            </p:extLst>
          </p:nvPr>
        </p:nvGraphicFramePr>
        <p:xfrm>
          <a:off x="6806125" y="1500475"/>
          <a:ext cx="4572000" cy="3390900"/>
        </p:xfrm>
        <a:graphic>
          <a:graphicData uri="http://schemas.openxmlformats.org/drawingml/2006/chart">
            <c:chart xmlns:c="http://schemas.openxmlformats.org/drawingml/2006/chart" xmlns:r="http://schemas.openxmlformats.org/officeDocument/2006/relationships" r:id="rId4"/>
          </a:graphicData>
        </a:graphic>
      </p:graphicFrame>
      <p:pic>
        <p:nvPicPr>
          <p:cNvPr id="17" name="Imagen 16"/>
          <p:cNvPicPr>
            <a:picLocks noChangeAspect="1"/>
          </p:cNvPicPr>
          <p:nvPr/>
        </p:nvPicPr>
        <p:blipFill>
          <a:blip r:embed="rId5"/>
          <a:stretch>
            <a:fillRect/>
          </a:stretch>
        </p:blipFill>
        <p:spPr>
          <a:xfrm>
            <a:off x="10889218" y="-91317"/>
            <a:ext cx="1302782" cy="1239642"/>
          </a:xfrm>
          <a:prstGeom prst="rect">
            <a:avLst/>
          </a:prstGeom>
        </p:spPr>
      </p:pic>
    </p:spTree>
    <p:extLst>
      <p:ext uri="{BB962C8B-B14F-4D97-AF65-F5344CB8AC3E}">
        <p14:creationId xmlns:p14="http://schemas.microsoft.com/office/powerpoint/2010/main" val="32608812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2398806" y="-294420"/>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Consumidores      </a:t>
            </a:r>
            <a:endParaRPr lang="es-ES" sz="6000" b="1" dirty="0"/>
          </a:p>
        </p:txBody>
      </p:sp>
      <p:sp>
        <p:nvSpPr>
          <p:cNvPr id="9" name="Pergamino horizontal 8"/>
          <p:cNvSpPr/>
          <p:nvPr/>
        </p:nvSpPr>
        <p:spPr>
          <a:xfrm>
            <a:off x="811448" y="528504"/>
            <a:ext cx="3383721"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Motivo de consumo </a:t>
            </a:r>
            <a:endParaRPr lang="en-US" sz="2000" b="1" dirty="0">
              <a:solidFill>
                <a:schemeClr val="bg2">
                  <a:lumMod val="25000"/>
                </a:schemeClr>
              </a:solidFill>
            </a:endParaRPr>
          </a:p>
        </p:txBody>
      </p:sp>
      <p:sp>
        <p:nvSpPr>
          <p:cNvPr id="10" name="Rectángulo redondeado 9"/>
          <p:cNvSpPr/>
          <p:nvPr/>
        </p:nvSpPr>
        <p:spPr>
          <a:xfrm>
            <a:off x="62105" y="5221246"/>
            <a:ext cx="5033960" cy="94442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por salud ya que aportan vitaminas, minerales. Proteína y son bajos en calorías.</a:t>
            </a:r>
            <a:endParaRPr lang="en-US" sz="2000" dirty="0">
              <a:solidFill>
                <a:schemeClr val="bg2">
                  <a:lumMod val="25000"/>
                </a:schemeClr>
              </a:solidFill>
            </a:endParaRPr>
          </a:p>
        </p:txBody>
      </p:sp>
      <p:sp>
        <p:nvSpPr>
          <p:cNvPr id="7" name="Pergamino horizontal 6"/>
          <p:cNvSpPr/>
          <p:nvPr/>
        </p:nvSpPr>
        <p:spPr>
          <a:xfrm>
            <a:off x="7271018" y="695584"/>
            <a:ext cx="3482268"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Periodo de mayor Precio</a:t>
            </a:r>
            <a:endParaRPr lang="en-US" sz="2000" b="1" dirty="0">
              <a:solidFill>
                <a:schemeClr val="bg2">
                  <a:lumMod val="25000"/>
                </a:schemeClr>
              </a:solidFill>
            </a:endParaRPr>
          </a:p>
        </p:txBody>
      </p:sp>
      <p:sp>
        <p:nvSpPr>
          <p:cNvPr id="12" name="Rectángulo redondeado 11"/>
          <p:cNvSpPr/>
          <p:nvPr/>
        </p:nvSpPr>
        <p:spPr>
          <a:xfrm>
            <a:off x="5448762" y="5221246"/>
            <a:ext cx="6648881" cy="137239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primer semestre del </a:t>
            </a:r>
            <a:r>
              <a:rPr lang="es-ES" sz="2000" dirty="0" smtClean="0">
                <a:solidFill>
                  <a:schemeClr val="bg2">
                    <a:lumMod val="25000"/>
                  </a:schemeClr>
                </a:solidFill>
              </a:rPr>
              <a:t>año puede </a:t>
            </a:r>
            <a:r>
              <a:rPr lang="es-ES" sz="2000" dirty="0">
                <a:solidFill>
                  <a:schemeClr val="bg2">
                    <a:lumMod val="25000"/>
                  </a:schemeClr>
                </a:solidFill>
              </a:rPr>
              <a:t>verse marcada por la región de residencia del consumidor, </a:t>
            </a:r>
            <a:r>
              <a:rPr lang="es-ES" sz="2000" dirty="0" smtClean="0">
                <a:solidFill>
                  <a:schemeClr val="bg2">
                    <a:lumMod val="25000"/>
                  </a:schemeClr>
                </a:solidFill>
              </a:rPr>
              <a:t>segundo </a:t>
            </a:r>
            <a:r>
              <a:rPr lang="es-ES" sz="2000" dirty="0">
                <a:solidFill>
                  <a:schemeClr val="bg2">
                    <a:lumMod val="25000"/>
                  </a:schemeClr>
                </a:solidFill>
              </a:rPr>
              <a:t>se ve vinculado a la poca oferta del producto debido a la baja producción de ese periodo.</a:t>
            </a:r>
          </a:p>
        </p:txBody>
      </p:sp>
      <p:graphicFrame>
        <p:nvGraphicFramePr>
          <p:cNvPr id="13" name="Gráfico 12"/>
          <p:cNvGraphicFramePr/>
          <p:nvPr>
            <p:extLst>
              <p:ext uri="{D42A27DB-BD31-4B8C-83A1-F6EECF244321}">
                <p14:modId xmlns:p14="http://schemas.microsoft.com/office/powerpoint/2010/main" val="1731855834"/>
              </p:ext>
            </p:extLst>
          </p:nvPr>
        </p:nvGraphicFramePr>
        <p:xfrm>
          <a:off x="178604" y="1361106"/>
          <a:ext cx="4917461" cy="35084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áfico 13"/>
          <p:cNvGraphicFramePr/>
          <p:nvPr>
            <p:extLst>
              <p:ext uri="{D42A27DB-BD31-4B8C-83A1-F6EECF244321}">
                <p14:modId xmlns:p14="http://schemas.microsoft.com/office/powerpoint/2010/main" val="3643714613"/>
              </p:ext>
            </p:extLst>
          </p:nvPr>
        </p:nvGraphicFramePr>
        <p:xfrm>
          <a:off x="6806125" y="1625470"/>
          <a:ext cx="4572000" cy="3390900"/>
        </p:xfrm>
        <a:graphic>
          <a:graphicData uri="http://schemas.openxmlformats.org/drawingml/2006/chart">
            <c:chart xmlns:c="http://schemas.openxmlformats.org/drawingml/2006/chart" xmlns:r="http://schemas.openxmlformats.org/officeDocument/2006/relationships" r:id="rId4"/>
          </a:graphicData>
        </a:graphic>
      </p:graphicFrame>
      <p:pic>
        <p:nvPicPr>
          <p:cNvPr id="15" name="Imagen 14"/>
          <p:cNvPicPr>
            <a:picLocks noChangeAspect="1"/>
          </p:cNvPicPr>
          <p:nvPr/>
        </p:nvPicPr>
        <p:blipFill>
          <a:blip r:embed="rId5"/>
          <a:stretch>
            <a:fillRect/>
          </a:stretch>
        </p:blipFill>
        <p:spPr>
          <a:xfrm>
            <a:off x="10889218" y="-91317"/>
            <a:ext cx="1302782" cy="1239642"/>
          </a:xfrm>
          <a:prstGeom prst="rect">
            <a:avLst/>
          </a:prstGeom>
        </p:spPr>
      </p:pic>
    </p:spTree>
    <p:extLst>
      <p:ext uri="{BB962C8B-B14F-4D97-AF65-F5344CB8AC3E}">
        <p14:creationId xmlns:p14="http://schemas.microsoft.com/office/powerpoint/2010/main" val="13704067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2398806" y="-294420"/>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Consumidores      </a:t>
            </a:r>
            <a:endParaRPr lang="es-ES" sz="6000" b="1" dirty="0"/>
          </a:p>
        </p:txBody>
      </p:sp>
      <p:sp>
        <p:nvSpPr>
          <p:cNvPr id="9" name="Pergamino horizontal 8"/>
          <p:cNvSpPr/>
          <p:nvPr/>
        </p:nvSpPr>
        <p:spPr>
          <a:xfrm>
            <a:off x="811448" y="528504"/>
            <a:ext cx="3383721"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Región de residencia </a:t>
            </a:r>
            <a:endParaRPr lang="en-US" sz="2000" b="1" dirty="0">
              <a:solidFill>
                <a:schemeClr val="bg2">
                  <a:lumMod val="25000"/>
                </a:schemeClr>
              </a:solidFill>
            </a:endParaRPr>
          </a:p>
        </p:txBody>
      </p:sp>
      <p:sp>
        <p:nvSpPr>
          <p:cNvPr id="7" name="Pergamino horizontal 6"/>
          <p:cNvSpPr/>
          <p:nvPr/>
        </p:nvSpPr>
        <p:spPr>
          <a:xfrm>
            <a:off x="7490532" y="667872"/>
            <a:ext cx="3482268"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Disponibilidad en la zona </a:t>
            </a:r>
            <a:endParaRPr lang="en-US" sz="2000" b="1" dirty="0">
              <a:solidFill>
                <a:schemeClr val="bg2">
                  <a:lumMod val="25000"/>
                </a:schemeClr>
              </a:solidFill>
            </a:endParaRPr>
          </a:p>
        </p:txBody>
      </p:sp>
      <p:sp>
        <p:nvSpPr>
          <p:cNvPr id="12" name="Rectángulo redondeado 11"/>
          <p:cNvSpPr/>
          <p:nvPr/>
        </p:nvSpPr>
        <p:spPr>
          <a:xfrm>
            <a:off x="4865085" y="5181072"/>
            <a:ext cx="6648881" cy="119867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se puede explicar a la mayor concentración de encuestados de la Región costa donde la disponibilidad de este producto va de regular a abundante.</a:t>
            </a:r>
          </a:p>
        </p:txBody>
      </p:sp>
      <p:graphicFrame>
        <p:nvGraphicFramePr>
          <p:cNvPr id="11" name="Gráfico 10"/>
          <p:cNvGraphicFramePr/>
          <p:nvPr>
            <p:extLst>
              <p:ext uri="{D42A27DB-BD31-4B8C-83A1-F6EECF244321}">
                <p14:modId xmlns:p14="http://schemas.microsoft.com/office/powerpoint/2010/main" val="3503736779"/>
              </p:ext>
            </p:extLst>
          </p:nvPr>
        </p:nvGraphicFramePr>
        <p:xfrm>
          <a:off x="293085" y="1490983"/>
          <a:ext cx="4572000" cy="3390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áfico 14"/>
          <p:cNvGraphicFramePr/>
          <p:nvPr>
            <p:extLst>
              <p:ext uri="{D42A27DB-BD31-4B8C-83A1-F6EECF244321}">
                <p14:modId xmlns:p14="http://schemas.microsoft.com/office/powerpoint/2010/main" val="2343684713"/>
              </p:ext>
            </p:extLst>
          </p:nvPr>
        </p:nvGraphicFramePr>
        <p:xfrm>
          <a:off x="5956663" y="1665410"/>
          <a:ext cx="4768487" cy="3350727"/>
        </p:xfrm>
        <a:graphic>
          <a:graphicData uri="http://schemas.openxmlformats.org/drawingml/2006/chart">
            <c:chart xmlns:c="http://schemas.openxmlformats.org/drawingml/2006/chart" xmlns:r="http://schemas.openxmlformats.org/officeDocument/2006/relationships" r:id="rId4"/>
          </a:graphicData>
        </a:graphic>
      </p:graphicFrame>
      <p:pic>
        <p:nvPicPr>
          <p:cNvPr id="16" name="Imagen 15"/>
          <p:cNvPicPr>
            <a:picLocks noChangeAspect="1"/>
          </p:cNvPicPr>
          <p:nvPr/>
        </p:nvPicPr>
        <p:blipFill>
          <a:blip r:embed="rId5"/>
          <a:stretch>
            <a:fillRect/>
          </a:stretch>
        </p:blipFill>
        <p:spPr>
          <a:xfrm>
            <a:off x="11142248" y="10573"/>
            <a:ext cx="1049751" cy="998874"/>
          </a:xfrm>
          <a:prstGeom prst="rect">
            <a:avLst/>
          </a:prstGeom>
        </p:spPr>
      </p:pic>
    </p:spTree>
    <p:extLst>
      <p:ext uri="{BB962C8B-B14F-4D97-AF65-F5344CB8AC3E}">
        <p14:creationId xmlns:p14="http://schemas.microsoft.com/office/powerpoint/2010/main" val="23210357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1115933" y="123591"/>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Consumidores      </a:t>
            </a:r>
            <a:endParaRPr lang="es-ES" sz="6000" b="1" dirty="0"/>
          </a:p>
        </p:txBody>
      </p:sp>
      <p:sp>
        <p:nvSpPr>
          <p:cNvPr id="9" name="Pergamino horizontal 8"/>
          <p:cNvSpPr/>
          <p:nvPr/>
        </p:nvSpPr>
        <p:spPr>
          <a:xfrm>
            <a:off x="1765037" y="1168584"/>
            <a:ext cx="4557386" cy="832603"/>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Porcentaje de afectación covid-19</a:t>
            </a:r>
            <a:endParaRPr lang="en-US" sz="2000" b="1" dirty="0">
              <a:solidFill>
                <a:schemeClr val="bg2">
                  <a:lumMod val="25000"/>
                </a:schemeClr>
              </a:solidFill>
            </a:endParaRPr>
          </a:p>
        </p:txBody>
      </p:sp>
      <p:sp>
        <p:nvSpPr>
          <p:cNvPr id="12" name="Rectángulo redondeado 11"/>
          <p:cNvSpPr/>
          <p:nvPr/>
        </p:nvSpPr>
        <p:spPr>
          <a:xfrm>
            <a:off x="600892" y="5578355"/>
            <a:ext cx="10802982" cy="119867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COVID-19 como una enfermedad desconocida, que debido a las medidas propuestas por la OMS, se evitaban las aglomeraciones y es ahí donde nació una disminución de consumo ya que la mayor parte de los consumidores adquieren el producto en los mercados locales</a:t>
            </a:r>
          </a:p>
        </p:txBody>
      </p:sp>
      <p:graphicFrame>
        <p:nvGraphicFramePr>
          <p:cNvPr id="10" name="Gráfico 9"/>
          <p:cNvGraphicFramePr/>
          <p:nvPr>
            <p:extLst>
              <p:ext uri="{D42A27DB-BD31-4B8C-83A1-F6EECF244321}">
                <p14:modId xmlns:p14="http://schemas.microsoft.com/office/powerpoint/2010/main" val="3564203734"/>
              </p:ext>
            </p:extLst>
          </p:nvPr>
        </p:nvGraphicFramePr>
        <p:xfrm>
          <a:off x="3623536" y="2001186"/>
          <a:ext cx="5546590" cy="3602779"/>
        </p:xfrm>
        <a:graphic>
          <a:graphicData uri="http://schemas.openxmlformats.org/drawingml/2006/chart">
            <c:chart xmlns:c="http://schemas.openxmlformats.org/drawingml/2006/chart" xmlns:r="http://schemas.openxmlformats.org/officeDocument/2006/relationships" r:id="rId3"/>
          </a:graphicData>
        </a:graphic>
      </p:graphicFrame>
      <p:pic>
        <p:nvPicPr>
          <p:cNvPr id="13" name="Imagen 12"/>
          <p:cNvPicPr>
            <a:picLocks noChangeAspect="1"/>
          </p:cNvPicPr>
          <p:nvPr/>
        </p:nvPicPr>
        <p:blipFill>
          <a:blip r:embed="rId4"/>
          <a:stretch>
            <a:fillRect/>
          </a:stretch>
        </p:blipFill>
        <p:spPr>
          <a:xfrm>
            <a:off x="0" y="0"/>
            <a:ext cx="1302782" cy="1239642"/>
          </a:xfrm>
          <a:prstGeom prst="rect">
            <a:avLst/>
          </a:prstGeom>
        </p:spPr>
      </p:pic>
    </p:spTree>
    <p:extLst>
      <p:ext uri="{BB962C8B-B14F-4D97-AF65-F5344CB8AC3E}">
        <p14:creationId xmlns:p14="http://schemas.microsoft.com/office/powerpoint/2010/main" val="572366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16508F6-42C2-4FFE-A92E-4981332982CA}"/>
              </a:ext>
            </a:extLst>
          </p:cNvPr>
          <p:cNvSpPr>
            <a:spLocks noGrp="1"/>
          </p:cNvSpPr>
          <p:nvPr>
            <p:ph type="title"/>
          </p:nvPr>
        </p:nvSpPr>
        <p:spPr>
          <a:xfrm>
            <a:off x="3789244" y="327422"/>
            <a:ext cx="7397903" cy="1303867"/>
          </a:xfrm>
        </p:spPr>
        <p:txBody>
          <a:bodyPr rtlCol="0"/>
          <a:lstStyle/>
          <a:p>
            <a:pPr rtl="0"/>
            <a:r>
              <a:rPr lang="es-ES" sz="6000" b="1" dirty="0" smtClean="0"/>
              <a:t>Conclusiones  </a:t>
            </a:r>
            <a:endParaRPr lang="es-ES" sz="6000" b="1" dirty="0"/>
          </a:p>
        </p:txBody>
      </p:sp>
      <p:sp>
        <p:nvSpPr>
          <p:cNvPr id="5" name="Pergamino horizontal 4"/>
          <p:cNvSpPr/>
          <p:nvPr/>
        </p:nvSpPr>
        <p:spPr>
          <a:xfrm>
            <a:off x="3383281" y="756478"/>
            <a:ext cx="8503920" cy="4690732"/>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El sector camaronero se encuentra bien distribuido en la costa del país, siendo así que la mayor extensión de producción se encuentra en la zona sur de la </a:t>
            </a:r>
            <a:r>
              <a:rPr lang="es-ES" sz="2000" dirty="0" smtClean="0">
                <a:solidFill>
                  <a:schemeClr val="bg2">
                    <a:lumMod val="25000"/>
                  </a:schemeClr>
                </a:solidFill>
              </a:rPr>
              <a:t>costa, la </a:t>
            </a:r>
            <a:r>
              <a:rPr lang="es-ES" sz="2000" dirty="0">
                <a:solidFill>
                  <a:schemeClr val="bg2">
                    <a:lumMod val="25000"/>
                  </a:schemeClr>
                </a:solidFill>
              </a:rPr>
              <a:t>provincia de guayas representa el 61</a:t>
            </a:r>
            <a:r>
              <a:rPr lang="es-ES" sz="2000" dirty="0" smtClean="0">
                <a:solidFill>
                  <a:schemeClr val="bg2">
                    <a:lumMod val="25000"/>
                  </a:schemeClr>
                </a:solidFill>
              </a:rPr>
              <a:t>%, </a:t>
            </a:r>
            <a:r>
              <a:rPr lang="es-ES" sz="2000" dirty="0">
                <a:solidFill>
                  <a:schemeClr val="bg2">
                    <a:lumMod val="25000"/>
                  </a:schemeClr>
                </a:solidFill>
              </a:rPr>
              <a:t>seguido por el Oro con un 19%, la zona norte como Manabí representa un 10% y esmeraldas un 7%, por otra parte tenemos a la provincia de Santa Elena incursionando en el ámbito representando un 3% del total de las aproximadas 216610 ha2 que se destinan a la producción de este crustáceo. </a:t>
            </a:r>
          </a:p>
        </p:txBody>
      </p:sp>
      <p:pic>
        <p:nvPicPr>
          <p:cNvPr id="8" name="Marcador de posición de imagen 7"/>
          <p:cNvPicPr>
            <a:picLocks noGrp="1"/>
          </p:cNvPicPr>
          <p:nvPr>
            <p:ph type="pic" sz="quarter" idx="14"/>
          </p:nvPr>
        </p:nvPicPr>
        <p:blipFill>
          <a:blip r:embed="rId3"/>
          <a:srcRect t="3934" b="3934"/>
          <a:stretch>
            <a:fillRect/>
          </a:stretch>
        </p:blipFill>
        <p:spPr>
          <a:prstGeom prst="rect">
            <a:avLst/>
          </a:prstGeom>
        </p:spPr>
      </p:pic>
      <p:sp>
        <p:nvSpPr>
          <p:cNvPr id="4" name="Rectángulo redondeado 3"/>
          <p:cNvSpPr/>
          <p:nvPr/>
        </p:nvSpPr>
        <p:spPr>
          <a:xfrm>
            <a:off x="3789244" y="5248403"/>
            <a:ext cx="7862825" cy="125572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a:solidFill>
                  <a:schemeClr val="bg2">
                    <a:lumMod val="25000"/>
                  </a:schemeClr>
                </a:solidFill>
              </a:rPr>
              <a:t>Como parte del resultado de la investigación de Obtuvo que la mayor parte de las explotaciones camaroneras presentan un área mayor a 10 ha, encontrándose las de mayor área en la zona de Guayas y el Oro.</a:t>
            </a:r>
            <a:endParaRPr lang="en-US" dirty="0">
              <a:solidFill>
                <a:schemeClr val="bg2">
                  <a:lumMod val="25000"/>
                </a:schemeClr>
              </a:solidFill>
            </a:endParaRPr>
          </a:p>
        </p:txBody>
      </p:sp>
      <p:pic>
        <p:nvPicPr>
          <p:cNvPr id="11" name="Imagen 10"/>
          <p:cNvPicPr>
            <a:picLocks noChangeAspect="1"/>
          </p:cNvPicPr>
          <p:nvPr/>
        </p:nvPicPr>
        <p:blipFill>
          <a:blip r:embed="rId4"/>
          <a:stretch>
            <a:fillRect/>
          </a:stretch>
        </p:blipFill>
        <p:spPr>
          <a:xfrm>
            <a:off x="0" y="0"/>
            <a:ext cx="1302782" cy="1239642"/>
          </a:xfrm>
          <a:prstGeom prst="rect">
            <a:avLst/>
          </a:prstGeom>
        </p:spPr>
      </p:pic>
    </p:spTree>
    <p:extLst>
      <p:ext uri="{BB962C8B-B14F-4D97-AF65-F5344CB8AC3E}">
        <p14:creationId xmlns:p14="http://schemas.microsoft.com/office/powerpoint/2010/main" val="1068456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16508F6-42C2-4FFE-A92E-4981332982CA}"/>
              </a:ext>
            </a:extLst>
          </p:cNvPr>
          <p:cNvSpPr>
            <a:spLocks noGrp="1"/>
          </p:cNvSpPr>
          <p:nvPr>
            <p:ph type="title"/>
          </p:nvPr>
        </p:nvSpPr>
        <p:spPr>
          <a:xfrm>
            <a:off x="3789244" y="327422"/>
            <a:ext cx="7397903" cy="1303867"/>
          </a:xfrm>
        </p:spPr>
        <p:txBody>
          <a:bodyPr rtlCol="0"/>
          <a:lstStyle/>
          <a:p>
            <a:pPr rtl="0"/>
            <a:r>
              <a:rPr lang="es-ES" sz="6000" b="1" dirty="0" smtClean="0"/>
              <a:t>Conclusiones  </a:t>
            </a:r>
            <a:endParaRPr lang="es-ES" sz="6000" b="1" dirty="0"/>
          </a:p>
        </p:txBody>
      </p:sp>
      <p:sp>
        <p:nvSpPr>
          <p:cNvPr id="5" name="Pergamino horizontal 4"/>
          <p:cNvSpPr/>
          <p:nvPr/>
        </p:nvSpPr>
        <p:spPr>
          <a:xfrm>
            <a:off x="3383281" y="756478"/>
            <a:ext cx="8503920" cy="4690732"/>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El sector </a:t>
            </a:r>
            <a:r>
              <a:rPr lang="es-ES" sz="2000" dirty="0" smtClean="0">
                <a:solidFill>
                  <a:schemeClr val="bg2">
                    <a:lumMod val="25000"/>
                  </a:schemeClr>
                </a:solidFill>
              </a:rPr>
              <a:t>se </a:t>
            </a:r>
            <a:r>
              <a:rPr lang="es-ES" sz="2000" dirty="0">
                <a:solidFill>
                  <a:schemeClr val="bg2">
                    <a:lumMod val="25000"/>
                  </a:schemeClr>
                </a:solidFill>
              </a:rPr>
              <a:t>encuentra se encuentra distribuido en tres tipos de eslabones identificados como: camaroneras registradas y aprobadas, plantas procesadoras acuícolas registradas y aprobadas, plantas procesadoras pesqueras y acuícolas registradas y aproadas, dando un total de 1240 entes participantes, de las cuales la mayor parte de las fincas productoras manejan una producción promedio de 1818 a 25818 kg, mientras que la mayor parte de las plantas procesadoras mantienen un promedio de exportación de más de 10 Ton al mes, teniendo como principales destinos a China, Estados Unidos, Vietnam y España.</a:t>
            </a:r>
          </a:p>
        </p:txBody>
      </p:sp>
      <p:sp>
        <p:nvSpPr>
          <p:cNvPr id="4" name="Rectángulo redondeado 3"/>
          <p:cNvSpPr/>
          <p:nvPr/>
        </p:nvSpPr>
        <p:spPr>
          <a:xfrm>
            <a:off x="3789244" y="5000208"/>
            <a:ext cx="7862825" cy="125572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a:solidFill>
                  <a:schemeClr val="bg2">
                    <a:lumMod val="25000"/>
                  </a:schemeClr>
                </a:solidFill>
              </a:rPr>
              <a:t>La producción camaronera del país genera un aporte importante al desarrollo del país, el sector generó alrededor de 261000 plazas de trabajo, ya sean de forma directa o indirecta, teniendo como mayor impacto a las zonas rurales</a:t>
            </a:r>
            <a:endParaRPr lang="en-US" dirty="0">
              <a:solidFill>
                <a:schemeClr val="bg2">
                  <a:lumMod val="25000"/>
                </a:schemeClr>
              </a:solidFill>
            </a:endParaRPr>
          </a:p>
        </p:txBody>
      </p:sp>
      <p:pic>
        <p:nvPicPr>
          <p:cNvPr id="7" name="Marcador de posición de imagen 6"/>
          <p:cNvPicPr>
            <a:picLocks noGrp="1"/>
          </p:cNvPicPr>
          <p:nvPr>
            <p:ph type="pic" sz="quarter" idx="14"/>
          </p:nvPr>
        </p:nvPicPr>
        <p:blipFill>
          <a:blip r:embed="rId3"/>
          <a:srcRect t="3838" b="3838"/>
          <a:stretch>
            <a:fillRect/>
          </a:stretch>
        </p:blipFill>
        <p:spPr>
          <a:prstGeom prst="rect">
            <a:avLst/>
          </a:prstGeom>
        </p:spPr>
      </p:pic>
      <p:sp>
        <p:nvSpPr>
          <p:cNvPr id="6" name="Nube 5"/>
          <p:cNvSpPr/>
          <p:nvPr/>
        </p:nvSpPr>
        <p:spPr>
          <a:xfrm>
            <a:off x="0" y="156236"/>
            <a:ext cx="4488165" cy="1274372"/>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smtClean="0">
                <a:solidFill>
                  <a:schemeClr val="bg2">
                    <a:lumMod val="25000"/>
                  </a:schemeClr>
                </a:solidFill>
              </a:rPr>
              <a:t>Covid-19:productores </a:t>
            </a:r>
            <a:r>
              <a:rPr lang="es-ES" dirty="0">
                <a:solidFill>
                  <a:schemeClr val="bg2">
                    <a:lumMod val="25000"/>
                  </a:schemeClr>
                </a:solidFill>
              </a:rPr>
              <a:t>y exportadores </a:t>
            </a:r>
            <a:r>
              <a:rPr lang="es-ES" dirty="0" smtClean="0">
                <a:solidFill>
                  <a:schemeClr val="bg2">
                    <a:lumMod val="25000"/>
                  </a:schemeClr>
                </a:solidFill>
              </a:rPr>
              <a:t>afectados </a:t>
            </a:r>
            <a:r>
              <a:rPr lang="es-ES" dirty="0">
                <a:solidFill>
                  <a:schemeClr val="bg2">
                    <a:lumMod val="25000"/>
                  </a:schemeClr>
                </a:solidFill>
              </a:rPr>
              <a:t>de un 30 a 45 %.</a:t>
            </a:r>
            <a:endParaRPr lang="en-US" dirty="0">
              <a:solidFill>
                <a:schemeClr val="bg2">
                  <a:lumMod val="25000"/>
                </a:schemeClr>
              </a:solidFill>
            </a:endParaRPr>
          </a:p>
        </p:txBody>
      </p:sp>
      <p:pic>
        <p:nvPicPr>
          <p:cNvPr id="9" name="Imagen 8"/>
          <p:cNvPicPr>
            <a:picLocks noChangeAspect="1"/>
          </p:cNvPicPr>
          <p:nvPr/>
        </p:nvPicPr>
        <p:blipFill>
          <a:blip r:embed="rId4"/>
          <a:stretch>
            <a:fillRect/>
          </a:stretch>
        </p:blipFill>
        <p:spPr>
          <a:xfrm>
            <a:off x="0" y="5618358"/>
            <a:ext cx="1302782" cy="1239642"/>
          </a:xfrm>
          <a:prstGeom prst="rect">
            <a:avLst/>
          </a:prstGeom>
        </p:spPr>
      </p:pic>
    </p:spTree>
    <p:extLst>
      <p:ext uri="{BB962C8B-B14F-4D97-AF65-F5344CB8AC3E}">
        <p14:creationId xmlns:p14="http://schemas.microsoft.com/office/powerpoint/2010/main" val="18399477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16508F6-42C2-4FFE-A92E-4981332982CA}"/>
              </a:ext>
            </a:extLst>
          </p:cNvPr>
          <p:cNvSpPr>
            <a:spLocks noGrp="1"/>
          </p:cNvSpPr>
          <p:nvPr>
            <p:ph type="title"/>
          </p:nvPr>
        </p:nvSpPr>
        <p:spPr>
          <a:xfrm>
            <a:off x="3789244" y="327422"/>
            <a:ext cx="7397903" cy="1303867"/>
          </a:xfrm>
        </p:spPr>
        <p:txBody>
          <a:bodyPr rtlCol="0"/>
          <a:lstStyle/>
          <a:p>
            <a:pPr rtl="0"/>
            <a:r>
              <a:rPr lang="es-ES" sz="6000" b="1" dirty="0" smtClean="0"/>
              <a:t>Recomendaciones </a:t>
            </a:r>
            <a:endParaRPr lang="es-ES" sz="6000" b="1" dirty="0"/>
          </a:p>
        </p:txBody>
      </p:sp>
      <p:sp>
        <p:nvSpPr>
          <p:cNvPr id="5" name="Pergamino horizontal 4"/>
          <p:cNvSpPr/>
          <p:nvPr/>
        </p:nvSpPr>
        <p:spPr>
          <a:xfrm>
            <a:off x="3331028" y="979355"/>
            <a:ext cx="8503920" cy="3371386"/>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	Es importante el desarrollo de investigaciones que se encarguen del estudio de los sectores de forma directa con recolección de datos en campo, con el fin de refrescar la información presente en páginas oficiales y mantener una mejor perspectiva del estado actual de unos de los sectores más importantes de la economía ecuatoriana</a:t>
            </a:r>
          </a:p>
        </p:txBody>
      </p:sp>
      <p:sp>
        <p:nvSpPr>
          <p:cNvPr id="4" name="Rectángulo redondeado 3"/>
          <p:cNvSpPr/>
          <p:nvPr/>
        </p:nvSpPr>
        <p:spPr>
          <a:xfrm>
            <a:off x="3916128" y="3976534"/>
            <a:ext cx="7333721" cy="22587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a:solidFill>
                  <a:schemeClr val="bg2">
                    <a:lumMod val="25000"/>
                  </a:schemeClr>
                </a:solidFill>
              </a:rPr>
              <a:t>No podemos dejar de lado una integración de entidades públicas con el fin de mantener información más detallada y disponible para la población, facilitando así el desarrollo de futuras investigaciones que aporten al desarrollo de sectores estratégicos y de gran relevancia del país. Dentro de un plan estratégico entrarían políticas que permitan mantener un seguimiento y apoyo gubernamental a los pequeños productores</a:t>
            </a:r>
            <a:endParaRPr lang="en-US" dirty="0">
              <a:solidFill>
                <a:schemeClr val="bg2">
                  <a:lumMod val="25000"/>
                </a:schemeClr>
              </a:solidFill>
            </a:endParaRPr>
          </a:p>
        </p:txBody>
      </p:sp>
      <p:sp>
        <p:nvSpPr>
          <p:cNvPr id="6" name="Nube 5"/>
          <p:cNvSpPr/>
          <p:nvPr/>
        </p:nvSpPr>
        <p:spPr>
          <a:xfrm>
            <a:off x="-169817" y="-295017"/>
            <a:ext cx="4488165" cy="1274372"/>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smtClean="0">
                <a:solidFill>
                  <a:schemeClr val="bg2">
                    <a:lumMod val="25000"/>
                  </a:schemeClr>
                </a:solidFill>
              </a:rPr>
              <a:t>Covid-19:productores </a:t>
            </a:r>
            <a:r>
              <a:rPr lang="es-ES" dirty="0">
                <a:solidFill>
                  <a:schemeClr val="bg2">
                    <a:lumMod val="25000"/>
                  </a:schemeClr>
                </a:solidFill>
              </a:rPr>
              <a:t>y exportadores </a:t>
            </a:r>
            <a:r>
              <a:rPr lang="es-ES" dirty="0" smtClean="0">
                <a:solidFill>
                  <a:schemeClr val="bg2">
                    <a:lumMod val="25000"/>
                  </a:schemeClr>
                </a:solidFill>
              </a:rPr>
              <a:t>afectados </a:t>
            </a:r>
            <a:r>
              <a:rPr lang="es-ES" dirty="0">
                <a:solidFill>
                  <a:schemeClr val="bg2">
                    <a:lumMod val="25000"/>
                  </a:schemeClr>
                </a:solidFill>
              </a:rPr>
              <a:t>de un 30 a 45 %.</a:t>
            </a:r>
            <a:endParaRPr lang="en-US" dirty="0">
              <a:solidFill>
                <a:schemeClr val="bg2">
                  <a:lumMod val="25000"/>
                </a:schemeClr>
              </a:solidFill>
            </a:endParaRPr>
          </a:p>
        </p:txBody>
      </p:sp>
      <p:pic>
        <p:nvPicPr>
          <p:cNvPr id="8" name="Marcador de posición de imagen 7"/>
          <p:cNvPicPr>
            <a:picLocks noGrp="1"/>
          </p:cNvPicPr>
          <p:nvPr>
            <p:ph type="pic" sz="quarter" idx="14"/>
          </p:nvPr>
        </p:nvPicPr>
        <p:blipFill>
          <a:blip r:embed="rId3"/>
          <a:srcRect t="3838" b="3838"/>
          <a:stretch>
            <a:fillRect/>
          </a:stretch>
        </p:blipFill>
        <p:spPr>
          <a:prstGeom prst="rect">
            <a:avLst/>
          </a:prstGeom>
        </p:spPr>
      </p:pic>
      <p:pic>
        <p:nvPicPr>
          <p:cNvPr id="9" name="Imagen 8"/>
          <p:cNvPicPr>
            <a:picLocks noChangeAspect="1"/>
          </p:cNvPicPr>
          <p:nvPr/>
        </p:nvPicPr>
        <p:blipFill>
          <a:blip r:embed="rId4"/>
          <a:stretch>
            <a:fillRect/>
          </a:stretch>
        </p:blipFill>
        <p:spPr>
          <a:xfrm>
            <a:off x="0" y="5618358"/>
            <a:ext cx="1302782" cy="1239642"/>
          </a:xfrm>
          <a:prstGeom prst="rect">
            <a:avLst/>
          </a:prstGeom>
        </p:spPr>
      </p:pic>
    </p:spTree>
    <p:extLst>
      <p:ext uri="{BB962C8B-B14F-4D97-AF65-F5344CB8AC3E}">
        <p14:creationId xmlns:p14="http://schemas.microsoft.com/office/powerpoint/2010/main" val="9651216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p:cNvPicPr>
            <a:picLocks noGrp="1" noChangeAspect="1"/>
          </p:cNvPicPr>
          <p:nvPr>
            <p:ph type="pic" sz="quarter" idx="10"/>
          </p:nvPr>
        </p:nvPicPr>
        <p:blipFill>
          <a:blip r:embed="rId2"/>
          <a:srcRect t="23309" b="23309"/>
          <a:stretch>
            <a:fillRect/>
          </a:stretch>
        </p:blipFill>
        <p:spPr>
          <a:prstGeom prst="rect">
            <a:avLst/>
          </a:prstGeom>
        </p:spPr>
      </p:pic>
      <p:sp>
        <p:nvSpPr>
          <p:cNvPr id="3" name="Título 2"/>
          <p:cNvSpPr>
            <a:spLocks noGrp="1"/>
          </p:cNvSpPr>
          <p:nvPr>
            <p:ph type="title"/>
          </p:nvPr>
        </p:nvSpPr>
        <p:spPr>
          <a:xfrm>
            <a:off x="552000" y="4533418"/>
            <a:ext cx="9601196" cy="751418"/>
          </a:xfrm>
        </p:spPr>
        <p:txBody>
          <a:bodyPr/>
          <a:lstStyle/>
          <a:p>
            <a:r>
              <a:rPr lang="es-EC" dirty="0" smtClean="0">
                <a:solidFill>
                  <a:schemeClr val="tx1">
                    <a:lumMod val="95000"/>
                    <a:lumOff val="5000"/>
                  </a:schemeClr>
                </a:solidFill>
              </a:rPr>
              <a:t>Muchas gracias!</a:t>
            </a:r>
            <a:endParaRPr lang="en-US" dirty="0">
              <a:solidFill>
                <a:schemeClr val="tx1">
                  <a:lumMod val="95000"/>
                  <a:lumOff val="5000"/>
                </a:schemeClr>
              </a:solidFill>
            </a:endParaRPr>
          </a:p>
        </p:txBody>
      </p:sp>
      <p:pic>
        <p:nvPicPr>
          <p:cNvPr id="5" name="Imagen 4"/>
          <p:cNvPicPr>
            <a:picLocks noChangeAspect="1"/>
          </p:cNvPicPr>
          <p:nvPr/>
        </p:nvPicPr>
        <p:blipFill>
          <a:blip r:embed="rId3"/>
          <a:stretch>
            <a:fillRect/>
          </a:stretch>
        </p:blipFill>
        <p:spPr>
          <a:xfrm>
            <a:off x="10337218" y="567000"/>
            <a:ext cx="1302782" cy="1239642"/>
          </a:xfrm>
          <a:prstGeom prst="rect">
            <a:avLst/>
          </a:prstGeom>
        </p:spPr>
      </p:pic>
      <p:sp>
        <p:nvSpPr>
          <p:cNvPr id="6" name="Rectángulo redondeado 5"/>
          <p:cNvSpPr/>
          <p:nvPr/>
        </p:nvSpPr>
        <p:spPr>
          <a:xfrm>
            <a:off x="2207623" y="5402401"/>
            <a:ext cx="5826034" cy="53557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b="1"/>
              <a:t>“</a:t>
            </a:r>
            <a:r>
              <a:rPr lang="es-EC" b="1" i="1"/>
              <a:t>EL ÚNICO MODO DE HACER UN GRAN TRABAJO ES AMAR LO QUE HACES</a:t>
            </a:r>
            <a:r>
              <a:rPr lang="es-EC" b="1"/>
              <a:t>” - STEVE JOBS</a:t>
            </a:r>
            <a:endParaRPr lang="en-US"/>
          </a:p>
        </p:txBody>
      </p:sp>
    </p:spTree>
    <p:extLst>
      <p:ext uri="{BB962C8B-B14F-4D97-AF65-F5344CB8AC3E}">
        <p14:creationId xmlns:p14="http://schemas.microsoft.com/office/powerpoint/2010/main" val="33906947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16508F6-42C2-4FFE-A92E-4981332982CA}"/>
              </a:ext>
            </a:extLst>
          </p:cNvPr>
          <p:cNvSpPr>
            <a:spLocks noGrp="1"/>
          </p:cNvSpPr>
          <p:nvPr>
            <p:ph type="title"/>
          </p:nvPr>
        </p:nvSpPr>
        <p:spPr>
          <a:xfrm>
            <a:off x="3789244" y="327422"/>
            <a:ext cx="7397903" cy="1303867"/>
          </a:xfrm>
        </p:spPr>
        <p:txBody>
          <a:bodyPr rtlCol="0"/>
          <a:lstStyle/>
          <a:p>
            <a:pPr rtl="0"/>
            <a:r>
              <a:rPr lang="es-ES" sz="6000" b="1" dirty="0" smtClean="0"/>
              <a:t>Introducción </a:t>
            </a:r>
            <a:endParaRPr lang="es-ES" sz="6000" b="1" dirty="0"/>
          </a:p>
        </p:txBody>
      </p:sp>
      <p:sp>
        <p:nvSpPr>
          <p:cNvPr id="5" name="Pergamino horizontal 4"/>
          <p:cNvSpPr/>
          <p:nvPr/>
        </p:nvSpPr>
        <p:spPr>
          <a:xfrm>
            <a:off x="4794070" y="1266333"/>
            <a:ext cx="5355770" cy="1529118"/>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dirty="0">
                <a:solidFill>
                  <a:schemeClr val="bg2">
                    <a:lumMod val="25000"/>
                  </a:schemeClr>
                </a:solidFill>
              </a:rPr>
              <a:t>se ha consolidado como el primer producto exportable del país con $2.536 millones de </a:t>
            </a:r>
            <a:r>
              <a:rPr lang="es-ES" sz="2000" dirty="0" smtClean="0">
                <a:solidFill>
                  <a:schemeClr val="bg2">
                    <a:lumMod val="25000"/>
                  </a:schemeClr>
                </a:solidFill>
              </a:rPr>
              <a:t>dólares de origen no petrolero</a:t>
            </a:r>
            <a:endParaRPr lang="en-US" sz="2000" dirty="0">
              <a:solidFill>
                <a:schemeClr val="bg2">
                  <a:lumMod val="25000"/>
                </a:schemeClr>
              </a:solidFill>
            </a:endParaRPr>
          </a:p>
        </p:txBody>
      </p:sp>
      <p:sp>
        <p:nvSpPr>
          <p:cNvPr id="14" name="Rectángulo redondeado 13"/>
          <p:cNvSpPr/>
          <p:nvPr/>
        </p:nvSpPr>
        <p:spPr>
          <a:xfrm>
            <a:off x="5481178" y="3359992"/>
            <a:ext cx="4093895" cy="135446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dirty="0" smtClean="0">
                <a:solidFill>
                  <a:schemeClr val="bg2">
                    <a:lumMod val="25000"/>
                  </a:schemeClr>
                </a:solidFill>
              </a:rPr>
              <a:t>Tecnificación </a:t>
            </a:r>
            <a:r>
              <a:rPr lang="es-ES" sz="2000" dirty="0">
                <a:solidFill>
                  <a:schemeClr val="bg2">
                    <a:lumMod val="25000"/>
                  </a:schemeClr>
                </a:solidFill>
              </a:rPr>
              <a:t>del sector </a:t>
            </a:r>
            <a:r>
              <a:rPr lang="es-ES" sz="2000" dirty="0" smtClean="0">
                <a:solidFill>
                  <a:schemeClr val="bg2">
                    <a:lumMod val="25000"/>
                  </a:schemeClr>
                </a:solidFill>
              </a:rPr>
              <a:t>y </a:t>
            </a:r>
            <a:r>
              <a:rPr lang="es-ES" sz="2000" dirty="0">
                <a:solidFill>
                  <a:schemeClr val="bg2">
                    <a:lumMod val="25000"/>
                  </a:schemeClr>
                </a:solidFill>
              </a:rPr>
              <a:t>ser amigable con el medio ambiente</a:t>
            </a:r>
            <a:endParaRPr lang="en-US" sz="2000" dirty="0">
              <a:solidFill>
                <a:schemeClr val="bg2">
                  <a:lumMod val="25000"/>
                </a:schemeClr>
              </a:solidFill>
            </a:endParaRPr>
          </a:p>
        </p:txBody>
      </p:sp>
      <p:sp>
        <p:nvSpPr>
          <p:cNvPr id="17" name="Flecha derecha 16"/>
          <p:cNvSpPr/>
          <p:nvPr/>
        </p:nvSpPr>
        <p:spPr>
          <a:xfrm rot="5400000">
            <a:off x="7496734" y="2814176"/>
            <a:ext cx="597714" cy="3465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posición de imagen 3"/>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971" r="22971"/>
          <a:stretch>
            <a:fillRect/>
          </a:stretch>
        </p:blipFill>
        <p:spPr/>
      </p:pic>
      <p:pic>
        <p:nvPicPr>
          <p:cNvPr id="6" name="Imagen 5"/>
          <p:cNvPicPr>
            <a:picLocks noChangeAspect="1"/>
          </p:cNvPicPr>
          <p:nvPr/>
        </p:nvPicPr>
        <p:blipFill>
          <a:blip r:embed="rId4"/>
          <a:stretch>
            <a:fillRect/>
          </a:stretch>
        </p:blipFill>
        <p:spPr>
          <a:xfrm>
            <a:off x="8146323" y="4941335"/>
            <a:ext cx="2857500" cy="1600200"/>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5"/>
          <a:stretch>
            <a:fillRect/>
          </a:stretch>
        </p:blipFill>
        <p:spPr>
          <a:xfrm>
            <a:off x="4621170" y="4941335"/>
            <a:ext cx="2867025" cy="1600200"/>
          </a:xfrm>
          <a:prstGeom prst="rect">
            <a:avLst/>
          </a:prstGeom>
          <a:ln>
            <a:noFill/>
          </a:ln>
          <a:effectLst>
            <a:outerShdw blurRad="292100" dist="139700" dir="2700000" algn="tl" rotWithShape="0">
              <a:srgbClr val="333333">
                <a:alpha val="65000"/>
              </a:srgbClr>
            </a:outerShdw>
          </a:effectLst>
        </p:spPr>
      </p:pic>
      <p:pic>
        <p:nvPicPr>
          <p:cNvPr id="24" name="Imagen 23"/>
          <p:cNvPicPr>
            <a:picLocks noChangeAspect="1"/>
          </p:cNvPicPr>
          <p:nvPr/>
        </p:nvPicPr>
        <p:blipFill>
          <a:blip r:embed="rId6"/>
          <a:stretch>
            <a:fillRect/>
          </a:stretch>
        </p:blipFill>
        <p:spPr>
          <a:xfrm>
            <a:off x="0" y="0"/>
            <a:ext cx="1302782" cy="1239642"/>
          </a:xfrm>
          <a:prstGeom prst="rect">
            <a:avLst/>
          </a:prstGeom>
        </p:spPr>
      </p:pic>
    </p:spTree>
    <p:extLst>
      <p:ext uri="{BB962C8B-B14F-4D97-AF65-F5344CB8AC3E}">
        <p14:creationId xmlns:p14="http://schemas.microsoft.com/office/powerpoint/2010/main" val="24381421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16508F6-42C2-4FFE-A92E-4981332982CA}"/>
              </a:ext>
            </a:extLst>
          </p:cNvPr>
          <p:cNvSpPr>
            <a:spLocks noGrp="1"/>
          </p:cNvSpPr>
          <p:nvPr>
            <p:ph type="title"/>
          </p:nvPr>
        </p:nvSpPr>
        <p:spPr>
          <a:xfrm>
            <a:off x="3789244" y="327422"/>
            <a:ext cx="7397903" cy="1303867"/>
          </a:xfrm>
        </p:spPr>
        <p:txBody>
          <a:bodyPr rtlCol="0"/>
          <a:lstStyle/>
          <a:p>
            <a:pPr rtl="0"/>
            <a:r>
              <a:rPr lang="es-ES" sz="6000" b="1" dirty="0" smtClean="0"/>
              <a:t>Objetivos  </a:t>
            </a:r>
            <a:endParaRPr lang="es-ES" sz="6000" b="1" dirty="0"/>
          </a:p>
        </p:txBody>
      </p:sp>
      <p:sp>
        <p:nvSpPr>
          <p:cNvPr id="5" name="Pergamino horizontal 4"/>
          <p:cNvSpPr/>
          <p:nvPr/>
        </p:nvSpPr>
        <p:spPr>
          <a:xfrm>
            <a:off x="4059702" y="1448811"/>
            <a:ext cx="6856985" cy="2093659"/>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a:solidFill>
                  <a:schemeClr val="bg2">
                    <a:lumMod val="25000"/>
                  </a:schemeClr>
                </a:solidFill>
              </a:rPr>
              <a:t>Objetivo general </a:t>
            </a:r>
          </a:p>
          <a:p>
            <a:pPr algn="ctr"/>
            <a:endParaRPr lang="es-ES" sz="2000" dirty="0">
              <a:solidFill>
                <a:schemeClr val="bg2">
                  <a:lumMod val="25000"/>
                </a:schemeClr>
              </a:solidFill>
            </a:endParaRPr>
          </a:p>
          <a:p>
            <a:pPr marL="285750" indent="-285750" algn="ctr">
              <a:buFont typeface="Wingdings" panose="05000000000000000000" pitchFamily="2" charset="2"/>
              <a:buChar char="Ø"/>
            </a:pPr>
            <a:r>
              <a:rPr lang="es-ES" sz="2000" dirty="0">
                <a:solidFill>
                  <a:schemeClr val="bg2">
                    <a:lumMod val="25000"/>
                  </a:schemeClr>
                </a:solidFill>
              </a:rPr>
              <a:t>	Caracterizar la cadena de valor agroalimentaria del camarón (Litopenaeus vannamei) como uno de los principales rubros en la economía ecuatoriana.</a:t>
            </a:r>
          </a:p>
        </p:txBody>
      </p:sp>
      <p:sp>
        <p:nvSpPr>
          <p:cNvPr id="14" name="Rectángulo redondeado 13"/>
          <p:cNvSpPr/>
          <p:nvPr/>
        </p:nvSpPr>
        <p:spPr>
          <a:xfrm>
            <a:off x="3216029" y="3895570"/>
            <a:ext cx="8208815" cy="263585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a:solidFill>
                  <a:schemeClr val="bg2">
                    <a:lumMod val="25000"/>
                  </a:schemeClr>
                </a:solidFill>
              </a:rPr>
              <a:t>Objetivos específicos</a:t>
            </a:r>
          </a:p>
          <a:p>
            <a:pPr algn="ctr"/>
            <a:endParaRPr lang="es-ES" sz="2000" dirty="0">
              <a:solidFill>
                <a:schemeClr val="bg2">
                  <a:lumMod val="25000"/>
                </a:schemeClr>
              </a:solidFill>
            </a:endParaRPr>
          </a:p>
          <a:p>
            <a:pPr marL="285750" indent="-285750" algn="ctr">
              <a:buFont typeface="Wingdings" panose="05000000000000000000" pitchFamily="2" charset="2"/>
              <a:buChar char="Ø"/>
            </a:pPr>
            <a:r>
              <a:rPr lang="es-ES" sz="2000" dirty="0" smtClean="0">
                <a:solidFill>
                  <a:schemeClr val="bg2">
                    <a:lumMod val="25000"/>
                  </a:schemeClr>
                </a:solidFill>
              </a:rPr>
              <a:t>Identificar </a:t>
            </a:r>
            <a:r>
              <a:rPr lang="es-ES" sz="2000" dirty="0">
                <a:solidFill>
                  <a:schemeClr val="bg2">
                    <a:lumMod val="25000"/>
                  </a:schemeClr>
                </a:solidFill>
              </a:rPr>
              <a:t>los principales sectores productores de camarón de la costa ecuatoriana.</a:t>
            </a:r>
          </a:p>
          <a:p>
            <a:pPr marL="285750" indent="-285750" algn="ctr">
              <a:buFont typeface="Wingdings" panose="05000000000000000000" pitchFamily="2" charset="2"/>
              <a:buChar char="Ø"/>
            </a:pPr>
            <a:r>
              <a:rPr lang="es-ES" sz="2000" dirty="0" smtClean="0">
                <a:solidFill>
                  <a:schemeClr val="bg2">
                    <a:lumMod val="25000"/>
                  </a:schemeClr>
                </a:solidFill>
              </a:rPr>
              <a:t>Analizar </a:t>
            </a:r>
            <a:r>
              <a:rPr lang="es-ES" sz="2000" dirty="0">
                <a:solidFill>
                  <a:schemeClr val="bg2">
                    <a:lumMod val="25000"/>
                  </a:schemeClr>
                </a:solidFill>
              </a:rPr>
              <a:t>la estructura y productividad del sector camaronero dentro de la cadena de valor agroalimentaria.</a:t>
            </a:r>
          </a:p>
          <a:p>
            <a:pPr marL="285750" indent="-285750" algn="ctr">
              <a:buFont typeface="Wingdings" panose="05000000000000000000" pitchFamily="2" charset="2"/>
              <a:buChar char="Ø"/>
            </a:pPr>
            <a:r>
              <a:rPr lang="es-ES" sz="2000" dirty="0" smtClean="0">
                <a:solidFill>
                  <a:schemeClr val="bg2">
                    <a:lumMod val="25000"/>
                  </a:schemeClr>
                </a:solidFill>
              </a:rPr>
              <a:t>Definir </a:t>
            </a:r>
            <a:r>
              <a:rPr lang="es-ES" sz="2000" dirty="0">
                <a:solidFill>
                  <a:schemeClr val="bg2">
                    <a:lumMod val="25000"/>
                  </a:schemeClr>
                </a:solidFill>
              </a:rPr>
              <a:t>la importancia de la producción camaronera dentro de los rubros exportables del país. </a:t>
            </a:r>
          </a:p>
        </p:txBody>
      </p:sp>
      <p:pic>
        <p:nvPicPr>
          <p:cNvPr id="10" name="Marcador de posición de imagen 9"/>
          <p:cNvPicPr>
            <a:picLocks noGrp="1"/>
          </p:cNvPicPr>
          <p:nvPr>
            <p:ph type="pic" sz="quarter" idx="14"/>
          </p:nvPr>
        </p:nvPicPr>
        <p:blipFill>
          <a:blip r:embed="rId3"/>
          <a:srcRect t="3934" b="3934"/>
          <a:stretch>
            <a:fillRect/>
          </a:stretch>
        </p:blipFill>
        <p:spPr>
          <a:prstGeom prst="rect">
            <a:avLst/>
          </a:prstGeom>
        </p:spPr>
      </p:pic>
      <p:pic>
        <p:nvPicPr>
          <p:cNvPr id="11" name="Imagen 10"/>
          <p:cNvPicPr>
            <a:picLocks noChangeAspect="1"/>
          </p:cNvPicPr>
          <p:nvPr/>
        </p:nvPicPr>
        <p:blipFill>
          <a:blip r:embed="rId4"/>
          <a:stretch>
            <a:fillRect/>
          </a:stretch>
        </p:blipFill>
        <p:spPr>
          <a:xfrm>
            <a:off x="0" y="0"/>
            <a:ext cx="1302782" cy="1239642"/>
          </a:xfrm>
          <a:prstGeom prst="rect">
            <a:avLst/>
          </a:prstGeom>
        </p:spPr>
      </p:pic>
    </p:spTree>
    <p:extLst>
      <p:ext uri="{BB962C8B-B14F-4D97-AF65-F5344CB8AC3E}">
        <p14:creationId xmlns:p14="http://schemas.microsoft.com/office/powerpoint/2010/main" val="41684058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981654" y="510303"/>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Diseño metodológico  </a:t>
            </a:r>
            <a:endParaRPr lang="es-ES" sz="6000" b="1" dirty="0"/>
          </a:p>
        </p:txBody>
      </p:sp>
      <p:sp>
        <p:nvSpPr>
          <p:cNvPr id="13" name="Pergamino horizontal 12"/>
          <p:cNvSpPr/>
          <p:nvPr/>
        </p:nvSpPr>
        <p:spPr>
          <a:xfrm>
            <a:off x="981654" y="2611789"/>
            <a:ext cx="3107748" cy="1045811"/>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Tipo de investigación</a:t>
            </a:r>
            <a:endParaRPr lang="en-US" sz="2000" b="1" dirty="0">
              <a:solidFill>
                <a:schemeClr val="bg2">
                  <a:lumMod val="25000"/>
                </a:schemeClr>
              </a:solidFill>
            </a:endParaRPr>
          </a:p>
        </p:txBody>
      </p:sp>
      <p:sp>
        <p:nvSpPr>
          <p:cNvPr id="14" name="Rectángulo redondeado 13"/>
          <p:cNvSpPr/>
          <p:nvPr/>
        </p:nvSpPr>
        <p:spPr>
          <a:xfrm>
            <a:off x="4601177" y="2611789"/>
            <a:ext cx="6778510" cy="324037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dirty="0">
                <a:solidFill>
                  <a:schemeClr val="bg2">
                    <a:lumMod val="25000"/>
                  </a:schemeClr>
                </a:solidFill>
              </a:rPr>
              <a:t>El presente estudio tiene como objetivo la caracterización de la cadena de valor agroalimentaria del camarón (Litopenaeus vannamei) como uno de los principales rubros en la economía ecuatoriana. Para su desarrollo se realizó un levantamiento de información mediante la recopilación de datos de fuentes autorizadas, observaciones, la aplicación de entrevistas y encuetas in situ. </a:t>
            </a:r>
            <a:endParaRPr lang="en-US" sz="2000" dirty="0">
              <a:solidFill>
                <a:schemeClr val="bg2">
                  <a:lumMod val="25000"/>
                </a:schemeClr>
              </a:solidFill>
            </a:endParaRPr>
          </a:p>
        </p:txBody>
      </p:sp>
      <p:pic>
        <p:nvPicPr>
          <p:cNvPr id="15" name="Imagen 14"/>
          <p:cNvPicPr>
            <a:picLocks noChangeAspect="1"/>
          </p:cNvPicPr>
          <p:nvPr/>
        </p:nvPicPr>
        <p:blipFill>
          <a:blip r:embed="rId3"/>
          <a:stretch>
            <a:fillRect/>
          </a:stretch>
        </p:blipFill>
        <p:spPr>
          <a:xfrm>
            <a:off x="0" y="0"/>
            <a:ext cx="1302782" cy="1239642"/>
          </a:xfrm>
          <a:prstGeom prst="rect">
            <a:avLst/>
          </a:prstGeom>
        </p:spPr>
      </p:pic>
    </p:spTree>
    <p:extLst>
      <p:ext uri="{BB962C8B-B14F-4D97-AF65-F5344CB8AC3E}">
        <p14:creationId xmlns:p14="http://schemas.microsoft.com/office/powerpoint/2010/main" val="11367138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1099726" y="417658"/>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Diseño metodológico  </a:t>
            </a:r>
            <a:endParaRPr lang="es-ES" sz="6000" b="1" dirty="0"/>
          </a:p>
        </p:txBody>
      </p:sp>
      <p:sp>
        <p:nvSpPr>
          <p:cNvPr id="13" name="Pergamino horizontal 12"/>
          <p:cNvSpPr/>
          <p:nvPr/>
        </p:nvSpPr>
        <p:spPr>
          <a:xfrm>
            <a:off x="664472" y="2576760"/>
            <a:ext cx="2901688" cy="1045811"/>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a:solidFill>
                  <a:schemeClr val="bg2">
                    <a:lumMod val="25000"/>
                  </a:schemeClr>
                </a:solidFill>
              </a:rPr>
              <a:t>Estructura de la investigación</a:t>
            </a:r>
            <a:endParaRPr lang="en-US" sz="2000" b="1" dirty="0">
              <a:solidFill>
                <a:schemeClr val="bg2">
                  <a:lumMod val="25000"/>
                </a:schemeClr>
              </a:solidFill>
            </a:endParaRPr>
          </a:p>
        </p:txBody>
      </p:sp>
      <p:sp>
        <p:nvSpPr>
          <p:cNvPr id="5" name="Rectángulo redondeado 4"/>
          <p:cNvSpPr/>
          <p:nvPr/>
        </p:nvSpPr>
        <p:spPr>
          <a:xfrm>
            <a:off x="4251796" y="2615559"/>
            <a:ext cx="4093895" cy="732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dirty="0">
                <a:solidFill>
                  <a:schemeClr val="bg2">
                    <a:lumMod val="25000"/>
                  </a:schemeClr>
                </a:solidFill>
              </a:rPr>
              <a:t>Revisión de fuentes de información </a:t>
            </a:r>
            <a:endParaRPr lang="en-US" sz="2000" dirty="0">
              <a:solidFill>
                <a:schemeClr val="bg2">
                  <a:lumMod val="25000"/>
                </a:schemeClr>
              </a:solidFill>
            </a:endParaRPr>
          </a:p>
        </p:txBody>
      </p:sp>
      <p:sp>
        <p:nvSpPr>
          <p:cNvPr id="6" name="Rectángulo redondeado 5"/>
          <p:cNvSpPr/>
          <p:nvPr/>
        </p:nvSpPr>
        <p:spPr>
          <a:xfrm>
            <a:off x="576525" y="5246794"/>
            <a:ext cx="3495591" cy="732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2000" dirty="0" smtClean="0">
                <a:solidFill>
                  <a:schemeClr val="bg2">
                    <a:lumMod val="25000"/>
                  </a:schemeClr>
                </a:solidFill>
              </a:rPr>
              <a:t>fase basada en observaciones y encuestas </a:t>
            </a:r>
            <a:endParaRPr lang="es-EC" sz="2000" dirty="0">
              <a:solidFill>
                <a:schemeClr val="bg2">
                  <a:lumMod val="25000"/>
                </a:schemeClr>
              </a:solidFill>
            </a:endParaRPr>
          </a:p>
        </p:txBody>
      </p:sp>
      <p:sp>
        <p:nvSpPr>
          <p:cNvPr id="7" name="Rectángulo redondeado 6"/>
          <p:cNvSpPr/>
          <p:nvPr/>
        </p:nvSpPr>
        <p:spPr>
          <a:xfrm>
            <a:off x="4442442" y="4254533"/>
            <a:ext cx="4093895" cy="732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dirty="0">
                <a:solidFill>
                  <a:schemeClr val="bg2">
                    <a:lumMod val="25000"/>
                  </a:schemeClr>
                </a:solidFill>
              </a:rPr>
              <a:t>Calculo de Población y muestra </a:t>
            </a:r>
            <a:endParaRPr lang="en-US" sz="2000" dirty="0">
              <a:solidFill>
                <a:schemeClr val="bg2">
                  <a:lumMod val="25000"/>
                </a:schemeClr>
              </a:solidFill>
            </a:endParaRPr>
          </a:p>
        </p:txBody>
      </p:sp>
      <p:sp>
        <p:nvSpPr>
          <p:cNvPr id="9" name="Rectángulo redondeado 8"/>
          <p:cNvSpPr/>
          <p:nvPr/>
        </p:nvSpPr>
        <p:spPr>
          <a:xfrm>
            <a:off x="664472" y="4254533"/>
            <a:ext cx="3319699" cy="732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dirty="0">
                <a:solidFill>
                  <a:schemeClr val="bg2">
                    <a:lumMod val="25000"/>
                  </a:schemeClr>
                </a:solidFill>
              </a:rPr>
              <a:t>Investigación en ampo </a:t>
            </a:r>
            <a:endParaRPr lang="en-US" sz="2000" dirty="0">
              <a:solidFill>
                <a:schemeClr val="bg2">
                  <a:lumMod val="25000"/>
                </a:schemeClr>
              </a:solidFill>
            </a:endParaRPr>
          </a:p>
        </p:txBody>
      </p:sp>
      <p:sp>
        <p:nvSpPr>
          <p:cNvPr id="10" name="Rectángulo redondeado 9"/>
          <p:cNvSpPr/>
          <p:nvPr/>
        </p:nvSpPr>
        <p:spPr>
          <a:xfrm>
            <a:off x="8825267" y="2391508"/>
            <a:ext cx="3366733" cy="95635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dirty="0">
                <a:solidFill>
                  <a:schemeClr val="bg2">
                    <a:lumMod val="25000"/>
                  </a:schemeClr>
                </a:solidFill>
              </a:rPr>
              <a:t>investigación bibliográfica </a:t>
            </a:r>
            <a:r>
              <a:rPr lang="es-ES" sz="2000" dirty="0" smtClean="0">
                <a:solidFill>
                  <a:schemeClr val="bg2">
                    <a:lumMod val="25000"/>
                  </a:schemeClr>
                </a:solidFill>
              </a:rPr>
              <a:t>expositiva – idea previa.</a:t>
            </a:r>
            <a:endParaRPr lang="en-US" sz="2000" dirty="0">
              <a:solidFill>
                <a:schemeClr val="bg2">
                  <a:lumMod val="25000"/>
                </a:schemeClr>
              </a:solidFill>
            </a:endParaRPr>
          </a:p>
        </p:txBody>
      </p:sp>
      <p:sp>
        <p:nvSpPr>
          <p:cNvPr id="11" name="Rectángulo redondeado 10"/>
          <p:cNvSpPr/>
          <p:nvPr/>
        </p:nvSpPr>
        <p:spPr>
          <a:xfrm>
            <a:off x="5460616" y="5246794"/>
            <a:ext cx="5858072" cy="104581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dirty="0" smtClean="0">
                <a:solidFill>
                  <a:schemeClr val="bg2">
                    <a:lumMod val="25000"/>
                  </a:schemeClr>
                </a:solidFill>
              </a:rPr>
              <a:t>se consideró la población de los tres </a:t>
            </a:r>
            <a:r>
              <a:rPr lang="es-ES" sz="2000" dirty="0">
                <a:solidFill>
                  <a:schemeClr val="bg2">
                    <a:lumMod val="25000"/>
                  </a:schemeClr>
                </a:solidFill>
              </a:rPr>
              <a:t>eslabones (Productores, exportadores y consumidores</a:t>
            </a:r>
            <a:r>
              <a:rPr lang="es-ES" sz="2000" dirty="0" smtClean="0">
                <a:solidFill>
                  <a:schemeClr val="bg2">
                    <a:lumMod val="25000"/>
                  </a:schemeClr>
                </a:solidFill>
              </a:rPr>
              <a:t>).</a:t>
            </a:r>
            <a:endParaRPr lang="en-US" sz="2000" dirty="0">
              <a:solidFill>
                <a:schemeClr val="bg2">
                  <a:lumMod val="25000"/>
                </a:schemeClr>
              </a:solidFill>
            </a:endParaRPr>
          </a:p>
        </p:txBody>
      </p:sp>
      <p:sp>
        <p:nvSpPr>
          <p:cNvPr id="12" name="Flecha derecha 11"/>
          <p:cNvSpPr/>
          <p:nvPr/>
        </p:nvSpPr>
        <p:spPr>
          <a:xfrm>
            <a:off x="3709851" y="2926386"/>
            <a:ext cx="497984" cy="3465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echa derecha 14"/>
          <p:cNvSpPr/>
          <p:nvPr/>
        </p:nvSpPr>
        <p:spPr>
          <a:xfrm>
            <a:off x="8389652" y="2808431"/>
            <a:ext cx="435615" cy="3465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echa derecha 15"/>
          <p:cNvSpPr/>
          <p:nvPr/>
        </p:nvSpPr>
        <p:spPr>
          <a:xfrm rot="5400000">
            <a:off x="2020730" y="3675678"/>
            <a:ext cx="497984" cy="3465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echa doblada 1"/>
          <p:cNvSpPr/>
          <p:nvPr/>
        </p:nvSpPr>
        <p:spPr>
          <a:xfrm rot="5400000">
            <a:off x="8747171" y="4341164"/>
            <a:ext cx="759071" cy="79222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Imagen 16"/>
          <p:cNvPicPr>
            <a:picLocks noChangeAspect="1"/>
          </p:cNvPicPr>
          <p:nvPr/>
        </p:nvPicPr>
        <p:blipFill>
          <a:blip r:embed="rId3"/>
          <a:stretch>
            <a:fillRect/>
          </a:stretch>
        </p:blipFill>
        <p:spPr>
          <a:xfrm>
            <a:off x="0" y="0"/>
            <a:ext cx="1302782" cy="1239642"/>
          </a:xfrm>
          <a:prstGeom prst="rect">
            <a:avLst/>
          </a:prstGeom>
        </p:spPr>
      </p:pic>
    </p:spTree>
    <p:extLst>
      <p:ext uri="{BB962C8B-B14F-4D97-AF65-F5344CB8AC3E}">
        <p14:creationId xmlns:p14="http://schemas.microsoft.com/office/powerpoint/2010/main" val="4292132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1998618" y="549201"/>
            <a:ext cx="8336041" cy="964746"/>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t>Calculo de Población y muestra   </a:t>
            </a:r>
          </a:p>
        </p:txBody>
      </p:sp>
      <p:sp>
        <p:nvSpPr>
          <p:cNvPr id="13" name="Pergamino horizontal 12"/>
          <p:cNvSpPr/>
          <p:nvPr/>
        </p:nvSpPr>
        <p:spPr>
          <a:xfrm>
            <a:off x="664472" y="4248805"/>
            <a:ext cx="2901688" cy="1045811"/>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a:solidFill>
                  <a:schemeClr val="bg2">
                    <a:lumMod val="25000"/>
                  </a:schemeClr>
                </a:solidFill>
              </a:rPr>
              <a:t>Cálculo para productores</a:t>
            </a:r>
            <a:endParaRPr lang="en-US" sz="2000" b="1" dirty="0">
              <a:solidFill>
                <a:schemeClr val="bg2">
                  <a:lumMod val="25000"/>
                </a:schemeClr>
              </a:solidFill>
            </a:endParaRPr>
          </a:p>
        </p:txBody>
      </p:sp>
      <mc:AlternateContent xmlns:mc="http://schemas.openxmlformats.org/markup-compatibility/2006" xmlns:a14="http://schemas.microsoft.com/office/drawing/2010/main">
        <mc:Choice Requires="a14">
          <p:sp>
            <p:nvSpPr>
              <p:cNvPr id="5" name="Rectángulo redondeado 4"/>
              <p:cNvSpPr/>
              <p:nvPr/>
            </p:nvSpPr>
            <p:spPr>
              <a:xfrm>
                <a:off x="664472" y="1482785"/>
                <a:ext cx="3938615" cy="246589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r>
                        <a:rPr lang="en-US" i="1" smtClean="0">
                          <a:solidFill>
                            <a:schemeClr val="bg2">
                              <a:lumMod val="25000"/>
                            </a:schemeClr>
                          </a:solidFill>
                          <a:latin typeface="Cambria Math" panose="02040503050406030204" pitchFamily="18" charset="0"/>
                        </a:rPr>
                        <m:t> </m:t>
                      </m:r>
                      <m:r>
                        <a:rPr lang="es-EC" i="1">
                          <a:solidFill>
                            <a:schemeClr val="bg2">
                              <a:lumMod val="25000"/>
                            </a:schemeClr>
                          </a:solidFill>
                          <a:latin typeface="Cambria Math" panose="02040503050406030204" pitchFamily="18" charset="0"/>
                        </a:rPr>
                        <m:t>𝑛</m:t>
                      </m:r>
                      <m:r>
                        <a:rPr lang="es-EC">
                          <a:solidFill>
                            <a:schemeClr val="bg2">
                              <a:lumMod val="25000"/>
                            </a:schemeClr>
                          </a:solidFill>
                          <a:latin typeface="Cambria Math" panose="02040503050406030204" pitchFamily="18" charset="0"/>
                        </a:rPr>
                        <m:t>=</m:t>
                      </m:r>
                      <m:f>
                        <m:fPr>
                          <m:ctrlPr>
                            <a:rPr lang="en-US" i="1">
                              <a:solidFill>
                                <a:schemeClr val="bg2">
                                  <a:lumMod val="25000"/>
                                </a:schemeClr>
                              </a:solidFill>
                              <a:latin typeface="Cambria Math" panose="02040503050406030204" pitchFamily="18" charset="0"/>
                            </a:rPr>
                          </m:ctrlPr>
                        </m:fPr>
                        <m:num>
                          <m:r>
                            <m:rPr>
                              <m:sty m:val="p"/>
                            </m:rPr>
                            <a:rPr lang="es-EC">
                              <a:solidFill>
                                <a:schemeClr val="bg2">
                                  <a:lumMod val="25000"/>
                                </a:schemeClr>
                              </a:solidFill>
                              <a:latin typeface="Cambria Math" panose="02040503050406030204" pitchFamily="18" charset="0"/>
                            </a:rPr>
                            <m:t>N</m:t>
                          </m:r>
                          <m:r>
                            <a:rPr lang="es-EC" i="1">
                              <a:solidFill>
                                <a:schemeClr val="bg2">
                                  <a:lumMod val="25000"/>
                                </a:schemeClr>
                              </a:solidFill>
                              <a:latin typeface="Cambria Math" panose="02040503050406030204" pitchFamily="18" charset="0"/>
                            </a:rPr>
                            <m:t>∗</m:t>
                          </m:r>
                          <m:r>
                            <m:rPr>
                              <m:sty m:val="p"/>
                            </m:rPr>
                            <a:rPr lang="es-EC">
                              <a:solidFill>
                                <a:schemeClr val="bg2">
                                  <a:lumMod val="25000"/>
                                </a:schemeClr>
                              </a:solidFill>
                              <a:latin typeface="Cambria Math" panose="02040503050406030204" pitchFamily="18" charset="0"/>
                            </a:rPr>
                            <m:t>Z</m:t>
                          </m:r>
                          <m:sSup>
                            <m:sSupPr>
                              <m:ctrlPr>
                                <a:rPr lang="en-US" i="1">
                                  <a:solidFill>
                                    <a:schemeClr val="bg2">
                                      <a:lumMod val="25000"/>
                                    </a:schemeClr>
                                  </a:solidFill>
                                  <a:latin typeface="Cambria Math" panose="02040503050406030204" pitchFamily="18" charset="0"/>
                                </a:rPr>
                              </m:ctrlPr>
                            </m:sSupPr>
                            <m:e>
                              <m:r>
                                <a:rPr lang="es-EC" i="1">
                                  <a:solidFill>
                                    <a:schemeClr val="bg2">
                                      <a:lumMod val="25000"/>
                                    </a:schemeClr>
                                  </a:solidFill>
                                  <a:latin typeface="Cambria Math" panose="02040503050406030204" pitchFamily="18" charset="0"/>
                                </a:rPr>
                                <m:t>𝑎</m:t>
                              </m:r>
                            </m:e>
                            <m:sup>
                              <m:r>
                                <a:rPr lang="es-EC" i="1">
                                  <a:solidFill>
                                    <a:schemeClr val="bg2">
                                      <a:lumMod val="25000"/>
                                    </a:schemeClr>
                                  </a:solidFill>
                                  <a:latin typeface="Cambria Math" panose="02040503050406030204" pitchFamily="18" charset="0"/>
                                </a:rPr>
                                <m:t>2</m:t>
                              </m:r>
                            </m:sup>
                          </m:sSup>
                          <m:r>
                            <a:rPr lang="es-EC" i="1">
                              <a:solidFill>
                                <a:schemeClr val="bg2">
                                  <a:lumMod val="25000"/>
                                </a:schemeClr>
                              </a:solidFill>
                              <a:latin typeface="Cambria Math" panose="02040503050406030204" pitchFamily="18" charset="0"/>
                            </a:rPr>
                            <m:t>∗</m:t>
                          </m:r>
                          <m:r>
                            <a:rPr lang="es-EC" i="1">
                              <a:solidFill>
                                <a:schemeClr val="bg2">
                                  <a:lumMod val="25000"/>
                                </a:schemeClr>
                              </a:solidFill>
                              <a:latin typeface="Cambria Math" panose="02040503050406030204" pitchFamily="18" charset="0"/>
                            </a:rPr>
                            <m:t>𝑝</m:t>
                          </m:r>
                          <m:r>
                            <a:rPr lang="es-EC" i="1">
                              <a:solidFill>
                                <a:schemeClr val="bg2">
                                  <a:lumMod val="25000"/>
                                </a:schemeClr>
                              </a:solidFill>
                              <a:latin typeface="Cambria Math" panose="02040503050406030204" pitchFamily="18" charset="0"/>
                            </a:rPr>
                            <m:t>∗</m:t>
                          </m:r>
                          <m:r>
                            <a:rPr lang="es-EC" i="1">
                              <a:solidFill>
                                <a:schemeClr val="bg2">
                                  <a:lumMod val="25000"/>
                                </a:schemeClr>
                              </a:solidFill>
                              <a:latin typeface="Cambria Math" panose="02040503050406030204" pitchFamily="18" charset="0"/>
                            </a:rPr>
                            <m:t>𝑞</m:t>
                          </m:r>
                        </m:num>
                        <m:den>
                          <m:sSup>
                            <m:sSupPr>
                              <m:ctrlPr>
                                <a:rPr lang="en-US" i="1">
                                  <a:solidFill>
                                    <a:schemeClr val="bg2">
                                      <a:lumMod val="25000"/>
                                    </a:schemeClr>
                                  </a:solidFill>
                                  <a:latin typeface="Cambria Math" panose="02040503050406030204" pitchFamily="18" charset="0"/>
                                </a:rPr>
                              </m:ctrlPr>
                            </m:sSupPr>
                            <m:e>
                              <m:r>
                                <a:rPr lang="es-EC" i="1">
                                  <a:solidFill>
                                    <a:schemeClr val="bg2">
                                      <a:lumMod val="25000"/>
                                    </a:schemeClr>
                                  </a:solidFill>
                                  <a:latin typeface="Cambria Math" panose="02040503050406030204" pitchFamily="18" charset="0"/>
                                </a:rPr>
                                <m:t>𝑑</m:t>
                              </m:r>
                            </m:e>
                            <m:sup>
                              <m:r>
                                <a:rPr lang="es-EC" i="1">
                                  <a:solidFill>
                                    <a:schemeClr val="bg2">
                                      <a:lumMod val="25000"/>
                                    </a:schemeClr>
                                  </a:solidFill>
                                  <a:latin typeface="Cambria Math" panose="02040503050406030204" pitchFamily="18" charset="0"/>
                                </a:rPr>
                                <m:t>2</m:t>
                              </m:r>
                            </m:sup>
                          </m:sSup>
                          <m:r>
                            <a:rPr lang="es-EC" i="1">
                              <a:solidFill>
                                <a:schemeClr val="bg2">
                                  <a:lumMod val="25000"/>
                                </a:schemeClr>
                              </a:solidFill>
                              <a:latin typeface="Cambria Math" panose="02040503050406030204" pitchFamily="18" charset="0"/>
                            </a:rPr>
                            <m:t>∗</m:t>
                          </m:r>
                          <m:d>
                            <m:dPr>
                              <m:ctrlPr>
                                <a:rPr lang="en-US" i="1">
                                  <a:solidFill>
                                    <a:schemeClr val="bg2">
                                      <a:lumMod val="25000"/>
                                    </a:schemeClr>
                                  </a:solidFill>
                                  <a:latin typeface="Cambria Math" panose="02040503050406030204" pitchFamily="18" charset="0"/>
                                </a:rPr>
                              </m:ctrlPr>
                            </m:dPr>
                            <m:e>
                              <m:r>
                                <a:rPr lang="es-EC" i="1">
                                  <a:solidFill>
                                    <a:schemeClr val="bg2">
                                      <a:lumMod val="25000"/>
                                    </a:schemeClr>
                                  </a:solidFill>
                                  <a:latin typeface="Cambria Math" panose="02040503050406030204" pitchFamily="18" charset="0"/>
                                </a:rPr>
                                <m:t>𝑁</m:t>
                              </m:r>
                              <m:r>
                                <a:rPr lang="es-EC" i="1">
                                  <a:solidFill>
                                    <a:schemeClr val="bg2">
                                      <a:lumMod val="25000"/>
                                    </a:schemeClr>
                                  </a:solidFill>
                                  <a:latin typeface="Cambria Math" panose="02040503050406030204" pitchFamily="18" charset="0"/>
                                </a:rPr>
                                <m:t>−1</m:t>
                              </m:r>
                            </m:e>
                          </m:d>
                          <m:r>
                            <a:rPr lang="es-EC" i="1">
                              <a:solidFill>
                                <a:schemeClr val="bg2">
                                  <a:lumMod val="25000"/>
                                </a:schemeClr>
                              </a:solidFill>
                              <a:latin typeface="Cambria Math" panose="02040503050406030204" pitchFamily="18" charset="0"/>
                            </a:rPr>
                            <m:t>+</m:t>
                          </m:r>
                          <m:r>
                            <a:rPr lang="es-EC" i="1">
                              <a:solidFill>
                                <a:schemeClr val="bg2">
                                  <a:lumMod val="25000"/>
                                </a:schemeClr>
                              </a:solidFill>
                              <a:latin typeface="Cambria Math" panose="02040503050406030204" pitchFamily="18" charset="0"/>
                            </a:rPr>
                            <m:t>𝑍</m:t>
                          </m:r>
                          <m:sSup>
                            <m:sSupPr>
                              <m:ctrlPr>
                                <a:rPr lang="en-US" i="1">
                                  <a:solidFill>
                                    <a:schemeClr val="bg2">
                                      <a:lumMod val="25000"/>
                                    </a:schemeClr>
                                  </a:solidFill>
                                  <a:latin typeface="Cambria Math" panose="02040503050406030204" pitchFamily="18" charset="0"/>
                                </a:rPr>
                              </m:ctrlPr>
                            </m:sSupPr>
                            <m:e>
                              <m:r>
                                <a:rPr lang="es-EC" i="1">
                                  <a:solidFill>
                                    <a:schemeClr val="bg2">
                                      <a:lumMod val="25000"/>
                                    </a:schemeClr>
                                  </a:solidFill>
                                  <a:latin typeface="Cambria Math" panose="02040503050406030204" pitchFamily="18" charset="0"/>
                                </a:rPr>
                                <m:t>𝑎</m:t>
                              </m:r>
                            </m:e>
                            <m:sup>
                              <m:r>
                                <a:rPr lang="es-EC" i="1">
                                  <a:solidFill>
                                    <a:schemeClr val="bg2">
                                      <a:lumMod val="25000"/>
                                    </a:schemeClr>
                                  </a:solidFill>
                                  <a:latin typeface="Cambria Math" panose="02040503050406030204" pitchFamily="18" charset="0"/>
                                </a:rPr>
                                <m:t>2  </m:t>
                              </m:r>
                            </m:sup>
                          </m:sSup>
                          <m:r>
                            <a:rPr lang="es-EC" i="1">
                              <a:solidFill>
                                <a:schemeClr val="bg2">
                                  <a:lumMod val="25000"/>
                                </a:schemeClr>
                              </a:solidFill>
                              <a:latin typeface="Cambria Math" panose="02040503050406030204" pitchFamily="18" charset="0"/>
                            </a:rPr>
                            <m:t>∗</m:t>
                          </m:r>
                          <m:r>
                            <a:rPr lang="es-EC" i="1">
                              <a:solidFill>
                                <a:schemeClr val="bg2">
                                  <a:lumMod val="25000"/>
                                </a:schemeClr>
                              </a:solidFill>
                              <a:latin typeface="Cambria Math" panose="02040503050406030204" pitchFamily="18" charset="0"/>
                            </a:rPr>
                            <m:t>𝑝</m:t>
                          </m:r>
                          <m:r>
                            <a:rPr lang="es-EC" i="1">
                              <a:solidFill>
                                <a:schemeClr val="bg2">
                                  <a:lumMod val="25000"/>
                                </a:schemeClr>
                              </a:solidFill>
                              <a:latin typeface="Cambria Math" panose="02040503050406030204" pitchFamily="18" charset="0"/>
                            </a:rPr>
                            <m:t>∗</m:t>
                          </m:r>
                          <m:r>
                            <a:rPr lang="es-EC" i="1">
                              <a:solidFill>
                                <a:schemeClr val="bg2">
                                  <a:lumMod val="25000"/>
                                </a:schemeClr>
                              </a:solidFill>
                              <a:latin typeface="Cambria Math" panose="02040503050406030204" pitchFamily="18" charset="0"/>
                            </a:rPr>
                            <m:t>𝑞</m:t>
                          </m:r>
                        </m:den>
                      </m:f>
                    </m:oMath>
                  </m:oMathPara>
                </a14:m>
                <a:endParaRPr lang="es-EC" dirty="0" smtClean="0">
                  <a:solidFill>
                    <a:schemeClr val="bg2">
                      <a:lumMod val="25000"/>
                    </a:schemeClr>
                  </a:solidFill>
                </a:endParaRPr>
              </a:p>
              <a:p>
                <a:endParaRPr lang="en-US" dirty="0">
                  <a:solidFill>
                    <a:schemeClr val="bg2">
                      <a:lumMod val="25000"/>
                    </a:schemeClr>
                  </a:solidFill>
                </a:endParaRPr>
              </a:p>
              <a:p>
                <a:pPr lvl="0"/>
                <a:r>
                  <a:rPr lang="es-EC" dirty="0">
                    <a:solidFill>
                      <a:schemeClr val="bg2">
                        <a:lumMod val="25000"/>
                      </a:schemeClr>
                    </a:solidFill>
                  </a:rPr>
                  <a:t>N = total de la población </a:t>
                </a:r>
                <a:endParaRPr lang="en-US" dirty="0">
                  <a:solidFill>
                    <a:schemeClr val="bg2">
                      <a:lumMod val="25000"/>
                    </a:schemeClr>
                  </a:solidFill>
                </a:endParaRPr>
              </a:p>
              <a:p>
                <a:pPr lvl="0"/>
                <a:r>
                  <a:rPr lang="es-EC" dirty="0" err="1">
                    <a:solidFill>
                      <a:schemeClr val="bg2">
                        <a:lumMod val="25000"/>
                      </a:schemeClr>
                    </a:solidFill>
                  </a:rPr>
                  <a:t>Za</a:t>
                </a:r>
                <a:r>
                  <a:rPr lang="es-EC" dirty="0">
                    <a:solidFill>
                      <a:schemeClr val="bg2">
                        <a:lumMod val="25000"/>
                      </a:schemeClr>
                    </a:solidFill>
                  </a:rPr>
                  <a:t> = seguridad de fórmula</a:t>
                </a:r>
                <a:endParaRPr lang="en-US" dirty="0">
                  <a:solidFill>
                    <a:schemeClr val="bg2">
                      <a:lumMod val="25000"/>
                    </a:schemeClr>
                  </a:solidFill>
                </a:endParaRPr>
              </a:p>
              <a:p>
                <a:pPr lvl="0"/>
                <a:r>
                  <a:rPr lang="es-EC" dirty="0">
                    <a:solidFill>
                      <a:schemeClr val="bg2">
                        <a:lumMod val="25000"/>
                      </a:schemeClr>
                    </a:solidFill>
                  </a:rPr>
                  <a:t>P = proporción esperada</a:t>
                </a:r>
                <a:endParaRPr lang="en-US" dirty="0">
                  <a:solidFill>
                    <a:schemeClr val="bg2">
                      <a:lumMod val="25000"/>
                    </a:schemeClr>
                  </a:solidFill>
                </a:endParaRPr>
              </a:p>
              <a:p>
                <a:pPr lvl="0"/>
                <a:r>
                  <a:rPr lang="es-EC" dirty="0">
                    <a:solidFill>
                      <a:schemeClr val="bg2">
                        <a:lumMod val="25000"/>
                      </a:schemeClr>
                    </a:solidFill>
                  </a:rPr>
                  <a:t>D = </a:t>
                </a:r>
                <a:r>
                  <a:rPr lang="es-EC" dirty="0" smtClean="0">
                    <a:solidFill>
                      <a:schemeClr val="bg2">
                        <a:lumMod val="25000"/>
                      </a:schemeClr>
                    </a:solidFill>
                  </a:rPr>
                  <a:t>error</a:t>
                </a:r>
                <a:endParaRPr lang="en-US" dirty="0">
                  <a:solidFill>
                    <a:schemeClr val="bg2">
                      <a:lumMod val="25000"/>
                    </a:schemeClr>
                  </a:solidFill>
                </a:endParaRPr>
              </a:p>
              <a:p>
                <a:pPr lvl="0"/>
                <a:r>
                  <a:rPr lang="es-EC" dirty="0">
                    <a:solidFill>
                      <a:schemeClr val="bg2">
                        <a:lumMod val="25000"/>
                      </a:schemeClr>
                    </a:solidFill>
                  </a:rPr>
                  <a:t>Q = 1- p </a:t>
                </a:r>
                <a:endParaRPr lang="en-US" dirty="0">
                  <a:solidFill>
                    <a:schemeClr val="bg2">
                      <a:lumMod val="25000"/>
                    </a:schemeClr>
                  </a:solidFill>
                </a:endParaRPr>
              </a:p>
            </p:txBody>
          </p:sp>
        </mc:Choice>
        <mc:Fallback xmlns="">
          <p:sp>
            <p:nvSpPr>
              <p:cNvPr id="5" name="Rectángulo redondeado 4"/>
              <p:cNvSpPr>
                <a:spLocks noRot="1" noChangeAspect="1" noMove="1" noResize="1" noEditPoints="1" noAdjustHandles="1" noChangeArrowheads="1" noChangeShapeType="1" noTextEdit="1"/>
              </p:cNvSpPr>
              <p:nvPr/>
            </p:nvSpPr>
            <p:spPr>
              <a:xfrm>
                <a:off x="664472" y="1482785"/>
                <a:ext cx="3938615" cy="2465892"/>
              </a:xfrm>
              <a:prstGeom prst="roundRect">
                <a:avLst/>
              </a:prstGeom>
              <a:blipFill>
                <a:blip r:embed="rId3"/>
                <a:stretch>
                  <a:fillRect b="-4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ángulo redondeado 5"/>
              <p:cNvSpPr/>
              <p:nvPr/>
            </p:nvSpPr>
            <p:spPr>
              <a:xfrm>
                <a:off x="5039257" y="5551763"/>
                <a:ext cx="2530601" cy="732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𝑛</m:t>
                      </m:r>
                      <m:r>
                        <a:rPr lang="es-EC">
                          <a:latin typeface="Cambria Math" panose="02040503050406030204" pitchFamily="18" charset="0"/>
                        </a:rPr>
                        <m:t>=</m:t>
                      </m:r>
                      <m:r>
                        <a:rPr lang="es-EC" i="1">
                          <a:latin typeface="Cambria Math" panose="02040503050406030204" pitchFamily="18" charset="0"/>
                        </a:rPr>
                        <m:t>51,76≈52</m:t>
                      </m:r>
                    </m:oMath>
                  </m:oMathPara>
                </a14:m>
                <a:endParaRPr lang="en-US" dirty="0"/>
              </a:p>
            </p:txBody>
          </p:sp>
        </mc:Choice>
        <mc:Fallback xmlns="">
          <p:sp>
            <p:nvSpPr>
              <p:cNvPr id="6" name="Rectángulo redondeado 5"/>
              <p:cNvSpPr>
                <a:spLocks noRot="1" noChangeAspect="1" noMove="1" noResize="1" noEditPoints="1" noAdjustHandles="1" noChangeArrowheads="1" noChangeShapeType="1" noTextEdit="1"/>
              </p:cNvSpPr>
              <p:nvPr/>
            </p:nvSpPr>
            <p:spPr>
              <a:xfrm>
                <a:off x="5039257" y="5551763"/>
                <a:ext cx="2530601" cy="732302"/>
              </a:xfrm>
              <a:prstGeom prst="round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ángulo redondeado 10"/>
              <p:cNvSpPr/>
              <p:nvPr/>
            </p:nvSpPr>
            <p:spPr>
              <a:xfrm>
                <a:off x="4993005" y="4261707"/>
                <a:ext cx="2900419" cy="80181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𝑛</m:t>
                      </m:r>
                      <m:r>
                        <a:rPr lang="es-EC">
                          <a:latin typeface="Cambria Math" panose="02040503050406030204" pitchFamily="18" charset="0"/>
                        </a:rPr>
                        <m:t>=</m:t>
                      </m:r>
                      <m:r>
                        <a:rPr lang="es-EC" i="1">
                          <a:latin typeface="Cambria Math" panose="02040503050406030204" pitchFamily="18" charset="0"/>
                        </a:rPr>
                        <m:t>88,56≈89</m:t>
                      </m:r>
                    </m:oMath>
                  </m:oMathPara>
                </a14:m>
                <a:endParaRPr lang="en-US" dirty="0"/>
              </a:p>
            </p:txBody>
          </p:sp>
        </mc:Choice>
        <mc:Fallback xmlns="">
          <p:sp>
            <p:nvSpPr>
              <p:cNvPr id="11" name="Rectángulo redondeado 10"/>
              <p:cNvSpPr>
                <a:spLocks noRot="1" noChangeAspect="1" noMove="1" noResize="1" noEditPoints="1" noAdjustHandles="1" noChangeArrowheads="1" noChangeShapeType="1" noTextEdit="1"/>
              </p:cNvSpPr>
              <p:nvPr/>
            </p:nvSpPr>
            <p:spPr>
              <a:xfrm>
                <a:off x="4993005" y="4261707"/>
                <a:ext cx="2900419" cy="801812"/>
              </a:xfrm>
              <a:prstGeom prst="roundRect">
                <a:avLst/>
              </a:prstGeom>
              <a:blipFill>
                <a:blip r:embed="rId5"/>
                <a:stretch>
                  <a:fillRect/>
                </a:stretch>
              </a:blipFill>
            </p:spPr>
            <p:txBody>
              <a:bodyPr/>
              <a:lstStyle/>
              <a:p>
                <a:r>
                  <a:rPr lang="en-US">
                    <a:noFill/>
                  </a:rPr>
                  <a:t> </a:t>
                </a:r>
              </a:p>
            </p:txBody>
          </p:sp>
        </mc:Fallback>
      </mc:AlternateContent>
      <p:sp>
        <p:nvSpPr>
          <p:cNvPr id="15" name="Flecha derecha 14"/>
          <p:cNvSpPr/>
          <p:nvPr/>
        </p:nvSpPr>
        <p:spPr>
          <a:xfrm>
            <a:off x="3843967" y="4655219"/>
            <a:ext cx="759120" cy="3465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rgamino horizontal 13"/>
          <p:cNvSpPr/>
          <p:nvPr/>
        </p:nvSpPr>
        <p:spPr>
          <a:xfrm>
            <a:off x="664472" y="5403058"/>
            <a:ext cx="2901688" cy="1045811"/>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a:solidFill>
                  <a:schemeClr val="bg2">
                    <a:lumMod val="25000"/>
                  </a:schemeClr>
                </a:solidFill>
              </a:rPr>
              <a:t>Cálculo para </a:t>
            </a:r>
            <a:r>
              <a:rPr lang="es-ES" sz="2000" b="1" dirty="0" smtClean="0">
                <a:solidFill>
                  <a:schemeClr val="bg2">
                    <a:lumMod val="25000"/>
                  </a:schemeClr>
                </a:solidFill>
              </a:rPr>
              <a:t>exportadores</a:t>
            </a:r>
            <a:endParaRPr lang="en-US" sz="2000" b="1" dirty="0">
              <a:solidFill>
                <a:schemeClr val="bg2">
                  <a:lumMod val="25000"/>
                </a:schemeClr>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1126859250"/>
              </p:ext>
            </p:extLst>
          </p:nvPr>
        </p:nvGraphicFramePr>
        <p:xfrm>
          <a:off x="5179190" y="1513947"/>
          <a:ext cx="6577196" cy="2865120"/>
        </p:xfrm>
        <a:graphic>
          <a:graphicData uri="http://schemas.openxmlformats.org/drawingml/2006/table">
            <a:tbl>
              <a:tblPr firstRow="1" firstCol="1" bandRow="1"/>
              <a:tblGrid>
                <a:gridCol w="2191858">
                  <a:extLst>
                    <a:ext uri="{9D8B030D-6E8A-4147-A177-3AD203B41FA5}">
                      <a16:colId xmlns:a16="http://schemas.microsoft.com/office/drawing/2014/main" xmlns="" val="3216989217"/>
                    </a:ext>
                  </a:extLst>
                </a:gridCol>
                <a:gridCol w="2192669">
                  <a:extLst>
                    <a:ext uri="{9D8B030D-6E8A-4147-A177-3AD203B41FA5}">
                      <a16:colId xmlns:a16="http://schemas.microsoft.com/office/drawing/2014/main" xmlns="" val="3169876501"/>
                    </a:ext>
                  </a:extLst>
                </a:gridCol>
                <a:gridCol w="2192669">
                  <a:extLst>
                    <a:ext uri="{9D8B030D-6E8A-4147-A177-3AD203B41FA5}">
                      <a16:colId xmlns:a16="http://schemas.microsoft.com/office/drawing/2014/main" xmlns="" val="4066231019"/>
                    </a:ext>
                  </a:extLst>
                </a:gridCol>
              </a:tblGrid>
              <a:tr h="0">
                <a:tc>
                  <a:txBody>
                    <a:bodyPr/>
                    <a:lstStyle/>
                    <a:p>
                      <a:pPr algn="ctr">
                        <a:lnSpc>
                          <a:spcPct val="200000"/>
                        </a:lnSpc>
                        <a:spcAft>
                          <a:spcPts val="0"/>
                        </a:spcAft>
                      </a:pPr>
                      <a:r>
                        <a:rPr lang="es-EC" sz="1400" b="1"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Eslabón</a:t>
                      </a:r>
                      <a:endParaRPr lang="en-US" sz="1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400" b="1">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Cantidad</a:t>
                      </a:r>
                      <a:endParaRPr lang="en-US" sz="140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400" b="1">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Código de identificación</a:t>
                      </a:r>
                      <a:endParaRPr lang="en-US" sz="140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57412695"/>
                  </a:ext>
                </a:extLst>
              </a:tr>
              <a:tr h="0">
                <a:tc>
                  <a:txBody>
                    <a:bodyPr/>
                    <a:lstStyle/>
                    <a:p>
                      <a:pPr algn="ctr">
                        <a:lnSpc>
                          <a:spcPct val="200000"/>
                        </a:lnSpc>
                        <a:spcAft>
                          <a:spcPts val="0"/>
                        </a:spcAft>
                      </a:pPr>
                      <a:r>
                        <a:rPr lang="es-EC" sz="16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Camaroneras </a:t>
                      </a:r>
                      <a:endParaRPr lang="en-US" sz="16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200000"/>
                        </a:lnSpc>
                        <a:spcAft>
                          <a:spcPts val="0"/>
                        </a:spcAft>
                      </a:pPr>
                      <a:r>
                        <a:rPr lang="es-EC" sz="160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1129</a:t>
                      </a:r>
                      <a:endParaRPr lang="en-US" sz="160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200000"/>
                        </a:lnSpc>
                        <a:spcAft>
                          <a:spcPts val="0"/>
                        </a:spcAft>
                      </a:pPr>
                      <a:r>
                        <a:rPr lang="es-EC" sz="160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GR</a:t>
                      </a:r>
                      <a:endParaRPr lang="en-US" sz="160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407248643"/>
                  </a:ext>
                </a:extLst>
              </a:tr>
              <a:tr h="0">
                <a:tc>
                  <a:txBody>
                    <a:bodyPr/>
                    <a:lstStyle/>
                    <a:p>
                      <a:pPr algn="ctr">
                        <a:lnSpc>
                          <a:spcPct val="200000"/>
                        </a:lnSpc>
                        <a:spcAft>
                          <a:spcPts val="0"/>
                        </a:spcAft>
                      </a:pPr>
                      <a:r>
                        <a:rPr lang="es-EC" sz="16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plantas procesadoras acuícolas</a:t>
                      </a:r>
                      <a:endParaRPr lang="en-US" sz="16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200000"/>
                        </a:lnSpc>
                        <a:spcAft>
                          <a:spcPts val="0"/>
                        </a:spcAft>
                      </a:pPr>
                      <a:r>
                        <a:rPr lang="es-EC" sz="16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43</a:t>
                      </a:r>
                      <a:endParaRPr lang="en-US" sz="16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200000"/>
                        </a:lnSpc>
                        <a:spcAft>
                          <a:spcPts val="0"/>
                        </a:spcAft>
                      </a:pPr>
                      <a:r>
                        <a:rPr lang="es-EC" sz="16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PA</a:t>
                      </a:r>
                      <a:endParaRPr lang="en-US" sz="16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xmlns="" val="3805390839"/>
                  </a:ext>
                </a:extLst>
              </a:tr>
              <a:tr h="0">
                <a:tc>
                  <a:txBody>
                    <a:bodyPr/>
                    <a:lstStyle/>
                    <a:p>
                      <a:pPr algn="ctr">
                        <a:lnSpc>
                          <a:spcPct val="200000"/>
                        </a:lnSpc>
                        <a:spcAft>
                          <a:spcPts val="0"/>
                        </a:spcAft>
                      </a:pPr>
                      <a:r>
                        <a:rPr lang="es-EC" sz="160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plantas procesadoras pesqueras y acuícolas</a:t>
                      </a:r>
                      <a:endParaRPr lang="en-US" sz="160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6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68</a:t>
                      </a:r>
                      <a:endParaRPr lang="en-US" sz="16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6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PPA</a:t>
                      </a:r>
                      <a:endParaRPr lang="en-US" sz="16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42364231"/>
                  </a:ext>
                </a:extLst>
              </a:tr>
            </a:tbl>
          </a:graphicData>
        </a:graphic>
      </p:graphicFrame>
      <p:sp>
        <p:nvSpPr>
          <p:cNvPr id="18" name="Flecha derecha 17"/>
          <p:cNvSpPr/>
          <p:nvPr/>
        </p:nvSpPr>
        <p:spPr>
          <a:xfrm>
            <a:off x="3843967" y="5752684"/>
            <a:ext cx="759120" cy="3465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Rectángulo redondeado 18"/>
              <p:cNvSpPr/>
              <p:nvPr/>
            </p:nvSpPr>
            <p:spPr>
              <a:xfrm>
                <a:off x="8650249" y="4908541"/>
                <a:ext cx="2900419" cy="80181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r>
                        <m:rPr>
                          <m:sty m:val="p"/>
                        </m:rPr>
                        <a:rPr lang="es-EC" i="1" smtClean="0">
                          <a:latin typeface="Cambria Math" panose="02040503050406030204" pitchFamily="18" charset="0"/>
                        </a:rPr>
                        <m:t>D</m:t>
                      </m:r>
                      <m:r>
                        <a:rPr lang="es-EC" b="0" i="1" smtClean="0">
                          <a:latin typeface="Cambria Math" panose="02040503050406030204" pitchFamily="18" charset="0"/>
                        </a:rPr>
                        <m:t> </m:t>
                      </m:r>
                      <m:r>
                        <a:rPr lang="es-EC" i="1">
                          <a:latin typeface="Cambria Math" panose="02040503050406030204" pitchFamily="18" charset="0"/>
                        </a:rPr>
                        <m:t>= 0,10 (10%)	</m:t>
                      </m:r>
                      <m:r>
                        <a:rPr lang="es-EC" b="0" i="1" smtClean="0">
                          <a:latin typeface="Cambria Math" panose="02040503050406030204" pitchFamily="18" charset="0"/>
                        </a:rPr>
                        <m:t>𝑒𝑟𝑟𝑜𝑟</m:t>
                      </m:r>
                    </m:oMath>
                  </m:oMathPara>
                </a14:m>
                <a:endParaRPr lang="en-US" dirty="0"/>
              </a:p>
            </p:txBody>
          </p:sp>
        </mc:Choice>
        <mc:Fallback xmlns="">
          <p:sp>
            <p:nvSpPr>
              <p:cNvPr id="19" name="Rectángulo redondeado 18"/>
              <p:cNvSpPr>
                <a:spLocks noRot="1" noChangeAspect="1" noMove="1" noResize="1" noEditPoints="1" noAdjustHandles="1" noChangeArrowheads="1" noChangeShapeType="1" noTextEdit="1"/>
              </p:cNvSpPr>
              <p:nvPr/>
            </p:nvSpPr>
            <p:spPr>
              <a:xfrm>
                <a:off x="8650249" y="4908541"/>
                <a:ext cx="2900419" cy="801812"/>
              </a:xfrm>
              <a:prstGeom prst="roundRect">
                <a:avLst/>
              </a:prstGeom>
              <a:blipFill>
                <a:blip r:embed="rId6"/>
                <a:stretch>
                  <a:fillRect/>
                </a:stretch>
              </a:blipFill>
            </p:spPr>
            <p:txBody>
              <a:bodyPr/>
              <a:lstStyle/>
              <a:p>
                <a:r>
                  <a:rPr lang="en-US">
                    <a:noFill/>
                  </a:rPr>
                  <a:t> </a:t>
                </a:r>
              </a:p>
            </p:txBody>
          </p:sp>
        </mc:Fallback>
      </mc:AlternateContent>
      <p:sp>
        <p:nvSpPr>
          <p:cNvPr id="4" name="Flecha derecha 3"/>
          <p:cNvSpPr/>
          <p:nvPr/>
        </p:nvSpPr>
        <p:spPr>
          <a:xfrm>
            <a:off x="7489380" y="508596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Imagen 19"/>
          <p:cNvPicPr>
            <a:picLocks noChangeAspect="1"/>
          </p:cNvPicPr>
          <p:nvPr/>
        </p:nvPicPr>
        <p:blipFill>
          <a:blip r:embed="rId7"/>
          <a:stretch>
            <a:fillRect/>
          </a:stretch>
        </p:blipFill>
        <p:spPr>
          <a:xfrm>
            <a:off x="0" y="0"/>
            <a:ext cx="1302782" cy="1239642"/>
          </a:xfrm>
          <a:prstGeom prst="rect">
            <a:avLst/>
          </a:prstGeom>
        </p:spPr>
      </p:pic>
    </p:spTree>
    <p:extLst>
      <p:ext uri="{BB962C8B-B14F-4D97-AF65-F5344CB8AC3E}">
        <p14:creationId xmlns:p14="http://schemas.microsoft.com/office/powerpoint/2010/main" val="3967107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136536" y="2063931"/>
            <a:ext cx="7000242" cy="1685108"/>
          </a:xfrm>
        </p:spPr>
        <p:txBody>
          <a:bodyPr/>
          <a:lstStyle/>
          <a:p>
            <a:r>
              <a:rPr lang="es-ES" sz="8800" b="1" dirty="0"/>
              <a:t>Resultados   </a:t>
            </a:r>
            <a:endParaRPr lang="en-US" sz="8800" dirty="0"/>
          </a:p>
        </p:txBody>
      </p:sp>
      <p:pic>
        <p:nvPicPr>
          <p:cNvPr id="4" name="Imagen 3"/>
          <p:cNvPicPr>
            <a:picLocks noChangeAspect="1"/>
          </p:cNvPicPr>
          <p:nvPr/>
        </p:nvPicPr>
        <p:blipFill>
          <a:blip r:embed="rId2"/>
          <a:stretch>
            <a:fillRect/>
          </a:stretch>
        </p:blipFill>
        <p:spPr>
          <a:xfrm>
            <a:off x="923170" y="1920239"/>
            <a:ext cx="2370120" cy="3167830"/>
          </a:xfrm>
          <a:prstGeom prst="rect">
            <a:avLst/>
          </a:prstGeom>
        </p:spPr>
      </p:pic>
      <p:pic>
        <p:nvPicPr>
          <p:cNvPr id="5" name="Imagen 4"/>
          <p:cNvPicPr>
            <a:picLocks noChangeAspect="1"/>
          </p:cNvPicPr>
          <p:nvPr/>
        </p:nvPicPr>
        <p:blipFill>
          <a:blip r:embed="rId3"/>
          <a:stretch>
            <a:fillRect/>
          </a:stretch>
        </p:blipFill>
        <p:spPr>
          <a:xfrm>
            <a:off x="0" y="0"/>
            <a:ext cx="1302782" cy="1239642"/>
          </a:xfrm>
          <a:prstGeom prst="rect">
            <a:avLst/>
          </a:prstGeom>
        </p:spPr>
      </p:pic>
    </p:spTree>
    <p:extLst>
      <p:ext uri="{BB962C8B-B14F-4D97-AF65-F5344CB8AC3E}">
        <p14:creationId xmlns:p14="http://schemas.microsoft.com/office/powerpoint/2010/main" val="3901253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16508F6-42C2-4FFE-A92E-4981332982CA}"/>
              </a:ext>
            </a:extLst>
          </p:cNvPr>
          <p:cNvSpPr txBox="1">
            <a:spLocks/>
          </p:cNvSpPr>
          <p:nvPr/>
        </p:nvSpPr>
        <p:spPr>
          <a:xfrm>
            <a:off x="903277" y="288234"/>
            <a:ext cx="10398033"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b="1" dirty="0" smtClean="0"/>
              <a:t>Productores    </a:t>
            </a:r>
            <a:endParaRPr lang="es-ES" sz="6000" b="1" dirty="0"/>
          </a:p>
        </p:txBody>
      </p:sp>
      <p:sp>
        <p:nvSpPr>
          <p:cNvPr id="13" name="Pergamino horizontal 12"/>
          <p:cNvSpPr/>
          <p:nvPr/>
        </p:nvSpPr>
        <p:spPr>
          <a:xfrm>
            <a:off x="764666" y="1452543"/>
            <a:ext cx="2901688" cy="1045811"/>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000" b="1" dirty="0" smtClean="0">
                <a:solidFill>
                  <a:schemeClr val="bg2">
                    <a:lumMod val="25000"/>
                  </a:schemeClr>
                </a:solidFill>
              </a:rPr>
              <a:t>Sistemas de producción</a:t>
            </a:r>
            <a:endParaRPr lang="en-US" sz="2000" b="1" dirty="0">
              <a:solidFill>
                <a:schemeClr val="bg2">
                  <a:lumMod val="25000"/>
                </a:schemeClr>
              </a:solidFill>
            </a:endParaRPr>
          </a:p>
        </p:txBody>
      </p:sp>
      <p:sp>
        <p:nvSpPr>
          <p:cNvPr id="10" name="Rectángulo redondeado 9"/>
          <p:cNvSpPr/>
          <p:nvPr/>
        </p:nvSpPr>
        <p:spPr>
          <a:xfrm>
            <a:off x="0" y="3404609"/>
            <a:ext cx="4477076" cy="225381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sz="2000" dirty="0">
                <a:solidFill>
                  <a:schemeClr val="bg2">
                    <a:lumMod val="25000"/>
                  </a:schemeClr>
                </a:solidFill>
              </a:rPr>
              <a:t>Como lo menciona la </a:t>
            </a:r>
            <a:r>
              <a:rPr lang="es-ES" sz="2000" dirty="0" smtClean="0">
                <a:solidFill>
                  <a:schemeClr val="bg2">
                    <a:lumMod val="25000"/>
                  </a:schemeClr>
                </a:solidFill>
              </a:rPr>
              <a:t>(Corporación </a:t>
            </a:r>
            <a:r>
              <a:rPr lang="es-ES" sz="2000" dirty="0">
                <a:solidFill>
                  <a:schemeClr val="bg2">
                    <a:lumMod val="25000"/>
                  </a:schemeClr>
                </a:solidFill>
              </a:rPr>
              <a:t>nacional </a:t>
            </a:r>
            <a:r>
              <a:rPr lang="es-ES" sz="2000" dirty="0" smtClean="0">
                <a:solidFill>
                  <a:schemeClr val="bg2">
                    <a:lumMod val="25000"/>
                  </a:schemeClr>
                </a:solidFill>
              </a:rPr>
              <a:t>financiera, 2020</a:t>
            </a:r>
            <a:r>
              <a:rPr lang="es-ES" sz="2000" dirty="0">
                <a:solidFill>
                  <a:schemeClr val="bg2">
                    <a:lumMod val="25000"/>
                  </a:schemeClr>
                </a:solidFill>
              </a:rPr>
              <a:t>) la mayor parte de la producción viene de medianos y pequeños productores que manejan un </a:t>
            </a:r>
            <a:r>
              <a:rPr lang="es-ES" sz="2000" dirty="0" smtClean="0">
                <a:solidFill>
                  <a:schemeClr val="bg2">
                    <a:lumMod val="25000"/>
                  </a:schemeClr>
                </a:solidFill>
              </a:rPr>
              <a:t>cultivo </a:t>
            </a:r>
            <a:r>
              <a:rPr lang="es-ES" sz="2000" dirty="0" err="1" smtClean="0">
                <a:solidFill>
                  <a:schemeClr val="bg2">
                    <a:lumMod val="25000"/>
                  </a:schemeClr>
                </a:solidFill>
              </a:rPr>
              <a:t>semi</a:t>
            </a:r>
            <a:r>
              <a:rPr lang="es-ES" sz="2000" dirty="0" smtClean="0">
                <a:solidFill>
                  <a:schemeClr val="bg2">
                    <a:lumMod val="25000"/>
                  </a:schemeClr>
                </a:solidFill>
              </a:rPr>
              <a:t>-intensivos</a:t>
            </a:r>
            <a:r>
              <a:rPr lang="es-ES" sz="2000" dirty="0">
                <a:solidFill>
                  <a:schemeClr val="bg2">
                    <a:lumMod val="25000"/>
                  </a:schemeClr>
                </a:solidFill>
              </a:rPr>
              <a:t>.</a:t>
            </a:r>
            <a:endParaRPr lang="en-US" sz="2000" dirty="0">
              <a:solidFill>
                <a:schemeClr val="bg2">
                  <a:lumMod val="25000"/>
                </a:schemeClr>
              </a:solidFill>
            </a:endParaRPr>
          </a:p>
        </p:txBody>
      </p:sp>
      <p:graphicFrame>
        <p:nvGraphicFramePr>
          <p:cNvPr id="14" name="Gráfico 13"/>
          <p:cNvGraphicFramePr/>
          <p:nvPr>
            <p:extLst>
              <p:ext uri="{D42A27DB-BD31-4B8C-83A1-F6EECF244321}">
                <p14:modId xmlns:p14="http://schemas.microsoft.com/office/powerpoint/2010/main" val="2182623493"/>
              </p:ext>
            </p:extLst>
          </p:nvPr>
        </p:nvGraphicFramePr>
        <p:xfrm>
          <a:off x="5018076" y="1616659"/>
          <a:ext cx="6492239" cy="4041760"/>
        </p:xfrm>
        <a:graphic>
          <a:graphicData uri="http://schemas.openxmlformats.org/drawingml/2006/chart">
            <c:chart xmlns:c="http://schemas.openxmlformats.org/drawingml/2006/chart" xmlns:r="http://schemas.openxmlformats.org/officeDocument/2006/relationships" r:id="rId3"/>
          </a:graphicData>
        </a:graphic>
      </p:graphicFrame>
      <p:sp>
        <p:nvSpPr>
          <p:cNvPr id="3" name="Flecha abajo 2"/>
          <p:cNvSpPr/>
          <p:nvPr/>
        </p:nvSpPr>
        <p:spPr>
          <a:xfrm>
            <a:off x="1914678" y="2653115"/>
            <a:ext cx="323860" cy="5967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n 16"/>
          <p:cNvPicPr>
            <a:picLocks noChangeAspect="1"/>
          </p:cNvPicPr>
          <p:nvPr/>
        </p:nvPicPr>
        <p:blipFill>
          <a:blip r:embed="rId4"/>
          <a:stretch>
            <a:fillRect/>
          </a:stretch>
        </p:blipFill>
        <p:spPr>
          <a:xfrm>
            <a:off x="0" y="0"/>
            <a:ext cx="1302782" cy="1239642"/>
          </a:xfrm>
          <a:prstGeom prst="rect">
            <a:avLst/>
          </a:prstGeom>
        </p:spPr>
      </p:pic>
    </p:spTree>
    <p:extLst>
      <p:ext uri="{BB962C8B-B14F-4D97-AF65-F5344CB8AC3E}">
        <p14:creationId xmlns:p14="http://schemas.microsoft.com/office/powerpoint/2010/main" val="143095358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Custom 162">
      <a:dk1>
        <a:sysClr val="windowText" lastClr="000000"/>
      </a:dk1>
      <a:lt1>
        <a:sysClr val="window" lastClr="FFFFFF"/>
      </a:lt1>
      <a:dk2>
        <a:srgbClr val="212121"/>
      </a:dk2>
      <a:lt2>
        <a:srgbClr val="DADADA"/>
      </a:lt2>
      <a:accent1>
        <a:srgbClr val="CBAF62"/>
      </a:accent1>
      <a:accent2>
        <a:srgbClr val="4096B0"/>
      </a:accent2>
      <a:accent3>
        <a:srgbClr val="803348"/>
      </a:accent3>
      <a:accent4>
        <a:srgbClr val="8E684C"/>
      </a:accent4>
      <a:accent5>
        <a:srgbClr val="AB946B"/>
      </a:accent5>
      <a:accent6>
        <a:srgbClr val="803348"/>
      </a:accent6>
      <a:hlink>
        <a:srgbClr val="86724D"/>
      </a:hlink>
      <a:folHlink>
        <a:srgbClr val="CBAF62"/>
      </a:folHlink>
    </a:clrScheme>
    <a:fontScheme name="Custom 169">
      <a:majorFont>
        <a:latin typeface="Rockwell"/>
        <a:ea typeface=""/>
        <a:cs typeface=""/>
      </a:majorFont>
      <a:minorFont>
        <a:latin typeface="Trebuchet MS"/>
        <a:ea typeface=""/>
        <a:cs typeface=""/>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ffice_30104645_TF66931312" id="{CD340114-A721-47BF-938C-2F1402B97FC4}" vid="{92E016BC-C84D-4121-A00F-C8A761E3B7C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4EDED3-7967-4EF0-BE85-F4606019A9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B8FAC4-99E7-4CF2-AA4F-E5F48F87B542}">
  <ds:schemaRefs>
    <ds:schemaRef ds:uri="http://schemas.microsoft.com/office/2006/documentManagement/types"/>
    <ds:schemaRef ds:uri="6dc4bcd6-49db-4c07-9060-8acfc67cef9f"/>
    <ds:schemaRef ds:uri="http://schemas.microsoft.com/sharepoint/v3"/>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fb0879af-3eba-417a-a55a-ffe6dcd6ca77"/>
    <ds:schemaRef ds:uri="http://www.w3.org/XML/1998/namespace"/>
    <ds:schemaRef ds:uri="http://purl.org/dc/dcmitype/"/>
  </ds:schemaRefs>
</ds:datastoreItem>
</file>

<file path=customXml/itemProps3.xml><?xml version="1.0" encoding="utf-8"?>
<ds:datastoreItem xmlns:ds="http://schemas.openxmlformats.org/officeDocument/2006/customXml" ds:itemID="{C311D34D-75D2-4894-A4B9-B889F28CA1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Cápsula de tiempo digital </Template>
  <TotalTime>0</TotalTime>
  <Words>1669</Words>
  <Application>Microsoft Office PowerPoint</Application>
  <PresentationFormat>Panorámica</PresentationFormat>
  <Paragraphs>198</Paragraphs>
  <Slides>28</Slides>
  <Notes>26</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28</vt:i4>
      </vt:variant>
    </vt:vector>
  </HeadingPairs>
  <TitlesOfParts>
    <vt:vector size="38" baseType="lpstr">
      <vt:lpstr>Arial</vt:lpstr>
      <vt:lpstr>Calibri</vt:lpstr>
      <vt:lpstr>Cambria Math</vt:lpstr>
      <vt:lpstr>Lucida Handwriting</vt:lpstr>
      <vt:lpstr>Rockwell</vt:lpstr>
      <vt:lpstr>Tahoma</vt:lpstr>
      <vt:lpstr>Times New Roman</vt:lpstr>
      <vt:lpstr>Trebuchet MS</vt:lpstr>
      <vt:lpstr>Wingdings</vt:lpstr>
      <vt:lpstr>Orgánico</vt:lpstr>
      <vt:lpstr> “CARACTERIZACIÓN DE LA CADENA DE VALOR AGROALIMENTARIA DEL CAMARÓN (Litopenaeus vannamei) COMO UNO DE LOS PRINCIPALES RUBROS EN LA ECONOMÍA ECUATORIANA.”</vt:lpstr>
      <vt:lpstr>Introducción </vt:lpstr>
      <vt:lpstr>Introducción </vt:lpstr>
      <vt:lpstr>Objetivos  </vt:lpstr>
      <vt:lpstr>Presentación de PowerPoint</vt:lpstr>
      <vt:lpstr>Presentación de PowerPoint</vt:lpstr>
      <vt:lpstr>Presentación de PowerPoint</vt:lpstr>
      <vt:lpstr>Resultados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  </vt:lpstr>
      <vt:lpstr>Conclusiones  </vt:lpstr>
      <vt:lpstr>Recomendaciones </vt:lpstr>
      <vt:lpstr>Muchas gracias!</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2021-08-19T02:24:59Z</dcterms:created>
  <dcterms:modified xsi:type="dcterms:W3CDTF">2021-08-20T16:28:18Z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