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60" r:id="rId5"/>
    <p:sldId id="259" r:id="rId6"/>
    <p:sldId id="265" r:id="rId7"/>
    <p:sldId id="270" r:id="rId8"/>
    <p:sldId id="266" r:id="rId9"/>
    <p:sldId id="271" r:id="rId10"/>
    <p:sldId id="272" r:id="rId11"/>
    <p:sldId id="274" r:id="rId12"/>
    <p:sldId id="267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8" r:id="rId23"/>
    <p:sldId id="269" r:id="rId24"/>
    <p:sldId id="283" r:id="rId25"/>
    <p:sldId id="264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%20NELLY\TITULACION\TESIS%20FINAL\TESIS%20VERSIONES\Hojas%20Datos%20Te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%20NELLY\TITULACION\TESIS%20FINAL\TESIS%20VERSIONES\Hojas%20Datos%20Te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%20NELLY\TITULACION\TESIS%20FINAL\PROTOCOLOS%20DE%20SINCRONIZACION%20DE%20CEL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%20NELLY\TITULACION\TESIS%20FINAL\TESIS%20VERSIONES\Hojas%20Datos%20Te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%20NELLY\TITULACION\TESIS%20FINAL\TESIS%20VERSIONES\Hojas%20Datos%20Te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%20NELLY\TITULACION\TESIS%20FINAL\TESIS%20VERSIONES\Hojas%20Datos%20Te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Edad!$B$18</c:f>
              <c:strCache>
                <c:ptCount val="1"/>
                <c:pt idx="0">
                  <c:v>Protocolo 1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Edad!$A$19:$A$24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</c:numCache>
            </c:numRef>
          </c:cat>
          <c:val>
            <c:numRef>
              <c:f>Edad!$B$19:$B$24</c:f>
              <c:numCache>
                <c:formatCode>General</c:formatCode>
                <c:ptCount val="6"/>
                <c:pt idx="0">
                  <c:v>4</c:v>
                </c:pt>
                <c:pt idx="1">
                  <c:v>14</c:v>
                </c:pt>
                <c:pt idx="2">
                  <c:v>60</c:v>
                </c:pt>
                <c:pt idx="3">
                  <c:v>19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36-4D32-A46A-B80B88A313BC}"/>
            </c:ext>
          </c:extLst>
        </c:ser>
        <c:ser>
          <c:idx val="1"/>
          <c:order val="1"/>
          <c:tx>
            <c:strRef>
              <c:f>Edad!$C$18</c:f>
              <c:strCache>
                <c:ptCount val="1"/>
                <c:pt idx="0">
                  <c:v>Protocolo 2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Edad!$A$19:$A$24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</c:numCache>
            </c:numRef>
          </c:cat>
          <c:val>
            <c:numRef>
              <c:f>Edad!$C$19:$C$24</c:f>
              <c:numCache>
                <c:formatCode>General</c:formatCode>
                <c:ptCount val="6"/>
                <c:pt idx="0">
                  <c:v>9</c:v>
                </c:pt>
                <c:pt idx="1">
                  <c:v>32</c:v>
                </c:pt>
                <c:pt idx="2">
                  <c:v>27</c:v>
                </c:pt>
                <c:pt idx="3">
                  <c:v>32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36-4D32-A46A-B80B88A313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6467960"/>
        <c:axId val="295260712"/>
      </c:barChart>
      <c:catAx>
        <c:axId val="336467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Edad (años)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260712"/>
        <c:crosses val="autoZero"/>
        <c:auto val="1"/>
        <c:lblAlgn val="ctr"/>
        <c:lblOffset val="100"/>
        <c:noMultiLvlLbl val="0"/>
      </c:catAx>
      <c:valAx>
        <c:axId val="2952607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Numero de receptoras bovinas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3646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'Rev. Ovarios'!$B$16</c:f>
              <c:strCache>
                <c:ptCount val="1"/>
                <c:pt idx="0">
                  <c:v>Protocolo 1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'Rev. Ovarios'!$A$17:$A$19</c:f>
              <c:strCache>
                <c:ptCount val="3"/>
                <c:pt idx="0">
                  <c:v>Derecha</c:v>
                </c:pt>
                <c:pt idx="1">
                  <c:v>Izquierda</c:v>
                </c:pt>
                <c:pt idx="2">
                  <c:v>Ninguno</c:v>
                </c:pt>
              </c:strCache>
            </c:strRef>
          </c:cat>
          <c:val>
            <c:numRef>
              <c:f>'Rev. Ovarios'!$B$17:$B$19</c:f>
              <c:numCache>
                <c:formatCode>General</c:formatCode>
                <c:ptCount val="3"/>
                <c:pt idx="0">
                  <c:v>64</c:v>
                </c:pt>
                <c:pt idx="1">
                  <c:v>26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4-4370-BB81-55E8979B356F}"/>
            </c:ext>
          </c:extLst>
        </c:ser>
        <c:ser>
          <c:idx val="1"/>
          <c:order val="1"/>
          <c:tx>
            <c:strRef>
              <c:f>'Rev. Ovarios'!$C$16</c:f>
              <c:strCache>
                <c:ptCount val="1"/>
                <c:pt idx="0">
                  <c:v>Protocolo 2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'Rev. Ovarios'!$A$17:$A$19</c:f>
              <c:strCache>
                <c:ptCount val="3"/>
                <c:pt idx="0">
                  <c:v>Derecha</c:v>
                </c:pt>
                <c:pt idx="1">
                  <c:v>Izquierda</c:v>
                </c:pt>
                <c:pt idx="2">
                  <c:v>Ninguno</c:v>
                </c:pt>
              </c:strCache>
            </c:strRef>
          </c:cat>
          <c:val>
            <c:numRef>
              <c:f>'Rev. Ovarios'!$C$17:$C$19</c:f>
              <c:numCache>
                <c:formatCode>General</c:formatCode>
                <c:ptCount val="3"/>
                <c:pt idx="0">
                  <c:v>56</c:v>
                </c:pt>
                <c:pt idx="1">
                  <c:v>27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4-4370-BB81-55E8979B35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259928"/>
        <c:axId val="295262672"/>
      </c:barChart>
      <c:catAx>
        <c:axId val="295259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Ubicación Cuerpo Lúteo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262672"/>
        <c:crosses val="autoZero"/>
        <c:auto val="1"/>
        <c:lblAlgn val="ctr"/>
        <c:lblOffset val="100"/>
        <c:noMultiLvlLbl val="0"/>
      </c:catAx>
      <c:valAx>
        <c:axId val="29526267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 de receptoras bovinas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25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Tranf.'!$A$15</c:f>
              <c:strCache>
                <c:ptCount val="1"/>
                <c:pt idx="0">
                  <c:v>Transferidas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'Total Tranf.'!$B$14:$C$14</c:f>
              <c:strCache>
                <c:ptCount val="2"/>
                <c:pt idx="0">
                  <c:v>Protocolo 1</c:v>
                </c:pt>
                <c:pt idx="1">
                  <c:v>Protocolo 2</c:v>
                </c:pt>
              </c:strCache>
            </c:strRef>
          </c:cat>
          <c:val>
            <c:numRef>
              <c:f>'Total Tranf.'!$B$15:$C$15</c:f>
              <c:numCache>
                <c:formatCode>General</c:formatCode>
                <c:ptCount val="2"/>
                <c:pt idx="0">
                  <c:v>90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B-4AC9-A76C-D71A6E970338}"/>
            </c:ext>
          </c:extLst>
        </c:ser>
        <c:ser>
          <c:idx val="1"/>
          <c:order val="1"/>
          <c:tx>
            <c:strRef>
              <c:f>'Total Tranf.'!$A$16</c:f>
              <c:strCache>
                <c:ptCount val="1"/>
                <c:pt idx="0">
                  <c:v>No transferidas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'Total Tranf.'!$B$14:$C$14</c:f>
              <c:strCache>
                <c:ptCount val="2"/>
                <c:pt idx="0">
                  <c:v>Protocolo 1</c:v>
                </c:pt>
                <c:pt idx="1">
                  <c:v>Protocolo 2</c:v>
                </c:pt>
              </c:strCache>
            </c:strRef>
          </c:cat>
          <c:val>
            <c:numRef>
              <c:f>'Total Tranf.'!$B$16:$C$16</c:f>
              <c:numCache>
                <c:formatCode>General</c:formatCode>
                <c:ptCount val="2"/>
                <c:pt idx="0">
                  <c:v>10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B-4AC9-A76C-D71A6E9703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1361200"/>
        <c:axId val="296983824"/>
      </c:barChart>
      <c:catAx>
        <c:axId val="291361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Hembras receptoras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6983824"/>
        <c:crosses val="autoZero"/>
        <c:auto val="1"/>
        <c:lblAlgn val="ctr"/>
        <c:lblOffset val="100"/>
        <c:noMultiLvlLbl val="0"/>
      </c:catAx>
      <c:valAx>
        <c:axId val="296983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 de receptoras bovinas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136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C.L.'!$C$10</c:f>
              <c:strCache>
                <c:ptCount val="1"/>
                <c:pt idx="0">
                  <c:v>Protocolo 1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 C.L.'!$B$11:$B$13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cat>
          <c:val>
            <c:numRef>
              <c:f>' C.L.'!$C$11:$C$13</c:f>
              <c:numCache>
                <c:formatCode>General</c:formatCode>
                <c:ptCount val="3"/>
                <c:pt idx="0">
                  <c:v>32</c:v>
                </c:pt>
                <c:pt idx="1">
                  <c:v>55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7-4D5F-B458-588C922DB7DE}"/>
            </c:ext>
          </c:extLst>
        </c:ser>
        <c:ser>
          <c:idx val="1"/>
          <c:order val="1"/>
          <c:tx>
            <c:strRef>
              <c:f>' C.L.'!$D$10</c:f>
              <c:strCache>
                <c:ptCount val="1"/>
                <c:pt idx="0">
                  <c:v>Protocolo 2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 C.L.'!$B$11:$B$13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cat>
          <c:val>
            <c:numRef>
              <c:f>' C.L.'!$D$11:$D$13</c:f>
              <c:numCache>
                <c:formatCode>General</c:formatCode>
                <c:ptCount val="3"/>
                <c:pt idx="0">
                  <c:v>29</c:v>
                </c:pt>
                <c:pt idx="1">
                  <c:v>50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7-4D5F-B458-588C922DB7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0464464"/>
        <c:axId val="430461720"/>
      </c:barChart>
      <c:catAx>
        <c:axId val="430464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Clases de cuerpo Lúteo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0461720"/>
        <c:crosses val="autoZero"/>
        <c:auto val="1"/>
        <c:lblAlgn val="ctr"/>
        <c:lblOffset val="100"/>
        <c:noMultiLvlLbl val="0"/>
      </c:catAx>
      <c:valAx>
        <c:axId val="43046172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 de receptoras bovinas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046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5.5555555555555552E-2"/>
          <c:w val="0.84396062992125986"/>
          <c:h val="0.63759988334791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'Estad. Emb.'!$A$14</c:f>
              <c:strCache>
                <c:ptCount val="1"/>
                <c:pt idx="0">
                  <c:v>Blastocito inicial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'Estad. Emb.'!$B$13:$C$13</c:f>
              <c:strCache>
                <c:ptCount val="2"/>
                <c:pt idx="0">
                  <c:v>Protocolo 1</c:v>
                </c:pt>
                <c:pt idx="1">
                  <c:v>Protocolo 2</c:v>
                </c:pt>
              </c:strCache>
            </c:strRef>
          </c:cat>
          <c:val>
            <c:numRef>
              <c:f>'Estad. Emb.'!$B$14:$C$14</c:f>
              <c:numCache>
                <c:formatCode>General</c:formatCode>
                <c:ptCount val="2"/>
                <c:pt idx="0">
                  <c:v>13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7-4446-8EDE-D113D7F8D0F4}"/>
            </c:ext>
          </c:extLst>
        </c:ser>
        <c:ser>
          <c:idx val="1"/>
          <c:order val="1"/>
          <c:tx>
            <c:strRef>
              <c:f>'Estad. Emb.'!$A$15</c:f>
              <c:strCache>
                <c:ptCount val="1"/>
                <c:pt idx="0">
                  <c:v>Blastocito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'Estad. Emb.'!$B$13:$C$13</c:f>
              <c:strCache>
                <c:ptCount val="2"/>
                <c:pt idx="0">
                  <c:v>Protocolo 1</c:v>
                </c:pt>
                <c:pt idx="1">
                  <c:v>Protocolo 2</c:v>
                </c:pt>
              </c:strCache>
            </c:strRef>
          </c:cat>
          <c:val>
            <c:numRef>
              <c:f>'Estad. Emb.'!$B$15:$C$15</c:f>
              <c:numCache>
                <c:formatCode>General</c:formatCode>
                <c:ptCount val="2"/>
                <c:pt idx="0">
                  <c:v>22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7-4446-8EDE-D113D7F8D0F4}"/>
            </c:ext>
          </c:extLst>
        </c:ser>
        <c:ser>
          <c:idx val="2"/>
          <c:order val="2"/>
          <c:tx>
            <c:strRef>
              <c:f>'Estad. Emb.'!$A$16</c:f>
              <c:strCache>
                <c:ptCount val="1"/>
                <c:pt idx="0">
                  <c:v>Blastocito eclosionado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'Estad. Emb.'!$B$13:$C$13</c:f>
              <c:strCache>
                <c:ptCount val="2"/>
                <c:pt idx="0">
                  <c:v>Protocolo 1</c:v>
                </c:pt>
                <c:pt idx="1">
                  <c:v>Protocolo 2</c:v>
                </c:pt>
              </c:strCache>
            </c:strRef>
          </c:cat>
          <c:val>
            <c:numRef>
              <c:f>'Estad. Emb.'!$B$16:$C$16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7-4446-8EDE-D113D7F8D0F4}"/>
            </c:ext>
          </c:extLst>
        </c:ser>
        <c:ser>
          <c:idx val="3"/>
          <c:order val="3"/>
          <c:tx>
            <c:strRef>
              <c:f>'Estad. Emb.'!$A$17</c:f>
              <c:strCache>
                <c:ptCount val="1"/>
                <c:pt idx="0">
                  <c:v>Blastocito expandido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'Estad. Emb.'!$B$13:$C$13</c:f>
              <c:strCache>
                <c:ptCount val="2"/>
                <c:pt idx="0">
                  <c:v>Protocolo 1</c:v>
                </c:pt>
                <c:pt idx="1">
                  <c:v>Protocolo 2</c:v>
                </c:pt>
              </c:strCache>
            </c:strRef>
          </c:cat>
          <c:val>
            <c:numRef>
              <c:f>'Estad. Emb.'!$B$17:$C$17</c:f>
              <c:numCache>
                <c:formatCode>General</c:formatCode>
                <c:ptCount val="2"/>
                <c:pt idx="0">
                  <c:v>52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B7-4446-8EDE-D113D7F8D0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0459760"/>
        <c:axId val="430462896"/>
      </c:barChart>
      <c:catAx>
        <c:axId val="43045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Estadios</a:t>
                </a:r>
                <a:r>
                  <a:rPr lang="es-EC" baseline="0"/>
                  <a:t> del embrión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0462896"/>
        <c:crosses val="autoZero"/>
        <c:auto val="1"/>
        <c:lblAlgn val="ctr"/>
        <c:lblOffset val="100"/>
        <c:noMultiLvlLbl val="0"/>
      </c:catAx>
      <c:valAx>
        <c:axId val="430462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 de receptoras bovinas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045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0812241745816"/>
          <c:y val="5.0749711649365627E-2"/>
          <c:w val="0.85800259547940738"/>
          <c:h val="0.63885386299030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'% Preñez '!$A$20</c:f>
              <c:strCache>
                <c:ptCount val="1"/>
                <c:pt idx="0">
                  <c:v> 35 dias  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'% Preñez '!$B$19:$C$19</c:f>
              <c:strCache>
                <c:ptCount val="2"/>
                <c:pt idx="0">
                  <c:v>Protocolo 1</c:v>
                </c:pt>
                <c:pt idx="1">
                  <c:v>Protocolo 2</c:v>
                </c:pt>
              </c:strCache>
            </c:strRef>
          </c:cat>
          <c:val>
            <c:numRef>
              <c:f>'% Preñez '!$B$20:$C$20</c:f>
              <c:numCache>
                <c:formatCode>General</c:formatCode>
                <c:ptCount val="2"/>
                <c:pt idx="0">
                  <c:v>45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D-416F-88AF-AA7768F06606}"/>
            </c:ext>
          </c:extLst>
        </c:ser>
        <c:ser>
          <c:idx val="1"/>
          <c:order val="1"/>
          <c:tx>
            <c:strRef>
              <c:f>'% Preñez '!$A$21</c:f>
              <c:strCache>
                <c:ptCount val="1"/>
                <c:pt idx="0">
                  <c:v>Reabsorcion 35 dias  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'% Preñez '!$B$19:$C$19</c:f>
              <c:strCache>
                <c:ptCount val="2"/>
                <c:pt idx="0">
                  <c:v>Protocolo 1</c:v>
                </c:pt>
                <c:pt idx="1">
                  <c:v>Protocolo 2</c:v>
                </c:pt>
              </c:strCache>
            </c:strRef>
          </c:cat>
          <c:val>
            <c:numRef>
              <c:f>'% Preñez '!$B$21:$C$21</c:f>
              <c:numCache>
                <c:formatCode>General</c:formatCode>
                <c:ptCount val="2"/>
                <c:pt idx="0">
                  <c:v>54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AD-416F-88AF-AA7768F06606}"/>
            </c:ext>
          </c:extLst>
        </c:ser>
        <c:ser>
          <c:idx val="2"/>
          <c:order val="2"/>
          <c:tx>
            <c:strRef>
              <c:f>'% Preñez '!$A$22</c:f>
              <c:strCache>
                <c:ptCount val="1"/>
                <c:pt idx="0">
                  <c:v> 90 dias 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'% Preñez '!$B$19:$C$19</c:f>
              <c:strCache>
                <c:ptCount val="2"/>
                <c:pt idx="0">
                  <c:v>Protocolo 1</c:v>
                </c:pt>
                <c:pt idx="1">
                  <c:v>Protocolo 2</c:v>
                </c:pt>
              </c:strCache>
            </c:strRef>
          </c:cat>
          <c:val>
            <c:numRef>
              <c:f>'% Preñez '!$B$22:$C$22</c:f>
              <c:numCache>
                <c:formatCode>General</c:formatCode>
                <c:ptCount val="2"/>
                <c:pt idx="0">
                  <c:v>44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AD-416F-88AF-AA7768F06606}"/>
            </c:ext>
          </c:extLst>
        </c:ser>
        <c:ser>
          <c:idx val="3"/>
          <c:order val="3"/>
          <c:tx>
            <c:strRef>
              <c:f>'% Preñez '!$A$23</c:f>
              <c:strCache>
                <c:ptCount val="1"/>
                <c:pt idx="0">
                  <c:v>Reabsorcion 90 dias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'% Preñez '!$B$19:$C$19</c:f>
              <c:strCache>
                <c:ptCount val="2"/>
                <c:pt idx="0">
                  <c:v>Protocolo 1</c:v>
                </c:pt>
                <c:pt idx="1">
                  <c:v>Protocolo 2</c:v>
                </c:pt>
              </c:strCache>
            </c:strRef>
          </c:cat>
          <c:val>
            <c:numRef>
              <c:f>'% Preñez '!$B$23:$C$23</c:f>
              <c:numCache>
                <c:formatCode>General</c:formatCode>
                <c:ptCount val="2"/>
                <c:pt idx="0">
                  <c:v>55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AD-416F-88AF-AA7768F066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0460152"/>
        <c:axId val="430460936"/>
      </c:barChart>
      <c:catAx>
        <c:axId val="430460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Diagnóstico de preñez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0460936"/>
        <c:crosses val="autoZero"/>
        <c:auto val="1"/>
        <c:lblAlgn val="ctr"/>
        <c:lblOffset val="100"/>
        <c:noMultiLvlLbl val="0"/>
      </c:catAx>
      <c:valAx>
        <c:axId val="4304609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</a:t>
                </a:r>
                <a:r>
                  <a:rPr lang="es-EC" baseline="0"/>
                  <a:t> de preñez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046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BF4C6-B48B-4A57-BCDA-D29A0FEC38AF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9FBA1-6DF7-4A40-AF4D-B27D963A3F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868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A7C12-D13E-45A1-B3CA-06010BF71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4E390F-D91C-450C-AB0F-6FCF54E18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017316-0BD2-4255-B338-EB531DE4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DF93-BF35-4232-9340-D673CAE18F03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4A397-E89B-4515-98E5-BCEA72F4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D3DF38-B627-4293-9988-C8CB9BF8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8E4B-B288-44AF-96BF-0A6575A4D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094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35C98-608C-43E5-BABA-7BCB0BE2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FE5DCF-6956-4504-B6F9-D89526831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2A088-DBF3-425F-9729-D6F6FA07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DF93-BF35-4232-9340-D673CAE18F03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394C4E-550C-4339-BDFA-B4BDD787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372883-C6C3-49CD-A386-5AA47117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8E4B-B288-44AF-96BF-0A6575A4D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647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D23DC-C12E-41ED-AD82-E0AF5C75B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CD552C-51F7-4873-AD4B-4007C8331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B4B23D-3A5F-4AAF-856E-350C747D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DF93-BF35-4232-9340-D673CAE18F03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6D014-D8BA-40F5-9791-D84C9B08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3E6300-BEBB-45BA-A4D7-2F630D7A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8E4B-B288-44AF-96BF-0A6575A4D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778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A0C98-EF77-4203-8C04-FCF93A09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CF91E7-7E86-4AFF-A6A1-B2AE0F40F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4B23E5-1557-4B80-B6F0-27BEADB3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DF93-BF35-4232-9340-D673CAE18F03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1BFBE-5F12-4335-BB7E-BBA07E99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6053D-AF86-4A7F-B3BE-EC666F83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8E4B-B288-44AF-96BF-0A6575A4D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502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AF703-0DE6-46A1-AE0A-AD880CF4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204C8D-B79C-412D-A1EB-9534705CD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76ACD-1E71-4495-8204-58A798B9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DF93-BF35-4232-9340-D673CAE18F03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08A1DA-42E8-4C4A-8046-E81BBCF5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01FEA-1308-4656-8602-0854F273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8E4B-B288-44AF-96BF-0A6575A4D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253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3DE7B-D279-4912-971C-6EC4BF8C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C099E1-EBDC-4DD4-9AAE-9BE17872E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82E1BC-8845-4596-B924-99CF374AD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381F16-0761-4D0C-9027-57BA7ED55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DF93-BF35-4232-9340-D673CAE18F03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1499F6-E463-43C4-B7D8-F1FF6A71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543A90-B16F-4959-B178-2CC4CD1A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8E4B-B288-44AF-96BF-0A6575A4D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055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DE72D-AEA9-4325-A054-FDC890FA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F8380-BD07-4750-8685-C6739E59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46D0FB-AC5A-4FDB-9622-C5F9FF39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501D11-7F6F-410E-B493-196F7C3D8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84BEA7-6C9E-42E0-9AB2-E5B986A23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0528EE-CBBC-45D3-AE0D-C0DDB113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DF93-BF35-4232-9340-D673CAE18F03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6FDAEC-F141-4254-A8A3-A9A888D8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F64700-1BAC-484B-BA62-90129D2E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8E4B-B288-44AF-96BF-0A6575A4D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363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A9386-42AB-4777-966D-97B81DD2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577FBE-A1DC-43B3-AF16-9CE004B5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DF93-BF35-4232-9340-D673CAE18F03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A6AD8A-6CD4-4B2E-A70C-26CC6809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0F5A0A-1C15-4B51-B9BF-13BB3143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8E4B-B288-44AF-96BF-0A6575A4D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510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3003EC-D1A8-45FF-AD73-A8B522CB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DF93-BF35-4232-9340-D673CAE18F03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3026F5-3DBB-434D-BCB6-D92889FE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45EDC9-3AFC-4DFD-8EDB-B68D8787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8E4B-B288-44AF-96BF-0A6575A4D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733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2934F-AB51-460B-BEDB-14C8D3EC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15D45A-27C9-47C5-9DAB-3B899745A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AFDEDB-AB8D-4A64-84DB-A3DF3CF28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9FBA98-DE9C-48E8-8646-7A413B55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DF93-BF35-4232-9340-D673CAE18F03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719E06-F4B9-4B8E-B045-7F9F5745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318D70-024F-4449-9420-A0477FAE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8E4B-B288-44AF-96BF-0A6575A4D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132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2DD55-51CD-4353-8FD5-4A281296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6DC559-2CB2-493B-B280-0E51BB95F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14337C-90AC-4A9C-B898-80BBAF3A2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5C242E-7DDE-48E0-A059-03864BE8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DF93-BF35-4232-9340-D673CAE18F03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F97FEF-4E53-4418-B4FB-D569DF89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89FEEA-DA86-4CFE-8D86-3E8B6603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8E4B-B288-44AF-96BF-0A6575A4D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836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A8DE7D-B6A9-4DF2-8581-0A057818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C3824C-EE2D-4971-8C05-E8E92FE67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645C91-2EEE-4E52-9D1B-EE4915001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7DF93-BF35-4232-9340-D673CAE18F03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97F1D3-024C-4969-88B8-9FEF9C554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C9CFC5-BE6D-4BB6-AF12-BB7CFBFA5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8E4B-B288-44AF-96BF-0A6575A4D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644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hyperlink" Target="https://commons.wikimedia.org/wiki/File:Flag-map_of_Ecuador.svg" TargetMode="Externa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E | Universidad de las Fuerzas Armadas | Sangolquí">
            <a:extLst>
              <a:ext uri="{FF2B5EF4-FFF2-40B4-BE49-F238E27FC236}">
                <a16:creationId xmlns:a16="http://schemas.microsoft.com/office/drawing/2014/main" id="{14A12A72-56F1-4A59-BE6D-C01080BE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19" y="272536"/>
            <a:ext cx="5999094" cy="16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1FF82B-A8D4-4C63-8663-6572AFFC5B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30" y="101781"/>
            <a:ext cx="3174100" cy="204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7B56BF0-19E3-49BE-AE59-B72890923E43}"/>
              </a:ext>
            </a:extLst>
          </p:cNvPr>
          <p:cNvSpPr txBox="1"/>
          <p:nvPr/>
        </p:nvSpPr>
        <p:spPr>
          <a:xfrm>
            <a:off x="1208968" y="2670737"/>
            <a:ext cx="9419275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</a:p>
          <a:p>
            <a:pPr>
              <a:lnSpc>
                <a:spcPct val="150000"/>
              </a:lnSpc>
            </a:pP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“EVALUACIÓN DE LA RESPUESTA DE DOS PROTOCOLOS DE SINCRONIZACIÓN DE CELO PARA, RECEPTORAS DE EMBRIONES BOVINOS EN RAZAS MESTIZAS DE LECHE”.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218B62-8B1E-4A04-A29C-265BB6F092EC}"/>
              </a:ext>
            </a:extLst>
          </p:cNvPr>
          <p:cNvSpPr txBox="1"/>
          <p:nvPr/>
        </p:nvSpPr>
        <p:spPr>
          <a:xfrm>
            <a:off x="1428750" y="4535292"/>
            <a:ext cx="8706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PALLASCO OÑA NELLY MARGOTH</a:t>
            </a:r>
          </a:p>
          <a:p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DIRETOR DE TESIS: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DR. GELACIO GÓMEZ MENDOZA</a:t>
            </a:r>
          </a:p>
          <a:p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SANTO DOMINGO 2021</a:t>
            </a:r>
          </a:p>
        </p:txBody>
      </p:sp>
      <p:grpSp>
        <p:nvGrpSpPr>
          <p:cNvPr id="9" name="Google Shape;2013;p55">
            <a:extLst>
              <a:ext uri="{FF2B5EF4-FFF2-40B4-BE49-F238E27FC236}">
                <a16:creationId xmlns:a16="http://schemas.microsoft.com/office/drawing/2014/main" id="{A356DEFF-1BEE-47FB-B9F6-A130491340B1}"/>
              </a:ext>
            </a:extLst>
          </p:cNvPr>
          <p:cNvGrpSpPr/>
          <p:nvPr/>
        </p:nvGrpSpPr>
        <p:grpSpPr>
          <a:xfrm>
            <a:off x="8716002" y="4499113"/>
            <a:ext cx="2838521" cy="1964899"/>
            <a:chOff x="238125" y="2669375"/>
            <a:chExt cx="2039900" cy="1412073"/>
          </a:xfrm>
        </p:grpSpPr>
        <p:sp>
          <p:nvSpPr>
            <p:cNvPr id="10" name="Google Shape;2014;p55">
              <a:extLst>
                <a:ext uri="{FF2B5EF4-FFF2-40B4-BE49-F238E27FC236}">
                  <a16:creationId xmlns:a16="http://schemas.microsoft.com/office/drawing/2014/main" id="{B123043B-374D-42AB-8D52-556BD6594CE0}"/>
                </a:ext>
              </a:extLst>
            </p:cNvPr>
            <p:cNvSpPr/>
            <p:nvPr/>
          </p:nvSpPr>
          <p:spPr>
            <a:xfrm>
              <a:off x="381569" y="3883898"/>
              <a:ext cx="1721307" cy="197550"/>
            </a:xfrm>
            <a:custGeom>
              <a:avLst/>
              <a:gdLst/>
              <a:ahLst/>
              <a:cxnLst/>
              <a:rect l="l" t="t" r="r" b="b"/>
              <a:pathLst>
                <a:path w="54649" h="7902" extrusionOk="0">
                  <a:moveTo>
                    <a:pt x="24550" y="0"/>
                  </a:moveTo>
                  <a:lnTo>
                    <a:pt x="21822" y="94"/>
                  </a:lnTo>
                  <a:lnTo>
                    <a:pt x="19188" y="188"/>
                  </a:lnTo>
                  <a:lnTo>
                    <a:pt x="16696" y="283"/>
                  </a:lnTo>
                  <a:lnTo>
                    <a:pt x="14297" y="471"/>
                  </a:lnTo>
                  <a:lnTo>
                    <a:pt x="12040" y="659"/>
                  </a:lnTo>
                  <a:lnTo>
                    <a:pt x="9924" y="894"/>
                  </a:lnTo>
                  <a:lnTo>
                    <a:pt x="7995" y="1129"/>
                  </a:lnTo>
                  <a:lnTo>
                    <a:pt x="6208" y="1411"/>
                  </a:lnTo>
                  <a:lnTo>
                    <a:pt x="4656" y="1740"/>
                  </a:lnTo>
                  <a:lnTo>
                    <a:pt x="3292" y="2070"/>
                  </a:lnTo>
                  <a:lnTo>
                    <a:pt x="2117" y="2399"/>
                  </a:lnTo>
                  <a:lnTo>
                    <a:pt x="1223" y="2775"/>
                  </a:lnTo>
                  <a:lnTo>
                    <a:pt x="847" y="2963"/>
                  </a:lnTo>
                  <a:lnTo>
                    <a:pt x="518" y="3151"/>
                  </a:lnTo>
                  <a:lnTo>
                    <a:pt x="283" y="3339"/>
                  </a:lnTo>
                  <a:lnTo>
                    <a:pt x="142" y="3528"/>
                  </a:lnTo>
                  <a:lnTo>
                    <a:pt x="0" y="3716"/>
                  </a:lnTo>
                  <a:lnTo>
                    <a:pt x="0" y="3951"/>
                  </a:lnTo>
                  <a:lnTo>
                    <a:pt x="0" y="4139"/>
                  </a:lnTo>
                  <a:lnTo>
                    <a:pt x="142" y="4327"/>
                  </a:lnTo>
                  <a:lnTo>
                    <a:pt x="283" y="4515"/>
                  </a:lnTo>
                  <a:lnTo>
                    <a:pt x="518" y="4750"/>
                  </a:lnTo>
                  <a:lnTo>
                    <a:pt x="847" y="4938"/>
                  </a:lnTo>
                  <a:lnTo>
                    <a:pt x="1223" y="5127"/>
                  </a:lnTo>
                  <a:lnTo>
                    <a:pt x="2117" y="5456"/>
                  </a:lnTo>
                  <a:lnTo>
                    <a:pt x="3292" y="5832"/>
                  </a:lnTo>
                  <a:lnTo>
                    <a:pt x="4656" y="6161"/>
                  </a:lnTo>
                  <a:lnTo>
                    <a:pt x="6208" y="6443"/>
                  </a:lnTo>
                  <a:lnTo>
                    <a:pt x="7995" y="6726"/>
                  </a:lnTo>
                  <a:lnTo>
                    <a:pt x="9924" y="6961"/>
                  </a:lnTo>
                  <a:lnTo>
                    <a:pt x="12040" y="7196"/>
                  </a:lnTo>
                  <a:lnTo>
                    <a:pt x="14297" y="7384"/>
                  </a:lnTo>
                  <a:lnTo>
                    <a:pt x="16696" y="7572"/>
                  </a:lnTo>
                  <a:lnTo>
                    <a:pt x="19188" y="7713"/>
                  </a:lnTo>
                  <a:lnTo>
                    <a:pt x="21822" y="7807"/>
                  </a:lnTo>
                  <a:lnTo>
                    <a:pt x="24550" y="7854"/>
                  </a:lnTo>
                  <a:lnTo>
                    <a:pt x="27324" y="7901"/>
                  </a:lnTo>
                  <a:lnTo>
                    <a:pt x="30099" y="7854"/>
                  </a:lnTo>
                  <a:lnTo>
                    <a:pt x="32827" y="7807"/>
                  </a:lnTo>
                  <a:lnTo>
                    <a:pt x="35461" y="7713"/>
                  </a:lnTo>
                  <a:lnTo>
                    <a:pt x="37953" y="7572"/>
                  </a:lnTo>
                  <a:lnTo>
                    <a:pt x="40352" y="7384"/>
                  </a:lnTo>
                  <a:lnTo>
                    <a:pt x="42609" y="7196"/>
                  </a:lnTo>
                  <a:lnTo>
                    <a:pt x="44725" y="6961"/>
                  </a:lnTo>
                  <a:lnTo>
                    <a:pt x="46653" y="6726"/>
                  </a:lnTo>
                  <a:lnTo>
                    <a:pt x="48441" y="6443"/>
                  </a:lnTo>
                  <a:lnTo>
                    <a:pt x="49993" y="6161"/>
                  </a:lnTo>
                  <a:lnTo>
                    <a:pt x="51356" y="5832"/>
                  </a:lnTo>
                  <a:lnTo>
                    <a:pt x="52532" y="5456"/>
                  </a:lnTo>
                  <a:lnTo>
                    <a:pt x="53426" y="5127"/>
                  </a:lnTo>
                  <a:lnTo>
                    <a:pt x="53802" y="4938"/>
                  </a:lnTo>
                  <a:lnTo>
                    <a:pt x="54131" y="4750"/>
                  </a:lnTo>
                  <a:lnTo>
                    <a:pt x="54366" y="4515"/>
                  </a:lnTo>
                  <a:lnTo>
                    <a:pt x="54507" y="4327"/>
                  </a:lnTo>
                  <a:lnTo>
                    <a:pt x="54648" y="4139"/>
                  </a:lnTo>
                  <a:lnTo>
                    <a:pt x="54648" y="3951"/>
                  </a:lnTo>
                  <a:lnTo>
                    <a:pt x="54648" y="3716"/>
                  </a:lnTo>
                  <a:lnTo>
                    <a:pt x="54507" y="3528"/>
                  </a:lnTo>
                  <a:lnTo>
                    <a:pt x="54366" y="3339"/>
                  </a:lnTo>
                  <a:lnTo>
                    <a:pt x="54131" y="3151"/>
                  </a:lnTo>
                  <a:lnTo>
                    <a:pt x="53802" y="2963"/>
                  </a:lnTo>
                  <a:lnTo>
                    <a:pt x="53426" y="2775"/>
                  </a:lnTo>
                  <a:lnTo>
                    <a:pt x="52532" y="2399"/>
                  </a:lnTo>
                  <a:lnTo>
                    <a:pt x="51356" y="2070"/>
                  </a:lnTo>
                  <a:lnTo>
                    <a:pt x="49993" y="1740"/>
                  </a:lnTo>
                  <a:lnTo>
                    <a:pt x="48441" y="1411"/>
                  </a:lnTo>
                  <a:lnTo>
                    <a:pt x="46653" y="1129"/>
                  </a:lnTo>
                  <a:lnTo>
                    <a:pt x="44725" y="894"/>
                  </a:lnTo>
                  <a:lnTo>
                    <a:pt x="42609" y="659"/>
                  </a:lnTo>
                  <a:lnTo>
                    <a:pt x="40352" y="471"/>
                  </a:lnTo>
                  <a:lnTo>
                    <a:pt x="37953" y="283"/>
                  </a:lnTo>
                  <a:lnTo>
                    <a:pt x="35461" y="188"/>
                  </a:lnTo>
                  <a:lnTo>
                    <a:pt x="32827" y="94"/>
                  </a:lnTo>
                  <a:lnTo>
                    <a:pt x="30099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5;p55">
              <a:extLst>
                <a:ext uri="{FF2B5EF4-FFF2-40B4-BE49-F238E27FC236}">
                  <a16:creationId xmlns:a16="http://schemas.microsoft.com/office/drawing/2014/main" id="{10C66ACE-109B-4281-ADE7-9B75BB418DD0}"/>
                </a:ext>
              </a:extLst>
            </p:cNvPr>
            <p:cNvSpPr/>
            <p:nvPr/>
          </p:nvSpPr>
          <p:spPr>
            <a:xfrm>
              <a:off x="2031100" y="2839850"/>
              <a:ext cx="194025" cy="349225"/>
            </a:xfrm>
            <a:custGeom>
              <a:avLst/>
              <a:gdLst/>
              <a:ahLst/>
              <a:cxnLst/>
              <a:rect l="l" t="t" r="r" b="b"/>
              <a:pathLst>
                <a:path w="7761" h="13969" extrusionOk="0">
                  <a:moveTo>
                    <a:pt x="565" y="1"/>
                  </a:moveTo>
                  <a:lnTo>
                    <a:pt x="1" y="1082"/>
                  </a:lnTo>
                  <a:lnTo>
                    <a:pt x="612" y="1505"/>
                  </a:lnTo>
                  <a:lnTo>
                    <a:pt x="1176" y="1929"/>
                  </a:lnTo>
                  <a:lnTo>
                    <a:pt x="1694" y="2399"/>
                  </a:lnTo>
                  <a:lnTo>
                    <a:pt x="2211" y="2869"/>
                  </a:lnTo>
                  <a:lnTo>
                    <a:pt x="2681" y="3340"/>
                  </a:lnTo>
                  <a:lnTo>
                    <a:pt x="3152" y="3857"/>
                  </a:lnTo>
                  <a:lnTo>
                    <a:pt x="3998" y="4892"/>
                  </a:lnTo>
                  <a:lnTo>
                    <a:pt x="4704" y="5926"/>
                  </a:lnTo>
                  <a:lnTo>
                    <a:pt x="5362" y="7008"/>
                  </a:lnTo>
                  <a:lnTo>
                    <a:pt x="5879" y="8090"/>
                  </a:lnTo>
                  <a:lnTo>
                    <a:pt x="6350" y="9124"/>
                  </a:lnTo>
                  <a:lnTo>
                    <a:pt x="6726" y="10112"/>
                  </a:lnTo>
                  <a:lnTo>
                    <a:pt x="7008" y="11005"/>
                  </a:lnTo>
                  <a:lnTo>
                    <a:pt x="7290" y="11805"/>
                  </a:lnTo>
                  <a:lnTo>
                    <a:pt x="7478" y="12557"/>
                  </a:lnTo>
                  <a:lnTo>
                    <a:pt x="7666" y="13592"/>
                  </a:lnTo>
                  <a:lnTo>
                    <a:pt x="7761" y="13968"/>
                  </a:lnTo>
                  <a:lnTo>
                    <a:pt x="7619" y="13028"/>
                  </a:lnTo>
                  <a:lnTo>
                    <a:pt x="7525" y="12087"/>
                  </a:lnTo>
                  <a:lnTo>
                    <a:pt x="7337" y="11241"/>
                  </a:lnTo>
                  <a:lnTo>
                    <a:pt x="7149" y="10394"/>
                  </a:lnTo>
                  <a:lnTo>
                    <a:pt x="6961" y="9594"/>
                  </a:lnTo>
                  <a:lnTo>
                    <a:pt x="6726" y="8842"/>
                  </a:lnTo>
                  <a:lnTo>
                    <a:pt x="6209" y="7431"/>
                  </a:lnTo>
                  <a:lnTo>
                    <a:pt x="5644" y="6161"/>
                  </a:lnTo>
                  <a:lnTo>
                    <a:pt x="5033" y="4986"/>
                  </a:lnTo>
                  <a:lnTo>
                    <a:pt x="4421" y="3998"/>
                  </a:lnTo>
                  <a:lnTo>
                    <a:pt x="3763" y="3104"/>
                  </a:lnTo>
                  <a:lnTo>
                    <a:pt x="3152" y="2352"/>
                  </a:lnTo>
                  <a:lnTo>
                    <a:pt x="2587" y="1694"/>
                  </a:lnTo>
                  <a:lnTo>
                    <a:pt x="2023" y="1129"/>
                  </a:lnTo>
                  <a:lnTo>
                    <a:pt x="1553" y="706"/>
                  </a:lnTo>
                  <a:lnTo>
                    <a:pt x="800" y="142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6;p55">
              <a:extLst>
                <a:ext uri="{FF2B5EF4-FFF2-40B4-BE49-F238E27FC236}">
                  <a16:creationId xmlns:a16="http://schemas.microsoft.com/office/drawing/2014/main" id="{CDD0433E-D177-4832-932A-D62D55E218E3}"/>
                </a:ext>
              </a:extLst>
            </p:cNvPr>
            <p:cNvSpPr/>
            <p:nvPr/>
          </p:nvSpPr>
          <p:spPr>
            <a:xfrm>
              <a:off x="1613725" y="3444175"/>
              <a:ext cx="344500" cy="538500"/>
            </a:xfrm>
            <a:custGeom>
              <a:avLst/>
              <a:gdLst/>
              <a:ahLst/>
              <a:cxnLst/>
              <a:rect l="l" t="t" r="r" b="b"/>
              <a:pathLst>
                <a:path w="13780" h="21540" extrusionOk="0">
                  <a:moveTo>
                    <a:pt x="0" y="1"/>
                  </a:moveTo>
                  <a:lnTo>
                    <a:pt x="235" y="1976"/>
                  </a:lnTo>
                  <a:lnTo>
                    <a:pt x="518" y="3763"/>
                  </a:lnTo>
                  <a:lnTo>
                    <a:pt x="894" y="5362"/>
                  </a:lnTo>
                  <a:lnTo>
                    <a:pt x="1270" y="6820"/>
                  </a:lnTo>
                  <a:lnTo>
                    <a:pt x="1693" y="8090"/>
                  </a:lnTo>
                  <a:lnTo>
                    <a:pt x="2117" y="9218"/>
                  </a:lnTo>
                  <a:lnTo>
                    <a:pt x="2587" y="10206"/>
                  </a:lnTo>
                  <a:lnTo>
                    <a:pt x="3010" y="11052"/>
                  </a:lnTo>
                  <a:lnTo>
                    <a:pt x="3433" y="11805"/>
                  </a:lnTo>
                  <a:lnTo>
                    <a:pt x="3857" y="12369"/>
                  </a:lnTo>
                  <a:lnTo>
                    <a:pt x="4233" y="12886"/>
                  </a:lnTo>
                  <a:lnTo>
                    <a:pt x="4562" y="13263"/>
                  </a:lnTo>
                  <a:lnTo>
                    <a:pt x="5079" y="13733"/>
                  </a:lnTo>
                  <a:lnTo>
                    <a:pt x="5268" y="13874"/>
                  </a:lnTo>
                  <a:lnTo>
                    <a:pt x="3386" y="21540"/>
                  </a:lnTo>
                  <a:lnTo>
                    <a:pt x="6020" y="21540"/>
                  </a:lnTo>
                  <a:lnTo>
                    <a:pt x="6208" y="21305"/>
                  </a:lnTo>
                  <a:lnTo>
                    <a:pt x="6772" y="20552"/>
                  </a:lnTo>
                  <a:lnTo>
                    <a:pt x="7149" y="19988"/>
                  </a:lnTo>
                  <a:lnTo>
                    <a:pt x="7572" y="19235"/>
                  </a:lnTo>
                  <a:lnTo>
                    <a:pt x="8042" y="18342"/>
                  </a:lnTo>
                  <a:lnTo>
                    <a:pt x="8607" y="17213"/>
                  </a:lnTo>
                  <a:lnTo>
                    <a:pt x="9171" y="15896"/>
                  </a:lnTo>
                  <a:lnTo>
                    <a:pt x="9782" y="14391"/>
                  </a:lnTo>
                  <a:lnTo>
                    <a:pt x="10441" y="12698"/>
                  </a:lnTo>
                  <a:lnTo>
                    <a:pt x="11099" y="10723"/>
                  </a:lnTo>
                  <a:lnTo>
                    <a:pt x="11758" y="8513"/>
                  </a:lnTo>
                  <a:lnTo>
                    <a:pt x="12416" y="6067"/>
                  </a:lnTo>
                  <a:lnTo>
                    <a:pt x="13074" y="3293"/>
                  </a:lnTo>
                  <a:lnTo>
                    <a:pt x="13733" y="330"/>
                  </a:lnTo>
                  <a:lnTo>
                    <a:pt x="13780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17;p55">
              <a:extLst>
                <a:ext uri="{FF2B5EF4-FFF2-40B4-BE49-F238E27FC236}">
                  <a16:creationId xmlns:a16="http://schemas.microsoft.com/office/drawing/2014/main" id="{2C10721F-2716-4682-AA92-74A87F27B6AE}"/>
                </a:ext>
              </a:extLst>
            </p:cNvPr>
            <p:cNvSpPr/>
            <p:nvPr/>
          </p:nvSpPr>
          <p:spPr>
            <a:xfrm>
              <a:off x="890650" y="3607600"/>
              <a:ext cx="157575" cy="364500"/>
            </a:xfrm>
            <a:custGeom>
              <a:avLst/>
              <a:gdLst/>
              <a:ahLst/>
              <a:cxnLst/>
              <a:rect l="l" t="t" r="r" b="b"/>
              <a:pathLst>
                <a:path w="6303" h="14580" extrusionOk="0">
                  <a:moveTo>
                    <a:pt x="0" y="1"/>
                  </a:moveTo>
                  <a:lnTo>
                    <a:pt x="612" y="14580"/>
                  </a:lnTo>
                  <a:lnTo>
                    <a:pt x="3010" y="14580"/>
                  </a:lnTo>
                  <a:lnTo>
                    <a:pt x="6302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8;p55">
              <a:extLst>
                <a:ext uri="{FF2B5EF4-FFF2-40B4-BE49-F238E27FC236}">
                  <a16:creationId xmlns:a16="http://schemas.microsoft.com/office/drawing/2014/main" id="{955D8CB7-FC8A-41C2-B03B-8733ED25CB59}"/>
                </a:ext>
              </a:extLst>
            </p:cNvPr>
            <p:cNvSpPr/>
            <p:nvPr/>
          </p:nvSpPr>
          <p:spPr>
            <a:xfrm>
              <a:off x="1698375" y="3945025"/>
              <a:ext cx="92900" cy="37650"/>
            </a:xfrm>
            <a:custGeom>
              <a:avLst/>
              <a:gdLst/>
              <a:ahLst/>
              <a:cxnLst/>
              <a:rect l="l" t="t" r="r" b="b"/>
              <a:pathLst>
                <a:path w="3716" h="1506" extrusionOk="0">
                  <a:moveTo>
                    <a:pt x="377" y="1"/>
                  </a:moveTo>
                  <a:lnTo>
                    <a:pt x="0" y="1506"/>
                  </a:lnTo>
                  <a:lnTo>
                    <a:pt x="2634" y="1506"/>
                  </a:lnTo>
                  <a:lnTo>
                    <a:pt x="2916" y="1130"/>
                  </a:lnTo>
                  <a:lnTo>
                    <a:pt x="3245" y="706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19;p55">
              <a:extLst>
                <a:ext uri="{FF2B5EF4-FFF2-40B4-BE49-F238E27FC236}">
                  <a16:creationId xmlns:a16="http://schemas.microsoft.com/office/drawing/2014/main" id="{1DAB83EA-66AE-4569-83F5-2559B22B35AF}"/>
                </a:ext>
              </a:extLst>
            </p:cNvPr>
            <p:cNvSpPr/>
            <p:nvPr/>
          </p:nvSpPr>
          <p:spPr>
            <a:xfrm>
              <a:off x="903575" y="3927400"/>
              <a:ext cx="72925" cy="44700"/>
            </a:xfrm>
            <a:custGeom>
              <a:avLst/>
              <a:gdLst/>
              <a:ahLst/>
              <a:cxnLst/>
              <a:rect l="l" t="t" r="r" b="b"/>
              <a:pathLst>
                <a:path w="2917" h="1788" extrusionOk="0">
                  <a:moveTo>
                    <a:pt x="1" y="0"/>
                  </a:moveTo>
                  <a:lnTo>
                    <a:pt x="95" y="1788"/>
                  </a:lnTo>
                  <a:lnTo>
                    <a:pt x="2493" y="17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20;p55">
              <a:extLst>
                <a:ext uri="{FF2B5EF4-FFF2-40B4-BE49-F238E27FC236}">
                  <a16:creationId xmlns:a16="http://schemas.microsoft.com/office/drawing/2014/main" id="{220D0A5B-6FAC-48CE-8867-118855BBA9FE}"/>
                </a:ext>
              </a:extLst>
            </p:cNvPr>
            <p:cNvSpPr/>
            <p:nvPr/>
          </p:nvSpPr>
          <p:spPr>
            <a:xfrm>
              <a:off x="1380925" y="3615825"/>
              <a:ext cx="289250" cy="288075"/>
            </a:xfrm>
            <a:custGeom>
              <a:avLst/>
              <a:gdLst/>
              <a:ahLst/>
              <a:cxnLst/>
              <a:rect l="l" t="t" r="r" b="b"/>
              <a:pathLst>
                <a:path w="11570" h="11523" extrusionOk="0">
                  <a:moveTo>
                    <a:pt x="5174" y="1"/>
                  </a:moveTo>
                  <a:lnTo>
                    <a:pt x="4609" y="95"/>
                  </a:lnTo>
                  <a:lnTo>
                    <a:pt x="4045" y="236"/>
                  </a:lnTo>
                  <a:lnTo>
                    <a:pt x="3528" y="424"/>
                  </a:lnTo>
                  <a:lnTo>
                    <a:pt x="3010" y="659"/>
                  </a:lnTo>
                  <a:lnTo>
                    <a:pt x="2540" y="988"/>
                  </a:lnTo>
                  <a:lnTo>
                    <a:pt x="2117" y="1318"/>
                  </a:lnTo>
                  <a:lnTo>
                    <a:pt x="1694" y="1694"/>
                  </a:lnTo>
                  <a:lnTo>
                    <a:pt x="1317" y="2070"/>
                  </a:lnTo>
                  <a:lnTo>
                    <a:pt x="988" y="2540"/>
                  </a:lnTo>
                  <a:lnTo>
                    <a:pt x="706" y="3011"/>
                  </a:lnTo>
                  <a:lnTo>
                    <a:pt x="471" y="3528"/>
                  </a:lnTo>
                  <a:lnTo>
                    <a:pt x="283" y="4045"/>
                  </a:lnTo>
                  <a:lnTo>
                    <a:pt x="142" y="4610"/>
                  </a:lnTo>
                  <a:lnTo>
                    <a:pt x="48" y="5174"/>
                  </a:lnTo>
                  <a:lnTo>
                    <a:pt x="0" y="5738"/>
                  </a:lnTo>
                  <a:lnTo>
                    <a:pt x="48" y="6350"/>
                  </a:lnTo>
                  <a:lnTo>
                    <a:pt x="142" y="6961"/>
                  </a:lnTo>
                  <a:lnTo>
                    <a:pt x="283" y="7525"/>
                  </a:lnTo>
                  <a:lnTo>
                    <a:pt x="471" y="8043"/>
                  </a:lnTo>
                  <a:lnTo>
                    <a:pt x="753" y="8560"/>
                  </a:lnTo>
                  <a:lnTo>
                    <a:pt x="1035" y="9030"/>
                  </a:lnTo>
                  <a:lnTo>
                    <a:pt x="1364" y="9501"/>
                  </a:lnTo>
                  <a:lnTo>
                    <a:pt x="1741" y="9924"/>
                  </a:lnTo>
                  <a:lnTo>
                    <a:pt x="2164" y="10253"/>
                  </a:lnTo>
                  <a:lnTo>
                    <a:pt x="2587" y="10582"/>
                  </a:lnTo>
                  <a:lnTo>
                    <a:pt x="3057" y="10864"/>
                  </a:lnTo>
                  <a:lnTo>
                    <a:pt x="3575" y="11100"/>
                  </a:lnTo>
                  <a:lnTo>
                    <a:pt x="4092" y="11288"/>
                  </a:lnTo>
                  <a:lnTo>
                    <a:pt x="4656" y="11429"/>
                  </a:lnTo>
                  <a:lnTo>
                    <a:pt x="5221" y="11523"/>
                  </a:lnTo>
                  <a:lnTo>
                    <a:pt x="6255" y="11523"/>
                  </a:lnTo>
                  <a:lnTo>
                    <a:pt x="6726" y="11476"/>
                  </a:lnTo>
                  <a:lnTo>
                    <a:pt x="7149" y="11382"/>
                  </a:lnTo>
                  <a:lnTo>
                    <a:pt x="7572" y="11241"/>
                  </a:lnTo>
                  <a:lnTo>
                    <a:pt x="7995" y="11100"/>
                  </a:lnTo>
                  <a:lnTo>
                    <a:pt x="8419" y="10911"/>
                  </a:lnTo>
                  <a:lnTo>
                    <a:pt x="8795" y="10676"/>
                  </a:lnTo>
                  <a:lnTo>
                    <a:pt x="9171" y="10441"/>
                  </a:lnTo>
                  <a:lnTo>
                    <a:pt x="9500" y="10159"/>
                  </a:lnTo>
                  <a:lnTo>
                    <a:pt x="9830" y="9877"/>
                  </a:lnTo>
                  <a:lnTo>
                    <a:pt x="10159" y="9548"/>
                  </a:lnTo>
                  <a:lnTo>
                    <a:pt x="10394" y="9218"/>
                  </a:lnTo>
                  <a:lnTo>
                    <a:pt x="10676" y="8842"/>
                  </a:lnTo>
                  <a:lnTo>
                    <a:pt x="10864" y="8466"/>
                  </a:lnTo>
                  <a:lnTo>
                    <a:pt x="11099" y="8090"/>
                  </a:lnTo>
                  <a:lnTo>
                    <a:pt x="11240" y="7666"/>
                  </a:lnTo>
                  <a:lnTo>
                    <a:pt x="11382" y="7196"/>
                  </a:lnTo>
                  <a:lnTo>
                    <a:pt x="11476" y="6726"/>
                  </a:lnTo>
                  <a:lnTo>
                    <a:pt x="11523" y="6256"/>
                  </a:lnTo>
                  <a:lnTo>
                    <a:pt x="11570" y="5738"/>
                  </a:lnTo>
                  <a:lnTo>
                    <a:pt x="11523" y="5174"/>
                  </a:lnTo>
                  <a:lnTo>
                    <a:pt x="11429" y="4610"/>
                  </a:lnTo>
                  <a:lnTo>
                    <a:pt x="11288" y="4045"/>
                  </a:lnTo>
                  <a:lnTo>
                    <a:pt x="11099" y="3528"/>
                  </a:lnTo>
                  <a:lnTo>
                    <a:pt x="10864" y="3011"/>
                  </a:lnTo>
                  <a:lnTo>
                    <a:pt x="10582" y="2540"/>
                  </a:lnTo>
                  <a:lnTo>
                    <a:pt x="10253" y="2070"/>
                  </a:lnTo>
                  <a:lnTo>
                    <a:pt x="9877" y="1694"/>
                  </a:lnTo>
                  <a:lnTo>
                    <a:pt x="9453" y="1318"/>
                  </a:lnTo>
                  <a:lnTo>
                    <a:pt x="9030" y="988"/>
                  </a:lnTo>
                  <a:lnTo>
                    <a:pt x="8560" y="659"/>
                  </a:lnTo>
                  <a:lnTo>
                    <a:pt x="8042" y="424"/>
                  </a:lnTo>
                  <a:lnTo>
                    <a:pt x="7525" y="236"/>
                  </a:lnTo>
                  <a:lnTo>
                    <a:pt x="6961" y="95"/>
                  </a:lnTo>
                  <a:lnTo>
                    <a:pt x="6396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21;p55">
              <a:extLst>
                <a:ext uri="{FF2B5EF4-FFF2-40B4-BE49-F238E27FC236}">
                  <a16:creationId xmlns:a16="http://schemas.microsoft.com/office/drawing/2014/main" id="{6B577B3D-DC3C-424E-A9FB-EA858C382E9E}"/>
                </a:ext>
              </a:extLst>
            </p:cNvPr>
            <p:cNvSpPr/>
            <p:nvPr/>
          </p:nvSpPr>
          <p:spPr>
            <a:xfrm>
              <a:off x="1566700" y="3847450"/>
              <a:ext cx="62325" cy="77625"/>
            </a:xfrm>
            <a:custGeom>
              <a:avLst/>
              <a:gdLst/>
              <a:ahLst/>
              <a:cxnLst/>
              <a:rect l="l" t="t" r="r" b="b"/>
              <a:pathLst>
                <a:path w="2493" h="3105" extrusionOk="0">
                  <a:moveTo>
                    <a:pt x="564" y="0"/>
                  </a:moveTo>
                  <a:lnTo>
                    <a:pt x="423" y="48"/>
                  </a:lnTo>
                  <a:lnTo>
                    <a:pt x="282" y="95"/>
                  </a:lnTo>
                  <a:lnTo>
                    <a:pt x="141" y="189"/>
                  </a:lnTo>
                  <a:lnTo>
                    <a:pt x="47" y="283"/>
                  </a:lnTo>
                  <a:lnTo>
                    <a:pt x="0" y="424"/>
                  </a:lnTo>
                  <a:lnTo>
                    <a:pt x="0" y="659"/>
                  </a:lnTo>
                  <a:lnTo>
                    <a:pt x="94" y="941"/>
                  </a:lnTo>
                  <a:lnTo>
                    <a:pt x="188" y="1176"/>
                  </a:lnTo>
                  <a:lnTo>
                    <a:pt x="611" y="1882"/>
                  </a:lnTo>
                  <a:lnTo>
                    <a:pt x="1129" y="2540"/>
                  </a:lnTo>
                  <a:lnTo>
                    <a:pt x="1364" y="2869"/>
                  </a:lnTo>
                  <a:lnTo>
                    <a:pt x="1505" y="2963"/>
                  </a:lnTo>
                  <a:lnTo>
                    <a:pt x="1693" y="3057"/>
                  </a:lnTo>
                  <a:lnTo>
                    <a:pt x="1881" y="3104"/>
                  </a:lnTo>
                  <a:lnTo>
                    <a:pt x="2069" y="3104"/>
                  </a:lnTo>
                  <a:lnTo>
                    <a:pt x="2258" y="3057"/>
                  </a:lnTo>
                  <a:lnTo>
                    <a:pt x="2399" y="2963"/>
                  </a:lnTo>
                  <a:lnTo>
                    <a:pt x="2493" y="2775"/>
                  </a:lnTo>
                  <a:lnTo>
                    <a:pt x="2493" y="2540"/>
                  </a:lnTo>
                  <a:lnTo>
                    <a:pt x="2446" y="2352"/>
                  </a:lnTo>
                  <a:lnTo>
                    <a:pt x="2399" y="2117"/>
                  </a:lnTo>
                  <a:lnTo>
                    <a:pt x="2210" y="1646"/>
                  </a:lnTo>
                  <a:lnTo>
                    <a:pt x="1928" y="1223"/>
                  </a:lnTo>
                  <a:lnTo>
                    <a:pt x="1646" y="800"/>
                  </a:lnTo>
                  <a:lnTo>
                    <a:pt x="1270" y="424"/>
                  </a:lnTo>
                  <a:lnTo>
                    <a:pt x="1035" y="189"/>
                  </a:lnTo>
                  <a:lnTo>
                    <a:pt x="894" y="95"/>
                  </a:lnTo>
                  <a:lnTo>
                    <a:pt x="753" y="4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22;p55">
              <a:extLst>
                <a:ext uri="{FF2B5EF4-FFF2-40B4-BE49-F238E27FC236}">
                  <a16:creationId xmlns:a16="http://schemas.microsoft.com/office/drawing/2014/main" id="{4569420C-5EE0-49DD-86CB-366A75C0EC60}"/>
                </a:ext>
              </a:extLst>
            </p:cNvPr>
            <p:cNvSpPr/>
            <p:nvPr/>
          </p:nvSpPr>
          <p:spPr>
            <a:xfrm>
              <a:off x="1517300" y="3873325"/>
              <a:ext cx="29425" cy="76425"/>
            </a:xfrm>
            <a:custGeom>
              <a:avLst/>
              <a:gdLst/>
              <a:ahLst/>
              <a:cxnLst/>
              <a:rect l="l" t="t" r="r" b="b"/>
              <a:pathLst>
                <a:path w="1177" h="3057" extrusionOk="0">
                  <a:moveTo>
                    <a:pt x="612" y="0"/>
                  </a:moveTo>
                  <a:lnTo>
                    <a:pt x="330" y="611"/>
                  </a:lnTo>
                  <a:lnTo>
                    <a:pt x="95" y="1223"/>
                  </a:lnTo>
                  <a:lnTo>
                    <a:pt x="48" y="1505"/>
                  </a:lnTo>
                  <a:lnTo>
                    <a:pt x="1" y="1834"/>
                  </a:lnTo>
                  <a:lnTo>
                    <a:pt x="1" y="2163"/>
                  </a:lnTo>
                  <a:lnTo>
                    <a:pt x="1" y="2493"/>
                  </a:lnTo>
                  <a:lnTo>
                    <a:pt x="48" y="2634"/>
                  </a:lnTo>
                  <a:lnTo>
                    <a:pt x="142" y="2822"/>
                  </a:lnTo>
                  <a:lnTo>
                    <a:pt x="236" y="2963"/>
                  </a:lnTo>
                  <a:lnTo>
                    <a:pt x="377" y="3057"/>
                  </a:lnTo>
                  <a:lnTo>
                    <a:pt x="706" y="3057"/>
                  </a:lnTo>
                  <a:lnTo>
                    <a:pt x="847" y="2963"/>
                  </a:lnTo>
                  <a:lnTo>
                    <a:pt x="988" y="2869"/>
                  </a:lnTo>
                  <a:lnTo>
                    <a:pt x="1036" y="2681"/>
                  </a:lnTo>
                  <a:lnTo>
                    <a:pt x="1130" y="2540"/>
                  </a:lnTo>
                  <a:lnTo>
                    <a:pt x="1177" y="2210"/>
                  </a:lnTo>
                  <a:lnTo>
                    <a:pt x="1177" y="1646"/>
                  </a:lnTo>
                  <a:lnTo>
                    <a:pt x="1083" y="1035"/>
                  </a:lnTo>
                  <a:lnTo>
                    <a:pt x="894" y="517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23;p55">
              <a:extLst>
                <a:ext uri="{FF2B5EF4-FFF2-40B4-BE49-F238E27FC236}">
                  <a16:creationId xmlns:a16="http://schemas.microsoft.com/office/drawing/2014/main" id="{E3D81D45-AEAB-4F03-B596-5288CF82D561}"/>
                </a:ext>
              </a:extLst>
            </p:cNvPr>
            <p:cNvSpPr/>
            <p:nvPr/>
          </p:nvSpPr>
          <p:spPr>
            <a:xfrm>
              <a:off x="1436175" y="3875675"/>
              <a:ext cx="50600" cy="56450"/>
            </a:xfrm>
            <a:custGeom>
              <a:avLst/>
              <a:gdLst/>
              <a:ahLst/>
              <a:cxnLst/>
              <a:rect l="l" t="t" r="r" b="b"/>
              <a:pathLst>
                <a:path w="2024" h="2258" extrusionOk="0">
                  <a:moveTo>
                    <a:pt x="1412" y="0"/>
                  </a:moveTo>
                  <a:lnTo>
                    <a:pt x="1224" y="47"/>
                  </a:lnTo>
                  <a:lnTo>
                    <a:pt x="1083" y="141"/>
                  </a:lnTo>
                  <a:lnTo>
                    <a:pt x="800" y="376"/>
                  </a:lnTo>
                  <a:lnTo>
                    <a:pt x="424" y="941"/>
                  </a:lnTo>
                  <a:lnTo>
                    <a:pt x="48" y="1505"/>
                  </a:lnTo>
                  <a:lnTo>
                    <a:pt x="1" y="1693"/>
                  </a:lnTo>
                  <a:lnTo>
                    <a:pt x="48" y="1834"/>
                  </a:lnTo>
                  <a:lnTo>
                    <a:pt x="95" y="1975"/>
                  </a:lnTo>
                  <a:lnTo>
                    <a:pt x="189" y="2116"/>
                  </a:lnTo>
                  <a:lnTo>
                    <a:pt x="283" y="2211"/>
                  </a:lnTo>
                  <a:lnTo>
                    <a:pt x="424" y="2258"/>
                  </a:lnTo>
                  <a:lnTo>
                    <a:pt x="612" y="2258"/>
                  </a:lnTo>
                  <a:lnTo>
                    <a:pt x="753" y="2164"/>
                  </a:lnTo>
                  <a:lnTo>
                    <a:pt x="1035" y="1975"/>
                  </a:lnTo>
                  <a:lnTo>
                    <a:pt x="1271" y="1740"/>
                  </a:lnTo>
                  <a:lnTo>
                    <a:pt x="1506" y="1458"/>
                  </a:lnTo>
                  <a:lnTo>
                    <a:pt x="1835" y="894"/>
                  </a:lnTo>
                  <a:lnTo>
                    <a:pt x="1976" y="565"/>
                  </a:lnTo>
                  <a:lnTo>
                    <a:pt x="2023" y="423"/>
                  </a:lnTo>
                  <a:lnTo>
                    <a:pt x="1976" y="282"/>
                  </a:lnTo>
                  <a:lnTo>
                    <a:pt x="1882" y="141"/>
                  </a:lnTo>
                  <a:lnTo>
                    <a:pt x="1741" y="4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24;p55">
              <a:extLst>
                <a:ext uri="{FF2B5EF4-FFF2-40B4-BE49-F238E27FC236}">
                  <a16:creationId xmlns:a16="http://schemas.microsoft.com/office/drawing/2014/main" id="{2C5FD91E-1561-4562-9B67-A56E3C77BF95}"/>
                </a:ext>
              </a:extLst>
            </p:cNvPr>
            <p:cNvSpPr/>
            <p:nvPr/>
          </p:nvSpPr>
          <p:spPr>
            <a:xfrm>
              <a:off x="574375" y="2839850"/>
              <a:ext cx="1494375" cy="1005275"/>
            </a:xfrm>
            <a:custGeom>
              <a:avLst/>
              <a:gdLst/>
              <a:ahLst/>
              <a:cxnLst/>
              <a:rect l="l" t="t" r="r" b="b"/>
              <a:pathLst>
                <a:path w="59775" h="40211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490" y="24973"/>
                  </a:lnTo>
                  <a:lnTo>
                    <a:pt x="7102" y="26008"/>
                  </a:lnTo>
                  <a:lnTo>
                    <a:pt x="7760" y="26995"/>
                  </a:lnTo>
                  <a:lnTo>
                    <a:pt x="8419" y="27889"/>
                  </a:lnTo>
                  <a:lnTo>
                    <a:pt x="9077" y="28782"/>
                  </a:lnTo>
                  <a:lnTo>
                    <a:pt x="9735" y="29629"/>
                  </a:lnTo>
                  <a:lnTo>
                    <a:pt x="10441" y="30475"/>
                  </a:lnTo>
                  <a:lnTo>
                    <a:pt x="11146" y="31228"/>
                  </a:lnTo>
                  <a:lnTo>
                    <a:pt x="12369" y="32451"/>
                  </a:lnTo>
                  <a:lnTo>
                    <a:pt x="13263" y="33250"/>
                  </a:lnTo>
                  <a:lnTo>
                    <a:pt x="14203" y="34050"/>
                  </a:lnTo>
                  <a:lnTo>
                    <a:pt x="15144" y="34755"/>
                  </a:lnTo>
                  <a:lnTo>
                    <a:pt x="16131" y="35460"/>
                  </a:lnTo>
                  <a:lnTo>
                    <a:pt x="17119" y="36072"/>
                  </a:lnTo>
                  <a:lnTo>
                    <a:pt x="18154" y="36683"/>
                  </a:lnTo>
                  <a:lnTo>
                    <a:pt x="19235" y="37248"/>
                  </a:lnTo>
                  <a:lnTo>
                    <a:pt x="20270" y="37718"/>
                  </a:lnTo>
                  <a:lnTo>
                    <a:pt x="21352" y="38188"/>
                  </a:lnTo>
                  <a:lnTo>
                    <a:pt x="22480" y="38611"/>
                  </a:lnTo>
                  <a:lnTo>
                    <a:pt x="23562" y="38988"/>
                  </a:lnTo>
                  <a:lnTo>
                    <a:pt x="24691" y="39270"/>
                  </a:lnTo>
                  <a:lnTo>
                    <a:pt x="25866" y="39552"/>
                  </a:lnTo>
                  <a:lnTo>
                    <a:pt x="26995" y="39787"/>
                  </a:lnTo>
                  <a:lnTo>
                    <a:pt x="28171" y="39975"/>
                  </a:lnTo>
                  <a:lnTo>
                    <a:pt x="29300" y="40116"/>
                  </a:lnTo>
                  <a:lnTo>
                    <a:pt x="30475" y="40163"/>
                  </a:lnTo>
                  <a:lnTo>
                    <a:pt x="31651" y="40210"/>
                  </a:lnTo>
                  <a:lnTo>
                    <a:pt x="32827" y="40210"/>
                  </a:lnTo>
                  <a:lnTo>
                    <a:pt x="34003" y="40163"/>
                  </a:lnTo>
                  <a:lnTo>
                    <a:pt x="35178" y="40069"/>
                  </a:lnTo>
                  <a:lnTo>
                    <a:pt x="36354" y="39881"/>
                  </a:lnTo>
                  <a:lnTo>
                    <a:pt x="37483" y="39693"/>
                  </a:lnTo>
                  <a:lnTo>
                    <a:pt x="38658" y="39458"/>
                  </a:lnTo>
                  <a:lnTo>
                    <a:pt x="39787" y="39129"/>
                  </a:lnTo>
                  <a:lnTo>
                    <a:pt x="40963" y="38800"/>
                  </a:lnTo>
                  <a:lnTo>
                    <a:pt x="42092" y="38376"/>
                  </a:lnTo>
                  <a:lnTo>
                    <a:pt x="43173" y="37953"/>
                  </a:lnTo>
                  <a:lnTo>
                    <a:pt x="44302" y="37436"/>
                  </a:lnTo>
                  <a:lnTo>
                    <a:pt x="45384" y="36918"/>
                  </a:lnTo>
                  <a:lnTo>
                    <a:pt x="46418" y="36307"/>
                  </a:lnTo>
                  <a:lnTo>
                    <a:pt x="47500" y="35649"/>
                  </a:lnTo>
                  <a:lnTo>
                    <a:pt x="48252" y="35131"/>
                  </a:lnTo>
                  <a:lnTo>
                    <a:pt x="49052" y="34567"/>
                  </a:lnTo>
                  <a:lnTo>
                    <a:pt x="49757" y="34003"/>
                  </a:lnTo>
                  <a:lnTo>
                    <a:pt x="50463" y="33391"/>
                  </a:lnTo>
                  <a:lnTo>
                    <a:pt x="51121" y="32827"/>
                  </a:lnTo>
                  <a:lnTo>
                    <a:pt x="51733" y="32168"/>
                  </a:lnTo>
                  <a:lnTo>
                    <a:pt x="52344" y="31557"/>
                  </a:lnTo>
                  <a:lnTo>
                    <a:pt x="52908" y="30899"/>
                  </a:lnTo>
                  <a:lnTo>
                    <a:pt x="53473" y="30240"/>
                  </a:lnTo>
                  <a:lnTo>
                    <a:pt x="53990" y="29582"/>
                  </a:lnTo>
                  <a:lnTo>
                    <a:pt x="54931" y="28218"/>
                  </a:lnTo>
                  <a:lnTo>
                    <a:pt x="55777" y="26807"/>
                  </a:lnTo>
                  <a:lnTo>
                    <a:pt x="56530" y="25349"/>
                  </a:lnTo>
                  <a:lnTo>
                    <a:pt x="57188" y="23891"/>
                  </a:lnTo>
                  <a:lnTo>
                    <a:pt x="57752" y="22433"/>
                  </a:lnTo>
                  <a:lnTo>
                    <a:pt x="58223" y="20929"/>
                  </a:lnTo>
                  <a:lnTo>
                    <a:pt x="58646" y="19471"/>
                  </a:lnTo>
                  <a:lnTo>
                    <a:pt x="58975" y="17966"/>
                  </a:lnTo>
                  <a:lnTo>
                    <a:pt x="59257" y="16508"/>
                  </a:lnTo>
                  <a:lnTo>
                    <a:pt x="59445" y="15050"/>
                  </a:lnTo>
                  <a:lnTo>
                    <a:pt x="59634" y="13639"/>
                  </a:lnTo>
                  <a:lnTo>
                    <a:pt x="59728" y="12228"/>
                  </a:lnTo>
                  <a:lnTo>
                    <a:pt x="59775" y="10864"/>
                  </a:lnTo>
                  <a:lnTo>
                    <a:pt x="59775" y="9594"/>
                  </a:lnTo>
                  <a:lnTo>
                    <a:pt x="59775" y="8325"/>
                  </a:lnTo>
                  <a:lnTo>
                    <a:pt x="59728" y="7149"/>
                  </a:lnTo>
                  <a:lnTo>
                    <a:pt x="59681" y="6020"/>
                  </a:lnTo>
                  <a:lnTo>
                    <a:pt x="59492" y="3998"/>
                  </a:lnTo>
                  <a:lnTo>
                    <a:pt x="59257" y="2305"/>
                  </a:lnTo>
                  <a:lnTo>
                    <a:pt x="59022" y="1035"/>
                  </a:lnTo>
                  <a:lnTo>
                    <a:pt x="5883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25;p55">
              <a:extLst>
                <a:ext uri="{FF2B5EF4-FFF2-40B4-BE49-F238E27FC236}">
                  <a16:creationId xmlns:a16="http://schemas.microsoft.com/office/drawing/2014/main" id="{173760C1-34CD-4B05-9AF7-31C9A3D95CB6}"/>
                </a:ext>
              </a:extLst>
            </p:cNvPr>
            <p:cNvSpPr/>
            <p:nvPr/>
          </p:nvSpPr>
          <p:spPr>
            <a:xfrm>
              <a:off x="574375" y="2839850"/>
              <a:ext cx="1472050" cy="871250"/>
            </a:xfrm>
            <a:custGeom>
              <a:avLst/>
              <a:gdLst/>
              <a:ahLst/>
              <a:cxnLst/>
              <a:rect l="l" t="t" r="r" b="b"/>
              <a:pathLst>
                <a:path w="58882" h="34850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679" y="24926"/>
                  </a:lnTo>
                  <a:lnTo>
                    <a:pt x="7525" y="25867"/>
                  </a:lnTo>
                  <a:lnTo>
                    <a:pt x="8748" y="27089"/>
                  </a:lnTo>
                  <a:lnTo>
                    <a:pt x="9641" y="27889"/>
                  </a:lnTo>
                  <a:lnTo>
                    <a:pt x="10582" y="28641"/>
                  </a:lnTo>
                  <a:lnTo>
                    <a:pt x="11570" y="29394"/>
                  </a:lnTo>
                  <a:lnTo>
                    <a:pt x="12557" y="30099"/>
                  </a:lnTo>
                  <a:lnTo>
                    <a:pt x="13545" y="30711"/>
                  </a:lnTo>
                  <a:lnTo>
                    <a:pt x="14579" y="31322"/>
                  </a:lnTo>
                  <a:lnTo>
                    <a:pt x="15614" y="31839"/>
                  </a:lnTo>
                  <a:lnTo>
                    <a:pt x="16696" y="32357"/>
                  </a:lnTo>
                  <a:lnTo>
                    <a:pt x="17777" y="32827"/>
                  </a:lnTo>
                  <a:lnTo>
                    <a:pt x="18859" y="33250"/>
                  </a:lnTo>
                  <a:lnTo>
                    <a:pt x="19988" y="33579"/>
                  </a:lnTo>
                  <a:lnTo>
                    <a:pt x="21117" y="33909"/>
                  </a:lnTo>
                  <a:lnTo>
                    <a:pt x="22245" y="34191"/>
                  </a:lnTo>
                  <a:lnTo>
                    <a:pt x="23421" y="34426"/>
                  </a:lnTo>
                  <a:lnTo>
                    <a:pt x="24550" y="34614"/>
                  </a:lnTo>
                  <a:lnTo>
                    <a:pt x="25725" y="34708"/>
                  </a:lnTo>
                  <a:lnTo>
                    <a:pt x="26901" y="34802"/>
                  </a:lnTo>
                  <a:lnTo>
                    <a:pt x="28077" y="34849"/>
                  </a:lnTo>
                  <a:lnTo>
                    <a:pt x="29253" y="34849"/>
                  </a:lnTo>
                  <a:lnTo>
                    <a:pt x="30428" y="34802"/>
                  </a:lnTo>
                  <a:lnTo>
                    <a:pt x="31604" y="34661"/>
                  </a:lnTo>
                  <a:lnTo>
                    <a:pt x="32733" y="34520"/>
                  </a:lnTo>
                  <a:lnTo>
                    <a:pt x="33909" y="34332"/>
                  </a:lnTo>
                  <a:lnTo>
                    <a:pt x="35084" y="34050"/>
                  </a:lnTo>
                  <a:lnTo>
                    <a:pt x="36213" y="33767"/>
                  </a:lnTo>
                  <a:lnTo>
                    <a:pt x="37342" y="33438"/>
                  </a:lnTo>
                  <a:lnTo>
                    <a:pt x="38470" y="33015"/>
                  </a:lnTo>
                  <a:lnTo>
                    <a:pt x="39599" y="32592"/>
                  </a:lnTo>
                  <a:lnTo>
                    <a:pt x="40681" y="32074"/>
                  </a:lnTo>
                  <a:lnTo>
                    <a:pt x="41762" y="31510"/>
                  </a:lnTo>
                  <a:lnTo>
                    <a:pt x="42844" y="30946"/>
                  </a:lnTo>
                  <a:lnTo>
                    <a:pt x="43879" y="30287"/>
                  </a:lnTo>
                  <a:lnTo>
                    <a:pt x="45007" y="29535"/>
                  </a:lnTo>
                  <a:lnTo>
                    <a:pt x="46089" y="28735"/>
                  </a:lnTo>
                  <a:lnTo>
                    <a:pt x="47077" y="27889"/>
                  </a:lnTo>
                  <a:lnTo>
                    <a:pt x="48064" y="27042"/>
                  </a:lnTo>
                  <a:lnTo>
                    <a:pt x="48958" y="26149"/>
                  </a:lnTo>
                  <a:lnTo>
                    <a:pt x="49851" y="25208"/>
                  </a:lnTo>
                  <a:lnTo>
                    <a:pt x="50698" y="24268"/>
                  </a:lnTo>
                  <a:lnTo>
                    <a:pt x="51450" y="23327"/>
                  </a:lnTo>
                  <a:lnTo>
                    <a:pt x="52203" y="22339"/>
                  </a:lnTo>
                  <a:lnTo>
                    <a:pt x="52908" y="21352"/>
                  </a:lnTo>
                  <a:lnTo>
                    <a:pt x="53520" y="20317"/>
                  </a:lnTo>
                  <a:lnTo>
                    <a:pt x="54131" y="19282"/>
                  </a:lnTo>
                  <a:lnTo>
                    <a:pt x="54695" y="18248"/>
                  </a:lnTo>
                  <a:lnTo>
                    <a:pt x="55213" y="17213"/>
                  </a:lnTo>
                  <a:lnTo>
                    <a:pt x="55730" y="16179"/>
                  </a:lnTo>
                  <a:lnTo>
                    <a:pt x="56153" y="15097"/>
                  </a:lnTo>
                  <a:lnTo>
                    <a:pt x="56577" y="14062"/>
                  </a:lnTo>
                  <a:lnTo>
                    <a:pt x="56953" y="13028"/>
                  </a:lnTo>
                  <a:lnTo>
                    <a:pt x="57282" y="11993"/>
                  </a:lnTo>
                  <a:lnTo>
                    <a:pt x="57611" y="10958"/>
                  </a:lnTo>
                  <a:lnTo>
                    <a:pt x="57846" y="9924"/>
                  </a:lnTo>
                  <a:lnTo>
                    <a:pt x="58082" y="8889"/>
                  </a:lnTo>
                  <a:lnTo>
                    <a:pt x="58317" y="7901"/>
                  </a:lnTo>
                  <a:lnTo>
                    <a:pt x="58458" y="6914"/>
                  </a:lnTo>
                  <a:lnTo>
                    <a:pt x="58693" y="5033"/>
                  </a:lnTo>
                  <a:lnTo>
                    <a:pt x="58834" y="3199"/>
                  </a:lnTo>
                  <a:lnTo>
                    <a:pt x="58881" y="1553"/>
                  </a:lnTo>
                  <a:lnTo>
                    <a:pt x="58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26;p55">
              <a:extLst>
                <a:ext uri="{FF2B5EF4-FFF2-40B4-BE49-F238E27FC236}">
                  <a16:creationId xmlns:a16="http://schemas.microsoft.com/office/drawing/2014/main" id="{33753FEA-ADE1-4641-B62E-FAE5E1D1488E}"/>
                </a:ext>
              </a:extLst>
            </p:cNvPr>
            <p:cNvSpPr/>
            <p:nvPr/>
          </p:nvSpPr>
          <p:spPr>
            <a:xfrm>
              <a:off x="574375" y="2839850"/>
              <a:ext cx="393900" cy="319825"/>
            </a:xfrm>
            <a:custGeom>
              <a:avLst/>
              <a:gdLst/>
              <a:ahLst/>
              <a:cxnLst/>
              <a:rect l="l" t="t" r="r" b="b"/>
              <a:pathLst>
                <a:path w="15756" h="12793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70" y="12792"/>
                  </a:lnTo>
                  <a:lnTo>
                    <a:pt x="3198" y="12745"/>
                  </a:lnTo>
                  <a:lnTo>
                    <a:pt x="4280" y="12604"/>
                  </a:lnTo>
                  <a:lnTo>
                    <a:pt x="5268" y="12369"/>
                  </a:lnTo>
                  <a:lnTo>
                    <a:pt x="5738" y="12228"/>
                  </a:lnTo>
                  <a:lnTo>
                    <a:pt x="6208" y="12040"/>
                  </a:lnTo>
                  <a:lnTo>
                    <a:pt x="6632" y="11852"/>
                  </a:lnTo>
                  <a:lnTo>
                    <a:pt x="7055" y="11617"/>
                  </a:lnTo>
                  <a:lnTo>
                    <a:pt x="7431" y="11335"/>
                  </a:lnTo>
                  <a:lnTo>
                    <a:pt x="7807" y="11099"/>
                  </a:lnTo>
                  <a:lnTo>
                    <a:pt x="8183" y="10770"/>
                  </a:lnTo>
                  <a:lnTo>
                    <a:pt x="8513" y="10488"/>
                  </a:lnTo>
                  <a:lnTo>
                    <a:pt x="8795" y="10112"/>
                  </a:lnTo>
                  <a:lnTo>
                    <a:pt x="9124" y="9783"/>
                  </a:lnTo>
                  <a:lnTo>
                    <a:pt x="9406" y="9359"/>
                  </a:lnTo>
                  <a:lnTo>
                    <a:pt x="9641" y="8936"/>
                  </a:lnTo>
                  <a:lnTo>
                    <a:pt x="9877" y="8513"/>
                  </a:lnTo>
                  <a:lnTo>
                    <a:pt x="10112" y="8043"/>
                  </a:lnTo>
                  <a:lnTo>
                    <a:pt x="10441" y="7149"/>
                  </a:lnTo>
                  <a:lnTo>
                    <a:pt x="10676" y="6208"/>
                  </a:lnTo>
                  <a:lnTo>
                    <a:pt x="10864" y="5268"/>
                  </a:lnTo>
                  <a:lnTo>
                    <a:pt x="10958" y="4280"/>
                  </a:lnTo>
                  <a:lnTo>
                    <a:pt x="11005" y="3340"/>
                  </a:lnTo>
                  <a:lnTo>
                    <a:pt x="10958" y="2446"/>
                  </a:lnTo>
                  <a:lnTo>
                    <a:pt x="11758" y="2258"/>
                  </a:lnTo>
                  <a:lnTo>
                    <a:pt x="12510" y="2023"/>
                  </a:lnTo>
                  <a:lnTo>
                    <a:pt x="13169" y="1788"/>
                  </a:lnTo>
                  <a:lnTo>
                    <a:pt x="13780" y="1458"/>
                  </a:lnTo>
                  <a:lnTo>
                    <a:pt x="14344" y="1129"/>
                  </a:lnTo>
                  <a:lnTo>
                    <a:pt x="14862" y="753"/>
                  </a:lnTo>
                  <a:lnTo>
                    <a:pt x="15332" y="377"/>
                  </a:lnTo>
                  <a:lnTo>
                    <a:pt x="15755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27;p55">
              <a:extLst>
                <a:ext uri="{FF2B5EF4-FFF2-40B4-BE49-F238E27FC236}">
                  <a16:creationId xmlns:a16="http://schemas.microsoft.com/office/drawing/2014/main" id="{7C4E8ACD-9119-42FF-BABE-9E5264527C3D}"/>
                </a:ext>
              </a:extLst>
            </p:cNvPr>
            <p:cNvSpPr/>
            <p:nvPr/>
          </p:nvSpPr>
          <p:spPr>
            <a:xfrm>
              <a:off x="307475" y="2669375"/>
              <a:ext cx="164625" cy="175200"/>
            </a:xfrm>
            <a:custGeom>
              <a:avLst/>
              <a:gdLst/>
              <a:ahLst/>
              <a:cxnLst/>
              <a:rect l="l" t="t" r="r" b="b"/>
              <a:pathLst>
                <a:path w="6585" h="7008" extrusionOk="0">
                  <a:moveTo>
                    <a:pt x="48" y="0"/>
                  </a:moveTo>
                  <a:lnTo>
                    <a:pt x="48" y="330"/>
                  </a:lnTo>
                  <a:lnTo>
                    <a:pt x="1" y="1176"/>
                  </a:lnTo>
                  <a:lnTo>
                    <a:pt x="1" y="1740"/>
                  </a:lnTo>
                  <a:lnTo>
                    <a:pt x="95" y="2352"/>
                  </a:lnTo>
                  <a:lnTo>
                    <a:pt x="189" y="3010"/>
                  </a:lnTo>
                  <a:lnTo>
                    <a:pt x="377" y="3716"/>
                  </a:lnTo>
                  <a:lnTo>
                    <a:pt x="659" y="4374"/>
                  </a:lnTo>
                  <a:lnTo>
                    <a:pt x="847" y="4703"/>
                  </a:lnTo>
                  <a:lnTo>
                    <a:pt x="1035" y="5032"/>
                  </a:lnTo>
                  <a:lnTo>
                    <a:pt x="1271" y="5315"/>
                  </a:lnTo>
                  <a:lnTo>
                    <a:pt x="1553" y="5597"/>
                  </a:lnTo>
                  <a:lnTo>
                    <a:pt x="1835" y="5879"/>
                  </a:lnTo>
                  <a:lnTo>
                    <a:pt x="2164" y="6114"/>
                  </a:lnTo>
                  <a:lnTo>
                    <a:pt x="2540" y="6349"/>
                  </a:lnTo>
                  <a:lnTo>
                    <a:pt x="2917" y="6537"/>
                  </a:lnTo>
                  <a:lnTo>
                    <a:pt x="3387" y="6726"/>
                  </a:lnTo>
                  <a:lnTo>
                    <a:pt x="3857" y="6867"/>
                  </a:lnTo>
                  <a:lnTo>
                    <a:pt x="4374" y="6961"/>
                  </a:lnTo>
                  <a:lnTo>
                    <a:pt x="4986" y="7008"/>
                  </a:lnTo>
                  <a:lnTo>
                    <a:pt x="6256" y="7008"/>
                  </a:lnTo>
                  <a:lnTo>
                    <a:pt x="6585" y="4891"/>
                  </a:lnTo>
                  <a:lnTo>
                    <a:pt x="6020" y="3433"/>
                  </a:lnTo>
                  <a:lnTo>
                    <a:pt x="5973" y="3292"/>
                  </a:lnTo>
                  <a:lnTo>
                    <a:pt x="5738" y="2916"/>
                  </a:lnTo>
                  <a:lnTo>
                    <a:pt x="5362" y="2399"/>
                  </a:lnTo>
                  <a:lnTo>
                    <a:pt x="5127" y="2070"/>
                  </a:lnTo>
                  <a:lnTo>
                    <a:pt x="4798" y="1740"/>
                  </a:lnTo>
                  <a:lnTo>
                    <a:pt x="4469" y="1458"/>
                  </a:lnTo>
                  <a:lnTo>
                    <a:pt x="4045" y="1129"/>
                  </a:lnTo>
                  <a:lnTo>
                    <a:pt x="3528" y="847"/>
                  </a:lnTo>
                  <a:lnTo>
                    <a:pt x="3011" y="612"/>
                  </a:lnTo>
                  <a:lnTo>
                    <a:pt x="2352" y="377"/>
                  </a:lnTo>
                  <a:lnTo>
                    <a:pt x="1694" y="188"/>
                  </a:lnTo>
                  <a:lnTo>
                    <a:pt x="894" y="4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28;p55">
              <a:extLst>
                <a:ext uri="{FF2B5EF4-FFF2-40B4-BE49-F238E27FC236}">
                  <a16:creationId xmlns:a16="http://schemas.microsoft.com/office/drawing/2014/main" id="{8C1EA0EA-F22E-402D-BA40-5FB74E1AB9B3}"/>
                </a:ext>
              </a:extLst>
            </p:cNvPr>
            <p:cNvSpPr/>
            <p:nvPr/>
          </p:nvSpPr>
          <p:spPr>
            <a:xfrm>
              <a:off x="346275" y="2712875"/>
              <a:ext cx="85850" cy="92900"/>
            </a:xfrm>
            <a:custGeom>
              <a:avLst/>
              <a:gdLst/>
              <a:ahLst/>
              <a:cxnLst/>
              <a:rect l="l" t="t" r="r" b="b"/>
              <a:pathLst>
                <a:path w="3434" h="3716" extrusionOk="0">
                  <a:moveTo>
                    <a:pt x="1" y="0"/>
                  </a:moveTo>
                  <a:lnTo>
                    <a:pt x="95" y="706"/>
                  </a:lnTo>
                  <a:lnTo>
                    <a:pt x="283" y="1364"/>
                  </a:lnTo>
                  <a:lnTo>
                    <a:pt x="424" y="1693"/>
                  </a:lnTo>
                  <a:lnTo>
                    <a:pt x="565" y="2023"/>
                  </a:lnTo>
                  <a:lnTo>
                    <a:pt x="753" y="2352"/>
                  </a:lnTo>
                  <a:lnTo>
                    <a:pt x="941" y="2634"/>
                  </a:lnTo>
                  <a:lnTo>
                    <a:pt x="1176" y="2869"/>
                  </a:lnTo>
                  <a:lnTo>
                    <a:pt x="1412" y="3057"/>
                  </a:lnTo>
                  <a:lnTo>
                    <a:pt x="1694" y="3245"/>
                  </a:lnTo>
                  <a:lnTo>
                    <a:pt x="1976" y="3387"/>
                  </a:lnTo>
                  <a:lnTo>
                    <a:pt x="2258" y="3481"/>
                  </a:lnTo>
                  <a:lnTo>
                    <a:pt x="2634" y="3575"/>
                  </a:lnTo>
                  <a:lnTo>
                    <a:pt x="2964" y="3669"/>
                  </a:lnTo>
                  <a:lnTo>
                    <a:pt x="3387" y="3716"/>
                  </a:lnTo>
                  <a:lnTo>
                    <a:pt x="3434" y="3339"/>
                  </a:lnTo>
                  <a:lnTo>
                    <a:pt x="3011" y="2258"/>
                  </a:lnTo>
                  <a:lnTo>
                    <a:pt x="2869" y="1929"/>
                  </a:lnTo>
                  <a:lnTo>
                    <a:pt x="2681" y="1646"/>
                  </a:lnTo>
                  <a:lnTo>
                    <a:pt x="2352" y="1317"/>
                  </a:lnTo>
                  <a:lnTo>
                    <a:pt x="1976" y="941"/>
                  </a:lnTo>
                  <a:lnTo>
                    <a:pt x="1459" y="565"/>
                  </a:lnTo>
                  <a:lnTo>
                    <a:pt x="800" y="283"/>
                  </a:lnTo>
                  <a:lnTo>
                    <a:pt x="424" y="1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29;p55">
              <a:extLst>
                <a:ext uri="{FF2B5EF4-FFF2-40B4-BE49-F238E27FC236}">
                  <a16:creationId xmlns:a16="http://schemas.microsoft.com/office/drawing/2014/main" id="{281771AF-EB64-4FDC-A425-D45EDADDDE7D}"/>
                </a:ext>
              </a:extLst>
            </p:cNvPr>
            <p:cNvSpPr/>
            <p:nvPr/>
          </p:nvSpPr>
          <p:spPr>
            <a:xfrm>
              <a:off x="784825" y="2710525"/>
              <a:ext cx="222250" cy="171675"/>
            </a:xfrm>
            <a:custGeom>
              <a:avLst/>
              <a:gdLst/>
              <a:ahLst/>
              <a:cxnLst/>
              <a:rect l="l" t="t" r="r" b="b"/>
              <a:pathLst>
                <a:path w="8890" h="6867" extrusionOk="0">
                  <a:moveTo>
                    <a:pt x="6961" y="0"/>
                  </a:moveTo>
                  <a:lnTo>
                    <a:pt x="6067" y="47"/>
                  </a:lnTo>
                  <a:lnTo>
                    <a:pt x="5315" y="141"/>
                  </a:lnTo>
                  <a:lnTo>
                    <a:pt x="4562" y="330"/>
                  </a:lnTo>
                  <a:lnTo>
                    <a:pt x="3951" y="565"/>
                  </a:lnTo>
                  <a:lnTo>
                    <a:pt x="3340" y="894"/>
                  </a:lnTo>
                  <a:lnTo>
                    <a:pt x="2822" y="1176"/>
                  </a:lnTo>
                  <a:lnTo>
                    <a:pt x="2399" y="1505"/>
                  </a:lnTo>
                  <a:lnTo>
                    <a:pt x="2023" y="1835"/>
                  </a:lnTo>
                  <a:lnTo>
                    <a:pt x="1694" y="2164"/>
                  </a:lnTo>
                  <a:lnTo>
                    <a:pt x="1412" y="2446"/>
                  </a:lnTo>
                  <a:lnTo>
                    <a:pt x="1082" y="2869"/>
                  </a:lnTo>
                  <a:lnTo>
                    <a:pt x="988" y="3057"/>
                  </a:lnTo>
                  <a:lnTo>
                    <a:pt x="1" y="5832"/>
                  </a:lnTo>
                  <a:lnTo>
                    <a:pt x="988" y="6867"/>
                  </a:lnTo>
                  <a:lnTo>
                    <a:pt x="1600" y="6820"/>
                  </a:lnTo>
                  <a:lnTo>
                    <a:pt x="2211" y="6726"/>
                  </a:lnTo>
                  <a:lnTo>
                    <a:pt x="2822" y="6631"/>
                  </a:lnTo>
                  <a:lnTo>
                    <a:pt x="3340" y="6490"/>
                  </a:lnTo>
                  <a:lnTo>
                    <a:pt x="3857" y="6302"/>
                  </a:lnTo>
                  <a:lnTo>
                    <a:pt x="4327" y="6114"/>
                  </a:lnTo>
                  <a:lnTo>
                    <a:pt x="4798" y="5926"/>
                  </a:lnTo>
                  <a:lnTo>
                    <a:pt x="5174" y="5691"/>
                  </a:lnTo>
                  <a:lnTo>
                    <a:pt x="5597" y="5456"/>
                  </a:lnTo>
                  <a:lnTo>
                    <a:pt x="5926" y="5174"/>
                  </a:lnTo>
                  <a:lnTo>
                    <a:pt x="6585" y="4609"/>
                  </a:lnTo>
                  <a:lnTo>
                    <a:pt x="7149" y="3998"/>
                  </a:lnTo>
                  <a:lnTo>
                    <a:pt x="7572" y="3433"/>
                  </a:lnTo>
                  <a:lnTo>
                    <a:pt x="7949" y="2822"/>
                  </a:lnTo>
                  <a:lnTo>
                    <a:pt x="8231" y="2211"/>
                  </a:lnTo>
                  <a:lnTo>
                    <a:pt x="8466" y="1693"/>
                  </a:lnTo>
                  <a:lnTo>
                    <a:pt x="8654" y="1223"/>
                  </a:lnTo>
                  <a:lnTo>
                    <a:pt x="8842" y="471"/>
                  </a:lnTo>
                  <a:lnTo>
                    <a:pt x="8889" y="236"/>
                  </a:lnTo>
                  <a:lnTo>
                    <a:pt x="7855" y="47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30;p55">
              <a:extLst>
                <a:ext uri="{FF2B5EF4-FFF2-40B4-BE49-F238E27FC236}">
                  <a16:creationId xmlns:a16="http://schemas.microsoft.com/office/drawing/2014/main" id="{5FDDEDC6-D8C5-4022-A62B-2116C6EC88FF}"/>
                </a:ext>
              </a:extLst>
            </p:cNvPr>
            <p:cNvSpPr/>
            <p:nvPr/>
          </p:nvSpPr>
          <p:spPr>
            <a:xfrm>
              <a:off x="831850" y="2749325"/>
              <a:ext cx="124650" cy="91725"/>
            </a:xfrm>
            <a:custGeom>
              <a:avLst/>
              <a:gdLst/>
              <a:ahLst/>
              <a:cxnLst/>
              <a:rect l="l" t="t" r="r" b="b"/>
              <a:pathLst>
                <a:path w="4986" h="3669" extrusionOk="0">
                  <a:moveTo>
                    <a:pt x="4469" y="0"/>
                  </a:moveTo>
                  <a:lnTo>
                    <a:pt x="3998" y="47"/>
                  </a:lnTo>
                  <a:lnTo>
                    <a:pt x="3575" y="141"/>
                  </a:lnTo>
                  <a:lnTo>
                    <a:pt x="3152" y="283"/>
                  </a:lnTo>
                  <a:lnTo>
                    <a:pt x="2776" y="424"/>
                  </a:lnTo>
                  <a:lnTo>
                    <a:pt x="2399" y="565"/>
                  </a:lnTo>
                  <a:lnTo>
                    <a:pt x="1788" y="941"/>
                  </a:lnTo>
                  <a:lnTo>
                    <a:pt x="1318" y="1317"/>
                  </a:lnTo>
                  <a:lnTo>
                    <a:pt x="941" y="1646"/>
                  </a:lnTo>
                  <a:lnTo>
                    <a:pt x="659" y="1976"/>
                  </a:lnTo>
                  <a:lnTo>
                    <a:pt x="471" y="2211"/>
                  </a:lnTo>
                  <a:lnTo>
                    <a:pt x="1" y="3669"/>
                  </a:lnTo>
                  <a:lnTo>
                    <a:pt x="518" y="3575"/>
                  </a:lnTo>
                  <a:lnTo>
                    <a:pt x="1035" y="3433"/>
                  </a:lnTo>
                  <a:lnTo>
                    <a:pt x="1506" y="3292"/>
                  </a:lnTo>
                  <a:lnTo>
                    <a:pt x="1976" y="3104"/>
                  </a:lnTo>
                  <a:lnTo>
                    <a:pt x="2352" y="2869"/>
                  </a:lnTo>
                  <a:lnTo>
                    <a:pt x="2728" y="2681"/>
                  </a:lnTo>
                  <a:lnTo>
                    <a:pt x="3105" y="2446"/>
                  </a:lnTo>
                  <a:lnTo>
                    <a:pt x="3387" y="2164"/>
                  </a:lnTo>
                  <a:lnTo>
                    <a:pt x="3951" y="1646"/>
                  </a:lnTo>
                  <a:lnTo>
                    <a:pt x="4375" y="1082"/>
                  </a:lnTo>
                  <a:lnTo>
                    <a:pt x="4751" y="518"/>
                  </a:lnTo>
                  <a:lnTo>
                    <a:pt x="4986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31;p55">
              <a:extLst>
                <a:ext uri="{FF2B5EF4-FFF2-40B4-BE49-F238E27FC236}">
                  <a16:creationId xmlns:a16="http://schemas.microsoft.com/office/drawing/2014/main" id="{D75A61E5-834C-4172-925E-592088007304}"/>
                </a:ext>
              </a:extLst>
            </p:cNvPr>
            <p:cNvSpPr/>
            <p:nvPr/>
          </p:nvSpPr>
          <p:spPr>
            <a:xfrm>
              <a:off x="486200" y="2685825"/>
              <a:ext cx="68200" cy="110550"/>
            </a:xfrm>
            <a:custGeom>
              <a:avLst/>
              <a:gdLst/>
              <a:ahLst/>
              <a:cxnLst/>
              <a:rect l="l" t="t" r="r" b="b"/>
              <a:pathLst>
                <a:path w="2728" h="4422" extrusionOk="0">
                  <a:moveTo>
                    <a:pt x="800" y="1"/>
                  </a:moveTo>
                  <a:lnTo>
                    <a:pt x="659" y="95"/>
                  </a:lnTo>
                  <a:lnTo>
                    <a:pt x="565" y="236"/>
                  </a:lnTo>
                  <a:lnTo>
                    <a:pt x="470" y="424"/>
                  </a:lnTo>
                  <a:lnTo>
                    <a:pt x="423" y="612"/>
                  </a:lnTo>
                  <a:lnTo>
                    <a:pt x="235" y="1553"/>
                  </a:lnTo>
                  <a:lnTo>
                    <a:pt x="94" y="2493"/>
                  </a:lnTo>
                  <a:lnTo>
                    <a:pt x="47" y="3481"/>
                  </a:lnTo>
                  <a:lnTo>
                    <a:pt x="0" y="4421"/>
                  </a:lnTo>
                  <a:lnTo>
                    <a:pt x="2022" y="4045"/>
                  </a:lnTo>
                  <a:lnTo>
                    <a:pt x="2399" y="3951"/>
                  </a:lnTo>
                  <a:lnTo>
                    <a:pt x="2540" y="3857"/>
                  </a:lnTo>
                  <a:lnTo>
                    <a:pt x="2681" y="3716"/>
                  </a:lnTo>
                  <a:lnTo>
                    <a:pt x="2728" y="3528"/>
                  </a:lnTo>
                  <a:lnTo>
                    <a:pt x="2728" y="3293"/>
                  </a:lnTo>
                  <a:lnTo>
                    <a:pt x="2681" y="3058"/>
                  </a:lnTo>
                  <a:lnTo>
                    <a:pt x="2587" y="2870"/>
                  </a:lnTo>
                  <a:lnTo>
                    <a:pt x="1552" y="612"/>
                  </a:lnTo>
                  <a:lnTo>
                    <a:pt x="1458" y="377"/>
                  </a:lnTo>
                  <a:lnTo>
                    <a:pt x="1270" y="142"/>
                  </a:lnTo>
                  <a:lnTo>
                    <a:pt x="1176" y="9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32;p55">
              <a:extLst>
                <a:ext uri="{FF2B5EF4-FFF2-40B4-BE49-F238E27FC236}">
                  <a16:creationId xmlns:a16="http://schemas.microsoft.com/office/drawing/2014/main" id="{22978798-89F2-453A-A110-60B6893BEB22}"/>
                </a:ext>
              </a:extLst>
            </p:cNvPr>
            <p:cNvSpPr/>
            <p:nvPr/>
          </p:nvSpPr>
          <p:spPr>
            <a:xfrm>
              <a:off x="703700" y="2699950"/>
              <a:ext cx="81150" cy="104650"/>
            </a:xfrm>
            <a:custGeom>
              <a:avLst/>
              <a:gdLst/>
              <a:ahLst/>
              <a:cxnLst/>
              <a:rect l="l" t="t" r="r" b="b"/>
              <a:pathLst>
                <a:path w="3246" h="4186" extrusionOk="0">
                  <a:moveTo>
                    <a:pt x="2681" y="0"/>
                  </a:moveTo>
                  <a:lnTo>
                    <a:pt x="2540" y="94"/>
                  </a:lnTo>
                  <a:lnTo>
                    <a:pt x="2399" y="188"/>
                  </a:lnTo>
                  <a:lnTo>
                    <a:pt x="2258" y="329"/>
                  </a:lnTo>
                  <a:lnTo>
                    <a:pt x="1647" y="1082"/>
                  </a:lnTo>
                  <a:lnTo>
                    <a:pt x="1035" y="1834"/>
                  </a:lnTo>
                  <a:lnTo>
                    <a:pt x="518" y="2634"/>
                  </a:lnTo>
                  <a:lnTo>
                    <a:pt x="1" y="3480"/>
                  </a:lnTo>
                  <a:lnTo>
                    <a:pt x="1976" y="4092"/>
                  </a:lnTo>
                  <a:lnTo>
                    <a:pt x="2352" y="4186"/>
                  </a:lnTo>
                  <a:lnTo>
                    <a:pt x="2493" y="4186"/>
                  </a:lnTo>
                  <a:lnTo>
                    <a:pt x="2681" y="4139"/>
                  </a:lnTo>
                  <a:lnTo>
                    <a:pt x="2822" y="3998"/>
                  </a:lnTo>
                  <a:lnTo>
                    <a:pt x="2963" y="3809"/>
                  </a:lnTo>
                  <a:lnTo>
                    <a:pt x="3010" y="3574"/>
                  </a:lnTo>
                  <a:lnTo>
                    <a:pt x="3010" y="3339"/>
                  </a:lnTo>
                  <a:lnTo>
                    <a:pt x="3246" y="894"/>
                  </a:lnTo>
                  <a:lnTo>
                    <a:pt x="3246" y="659"/>
                  </a:lnTo>
                  <a:lnTo>
                    <a:pt x="3199" y="376"/>
                  </a:lnTo>
                  <a:lnTo>
                    <a:pt x="3152" y="235"/>
                  </a:lnTo>
                  <a:lnTo>
                    <a:pt x="3105" y="141"/>
                  </a:lnTo>
                  <a:lnTo>
                    <a:pt x="2963" y="47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33;p55">
              <a:extLst>
                <a:ext uri="{FF2B5EF4-FFF2-40B4-BE49-F238E27FC236}">
                  <a16:creationId xmlns:a16="http://schemas.microsoft.com/office/drawing/2014/main" id="{A80539D0-DB2D-445C-AA82-2EFDD5B58274}"/>
                </a:ext>
              </a:extLst>
            </p:cNvPr>
            <p:cNvSpPr/>
            <p:nvPr/>
          </p:nvSpPr>
          <p:spPr>
            <a:xfrm>
              <a:off x="441525" y="3031500"/>
              <a:ext cx="176375" cy="176375"/>
            </a:xfrm>
            <a:custGeom>
              <a:avLst/>
              <a:gdLst/>
              <a:ahLst/>
              <a:cxnLst/>
              <a:rect l="l" t="t" r="r" b="b"/>
              <a:pathLst>
                <a:path w="7055" h="7055" extrusionOk="0">
                  <a:moveTo>
                    <a:pt x="3527" y="0"/>
                  </a:moveTo>
                  <a:lnTo>
                    <a:pt x="3198" y="47"/>
                  </a:lnTo>
                  <a:lnTo>
                    <a:pt x="2822" y="94"/>
                  </a:lnTo>
                  <a:lnTo>
                    <a:pt x="2493" y="188"/>
                  </a:lnTo>
                  <a:lnTo>
                    <a:pt x="2163" y="282"/>
                  </a:lnTo>
                  <a:lnTo>
                    <a:pt x="1881" y="424"/>
                  </a:lnTo>
                  <a:lnTo>
                    <a:pt x="1552" y="612"/>
                  </a:lnTo>
                  <a:lnTo>
                    <a:pt x="1317" y="800"/>
                  </a:lnTo>
                  <a:lnTo>
                    <a:pt x="1035" y="1035"/>
                  </a:lnTo>
                  <a:lnTo>
                    <a:pt x="800" y="1317"/>
                  </a:lnTo>
                  <a:lnTo>
                    <a:pt x="611" y="1552"/>
                  </a:lnTo>
                  <a:lnTo>
                    <a:pt x="423" y="1881"/>
                  </a:lnTo>
                  <a:lnTo>
                    <a:pt x="282" y="2164"/>
                  </a:lnTo>
                  <a:lnTo>
                    <a:pt x="188" y="2493"/>
                  </a:lnTo>
                  <a:lnTo>
                    <a:pt x="94" y="2822"/>
                  </a:lnTo>
                  <a:lnTo>
                    <a:pt x="47" y="3198"/>
                  </a:lnTo>
                  <a:lnTo>
                    <a:pt x="0" y="3527"/>
                  </a:lnTo>
                  <a:lnTo>
                    <a:pt x="47" y="3904"/>
                  </a:lnTo>
                  <a:lnTo>
                    <a:pt x="94" y="4233"/>
                  </a:lnTo>
                  <a:lnTo>
                    <a:pt x="188" y="4609"/>
                  </a:lnTo>
                  <a:lnTo>
                    <a:pt x="282" y="4891"/>
                  </a:lnTo>
                  <a:lnTo>
                    <a:pt x="423" y="5221"/>
                  </a:lnTo>
                  <a:lnTo>
                    <a:pt x="611" y="5503"/>
                  </a:lnTo>
                  <a:lnTo>
                    <a:pt x="800" y="5785"/>
                  </a:lnTo>
                  <a:lnTo>
                    <a:pt x="1035" y="6020"/>
                  </a:lnTo>
                  <a:lnTo>
                    <a:pt x="1317" y="6255"/>
                  </a:lnTo>
                  <a:lnTo>
                    <a:pt x="1552" y="6443"/>
                  </a:lnTo>
                  <a:lnTo>
                    <a:pt x="1881" y="6631"/>
                  </a:lnTo>
                  <a:lnTo>
                    <a:pt x="2163" y="6772"/>
                  </a:lnTo>
                  <a:lnTo>
                    <a:pt x="2493" y="6914"/>
                  </a:lnTo>
                  <a:lnTo>
                    <a:pt x="2822" y="7008"/>
                  </a:lnTo>
                  <a:lnTo>
                    <a:pt x="3198" y="7055"/>
                  </a:lnTo>
                  <a:lnTo>
                    <a:pt x="3904" y="7055"/>
                  </a:lnTo>
                  <a:lnTo>
                    <a:pt x="4233" y="7008"/>
                  </a:lnTo>
                  <a:lnTo>
                    <a:pt x="4609" y="6914"/>
                  </a:lnTo>
                  <a:lnTo>
                    <a:pt x="4891" y="6772"/>
                  </a:lnTo>
                  <a:lnTo>
                    <a:pt x="5220" y="6631"/>
                  </a:lnTo>
                  <a:lnTo>
                    <a:pt x="5502" y="6443"/>
                  </a:lnTo>
                  <a:lnTo>
                    <a:pt x="5785" y="6255"/>
                  </a:lnTo>
                  <a:lnTo>
                    <a:pt x="6020" y="6020"/>
                  </a:lnTo>
                  <a:lnTo>
                    <a:pt x="6255" y="5785"/>
                  </a:lnTo>
                  <a:lnTo>
                    <a:pt x="6443" y="5503"/>
                  </a:lnTo>
                  <a:lnTo>
                    <a:pt x="6631" y="5221"/>
                  </a:lnTo>
                  <a:lnTo>
                    <a:pt x="6772" y="4891"/>
                  </a:lnTo>
                  <a:lnTo>
                    <a:pt x="6913" y="4609"/>
                  </a:lnTo>
                  <a:lnTo>
                    <a:pt x="7007" y="4233"/>
                  </a:lnTo>
                  <a:lnTo>
                    <a:pt x="7054" y="3904"/>
                  </a:lnTo>
                  <a:lnTo>
                    <a:pt x="7054" y="3527"/>
                  </a:lnTo>
                  <a:lnTo>
                    <a:pt x="7054" y="3198"/>
                  </a:lnTo>
                  <a:lnTo>
                    <a:pt x="7007" y="2822"/>
                  </a:lnTo>
                  <a:lnTo>
                    <a:pt x="6913" y="2493"/>
                  </a:lnTo>
                  <a:lnTo>
                    <a:pt x="6772" y="2164"/>
                  </a:lnTo>
                  <a:lnTo>
                    <a:pt x="6631" y="1881"/>
                  </a:lnTo>
                  <a:lnTo>
                    <a:pt x="6443" y="1552"/>
                  </a:lnTo>
                  <a:lnTo>
                    <a:pt x="6255" y="1317"/>
                  </a:lnTo>
                  <a:lnTo>
                    <a:pt x="6020" y="1035"/>
                  </a:lnTo>
                  <a:lnTo>
                    <a:pt x="5785" y="800"/>
                  </a:lnTo>
                  <a:lnTo>
                    <a:pt x="5502" y="612"/>
                  </a:lnTo>
                  <a:lnTo>
                    <a:pt x="5220" y="424"/>
                  </a:lnTo>
                  <a:lnTo>
                    <a:pt x="4891" y="282"/>
                  </a:lnTo>
                  <a:lnTo>
                    <a:pt x="4609" y="188"/>
                  </a:lnTo>
                  <a:lnTo>
                    <a:pt x="4233" y="94"/>
                  </a:lnTo>
                  <a:lnTo>
                    <a:pt x="3904" y="47"/>
                  </a:lnTo>
                  <a:lnTo>
                    <a:pt x="35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34;p55">
              <a:extLst>
                <a:ext uri="{FF2B5EF4-FFF2-40B4-BE49-F238E27FC236}">
                  <a16:creationId xmlns:a16="http://schemas.microsoft.com/office/drawing/2014/main" id="{899A7812-4FEB-4BCB-BB07-7228D3E364A6}"/>
                </a:ext>
              </a:extLst>
            </p:cNvPr>
            <p:cNvSpPr/>
            <p:nvPr/>
          </p:nvSpPr>
          <p:spPr>
            <a:xfrm>
              <a:off x="238125" y="3138475"/>
              <a:ext cx="141100" cy="50600"/>
            </a:xfrm>
            <a:custGeom>
              <a:avLst/>
              <a:gdLst/>
              <a:ahLst/>
              <a:cxnLst/>
              <a:rect l="l" t="t" r="r" b="b"/>
              <a:pathLst>
                <a:path w="5644" h="2024" extrusionOk="0">
                  <a:moveTo>
                    <a:pt x="3433" y="1"/>
                  </a:moveTo>
                  <a:lnTo>
                    <a:pt x="3057" y="48"/>
                  </a:lnTo>
                  <a:lnTo>
                    <a:pt x="2634" y="95"/>
                  </a:lnTo>
                  <a:lnTo>
                    <a:pt x="2257" y="236"/>
                  </a:lnTo>
                  <a:lnTo>
                    <a:pt x="1881" y="377"/>
                  </a:lnTo>
                  <a:lnTo>
                    <a:pt x="1552" y="565"/>
                  </a:lnTo>
                  <a:lnTo>
                    <a:pt x="1176" y="753"/>
                  </a:lnTo>
                  <a:lnTo>
                    <a:pt x="847" y="989"/>
                  </a:lnTo>
                  <a:lnTo>
                    <a:pt x="564" y="1271"/>
                  </a:lnTo>
                  <a:lnTo>
                    <a:pt x="282" y="1553"/>
                  </a:lnTo>
                  <a:lnTo>
                    <a:pt x="0" y="1835"/>
                  </a:lnTo>
                  <a:lnTo>
                    <a:pt x="752" y="1976"/>
                  </a:lnTo>
                  <a:lnTo>
                    <a:pt x="1505" y="2023"/>
                  </a:lnTo>
                  <a:lnTo>
                    <a:pt x="2257" y="1976"/>
                  </a:lnTo>
                  <a:lnTo>
                    <a:pt x="3010" y="1835"/>
                  </a:lnTo>
                  <a:lnTo>
                    <a:pt x="3715" y="1600"/>
                  </a:lnTo>
                  <a:lnTo>
                    <a:pt x="4421" y="1271"/>
                  </a:lnTo>
                  <a:lnTo>
                    <a:pt x="5079" y="895"/>
                  </a:lnTo>
                  <a:lnTo>
                    <a:pt x="5644" y="424"/>
                  </a:lnTo>
                  <a:lnTo>
                    <a:pt x="4938" y="189"/>
                  </a:lnTo>
                  <a:lnTo>
                    <a:pt x="4562" y="95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35;p55">
              <a:extLst>
                <a:ext uri="{FF2B5EF4-FFF2-40B4-BE49-F238E27FC236}">
                  <a16:creationId xmlns:a16="http://schemas.microsoft.com/office/drawing/2014/main" id="{8CE5544C-9A39-4E44-BA23-2B95BED6F983}"/>
                </a:ext>
              </a:extLst>
            </p:cNvPr>
            <p:cNvSpPr/>
            <p:nvPr/>
          </p:nvSpPr>
          <p:spPr>
            <a:xfrm>
              <a:off x="289850" y="3140850"/>
              <a:ext cx="91725" cy="114050"/>
            </a:xfrm>
            <a:custGeom>
              <a:avLst/>
              <a:gdLst/>
              <a:ahLst/>
              <a:cxnLst/>
              <a:rect l="l" t="t" r="r" b="b"/>
              <a:pathLst>
                <a:path w="3669" h="4562" extrusionOk="0">
                  <a:moveTo>
                    <a:pt x="3669" y="0"/>
                  </a:moveTo>
                  <a:lnTo>
                    <a:pt x="2916" y="282"/>
                  </a:lnTo>
                  <a:lnTo>
                    <a:pt x="2540" y="423"/>
                  </a:lnTo>
                  <a:lnTo>
                    <a:pt x="2211" y="611"/>
                  </a:lnTo>
                  <a:lnTo>
                    <a:pt x="1881" y="800"/>
                  </a:lnTo>
                  <a:lnTo>
                    <a:pt x="1599" y="1035"/>
                  </a:lnTo>
                  <a:lnTo>
                    <a:pt x="1317" y="1270"/>
                  </a:lnTo>
                  <a:lnTo>
                    <a:pt x="1082" y="1599"/>
                  </a:lnTo>
                  <a:lnTo>
                    <a:pt x="847" y="1928"/>
                  </a:lnTo>
                  <a:lnTo>
                    <a:pt x="659" y="2257"/>
                  </a:lnTo>
                  <a:lnTo>
                    <a:pt x="471" y="2634"/>
                  </a:lnTo>
                  <a:lnTo>
                    <a:pt x="282" y="3010"/>
                  </a:lnTo>
                  <a:lnTo>
                    <a:pt x="188" y="3386"/>
                  </a:lnTo>
                  <a:lnTo>
                    <a:pt x="94" y="3762"/>
                  </a:lnTo>
                  <a:lnTo>
                    <a:pt x="47" y="4186"/>
                  </a:lnTo>
                  <a:lnTo>
                    <a:pt x="0" y="4562"/>
                  </a:lnTo>
                  <a:lnTo>
                    <a:pt x="706" y="4233"/>
                  </a:lnTo>
                  <a:lnTo>
                    <a:pt x="1317" y="3809"/>
                  </a:lnTo>
                  <a:lnTo>
                    <a:pt x="1881" y="3292"/>
                  </a:lnTo>
                  <a:lnTo>
                    <a:pt x="2399" y="2728"/>
                  </a:lnTo>
                  <a:lnTo>
                    <a:pt x="2822" y="2116"/>
                  </a:lnTo>
                  <a:lnTo>
                    <a:pt x="3198" y="1458"/>
                  </a:lnTo>
                  <a:lnTo>
                    <a:pt x="3480" y="752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36;p55">
              <a:extLst>
                <a:ext uri="{FF2B5EF4-FFF2-40B4-BE49-F238E27FC236}">
                  <a16:creationId xmlns:a16="http://schemas.microsoft.com/office/drawing/2014/main" id="{073292CA-AD9C-4032-BEBF-4DAC9EF1ED91}"/>
                </a:ext>
              </a:extLst>
            </p:cNvPr>
            <p:cNvSpPr/>
            <p:nvPr/>
          </p:nvSpPr>
          <p:spPr>
            <a:xfrm>
              <a:off x="553200" y="3112625"/>
              <a:ext cx="64700" cy="131700"/>
            </a:xfrm>
            <a:custGeom>
              <a:avLst/>
              <a:gdLst/>
              <a:ahLst/>
              <a:cxnLst/>
              <a:rect l="l" t="t" r="r" b="b"/>
              <a:pathLst>
                <a:path w="2588" h="5268" extrusionOk="0">
                  <a:moveTo>
                    <a:pt x="142" y="0"/>
                  </a:moveTo>
                  <a:lnTo>
                    <a:pt x="1" y="753"/>
                  </a:lnTo>
                  <a:lnTo>
                    <a:pt x="1" y="1176"/>
                  </a:lnTo>
                  <a:lnTo>
                    <a:pt x="1" y="1552"/>
                  </a:lnTo>
                  <a:lnTo>
                    <a:pt x="48" y="1929"/>
                  </a:lnTo>
                  <a:lnTo>
                    <a:pt x="142" y="2305"/>
                  </a:lnTo>
                  <a:lnTo>
                    <a:pt x="236" y="2634"/>
                  </a:lnTo>
                  <a:lnTo>
                    <a:pt x="377" y="3010"/>
                  </a:lnTo>
                  <a:lnTo>
                    <a:pt x="565" y="3386"/>
                  </a:lnTo>
                  <a:lnTo>
                    <a:pt x="800" y="3716"/>
                  </a:lnTo>
                  <a:lnTo>
                    <a:pt x="1035" y="4045"/>
                  </a:lnTo>
                  <a:lnTo>
                    <a:pt x="1318" y="4327"/>
                  </a:lnTo>
                  <a:lnTo>
                    <a:pt x="1600" y="4609"/>
                  </a:lnTo>
                  <a:lnTo>
                    <a:pt x="1929" y="4891"/>
                  </a:lnTo>
                  <a:lnTo>
                    <a:pt x="2258" y="5079"/>
                  </a:lnTo>
                  <a:lnTo>
                    <a:pt x="2587" y="5268"/>
                  </a:lnTo>
                  <a:lnTo>
                    <a:pt x="2587" y="4515"/>
                  </a:lnTo>
                  <a:lnTo>
                    <a:pt x="2493" y="3763"/>
                  </a:lnTo>
                  <a:lnTo>
                    <a:pt x="2258" y="3057"/>
                  </a:lnTo>
                  <a:lnTo>
                    <a:pt x="2023" y="2352"/>
                  </a:lnTo>
                  <a:lnTo>
                    <a:pt x="1647" y="1693"/>
                  </a:lnTo>
                  <a:lnTo>
                    <a:pt x="1224" y="1035"/>
                  </a:lnTo>
                  <a:lnTo>
                    <a:pt x="706" y="47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37;p55">
              <a:extLst>
                <a:ext uri="{FF2B5EF4-FFF2-40B4-BE49-F238E27FC236}">
                  <a16:creationId xmlns:a16="http://schemas.microsoft.com/office/drawing/2014/main" id="{C02CC884-2859-44FC-AA61-5EAFA80FA994}"/>
                </a:ext>
              </a:extLst>
            </p:cNvPr>
            <p:cNvSpPr/>
            <p:nvPr/>
          </p:nvSpPr>
          <p:spPr>
            <a:xfrm>
              <a:off x="548500" y="3112625"/>
              <a:ext cx="129350" cy="69400"/>
            </a:xfrm>
            <a:custGeom>
              <a:avLst/>
              <a:gdLst/>
              <a:ahLst/>
              <a:cxnLst/>
              <a:rect l="l" t="t" r="r" b="b"/>
              <a:pathLst>
                <a:path w="5174" h="2776" extrusionOk="0">
                  <a:moveTo>
                    <a:pt x="1" y="0"/>
                  </a:moveTo>
                  <a:lnTo>
                    <a:pt x="377" y="706"/>
                  </a:lnTo>
                  <a:lnTo>
                    <a:pt x="612" y="988"/>
                  </a:lnTo>
                  <a:lnTo>
                    <a:pt x="847" y="1317"/>
                  </a:lnTo>
                  <a:lnTo>
                    <a:pt x="1082" y="1552"/>
                  </a:lnTo>
                  <a:lnTo>
                    <a:pt x="1365" y="1834"/>
                  </a:lnTo>
                  <a:lnTo>
                    <a:pt x="1694" y="2070"/>
                  </a:lnTo>
                  <a:lnTo>
                    <a:pt x="2023" y="2258"/>
                  </a:lnTo>
                  <a:lnTo>
                    <a:pt x="2399" y="2399"/>
                  </a:lnTo>
                  <a:lnTo>
                    <a:pt x="2775" y="2540"/>
                  </a:lnTo>
                  <a:lnTo>
                    <a:pt x="3152" y="2634"/>
                  </a:lnTo>
                  <a:lnTo>
                    <a:pt x="3575" y="2728"/>
                  </a:lnTo>
                  <a:lnTo>
                    <a:pt x="3951" y="2775"/>
                  </a:lnTo>
                  <a:lnTo>
                    <a:pt x="4751" y="2775"/>
                  </a:lnTo>
                  <a:lnTo>
                    <a:pt x="5174" y="2681"/>
                  </a:lnTo>
                  <a:lnTo>
                    <a:pt x="4704" y="2117"/>
                  </a:lnTo>
                  <a:lnTo>
                    <a:pt x="4139" y="1599"/>
                  </a:lnTo>
                  <a:lnTo>
                    <a:pt x="3575" y="1129"/>
                  </a:lnTo>
                  <a:lnTo>
                    <a:pt x="2917" y="706"/>
                  </a:lnTo>
                  <a:lnTo>
                    <a:pt x="2211" y="424"/>
                  </a:lnTo>
                  <a:lnTo>
                    <a:pt x="1506" y="188"/>
                  </a:lnTo>
                  <a:lnTo>
                    <a:pt x="75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38;p55">
              <a:extLst>
                <a:ext uri="{FF2B5EF4-FFF2-40B4-BE49-F238E27FC236}">
                  <a16:creationId xmlns:a16="http://schemas.microsoft.com/office/drawing/2014/main" id="{FCD834F9-E6A7-47AF-A5F6-5AF3BC6AC529}"/>
                </a:ext>
              </a:extLst>
            </p:cNvPr>
            <p:cNvSpPr/>
            <p:nvPr/>
          </p:nvSpPr>
          <p:spPr>
            <a:xfrm>
              <a:off x="321600" y="2755200"/>
              <a:ext cx="504400" cy="380950"/>
            </a:xfrm>
            <a:custGeom>
              <a:avLst/>
              <a:gdLst/>
              <a:ahLst/>
              <a:cxnLst/>
              <a:rect l="l" t="t" r="r" b="b"/>
              <a:pathLst>
                <a:path w="20176" h="15238" extrusionOk="0">
                  <a:moveTo>
                    <a:pt x="5455" y="0"/>
                  </a:moveTo>
                  <a:lnTo>
                    <a:pt x="5220" y="894"/>
                  </a:lnTo>
                  <a:lnTo>
                    <a:pt x="4891" y="1788"/>
                  </a:lnTo>
                  <a:lnTo>
                    <a:pt x="4562" y="2681"/>
                  </a:lnTo>
                  <a:lnTo>
                    <a:pt x="4139" y="3528"/>
                  </a:lnTo>
                  <a:lnTo>
                    <a:pt x="3715" y="4374"/>
                  </a:lnTo>
                  <a:lnTo>
                    <a:pt x="3245" y="5127"/>
                  </a:lnTo>
                  <a:lnTo>
                    <a:pt x="2822" y="5879"/>
                  </a:lnTo>
                  <a:lnTo>
                    <a:pt x="2352" y="6538"/>
                  </a:lnTo>
                  <a:lnTo>
                    <a:pt x="1458" y="7760"/>
                  </a:lnTo>
                  <a:lnTo>
                    <a:pt x="706" y="8654"/>
                  </a:lnTo>
                  <a:lnTo>
                    <a:pt x="0" y="9453"/>
                  </a:lnTo>
                  <a:lnTo>
                    <a:pt x="8653" y="14862"/>
                  </a:lnTo>
                  <a:lnTo>
                    <a:pt x="10064" y="15097"/>
                  </a:lnTo>
                  <a:lnTo>
                    <a:pt x="11334" y="15238"/>
                  </a:lnTo>
                  <a:lnTo>
                    <a:pt x="12510" y="15238"/>
                  </a:lnTo>
                  <a:lnTo>
                    <a:pt x="13592" y="15191"/>
                  </a:lnTo>
                  <a:lnTo>
                    <a:pt x="14532" y="15003"/>
                  </a:lnTo>
                  <a:lnTo>
                    <a:pt x="15426" y="14768"/>
                  </a:lnTo>
                  <a:lnTo>
                    <a:pt x="16225" y="14438"/>
                  </a:lnTo>
                  <a:lnTo>
                    <a:pt x="16931" y="14062"/>
                  </a:lnTo>
                  <a:lnTo>
                    <a:pt x="17542" y="13592"/>
                  </a:lnTo>
                  <a:lnTo>
                    <a:pt x="18059" y="13075"/>
                  </a:lnTo>
                  <a:lnTo>
                    <a:pt x="18530" y="12510"/>
                  </a:lnTo>
                  <a:lnTo>
                    <a:pt x="18906" y="11946"/>
                  </a:lnTo>
                  <a:lnTo>
                    <a:pt x="19235" y="11287"/>
                  </a:lnTo>
                  <a:lnTo>
                    <a:pt x="19517" y="10629"/>
                  </a:lnTo>
                  <a:lnTo>
                    <a:pt x="19752" y="9924"/>
                  </a:lnTo>
                  <a:lnTo>
                    <a:pt x="19893" y="9218"/>
                  </a:lnTo>
                  <a:lnTo>
                    <a:pt x="20035" y="8513"/>
                  </a:lnTo>
                  <a:lnTo>
                    <a:pt x="20129" y="7807"/>
                  </a:lnTo>
                  <a:lnTo>
                    <a:pt x="20176" y="7102"/>
                  </a:lnTo>
                  <a:lnTo>
                    <a:pt x="20176" y="6396"/>
                  </a:lnTo>
                  <a:lnTo>
                    <a:pt x="20129" y="5033"/>
                  </a:lnTo>
                  <a:lnTo>
                    <a:pt x="19988" y="3857"/>
                  </a:lnTo>
                  <a:lnTo>
                    <a:pt x="19846" y="2775"/>
                  </a:lnTo>
                  <a:lnTo>
                    <a:pt x="19658" y="1976"/>
                  </a:lnTo>
                  <a:lnTo>
                    <a:pt x="19517" y="1270"/>
                  </a:lnTo>
                  <a:lnTo>
                    <a:pt x="5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39;p55">
              <a:extLst>
                <a:ext uri="{FF2B5EF4-FFF2-40B4-BE49-F238E27FC236}">
                  <a16:creationId xmlns:a16="http://schemas.microsoft.com/office/drawing/2014/main" id="{3D62B290-FD3B-4CBE-B443-4613A8CD4AED}"/>
                </a:ext>
              </a:extLst>
            </p:cNvPr>
            <p:cNvSpPr/>
            <p:nvPr/>
          </p:nvSpPr>
          <p:spPr>
            <a:xfrm>
              <a:off x="268675" y="2971525"/>
              <a:ext cx="312775" cy="211675"/>
            </a:xfrm>
            <a:custGeom>
              <a:avLst/>
              <a:gdLst/>
              <a:ahLst/>
              <a:cxnLst/>
              <a:rect l="l" t="t" r="r" b="b"/>
              <a:pathLst>
                <a:path w="12511" h="8467" extrusionOk="0">
                  <a:moveTo>
                    <a:pt x="3058" y="1"/>
                  </a:moveTo>
                  <a:lnTo>
                    <a:pt x="2681" y="48"/>
                  </a:lnTo>
                  <a:lnTo>
                    <a:pt x="2258" y="142"/>
                  </a:lnTo>
                  <a:lnTo>
                    <a:pt x="1882" y="330"/>
                  </a:lnTo>
                  <a:lnTo>
                    <a:pt x="1412" y="565"/>
                  </a:lnTo>
                  <a:lnTo>
                    <a:pt x="1035" y="894"/>
                  </a:lnTo>
                  <a:lnTo>
                    <a:pt x="706" y="1318"/>
                  </a:lnTo>
                  <a:lnTo>
                    <a:pt x="424" y="1741"/>
                  </a:lnTo>
                  <a:lnTo>
                    <a:pt x="236" y="2211"/>
                  </a:lnTo>
                  <a:lnTo>
                    <a:pt x="95" y="2729"/>
                  </a:lnTo>
                  <a:lnTo>
                    <a:pt x="1" y="3246"/>
                  </a:lnTo>
                  <a:lnTo>
                    <a:pt x="1" y="3763"/>
                  </a:lnTo>
                  <a:lnTo>
                    <a:pt x="95" y="4280"/>
                  </a:lnTo>
                  <a:lnTo>
                    <a:pt x="236" y="4751"/>
                  </a:lnTo>
                  <a:lnTo>
                    <a:pt x="424" y="5221"/>
                  </a:lnTo>
                  <a:lnTo>
                    <a:pt x="659" y="5691"/>
                  </a:lnTo>
                  <a:lnTo>
                    <a:pt x="988" y="6115"/>
                  </a:lnTo>
                  <a:lnTo>
                    <a:pt x="1318" y="6491"/>
                  </a:lnTo>
                  <a:lnTo>
                    <a:pt x="1694" y="6867"/>
                  </a:lnTo>
                  <a:lnTo>
                    <a:pt x="2117" y="7196"/>
                  </a:lnTo>
                  <a:lnTo>
                    <a:pt x="2540" y="7478"/>
                  </a:lnTo>
                  <a:lnTo>
                    <a:pt x="3011" y="7714"/>
                  </a:lnTo>
                  <a:lnTo>
                    <a:pt x="3481" y="7902"/>
                  </a:lnTo>
                  <a:lnTo>
                    <a:pt x="3951" y="8090"/>
                  </a:lnTo>
                  <a:lnTo>
                    <a:pt x="4469" y="8231"/>
                  </a:lnTo>
                  <a:lnTo>
                    <a:pt x="4986" y="8325"/>
                  </a:lnTo>
                  <a:lnTo>
                    <a:pt x="5503" y="8419"/>
                  </a:lnTo>
                  <a:lnTo>
                    <a:pt x="6021" y="8466"/>
                  </a:lnTo>
                  <a:lnTo>
                    <a:pt x="7008" y="8466"/>
                  </a:lnTo>
                  <a:lnTo>
                    <a:pt x="7478" y="8419"/>
                  </a:lnTo>
                  <a:lnTo>
                    <a:pt x="7949" y="8372"/>
                  </a:lnTo>
                  <a:lnTo>
                    <a:pt x="8466" y="8278"/>
                  </a:lnTo>
                  <a:lnTo>
                    <a:pt x="8936" y="8184"/>
                  </a:lnTo>
                  <a:lnTo>
                    <a:pt x="9360" y="8043"/>
                  </a:lnTo>
                  <a:lnTo>
                    <a:pt x="9830" y="7808"/>
                  </a:lnTo>
                  <a:lnTo>
                    <a:pt x="10253" y="7620"/>
                  </a:lnTo>
                  <a:lnTo>
                    <a:pt x="10676" y="7337"/>
                  </a:lnTo>
                  <a:lnTo>
                    <a:pt x="11053" y="7008"/>
                  </a:lnTo>
                  <a:lnTo>
                    <a:pt x="11382" y="6679"/>
                  </a:lnTo>
                  <a:lnTo>
                    <a:pt x="11711" y="6303"/>
                  </a:lnTo>
                  <a:lnTo>
                    <a:pt x="11993" y="5879"/>
                  </a:lnTo>
                  <a:lnTo>
                    <a:pt x="12181" y="5456"/>
                  </a:lnTo>
                  <a:lnTo>
                    <a:pt x="12369" y="4986"/>
                  </a:lnTo>
                  <a:lnTo>
                    <a:pt x="12464" y="4516"/>
                  </a:lnTo>
                  <a:lnTo>
                    <a:pt x="12511" y="4045"/>
                  </a:lnTo>
                  <a:lnTo>
                    <a:pt x="12464" y="3528"/>
                  </a:lnTo>
                  <a:lnTo>
                    <a:pt x="12369" y="3058"/>
                  </a:lnTo>
                  <a:lnTo>
                    <a:pt x="12228" y="2587"/>
                  </a:lnTo>
                  <a:lnTo>
                    <a:pt x="11993" y="2164"/>
                  </a:lnTo>
                  <a:lnTo>
                    <a:pt x="11711" y="1788"/>
                  </a:lnTo>
                  <a:lnTo>
                    <a:pt x="11382" y="1459"/>
                  </a:lnTo>
                  <a:lnTo>
                    <a:pt x="11006" y="1224"/>
                  </a:lnTo>
                  <a:lnTo>
                    <a:pt x="10676" y="1035"/>
                  </a:lnTo>
                  <a:lnTo>
                    <a:pt x="10300" y="847"/>
                  </a:lnTo>
                  <a:lnTo>
                    <a:pt x="9877" y="753"/>
                  </a:lnTo>
                  <a:lnTo>
                    <a:pt x="9077" y="565"/>
                  </a:lnTo>
                  <a:lnTo>
                    <a:pt x="8231" y="471"/>
                  </a:lnTo>
                  <a:lnTo>
                    <a:pt x="5174" y="95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40;p55">
              <a:extLst>
                <a:ext uri="{FF2B5EF4-FFF2-40B4-BE49-F238E27FC236}">
                  <a16:creationId xmlns:a16="http://schemas.microsoft.com/office/drawing/2014/main" id="{145EE814-9847-4E99-9BB2-F93ACA4EE6D6}"/>
                </a:ext>
              </a:extLst>
            </p:cNvPr>
            <p:cNvSpPr/>
            <p:nvPr/>
          </p:nvSpPr>
          <p:spPr>
            <a:xfrm>
              <a:off x="329825" y="3025625"/>
              <a:ext cx="28225" cy="38825"/>
            </a:xfrm>
            <a:custGeom>
              <a:avLst/>
              <a:gdLst/>
              <a:ahLst/>
              <a:cxnLst/>
              <a:rect l="l" t="t" r="r" b="b"/>
              <a:pathLst>
                <a:path w="1129" h="1553" extrusionOk="0">
                  <a:moveTo>
                    <a:pt x="565" y="0"/>
                  </a:moveTo>
                  <a:lnTo>
                    <a:pt x="424" y="47"/>
                  </a:lnTo>
                  <a:lnTo>
                    <a:pt x="329" y="47"/>
                  </a:lnTo>
                  <a:lnTo>
                    <a:pt x="141" y="235"/>
                  </a:lnTo>
                  <a:lnTo>
                    <a:pt x="47" y="470"/>
                  </a:lnTo>
                  <a:lnTo>
                    <a:pt x="0" y="800"/>
                  </a:lnTo>
                  <a:lnTo>
                    <a:pt x="47" y="1082"/>
                  </a:lnTo>
                  <a:lnTo>
                    <a:pt x="141" y="1317"/>
                  </a:lnTo>
                  <a:lnTo>
                    <a:pt x="329" y="1505"/>
                  </a:lnTo>
                  <a:lnTo>
                    <a:pt x="424" y="1552"/>
                  </a:lnTo>
                  <a:lnTo>
                    <a:pt x="659" y="1552"/>
                  </a:lnTo>
                  <a:lnTo>
                    <a:pt x="800" y="1505"/>
                  </a:lnTo>
                  <a:lnTo>
                    <a:pt x="941" y="1317"/>
                  </a:lnTo>
                  <a:lnTo>
                    <a:pt x="1082" y="1082"/>
                  </a:lnTo>
                  <a:lnTo>
                    <a:pt x="1129" y="800"/>
                  </a:lnTo>
                  <a:lnTo>
                    <a:pt x="1082" y="470"/>
                  </a:lnTo>
                  <a:lnTo>
                    <a:pt x="941" y="235"/>
                  </a:lnTo>
                  <a:lnTo>
                    <a:pt x="800" y="47"/>
                  </a:lnTo>
                  <a:lnTo>
                    <a:pt x="659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41;p55">
              <a:extLst>
                <a:ext uri="{FF2B5EF4-FFF2-40B4-BE49-F238E27FC236}">
                  <a16:creationId xmlns:a16="http://schemas.microsoft.com/office/drawing/2014/main" id="{08325700-B1B7-415F-84F2-C913934DA8BF}"/>
                </a:ext>
              </a:extLst>
            </p:cNvPr>
            <p:cNvSpPr/>
            <p:nvPr/>
          </p:nvSpPr>
          <p:spPr>
            <a:xfrm>
              <a:off x="457975" y="3038550"/>
              <a:ext cx="28250" cy="38825"/>
            </a:xfrm>
            <a:custGeom>
              <a:avLst/>
              <a:gdLst/>
              <a:ahLst/>
              <a:cxnLst/>
              <a:rect l="l" t="t" r="r" b="b"/>
              <a:pathLst>
                <a:path w="1130" h="1553" extrusionOk="0">
                  <a:moveTo>
                    <a:pt x="471" y="0"/>
                  </a:moveTo>
                  <a:lnTo>
                    <a:pt x="330" y="48"/>
                  </a:lnTo>
                  <a:lnTo>
                    <a:pt x="142" y="236"/>
                  </a:lnTo>
                  <a:lnTo>
                    <a:pt x="48" y="471"/>
                  </a:lnTo>
                  <a:lnTo>
                    <a:pt x="0" y="753"/>
                  </a:lnTo>
                  <a:lnTo>
                    <a:pt x="48" y="1082"/>
                  </a:lnTo>
                  <a:lnTo>
                    <a:pt x="142" y="1317"/>
                  </a:lnTo>
                  <a:lnTo>
                    <a:pt x="330" y="1505"/>
                  </a:lnTo>
                  <a:lnTo>
                    <a:pt x="471" y="1505"/>
                  </a:lnTo>
                  <a:lnTo>
                    <a:pt x="565" y="1552"/>
                  </a:lnTo>
                  <a:lnTo>
                    <a:pt x="659" y="1505"/>
                  </a:lnTo>
                  <a:lnTo>
                    <a:pt x="800" y="1505"/>
                  </a:lnTo>
                  <a:lnTo>
                    <a:pt x="988" y="1317"/>
                  </a:lnTo>
                  <a:lnTo>
                    <a:pt x="1082" y="1082"/>
                  </a:lnTo>
                  <a:lnTo>
                    <a:pt x="1129" y="753"/>
                  </a:lnTo>
                  <a:lnTo>
                    <a:pt x="1082" y="471"/>
                  </a:lnTo>
                  <a:lnTo>
                    <a:pt x="988" y="236"/>
                  </a:lnTo>
                  <a:lnTo>
                    <a:pt x="800" y="48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42;p55">
              <a:extLst>
                <a:ext uri="{FF2B5EF4-FFF2-40B4-BE49-F238E27FC236}">
                  <a16:creationId xmlns:a16="http://schemas.microsoft.com/office/drawing/2014/main" id="{F2B11A10-1345-44F0-9D1C-D302C85D2062}"/>
                </a:ext>
              </a:extLst>
            </p:cNvPr>
            <p:cNvSpPr/>
            <p:nvPr/>
          </p:nvSpPr>
          <p:spPr>
            <a:xfrm>
              <a:off x="435625" y="2851600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9" y="189"/>
                  </a:lnTo>
                  <a:lnTo>
                    <a:pt x="48" y="377"/>
                  </a:lnTo>
                  <a:lnTo>
                    <a:pt x="1" y="612"/>
                  </a:lnTo>
                  <a:lnTo>
                    <a:pt x="48" y="847"/>
                  </a:lnTo>
                  <a:lnTo>
                    <a:pt x="189" y="1035"/>
                  </a:lnTo>
                  <a:lnTo>
                    <a:pt x="377" y="1177"/>
                  </a:lnTo>
                  <a:lnTo>
                    <a:pt x="612" y="1224"/>
                  </a:lnTo>
                  <a:lnTo>
                    <a:pt x="847" y="1177"/>
                  </a:lnTo>
                  <a:lnTo>
                    <a:pt x="1036" y="1035"/>
                  </a:lnTo>
                  <a:lnTo>
                    <a:pt x="1177" y="847"/>
                  </a:lnTo>
                  <a:lnTo>
                    <a:pt x="1224" y="612"/>
                  </a:lnTo>
                  <a:lnTo>
                    <a:pt x="1177" y="377"/>
                  </a:lnTo>
                  <a:lnTo>
                    <a:pt x="1036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43;p55">
              <a:extLst>
                <a:ext uri="{FF2B5EF4-FFF2-40B4-BE49-F238E27FC236}">
                  <a16:creationId xmlns:a16="http://schemas.microsoft.com/office/drawing/2014/main" id="{614EDD50-B957-4C8F-845D-542151D16429}"/>
                </a:ext>
              </a:extLst>
            </p:cNvPr>
            <p:cNvSpPr/>
            <p:nvPr/>
          </p:nvSpPr>
          <p:spPr>
            <a:xfrm>
              <a:off x="653150" y="2882175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612"/>
                  </a:lnTo>
                  <a:lnTo>
                    <a:pt x="47" y="847"/>
                  </a:lnTo>
                  <a:lnTo>
                    <a:pt x="188" y="1035"/>
                  </a:lnTo>
                  <a:lnTo>
                    <a:pt x="377" y="1176"/>
                  </a:lnTo>
                  <a:lnTo>
                    <a:pt x="612" y="1223"/>
                  </a:lnTo>
                  <a:lnTo>
                    <a:pt x="847" y="1176"/>
                  </a:lnTo>
                  <a:lnTo>
                    <a:pt x="1035" y="1035"/>
                  </a:lnTo>
                  <a:lnTo>
                    <a:pt x="1176" y="847"/>
                  </a:lnTo>
                  <a:lnTo>
                    <a:pt x="1223" y="612"/>
                  </a:lnTo>
                  <a:lnTo>
                    <a:pt x="1176" y="377"/>
                  </a:lnTo>
                  <a:lnTo>
                    <a:pt x="1035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4;p55">
              <a:extLst>
                <a:ext uri="{FF2B5EF4-FFF2-40B4-BE49-F238E27FC236}">
                  <a16:creationId xmlns:a16="http://schemas.microsoft.com/office/drawing/2014/main" id="{8CA582C5-7B14-40EE-A32C-130BB8041C4B}"/>
                </a:ext>
              </a:extLst>
            </p:cNvPr>
            <p:cNvSpPr/>
            <p:nvPr/>
          </p:nvSpPr>
          <p:spPr>
            <a:xfrm>
              <a:off x="1740700" y="2839850"/>
              <a:ext cx="372725" cy="1158125"/>
            </a:xfrm>
            <a:custGeom>
              <a:avLst/>
              <a:gdLst/>
              <a:ahLst/>
              <a:cxnLst/>
              <a:rect l="l" t="t" r="r" b="b"/>
              <a:pathLst>
                <a:path w="14909" h="46325" extrusionOk="0">
                  <a:moveTo>
                    <a:pt x="12181" y="1"/>
                  </a:moveTo>
                  <a:lnTo>
                    <a:pt x="0" y="24691"/>
                  </a:lnTo>
                  <a:lnTo>
                    <a:pt x="189" y="26572"/>
                  </a:lnTo>
                  <a:lnTo>
                    <a:pt x="424" y="28124"/>
                  </a:lnTo>
                  <a:lnTo>
                    <a:pt x="706" y="29488"/>
                  </a:lnTo>
                  <a:lnTo>
                    <a:pt x="1035" y="30758"/>
                  </a:lnTo>
                  <a:lnTo>
                    <a:pt x="1364" y="31933"/>
                  </a:lnTo>
                  <a:lnTo>
                    <a:pt x="1693" y="33015"/>
                  </a:lnTo>
                  <a:lnTo>
                    <a:pt x="2070" y="33956"/>
                  </a:lnTo>
                  <a:lnTo>
                    <a:pt x="2446" y="34802"/>
                  </a:lnTo>
                  <a:lnTo>
                    <a:pt x="2822" y="35555"/>
                  </a:lnTo>
                  <a:lnTo>
                    <a:pt x="3292" y="36354"/>
                  </a:lnTo>
                  <a:lnTo>
                    <a:pt x="3716" y="37012"/>
                  </a:lnTo>
                  <a:lnTo>
                    <a:pt x="4139" y="37577"/>
                  </a:lnTo>
                  <a:lnTo>
                    <a:pt x="4515" y="38000"/>
                  </a:lnTo>
                  <a:lnTo>
                    <a:pt x="5033" y="38517"/>
                  </a:lnTo>
                  <a:lnTo>
                    <a:pt x="5221" y="38658"/>
                  </a:lnTo>
                  <a:lnTo>
                    <a:pt x="3387" y="46324"/>
                  </a:lnTo>
                  <a:lnTo>
                    <a:pt x="6020" y="46324"/>
                  </a:lnTo>
                  <a:lnTo>
                    <a:pt x="6208" y="46089"/>
                  </a:lnTo>
                  <a:lnTo>
                    <a:pt x="6726" y="45384"/>
                  </a:lnTo>
                  <a:lnTo>
                    <a:pt x="7102" y="44772"/>
                  </a:lnTo>
                  <a:lnTo>
                    <a:pt x="7525" y="44020"/>
                  </a:lnTo>
                  <a:lnTo>
                    <a:pt x="8042" y="43126"/>
                  </a:lnTo>
                  <a:lnTo>
                    <a:pt x="8560" y="41998"/>
                  </a:lnTo>
                  <a:lnTo>
                    <a:pt x="9171" y="40728"/>
                  </a:lnTo>
                  <a:lnTo>
                    <a:pt x="9783" y="39223"/>
                  </a:lnTo>
                  <a:lnTo>
                    <a:pt x="10394" y="37483"/>
                  </a:lnTo>
                  <a:lnTo>
                    <a:pt x="11052" y="35508"/>
                  </a:lnTo>
                  <a:lnTo>
                    <a:pt x="11711" y="33297"/>
                  </a:lnTo>
                  <a:lnTo>
                    <a:pt x="12416" y="30852"/>
                  </a:lnTo>
                  <a:lnTo>
                    <a:pt x="13075" y="28124"/>
                  </a:lnTo>
                  <a:lnTo>
                    <a:pt x="13686" y="25114"/>
                  </a:lnTo>
                  <a:lnTo>
                    <a:pt x="14015" y="23468"/>
                  </a:lnTo>
                  <a:lnTo>
                    <a:pt x="14250" y="21916"/>
                  </a:lnTo>
                  <a:lnTo>
                    <a:pt x="14438" y="20411"/>
                  </a:lnTo>
                  <a:lnTo>
                    <a:pt x="14627" y="19000"/>
                  </a:lnTo>
                  <a:lnTo>
                    <a:pt x="14721" y="17589"/>
                  </a:lnTo>
                  <a:lnTo>
                    <a:pt x="14815" y="16273"/>
                  </a:lnTo>
                  <a:lnTo>
                    <a:pt x="14862" y="15003"/>
                  </a:lnTo>
                  <a:lnTo>
                    <a:pt x="14909" y="13780"/>
                  </a:lnTo>
                  <a:lnTo>
                    <a:pt x="14909" y="12604"/>
                  </a:lnTo>
                  <a:lnTo>
                    <a:pt x="14862" y="11523"/>
                  </a:lnTo>
                  <a:lnTo>
                    <a:pt x="14721" y="9453"/>
                  </a:lnTo>
                  <a:lnTo>
                    <a:pt x="14485" y="7619"/>
                  </a:lnTo>
                  <a:lnTo>
                    <a:pt x="14203" y="5973"/>
                  </a:lnTo>
                  <a:lnTo>
                    <a:pt x="13874" y="4515"/>
                  </a:lnTo>
                  <a:lnTo>
                    <a:pt x="13545" y="3293"/>
                  </a:lnTo>
                  <a:lnTo>
                    <a:pt x="13216" y="2258"/>
                  </a:lnTo>
                  <a:lnTo>
                    <a:pt x="12886" y="1458"/>
                  </a:lnTo>
                  <a:lnTo>
                    <a:pt x="12604" y="800"/>
                  </a:lnTo>
                  <a:lnTo>
                    <a:pt x="12369" y="330"/>
                  </a:lnTo>
                  <a:lnTo>
                    <a:pt x="121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5;p55">
              <a:extLst>
                <a:ext uri="{FF2B5EF4-FFF2-40B4-BE49-F238E27FC236}">
                  <a16:creationId xmlns:a16="http://schemas.microsoft.com/office/drawing/2014/main" id="{EC7529DD-BFE7-4DFA-BDCA-D246A697853F}"/>
                </a:ext>
              </a:extLst>
            </p:cNvPr>
            <p:cNvSpPr/>
            <p:nvPr/>
          </p:nvSpPr>
          <p:spPr>
            <a:xfrm>
              <a:off x="1745400" y="3485325"/>
              <a:ext cx="188150" cy="245750"/>
            </a:xfrm>
            <a:custGeom>
              <a:avLst/>
              <a:gdLst/>
              <a:ahLst/>
              <a:cxnLst/>
              <a:rect l="l" t="t" r="r" b="b"/>
              <a:pathLst>
                <a:path w="7526" h="9830" extrusionOk="0">
                  <a:moveTo>
                    <a:pt x="1741" y="1"/>
                  </a:moveTo>
                  <a:lnTo>
                    <a:pt x="1270" y="48"/>
                  </a:lnTo>
                  <a:lnTo>
                    <a:pt x="800" y="236"/>
                  </a:lnTo>
                  <a:lnTo>
                    <a:pt x="377" y="471"/>
                  </a:lnTo>
                  <a:lnTo>
                    <a:pt x="1" y="753"/>
                  </a:lnTo>
                  <a:lnTo>
                    <a:pt x="236" y="2305"/>
                  </a:lnTo>
                  <a:lnTo>
                    <a:pt x="518" y="3669"/>
                  </a:lnTo>
                  <a:lnTo>
                    <a:pt x="847" y="4939"/>
                  </a:lnTo>
                  <a:lnTo>
                    <a:pt x="1176" y="6114"/>
                  </a:lnTo>
                  <a:lnTo>
                    <a:pt x="1505" y="7196"/>
                  </a:lnTo>
                  <a:lnTo>
                    <a:pt x="1882" y="8137"/>
                  </a:lnTo>
                  <a:lnTo>
                    <a:pt x="2258" y="8983"/>
                  </a:lnTo>
                  <a:lnTo>
                    <a:pt x="2634" y="9736"/>
                  </a:lnTo>
                  <a:lnTo>
                    <a:pt x="3340" y="9830"/>
                  </a:lnTo>
                  <a:lnTo>
                    <a:pt x="4045" y="9830"/>
                  </a:lnTo>
                  <a:lnTo>
                    <a:pt x="4421" y="9783"/>
                  </a:lnTo>
                  <a:lnTo>
                    <a:pt x="4751" y="9736"/>
                  </a:lnTo>
                  <a:lnTo>
                    <a:pt x="5127" y="9641"/>
                  </a:lnTo>
                  <a:lnTo>
                    <a:pt x="5456" y="9500"/>
                  </a:lnTo>
                  <a:lnTo>
                    <a:pt x="6020" y="9218"/>
                  </a:lnTo>
                  <a:lnTo>
                    <a:pt x="6302" y="9030"/>
                  </a:lnTo>
                  <a:lnTo>
                    <a:pt x="6538" y="8842"/>
                  </a:lnTo>
                  <a:lnTo>
                    <a:pt x="6773" y="8607"/>
                  </a:lnTo>
                  <a:lnTo>
                    <a:pt x="6961" y="8372"/>
                  </a:lnTo>
                  <a:lnTo>
                    <a:pt x="7149" y="8090"/>
                  </a:lnTo>
                  <a:lnTo>
                    <a:pt x="7290" y="7807"/>
                  </a:lnTo>
                  <a:lnTo>
                    <a:pt x="7431" y="7525"/>
                  </a:lnTo>
                  <a:lnTo>
                    <a:pt x="7478" y="7196"/>
                  </a:lnTo>
                  <a:lnTo>
                    <a:pt x="7525" y="6867"/>
                  </a:lnTo>
                  <a:lnTo>
                    <a:pt x="7525" y="6585"/>
                  </a:lnTo>
                  <a:lnTo>
                    <a:pt x="7478" y="6255"/>
                  </a:lnTo>
                  <a:lnTo>
                    <a:pt x="7384" y="5926"/>
                  </a:lnTo>
                  <a:lnTo>
                    <a:pt x="7243" y="5644"/>
                  </a:lnTo>
                  <a:lnTo>
                    <a:pt x="7055" y="5409"/>
                  </a:lnTo>
                  <a:lnTo>
                    <a:pt x="6773" y="5174"/>
                  </a:lnTo>
                  <a:lnTo>
                    <a:pt x="6538" y="4939"/>
                  </a:lnTo>
                  <a:lnTo>
                    <a:pt x="5926" y="4562"/>
                  </a:lnTo>
                  <a:lnTo>
                    <a:pt x="5315" y="4186"/>
                  </a:lnTo>
                  <a:lnTo>
                    <a:pt x="5080" y="3951"/>
                  </a:lnTo>
                  <a:lnTo>
                    <a:pt x="4845" y="3669"/>
                  </a:lnTo>
                  <a:lnTo>
                    <a:pt x="4703" y="3387"/>
                  </a:lnTo>
                  <a:lnTo>
                    <a:pt x="4609" y="3104"/>
                  </a:lnTo>
                  <a:lnTo>
                    <a:pt x="4515" y="2493"/>
                  </a:lnTo>
                  <a:lnTo>
                    <a:pt x="4374" y="1882"/>
                  </a:lnTo>
                  <a:lnTo>
                    <a:pt x="4327" y="1600"/>
                  </a:lnTo>
                  <a:lnTo>
                    <a:pt x="4233" y="1270"/>
                  </a:lnTo>
                  <a:lnTo>
                    <a:pt x="4092" y="1082"/>
                  </a:lnTo>
                  <a:lnTo>
                    <a:pt x="3951" y="847"/>
                  </a:lnTo>
                  <a:lnTo>
                    <a:pt x="3810" y="706"/>
                  </a:lnTo>
                  <a:lnTo>
                    <a:pt x="3622" y="518"/>
                  </a:lnTo>
                  <a:lnTo>
                    <a:pt x="3199" y="283"/>
                  </a:lnTo>
                  <a:lnTo>
                    <a:pt x="2775" y="95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46;p55">
              <a:extLst>
                <a:ext uri="{FF2B5EF4-FFF2-40B4-BE49-F238E27FC236}">
                  <a16:creationId xmlns:a16="http://schemas.microsoft.com/office/drawing/2014/main" id="{C5143E2F-3FD7-493C-9692-ACB4342C2877}"/>
                </a:ext>
              </a:extLst>
            </p:cNvPr>
            <p:cNvSpPr/>
            <p:nvPr/>
          </p:nvSpPr>
          <p:spPr>
            <a:xfrm>
              <a:off x="1231600" y="2839850"/>
              <a:ext cx="641975" cy="276325"/>
            </a:xfrm>
            <a:custGeom>
              <a:avLst/>
              <a:gdLst/>
              <a:ahLst/>
              <a:cxnLst/>
              <a:rect l="l" t="t" r="r" b="b"/>
              <a:pathLst>
                <a:path w="25679" h="11053" extrusionOk="0">
                  <a:moveTo>
                    <a:pt x="1" y="1"/>
                  </a:moveTo>
                  <a:lnTo>
                    <a:pt x="95" y="471"/>
                  </a:lnTo>
                  <a:lnTo>
                    <a:pt x="377" y="1411"/>
                  </a:lnTo>
                  <a:lnTo>
                    <a:pt x="753" y="2305"/>
                  </a:lnTo>
                  <a:lnTo>
                    <a:pt x="1224" y="3152"/>
                  </a:lnTo>
                  <a:lnTo>
                    <a:pt x="1788" y="3951"/>
                  </a:lnTo>
                  <a:lnTo>
                    <a:pt x="2446" y="4656"/>
                  </a:lnTo>
                  <a:lnTo>
                    <a:pt x="3152" y="5315"/>
                  </a:lnTo>
                  <a:lnTo>
                    <a:pt x="3951" y="5926"/>
                  </a:lnTo>
                  <a:lnTo>
                    <a:pt x="4751" y="6397"/>
                  </a:lnTo>
                  <a:lnTo>
                    <a:pt x="5315" y="6679"/>
                  </a:lnTo>
                  <a:lnTo>
                    <a:pt x="5926" y="6914"/>
                  </a:lnTo>
                  <a:lnTo>
                    <a:pt x="6491" y="7102"/>
                  </a:lnTo>
                  <a:lnTo>
                    <a:pt x="7102" y="7290"/>
                  </a:lnTo>
                  <a:lnTo>
                    <a:pt x="8372" y="7572"/>
                  </a:lnTo>
                  <a:lnTo>
                    <a:pt x="9595" y="7854"/>
                  </a:lnTo>
                  <a:lnTo>
                    <a:pt x="10865" y="8043"/>
                  </a:lnTo>
                  <a:lnTo>
                    <a:pt x="12134" y="8325"/>
                  </a:lnTo>
                  <a:lnTo>
                    <a:pt x="13357" y="8654"/>
                  </a:lnTo>
                  <a:lnTo>
                    <a:pt x="13921" y="8842"/>
                  </a:lnTo>
                  <a:lnTo>
                    <a:pt x="14533" y="9077"/>
                  </a:lnTo>
                  <a:lnTo>
                    <a:pt x="15332" y="9406"/>
                  </a:lnTo>
                  <a:lnTo>
                    <a:pt x="16085" y="9783"/>
                  </a:lnTo>
                  <a:lnTo>
                    <a:pt x="16837" y="10206"/>
                  </a:lnTo>
                  <a:lnTo>
                    <a:pt x="17637" y="10535"/>
                  </a:lnTo>
                  <a:lnTo>
                    <a:pt x="18436" y="10817"/>
                  </a:lnTo>
                  <a:lnTo>
                    <a:pt x="18860" y="10911"/>
                  </a:lnTo>
                  <a:lnTo>
                    <a:pt x="19283" y="11005"/>
                  </a:lnTo>
                  <a:lnTo>
                    <a:pt x="19706" y="11052"/>
                  </a:lnTo>
                  <a:lnTo>
                    <a:pt x="20129" y="11052"/>
                  </a:lnTo>
                  <a:lnTo>
                    <a:pt x="20553" y="11005"/>
                  </a:lnTo>
                  <a:lnTo>
                    <a:pt x="20976" y="10911"/>
                  </a:lnTo>
                  <a:lnTo>
                    <a:pt x="21352" y="10817"/>
                  </a:lnTo>
                  <a:lnTo>
                    <a:pt x="21681" y="10629"/>
                  </a:lnTo>
                  <a:lnTo>
                    <a:pt x="22010" y="10441"/>
                  </a:lnTo>
                  <a:lnTo>
                    <a:pt x="22340" y="10206"/>
                  </a:lnTo>
                  <a:lnTo>
                    <a:pt x="22622" y="9971"/>
                  </a:lnTo>
                  <a:lnTo>
                    <a:pt x="22904" y="9689"/>
                  </a:lnTo>
                  <a:lnTo>
                    <a:pt x="23374" y="9077"/>
                  </a:lnTo>
                  <a:lnTo>
                    <a:pt x="23798" y="8372"/>
                  </a:lnTo>
                  <a:lnTo>
                    <a:pt x="24174" y="7666"/>
                  </a:lnTo>
                  <a:lnTo>
                    <a:pt x="24503" y="6914"/>
                  </a:lnTo>
                  <a:lnTo>
                    <a:pt x="24785" y="6161"/>
                  </a:lnTo>
                  <a:lnTo>
                    <a:pt x="25114" y="5268"/>
                  </a:lnTo>
                  <a:lnTo>
                    <a:pt x="25350" y="4421"/>
                  </a:lnTo>
                  <a:lnTo>
                    <a:pt x="25538" y="3528"/>
                  </a:lnTo>
                  <a:lnTo>
                    <a:pt x="25679" y="2634"/>
                  </a:lnTo>
                  <a:lnTo>
                    <a:pt x="25679" y="1929"/>
                  </a:lnTo>
                  <a:lnTo>
                    <a:pt x="25632" y="1270"/>
                  </a:lnTo>
                  <a:lnTo>
                    <a:pt x="25491" y="612"/>
                  </a:lnTo>
                  <a:lnTo>
                    <a:pt x="253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47;p55">
              <a:extLst>
                <a:ext uri="{FF2B5EF4-FFF2-40B4-BE49-F238E27FC236}">
                  <a16:creationId xmlns:a16="http://schemas.microsoft.com/office/drawing/2014/main" id="{6C4018CC-0827-4C23-A6F1-47124B03E4B1}"/>
                </a:ext>
              </a:extLst>
            </p:cNvPr>
            <p:cNvSpPr/>
            <p:nvPr/>
          </p:nvSpPr>
          <p:spPr>
            <a:xfrm>
              <a:off x="641400" y="3178450"/>
              <a:ext cx="368025" cy="472675"/>
            </a:xfrm>
            <a:custGeom>
              <a:avLst/>
              <a:gdLst/>
              <a:ahLst/>
              <a:cxnLst/>
              <a:rect l="l" t="t" r="r" b="b"/>
              <a:pathLst>
                <a:path w="14721" h="18907" extrusionOk="0">
                  <a:moveTo>
                    <a:pt x="5314" y="1"/>
                  </a:moveTo>
                  <a:lnTo>
                    <a:pt x="4891" y="48"/>
                  </a:lnTo>
                  <a:lnTo>
                    <a:pt x="4468" y="95"/>
                  </a:lnTo>
                  <a:lnTo>
                    <a:pt x="4045" y="189"/>
                  </a:lnTo>
                  <a:lnTo>
                    <a:pt x="3621" y="330"/>
                  </a:lnTo>
                  <a:lnTo>
                    <a:pt x="3245" y="471"/>
                  </a:lnTo>
                  <a:lnTo>
                    <a:pt x="2822" y="659"/>
                  </a:lnTo>
                  <a:lnTo>
                    <a:pt x="2446" y="847"/>
                  </a:lnTo>
                  <a:lnTo>
                    <a:pt x="1740" y="1365"/>
                  </a:lnTo>
                  <a:lnTo>
                    <a:pt x="1082" y="1976"/>
                  </a:lnTo>
                  <a:lnTo>
                    <a:pt x="517" y="2635"/>
                  </a:lnTo>
                  <a:lnTo>
                    <a:pt x="0" y="3340"/>
                  </a:lnTo>
                  <a:lnTo>
                    <a:pt x="470" y="4516"/>
                  </a:lnTo>
                  <a:lnTo>
                    <a:pt x="894" y="5644"/>
                  </a:lnTo>
                  <a:lnTo>
                    <a:pt x="1364" y="6726"/>
                  </a:lnTo>
                  <a:lnTo>
                    <a:pt x="1834" y="7761"/>
                  </a:lnTo>
                  <a:lnTo>
                    <a:pt x="2822" y="9736"/>
                  </a:lnTo>
                  <a:lnTo>
                    <a:pt x="3903" y="11570"/>
                  </a:lnTo>
                  <a:lnTo>
                    <a:pt x="4985" y="13310"/>
                  </a:lnTo>
                  <a:lnTo>
                    <a:pt x="6114" y="14862"/>
                  </a:lnTo>
                  <a:lnTo>
                    <a:pt x="7290" y="16320"/>
                  </a:lnTo>
                  <a:lnTo>
                    <a:pt x="8465" y="17684"/>
                  </a:lnTo>
                  <a:lnTo>
                    <a:pt x="9688" y="18907"/>
                  </a:lnTo>
                  <a:lnTo>
                    <a:pt x="10252" y="18766"/>
                  </a:lnTo>
                  <a:lnTo>
                    <a:pt x="10864" y="18624"/>
                  </a:lnTo>
                  <a:lnTo>
                    <a:pt x="11475" y="18342"/>
                  </a:lnTo>
                  <a:lnTo>
                    <a:pt x="12040" y="18060"/>
                  </a:lnTo>
                  <a:lnTo>
                    <a:pt x="12604" y="17637"/>
                  </a:lnTo>
                  <a:lnTo>
                    <a:pt x="13121" y="17214"/>
                  </a:lnTo>
                  <a:lnTo>
                    <a:pt x="13544" y="16696"/>
                  </a:lnTo>
                  <a:lnTo>
                    <a:pt x="13968" y="16179"/>
                  </a:lnTo>
                  <a:lnTo>
                    <a:pt x="14250" y="15568"/>
                  </a:lnTo>
                  <a:lnTo>
                    <a:pt x="14532" y="14956"/>
                  </a:lnTo>
                  <a:lnTo>
                    <a:pt x="14673" y="14298"/>
                  </a:lnTo>
                  <a:lnTo>
                    <a:pt x="14720" y="13639"/>
                  </a:lnTo>
                  <a:lnTo>
                    <a:pt x="14673" y="12934"/>
                  </a:lnTo>
                  <a:lnTo>
                    <a:pt x="14579" y="12276"/>
                  </a:lnTo>
                  <a:lnTo>
                    <a:pt x="14344" y="11664"/>
                  </a:lnTo>
                  <a:lnTo>
                    <a:pt x="14062" y="11053"/>
                  </a:lnTo>
                  <a:lnTo>
                    <a:pt x="13686" y="10535"/>
                  </a:lnTo>
                  <a:lnTo>
                    <a:pt x="13215" y="10018"/>
                  </a:lnTo>
                  <a:lnTo>
                    <a:pt x="12839" y="9736"/>
                  </a:lnTo>
                  <a:lnTo>
                    <a:pt x="12463" y="9454"/>
                  </a:lnTo>
                  <a:lnTo>
                    <a:pt x="11663" y="8936"/>
                  </a:lnTo>
                  <a:lnTo>
                    <a:pt x="11240" y="8654"/>
                  </a:lnTo>
                  <a:lnTo>
                    <a:pt x="10911" y="8372"/>
                  </a:lnTo>
                  <a:lnTo>
                    <a:pt x="10582" y="8043"/>
                  </a:lnTo>
                  <a:lnTo>
                    <a:pt x="10299" y="7714"/>
                  </a:lnTo>
                  <a:lnTo>
                    <a:pt x="10111" y="7385"/>
                  </a:lnTo>
                  <a:lnTo>
                    <a:pt x="9970" y="7102"/>
                  </a:lnTo>
                  <a:lnTo>
                    <a:pt x="9876" y="6773"/>
                  </a:lnTo>
                  <a:lnTo>
                    <a:pt x="9829" y="6444"/>
                  </a:lnTo>
                  <a:lnTo>
                    <a:pt x="9735" y="5786"/>
                  </a:lnTo>
                  <a:lnTo>
                    <a:pt x="9688" y="5080"/>
                  </a:lnTo>
                  <a:lnTo>
                    <a:pt x="9688" y="4375"/>
                  </a:lnTo>
                  <a:lnTo>
                    <a:pt x="9641" y="3669"/>
                  </a:lnTo>
                  <a:lnTo>
                    <a:pt x="9547" y="2964"/>
                  </a:lnTo>
                  <a:lnTo>
                    <a:pt x="9453" y="2635"/>
                  </a:lnTo>
                  <a:lnTo>
                    <a:pt x="9312" y="2352"/>
                  </a:lnTo>
                  <a:lnTo>
                    <a:pt x="9077" y="1835"/>
                  </a:lnTo>
                  <a:lnTo>
                    <a:pt x="8747" y="1412"/>
                  </a:lnTo>
                  <a:lnTo>
                    <a:pt x="8324" y="1036"/>
                  </a:lnTo>
                  <a:lnTo>
                    <a:pt x="7901" y="706"/>
                  </a:lnTo>
                  <a:lnTo>
                    <a:pt x="7384" y="424"/>
                  </a:lnTo>
                  <a:lnTo>
                    <a:pt x="6866" y="236"/>
                  </a:lnTo>
                  <a:lnTo>
                    <a:pt x="6302" y="95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48;p55">
              <a:extLst>
                <a:ext uri="{FF2B5EF4-FFF2-40B4-BE49-F238E27FC236}">
                  <a16:creationId xmlns:a16="http://schemas.microsoft.com/office/drawing/2014/main" id="{6B7CE8D1-4322-48AE-8D08-BAD1D86430AC}"/>
                </a:ext>
              </a:extLst>
            </p:cNvPr>
            <p:cNvSpPr/>
            <p:nvPr/>
          </p:nvSpPr>
          <p:spPr>
            <a:xfrm>
              <a:off x="977650" y="3633475"/>
              <a:ext cx="158750" cy="364500"/>
            </a:xfrm>
            <a:custGeom>
              <a:avLst/>
              <a:gdLst/>
              <a:ahLst/>
              <a:cxnLst/>
              <a:rect l="l" t="t" r="r" b="b"/>
              <a:pathLst>
                <a:path w="6350" h="14580" extrusionOk="0">
                  <a:moveTo>
                    <a:pt x="0" y="0"/>
                  </a:moveTo>
                  <a:lnTo>
                    <a:pt x="612" y="14579"/>
                  </a:lnTo>
                  <a:lnTo>
                    <a:pt x="3057" y="1457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49;p55">
              <a:extLst>
                <a:ext uri="{FF2B5EF4-FFF2-40B4-BE49-F238E27FC236}">
                  <a16:creationId xmlns:a16="http://schemas.microsoft.com/office/drawing/2014/main" id="{851F994E-3F65-46B8-83A3-4CB250088704}"/>
                </a:ext>
              </a:extLst>
            </p:cNvPr>
            <p:cNvSpPr/>
            <p:nvPr/>
          </p:nvSpPr>
          <p:spPr>
            <a:xfrm>
              <a:off x="1825350" y="3956800"/>
              <a:ext cx="94075" cy="41175"/>
            </a:xfrm>
            <a:custGeom>
              <a:avLst/>
              <a:gdLst/>
              <a:ahLst/>
              <a:cxnLst/>
              <a:rect l="l" t="t" r="r" b="b"/>
              <a:pathLst>
                <a:path w="3763" h="1647" extrusionOk="0">
                  <a:moveTo>
                    <a:pt x="377" y="0"/>
                  </a:moveTo>
                  <a:lnTo>
                    <a:pt x="1" y="1646"/>
                  </a:lnTo>
                  <a:lnTo>
                    <a:pt x="2634" y="1646"/>
                  </a:lnTo>
                  <a:lnTo>
                    <a:pt x="2916" y="1270"/>
                  </a:lnTo>
                  <a:lnTo>
                    <a:pt x="3293" y="753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50;p55">
              <a:extLst>
                <a:ext uri="{FF2B5EF4-FFF2-40B4-BE49-F238E27FC236}">
                  <a16:creationId xmlns:a16="http://schemas.microsoft.com/office/drawing/2014/main" id="{809D50C2-B541-430E-8FE6-3CB01E25C7EB}"/>
                </a:ext>
              </a:extLst>
            </p:cNvPr>
            <p:cNvSpPr/>
            <p:nvPr/>
          </p:nvSpPr>
          <p:spPr>
            <a:xfrm>
              <a:off x="991750" y="3956800"/>
              <a:ext cx="70575" cy="41175"/>
            </a:xfrm>
            <a:custGeom>
              <a:avLst/>
              <a:gdLst/>
              <a:ahLst/>
              <a:cxnLst/>
              <a:rect l="l" t="t" r="r" b="b"/>
              <a:pathLst>
                <a:path w="2823" h="1647" extrusionOk="0">
                  <a:moveTo>
                    <a:pt x="1" y="0"/>
                  </a:moveTo>
                  <a:lnTo>
                    <a:pt x="48" y="1646"/>
                  </a:lnTo>
                  <a:lnTo>
                    <a:pt x="2493" y="1646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51;p55">
              <a:extLst>
                <a:ext uri="{FF2B5EF4-FFF2-40B4-BE49-F238E27FC236}">
                  <a16:creationId xmlns:a16="http://schemas.microsoft.com/office/drawing/2014/main" id="{1E7F2560-4DC0-44CE-9FA7-8887F1CAEA26}"/>
                </a:ext>
              </a:extLst>
            </p:cNvPr>
            <p:cNvSpPr/>
            <p:nvPr/>
          </p:nvSpPr>
          <p:spPr>
            <a:xfrm>
              <a:off x="2161600" y="3143200"/>
              <a:ext cx="116425" cy="196350"/>
            </a:xfrm>
            <a:custGeom>
              <a:avLst/>
              <a:gdLst/>
              <a:ahLst/>
              <a:cxnLst/>
              <a:rect l="l" t="t" r="r" b="b"/>
              <a:pathLst>
                <a:path w="4657" h="7854" extrusionOk="0">
                  <a:moveTo>
                    <a:pt x="2211" y="0"/>
                  </a:moveTo>
                  <a:lnTo>
                    <a:pt x="1882" y="47"/>
                  </a:lnTo>
                  <a:lnTo>
                    <a:pt x="1553" y="141"/>
                  </a:lnTo>
                  <a:lnTo>
                    <a:pt x="1271" y="235"/>
                  </a:lnTo>
                  <a:lnTo>
                    <a:pt x="989" y="423"/>
                  </a:lnTo>
                  <a:lnTo>
                    <a:pt x="753" y="611"/>
                  </a:lnTo>
                  <a:lnTo>
                    <a:pt x="518" y="894"/>
                  </a:lnTo>
                  <a:lnTo>
                    <a:pt x="330" y="1129"/>
                  </a:lnTo>
                  <a:lnTo>
                    <a:pt x="189" y="1411"/>
                  </a:lnTo>
                  <a:lnTo>
                    <a:pt x="95" y="1740"/>
                  </a:lnTo>
                  <a:lnTo>
                    <a:pt x="48" y="2069"/>
                  </a:lnTo>
                  <a:lnTo>
                    <a:pt x="1" y="2399"/>
                  </a:lnTo>
                  <a:lnTo>
                    <a:pt x="1" y="2681"/>
                  </a:lnTo>
                  <a:lnTo>
                    <a:pt x="1" y="3010"/>
                  </a:lnTo>
                  <a:lnTo>
                    <a:pt x="95" y="3339"/>
                  </a:lnTo>
                  <a:lnTo>
                    <a:pt x="236" y="3903"/>
                  </a:lnTo>
                  <a:lnTo>
                    <a:pt x="471" y="4421"/>
                  </a:lnTo>
                  <a:lnTo>
                    <a:pt x="753" y="4891"/>
                  </a:lnTo>
                  <a:lnTo>
                    <a:pt x="1036" y="5408"/>
                  </a:lnTo>
                  <a:lnTo>
                    <a:pt x="2541" y="7854"/>
                  </a:lnTo>
                  <a:lnTo>
                    <a:pt x="2870" y="7572"/>
                  </a:lnTo>
                  <a:lnTo>
                    <a:pt x="3199" y="7290"/>
                  </a:lnTo>
                  <a:lnTo>
                    <a:pt x="3481" y="6960"/>
                  </a:lnTo>
                  <a:lnTo>
                    <a:pt x="3716" y="6631"/>
                  </a:lnTo>
                  <a:lnTo>
                    <a:pt x="3951" y="6255"/>
                  </a:lnTo>
                  <a:lnTo>
                    <a:pt x="4140" y="5879"/>
                  </a:lnTo>
                  <a:lnTo>
                    <a:pt x="4328" y="5455"/>
                  </a:lnTo>
                  <a:lnTo>
                    <a:pt x="4469" y="5079"/>
                  </a:lnTo>
                  <a:lnTo>
                    <a:pt x="4563" y="4656"/>
                  </a:lnTo>
                  <a:lnTo>
                    <a:pt x="4657" y="4233"/>
                  </a:lnTo>
                  <a:lnTo>
                    <a:pt x="4657" y="3762"/>
                  </a:lnTo>
                  <a:lnTo>
                    <a:pt x="4657" y="3339"/>
                  </a:lnTo>
                  <a:lnTo>
                    <a:pt x="4657" y="2916"/>
                  </a:lnTo>
                  <a:lnTo>
                    <a:pt x="4563" y="2493"/>
                  </a:lnTo>
                  <a:lnTo>
                    <a:pt x="4469" y="2069"/>
                  </a:lnTo>
                  <a:lnTo>
                    <a:pt x="4281" y="1693"/>
                  </a:lnTo>
                  <a:lnTo>
                    <a:pt x="4045" y="1176"/>
                  </a:lnTo>
                  <a:lnTo>
                    <a:pt x="3716" y="706"/>
                  </a:lnTo>
                  <a:lnTo>
                    <a:pt x="3528" y="517"/>
                  </a:lnTo>
                  <a:lnTo>
                    <a:pt x="3293" y="329"/>
                  </a:lnTo>
                  <a:lnTo>
                    <a:pt x="3105" y="188"/>
                  </a:lnTo>
                  <a:lnTo>
                    <a:pt x="2823" y="94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52;p55">
              <a:extLst>
                <a:ext uri="{FF2B5EF4-FFF2-40B4-BE49-F238E27FC236}">
                  <a16:creationId xmlns:a16="http://schemas.microsoft.com/office/drawing/2014/main" id="{110A57BF-3874-4AF1-BA13-4FF192205AB3}"/>
                </a:ext>
              </a:extLst>
            </p:cNvPr>
            <p:cNvSpPr/>
            <p:nvPr/>
          </p:nvSpPr>
          <p:spPr>
            <a:xfrm>
              <a:off x="1714825" y="3189050"/>
              <a:ext cx="84675" cy="542025"/>
            </a:xfrm>
            <a:custGeom>
              <a:avLst/>
              <a:gdLst/>
              <a:ahLst/>
              <a:cxnLst/>
              <a:rect l="l" t="t" r="r" b="b"/>
              <a:pathLst>
                <a:path w="3387" h="21681" extrusionOk="0">
                  <a:moveTo>
                    <a:pt x="471" y="0"/>
                  </a:moveTo>
                  <a:lnTo>
                    <a:pt x="236" y="2775"/>
                  </a:lnTo>
                  <a:lnTo>
                    <a:pt x="95" y="5362"/>
                  </a:lnTo>
                  <a:lnTo>
                    <a:pt x="1" y="7713"/>
                  </a:lnTo>
                  <a:lnTo>
                    <a:pt x="48" y="9876"/>
                  </a:lnTo>
                  <a:lnTo>
                    <a:pt x="95" y="11852"/>
                  </a:lnTo>
                  <a:lnTo>
                    <a:pt x="236" y="13639"/>
                  </a:lnTo>
                  <a:lnTo>
                    <a:pt x="377" y="15238"/>
                  </a:lnTo>
                  <a:lnTo>
                    <a:pt x="612" y="16648"/>
                  </a:lnTo>
                  <a:lnTo>
                    <a:pt x="800" y="17871"/>
                  </a:lnTo>
                  <a:lnTo>
                    <a:pt x="1035" y="18906"/>
                  </a:lnTo>
                  <a:lnTo>
                    <a:pt x="1224" y="19752"/>
                  </a:lnTo>
                  <a:lnTo>
                    <a:pt x="1412" y="20458"/>
                  </a:lnTo>
                  <a:lnTo>
                    <a:pt x="1741" y="21398"/>
                  </a:lnTo>
                  <a:lnTo>
                    <a:pt x="1882" y="21681"/>
                  </a:lnTo>
                  <a:lnTo>
                    <a:pt x="3387" y="20599"/>
                  </a:lnTo>
                  <a:lnTo>
                    <a:pt x="3105" y="19893"/>
                  </a:lnTo>
                  <a:lnTo>
                    <a:pt x="2823" y="19094"/>
                  </a:lnTo>
                  <a:lnTo>
                    <a:pt x="2305" y="17495"/>
                  </a:lnTo>
                  <a:lnTo>
                    <a:pt x="1929" y="15802"/>
                  </a:lnTo>
                  <a:lnTo>
                    <a:pt x="1553" y="14109"/>
                  </a:lnTo>
                  <a:lnTo>
                    <a:pt x="1271" y="12369"/>
                  </a:lnTo>
                  <a:lnTo>
                    <a:pt x="1035" y="10629"/>
                  </a:lnTo>
                  <a:lnTo>
                    <a:pt x="847" y="8983"/>
                  </a:lnTo>
                  <a:lnTo>
                    <a:pt x="706" y="7384"/>
                  </a:lnTo>
                  <a:lnTo>
                    <a:pt x="518" y="4468"/>
                  </a:lnTo>
                  <a:lnTo>
                    <a:pt x="471" y="2117"/>
                  </a:lnTo>
                  <a:lnTo>
                    <a:pt x="471" y="565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53;p55">
              <a:extLst>
                <a:ext uri="{FF2B5EF4-FFF2-40B4-BE49-F238E27FC236}">
                  <a16:creationId xmlns:a16="http://schemas.microsoft.com/office/drawing/2014/main" id="{91C23B0C-5EE1-484A-A669-5761426A1623}"/>
                </a:ext>
              </a:extLst>
            </p:cNvPr>
            <p:cNvSpPr/>
            <p:nvPr/>
          </p:nvSpPr>
          <p:spPr>
            <a:xfrm>
              <a:off x="1102275" y="3558225"/>
              <a:ext cx="34125" cy="243400"/>
            </a:xfrm>
            <a:custGeom>
              <a:avLst/>
              <a:gdLst/>
              <a:ahLst/>
              <a:cxnLst/>
              <a:rect l="l" t="t" r="r" b="b"/>
              <a:pathLst>
                <a:path w="1365" h="9736" extrusionOk="0">
                  <a:moveTo>
                    <a:pt x="1364" y="0"/>
                  </a:moveTo>
                  <a:lnTo>
                    <a:pt x="1" y="9077"/>
                  </a:lnTo>
                  <a:lnTo>
                    <a:pt x="1035" y="9735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492;p40">
            <a:extLst>
              <a:ext uri="{FF2B5EF4-FFF2-40B4-BE49-F238E27FC236}">
                <a16:creationId xmlns:a16="http://schemas.microsoft.com/office/drawing/2014/main" id="{DBDEEED1-4509-45FF-AF09-A9E884236451}"/>
              </a:ext>
            </a:extLst>
          </p:cNvPr>
          <p:cNvGrpSpPr/>
          <p:nvPr/>
        </p:nvGrpSpPr>
        <p:grpSpPr>
          <a:xfrm rot="-152846">
            <a:off x="9121655" y="5656535"/>
            <a:ext cx="2593278" cy="913079"/>
            <a:chOff x="5142175" y="4369850"/>
            <a:chExt cx="1625700" cy="572400"/>
          </a:xfrm>
        </p:grpSpPr>
        <p:sp>
          <p:nvSpPr>
            <p:cNvPr id="51" name="Google Shape;1493;p40">
              <a:extLst>
                <a:ext uri="{FF2B5EF4-FFF2-40B4-BE49-F238E27FC236}">
                  <a16:creationId xmlns:a16="http://schemas.microsoft.com/office/drawing/2014/main" id="{93AD65B2-6ABB-4637-B419-F7E40889B138}"/>
                </a:ext>
              </a:extLst>
            </p:cNvPr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94;p40">
              <a:extLst>
                <a:ext uri="{FF2B5EF4-FFF2-40B4-BE49-F238E27FC236}">
                  <a16:creationId xmlns:a16="http://schemas.microsoft.com/office/drawing/2014/main" id="{115E12C0-C864-49B8-9ABB-D10E382AE540}"/>
                </a:ext>
              </a:extLst>
            </p:cNvPr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95;p40">
              <a:extLst>
                <a:ext uri="{FF2B5EF4-FFF2-40B4-BE49-F238E27FC236}">
                  <a16:creationId xmlns:a16="http://schemas.microsoft.com/office/drawing/2014/main" id="{19C47518-9337-4E92-8234-CC5AB41904F3}"/>
                </a:ext>
              </a:extLst>
            </p:cNvPr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96;p40">
              <a:extLst>
                <a:ext uri="{FF2B5EF4-FFF2-40B4-BE49-F238E27FC236}">
                  <a16:creationId xmlns:a16="http://schemas.microsoft.com/office/drawing/2014/main" id="{092B2D4F-C838-4368-867C-61D43A0A1217}"/>
                </a:ext>
              </a:extLst>
            </p:cNvPr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97;p40">
              <a:extLst>
                <a:ext uri="{FF2B5EF4-FFF2-40B4-BE49-F238E27FC236}">
                  <a16:creationId xmlns:a16="http://schemas.microsoft.com/office/drawing/2014/main" id="{1D142169-B2F4-4DC3-ADB4-EF46BCEC7A5B}"/>
                </a:ext>
              </a:extLst>
            </p:cNvPr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1985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382120" y="289928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885417 w 5189220"/>
              <a:gd name="connsiteY3" fmla="*/ 0 h 646331"/>
              <a:gd name="connsiteX4" fmla="*/ 2410104 w 5189220"/>
              <a:gd name="connsiteY4" fmla="*/ 0 h 646331"/>
              <a:gd name="connsiteX5" fmla="*/ 2882900 w 5189220"/>
              <a:gd name="connsiteY5" fmla="*/ 0 h 646331"/>
              <a:gd name="connsiteX6" fmla="*/ 3303803 w 5189220"/>
              <a:gd name="connsiteY6" fmla="*/ 0 h 646331"/>
              <a:gd name="connsiteX7" fmla="*/ 3776599 w 5189220"/>
              <a:gd name="connsiteY7" fmla="*/ 0 h 646331"/>
              <a:gd name="connsiteX8" fmla="*/ 4405071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36092 h 646331"/>
              <a:gd name="connsiteX11" fmla="*/ 5189220 w 5189220"/>
              <a:gd name="connsiteY11" fmla="*/ 646331 h 646331"/>
              <a:gd name="connsiteX12" fmla="*/ 4664532 w 5189220"/>
              <a:gd name="connsiteY12" fmla="*/ 646331 h 646331"/>
              <a:gd name="connsiteX13" fmla="*/ 3984168 w 5189220"/>
              <a:gd name="connsiteY13" fmla="*/ 646331 h 646331"/>
              <a:gd name="connsiteX14" fmla="*/ 3355696 w 5189220"/>
              <a:gd name="connsiteY14" fmla="*/ 646331 h 646331"/>
              <a:gd name="connsiteX15" fmla="*/ 2675331 w 5189220"/>
              <a:gd name="connsiteY15" fmla="*/ 646331 h 646331"/>
              <a:gd name="connsiteX16" fmla="*/ 2254428 w 5189220"/>
              <a:gd name="connsiteY16" fmla="*/ 646331 h 646331"/>
              <a:gd name="connsiteX17" fmla="*/ 1574063 w 5189220"/>
              <a:gd name="connsiteY17" fmla="*/ 646331 h 646331"/>
              <a:gd name="connsiteX18" fmla="*/ 893699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47931" y="-4141"/>
                  <a:pt x="459274" y="55386"/>
                  <a:pt x="680364" y="0"/>
                </a:cubicBezTo>
                <a:cubicBezTo>
                  <a:pt x="901454" y="-55386"/>
                  <a:pt x="966951" y="29543"/>
                  <a:pt x="1205052" y="0"/>
                </a:cubicBezTo>
                <a:cubicBezTo>
                  <a:pt x="1443153" y="-29543"/>
                  <a:pt x="1712552" y="21315"/>
                  <a:pt x="1885417" y="0"/>
                </a:cubicBezTo>
                <a:cubicBezTo>
                  <a:pt x="2058282" y="-21315"/>
                  <a:pt x="2223425" y="46369"/>
                  <a:pt x="2410104" y="0"/>
                </a:cubicBezTo>
                <a:cubicBezTo>
                  <a:pt x="2596783" y="-46369"/>
                  <a:pt x="2675766" y="13093"/>
                  <a:pt x="2882900" y="0"/>
                </a:cubicBezTo>
                <a:cubicBezTo>
                  <a:pt x="3090034" y="-13093"/>
                  <a:pt x="3176440" y="35010"/>
                  <a:pt x="3303803" y="0"/>
                </a:cubicBezTo>
                <a:cubicBezTo>
                  <a:pt x="3431166" y="-35010"/>
                  <a:pt x="3584249" y="7137"/>
                  <a:pt x="3776599" y="0"/>
                </a:cubicBezTo>
                <a:cubicBezTo>
                  <a:pt x="3968949" y="-7137"/>
                  <a:pt x="4103820" y="16572"/>
                  <a:pt x="4405071" y="0"/>
                </a:cubicBezTo>
                <a:cubicBezTo>
                  <a:pt x="4706322" y="-16572"/>
                  <a:pt x="4979684" y="79295"/>
                  <a:pt x="5189220" y="0"/>
                </a:cubicBezTo>
                <a:cubicBezTo>
                  <a:pt x="5198730" y="123740"/>
                  <a:pt x="5177925" y="259932"/>
                  <a:pt x="5189220" y="336092"/>
                </a:cubicBezTo>
                <a:cubicBezTo>
                  <a:pt x="5200515" y="412252"/>
                  <a:pt x="5161999" y="520178"/>
                  <a:pt x="5189220" y="646331"/>
                </a:cubicBezTo>
                <a:cubicBezTo>
                  <a:pt x="5020073" y="669368"/>
                  <a:pt x="4880811" y="636741"/>
                  <a:pt x="4664532" y="646331"/>
                </a:cubicBezTo>
                <a:cubicBezTo>
                  <a:pt x="4448253" y="655921"/>
                  <a:pt x="4124826" y="576546"/>
                  <a:pt x="3984168" y="646331"/>
                </a:cubicBezTo>
                <a:cubicBezTo>
                  <a:pt x="3843510" y="716116"/>
                  <a:pt x="3592405" y="583176"/>
                  <a:pt x="3355696" y="646331"/>
                </a:cubicBezTo>
                <a:cubicBezTo>
                  <a:pt x="3118987" y="709486"/>
                  <a:pt x="2844418" y="596958"/>
                  <a:pt x="2675331" y="646331"/>
                </a:cubicBezTo>
                <a:cubicBezTo>
                  <a:pt x="2506244" y="695704"/>
                  <a:pt x="2408232" y="634760"/>
                  <a:pt x="2254428" y="646331"/>
                </a:cubicBezTo>
                <a:cubicBezTo>
                  <a:pt x="2100624" y="657902"/>
                  <a:pt x="1834957" y="584746"/>
                  <a:pt x="1574063" y="646331"/>
                </a:cubicBezTo>
                <a:cubicBezTo>
                  <a:pt x="1313169" y="707916"/>
                  <a:pt x="1050660" y="636485"/>
                  <a:pt x="893699" y="646331"/>
                </a:cubicBezTo>
                <a:cubicBezTo>
                  <a:pt x="736738" y="656177"/>
                  <a:pt x="436007" y="550054"/>
                  <a:pt x="0" y="646331"/>
                </a:cubicBezTo>
                <a:cubicBezTo>
                  <a:pt x="-17910" y="563514"/>
                  <a:pt x="23960" y="476555"/>
                  <a:pt x="0" y="329629"/>
                </a:cubicBezTo>
                <a:cubicBezTo>
                  <a:pt x="-23960" y="182703"/>
                  <a:pt x="20486" y="1420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2503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Métodos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BB069E1-84F3-47E8-ABB7-F08810F5F30E}"/>
              </a:ext>
            </a:extLst>
          </p:cNvPr>
          <p:cNvGrpSpPr/>
          <p:nvPr/>
        </p:nvGrpSpPr>
        <p:grpSpPr>
          <a:xfrm>
            <a:off x="504949" y="1294730"/>
            <a:ext cx="2941159" cy="2689498"/>
            <a:chOff x="504949" y="1294730"/>
            <a:chExt cx="2941159" cy="2689498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0A07C82-E443-4BE8-9028-291567C07680}"/>
                </a:ext>
              </a:extLst>
            </p:cNvPr>
            <p:cNvSpPr txBox="1"/>
            <p:nvPr/>
          </p:nvSpPr>
          <p:spPr>
            <a:xfrm>
              <a:off x="513521" y="1294730"/>
              <a:ext cx="2531165" cy="646331"/>
            </a:xfrm>
            <a:custGeom>
              <a:avLst/>
              <a:gdLst>
                <a:gd name="connsiteX0" fmla="*/ 0 w 2531165"/>
                <a:gd name="connsiteY0" fmla="*/ 0 h 646331"/>
                <a:gd name="connsiteX1" fmla="*/ 455610 w 2531165"/>
                <a:gd name="connsiteY1" fmla="*/ 0 h 646331"/>
                <a:gd name="connsiteX2" fmla="*/ 885908 w 2531165"/>
                <a:gd name="connsiteY2" fmla="*/ 0 h 646331"/>
                <a:gd name="connsiteX3" fmla="*/ 1341517 w 2531165"/>
                <a:gd name="connsiteY3" fmla="*/ 0 h 646331"/>
                <a:gd name="connsiteX4" fmla="*/ 1873062 w 2531165"/>
                <a:gd name="connsiteY4" fmla="*/ 0 h 646331"/>
                <a:gd name="connsiteX5" fmla="*/ 2531165 w 2531165"/>
                <a:gd name="connsiteY5" fmla="*/ 0 h 646331"/>
                <a:gd name="connsiteX6" fmla="*/ 2531165 w 2531165"/>
                <a:gd name="connsiteY6" fmla="*/ 316702 h 646331"/>
                <a:gd name="connsiteX7" fmla="*/ 2531165 w 2531165"/>
                <a:gd name="connsiteY7" fmla="*/ 646331 h 646331"/>
                <a:gd name="connsiteX8" fmla="*/ 1974309 w 2531165"/>
                <a:gd name="connsiteY8" fmla="*/ 646331 h 646331"/>
                <a:gd name="connsiteX9" fmla="*/ 1544011 w 2531165"/>
                <a:gd name="connsiteY9" fmla="*/ 646331 h 646331"/>
                <a:gd name="connsiteX10" fmla="*/ 987154 w 2531165"/>
                <a:gd name="connsiteY10" fmla="*/ 646331 h 646331"/>
                <a:gd name="connsiteX11" fmla="*/ 531545 w 2531165"/>
                <a:gd name="connsiteY11" fmla="*/ 646331 h 646331"/>
                <a:gd name="connsiteX12" fmla="*/ 0 w 2531165"/>
                <a:gd name="connsiteY12" fmla="*/ 646331 h 646331"/>
                <a:gd name="connsiteX13" fmla="*/ 0 w 2531165"/>
                <a:gd name="connsiteY13" fmla="*/ 316702 h 646331"/>
                <a:gd name="connsiteX14" fmla="*/ 0 w 2531165"/>
                <a:gd name="connsiteY1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1165" h="646331" fill="none" extrusionOk="0">
                  <a:moveTo>
                    <a:pt x="0" y="0"/>
                  </a:moveTo>
                  <a:cubicBezTo>
                    <a:pt x="146262" y="-29244"/>
                    <a:pt x="266308" y="40336"/>
                    <a:pt x="455610" y="0"/>
                  </a:cubicBezTo>
                  <a:cubicBezTo>
                    <a:pt x="644912" y="-40336"/>
                    <a:pt x="674192" y="24712"/>
                    <a:pt x="885908" y="0"/>
                  </a:cubicBezTo>
                  <a:cubicBezTo>
                    <a:pt x="1097624" y="-24712"/>
                    <a:pt x="1158208" y="4435"/>
                    <a:pt x="1341517" y="0"/>
                  </a:cubicBezTo>
                  <a:cubicBezTo>
                    <a:pt x="1524826" y="-4435"/>
                    <a:pt x="1693270" y="40379"/>
                    <a:pt x="1873062" y="0"/>
                  </a:cubicBezTo>
                  <a:cubicBezTo>
                    <a:pt x="2052854" y="-40379"/>
                    <a:pt x="2381029" y="9721"/>
                    <a:pt x="2531165" y="0"/>
                  </a:cubicBezTo>
                  <a:cubicBezTo>
                    <a:pt x="2563518" y="127875"/>
                    <a:pt x="2514033" y="238973"/>
                    <a:pt x="2531165" y="316702"/>
                  </a:cubicBezTo>
                  <a:cubicBezTo>
                    <a:pt x="2548297" y="394431"/>
                    <a:pt x="2507601" y="481633"/>
                    <a:pt x="2531165" y="646331"/>
                  </a:cubicBezTo>
                  <a:cubicBezTo>
                    <a:pt x="2380927" y="690272"/>
                    <a:pt x="2177253" y="626905"/>
                    <a:pt x="1974309" y="646331"/>
                  </a:cubicBezTo>
                  <a:cubicBezTo>
                    <a:pt x="1771365" y="665757"/>
                    <a:pt x="1679396" y="635106"/>
                    <a:pt x="1544011" y="646331"/>
                  </a:cubicBezTo>
                  <a:cubicBezTo>
                    <a:pt x="1408626" y="657556"/>
                    <a:pt x="1253198" y="613793"/>
                    <a:pt x="987154" y="646331"/>
                  </a:cubicBezTo>
                  <a:cubicBezTo>
                    <a:pt x="721110" y="678869"/>
                    <a:pt x="642739" y="609861"/>
                    <a:pt x="531545" y="646331"/>
                  </a:cubicBezTo>
                  <a:cubicBezTo>
                    <a:pt x="420351" y="682801"/>
                    <a:pt x="123396" y="589008"/>
                    <a:pt x="0" y="646331"/>
                  </a:cubicBezTo>
                  <a:cubicBezTo>
                    <a:pt x="-14031" y="548098"/>
                    <a:pt x="4477" y="407652"/>
                    <a:pt x="0" y="316702"/>
                  </a:cubicBezTo>
                  <a:cubicBezTo>
                    <a:pt x="-4477" y="225752"/>
                    <a:pt x="37118" y="146899"/>
                    <a:pt x="0" y="0"/>
                  </a:cubicBezTo>
                  <a:close/>
                </a:path>
                <a:path w="2531165" h="646331" stroke="0" extrusionOk="0">
                  <a:moveTo>
                    <a:pt x="0" y="0"/>
                  </a:moveTo>
                  <a:cubicBezTo>
                    <a:pt x="147438" y="-8864"/>
                    <a:pt x="276798" y="5682"/>
                    <a:pt x="480921" y="0"/>
                  </a:cubicBezTo>
                  <a:cubicBezTo>
                    <a:pt x="685044" y="-5682"/>
                    <a:pt x="869280" y="190"/>
                    <a:pt x="1012466" y="0"/>
                  </a:cubicBezTo>
                  <a:cubicBezTo>
                    <a:pt x="1155652" y="-190"/>
                    <a:pt x="1249471" y="53072"/>
                    <a:pt x="1468076" y="0"/>
                  </a:cubicBezTo>
                  <a:cubicBezTo>
                    <a:pt x="1686681" y="-53072"/>
                    <a:pt x="1800050" y="28169"/>
                    <a:pt x="1974309" y="0"/>
                  </a:cubicBezTo>
                  <a:cubicBezTo>
                    <a:pt x="2148568" y="-28169"/>
                    <a:pt x="2401512" y="11614"/>
                    <a:pt x="2531165" y="0"/>
                  </a:cubicBezTo>
                  <a:cubicBezTo>
                    <a:pt x="2544730" y="154955"/>
                    <a:pt x="2497821" y="224758"/>
                    <a:pt x="2531165" y="310239"/>
                  </a:cubicBezTo>
                  <a:cubicBezTo>
                    <a:pt x="2564509" y="395720"/>
                    <a:pt x="2494967" y="503378"/>
                    <a:pt x="2531165" y="646331"/>
                  </a:cubicBezTo>
                  <a:cubicBezTo>
                    <a:pt x="2286775" y="659561"/>
                    <a:pt x="2263640" y="603758"/>
                    <a:pt x="1999620" y="646331"/>
                  </a:cubicBezTo>
                  <a:cubicBezTo>
                    <a:pt x="1735600" y="688904"/>
                    <a:pt x="1626399" y="624257"/>
                    <a:pt x="1518699" y="646331"/>
                  </a:cubicBezTo>
                  <a:cubicBezTo>
                    <a:pt x="1410999" y="668405"/>
                    <a:pt x="1283088" y="629509"/>
                    <a:pt x="1063089" y="646331"/>
                  </a:cubicBezTo>
                  <a:cubicBezTo>
                    <a:pt x="843090" y="663153"/>
                    <a:pt x="729814" y="605542"/>
                    <a:pt x="531545" y="646331"/>
                  </a:cubicBezTo>
                  <a:cubicBezTo>
                    <a:pt x="333276" y="687120"/>
                    <a:pt x="221442" y="606132"/>
                    <a:pt x="0" y="646331"/>
                  </a:cubicBezTo>
                  <a:cubicBezTo>
                    <a:pt x="-12586" y="539528"/>
                    <a:pt x="21972" y="436713"/>
                    <a:pt x="0" y="323166"/>
                  </a:cubicBezTo>
                  <a:cubicBezTo>
                    <a:pt x="-21972" y="209620"/>
                    <a:pt x="7370" y="126412"/>
                    <a:pt x="0" y="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182535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/>
                <a:t>Diagnóstico de la actividad ovárica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FF57754-9D61-47C6-9C0D-949D2C2EEB76}"/>
                </a:ext>
              </a:extLst>
            </p:cNvPr>
            <p:cNvSpPr txBox="1"/>
            <p:nvPr/>
          </p:nvSpPr>
          <p:spPr>
            <a:xfrm>
              <a:off x="504949" y="2316014"/>
              <a:ext cx="2941159" cy="1668214"/>
            </a:xfrm>
            <a:custGeom>
              <a:avLst/>
              <a:gdLst>
                <a:gd name="connsiteX0" fmla="*/ 0 w 2941159"/>
                <a:gd name="connsiteY0" fmla="*/ 0 h 1668214"/>
                <a:gd name="connsiteX1" fmla="*/ 647055 w 2941159"/>
                <a:gd name="connsiteY1" fmla="*/ 0 h 1668214"/>
                <a:gd name="connsiteX2" fmla="*/ 1235287 w 2941159"/>
                <a:gd name="connsiteY2" fmla="*/ 0 h 1668214"/>
                <a:gd name="connsiteX3" fmla="*/ 1882342 w 2941159"/>
                <a:gd name="connsiteY3" fmla="*/ 0 h 1668214"/>
                <a:gd name="connsiteX4" fmla="*/ 2941159 w 2941159"/>
                <a:gd name="connsiteY4" fmla="*/ 0 h 1668214"/>
                <a:gd name="connsiteX5" fmla="*/ 2941159 w 2941159"/>
                <a:gd name="connsiteY5" fmla="*/ 556071 h 1668214"/>
                <a:gd name="connsiteX6" fmla="*/ 2941159 w 2941159"/>
                <a:gd name="connsiteY6" fmla="*/ 1078778 h 1668214"/>
                <a:gd name="connsiteX7" fmla="*/ 2941159 w 2941159"/>
                <a:gd name="connsiteY7" fmla="*/ 1668214 h 1668214"/>
                <a:gd name="connsiteX8" fmla="*/ 2352927 w 2941159"/>
                <a:gd name="connsiteY8" fmla="*/ 1668214 h 1668214"/>
                <a:gd name="connsiteX9" fmla="*/ 1735284 w 2941159"/>
                <a:gd name="connsiteY9" fmla="*/ 1668214 h 1668214"/>
                <a:gd name="connsiteX10" fmla="*/ 1235287 w 2941159"/>
                <a:gd name="connsiteY10" fmla="*/ 1668214 h 1668214"/>
                <a:gd name="connsiteX11" fmla="*/ 588232 w 2941159"/>
                <a:gd name="connsiteY11" fmla="*/ 1668214 h 1668214"/>
                <a:gd name="connsiteX12" fmla="*/ 0 w 2941159"/>
                <a:gd name="connsiteY12" fmla="*/ 1668214 h 1668214"/>
                <a:gd name="connsiteX13" fmla="*/ 0 w 2941159"/>
                <a:gd name="connsiteY13" fmla="*/ 1078778 h 1668214"/>
                <a:gd name="connsiteX14" fmla="*/ 0 w 2941159"/>
                <a:gd name="connsiteY14" fmla="*/ 556071 h 1668214"/>
                <a:gd name="connsiteX15" fmla="*/ 0 w 2941159"/>
                <a:gd name="connsiteY15" fmla="*/ 0 h 16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41159" h="1668214" extrusionOk="0">
                  <a:moveTo>
                    <a:pt x="0" y="0"/>
                  </a:moveTo>
                  <a:cubicBezTo>
                    <a:pt x="244342" y="-20994"/>
                    <a:pt x="342706" y="15524"/>
                    <a:pt x="647055" y="0"/>
                  </a:cubicBezTo>
                  <a:cubicBezTo>
                    <a:pt x="951405" y="-15524"/>
                    <a:pt x="1044384" y="53714"/>
                    <a:pt x="1235287" y="0"/>
                  </a:cubicBezTo>
                  <a:cubicBezTo>
                    <a:pt x="1426190" y="-53714"/>
                    <a:pt x="1595515" y="16026"/>
                    <a:pt x="1882342" y="0"/>
                  </a:cubicBezTo>
                  <a:cubicBezTo>
                    <a:pt x="2169169" y="-16026"/>
                    <a:pt x="2596168" y="51053"/>
                    <a:pt x="2941159" y="0"/>
                  </a:cubicBezTo>
                  <a:cubicBezTo>
                    <a:pt x="2964156" y="176807"/>
                    <a:pt x="2892228" y="376052"/>
                    <a:pt x="2941159" y="556071"/>
                  </a:cubicBezTo>
                  <a:cubicBezTo>
                    <a:pt x="2990090" y="736090"/>
                    <a:pt x="2939577" y="852936"/>
                    <a:pt x="2941159" y="1078778"/>
                  </a:cubicBezTo>
                  <a:cubicBezTo>
                    <a:pt x="2942741" y="1304620"/>
                    <a:pt x="2938205" y="1495145"/>
                    <a:pt x="2941159" y="1668214"/>
                  </a:cubicBezTo>
                  <a:cubicBezTo>
                    <a:pt x="2654811" y="1679253"/>
                    <a:pt x="2636604" y="1647025"/>
                    <a:pt x="2352927" y="1668214"/>
                  </a:cubicBezTo>
                  <a:cubicBezTo>
                    <a:pt x="2069250" y="1689403"/>
                    <a:pt x="2035502" y="1597320"/>
                    <a:pt x="1735284" y="1668214"/>
                  </a:cubicBezTo>
                  <a:cubicBezTo>
                    <a:pt x="1435066" y="1739108"/>
                    <a:pt x="1455789" y="1660811"/>
                    <a:pt x="1235287" y="1668214"/>
                  </a:cubicBezTo>
                  <a:cubicBezTo>
                    <a:pt x="1014785" y="1675617"/>
                    <a:pt x="903036" y="1631936"/>
                    <a:pt x="588232" y="1668214"/>
                  </a:cubicBezTo>
                  <a:cubicBezTo>
                    <a:pt x="273428" y="1704492"/>
                    <a:pt x="121566" y="1650665"/>
                    <a:pt x="0" y="1668214"/>
                  </a:cubicBezTo>
                  <a:cubicBezTo>
                    <a:pt x="-64009" y="1417755"/>
                    <a:pt x="48345" y="1229068"/>
                    <a:pt x="0" y="1078778"/>
                  </a:cubicBezTo>
                  <a:cubicBezTo>
                    <a:pt x="-48345" y="928488"/>
                    <a:pt x="10353" y="802282"/>
                    <a:pt x="0" y="556071"/>
                  </a:cubicBezTo>
                  <a:cubicBezTo>
                    <a:pt x="-10353" y="309860"/>
                    <a:pt x="29468" y="257057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8720844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MX" sz="1400" dirty="0">
                  <a:latin typeface="Arial" panose="020B0604020202020204" pitchFamily="34" charset="0"/>
                </a:rPr>
                <a:t>Ecografía transrectal, para determinar numero de vacas que respondieron al protocolo</a:t>
              </a:r>
              <a:r>
                <a:rPr lang="es-EC" sz="1400" dirty="0">
                  <a:latin typeface="Arial" panose="020B0604020202020204" pitchFamily="34" charset="0"/>
                </a:rPr>
                <a:t> a los 9 días de retirado el implante intravaginal.</a:t>
              </a:r>
              <a:endParaRPr lang="es-MX" sz="1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B492E3F-CDB0-46B6-9D90-50B940EDB0B0}"/>
              </a:ext>
            </a:extLst>
          </p:cNvPr>
          <p:cNvGrpSpPr/>
          <p:nvPr/>
        </p:nvGrpSpPr>
        <p:grpSpPr>
          <a:xfrm>
            <a:off x="4054832" y="1343974"/>
            <a:ext cx="3696529" cy="1941277"/>
            <a:chOff x="4054832" y="1343974"/>
            <a:chExt cx="3696529" cy="1941277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1AF9EA7-BA4C-4EF7-A13C-9FFD6918AF27}"/>
                </a:ext>
              </a:extLst>
            </p:cNvPr>
            <p:cNvSpPr txBox="1"/>
            <p:nvPr/>
          </p:nvSpPr>
          <p:spPr>
            <a:xfrm>
              <a:off x="4505323" y="1343974"/>
              <a:ext cx="2531165" cy="646331"/>
            </a:xfrm>
            <a:custGeom>
              <a:avLst/>
              <a:gdLst>
                <a:gd name="connsiteX0" fmla="*/ 0 w 2531165"/>
                <a:gd name="connsiteY0" fmla="*/ 0 h 646331"/>
                <a:gd name="connsiteX1" fmla="*/ 455610 w 2531165"/>
                <a:gd name="connsiteY1" fmla="*/ 0 h 646331"/>
                <a:gd name="connsiteX2" fmla="*/ 885908 w 2531165"/>
                <a:gd name="connsiteY2" fmla="*/ 0 h 646331"/>
                <a:gd name="connsiteX3" fmla="*/ 1341517 w 2531165"/>
                <a:gd name="connsiteY3" fmla="*/ 0 h 646331"/>
                <a:gd name="connsiteX4" fmla="*/ 1873062 w 2531165"/>
                <a:gd name="connsiteY4" fmla="*/ 0 h 646331"/>
                <a:gd name="connsiteX5" fmla="*/ 2531165 w 2531165"/>
                <a:gd name="connsiteY5" fmla="*/ 0 h 646331"/>
                <a:gd name="connsiteX6" fmla="*/ 2531165 w 2531165"/>
                <a:gd name="connsiteY6" fmla="*/ 316702 h 646331"/>
                <a:gd name="connsiteX7" fmla="*/ 2531165 w 2531165"/>
                <a:gd name="connsiteY7" fmla="*/ 646331 h 646331"/>
                <a:gd name="connsiteX8" fmla="*/ 1974309 w 2531165"/>
                <a:gd name="connsiteY8" fmla="*/ 646331 h 646331"/>
                <a:gd name="connsiteX9" fmla="*/ 1544011 w 2531165"/>
                <a:gd name="connsiteY9" fmla="*/ 646331 h 646331"/>
                <a:gd name="connsiteX10" fmla="*/ 987154 w 2531165"/>
                <a:gd name="connsiteY10" fmla="*/ 646331 h 646331"/>
                <a:gd name="connsiteX11" fmla="*/ 531545 w 2531165"/>
                <a:gd name="connsiteY11" fmla="*/ 646331 h 646331"/>
                <a:gd name="connsiteX12" fmla="*/ 0 w 2531165"/>
                <a:gd name="connsiteY12" fmla="*/ 646331 h 646331"/>
                <a:gd name="connsiteX13" fmla="*/ 0 w 2531165"/>
                <a:gd name="connsiteY13" fmla="*/ 316702 h 646331"/>
                <a:gd name="connsiteX14" fmla="*/ 0 w 2531165"/>
                <a:gd name="connsiteY1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1165" h="646331" fill="none" extrusionOk="0">
                  <a:moveTo>
                    <a:pt x="0" y="0"/>
                  </a:moveTo>
                  <a:cubicBezTo>
                    <a:pt x="146262" y="-29244"/>
                    <a:pt x="266308" y="40336"/>
                    <a:pt x="455610" y="0"/>
                  </a:cubicBezTo>
                  <a:cubicBezTo>
                    <a:pt x="644912" y="-40336"/>
                    <a:pt x="674192" y="24712"/>
                    <a:pt x="885908" y="0"/>
                  </a:cubicBezTo>
                  <a:cubicBezTo>
                    <a:pt x="1097624" y="-24712"/>
                    <a:pt x="1158208" y="4435"/>
                    <a:pt x="1341517" y="0"/>
                  </a:cubicBezTo>
                  <a:cubicBezTo>
                    <a:pt x="1524826" y="-4435"/>
                    <a:pt x="1693270" y="40379"/>
                    <a:pt x="1873062" y="0"/>
                  </a:cubicBezTo>
                  <a:cubicBezTo>
                    <a:pt x="2052854" y="-40379"/>
                    <a:pt x="2381029" y="9721"/>
                    <a:pt x="2531165" y="0"/>
                  </a:cubicBezTo>
                  <a:cubicBezTo>
                    <a:pt x="2563518" y="127875"/>
                    <a:pt x="2514033" y="238973"/>
                    <a:pt x="2531165" y="316702"/>
                  </a:cubicBezTo>
                  <a:cubicBezTo>
                    <a:pt x="2548297" y="394431"/>
                    <a:pt x="2507601" y="481633"/>
                    <a:pt x="2531165" y="646331"/>
                  </a:cubicBezTo>
                  <a:cubicBezTo>
                    <a:pt x="2380927" y="690272"/>
                    <a:pt x="2177253" y="626905"/>
                    <a:pt x="1974309" y="646331"/>
                  </a:cubicBezTo>
                  <a:cubicBezTo>
                    <a:pt x="1771365" y="665757"/>
                    <a:pt x="1679396" y="635106"/>
                    <a:pt x="1544011" y="646331"/>
                  </a:cubicBezTo>
                  <a:cubicBezTo>
                    <a:pt x="1408626" y="657556"/>
                    <a:pt x="1253198" y="613793"/>
                    <a:pt x="987154" y="646331"/>
                  </a:cubicBezTo>
                  <a:cubicBezTo>
                    <a:pt x="721110" y="678869"/>
                    <a:pt x="642739" y="609861"/>
                    <a:pt x="531545" y="646331"/>
                  </a:cubicBezTo>
                  <a:cubicBezTo>
                    <a:pt x="420351" y="682801"/>
                    <a:pt x="123396" y="589008"/>
                    <a:pt x="0" y="646331"/>
                  </a:cubicBezTo>
                  <a:cubicBezTo>
                    <a:pt x="-14031" y="548098"/>
                    <a:pt x="4477" y="407652"/>
                    <a:pt x="0" y="316702"/>
                  </a:cubicBezTo>
                  <a:cubicBezTo>
                    <a:pt x="-4477" y="225752"/>
                    <a:pt x="37118" y="146899"/>
                    <a:pt x="0" y="0"/>
                  </a:cubicBezTo>
                  <a:close/>
                </a:path>
                <a:path w="2531165" h="646331" stroke="0" extrusionOk="0">
                  <a:moveTo>
                    <a:pt x="0" y="0"/>
                  </a:moveTo>
                  <a:cubicBezTo>
                    <a:pt x="147438" y="-8864"/>
                    <a:pt x="276798" y="5682"/>
                    <a:pt x="480921" y="0"/>
                  </a:cubicBezTo>
                  <a:cubicBezTo>
                    <a:pt x="685044" y="-5682"/>
                    <a:pt x="869280" y="190"/>
                    <a:pt x="1012466" y="0"/>
                  </a:cubicBezTo>
                  <a:cubicBezTo>
                    <a:pt x="1155652" y="-190"/>
                    <a:pt x="1249471" y="53072"/>
                    <a:pt x="1468076" y="0"/>
                  </a:cubicBezTo>
                  <a:cubicBezTo>
                    <a:pt x="1686681" y="-53072"/>
                    <a:pt x="1800050" y="28169"/>
                    <a:pt x="1974309" y="0"/>
                  </a:cubicBezTo>
                  <a:cubicBezTo>
                    <a:pt x="2148568" y="-28169"/>
                    <a:pt x="2401512" y="11614"/>
                    <a:pt x="2531165" y="0"/>
                  </a:cubicBezTo>
                  <a:cubicBezTo>
                    <a:pt x="2544730" y="154955"/>
                    <a:pt x="2497821" y="224758"/>
                    <a:pt x="2531165" y="310239"/>
                  </a:cubicBezTo>
                  <a:cubicBezTo>
                    <a:pt x="2564509" y="395720"/>
                    <a:pt x="2494967" y="503378"/>
                    <a:pt x="2531165" y="646331"/>
                  </a:cubicBezTo>
                  <a:cubicBezTo>
                    <a:pt x="2286775" y="659561"/>
                    <a:pt x="2263640" y="603758"/>
                    <a:pt x="1999620" y="646331"/>
                  </a:cubicBezTo>
                  <a:cubicBezTo>
                    <a:pt x="1735600" y="688904"/>
                    <a:pt x="1626399" y="624257"/>
                    <a:pt x="1518699" y="646331"/>
                  </a:cubicBezTo>
                  <a:cubicBezTo>
                    <a:pt x="1410999" y="668405"/>
                    <a:pt x="1283088" y="629509"/>
                    <a:pt x="1063089" y="646331"/>
                  </a:cubicBezTo>
                  <a:cubicBezTo>
                    <a:pt x="843090" y="663153"/>
                    <a:pt x="729814" y="605542"/>
                    <a:pt x="531545" y="646331"/>
                  </a:cubicBezTo>
                  <a:cubicBezTo>
                    <a:pt x="333276" y="687120"/>
                    <a:pt x="221442" y="606132"/>
                    <a:pt x="0" y="646331"/>
                  </a:cubicBezTo>
                  <a:cubicBezTo>
                    <a:pt x="-12586" y="539528"/>
                    <a:pt x="21972" y="436713"/>
                    <a:pt x="0" y="323166"/>
                  </a:cubicBezTo>
                  <a:cubicBezTo>
                    <a:pt x="-21972" y="209620"/>
                    <a:pt x="7370" y="126412"/>
                    <a:pt x="0" y="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182535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/>
                <a:t>Transferencia de embriones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B25C870-4699-470E-8028-1ED7F88EC789}"/>
                </a:ext>
              </a:extLst>
            </p:cNvPr>
            <p:cNvSpPr txBox="1"/>
            <p:nvPr/>
          </p:nvSpPr>
          <p:spPr>
            <a:xfrm>
              <a:off x="4054832" y="2398020"/>
              <a:ext cx="3696529" cy="887231"/>
            </a:xfrm>
            <a:custGeom>
              <a:avLst/>
              <a:gdLst>
                <a:gd name="connsiteX0" fmla="*/ 0 w 3696529"/>
                <a:gd name="connsiteY0" fmla="*/ 0 h 887231"/>
                <a:gd name="connsiteX1" fmla="*/ 602006 w 3696529"/>
                <a:gd name="connsiteY1" fmla="*/ 0 h 887231"/>
                <a:gd name="connsiteX2" fmla="*/ 1130082 w 3696529"/>
                <a:gd name="connsiteY2" fmla="*/ 0 h 887231"/>
                <a:gd name="connsiteX3" fmla="*/ 1732088 w 3696529"/>
                <a:gd name="connsiteY3" fmla="*/ 0 h 887231"/>
                <a:gd name="connsiteX4" fmla="*/ 2334094 w 3696529"/>
                <a:gd name="connsiteY4" fmla="*/ 0 h 887231"/>
                <a:gd name="connsiteX5" fmla="*/ 2862170 w 3696529"/>
                <a:gd name="connsiteY5" fmla="*/ 0 h 887231"/>
                <a:gd name="connsiteX6" fmla="*/ 3696529 w 3696529"/>
                <a:gd name="connsiteY6" fmla="*/ 0 h 887231"/>
                <a:gd name="connsiteX7" fmla="*/ 3696529 w 3696529"/>
                <a:gd name="connsiteY7" fmla="*/ 443616 h 887231"/>
                <a:gd name="connsiteX8" fmla="*/ 3696529 w 3696529"/>
                <a:gd name="connsiteY8" fmla="*/ 887231 h 887231"/>
                <a:gd name="connsiteX9" fmla="*/ 3168453 w 3696529"/>
                <a:gd name="connsiteY9" fmla="*/ 887231 h 887231"/>
                <a:gd name="connsiteX10" fmla="*/ 2751274 w 3696529"/>
                <a:gd name="connsiteY10" fmla="*/ 887231 h 887231"/>
                <a:gd name="connsiteX11" fmla="*/ 2149268 w 3696529"/>
                <a:gd name="connsiteY11" fmla="*/ 887231 h 887231"/>
                <a:gd name="connsiteX12" fmla="*/ 1584227 w 3696529"/>
                <a:gd name="connsiteY12" fmla="*/ 887231 h 887231"/>
                <a:gd name="connsiteX13" fmla="*/ 982221 w 3696529"/>
                <a:gd name="connsiteY13" fmla="*/ 887231 h 887231"/>
                <a:gd name="connsiteX14" fmla="*/ 491110 w 3696529"/>
                <a:gd name="connsiteY14" fmla="*/ 887231 h 887231"/>
                <a:gd name="connsiteX15" fmla="*/ 0 w 3696529"/>
                <a:gd name="connsiteY15" fmla="*/ 887231 h 887231"/>
                <a:gd name="connsiteX16" fmla="*/ 0 w 3696529"/>
                <a:gd name="connsiteY16" fmla="*/ 461360 h 887231"/>
                <a:gd name="connsiteX17" fmla="*/ 0 w 3696529"/>
                <a:gd name="connsiteY17" fmla="*/ 0 h 8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6529" h="887231" extrusionOk="0">
                  <a:moveTo>
                    <a:pt x="0" y="0"/>
                  </a:moveTo>
                  <a:cubicBezTo>
                    <a:pt x="243147" y="-22360"/>
                    <a:pt x="443168" y="62068"/>
                    <a:pt x="602006" y="0"/>
                  </a:cubicBezTo>
                  <a:cubicBezTo>
                    <a:pt x="760844" y="-62068"/>
                    <a:pt x="895968" y="7259"/>
                    <a:pt x="1130082" y="0"/>
                  </a:cubicBezTo>
                  <a:cubicBezTo>
                    <a:pt x="1364196" y="-7259"/>
                    <a:pt x="1485290" y="51001"/>
                    <a:pt x="1732088" y="0"/>
                  </a:cubicBezTo>
                  <a:cubicBezTo>
                    <a:pt x="1978886" y="-51001"/>
                    <a:pt x="2134960" y="61886"/>
                    <a:pt x="2334094" y="0"/>
                  </a:cubicBezTo>
                  <a:cubicBezTo>
                    <a:pt x="2533228" y="-61886"/>
                    <a:pt x="2732460" y="9995"/>
                    <a:pt x="2862170" y="0"/>
                  </a:cubicBezTo>
                  <a:cubicBezTo>
                    <a:pt x="2991880" y="-9995"/>
                    <a:pt x="3405052" y="40781"/>
                    <a:pt x="3696529" y="0"/>
                  </a:cubicBezTo>
                  <a:cubicBezTo>
                    <a:pt x="3708853" y="137201"/>
                    <a:pt x="3680791" y="339337"/>
                    <a:pt x="3696529" y="443616"/>
                  </a:cubicBezTo>
                  <a:cubicBezTo>
                    <a:pt x="3712267" y="547895"/>
                    <a:pt x="3645967" y="782616"/>
                    <a:pt x="3696529" y="887231"/>
                  </a:cubicBezTo>
                  <a:cubicBezTo>
                    <a:pt x="3569698" y="943488"/>
                    <a:pt x="3295518" y="863051"/>
                    <a:pt x="3168453" y="887231"/>
                  </a:cubicBezTo>
                  <a:cubicBezTo>
                    <a:pt x="3041388" y="911411"/>
                    <a:pt x="2927292" y="853775"/>
                    <a:pt x="2751274" y="887231"/>
                  </a:cubicBezTo>
                  <a:cubicBezTo>
                    <a:pt x="2575256" y="920687"/>
                    <a:pt x="2302682" y="818739"/>
                    <a:pt x="2149268" y="887231"/>
                  </a:cubicBezTo>
                  <a:cubicBezTo>
                    <a:pt x="1995854" y="955723"/>
                    <a:pt x="1741577" y="859172"/>
                    <a:pt x="1584227" y="887231"/>
                  </a:cubicBezTo>
                  <a:cubicBezTo>
                    <a:pt x="1426877" y="915290"/>
                    <a:pt x="1172617" y="870608"/>
                    <a:pt x="982221" y="887231"/>
                  </a:cubicBezTo>
                  <a:cubicBezTo>
                    <a:pt x="791825" y="903854"/>
                    <a:pt x="714198" y="880884"/>
                    <a:pt x="491110" y="887231"/>
                  </a:cubicBezTo>
                  <a:cubicBezTo>
                    <a:pt x="268022" y="893578"/>
                    <a:pt x="180845" y="849586"/>
                    <a:pt x="0" y="887231"/>
                  </a:cubicBezTo>
                  <a:cubicBezTo>
                    <a:pt x="-48547" y="700026"/>
                    <a:pt x="12516" y="594639"/>
                    <a:pt x="0" y="461360"/>
                  </a:cubicBezTo>
                  <a:cubicBezTo>
                    <a:pt x="-12516" y="328081"/>
                    <a:pt x="54906" y="124774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8720844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Registro diario de las actividades, aplicación de dosis y hormonas.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8DAF72DB-796D-4DD9-A423-51258896C43E}"/>
              </a:ext>
            </a:extLst>
          </p:cNvPr>
          <p:cNvGrpSpPr/>
          <p:nvPr/>
        </p:nvGrpSpPr>
        <p:grpSpPr>
          <a:xfrm>
            <a:off x="8125825" y="1509623"/>
            <a:ext cx="3696529" cy="1405874"/>
            <a:chOff x="8054510" y="1516457"/>
            <a:chExt cx="3696529" cy="1405874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E90A2F1-82B5-4F15-9FBE-82C8F21D41FE}"/>
                </a:ext>
              </a:extLst>
            </p:cNvPr>
            <p:cNvSpPr txBox="1"/>
            <p:nvPr/>
          </p:nvSpPr>
          <p:spPr>
            <a:xfrm>
              <a:off x="8571340" y="1516457"/>
              <a:ext cx="2531165" cy="369332"/>
            </a:xfrm>
            <a:custGeom>
              <a:avLst/>
              <a:gdLst>
                <a:gd name="connsiteX0" fmla="*/ 0 w 2531165"/>
                <a:gd name="connsiteY0" fmla="*/ 0 h 369332"/>
                <a:gd name="connsiteX1" fmla="*/ 430298 w 2531165"/>
                <a:gd name="connsiteY1" fmla="*/ 0 h 369332"/>
                <a:gd name="connsiteX2" fmla="*/ 911219 w 2531165"/>
                <a:gd name="connsiteY2" fmla="*/ 0 h 369332"/>
                <a:gd name="connsiteX3" fmla="*/ 1341517 w 2531165"/>
                <a:gd name="connsiteY3" fmla="*/ 0 h 369332"/>
                <a:gd name="connsiteX4" fmla="*/ 1771816 w 2531165"/>
                <a:gd name="connsiteY4" fmla="*/ 0 h 369332"/>
                <a:gd name="connsiteX5" fmla="*/ 2531165 w 2531165"/>
                <a:gd name="connsiteY5" fmla="*/ 0 h 369332"/>
                <a:gd name="connsiteX6" fmla="*/ 2531165 w 2531165"/>
                <a:gd name="connsiteY6" fmla="*/ 369332 h 369332"/>
                <a:gd name="connsiteX7" fmla="*/ 1999620 w 2531165"/>
                <a:gd name="connsiteY7" fmla="*/ 369332 h 369332"/>
                <a:gd name="connsiteX8" fmla="*/ 1442764 w 2531165"/>
                <a:gd name="connsiteY8" fmla="*/ 369332 h 369332"/>
                <a:gd name="connsiteX9" fmla="*/ 885908 w 2531165"/>
                <a:gd name="connsiteY9" fmla="*/ 369332 h 369332"/>
                <a:gd name="connsiteX10" fmla="*/ 0 w 2531165"/>
                <a:gd name="connsiteY10" fmla="*/ 369332 h 369332"/>
                <a:gd name="connsiteX11" fmla="*/ 0 w 2531165"/>
                <a:gd name="connsiteY11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1165" h="369332" fill="none" extrusionOk="0">
                  <a:moveTo>
                    <a:pt x="0" y="0"/>
                  </a:moveTo>
                  <a:cubicBezTo>
                    <a:pt x="180757" y="-17167"/>
                    <a:pt x="344195" y="49467"/>
                    <a:pt x="430298" y="0"/>
                  </a:cubicBezTo>
                  <a:cubicBezTo>
                    <a:pt x="516401" y="-49467"/>
                    <a:pt x="742299" y="16231"/>
                    <a:pt x="911219" y="0"/>
                  </a:cubicBezTo>
                  <a:cubicBezTo>
                    <a:pt x="1080139" y="-16231"/>
                    <a:pt x="1180604" y="46321"/>
                    <a:pt x="1341517" y="0"/>
                  </a:cubicBezTo>
                  <a:cubicBezTo>
                    <a:pt x="1502430" y="-46321"/>
                    <a:pt x="1680940" y="17752"/>
                    <a:pt x="1771816" y="0"/>
                  </a:cubicBezTo>
                  <a:cubicBezTo>
                    <a:pt x="1862692" y="-17752"/>
                    <a:pt x="2156153" y="1980"/>
                    <a:pt x="2531165" y="0"/>
                  </a:cubicBezTo>
                  <a:cubicBezTo>
                    <a:pt x="2534546" y="147858"/>
                    <a:pt x="2530130" y="237190"/>
                    <a:pt x="2531165" y="369332"/>
                  </a:cubicBezTo>
                  <a:cubicBezTo>
                    <a:pt x="2313553" y="378432"/>
                    <a:pt x="2202566" y="311498"/>
                    <a:pt x="1999620" y="369332"/>
                  </a:cubicBezTo>
                  <a:cubicBezTo>
                    <a:pt x="1796675" y="427166"/>
                    <a:pt x="1719004" y="343126"/>
                    <a:pt x="1442764" y="369332"/>
                  </a:cubicBezTo>
                  <a:cubicBezTo>
                    <a:pt x="1166524" y="395538"/>
                    <a:pt x="1144792" y="321965"/>
                    <a:pt x="885908" y="369332"/>
                  </a:cubicBezTo>
                  <a:cubicBezTo>
                    <a:pt x="627024" y="416699"/>
                    <a:pt x="281674" y="282857"/>
                    <a:pt x="0" y="369332"/>
                  </a:cubicBezTo>
                  <a:cubicBezTo>
                    <a:pt x="-28184" y="234778"/>
                    <a:pt x="26765" y="101029"/>
                    <a:pt x="0" y="0"/>
                  </a:cubicBezTo>
                  <a:close/>
                </a:path>
                <a:path w="2531165" h="369332" stroke="0" extrusionOk="0">
                  <a:moveTo>
                    <a:pt x="0" y="0"/>
                  </a:moveTo>
                  <a:cubicBezTo>
                    <a:pt x="147438" y="-8864"/>
                    <a:pt x="276798" y="5682"/>
                    <a:pt x="480921" y="0"/>
                  </a:cubicBezTo>
                  <a:cubicBezTo>
                    <a:pt x="685044" y="-5682"/>
                    <a:pt x="869280" y="190"/>
                    <a:pt x="1012466" y="0"/>
                  </a:cubicBezTo>
                  <a:cubicBezTo>
                    <a:pt x="1155652" y="-190"/>
                    <a:pt x="1249471" y="53072"/>
                    <a:pt x="1468076" y="0"/>
                  </a:cubicBezTo>
                  <a:cubicBezTo>
                    <a:pt x="1686681" y="-53072"/>
                    <a:pt x="1800050" y="28169"/>
                    <a:pt x="1974309" y="0"/>
                  </a:cubicBezTo>
                  <a:cubicBezTo>
                    <a:pt x="2148568" y="-28169"/>
                    <a:pt x="2401512" y="11614"/>
                    <a:pt x="2531165" y="0"/>
                  </a:cubicBezTo>
                  <a:cubicBezTo>
                    <a:pt x="2538814" y="143037"/>
                    <a:pt x="2525850" y="233702"/>
                    <a:pt x="2531165" y="369332"/>
                  </a:cubicBezTo>
                  <a:cubicBezTo>
                    <a:pt x="2297171" y="399509"/>
                    <a:pt x="2154201" y="346996"/>
                    <a:pt x="2050244" y="369332"/>
                  </a:cubicBezTo>
                  <a:cubicBezTo>
                    <a:pt x="1946287" y="391668"/>
                    <a:pt x="1708341" y="335871"/>
                    <a:pt x="1594634" y="369332"/>
                  </a:cubicBezTo>
                  <a:cubicBezTo>
                    <a:pt x="1480927" y="402793"/>
                    <a:pt x="1221413" y="347258"/>
                    <a:pt x="1113713" y="369332"/>
                  </a:cubicBezTo>
                  <a:cubicBezTo>
                    <a:pt x="1006013" y="391406"/>
                    <a:pt x="878102" y="352510"/>
                    <a:pt x="658103" y="369332"/>
                  </a:cubicBezTo>
                  <a:cubicBezTo>
                    <a:pt x="438104" y="386154"/>
                    <a:pt x="185825" y="344435"/>
                    <a:pt x="0" y="369332"/>
                  </a:cubicBezTo>
                  <a:cubicBezTo>
                    <a:pt x="-17629" y="287325"/>
                    <a:pt x="11971" y="180136"/>
                    <a:pt x="0" y="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182535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/>
                <a:t>Diagnostico de preñez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03E30ED-0045-4B9E-8630-63020E0A1B3C}"/>
                </a:ext>
              </a:extLst>
            </p:cNvPr>
            <p:cNvSpPr txBox="1"/>
            <p:nvPr/>
          </p:nvSpPr>
          <p:spPr>
            <a:xfrm>
              <a:off x="8054510" y="2465988"/>
              <a:ext cx="3696529" cy="456343"/>
            </a:xfrm>
            <a:custGeom>
              <a:avLst/>
              <a:gdLst>
                <a:gd name="connsiteX0" fmla="*/ 0 w 3696529"/>
                <a:gd name="connsiteY0" fmla="*/ 0 h 456343"/>
                <a:gd name="connsiteX1" fmla="*/ 602006 w 3696529"/>
                <a:gd name="connsiteY1" fmla="*/ 0 h 456343"/>
                <a:gd name="connsiteX2" fmla="*/ 1130082 w 3696529"/>
                <a:gd name="connsiteY2" fmla="*/ 0 h 456343"/>
                <a:gd name="connsiteX3" fmla="*/ 1732088 w 3696529"/>
                <a:gd name="connsiteY3" fmla="*/ 0 h 456343"/>
                <a:gd name="connsiteX4" fmla="*/ 2334094 w 3696529"/>
                <a:gd name="connsiteY4" fmla="*/ 0 h 456343"/>
                <a:gd name="connsiteX5" fmla="*/ 2862170 w 3696529"/>
                <a:gd name="connsiteY5" fmla="*/ 0 h 456343"/>
                <a:gd name="connsiteX6" fmla="*/ 3696529 w 3696529"/>
                <a:gd name="connsiteY6" fmla="*/ 0 h 456343"/>
                <a:gd name="connsiteX7" fmla="*/ 3696529 w 3696529"/>
                <a:gd name="connsiteY7" fmla="*/ 456343 h 456343"/>
                <a:gd name="connsiteX8" fmla="*/ 3168453 w 3696529"/>
                <a:gd name="connsiteY8" fmla="*/ 456343 h 456343"/>
                <a:gd name="connsiteX9" fmla="*/ 2603413 w 3696529"/>
                <a:gd name="connsiteY9" fmla="*/ 456343 h 456343"/>
                <a:gd name="connsiteX10" fmla="*/ 2186233 w 3696529"/>
                <a:gd name="connsiteY10" fmla="*/ 456343 h 456343"/>
                <a:gd name="connsiteX11" fmla="*/ 1584227 w 3696529"/>
                <a:gd name="connsiteY11" fmla="*/ 456343 h 456343"/>
                <a:gd name="connsiteX12" fmla="*/ 1019186 w 3696529"/>
                <a:gd name="connsiteY12" fmla="*/ 456343 h 456343"/>
                <a:gd name="connsiteX13" fmla="*/ 0 w 3696529"/>
                <a:gd name="connsiteY13" fmla="*/ 456343 h 456343"/>
                <a:gd name="connsiteX14" fmla="*/ 0 w 3696529"/>
                <a:gd name="connsiteY14" fmla="*/ 0 h 45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6529" h="456343" extrusionOk="0">
                  <a:moveTo>
                    <a:pt x="0" y="0"/>
                  </a:moveTo>
                  <a:cubicBezTo>
                    <a:pt x="243147" y="-22360"/>
                    <a:pt x="443168" y="62068"/>
                    <a:pt x="602006" y="0"/>
                  </a:cubicBezTo>
                  <a:cubicBezTo>
                    <a:pt x="760844" y="-62068"/>
                    <a:pt x="895968" y="7259"/>
                    <a:pt x="1130082" y="0"/>
                  </a:cubicBezTo>
                  <a:cubicBezTo>
                    <a:pt x="1364196" y="-7259"/>
                    <a:pt x="1485290" y="51001"/>
                    <a:pt x="1732088" y="0"/>
                  </a:cubicBezTo>
                  <a:cubicBezTo>
                    <a:pt x="1978886" y="-51001"/>
                    <a:pt x="2134960" y="61886"/>
                    <a:pt x="2334094" y="0"/>
                  </a:cubicBezTo>
                  <a:cubicBezTo>
                    <a:pt x="2533228" y="-61886"/>
                    <a:pt x="2732460" y="9995"/>
                    <a:pt x="2862170" y="0"/>
                  </a:cubicBezTo>
                  <a:cubicBezTo>
                    <a:pt x="2991880" y="-9995"/>
                    <a:pt x="3405052" y="40781"/>
                    <a:pt x="3696529" y="0"/>
                  </a:cubicBezTo>
                  <a:cubicBezTo>
                    <a:pt x="3751160" y="179771"/>
                    <a:pt x="3647144" y="242912"/>
                    <a:pt x="3696529" y="456343"/>
                  </a:cubicBezTo>
                  <a:cubicBezTo>
                    <a:pt x="3447094" y="491629"/>
                    <a:pt x="3428341" y="394991"/>
                    <a:pt x="3168453" y="456343"/>
                  </a:cubicBezTo>
                  <a:cubicBezTo>
                    <a:pt x="2908565" y="517695"/>
                    <a:pt x="2794573" y="391738"/>
                    <a:pt x="2603413" y="456343"/>
                  </a:cubicBezTo>
                  <a:cubicBezTo>
                    <a:pt x="2412253" y="520948"/>
                    <a:pt x="2368843" y="429576"/>
                    <a:pt x="2186233" y="456343"/>
                  </a:cubicBezTo>
                  <a:cubicBezTo>
                    <a:pt x="2003623" y="483110"/>
                    <a:pt x="1737641" y="387851"/>
                    <a:pt x="1584227" y="456343"/>
                  </a:cubicBezTo>
                  <a:cubicBezTo>
                    <a:pt x="1430813" y="524835"/>
                    <a:pt x="1176536" y="428284"/>
                    <a:pt x="1019186" y="456343"/>
                  </a:cubicBezTo>
                  <a:cubicBezTo>
                    <a:pt x="861836" y="484402"/>
                    <a:pt x="488129" y="369935"/>
                    <a:pt x="0" y="456343"/>
                  </a:cubicBezTo>
                  <a:cubicBezTo>
                    <a:pt x="-12859" y="295699"/>
                    <a:pt x="42465" y="124610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8720844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35 y 90  días post transferencia</a:t>
              </a:r>
            </a:p>
          </p:txBody>
        </p:sp>
      </p:grpSp>
      <p:pic>
        <p:nvPicPr>
          <p:cNvPr id="9" name="Imagen 8" descr="Imagen que contiene cerca, banca, exterior, parque&#10;&#10;Descripción generada automáticamente">
            <a:extLst>
              <a:ext uri="{FF2B5EF4-FFF2-40B4-BE49-F238E27FC236}">
                <a16:creationId xmlns:a16="http://schemas.microsoft.com/office/drawing/2014/main" id="{CC1EEF4D-98E5-4817-A0A1-650267F95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49" y="3502530"/>
            <a:ext cx="3627788" cy="2720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81683BC-6CF8-4D26-83E8-83212037B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9" b="17069"/>
          <a:stretch/>
        </p:blipFill>
        <p:spPr>
          <a:xfrm>
            <a:off x="5244126" y="3734337"/>
            <a:ext cx="3098320" cy="2720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E11A3A3-2050-4577-85FE-94589F0B3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1" y="3984228"/>
            <a:ext cx="2617931" cy="255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 descr="Imagen que contiene exterior, persona, edificio, contenedor&#10;&#10;Descripción generada automáticamente">
            <a:extLst>
              <a:ext uri="{FF2B5EF4-FFF2-40B4-BE49-F238E27FC236}">
                <a16:creationId xmlns:a16="http://schemas.microsoft.com/office/drawing/2014/main" id="{FA87CE33-8821-4E50-8627-8E82B7D59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72" y="3823239"/>
            <a:ext cx="2941159" cy="2720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4B09C5A4-2D47-4021-A6FC-A6D36E5347D1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779103" y="1941061"/>
            <a:ext cx="1" cy="37495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07143712-42A6-4142-B207-2DBAB633F07F}"/>
              </a:ext>
            </a:extLst>
          </p:cNvPr>
          <p:cNvCxnSpPr>
            <a:cxnSpLocks/>
          </p:cNvCxnSpPr>
          <p:nvPr/>
        </p:nvCxnSpPr>
        <p:spPr>
          <a:xfrm flipH="1">
            <a:off x="5790725" y="1990305"/>
            <a:ext cx="6481" cy="40771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369369A9-3F7B-4918-8F6E-F1F7EC8BB91D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9908237" y="1878955"/>
            <a:ext cx="1" cy="51906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0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501390" y="289928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885417 w 5189220"/>
              <a:gd name="connsiteY3" fmla="*/ 0 h 646331"/>
              <a:gd name="connsiteX4" fmla="*/ 2410104 w 5189220"/>
              <a:gd name="connsiteY4" fmla="*/ 0 h 646331"/>
              <a:gd name="connsiteX5" fmla="*/ 2882900 w 5189220"/>
              <a:gd name="connsiteY5" fmla="*/ 0 h 646331"/>
              <a:gd name="connsiteX6" fmla="*/ 3303803 w 5189220"/>
              <a:gd name="connsiteY6" fmla="*/ 0 h 646331"/>
              <a:gd name="connsiteX7" fmla="*/ 3776599 w 5189220"/>
              <a:gd name="connsiteY7" fmla="*/ 0 h 646331"/>
              <a:gd name="connsiteX8" fmla="*/ 4405071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36092 h 646331"/>
              <a:gd name="connsiteX11" fmla="*/ 5189220 w 5189220"/>
              <a:gd name="connsiteY11" fmla="*/ 646331 h 646331"/>
              <a:gd name="connsiteX12" fmla="*/ 4664532 w 5189220"/>
              <a:gd name="connsiteY12" fmla="*/ 646331 h 646331"/>
              <a:gd name="connsiteX13" fmla="*/ 3984168 w 5189220"/>
              <a:gd name="connsiteY13" fmla="*/ 646331 h 646331"/>
              <a:gd name="connsiteX14" fmla="*/ 3355696 w 5189220"/>
              <a:gd name="connsiteY14" fmla="*/ 646331 h 646331"/>
              <a:gd name="connsiteX15" fmla="*/ 2675331 w 5189220"/>
              <a:gd name="connsiteY15" fmla="*/ 646331 h 646331"/>
              <a:gd name="connsiteX16" fmla="*/ 2254428 w 5189220"/>
              <a:gd name="connsiteY16" fmla="*/ 646331 h 646331"/>
              <a:gd name="connsiteX17" fmla="*/ 1574063 w 5189220"/>
              <a:gd name="connsiteY17" fmla="*/ 646331 h 646331"/>
              <a:gd name="connsiteX18" fmla="*/ 893699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47931" y="-4141"/>
                  <a:pt x="459274" y="55386"/>
                  <a:pt x="680364" y="0"/>
                </a:cubicBezTo>
                <a:cubicBezTo>
                  <a:pt x="901454" y="-55386"/>
                  <a:pt x="966951" y="29543"/>
                  <a:pt x="1205052" y="0"/>
                </a:cubicBezTo>
                <a:cubicBezTo>
                  <a:pt x="1443153" y="-29543"/>
                  <a:pt x="1712552" y="21315"/>
                  <a:pt x="1885417" y="0"/>
                </a:cubicBezTo>
                <a:cubicBezTo>
                  <a:pt x="2058282" y="-21315"/>
                  <a:pt x="2223425" y="46369"/>
                  <a:pt x="2410104" y="0"/>
                </a:cubicBezTo>
                <a:cubicBezTo>
                  <a:pt x="2596783" y="-46369"/>
                  <a:pt x="2675766" y="13093"/>
                  <a:pt x="2882900" y="0"/>
                </a:cubicBezTo>
                <a:cubicBezTo>
                  <a:pt x="3090034" y="-13093"/>
                  <a:pt x="3176440" y="35010"/>
                  <a:pt x="3303803" y="0"/>
                </a:cubicBezTo>
                <a:cubicBezTo>
                  <a:pt x="3431166" y="-35010"/>
                  <a:pt x="3584249" y="7137"/>
                  <a:pt x="3776599" y="0"/>
                </a:cubicBezTo>
                <a:cubicBezTo>
                  <a:pt x="3968949" y="-7137"/>
                  <a:pt x="4103820" y="16572"/>
                  <a:pt x="4405071" y="0"/>
                </a:cubicBezTo>
                <a:cubicBezTo>
                  <a:pt x="4706322" y="-16572"/>
                  <a:pt x="4979684" y="79295"/>
                  <a:pt x="5189220" y="0"/>
                </a:cubicBezTo>
                <a:cubicBezTo>
                  <a:pt x="5198730" y="123740"/>
                  <a:pt x="5177925" y="259932"/>
                  <a:pt x="5189220" y="336092"/>
                </a:cubicBezTo>
                <a:cubicBezTo>
                  <a:pt x="5200515" y="412252"/>
                  <a:pt x="5161999" y="520178"/>
                  <a:pt x="5189220" y="646331"/>
                </a:cubicBezTo>
                <a:cubicBezTo>
                  <a:pt x="5020073" y="669368"/>
                  <a:pt x="4880811" y="636741"/>
                  <a:pt x="4664532" y="646331"/>
                </a:cubicBezTo>
                <a:cubicBezTo>
                  <a:pt x="4448253" y="655921"/>
                  <a:pt x="4124826" y="576546"/>
                  <a:pt x="3984168" y="646331"/>
                </a:cubicBezTo>
                <a:cubicBezTo>
                  <a:pt x="3843510" y="716116"/>
                  <a:pt x="3592405" y="583176"/>
                  <a:pt x="3355696" y="646331"/>
                </a:cubicBezTo>
                <a:cubicBezTo>
                  <a:pt x="3118987" y="709486"/>
                  <a:pt x="2844418" y="596958"/>
                  <a:pt x="2675331" y="646331"/>
                </a:cubicBezTo>
                <a:cubicBezTo>
                  <a:pt x="2506244" y="695704"/>
                  <a:pt x="2408232" y="634760"/>
                  <a:pt x="2254428" y="646331"/>
                </a:cubicBezTo>
                <a:cubicBezTo>
                  <a:pt x="2100624" y="657902"/>
                  <a:pt x="1834957" y="584746"/>
                  <a:pt x="1574063" y="646331"/>
                </a:cubicBezTo>
                <a:cubicBezTo>
                  <a:pt x="1313169" y="707916"/>
                  <a:pt x="1050660" y="636485"/>
                  <a:pt x="893699" y="646331"/>
                </a:cubicBezTo>
                <a:cubicBezTo>
                  <a:pt x="736738" y="656177"/>
                  <a:pt x="436007" y="550054"/>
                  <a:pt x="0" y="646331"/>
                </a:cubicBezTo>
                <a:cubicBezTo>
                  <a:pt x="-17910" y="563514"/>
                  <a:pt x="23960" y="476555"/>
                  <a:pt x="0" y="329629"/>
                </a:cubicBezTo>
                <a:cubicBezTo>
                  <a:pt x="-23960" y="182703"/>
                  <a:pt x="20486" y="1420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2503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VARIABLES A MEDIR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A7E2D5-AF0F-40EB-952B-C85336C6AC11}"/>
              </a:ext>
            </a:extLst>
          </p:cNvPr>
          <p:cNvSpPr txBox="1"/>
          <p:nvPr/>
        </p:nvSpPr>
        <p:spPr>
          <a:xfrm>
            <a:off x="970225" y="1325007"/>
            <a:ext cx="2531165" cy="461665"/>
          </a:xfrm>
          <a:custGeom>
            <a:avLst/>
            <a:gdLst>
              <a:gd name="connsiteX0" fmla="*/ 0 w 2531165"/>
              <a:gd name="connsiteY0" fmla="*/ 0 h 461665"/>
              <a:gd name="connsiteX1" fmla="*/ 430298 w 2531165"/>
              <a:gd name="connsiteY1" fmla="*/ 0 h 461665"/>
              <a:gd name="connsiteX2" fmla="*/ 911219 w 2531165"/>
              <a:gd name="connsiteY2" fmla="*/ 0 h 461665"/>
              <a:gd name="connsiteX3" fmla="*/ 1341517 w 2531165"/>
              <a:gd name="connsiteY3" fmla="*/ 0 h 461665"/>
              <a:gd name="connsiteX4" fmla="*/ 1771816 w 2531165"/>
              <a:gd name="connsiteY4" fmla="*/ 0 h 461665"/>
              <a:gd name="connsiteX5" fmla="*/ 2531165 w 2531165"/>
              <a:gd name="connsiteY5" fmla="*/ 0 h 461665"/>
              <a:gd name="connsiteX6" fmla="*/ 2531165 w 2531165"/>
              <a:gd name="connsiteY6" fmla="*/ 461665 h 461665"/>
              <a:gd name="connsiteX7" fmla="*/ 1999620 w 2531165"/>
              <a:gd name="connsiteY7" fmla="*/ 461665 h 461665"/>
              <a:gd name="connsiteX8" fmla="*/ 1442764 w 2531165"/>
              <a:gd name="connsiteY8" fmla="*/ 461665 h 461665"/>
              <a:gd name="connsiteX9" fmla="*/ 885908 w 2531165"/>
              <a:gd name="connsiteY9" fmla="*/ 461665 h 461665"/>
              <a:gd name="connsiteX10" fmla="*/ 0 w 2531165"/>
              <a:gd name="connsiteY10" fmla="*/ 461665 h 461665"/>
              <a:gd name="connsiteX11" fmla="*/ 0 w 2531165"/>
              <a:gd name="connsiteY11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1165" h="461665" fill="none" extrusionOk="0">
                <a:moveTo>
                  <a:pt x="0" y="0"/>
                </a:moveTo>
                <a:cubicBezTo>
                  <a:pt x="180757" y="-17167"/>
                  <a:pt x="344195" y="49467"/>
                  <a:pt x="430298" y="0"/>
                </a:cubicBezTo>
                <a:cubicBezTo>
                  <a:pt x="516401" y="-49467"/>
                  <a:pt x="742299" y="16231"/>
                  <a:pt x="911219" y="0"/>
                </a:cubicBezTo>
                <a:cubicBezTo>
                  <a:pt x="1080139" y="-16231"/>
                  <a:pt x="1180604" y="46321"/>
                  <a:pt x="1341517" y="0"/>
                </a:cubicBezTo>
                <a:cubicBezTo>
                  <a:pt x="1502430" y="-46321"/>
                  <a:pt x="1680940" y="17752"/>
                  <a:pt x="1771816" y="0"/>
                </a:cubicBezTo>
                <a:cubicBezTo>
                  <a:pt x="1862692" y="-17752"/>
                  <a:pt x="2156153" y="1980"/>
                  <a:pt x="2531165" y="0"/>
                </a:cubicBezTo>
                <a:cubicBezTo>
                  <a:pt x="2556706" y="116623"/>
                  <a:pt x="2519050" y="344448"/>
                  <a:pt x="2531165" y="461665"/>
                </a:cubicBezTo>
                <a:cubicBezTo>
                  <a:pt x="2313553" y="470765"/>
                  <a:pt x="2202566" y="403831"/>
                  <a:pt x="1999620" y="461665"/>
                </a:cubicBezTo>
                <a:cubicBezTo>
                  <a:pt x="1796675" y="519499"/>
                  <a:pt x="1719004" y="435459"/>
                  <a:pt x="1442764" y="461665"/>
                </a:cubicBezTo>
                <a:cubicBezTo>
                  <a:pt x="1166524" y="487871"/>
                  <a:pt x="1144792" y="414298"/>
                  <a:pt x="885908" y="461665"/>
                </a:cubicBezTo>
                <a:cubicBezTo>
                  <a:pt x="627024" y="509032"/>
                  <a:pt x="281674" y="375190"/>
                  <a:pt x="0" y="461665"/>
                </a:cubicBezTo>
                <a:cubicBezTo>
                  <a:pt x="-17104" y="356676"/>
                  <a:pt x="26765" y="198473"/>
                  <a:pt x="0" y="0"/>
                </a:cubicBezTo>
                <a:close/>
              </a:path>
              <a:path w="2531165" h="461665" stroke="0" extrusionOk="0">
                <a:moveTo>
                  <a:pt x="0" y="0"/>
                </a:moveTo>
                <a:cubicBezTo>
                  <a:pt x="147438" y="-8864"/>
                  <a:pt x="276798" y="5682"/>
                  <a:pt x="480921" y="0"/>
                </a:cubicBezTo>
                <a:cubicBezTo>
                  <a:pt x="685044" y="-5682"/>
                  <a:pt x="869280" y="190"/>
                  <a:pt x="1012466" y="0"/>
                </a:cubicBezTo>
                <a:cubicBezTo>
                  <a:pt x="1155652" y="-190"/>
                  <a:pt x="1249471" y="53072"/>
                  <a:pt x="1468076" y="0"/>
                </a:cubicBezTo>
                <a:cubicBezTo>
                  <a:pt x="1686681" y="-53072"/>
                  <a:pt x="1800050" y="28169"/>
                  <a:pt x="1974309" y="0"/>
                </a:cubicBezTo>
                <a:cubicBezTo>
                  <a:pt x="2148568" y="-28169"/>
                  <a:pt x="2401512" y="11614"/>
                  <a:pt x="2531165" y="0"/>
                </a:cubicBezTo>
                <a:cubicBezTo>
                  <a:pt x="2538814" y="195451"/>
                  <a:pt x="2525850" y="308903"/>
                  <a:pt x="2531165" y="461665"/>
                </a:cubicBezTo>
                <a:cubicBezTo>
                  <a:pt x="2297171" y="491842"/>
                  <a:pt x="2154201" y="439329"/>
                  <a:pt x="2050244" y="461665"/>
                </a:cubicBezTo>
                <a:cubicBezTo>
                  <a:pt x="1946287" y="484001"/>
                  <a:pt x="1708341" y="428204"/>
                  <a:pt x="1594634" y="461665"/>
                </a:cubicBezTo>
                <a:cubicBezTo>
                  <a:pt x="1480927" y="495126"/>
                  <a:pt x="1221413" y="439591"/>
                  <a:pt x="1113713" y="461665"/>
                </a:cubicBezTo>
                <a:cubicBezTo>
                  <a:pt x="1006013" y="483739"/>
                  <a:pt x="878102" y="444843"/>
                  <a:pt x="658103" y="461665"/>
                </a:cubicBezTo>
                <a:cubicBezTo>
                  <a:pt x="438104" y="478487"/>
                  <a:pt x="185825" y="436768"/>
                  <a:pt x="0" y="461665"/>
                </a:cubicBezTo>
                <a:cubicBezTo>
                  <a:pt x="-50869" y="330472"/>
                  <a:pt x="34131" y="195923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Edad de las bovinas receptoras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97625F-609F-4674-8443-5D73AB3DA728}"/>
              </a:ext>
            </a:extLst>
          </p:cNvPr>
          <p:cNvSpPr txBox="1"/>
          <p:nvPr/>
        </p:nvSpPr>
        <p:spPr>
          <a:xfrm>
            <a:off x="970225" y="2105146"/>
            <a:ext cx="2531165" cy="276999"/>
          </a:xfrm>
          <a:custGeom>
            <a:avLst/>
            <a:gdLst>
              <a:gd name="connsiteX0" fmla="*/ 0 w 2531165"/>
              <a:gd name="connsiteY0" fmla="*/ 0 h 276999"/>
              <a:gd name="connsiteX1" fmla="*/ 430298 w 2531165"/>
              <a:gd name="connsiteY1" fmla="*/ 0 h 276999"/>
              <a:gd name="connsiteX2" fmla="*/ 911219 w 2531165"/>
              <a:gd name="connsiteY2" fmla="*/ 0 h 276999"/>
              <a:gd name="connsiteX3" fmla="*/ 1341517 w 2531165"/>
              <a:gd name="connsiteY3" fmla="*/ 0 h 276999"/>
              <a:gd name="connsiteX4" fmla="*/ 1771816 w 2531165"/>
              <a:gd name="connsiteY4" fmla="*/ 0 h 276999"/>
              <a:gd name="connsiteX5" fmla="*/ 2531165 w 2531165"/>
              <a:gd name="connsiteY5" fmla="*/ 0 h 276999"/>
              <a:gd name="connsiteX6" fmla="*/ 2531165 w 2531165"/>
              <a:gd name="connsiteY6" fmla="*/ 276999 h 276999"/>
              <a:gd name="connsiteX7" fmla="*/ 1999620 w 2531165"/>
              <a:gd name="connsiteY7" fmla="*/ 276999 h 276999"/>
              <a:gd name="connsiteX8" fmla="*/ 1442764 w 2531165"/>
              <a:gd name="connsiteY8" fmla="*/ 276999 h 276999"/>
              <a:gd name="connsiteX9" fmla="*/ 885908 w 2531165"/>
              <a:gd name="connsiteY9" fmla="*/ 276999 h 276999"/>
              <a:gd name="connsiteX10" fmla="*/ 0 w 2531165"/>
              <a:gd name="connsiteY10" fmla="*/ 276999 h 276999"/>
              <a:gd name="connsiteX11" fmla="*/ 0 w 2531165"/>
              <a:gd name="connsiteY11" fmla="*/ 0 h 27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1165" h="276999" fill="none" extrusionOk="0">
                <a:moveTo>
                  <a:pt x="0" y="0"/>
                </a:moveTo>
                <a:cubicBezTo>
                  <a:pt x="180757" y="-17167"/>
                  <a:pt x="344195" y="49467"/>
                  <a:pt x="430298" y="0"/>
                </a:cubicBezTo>
                <a:cubicBezTo>
                  <a:pt x="516401" y="-49467"/>
                  <a:pt x="742299" y="16231"/>
                  <a:pt x="911219" y="0"/>
                </a:cubicBezTo>
                <a:cubicBezTo>
                  <a:pt x="1080139" y="-16231"/>
                  <a:pt x="1180604" y="46321"/>
                  <a:pt x="1341517" y="0"/>
                </a:cubicBezTo>
                <a:cubicBezTo>
                  <a:pt x="1502430" y="-46321"/>
                  <a:pt x="1680940" y="17752"/>
                  <a:pt x="1771816" y="0"/>
                </a:cubicBezTo>
                <a:cubicBezTo>
                  <a:pt x="1862692" y="-17752"/>
                  <a:pt x="2156153" y="1980"/>
                  <a:pt x="2531165" y="0"/>
                </a:cubicBezTo>
                <a:cubicBezTo>
                  <a:pt x="2545626" y="64494"/>
                  <a:pt x="2507970" y="209240"/>
                  <a:pt x="2531165" y="276999"/>
                </a:cubicBezTo>
                <a:cubicBezTo>
                  <a:pt x="2313553" y="286099"/>
                  <a:pt x="2202566" y="219165"/>
                  <a:pt x="1999620" y="276999"/>
                </a:cubicBezTo>
                <a:cubicBezTo>
                  <a:pt x="1796675" y="334833"/>
                  <a:pt x="1719004" y="250793"/>
                  <a:pt x="1442764" y="276999"/>
                </a:cubicBezTo>
                <a:cubicBezTo>
                  <a:pt x="1166524" y="303205"/>
                  <a:pt x="1144792" y="229632"/>
                  <a:pt x="885908" y="276999"/>
                </a:cubicBezTo>
                <a:cubicBezTo>
                  <a:pt x="627024" y="324366"/>
                  <a:pt x="281674" y="190524"/>
                  <a:pt x="0" y="276999"/>
                </a:cubicBezTo>
                <a:cubicBezTo>
                  <a:pt x="-28184" y="200892"/>
                  <a:pt x="4605" y="117135"/>
                  <a:pt x="0" y="0"/>
                </a:cubicBezTo>
                <a:close/>
              </a:path>
              <a:path w="2531165" h="276999" stroke="0" extrusionOk="0">
                <a:moveTo>
                  <a:pt x="0" y="0"/>
                </a:moveTo>
                <a:cubicBezTo>
                  <a:pt x="147438" y="-8864"/>
                  <a:pt x="276798" y="5682"/>
                  <a:pt x="480921" y="0"/>
                </a:cubicBezTo>
                <a:cubicBezTo>
                  <a:pt x="685044" y="-5682"/>
                  <a:pt x="869280" y="190"/>
                  <a:pt x="1012466" y="0"/>
                </a:cubicBezTo>
                <a:cubicBezTo>
                  <a:pt x="1155652" y="-190"/>
                  <a:pt x="1249471" y="53072"/>
                  <a:pt x="1468076" y="0"/>
                </a:cubicBezTo>
                <a:cubicBezTo>
                  <a:pt x="1686681" y="-53072"/>
                  <a:pt x="1800050" y="28169"/>
                  <a:pt x="1974309" y="0"/>
                </a:cubicBezTo>
                <a:cubicBezTo>
                  <a:pt x="2148568" y="-28169"/>
                  <a:pt x="2401512" y="11614"/>
                  <a:pt x="2531165" y="0"/>
                </a:cubicBezTo>
                <a:cubicBezTo>
                  <a:pt x="2538814" y="58759"/>
                  <a:pt x="2514770" y="157610"/>
                  <a:pt x="2531165" y="276999"/>
                </a:cubicBezTo>
                <a:cubicBezTo>
                  <a:pt x="2297171" y="307176"/>
                  <a:pt x="2154201" y="254663"/>
                  <a:pt x="2050244" y="276999"/>
                </a:cubicBezTo>
                <a:cubicBezTo>
                  <a:pt x="1946287" y="299335"/>
                  <a:pt x="1708341" y="243538"/>
                  <a:pt x="1594634" y="276999"/>
                </a:cubicBezTo>
                <a:cubicBezTo>
                  <a:pt x="1480927" y="310460"/>
                  <a:pt x="1221413" y="254925"/>
                  <a:pt x="1113713" y="276999"/>
                </a:cubicBezTo>
                <a:cubicBezTo>
                  <a:pt x="1006013" y="299073"/>
                  <a:pt x="878102" y="260177"/>
                  <a:pt x="658103" y="276999"/>
                </a:cubicBezTo>
                <a:cubicBezTo>
                  <a:pt x="438104" y="293821"/>
                  <a:pt x="185825" y="252102"/>
                  <a:pt x="0" y="276999"/>
                </a:cubicBezTo>
                <a:cubicBezTo>
                  <a:pt x="-28709" y="218492"/>
                  <a:pt x="11971" y="1107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Ubicación del cuerpo lúteo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DEC4EC2-8D4A-469D-9EE5-8B1EB926AF5B}"/>
              </a:ext>
            </a:extLst>
          </p:cNvPr>
          <p:cNvGrpSpPr/>
          <p:nvPr/>
        </p:nvGrpSpPr>
        <p:grpSpPr>
          <a:xfrm>
            <a:off x="737292" y="3649504"/>
            <a:ext cx="3314414" cy="2704239"/>
            <a:chOff x="462972" y="2689046"/>
            <a:chExt cx="3314414" cy="2704239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1F0A8EE-58BE-4494-89B1-72F7B4B0D721}"/>
                </a:ext>
              </a:extLst>
            </p:cNvPr>
            <p:cNvSpPr txBox="1"/>
            <p:nvPr/>
          </p:nvSpPr>
          <p:spPr>
            <a:xfrm>
              <a:off x="632790" y="2689046"/>
              <a:ext cx="2531165" cy="646331"/>
            </a:xfrm>
            <a:custGeom>
              <a:avLst/>
              <a:gdLst>
                <a:gd name="connsiteX0" fmla="*/ 0 w 2531165"/>
                <a:gd name="connsiteY0" fmla="*/ 0 h 646331"/>
                <a:gd name="connsiteX1" fmla="*/ 455610 w 2531165"/>
                <a:gd name="connsiteY1" fmla="*/ 0 h 646331"/>
                <a:gd name="connsiteX2" fmla="*/ 885908 w 2531165"/>
                <a:gd name="connsiteY2" fmla="*/ 0 h 646331"/>
                <a:gd name="connsiteX3" fmla="*/ 1341517 w 2531165"/>
                <a:gd name="connsiteY3" fmla="*/ 0 h 646331"/>
                <a:gd name="connsiteX4" fmla="*/ 1873062 w 2531165"/>
                <a:gd name="connsiteY4" fmla="*/ 0 h 646331"/>
                <a:gd name="connsiteX5" fmla="*/ 2531165 w 2531165"/>
                <a:gd name="connsiteY5" fmla="*/ 0 h 646331"/>
                <a:gd name="connsiteX6" fmla="*/ 2531165 w 2531165"/>
                <a:gd name="connsiteY6" fmla="*/ 316702 h 646331"/>
                <a:gd name="connsiteX7" fmla="*/ 2531165 w 2531165"/>
                <a:gd name="connsiteY7" fmla="*/ 646331 h 646331"/>
                <a:gd name="connsiteX8" fmla="*/ 1974309 w 2531165"/>
                <a:gd name="connsiteY8" fmla="*/ 646331 h 646331"/>
                <a:gd name="connsiteX9" fmla="*/ 1544011 w 2531165"/>
                <a:gd name="connsiteY9" fmla="*/ 646331 h 646331"/>
                <a:gd name="connsiteX10" fmla="*/ 987154 w 2531165"/>
                <a:gd name="connsiteY10" fmla="*/ 646331 h 646331"/>
                <a:gd name="connsiteX11" fmla="*/ 531545 w 2531165"/>
                <a:gd name="connsiteY11" fmla="*/ 646331 h 646331"/>
                <a:gd name="connsiteX12" fmla="*/ 0 w 2531165"/>
                <a:gd name="connsiteY12" fmla="*/ 646331 h 646331"/>
                <a:gd name="connsiteX13" fmla="*/ 0 w 2531165"/>
                <a:gd name="connsiteY13" fmla="*/ 316702 h 646331"/>
                <a:gd name="connsiteX14" fmla="*/ 0 w 2531165"/>
                <a:gd name="connsiteY1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1165" h="646331" fill="none" extrusionOk="0">
                  <a:moveTo>
                    <a:pt x="0" y="0"/>
                  </a:moveTo>
                  <a:cubicBezTo>
                    <a:pt x="146262" y="-29244"/>
                    <a:pt x="266308" y="40336"/>
                    <a:pt x="455610" y="0"/>
                  </a:cubicBezTo>
                  <a:cubicBezTo>
                    <a:pt x="644912" y="-40336"/>
                    <a:pt x="674192" y="24712"/>
                    <a:pt x="885908" y="0"/>
                  </a:cubicBezTo>
                  <a:cubicBezTo>
                    <a:pt x="1097624" y="-24712"/>
                    <a:pt x="1158208" y="4435"/>
                    <a:pt x="1341517" y="0"/>
                  </a:cubicBezTo>
                  <a:cubicBezTo>
                    <a:pt x="1524826" y="-4435"/>
                    <a:pt x="1693270" y="40379"/>
                    <a:pt x="1873062" y="0"/>
                  </a:cubicBezTo>
                  <a:cubicBezTo>
                    <a:pt x="2052854" y="-40379"/>
                    <a:pt x="2381029" y="9721"/>
                    <a:pt x="2531165" y="0"/>
                  </a:cubicBezTo>
                  <a:cubicBezTo>
                    <a:pt x="2563518" y="127875"/>
                    <a:pt x="2514033" y="238973"/>
                    <a:pt x="2531165" y="316702"/>
                  </a:cubicBezTo>
                  <a:cubicBezTo>
                    <a:pt x="2548297" y="394431"/>
                    <a:pt x="2507601" y="481633"/>
                    <a:pt x="2531165" y="646331"/>
                  </a:cubicBezTo>
                  <a:cubicBezTo>
                    <a:pt x="2380927" y="690272"/>
                    <a:pt x="2177253" y="626905"/>
                    <a:pt x="1974309" y="646331"/>
                  </a:cubicBezTo>
                  <a:cubicBezTo>
                    <a:pt x="1771365" y="665757"/>
                    <a:pt x="1679396" y="635106"/>
                    <a:pt x="1544011" y="646331"/>
                  </a:cubicBezTo>
                  <a:cubicBezTo>
                    <a:pt x="1408626" y="657556"/>
                    <a:pt x="1253198" y="613793"/>
                    <a:pt x="987154" y="646331"/>
                  </a:cubicBezTo>
                  <a:cubicBezTo>
                    <a:pt x="721110" y="678869"/>
                    <a:pt x="642739" y="609861"/>
                    <a:pt x="531545" y="646331"/>
                  </a:cubicBezTo>
                  <a:cubicBezTo>
                    <a:pt x="420351" y="682801"/>
                    <a:pt x="123396" y="589008"/>
                    <a:pt x="0" y="646331"/>
                  </a:cubicBezTo>
                  <a:cubicBezTo>
                    <a:pt x="-14031" y="548098"/>
                    <a:pt x="4477" y="407652"/>
                    <a:pt x="0" y="316702"/>
                  </a:cubicBezTo>
                  <a:cubicBezTo>
                    <a:pt x="-4477" y="225752"/>
                    <a:pt x="37118" y="146899"/>
                    <a:pt x="0" y="0"/>
                  </a:cubicBezTo>
                  <a:close/>
                </a:path>
                <a:path w="2531165" h="646331" stroke="0" extrusionOk="0">
                  <a:moveTo>
                    <a:pt x="0" y="0"/>
                  </a:moveTo>
                  <a:cubicBezTo>
                    <a:pt x="147438" y="-8864"/>
                    <a:pt x="276798" y="5682"/>
                    <a:pt x="480921" y="0"/>
                  </a:cubicBezTo>
                  <a:cubicBezTo>
                    <a:pt x="685044" y="-5682"/>
                    <a:pt x="869280" y="190"/>
                    <a:pt x="1012466" y="0"/>
                  </a:cubicBezTo>
                  <a:cubicBezTo>
                    <a:pt x="1155652" y="-190"/>
                    <a:pt x="1249471" y="53072"/>
                    <a:pt x="1468076" y="0"/>
                  </a:cubicBezTo>
                  <a:cubicBezTo>
                    <a:pt x="1686681" y="-53072"/>
                    <a:pt x="1800050" y="28169"/>
                    <a:pt x="1974309" y="0"/>
                  </a:cubicBezTo>
                  <a:cubicBezTo>
                    <a:pt x="2148568" y="-28169"/>
                    <a:pt x="2401512" y="11614"/>
                    <a:pt x="2531165" y="0"/>
                  </a:cubicBezTo>
                  <a:cubicBezTo>
                    <a:pt x="2544730" y="154955"/>
                    <a:pt x="2497821" y="224758"/>
                    <a:pt x="2531165" y="310239"/>
                  </a:cubicBezTo>
                  <a:cubicBezTo>
                    <a:pt x="2564509" y="395720"/>
                    <a:pt x="2494967" y="503378"/>
                    <a:pt x="2531165" y="646331"/>
                  </a:cubicBezTo>
                  <a:cubicBezTo>
                    <a:pt x="2286775" y="659561"/>
                    <a:pt x="2263640" y="603758"/>
                    <a:pt x="1999620" y="646331"/>
                  </a:cubicBezTo>
                  <a:cubicBezTo>
                    <a:pt x="1735600" y="688904"/>
                    <a:pt x="1626399" y="624257"/>
                    <a:pt x="1518699" y="646331"/>
                  </a:cubicBezTo>
                  <a:cubicBezTo>
                    <a:pt x="1410999" y="668405"/>
                    <a:pt x="1283088" y="629509"/>
                    <a:pt x="1063089" y="646331"/>
                  </a:cubicBezTo>
                  <a:cubicBezTo>
                    <a:pt x="843090" y="663153"/>
                    <a:pt x="729814" y="605542"/>
                    <a:pt x="531545" y="646331"/>
                  </a:cubicBezTo>
                  <a:cubicBezTo>
                    <a:pt x="333276" y="687120"/>
                    <a:pt x="221442" y="606132"/>
                    <a:pt x="0" y="646331"/>
                  </a:cubicBezTo>
                  <a:cubicBezTo>
                    <a:pt x="-12586" y="539528"/>
                    <a:pt x="21972" y="436713"/>
                    <a:pt x="0" y="323166"/>
                  </a:cubicBezTo>
                  <a:cubicBezTo>
                    <a:pt x="-21972" y="209620"/>
                    <a:pt x="7370" y="126412"/>
                    <a:pt x="0" y="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182535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s-EC" sz="1200" dirty="0"/>
                <a:t>Porcentaje de respuesta de hembras receptoras frente a los protocolos de sincronización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7B03615C-5961-4047-B4D7-59AEF84CB09F}"/>
                    </a:ext>
                  </a:extLst>
                </p:cNvPr>
                <p:cNvSpPr txBox="1"/>
                <p:nvPr/>
              </p:nvSpPr>
              <p:spPr>
                <a:xfrm>
                  <a:off x="462972" y="3857223"/>
                  <a:ext cx="3314414" cy="1536062"/>
                </a:xfrm>
                <a:custGeom>
                  <a:avLst/>
                  <a:gdLst>
                    <a:gd name="connsiteX0" fmla="*/ 0 w 3314414"/>
                    <a:gd name="connsiteY0" fmla="*/ 0 h 1536062"/>
                    <a:gd name="connsiteX1" fmla="*/ 618691 w 3314414"/>
                    <a:gd name="connsiteY1" fmla="*/ 0 h 1536062"/>
                    <a:gd name="connsiteX2" fmla="*/ 1137949 w 3314414"/>
                    <a:gd name="connsiteY2" fmla="*/ 0 h 1536062"/>
                    <a:gd name="connsiteX3" fmla="*/ 1657207 w 3314414"/>
                    <a:gd name="connsiteY3" fmla="*/ 0 h 1536062"/>
                    <a:gd name="connsiteX4" fmla="*/ 2242753 w 3314414"/>
                    <a:gd name="connsiteY4" fmla="*/ 0 h 1536062"/>
                    <a:gd name="connsiteX5" fmla="*/ 2795156 w 3314414"/>
                    <a:gd name="connsiteY5" fmla="*/ 0 h 1536062"/>
                    <a:gd name="connsiteX6" fmla="*/ 3314414 w 3314414"/>
                    <a:gd name="connsiteY6" fmla="*/ 0 h 1536062"/>
                    <a:gd name="connsiteX7" fmla="*/ 3314414 w 3314414"/>
                    <a:gd name="connsiteY7" fmla="*/ 527381 h 1536062"/>
                    <a:gd name="connsiteX8" fmla="*/ 3314414 w 3314414"/>
                    <a:gd name="connsiteY8" fmla="*/ 1024041 h 1536062"/>
                    <a:gd name="connsiteX9" fmla="*/ 3314414 w 3314414"/>
                    <a:gd name="connsiteY9" fmla="*/ 1536062 h 1536062"/>
                    <a:gd name="connsiteX10" fmla="*/ 2795156 w 3314414"/>
                    <a:gd name="connsiteY10" fmla="*/ 1536062 h 1536062"/>
                    <a:gd name="connsiteX11" fmla="*/ 2176465 w 3314414"/>
                    <a:gd name="connsiteY11" fmla="*/ 1536062 h 1536062"/>
                    <a:gd name="connsiteX12" fmla="*/ 1590919 w 3314414"/>
                    <a:gd name="connsiteY12" fmla="*/ 1536062 h 1536062"/>
                    <a:gd name="connsiteX13" fmla="*/ 1104805 w 3314414"/>
                    <a:gd name="connsiteY13" fmla="*/ 1536062 h 1536062"/>
                    <a:gd name="connsiteX14" fmla="*/ 486114 w 3314414"/>
                    <a:gd name="connsiteY14" fmla="*/ 1536062 h 1536062"/>
                    <a:gd name="connsiteX15" fmla="*/ 0 w 3314414"/>
                    <a:gd name="connsiteY15" fmla="*/ 1536062 h 1536062"/>
                    <a:gd name="connsiteX16" fmla="*/ 0 w 3314414"/>
                    <a:gd name="connsiteY16" fmla="*/ 1039402 h 1536062"/>
                    <a:gd name="connsiteX17" fmla="*/ 0 w 3314414"/>
                    <a:gd name="connsiteY17" fmla="*/ 527381 h 1536062"/>
                    <a:gd name="connsiteX18" fmla="*/ 0 w 3314414"/>
                    <a:gd name="connsiteY18" fmla="*/ 0 h 153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314414" h="1536062" fill="none" extrusionOk="0">
                      <a:moveTo>
                        <a:pt x="0" y="0"/>
                      </a:moveTo>
                      <a:cubicBezTo>
                        <a:pt x="303742" y="-63602"/>
                        <a:pt x="387111" y="4708"/>
                        <a:pt x="618691" y="0"/>
                      </a:cubicBezTo>
                      <a:cubicBezTo>
                        <a:pt x="850271" y="-4708"/>
                        <a:pt x="900030" y="35816"/>
                        <a:pt x="1137949" y="0"/>
                      </a:cubicBezTo>
                      <a:cubicBezTo>
                        <a:pt x="1375868" y="-35816"/>
                        <a:pt x="1463903" y="58377"/>
                        <a:pt x="1657207" y="0"/>
                      </a:cubicBezTo>
                      <a:cubicBezTo>
                        <a:pt x="1850511" y="-58377"/>
                        <a:pt x="2081020" y="11971"/>
                        <a:pt x="2242753" y="0"/>
                      </a:cubicBezTo>
                      <a:cubicBezTo>
                        <a:pt x="2404486" y="-11971"/>
                        <a:pt x="2579129" y="21483"/>
                        <a:pt x="2795156" y="0"/>
                      </a:cubicBezTo>
                      <a:cubicBezTo>
                        <a:pt x="3011183" y="-21483"/>
                        <a:pt x="3126488" y="60781"/>
                        <a:pt x="3314414" y="0"/>
                      </a:cubicBezTo>
                      <a:cubicBezTo>
                        <a:pt x="3331299" y="252582"/>
                        <a:pt x="3292969" y="293094"/>
                        <a:pt x="3314414" y="527381"/>
                      </a:cubicBezTo>
                      <a:cubicBezTo>
                        <a:pt x="3335859" y="761668"/>
                        <a:pt x="3275763" y="844268"/>
                        <a:pt x="3314414" y="1024041"/>
                      </a:cubicBezTo>
                      <a:cubicBezTo>
                        <a:pt x="3353065" y="1203814"/>
                        <a:pt x="3260791" y="1429092"/>
                        <a:pt x="3314414" y="1536062"/>
                      </a:cubicBezTo>
                      <a:cubicBezTo>
                        <a:pt x="3132580" y="1566435"/>
                        <a:pt x="3032358" y="1500285"/>
                        <a:pt x="2795156" y="1536062"/>
                      </a:cubicBezTo>
                      <a:cubicBezTo>
                        <a:pt x="2557954" y="1571839"/>
                        <a:pt x="2331034" y="1514202"/>
                        <a:pt x="2176465" y="1536062"/>
                      </a:cubicBezTo>
                      <a:cubicBezTo>
                        <a:pt x="2021896" y="1557922"/>
                        <a:pt x="1879832" y="1526302"/>
                        <a:pt x="1590919" y="1536062"/>
                      </a:cubicBezTo>
                      <a:cubicBezTo>
                        <a:pt x="1302006" y="1545822"/>
                        <a:pt x="1267423" y="1483408"/>
                        <a:pt x="1104805" y="1536062"/>
                      </a:cubicBezTo>
                      <a:cubicBezTo>
                        <a:pt x="942187" y="1588716"/>
                        <a:pt x="664487" y="1502669"/>
                        <a:pt x="486114" y="1536062"/>
                      </a:cubicBezTo>
                      <a:cubicBezTo>
                        <a:pt x="307741" y="1569455"/>
                        <a:pt x="137752" y="1518048"/>
                        <a:pt x="0" y="1536062"/>
                      </a:cubicBezTo>
                      <a:cubicBezTo>
                        <a:pt x="-55808" y="1306300"/>
                        <a:pt x="30686" y="1211035"/>
                        <a:pt x="0" y="1039402"/>
                      </a:cubicBezTo>
                      <a:cubicBezTo>
                        <a:pt x="-30686" y="867769"/>
                        <a:pt x="25838" y="650867"/>
                        <a:pt x="0" y="527381"/>
                      </a:cubicBezTo>
                      <a:cubicBezTo>
                        <a:pt x="-25838" y="403895"/>
                        <a:pt x="62298" y="114376"/>
                        <a:pt x="0" y="0"/>
                      </a:cubicBezTo>
                      <a:close/>
                    </a:path>
                    <a:path w="3314414" h="1536062" stroke="0" extrusionOk="0">
                      <a:moveTo>
                        <a:pt x="0" y="0"/>
                      </a:moveTo>
                      <a:cubicBezTo>
                        <a:pt x="112912" y="-30910"/>
                        <a:pt x="336534" y="44937"/>
                        <a:pt x="519258" y="0"/>
                      </a:cubicBezTo>
                      <a:cubicBezTo>
                        <a:pt x="701982" y="-44937"/>
                        <a:pt x="937608" y="35201"/>
                        <a:pt x="1104805" y="0"/>
                      </a:cubicBezTo>
                      <a:cubicBezTo>
                        <a:pt x="1272002" y="-35201"/>
                        <a:pt x="1486498" y="13675"/>
                        <a:pt x="1590919" y="0"/>
                      </a:cubicBezTo>
                      <a:cubicBezTo>
                        <a:pt x="1695340" y="-13675"/>
                        <a:pt x="2000047" y="59982"/>
                        <a:pt x="2143321" y="0"/>
                      </a:cubicBezTo>
                      <a:cubicBezTo>
                        <a:pt x="2286595" y="-59982"/>
                        <a:pt x="2583811" y="49446"/>
                        <a:pt x="2728868" y="0"/>
                      </a:cubicBezTo>
                      <a:cubicBezTo>
                        <a:pt x="2873925" y="-49446"/>
                        <a:pt x="3064527" y="16128"/>
                        <a:pt x="3314414" y="0"/>
                      </a:cubicBezTo>
                      <a:cubicBezTo>
                        <a:pt x="3354353" y="200934"/>
                        <a:pt x="3281166" y="379520"/>
                        <a:pt x="3314414" y="496660"/>
                      </a:cubicBezTo>
                      <a:cubicBezTo>
                        <a:pt x="3347662" y="613800"/>
                        <a:pt x="3263600" y="842504"/>
                        <a:pt x="3314414" y="1024041"/>
                      </a:cubicBezTo>
                      <a:cubicBezTo>
                        <a:pt x="3365228" y="1205578"/>
                        <a:pt x="3293107" y="1312585"/>
                        <a:pt x="3314414" y="1536062"/>
                      </a:cubicBezTo>
                      <a:cubicBezTo>
                        <a:pt x="3192352" y="1581463"/>
                        <a:pt x="3041044" y="1506424"/>
                        <a:pt x="2795156" y="1536062"/>
                      </a:cubicBezTo>
                      <a:cubicBezTo>
                        <a:pt x="2549268" y="1565700"/>
                        <a:pt x="2500305" y="1529902"/>
                        <a:pt x="2209609" y="1536062"/>
                      </a:cubicBezTo>
                      <a:cubicBezTo>
                        <a:pt x="1918913" y="1542222"/>
                        <a:pt x="1855731" y="1519708"/>
                        <a:pt x="1723495" y="1536062"/>
                      </a:cubicBezTo>
                      <a:cubicBezTo>
                        <a:pt x="1591259" y="1552416"/>
                        <a:pt x="1319029" y="1531518"/>
                        <a:pt x="1171093" y="1536062"/>
                      </a:cubicBezTo>
                      <a:cubicBezTo>
                        <a:pt x="1023157" y="1540606"/>
                        <a:pt x="817050" y="1513510"/>
                        <a:pt x="618691" y="1536062"/>
                      </a:cubicBezTo>
                      <a:cubicBezTo>
                        <a:pt x="420332" y="1558614"/>
                        <a:pt x="243232" y="1504944"/>
                        <a:pt x="0" y="1536062"/>
                      </a:cubicBezTo>
                      <a:cubicBezTo>
                        <a:pt x="-27976" y="1318167"/>
                        <a:pt x="37635" y="1268169"/>
                        <a:pt x="0" y="1008681"/>
                      </a:cubicBezTo>
                      <a:cubicBezTo>
                        <a:pt x="-37635" y="749193"/>
                        <a:pt x="36094" y="630835"/>
                        <a:pt x="0" y="496660"/>
                      </a:cubicBezTo>
                      <a:cubicBezTo>
                        <a:pt x="-36094" y="362485"/>
                        <a:pt x="21836" y="179554"/>
                        <a:pt x="0" y="0"/>
                      </a:cubicBezTo>
                      <a:close/>
                    </a:path>
                  </a:pathLst>
                </a:custGeom>
                <a:ln w="38100">
                  <a:extLst>
                    <a:ext uri="{C807C97D-BFC1-408E-A445-0C87EB9F89A2}">
                      <ask:lineSketchStyleProps xmlns:ask="http://schemas.microsoft.com/office/drawing/2018/sketchyshapes" sd="31825359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sz="1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% </m:t>
                        </m:r>
                        <m:r>
                          <a:rPr lang="es-MX" sz="1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𝑅𝑒𝑠𝑝𝑢𝑒𝑠𝑡𝑎</m:t>
                        </m:r>
                        <m:r>
                          <a:rPr lang="es-MX" sz="1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MX" sz="1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s-MX" sz="1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MX" sz="1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𝑙𝑜𝑠</m:t>
                        </m:r>
                        <m:r>
                          <a:rPr lang="es-MX" sz="1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MX" sz="1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𝑝𝑟𝑜𝑡𝑜𝑐𝑜𝑙𝑜𝑠</m:t>
                        </m:r>
                        <m:r>
                          <a:rPr lang="es-MX" sz="1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s-EC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𝑁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ú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𝑚𝑒𝑟𝑜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𝑑𝑒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h𝑒𝑚𝑏𝑟𝑎𝑠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𝑝𝑜𝑟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𝑐𝑎𝑡𝑒𝑔𝑜𝑟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í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∗100</m:t>
                            </m:r>
                          </m:num>
                          <m:den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𝑇𝑜𝑡𝑎𝑙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𝑑𝑒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𝑟𝑒𝑐𝑒𝑝𝑡𝑜𝑟𝑎𝑠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MX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𝑝𝑟𝑒𝑝𝑎𝑟𝑎𝑑𝑎𝑠</m:t>
                            </m:r>
                          </m:den>
                        </m:f>
                      </m:oMath>
                    </m:oMathPara>
                  </a14:m>
                  <a:endParaRPr lang="es-EC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200000"/>
                    </a:lnSpc>
                  </a:pPr>
                  <a:r>
                    <a:rPr lang="es-EC" sz="12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7B03615C-5961-4047-B4D7-59AEF84CB0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972" y="3857223"/>
                  <a:ext cx="3314414" cy="153606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extLst>
                    <a:ext uri="{C807C97D-BFC1-408E-A445-0C87EB9F89A2}">
                      <ask:lineSketchStyleProps xmlns:ask="http://schemas.microsoft.com/office/drawing/2018/sketchyshapes" sd="31825359">
                        <a:custGeom>
                          <a:avLst/>
                          <a:gdLst>
                            <a:gd name="connsiteX0" fmla="*/ 0 w 3314414"/>
                            <a:gd name="connsiteY0" fmla="*/ 0 h 1536062"/>
                            <a:gd name="connsiteX1" fmla="*/ 618691 w 3314414"/>
                            <a:gd name="connsiteY1" fmla="*/ 0 h 1536062"/>
                            <a:gd name="connsiteX2" fmla="*/ 1137949 w 3314414"/>
                            <a:gd name="connsiteY2" fmla="*/ 0 h 1536062"/>
                            <a:gd name="connsiteX3" fmla="*/ 1657207 w 3314414"/>
                            <a:gd name="connsiteY3" fmla="*/ 0 h 1536062"/>
                            <a:gd name="connsiteX4" fmla="*/ 2242753 w 3314414"/>
                            <a:gd name="connsiteY4" fmla="*/ 0 h 1536062"/>
                            <a:gd name="connsiteX5" fmla="*/ 2795156 w 3314414"/>
                            <a:gd name="connsiteY5" fmla="*/ 0 h 1536062"/>
                            <a:gd name="connsiteX6" fmla="*/ 3314414 w 3314414"/>
                            <a:gd name="connsiteY6" fmla="*/ 0 h 1536062"/>
                            <a:gd name="connsiteX7" fmla="*/ 3314414 w 3314414"/>
                            <a:gd name="connsiteY7" fmla="*/ 527381 h 1536062"/>
                            <a:gd name="connsiteX8" fmla="*/ 3314414 w 3314414"/>
                            <a:gd name="connsiteY8" fmla="*/ 1024041 h 1536062"/>
                            <a:gd name="connsiteX9" fmla="*/ 3314414 w 3314414"/>
                            <a:gd name="connsiteY9" fmla="*/ 1536062 h 1536062"/>
                            <a:gd name="connsiteX10" fmla="*/ 2795156 w 3314414"/>
                            <a:gd name="connsiteY10" fmla="*/ 1536062 h 1536062"/>
                            <a:gd name="connsiteX11" fmla="*/ 2176465 w 3314414"/>
                            <a:gd name="connsiteY11" fmla="*/ 1536062 h 1536062"/>
                            <a:gd name="connsiteX12" fmla="*/ 1590919 w 3314414"/>
                            <a:gd name="connsiteY12" fmla="*/ 1536062 h 1536062"/>
                            <a:gd name="connsiteX13" fmla="*/ 1104805 w 3314414"/>
                            <a:gd name="connsiteY13" fmla="*/ 1536062 h 1536062"/>
                            <a:gd name="connsiteX14" fmla="*/ 486114 w 3314414"/>
                            <a:gd name="connsiteY14" fmla="*/ 1536062 h 1536062"/>
                            <a:gd name="connsiteX15" fmla="*/ 0 w 3314414"/>
                            <a:gd name="connsiteY15" fmla="*/ 1536062 h 1536062"/>
                            <a:gd name="connsiteX16" fmla="*/ 0 w 3314414"/>
                            <a:gd name="connsiteY16" fmla="*/ 1039402 h 1536062"/>
                            <a:gd name="connsiteX17" fmla="*/ 0 w 3314414"/>
                            <a:gd name="connsiteY17" fmla="*/ 527381 h 1536062"/>
                            <a:gd name="connsiteX18" fmla="*/ 0 w 3314414"/>
                            <a:gd name="connsiteY18" fmla="*/ 0 h 15360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3314414" h="1536062" fill="none" extrusionOk="0">
                              <a:moveTo>
                                <a:pt x="0" y="0"/>
                              </a:moveTo>
                              <a:cubicBezTo>
                                <a:pt x="303742" y="-63602"/>
                                <a:pt x="387111" y="4708"/>
                                <a:pt x="618691" y="0"/>
                              </a:cubicBezTo>
                              <a:cubicBezTo>
                                <a:pt x="850271" y="-4708"/>
                                <a:pt x="900030" y="35816"/>
                                <a:pt x="1137949" y="0"/>
                              </a:cubicBezTo>
                              <a:cubicBezTo>
                                <a:pt x="1375868" y="-35816"/>
                                <a:pt x="1463903" y="58377"/>
                                <a:pt x="1657207" y="0"/>
                              </a:cubicBezTo>
                              <a:cubicBezTo>
                                <a:pt x="1850511" y="-58377"/>
                                <a:pt x="2081020" y="11971"/>
                                <a:pt x="2242753" y="0"/>
                              </a:cubicBezTo>
                              <a:cubicBezTo>
                                <a:pt x="2404486" y="-11971"/>
                                <a:pt x="2579129" y="21483"/>
                                <a:pt x="2795156" y="0"/>
                              </a:cubicBezTo>
                              <a:cubicBezTo>
                                <a:pt x="3011183" y="-21483"/>
                                <a:pt x="3126488" y="60781"/>
                                <a:pt x="3314414" y="0"/>
                              </a:cubicBezTo>
                              <a:cubicBezTo>
                                <a:pt x="3331299" y="252582"/>
                                <a:pt x="3292969" y="293094"/>
                                <a:pt x="3314414" y="527381"/>
                              </a:cubicBezTo>
                              <a:cubicBezTo>
                                <a:pt x="3335859" y="761668"/>
                                <a:pt x="3275763" y="844268"/>
                                <a:pt x="3314414" y="1024041"/>
                              </a:cubicBezTo>
                              <a:cubicBezTo>
                                <a:pt x="3353065" y="1203814"/>
                                <a:pt x="3260791" y="1429092"/>
                                <a:pt x="3314414" y="1536062"/>
                              </a:cubicBezTo>
                              <a:cubicBezTo>
                                <a:pt x="3132580" y="1566435"/>
                                <a:pt x="3032358" y="1500285"/>
                                <a:pt x="2795156" y="1536062"/>
                              </a:cubicBezTo>
                              <a:cubicBezTo>
                                <a:pt x="2557954" y="1571839"/>
                                <a:pt x="2331034" y="1514202"/>
                                <a:pt x="2176465" y="1536062"/>
                              </a:cubicBezTo>
                              <a:cubicBezTo>
                                <a:pt x="2021896" y="1557922"/>
                                <a:pt x="1879832" y="1526302"/>
                                <a:pt x="1590919" y="1536062"/>
                              </a:cubicBezTo>
                              <a:cubicBezTo>
                                <a:pt x="1302006" y="1545822"/>
                                <a:pt x="1267423" y="1483408"/>
                                <a:pt x="1104805" y="1536062"/>
                              </a:cubicBezTo>
                              <a:cubicBezTo>
                                <a:pt x="942187" y="1588716"/>
                                <a:pt x="664487" y="1502669"/>
                                <a:pt x="486114" y="1536062"/>
                              </a:cubicBezTo>
                              <a:cubicBezTo>
                                <a:pt x="307741" y="1569455"/>
                                <a:pt x="137752" y="1518048"/>
                                <a:pt x="0" y="1536062"/>
                              </a:cubicBezTo>
                              <a:cubicBezTo>
                                <a:pt x="-55808" y="1306300"/>
                                <a:pt x="30686" y="1211035"/>
                                <a:pt x="0" y="1039402"/>
                              </a:cubicBezTo>
                              <a:cubicBezTo>
                                <a:pt x="-30686" y="867769"/>
                                <a:pt x="25838" y="650867"/>
                                <a:pt x="0" y="527381"/>
                              </a:cubicBezTo>
                              <a:cubicBezTo>
                                <a:pt x="-25838" y="403895"/>
                                <a:pt x="62298" y="114376"/>
                                <a:pt x="0" y="0"/>
                              </a:cubicBezTo>
                              <a:close/>
                            </a:path>
                            <a:path w="3314414" h="1536062" stroke="0" extrusionOk="0">
                              <a:moveTo>
                                <a:pt x="0" y="0"/>
                              </a:moveTo>
                              <a:cubicBezTo>
                                <a:pt x="112912" y="-30910"/>
                                <a:pt x="336534" y="44937"/>
                                <a:pt x="519258" y="0"/>
                              </a:cubicBezTo>
                              <a:cubicBezTo>
                                <a:pt x="701982" y="-44937"/>
                                <a:pt x="937608" y="35201"/>
                                <a:pt x="1104805" y="0"/>
                              </a:cubicBezTo>
                              <a:cubicBezTo>
                                <a:pt x="1272002" y="-35201"/>
                                <a:pt x="1486498" y="13675"/>
                                <a:pt x="1590919" y="0"/>
                              </a:cubicBezTo>
                              <a:cubicBezTo>
                                <a:pt x="1695340" y="-13675"/>
                                <a:pt x="2000047" y="59982"/>
                                <a:pt x="2143321" y="0"/>
                              </a:cubicBezTo>
                              <a:cubicBezTo>
                                <a:pt x="2286595" y="-59982"/>
                                <a:pt x="2583811" y="49446"/>
                                <a:pt x="2728868" y="0"/>
                              </a:cubicBezTo>
                              <a:cubicBezTo>
                                <a:pt x="2873925" y="-49446"/>
                                <a:pt x="3064527" y="16128"/>
                                <a:pt x="3314414" y="0"/>
                              </a:cubicBezTo>
                              <a:cubicBezTo>
                                <a:pt x="3354353" y="200934"/>
                                <a:pt x="3281166" y="379520"/>
                                <a:pt x="3314414" y="496660"/>
                              </a:cubicBezTo>
                              <a:cubicBezTo>
                                <a:pt x="3347662" y="613800"/>
                                <a:pt x="3263600" y="842504"/>
                                <a:pt x="3314414" y="1024041"/>
                              </a:cubicBezTo>
                              <a:cubicBezTo>
                                <a:pt x="3365228" y="1205578"/>
                                <a:pt x="3293107" y="1312585"/>
                                <a:pt x="3314414" y="1536062"/>
                              </a:cubicBezTo>
                              <a:cubicBezTo>
                                <a:pt x="3192352" y="1581463"/>
                                <a:pt x="3041044" y="1506424"/>
                                <a:pt x="2795156" y="1536062"/>
                              </a:cubicBezTo>
                              <a:cubicBezTo>
                                <a:pt x="2549268" y="1565700"/>
                                <a:pt x="2500305" y="1529902"/>
                                <a:pt x="2209609" y="1536062"/>
                              </a:cubicBezTo>
                              <a:cubicBezTo>
                                <a:pt x="1918913" y="1542222"/>
                                <a:pt x="1855731" y="1519708"/>
                                <a:pt x="1723495" y="1536062"/>
                              </a:cubicBezTo>
                              <a:cubicBezTo>
                                <a:pt x="1591259" y="1552416"/>
                                <a:pt x="1319029" y="1531518"/>
                                <a:pt x="1171093" y="1536062"/>
                              </a:cubicBezTo>
                              <a:cubicBezTo>
                                <a:pt x="1023157" y="1540606"/>
                                <a:pt x="817050" y="1513510"/>
                                <a:pt x="618691" y="1536062"/>
                              </a:cubicBezTo>
                              <a:cubicBezTo>
                                <a:pt x="420332" y="1558614"/>
                                <a:pt x="243232" y="1504944"/>
                                <a:pt x="0" y="1536062"/>
                              </a:cubicBezTo>
                              <a:cubicBezTo>
                                <a:pt x="-27976" y="1318167"/>
                                <a:pt x="37635" y="1268169"/>
                                <a:pt x="0" y="1008681"/>
                              </a:cubicBezTo>
                              <a:cubicBezTo>
                                <a:pt x="-37635" y="749193"/>
                                <a:pt x="36094" y="630835"/>
                                <a:pt x="0" y="496660"/>
                              </a:cubicBezTo>
                              <a:cubicBezTo>
                                <a:pt x="-36094" y="362485"/>
                                <a:pt x="21836" y="17955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ADF69D10-E657-4FCE-BFB0-E9D268054D0F}"/>
              </a:ext>
            </a:extLst>
          </p:cNvPr>
          <p:cNvSpPr txBox="1"/>
          <p:nvPr/>
        </p:nvSpPr>
        <p:spPr>
          <a:xfrm>
            <a:off x="970224" y="2700619"/>
            <a:ext cx="2531165" cy="461665"/>
          </a:xfrm>
          <a:custGeom>
            <a:avLst/>
            <a:gdLst>
              <a:gd name="connsiteX0" fmla="*/ 0 w 2531165"/>
              <a:gd name="connsiteY0" fmla="*/ 0 h 461665"/>
              <a:gd name="connsiteX1" fmla="*/ 430298 w 2531165"/>
              <a:gd name="connsiteY1" fmla="*/ 0 h 461665"/>
              <a:gd name="connsiteX2" fmla="*/ 911219 w 2531165"/>
              <a:gd name="connsiteY2" fmla="*/ 0 h 461665"/>
              <a:gd name="connsiteX3" fmla="*/ 1341517 w 2531165"/>
              <a:gd name="connsiteY3" fmla="*/ 0 h 461665"/>
              <a:gd name="connsiteX4" fmla="*/ 1771816 w 2531165"/>
              <a:gd name="connsiteY4" fmla="*/ 0 h 461665"/>
              <a:gd name="connsiteX5" fmla="*/ 2531165 w 2531165"/>
              <a:gd name="connsiteY5" fmla="*/ 0 h 461665"/>
              <a:gd name="connsiteX6" fmla="*/ 2531165 w 2531165"/>
              <a:gd name="connsiteY6" fmla="*/ 461665 h 461665"/>
              <a:gd name="connsiteX7" fmla="*/ 1999620 w 2531165"/>
              <a:gd name="connsiteY7" fmla="*/ 461665 h 461665"/>
              <a:gd name="connsiteX8" fmla="*/ 1442764 w 2531165"/>
              <a:gd name="connsiteY8" fmla="*/ 461665 h 461665"/>
              <a:gd name="connsiteX9" fmla="*/ 885908 w 2531165"/>
              <a:gd name="connsiteY9" fmla="*/ 461665 h 461665"/>
              <a:gd name="connsiteX10" fmla="*/ 0 w 2531165"/>
              <a:gd name="connsiteY10" fmla="*/ 461665 h 461665"/>
              <a:gd name="connsiteX11" fmla="*/ 0 w 2531165"/>
              <a:gd name="connsiteY11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1165" h="461665" fill="none" extrusionOk="0">
                <a:moveTo>
                  <a:pt x="0" y="0"/>
                </a:moveTo>
                <a:cubicBezTo>
                  <a:pt x="180757" y="-17167"/>
                  <a:pt x="344195" y="49467"/>
                  <a:pt x="430298" y="0"/>
                </a:cubicBezTo>
                <a:cubicBezTo>
                  <a:pt x="516401" y="-49467"/>
                  <a:pt x="742299" y="16231"/>
                  <a:pt x="911219" y="0"/>
                </a:cubicBezTo>
                <a:cubicBezTo>
                  <a:pt x="1080139" y="-16231"/>
                  <a:pt x="1180604" y="46321"/>
                  <a:pt x="1341517" y="0"/>
                </a:cubicBezTo>
                <a:cubicBezTo>
                  <a:pt x="1502430" y="-46321"/>
                  <a:pt x="1680940" y="17752"/>
                  <a:pt x="1771816" y="0"/>
                </a:cubicBezTo>
                <a:cubicBezTo>
                  <a:pt x="1862692" y="-17752"/>
                  <a:pt x="2156153" y="1980"/>
                  <a:pt x="2531165" y="0"/>
                </a:cubicBezTo>
                <a:cubicBezTo>
                  <a:pt x="2556706" y="116623"/>
                  <a:pt x="2519050" y="344448"/>
                  <a:pt x="2531165" y="461665"/>
                </a:cubicBezTo>
                <a:cubicBezTo>
                  <a:pt x="2313553" y="470765"/>
                  <a:pt x="2202566" y="403831"/>
                  <a:pt x="1999620" y="461665"/>
                </a:cubicBezTo>
                <a:cubicBezTo>
                  <a:pt x="1796675" y="519499"/>
                  <a:pt x="1719004" y="435459"/>
                  <a:pt x="1442764" y="461665"/>
                </a:cubicBezTo>
                <a:cubicBezTo>
                  <a:pt x="1166524" y="487871"/>
                  <a:pt x="1144792" y="414298"/>
                  <a:pt x="885908" y="461665"/>
                </a:cubicBezTo>
                <a:cubicBezTo>
                  <a:pt x="627024" y="509032"/>
                  <a:pt x="281674" y="375190"/>
                  <a:pt x="0" y="461665"/>
                </a:cubicBezTo>
                <a:cubicBezTo>
                  <a:pt x="-17104" y="356676"/>
                  <a:pt x="26765" y="198473"/>
                  <a:pt x="0" y="0"/>
                </a:cubicBezTo>
                <a:close/>
              </a:path>
              <a:path w="2531165" h="461665" stroke="0" extrusionOk="0">
                <a:moveTo>
                  <a:pt x="0" y="0"/>
                </a:moveTo>
                <a:cubicBezTo>
                  <a:pt x="147438" y="-8864"/>
                  <a:pt x="276798" y="5682"/>
                  <a:pt x="480921" y="0"/>
                </a:cubicBezTo>
                <a:cubicBezTo>
                  <a:pt x="685044" y="-5682"/>
                  <a:pt x="869280" y="190"/>
                  <a:pt x="1012466" y="0"/>
                </a:cubicBezTo>
                <a:cubicBezTo>
                  <a:pt x="1155652" y="-190"/>
                  <a:pt x="1249471" y="53072"/>
                  <a:pt x="1468076" y="0"/>
                </a:cubicBezTo>
                <a:cubicBezTo>
                  <a:pt x="1686681" y="-53072"/>
                  <a:pt x="1800050" y="28169"/>
                  <a:pt x="1974309" y="0"/>
                </a:cubicBezTo>
                <a:cubicBezTo>
                  <a:pt x="2148568" y="-28169"/>
                  <a:pt x="2401512" y="11614"/>
                  <a:pt x="2531165" y="0"/>
                </a:cubicBezTo>
                <a:cubicBezTo>
                  <a:pt x="2538814" y="195451"/>
                  <a:pt x="2525850" y="308903"/>
                  <a:pt x="2531165" y="461665"/>
                </a:cubicBezTo>
                <a:cubicBezTo>
                  <a:pt x="2297171" y="491842"/>
                  <a:pt x="2154201" y="439329"/>
                  <a:pt x="2050244" y="461665"/>
                </a:cubicBezTo>
                <a:cubicBezTo>
                  <a:pt x="1946287" y="484001"/>
                  <a:pt x="1708341" y="428204"/>
                  <a:pt x="1594634" y="461665"/>
                </a:cubicBezTo>
                <a:cubicBezTo>
                  <a:pt x="1480927" y="495126"/>
                  <a:pt x="1221413" y="439591"/>
                  <a:pt x="1113713" y="461665"/>
                </a:cubicBezTo>
                <a:cubicBezTo>
                  <a:pt x="1006013" y="483739"/>
                  <a:pt x="878102" y="444843"/>
                  <a:pt x="658103" y="461665"/>
                </a:cubicBezTo>
                <a:cubicBezTo>
                  <a:pt x="438104" y="478487"/>
                  <a:pt x="185825" y="436768"/>
                  <a:pt x="0" y="461665"/>
                </a:cubicBezTo>
                <a:cubicBezTo>
                  <a:pt x="-50869" y="330472"/>
                  <a:pt x="34131" y="195923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Cantidad de receptoras bovinas transferidas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71A515-9F96-4437-ABF9-33DC24F496F6}"/>
              </a:ext>
            </a:extLst>
          </p:cNvPr>
          <p:cNvSpPr txBox="1"/>
          <p:nvPr/>
        </p:nvSpPr>
        <p:spPr>
          <a:xfrm>
            <a:off x="6548387" y="1308689"/>
            <a:ext cx="2531165" cy="276999"/>
          </a:xfrm>
          <a:custGeom>
            <a:avLst/>
            <a:gdLst>
              <a:gd name="connsiteX0" fmla="*/ 0 w 2531165"/>
              <a:gd name="connsiteY0" fmla="*/ 0 h 276999"/>
              <a:gd name="connsiteX1" fmla="*/ 430298 w 2531165"/>
              <a:gd name="connsiteY1" fmla="*/ 0 h 276999"/>
              <a:gd name="connsiteX2" fmla="*/ 911219 w 2531165"/>
              <a:gd name="connsiteY2" fmla="*/ 0 h 276999"/>
              <a:gd name="connsiteX3" fmla="*/ 1341517 w 2531165"/>
              <a:gd name="connsiteY3" fmla="*/ 0 h 276999"/>
              <a:gd name="connsiteX4" fmla="*/ 1771816 w 2531165"/>
              <a:gd name="connsiteY4" fmla="*/ 0 h 276999"/>
              <a:gd name="connsiteX5" fmla="*/ 2531165 w 2531165"/>
              <a:gd name="connsiteY5" fmla="*/ 0 h 276999"/>
              <a:gd name="connsiteX6" fmla="*/ 2531165 w 2531165"/>
              <a:gd name="connsiteY6" fmla="*/ 276999 h 276999"/>
              <a:gd name="connsiteX7" fmla="*/ 1999620 w 2531165"/>
              <a:gd name="connsiteY7" fmla="*/ 276999 h 276999"/>
              <a:gd name="connsiteX8" fmla="*/ 1442764 w 2531165"/>
              <a:gd name="connsiteY8" fmla="*/ 276999 h 276999"/>
              <a:gd name="connsiteX9" fmla="*/ 885908 w 2531165"/>
              <a:gd name="connsiteY9" fmla="*/ 276999 h 276999"/>
              <a:gd name="connsiteX10" fmla="*/ 0 w 2531165"/>
              <a:gd name="connsiteY10" fmla="*/ 276999 h 276999"/>
              <a:gd name="connsiteX11" fmla="*/ 0 w 2531165"/>
              <a:gd name="connsiteY11" fmla="*/ 0 h 27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1165" h="276999" fill="none" extrusionOk="0">
                <a:moveTo>
                  <a:pt x="0" y="0"/>
                </a:moveTo>
                <a:cubicBezTo>
                  <a:pt x="180757" y="-17167"/>
                  <a:pt x="344195" y="49467"/>
                  <a:pt x="430298" y="0"/>
                </a:cubicBezTo>
                <a:cubicBezTo>
                  <a:pt x="516401" y="-49467"/>
                  <a:pt x="742299" y="16231"/>
                  <a:pt x="911219" y="0"/>
                </a:cubicBezTo>
                <a:cubicBezTo>
                  <a:pt x="1080139" y="-16231"/>
                  <a:pt x="1180604" y="46321"/>
                  <a:pt x="1341517" y="0"/>
                </a:cubicBezTo>
                <a:cubicBezTo>
                  <a:pt x="1502430" y="-46321"/>
                  <a:pt x="1680940" y="17752"/>
                  <a:pt x="1771816" y="0"/>
                </a:cubicBezTo>
                <a:cubicBezTo>
                  <a:pt x="1862692" y="-17752"/>
                  <a:pt x="2156153" y="1980"/>
                  <a:pt x="2531165" y="0"/>
                </a:cubicBezTo>
                <a:cubicBezTo>
                  <a:pt x="2545626" y="64494"/>
                  <a:pt x="2507970" y="209240"/>
                  <a:pt x="2531165" y="276999"/>
                </a:cubicBezTo>
                <a:cubicBezTo>
                  <a:pt x="2313553" y="286099"/>
                  <a:pt x="2202566" y="219165"/>
                  <a:pt x="1999620" y="276999"/>
                </a:cubicBezTo>
                <a:cubicBezTo>
                  <a:pt x="1796675" y="334833"/>
                  <a:pt x="1719004" y="250793"/>
                  <a:pt x="1442764" y="276999"/>
                </a:cubicBezTo>
                <a:cubicBezTo>
                  <a:pt x="1166524" y="303205"/>
                  <a:pt x="1144792" y="229632"/>
                  <a:pt x="885908" y="276999"/>
                </a:cubicBezTo>
                <a:cubicBezTo>
                  <a:pt x="627024" y="324366"/>
                  <a:pt x="281674" y="190524"/>
                  <a:pt x="0" y="276999"/>
                </a:cubicBezTo>
                <a:cubicBezTo>
                  <a:pt x="-28184" y="200892"/>
                  <a:pt x="4605" y="117135"/>
                  <a:pt x="0" y="0"/>
                </a:cubicBezTo>
                <a:close/>
              </a:path>
              <a:path w="2531165" h="276999" stroke="0" extrusionOk="0">
                <a:moveTo>
                  <a:pt x="0" y="0"/>
                </a:moveTo>
                <a:cubicBezTo>
                  <a:pt x="147438" y="-8864"/>
                  <a:pt x="276798" y="5682"/>
                  <a:pt x="480921" y="0"/>
                </a:cubicBezTo>
                <a:cubicBezTo>
                  <a:pt x="685044" y="-5682"/>
                  <a:pt x="869280" y="190"/>
                  <a:pt x="1012466" y="0"/>
                </a:cubicBezTo>
                <a:cubicBezTo>
                  <a:pt x="1155652" y="-190"/>
                  <a:pt x="1249471" y="53072"/>
                  <a:pt x="1468076" y="0"/>
                </a:cubicBezTo>
                <a:cubicBezTo>
                  <a:pt x="1686681" y="-53072"/>
                  <a:pt x="1800050" y="28169"/>
                  <a:pt x="1974309" y="0"/>
                </a:cubicBezTo>
                <a:cubicBezTo>
                  <a:pt x="2148568" y="-28169"/>
                  <a:pt x="2401512" y="11614"/>
                  <a:pt x="2531165" y="0"/>
                </a:cubicBezTo>
                <a:cubicBezTo>
                  <a:pt x="2538814" y="58759"/>
                  <a:pt x="2514770" y="157610"/>
                  <a:pt x="2531165" y="276999"/>
                </a:cubicBezTo>
                <a:cubicBezTo>
                  <a:pt x="2297171" y="307176"/>
                  <a:pt x="2154201" y="254663"/>
                  <a:pt x="2050244" y="276999"/>
                </a:cubicBezTo>
                <a:cubicBezTo>
                  <a:pt x="1946287" y="299335"/>
                  <a:pt x="1708341" y="243538"/>
                  <a:pt x="1594634" y="276999"/>
                </a:cubicBezTo>
                <a:cubicBezTo>
                  <a:pt x="1480927" y="310460"/>
                  <a:pt x="1221413" y="254925"/>
                  <a:pt x="1113713" y="276999"/>
                </a:cubicBezTo>
                <a:cubicBezTo>
                  <a:pt x="1006013" y="299073"/>
                  <a:pt x="878102" y="260177"/>
                  <a:pt x="658103" y="276999"/>
                </a:cubicBezTo>
                <a:cubicBezTo>
                  <a:pt x="438104" y="293821"/>
                  <a:pt x="185825" y="252102"/>
                  <a:pt x="0" y="276999"/>
                </a:cubicBezTo>
                <a:cubicBezTo>
                  <a:pt x="-28709" y="218492"/>
                  <a:pt x="11971" y="1107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C" sz="1200" dirty="0"/>
              <a:t>Diámetro del cuerpo lúteo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DDE8CFE7-16FF-465B-B753-AB6240463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99822"/>
              </p:ext>
            </p:extLst>
          </p:nvPr>
        </p:nvGraphicFramePr>
        <p:xfrm>
          <a:off x="5821067" y="2329512"/>
          <a:ext cx="4862643" cy="223682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58232">
                  <a:extLst>
                    <a:ext uri="{9D8B030D-6E8A-4147-A177-3AD203B41FA5}">
                      <a16:colId xmlns:a16="http://schemas.microsoft.com/office/drawing/2014/main" val="3387148554"/>
                    </a:ext>
                  </a:extLst>
                </a:gridCol>
                <a:gridCol w="4304411">
                  <a:extLst>
                    <a:ext uri="{9D8B030D-6E8A-4147-A177-3AD203B41FA5}">
                      <a16:colId xmlns:a16="http://schemas.microsoft.com/office/drawing/2014/main" val="1508334892"/>
                    </a:ext>
                  </a:extLst>
                </a:gridCol>
              </a:tblGrid>
              <a:tr h="4116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09474400"/>
                  </a:ext>
                </a:extLst>
              </a:tr>
              <a:tr h="4116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 1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lúteo pequeño, poco definido y sin presencia de corona radiata.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1108328"/>
                  </a:ext>
                </a:extLst>
              </a:tr>
              <a:tr h="4116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 2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lúteo pequeño, definido y con presencia de corona radiata. 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63073870"/>
                  </a:ext>
                </a:extLst>
              </a:tr>
              <a:tr h="881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 3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lúteo de gran proporción, bien definido y con presencia de corona radiata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3927972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0E07C3A0-3617-432D-8E37-5AA3EB821ECE}"/>
              </a:ext>
            </a:extLst>
          </p:cNvPr>
          <p:cNvSpPr txBox="1"/>
          <p:nvPr/>
        </p:nvSpPr>
        <p:spPr>
          <a:xfrm>
            <a:off x="5821067" y="1756395"/>
            <a:ext cx="4862643" cy="404406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87208445">
                  <a:custGeom>
                    <a:avLst/>
                    <a:gdLst>
                      <a:gd name="connsiteX0" fmla="*/ 0 w 5070698"/>
                      <a:gd name="connsiteY0" fmla="*/ 0 h 773738"/>
                      <a:gd name="connsiteX1" fmla="*/ 664825 w 5070698"/>
                      <a:gd name="connsiteY1" fmla="*/ 0 h 773738"/>
                      <a:gd name="connsiteX2" fmla="*/ 1228236 w 5070698"/>
                      <a:gd name="connsiteY2" fmla="*/ 0 h 773738"/>
                      <a:gd name="connsiteX3" fmla="*/ 1893061 w 5070698"/>
                      <a:gd name="connsiteY3" fmla="*/ 0 h 773738"/>
                      <a:gd name="connsiteX4" fmla="*/ 2557885 w 5070698"/>
                      <a:gd name="connsiteY4" fmla="*/ 0 h 773738"/>
                      <a:gd name="connsiteX5" fmla="*/ 3121296 w 5070698"/>
                      <a:gd name="connsiteY5" fmla="*/ 0 h 773738"/>
                      <a:gd name="connsiteX6" fmla="*/ 3684707 w 5070698"/>
                      <a:gd name="connsiteY6" fmla="*/ 0 h 773738"/>
                      <a:gd name="connsiteX7" fmla="*/ 4248118 w 5070698"/>
                      <a:gd name="connsiteY7" fmla="*/ 0 h 773738"/>
                      <a:gd name="connsiteX8" fmla="*/ 5070698 w 5070698"/>
                      <a:gd name="connsiteY8" fmla="*/ 0 h 773738"/>
                      <a:gd name="connsiteX9" fmla="*/ 5070698 w 5070698"/>
                      <a:gd name="connsiteY9" fmla="*/ 363657 h 773738"/>
                      <a:gd name="connsiteX10" fmla="*/ 5070698 w 5070698"/>
                      <a:gd name="connsiteY10" fmla="*/ 773738 h 773738"/>
                      <a:gd name="connsiteX11" fmla="*/ 4456580 w 5070698"/>
                      <a:gd name="connsiteY11" fmla="*/ 773738 h 773738"/>
                      <a:gd name="connsiteX12" fmla="*/ 3842462 w 5070698"/>
                      <a:gd name="connsiteY12" fmla="*/ 773738 h 773738"/>
                      <a:gd name="connsiteX13" fmla="*/ 3177637 w 5070698"/>
                      <a:gd name="connsiteY13" fmla="*/ 773738 h 773738"/>
                      <a:gd name="connsiteX14" fmla="*/ 2664934 w 5070698"/>
                      <a:gd name="connsiteY14" fmla="*/ 773738 h 773738"/>
                      <a:gd name="connsiteX15" fmla="*/ 2202937 w 5070698"/>
                      <a:gd name="connsiteY15" fmla="*/ 773738 h 773738"/>
                      <a:gd name="connsiteX16" fmla="*/ 1740940 w 5070698"/>
                      <a:gd name="connsiteY16" fmla="*/ 773738 h 773738"/>
                      <a:gd name="connsiteX17" fmla="*/ 1076115 w 5070698"/>
                      <a:gd name="connsiteY17" fmla="*/ 773738 h 773738"/>
                      <a:gd name="connsiteX18" fmla="*/ 0 w 5070698"/>
                      <a:gd name="connsiteY18" fmla="*/ 773738 h 773738"/>
                      <a:gd name="connsiteX19" fmla="*/ 0 w 5070698"/>
                      <a:gd name="connsiteY19" fmla="*/ 394606 h 773738"/>
                      <a:gd name="connsiteX20" fmla="*/ 0 w 5070698"/>
                      <a:gd name="connsiteY20" fmla="*/ 0 h 773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70698" h="773738" extrusionOk="0">
                        <a:moveTo>
                          <a:pt x="0" y="0"/>
                        </a:moveTo>
                        <a:cubicBezTo>
                          <a:pt x="245692" y="-237"/>
                          <a:pt x="341431" y="24630"/>
                          <a:pt x="664825" y="0"/>
                        </a:cubicBezTo>
                        <a:cubicBezTo>
                          <a:pt x="988219" y="-24630"/>
                          <a:pt x="1092060" y="30584"/>
                          <a:pt x="1228236" y="0"/>
                        </a:cubicBezTo>
                        <a:cubicBezTo>
                          <a:pt x="1364412" y="-30584"/>
                          <a:pt x="1709723" y="69257"/>
                          <a:pt x="1893061" y="0"/>
                        </a:cubicBezTo>
                        <a:cubicBezTo>
                          <a:pt x="2076400" y="-69257"/>
                          <a:pt x="2382363" y="33650"/>
                          <a:pt x="2557885" y="0"/>
                        </a:cubicBezTo>
                        <a:cubicBezTo>
                          <a:pt x="2733407" y="-33650"/>
                          <a:pt x="2874466" y="40848"/>
                          <a:pt x="3121296" y="0"/>
                        </a:cubicBezTo>
                        <a:cubicBezTo>
                          <a:pt x="3368126" y="-40848"/>
                          <a:pt x="3409211" y="40496"/>
                          <a:pt x="3684707" y="0"/>
                        </a:cubicBezTo>
                        <a:cubicBezTo>
                          <a:pt x="3960203" y="-40496"/>
                          <a:pt x="4062833" y="67468"/>
                          <a:pt x="4248118" y="0"/>
                        </a:cubicBezTo>
                        <a:cubicBezTo>
                          <a:pt x="4433403" y="-67468"/>
                          <a:pt x="4846344" y="30283"/>
                          <a:pt x="5070698" y="0"/>
                        </a:cubicBezTo>
                        <a:cubicBezTo>
                          <a:pt x="5094362" y="107389"/>
                          <a:pt x="5042788" y="190695"/>
                          <a:pt x="5070698" y="363657"/>
                        </a:cubicBezTo>
                        <a:cubicBezTo>
                          <a:pt x="5098608" y="536619"/>
                          <a:pt x="5059997" y="651705"/>
                          <a:pt x="5070698" y="773738"/>
                        </a:cubicBezTo>
                        <a:cubicBezTo>
                          <a:pt x="4865966" y="787252"/>
                          <a:pt x="4614180" y="707109"/>
                          <a:pt x="4456580" y="773738"/>
                        </a:cubicBezTo>
                        <a:cubicBezTo>
                          <a:pt x="4298980" y="840367"/>
                          <a:pt x="4055834" y="760617"/>
                          <a:pt x="3842462" y="773738"/>
                        </a:cubicBezTo>
                        <a:cubicBezTo>
                          <a:pt x="3629090" y="786859"/>
                          <a:pt x="3466087" y="764691"/>
                          <a:pt x="3177637" y="773738"/>
                        </a:cubicBezTo>
                        <a:cubicBezTo>
                          <a:pt x="2889188" y="782785"/>
                          <a:pt x="2833594" y="739343"/>
                          <a:pt x="2664934" y="773738"/>
                        </a:cubicBezTo>
                        <a:cubicBezTo>
                          <a:pt x="2496274" y="808133"/>
                          <a:pt x="2362695" y="726495"/>
                          <a:pt x="2202937" y="773738"/>
                        </a:cubicBezTo>
                        <a:cubicBezTo>
                          <a:pt x="2043179" y="820981"/>
                          <a:pt x="1953279" y="764088"/>
                          <a:pt x="1740940" y="773738"/>
                        </a:cubicBezTo>
                        <a:cubicBezTo>
                          <a:pt x="1528601" y="783388"/>
                          <a:pt x="1378722" y="751458"/>
                          <a:pt x="1076115" y="773738"/>
                        </a:cubicBezTo>
                        <a:cubicBezTo>
                          <a:pt x="773509" y="796018"/>
                          <a:pt x="292542" y="659750"/>
                          <a:pt x="0" y="773738"/>
                        </a:cubicBezTo>
                        <a:cubicBezTo>
                          <a:pt x="-5842" y="609339"/>
                          <a:pt x="10700" y="567605"/>
                          <a:pt x="0" y="394606"/>
                        </a:cubicBezTo>
                        <a:cubicBezTo>
                          <a:pt x="-10700" y="221607"/>
                          <a:pt x="3859" y="1950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3. </a:t>
            </a:r>
            <a:r>
              <a:rPr lang="es-EC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Escala para valoración de cuerpos lúteos en vacas. </a:t>
            </a: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D014761-15D1-4A74-91BF-81971218E7A7}"/>
              </a:ext>
            </a:extLst>
          </p:cNvPr>
          <p:cNvSpPr txBox="1"/>
          <p:nvPr/>
        </p:nvSpPr>
        <p:spPr>
          <a:xfrm>
            <a:off x="5821067" y="4602867"/>
            <a:ext cx="6093994" cy="26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(HERNÁNDEZ CERÓN &amp; ZARCO QUINTERO, 1998)</a:t>
            </a: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814893BD-B7D4-43AB-A5A1-04369D7674C2}"/>
              </a:ext>
            </a:extLst>
          </p:cNvPr>
          <p:cNvCxnSpPr>
            <a:cxnSpLocks/>
          </p:cNvCxnSpPr>
          <p:nvPr/>
        </p:nvCxnSpPr>
        <p:spPr>
          <a:xfrm>
            <a:off x="2008772" y="4273393"/>
            <a:ext cx="0" cy="4850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90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501390" y="114485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885417 w 5189220"/>
              <a:gd name="connsiteY3" fmla="*/ 0 h 646331"/>
              <a:gd name="connsiteX4" fmla="*/ 2410104 w 5189220"/>
              <a:gd name="connsiteY4" fmla="*/ 0 h 646331"/>
              <a:gd name="connsiteX5" fmla="*/ 2882900 w 5189220"/>
              <a:gd name="connsiteY5" fmla="*/ 0 h 646331"/>
              <a:gd name="connsiteX6" fmla="*/ 3303803 w 5189220"/>
              <a:gd name="connsiteY6" fmla="*/ 0 h 646331"/>
              <a:gd name="connsiteX7" fmla="*/ 3776599 w 5189220"/>
              <a:gd name="connsiteY7" fmla="*/ 0 h 646331"/>
              <a:gd name="connsiteX8" fmla="*/ 4405071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36092 h 646331"/>
              <a:gd name="connsiteX11" fmla="*/ 5189220 w 5189220"/>
              <a:gd name="connsiteY11" fmla="*/ 646331 h 646331"/>
              <a:gd name="connsiteX12" fmla="*/ 4664532 w 5189220"/>
              <a:gd name="connsiteY12" fmla="*/ 646331 h 646331"/>
              <a:gd name="connsiteX13" fmla="*/ 3984168 w 5189220"/>
              <a:gd name="connsiteY13" fmla="*/ 646331 h 646331"/>
              <a:gd name="connsiteX14" fmla="*/ 3355696 w 5189220"/>
              <a:gd name="connsiteY14" fmla="*/ 646331 h 646331"/>
              <a:gd name="connsiteX15" fmla="*/ 2675331 w 5189220"/>
              <a:gd name="connsiteY15" fmla="*/ 646331 h 646331"/>
              <a:gd name="connsiteX16" fmla="*/ 2254428 w 5189220"/>
              <a:gd name="connsiteY16" fmla="*/ 646331 h 646331"/>
              <a:gd name="connsiteX17" fmla="*/ 1574063 w 5189220"/>
              <a:gd name="connsiteY17" fmla="*/ 646331 h 646331"/>
              <a:gd name="connsiteX18" fmla="*/ 893699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47931" y="-4141"/>
                  <a:pt x="459274" y="55386"/>
                  <a:pt x="680364" y="0"/>
                </a:cubicBezTo>
                <a:cubicBezTo>
                  <a:pt x="901454" y="-55386"/>
                  <a:pt x="966951" y="29543"/>
                  <a:pt x="1205052" y="0"/>
                </a:cubicBezTo>
                <a:cubicBezTo>
                  <a:pt x="1443153" y="-29543"/>
                  <a:pt x="1712552" y="21315"/>
                  <a:pt x="1885417" y="0"/>
                </a:cubicBezTo>
                <a:cubicBezTo>
                  <a:pt x="2058282" y="-21315"/>
                  <a:pt x="2223425" y="46369"/>
                  <a:pt x="2410104" y="0"/>
                </a:cubicBezTo>
                <a:cubicBezTo>
                  <a:pt x="2596783" y="-46369"/>
                  <a:pt x="2675766" y="13093"/>
                  <a:pt x="2882900" y="0"/>
                </a:cubicBezTo>
                <a:cubicBezTo>
                  <a:pt x="3090034" y="-13093"/>
                  <a:pt x="3176440" y="35010"/>
                  <a:pt x="3303803" y="0"/>
                </a:cubicBezTo>
                <a:cubicBezTo>
                  <a:pt x="3431166" y="-35010"/>
                  <a:pt x="3584249" y="7137"/>
                  <a:pt x="3776599" y="0"/>
                </a:cubicBezTo>
                <a:cubicBezTo>
                  <a:pt x="3968949" y="-7137"/>
                  <a:pt x="4103820" y="16572"/>
                  <a:pt x="4405071" y="0"/>
                </a:cubicBezTo>
                <a:cubicBezTo>
                  <a:pt x="4706322" y="-16572"/>
                  <a:pt x="4979684" y="79295"/>
                  <a:pt x="5189220" y="0"/>
                </a:cubicBezTo>
                <a:cubicBezTo>
                  <a:pt x="5198730" y="123740"/>
                  <a:pt x="5177925" y="259932"/>
                  <a:pt x="5189220" y="336092"/>
                </a:cubicBezTo>
                <a:cubicBezTo>
                  <a:pt x="5200515" y="412252"/>
                  <a:pt x="5161999" y="520178"/>
                  <a:pt x="5189220" y="646331"/>
                </a:cubicBezTo>
                <a:cubicBezTo>
                  <a:pt x="5020073" y="669368"/>
                  <a:pt x="4880811" y="636741"/>
                  <a:pt x="4664532" y="646331"/>
                </a:cubicBezTo>
                <a:cubicBezTo>
                  <a:pt x="4448253" y="655921"/>
                  <a:pt x="4124826" y="576546"/>
                  <a:pt x="3984168" y="646331"/>
                </a:cubicBezTo>
                <a:cubicBezTo>
                  <a:pt x="3843510" y="716116"/>
                  <a:pt x="3592405" y="583176"/>
                  <a:pt x="3355696" y="646331"/>
                </a:cubicBezTo>
                <a:cubicBezTo>
                  <a:pt x="3118987" y="709486"/>
                  <a:pt x="2844418" y="596958"/>
                  <a:pt x="2675331" y="646331"/>
                </a:cubicBezTo>
                <a:cubicBezTo>
                  <a:pt x="2506244" y="695704"/>
                  <a:pt x="2408232" y="634760"/>
                  <a:pt x="2254428" y="646331"/>
                </a:cubicBezTo>
                <a:cubicBezTo>
                  <a:pt x="2100624" y="657902"/>
                  <a:pt x="1834957" y="584746"/>
                  <a:pt x="1574063" y="646331"/>
                </a:cubicBezTo>
                <a:cubicBezTo>
                  <a:pt x="1313169" y="707916"/>
                  <a:pt x="1050660" y="636485"/>
                  <a:pt x="893699" y="646331"/>
                </a:cubicBezTo>
                <a:cubicBezTo>
                  <a:pt x="736738" y="656177"/>
                  <a:pt x="436007" y="550054"/>
                  <a:pt x="0" y="646331"/>
                </a:cubicBezTo>
                <a:cubicBezTo>
                  <a:pt x="-17910" y="563514"/>
                  <a:pt x="23960" y="476555"/>
                  <a:pt x="0" y="329629"/>
                </a:cubicBezTo>
                <a:cubicBezTo>
                  <a:pt x="-23960" y="182703"/>
                  <a:pt x="20486" y="1420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2503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VARIABLES A MEDIR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BD9DDE5-E4CA-4BCC-A790-438D74189C9F}"/>
              </a:ext>
            </a:extLst>
          </p:cNvPr>
          <p:cNvSpPr txBox="1"/>
          <p:nvPr/>
        </p:nvSpPr>
        <p:spPr>
          <a:xfrm>
            <a:off x="1451887" y="1054204"/>
            <a:ext cx="2531165" cy="276999"/>
          </a:xfrm>
          <a:custGeom>
            <a:avLst/>
            <a:gdLst>
              <a:gd name="connsiteX0" fmla="*/ 0 w 2531165"/>
              <a:gd name="connsiteY0" fmla="*/ 0 h 276999"/>
              <a:gd name="connsiteX1" fmla="*/ 430298 w 2531165"/>
              <a:gd name="connsiteY1" fmla="*/ 0 h 276999"/>
              <a:gd name="connsiteX2" fmla="*/ 911219 w 2531165"/>
              <a:gd name="connsiteY2" fmla="*/ 0 h 276999"/>
              <a:gd name="connsiteX3" fmla="*/ 1341517 w 2531165"/>
              <a:gd name="connsiteY3" fmla="*/ 0 h 276999"/>
              <a:gd name="connsiteX4" fmla="*/ 1771816 w 2531165"/>
              <a:gd name="connsiteY4" fmla="*/ 0 h 276999"/>
              <a:gd name="connsiteX5" fmla="*/ 2531165 w 2531165"/>
              <a:gd name="connsiteY5" fmla="*/ 0 h 276999"/>
              <a:gd name="connsiteX6" fmla="*/ 2531165 w 2531165"/>
              <a:gd name="connsiteY6" fmla="*/ 276999 h 276999"/>
              <a:gd name="connsiteX7" fmla="*/ 1999620 w 2531165"/>
              <a:gd name="connsiteY7" fmla="*/ 276999 h 276999"/>
              <a:gd name="connsiteX8" fmla="*/ 1442764 w 2531165"/>
              <a:gd name="connsiteY8" fmla="*/ 276999 h 276999"/>
              <a:gd name="connsiteX9" fmla="*/ 885908 w 2531165"/>
              <a:gd name="connsiteY9" fmla="*/ 276999 h 276999"/>
              <a:gd name="connsiteX10" fmla="*/ 0 w 2531165"/>
              <a:gd name="connsiteY10" fmla="*/ 276999 h 276999"/>
              <a:gd name="connsiteX11" fmla="*/ 0 w 2531165"/>
              <a:gd name="connsiteY11" fmla="*/ 0 h 27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1165" h="276999" fill="none" extrusionOk="0">
                <a:moveTo>
                  <a:pt x="0" y="0"/>
                </a:moveTo>
                <a:cubicBezTo>
                  <a:pt x="180757" y="-17167"/>
                  <a:pt x="344195" y="49467"/>
                  <a:pt x="430298" y="0"/>
                </a:cubicBezTo>
                <a:cubicBezTo>
                  <a:pt x="516401" y="-49467"/>
                  <a:pt x="742299" y="16231"/>
                  <a:pt x="911219" y="0"/>
                </a:cubicBezTo>
                <a:cubicBezTo>
                  <a:pt x="1080139" y="-16231"/>
                  <a:pt x="1180604" y="46321"/>
                  <a:pt x="1341517" y="0"/>
                </a:cubicBezTo>
                <a:cubicBezTo>
                  <a:pt x="1502430" y="-46321"/>
                  <a:pt x="1680940" y="17752"/>
                  <a:pt x="1771816" y="0"/>
                </a:cubicBezTo>
                <a:cubicBezTo>
                  <a:pt x="1862692" y="-17752"/>
                  <a:pt x="2156153" y="1980"/>
                  <a:pt x="2531165" y="0"/>
                </a:cubicBezTo>
                <a:cubicBezTo>
                  <a:pt x="2545626" y="64494"/>
                  <a:pt x="2507970" y="209240"/>
                  <a:pt x="2531165" y="276999"/>
                </a:cubicBezTo>
                <a:cubicBezTo>
                  <a:pt x="2313553" y="286099"/>
                  <a:pt x="2202566" y="219165"/>
                  <a:pt x="1999620" y="276999"/>
                </a:cubicBezTo>
                <a:cubicBezTo>
                  <a:pt x="1796675" y="334833"/>
                  <a:pt x="1719004" y="250793"/>
                  <a:pt x="1442764" y="276999"/>
                </a:cubicBezTo>
                <a:cubicBezTo>
                  <a:pt x="1166524" y="303205"/>
                  <a:pt x="1144792" y="229632"/>
                  <a:pt x="885908" y="276999"/>
                </a:cubicBezTo>
                <a:cubicBezTo>
                  <a:pt x="627024" y="324366"/>
                  <a:pt x="281674" y="190524"/>
                  <a:pt x="0" y="276999"/>
                </a:cubicBezTo>
                <a:cubicBezTo>
                  <a:pt x="-28184" y="200892"/>
                  <a:pt x="4605" y="117135"/>
                  <a:pt x="0" y="0"/>
                </a:cubicBezTo>
                <a:close/>
              </a:path>
              <a:path w="2531165" h="276999" stroke="0" extrusionOk="0">
                <a:moveTo>
                  <a:pt x="0" y="0"/>
                </a:moveTo>
                <a:cubicBezTo>
                  <a:pt x="147438" y="-8864"/>
                  <a:pt x="276798" y="5682"/>
                  <a:pt x="480921" y="0"/>
                </a:cubicBezTo>
                <a:cubicBezTo>
                  <a:pt x="685044" y="-5682"/>
                  <a:pt x="869280" y="190"/>
                  <a:pt x="1012466" y="0"/>
                </a:cubicBezTo>
                <a:cubicBezTo>
                  <a:pt x="1155652" y="-190"/>
                  <a:pt x="1249471" y="53072"/>
                  <a:pt x="1468076" y="0"/>
                </a:cubicBezTo>
                <a:cubicBezTo>
                  <a:pt x="1686681" y="-53072"/>
                  <a:pt x="1800050" y="28169"/>
                  <a:pt x="1974309" y="0"/>
                </a:cubicBezTo>
                <a:cubicBezTo>
                  <a:pt x="2148568" y="-28169"/>
                  <a:pt x="2401512" y="11614"/>
                  <a:pt x="2531165" y="0"/>
                </a:cubicBezTo>
                <a:cubicBezTo>
                  <a:pt x="2538814" y="58759"/>
                  <a:pt x="2514770" y="157610"/>
                  <a:pt x="2531165" y="276999"/>
                </a:cubicBezTo>
                <a:cubicBezTo>
                  <a:pt x="2297171" y="307176"/>
                  <a:pt x="2154201" y="254663"/>
                  <a:pt x="2050244" y="276999"/>
                </a:cubicBezTo>
                <a:cubicBezTo>
                  <a:pt x="1946287" y="299335"/>
                  <a:pt x="1708341" y="243538"/>
                  <a:pt x="1594634" y="276999"/>
                </a:cubicBezTo>
                <a:cubicBezTo>
                  <a:pt x="1480927" y="310460"/>
                  <a:pt x="1221413" y="254925"/>
                  <a:pt x="1113713" y="276999"/>
                </a:cubicBezTo>
                <a:cubicBezTo>
                  <a:pt x="1006013" y="299073"/>
                  <a:pt x="878102" y="260177"/>
                  <a:pt x="658103" y="276999"/>
                </a:cubicBezTo>
                <a:cubicBezTo>
                  <a:pt x="438104" y="293821"/>
                  <a:pt x="185825" y="252102"/>
                  <a:pt x="0" y="276999"/>
                </a:cubicBezTo>
                <a:cubicBezTo>
                  <a:pt x="-28709" y="218492"/>
                  <a:pt x="11971" y="1107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C" sz="1200" dirty="0"/>
              <a:t>Estadío del embrión implantado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0EAECC44-C940-4B81-A5C1-7EF5E2118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341602"/>
              </p:ext>
            </p:extLst>
          </p:nvPr>
        </p:nvGraphicFramePr>
        <p:xfrm>
          <a:off x="478137" y="2117900"/>
          <a:ext cx="6046505" cy="322619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355028">
                  <a:extLst>
                    <a:ext uri="{9D8B030D-6E8A-4147-A177-3AD203B41FA5}">
                      <a16:colId xmlns:a16="http://schemas.microsoft.com/office/drawing/2014/main" val="1916875493"/>
                    </a:ext>
                  </a:extLst>
                </a:gridCol>
                <a:gridCol w="3219739">
                  <a:extLst>
                    <a:ext uri="{9D8B030D-6E8A-4147-A177-3AD203B41FA5}">
                      <a16:colId xmlns:a16="http://schemas.microsoft.com/office/drawing/2014/main" val="3623249912"/>
                    </a:ext>
                  </a:extLst>
                </a:gridCol>
                <a:gridCol w="1471738">
                  <a:extLst>
                    <a:ext uri="{9D8B030D-6E8A-4147-A177-3AD203B41FA5}">
                      <a16:colId xmlns:a16="http://schemas.microsoft.com/office/drawing/2014/main" val="1223035085"/>
                    </a:ext>
                  </a:extLst>
                </a:gridCol>
              </a:tblGrid>
              <a:tr h="32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</a:rPr>
                        <a:t>Abreviatura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Estado del embrión después de la fertilización.  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</a:rPr>
                        <a:t>Clasificación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/>
                </a:tc>
                <a:extLst>
                  <a:ext uri="{0D108BD9-81ED-4DB2-BD59-A6C34878D82A}">
                    <a16:rowId xmlns:a16="http://schemas.microsoft.com/office/drawing/2014/main" val="995320538"/>
                  </a:ext>
                </a:extLst>
              </a:tr>
              <a:tr h="32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 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No fecundado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1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/>
                </a:tc>
                <a:extLst>
                  <a:ext uri="{0D108BD9-81ED-4DB2-BD59-A6C34878D82A}">
                    <a16:rowId xmlns:a16="http://schemas.microsoft.com/office/drawing/2014/main" val="3500686614"/>
                  </a:ext>
                </a:extLst>
              </a:tr>
              <a:tr h="32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 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1 a 2 Células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2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/>
                </a:tc>
                <a:extLst>
                  <a:ext uri="{0D108BD9-81ED-4DB2-BD59-A6C34878D82A}">
                    <a16:rowId xmlns:a16="http://schemas.microsoft.com/office/drawing/2014/main" val="2196809410"/>
                  </a:ext>
                </a:extLst>
              </a:tr>
              <a:tr h="32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Mt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Mórula temprana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3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/>
                </a:tc>
                <a:extLst>
                  <a:ext uri="{0D108BD9-81ED-4DB2-BD59-A6C34878D82A}">
                    <a16:rowId xmlns:a16="http://schemas.microsoft.com/office/drawing/2014/main" val="3638754877"/>
                  </a:ext>
                </a:extLst>
              </a:tr>
              <a:tr h="32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M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Mórula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4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/>
                </a:tc>
                <a:extLst>
                  <a:ext uri="{0D108BD9-81ED-4DB2-BD59-A6C34878D82A}">
                    <a16:rowId xmlns:a16="http://schemas.microsoft.com/office/drawing/2014/main" val="4172868818"/>
                  </a:ext>
                </a:extLst>
              </a:tr>
              <a:tr h="32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Bi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Blastocito temprano o inicial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5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/>
                </a:tc>
                <a:extLst>
                  <a:ext uri="{0D108BD9-81ED-4DB2-BD59-A6C34878D82A}">
                    <a16:rowId xmlns:a16="http://schemas.microsoft.com/office/drawing/2014/main" val="1312979904"/>
                  </a:ext>
                </a:extLst>
              </a:tr>
              <a:tr h="32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Bl 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</a:rPr>
                        <a:t>Blastocito 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6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/>
                </a:tc>
                <a:extLst>
                  <a:ext uri="{0D108BD9-81ED-4DB2-BD59-A6C34878D82A}">
                    <a16:rowId xmlns:a16="http://schemas.microsoft.com/office/drawing/2014/main" val="3514438095"/>
                  </a:ext>
                </a:extLst>
              </a:tr>
              <a:tr h="32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Bx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Blastocito expandido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7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/>
                </a:tc>
                <a:extLst>
                  <a:ext uri="{0D108BD9-81ED-4DB2-BD59-A6C34878D82A}">
                    <a16:rowId xmlns:a16="http://schemas.microsoft.com/office/drawing/2014/main" val="355859366"/>
                  </a:ext>
                </a:extLst>
              </a:tr>
              <a:tr h="32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Bn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Blastocito eclosionado o protuido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8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/>
                </a:tc>
                <a:extLst>
                  <a:ext uri="{0D108BD9-81ED-4DB2-BD59-A6C34878D82A}">
                    <a16:rowId xmlns:a16="http://schemas.microsoft.com/office/drawing/2014/main" val="322690784"/>
                  </a:ext>
                </a:extLst>
              </a:tr>
              <a:tr h="32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Bex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</a:rPr>
                        <a:t>Blastocito eclosionado expandido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</a:rPr>
                        <a:t>9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55" marR="43155" marT="0" marB="0"/>
                </a:tc>
                <a:extLst>
                  <a:ext uri="{0D108BD9-81ED-4DB2-BD59-A6C34878D82A}">
                    <a16:rowId xmlns:a16="http://schemas.microsoft.com/office/drawing/2014/main" val="3129868544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B13F8CC4-01F6-4AE9-B276-131DFC02F274}"/>
              </a:ext>
            </a:extLst>
          </p:cNvPr>
          <p:cNvSpPr txBox="1"/>
          <p:nvPr/>
        </p:nvSpPr>
        <p:spPr>
          <a:xfrm>
            <a:off x="478137" y="1512803"/>
            <a:ext cx="4862643" cy="404406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87208445">
                  <a:custGeom>
                    <a:avLst/>
                    <a:gdLst>
                      <a:gd name="connsiteX0" fmla="*/ 0 w 5070698"/>
                      <a:gd name="connsiteY0" fmla="*/ 0 h 773738"/>
                      <a:gd name="connsiteX1" fmla="*/ 664825 w 5070698"/>
                      <a:gd name="connsiteY1" fmla="*/ 0 h 773738"/>
                      <a:gd name="connsiteX2" fmla="*/ 1228236 w 5070698"/>
                      <a:gd name="connsiteY2" fmla="*/ 0 h 773738"/>
                      <a:gd name="connsiteX3" fmla="*/ 1893061 w 5070698"/>
                      <a:gd name="connsiteY3" fmla="*/ 0 h 773738"/>
                      <a:gd name="connsiteX4" fmla="*/ 2557885 w 5070698"/>
                      <a:gd name="connsiteY4" fmla="*/ 0 h 773738"/>
                      <a:gd name="connsiteX5" fmla="*/ 3121296 w 5070698"/>
                      <a:gd name="connsiteY5" fmla="*/ 0 h 773738"/>
                      <a:gd name="connsiteX6" fmla="*/ 3684707 w 5070698"/>
                      <a:gd name="connsiteY6" fmla="*/ 0 h 773738"/>
                      <a:gd name="connsiteX7" fmla="*/ 4248118 w 5070698"/>
                      <a:gd name="connsiteY7" fmla="*/ 0 h 773738"/>
                      <a:gd name="connsiteX8" fmla="*/ 5070698 w 5070698"/>
                      <a:gd name="connsiteY8" fmla="*/ 0 h 773738"/>
                      <a:gd name="connsiteX9" fmla="*/ 5070698 w 5070698"/>
                      <a:gd name="connsiteY9" fmla="*/ 363657 h 773738"/>
                      <a:gd name="connsiteX10" fmla="*/ 5070698 w 5070698"/>
                      <a:gd name="connsiteY10" fmla="*/ 773738 h 773738"/>
                      <a:gd name="connsiteX11" fmla="*/ 4456580 w 5070698"/>
                      <a:gd name="connsiteY11" fmla="*/ 773738 h 773738"/>
                      <a:gd name="connsiteX12" fmla="*/ 3842462 w 5070698"/>
                      <a:gd name="connsiteY12" fmla="*/ 773738 h 773738"/>
                      <a:gd name="connsiteX13" fmla="*/ 3177637 w 5070698"/>
                      <a:gd name="connsiteY13" fmla="*/ 773738 h 773738"/>
                      <a:gd name="connsiteX14" fmla="*/ 2664934 w 5070698"/>
                      <a:gd name="connsiteY14" fmla="*/ 773738 h 773738"/>
                      <a:gd name="connsiteX15" fmla="*/ 2202937 w 5070698"/>
                      <a:gd name="connsiteY15" fmla="*/ 773738 h 773738"/>
                      <a:gd name="connsiteX16" fmla="*/ 1740940 w 5070698"/>
                      <a:gd name="connsiteY16" fmla="*/ 773738 h 773738"/>
                      <a:gd name="connsiteX17" fmla="*/ 1076115 w 5070698"/>
                      <a:gd name="connsiteY17" fmla="*/ 773738 h 773738"/>
                      <a:gd name="connsiteX18" fmla="*/ 0 w 5070698"/>
                      <a:gd name="connsiteY18" fmla="*/ 773738 h 773738"/>
                      <a:gd name="connsiteX19" fmla="*/ 0 w 5070698"/>
                      <a:gd name="connsiteY19" fmla="*/ 394606 h 773738"/>
                      <a:gd name="connsiteX20" fmla="*/ 0 w 5070698"/>
                      <a:gd name="connsiteY20" fmla="*/ 0 h 773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70698" h="773738" extrusionOk="0">
                        <a:moveTo>
                          <a:pt x="0" y="0"/>
                        </a:moveTo>
                        <a:cubicBezTo>
                          <a:pt x="245692" y="-237"/>
                          <a:pt x="341431" y="24630"/>
                          <a:pt x="664825" y="0"/>
                        </a:cubicBezTo>
                        <a:cubicBezTo>
                          <a:pt x="988219" y="-24630"/>
                          <a:pt x="1092060" y="30584"/>
                          <a:pt x="1228236" y="0"/>
                        </a:cubicBezTo>
                        <a:cubicBezTo>
                          <a:pt x="1364412" y="-30584"/>
                          <a:pt x="1709723" y="69257"/>
                          <a:pt x="1893061" y="0"/>
                        </a:cubicBezTo>
                        <a:cubicBezTo>
                          <a:pt x="2076400" y="-69257"/>
                          <a:pt x="2382363" y="33650"/>
                          <a:pt x="2557885" y="0"/>
                        </a:cubicBezTo>
                        <a:cubicBezTo>
                          <a:pt x="2733407" y="-33650"/>
                          <a:pt x="2874466" y="40848"/>
                          <a:pt x="3121296" y="0"/>
                        </a:cubicBezTo>
                        <a:cubicBezTo>
                          <a:pt x="3368126" y="-40848"/>
                          <a:pt x="3409211" y="40496"/>
                          <a:pt x="3684707" y="0"/>
                        </a:cubicBezTo>
                        <a:cubicBezTo>
                          <a:pt x="3960203" y="-40496"/>
                          <a:pt x="4062833" y="67468"/>
                          <a:pt x="4248118" y="0"/>
                        </a:cubicBezTo>
                        <a:cubicBezTo>
                          <a:pt x="4433403" y="-67468"/>
                          <a:pt x="4846344" y="30283"/>
                          <a:pt x="5070698" y="0"/>
                        </a:cubicBezTo>
                        <a:cubicBezTo>
                          <a:pt x="5094362" y="107389"/>
                          <a:pt x="5042788" y="190695"/>
                          <a:pt x="5070698" y="363657"/>
                        </a:cubicBezTo>
                        <a:cubicBezTo>
                          <a:pt x="5098608" y="536619"/>
                          <a:pt x="5059997" y="651705"/>
                          <a:pt x="5070698" y="773738"/>
                        </a:cubicBezTo>
                        <a:cubicBezTo>
                          <a:pt x="4865966" y="787252"/>
                          <a:pt x="4614180" y="707109"/>
                          <a:pt x="4456580" y="773738"/>
                        </a:cubicBezTo>
                        <a:cubicBezTo>
                          <a:pt x="4298980" y="840367"/>
                          <a:pt x="4055834" y="760617"/>
                          <a:pt x="3842462" y="773738"/>
                        </a:cubicBezTo>
                        <a:cubicBezTo>
                          <a:pt x="3629090" y="786859"/>
                          <a:pt x="3466087" y="764691"/>
                          <a:pt x="3177637" y="773738"/>
                        </a:cubicBezTo>
                        <a:cubicBezTo>
                          <a:pt x="2889188" y="782785"/>
                          <a:pt x="2833594" y="739343"/>
                          <a:pt x="2664934" y="773738"/>
                        </a:cubicBezTo>
                        <a:cubicBezTo>
                          <a:pt x="2496274" y="808133"/>
                          <a:pt x="2362695" y="726495"/>
                          <a:pt x="2202937" y="773738"/>
                        </a:cubicBezTo>
                        <a:cubicBezTo>
                          <a:pt x="2043179" y="820981"/>
                          <a:pt x="1953279" y="764088"/>
                          <a:pt x="1740940" y="773738"/>
                        </a:cubicBezTo>
                        <a:cubicBezTo>
                          <a:pt x="1528601" y="783388"/>
                          <a:pt x="1378722" y="751458"/>
                          <a:pt x="1076115" y="773738"/>
                        </a:cubicBezTo>
                        <a:cubicBezTo>
                          <a:pt x="773509" y="796018"/>
                          <a:pt x="292542" y="659750"/>
                          <a:pt x="0" y="773738"/>
                        </a:cubicBezTo>
                        <a:cubicBezTo>
                          <a:pt x="-5842" y="609339"/>
                          <a:pt x="10700" y="567605"/>
                          <a:pt x="0" y="394606"/>
                        </a:cubicBezTo>
                        <a:cubicBezTo>
                          <a:pt x="-10700" y="221607"/>
                          <a:pt x="3859" y="1950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4. 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y clasificación de embriones bovinos</a:t>
            </a:r>
            <a:r>
              <a:rPr lang="es-EC" sz="10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EC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ACAB1ED-29C2-440B-839A-DB804099F196}"/>
              </a:ext>
            </a:extLst>
          </p:cNvPr>
          <p:cNvSpPr txBox="1"/>
          <p:nvPr/>
        </p:nvSpPr>
        <p:spPr>
          <a:xfrm>
            <a:off x="484413" y="5344090"/>
            <a:ext cx="6093822" cy="40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Strinfellow y Givens (2010).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100BBE10-9ED9-4FD5-96DB-C3B37E3A849F}"/>
              </a:ext>
            </a:extLst>
          </p:cNvPr>
          <p:cNvGrpSpPr/>
          <p:nvPr/>
        </p:nvGrpSpPr>
        <p:grpSpPr>
          <a:xfrm>
            <a:off x="7319256" y="1054204"/>
            <a:ext cx="3585445" cy="2270512"/>
            <a:chOff x="3961766" y="2828080"/>
            <a:chExt cx="3585445" cy="2270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>
                  <a:extLst>
                    <a:ext uri="{FF2B5EF4-FFF2-40B4-BE49-F238E27FC236}">
                      <a16:creationId xmlns:a16="http://schemas.microsoft.com/office/drawing/2014/main" id="{8D7F1602-BE97-45E8-BEA3-FC8104D5A141}"/>
                    </a:ext>
                  </a:extLst>
                </p:cNvPr>
                <p:cNvSpPr txBox="1"/>
                <p:nvPr/>
              </p:nvSpPr>
              <p:spPr>
                <a:xfrm>
                  <a:off x="3961766" y="3565544"/>
                  <a:ext cx="3585445" cy="1533048"/>
                </a:xfrm>
                <a:custGeom>
                  <a:avLst/>
                  <a:gdLst>
                    <a:gd name="connsiteX0" fmla="*/ 0 w 3585445"/>
                    <a:gd name="connsiteY0" fmla="*/ 0 h 1533048"/>
                    <a:gd name="connsiteX1" fmla="*/ 669283 w 3585445"/>
                    <a:gd name="connsiteY1" fmla="*/ 0 h 1533048"/>
                    <a:gd name="connsiteX2" fmla="*/ 1231003 w 3585445"/>
                    <a:gd name="connsiteY2" fmla="*/ 0 h 1533048"/>
                    <a:gd name="connsiteX3" fmla="*/ 1792722 w 3585445"/>
                    <a:gd name="connsiteY3" fmla="*/ 0 h 1533048"/>
                    <a:gd name="connsiteX4" fmla="*/ 2426151 w 3585445"/>
                    <a:gd name="connsiteY4" fmla="*/ 0 h 1533048"/>
                    <a:gd name="connsiteX5" fmla="*/ 3023725 w 3585445"/>
                    <a:gd name="connsiteY5" fmla="*/ 0 h 1533048"/>
                    <a:gd name="connsiteX6" fmla="*/ 3585445 w 3585445"/>
                    <a:gd name="connsiteY6" fmla="*/ 0 h 1533048"/>
                    <a:gd name="connsiteX7" fmla="*/ 3585445 w 3585445"/>
                    <a:gd name="connsiteY7" fmla="*/ 526346 h 1533048"/>
                    <a:gd name="connsiteX8" fmla="*/ 3585445 w 3585445"/>
                    <a:gd name="connsiteY8" fmla="*/ 1022032 h 1533048"/>
                    <a:gd name="connsiteX9" fmla="*/ 3585445 w 3585445"/>
                    <a:gd name="connsiteY9" fmla="*/ 1533048 h 1533048"/>
                    <a:gd name="connsiteX10" fmla="*/ 3023725 w 3585445"/>
                    <a:gd name="connsiteY10" fmla="*/ 1533048 h 1533048"/>
                    <a:gd name="connsiteX11" fmla="*/ 2354442 w 3585445"/>
                    <a:gd name="connsiteY11" fmla="*/ 1533048 h 1533048"/>
                    <a:gd name="connsiteX12" fmla="*/ 1721014 w 3585445"/>
                    <a:gd name="connsiteY12" fmla="*/ 1533048 h 1533048"/>
                    <a:gd name="connsiteX13" fmla="*/ 1195148 w 3585445"/>
                    <a:gd name="connsiteY13" fmla="*/ 1533048 h 1533048"/>
                    <a:gd name="connsiteX14" fmla="*/ 525865 w 3585445"/>
                    <a:gd name="connsiteY14" fmla="*/ 1533048 h 1533048"/>
                    <a:gd name="connsiteX15" fmla="*/ 0 w 3585445"/>
                    <a:gd name="connsiteY15" fmla="*/ 1533048 h 1533048"/>
                    <a:gd name="connsiteX16" fmla="*/ 0 w 3585445"/>
                    <a:gd name="connsiteY16" fmla="*/ 1037362 h 1533048"/>
                    <a:gd name="connsiteX17" fmla="*/ 0 w 3585445"/>
                    <a:gd name="connsiteY17" fmla="*/ 526346 h 1533048"/>
                    <a:gd name="connsiteX18" fmla="*/ 0 w 3585445"/>
                    <a:gd name="connsiteY18" fmla="*/ 0 h 153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585445" h="1533048" fill="none" extrusionOk="0">
                      <a:moveTo>
                        <a:pt x="0" y="0"/>
                      </a:moveTo>
                      <a:cubicBezTo>
                        <a:pt x="254858" y="-62504"/>
                        <a:pt x="460930" y="79571"/>
                        <a:pt x="669283" y="0"/>
                      </a:cubicBezTo>
                      <a:cubicBezTo>
                        <a:pt x="877636" y="-79571"/>
                        <a:pt x="961917" y="18348"/>
                        <a:pt x="1231003" y="0"/>
                      </a:cubicBezTo>
                      <a:cubicBezTo>
                        <a:pt x="1500089" y="-18348"/>
                        <a:pt x="1562939" y="45217"/>
                        <a:pt x="1792722" y="0"/>
                      </a:cubicBezTo>
                      <a:cubicBezTo>
                        <a:pt x="2022505" y="-45217"/>
                        <a:pt x="2141389" y="55693"/>
                        <a:pt x="2426151" y="0"/>
                      </a:cubicBezTo>
                      <a:cubicBezTo>
                        <a:pt x="2710913" y="-55693"/>
                        <a:pt x="2752216" y="40755"/>
                        <a:pt x="3023725" y="0"/>
                      </a:cubicBezTo>
                      <a:cubicBezTo>
                        <a:pt x="3295234" y="-40755"/>
                        <a:pt x="3317657" y="44809"/>
                        <a:pt x="3585445" y="0"/>
                      </a:cubicBezTo>
                      <a:cubicBezTo>
                        <a:pt x="3588504" y="156135"/>
                        <a:pt x="3530248" y="346168"/>
                        <a:pt x="3585445" y="526346"/>
                      </a:cubicBezTo>
                      <a:cubicBezTo>
                        <a:pt x="3640642" y="706524"/>
                        <a:pt x="3547364" y="863805"/>
                        <a:pt x="3585445" y="1022032"/>
                      </a:cubicBezTo>
                      <a:cubicBezTo>
                        <a:pt x="3623526" y="1180259"/>
                        <a:pt x="3569087" y="1382463"/>
                        <a:pt x="3585445" y="1533048"/>
                      </a:cubicBezTo>
                      <a:cubicBezTo>
                        <a:pt x="3426569" y="1544314"/>
                        <a:pt x="3206927" y="1466434"/>
                        <a:pt x="3023725" y="1533048"/>
                      </a:cubicBezTo>
                      <a:cubicBezTo>
                        <a:pt x="2840523" y="1599662"/>
                        <a:pt x="2488323" y="1526106"/>
                        <a:pt x="2354442" y="1533048"/>
                      </a:cubicBezTo>
                      <a:cubicBezTo>
                        <a:pt x="2220561" y="1539990"/>
                        <a:pt x="1992423" y="1500841"/>
                        <a:pt x="1721014" y="1533048"/>
                      </a:cubicBezTo>
                      <a:cubicBezTo>
                        <a:pt x="1449605" y="1565255"/>
                        <a:pt x="1448077" y="1492513"/>
                        <a:pt x="1195148" y="1533048"/>
                      </a:cubicBezTo>
                      <a:cubicBezTo>
                        <a:pt x="942219" y="1573583"/>
                        <a:pt x="793588" y="1459874"/>
                        <a:pt x="525865" y="1533048"/>
                      </a:cubicBezTo>
                      <a:cubicBezTo>
                        <a:pt x="258142" y="1606222"/>
                        <a:pt x="209560" y="1492451"/>
                        <a:pt x="0" y="1533048"/>
                      </a:cubicBezTo>
                      <a:cubicBezTo>
                        <a:pt x="-56407" y="1391127"/>
                        <a:pt x="51209" y="1199275"/>
                        <a:pt x="0" y="1037362"/>
                      </a:cubicBezTo>
                      <a:cubicBezTo>
                        <a:pt x="-51209" y="875449"/>
                        <a:pt x="34953" y="657865"/>
                        <a:pt x="0" y="526346"/>
                      </a:cubicBezTo>
                      <a:cubicBezTo>
                        <a:pt x="-34953" y="394827"/>
                        <a:pt x="43210" y="238076"/>
                        <a:pt x="0" y="0"/>
                      </a:cubicBezTo>
                      <a:close/>
                    </a:path>
                    <a:path w="3585445" h="1533048" stroke="0" extrusionOk="0">
                      <a:moveTo>
                        <a:pt x="0" y="0"/>
                      </a:moveTo>
                      <a:cubicBezTo>
                        <a:pt x="213388" y="-10398"/>
                        <a:pt x="369365" y="43893"/>
                        <a:pt x="561720" y="0"/>
                      </a:cubicBezTo>
                      <a:cubicBezTo>
                        <a:pt x="754075" y="-43893"/>
                        <a:pt x="930449" y="60946"/>
                        <a:pt x="1195148" y="0"/>
                      </a:cubicBezTo>
                      <a:cubicBezTo>
                        <a:pt x="1459847" y="-60946"/>
                        <a:pt x="1523804" y="98"/>
                        <a:pt x="1721014" y="0"/>
                      </a:cubicBezTo>
                      <a:cubicBezTo>
                        <a:pt x="1918224" y="-98"/>
                        <a:pt x="2172675" y="57360"/>
                        <a:pt x="2318588" y="0"/>
                      </a:cubicBezTo>
                      <a:cubicBezTo>
                        <a:pt x="2464501" y="-57360"/>
                        <a:pt x="2642467" y="62191"/>
                        <a:pt x="2952016" y="0"/>
                      </a:cubicBezTo>
                      <a:cubicBezTo>
                        <a:pt x="3261565" y="-62191"/>
                        <a:pt x="3452975" y="29337"/>
                        <a:pt x="3585445" y="0"/>
                      </a:cubicBezTo>
                      <a:cubicBezTo>
                        <a:pt x="3595993" y="115693"/>
                        <a:pt x="3568450" y="356041"/>
                        <a:pt x="3585445" y="495686"/>
                      </a:cubicBezTo>
                      <a:cubicBezTo>
                        <a:pt x="3602440" y="635331"/>
                        <a:pt x="3581105" y="798365"/>
                        <a:pt x="3585445" y="1022032"/>
                      </a:cubicBezTo>
                      <a:cubicBezTo>
                        <a:pt x="3589785" y="1245699"/>
                        <a:pt x="3532217" y="1380694"/>
                        <a:pt x="3585445" y="1533048"/>
                      </a:cubicBezTo>
                      <a:cubicBezTo>
                        <a:pt x="3315545" y="1567211"/>
                        <a:pt x="3204331" y="1524412"/>
                        <a:pt x="3023725" y="1533048"/>
                      </a:cubicBezTo>
                      <a:cubicBezTo>
                        <a:pt x="2843119" y="1541684"/>
                        <a:pt x="2603774" y="1461570"/>
                        <a:pt x="2390297" y="1533048"/>
                      </a:cubicBezTo>
                      <a:cubicBezTo>
                        <a:pt x="2176820" y="1604526"/>
                        <a:pt x="2036487" y="1521553"/>
                        <a:pt x="1864431" y="1533048"/>
                      </a:cubicBezTo>
                      <a:cubicBezTo>
                        <a:pt x="1692375" y="1544543"/>
                        <a:pt x="1407595" y="1488146"/>
                        <a:pt x="1266857" y="1533048"/>
                      </a:cubicBezTo>
                      <a:cubicBezTo>
                        <a:pt x="1126119" y="1577950"/>
                        <a:pt x="872472" y="1463297"/>
                        <a:pt x="669283" y="1533048"/>
                      </a:cubicBezTo>
                      <a:cubicBezTo>
                        <a:pt x="466094" y="1602799"/>
                        <a:pt x="172808" y="1490507"/>
                        <a:pt x="0" y="1533048"/>
                      </a:cubicBezTo>
                      <a:cubicBezTo>
                        <a:pt x="-12177" y="1327424"/>
                        <a:pt x="35515" y="1219362"/>
                        <a:pt x="0" y="1006702"/>
                      </a:cubicBezTo>
                      <a:cubicBezTo>
                        <a:pt x="-35515" y="794042"/>
                        <a:pt x="7708" y="729638"/>
                        <a:pt x="0" y="495686"/>
                      </a:cubicBezTo>
                      <a:cubicBezTo>
                        <a:pt x="-7708" y="261734"/>
                        <a:pt x="46601" y="199254"/>
                        <a:pt x="0" y="0"/>
                      </a:cubicBezTo>
                      <a:close/>
                    </a:path>
                  </a:pathLst>
                </a:custGeom>
                <a:ln w="38100">
                  <a:extLst>
                    <a:ext uri="{C807C97D-BFC1-408E-A445-0C87EB9F89A2}">
                      <ask:lineSketchStyleProps xmlns:ask="http://schemas.microsoft.com/office/drawing/2018/sketchyshapes" sd="31825359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%  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𝐷𝑒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𝑅𝑒𝑐𝑒𝑝𝑡𝑜𝑟𝑎𝑠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𝑝𝑟𝑒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ñ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𝑎𝑑𝑎𝑠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C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ú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𝑚𝑒𝑟𝑜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𝑝𝑟𝑒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ñ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𝑎𝑑𝑎𝑠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∗100</m:t>
                            </m:r>
                          </m:num>
                          <m:den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𝑇𝑜𝑡𝑎𝑙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𝑟𝑒𝑐𝑒𝑝𝑡𝑜𝑟𝑎𝑠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𝑡𝑟𝑎𝑛𝑠𝑓𝑒𝑟𝑖𝑑𝑎𝑠</m:t>
                            </m:r>
                          </m:den>
                        </m:f>
                      </m:oMath>
                    </m:oMathPara>
                  </a14:m>
                  <a:endParaRPr lang="es-EC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200000"/>
                    </a:lnSpc>
                  </a:pPr>
                  <a:r>
                    <a:rPr lang="es-EC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CuadroTexto 21">
                  <a:extLst>
                    <a:ext uri="{FF2B5EF4-FFF2-40B4-BE49-F238E27FC236}">
                      <a16:creationId xmlns:a16="http://schemas.microsoft.com/office/drawing/2014/main" id="{8D7F1602-BE97-45E8-BEA3-FC8104D5A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1766" y="3565544"/>
                  <a:ext cx="3585445" cy="153304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extLst>
                    <a:ext uri="{C807C97D-BFC1-408E-A445-0C87EB9F89A2}">
                      <ask:lineSketchStyleProps xmlns:ask="http://schemas.microsoft.com/office/drawing/2018/sketchyshapes" sd="31825359">
                        <a:custGeom>
                          <a:avLst/>
                          <a:gdLst>
                            <a:gd name="connsiteX0" fmla="*/ 0 w 3585445"/>
                            <a:gd name="connsiteY0" fmla="*/ 0 h 1533048"/>
                            <a:gd name="connsiteX1" fmla="*/ 669283 w 3585445"/>
                            <a:gd name="connsiteY1" fmla="*/ 0 h 1533048"/>
                            <a:gd name="connsiteX2" fmla="*/ 1231003 w 3585445"/>
                            <a:gd name="connsiteY2" fmla="*/ 0 h 1533048"/>
                            <a:gd name="connsiteX3" fmla="*/ 1792722 w 3585445"/>
                            <a:gd name="connsiteY3" fmla="*/ 0 h 1533048"/>
                            <a:gd name="connsiteX4" fmla="*/ 2426151 w 3585445"/>
                            <a:gd name="connsiteY4" fmla="*/ 0 h 1533048"/>
                            <a:gd name="connsiteX5" fmla="*/ 3023725 w 3585445"/>
                            <a:gd name="connsiteY5" fmla="*/ 0 h 1533048"/>
                            <a:gd name="connsiteX6" fmla="*/ 3585445 w 3585445"/>
                            <a:gd name="connsiteY6" fmla="*/ 0 h 1533048"/>
                            <a:gd name="connsiteX7" fmla="*/ 3585445 w 3585445"/>
                            <a:gd name="connsiteY7" fmla="*/ 526346 h 1533048"/>
                            <a:gd name="connsiteX8" fmla="*/ 3585445 w 3585445"/>
                            <a:gd name="connsiteY8" fmla="*/ 1022032 h 1533048"/>
                            <a:gd name="connsiteX9" fmla="*/ 3585445 w 3585445"/>
                            <a:gd name="connsiteY9" fmla="*/ 1533048 h 1533048"/>
                            <a:gd name="connsiteX10" fmla="*/ 3023725 w 3585445"/>
                            <a:gd name="connsiteY10" fmla="*/ 1533048 h 1533048"/>
                            <a:gd name="connsiteX11" fmla="*/ 2354442 w 3585445"/>
                            <a:gd name="connsiteY11" fmla="*/ 1533048 h 1533048"/>
                            <a:gd name="connsiteX12" fmla="*/ 1721014 w 3585445"/>
                            <a:gd name="connsiteY12" fmla="*/ 1533048 h 1533048"/>
                            <a:gd name="connsiteX13" fmla="*/ 1195148 w 3585445"/>
                            <a:gd name="connsiteY13" fmla="*/ 1533048 h 1533048"/>
                            <a:gd name="connsiteX14" fmla="*/ 525865 w 3585445"/>
                            <a:gd name="connsiteY14" fmla="*/ 1533048 h 1533048"/>
                            <a:gd name="connsiteX15" fmla="*/ 0 w 3585445"/>
                            <a:gd name="connsiteY15" fmla="*/ 1533048 h 1533048"/>
                            <a:gd name="connsiteX16" fmla="*/ 0 w 3585445"/>
                            <a:gd name="connsiteY16" fmla="*/ 1037362 h 1533048"/>
                            <a:gd name="connsiteX17" fmla="*/ 0 w 3585445"/>
                            <a:gd name="connsiteY17" fmla="*/ 526346 h 1533048"/>
                            <a:gd name="connsiteX18" fmla="*/ 0 w 3585445"/>
                            <a:gd name="connsiteY18" fmla="*/ 0 h 1533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3585445" h="1533048" fill="none" extrusionOk="0">
                              <a:moveTo>
                                <a:pt x="0" y="0"/>
                              </a:moveTo>
                              <a:cubicBezTo>
                                <a:pt x="254858" y="-62504"/>
                                <a:pt x="460930" y="79571"/>
                                <a:pt x="669283" y="0"/>
                              </a:cubicBezTo>
                              <a:cubicBezTo>
                                <a:pt x="877636" y="-79571"/>
                                <a:pt x="961917" y="18348"/>
                                <a:pt x="1231003" y="0"/>
                              </a:cubicBezTo>
                              <a:cubicBezTo>
                                <a:pt x="1500089" y="-18348"/>
                                <a:pt x="1562939" y="45217"/>
                                <a:pt x="1792722" y="0"/>
                              </a:cubicBezTo>
                              <a:cubicBezTo>
                                <a:pt x="2022505" y="-45217"/>
                                <a:pt x="2141389" y="55693"/>
                                <a:pt x="2426151" y="0"/>
                              </a:cubicBezTo>
                              <a:cubicBezTo>
                                <a:pt x="2710913" y="-55693"/>
                                <a:pt x="2752216" y="40755"/>
                                <a:pt x="3023725" y="0"/>
                              </a:cubicBezTo>
                              <a:cubicBezTo>
                                <a:pt x="3295234" y="-40755"/>
                                <a:pt x="3317657" y="44809"/>
                                <a:pt x="3585445" y="0"/>
                              </a:cubicBezTo>
                              <a:cubicBezTo>
                                <a:pt x="3588504" y="156135"/>
                                <a:pt x="3530248" y="346168"/>
                                <a:pt x="3585445" y="526346"/>
                              </a:cubicBezTo>
                              <a:cubicBezTo>
                                <a:pt x="3640642" y="706524"/>
                                <a:pt x="3547364" y="863805"/>
                                <a:pt x="3585445" y="1022032"/>
                              </a:cubicBezTo>
                              <a:cubicBezTo>
                                <a:pt x="3623526" y="1180259"/>
                                <a:pt x="3569087" y="1382463"/>
                                <a:pt x="3585445" y="1533048"/>
                              </a:cubicBezTo>
                              <a:cubicBezTo>
                                <a:pt x="3426569" y="1544314"/>
                                <a:pt x="3206927" y="1466434"/>
                                <a:pt x="3023725" y="1533048"/>
                              </a:cubicBezTo>
                              <a:cubicBezTo>
                                <a:pt x="2840523" y="1599662"/>
                                <a:pt x="2488323" y="1526106"/>
                                <a:pt x="2354442" y="1533048"/>
                              </a:cubicBezTo>
                              <a:cubicBezTo>
                                <a:pt x="2220561" y="1539990"/>
                                <a:pt x="1992423" y="1500841"/>
                                <a:pt x="1721014" y="1533048"/>
                              </a:cubicBezTo>
                              <a:cubicBezTo>
                                <a:pt x="1449605" y="1565255"/>
                                <a:pt x="1448077" y="1492513"/>
                                <a:pt x="1195148" y="1533048"/>
                              </a:cubicBezTo>
                              <a:cubicBezTo>
                                <a:pt x="942219" y="1573583"/>
                                <a:pt x="793588" y="1459874"/>
                                <a:pt x="525865" y="1533048"/>
                              </a:cubicBezTo>
                              <a:cubicBezTo>
                                <a:pt x="258142" y="1606222"/>
                                <a:pt x="209560" y="1492451"/>
                                <a:pt x="0" y="1533048"/>
                              </a:cubicBezTo>
                              <a:cubicBezTo>
                                <a:pt x="-56407" y="1391127"/>
                                <a:pt x="51209" y="1199275"/>
                                <a:pt x="0" y="1037362"/>
                              </a:cubicBezTo>
                              <a:cubicBezTo>
                                <a:pt x="-51209" y="875449"/>
                                <a:pt x="34953" y="657865"/>
                                <a:pt x="0" y="526346"/>
                              </a:cubicBezTo>
                              <a:cubicBezTo>
                                <a:pt x="-34953" y="394827"/>
                                <a:pt x="43210" y="238076"/>
                                <a:pt x="0" y="0"/>
                              </a:cubicBezTo>
                              <a:close/>
                            </a:path>
                            <a:path w="3585445" h="1533048" stroke="0" extrusionOk="0">
                              <a:moveTo>
                                <a:pt x="0" y="0"/>
                              </a:moveTo>
                              <a:cubicBezTo>
                                <a:pt x="213388" y="-10398"/>
                                <a:pt x="369365" y="43893"/>
                                <a:pt x="561720" y="0"/>
                              </a:cubicBezTo>
                              <a:cubicBezTo>
                                <a:pt x="754075" y="-43893"/>
                                <a:pt x="930449" y="60946"/>
                                <a:pt x="1195148" y="0"/>
                              </a:cubicBezTo>
                              <a:cubicBezTo>
                                <a:pt x="1459847" y="-60946"/>
                                <a:pt x="1523804" y="98"/>
                                <a:pt x="1721014" y="0"/>
                              </a:cubicBezTo>
                              <a:cubicBezTo>
                                <a:pt x="1918224" y="-98"/>
                                <a:pt x="2172675" y="57360"/>
                                <a:pt x="2318588" y="0"/>
                              </a:cubicBezTo>
                              <a:cubicBezTo>
                                <a:pt x="2464501" y="-57360"/>
                                <a:pt x="2642467" y="62191"/>
                                <a:pt x="2952016" y="0"/>
                              </a:cubicBezTo>
                              <a:cubicBezTo>
                                <a:pt x="3261565" y="-62191"/>
                                <a:pt x="3452975" y="29337"/>
                                <a:pt x="3585445" y="0"/>
                              </a:cubicBezTo>
                              <a:cubicBezTo>
                                <a:pt x="3595993" y="115693"/>
                                <a:pt x="3568450" y="356041"/>
                                <a:pt x="3585445" y="495686"/>
                              </a:cubicBezTo>
                              <a:cubicBezTo>
                                <a:pt x="3602440" y="635331"/>
                                <a:pt x="3581105" y="798365"/>
                                <a:pt x="3585445" y="1022032"/>
                              </a:cubicBezTo>
                              <a:cubicBezTo>
                                <a:pt x="3589785" y="1245699"/>
                                <a:pt x="3532217" y="1380694"/>
                                <a:pt x="3585445" y="1533048"/>
                              </a:cubicBezTo>
                              <a:cubicBezTo>
                                <a:pt x="3315545" y="1567211"/>
                                <a:pt x="3204331" y="1524412"/>
                                <a:pt x="3023725" y="1533048"/>
                              </a:cubicBezTo>
                              <a:cubicBezTo>
                                <a:pt x="2843119" y="1541684"/>
                                <a:pt x="2603774" y="1461570"/>
                                <a:pt x="2390297" y="1533048"/>
                              </a:cubicBezTo>
                              <a:cubicBezTo>
                                <a:pt x="2176820" y="1604526"/>
                                <a:pt x="2036487" y="1521553"/>
                                <a:pt x="1864431" y="1533048"/>
                              </a:cubicBezTo>
                              <a:cubicBezTo>
                                <a:pt x="1692375" y="1544543"/>
                                <a:pt x="1407595" y="1488146"/>
                                <a:pt x="1266857" y="1533048"/>
                              </a:cubicBezTo>
                              <a:cubicBezTo>
                                <a:pt x="1126119" y="1577950"/>
                                <a:pt x="872472" y="1463297"/>
                                <a:pt x="669283" y="1533048"/>
                              </a:cubicBezTo>
                              <a:cubicBezTo>
                                <a:pt x="466094" y="1602799"/>
                                <a:pt x="172808" y="1490507"/>
                                <a:pt x="0" y="1533048"/>
                              </a:cubicBezTo>
                              <a:cubicBezTo>
                                <a:pt x="-12177" y="1327424"/>
                                <a:pt x="35515" y="1219362"/>
                                <a:pt x="0" y="1006702"/>
                              </a:cubicBezTo>
                              <a:cubicBezTo>
                                <a:pt x="-35515" y="794042"/>
                                <a:pt x="7708" y="729638"/>
                                <a:pt x="0" y="495686"/>
                              </a:cubicBezTo>
                              <a:cubicBezTo>
                                <a:pt x="-7708" y="261734"/>
                                <a:pt x="46601" y="19925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ABB5BF0C-57B5-40B2-8E48-1C70BF0E1BD6}"/>
                </a:ext>
              </a:extLst>
            </p:cNvPr>
            <p:cNvSpPr txBox="1"/>
            <p:nvPr/>
          </p:nvSpPr>
          <p:spPr>
            <a:xfrm>
              <a:off x="4352882" y="2828080"/>
              <a:ext cx="2531165" cy="276999"/>
            </a:xfrm>
            <a:custGeom>
              <a:avLst/>
              <a:gdLst>
                <a:gd name="connsiteX0" fmla="*/ 0 w 2531165"/>
                <a:gd name="connsiteY0" fmla="*/ 0 h 276999"/>
                <a:gd name="connsiteX1" fmla="*/ 430298 w 2531165"/>
                <a:gd name="connsiteY1" fmla="*/ 0 h 276999"/>
                <a:gd name="connsiteX2" fmla="*/ 911219 w 2531165"/>
                <a:gd name="connsiteY2" fmla="*/ 0 h 276999"/>
                <a:gd name="connsiteX3" fmla="*/ 1341517 w 2531165"/>
                <a:gd name="connsiteY3" fmla="*/ 0 h 276999"/>
                <a:gd name="connsiteX4" fmla="*/ 1771816 w 2531165"/>
                <a:gd name="connsiteY4" fmla="*/ 0 h 276999"/>
                <a:gd name="connsiteX5" fmla="*/ 2531165 w 2531165"/>
                <a:gd name="connsiteY5" fmla="*/ 0 h 276999"/>
                <a:gd name="connsiteX6" fmla="*/ 2531165 w 2531165"/>
                <a:gd name="connsiteY6" fmla="*/ 276999 h 276999"/>
                <a:gd name="connsiteX7" fmla="*/ 1999620 w 2531165"/>
                <a:gd name="connsiteY7" fmla="*/ 276999 h 276999"/>
                <a:gd name="connsiteX8" fmla="*/ 1442764 w 2531165"/>
                <a:gd name="connsiteY8" fmla="*/ 276999 h 276999"/>
                <a:gd name="connsiteX9" fmla="*/ 885908 w 2531165"/>
                <a:gd name="connsiteY9" fmla="*/ 276999 h 276999"/>
                <a:gd name="connsiteX10" fmla="*/ 0 w 2531165"/>
                <a:gd name="connsiteY10" fmla="*/ 276999 h 276999"/>
                <a:gd name="connsiteX11" fmla="*/ 0 w 2531165"/>
                <a:gd name="connsiteY11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1165" h="276999" fill="none" extrusionOk="0">
                  <a:moveTo>
                    <a:pt x="0" y="0"/>
                  </a:moveTo>
                  <a:cubicBezTo>
                    <a:pt x="180757" y="-17167"/>
                    <a:pt x="344195" y="49467"/>
                    <a:pt x="430298" y="0"/>
                  </a:cubicBezTo>
                  <a:cubicBezTo>
                    <a:pt x="516401" y="-49467"/>
                    <a:pt x="742299" y="16231"/>
                    <a:pt x="911219" y="0"/>
                  </a:cubicBezTo>
                  <a:cubicBezTo>
                    <a:pt x="1080139" y="-16231"/>
                    <a:pt x="1180604" y="46321"/>
                    <a:pt x="1341517" y="0"/>
                  </a:cubicBezTo>
                  <a:cubicBezTo>
                    <a:pt x="1502430" y="-46321"/>
                    <a:pt x="1680940" y="17752"/>
                    <a:pt x="1771816" y="0"/>
                  </a:cubicBezTo>
                  <a:cubicBezTo>
                    <a:pt x="1862692" y="-17752"/>
                    <a:pt x="2156153" y="1980"/>
                    <a:pt x="2531165" y="0"/>
                  </a:cubicBezTo>
                  <a:cubicBezTo>
                    <a:pt x="2545626" y="64494"/>
                    <a:pt x="2507970" y="209240"/>
                    <a:pt x="2531165" y="276999"/>
                  </a:cubicBezTo>
                  <a:cubicBezTo>
                    <a:pt x="2313553" y="286099"/>
                    <a:pt x="2202566" y="219165"/>
                    <a:pt x="1999620" y="276999"/>
                  </a:cubicBezTo>
                  <a:cubicBezTo>
                    <a:pt x="1796675" y="334833"/>
                    <a:pt x="1719004" y="250793"/>
                    <a:pt x="1442764" y="276999"/>
                  </a:cubicBezTo>
                  <a:cubicBezTo>
                    <a:pt x="1166524" y="303205"/>
                    <a:pt x="1144792" y="229632"/>
                    <a:pt x="885908" y="276999"/>
                  </a:cubicBezTo>
                  <a:cubicBezTo>
                    <a:pt x="627024" y="324366"/>
                    <a:pt x="281674" y="190524"/>
                    <a:pt x="0" y="276999"/>
                  </a:cubicBezTo>
                  <a:cubicBezTo>
                    <a:pt x="-28184" y="200892"/>
                    <a:pt x="4605" y="117135"/>
                    <a:pt x="0" y="0"/>
                  </a:cubicBezTo>
                  <a:close/>
                </a:path>
                <a:path w="2531165" h="276999" stroke="0" extrusionOk="0">
                  <a:moveTo>
                    <a:pt x="0" y="0"/>
                  </a:moveTo>
                  <a:cubicBezTo>
                    <a:pt x="147438" y="-8864"/>
                    <a:pt x="276798" y="5682"/>
                    <a:pt x="480921" y="0"/>
                  </a:cubicBezTo>
                  <a:cubicBezTo>
                    <a:pt x="685044" y="-5682"/>
                    <a:pt x="869280" y="190"/>
                    <a:pt x="1012466" y="0"/>
                  </a:cubicBezTo>
                  <a:cubicBezTo>
                    <a:pt x="1155652" y="-190"/>
                    <a:pt x="1249471" y="53072"/>
                    <a:pt x="1468076" y="0"/>
                  </a:cubicBezTo>
                  <a:cubicBezTo>
                    <a:pt x="1686681" y="-53072"/>
                    <a:pt x="1800050" y="28169"/>
                    <a:pt x="1974309" y="0"/>
                  </a:cubicBezTo>
                  <a:cubicBezTo>
                    <a:pt x="2148568" y="-28169"/>
                    <a:pt x="2401512" y="11614"/>
                    <a:pt x="2531165" y="0"/>
                  </a:cubicBezTo>
                  <a:cubicBezTo>
                    <a:pt x="2538814" y="58759"/>
                    <a:pt x="2514770" y="157610"/>
                    <a:pt x="2531165" y="276999"/>
                  </a:cubicBezTo>
                  <a:cubicBezTo>
                    <a:pt x="2297171" y="307176"/>
                    <a:pt x="2154201" y="254663"/>
                    <a:pt x="2050244" y="276999"/>
                  </a:cubicBezTo>
                  <a:cubicBezTo>
                    <a:pt x="1946287" y="299335"/>
                    <a:pt x="1708341" y="243538"/>
                    <a:pt x="1594634" y="276999"/>
                  </a:cubicBezTo>
                  <a:cubicBezTo>
                    <a:pt x="1480927" y="310460"/>
                    <a:pt x="1221413" y="254925"/>
                    <a:pt x="1113713" y="276999"/>
                  </a:cubicBezTo>
                  <a:cubicBezTo>
                    <a:pt x="1006013" y="299073"/>
                    <a:pt x="878102" y="260177"/>
                    <a:pt x="658103" y="276999"/>
                  </a:cubicBezTo>
                  <a:cubicBezTo>
                    <a:pt x="438104" y="293821"/>
                    <a:pt x="185825" y="252102"/>
                    <a:pt x="0" y="276999"/>
                  </a:cubicBezTo>
                  <a:cubicBezTo>
                    <a:pt x="-28709" y="218492"/>
                    <a:pt x="11971" y="110736"/>
                    <a:pt x="0" y="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182535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s-EC" sz="1200" dirty="0"/>
                <a:t>Porcentaje de receptoras preñadas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0672ADD-C41A-4DE2-ABA0-BC001FCD60F2}"/>
              </a:ext>
            </a:extLst>
          </p:cNvPr>
          <p:cNvGrpSpPr/>
          <p:nvPr/>
        </p:nvGrpSpPr>
        <p:grpSpPr>
          <a:xfrm>
            <a:off x="7425998" y="3785181"/>
            <a:ext cx="3585445" cy="2674927"/>
            <a:chOff x="7681813" y="2643415"/>
            <a:chExt cx="3585445" cy="2674927"/>
          </a:xfrm>
        </p:grpSpPr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BD0A42C0-938A-41BD-B817-4A3F61610400}"/>
                </a:ext>
              </a:extLst>
            </p:cNvPr>
            <p:cNvSpPr txBox="1"/>
            <p:nvPr/>
          </p:nvSpPr>
          <p:spPr>
            <a:xfrm>
              <a:off x="8072974" y="2643415"/>
              <a:ext cx="2531165" cy="646331"/>
            </a:xfrm>
            <a:custGeom>
              <a:avLst/>
              <a:gdLst>
                <a:gd name="connsiteX0" fmla="*/ 0 w 2531165"/>
                <a:gd name="connsiteY0" fmla="*/ 0 h 646331"/>
                <a:gd name="connsiteX1" fmla="*/ 455610 w 2531165"/>
                <a:gd name="connsiteY1" fmla="*/ 0 h 646331"/>
                <a:gd name="connsiteX2" fmla="*/ 885908 w 2531165"/>
                <a:gd name="connsiteY2" fmla="*/ 0 h 646331"/>
                <a:gd name="connsiteX3" fmla="*/ 1341517 w 2531165"/>
                <a:gd name="connsiteY3" fmla="*/ 0 h 646331"/>
                <a:gd name="connsiteX4" fmla="*/ 1873062 w 2531165"/>
                <a:gd name="connsiteY4" fmla="*/ 0 h 646331"/>
                <a:gd name="connsiteX5" fmla="*/ 2531165 w 2531165"/>
                <a:gd name="connsiteY5" fmla="*/ 0 h 646331"/>
                <a:gd name="connsiteX6" fmla="*/ 2531165 w 2531165"/>
                <a:gd name="connsiteY6" fmla="*/ 316702 h 646331"/>
                <a:gd name="connsiteX7" fmla="*/ 2531165 w 2531165"/>
                <a:gd name="connsiteY7" fmla="*/ 646331 h 646331"/>
                <a:gd name="connsiteX8" fmla="*/ 1974309 w 2531165"/>
                <a:gd name="connsiteY8" fmla="*/ 646331 h 646331"/>
                <a:gd name="connsiteX9" fmla="*/ 1544011 w 2531165"/>
                <a:gd name="connsiteY9" fmla="*/ 646331 h 646331"/>
                <a:gd name="connsiteX10" fmla="*/ 987154 w 2531165"/>
                <a:gd name="connsiteY10" fmla="*/ 646331 h 646331"/>
                <a:gd name="connsiteX11" fmla="*/ 531545 w 2531165"/>
                <a:gd name="connsiteY11" fmla="*/ 646331 h 646331"/>
                <a:gd name="connsiteX12" fmla="*/ 0 w 2531165"/>
                <a:gd name="connsiteY12" fmla="*/ 646331 h 646331"/>
                <a:gd name="connsiteX13" fmla="*/ 0 w 2531165"/>
                <a:gd name="connsiteY13" fmla="*/ 316702 h 646331"/>
                <a:gd name="connsiteX14" fmla="*/ 0 w 2531165"/>
                <a:gd name="connsiteY1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1165" h="646331" fill="none" extrusionOk="0">
                  <a:moveTo>
                    <a:pt x="0" y="0"/>
                  </a:moveTo>
                  <a:cubicBezTo>
                    <a:pt x="146262" y="-29244"/>
                    <a:pt x="266308" y="40336"/>
                    <a:pt x="455610" y="0"/>
                  </a:cubicBezTo>
                  <a:cubicBezTo>
                    <a:pt x="644912" y="-40336"/>
                    <a:pt x="674192" y="24712"/>
                    <a:pt x="885908" y="0"/>
                  </a:cubicBezTo>
                  <a:cubicBezTo>
                    <a:pt x="1097624" y="-24712"/>
                    <a:pt x="1158208" y="4435"/>
                    <a:pt x="1341517" y="0"/>
                  </a:cubicBezTo>
                  <a:cubicBezTo>
                    <a:pt x="1524826" y="-4435"/>
                    <a:pt x="1693270" y="40379"/>
                    <a:pt x="1873062" y="0"/>
                  </a:cubicBezTo>
                  <a:cubicBezTo>
                    <a:pt x="2052854" y="-40379"/>
                    <a:pt x="2381029" y="9721"/>
                    <a:pt x="2531165" y="0"/>
                  </a:cubicBezTo>
                  <a:cubicBezTo>
                    <a:pt x="2563518" y="127875"/>
                    <a:pt x="2514033" y="238973"/>
                    <a:pt x="2531165" y="316702"/>
                  </a:cubicBezTo>
                  <a:cubicBezTo>
                    <a:pt x="2548297" y="394431"/>
                    <a:pt x="2507601" y="481633"/>
                    <a:pt x="2531165" y="646331"/>
                  </a:cubicBezTo>
                  <a:cubicBezTo>
                    <a:pt x="2380927" y="690272"/>
                    <a:pt x="2177253" y="626905"/>
                    <a:pt x="1974309" y="646331"/>
                  </a:cubicBezTo>
                  <a:cubicBezTo>
                    <a:pt x="1771365" y="665757"/>
                    <a:pt x="1679396" y="635106"/>
                    <a:pt x="1544011" y="646331"/>
                  </a:cubicBezTo>
                  <a:cubicBezTo>
                    <a:pt x="1408626" y="657556"/>
                    <a:pt x="1253198" y="613793"/>
                    <a:pt x="987154" y="646331"/>
                  </a:cubicBezTo>
                  <a:cubicBezTo>
                    <a:pt x="721110" y="678869"/>
                    <a:pt x="642739" y="609861"/>
                    <a:pt x="531545" y="646331"/>
                  </a:cubicBezTo>
                  <a:cubicBezTo>
                    <a:pt x="420351" y="682801"/>
                    <a:pt x="123396" y="589008"/>
                    <a:pt x="0" y="646331"/>
                  </a:cubicBezTo>
                  <a:cubicBezTo>
                    <a:pt x="-14031" y="548098"/>
                    <a:pt x="4477" y="407652"/>
                    <a:pt x="0" y="316702"/>
                  </a:cubicBezTo>
                  <a:cubicBezTo>
                    <a:pt x="-4477" y="225752"/>
                    <a:pt x="37118" y="146899"/>
                    <a:pt x="0" y="0"/>
                  </a:cubicBezTo>
                  <a:close/>
                </a:path>
                <a:path w="2531165" h="646331" stroke="0" extrusionOk="0">
                  <a:moveTo>
                    <a:pt x="0" y="0"/>
                  </a:moveTo>
                  <a:cubicBezTo>
                    <a:pt x="147438" y="-8864"/>
                    <a:pt x="276798" y="5682"/>
                    <a:pt x="480921" y="0"/>
                  </a:cubicBezTo>
                  <a:cubicBezTo>
                    <a:pt x="685044" y="-5682"/>
                    <a:pt x="869280" y="190"/>
                    <a:pt x="1012466" y="0"/>
                  </a:cubicBezTo>
                  <a:cubicBezTo>
                    <a:pt x="1155652" y="-190"/>
                    <a:pt x="1249471" y="53072"/>
                    <a:pt x="1468076" y="0"/>
                  </a:cubicBezTo>
                  <a:cubicBezTo>
                    <a:pt x="1686681" y="-53072"/>
                    <a:pt x="1800050" y="28169"/>
                    <a:pt x="1974309" y="0"/>
                  </a:cubicBezTo>
                  <a:cubicBezTo>
                    <a:pt x="2148568" y="-28169"/>
                    <a:pt x="2401512" y="11614"/>
                    <a:pt x="2531165" y="0"/>
                  </a:cubicBezTo>
                  <a:cubicBezTo>
                    <a:pt x="2544730" y="154955"/>
                    <a:pt x="2497821" y="224758"/>
                    <a:pt x="2531165" y="310239"/>
                  </a:cubicBezTo>
                  <a:cubicBezTo>
                    <a:pt x="2564509" y="395720"/>
                    <a:pt x="2494967" y="503378"/>
                    <a:pt x="2531165" y="646331"/>
                  </a:cubicBezTo>
                  <a:cubicBezTo>
                    <a:pt x="2286775" y="659561"/>
                    <a:pt x="2263640" y="603758"/>
                    <a:pt x="1999620" y="646331"/>
                  </a:cubicBezTo>
                  <a:cubicBezTo>
                    <a:pt x="1735600" y="688904"/>
                    <a:pt x="1626399" y="624257"/>
                    <a:pt x="1518699" y="646331"/>
                  </a:cubicBezTo>
                  <a:cubicBezTo>
                    <a:pt x="1410999" y="668405"/>
                    <a:pt x="1283088" y="629509"/>
                    <a:pt x="1063089" y="646331"/>
                  </a:cubicBezTo>
                  <a:cubicBezTo>
                    <a:pt x="843090" y="663153"/>
                    <a:pt x="729814" y="605542"/>
                    <a:pt x="531545" y="646331"/>
                  </a:cubicBezTo>
                  <a:cubicBezTo>
                    <a:pt x="333276" y="687120"/>
                    <a:pt x="221442" y="606132"/>
                    <a:pt x="0" y="646331"/>
                  </a:cubicBezTo>
                  <a:cubicBezTo>
                    <a:pt x="-12586" y="539528"/>
                    <a:pt x="21972" y="436713"/>
                    <a:pt x="0" y="323166"/>
                  </a:cubicBezTo>
                  <a:cubicBezTo>
                    <a:pt x="-21972" y="209620"/>
                    <a:pt x="7370" y="126412"/>
                    <a:pt x="0" y="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182535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s-EC" sz="1200" dirty="0"/>
                <a:t>Costo de los protocolos (Tratamientos) por preñez detectada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E54CB03D-5384-4E74-99A8-01619AA48B55}"/>
                    </a:ext>
                  </a:extLst>
                </p:cNvPr>
                <p:cNvSpPr txBox="1"/>
                <p:nvPr/>
              </p:nvSpPr>
              <p:spPr>
                <a:xfrm>
                  <a:off x="7681813" y="3774778"/>
                  <a:ext cx="3585445" cy="1543564"/>
                </a:xfrm>
                <a:custGeom>
                  <a:avLst/>
                  <a:gdLst>
                    <a:gd name="connsiteX0" fmla="*/ 0 w 3585445"/>
                    <a:gd name="connsiteY0" fmla="*/ 0 h 1543564"/>
                    <a:gd name="connsiteX1" fmla="*/ 669283 w 3585445"/>
                    <a:gd name="connsiteY1" fmla="*/ 0 h 1543564"/>
                    <a:gd name="connsiteX2" fmla="*/ 1231003 w 3585445"/>
                    <a:gd name="connsiteY2" fmla="*/ 0 h 1543564"/>
                    <a:gd name="connsiteX3" fmla="*/ 1792722 w 3585445"/>
                    <a:gd name="connsiteY3" fmla="*/ 0 h 1543564"/>
                    <a:gd name="connsiteX4" fmla="*/ 2426151 w 3585445"/>
                    <a:gd name="connsiteY4" fmla="*/ 0 h 1543564"/>
                    <a:gd name="connsiteX5" fmla="*/ 3023725 w 3585445"/>
                    <a:gd name="connsiteY5" fmla="*/ 0 h 1543564"/>
                    <a:gd name="connsiteX6" fmla="*/ 3585445 w 3585445"/>
                    <a:gd name="connsiteY6" fmla="*/ 0 h 1543564"/>
                    <a:gd name="connsiteX7" fmla="*/ 3585445 w 3585445"/>
                    <a:gd name="connsiteY7" fmla="*/ 529957 h 1543564"/>
                    <a:gd name="connsiteX8" fmla="*/ 3585445 w 3585445"/>
                    <a:gd name="connsiteY8" fmla="*/ 1029043 h 1543564"/>
                    <a:gd name="connsiteX9" fmla="*/ 3585445 w 3585445"/>
                    <a:gd name="connsiteY9" fmla="*/ 1543564 h 1543564"/>
                    <a:gd name="connsiteX10" fmla="*/ 3023725 w 3585445"/>
                    <a:gd name="connsiteY10" fmla="*/ 1543564 h 1543564"/>
                    <a:gd name="connsiteX11" fmla="*/ 2354442 w 3585445"/>
                    <a:gd name="connsiteY11" fmla="*/ 1543564 h 1543564"/>
                    <a:gd name="connsiteX12" fmla="*/ 1721014 w 3585445"/>
                    <a:gd name="connsiteY12" fmla="*/ 1543564 h 1543564"/>
                    <a:gd name="connsiteX13" fmla="*/ 1195148 w 3585445"/>
                    <a:gd name="connsiteY13" fmla="*/ 1543564 h 1543564"/>
                    <a:gd name="connsiteX14" fmla="*/ 525865 w 3585445"/>
                    <a:gd name="connsiteY14" fmla="*/ 1543564 h 1543564"/>
                    <a:gd name="connsiteX15" fmla="*/ 0 w 3585445"/>
                    <a:gd name="connsiteY15" fmla="*/ 1543564 h 1543564"/>
                    <a:gd name="connsiteX16" fmla="*/ 0 w 3585445"/>
                    <a:gd name="connsiteY16" fmla="*/ 1044478 h 1543564"/>
                    <a:gd name="connsiteX17" fmla="*/ 0 w 3585445"/>
                    <a:gd name="connsiteY17" fmla="*/ 529957 h 1543564"/>
                    <a:gd name="connsiteX18" fmla="*/ 0 w 3585445"/>
                    <a:gd name="connsiteY18" fmla="*/ 0 h 1543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585445" h="1543564" fill="none" extrusionOk="0">
                      <a:moveTo>
                        <a:pt x="0" y="0"/>
                      </a:moveTo>
                      <a:cubicBezTo>
                        <a:pt x="254858" y="-62504"/>
                        <a:pt x="460930" y="79571"/>
                        <a:pt x="669283" y="0"/>
                      </a:cubicBezTo>
                      <a:cubicBezTo>
                        <a:pt x="877636" y="-79571"/>
                        <a:pt x="961917" y="18348"/>
                        <a:pt x="1231003" y="0"/>
                      </a:cubicBezTo>
                      <a:cubicBezTo>
                        <a:pt x="1500089" y="-18348"/>
                        <a:pt x="1562939" y="45217"/>
                        <a:pt x="1792722" y="0"/>
                      </a:cubicBezTo>
                      <a:cubicBezTo>
                        <a:pt x="2022505" y="-45217"/>
                        <a:pt x="2141389" y="55693"/>
                        <a:pt x="2426151" y="0"/>
                      </a:cubicBezTo>
                      <a:cubicBezTo>
                        <a:pt x="2710913" y="-55693"/>
                        <a:pt x="2752216" y="40755"/>
                        <a:pt x="3023725" y="0"/>
                      </a:cubicBezTo>
                      <a:cubicBezTo>
                        <a:pt x="3295234" y="-40755"/>
                        <a:pt x="3317657" y="44809"/>
                        <a:pt x="3585445" y="0"/>
                      </a:cubicBezTo>
                      <a:cubicBezTo>
                        <a:pt x="3649014" y="224578"/>
                        <a:pt x="3575263" y="285955"/>
                        <a:pt x="3585445" y="529957"/>
                      </a:cubicBezTo>
                      <a:cubicBezTo>
                        <a:pt x="3595627" y="773959"/>
                        <a:pt x="3545618" y="873781"/>
                        <a:pt x="3585445" y="1029043"/>
                      </a:cubicBezTo>
                      <a:cubicBezTo>
                        <a:pt x="3625272" y="1184305"/>
                        <a:pt x="3555410" y="1390506"/>
                        <a:pt x="3585445" y="1543564"/>
                      </a:cubicBezTo>
                      <a:cubicBezTo>
                        <a:pt x="3426569" y="1554830"/>
                        <a:pt x="3206927" y="1476950"/>
                        <a:pt x="3023725" y="1543564"/>
                      </a:cubicBezTo>
                      <a:cubicBezTo>
                        <a:pt x="2840523" y="1610178"/>
                        <a:pt x="2488323" y="1536622"/>
                        <a:pt x="2354442" y="1543564"/>
                      </a:cubicBezTo>
                      <a:cubicBezTo>
                        <a:pt x="2220561" y="1550506"/>
                        <a:pt x="1992423" y="1511357"/>
                        <a:pt x="1721014" y="1543564"/>
                      </a:cubicBezTo>
                      <a:cubicBezTo>
                        <a:pt x="1449605" y="1575771"/>
                        <a:pt x="1448077" y="1503029"/>
                        <a:pt x="1195148" y="1543564"/>
                      </a:cubicBezTo>
                      <a:cubicBezTo>
                        <a:pt x="942219" y="1584099"/>
                        <a:pt x="793588" y="1470390"/>
                        <a:pt x="525865" y="1543564"/>
                      </a:cubicBezTo>
                      <a:cubicBezTo>
                        <a:pt x="258142" y="1616738"/>
                        <a:pt x="209560" y="1502967"/>
                        <a:pt x="0" y="1543564"/>
                      </a:cubicBezTo>
                      <a:cubicBezTo>
                        <a:pt x="-4575" y="1442165"/>
                        <a:pt x="32323" y="1185689"/>
                        <a:pt x="0" y="1044478"/>
                      </a:cubicBezTo>
                      <a:cubicBezTo>
                        <a:pt x="-32323" y="903267"/>
                        <a:pt x="53872" y="651753"/>
                        <a:pt x="0" y="529957"/>
                      </a:cubicBezTo>
                      <a:cubicBezTo>
                        <a:pt x="-53872" y="408161"/>
                        <a:pt x="33936" y="135361"/>
                        <a:pt x="0" y="0"/>
                      </a:cubicBezTo>
                      <a:close/>
                    </a:path>
                    <a:path w="3585445" h="1543564" stroke="0" extrusionOk="0">
                      <a:moveTo>
                        <a:pt x="0" y="0"/>
                      </a:moveTo>
                      <a:cubicBezTo>
                        <a:pt x="213388" y="-10398"/>
                        <a:pt x="369365" y="43893"/>
                        <a:pt x="561720" y="0"/>
                      </a:cubicBezTo>
                      <a:cubicBezTo>
                        <a:pt x="754075" y="-43893"/>
                        <a:pt x="930449" y="60946"/>
                        <a:pt x="1195148" y="0"/>
                      </a:cubicBezTo>
                      <a:cubicBezTo>
                        <a:pt x="1459847" y="-60946"/>
                        <a:pt x="1523804" y="98"/>
                        <a:pt x="1721014" y="0"/>
                      </a:cubicBezTo>
                      <a:cubicBezTo>
                        <a:pt x="1918224" y="-98"/>
                        <a:pt x="2172675" y="57360"/>
                        <a:pt x="2318588" y="0"/>
                      </a:cubicBezTo>
                      <a:cubicBezTo>
                        <a:pt x="2464501" y="-57360"/>
                        <a:pt x="2642467" y="62191"/>
                        <a:pt x="2952016" y="0"/>
                      </a:cubicBezTo>
                      <a:cubicBezTo>
                        <a:pt x="3261565" y="-62191"/>
                        <a:pt x="3452975" y="29337"/>
                        <a:pt x="3585445" y="0"/>
                      </a:cubicBezTo>
                      <a:cubicBezTo>
                        <a:pt x="3591611" y="160885"/>
                        <a:pt x="3556153" y="303970"/>
                        <a:pt x="3585445" y="499086"/>
                      </a:cubicBezTo>
                      <a:cubicBezTo>
                        <a:pt x="3614737" y="694202"/>
                        <a:pt x="3539012" y="789748"/>
                        <a:pt x="3585445" y="1029043"/>
                      </a:cubicBezTo>
                      <a:cubicBezTo>
                        <a:pt x="3631878" y="1268338"/>
                        <a:pt x="3581981" y="1342877"/>
                        <a:pt x="3585445" y="1543564"/>
                      </a:cubicBezTo>
                      <a:cubicBezTo>
                        <a:pt x="3315545" y="1577727"/>
                        <a:pt x="3204331" y="1534928"/>
                        <a:pt x="3023725" y="1543564"/>
                      </a:cubicBezTo>
                      <a:cubicBezTo>
                        <a:pt x="2843119" y="1552200"/>
                        <a:pt x="2603774" y="1472086"/>
                        <a:pt x="2390297" y="1543564"/>
                      </a:cubicBezTo>
                      <a:cubicBezTo>
                        <a:pt x="2176820" y="1615042"/>
                        <a:pt x="2036487" y="1532069"/>
                        <a:pt x="1864431" y="1543564"/>
                      </a:cubicBezTo>
                      <a:cubicBezTo>
                        <a:pt x="1692375" y="1555059"/>
                        <a:pt x="1407595" y="1498662"/>
                        <a:pt x="1266857" y="1543564"/>
                      </a:cubicBezTo>
                      <a:cubicBezTo>
                        <a:pt x="1126119" y="1588466"/>
                        <a:pt x="872472" y="1473813"/>
                        <a:pt x="669283" y="1543564"/>
                      </a:cubicBezTo>
                      <a:cubicBezTo>
                        <a:pt x="466094" y="1613315"/>
                        <a:pt x="172808" y="1501023"/>
                        <a:pt x="0" y="1543564"/>
                      </a:cubicBezTo>
                      <a:cubicBezTo>
                        <a:pt x="-11625" y="1413117"/>
                        <a:pt x="57858" y="1259388"/>
                        <a:pt x="0" y="1013607"/>
                      </a:cubicBezTo>
                      <a:cubicBezTo>
                        <a:pt x="-57858" y="767826"/>
                        <a:pt x="26760" y="748425"/>
                        <a:pt x="0" y="499086"/>
                      </a:cubicBezTo>
                      <a:cubicBezTo>
                        <a:pt x="-26760" y="249747"/>
                        <a:pt x="26197" y="209884"/>
                        <a:pt x="0" y="0"/>
                      </a:cubicBezTo>
                      <a:close/>
                    </a:path>
                  </a:pathLst>
                </a:custGeom>
                <a:ln w="38100">
                  <a:extLst>
                    <a:ext uri="{C807C97D-BFC1-408E-A445-0C87EB9F89A2}">
                      <ask:lineSketchStyleProps xmlns:ask="http://schemas.microsoft.com/office/drawing/2018/sketchyshapes" sd="31825359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𝐶𝑜𝑠𝑡𝑜𝑠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𝑝𝑜𝑟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𝑝𝑟𝑒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ñ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𝑒𝑧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𝑑𝑒𝑡𝑒𝑐𝑡𝑎𝑑𝑎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C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𝑇𝑜𝑡𝑎𝑙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𝑙𝑎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𝑖𝑛𝑣𝑒𝑟𝑠𝑖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 ($)</m:t>
                            </m:r>
                          </m:num>
                          <m:den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ú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𝑚𝑒𝑟𝑜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𝑟𝑒𝑐𝑒𝑝𝑡𝑜𝑟𝑎𝑠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𝑝𝑟𝑒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ñ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𝑎𝑑𝑎𝑠</m:t>
                            </m:r>
                          </m:den>
                        </m:f>
                      </m:oMath>
                    </m:oMathPara>
                  </a14:m>
                  <a:endParaRPr lang="es-EC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200000"/>
                    </a:lnSpc>
                  </a:pPr>
                  <a:endParaRPr lang="es-EC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E54CB03D-5384-4E74-99A8-01619AA48B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1813" y="3774778"/>
                  <a:ext cx="3585445" cy="15435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extLst>
                    <a:ext uri="{C807C97D-BFC1-408E-A445-0C87EB9F89A2}">
                      <ask:lineSketchStyleProps xmlns:ask="http://schemas.microsoft.com/office/drawing/2018/sketchyshapes" sd="31825359">
                        <a:custGeom>
                          <a:avLst/>
                          <a:gdLst>
                            <a:gd name="connsiteX0" fmla="*/ 0 w 3585445"/>
                            <a:gd name="connsiteY0" fmla="*/ 0 h 1543564"/>
                            <a:gd name="connsiteX1" fmla="*/ 669283 w 3585445"/>
                            <a:gd name="connsiteY1" fmla="*/ 0 h 1543564"/>
                            <a:gd name="connsiteX2" fmla="*/ 1231003 w 3585445"/>
                            <a:gd name="connsiteY2" fmla="*/ 0 h 1543564"/>
                            <a:gd name="connsiteX3" fmla="*/ 1792722 w 3585445"/>
                            <a:gd name="connsiteY3" fmla="*/ 0 h 1543564"/>
                            <a:gd name="connsiteX4" fmla="*/ 2426151 w 3585445"/>
                            <a:gd name="connsiteY4" fmla="*/ 0 h 1543564"/>
                            <a:gd name="connsiteX5" fmla="*/ 3023725 w 3585445"/>
                            <a:gd name="connsiteY5" fmla="*/ 0 h 1543564"/>
                            <a:gd name="connsiteX6" fmla="*/ 3585445 w 3585445"/>
                            <a:gd name="connsiteY6" fmla="*/ 0 h 1543564"/>
                            <a:gd name="connsiteX7" fmla="*/ 3585445 w 3585445"/>
                            <a:gd name="connsiteY7" fmla="*/ 529957 h 1543564"/>
                            <a:gd name="connsiteX8" fmla="*/ 3585445 w 3585445"/>
                            <a:gd name="connsiteY8" fmla="*/ 1029043 h 1543564"/>
                            <a:gd name="connsiteX9" fmla="*/ 3585445 w 3585445"/>
                            <a:gd name="connsiteY9" fmla="*/ 1543564 h 1543564"/>
                            <a:gd name="connsiteX10" fmla="*/ 3023725 w 3585445"/>
                            <a:gd name="connsiteY10" fmla="*/ 1543564 h 1543564"/>
                            <a:gd name="connsiteX11" fmla="*/ 2354442 w 3585445"/>
                            <a:gd name="connsiteY11" fmla="*/ 1543564 h 1543564"/>
                            <a:gd name="connsiteX12" fmla="*/ 1721014 w 3585445"/>
                            <a:gd name="connsiteY12" fmla="*/ 1543564 h 1543564"/>
                            <a:gd name="connsiteX13" fmla="*/ 1195148 w 3585445"/>
                            <a:gd name="connsiteY13" fmla="*/ 1543564 h 1543564"/>
                            <a:gd name="connsiteX14" fmla="*/ 525865 w 3585445"/>
                            <a:gd name="connsiteY14" fmla="*/ 1543564 h 1543564"/>
                            <a:gd name="connsiteX15" fmla="*/ 0 w 3585445"/>
                            <a:gd name="connsiteY15" fmla="*/ 1543564 h 1543564"/>
                            <a:gd name="connsiteX16" fmla="*/ 0 w 3585445"/>
                            <a:gd name="connsiteY16" fmla="*/ 1044478 h 1543564"/>
                            <a:gd name="connsiteX17" fmla="*/ 0 w 3585445"/>
                            <a:gd name="connsiteY17" fmla="*/ 529957 h 1543564"/>
                            <a:gd name="connsiteX18" fmla="*/ 0 w 3585445"/>
                            <a:gd name="connsiteY18" fmla="*/ 0 h 154356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3585445" h="1543564" fill="none" extrusionOk="0">
                              <a:moveTo>
                                <a:pt x="0" y="0"/>
                              </a:moveTo>
                              <a:cubicBezTo>
                                <a:pt x="254858" y="-62504"/>
                                <a:pt x="460930" y="79571"/>
                                <a:pt x="669283" y="0"/>
                              </a:cubicBezTo>
                              <a:cubicBezTo>
                                <a:pt x="877636" y="-79571"/>
                                <a:pt x="961917" y="18348"/>
                                <a:pt x="1231003" y="0"/>
                              </a:cubicBezTo>
                              <a:cubicBezTo>
                                <a:pt x="1500089" y="-18348"/>
                                <a:pt x="1562939" y="45217"/>
                                <a:pt x="1792722" y="0"/>
                              </a:cubicBezTo>
                              <a:cubicBezTo>
                                <a:pt x="2022505" y="-45217"/>
                                <a:pt x="2141389" y="55693"/>
                                <a:pt x="2426151" y="0"/>
                              </a:cubicBezTo>
                              <a:cubicBezTo>
                                <a:pt x="2710913" y="-55693"/>
                                <a:pt x="2752216" y="40755"/>
                                <a:pt x="3023725" y="0"/>
                              </a:cubicBezTo>
                              <a:cubicBezTo>
                                <a:pt x="3295234" y="-40755"/>
                                <a:pt x="3317657" y="44809"/>
                                <a:pt x="3585445" y="0"/>
                              </a:cubicBezTo>
                              <a:cubicBezTo>
                                <a:pt x="3649014" y="224578"/>
                                <a:pt x="3575263" y="285955"/>
                                <a:pt x="3585445" y="529957"/>
                              </a:cubicBezTo>
                              <a:cubicBezTo>
                                <a:pt x="3595627" y="773959"/>
                                <a:pt x="3545618" y="873781"/>
                                <a:pt x="3585445" y="1029043"/>
                              </a:cubicBezTo>
                              <a:cubicBezTo>
                                <a:pt x="3625272" y="1184305"/>
                                <a:pt x="3555410" y="1390506"/>
                                <a:pt x="3585445" y="1543564"/>
                              </a:cubicBezTo>
                              <a:cubicBezTo>
                                <a:pt x="3426569" y="1554830"/>
                                <a:pt x="3206927" y="1476950"/>
                                <a:pt x="3023725" y="1543564"/>
                              </a:cubicBezTo>
                              <a:cubicBezTo>
                                <a:pt x="2840523" y="1610178"/>
                                <a:pt x="2488323" y="1536622"/>
                                <a:pt x="2354442" y="1543564"/>
                              </a:cubicBezTo>
                              <a:cubicBezTo>
                                <a:pt x="2220561" y="1550506"/>
                                <a:pt x="1992423" y="1511357"/>
                                <a:pt x="1721014" y="1543564"/>
                              </a:cubicBezTo>
                              <a:cubicBezTo>
                                <a:pt x="1449605" y="1575771"/>
                                <a:pt x="1448077" y="1503029"/>
                                <a:pt x="1195148" y="1543564"/>
                              </a:cubicBezTo>
                              <a:cubicBezTo>
                                <a:pt x="942219" y="1584099"/>
                                <a:pt x="793588" y="1470390"/>
                                <a:pt x="525865" y="1543564"/>
                              </a:cubicBezTo>
                              <a:cubicBezTo>
                                <a:pt x="258142" y="1616738"/>
                                <a:pt x="209560" y="1502967"/>
                                <a:pt x="0" y="1543564"/>
                              </a:cubicBezTo>
                              <a:cubicBezTo>
                                <a:pt x="-4575" y="1442165"/>
                                <a:pt x="32323" y="1185689"/>
                                <a:pt x="0" y="1044478"/>
                              </a:cubicBezTo>
                              <a:cubicBezTo>
                                <a:pt x="-32323" y="903267"/>
                                <a:pt x="53872" y="651753"/>
                                <a:pt x="0" y="529957"/>
                              </a:cubicBezTo>
                              <a:cubicBezTo>
                                <a:pt x="-53872" y="408161"/>
                                <a:pt x="33936" y="135361"/>
                                <a:pt x="0" y="0"/>
                              </a:cubicBezTo>
                              <a:close/>
                            </a:path>
                            <a:path w="3585445" h="1543564" stroke="0" extrusionOk="0">
                              <a:moveTo>
                                <a:pt x="0" y="0"/>
                              </a:moveTo>
                              <a:cubicBezTo>
                                <a:pt x="213388" y="-10398"/>
                                <a:pt x="369365" y="43893"/>
                                <a:pt x="561720" y="0"/>
                              </a:cubicBezTo>
                              <a:cubicBezTo>
                                <a:pt x="754075" y="-43893"/>
                                <a:pt x="930449" y="60946"/>
                                <a:pt x="1195148" y="0"/>
                              </a:cubicBezTo>
                              <a:cubicBezTo>
                                <a:pt x="1459847" y="-60946"/>
                                <a:pt x="1523804" y="98"/>
                                <a:pt x="1721014" y="0"/>
                              </a:cubicBezTo>
                              <a:cubicBezTo>
                                <a:pt x="1918224" y="-98"/>
                                <a:pt x="2172675" y="57360"/>
                                <a:pt x="2318588" y="0"/>
                              </a:cubicBezTo>
                              <a:cubicBezTo>
                                <a:pt x="2464501" y="-57360"/>
                                <a:pt x="2642467" y="62191"/>
                                <a:pt x="2952016" y="0"/>
                              </a:cubicBezTo>
                              <a:cubicBezTo>
                                <a:pt x="3261565" y="-62191"/>
                                <a:pt x="3452975" y="29337"/>
                                <a:pt x="3585445" y="0"/>
                              </a:cubicBezTo>
                              <a:cubicBezTo>
                                <a:pt x="3591611" y="160885"/>
                                <a:pt x="3556153" y="303970"/>
                                <a:pt x="3585445" y="499086"/>
                              </a:cubicBezTo>
                              <a:cubicBezTo>
                                <a:pt x="3614737" y="694202"/>
                                <a:pt x="3539012" y="789748"/>
                                <a:pt x="3585445" y="1029043"/>
                              </a:cubicBezTo>
                              <a:cubicBezTo>
                                <a:pt x="3631878" y="1268338"/>
                                <a:pt x="3581981" y="1342877"/>
                                <a:pt x="3585445" y="1543564"/>
                              </a:cubicBezTo>
                              <a:cubicBezTo>
                                <a:pt x="3315545" y="1577727"/>
                                <a:pt x="3204331" y="1534928"/>
                                <a:pt x="3023725" y="1543564"/>
                              </a:cubicBezTo>
                              <a:cubicBezTo>
                                <a:pt x="2843119" y="1552200"/>
                                <a:pt x="2603774" y="1472086"/>
                                <a:pt x="2390297" y="1543564"/>
                              </a:cubicBezTo>
                              <a:cubicBezTo>
                                <a:pt x="2176820" y="1615042"/>
                                <a:pt x="2036487" y="1532069"/>
                                <a:pt x="1864431" y="1543564"/>
                              </a:cubicBezTo>
                              <a:cubicBezTo>
                                <a:pt x="1692375" y="1555059"/>
                                <a:pt x="1407595" y="1498662"/>
                                <a:pt x="1266857" y="1543564"/>
                              </a:cubicBezTo>
                              <a:cubicBezTo>
                                <a:pt x="1126119" y="1588466"/>
                                <a:pt x="872472" y="1473813"/>
                                <a:pt x="669283" y="1543564"/>
                              </a:cubicBezTo>
                              <a:cubicBezTo>
                                <a:pt x="466094" y="1613315"/>
                                <a:pt x="172808" y="1501023"/>
                                <a:pt x="0" y="1543564"/>
                              </a:cubicBezTo>
                              <a:cubicBezTo>
                                <a:pt x="-11625" y="1413117"/>
                                <a:pt x="57858" y="1259388"/>
                                <a:pt x="0" y="1013607"/>
                              </a:cubicBezTo>
                              <a:cubicBezTo>
                                <a:pt x="-57858" y="767826"/>
                                <a:pt x="26760" y="748425"/>
                                <a:pt x="0" y="499086"/>
                              </a:cubicBezTo>
                              <a:cubicBezTo>
                                <a:pt x="-26760" y="249747"/>
                                <a:pt x="26197" y="20988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77412259-47FB-423C-8F9A-B12F3C8F23CD}"/>
              </a:ext>
            </a:extLst>
          </p:cNvPr>
          <p:cNvCxnSpPr>
            <a:cxnSpLocks/>
          </p:cNvCxnSpPr>
          <p:nvPr/>
        </p:nvCxnSpPr>
        <p:spPr>
          <a:xfrm>
            <a:off x="8958213" y="1331203"/>
            <a:ext cx="0" cy="4850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6D6F4E30-1C06-4F77-A9DF-FC203086DBA7}"/>
              </a:ext>
            </a:extLst>
          </p:cNvPr>
          <p:cNvCxnSpPr>
            <a:cxnSpLocks/>
          </p:cNvCxnSpPr>
          <p:nvPr/>
        </p:nvCxnSpPr>
        <p:spPr>
          <a:xfrm>
            <a:off x="9110613" y="4431512"/>
            <a:ext cx="0" cy="4850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7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382120" y="289928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885417 w 5189220"/>
              <a:gd name="connsiteY3" fmla="*/ 0 h 646331"/>
              <a:gd name="connsiteX4" fmla="*/ 2410104 w 5189220"/>
              <a:gd name="connsiteY4" fmla="*/ 0 h 646331"/>
              <a:gd name="connsiteX5" fmla="*/ 2882900 w 5189220"/>
              <a:gd name="connsiteY5" fmla="*/ 0 h 646331"/>
              <a:gd name="connsiteX6" fmla="*/ 3303803 w 5189220"/>
              <a:gd name="connsiteY6" fmla="*/ 0 h 646331"/>
              <a:gd name="connsiteX7" fmla="*/ 3776599 w 5189220"/>
              <a:gd name="connsiteY7" fmla="*/ 0 h 646331"/>
              <a:gd name="connsiteX8" fmla="*/ 4405071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36092 h 646331"/>
              <a:gd name="connsiteX11" fmla="*/ 5189220 w 5189220"/>
              <a:gd name="connsiteY11" fmla="*/ 646331 h 646331"/>
              <a:gd name="connsiteX12" fmla="*/ 4664532 w 5189220"/>
              <a:gd name="connsiteY12" fmla="*/ 646331 h 646331"/>
              <a:gd name="connsiteX13" fmla="*/ 3984168 w 5189220"/>
              <a:gd name="connsiteY13" fmla="*/ 646331 h 646331"/>
              <a:gd name="connsiteX14" fmla="*/ 3355696 w 5189220"/>
              <a:gd name="connsiteY14" fmla="*/ 646331 h 646331"/>
              <a:gd name="connsiteX15" fmla="*/ 2675331 w 5189220"/>
              <a:gd name="connsiteY15" fmla="*/ 646331 h 646331"/>
              <a:gd name="connsiteX16" fmla="*/ 2254428 w 5189220"/>
              <a:gd name="connsiteY16" fmla="*/ 646331 h 646331"/>
              <a:gd name="connsiteX17" fmla="*/ 1574063 w 5189220"/>
              <a:gd name="connsiteY17" fmla="*/ 646331 h 646331"/>
              <a:gd name="connsiteX18" fmla="*/ 893699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47931" y="-4141"/>
                  <a:pt x="459274" y="55386"/>
                  <a:pt x="680364" y="0"/>
                </a:cubicBezTo>
                <a:cubicBezTo>
                  <a:pt x="901454" y="-55386"/>
                  <a:pt x="966951" y="29543"/>
                  <a:pt x="1205052" y="0"/>
                </a:cubicBezTo>
                <a:cubicBezTo>
                  <a:pt x="1443153" y="-29543"/>
                  <a:pt x="1712552" y="21315"/>
                  <a:pt x="1885417" y="0"/>
                </a:cubicBezTo>
                <a:cubicBezTo>
                  <a:pt x="2058282" y="-21315"/>
                  <a:pt x="2223425" y="46369"/>
                  <a:pt x="2410104" y="0"/>
                </a:cubicBezTo>
                <a:cubicBezTo>
                  <a:pt x="2596783" y="-46369"/>
                  <a:pt x="2675766" y="13093"/>
                  <a:pt x="2882900" y="0"/>
                </a:cubicBezTo>
                <a:cubicBezTo>
                  <a:pt x="3090034" y="-13093"/>
                  <a:pt x="3176440" y="35010"/>
                  <a:pt x="3303803" y="0"/>
                </a:cubicBezTo>
                <a:cubicBezTo>
                  <a:pt x="3431166" y="-35010"/>
                  <a:pt x="3584249" y="7137"/>
                  <a:pt x="3776599" y="0"/>
                </a:cubicBezTo>
                <a:cubicBezTo>
                  <a:pt x="3968949" y="-7137"/>
                  <a:pt x="4103820" y="16572"/>
                  <a:pt x="4405071" y="0"/>
                </a:cubicBezTo>
                <a:cubicBezTo>
                  <a:pt x="4706322" y="-16572"/>
                  <a:pt x="4979684" y="79295"/>
                  <a:pt x="5189220" y="0"/>
                </a:cubicBezTo>
                <a:cubicBezTo>
                  <a:pt x="5198730" y="123740"/>
                  <a:pt x="5177925" y="259932"/>
                  <a:pt x="5189220" y="336092"/>
                </a:cubicBezTo>
                <a:cubicBezTo>
                  <a:pt x="5200515" y="412252"/>
                  <a:pt x="5161999" y="520178"/>
                  <a:pt x="5189220" y="646331"/>
                </a:cubicBezTo>
                <a:cubicBezTo>
                  <a:pt x="5020073" y="669368"/>
                  <a:pt x="4880811" y="636741"/>
                  <a:pt x="4664532" y="646331"/>
                </a:cubicBezTo>
                <a:cubicBezTo>
                  <a:pt x="4448253" y="655921"/>
                  <a:pt x="4124826" y="576546"/>
                  <a:pt x="3984168" y="646331"/>
                </a:cubicBezTo>
                <a:cubicBezTo>
                  <a:pt x="3843510" y="716116"/>
                  <a:pt x="3592405" y="583176"/>
                  <a:pt x="3355696" y="646331"/>
                </a:cubicBezTo>
                <a:cubicBezTo>
                  <a:pt x="3118987" y="709486"/>
                  <a:pt x="2844418" y="596958"/>
                  <a:pt x="2675331" y="646331"/>
                </a:cubicBezTo>
                <a:cubicBezTo>
                  <a:pt x="2506244" y="695704"/>
                  <a:pt x="2408232" y="634760"/>
                  <a:pt x="2254428" y="646331"/>
                </a:cubicBezTo>
                <a:cubicBezTo>
                  <a:pt x="2100624" y="657902"/>
                  <a:pt x="1834957" y="584746"/>
                  <a:pt x="1574063" y="646331"/>
                </a:cubicBezTo>
                <a:cubicBezTo>
                  <a:pt x="1313169" y="707916"/>
                  <a:pt x="1050660" y="636485"/>
                  <a:pt x="893699" y="646331"/>
                </a:cubicBezTo>
                <a:cubicBezTo>
                  <a:pt x="736738" y="656177"/>
                  <a:pt x="436007" y="550054"/>
                  <a:pt x="0" y="646331"/>
                </a:cubicBezTo>
                <a:cubicBezTo>
                  <a:pt x="-17910" y="563514"/>
                  <a:pt x="23960" y="476555"/>
                  <a:pt x="0" y="329629"/>
                </a:cubicBezTo>
                <a:cubicBezTo>
                  <a:pt x="-23960" y="182703"/>
                  <a:pt x="20486" y="1420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2503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RESULTADOS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6823052-0DBE-47D5-A942-69C0B30A2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966432"/>
              </p:ext>
            </p:extLst>
          </p:nvPr>
        </p:nvGraphicFramePr>
        <p:xfrm>
          <a:off x="3559299" y="2339559"/>
          <a:ext cx="4187687" cy="332162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14330">
                  <a:extLst>
                    <a:ext uri="{9D8B030D-6E8A-4147-A177-3AD203B41FA5}">
                      <a16:colId xmlns:a16="http://schemas.microsoft.com/office/drawing/2014/main" val="1948966959"/>
                    </a:ext>
                  </a:extLst>
                </a:gridCol>
                <a:gridCol w="1135137">
                  <a:extLst>
                    <a:ext uri="{9D8B030D-6E8A-4147-A177-3AD203B41FA5}">
                      <a16:colId xmlns:a16="http://schemas.microsoft.com/office/drawing/2014/main" val="2659243945"/>
                    </a:ext>
                  </a:extLst>
                </a:gridCol>
                <a:gridCol w="1038220">
                  <a:extLst>
                    <a:ext uri="{9D8B030D-6E8A-4147-A177-3AD203B41FA5}">
                      <a16:colId xmlns:a16="http://schemas.microsoft.com/office/drawing/2014/main" val="2504066739"/>
                    </a:ext>
                  </a:extLst>
                </a:gridCol>
              </a:tblGrid>
              <a:tr h="55434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 (años)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Hembras bovinas por tratamiento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776076"/>
                  </a:ext>
                </a:extLst>
              </a:tr>
              <a:tr h="2538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Protocolo 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Protocolo 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8618340"/>
                  </a:ext>
                </a:extLst>
              </a:tr>
              <a:tr h="6453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8234911"/>
                  </a:ext>
                </a:extLst>
              </a:tr>
              <a:tr h="25386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79216034"/>
                  </a:ext>
                </a:extLst>
              </a:tr>
              <a:tr h="25386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35132697"/>
                  </a:ext>
                </a:extLst>
              </a:tr>
              <a:tr h="25386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4645921"/>
                  </a:ext>
                </a:extLst>
              </a:tr>
              <a:tr h="25386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0138314"/>
                  </a:ext>
                </a:extLst>
              </a:tr>
              <a:tr h="25386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38785853"/>
                  </a:ext>
                </a:extLst>
              </a:tr>
              <a:tr h="25386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Vacas muestreadas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321972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9BCB4364-957E-4D36-AFD0-25AD125C04E5}"/>
              </a:ext>
            </a:extLst>
          </p:cNvPr>
          <p:cNvGrpSpPr/>
          <p:nvPr/>
        </p:nvGrpSpPr>
        <p:grpSpPr>
          <a:xfrm>
            <a:off x="3358663" y="1232924"/>
            <a:ext cx="5189220" cy="5343644"/>
            <a:chOff x="3382120" y="1224428"/>
            <a:chExt cx="5189220" cy="534364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F9D056F8-FF33-4971-BFE1-6AD783F1B4F1}"/>
                </a:ext>
              </a:extLst>
            </p:cNvPr>
            <p:cNvGrpSpPr/>
            <p:nvPr/>
          </p:nvGrpSpPr>
          <p:grpSpPr>
            <a:xfrm>
              <a:off x="3382120" y="1224428"/>
              <a:ext cx="5189220" cy="5343644"/>
              <a:chOff x="638390" y="1224428"/>
              <a:chExt cx="5189220" cy="5343644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2959ECD-C53F-49C9-A562-99FDC157C1D1}"/>
                  </a:ext>
                </a:extLst>
              </p:cNvPr>
              <p:cNvSpPr txBox="1"/>
              <p:nvPr/>
            </p:nvSpPr>
            <p:spPr>
              <a:xfrm>
                <a:off x="1667288" y="1224428"/>
                <a:ext cx="2531165" cy="369332"/>
              </a:xfrm>
              <a:custGeom>
                <a:avLst/>
                <a:gdLst>
                  <a:gd name="connsiteX0" fmla="*/ 0 w 2531165"/>
                  <a:gd name="connsiteY0" fmla="*/ 0 h 369332"/>
                  <a:gd name="connsiteX1" fmla="*/ 430298 w 2531165"/>
                  <a:gd name="connsiteY1" fmla="*/ 0 h 369332"/>
                  <a:gd name="connsiteX2" fmla="*/ 911219 w 2531165"/>
                  <a:gd name="connsiteY2" fmla="*/ 0 h 369332"/>
                  <a:gd name="connsiteX3" fmla="*/ 1341517 w 2531165"/>
                  <a:gd name="connsiteY3" fmla="*/ 0 h 369332"/>
                  <a:gd name="connsiteX4" fmla="*/ 1771816 w 2531165"/>
                  <a:gd name="connsiteY4" fmla="*/ 0 h 369332"/>
                  <a:gd name="connsiteX5" fmla="*/ 2531165 w 2531165"/>
                  <a:gd name="connsiteY5" fmla="*/ 0 h 369332"/>
                  <a:gd name="connsiteX6" fmla="*/ 2531165 w 2531165"/>
                  <a:gd name="connsiteY6" fmla="*/ 369332 h 369332"/>
                  <a:gd name="connsiteX7" fmla="*/ 1999620 w 2531165"/>
                  <a:gd name="connsiteY7" fmla="*/ 369332 h 369332"/>
                  <a:gd name="connsiteX8" fmla="*/ 1442764 w 2531165"/>
                  <a:gd name="connsiteY8" fmla="*/ 369332 h 369332"/>
                  <a:gd name="connsiteX9" fmla="*/ 885908 w 2531165"/>
                  <a:gd name="connsiteY9" fmla="*/ 369332 h 369332"/>
                  <a:gd name="connsiteX10" fmla="*/ 0 w 2531165"/>
                  <a:gd name="connsiteY10" fmla="*/ 369332 h 369332"/>
                  <a:gd name="connsiteX11" fmla="*/ 0 w 2531165"/>
                  <a:gd name="connsiteY11" fmla="*/ 0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1165" h="369332" fill="none" extrusionOk="0">
                    <a:moveTo>
                      <a:pt x="0" y="0"/>
                    </a:moveTo>
                    <a:cubicBezTo>
                      <a:pt x="180757" y="-17167"/>
                      <a:pt x="344195" y="49467"/>
                      <a:pt x="430298" y="0"/>
                    </a:cubicBezTo>
                    <a:cubicBezTo>
                      <a:pt x="516401" y="-49467"/>
                      <a:pt x="742299" y="16231"/>
                      <a:pt x="911219" y="0"/>
                    </a:cubicBezTo>
                    <a:cubicBezTo>
                      <a:pt x="1080139" y="-16231"/>
                      <a:pt x="1180604" y="46321"/>
                      <a:pt x="1341517" y="0"/>
                    </a:cubicBezTo>
                    <a:cubicBezTo>
                      <a:pt x="1502430" y="-46321"/>
                      <a:pt x="1680940" y="17752"/>
                      <a:pt x="1771816" y="0"/>
                    </a:cubicBezTo>
                    <a:cubicBezTo>
                      <a:pt x="1862692" y="-17752"/>
                      <a:pt x="2156153" y="1980"/>
                      <a:pt x="2531165" y="0"/>
                    </a:cubicBezTo>
                    <a:cubicBezTo>
                      <a:pt x="2534546" y="147858"/>
                      <a:pt x="2530130" y="237190"/>
                      <a:pt x="2531165" y="369332"/>
                    </a:cubicBezTo>
                    <a:cubicBezTo>
                      <a:pt x="2313553" y="378432"/>
                      <a:pt x="2202566" y="311498"/>
                      <a:pt x="1999620" y="369332"/>
                    </a:cubicBezTo>
                    <a:cubicBezTo>
                      <a:pt x="1796675" y="427166"/>
                      <a:pt x="1719004" y="343126"/>
                      <a:pt x="1442764" y="369332"/>
                    </a:cubicBezTo>
                    <a:cubicBezTo>
                      <a:pt x="1166524" y="395538"/>
                      <a:pt x="1144792" y="321965"/>
                      <a:pt x="885908" y="369332"/>
                    </a:cubicBezTo>
                    <a:cubicBezTo>
                      <a:pt x="627024" y="416699"/>
                      <a:pt x="281674" y="282857"/>
                      <a:pt x="0" y="369332"/>
                    </a:cubicBezTo>
                    <a:cubicBezTo>
                      <a:pt x="-28184" y="234778"/>
                      <a:pt x="26765" y="101029"/>
                      <a:pt x="0" y="0"/>
                    </a:cubicBezTo>
                    <a:close/>
                  </a:path>
                  <a:path w="2531165" h="369332" stroke="0" extrusionOk="0">
                    <a:moveTo>
                      <a:pt x="0" y="0"/>
                    </a:moveTo>
                    <a:cubicBezTo>
                      <a:pt x="147438" y="-8864"/>
                      <a:pt x="276798" y="5682"/>
                      <a:pt x="480921" y="0"/>
                    </a:cubicBezTo>
                    <a:cubicBezTo>
                      <a:pt x="685044" y="-5682"/>
                      <a:pt x="869280" y="190"/>
                      <a:pt x="1012466" y="0"/>
                    </a:cubicBezTo>
                    <a:cubicBezTo>
                      <a:pt x="1155652" y="-190"/>
                      <a:pt x="1249471" y="53072"/>
                      <a:pt x="1468076" y="0"/>
                    </a:cubicBezTo>
                    <a:cubicBezTo>
                      <a:pt x="1686681" y="-53072"/>
                      <a:pt x="1800050" y="28169"/>
                      <a:pt x="1974309" y="0"/>
                    </a:cubicBezTo>
                    <a:cubicBezTo>
                      <a:pt x="2148568" y="-28169"/>
                      <a:pt x="2401512" y="11614"/>
                      <a:pt x="2531165" y="0"/>
                    </a:cubicBezTo>
                    <a:cubicBezTo>
                      <a:pt x="2538814" y="143037"/>
                      <a:pt x="2525850" y="233702"/>
                      <a:pt x="2531165" y="369332"/>
                    </a:cubicBezTo>
                    <a:cubicBezTo>
                      <a:pt x="2297171" y="399509"/>
                      <a:pt x="2154201" y="346996"/>
                      <a:pt x="2050244" y="369332"/>
                    </a:cubicBezTo>
                    <a:cubicBezTo>
                      <a:pt x="1946287" y="391668"/>
                      <a:pt x="1708341" y="335871"/>
                      <a:pt x="1594634" y="369332"/>
                    </a:cubicBezTo>
                    <a:cubicBezTo>
                      <a:pt x="1480927" y="402793"/>
                      <a:pt x="1221413" y="347258"/>
                      <a:pt x="1113713" y="369332"/>
                    </a:cubicBezTo>
                    <a:cubicBezTo>
                      <a:pt x="1006013" y="391406"/>
                      <a:pt x="878102" y="352510"/>
                      <a:pt x="658103" y="369332"/>
                    </a:cubicBezTo>
                    <a:cubicBezTo>
                      <a:pt x="438104" y="386154"/>
                      <a:pt x="185825" y="344435"/>
                      <a:pt x="0" y="369332"/>
                    </a:cubicBezTo>
                    <a:cubicBezTo>
                      <a:pt x="-17629" y="287325"/>
                      <a:pt x="11971" y="180136"/>
                      <a:pt x="0" y="0"/>
                    </a:cubicBezTo>
                    <a:close/>
                  </a:path>
                </a:pathLst>
              </a:custGeom>
              <a:ln w="38100">
                <a:extLst>
                  <a:ext uri="{C807C97D-BFC1-408E-A445-0C87EB9F89A2}">
                    <ask:lineSketchStyleProps xmlns:ask="http://schemas.microsoft.com/office/drawing/2018/sketchyshapes" sd="3182535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C" b="1" dirty="0"/>
                  <a:t>Edad</a:t>
                </a:r>
              </a:p>
            </p:txBody>
          </p:sp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DDB2250-517C-47FD-9252-22A79409673C}"/>
                  </a:ext>
                </a:extLst>
              </p:cNvPr>
              <p:cNvSpPr txBox="1"/>
              <p:nvPr/>
            </p:nvSpPr>
            <p:spPr>
              <a:xfrm>
                <a:off x="638390" y="5847105"/>
                <a:ext cx="5189220" cy="720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MX" sz="11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Nota</a:t>
                </a:r>
                <a:r>
                  <a:rPr lang="es-MX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En la tabla se muestra la edad de las receptoras bovinas </a:t>
                </a:r>
                <a:r>
                  <a:rPr lang="es-EC" sz="1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seleccionadas para transferencia de embriones, siendo el p-valor 0.001.</a:t>
                </a:r>
                <a:endPara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8F2D240-DC7B-4287-A9DD-3296363B3B9B}"/>
                  </a:ext>
                </a:extLst>
              </p:cNvPr>
              <p:cNvSpPr txBox="1"/>
              <p:nvPr/>
            </p:nvSpPr>
            <p:spPr>
              <a:xfrm>
                <a:off x="839026" y="1807293"/>
                <a:ext cx="4557689" cy="378373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587208445">
                      <a:custGeom>
                        <a:avLst/>
                        <a:gdLst>
                          <a:gd name="connsiteX0" fmla="*/ 0 w 5070698"/>
                          <a:gd name="connsiteY0" fmla="*/ 0 h 773738"/>
                          <a:gd name="connsiteX1" fmla="*/ 664825 w 5070698"/>
                          <a:gd name="connsiteY1" fmla="*/ 0 h 773738"/>
                          <a:gd name="connsiteX2" fmla="*/ 1228236 w 5070698"/>
                          <a:gd name="connsiteY2" fmla="*/ 0 h 773738"/>
                          <a:gd name="connsiteX3" fmla="*/ 1893061 w 5070698"/>
                          <a:gd name="connsiteY3" fmla="*/ 0 h 773738"/>
                          <a:gd name="connsiteX4" fmla="*/ 2557885 w 5070698"/>
                          <a:gd name="connsiteY4" fmla="*/ 0 h 773738"/>
                          <a:gd name="connsiteX5" fmla="*/ 3121296 w 5070698"/>
                          <a:gd name="connsiteY5" fmla="*/ 0 h 773738"/>
                          <a:gd name="connsiteX6" fmla="*/ 3684707 w 5070698"/>
                          <a:gd name="connsiteY6" fmla="*/ 0 h 773738"/>
                          <a:gd name="connsiteX7" fmla="*/ 4248118 w 5070698"/>
                          <a:gd name="connsiteY7" fmla="*/ 0 h 773738"/>
                          <a:gd name="connsiteX8" fmla="*/ 5070698 w 5070698"/>
                          <a:gd name="connsiteY8" fmla="*/ 0 h 773738"/>
                          <a:gd name="connsiteX9" fmla="*/ 5070698 w 5070698"/>
                          <a:gd name="connsiteY9" fmla="*/ 363657 h 773738"/>
                          <a:gd name="connsiteX10" fmla="*/ 5070698 w 5070698"/>
                          <a:gd name="connsiteY10" fmla="*/ 773738 h 773738"/>
                          <a:gd name="connsiteX11" fmla="*/ 4456580 w 5070698"/>
                          <a:gd name="connsiteY11" fmla="*/ 773738 h 773738"/>
                          <a:gd name="connsiteX12" fmla="*/ 3842462 w 5070698"/>
                          <a:gd name="connsiteY12" fmla="*/ 773738 h 773738"/>
                          <a:gd name="connsiteX13" fmla="*/ 3177637 w 5070698"/>
                          <a:gd name="connsiteY13" fmla="*/ 773738 h 773738"/>
                          <a:gd name="connsiteX14" fmla="*/ 2664934 w 5070698"/>
                          <a:gd name="connsiteY14" fmla="*/ 773738 h 773738"/>
                          <a:gd name="connsiteX15" fmla="*/ 2202937 w 5070698"/>
                          <a:gd name="connsiteY15" fmla="*/ 773738 h 773738"/>
                          <a:gd name="connsiteX16" fmla="*/ 1740940 w 5070698"/>
                          <a:gd name="connsiteY16" fmla="*/ 773738 h 773738"/>
                          <a:gd name="connsiteX17" fmla="*/ 1076115 w 5070698"/>
                          <a:gd name="connsiteY17" fmla="*/ 773738 h 773738"/>
                          <a:gd name="connsiteX18" fmla="*/ 0 w 5070698"/>
                          <a:gd name="connsiteY18" fmla="*/ 773738 h 773738"/>
                          <a:gd name="connsiteX19" fmla="*/ 0 w 5070698"/>
                          <a:gd name="connsiteY19" fmla="*/ 394606 h 773738"/>
                          <a:gd name="connsiteX20" fmla="*/ 0 w 5070698"/>
                          <a:gd name="connsiteY20" fmla="*/ 0 h 7737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070698" h="773738" extrusionOk="0">
                            <a:moveTo>
                              <a:pt x="0" y="0"/>
                            </a:moveTo>
                            <a:cubicBezTo>
                              <a:pt x="245692" y="-237"/>
                              <a:pt x="341431" y="24630"/>
                              <a:pt x="664825" y="0"/>
                            </a:cubicBezTo>
                            <a:cubicBezTo>
                              <a:pt x="988219" y="-24630"/>
                              <a:pt x="1092060" y="30584"/>
                              <a:pt x="1228236" y="0"/>
                            </a:cubicBezTo>
                            <a:cubicBezTo>
                              <a:pt x="1364412" y="-30584"/>
                              <a:pt x="1709723" y="69257"/>
                              <a:pt x="1893061" y="0"/>
                            </a:cubicBezTo>
                            <a:cubicBezTo>
                              <a:pt x="2076400" y="-69257"/>
                              <a:pt x="2382363" y="33650"/>
                              <a:pt x="2557885" y="0"/>
                            </a:cubicBezTo>
                            <a:cubicBezTo>
                              <a:pt x="2733407" y="-33650"/>
                              <a:pt x="2874466" y="40848"/>
                              <a:pt x="3121296" y="0"/>
                            </a:cubicBezTo>
                            <a:cubicBezTo>
                              <a:pt x="3368126" y="-40848"/>
                              <a:pt x="3409211" y="40496"/>
                              <a:pt x="3684707" y="0"/>
                            </a:cubicBezTo>
                            <a:cubicBezTo>
                              <a:pt x="3960203" y="-40496"/>
                              <a:pt x="4062833" y="67468"/>
                              <a:pt x="4248118" y="0"/>
                            </a:cubicBezTo>
                            <a:cubicBezTo>
                              <a:pt x="4433403" y="-67468"/>
                              <a:pt x="4846344" y="30283"/>
                              <a:pt x="5070698" y="0"/>
                            </a:cubicBezTo>
                            <a:cubicBezTo>
                              <a:pt x="5094362" y="107389"/>
                              <a:pt x="5042788" y="190695"/>
                              <a:pt x="5070698" y="363657"/>
                            </a:cubicBezTo>
                            <a:cubicBezTo>
                              <a:pt x="5098608" y="536619"/>
                              <a:pt x="5059997" y="651705"/>
                              <a:pt x="5070698" y="773738"/>
                            </a:cubicBezTo>
                            <a:cubicBezTo>
                              <a:pt x="4865966" y="787252"/>
                              <a:pt x="4614180" y="707109"/>
                              <a:pt x="4456580" y="773738"/>
                            </a:cubicBezTo>
                            <a:cubicBezTo>
                              <a:pt x="4298980" y="840367"/>
                              <a:pt x="4055834" y="760617"/>
                              <a:pt x="3842462" y="773738"/>
                            </a:cubicBezTo>
                            <a:cubicBezTo>
                              <a:pt x="3629090" y="786859"/>
                              <a:pt x="3466087" y="764691"/>
                              <a:pt x="3177637" y="773738"/>
                            </a:cubicBezTo>
                            <a:cubicBezTo>
                              <a:pt x="2889188" y="782785"/>
                              <a:pt x="2833594" y="739343"/>
                              <a:pt x="2664934" y="773738"/>
                            </a:cubicBezTo>
                            <a:cubicBezTo>
                              <a:pt x="2496274" y="808133"/>
                              <a:pt x="2362695" y="726495"/>
                              <a:pt x="2202937" y="773738"/>
                            </a:cubicBezTo>
                            <a:cubicBezTo>
                              <a:pt x="2043179" y="820981"/>
                              <a:pt x="1953279" y="764088"/>
                              <a:pt x="1740940" y="773738"/>
                            </a:cubicBezTo>
                            <a:cubicBezTo>
                              <a:pt x="1528601" y="783388"/>
                              <a:pt x="1378722" y="751458"/>
                              <a:pt x="1076115" y="773738"/>
                            </a:cubicBezTo>
                            <a:cubicBezTo>
                              <a:pt x="773509" y="796018"/>
                              <a:pt x="292542" y="659750"/>
                              <a:pt x="0" y="773738"/>
                            </a:cubicBezTo>
                            <a:cubicBezTo>
                              <a:pt x="-5842" y="609339"/>
                              <a:pt x="10700" y="567605"/>
                              <a:pt x="0" y="394606"/>
                            </a:cubicBezTo>
                            <a:cubicBezTo>
                              <a:pt x="-10700" y="221607"/>
                              <a:pt x="3859" y="19504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EC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Tabla 5. </a:t>
                </a:r>
                <a:r>
                  <a:rPr lang="es-EC" sz="1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Edad de las receptoras bovinas </a:t>
                </a:r>
                <a:endParaRPr lang="es-EC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E39A1602-6CF7-465A-B8E9-12D2FC4357E8}"/>
                </a:ext>
              </a:extLst>
            </p:cNvPr>
            <p:cNvSpPr/>
            <p:nvPr/>
          </p:nvSpPr>
          <p:spPr>
            <a:xfrm>
              <a:off x="4318253" y="4280452"/>
              <a:ext cx="463826" cy="562411"/>
            </a:xfrm>
            <a:prstGeom prst="ellips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B6A637A-8BD3-46AD-AF88-D2B6A3B74F89}"/>
              </a:ext>
            </a:extLst>
          </p:cNvPr>
          <p:cNvSpPr/>
          <p:nvPr/>
        </p:nvSpPr>
        <p:spPr>
          <a:xfrm>
            <a:off x="1306432" y="4288948"/>
            <a:ext cx="1934428" cy="8355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100" dirty="0">
                <a:latin typeface="Arial" panose="020B0604020202020204" pitchFamily="34" charset="0"/>
                <a:cs typeface="Arial" panose="020B0604020202020204" pitchFamily="34" charset="0"/>
              </a:rPr>
              <a:t>Reducir inconvenientes en el manejo de hembras bovinas (Brown, 2020).</a:t>
            </a:r>
          </a:p>
        </p:txBody>
      </p:sp>
    </p:spTree>
    <p:extLst>
      <p:ext uri="{BB962C8B-B14F-4D97-AF65-F5344CB8AC3E}">
        <p14:creationId xmlns:p14="http://schemas.microsoft.com/office/powerpoint/2010/main" val="296737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382120" y="289928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885417 w 5189220"/>
              <a:gd name="connsiteY3" fmla="*/ 0 h 646331"/>
              <a:gd name="connsiteX4" fmla="*/ 2410104 w 5189220"/>
              <a:gd name="connsiteY4" fmla="*/ 0 h 646331"/>
              <a:gd name="connsiteX5" fmla="*/ 2882900 w 5189220"/>
              <a:gd name="connsiteY5" fmla="*/ 0 h 646331"/>
              <a:gd name="connsiteX6" fmla="*/ 3303803 w 5189220"/>
              <a:gd name="connsiteY6" fmla="*/ 0 h 646331"/>
              <a:gd name="connsiteX7" fmla="*/ 3776599 w 5189220"/>
              <a:gd name="connsiteY7" fmla="*/ 0 h 646331"/>
              <a:gd name="connsiteX8" fmla="*/ 4405071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36092 h 646331"/>
              <a:gd name="connsiteX11" fmla="*/ 5189220 w 5189220"/>
              <a:gd name="connsiteY11" fmla="*/ 646331 h 646331"/>
              <a:gd name="connsiteX12" fmla="*/ 4664532 w 5189220"/>
              <a:gd name="connsiteY12" fmla="*/ 646331 h 646331"/>
              <a:gd name="connsiteX13" fmla="*/ 3984168 w 5189220"/>
              <a:gd name="connsiteY13" fmla="*/ 646331 h 646331"/>
              <a:gd name="connsiteX14" fmla="*/ 3355696 w 5189220"/>
              <a:gd name="connsiteY14" fmla="*/ 646331 h 646331"/>
              <a:gd name="connsiteX15" fmla="*/ 2675331 w 5189220"/>
              <a:gd name="connsiteY15" fmla="*/ 646331 h 646331"/>
              <a:gd name="connsiteX16" fmla="*/ 2254428 w 5189220"/>
              <a:gd name="connsiteY16" fmla="*/ 646331 h 646331"/>
              <a:gd name="connsiteX17" fmla="*/ 1574063 w 5189220"/>
              <a:gd name="connsiteY17" fmla="*/ 646331 h 646331"/>
              <a:gd name="connsiteX18" fmla="*/ 893699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47931" y="-4141"/>
                  <a:pt x="459274" y="55386"/>
                  <a:pt x="680364" y="0"/>
                </a:cubicBezTo>
                <a:cubicBezTo>
                  <a:pt x="901454" y="-55386"/>
                  <a:pt x="966951" y="29543"/>
                  <a:pt x="1205052" y="0"/>
                </a:cubicBezTo>
                <a:cubicBezTo>
                  <a:pt x="1443153" y="-29543"/>
                  <a:pt x="1712552" y="21315"/>
                  <a:pt x="1885417" y="0"/>
                </a:cubicBezTo>
                <a:cubicBezTo>
                  <a:pt x="2058282" y="-21315"/>
                  <a:pt x="2223425" y="46369"/>
                  <a:pt x="2410104" y="0"/>
                </a:cubicBezTo>
                <a:cubicBezTo>
                  <a:pt x="2596783" y="-46369"/>
                  <a:pt x="2675766" y="13093"/>
                  <a:pt x="2882900" y="0"/>
                </a:cubicBezTo>
                <a:cubicBezTo>
                  <a:pt x="3090034" y="-13093"/>
                  <a:pt x="3176440" y="35010"/>
                  <a:pt x="3303803" y="0"/>
                </a:cubicBezTo>
                <a:cubicBezTo>
                  <a:pt x="3431166" y="-35010"/>
                  <a:pt x="3584249" y="7137"/>
                  <a:pt x="3776599" y="0"/>
                </a:cubicBezTo>
                <a:cubicBezTo>
                  <a:pt x="3968949" y="-7137"/>
                  <a:pt x="4103820" y="16572"/>
                  <a:pt x="4405071" y="0"/>
                </a:cubicBezTo>
                <a:cubicBezTo>
                  <a:pt x="4706322" y="-16572"/>
                  <a:pt x="4979684" y="79295"/>
                  <a:pt x="5189220" y="0"/>
                </a:cubicBezTo>
                <a:cubicBezTo>
                  <a:pt x="5198730" y="123740"/>
                  <a:pt x="5177925" y="259932"/>
                  <a:pt x="5189220" y="336092"/>
                </a:cubicBezTo>
                <a:cubicBezTo>
                  <a:pt x="5200515" y="412252"/>
                  <a:pt x="5161999" y="520178"/>
                  <a:pt x="5189220" y="646331"/>
                </a:cubicBezTo>
                <a:cubicBezTo>
                  <a:pt x="5020073" y="669368"/>
                  <a:pt x="4880811" y="636741"/>
                  <a:pt x="4664532" y="646331"/>
                </a:cubicBezTo>
                <a:cubicBezTo>
                  <a:pt x="4448253" y="655921"/>
                  <a:pt x="4124826" y="576546"/>
                  <a:pt x="3984168" y="646331"/>
                </a:cubicBezTo>
                <a:cubicBezTo>
                  <a:pt x="3843510" y="716116"/>
                  <a:pt x="3592405" y="583176"/>
                  <a:pt x="3355696" y="646331"/>
                </a:cubicBezTo>
                <a:cubicBezTo>
                  <a:pt x="3118987" y="709486"/>
                  <a:pt x="2844418" y="596958"/>
                  <a:pt x="2675331" y="646331"/>
                </a:cubicBezTo>
                <a:cubicBezTo>
                  <a:pt x="2506244" y="695704"/>
                  <a:pt x="2408232" y="634760"/>
                  <a:pt x="2254428" y="646331"/>
                </a:cubicBezTo>
                <a:cubicBezTo>
                  <a:pt x="2100624" y="657902"/>
                  <a:pt x="1834957" y="584746"/>
                  <a:pt x="1574063" y="646331"/>
                </a:cubicBezTo>
                <a:cubicBezTo>
                  <a:pt x="1313169" y="707916"/>
                  <a:pt x="1050660" y="636485"/>
                  <a:pt x="893699" y="646331"/>
                </a:cubicBezTo>
                <a:cubicBezTo>
                  <a:pt x="736738" y="656177"/>
                  <a:pt x="436007" y="550054"/>
                  <a:pt x="0" y="646331"/>
                </a:cubicBezTo>
                <a:cubicBezTo>
                  <a:pt x="-17910" y="563514"/>
                  <a:pt x="23960" y="476555"/>
                  <a:pt x="0" y="329629"/>
                </a:cubicBezTo>
                <a:cubicBezTo>
                  <a:pt x="-23960" y="182703"/>
                  <a:pt x="20486" y="1420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2503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RESULTADOS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9D056F8-FF33-4971-BFE1-6AD783F1B4F1}"/>
              </a:ext>
            </a:extLst>
          </p:cNvPr>
          <p:cNvGrpSpPr/>
          <p:nvPr/>
        </p:nvGrpSpPr>
        <p:grpSpPr>
          <a:xfrm>
            <a:off x="2588347" y="1142414"/>
            <a:ext cx="7138749" cy="5500764"/>
            <a:chOff x="17392" y="1743408"/>
            <a:chExt cx="7138749" cy="5500764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8DDB2250-517C-47FD-9252-22A79409673C}"/>
                </a:ext>
              </a:extLst>
            </p:cNvPr>
            <p:cNvSpPr txBox="1"/>
            <p:nvPr/>
          </p:nvSpPr>
          <p:spPr>
            <a:xfrm>
              <a:off x="17392" y="6484092"/>
              <a:ext cx="7138749" cy="7600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Nota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s-MX" sz="1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Clasificación de las hembras bovinas seleccionadas para la transferencia de embriones según la edad</a:t>
              </a:r>
              <a:r>
                <a:rPr lang="es-EC" sz="1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s-EC" sz="11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Fuente propia.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58F2D240-DC7B-4287-A9DD-3296363B3B9B}"/>
                </a:ext>
              </a:extLst>
            </p:cNvPr>
            <p:cNvSpPr txBox="1"/>
            <p:nvPr/>
          </p:nvSpPr>
          <p:spPr>
            <a:xfrm>
              <a:off x="17392" y="1743408"/>
              <a:ext cx="4557689" cy="378373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87208445">
                    <a:custGeom>
                      <a:avLst/>
                      <a:gdLst>
                        <a:gd name="connsiteX0" fmla="*/ 0 w 5070698"/>
                        <a:gd name="connsiteY0" fmla="*/ 0 h 773738"/>
                        <a:gd name="connsiteX1" fmla="*/ 664825 w 5070698"/>
                        <a:gd name="connsiteY1" fmla="*/ 0 h 773738"/>
                        <a:gd name="connsiteX2" fmla="*/ 1228236 w 5070698"/>
                        <a:gd name="connsiteY2" fmla="*/ 0 h 773738"/>
                        <a:gd name="connsiteX3" fmla="*/ 1893061 w 5070698"/>
                        <a:gd name="connsiteY3" fmla="*/ 0 h 773738"/>
                        <a:gd name="connsiteX4" fmla="*/ 2557885 w 5070698"/>
                        <a:gd name="connsiteY4" fmla="*/ 0 h 773738"/>
                        <a:gd name="connsiteX5" fmla="*/ 3121296 w 5070698"/>
                        <a:gd name="connsiteY5" fmla="*/ 0 h 773738"/>
                        <a:gd name="connsiteX6" fmla="*/ 3684707 w 5070698"/>
                        <a:gd name="connsiteY6" fmla="*/ 0 h 773738"/>
                        <a:gd name="connsiteX7" fmla="*/ 4248118 w 5070698"/>
                        <a:gd name="connsiteY7" fmla="*/ 0 h 773738"/>
                        <a:gd name="connsiteX8" fmla="*/ 5070698 w 5070698"/>
                        <a:gd name="connsiteY8" fmla="*/ 0 h 773738"/>
                        <a:gd name="connsiteX9" fmla="*/ 5070698 w 5070698"/>
                        <a:gd name="connsiteY9" fmla="*/ 363657 h 773738"/>
                        <a:gd name="connsiteX10" fmla="*/ 5070698 w 5070698"/>
                        <a:gd name="connsiteY10" fmla="*/ 773738 h 773738"/>
                        <a:gd name="connsiteX11" fmla="*/ 4456580 w 5070698"/>
                        <a:gd name="connsiteY11" fmla="*/ 773738 h 773738"/>
                        <a:gd name="connsiteX12" fmla="*/ 3842462 w 5070698"/>
                        <a:gd name="connsiteY12" fmla="*/ 773738 h 773738"/>
                        <a:gd name="connsiteX13" fmla="*/ 3177637 w 5070698"/>
                        <a:gd name="connsiteY13" fmla="*/ 773738 h 773738"/>
                        <a:gd name="connsiteX14" fmla="*/ 2664934 w 5070698"/>
                        <a:gd name="connsiteY14" fmla="*/ 773738 h 773738"/>
                        <a:gd name="connsiteX15" fmla="*/ 2202937 w 5070698"/>
                        <a:gd name="connsiteY15" fmla="*/ 773738 h 773738"/>
                        <a:gd name="connsiteX16" fmla="*/ 1740940 w 5070698"/>
                        <a:gd name="connsiteY16" fmla="*/ 773738 h 773738"/>
                        <a:gd name="connsiteX17" fmla="*/ 1076115 w 5070698"/>
                        <a:gd name="connsiteY17" fmla="*/ 773738 h 773738"/>
                        <a:gd name="connsiteX18" fmla="*/ 0 w 5070698"/>
                        <a:gd name="connsiteY18" fmla="*/ 773738 h 773738"/>
                        <a:gd name="connsiteX19" fmla="*/ 0 w 5070698"/>
                        <a:gd name="connsiteY19" fmla="*/ 394606 h 773738"/>
                        <a:gd name="connsiteX20" fmla="*/ 0 w 5070698"/>
                        <a:gd name="connsiteY20" fmla="*/ 0 h 773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5070698" h="773738" extrusionOk="0">
                          <a:moveTo>
                            <a:pt x="0" y="0"/>
                          </a:moveTo>
                          <a:cubicBezTo>
                            <a:pt x="245692" y="-237"/>
                            <a:pt x="341431" y="24630"/>
                            <a:pt x="664825" y="0"/>
                          </a:cubicBezTo>
                          <a:cubicBezTo>
                            <a:pt x="988219" y="-24630"/>
                            <a:pt x="1092060" y="30584"/>
                            <a:pt x="1228236" y="0"/>
                          </a:cubicBezTo>
                          <a:cubicBezTo>
                            <a:pt x="1364412" y="-30584"/>
                            <a:pt x="1709723" y="69257"/>
                            <a:pt x="1893061" y="0"/>
                          </a:cubicBezTo>
                          <a:cubicBezTo>
                            <a:pt x="2076400" y="-69257"/>
                            <a:pt x="2382363" y="33650"/>
                            <a:pt x="2557885" y="0"/>
                          </a:cubicBezTo>
                          <a:cubicBezTo>
                            <a:pt x="2733407" y="-33650"/>
                            <a:pt x="2874466" y="40848"/>
                            <a:pt x="3121296" y="0"/>
                          </a:cubicBezTo>
                          <a:cubicBezTo>
                            <a:pt x="3368126" y="-40848"/>
                            <a:pt x="3409211" y="40496"/>
                            <a:pt x="3684707" y="0"/>
                          </a:cubicBezTo>
                          <a:cubicBezTo>
                            <a:pt x="3960203" y="-40496"/>
                            <a:pt x="4062833" y="67468"/>
                            <a:pt x="4248118" y="0"/>
                          </a:cubicBezTo>
                          <a:cubicBezTo>
                            <a:pt x="4433403" y="-67468"/>
                            <a:pt x="4846344" y="30283"/>
                            <a:pt x="5070698" y="0"/>
                          </a:cubicBezTo>
                          <a:cubicBezTo>
                            <a:pt x="5094362" y="107389"/>
                            <a:pt x="5042788" y="190695"/>
                            <a:pt x="5070698" y="363657"/>
                          </a:cubicBezTo>
                          <a:cubicBezTo>
                            <a:pt x="5098608" y="536619"/>
                            <a:pt x="5059997" y="651705"/>
                            <a:pt x="5070698" y="773738"/>
                          </a:cubicBezTo>
                          <a:cubicBezTo>
                            <a:pt x="4865966" y="787252"/>
                            <a:pt x="4614180" y="707109"/>
                            <a:pt x="4456580" y="773738"/>
                          </a:cubicBezTo>
                          <a:cubicBezTo>
                            <a:pt x="4298980" y="840367"/>
                            <a:pt x="4055834" y="760617"/>
                            <a:pt x="3842462" y="773738"/>
                          </a:cubicBezTo>
                          <a:cubicBezTo>
                            <a:pt x="3629090" y="786859"/>
                            <a:pt x="3466087" y="764691"/>
                            <a:pt x="3177637" y="773738"/>
                          </a:cubicBezTo>
                          <a:cubicBezTo>
                            <a:pt x="2889188" y="782785"/>
                            <a:pt x="2833594" y="739343"/>
                            <a:pt x="2664934" y="773738"/>
                          </a:cubicBezTo>
                          <a:cubicBezTo>
                            <a:pt x="2496274" y="808133"/>
                            <a:pt x="2362695" y="726495"/>
                            <a:pt x="2202937" y="773738"/>
                          </a:cubicBezTo>
                          <a:cubicBezTo>
                            <a:pt x="2043179" y="820981"/>
                            <a:pt x="1953279" y="764088"/>
                            <a:pt x="1740940" y="773738"/>
                          </a:cubicBezTo>
                          <a:cubicBezTo>
                            <a:pt x="1528601" y="783388"/>
                            <a:pt x="1378722" y="751458"/>
                            <a:pt x="1076115" y="773738"/>
                          </a:cubicBezTo>
                          <a:cubicBezTo>
                            <a:pt x="773509" y="796018"/>
                            <a:pt x="292542" y="659750"/>
                            <a:pt x="0" y="773738"/>
                          </a:cubicBezTo>
                          <a:cubicBezTo>
                            <a:pt x="-5842" y="609339"/>
                            <a:pt x="10700" y="567605"/>
                            <a:pt x="0" y="394606"/>
                          </a:cubicBezTo>
                          <a:cubicBezTo>
                            <a:pt x="-10700" y="221607"/>
                            <a:pt x="3859" y="19504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800"/>
                </a:spcAft>
              </a:pPr>
              <a:r>
                <a:rPr lang="es-EC" sz="1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Figura 1</a:t>
              </a:r>
              <a:r>
                <a:rPr lang="es-EC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s-MX" sz="1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Clasificación de las hembras bovinas.</a:t>
              </a:r>
              <a:endPara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FE174A8-9245-4EA1-87A8-AD458534C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571926"/>
              </p:ext>
            </p:extLst>
          </p:nvPr>
        </p:nvGraphicFramePr>
        <p:xfrm>
          <a:off x="2136712" y="1726942"/>
          <a:ext cx="7590384" cy="417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A3CE5F42-597D-4180-8292-59E64192B001}"/>
              </a:ext>
            </a:extLst>
          </p:cNvPr>
          <p:cNvGrpSpPr/>
          <p:nvPr/>
        </p:nvGrpSpPr>
        <p:grpSpPr>
          <a:xfrm>
            <a:off x="446389" y="4151775"/>
            <a:ext cx="11174453" cy="2166963"/>
            <a:chOff x="446389" y="4151775"/>
            <a:chExt cx="11174453" cy="2166963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A179ED28-AB54-4EDC-ABF6-C5EA383262D0}"/>
                </a:ext>
              </a:extLst>
            </p:cNvPr>
            <p:cNvSpPr/>
            <p:nvPr/>
          </p:nvSpPr>
          <p:spPr>
            <a:xfrm>
              <a:off x="446389" y="4383047"/>
              <a:ext cx="1690323" cy="86461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EC" sz="1100" dirty="0">
                  <a:latin typeface="Arial" panose="020B0604020202020204" pitchFamily="34" charset="0"/>
                  <a:cs typeface="Arial" panose="020B0604020202020204" pitchFamily="34" charset="0"/>
                </a:rPr>
                <a:t>Hembras bovinas menores de dos años no es recomendable (</a:t>
              </a:r>
              <a:r>
                <a:rPr lang="es-MX" sz="1100" dirty="0">
                  <a:latin typeface="Arial" panose="020B0604020202020204" pitchFamily="34" charset="0"/>
                  <a:ea typeface="Calibri" panose="020F0502020204030204" pitchFamily="34" charset="0"/>
                </a:rPr>
                <a:t>Palma, </a:t>
              </a:r>
              <a:r>
                <a:rPr lang="es-MX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2021).</a:t>
              </a:r>
              <a:endParaRPr lang="es-EC" sz="1100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81BFD939-677F-4489-A125-5FEDC8AA060D}"/>
                </a:ext>
              </a:extLst>
            </p:cNvPr>
            <p:cNvSpPr/>
            <p:nvPr/>
          </p:nvSpPr>
          <p:spPr>
            <a:xfrm>
              <a:off x="10126530" y="4151775"/>
              <a:ext cx="1494312" cy="66357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EC" sz="1100" dirty="0">
                  <a:latin typeface="Arial" panose="020B0604020202020204" pitchFamily="34" charset="0"/>
                  <a:cs typeface="Arial" panose="020B0604020202020204" pitchFamily="34" charset="0"/>
                </a:rPr>
                <a:t>Novillas vírgenes con resultados poco viable (Brown, 2020).</a:t>
              </a:r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BAF1C7ED-FD8B-44A9-8102-4BE67B4FC326}"/>
                </a:ext>
              </a:extLst>
            </p:cNvPr>
            <p:cNvSpPr/>
            <p:nvPr/>
          </p:nvSpPr>
          <p:spPr>
            <a:xfrm>
              <a:off x="10257692" y="5190053"/>
              <a:ext cx="1363150" cy="112868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92% Hembras bovinas, edades 3 a 35 años.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0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966F17-BD07-4386-92C6-85891EFE1E85}"/>
              </a:ext>
            </a:extLst>
          </p:cNvPr>
          <p:cNvSpPr txBox="1"/>
          <p:nvPr/>
        </p:nvSpPr>
        <p:spPr>
          <a:xfrm>
            <a:off x="4281543" y="517307"/>
            <a:ext cx="2531165" cy="369332"/>
          </a:xfrm>
          <a:custGeom>
            <a:avLst/>
            <a:gdLst>
              <a:gd name="connsiteX0" fmla="*/ 0 w 2531165"/>
              <a:gd name="connsiteY0" fmla="*/ 0 h 369332"/>
              <a:gd name="connsiteX1" fmla="*/ 430298 w 2531165"/>
              <a:gd name="connsiteY1" fmla="*/ 0 h 369332"/>
              <a:gd name="connsiteX2" fmla="*/ 911219 w 2531165"/>
              <a:gd name="connsiteY2" fmla="*/ 0 h 369332"/>
              <a:gd name="connsiteX3" fmla="*/ 1341517 w 2531165"/>
              <a:gd name="connsiteY3" fmla="*/ 0 h 369332"/>
              <a:gd name="connsiteX4" fmla="*/ 1771816 w 2531165"/>
              <a:gd name="connsiteY4" fmla="*/ 0 h 369332"/>
              <a:gd name="connsiteX5" fmla="*/ 2531165 w 2531165"/>
              <a:gd name="connsiteY5" fmla="*/ 0 h 369332"/>
              <a:gd name="connsiteX6" fmla="*/ 2531165 w 2531165"/>
              <a:gd name="connsiteY6" fmla="*/ 369332 h 369332"/>
              <a:gd name="connsiteX7" fmla="*/ 1999620 w 2531165"/>
              <a:gd name="connsiteY7" fmla="*/ 369332 h 369332"/>
              <a:gd name="connsiteX8" fmla="*/ 1442764 w 2531165"/>
              <a:gd name="connsiteY8" fmla="*/ 369332 h 369332"/>
              <a:gd name="connsiteX9" fmla="*/ 885908 w 2531165"/>
              <a:gd name="connsiteY9" fmla="*/ 369332 h 369332"/>
              <a:gd name="connsiteX10" fmla="*/ 0 w 2531165"/>
              <a:gd name="connsiteY10" fmla="*/ 369332 h 369332"/>
              <a:gd name="connsiteX11" fmla="*/ 0 w 2531165"/>
              <a:gd name="connsiteY11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1165" h="369332" fill="none" extrusionOk="0">
                <a:moveTo>
                  <a:pt x="0" y="0"/>
                </a:moveTo>
                <a:cubicBezTo>
                  <a:pt x="180757" y="-17167"/>
                  <a:pt x="344195" y="49467"/>
                  <a:pt x="430298" y="0"/>
                </a:cubicBezTo>
                <a:cubicBezTo>
                  <a:pt x="516401" y="-49467"/>
                  <a:pt x="742299" y="16231"/>
                  <a:pt x="911219" y="0"/>
                </a:cubicBezTo>
                <a:cubicBezTo>
                  <a:pt x="1080139" y="-16231"/>
                  <a:pt x="1180604" y="46321"/>
                  <a:pt x="1341517" y="0"/>
                </a:cubicBezTo>
                <a:cubicBezTo>
                  <a:pt x="1502430" y="-46321"/>
                  <a:pt x="1680940" y="17752"/>
                  <a:pt x="1771816" y="0"/>
                </a:cubicBezTo>
                <a:cubicBezTo>
                  <a:pt x="1862692" y="-17752"/>
                  <a:pt x="2156153" y="1980"/>
                  <a:pt x="2531165" y="0"/>
                </a:cubicBezTo>
                <a:cubicBezTo>
                  <a:pt x="2534546" y="147858"/>
                  <a:pt x="2530130" y="237190"/>
                  <a:pt x="2531165" y="369332"/>
                </a:cubicBezTo>
                <a:cubicBezTo>
                  <a:pt x="2313553" y="378432"/>
                  <a:pt x="2202566" y="311498"/>
                  <a:pt x="1999620" y="369332"/>
                </a:cubicBezTo>
                <a:cubicBezTo>
                  <a:pt x="1796675" y="427166"/>
                  <a:pt x="1719004" y="343126"/>
                  <a:pt x="1442764" y="369332"/>
                </a:cubicBezTo>
                <a:cubicBezTo>
                  <a:pt x="1166524" y="395538"/>
                  <a:pt x="1144792" y="321965"/>
                  <a:pt x="885908" y="369332"/>
                </a:cubicBezTo>
                <a:cubicBezTo>
                  <a:pt x="627024" y="416699"/>
                  <a:pt x="281674" y="282857"/>
                  <a:pt x="0" y="369332"/>
                </a:cubicBezTo>
                <a:cubicBezTo>
                  <a:pt x="-28184" y="234778"/>
                  <a:pt x="26765" y="101029"/>
                  <a:pt x="0" y="0"/>
                </a:cubicBezTo>
                <a:close/>
              </a:path>
              <a:path w="2531165" h="369332" stroke="0" extrusionOk="0">
                <a:moveTo>
                  <a:pt x="0" y="0"/>
                </a:moveTo>
                <a:cubicBezTo>
                  <a:pt x="147438" y="-8864"/>
                  <a:pt x="276798" y="5682"/>
                  <a:pt x="480921" y="0"/>
                </a:cubicBezTo>
                <a:cubicBezTo>
                  <a:pt x="685044" y="-5682"/>
                  <a:pt x="869280" y="190"/>
                  <a:pt x="1012466" y="0"/>
                </a:cubicBezTo>
                <a:cubicBezTo>
                  <a:pt x="1155652" y="-190"/>
                  <a:pt x="1249471" y="53072"/>
                  <a:pt x="1468076" y="0"/>
                </a:cubicBezTo>
                <a:cubicBezTo>
                  <a:pt x="1686681" y="-53072"/>
                  <a:pt x="1800050" y="28169"/>
                  <a:pt x="1974309" y="0"/>
                </a:cubicBezTo>
                <a:cubicBezTo>
                  <a:pt x="2148568" y="-28169"/>
                  <a:pt x="2401512" y="11614"/>
                  <a:pt x="2531165" y="0"/>
                </a:cubicBezTo>
                <a:cubicBezTo>
                  <a:pt x="2538814" y="143037"/>
                  <a:pt x="2525850" y="233702"/>
                  <a:pt x="2531165" y="369332"/>
                </a:cubicBezTo>
                <a:cubicBezTo>
                  <a:pt x="2297171" y="399509"/>
                  <a:pt x="2154201" y="346996"/>
                  <a:pt x="2050244" y="369332"/>
                </a:cubicBezTo>
                <a:cubicBezTo>
                  <a:pt x="1946287" y="391668"/>
                  <a:pt x="1708341" y="335871"/>
                  <a:pt x="1594634" y="369332"/>
                </a:cubicBezTo>
                <a:cubicBezTo>
                  <a:pt x="1480927" y="402793"/>
                  <a:pt x="1221413" y="347258"/>
                  <a:pt x="1113713" y="369332"/>
                </a:cubicBezTo>
                <a:cubicBezTo>
                  <a:pt x="1006013" y="391406"/>
                  <a:pt x="878102" y="352510"/>
                  <a:pt x="658103" y="369332"/>
                </a:cubicBezTo>
                <a:cubicBezTo>
                  <a:pt x="438104" y="386154"/>
                  <a:pt x="185825" y="344435"/>
                  <a:pt x="0" y="369332"/>
                </a:cubicBezTo>
                <a:cubicBezTo>
                  <a:pt x="-17629" y="287325"/>
                  <a:pt x="11971" y="1801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/>
              <a:t>Cuerpo Lúteo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83B944-83BC-4373-A6EE-C28AD9276E16}"/>
              </a:ext>
            </a:extLst>
          </p:cNvPr>
          <p:cNvSpPr txBox="1"/>
          <p:nvPr/>
        </p:nvSpPr>
        <p:spPr>
          <a:xfrm>
            <a:off x="3420680" y="1135770"/>
            <a:ext cx="4557689" cy="37837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87208445">
                  <a:custGeom>
                    <a:avLst/>
                    <a:gdLst>
                      <a:gd name="connsiteX0" fmla="*/ 0 w 5070698"/>
                      <a:gd name="connsiteY0" fmla="*/ 0 h 773738"/>
                      <a:gd name="connsiteX1" fmla="*/ 664825 w 5070698"/>
                      <a:gd name="connsiteY1" fmla="*/ 0 h 773738"/>
                      <a:gd name="connsiteX2" fmla="*/ 1228236 w 5070698"/>
                      <a:gd name="connsiteY2" fmla="*/ 0 h 773738"/>
                      <a:gd name="connsiteX3" fmla="*/ 1893061 w 5070698"/>
                      <a:gd name="connsiteY3" fmla="*/ 0 h 773738"/>
                      <a:gd name="connsiteX4" fmla="*/ 2557885 w 5070698"/>
                      <a:gd name="connsiteY4" fmla="*/ 0 h 773738"/>
                      <a:gd name="connsiteX5" fmla="*/ 3121296 w 5070698"/>
                      <a:gd name="connsiteY5" fmla="*/ 0 h 773738"/>
                      <a:gd name="connsiteX6" fmla="*/ 3684707 w 5070698"/>
                      <a:gd name="connsiteY6" fmla="*/ 0 h 773738"/>
                      <a:gd name="connsiteX7" fmla="*/ 4248118 w 5070698"/>
                      <a:gd name="connsiteY7" fmla="*/ 0 h 773738"/>
                      <a:gd name="connsiteX8" fmla="*/ 5070698 w 5070698"/>
                      <a:gd name="connsiteY8" fmla="*/ 0 h 773738"/>
                      <a:gd name="connsiteX9" fmla="*/ 5070698 w 5070698"/>
                      <a:gd name="connsiteY9" fmla="*/ 363657 h 773738"/>
                      <a:gd name="connsiteX10" fmla="*/ 5070698 w 5070698"/>
                      <a:gd name="connsiteY10" fmla="*/ 773738 h 773738"/>
                      <a:gd name="connsiteX11" fmla="*/ 4456580 w 5070698"/>
                      <a:gd name="connsiteY11" fmla="*/ 773738 h 773738"/>
                      <a:gd name="connsiteX12" fmla="*/ 3842462 w 5070698"/>
                      <a:gd name="connsiteY12" fmla="*/ 773738 h 773738"/>
                      <a:gd name="connsiteX13" fmla="*/ 3177637 w 5070698"/>
                      <a:gd name="connsiteY13" fmla="*/ 773738 h 773738"/>
                      <a:gd name="connsiteX14" fmla="*/ 2664934 w 5070698"/>
                      <a:gd name="connsiteY14" fmla="*/ 773738 h 773738"/>
                      <a:gd name="connsiteX15" fmla="*/ 2202937 w 5070698"/>
                      <a:gd name="connsiteY15" fmla="*/ 773738 h 773738"/>
                      <a:gd name="connsiteX16" fmla="*/ 1740940 w 5070698"/>
                      <a:gd name="connsiteY16" fmla="*/ 773738 h 773738"/>
                      <a:gd name="connsiteX17" fmla="*/ 1076115 w 5070698"/>
                      <a:gd name="connsiteY17" fmla="*/ 773738 h 773738"/>
                      <a:gd name="connsiteX18" fmla="*/ 0 w 5070698"/>
                      <a:gd name="connsiteY18" fmla="*/ 773738 h 773738"/>
                      <a:gd name="connsiteX19" fmla="*/ 0 w 5070698"/>
                      <a:gd name="connsiteY19" fmla="*/ 394606 h 773738"/>
                      <a:gd name="connsiteX20" fmla="*/ 0 w 5070698"/>
                      <a:gd name="connsiteY20" fmla="*/ 0 h 773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70698" h="773738" extrusionOk="0">
                        <a:moveTo>
                          <a:pt x="0" y="0"/>
                        </a:moveTo>
                        <a:cubicBezTo>
                          <a:pt x="245692" y="-237"/>
                          <a:pt x="341431" y="24630"/>
                          <a:pt x="664825" y="0"/>
                        </a:cubicBezTo>
                        <a:cubicBezTo>
                          <a:pt x="988219" y="-24630"/>
                          <a:pt x="1092060" y="30584"/>
                          <a:pt x="1228236" y="0"/>
                        </a:cubicBezTo>
                        <a:cubicBezTo>
                          <a:pt x="1364412" y="-30584"/>
                          <a:pt x="1709723" y="69257"/>
                          <a:pt x="1893061" y="0"/>
                        </a:cubicBezTo>
                        <a:cubicBezTo>
                          <a:pt x="2076400" y="-69257"/>
                          <a:pt x="2382363" y="33650"/>
                          <a:pt x="2557885" y="0"/>
                        </a:cubicBezTo>
                        <a:cubicBezTo>
                          <a:pt x="2733407" y="-33650"/>
                          <a:pt x="2874466" y="40848"/>
                          <a:pt x="3121296" y="0"/>
                        </a:cubicBezTo>
                        <a:cubicBezTo>
                          <a:pt x="3368126" y="-40848"/>
                          <a:pt x="3409211" y="40496"/>
                          <a:pt x="3684707" y="0"/>
                        </a:cubicBezTo>
                        <a:cubicBezTo>
                          <a:pt x="3960203" y="-40496"/>
                          <a:pt x="4062833" y="67468"/>
                          <a:pt x="4248118" y="0"/>
                        </a:cubicBezTo>
                        <a:cubicBezTo>
                          <a:pt x="4433403" y="-67468"/>
                          <a:pt x="4846344" y="30283"/>
                          <a:pt x="5070698" y="0"/>
                        </a:cubicBezTo>
                        <a:cubicBezTo>
                          <a:pt x="5094362" y="107389"/>
                          <a:pt x="5042788" y="190695"/>
                          <a:pt x="5070698" y="363657"/>
                        </a:cubicBezTo>
                        <a:cubicBezTo>
                          <a:pt x="5098608" y="536619"/>
                          <a:pt x="5059997" y="651705"/>
                          <a:pt x="5070698" y="773738"/>
                        </a:cubicBezTo>
                        <a:cubicBezTo>
                          <a:pt x="4865966" y="787252"/>
                          <a:pt x="4614180" y="707109"/>
                          <a:pt x="4456580" y="773738"/>
                        </a:cubicBezTo>
                        <a:cubicBezTo>
                          <a:pt x="4298980" y="840367"/>
                          <a:pt x="4055834" y="760617"/>
                          <a:pt x="3842462" y="773738"/>
                        </a:cubicBezTo>
                        <a:cubicBezTo>
                          <a:pt x="3629090" y="786859"/>
                          <a:pt x="3466087" y="764691"/>
                          <a:pt x="3177637" y="773738"/>
                        </a:cubicBezTo>
                        <a:cubicBezTo>
                          <a:pt x="2889188" y="782785"/>
                          <a:pt x="2833594" y="739343"/>
                          <a:pt x="2664934" y="773738"/>
                        </a:cubicBezTo>
                        <a:cubicBezTo>
                          <a:pt x="2496274" y="808133"/>
                          <a:pt x="2362695" y="726495"/>
                          <a:pt x="2202937" y="773738"/>
                        </a:cubicBezTo>
                        <a:cubicBezTo>
                          <a:pt x="2043179" y="820981"/>
                          <a:pt x="1953279" y="764088"/>
                          <a:pt x="1740940" y="773738"/>
                        </a:cubicBezTo>
                        <a:cubicBezTo>
                          <a:pt x="1528601" y="783388"/>
                          <a:pt x="1378722" y="751458"/>
                          <a:pt x="1076115" y="773738"/>
                        </a:cubicBezTo>
                        <a:cubicBezTo>
                          <a:pt x="773509" y="796018"/>
                          <a:pt x="292542" y="659750"/>
                          <a:pt x="0" y="773738"/>
                        </a:cubicBezTo>
                        <a:cubicBezTo>
                          <a:pt x="-5842" y="609339"/>
                          <a:pt x="10700" y="567605"/>
                          <a:pt x="0" y="394606"/>
                        </a:cubicBezTo>
                        <a:cubicBezTo>
                          <a:pt x="-10700" y="221607"/>
                          <a:pt x="3859" y="1950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MX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Presencia del Cuerpo Lúteo. 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B07F3A8-C613-4565-9CC0-02EFC933D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273430"/>
              </p:ext>
            </p:extLst>
          </p:nvPr>
        </p:nvGraphicFramePr>
        <p:xfrm>
          <a:off x="2684509" y="1763274"/>
          <a:ext cx="6215561" cy="3669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4DED1A7-6752-4CB6-B8A6-D08CF2902C67}"/>
              </a:ext>
            </a:extLst>
          </p:cNvPr>
          <p:cNvSpPr txBox="1"/>
          <p:nvPr/>
        </p:nvSpPr>
        <p:spPr>
          <a:xfrm>
            <a:off x="2988220" y="5432489"/>
            <a:ext cx="6215560" cy="76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MX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Nota. </a:t>
            </a:r>
            <a:r>
              <a:rPr lang="es-MX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Presencia de los cuerpos lúteos en los ovarios de bovinas receptoras</a:t>
            </a:r>
            <a:r>
              <a:rPr lang="es-EC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 propia.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E8FD13D-0815-4550-89A9-60A8062A226C}"/>
              </a:ext>
            </a:extLst>
          </p:cNvPr>
          <p:cNvGrpSpPr/>
          <p:nvPr/>
        </p:nvGrpSpPr>
        <p:grpSpPr>
          <a:xfrm>
            <a:off x="828732" y="1514143"/>
            <a:ext cx="10785513" cy="3829714"/>
            <a:chOff x="828732" y="1514143"/>
            <a:chExt cx="10785513" cy="3829714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6" name="Bocadillo nube: nube 5">
              <a:extLst>
                <a:ext uri="{FF2B5EF4-FFF2-40B4-BE49-F238E27FC236}">
                  <a16:creationId xmlns:a16="http://schemas.microsoft.com/office/drawing/2014/main" id="{AC12BBAD-0A21-4DB4-B598-76570C196F56}"/>
                </a:ext>
              </a:extLst>
            </p:cNvPr>
            <p:cNvSpPr/>
            <p:nvPr/>
          </p:nvSpPr>
          <p:spPr>
            <a:xfrm>
              <a:off x="8566544" y="1514143"/>
              <a:ext cx="1409700" cy="895350"/>
            </a:xfrm>
            <a:prstGeom prst="cloudCallou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dirty="0">
                  <a:latin typeface="Arial" panose="020B0604020202020204" pitchFamily="34" charset="0"/>
                  <a:cs typeface="Arial" panose="020B0604020202020204" pitchFamily="34" charset="0"/>
                </a:rPr>
                <a:t>p-valor 0.3062</a:t>
              </a: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57E8855F-246E-4922-94DC-A0DC81AAFC18}"/>
                </a:ext>
              </a:extLst>
            </p:cNvPr>
            <p:cNvGrpSpPr/>
            <p:nvPr/>
          </p:nvGrpSpPr>
          <p:grpSpPr>
            <a:xfrm>
              <a:off x="828732" y="2062370"/>
              <a:ext cx="1552067" cy="3147737"/>
              <a:chOff x="828732" y="2062370"/>
              <a:chExt cx="1552067" cy="3147737"/>
            </a:xfrm>
          </p:grpSpPr>
          <p:sp>
            <p:nvSpPr>
              <p:cNvPr id="7" name="Rectángulo: esquinas redondeadas 6">
                <a:extLst>
                  <a:ext uri="{FF2B5EF4-FFF2-40B4-BE49-F238E27FC236}">
                    <a16:creationId xmlns:a16="http://schemas.microsoft.com/office/drawing/2014/main" id="{AFF3AAEC-998A-4DB1-B968-3992A781938B}"/>
                  </a:ext>
                </a:extLst>
              </p:cNvPr>
              <p:cNvSpPr/>
              <p:nvPr/>
            </p:nvSpPr>
            <p:spPr>
              <a:xfrm>
                <a:off x="828733" y="2062370"/>
                <a:ext cx="1552066" cy="947530"/>
              </a:xfrm>
              <a:prstGeom prst="roundRect">
                <a:avLst/>
              </a:prstGeom>
              <a:ln w="28575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s-EC" sz="1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Cuerno derecho mayor tamaño (Perkins </a:t>
                </a:r>
                <a:r>
                  <a:rPr lang="es-EC" sz="11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et al, </a:t>
                </a:r>
                <a:r>
                  <a:rPr lang="es-EC" sz="1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1954).</a:t>
                </a:r>
                <a:endParaRPr lang="es-EC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ángulo: esquinas redondeadas 8">
                <a:extLst>
                  <a:ext uri="{FF2B5EF4-FFF2-40B4-BE49-F238E27FC236}">
                    <a16:creationId xmlns:a16="http://schemas.microsoft.com/office/drawing/2014/main" id="{A5A7099A-A12A-4C5B-941B-3B416035230A}"/>
                  </a:ext>
                </a:extLst>
              </p:cNvPr>
              <p:cNvSpPr/>
              <p:nvPr/>
            </p:nvSpPr>
            <p:spPr>
              <a:xfrm>
                <a:off x="828732" y="3534381"/>
                <a:ext cx="1552066" cy="578538"/>
              </a:xfrm>
              <a:prstGeom prst="roundRect">
                <a:avLst/>
              </a:prstGeom>
              <a:ln w="2857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s-EC" sz="1100" dirty="0">
                    <a:solidFill>
                      <a:schemeClr val="tx1"/>
                    </a:solidFill>
                  </a:rPr>
                  <a:t> Mayor desarrollo y peso  (Reece &amp; Turner, 1938).</a:t>
                </a:r>
              </a:p>
            </p:txBody>
          </p:sp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id="{F043DA9D-189E-4EA7-B599-6659F901501E}"/>
                  </a:ext>
                </a:extLst>
              </p:cNvPr>
              <p:cNvSpPr/>
              <p:nvPr/>
            </p:nvSpPr>
            <p:spPr>
              <a:xfrm>
                <a:off x="828732" y="4631569"/>
                <a:ext cx="1552066" cy="578538"/>
              </a:xfrm>
              <a:prstGeom prst="roundRect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1100" dirty="0">
                    <a:solidFill>
                      <a:schemeClr val="tx1"/>
                    </a:solidFill>
                  </a:rPr>
                  <a:t> Mayor actividad 60% vs  40% preñez (Roberts, 1979).</a:t>
                </a:r>
              </a:p>
            </p:txBody>
          </p:sp>
          <p:cxnSp>
            <p:nvCxnSpPr>
              <p:cNvPr id="14" name="Conector recto de flecha 13">
                <a:extLst>
                  <a:ext uri="{FF2B5EF4-FFF2-40B4-BE49-F238E27FC236}">
                    <a16:creationId xmlns:a16="http://schemas.microsoft.com/office/drawing/2014/main" id="{220C2027-7E82-47DA-888A-6600E977EDF8}"/>
                  </a:ext>
                </a:extLst>
              </p:cNvPr>
              <p:cNvCxnSpPr/>
              <p:nvPr/>
            </p:nvCxnSpPr>
            <p:spPr>
              <a:xfrm>
                <a:off x="1604765" y="3098800"/>
                <a:ext cx="0" cy="330200"/>
              </a:xfrm>
              <a:prstGeom prst="straightConnector1">
                <a:avLst/>
              </a:prstGeom>
              <a:ln w="28575">
                <a:prstDash val="sysDash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de flecha 14">
                <a:extLst>
                  <a:ext uri="{FF2B5EF4-FFF2-40B4-BE49-F238E27FC236}">
                    <a16:creationId xmlns:a16="http://schemas.microsoft.com/office/drawing/2014/main" id="{E11D0193-EDF8-4A78-9445-21699C5683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4765" y="4218300"/>
                <a:ext cx="3570" cy="297931"/>
              </a:xfrm>
              <a:prstGeom prst="straightConnector1">
                <a:avLst/>
              </a:prstGeom>
              <a:ln w="28575">
                <a:prstDash val="sysDash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F969AC6F-C30C-4868-BBB1-3D6D162A731E}"/>
                </a:ext>
              </a:extLst>
            </p:cNvPr>
            <p:cNvSpPr/>
            <p:nvPr/>
          </p:nvSpPr>
          <p:spPr>
            <a:xfrm>
              <a:off x="9224085" y="4448508"/>
              <a:ext cx="2390160" cy="89534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T1= </a:t>
              </a:r>
              <a:r>
                <a:rPr lang="es-EC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Cuerpos Lúteos</a:t>
              </a:r>
            </a:p>
            <a:p>
              <a:pPr algn="ctr"/>
              <a:r>
                <a:rPr lang="es-EC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T2= </a:t>
              </a:r>
              <a:r>
                <a:rPr lang="es-EC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56Cuerpos Lúteos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52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3C90EDA-7BA3-433C-B1BB-48D984F3893F}"/>
              </a:ext>
            </a:extLst>
          </p:cNvPr>
          <p:cNvSpPr txBox="1"/>
          <p:nvPr/>
        </p:nvSpPr>
        <p:spPr>
          <a:xfrm>
            <a:off x="4281543" y="517307"/>
            <a:ext cx="2531165" cy="646331"/>
          </a:xfrm>
          <a:custGeom>
            <a:avLst/>
            <a:gdLst>
              <a:gd name="connsiteX0" fmla="*/ 0 w 2531165"/>
              <a:gd name="connsiteY0" fmla="*/ 0 h 646331"/>
              <a:gd name="connsiteX1" fmla="*/ 455610 w 2531165"/>
              <a:gd name="connsiteY1" fmla="*/ 0 h 646331"/>
              <a:gd name="connsiteX2" fmla="*/ 885908 w 2531165"/>
              <a:gd name="connsiteY2" fmla="*/ 0 h 646331"/>
              <a:gd name="connsiteX3" fmla="*/ 1341517 w 2531165"/>
              <a:gd name="connsiteY3" fmla="*/ 0 h 646331"/>
              <a:gd name="connsiteX4" fmla="*/ 1873062 w 2531165"/>
              <a:gd name="connsiteY4" fmla="*/ 0 h 646331"/>
              <a:gd name="connsiteX5" fmla="*/ 2531165 w 2531165"/>
              <a:gd name="connsiteY5" fmla="*/ 0 h 646331"/>
              <a:gd name="connsiteX6" fmla="*/ 2531165 w 2531165"/>
              <a:gd name="connsiteY6" fmla="*/ 316702 h 646331"/>
              <a:gd name="connsiteX7" fmla="*/ 2531165 w 2531165"/>
              <a:gd name="connsiteY7" fmla="*/ 646331 h 646331"/>
              <a:gd name="connsiteX8" fmla="*/ 1974309 w 2531165"/>
              <a:gd name="connsiteY8" fmla="*/ 646331 h 646331"/>
              <a:gd name="connsiteX9" fmla="*/ 1544011 w 2531165"/>
              <a:gd name="connsiteY9" fmla="*/ 646331 h 646331"/>
              <a:gd name="connsiteX10" fmla="*/ 987154 w 2531165"/>
              <a:gd name="connsiteY10" fmla="*/ 646331 h 646331"/>
              <a:gd name="connsiteX11" fmla="*/ 531545 w 2531165"/>
              <a:gd name="connsiteY11" fmla="*/ 646331 h 646331"/>
              <a:gd name="connsiteX12" fmla="*/ 0 w 2531165"/>
              <a:gd name="connsiteY12" fmla="*/ 646331 h 646331"/>
              <a:gd name="connsiteX13" fmla="*/ 0 w 2531165"/>
              <a:gd name="connsiteY13" fmla="*/ 316702 h 646331"/>
              <a:gd name="connsiteX14" fmla="*/ 0 w 2531165"/>
              <a:gd name="connsiteY1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1165" h="646331" fill="none" extrusionOk="0">
                <a:moveTo>
                  <a:pt x="0" y="0"/>
                </a:moveTo>
                <a:cubicBezTo>
                  <a:pt x="146262" y="-29244"/>
                  <a:pt x="266308" y="40336"/>
                  <a:pt x="455610" y="0"/>
                </a:cubicBezTo>
                <a:cubicBezTo>
                  <a:pt x="644912" y="-40336"/>
                  <a:pt x="674192" y="24712"/>
                  <a:pt x="885908" y="0"/>
                </a:cubicBezTo>
                <a:cubicBezTo>
                  <a:pt x="1097624" y="-24712"/>
                  <a:pt x="1158208" y="4435"/>
                  <a:pt x="1341517" y="0"/>
                </a:cubicBezTo>
                <a:cubicBezTo>
                  <a:pt x="1524826" y="-4435"/>
                  <a:pt x="1693270" y="40379"/>
                  <a:pt x="1873062" y="0"/>
                </a:cubicBezTo>
                <a:cubicBezTo>
                  <a:pt x="2052854" y="-40379"/>
                  <a:pt x="2381029" y="9721"/>
                  <a:pt x="2531165" y="0"/>
                </a:cubicBezTo>
                <a:cubicBezTo>
                  <a:pt x="2563518" y="127875"/>
                  <a:pt x="2514033" y="238973"/>
                  <a:pt x="2531165" y="316702"/>
                </a:cubicBezTo>
                <a:cubicBezTo>
                  <a:pt x="2548297" y="394431"/>
                  <a:pt x="2507601" y="481633"/>
                  <a:pt x="2531165" y="646331"/>
                </a:cubicBezTo>
                <a:cubicBezTo>
                  <a:pt x="2380927" y="690272"/>
                  <a:pt x="2177253" y="626905"/>
                  <a:pt x="1974309" y="646331"/>
                </a:cubicBezTo>
                <a:cubicBezTo>
                  <a:pt x="1771365" y="665757"/>
                  <a:pt x="1679396" y="635106"/>
                  <a:pt x="1544011" y="646331"/>
                </a:cubicBezTo>
                <a:cubicBezTo>
                  <a:pt x="1408626" y="657556"/>
                  <a:pt x="1253198" y="613793"/>
                  <a:pt x="987154" y="646331"/>
                </a:cubicBezTo>
                <a:cubicBezTo>
                  <a:pt x="721110" y="678869"/>
                  <a:pt x="642739" y="609861"/>
                  <a:pt x="531545" y="646331"/>
                </a:cubicBezTo>
                <a:cubicBezTo>
                  <a:pt x="420351" y="682801"/>
                  <a:pt x="123396" y="589008"/>
                  <a:pt x="0" y="646331"/>
                </a:cubicBezTo>
                <a:cubicBezTo>
                  <a:pt x="-14031" y="548098"/>
                  <a:pt x="4477" y="407652"/>
                  <a:pt x="0" y="316702"/>
                </a:cubicBezTo>
                <a:cubicBezTo>
                  <a:pt x="-4477" y="225752"/>
                  <a:pt x="37118" y="146899"/>
                  <a:pt x="0" y="0"/>
                </a:cubicBezTo>
                <a:close/>
              </a:path>
              <a:path w="2531165" h="646331" stroke="0" extrusionOk="0">
                <a:moveTo>
                  <a:pt x="0" y="0"/>
                </a:moveTo>
                <a:cubicBezTo>
                  <a:pt x="147438" y="-8864"/>
                  <a:pt x="276798" y="5682"/>
                  <a:pt x="480921" y="0"/>
                </a:cubicBezTo>
                <a:cubicBezTo>
                  <a:pt x="685044" y="-5682"/>
                  <a:pt x="869280" y="190"/>
                  <a:pt x="1012466" y="0"/>
                </a:cubicBezTo>
                <a:cubicBezTo>
                  <a:pt x="1155652" y="-190"/>
                  <a:pt x="1249471" y="53072"/>
                  <a:pt x="1468076" y="0"/>
                </a:cubicBezTo>
                <a:cubicBezTo>
                  <a:pt x="1686681" y="-53072"/>
                  <a:pt x="1800050" y="28169"/>
                  <a:pt x="1974309" y="0"/>
                </a:cubicBezTo>
                <a:cubicBezTo>
                  <a:pt x="2148568" y="-28169"/>
                  <a:pt x="2401512" y="11614"/>
                  <a:pt x="2531165" y="0"/>
                </a:cubicBezTo>
                <a:cubicBezTo>
                  <a:pt x="2544730" y="154955"/>
                  <a:pt x="2497821" y="224758"/>
                  <a:pt x="2531165" y="310239"/>
                </a:cubicBezTo>
                <a:cubicBezTo>
                  <a:pt x="2564509" y="395720"/>
                  <a:pt x="2494967" y="503378"/>
                  <a:pt x="2531165" y="646331"/>
                </a:cubicBezTo>
                <a:cubicBezTo>
                  <a:pt x="2286775" y="659561"/>
                  <a:pt x="2263640" y="603758"/>
                  <a:pt x="1999620" y="646331"/>
                </a:cubicBezTo>
                <a:cubicBezTo>
                  <a:pt x="1735600" y="688904"/>
                  <a:pt x="1626399" y="624257"/>
                  <a:pt x="1518699" y="646331"/>
                </a:cubicBezTo>
                <a:cubicBezTo>
                  <a:pt x="1410999" y="668405"/>
                  <a:pt x="1283088" y="629509"/>
                  <a:pt x="1063089" y="646331"/>
                </a:cubicBezTo>
                <a:cubicBezTo>
                  <a:pt x="843090" y="663153"/>
                  <a:pt x="729814" y="605542"/>
                  <a:pt x="531545" y="646331"/>
                </a:cubicBezTo>
                <a:cubicBezTo>
                  <a:pt x="333276" y="687120"/>
                  <a:pt x="221442" y="606132"/>
                  <a:pt x="0" y="646331"/>
                </a:cubicBezTo>
                <a:cubicBezTo>
                  <a:pt x="-12586" y="539528"/>
                  <a:pt x="21972" y="436713"/>
                  <a:pt x="0" y="323166"/>
                </a:cubicBezTo>
                <a:cubicBezTo>
                  <a:pt x="-21972" y="209620"/>
                  <a:pt x="7370" y="126412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/>
              <a:t>Cantidad de receptoras bovinas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13A3B-B225-44B9-AFEC-DD4D7DD27308}"/>
              </a:ext>
            </a:extLst>
          </p:cNvPr>
          <p:cNvSpPr txBox="1"/>
          <p:nvPr/>
        </p:nvSpPr>
        <p:spPr>
          <a:xfrm>
            <a:off x="3447975" y="1326839"/>
            <a:ext cx="4557689" cy="37837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87208445">
                  <a:custGeom>
                    <a:avLst/>
                    <a:gdLst>
                      <a:gd name="connsiteX0" fmla="*/ 0 w 5070698"/>
                      <a:gd name="connsiteY0" fmla="*/ 0 h 773738"/>
                      <a:gd name="connsiteX1" fmla="*/ 664825 w 5070698"/>
                      <a:gd name="connsiteY1" fmla="*/ 0 h 773738"/>
                      <a:gd name="connsiteX2" fmla="*/ 1228236 w 5070698"/>
                      <a:gd name="connsiteY2" fmla="*/ 0 h 773738"/>
                      <a:gd name="connsiteX3" fmla="*/ 1893061 w 5070698"/>
                      <a:gd name="connsiteY3" fmla="*/ 0 h 773738"/>
                      <a:gd name="connsiteX4" fmla="*/ 2557885 w 5070698"/>
                      <a:gd name="connsiteY4" fmla="*/ 0 h 773738"/>
                      <a:gd name="connsiteX5" fmla="*/ 3121296 w 5070698"/>
                      <a:gd name="connsiteY5" fmla="*/ 0 h 773738"/>
                      <a:gd name="connsiteX6" fmla="*/ 3684707 w 5070698"/>
                      <a:gd name="connsiteY6" fmla="*/ 0 h 773738"/>
                      <a:gd name="connsiteX7" fmla="*/ 4248118 w 5070698"/>
                      <a:gd name="connsiteY7" fmla="*/ 0 h 773738"/>
                      <a:gd name="connsiteX8" fmla="*/ 5070698 w 5070698"/>
                      <a:gd name="connsiteY8" fmla="*/ 0 h 773738"/>
                      <a:gd name="connsiteX9" fmla="*/ 5070698 w 5070698"/>
                      <a:gd name="connsiteY9" fmla="*/ 363657 h 773738"/>
                      <a:gd name="connsiteX10" fmla="*/ 5070698 w 5070698"/>
                      <a:gd name="connsiteY10" fmla="*/ 773738 h 773738"/>
                      <a:gd name="connsiteX11" fmla="*/ 4456580 w 5070698"/>
                      <a:gd name="connsiteY11" fmla="*/ 773738 h 773738"/>
                      <a:gd name="connsiteX12" fmla="*/ 3842462 w 5070698"/>
                      <a:gd name="connsiteY12" fmla="*/ 773738 h 773738"/>
                      <a:gd name="connsiteX13" fmla="*/ 3177637 w 5070698"/>
                      <a:gd name="connsiteY13" fmla="*/ 773738 h 773738"/>
                      <a:gd name="connsiteX14" fmla="*/ 2664934 w 5070698"/>
                      <a:gd name="connsiteY14" fmla="*/ 773738 h 773738"/>
                      <a:gd name="connsiteX15" fmla="*/ 2202937 w 5070698"/>
                      <a:gd name="connsiteY15" fmla="*/ 773738 h 773738"/>
                      <a:gd name="connsiteX16" fmla="*/ 1740940 w 5070698"/>
                      <a:gd name="connsiteY16" fmla="*/ 773738 h 773738"/>
                      <a:gd name="connsiteX17" fmla="*/ 1076115 w 5070698"/>
                      <a:gd name="connsiteY17" fmla="*/ 773738 h 773738"/>
                      <a:gd name="connsiteX18" fmla="*/ 0 w 5070698"/>
                      <a:gd name="connsiteY18" fmla="*/ 773738 h 773738"/>
                      <a:gd name="connsiteX19" fmla="*/ 0 w 5070698"/>
                      <a:gd name="connsiteY19" fmla="*/ 394606 h 773738"/>
                      <a:gd name="connsiteX20" fmla="*/ 0 w 5070698"/>
                      <a:gd name="connsiteY20" fmla="*/ 0 h 773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70698" h="773738" extrusionOk="0">
                        <a:moveTo>
                          <a:pt x="0" y="0"/>
                        </a:moveTo>
                        <a:cubicBezTo>
                          <a:pt x="245692" y="-237"/>
                          <a:pt x="341431" y="24630"/>
                          <a:pt x="664825" y="0"/>
                        </a:cubicBezTo>
                        <a:cubicBezTo>
                          <a:pt x="988219" y="-24630"/>
                          <a:pt x="1092060" y="30584"/>
                          <a:pt x="1228236" y="0"/>
                        </a:cubicBezTo>
                        <a:cubicBezTo>
                          <a:pt x="1364412" y="-30584"/>
                          <a:pt x="1709723" y="69257"/>
                          <a:pt x="1893061" y="0"/>
                        </a:cubicBezTo>
                        <a:cubicBezTo>
                          <a:pt x="2076400" y="-69257"/>
                          <a:pt x="2382363" y="33650"/>
                          <a:pt x="2557885" y="0"/>
                        </a:cubicBezTo>
                        <a:cubicBezTo>
                          <a:pt x="2733407" y="-33650"/>
                          <a:pt x="2874466" y="40848"/>
                          <a:pt x="3121296" y="0"/>
                        </a:cubicBezTo>
                        <a:cubicBezTo>
                          <a:pt x="3368126" y="-40848"/>
                          <a:pt x="3409211" y="40496"/>
                          <a:pt x="3684707" y="0"/>
                        </a:cubicBezTo>
                        <a:cubicBezTo>
                          <a:pt x="3960203" y="-40496"/>
                          <a:pt x="4062833" y="67468"/>
                          <a:pt x="4248118" y="0"/>
                        </a:cubicBezTo>
                        <a:cubicBezTo>
                          <a:pt x="4433403" y="-67468"/>
                          <a:pt x="4846344" y="30283"/>
                          <a:pt x="5070698" y="0"/>
                        </a:cubicBezTo>
                        <a:cubicBezTo>
                          <a:pt x="5094362" y="107389"/>
                          <a:pt x="5042788" y="190695"/>
                          <a:pt x="5070698" y="363657"/>
                        </a:cubicBezTo>
                        <a:cubicBezTo>
                          <a:pt x="5098608" y="536619"/>
                          <a:pt x="5059997" y="651705"/>
                          <a:pt x="5070698" y="773738"/>
                        </a:cubicBezTo>
                        <a:cubicBezTo>
                          <a:pt x="4865966" y="787252"/>
                          <a:pt x="4614180" y="707109"/>
                          <a:pt x="4456580" y="773738"/>
                        </a:cubicBezTo>
                        <a:cubicBezTo>
                          <a:pt x="4298980" y="840367"/>
                          <a:pt x="4055834" y="760617"/>
                          <a:pt x="3842462" y="773738"/>
                        </a:cubicBezTo>
                        <a:cubicBezTo>
                          <a:pt x="3629090" y="786859"/>
                          <a:pt x="3466087" y="764691"/>
                          <a:pt x="3177637" y="773738"/>
                        </a:cubicBezTo>
                        <a:cubicBezTo>
                          <a:pt x="2889188" y="782785"/>
                          <a:pt x="2833594" y="739343"/>
                          <a:pt x="2664934" y="773738"/>
                        </a:cubicBezTo>
                        <a:cubicBezTo>
                          <a:pt x="2496274" y="808133"/>
                          <a:pt x="2362695" y="726495"/>
                          <a:pt x="2202937" y="773738"/>
                        </a:cubicBezTo>
                        <a:cubicBezTo>
                          <a:pt x="2043179" y="820981"/>
                          <a:pt x="1953279" y="764088"/>
                          <a:pt x="1740940" y="773738"/>
                        </a:cubicBezTo>
                        <a:cubicBezTo>
                          <a:pt x="1528601" y="783388"/>
                          <a:pt x="1378722" y="751458"/>
                          <a:pt x="1076115" y="773738"/>
                        </a:cubicBezTo>
                        <a:cubicBezTo>
                          <a:pt x="773509" y="796018"/>
                          <a:pt x="292542" y="659750"/>
                          <a:pt x="0" y="773738"/>
                        </a:cubicBezTo>
                        <a:cubicBezTo>
                          <a:pt x="-5842" y="609339"/>
                          <a:pt x="10700" y="567605"/>
                          <a:pt x="0" y="394606"/>
                        </a:cubicBezTo>
                        <a:cubicBezTo>
                          <a:pt x="-10700" y="221607"/>
                          <a:pt x="3859" y="1950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3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MX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Cantidad de hembras receptoras transferidas. 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71FA171-EE03-4D79-9903-4FBA1D4D4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384680"/>
              </p:ext>
            </p:extLst>
          </p:nvPr>
        </p:nvGraphicFramePr>
        <p:xfrm>
          <a:off x="2801534" y="1897624"/>
          <a:ext cx="5850569" cy="363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3C2AE31-CA96-41C1-9801-8391628B52C0}"/>
              </a:ext>
            </a:extLst>
          </p:cNvPr>
          <p:cNvSpPr txBox="1"/>
          <p:nvPr/>
        </p:nvSpPr>
        <p:spPr>
          <a:xfrm>
            <a:off x="3269369" y="5531161"/>
            <a:ext cx="5152318" cy="824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MX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Hembras receptoras que fueron transferidas luego de la sincronización de celo.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Propia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DE7069F-AE7B-4A9A-A303-BECE868E6531}"/>
              </a:ext>
            </a:extLst>
          </p:cNvPr>
          <p:cNvGrpSpPr/>
          <p:nvPr/>
        </p:nvGrpSpPr>
        <p:grpSpPr>
          <a:xfrm>
            <a:off x="386369" y="1514143"/>
            <a:ext cx="11500830" cy="3829714"/>
            <a:chOff x="386369" y="1514143"/>
            <a:chExt cx="11500830" cy="3829714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" name="Bocadillo nube: nube 5">
              <a:extLst>
                <a:ext uri="{FF2B5EF4-FFF2-40B4-BE49-F238E27FC236}">
                  <a16:creationId xmlns:a16="http://schemas.microsoft.com/office/drawing/2014/main" id="{19EE656D-CFC4-4D36-B327-E0D2B0E201C3}"/>
                </a:ext>
              </a:extLst>
            </p:cNvPr>
            <p:cNvSpPr/>
            <p:nvPr/>
          </p:nvSpPr>
          <p:spPr>
            <a:xfrm>
              <a:off x="8566544" y="1514143"/>
              <a:ext cx="1409700" cy="895350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dirty="0">
                  <a:latin typeface="Arial" panose="020B0604020202020204" pitchFamily="34" charset="0"/>
                  <a:cs typeface="Arial" panose="020B0604020202020204" pitchFamily="34" charset="0"/>
                </a:rPr>
                <a:t>p-valor 0.1475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58BD7CC-2712-4A8F-AE7E-4AD2C6C2DF88}"/>
                </a:ext>
              </a:extLst>
            </p:cNvPr>
            <p:cNvSpPr/>
            <p:nvPr/>
          </p:nvSpPr>
          <p:spPr>
            <a:xfrm>
              <a:off x="9224084" y="4448508"/>
              <a:ext cx="2663115" cy="89534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T1= </a:t>
              </a:r>
              <a:r>
                <a:rPr lang="es-EC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 receptoras bovinas</a:t>
              </a:r>
            </a:p>
            <a:p>
              <a:pPr algn="ctr"/>
              <a:r>
                <a:rPr lang="es-EC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T2= </a:t>
              </a:r>
              <a:r>
                <a:rPr lang="es-EC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receptoras bovinas</a:t>
              </a: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326F9C08-D54F-412A-A46E-6FD35E95133E}"/>
                </a:ext>
              </a:extLst>
            </p:cNvPr>
            <p:cNvSpPr/>
            <p:nvPr/>
          </p:nvSpPr>
          <p:spPr>
            <a:xfrm>
              <a:off x="386369" y="3496562"/>
              <a:ext cx="2182048" cy="94753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MX" sz="11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M</a:t>
              </a:r>
              <a:r>
                <a:rPr lang="es-MX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anejo sanitario no adecuado (Duica et al, 2007).</a:t>
              </a:r>
              <a:endParaRPr lang="es-EC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5052BA42-DE03-4C6A-AADB-142C2BEF7803}"/>
                </a:ext>
              </a:extLst>
            </p:cNvPr>
            <p:cNvSpPr/>
            <p:nvPr/>
          </p:nvSpPr>
          <p:spPr>
            <a:xfrm>
              <a:off x="9637326" y="3022797"/>
              <a:ext cx="2168305" cy="947530"/>
            </a:xfrm>
            <a:prstGeom prst="roundRect">
              <a:avLst/>
            </a:prstGeom>
            <a:solidFill>
              <a:srgbClr val="FFCCFF"/>
            </a:solidFill>
            <a:ln w="38100">
              <a:solidFill>
                <a:srgbClr val="92D05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MX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Cuidado adecuado receptora, donadora (Marín, 2012).</a:t>
              </a:r>
              <a:endParaRPr lang="es-EC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652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3C90EDA-7BA3-433C-B1BB-48D984F3893F}"/>
              </a:ext>
            </a:extLst>
          </p:cNvPr>
          <p:cNvSpPr txBox="1"/>
          <p:nvPr/>
        </p:nvSpPr>
        <p:spPr>
          <a:xfrm>
            <a:off x="4830417" y="501203"/>
            <a:ext cx="2531165" cy="369332"/>
          </a:xfrm>
          <a:custGeom>
            <a:avLst/>
            <a:gdLst>
              <a:gd name="connsiteX0" fmla="*/ 0 w 2531165"/>
              <a:gd name="connsiteY0" fmla="*/ 0 h 369332"/>
              <a:gd name="connsiteX1" fmla="*/ 430298 w 2531165"/>
              <a:gd name="connsiteY1" fmla="*/ 0 h 369332"/>
              <a:gd name="connsiteX2" fmla="*/ 911219 w 2531165"/>
              <a:gd name="connsiteY2" fmla="*/ 0 h 369332"/>
              <a:gd name="connsiteX3" fmla="*/ 1341517 w 2531165"/>
              <a:gd name="connsiteY3" fmla="*/ 0 h 369332"/>
              <a:gd name="connsiteX4" fmla="*/ 1771816 w 2531165"/>
              <a:gd name="connsiteY4" fmla="*/ 0 h 369332"/>
              <a:gd name="connsiteX5" fmla="*/ 2531165 w 2531165"/>
              <a:gd name="connsiteY5" fmla="*/ 0 h 369332"/>
              <a:gd name="connsiteX6" fmla="*/ 2531165 w 2531165"/>
              <a:gd name="connsiteY6" fmla="*/ 369332 h 369332"/>
              <a:gd name="connsiteX7" fmla="*/ 1999620 w 2531165"/>
              <a:gd name="connsiteY7" fmla="*/ 369332 h 369332"/>
              <a:gd name="connsiteX8" fmla="*/ 1442764 w 2531165"/>
              <a:gd name="connsiteY8" fmla="*/ 369332 h 369332"/>
              <a:gd name="connsiteX9" fmla="*/ 885908 w 2531165"/>
              <a:gd name="connsiteY9" fmla="*/ 369332 h 369332"/>
              <a:gd name="connsiteX10" fmla="*/ 0 w 2531165"/>
              <a:gd name="connsiteY10" fmla="*/ 369332 h 369332"/>
              <a:gd name="connsiteX11" fmla="*/ 0 w 2531165"/>
              <a:gd name="connsiteY11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1165" h="369332" fill="none" extrusionOk="0">
                <a:moveTo>
                  <a:pt x="0" y="0"/>
                </a:moveTo>
                <a:cubicBezTo>
                  <a:pt x="180757" y="-17167"/>
                  <a:pt x="344195" y="49467"/>
                  <a:pt x="430298" y="0"/>
                </a:cubicBezTo>
                <a:cubicBezTo>
                  <a:pt x="516401" y="-49467"/>
                  <a:pt x="742299" y="16231"/>
                  <a:pt x="911219" y="0"/>
                </a:cubicBezTo>
                <a:cubicBezTo>
                  <a:pt x="1080139" y="-16231"/>
                  <a:pt x="1180604" y="46321"/>
                  <a:pt x="1341517" y="0"/>
                </a:cubicBezTo>
                <a:cubicBezTo>
                  <a:pt x="1502430" y="-46321"/>
                  <a:pt x="1680940" y="17752"/>
                  <a:pt x="1771816" y="0"/>
                </a:cubicBezTo>
                <a:cubicBezTo>
                  <a:pt x="1862692" y="-17752"/>
                  <a:pt x="2156153" y="1980"/>
                  <a:pt x="2531165" y="0"/>
                </a:cubicBezTo>
                <a:cubicBezTo>
                  <a:pt x="2534546" y="147858"/>
                  <a:pt x="2530130" y="237190"/>
                  <a:pt x="2531165" y="369332"/>
                </a:cubicBezTo>
                <a:cubicBezTo>
                  <a:pt x="2313553" y="378432"/>
                  <a:pt x="2202566" y="311498"/>
                  <a:pt x="1999620" y="369332"/>
                </a:cubicBezTo>
                <a:cubicBezTo>
                  <a:pt x="1796675" y="427166"/>
                  <a:pt x="1719004" y="343126"/>
                  <a:pt x="1442764" y="369332"/>
                </a:cubicBezTo>
                <a:cubicBezTo>
                  <a:pt x="1166524" y="395538"/>
                  <a:pt x="1144792" y="321965"/>
                  <a:pt x="885908" y="369332"/>
                </a:cubicBezTo>
                <a:cubicBezTo>
                  <a:pt x="627024" y="416699"/>
                  <a:pt x="281674" y="282857"/>
                  <a:pt x="0" y="369332"/>
                </a:cubicBezTo>
                <a:cubicBezTo>
                  <a:pt x="-28184" y="234778"/>
                  <a:pt x="26765" y="101029"/>
                  <a:pt x="0" y="0"/>
                </a:cubicBezTo>
                <a:close/>
              </a:path>
              <a:path w="2531165" h="369332" stroke="0" extrusionOk="0">
                <a:moveTo>
                  <a:pt x="0" y="0"/>
                </a:moveTo>
                <a:cubicBezTo>
                  <a:pt x="147438" y="-8864"/>
                  <a:pt x="276798" y="5682"/>
                  <a:pt x="480921" y="0"/>
                </a:cubicBezTo>
                <a:cubicBezTo>
                  <a:pt x="685044" y="-5682"/>
                  <a:pt x="869280" y="190"/>
                  <a:pt x="1012466" y="0"/>
                </a:cubicBezTo>
                <a:cubicBezTo>
                  <a:pt x="1155652" y="-190"/>
                  <a:pt x="1249471" y="53072"/>
                  <a:pt x="1468076" y="0"/>
                </a:cubicBezTo>
                <a:cubicBezTo>
                  <a:pt x="1686681" y="-53072"/>
                  <a:pt x="1800050" y="28169"/>
                  <a:pt x="1974309" y="0"/>
                </a:cubicBezTo>
                <a:cubicBezTo>
                  <a:pt x="2148568" y="-28169"/>
                  <a:pt x="2401512" y="11614"/>
                  <a:pt x="2531165" y="0"/>
                </a:cubicBezTo>
                <a:cubicBezTo>
                  <a:pt x="2538814" y="143037"/>
                  <a:pt x="2525850" y="233702"/>
                  <a:pt x="2531165" y="369332"/>
                </a:cubicBezTo>
                <a:cubicBezTo>
                  <a:pt x="2297171" y="399509"/>
                  <a:pt x="2154201" y="346996"/>
                  <a:pt x="2050244" y="369332"/>
                </a:cubicBezTo>
                <a:cubicBezTo>
                  <a:pt x="1946287" y="391668"/>
                  <a:pt x="1708341" y="335871"/>
                  <a:pt x="1594634" y="369332"/>
                </a:cubicBezTo>
                <a:cubicBezTo>
                  <a:pt x="1480927" y="402793"/>
                  <a:pt x="1221413" y="347258"/>
                  <a:pt x="1113713" y="369332"/>
                </a:cubicBezTo>
                <a:cubicBezTo>
                  <a:pt x="1006013" y="391406"/>
                  <a:pt x="878102" y="352510"/>
                  <a:pt x="658103" y="369332"/>
                </a:cubicBezTo>
                <a:cubicBezTo>
                  <a:pt x="438104" y="386154"/>
                  <a:pt x="185825" y="344435"/>
                  <a:pt x="0" y="369332"/>
                </a:cubicBezTo>
                <a:cubicBezTo>
                  <a:pt x="-17629" y="287325"/>
                  <a:pt x="11971" y="1801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/>
              <a:t>Clases de Cuerpo Lúteo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13A3B-B225-44B9-AFEC-DD4D7DD27308}"/>
              </a:ext>
            </a:extLst>
          </p:cNvPr>
          <p:cNvSpPr txBox="1"/>
          <p:nvPr/>
        </p:nvSpPr>
        <p:spPr>
          <a:xfrm>
            <a:off x="3863998" y="1223763"/>
            <a:ext cx="4557689" cy="37837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87208445">
                  <a:custGeom>
                    <a:avLst/>
                    <a:gdLst>
                      <a:gd name="connsiteX0" fmla="*/ 0 w 5070698"/>
                      <a:gd name="connsiteY0" fmla="*/ 0 h 773738"/>
                      <a:gd name="connsiteX1" fmla="*/ 664825 w 5070698"/>
                      <a:gd name="connsiteY1" fmla="*/ 0 h 773738"/>
                      <a:gd name="connsiteX2" fmla="*/ 1228236 w 5070698"/>
                      <a:gd name="connsiteY2" fmla="*/ 0 h 773738"/>
                      <a:gd name="connsiteX3" fmla="*/ 1893061 w 5070698"/>
                      <a:gd name="connsiteY3" fmla="*/ 0 h 773738"/>
                      <a:gd name="connsiteX4" fmla="*/ 2557885 w 5070698"/>
                      <a:gd name="connsiteY4" fmla="*/ 0 h 773738"/>
                      <a:gd name="connsiteX5" fmla="*/ 3121296 w 5070698"/>
                      <a:gd name="connsiteY5" fmla="*/ 0 h 773738"/>
                      <a:gd name="connsiteX6" fmla="*/ 3684707 w 5070698"/>
                      <a:gd name="connsiteY6" fmla="*/ 0 h 773738"/>
                      <a:gd name="connsiteX7" fmla="*/ 4248118 w 5070698"/>
                      <a:gd name="connsiteY7" fmla="*/ 0 h 773738"/>
                      <a:gd name="connsiteX8" fmla="*/ 5070698 w 5070698"/>
                      <a:gd name="connsiteY8" fmla="*/ 0 h 773738"/>
                      <a:gd name="connsiteX9" fmla="*/ 5070698 w 5070698"/>
                      <a:gd name="connsiteY9" fmla="*/ 363657 h 773738"/>
                      <a:gd name="connsiteX10" fmla="*/ 5070698 w 5070698"/>
                      <a:gd name="connsiteY10" fmla="*/ 773738 h 773738"/>
                      <a:gd name="connsiteX11" fmla="*/ 4456580 w 5070698"/>
                      <a:gd name="connsiteY11" fmla="*/ 773738 h 773738"/>
                      <a:gd name="connsiteX12" fmla="*/ 3842462 w 5070698"/>
                      <a:gd name="connsiteY12" fmla="*/ 773738 h 773738"/>
                      <a:gd name="connsiteX13" fmla="*/ 3177637 w 5070698"/>
                      <a:gd name="connsiteY13" fmla="*/ 773738 h 773738"/>
                      <a:gd name="connsiteX14" fmla="*/ 2664934 w 5070698"/>
                      <a:gd name="connsiteY14" fmla="*/ 773738 h 773738"/>
                      <a:gd name="connsiteX15" fmla="*/ 2202937 w 5070698"/>
                      <a:gd name="connsiteY15" fmla="*/ 773738 h 773738"/>
                      <a:gd name="connsiteX16" fmla="*/ 1740940 w 5070698"/>
                      <a:gd name="connsiteY16" fmla="*/ 773738 h 773738"/>
                      <a:gd name="connsiteX17" fmla="*/ 1076115 w 5070698"/>
                      <a:gd name="connsiteY17" fmla="*/ 773738 h 773738"/>
                      <a:gd name="connsiteX18" fmla="*/ 0 w 5070698"/>
                      <a:gd name="connsiteY18" fmla="*/ 773738 h 773738"/>
                      <a:gd name="connsiteX19" fmla="*/ 0 w 5070698"/>
                      <a:gd name="connsiteY19" fmla="*/ 394606 h 773738"/>
                      <a:gd name="connsiteX20" fmla="*/ 0 w 5070698"/>
                      <a:gd name="connsiteY20" fmla="*/ 0 h 773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70698" h="773738" extrusionOk="0">
                        <a:moveTo>
                          <a:pt x="0" y="0"/>
                        </a:moveTo>
                        <a:cubicBezTo>
                          <a:pt x="245692" y="-237"/>
                          <a:pt x="341431" y="24630"/>
                          <a:pt x="664825" y="0"/>
                        </a:cubicBezTo>
                        <a:cubicBezTo>
                          <a:pt x="988219" y="-24630"/>
                          <a:pt x="1092060" y="30584"/>
                          <a:pt x="1228236" y="0"/>
                        </a:cubicBezTo>
                        <a:cubicBezTo>
                          <a:pt x="1364412" y="-30584"/>
                          <a:pt x="1709723" y="69257"/>
                          <a:pt x="1893061" y="0"/>
                        </a:cubicBezTo>
                        <a:cubicBezTo>
                          <a:pt x="2076400" y="-69257"/>
                          <a:pt x="2382363" y="33650"/>
                          <a:pt x="2557885" y="0"/>
                        </a:cubicBezTo>
                        <a:cubicBezTo>
                          <a:pt x="2733407" y="-33650"/>
                          <a:pt x="2874466" y="40848"/>
                          <a:pt x="3121296" y="0"/>
                        </a:cubicBezTo>
                        <a:cubicBezTo>
                          <a:pt x="3368126" y="-40848"/>
                          <a:pt x="3409211" y="40496"/>
                          <a:pt x="3684707" y="0"/>
                        </a:cubicBezTo>
                        <a:cubicBezTo>
                          <a:pt x="3960203" y="-40496"/>
                          <a:pt x="4062833" y="67468"/>
                          <a:pt x="4248118" y="0"/>
                        </a:cubicBezTo>
                        <a:cubicBezTo>
                          <a:pt x="4433403" y="-67468"/>
                          <a:pt x="4846344" y="30283"/>
                          <a:pt x="5070698" y="0"/>
                        </a:cubicBezTo>
                        <a:cubicBezTo>
                          <a:pt x="5094362" y="107389"/>
                          <a:pt x="5042788" y="190695"/>
                          <a:pt x="5070698" y="363657"/>
                        </a:cubicBezTo>
                        <a:cubicBezTo>
                          <a:pt x="5098608" y="536619"/>
                          <a:pt x="5059997" y="651705"/>
                          <a:pt x="5070698" y="773738"/>
                        </a:cubicBezTo>
                        <a:cubicBezTo>
                          <a:pt x="4865966" y="787252"/>
                          <a:pt x="4614180" y="707109"/>
                          <a:pt x="4456580" y="773738"/>
                        </a:cubicBezTo>
                        <a:cubicBezTo>
                          <a:pt x="4298980" y="840367"/>
                          <a:pt x="4055834" y="760617"/>
                          <a:pt x="3842462" y="773738"/>
                        </a:cubicBezTo>
                        <a:cubicBezTo>
                          <a:pt x="3629090" y="786859"/>
                          <a:pt x="3466087" y="764691"/>
                          <a:pt x="3177637" y="773738"/>
                        </a:cubicBezTo>
                        <a:cubicBezTo>
                          <a:pt x="2889188" y="782785"/>
                          <a:pt x="2833594" y="739343"/>
                          <a:pt x="2664934" y="773738"/>
                        </a:cubicBezTo>
                        <a:cubicBezTo>
                          <a:pt x="2496274" y="808133"/>
                          <a:pt x="2362695" y="726495"/>
                          <a:pt x="2202937" y="773738"/>
                        </a:cubicBezTo>
                        <a:cubicBezTo>
                          <a:pt x="2043179" y="820981"/>
                          <a:pt x="1953279" y="764088"/>
                          <a:pt x="1740940" y="773738"/>
                        </a:cubicBezTo>
                        <a:cubicBezTo>
                          <a:pt x="1528601" y="783388"/>
                          <a:pt x="1378722" y="751458"/>
                          <a:pt x="1076115" y="773738"/>
                        </a:cubicBezTo>
                        <a:cubicBezTo>
                          <a:pt x="773509" y="796018"/>
                          <a:pt x="292542" y="659750"/>
                          <a:pt x="0" y="773738"/>
                        </a:cubicBezTo>
                        <a:cubicBezTo>
                          <a:pt x="-5842" y="609339"/>
                          <a:pt x="10700" y="567605"/>
                          <a:pt x="0" y="394606"/>
                        </a:cubicBezTo>
                        <a:cubicBezTo>
                          <a:pt x="-10700" y="221607"/>
                          <a:pt x="3859" y="1950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4. </a:t>
            </a:r>
            <a:r>
              <a:rPr lang="es-MX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Clases de Cuerpo Lúteo encontrados en las receptoras.</a:t>
            </a: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C2AE31-CA96-41C1-9801-8391628B52C0}"/>
              </a:ext>
            </a:extLst>
          </p:cNvPr>
          <p:cNvSpPr txBox="1"/>
          <p:nvPr/>
        </p:nvSpPr>
        <p:spPr>
          <a:xfrm>
            <a:off x="3451290" y="5531161"/>
            <a:ext cx="5152318" cy="722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MX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Clasificación de las clases de cuerpo lúteo encontrados en las hembras bovinas. Fuente: Propia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1FCE35D-728E-4F32-B7E2-8DFFCE975D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707557"/>
              </p:ext>
            </p:extLst>
          </p:nvPr>
        </p:nvGraphicFramePr>
        <p:xfrm>
          <a:off x="3290006" y="1939261"/>
          <a:ext cx="5474887" cy="367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5556B353-5E52-4EAF-A0BE-DD9885AF53BD}"/>
              </a:ext>
            </a:extLst>
          </p:cNvPr>
          <p:cNvGrpSpPr/>
          <p:nvPr/>
        </p:nvGrpSpPr>
        <p:grpSpPr>
          <a:xfrm>
            <a:off x="557177" y="1326839"/>
            <a:ext cx="11042330" cy="4204322"/>
            <a:chOff x="557177" y="1326839"/>
            <a:chExt cx="11042330" cy="4204322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" name="Bocadillo nube: nube 5">
              <a:extLst>
                <a:ext uri="{FF2B5EF4-FFF2-40B4-BE49-F238E27FC236}">
                  <a16:creationId xmlns:a16="http://schemas.microsoft.com/office/drawing/2014/main" id="{19EE656D-CFC4-4D36-B327-E0D2B0E201C3}"/>
                </a:ext>
              </a:extLst>
            </p:cNvPr>
            <p:cNvSpPr/>
            <p:nvPr/>
          </p:nvSpPr>
          <p:spPr>
            <a:xfrm>
              <a:off x="9245201" y="1514143"/>
              <a:ext cx="1701406" cy="895350"/>
            </a:xfrm>
            <a:prstGeom prst="cloudCallout">
              <a:avLst/>
            </a:prstGeom>
            <a:solidFill>
              <a:srgbClr val="92D050"/>
            </a:solidFill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dirty="0">
                  <a:latin typeface="Arial" panose="020B0604020202020204" pitchFamily="34" charset="0"/>
                  <a:cs typeface="Arial" panose="020B0604020202020204" pitchFamily="34" charset="0"/>
                </a:rPr>
                <a:t>p-valor 0.844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981AF83-D2A5-44E8-8109-0E8E34C2D48B}"/>
                </a:ext>
              </a:extLst>
            </p:cNvPr>
            <p:cNvSpPr/>
            <p:nvPr/>
          </p:nvSpPr>
          <p:spPr>
            <a:xfrm>
              <a:off x="8936392" y="4448508"/>
              <a:ext cx="2663115" cy="89534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Ovulación positiva </a:t>
              </a:r>
            </a:p>
            <a:p>
              <a:pPr algn="ctr"/>
              <a:r>
                <a:rPr lang="es-EC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T1= </a:t>
              </a:r>
              <a:r>
                <a:rPr lang="es-EC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</a:p>
            <a:p>
              <a:pPr algn="ctr"/>
              <a:r>
                <a:rPr lang="es-EC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T2= </a:t>
              </a:r>
              <a:r>
                <a:rPr lang="es-EC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83%</a:t>
              </a: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3655E2CF-32FC-4E54-B3E7-D347AAD35E24}"/>
                </a:ext>
              </a:extLst>
            </p:cNvPr>
            <p:cNvSpPr/>
            <p:nvPr/>
          </p:nvSpPr>
          <p:spPr>
            <a:xfrm>
              <a:off x="600588" y="1326839"/>
              <a:ext cx="1785331" cy="10373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MX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80% </a:t>
              </a:r>
              <a:r>
                <a:rPr lang="es-MX" sz="11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O</a:t>
              </a:r>
              <a:r>
                <a:rPr lang="es-MX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vulación positiva  ( Mojica, 2013).</a:t>
              </a:r>
              <a:endParaRPr lang="es-EC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F894E90B-6E20-4D11-9193-490FA444C342}"/>
                </a:ext>
              </a:extLst>
            </p:cNvPr>
            <p:cNvSpPr/>
            <p:nvPr/>
          </p:nvSpPr>
          <p:spPr>
            <a:xfrm>
              <a:off x="557178" y="2910331"/>
              <a:ext cx="2109181" cy="103733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MX" sz="1100" dirty="0">
                  <a:solidFill>
                    <a:schemeClr val="tx1"/>
                  </a:solidFill>
                  <a:latin typeface="Arial" panose="020B0604020202020204" pitchFamily="34" charset="0"/>
                </a:rPr>
                <a:t>Producción progesterona (Oyuela &amp; Jiménez, 2010). </a:t>
              </a:r>
              <a:endParaRPr lang="es-EC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E17404D1-D59D-44C5-A00B-3CA686433E2F}"/>
                </a:ext>
              </a:extLst>
            </p:cNvPr>
            <p:cNvSpPr/>
            <p:nvPr/>
          </p:nvSpPr>
          <p:spPr>
            <a:xfrm>
              <a:off x="557177" y="4493823"/>
              <a:ext cx="2109181" cy="103733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MX" sz="1100" dirty="0">
                  <a:solidFill>
                    <a:schemeClr val="tx1"/>
                  </a:solidFill>
                  <a:latin typeface="Arial" panose="020B0604020202020204" pitchFamily="34" charset="0"/>
                </a:rPr>
                <a:t>Spencer et al. (2004) y Rodríguez et al. (2007), cuerpo lúteo  esta relacionado con porcentajes de preñez altas.</a:t>
              </a:r>
              <a:endParaRPr lang="es-EC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CBB4183D-1116-4AD7-AE51-638AFA5DEA2A}"/>
                </a:ext>
              </a:extLst>
            </p:cNvPr>
            <p:cNvCxnSpPr/>
            <p:nvPr/>
          </p:nvCxnSpPr>
          <p:spPr>
            <a:xfrm>
              <a:off x="1490465" y="2409493"/>
              <a:ext cx="0" cy="33020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3F53F5D2-9F36-42D4-A738-3789D7BA23E8}"/>
                </a:ext>
              </a:extLst>
            </p:cNvPr>
            <p:cNvCxnSpPr/>
            <p:nvPr/>
          </p:nvCxnSpPr>
          <p:spPr>
            <a:xfrm>
              <a:off x="1490465" y="4118308"/>
              <a:ext cx="0" cy="33020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60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F63C83F-24F4-48FD-BF67-245DC62224BA}"/>
              </a:ext>
            </a:extLst>
          </p:cNvPr>
          <p:cNvGrpSpPr/>
          <p:nvPr/>
        </p:nvGrpSpPr>
        <p:grpSpPr>
          <a:xfrm>
            <a:off x="3615544" y="926454"/>
            <a:ext cx="5189220" cy="4760782"/>
            <a:chOff x="750679" y="1224428"/>
            <a:chExt cx="5189220" cy="4760782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3B2335D-005E-4F53-A0D8-C3925B4A2D2C}"/>
                </a:ext>
              </a:extLst>
            </p:cNvPr>
            <p:cNvSpPr txBox="1"/>
            <p:nvPr/>
          </p:nvSpPr>
          <p:spPr>
            <a:xfrm>
              <a:off x="1667288" y="1224428"/>
              <a:ext cx="2531165" cy="369332"/>
            </a:xfrm>
            <a:custGeom>
              <a:avLst/>
              <a:gdLst>
                <a:gd name="connsiteX0" fmla="*/ 0 w 2531165"/>
                <a:gd name="connsiteY0" fmla="*/ 0 h 369332"/>
                <a:gd name="connsiteX1" fmla="*/ 430298 w 2531165"/>
                <a:gd name="connsiteY1" fmla="*/ 0 h 369332"/>
                <a:gd name="connsiteX2" fmla="*/ 911219 w 2531165"/>
                <a:gd name="connsiteY2" fmla="*/ 0 h 369332"/>
                <a:gd name="connsiteX3" fmla="*/ 1341517 w 2531165"/>
                <a:gd name="connsiteY3" fmla="*/ 0 h 369332"/>
                <a:gd name="connsiteX4" fmla="*/ 1771816 w 2531165"/>
                <a:gd name="connsiteY4" fmla="*/ 0 h 369332"/>
                <a:gd name="connsiteX5" fmla="*/ 2531165 w 2531165"/>
                <a:gd name="connsiteY5" fmla="*/ 0 h 369332"/>
                <a:gd name="connsiteX6" fmla="*/ 2531165 w 2531165"/>
                <a:gd name="connsiteY6" fmla="*/ 369332 h 369332"/>
                <a:gd name="connsiteX7" fmla="*/ 1999620 w 2531165"/>
                <a:gd name="connsiteY7" fmla="*/ 369332 h 369332"/>
                <a:gd name="connsiteX8" fmla="*/ 1442764 w 2531165"/>
                <a:gd name="connsiteY8" fmla="*/ 369332 h 369332"/>
                <a:gd name="connsiteX9" fmla="*/ 885908 w 2531165"/>
                <a:gd name="connsiteY9" fmla="*/ 369332 h 369332"/>
                <a:gd name="connsiteX10" fmla="*/ 0 w 2531165"/>
                <a:gd name="connsiteY10" fmla="*/ 369332 h 369332"/>
                <a:gd name="connsiteX11" fmla="*/ 0 w 2531165"/>
                <a:gd name="connsiteY11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1165" h="369332" fill="none" extrusionOk="0">
                  <a:moveTo>
                    <a:pt x="0" y="0"/>
                  </a:moveTo>
                  <a:cubicBezTo>
                    <a:pt x="180757" y="-17167"/>
                    <a:pt x="344195" y="49467"/>
                    <a:pt x="430298" y="0"/>
                  </a:cubicBezTo>
                  <a:cubicBezTo>
                    <a:pt x="516401" y="-49467"/>
                    <a:pt x="742299" y="16231"/>
                    <a:pt x="911219" y="0"/>
                  </a:cubicBezTo>
                  <a:cubicBezTo>
                    <a:pt x="1080139" y="-16231"/>
                    <a:pt x="1180604" y="46321"/>
                    <a:pt x="1341517" y="0"/>
                  </a:cubicBezTo>
                  <a:cubicBezTo>
                    <a:pt x="1502430" y="-46321"/>
                    <a:pt x="1680940" y="17752"/>
                    <a:pt x="1771816" y="0"/>
                  </a:cubicBezTo>
                  <a:cubicBezTo>
                    <a:pt x="1862692" y="-17752"/>
                    <a:pt x="2156153" y="1980"/>
                    <a:pt x="2531165" y="0"/>
                  </a:cubicBezTo>
                  <a:cubicBezTo>
                    <a:pt x="2534546" y="147858"/>
                    <a:pt x="2530130" y="237190"/>
                    <a:pt x="2531165" y="369332"/>
                  </a:cubicBezTo>
                  <a:cubicBezTo>
                    <a:pt x="2313553" y="378432"/>
                    <a:pt x="2202566" y="311498"/>
                    <a:pt x="1999620" y="369332"/>
                  </a:cubicBezTo>
                  <a:cubicBezTo>
                    <a:pt x="1796675" y="427166"/>
                    <a:pt x="1719004" y="343126"/>
                    <a:pt x="1442764" y="369332"/>
                  </a:cubicBezTo>
                  <a:cubicBezTo>
                    <a:pt x="1166524" y="395538"/>
                    <a:pt x="1144792" y="321965"/>
                    <a:pt x="885908" y="369332"/>
                  </a:cubicBezTo>
                  <a:cubicBezTo>
                    <a:pt x="627024" y="416699"/>
                    <a:pt x="281674" y="282857"/>
                    <a:pt x="0" y="369332"/>
                  </a:cubicBezTo>
                  <a:cubicBezTo>
                    <a:pt x="-28184" y="234778"/>
                    <a:pt x="26765" y="101029"/>
                    <a:pt x="0" y="0"/>
                  </a:cubicBezTo>
                  <a:close/>
                </a:path>
                <a:path w="2531165" h="369332" stroke="0" extrusionOk="0">
                  <a:moveTo>
                    <a:pt x="0" y="0"/>
                  </a:moveTo>
                  <a:cubicBezTo>
                    <a:pt x="147438" y="-8864"/>
                    <a:pt x="276798" y="5682"/>
                    <a:pt x="480921" y="0"/>
                  </a:cubicBezTo>
                  <a:cubicBezTo>
                    <a:pt x="685044" y="-5682"/>
                    <a:pt x="869280" y="190"/>
                    <a:pt x="1012466" y="0"/>
                  </a:cubicBezTo>
                  <a:cubicBezTo>
                    <a:pt x="1155652" y="-190"/>
                    <a:pt x="1249471" y="53072"/>
                    <a:pt x="1468076" y="0"/>
                  </a:cubicBezTo>
                  <a:cubicBezTo>
                    <a:pt x="1686681" y="-53072"/>
                    <a:pt x="1800050" y="28169"/>
                    <a:pt x="1974309" y="0"/>
                  </a:cubicBezTo>
                  <a:cubicBezTo>
                    <a:pt x="2148568" y="-28169"/>
                    <a:pt x="2401512" y="11614"/>
                    <a:pt x="2531165" y="0"/>
                  </a:cubicBezTo>
                  <a:cubicBezTo>
                    <a:pt x="2538814" y="143037"/>
                    <a:pt x="2525850" y="233702"/>
                    <a:pt x="2531165" y="369332"/>
                  </a:cubicBezTo>
                  <a:cubicBezTo>
                    <a:pt x="2297171" y="399509"/>
                    <a:pt x="2154201" y="346996"/>
                    <a:pt x="2050244" y="369332"/>
                  </a:cubicBezTo>
                  <a:cubicBezTo>
                    <a:pt x="1946287" y="391668"/>
                    <a:pt x="1708341" y="335871"/>
                    <a:pt x="1594634" y="369332"/>
                  </a:cubicBezTo>
                  <a:cubicBezTo>
                    <a:pt x="1480927" y="402793"/>
                    <a:pt x="1221413" y="347258"/>
                    <a:pt x="1113713" y="369332"/>
                  </a:cubicBezTo>
                  <a:cubicBezTo>
                    <a:pt x="1006013" y="391406"/>
                    <a:pt x="878102" y="352510"/>
                    <a:pt x="658103" y="369332"/>
                  </a:cubicBezTo>
                  <a:cubicBezTo>
                    <a:pt x="438104" y="386154"/>
                    <a:pt x="185825" y="344435"/>
                    <a:pt x="0" y="369332"/>
                  </a:cubicBezTo>
                  <a:cubicBezTo>
                    <a:pt x="-17629" y="287325"/>
                    <a:pt x="11971" y="180136"/>
                    <a:pt x="0" y="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182535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b="1" dirty="0"/>
                <a:t>Embrión implantado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34F8C47-C493-4002-814C-E3641CDA2C89}"/>
                </a:ext>
              </a:extLst>
            </p:cNvPr>
            <p:cNvSpPr txBox="1"/>
            <p:nvPr/>
          </p:nvSpPr>
          <p:spPr>
            <a:xfrm>
              <a:off x="750679" y="5264243"/>
              <a:ext cx="5189220" cy="720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800"/>
                </a:spcAft>
              </a:pPr>
              <a:r>
                <a:rPr lang="es-MX" sz="11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Nota</a:t>
              </a:r>
              <a:r>
                <a:rPr lang="es-MX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Estadios de los embriones implantados en las receptoras bovinas que   respondieron al protocolo, p-valor 0.0052.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E10CE65-6A7B-435B-A4BD-82DD2E929D12}"/>
                </a:ext>
              </a:extLst>
            </p:cNvPr>
            <p:cNvSpPr txBox="1"/>
            <p:nvPr/>
          </p:nvSpPr>
          <p:spPr>
            <a:xfrm>
              <a:off x="839026" y="1807293"/>
              <a:ext cx="4557689" cy="378373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87208445">
                    <a:custGeom>
                      <a:avLst/>
                      <a:gdLst>
                        <a:gd name="connsiteX0" fmla="*/ 0 w 5070698"/>
                        <a:gd name="connsiteY0" fmla="*/ 0 h 773738"/>
                        <a:gd name="connsiteX1" fmla="*/ 664825 w 5070698"/>
                        <a:gd name="connsiteY1" fmla="*/ 0 h 773738"/>
                        <a:gd name="connsiteX2" fmla="*/ 1228236 w 5070698"/>
                        <a:gd name="connsiteY2" fmla="*/ 0 h 773738"/>
                        <a:gd name="connsiteX3" fmla="*/ 1893061 w 5070698"/>
                        <a:gd name="connsiteY3" fmla="*/ 0 h 773738"/>
                        <a:gd name="connsiteX4" fmla="*/ 2557885 w 5070698"/>
                        <a:gd name="connsiteY4" fmla="*/ 0 h 773738"/>
                        <a:gd name="connsiteX5" fmla="*/ 3121296 w 5070698"/>
                        <a:gd name="connsiteY5" fmla="*/ 0 h 773738"/>
                        <a:gd name="connsiteX6" fmla="*/ 3684707 w 5070698"/>
                        <a:gd name="connsiteY6" fmla="*/ 0 h 773738"/>
                        <a:gd name="connsiteX7" fmla="*/ 4248118 w 5070698"/>
                        <a:gd name="connsiteY7" fmla="*/ 0 h 773738"/>
                        <a:gd name="connsiteX8" fmla="*/ 5070698 w 5070698"/>
                        <a:gd name="connsiteY8" fmla="*/ 0 h 773738"/>
                        <a:gd name="connsiteX9" fmla="*/ 5070698 w 5070698"/>
                        <a:gd name="connsiteY9" fmla="*/ 363657 h 773738"/>
                        <a:gd name="connsiteX10" fmla="*/ 5070698 w 5070698"/>
                        <a:gd name="connsiteY10" fmla="*/ 773738 h 773738"/>
                        <a:gd name="connsiteX11" fmla="*/ 4456580 w 5070698"/>
                        <a:gd name="connsiteY11" fmla="*/ 773738 h 773738"/>
                        <a:gd name="connsiteX12" fmla="*/ 3842462 w 5070698"/>
                        <a:gd name="connsiteY12" fmla="*/ 773738 h 773738"/>
                        <a:gd name="connsiteX13" fmla="*/ 3177637 w 5070698"/>
                        <a:gd name="connsiteY13" fmla="*/ 773738 h 773738"/>
                        <a:gd name="connsiteX14" fmla="*/ 2664934 w 5070698"/>
                        <a:gd name="connsiteY14" fmla="*/ 773738 h 773738"/>
                        <a:gd name="connsiteX15" fmla="*/ 2202937 w 5070698"/>
                        <a:gd name="connsiteY15" fmla="*/ 773738 h 773738"/>
                        <a:gd name="connsiteX16" fmla="*/ 1740940 w 5070698"/>
                        <a:gd name="connsiteY16" fmla="*/ 773738 h 773738"/>
                        <a:gd name="connsiteX17" fmla="*/ 1076115 w 5070698"/>
                        <a:gd name="connsiteY17" fmla="*/ 773738 h 773738"/>
                        <a:gd name="connsiteX18" fmla="*/ 0 w 5070698"/>
                        <a:gd name="connsiteY18" fmla="*/ 773738 h 773738"/>
                        <a:gd name="connsiteX19" fmla="*/ 0 w 5070698"/>
                        <a:gd name="connsiteY19" fmla="*/ 394606 h 773738"/>
                        <a:gd name="connsiteX20" fmla="*/ 0 w 5070698"/>
                        <a:gd name="connsiteY20" fmla="*/ 0 h 773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5070698" h="773738" extrusionOk="0">
                          <a:moveTo>
                            <a:pt x="0" y="0"/>
                          </a:moveTo>
                          <a:cubicBezTo>
                            <a:pt x="245692" y="-237"/>
                            <a:pt x="341431" y="24630"/>
                            <a:pt x="664825" y="0"/>
                          </a:cubicBezTo>
                          <a:cubicBezTo>
                            <a:pt x="988219" y="-24630"/>
                            <a:pt x="1092060" y="30584"/>
                            <a:pt x="1228236" y="0"/>
                          </a:cubicBezTo>
                          <a:cubicBezTo>
                            <a:pt x="1364412" y="-30584"/>
                            <a:pt x="1709723" y="69257"/>
                            <a:pt x="1893061" y="0"/>
                          </a:cubicBezTo>
                          <a:cubicBezTo>
                            <a:pt x="2076400" y="-69257"/>
                            <a:pt x="2382363" y="33650"/>
                            <a:pt x="2557885" y="0"/>
                          </a:cubicBezTo>
                          <a:cubicBezTo>
                            <a:pt x="2733407" y="-33650"/>
                            <a:pt x="2874466" y="40848"/>
                            <a:pt x="3121296" y="0"/>
                          </a:cubicBezTo>
                          <a:cubicBezTo>
                            <a:pt x="3368126" y="-40848"/>
                            <a:pt x="3409211" y="40496"/>
                            <a:pt x="3684707" y="0"/>
                          </a:cubicBezTo>
                          <a:cubicBezTo>
                            <a:pt x="3960203" y="-40496"/>
                            <a:pt x="4062833" y="67468"/>
                            <a:pt x="4248118" y="0"/>
                          </a:cubicBezTo>
                          <a:cubicBezTo>
                            <a:pt x="4433403" y="-67468"/>
                            <a:pt x="4846344" y="30283"/>
                            <a:pt x="5070698" y="0"/>
                          </a:cubicBezTo>
                          <a:cubicBezTo>
                            <a:pt x="5094362" y="107389"/>
                            <a:pt x="5042788" y="190695"/>
                            <a:pt x="5070698" y="363657"/>
                          </a:cubicBezTo>
                          <a:cubicBezTo>
                            <a:pt x="5098608" y="536619"/>
                            <a:pt x="5059997" y="651705"/>
                            <a:pt x="5070698" y="773738"/>
                          </a:cubicBezTo>
                          <a:cubicBezTo>
                            <a:pt x="4865966" y="787252"/>
                            <a:pt x="4614180" y="707109"/>
                            <a:pt x="4456580" y="773738"/>
                          </a:cubicBezTo>
                          <a:cubicBezTo>
                            <a:pt x="4298980" y="840367"/>
                            <a:pt x="4055834" y="760617"/>
                            <a:pt x="3842462" y="773738"/>
                          </a:cubicBezTo>
                          <a:cubicBezTo>
                            <a:pt x="3629090" y="786859"/>
                            <a:pt x="3466087" y="764691"/>
                            <a:pt x="3177637" y="773738"/>
                          </a:cubicBezTo>
                          <a:cubicBezTo>
                            <a:pt x="2889188" y="782785"/>
                            <a:pt x="2833594" y="739343"/>
                            <a:pt x="2664934" y="773738"/>
                          </a:cubicBezTo>
                          <a:cubicBezTo>
                            <a:pt x="2496274" y="808133"/>
                            <a:pt x="2362695" y="726495"/>
                            <a:pt x="2202937" y="773738"/>
                          </a:cubicBezTo>
                          <a:cubicBezTo>
                            <a:pt x="2043179" y="820981"/>
                            <a:pt x="1953279" y="764088"/>
                            <a:pt x="1740940" y="773738"/>
                          </a:cubicBezTo>
                          <a:cubicBezTo>
                            <a:pt x="1528601" y="783388"/>
                            <a:pt x="1378722" y="751458"/>
                            <a:pt x="1076115" y="773738"/>
                          </a:cubicBezTo>
                          <a:cubicBezTo>
                            <a:pt x="773509" y="796018"/>
                            <a:pt x="292542" y="659750"/>
                            <a:pt x="0" y="773738"/>
                          </a:cubicBezTo>
                          <a:cubicBezTo>
                            <a:pt x="-5842" y="609339"/>
                            <a:pt x="10700" y="567605"/>
                            <a:pt x="0" y="394606"/>
                          </a:cubicBezTo>
                          <a:cubicBezTo>
                            <a:pt x="-10700" y="221607"/>
                            <a:pt x="3859" y="19504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800"/>
                </a:spcAft>
              </a:pPr>
              <a:r>
                <a:rPr lang="es-EC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Tabla  6. Estadio de desarrollo del embrión. </a:t>
              </a:r>
            </a:p>
          </p:txBody>
        </p:sp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91524E8-86C7-4BBF-B04B-888B7DDB5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79960"/>
              </p:ext>
            </p:extLst>
          </p:nvPr>
        </p:nvGraphicFramePr>
        <p:xfrm>
          <a:off x="3615544" y="2013887"/>
          <a:ext cx="4557687" cy="283022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189809">
                  <a:extLst>
                    <a:ext uri="{9D8B030D-6E8A-4147-A177-3AD203B41FA5}">
                      <a16:colId xmlns:a16="http://schemas.microsoft.com/office/drawing/2014/main" val="2093011576"/>
                    </a:ext>
                  </a:extLst>
                </a:gridCol>
                <a:gridCol w="1184675">
                  <a:extLst>
                    <a:ext uri="{9D8B030D-6E8A-4147-A177-3AD203B41FA5}">
                      <a16:colId xmlns:a16="http://schemas.microsoft.com/office/drawing/2014/main" val="608162398"/>
                    </a:ext>
                  </a:extLst>
                </a:gridCol>
                <a:gridCol w="1183203">
                  <a:extLst>
                    <a:ext uri="{9D8B030D-6E8A-4147-A177-3AD203B41FA5}">
                      <a16:colId xmlns:a16="http://schemas.microsoft.com/office/drawing/2014/main" val="3051752748"/>
                    </a:ext>
                  </a:extLst>
                </a:gridCol>
              </a:tblGrid>
              <a:tr h="44319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desarrollo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Hembras bovinas por tratamiento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72439"/>
                  </a:ext>
                </a:extLst>
              </a:tr>
              <a:tr h="3978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Protocolo 1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Protocolo 2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13111865"/>
                  </a:ext>
                </a:extLst>
              </a:tr>
              <a:tr h="3978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Blastocito inicial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26099576"/>
                  </a:ext>
                </a:extLst>
              </a:tr>
              <a:tr h="3978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Blastocito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55862418"/>
                  </a:ext>
                </a:extLst>
              </a:tr>
              <a:tr h="3978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Blastocito eclosionado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1269316"/>
                  </a:ext>
                </a:extLst>
              </a:tr>
              <a:tr h="3978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Blastocito expandido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1108550"/>
                  </a:ext>
                </a:extLst>
              </a:tr>
              <a:tr h="3978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Vacas muestreadas 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250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81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2E6867-CB20-472A-A1F1-0B568D1FBABD}"/>
              </a:ext>
            </a:extLst>
          </p:cNvPr>
          <p:cNvSpPr txBox="1"/>
          <p:nvPr/>
        </p:nvSpPr>
        <p:spPr>
          <a:xfrm>
            <a:off x="2990411" y="598940"/>
            <a:ext cx="4557689" cy="37837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87208445">
                  <a:custGeom>
                    <a:avLst/>
                    <a:gdLst>
                      <a:gd name="connsiteX0" fmla="*/ 0 w 5070698"/>
                      <a:gd name="connsiteY0" fmla="*/ 0 h 773738"/>
                      <a:gd name="connsiteX1" fmla="*/ 664825 w 5070698"/>
                      <a:gd name="connsiteY1" fmla="*/ 0 h 773738"/>
                      <a:gd name="connsiteX2" fmla="*/ 1228236 w 5070698"/>
                      <a:gd name="connsiteY2" fmla="*/ 0 h 773738"/>
                      <a:gd name="connsiteX3" fmla="*/ 1893061 w 5070698"/>
                      <a:gd name="connsiteY3" fmla="*/ 0 h 773738"/>
                      <a:gd name="connsiteX4" fmla="*/ 2557885 w 5070698"/>
                      <a:gd name="connsiteY4" fmla="*/ 0 h 773738"/>
                      <a:gd name="connsiteX5" fmla="*/ 3121296 w 5070698"/>
                      <a:gd name="connsiteY5" fmla="*/ 0 h 773738"/>
                      <a:gd name="connsiteX6" fmla="*/ 3684707 w 5070698"/>
                      <a:gd name="connsiteY6" fmla="*/ 0 h 773738"/>
                      <a:gd name="connsiteX7" fmla="*/ 4248118 w 5070698"/>
                      <a:gd name="connsiteY7" fmla="*/ 0 h 773738"/>
                      <a:gd name="connsiteX8" fmla="*/ 5070698 w 5070698"/>
                      <a:gd name="connsiteY8" fmla="*/ 0 h 773738"/>
                      <a:gd name="connsiteX9" fmla="*/ 5070698 w 5070698"/>
                      <a:gd name="connsiteY9" fmla="*/ 363657 h 773738"/>
                      <a:gd name="connsiteX10" fmla="*/ 5070698 w 5070698"/>
                      <a:gd name="connsiteY10" fmla="*/ 773738 h 773738"/>
                      <a:gd name="connsiteX11" fmla="*/ 4456580 w 5070698"/>
                      <a:gd name="connsiteY11" fmla="*/ 773738 h 773738"/>
                      <a:gd name="connsiteX12" fmla="*/ 3842462 w 5070698"/>
                      <a:gd name="connsiteY12" fmla="*/ 773738 h 773738"/>
                      <a:gd name="connsiteX13" fmla="*/ 3177637 w 5070698"/>
                      <a:gd name="connsiteY13" fmla="*/ 773738 h 773738"/>
                      <a:gd name="connsiteX14" fmla="*/ 2664934 w 5070698"/>
                      <a:gd name="connsiteY14" fmla="*/ 773738 h 773738"/>
                      <a:gd name="connsiteX15" fmla="*/ 2202937 w 5070698"/>
                      <a:gd name="connsiteY15" fmla="*/ 773738 h 773738"/>
                      <a:gd name="connsiteX16" fmla="*/ 1740940 w 5070698"/>
                      <a:gd name="connsiteY16" fmla="*/ 773738 h 773738"/>
                      <a:gd name="connsiteX17" fmla="*/ 1076115 w 5070698"/>
                      <a:gd name="connsiteY17" fmla="*/ 773738 h 773738"/>
                      <a:gd name="connsiteX18" fmla="*/ 0 w 5070698"/>
                      <a:gd name="connsiteY18" fmla="*/ 773738 h 773738"/>
                      <a:gd name="connsiteX19" fmla="*/ 0 w 5070698"/>
                      <a:gd name="connsiteY19" fmla="*/ 394606 h 773738"/>
                      <a:gd name="connsiteX20" fmla="*/ 0 w 5070698"/>
                      <a:gd name="connsiteY20" fmla="*/ 0 h 773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70698" h="773738" extrusionOk="0">
                        <a:moveTo>
                          <a:pt x="0" y="0"/>
                        </a:moveTo>
                        <a:cubicBezTo>
                          <a:pt x="245692" y="-237"/>
                          <a:pt x="341431" y="24630"/>
                          <a:pt x="664825" y="0"/>
                        </a:cubicBezTo>
                        <a:cubicBezTo>
                          <a:pt x="988219" y="-24630"/>
                          <a:pt x="1092060" y="30584"/>
                          <a:pt x="1228236" y="0"/>
                        </a:cubicBezTo>
                        <a:cubicBezTo>
                          <a:pt x="1364412" y="-30584"/>
                          <a:pt x="1709723" y="69257"/>
                          <a:pt x="1893061" y="0"/>
                        </a:cubicBezTo>
                        <a:cubicBezTo>
                          <a:pt x="2076400" y="-69257"/>
                          <a:pt x="2382363" y="33650"/>
                          <a:pt x="2557885" y="0"/>
                        </a:cubicBezTo>
                        <a:cubicBezTo>
                          <a:pt x="2733407" y="-33650"/>
                          <a:pt x="2874466" y="40848"/>
                          <a:pt x="3121296" y="0"/>
                        </a:cubicBezTo>
                        <a:cubicBezTo>
                          <a:pt x="3368126" y="-40848"/>
                          <a:pt x="3409211" y="40496"/>
                          <a:pt x="3684707" y="0"/>
                        </a:cubicBezTo>
                        <a:cubicBezTo>
                          <a:pt x="3960203" y="-40496"/>
                          <a:pt x="4062833" y="67468"/>
                          <a:pt x="4248118" y="0"/>
                        </a:cubicBezTo>
                        <a:cubicBezTo>
                          <a:pt x="4433403" y="-67468"/>
                          <a:pt x="4846344" y="30283"/>
                          <a:pt x="5070698" y="0"/>
                        </a:cubicBezTo>
                        <a:cubicBezTo>
                          <a:pt x="5094362" y="107389"/>
                          <a:pt x="5042788" y="190695"/>
                          <a:pt x="5070698" y="363657"/>
                        </a:cubicBezTo>
                        <a:cubicBezTo>
                          <a:pt x="5098608" y="536619"/>
                          <a:pt x="5059997" y="651705"/>
                          <a:pt x="5070698" y="773738"/>
                        </a:cubicBezTo>
                        <a:cubicBezTo>
                          <a:pt x="4865966" y="787252"/>
                          <a:pt x="4614180" y="707109"/>
                          <a:pt x="4456580" y="773738"/>
                        </a:cubicBezTo>
                        <a:cubicBezTo>
                          <a:pt x="4298980" y="840367"/>
                          <a:pt x="4055834" y="760617"/>
                          <a:pt x="3842462" y="773738"/>
                        </a:cubicBezTo>
                        <a:cubicBezTo>
                          <a:pt x="3629090" y="786859"/>
                          <a:pt x="3466087" y="764691"/>
                          <a:pt x="3177637" y="773738"/>
                        </a:cubicBezTo>
                        <a:cubicBezTo>
                          <a:pt x="2889188" y="782785"/>
                          <a:pt x="2833594" y="739343"/>
                          <a:pt x="2664934" y="773738"/>
                        </a:cubicBezTo>
                        <a:cubicBezTo>
                          <a:pt x="2496274" y="808133"/>
                          <a:pt x="2362695" y="726495"/>
                          <a:pt x="2202937" y="773738"/>
                        </a:cubicBezTo>
                        <a:cubicBezTo>
                          <a:pt x="2043179" y="820981"/>
                          <a:pt x="1953279" y="764088"/>
                          <a:pt x="1740940" y="773738"/>
                        </a:cubicBezTo>
                        <a:cubicBezTo>
                          <a:pt x="1528601" y="783388"/>
                          <a:pt x="1378722" y="751458"/>
                          <a:pt x="1076115" y="773738"/>
                        </a:cubicBezTo>
                        <a:cubicBezTo>
                          <a:pt x="773509" y="796018"/>
                          <a:pt x="292542" y="659750"/>
                          <a:pt x="0" y="773738"/>
                        </a:cubicBezTo>
                        <a:cubicBezTo>
                          <a:pt x="-5842" y="609339"/>
                          <a:pt x="10700" y="567605"/>
                          <a:pt x="0" y="394606"/>
                        </a:cubicBezTo>
                        <a:cubicBezTo>
                          <a:pt x="-10700" y="221607"/>
                          <a:pt x="3859" y="1950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5</a:t>
            </a:r>
            <a:r>
              <a:rPr lang="es-MX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Estadio de desarrollo del embrión </a:t>
            </a: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954F16-3FB8-4ABF-B243-C079F694EBE6}"/>
              </a:ext>
            </a:extLst>
          </p:cNvPr>
          <p:cNvSpPr txBox="1"/>
          <p:nvPr/>
        </p:nvSpPr>
        <p:spPr>
          <a:xfrm>
            <a:off x="3391655" y="5434411"/>
            <a:ext cx="5152318" cy="824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MX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Embriones implantados en las receptoras bovinas que respondieron al protocolo.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Propia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C8B071B-16F9-4775-8AC0-7B1A1796B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385447"/>
              </p:ext>
            </p:extLst>
          </p:nvPr>
        </p:nvGraphicFramePr>
        <p:xfrm>
          <a:off x="2990411" y="1258957"/>
          <a:ext cx="5954806" cy="399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A822AF02-5560-4DD2-B54B-619850DCDFEA}"/>
              </a:ext>
            </a:extLst>
          </p:cNvPr>
          <p:cNvGrpSpPr/>
          <p:nvPr/>
        </p:nvGrpSpPr>
        <p:grpSpPr>
          <a:xfrm>
            <a:off x="574835" y="1608483"/>
            <a:ext cx="11042330" cy="4204322"/>
            <a:chOff x="557177" y="1326839"/>
            <a:chExt cx="11042330" cy="4204322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56303872-913F-4E0C-B3F6-0FF98ADD3E58}"/>
                </a:ext>
              </a:extLst>
            </p:cNvPr>
            <p:cNvSpPr/>
            <p:nvPr/>
          </p:nvSpPr>
          <p:spPr>
            <a:xfrm>
              <a:off x="8936392" y="4448508"/>
              <a:ext cx="2663115" cy="89534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Embriones en estadio blastocito y blastocito eclosionado.</a:t>
              </a: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C18D587A-9A79-4ABE-AF2E-2EBEBDFBB26B}"/>
                </a:ext>
              </a:extLst>
            </p:cNvPr>
            <p:cNvSpPr/>
            <p:nvPr/>
          </p:nvSpPr>
          <p:spPr>
            <a:xfrm>
              <a:off x="600588" y="1326839"/>
              <a:ext cx="2363331" cy="103733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MX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56% Preñez con Blastocito inicial</a:t>
              </a:r>
            </a:p>
            <a:p>
              <a:pPr algn="just"/>
              <a:r>
                <a:rPr lang="es-MX" sz="11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43-41% Blastocito expandido y eclosionado </a:t>
              </a:r>
              <a:r>
                <a:rPr lang="es-MX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 Hasler </a:t>
              </a:r>
              <a:r>
                <a:rPr lang="es-MX" sz="1100" i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et al, </a:t>
              </a:r>
              <a:r>
                <a:rPr lang="es-MX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1995).</a:t>
              </a:r>
              <a:endParaRPr lang="es-EC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743578C8-C9AC-4D3F-9439-193F91B1FBEF}"/>
                </a:ext>
              </a:extLst>
            </p:cNvPr>
            <p:cNvSpPr/>
            <p:nvPr/>
          </p:nvSpPr>
          <p:spPr>
            <a:xfrm>
              <a:off x="557178" y="2910331"/>
              <a:ext cx="2109181" cy="103733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MX" sz="1100" dirty="0">
                  <a:solidFill>
                    <a:schemeClr val="tx1"/>
                  </a:solidFill>
                  <a:latin typeface="Arial" panose="020B0604020202020204" pitchFamily="34" charset="0"/>
                </a:rPr>
                <a:t>Daños mecánicos en la recolección o demasiado tiempo en el útero donante (Cutini </a:t>
              </a:r>
              <a:r>
                <a:rPr lang="es-MX" sz="1100" i="1" dirty="0">
                  <a:solidFill>
                    <a:schemeClr val="tx1"/>
                  </a:solidFill>
                  <a:latin typeface="Arial" panose="020B0604020202020204" pitchFamily="34" charset="0"/>
                </a:rPr>
                <a:t>et al</a:t>
              </a:r>
              <a:r>
                <a:rPr lang="es-MX" sz="1100" dirty="0">
                  <a:solidFill>
                    <a:schemeClr val="tx1"/>
                  </a:solidFill>
                  <a:latin typeface="Arial" panose="020B0604020202020204" pitchFamily="34" charset="0"/>
                </a:rPr>
                <a:t>, 2000). </a:t>
              </a:r>
              <a:endParaRPr lang="es-EC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BF41E2A6-8FDF-430A-BCFD-81082B2D0CA6}"/>
                </a:ext>
              </a:extLst>
            </p:cNvPr>
            <p:cNvSpPr/>
            <p:nvPr/>
          </p:nvSpPr>
          <p:spPr>
            <a:xfrm>
              <a:off x="557177" y="4493823"/>
              <a:ext cx="2109181" cy="103733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MX" sz="1100" dirty="0">
                  <a:solidFill>
                    <a:schemeClr val="tx1"/>
                  </a:solidFill>
                  <a:latin typeface="Arial" panose="020B0604020202020204" pitchFamily="34" charset="0"/>
                </a:rPr>
                <a:t>Blastocitos eclosionados óptimos debido a su forma (Vera. 2019).</a:t>
              </a:r>
              <a:endParaRPr lang="es-EC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92E67C25-12D6-4F5E-96C0-5097D32C60CD}"/>
                </a:ext>
              </a:extLst>
            </p:cNvPr>
            <p:cNvCxnSpPr/>
            <p:nvPr/>
          </p:nvCxnSpPr>
          <p:spPr>
            <a:xfrm>
              <a:off x="1490465" y="2409493"/>
              <a:ext cx="0" cy="33020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0737F89A-1F19-4304-83CC-4DEA493F1428}"/>
                </a:ext>
              </a:extLst>
            </p:cNvPr>
            <p:cNvCxnSpPr/>
            <p:nvPr/>
          </p:nvCxnSpPr>
          <p:spPr>
            <a:xfrm>
              <a:off x="1490465" y="4118308"/>
              <a:ext cx="0" cy="33020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490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501390" y="288356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48653 w 5189220"/>
              <a:gd name="connsiteY1" fmla="*/ 0 h 646331"/>
              <a:gd name="connsiteX2" fmla="*/ 1349197 w 5189220"/>
              <a:gd name="connsiteY2" fmla="*/ 0 h 646331"/>
              <a:gd name="connsiteX3" fmla="*/ 2049742 w 5189220"/>
              <a:gd name="connsiteY3" fmla="*/ 0 h 646331"/>
              <a:gd name="connsiteX4" fmla="*/ 2646502 w 5189220"/>
              <a:gd name="connsiteY4" fmla="*/ 0 h 646331"/>
              <a:gd name="connsiteX5" fmla="*/ 3191370 w 5189220"/>
              <a:gd name="connsiteY5" fmla="*/ 0 h 646331"/>
              <a:gd name="connsiteX6" fmla="*/ 3891915 w 5189220"/>
              <a:gd name="connsiteY6" fmla="*/ 0 h 646331"/>
              <a:gd name="connsiteX7" fmla="*/ 4540568 w 5189220"/>
              <a:gd name="connsiteY7" fmla="*/ 0 h 646331"/>
              <a:gd name="connsiteX8" fmla="*/ 5189220 w 5189220"/>
              <a:gd name="connsiteY8" fmla="*/ 0 h 646331"/>
              <a:gd name="connsiteX9" fmla="*/ 5189220 w 5189220"/>
              <a:gd name="connsiteY9" fmla="*/ 646331 h 646331"/>
              <a:gd name="connsiteX10" fmla="*/ 4540568 w 5189220"/>
              <a:gd name="connsiteY10" fmla="*/ 646331 h 646331"/>
              <a:gd name="connsiteX11" fmla="*/ 3788131 w 5189220"/>
              <a:gd name="connsiteY11" fmla="*/ 646331 h 646331"/>
              <a:gd name="connsiteX12" fmla="*/ 3191370 w 5189220"/>
              <a:gd name="connsiteY12" fmla="*/ 646331 h 646331"/>
              <a:gd name="connsiteX13" fmla="*/ 2698394 w 5189220"/>
              <a:gd name="connsiteY13" fmla="*/ 646331 h 646331"/>
              <a:gd name="connsiteX14" fmla="*/ 2101634 w 5189220"/>
              <a:gd name="connsiteY14" fmla="*/ 646331 h 646331"/>
              <a:gd name="connsiteX15" fmla="*/ 1349197 w 5189220"/>
              <a:gd name="connsiteY15" fmla="*/ 646331 h 646331"/>
              <a:gd name="connsiteX16" fmla="*/ 700545 w 5189220"/>
              <a:gd name="connsiteY16" fmla="*/ 646331 h 646331"/>
              <a:gd name="connsiteX17" fmla="*/ 0 w 5189220"/>
              <a:gd name="connsiteY17" fmla="*/ 646331 h 646331"/>
              <a:gd name="connsiteX18" fmla="*/ 0 w 5189220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69733" y="30532"/>
                  <a:pt x="353991" y="-20542"/>
                  <a:pt x="648653" y="0"/>
                </a:cubicBezTo>
                <a:cubicBezTo>
                  <a:pt x="943315" y="20542"/>
                  <a:pt x="1158569" y="11970"/>
                  <a:pt x="1349197" y="0"/>
                </a:cubicBezTo>
                <a:cubicBezTo>
                  <a:pt x="1539825" y="-11970"/>
                  <a:pt x="1699957" y="-15391"/>
                  <a:pt x="2049742" y="0"/>
                </a:cubicBezTo>
                <a:cubicBezTo>
                  <a:pt x="2399528" y="15391"/>
                  <a:pt x="2484350" y="-13674"/>
                  <a:pt x="2646502" y="0"/>
                </a:cubicBezTo>
                <a:cubicBezTo>
                  <a:pt x="2808654" y="13674"/>
                  <a:pt x="2932914" y="23409"/>
                  <a:pt x="3191370" y="0"/>
                </a:cubicBezTo>
                <a:cubicBezTo>
                  <a:pt x="3449826" y="-23409"/>
                  <a:pt x="3624640" y="-28960"/>
                  <a:pt x="3891915" y="0"/>
                </a:cubicBezTo>
                <a:cubicBezTo>
                  <a:pt x="4159190" y="28960"/>
                  <a:pt x="4254837" y="-1879"/>
                  <a:pt x="4540568" y="0"/>
                </a:cubicBezTo>
                <a:cubicBezTo>
                  <a:pt x="4826299" y="1879"/>
                  <a:pt x="4919589" y="-18246"/>
                  <a:pt x="5189220" y="0"/>
                </a:cubicBezTo>
                <a:cubicBezTo>
                  <a:pt x="5176780" y="137626"/>
                  <a:pt x="5198689" y="441322"/>
                  <a:pt x="5189220" y="646331"/>
                </a:cubicBezTo>
                <a:cubicBezTo>
                  <a:pt x="4905899" y="669044"/>
                  <a:pt x="4703058" y="623929"/>
                  <a:pt x="4540568" y="646331"/>
                </a:cubicBezTo>
                <a:cubicBezTo>
                  <a:pt x="4378078" y="668733"/>
                  <a:pt x="4105959" y="615411"/>
                  <a:pt x="3788131" y="646331"/>
                </a:cubicBezTo>
                <a:cubicBezTo>
                  <a:pt x="3470303" y="677251"/>
                  <a:pt x="3343684" y="668925"/>
                  <a:pt x="3191370" y="646331"/>
                </a:cubicBezTo>
                <a:cubicBezTo>
                  <a:pt x="3039056" y="623737"/>
                  <a:pt x="2808993" y="652662"/>
                  <a:pt x="2698394" y="646331"/>
                </a:cubicBezTo>
                <a:cubicBezTo>
                  <a:pt x="2587795" y="640000"/>
                  <a:pt x="2232470" y="640500"/>
                  <a:pt x="2101634" y="646331"/>
                </a:cubicBezTo>
                <a:cubicBezTo>
                  <a:pt x="1970798" y="652162"/>
                  <a:pt x="1652353" y="656182"/>
                  <a:pt x="1349197" y="646331"/>
                </a:cubicBezTo>
                <a:cubicBezTo>
                  <a:pt x="1046041" y="636480"/>
                  <a:pt x="864816" y="615199"/>
                  <a:pt x="700545" y="646331"/>
                </a:cubicBezTo>
                <a:cubicBezTo>
                  <a:pt x="536274" y="677463"/>
                  <a:pt x="168433" y="665264"/>
                  <a:pt x="0" y="646331"/>
                </a:cubicBezTo>
                <a:cubicBezTo>
                  <a:pt x="-7939" y="516165"/>
                  <a:pt x="20179" y="29077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48158124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INTRODUCCIÓN</a:t>
            </a: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70776A36-521E-4C1E-B8C8-9B6583D964C1}"/>
              </a:ext>
            </a:extLst>
          </p:cNvPr>
          <p:cNvGrpSpPr/>
          <p:nvPr/>
        </p:nvGrpSpPr>
        <p:grpSpPr>
          <a:xfrm>
            <a:off x="294086" y="613690"/>
            <a:ext cx="3347085" cy="2157564"/>
            <a:chOff x="1017227" y="1271436"/>
            <a:chExt cx="3347085" cy="2157564"/>
          </a:xfrm>
        </p:grpSpPr>
        <p:pic>
          <p:nvPicPr>
            <p:cNvPr id="4" name="Imagen 3" descr="Un grupo de personas junto a una vaca&#10;&#10;Descripción generada automáticamente con confianza media">
              <a:extLst>
                <a:ext uri="{FF2B5EF4-FFF2-40B4-BE49-F238E27FC236}">
                  <a16:creationId xmlns:a16="http://schemas.microsoft.com/office/drawing/2014/main" id="{8642773D-78F3-496C-A066-8B8647B15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452" y="1697355"/>
              <a:ext cx="2308860" cy="17316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54FE1C3-FBF2-401F-BE80-A3B396F04AE0}"/>
                </a:ext>
              </a:extLst>
            </p:cNvPr>
            <p:cNvSpPr txBox="1"/>
            <p:nvPr/>
          </p:nvSpPr>
          <p:spPr>
            <a:xfrm>
              <a:off x="1449705" y="1271436"/>
              <a:ext cx="205168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(Pesquera, 2018)</a:t>
              </a:r>
              <a:endParaRPr lang="es-EC" sz="1200" dirty="0"/>
            </a:p>
          </p:txBody>
        </p:sp>
        <p:pic>
          <p:nvPicPr>
            <p:cNvPr id="8" name="Imagen 7" descr="Dibujo animado de un personaje animado&#10;&#10;Descripción generada automáticamente con confianza baja">
              <a:extLst>
                <a:ext uri="{FF2B5EF4-FFF2-40B4-BE49-F238E27FC236}">
                  <a16:creationId xmlns:a16="http://schemas.microsoft.com/office/drawing/2014/main" id="{C10A87AD-3087-4954-9251-A9E2F45CB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017227" y="1697355"/>
              <a:ext cx="1038225" cy="1143000"/>
            </a:xfrm>
            <a:prstGeom prst="rect">
              <a:avLst/>
            </a:prstGeom>
          </p:spPr>
        </p:pic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3A77F822-A468-4FFB-BB9F-7B853388DA43}"/>
              </a:ext>
            </a:extLst>
          </p:cNvPr>
          <p:cNvGrpSpPr/>
          <p:nvPr/>
        </p:nvGrpSpPr>
        <p:grpSpPr>
          <a:xfrm>
            <a:off x="3935050" y="1289592"/>
            <a:ext cx="5619421" cy="2248868"/>
            <a:chOff x="3935050" y="1289592"/>
            <a:chExt cx="5619421" cy="224886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5E44480-066C-4F81-9258-4BFA5B925E25}"/>
                </a:ext>
              </a:extLst>
            </p:cNvPr>
            <p:cNvSpPr txBox="1"/>
            <p:nvPr/>
          </p:nvSpPr>
          <p:spPr>
            <a:xfrm>
              <a:off x="7269400" y="2536601"/>
              <a:ext cx="182503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(ESPAC, 2019). </a:t>
              </a:r>
              <a:endParaRPr lang="es-EC" sz="1200" dirty="0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5C1D9F2B-95AA-4CEC-A4C1-D67B117D8CFB}"/>
                </a:ext>
              </a:extLst>
            </p:cNvPr>
            <p:cNvGrpSpPr/>
            <p:nvPr/>
          </p:nvGrpSpPr>
          <p:grpSpPr>
            <a:xfrm>
              <a:off x="3935050" y="1289592"/>
              <a:ext cx="5619421" cy="2248868"/>
              <a:chOff x="4781881" y="1317602"/>
              <a:chExt cx="5619421" cy="224886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9544993-D110-401F-AA1D-BB804F2EB961}"/>
                  </a:ext>
                </a:extLst>
              </p:cNvPr>
              <p:cNvSpPr txBox="1"/>
              <p:nvPr/>
            </p:nvSpPr>
            <p:spPr>
              <a:xfrm>
                <a:off x="4781881" y="1399144"/>
                <a:ext cx="287431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C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4,31 millones de cabezas</a:t>
                </a:r>
                <a:endParaRPr lang="es-EC" sz="1200" dirty="0"/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8EEF6A7-CC7F-4054-BF3C-2916D67990C9}"/>
                  </a:ext>
                </a:extLst>
              </p:cNvPr>
              <p:cNvSpPr txBox="1"/>
              <p:nvPr/>
            </p:nvSpPr>
            <p:spPr>
              <a:xfrm>
                <a:off x="7656195" y="1317602"/>
                <a:ext cx="27451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C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I Fase de Vacunación contra la Fiebre Aftosa del año 2018</a:t>
                </a:r>
                <a:endParaRPr lang="es-EC" sz="1200" dirty="0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B36EF99D-7FAA-4D40-83A7-87BA6B4D2D14}"/>
                  </a:ext>
                </a:extLst>
              </p:cNvPr>
              <p:cNvSpPr txBox="1"/>
              <p:nvPr/>
            </p:nvSpPr>
            <p:spPr>
              <a:xfrm>
                <a:off x="7726473" y="2292298"/>
                <a:ext cx="25527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C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6,65 millones de litros leche</a:t>
                </a:r>
                <a:endParaRPr lang="es-EC" sz="1200" dirty="0"/>
              </a:p>
            </p:txBody>
          </p:sp>
          <p:cxnSp>
            <p:nvCxnSpPr>
              <p:cNvPr id="23" name="Conector recto de flecha 22">
                <a:extLst>
                  <a:ext uri="{FF2B5EF4-FFF2-40B4-BE49-F238E27FC236}">
                    <a16:creationId xmlns:a16="http://schemas.microsoft.com/office/drawing/2014/main" id="{5A2FFAF7-8FC3-4ABC-A02E-F827E4098C71}"/>
                  </a:ext>
                </a:extLst>
              </p:cNvPr>
              <p:cNvCxnSpPr/>
              <p:nvPr/>
            </p:nvCxnSpPr>
            <p:spPr>
              <a:xfrm>
                <a:off x="6983896" y="1548434"/>
                <a:ext cx="543339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de flecha 23">
                <a:extLst>
                  <a:ext uri="{FF2B5EF4-FFF2-40B4-BE49-F238E27FC236}">
                    <a16:creationId xmlns:a16="http://schemas.microsoft.com/office/drawing/2014/main" id="{E23138B2-DC0B-4D41-A854-43B804F93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6876" y="1779267"/>
                <a:ext cx="0" cy="485032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026" name="Picture 2" descr="▷ Vacas: Imágenes Animadas, Gifs y Animaciones ¡100% GRATIS!">
                <a:extLst>
                  <a:ext uri="{FF2B5EF4-FFF2-40B4-BE49-F238E27FC236}">
                    <a16:creationId xmlns:a16="http://schemas.microsoft.com/office/drawing/2014/main" id="{5B84CA42-DB20-43F3-BFFD-56B55B6FE4A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2383" y="1756720"/>
                <a:ext cx="1428750" cy="1809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0D3A0F6-3AED-4980-BD46-87643E3CAEF2}"/>
              </a:ext>
            </a:extLst>
          </p:cNvPr>
          <p:cNvCxnSpPr/>
          <p:nvPr/>
        </p:nvCxnSpPr>
        <p:spPr>
          <a:xfrm>
            <a:off x="8965097" y="2385937"/>
            <a:ext cx="543339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E35B292-A3B1-400A-9739-220A341F6348}"/>
              </a:ext>
            </a:extLst>
          </p:cNvPr>
          <p:cNvGrpSpPr/>
          <p:nvPr/>
        </p:nvGrpSpPr>
        <p:grpSpPr>
          <a:xfrm>
            <a:off x="595274" y="3429000"/>
            <a:ext cx="2422126" cy="1765383"/>
            <a:chOff x="1264484" y="4478927"/>
            <a:chExt cx="2422126" cy="1765383"/>
          </a:xfrm>
        </p:grpSpPr>
        <p:pic>
          <p:nvPicPr>
            <p:cNvPr id="1028" name="Picture 4" descr="No hay ninguna descripción de la foto disponible.">
              <a:extLst>
                <a:ext uri="{FF2B5EF4-FFF2-40B4-BE49-F238E27FC236}">
                  <a16:creationId xmlns:a16="http://schemas.microsoft.com/office/drawing/2014/main" id="{58697E0E-B9A8-4661-AAFF-E6ACFCCB7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484" y="4478927"/>
              <a:ext cx="2422126" cy="13634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35921FE3-5916-4B25-9915-062C2434D35F}"/>
                </a:ext>
              </a:extLst>
            </p:cNvPr>
            <p:cNvSpPr txBox="1"/>
            <p:nvPr/>
          </p:nvSpPr>
          <p:spPr>
            <a:xfrm>
              <a:off x="1747878" y="5982700"/>
              <a:ext cx="111459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(Hafez, 1996). </a:t>
              </a:r>
              <a:endParaRPr lang="es-EC" sz="1100" dirty="0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421EA5BB-51BF-4A0D-933C-6C3AA1505E12}"/>
              </a:ext>
            </a:extLst>
          </p:cNvPr>
          <p:cNvGrpSpPr/>
          <p:nvPr/>
        </p:nvGrpSpPr>
        <p:grpSpPr>
          <a:xfrm>
            <a:off x="3224535" y="3851725"/>
            <a:ext cx="2080911" cy="1881420"/>
            <a:chOff x="4187526" y="4493695"/>
            <a:chExt cx="2080911" cy="1881420"/>
          </a:xfrm>
        </p:grpSpPr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84640364-6240-4B33-930E-5AFC3ECC0132}"/>
                </a:ext>
              </a:extLst>
            </p:cNvPr>
            <p:cNvSpPr txBox="1"/>
            <p:nvPr/>
          </p:nvSpPr>
          <p:spPr>
            <a:xfrm>
              <a:off x="4479234" y="6113505"/>
              <a:ext cx="149749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(Ramírez </a:t>
              </a:r>
              <a:r>
                <a:rPr lang="es-EC" sz="11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et al</a:t>
              </a:r>
              <a:r>
                <a:rPr lang="es-EC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2004)</a:t>
              </a:r>
              <a:r>
                <a:rPr lang="es-EC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s-EC" sz="1100" dirty="0"/>
            </a:p>
          </p:txBody>
        </p:sp>
        <p:pic>
          <p:nvPicPr>
            <p:cNvPr id="36" name="Imagen 35" descr="Una bolsa de papel en una mesa&#10;&#10;Descripción generada automáticamente con confianza baja">
              <a:extLst>
                <a:ext uri="{FF2B5EF4-FFF2-40B4-BE49-F238E27FC236}">
                  <a16:creationId xmlns:a16="http://schemas.microsoft.com/office/drawing/2014/main" id="{A6128B6B-66EC-4579-A293-97498E729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526" y="4493695"/>
              <a:ext cx="2080911" cy="15606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F68354DD-E6BA-4E32-95BC-443A46100433}"/>
              </a:ext>
            </a:extLst>
          </p:cNvPr>
          <p:cNvGrpSpPr/>
          <p:nvPr/>
        </p:nvGrpSpPr>
        <p:grpSpPr>
          <a:xfrm>
            <a:off x="5856836" y="4469910"/>
            <a:ext cx="2825128" cy="2264859"/>
            <a:chOff x="6769353" y="4529157"/>
            <a:chExt cx="2825128" cy="2264859"/>
          </a:xfrm>
        </p:grpSpPr>
        <p:pic>
          <p:nvPicPr>
            <p:cNvPr id="1030" name="Picture 6" descr="TITULO: PROTOCOLOS DE SINCRONIZACIÓN Y SUPEROVULACIÓN PARA TRANSFERENCIA DE  EMBRIONES EN BOVINOS. RESUMEN - PDF Descargar libre">
              <a:extLst>
                <a:ext uri="{FF2B5EF4-FFF2-40B4-BE49-F238E27FC236}">
                  <a16:creationId xmlns:a16="http://schemas.microsoft.com/office/drawing/2014/main" id="{822AB5B1-44DF-4B93-B9AB-459A57D74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353" y="4529157"/>
              <a:ext cx="2825128" cy="19182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51F1D1E1-5190-46CA-82AB-CCA872C5E060}"/>
                </a:ext>
              </a:extLst>
            </p:cNvPr>
            <p:cNvSpPr txBox="1"/>
            <p:nvPr/>
          </p:nvSpPr>
          <p:spPr>
            <a:xfrm>
              <a:off x="7071133" y="6532406"/>
              <a:ext cx="131744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(Jiménez, 2009).</a:t>
              </a:r>
              <a:endParaRPr lang="es-EC" sz="1100" dirty="0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9F1256BF-C7A1-4276-B8F7-03D644AF0251}"/>
              </a:ext>
            </a:extLst>
          </p:cNvPr>
          <p:cNvGrpSpPr/>
          <p:nvPr/>
        </p:nvGrpSpPr>
        <p:grpSpPr>
          <a:xfrm>
            <a:off x="9484191" y="1775325"/>
            <a:ext cx="2370234" cy="1221224"/>
            <a:chOff x="9527680" y="1825999"/>
            <a:chExt cx="2370234" cy="1221224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867BC61-89D7-4E45-9865-B2F47CC779E2}"/>
                </a:ext>
              </a:extLst>
            </p:cNvPr>
            <p:cNvSpPr txBox="1"/>
            <p:nvPr/>
          </p:nvSpPr>
          <p:spPr>
            <a:xfrm>
              <a:off x="9527680" y="1825999"/>
              <a:ext cx="237023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Santo Domingo de los Tsáchilas </a:t>
              </a:r>
            </a:p>
          </p:txBody>
        </p: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1EB6607A-E2AA-4A48-AE7F-972425D1CA60}"/>
                </a:ext>
              </a:extLst>
            </p:cNvPr>
            <p:cNvGrpSpPr/>
            <p:nvPr/>
          </p:nvGrpSpPr>
          <p:grpSpPr>
            <a:xfrm>
              <a:off x="9608084" y="2579976"/>
              <a:ext cx="2151470" cy="467247"/>
              <a:chOff x="7977810" y="3802502"/>
              <a:chExt cx="2151470" cy="467247"/>
            </a:xfrm>
          </p:grpSpPr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185EA81C-D4DF-4D44-A597-E8DF6DFD8D13}"/>
                  </a:ext>
                </a:extLst>
              </p:cNvPr>
              <p:cNvSpPr txBox="1"/>
              <p:nvPr/>
            </p:nvSpPr>
            <p:spPr>
              <a:xfrm>
                <a:off x="8344252" y="3992750"/>
                <a:ext cx="178502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C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(SIPA, 2019). </a:t>
                </a:r>
                <a:endParaRPr lang="es-EC" sz="1200" dirty="0"/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262CAB95-8E82-4547-AB36-298001128EC1}"/>
                  </a:ext>
                </a:extLst>
              </p:cNvPr>
              <p:cNvSpPr txBox="1"/>
              <p:nvPr/>
            </p:nvSpPr>
            <p:spPr>
              <a:xfrm>
                <a:off x="7977810" y="3802502"/>
                <a:ext cx="197457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C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230 059 cabezas de ganado </a:t>
                </a:r>
                <a:endParaRPr lang="es-EC" sz="1100" dirty="0"/>
              </a:p>
            </p:txBody>
          </p:sp>
        </p:grpSp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7A6E4370-D102-4875-9BD4-96C60A32C838}"/>
                </a:ext>
              </a:extLst>
            </p:cNvPr>
            <p:cNvCxnSpPr>
              <a:cxnSpLocks/>
            </p:cNvCxnSpPr>
            <p:nvPr/>
          </p:nvCxnSpPr>
          <p:spPr>
            <a:xfrm>
              <a:off x="10595371" y="2160271"/>
              <a:ext cx="0" cy="4850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50" name="Conector: angular 49">
            <a:extLst>
              <a:ext uri="{FF2B5EF4-FFF2-40B4-BE49-F238E27FC236}">
                <a16:creationId xmlns:a16="http://schemas.microsoft.com/office/drawing/2014/main" id="{D3BAE2A6-E8D9-43AF-A649-CFAB5FB0CCD8}"/>
              </a:ext>
            </a:extLst>
          </p:cNvPr>
          <p:cNvCxnSpPr>
            <a:cxnSpLocks/>
          </p:cNvCxnSpPr>
          <p:nvPr/>
        </p:nvCxnSpPr>
        <p:spPr>
          <a:xfrm>
            <a:off x="393773" y="5317579"/>
            <a:ext cx="5283696" cy="721247"/>
          </a:xfrm>
          <a:prstGeom prst="bentConnector3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EA0D37B-4CE1-4749-92A3-F7709D88B275}"/>
              </a:ext>
            </a:extLst>
          </p:cNvPr>
          <p:cNvGrpSpPr/>
          <p:nvPr/>
        </p:nvGrpSpPr>
        <p:grpSpPr>
          <a:xfrm>
            <a:off x="9094433" y="4328833"/>
            <a:ext cx="2745107" cy="2499492"/>
            <a:chOff x="9094433" y="4302328"/>
            <a:chExt cx="2745107" cy="2499492"/>
          </a:xfrm>
        </p:grpSpPr>
        <p:pic>
          <p:nvPicPr>
            <p:cNvPr id="1032" name="Picture 8" descr="Protocolos de sincronización en vacas by ROBERTO HIDALGO">
              <a:extLst>
                <a:ext uri="{FF2B5EF4-FFF2-40B4-BE49-F238E27FC236}">
                  <a16:creationId xmlns:a16="http://schemas.microsoft.com/office/drawing/2014/main" id="{B63FE956-0ADB-4909-9B72-17E56F44EC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7" r="17181" b="77179"/>
            <a:stretch/>
          </p:blipFill>
          <p:spPr bwMode="auto">
            <a:xfrm>
              <a:off x="9094433" y="4302328"/>
              <a:ext cx="2745107" cy="5201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4206E903-D215-4E6E-A868-34CCE65FBADA}"/>
                </a:ext>
              </a:extLst>
            </p:cNvPr>
            <p:cNvSpPr txBox="1"/>
            <p:nvPr/>
          </p:nvSpPr>
          <p:spPr>
            <a:xfrm>
              <a:off x="9508436" y="4930208"/>
              <a:ext cx="142875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(Balleza, 2009).</a:t>
              </a:r>
              <a:endParaRPr lang="es-EC" sz="1100" dirty="0"/>
            </a:p>
          </p:txBody>
        </p:sp>
        <p:pic>
          <p:nvPicPr>
            <p:cNvPr id="1034" name="Picture 10" descr="Rentabilizar las explotaciones: Claves para aumentar la producción láctea -  Industrias Lácteas">
              <a:extLst>
                <a:ext uri="{FF2B5EF4-FFF2-40B4-BE49-F238E27FC236}">
                  <a16:creationId xmlns:a16="http://schemas.microsoft.com/office/drawing/2014/main" id="{F418ED94-3644-4FD9-B613-60529B145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354" y="5191818"/>
              <a:ext cx="2422127" cy="16100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400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F31AC9-4EAC-4C14-8199-DC0F7EF4E23F}"/>
              </a:ext>
            </a:extLst>
          </p:cNvPr>
          <p:cNvSpPr txBox="1"/>
          <p:nvPr/>
        </p:nvSpPr>
        <p:spPr>
          <a:xfrm>
            <a:off x="4830417" y="501203"/>
            <a:ext cx="2531165" cy="369332"/>
          </a:xfrm>
          <a:custGeom>
            <a:avLst/>
            <a:gdLst>
              <a:gd name="connsiteX0" fmla="*/ 0 w 2531165"/>
              <a:gd name="connsiteY0" fmla="*/ 0 h 369332"/>
              <a:gd name="connsiteX1" fmla="*/ 430298 w 2531165"/>
              <a:gd name="connsiteY1" fmla="*/ 0 h 369332"/>
              <a:gd name="connsiteX2" fmla="*/ 911219 w 2531165"/>
              <a:gd name="connsiteY2" fmla="*/ 0 h 369332"/>
              <a:gd name="connsiteX3" fmla="*/ 1341517 w 2531165"/>
              <a:gd name="connsiteY3" fmla="*/ 0 h 369332"/>
              <a:gd name="connsiteX4" fmla="*/ 1771816 w 2531165"/>
              <a:gd name="connsiteY4" fmla="*/ 0 h 369332"/>
              <a:gd name="connsiteX5" fmla="*/ 2531165 w 2531165"/>
              <a:gd name="connsiteY5" fmla="*/ 0 h 369332"/>
              <a:gd name="connsiteX6" fmla="*/ 2531165 w 2531165"/>
              <a:gd name="connsiteY6" fmla="*/ 369332 h 369332"/>
              <a:gd name="connsiteX7" fmla="*/ 1999620 w 2531165"/>
              <a:gd name="connsiteY7" fmla="*/ 369332 h 369332"/>
              <a:gd name="connsiteX8" fmla="*/ 1442764 w 2531165"/>
              <a:gd name="connsiteY8" fmla="*/ 369332 h 369332"/>
              <a:gd name="connsiteX9" fmla="*/ 885908 w 2531165"/>
              <a:gd name="connsiteY9" fmla="*/ 369332 h 369332"/>
              <a:gd name="connsiteX10" fmla="*/ 0 w 2531165"/>
              <a:gd name="connsiteY10" fmla="*/ 369332 h 369332"/>
              <a:gd name="connsiteX11" fmla="*/ 0 w 2531165"/>
              <a:gd name="connsiteY11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1165" h="369332" fill="none" extrusionOk="0">
                <a:moveTo>
                  <a:pt x="0" y="0"/>
                </a:moveTo>
                <a:cubicBezTo>
                  <a:pt x="180757" y="-17167"/>
                  <a:pt x="344195" y="49467"/>
                  <a:pt x="430298" y="0"/>
                </a:cubicBezTo>
                <a:cubicBezTo>
                  <a:pt x="516401" y="-49467"/>
                  <a:pt x="742299" y="16231"/>
                  <a:pt x="911219" y="0"/>
                </a:cubicBezTo>
                <a:cubicBezTo>
                  <a:pt x="1080139" y="-16231"/>
                  <a:pt x="1180604" y="46321"/>
                  <a:pt x="1341517" y="0"/>
                </a:cubicBezTo>
                <a:cubicBezTo>
                  <a:pt x="1502430" y="-46321"/>
                  <a:pt x="1680940" y="17752"/>
                  <a:pt x="1771816" y="0"/>
                </a:cubicBezTo>
                <a:cubicBezTo>
                  <a:pt x="1862692" y="-17752"/>
                  <a:pt x="2156153" y="1980"/>
                  <a:pt x="2531165" y="0"/>
                </a:cubicBezTo>
                <a:cubicBezTo>
                  <a:pt x="2534546" y="147858"/>
                  <a:pt x="2530130" y="237190"/>
                  <a:pt x="2531165" y="369332"/>
                </a:cubicBezTo>
                <a:cubicBezTo>
                  <a:pt x="2313553" y="378432"/>
                  <a:pt x="2202566" y="311498"/>
                  <a:pt x="1999620" y="369332"/>
                </a:cubicBezTo>
                <a:cubicBezTo>
                  <a:pt x="1796675" y="427166"/>
                  <a:pt x="1719004" y="343126"/>
                  <a:pt x="1442764" y="369332"/>
                </a:cubicBezTo>
                <a:cubicBezTo>
                  <a:pt x="1166524" y="395538"/>
                  <a:pt x="1144792" y="321965"/>
                  <a:pt x="885908" y="369332"/>
                </a:cubicBezTo>
                <a:cubicBezTo>
                  <a:pt x="627024" y="416699"/>
                  <a:pt x="281674" y="282857"/>
                  <a:pt x="0" y="369332"/>
                </a:cubicBezTo>
                <a:cubicBezTo>
                  <a:pt x="-28184" y="234778"/>
                  <a:pt x="26765" y="101029"/>
                  <a:pt x="0" y="0"/>
                </a:cubicBezTo>
                <a:close/>
              </a:path>
              <a:path w="2531165" h="369332" stroke="0" extrusionOk="0">
                <a:moveTo>
                  <a:pt x="0" y="0"/>
                </a:moveTo>
                <a:cubicBezTo>
                  <a:pt x="147438" y="-8864"/>
                  <a:pt x="276798" y="5682"/>
                  <a:pt x="480921" y="0"/>
                </a:cubicBezTo>
                <a:cubicBezTo>
                  <a:pt x="685044" y="-5682"/>
                  <a:pt x="869280" y="190"/>
                  <a:pt x="1012466" y="0"/>
                </a:cubicBezTo>
                <a:cubicBezTo>
                  <a:pt x="1155652" y="-190"/>
                  <a:pt x="1249471" y="53072"/>
                  <a:pt x="1468076" y="0"/>
                </a:cubicBezTo>
                <a:cubicBezTo>
                  <a:pt x="1686681" y="-53072"/>
                  <a:pt x="1800050" y="28169"/>
                  <a:pt x="1974309" y="0"/>
                </a:cubicBezTo>
                <a:cubicBezTo>
                  <a:pt x="2148568" y="-28169"/>
                  <a:pt x="2401512" y="11614"/>
                  <a:pt x="2531165" y="0"/>
                </a:cubicBezTo>
                <a:cubicBezTo>
                  <a:pt x="2538814" y="143037"/>
                  <a:pt x="2525850" y="233702"/>
                  <a:pt x="2531165" y="369332"/>
                </a:cubicBezTo>
                <a:cubicBezTo>
                  <a:pt x="2297171" y="399509"/>
                  <a:pt x="2154201" y="346996"/>
                  <a:pt x="2050244" y="369332"/>
                </a:cubicBezTo>
                <a:cubicBezTo>
                  <a:pt x="1946287" y="391668"/>
                  <a:pt x="1708341" y="335871"/>
                  <a:pt x="1594634" y="369332"/>
                </a:cubicBezTo>
                <a:cubicBezTo>
                  <a:pt x="1480927" y="402793"/>
                  <a:pt x="1221413" y="347258"/>
                  <a:pt x="1113713" y="369332"/>
                </a:cubicBezTo>
                <a:cubicBezTo>
                  <a:pt x="1006013" y="391406"/>
                  <a:pt x="878102" y="352510"/>
                  <a:pt x="658103" y="369332"/>
                </a:cubicBezTo>
                <a:cubicBezTo>
                  <a:pt x="438104" y="386154"/>
                  <a:pt x="185825" y="344435"/>
                  <a:pt x="0" y="369332"/>
                </a:cubicBezTo>
                <a:cubicBezTo>
                  <a:pt x="-17629" y="287325"/>
                  <a:pt x="11971" y="1801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/>
              <a:t>Porcentaje de Preñez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2E6867-CB20-472A-A1F1-0B568D1FBABD}"/>
              </a:ext>
            </a:extLst>
          </p:cNvPr>
          <p:cNvSpPr txBox="1"/>
          <p:nvPr/>
        </p:nvSpPr>
        <p:spPr>
          <a:xfrm>
            <a:off x="3863998" y="1223763"/>
            <a:ext cx="4557689" cy="37837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87208445">
                  <a:custGeom>
                    <a:avLst/>
                    <a:gdLst>
                      <a:gd name="connsiteX0" fmla="*/ 0 w 5070698"/>
                      <a:gd name="connsiteY0" fmla="*/ 0 h 773738"/>
                      <a:gd name="connsiteX1" fmla="*/ 664825 w 5070698"/>
                      <a:gd name="connsiteY1" fmla="*/ 0 h 773738"/>
                      <a:gd name="connsiteX2" fmla="*/ 1228236 w 5070698"/>
                      <a:gd name="connsiteY2" fmla="*/ 0 h 773738"/>
                      <a:gd name="connsiteX3" fmla="*/ 1893061 w 5070698"/>
                      <a:gd name="connsiteY3" fmla="*/ 0 h 773738"/>
                      <a:gd name="connsiteX4" fmla="*/ 2557885 w 5070698"/>
                      <a:gd name="connsiteY4" fmla="*/ 0 h 773738"/>
                      <a:gd name="connsiteX5" fmla="*/ 3121296 w 5070698"/>
                      <a:gd name="connsiteY5" fmla="*/ 0 h 773738"/>
                      <a:gd name="connsiteX6" fmla="*/ 3684707 w 5070698"/>
                      <a:gd name="connsiteY6" fmla="*/ 0 h 773738"/>
                      <a:gd name="connsiteX7" fmla="*/ 4248118 w 5070698"/>
                      <a:gd name="connsiteY7" fmla="*/ 0 h 773738"/>
                      <a:gd name="connsiteX8" fmla="*/ 5070698 w 5070698"/>
                      <a:gd name="connsiteY8" fmla="*/ 0 h 773738"/>
                      <a:gd name="connsiteX9" fmla="*/ 5070698 w 5070698"/>
                      <a:gd name="connsiteY9" fmla="*/ 363657 h 773738"/>
                      <a:gd name="connsiteX10" fmla="*/ 5070698 w 5070698"/>
                      <a:gd name="connsiteY10" fmla="*/ 773738 h 773738"/>
                      <a:gd name="connsiteX11" fmla="*/ 4456580 w 5070698"/>
                      <a:gd name="connsiteY11" fmla="*/ 773738 h 773738"/>
                      <a:gd name="connsiteX12" fmla="*/ 3842462 w 5070698"/>
                      <a:gd name="connsiteY12" fmla="*/ 773738 h 773738"/>
                      <a:gd name="connsiteX13" fmla="*/ 3177637 w 5070698"/>
                      <a:gd name="connsiteY13" fmla="*/ 773738 h 773738"/>
                      <a:gd name="connsiteX14" fmla="*/ 2664934 w 5070698"/>
                      <a:gd name="connsiteY14" fmla="*/ 773738 h 773738"/>
                      <a:gd name="connsiteX15" fmla="*/ 2202937 w 5070698"/>
                      <a:gd name="connsiteY15" fmla="*/ 773738 h 773738"/>
                      <a:gd name="connsiteX16" fmla="*/ 1740940 w 5070698"/>
                      <a:gd name="connsiteY16" fmla="*/ 773738 h 773738"/>
                      <a:gd name="connsiteX17" fmla="*/ 1076115 w 5070698"/>
                      <a:gd name="connsiteY17" fmla="*/ 773738 h 773738"/>
                      <a:gd name="connsiteX18" fmla="*/ 0 w 5070698"/>
                      <a:gd name="connsiteY18" fmla="*/ 773738 h 773738"/>
                      <a:gd name="connsiteX19" fmla="*/ 0 w 5070698"/>
                      <a:gd name="connsiteY19" fmla="*/ 394606 h 773738"/>
                      <a:gd name="connsiteX20" fmla="*/ 0 w 5070698"/>
                      <a:gd name="connsiteY20" fmla="*/ 0 h 773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70698" h="773738" extrusionOk="0">
                        <a:moveTo>
                          <a:pt x="0" y="0"/>
                        </a:moveTo>
                        <a:cubicBezTo>
                          <a:pt x="245692" y="-237"/>
                          <a:pt x="341431" y="24630"/>
                          <a:pt x="664825" y="0"/>
                        </a:cubicBezTo>
                        <a:cubicBezTo>
                          <a:pt x="988219" y="-24630"/>
                          <a:pt x="1092060" y="30584"/>
                          <a:pt x="1228236" y="0"/>
                        </a:cubicBezTo>
                        <a:cubicBezTo>
                          <a:pt x="1364412" y="-30584"/>
                          <a:pt x="1709723" y="69257"/>
                          <a:pt x="1893061" y="0"/>
                        </a:cubicBezTo>
                        <a:cubicBezTo>
                          <a:pt x="2076400" y="-69257"/>
                          <a:pt x="2382363" y="33650"/>
                          <a:pt x="2557885" y="0"/>
                        </a:cubicBezTo>
                        <a:cubicBezTo>
                          <a:pt x="2733407" y="-33650"/>
                          <a:pt x="2874466" y="40848"/>
                          <a:pt x="3121296" y="0"/>
                        </a:cubicBezTo>
                        <a:cubicBezTo>
                          <a:pt x="3368126" y="-40848"/>
                          <a:pt x="3409211" y="40496"/>
                          <a:pt x="3684707" y="0"/>
                        </a:cubicBezTo>
                        <a:cubicBezTo>
                          <a:pt x="3960203" y="-40496"/>
                          <a:pt x="4062833" y="67468"/>
                          <a:pt x="4248118" y="0"/>
                        </a:cubicBezTo>
                        <a:cubicBezTo>
                          <a:pt x="4433403" y="-67468"/>
                          <a:pt x="4846344" y="30283"/>
                          <a:pt x="5070698" y="0"/>
                        </a:cubicBezTo>
                        <a:cubicBezTo>
                          <a:pt x="5094362" y="107389"/>
                          <a:pt x="5042788" y="190695"/>
                          <a:pt x="5070698" y="363657"/>
                        </a:cubicBezTo>
                        <a:cubicBezTo>
                          <a:pt x="5098608" y="536619"/>
                          <a:pt x="5059997" y="651705"/>
                          <a:pt x="5070698" y="773738"/>
                        </a:cubicBezTo>
                        <a:cubicBezTo>
                          <a:pt x="4865966" y="787252"/>
                          <a:pt x="4614180" y="707109"/>
                          <a:pt x="4456580" y="773738"/>
                        </a:cubicBezTo>
                        <a:cubicBezTo>
                          <a:pt x="4298980" y="840367"/>
                          <a:pt x="4055834" y="760617"/>
                          <a:pt x="3842462" y="773738"/>
                        </a:cubicBezTo>
                        <a:cubicBezTo>
                          <a:pt x="3629090" y="786859"/>
                          <a:pt x="3466087" y="764691"/>
                          <a:pt x="3177637" y="773738"/>
                        </a:cubicBezTo>
                        <a:cubicBezTo>
                          <a:pt x="2889188" y="782785"/>
                          <a:pt x="2833594" y="739343"/>
                          <a:pt x="2664934" y="773738"/>
                        </a:cubicBezTo>
                        <a:cubicBezTo>
                          <a:pt x="2496274" y="808133"/>
                          <a:pt x="2362695" y="726495"/>
                          <a:pt x="2202937" y="773738"/>
                        </a:cubicBezTo>
                        <a:cubicBezTo>
                          <a:pt x="2043179" y="820981"/>
                          <a:pt x="1953279" y="764088"/>
                          <a:pt x="1740940" y="773738"/>
                        </a:cubicBezTo>
                        <a:cubicBezTo>
                          <a:pt x="1528601" y="783388"/>
                          <a:pt x="1378722" y="751458"/>
                          <a:pt x="1076115" y="773738"/>
                        </a:cubicBezTo>
                        <a:cubicBezTo>
                          <a:pt x="773509" y="796018"/>
                          <a:pt x="292542" y="659750"/>
                          <a:pt x="0" y="773738"/>
                        </a:cubicBezTo>
                        <a:cubicBezTo>
                          <a:pt x="-5842" y="609339"/>
                          <a:pt x="10700" y="567605"/>
                          <a:pt x="0" y="394606"/>
                        </a:cubicBezTo>
                        <a:cubicBezTo>
                          <a:pt x="-10700" y="221607"/>
                          <a:pt x="3859" y="1950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6</a:t>
            </a:r>
            <a:r>
              <a:rPr lang="es-MX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Diagnostico de preñez</a:t>
            </a: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954F16-3FB8-4ABF-B243-C079F694EBE6}"/>
              </a:ext>
            </a:extLst>
          </p:cNvPr>
          <p:cNvSpPr txBox="1"/>
          <p:nvPr/>
        </p:nvSpPr>
        <p:spPr>
          <a:xfrm>
            <a:off x="3451290" y="5531161"/>
            <a:ext cx="5152318" cy="824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MX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. Evaluación de los porcentajes de preñez presentados en los protocolos.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Propia</a:t>
            </a:r>
          </a:p>
        </p:txBody>
      </p:sp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9753F909-9BF8-429E-91DA-48483747218C}"/>
              </a:ext>
            </a:extLst>
          </p:cNvPr>
          <p:cNvSpPr/>
          <p:nvPr/>
        </p:nvSpPr>
        <p:spPr>
          <a:xfrm>
            <a:off x="9245201" y="1514143"/>
            <a:ext cx="1701406" cy="895350"/>
          </a:xfrm>
          <a:prstGeom prst="cloudCallout">
            <a:avLst/>
          </a:prstGeom>
          <a:solidFill>
            <a:srgbClr val="92D050"/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>
                <a:latin typeface="Arial" panose="020B0604020202020204" pitchFamily="34" charset="0"/>
                <a:cs typeface="Arial" panose="020B0604020202020204" pitchFamily="34" charset="0"/>
              </a:rPr>
              <a:t>p-valor 0.1073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900-00000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072316"/>
              </p:ext>
            </p:extLst>
          </p:nvPr>
        </p:nvGraphicFramePr>
        <p:xfrm>
          <a:off x="3292327" y="1841134"/>
          <a:ext cx="5470243" cy="345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6FCB865-8B73-430C-B242-1703BE00EE77}"/>
              </a:ext>
            </a:extLst>
          </p:cNvPr>
          <p:cNvGrpSpPr/>
          <p:nvPr/>
        </p:nvGrpSpPr>
        <p:grpSpPr>
          <a:xfrm>
            <a:off x="506283" y="1841134"/>
            <a:ext cx="11179434" cy="4204322"/>
            <a:chOff x="557177" y="1326839"/>
            <a:chExt cx="11179434" cy="4204322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F3A191F8-7F5E-45B1-86ED-9388098A8CD0}"/>
                </a:ext>
              </a:extLst>
            </p:cNvPr>
            <p:cNvSpPr/>
            <p:nvPr/>
          </p:nvSpPr>
          <p:spPr>
            <a:xfrm>
              <a:off x="9073496" y="4425720"/>
              <a:ext cx="2663115" cy="89534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T1</a:t>
              </a:r>
              <a:r>
                <a:rPr lang="es-EC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45-44% Preñez </a:t>
              </a:r>
            </a:p>
            <a:p>
              <a:pPr algn="ctr"/>
              <a:r>
                <a:rPr lang="es-EC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T2</a:t>
              </a:r>
              <a:r>
                <a:rPr lang="es-EC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=3-31% Preñez</a:t>
              </a: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EE2794FE-55E7-41C6-8938-359D9F48382F}"/>
                </a:ext>
              </a:extLst>
            </p:cNvPr>
            <p:cNvSpPr/>
            <p:nvPr/>
          </p:nvSpPr>
          <p:spPr>
            <a:xfrm>
              <a:off x="600588" y="1326839"/>
              <a:ext cx="2363331" cy="103733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MX" sz="1100" dirty="0">
                  <a:solidFill>
                    <a:schemeClr val="tx1"/>
                  </a:solidFill>
                  <a:latin typeface="Arial" panose="020B0604020202020204" pitchFamily="34" charset="0"/>
                </a:rPr>
                <a:t>40-70% Óptima dependiendo de la forma de conservación del  embrión  (Kimura y Matsuyama, 2014).</a:t>
              </a:r>
              <a:endParaRPr lang="es-EC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CB41E3D7-6678-4FF6-80ED-30FE60513CC9}"/>
                </a:ext>
              </a:extLst>
            </p:cNvPr>
            <p:cNvSpPr/>
            <p:nvPr/>
          </p:nvSpPr>
          <p:spPr>
            <a:xfrm>
              <a:off x="557178" y="2910331"/>
              <a:ext cx="2303409" cy="103733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MX" sz="1100" dirty="0">
                  <a:solidFill>
                    <a:schemeClr val="tx1"/>
                  </a:solidFill>
                  <a:latin typeface="Arial" panose="020B0604020202020204" pitchFamily="34" charset="0"/>
                </a:rPr>
                <a:t>40-70% Embriones transferidos en vivo (Martínez, 2009).</a:t>
              </a:r>
              <a:endParaRPr lang="es-EC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F390E68E-28F6-4744-834E-8A51967DF699}"/>
                </a:ext>
              </a:extLst>
            </p:cNvPr>
            <p:cNvSpPr/>
            <p:nvPr/>
          </p:nvSpPr>
          <p:spPr>
            <a:xfrm>
              <a:off x="557177" y="4493823"/>
              <a:ext cx="2109181" cy="1037338"/>
            </a:xfrm>
            <a:prstGeom prst="roundRect">
              <a:avLst/>
            </a:prstGeom>
            <a:solidFill>
              <a:srgbClr val="FFCCFF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MX" sz="1100" dirty="0">
                  <a:solidFill>
                    <a:schemeClr val="tx1"/>
                  </a:solidFill>
                  <a:latin typeface="Arial" panose="020B0604020202020204" pitchFamily="34" charset="0"/>
                </a:rPr>
                <a:t>Aspectos relacionados con receptora influye en los embriones (Cutini </a:t>
              </a:r>
              <a:r>
                <a:rPr lang="es-MX" sz="1100" i="1" dirty="0">
                  <a:solidFill>
                    <a:schemeClr val="tx1"/>
                  </a:solidFill>
                  <a:latin typeface="Arial" panose="020B0604020202020204" pitchFamily="34" charset="0"/>
                </a:rPr>
                <a:t>et a</a:t>
              </a:r>
              <a:r>
                <a:rPr lang="es-MX" sz="1100" dirty="0">
                  <a:solidFill>
                    <a:schemeClr val="tx1"/>
                  </a:solidFill>
                  <a:latin typeface="Arial" panose="020B0604020202020204" pitchFamily="34" charset="0"/>
                </a:rPr>
                <a:t>l, 2000)</a:t>
              </a:r>
              <a:endParaRPr lang="es-EC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303F0377-7DCF-4F41-8E8A-0D0942CA6E08}"/>
                </a:ext>
              </a:extLst>
            </p:cNvPr>
            <p:cNvCxnSpPr/>
            <p:nvPr/>
          </p:nvCxnSpPr>
          <p:spPr>
            <a:xfrm>
              <a:off x="1490465" y="2409493"/>
              <a:ext cx="0" cy="33020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C0F39109-730F-41D5-9CF2-23F36F5D9CA3}"/>
                </a:ext>
              </a:extLst>
            </p:cNvPr>
            <p:cNvCxnSpPr/>
            <p:nvPr/>
          </p:nvCxnSpPr>
          <p:spPr>
            <a:xfrm>
              <a:off x="1490465" y="4118308"/>
              <a:ext cx="0" cy="33020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7106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F63C83F-24F4-48FD-BF67-245DC62224BA}"/>
              </a:ext>
            </a:extLst>
          </p:cNvPr>
          <p:cNvGrpSpPr/>
          <p:nvPr/>
        </p:nvGrpSpPr>
        <p:grpSpPr>
          <a:xfrm>
            <a:off x="795990" y="84511"/>
            <a:ext cx="8632731" cy="1805364"/>
            <a:chOff x="-3554068" y="946687"/>
            <a:chExt cx="8632731" cy="1805364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3B2335D-005E-4F53-A0D8-C3925B4A2D2C}"/>
                </a:ext>
              </a:extLst>
            </p:cNvPr>
            <p:cNvSpPr txBox="1"/>
            <p:nvPr/>
          </p:nvSpPr>
          <p:spPr>
            <a:xfrm>
              <a:off x="-3554068" y="1274723"/>
              <a:ext cx="2531165" cy="1477328"/>
            </a:xfrm>
            <a:custGeom>
              <a:avLst/>
              <a:gdLst>
                <a:gd name="connsiteX0" fmla="*/ 0 w 2531165"/>
                <a:gd name="connsiteY0" fmla="*/ 0 h 1477328"/>
                <a:gd name="connsiteX1" fmla="*/ 506233 w 2531165"/>
                <a:gd name="connsiteY1" fmla="*/ 0 h 1477328"/>
                <a:gd name="connsiteX2" fmla="*/ 1037778 w 2531165"/>
                <a:gd name="connsiteY2" fmla="*/ 0 h 1477328"/>
                <a:gd name="connsiteX3" fmla="*/ 1468076 w 2531165"/>
                <a:gd name="connsiteY3" fmla="*/ 0 h 1477328"/>
                <a:gd name="connsiteX4" fmla="*/ 1948997 w 2531165"/>
                <a:gd name="connsiteY4" fmla="*/ 0 h 1477328"/>
                <a:gd name="connsiteX5" fmla="*/ 2531165 w 2531165"/>
                <a:gd name="connsiteY5" fmla="*/ 0 h 1477328"/>
                <a:gd name="connsiteX6" fmla="*/ 2531165 w 2531165"/>
                <a:gd name="connsiteY6" fmla="*/ 507216 h 1477328"/>
                <a:gd name="connsiteX7" fmla="*/ 2531165 w 2531165"/>
                <a:gd name="connsiteY7" fmla="*/ 955339 h 1477328"/>
                <a:gd name="connsiteX8" fmla="*/ 2531165 w 2531165"/>
                <a:gd name="connsiteY8" fmla="*/ 1477328 h 1477328"/>
                <a:gd name="connsiteX9" fmla="*/ 1974309 w 2531165"/>
                <a:gd name="connsiteY9" fmla="*/ 1477328 h 1477328"/>
                <a:gd name="connsiteX10" fmla="*/ 1442764 w 2531165"/>
                <a:gd name="connsiteY10" fmla="*/ 1477328 h 1477328"/>
                <a:gd name="connsiteX11" fmla="*/ 911219 w 2531165"/>
                <a:gd name="connsiteY11" fmla="*/ 1477328 h 1477328"/>
                <a:gd name="connsiteX12" fmla="*/ 0 w 2531165"/>
                <a:gd name="connsiteY12" fmla="*/ 1477328 h 1477328"/>
                <a:gd name="connsiteX13" fmla="*/ 0 w 2531165"/>
                <a:gd name="connsiteY13" fmla="*/ 955339 h 1477328"/>
                <a:gd name="connsiteX14" fmla="*/ 0 w 2531165"/>
                <a:gd name="connsiteY14" fmla="*/ 448123 h 1477328"/>
                <a:gd name="connsiteX15" fmla="*/ 0 w 2531165"/>
                <a:gd name="connsiteY15" fmla="*/ 0 h 147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31165" h="1477328" fill="none" extrusionOk="0">
                  <a:moveTo>
                    <a:pt x="0" y="0"/>
                  </a:moveTo>
                  <a:cubicBezTo>
                    <a:pt x="212199" y="-34631"/>
                    <a:pt x="325736" y="140"/>
                    <a:pt x="506233" y="0"/>
                  </a:cubicBezTo>
                  <a:cubicBezTo>
                    <a:pt x="686730" y="-140"/>
                    <a:pt x="857986" y="40379"/>
                    <a:pt x="1037778" y="0"/>
                  </a:cubicBezTo>
                  <a:cubicBezTo>
                    <a:pt x="1217570" y="-40379"/>
                    <a:pt x="1310202" y="25626"/>
                    <a:pt x="1468076" y="0"/>
                  </a:cubicBezTo>
                  <a:cubicBezTo>
                    <a:pt x="1625950" y="-25626"/>
                    <a:pt x="1812342" y="13634"/>
                    <a:pt x="1948997" y="0"/>
                  </a:cubicBezTo>
                  <a:cubicBezTo>
                    <a:pt x="2085652" y="-13634"/>
                    <a:pt x="2330628" y="47549"/>
                    <a:pt x="2531165" y="0"/>
                  </a:cubicBezTo>
                  <a:cubicBezTo>
                    <a:pt x="2583569" y="161481"/>
                    <a:pt x="2472627" y="272529"/>
                    <a:pt x="2531165" y="507216"/>
                  </a:cubicBezTo>
                  <a:cubicBezTo>
                    <a:pt x="2589703" y="741903"/>
                    <a:pt x="2497455" y="811654"/>
                    <a:pt x="2531165" y="955339"/>
                  </a:cubicBezTo>
                  <a:cubicBezTo>
                    <a:pt x="2564875" y="1099024"/>
                    <a:pt x="2504218" y="1244826"/>
                    <a:pt x="2531165" y="1477328"/>
                  </a:cubicBezTo>
                  <a:cubicBezTo>
                    <a:pt x="2363399" y="1535660"/>
                    <a:pt x="2227164" y="1413445"/>
                    <a:pt x="1974309" y="1477328"/>
                  </a:cubicBezTo>
                  <a:cubicBezTo>
                    <a:pt x="1721454" y="1541211"/>
                    <a:pt x="1566160" y="1420005"/>
                    <a:pt x="1442764" y="1477328"/>
                  </a:cubicBezTo>
                  <a:cubicBezTo>
                    <a:pt x="1319369" y="1534651"/>
                    <a:pt x="1167642" y="1428043"/>
                    <a:pt x="911219" y="1477328"/>
                  </a:cubicBezTo>
                  <a:cubicBezTo>
                    <a:pt x="654796" y="1526613"/>
                    <a:pt x="380575" y="1417891"/>
                    <a:pt x="0" y="1477328"/>
                  </a:cubicBezTo>
                  <a:cubicBezTo>
                    <a:pt x="-32504" y="1258520"/>
                    <a:pt x="55868" y="1153847"/>
                    <a:pt x="0" y="955339"/>
                  </a:cubicBezTo>
                  <a:cubicBezTo>
                    <a:pt x="-55868" y="756831"/>
                    <a:pt x="58136" y="643589"/>
                    <a:pt x="0" y="448123"/>
                  </a:cubicBezTo>
                  <a:cubicBezTo>
                    <a:pt x="-58136" y="252657"/>
                    <a:pt x="32641" y="106107"/>
                    <a:pt x="0" y="0"/>
                  </a:cubicBezTo>
                  <a:close/>
                </a:path>
                <a:path w="2531165" h="1477328" stroke="0" extrusionOk="0">
                  <a:moveTo>
                    <a:pt x="0" y="0"/>
                  </a:moveTo>
                  <a:cubicBezTo>
                    <a:pt x="147438" y="-8864"/>
                    <a:pt x="276798" y="5682"/>
                    <a:pt x="480921" y="0"/>
                  </a:cubicBezTo>
                  <a:cubicBezTo>
                    <a:pt x="685044" y="-5682"/>
                    <a:pt x="869280" y="190"/>
                    <a:pt x="1012466" y="0"/>
                  </a:cubicBezTo>
                  <a:cubicBezTo>
                    <a:pt x="1155652" y="-190"/>
                    <a:pt x="1249471" y="53072"/>
                    <a:pt x="1468076" y="0"/>
                  </a:cubicBezTo>
                  <a:cubicBezTo>
                    <a:pt x="1686681" y="-53072"/>
                    <a:pt x="1800050" y="28169"/>
                    <a:pt x="1974309" y="0"/>
                  </a:cubicBezTo>
                  <a:cubicBezTo>
                    <a:pt x="2148568" y="-28169"/>
                    <a:pt x="2401512" y="11614"/>
                    <a:pt x="2531165" y="0"/>
                  </a:cubicBezTo>
                  <a:cubicBezTo>
                    <a:pt x="2549686" y="133404"/>
                    <a:pt x="2503786" y="282003"/>
                    <a:pt x="2531165" y="462896"/>
                  </a:cubicBezTo>
                  <a:cubicBezTo>
                    <a:pt x="2558544" y="643789"/>
                    <a:pt x="2516619" y="805004"/>
                    <a:pt x="2531165" y="940565"/>
                  </a:cubicBezTo>
                  <a:cubicBezTo>
                    <a:pt x="2545711" y="1076126"/>
                    <a:pt x="2481310" y="1337938"/>
                    <a:pt x="2531165" y="1477328"/>
                  </a:cubicBezTo>
                  <a:cubicBezTo>
                    <a:pt x="2291728" y="1502757"/>
                    <a:pt x="2254918" y="1432009"/>
                    <a:pt x="1999620" y="1477328"/>
                  </a:cubicBezTo>
                  <a:cubicBezTo>
                    <a:pt x="1744323" y="1522647"/>
                    <a:pt x="1755735" y="1457959"/>
                    <a:pt x="1544011" y="1477328"/>
                  </a:cubicBezTo>
                  <a:cubicBezTo>
                    <a:pt x="1332287" y="1496697"/>
                    <a:pt x="1213099" y="1441660"/>
                    <a:pt x="1012466" y="1477328"/>
                  </a:cubicBezTo>
                  <a:cubicBezTo>
                    <a:pt x="811834" y="1512996"/>
                    <a:pt x="673737" y="1428017"/>
                    <a:pt x="556856" y="1477328"/>
                  </a:cubicBezTo>
                  <a:cubicBezTo>
                    <a:pt x="439975" y="1526639"/>
                    <a:pt x="188042" y="1426195"/>
                    <a:pt x="0" y="1477328"/>
                  </a:cubicBezTo>
                  <a:cubicBezTo>
                    <a:pt x="-20122" y="1232765"/>
                    <a:pt x="22928" y="1142740"/>
                    <a:pt x="0" y="984885"/>
                  </a:cubicBezTo>
                  <a:cubicBezTo>
                    <a:pt x="-22928" y="827030"/>
                    <a:pt x="43026" y="728489"/>
                    <a:pt x="0" y="521989"/>
                  </a:cubicBezTo>
                  <a:cubicBezTo>
                    <a:pt x="-43026" y="315489"/>
                    <a:pt x="35267" y="188124"/>
                    <a:pt x="0" y="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182535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Costo de implementación y mantenimiento de protocolos de preñez establecidos</a:t>
              </a:r>
              <a:endParaRPr lang="es-EC" b="1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E10CE65-6A7B-435B-A4BD-82DD2E929D12}"/>
                </a:ext>
              </a:extLst>
            </p:cNvPr>
            <p:cNvSpPr txBox="1"/>
            <p:nvPr/>
          </p:nvSpPr>
          <p:spPr>
            <a:xfrm>
              <a:off x="520974" y="946687"/>
              <a:ext cx="4557689" cy="378373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87208445">
                    <a:custGeom>
                      <a:avLst/>
                      <a:gdLst>
                        <a:gd name="connsiteX0" fmla="*/ 0 w 5070698"/>
                        <a:gd name="connsiteY0" fmla="*/ 0 h 773738"/>
                        <a:gd name="connsiteX1" fmla="*/ 664825 w 5070698"/>
                        <a:gd name="connsiteY1" fmla="*/ 0 h 773738"/>
                        <a:gd name="connsiteX2" fmla="*/ 1228236 w 5070698"/>
                        <a:gd name="connsiteY2" fmla="*/ 0 h 773738"/>
                        <a:gd name="connsiteX3" fmla="*/ 1893061 w 5070698"/>
                        <a:gd name="connsiteY3" fmla="*/ 0 h 773738"/>
                        <a:gd name="connsiteX4" fmla="*/ 2557885 w 5070698"/>
                        <a:gd name="connsiteY4" fmla="*/ 0 h 773738"/>
                        <a:gd name="connsiteX5" fmla="*/ 3121296 w 5070698"/>
                        <a:gd name="connsiteY5" fmla="*/ 0 h 773738"/>
                        <a:gd name="connsiteX6" fmla="*/ 3684707 w 5070698"/>
                        <a:gd name="connsiteY6" fmla="*/ 0 h 773738"/>
                        <a:gd name="connsiteX7" fmla="*/ 4248118 w 5070698"/>
                        <a:gd name="connsiteY7" fmla="*/ 0 h 773738"/>
                        <a:gd name="connsiteX8" fmla="*/ 5070698 w 5070698"/>
                        <a:gd name="connsiteY8" fmla="*/ 0 h 773738"/>
                        <a:gd name="connsiteX9" fmla="*/ 5070698 w 5070698"/>
                        <a:gd name="connsiteY9" fmla="*/ 363657 h 773738"/>
                        <a:gd name="connsiteX10" fmla="*/ 5070698 w 5070698"/>
                        <a:gd name="connsiteY10" fmla="*/ 773738 h 773738"/>
                        <a:gd name="connsiteX11" fmla="*/ 4456580 w 5070698"/>
                        <a:gd name="connsiteY11" fmla="*/ 773738 h 773738"/>
                        <a:gd name="connsiteX12" fmla="*/ 3842462 w 5070698"/>
                        <a:gd name="connsiteY12" fmla="*/ 773738 h 773738"/>
                        <a:gd name="connsiteX13" fmla="*/ 3177637 w 5070698"/>
                        <a:gd name="connsiteY13" fmla="*/ 773738 h 773738"/>
                        <a:gd name="connsiteX14" fmla="*/ 2664934 w 5070698"/>
                        <a:gd name="connsiteY14" fmla="*/ 773738 h 773738"/>
                        <a:gd name="connsiteX15" fmla="*/ 2202937 w 5070698"/>
                        <a:gd name="connsiteY15" fmla="*/ 773738 h 773738"/>
                        <a:gd name="connsiteX16" fmla="*/ 1740940 w 5070698"/>
                        <a:gd name="connsiteY16" fmla="*/ 773738 h 773738"/>
                        <a:gd name="connsiteX17" fmla="*/ 1076115 w 5070698"/>
                        <a:gd name="connsiteY17" fmla="*/ 773738 h 773738"/>
                        <a:gd name="connsiteX18" fmla="*/ 0 w 5070698"/>
                        <a:gd name="connsiteY18" fmla="*/ 773738 h 773738"/>
                        <a:gd name="connsiteX19" fmla="*/ 0 w 5070698"/>
                        <a:gd name="connsiteY19" fmla="*/ 394606 h 773738"/>
                        <a:gd name="connsiteX20" fmla="*/ 0 w 5070698"/>
                        <a:gd name="connsiteY20" fmla="*/ 0 h 773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5070698" h="773738" extrusionOk="0">
                          <a:moveTo>
                            <a:pt x="0" y="0"/>
                          </a:moveTo>
                          <a:cubicBezTo>
                            <a:pt x="245692" y="-237"/>
                            <a:pt x="341431" y="24630"/>
                            <a:pt x="664825" y="0"/>
                          </a:cubicBezTo>
                          <a:cubicBezTo>
                            <a:pt x="988219" y="-24630"/>
                            <a:pt x="1092060" y="30584"/>
                            <a:pt x="1228236" y="0"/>
                          </a:cubicBezTo>
                          <a:cubicBezTo>
                            <a:pt x="1364412" y="-30584"/>
                            <a:pt x="1709723" y="69257"/>
                            <a:pt x="1893061" y="0"/>
                          </a:cubicBezTo>
                          <a:cubicBezTo>
                            <a:pt x="2076400" y="-69257"/>
                            <a:pt x="2382363" y="33650"/>
                            <a:pt x="2557885" y="0"/>
                          </a:cubicBezTo>
                          <a:cubicBezTo>
                            <a:pt x="2733407" y="-33650"/>
                            <a:pt x="2874466" y="40848"/>
                            <a:pt x="3121296" y="0"/>
                          </a:cubicBezTo>
                          <a:cubicBezTo>
                            <a:pt x="3368126" y="-40848"/>
                            <a:pt x="3409211" y="40496"/>
                            <a:pt x="3684707" y="0"/>
                          </a:cubicBezTo>
                          <a:cubicBezTo>
                            <a:pt x="3960203" y="-40496"/>
                            <a:pt x="4062833" y="67468"/>
                            <a:pt x="4248118" y="0"/>
                          </a:cubicBezTo>
                          <a:cubicBezTo>
                            <a:pt x="4433403" y="-67468"/>
                            <a:pt x="4846344" y="30283"/>
                            <a:pt x="5070698" y="0"/>
                          </a:cubicBezTo>
                          <a:cubicBezTo>
                            <a:pt x="5094362" y="107389"/>
                            <a:pt x="5042788" y="190695"/>
                            <a:pt x="5070698" y="363657"/>
                          </a:cubicBezTo>
                          <a:cubicBezTo>
                            <a:pt x="5098608" y="536619"/>
                            <a:pt x="5059997" y="651705"/>
                            <a:pt x="5070698" y="773738"/>
                          </a:cubicBezTo>
                          <a:cubicBezTo>
                            <a:pt x="4865966" y="787252"/>
                            <a:pt x="4614180" y="707109"/>
                            <a:pt x="4456580" y="773738"/>
                          </a:cubicBezTo>
                          <a:cubicBezTo>
                            <a:pt x="4298980" y="840367"/>
                            <a:pt x="4055834" y="760617"/>
                            <a:pt x="3842462" y="773738"/>
                          </a:cubicBezTo>
                          <a:cubicBezTo>
                            <a:pt x="3629090" y="786859"/>
                            <a:pt x="3466087" y="764691"/>
                            <a:pt x="3177637" y="773738"/>
                          </a:cubicBezTo>
                          <a:cubicBezTo>
                            <a:pt x="2889188" y="782785"/>
                            <a:pt x="2833594" y="739343"/>
                            <a:pt x="2664934" y="773738"/>
                          </a:cubicBezTo>
                          <a:cubicBezTo>
                            <a:pt x="2496274" y="808133"/>
                            <a:pt x="2362695" y="726495"/>
                            <a:pt x="2202937" y="773738"/>
                          </a:cubicBezTo>
                          <a:cubicBezTo>
                            <a:pt x="2043179" y="820981"/>
                            <a:pt x="1953279" y="764088"/>
                            <a:pt x="1740940" y="773738"/>
                          </a:cubicBezTo>
                          <a:cubicBezTo>
                            <a:pt x="1528601" y="783388"/>
                            <a:pt x="1378722" y="751458"/>
                            <a:pt x="1076115" y="773738"/>
                          </a:cubicBezTo>
                          <a:cubicBezTo>
                            <a:pt x="773509" y="796018"/>
                            <a:pt x="292542" y="659750"/>
                            <a:pt x="0" y="773738"/>
                          </a:cubicBezTo>
                          <a:cubicBezTo>
                            <a:pt x="-5842" y="609339"/>
                            <a:pt x="10700" y="567605"/>
                            <a:pt x="0" y="394606"/>
                          </a:cubicBezTo>
                          <a:cubicBezTo>
                            <a:pt x="-10700" y="221607"/>
                            <a:pt x="3859" y="19504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800"/>
                </a:spcAft>
              </a:pPr>
              <a:r>
                <a:rPr lang="es-EC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Tabla  7. </a:t>
              </a:r>
              <a:r>
                <a:rPr lang="es-MX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Relación Costo Beneficio de los tratamientos analizados.</a:t>
              </a:r>
              <a:r>
                <a:rPr lang="es-EC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0" name="Imagen 9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84ED045B-41BC-48DD-BB0F-C42AFCDA1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0" t="13490" r="30358" b="9739"/>
          <a:stretch/>
        </p:blipFill>
        <p:spPr>
          <a:xfrm>
            <a:off x="4393353" y="462884"/>
            <a:ext cx="5513045" cy="613721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14FC18D-8247-4093-9E88-D27921E4B605}"/>
              </a:ext>
            </a:extLst>
          </p:cNvPr>
          <p:cNvSpPr/>
          <p:nvPr/>
        </p:nvSpPr>
        <p:spPr>
          <a:xfrm>
            <a:off x="6637946" y="6194020"/>
            <a:ext cx="715354" cy="406083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F09BEA0-8267-45F7-9FCF-C5645BBE147E}"/>
              </a:ext>
            </a:extLst>
          </p:cNvPr>
          <p:cNvSpPr/>
          <p:nvPr/>
        </p:nvSpPr>
        <p:spPr>
          <a:xfrm>
            <a:off x="8694317" y="6192074"/>
            <a:ext cx="715354" cy="406083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8B7C569-A2CC-4769-9D6B-6BBAD1CC39A6}"/>
              </a:ext>
            </a:extLst>
          </p:cNvPr>
          <p:cNvSpPr/>
          <p:nvPr/>
        </p:nvSpPr>
        <p:spPr>
          <a:xfrm>
            <a:off x="943155" y="5734049"/>
            <a:ext cx="2109181" cy="7114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100" dirty="0">
                <a:solidFill>
                  <a:schemeClr val="tx1"/>
                </a:solidFill>
              </a:rPr>
              <a:t>Por cada dólar que se invierte</a:t>
            </a:r>
            <a:endParaRPr lang="es-EC" sz="1100" dirty="0">
              <a:solidFill>
                <a:schemeClr val="tx1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BCF49A2-785E-4763-9E6B-47BA230D487E}"/>
              </a:ext>
            </a:extLst>
          </p:cNvPr>
          <p:cNvCxnSpPr>
            <a:cxnSpLocks/>
          </p:cNvCxnSpPr>
          <p:nvPr/>
        </p:nvCxnSpPr>
        <p:spPr>
          <a:xfrm>
            <a:off x="3052336" y="6192074"/>
            <a:ext cx="1341017" cy="253378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85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382120" y="289928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885417 w 5189220"/>
              <a:gd name="connsiteY3" fmla="*/ 0 h 646331"/>
              <a:gd name="connsiteX4" fmla="*/ 2410104 w 5189220"/>
              <a:gd name="connsiteY4" fmla="*/ 0 h 646331"/>
              <a:gd name="connsiteX5" fmla="*/ 2882900 w 5189220"/>
              <a:gd name="connsiteY5" fmla="*/ 0 h 646331"/>
              <a:gd name="connsiteX6" fmla="*/ 3303803 w 5189220"/>
              <a:gd name="connsiteY6" fmla="*/ 0 h 646331"/>
              <a:gd name="connsiteX7" fmla="*/ 3776599 w 5189220"/>
              <a:gd name="connsiteY7" fmla="*/ 0 h 646331"/>
              <a:gd name="connsiteX8" fmla="*/ 4405071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36092 h 646331"/>
              <a:gd name="connsiteX11" fmla="*/ 5189220 w 5189220"/>
              <a:gd name="connsiteY11" fmla="*/ 646331 h 646331"/>
              <a:gd name="connsiteX12" fmla="*/ 4664532 w 5189220"/>
              <a:gd name="connsiteY12" fmla="*/ 646331 h 646331"/>
              <a:gd name="connsiteX13" fmla="*/ 3984168 w 5189220"/>
              <a:gd name="connsiteY13" fmla="*/ 646331 h 646331"/>
              <a:gd name="connsiteX14" fmla="*/ 3355696 w 5189220"/>
              <a:gd name="connsiteY14" fmla="*/ 646331 h 646331"/>
              <a:gd name="connsiteX15" fmla="*/ 2675331 w 5189220"/>
              <a:gd name="connsiteY15" fmla="*/ 646331 h 646331"/>
              <a:gd name="connsiteX16" fmla="*/ 2254428 w 5189220"/>
              <a:gd name="connsiteY16" fmla="*/ 646331 h 646331"/>
              <a:gd name="connsiteX17" fmla="*/ 1574063 w 5189220"/>
              <a:gd name="connsiteY17" fmla="*/ 646331 h 646331"/>
              <a:gd name="connsiteX18" fmla="*/ 893699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47931" y="-4141"/>
                  <a:pt x="459274" y="55386"/>
                  <a:pt x="680364" y="0"/>
                </a:cubicBezTo>
                <a:cubicBezTo>
                  <a:pt x="901454" y="-55386"/>
                  <a:pt x="966951" y="29543"/>
                  <a:pt x="1205052" y="0"/>
                </a:cubicBezTo>
                <a:cubicBezTo>
                  <a:pt x="1443153" y="-29543"/>
                  <a:pt x="1712552" y="21315"/>
                  <a:pt x="1885417" y="0"/>
                </a:cubicBezTo>
                <a:cubicBezTo>
                  <a:pt x="2058282" y="-21315"/>
                  <a:pt x="2223425" y="46369"/>
                  <a:pt x="2410104" y="0"/>
                </a:cubicBezTo>
                <a:cubicBezTo>
                  <a:pt x="2596783" y="-46369"/>
                  <a:pt x="2675766" y="13093"/>
                  <a:pt x="2882900" y="0"/>
                </a:cubicBezTo>
                <a:cubicBezTo>
                  <a:pt x="3090034" y="-13093"/>
                  <a:pt x="3176440" y="35010"/>
                  <a:pt x="3303803" y="0"/>
                </a:cubicBezTo>
                <a:cubicBezTo>
                  <a:pt x="3431166" y="-35010"/>
                  <a:pt x="3584249" y="7137"/>
                  <a:pt x="3776599" y="0"/>
                </a:cubicBezTo>
                <a:cubicBezTo>
                  <a:pt x="3968949" y="-7137"/>
                  <a:pt x="4103820" y="16572"/>
                  <a:pt x="4405071" y="0"/>
                </a:cubicBezTo>
                <a:cubicBezTo>
                  <a:pt x="4706322" y="-16572"/>
                  <a:pt x="4979684" y="79295"/>
                  <a:pt x="5189220" y="0"/>
                </a:cubicBezTo>
                <a:cubicBezTo>
                  <a:pt x="5198730" y="123740"/>
                  <a:pt x="5177925" y="259932"/>
                  <a:pt x="5189220" y="336092"/>
                </a:cubicBezTo>
                <a:cubicBezTo>
                  <a:pt x="5200515" y="412252"/>
                  <a:pt x="5161999" y="520178"/>
                  <a:pt x="5189220" y="646331"/>
                </a:cubicBezTo>
                <a:cubicBezTo>
                  <a:pt x="5020073" y="669368"/>
                  <a:pt x="4880811" y="636741"/>
                  <a:pt x="4664532" y="646331"/>
                </a:cubicBezTo>
                <a:cubicBezTo>
                  <a:pt x="4448253" y="655921"/>
                  <a:pt x="4124826" y="576546"/>
                  <a:pt x="3984168" y="646331"/>
                </a:cubicBezTo>
                <a:cubicBezTo>
                  <a:pt x="3843510" y="716116"/>
                  <a:pt x="3592405" y="583176"/>
                  <a:pt x="3355696" y="646331"/>
                </a:cubicBezTo>
                <a:cubicBezTo>
                  <a:pt x="3118987" y="709486"/>
                  <a:pt x="2844418" y="596958"/>
                  <a:pt x="2675331" y="646331"/>
                </a:cubicBezTo>
                <a:cubicBezTo>
                  <a:pt x="2506244" y="695704"/>
                  <a:pt x="2408232" y="634760"/>
                  <a:pt x="2254428" y="646331"/>
                </a:cubicBezTo>
                <a:cubicBezTo>
                  <a:pt x="2100624" y="657902"/>
                  <a:pt x="1834957" y="584746"/>
                  <a:pt x="1574063" y="646331"/>
                </a:cubicBezTo>
                <a:cubicBezTo>
                  <a:pt x="1313169" y="707916"/>
                  <a:pt x="1050660" y="636485"/>
                  <a:pt x="893699" y="646331"/>
                </a:cubicBezTo>
                <a:cubicBezTo>
                  <a:pt x="736738" y="656177"/>
                  <a:pt x="436007" y="550054"/>
                  <a:pt x="0" y="646331"/>
                </a:cubicBezTo>
                <a:cubicBezTo>
                  <a:pt x="-17910" y="563514"/>
                  <a:pt x="23960" y="476555"/>
                  <a:pt x="0" y="329629"/>
                </a:cubicBezTo>
                <a:cubicBezTo>
                  <a:pt x="-23960" y="182703"/>
                  <a:pt x="20486" y="1420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2503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CONCLUSIONES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79F688-A96E-4FF5-B16F-9BF2042010DC}"/>
              </a:ext>
            </a:extLst>
          </p:cNvPr>
          <p:cNvSpPr txBox="1"/>
          <p:nvPr/>
        </p:nvSpPr>
        <p:spPr>
          <a:xfrm>
            <a:off x="1298713" y="1448932"/>
            <a:ext cx="9594574" cy="261488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Debido a esto el protocolo con mayor eficiencia en cuando a la respuesta de sincronización de celo y preñez  fue el protocolo uno, el cual favorece en un 90% de respuesta al celo y un 44% preñez, frente a un 83% de presencia de celo y 31% preñez que correspondía al protocolo dos, respectivamente la edad y tipo de embrión implantado influyeron  en los protocolos de sincronización realizados. 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Dentro del proceso de sincronización de celo, no existió variantes que alteren la respuesta de preñez en las bovinas receptoras a excepción de la edad y tipo de embrión implantado en la receptora bovina en ambos protocolos evaluados.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tratamiento uno (protocolo de 17 días) es más rentable que el tratamiento dos (protocolo de 18 días) en la relación costo/beneficio de $ 9.65 ante $5.92.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65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382120" y="289928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885417 w 5189220"/>
              <a:gd name="connsiteY3" fmla="*/ 0 h 646331"/>
              <a:gd name="connsiteX4" fmla="*/ 2410104 w 5189220"/>
              <a:gd name="connsiteY4" fmla="*/ 0 h 646331"/>
              <a:gd name="connsiteX5" fmla="*/ 2882900 w 5189220"/>
              <a:gd name="connsiteY5" fmla="*/ 0 h 646331"/>
              <a:gd name="connsiteX6" fmla="*/ 3303803 w 5189220"/>
              <a:gd name="connsiteY6" fmla="*/ 0 h 646331"/>
              <a:gd name="connsiteX7" fmla="*/ 3776599 w 5189220"/>
              <a:gd name="connsiteY7" fmla="*/ 0 h 646331"/>
              <a:gd name="connsiteX8" fmla="*/ 4405071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36092 h 646331"/>
              <a:gd name="connsiteX11" fmla="*/ 5189220 w 5189220"/>
              <a:gd name="connsiteY11" fmla="*/ 646331 h 646331"/>
              <a:gd name="connsiteX12" fmla="*/ 4664532 w 5189220"/>
              <a:gd name="connsiteY12" fmla="*/ 646331 h 646331"/>
              <a:gd name="connsiteX13" fmla="*/ 3984168 w 5189220"/>
              <a:gd name="connsiteY13" fmla="*/ 646331 h 646331"/>
              <a:gd name="connsiteX14" fmla="*/ 3355696 w 5189220"/>
              <a:gd name="connsiteY14" fmla="*/ 646331 h 646331"/>
              <a:gd name="connsiteX15" fmla="*/ 2675331 w 5189220"/>
              <a:gd name="connsiteY15" fmla="*/ 646331 h 646331"/>
              <a:gd name="connsiteX16" fmla="*/ 2254428 w 5189220"/>
              <a:gd name="connsiteY16" fmla="*/ 646331 h 646331"/>
              <a:gd name="connsiteX17" fmla="*/ 1574063 w 5189220"/>
              <a:gd name="connsiteY17" fmla="*/ 646331 h 646331"/>
              <a:gd name="connsiteX18" fmla="*/ 893699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47931" y="-4141"/>
                  <a:pt x="459274" y="55386"/>
                  <a:pt x="680364" y="0"/>
                </a:cubicBezTo>
                <a:cubicBezTo>
                  <a:pt x="901454" y="-55386"/>
                  <a:pt x="966951" y="29543"/>
                  <a:pt x="1205052" y="0"/>
                </a:cubicBezTo>
                <a:cubicBezTo>
                  <a:pt x="1443153" y="-29543"/>
                  <a:pt x="1712552" y="21315"/>
                  <a:pt x="1885417" y="0"/>
                </a:cubicBezTo>
                <a:cubicBezTo>
                  <a:pt x="2058282" y="-21315"/>
                  <a:pt x="2223425" y="46369"/>
                  <a:pt x="2410104" y="0"/>
                </a:cubicBezTo>
                <a:cubicBezTo>
                  <a:pt x="2596783" y="-46369"/>
                  <a:pt x="2675766" y="13093"/>
                  <a:pt x="2882900" y="0"/>
                </a:cubicBezTo>
                <a:cubicBezTo>
                  <a:pt x="3090034" y="-13093"/>
                  <a:pt x="3176440" y="35010"/>
                  <a:pt x="3303803" y="0"/>
                </a:cubicBezTo>
                <a:cubicBezTo>
                  <a:pt x="3431166" y="-35010"/>
                  <a:pt x="3584249" y="7137"/>
                  <a:pt x="3776599" y="0"/>
                </a:cubicBezTo>
                <a:cubicBezTo>
                  <a:pt x="3968949" y="-7137"/>
                  <a:pt x="4103820" y="16572"/>
                  <a:pt x="4405071" y="0"/>
                </a:cubicBezTo>
                <a:cubicBezTo>
                  <a:pt x="4706322" y="-16572"/>
                  <a:pt x="4979684" y="79295"/>
                  <a:pt x="5189220" y="0"/>
                </a:cubicBezTo>
                <a:cubicBezTo>
                  <a:pt x="5198730" y="123740"/>
                  <a:pt x="5177925" y="259932"/>
                  <a:pt x="5189220" y="336092"/>
                </a:cubicBezTo>
                <a:cubicBezTo>
                  <a:pt x="5200515" y="412252"/>
                  <a:pt x="5161999" y="520178"/>
                  <a:pt x="5189220" y="646331"/>
                </a:cubicBezTo>
                <a:cubicBezTo>
                  <a:pt x="5020073" y="669368"/>
                  <a:pt x="4880811" y="636741"/>
                  <a:pt x="4664532" y="646331"/>
                </a:cubicBezTo>
                <a:cubicBezTo>
                  <a:pt x="4448253" y="655921"/>
                  <a:pt x="4124826" y="576546"/>
                  <a:pt x="3984168" y="646331"/>
                </a:cubicBezTo>
                <a:cubicBezTo>
                  <a:pt x="3843510" y="716116"/>
                  <a:pt x="3592405" y="583176"/>
                  <a:pt x="3355696" y="646331"/>
                </a:cubicBezTo>
                <a:cubicBezTo>
                  <a:pt x="3118987" y="709486"/>
                  <a:pt x="2844418" y="596958"/>
                  <a:pt x="2675331" y="646331"/>
                </a:cubicBezTo>
                <a:cubicBezTo>
                  <a:pt x="2506244" y="695704"/>
                  <a:pt x="2408232" y="634760"/>
                  <a:pt x="2254428" y="646331"/>
                </a:cubicBezTo>
                <a:cubicBezTo>
                  <a:pt x="2100624" y="657902"/>
                  <a:pt x="1834957" y="584746"/>
                  <a:pt x="1574063" y="646331"/>
                </a:cubicBezTo>
                <a:cubicBezTo>
                  <a:pt x="1313169" y="707916"/>
                  <a:pt x="1050660" y="636485"/>
                  <a:pt x="893699" y="646331"/>
                </a:cubicBezTo>
                <a:cubicBezTo>
                  <a:pt x="736738" y="656177"/>
                  <a:pt x="436007" y="550054"/>
                  <a:pt x="0" y="646331"/>
                </a:cubicBezTo>
                <a:cubicBezTo>
                  <a:pt x="-17910" y="563514"/>
                  <a:pt x="23960" y="476555"/>
                  <a:pt x="0" y="329629"/>
                </a:cubicBezTo>
                <a:cubicBezTo>
                  <a:pt x="-23960" y="182703"/>
                  <a:pt x="20486" y="1420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2503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RECOMENDACIONES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36297C-3914-476C-BE91-E07553D80D3E}"/>
              </a:ext>
            </a:extLst>
          </p:cNvPr>
          <p:cNvSpPr txBox="1"/>
          <p:nvPr/>
        </p:nvSpPr>
        <p:spPr>
          <a:xfrm>
            <a:off x="1444487" y="1559719"/>
            <a:ext cx="9303026" cy="261488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debe realizar una evaluación a las vacas destinadas a ser receptoras de embriones, con respecto a la condición corporal, presencia de cuerpo lúteo, forma, textura, tamaño, forma del útero y cérvix antes de la selección, además de su historial reproductivo y habilidad materna.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edad es un factor determinante ante la concepción y tasas de preñez, se recomienda el uso de las vacas multíparas desde los tres años hasta los 5 años  debido a que  son más viables,  contienen registros de su manejo, producción, y facilidad de parto, a diferencia de vacas primíparas las cuales su historial reproductivo es desconocido.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debe realizar la identificación  del cuerpo lúteo mediante palpación transrectal, para conocer el estado en el que se encuentra la receptora bovina, lo cual ayuda a evitar situaciones de estrés en el animal al momento de realizar la transferencia y posterior diagnóstico de preñez.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99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382120" y="289928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885417 w 5189220"/>
              <a:gd name="connsiteY3" fmla="*/ 0 h 646331"/>
              <a:gd name="connsiteX4" fmla="*/ 2410104 w 5189220"/>
              <a:gd name="connsiteY4" fmla="*/ 0 h 646331"/>
              <a:gd name="connsiteX5" fmla="*/ 2882900 w 5189220"/>
              <a:gd name="connsiteY5" fmla="*/ 0 h 646331"/>
              <a:gd name="connsiteX6" fmla="*/ 3303803 w 5189220"/>
              <a:gd name="connsiteY6" fmla="*/ 0 h 646331"/>
              <a:gd name="connsiteX7" fmla="*/ 3776599 w 5189220"/>
              <a:gd name="connsiteY7" fmla="*/ 0 h 646331"/>
              <a:gd name="connsiteX8" fmla="*/ 4405071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36092 h 646331"/>
              <a:gd name="connsiteX11" fmla="*/ 5189220 w 5189220"/>
              <a:gd name="connsiteY11" fmla="*/ 646331 h 646331"/>
              <a:gd name="connsiteX12" fmla="*/ 4664532 w 5189220"/>
              <a:gd name="connsiteY12" fmla="*/ 646331 h 646331"/>
              <a:gd name="connsiteX13" fmla="*/ 3984168 w 5189220"/>
              <a:gd name="connsiteY13" fmla="*/ 646331 h 646331"/>
              <a:gd name="connsiteX14" fmla="*/ 3355696 w 5189220"/>
              <a:gd name="connsiteY14" fmla="*/ 646331 h 646331"/>
              <a:gd name="connsiteX15" fmla="*/ 2675331 w 5189220"/>
              <a:gd name="connsiteY15" fmla="*/ 646331 h 646331"/>
              <a:gd name="connsiteX16" fmla="*/ 2254428 w 5189220"/>
              <a:gd name="connsiteY16" fmla="*/ 646331 h 646331"/>
              <a:gd name="connsiteX17" fmla="*/ 1574063 w 5189220"/>
              <a:gd name="connsiteY17" fmla="*/ 646331 h 646331"/>
              <a:gd name="connsiteX18" fmla="*/ 893699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47931" y="-4141"/>
                  <a:pt x="459274" y="55386"/>
                  <a:pt x="680364" y="0"/>
                </a:cubicBezTo>
                <a:cubicBezTo>
                  <a:pt x="901454" y="-55386"/>
                  <a:pt x="966951" y="29543"/>
                  <a:pt x="1205052" y="0"/>
                </a:cubicBezTo>
                <a:cubicBezTo>
                  <a:pt x="1443153" y="-29543"/>
                  <a:pt x="1712552" y="21315"/>
                  <a:pt x="1885417" y="0"/>
                </a:cubicBezTo>
                <a:cubicBezTo>
                  <a:pt x="2058282" y="-21315"/>
                  <a:pt x="2223425" y="46369"/>
                  <a:pt x="2410104" y="0"/>
                </a:cubicBezTo>
                <a:cubicBezTo>
                  <a:pt x="2596783" y="-46369"/>
                  <a:pt x="2675766" y="13093"/>
                  <a:pt x="2882900" y="0"/>
                </a:cubicBezTo>
                <a:cubicBezTo>
                  <a:pt x="3090034" y="-13093"/>
                  <a:pt x="3176440" y="35010"/>
                  <a:pt x="3303803" y="0"/>
                </a:cubicBezTo>
                <a:cubicBezTo>
                  <a:pt x="3431166" y="-35010"/>
                  <a:pt x="3584249" y="7137"/>
                  <a:pt x="3776599" y="0"/>
                </a:cubicBezTo>
                <a:cubicBezTo>
                  <a:pt x="3968949" y="-7137"/>
                  <a:pt x="4103820" y="16572"/>
                  <a:pt x="4405071" y="0"/>
                </a:cubicBezTo>
                <a:cubicBezTo>
                  <a:pt x="4706322" y="-16572"/>
                  <a:pt x="4979684" y="79295"/>
                  <a:pt x="5189220" y="0"/>
                </a:cubicBezTo>
                <a:cubicBezTo>
                  <a:pt x="5198730" y="123740"/>
                  <a:pt x="5177925" y="259932"/>
                  <a:pt x="5189220" y="336092"/>
                </a:cubicBezTo>
                <a:cubicBezTo>
                  <a:pt x="5200515" y="412252"/>
                  <a:pt x="5161999" y="520178"/>
                  <a:pt x="5189220" y="646331"/>
                </a:cubicBezTo>
                <a:cubicBezTo>
                  <a:pt x="5020073" y="669368"/>
                  <a:pt x="4880811" y="636741"/>
                  <a:pt x="4664532" y="646331"/>
                </a:cubicBezTo>
                <a:cubicBezTo>
                  <a:pt x="4448253" y="655921"/>
                  <a:pt x="4124826" y="576546"/>
                  <a:pt x="3984168" y="646331"/>
                </a:cubicBezTo>
                <a:cubicBezTo>
                  <a:pt x="3843510" y="716116"/>
                  <a:pt x="3592405" y="583176"/>
                  <a:pt x="3355696" y="646331"/>
                </a:cubicBezTo>
                <a:cubicBezTo>
                  <a:pt x="3118987" y="709486"/>
                  <a:pt x="2844418" y="596958"/>
                  <a:pt x="2675331" y="646331"/>
                </a:cubicBezTo>
                <a:cubicBezTo>
                  <a:pt x="2506244" y="695704"/>
                  <a:pt x="2408232" y="634760"/>
                  <a:pt x="2254428" y="646331"/>
                </a:cubicBezTo>
                <a:cubicBezTo>
                  <a:pt x="2100624" y="657902"/>
                  <a:pt x="1834957" y="584746"/>
                  <a:pt x="1574063" y="646331"/>
                </a:cubicBezTo>
                <a:cubicBezTo>
                  <a:pt x="1313169" y="707916"/>
                  <a:pt x="1050660" y="636485"/>
                  <a:pt x="893699" y="646331"/>
                </a:cubicBezTo>
                <a:cubicBezTo>
                  <a:pt x="736738" y="656177"/>
                  <a:pt x="436007" y="550054"/>
                  <a:pt x="0" y="646331"/>
                </a:cubicBezTo>
                <a:cubicBezTo>
                  <a:pt x="-17910" y="563514"/>
                  <a:pt x="23960" y="476555"/>
                  <a:pt x="0" y="329629"/>
                </a:cubicBezTo>
                <a:cubicBezTo>
                  <a:pt x="-23960" y="182703"/>
                  <a:pt x="20486" y="1420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2503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RECOMENDACIONES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36297C-3914-476C-BE91-E07553D80D3E}"/>
              </a:ext>
            </a:extLst>
          </p:cNvPr>
          <p:cNvSpPr txBox="1"/>
          <p:nvPr/>
        </p:nvSpPr>
        <p:spPr>
          <a:xfrm>
            <a:off x="1620492" y="1559719"/>
            <a:ext cx="8712476" cy="217373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embrión que se recomienda para ser implantado es en estado Blastocito eclosionado, debido a que en esta etapa se encuentra libre de la zona pelúcida, se encuentra en forma esférica, con su blastocele definido, lo cual ayudara al reconocimiento materno dentro del útero receptor.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recomienda evitar movimientos excesivos que ocasione estrés al animal, estar en constante observación para asegurarse de que la receptora transferida no presenta celo, en el lapso de 35 y 90 días se debe realizar la confirmación de preñez mediante ecografía transrectal.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41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82 ideas de GRACIAS | gracias, imágenes de gracias, imagenes para dar  gracias">
            <a:extLst>
              <a:ext uri="{FF2B5EF4-FFF2-40B4-BE49-F238E27FC236}">
                <a16:creationId xmlns:a16="http://schemas.microsoft.com/office/drawing/2014/main" id="{2D4B8756-DF6A-4ADE-98F3-F0BA6B44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8" y="603295"/>
            <a:ext cx="11169644" cy="5946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2013;p55">
            <a:extLst>
              <a:ext uri="{FF2B5EF4-FFF2-40B4-BE49-F238E27FC236}">
                <a16:creationId xmlns:a16="http://schemas.microsoft.com/office/drawing/2014/main" id="{AB05FC8D-4643-4D62-BACE-F909D5493A1F}"/>
              </a:ext>
            </a:extLst>
          </p:cNvPr>
          <p:cNvGrpSpPr/>
          <p:nvPr/>
        </p:nvGrpSpPr>
        <p:grpSpPr>
          <a:xfrm>
            <a:off x="7039602" y="4441963"/>
            <a:ext cx="2838521" cy="1964899"/>
            <a:chOff x="238125" y="2669375"/>
            <a:chExt cx="2039900" cy="1412073"/>
          </a:xfrm>
        </p:grpSpPr>
        <p:sp>
          <p:nvSpPr>
            <p:cNvPr id="5" name="Google Shape;2014;p55">
              <a:extLst>
                <a:ext uri="{FF2B5EF4-FFF2-40B4-BE49-F238E27FC236}">
                  <a16:creationId xmlns:a16="http://schemas.microsoft.com/office/drawing/2014/main" id="{F10E88EC-A597-4389-8F6B-2F6AB22C1F53}"/>
                </a:ext>
              </a:extLst>
            </p:cNvPr>
            <p:cNvSpPr/>
            <p:nvPr/>
          </p:nvSpPr>
          <p:spPr>
            <a:xfrm>
              <a:off x="381569" y="3883898"/>
              <a:ext cx="1721307" cy="197550"/>
            </a:xfrm>
            <a:custGeom>
              <a:avLst/>
              <a:gdLst/>
              <a:ahLst/>
              <a:cxnLst/>
              <a:rect l="l" t="t" r="r" b="b"/>
              <a:pathLst>
                <a:path w="54649" h="7902" extrusionOk="0">
                  <a:moveTo>
                    <a:pt x="24550" y="0"/>
                  </a:moveTo>
                  <a:lnTo>
                    <a:pt x="21822" y="94"/>
                  </a:lnTo>
                  <a:lnTo>
                    <a:pt x="19188" y="188"/>
                  </a:lnTo>
                  <a:lnTo>
                    <a:pt x="16696" y="283"/>
                  </a:lnTo>
                  <a:lnTo>
                    <a:pt x="14297" y="471"/>
                  </a:lnTo>
                  <a:lnTo>
                    <a:pt x="12040" y="659"/>
                  </a:lnTo>
                  <a:lnTo>
                    <a:pt x="9924" y="894"/>
                  </a:lnTo>
                  <a:lnTo>
                    <a:pt x="7995" y="1129"/>
                  </a:lnTo>
                  <a:lnTo>
                    <a:pt x="6208" y="1411"/>
                  </a:lnTo>
                  <a:lnTo>
                    <a:pt x="4656" y="1740"/>
                  </a:lnTo>
                  <a:lnTo>
                    <a:pt x="3292" y="2070"/>
                  </a:lnTo>
                  <a:lnTo>
                    <a:pt x="2117" y="2399"/>
                  </a:lnTo>
                  <a:lnTo>
                    <a:pt x="1223" y="2775"/>
                  </a:lnTo>
                  <a:lnTo>
                    <a:pt x="847" y="2963"/>
                  </a:lnTo>
                  <a:lnTo>
                    <a:pt x="518" y="3151"/>
                  </a:lnTo>
                  <a:lnTo>
                    <a:pt x="283" y="3339"/>
                  </a:lnTo>
                  <a:lnTo>
                    <a:pt x="142" y="3528"/>
                  </a:lnTo>
                  <a:lnTo>
                    <a:pt x="0" y="3716"/>
                  </a:lnTo>
                  <a:lnTo>
                    <a:pt x="0" y="3951"/>
                  </a:lnTo>
                  <a:lnTo>
                    <a:pt x="0" y="4139"/>
                  </a:lnTo>
                  <a:lnTo>
                    <a:pt x="142" y="4327"/>
                  </a:lnTo>
                  <a:lnTo>
                    <a:pt x="283" y="4515"/>
                  </a:lnTo>
                  <a:lnTo>
                    <a:pt x="518" y="4750"/>
                  </a:lnTo>
                  <a:lnTo>
                    <a:pt x="847" y="4938"/>
                  </a:lnTo>
                  <a:lnTo>
                    <a:pt x="1223" y="5127"/>
                  </a:lnTo>
                  <a:lnTo>
                    <a:pt x="2117" y="5456"/>
                  </a:lnTo>
                  <a:lnTo>
                    <a:pt x="3292" y="5832"/>
                  </a:lnTo>
                  <a:lnTo>
                    <a:pt x="4656" y="6161"/>
                  </a:lnTo>
                  <a:lnTo>
                    <a:pt x="6208" y="6443"/>
                  </a:lnTo>
                  <a:lnTo>
                    <a:pt x="7995" y="6726"/>
                  </a:lnTo>
                  <a:lnTo>
                    <a:pt x="9924" y="6961"/>
                  </a:lnTo>
                  <a:lnTo>
                    <a:pt x="12040" y="7196"/>
                  </a:lnTo>
                  <a:lnTo>
                    <a:pt x="14297" y="7384"/>
                  </a:lnTo>
                  <a:lnTo>
                    <a:pt x="16696" y="7572"/>
                  </a:lnTo>
                  <a:lnTo>
                    <a:pt x="19188" y="7713"/>
                  </a:lnTo>
                  <a:lnTo>
                    <a:pt x="21822" y="7807"/>
                  </a:lnTo>
                  <a:lnTo>
                    <a:pt x="24550" y="7854"/>
                  </a:lnTo>
                  <a:lnTo>
                    <a:pt x="27324" y="7901"/>
                  </a:lnTo>
                  <a:lnTo>
                    <a:pt x="30099" y="7854"/>
                  </a:lnTo>
                  <a:lnTo>
                    <a:pt x="32827" y="7807"/>
                  </a:lnTo>
                  <a:lnTo>
                    <a:pt x="35461" y="7713"/>
                  </a:lnTo>
                  <a:lnTo>
                    <a:pt x="37953" y="7572"/>
                  </a:lnTo>
                  <a:lnTo>
                    <a:pt x="40352" y="7384"/>
                  </a:lnTo>
                  <a:lnTo>
                    <a:pt x="42609" y="7196"/>
                  </a:lnTo>
                  <a:lnTo>
                    <a:pt x="44725" y="6961"/>
                  </a:lnTo>
                  <a:lnTo>
                    <a:pt x="46653" y="6726"/>
                  </a:lnTo>
                  <a:lnTo>
                    <a:pt x="48441" y="6443"/>
                  </a:lnTo>
                  <a:lnTo>
                    <a:pt x="49993" y="6161"/>
                  </a:lnTo>
                  <a:lnTo>
                    <a:pt x="51356" y="5832"/>
                  </a:lnTo>
                  <a:lnTo>
                    <a:pt x="52532" y="5456"/>
                  </a:lnTo>
                  <a:lnTo>
                    <a:pt x="53426" y="5127"/>
                  </a:lnTo>
                  <a:lnTo>
                    <a:pt x="53802" y="4938"/>
                  </a:lnTo>
                  <a:lnTo>
                    <a:pt x="54131" y="4750"/>
                  </a:lnTo>
                  <a:lnTo>
                    <a:pt x="54366" y="4515"/>
                  </a:lnTo>
                  <a:lnTo>
                    <a:pt x="54507" y="4327"/>
                  </a:lnTo>
                  <a:lnTo>
                    <a:pt x="54648" y="4139"/>
                  </a:lnTo>
                  <a:lnTo>
                    <a:pt x="54648" y="3951"/>
                  </a:lnTo>
                  <a:lnTo>
                    <a:pt x="54648" y="3716"/>
                  </a:lnTo>
                  <a:lnTo>
                    <a:pt x="54507" y="3528"/>
                  </a:lnTo>
                  <a:lnTo>
                    <a:pt x="54366" y="3339"/>
                  </a:lnTo>
                  <a:lnTo>
                    <a:pt x="54131" y="3151"/>
                  </a:lnTo>
                  <a:lnTo>
                    <a:pt x="53802" y="2963"/>
                  </a:lnTo>
                  <a:lnTo>
                    <a:pt x="53426" y="2775"/>
                  </a:lnTo>
                  <a:lnTo>
                    <a:pt x="52532" y="2399"/>
                  </a:lnTo>
                  <a:lnTo>
                    <a:pt x="51356" y="2070"/>
                  </a:lnTo>
                  <a:lnTo>
                    <a:pt x="49993" y="1740"/>
                  </a:lnTo>
                  <a:lnTo>
                    <a:pt x="48441" y="1411"/>
                  </a:lnTo>
                  <a:lnTo>
                    <a:pt x="46653" y="1129"/>
                  </a:lnTo>
                  <a:lnTo>
                    <a:pt x="44725" y="894"/>
                  </a:lnTo>
                  <a:lnTo>
                    <a:pt x="42609" y="659"/>
                  </a:lnTo>
                  <a:lnTo>
                    <a:pt x="40352" y="471"/>
                  </a:lnTo>
                  <a:lnTo>
                    <a:pt x="37953" y="283"/>
                  </a:lnTo>
                  <a:lnTo>
                    <a:pt x="35461" y="188"/>
                  </a:lnTo>
                  <a:lnTo>
                    <a:pt x="32827" y="94"/>
                  </a:lnTo>
                  <a:lnTo>
                    <a:pt x="30099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15;p55">
              <a:extLst>
                <a:ext uri="{FF2B5EF4-FFF2-40B4-BE49-F238E27FC236}">
                  <a16:creationId xmlns:a16="http://schemas.microsoft.com/office/drawing/2014/main" id="{D57A2AB9-6926-4609-8F12-82AC5ABE2136}"/>
                </a:ext>
              </a:extLst>
            </p:cNvPr>
            <p:cNvSpPr/>
            <p:nvPr/>
          </p:nvSpPr>
          <p:spPr>
            <a:xfrm>
              <a:off x="2031100" y="2839850"/>
              <a:ext cx="194025" cy="349225"/>
            </a:xfrm>
            <a:custGeom>
              <a:avLst/>
              <a:gdLst/>
              <a:ahLst/>
              <a:cxnLst/>
              <a:rect l="l" t="t" r="r" b="b"/>
              <a:pathLst>
                <a:path w="7761" h="13969" extrusionOk="0">
                  <a:moveTo>
                    <a:pt x="565" y="1"/>
                  </a:moveTo>
                  <a:lnTo>
                    <a:pt x="1" y="1082"/>
                  </a:lnTo>
                  <a:lnTo>
                    <a:pt x="612" y="1505"/>
                  </a:lnTo>
                  <a:lnTo>
                    <a:pt x="1176" y="1929"/>
                  </a:lnTo>
                  <a:lnTo>
                    <a:pt x="1694" y="2399"/>
                  </a:lnTo>
                  <a:lnTo>
                    <a:pt x="2211" y="2869"/>
                  </a:lnTo>
                  <a:lnTo>
                    <a:pt x="2681" y="3340"/>
                  </a:lnTo>
                  <a:lnTo>
                    <a:pt x="3152" y="3857"/>
                  </a:lnTo>
                  <a:lnTo>
                    <a:pt x="3998" y="4892"/>
                  </a:lnTo>
                  <a:lnTo>
                    <a:pt x="4704" y="5926"/>
                  </a:lnTo>
                  <a:lnTo>
                    <a:pt x="5362" y="7008"/>
                  </a:lnTo>
                  <a:lnTo>
                    <a:pt x="5879" y="8090"/>
                  </a:lnTo>
                  <a:lnTo>
                    <a:pt x="6350" y="9124"/>
                  </a:lnTo>
                  <a:lnTo>
                    <a:pt x="6726" y="10112"/>
                  </a:lnTo>
                  <a:lnTo>
                    <a:pt x="7008" y="11005"/>
                  </a:lnTo>
                  <a:lnTo>
                    <a:pt x="7290" y="11805"/>
                  </a:lnTo>
                  <a:lnTo>
                    <a:pt x="7478" y="12557"/>
                  </a:lnTo>
                  <a:lnTo>
                    <a:pt x="7666" y="13592"/>
                  </a:lnTo>
                  <a:lnTo>
                    <a:pt x="7761" y="13968"/>
                  </a:lnTo>
                  <a:lnTo>
                    <a:pt x="7619" y="13028"/>
                  </a:lnTo>
                  <a:lnTo>
                    <a:pt x="7525" y="12087"/>
                  </a:lnTo>
                  <a:lnTo>
                    <a:pt x="7337" y="11241"/>
                  </a:lnTo>
                  <a:lnTo>
                    <a:pt x="7149" y="10394"/>
                  </a:lnTo>
                  <a:lnTo>
                    <a:pt x="6961" y="9594"/>
                  </a:lnTo>
                  <a:lnTo>
                    <a:pt x="6726" y="8842"/>
                  </a:lnTo>
                  <a:lnTo>
                    <a:pt x="6209" y="7431"/>
                  </a:lnTo>
                  <a:lnTo>
                    <a:pt x="5644" y="6161"/>
                  </a:lnTo>
                  <a:lnTo>
                    <a:pt x="5033" y="4986"/>
                  </a:lnTo>
                  <a:lnTo>
                    <a:pt x="4421" y="3998"/>
                  </a:lnTo>
                  <a:lnTo>
                    <a:pt x="3763" y="3104"/>
                  </a:lnTo>
                  <a:lnTo>
                    <a:pt x="3152" y="2352"/>
                  </a:lnTo>
                  <a:lnTo>
                    <a:pt x="2587" y="1694"/>
                  </a:lnTo>
                  <a:lnTo>
                    <a:pt x="2023" y="1129"/>
                  </a:lnTo>
                  <a:lnTo>
                    <a:pt x="1553" y="706"/>
                  </a:lnTo>
                  <a:lnTo>
                    <a:pt x="800" y="142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16;p55">
              <a:extLst>
                <a:ext uri="{FF2B5EF4-FFF2-40B4-BE49-F238E27FC236}">
                  <a16:creationId xmlns:a16="http://schemas.microsoft.com/office/drawing/2014/main" id="{1996B889-ED33-403F-A2C8-C17712D87ABE}"/>
                </a:ext>
              </a:extLst>
            </p:cNvPr>
            <p:cNvSpPr/>
            <p:nvPr/>
          </p:nvSpPr>
          <p:spPr>
            <a:xfrm>
              <a:off x="1613725" y="3444175"/>
              <a:ext cx="344500" cy="538500"/>
            </a:xfrm>
            <a:custGeom>
              <a:avLst/>
              <a:gdLst/>
              <a:ahLst/>
              <a:cxnLst/>
              <a:rect l="l" t="t" r="r" b="b"/>
              <a:pathLst>
                <a:path w="13780" h="21540" extrusionOk="0">
                  <a:moveTo>
                    <a:pt x="0" y="1"/>
                  </a:moveTo>
                  <a:lnTo>
                    <a:pt x="235" y="1976"/>
                  </a:lnTo>
                  <a:lnTo>
                    <a:pt x="518" y="3763"/>
                  </a:lnTo>
                  <a:lnTo>
                    <a:pt x="894" y="5362"/>
                  </a:lnTo>
                  <a:lnTo>
                    <a:pt x="1270" y="6820"/>
                  </a:lnTo>
                  <a:lnTo>
                    <a:pt x="1693" y="8090"/>
                  </a:lnTo>
                  <a:lnTo>
                    <a:pt x="2117" y="9218"/>
                  </a:lnTo>
                  <a:lnTo>
                    <a:pt x="2587" y="10206"/>
                  </a:lnTo>
                  <a:lnTo>
                    <a:pt x="3010" y="11052"/>
                  </a:lnTo>
                  <a:lnTo>
                    <a:pt x="3433" y="11805"/>
                  </a:lnTo>
                  <a:lnTo>
                    <a:pt x="3857" y="12369"/>
                  </a:lnTo>
                  <a:lnTo>
                    <a:pt x="4233" y="12886"/>
                  </a:lnTo>
                  <a:lnTo>
                    <a:pt x="4562" y="13263"/>
                  </a:lnTo>
                  <a:lnTo>
                    <a:pt x="5079" y="13733"/>
                  </a:lnTo>
                  <a:lnTo>
                    <a:pt x="5268" y="13874"/>
                  </a:lnTo>
                  <a:lnTo>
                    <a:pt x="3386" y="21540"/>
                  </a:lnTo>
                  <a:lnTo>
                    <a:pt x="6020" y="21540"/>
                  </a:lnTo>
                  <a:lnTo>
                    <a:pt x="6208" y="21305"/>
                  </a:lnTo>
                  <a:lnTo>
                    <a:pt x="6772" y="20552"/>
                  </a:lnTo>
                  <a:lnTo>
                    <a:pt x="7149" y="19988"/>
                  </a:lnTo>
                  <a:lnTo>
                    <a:pt x="7572" y="19235"/>
                  </a:lnTo>
                  <a:lnTo>
                    <a:pt x="8042" y="18342"/>
                  </a:lnTo>
                  <a:lnTo>
                    <a:pt x="8607" y="17213"/>
                  </a:lnTo>
                  <a:lnTo>
                    <a:pt x="9171" y="15896"/>
                  </a:lnTo>
                  <a:lnTo>
                    <a:pt x="9782" y="14391"/>
                  </a:lnTo>
                  <a:lnTo>
                    <a:pt x="10441" y="12698"/>
                  </a:lnTo>
                  <a:lnTo>
                    <a:pt x="11099" y="10723"/>
                  </a:lnTo>
                  <a:lnTo>
                    <a:pt x="11758" y="8513"/>
                  </a:lnTo>
                  <a:lnTo>
                    <a:pt x="12416" y="6067"/>
                  </a:lnTo>
                  <a:lnTo>
                    <a:pt x="13074" y="3293"/>
                  </a:lnTo>
                  <a:lnTo>
                    <a:pt x="13733" y="330"/>
                  </a:lnTo>
                  <a:lnTo>
                    <a:pt x="13780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17;p55">
              <a:extLst>
                <a:ext uri="{FF2B5EF4-FFF2-40B4-BE49-F238E27FC236}">
                  <a16:creationId xmlns:a16="http://schemas.microsoft.com/office/drawing/2014/main" id="{F5D963F4-10CB-4F21-89A6-CEAE07B9DC2A}"/>
                </a:ext>
              </a:extLst>
            </p:cNvPr>
            <p:cNvSpPr/>
            <p:nvPr/>
          </p:nvSpPr>
          <p:spPr>
            <a:xfrm>
              <a:off x="890650" y="3607600"/>
              <a:ext cx="157575" cy="364500"/>
            </a:xfrm>
            <a:custGeom>
              <a:avLst/>
              <a:gdLst/>
              <a:ahLst/>
              <a:cxnLst/>
              <a:rect l="l" t="t" r="r" b="b"/>
              <a:pathLst>
                <a:path w="6303" h="14580" extrusionOk="0">
                  <a:moveTo>
                    <a:pt x="0" y="1"/>
                  </a:moveTo>
                  <a:lnTo>
                    <a:pt x="612" y="14580"/>
                  </a:lnTo>
                  <a:lnTo>
                    <a:pt x="3010" y="14580"/>
                  </a:lnTo>
                  <a:lnTo>
                    <a:pt x="6302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18;p55">
              <a:extLst>
                <a:ext uri="{FF2B5EF4-FFF2-40B4-BE49-F238E27FC236}">
                  <a16:creationId xmlns:a16="http://schemas.microsoft.com/office/drawing/2014/main" id="{FCCEE42D-0BB5-48AC-A865-EF4DBAAF3A10}"/>
                </a:ext>
              </a:extLst>
            </p:cNvPr>
            <p:cNvSpPr/>
            <p:nvPr/>
          </p:nvSpPr>
          <p:spPr>
            <a:xfrm>
              <a:off x="1698375" y="3945025"/>
              <a:ext cx="92900" cy="37650"/>
            </a:xfrm>
            <a:custGeom>
              <a:avLst/>
              <a:gdLst/>
              <a:ahLst/>
              <a:cxnLst/>
              <a:rect l="l" t="t" r="r" b="b"/>
              <a:pathLst>
                <a:path w="3716" h="1506" extrusionOk="0">
                  <a:moveTo>
                    <a:pt x="377" y="1"/>
                  </a:moveTo>
                  <a:lnTo>
                    <a:pt x="0" y="1506"/>
                  </a:lnTo>
                  <a:lnTo>
                    <a:pt x="2634" y="1506"/>
                  </a:lnTo>
                  <a:lnTo>
                    <a:pt x="2916" y="1130"/>
                  </a:lnTo>
                  <a:lnTo>
                    <a:pt x="3245" y="706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19;p55">
              <a:extLst>
                <a:ext uri="{FF2B5EF4-FFF2-40B4-BE49-F238E27FC236}">
                  <a16:creationId xmlns:a16="http://schemas.microsoft.com/office/drawing/2014/main" id="{237F4AE6-1EE3-4123-97D9-C24398C8EEC9}"/>
                </a:ext>
              </a:extLst>
            </p:cNvPr>
            <p:cNvSpPr/>
            <p:nvPr/>
          </p:nvSpPr>
          <p:spPr>
            <a:xfrm>
              <a:off x="903575" y="3927400"/>
              <a:ext cx="72925" cy="44700"/>
            </a:xfrm>
            <a:custGeom>
              <a:avLst/>
              <a:gdLst/>
              <a:ahLst/>
              <a:cxnLst/>
              <a:rect l="l" t="t" r="r" b="b"/>
              <a:pathLst>
                <a:path w="2917" h="1788" extrusionOk="0">
                  <a:moveTo>
                    <a:pt x="1" y="0"/>
                  </a:moveTo>
                  <a:lnTo>
                    <a:pt x="95" y="1788"/>
                  </a:lnTo>
                  <a:lnTo>
                    <a:pt x="2493" y="17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20;p55">
              <a:extLst>
                <a:ext uri="{FF2B5EF4-FFF2-40B4-BE49-F238E27FC236}">
                  <a16:creationId xmlns:a16="http://schemas.microsoft.com/office/drawing/2014/main" id="{5AE8B89F-26AC-449B-824C-7408F6A32A9E}"/>
                </a:ext>
              </a:extLst>
            </p:cNvPr>
            <p:cNvSpPr/>
            <p:nvPr/>
          </p:nvSpPr>
          <p:spPr>
            <a:xfrm>
              <a:off x="1380925" y="3615825"/>
              <a:ext cx="289250" cy="288075"/>
            </a:xfrm>
            <a:custGeom>
              <a:avLst/>
              <a:gdLst/>
              <a:ahLst/>
              <a:cxnLst/>
              <a:rect l="l" t="t" r="r" b="b"/>
              <a:pathLst>
                <a:path w="11570" h="11523" extrusionOk="0">
                  <a:moveTo>
                    <a:pt x="5174" y="1"/>
                  </a:moveTo>
                  <a:lnTo>
                    <a:pt x="4609" y="95"/>
                  </a:lnTo>
                  <a:lnTo>
                    <a:pt x="4045" y="236"/>
                  </a:lnTo>
                  <a:lnTo>
                    <a:pt x="3528" y="424"/>
                  </a:lnTo>
                  <a:lnTo>
                    <a:pt x="3010" y="659"/>
                  </a:lnTo>
                  <a:lnTo>
                    <a:pt x="2540" y="988"/>
                  </a:lnTo>
                  <a:lnTo>
                    <a:pt x="2117" y="1318"/>
                  </a:lnTo>
                  <a:lnTo>
                    <a:pt x="1694" y="1694"/>
                  </a:lnTo>
                  <a:lnTo>
                    <a:pt x="1317" y="2070"/>
                  </a:lnTo>
                  <a:lnTo>
                    <a:pt x="988" y="2540"/>
                  </a:lnTo>
                  <a:lnTo>
                    <a:pt x="706" y="3011"/>
                  </a:lnTo>
                  <a:lnTo>
                    <a:pt x="471" y="3528"/>
                  </a:lnTo>
                  <a:lnTo>
                    <a:pt x="283" y="4045"/>
                  </a:lnTo>
                  <a:lnTo>
                    <a:pt x="142" y="4610"/>
                  </a:lnTo>
                  <a:lnTo>
                    <a:pt x="48" y="5174"/>
                  </a:lnTo>
                  <a:lnTo>
                    <a:pt x="0" y="5738"/>
                  </a:lnTo>
                  <a:lnTo>
                    <a:pt x="48" y="6350"/>
                  </a:lnTo>
                  <a:lnTo>
                    <a:pt x="142" y="6961"/>
                  </a:lnTo>
                  <a:lnTo>
                    <a:pt x="283" y="7525"/>
                  </a:lnTo>
                  <a:lnTo>
                    <a:pt x="471" y="8043"/>
                  </a:lnTo>
                  <a:lnTo>
                    <a:pt x="753" y="8560"/>
                  </a:lnTo>
                  <a:lnTo>
                    <a:pt x="1035" y="9030"/>
                  </a:lnTo>
                  <a:lnTo>
                    <a:pt x="1364" y="9501"/>
                  </a:lnTo>
                  <a:lnTo>
                    <a:pt x="1741" y="9924"/>
                  </a:lnTo>
                  <a:lnTo>
                    <a:pt x="2164" y="10253"/>
                  </a:lnTo>
                  <a:lnTo>
                    <a:pt x="2587" y="10582"/>
                  </a:lnTo>
                  <a:lnTo>
                    <a:pt x="3057" y="10864"/>
                  </a:lnTo>
                  <a:lnTo>
                    <a:pt x="3575" y="11100"/>
                  </a:lnTo>
                  <a:lnTo>
                    <a:pt x="4092" y="11288"/>
                  </a:lnTo>
                  <a:lnTo>
                    <a:pt x="4656" y="11429"/>
                  </a:lnTo>
                  <a:lnTo>
                    <a:pt x="5221" y="11523"/>
                  </a:lnTo>
                  <a:lnTo>
                    <a:pt x="6255" y="11523"/>
                  </a:lnTo>
                  <a:lnTo>
                    <a:pt x="6726" y="11476"/>
                  </a:lnTo>
                  <a:lnTo>
                    <a:pt x="7149" y="11382"/>
                  </a:lnTo>
                  <a:lnTo>
                    <a:pt x="7572" y="11241"/>
                  </a:lnTo>
                  <a:lnTo>
                    <a:pt x="7995" y="11100"/>
                  </a:lnTo>
                  <a:lnTo>
                    <a:pt x="8419" y="10911"/>
                  </a:lnTo>
                  <a:lnTo>
                    <a:pt x="8795" y="10676"/>
                  </a:lnTo>
                  <a:lnTo>
                    <a:pt x="9171" y="10441"/>
                  </a:lnTo>
                  <a:lnTo>
                    <a:pt x="9500" y="10159"/>
                  </a:lnTo>
                  <a:lnTo>
                    <a:pt x="9830" y="9877"/>
                  </a:lnTo>
                  <a:lnTo>
                    <a:pt x="10159" y="9548"/>
                  </a:lnTo>
                  <a:lnTo>
                    <a:pt x="10394" y="9218"/>
                  </a:lnTo>
                  <a:lnTo>
                    <a:pt x="10676" y="8842"/>
                  </a:lnTo>
                  <a:lnTo>
                    <a:pt x="10864" y="8466"/>
                  </a:lnTo>
                  <a:lnTo>
                    <a:pt x="11099" y="8090"/>
                  </a:lnTo>
                  <a:lnTo>
                    <a:pt x="11240" y="7666"/>
                  </a:lnTo>
                  <a:lnTo>
                    <a:pt x="11382" y="7196"/>
                  </a:lnTo>
                  <a:lnTo>
                    <a:pt x="11476" y="6726"/>
                  </a:lnTo>
                  <a:lnTo>
                    <a:pt x="11523" y="6256"/>
                  </a:lnTo>
                  <a:lnTo>
                    <a:pt x="11570" y="5738"/>
                  </a:lnTo>
                  <a:lnTo>
                    <a:pt x="11523" y="5174"/>
                  </a:lnTo>
                  <a:lnTo>
                    <a:pt x="11429" y="4610"/>
                  </a:lnTo>
                  <a:lnTo>
                    <a:pt x="11288" y="4045"/>
                  </a:lnTo>
                  <a:lnTo>
                    <a:pt x="11099" y="3528"/>
                  </a:lnTo>
                  <a:lnTo>
                    <a:pt x="10864" y="3011"/>
                  </a:lnTo>
                  <a:lnTo>
                    <a:pt x="10582" y="2540"/>
                  </a:lnTo>
                  <a:lnTo>
                    <a:pt x="10253" y="2070"/>
                  </a:lnTo>
                  <a:lnTo>
                    <a:pt x="9877" y="1694"/>
                  </a:lnTo>
                  <a:lnTo>
                    <a:pt x="9453" y="1318"/>
                  </a:lnTo>
                  <a:lnTo>
                    <a:pt x="9030" y="988"/>
                  </a:lnTo>
                  <a:lnTo>
                    <a:pt x="8560" y="659"/>
                  </a:lnTo>
                  <a:lnTo>
                    <a:pt x="8042" y="424"/>
                  </a:lnTo>
                  <a:lnTo>
                    <a:pt x="7525" y="236"/>
                  </a:lnTo>
                  <a:lnTo>
                    <a:pt x="6961" y="95"/>
                  </a:lnTo>
                  <a:lnTo>
                    <a:pt x="6396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1;p55">
              <a:extLst>
                <a:ext uri="{FF2B5EF4-FFF2-40B4-BE49-F238E27FC236}">
                  <a16:creationId xmlns:a16="http://schemas.microsoft.com/office/drawing/2014/main" id="{288CCC66-5771-4412-B90F-A0E5FED3252B}"/>
                </a:ext>
              </a:extLst>
            </p:cNvPr>
            <p:cNvSpPr/>
            <p:nvPr/>
          </p:nvSpPr>
          <p:spPr>
            <a:xfrm>
              <a:off x="1566700" y="3847450"/>
              <a:ext cx="62325" cy="77625"/>
            </a:xfrm>
            <a:custGeom>
              <a:avLst/>
              <a:gdLst/>
              <a:ahLst/>
              <a:cxnLst/>
              <a:rect l="l" t="t" r="r" b="b"/>
              <a:pathLst>
                <a:path w="2493" h="3105" extrusionOk="0">
                  <a:moveTo>
                    <a:pt x="564" y="0"/>
                  </a:moveTo>
                  <a:lnTo>
                    <a:pt x="423" y="48"/>
                  </a:lnTo>
                  <a:lnTo>
                    <a:pt x="282" y="95"/>
                  </a:lnTo>
                  <a:lnTo>
                    <a:pt x="141" y="189"/>
                  </a:lnTo>
                  <a:lnTo>
                    <a:pt x="47" y="283"/>
                  </a:lnTo>
                  <a:lnTo>
                    <a:pt x="0" y="424"/>
                  </a:lnTo>
                  <a:lnTo>
                    <a:pt x="0" y="659"/>
                  </a:lnTo>
                  <a:lnTo>
                    <a:pt x="94" y="941"/>
                  </a:lnTo>
                  <a:lnTo>
                    <a:pt x="188" y="1176"/>
                  </a:lnTo>
                  <a:lnTo>
                    <a:pt x="611" y="1882"/>
                  </a:lnTo>
                  <a:lnTo>
                    <a:pt x="1129" y="2540"/>
                  </a:lnTo>
                  <a:lnTo>
                    <a:pt x="1364" y="2869"/>
                  </a:lnTo>
                  <a:lnTo>
                    <a:pt x="1505" y="2963"/>
                  </a:lnTo>
                  <a:lnTo>
                    <a:pt x="1693" y="3057"/>
                  </a:lnTo>
                  <a:lnTo>
                    <a:pt x="1881" y="3104"/>
                  </a:lnTo>
                  <a:lnTo>
                    <a:pt x="2069" y="3104"/>
                  </a:lnTo>
                  <a:lnTo>
                    <a:pt x="2258" y="3057"/>
                  </a:lnTo>
                  <a:lnTo>
                    <a:pt x="2399" y="2963"/>
                  </a:lnTo>
                  <a:lnTo>
                    <a:pt x="2493" y="2775"/>
                  </a:lnTo>
                  <a:lnTo>
                    <a:pt x="2493" y="2540"/>
                  </a:lnTo>
                  <a:lnTo>
                    <a:pt x="2446" y="2352"/>
                  </a:lnTo>
                  <a:lnTo>
                    <a:pt x="2399" y="2117"/>
                  </a:lnTo>
                  <a:lnTo>
                    <a:pt x="2210" y="1646"/>
                  </a:lnTo>
                  <a:lnTo>
                    <a:pt x="1928" y="1223"/>
                  </a:lnTo>
                  <a:lnTo>
                    <a:pt x="1646" y="800"/>
                  </a:lnTo>
                  <a:lnTo>
                    <a:pt x="1270" y="424"/>
                  </a:lnTo>
                  <a:lnTo>
                    <a:pt x="1035" y="189"/>
                  </a:lnTo>
                  <a:lnTo>
                    <a:pt x="894" y="95"/>
                  </a:lnTo>
                  <a:lnTo>
                    <a:pt x="753" y="4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2;p55">
              <a:extLst>
                <a:ext uri="{FF2B5EF4-FFF2-40B4-BE49-F238E27FC236}">
                  <a16:creationId xmlns:a16="http://schemas.microsoft.com/office/drawing/2014/main" id="{B9296C7A-EEFA-4B26-8CE5-1EF17939EB24}"/>
                </a:ext>
              </a:extLst>
            </p:cNvPr>
            <p:cNvSpPr/>
            <p:nvPr/>
          </p:nvSpPr>
          <p:spPr>
            <a:xfrm>
              <a:off x="1517300" y="3873325"/>
              <a:ext cx="29425" cy="76425"/>
            </a:xfrm>
            <a:custGeom>
              <a:avLst/>
              <a:gdLst/>
              <a:ahLst/>
              <a:cxnLst/>
              <a:rect l="l" t="t" r="r" b="b"/>
              <a:pathLst>
                <a:path w="1177" h="3057" extrusionOk="0">
                  <a:moveTo>
                    <a:pt x="612" y="0"/>
                  </a:moveTo>
                  <a:lnTo>
                    <a:pt x="330" y="611"/>
                  </a:lnTo>
                  <a:lnTo>
                    <a:pt x="95" y="1223"/>
                  </a:lnTo>
                  <a:lnTo>
                    <a:pt x="48" y="1505"/>
                  </a:lnTo>
                  <a:lnTo>
                    <a:pt x="1" y="1834"/>
                  </a:lnTo>
                  <a:lnTo>
                    <a:pt x="1" y="2163"/>
                  </a:lnTo>
                  <a:lnTo>
                    <a:pt x="1" y="2493"/>
                  </a:lnTo>
                  <a:lnTo>
                    <a:pt x="48" y="2634"/>
                  </a:lnTo>
                  <a:lnTo>
                    <a:pt x="142" y="2822"/>
                  </a:lnTo>
                  <a:lnTo>
                    <a:pt x="236" y="2963"/>
                  </a:lnTo>
                  <a:lnTo>
                    <a:pt x="377" y="3057"/>
                  </a:lnTo>
                  <a:lnTo>
                    <a:pt x="706" y="3057"/>
                  </a:lnTo>
                  <a:lnTo>
                    <a:pt x="847" y="2963"/>
                  </a:lnTo>
                  <a:lnTo>
                    <a:pt x="988" y="2869"/>
                  </a:lnTo>
                  <a:lnTo>
                    <a:pt x="1036" y="2681"/>
                  </a:lnTo>
                  <a:lnTo>
                    <a:pt x="1130" y="2540"/>
                  </a:lnTo>
                  <a:lnTo>
                    <a:pt x="1177" y="2210"/>
                  </a:lnTo>
                  <a:lnTo>
                    <a:pt x="1177" y="1646"/>
                  </a:lnTo>
                  <a:lnTo>
                    <a:pt x="1083" y="1035"/>
                  </a:lnTo>
                  <a:lnTo>
                    <a:pt x="894" y="517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23;p55">
              <a:extLst>
                <a:ext uri="{FF2B5EF4-FFF2-40B4-BE49-F238E27FC236}">
                  <a16:creationId xmlns:a16="http://schemas.microsoft.com/office/drawing/2014/main" id="{D58ADF02-453A-4020-8753-A961B550A1F5}"/>
                </a:ext>
              </a:extLst>
            </p:cNvPr>
            <p:cNvSpPr/>
            <p:nvPr/>
          </p:nvSpPr>
          <p:spPr>
            <a:xfrm>
              <a:off x="1436175" y="3875675"/>
              <a:ext cx="50600" cy="56450"/>
            </a:xfrm>
            <a:custGeom>
              <a:avLst/>
              <a:gdLst/>
              <a:ahLst/>
              <a:cxnLst/>
              <a:rect l="l" t="t" r="r" b="b"/>
              <a:pathLst>
                <a:path w="2024" h="2258" extrusionOk="0">
                  <a:moveTo>
                    <a:pt x="1412" y="0"/>
                  </a:moveTo>
                  <a:lnTo>
                    <a:pt x="1224" y="47"/>
                  </a:lnTo>
                  <a:lnTo>
                    <a:pt x="1083" y="141"/>
                  </a:lnTo>
                  <a:lnTo>
                    <a:pt x="800" y="376"/>
                  </a:lnTo>
                  <a:lnTo>
                    <a:pt x="424" y="941"/>
                  </a:lnTo>
                  <a:lnTo>
                    <a:pt x="48" y="1505"/>
                  </a:lnTo>
                  <a:lnTo>
                    <a:pt x="1" y="1693"/>
                  </a:lnTo>
                  <a:lnTo>
                    <a:pt x="48" y="1834"/>
                  </a:lnTo>
                  <a:lnTo>
                    <a:pt x="95" y="1975"/>
                  </a:lnTo>
                  <a:lnTo>
                    <a:pt x="189" y="2116"/>
                  </a:lnTo>
                  <a:lnTo>
                    <a:pt x="283" y="2211"/>
                  </a:lnTo>
                  <a:lnTo>
                    <a:pt x="424" y="2258"/>
                  </a:lnTo>
                  <a:lnTo>
                    <a:pt x="612" y="2258"/>
                  </a:lnTo>
                  <a:lnTo>
                    <a:pt x="753" y="2164"/>
                  </a:lnTo>
                  <a:lnTo>
                    <a:pt x="1035" y="1975"/>
                  </a:lnTo>
                  <a:lnTo>
                    <a:pt x="1271" y="1740"/>
                  </a:lnTo>
                  <a:lnTo>
                    <a:pt x="1506" y="1458"/>
                  </a:lnTo>
                  <a:lnTo>
                    <a:pt x="1835" y="894"/>
                  </a:lnTo>
                  <a:lnTo>
                    <a:pt x="1976" y="565"/>
                  </a:lnTo>
                  <a:lnTo>
                    <a:pt x="2023" y="423"/>
                  </a:lnTo>
                  <a:lnTo>
                    <a:pt x="1976" y="282"/>
                  </a:lnTo>
                  <a:lnTo>
                    <a:pt x="1882" y="141"/>
                  </a:lnTo>
                  <a:lnTo>
                    <a:pt x="1741" y="4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4;p55">
              <a:extLst>
                <a:ext uri="{FF2B5EF4-FFF2-40B4-BE49-F238E27FC236}">
                  <a16:creationId xmlns:a16="http://schemas.microsoft.com/office/drawing/2014/main" id="{07A503BA-68F1-4123-826F-759C3F433DF6}"/>
                </a:ext>
              </a:extLst>
            </p:cNvPr>
            <p:cNvSpPr/>
            <p:nvPr/>
          </p:nvSpPr>
          <p:spPr>
            <a:xfrm>
              <a:off x="574375" y="2839850"/>
              <a:ext cx="1494375" cy="1005275"/>
            </a:xfrm>
            <a:custGeom>
              <a:avLst/>
              <a:gdLst/>
              <a:ahLst/>
              <a:cxnLst/>
              <a:rect l="l" t="t" r="r" b="b"/>
              <a:pathLst>
                <a:path w="59775" h="40211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490" y="24973"/>
                  </a:lnTo>
                  <a:lnTo>
                    <a:pt x="7102" y="26008"/>
                  </a:lnTo>
                  <a:lnTo>
                    <a:pt x="7760" y="26995"/>
                  </a:lnTo>
                  <a:lnTo>
                    <a:pt x="8419" y="27889"/>
                  </a:lnTo>
                  <a:lnTo>
                    <a:pt x="9077" y="28782"/>
                  </a:lnTo>
                  <a:lnTo>
                    <a:pt x="9735" y="29629"/>
                  </a:lnTo>
                  <a:lnTo>
                    <a:pt x="10441" y="30475"/>
                  </a:lnTo>
                  <a:lnTo>
                    <a:pt x="11146" y="31228"/>
                  </a:lnTo>
                  <a:lnTo>
                    <a:pt x="12369" y="32451"/>
                  </a:lnTo>
                  <a:lnTo>
                    <a:pt x="13263" y="33250"/>
                  </a:lnTo>
                  <a:lnTo>
                    <a:pt x="14203" y="34050"/>
                  </a:lnTo>
                  <a:lnTo>
                    <a:pt x="15144" y="34755"/>
                  </a:lnTo>
                  <a:lnTo>
                    <a:pt x="16131" y="35460"/>
                  </a:lnTo>
                  <a:lnTo>
                    <a:pt x="17119" y="36072"/>
                  </a:lnTo>
                  <a:lnTo>
                    <a:pt x="18154" y="36683"/>
                  </a:lnTo>
                  <a:lnTo>
                    <a:pt x="19235" y="37248"/>
                  </a:lnTo>
                  <a:lnTo>
                    <a:pt x="20270" y="37718"/>
                  </a:lnTo>
                  <a:lnTo>
                    <a:pt x="21352" y="38188"/>
                  </a:lnTo>
                  <a:lnTo>
                    <a:pt x="22480" y="38611"/>
                  </a:lnTo>
                  <a:lnTo>
                    <a:pt x="23562" y="38988"/>
                  </a:lnTo>
                  <a:lnTo>
                    <a:pt x="24691" y="39270"/>
                  </a:lnTo>
                  <a:lnTo>
                    <a:pt x="25866" y="39552"/>
                  </a:lnTo>
                  <a:lnTo>
                    <a:pt x="26995" y="39787"/>
                  </a:lnTo>
                  <a:lnTo>
                    <a:pt x="28171" y="39975"/>
                  </a:lnTo>
                  <a:lnTo>
                    <a:pt x="29300" y="40116"/>
                  </a:lnTo>
                  <a:lnTo>
                    <a:pt x="30475" y="40163"/>
                  </a:lnTo>
                  <a:lnTo>
                    <a:pt x="31651" y="40210"/>
                  </a:lnTo>
                  <a:lnTo>
                    <a:pt x="32827" y="40210"/>
                  </a:lnTo>
                  <a:lnTo>
                    <a:pt x="34003" y="40163"/>
                  </a:lnTo>
                  <a:lnTo>
                    <a:pt x="35178" y="40069"/>
                  </a:lnTo>
                  <a:lnTo>
                    <a:pt x="36354" y="39881"/>
                  </a:lnTo>
                  <a:lnTo>
                    <a:pt x="37483" y="39693"/>
                  </a:lnTo>
                  <a:lnTo>
                    <a:pt x="38658" y="39458"/>
                  </a:lnTo>
                  <a:lnTo>
                    <a:pt x="39787" y="39129"/>
                  </a:lnTo>
                  <a:lnTo>
                    <a:pt x="40963" y="38800"/>
                  </a:lnTo>
                  <a:lnTo>
                    <a:pt x="42092" y="38376"/>
                  </a:lnTo>
                  <a:lnTo>
                    <a:pt x="43173" y="37953"/>
                  </a:lnTo>
                  <a:lnTo>
                    <a:pt x="44302" y="37436"/>
                  </a:lnTo>
                  <a:lnTo>
                    <a:pt x="45384" y="36918"/>
                  </a:lnTo>
                  <a:lnTo>
                    <a:pt x="46418" y="36307"/>
                  </a:lnTo>
                  <a:lnTo>
                    <a:pt x="47500" y="35649"/>
                  </a:lnTo>
                  <a:lnTo>
                    <a:pt x="48252" y="35131"/>
                  </a:lnTo>
                  <a:lnTo>
                    <a:pt x="49052" y="34567"/>
                  </a:lnTo>
                  <a:lnTo>
                    <a:pt x="49757" y="34003"/>
                  </a:lnTo>
                  <a:lnTo>
                    <a:pt x="50463" y="33391"/>
                  </a:lnTo>
                  <a:lnTo>
                    <a:pt x="51121" y="32827"/>
                  </a:lnTo>
                  <a:lnTo>
                    <a:pt x="51733" y="32168"/>
                  </a:lnTo>
                  <a:lnTo>
                    <a:pt x="52344" y="31557"/>
                  </a:lnTo>
                  <a:lnTo>
                    <a:pt x="52908" y="30899"/>
                  </a:lnTo>
                  <a:lnTo>
                    <a:pt x="53473" y="30240"/>
                  </a:lnTo>
                  <a:lnTo>
                    <a:pt x="53990" y="29582"/>
                  </a:lnTo>
                  <a:lnTo>
                    <a:pt x="54931" y="28218"/>
                  </a:lnTo>
                  <a:lnTo>
                    <a:pt x="55777" y="26807"/>
                  </a:lnTo>
                  <a:lnTo>
                    <a:pt x="56530" y="25349"/>
                  </a:lnTo>
                  <a:lnTo>
                    <a:pt x="57188" y="23891"/>
                  </a:lnTo>
                  <a:lnTo>
                    <a:pt x="57752" y="22433"/>
                  </a:lnTo>
                  <a:lnTo>
                    <a:pt x="58223" y="20929"/>
                  </a:lnTo>
                  <a:lnTo>
                    <a:pt x="58646" y="19471"/>
                  </a:lnTo>
                  <a:lnTo>
                    <a:pt x="58975" y="17966"/>
                  </a:lnTo>
                  <a:lnTo>
                    <a:pt x="59257" y="16508"/>
                  </a:lnTo>
                  <a:lnTo>
                    <a:pt x="59445" y="15050"/>
                  </a:lnTo>
                  <a:lnTo>
                    <a:pt x="59634" y="13639"/>
                  </a:lnTo>
                  <a:lnTo>
                    <a:pt x="59728" y="12228"/>
                  </a:lnTo>
                  <a:lnTo>
                    <a:pt x="59775" y="10864"/>
                  </a:lnTo>
                  <a:lnTo>
                    <a:pt x="59775" y="9594"/>
                  </a:lnTo>
                  <a:lnTo>
                    <a:pt x="59775" y="8325"/>
                  </a:lnTo>
                  <a:lnTo>
                    <a:pt x="59728" y="7149"/>
                  </a:lnTo>
                  <a:lnTo>
                    <a:pt x="59681" y="6020"/>
                  </a:lnTo>
                  <a:lnTo>
                    <a:pt x="59492" y="3998"/>
                  </a:lnTo>
                  <a:lnTo>
                    <a:pt x="59257" y="2305"/>
                  </a:lnTo>
                  <a:lnTo>
                    <a:pt x="59022" y="1035"/>
                  </a:lnTo>
                  <a:lnTo>
                    <a:pt x="5883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25;p55">
              <a:extLst>
                <a:ext uri="{FF2B5EF4-FFF2-40B4-BE49-F238E27FC236}">
                  <a16:creationId xmlns:a16="http://schemas.microsoft.com/office/drawing/2014/main" id="{189CE68A-ECD7-4CAF-A358-CF06B70811A4}"/>
                </a:ext>
              </a:extLst>
            </p:cNvPr>
            <p:cNvSpPr/>
            <p:nvPr/>
          </p:nvSpPr>
          <p:spPr>
            <a:xfrm>
              <a:off x="574375" y="2839850"/>
              <a:ext cx="1472050" cy="871250"/>
            </a:xfrm>
            <a:custGeom>
              <a:avLst/>
              <a:gdLst/>
              <a:ahLst/>
              <a:cxnLst/>
              <a:rect l="l" t="t" r="r" b="b"/>
              <a:pathLst>
                <a:path w="58882" h="34850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679" y="24926"/>
                  </a:lnTo>
                  <a:lnTo>
                    <a:pt x="7525" y="25867"/>
                  </a:lnTo>
                  <a:lnTo>
                    <a:pt x="8748" y="27089"/>
                  </a:lnTo>
                  <a:lnTo>
                    <a:pt x="9641" y="27889"/>
                  </a:lnTo>
                  <a:lnTo>
                    <a:pt x="10582" y="28641"/>
                  </a:lnTo>
                  <a:lnTo>
                    <a:pt x="11570" y="29394"/>
                  </a:lnTo>
                  <a:lnTo>
                    <a:pt x="12557" y="30099"/>
                  </a:lnTo>
                  <a:lnTo>
                    <a:pt x="13545" y="30711"/>
                  </a:lnTo>
                  <a:lnTo>
                    <a:pt x="14579" y="31322"/>
                  </a:lnTo>
                  <a:lnTo>
                    <a:pt x="15614" y="31839"/>
                  </a:lnTo>
                  <a:lnTo>
                    <a:pt x="16696" y="32357"/>
                  </a:lnTo>
                  <a:lnTo>
                    <a:pt x="17777" y="32827"/>
                  </a:lnTo>
                  <a:lnTo>
                    <a:pt x="18859" y="33250"/>
                  </a:lnTo>
                  <a:lnTo>
                    <a:pt x="19988" y="33579"/>
                  </a:lnTo>
                  <a:lnTo>
                    <a:pt x="21117" y="33909"/>
                  </a:lnTo>
                  <a:lnTo>
                    <a:pt x="22245" y="34191"/>
                  </a:lnTo>
                  <a:lnTo>
                    <a:pt x="23421" y="34426"/>
                  </a:lnTo>
                  <a:lnTo>
                    <a:pt x="24550" y="34614"/>
                  </a:lnTo>
                  <a:lnTo>
                    <a:pt x="25725" y="34708"/>
                  </a:lnTo>
                  <a:lnTo>
                    <a:pt x="26901" y="34802"/>
                  </a:lnTo>
                  <a:lnTo>
                    <a:pt x="28077" y="34849"/>
                  </a:lnTo>
                  <a:lnTo>
                    <a:pt x="29253" y="34849"/>
                  </a:lnTo>
                  <a:lnTo>
                    <a:pt x="30428" y="34802"/>
                  </a:lnTo>
                  <a:lnTo>
                    <a:pt x="31604" y="34661"/>
                  </a:lnTo>
                  <a:lnTo>
                    <a:pt x="32733" y="34520"/>
                  </a:lnTo>
                  <a:lnTo>
                    <a:pt x="33909" y="34332"/>
                  </a:lnTo>
                  <a:lnTo>
                    <a:pt x="35084" y="34050"/>
                  </a:lnTo>
                  <a:lnTo>
                    <a:pt x="36213" y="33767"/>
                  </a:lnTo>
                  <a:lnTo>
                    <a:pt x="37342" y="33438"/>
                  </a:lnTo>
                  <a:lnTo>
                    <a:pt x="38470" y="33015"/>
                  </a:lnTo>
                  <a:lnTo>
                    <a:pt x="39599" y="32592"/>
                  </a:lnTo>
                  <a:lnTo>
                    <a:pt x="40681" y="32074"/>
                  </a:lnTo>
                  <a:lnTo>
                    <a:pt x="41762" y="31510"/>
                  </a:lnTo>
                  <a:lnTo>
                    <a:pt x="42844" y="30946"/>
                  </a:lnTo>
                  <a:lnTo>
                    <a:pt x="43879" y="30287"/>
                  </a:lnTo>
                  <a:lnTo>
                    <a:pt x="45007" y="29535"/>
                  </a:lnTo>
                  <a:lnTo>
                    <a:pt x="46089" y="28735"/>
                  </a:lnTo>
                  <a:lnTo>
                    <a:pt x="47077" y="27889"/>
                  </a:lnTo>
                  <a:lnTo>
                    <a:pt x="48064" y="27042"/>
                  </a:lnTo>
                  <a:lnTo>
                    <a:pt x="48958" y="26149"/>
                  </a:lnTo>
                  <a:lnTo>
                    <a:pt x="49851" y="25208"/>
                  </a:lnTo>
                  <a:lnTo>
                    <a:pt x="50698" y="24268"/>
                  </a:lnTo>
                  <a:lnTo>
                    <a:pt x="51450" y="23327"/>
                  </a:lnTo>
                  <a:lnTo>
                    <a:pt x="52203" y="22339"/>
                  </a:lnTo>
                  <a:lnTo>
                    <a:pt x="52908" y="21352"/>
                  </a:lnTo>
                  <a:lnTo>
                    <a:pt x="53520" y="20317"/>
                  </a:lnTo>
                  <a:lnTo>
                    <a:pt x="54131" y="19282"/>
                  </a:lnTo>
                  <a:lnTo>
                    <a:pt x="54695" y="18248"/>
                  </a:lnTo>
                  <a:lnTo>
                    <a:pt x="55213" y="17213"/>
                  </a:lnTo>
                  <a:lnTo>
                    <a:pt x="55730" y="16179"/>
                  </a:lnTo>
                  <a:lnTo>
                    <a:pt x="56153" y="15097"/>
                  </a:lnTo>
                  <a:lnTo>
                    <a:pt x="56577" y="14062"/>
                  </a:lnTo>
                  <a:lnTo>
                    <a:pt x="56953" y="13028"/>
                  </a:lnTo>
                  <a:lnTo>
                    <a:pt x="57282" y="11993"/>
                  </a:lnTo>
                  <a:lnTo>
                    <a:pt x="57611" y="10958"/>
                  </a:lnTo>
                  <a:lnTo>
                    <a:pt x="57846" y="9924"/>
                  </a:lnTo>
                  <a:lnTo>
                    <a:pt x="58082" y="8889"/>
                  </a:lnTo>
                  <a:lnTo>
                    <a:pt x="58317" y="7901"/>
                  </a:lnTo>
                  <a:lnTo>
                    <a:pt x="58458" y="6914"/>
                  </a:lnTo>
                  <a:lnTo>
                    <a:pt x="58693" y="5033"/>
                  </a:lnTo>
                  <a:lnTo>
                    <a:pt x="58834" y="3199"/>
                  </a:lnTo>
                  <a:lnTo>
                    <a:pt x="58881" y="1553"/>
                  </a:lnTo>
                  <a:lnTo>
                    <a:pt x="58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26;p55">
              <a:extLst>
                <a:ext uri="{FF2B5EF4-FFF2-40B4-BE49-F238E27FC236}">
                  <a16:creationId xmlns:a16="http://schemas.microsoft.com/office/drawing/2014/main" id="{2F8F85B4-6DAB-4352-B2F6-76EE0C558D97}"/>
                </a:ext>
              </a:extLst>
            </p:cNvPr>
            <p:cNvSpPr/>
            <p:nvPr/>
          </p:nvSpPr>
          <p:spPr>
            <a:xfrm>
              <a:off x="574375" y="2839850"/>
              <a:ext cx="393900" cy="319825"/>
            </a:xfrm>
            <a:custGeom>
              <a:avLst/>
              <a:gdLst/>
              <a:ahLst/>
              <a:cxnLst/>
              <a:rect l="l" t="t" r="r" b="b"/>
              <a:pathLst>
                <a:path w="15756" h="12793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70" y="12792"/>
                  </a:lnTo>
                  <a:lnTo>
                    <a:pt x="3198" y="12745"/>
                  </a:lnTo>
                  <a:lnTo>
                    <a:pt x="4280" y="12604"/>
                  </a:lnTo>
                  <a:lnTo>
                    <a:pt x="5268" y="12369"/>
                  </a:lnTo>
                  <a:lnTo>
                    <a:pt x="5738" y="12228"/>
                  </a:lnTo>
                  <a:lnTo>
                    <a:pt x="6208" y="12040"/>
                  </a:lnTo>
                  <a:lnTo>
                    <a:pt x="6632" y="11852"/>
                  </a:lnTo>
                  <a:lnTo>
                    <a:pt x="7055" y="11617"/>
                  </a:lnTo>
                  <a:lnTo>
                    <a:pt x="7431" y="11335"/>
                  </a:lnTo>
                  <a:lnTo>
                    <a:pt x="7807" y="11099"/>
                  </a:lnTo>
                  <a:lnTo>
                    <a:pt x="8183" y="10770"/>
                  </a:lnTo>
                  <a:lnTo>
                    <a:pt x="8513" y="10488"/>
                  </a:lnTo>
                  <a:lnTo>
                    <a:pt x="8795" y="10112"/>
                  </a:lnTo>
                  <a:lnTo>
                    <a:pt x="9124" y="9783"/>
                  </a:lnTo>
                  <a:lnTo>
                    <a:pt x="9406" y="9359"/>
                  </a:lnTo>
                  <a:lnTo>
                    <a:pt x="9641" y="8936"/>
                  </a:lnTo>
                  <a:lnTo>
                    <a:pt x="9877" y="8513"/>
                  </a:lnTo>
                  <a:lnTo>
                    <a:pt x="10112" y="8043"/>
                  </a:lnTo>
                  <a:lnTo>
                    <a:pt x="10441" y="7149"/>
                  </a:lnTo>
                  <a:lnTo>
                    <a:pt x="10676" y="6208"/>
                  </a:lnTo>
                  <a:lnTo>
                    <a:pt x="10864" y="5268"/>
                  </a:lnTo>
                  <a:lnTo>
                    <a:pt x="10958" y="4280"/>
                  </a:lnTo>
                  <a:lnTo>
                    <a:pt x="11005" y="3340"/>
                  </a:lnTo>
                  <a:lnTo>
                    <a:pt x="10958" y="2446"/>
                  </a:lnTo>
                  <a:lnTo>
                    <a:pt x="11758" y="2258"/>
                  </a:lnTo>
                  <a:lnTo>
                    <a:pt x="12510" y="2023"/>
                  </a:lnTo>
                  <a:lnTo>
                    <a:pt x="13169" y="1788"/>
                  </a:lnTo>
                  <a:lnTo>
                    <a:pt x="13780" y="1458"/>
                  </a:lnTo>
                  <a:lnTo>
                    <a:pt x="14344" y="1129"/>
                  </a:lnTo>
                  <a:lnTo>
                    <a:pt x="14862" y="753"/>
                  </a:lnTo>
                  <a:lnTo>
                    <a:pt x="15332" y="377"/>
                  </a:lnTo>
                  <a:lnTo>
                    <a:pt x="15755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27;p55">
              <a:extLst>
                <a:ext uri="{FF2B5EF4-FFF2-40B4-BE49-F238E27FC236}">
                  <a16:creationId xmlns:a16="http://schemas.microsoft.com/office/drawing/2014/main" id="{BC6C4F09-4C42-4888-9AFC-9F7F5077DE24}"/>
                </a:ext>
              </a:extLst>
            </p:cNvPr>
            <p:cNvSpPr/>
            <p:nvPr/>
          </p:nvSpPr>
          <p:spPr>
            <a:xfrm>
              <a:off x="307475" y="2669375"/>
              <a:ext cx="164625" cy="175200"/>
            </a:xfrm>
            <a:custGeom>
              <a:avLst/>
              <a:gdLst/>
              <a:ahLst/>
              <a:cxnLst/>
              <a:rect l="l" t="t" r="r" b="b"/>
              <a:pathLst>
                <a:path w="6585" h="7008" extrusionOk="0">
                  <a:moveTo>
                    <a:pt x="48" y="0"/>
                  </a:moveTo>
                  <a:lnTo>
                    <a:pt x="48" y="330"/>
                  </a:lnTo>
                  <a:lnTo>
                    <a:pt x="1" y="1176"/>
                  </a:lnTo>
                  <a:lnTo>
                    <a:pt x="1" y="1740"/>
                  </a:lnTo>
                  <a:lnTo>
                    <a:pt x="95" y="2352"/>
                  </a:lnTo>
                  <a:lnTo>
                    <a:pt x="189" y="3010"/>
                  </a:lnTo>
                  <a:lnTo>
                    <a:pt x="377" y="3716"/>
                  </a:lnTo>
                  <a:lnTo>
                    <a:pt x="659" y="4374"/>
                  </a:lnTo>
                  <a:lnTo>
                    <a:pt x="847" y="4703"/>
                  </a:lnTo>
                  <a:lnTo>
                    <a:pt x="1035" y="5032"/>
                  </a:lnTo>
                  <a:lnTo>
                    <a:pt x="1271" y="5315"/>
                  </a:lnTo>
                  <a:lnTo>
                    <a:pt x="1553" y="5597"/>
                  </a:lnTo>
                  <a:lnTo>
                    <a:pt x="1835" y="5879"/>
                  </a:lnTo>
                  <a:lnTo>
                    <a:pt x="2164" y="6114"/>
                  </a:lnTo>
                  <a:lnTo>
                    <a:pt x="2540" y="6349"/>
                  </a:lnTo>
                  <a:lnTo>
                    <a:pt x="2917" y="6537"/>
                  </a:lnTo>
                  <a:lnTo>
                    <a:pt x="3387" y="6726"/>
                  </a:lnTo>
                  <a:lnTo>
                    <a:pt x="3857" y="6867"/>
                  </a:lnTo>
                  <a:lnTo>
                    <a:pt x="4374" y="6961"/>
                  </a:lnTo>
                  <a:lnTo>
                    <a:pt x="4986" y="7008"/>
                  </a:lnTo>
                  <a:lnTo>
                    <a:pt x="6256" y="7008"/>
                  </a:lnTo>
                  <a:lnTo>
                    <a:pt x="6585" y="4891"/>
                  </a:lnTo>
                  <a:lnTo>
                    <a:pt x="6020" y="3433"/>
                  </a:lnTo>
                  <a:lnTo>
                    <a:pt x="5973" y="3292"/>
                  </a:lnTo>
                  <a:lnTo>
                    <a:pt x="5738" y="2916"/>
                  </a:lnTo>
                  <a:lnTo>
                    <a:pt x="5362" y="2399"/>
                  </a:lnTo>
                  <a:lnTo>
                    <a:pt x="5127" y="2070"/>
                  </a:lnTo>
                  <a:lnTo>
                    <a:pt x="4798" y="1740"/>
                  </a:lnTo>
                  <a:lnTo>
                    <a:pt x="4469" y="1458"/>
                  </a:lnTo>
                  <a:lnTo>
                    <a:pt x="4045" y="1129"/>
                  </a:lnTo>
                  <a:lnTo>
                    <a:pt x="3528" y="847"/>
                  </a:lnTo>
                  <a:lnTo>
                    <a:pt x="3011" y="612"/>
                  </a:lnTo>
                  <a:lnTo>
                    <a:pt x="2352" y="377"/>
                  </a:lnTo>
                  <a:lnTo>
                    <a:pt x="1694" y="188"/>
                  </a:lnTo>
                  <a:lnTo>
                    <a:pt x="894" y="4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28;p55">
              <a:extLst>
                <a:ext uri="{FF2B5EF4-FFF2-40B4-BE49-F238E27FC236}">
                  <a16:creationId xmlns:a16="http://schemas.microsoft.com/office/drawing/2014/main" id="{403A481A-B7A1-48DF-A717-2629233D3E4A}"/>
                </a:ext>
              </a:extLst>
            </p:cNvPr>
            <p:cNvSpPr/>
            <p:nvPr/>
          </p:nvSpPr>
          <p:spPr>
            <a:xfrm>
              <a:off x="346275" y="2712875"/>
              <a:ext cx="85850" cy="92900"/>
            </a:xfrm>
            <a:custGeom>
              <a:avLst/>
              <a:gdLst/>
              <a:ahLst/>
              <a:cxnLst/>
              <a:rect l="l" t="t" r="r" b="b"/>
              <a:pathLst>
                <a:path w="3434" h="3716" extrusionOk="0">
                  <a:moveTo>
                    <a:pt x="1" y="0"/>
                  </a:moveTo>
                  <a:lnTo>
                    <a:pt x="95" y="706"/>
                  </a:lnTo>
                  <a:lnTo>
                    <a:pt x="283" y="1364"/>
                  </a:lnTo>
                  <a:lnTo>
                    <a:pt x="424" y="1693"/>
                  </a:lnTo>
                  <a:lnTo>
                    <a:pt x="565" y="2023"/>
                  </a:lnTo>
                  <a:lnTo>
                    <a:pt x="753" y="2352"/>
                  </a:lnTo>
                  <a:lnTo>
                    <a:pt x="941" y="2634"/>
                  </a:lnTo>
                  <a:lnTo>
                    <a:pt x="1176" y="2869"/>
                  </a:lnTo>
                  <a:lnTo>
                    <a:pt x="1412" y="3057"/>
                  </a:lnTo>
                  <a:lnTo>
                    <a:pt x="1694" y="3245"/>
                  </a:lnTo>
                  <a:lnTo>
                    <a:pt x="1976" y="3387"/>
                  </a:lnTo>
                  <a:lnTo>
                    <a:pt x="2258" y="3481"/>
                  </a:lnTo>
                  <a:lnTo>
                    <a:pt x="2634" y="3575"/>
                  </a:lnTo>
                  <a:lnTo>
                    <a:pt x="2964" y="3669"/>
                  </a:lnTo>
                  <a:lnTo>
                    <a:pt x="3387" y="3716"/>
                  </a:lnTo>
                  <a:lnTo>
                    <a:pt x="3434" y="3339"/>
                  </a:lnTo>
                  <a:lnTo>
                    <a:pt x="3011" y="2258"/>
                  </a:lnTo>
                  <a:lnTo>
                    <a:pt x="2869" y="1929"/>
                  </a:lnTo>
                  <a:lnTo>
                    <a:pt x="2681" y="1646"/>
                  </a:lnTo>
                  <a:lnTo>
                    <a:pt x="2352" y="1317"/>
                  </a:lnTo>
                  <a:lnTo>
                    <a:pt x="1976" y="941"/>
                  </a:lnTo>
                  <a:lnTo>
                    <a:pt x="1459" y="565"/>
                  </a:lnTo>
                  <a:lnTo>
                    <a:pt x="800" y="283"/>
                  </a:lnTo>
                  <a:lnTo>
                    <a:pt x="424" y="1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29;p55">
              <a:extLst>
                <a:ext uri="{FF2B5EF4-FFF2-40B4-BE49-F238E27FC236}">
                  <a16:creationId xmlns:a16="http://schemas.microsoft.com/office/drawing/2014/main" id="{D7FD5659-A65C-4294-9FDF-754972DE7385}"/>
                </a:ext>
              </a:extLst>
            </p:cNvPr>
            <p:cNvSpPr/>
            <p:nvPr/>
          </p:nvSpPr>
          <p:spPr>
            <a:xfrm>
              <a:off x="784825" y="2710525"/>
              <a:ext cx="222250" cy="171675"/>
            </a:xfrm>
            <a:custGeom>
              <a:avLst/>
              <a:gdLst/>
              <a:ahLst/>
              <a:cxnLst/>
              <a:rect l="l" t="t" r="r" b="b"/>
              <a:pathLst>
                <a:path w="8890" h="6867" extrusionOk="0">
                  <a:moveTo>
                    <a:pt x="6961" y="0"/>
                  </a:moveTo>
                  <a:lnTo>
                    <a:pt x="6067" y="47"/>
                  </a:lnTo>
                  <a:lnTo>
                    <a:pt x="5315" y="141"/>
                  </a:lnTo>
                  <a:lnTo>
                    <a:pt x="4562" y="330"/>
                  </a:lnTo>
                  <a:lnTo>
                    <a:pt x="3951" y="565"/>
                  </a:lnTo>
                  <a:lnTo>
                    <a:pt x="3340" y="894"/>
                  </a:lnTo>
                  <a:lnTo>
                    <a:pt x="2822" y="1176"/>
                  </a:lnTo>
                  <a:lnTo>
                    <a:pt x="2399" y="1505"/>
                  </a:lnTo>
                  <a:lnTo>
                    <a:pt x="2023" y="1835"/>
                  </a:lnTo>
                  <a:lnTo>
                    <a:pt x="1694" y="2164"/>
                  </a:lnTo>
                  <a:lnTo>
                    <a:pt x="1412" y="2446"/>
                  </a:lnTo>
                  <a:lnTo>
                    <a:pt x="1082" y="2869"/>
                  </a:lnTo>
                  <a:lnTo>
                    <a:pt x="988" y="3057"/>
                  </a:lnTo>
                  <a:lnTo>
                    <a:pt x="1" y="5832"/>
                  </a:lnTo>
                  <a:lnTo>
                    <a:pt x="988" y="6867"/>
                  </a:lnTo>
                  <a:lnTo>
                    <a:pt x="1600" y="6820"/>
                  </a:lnTo>
                  <a:lnTo>
                    <a:pt x="2211" y="6726"/>
                  </a:lnTo>
                  <a:lnTo>
                    <a:pt x="2822" y="6631"/>
                  </a:lnTo>
                  <a:lnTo>
                    <a:pt x="3340" y="6490"/>
                  </a:lnTo>
                  <a:lnTo>
                    <a:pt x="3857" y="6302"/>
                  </a:lnTo>
                  <a:lnTo>
                    <a:pt x="4327" y="6114"/>
                  </a:lnTo>
                  <a:lnTo>
                    <a:pt x="4798" y="5926"/>
                  </a:lnTo>
                  <a:lnTo>
                    <a:pt x="5174" y="5691"/>
                  </a:lnTo>
                  <a:lnTo>
                    <a:pt x="5597" y="5456"/>
                  </a:lnTo>
                  <a:lnTo>
                    <a:pt x="5926" y="5174"/>
                  </a:lnTo>
                  <a:lnTo>
                    <a:pt x="6585" y="4609"/>
                  </a:lnTo>
                  <a:lnTo>
                    <a:pt x="7149" y="3998"/>
                  </a:lnTo>
                  <a:lnTo>
                    <a:pt x="7572" y="3433"/>
                  </a:lnTo>
                  <a:lnTo>
                    <a:pt x="7949" y="2822"/>
                  </a:lnTo>
                  <a:lnTo>
                    <a:pt x="8231" y="2211"/>
                  </a:lnTo>
                  <a:lnTo>
                    <a:pt x="8466" y="1693"/>
                  </a:lnTo>
                  <a:lnTo>
                    <a:pt x="8654" y="1223"/>
                  </a:lnTo>
                  <a:lnTo>
                    <a:pt x="8842" y="471"/>
                  </a:lnTo>
                  <a:lnTo>
                    <a:pt x="8889" y="236"/>
                  </a:lnTo>
                  <a:lnTo>
                    <a:pt x="7855" y="47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30;p55">
              <a:extLst>
                <a:ext uri="{FF2B5EF4-FFF2-40B4-BE49-F238E27FC236}">
                  <a16:creationId xmlns:a16="http://schemas.microsoft.com/office/drawing/2014/main" id="{3830D791-6D3A-476E-BCA3-0B5350F6921C}"/>
                </a:ext>
              </a:extLst>
            </p:cNvPr>
            <p:cNvSpPr/>
            <p:nvPr/>
          </p:nvSpPr>
          <p:spPr>
            <a:xfrm>
              <a:off x="831850" y="2749325"/>
              <a:ext cx="124650" cy="91725"/>
            </a:xfrm>
            <a:custGeom>
              <a:avLst/>
              <a:gdLst/>
              <a:ahLst/>
              <a:cxnLst/>
              <a:rect l="l" t="t" r="r" b="b"/>
              <a:pathLst>
                <a:path w="4986" h="3669" extrusionOk="0">
                  <a:moveTo>
                    <a:pt x="4469" y="0"/>
                  </a:moveTo>
                  <a:lnTo>
                    <a:pt x="3998" y="47"/>
                  </a:lnTo>
                  <a:lnTo>
                    <a:pt x="3575" y="141"/>
                  </a:lnTo>
                  <a:lnTo>
                    <a:pt x="3152" y="283"/>
                  </a:lnTo>
                  <a:lnTo>
                    <a:pt x="2776" y="424"/>
                  </a:lnTo>
                  <a:lnTo>
                    <a:pt x="2399" y="565"/>
                  </a:lnTo>
                  <a:lnTo>
                    <a:pt x="1788" y="941"/>
                  </a:lnTo>
                  <a:lnTo>
                    <a:pt x="1318" y="1317"/>
                  </a:lnTo>
                  <a:lnTo>
                    <a:pt x="941" y="1646"/>
                  </a:lnTo>
                  <a:lnTo>
                    <a:pt x="659" y="1976"/>
                  </a:lnTo>
                  <a:lnTo>
                    <a:pt x="471" y="2211"/>
                  </a:lnTo>
                  <a:lnTo>
                    <a:pt x="1" y="3669"/>
                  </a:lnTo>
                  <a:lnTo>
                    <a:pt x="518" y="3575"/>
                  </a:lnTo>
                  <a:lnTo>
                    <a:pt x="1035" y="3433"/>
                  </a:lnTo>
                  <a:lnTo>
                    <a:pt x="1506" y="3292"/>
                  </a:lnTo>
                  <a:lnTo>
                    <a:pt x="1976" y="3104"/>
                  </a:lnTo>
                  <a:lnTo>
                    <a:pt x="2352" y="2869"/>
                  </a:lnTo>
                  <a:lnTo>
                    <a:pt x="2728" y="2681"/>
                  </a:lnTo>
                  <a:lnTo>
                    <a:pt x="3105" y="2446"/>
                  </a:lnTo>
                  <a:lnTo>
                    <a:pt x="3387" y="2164"/>
                  </a:lnTo>
                  <a:lnTo>
                    <a:pt x="3951" y="1646"/>
                  </a:lnTo>
                  <a:lnTo>
                    <a:pt x="4375" y="1082"/>
                  </a:lnTo>
                  <a:lnTo>
                    <a:pt x="4751" y="518"/>
                  </a:lnTo>
                  <a:lnTo>
                    <a:pt x="4986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31;p55">
              <a:extLst>
                <a:ext uri="{FF2B5EF4-FFF2-40B4-BE49-F238E27FC236}">
                  <a16:creationId xmlns:a16="http://schemas.microsoft.com/office/drawing/2014/main" id="{F14A421C-12FB-44D9-8856-206E1933FC70}"/>
                </a:ext>
              </a:extLst>
            </p:cNvPr>
            <p:cNvSpPr/>
            <p:nvPr/>
          </p:nvSpPr>
          <p:spPr>
            <a:xfrm>
              <a:off x="486200" y="2685825"/>
              <a:ext cx="68200" cy="110550"/>
            </a:xfrm>
            <a:custGeom>
              <a:avLst/>
              <a:gdLst/>
              <a:ahLst/>
              <a:cxnLst/>
              <a:rect l="l" t="t" r="r" b="b"/>
              <a:pathLst>
                <a:path w="2728" h="4422" extrusionOk="0">
                  <a:moveTo>
                    <a:pt x="800" y="1"/>
                  </a:moveTo>
                  <a:lnTo>
                    <a:pt x="659" y="95"/>
                  </a:lnTo>
                  <a:lnTo>
                    <a:pt x="565" y="236"/>
                  </a:lnTo>
                  <a:lnTo>
                    <a:pt x="470" y="424"/>
                  </a:lnTo>
                  <a:lnTo>
                    <a:pt x="423" y="612"/>
                  </a:lnTo>
                  <a:lnTo>
                    <a:pt x="235" y="1553"/>
                  </a:lnTo>
                  <a:lnTo>
                    <a:pt x="94" y="2493"/>
                  </a:lnTo>
                  <a:lnTo>
                    <a:pt x="47" y="3481"/>
                  </a:lnTo>
                  <a:lnTo>
                    <a:pt x="0" y="4421"/>
                  </a:lnTo>
                  <a:lnTo>
                    <a:pt x="2022" y="4045"/>
                  </a:lnTo>
                  <a:lnTo>
                    <a:pt x="2399" y="3951"/>
                  </a:lnTo>
                  <a:lnTo>
                    <a:pt x="2540" y="3857"/>
                  </a:lnTo>
                  <a:lnTo>
                    <a:pt x="2681" y="3716"/>
                  </a:lnTo>
                  <a:lnTo>
                    <a:pt x="2728" y="3528"/>
                  </a:lnTo>
                  <a:lnTo>
                    <a:pt x="2728" y="3293"/>
                  </a:lnTo>
                  <a:lnTo>
                    <a:pt x="2681" y="3058"/>
                  </a:lnTo>
                  <a:lnTo>
                    <a:pt x="2587" y="2870"/>
                  </a:lnTo>
                  <a:lnTo>
                    <a:pt x="1552" y="612"/>
                  </a:lnTo>
                  <a:lnTo>
                    <a:pt x="1458" y="377"/>
                  </a:lnTo>
                  <a:lnTo>
                    <a:pt x="1270" y="142"/>
                  </a:lnTo>
                  <a:lnTo>
                    <a:pt x="1176" y="9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2;p55">
              <a:extLst>
                <a:ext uri="{FF2B5EF4-FFF2-40B4-BE49-F238E27FC236}">
                  <a16:creationId xmlns:a16="http://schemas.microsoft.com/office/drawing/2014/main" id="{1E32A954-3E85-4CBC-B245-3FD732CF6BF3}"/>
                </a:ext>
              </a:extLst>
            </p:cNvPr>
            <p:cNvSpPr/>
            <p:nvPr/>
          </p:nvSpPr>
          <p:spPr>
            <a:xfrm>
              <a:off x="703700" y="2699950"/>
              <a:ext cx="81150" cy="104650"/>
            </a:xfrm>
            <a:custGeom>
              <a:avLst/>
              <a:gdLst/>
              <a:ahLst/>
              <a:cxnLst/>
              <a:rect l="l" t="t" r="r" b="b"/>
              <a:pathLst>
                <a:path w="3246" h="4186" extrusionOk="0">
                  <a:moveTo>
                    <a:pt x="2681" y="0"/>
                  </a:moveTo>
                  <a:lnTo>
                    <a:pt x="2540" y="94"/>
                  </a:lnTo>
                  <a:lnTo>
                    <a:pt x="2399" y="188"/>
                  </a:lnTo>
                  <a:lnTo>
                    <a:pt x="2258" y="329"/>
                  </a:lnTo>
                  <a:lnTo>
                    <a:pt x="1647" y="1082"/>
                  </a:lnTo>
                  <a:lnTo>
                    <a:pt x="1035" y="1834"/>
                  </a:lnTo>
                  <a:lnTo>
                    <a:pt x="518" y="2634"/>
                  </a:lnTo>
                  <a:lnTo>
                    <a:pt x="1" y="3480"/>
                  </a:lnTo>
                  <a:lnTo>
                    <a:pt x="1976" y="4092"/>
                  </a:lnTo>
                  <a:lnTo>
                    <a:pt x="2352" y="4186"/>
                  </a:lnTo>
                  <a:lnTo>
                    <a:pt x="2493" y="4186"/>
                  </a:lnTo>
                  <a:lnTo>
                    <a:pt x="2681" y="4139"/>
                  </a:lnTo>
                  <a:lnTo>
                    <a:pt x="2822" y="3998"/>
                  </a:lnTo>
                  <a:lnTo>
                    <a:pt x="2963" y="3809"/>
                  </a:lnTo>
                  <a:lnTo>
                    <a:pt x="3010" y="3574"/>
                  </a:lnTo>
                  <a:lnTo>
                    <a:pt x="3010" y="3339"/>
                  </a:lnTo>
                  <a:lnTo>
                    <a:pt x="3246" y="894"/>
                  </a:lnTo>
                  <a:lnTo>
                    <a:pt x="3246" y="659"/>
                  </a:lnTo>
                  <a:lnTo>
                    <a:pt x="3199" y="376"/>
                  </a:lnTo>
                  <a:lnTo>
                    <a:pt x="3152" y="235"/>
                  </a:lnTo>
                  <a:lnTo>
                    <a:pt x="3105" y="141"/>
                  </a:lnTo>
                  <a:lnTo>
                    <a:pt x="2963" y="47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33;p55">
              <a:extLst>
                <a:ext uri="{FF2B5EF4-FFF2-40B4-BE49-F238E27FC236}">
                  <a16:creationId xmlns:a16="http://schemas.microsoft.com/office/drawing/2014/main" id="{D712F03D-8B52-4D82-A633-C167C3BDC25C}"/>
                </a:ext>
              </a:extLst>
            </p:cNvPr>
            <p:cNvSpPr/>
            <p:nvPr/>
          </p:nvSpPr>
          <p:spPr>
            <a:xfrm>
              <a:off x="441525" y="3031500"/>
              <a:ext cx="176375" cy="176375"/>
            </a:xfrm>
            <a:custGeom>
              <a:avLst/>
              <a:gdLst/>
              <a:ahLst/>
              <a:cxnLst/>
              <a:rect l="l" t="t" r="r" b="b"/>
              <a:pathLst>
                <a:path w="7055" h="7055" extrusionOk="0">
                  <a:moveTo>
                    <a:pt x="3527" y="0"/>
                  </a:moveTo>
                  <a:lnTo>
                    <a:pt x="3198" y="47"/>
                  </a:lnTo>
                  <a:lnTo>
                    <a:pt x="2822" y="94"/>
                  </a:lnTo>
                  <a:lnTo>
                    <a:pt x="2493" y="188"/>
                  </a:lnTo>
                  <a:lnTo>
                    <a:pt x="2163" y="282"/>
                  </a:lnTo>
                  <a:lnTo>
                    <a:pt x="1881" y="424"/>
                  </a:lnTo>
                  <a:lnTo>
                    <a:pt x="1552" y="612"/>
                  </a:lnTo>
                  <a:lnTo>
                    <a:pt x="1317" y="800"/>
                  </a:lnTo>
                  <a:lnTo>
                    <a:pt x="1035" y="1035"/>
                  </a:lnTo>
                  <a:lnTo>
                    <a:pt x="800" y="1317"/>
                  </a:lnTo>
                  <a:lnTo>
                    <a:pt x="611" y="1552"/>
                  </a:lnTo>
                  <a:lnTo>
                    <a:pt x="423" y="1881"/>
                  </a:lnTo>
                  <a:lnTo>
                    <a:pt x="282" y="2164"/>
                  </a:lnTo>
                  <a:lnTo>
                    <a:pt x="188" y="2493"/>
                  </a:lnTo>
                  <a:lnTo>
                    <a:pt x="94" y="2822"/>
                  </a:lnTo>
                  <a:lnTo>
                    <a:pt x="47" y="3198"/>
                  </a:lnTo>
                  <a:lnTo>
                    <a:pt x="0" y="3527"/>
                  </a:lnTo>
                  <a:lnTo>
                    <a:pt x="47" y="3904"/>
                  </a:lnTo>
                  <a:lnTo>
                    <a:pt x="94" y="4233"/>
                  </a:lnTo>
                  <a:lnTo>
                    <a:pt x="188" y="4609"/>
                  </a:lnTo>
                  <a:lnTo>
                    <a:pt x="282" y="4891"/>
                  </a:lnTo>
                  <a:lnTo>
                    <a:pt x="423" y="5221"/>
                  </a:lnTo>
                  <a:lnTo>
                    <a:pt x="611" y="5503"/>
                  </a:lnTo>
                  <a:lnTo>
                    <a:pt x="800" y="5785"/>
                  </a:lnTo>
                  <a:lnTo>
                    <a:pt x="1035" y="6020"/>
                  </a:lnTo>
                  <a:lnTo>
                    <a:pt x="1317" y="6255"/>
                  </a:lnTo>
                  <a:lnTo>
                    <a:pt x="1552" y="6443"/>
                  </a:lnTo>
                  <a:lnTo>
                    <a:pt x="1881" y="6631"/>
                  </a:lnTo>
                  <a:lnTo>
                    <a:pt x="2163" y="6772"/>
                  </a:lnTo>
                  <a:lnTo>
                    <a:pt x="2493" y="6914"/>
                  </a:lnTo>
                  <a:lnTo>
                    <a:pt x="2822" y="7008"/>
                  </a:lnTo>
                  <a:lnTo>
                    <a:pt x="3198" y="7055"/>
                  </a:lnTo>
                  <a:lnTo>
                    <a:pt x="3904" y="7055"/>
                  </a:lnTo>
                  <a:lnTo>
                    <a:pt x="4233" y="7008"/>
                  </a:lnTo>
                  <a:lnTo>
                    <a:pt x="4609" y="6914"/>
                  </a:lnTo>
                  <a:lnTo>
                    <a:pt x="4891" y="6772"/>
                  </a:lnTo>
                  <a:lnTo>
                    <a:pt x="5220" y="6631"/>
                  </a:lnTo>
                  <a:lnTo>
                    <a:pt x="5502" y="6443"/>
                  </a:lnTo>
                  <a:lnTo>
                    <a:pt x="5785" y="6255"/>
                  </a:lnTo>
                  <a:lnTo>
                    <a:pt x="6020" y="6020"/>
                  </a:lnTo>
                  <a:lnTo>
                    <a:pt x="6255" y="5785"/>
                  </a:lnTo>
                  <a:lnTo>
                    <a:pt x="6443" y="5503"/>
                  </a:lnTo>
                  <a:lnTo>
                    <a:pt x="6631" y="5221"/>
                  </a:lnTo>
                  <a:lnTo>
                    <a:pt x="6772" y="4891"/>
                  </a:lnTo>
                  <a:lnTo>
                    <a:pt x="6913" y="4609"/>
                  </a:lnTo>
                  <a:lnTo>
                    <a:pt x="7007" y="4233"/>
                  </a:lnTo>
                  <a:lnTo>
                    <a:pt x="7054" y="3904"/>
                  </a:lnTo>
                  <a:lnTo>
                    <a:pt x="7054" y="3527"/>
                  </a:lnTo>
                  <a:lnTo>
                    <a:pt x="7054" y="3198"/>
                  </a:lnTo>
                  <a:lnTo>
                    <a:pt x="7007" y="2822"/>
                  </a:lnTo>
                  <a:lnTo>
                    <a:pt x="6913" y="2493"/>
                  </a:lnTo>
                  <a:lnTo>
                    <a:pt x="6772" y="2164"/>
                  </a:lnTo>
                  <a:lnTo>
                    <a:pt x="6631" y="1881"/>
                  </a:lnTo>
                  <a:lnTo>
                    <a:pt x="6443" y="1552"/>
                  </a:lnTo>
                  <a:lnTo>
                    <a:pt x="6255" y="1317"/>
                  </a:lnTo>
                  <a:lnTo>
                    <a:pt x="6020" y="1035"/>
                  </a:lnTo>
                  <a:lnTo>
                    <a:pt x="5785" y="800"/>
                  </a:lnTo>
                  <a:lnTo>
                    <a:pt x="5502" y="612"/>
                  </a:lnTo>
                  <a:lnTo>
                    <a:pt x="5220" y="424"/>
                  </a:lnTo>
                  <a:lnTo>
                    <a:pt x="4891" y="282"/>
                  </a:lnTo>
                  <a:lnTo>
                    <a:pt x="4609" y="188"/>
                  </a:lnTo>
                  <a:lnTo>
                    <a:pt x="4233" y="94"/>
                  </a:lnTo>
                  <a:lnTo>
                    <a:pt x="3904" y="47"/>
                  </a:lnTo>
                  <a:lnTo>
                    <a:pt x="35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34;p55">
              <a:extLst>
                <a:ext uri="{FF2B5EF4-FFF2-40B4-BE49-F238E27FC236}">
                  <a16:creationId xmlns:a16="http://schemas.microsoft.com/office/drawing/2014/main" id="{4F78E0F9-D50C-4B7D-9437-100F76B72DBE}"/>
                </a:ext>
              </a:extLst>
            </p:cNvPr>
            <p:cNvSpPr/>
            <p:nvPr/>
          </p:nvSpPr>
          <p:spPr>
            <a:xfrm>
              <a:off x="238125" y="3138475"/>
              <a:ext cx="141100" cy="50600"/>
            </a:xfrm>
            <a:custGeom>
              <a:avLst/>
              <a:gdLst/>
              <a:ahLst/>
              <a:cxnLst/>
              <a:rect l="l" t="t" r="r" b="b"/>
              <a:pathLst>
                <a:path w="5644" h="2024" extrusionOk="0">
                  <a:moveTo>
                    <a:pt x="3433" y="1"/>
                  </a:moveTo>
                  <a:lnTo>
                    <a:pt x="3057" y="48"/>
                  </a:lnTo>
                  <a:lnTo>
                    <a:pt x="2634" y="95"/>
                  </a:lnTo>
                  <a:lnTo>
                    <a:pt x="2257" y="236"/>
                  </a:lnTo>
                  <a:lnTo>
                    <a:pt x="1881" y="377"/>
                  </a:lnTo>
                  <a:lnTo>
                    <a:pt x="1552" y="565"/>
                  </a:lnTo>
                  <a:lnTo>
                    <a:pt x="1176" y="753"/>
                  </a:lnTo>
                  <a:lnTo>
                    <a:pt x="847" y="989"/>
                  </a:lnTo>
                  <a:lnTo>
                    <a:pt x="564" y="1271"/>
                  </a:lnTo>
                  <a:lnTo>
                    <a:pt x="282" y="1553"/>
                  </a:lnTo>
                  <a:lnTo>
                    <a:pt x="0" y="1835"/>
                  </a:lnTo>
                  <a:lnTo>
                    <a:pt x="752" y="1976"/>
                  </a:lnTo>
                  <a:lnTo>
                    <a:pt x="1505" y="2023"/>
                  </a:lnTo>
                  <a:lnTo>
                    <a:pt x="2257" y="1976"/>
                  </a:lnTo>
                  <a:lnTo>
                    <a:pt x="3010" y="1835"/>
                  </a:lnTo>
                  <a:lnTo>
                    <a:pt x="3715" y="1600"/>
                  </a:lnTo>
                  <a:lnTo>
                    <a:pt x="4421" y="1271"/>
                  </a:lnTo>
                  <a:lnTo>
                    <a:pt x="5079" y="895"/>
                  </a:lnTo>
                  <a:lnTo>
                    <a:pt x="5644" y="424"/>
                  </a:lnTo>
                  <a:lnTo>
                    <a:pt x="4938" y="189"/>
                  </a:lnTo>
                  <a:lnTo>
                    <a:pt x="4562" y="95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35;p55">
              <a:extLst>
                <a:ext uri="{FF2B5EF4-FFF2-40B4-BE49-F238E27FC236}">
                  <a16:creationId xmlns:a16="http://schemas.microsoft.com/office/drawing/2014/main" id="{AACD6842-E13D-432A-88C5-4C3F900990F4}"/>
                </a:ext>
              </a:extLst>
            </p:cNvPr>
            <p:cNvSpPr/>
            <p:nvPr/>
          </p:nvSpPr>
          <p:spPr>
            <a:xfrm>
              <a:off x="289850" y="3140850"/>
              <a:ext cx="91725" cy="114050"/>
            </a:xfrm>
            <a:custGeom>
              <a:avLst/>
              <a:gdLst/>
              <a:ahLst/>
              <a:cxnLst/>
              <a:rect l="l" t="t" r="r" b="b"/>
              <a:pathLst>
                <a:path w="3669" h="4562" extrusionOk="0">
                  <a:moveTo>
                    <a:pt x="3669" y="0"/>
                  </a:moveTo>
                  <a:lnTo>
                    <a:pt x="2916" y="282"/>
                  </a:lnTo>
                  <a:lnTo>
                    <a:pt x="2540" y="423"/>
                  </a:lnTo>
                  <a:lnTo>
                    <a:pt x="2211" y="611"/>
                  </a:lnTo>
                  <a:lnTo>
                    <a:pt x="1881" y="800"/>
                  </a:lnTo>
                  <a:lnTo>
                    <a:pt x="1599" y="1035"/>
                  </a:lnTo>
                  <a:lnTo>
                    <a:pt x="1317" y="1270"/>
                  </a:lnTo>
                  <a:lnTo>
                    <a:pt x="1082" y="1599"/>
                  </a:lnTo>
                  <a:lnTo>
                    <a:pt x="847" y="1928"/>
                  </a:lnTo>
                  <a:lnTo>
                    <a:pt x="659" y="2257"/>
                  </a:lnTo>
                  <a:lnTo>
                    <a:pt x="471" y="2634"/>
                  </a:lnTo>
                  <a:lnTo>
                    <a:pt x="282" y="3010"/>
                  </a:lnTo>
                  <a:lnTo>
                    <a:pt x="188" y="3386"/>
                  </a:lnTo>
                  <a:lnTo>
                    <a:pt x="94" y="3762"/>
                  </a:lnTo>
                  <a:lnTo>
                    <a:pt x="47" y="4186"/>
                  </a:lnTo>
                  <a:lnTo>
                    <a:pt x="0" y="4562"/>
                  </a:lnTo>
                  <a:lnTo>
                    <a:pt x="706" y="4233"/>
                  </a:lnTo>
                  <a:lnTo>
                    <a:pt x="1317" y="3809"/>
                  </a:lnTo>
                  <a:lnTo>
                    <a:pt x="1881" y="3292"/>
                  </a:lnTo>
                  <a:lnTo>
                    <a:pt x="2399" y="2728"/>
                  </a:lnTo>
                  <a:lnTo>
                    <a:pt x="2822" y="2116"/>
                  </a:lnTo>
                  <a:lnTo>
                    <a:pt x="3198" y="1458"/>
                  </a:lnTo>
                  <a:lnTo>
                    <a:pt x="3480" y="752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36;p55">
              <a:extLst>
                <a:ext uri="{FF2B5EF4-FFF2-40B4-BE49-F238E27FC236}">
                  <a16:creationId xmlns:a16="http://schemas.microsoft.com/office/drawing/2014/main" id="{5CB35639-CAE5-4D1C-A776-B37EEC87F07D}"/>
                </a:ext>
              </a:extLst>
            </p:cNvPr>
            <p:cNvSpPr/>
            <p:nvPr/>
          </p:nvSpPr>
          <p:spPr>
            <a:xfrm>
              <a:off x="553200" y="3112625"/>
              <a:ext cx="64700" cy="131700"/>
            </a:xfrm>
            <a:custGeom>
              <a:avLst/>
              <a:gdLst/>
              <a:ahLst/>
              <a:cxnLst/>
              <a:rect l="l" t="t" r="r" b="b"/>
              <a:pathLst>
                <a:path w="2588" h="5268" extrusionOk="0">
                  <a:moveTo>
                    <a:pt x="142" y="0"/>
                  </a:moveTo>
                  <a:lnTo>
                    <a:pt x="1" y="753"/>
                  </a:lnTo>
                  <a:lnTo>
                    <a:pt x="1" y="1176"/>
                  </a:lnTo>
                  <a:lnTo>
                    <a:pt x="1" y="1552"/>
                  </a:lnTo>
                  <a:lnTo>
                    <a:pt x="48" y="1929"/>
                  </a:lnTo>
                  <a:lnTo>
                    <a:pt x="142" y="2305"/>
                  </a:lnTo>
                  <a:lnTo>
                    <a:pt x="236" y="2634"/>
                  </a:lnTo>
                  <a:lnTo>
                    <a:pt x="377" y="3010"/>
                  </a:lnTo>
                  <a:lnTo>
                    <a:pt x="565" y="3386"/>
                  </a:lnTo>
                  <a:lnTo>
                    <a:pt x="800" y="3716"/>
                  </a:lnTo>
                  <a:lnTo>
                    <a:pt x="1035" y="4045"/>
                  </a:lnTo>
                  <a:lnTo>
                    <a:pt x="1318" y="4327"/>
                  </a:lnTo>
                  <a:lnTo>
                    <a:pt x="1600" y="4609"/>
                  </a:lnTo>
                  <a:lnTo>
                    <a:pt x="1929" y="4891"/>
                  </a:lnTo>
                  <a:lnTo>
                    <a:pt x="2258" y="5079"/>
                  </a:lnTo>
                  <a:lnTo>
                    <a:pt x="2587" y="5268"/>
                  </a:lnTo>
                  <a:lnTo>
                    <a:pt x="2587" y="4515"/>
                  </a:lnTo>
                  <a:lnTo>
                    <a:pt x="2493" y="3763"/>
                  </a:lnTo>
                  <a:lnTo>
                    <a:pt x="2258" y="3057"/>
                  </a:lnTo>
                  <a:lnTo>
                    <a:pt x="2023" y="2352"/>
                  </a:lnTo>
                  <a:lnTo>
                    <a:pt x="1647" y="1693"/>
                  </a:lnTo>
                  <a:lnTo>
                    <a:pt x="1224" y="1035"/>
                  </a:lnTo>
                  <a:lnTo>
                    <a:pt x="706" y="47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37;p55">
              <a:extLst>
                <a:ext uri="{FF2B5EF4-FFF2-40B4-BE49-F238E27FC236}">
                  <a16:creationId xmlns:a16="http://schemas.microsoft.com/office/drawing/2014/main" id="{2D3AB596-912F-44FF-B12D-8A8685F279EC}"/>
                </a:ext>
              </a:extLst>
            </p:cNvPr>
            <p:cNvSpPr/>
            <p:nvPr/>
          </p:nvSpPr>
          <p:spPr>
            <a:xfrm>
              <a:off x="548500" y="3112625"/>
              <a:ext cx="129350" cy="69400"/>
            </a:xfrm>
            <a:custGeom>
              <a:avLst/>
              <a:gdLst/>
              <a:ahLst/>
              <a:cxnLst/>
              <a:rect l="l" t="t" r="r" b="b"/>
              <a:pathLst>
                <a:path w="5174" h="2776" extrusionOk="0">
                  <a:moveTo>
                    <a:pt x="1" y="0"/>
                  </a:moveTo>
                  <a:lnTo>
                    <a:pt x="377" y="706"/>
                  </a:lnTo>
                  <a:lnTo>
                    <a:pt x="612" y="988"/>
                  </a:lnTo>
                  <a:lnTo>
                    <a:pt x="847" y="1317"/>
                  </a:lnTo>
                  <a:lnTo>
                    <a:pt x="1082" y="1552"/>
                  </a:lnTo>
                  <a:lnTo>
                    <a:pt x="1365" y="1834"/>
                  </a:lnTo>
                  <a:lnTo>
                    <a:pt x="1694" y="2070"/>
                  </a:lnTo>
                  <a:lnTo>
                    <a:pt x="2023" y="2258"/>
                  </a:lnTo>
                  <a:lnTo>
                    <a:pt x="2399" y="2399"/>
                  </a:lnTo>
                  <a:lnTo>
                    <a:pt x="2775" y="2540"/>
                  </a:lnTo>
                  <a:lnTo>
                    <a:pt x="3152" y="2634"/>
                  </a:lnTo>
                  <a:lnTo>
                    <a:pt x="3575" y="2728"/>
                  </a:lnTo>
                  <a:lnTo>
                    <a:pt x="3951" y="2775"/>
                  </a:lnTo>
                  <a:lnTo>
                    <a:pt x="4751" y="2775"/>
                  </a:lnTo>
                  <a:lnTo>
                    <a:pt x="5174" y="2681"/>
                  </a:lnTo>
                  <a:lnTo>
                    <a:pt x="4704" y="2117"/>
                  </a:lnTo>
                  <a:lnTo>
                    <a:pt x="4139" y="1599"/>
                  </a:lnTo>
                  <a:lnTo>
                    <a:pt x="3575" y="1129"/>
                  </a:lnTo>
                  <a:lnTo>
                    <a:pt x="2917" y="706"/>
                  </a:lnTo>
                  <a:lnTo>
                    <a:pt x="2211" y="424"/>
                  </a:lnTo>
                  <a:lnTo>
                    <a:pt x="1506" y="188"/>
                  </a:lnTo>
                  <a:lnTo>
                    <a:pt x="75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38;p55">
              <a:extLst>
                <a:ext uri="{FF2B5EF4-FFF2-40B4-BE49-F238E27FC236}">
                  <a16:creationId xmlns:a16="http://schemas.microsoft.com/office/drawing/2014/main" id="{13FF56F8-D565-4770-92F9-9760F5AD16B4}"/>
                </a:ext>
              </a:extLst>
            </p:cNvPr>
            <p:cNvSpPr/>
            <p:nvPr/>
          </p:nvSpPr>
          <p:spPr>
            <a:xfrm>
              <a:off x="321600" y="2755200"/>
              <a:ext cx="504400" cy="380950"/>
            </a:xfrm>
            <a:custGeom>
              <a:avLst/>
              <a:gdLst/>
              <a:ahLst/>
              <a:cxnLst/>
              <a:rect l="l" t="t" r="r" b="b"/>
              <a:pathLst>
                <a:path w="20176" h="15238" extrusionOk="0">
                  <a:moveTo>
                    <a:pt x="5455" y="0"/>
                  </a:moveTo>
                  <a:lnTo>
                    <a:pt x="5220" y="894"/>
                  </a:lnTo>
                  <a:lnTo>
                    <a:pt x="4891" y="1788"/>
                  </a:lnTo>
                  <a:lnTo>
                    <a:pt x="4562" y="2681"/>
                  </a:lnTo>
                  <a:lnTo>
                    <a:pt x="4139" y="3528"/>
                  </a:lnTo>
                  <a:lnTo>
                    <a:pt x="3715" y="4374"/>
                  </a:lnTo>
                  <a:lnTo>
                    <a:pt x="3245" y="5127"/>
                  </a:lnTo>
                  <a:lnTo>
                    <a:pt x="2822" y="5879"/>
                  </a:lnTo>
                  <a:lnTo>
                    <a:pt x="2352" y="6538"/>
                  </a:lnTo>
                  <a:lnTo>
                    <a:pt x="1458" y="7760"/>
                  </a:lnTo>
                  <a:lnTo>
                    <a:pt x="706" y="8654"/>
                  </a:lnTo>
                  <a:lnTo>
                    <a:pt x="0" y="9453"/>
                  </a:lnTo>
                  <a:lnTo>
                    <a:pt x="8653" y="14862"/>
                  </a:lnTo>
                  <a:lnTo>
                    <a:pt x="10064" y="15097"/>
                  </a:lnTo>
                  <a:lnTo>
                    <a:pt x="11334" y="15238"/>
                  </a:lnTo>
                  <a:lnTo>
                    <a:pt x="12510" y="15238"/>
                  </a:lnTo>
                  <a:lnTo>
                    <a:pt x="13592" y="15191"/>
                  </a:lnTo>
                  <a:lnTo>
                    <a:pt x="14532" y="15003"/>
                  </a:lnTo>
                  <a:lnTo>
                    <a:pt x="15426" y="14768"/>
                  </a:lnTo>
                  <a:lnTo>
                    <a:pt x="16225" y="14438"/>
                  </a:lnTo>
                  <a:lnTo>
                    <a:pt x="16931" y="14062"/>
                  </a:lnTo>
                  <a:lnTo>
                    <a:pt x="17542" y="13592"/>
                  </a:lnTo>
                  <a:lnTo>
                    <a:pt x="18059" y="13075"/>
                  </a:lnTo>
                  <a:lnTo>
                    <a:pt x="18530" y="12510"/>
                  </a:lnTo>
                  <a:lnTo>
                    <a:pt x="18906" y="11946"/>
                  </a:lnTo>
                  <a:lnTo>
                    <a:pt x="19235" y="11287"/>
                  </a:lnTo>
                  <a:lnTo>
                    <a:pt x="19517" y="10629"/>
                  </a:lnTo>
                  <a:lnTo>
                    <a:pt x="19752" y="9924"/>
                  </a:lnTo>
                  <a:lnTo>
                    <a:pt x="19893" y="9218"/>
                  </a:lnTo>
                  <a:lnTo>
                    <a:pt x="20035" y="8513"/>
                  </a:lnTo>
                  <a:lnTo>
                    <a:pt x="20129" y="7807"/>
                  </a:lnTo>
                  <a:lnTo>
                    <a:pt x="20176" y="7102"/>
                  </a:lnTo>
                  <a:lnTo>
                    <a:pt x="20176" y="6396"/>
                  </a:lnTo>
                  <a:lnTo>
                    <a:pt x="20129" y="5033"/>
                  </a:lnTo>
                  <a:lnTo>
                    <a:pt x="19988" y="3857"/>
                  </a:lnTo>
                  <a:lnTo>
                    <a:pt x="19846" y="2775"/>
                  </a:lnTo>
                  <a:lnTo>
                    <a:pt x="19658" y="1976"/>
                  </a:lnTo>
                  <a:lnTo>
                    <a:pt x="19517" y="1270"/>
                  </a:lnTo>
                  <a:lnTo>
                    <a:pt x="5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39;p55">
              <a:extLst>
                <a:ext uri="{FF2B5EF4-FFF2-40B4-BE49-F238E27FC236}">
                  <a16:creationId xmlns:a16="http://schemas.microsoft.com/office/drawing/2014/main" id="{65ED096F-2B9C-4B30-843A-F5F344C0708D}"/>
                </a:ext>
              </a:extLst>
            </p:cNvPr>
            <p:cNvSpPr/>
            <p:nvPr/>
          </p:nvSpPr>
          <p:spPr>
            <a:xfrm>
              <a:off x="268675" y="2971525"/>
              <a:ext cx="312775" cy="211675"/>
            </a:xfrm>
            <a:custGeom>
              <a:avLst/>
              <a:gdLst/>
              <a:ahLst/>
              <a:cxnLst/>
              <a:rect l="l" t="t" r="r" b="b"/>
              <a:pathLst>
                <a:path w="12511" h="8467" extrusionOk="0">
                  <a:moveTo>
                    <a:pt x="3058" y="1"/>
                  </a:moveTo>
                  <a:lnTo>
                    <a:pt x="2681" y="48"/>
                  </a:lnTo>
                  <a:lnTo>
                    <a:pt x="2258" y="142"/>
                  </a:lnTo>
                  <a:lnTo>
                    <a:pt x="1882" y="330"/>
                  </a:lnTo>
                  <a:lnTo>
                    <a:pt x="1412" y="565"/>
                  </a:lnTo>
                  <a:lnTo>
                    <a:pt x="1035" y="894"/>
                  </a:lnTo>
                  <a:lnTo>
                    <a:pt x="706" y="1318"/>
                  </a:lnTo>
                  <a:lnTo>
                    <a:pt x="424" y="1741"/>
                  </a:lnTo>
                  <a:lnTo>
                    <a:pt x="236" y="2211"/>
                  </a:lnTo>
                  <a:lnTo>
                    <a:pt x="95" y="2729"/>
                  </a:lnTo>
                  <a:lnTo>
                    <a:pt x="1" y="3246"/>
                  </a:lnTo>
                  <a:lnTo>
                    <a:pt x="1" y="3763"/>
                  </a:lnTo>
                  <a:lnTo>
                    <a:pt x="95" y="4280"/>
                  </a:lnTo>
                  <a:lnTo>
                    <a:pt x="236" y="4751"/>
                  </a:lnTo>
                  <a:lnTo>
                    <a:pt x="424" y="5221"/>
                  </a:lnTo>
                  <a:lnTo>
                    <a:pt x="659" y="5691"/>
                  </a:lnTo>
                  <a:lnTo>
                    <a:pt x="988" y="6115"/>
                  </a:lnTo>
                  <a:lnTo>
                    <a:pt x="1318" y="6491"/>
                  </a:lnTo>
                  <a:lnTo>
                    <a:pt x="1694" y="6867"/>
                  </a:lnTo>
                  <a:lnTo>
                    <a:pt x="2117" y="7196"/>
                  </a:lnTo>
                  <a:lnTo>
                    <a:pt x="2540" y="7478"/>
                  </a:lnTo>
                  <a:lnTo>
                    <a:pt x="3011" y="7714"/>
                  </a:lnTo>
                  <a:lnTo>
                    <a:pt x="3481" y="7902"/>
                  </a:lnTo>
                  <a:lnTo>
                    <a:pt x="3951" y="8090"/>
                  </a:lnTo>
                  <a:lnTo>
                    <a:pt x="4469" y="8231"/>
                  </a:lnTo>
                  <a:lnTo>
                    <a:pt x="4986" y="8325"/>
                  </a:lnTo>
                  <a:lnTo>
                    <a:pt x="5503" y="8419"/>
                  </a:lnTo>
                  <a:lnTo>
                    <a:pt x="6021" y="8466"/>
                  </a:lnTo>
                  <a:lnTo>
                    <a:pt x="7008" y="8466"/>
                  </a:lnTo>
                  <a:lnTo>
                    <a:pt x="7478" y="8419"/>
                  </a:lnTo>
                  <a:lnTo>
                    <a:pt x="7949" y="8372"/>
                  </a:lnTo>
                  <a:lnTo>
                    <a:pt x="8466" y="8278"/>
                  </a:lnTo>
                  <a:lnTo>
                    <a:pt x="8936" y="8184"/>
                  </a:lnTo>
                  <a:lnTo>
                    <a:pt x="9360" y="8043"/>
                  </a:lnTo>
                  <a:lnTo>
                    <a:pt x="9830" y="7808"/>
                  </a:lnTo>
                  <a:lnTo>
                    <a:pt x="10253" y="7620"/>
                  </a:lnTo>
                  <a:lnTo>
                    <a:pt x="10676" y="7337"/>
                  </a:lnTo>
                  <a:lnTo>
                    <a:pt x="11053" y="7008"/>
                  </a:lnTo>
                  <a:lnTo>
                    <a:pt x="11382" y="6679"/>
                  </a:lnTo>
                  <a:lnTo>
                    <a:pt x="11711" y="6303"/>
                  </a:lnTo>
                  <a:lnTo>
                    <a:pt x="11993" y="5879"/>
                  </a:lnTo>
                  <a:lnTo>
                    <a:pt x="12181" y="5456"/>
                  </a:lnTo>
                  <a:lnTo>
                    <a:pt x="12369" y="4986"/>
                  </a:lnTo>
                  <a:lnTo>
                    <a:pt x="12464" y="4516"/>
                  </a:lnTo>
                  <a:lnTo>
                    <a:pt x="12511" y="4045"/>
                  </a:lnTo>
                  <a:lnTo>
                    <a:pt x="12464" y="3528"/>
                  </a:lnTo>
                  <a:lnTo>
                    <a:pt x="12369" y="3058"/>
                  </a:lnTo>
                  <a:lnTo>
                    <a:pt x="12228" y="2587"/>
                  </a:lnTo>
                  <a:lnTo>
                    <a:pt x="11993" y="2164"/>
                  </a:lnTo>
                  <a:lnTo>
                    <a:pt x="11711" y="1788"/>
                  </a:lnTo>
                  <a:lnTo>
                    <a:pt x="11382" y="1459"/>
                  </a:lnTo>
                  <a:lnTo>
                    <a:pt x="11006" y="1224"/>
                  </a:lnTo>
                  <a:lnTo>
                    <a:pt x="10676" y="1035"/>
                  </a:lnTo>
                  <a:lnTo>
                    <a:pt x="10300" y="847"/>
                  </a:lnTo>
                  <a:lnTo>
                    <a:pt x="9877" y="753"/>
                  </a:lnTo>
                  <a:lnTo>
                    <a:pt x="9077" y="565"/>
                  </a:lnTo>
                  <a:lnTo>
                    <a:pt x="8231" y="471"/>
                  </a:lnTo>
                  <a:lnTo>
                    <a:pt x="5174" y="95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40;p55">
              <a:extLst>
                <a:ext uri="{FF2B5EF4-FFF2-40B4-BE49-F238E27FC236}">
                  <a16:creationId xmlns:a16="http://schemas.microsoft.com/office/drawing/2014/main" id="{FD3765AC-9DCD-40F7-BBE5-1A1FC6A1F91E}"/>
                </a:ext>
              </a:extLst>
            </p:cNvPr>
            <p:cNvSpPr/>
            <p:nvPr/>
          </p:nvSpPr>
          <p:spPr>
            <a:xfrm>
              <a:off x="329825" y="3025625"/>
              <a:ext cx="28225" cy="38825"/>
            </a:xfrm>
            <a:custGeom>
              <a:avLst/>
              <a:gdLst/>
              <a:ahLst/>
              <a:cxnLst/>
              <a:rect l="l" t="t" r="r" b="b"/>
              <a:pathLst>
                <a:path w="1129" h="1553" extrusionOk="0">
                  <a:moveTo>
                    <a:pt x="565" y="0"/>
                  </a:moveTo>
                  <a:lnTo>
                    <a:pt x="424" y="47"/>
                  </a:lnTo>
                  <a:lnTo>
                    <a:pt x="329" y="47"/>
                  </a:lnTo>
                  <a:lnTo>
                    <a:pt x="141" y="235"/>
                  </a:lnTo>
                  <a:lnTo>
                    <a:pt x="47" y="470"/>
                  </a:lnTo>
                  <a:lnTo>
                    <a:pt x="0" y="800"/>
                  </a:lnTo>
                  <a:lnTo>
                    <a:pt x="47" y="1082"/>
                  </a:lnTo>
                  <a:lnTo>
                    <a:pt x="141" y="1317"/>
                  </a:lnTo>
                  <a:lnTo>
                    <a:pt x="329" y="1505"/>
                  </a:lnTo>
                  <a:lnTo>
                    <a:pt x="424" y="1552"/>
                  </a:lnTo>
                  <a:lnTo>
                    <a:pt x="659" y="1552"/>
                  </a:lnTo>
                  <a:lnTo>
                    <a:pt x="800" y="1505"/>
                  </a:lnTo>
                  <a:lnTo>
                    <a:pt x="941" y="1317"/>
                  </a:lnTo>
                  <a:lnTo>
                    <a:pt x="1082" y="1082"/>
                  </a:lnTo>
                  <a:lnTo>
                    <a:pt x="1129" y="800"/>
                  </a:lnTo>
                  <a:lnTo>
                    <a:pt x="1082" y="470"/>
                  </a:lnTo>
                  <a:lnTo>
                    <a:pt x="941" y="235"/>
                  </a:lnTo>
                  <a:lnTo>
                    <a:pt x="800" y="47"/>
                  </a:lnTo>
                  <a:lnTo>
                    <a:pt x="659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41;p55">
              <a:extLst>
                <a:ext uri="{FF2B5EF4-FFF2-40B4-BE49-F238E27FC236}">
                  <a16:creationId xmlns:a16="http://schemas.microsoft.com/office/drawing/2014/main" id="{58DFCFED-E13B-4F85-ACEA-2E5BB1BA895B}"/>
                </a:ext>
              </a:extLst>
            </p:cNvPr>
            <p:cNvSpPr/>
            <p:nvPr/>
          </p:nvSpPr>
          <p:spPr>
            <a:xfrm>
              <a:off x="457975" y="3038550"/>
              <a:ext cx="28250" cy="38825"/>
            </a:xfrm>
            <a:custGeom>
              <a:avLst/>
              <a:gdLst/>
              <a:ahLst/>
              <a:cxnLst/>
              <a:rect l="l" t="t" r="r" b="b"/>
              <a:pathLst>
                <a:path w="1130" h="1553" extrusionOk="0">
                  <a:moveTo>
                    <a:pt x="471" y="0"/>
                  </a:moveTo>
                  <a:lnTo>
                    <a:pt x="330" y="48"/>
                  </a:lnTo>
                  <a:lnTo>
                    <a:pt x="142" y="236"/>
                  </a:lnTo>
                  <a:lnTo>
                    <a:pt x="48" y="471"/>
                  </a:lnTo>
                  <a:lnTo>
                    <a:pt x="0" y="753"/>
                  </a:lnTo>
                  <a:lnTo>
                    <a:pt x="48" y="1082"/>
                  </a:lnTo>
                  <a:lnTo>
                    <a:pt x="142" y="1317"/>
                  </a:lnTo>
                  <a:lnTo>
                    <a:pt x="330" y="1505"/>
                  </a:lnTo>
                  <a:lnTo>
                    <a:pt x="471" y="1505"/>
                  </a:lnTo>
                  <a:lnTo>
                    <a:pt x="565" y="1552"/>
                  </a:lnTo>
                  <a:lnTo>
                    <a:pt x="659" y="1505"/>
                  </a:lnTo>
                  <a:lnTo>
                    <a:pt x="800" y="1505"/>
                  </a:lnTo>
                  <a:lnTo>
                    <a:pt x="988" y="1317"/>
                  </a:lnTo>
                  <a:lnTo>
                    <a:pt x="1082" y="1082"/>
                  </a:lnTo>
                  <a:lnTo>
                    <a:pt x="1129" y="753"/>
                  </a:lnTo>
                  <a:lnTo>
                    <a:pt x="1082" y="471"/>
                  </a:lnTo>
                  <a:lnTo>
                    <a:pt x="988" y="236"/>
                  </a:lnTo>
                  <a:lnTo>
                    <a:pt x="800" y="48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42;p55">
              <a:extLst>
                <a:ext uri="{FF2B5EF4-FFF2-40B4-BE49-F238E27FC236}">
                  <a16:creationId xmlns:a16="http://schemas.microsoft.com/office/drawing/2014/main" id="{C8D05807-2648-4059-80DE-E5C34A7E5DBE}"/>
                </a:ext>
              </a:extLst>
            </p:cNvPr>
            <p:cNvSpPr/>
            <p:nvPr/>
          </p:nvSpPr>
          <p:spPr>
            <a:xfrm>
              <a:off x="435625" y="2851600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9" y="189"/>
                  </a:lnTo>
                  <a:lnTo>
                    <a:pt x="48" y="377"/>
                  </a:lnTo>
                  <a:lnTo>
                    <a:pt x="1" y="612"/>
                  </a:lnTo>
                  <a:lnTo>
                    <a:pt x="48" y="847"/>
                  </a:lnTo>
                  <a:lnTo>
                    <a:pt x="189" y="1035"/>
                  </a:lnTo>
                  <a:lnTo>
                    <a:pt x="377" y="1177"/>
                  </a:lnTo>
                  <a:lnTo>
                    <a:pt x="612" y="1224"/>
                  </a:lnTo>
                  <a:lnTo>
                    <a:pt x="847" y="1177"/>
                  </a:lnTo>
                  <a:lnTo>
                    <a:pt x="1036" y="1035"/>
                  </a:lnTo>
                  <a:lnTo>
                    <a:pt x="1177" y="847"/>
                  </a:lnTo>
                  <a:lnTo>
                    <a:pt x="1224" y="612"/>
                  </a:lnTo>
                  <a:lnTo>
                    <a:pt x="1177" y="377"/>
                  </a:lnTo>
                  <a:lnTo>
                    <a:pt x="1036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43;p55">
              <a:extLst>
                <a:ext uri="{FF2B5EF4-FFF2-40B4-BE49-F238E27FC236}">
                  <a16:creationId xmlns:a16="http://schemas.microsoft.com/office/drawing/2014/main" id="{9B878EC5-1D27-4B7E-B557-39EC9C0CE174}"/>
                </a:ext>
              </a:extLst>
            </p:cNvPr>
            <p:cNvSpPr/>
            <p:nvPr/>
          </p:nvSpPr>
          <p:spPr>
            <a:xfrm>
              <a:off x="653150" y="2882175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612"/>
                  </a:lnTo>
                  <a:lnTo>
                    <a:pt x="47" y="847"/>
                  </a:lnTo>
                  <a:lnTo>
                    <a:pt x="188" y="1035"/>
                  </a:lnTo>
                  <a:lnTo>
                    <a:pt x="377" y="1176"/>
                  </a:lnTo>
                  <a:lnTo>
                    <a:pt x="612" y="1223"/>
                  </a:lnTo>
                  <a:lnTo>
                    <a:pt x="847" y="1176"/>
                  </a:lnTo>
                  <a:lnTo>
                    <a:pt x="1035" y="1035"/>
                  </a:lnTo>
                  <a:lnTo>
                    <a:pt x="1176" y="847"/>
                  </a:lnTo>
                  <a:lnTo>
                    <a:pt x="1223" y="612"/>
                  </a:lnTo>
                  <a:lnTo>
                    <a:pt x="1176" y="377"/>
                  </a:lnTo>
                  <a:lnTo>
                    <a:pt x="1035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44;p55">
              <a:extLst>
                <a:ext uri="{FF2B5EF4-FFF2-40B4-BE49-F238E27FC236}">
                  <a16:creationId xmlns:a16="http://schemas.microsoft.com/office/drawing/2014/main" id="{077A1D97-8138-41A5-996E-F61DD2D90C97}"/>
                </a:ext>
              </a:extLst>
            </p:cNvPr>
            <p:cNvSpPr/>
            <p:nvPr/>
          </p:nvSpPr>
          <p:spPr>
            <a:xfrm>
              <a:off x="1740700" y="2839850"/>
              <a:ext cx="372725" cy="1158125"/>
            </a:xfrm>
            <a:custGeom>
              <a:avLst/>
              <a:gdLst/>
              <a:ahLst/>
              <a:cxnLst/>
              <a:rect l="l" t="t" r="r" b="b"/>
              <a:pathLst>
                <a:path w="14909" h="46325" extrusionOk="0">
                  <a:moveTo>
                    <a:pt x="12181" y="1"/>
                  </a:moveTo>
                  <a:lnTo>
                    <a:pt x="0" y="24691"/>
                  </a:lnTo>
                  <a:lnTo>
                    <a:pt x="189" y="26572"/>
                  </a:lnTo>
                  <a:lnTo>
                    <a:pt x="424" y="28124"/>
                  </a:lnTo>
                  <a:lnTo>
                    <a:pt x="706" y="29488"/>
                  </a:lnTo>
                  <a:lnTo>
                    <a:pt x="1035" y="30758"/>
                  </a:lnTo>
                  <a:lnTo>
                    <a:pt x="1364" y="31933"/>
                  </a:lnTo>
                  <a:lnTo>
                    <a:pt x="1693" y="33015"/>
                  </a:lnTo>
                  <a:lnTo>
                    <a:pt x="2070" y="33956"/>
                  </a:lnTo>
                  <a:lnTo>
                    <a:pt x="2446" y="34802"/>
                  </a:lnTo>
                  <a:lnTo>
                    <a:pt x="2822" y="35555"/>
                  </a:lnTo>
                  <a:lnTo>
                    <a:pt x="3292" y="36354"/>
                  </a:lnTo>
                  <a:lnTo>
                    <a:pt x="3716" y="37012"/>
                  </a:lnTo>
                  <a:lnTo>
                    <a:pt x="4139" y="37577"/>
                  </a:lnTo>
                  <a:lnTo>
                    <a:pt x="4515" y="38000"/>
                  </a:lnTo>
                  <a:lnTo>
                    <a:pt x="5033" y="38517"/>
                  </a:lnTo>
                  <a:lnTo>
                    <a:pt x="5221" y="38658"/>
                  </a:lnTo>
                  <a:lnTo>
                    <a:pt x="3387" y="46324"/>
                  </a:lnTo>
                  <a:lnTo>
                    <a:pt x="6020" y="46324"/>
                  </a:lnTo>
                  <a:lnTo>
                    <a:pt x="6208" y="46089"/>
                  </a:lnTo>
                  <a:lnTo>
                    <a:pt x="6726" y="45384"/>
                  </a:lnTo>
                  <a:lnTo>
                    <a:pt x="7102" y="44772"/>
                  </a:lnTo>
                  <a:lnTo>
                    <a:pt x="7525" y="44020"/>
                  </a:lnTo>
                  <a:lnTo>
                    <a:pt x="8042" y="43126"/>
                  </a:lnTo>
                  <a:lnTo>
                    <a:pt x="8560" y="41998"/>
                  </a:lnTo>
                  <a:lnTo>
                    <a:pt x="9171" y="40728"/>
                  </a:lnTo>
                  <a:lnTo>
                    <a:pt x="9783" y="39223"/>
                  </a:lnTo>
                  <a:lnTo>
                    <a:pt x="10394" y="37483"/>
                  </a:lnTo>
                  <a:lnTo>
                    <a:pt x="11052" y="35508"/>
                  </a:lnTo>
                  <a:lnTo>
                    <a:pt x="11711" y="33297"/>
                  </a:lnTo>
                  <a:lnTo>
                    <a:pt x="12416" y="30852"/>
                  </a:lnTo>
                  <a:lnTo>
                    <a:pt x="13075" y="28124"/>
                  </a:lnTo>
                  <a:lnTo>
                    <a:pt x="13686" y="25114"/>
                  </a:lnTo>
                  <a:lnTo>
                    <a:pt x="14015" y="23468"/>
                  </a:lnTo>
                  <a:lnTo>
                    <a:pt x="14250" y="21916"/>
                  </a:lnTo>
                  <a:lnTo>
                    <a:pt x="14438" y="20411"/>
                  </a:lnTo>
                  <a:lnTo>
                    <a:pt x="14627" y="19000"/>
                  </a:lnTo>
                  <a:lnTo>
                    <a:pt x="14721" y="17589"/>
                  </a:lnTo>
                  <a:lnTo>
                    <a:pt x="14815" y="16273"/>
                  </a:lnTo>
                  <a:lnTo>
                    <a:pt x="14862" y="15003"/>
                  </a:lnTo>
                  <a:lnTo>
                    <a:pt x="14909" y="13780"/>
                  </a:lnTo>
                  <a:lnTo>
                    <a:pt x="14909" y="12604"/>
                  </a:lnTo>
                  <a:lnTo>
                    <a:pt x="14862" y="11523"/>
                  </a:lnTo>
                  <a:lnTo>
                    <a:pt x="14721" y="9453"/>
                  </a:lnTo>
                  <a:lnTo>
                    <a:pt x="14485" y="7619"/>
                  </a:lnTo>
                  <a:lnTo>
                    <a:pt x="14203" y="5973"/>
                  </a:lnTo>
                  <a:lnTo>
                    <a:pt x="13874" y="4515"/>
                  </a:lnTo>
                  <a:lnTo>
                    <a:pt x="13545" y="3293"/>
                  </a:lnTo>
                  <a:lnTo>
                    <a:pt x="13216" y="2258"/>
                  </a:lnTo>
                  <a:lnTo>
                    <a:pt x="12886" y="1458"/>
                  </a:lnTo>
                  <a:lnTo>
                    <a:pt x="12604" y="800"/>
                  </a:lnTo>
                  <a:lnTo>
                    <a:pt x="12369" y="330"/>
                  </a:lnTo>
                  <a:lnTo>
                    <a:pt x="121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45;p55">
              <a:extLst>
                <a:ext uri="{FF2B5EF4-FFF2-40B4-BE49-F238E27FC236}">
                  <a16:creationId xmlns:a16="http://schemas.microsoft.com/office/drawing/2014/main" id="{45D8A064-72E2-4A9A-9897-951D0A5AB25D}"/>
                </a:ext>
              </a:extLst>
            </p:cNvPr>
            <p:cNvSpPr/>
            <p:nvPr/>
          </p:nvSpPr>
          <p:spPr>
            <a:xfrm>
              <a:off x="1745400" y="3485325"/>
              <a:ext cx="188150" cy="245750"/>
            </a:xfrm>
            <a:custGeom>
              <a:avLst/>
              <a:gdLst/>
              <a:ahLst/>
              <a:cxnLst/>
              <a:rect l="l" t="t" r="r" b="b"/>
              <a:pathLst>
                <a:path w="7526" h="9830" extrusionOk="0">
                  <a:moveTo>
                    <a:pt x="1741" y="1"/>
                  </a:moveTo>
                  <a:lnTo>
                    <a:pt x="1270" y="48"/>
                  </a:lnTo>
                  <a:lnTo>
                    <a:pt x="800" y="236"/>
                  </a:lnTo>
                  <a:lnTo>
                    <a:pt x="377" y="471"/>
                  </a:lnTo>
                  <a:lnTo>
                    <a:pt x="1" y="753"/>
                  </a:lnTo>
                  <a:lnTo>
                    <a:pt x="236" y="2305"/>
                  </a:lnTo>
                  <a:lnTo>
                    <a:pt x="518" y="3669"/>
                  </a:lnTo>
                  <a:lnTo>
                    <a:pt x="847" y="4939"/>
                  </a:lnTo>
                  <a:lnTo>
                    <a:pt x="1176" y="6114"/>
                  </a:lnTo>
                  <a:lnTo>
                    <a:pt x="1505" y="7196"/>
                  </a:lnTo>
                  <a:lnTo>
                    <a:pt x="1882" y="8137"/>
                  </a:lnTo>
                  <a:lnTo>
                    <a:pt x="2258" y="8983"/>
                  </a:lnTo>
                  <a:lnTo>
                    <a:pt x="2634" y="9736"/>
                  </a:lnTo>
                  <a:lnTo>
                    <a:pt x="3340" y="9830"/>
                  </a:lnTo>
                  <a:lnTo>
                    <a:pt x="4045" y="9830"/>
                  </a:lnTo>
                  <a:lnTo>
                    <a:pt x="4421" y="9783"/>
                  </a:lnTo>
                  <a:lnTo>
                    <a:pt x="4751" y="9736"/>
                  </a:lnTo>
                  <a:lnTo>
                    <a:pt x="5127" y="9641"/>
                  </a:lnTo>
                  <a:lnTo>
                    <a:pt x="5456" y="9500"/>
                  </a:lnTo>
                  <a:lnTo>
                    <a:pt x="6020" y="9218"/>
                  </a:lnTo>
                  <a:lnTo>
                    <a:pt x="6302" y="9030"/>
                  </a:lnTo>
                  <a:lnTo>
                    <a:pt x="6538" y="8842"/>
                  </a:lnTo>
                  <a:lnTo>
                    <a:pt x="6773" y="8607"/>
                  </a:lnTo>
                  <a:lnTo>
                    <a:pt x="6961" y="8372"/>
                  </a:lnTo>
                  <a:lnTo>
                    <a:pt x="7149" y="8090"/>
                  </a:lnTo>
                  <a:lnTo>
                    <a:pt x="7290" y="7807"/>
                  </a:lnTo>
                  <a:lnTo>
                    <a:pt x="7431" y="7525"/>
                  </a:lnTo>
                  <a:lnTo>
                    <a:pt x="7478" y="7196"/>
                  </a:lnTo>
                  <a:lnTo>
                    <a:pt x="7525" y="6867"/>
                  </a:lnTo>
                  <a:lnTo>
                    <a:pt x="7525" y="6585"/>
                  </a:lnTo>
                  <a:lnTo>
                    <a:pt x="7478" y="6255"/>
                  </a:lnTo>
                  <a:lnTo>
                    <a:pt x="7384" y="5926"/>
                  </a:lnTo>
                  <a:lnTo>
                    <a:pt x="7243" y="5644"/>
                  </a:lnTo>
                  <a:lnTo>
                    <a:pt x="7055" y="5409"/>
                  </a:lnTo>
                  <a:lnTo>
                    <a:pt x="6773" y="5174"/>
                  </a:lnTo>
                  <a:lnTo>
                    <a:pt x="6538" y="4939"/>
                  </a:lnTo>
                  <a:lnTo>
                    <a:pt x="5926" y="4562"/>
                  </a:lnTo>
                  <a:lnTo>
                    <a:pt x="5315" y="4186"/>
                  </a:lnTo>
                  <a:lnTo>
                    <a:pt x="5080" y="3951"/>
                  </a:lnTo>
                  <a:lnTo>
                    <a:pt x="4845" y="3669"/>
                  </a:lnTo>
                  <a:lnTo>
                    <a:pt x="4703" y="3387"/>
                  </a:lnTo>
                  <a:lnTo>
                    <a:pt x="4609" y="3104"/>
                  </a:lnTo>
                  <a:lnTo>
                    <a:pt x="4515" y="2493"/>
                  </a:lnTo>
                  <a:lnTo>
                    <a:pt x="4374" y="1882"/>
                  </a:lnTo>
                  <a:lnTo>
                    <a:pt x="4327" y="1600"/>
                  </a:lnTo>
                  <a:lnTo>
                    <a:pt x="4233" y="1270"/>
                  </a:lnTo>
                  <a:lnTo>
                    <a:pt x="4092" y="1082"/>
                  </a:lnTo>
                  <a:lnTo>
                    <a:pt x="3951" y="847"/>
                  </a:lnTo>
                  <a:lnTo>
                    <a:pt x="3810" y="706"/>
                  </a:lnTo>
                  <a:lnTo>
                    <a:pt x="3622" y="518"/>
                  </a:lnTo>
                  <a:lnTo>
                    <a:pt x="3199" y="283"/>
                  </a:lnTo>
                  <a:lnTo>
                    <a:pt x="2775" y="95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46;p55">
              <a:extLst>
                <a:ext uri="{FF2B5EF4-FFF2-40B4-BE49-F238E27FC236}">
                  <a16:creationId xmlns:a16="http://schemas.microsoft.com/office/drawing/2014/main" id="{C441E2FB-B2F8-4343-B0BE-484C66A6109C}"/>
                </a:ext>
              </a:extLst>
            </p:cNvPr>
            <p:cNvSpPr/>
            <p:nvPr/>
          </p:nvSpPr>
          <p:spPr>
            <a:xfrm>
              <a:off x="1231600" y="2839850"/>
              <a:ext cx="641975" cy="276325"/>
            </a:xfrm>
            <a:custGeom>
              <a:avLst/>
              <a:gdLst/>
              <a:ahLst/>
              <a:cxnLst/>
              <a:rect l="l" t="t" r="r" b="b"/>
              <a:pathLst>
                <a:path w="25679" h="11053" extrusionOk="0">
                  <a:moveTo>
                    <a:pt x="1" y="1"/>
                  </a:moveTo>
                  <a:lnTo>
                    <a:pt x="95" y="471"/>
                  </a:lnTo>
                  <a:lnTo>
                    <a:pt x="377" y="1411"/>
                  </a:lnTo>
                  <a:lnTo>
                    <a:pt x="753" y="2305"/>
                  </a:lnTo>
                  <a:lnTo>
                    <a:pt x="1224" y="3152"/>
                  </a:lnTo>
                  <a:lnTo>
                    <a:pt x="1788" y="3951"/>
                  </a:lnTo>
                  <a:lnTo>
                    <a:pt x="2446" y="4656"/>
                  </a:lnTo>
                  <a:lnTo>
                    <a:pt x="3152" y="5315"/>
                  </a:lnTo>
                  <a:lnTo>
                    <a:pt x="3951" y="5926"/>
                  </a:lnTo>
                  <a:lnTo>
                    <a:pt x="4751" y="6397"/>
                  </a:lnTo>
                  <a:lnTo>
                    <a:pt x="5315" y="6679"/>
                  </a:lnTo>
                  <a:lnTo>
                    <a:pt x="5926" y="6914"/>
                  </a:lnTo>
                  <a:lnTo>
                    <a:pt x="6491" y="7102"/>
                  </a:lnTo>
                  <a:lnTo>
                    <a:pt x="7102" y="7290"/>
                  </a:lnTo>
                  <a:lnTo>
                    <a:pt x="8372" y="7572"/>
                  </a:lnTo>
                  <a:lnTo>
                    <a:pt x="9595" y="7854"/>
                  </a:lnTo>
                  <a:lnTo>
                    <a:pt x="10865" y="8043"/>
                  </a:lnTo>
                  <a:lnTo>
                    <a:pt x="12134" y="8325"/>
                  </a:lnTo>
                  <a:lnTo>
                    <a:pt x="13357" y="8654"/>
                  </a:lnTo>
                  <a:lnTo>
                    <a:pt x="13921" y="8842"/>
                  </a:lnTo>
                  <a:lnTo>
                    <a:pt x="14533" y="9077"/>
                  </a:lnTo>
                  <a:lnTo>
                    <a:pt x="15332" y="9406"/>
                  </a:lnTo>
                  <a:lnTo>
                    <a:pt x="16085" y="9783"/>
                  </a:lnTo>
                  <a:lnTo>
                    <a:pt x="16837" y="10206"/>
                  </a:lnTo>
                  <a:lnTo>
                    <a:pt x="17637" y="10535"/>
                  </a:lnTo>
                  <a:lnTo>
                    <a:pt x="18436" y="10817"/>
                  </a:lnTo>
                  <a:lnTo>
                    <a:pt x="18860" y="10911"/>
                  </a:lnTo>
                  <a:lnTo>
                    <a:pt x="19283" y="11005"/>
                  </a:lnTo>
                  <a:lnTo>
                    <a:pt x="19706" y="11052"/>
                  </a:lnTo>
                  <a:lnTo>
                    <a:pt x="20129" y="11052"/>
                  </a:lnTo>
                  <a:lnTo>
                    <a:pt x="20553" y="11005"/>
                  </a:lnTo>
                  <a:lnTo>
                    <a:pt x="20976" y="10911"/>
                  </a:lnTo>
                  <a:lnTo>
                    <a:pt x="21352" y="10817"/>
                  </a:lnTo>
                  <a:lnTo>
                    <a:pt x="21681" y="10629"/>
                  </a:lnTo>
                  <a:lnTo>
                    <a:pt x="22010" y="10441"/>
                  </a:lnTo>
                  <a:lnTo>
                    <a:pt x="22340" y="10206"/>
                  </a:lnTo>
                  <a:lnTo>
                    <a:pt x="22622" y="9971"/>
                  </a:lnTo>
                  <a:lnTo>
                    <a:pt x="22904" y="9689"/>
                  </a:lnTo>
                  <a:lnTo>
                    <a:pt x="23374" y="9077"/>
                  </a:lnTo>
                  <a:lnTo>
                    <a:pt x="23798" y="8372"/>
                  </a:lnTo>
                  <a:lnTo>
                    <a:pt x="24174" y="7666"/>
                  </a:lnTo>
                  <a:lnTo>
                    <a:pt x="24503" y="6914"/>
                  </a:lnTo>
                  <a:lnTo>
                    <a:pt x="24785" y="6161"/>
                  </a:lnTo>
                  <a:lnTo>
                    <a:pt x="25114" y="5268"/>
                  </a:lnTo>
                  <a:lnTo>
                    <a:pt x="25350" y="4421"/>
                  </a:lnTo>
                  <a:lnTo>
                    <a:pt x="25538" y="3528"/>
                  </a:lnTo>
                  <a:lnTo>
                    <a:pt x="25679" y="2634"/>
                  </a:lnTo>
                  <a:lnTo>
                    <a:pt x="25679" y="1929"/>
                  </a:lnTo>
                  <a:lnTo>
                    <a:pt x="25632" y="1270"/>
                  </a:lnTo>
                  <a:lnTo>
                    <a:pt x="25491" y="612"/>
                  </a:lnTo>
                  <a:lnTo>
                    <a:pt x="253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47;p55">
              <a:extLst>
                <a:ext uri="{FF2B5EF4-FFF2-40B4-BE49-F238E27FC236}">
                  <a16:creationId xmlns:a16="http://schemas.microsoft.com/office/drawing/2014/main" id="{5B0325AB-3EF4-42B1-9D04-8D42A9552387}"/>
                </a:ext>
              </a:extLst>
            </p:cNvPr>
            <p:cNvSpPr/>
            <p:nvPr/>
          </p:nvSpPr>
          <p:spPr>
            <a:xfrm>
              <a:off x="641400" y="3178450"/>
              <a:ext cx="368025" cy="472675"/>
            </a:xfrm>
            <a:custGeom>
              <a:avLst/>
              <a:gdLst/>
              <a:ahLst/>
              <a:cxnLst/>
              <a:rect l="l" t="t" r="r" b="b"/>
              <a:pathLst>
                <a:path w="14721" h="18907" extrusionOk="0">
                  <a:moveTo>
                    <a:pt x="5314" y="1"/>
                  </a:moveTo>
                  <a:lnTo>
                    <a:pt x="4891" y="48"/>
                  </a:lnTo>
                  <a:lnTo>
                    <a:pt x="4468" y="95"/>
                  </a:lnTo>
                  <a:lnTo>
                    <a:pt x="4045" y="189"/>
                  </a:lnTo>
                  <a:lnTo>
                    <a:pt x="3621" y="330"/>
                  </a:lnTo>
                  <a:lnTo>
                    <a:pt x="3245" y="471"/>
                  </a:lnTo>
                  <a:lnTo>
                    <a:pt x="2822" y="659"/>
                  </a:lnTo>
                  <a:lnTo>
                    <a:pt x="2446" y="847"/>
                  </a:lnTo>
                  <a:lnTo>
                    <a:pt x="1740" y="1365"/>
                  </a:lnTo>
                  <a:lnTo>
                    <a:pt x="1082" y="1976"/>
                  </a:lnTo>
                  <a:lnTo>
                    <a:pt x="517" y="2635"/>
                  </a:lnTo>
                  <a:lnTo>
                    <a:pt x="0" y="3340"/>
                  </a:lnTo>
                  <a:lnTo>
                    <a:pt x="470" y="4516"/>
                  </a:lnTo>
                  <a:lnTo>
                    <a:pt x="894" y="5644"/>
                  </a:lnTo>
                  <a:lnTo>
                    <a:pt x="1364" y="6726"/>
                  </a:lnTo>
                  <a:lnTo>
                    <a:pt x="1834" y="7761"/>
                  </a:lnTo>
                  <a:lnTo>
                    <a:pt x="2822" y="9736"/>
                  </a:lnTo>
                  <a:lnTo>
                    <a:pt x="3903" y="11570"/>
                  </a:lnTo>
                  <a:lnTo>
                    <a:pt x="4985" y="13310"/>
                  </a:lnTo>
                  <a:lnTo>
                    <a:pt x="6114" y="14862"/>
                  </a:lnTo>
                  <a:lnTo>
                    <a:pt x="7290" y="16320"/>
                  </a:lnTo>
                  <a:lnTo>
                    <a:pt x="8465" y="17684"/>
                  </a:lnTo>
                  <a:lnTo>
                    <a:pt x="9688" y="18907"/>
                  </a:lnTo>
                  <a:lnTo>
                    <a:pt x="10252" y="18766"/>
                  </a:lnTo>
                  <a:lnTo>
                    <a:pt x="10864" y="18624"/>
                  </a:lnTo>
                  <a:lnTo>
                    <a:pt x="11475" y="18342"/>
                  </a:lnTo>
                  <a:lnTo>
                    <a:pt x="12040" y="18060"/>
                  </a:lnTo>
                  <a:lnTo>
                    <a:pt x="12604" y="17637"/>
                  </a:lnTo>
                  <a:lnTo>
                    <a:pt x="13121" y="17214"/>
                  </a:lnTo>
                  <a:lnTo>
                    <a:pt x="13544" y="16696"/>
                  </a:lnTo>
                  <a:lnTo>
                    <a:pt x="13968" y="16179"/>
                  </a:lnTo>
                  <a:lnTo>
                    <a:pt x="14250" y="15568"/>
                  </a:lnTo>
                  <a:lnTo>
                    <a:pt x="14532" y="14956"/>
                  </a:lnTo>
                  <a:lnTo>
                    <a:pt x="14673" y="14298"/>
                  </a:lnTo>
                  <a:lnTo>
                    <a:pt x="14720" y="13639"/>
                  </a:lnTo>
                  <a:lnTo>
                    <a:pt x="14673" y="12934"/>
                  </a:lnTo>
                  <a:lnTo>
                    <a:pt x="14579" y="12276"/>
                  </a:lnTo>
                  <a:lnTo>
                    <a:pt x="14344" y="11664"/>
                  </a:lnTo>
                  <a:lnTo>
                    <a:pt x="14062" y="11053"/>
                  </a:lnTo>
                  <a:lnTo>
                    <a:pt x="13686" y="10535"/>
                  </a:lnTo>
                  <a:lnTo>
                    <a:pt x="13215" y="10018"/>
                  </a:lnTo>
                  <a:lnTo>
                    <a:pt x="12839" y="9736"/>
                  </a:lnTo>
                  <a:lnTo>
                    <a:pt x="12463" y="9454"/>
                  </a:lnTo>
                  <a:lnTo>
                    <a:pt x="11663" y="8936"/>
                  </a:lnTo>
                  <a:lnTo>
                    <a:pt x="11240" y="8654"/>
                  </a:lnTo>
                  <a:lnTo>
                    <a:pt x="10911" y="8372"/>
                  </a:lnTo>
                  <a:lnTo>
                    <a:pt x="10582" y="8043"/>
                  </a:lnTo>
                  <a:lnTo>
                    <a:pt x="10299" y="7714"/>
                  </a:lnTo>
                  <a:lnTo>
                    <a:pt x="10111" y="7385"/>
                  </a:lnTo>
                  <a:lnTo>
                    <a:pt x="9970" y="7102"/>
                  </a:lnTo>
                  <a:lnTo>
                    <a:pt x="9876" y="6773"/>
                  </a:lnTo>
                  <a:lnTo>
                    <a:pt x="9829" y="6444"/>
                  </a:lnTo>
                  <a:lnTo>
                    <a:pt x="9735" y="5786"/>
                  </a:lnTo>
                  <a:lnTo>
                    <a:pt x="9688" y="5080"/>
                  </a:lnTo>
                  <a:lnTo>
                    <a:pt x="9688" y="4375"/>
                  </a:lnTo>
                  <a:lnTo>
                    <a:pt x="9641" y="3669"/>
                  </a:lnTo>
                  <a:lnTo>
                    <a:pt x="9547" y="2964"/>
                  </a:lnTo>
                  <a:lnTo>
                    <a:pt x="9453" y="2635"/>
                  </a:lnTo>
                  <a:lnTo>
                    <a:pt x="9312" y="2352"/>
                  </a:lnTo>
                  <a:lnTo>
                    <a:pt x="9077" y="1835"/>
                  </a:lnTo>
                  <a:lnTo>
                    <a:pt x="8747" y="1412"/>
                  </a:lnTo>
                  <a:lnTo>
                    <a:pt x="8324" y="1036"/>
                  </a:lnTo>
                  <a:lnTo>
                    <a:pt x="7901" y="706"/>
                  </a:lnTo>
                  <a:lnTo>
                    <a:pt x="7384" y="424"/>
                  </a:lnTo>
                  <a:lnTo>
                    <a:pt x="6866" y="236"/>
                  </a:lnTo>
                  <a:lnTo>
                    <a:pt x="6302" y="95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48;p55">
              <a:extLst>
                <a:ext uri="{FF2B5EF4-FFF2-40B4-BE49-F238E27FC236}">
                  <a16:creationId xmlns:a16="http://schemas.microsoft.com/office/drawing/2014/main" id="{F02B9272-2929-47B5-903B-61926E4396E4}"/>
                </a:ext>
              </a:extLst>
            </p:cNvPr>
            <p:cNvSpPr/>
            <p:nvPr/>
          </p:nvSpPr>
          <p:spPr>
            <a:xfrm>
              <a:off x="977650" y="3633475"/>
              <a:ext cx="158750" cy="364500"/>
            </a:xfrm>
            <a:custGeom>
              <a:avLst/>
              <a:gdLst/>
              <a:ahLst/>
              <a:cxnLst/>
              <a:rect l="l" t="t" r="r" b="b"/>
              <a:pathLst>
                <a:path w="6350" h="14580" extrusionOk="0">
                  <a:moveTo>
                    <a:pt x="0" y="0"/>
                  </a:moveTo>
                  <a:lnTo>
                    <a:pt x="612" y="14579"/>
                  </a:lnTo>
                  <a:lnTo>
                    <a:pt x="3057" y="1457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9;p55">
              <a:extLst>
                <a:ext uri="{FF2B5EF4-FFF2-40B4-BE49-F238E27FC236}">
                  <a16:creationId xmlns:a16="http://schemas.microsoft.com/office/drawing/2014/main" id="{03C69111-9E15-4F01-88C3-CBBA2DFAE614}"/>
                </a:ext>
              </a:extLst>
            </p:cNvPr>
            <p:cNvSpPr/>
            <p:nvPr/>
          </p:nvSpPr>
          <p:spPr>
            <a:xfrm>
              <a:off x="1825350" y="3956800"/>
              <a:ext cx="94075" cy="41175"/>
            </a:xfrm>
            <a:custGeom>
              <a:avLst/>
              <a:gdLst/>
              <a:ahLst/>
              <a:cxnLst/>
              <a:rect l="l" t="t" r="r" b="b"/>
              <a:pathLst>
                <a:path w="3763" h="1647" extrusionOk="0">
                  <a:moveTo>
                    <a:pt x="377" y="0"/>
                  </a:moveTo>
                  <a:lnTo>
                    <a:pt x="1" y="1646"/>
                  </a:lnTo>
                  <a:lnTo>
                    <a:pt x="2634" y="1646"/>
                  </a:lnTo>
                  <a:lnTo>
                    <a:pt x="2916" y="1270"/>
                  </a:lnTo>
                  <a:lnTo>
                    <a:pt x="3293" y="753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0;p55">
              <a:extLst>
                <a:ext uri="{FF2B5EF4-FFF2-40B4-BE49-F238E27FC236}">
                  <a16:creationId xmlns:a16="http://schemas.microsoft.com/office/drawing/2014/main" id="{483F0B39-8703-4168-A82F-AD18DB812328}"/>
                </a:ext>
              </a:extLst>
            </p:cNvPr>
            <p:cNvSpPr/>
            <p:nvPr/>
          </p:nvSpPr>
          <p:spPr>
            <a:xfrm>
              <a:off x="991750" y="3956800"/>
              <a:ext cx="70575" cy="41175"/>
            </a:xfrm>
            <a:custGeom>
              <a:avLst/>
              <a:gdLst/>
              <a:ahLst/>
              <a:cxnLst/>
              <a:rect l="l" t="t" r="r" b="b"/>
              <a:pathLst>
                <a:path w="2823" h="1647" extrusionOk="0">
                  <a:moveTo>
                    <a:pt x="1" y="0"/>
                  </a:moveTo>
                  <a:lnTo>
                    <a:pt x="48" y="1646"/>
                  </a:lnTo>
                  <a:lnTo>
                    <a:pt x="2493" y="1646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1;p55">
              <a:extLst>
                <a:ext uri="{FF2B5EF4-FFF2-40B4-BE49-F238E27FC236}">
                  <a16:creationId xmlns:a16="http://schemas.microsoft.com/office/drawing/2014/main" id="{72F17286-0CE4-49A7-BB30-5B9E3184C43B}"/>
                </a:ext>
              </a:extLst>
            </p:cNvPr>
            <p:cNvSpPr/>
            <p:nvPr/>
          </p:nvSpPr>
          <p:spPr>
            <a:xfrm>
              <a:off x="2161600" y="3143200"/>
              <a:ext cx="116425" cy="196350"/>
            </a:xfrm>
            <a:custGeom>
              <a:avLst/>
              <a:gdLst/>
              <a:ahLst/>
              <a:cxnLst/>
              <a:rect l="l" t="t" r="r" b="b"/>
              <a:pathLst>
                <a:path w="4657" h="7854" extrusionOk="0">
                  <a:moveTo>
                    <a:pt x="2211" y="0"/>
                  </a:moveTo>
                  <a:lnTo>
                    <a:pt x="1882" y="47"/>
                  </a:lnTo>
                  <a:lnTo>
                    <a:pt x="1553" y="141"/>
                  </a:lnTo>
                  <a:lnTo>
                    <a:pt x="1271" y="235"/>
                  </a:lnTo>
                  <a:lnTo>
                    <a:pt x="989" y="423"/>
                  </a:lnTo>
                  <a:lnTo>
                    <a:pt x="753" y="611"/>
                  </a:lnTo>
                  <a:lnTo>
                    <a:pt x="518" y="894"/>
                  </a:lnTo>
                  <a:lnTo>
                    <a:pt x="330" y="1129"/>
                  </a:lnTo>
                  <a:lnTo>
                    <a:pt x="189" y="1411"/>
                  </a:lnTo>
                  <a:lnTo>
                    <a:pt x="95" y="1740"/>
                  </a:lnTo>
                  <a:lnTo>
                    <a:pt x="48" y="2069"/>
                  </a:lnTo>
                  <a:lnTo>
                    <a:pt x="1" y="2399"/>
                  </a:lnTo>
                  <a:lnTo>
                    <a:pt x="1" y="2681"/>
                  </a:lnTo>
                  <a:lnTo>
                    <a:pt x="1" y="3010"/>
                  </a:lnTo>
                  <a:lnTo>
                    <a:pt x="95" y="3339"/>
                  </a:lnTo>
                  <a:lnTo>
                    <a:pt x="236" y="3903"/>
                  </a:lnTo>
                  <a:lnTo>
                    <a:pt x="471" y="4421"/>
                  </a:lnTo>
                  <a:lnTo>
                    <a:pt x="753" y="4891"/>
                  </a:lnTo>
                  <a:lnTo>
                    <a:pt x="1036" y="5408"/>
                  </a:lnTo>
                  <a:lnTo>
                    <a:pt x="2541" y="7854"/>
                  </a:lnTo>
                  <a:lnTo>
                    <a:pt x="2870" y="7572"/>
                  </a:lnTo>
                  <a:lnTo>
                    <a:pt x="3199" y="7290"/>
                  </a:lnTo>
                  <a:lnTo>
                    <a:pt x="3481" y="6960"/>
                  </a:lnTo>
                  <a:lnTo>
                    <a:pt x="3716" y="6631"/>
                  </a:lnTo>
                  <a:lnTo>
                    <a:pt x="3951" y="6255"/>
                  </a:lnTo>
                  <a:lnTo>
                    <a:pt x="4140" y="5879"/>
                  </a:lnTo>
                  <a:lnTo>
                    <a:pt x="4328" y="5455"/>
                  </a:lnTo>
                  <a:lnTo>
                    <a:pt x="4469" y="5079"/>
                  </a:lnTo>
                  <a:lnTo>
                    <a:pt x="4563" y="4656"/>
                  </a:lnTo>
                  <a:lnTo>
                    <a:pt x="4657" y="4233"/>
                  </a:lnTo>
                  <a:lnTo>
                    <a:pt x="4657" y="3762"/>
                  </a:lnTo>
                  <a:lnTo>
                    <a:pt x="4657" y="3339"/>
                  </a:lnTo>
                  <a:lnTo>
                    <a:pt x="4657" y="2916"/>
                  </a:lnTo>
                  <a:lnTo>
                    <a:pt x="4563" y="2493"/>
                  </a:lnTo>
                  <a:lnTo>
                    <a:pt x="4469" y="2069"/>
                  </a:lnTo>
                  <a:lnTo>
                    <a:pt x="4281" y="1693"/>
                  </a:lnTo>
                  <a:lnTo>
                    <a:pt x="4045" y="1176"/>
                  </a:lnTo>
                  <a:lnTo>
                    <a:pt x="3716" y="706"/>
                  </a:lnTo>
                  <a:lnTo>
                    <a:pt x="3528" y="517"/>
                  </a:lnTo>
                  <a:lnTo>
                    <a:pt x="3293" y="329"/>
                  </a:lnTo>
                  <a:lnTo>
                    <a:pt x="3105" y="188"/>
                  </a:lnTo>
                  <a:lnTo>
                    <a:pt x="2823" y="94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52;p55">
              <a:extLst>
                <a:ext uri="{FF2B5EF4-FFF2-40B4-BE49-F238E27FC236}">
                  <a16:creationId xmlns:a16="http://schemas.microsoft.com/office/drawing/2014/main" id="{6AF7BE74-5A29-4953-9398-B106FE8BBDF8}"/>
                </a:ext>
              </a:extLst>
            </p:cNvPr>
            <p:cNvSpPr/>
            <p:nvPr/>
          </p:nvSpPr>
          <p:spPr>
            <a:xfrm>
              <a:off x="1714825" y="3189050"/>
              <a:ext cx="84675" cy="542025"/>
            </a:xfrm>
            <a:custGeom>
              <a:avLst/>
              <a:gdLst/>
              <a:ahLst/>
              <a:cxnLst/>
              <a:rect l="l" t="t" r="r" b="b"/>
              <a:pathLst>
                <a:path w="3387" h="21681" extrusionOk="0">
                  <a:moveTo>
                    <a:pt x="471" y="0"/>
                  </a:moveTo>
                  <a:lnTo>
                    <a:pt x="236" y="2775"/>
                  </a:lnTo>
                  <a:lnTo>
                    <a:pt x="95" y="5362"/>
                  </a:lnTo>
                  <a:lnTo>
                    <a:pt x="1" y="7713"/>
                  </a:lnTo>
                  <a:lnTo>
                    <a:pt x="48" y="9876"/>
                  </a:lnTo>
                  <a:lnTo>
                    <a:pt x="95" y="11852"/>
                  </a:lnTo>
                  <a:lnTo>
                    <a:pt x="236" y="13639"/>
                  </a:lnTo>
                  <a:lnTo>
                    <a:pt x="377" y="15238"/>
                  </a:lnTo>
                  <a:lnTo>
                    <a:pt x="612" y="16648"/>
                  </a:lnTo>
                  <a:lnTo>
                    <a:pt x="800" y="17871"/>
                  </a:lnTo>
                  <a:lnTo>
                    <a:pt x="1035" y="18906"/>
                  </a:lnTo>
                  <a:lnTo>
                    <a:pt x="1224" y="19752"/>
                  </a:lnTo>
                  <a:lnTo>
                    <a:pt x="1412" y="20458"/>
                  </a:lnTo>
                  <a:lnTo>
                    <a:pt x="1741" y="21398"/>
                  </a:lnTo>
                  <a:lnTo>
                    <a:pt x="1882" y="21681"/>
                  </a:lnTo>
                  <a:lnTo>
                    <a:pt x="3387" y="20599"/>
                  </a:lnTo>
                  <a:lnTo>
                    <a:pt x="3105" y="19893"/>
                  </a:lnTo>
                  <a:lnTo>
                    <a:pt x="2823" y="19094"/>
                  </a:lnTo>
                  <a:lnTo>
                    <a:pt x="2305" y="17495"/>
                  </a:lnTo>
                  <a:lnTo>
                    <a:pt x="1929" y="15802"/>
                  </a:lnTo>
                  <a:lnTo>
                    <a:pt x="1553" y="14109"/>
                  </a:lnTo>
                  <a:lnTo>
                    <a:pt x="1271" y="12369"/>
                  </a:lnTo>
                  <a:lnTo>
                    <a:pt x="1035" y="10629"/>
                  </a:lnTo>
                  <a:lnTo>
                    <a:pt x="847" y="8983"/>
                  </a:lnTo>
                  <a:lnTo>
                    <a:pt x="706" y="7384"/>
                  </a:lnTo>
                  <a:lnTo>
                    <a:pt x="518" y="4468"/>
                  </a:lnTo>
                  <a:lnTo>
                    <a:pt x="471" y="2117"/>
                  </a:lnTo>
                  <a:lnTo>
                    <a:pt x="471" y="565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53;p55">
              <a:extLst>
                <a:ext uri="{FF2B5EF4-FFF2-40B4-BE49-F238E27FC236}">
                  <a16:creationId xmlns:a16="http://schemas.microsoft.com/office/drawing/2014/main" id="{B9F9386F-A695-4B1C-8938-95A019F00E4D}"/>
                </a:ext>
              </a:extLst>
            </p:cNvPr>
            <p:cNvSpPr/>
            <p:nvPr/>
          </p:nvSpPr>
          <p:spPr>
            <a:xfrm>
              <a:off x="1102275" y="3558225"/>
              <a:ext cx="34125" cy="243400"/>
            </a:xfrm>
            <a:custGeom>
              <a:avLst/>
              <a:gdLst/>
              <a:ahLst/>
              <a:cxnLst/>
              <a:rect l="l" t="t" r="r" b="b"/>
              <a:pathLst>
                <a:path w="1365" h="9736" extrusionOk="0">
                  <a:moveTo>
                    <a:pt x="1364" y="0"/>
                  </a:moveTo>
                  <a:lnTo>
                    <a:pt x="1" y="9077"/>
                  </a:lnTo>
                  <a:lnTo>
                    <a:pt x="1035" y="9735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336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501390" y="523461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729740 w 5189220"/>
              <a:gd name="connsiteY3" fmla="*/ 0 h 646331"/>
              <a:gd name="connsiteX4" fmla="*/ 2358212 w 5189220"/>
              <a:gd name="connsiteY4" fmla="*/ 0 h 646331"/>
              <a:gd name="connsiteX5" fmla="*/ 3038577 w 5189220"/>
              <a:gd name="connsiteY5" fmla="*/ 0 h 646331"/>
              <a:gd name="connsiteX6" fmla="*/ 3667049 w 5189220"/>
              <a:gd name="connsiteY6" fmla="*/ 0 h 646331"/>
              <a:gd name="connsiteX7" fmla="*/ 4347413 w 5189220"/>
              <a:gd name="connsiteY7" fmla="*/ 0 h 646331"/>
              <a:gd name="connsiteX8" fmla="*/ 5189220 w 5189220"/>
              <a:gd name="connsiteY8" fmla="*/ 0 h 646331"/>
              <a:gd name="connsiteX9" fmla="*/ 5189220 w 5189220"/>
              <a:gd name="connsiteY9" fmla="*/ 329629 h 646331"/>
              <a:gd name="connsiteX10" fmla="*/ 5189220 w 5189220"/>
              <a:gd name="connsiteY10" fmla="*/ 646331 h 646331"/>
              <a:gd name="connsiteX11" fmla="*/ 4508856 w 5189220"/>
              <a:gd name="connsiteY11" fmla="*/ 646331 h 646331"/>
              <a:gd name="connsiteX12" fmla="*/ 3984168 w 5189220"/>
              <a:gd name="connsiteY12" fmla="*/ 646331 h 646331"/>
              <a:gd name="connsiteX13" fmla="*/ 3563264 w 5189220"/>
              <a:gd name="connsiteY13" fmla="*/ 646331 h 646331"/>
              <a:gd name="connsiteX14" fmla="*/ 3090469 w 5189220"/>
              <a:gd name="connsiteY14" fmla="*/ 646331 h 646331"/>
              <a:gd name="connsiteX15" fmla="*/ 2669565 w 5189220"/>
              <a:gd name="connsiteY15" fmla="*/ 646331 h 646331"/>
              <a:gd name="connsiteX16" fmla="*/ 2196770 w 5189220"/>
              <a:gd name="connsiteY16" fmla="*/ 646331 h 646331"/>
              <a:gd name="connsiteX17" fmla="*/ 1516405 w 5189220"/>
              <a:gd name="connsiteY17" fmla="*/ 646331 h 646331"/>
              <a:gd name="connsiteX18" fmla="*/ 1095502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68406" y="-45742"/>
                  <a:pt x="505009" y="17222"/>
                  <a:pt x="680364" y="0"/>
                </a:cubicBezTo>
                <a:cubicBezTo>
                  <a:pt x="855719" y="-17222"/>
                  <a:pt x="1020943" y="17555"/>
                  <a:pt x="1205052" y="0"/>
                </a:cubicBezTo>
                <a:cubicBezTo>
                  <a:pt x="1389161" y="-17555"/>
                  <a:pt x="1575568" y="37335"/>
                  <a:pt x="1729740" y="0"/>
                </a:cubicBezTo>
                <a:cubicBezTo>
                  <a:pt x="1883912" y="-37335"/>
                  <a:pt x="2072528" y="45045"/>
                  <a:pt x="2358212" y="0"/>
                </a:cubicBezTo>
                <a:cubicBezTo>
                  <a:pt x="2643896" y="-45045"/>
                  <a:pt x="2726540" y="71294"/>
                  <a:pt x="3038577" y="0"/>
                </a:cubicBezTo>
                <a:cubicBezTo>
                  <a:pt x="3350615" y="-71294"/>
                  <a:pt x="3388825" y="15802"/>
                  <a:pt x="3667049" y="0"/>
                </a:cubicBezTo>
                <a:cubicBezTo>
                  <a:pt x="3945273" y="-15802"/>
                  <a:pt x="4194475" y="21849"/>
                  <a:pt x="4347413" y="0"/>
                </a:cubicBezTo>
                <a:cubicBezTo>
                  <a:pt x="4500351" y="-21849"/>
                  <a:pt x="4982808" y="54623"/>
                  <a:pt x="5189220" y="0"/>
                </a:cubicBezTo>
                <a:cubicBezTo>
                  <a:pt x="5226054" y="86356"/>
                  <a:pt x="5171240" y="179448"/>
                  <a:pt x="5189220" y="329629"/>
                </a:cubicBezTo>
                <a:cubicBezTo>
                  <a:pt x="5207200" y="479810"/>
                  <a:pt x="5186682" y="544805"/>
                  <a:pt x="5189220" y="646331"/>
                </a:cubicBezTo>
                <a:cubicBezTo>
                  <a:pt x="4946079" y="661443"/>
                  <a:pt x="4771654" y="644319"/>
                  <a:pt x="4508856" y="646331"/>
                </a:cubicBezTo>
                <a:cubicBezTo>
                  <a:pt x="4246058" y="648343"/>
                  <a:pt x="4149915" y="607805"/>
                  <a:pt x="3984168" y="646331"/>
                </a:cubicBezTo>
                <a:cubicBezTo>
                  <a:pt x="3818421" y="684857"/>
                  <a:pt x="3691505" y="613567"/>
                  <a:pt x="3563264" y="646331"/>
                </a:cubicBezTo>
                <a:cubicBezTo>
                  <a:pt x="3435023" y="679095"/>
                  <a:pt x="3289490" y="589772"/>
                  <a:pt x="3090469" y="646331"/>
                </a:cubicBezTo>
                <a:cubicBezTo>
                  <a:pt x="2891448" y="702890"/>
                  <a:pt x="2840407" y="613707"/>
                  <a:pt x="2669565" y="646331"/>
                </a:cubicBezTo>
                <a:cubicBezTo>
                  <a:pt x="2498723" y="678955"/>
                  <a:pt x="2397222" y="630227"/>
                  <a:pt x="2196770" y="646331"/>
                </a:cubicBezTo>
                <a:cubicBezTo>
                  <a:pt x="1996319" y="662435"/>
                  <a:pt x="1833402" y="624149"/>
                  <a:pt x="1516405" y="646331"/>
                </a:cubicBezTo>
                <a:cubicBezTo>
                  <a:pt x="1199408" y="668513"/>
                  <a:pt x="1239569" y="612533"/>
                  <a:pt x="1095502" y="646331"/>
                </a:cubicBezTo>
                <a:cubicBezTo>
                  <a:pt x="951435" y="680129"/>
                  <a:pt x="276025" y="530161"/>
                  <a:pt x="0" y="646331"/>
                </a:cubicBezTo>
                <a:cubicBezTo>
                  <a:pt x="-12847" y="580480"/>
                  <a:pt x="13921" y="398203"/>
                  <a:pt x="0" y="329629"/>
                </a:cubicBezTo>
                <a:cubicBezTo>
                  <a:pt x="-13921" y="261055"/>
                  <a:pt x="18997" y="10935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6400571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OBJETIVOS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34C479-E792-4CD0-9CFC-2CF63198A2FA}"/>
              </a:ext>
            </a:extLst>
          </p:cNvPr>
          <p:cNvSpPr txBox="1"/>
          <p:nvPr/>
        </p:nvSpPr>
        <p:spPr>
          <a:xfrm>
            <a:off x="1351721" y="1600056"/>
            <a:ext cx="2531165" cy="369332"/>
          </a:xfrm>
          <a:custGeom>
            <a:avLst/>
            <a:gdLst>
              <a:gd name="connsiteX0" fmla="*/ 0 w 2531165"/>
              <a:gd name="connsiteY0" fmla="*/ 0 h 369332"/>
              <a:gd name="connsiteX1" fmla="*/ 430298 w 2531165"/>
              <a:gd name="connsiteY1" fmla="*/ 0 h 369332"/>
              <a:gd name="connsiteX2" fmla="*/ 911219 w 2531165"/>
              <a:gd name="connsiteY2" fmla="*/ 0 h 369332"/>
              <a:gd name="connsiteX3" fmla="*/ 1341517 w 2531165"/>
              <a:gd name="connsiteY3" fmla="*/ 0 h 369332"/>
              <a:gd name="connsiteX4" fmla="*/ 1771816 w 2531165"/>
              <a:gd name="connsiteY4" fmla="*/ 0 h 369332"/>
              <a:gd name="connsiteX5" fmla="*/ 2531165 w 2531165"/>
              <a:gd name="connsiteY5" fmla="*/ 0 h 369332"/>
              <a:gd name="connsiteX6" fmla="*/ 2531165 w 2531165"/>
              <a:gd name="connsiteY6" fmla="*/ 369332 h 369332"/>
              <a:gd name="connsiteX7" fmla="*/ 1999620 w 2531165"/>
              <a:gd name="connsiteY7" fmla="*/ 369332 h 369332"/>
              <a:gd name="connsiteX8" fmla="*/ 1442764 w 2531165"/>
              <a:gd name="connsiteY8" fmla="*/ 369332 h 369332"/>
              <a:gd name="connsiteX9" fmla="*/ 885908 w 2531165"/>
              <a:gd name="connsiteY9" fmla="*/ 369332 h 369332"/>
              <a:gd name="connsiteX10" fmla="*/ 0 w 2531165"/>
              <a:gd name="connsiteY10" fmla="*/ 369332 h 369332"/>
              <a:gd name="connsiteX11" fmla="*/ 0 w 2531165"/>
              <a:gd name="connsiteY11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1165" h="369332" fill="none" extrusionOk="0">
                <a:moveTo>
                  <a:pt x="0" y="0"/>
                </a:moveTo>
                <a:cubicBezTo>
                  <a:pt x="180757" y="-17167"/>
                  <a:pt x="344195" y="49467"/>
                  <a:pt x="430298" y="0"/>
                </a:cubicBezTo>
                <a:cubicBezTo>
                  <a:pt x="516401" y="-49467"/>
                  <a:pt x="742299" y="16231"/>
                  <a:pt x="911219" y="0"/>
                </a:cubicBezTo>
                <a:cubicBezTo>
                  <a:pt x="1080139" y="-16231"/>
                  <a:pt x="1180604" y="46321"/>
                  <a:pt x="1341517" y="0"/>
                </a:cubicBezTo>
                <a:cubicBezTo>
                  <a:pt x="1502430" y="-46321"/>
                  <a:pt x="1680940" y="17752"/>
                  <a:pt x="1771816" y="0"/>
                </a:cubicBezTo>
                <a:cubicBezTo>
                  <a:pt x="1862692" y="-17752"/>
                  <a:pt x="2156153" y="1980"/>
                  <a:pt x="2531165" y="0"/>
                </a:cubicBezTo>
                <a:cubicBezTo>
                  <a:pt x="2534546" y="147858"/>
                  <a:pt x="2530130" y="237190"/>
                  <a:pt x="2531165" y="369332"/>
                </a:cubicBezTo>
                <a:cubicBezTo>
                  <a:pt x="2313553" y="378432"/>
                  <a:pt x="2202566" y="311498"/>
                  <a:pt x="1999620" y="369332"/>
                </a:cubicBezTo>
                <a:cubicBezTo>
                  <a:pt x="1796675" y="427166"/>
                  <a:pt x="1719004" y="343126"/>
                  <a:pt x="1442764" y="369332"/>
                </a:cubicBezTo>
                <a:cubicBezTo>
                  <a:pt x="1166524" y="395538"/>
                  <a:pt x="1144792" y="321965"/>
                  <a:pt x="885908" y="369332"/>
                </a:cubicBezTo>
                <a:cubicBezTo>
                  <a:pt x="627024" y="416699"/>
                  <a:pt x="281674" y="282857"/>
                  <a:pt x="0" y="369332"/>
                </a:cubicBezTo>
                <a:cubicBezTo>
                  <a:pt x="-28184" y="234778"/>
                  <a:pt x="26765" y="101029"/>
                  <a:pt x="0" y="0"/>
                </a:cubicBezTo>
                <a:close/>
              </a:path>
              <a:path w="2531165" h="369332" stroke="0" extrusionOk="0">
                <a:moveTo>
                  <a:pt x="0" y="0"/>
                </a:moveTo>
                <a:cubicBezTo>
                  <a:pt x="147438" y="-8864"/>
                  <a:pt x="276798" y="5682"/>
                  <a:pt x="480921" y="0"/>
                </a:cubicBezTo>
                <a:cubicBezTo>
                  <a:pt x="685044" y="-5682"/>
                  <a:pt x="869280" y="190"/>
                  <a:pt x="1012466" y="0"/>
                </a:cubicBezTo>
                <a:cubicBezTo>
                  <a:pt x="1155652" y="-190"/>
                  <a:pt x="1249471" y="53072"/>
                  <a:pt x="1468076" y="0"/>
                </a:cubicBezTo>
                <a:cubicBezTo>
                  <a:pt x="1686681" y="-53072"/>
                  <a:pt x="1800050" y="28169"/>
                  <a:pt x="1974309" y="0"/>
                </a:cubicBezTo>
                <a:cubicBezTo>
                  <a:pt x="2148568" y="-28169"/>
                  <a:pt x="2401512" y="11614"/>
                  <a:pt x="2531165" y="0"/>
                </a:cubicBezTo>
                <a:cubicBezTo>
                  <a:pt x="2538814" y="143037"/>
                  <a:pt x="2525850" y="233702"/>
                  <a:pt x="2531165" y="369332"/>
                </a:cubicBezTo>
                <a:cubicBezTo>
                  <a:pt x="2297171" y="399509"/>
                  <a:pt x="2154201" y="346996"/>
                  <a:pt x="2050244" y="369332"/>
                </a:cubicBezTo>
                <a:cubicBezTo>
                  <a:pt x="1946287" y="391668"/>
                  <a:pt x="1708341" y="335871"/>
                  <a:pt x="1594634" y="369332"/>
                </a:cubicBezTo>
                <a:cubicBezTo>
                  <a:pt x="1480927" y="402793"/>
                  <a:pt x="1221413" y="347258"/>
                  <a:pt x="1113713" y="369332"/>
                </a:cubicBezTo>
                <a:cubicBezTo>
                  <a:pt x="1006013" y="391406"/>
                  <a:pt x="878102" y="352510"/>
                  <a:pt x="658103" y="369332"/>
                </a:cubicBezTo>
                <a:cubicBezTo>
                  <a:pt x="438104" y="386154"/>
                  <a:pt x="185825" y="344435"/>
                  <a:pt x="0" y="369332"/>
                </a:cubicBezTo>
                <a:cubicBezTo>
                  <a:pt x="-17629" y="287325"/>
                  <a:pt x="11971" y="1801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GENERAL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AB03C-1C52-42C2-8999-37A6BC2DF999}"/>
              </a:ext>
            </a:extLst>
          </p:cNvPr>
          <p:cNvSpPr txBox="1"/>
          <p:nvPr/>
        </p:nvSpPr>
        <p:spPr>
          <a:xfrm>
            <a:off x="6520071" y="1628289"/>
            <a:ext cx="2531165" cy="369332"/>
          </a:xfrm>
          <a:custGeom>
            <a:avLst/>
            <a:gdLst>
              <a:gd name="connsiteX0" fmla="*/ 0 w 2531165"/>
              <a:gd name="connsiteY0" fmla="*/ 0 h 369332"/>
              <a:gd name="connsiteX1" fmla="*/ 531545 w 2531165"/>
              <a:gd name="connsiteY1" fmla="*/ 0 h 369332"/>
              <a:gd name="connsiteX2" fmla="*/ 961843 w 2531165"/>
              <a:gd name="connsiteY2" fmla="*/ 0 h 369332"/>
              <a:gd name="connsiteX3" fmla="*/ 1518699 w 2531165"/>
              <a:gd name="connsiteY3" fmla="*/ 0 h 369332"/>
              <a:gd name="connsiteX4" fmla="*/ 2075555 w 2531165"/>
              <a:gd name="connsiteY4" fmla="*/ 0 h 369332"/>
              <a:gd name="connsiteX5" fmla="*/ 2531165 w 2531165"/>
              <a:gd name="connsiteY5" fmla="*/ 0 h 369332"/>
              <a:gd name="connsiteX6" fmla="*/ 2531165 w 2531165"/>
              <a:gd name="connsiteY6" fmla="*/ 369332 h 369332"/>
              <a:gd name="connsiteX7" fmla="*/ 2024932 w 2531165"/>
              <a:gd name="connsiteY7" fmla="*/ 369332 h 369332"/>
              <a:gd name="connsiteX8" fmla="*/ 1594634 w 2531165"/>
              <a:gd name="connsiteY8" fmla="*/ 369332 h 369332"/>
              <a:gd name="connsiteX9" fmla="*/ 1037778 w 2531165"/>
              <a:gd name="connsiteY9" fmla="*/ 369332 h 369332"/>
              <a:gd name="connsiteX10" fmla="*/ 480921 w 2531165"/>
              <a:gd name="connsiteY10" fmla="*/ 369332 h 369332"/>
              <a:gd name="connsiteX11" fmla="*/ 0 w 2531165"/>
              <a:gd name="connsiteY11" fmla="*/ 369332 h 369332"/>
              <a:gd name="connsiteX12" fmla="*/ 0 w 2531165"/>
              <a:gd name="connsiteY12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1165" h="369332" extrusionOk="0">
                <a:moveTo>
                  <a:pt x="0" y="0"/>
                </a:moveTo>
                <a:cubicBezTo>
                  <a:pt x="263117" y="-44404"/>
                  <a:pt x="342097" y="31249"/>
                  <a:pt x="531545" y="0"/>
                </a:cubicBezTo>
                <a:cubicBezTo>
                  <a:pt x="720994" y="-31249"/>
                  <a:pt x="808150" y="4049"/>
                  <a:pt x="961843" y="0"/>
                </a:cubicBezTo>
                <a:cubicBezTo>
                  <a:pt x="1115536" y="-4049"/>
                  <a:pt x="1379075" y="16477"/>
                  <a:pt x="1518699" y="0"/>
                </a:cubicBezTo>
                <a:cubicBezTo>
                  <a:pt x="1658323" y="-16477"/>
                  <a:pt x="1938402" y="65237"/>
                  <a:pt x="2075555" y="0"/>
                </a:cubicBezTo>
                <a:cubicBezTo>
                  <a:pt x="2212708" y="-65237"/>
                  <a:pt x="2394490" y="15836"/>
                  <a:pt x="2531165" y="0"/>
                </a:cubicBezTo>
                <a:cubicBezTo>
                  <a:pt x="2554106" y="117314"/>
                  <a:pt x="2490541" y="271599"/>
                  <a:pt x="2531165" y="369332"/>
                </a:cubicBezTo>
                <a:cubicBezTo>
                  <a:pt x="2335391" y="373901"/>
                  <a:pt x="2277728" y="319451"/>
                  <a:pt x="2024932" y="369332"/>
                </a:cubicBezTo>
                <a:cubicBezTo>
                  <a:pt x="1772136" y="419213"/>
                  <a:pt x="1715757" y="320311"/>
                  <a:pt x="1594634" y="369332"/>
                </a:cubicBezTo>
                <a:cubicBezTo>
                  <a:pt x="1473511" y="418353"/>
                  <a:pt x="1173314" y="353025"/>
                  <a:pt x="1037778" y="369332"/>
                </a:cubicBezTo>
                <a:cubicBezTo>
                  <a:pt x="902242" y="385639"/>
                  <a:pt x="685358" y="315056"/>
                  <a:pt x="480921" y="369332"/>
                </a:cubicBezTo>
                <a:cubicBezTo>
                  <a:pt x="276484" y="423608"/>
                  <a:pt x="143674" y="340085"/>
                  <a:pt x="0" y="369332"/>
                </a:cubicBezTo>
                <a:cubicBezTo>
                  <a:pt x="-10673" y="279043"/>
                  <a:pt x="29285" y="11061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22223298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ESPECÍFICOS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586098-47E7-45E7-8910-D7A55A083F5A}"/>
              </a:ext>
            </a:extLst>
          </p:cNvPr>
          <p:cNvSpPr txBox="1"/>
          <p:nvPr/>
        </p:nvSpPr>
        <p:spPr>
          <a:xfrm>
            <a:off x="940904" y="2196404"/>
            <a:ext cx="3352800" cy="1350178"/>
          </a:xfrm>
          <a:custGeom>
            <a:avLst/>
            <a:gdLst>
              <a:gd name="connsiteX0" fmla="*/ 0 w 3352800"/>
              <a:gd name="connsiteY0" fmla="*/ 0 h 1350178"/>
              <a:gd name="connsiteX1" fmla="*/ 625856 w 3352800"/>
              <a:gd name="connsiteY1" fmla="*/ 0 h 1350178"/>
              <a:gd name="connsiteX2" fmla="*/ 1184656 w 3352800"/>
              <a:gd name="connsiteY2" fmla="*/ 0 h 1350178"/>
              <a:gd name="connsiteX3" fmla="*/ 1810512 w 3352800"/>
              <a:gd name="connsiteY3" fmla="*/ 0 h 1350178"/>
              <a:gd name="connsiteX4" fmla="*/ 2436368 w 3352800"/>
              <a:gd name="connsiteY4" fmla="*/ 0 h 1350178"/>
              <a:gd name="connsiteX5" fmla="*/ 3352800 w 3352800"/>
              <a:gd name="connsiteY5" fmla="*/ 0 h 1350178"/>
              <a:gd name="connsiteX6" fmla="*/ 3352800 w 3352800"/>
              <a:gd name="connsiteY6" fmla="*/ 450059 h 1350178"/>
              <a:gd name="connsiteX7" fmla="*/ 3352800 w 3352800"/>
              <a:gd name="connsiteY7" fmla="*/ 913620 h 1350178"/>
              <a:gd name="connsiteX8" fmla="*/ 3352800 w 3352800"/>
              <a:gd name="connsiteY8" fmla="*/ 1350178 h 1350178"/>
              <a:gd name="connsiteX9" fmla="*/ 2794000 w 3352800"/>
              <a:gd name="connsiteY9" fmla="*/ 1350178 h 1350178"/>
              <a:gd name="connsiteX10" fmla="*/ 2335784 w 3352800"/>
              <a:gd name="connsiteY10" fmla="*/ 1350178 h 1350178"/>
              <a:gd name="connsiteX11" fmla="*/ 1709928 w 3352800"/>
              <a:gd name="connsiteY11" fmla="*/ 1350178 h 1350178"/>
              <a:gd name="connsiteX12" fmla="*/ 1117600 w 3352800"/>
              <a:gd name="connsiteY12" fmla="*/ 1350178 h 1350178"/>
              <a:gd name="connsiteX13" fmla="*/ 491744 w 3352800"/>
              <a:gd name="connsiteY13" fmla="*/ 1350178 h 1350178"/>
              <a:gd name="connsiteX14" fmla="*/ 0 w 3352800"/>
              <a:gd name="connsiteY14" fmla="*/ 1350178 h 1350178"/>
              <a:gd name="connsiteX15" fmla="*/ 0 w 3352800"/>
              <a:gd name="connsiteY15" fmla="*/ 927122 h 1350178"/>
              <a:gd name="connsiteX16" fmla="*/ 0 w 3352800"/>
              <a:gd name="connsiteY16" fmla="*/ 463561 h 1350178"/>
              <a:gd name="connsiteX17" fmla="*/ 0 w 3352800"/>
              <a:gd name="connsiteY17" fmla="*/ 0 h 135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2800" h="1350178" extrusionOk="0">
                <a:moveTo>
                  <a:pt x="0" y="0"/>
                </a:moveTo>
                <a:cubicBezTo>
                  <a:pt x="251235" y="-64445"/>
                  <a:pt x="401012" y="19325"/>
                  <a:pt x="625856" y="0"/>
                </a:cubicBezTo>
                <a:cubicBezTo>
                  <a:pt x="850700" y="-19325"/>
                  <a:pt x="1057141" y="63436"/>
                  <a:pt x="1184656" y="0"/>
                </a:cubicBezTo>
                <a:cubicBezTo>
                  <a:pt x="1312171" y="-63436"/>
                  <a:pt x="1677282" y="18608"/>
                  <a:pt x="1810512" y="0"/>
                </a:cubicBezTo>
                <a:cubicBezTo>
                  <a:pt x="1943742" y="-18608"/>
                  <a:pt x="2175732" y="27966"/>
                  <a:pt x="2436368" y="0"/>
                </a:cubicBezTo>
                <a:cubicBezTo>
                  <a:pt x="2697004" y="-27966"/>
                  <a:pt x="2961186" y="100708"/>
                  <a:pt x="3352800" y="0"/>
                </a:cubicBezTo>
                <a:cubicBezTo>
                  <a:pt x="3402492" y="221359"/>
                  <a:pt x="3300490" y="261565"/>
                  <a:pt x="3352800" y="450059"/>
                </a:cubicBezTo>
                <a:cubicBezTo>
                  <a:pt x="3405110" y="638553"/>
                  <a:pt x="3335312" y="735400"/>
                  <a:pt x="3352800" y="913620"/>
                </a:cubicBezTo>
                <a:cubicBezTo>
                  <a:pt x="3370288" y="1091840"/>
                  <a:pt x="3305292" y="1146930"/>
                  <a:pt x="3352800" y="1350178"/>
                </a:cubicBezTo>
                <a:cubicBezTo>
                  <a:pt x="3161316" y="1373364"/>
                  <a:pt x="3036756" y="1298235"/>
                  <a:pt x="2794000" y="1350178"/>
                </a:cubicBezTo>
                <a:cubicBezTo>
                  <a:pt x="2551244" y="1402121"/>
                  <a:pt x="2474494" y="1339917"/>
                  <a:pt x="2335784" y="1350178"/>
                </a:cubicBezTo>
                <a:cubicBezTo>
                  <a:pt x="2197074" y="1360439"/>
                  <a:pt x="1966437" y="1288127"/>
                  <a:pt x="1709928" y="1350178"/>
                </a:cubicBezTo>
                <a:cubicBezTo>
                  <a:pt x="1453419" y="1412229"/>
                  <a:pt x="1273204" y="1287720"/>
                  <a:pt x="1117600" y="1350178"/>
                </a:cubicBezTo>
                <a:cubicBezTo>
                  <a:pt x="961996" y="1412636"/>
                  <a:pt x="779554" y="1333429"/>
                  <a:pt x="491744" y="1350178"/>
                </a:cubicBezTo>
                <a:cubicBezTo>
                  <a:pt x="203934" y="1366927"/>
                  <a:pt x="237520" y="1303548"/>
                  <a:pt x="0" y="1350178"/>
                </a:cubicBezTo>
                <a:cubicBezTo>
                  <a:pt x="-31302" y="1198698"/>
                  <a:pt x="29091" y="1105601"/>
                  <a:pt x="0" y="927122"/>
                </a:cubicBezTo>
                <a:cubicBezTo>
                  <a:pt x="-29091" y="748643"/>
                  <a:pt x="11954" y="677300"/>
                  <a:pt x="0" y="463561"/>
                </a:cubicBezTo>
                <a:cubicBezTo>
                  <a:pt x="-11954" y="249822"/>
                  <a:pt x="13642" y="1799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872084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Evaluar la respuesta de dos protocolos de sincronización de celo, para receptoras de embriones bovinos en razas mestizas de leche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C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BD753C-BB30-4C78-A287-25D356B96104}"/>
              </a:ext>
            </a:extLst>
          </p:cNvPr>
          <p:cNvSpPr txBox="1"/>
          <p:nvPr/>
        </p:nvSpPr>
        <p:spPr>
          <a:xfrm>
            <a:off x="4856922" y="2150685"/>
            <a:ext cx="6804991" cy="1028423"/>
          </a:xfrm>
          <a:custGeom>
            <a:avLst/>
            <a:gdLst>
              <a:gd name="connsiteX0" fmla="*/ 0 w 6804991"/>
              <a:gd name="connsiteY0" fmla="*/ 0 h 1028423"/>
              <a:gd name="connsiteX1" fmla="*/ 635132 w 6804991"/>
              <a:gd name="connsiteY1" fmla="*/ 0 h 1028423"/>
              <a:gd name="connsiteX2" fmla="*/ 998065 w 6804991"/>
              <a:gd name="connsiteY2" fmla="*/ 0 h 1028423"/>
              <a:gd name="connsiteX3" fmla="*/ 1701248 w 6804991"/>
              <a:gd name="connsiteY3" fmla="*/ 0 h 1028423"/>
              <a:gd name="connsiteX4" fmla="*/ 2132231 w 6804991"/>
              <a:gd name="connsiteY4" fmla="*/ 0 h 1028423"/>
              <a:gd name="connsiteX5" fmla="*/ 2563213 w 6804991"/>
              <a:gd name="connsiteY5" fmla="*/ 0 h 1028423"/>
              <a:gd name="connsiteX6" fmla="*/ 3062246 w 6804991"/>
              <a:gd name="connsiteY6" fmla="*/ 0 h 1028423"/>
              <a:gd name="connsiteX7" fmla="*/ 3561279 w 6804991"/>
              <a:gd name="connsiteY7" fmla="*/ 0 h 1028423"/>
              <a:gd name="connsiteX8" fmla="*/ 4264461 w 6804991"/>
              <a:gd name="connsiteY8" fmla="*/ 0 h 1028423"/>
              <a:gd name="connsiteX9" fmla="*/ 4695444 w 6804991"/>
              <a:gd name="connsiteY9" fmla="*/ 0 h 1028423"/>
              <a:gd name="connsiteX10" fmla="*/ 5330576 w 6804991"/>
              <a:gd name="connsiteY10" fmla="*/ 0 h 1028423"/>
              <a:gd name="connsiteX11" fmla="*/ 5897659 w 6804991"/>
              <a:gd name="connsiteY11" fmla="*/ 0 h 1028423"/>
              <a:gd name="connsiteX12" fmla="*/ 6804991 w 6804991"/>
              <a:gd name="connsiteY12" fmla="*/ 0 h 1028423"/>
              <a:gd name="connsiteX13" fmla="*/ 6804991 w 6804991"/>
              <a:gd name="connsiteY13" fmla="*/ 493643 h 1028423"/>
              <a:gd name="connsiteX14" fmla="*/ 6804991 w 6804991"/>
              <a:gd name="connsiteY14" fmla="*/ 1028423 h 1028423"/>
              <a:gd name="connsiteX15" fmla="*/ 6374008 w 6804991"/>
              <a:gd name="connsiteY15" fmla="*/ 1028423 h 1028423"/>
              <a:gd name="connsiteX16" fmla="*/ 5943025 w 6804991"/>
              <a:gd name="connsiteY16" fmla="*/ 1028423 h 1028423"/>
              <a:gd name="connsiteX17" fmla="*/ 5443993 w 6804991"/>
              <a:gd name="connsiteY17" fmla="*/ 1028423 h 1028423"/>
              <a:gd name="connsiteX18" fmla="*/ 5013010 w 6804991"/>
              <a:gd name="connsiteY18" fmla="*/ 1028423 h 1028423"/>
              <a:gd name="connsiteX19" fmla="*/ 4650077 w 6804991"/>
              <a:gd name="connsiteY19" fmla="*/ 1028423 h 1028423"/>
              <a:gd name="connsiteX20" fmla="*/ 4151045 w 6804991"/>
              <a:gd name="connsiteY20" fmla="*/ 1028423 h 1028423"/>
              <a:gd name="connsiteX21" fmla="*/ 3720062 w 6804991"/>
              <a:gd name="connsiteY21" fmla="*/ 1028423 h 1028423"/>
              <a:gd name="connsiteX22" fmla="*/ 3221029 w 6804991"/>
              <a:gd name="connsiteY22" fmla="*/ 1028423 h 1028423"/>
              <a:gd name="connsiteX23" fmla="*/ 2585897 w 6804991"/>
              <a:gd name="connsiteY23" fmla="*/ 1028423 h 1028423"/>
              <a:gd name="connsiteX24" fmla="*/ 2154914 w 6804991"/>
              <a:gd name="connsiteY24" fmla="*/ 1028423 h 1028423"/>
              <a:gd name="connsiteX25" fmla="*/ 1791981 w 6804991"/>
              <a:gd name="connsiteY25" fmla="*/ 1028423 h 1028423"/>
              <a:gd name="connsiteX26" fmla="*/ 1429048 w 6804991"/>
              <a:gd name="connsiteY26" fmla="*/ 1028423 h 1028423"/>
              <a:gd name="connsiteX27" fmla="*/ 930015 w 6804991"/>
              <a:gd name="connsiteY27" fmla="*/ 1028423 h 1028423"/>
              <a:gd name="connsiteX28" fmla="*/ 499033 w 6804991"/>
              <a:gd name="connsiteY28" fmla="*/ 1028423 h 1028423"/>
              <a:gd name="connsiteX29" fmla="*/ 0 w 6804991"/>
              <a:gd name="connsiteY29" fmla="*/ 1028423 h 1028423"/>
              <a:gd name="connsiteX30" fmla="*/ 0 w 6804991"/>
              <a:gd name="connsiteY30" fmla="*/ 524496 h 1028423"/>
              <a:gd name="connsiteX31" fmla="*/ 0 w 6804991"/>
              <a:gd name="connsiteY31" fmla="*/ 0 h 102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04991" h="1028423" extrusionOk="0">
                <a:moveTo>
                  <a:pt x="0" y="0"/>
                </a:moveTo>
                <a:cubicBezTo>
                  <a:pt x="302369" y="-23449"/>
                  <a:pt x="490280" y="17537"/>
                  <a:pt x="635132" y="0"/>
                </a:cubicBezTo>
                <a:cubicBezTo>
                  <a:pt x="779984" y="-17537"/>
                  <a:pt x="831737" y="26066"/>
                  <a:pt x="998065" y="0"/>
                </a:cubicBezTo>
                <a:cubicBezTo>
                  <a:pt x="1164393" y="-26066"/>
                  <a:pt x="1457706" y="22143"/>
                  <a:pt x="1701248" y="0"/>
                </a:cubicBezTo>
                <a:cubicBezTo>
                  <a:pt x="1944790" y="-22143"/>
                  <a:pt x="2011616" y="16297"/>
                  <a:pt x="2132231" y="0"/>
                </a:cubicBezTo>
                <a:cubicBezTo>
                  <a:pt x="2252846" y="-16297"/>
                  <a:pt x="2376873" y="32057"/>
                  <a:pt x="2563213" y="0"/>
                </a:cubicBezTo>
                <a:cubicBezTo>
                  <a:pt x="2749553" y="-32057"/>
                  <a:pt x="2838813" y="53449"/>
                  <a:pt x="3062246" y="0"/>
                </a:cubicBezTo>
                <a:cubicBezTo>
                  <a:pt x="3285679" y="-53449"/>
                  <a:pt x="3389927" y="40823"/>
                  <a:pt x="3561279" y="0"/>
                </a:cubicBezTo>
                <a:cubicBezTo>
                  <a:pt x="3732631" y="-40823"/>
                  <a:pt x="3924488" y="14708"/>
                  <a:pt x="4264461" y="0"/>
                </a:cubicBezTo>
                <a:cubicBezTo>
                  <a:pt x="4604434" y="-14708"/>
                  <a:pt x="4504817" y="26965"/>
                  <a:pt x="4695444" y="0"/>
                </a:cubicBezTo>
                <a:cubicBezTo>
                  <a:pt x="4886071" y="-26965"/>
                  <a:pt x="5042881" y="27245"/>
                  <a:pt x="5330576" y="0"/>
                </a:cubicBezTo>
                <a:cubicBezTo>
                  <a:pt x="5618271" y="-27245"/>
                  <a:pt x="5728379" y="52480"/>
                  <a:pt x="5897659" y="0"/>
                </a:cubicBezTo>
                <a:cubicBezTo>
                  <a:pt x="6066939" y="-52480"/>
                  <a:pt x="6398764" y="65445"/>
                  <a:pt x="6804991" y="0"/>
                </a:cubicBezTo>
                <a:cubicBezTo>
                  <a:pt x="6815478" y="174864"/>
                  <a:pt x="6779693" y="285468"/>
                  <a:pt x="6804991" y="493643"/>
                </a:cubicBezTo>
                <a:cubicBezTo>
                  <a:pt x="6830289" y="701818"/>
                  <a:pt x="6773070" y="846939"/>
                  <a:pt x="6804991" y="1028423"/>
                </a:cubicBezTo>
                <a:cubicBezTo>
                  <a:pt x="6589800" y="1028836"/>
                  <a:pt x="6469436" y="989512"/>
                  <a:pt x="6374008" y="1028423"/>
                </a:cubicBezTo>
                <a:cubicBezTo>
                  <a:pt x="6278580" y="1067334"/>
                  <a:pt x="6078290" y="1025500"/>
                  <a:pt x="5943025" y="1028423"/>
                </a:cubicBezTo>
                <a:cubicBezTo>
                  <a:pt x="5807760" y="1031346"/>
                  <a:pt x="5675102" y="1005992"/>
                  <a:pt x="5443993" y="1028423"/>
                </a:cubicBezTo>
                <a:cubicBezTo>
                  <a:pt x="5212884" y="1050854"/>
                  <a:pt x="5207134" y="1011775"/>
                  <a:pt x="5013010" y="1028423"/>
                </a:cubicBezTo>
                <a:cubicBezTo>
                  <a:pt x="4818886" y="1045071"/>
                  <a:pt x="4748447" y="1004975"/>
                  <a:pt x="4650077" y="1028423"/>
                </a:cubicBezTo>
                <a:cubicBezTo>
                  <a:pt x="4551707" y="1051871"/>
                  <a:pt x="4364673" y="1007083"/>
                  <a:pt x="4151045" y="1028423"/>
                </a:cubicBezTo>
                <a:cubicBezTo>
                  <a:pt x="3937417" y="1049763"/>
                  <a:pt x="3917834" y="1022885"/>
                  <a:pt x="3720062" y="1028423"/>
                </a:cubicBezTo>
                <a:cubicBezTo>
                  <a:pt x="3522290" y="1033961"/>
                  <a:pt x="3323232" y="1015491"/>
                  <a:pt x="3221029" y="1028423"/>
                </a:cubicBezTo>
                <a:cubicBezTo>
                  <a:pt x="3118826" y="1041355"/>
                  <a:pt x="2890692" y="990299"/>
                  <a:pt x="2585897" y="1028423"/>
                </a:cubicBezTo>
                <a:cubicBezTo>
                  <a:pt x="2281102" y="1066547"/>
                  <a:pt x="2318752" y="1025265"/>
                  <a:pt x="2154914" y="1028423"/>
                </a:cubicBezTo>
                <a:cubicBezTo>
                  <a:pt x="1991076" y="1031581"/>
                  <a:pt x="1883711" y="1000176"/>
                  <a:pt x="1791981" y="1028423"/>
                </a:cubicBezTo>
                <a:cubicBezTo>
                  <a:pt x="1700251" y="1056670"/>
                  <a:pt x="1562311" y="1008118"/>
                  <a:pt x="1429048" y="1028423"/>
                </a:cubicBezTo>
                <a:cubicBezTo>
                  <a:pt x="1295785" y="1048728"/>
                  <a:pt x="1114811" y="1027691"/>
                  <a:pt x="930015" y="1028423"/>
                </a:cubicBezTo>
                <a:cubicBezTo>
                  <a:pt x="745219" y="1029155"/>
                  <a:pt x="707258" y="1002087"/>
                  <a:pt x="499033" y="1028423"/>
                </a:cubicBezTo>
                <a:cubicBezTo>
                  <a:pt x="290808" y="1054759"/>
                  <a:pt x="235115" y="997150"/>
                  <a:pt x="0" y="1028423"/>
                </a:cubicBezTo>
                <a:cubicBezTo>
                  <a:pt x="-19788" y="860746"/>
                  <a:pt x="12641" y="668198"/>
                  <a:pt x="0" y="524496"/>
                </a:cubicBezTo>
                <a:cubicBezTo>
                  <a:pt x="-12641" y="380794"/>
                  <a:pt x="36846" y="1318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45044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el protocolo con mayor eficiencia en respuesta a la sincronización de celo en las hembras receptoras.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2CC888-AEA7-4354-835F-B13B3DCE00CB}"/>
              </a:ext>
            </a:extLst>
          </p:cNvPr>
          <p:cNvSpPr txBox="1"/>
          <p:nvPr/>
        </p:nvSpPr>
        <p:spPr>
          <a:xfrm>
            <a:off x="4856922" y="3268145"/>
            <a:ext cx="6804990" cy="703847"/>
          </a:xfrm>
          <a:custGeom>
            <a:avLst/>
            <a:gdLst>
              <a:gd name="connsiteX0" fmla="*/ 0 w 6804990"/>
              <a:gd name="connsiteY0" fmla="*/ 0 h 703847"/>
              <a:gd name="connsiteX1" fmla="*/ 430983 w 6804990"/>
              <a:gd name="connsiteY1" fmla="*/ 0 h 703847"/>
              <a:gd name="connsiteX2" fmla="*/ 861965 w 6804990"/>
              <a:gd name="connsiteY2" fmla="*/ 0 h 703847"/>
              <a:gd name="connsiteX3" fmla="*/ 1565148 w 6804990"/>
              <a:gd name="connsiteY3" fmla="*/ 0 h 703847"/>
              <a:gd name="connsiteX4" fmla="*/ 2132230 w 6804990"/>
              <a:gd name="connsiteY4" fmla="*/ 0 h 703847"/>
              <a:gd name="connsiteX5" fmla="*/ 2767363 w 6804990"/>
              <a:gd name="connsiteY5" fmla="*/ 0 h 703847"/>
              <a:gd name="connsiteX6" fmla="*/ 3470545 w 6804990"/>
              <a:gd name="connsiteY6" fmla="*/ 0 h 703847"/>
              <a:gd name="connsiteX7" fmla="*/ 3833478 w 6804990"/>
              <a:gd name="connsiteY7" fmla="*/ 0 h 703847"/>
              <a:gd name="connsiteX8" fmla="*/ 4468610 w 6804990"/>
              <a:gd name="connsiteY8" fmla="*/ 0 h 703847"/>
              <a:gd name="connsiteX9" fmla="*/ 4967643 w 6804990"/>
              <a:gd name="connsiteY9" fmla="*/ 0 h 703847"/>
              <a:gd name="connsiteX10" fmla="*/ 5602775 w 6804990"/>
              <a:gd name="connsiteY10" fmla="*/ 0 h 703847"/>
              <a:gd name="connsiteX11" fmla="*/ 5965708 w 6804990"/>
              <a:gd name="connsiteY11" fmla="*/ 0 h 703847"/>
              <a:gd name="connsiteX12" fmla="*/ 6804990 w 6804990"/>
              <a:gd name="connsiteY12" fmla="*/ 0 h 703847"/>
              <a:gd name="connsiteX13" fmla="*/ 6804990 w 6804990"/>
              <a:gd name="connsiteY13" fmla="*/ 337847 h 703847"/>
              <a:gd name="connsiteX14" fmla="*/ 6804990 w 6804990"/>
              <a:gd name="connsiteY14" fmla="*/ 703847 h 703847"/>
              <a:gd name="connsiteX15" fmla="*/ 6101808 w 6804990"/>
              <a:gd name="connsiteY15" fmla="*/ 703847 h 703847"/>
              <a:gd name="connsiteX16" fmla="*/ 5534725 w 6804990"/>
              <a:gd name="connsiteY16" fmla="*/ 703847 h 703847"/>
              <a:gd name="connsiteX17" fmla="*/ 5035693 w 6804990"/>
              <a:gd name="connsiteY17" fmla="*/ 703847 h 703847"/>
              <a:gd name="connsiteX18" fmla="*/ 4468610 w 6804990"/>
              <a:gd name="connsiteY18" fmla="*/ 703847 h 703847"/>
              <a:gd name="connsiteX19" fmla="*/ 4037627 w 6804990"/>
              <a:gd name="connsiteY19" fmla="*/ 703847 h 703847"/>
              <a:gd name="connsiteX20" fmla="*/ 3606645 w 6804990"/>
              <a:gd name="connsiteY20" fmla="*/ 703847 h 703847"/>
              <a:gd name="connsiteX21" fmla="*/ 2903462 w 6804990"/>
              <a:gd name="connsiteY21" fmla="*/ 703847 h 703847"/>
              <a:gd name="connsiteX22" fmla="*/ 2336380 w 6804990"/>
              <a:gd name="connsiteY22" fmla="*/ 703847 h 703847"/>
              <a:gd name="connsiteX23" fmla="*/ 1905397 w 6804990"/>
              <a:gd name="connsiteY23" fmla="*/ 703847 h 703847"/>
              <a:gd name="connsiteX24" fmla="*/ 1338315 w 6804990"/>
              <a:gd name="connsiteY24" fmla="*/ 703847 h 703847"/>
              <a:gd name="connsiteX25" fmla="*/ 771232 w 6804990"/>
              <a:gd name="connsiteY25" fmla="*/ 703847 h 703847"/>
              <a:gd name="connsiteX26" fmla="*/ 0 w 6804990"/>
              <a:gd name="connsiteY26" fmla="*/ 703847 h 703847"/>
              <a:gd name="connsiteX27" fmla="*/ 0 w 6804990"/>
              <a:gd name="connsiteY27" fmla="*/ 337847 h 703847"/>
              <a:gd name="connsiteX28" fmla="*/ 0 w 6804990"/>
              <a:gd name="connsiteY28" fmla="*/ 0 h 70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804990" h="703847" extrusionOk="0">
                <a:moveTo>
                  <a:pt x="0" y="0"/>
                </a:moveTo>
                <a:cubicBezTo>
                  <a:pt x="127711" y="-39969"/>
                  <a:pt x="262920" y="45907"/>
                  <a:pt x="430983" y="0"/>
                </a:cubicBezTo>
                <a:cubicBezTo>
                  <a:pt x="599046" y="-45907"/>
                  <a:pt x="708340" y="24184"/>
                  <a:pt x="861965" y="0"/>
                </a:cubicBezTo>
                <a:cubicBezTo>
                  <a:pt x="1015590" y="-24184"/>
                  <a:pt x="1390522" y="76351"/>
                  <a:pt x="1565148" y="0"/>
                </a:cubicBezTo>
                <a:cubicBezTo>
                  <a:pt x="1739774" y="-76351"/>
                  <a:pt x="1976357" y="35920"/>
                  <a:pt x="2132230" y="0"/>
                </a:cubicBezTo>
                <a:cubicBezTo>
                  <a:pt x="2288103" y="-35920"/>
                  <a:pt x="2515467" y="73029"/>
                  <a:pt x="2767363" y="0"/>
                </a:cubicBezTo>
                <a:cubicBezTo>
                  <a:pt x="3019259" y="-73029"/>
                  <a:pt x="3178520" y="70206"/>
                  <a:pt x="3470545" y="0"/>
                </a:cubicBezTo>
                <a:cubicBezTo>
                  <a:pt x="3762570" y="-70206"/>
                  <a:pt x="3692503" y="36382"/>
                  <a:pt x="3833478" y="0"/>
                </a:cubicBezTo>
                <a:cubicBezTo>
                  <a:pt x="3974453" y="-36382"/>
                  <a:pt x="4322561" y="57963"/>
                  <a:pt x="4468610" y="0"/>
                </a:cubicBezTo>
                <a:cubicBezTo>
                  <a:pt x="4614659" y="-57963"/>
                  <a:pt x="4846965" y="38881"/>
                  <a:pt x="4967643" y="0"/>
                </a:cubicBezTo>
                <a:cubicBezTo>
                  <a:pt x="5088321" y="-38881"/>
                  <a:pt x="5390690" y="15917"/>
                  <a:pt x="5602775" y="0"/>
                </a:cubicBezTo>
                <a:cubicBezTo>
                  <a:pt x="5814860" y="-15917"/>
                  <a:pt x="5837915" y="29309"/>
                  <a:pt x="5965708" y="0"/>
                </a:cubicBezTo>
                <a:cubicBezTo>
                  <a:pt x="6093501" y="-29309"/>
                  <a:pt x="6416653" y="82021"/>
                  <a:pt x="6804990" y="0"/>
                </a:cubicBezTo>
                <a:cubicBezTo>
                  <a:pt x="6812963" y="133358"/>
                  <a:pt x="6779474" y="251917"/>
                  <a:pt x="6804990" y="337847"/>
                </a:cubicBezTo>
                <a:cubicBezTo>
                  <a:pt x="6830506" y="423777"/>
                  <a:pt x="6791762" y="609443"/>
                  <a:pt x="6804990" y="703847"/>
                </a:cubicBezTo>
                <a:cubicBezTo>
                  <a:pt x="6616098" y="704879"/>
                  <a:pt x="6440847" y="672315"/>
                  <a:pt x="6101808" y="703847"/>
                </a:cubicBezTo>
                <a:cubicBezTo>
                  <a:pt x="5762769" y="735379"/>
                  <a:pt x="5729580" y="667513"/>
                  <a:pt x="5534725" y="703847"/>
                </a:cubicBezTo>
                <a:cubicBezTo>
                  <a:pt x="5339870" y="740181"/>
                  <a:pt x="5198922" y="697239"/>
                  <a:pt x="5035693" y="703847"/>
                </a:cubicBezTo>
                <a:cubicBezTo>
                  <a:pt x="4872464" y="710455"/>
                  <a:pt x="4630051" y="678594"/>
                  <a:pt x="4468610" y="703847"/>
                </a:cubicBezTo>
                <a:cubicBezTo>
                  <a:pt x="4307169" y="729100"/>
                  <a:pt x="4205267" y="675212"/>
                  <a:pt x="4037627" y="703847"/>
                </a:cubicBezTo>
                <a:cubicBezTo>
                  <a:pt x="3869987" y="732482"/>
                  <a:pt x="3700575" y="693102"/>
                  <a:pt x="3606645" y="703847"/>
                </a:cubicBezTo>
                <a:cubicBezTo>
                  <a:pt x="3512715" y="714592"/>
                  <a:pt x="3216409" y="678344"/>
                  <a:pt x="2903462" y="703847"/>
                </a:cubicBezTo>
                <a:cubicBezTo>
                  <a:pt x="2590515" y="729350"/>
                  <a:pt x="2602748" y="696083"/>
                  <a:pt x="2336380" y="703847"/>
                </a:cubicBezTo>
                <a:cubicBezTo>
                  <a:pt x="2070012" y="711611"/>
                  <a:pt x="2084539" y="696731"/>
                  <a:pt x="1905397" y="703847"/>
                </a:cubicBezTo>
                <a:cubicBezTo>
                  <a:pt x="1726255" y="710963"/>
                  <a:pt x="1616656" y="653966"/>
                  <a:pt x="1338315" y="703847"/>
                </a:cubicBezTo>
                <a:cubicBezTo>
                  <a:pt x="1059974" y="753728"/>
                  <a:pt x="1045494" y="636658"/>
                  <a:pt x="771232" y="703847"/>
                </a:cubicBezTo>
                <a:cubicBezTo>
                  <a:pt x="496970" y="771036"/>
                  <a:pt x="269460" y="673626"/>
                  <a:pt x="0" y="703847"/>
                </a:cubicBezTo>
                <a:cubicBezTo>
                  <a:pt x="-24374" y="626027"/>
                  <a:pt x="3754" y="475602"/>
                  <a:pt x="0" y="337847"/>
                </a:cubicBezTo>
                <a:cubicBezTo>
                  <a:pt x="-3754" y="200092"/>
                  <a:pt x="34037" y="158371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6727780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Comparar la calidad de los cuerpos lúteos de las receptoras al implementar dos protocolos diferentes de superovulación</a:t>
            </a:r>
            <a:endParaRPr lang="es-EC" sz="11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E314F4F-2FC9-4F86-AB0B-EA96601E69F2}"/>
              </a:ext>
            </a:extLst>
          </p:cNvPr>
          <p:cNvSpPr txBox="1"/>
          <p:nvPr/>
        </p:nvSpPr>
        <p:spPr>
          <a:xfrm>
            <a:off x="4856922" y="4095974"/>
            <a:ext cx="6804989" cy="966355"/>
          </a:xfrm>
          <a:custGeom>
            <a:avLst/>
            <a:gdLst>
              <a:gd name="connsiteX0" fmla="*/ 0 w 6804989"/>
              <a:gd name="connsiteY0" fmla="*/ 0 h 966355"/>
              <a:gd name="connsiteX1" fmla="*/ 499033 w 6804989"/>
              <a:gd name="connsiteY1" fmla="*/ 0 h 966355"/>
              <a:gd name="connsiteX2" fmla="*/ 930015 w 6804989"/>
              <a:gd name="connsiteY2" fmla="*/ 0 h 966355"/>
              <a:gd name="connsiteX3" fmla="*/ 1360998 w 6804989"/>
              <a:gd name="connsiteY3" fmla="*/ 0 h 966355"/>
              <a:gd name="connsiteX4" fmla="*/ 1723931 w 6804989"/>
              <a:gd name="connsiteY4" fmla="*/ 0 h 966355"/>
              <a:gd name="connsiteX5" fmla="*/ 2222963 w 6804989"/>
              <a:gd name="connsiteY5" fmla="*/ 0 h 966355"/>
              <a:gd name="connsiteX6" fmla="*/ 2926145 w 6804989"/>
              <a:gd name="connsiteY6" fmla="*/ 0 h 966355"/>
              <a:gd name="connsiteX7" fmla="*/ 3629327 w 6804989"/>
              <a:gd name="connsiteY7" fmla="*/ 0 h 966355"/>
              <a:gd name="connsiteX8" fmla="*/ 4060310 w 6804989"/>
              <a:gd name="connsiteY8" fmla="*/ 0 h 966355"/>
              <a:gd name="connsiteX9" fmla="*/ 4423243 w 6804989"/>
              <a:gd name="connsiteY9" fmla="*/ 0 h 966355"/>
              <a:gd name="connsiteX10" fmla="*/ 4922275 w 6804989"/>
              <a:gd name="connsiteY10" fmla="*/ 0 h 966355"/>
              <a:gd name="connsiteX11" fmla="*/ 5285208 w 6804989"/>
              <a:gd name="connsiteY11" fmla="*/ 0 h 966355"/>
              <a:gd name="connsiteX12" fmla="*/ 5852291 w 6804989"/>
              <a:gd name="connsiteY12" fmla="*/ 0 h 966355"/>
              <a:gd name="connsiteX13" fmla="*/ 6804989 w 6804989"/>
              <a:gd name="connsiteY13" fmla="*/ 0 h 966355"/>
              <a:gd name="connsiteX14" fmla="*/ 6804989 w 6804989"/>
              <a:gd name="connsiteY14" fmla="*/ 492841 h 966355"/>
              <a:gd name="connsiteX15" fmla="*/ 6804989 w 6804989"/>
              <a:gd name="connsiteY15" fmla="*/ 966355 h 966355"/>
              <a:gd name="connsiteX16" fmla="*/ 6442056 w 6804989"/>
              <a:gd name="connsiteY16" fmla="*/ 966355 h 966355"/>
              <a:gd name="connsiteX17" fmla="*/ 6079124 w 6804989"/>
              <a:gd name="connsiteY17" fmla="*/ 966355 h 966355"/>
              <a:gd name="connsiteX18" fmla="*/ 5512041 w 6804989"/>
              <a:gd name="connsiteY18" fmla="*/ 966355 h 966355"/>
              <a:gd name="connsiteX19" fmla="*/ 5149108 w 6804989"/>
              <a:gd name="connsiteY19" fmla="*/ 966355 h 966355"/>
              <a:gd name="connsiteX20" fmla="*/ 4513976 w 6804989"/>
              <a:gd name="connsiteY20" fmla="*/ 966355 h 966355"/>
              <a:gd name="connsiteX21" fmla="*/ 3946894 w 6804989"/>
              <a:gd name="connsiteY21" fmla="*/ 966355 h 966355"/>
              <a:gd name="connsiteX22" fmla="*/ 3243711 w 6804989"/>
              <a:gd name="connsiteY22" fmla="*/ 966355 h 966355"/>
              <a:gd name="connsiteX23" fmla="*/ 2608579 w 6804989"/>
              <a:gd name="connsiteY23" fmla="*/ 966355 h 966355"/>
              <a:gd name="connsiteX24" fmla="*/ 2245646 w 6804989"/>
              <a:gd name="connsiteY24" fmla="*/ 966355 h 966355"/>
              <a:gd name="connsiteX25" fmla="*/ 1678564 w 6804989"/>
              <a:gd name="connsiteY25" fmla="*/ 966355 h 966355"/>
              <a:gd name="connsiteX26" fmla="*/ 1179531 w 6804989"/>
              <a:gd name="connsiteY26" fmla="*/ 966355 h 966355"/>
              <a:gd name="connsiteX27" fmla="*/ 816599 w 6804989"/>
              <a:gd name="connsiteY27" fmla="*/ 966355 h 966355"/>
              <a:gd name="connsiteX28" fmla="*/ 0 w 6804989"/>
              <a:gd name="connsiteY28" fmla="*/ 966355 h 966355"/>
              <a:gd name="connsiteX29" fmla="*/ 0 w 6804989"/>
              <a:gd name="connsiteY29" fmla="*/ 502505 h 966355"/>
              <a:gd name="connsiteX30" fmla="*/ 0 w 6804989"/>
              <a:gd name="connsiteY30" fmla="*/ 0 h 96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04989" h="966355" extrusionOk="0">
                <a:moveTo>
                  <a:pt x="0" y="0"/>
                </a:moveTo>
                <a:cubicBezTo>
                  <a:pt x="153629" y="-42130"/>
                  <a:pt x="295659" y="50339"/>
                  <a:pt x="499033" y="0"/>
                </a:cubicBezTo>
                <a:cubicBezTo>
                  <a:pt x="702407" y="-50339"/>
                  <a:pt x="772566" y="35812"/>
                  <a:pt x="930015" y="0"/>
                </a:cubicBezTo>
                <a:cubicBezTo>
                  <a:pt x="1087464" y="-35812"/>
                  <a:pt x="1238288" y="8408"/>
                  <a:pt x="1360998" y="0"/>
                </a:cubicBezTo>
                <a:cubicBezTo>
                  <a:pt x="1483708" y="-8408"/>
                  <a:pt x="1590616" y="14344"/>
                  <a:pt x="1723931" y="0"/>
                </a:cubicBezTo>
                <a:cubicBezTo>
                  <a:pt x="1857246" y="-14344"/>
                  <a:pt x="2010300" y="7807"/>
                  <a:pt x="2222963" y="0"/>
                </a:cubicBezTo>
                <a:cubicBezTo>
                  <a:pt x="2435626" y="-7807"/>
                  <a:pt x="2753028" y="48629"/>
                  <a:pt x="2926145" y="0"/>
                </a:cubicBezTo>
                <a:cubicBezTo>
                  <a:pt x="3099262" y="-48629"/>
                  <a:pt x="3308343" y="23472"/>
                  <a:pt x="3629327" y="0"/>
                </a:cubicBezTo>
                <a:cubicBezTo>
                  <a:pt x="3950311" y="-23472"/>
                  <a:pt x="3888298" y="20776"/>
                  <a:pt x="4060310" y="0"/>
                </a:cubicBezTo>
                <a:cubicBezTo>
                  <a:pt x="4232322" y="-20776"/>
                  <a:pt x="4246774" y="2999"/>
                  <a:pt x="4423243" y="0"/>
                </a:cubicBezTo>
                <a:cubicBezTo>
                  <a:pt x="4599712" y="-2999"/>
                  <a:pt x="4769512" y="18320"/>
                  <a:pt x="4922275" y="0"/>
                </a:cubicBezTo>
                <a:cubicBezTo>
                  <a:pt x="5075038" y="-18320"/>
                  <a:pt x="5128087" y="2459"/>
                  <a:pt x="5285208" y="0"/>
                </a:cubicBezTo>
                <a:cubicBezTo>
                  <a:pt x="5442329" y="-2459"/>
                  <a:pt x="5650388" y="10318"/>
                  <a:pt x="5852291" y="0"/>
                </a:cubicBezTo>
                <a:cubicBezTo>
                  <a:pt x="6054194" y="-10318"/>
                  <a:pt x="6383454" y="78369"/>
                  <a:pt x="6804989" y="0"/>
                </a:cubicBezTo>
                <a:cubicBezTo>
                  <a:pt x="6833372" y="170931"/>
                  <a:pt x="6757201" y="274694"/>
                  <a:pt x="6804989" y="492841"/>
                </a:cubicBezTo>
                <a:cubicBezTo>
                  <a:pt x="6852777" y="710988"/>
                  <a:pt x="6768697" y="853246"/>
                  <a:pt x="6804989" y="966355"/>
                </a:cubicBezTo>
                <a:cubicBezTo>
                  <a:pt x="6708609" y="996713"/>
                  <a:pt x="6590571" y="964969"/>
                  <a:pt x="6442056" y="966355"/>
                </a:cubicBezTo>
                <a:cubicBezTo>
                  <a:pt x="6293541" y="967741"/>
                  <a:pt x="6255442" y="952323"/>
                  <a:pt x="6079124" y="966355"/>
                </a:cubicBezTo>
                <a:cubicBezTo>
                  <a:pt x="5902806" y="980387"/>
                  <a:pt x="5709641" y="951677"/>
                  <a:pt x="5512041" y="966355"/>
                </a:cubicBezTo>
                <a:cubicBezTo>
                  <a:pt x="5314441" y="981033"/>
                  <a:pt x="5284947" y="964311"/>
                  <a:pt x="5149108" y="966355"/>
                </a:cubicBezTo>
                <a:cubicBezTo>
                  <a:pt x="5013269" y="968399"/>
                  <a:pt x="4655684" y="936852"/>
                  <a:pt x="4513976" y="966355"/>
                </a:cubicBezTo>
                <a:cubicBezTo>
                  <a:pt x="4372268" y="995858"/>
                  <a:pt x="4203181" y="921627"/>
                  <a:pt x="3946894" y="966355"/>
                </a:cubicBezTo>
                <a:cubicBezTo>
                  <a:pt x="3690607" y="1011083"/>
                  <a:pt x="3443034" y="933738"/>
                  <a:pt x="3243711" y="966355"/>
                </a:cubicBezTo>
                <a:cubicBezTo>
                  <a:pt x="3044388" y="998972"/>
                  <a:pt x="2838293" y="896744"/>
                  <a:pt x="2608579" y="966355"/>
                </a:cubicBezTo>
                <a:cubicBezTo>
                  <a:pt x="2378865" y="1035966"/>
                  <a:pt x="2415621" y="932354"/>
                  <a:pt x="2245646" y="966355"/>
                </a:cubicBezTo>
                <a:cubicBezTo>
                  <a:pt x="2075671" y="1000356"/>
                  <a:pt x="1913165" y="903707"/>
                  <a:pt x="1678564" y="966355"/>
                </a:cubicBezTo>
                <a:cubicBezTo>
                  <a:pt x="1443963" y="1029003"/>
                  <a:pt x="1385451" y="963711"/>
                  <a:pt x="1179531" y="966355"/>
                </a:cubicBezTo>
                <a:cubicBezTo>
                  <a:pt x="973611" y="968999"/>
                  <a:pt x="981320" y="965413"/>
                  <a:pt x="816599" y="966355"/>
                </a:cubicBezTo>
                <a:cubicBezTo>
                  <a:pt x="651878" y="967297"/>
                  <a:pt x="297908" y="960143"/>
                  <a:pt x="0" y="966355"/>
                </a:cubicBezTo>
                <a:cubicBezTo>
                  <a:pt x="-2271" y="786238"/>
                  <a:pt x="42882" y="681899"/>
                  <a:pt x="0" y="502505"/>
                </a:cubicBezTo>
                <a:cubicBezTo>
                  <a:pt x="-42882" y="323111"/>
                  <a:pt x="35615" y="22810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349800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 el porcentaje de preñez de las hembras receptoras una vez implantados los embriones según cada protocolo.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11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EA9136B-C8D3-4F00-9066-F6C5E1B4D1FF}"/>
              </a:ext>
            </a:extLst>
          </p:cNvPr>
          <p:cNvSpPr txBox="1"/>
          <p:nvPr/>
        </p:nvSpPr>
        <p:spPr>
          <a:xfrm>
            <a:off x="4856922" y="5333331"/>
            <a:ext cx="6804988" cy="966355"/>
          </a:xfrm>
          <a:custGeom>
            <a:avLst/>
            <a:gdLst>
              <a:gd name="connsiteX0" fmla="*/ 0 w 6804988"/>
              <a:gd name="connsiteY0" fmla="*/ 0 h 966355"/>
              <a:gd name="connsiteX1" fmla="*/ 499032 w 6804988"/>
              <a:gd name="connsiteY1" fmla="*/ 0 h 966355"/>
              <a:gd name="connsiteX2" fmla="*/ 1202215 w 6804988"/>
              <a:gd name="connsiteY2" fmla="*/ 0 h 966355"/>
              <a:gd name="connsiteX3" fmla="*/ 1769297 w 6804988"/>
              <a:gd name="connsiteY3" fmla="*/ 0 h 966355"/>
              <a:gd name="connsiteX4" fmla="*/ 2268329 w 6804988"/>
              <a:gd name="connsiteY4" fmla="*/ 0 h 966355"/>
              <a:gd name="connsiteX5" fmla="*/ 2767362 w 6804988"/>
              <a:gd name="connsiteY5" fmla="*/ 0 h 966355"/>
              <a:gd name="connsiteX6" fmla="*/ 3334444 w 6804988"/>
              <a:gd name="connsiteY6" fmla="*/ 0 h 966355"/>
              <a:gd name="connsiteX7" fmla="*/ 3833477 w 6804988"/>
              <a:gd name="connsiteY7" fmla="*/ 0 h 966355"/>
              <a:gd name="connsiteX8" fmla="*/ 4468609 w 6804988"/>
              <a:gd name="connsiteY8" fmla="*/ 0 h 966355"/>
              <a:gd name="connsiteX9" fmla="*/ 4967641 w 6804988"/>
              <a:gd name="connsiteY9" fmla="*/ 0 h 966355"/>
              <a:gd name="connsiteX10" fmla="*/ 5602773 w 6804988"/>
              <a:gd name="connsiteY10" fmla="*/ 0 h 966355"/>
              <a:gd name="connsiteX11" fmla="*/ 6305956 w 6804988"/>
              <a:gd name="connsiteY11" fmla="*/ 0 h 966355"/>
              <a:gd name="connsiteX12" fmla="*/ 6804988 w 6804988"/>
              <a:gd name="connsiteY12" fmla="*/ 0 h 966355"/>
              <a:gd name="connsiteX13" fmla="*/ 6804988 w 6804988"/>
              <a:gd name="connsiteY13" fmla="*/ 454187 h 966355"/>
              <a:gd name="connsiteX14" fmla="*/ 6804988 w 6804988"/>
              <a:gd name="connsiteY14" fmla="*/ 966355 h 966355"/>
              <a:gd name="connsiteX15" fmla="*/ 6169856 w 6804988"/>
              <a:gd name="connsiteY15" fmla="*/ 966355 h 966355"/>
              <a:gd name="connsiteX16" fmla="*/ 5670823 w 6804988"/>
              <a:gd name="connsiteY16" fmla="*/ 966355 h 966355"/>
              <a:gd name="connsiteX17" fmla="*/ 5035691 w 6804988"/>
              <a:gd name="connsiteY17" fmla="*/ 966355 h 966355"/>
              <a:gd name="connsiteX18" fmla="*/ 4400559 w 6804988"/>
              <a:gd name="connsiteY18" fmla="*/ 966355 h 966355"/>
              <a:gd name="connsiteX19" fmla="*/ 3765427 w 6804988"/>
              <a:gd name="connsiteY19" fmla="*/ 966355 h 966355"/>
              <a:gd name="connsiteX20" fmla="*/ 3198344 w 6804988"/>
              <a:gd name="connsiteY20" fmla="*/ 966355 h 966355"/>
              <a:gd name="connsiteX21" fmla="*/ 2767362 w 6804988"/>
              <a:gd name="connsiteY21" fmla="*/ 966355 h 966355"/>
              <a:gd name="connsiteX22" fmla="*/ 2404429 w 6804988"/>
              <a:gd name="connsiteY22" fmla="*/ 966355 h 966355"/>
              <a:gd name="connsiteX23" fmla="*/ 1701247 w 6804988"/>
              <a:gd name="connsiteY23" fmla="*/ 966355 h 966355"/>
              <a:gd name="connsiteX24" fmla="*/ 1270264 w 6804988"/>
              <a:gd name="connsiteY24" fmla="*/ 966355 h 966355"/>
              <a:gd name="connsiteX25" fmla="*/ 567082 w 6804988"/>
              <a:gd name="connsiteY25" fmla="*/ 966355 h 966355"/>
              <a:gd name="connsiteX26" fmla="*/ 0 w 6804988"/>
              <a:gd name="connsiteY26" fmla="*/ 966355 h 966355"/>
              <a:gd name="connsiteX27" fmla="*/ 0 w 6804988"/>
              <a:gd name="connsiteY27" fmla="*/ 492841 h 966355"/>
              <a:gd name="connsiteX28" fmla="*/ 0 w 6804988"/>
              <a:gd name="connsiteY28" fmla="*/ 0 h 96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804988" h="966355" extrusionOk="0">
                <a:moveTo>
                  <a:pt x="0" y="0"/>
                </a:moveTo>
                <a:cubicBezTo>
                  <a:pt x="134105" y="-54964"/>
                  <a:pt x="253360" y="22458"/>
                  <a:pt x="499032" y="0"/>
                </a:cubicBezTo>
                <a:cubicBezTo>
                  <a:pt x="744704" y="-22458"/>
                  <a:pt x="1029562" y="10404"/>
                  <a:pt x="1202215" y="0"/>
                </a:cubicBezTo>
                <a:cubicBezTo>
                  <a:pt x="1374868" y="-10404"/>
                  <a:pt x="1568356" y="66833"/>
                  <a:pt x="1769297" y="0"/>
                </a:cubicBezTo>
                <a:cubicBezTo>
                  <a:pt x="1970238" y="-66833"/>
                  <a:pt x="2151826" y="24185"/>
                  <a:pt x="2268329" y="0"/>
                </a:cubicBezTo>
                <a:cubicBezTo>
                  <a:pt x="2384832" y="-24185"/>
                  <a:pt x="2540928" y="12012"/>
                  <a:pt x="2767362" y="0"/>
                </a:cubicBezTo>
                <a:cubicBezTo>
                  <a:pt x="2993796" y="-12012"/>
                  <a:pt x="3126923" y="29803"/>
                  <a:pt x="3334444" y="0"/>
                </a:cubicBezTo>
                <a:cubicBezTo>
                  <a:pt x="3541965" y="-29803"/>
                  <a:pt x="3602310" y="22640"/>
                  <a:pt x="3833477" y="0"/>
                </a:cubicBezTo>
                <a:cubicBezTo>
                  <a:pt x="4064644" y="-22640"/>
                  <a:pt x="4247707" y="33779"/>
                  <a:pt x="4468609" y="0"/>
                </a:cubicBezTo>
                <a:cubicBezTo>
                  <a:pt x="4689511" y="-33779"/>
                  <a:pt x="4860089" y="19007"/>
                  <a:pt x="4967641" y="0"/>
                </a:cubicBezTo>
                <a:cubicBezTo>
                  <a:pt x="5075193" y="-19007"/>
                  <a:pt x="5474203" y="54084"/>
                  <a:pt x="5602773" y="0"/>
                </a:cubicBezTo>
                <a:cubicBezTo>
                  <a:pt x="5731343" y="-54084"/>
                  <a:pt x="6129151" y="22593"/>
                  <a:pt x="6305956" y="0"/>
                </a:cubicBezTo>
                <a:cubicBezTo>
                  <a:pt x="6482761" y="-22593"/>
                  <a:pt x="6692368" y="34560"/>
                  <a:pt x="6804988" y="0"/>
                </a:cubicBezTo>
                <a:cubicBezTo>
                  <a:pt x="6822590" y="98009"/>
                  <a:pt x="6775124" y="269741"/>
                  <a:pt x="6804988" y="454187"/>
                </a:cubicBezTo>
                <a:cubicBezTo>
                  <a:pt x="6834852" y="638633"/>
                  <a:pt x="6782790" y="760699"/>
                  <a:pt x="6804988" y="966355"/>
                </a:cubicBezTo>
                <a:cubicBezTo>
                  <a:pt x="6557448" y="1033192"/>
                  <a:pt x="6360254" y="938235"/>
                  <a:pt x="6169856" y="966355"/>
                </a:cubicBezTo>
                <a:cubicBezTo>
                  <a:pt x="5979458" y="994475"/>
                  <a:pt x="5868285" y="920477"/>
                  <a:pt x="5670823" y="966355"/>
                </a:cubicBezTo>
                <a:cubicBezTo>
                  <a:pt x="5473361" y="1012233"/>
                  <a:pt x="5164120" y="964159"/>
                  <a:pt x="5035691" y="966355"/>
                </a:cubicBezTo>
                <a:cubicBezTo>
                  <a:pt x="4907262" y="968551"/>
                  <a:pt x="4609726" y="959568"/>
                  <a:pt x="4400559" y="966355"/>
                </a:cubicBezTo>
                <a:cubicBezTo>
                  <a:pt x="4191392" y="973142"/>
                  <a:pt x="3950604" y="903437"/>
                  <a:pt x="3765427" y="966355"/>
                </a:cubicBezTo>
                <a:cubicBezTo>
                  <a:pt x="3580250" y="1029273"/>
                  <a:pt x="3431938" y="957224"/>
                  <a:pt x="3198344" y="966355"/>
                </a:cubicBezTo>
                <a:cubicBezTo>
                  <a:pt x="2964750" y="975486"/>
                  <a:pt x="2875882" y="943178"/>
                  <a:pt x="2767362" y="966355"/>
                </a:cubicBezTo>
                <a:cubicBezTo>
                  <a:pt x="2658842" y="989532"/>
                  <a:pt x="2484425" y="958742"/>
                  <a:pt x="2404429" y="966355"/>
                </a:cubicBezTo>
                <a:cubicBezTo>
                  <a:pt x="2324433" y="973968"/>
                  <a:pt x="2044739" y="896689"/>
                  <a:pt x="1701247" y="966355"/>
                </a:cubicBezTo>
                <a:cubicBezTo>
                  <a:pt x="1357755" y="1036021"/>
                  <a:pt x="1423603" y="944235"/>
                  <a:pt x="1270264" y="966355"/>
                </a:cubicBezTo>
                <a:cubicBezTo>
                  <a:pt x="1116925" y="988475"/>
                  <a:pt x="776735" y="889487"/>
                  <a:pt x="567082" y="966355"/>
                </a:cubicBezTo>
                <a:cubicBezTo>
                  <a:pt x="357429" y="1043223"/>
                  <a:pt x="156637" y="920303"/>
                  <a:pt x="0" y="966355"/>
                </a:cubicBezTo>
                <a:cubicBezTo>
                  <a:pt x="-51086" y="854382"/>
                  <a:pt x="2139" y="613444"/>
                  <a:pt x="0" y="492841"/>
                </a:cubicBezTo>
                <a:cubicBezTo>
                  <a:pt x="-2139" y="372238"/>
                  <a:pt x="51476" y="15664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8418893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un análisis económico sobre los protocolos utilizados en la transferencia de embriones hasta el diagnóstico de la preñez.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83443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501390" y="528762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28472 w 5189220"/>
              <a:gd name="connsiteY1" fmla="*/ 0 h 646331"/>
              <a:gd name="connsiteX2" fmla="*/ 1205052 w 5189220"/>
              <a:gd name="connsiteY2" fmla="*/ 0 h 646331"/>
              <a:gd name="connsiteX3" fmla="*/ 1781632 w 5189220"/>
              <a:gd name="connsiteY3" fmla="*/ 0 h 646331"/>
              <a:gd name="connsiteX4" fmla="*/ 2254428 w 5189220"/>
              <a:gd name="connsiteY4" fmla="*/ 0 h 646331"/>
              <a:gd name="connsiteX5" fmla="*/ 2727223 w 5189220"/>
              <a:gd name="connsiteY5" fmla="*/ 0 h 646331"/>
              <a:gd name="connsiteX6" fmla="*/ 3407588 w 5189220"/>
              <a:gd name="connsiteY6" fmla="*/ 0 h 646331"/>
              <a:gd name="connsiteX7" fmla="*/ 3828491 w 5189220"/>
              <a:gd name="connsiteY7" fmla="*/ 0 h 646331"/>
              <a:gd name="connsiteX8" fmla="*/ 4508856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23166 h 646331"/>
              <a:gd name="connsiteX11" fmla="*/ 5189220 w 5189220"/>
              <a:gd name="connsiteY11" fmla="*/ 646331 h 646331"/>
              <a:gd name="connsiteX12" fmla="*/ 4716424 w 5189220"/>
              <a:gd name="connsiteY12" fmla="*/ 646331 h 646331"/>
              <a:gd name="connsiteX13" fmla="*/ 4243629 w 5189220"/>
              <a:gd name="connsiteY13" fmla="*/ 646331 h 646331"/>
              <a:gd name="connsiteX14" fmla="*/ 3822725 w 5189220"/>
              <a:gd name="connsiteY14" fmla="*/ 646331 h 646331"/>
              <a:gd name="connsiteX15" fmla="*/ 3349930 w 5189220"/>
              <a:gd name="connsiteY15" fmla="*/ 646331 h 646331"/>
              <a:gd name="connsiteX16" fmla="*/ 2721458 w 5189220"/>
              <a:gd name="connsiteY16" fmla="*/ 646331 h 646331"/>
              <a:gd name="connsiteX17" fmla="*/ 2041093 w 5189220"/>
              <a:gd name="connsiteY17" fmla="*/ 646331 h 646331"/>
              <a:gd name="connsiteX18" fmla="*/ 1620190 w 5189220"/>
              <a:gd name="connsiteY18" fmla="*/ 646331 h 646331"/>
              <a:gd name="connsiteX19" fmla="*/ 991718 w 5189220"/>
              <a:gd name="connsiteY19" fmla="*/ 646331 h 646331"/>
              <a:gd name="connsiteX20" fmla="*/ 0 w 5189220"/>
              <a:gd name="connsiteY20" fmla="*/ 646331 h 646331"/>
              <a:gd name="connsiteX21" fmla="*/ 0 w 5189220"/>
              <a:gd name="connsiteY21" fmla="*/ 310239 h 646331"/>
              <a:gd name="connsiteX22" fmla="*/ 0 w 5189220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61076" y="-27349"/>
                  <a:pt x="357270" y="7088"/>
                  <a:pt x="628472" y="0"/>
                </a:cubicBezTo>
                <a:cubicBezTo>
                  <a:pt x="899674" y="-7088"/>
                  <a:pt x="1000308" y="30225"/>
                  <a:pt x="1205052" y="0"/>
                </a:cubicBezTo>
                <a:cubicBezTo>
                  <a:pt x="1409796" y="-30225"/>
                  <a:pt x="1619467" y="43433"/>
                  <a:pt x="1781632" y="0"/>
                </a:cubicBezTo>
                <a:cubicBezTo>
                  <a:pt x="1943797" y="-43433"/>
                  <a:pt x="2132530" y="5033"/>
                  <a:pt x="2254428" y="0"/>
                </a:cubicBezTo>
                <a:cubicBezTo>
                  <a:pt x="2376326" y="-5033"/>
                  <a:pt x="2538332" y="50675"/>
                  <a:pt x="2727223" y="0"/>
                </a:cubicBezTo>
                <a:cubicBezTo>
                  <a:pt x="2916114" y="-50675"/>
                  <a:pt x="3106987" y="43783"/>
                  <a:pt x="3407588" y="0"/>
                </a:cubicBezTo>
                <a:cubicBezTo>
                  <a:pt x="3708190" y="-43783"/>
                  <a:pt x="3671523" y="24275"/>
                  <a:pt x="3828491" y="0"/>
                </a:cubicBezTo>
                <a:cubicBezTo>
                  <a:pt x="3985459" y="-24275"/>
                  <a:pt x="4243487" y="43003"/>
                  <a:pt x="4508856" y="0"/>
                </a:cubicBezTo>
                <a:cubicBezTo>
                  <a:pt x="4774225" y="-43003"/>
                  <a:pt x="5044269" y="19553"/>
                  <a:pt x="5189220" y="0"/>
                </a:cubicBezTo>
                <a:cubicBezTo>
                  <a:pt x="5196026" y="83530"/>
                  <a:pt x="5174357" y="206224"/>
                  <a:pt x="5189220" y="323166"/>
                </a:cubicBezTo>
                <a:cubicBezTo>
                  <a:pt x="5204083" y="440108"/>
                  <a:pt x="5153556" y="568949"/>
                  <a:pt x="5189220" y="646331"/>
                </a:cubicBezTo>
                <a:cubicBezTo>
                  <a:pt x="5062322" y="661133"/>
                  <a:pt x="4858496" y="613704"/>
                  <a:pt x="4716424" y="646331"/>
                </a:cubicBezTo>
                <a:cubicBezTo>
                  <a:pt x="4574352" y="678958"/>
                  <a:pt x="4479026" y="600496"/>
                  <a:pt x="4243629" y="646331"/>
                </a:cubicBezTo>
                <a:cubicBezTo>
                  <a:pt x="4008232" y="692166"/>
                  <a:pt x="3968787" y="640451"/>
                  <a:pt x="3822725" y="646331"/>
                </a:cubicBezTo>
                <a:cubicBezTo>
                  <a:pt x="3676663" y="652211"/>
                  <a:pt x="3444608" y="631221"/>
                  <a:pt x="3349930" y="646331"/>
                </a:cubicBezTo>
                <a:cubicBezTo>
                  <a:pt x="3255253" y="661441"/>
                  <a:pt x="2956690" y="621919"/>
                  <a:pt x="2721458" y="646331"/>
                </a:cubicBezTo>
                <a:cubicBezTo>
                  <a:pt x="2486226" y="670743"/>
                  <a:pt x="2380563" y="598172"/>
                  <a:pt x="2041093" y="646331"/>
                </a:cubicBezTo>
                <a:cubicBezTo>
                  <a:pt x="1701623" y="694490"/>
                  <a:pt x="1720928" y="613625"/>
                  <a:pt x="1620190" y="646331"/>
                </a:cubicBezTo>
                <a:cubicBezTo>
                  <a:pt x="1519452" y="679037"/>
                  <a:pt x="1119834" y="576708"/>
                  <a:pt x="991718" y="646331"/>
                </a:cubicBezTo>
                <a:cubicBezTo>
                  <a:pt x="863602" y="715954"/>
                  <a:pt x="337981" y="565202"/>
                  <a:pt x="0" y="646331"/>
                </a:cubicBezTo>
                <a:cubicBezTo>
                  <a:pt x="-22655" y="519854"/>
                  <a:pt x="22454" y="465605"/>
                  <a:pt x="0" y="310239"/>
                </a:cubicBezTo>
                <a:cubicBezTo>
                  <a:pt x="-22454" y="154873"/>
                  <a:pt x="2265" y="13242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9124325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HIPÓTESIS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DE0C44-B842-4365-A883-0F4BFC0FB409}"/>
              </a:ext>
            </a:extLst>
          </p:cNvPr>
          <p:cNvSpPr txBox="1"/>
          <p:nvPr/>
        </p:nvSpPr>
        <p:spPr>
          <a:xfrm>
            <a:off x="1630016" y="1678258"/>
            <a:ext cx="2531165" cy="369332"/>
          </a:xfrm>
          <a:custGeom>
            <a:avLst/>
            <a:gdLst>
              <a:gd name="connsiteX0" fmla="*/ 0 w 2531165"/>
              <a:gd name="connsiteY0" fmla="*/ 0 h 369332"/>
              <a:gd name="connsiteX1" fmla="*/ 430298 w 2531165"/>
              <a:gd name="connsiteY1" fmla="*/ 0 h 369332"/>
              <a:gd name="connsiteX2" fmla="*/ 911219 w 2531165"/>
              <a:gd name="connsiteY2" fmla="*/ 0 h 369332"/>
              <a:gd name="connsiteX3" fmla="*/ 1341517 w 2531165"/>
              <a:gd name="connsiteY3" fmla="*/ 0 h 369332"/>
              <a:gd name="connsiteX4" fmla="*/ 1771816 w 2531165"/>
              <a:gd name="connsiteY4" fmla="*/ 0 h 369332"/>
              <a:gd name="connsiteX5" fmla="*/ 2531165 w 2531165"/>
              <a:gd name="connsiteY5" fmla="*/ 0 h 369332"/>
              <a:gd name="connsiteX6" fmla="*/ 2531165 w 2531165"/>
              <a:gd name="connsiteY6" fmla="*/ 369332 h 369332"/>
              <a:gd name="connsiteX7" fmla="*/ 1999620 w 2531165"/>
              <a:gd name="connsiteY7" fmla="*/ 369332 h 369332"/>
              <a:gd name="connsiteX8" fmla="*/ 1442764 w 2531165"/>
              <a:gd name="connsiteY8" fmla="*/ 369332 h 369332"/>
              <a:gd name="connsiteX9" fmla="*/ 885908 w 2531165"/>
              <a:gd name="connsiteY9" fmla="*/ 369332 h 369332"/>
              <a:gd name="connsiteX10" fmla="*/ 0 w 2531165"/>
              <a:gd name="connsiteY10" fmla="*/ 369332 h 369332"/>
              <a:gd name="connsiteX11" fmla="*/ 0 w 2531165"/>
              <a:gd name="connsiteY11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1165" h="369332" fill="none" extrusionOk="0">
                <a:moveTo>
                  <a:pt x="0" y="0"/>
                </a:moveTo>
                <a:cubicBezTo>
                  <a:pt x="180757" y="-17167"/>
                  <a:pt x="344195" y="49467"/>
                  <a:pt x="430298" y="0"/>
                </a:cubicBezTo>
                <a:cubicBezTo>
                  <a:pt x="516401" y="-49467"/>
                  <a:pt x="742299" y="16231"/>
                  <a:pt x="911219" y="0"/>
                </a:cubicBezTo>
                <a:cubicBezTo>
                  <a:pt x="1080139" y="-16231"/>
                  <a:pt x="1180604" y="46321"/>
                  <a:pt x="1341517" y="0"/>
                </a:cubicBezTo>
                <a:cubicBezTo>
                  <a:pt x="1502430" y="-46321"/>
                  <a:pt x="1680940" y="17752"/>
                  <a:pt x="1771816" y="0"/>
                </a:cubicBezTo>
                <a:cubicBezTo>
                  <a:pt x="1862692" y="-17752"/>
                  <a:pt x="2156153" y="1980"/>
                  <a:pt x="2531165" y="0"/>
                </a:cubicBezTo>
                <a:cubicBezTo>
                  <a:pt x="2534546" y="147858"/>
                  <a:pt x="2530130" y="237190"/>
                  <a:pt x="2531165" y="369332"/>
                </a:cubicBezTo>
                <a:cubicBezTo>
                  <a:pt x="2313553" y="378432"/>
                  <a:pt x="2202566" y="311498"/>
                  <a:pt x="1999620" y="369332"/>
                </a:cubicBezTo>
                <a:cubicBezTo>
                  <a:pt x="1796675" y="427166"/>
                  <a:pt x="1719004" y="343126"/>
                  <a:pt x="1442764" y="369332"/>
                </a:cubicBezTo>
                <a:cubicBezTo>
                  <a:pt x="1166524" y="395538"/>
                  <a:pt x="1144792" y="321965"/>
                  <a:pt x="885908" y="369332"/>
                </a:cubicBezTo>
                <a:cubicBezTo>
                  <a:pt x="627024" y="416699"/>
                  <a:pt x="281674" y="282857"/>
                  <a:pt x="0" y="369332"/>
                </a:cubicBezTo>
                <a:cubicBezTo>
                  <a:pt x="-28184" y="234778"/>
                  <a:pt x="26765" y="101029"/>
                  <a:pt x="0" y="0"/>
                </a:cubicBezTo>
                <a:close/>
              </a:path>
              <a:path w="2531165" h="369332" stroke="0" extrusionOk="0">
                <a:moveTo>
                  <a:pt x="0" y="0"/>
                </a:moveTo>
                <a:cubicBezTo>
                  <a:pt x="147438" y="-8864"/>
                  <a:pt x="276798" y="5682"/>
                  <a:pt x="480921" y="0"/>
                </a:cubicBezTo>
                <a:cubicBezTo>
                  <a:pt x="685044" y="-5682"/>
                  <a:pt x="869280" y="190"/>
                  <a:pt x="1012466" y="0"/>
                </a:cubicBezTo>
                <a:cubicBezTo>
                  <a:pt x="1155652" y="-190"/>
                  <a:pt x="1249471" y="53072"/>
                  <a:pt x="1468076" y="0"/>
                </a:cubicBezTo>
                <a:cubicBezTo>
                  <a:pt x="1686681" y="-53072"/>
                  <a:pt x="1800050" y="28169"/>
                  <a:pt x="1974309" y="0"/>
                </a:cubicBezTo>
                <a:cubicBezTo>
                  <a:pt x="2148568" y="-28169"/>
                  <a:pt x="2401512" y="11614"/>
                  <a:pt x="2531165" y="0"/>
                </a:cubicBezTo>
                <a:cubicBezTo>
                  <a:pt x="2538814" y="143037"/>
                  <a:pt x="2525850" y="233702"/>
                  <a:pt x="2531165" y="369332"/>
                </a:cubicBezTo>
                <a:cubicBezTo>
                  <a:pt x="2297171" y="399509"/>
                  <a:pt x="2154201" y="346996"/>
                  <a:pt x="2050244" y="369332"/>
                </a:cubicBezTo>
                <a:cubicBezTo>
                  <a:pt x="1946287" y="391668"/>
                  <a:pt x="1708341" y="335871"/>
                  <a:pt x="1594634" y="369332"/>
                </a:cubicBezTo>
                <a:cubicBezTo>
                  <a:pt x="1480927" y="402793"/>
                  <a:pt x="1221413" y="347258"/>
                  <a:pt x="1113713" y="369332"/>
                </a:cubicBezTo>
                <a:cubicBezTo>
                  <a:pt x="1006013" y="391406"/>
                  <a:pt x="878102" y="352510"/>
                  <a:pt x="658103" y="369332"/>
                </a:cubicBezTo>
                <a:cubicBezTo>
                  <a:pt x="438104" y="386154"/>
                  <a:pt x="185825" y="344435"/>
                  <a:pt x="0" y="369332"/>
                </a:cubicBezTo>
                <a:cubicBezTo>
                  <a:pt x="-17629" y="287325"/>
                  <a:pt x="11971" y="1801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ALTERNATIVA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5630D7-DFAC-4164-ACB9-F29204412424}"/>
              </a:ext>
            </a:extLst>
          </p:cNvPr>
          <p:cNvSpPr txBox="1"/>
          <p:nvPr/>
        </p:nvSpPr>
        <p:spPr>
          <a:xfrm>
            <a:off x="781878" y="2550756"/>
            <a:ext cx="4704522" cy="1160511"/>
          </a:xfrm>
          <a:custGeom>
            <a:avLst/>
            <a:gdLst>
              <a:gd name="connsiteX0" fmla="*/ 0 w 4704522"/>
              <a:gd name="connsiteY0" fmla="*/ 0 h 1160511"/>
              <a:gd name="connsiteX1" fmla="*/ 682156 w 4704522"/>
              <a:gd name="connsiteY1" fmla="*/ 0 h 1160511"/>
              <a:gd name="connsiteX2" fmla="*/ 1270221 w 4704522"/>
              <a:gd name="connsiteY2" fmla="*/ 0 h 1160511"/>
              <a:gd name="connsiteX3" fmla="*/ 1952377 w 4704522"/>
              <a:gd name="connsiteY3" fmla="*/ 0 h 1160511"/>
              <a:gd name="connsiteX4" fmla="*/ 2634532 w 4704522"/>
              <a:gd name="connsiteY4" fmla="*/ 0 h 1160511"/>
              <a:gd name="connsiteX5" fmla="*/ 3222598 w 4704522"/>
              <a:gd name="connsiteY5" fmla="*/ 0 h 1160511"/>
              <a:gd name="connsiteX6" fmla="*/ 3810663 w 4704522"/>
              <a:gd name="connsiteY6" fmla="*/ 0 h 1160511"/>
              <a:gd name="connsiteX7" fmla="*/ 4704522 w 4704522"/>
              <a:gd name="connsiteY7" fmla="*/ 0 h 1160511"/>
              <a:gd name="connsiteX8" fmla="*/ 4704522 w 4704522"/>
              <a:gd name="connsiteY8" fmla="*/ 591861 h 1160511"/>
              <a:gd name="connsiteX9" fmla="*/ 4704522 w 4704522"/>
              <a:gd name="connsiteY9" fmla="*/ 1160511 h 1160511"/>
              <a:gd name="connsiteX10" fmla="*/ 4210547 w 4704522"/>
              <a:gd name="connsiteY10" fmla="*/ 1160511 h 1160511"/>
              <a:gd name="connsiteX11" fmla="*/ 3528392 w 4704522"/>
              <a:gd name="connsiteY11" fmla="*/ 1160511 h 1160511"/>
              <a:gd name="connsiteX12" fmla="*/ 2893281 w 4704522"/>
              <a:gd name="connsiteY12" fmla="*/ 1160511 h 1160511"/>
              <a:gd name="connsiteX13" fmla="*/ 2211125 w 4704522"/>
              <a:gd name="connsiteY13" fmla="*/ 1160511 h 1160511"/>
              <a:gd name="connsiteX14" fmla="*/ 1670105 w 4704522"/>
              <a:gd name="connsiteY14" fmla="*/ 1160511 h 1160511"/>
              <a:gd name="connsiteX15" fmla="*/ 1176131 w 4704522"/>
              <a:gd name="connsiteY15" fmla="*/ 1160511 h 1160511"/>
              <a:gd name="connsiteX16" fmla="*/ 682156 w 4704522"/>
              <a:gd name="connsiteY16" fmla="*/ 1160511 h 1160511"/>
              <a:gd name="connsiteX17" fmla="*/ 0 w 4704522"/>
              <a:gd name="connsiteY17" fmla="*/ 1160511 h 1160511"/>
              <a:gd name="connsiteX18" fmla="*/ 0 w 4704522"/>
              <a:gd name="connsiteY18" fmla="*/ 568650 h 1160511"/>
              <a:gd name="connsiteX19" fmla="*/ 0 w 4704522"/>
              <a:gd name="connsiteY19" fmla="*/ 0 h 116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04522" h="1160511" extrusionOk="0">
                <a:moveTo>
                  <a:pt x="0" y="0"/>
                </a:moveTo>
                <a:cubicBezTo>
                  <a:pt x="321749" y="-17147"/>
                  <a:pt x="392449" y="50765"/>
                  <a:pt x="682156" y="0"/>
                </a:cubicBezTo>
                <a:cubicBezTo>
                  <a:pt x="971863" y="-50765"/>
                  <a:pt x="1007890" y="39249"/>
                  <a:pt x="1270221" y="0"/>
                </a:cubicBezTo>
                <a:cubicBezTo>
                  <a:pt x="1532552" y="-39249"/>
                  <a:pt x="1672477" y="66714"/>
                  <a:pt x="1952377" y="0"/>
                </a:cubicBezTo>
                <a:cubicBezTo>
                  <a:pt x="2232277" y="-66714"/>
                  <a:pt x="2485116" y="43871"/>
                  <a:pt x="2634532" y="0"/>
                </a:cubicBezTo>
                <a:cubicBezTo>
                  <a:pt x="2783949" y="-43871"/>
                  <a:pt x="2933528" y="42608"/>
                  <a:pt x="3222598" y="0"/>
                </a:cubicBezTo>
                <a:cubicBezTo>
                  <a:pt x="3511668" y="-42608"/>
                  <a:pt x="3547142" y="15509"/>
                  <a:pt x="3810663" y="0"/>
                </a:cubicBezTo>
                <a:cubicBezTo>
                  <a:pt x="4074185" y="-15509"/>
                  <a:pt x="4518936" y="98041"/>
                  <a:pt x="4704522" y="0"/>
                </a:cubicBezTo>
                <a:cubicBezTo>
                  <a:pt x="4705550" y="119355"/>
                  <a:pt x="4646933" y="425049"/>
                  <a:pt x="4704522" y="591861"/>
                </a:cubicBezTo>
                <a:cubicBezTo>
                  <a:pt x="4762111" y="758673"/>
                  <a:pt x="4681364" y="899528"/>
                  <a:pt x="4704522" y="1160511"/>
                </a:cubicBezTo>
                <a:cubicBezTo>
                  <a:pt x="4548431" y="1170651"/>
                  <a:pt x="4358404" y="1151735"/>
                  <a:pt x="4210547" y="1160511"/>
                </a:cubicBezTo>
                <a:cubicBezTo>
                  <a:pt x="4062691" y="1169287"/>
                  <a:pt x="3707394" y="1110690"/>
                  <a:pt x="3528392" y="1160511"/>
                </a:cubicBezTo>
                <a:cubicBezTo>
                  <a:pt x="3349391" y="1210332"/>
                  <a:pt x="3206000" y="1098349"/>
                  <a:pt x="2893281" y="1160511"/>
                </a:cubicBezTo>
                <a:cubicBezTo>
                  <a:pt x="2580562" y="1222673"/>
                  <a:pt x="2387151" y="1123195"/>
                  <a:pt x="2211125" y="1160511"/>
                </a:cubicBezTo>
                <a:cubicBezTo>
                  <a:pt x="2035099" y="1197827"/>
                  <a:pt x="1891082" y="1114064"/>
                  <a:pt x="1670105" y="1160511"/>
                </a:cubicBezTo>
                <a:cubicBezTo>
                  <a:pt x="1449128" y="1206958"/>
                  <a:pt x="1353047" y="1148191"/>
                  <a:pt x="1176131" y="1160511"/>
                </a:cubicBezTo>
                <a:cubicBezTo>
                  <a:pt x="999215" y="1172831"/>
                  <a:pt x="836492" y="1123241"/>
                  <a:pt x="682156" y="1160511"/>
                </a:cubicBezTo>
                <a:cubicBezTo>
                  <a:pt x="527821" y="1197781"/>
                  <a:pt x="200386" y="1133301"/>
                  <a:pt x="0" y="1160511"/>
                </a:cubicBezTo>
                <a:cubicBezTo>
                  <a:pt x="-14202" y="1033641"/>
                  <a:pt x="26253" y="765399"/>
                  <a:pt x="0" y="568650"/>
                </a:cubicBezTo>
                <a:cubicBezTo>
                  <a:pt x="-26253" y="371901"/>
                  <a:pt x="54087" y="260120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872084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protocolos de sincronización de celo para receptoras de embriones bovinos en razas mestizas de leche influyen en la preñez.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AE43A8-0DF7-4B1F-90EB-0D9CFB1D9654}"/>
              </a:ext>
            </a:extLst>
          </p:cNvPr>
          <p:cNvSpPr txBox="1"/>
          <p:nvPr/>
        </p:nvSpPr>
        <p:spPr>
          <a:xfrm>
            <a:off x="7425027" y="1784722"/>
            <a:ext cx="2531165" cy="369332"/>
          </a:xfrm>
          <a:custGeom>
            <a:avLst/>
            <a:gdLst>
              <a:gd name="connsiteX0" fmla="*/ 0 w 2531165"/>
              <a:gd name="connsiteY0" fmla="*/ 0 h 369332"/>
              <a:gd name="connsiteX1" fmla="*/ 430298 w 2531165"/>
              <a:gd name="connsiteY1" fmla="*/ 0 h 369332"/>
              <a:gd name="connsiteX2" fmla="*/ 911219 w 2531165"/>
              <a:gd name="connsiteY2" fmla="*/ 0 h 369332"/>
              <a:gd name="connsiteX3" fmla="*/ 1341517 w 2531165"/>
              <a:gd name="connsiteY3" fmla="*/ 0 h 369332"/>
              <a:gd name="connsiteX4" fmla="*/ 1771816 w 2531165"/>
              <a:gd name="connsiteY4" fmla="*/ 0 h 369332"/>
              <a:gd name="connsiteX5" fmla="*/ 2531165 w 2531165"/>
              <a:gd name="connsiteY5" fmla="*/ 0 h 369332"/>
              <a:gd name="connsiteX6" fmla="*/ 2531165 w 2531165"/>
              <a:gd name="connsiteY6" fmla="*/ 369332 h 369332"/>
              <a:gd name="connsiteX7" fmla="*/ 1999620 w 2531165"/>
              <a:gd name="connsiteY7" fmla="*/ 369332 h 369332"/>
              <a:gd name="connsiteX8" fmla="*/ 1442764 w 2531165"/>
              <a:gd name="connsiteY8" fmla="*/ 369332 h 369332"/>
              <a:gd name="connsiteX9" fmla="*/ 885908 w 2531165"/>
              <a:gd name="connsiteY9" fmla="*/ 369332 h 369332"/>
              <a:gd name="connsiteX10" fmla="*/ 0 w 2531165"/>
              <a:gd name="connsiteY10" fmla="*/ 369332 h 369332"/>
              <a:gd name="connsiteX11" fmla="*/ 0 w 2531165"/>
              <a:gd name="connsiteY11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1165" h="369332" fill="none" extrusionOk="0">
                <a:moveTo>
                  <a:pt x="0" y="0"/>
                </a:moveTo>
                <a:cubicBezTo>
                  <a:pt x="180757" y="-17167"/>
                  <a:pt x="344195" y="49467"/>
                  <a:pt x="430298" y="0"/>
                </a:cubicBezTo>
                <a:cubicBezTo>
                  <a:pt x="516401" y="-49467"/>
                  <a:pt x="742299" y="16231"/>
                  <a:pt x="911219" y="0"/>
                </a:cubicBezTo>
                <a:cubicBezTo>
                  <a:pt x="1080139" y="-16231"/>
                  <a:pt x="1180604" y="46321"/>
                  <a:pt x="1341517" y="0"/>
                </a:cubicBezTo>
                <a:cubicBezTo>
                  <a:pt x="1502430" y="-46321"/>
                  <a:pt x="1680940" y="17752"/>
                  <a:pt x="1771816" y="0"/>
                </a:cubicBezTo>
                <a:cubicBezTo>
                  <a:pt x="1862692" y="-17752"/>
                  <a:pt x="2156153" y="1980"/>
                  <a:pt x="2531165" y="0"/>
                </a:cubicBezTo>
                <a:cubicBezTo>
                  <a:pt x="2534546" y="147858"/>
                  <a:pt x="2530130" y="237190"/>
                  <a:pt x="2531165" y="369332"/>
                </a:cubicBezTo>
                <a:cubicBezTo>
                  <a:pt x="2313553" y="378432"/>
                  <a:pt x="2202566" y="311498"/>
                  <a:pt x="1999620" y="369332"/>
                </a:cubicBezTo>
                <a:cubicBezTo>
                  <a:pt x="1796675" y="427166"/>
                  <a:pt x="1719004" y="343126"/>
                  <a:pt x="1442764" y="369332"/>
                </a:cubicBezTo>
                <a:cubicBezTo>
                  <a:pt x="1166524" y="395538"/>
                  <a:pt x="1144792" y="321965"/>
                  <a:pt x="885908" y="369332"/>
                </a:cubicBezTo>
                <a:cubicBezTo>
                  <a:pt x="627024" y="416699"/>
                  <a:pt x="281674" y="282857"/>
                  <a:pt x="0" y="369332"/>
                </a:cubicBezTo>
                <a:cubicBezTo>
                  <a:pt x="-28184" y="234778"/>
                  <a:pt x="26765" y="101029"/>
                  <a:pt x="0" y="0"/>
                </a:cubicBezTo>
                <a:close/>
              </a:path>
              <a:path w="2531165" h="369332" stroke="0" extrusionOk="0">
                <a:moveTo>
                  <a:pt x="0" y="0"/>
                </a:moveTo>
                <a:cubicBezTo>
                  <a:pt x="147438" y="-8864"/>
                  <a:pt x="276798" y="5682"/>
                  <a:pt x="480921" y="0"/>
                </a:cubicBezTo>
                <a:cubicBezTo>
                  <a:pt x="685044" y="-5682"/>
                  <a:pt x="869280" y="190"/>
                  <a:pt x="1012466" y="0"/>
                </a:cubicBezTo>
                <a:cubicBezTo>
                  <a:pt x="1155652" y="-190"/>
                  <a:pt x="1249471" y="53072"/>
                  <a:pt x="1468076" y="0"/>
                </a:cubicBezTo>
                <a:cubicBezTo>
                  <a:pt x="1686681" y="-53072"/>
                  <a:pt x="1800050" y="28169"/>
                  <a:pt x="1974309" y="0"/>
                </a:cubicBezTo>
                <a:cubicBezTo>
                  <a:pt x="2148568" y="-28169"/>
                  <a:pt x="2401512" y="11614"/>
                  <a:pt x="2531165" y="0"/>
                </a:cubicBezTo>
                <a:cubicBezTo>
                  <a:pt x="2538814" y="143037"/>
                  <a:pt x="2525850" y="233702"/>
                  <a:pt x="2531165" y="369332"/>
                </a:cubicBezTo>
                <a:cubicBezTo>
                  <a:pt x="2297171" y="399509"/>
                  <a:pt x="2154201" y="346996"/>
                  <a:pt x="2050244" y="369332"/>
                </a:cubicBezTo>
                <a:cubicBezTo>
                  <a:pt x="1946287" y="391668"/>
                  <a:pt x="1708341" y="335871"/>
                  <a:pt x="1594634" y="369332"/>
                </a:cubicBezTo>
                <a:cubicBezTo>
                  <a:pt x="1480927" y="402793"/>
                  <a:pt x="1221413" y="347258"/>
                  <a:pt x="1113713" y="369332"/>
                </a:cubicBezTo>
                <a:cubicBezTo>
                  <a:pt x="1006013" y="391406"/>
                  <a:pt x="878102" y="352510"/>
                  <a:pt x="658103" y="369332"/>
                </a:cubicBezTo>
                <a:cubicBezTo>
                  <a:pt x="438104" y="386154"/>
                  <a:pt x="185825" y="344435"/>
                  <a:pt x="0" y="369332"/>
                </a:cubicBezTo>
                <a:cubicBezTo>
                  <a:pt x="-17629" y="287325"/>
                  <a:pt x="11971" y="1801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NULA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89781-82AD-4E2B-A690-A4BC21AC93E9}"/>
              </a:ext>
            </a:extLst>
          </p:cNvPr>
          <p:cNvSpPr txBox="1"/>
          <p:nvPr/>
        </p:nvSpPr>
        <p:spPr>
          <a:xfrm>
            <a:off x="6250802" y="2501862"/>
            <a:ext cx="4879616" cy="1160511"/>
          </a:xfrm>
          <a:custGeom>
            <a:avLst/>
            <a:gdLst>
              <a:gd name="connsiteX0" fmla="*/ 0 w 4879616"/>
              <a:gd name="connsiteY0" fmla="*/ 0 h 1160511"/>
              <a:gd name="connsiteX1" fmla="*/ 639772 w 4879616"/>
              <a:gd name="connsiteY1" fmla="*/ 0 h 1160511"/>
              <a:gd name="connsiteX2" fmla="*/ 1181951 w 4879616"/>
              <a:gd name="connsiteY2" fmla="*/ 0 h 1160511"/>
              <a:gd name="connsiteX3" fmla="*/ 1821723 w 4879616"/>
              <a:gd name="connsiteY3" fmla="*/ 0 h 1160511"/>
              <a:gd name="connsiteX4" fmla="*/ 2461495 w 4879616"/>
              <a:gd name="connsiteY4" fmla="*/ 0 h 1160511"/>
              <a:gd name="connsiteX5" fmla="*/ 3003675 w 4879616"/>
              <a:gd name="connsiteY5" fmla="*/ 0 h 1160511"/>
              <a:gd name="connsiteX6" fmla="*/ 3545854 w 4879616"/>
              <a:gd name="connsiteY6" fmla="*/ 0 h 1160511"/>
              <a:gd name="connsiteX7" fmla="*/ 4088034 w 4879616"/>
              <a:gd name="connsiteY7" fmla="*/ 0 h 1160511"/>
              <a:gd name="connsiteX8" fmla="*/ 4879616 w 4879616"/>
              <a:gd name="connsiteY8" fmla="*/ 0 h 1160511"/>
              <a:gd name="connsiteX9" fmla="*/ 4879616 w 4879616"/>
              <a:gd name="connsiteY9" fmla="*/ 545440 h 1160511"/>
              <a:gd name="connsiteX10" fmla="*/ 4879616 w 4879616"/>
              <a:gd name="connsiteY10" fmla="*/ 1160511 h 1160511"/>
              <a:gd name="connsiteX11" fmla="*/ 4288640 w 4879616"/>
              <a:gd name="connsiteY11" fmla="*/ 1160511 h 1160511"/>
              <a:gd name="connsiteX12" fmla="*/ 3697665 w 4879616"/>
              <a:gd name="connsiteY12" fmla="*/ 1160511 h 1160511"/>
              <a:gd name="connsiteX13" fmla="*/ 3057893 w 4879616"/>
              <a:gd name="connsiteY13" fmla="*/ 1160511 h 1160511"/>
              <a:gd name="connsiteX14" fmla="*/ 2564509 w 4879616"/>
              <a:gd name="connsiteY14" fmla="*/ 1160511 h 1160511"/>
              <a:gd name="connsiteX15" fmla="*/ 2119922 w 4879616"/>
              <a:gd name="connsiteY15" fmla="*/ 1160511 h 1160511"/>
              <a:gd name="connsiteX16" fmla="*/ 1675335 w 4879616"/>
              <a:gd name="connsiteY16" fmla="*/ 1160511 h 1160511"/>
              <a:gd name="connsiteX17" fmla="*/ 1035563 w 4879616"/>
              <a:gd name="connsiteY17" fmla="*/ 1160511 h 1160511"/>
              <a:gd name="connsiteX18" fmla="*/ 0 w 4879616"/>
              <a:gd name="connsiteY18" fmla="*/ 1160511 h 1160511"/>
              <a:gd name="connsiteX19" fmla="*/ 0 w 4879616"/>
              <a:gd name="connsiteY19" fmla="*/ 591861 h 1160511"/>
              <a:gd name="connsiteX20" fmla="*/ 0 w 4879616"/>
              <a:gd name="connsiteY20" fmla="*/ 0 h 116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79616" h="1160511" extrusionOk="0">
                <a:moveTo>
                  <a:pt x="0" y="0"/>
                </a:moveTo>
                <a:cubicBezTo>
                  <a:pt x="159081" y="-17277"/>
                  <a:pt x="416897" y="71594"/>
                  <a:pt x="639772" y="0"/>
                </a:cubicBezTo>
                <a:cubicBezTo>
                  <a:pt x="862647" y="-71594"/>
                  <a:pt x="992032" y="43718"/>
                  <a:pt x="1181951" y="0"/>
                </a:cubicBezTo>
                <a:cubicBezTo>
                  <a:pt x="1371870" y="-43718"/>
                  <a:pt x="1636226" y="53620"/>
                  <a:pt x="1821723" y="0"/>
                </a:cubicBezTo>
                <a:cubicBezTo>
                  <a:pt x="2007220" y="-53620"/>
                  <a:pt x="2255225" y="67523"/>
                  <a:pt x="2461495" y="0"/>
                </a:cubicBezTo>
                <a:cubicBezTo>
                  <a:pt x="2667765" y="-67523"/>
                  <a:pt x="2854007" y="22515"/>
                  <a:pt x="3003675" y="0"/>
                </a:cubicBezTo>
                <a:cubicBezTo>
                  <a:pt x="3153343" y="-22515"/>
                  <a:pt x="3326474" y="325"/>
                  <a:pt x="3545854" y="0"/>
                </a:cubicBezTo>
                <a:cubicBezTo>
                  <a:pt x="3765234" y="-325"/>
                  <a:pt x="3915843" y="1356"/>
                  <a:pt x="4088034" y="0"/>
                </a:cubicBezTo>
                <a:cubicBezTo>
                  <a:pt x="4260225" y="-1356"/>
                  <a:pt x="4655242" y="10171"/>
                  <a:pt x="4879616" y="0"/>
                </a:cubicBezTo>
                <a:cubicBezTo>
                  <a:pt x="4945017" y="236146"/>
                  <a:pt x="4827615" y="288264"/>
                  <a:pt x="4879616" y="545440"/>
                </a:cubicBezTo>
                <a:cubicBezTo>
                  <a:pt x="4931617" y="802616"/>
                  <a:pt x="4836688" y="938744"/>
                  <a:pt x="4879616" y="1160511"/>
                </a:cubicBezTo>
                <a:cubicBezTo>
                  <a:pt x="4655174" y="1170318"/>
                  <a:pt x="4411197" y="1143595"/>
                  <a:pt x="4288640" y="1160511"/>
                </a:cubicBezTo>
                <a:cubicBezTo>
                  <a:pt x="4166083" y="1177427"/>
                  <a:pt x="3945956" y="1092244"/>
                  <a:pt x="3697665" y="1160511"/>
                </a:cubicBezTo>
                <a:cubicBezTo>
                  <a:pt x="3449374" y="1228778"/>
                  <a:pt x="3198409" y="1153331"/>
                  <a:pt x="3057893" y="1160511"/>
                </a:cubicBezTo>
                <a:cubicBezTo>
                  <a:pt x="2917377" y="1167691"/>
                  <a:pt x="2722505" y="1149710"/>
                  <a:pt x="2564509" y="1160511"/>
                </a:cubicBezTo>
                <a:cubicBezTo>
                  <a:pt x="2406513" y="1171312"/>
                  <a:pt x="2333896" y="1159027"/>
                  <a:pt x="2119922" y="1160511"/>
                </a:cubicBezTo>
                <a:cubicBezTo>
                  <a:pt x="1905948" y="1161995"/>
                  <a:pt x="1871388" y="1120702"/>
                  <a:pt x="1675335" y="1160511"/>
                </a:cubicBezTo>
                <a:cubicBezTo>
                  <a:pt x="1479282" y="1200320"/>
                  <a:pt x="1194815" y="1097103"/>
                  <a:pt x="1035563" y="1160511"/>
                </a:cubicBezTo>
                <a:cubicBezTo>
                  <a:pt x="876311" y="1223919"/>
                  <a:pt x="278000" y="1131954"/>
                  <a:pt x="0" y="1160511"/>
                </a:cubicBezTo>
                <a:cubicBezTo>
                  <a:pt x="-29249" y="1012543"/>
                  <a:pt x="54087" y="851981"/>
                  <a:pt x="0" y="591861"/>
                </a:cubicBezTo>
                <a:cubicBezTo>
                  <a:pt x="-54087" y="331741"/>
                  <a:pt x="17502" y="23077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872084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protocolos de sincronización de celo para receptoras de embriones bovinos en razas mestizas de leche no influyen en la preñez.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Yes No GIF - Yes No Options - Descubre &amp;amp; Comparte GIFs">
            <a:extLst>
              <a:ext uri="{FF2B5EF4-FFF2-40B4-BE49-F238E27FC236}">
                <a16:creationId xmlns:a16="http://schemas.microsoft.com/office/drawing/2014/main" id="{DD747395-B579-415E-B769-6ACB381341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84" y="4353768"/>
            <a:ext cx="3465443" cy="23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7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382120" y="289928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885417 w 5189220"/>
              <a:gd name="connsiteY3" fmla="*/ 0 h 646331"/>
              <a:gd name="connsiteX4" fmla="*/ 2410104 w 5189220"/>
              <a:gd name="connsiteY4" fmla="*/ 0 h 646331"/>
              <a:gd name="connsiteX5" fmla="*/ 2882900 w 5189220"/>
              <a:gd name="connsiteY5" fmla="*/ 0 h 646331"/>
              <a:gd name="connsiteX6" fmla="*/ 3303803 w 5189220"/>
              <a:gd name="connsiteY6" fmla="*/ 0 h 646331"/>
              <a:gd name="connsiteX7" fmla="*/ 3776599 w 5189220"/>
              <a:gd name="connsiteY7" fmla="*/ 0 h 646331"/>
              <a:gd name="connsiteX8" fmla="*/ 4405071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36092 h 646331"/>
              <a:gd name="connsiteX11" fmla="*/ 5189220 w 5189220"/>
              <a:gd name="connsiteY11" fmla="*/ 646331 h 646331"/>
              <a:gd name="connsiteX12" fmla="*/ 4664532 w 5189220"/>
              <a:gd name="connsiteY12" fmla="*/ 646331 h 646331"/>
              <a:gd name="connsiteX13" fmla="*/ 3984168 w 5189220"/>
              <a:gd name="connsiteY13" fmla="*/ 646331 h 646331"/>
              <a:gd name="connsiteX14" fmla="*/ 3355696 w 5189220"/>
              <a:gd name="connsiteY14" fmla="*/ 646331 h 646331"/>
              <a:gd name="connsiteX15" fmla="*/ 2675331 w 5189220"/>
              <a:gd name="connsiteY15" fmla="*/ 646331 h 646331"/>
              <a:gd name="connsiteX16" fmla="*/ 2254428 w 5189220"/>
              <a:gd name="connsiteY16" fmla="*/ 646331 h 646331"/>
              <a:gd name="connsiteX17" fmla="*/ 1574063 w 5189220"/>
              <a:gd name="connsiteY17" fmla="*/ 646331 h 646331"/>
              <a:gd name="connsiteX18" fmla="*/ 893699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47931" y="-4141"/>
                  <a:pt x="459274" y="55386"/>
                  <a:pt x="680364" y="0"/>
                </a:cubicBezTo>
                <a:cubicBezTo>
                  <a:pt x="901454" y="-55386"/>
                  <a:pt x="966951" y="29543"/>
                  <a:pt x="1205052" y="0"/>
                </a:cubicBezTo>
                <a:cubicBezTo>
                  <a:pt x="1443153" y="-29543"/>
                  <a:pt x="1712552" y="21315"/>
                  <a:pt x="1885417" y="0"/>
                </a:cubicBezTo>
                <a:cubicBezTo>
                  <a:pt x="2058282" y="-21315"/>
                  <a:pt x="2223425" y="46369"/>
                  <a:pt x="2410104" y="0"/>
                </a:cubicBezTo>
                <a:cubicBezTo>
                  <a:pt x="2596783" y="-46369"/>
                  <a:pt x="2675766" y="13093"/>
                  <a:pt x="2882900" y="0"/>
                </a:cubicBezTo>
                <a:cubicBezTo>
                  <a:pt x="3090034" y="-13093"/>
                  <a:pt x="3176440" y="35010"/>
                  <a:pt x="3303803" y="0"/>
                </a:cubicBezTo>
                <a:cubicBezTo>
                  <a:pt x="3431166" y="-35010"/>
                  <a:pt x="3584249" y="7137"/>
                  <a:pt x="3776599" y="0"/>
                </a:cubicBezTo>
                <a:cubicBezTo>
                  <a:pt x="3968949" y="-7137"/>
                  <a:pt x="4103820" y="16572"/>
                  <a:pt x="4405071" y="0"/>
                </a:cubicBezTo>
                <a:cubicBezTo>
                  <a:pt x="4706322" y="-16572"/>
                  <a:pt x="4979684" y="79295"/>
                  <a:pt x="5189220" y="0"/>
                </a:cubicBezTo>
                <a:cubicBezTo>
                  <a:pt x="5198730" y="123740"/>
                  <a:pt x="5177925" y="259932"/>
                  <a:pt x="5189220" y="336092"/>
                </a:cubicBezTo>
                <a:cubicBezTo>
                  <a:pt x="5200515" y="412252"/>
                  <a:pt x="5161999" y="520178"/>
                  <a:pt x="5189220" y="646331"/>
                </a:cubicBezTo>
                <a:cubicBezTo>
                  <a:pt x="5020073" y="669368"/>
                  <a:pt x="4880811" y="636741"/>
                  <a:pt x="4664532" y="646331"/>
                </a:cubicBezTo>
                <a:cubicBezTo>
                  <a:pt x="4448253" y="655921"/>
                  <a:pt x="4124826" y="576546"/>
                  <a:pt x="3984168" y="646331"/>
                </a:cubicBezTo>
                <a:cubicBezTo>
                  <a:pt x="3843510" y="716116"/>
                  <a:pt x="3592405" y="583176"/>
                  <a:pt x="3355696" y="646331"/>
                </a:cubicBezTo>
                <a:cubicBezTo>
                  <a:pt x="3118987" y="709486"/>
                  <a:pt x="2844418" y="596958"/>
                  <a:pt x="2675331" y="646331"/>
                </a:cubicBezTo>
                <a:cubicBezTo>
                  <a:pt x="2506244" y="695704"/>
                  <a:pt x="2408232" y="634760"/>
                  <a:pt x="2254428" y="646331"/>
                </a:cubicBezTo>
                <a:cubicBezTo>
                  <a:pt x="2100624" y="657902"/>
                  <a:pt x="1834957" y="584746"/>
                  <a:pt x="1574063" y="646331"/>
                </a:cubicBezTo>
                <a:cubicBezTo>
                  <a:pt x="1313169" y="707916"/>
                  <a:pt x="1050660" y="636485"/>
                  <a:pt x="893699" y="646331"/>
                </a:cubicBezTo>
                <a:cubicBezTo>
                  <a:pt x="736738" y="656177"/>
                  <a:pt x="436007" y="550054"/>
                  <a:pt x="0" y="646331"/>
                </a:cubicBezTo>
                <a:cubicBezTo>
                  <a:pt x="-17910" y="563514"/>
                  <a:pt x="23960" y="476555"/>
                  <a:pt x="0" y="329629"/>
                </a:cubicBezTo>
                <a:cubicBezTo>
                  <a:pt x="-23960" y="182703"/>
                  <a:pt x="20486" y="1420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2503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MATERIALES Y MÉTODOS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24C490-0D2E-47D9-992A-3A33BEDBEBF7}"/>
              </a:ext>
            </a:extLst>
          </p:cNvPr>
          <p:cNvSpPr txBox="1"/>
          <p:nvPr/>
        </p:nvSpPr>
        <p:spPr>
          <a:xfrm>
            <a:off x="-488691" y="1046998"/>
            <a:ext cx="3644348" cy="514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Bef>
                <a:spcPts val="200"/>
              </a:spcBef>
              <a:buClr>
                <a:srgbClr val="000000"/>
              </a:buClr>
              <a:buSzPts val="1100"/>
            </a:pPr>
            <a:r>
              <a:rPr lang="es-MX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Ubicación Geográfica</a:t>
            </a:r>
            <a:endParaRPr lang="es-EC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11305F-02B4-48C0-8C9D-BBD53DA80F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7" y="1561178"/>
            <a:ext cx="6371479" cy="4634906"/>
          </a:xfrm>
          <a:prstGeom prst="rect">
            <a:avLst/>
          </a:prstGeom>
        </p:spPr>
      </p:pic>
      <p:pic>
        <p:nvPicPr>
          <p:cNvPr id="5122" name="Picture 2" descr="▷ Brújulas: Imágenes Animadas, Gifs y Animaciones ¡100% GRATIS!">
            <a:extLst>
              <a:ext uri="{FF2B5EF4-FFF2-40B4-BE49-F238E27FC236}">
                <a16:creationId xmlns:a16="http://schemas.microsoft.com/office/drawing/2014/main" id="{DB7B371F-6A4B-4905-A0AD-682A87F7B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44" y="212770"/>
            <a:ext cx="670813" cy="92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77EC24E-6E59-4F4E-8122-8BAA61B64C19}"/>
              </a:ext>
            </a:extLst>
          </p:cNvPr>
          <p:cNvSpPr txBox="1"/>
          <p:nvPr/>
        </p:nvSpPr>
        <p:spPr>
          <a:xfrm>
            <a:off x="6905617" y="1326046"/>
            <a:ext cx="5100852" cy="2610395"/>
          </a:xfrm>
          <a:prstGeom prst="rect">
            <a:avLst/>
          </a:prstGeom>
          <a:ln w="28575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100" b="1" u="sng" dirty="0"/>
              <a:t>UBICACIÓN POLITICA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País:		Ecuador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Provincia: 	Santo Domingo de los Tsáchilas 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Cantón: 	Santo Domingo de los Colorados 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Parroquia: 	Luz de América 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Hda: Servicios Agrícolas Relev S.A. Hacienda San Antonio Km 38 ½ Vía Santo Domingo -Quevedo margen izquierdo.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11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8967F19-903B-4125-83B5-E30DD639D8EF}"/>
              </a:ext>
            </a:extLst>
          </p:cNvPr>
          <p:cNvSpPr txBox="1"/>
          <p:nvPr/>
        </p:nvSpPr>
        <p:spPr>
          <a:xfrm>
            <a:off x="6905617" y="4071259"/>
            <a:ext cx="5100852" cy="2297488"/>
          </a:xfrm>
          <a:prstGeom prst="rect">
            <a:avLst/>
          </a:prstGeom>
          <a:ln w="28575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UBICACIÓN ECOLÓGICA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Zona de vida:	                        Trópico muy húmedo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170305" algn="ctr"/>
              </a:tabLst>
            </a:pPr>
            <a:r>
              <a:rPr lang="es-EC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Altitud:		225 msnm</a:t>
            </a:r>
            <a:endParaRPr lang="es-EC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170305" algn="ctr"/>
              </a:tabLst>
            </a:pPr>
            <a:r>
              <a:rPr lang="es-EC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Temperatura media:	24,6 º C</a:t>
            </a:r>
            <a:endParaRPr lang="es-EC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170305" algn="ctr"/>
              </a:tabLst>
            </a:pPr>
            <a:r>
              <a:rPr lang="es-EC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Precipitación:		3458,6  mm año</a:t>
            </a:r>
            <a:endParaRPr lang="es-EC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170305" algn="ctr"/>
              </a:tabLst>
            </a:pPr>
            <a:r>
              <a:rPr lang="es-EC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Humedad relativa:		88%</a:t>
            </a:r>
            <a:endParaRPr lang="es-EC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170305" algn="ctr"/>
              </a:tabLst>
            </a:pPr>
            <a:r>
              <a:rPr lang="es-EC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Heliofanía: 		 430 horas luz año</a:t>
            </a:r>
            <a:endParaRPr lang="es-EC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170305" algn="ctr"/>
              </a:tabLst>
            </a:pPr>
            <a:r>
              <a:rPr lang="es-EC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Suelos:		 Franco limo arenoso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CCDFFAF-F796-4015-8AFE-1E4486EC0AB0}"/>
              </a:ext>
            </a:extLst>
          </p:cNvPr>
          <p:cNvSpPr txBox="1"/>
          <p:nvPr/>
        </p:nvSpPr>
        <p:spPr>
          <a:xfrm>
            <a:off x="760377" y="6308201"/>
            <a:ext cx="2297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00º 24´ 32” latitud Sur 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79º 18´ 25” longitud Este.</a:t>
            </a:r>
            <a:endParaRPr lang="es-EC" sz="1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753F67F-A498-4F67-83B8-5D10E8973DC6}"/>
              </a:ext>
            </a:extLst>
          </p:cNvPr>
          <p:cNvSpPr txBox="1"/>
          <p:nvPr/>
        </p:nvSpPr>
        <p:spPr>
          <a:xfrm>
            <a:off x="5471915" y="6369948"/>
            <a:ext cx="6720085" cy="461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Km 33 Vía Santo Domingo-Quevedo; Estación Experimental “Puerto Ila”.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382120" y="289928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885417 w 5189220"/>
              <a:gd name="connsiteY3" fmla="*/ 0 h 646331"/>
              <a:gd name="connsiteX4" fmla="*/ 2410104 w 5189220"/>
              <a:gd name="connsiteY4" fmla="*/ 0 h 646331"/>
              <a:gd name="connsiteX5" fmla="*/ 2882900 w 5189220"/>
              <a:gd name="connsiteY5" fmla="*/ 0 h 646331"/>
              <a:gd name="connsiteX6" fmla="*/ 3303803 w 5189220"/>
              <a:gd name="connsiteY6" fmla="*/ 0 h 646331"/>
              <a:gd name="connsiteX7" fmla="*/ 3776599 w 5189220"/>
              <a:gd name="connsiteY7" fmla="*/ 0 h 646331"/>
              <a:gd name="connsiteX8" fmla="*/ 4405071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36092 h 646331"/>
              <a:gd name="connsiteX11" fmla="*/ 5189220 w 5189220"/>
              <a:gd name="connsiteY11" fmla="*/ 646331 h 646331"/>
              <a:gd name="connsiteX12" fmla="*/ 4664532 w 5189220"/>
              <a:gd name="connsiteY12" fmla="*/ 646331 h 646331"/>
              <a:gd name="connsiteX13" fmla="*/ 3984168 w 5189220"/>
              <a:gd name="connsiteY13" fmla="*/ 646331 h 646331"/>
              <a:gd name="connsiteX14" fmla="*/ 3355696 w 5189220"/>
              <a:gd name="connsiteY14" fmla="*/ 646331 h 646331"/>
              <a:gd name="connsiteX15" fmla="*/ 2675331 w 5189220"/>
              <a:gd name="connsiteY15" fmla="*/ 646331 h 646331"/>
              <a:gd name="connsiteX16" fmla="*/ 2254428 w 5189220"/>
              <a:gd name="connsiteY16" fmla="*/ 646331 h 646331"/>
              <a:gd name="connsiteX17" fmla="*/ 1574063 w 5189220"/>
              <a:gd name="connsiteY17" fmla="*/ 646331 h 646331"/>
              <a:gd name="connsiteX18" fmla="*/ 893699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47931" y="-4141"/>
                  <a:pt x="459274" y="55386"/>
                  <a:pt x="680364" y="0"/>
                </a:cubicBezTo>
                <a:cubicBezTo>
                  <a:pt x="901454" y="-55386"/>
                  <a:pt x="966951" y="29543"/>
                  <a:pt x="1205052" y="0"/>
                </a:cubicBezTo>
                <a:cubicBezTo>
                  <a:pt x="1443153" y="-29543"/>
                  <a:pt x="1712552" y="21315"/>
                  <a:pt x="1885417" y="0"/>
                </a:cubicBezTo>
                <a:cubicBezTo>
                  <a:pt x="2058282" y="-21315"/>
                  <a:pt x="2223425" y="46369"/>
                  <a:pt x="2410104" y="0"/>
                </a:cubicBezTo>
                <a:cubicBezTo>
                  <a:pt x="2596783" y="-46369"/>
                  <a:pt x="2675766" y="13093"/>
                  <a:pt x="2882900" y="0"/>
                </a:cubicBezTo>
                <a:cubicBezTo>
                  <a:pt x="3090034" y="-13093"/>
                  <a:pt x="3176440" y="35010"/>
                  <a:pt x="3303803" y="0"/>
                </a:cubicBezTo>
                <a:cubicBezTo>
                  <a:pt x="3431166" y="-35010"/>
                  <a:pt x="3584249" y="7137"/>
                  <a:pt x="3776599" y="0"/>
                </a:cubicBezTo>
                <a:cubicBezTo>
                  <a:pt x="3968949" y="-7137"/>
                  <a:pt x="4103820" y="16572"/>
                  <a:pt x="4405071" y="0"/>
                </a:cubicBezTo>
                <a:cubicBezTo>
                  <a:pt x="4706322" y="-16572"/>
                  <a:pt x="4979684" y="79295"/>
                  <a:pt x="5189220" y="0"/>
                </a:cubicBezTo>
                <a:cubicBezTo>
                  <a:pt x="5198730" y="123740"/>
                  <a:pt x="5177925" y="259932"/>
                  <a:pt x="5189220" y="336092"/>
                </a:cubicBezTo>
                <a:cubicBezTo>
                  <a:pt x="5200515" y="412252"/>
                  <a:pt x="5161999" y="520178"/>
                  <a:pt x="5189220" y="646331"/>
                </a:cubicBezTo>
                <a:cubicBezTo>
                  <a:pt x="5020073" y="669368"/>
                  <a:pt x="4880811" y="636741"/>
                  <a:pt x="4664532" y="646331"/>
                </a:cubicBezTo>
                <a:cubicBezTo>
                  <a:pt x="4448253" y="655921"/>
                  <a:pt x="4124826" y="576546"/>
                  <a:pt x="3984168" y="646331"/>
                </a:cubicBezTo>
                <a:cubicBezTo>
                  <a:pt x="3843510" y="716116"/>
                  <a:pt x="3592405" y="583176"/>
                  <a:pt x="3355696" y="646331"/>
                </a:cubicBezTo>
                <a:cubicBezTo>
                  <a:pt x="3118987" y="709486"/>
                  <a:pt x="2844418" y="596958"/>
                  <a:pt x="2675331" y="646331"/>
                </a:cubicBezTo>
                <a:cubicBezTo>
                  <a:pt x="2506244" y="695704"/>
                  <a:pt x="2408232" y="634760"/>
                  <a:pt x="2254428" y="646331"/>
                </a:cubicBezTo>
                <a:cubicBezTo>
                  <a:pt x="2100624" y="657902"/>
                  <a:pt x="1834957" y="584746"/>
                  <a:pt x="1574063" y="646331"/>
                </a:cubicBezTo>
                <a:cubicBezTo>
                  <a:pt x="1313169" y="707916"/>
                  <a:pt x="1050660" y="636485"/>
                  <a:pt x="893699" y="646331"/>
                </a:cubicBezTo>
                <a:cubicBezTo>
                  <a:pt x="736738" y="656177"/>
                  <a:pt x="436007" y="550054"/>
                  <a:pt x="0" y="646331"/>
                </a:cubicBezTo>
                <a:cubicBezTo>
                  <a:pt x="-17910" y="563514"/>
                  <a:pt x="23960" y="476555"/>
                  <a:pt x="0" y="329629"/>
                </a:cubicBezTo>
                <a:cubicBezTo>
                  <a:pt x="-23960" y="182703"/>
                  <a:pt x="20486" y="1420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2503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Diseño experimental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584EB43-207A-49DD-BAF1-EB22ADA96F8A}"/>
              </a:ext>
            </a:extLst>
          </p:cNvPr>
          <p:cNvGrpSpPr/>
          <p:nvPr/>
        </p:nvGrpSpPr>
        <p:grpSpPr>
          <a:xfrm>
            <a:off x="1398559" y="2254637"/>
            <a:ext cx="3352800" cy="2348726"/>
            <a:chOff x="1304509" y="1893862"/>
            <a:chExt cx="3352800" cy="2348726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0A07C82-E443-4BE8-9028-291567C07680}"/>
                </a:ext>
              </a:extLst>
            </p:cNvPr>
            <p:cNvSpPr txBox="1"/>
            <p:nvPr/>
          </p:nvSpPr>
          <p:spPr>
            <a:xfrm>
              <a:off x="1618421" y="1893862"/>
              <a:ext cx="2531165" cy="369332"/>
            </a:xfrm>
            <a:custGeom>
              <a:avLst/>
              <a:gdLst>
                <a:gd name="connsiteX0" fmla="*/ 0 w 2531165"/>
                <a:gd name="connsiteY0" fmla="*/ 0 h 369332"/>
                <a:gd name="connsiteX1" fmla="*/ 430298 w 2531165"/>
                <a:gd name="connsiteY1" fmla="*/ 0 h 369332"/>
                <a:gd name="connsiteX2" fmla="*/ 911219 w 2531165"/>
                <a:gd name="connsiteY2" fmla="*/ 0 h 369332"/>
                <a:gd name="connsiteX3" fmla="*/ 1341517 w 2531165"/>
                <a:gd name="connsiteY3" fmla="*/ 0 h 369332"/>
                <a:gd name="connsiteX4" fmla="*/ 1771816 w 2531165"/>
                <a:gd name="connsiteY4" fmla="*/ 0 h 369332"/>
                <a:gd name="connsiteX5" fmla="*/ 2531165 w 2531165"/>
                <a:gd name="connsiteY5" fmla="*/ 0 h 369332"/>
                <a:gd name="connsiteX6" fmla="*/ 2531165 w 2531165"/>
                <a:gd name="connsiteY6" fmla="*/ 369332 h 369332"/>
                <a:gd name="connsiteX7" fmla="*/ 1999620 w 2531165"/>
                <a:gd name="connsiteY7" fmla="*/ 369332 h 369332"/>
                <a:gd name="connsiteX8" fmla="*/ 1442764 w 2531165"/>
                <a:gd name="connsiteY8" fmla="*/ 369332 h 369332"/>
                <a:gd name="connsiteX9" fmla="*/ 885908 w 2531165"/>
                <a:gd name="connsiteY9" fmla="*/ 369332 h 369332"/>
                <a:gd name="connsiteX10" fmla="*/ 0 w 2531165"/>
                <a:gd name="connsiteY10" fmla="*/ 369332 h 369332"/>
                <a:gd name="connsiteX11" fmla="*/ 0 w 2531165"/>
                <a:gd name="connsiteY11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1165" h="369332" fill="none" extrusionOk="0">
                  <a:moveTo>
                    <a:pt x="0" y="0"/>
                  </a:moveTo>
                  <a:cubicBezTo>
                    <a:pt x="180757" y="-17167"/>
                    <a:pt x="344195" y="49467"/>
                    <a:pt x="430298" y="0"/>
                  </a:cubicBezTo>
                  <a:cubicBezTo>
                    <a:pt x="516401" y="-49467"/>
                    <a:pt x="742299" y="16231"/>
                    <a:pt x="911219" y="0"/>
                  </a:cubicBezTo>
                  <a:cubicBezTo>
                    <a:pt x="1080139" y="-16231"/>
                    <a:pt x="1180604" y="46321"/>
                    <a:pt x="1341517" y="0"/>
                  </a:cubicBezTo>
                  <a:cubicBezTo>
                    <a:pt x="1502430" y="-46321"/>
                    <a:pt x="1680940" y="17752"/>
                    <a:pt x="1771816" y="0"/>
                  </a:cubicBezTo>
                  <a:cubicBezTo>
                    <a:pt x="1862692" y="-17752"/>
                    <a:pt x="2156153" y="1980"/>
                    <a:pt x="2531165" y="0"/>
                  </a:cubicBezTo>
                  <a:cubicBezTo>
                    <a:pt x="2534546" y="147858"/>
                    <a:pt x="2530130" y="237190"/>
                    <a:pt x="2531165" y="369332"/>
                  </a:cubicBezTo>
                  <a:cubicBezTo>
                    <a:pt x="2313553" y="378432"/>
                    <a:pt x="2202566" y="311498"/>
                    <a:pt x="1999620" y="369332"/>
                  </a:cubicBezTo>
                  <a:cubicBezTo>
                    <a:pt x="1796675" y="427166"/>
                    <a:pt x="1719004" y="343126"/>
                    <a:pt x="1442764" y="369332"/>
                  </a:cubicBezTo>
                  <a:cubicBezTo>
                    <a:pt x="1166524" y="395538"/>
                    <a:pt x="1144792" y="321965"/>
                    <a:pt x="885908" y="369332"/>
                  </a:cubicBezTo>
                  <a:cubicBezTo>
                    <a:pt x="627024" y="416699"/>
                    <a:pt x="281674" y="282857"/>
                    <a:pt x="0" y="369332"/>
                  </a:cubicBezTo>
                  <a:cubicBezTo>
                    <a:pt x="-28184" y="234778"/>
                    <a:pt x="26765" y="101029"/>
                    <a:pt x="0" y="0"/>
                  </a:cubicBezTo>
                  <a:close/>
                </a:path>
                <a:path w="2531165" h="369332" stroke="0" extrusionOk="0">
                  <a:moveTo>
                    <a:pt x="0" y="0"/>
                  </a:moveTo>
                  <a:cubicBezTo>
                    <a:pt x="147438" y="-8864"/>
                    <a:pt x="276798" y="5682"/>
                    <a:pt x="480921" y="0"/>
                  </a:cubicBezTo>
                  <a:cubicBezTo>
                    <a:pt x="685044" y="-5682"/>
                    <a:pt x="869280" y="190"/>
                    <a:pt x="1012466" y="0"/>
                  </a:cubicBezTo>
                  <a:cubicBezTo>
                    <a:pt x="1155652" y="-190"/>
                    <a:pt x="1249471" y="53072"/>
                    <a:pt x="1468076" y="0"/>
                  </a:cubicBezTo>
                  <a:cubicBezTo>
                    <a:pt x="1686681" y="-53072"/>
                    <a:pt x="1800050" y="28169"/>
                    <a:pt x="1974309" y="0"/>
                  </a:cubicBezTo>
                  <a:cubicBezTo>
                    <a:pt x="2148568" y="-28169"/>
                    <a:pt x="2401512" y="11614"/>
                    <a:pt x="2531165" y="0"/>
                  </a:cubicBezTo>
                  <a:cubicBezTo>
                    <a:pt x="2538814" y="143037"/>
                    <a:pt x="2525850" y="233702"/>
                    <a:pt x="2531165" y="369332"/>
                  </a:cubicBezTo>
                  <a:cubicBezTo>
                    <a:pt x="2297171" y="399509"/>
                    <a:pt x="2154201" y="346996"/>
                    <a:pt x="2050244" y="369332"/>
                  </a:cubicBezTo>
                  <a:cubicBezTo>
                    <a:pt x="1946287" y="391668"/>
                    <a:pt x="1708341" y="335871"/>
                    <a:pt x="1594634" y="369332"/>
                  </a:cubicBezTo>
                  <a:cubicBezTo>
                    <a:pt x="1480927" y="402793"/>
                    <a:pt x="1221413" y="347258"/>
                    <a:pt x="1113713" y="369332"/>
                  </a:cubicBezTo>
                  <a:cubicBezTo>
                    <a:pt x="1006013" y="391406"/>
                    <a:pt x="878102" y="352510"/>
                    <a:pt x="658103" y="369332"/>
                  </a:cubicBezTo>
                  <a:cubicBezTo>
                    <a:pt x="438104" y="386154"/>
                    <a:pt x="185825" y="344435"/>
                    <a:pt x="0" y="369332"/>
                  </a:cubicBezTo>
                  <a:cubicBezTo>
                    <a:pt x="-17629" y="287325"/>
                    <a:pt x="11971" y="180136"/>
                    <a:pt x="0" y="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182535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/>
                <a:t>Factores a probar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FF57754-9D61-47C6-9C0D-949D2C2EEB76}"/>
                </a:ext>
              </a:extLst>
            </p:cNvPr>
            <p:cNvSpPr txBox="1"/>
            <p:nvPr/>
          </p:nvSpPr>
          <p:spPr>
            <a:xfrm>
              <a:off x="1304509" y="2615411"/>
              <a:ext cx="3352800" cy="1627177"/>
            </a:xfrm>
            <a:custGeom>
              <a:avLst/>
              <a:gdLst>
                <a:gd name="connsiteX0" fmla="*/ 0 w 3352800"/>
                <a:gd name="connsiteY0" fmla="*/ 0 h 1627177"/>
                <a:gd name="connsiteX1" fmla="*/ 625856 w 3352800"/>
                <a:gd name="connsiteY1" fmla="*/ 0 h 1627177"/>
                <a:gd name="connsiteX2" fmla="*/ 1184656 w 3352800"/>
                <a:gd name="connsiteY2" fmla="*/ 0 h 1627177"/>
                <a:gd name="connsiteX3" fmla="*/ 1810512 w 3352800"/>
                <a:gd name="connsiteY3" fmla="*/ 0 h 1627177"/>
                <a:gd name="connsiteX4" fmla="*/ 2436368 w 3352800"/>
                <a:gd name="connsiteY4" fmla="*/ 0 h 1627177"/>
                <a:gd name="connsiteX5" fmla="*/ 3352800 w 3352800"/>
                <a:gd name="connsiteY5" fmla="*/ 0 h 1627177"/>
                <a:gd name="connsiteX6" fmla="*/ 3352800 w 3352800"/>
                <a:gd name="connsiteY6" fmla="*/ 542392 h 1627177"/>
                <a:gd name="connsiteX7" fmla="*/ 3352800 w 3352800"/>
                <a:gd name="connsiteY7" fmla="*/ 1101056 h 1627177"/>
                <a:gd name="connsiteX8" fmla="*/ 3352800 w 3352800"/>
                <a:gd name="connsiteY8" fmla="*/ 1627177 h 1627177"/>
                <a:gd name="connsiteX9" fmla="*/ 2794000 w 3352800"/>
                <a:gd name="connsiteY9" fmla="*/ 1627177 h 1627177"/>
                <a:gd name="connsiteX10" fmla="*/ 2335784 w 3352800"/>
                <a:gd name="connsiteY10" fmla="*/ 1627177 h 1627177"/>
                <a:gd name="connsiteX11" fmla="*/ 1709928 w 3352800"/>
                <a:gd name="connsiteY11" fmla="*/ 1627177 h 1627177"/>
                <a:gd name="connsiteX12" fmla="*/ 1117600 w 3352800"/>
                <a:gd name="connsiteY12" fmla="*/ 1627177 h 1627177"/>
                <a:gd name="connsiteX13" fmla="*/ 491744 w 3352800"/>
                <a:gd name="connsiteY13" fmla="*/ 1627177 h 1627177"/>
                <a:gd name="connsiteX14" fmla="*/ 0 w 3352800"/>
                <a:gd name="connsiteY14" fmla="*/ 1627177 h 1627177"/>
                <a:gd name="connsiteX15" fmla="*/ 0 w 3352800"/>
                <a:gd name="connsiteY15" fmla="*/ 1117328 h 1627177"/>
                <a:gd name="connsiteX16" fmla="*/ 0 w 3352800"/>
                <a:gd name="connsiteY16" fmla="*/ 558664 h 1627177"/>
                <a:gd name="connsiteX17" fmla="*/ 0 w 3352800"/>
                <a:gd name="connsiteY17" fmla="*/ 0 h 162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2800" h="1627177" extrusionOk="0">
                  <a:moveTo>
                    <a:pt x="0" y="0"/>
                  </a:moveTo>
                  <a:cubicBezTo>
                    <a:pt x="251235" y="-64445"/>
                    <a:pt x="401012" y="19325"/>
                    <a:pt x="625856" y="0"/>
                  </a:cubicBezTo>
                  <a:cubicBezTo>
                    <a:pt x="850700" y="-19325"/>
                    <a:pt x="1057141" y="63436"/>
                    <a:pt x="1184656" y="0"/>
                  </a:cubicBezTo>
                  <a:cubicBezTo>
                    <a:pt x="1312171" y="-63436"/>
                    <a:pt x="1677282" y="18608"/>
                    <a:pt x="1810512" y="0"/>
                  </a:cubicBezTo>
                  <a:cubicBezTo>
                    <a:pt x="1943742" y="-18608"/>
                    <a:pt x="2175732" y="27966"/>
                    <a:pt x="2436368" y="0"/>
                  </a:cubicBezTo>
                  <a:cubicBezTo>
                    <a:pt x="2697004" y="-27966"/>
                    <a:pt x="2961186" y="100708"/>
                    <a:pt x="3352800" y="0"/>
                  </a:cubicBezTo>
                  <a:cubicBezTo>
                    <a:pt x="3360993" y="164754"/>
                    <a:pt x="3298253" y="384016"/>
                    <a:pt x="3352800" y="542392"/>
                  </a:cubicBezTo>
                  <a:cubicBezTo>
                    <a:pt x="3407347" y="700768"/>
                    <a:pt x="3298399" y="956271"/>
                    <a:pt x="3352800" y="1101056"/>
                  </a:cubicBezTo>
                  <a:cubicBezTo>
                    <a:pt x="3407201" y="1245841"/>
                    <a:pt x="3345363" y="1501607"/>
                    <a:pt x="3352800" y="1627177"/>
                  </a:cubicBezTo>
                  <a:cubicBezTo>
                    <a:pt x="3161316" y="1650363"/>
                    <a:pt x="3036756" y="1575234"/>
                    <a:pt x="2794000" y="1627177"/>
                  </a:cubicBezTo>
                  <a:cubicBezTo>
                    <a:pt x="2551244" y="1679120"/>
                    <a:pt x="2474494" y="1616916"/>
                    <a:pt x="2335784" y="1627177"/>
                  </a:cubicBezTo>
                  <a:cubicBezTo>
                    <a:pt x="2197074" y="1637438"/>
                    <a:pt x="1966437" y="1565126"/>
                    <a:pt x="1709928" y="1627177"/>
                  </a:cubicBezTo>
                  <a:cubicBezTo>
                    <a:pt x="1453419" y="1689228"/>
                    <a:pt x="1273204" y="1564719"/>
                    <a:pt x="1117600" y="1627177"/>
                  </a:cubicBezTo>
                  <a:cubicBezTo>
                    <a:pt x="961996" y="1689635"/>
                    <a:pt x="779554" y="1610428"/>
                    <a:pt x="491744" y="1627177"/>
                  </a:cubicBezTo>
                  <a:cubicBezTo>
                    <a:pt x="203934" y="1643926"/>
                    <a:pt x="237520" y="1580547"/>
                    <a:pt x="0" y="1627177"/>
                  </a:cubicBezTo>
                  <a:cubicBezTo>
                    <a:pt x="-19523" y="1508655"/>
                    <a:pt x="37985" y="1354165"/>
                    <a:pt x="0" y="1117328"/>
                  </a:cubicBezTo>
                  <a:cubicBezTo>
                    <a:pt x="-37985" y="880491"/>
                    <a:pt x="25243" y="762322"/>
                    <a:pt x="0" y="558664"/>
                  </a:cubicBezTo>
                  <a:cubicBezTo>
                    <a:pt x="-25243" y="355006"/>
                    <a:pt x="61247" y="177587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8720844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MX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MX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espuesta de la fertilidad al comparar dos protocolos de sincronización de celo.</a:t>
              </a:r>
              <a:endPara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s-EC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.</a:t>
              </a:r>
              <a:endParaRPr lang="es-EC" sz="1400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BA7211D-F0DF-4A32-9DA6-34DC400973E6}"/>
              </a:ext>
            </a:extLst>
          </p:cNvPr>
          <p:cNvGrpSpPr/>
          <p:nvPr/>
        </p:nvGrpSpPr>
        <p:grpSpPr>
          <a:xfrm>
            <a:off x="5976730" y="2261374"/>
            <a:ext cx="5189220" cy="3103079"/>
            <a:chOff x="6399970" y="2388878"/>
            <a:chExt cx="5189220" cy="3103079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1AF9EA7-BA4C-4EF7-A13C-9FFD6918AF27}"/>
                </a:ext>
              </a:extLst>
            </p:cNvPr>
            <p:cNvSpPr txBox="1"/>
            <p:nvPr/>
          </p:nvSpPr>
          <p:spPr>
            <a:xfrm>
              <a:off x="7728997" y="2388878"/>
              <a:ext cx="2531165" cy="369332"/>
            </a:xfrm>
            <a:custGeom>
              <a:avLst/>
              <a:gdLst>
                <a:gd name="connsiteX0" fmla="*/ 0 w 2531165"/>
                <a:gd name="connsiteY0" fmla="*/ 0 h 369332"/>
                <a:gd name="connsiteX1" fmla="*/ 430298 w 2531165"/>
                <a:gd name="connsiteY1" fmla="*/ 0 h 369332"/>
                <a:gd name="connsiteX2" fmla="*/ 911219 w 2531165"/>
                <a:gd name="connsiteY2" fmla="*/ 0 h 369332"/>
                <a:gd name="connsiteX3" fmla="*/ 1341517 w 2531165"/>
                <a:gd name="connsiteY3" fmla="*/ 0 h 369332"/>
                <a:gd name="connsiteX4" fmla="*/ 1771816 w 2531165"/>
                <a:gd name="connsiteY4" fmla="*/ 0 h 369332"/>
                <a:gd name="connsiteX5" fmla="*/ 2531165 w 2531165"/>
                <a:gd name="connsiteY5" fmla="*/ 0 h 369332"/>
                <a:gd name="connsiteX6" fmla="*/ 2531165 w 2531165"/>
                <a:gd name="connsiteY6" fmla="*/ 369332 h 369332"/>
                <a:gd name="connsiteX7" fmla="*/ 1999620 w 2531165"/>
                <a:gd name="connsiteY7" fmla="*/ 369332 h 369332"/>
                <a:gd name="connsiteX8" fmla="*/ 1442764 w 2531165"/>
                <a:gd name="connsiteY8" fmla="*/ 369332 h 369332"/>
                <a:gd name="connsiteX9" fmla="*/ 885908 w 2531165"/>
                <a:gd name="connsiteY9" fmla="*/ 369332 h 369332"/>
                <a:gd name="connsiteX10" fmla="*/ 0 w 2531165"/>
                <a:gd name="connsiteY10" fmla="*/ 369332 h 369332"/>
                <a:gd name="connsiteX11" fmla="*/ 0 w 2531165"/>
                <a:gd name="connsiteY11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1165" h="369332" fill="none" extrusionOk="0">
                  <a:moveTo>
                    <a:pt x="0" y="0"/>
                  </a:moveTo>
                  <a:cubicBezTo>
                    <a:pt x="180757" y="-17167"/>
                    <a:pt x="344195" y="49467"/>
                    <a:pt x="430298" y="0"/>
                  </a:cubicBezTo>
                  <a:cubicBezTo>
                    <a:pt x="516401" y="-49467"/>
                    <a:pt x="742299" y="16231"/>
                    <a:pt x="911219" y="0"/>
                  </a:cubicBezTo>
                  <a:cubicBezTo>
                    <a:pt x="1080139" y="-16231"/>
                    <a:pt x="1180604" y="46321"/>
                    <a:pt x="1341517" y="0"/>
                  </a:cubicBezTo>
                  <a:cubicBezTo>
                    <a:pt x="1502430" y="-46321"/>
                    <a:pt x="1680940" y="17752"/>
                    <a:pt x="1771816" y="0"/>
                  </a:cubicBezTo>
                  <a:cubicBezTo>
                    <a:pt x="1862692" y="-17752"/>
                    <a:pt x="2156153" y="1980"/>
                    <a:pt x="2531165" y="0"/>
                  </a:cubicBezTo>
                  <a:cubicBezTo>
                    <a:pt x="2534546" y="147858"/>
                    <a:pt x="2530130" y="237190"/>
                    <a:pt x="2531165" y="369332"/>
                  </a:cubicBezTo>
                  <a:cubicBezTo>
                    <a:pt x="2313553" y="378432"/>
                    <a:pt x="2202566" y="311498"/>
                    <a:pt x="1999620" y="369332"/>
                  </a:cubicBezTo>
                  <a:cubicBezTo>
                    <a:pt x="1796675" y="427166"/>
                    <a:pt x="1719004" y="343126"/>
                    <a:pt x="1442764" y="369332"/>
                  </a:cubicBezTo>
                  <a:cubicBezTo>
                    <a:pt x="1166524" y="395538"/>
                    <a:pt x="1144792" y="321965"/>
                    <a:pt x="885908" y="369332"/>
                  </a:cubicBezTo>
                  <a:cubicBezTo>
                    <a:pt x="627024" y="416699"/>
                    <a:pt x="281674" y="282857"/>
                    <a:pt x="0" y="369332"/>
                  </a:cubicBezTo>
                  <a:cubicBezTo>
                    <a:pt x="-28184" y="234778"/>
                    <a:pt x="26765" y="101029"/>
                    <a:pt x="0" y="0"/>
                  </a:cubicBezTo>
                  <a:close/>
                </a:path>
                <a:path w="2531165" h="369332" stroke="0" extrusionOk="0">
                  <a:moveTo>
                    <a:pt x="0" y="0"/>
                  </a:moveTo>
                  <a:cubicBezTo>
                    <a:pt x="147438" y="-8864"/>
                    <a:pt x="276798" y="5682"/>
                    <a:pt x="480921" y="0"/>
                  </a:cubicBezTo>
                  <a:cubicBezTo>
                    <a:pt x="685044" y="-5682"/>
                    <a:pt x="869280" y="190"/>
                    <a:pt x="1012466" y="0"/>
                  </a:cubicBezTo>
                  <a:cubicBezTo>
                    <a:pt x="1155652" y="-190"/>
                    <a:pt x="1249471" y="53072"/>
                    <a:pt x="1468076" y="0"/>
                  </a:cubicBezTo>
                  <a:cubicBezTo>
                    <a:pt x="1686681" y="-53072"/>
                    <a:pt x="1800050" y="28169"/>
                    <a:pt x="1974309" y="0"/>
                  </a:cubicBezTo>
                  <a:cubicBezTo>
                    <a:pt x="2148568" y="-28169"/>
                    <a:pt x="2401512" y="11614"/>
                    <a:pt x="2531165" y="0"/>
                  </a:cubicBezTo>
                  <a:cubicBezTo>
                    <a:pt x="2538814" y="143037"/>
                    <a:pt x="2525850" y="233702"/>
                    <a:pt x="2531165" y="369332"/>
                  </a:cubicBezTo>
                  <a:cubicBezTo>
                    <a:pt x="2297171" y="399509"/>
                    <a:pt x="2154201" y="346996"/>
                    <a:pt x="2050244" y="369332"/>
                  </a:cubicBezTo>
                  <a:cubicBezTo>
                    <a:pt x="1946287" y="391668"/>
                    <a:pt x="1708341" y="335871"/>
                    <a:pt x="1594634" y="369332"/>
                  </a:cubicBezTo>
                  <a:cubicBezTo>
                    <a:pt x="1480927" y="402793"/>
                    <a:pt x="1221413" y="347258"/>
                    <a:pt x="1113713" y="369332"/>
                  </a:cubicBezTo>
                  <a:cubicBezTo>
                    <a:pt x="1006013" y="391406"/>
                    <a:pt x="878102" y="352510"/>
                    <a:pt x="658103" y="369332"/>
                  </a:cubicBezTo>
                  <a:cubicBezTo>
                    <a:pt x="438104" y="386154"/>
                    <a:pt x="185825" y="344435"/>
                    <a:pt x="0" y="369332"/>
                  </a:cubicBezTo>
                  <a:cubicBezTo>
                    <a:pt x="-17629" y="287325"/>
                    <a:pt x="11971" y="180136"/>
                    <a:pt x="0" y="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182535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/>
                <a:t>Tratamientos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B25C870-4699-470E-8028-1ED7F88EC789}"/>
                </a:ext>
              </a:extLst>
            </p:cNvPr>
            <p:cNvSpPr txBox="1"/>
            <p:nvPr/>
          </p:nvSpPr>
          <p:spPr>
            <a:xfrm>
              <a:off x="6399970" y="3160421"/>
              <a:ext cx="5189220" cy="2331536"/>
            </a:xfrm>
            <a:custGeom>
              <a:avLst/>
              <a:gdLst>
                <a:gd name="connsiteX0" fmla="*/ 0 w 5189220"/>
                <a:gd name="connsiteY0" fmla="*/ 0 h 2331536"/>
                <a:gd name="connsiteX1" fmla="*/ 680364 w 5189220"/>
                <a:gd name="connsiteY1" fmla="*/ 0 h 2331536"/>
                <a:gd name="connsiteX2" fmla="*/ 1256944 w 5189220"/>
                <a:gd name="connsiteY2" fmla="*/ 0 h 2331536"/>
                <a:gd name="connsiteX3" fmla="*/ 1937309 w 5189220"/>
                <a:gd name="connsiteY3" fmla="*/ 0 h 2331536"/>
                <a:gd name="connsiteX4" fmla="*/ 2617673 w 5189220"/>
                <a:gd name="connsiteY4" fmla="*/ 0 h 2331536"/>
                <a:gd name="connsiteX5" fmla="*/ 3194253 w 5189220"/>
                <a:gd name="connsiteY5" fmla="*/ 0 h 2331536"/>
                <a:gd name="connsiteX6" fmla="*/ 3770833 w 5189220"/>
                <a:gd name="connsiteY6" fmla="*/ 0 h 2331536"/>
                <a:gd name="connsiteX7" fmla="*/ 4347413 w 5189220"/>
                <a:gd name="connsiteY7" fmla="*/ 0 h 2331536"/>
                <a:gd name="connsiteX8" fmla="*/ 5189220 w 5189220"/>
                <a:gd name="connsiteY8" fmla="*/ 0 h 2331536"/>
                <a:gd name="connsiteX9" fmla="*/ 5189220 w 5189220"/>
                <a:gd name="connsiteY9" fmla="*/ 512938 h 2331536"/>
                <a:gd name="connsiteX10" fmla="*/ 5189220 w 5189220"/>
                <a:gd name="connsiteY10" fmla="*/ 1049191 h 2331536"/>
                <a:gd name="connsiteX11" fmla="*/ 5189220 w 5189220"/>
                <a:gd name="connsiteY11" fmla="*/ 1655391 h 2331536"/>
                <a:gd name="connsiteX12" fmla="*/ 5189220 w 5189220"/>
                <a:gd name="connsiteY12" fmla="*/ 2331536 h 2331536"/>
                <a:gd name="connsiteX13" fmla="*/ 4612640 w 5189220"/>
                <a:gd name="connsiteY13" fmla="*/ 2331536 h 2331536"/>
                <a:gd name="connsiteX14" fmla="*/ 4087952 w 5189220"/>
                <a:gd name="connsiteY14" fmla="*/ 2331536 h 2331536"/>
                <a:gd name="connsiteX15" fmla="*/ 3615157 w 5189220"/>
                <a:gd name="connsiteY15" fmla="*/ 2331536 h 2331536"/>
                <a:gd name="connsiteX16" fmla="*/ 3142361 w 5189220"/>
                <a:gd name="connsiteY16" fmla="*/ 2331536 h 2331536"/>
                <a:gd name="connsiteX17" fmla="*/ 2461997 w 5189220"/>
                <a:gd name="connsiteY17" fmla="*/ 2331536 h 2331536"/>
                <a:gd name="connsiteX18" fmla="*/ 1833524 w 5189220"/>
                <a:gd name="connsiteY18" fmla="*/ 2331536 h 2331536"/>
                <a:gd name="connsiteX19" fmla="*/ 1308837 w 5189220"/>
                <a:gd name="connsiteY19" fmla="*/ 2331536 h 2331536"/>
                <a:gd name="connsiteX20" fmla="*/ 732257 w 5189220"/>
                <a:gd name="connsiteY20" fmla="*/ 2331536 h 2331536"/>
                <a:gd name="connsiteX21" fmla="*/ 0 w 5189220"/>
                <a:gd name="connsiteY21" fmla="*/ 2331536 h 2331536"/>
                <a:gd name="connsiteX22" fmla="*/ 0 w 5189220"/>
                <a:gd name="connsiteY22" fmla="*/ 1748652 h 2331536"/>
                <a:gd name="connsiteX23" fmla="*/ 0 w 5189220"/>
                <a:gd name="connsiteY23" fmla="*/ 1142453 h 2331536"/>
                <a:gd name="connsiteX24" fmla="*/ 0 w 5189220"/>
                <a:gd name="connsiteY24" fmla="*/ 606199 h 2331536"/>
                <a:gd name="connsiteX25" fmla="*/ 0 w 5189220"/>
                <a:gd name="connsiteY25" fmla="*/ 0 h 233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89220" h="2331536" extrusionOk="0">
                  <a:moveTo>
                    <a:pt x="0" y="0"/>
                  </a:moveTo>
                  <a:cubicBezTo>
                    <a:pt x="194983" y="-68474"/>
                    <a:pt x="503530" y="15981"/>
                    <a:pt x="680364" y="0"/>
                  </a:cubicBezTo>
                  <a:cubicBezTo>
                    <a:pt x="857198" y="-15981"/>
                    <a:pt x="1126703" y="67398"/>
                    <a:pt x="1256944" y="0"/>
                  </a:cubicBezTo>
                  <a:cubicBezTo>
                    <a:pt x="1387185" y="-67398"/>
                    <a:pt x="1795263" y="52650"/>
                    <a:pt x="1937309" y="0"/>
                  </a:cubicBezTo>
                  <a:cubicBezTo>
                    <a:pt x="2079356" y="-52650"/>
                    <a:pt x="2325283" y="634"/>
                    <a:pt x="2617673" y="0"/>
                  </a:cubicBezTo>
                  <a:cubicBezTo>
                    <a:pt x="2910063" y="-634"/>
                    <a:pt x="3026260" y="20302"/>
                    <a:pt x="3194253" y="0"/>
                  </a:cubicBezTo>
                  <a:cubicBezTo>
                    <a:pt x="3362246" y="-20302"/>
                    <a:pt x="3591810" y="27699"/>
                    <a:pt x="3770833" y="0"/>
                  </a:cubicBezTo>
                  <a:cubicBezTo>
                    <a:pt x="3949856" y="-27699"/>
                    <a:pt x="4150907" y="27454"/>
                    <a:pt x="4347413" y="0"/>
                  </a:cubicBezTo>
                  <a:cubicBezTo>
                    <a:pt x="4543919" y="-27454"/>
                    <a:pt x="4904395" y="46695"/>
                    <a:pt x="5189220" y="0"/>
                  </a:cubicBezTo>
                  <a:cubicBezTo>
                    <a:pt x="5224723" y="152493"/>
                    <a:pt x="5184045" y="340339"/>
                    <a:pt x="5189220" y="512938"/>
                  </a:cubicBezTo>
                  <a:cubicBezTo>
                    <a:pt x="5194395" y="685537"/>
                    <a:pt x="5128165" y="808844"/>
                    <a:pt x="5189220" y="1049191"/>
                  </a:cubicBezTo>
                  <a:cubicBezTo>
                    <a:pt x="5250275" y="1289538"/>
                    <a:pt x="5160499" y="1405905"/>
                    <a:pt x="5189220" y="1655391"/>
                  </a:cubicBezTo>
                  <a:cubicBezTo>
                    <a:pt x="5217941" y="1904877"/>
                    <a:pt x="5147041" y="2102523"/>
                    <a:pt x="5189220" y="2331536"/>
                  </a:cubicBezTo>
                  <a:cubicBezTo>
                    <a:pt x="4923566" y="2332906"/>
                    <a:pt x="4729502" y="2326735"/>
                    <a:pt x="4612640" y="2331536"/>
                  </a:cubicBezTo>
                  <a:cubicBezTo>
                    <a:pt x="4495778" y="2336337"/>
                    <a:pt x="4198801" y="2319754"/>
                    <a:pt x="4087952" y="2331536"/>
                  </a:cubicBezTo>
                  <a:cubicBezTo>
                    <a:pt x="3977103" y="2343318"/>
                    <a:pt x="3746959" y="2317486"/>
                    <a:pt x="3615157" y="2331536"/>
                  </a:cubicBezTo>
                  <a:cubicBezTo>
                    <a:pt x="3483356" y="2345586"/>
                    <a:pt x="3275928" y="2319400"/>
                    <a:pt x="3142361" y="2331536"/>
                  </a:cubicBezTo>
                  <a:cubicBezTo>
                    <a:pt x="3008794" y="2343672"/>
                    <a:pt x="2800378" y="2279024"/>
                    <a:pt x="2461997" y="2331536"/>
                  </a:cubicBezTo>
                  <a:cubicBezTo>
                    <a:pt x="2123616" y="2384048"/>
                    <a:pt x="2079644" y="2329753"/>
                    <a:pt x="1833524" y="2331536"/>
                  </a:cubicBezTo>
                  <a:cubicBezTo>
                    <a:pt x="1587404" y="2333319"/>
                    <a:pt x="1523755" y="2301242"/>
                    <a:pt x="1308837" y="2331536"/>
                  </a:cubicBezTo>
                  <a:cubicBezTo>
                    <a:pt x="1093919" y="2361830"/>
                    <a:pt x="886033" y="2309674"/>
                    <a:pt x="732257" y="2331536"/>
                  </a:cubicBezTo>
                  <a:cubicBezTo>
                    <a:pt x="578481" y="2353398"/>
                    <a:pt x="237830" y="2330373"/>
                    <a:pt x="0" y="2331536"/>
                  </a:cubicBezTo>
                  <a:cubicBezTo>
                    <a:pt x="-30144" y="2091860"/>
                    <a:pt x="26771" y="1973217"/>
                    <a:pt x="0" y="1748652"/>
                  </a:cubicBezTo>
                  <a:cubicBezTo>
                    <a:pt x="-26771" y="1524087"/>
                    <a:pt x="71869" y="1342716"/>
                    <a:pt x="0" y="1142453"/>
                  </a:cubicBezTo>
                  <a:cubicBezTo>
                    <a:pt x="-71869" y="942190"/>
                    <a:pt x="17146" y="749126"/>
                    <a:pt x="0" y="606199"/>
                  </a:cubicBezTo>
                  <a:cubicBezTo>
                    <a:pt x="-17146" y="463272"/>
                    <a:pt x="62392" y="218367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8720844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800"/>
                </a:spcAft>
              </a:pPr>
              <a:r>
                <a:rPr lang="es-MX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Tratamiento I: Protocolo de sincronización con tiempo de duración de 17 días.</a:t>
              </a:r>
              <a:endPara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800"/>
                </a:spcAft>
              </a:pPr>
              <a:r>
                <a:rPr lang="es-MX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Tratamiento II: Protocolo de sincronización con tiempo de duración de 18 días</a:t>
              </a:r>
              <a:r>
                <a:rPr lang="es-EC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0" name="Picture 2" descr="40+ Más Popular Flecha Gif - Animalart House">
            <a:extLst>
              <a:ext uri="{FF2B5EF4-FFF2-40B4-BE49-F238E27FC236}">
                <a16:creationId xmlns:a16="http://schemas.microsoft.com/office/drawing/2014/main" id="{DD6956C4-747D-4759-9E2F-F1CC8D0F18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98" y="-16996"/>
            <a:ext cx="1704561" cy="17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0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382120" y="289928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885417 w 5189220"/>
              <a:gd name="connsiteY3" fmla="*/ 0 h 646331"/>
              <a:gd name="connsiteX4" fmla="*/ 2410104 w 5189220"/>
              <a:gd name="connsiteY4" fmla="*/ 0 h 646331"/>
              <a:gd name="connsiteX5" fmla="*/ 2882900 w 5189220"/>
              <a:gd name="connsiteY5" fmla="*/ 0 h 646331"/>
              <a:gd name="connsiteX6" fmla="*/ 3303803 w 5189220"/>
              <a:gd name="connsiteY6" fmla="*/ 0 h 646331"/>
              <a:gd name="connsiteX7" fmla="*/ 3776599 w 5189220"/>
              <a:gd name="connsiteY7" fmla="*/ 0 h 646331"/>
              <a:gd name="connsiteX8" fmla="*/ 4405071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36092 h 646331"/>
              <a:gd name="connsiteX11" fmla="*/ 5189220 w 5189220"/>
              <a:gd name="connsiteY11" fmla="*/ 646331 h 646331"/>
              <a:gd name="connsiteX12" fmla="*/ 4664532 w 5189220"/>
              <a:gd name="connsiteY12" fmla="*/ 646331 h 646331"/>
              <a:gd name="connsiteX13" fmla="*/ 3984168 w 5189220"/>
              <a:gd name="connsiteY13" fmla="*/ 646331 h 646331"/>
              <a:gd name="connsiteX14" fmla="*/ 3355696 w 5189220"/>
              <a:gd name="connsiteY14" fmla="*/ 646331 h 646331"/>
              <a:gd name="connsiteX15" fmla="*/ 2675331 w 5189220"/>
              <a:gd name="connsiteY15" fmla="*/ 646331 h 646331"/>
              <a:gd name="connsiteX16" fmla="*/ 2254428 w 5189220"/>
              <a:gd name="connsiteY16" fmla="*/ 646331 h 646331"/>
              <a:gd name="connsiteX17" fmla="*/ 1574063 w 5189220"/>
              <a:gd name="connsiteY17" fmla="*/ 646331 h 646331"/>
              <a:gd name="connsiteX18" fmla="*/ 893699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47931" y="-4141"/>
                  <a:pt x="459274" y="55386"/>
                  <a:pt x="680364" y="0"/>
                </a:cubicBezTo>
                <a:cubicBezTo>
                  <a:pt x="901454" y="-55386"/>
                  <a:pt x="966951" y="29543"/>
                  <a:pt x="1205052" y="0"/>
                </a:cubicBezTo>
                <a:cubicBezTo>
                  <a:pt x="1443153" y="-29543"/>
                  <a:pt x="1712552" y="21315"/>
                  <a:pt x="1885417" y="0"/>
                </a:cubicBezTo>
                <a:cubicBezTo>
                  <a:pt x="2058282" y="-21315"/>
                  <a:pt x="2223425" y="46369"/>
                  <a:pt x="2410104" y="0"/>
                </a:cubicBezTo>
                <a:cubicBezTo>
                  <a:pt x="2596783" y="-46369"/>
                  <a:pt x="2675766" y="13093"/>
                  <a:pt x="2882900" y="0"/>
                </a:cubicBezTo>
                <a:cubicBezTo>
                  <a:pt x="3090034" y="-13093"/>
                  <a:pt x="3176440" y="35010"/>
                  <a:pt x="3303803" y="0"/>
                </a:cubicBezTo>
                <a:cubicBezTo>
                  <a:pt x="3431166" y="-35010"/>
                  <a:pt x="3584249" y="7137"/>
                  <a:pt x="3776599" y="0"/>
                </a:cubicBezTo>
                <a:cubicBezTo>
                  <a:pt x="3968949" y="-7137"/>
                  <a:pt x="4103820" y="16572"/>
                  <a:pt x="4405071" y="0"/>
                </a:cubicBezTo>
                <a:cubicBezTo>
                  <a:pt x="4706322" y="-16572"/>
                  <a:pt x="4979684" y="79295"/>
                  <a:pt x="5189220" y="0"/>
                </a:cubicBezTo>
                <a:cubicBezTo>
                  <a:pt x="5198730" y="123740"/>
                  <a:pt x="5177925" y="259932"/>
                  <a:pt x="5189220" y="336092"/>
                </a:cubicBezTo>
                <a:cubicBezTo>
                  <a:pt x="5200515" y="412252"/>
                  <a:pt x="5161999" y="520178"/>
                  <a:pt x="5189220" y="646331"/>
                </a:cubicBezTo>
                <a:cubicBezTo>
                  <a:pt x="5020073" y="669368"/>
                  <a:pt x="4880811" y="636741"/>
                  <a:pt x="4664532" y="646331"/>
                </a:cubicBezTo>
                <a:cubicBezTo>
                  <a:pt x="4448253" y="655921"/>
                  <a:pt x="4124826" y="576546"/>
                  <a:pt x="3984168" y="646331"/>
                </a:cubicBezTo>
                <a:cubicBezTo>
                  <a:pt x="3843510" y="716116"/>
                  <a:pt x="3592405" y="583176"/>
                  <a:pt x="3355696" y="646331"/>
                </a:cubicBezTo>
                <a:cubicBezTo>
                  <a:pt x="3118987" y="709486"/>
                  <a:pt x="2844418" y="596958"/>
                  <a:pt x="2675331" y="646331"/>
                </a:cubicBezTo>
                <a:cubicBezTo>
                  <a:pt x="2506244" y="695704"/>
                  <a:pt x="2408232" y="634760"/>
                  <a:pt x="2254428" y="646331"/>
                </a:cubicBezTo>
                <a:cubicBezTo>
                  <a:pt x="2100624" y="657902"/>
                  <a:pt x="1834957" y="584746"/>
                  <a:pt x="1574063" y="646331"/>
                </a:cubicBezTo>
                <a:cubicBezTo>
                  <a:pt x="1313169" y="707916"/>
                  <a:pt x="1050660" y="636485"/>
                  <a:pt x="893699" y="646331"/>
                </a:cubicBezTo>
                <a:cubicBezTo>
                  <a:pt x="736738" y="656177"/>
                  <a:pt x="436007" y="550054"/>
                  <a:pt x="0" y="646331"/>
                </a:cubicBezTo>
                <a:cubicBezTo>
                  <a:pt x="-17910" y="563514"/>
                  <a:pt x="23960" y="476555"/>
                  <a:pt x="0" y="329629"/>
                </a:cubicBezTo>
                <a:cubicBezTo>
                  <a:pt x="-23960" y="182703"/>
                  <a:pt x="20486" y="1420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2503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Diseño experimental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EADF6E9-9C30-4E21-A052-C9F9336A93B0}"/>
              </a:ext>
            </a:extLst>
          </p:cNvPr>
          <p:cNvGrpSpPr/>
          <p:nvPr/>
        </p:nvGrpSpPr>
        <p:grpSpPr>
          <a:xfrm>
            <a:off x="380253" y="1297808"/>
            <a:ext cx="6003734" cy="2745479"/>
            <a:chOff x="380253" y="1297808"/>
            <a:chExt cx="6003734" cy="2745479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0A07C82-E443-4BE8-9028-291567C07680}"/>
                </a:ext>
              </a:extLst>
            </p:cNvPr>
            <p:cNvSpPr txBox="1"/>
            <p:nvPr/>
          </p:nvSpPr>
          <p:spPr>
            <a:xfrm>
              <a:off x="1561271" y="1297808"/>
              <a:ext cx="2531165" cy="369332"/>
            </a:xfrm>
            <a:custGeom>
              <a:avLst/>
              <a:gdLst>
                <a:gd name="connsiteX0" fmla="*/ 0 w 2531165"/>
                <a:gd name="connsiteY0" fmla="*/ 0 h 369332"/>
                <a:gd name="connsiteX1" fmla="*/ 430298 w 2531165"/>
                <a:gd name="connsiteY1" fmla="*/ 0 h 369332"/>
                <a:gd name="connsiteX2" fmla="*/ 911219 w 2531165"/>
                <a:gd name="connsiteY2" fmla="*/ 0 h 369332"/>
                <a:gd name="connsiteX3" fmla="*/ 1341517 w 2531165"/>
                <a:gd name="connsiteY3" fmla="*/ 0 h 369332"/>
                <a:gd name="connsiteX4" fmla="*/ 1771816 w 2531165"/>
                <a:gd name="connsiteY4" fmla="*/ 0 h 369332"/>
                <a:gd name="connsiteX5" fmla="*/ 2531165 w 2531165"/>
                <a:gd name="connsiteY5" fmla="*/ 0 h 369332"/>
                <a:gd name="connsiteX6" fmla="*/ 2531165 w 2531165"/>
                <a:gd name="connsiteY6" fmla="*/ 369332 h 369332"/>
                <a:gd name="connsiteX7" fmla="*/ 1999620 w 2531165"/>
                <a:gd name="connsiteY7" fmla="*/ 369332 h 369332"/>
                <a:gd name="connsiteX8" fmla="*/ 1442764 w 2531165"/>
                <a:gd name="connsiteY8" fmla="*/ 369332 h 369332"/>
                <a:gd name="connsiteX9" fmla="*/ 885908 w 2531165"/>
                <a:gd name="connsiteY9" fmla="*/ 369332 h 369332"/>
                <a:gd name="connsiteX10" fmla="*/ 0 w 2531165"/>
                <a:gd name="connsiteY10" fmla="*/ 369332 h 369332"/>
                <a:gd name="connsiteX11" fmla="*/ 0 w 2531165"/>
                <a:gd name="connsiteY11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1165" h="369332" fill="none" extrusionOk="0">
                  <a:moveTo>
                    <a:pt x="0" y="0"/>
                  </a:moveTo>
                  <a:cubicBezTo>
                    <a:pt x="180757" y="-17167"/>
                    <a:pt x="344195" y="49467"/>
                    <a:pt x="430298" y="0"/>
                  </a:cubicBezTo>
                  <a:cubicBezTo>
                    <a:pt x="516401" y="-49467"/>
                    <a:pt x="742299" y="16231"/>
                    <a:pt x="911219" y="0"/>
                  </a:cubicBezTo>
                  <a:cubicBezTo>
                    <a:pt x="1080139" y="-16231"/>
                    <a:pt x="1180604" y="46321"/>
                    <a:pt x="1341517" y="0"/>
                  </a:cubicBezTo>
                  <a:cubicBezTo>
                    <a:pt x="1502430" y="-46321"/>
                    <a:pt x="1680940" y="17752"/>
                    <a:pt x="1771816" y="0"/>
                  </a:cubicBezTo>
                  <a:cubicBezTo>
                    <a:pt x="1862692" y="-17752"/>
                    <a:pt x="2156153" y="1980"/>
                    <a:pt x="2531165" y="0"/>
                  </a:cubicBezTo>
                  <a:cubicBezTo>
                    <a:pt x="2534546" y="147858"/>
                    <a:pt x="2530130" y="237190"/>
                    <a:pt x="2531165" y="369332"/>
                  </a:cubicBezTo>
                  <a:cubicBezTo>
                    <a:pt x="2313553" y="378432"/>
                    <a:pt x="2202566" y="311498"/>
                    <a:pt x="1999620" y="369332"/>
                  </a:cubicBezTo>
                  <a:cubicBezTo>
                    <a:pt x="1796675" y="427166"/>
                    <a:pt x="1719004" y="343126"/>
                    <a:pt x="1442764" y="369332"/>
                  </a:cubicBezTo>
                  <a:cubicBezTo>
                    <a:pt x="1166524" y="395538"/>
                    <a:pt x="1144792" y="321965"/>
                    <a:pt x="885908" y="369332"/>
                  </a:cubicBezTo>
                  <a:cubicBezTo>
                    <a:pt x="627024" y="416699"/>
                    <a:pt x="281674" y="282857"/>
                    <a:pt x="0" y="369332"/>
                  </a:cubicBezTo>
                  <a:cubicBezTo>
                    <a:pt x="-28184" y="234778"/>
                    <a:pt x="26765" y="101029"/>
                    <a:pt x="0" y="0"/>
                  </a:cubicBezTo>
                  <a:close/>
                </a:path>
                <a:path w="2531165" h="369332" stroke="0" extrusionOk="0">
                  <a:moveTo>
                    <a:pt x="0" y="0"/>
                  </a:moveTo>
                  <a:cubicBezTo>
                    <a:pt x="147438" y="-8864"/>
                    <a:pt x="276798" y="5682"/>
                    <a:pt x="480921" y="0"/>
                  </a:cubicBezTo>
                  <a:cubicBezTo>
                    <a:pt x="685044" y="-5682"/>
                    <a:pt x="869280" y="190"/>
                    <a:pt x="1012466" y="0"/>
                  </a:cubicBezTo>
                  <a:cubicBezTo>
                    <a:pt x="1155652" y="-190"/>
                    <a:pt x="1249471" y="53072"/>
                    <a:pt x="1468076" y="0"/>
                  </a:cubicBezTo>
                  <a:cubicBezTo>
                    <a:pt x="1686681" y="-53072"/>
                    <a:pt x="1800050" y="28169"/>
                    <a:pt x="1974309" y="0"/>
                  </a:cubicBezTo>
                  <a:cubicBezTo>
                    <a:pt x="2148568" y="-28169"/>
                    <a:pt x="2401512" y="11614"/>
                    <a:pt x="2531165" y="0"/>
                  </a:cubicBezTo>
                  <a:cubicBezTo>
                    <a:pt x="2538814" y="143037"/>
                    <a:pt x="2525850" y="233702"/>
                    <a:pt x="2531165" y="369332"/>
                  </a:cubicBezTo>
                  <a:cubicBezTo>
                    <a:pt x="2297171" y="399509"/>
                    <a:pt x="2154201" y="346996"/>
                    <a:pt x="2050244" y="369332"/>
                  </a:cubicBezTo>
                  <a:cubicBezTo>
                    <a:pt x="1946287" y="391668"/>
                    <a:pt x="1708341" y="335871"/>
                    <a:pt x="1594634" y="369332"/>
                  </a:cubicBezTo>
                  <a:cubicBezTo>
                    <a:pt x="1480927" y="402793"/>
                    <a:pt x="1221413" y="347258"/>
                    <a:pt x="1113713" y="369332"/>
                  </a:cubicBezTo>
                  <a:cubicBezTo>
                    <a:pt x="1006013" y="391406"/>
                    <a:pt x="878102" y="352510"/>
                    <a:pt x="658103" y="369332"/>
                  </a:cubicBezTo>
                  <a:cubicBezTo>
                    <a:pt x="438104" y="386154"/>
                    <a:pt x="185825" y="344435"/>
                    <a:pt x="0" y="369332"/>
                  </a:cubicBezTo>
                  <a:cubicBezTo>
                    <a:pt x="-17629" y="287325"/>
                    <a:pt x="11971" y="180136"/>
                    <a:pt x="0" y="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182535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/>
                <a:t>Análisis estadístico 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FF57754-9D61-47C6-9C0D-949D2C2EEB76}"/>
                </a:ext>
              </a:extLst>
            </p:cNvPr>
            <p:cNvSpPr txBox="1"/>
            <p:nvPr/>
          </p:nvSpPr>
          <p:spPr>
            <a:xfrm>
              <a:off x="380253" y="1924758"/>
              <a:ext cx="6003734" cy="2118529"/>
            </a:xfrm>
            <a:custGeom>
              <a:avLst/>
              <a:gdLst>
                <a:gd name="connsiteX0" fmla="*/ 0 w 6003734"/>
                <a:gd name="connsiteY0" fmla="*/ 0 h 2118529"/>
                <a:gd name="connsiteX1" fmla="*/ 665869 w 6003734"/>
                <a:gd name="connsiteY1" fmla="*/ 0 h 2118529"/>
                <a:gd name="connsiteX2" fmla="*/ 1211663 w 6003734"/>
                <a:gd name="connsiteY2" fmla="*/ 0 h 2118529"/>
                <a:gd name="connsiteX3" fmla="*/ 1877531 w 6003734"/>
                <a:gd name="connsiteY3" fmla="*/ 0 h 2118529"/>
                <a:gd name="connsiteX4" fmla="*/ 2543400 w 6003734"/>
                <a:gd name="connsiteY4" fmla="*/ 0 h 2118529"/>
                <a:gd name="connsiteX5" fmla="*/ 3089194 w 6003734"/>
                <a:gd name="connsiteY5" fmla="*/ 0 h 2118529"/>
                <a:gd name="connsiteX6" fmla="*/ 3634988 w 6003734"/>
                <a:gd name="connsiteY6" fmla="*/ 0 h 2118529"/>
                <a:gd name="connsiteX7" fmla="*/ 4180782 w 6003734"/>
                <a:gd name="connsiteY7" fmla="*/ 0 h 2118529"/>
                <a:gd name="connsiteX8" fmla="*/ 4786613 w 6003734"/>
                <a:gd name="connsiteY8" fmla="*/ 0 h 2118529"/>
                <a:gd name="connsiteX9" fmla="*/ 5152295 w 6003734"/>
                <a:gd name="connsiteY9" fmla="*/ 0 h 2118529"/>
                <a:gd name="connsiteX10" fmla="*/ 6003734 w 6003734"/>
                <a:gd name="connsiteY10" fmla="*/ 0 h 2118529"/>
                <a:gd name="connsiteX11" fmla="*/ 6003734 w 6003734"/>
                <a:gd name="connsiteY11" fmla="*/ 487262 h 2118529"/>
                <a:gd name="connsiteX12" fmla="*/ 6003734 w 6003734"/>
                <a:gd name="connsiteY12" fmla="*/ 1038079 h 2118529"/>
                <a:gd name="connsiteX13" fmla="*/ 6003734 w 6003734"/>
                <a:gd name="connsiteY13" fmla="*/ 1567711 h 2118529"/>
                <a:gd name="connsiteX14" fmla="*/ 6003734 w 6003734"/>
                <a:gd name="connsiteY14" fmla="*/ 2118529 h 2118529"/>
                <a:gd name="connsiteX15" fmla="*/ 5457940 w 6003734"/>
                <a:gd name="connsiteY15" fmla="*/ 2118529 h 2118529"/>
                <a:gd name="connsiteX16" fmla="*/ 5032221 w 6003734"/>
                <a:gd name="connsiteY16" fmla="*/ 2118529 h 2118529"/>
                <a:gd name="connsiteX17" fmla="*/ 4366352 w 6003734"/>
                <a:gd name="connsiteY17" fmla="*/ 2118529 h 2118529"/>
                <a:gd name="connsiteX18" fmla="*/ 3760521 w 6003734"/>
                <a:gd name="connsiteY18" fmla="*/ 2118529 h 2118529"/>
                <a:gd name="connsiteX19" fmla="*/ 3274764 w 6003734"/>
                <a:gd name="connsiteY19" fmla="*/ 2118529 h 2118529"/>
                <a:gd name="connsiteX20" fmla="*/ 2728970 w 6003734"/>
                <a:gd name="connsiteY20" fmla="*/ 2118529 h 2118529"/>
                <a:gd name="connsiteX21" fmla="*/ 2063101 w 6003734"/>
                <a:gd name="connsiteY21" fmla="*/ 2118529 h 2118529"/>
                <a:gd name="connsiteX22" fmla="*/ 1517307 w 6003734"/>
                <a:gd name="connsiteY22" fmla="*/ 2118529 h 2118529"/>
                <a:gd name="connsiteX23" fmla="*/ 1031551 w 6003734"/>
                <a:gd name="connsiteY23" fmla="*/ 2118529 h 2118529"/>
                <a:gd name="connsiteX24" fmla="*/ 485757 w 6003734"/>
                <a:gd name="connsiteY24" fmla="*/ 2118529 h 2118529"/>
                <a:gd name="connsiteX25" fmla="*/ 0 w 6003734"/>
                <a:gd name="connsiteY25" fmla="*/ 2118529 h 2118529"/>
                <a:gd name="connsiteX26" fmla="*/ 0 w 6003734"/>
                <a:gd name="connsiteY26" fmla="*/ 1652453 h 2118529"/>
                <a:gd name="connsiteX27" fmla="*/ 0 w 6003734"/>
                <a:gd name="connsiteY27" fmla="*/ 1101635 h 2118529"/>
                <a:gd name="connsiteX28" fmla="*/ 0 w 6003734"/>
                <a:gd name="connsiteY28" fmla="*/ 593188 h 2118529"/>
                <a:gd name="connsiteX29" fmla="*/ 0 w 6003734"/>
                <a:gd name="connsiteY29" fmla="*/ 0 h 21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003734" h="2118529" extrusionOk="0">
                  <a:moveTo>
                    <a:pt x="0" y="0"/>
                  </a:moveTo>
                  <a:cubicBezTo>
                    <a:pt x="291337" y="-70985"/>
                    <a:pt x="520131" y="39538"/>
                    <a:pt x="665869" y="0"/>
                  </a:cubicBezTo>
                  <a:cubicBezTo>
                    <a:pt x="811607" y="-39538"/>
                    <a:pt x="1012041" y="33150"/>
                    <a:pt x="1211663" y="0"/>
                  </a:cubicBezTo>
                  <a:cubicBezTo>
                    <a:pt x="1411285" y="-33150"/>
                    <a:pt x="1582399" y="2786"/>
                    <a:pt x="1877531" y="0"/>
                  </a:cubicBezTo>
                  <a:cubicBezTo>
                    <a:pt x="2172663" y="-2786"/>
                    <a:pt x="2408800" y="22074"/>
                    <a:pt x="2543400" y="0"/>
                  </a:cubicBezTo>
                  <a:cubicBezTo>
                    <a:pt x="2678000" y="-22074"/>
                    <a:pt x="2964012" y="15235"/>
                    <a:pt x="3089194" y="0"/>
                  </a:cubicBezTo>
                  <a:cubicBezTo>
                    <a:pt x="3214376" y="-15235"/>
                    <a:pt x="3513229" y="21852"/>
                    <a:pt x="3634988" y="0"/>
                  </a:cubicBezTo>
                  <a:cubicBezTo>
                    <a:pt x="3756747" y="-21852"/>
                    <a:pt x="4019708" y="57440"/>
                    <a:pt x="4180782" y="0"/>
                  </a:cubicBezTo>
                  <a:cubicBezTo>
                    <a:pt x="4341856" y="-57440"/>
                    <a:pt x="4600142" y="57543"/>
                    <a:pt x="4786613" y="0"/>
                  </a:cubicBezTo>
                  <a:cubicBezTo>
                    <a:pt x="4973084" y="-57543"/>
                    <a:pt x="4979737" y="20413"/>
                    <a:pt x="5152295" y="0"/>
                  </a:cubicBezTo>
                  <a:cubicBezTo>
                    <a:pt x="5324853" y="-20413"/>
                    <a:pt x="5793183" y="86835"/>
                    <a:pt x="6003734" y="0"/>
                  </a:cubicBezTo>
                  <a:cubicBezTo>
                    <a:pt x="6058813" y="107413"/>
                    <a:pt x="5950050" y="385726"/>
                    <a:pt x="6003734" y="487262"/>
                  </a:cubicBezTo>
                  <a:cubicBezTo>
                    <a:pt x="6057418" y="588798"/>
                    <a:pt x="5999170" y="855633"/>
                    <a:pt x="6003734" y="1038079"/>
                  </a:cubicBezTo>
                  <a:cubicBezTo>
                    <a:pt x="6008298" y="1220525"/>
                    <a:pt x="5983209" y="1400954"/>
                    <a:pt x="6003734" y="1567711"/>
                  </a:cubicBezTo>
                  <a:cubicBezTo>
                    <a:pt x="6024259" y="1734468"/>
                    <a:pt x="5939351" y="1864628"/>
                    <a:pt x="6003734" y="2118529"/>
                  </a:cubicBezTo>
                  <a:cubicBezTo>
                    <a:pt x="5761521" y="2145709"/>
                    <a:pt x="5700230" y="2084442"/>
                    <a:pt x="5457940" y="2118529"/>
                  </a:cubicBezTo>
                  <a:cubicBezTo>
                    <a:pt x="5215650" y="2152616"/>
                    <a:pt x="5204547" y="2087810"/>
                    <a:pt x="5032221" y="2118529"/>
                  </a:cubicBezTo>
                  <a:cubicBezTo>
                    <a:pt x="4859895" y="2149248"/>
                    <a:pt x="4563918" y="2088903"/>
                    <a:pt x="4366352" y="2118529"/>
                  </a:cubicBezTo>
                  <a:cubicBezTo>
                    <a:pt x="4168786" y="2148155"/>
                    <a:pt x="3974437" y="2092463"/>
                    <a:pt x="3760521" y="2118529"/>
                  </a:cubicBezTo>
                  <a:cubicBezTo>
                    <a:pt x="3546605" y="2144595"/>
                    <a:pt x="3487613" y="2081156"/>
                    <a:pt x="3274764" y="2118529"/>
                  </a:cubicBezTo>
                  <a:cubicBezTo>
                    <a:pt x="3061915" y="2155902"/>
                    <a:pt x="2870604" y="2069841"/>
                    <a:pt x="2728970" y="2118529"/>
                  </a:cubicBezTo>
                  <a:cubicBezTo>
                    <a:pt x="2587336" y="2167217"/>
                    <a:pt x="2311109" y="2068746"/>
                    <a:pt x="2063101" y="2118529"/>
                  </a:cubicBezTo>
                  <a:cubicBezTo>
                    <a:pt x="1815093" y="2168312"/>
                    <a:pt x="1754466" y="2106773"/>
                    <a:pt x="1517307" y="2118529"/>
                  </a:cubicBezTo>
                  <a:cubicBezTo>
                    <a:pt x="1280148" y="2130285"/>
                    <a:pt x="1219743" y="2112775"/>
                    <a:pt x="1031551" y="2118529"/>
                  </a:cubicBezTo>
                  <a:cubicBezTo>
                    <a:pt x="843359" y="2124283"/>
                    <a:pt x="735147" y="2110721"/>
                    <a:pt x="485757" y="2118529"/>
                  </a:cubicBezTo>
                  <a:cubicBezTo>
                    <a:pt x="236367" y="2126337"/>
                    <a:pt x="181528" y="2069440"/>
                    <a:pt x="0" y="2118529"/>
                  </a:cubicBezTo>
                  <a:cubicBezTo>
                    <a:pt x="-38885" y="1935822"/>
                    <a:pt x="54514" y="1871552"/>
                    <a:pt x="0" y="1652453"/>
                  </a:cubicBezTo>
                  <a:cubicBezTo>
                    <a:pt x="-54514" y="1433354"/>
                    <a:pt x="18838" y="1237551"/>
                    <a:pt x="0" y="1101635"/>
                  </a:cubicBezTo>
                  <a:cubicBezTo>
                    <a:pt x="-18838" y="965719"/>
                    <a:pt x="52071" y="728415"/>
                    <a:pt x="0" y="593188"/>
                  </a:cubicBezTo>
                  <a:cubicBezTo>
                    <a:pt x="-52071" y="457961"/>
                    <a:pt x="4337" y="240168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8720844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s-MX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 de Student al 5 % de significancia para evaluar variables cuantitativas mediante el programa estadístico Infostat</a:t>
              </a: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s-MX" dirty="0">
                  <a:latin typeface="Arial" panose="020B0604020202020204" pitchFamily="34" charset="0"/>
                  <a:ea typeface="Calibri" panose="020F0502020204030204" pitchFamily="34" charset="0"/>
                </a:rPr>
                <a:t>P</a:t>
              </a:r>
              <a:r>
                <a:rPr lang="es-MX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rueba de Chi-cuadrado al 5% de significancia para variables cualitativas. </a:t>
              </a:r>
              <a:endParaRPr lang="es-EC" sz="140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DFB0470-CBE1-4E76-982C-670F32B1A31A}"/>
              </a:ext>
            </a:extLst>
          </p:cNvPr>
          <p:cNvGrpSpPr/>
          <p:nvPr/>
        </p:nvGrpSpPr>
        <p:grpSpPr>
          <a:xfrm>
            <a:off x="7211338" y="1482474"/>
            <a:ext cx="3696529" cy="1190548"/>
            <a:chOff x="7211338" y="1482474"/>
            <a:chExt cx="3696529" cy="119054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1AF9EA7-BA4C-4EF7-A13C-9FFD6918AF27}"/>
                </a:ext>
              </a:extLst>
            </p:cNvPr>
            <p:cNvSpPr txBox="1"/>
            <p:nvPr/>
          </p:nvSpPr>
          <p:spPr>
            <a:xfrm>
              <a:off x="7619171" y="1482474"/>
              <a:ext cx="2531165" cy="369332"/>
            </a:xfrm>
            <a:custGeom>
              <a:avLst/>
              <a:gdLst>
                <a:gd name="connsiteX0" fmla="*/ 0 w 2531165"/>
                <a:gd name="connsiteY0" fmla="*/ 0 h 369332"/>
                <a:gd name="connsiteX1" fmla="*/ 430298 w 2531165"/>
                <a:gd name="connsiteY1" fmla="*/ 0 h 369332"/>
                <a:gd name="connsiteX2" fmla="*/ 911219 w 2531165"/>
                <a:gd name="connsiteY2" fmla="*/ 0 h 369332"/>
                <a:gd name="connsiteX3" fmla="*/ 1341517 w 2531165"/>
                <a:gd name="connsiteY3" fmla="*/ 0 h 369332"/>
                <a:gd name="connsiteX4" fmla="*/ 1771816 w 2531165"/>
                <a:gd name="connsiteY4" fmla="*/ 0 h 369332"/>
                <a:gd name="connsiteX5" fmla="*/ 2531165 w 2531165"/>
                <a:gd name="connsiteY5" fmla="*/ 0 h 369332"/>
                <a:gd name="connsiteX6" fmla="*/ 2531165 w 2531165"/>
                <a:gd name="connsiteY6" fmla="*/ 369332 h 369332"/>
                <a:gd name="connsiteX7" fmla="*/ 1999620 w 2531165"/>
                <a:gd name="connsiteY7" fmla="*/ 369332 h 369332"/>
                <a:gd name="connsiteX8" fmla="*/ 1442764 w 2531165"/>
                <a:gd name="connsiteY8" fmla="*/ 369332 h 369332"/>
                <a:gd name="connsiteX9" fmla="*/ 885908 w 2531165"/>
                <a:gd name="connsiteY9" fmla="*/ 369332 h 369332"/>
                <a:gd name="connsiteX10" fmla="*/ 0 w 2531165"/>
                <a:gd name="connsiteY10" fmla="*/ 369332 h 369332"/>
                <a:gd name="connsiteX11" fmla="*/ 0 w 2531165"/>
                <a:gd name="connsiteY11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1165" h="369332" fill="none" extrusionOk="0">
                  <a:moveTo>
                    <a:pt x="0" y="0"/>
                  </a:moveTo>
                  <a:cubicBezTo>
                    <a:pt x="180757" y="-17167"/>
                    <a:pt x="344195" y="49467"/>
                    <a:pt x="430298" y="0"/>
                  </a:cubicBezTo>
                  <a:cubicBezTo>
                    <a:pt x="516401" y="-49467"/>
                    <a:pt x="742299" y="16231"/>
                    <a:pt x="911219" y="0"/>
                  </a:cubicBezTo>
                  <a:cubicBezTo>
                    <a:pt x="1080139" y="-16231"/>
                    <a:pt x="1180604" y="46321"/>
                    <a:pt x="1341517" y="0"/>
                  </a:cubicBezTo>
                  <a:cubicBezTo>
                    <a:pt x="1502430" y="-46321"/>
                    <a:pt x="1680940" y="17752"/>
                    <a:pt x="1771816" y="0"/>
                  </a:cubicBezTo>
                  <a:cubicBezTo>
                    <a:pt x="1862692" y="-17752"/>
                    <a:pt x="2156153" y="1980"/>
                    <a:pt x="2531165" y="0"/>
                  </a:cubicBezTo>
                  <a:cubicBezTo>
                    <a:pt x="2534546" y="147858"/>
                    <a:pt x="2530130" y="237190"/>
                    <a:pt x="2531165" y="369332"/>
                  </a:cubicBezTo>
                  <a:cubicBezTo>
                    <a:pt x="2313553" y="378432"/>
                    <a:pt x="2202566" y="311498"/>
                    <a:pt x="1999620" y="369332"/>
                  </a:cubicBezTo>
                  <a:cubicBezTo>
                    <a:pt x="1796675" y="427166"/>
                    <a:pt x="1719004" y="343126"/>
                    <a:pt x="1442764" y="369332"/>
                  </a:cubicBezTo>
                  <a:cubicBezTo>
                    <a:pt x="1166524" y="395538"/>
                    <a:pt x="1144792" y="321965"/>
                    <a:pt x="885908" y="369332"/>
                  </a:cubicBezTo>
                  <a:cubicBezTo>
                    <a:pt x="627024" y="416699"/>
                    <a:pt x="281674" y="282857"/>
                    <a:pt x="0" y="369332"/>
                  </a:cubicBezTo>
                  <a:cubicBezTo>
                    <a:pt x="-28184" y="234778"/>
                    <a:pt x="26765" y="101029"/>
                    <a:pt x="0" y="0"/>
                  </a:cubicBezTo>
                  <a:close/>
                </a:path>
                <a:path w="2531165" h="369332" stroke="0" extrusionOk="0">
                  <a:moveTo>
                    <a:pt x="0" y="0"/>
                  </a:moveTo>
                  <a:cubicBezTo>
                    <a:pt x="147438" y="-8864"/>
                    <a:pt x="276798" y="5682"/>
                    <a:pt x="480921" y="0"/>
                  </a:cubicBezTo>
                  <a:cubicBezTo>
                    <a:pt x="685044" y="-5682"/>
                    <a:pt x="869280" y="190"/>
                    <a:pt x="1012466" y="0"/>
                  </a:cubicBezTo>
                  <a:cubicBezTo>
                    <a:pt x="1155652" y="-190"/>
                    <a:pt x="1249471" y="53072"/>
                    <a:pt x="1468076" y="0"/>
                  </a:cubicBezTo>
                  <a:cubicBezTo>
                    <a:pt x="1686681" y="-53072"/>
                    <a:pt x="1800050" y="28169"/>
                    <a:pt x="1974309" y="0"/>
                  </a:cubicBezTo>
                  <a:cubicBezTo>
                    <a:pt x="2148568" y="-28169"/>
                    <a:pt x="2401512" y="11614"/>
                    <a:pt x="2531165" y="0"/>
                  </a:cubicBezTo>
                  <a:cubicBezTo>
                    <a:pt x="2538814" y="143037"/>
                    <a:pt x="2525850" y="233702"/>
                    <a:pt x="2531165" y="369332"/>
                  </a:cubicBezTo>
                  <a:cubicBezTo>
                    <a:pt x="2297171" y="399509"/>
                    <a:pt x="2154201" y="346996"/>
                    <a:pt x="2050244" y="369332"/>
                  </a:cubicBezTo>
                  <a:cubicBezTo>
                    <a:pt x="1946287" y="391668"/>
                    <a:pt x="1708341" y="335871"/>
                    <a:pt x="1594634" y="369332"/>
                  </a:cubicBezTo>
                  <a:cubicBezTo>
                    <a:pt x="1480927" y="402793"/>
                    <a:pt x="1221413" y="347258"/>
                    <a:pt x="1113713" y="369332"/>
                  </a:cubicBezTo>
                  <a:cubicBezTo>
                    <a:pt x="1006013" y="391406"/>
                    <a:pt x="878102" y="352510"/>
                    <a:pt x="658103" y="369332"/>
                  </a:cubicBezTo>
                  <a:cubicBezTo>
                    <a:pt x="438104" y="386154"/>
                    <a:pt x="185825" y="344435"/>
                    <a:pt x="0" y="369332"/>
                  </a:cubicBezTo>
                  <a:cubicBezTo>
                    <a:pt x="-17629" y="287325"/>
                    <a:pt x="11971" y="180136"/>
                    <a:pt x="0" y="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182535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/>
                <a:t>Unidad experimental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B25C870-4699-470E-8028-1ED7F88EC789}"/>
                </a:ext>
              </a:extLst>
            </p:cNvPr>
            <p:cNvSpPr txBox="1"/>
            <p:nvPr/>
          </p:nvSpPr>
          <p:spPr>
            <a:xfrm>
              <a:off x="7211338" y="2112612"/>
              <a:ext cx="3696529" cy="560410"/>
            </a:xfrm>
            <a:custGeom>
              <a:avLst/>
              <a:gdLst>
                <a:gd name="connsiteX0" fmla="*/ 0 w 3696529"/>
                <a:gd name="connsiteY0" fmla="*/ 0 h 560410"/>
                <a:gd name="connsiteX1" fmla="*/ 602006 w 3696529"/>
                <a:gd name="connsiteY1" fmla="*/ 0 h 560410"/>
                <a:gd name="connsiteX2" fmla="*/ 1130082 w 3696529"/>
                <a:gd name="connsiteY2" fmla="*/ 0 h 560410"/>
                <a:gd name="connsiteX3" fmla="*/ 1732088 w 3696529"/>
                <a:gd name="connsiteY3" fmla="*/ 0 h 560410"/>
                <a:gd name="connsiteX4" fmla="*/ 2334094 w 3696529"/>
                <a:gd name="connsiteY4" fmla="*/ 0 h 560410"/>
                <a:gd name="connsiteX5" fmla="*/ 2862170 w 3696529"/>
                <a:gd name="connsiteY5" fmla="*/ 0 h 560410"/>
                <a:gd name="connsiteX6" fmla="*/ 3696529 w 3696529"/>
                <a:gd name="connsiteY6" fmla="*/ 0 h 560410"/>
                <a:gd name="connsiteX7" fmla="*/ 3696529 w 3696529"/>
                <a:gd name="connsiteY7" fmla="*/ 560410 h 560410"/>
                <a:gd name="connsiteX8" fmla="*/ 3168453 w 3696529"/>
                <a:gd name="connsiteY8" fmla="*/ 560410 h 560410"/>
                <a:gd name="connsiteX9" fmla="*/ 2603413 w 3696529"/>
                <a:gd name="connsiteY9" fmla="*/ 560410 h 560410"/>
                <a:gd name="connsiteX10" fmla="*/ 2186233 w 3696529"/>
                <a:gd name="connsiteY10" fmla="*/ 560410 h 560410"/>
                <a:gd name="connsiteX11" fmla="*/ 1584227 w 3696529"/>
                <a:gd name="connsiteY11" fmla="*/ 560410 h 560410"/>
                <a:gd name="connsiteX12" fmla="*/ 1019186 w 3696529"/>
                <a:gd name="connsiteY12" fmla="*/ 560410 h 560410"/>
                <a:gd name="connsiteX13" fmla="*/ 0 w 3696529"/>
                <a:gd name="connsiteY13" fmla="*/ 560410 h 560410"/>
                <a:gd name="connsiteX14" fmla="*/ 0 w 3696529"/>
                <a:gd name="connsiteY14" fmla="*/ 0 h 56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6529" h="560410" extrusionOk="0">
                  <a:moveTo>
                    <a:pt x="0" y="0"/>
                  </a:moveTo>
                  <a:cubicBezTo>
                    <a:pt x="243147" y="-22360"/>
                    <a:pt x="443168" y="62068"/>
                    <a:pt x="602006" y="0"/>
                  </a:cubicBezTo>
                  <a:cubicBezTo>
                    <a:pt x="760844" y="-62068"/>
                    <a:pt x="895968" y="7259"/>
                    <a:pt x="1130082" y="0"/>
                  </a:cubicBezTo>
                  <a:cubicBezTo>
                    <a:pt x="1364196" y="-7259"/>
                    <a:pt x="1485290" y="51001"/>
                    <a:pt x="1732088" y="0"/>
                  </a:cubicBezTo>
                  <a:cubicBezTo>
                    <a:pt x="1978886" y="-51001"/>
                    <a:pt x="2134960" y="61886"/>
                    <a:pt x="2334094" y="0"/>
                  </a:cubicBezTo>
                  <a:cubicBezTo>
                    <a:pt x="2533228" y="-61886"/>
                    <a:pt x="2732460" y="9995"/>
                    <a:pt x="2862170" y="0"/>
                  </a:cubicBezTo>
                  <a:cubicBezTo>
                    <a:pt x="2991880" y="-9995"/>
                    <a:pt x="3405052" y="40781"/>
                    <a:pt x="3696529" y="0"/>
                  </a:cubicBezTo>
                  <a:cubicBezTo>
                    <a:pt x="3698231" y="249043"/>
                    <a:pt x="3661051" y="317027"/>
                    <a:pt x="3696529" y="560410"/>
                  </a:cubicBezTo>
                  <a:cubicBezTo>
                    <a:pt x="3447094" y="595696"/>
                    <a:pt x="3428341" y="499058"/>
                    <a:pt x="3168453" y="560410"/>
                  </a:cubicBezTo>
                  <a:cubicBezTo>
                    <a:pt x="2908565" y="621762"/>
                    <a:pt x="2794573" y="495805"/>
                    <a:pt x="2603413" y="560410"/>
                  </a:cubicBezTo>
                  <a:cubicBezTo>
                    <a:pt x="2412253" y="625015"/>
                    <a:pt x="2368843" y="533643"/>
                    <a:pt x="2186233" y="560410"/>
                  </a:cubicBezTo>
                  <a:cubicBezTo>
                    <a:pt x="2003623" y="587177"/>
                    <a:pt x="1737641" y="491918"/>
                    <a:pt x="1584227" y="560410"/>
                  </a:cubicBezTo>
                  <a:cubicBezTo>
                    <a:pt x="1430813" y="628902"/>
                    <a:pt x="1176536" y="532351"/>
                    <a:pt x="1019186" y="560410"/>
                  </a:cubicBezTo>
                  <a:cubicBezTo>
                    <a:pt x="861836" y="588469"/>
                    <a:pt x="488129" y="474002"/>
                    <a:pt x="0" y="560410"/>
                  </a:cubicBezTo>
                  <a:cubicBezTo>
                    <a:pt x="-1474" y="385505"/>
                    <a:pt x="59704" y="138374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8720844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800"/>
                </a:spcAft>
              </a:pPr>
              <a:r>
                <a:rPr lang="es-MX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200 vacas</a:t>
              </a:r>
              <a:r>
                <a:rPr lang="es-EC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de raza Gyrolando</a:t>
              </a:r>
            </a:p>
          </p:txBody>
        </p:sp>
      </p:grpSp>
      <p:pic>
        <p:nvPicPr>
          <p:cNvPr id="6" name="Imagen 5" descr="Un ganado de vacas&#10;&#10;Descripción generada automáticamente con confianza media">
            <a:extLst>
              <a:ext uri="{FF2B5EF4-FFF2-40B4-BE49-F238E27FC236}">
                <a16:creationId xmlns:a16="http://schemas.microsoft.com/office/drawing/2014/main" id="{75E95BC2-90BA-416A-976C-871C3FC25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8"/>
          <a:stretch/>
        </p:blipFill>
        <p:spPr>
          <a:xfrm>
            <a:off x="2285341" y="4043286"/>
            <a:ext cx="8774926" cy="276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701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382120" y="289928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885417 w 5189220"/>
              <a:gd name="connsiteY3" fmla="*/ 0 h 646331"/>
              <a:gd name="connsiteX4" fmla="*/ 2410104 w 5189220"/>
              <a:gd name="connsiteY4" fmla="*/ 0 h 646331"/>
              <a:gd name="connsiteX5" fmla="*/ 2882900 w 5189220"/>
              <a:gd name="connsiteY5" fmla="*/ 0 h 646331"/>
              <a:gd name="connsiteX6" fmla="*/ 3303803 w 5189220"/>
              <a:gd name="connsiteY6" fmla="*/ 0 h 646331"/>
              <a:gd name="connsiteX7" fmla="*/ 3776599 w 5189220"/>
              <a:gd name="connsiteY7" fmla="*/ 0 h 646331"/>
              <a:gd name="connsiteX8" fmla="*/ 4405071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36092 h 646331"/>
              <a:gd name="connsiteX11" fmla="*/ 5189220 w 5189220"/>
              <a:gd name="connsiteY11" fmla="*/ 646331 h 646331"/>
              <a:gd name="connsiteX12" fmla="*/ 4664532 w 5189220"/>
              <a:gd name="connsiteY12" fmla="*/ 646331 h 646331"/>
              <a:gd name="connsiteX13" fmla="*/ 3984168 w 5189220"/>
              <a:gd name="connsiteY13" fmla="*/ 646331 h 646331"/>
              <a:gd name="connsiteX14" fmla="*/ 3355696 w 5189220"/>
              <a:gd name="connsiteY14" fmla="*/ 646331 h 646331"/>
              <a:gd name="connsiteX15" fmla="*/ 2675331 w 5189220"/>
              <a:gd name="connsiteY15" fmla="*/ 646331 h 646331"/>
              <a:gd name="connsiteX16" fmla="*/ 2254428 w 5189220"/>
              <a:gd name="connsiteY16" fmla="*/ 646331 h 646331"/>
              <a:gd name="connsiteX17" fmla="*/ 1574063 w 5189220"/>
              <a:gd name="connsiteY17" fmla="*/ 646331 h 646331"/>
              <a:gd name="connsiteX18" fmla="*/ 893699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47931" y="-4141"/>
                  <a:pt x="459274" y="55386"/>
                  <a:pt x="680364" y="0"/>
                </a:cubicBezTo>
                <a:cubicBezTo>
                  <a:pt x="901454" y="-55386"/>
                  <a:pt x="966951" y="29543"/>
                  <a:pt x="1205052" y="0"/>
                </a:cubicBezTo>
                <a:cubicBezTo>
                  <a:pt x="1443153" y="-29543"/>
                  <a:pt x="1712552" y="21315"/>
                  <a:pt x="1885417" y="0"/>
                </a:cubicBezTo>
                <a:cubicBezTo>
                  <a:pt x="2058282" y="-21315"/>
                  <a:pt x="2223425" y="46369"/>
                  <a:pt x="2410104" y="0"/>
                </a:cubicBezTo>
                <a:cubicBezTo>
                  <a:pt x="2596783" y="-46369"/>
                  <a:pt x="2675766" y="13093"/>
                  <a:pt x="2882900" y="0"/>
                </a:cubicBezTo>
                <a:cubicBezTo>
                  <a:pt x="3090034" y="-13093"/>
                  <a:pt x="3176440" y="35010"/>
                  <a:pt x="3303803" y="0"/>
                </a:cubicBezTo>
                <a:cubicBezTo>
                  <a:pt x="3431166" y="-35010"/>
                  <a:pt x="3584249" y="7137"/>
                  <a:pt x="3776599" y="0"/>
                </a:cubicBezTo>
                <a:cubicBezTo>
                  <a:pt x="3968949" y="-7137"/>
                  <a:pt x="4103820" y="16572"/>
                  <a:pt x="4405071" y="0"/>
                </a:cubicBezTo>
                <a:cubicBezTo>
                  <a:pt x="4706322" y="-16572"/>
                  <a:pt x="4979684" y="79295"/>
                  <a:pt x="5189220" y="0"/>
                </a:cubicBezTo>
                <a:cubicBezTo>
                  <a:pt x="5198730" y="123740"/>
                  <a:pt x="5177925" y="259932"/>
                  <a:pt x="5189220" y="336092"/>
                </a:cubicBezTo>
                <a:cubicBezTo>
                  <a:pt x="5200515" y="412252"/>
                  <a:pt x="5161999" y="520178"/>
                  <a:pt x="5189220" y="646331"/>
                </a:cubicBezTo>
                <a:cubicBezTo>
                  <a:pt x="5020073" y="669368"/>
                  <a:pt x="4880811" y="636741"/>
                  <a:pt x="4664532" y="646331"/>
                </a:cubicBezTo>
                <a:cubicBezTo>
                  <a:pt x="4448253" y="655921"/>
                  <a:pt x="4124826" y="576546"/>
                  <a:pt x="3984168" y="646331"/>
                </a:cubicBezTo>
                <a:cubicBezTo>
                  <a:pt x="3843510" y="716116"/>
                  <a:pt x="3592405" y="583176"/>
                  <a:pt x="3355696" y="646331"/>
                </a:cubicBezTo>
                <a:cubicBezTo>
                  <a:pt x="3118987" y="709486"/>
                  <a:pt x="2844418" y="596958"/>
                  <a:pt x="2675331" y="646331"/>
                </a:cubicBezTo>
                <a:cubicBezTo>
                  <a:pt x="2506244" y="695704"/>
                  <a:pt x="2408232" y="634760"/>
                  <a:pt x="2254428" y="646331"/>
                </a:cubicBezTo>
                <a:cubicBezTo>
                  <a:pt x="2100624" y="657902"/>
                  <a:pt x="1834957" y="584746"/>
                  <a:pt x="1574063" y="646331"/>
                </a:cubicBezTo>
                <a:cubicBezTo>
                  <a:pt x="1313169" y="707916"/>
                  <a:pt x="1050660" y="636485"/>
                  <a:pt x="893699" y="646331"/>
                </a:cubicBezTo>
                <a:cubicBezTo>
                  <a:pt x="736738" y="656177"/>
                  <a:pt x="436007" y="550054"/>
                  <a:pt x="0" y="646331"/>
                </a:cubicBezTo>
                <a:cubicBezTo>
                  <a:pt x="-17910" y="563514"/>
                  <a:pt x="23960" y="476555"/>
                  <a:pt x="0" y="329629"/>
                </a:cubicBezTo>
                <a:cubicBezTo>
                  <a:pt x="-23960" y="182703"/>
                  <a:pt x="20486" y="1420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2503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Métodos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1AC868B-B0AA-4F06-B451-7DEDAAF33F1E}"/>
              </a:ext>
            </a:extLst>
          </p:cNvPr>
          <p:cNvGrpSpPr/>
          <p:nvPr/>
        </p:nvGrpSpPr>
        <p:grpSpPr>
          <a:xfrm>
            <a:off x="6096000" y="1536728"/>
            <a:ext cx="5189220" cy="3157362"/>
            <a:chOff x="6096000" y="1536728"/>
            <a:chExt cx="5189220" cy="3157362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EE6689CB-879E-47B7-9384-F661816F86CE}"/>
                </a:ext>
              </a:extLst>
            </p:cNvPr>
            <p:cNvSpPr txBox="1"/>
            <p:nvPr/>
          </p:nvSpPr>
          <p:spPr>
            <a:xfrm>
              <a:off x="7104821" y="1536728"/>
              <a:ext cx="2531165" cy="369332"/>
            </a:xfrm>
            <a:custGeom>
              <a:avLst/>
              <a:gdLst>
                <a:gd name="connsiteX0" fmla="*/ 0 w 2531165"/>
                <a:gd name="connsiteY0" fmla="*/ 0 h 369332"/>
                <a:gd name="connsiteX1" fmla="*/ 430298 w 2531165"/>
                <a:gd name="connsiteY1" fmla="*/ 0 h 369332"/>
                <a:gd name="connsiteX2" fmla="*/ 911219 w 2531165"/>
                <a:gd name="connsiteY2" fmla="*/ 0 h 369332"/>
                <a:gd name="connsiteX3" fmla="*/ 1341517 w 2531165"/>
                <a:gd name="connsiteY3" fmla="*/ 0 h 369332"/>
                <a:gd name="connsiteX4" fmla="*/ 1771816 w 2531165"/>
                <a:gd name="connsiteY4" fmla="*/ 0 h 369332"/>
                <a:gd name="connsiteX5" fmla="*/ 2531165 w 2531165"/>
                <a:gd name="connsiteY5" fmla="*/ 0 h 369332"/>
                <a:gd name="connsiteX6" fmla="*/ 2531165 w 2531165"/>
                <a:gd name="connsiteY6" fmla="*/ 369332 h 369332"/>
                <a:gd name="connsiteX7" fmla="*/ 1999620 w 2531165"/>
                <a:gd name="connsiteY7" fmla="*/ 369332 h 369332"/>
                <a:gd name="connsiteX8" fmla="*/ 1442764 w 2531165"/>
                <a:gd name="connsiteY8" fmla="*/ 369332 h 369332"/>
                <a:gd name="connsiteX9" fmla="*/ 885908 w 2531165"/>
                <a:gd name="connsiteY9" fmla="*/ 369332 h 369332"/>
                <a:gd name="connsiteX10" fmla="*/ 0 w 2531165"/>
                <a:gd name="connsiteY10" fmla="*/ 369332 h 369332"/>
                <a:gd name="connsiteX11" fmla="*/ 0 w 2531165"/>
                <a:gd name="connsiteY11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1165" h="369332" fill="none" extrusionOk="0">
                  <a:moveTo>
                    <a:pt x="0" y="0"/>
                  </a:moveTo>
                  <a:cubicBezTo>
                    <a:pt x="180757" y="-17167"/>
                    <a:pt x="344195" y="49467"/>
                    <a:pt x="430298" y="0"/>
                  </a:cubicBezTo>
                  <a:cubicBezTo>
                    <a:pt x="516401" y="-49467"/>
                    <a:pt x="742299" y="16231"/>
                    <a:pt x="911219" y="0"/>
                  </a:cubicBezTo>
                  <a:cubicBezTo>
                    <a:pt x="1080139" y="-16231"/>
                    <a:pt x="1180604" y="46321"/>
                    <a:pt x="1341517" y="0"/>
                  </a:cubicBezTo>
                  <a:cubicBezTo>
                    <a:pt x="1502430" y="-46321"/>
                    <a:pt x="1680940" y="17752"/>
                    <a:pt x="1771816" y="0"/>
                  </a:cubicBezTo>
                  <a:cubicBezTo>
                    <a:pt x="1862692" y="-17752"/>
                    <a:pt x="2156153" y="1980"/>
                    <a:pt x="2531165" y="0"/>
                  </a:cubicBezTo>
                  <a:cubicBezTo>
                    <a:pt x="2534546" y="147858"/>
                    <a:pt x="2530130" y="237190"/>
                    <a:pt x="2531165" y="369332"/>
                  </a:cubicBezTo>
                  <a:cubicBezTo>
                    <a:pt x="2313553" y="378432"/>
                    <a:pt x="2202566" y="311498"/>
                    <a:pt x="1999620" y="369332"/>
                  </a:cubicBezTo>
                  <a:cubicBezTo>
                    <a:pt x="1796675" y="427166"/>
                    <a:pt x="1719004" y="343126"/>
                    <a:pt x="1442764" y="369332"/>
                  </a:cubicBezTo>
                  <a:cubicBezTo>
                    <a:pt x="1166524" y="395538"/>
                    <a:pt x="1144792" y="321965"/>
                    <a:pt x="885908" y="369332"/>
                  </a:cubicBezTo>
                  <a:cubicBezTo>
                    <a:pt x="627024" y="416699"/>
                    <a:pt x="281674" y="282857"/>
                    <a:pt x="0" y="369332"/>
                  </a:cubicBezTo>
                  <a:cubicBezTo>
                    <a:pt x="-28184" y="234778"/>
                    <a:pt x="26765" y="101029"/>
                    <a:pt x="0" y="0"/>
                  </a:cubicBezTo>
                  <a:close/>
                </a:path>
                <a:path w="2531165" h="369332" stroke="0" extrusionOk="0">
                  <a:moveTo>
                    <a:pt x="0" y="0"/>
                  </a:moveTo>
                  <a:cubicBezTo>
                    <a:pt x="147438" y="-8864"/>
                    <a:pt x="276798" y="5682"/>
                    <a:pt x="480921" y="0"/>
                  </a:cubicBezTo>
                  <a:cubicBezTo>
                    <a:pt x="685044" y="-5682"/>
                    <a:pt x="869280" y="190"/>
                    <a:pt x="1012466" y="0"/>
                  </a:cubicBezTo>
                  <a:cubicBezTo>
                    <a:pt x="1155652" y="-190"/>
                    <a:pt x="1249471" y="53072"/>
                    <a:pt x="1468076" y="0"/>
                  </a:cubicBezTo>
                  <a:cubicBezTo>
                    <a:pt x="1686681" y="-53072"/>
                    <a:pt x="1800050" y="28169"/>
                    <a:pt x="1974309" y="0"/>
                  </a:cubicBezTo>
                  <a:cubicBezTo>
                    <a:pt x="2148568" y="-28169"/>
                    <a:pt x="2401512" y="11614"/>
                    <a:pt x="2531165" y="0"/>
                  </a:cubicBezTo>
                  <a:cubicBezTo>
                    <a:pt x="2538814" y="143037"/>
                    <a:pt x="2525850" y="233702"/>
                    <a:pt x="2531165" y="369332"/>
                  </a:cubicBezTo>
                  <a:cubicBezTo>
                    <a:pt x="2297171" y="399509"/>
                    <a:pt x="2154201" y="346996"/>
                    <a:pt x="2050244" y="369332"/>
                  </a:cubicBezTo>
                  <a:cubicBezTo>
                    <a:pt x="1946287" y="391668"/>
                    <a:pt x="1708341" y="335871"/>
                    <a:pt x="1594634" y="369332"/>
                  </a:cubicBezTo>
                  <a:cubicBezTo>
                    <a:pt x="1480927" y="402793"/>
                    <a:pt x="1221413" y="347258"/>
                    <a:pt x="1113713" y="369332"/>
                  </a:cubicBezTo>
                  <a:cubicBezTo>
                    <a:pt x="1006013" y="391406"/>
                    <a:pt x="878102" y="352510"/>
                    <a:pt x="658103" y="369332"/>
                  </a:cubicBezTo>
                  <a:cubicBezTo>
                    <a:pt x="438104" y="386154"/>
                    <a:pt x="185825" y="344435"/>
                    <a:pt x="0" y="369332"/>
                  </a:cubicBezTo>
                  <a:cubicBezTo>
                    <a:pt x="-17629" y="287325"/>
                    <a:pt x="11971" y="180136"/>
                    <a:pt x="0" y="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182535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/>
                <a:t>Selección de receptoras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822AC388-692D-416F-AD59-57EB07BB8942}"/>
                </a:ext>
              </a:extLst>
            </p:cNvPr>
            <p:cNvSpPr txBox="1"/>
            <p:nvPr/>
          </p:nvSpPr>
          <p:spPr>
            <a:xfrm>
              <a:off x="6096000" y="2163910"/>
              <a:ext cx="5189220" cy="2530180"/>
            </a:xfrm>
            <a:custGeom>
              <a:avLst/>
              <a:gdLst>
                <a:gd name="connsiteX0" fmla="*/ 0 w 5189220"/>
                <a:gd name="connsiteY0" fmla="*/ 0 h 2530180"/>
                <a:gd name="connsiteX1" fmla="*/ 680364 w 5189220"/>
                <a:gd name="connsiteY1" fmla="*/ 0 h 2530180"/>
                <a:gd name="connsiteX2" fmla="*/ 1256944 w 5189220"/>
                <a:gd name="connsiteY2" fmla="*/ 0 h 2530180"/>
                <a:gd name="connsiteX3" fmla="*/ 1937309 w 5189220"/>
                <a:gd name="connsiteY3" fmla="*/ 0 h 2530180"/>
                <a:gd name="connsiteX4" fmla="*/ 2617673 w 5189220"/>
                <a:gd name="connsiteY4" fmla="*/ 0 h 2530180"/>
                <a:gd name="connsiteX5" fmla="*/ 3194253 w 5189220"/>
                <a:gd name="connsiteY5" fmla="*/ 0 h 2530180"/>
                <a:gd name="connsiteX6" fmla="*/ 3770833 w 5189220"/>
                <a:gd name="connsiteY6" fmla="*/ 0 h 2530180"/>
                <a:gd name="connsiteX7" fmla="*/ 4347413 w 5189220"/>
                <a:gd name="connsiteY7" fmla="*/ 0 h 2530180"/>
                <a:gd name="connsiteX8" fmla="*/ 5189220 w 5189220"/>
                <a:gd name="connsiteY8" fmla="*/ 0 h 2530180"/>
                <a:gd name="connsiteX9" fmla="*/ 5189220 w 5189220"/>
                <a:gd name="connsiteY9" fmla="*/ 430131 h 2530180"/>
                <a:gd name="connsiteX10" fmla="*/ 5189220 w 5189220"/>
                <a:gd name="connsiteY10" fmla="*/ 885563 h 2530180"/>
                <a:gd name="connsiteX11" fmla="*/ 5189220 w 5189220"/>
                <a:gd name="connsiteY11" fmla="*/ 1416901 h 2530180"/>
                <a:gd name="connsiteX12" fmla="*/ 5189220 w 5189220"/>
                <a:gd name="connsiteY12" fmla="*/ 1948239 h 2530180"/>
                <a:gd name="connsiteX13" fmla="*/ 5189220 w 5189220"/>
                <a:gd name="connsiteY13" fmla="*/ 2530180 h 2530180"/>
                <a:gd name="connsiteX14" fmla="*/ 4768317 w 5189220"/>
                <a:gd name="connsiteY14" fmla="*/ 2530180 h 2530180"/>
                <a:gd name="connsiteX15" fmla="*/ 4295521 w 5189220"/>
                <a:gd name="connsiteY15" fmla="*/ 2530180 h 2530180"/>
                <a:gd name="connsiteX16" fmla="*/ 3822725 w 5189220"/>
                <a:gd name="connsiteY16" fmla="*/ 2530180 h 2530180"/>
                <a:gd name="connsiteX17" fmla="*/ 3142361 w 5189220"/>
                <a:gd name="connsiteY17" fmla="*/ 2530180 h 2530180"/>
                <a:gd name="connsiteX18" fmla="*/ 2513889 w 5189220"/>
                <a:gd name="connsiteY18" fmla="*/ 2530180 h 2530180"/>
                <a:gd name="connsiteX19" fmla="*/ 1989201 w 5189220"/>
                <a:gd name="connsiteY19" fmla="*/ 2530180 h 2530180"/>
                <a:gd name="connsiteX20" fmla="*/ 1412621 w 5189220"/>
                <a:gd name="connsiteY20" fmla="*/ 2530180 h 2530180"/>
                <a:gd name="connsiteX21" fmla="*/ 732257 w 5189220"/>
                <a:gd name="connsiteY21" fmla="*/ 2530180 h 2530180"/>
                <a:gd name="connsiteX22" fmla="*/ 0 w 5189220"/>
                <a:gd name="connsiteY22" fmla="*/ 2530180 h 2530180"/>
                <a:gd name="connsiteX23" fmla="*/ 0 w 5189220"/>
                <a:gd name="connsiteY23" fmla="*/ 2049446 h 2530180"/>
                <a:gd name="connsiteX24" fmla="*/ 0 w 5189220"/>
                <a:gd name="connsiteY24" fmla="*/ 1594013 h 2530180"/>
                <a:gd name="connsiteX25" fmla="*/ 0 w 5189220"/>
                <a:gd name="connsiteY25" fmla="*/ 1062676 h 2530180"/>
                <a:gd name="connsiteX26" fmla="*/ 0 w 5189220"/>
                <a:gd name="connsiteY26" fmla="*/ 556640 h 2530180"/>
                <a:gd name="connsiteX27" fmla="*/ 0 w 5189220"/>
                <a:gd name="connsiteY27" fmla="*/ 0 h 253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89220" h="2530180" extrusionOk="0">
                  <a:moveTo>
                    <a:pt x="0" y="0"/>
                  </a:moveTo>
                  <a:cubicBezTo>
                    <a:pt x="194983" y="-68474"/>
                    <a:pt x="503530" y="15981"/>
                    <a:pt x="680364" y="0"/>
                  </a:cubicBezTo>
                  <a:cubicBezTo>
                    <a:pt x="857198" y="-15981"/>
                    <a:pt x="1126703" y="67398"/>
                    <a:pt x="1256944" y="0"/>
                  </a:cubicBezTo>
                  <a:cubicBezTo>
                    <a:pt x="1387185" y="-67398"/>
                    <a:pt x="1795263" y="52650"/>
                    <a:pt x="1937309" y="0"/>
                  </a:cubicBezTo>
                  <a:cubicBezTo>
                    <a:pt x="2079356" y="-52650"/>
                    <a:pt x="2325283" y="634"/>
                    <a:pt x="2617673" y="0"/>
                  </a:cubicBezTo>
                  <a:cubicBezTo>
                    <a:pt x="2910063" y="-634"/>
                    <a:pt x="3026260" y="20302"/>
                    <a:pt x="3194253" y="0"/>
                  </a:cubicBezTo>
                  <a:cubicBezTo>
                    <a:pt x="3362246" y="-20302"/>
                    <a:pt x="3591810" y="27699"/>
                    <a:pt x="3770833" y="0"/>
                  </a:cubicBezTo>
                  <a:cubicBezTo>
                    <a:pt x="3949856" y="-27699"/>
                    <a:pt x="4150907" y="27454"/>
                    <a:pt x="4347413" y="0"/>
                  </a:cubicBezTo>
                  <a:cubicBezTo>
                    <a:pt x="4543919" y="-27454"/>
                    <a:pt x="4904395" y="46695"/>
                    <a:pt x="5189220" y="0"/>
                  </a:cubicBezTo>
                  <a:cubicBezTo>
                    <a:pt x="5215023" y="97621"/>
                    <a:pt x="5149591" y="282703"/>
                    <a:pt x="5189220" y="430131"/>
                  </a:cubicBezTo>
                  <a:cubicBezTo>
                    <a:pt x="5228849" y="577559"/>
                    <a:pt x="5147563" y="686764"/>
                    <a:pt x="5189220" y="885563"/>
                  </a:cubicBezTo>
                  <a:cubicBezTo>
                    <a:pt x="5230877" y="1084362"/>
                    <a:pt x="5136573" y="1204074"/>
                    <a:pt x="5189220" y="1416901"/>
                  </a:cubicBezTo>
                  <a:cubicBezTo>
                    <a:pt x="5241867" y="1629728"/>
                    <a:pt x="5150250" y="1835924"/>
                    <a:pt x="5189220" y="1948239"/>
                  </a:cubicBezTo>
                  <a:cubicBezTo>
                    <a:pt x="5228190" y="2060554"/>
                    <a:pt x="5173852" y="2309650"/>
                    <a:pt x="5189220" y="2530180"/>
                  </a:cubicBezTo>
                  <a:cubicBezTo>
                    <a:pt x="5060611" y="2562672"/>
                    <a:pt x="4877681" y="2527456"/>
                    <a:pt x="4768317" y="2530180"/>
                  </a:cubicBezTo>
                  <a:cubicBezTo>
                    <a:pt x="4658953" y="2532904"/>
                    <a:pt x="4435329" y="2518181"/>
                    <a:pt x="4295521" y="2530180"/>
                  </a:cubicBezTo>
                  <a:cubicBezTo>
                    <a:pt x="4155713" y="2542179"/>
                    <a:pt x="3956292" y="2518044"/>
                    <a:pt x="3822725" y="2530180"/>
                  </a:cubicBezTo>
                  <a:cubicBezTo>
                    <a:pt x="3689158" y="2542316"/>
                    <a:pt x="3480742" y="2477668"/>
                    <a:pt x="3142361" y="2530180"/>
                  </a:cubicBezTo>
                  <a:cubicBezTo>
                    <a:pt x="2803980" y="2582692"/>
                    <a:pt x="2753594" y="2522597"/>
                    <a:pt x="2513889" y="2530180"/>
                  </a:cubicBezTo>
                  <a:cubicBezTo>
                    <a:pt x="2274184" y="2537763"/>
                    <a:pt x="2211621" y="2502440"/>
                    <a:pt x="1989201" y="2530180"/>
                  </a:cubicBezTo>
                  <a:cubicBezTo>
                    <a:pt x="1766781" y="2557920"/>
                    <a:pt x="1566397" y="2508318"/>
                    <a:pt x="1412621" y="2530180"/>
                  </a:cubicBezTo>
                  <a:cubicBezTo>
                    <a:pt x="1258845" y="2552042"/>
                    <a:pt x="908264" y="2513656"/>
                    <a:pt x="732257" y="2530180"/>
                  </a:cubicBezTo>
                  <a:cubicBezTo>
                    <a:pt x="556250" y="2546704"/>
                    <a:pt x="327632" y="2514680"/>
                    <a:pt x="0" y="2530180"/>
                  </a:cubicBezTo>
                  <a:cubicBezTo>
                    <a:pt x="-38730" y="2401930"/>
                    <a:pt x="1358" y="2239214"/>
                    <a:pt x="0" y="2049446"/>
                  </a:cubicBezTo>
                  <a:cubicBezTo>
                    <a:pt x="-1358" y="1859678"/>
                    <a:pt x="48707" y="1744638"/>
                    <a:pt x="0" y="1594013"/>
                  </a:cubicBezTo>
                  <a:cubicBezTo>
                    <a:pt x="-48707" y="1443388"/>
                    <a:pt x="60023" y="1210220"/>
                    <a:pt x="0" y="1062676"/>
                  </a:cubicBezTo>
                  <a:cubicBezTo>
                    <a:pt x="-60023" y="915132"/>
                    <a:pt x="28670" y="708966"/>
                    <a:pt x="0" y="556640"/>
                  </a:cubicBezTo>
                  <a:cubicBezTo>
                    <a:pt x="-28670" y="404314"/>
                    <a:pt x="19111" y="177597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8720844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200000"/>
                </a:lnSpc>
                <a:spcAft>
                  <a:spcPts val="800"/>
                </a:spcAft>
                <a:buFont typeface="Wingdings" panose="05000000000000000000" pitchFamily="2" charset="2"/>
                <a:buChar char="ü"/>
              </a:pPr>
              <a:r>
                <a:rPr lang="es-MX" dirty="0">
                  <a:latin typeface="Arial" panose="020B0604020202020204" pitchFamily="34" charset="0"/>
                  <a:ea typeface="Calibri" panose="020F0502020204030204" pitchFamily="34" charset="0"/>
                </a:rPr>
                <a:t>C</a:t>
              </a:r>
              <a:r>
                <a:rPr lang="es-MX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ondición corporal mayor a 2,5 a 3,5</a:t>
              </a:r>
            </a:p>
            <a:p>
              <a:pPr marL="285750" indent="-285750" algn="just">
                <a:lnSpc>
                  <a:spcPct val="200000"/>
                </a:lnSpc>
                <a:spcAft>
                  <a:spcPts val="800"/>
                </a:spcAft>
                <a:buFont typeface="Wingdings" panose="05000000000000000000" pitchFamily="2" charset="2"/>
                <a:buChar char="ü"/>
              </a:pPr>
              <a:r>
                <a:rPr lang="es-MX" dirty="0">
                  <a:latin typeface="Arial" panose="020B0604020202020204" pitchFamily="34" charset="0"/>
                  <a:ea typeface="Calibri" panose="020F0502020204030204" pitchFamily="34" charset="0"/>
                </a:rPr>
                <a:t>100 Vacas sección ordeño</a:t>
              </a:r>
            </a:p>
            <a:p>
              <a:pPr marL="285750" indent="-285750" algn="just">
                <a:lnSpc>
                  <a:spcPct val="200000"/>
                </a:lnSpc>
                <a:spcAft>
                  <a:spcPts val="800"/>
                </a:spcAft>
                <a:buFont typeface="Wingdings" panose="05000000000000000000" pitchFamily="2" charset="2"/>
                <a:buChar char="ü"/>
              </a:pPr>
              <a:r>
                <a:rPr lang="es-MX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100 Vacas sección 4 Esquinas</a:t>
              </a:r>
            </a:p>
            <a:p>
              <a:pPr marL="285750" indent="-285750" algn="just">
                <a:lnSpc>
                  <a:spcPct val="200000"/>
                </a:lnSpc>
                <a:spcAft>
                  <a:spcPts val="800"/>
                </a:spcAft>
                <a:buFont typeface="Wingdings" panose="05000000000000000000" pitchFamily="2" charset="2"/>
                <a:buChar char="ü"/>
              </a:pPr>
              <a:r>
                <a:rPr lang="es-MX" dirty="0">
                  <a:latin typeface="Arial" panose="020B0604020202020204" pitchFamily="34" charset="0"/>
                  <a:ea typeface="Calibri" panose="020F0502020204030204" pitchFamily="34" charset="0"/>
                </a:rPr>
                <a:t>Raza, edad, peso e historial reproductivo.</a:t>
              </a:r>
              <a:endPara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6" name="Imagen 5" descr="Imagen que contiene exterior, cerca, mamífero, parado&#10;&#10;Descripción generada automáticamente">
            <a:extLst>
              <a:ext uri="{FF2B5EF4-FFF2-40B4-BE49-F238E27FC236}">
                <a16:creationId xmlns:a16="http://schemas.microsoft.com/office/drawing/2014/main" id="{C9A51105-C553-4558-93E5-989D5E41B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155700"/>
            <a:ext cx="4751006" cy="541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84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55A8E6-F551-4F9F-BB53-C653C2EE69E0}"/>
              </a:ext>
            </a:extLst>
          </p:cNvPr>
          <p:cNvSpPr txBox="1"/>
          <p:nvPr/>
        </p:nvSpPr>
        <p:spPr>
          <a:xfrm>
            <a:off x="3382120" y="289928"/>
            <a:ext cx="5189220" cy="646331"/>
          </a:xfrm>
          <a:custGeom>
            <a:avLst/>
            <a:gdLst>
              <a:gd name="connsiteX0" fmla="*/ 0 w 5189220"/>
              <a:gd name="connsiteY0" fmla="*/ 0 h 646331"/>
              <a:gd name="connsiteX1" fmla="*/ 680364 w 5189220"/>
              <a:gd name="connsiteY1" fmla="*/ 0 h 646331"/>
              <a:gd name="connsiteX2" fmla="*/ 1205052 w 5189220"/>
              <a:gd name="connsiteY2" fmla="*/ 0 h 646331"/>
              <a:gd name="connsiteX3" fmla="*/ 1885417 w 5189220"/>
              <a:gd name="connsiteY3" fmla="*/ 0 h 646331"/>
              <a:gd name="connsiteX4" fmla="*/ 2410104 w 5189220"/>
              <a:gd name="connsiteY4" fmla="*/ 0 h 646331"/>
              <a:gd name="connsiteX5" fmla="*/ 2882900 w 5189220"/>
              <a:gd name="connsiteY5" fmla="*/ 0 h 646331"/>
              <a:gd name="connsiteX6" fmla="*/ 3303803 w 5189220"/>
              <a:gd name="connsiteY6" fmla="*/ 0 h 646331"/>
              <a:gd name="connsiteX7" fmla="*/ 3776599 w 5189220"/>
              <a:gd name="connsiteY7" fmla="*/ 0 h 646331"/>
              <a:gd name="connsiteX8" fmla="*/ 4405071 w 5189220"/>
              <a:gd name="connsiteY8" fmla="*/ 0 h 646331"/>
              <a:gd name="connsiteX9" fmla="*/ 5189220 w 5189220"/>
              <a:gd name="connsiteY9" fmla="*/ 0 h 646331"/>
              <a:gd name="connsiteX10" fmla="*/ 5189220 w 5189220"/>
              <a:gd name="connsiteY10" fmla="*/ 336092 h 646331"/>
              <a:gd name="connsiteX11" fmla="*/ 5189220 w 5189220"/>
              <a:gd name="connsiteY11" fmla="*/ 646331 h 646331"/>
              <a:gd name="connsiteX12" fmla="*/ 4664532 w 5189220"/>
              <a:gd name="connsiteY12" fmla="*/ 646331 h 646331"/>
              <a:gd name="connsiteX13" fmla="*/ 3984168 w 5189220"/>
              <a:gd name="connsiteY13" fmla="*/ 646331 h 646331"/>
              <a:gd name="connsiteX14" fmla="*/ 3355696 w 5189220"/>
              <a:gd name="connsiteY14" fmla="*/ 646331 h 646331"/>
              <a:gd name="connsiteX15" fmla="*/ 2675331 w 5189220"/>
              <a:gd name="connsiteY15" fmla="*/ 646331 h 646331"/>
              <a:gd name="connsiteX16" fmla="*/ 2254428 w 5189220"/>
              <a:gd name="connsiteY16" fmla="*/ 646331 h 646331"/>
              <a:gd name="connsiteX17" fmla="*/ 1574063 w 5189220"/>
              <a:gd name="connsiteY17" fmla="*/ 646331 h 646331"/>
              <a:gd name="connsiteX18" fmla="*/ 893699 w 5189220"/>
              <a:gd name="connsiteY18" fmla="*/ 646331 h 646331"/>
              <a:gd name="connsiteX19" fmla="*/ 0 w 5189220"/>
              <a:gd name="connsiteY19" fmla="*/ 646331 h 646331"/>
              <a:gd name="connsiteX20" fmla="*/ 0 w 5189220"/>
              <a:gd name="connsiteY20" fmla="*/ 329629 h 646331"/>
              <a:gd name="connsiteX21" fmla="*/ 0 w 5189220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9220" h="646331" extrusionOk="0">
                <a:moveTo>
                  <a:pt x="0" y="0"/>
                </a:moveTo>
                <a:cubicBezTo>
                  <a:pt x="147931" y="-4141"/>
                  <a:pt x="459274" y="55386"/>
                  <a:pt x="680364" y="0"/>
                </a:cubicBezTo>
                <a:cubicBezTo>
                  <a:pt x="901454" y="-55386"/>
                  <a:pt x="966951" y="29543"/>
                  <a:pt x="1205052" y="0"/>
                </a:cubicBezTo>
                <a:cubicBezTo>
                  <a:pt x="1443153" y="-29543"/>
                  <a:pt x="1712552" y="21315"/>
                  <a:pt x="1885417" y="0"/>
                </a:cubicBezTo>
                <a:cubicBezTo>
                  <a:pt x="2058282" y="-21315"/>
                  <a:pt x="2223425" y="46369"/>
                  <a:pt x="2410104" y="0"/>
                </a:cubicBezTo>
                <a:cubicBezTo>
                  <a:pt x="2596783" y="-46369"/>
                  <a:pt x="2675766" y="13093"/>
                  <a:pt x="2882900" y="0"/>
                </a:cubicBezTo>
                <a:cubicBezTo>
                  <a:pt x="3090034" y="-13093"/>
                  <a:pt x="3176440" y="35010"/>
                  <a:pt x="3303803" y="0"/>
                </a:cubicBezTo>
                <a:cubicBezTo>
                  <a:pt x="3431166" y="-35010"/>
                  <a:pt x="3584249" y="7137"/>
                  <a:pt x="3776599" y="0"/>
                </a:cubicBezTo>
                <a:cubicBezTo>
                  <a:pt x="3968949" y="-7137"/>
                  <a:pt x="4103820" y="16572"/>
                  <a:pt x="4405071" y="0"/>
                </a:cubicBezTo>
                <a:cubicBezTo>
                  <a:pt x="4706322" y="-16572"/>
                  <a:pt x="4979684" y="79295"/>
                  <a:pt x="5189220" y="0"/>
                </a:cubicBezTo>
                <a:cubicBezTo>
                  <a:pt x="5198730" y="123740"/>
                  <a:pt x="5177925" y="259932"/>
                  <a:pt x="5189220" y="336092"/>
                </a:cubicBezTo>
                <a:cubicBezTo>
                  <a:pt x="5200515" y="412252"/>
                  <a:pt x="5161999" y="520178"/>
                  <a:pt x="5189220" y="646331"/>
                </a:cubicBezTo>
                <a:cubicBezTo>
                  <a:pt x="5020073" y="669368"/>
                  <a:pt x="4880811" y="636741"/>
                  <a:pt x="4664532" y="646331"/>
                </a:cubicBezTo>
                <a:cubicBezTo>
                  <a:pt x="4448253" y="655921"/>
                  <a:pt x="4124826" y="576546"/>
                  <a:pt x="3984168" y="646331"/>
                </a:cubicBezTo>
                <a:cubicBezTo>
                  <a:pt x="3843510" y="716116"/>
                  <a:pt x="3592405" y="583176"/>
                  <a:pt x="3355696" y="646331"/>
                </a:cubicBezTo>
                <a:cubicBezTo>
                  <a:pt x="3118987" y="709486"/>
                  <a:pt x="2844418" y="596958"/>
                  <a:pt x="2675331" y="646331"/>
                </a:cubicBezTo>
                <a:cubicBezTo>
                  <a:pt x="2506244" y="695704"/>
                  <a:pt x="2408232" y="634760"/>
                  <a:pt x="2254428" y="646331"/>
                </a:cubicBezTo>
                <a:cubicBezTo>
                  <a:pt x="2100624" y="657902"/>
                  <a:pt x="1834957" y="584746"/>
                  <a:pt x="1574063" y="646331"/>
                </a:cubicBezTo>
                <a:cubicBezTo>
                  <a:pt x="1313169" y="707916"/>
                  <a:pt x="1050660" y="636485"/>
                  <a:pt x="893699" y="646331"/>
                </a:cubicBezTo>
                <a:cubicBezTo>
                  <a:pt x="736738" y="656177"/>
                  <a:pt x="436007" y="550054"/>
                  <a:pt x="0" y="646331"/>
                </a:cubicBezTo>
                <a:cubicBezTo>
                  <a:pt x="-17910" y="563514"/>
                  <a:pt x="23960" y="476555"/>
                  <a:pt x="0" y="329629"/>
                </a:cubicBezTo>
                <a:cubicBezTo>
                  <a:pt x="-23960" y="182703"/>
                  <a:pt x="20486" y="14202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2503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Métodos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6689CB-879E-47B7-9384-F661816F86CE}"/>
              </a:ext>
            </a:extLst>
          </p:cNvPr>
          <p:cNvSpPr txBox="1"/>
          <p:nvPr/>
        </p:nvSpPr>
        <p:spPr>
          <a:xfrm>
            <a:off x="4180213" y="1213180"/>
            <a:ext cx="3593033" cy="369332"/>
          </a:xfrm>
          <a:custGeom>
            <a:avLst/>
            <a:gdLst>
              <a:gd name="connsiteX0" fmla="*/ 0 w 3593033"/>
              <a:gd name="connsiteY0" fmla="*/ 0 h 369332"/>
              <a:gd name="connsiteX1" fmla="*/ 526978 w 3593033"/>
              <a:gd name="connsiteY1" fmla="*/ 0 h 369332"/>
              <a:gd name="connsiteX2" fmla="*/ 1018026 w 3593033"/>
              <a:gd name="connsiteY2" fmla="*/ 0 h 369332"/>
              <a:gd name="connsiteX3" fmla="*/ 1545004 w 3593033"/>
              <a:gd name="connsiteY3" fmla="*/ 0 h 369332"/>
              <a:gd name="connsiteX4" fmla="*/ 2179773 w 3593033"/>
              <a:gd name="connsiteY4" fmla="*/ 0 h 369332"/>
              <a:gd name="connsiteX5" fmla="*/ 2670821 w 3593033"/>
              <a:gd name="connsiteY5" fmla="*/ 0 h 369332"/>
              <a:gd name="connsiteX6" fmla="*/ 3593033 w 3593033"/>
              <a:gd name="connsiteY6" fmla="*/ 0 h 369332"/>
              <a:gd name="connsiteX7" fmla="*/ 3593033 w 3593033"/>
              <a:gd name="connsiteY7" fmla="*/ 369332 h 369332"/>
              <a:gd name="connsiteX8" fmla="*/ 2922334 w 3593033"/>
              <a:gd name="connsiteY8" fmla="*/ 369332 h 369332"/>
              <a:gd name="connsiteX9" fmla="*/ 2431286 w 3593033"/>
              <a:gd name="connsiteY9" fmla="*/ 369332 h 369332"/>
              <a:gd name="connsiteX10" fmla="*/ 1760586 w 3593033"/>
              <a:gd name="connsiteY10" fmla="*/ 369332 h 369332"/>
              <a:gd name="connsiteX11" fmla="*/ 1233608 w 3593033"/>
              <a:gd name="connsiteY11" fmla="*/ 369332 h 369332"/>
              <a:gd name="connsiteX12" fmla="*/ 598839 w 3593033"/>
              <a:gd name="connsiteY12" fmla="*/ 369332 h 369332"/>
              <a:gd name="connsiteX13" fmla="*/ 0 w 3593033"/>
              <a:gd name="connsiteY13" fmla="*/ 369332 h 369332"/>
              <a:gd name="connsiteX14" fmla="*/ 0 w 3593033"/>
              <a:gd name="connsiteY1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93033" h="369332" fill="none" extrusionOk="0">
                <a:moveTo>
                  <a:pt x="0" y="0"/>
                </a:moveTo>
                <a:cubicBezTo>
                  <a:pt x="129540" y="-52410"/>
                  <a:pt x="393296" y="58720"/>
                  <a:pt x="526978" y="0"/>
                </a:cubicBezTo>
                <a:cubicBezTo>
                  <a:pt x="660660" y="-58720"/>
                  <a:pt x="884516" y="19516"/>
                  <a:pt x="1018026" y="0"/>
                </a:cubicBezTo>
                <a:cubicBezTo>
                  <a:pt x="1151536" y="-19516"/>
                  <a:pt x="1385492" y="31516"/>
                  <a:pt x="1545004" y="0"/>
                </a:cubicBezTo>
                <a:cubicBezTo>
                  <a:pt x="1704516" y="-31516"/>
                  <a:pt x="1890353" y="21436"/>
                  <a:pt x="2179773" y="0"/>
                </a:cubicBezTo>
                <a:cubicBezTo>
                  <a:pt x="2469193" y="-21436"/>
                  <a:pt x="2528471" y="53955"/>
                  <a:pt x="2670821" y="0"/>
                </a:cubicBezTo>
                <a:cubicBezTo>
                  <a:pt x="2813171" y="-53955"/>
                  <a:pt x="3282897" y="66103"/>
                  <a:pt x="3593033" y="0"/>
                </a:cubicBezTo>
                <a:cubicBezTo>
                  <a:pt x="3622459" y="125420"/>
                  <a:pt x="3568037" y="251341"/>
                  <a:pt x="3593033" y="369332"/>
                </a:cubicBezTo>
                <a:cubicBezTo>
                  <a:pt x="3372636" y="374948"/>
                  <a:pt x="3124786" y="341423"/>
                  <a:pt x="2922334" y="369332"/>
                </a:cubicBezTo>
                <a:cubicBezTo>
                  <a:pt x="2719882" y="397241"/>
                  <a:pt x="2610151" y="316308"/>
                  <a:pt x="2431286" y="369332"/>
                </a:cubicBezTo>
                <a:cubicBezTo>
                  <a:pt x="2252421" y="422356"/>
                  <a:pt x="1903934" y="333229"/>
                  <a:pt x="1760586" y="369332"/>
                </a:cubicBezTo>
                <a:cubicBezTo>
                  <a:pt x="1617238" y="405435"/>
                  <a:pt x="1407421" y="349424"/>
                  <a:pt x="1233608" y="369332"/>
                </a:cubicBezTo>
                <a:cubicBezTo>
                  <a:pt x="1059795" y="389240"/>
                  <a:pt x="743124" y="337186"/>
                  <a:pt x="598839" y="369332"/>
                </a:cubicBezTo>
                <a:cubicBezTo>
                  <a:pt x="454554" y="401478"/>
                  <a:pt x="126036" y="368355"/>
                  <a:pt x="0" y="369332"/>
                </a:cubicBezTo>
                <a:cubicBezTo>
                  <a:pt x="-32982" y="233158"/>
                  <a:pt x="30196" y="163405"/>
                  <a:pt x="0" y="0"/>
                </a:cubicBezTo>
                <a:close/>
              </a:path>
              <a:path w="3593033" h="369332" stroke="0" extrusionOk="0">
                <a:moveTo>
                  <a:pt x="0" y="0"/>
                </a:moveTo>
                <a:cubicBezTo>
                  <a:pt x="218715" y="-35232"/>
                  <a:pt x="415190" y="16958"/>
                  <a:pt x="562909" y="0"/>
                </a:cubicBezTo>
                <a:cubicBezTo>
                  <a:pt x="710628" y="-16958"/>
                  <a:pt x="884440" y="9178"/>
                  <a:pt x="1197678" y="0"/>
                </a:cubicBezTo>
                <a:cubicBezTo>
                  <a:pt x="1510916" y="-9178"/>
                  <a:pt x="1544721" y="16384"/>
                  <a:pt x="1724656" y="0"/>
                </a:cubicBezTo>
                <a:cubicBezTo>
                  <a:pt x="1904591" y="-16384"/>
                  <a:pt x="2159560" y="15446"/>
                  <a:pt x="2323495" y="0"/>
                </a:cubicBezTo>
                <a:cubicBezTo>
                  <a:pt x="2487430" y="-15446"/>
                  <a:pt x="2698394" y="20510"/>
                  <a:pt x="2958264" y="0"/>
                </a:cubicBezTo>
                <a:cubicBezTo>
                  <a:pt x="3218134" y="-20510"/>
                  <a:pt x="3375475" y="35038"/>
                  <a:pt x="3593033" y="0"/>
                </a:cubicBezTo>
                <a:cubicBezTo>
                  <a:pt x="3623728" y="182160"/>
                  <a:pt x="3573750" y="279720"/>
                  <a:pt x="3593033" y="369332"/>
                </a:cubicBezTo>
                <a:cubicBezTo>
                  <a:pt x="3449841" y="381969"/>
                  <a:pt x="3268130" y="323445"/>
                  <a:pt x="2958264" y="369332"/>
                </a:cubicBezTo>
                <a:cubicBezTo>
                  <a:pt x="2648398" y="415219"/>
                  <a:pt x="2570981" y="327958"/>
                  <a:pt x="2395355" y="369332"/>
                </a:cubicBezTo>
                <a:cubicBezTo>
                  <a:pt x="2219729" y="410706"/>
                  <a:pt x="2046445" y="322684"/>
                  <a:pt x="1868377" y="369332"/>
                </a:cubicBezTo>
                <a:cubicBezTo>
                  <a:pt x="1690309" y="415980"/>
                  <a:pt x="1440512" y="347156"/>
                  <a:pt x="1233608" y="369332"/>
                </a:cubicBezTo>
                <a:cubicBezTo>
                  <a:pt x="1026704" y="391508"/>
                  <a:pt x="938660" y="312916"/>
                  <a:pt x="706630" y="369332"/>
                </a:cubicBezTo>
                <a:cubicBezTo>
                  <a:pt x="474600" y="425748"/>
                  <a:pt x="276300" y="291728"/>
                  <a:pt x="0" y="369332"/>
                </a:cubicBezTo>
                <a:cubicBezTo>
                  <a:pt x="-5187" y="225138"/>
                  <a:pt x="8766" y="172681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Sincronización de receptoras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2AC388-692D-416F-AD59-57EB07BB8942}"/>
              </a:ext>
            </a:extLst>
          </p:cNvPr>
          <p:cNvSpPr txBox="1"/>
          <p:nvPr/>
        </p:nvSpPr>
        <p:spPr>
          <a:xfrm>
            <a:off x="533983" y="1731948"/>
            <a:ext cx="5184428" cy="77373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87208445">
                  <a:custGeom>
                    <a:avLst/>
                    <a:gdLst>
                      <a:gd name="connsiteX0" fmla="*/ 0 w 5070698"/>
                      <a:gd name="connsiteY0" fmla="*/ 0 h 773738"/>
                      <a:gd name="connsiteX1" fmla="*/ 664825 w 5070698"/>
                      <a:gd name="connsiteY1" fmla="*/ 0 h 773738"/>
                      <a:gd name="connsiteX2" fmla="*/ 1228236 w 5070698"/>
                      <a:gd name="connsiteY2" fmla="*/ 0 h 773738"/>
                      <a:gd name="connsiteX3" fmla="*/ 1893061 w 5070698"/>
                      <a:gd name="connsiteY3" fmla="*/ 0 h 773738"/>
                      <a:gd name="connsiteX4" fmla="*/ 2557885 w 5070698"/>
                      <a:gd name="connsiteY4" fmla="*/ 0 h 773738"/>
                      <a:gd name="connsiteX5" fmla="*/ 3121296 w 5070698"/>
                      <a:gd name="connsiteY5" fmla="*/ 0 h 773738"/>
                      <a:gd name="connsiteX6" fmla="*/ 3684707 w 5070698"/>
                      <a:gd name="connsiteY6" fmla="*/ 0 h 773738"/>
                      <a:gd name="connsiteX7" fmla="*/ 4248118 w 5070698"/>
                      <a:gd name="connsiteY7" fmla="*/ 0 h 773738"/>
                      <a:gd name="connsiteX8" fmla="*/ 5070698 w 5070698"/>
                      <a:gd name="connsiteY8" fmla="*/ 0 h 773738"/>
                      <a:gd name="connsiteX9" fmla="*/ 5070698 w 5070698"/>
                      <a:gd name="connsiteY9" fmla="*/ 363657 h 773738"/>
                      <a:gd name="connsiteX10" fmla="*/ 5070698 w 5070698"/>
                      <a:gd name="connsiteY10" fmla="*/ 773738 h 773738"/>
                      <a:gd name="connsiteX11" fmla="*/ 4456580 w 5070698"/>
                      <a:gd name="connsiteY11" fmla="*/ 773738 h 773738"/>
                      <a:gd name="connsiteX12" fmla="*/ 3842462 w 5070698"/>
                      <a:gd name="connsiteY12" fmla="*/ 773738 h 773738"/>
                      <a:gd name="connsiteX13" fmla="*/ 3177637 w 5070698"/>
                      <a:gd name="connsiteY13" fmla="*/ 773738 h 773738"/>
                      <a:gd name="connsiteX14" fmla="*/ 2664934 w 5070698"/>
                      <a:gd name="connsiteY14" fmla="*/ 773738 h 773738"/>
                      <a:gd name="connsiteX15" fmla="*/ 2202937 w 5070698"/>
                      <a:gd name="connsiteY15" fmla="*/ 773738 h 773738"/>
                      <a:gd name="connsiteX16" fmla="*/ 1740940 w 5070698"/>
                      <a:gd name="connsiteY16" fmla="*/ 773738 h 773738"/>
                      <a:gd name="connsiteX17" fmla="*/ 1076115 w 5070698"/>
                      <a:gd name="connsiteY17" fmla="*/ 773738 h 773738"/>
                      <a:gd name="connsiteX18" fmla="*/ 0 w 5070698"/>
                      <a:gd name="connsiteY18" fmla="*/ 773738 h 773738"/>
                      <a:gd name="connsiteX19" fmla="*/ 0 w 5070698"/>
                      <a:gd name="connsiteY19" fmla="*/ 394606 h 773738"/>
                      <a:gd name="connsiteX20" fmla="*/ 0 w 5070698"/>
                      <a:gd name="connsiteY20" fmla="*/ 0 h 773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70698" h="773738" extrusionOk="0">
                        <a:moveTo>
                          <a:pt x="0" y="0"/>
                        </a:moveTo>
                        <a:cubicBezTo>
                          <a:pt x="245692" y="-237"/>
                          <a:pt x="341431" y="24630"/>
                          <a:pt x="664825" y="0"/>
                        </a:cubicBezTo>
                        <a:cubicBezTo>
                          <a:pt x="988219" y="-24630"/>
                          <a:pt x="1092060" y="30584"/>
                          <a:pt x="1228236" y="0"/>
                        </a:cubicBezTo>
                        <a:cubicBezTo>
                          <a:pt x="1364412" y="-30584"/>
                          <a:pt x="1709723" y="69257"/>
                          <a:pt x="1893061" y="0"/>
                        </a:cubicBezTo>
                        <a:cubicBezTo>
                          <a:pt x="2076400" y="-69257"/>
                          <a:pt x="2382363" y="33650"/>
                          <a:pt x="2557885" y="0"/>
                        </a:cubicBezTo>
                        <a:cubicBezTo>
                          <a:pt x="2733407" y="-33650"/>
                          <a:pt x="2874466" y="40848"/>
                          <a:pt x="3121296" y="0"/>
                        </a:cubicBezTo>
                        <a:cubicBezTo>
                          <a:pt x="3368126" y="-40848"/>
                          <a:pt x="3409211" y="40496"/>
                          <a:pt x="3684707" y="0"/>
                        </a:cubicBezTo>
                        <a:cubicBezTo>
                          <a:pt x="3960203" y="-40496"/>
                          <a:pt x="4062833" y="67468"/>
                          <a:pt x="4248118" y="0"/>
                        </a:cubicBezTo>
                        <a:cubicBezTo>
                          <a:pt x="4433403" y="-67468"/>
                          <a:pt x="4846344" y="30283"/>
                          <a:pt x="5070698" y="0"/>
                        </a:cubicBezTo>
                        <a:cubicBezTo>
                          <a:pt x="5094362" y="107389"/>
                          <a:pt x="5042788" y="190695"/>
                          <a:pt x="5070698" y="363657"/>
                        </a:cubicBezTo>
                        <a:cubicBezTo>
                          <a:pt x="5098608" y="536619"/>
                          <a:pt x="5059997" y="651705"/>
                          <a:pt x="5070698" y="773738"/>
                        </a:cubicBezTo>
                        <a:cubicBezTo>
                          <a:pt x="4865966" y="787252"/>
                          <a:pt x="4614180" y="707109"/>
                          <a:pt x="4456580" y="773738"/>
                        </a:cubicBezTo>
                        <a:cubicBezTo>
                          <a:pt x="4298980" y="840367"/>
                          <a:pt x="4055834" y="760617"/>
                          <a:pt x="3842462" y="773738"/>
                        </a:cubicBezTo>
                        <a:cubicBezTo>
                          <a:pt x="3629090" y="786859"/>
                          <a:pt x="3466087" y="764691"/>
                          <a:pt x="3177637" y="773738"/>
                        </a:cubicBezTo>
                        <a:cubicBezTo>
                          <a:pt x="2889188" y="782785"/>
                          <a:pt x="2833594" y="739343"/>
                          <a:pt x="2664934" y="773738"/>
                        </a:cubicBezTo>
                        <a:cubicBezTo>
                          <a:pt x="2496274" y="808133"/>
                          <a:pt x="2362695" y="726495"/>
                          <a:pt x="2202937" y="773738"/>
                        </a:cubicBezTo>
                        <a:cubicBezTo>
                          <a:pt x="2043179" y="820981"/>
                          <a:pt x="1953279" y="764088"/>
                          <a:pt x="1740940" y="773738"/>
                        </a:cubicBezTo>
                        <a:cubicBezTo>
                          <a:pt x="1528601" y="783388"/>
                          <a:pt x="1378722" y="751458"/>
                          <a:pt x="1076115" y="773738"/>
                        </a:cubicBezTo>
                        <a:cubicBezTo>
                          <a:pt x="773509" y="796018"/>
                          <a:pt x="292542" y="659750"/>
                          <a:pt x="0" y="773738"/>
                        </a:cubicBezTo>
                        <a:cubicBezTo>
                          <a:pt x="-5842" y="609339"/>
                          <a:pt x="10700" y="567605"/>
                          <a:pt x="0" y="394606"/>
                        </a:cubicBezTo>
                        <a:cubicBezTo>
                          <a:pt x="-10700" y="221607"/>
                          <a:pt x="3859" y="1950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1. </a:t>
            </a:r>
            <a:r>
              <a:rPr lang="es-EC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Protocolo de sincronización de celo para la transferencia de embriones de la Hacienda Relev S.A. (Tratamiento uno)</a:t>
            </a: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3C6EB1E-5435-43CF-B3CD-94B5179F2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2516"/>
              </p:ext>
            </p:extLst>
          </p:nvPr>
        </p:nvGraphicFramePr>
        <p:xfrm>
          <a:off x="533982" y="2505686"/>
          <a:ext cx="5184429" cy="406238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70866">
                  <a:extLst>
                    <a:ext uri="{9D8B030D-6E8A-4147-A177-3AD203B41FA5}">
                      <a16:colId xmlns:a16="http://schemas.microsoft.com/office/drawing/2014/main" val="3350532591"/>
                    </a:ext>
                  </a:extLst>
                </a:gridCol>
                <a:gridCol w="4513563">
                  <a:extLst>
                    <a:ext uri="{9D8B030D-6E8A-4147-A177-3AD203B41FA5}">
                      <a16:colId xmlns:a16="http://schemas.microsoft.com/office/drawing/2014/main" val="2584312042"/>
                    </a:ext>
                  </a:extLst>
                </a:gridCol>
              </a:tblGrid>
              <a:tr h="3469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10" marR="43810" marT="0" marB="0" anchor="b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10" marR="43810" marT="0" marB="0" anchor="b"/>
                </a:tc>
                <a:extLst>
                  <a:ext uri="{0D108BD9-81ED-4DB2-BD59-A6C34878D82A}">
                    <a16:rowId xmlns:a16="http://schemas.microsoft.com/office/drawing/2014/main" val="3533558311"/>
                  </a:ext>
                </a:extLst>
              </a:tr>
              <a:tr h="872672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10" marR="4381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Colocación de implante</a:t>
                      </a:r>
                    </a:p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Aplicación de 2ml de Benzoato de estradiol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10" marR="43810" marT="0" marB="0"/>
                </a:tc>
                <a:extLst>
                  <a:ext uri="{0D108BD9-81ED-4DB2-BD59-A6C34878D82A}">
                    <a16:rowId xmlns:a16="http://schemas.microsoft.com/office/drawing/2014/main" val="3937019668"/>
                  </a:ext>
                </a:extLst>
              </a:tr>
              <a:tr h="1276114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10" marR="4381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Aplicación de 2ml (400 UI) de Gonadotropina Coriónica Equina Liofilizada</a:t>
                      </a:r>
                    </a:p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Aplicación de 2 ml de Prostaglandina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10" marR="43810" marT="0" marB="0"/>
                </a:tc>
                <a:extLst>
                  <a:ext uri="{0D108BD9-81ED-4DB2-BD59-A6C34878D82A}">
                    <a16:rowId xmlns:a16="http://schemas.microsoft.com/office/drawing/2014/main" val="3518503823"/>
                  </a:ext>
                </a:extLst>
              </a:tr>
              <a:tr h="872672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10" marR="4381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Retiro del implante</a:t>
                      </a:r>
                    </a:p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Aplicación de 1 ml (1,0 mg) de Cipionato de Estradiol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10" marR="43810" marT="0" marB="0"/>
                </a:tc>
                <a:extLst>
                  <a:ext uri="{0D108BD9-81ED-4DB2-BD59-A6C34878D82A}">
                    <a16:rowId xmlns:a16="http://schemas.microsoft.com/office/drawing/2014/main" val="3483659798"/>
                  </a:ext>
                </a:extLst>
              </a:tr>
              <a:tr h="3469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10" marR="4381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Diagnóstico de ovarios mediante ecografía transrectal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10" marR="43810" marT="0" marB="0"/>
                </a:tc>
                <a:extLst>
                  <a:ext uri="{0D108BD9-81ED-4DB2-BD59-A6C34878D82A}">
                    <a16:rowId xmlns:a16="http://schemas.microsoft.com/office/drawing/2014/main" val="922396738"/>
                  </a:ext>
                </a:extLst>
              </a:tr>
              <a:tr h="3469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10" marR="4381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 de embriones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10" marR="43810" marT="0" marB="0"/>
                </a:tc>
                <a:extLst>
                  <a:ext uri="{0D108BD9-81ED-4DB2-BD59-A6C34878D82A}">
                    <a16:rowId xmlns:a16="http://schemas.microsoft.com/office/drawing/2014/main" val="302637678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A0DEA94-374A-406E-87D4-6985D9105E27}"/>
              </a:ext>
            </a:extLst>
          </p:cNvPr>
          <p:cNvSpPr txBox="1"/>
          <p:nvPr/>
        </p:nvSpPr>
        <p:spPr>
          <a:xfrm>
            <a:off x="6096000" y="1739404"/>
            <a:ext cx="5562016" cy="77373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87208445">
                  <a:custGeom>
                    <a:avLst/>
                    <a:gdLst>
                      <a:gd name="connsiteX0" fmla="*/ 0 w 5070698"/>
                      <a:gd name="connsiteY0" fmla="*/ 0 h 773738"/>
                      <a:gd name="connsiteX1" fmla="*/ 664825 w 5070698"/>
                      <a:gd name="connsiteY1" fmla="*/ 0 h 773738"/>
                      <a:gd name="connsiteX2" fmla="*/ 1228236 w 5070698"/>
                      <a:gd name="connsiteY2" fmla="*/ 0 h 773738"/>
                      <a:gd name="connsiteX3" fmla="*/ 1893061 w 5070698"/>
                      <a:gd name="connsiteY3" fmla="*/ 0 h 773738"/>
                      <a:gd name="connsiteX4" fmla="*/ 2557885 w 5070698"/>
                      <a:gd name="connsiteY4" fmla="*/ 0 h 773738"/>
                      <a:gd name="connsiteX5" fmla="*/ 3121296 w 5070698"/>
                      <a:gd name="connsiteY5" fmla="*/ 0 h 773738"/>
                      <a:gd name="connsiteX6" fmla="*/ 3684707 w 5070698"/>
                      <a:gd name="connsiteY6" fmla="*/ 0 h 773738"/>
                      <a:gd name="connsiteX7" fmla="*/ 4248118 w 5070698"/>
                      <a:gd name="connsiteY7" fmla="*/ 0 h 773738"/>
                      <a:gd name="connsiteX8" fmla="*/ 5070698 w 5070698"/>
                      <a:gd name="connsiteY8" fmla="*/ 0 h 773738"/>
                      <a:gd name="connsiteX9" fmla="*/ 5070698 w 5070698"/>
                      <a:gd name="connsiteY9" fmla="*/ 363657 h 773738"/>
                      <a:gd name="connsiteX10" fmla="*/ 5070698 w 5070698"/>
                      <a:gd name="connsiteY10" fmla="*/ 773738 h 773738"/>
                      <a:gd name="connsiteX11" fmla="*/ 4456580 w 5070698"/>
                      <a:gd name="connsiteY11" fmla="*/ 773738 h 773738"/>
                      <a:gd name="connsiteX12" fmla="*/ 3842462 w 5070698"/>
                      <a:gd name="connsiteY12" fmla="*/ 773738 h 773738"/>
                      <a:gd name="connsiteX13" fmla="*/ 3177637 w 5070698"/>
                      <a:gd name="connsiteY13" fmla="*/ 773738 h 773738"/>
                      <a:gd name="connsiteX14" fmla="*/ 2664934 w 5070698"/>
                      <a:gd name="connsiteY14" fmla="*/ 773738 h 773738"/>
                      <a:gd name="connsiteX15" fmla="*/ 2202937 w 5070698"/>
                      <a:gd name="connsiteY15" fmla="*/ 773738 h 773738"/>
                      <a:gd name="connsiteX16" fmla="*/ 1740940 w 5070698"/>
                      <a:gd name="connsiteY16" fmla="*/ 773738 h 773738"/>
                      <a:gd name="connsiteX17" fmla="*/ 1076115 w 5070698"/>
                      <a:gd name="connsiteY17" fmla="*/ 773738 h 773738"/>
                      <a:gd name="connsiteX18" fmla="*/ 0 w 5070698"/>
                      <a:gd name="connsiteY18" fmla="*/ 773738 h 773738"/>
                      <a:gd name="connsiteX19" fmla="*/ 0 w 5070698"/>
                      <a:gd name="connsiteY19" fmla="*/ 394606 h 773738"/>
                      <a:gd name="connsiteX20" fmla="*/ 0 w 5070698"/>
                      <a:gd name="connsiteY20" fmla="*/ 0 h 773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70698" h="773738" extrusionOk="0">
                        <a:moveTo>
                          <a:pt x="0" y="0"/>
                        </a:moveTo>
                        <a:cubicBezTo>
                          <a:pt x="245692" y="-237"/>
                          <a:pt x="341431" y="24630"/>
                          <a:pt x="664825" y="0"/>
                        </a:cubicBezTo>
                        <a:cubicBezTo>
                          <a:pt x="988219" y="-24630"/>
                          <a:pt x="1092060" y="30584"/>
                          <a:pt x="1228236" y="0"/>
                        </a:cubicBezTo>
                        <a:cubicBezTo>
                          <a:pt x="1364412" y="-30584"/>
                          <a:pt x="1709723" y="69257"/>
                          <a:pt x="1893061" y="0"/>
                        </a:cubicBezTo>
                        <a:cubicBezTo>
                          <a:pt x="2076400" y="-69257"/>
                          <a:pt x="2382363" y="33650"/>
                          <a:pt x="2557885" y="0"/>
                        </a:cubicBezTo>
                        <a:cubicBezTo>
                          <a:pt x="2733407" y="-33650"/>
                          <a:pt x="2874466" y="40848"/>
                          <a:pt x="3121296" y="0"/>
                        </a:cubicBezTo>
                        <a:cubicBezTo>
                          <a:pt x="3368126" y="-40848"/>
                          <a:pt x="3409211" y="40496"/>
                          <a:pt x="3684707" y="0"/>
                        </a:cubicBezTo>
                        <a:cubicBezTo>
                          <a:pt x="3960203" y="-40496"/>
                          <a:pt x="4062833" y="67468"/>
                          <a:pt x="4248118" y="0"/>
                        </a:cubicBezTo>
                        <a:cubicBezTo>
                          <a:pt x="4433403" y="-67468"/>
                          <a:pt x="4846344" y="30283"/>
                          <a:pt x="5070698" y="0"/>
                        </a:cubicBezTo>
                        <a:cubicBezTo>
                          <a:pt x="5094362" y="107389"/>
                          <a:pt x="5042788" y="190695"/>
                          <a:pt x="5070698" y="363657"/>
                        </a:cubicBezTo>
                        <a:cubicBezTo>
                          <a:pt x="5098608" y="536619"/>
                          <a:pt x="5059997" y="651705"/>
                          <a:pt x="5070698" y="773738"/>
                        </a:cubicBezTo>
                        <a:cubicBezTo>
                          <a:pt x="4865966" y="787252"/>
                          <a:pt x="4614180" y="707109"/>
                          <a:pt x="4456580" y="773738"/>
                        </a:cubicBezTo>
                        <a:cubicBezTo>
                          <a:pt x="4298980" y="840367"/>
                          <a:pt x="4055834" y="760617"/>
                          <a:pt x="3842462" y="773738"/>
                        </a:cubicBezTo>
                        <a:cubicBezTo>
                          <a:pt x="3629090" y="786859"/>
                          <a:pt x="3466087" y="764691"/>
                          <a:pt x="3177637" y="773738"/>
                        </a:cubicBezTo>
                        <a:cubicBezTo>
                          <a:pt x="2889188" y="782785"/>
                          <a:pt x="2833594" y="739343"/>
                          <a:pt x="2664934" y="773738"/>
                        </a:cubicBezTo>
                        <a:cubicBezTo>
                          <a:pt x="2496274" y="808133"/>
                          <a:pt x="2362695" y="726495"/>
                          <a:pt x="2202937" y="773738"/>
                        </a:cubicBezTo>
                        <a:cubicBezTo>
                          <a:pt x="2043179" y="820981"/>
                          <a:pt x="1953279" y="764088"/>
                          <a:pt x="1740940" y="773738"/>
                        </a:cubicBezTo>
                        <a:cubicBezTo>
                          <a:pt x="1528601" y="783388"/>
                          <a:pt x="1378722" y="751458"/>
                          <a:pt x="1076115" y="773738"/>
                        </a:cubicBezTo>
                        <a:cubicBezTo>
                          <a:pt x="773509" y="796018"/>
                          <a:pt x="292542" y="659750"/>
                          <a:pt x="0" y="773738"/>
                        </a:cubicBezTo>
                        <a:cubicBezTo>
                          <a:pt x="-5842" y="609339"/>
                          <a:pt x="10700" y="567605"/>
                          <a:pt x="0" y="394606"/>
                        </a:cubicBezTo>
                        <a:cubicBezTo>
                          <a:pt x="-10700" y="221607"/>
                          <a:pt x="3859" y="1950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2. </a:t>
            </a:r>
            <a:r>
              <a:rPr lang="es-EC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Protocolo de sincronización de celo para la transferencia de embriones de la Hacienda Relev S.A. (Tratamiento dos)</a:t>
            </a: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1846C10-6AB4-49E4-94AA-11FAF17B0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136456"/>
              </p:ext>
            </p:extLst>
          </p:nvPr>
        </p:nvGraphicFramePr>
        <p:xfrm>
          <a:off x="6096000" y="2513142"/>
          <a:ext cx="5562017" cy="406038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88694">
                  <a:extLst>
                    <a:ext uri="{9D8B030D-6E8A-4147-A177-3AD203B41FA5}">
                      <a16:colId xmlns:a16="http://schemas.microsoft.com/office/drawing/2014/main" val="2737060935"/>
                    </a:ext>
                  </a:extLst>
                </a:gridCol>
                <a:gridCol w="4773323">
                  <a:extLst>
                    <a:ext uri="{9D8B030D-6E8A-4147-A177-3AD203B41FA5}">
                      <a16:colId xmlns:a16="http://schemas.microsoft.com/office/drawing/2014/main" val="1814897897"/>
                    </a:ext>
                  </a:extLst>
                </a:gridCol>
              </a:tblGrid>
              <a:tr h="358316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  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47201419"/>
                  </a:ext>
                </a:extLst>
              </a:tr>
              <a:tr h="900168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Colocación de implante</a:t>
                      </a:r>
                    </a:p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Aplicación de 2ml de Benzoato de estradiol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76135648"/>
                  </a:ext>
                </a:extLst>
              </a:tr>
              <a:tr h="358316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Aplicación de 2 ml de Prostaglandina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36945175"/>
                  </a:ext>
                </a:extLst>
              </a:tr>
              <a:tr h="1442022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Retiro del implante</a:t>
                      </a:r>
                    </a:p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Aplicación de 2 ml de Gonadotropina Coriónica Equina Purificada</a:t>
                      </a:r>
                    </a:p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Aplicación de 0,7 ml de Cipionato de Estradiol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3325809"/>
                  </a:ext>
                </a:extLst>
              </a:tr>
              <a:tr h="358316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Diagnóstico de ovarios mediante ecografía transrectal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2551601"/>
                  </a:ext>
                </a:extLst>
              </a:tr>
              <a:tr h="64324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 de embriones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769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75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595</TotalTime>
  <Words>2031</Words>
  <Application>Microsoft Office PowerPoint</Application>
  <PresentationFormat>Panorámica</PresentationFormat>
  <Paragraphs>305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NELLY MARGOTH PALLASCO O�A</dc:creator>
  <cp:lastModifiedBy>NELLY MARGOTH PALLASCO O�A</cp:lastModifiedBy>
  <cp:revision>129</cp:revision>
  <dcterms:created xsi:type="dcterms:W3CDTF">2021-08-11T15:38:08Z</dcterms:created>
  <dcterms:modified xsi:type="dcterms:W3CDTF">2021-08-22T21:23:05Z</dcterms:modified>
</cp:coreProperties>
</file>