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3" d="100"/>
          <a:sy n="73"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Downloads\infostat%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MI%20P&#193;GUINA\POROZO-ESPE\infostat%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'[infostat (1).xlsx]ganancia P'!$W$20</c:f>
              <c:strCache>
                <c:ptCount val="1"/>
                <c:pt idx="0">
                  <c:v>Peso</c:v>
                </c:pt>
              </c:strCache>
            </c:strRef>
          </c:tx>
          <c:spPr>
            <a:gradFill rotWithShape="1">
              <a:gsLst>
                <a:gs pos="0">
                  <a:schemeClr val="dk1">
                    <a:tint val="88500"/>
                    <a:tint val="100000"/>
                    <a:shade val="100000"/>
                    <a:satMod val="130000"/>
                  </a:schemeClr>
                </a:gs>
                <a:gs pos="100000">
                  <a:schemeClr val="dk1">
                    <a:tint val="88500"/>
                    <a:tint val="50000"/>
                    <a:shade val="100000"/>
                    <a:satMod val="350000"/>
                  </a:schemeClr>
                </a:gs>
              </a:gsLst>
              <a:lin ang="16200000" scaled="0"/>
            </a:gradFill>
            <a:ln>
              <a:noFill/>
            </a:ln>
            <a:effectLst/>
          </c:spPr>
          <c:invertIfNegative val="0"/>
          <c:dLbls>
            <c:dLbl>
              <c:idx val="0"/>
              <c:layout/>
              <c:tx>
                <c:rich>
                  <a:bodyPr/>
                  <a:lstStyle/>
                  <a:p>
                    <a:r>
                      <a:rPr lang="en-US"/>
                      <a:t>A</a:t>
                    </a:r>
                    <a:endParaRPr lang="en-US" b="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55-458A-9ADC-44A7EDF00B4C}"/>
                </c:ext>
              </c:extLst>
            </c:dLbl>
            <c:dLbl>
              <c:idx val="1"/>
              <c:layout/>
              <c:tx>
                <c:rich>
                  <a:bodyPr/>
                  <a:lstStyle/>
                  <a:p>
                    <a:r>
                      <a:rPr lang="en-US"/>
                      <a:t>B</a:t>
                    </a:r>
                    <a:endParaRPr lang="en-US" b="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F55-458A-9ADC-44A7EDF00B4C}"/>
                </c:ext>
              </c:extLst>
            </c:dLbl>
            <c:dLbl>
              <c:idx val="2"/>
              <c:layout/>
              <c:tx>
                <c:rich>
                  <a:bodyPr/>
                  <a:lstStyle/>
                  <a:p>
                    <a:r>
                      <a:rPr lang="en-US"/>
                      <a:t>B</a:t>
                    </a:r>
                    <a:endParaRPr lang="en-US" b="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F55-458A-9ADC-44A7EDF00B4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errBars>
            <c:errBarType val="both"/>
            <c:errValType val="stdErr"/>
            <c:noEndCap val="0"/>
            <c:spPr>
              <a:noFill/>
              <a:ln w="9525">
                <a:solidFill>
                  <a:schemeClr val="tx2">
                    <a:lumMod val="75000"/>
                    <a:lumOff val="25000"/>
                  </a:schemeClr>
                </a:solidFill>
                <a:round/>
              </a:ln>
              <a:effectLst/>
            </c:spPr>
          </c:errBars>
          <c:cat>
            <c:strRef>
              <c:f>'[infostat (1).xlsx]ganancia P'!$V$21:$V$23</c:f>
              <c:strCache>
                <c:ptCount val="3"/>
                <c:pt idx="0">
                  <c:v>Ácido Láctico</c:v>
                </c:pt>
                <c:pt idx="1">
                  <c:v>Formol       </c:v>
                </c:pt>
                <c:pt idx="2">
                  <c:v>Etanol       </c:v>
                </c:pt>
              </c:strCache>
            </c:strRef>
          </c:cat>
          <c:val>
            <c:numRef>
              <c:f>'[infostat (1).xlsx]ganancia P'!$W$21:$W$23</c:f>
              <c:numCache>
                <c:formatCode>General</c:formatCode>
                <c:ptCount val="3"/>
                <c:pt idx="0">
                  <c:v>1165.44</c:v>
                </c:pt>
                <c:pt idx="1">
                  <c:v>936.86</c:v>
                </c:pt>
                <c:pt idx="2">
                  <c:v>814.56</c:v>
                </c:pt>
              </c:numCache>
            </c:numRef>
          </c:val>
          <c:extLst>
            <c:ext xmlns:c16="http://schemas.microsoft.com/office/drawing/2014/chart" uri="{C3380CC4-5D6E-409C-BE32-E72D297353CC}">
              <c16:uniqueId val="{00000003-BF55-458A-9ADC-44A7EDF00B4C}"/>
            </c:ext>
          </c:extLst>
        </c:ser>
        <c:dLbls>
          <c:dLblPos val="ctr"/>
          <c:showLegendKey val="0"/>
          <c:showVal val="1"/>
          <c:showCatName val="0"/>
          <c:showSerName val="0"/>
          <c:showPercent val="0"/>
          <c:showBubbleSize val="0"/>
        </c:dLbls>
        <c:gapWidth val="100"/>
        <c:overlap val="-24"/>
        <c:axId val="336853000"/>
        <c:axId val="336851040"/>
      </c:barChart>
      <c:catAx>
        <c:axId val="336853000"/>
        <c:scaling>
          <c:orientation val="minMax"/>
        </c:scaling>
        <c:delete val="0"/>
        <c:axPos val="b"/>
        <c:title>
          <c:tx>
            <c:rich>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s-ES"/>
                  <a:t>Esclerosantes Químicos</a:t>
                </a:r>
              </a:p>
            </c:rich>
          </c:tx>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36851040"/>
        <c:crosses val="autoZero"/>
        <c:auto val="1"/>
        <c:lblAlgn val="ctr"/>
        <c:lblOffset val="100"/>
        <c:noMultiLvlLbl val="0"/>
      </c:catAx>
      <c:valAx>
        <c:axId val="3368510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s-ES"/>
                  <a:t>Gramos (g)</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336853000"/>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gradFill rotWithShape="1">
              <a:gsLst>
                <a:gs pos="0">
                  <a:schemeClr val="dk1">
                    <a:tint val="88500"/>
                    <a:tint val="100000"/>
                    <a:shade val="100000"/>
                    <a:satMod val="130000"/>
                  </a:schemeClr>
                </a:gs>
                <a:gs pos="100000">
                  <a:schemeClr val="dk1">
                    <a:tint val="885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dLbl>
              <c:idx val="0"/>
              <c:layout/>
              <c:tx>
                <c:rich>
                  <a:bodyPr/>
                  <a:lstStyle/>
                  <a:p>
                    <a:r>
                      <a:rPr lang="en-US"/>
                      <a:t>A</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A6-487F-8AC4-D8E50E4AF885}"/>
                </c:ext>
              </c:extLst>
            </c:dLbl>
            <c:dLbl>
              <c:idx val="1"/>
              <c:layout/>
              <c:tx>
                <c:rich>
                  <a:bodyPr/>
                  <a:lstStyle/>
                  <a:p>
                    <a:r>
                      <a:rPr lang="en-US"/>
                      <a:t>AB</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A6-487F-8AC4-D8E50E4AF885}"/>
                </c:ext>
              </c:extLst>
            </c:dLbl>
            <c:dLbl>
              <c:idx val="2"/>
              <c:layout/>
              <c:tx>
                <c:rich>
                  <a:bodyPr/>
                  <a:lstStyle/>
                  <a:p>
                    <a:r>
                      <a:rPr lang="en-US"/>
                      <a:t>B</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FA6-487F-8AC4-D8E50E4AF8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errBars>
            <c:errBarType val="both"/>
            <c:errValType val="stdErr"/>
            <c:noEndCap val="0"/>
            <c:spPr>
              <a:noFill/>
              <a:ln w="9525">
                <a:solidFill>
                  <a:schemeClr val="tx2">
                    <a:lumMod val="75000"/>
                    <a:lumOff val="25000"/>
                  </a:schemeClr>
                </a:solidFill>
                <a:round/>
              </a:ln>
              <a:effectLst/>
            </c:spPr>
          </c:errBars>
          <c:cat>
            <c:strRef>
              <c:f>'Conversion alimenticia'!$J$97:$J$99</c:f>
              <c:strCache>
                <c:ptCount val="3"/>
                <c:pt idx="0">
                  <c:v>Etanol       </c:v>
                </c:pt>
                <c:pt idx="1">
                  <c:v>Formol       </c:v>
                </c:pt>
                <c:pt idx="2">
                  <c:v>Ácido Láctico</c:v>
                </c:pt>
              </c:strCache>
            </c:strRef>
          </c:cat>
          <c:val>
            <c:numRef>
              <c:f>'Conversion alimenticia'!$K$97:$K$99</c:f>
              <c:numCache>
                <c:formatCode>General</c:formatCode>
                <c:ptCount val="3"/>
                <c:pt idx="0">
                  <c:v>10.26</c:v>
                </c:pt>
                <c:pt idx="1">
                  <c:v>8.8699999999999992</c:v>
                </c:pt>
                <c:pt idx="2">
                  <c:v>6.83</c:v>
                </c:pt>
              </c:numCache>
            </c:numRef>
          </c:val>
          <c:extLst>
            <c:ext xmlns:c16="http://schemas.microsoft.com/office/drawing/2014/chart" uri="{C3380CC4-5D6E-409C-BE32-E72D297353CC}">
              <c16:uniqueId val="{00000003-DFA6-487F-8AC4-D8E50E4AF885}"/>
            </c:ext>
          </c:extLst>
        </c:ser>
        <c:dLbls>
          <c:dLblPos val="ctr"/>
          <c:showLegendKey val="0"/>
          <c:showVal val="1"/>
          <c:showCatName val="0"/>
          <c:showSerName val="0"/>
          <c:showPercent val="0"/>
          <c:showBubbleSize val="0"/>
        </c:dLbls>
        <c:gapWidth val="100"/>
        <c:overlap val="-24"/>
        <c:axId val="282489064"/>
        <c:axId val="282489848"/>
      </c:barChart>
      <c:catAx>
        <c:axId val="282489064"/>
        <c:scaling>
          <c:orientation val="minMax"/>
        </c:scaling>
        <c:delete val="0"/>
        <c:axPos val="b"/>
        <c:title>
          <c:tx>
            <c:rich>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s-ES"/>
                  <a:t>Esclerosantes Químicos</a:t>
                </a:r>
              </a:p>
            </c:rich>
          </c:tx>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2489848"/>
        <c:crosses val="autoZero"/>
        <c:auto val="1"/>
        <c:lblAlgn val="ctr"/>
        <c:lblOffset val="100"/>
        <c:noMultiLvlLbl val="0"/>
      </c:catAx>
      <c:valAx>
        <c:axId val="2824898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824890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4314A0-86B2-4638-89E1-A827E5056659}"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S"/>
        </a:p>
      </dgm:t>
    </dgm:pt>
    <dgm:pt modelId="{F6516033-5DE6-4FB6-9728-980A4E85C060}">
      <dgm:prSet/>
      <dgm:spPr/>
      <dgm:t>
        <a:bodyPr/>
        <a:lstStyle/>
        <a:p>
          <a:r>
            <a:rPr lang="es-EC" dirty="0" smtClean="0"/>
            <a:t>En el Ecuador su domesticación ha mostrado registros desde sus inicios en </a:t>
          </a:r>
          <a:r>
            <a:rPr lang="es-EC" dirty="0" err="1" smtClean="0"/>
            <a:t>Salango</a:t>
          </a:r>
          <a:r>
            <a:rPr lang="es-EC" dirty="0" smtClean="0"/>
            <a:t>, al sur de la Provincia de Manabí.</a:t>
          </a:r>
          <a:endParaRPr lang="en-US" dirty="0"/>
        </a:p>
      </dgm:t>
    </dgm:pt>
    <dgm:pt modelId="{D7477209-B622-443D-8D21-E9F75E99FAA8}" type="parTrans" cxnId="{2E706BD1-C112-475A-A077-2DCEF2ACDBF1}">
      <dgm:prSet/>
      <dgm:spPr/>
      <dgm:t>
        <a:bodyPr/>
        <a:lstStyle/>
        <a:p>
          <a:endParaRPr lang="es-ES"/>
        </a:p>
      </dgm:t>
    </dgm:pt>
    <dgm:pt modelId="{95DEB02A-7963-4B26-AE33-23CFAB702B5B}" type="sibTrans" cxnId="{2E706BD1-C112-475A-A077-2DCEF2ACDBF1}">
      <dgm:prSet/>
      <dgm:spPr>
        <a:solidFill>
          <a:srgbClr val="FFC000"/>
        </a:solidFill>
      </dgm:spPr>
      <dgm:t>
        <a:bodyPr/>
        <a:lstStyle/>
        <a:p>
          <a:endParaRPr lang="es-ES"/>
        </a:p>
      </dgm:t>
    </dgm:pt>
    <dgm:pt modelId="{02BBF587-F532-429E-BD23-DE4952C832FD}">
      <dgm:prSet/>
      <dgm:spPr/>
      <dgm:t>
        <a:bodyPr/>
        <a:lstStyle/>
        <a:p>
          <a:r>
            <a:rPr lang="es-EC" dirty="0" smtClean="0"/>
            <a:t>Stahl (2004), manifiesta que los cuyes tienen la capacidad de adaptación a diversas condiciones climáticas, hasta alturas de 4.500 msnm</a:t>
          </a:r>
          <a:endParaRPr lang="en-US" dirty="0"/>
        </a:p>
      </dgm:t>
    </dgm:pt>
    <dgm:pt modelId="{A95E2C77-F89A-4627-9C65-EFF4BEC7EB52}" type="parTrans" cxnId="{F48FF5BC-106C-4318-AD5A-5C6DC12A6018}">
      <dgm:prSet/>
      <dgm:spPr/>
      <dgm:t>
        <a:bodyPr/>
        <a:lstStyle/>
        <a:p>
          <a:endParaRPr lang="es-ES"/>
        </a:p>
      </dgm:t>
    </dgm:pt>
    <dgm:pt modelId="{79F16FD0-0E4B-4D71-A450-8BCFC292FA4B}" type="sibTrans" cxnId="{F48FF5BC-106C-4318-AD5A-5C6DC12A6018}">
      <dgm:prSet/>
      <dgm:spPr>
        <a:solidFill>
          <a:srgbClr val="FFC000"/>
        </a:solidFill>
      </dgm:spPr>
      <dgm:t>
        <a:bodyPr/>
        <a:lstStyle/>
        <a:p>
          <a:endParaRPr lang="es-ES"/>
        </a:p>
      </dgm:t>
    </dgm:pt>
    <dgm:pt modelId="{2CE046FF-2B57-4C6B-876B-6B61E2CBE393}">
      <dgm:prSet/>
      <dgm:spPr/>
      <dgm:t>
        <a:bodyPr/>
        <a:lstStyle/>
        <a:p>
          <a:r>
            <a:rPr lang="es-EC" dirty="0" smtClean="0"/>
            <a:t>La producción  nacional y local, considera que la crianza de los cuyes (</a:t>
          </a:r>
          <a:r>
            <a:rPr lang="es-EC" i="1" dirty="0" smtClean="0"/>
            <a:t>C. </a:t>
          </a:r>
          <a:r>
            <a:rPr lang="es-EC" i="1" dirty="0" err="1" smtClean="0"/>
            <a:t>porcellus</a:t>
          </a:r>
          <a:r>
            <a:rPr lang="es-EC" dirty="0" smtClean="0"/>
            <a:t>) un buen generador de  ingresos económicos, debido a que tiene bajo costo de producción</a:t>
          </a:r>
          <a:endParaRPr lang="en-US" dirty="0"/>
        </a:p>
      </dgm:t>
    </dgm:pt>
    <dgm:pt modelId="{1DCD3B22-20FA-4C63-A071-F47082F4047D}" type="parTrans" cxnId="{DCC75136-DA03-4E1B-B86C-E28FE39E9010}">
      <dgm:prSet/>
      <dgm:spPr/>
      <dgm:t>
        <a:bodyPr/>
        <a:lstStyle/>
        <a:p>
          <a:endParaRPr lang="es-ES"/>
        </a:p>
      </dgm:t>
    </dgm:pt>
    <dgm:pt modelId="{B2447CEE-8D2E-45D6-B00D-82CB69240F4C}" type="sibTrans" cxnId="{DCC75136-DA03-4E1B-B86C-E28FE39E9010}">
      <dgm:prSet/>
      <dgm:spPr>
        <a:solidFill>
          <a:srgbClr val="FFC000"/>
        </a:solidFill>
      </dgm:spPr>
      <dgm:t>
        <a:bodyPr/>
        <a:lstStyle/>
        <a:p>
          <a:endParaRPr lang="es-ES"/>
        </a:p>
      </dgm:t>
    </dgm:pt>
    <dgm:pt modelId="{E6270E3B-CB7C-4A0E-8F29-98F6CBCDCF5F}">
      <dgm:prSet/>
      <dgm:spPr/>
      <dgm:t>
        <a:bodyPr/>
        <a:lstStyle/>
        <a:p>
          <a:r>
            <a:rPr lang="es-EC" dirty="0" smtClean="0"/>
            <a:t>Este proyecto de investigación, es beneficioso por los ingresos que puedan generar,  atribuyendo una expectativa de alternativas para crear e incentivar programas de desarrollo de productividad.</a:t>
          </a:r>
          <a:endParaRPr lang="en-US" dirty="0"/>
        </a:p>
      </dgm:t>
    </dgm:pt>
    <dgm:pt modelId="{51FE236E-4864-499A-AB51-A17F3E4B533D}" type="parTrans" cxnId="{A583AEEB-B30A-42E5-A9D7-5BD66CB8713A}">
      <dgm:prSet/>
      <dgm:spPr/>
      <dgm:t>
        <a:bodyPr/>
        <a:lstStyle/>
        <a:p>
          <a:endParaRPr lang="es-ES"/>
        </a:p>
      </dgm:t>
    </dgm:pt>
    <dgm:pt modelId="{A38489F3-BAED-41A9-A857-45BC5148B718}" type="sibTrans" cxnId="{A583AEEB-B30A-42E5-A9D7-5BD66CB8713A}">
      <dgm:prSet/>
      <dgm:spPr/>
      <dgm:t>
        <a:bodyPr/>
        <a:lstStyle/>
        <a:p>
          <a:endParaRPr lang="es-ES"/>
        </a:p>
      </dgm:t>
    </dgm:pt>
    <dgm:pt modelId="{73160D7B-3505-4904-8C22-EAC1133FCE7F}" type="pres">
      <dgm:prSet presAssocID="{134314A0-86B2-4638-89E1-A827E5056659}" presName="diagram" presStyleCnt="0">
        <dgm:presLayoutVars>
          <dgm:dir/>
          <dgm:resizeHandles val="exact"/>
        </dgm:presLayoutVars>
      </dgm:prSet>
      <dgm:spPr/>
    </dgm:pt>
    <dgm:pt modelId="{84502A5A-A34E-4BBA-B4C5-528D34A5A467}" type="pres">
      <dgm:prSet presAssocID="{F6516033-5DE6-4FB6-9728-980A4E85C060}" presName="node" presStyleLbl="node1" presStyleIdx="0" presStyleCnt="4">
        <dgm:presLayoutVars>
          <dgm:bulletEnabled val="1"/>
        </dgm:presLayoutVars>
      </dgm:prSet>
      <dgm:spPr/>
      <dgm:t>
        <a:bodyPr/>
        <a:lstStyle/>
        <a:p>
          <a:endParaRPr lang="es-ES"/>
        </a:p>
      </dgm:t>
    </dgm:pt>
    <dgm:pt modelId="{9FE476B5-BD8A-4C4D-9113-3574F1592C8C}" type="pres">
      <dgm:prSet presAssocID="{95DEB02A-7963-4B26-AE33-23CFAB702B5B}" presName="sibTrans" presStyleLbl="sibTrans2D1" presStyleIdx="0" presStyleCnt="3"/>
      <dgm:spPr/>
    </dgm:pt>
    <dgm:pt modelId="{D6215281-4289-4535-9FD2-2552F46198FF}" type="pres">
      <dgm:prSet presAssocID="{95DEB02A-7963-4B26-AE33-23CFAB702B5B}" presName="connectorText" presStyleLbl="sibTrans2D1" presStyleIdx="0" presStyleCnt="3"/>
      <dgm:spPr/>
    </dgm:pt>
    <dgm:pt modelId="{BA7D688D-0B29-46AA-B27C-8A440EBBE47D}" type="pres">
      <dgm:prSet presAssocID="{02BBF587-F532-429E-BD23-DE4952C832FD}" presName="node" presStyleLbl="node1" presStyleIdx="1" presStyleCnt="4">
        <dgm:presLayoutVars>
          <dgm:bulletEnabled val="1"/>
        </dgm:presLayoutVars>
      </dgm:prSet>
      <dgm:spPr/>
      <dgm:t>
        <a:bodyPr/>
        <a:lstStyle/>
        <a:p>
          <a:endParaRPr lang="es-ES"/>
        </a:p>
      </dgm:t>
    </dgm:pt>
    <dgm:pt modelId="{171D02DD-B325-4E00-885F-D9929BE30C49}" type="pres">
      <dgm:prSet presAssocID="{79F16FD0-0E4B-4D71-A450-8BCFC292FA4B}" presName="sibTrans" presStyleLbl="sibTrans2D1" presStyleIdx="1" presStyleCnt="3"/>
      <dgm:spPr/>
    </dgm:pt>
    <dgm:pt modelId="{8D074E4C-BD8B-4DDF-B97A-46C8E836109E}" type="pres">
      <dgm:prSet presAssocID="{79F16FD0-0E4B-4D71-A450-8BCFC292FA4B}" presName="connectorText" presStyleLbl="sibTrans2D1" presStyleIdx="1" presStyleCnt="3"/>
      <dgm:spPr/>
    </dgm:pt>
    <dgm:pt modelId="{894E33ED-32BB-4C3B-9567-5A66CC3FC297}" type="pres">
      <dgm:prSet presAssocID="{2CE046FF-2B57-4C6B-876B-6B61E2CBE393}" presName="node" presStyleLbl="node1" presStyleIdx="2" presStyleCnt="4">
        <dgm:presLayoutVars>
          <dgm:bulletEnabled val="1"/>
        </dgm:presLayoutVars>
      </dgm:prSet>
      <dgm:spPr/>
      <dgm:t>
        <a:bodyPr/>
        <a:lstStyle/>
        <a:p>
          <a:endParaRPr lang="es-ES"/>
        </a:p>
      </dgm:t>
    </dgm:pt>
    <dgm:pt modelId="{3E7A157F-9DE6-40B8-8382-B603239D8B6B}" type="pres">
      <dgm:prSet presAssocID="{B2447CEE-8D2E-45D6-B00D-82CB69240F4C}" presName="sibTrans" presStyleLbl="sibTrans2D1" presStyleIdx="2" presStyleCnt="3"/>
      <dgm:spPr/>
    </dgm:pt>
    <dgm:pt modelId="{63617374-D9A4-42D0-8156-811F8FD2AD10}" type="pres">
      <dgm:prSet presAssocID="{B2447CEE-8D2E-45D6-B00D-82CB69240F4C}" presName="connectorText" presStyleLbl="sibTrans2D1" presStyleIdx="2" presStyleCnt="3"/>
      <dgm:spPr/>
    </dgm:pt>
    <dgm:pt modelId="{3E084208-550A-4858-AB54-C17753028699}" type="pres">
      <dgm:prSet presAssocID="{E6270E3B-CB7C-4A0E-8F29-98F6CBCDCF5F}" presName="node" presStyleLbl="node1" presStyleIdx="3" presStyleCnt="4">
        <dgm:presLayoutVars>
          <dgm:bulletEnabled val="1"/>
        </dgm:presLayoutVars>
      </dgm:prSet>
      <dgm:spPr/>
      <dgm:t>
        <a:bodyPr/>
        <a:lstStyle/>
        <a:p>
          <a:endParaRPr lang="es-ES"/>
        </a:p>
      </dgm:t>
    </dgm:pt>
  </dgm:ptLst>
  <dgm:cxnLst>
    <dgm:cxn modelId="{54FBAE66-1B70-48ED-BDB0-23160F980EEC}" type="presOf" srcId="{2CE046FF-2B57-4C6B-876B-6B61E2CBE393}" destId="{894E33ED-32BB-4C3B-9567-5A66CC3FC297}" srcOrd="0" destOrd="0" presId="urn:microsoft.com/office/officeart/2005/8/layout/process5"/>
    <dgm:cxn modelId="{DD8CE92A-9527-4FAC-A4E7-6F896E0E400C}" type="presOf" srcId="{79F16FD0-0E4B-4D71-A450-8BCFC292FA4B}" destId="{8D074E4C-BD8B-4DDF-B97A-46C8E836109E}" srcOrd="1" destOrd="0" presId="urn:microsoft.com/office/officeart/2005/8/layout/process5"/>
    <dgm:cxn modelId="{DCC75136-DA03-4E1B-B86C-E28FE39E9010}" srcId="{134314A0-86B2-4638-89E1-A827E5056659}" destId="{2CE046FF-2B57-4C6B-876B-6B61E2CBE393}" srcOrd="2" destOrd="0" parTransId="{1DCD3B22-20FA-4C63-A071-F47082F4047D}" sibTransId="{B2447CEE-8D2E-45D6-B00D-82CB69240F4C}"/>
    <dgm:cxn modelId="{DCF973E4-FC21-4232-8ABA-10D50E5344F6}" type="presOf" srcId="{B2447CEE-8D2E-45D6-B00D-82CB69240F4C}" destId="{63617374-D9A4-42D0-8156-811F8FD2AD10}" srcOrd="1" destOrd="0" presId="urn:microsoft.com/office/officeart/2005/8/layout/process5"/>
    <dgm:cxn modelId="{889FF50F-3DCE-426D-B57C-9EA5A87AA89A}" type="presOf" srcId="{02BBF587-F532-429E-BD23-DE4952C832FD}" destId="{BA7D688D-0B29-46AA-B27C-8A440EBBE47D}" srcOrd="0" destOrd="0" presId="urn:microsoft.com/office/officeart/2005/8/layout/process5"/>
    <dgm:cxn modelId="{8059C9BC-48B8-45B2-9659-373F60CA7CFF}" type="presOf" srcId="{E6270E3B-CB7C-4A0E-8F29-98F6CBCDCF5F}" destId="{3E084208-550A-4858-AB54-C17753028699}" srcOrd="0" destOrd="0" presId="urn:microsoft.com/office/officeart/2005/8/layout/process5"/>
    <dgm:cxn modelId="{F6DB0183-A962-4645-B65C-AA0C3B9B75B8}" type="presOf" srcId="{95DEB02A-7963-4B26-AE33-23CFAB702B5B}" destId="{9FE476B5-BD8A-4C4D-9113-3574F1592C8C}" srcOrd="0" destOrd="0" presId="urn:microsoft.com/office/officeart/2005/8/layout/process5"/>
    <dgm:cxn modelId="{2659FADA-18F4-4841-BDC0-6CC46AFDCB89}" type="presOf" srcId="{95DEB02A-7963-4B26-AE33-23CFAB702B5B}" destId="{D6215281-4289-4535-9FD2-2552F46198FF}" srcOrd="1" destOrd="0" presId="urn:microsoft.com/office/officeart/2005/8/layout/process5"/>
    <dgm:cxn modelId="{2E706BD1-C112-475A-A077-2DCEF2ACDBF1}" srcId="{134314A0-86B2-4638-89E1-A827E5056659}" destId="{F6516033-5DE6-4FB6-9728-980A4E85C060}" srcOrd="0" destOrd="0" parTransId="{D7477209-B622-443D-8D21-E9F75E99FAA8}" sibTransId="{95DEB02A-7963-4B26-AE33-23CFAB702B5B}"/>
    <dgm:cxn modelId="{DA65A5F4-E3DB-4BBE-9904-450FFB4A5C8A}" type="presOf" srcId="{79F16FD0-0E4B-4D71-A450-8BCFC292FA4B}" destId="{171D02DD-B325-4E00-885F-D9929BE30C49}" srcOrd="0" destOrd="0" presId="urn:microsoft.com/office/officeart/2005/8/layout/process5"/>
    <dgm:cxn modelId="{EE4A12AF-0E5B-482B-95D2-D21A298246B9}" type="presOf" srcId="{B2447CEE-8D2E-45D6-B00D-82CB69240F4C}" destId="{3E7A157F-9DE6-40B8-8382-B603239D8B6B}" srcOrd="0" destOrd="0" presId="urn:microsoft.com/office/officeart/2005/8/layout/process5"/>
    <dgm:cxn modelId="{A583AEEB-B30A-42E5-A9D7-5BD66CB8713A}" srcId="{134314A0-86B2-4638-89E1-A827E5056659}" destId="{E6270E3B-CB7C-4A0E-8F29-98F6CBCDCF5F}" srcOrd="3" destOrd="0" parTransId="{51FE236E-4864-499A-AB51-A17F3E4B533D}" sibTransId="{A38489F3-BAED-41A9-A857-45BC5148B718}"/>
    <dgm:cxn modelId="{B20FA8BE-D7A7-4FD6-B593-13BD88F05D59}" type="presOf" srcId="{134314A0-86B2-4638-89E1-A827E5056659}" destId="{73160D7B-3505-4904-8C22-EAC1133FCE7F}" srcOrd="0" destOrd="0" presId="urn:microsoft.com/office/officeart/2005/8/layout/process5"/>
    <dgm:cxn modelId="{F48FF5BC-106C-4318-AD5A-5C6DC12A6018}" srcId="{134314A0-86B2-4638-89E1-A827E5056659}" destId="{02BBF587-F532-429E-BD23-DE4952C832FD}" srcOrd="1" destOrd="0" parTransId="{A95E2C77-F89A-4627-9C65-EFF4BEC7EB52}" sibTransId="{79F16FD0-0E4B-4D71-A450-8BCFC292FA4B}"/>
    <dgm:cxn modelId="{6C184C8D-3649-444A-B756-77714E51EC75}" type="presOf" srcId="{F6516033-5DE6-4FB6-9728-980A4E85C060}" destId="{84502A5A-A34E-4BBA-B4C5-528D34A5A467}" srcOrd="0" destOrd="0" presId="urn:microsoft.com/office/officeart/2005/8/layout/process5"/>
    <dgm:cxn modelId="{90D7BD29-683E-47A4-91F3-E0F2E484D235}" type="presParOf" srcId="{73160D7B-3505-4904-8C22-EAC1133FCE7F}" destId="{84502A5A-A34E-4BBA-B4C5-528D34A5A467}" srcOrd="0" destOrd="0" presId="urn:microsoft.com/office/officeart/2005/8/layout/process5"/>
    <dgm:cxn modelId="{D7A43B17-DF90-4196-9B1F-B24902E41E04}" type="presParOf" srcId="{73160D7B-3505-4904-8C22-EAC1133FCE7F}" destId="{9FE476B5-BD8A-4C4D-9113-3574F1592C8C}" srcOrd="1" destOrd="0" presId="urn:microsoft.com/office/officeart/2005/8/layout/process5"/>
    <dgm:cxn modelId="{9779F412-47FF-422E-8A6D-FDF8069BA8EA}" type="presParOf" srcId="{9FE476B5-BD8A-4C4D-9113-3574F1592C8C}" destId="{D6215281-4289-4535-9FD2-2552F46198FF}" srcOrd="0" destOrd="0" presId="urn:microsoft.com/office/officeart/2005/8/layout/process5"/>
    <dgm:cxn modelId="{E0245EE4-2BE9-47A3-9F86-2CEDC2C83D54}" type="presParOf" srcId="{73160D7B-3505-4904-8C22-EAC1133FCE7F}" destId="{BA7D688D-0B29-46AA-B27C-8A440EBBE47D}" srcOrd="2" destOrd="0" presId="urn:microsoft.com/office/officeart/2005/8/layout/process5"/>
    <dgm:cxn modelId="{5C34ADBB-280F-4364-AE9D-6547F66CD02E}" type="presParOf" srcId="{73160D7B-3505-4904-8C22-EAC1133FCE7F}" destId="{171D02DD-B325-4E00-885F-D9929BE30C49}" srcOrd="3" destOrd="0" presId="urn:microsoft.com/office/officeart/2005/8/layout/process5"/>
    <dgm:cxn modelId="{52BE7F13-3FA4-4787-997C-5013D2C9F4B8}" type="presParOf" srcId="{171D02DD-B325-4E00-885F-D9929BE30C49}" destId="{8D074E4C-BD8B-4DDF-B97A-46C8E836109E}" srcOrd="0" destOrd="0" presId="urn:microsoft.com/office/officeart/2005/8/layout/process5"/>
    <dgm:cxn modelId="{3BB46931-6200-4F47-93AC-25AEFCD94EF9}" type="presParOf" srcId="{73160D7B-3505-4904-8C22-EAC1133FCE7F}" destId="{894E33ED-32BB-4C3B-9567-5A66CC3FC297}" srcOrd="4" destOrd="0" presId="urn:microsoft.com/office/officeart/2005/8/layout/process5"/>
    <dgm:cxn modelId="{A8A9011A-6906-459E-B7F3-1F318C4B68B5}" type="presParOf" srcId="{73160D7B-3505-4904-8C22-EAC1133FCE7F}" destId="{3E7A157F-9DE6-40B8-8382-B603239D8B6B}" srcOrd="5" destOrd="0" presId="urn:microsoft.com/office/officeart/2005/8/layout/process5"/>
    <dgm:cxn modelId="{FE8E4487-4328-4493-8F11-64EBDE5EB25A}" type="presParOf" srcId="{3E7A157F-9DE6-40B8-8382-B603239D8B6B}" destId="{63617374-D9A4-42D0-8156-811F8FD2AD10}" srcOrd="0" destOrd="0" presId="urn:microsoft.com/office/officeart/2005/8/layout/process5"/>
    <dgm:cxn modelId="{D5844A4A-4785-46CE-B4E5-4C96130D03A9}" type="presParOf" srcId="{73160D7B-3505-4904-8C22-EAC1133FCE7F}" destId="{3E084208-550A-4858-AB54-C17753028699}"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6AFEC4-1189-46FF-87EE-81DA31668D08}" type="doc">
      <dgm:prSet loTypeId="urn:microsoft.com/office/officeart/2005/8/layout/hProcess9" loCatId="process" qsTypeId="urn:microsoft.com/office/officeart/2005/8/quickstyle/simple1" qsCatId="simple" csTypeId="urn:microsoft.com/office/officeart/2005/8/colors/accent0_2" csCatId="mainScheme" phldr="1"/>
      <dgm:spPr/>
    </dgm:pt>
    <dgm:pt modelId="{768EB4B4-4FA7-4C84-A44E-CFECD71C8712}">
      <dgm:prSet/>
      <dgm:spPr/>
      <dgm:t>
        <a:bodyPr/>
        <a:lstStyle/>
        <a:p>
          <a:r>
            <a:rPr lang="es-EC" dirty="0" smtClean="0">
              <a:solidFill>
                <a:schemeClr val="tx1"/>
              </a:solidFill>
            </a:rPr>
            <a:t>La crianza de cuyes en la actualidad, se encuentra enfocada, tanto para productores como para consumidores </a:t>
          </a:r>
          <a:endParaRPr lang="en-US" dirty="0">
            <a:solidFill>
              <a:schemeClr val="tx1"/>
            </a:solidFill>
          </a:endParaRPr>
        </a:p>
      </dgm:t>
    </dgm:pt>
    <dgm:pt modelId="{82FDFB9A-8AF1-4CE5-8679-DDF3CBFF7C42}" type="parTrans" cxnId="{E42A2493-E9C7-4037-8183-85115A226391}">
      <dgm:prSet/>
      <dgm:spPr/>
      <dgm:t>
        <a:bodyPr/>
        <a:lstStyle/>
        <a:p>
          <a:endParaRPr lang="es-ES"/>
        </a:p>
      </dgm:t>
    </dgm:pt>
    <dgm:pt modelId="{1BD29C43-9733-4FA5-BBAB-ACC8C67798C1}" type="sibTrans" cxnId="{E42A2493-E9C7-4037-8183-85115A226391}">
      <dgm:prSet/>
      <dgm:spPr/>
      <dgm:t>
        <a:bodyPr/>
        <a:lstStyle/>
        <a:p>
          <a:endParaRPr lang="es-ES"/>
        </a:p>
      </dgm:t>
    </dgm:pt>
    <dgm:pt modelId="{7CBBF3C4-27EE-4D12-B1A5-E9385CAD1944}">
      <dgm:prSet/>
      <dgm:spPr/>
      <dgm:t>
        <a:bodyPr/>
        <a:lstStyle/>
        <a:p>
          <a:r>
            <a:rPr lang="es-EC" dirty="0" smtClean="0">
              <a:solidFill>
                <a:schemeClr val="tx1"/>
              </a:solidFill>
            </a:rPr>
            <a:t>Los principales  problemas son;  las peleas entre ellos, debido a que se encuentra varios machos en una misma jaula</a:t>
          </a:r>
          <a:endParaRPr lang="en-US" dirty="0">
            <a:solidFill>
              <a:schemeClr val="tx1"/>
            </a:solidFill>
          </a:endParaRPr>
        </a:p>
      </dgm:t>
    </dgm:pt>
    <dgm:pt modelId="{A7A8F212-8DDF-4899-B8F7-25AE683DB565}" type="parTrans" cxnId="{AEE42A56-8119-4962-8627-EA3AB39670C5}">
      <dgm:prSet/>
      <dgm:spPr/>
      <dgm:t>
        <a:bodyPr/>
        <a:lstStyle/>
        <a:p>
          <a:endParaRPr lang="es-ES"/>
        </a:p>
      </dgm:t>
    </dgm:pt>
    <dgm:pt modelId="{1936433A-FD13-4951-8503-4AEF039A095C}" type="sibTrans" cxnId="{AEE42A56-8119-4962-8627-EA3AB39670C5}">
      <dgm:prSet/>
      <dgm:spPr/>
      <dgm:t>
        <a:bodyPr/>
        <a:lstStyle/>
        <a:p>
          <a:endParaRPr lang="es-ES"/>
        </a:p>
      </dgm:t>
    </dgm:pt>
    <dgm:pt modelId="{172C02E4-5A2C-4460-9B81-57B82D2B62C1}">
      <dgm:prSet/>
      <dgm:spPr/>
      <dgm:t>
        <a:bodyPr/>
        <a:lstStyle/>
        <a:p>
          <a:r>
            <a:rPr lang="es-EC" dirty="0" smtClean="0">
              <a:solidFill>
                <a:schemeClr val="tx1"/>
              </a:solidFill>
            </a:rPr>
            <a:t>La castración en los cuyes, es considerada una excelente opción, pero la falta de tecnificación en el manejo durante la vida reproductiva, no brindan las garantías necesarias para una crianza adecuada. </a:t>
          </a:r>
          <a:endParaRPr lang="en-US" dirty="0">
            <a:solidFill>
              <a:schemeClr val="tx1"/>
            </a:solidFill>
          </a:endParaRPr>
        </a:p>
      </dgm:t>
    </dgm:pt>
    <dgm:pt modelId="{C49BCE82-7D3F-4C2D-B04F-6A7B952C4FC4}" type="parTrans" cxnId="{F7748290-94C3-4083-9FA4-0D2623456DDE}">
      <dgm:prSet/>
      <dgm:spPr/>
      <dgm:t>
        <a:bodyPr/>
        <a:lstStyle/>
        <a:p>
          <a:endParaRPr lang="es-ES"/>
        </a:p>
      </dgm:t>
    </dgm:pt>
    <dgm:pt modelId="{54F3A33C-68E6-49F3-B9DA-B1A649001A6B}" type="sibTrans" cxnId="{F7748290-94C3-4083-9FA4-0D2623456DDE}">
      <dgm:prSet/>
      <dgm:spPr/>
      <dgm:t>
        <a:bodyPr/>
        <a:lstStyle/>
        <a:p>
          <a:endParaRPr lang="es-ES"/>
        </a:p>
      </dgm:t>
    </dgm:pt>
    <dgm:pt modelId="{3CF59BA0-736A-4B2B-9281-1960286E576C}" type="pres">
      <dgm:prSet presAssocID="{056AFEC4-1189-46FF-87EE-81DA31668D08}" presName="CompostProcess" presStyleCnt="0">
        <dgm:presLayoutVars>
          <dgm:dir/>
          <dgm:resizeHandles val="exact"/>
        </dgm:presLayoutVars>
      </dgm:prSet>
      <dgm:spPr/>
    </dgm:pt>
    <dgm:pt modelId="{3897D6F6-FCB3-4BE0-BC82-25D24E27F883}" type="pres">
      <dgm:prSet presAssocID="{056AFEC4-1189-46FF-87EE-81DA31668D08}" presName="arrow" presStyleLbl="bgShp" presStyleIdx="0" presStyleCnt="1" custLinFactNeighborX="2232" custLinFactNeighborY="-3393"/>
      <dgm:spPr/>
    </dgm:pt>
    <dgm:pt modelId="{453CA4A1-436B-4256-9AB7-4918B77DD13B}" type="pres">
      <dgm:prSet presAssocID="{056AFEC4-1189-46FF-87EE-81DA31668D08}" presName="linearProcess" presStyleCnt="0"/>
      <dgm:spPr/>
    </dgm:pt>
    <dgm:pt modelId="{CAC0C9E8-7F89-4D60-8D5C-2273D72A5F44}" type="pres">
      <dgm:prSet presAssocID="{768EB4B4-4FA7-4C84-A44E-CFECD71C8712}" presName="textNode" presStyleLbl="node1" presStyleIdx="0" presStyleCnt="3">
        <dgm:presLayoutVars>
          <dgm:bulletEnabled val="1"/>
        </dgm:presLayoutVars>
      </dgm:prSet>
      <dgm:spPr/>
      <dgm:t>
        <a:bodyPr/>
        <a:lstStyle/>
        <a:p>
          <a:endParaRPr lang="es-ES"/>
        </a:p>
      </dgm:t>
    </dgm:pt>
    <dgm:pt modelId="{0C6222BC-58B2-4133-A2C7-52972AE1CC69}" type="pres">
      <dgm:prSet presAssocID="{1BD29C43-9733-4FA5-BBAB-ACC8C67798C1}" presName="sibTrans" presStyleCnt="0"/>
      <dgm:spPr/>
    </dgm:pt>
    <dgm:pt modelId="{E4FD441F-2453-4BC9-8710-E66A5768A368}" type="pres">
      <dgm:prSet presAssocID="{7CBBF3C4-27EE-4D12-B1A5-E9385CAD1944}" presName="textNode" presStyleLbl="node1" presStyleIdx="1" presStyleCnt="3">
        <dgm:presLayoutVars>
          <dgm:bulletEnabled val="1"/>
        </dgm:presLayoutVars>
      </dgm:prSet>
      <dgm:spPr/>
      <dgm:t>
        <a:bodyPr/>
        <a:lstStyle/>
        <a:p>
          <a:endParaRPr lang="es-ES"/>
        </a:p>
      </dgm:t>
    </dgm:pt>
    <dgm:pt modelId="{C815476B-DA0A-4B96-B903-5EC2F2F774FD}" type="pres">
      <dgm:prSet presAssocID="{1936433A-FD13-4951-8503-4AEF039A095C}" presName="sibTrans" presStyleCnt="0"/>
      <dgm:spPr/>
    </dgm:pt>
    <dgm:pt modelId="{7B9F843D-0AC9-4281-88C8-AF757410A50C}" type="pres">
      <dgm:prSet presAssocID="{172C02E4-5A2C-4460-9B81-57B82D2B62C1}" presName="textNode" presStyleLbl="node1" presStyleIdx="2" presStyleCnt="3">
        <dgm:presLayoutVars>
          <dgm:bulletEnabled val="1"/>
        </dgm:presLayoutVars>
      </dgm:prSet>
      <dgm:spPr/>
      <dgm:t>
        <a:bodyPr/>
        <a:lstStyle/>
        <a:p>
          <a:endParaRPr lang="es-ES"/>
        </a:p>
      </dgm:t>
    </dgm:pt>
  </dgm:ptLst>
  <dgm:cxnLst>
    <dgm:cxn modelId="{164EDDCF-FDB1-496E-8FB1-37C7BE0F32D0}" type="presOf" srcId="{056AFEC4-1189-46FF-87EE-81DA31668D08}" destId="{3CF59BA0-736A-4B2B-9281-1960286E576C}" srcOrd="0" destOrd="0" presId="urn:microsoft.com/office/officeart/2005/8/layout/hProcess9"/>
    <dgm:cxn modelId="{3438E8C7-91DE-40A4-9DE9-507B34458BE1}" type="presOf" srcId="{172C02E4-5A2C-4460-9B81-57B82D2B62C1}" destId="{7B9F843D-0AC9-4281-88C8-AF757410A50C}" srcOrd="0" destOrd="0" presId="urn:microsoft.com/office/officeart/2005/8/layout/hProcess9"/>
    <dgm:cxn modelId="{92632609-4FB3-4DA5-9D31-FC2FD8823987}" type="presOf" srcId="{7CBBF3C4-27EE-4D12-B1A5-E9385CAD1944}" destId="{E4FD441F-2453-4BC9-8710-E66A5768A368}" srcOrd="0" destOrd="0" presId="urn:microsoft.com/office/officeart/2005/8/layout/hProcess9"/>
    <dgm:cxn modelId="{D4EA0493-AD6D-4209-8F5F-8714070C6ABB}" type="presOf" srcId="{768EB4B4-4FA7-4C84-A44E-CFECD71C8712}" destId="{CAC0C9E8-7F89-4D60-8D5C-2273D72A5F44}" srcOrd="0" destOrd="0" presId="urn:microsoft.com/office/officeart/2005/8/layout/hProcess9"/>
    <dgm:cxn modelId="{AEE42A56-8119-4962-8627-EA3AB39670C5}" srcId="{056AFEC4-1189-46FF-87EE-81DA31668D08}" destId="{7CBBF3C4-27EE-4D12-B1A5-E9385CAD1944}" srcOrd="1" destOrd="0" parTransId="{A7A8F212-8DDF-4899-B8F7-25AE683DB565}" sibTransId="{1936433A-FD13-4951-8503-4AEF039A095C}"/>
    <dgm:cxn modelId="{F7748290-94C3-4083-9FA4-0D2623456DDE}" srcId="{056AFEC4-1189-46FF-87EE-81DA31668D08}" destId="{172C02E4-5A2C-4460-9B81-57B82D2B62C1}" srcOrd="2" destOrd="0" parTransId="{C49BCE82-7D3F-4C2D-B04F-6A7B952C4FC4}" sibTransId="{54F3A33C-68E6-49F3-B9DA-B1A649001A6B}"/>
    <dgm:cxn modelId="{E42A2493-E9C7-4037-8183-85115A226391}" srcId="{056AFEC4-1189-46FF-87EE-81DA31668D08}" destId="{768EB4B4-4FA7-4C84-A44E-CFECD71C8712}" srcOrd="0" destOrd="0" parTransId="{82FDFB9A-8AF1-4CE5-8679-DDF3CBFF7C42}" sibTransId="{1BD29C43-9733-4FA5-BBAB-ACC8C67798C1}"/>
    <dgm:cxn modelId="{FB376CC2-8F6B-4E23-9AC9-B25A5CFE8CF1}" type="presParOf" srcId="{3CF59BA0-736A-4B2B-9281-1960286E576C}" destId="{3897D6F6-FCB3-4BE0-BC82-25D24E27F883}" srcOrd="0" destOrd="0" presId="urn:microsoft.com/office/officeart/2005/8/layout/hProcess9"/>
    <dgm:cxn modelId="{DFAF3D48-A6D0-4BC8-800D-5139EAFABE81}" type="presParOf" srcId="{3CF59BA0-736A-4B2B-9281-1960286E576C}" destId="{453CA4A1-436B-4256-9AB7-4918B77DD13B}" srcOrd="1" destOrd="0" presId="urn:microsoft.com/office/officeart/2005/8/layout/hProcess9"/>
    <dgm:cxn modelId="{89795F56-ED98-4829-A4AB-0D87A08C7F45}" type="presParOf" srcId="{453CA4A1-436B-4256-9AB7-4918B77DD13B}" destId="{CAC0C9E8-7F89-4D60-8D5C-2273D72A5F44}" srcOrd="0" destOrd="0" presId="urn:microsoft.com/office/officeart/2005/8/layout/hProcess9"/>
    <dgm:cxn modelId="{1C077300-6A42-4CF9-B643-A9AC9877D854}" type="presParOf" srcId="{453CA4A1-436B-4256-9AB7-4918B77DD13B}" destId="{0C6222BC-58B2-4133-A2C7-52972AE1CC69}" srcOrd="1" destOrd="0" presId="urn:microsoft.com/office/officeart/2005/8/layout/hProcess9"/>
    <dgm:cxn modelId="{C17C7D59-F995-4775-9901-199D7CAF8E58}" type="presParOf" srcId="{453CA4A1-436B-4256-9AB7-4918B77DD13B}" destId="{E4FD441F-2453-4BC9-8710-E66A5768A368}" srcOrd="2" destOrd="0" presId="urn:microsoft.com/office/officeart/2005/8/layout/hProcess9"/>
    <dgm:cxn modelId="{E52ED3E0-C132-42CD-BCAC-45BED91367BF}" type="presParOf" srcId="{453CA4A1-436B-4256-9AB7-4918B77DD13B}" destId="{C815476B-DA0A-4B96-B903-5EC2F2F774FD}" srcOrd="3" destOrd="0" presId="urn:microsoft.com/office/officeart/2005/8/layout/hProcess9"/>
    <dgm:cxn modelId="{A76D9733-2298-4B62-8790-5E399C6E7098}" type="presParOf" srcId="{453CA4A1-436B-4256-9AB7-4918B77DD13B}" destId="{7B9F843D-0AC9-4281-88C8-AF757410A50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F768A-062D-4776-B7C4-F5CABCC4F964}" type="doc">
      <dgm:prSet loTypeId="urn:microsoft.com/office/officeart/2009/3/layout/SubStepProcess" loCatId="process" qsTypeId="urn:microsoft.com/office/officeart/2005/8/quickstyle/simple1" qsCatId="simple" csTypeId="urn:microsoft.com/office/officeart/2005/8/colors/colorful3" csCatId="colorful" phldr="1"/>
      <dgm:spPr/>
      <dgm:t>
        <a:bodyPr/>
        <a:lstStyle/>
        <a:p>
          <a:endParaRPr lang="es-EC"/>
        </a:p>
      </dgm:t>
    </dgm:pt>
    <dgm:pt modelId="{C1EFCA80-5D0A-42F0-B9B8-4A0D0E8A9D5F}">
      <dgm:prSet phldrT="[Texto]" custT="1"/>
      <dgm:spPr/>
      <dgm:t>
        <a:bodyPr/>
        <a:lstStyle/>
        <a:p>
          <a:r>
            <a:rPr lang="es-EC" sz="1400" dirty="0" smtClean="0">
              <a:solidFill>
                <a:schemeClr val="tx1"/>
              </a:solidFill>
            </a:rPr>
            <a:t>DBCA </a:t>
          </a:r>
        </a:p>
        <a:p>
          <a:r>
            <a:rPr lang="es-EC" sz="1400" dirty="0" smtClean="0">
              <a:solidFill>
                <a:schemeClr val="tx1"/>
              </a:solidFill>
            </a:rPr>
            <a:t>diseño  bifactorial 3x3</a:t>
          </a:r>
          <a:endParaRPr lang="es-EC" sz="1400" dirty="0">
            <a:solidFill>
              <a:schemeClr val="tx1"/>
            </a:solidFill>
          </a:endParaRPr>
        </a:p>
      </dgm:t>
    </dgm:pt>
    <dgm:pt modelId="{895577B9-2498-4878-A527-A0201FE25E04}" type="parTrans" cxnId="{A818FF3D-40DA-49EC-AE32-50A6638418CD}">
      <dgm:prSet/>
      <dgm:spPr/>
      <dgm:t>
        <a:bodyPr/>
        <a:lstStyle/>
        <a:p>
          <a:endParaRPr lang="es-EC" sz="1400">
            <a:solidFill>
              <a:schemeClr val="tx1"/>
            </a:solidFill>
          </a:endParaRPr>
        </a:p>
      </dgm:t>
    </dgm:pt>
    <dgm:pt modelId="{82D0B27A-CBE0-4075-AE16-D669257CC126}" type="sibTrans" cxnId="{A818FF3D-40DA-49EC-AE32-50A6638418CD}">
      <dgm:prSet/>
      <dgm:spPr/>
      <dgm:t>
        <a:bodyPr/>
        <a:lstStyle/>
        <a:p>
          <a:endParaRPr lang="es-EC" sz="1400">
            <a:solidFill>
              <a:schemeClr val="tx1"/>
            </a:solidFill>
          </a:endParaRPr>
        </a:p>
      </dgm:t>
    </dgm:pt>
    <dgm:pt modelId="{744122BE-9C12-4F98-A31C-4EBD19F5A2B7}">
      <dgm:prSet phldrT="[Texto]" custT="1"/>
      <dgm:spPr/>
      <dgm:t>
        <a:bodyPr/>
        <a:lstStyle/>
        <a:p>
          <a:r>
            <a:rPr lang="es-EC" sz="1400" dirty="0" smtClean="0">
              <a:solidFill>
                <a:schemeClr val="tx1"/>
              </a:solidFill>
            </a:rPr>
            <a:t>9 Tratamientos</a:t>
          </a:r>
          <a:endParaRPr lang="es-EC" sz="1400" dirty="0">
            <a:solidFill>
              <a:schemeClr val="tx1"/>
            </a:solidFill>
          </a:endParaRPr>
        </a:p>
      </dgm:t>
    </dgm:pt>
    <dgm:pt modelId="{02B656AA-2A1C-411A-8BB0-DF8FCE422D58}" type="parTrans" cxnId="{BAB8E415-9140-42C3-BD8E-336AA38A7C47}">
      <dgm:prSet/>
      <dgm:spPr/>
      <dgm:t>
        <a:bodyPr/>
        <a:lstStyle/>
        <a:p>
          <a:endParaRPr lang="es-EC" sz="1400">
            <a:solidFill>
              <a:schemeClr val="tx1"/>
            </a:solidFill>
          </a:endParaRPr>
        </a:p>
      </dgm:t>
    </dgm:pt>
    <dgm:pt modelId="{8553EEC0-D518-41AF-9C51-150232BD9BE7}" type="sibTrans" cxnId="{BAB8E415-9140-42C3-BD8E-336AA38A7C47}">
      <dgm:prSet/>
      <dgm:spPr/>
      <dgm:t>
        <a:bodyPr/>
        <a:lstStyle/>
        <a:p>
          <a:endParaRPr lang="es-EC" sz="1400">
            <a:solidFill>
              <a:schemeClr val="tx1"/>
            </a:solidFill>
          </a:endParaRPr>
        </a:p>
      </dgm:t>
    </dgm:pt>
    <dgm:pt modelId="{8D76E45D-CEA1-4555-AB55-920D105D4126}">
      <dgm:prSet phldrT="[Texto]" custT="1"/>
      <dgm:spPr/>
      <dgm:t>
        <a:bodyPr/>
        <a:lstStyle/>
        <a:p>
          <a:r>
            <a:rPr lang="es-EC" sz="1400" dirty="0" smtClean="0">
              <a:solidFill>
                <a:schemeClr val="tx1"/>
              </a:solidFill>
            </a:rPr>
            <a:t>3 </a:t>
          </a:r>
          <a:r>
            <a:rPr lang="es-EC" sz="1400" dirty="0" smtClean="0">
              <a:solidFill>
                <a:schemeClr val="tx1"/>
              </a:solidFill>
            </a:rPr>
            <a:t>Repeticiones</a:t>
          </a:r>
          <a:endParaRPr lang="es-EC" sz="1400" dirty="0">
            <a:solidFill>
              <a:schemeClr val="tx1"/>
            </a:solidFill>
          </a:endParaRPr>
        </a:p>
      </dgm:t>
    </dgm:pt>
    <dgm:pt modelId="{24E7BA60-6533-46DF-B160-4604B081AE48}" type="parTrans" cxnId="{6E17C9B4-4DA0-40A0-9A8B-AE903E777693}">
      <dgm:prSet/>
      <dgm:spPr/>
      <dgm:t>
        <a:bodyPr/>
        <a:lstStyle/>
        <a:p>
          <a:endParaRPr lang="es-EC" sz="1400">
            <a:solidFill>
              <a:schemeClr val="tx1"/>
            </a:solidFill>
          </a:endParaRPr>
        </a:p>
      </dgm:t>
    </dgm:pt>
    <dgm:pt modelId="{6C489AC2-66AD-4D30-A87F-A9FBAC954AB6}" type="sibTrans" cxnId="{6E17C9B4-4DA0-40A0-9A8B-AE903E777693}">
      <dgm:prSet/>
      <dgm:spPr/>
      <dgm:t>
        <a:bodyPr/>
        <a:lstStyle/>
        <a:p>
          <a:endParaRPr lang="es-EC" sz="1400">
            <a:solidFill>
              <a:schemeClr val="tx1"/>
            </a:solidFill>
          </a:endParaRPr>
        </a:p>
      </dgm:t>
    </dgm:pt>
    <dgm:pt modelId="{A5DF45FD-0EE5-4542-9DCC-5B94A5F77304}">
      <dgm:prSet phldrT="[Texto]" custT="1"/>
      <dgm:spPr/>
      <dgm:t>
        <a:bodyPr/>
        <a:lstStyle/>
        <a:p>
          <a:r>
            <a:rPr lang="es-EC" sz="1400" dirty="0" smtClean="0">
              <a:solidFill>
                <a:schemeClr val="tx1"/>
              </a:solidFill>
            </a:rPr>
            <a:t>Análisis funcional:</a:t>
          </a:r>
        </a:p>
        <a:p>
          <a:r>
            <a:rPr lang="es-EC" sz="1400" dirty="0" smtClean="0">
              <a:solidFill>
                <a:schemeClr val="tx1"/>
              </a:solidFill>
            </a:rPr>
            <a:t>Prueba de Tukey 5%</a:t>
          </a:r>
          <a:endParaRPr lang="es-EC" sz="1400" dirty="0">
            <a:solidFill>
              <a:schemeClr val="tx1"/>
            </a:solidFill>
          </a:endParaRPr>
        </a:p>
      </dgm:t>
    </dgm:pt>
    <dgm:pt modelId="{2E7F6C40-C450-4C03-B05A-3518DE354837}" type="parTrans" cxnId="{D2D16559-34F8-47BE-880F-16B8C36C25A7}">
      <dgm:prSet/>
      <dgm:spPr/>
      <dgm:t>
        <a:bodyPr/>
        <a:lstStyle/>
        <a:p>
          <a:endParaRPr lang="es-EC" sz="1400">
            <a:solidFill>
              <a:schemeClr val="tx1"/>
            </a:solidFill>
          </a:endParaRPr>
        </a:p>
      </dgm:t>
    </dgm:pt>
    <dgm:pt modelId="{FF6F5851-0F7E-4E67-8060-B9B0FAE78932}" type="sibTrans" cxnId="{D2D16559-34F8-47BE-880F-16B8C36C25A7}">
      <dgm:prSet/>
      <dgm:spPr/>
      <dgm:t>
        <a:bodyPr/>
        <a:lstStyle/>
        <a:p>
          <a:endParaRPr lang="es-EC" sz="1400">
            <a:solidFill>
              <a:schemeClr val="tx1"/>
            </a:solidFill>
          </a:endParaRPr>
        </a:p>
      </dgm:t>
    </dgm:pt>
    <dgm:pt modelId="{89A21DDC-34CD-4C50-8BD3-086197EE4480}" type="pres">
      <dgm:prSet presAssocID="{050F768A-062D-4776-B7C4-F5CABCC4F964}" presName="Name0" presStyleCnt="0">
        <dgm:presLayoutVars>
          <dgm:chMax val="7"/>
          <dgm:dir/>
          <dgm:animOne val="branch"/>
        </dgm:presLayoutVars>
      </dgm:prSet>
      <dgm:spPr/>
      <dgm:t>
        <a:bodyPr/>
        <a:lstStyle/>
        <a:p>
          <a:endParaRPr lang="es-EC"/>
        </a:p>
      </dgm:t>
    </dgm:pt>
    <dgm:pt modelId="{D1809653-0DBB-458D-8B0E-83D5744FF6D6}" type="pres">
      <dgm:prSet presAssocID="{C1EFCA80-5D0A-42F0-B9B8-4A0D0E8A9D5F}" presName="parTx1" presStyleLbl="node1" presStyleIdx="0" presStyleCnt="2"/>
      <dgm:spPr/>
      <dgm:t>
        <a:bodyPr/>
        <a:lstStyle/>
        <a:p>
          <a:endParaRPr lang="es-EC"/>
        </a:p>
      </dgm:t>
    </dgm:pt>
    <dgm:pt modelId="{58D9C24A-F217-4F16-967F-A932F5503902}" type="pres">
      <dgm:prSet presAssocID="{C1EFCA80-5D0A-42F0-B9B8-4A0D0E8A9D5F}" presName="spPre1" presStyleCnt="0"/>
      <dgm:spPr/>
    </dgm:pt>
    <dgm:pt modelId="{974BF905-71F5-4179-A65A-AF09B299336E}" type="pres">
      <dgm:prSet presAssocID="{C1EFCA80-5D0A-42F0-B9B8-4A0D0E8A9D5F}" presName="chLin1" presStyleCnt="0"/>
      <dgm:spPr/>
    </dgm:pt>
    <dgm:pt modelId="{4967C715-7C3D-42C4-A3B1-CCDFD5BB3A1F}" type="pres">
      <dgm:prSet presAssocID="{02B656AA-2A1C-411A-8BB0-DF8FCE422D58}" presName="Name11" presStyleLbl="parChTrans1D1" presStyleIdx="0" presStyleCnt="8"/>
      <dgm:spPr/>
    </dgm:pt>
    <dgm:pt modelId="{B6038637-B07E-4AD9-982F-AF2567AA246F}" type="pres">
      <dgm:prSet presAssocID="{02B656AA-2A1C-411A-8BB0-DF8FCE422D58}" presName="Name31" presStyleLbl="parChTrans1D1" presStyleIdx="1" presStyleCnt="8"/>
      <dgm:spPr/>
    </dgm:pt>
    <dgm:pt modelId="{54164977-8B83-411E-9D52-38382BC63803}" type="pres">
      <dgm:prSet presAssocID="{744122BE-9C12-4F98-A31C-4EBD19F5A2B7}" presName="txAndLines1" presStyleCnt="0"/>
      <dgm:spPr/>
    </dgm:pt>
    <dgm:pt modelId="{2BBF26FD-7B3A-4DC4-A659-8A1C7EBCCCEE}" type="pres">
      <dgm:prSet presAssocID="{744122BE-9C12-4F98-A31C-4EBD19F5A2B7}" presName="anchor1" presStyleCnt="0"/>
      <dgm:spPr/>
    </dgm:pt>
    <dgm:pt modelId="{5EDA5A2B-B8C5-4524-97B6-B117E6B2CCB2}" type="pres">
      <dgm:prSet presAssocID="{744122BE-9C12-4F98-A31C-4EBD19F5A2B7}" presName="backup1" presStyleCnt="0"/>
      <dgm:spPr/>
    </dgm:pt>
    <dgm:pt modelId="{029ED6A8-67B4-4B88-AD18-D82927207D12}" type="pres">
      <dgm:prSet presAssocID="{744122BE-9C12-4F98-A31C-4EBD19F5A2B7}" presName="preLine1" presStyleLbl="parChTrans1D1" presStyleIdx="2" presStyleCnt="8"/>
      <dgm:spPr/>
    </dgm:pt>
    <dgm:pt modelId="{5A453C32-36AA-4E85-9339-3CB933F3DD0C}" type="pres">
      <dgm:prSet presAssocID="{744122BE-9C12-4F98-A31C-4EBD19F5A2B7}" presName="desTx1" presStyleLbl="revTx" presStyleIdx="0" presStyleCnt="0">
        <dgm:presLayoutVars>
          <dgm:bulletEnabled val="1"/>
        </dgm:presLayoutVars>
      </dgm:prSet>
      <dgm:spPr/>
      <dgm:t>
        <a:bodyPr/>
        <a:lstStyle/>
        <a:p>
          <a:endParaRPr lang="es-EC"/>
        </a:p>
      </dgm:t>
    </dgm:pt>
    <dgm:pt modelId="{61B71807-4EB2-4CD4-93F4-7AA5274FCEE6}" type="pres">
      <dgm:prSet presAssocID="{744122BE-9C12-4F98-A31C-4EBD19F5A2B7}" presName="postLine1" presStyleLbl="parChTrans1D1" presStyleIdx="3" presStyleCnt="8"/>
      <dgm:spPr/>
    </dgm:pt>
    <dgm:pt modelId="{D6EBC274-B18C-46B9-AEF3-E5FA001CDF43}" type="pres">
      <dgm:prSet presAssocID="{24E7BA60-6533-46DF-B160-4604B081AE48}" presName="Name11" presStyleLbl="parChTrans1D1" presStyleIdx="4" presStyleCnt="8"/>
      <dgm:spPr/>
    </dgm:pt>
    <dgm:pt modelId="{D3CE2DDE-69C9-4EC7-B5C1-CB15FEEB89C9}" type="pres">
      <dgm:prSet presAssocID="{24E7BA60-6533-46DF-B160-4604B081AE48}" presName="Name31" presStyleLbl="parChTrans1D1" presStyleIdx="5" presStyleCnt="8"/>
      <dgm:spPr/>
    </dgm:pt>
    <dgm:pt modelId="{2D9A1914-2EA7-43F5-BF00-959BDC8715BF}" type="pres">
      <dgm:prSet presAssocID="{8D76E45D-CEA1-4555-AB55-920D105D4126}" presName="txAndLines1" presStyleCnt="0"/>
      <dgm:spPr/>
    </dgm:pt>
    <dgm:pt modelId="{41B323FD-E44D-4DFA-9497-08B681F47991}" type="pres">
      <dgm:prSet presAssocID="{8D76E45D-CEA1-4555-AB55-920D105D4126}" presName="anchor1" presStyleCnt="0"/>
      <dgm:spPr/>
    </dgm:pt>
    <dgm:pt modelId="{E0BA60C3-F7B7-4FA2-9605-F423B1916D1A}" type="pres">
      <dgm:prSet presAssocID="{8D76E45D-CEA1-4555-AB55-920D105D4126}" presName="backup1" presStyleCnt="0"/>
      <dgm:spPr/>
    </dgm:pt>
    <dgm:pt modelId="{32716794-DE90-4195-913D-7707081807F0}" type="pres">
      <dgm:prSet presAssocID="{8D76E45D-CEA1-4555-AB55-920D105D4126}" presName="preLine1" presStyleLbl="parChTrans1D1" presStyleIdx="6" presStyleCnt="8"/>
      <dgm:spPr/>
    </dgm:pt>
    <dgm:pt modelId="{FC5D6D26-9372-471F-9432-04C27E3FE66E}" type="pres">
      <dgm:prSet presAssocID="{8D76E45D-CEA1-4555-AB55-920D105D4126}" presName="desTx1" presStyleLbl="revTx" presStyleIdx="0" presStyleCnt="0">
        <dgm:presLayoutVars>
          <dgm:bulletEnabled val="1"/>
        </dgm:presLayoutVars>
      </dgm:prSet>
      <dgm:spPr/>
      <dgm:t>
        <a:bodyPr/>
        <a:lstStyle/>
        <a:p>
          <a:endParaRPr lang="es-EC"/>
        </a:p>
      </dgm:t>
    </dgm:pt>
    <dgm:pt modelId="{28F70C93-CA65-4E00-808C-7CD575218634}" type="pres">
      <dgm:prSet presAssocID="{8D76E45D-CEA1-4555-AB55-920D105D4126}" presName="postLine1" presStyleLbl="parChTrans1D1" presStyleIdx="7" presStyleCnt="8"/>
      <dgm:spPr/>
    </dgm:pt>
    <dgm:pt modelId="{0B044EBF-ED8A-41A9-B3D0-66BD552C42F8}" type="pres">
      <dgm:prSet presAssocID="{C1EFCA80-5D0A-42F0-B9B8-4A0D0E8A9D5F}" presName="spPost1" presStyleCnt="0"/>
      <dgm:spPr/>
    </dgm:pt>
    <dgm:pt modelId="{8175ED97-7E25-4F29-95D8-840F4BCD4884}" type="pres">
      <dgm:prSet presAssocID="{A5DF45FD-0EE5-4542-9DCC-5B94A5F77304}" presName="parTx2" presStyleLbl="node1" presStyleIdx="1" presStyleCnt="2"/>
      <dgm:spPr/>
      <dgm:t>
        <a:bodyPr/>
        <a:lstStyle/>
        <a:p>
          <a:endParaRPr lang="es-EC"/>
        </a:p>
      </dgm:t>
    </dgm:pt>
  </dgm:ptLst>
  <dgm:cxnLst>
    <dgm:cxn modelId="{C9C47A28-5AC9-4C7B-9DE7-A471ED49ECCB}" type="presOf" srcId="{C1EFCA80-5D0A-42F0-B9B8-4A0D0E8A9D5F}" destId="{D1809653-0DBB-458D-8B0E-83D5744FF6D6}" srcOrd="0" destOrd="0" presId="urn:microsoft.com/office/officeart/2009/3/layout/SubStepProcess"/>
    <dgm:cxn modelId="{4DAE160D-64B6-4DD2-8374-2977E128E224}" type="presOf" srcId="{744122BE-9C12-4F98-A31C-4EBD19F5A2B7}" destId="{5A453C32-36AA-4E85-9339-3CB933F3DD0C}" srcOrd="0" destOrd="0" presId="urn:microsoft.com/office/officeart/2009/3/layout/SubStepProcess"/>
    <dgm:cxn modelId="{BAB8E415-9140-42C3-BD8E-336AA38A7C47}" srcId="{C1EFCA80-5D0A-42F0-B9B8-4A0D0E8A9D5F}" destId="{744122BE-9C12-4F98-A31C-4EBD19F5A2B7}" srcOrd="0" destOrd="0" parTransId="{02B656AA-2A1C-411A-8BB0-DF8FCE422D58}" sibTransId="{8553EEC0-D518-41AF-9C51-150232BD9BE7}"/>
    <dgm:cxn modelId="{6E17C9B4-4DA0-40A0-9A8B-AE903E777693}" srcId="{C1EFCA80-5D0A-42F0-B9B8-4A0D0E8A9D5F}" destId="{8D76E45D-CEA1-4555-AB55-920D105D4126}" srcOrd="1" destOrd="0" parTransId="{24E7BA60-6533-46DF-B160-4604B081AE48}" sibTransId="{6C489AC2-66AD-4D30-A87F-A9FBAC954AB6}"/>
    <dgm:cxn modelId="{A818FF3D-40DA-49EC-AE32-50A6638418CD}" srcId="{050F768A-062D-4776-B7C4-F5CABCC4F964}" destId="{C1EFCA80-5D0A-42F0-B9B8-4A0D0E8A9D5F}" srcOrd="0" destOrd="0" parTransId="{895577B9-2498-4878-A527-A0201FE25E04}" sibTransId="{82D0B27A-CBE0-4075-AE16-D669257CC126}"/>
    <dgm:cxn modelId="{DE48EB8C-9CFF-4DDB-9BF5-9BB467A60C11}" type="presOf" srcId="{050F768A-062D-4776-B7C4-F5CABCC4F964}" destId="{89A21DDC-34CD-4C50-8BD3-086197EE4480}" srcOrd="0" destOrd="0" presId="urn:microsoft.com/office/officeart/2009/3/layout/SubStepProcess"/>
    <dgm:cxn modelId="{D2D16559-34F8-47BE-880F-16B8C36C25A7}" srcId="{050F768A-062D-4776-B7C4-F5CABCC4F964}" destId="{A5DF45FD-0EE5-4542-9DCC-5B94A5F77304}" srcOrd="1" destOrd="0" parTransId="{2E7F6C40-C450-4C03-B05A-3518DE354837}" sibTransId="{FF6F5851-0F7E-4E67-8060-B9B0FAE78932}"/>
    <dgm:cxn modelId="{573C6EEE-4655-4A19-9FDC-0F20B92DDF05}" type="presOf" srcId="{8D76E45D-CEA1-4555-AB55-920D105D4126}" destId="{FC5D6D26-9372-471F-9432-04C27E3FE66E}" srcOrd="0" destOrd="0" presId="urn:microsoft.com/office/officeart/2009/3/layout/SubStepProcess"/>
    <dgm:cxn modelId="{C650CCA0-AE5F-4543-AB2A-69ABAB7BD971}" type="presOf" srcId="{A5DF45FD-0EE5-4542-9DCC-5B94A5F77304}" destId="{8175ED97-7E25-4F29-95D8-840F4BCD4884}" srcOrd="0" destOrd="0" presId="urn:microsoft.com/office/officeart/2009/3/layout/SubStepProcess"/>
    <dgm:cxn modelId="{436D7536-EBB2-4AEB-806A-771CF12A91CD}" type="presParOf" srcId="{89A21DDC-34CD-4C50-8BD3-086197EE4480}" destId="{D1809653-0DBB-458D-8B0E-83D5744FF6D6}" srcOrd="0" destOrd="0" presId="urn:microsoft.com/office/officeart/2009/3/layout/SubStepProcess"/>
    <dgm:cxn modelId="{55F2B660-AB8B-4CF2-B1F0-B1A9B93DD8FF}" type="presParOf" srcId="{89A21DDC-34CD-4C50-8BD3-086197EE4480}" destId="{58D9C24A-F217-4F16-967F-A932F5503902}" srcOrd="1" destOrd="0" presId="urn:microsoft.com/office/officeart/2009/3/layout/SubStepProcess"/>
    <dgm:cxn modelId="{A1DC0148-F1F7-4D55-B2A3-573EC9AD5D8F}" type="presParOf" srcId="{89A21DDC-34CD-4C50-8BD3-086197EE4480}" destId="{974BF905-71F5-4179-A65A-AF09B299336E}" srcOrd="2" destOrd="0" presId="urn:microsoft.com/office/officeart/2009/3/layout/SubStepProcess"/>
    <dgm:cxn modelId="{5C3761BF-CBF7-4D2D-A5C5-D69C368A0FCE}" type="presParOf" srcId="{974BF905-71F5-4179-A65A-AF09B299336E}" destId="{4967C715-7C3D-42C4-A3B1-CCDFD5BB3A1F}" srcOrd="0" destOrd="0" presId="urn:microsoft.com/office/officeart/2009/3/layout/SubStepProcess"/>
    <dgm:cxn modelId="{DF2D2185-2237-4F4E-BA9F-6430B5128E12}" type="presParOf" srcId="{974BF905-71F5-4179-A65A-AF09B299336E}" destId="{B6038637-B07E-4AD9-982F-AF2567AA246F}" srcOrd="1" destOrd="0" presId="urn:microsoft.com/office/officeart/2009/3/layout/SubStepProcess"/>
    <dgm:cxn modelId="{5B8FE4A4-0F8F-4D30-B8F6-E7E508D13BA7}" type="presParOf" srcId="{974BF905-71F5-4179-A65A-AF09B299336E}" destId="{54164977-8B83-411E-9D52-38382BC63803}" srcOrd="2" destOrd="0" presId="urn:microsoft.com/office/officeart/2009/3/layout/SubStepProcess"/>
    <dgm:cxn modelId="{1EC131B7-D871-484A-98C9-A211FAEAF26D}" type="presParOf" srcId="{54164977-8B83-411E-9D52-38382BC63803}" destId="{2BBF26FD-7B3A-4DC4-A659-8A1C7EBCCCEE}" srcOrd="0" destOrd="0" presId="urn:microsoft.com/office/officeart/2009/3/layout/SubStepProcess"/>
    <dgm:cxn modelId="{5BCFD892-E976-4B77-8A9B-72E1DBF73CCE}" type="presParOf" srcId="{54164977-8B83-411E-9D52-38382BC63803}" destId="{5EDA5A2B-B8C5-4524-97B6-B117E6B2CCB2}" srcOrd="1" destOrd="0" presId="urn:microsoft.com/office/officeart/2009/3/layout/SubStepProcess"/>
    <dgm:cxn modelId="{402D4B3B-9935-40A3-9203-439556E099C2}" type="presParOf" srcId="{54164977-8B83-411E-9D52-38382BC63803}" destId="{029ED6A8-67B4-4B88-AD18-D82927207D12}" srcOrd="2" destOrd="0" presId="urn:microsoft.com/office/officeart/2009/3/layout/SubStepProcess"/>
    <dgm:cxn modelId="{B2026E5C-9B77-4C44-B963-7300F77C0C50}" type="presParOf" srcId="{54164977-8B83-411E-9D52-38382BC63803}" destId="{5A453C32-36AA-4E85-9339-3CB933F3DD0C}" srcOrd="3" destOrd="0" presId="urn:microsoft.com/office/officeart/2009/3/layout/SubStepProcess"/>
    <dgm:cxn modelId="{BA9B3E8E-67F9-45B7-8C7B-AE5E0CBBA52D}" type="presParOf" srcId="{54164977-8B83-411E-9D52-38382BC63803}" destId="{61B71807-4EB2-4CD4-93F4-7AA5274FCEE6}" srcOrd="4" destOrd="0" presId="urn:microsoft.com/office/officeart/2009/3/layout/SubStepProcess"/>
    <dgm:cxn modelId="{405FF886-E102-4C08-AC47-D942C9272B44}" type="presParOf" srcId="{974BF905-71F5-4179-A65A-AF09B299336E}" destId="{D6EBC274-B18C-46B9-AEF3-E5FA001CDF43}" srcOrd="3" destOrd="0" presId="urn:microsoft.com/office/officeart/2009/3/layout/SubStepProcess"/>
    <dgm:cxn modelId="{86719379-5159-4084-B44F-E487B06370A2}" type="presParOf" srcId="{974BF905-71F5-4179-A65A-AF09B299336E}" destId="{D3CE2DDE-69C9-4EC7-B5C1-CB15FEEB89C9}" srcOrd="4" destOrd="0" presId="urn:microsoft.com/office/officeart/2009/3/layout/SubStepProcess"/>
    <dgm:cxn modelId="{C6BA4946-C3CA-4DAA-A91E-B7AD14E36942}" type="presParOf" srcId="{974BF905-71F5-4179-A65A-AF09B299336E}" destId="{2D9A1914-2EA7-43F5-BF00-959BDC8715BF}" srcOrd="5" destOrd="0" presId="urn:microsoft.com/office/officeart/2009/3/layout/SubStepProcess"/>
    <dgm:cxn modelId="{2DE33CCD-4577-42BB-9E40-4ED130B7F4FD}" type="presParOf" srcId="{2D9A1914-2EA7-43F5-BF00-959BDC8715BF}" destId="{41B323FD-E44D-4DFA-9497-08B681F47991}" srcOrd="0" destOrd="0" presId="urn:microsoft.com/office/officeart/2009/3/layout/SubStepProcess"/>
    <dgm:cxn modelId="{18E58788-80F7-468E-B238-8493F034B223}" type="presParOf" srcId="{2D9A1914-2EA7-43F5-BF00-959BDC8715BF}" destId="{E0BA60C3-F7B7-4FA2-9605-F423B1916D1A}" srcOrd="1" destOrd="0" presId="urn:microsoft.com/office/officeart/2009/3/layout/SubStepProcess"/>
    <dgm:cxn modelId="{E6A50531-1408-4403-B7CC-23E8A5F756BF}" type="presParOf" srcId="{2D9A1914-2EA7-43F5-BF00-959BDC8715BF}" destId="{32716794-DE90-4195-913D-7707081807F0}" srcOrd="2" destOrd="0" presId="urn:microsoft.com/office/officeart/2009/3/layout/SubStepProcess"/>
    <dgm:cxn modelId="{9E23480E-120E-4227-94C7-1E886B32AE2D}" type="presParOf" srcId="{2D9A1914-2EA7-43F5-BF00-959BDC8715BF}" destId="{FC5D6D26-9372-471F-9432-04C27E3FE66E}" srcOrd="3" destOrd="0" presId="urn:microsoft.com/office/officeart/2009/3/layout/SubStepProcess"/>
    <dgm:cxn modelId="{CAA65B96-9C1F-49F7-A9BE-A6A30903ED4A}" type="presParOf" srcId="{2D9A1914-2EA7-43F5-BF00-959BDC8715BF}" destId="{28F70C93-CA65-4E00-808C-7CD575218634}" srcOrd="4" destOrd="0" presId="urn:microsoft.com/office/officeart/2009/3/layout/SubStepProcess"/>
    <dgm:cxn modelId="{7B97E472-E55E-4FF4-BF13-985C8B9B6911}" type="presParOf" srcId="{89A21DDC-34CD-4C50-8BD3-086197EE4480}" destId="{0B044EBF-ED8A-41A9-B3D0-66BD552C42F8}" srcOrd="3" destOrd="0" presId="urn:microsoft.com/office/officeart/2009/3/layout/SubStepProcess"/>
    <dgm:cxn modelId="{13E4A5E2-9B73-444B-930F-23F785ACD547}" type="presParOf" srcId="{89A21DDC-34CD-4C50-8BD3-086197EE4480}" destId="{8175ED97-7E25-4F29-95D8-840F4BCD4884}"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02A5A-A34E-4BBA-B4C5-528D34A5A467}">
      <dsp:nvSpPr>
        <dsp:cNvPr id="0" name=""/>
        <dsp:cNvSpPr/>
      </dsp:nvSpPr>
      <dsp:spPr>
        <a:xfrm>
          <a:off x="782601" y="2065"/>
          <a:ext cx="2879410" cy="172764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En el Ecuador su domesticación ha mostrado registros desde sus inicios en </a:t>
          </a:r>
          <a:r>
            <a:rPr lang="es-EC" sz="1500" kern="1200" dirty="0" err="1" smtClean="0"/>
            <a:t>Salango</a:t>
          </a:r>
          <a:r>
            <a:rPr lang="es-EC" sz="1500" kern="1200" dirty="0" smtClean="0"/>
            <a:t>, al sur de la Provincia de Manabí.</a:t>
          </a:r>
          <a:endParaRPr lang="en-US" sz="1500" kern="1200" dirty="0"/>
        </a:p>
      </dsp:txBody>
      <dsp:txXfrm>
        <a:off x="833202" y="52666"/>
        <a:ext cx="2778208" cy="1626444"/>
      </dsp:txXfrm>
    </dsp:sp>
    <dsp:sp modelId="{9FE476B5-BD8A-4C4D-9113-3574F1592C8C}">
      <dsp:nvSpPr>
        <dsp:cNvPr id="0" name=""/>
        <dsp:cNvSpPr/>
      </dsp:nvSpPr>
      <dsp:spPr>
        <a:xfrm>
          <a:off x="3915399" y="508842"/>
          <a:ext cx="610434" cy="71409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3915399" y="651661"/>
        <a:ext cx="427304" cy="428455"/>
      </dsp:txXfrm>
    </dsp:sp>
    <dsp:sp modelId="{BA7D688D-0B29-46AA-B27C-8A440EBBE47D}">
      <dsp:nvSpPr>
        <dsp:cNvPr id="0" name=""/>
        <dsp:cNvSpPr/>
      </dsp:nvSpPr>
      <dsp:spPr>
        <a:xfrm>
          <a:off x="4813775" y="2065"/>
          <a:ext cx="2879410" cy="172764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Stahl (2004), manifiesta que los cuyes tienen la capacidad de adaptación a diversas condiciones climáticas, hasta alturas de 4.500 msnm</a:t>
          </a:r>
          <a:endParaRPr lang="en-US" sz="1500" kern="1200" dirty="0"/>
        </a:p>
      </dsp:txBody>
      <dsp:txXfrm>
        <a:off x="4864376" y="52666"/>
        <a:ext cx="2778208" cy="1626444"/>
      </dsp:txXfrm>
    </dsp:sp>
    <dsp:sp modelId="{171D02DD-B325-4E00-885F-D9929BE30C49}">
      <dsp:nvSpPr>
        <dsp:cNvPr id="0" name=""/>
        <dsp:cNvSpPr/>
      </dsp:nvSpPr>
      <dsp:spPr>
        <a:xfrm>
          <a:off x="7946573" y="508842"/>
          <a:ext cx="610434" cy="71409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7946573" y="651661"/>
        <a:ext cx="427304" cy="428455"/>
      </dsp:txXfrm>
    </dsp:sp>
    <dsp:sp modelId="{894E33ED-32BB-4C3B-9567-5A66CC3FC297}">
      <dsp:nvSpPr>
        <dsp:cNvPr id="0" name=""/>
        <dsp:cNvSpPr/>
      </dsp:nvSpPr>
      <dsp:spPr>
        <a:xfrm>
          <a:off x="8844949" y="2065"/>
          <a:ext cx="2879410" cy="172764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La producción  nacional y local, considera que la crianza de los cuyes (</a:t>
          </a:r>
          <a:r>
            <a:rPr lang="es-EC" sz="1500" i="1" kern="1200" dirty="0" smtClean="0"/>
            <a:t>C. </a:t>
          </a:r>
          <a:r>
            <a:rPr lang="es-EC" sz="1500" i="1" kern="1200" dirty="0" err="1" smtClean="0"/>
            <a:t>porcellus</a:t>
          </a:r>
          <a:r>
            <a:rPr lang="es-EC" sz="1500" kern="1200" dirty="0" smtClean="0"/>
            <a:t>) un buen generador de  ingresos económicos, debido a que tiene bajo costo de producción</a:t>
          </a:r>
          <a:endParaRPr lang="en-US" sz="1500" kern="1200" dirty="0"/>
        </a:p>
      </dsp:txBody>
      <dsp:txXfrm>
        <a:off x="8895550" y="52666"/>
        <a:ext cx="2778208" cy="1626444"/>
      </dsp:txXfrm>
    </dsp:sp>
    <dsp:sp modelId="{3E7A157F-9DE6-40B8-8382-B603239D8B6B}">
      <dsp:nvSpPr>
        <dsp:cNvPr id="0" name=""/>
        <dsp:cNvSpPr/>
      </dsp:nvSpPr>
      <dsp:spPr>
        <a:xfrm rot="5400000">
          <a:off x="9979437" y="1931270"/>
          <a:ext cx="610434" cy="714093"/>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5400000">
        <a:off x="10070427" y="1983099"/>
        <a:ext cx="428455" cy="427304"/>
      </dsp:txXfrm>
    </dsp:sp>
    <dsp:sp modelId="{3E084208-550A-4858-AB54-C17753028699}">
      <dsp:nvSpPr>
        <dsp:cNvPr id="0" name=""/>
        <dsp:cNvSpPr/>
      </dsp:nvSpPr>
      <dsp:spPr>
        <a:xfrm>
          <a:off x="8844949" y="2881476"/>
          <a:ext cx="2879410" cy="172764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Este proyecto de investigación, es beneficioso por los ingresos que puedan generar,  atribuyendo una expectativa de alternativas para crear e incentivar programas de desarrollo de productividad.</a:t>
          </a:r>
          <a:endParaRPr lang="en-US" sz="1500" kern="1200" dirty="0"/>
        </a:p>
      </dsp:txBody>
      <dsp:txXfrm>
        <a:off x="8895550" y="2932077"/>
        <a:ext cx="2778208" cy="1626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7D6F6-FCB3-4BE0-BC82-25D24E27F883}">
      <dsp:nvSpPr>
        <dsp:cNvPr id="0" name=""/>
        <dsp:cNvSpPr/>
      </dsp:nvSpPr>
      <dsp:spPr>
        <a:xfrm>
          <a:off x="1035364" y="0"/>
          <a:ext cx="9365125" cy="504105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0C9E8-7F89-4D60-8D5C-2273D72A5F44}">
      <dsp:nvSpPr>
        <dsp:cNvPr id="0" name=""/>
        <dsp:cNvSpPr/>
      </dsp:nvSpPr>
      <dsp:spPr>
        <a:xfrm>
          <a:off x="373356" y="1512315"/>
          <a:ext cx="3305338" cy="2016421"/>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La crianza de cuyes en la actualidad, se encuentra enfocada, tanto para productores como para consumidores </a:t>
          </a:r>
          <a:endParaRPr lang="en-US" sz="1700" kern="1200" dirty="0">
            <a:solidFill>
              <a:schemeClr val="tx1"/>
            </a:solidFill>
          </a:endParaRPr>
        </a:p>
      </dsp:txBody>
      <dsp:txXfrm>
        <a:off x="471790" y="1610749"/>
        <a:ext cx="3108470" cy="1819553"/>
      </dsp:txXfrm>
    </dsp:sp>
    <dsp:sp modelId="{E4FD441F-2453-4BC9-8710-E66A5768A368}">
      <dsp:nvSpPr>
        <dsp:cNvPr id="0" name=""/>
        <dsp:cNvSpPr/>
      </dsp:nvSpPr>
      <dsp:spPr>
        <a:xfrm>
          <a:off x="3856228" y="1512315"/>
          <a:ext cx="3305338" cy="2016421"/>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Los principales  problemas son;  las peleas entre ellos, debido a que se encuentra varios machos en una misma jaula</a:t>
          </a:r>
          <a:endParaRPr lang="en-US" sz="1700" kern="1200" dirty="0">
            <a:solidFill>
              <a:schemeClr val="tx1"/>
            </a:solidFill>
          </a:endParaRPr>
        </a:p>
      </dsp:txBody>
      <dsp:txXfrm>
        <a:off x="3954662" y="1610749"/>
        <a:ext cx="3108470" cy="1819553"/>
      </dsp:txXfrm>
    </dsp:sp>
    <dsp:sp modelId="{7B9F843D-0AC9-4281-88C8-AF757410A50C}">
      <dsp:nvSpPr>
        <dsp:cNvPr id="0" name=""/>
        <dsp:cNvSpPr/>
      </dsp:nvSpPr>
      <dsp:spPr>
        <a:xfrm>
          <a:off x="7339099" y="1512315"/>
          <a:ext cx="3305338" cy="2016421"/>
        </a:xfrm>
        <a:prstGeom prst="round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solidFill>
                <a:schemeClr val="tx1"/>
              </a:solidFill>
            </a:rPr>
            <a:t>La castración en los cuyes, es considerada una excelente opción, pero la falta de tecnificación en el manejo durante la vida reproductiva, no brindan las garantías necesarias para una crianza adecuada. </a:t>
          </a:r>
          <a:endParaRPr lang="en-US" sz="1700" kern="1200" dirty="0">
            <a:solidFill>
              <a:schemeClr val="tx1"/>
            </a:solidFill>
          </a:endParaRPr>
        </a:p>
      </dsp:txBody>
      <dsp:txXfrm>
        <a:off x="7437533" y="1610749"/>
        <a:ext cx="3108470" cy="1819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09653-0DBB-458D-8B0E-83D5744FF6D6}">
      <dsp:nvSpPr>
        <dsp:cNvPr id="0" name=""/>
        <dsp:cNvSpPr/>
      </dsp:nvSpPr>
      <dsp:spPr>
        <a:xfrm>
          <a:off x="2384" y="544771"/>
          <a:ext cx="1571918" cy="157191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DBCA </a:t>
          </a:r>
        </a:p>
        <a:p>
          <a:pPr lvl="0" algn="ctr" defTabSz="622300">
            <a:lnSpc>
              <a:spcPct val="90000"/>
            </a:lnSpc>
            <a:spcBef>
              <a:spcPct val="0"/>
            </a:spcBef>
            <a:spcAft>
              <a:spcPct val="35000"/>
            </a:spcAft>
          </a:pPr>
          <a:r>
            <a:rPr lang="es-EC" sz="1400" kern="1200" dirty="0" smtClean="0">
              <a:solidFill>
                <a:schemeClr val="tx1"/>
              </a:solidFill>
            </a:rPr>
            <a:t>diseño  bifactorial 3x3</a:t>
          </a:r>
          <a:endParaRPr lang="es-EC" sz="1400" kern="1200" dirty="0">
            <a:solidFill>
              <a:schemeClr val="tx1"/>
            </a:solidFill>
          </a:endParaRPr>
        </a:p>
      </dsp:txBody>
      <dsp:txXfrm>
        <a:off x="232586" y="774973"/>
        <a:ext cx="1111514" cy="1111514"/>
      </dsp:txXfrm>
    </dsp:sp>
    <dsp:sp modelId="{4967C715-7C3D-42C4-A3B1-CCDFD5BB3A1F}">
      <dsp:nvSpPr>
        <dsp:cNvPr id="0" name=""/>
        <dsp:cNvSpPr/>
      </dsp:nvSpPr>
      <dsp:spPr>
        <a:xfrm rot="19041445">
          <a:off x="1553101" y="1113805"/>
          <a:ext cx="513506" cy="0"/>
        </a:xfrm>
        <a:custGeom>
          <a:avLst/>
          <a:gdLst/>
          <a:ahLst/>
          <a:cxnLst/>
          <a:rect l="0" t="0" r="0" b="0"/>
          <a:pathLst>
            <a:path>
              <a:moveTo>
                <a:pt x="0" y="0"/>
              </a:moveTo>
              <a:lnTo>
                <a:pt x="51350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38637-B07E-4AD9-982F-AF2567AA246F}">
      <dsp:nvSpPr>
        <dsp:cNvPr id="0" name=""/>
        <dsp:cNvSpPr/>
      </dsp:nvSpPr>
      <dsp:spPr>
        <a:xfrm rot="13358555">
          <a:off x="3601154" y="1113805"/>
          <a:ext cx="513506" cy="0"/>
        </a:xfrm>
        <a:custGeom>
          <a:avLst/>
          <a:gdLst/>
          <a:ahLst/>
          <a:cxnLst/>
          <a:rect l="0" t="0" r="0" b="0"/>
          <a:pathLst>
            <a:path>
              <a:moveTo>
                <a:pt x="0" y="0"/>
              </a:moveTo>
              <a:lnTo>
                <a:pt x="51350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ED6A8-67B4-4B88-AD18-D82927207D12}">
      <dsp:nvSpPr>
        <dsp:cNvPr id="0" name=""/>
        <dsp:cNvSpPr/>
      </dsp:nvSpPr>
      <dsp:spPr>
        <a:xfrm>
          <a:off x="1998721" y="939875"/>
          <a:ext cx="183735" cy="0"/>
        </a:xfrm>
        <a:prstGeom prst="line">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53C32-36AA-4E85-9339-3CB933F3DD0C}">
      <dsp:nvSpPr>
        <dsp:cNvPr id="0" name=""/>
        <dsp:cNvSpPr/>
      </dsp:nvSpPr>
      <dsp:spPr>
        <a:xfrm>
          <a:off x="2182456" y="549020"/>
          <a:ext cx="1302850" cy="7817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9 Tratamientos</a:t>
          </a:r>
          <a:endParaRPr lang="es-EC" sz="1400" kern="1200" dirty="0">
            <a:solidFill>
              <a:schemeClr val="tx1"/>
            </a:solidFill>
          </a:endParaRPr>
        </a:p>
      </dsp:txBody>
      <dsp:txXfrm>
        <a:off x="2182456" y="549020"/>
        <a:ext cx="1302850" cy="781710"/>
      </dsp:txXfrm>
    </dsp:sp>
    <dsp:sp modelId="{61B71807-4EB2-4CD4-93F4-7AA5274FCEE6}">
      <dsp:nvSpPr>
        <dsp:cNvPr id="0" name=""/>
        <dsp:cNvSpPr/>
      </dsp:nvSpPr>
      <dsp:spPr>
        <a:xfrm>
          <a:off x="3485306" y="939875"/>
          <a:ext cx="183735" cy="0"/>
        </a:xfrm>
        <a:prstGeom prst="line">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EBC274-B18C-46B9-AEF3-E5FA001CDF43}">
      <dsp:nvSpPr>
        <dsp:cNvPr id="0" name=""/>
        <dsp:cNvSpPr/>
      </dsp:nvSpPr>
      <dsp:spPr>
        <a:xfrm rot="2558555">
          <a:off x="1553101" y="1547655"/>
          <a:ext cx="513506" cy="0"/>
        </a:xfrm>
        <a:custGeom>
          <a:avLst/>
          <a:gdLst/>
          <a:ahLst/>
          <a:cxnLst/>
          <a:rect l="0" t="0" r="0" b="0"/>
          <a:pathLst>
            <a:path>
              <a:moveTo>
                <a:pt x="0" y="0"/>
              </a:moveTo>
              <a:lnTo>
                <a:pt x="51350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E2DDE-69C9-4EC7-B5C1-CB15FEEB89C9}">
      <dsp:nvSpPr>
        <dsp:cNvPr id="0" name=""/>
        <dsp:cNvSpPr/>
      </dsp:nvSpPr>
      <dsp:spPr>
        <a:xfrm rot="8241445">
          <a:off x="3601154" y="1547655"/>
          <a:ext cx="513506" cy="0"/>
        </a:xfrm>
        <a:custGeom>
          <a:avLst/>
          <a:gdLst/>
          <a:ahLst/>
          <a:cxnLst/>
          <a:rect l="0" t="0" r="0" b="0"/>
          <a:pathLst>
            <a:path>
              <a:moveTo>
                <a:pt x="0" y="0"/>
              </a:moveTo>
              <a:lnTo>
                <a:pt x="51350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16794-DE90-4195-913D-7707081807F0}">
      <dsp:nvSpPr>
        <dsp:cNvPr id="0" name=""/>
        <dsp:cNvSpPr/>
      </dsp:nvSpPr>
      <dsp:spPr>
        <a:xfrm>
          <a:off x="1998721" y="1721585"/>
          <a:ext cx="183735" cy="0"/>
        </a:xfrm>
        <a:prstGeom prst="line">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D6D26-9372-471F-9432-04C27E3FE66E}">
      <dsp:nvSpPr>
        <dsp:cNvPr id="0" name=""/>
        <dsp:cNvSpPr/>
      </dsp:nvSpPr>
      <dsp:spPr>
        <a:xfrm>
          <a:off x="2182456" y="1330730"/>
          <a:ext cx="1302850" cy="78171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3 </a:t>
          </a:r>
          <a:r>
            <a:rPr lang="es-EC" sz="1400" kern="1200" dirty="0" smtClean="0">
              <a:solidFill>
                <a:schemeClr val="tx1"/>
              </a:solidFill>
            </a:rPr>
            <a:t>Repeticiones</a:t>
          </a:r>
          <a:endParaRPr lang="es-EC" sz="1400" kern="1200" dirty="0">
            <a:solidFill>
              <a:schemeClr val="tx1"/>
            </a:solidFill>
          </a:endParaRPr>
        </a:p>
      </dsp:txBody>
      <dsp:txXfrm>
        <a:off x="2182456" y="1330730"/>
        <a:ext cx="1302850" cy="781710"/>
      </dsp:txXfrm>
    </dsp:sp>
    <dsp:sp modelId="{28F70C93-CA65-4E00-808C-7CD575218634}">
      <dsp:nvSpPr>
        <dsp:cNvPr id="0" name=""/>
        <dsp:cNvSpPr/>
      </dsp:nvSpPr>
      <dsp:spPr>
        <a:xfrm>
          <a:off x="3485306" y="1721585"/>
          <a:ext cx="183735" cy="0"/>
        </a:xfrm>
        <a:prstGeom prst="line">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75ED97-7E25-4F29-95D8-840F4BCD4884}">
      <dsp:nvSpPr>
        <dsp:cNvPr id="0" name=""/>
        <dsp:cNvSpPr/>
      </dsp:nvSpPr>
      <dsp:spPr>
        <a:xfrm>
          <a:off x="4093459" y="544771"/>
          <a:ext cx="1571918" cy="1571918"/>
        </a:xfrm>
        <a:prstGeom prst="ellipse">
          <a:avLst/>
        </a:prstGeom>
        <a:solidFill>
          <a:schemeClr val="accent3">
            <a:hueOff val="10192614"/>
            <a:satOff val="-831"/>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Análisis funcional:</a:t>
          </a:r>
        </a:p>
        <a:p>
          <a:pPr lvl="0" algn="ctr" defTabSz="622300">
            <a:lnSpc>
              <a:spcPct val="90000"/>
            </a:lnSpc>
            <a:spcBef>
              <a:spcPct val="0"/>
            </a:spcBef>
            <a:spcAft>
              <a:spcPct val="35000"/>
            </a:spcAft>
          </a:pPr>
          <a:r>
            <a:rPr lang="es-EC" sz="1400" kern="1200" dirty="0" smtClean="0">
              <a:solidFill>
                <a:schemeClr val="tx1"/>
              </a:solidFill>
            </a:rPr>
            <a:t>Prueba de Tukey 5%</a:t>
          </a:r>
          <a:endParaRPr lang="es-EC" sz="1400" kern="1200" dirty="0">
            <a:solidFill>
              <a:schemeClr val="tx1"/>
            </a:solidFill>
          </a:endParaRPr>
        </a:p>
      </dsp:txBody>
      <dsp:txXfrm>
        <a:off x="4323661" y="774973"/>
        <a:ext cx="1111514" cy="11115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4A2E3D6-104A-4AAE-926C-38C9BA35AD85}"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3308-13FE-47FF-B1E7-F55AAD0D01A6}"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68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A2E3D6-104A-4AAE-926C-38C9BA35AD85}"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294952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A2E3D6-104A-4AAE-926C-38C9BA35AD85}"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237122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A2E3D6-104A-4AAE-926C-38C9BA35AD85}"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291713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4A2E3D6-104A-4AAE-926C-38C9BA35AD85}"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3308-13FE-47FF-B1E7-F55AAD0D01A6}" type="slidenum">
              <a:rPr lang="en-US" smtClean="0"/>
              <a:t>‹Nº›</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57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4A2E3D6-104A-4AAE-926C-38C9BA35AD85}"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414308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A2E3D6-104A-4AAE-926C-38C9BA35AD85}"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34322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4A2E3D6-104A-4AAE-926C-38C9BA35AD85}"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15274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A2E3D6-104A-4AAE-926C-38C9BA35AD85}" type="datetimeFigureOut">
              <a:rPr lang="en-US" smtClean="0"/>
              <a:t>8/23/2021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367376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A2E3D6-104A-4AAE-926C-38C9BA35AD85}" type="datetimeFigureOut">
              <a:rPr lang="en-US" smtClean="0"/>
              <a:t>8/23/2021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5C3308-13FE-47FF-B1E7-F55AAD0D01A6}" type="slidenum">
              <a:rPr lang="en-US" smtClean="0"/>
              <a:t>‹Nº›</a:t>
            </a:fld>
            <a:endParaRPr lang="en-US"/>
          </a:p>
        </p:txBody>
      </p:sp>
    </p:spTree>
    <p:extLst>
      <p:ext uri="{BB962C8B-B14F-4D97-AF65-F5344CB8AC3E}">
        <p14:creationId xmlns:p14="http://schemas.microsoft.com/office/powerpoint/2010/main" val="298253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4A2E3D6-104A-4AAE-926C-38C9BA35AD85}"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3308-13FE-47FF-B1E7-F55AAD0D01A6}" type="slidenum">
              <a:rPr lang="en-US" smtClean="0"/>
              <a:t>‹Nº›</a:t>
            </a:fld>
            <a:endParaRPr lang="en-US"/>
          </a:p>
        </p:txBody>
      </p:sp>
    </p:spTree>
    <p:extLst>
      <p:ext uri="{BB962C8B-B14F-4D97-AF65-F5344CB8AC3E}">
        <p14:creationId xmlns:p14="http://schemas.microsoft.com/office/powerpoint/2010/main" val="155518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A2E3D6-104A-4AAE-926C-38C9BA35AD85}" type="datetimeFigureOut">
              <a:rPr lang="en-US" smtClean="0"/>
              <a:t>8/23/2021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5C3308-13FE-47FF-B1E7-F55AAD0D01A6}" type="slidenum">
              <a:rPr lang="en-US" smtClean="0"/>
              <a:t>‹Nº›</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74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1.tmp"/></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5.tm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21B673-88D5-4BFD-BE49-9113F5149A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4149" y="141016"/>
            <a:ext cx="5227443" cy="1029730"/>
          </a:xfrm>
          <a:prstGeom prst="rect">
            <a:avLst/>
          </a:prstGeom>
        </p:spPr>
      </p:pic>
      <p:sp>
        <p:nvSpPr>
          <p:cNvPr id="5" name="Rectángulo 4"/>
          <p:cNvSpPr/>
          <p:nvPr/>
        </p:nvSpPr>
        <p:spPr>
          <a:xfrm>
            <a:off x="1885406" y="1355412"/>
            <a:ext cx="7924800" cy="646331"/>
          </a:xfrm>
          <a:prstGeom prst="rect">
            <a:avLst/>
          </a:prstGeom>
        </p:spPr>
        <p:txBody>
          <a:bodyPr wrap="square">
            <a:spAutoFit/>
          </a:bodyPr>
          <a:lstStyle/>
          <a:p>
            <a:pPr algn="ctr"/>
            <a:r>
              <a:rPr lang="es-EC" b="1" dirty="0" smtClean="0"/>
              <a:t>DEPARTAMENTO DE CIENCIAS DE LA VIDA Y LA AGRICULTURA</a:t>
            </a:r>
            <a:br>
              <a:rPr lang="es-EC" b="1" dirty="0" smtClean="0"/>
            </a:br>
            <a:r>
              <a:rPr lang="es-EC" b="1" dirty="0" smtClean="0"/>
              <a:t>CARRERA DE INGENIERÍA AGROPECUARIA</a:t>
            </a:r>
            <a:endParaRPr lang="es-EC" b="1" dirty="0"/>
          </a:p>
        </p:txBody>
      </p:sp>
      <p:sp>
        <p:nvSpPr>
          <p:cNvPr id="6" name="Rectángulo 5"/>
          <p:cNvSpPr/>
          <p:nvPr/>
        </p:nvSpPr>
        <p:spPr>
          <a:xfrm>
            <a:off x="300446" y="2125900"/>
            <a:ext cx="11586754" cy="1141146"/>
          </a:xfrm>
          <a:prstGeom prst="rect">
            <a:avLst/>
          </a:prstGeom>
        </p:spPr>
        <p:txBody>
          <a:bodyPr wrap="square">
            <a:spAutoFit/>
          </a:bodyPr>
          <a:lstStyle/>
          <a:p>
            <a:pPr algn="ctr">
              <a:lnSpc>
                <a:spcPct val="150000"/>
              </a:lnSpc>
              <a:spcAft>
                <a:spcPts val="0"/>
              </a:spcAft>
            </a:pPr>
            <a:r>
              <a:rPr lang="es-EC" sz="2400" b="1" dirty="0">
                <a:solidFill>
                  <a:srgbClr val="000000"/>
                </a:solidFill>
                <a:ea typeface="Times New Roman" panose="02020603050405020304" pitchFamily="18" charset="0"/>
              </a:rPr>
              <a:t>E</a:t>
            </a:r>
            <a:r>
              <a:rPr lang="es-EC" sz="2400" b="1" dirty="0" smtClean="0">
                <a:solidFill>
                  <a:srgbClr val="000000"/>
                </a:solidFill>
                <a:ea typeface="Times New Roman" panose="02020603050405020304" pitchFamily="18" charset="0"/>
              </a:rPr>
              <a:t>valuación de tres diferentes químicos </a:t>
            </a:r>
            <a:r>
              <a:rPr lang="es-EC" sz="2400" b="1" dirty="0" err="1" smtClean="0">
                <a:solidFill>
                  <a:srgbClr val="000000"/>
                </a:solidFill>
                <a:ea typeface="Times New Roman" panose="02020603050405020304" pitchFamily="18" charset="0"/>
              </a:rPr>
              <a:t>esclerosantes</a:t>
            </a:r>
            <a:r>
              <a:rPr lang="es-EC" sz="2400" b="1" dirty="0" smtClean="0">
                <a:solidFill>
                  <a:srgbClr val="000000"/>
                </a:solidFill>
                <a:ea typeface="Times New Roman" panose="02020603050405020304" pitchFamily="18" charset="0"/>
              </a:rPr>
              <a:t> utilizados en la castración de cuyes </a:t>
            </a:r>
            <a:r>
              <a:rPr lang="es-EC" sz="2400" dirty="0" smtClean="0">
                <a:solidFill>
                  <a:srgbClr val="000000"/>
                </a:solidFill>
                <a:ea typeface="Times New Roman" panose="02020603050405020304" pitchFamily="18" charset="0"/>
              </a:rPr>
              <a:t>(</a:t>
            </a:r>
            <a:r>
              <a:rPr lang="es-EC" sz="2400" i="1" dirty="0">
                <a:solidFill>
                  <a:srgbClr val="000000"/>
                </a:solidFill>
                <a:ea typeface="Times New Roman" panose="02020603050405020304" pitchFamily="18" charset="0"/>
              </a:rPr>
              <a:t>C</a:t>
            </a:r>
            <a:r>
              <a:rPr lang="es-EC" sz="2400" i="1" dirty="0" smtClean="0">
                <a:solidFill>
                  <a:srgbClr val="000000"/>
                </a:solidFill>
                <a:ea typeface="Times New Roman" panose="02020603050405020304" pitchFamily="18" charset="0"/>
              </a:rPr>
              <a:t>avia </a:t>
            </a:r>
            <a:r>
              <a:rPr lang="es-EC" sz="2400" i="1" dirty="0" err="1" smtClean="0">
                <a:solidFill>
                  <a:srgbClr val="000000"/>
                </a:solidFill>
                <a:ea typeface="Times New Roman" panose="02020603050405020304" pitchFamily="18" charset="0"/>
              </a:rPr>
              <a:t>porcellus</a:t>
            </a:r>
            <a:r>
              <a:rPr lang="es-EC" sz="2400" i="1" dirty="0" smtClean="0">
                <a:solidFill>
                  <a:srgbClr val="000000"/>
                </a:solidFill>
                <a:ea typeface="Times New Roman" panose="02020603050405020304" pitchFamily="18" charset="0"/>
              </a:rPr>
              <a:t> </a:t>
            </a:r>
            <a:r>
              <a:rPr lang="es-EC" sz="2400" dirty="0">
                <a:solidFill>
                  <a:srgbClr val="000000"/>
                </a:solidFill>
                <a:ea typeface="Times New Roman" panose="02020603050405020304" pitchFamily="18" charset="0"/>
              </a:rPr>
              <a:t>L</a:t>
            </a:r>
            <a:r>
              <a:rPr lang="es-EC" sz="2400" dirty="0" smtClean="0">
                <a:solidFill>
                  <a:srgbClr val="000000"/>
                </a:solidFill>
                <a:ea typeface="Times New Roman" panose="02020603050405020304" pitchFamily="18" charset="0"/>
              </a:rPr>
              <a:t>.), </a:t>
            </a:r>
            <a:r>
              <a:rPr lang="es-EC" sz="2400" b="1" dirty="0" smtClean="0">
                <a:solidFill>
                  <a:srgbClr val="000000"/>
                </a:solidFill>
                <a:ea typeface="Times New Roman" panose="02020603050405020304" pitchFamily="18" charset="0"/>
              </a:rPr>
              <a:t>alimentados con una dieta mixta. </a:t>
            </a:r>
            <a:endParaRPr lang="en-US" sz="2000" b="1" dirty="0">
              <a:effectLst/>
              <a:ea typeface="Calibri" panose="020F0502020204030204" pitchFamily="34" charset="0"/>
            </a:endParaRPr>
          </a:p>
        </p:txBody>
      </p:sp>
      <p:sp>
        <p:nvSpPr>
          <p:cNvPr id="8" name="Rectángulo 7"/>
          <p:cNvSpPr/>
          <p:nvPr/>
        </p:nvSpPr>
        <p:spPr>
          <a:xfrm>
            <a:off x="2627436" y="3386738"/>
            <a:ext cx="6096000" cy="923330"/>
          </a:xfrm>
          <a:prstGeom prst="rect">
            <a:avLst/>
          </a:prstGeom>
        </p:spPr>
        <p:txBody>
          <a:bodyPr>
            <a:spAutoFit/>
          </a:bodyPr>
          <a:lstStyle/>
          <a:p>
            <a:pPr algn="ctr"/>
            <a:r>
              <a:rPr lang="es-EC" b="1" dirty="0">
                <a:solidFill>
                  <a:srgbClr val="000000"/>
                </a:solidFill>
              </a:rPr>
              <a:t>Autores:</a:t>
            </a:r>
            <a:endParaRPr lang="es-EC" sz="1600" b="1" dirty="0">
              <a:solidFill>
                <a:srgbClr val="000000"/>
              </a:solidFill>
            </a:endParaRPr>
          </a:p>
          <a:p>
            <a:pPr algn="ctr"/>
            <a:r>
              <a:rPr lang="es-EC" dirty="0" smtClean="0">
                <a:solidFill>
                  <a:srgbClr val="000000"/>
                </a:solidFill>
              </a:rPr>
              <a:t>Dayana Patricia Condo Herrera</a:t>
            </a:r>
            <a:endParaRPr lang="es-EC" dirty="0">
              <a:solidFill>
                <a:srgbClr val="000000"/>
              </a:solidFill>
            </a:endParaRPr>
          </a:p>
          <a:p>
            <a:pPr algn="ctr"/>
            <a:r>
              <a:rPr lang="es-EC" dirty="0" err="1" smtClean="0">
                <a:solidFill>
                  <a:srgbClr val="000000"/>
                </a:solidFill>
              </a:rPr>
              <a:t>Jayerlin</a:t>
            </a:r>
            <a:r>
              <a:rPr lang="es-EC" dirty="0" smtClean="0">
                <a:solidFill>
                  <a:srgbClr val="000000"/>
                </a:solidFill>
              </a:rPr>
              <a:t> Paola </a:t>
            </a:r>
            <a:r>
              <a:rPr lang="es-EC" dirty="0" err="1" smtClean="0">
                <a:solidFill>
                  <a:srgbClr val="000000"/>
                </a:solidFill>
              </a:rPr>
              <a:t>Porozo</a:t>
            </a:r>
            <a:r>
              <a:rPr lang="es-EC" dirty="0" smtClean="0">
                <a:solidFill>
                  <a:srgbClr val="000000"/>
                </a:solidFill>
              </a:rPr>
              <a:t> Montenegro</a:t>
            </a:r>
            <a:endParaRPr lang="es-EC" dirty="0">
              <a:solidFill>
                <a:srgbClr val="000000"/>
              </a:solidFill>
            </a:endParaRPr>
          </a:p>
        </p:txBody>
      </p:sp>
      <p:sp>
        <p:nvSpPr>
          <p:cNvPr id="9" name="Rectángulo 8"/>
          <p:cNvSpPr/>
          <p:nvPr/>
        </p:nvSpPr>
        <p:spPr>
          <a:xfrm>
            <a:off x="2627436" y="4494734"/>
            <a:ext cx="6096000" cy="646331"/>
          </a:xfrm>
          <a:prstGeom prst="rect">
            <a:avLst/>
          </a:prstGeom>
        </p:spPr>
        <p:txBody>
          <a:bodyPr>
            <a:spAutoFit/>
          </a:bodyPr>
          <a:lstStyle/>
          <a:p>
            <a:pPr algn="ctr"/>
            <a:r>
              <a:rPr lang="es-EC" b="1" dirty="0">
                <a:solidFill>
                  <a:srgbClr val="000000"/>
                </a:solidFill>
              </a:rPr>
              <a:t>Director:</a:t>
            </a:r>
            <a:endParaRPr lang="es-EC" sz="1600" b="1" dirty="0">
              <a:solidFill>
                <a:srgbClr val="000000"/>
              </a:solidFill>
            </a:endParaRPr>
          </a:p>
          <a:p>
            <a:pPr algn="ctr"/>
            <a:r>
              <a:rPr lang="es-EC" dirty="0">
                <a:solidFill>
                  <a:srgbClr val="000000"/>
                </a:solidFill>
              </a:rPr>
              <a:t>Dr. Iván Jacinto Naranjo Santamaría M. Sc.</a:t>
            </a:r>
            <a:endParaRPr lang="es-EC" dirty="0">
              <a:solidFill>
                <a:srgbClr val="000000"/>
              </a:solidFill>
            </a:endParaRPr>
          </a:p>
        </p:txBody>
      </p:sp>
      <p:sp>
        <p:nvSpPr>
          <p:cNvPr id="10" name="Rectángulo 9"/>
          <p:cNvSpPr/>
          <p:nvPr/>
        </p:nvSpPr>
        <p:spPr>
          <a:xfrm>
            <a:off x="2799806" y="5496338"/>
            <a:ext cx="6096000" cy="646331"/>
          </a:xfrm>
          <a:prstGeom prst="rect">
            <a:avLst/>
          </a:prstGeom>
        </p:spPr>
        <p:txBody>
          <a:bodyPr>
            <a:spAutoFit/>
          </a:bodyPr>
          <a:lstStyle/>
          <a:p>
            <a:pPr algn="ctr"/>
            <a:r>
              <a:rPr lang="es-EC" dirty="0">
                <a:solidFill>
                  <a:srgbClr val="000000"/>
                </a:solidFill>
              </a:rPr>
              <a:t>Santo Domingo, Ecuador.</a:t>
            </a:r>
          </a:p>
          <a:p>
            <a:pPr algn="ctr"/>
            <a:r>
              <a:rPr lang="es-EC" dirty="0">
                <a:solidFill>
                  <a:srgbClr val="000000"/>
                </a:solidFill>
              </a:rPr>
              <a:t>2021</a:t>
            </a:r>
            <a:endParaRPr lang="es-EC" dirty="0">
              <a:solidFill>
                <a:srgbClr val="000000"/>
              </a:solidFill>
            </a:endParaRPr>
          </a:p>
        </p:txBody>
      </p:sp>
    </p:spTree>
    <p:extLst>
      <p:ext uri="{BB962C8B-B14F-4D97-AF65-F5344CB8AC3E}">
        <p14:creationId xmlns:p14="http://schemas.microsoft.com/office/powerpoint/2010/main" val="210247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92;p50"/>
          <p:cNvSpPr txBox="1">
            <a:spLocks noGrp="1"/>
          </p:cNvSpPr>
          <p:nvPr>
            <p:ph type="title"/>
          </p:nvPr>
        </p:nvSpPr>
        <p:spPr>
          <a:xfrm>
            <a:off x="0" y="2058294"/>
            <a:ext cx="3931920" cy="13772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smtClean="0">
                <a:solidFill>
                  <a:schemeClr val="tx1"/>
                </a:solidFill>
                <a:latin typeface="+mn-lt"/>
              </a:rPr>
              <a:t>RESULTADOS</a:t>
            </a:r>
            <a:br>
              <a:rPr lang="en" sz="5400" b="1" dirty="0" smtClean="0">
                <a:solidFill>
                  <a:schemeClr val="tx1"/>
                </a:solidFill>
                <a:latin typeface="+mn-lt"/>
              </a:rPr>
            </a:br>
            <a:r>
              <a:rPr lang="en" sz="5400" b="1" dirty="0" smtClean="0">
                <a:solidFill>
                  <a:schemeClr val="tx1"/>
                </a:solidFill>
                <a:latin typeface="+mn-lt"/>
              </a:rPr>
              <a:t>y</a:t>
            </a:r>
            <a:br>
              <a:rPr lang="en" sz="5400" b="1" dirty="0" smtClean="0">
                <a:solidFill>
                  <a:schemeClr val="tx1"/>
                </a:solidFill>
                <a:latin typeface="+mn-lt"/>
              </a:rPr>
            </a:br>
            <a:r>
              <a:rPr lang="en" sz="5400" b="1" dirty="0" smtClean="0">
                <a:solidFill>
                  <a:schemeClr val="tx1"/>
                </a:solidFill>
                <a:latin typeface="+mn-lt"/>
              </a:rPr>
              <a:t>DISCUSIÓN</a:t>
            </a:r>
            <a:endParaRPr sz="5400" b="1" dirty="0">
              <a:solidFill>
                <a:schemeClr val="tx1"/>
              </a:solidFill>
              <a:latin typeface="+mn-lt"/>
            </a:endParaRPr>
          </a:p>
        </p:txBody>
      </p:sp>
      <p:pic>
        <p:nvPicPr>
          <p:cNvPr id="7" name="Imagen 6" descr="Recorte de pantalla"/>
          <p:cNvPicPr>
            <a:picLocks noChangeAspect="1"/>
          </p:cNvPicPr>
          <p:nvPr/>
        </p:nvPicPr>
        <p:blipFill rotWithShape="1">
          <a:blip r:embed="rId2">
            <a:extLst>
              <a:ext uri="{28A0092B-C50C-407E-A947-70E740481C1C}">
                <a14:useLocalDpi xmlns:a14="http://schemas.microsoft.com/office/drawing/2010/main" val="0"/>
              </a:ext>
            </a:extLst>
          </a:blip>
          <a:srcRect l="4292"/>
          <a:stretch/>
        </p:blipFill>
        <p:spPr>
          <a:xfrm>
            <a:off x="7431698" y="170344"/>
            <a:ext cx="4546942" cy="5846758"/>
          </a:xfrm>
          <a:prstGeom prst="rect">
            <a:avLst/>
          </a:prstGeom>
          <a:ln>
            <a:noFill/>
          </a:ln>
          <a:effectLst>
            <a:softEdge rad="112500"/>
          </a:effectLst>
        </p:spPr>
      </p:pic>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0" y="178532"/>
            <a:ext cx="3499778" cy="5838570"/>
          </a:xfrm>
          <a:prstGeom prst="rect">
            <a:avLst/>
          </a:prstGeom>
          <a:ln>
            <a:noFill/>
          </a:ln>
          <a:effectLst>
            <a:softEdge rad="112500"/>
          </a:effectLst>
        </p:spPr>
      </p:pic>
    </p:spTree>
    <p:extLst>
      <p:ext uri="{BB962C8B-B14F-4D97-AF65-F5344CB8AC3E}">
        <p14:creationId xmlns:p14="http://schemas.microsoft.com/office/powerpoint/2010/main" val="3106750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31333" y="396101"/>
            <a:ext cx="4642895" cy="584775"/>
          </a:xfrm>
          <a:prstGeom prst="rect">
            <a:avLst/>
          </a:prstGeom>
        </p:spPr>
        <p:txBody>
          <a:bodyPr wrap="square">
            <a:spAutoFit/>
          </a:bodyPr>
          <a:lstStyle/>
          <a:p>
            <a:r>
              <a:rPr lang="es-ES" sz="3200" b="1" dirty="0">
                <a:latin typeface="Calibri" panose="020F0502020204030204" pitchFamily="34" charset="0"/>
                <a:ea typeface="Times New Roman" panose="02020603050405020304" pitchFamily="18" charset="0"/>
              </a:rPr>
              <a:t>Diámetro de los testículos</a:t>
            </a:r>
            <a:endParaRPr lang="en-US" sz="3200" b="1" dirty="0"/>
          </a:p>
        </p:txBody>
      </p:sp>
      <p:sp>
        <p:nvSpPr>
          <p:cNvPr id="6" name="Rectángulo 5"/>
          <p:cNvSpPr/>
          <p:nvPr/>
        </p:nvSpPr>
        <p:spPr>
          <a:xfrm>
            <a:off x="2393384" y="5239087"/>
            <a:ext cx="1992853" cy="923330"/>
          </a:xfrm>
          <a:prstGeom prst="rect">
            <a:avLst/>
          </a:prstGeom>
        </p:spPr>
        <p:txBody>
          <a:bodyPr wrap="none">
            <a:spAutoFit/>
          </a:bodyPr>
          <a:lstStyle/>
          <a:p>
            <a:pPr algn="ctr"/>
            <a:r>
              <a:rPr lang="es-EC" dirty="0" smtClean="0">
                <a:ea typeface="Times New Roman" panose="02020603050405020304" pitchFamily="18" charset="0"/>
              </a:rPr>
              <a:t>Ácido Láctico</a:t>
            </a:r>
          </a:p>
          <a:p>
            <a:pPr algn="ctr"/>
            <a:r>
              <a:rPr lang="es-EC" dirty="0" smtClean="0">
                <a:ea typeface="Times New Roman" panose="02020603050405020304" pitchFamily="18" charset="0"/>
              </a:rPr>
              <a:t>4 mm </a:t>
            </a:r>
          </a:p>
          <a:p>
            <a:pPr algn="ctr"/>
            <a:r>
              <a:rPr lang="es-EC" dirty="0" smtClean="0"/>
              <a:t>(0,01-0,02 -0,03)ml</a:t>
            </a:r>
            <a:endParaRPr lang="en-US" dirty="0"/>
          </a:p>
        </p:txBody>
      </p:sp>
      <p:sp>
        <p:nvSpPr>
          <p:cNvPr id="7" name="Rectángulo 6"/>
          <p:cNvSpPr/>
          <p:nvPr/>
        </p:nvSpPr>
        <p:spPr>
          <a:xfrm>
            <a:off x="5180374" y="5253912"/>
            <a:ext cx="2005677" cy="1200329"/>
          </a:xfrm>
          <a:prstGeom prst="rect">
            <a:avLst/>
          </a:prstGeom>
        </p:spPr>
        <p:txBody>
          <a:bodyPr wrap="none">
            <a:spAutoFit/>
          </a:bodyPr>
          <a:lstStyle/>
          <a:p>
            <a:pPr algn="ctr"/>
            <a:r>
              <a:rPr lang="es-EC" dirty="0" smtClean="0">
                <a:ea typeface="Times New Roman" panose="02020603050405020304" pitchFamily="18" charset="0"/>
              </a:rPr>
              <a:t>Etanol</a:t>
            </a:r>
          </a:p>
          <a:p>
            <a:pPr algn="ctr"/>
            <a:r>
              <a:rPr lang="es-EC" dirty="0" smtClean="0"/>
              <a:t>4 mm</a:t>
            </a:r>
          </a:p>
          <a:p>
            <a:pPr algn="ctr"/>
            <a:r>
              <a:rPr lang="es-EC" dirty="0" smtClean="0"/>
              <a:t>(0,01-0,02 -0,03)ml</a:t>
            </a:r>
            <a:endParaRPr lang="en-US" dirty="0" smtClean="0"/>
          </a:p>
          <a:p>
            <a:endParaRPr lang="en-US" dirty="0"/>
          </a:p>
        </p:txBody>
      </p:sp>
      <p:sp>
        <p:nvSpPr>
          <p:cNvPr id="8" name="Rectángulo 7"/>
          <p:cNvSpPr/>
          <p:nvPr/>
        </p:nvSpPr>
        <p:spPr>
          <a:xfrm>
            <a:off x="8176143" y="5331408"/>
            <a:ext cx="889988" cy="923330"/>
          </a:xfrm>
          <a:prstGeom prst="rect">
            <a:avLst/>
          </a:prstGeom>
        </p:spPr>
        <p:txBody>
          <a:bodyPr wrap="none">
            <a:spAutoFit/>
          </a:bodyPr>
          <a:lstStyle/>
          <a:p>
            <a:pPr algn="ctr"/>
            <a:r>
              <a:rPr lang="es-EC" dirty="0" smtClean="0">
                <a:ea typeface="Times New Roman" panose="02020603050405020304" pitchFamily="18" charset="0"/>
              </a:rPr>
              <a:t>F</a:t>
            </a:r>
            <a:r>
              <a:rPr lang="es-EC" dirty="0" smtClean="0">
                <a:ea typeface="Times New Roman" panose="02020603050405020304" pitchFamily="18" charset="0"/>
              </a:rPr>
              <a:t>ormol</a:t>
            </a:r>
          </a:p>
          <a:p>
            <a:pPr algn="ctr"/>
            <a:r>
              <a:rPr lang="es-EC" dirty="0" smtClean="0">
                <a:ea typeface="Times New Roman" panose="02020603050405020304" pitchFamily="18" charset="0"/>
              </a:rPr>
              <a:t>5 mm</a:t>
            </a:r>
          </a:p>
          <a:p>
            <a:pPr algn="ctr"/>
            <a:r>
              <a:rPr lang="es-EC" dirty="0" smtClean="0">
                <a:ea typeface="Times New Roman" panose="02020603050405020304" pitchFamily="18" charset="0"/>
              </a:rPr>
              <a:t>0,01 ml</a:t>
            </a:r>
            <a:endParaRPr lang="es-EC" dirty="0" smtClean="0">
              <a:ea typeface="Times New Roman" panose="02020603050405020304" pitchFamily="18" charset="0"/>
            </a:endParaRPr>
          </a:p>
        </p:txBody>
      </p:sp>
      <p:sp>
        <p:nvSpPr>
          <p:cNvPr id="9" name="Rectángulo 8"/>
          <p:cNvSpPr/>
          <p:nvPr/>
        </p:nvSpPr>
        <p:spPr>
          <a:xfrm>
            <a:off x="10056223" y="5361844"/>
            <a:ext cx="1737361" cy="923330"/>
          </a:xfrm>
          <a:prstGeom prst="rect">
            <a:avLst/>
          </a:prstGeom>
        </p:spPr>
        <p:txBody>
          <a:bodyPr wrap="square">
            <a:spAutoFit/>
          </a:bodyPr>
          <a:lstStyle/>
          <a:p>
            <a:pPr algn="ctr"/>
            <a:r>
              <a:rPr lang="es-EC" dirty="0" smtClean="0">
                <a:latin typeface="+mj-lt"/>
                <a:ea typeface="Times New Roman" panose="02020603050405020304" pitchFamily="18" charset="0"/>
              </a:rPr>
              <a:t>Formol</a:t>
            </a:r>
          </a:p>
          <a:p>
            <a:pPr algn="ctr"/>
            <a:r>
              <a:rPr lang="es-EC" dirty="0" smtClean="0">
                <a:latin typeface="+mj-lt"/>
                <a:ea typeface="Times New Roman" panose="02020603050405020304" pitchFamily="18" charset="0"/>
              </a:rPr>
              <a:t>4,5</a:t>
            </a:r>
            <a:r>
              <a:rPr lang="es-EC" dirty="0" smtClean="0">
                <a:latin typeface="+mj-lt"/>
                <a:ea typeface="Times New Roman" panose="02020603050405020304" pitchFamily="18" charset="0"/>
              </a:rPr>
              <a:t> mm</a:t>
            </a:r>
          </a:p>
          <a:p>
            <a:pPr algn="ctr"/>
            <a:r>
              <a:rPr lang="es-EC" dirty="0" smtClean="0">
                <a:latin typeface="+mj-lt"/>
                <a:ea typeface="Times New Roman" panose="02020603050405020304" pitchFamily="18" charset="0"/>
              </a:rPr>
              <a:t>(0,02 - 0,03)ml</a:t>
            </a:r>
            <a:endParaRPr lang="es-EC" dirty="0" smtClean="0">
              <a:latin typeface="+mj-lt"/>
              <a:ea typeface="Times New Roman" panose="02020603050405020304" pitchFamily="18" charset="0"/>
            </a:endParaRPr>
          </a:p>
        </p:txBody>
      </p:sp>
      <p:sp>
        <p:nvSpPr>
          <p:cNvPr id="10" name="Rectángulo 9"/>
          <p:cNvSpPr/>
          <p:nvPr/>
        </p:nvSpPr>
        <p:spPr>
          <a:xfrm>
            <a:off x="7550351" y="211436"/>
            <a:ext cx="4467479" cy="830997"/>
          </a:xfrm>
          <a:prstGeom prst="rect">
            <a:avLst/>
          </a:prstGeom>
        </p:spPr>
        <p:txBody>
          <a:bodyPr wrap="square">
            <a:spAutoFit/>
          </a:bodyPr>
          <a:lstStyle/>
          <a:p>
            <a:pPr algn="just"/>
            <a:r>
              <a:rPr lang="es-EC" sz="1600" dirty="0" smtClean="0">
                <a:ea typeface="Times New Roman" panose="02020603050405020304" pitchFamily="18" charset="0"/>
              </a:rPr>
              <a:t>El desarrollo </a:t>
            </a:r>
            <a:r>
              <a:rPr lang="es-EC" sz="1600" dirty="0">
                <a:ea typeface="Times New Roman" panose="02020603050405020304" pitchFamily="18" charset="0"/>
              </a:rPr>
              <a:t>normal de los testículos en cuyes de 93 días de </a:t>
            </a:r>
            <a:r>
              <a:rPr lang="es-EC" sz="1600" dirty="0" smtClean="0">
                <a:ea typeface="Times New Roman" panose="02020603050405020304" pitchFamily="18" charset="0"/>
              </a:rPr>
              <a:t>edad, es de </a:t>
            </a:r>
            <a:r>
              <a:rPr lang="es-EC" sz="1600" dirty="0">
                <a:ea typeface="Times New Roman" panose="02020603050405020304" pitchFamily="18" charset="0"/>
              </a:rPr>
              <a:t>10,53 a 10,64 </a:t>
            </a:r>
            <a:r>
              <a:rPr lang="es-EC" sz="1600" dirty="0" smtClean="0">
                <a:ea typeface="Times New Roman" panose="02020603050405020304" pitchFamily="18" charset="0"/>
              </a:rPr>
              <a:t>mm</a:t>
            </a:r>
          </a:p>
          <a:p>
            <a:pPr algn="just"/>
            <a:r>
              <a:rPr lang="es-EC" sz="1600" dirty="0" smtClean="0">
                <a:ea typeface="Times New Roman" panose="02020603050405020304" pitchFamily="18" charset="0"/>
              </a:rPr>
              <a:t> (</a:t>
            </a:r>
            <a:r>
              <a:rPr lang="es-EC" sz="1600" dirty="0">
                <a:ea typeface="Times New Roman" panose="02020603050405020304" pitchFamily="18" charset="0"/>
              </a:rPr>
              <a:t>Cornelio, Ayala, Aguilar, </a:t>
            </a:r>
            <a:r>
              <a:rPr lang="es-EC" sz="1600" dirty="0" err="1">
                <a:ea typeface="Times New Roman" panose="02020603050405020304" pitchFamily="18" charset="0"/>
              </a:rPr>
              <a:t>Dultán</a:t>
            </a:r>
            <a:r>
              <a:rPr lang="es-EC" sz="1600" dirty="0">
                <a:ea typeface="Times New Roman" panose="02020603050405020304" pitchFamily="18" charset="0"/>
              </a:rPr>
              <a:t> &amp; Taboada, 2017).</a:t>
            </a:r>
            <a:endParaRPr lang="en-US" sz="1600" dirty="0"/>
          </a:p>
        </p:txBody>
      </p:sp>
      <p:sp>
        <p:nvSpPr>
          <p:cNvPr id="11" name="Rectángulo 10"/>
          <p:cNvSpPr/>
          <p:nvPr/>
        </p:nvSpPr>
        <p:spPr>
          <a:xfrm>
            <a:off x="0" y="2525611"/>
            <a:ext cx="1907176" cy="230832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600" dirty="0" smtClean="0">
                <a:ea typeface="Times New Roman" panose="02020603050405020304" pitchFamily="18" charset="0"/>
              </a:rPr>
              <a:t>Afecta la liberación </a:t>
            </a:r>
            <a:r>
              <a:rPr lang="es-EC" sz="1600" dirty="0">
                <a:ea typeface="Times New Roman" panose="02020603050405020304" pitchFamily="18" charset="0"/>
              </a:rPr>
              <a:t>de Gonadotropinas (</a:t>
            </a:r>
            <a:r>
              <a:rPr lang="es-EC" sz="1600" dirty="0" err="1">
                <a:ea typeface="Times New Roman" panose="02020603050405020304" pitchFamily="18" charset="0"/>
              </a:rPr>
              <a:t>GnRH</a:t>
            </a:r>
            <a:r>
              <a:rPr lang="es-EC" sz="1600" dirty="0">
                <a:ea typeface="Times New Roman" panose="02020603050405020304" pitchFamily="18" charset="0"/>
              </a:rPr>
              <a:t>), disminuyendo la liberación de las hormonas </a:t>
            </a:r>
            <a:r>
              <a:rPr lang="es-EC" sz="1600" dirty="0" err="1">
                <a:ea typeface="Times New Roman" panose="02020603050405020304" pitchFamily="18" charset="0"/>
              </a:rPr>
              <a:t>luteinizante</a:t>
            </a:r>
            <a:r>
              <a:rPr lang="es-EC" sz="1600" dirty="0">
                <a:ea typeface="Times New Roman" panose="02020603050405020304" pitchFamily="18" charset="0"/>
              </a:rPr>
              <a:t> (LH) y </a:t>
            </a:r>
            <a:r>
              <a:rPr lang="es-EC" sz="1600" dirty="0" err="1">
                <a:ea typeface="Times New Roman" panose="02020603050405020304" pitchFamily="18" charset="0"/>
              </a:rPr>
              <a:t>foliculoestimulante</a:t>
            </a:r>
            <a:r>
              <a:rPr lang="es-EC" sz="1600" dirty="0">
                <a:ea typeface="Times New Roman" panose="02020603050405020304" pitchFamily="18" charset="0"/>
              </a:rPr>
              <a:t> (FSH) (PFIZER, 2013). </a:t>
            </a:r>
            <a:endParaRPr lang="en-US" sz="1600" dirty="0"/>
          </a:p>
        </p:txBody>
      </p:sp>
      <p:cxnSp>
        <p:nvCxnSpPr>
          <p:cNvPr id="14" name="Conector recto 13"/>
          <p:cNvCxnSpPr/>
          <p:nvPr/>
        </p:nvCxnSpPr>
        <p:spPr>
          <a:xfrm>
            <a:off x="1005839" y="4884406"/>
            <a:ext cx="1" cy="1632692"/>
          </a:xfrm>
          <a:prstGeom prst="line">
            <a:avLst/>
          </a:prstGeom>
        </p:spPr>
        <p:style>
          <a:lnRef idx="1">
            <a:schemeClr val="dk1"/>
          </a:lnRef>
          <a:fillRef idx="0">
            <a:schemeClr val="dk1"/>
          </a:fillRef>
          <a:effectRef idx="0">
            <a:schemeClr val="dk1"/>
          </a:effectRef>
          <a:fontRef idx="minor">
            <a:schemeClr val="tx1"/>
          </a:fontRef>
        </p:style>
      </p:cxnSp>
      <p:cxnSp>
        <p:nvCxnSpPr>
          <p:cNvPr id="16" name="Conector recto 15"/>
          <p:cNvCxnSpPr/>
          <p:nvPr/>
        </p:nvCxnSpPr>
        <p:spPr>
          <a:xfrm>
            <a:off x="1005839" y="6555184"/>
            <a:ext cx="5303521" cy="30436"/>
          </a:xfrm>
          <a:prstGeom prst="line">
            <a:avLst/>
          </a:prstGeom>
        </p:spPr>
        <p:style>
          <a:lnRef idx="1">
            <a:schemeClr val="dk1"/>
          </a:lnRef>
          <a:fillRef idx="0">
            <a:schemeClr val="dk1"/>
          </a:fillRef>
          <a:effectRef idx="0">
            <a:schemeClr val="dk1"/>
          </a:effectRef>
          <a:fontRef idx="minor">
            <a:schemeClr val="tx1"/>
          </a:fontRef>
        </p:style>
      </p:cxnSp>
      <p:cxnSp>
        <p:nvCxnSpPr>
          <p:cNvPr id="20" name="Conector recto 19"/>
          <p:cNvCxnSpPr>
            <a:stCxn id="6" idx="2"/>
          </p:cNvCxnSpPr>
          <p:nvPr/>
        </p:nvCxnSpPr>
        <p:spPr>
          <a:xfrm flipH="1">
            <a:off x="3389810" y="6162417"/>
            <a:ext cx="1" cy="354681"/>
          </a:xfrm>
          <a:prstGeom prst="line">
            <a:avLst/>
          </a:prstGeom>
        </p:spPr>
        <p:style>
          <a:lnRef idx="1">
            <a:schemeClr val="dk1"/>
          </a:lnRef>
          <a:fillRef idx="0">
            <a:schemeClr val="dk1"/>
          </a:fillRef>
          <a:effectRef idx="0">
            <a:schemeClr val="dk1"/>
          </a:effectRef>
          <a:fontRef idx="minor">
            <a:schemeClr val="tx1"/>
          </a:fontRef>
        </p:style>
      </p:cxnSp>
      <p:cxnSp>
        <p:nvCxnSpPr>
          <p:cNvPr id="24" name="Conector recto 23"/>
          <p:cNvCxnSpPr/>
          <p:nvPr/>
        </p:nvCxnSpPr>
        <p:spPr>
          <a:xfrm flipV="1">
            <a:off x="6309360" y="6254738"/>
            <a:ext cx="0" cy="330882"/>
          </a:xfrm>
          <a:prstGeom prst="line">
            <a:avLst/>
          </a:prstGeom>
        </p:spPr>
        <p:style>
          <a:lnRef idx="1">
            <a:schemeClr val="dk1"/>
          </a:lnRef>
          <a:fillRef idx="0">
            <a:schemeClr val="dk1"/>
          </a:fillRef>
          <a:effectRef idx="0">
            <a:schemeClr val="dk1"/>
          </a:effectRef>
          <a:fontRef idx="minor">
            <a:schemeClr val="tx1"/>
          </a:fontRef>
        </p:style>
      </p:cxnSp>
      <p:pic>
        <p:nvPicPr>
          <p:cNvPr id="25" name="Imagen 2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651" y="1501573"/>
            <a:ext cx="2335367" cy="3477331"/>
          </a:xfrm>
          <a:prstGeom prst="rect">
            <a:avLst/>
          </a:prstGeom>
          <a:ln>
            <a:noFill/>
          </a:ln>
          <a:effectLst>
            <a:softEdge rad="112500"/>
          </a:effectLst>
        </p:spPr>
      </p:pic>
      <p:pic>
        <p:nvPicPr>
          <p:cNvPr id="26" name="Imagen 2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317" y="1501573"/>
            <a:ext cx="2376734" cy="3429479"/>
          </a:xfrm>
          <a:prstGeom prst="rect">
            <a:avLst/>
          </a:prstGeom>
          <a:ln>
            <a:noFill/>
          </a:ln>
          <a:effectLst>
            <a:softEdge rad="112500"/>
          </a:effectLst>
        </p:spPr>
      </p:pic>
      <p:pic>
        <p:nvPicPr>
          <p:cNvPr id="27" name="Imagen 2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351" y="1501573"/>
            <a:ext cx="2142290" cy="3429479"/>
          </a:xfrm>
          <a:prstGeom prst="rect">
            <a:avLst/>
          </a:prstGeom>
          <a:ln>
            <a:noFill/>
          </a:ln>
          <a:effectLst>
            <a:softEdge rad="112500"/>
          </a:effectLst>
        </p:spPr>
      </p:pic>
      <p:pic>
        <p:nvPicPr>
          <p:cNvPr id="28" name="Imagen 27"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073" y="1501573"/>
            <a:ext cx="2141757" cy="3316728"/>
          </a:xfrm>
          <a:prstGeom prst="rect">
            <a:avLst/>
          </a:prstGeom>
          <a:ln>
            <a:noFill/>
          </a:ln>
          <a:effectLst>
            <a:softEdge rad="112500"/>
          </a:effectLst>
        </p:spPr>
      </p:pic>
    </p:spTree>
    <p:extLst>
      <p:ext uri="{BB962C8B-B14F-4D97-AF65-F5344CB8AC3E}">
        <p14:creationId xmlns:p14="http://schemas.microsoft.com/office/powerpoint/2010/main" val="351401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4738" y="-209084"/>
            <a:ext cx="3876622" cy="954107"/>
          </a:xfrm>
          <a:prstGeom prst="rect">
            <a:avLst/>
          </a:prstGeom>
        </p:spPr>
        <p:txBody>
          <a:bodyPr wrap="square">
            <a:spAutoFit/>
          </a:bodyPr>
          <a:lstStyle/>
          <a:p>
            <a:pPr lvl="1">
              <a:lnSpc>
                <a:spcPct val="200000"/>
              </a:lnSpc>
              <a:spcBef>
                <a:spcPts val="1800"/>
              </a:spcBef>
              <a:spcAft>
                <a:spcPts val="1800"/>
              </a:spcAft>
            </a:pPr>
            <a:r>
              <a:rPr lang="es-ES" sz="2800" b="1" kern="0" dirty="0" smtClean="0">
                <a:effectLst/>
                <a:latin typeface="Times New Roman" panose="02020603050405020304" pitchFamily="18" charset="0"/>
                <a:ea typeface="Times New Roman" panose="02020603050405020304" pitchFamily="18" charset="0"/>
              </a:rPr>
              <a:t>Ganancia de peso </a:t>
            </a:r>
            <a:endParaRPr lang="en-US" sz="2800" b="1" kern="0" dirty="0">
              <a:effectLst/>
              <a:latin typeface="Times New Roman" panose="02020603050405020304" pitchFamily="18" charset="0"/>
              <a:ea typeface="Times New Roman" panose="02020603050405020304" pitchFamily="18" charset="0"/>
            </a:endParaRPr>
          </a:p>
        </p:txBody>
      </p:sp>
      <p:graphicFrame>
        <p:nvGraphicFramePr>
          <p:cNvPr id="7" name="Gráfico 6"/>
          <p:cNvGraphicFramePr/>
          <p:nvPr>
            <p:extLst>
              <p:ext uri="{D42A27DB-BD31-4B8C-83A1-F6EECF244321}">
                <p14:modId xmlns:p14="http://schemas.microsoft.com/office/powerpoint/2010/main" val="1396757011"/>
              </p:ext>
            </p:extLst>
          </p:nvPr>
        </p:nvGraphicFramePr>
        <p:xfrm>
          <a:off x="5653294" y="2570371"/>
          <a:ext cx="6395015" cy="3931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100689163"/>
              </p:ext>
            </p:extLst>
          </p:nvPr>
        </p:nvGraphicFramePr>
        <p:xfrm>
          <a:off x="201913" y="1118525"/>
          <a:ext cx="5451380" cy="2932862"/>
        </p:xfrm>
        <a:graphic>
          <a:graphicData uri="http://schemas.openxmlformats.org/drawingml/2006/table">
            <a:tbl>
              <a:tblPr firstRow="1" firstCol="1" bandRow="1">
                <a:tableStyleId>{912C8C85-51F0-491E-9774-3900AFEF0FD7}</a:tableStyleId>
              </a:tblPr>
              <a:tblGrid>
                <a:gridCol w="1859036">
                  <a:extLst>
                    <a:ext uri="{9D8B030D-6E8A-4147-A177-3AD203B41FA5}">
                      <a16:colId xmlns:a16="http://schemas.microsoft.com/office/drawing/2014/main" val="142879642"/>
                    </a:ext>
                  </a:extLst>
                </a:gridCol>
                <a:gridCol w="1247281">
                  <a:extLst>
                    <a:ext uri="{9D8B030D-6E8A-4147-A177-3AD203B41FA5}">
                      <a16:colId xmlns:a16="http://schemas.microsoft.com/office/drawing/2014/main" val="482752636"/>
                    </a:ext>
                  </a:extLst>
                </a:gridCol>
                <a:gridCol w="997699">
                  <a:extLst>
                    <a:ext uri="{9D8B030D-6E8A-4147-A177-3AD203B41FA5}">
                      <a16:colId xmlns:a16="http://schemas.microsoft.com/office/drawing/2014/main" val="1919921036"/>
                    </a:ext>
                  </a:extLst>
                </a:gridCol>
                <a:gridCol w="1347364">
                  <a:extLst>
                    <a:ext uri="{9D8B030D-6E8A-4147-A177-3AD203B41FA5}">
                      <a16:colId xmlns:a16="http://schemas.microsoft.com/office/drawing/2014/main" val="3386552306"/>
                    </a:ext>
                  </a:extLst>
                </a:gridCol>
              </a:tblGrid>
              <a:tr h="506311">
                <a:tc>
                  <a:txBody>
                    <a:bodyPr/>
                    <a:lstStyle/>
                    <a:p>
                      <a:pPr algn="ctr">
                        <a:lnSpc>
                          <a:spcPct val="150000"/>
                        </a:lnSpc>
                        <a:spcAft>
                          <a:spcPts val="0"/>
                        </a:spcAft>
                      </a:pPr>
                      <a:r>
                        <a:rPr lang="es-ES" sz="1200">
                          <a:solidFill>
                            <a:schemeClr val="tx1"/>
                          </a:solidFill>
                          <a:effectLst/>
                          <a:latin typeface="+mn-lt"/>
                        </a:rPr>
                        <a:t>Pasto (Panicum maximum)</a:t>
                      </a:r>
                      <a:endParaRPr lang="en-US" sz="1200">
                        <a:solidFill>
                          <a:schemeClr val="tx1"/>
                        </a:solidFill>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dirty="0">
                          <a:solidFill>
                            <a:schemeClr val="tx1"/>
                          </a:solidFill>
                          <a:effectLst/>
                          <a:latin typeface="+mn-lt"/>
                        </a:rPr>
                        <a:t>(g)</a:t>
                      </a:r>
                      <a:endParaRPr lang="en-US" sz="1200" dirty="0">
                        <a:solidFill>
                          <a:schemeClr val="tx1"/>
                        </a:solidFill>
                        <a:effectLst/>
                        <a:latin typeface="+mn-lt"/>
                        <a:ea typeface="Calibri" panose="020F0502020204030204" pitchFamily="34" charset="0"/>
                      </a:endParaRPr>
                    </a:p>
                  </a:txBody>
                  <a:tcPr marL="44450" marR="44450" marT="0" marB="0" anchor="b"/>
                </a:tc>
                <a:tc gridSpan="2">
                  <a:txBody>
                    <a:bodyPr/>
                    <a:lstStyle/>
                    <a:p>
                      <a:pPr algn="ctr">
                        <a:lnSpc>
                          <a:spcPct val="150000"/>
                        </a:lnSpc>
                        <a:spcAft>
                          <a:spcPts val="0"/>
                        </a:spcAft>
                      </a:pPr>
                      <a:r>
                        <a:rPr lang="es-ES" sz="1200" dirty="0">
                          <a:solidFill>
                            <a:schemeClr val="tx1"/>
                          </a:solidFill>
                          <a:effectLst/>
                          <a:latin typeface="+mn-lt"/>
                        </a:rPr>
                        <a:t>Balanceado  </a:t>
                      </a:r>
                      <a:r>
                        <a:rPr lang="es-ES" sz="1200" dirty="0" err="1">
                          <a:solidFill>
                            <a:schemeClr val="tx1"/>
                          </a:solidFill>
                          <a:effectLst/>
                          <a:latin typeface="+mn-lt"/>
                        </a:rPr>
                        <a:t>Nutril</a:t>
                      </a:r>
                      <a:r>
                        <a:rPr lang="es-ES" sz="1200" dirty="0">
                          <a:solidFill>
                            <a:schemeClr val="tx1"/>
                          </a:solidFill>
                          <a:effectLst/>
                          <a:latin typeface="+mn-lt"/>
                        </a:rPr>
                        <a:t> </a:t>
                      </a:r>
                      <a:endParaRPr lang="en-US" sz="1200" dirty="0">
                        <a:solidFill>
                          <a:schemeClr val="tx1"/>
                        </a:solidFill>
                        <a:effectLst/>
                        <a:latin typeface="+mn-lt"/>
                        <a:ea typeface="Calibri" panose="020F0502020204030204" pitchFamily="34" charset="0"/>
                      </a:endParaRPr>
                    </a:p>
                  </a:txBody>
                  <a:tcPr marL="44450" marR="44450" marT="0" marB="0" anchor="b"/>
                </a:tc>
                <a:tc hMerge="1">
                  <a:txBody>
                    <a:bodyPr/>
                    <a:lstStyle/>
                    <a:p>
                      <a:endParaRPr lang="en-US"/>
                    </a:p>
                  </a:txBody>
                  <a:tcPr/>
                </a:tc>
                <a:extLst>
                  <a:ext uri="{0D108BD9-81ED-4DB2-BD59-A6C34878D82A}">
                    <a16:rowId xmlns:a16="http://schemas.microsoft.com/office/drawing/2014/main" val="2071699540"/>
                  </a:ext>
                </a:extLst>
              </a:tr>
              <a:tr h="258264">
                <a:tc>
                  <a:txBody>
                    <a:bodyPr/>
                    <a:lstStyle/>
                    <a:p>
                      <a:pPr>
                        <a:lnSpc>
                          <a:spcPct val="150000"/>
                        </a:lnSpc>
                        <a:spcAft>
                          <a:spcPts val="0"/>
                        </a:spcAft>
                      </a:pPr>
                      <a:r>
                        <a:rPr lang="es-ES" sz="1200">
                          <a:effectLst/>
                          <a:latin typeface="+mn-lt"/>
                        </a:rPr>
                        <a:t>1° Ración (mañana)</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120</a:t>
                      </a:r>
                      <a:endParaRPr lang="en-US" sz="1200">
                        <a:effectLst/>
                        <a:latin typeface="+mn-lt"/>
                        <a:ea typeface="Calibri" panose="020F0502020204030204" pitchFamily="34" charset="0"/>
                      </a:endParaRPr>
                    </a:p>
                  </a:txBody>
                  <a:tcPr marL="44450" marR="44450" marT="0" marB="0" anchor="b"/>
                </a:tc>
                <a:tc rowSpan="2">
                  <a:txBody>
                    <a:bodyPr/>
                    <a:lstStyle/>
                    <a:p>
                      <a:pPr algn="ctr">
                        <a:lnSpc>
                          <a:spcPct val="150000"/>
                        </a:lnSpc>
                        <a:spcAft>
                          <a:spcPts val="0"/>
                        </a:spcAft>
                      </a:pPr>
                      <a:r>
                        <a:rPr lang="es-ES" sz="1200">
                          <a:effectLst/>
                          <a:latin typeface="+mn-lt"/>
                        </a:rPr>
                        <a:t>Ración/día</a:t>
                      </a:r>
                      <a:endParaRPr lang="en-US" sz="1200">
                        <a:effectLst/>
                        <a:latin typeface="+mn-lt"/>
                        <a:ea typeface="Calibri" panose="020F0502020204030204" pitchFamily="34" charset="0"/>
                      </a:endParaRPr>
                    </a:p>
                  </a:txBody>
                  <a:tcPr marL="44450" marR="44450" marT="0" marB="0" anchor="ctr"/>
                </a:tc>
                <a:tc rowSpan="2">
                  <a:txBody>
                    <a:bodyPr/>
                    <a:lstStyle/>
                    <a:p>
                      <a:pPr algn="ctr">
                        <a:lnSpc>
                          <a:spcPct val="150000"/>
                        </a:lnSpc>
                        <a:spcAft>
                          <a:spcPts val="0"/>
                        </a:spcAft>
                      </a:pPr>
                      <a:r>
                        <a:rPr lang="es-ES" sz="1200" dirty="0">
                          <a:effectLst/>
                          <a:latin typeface="+mn-lt"/>
                        </a:rPr>
                        <a:t>(g)</a:t>
                      </a:r>
                      <a:endParaRPr lang="en-US" sz="1200" dirty="0">
                        <a:effectLst/>
                        <a:latin typeface="+mn-lt"/>
                        <a:ea typeface="Calibri" panose="020F0502020204030204" pitchFamily="34" charset="0"/>
                      </a:endParaRPr>
                    </a:p>
                  </a:txBody>
                  <a:tcPr marL="44450" marR="44450" marT="0" marB="0" anchor="ctr"/>
                </a:tc>
                <a:extLst>
                  <a:ext uri="{0D108BD9-81ED-4DB2-BD59-A6C34878D82A}">
                    <a16:rowId xmlns:a16="http://schemas.microsoft.com/office/drawing/2014/main" val="2441577688"/>
                  </a:ext>
                </a:extLst>
              </a:tr>
              <a:tr h="258264">
                <a:tc>
                  <a:txBody>
                    <a:bodyPr/>
                    <a:lstStyle/>
                    <a:p>
                      <a:pPr>
                        <a:lnSpc>
                          <a:spcPct val="150000"/>
                        </a:lnSpc>
                        <a:spcAft>
                          <a:spcPts val="0"/>
                        </a:spcAft>
                      </a:pPr>
                      <a:r>
                        <a:rPr lang="es-ES" sz="1200">
                          <a:effectLst/>
                          <a:latin typeface="+mn-lt"/>
                        </a:rPr>
                        <a:t>2° Ración (tarde)</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120</a:t>
                      </a:r>
                      <a:endParaRPr lang="en-US" sz="1200">
                        <a:effectLst/>
                        <a:latin typeface="+mn-lt"/>
                        <a:ea typeface="Calibri" panose="020F0502020204030204" pitchFamily="34" charset="0"/>
                      </a:endParaRPr>
                    </a:p>
                  </a:txBody>
                  <a:tcPr marL="44450" marR="44450" marT="0"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0826936"/>
                  </a:ext>
                </a:extLst>
              </a:tr>
              <a:tr h="258264">
                <a:tc>
                  <a:txBody>
                    <a:bodyPr/>
                    <a:lstStyle/>
                    <a:p>
                      <a:pPr algn="ctr">
                        <a:lnSpc>
                          <a:spcPct val="150000"/>
                        </a:lnSpc>
                        <a:spcAft>
                          <a:spcPts val="0"/>
                        </a:spcAft>
                      </a:pPr>
                      <a:r>
                        <a:rPr lang="es-ES" sz="1200">
                          <a:effectLst/>
                          <a:latin typeface="+mn-lt"/>
                        </a:rPr>
                        <a:t>Total</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240/cuy</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Total</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40/cuy</a:t>
                      </a:r>
                      <a:endParaRPr lang="en-US" sz="120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3786565265"/>
                  </a:ext>
                </a:extLst>
              </a:tr>
              <a:tr h="258264">
                <a:tc>
                  <a:txBody>
                    <a:bodyPr/>
                    <a:lstStyle/>
                    <a:p>
                      <a:pPr>
                        <a:lnSpc>
                          <a:spcPct val="150000"/>
                        </a:lnSpc>
                        <a:spcAft>
                          <a:spcPts val="0"/>
                        </a:spcAft>
                      </a:pPr>
                      <a:r>
                        <a:rPr lang="es-ES" sz="1200">
                          <a:effectLst/>
                          <a:latin typeface="+mn-lt"/>
                        </a:rPr>
                        <a:t>Tratamiento</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(g)</a:t>
                      </a:r>
                      <a:endParaRPr lang="en-US" sz="1200">
                        <a:effectLst/>
                        <a:latin typeface="+mn-lt"/>
                        <a:ea typeface="Calibri" panose="020F0502020204030204" pitchFamily="34" charset="0"/>
                      </a:endParaRPr>
                    </a:p>
                  </a:txBody>
                  <a:tcPr marL="44450" marR="44450" marT="0" marB="0" anchor="b"/>
                </a:tc>
                <a:tc>
                  <a:txBody>
                    <a:bodyPr/>
                    <a:lstStyle/>
                    <a:p>
                      <a:pPr>
                        <a:lnSpc>
                          <a:spcPct val="150000"/>
                        </a:lnSpc>
                        <a:spcAft>
                          <a:spcPts val="0"/>
                        </a:spcAft>
                      </a:pPr>
                      <a:r>
                        <a:rPr lang="es-ES" sz="1200">
                          <a:effectLst/>
                          <a:latin typeface="+mn-lt"/>
                        </a:rPr>
                        <a:t>Tratamiento</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(g)</a:t>
                      </a:r>
                      <a:endParaRPr lang="en-US" sz="120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1968798707"/>
                  </a:ext>
                </a:extLst>
              </a:tr>
              <a:tr h="264010">
                <a:tc>
                  <a:txBody>
                    <a:bodyPr/>
                    <a:lstStyle/>
                    <a:p>
                      <a:pPr algn="ctr">
                        <a:lnSpc>
                          <a:spcPct val="150000"/>
                        </a:lnSpc>
                        <a:spcAft>
                          <a:spcPts val="0"/>
                        </a:spcAft>
                      </a:pPr>
                      <a:r>
                        <a:rPr lang="es-ES" sz="1200">
                          <a:effectLst/>
                          <a:latin typeface="+mn-lt"/>
                        </a:rPr>
                        <a:t>Total</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1200/ 5 cuyes</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Total</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200/ 5 cuyes</a:t>
                      </a:r>
                      <a:endParaRPr lang="en-US" sz="120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607982712"/>
                  </a:ext>
                </a:extLst>
              </a:tr>
              <a:tr h="258264">
                <a:tc>
                  <a:txBody>
                    <a:bodyPr/>
                    <a:lstStyle/>
                    <a:p>
                      <a:pPr>
                        <a:lnSpc>
                          <a:spcPct val="150000"/>
                        </a:lnSpc>
                        <a:spcAft>
                          <a:spcPts val="0"/>
                        </a:spcAft>
                      </a:pPr>
                      <a:r>
                        <a:rPr lang="es-ES" sz="1200">
                          <a:effectLst/>
                          <a:latin typeface="+mn-lt"/>
                        </a:rPr>
                        <a:t>Bloque</a:t>
                      </a:r>
                      <a:endParaRPr lang="en-US" sz="1200">
                        <a:effectLst/>
                        <a:latin typeface="+mn-lt"/>
                        <a:ea typeface="Calibri" panose="020F0502020204030204" pitchFamily="34" charset="0"/>
                      </a:endParaRPr>
                    </a:p>
                  </a:txBody>
                  <a:tcPr marL="44450" marR="44450" marT="0" marB="0" anchor="ctr"/>
                </a:tc>
                <a:tc>
                  <a:txBody>
                    <a:bodyPr/>
                    <a:lstStyle/>
                    <a:p>
                      <a:pPr algn="ctr">
                        <a:lnSpc>
                          <a:spcPct val="150000"/>
                        </a:lnSpc>
                        <a:spcAft>
                          <a:spcPts val="0"/>
                        </a:spcAft>
                      </a:pPr>
                      <a:r>
                        <a:rPr lang="es-ES" sz="1200">
                          <a:effectLst/>
                          <a:latin typeface="+mn-lt"/>
                        </a:rPr>
                        <a:t>(g)</a:t>
                      </a:r>
                      <a:endParaRPr lang="en-US" sz="1200">
                        <a:effectLst/>
                        <a:latin typeface="+mn-lt"/>
                        <a:ea typeface="Calibri" panose="020F0502020204030204" pitchFamily="34" charset="0"/>
                      </a:endParaRPr>
                    </a:p>
                  </a:txBody>
                  <a:tcPr marL="44450" marR="44450" marT="0" marB="0" anchor="ctr"/>
                </a:tc>
                <a:tc>
                  <a:txBody>
                    <a:bodyPr/>
                    <a:lstStyle/>
                    <a:p>
                      <a:pPr>
                        <a:lnSpc>
                          <a:spcPct val="150000"/>
                        </a:lnSpc>
                        <a:spcAft>
                          <a:spcPts val="0"/>
                        </a:spcAft>
                      </a:pPr>
                      <a:r>
                        <a:rPr lang="es-ES" sz="1200">
                          <a:effectLst/>
                          <a:latin typeface="+mn-lt"/>
                        </a:rPr>
                        <a:t>Bloque</a:t>
                      </a:r>
                      <a:endParaRPr lang="en-US" sz="1200">
                        <a:effectLst/>
                        <a:latin typeface="+mn-lt"/>
                        <a:ea typeface="Calibri" panose="020F0502020204030204" pitchFamily="34" charset="0"/>
                      </a:endParaRPr>
                    </a:p>
                  </a:txBody>
                  <a:tcPr marL="44450" marR="44450" marT="0" marB="0" anchor="ctr"/>
                </a:tc>
                <a:tc>
                  <a:txBody>
                    <a:bodyPr/>
                    <a:lstStyle/>
                    <a:p>
                      <a:pPr algn="ctr">
                        <a:lnSpc>
                          <a:spcPct val="150000"/>
                        </a:lnSpc>
                        <a:spcAft>
                          <a:spcPts val="0"/>
                        </a:spcAft>
                      </a:pPr>
                      <a:r>
                        <a:rPr lang="es-ES" sz="1200">
                          <a:effectLst/>
                          <a:latin typeface="+mn-lt"/>
                        </a:rPr>
                        <a:t>(g)</a:t>
                      </a:r>
                      <a:endParaRPr lang="en-US" sz="1200">
                        <a:effectLst/>
                        <a:latin typeface="+mn-lt"/>
                        <a:ea typeface="Calibri" panose="020F0502020204030204" pitchFamily="34" charset="0"/>
                      </a:endParaRPr>
                    </a:p>
                  </a:txBody>
                  <a:tcPr marL="44450" marR="44450" marT="0" marB="0" anchor="ctr"/>
                </a:tc>
                <a:extLst>
                  <a:ext uri="{0D108BD9-81ED-4DB2-BD59-A6C34878D82A}">
                    <a16:rowId xmlns:a16="http://schemas.microsoft.com/office/drawing/2014/main" val="2178691892"/>
                  </a:ext>
                </a:extLst>
              </a:tr>
              <a:tr h="258264">
                <a:tc>
                  <a:txBody>
                    <a:bodyPr/>
                    <a:lstStyle/>
                    <a:p>
                      <a:pPr>
                        <a:lnSpc>
                          <a:spcPct val="107000"/>
                        </a:lnSpc>
                      </a:pPr>
                      <a:endParaRPr lang="en-US" sz="1200">
                        <a:effectLst/>
                        <a:latin typeface="+mn-lt"/>
                      </a:endParaRPr>
                    </a:p>
                  </a:txBody>
                  <a:tcPr marL="44450" marR="44450" marT="0" marB="0" anchor="b"/>
                </a:tc>
                <a:tc>
                  <a:txBody>
                    <a:bodyPr/>
                    <a:lstStyle/>
                    <a:p>
                      <a:pPr algn="ctr">
                        <a:lnSpc>
                          <a:spcPct val="150000"/>
                        </a:lnSpc>
                        <a:spcAft>
                          <a:spcPts val="0"/>
                        </a:spcAft>
                      </a:pPr>
                      <a:r>
                        <a:rPr lang="es-ES" sz="1200">
                          <a:effectLst/>
                          <a:latin typeface="+mn-lt"/>
                        </a:rPr>
                        <a:t>10,800</a:t>
                      </a:r>
                      <a:endParaRPr lang="en-US" sz="1200">
                        <a:effectLst/>
                        <a:latin typeface="+mn-lt"/>
                        <a:ea typeface="Calibri" panose="020F0502020204030204" pitchFamily="34" charset="0"/>
                      </a:endParaRPr>
                    </a:p>
                  </a:txBody>
                  <a:tcPr marL="44450" marR="44450" marT="0" marB="0" anchor="b"/>
                </a:tc>
                <a:tc>
                  <a:txBody>
                    <a:bodyPr/>
                    <a:lstStyle/>
                    <a:p>
                      <a:pPr>
                        <a:lnSpc>
                          <a:spcPct val="107000"/>
                        </a:lnSpc>
                      </a:pPr>
                      <a:endParaRPr lang="en-US" sz="1200">
                        <a:effectLst/>
                        <a:latin typeface="+mn-lt"/>
                      </a:endParaRPr>
                    </a:p>
                  </a:txBody>
                  <a:tcPr marL="44450" marR="44450" marT="0" marB="0" anchor="b"/>
                </a:tc>
                <a:tc>
                  <a:txBody>
                    <a:bodyPr/>
                    <a:lstStyle/>
                    <a:p>
                      <a:pPr algn="ctr">
                        <a:lnSpc>
                          <a:spcPct val="150000"/>
                        </a:lnSpc>
                        <a:spcAft>
                          <a:spcPts val="0"/>
                        </a:spcAft>
                      </a:pPr>
                      <a:r>
                        <a:rPr lang="es-ES" sz="1200" dirty="0">
                          <a:effectLst/>
                          <a:latin typeface="+mn-lt"/>
                        </a:rPr>
                        <a:t>1,800</a:t>
                      </a:r>
                      <a:endParaRPr lang="en-US" sz="1200" dirty="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3969731605"/>
                  </a:ext>
                </a:extLst>
              </a:tr>
              <a:tr h="506311">
                <a:tc>
                  <a:txBody>
                    <a:bodyPr/>
                    <a:lstStyle/>
                    <a:p>
                      <a:pPr algn="ctr">
                        <a:lnSpc>
                          <a:spcPct val="150000"/>
                        </a:lnSpc>
                        <a:spcAft>
                          <a:spcPts val="0"/>
                        </a:spcAft>
                      </a:pPr>
                      <a:r>
                        <a:rPr lang="es-ES" sz="1200" dirty="0">
                          <a:effectLst/>
                          <a:latin typeface="+mn-lt"/>
                        </a:rPr>
                        <a:t>Total</a:t>
                      </a:r>
                      <a:endParaRPr lang="en-US" sz="1200" dirty="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a:effectLst/>
                          <a:latin typeface="+mn-lt"/>
                        </a:rPr>
                        <a:t>32,400/ 3 bloques</a:t>
                      </a:r>
                      <a:endParaRPr lang="en-US" sz="120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dirty="0">
                          <a:effectLst/>
                          <a:latin typeface="+mn-lt"/>
                        </a:rPr>
                        <a:t>Total</a:t>
                      </a:r>
                      <a:endParaRPr lang="en-US" sz="1200" dirty="0">
                        <a:effectLst/>
                        <a:latin typeface="+mn-lt"/>
                        <a:ea typeface="Calibri" panose="020F0502020204030204" pitchFamily="34" charset="0"/>
                      </a:endParaRPr>
                    </a:p>
                  </a:txBody>
                  <a:tcPr marL="44450" marR="44450" marT="0" marB="0" anchor="b"/>
                </a:tc>
                <a:tc>
                  <a:txBody>
                    <a:bodyPr/>
                    <a:lstStyle/>
                    <a:p>
                      <a:pPr algn="ctr">
                        <a:lnSpc>
                          <a:spcPct val="150000"/>
                        </a:lnSpc>
                        <a:spcAft>
                          <a:spcPts val="0"/>
                        </a:spcAft>
                      </a:pPr>
                      <a:r>
                        <a:rPr lang="es-ES" sz="1200" dirty="0">
                          <a:effectLst/>
                          <a:latin typeface="+mn-lt"/>
                        </a:rPr>
                        <a:t>5,400/ 3 bloques</a:t>
                      </a:r>
                      <a:endParaRPr lang="en-US" sz="1200" dirty="0">
                        <a:effectLst/>
                        <a:latin typeface="+mn-lt"/>
                        <a:ea typeface="Calibri" panose="020F0502020204030204" pitchFamily="34" charset="0"/>
                      </a:endParaRPr>
                    </a:p>
                  </a:txBody>
                  <a:tcPr marL="44450" marR="44450" marT="0" marB="0" anchor="b"/>
                </a:tc>
                <a:extLst>
                  <a:ext uri="{0D108BD9-81ED-4DB2-BD59-A6C34878D82A}">
                    <a16:rowId xmlns:a16="http://schemas.microsoft.com/office/drawing/2014/main" val="928099045"/>
                  </a:ext>
                </a:extLst>
              </a:tr>
            </a:tbl>
          </a:graphicData>
        </a:graphic>
      </p:graphicFrame>
      <p:sp>
        <p:nvSpPr>
          <p:cNvPr id="9" name="Rectángulo 8"/>
          <p:cNvSpPr/>
          <p:nvPr/>
        </p:nvSpPr>
        <p:spPr>
          <a:xfrm>
            <a:off x="-126274" y="380820"/>
            <a:ext cx="6096000" cy="728405"/>
          </a:xfrm>
          <a:prstGeom prst="rect">
            <a:avLst/>
          </a:prstGeom>
        </p:spPr>
        <p:txBody>
          <a:bodyPr wrap="square">
            <a:spAutoFit/>
          </a:bodyPr>
          <a:lstStyle/>
          <a:p>
            <a:pPr marL="457200" indent="-457200" algn="just">
              <a:lnSpc>
                <a:spcPct val="150000"/>
              </a:lnSpc>
              <a:spcAft>
                <a:spcPts val="1000"/>
              </a:spcAft>
            </a:pPr>
            <a:r>
              <a:rPr lang="es-ES" sz="1400" dirty="0" smtClean="0">
                <a:effectLst/>
                <a:ea typeface="Calibri" panose="020F0502020204030204" pitchFamily="34" charset="0"/>
              </a:rPr>
              <a:t>Tabla 16. </a:t>
            </a:r>
            <a:endParaRPr lang="en-US" sz="1400" dirty="0" smtClean="0">
              <a:effectLst/>
              <a:ea typeface="Calibri" panose="020F0502020204030204" pitchFamily="34" charset="0"/>
            </a:endParaRPr>
          </a:p>
          <a:p>
            <a:r>
              <a:rPr lang="es-EC" sz="1200" dirty="0">
                <a:ea typeface="Calibri" panose="020F0502020204030204" pitchFamily="34" charset="0"/>
              </a:rPr>
              <a:t>Tabla de alimentación aplicada en la crianza de cuyes castrados, con diferentes </a:t>
            </a:r>
            <a:r>
              <a:rPr lang="es-EC" sz="1200" dirty="0" err="1">
                <a:ea typeface="Calibri" panose="020F0502020204030204" pitchFamily="34" charset="0"/>
              </a:rPr>
              <a:t>esclerosantes</a:t>
            </a:r>
            <a:endParaRPr lang="en-US" sz="1200" dirty="0"/>
          </a:p>
        </p:txBody>
      </p:sp>
      <p:sp>
        <p:nvSpPr>
          <p:cNvPr id="10" name="Rectángulo 9"/>
          <p:cNvSpPr/>
          <p:nvPr/>
        </p:nvSpPr>
        <p:spPr>
          <a:xfrm>
            <a:off x="6716809" y="1699328"/>
            <a:ext cx="4872446" cy="738664"/>
          </a:xfrm>
          <a:prstGeom prst="rect">
            <a:avLst/>
          </a:prstGeom>
        </p:spPr>
        <p:txBody>
          <a:bodyPr wrap="square">
            <a:spAutoFit/>
          </a:bodyPr>
          <a:lstStyle/>
          <a:p>
            <a:pPr algn="just">
              <a:lnSpc>
                <a:spcPct val="150000"/>
              </a:lnSpc>
              <a:spcAft>
                <a:spcPts val="1000"/>
              </a:spcAft>
            </a:pPr>
            <a:r>
              <a:rPr lang="es-ES" sz="1400" dirty="0" smtClean="0">
                <a:ea typeface="Calibri" panose="020F0502020204030204" pitchFamily="34" charset="0"/>
              </a:rPr>
              <a:t>Ganancia de peso, según el tipo de </a:t>
            </a:r>
            <a:r>
              <a:rPr lang="es-ES" sz="1400" dirty="0" err="1" smtClean="0">
                <a:ea typeface="Calibri" panose="020F0502020204030204" pitchFamily="34" charset="0"/>
              </a:rPr>
              <a:t>esclerosante</a:t>
            </a:r>
            <a:r>
              <a:rPr lang="es-ES" sz="1400" dirty="0" smtClean="0">
                <a:ea typeface="Calibri" panose="020F0502020204030204" pitchFamily="34" charset="0"/>
              </a:rPr>
              <a:t> utilizado para la castración química en cuyes</a:t>
            </a:r>
            <a:endParaRPr lang="en-US" sz="1400" dirty="0">
              <a:ea typeface="Calibri" panose="020F0502020204030204" pitchFamily="34" charset="0"/>
            </a:endParaRPr>
          </a:p>
        </p:txBody>
      </p:sp>
      <p:sp>
        <p:nvSpPr>
          <p:cNvPr id="12" name="Rectángulo 11"/>
          <p:cNvSpPr/>
          <p:nvPr/>
        </p:nvSpPr>
        <p:spPr>
          <a:xfrm>
            <a:off x="201913" y="4460658"/>
            <a:ext cx="2632727" cy="954107"/>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400" dirty="0"/>
              <a:t>Ácido Láctico produjo una ganancia de 12,94 g/día, brindándole como alimento forraje y balanceado</a:t>
            </a:r>
            <a:endParaRPr lang="en-US" sz="1400" dirty="0"/>
          </a:p>
        </p:txBody>
      </p:sp>
      <p:sp>
        <p:nvSpPr>
          <p:cNvPr id="13" name="Rectángulo 12"/>
          <p:cNvSpPr/>
          <p:nvPr/>
        </p:nvSpPr>
        <p:spPr>
          <a:xfrm>
            <a:off x="7876903" y="267969"/>
            <a:ext cx="4171406" cy="107721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600" dirty="0">
                <a:ea typeface="Calibri" panose="020F0502020204030204" pitchFamily="34" charset="0"/>
              </a:rPr>
              <a:t>Ácido Láctico </a:t>
            </a:r>
            <a:r>
              <a:rPr lang="es-EC" sz="1600" dirty="0" smtClean="0">
                <a:ea typeface="Calibri" panose="020F0502020204030204" pitchFamily="34" charset="0"/>
              </a:rPr>
              <a:t>presento </a:t>
            </a:r>
            <a:r>
              <a:rPr lang="es-EC" sz="1600" dirty="0">
                <a:ea typeface="Calibri" panose="020F0502020204030204" pitchFamily="34" charset="0"/>
              </a:rPr>
              <a:t>una ganancia de peso de 1,165 </a:t>
            </a:r>
            <a:r>
              <a:rPr lang="es-EC" sz="1600" dirty="0" smtClean="0">
                <a:ea typeface="Calibri" panose="020F0502020204030204" pitchFamily="34" charset="0"/>
              </a:rPr>
              <a:t>kg, </a:t>
            </a:r>
            <a:r>
              <a:rPr lang="es-EC" sz="1600" dirty="0">
                <a:ea typeface="Calibri" panose="020F0502020204030204" pitchFamily="34" charset="0"/>
              </a:rPr>
              <a:t>mientras que al usar tanto </a:t>
            </a:r>
            <a:r>
              <a:rPr lang="es-EC" sz="1600" dirty="0" smtClean="0">
                <a:ea typeface="Calibri" panose="020F0502020204030204" pitchFamily="34" charset="0"/>
              </a:rPr>
              <a:t>Formol y Etanol </a:t>
            </a:r>
            <a:r>
              <a:rPr lang="es-EC" sz="1600" dirty="0">
                <a:ea typeface="Calibri" panose="020F0502020204030204" pitchFamily="34" charset="0"/>
              </a:rPr>
              <a:t>se mantiene una ganancia de 0,936 y 0,814 kg de peso por cuy </a:t>
            </a:r>
            <a:endParaRPr lang="en-US" sz="1600" dirty="0"/>
          </a:p>
        </p:txBody>
      </p:sp>
      <p:sp>
        <p:nvSpPr>
          <p:cNvPr id="14" name="Flecha abajo 13"/>
          <p:cNvSpPr/>
          <p:nvPr/>
        </p:nvSpPr>
        <p:spPr>
          <a:xfrm>
            <a:off x="9441793" y="1445120"/>
            <a:ext cx="244163" cy="226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1122420" y="6060446"/>
            <a:ext cx="3424439" cy="73866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smtClean="0">
                <a:ea typeface="Calibri" panose="020F0502020204030204" pitchFamily="34" charset="0"/>
              </a:rPr>
              <a:t>Formol y etanol presentaron </a:t>
            </a:r>
            <a:r>
              <a:rPr lang="es-EC" sz="1400" dirty="0">
                <a:ea typeface="Calibri" panose="020F0502020204030204" pitchFamily="34" charset="0"/>
              </a:rPr>
              <a:t>los siguientes valores 9,06 y 6,94 g/día, respectivamente (Santillán, Bardales &amp; </a:t>
            </a:r>
            <a:r>
              <a:rPr lang="es-EC" sz="1400" dirty="0" err="1">
                <a:ea typeface="Calibri" panose="020F0502020204030204" pitchFamily="34" charset="0"/>
              </a:rPr>
              <a:t>Zagazeta</a:t>
            </a:r>
            <a:r>
              <a:rPr lang="es-EC" sz="1400" dirty="0">
                <a:ea typeface="Calibri" panose="020F0502020204030204" pitchFamily="34" charset="0"/>
              </a:rPr>
              <a:t>, 2020)</a:t>
            </a:r>
            <a:endParaRPr lang="en-US" sz="1400" dirty="0"/>
          </a:p>
        </p:txBody>
      </p:sp>
      <p:sp>
        <p:nvSpPr>
          <p:cNvPr id="17" name="Rectángulo 16"/>
          <p:cNvSpPr/>
          <p:nvPr/>
        </p:nvSpPr>
        <p:spPr>
          <a:xfrm>
            <a:off x="3122023" y="4460658"/>
            <a:ext cx="2440009" cy="954107"/>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1400" dirty="0">
                <a:ea typeface="Calibri" panose="020F0502020204030204" pitchFamily="34" charset="0"/>
              </a:rPr>
              <a:t>Ramos (2019), obtuvo 8,13 g/día con una alimentación basada solo en </a:t>
            </a:r>
            <a:r>
              <a:rPr lang="es-EC" sz="1400" dirty="0" smtClean="0">
                <a:ea typeface="Calibri" panose="020F0502020204030204" pitchFamily="34" charset="0"/>
              </a:rPr>
              <a:t>forraje</a:t>
            </a:r>
          </a:p>
          <a:p>
            <a:pPr algn="ctr"/>
            <a:endParaRPr lang="en-US" sz="1400" dirty="0"/>
          </a:p>
        </p:txBody>
      </p:sp>
      <p:cxnSp>
        <p:nvCxnSpPr>
          <p:cNvPr id="22" name="Conector recto 21"/>
          <p:cNvCxnSpPr/>
          <p:nvPr/>
        </p:nvCxnSpPr>
        <p:spPr>
          <a:xfrm flipV="1">
            <a:off x="4531360" y="6634669"/>
            <a:ext cx="6542521" cy="1"/>
          </a:xfrm>
          <a:prstGeom prst="line">
            <a:avLst/>
          </a:prstGeom>
        </p:spPr>
        <p:style>
          <a:lnRef idx="1">
            <a:schemeClr val="dk1"/>
          </a:lnRef>
          <a:fillRef idx="0">
            <a:schemeClr val="dk1"/>
          </a:fillRef>
          <a:effectRef idx="0">
            <a:schemeClr val="dk1"/>
          </a:effectRef>
          <a:fontRef idx="minor">
            <a:schemeClr val="tx1"/>
          </a:fontRef>
        </p:style>
      </p:cxnSp>
      <p:cxnSp>
        <p:nvCxnSpPr>
          <p:cNvPr id="24" name="Conector recto de flecha 23"/>
          <p:cNvCxnSpPr/>
          <p:nvPr/>
        </p:nvCxnSpPr>
        <p:spPr>
          <a:xfrm flipV="1">
            <a:off x="9153031" y="6429778"/>
            <a:ext cx="0" cy="2048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25"/>
          <p:cNvCxnSpPr/>
          <p:nvPr/>
        </p:nvCxnSpPr>
        <p:spPr>
          <a:xfrm flipV="1">
            <a:off x="11073881" y="6429778"/>
            <a:ext cx="0" cy="204891"/>
          </a:xfrm>
          <a:prstGeom prst="line">
            <a:avLst/>
          </a:prstGeom>
        </p:spPr>
        <p:style>
          <a:lnRef idx="1">
            <a:schemeClr val="dk1"/>
          </a:lnRef>
          <a:fillRef idx="0">
            <a:schemeClr val="dk1"/>
          </a:fillRef>
          <a:effectRef idx="0">
            <a:schemeClr val="dk1"/>
          </a:effectRef>
          <a:fontRef idx="minor">
            <a:schemeClr val="tx1"/>
          </a:fontRef>
        </p:style>
      </p:cxnSp>
      <p:sp>
        <p:nvSpPr>
          <p:cNvPr id="28" name="Abrir llave 27"/>
          <p:cNvSpPr/>
          <p:nvPr/>
        </p:nvSpPr>
        <p:spPr>
          <a:xfrm rot="16200000">
            <a:off x="2950407" y="4113924"/>
            <a:ext cx="258027" cy="31621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2" name="Conector recto de flecha 31"/>
          <p:cNvCxnSpPr>
            <a:stCxn id="28" idx="1"/>
          </p:cNvCxnSpPr>
          <p:nvPr/>
        </p:nvCxnSpPr>
        <p:spPr>
          <a:xfrm>
            <a:off x="3079421" y="5824036"/>
            <a:ext cx="28903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3" name="Imagen 32" descr="Recorte de pantalla"/>
          <p:cNvPicPr>
            <a:picLocks noChangeAspect="1"/>
          </p:cNvPicPr>
          <p:nvPr/>
        </p:nvPicPr>
        <p:blipFill rotWithShape="1">
          <a:blip r:embed="rId3">
            <a:extLst>
              <a:ext uri="{28A0092B-C50C-407E-A947-70E740481C1C}">
                <a14:useLocalDpi xmlns:a14="http://schemas.microsoft.com/office/drawing/2010/main" val="0"/>
              </a:ext>
            </a:extLst>
          </a:blip>
          <a:srcRect t="7034" b="2431"/>
          <a:stretch/>
        </p:blipFill>
        <p:spPr>
          <a:xfrm>
            <a:off x="5839097" y="26494"/>
            <a:ext cx="1943561" cy="1740819"/>
          </a:xfrm>
          <a:prstGeom prst="rect">
            <a:avLst/>
          </a:prstGeom>
          <a:ln>
            <a:noFill/>
          </a:ln>
          <a:effectLst>
            <a:softEdge rad="112500"/>
          </a:effectLst>
        </p:spPr>
      </p:pic>
    </p:spTree>
    <p:extLst>
      <p:ext uri="{BB962C8B-B14F-4D97-AF65-F5344CB8AC3E}">
        <p14:creationId xmlns:p14="http://schemas.microsoft.com/office/powerpoint/2010/main" val="49790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75856" y="187625"/>
            <a:ext cx="2003319" cy="523220"/>
          </a:xfrm>
          <a:prstGeom prst="rect">
            <a:avLst/>
          </a:prstGeom>
        </p:spPr>
        <p:txBody>
          <a:bodyPr wrap="square">
            <a:spAutoFit/>
          </a:bodyPr>
          <a:lstStyle/>
          <a:p>
            <a:r>
              <a:rPr lang="es-ES" sz="2800" b="1" dirty="0">
                <a:latin typeface="Calibri" panose="020F0502020204030204" pitchFamily="34" charset="0"/>
                <a:ea typeface="Times New Roman" panose="02020603050405020304" pitchFamily="18" charset="0"/>
              </a:rPr>
              <a:t>Mortalidad</a:t>
            </a:r>
            <a:endParaRPr lang="en-US" sz="2800" b="1" dirty="0"/>
          </a:p>
        </p:txBody>
      </p:sp>
      <mc:AlternateContent xmlns:mc="http://schemas.openxmlformats.org/markup-compatibility/2006">
        <mc:Choice xmlns:a14="http://schemas.microsoft.com/office/drawing/2010/main" Requires="a14">
          <p:sp>
            <p:nvSpPr>
              <p:cNvPr id="5" name="Rectángulo 4"/>
              <p:cNvSpPr/>
              <p:nvPr/>
            </p:nvSpPr>
            <p:spPr>
              <a:xfrm>
                <a:off x="198357" y="1760744"/>
                <a:ext cx="6095999" cy="954749"/>
              </a:xfrm>
              <a:prstGeom prst="rect">
                <a:avLst/>
              </a:prstGeom>
            </p:spPr>
            <p:txBody>
              <a:bodyPr wrap="square">
                <a:spAutoFit/>
              </a:bodyPr>
              <a:lstStyle/>
              <a:p>
                <a:pPr marL="1371600">
                  <a:lnSpc>
                    <a:spcPct val="200000"/>
                  </a:lnSpc>
                  <a:spcAft>
                    <a:spcPts val="0"/>
                  </a:spcAft>
                </a:pPr>
                <a:r>
                  <a:rPr lang="es-EC" dirty="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𝑀𝑜𝑟𝑡𝑎𝑙𝑖𝑑𝑎𝑑</a:t>
                </a:r>
                <a:r>
                  <a:rPr lang="es-EC" dirty="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𝑁</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𝑐𝑢𝑦𝑒𝑠</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𝑚𝑢𝑒𝑟𝑡𝑜𝑠</m:t>
                        </m:r>
                      </m:num>
                      <m:den>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𝑁</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𝑑𝑒</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𝑐𝑢𝑦𝑒𝑠</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s-EC"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𝑖𝑛𝑖𝑐𝑖𝑎𝑙𝑒𝑠</m:t>
                        </m:r>
                      </m:den>
                    </m:f>
                  </m:oMath>
                </a14:m>
                <a:r>
                  <a:rPr lang="es-EC" dirty="0">
                    <a:solidFill>
                      <a:srgbClr val="000000"/>
                    </a:solidFill>
                    <a:latin typeface="Cambria Math" panose="02040503050406030204" pitchFamily="18" charset="0"/>
                    <a:ea typeface="Cambria Math" panose="02040503050406030204" pitchFamily="18" charset="0"/>
                    <a:cs typeface="Cambria Math" panose="02040503050406030204" pitchFamily="18" charset="0"/>
                  </a:rPr>
                  <a:t>∗</a:t>
                </a:r>
                <a:r>
                  <a:rPr lang="es-EC" dirty="0">
                    <a:solidFill>
                      <a:srgbClr val="000000"/>
                    </a:solidFill>
                    <a:latin typeface="Times New Roman" panose="02020603050405020304" pitchFamily="18" charset="0"/>
                    <a:ea typeface="Times New Roman" panose="02020603050405020304" pitchFamily="18" charset="0"/>
                  </a:rPr>
                  <a:t> 100</a:t>
                </a:r>
                <a:endParaRPr lang="en-US" sz="1600" dirty="0">
                  <a:effectLst/>
                  <a:latin typeface="Calibri" panose="020F0502020204030204" pitchFamily="34" charset="0"/>
                  <a:ea typeface="Calibri" panose="020F0502020204030204" pitchFamily="34"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198357" y="1760744"/>
                <a:ext cx="6095999" cy="954749"/>
              </a:xfrm>
              <a:prstGeom prst="rect">
                <a:avLst/>
              </a:prstGeom>
              <a:blipFill>
                <a:blip r:embed="rId2"/>
                <a:stretch>
                  <a:fillRect/>
                </a:stretch>
              </a:blipFill>
            </p:spPr>
            <p:txBody>
              <a:bodyPr/>
              <a:lstStyle/>
              <a:p>
                <a:r>
                  <a:rPr lang="en-US">
                    <a:noFill/>
                  </a:rPr>
                  <a:t> </a:t>
                </a:r>
              </a:p>
            </p:txBody>
          </p:sp>
        </mc:Fallback>
      </mc:AlternateContent>
      <p:sp>
        <p:nvSpPr>
          <p:cNvPr id="6" name="Rectángulo 5"/>
          <p:cNvSpPr/>
          <p:nvPr/>
        </p:nvSpPr>
        <p:spPr>
          <a:xfrm>
            <a:off x="993874" y="912629"/>
            <a:ext cx="10488377" cy="646331"/>
          </a:xfrm>
          <a:prstGeom prst="rect">
            <a:avLst/>
          </a:prstGeom>
        </p:spPr>
        <p:txBody>
          <a:bodyPr wrap="square">
            <a:spAutoFit/>
          </a:bodyPr>
          <a:lstStyle/>
          <a:p>
            <a:r>
              <a:rPr lang="es-EC">
                <a:latin typeface="Times New Roman" panose="02020603050405020304" pitchFamily="18" charset="0"/>
                <a:ea typeface="Times New Roman" panose="02020603050405020304" pitchFamily="18" charset="0"/>
              </a:rPr>
              <a:t>Se consideró la mortalidad diaria de cada repetición y los registros de mortalidad fueron acorde al tratamiento que se llevó a cabo, mediante la fórmula</a:t>
            </a:r>
            <a:endParaRPr lang="en-US" dirty="0"/>
          </a:p>
        </p:txBody>
      </p:sp>
      <mc:AlternateContent xmlns:mc="http://schemas.openxmlformats.org/markup-compatibility/2006">
        <mc:Choice xmlns:a14="http://schemas.microsoft.com/office/drawing/2010/main" Requires="a14">
          <p:sp>
            <p:nvSpPr>
              <p:cNvPr id="7" name="Rectángulo 6"/>
              <p:cNvSpPr/>
              <p:nvPr/>
            </p:nvSpPr>
            <p:spPr>
              <a:xfrm>
                <a:off x="6294356" y="1760744"/>
                <a:ext cx="4939701" cy="1371658"/>
              </a:xfrm>
              <a:prstGeom prst="rect">
                <a:avLst/>
              </a:prstGeom>
            </p:spPr>
            <p:txBody>
              <a:bodyPr wrap="square">
                <a:spAutoFit/>
              </a:bodyPr>
              <a:lstStyle/>
              <a:p>
                <a:pPr marL="1371600" algn="just">
                  <a:lnSpc>
                    <a:spcPct val="200000"/>
                  </a:lnSpc>
                  <a:spcAft>
                    <a:spcPts val="0"/>
                  </a:spcAft>
                </a:pPr>
                <a:r>
                  <a:rPr lang="es-EC" dirty="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a:t>𝑀𝑜𝑟𝑡𝑎𝑙𝑖𝑑𝑎𝑑</a:t>
                </a:r>
                <a:r>
                  <a:rPr lang="es-EC" dirty="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r>
                      <a:rPr lang="es-EC"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s-EC"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9</m:t>
                        </m:r>
                      </m:num>
                      <m:den>
                        <m:r>
                          <a:rPr lang="es-EC"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135</m:t>
                        </m:r>
                      </m:den>
                    </m:f>
                  </m:oMath>
                </a14:m>
                <a:r>
                  <a:rPr lang="es-EC" dirty="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a:t>∗</a:t>
                </a:r>
                <a:r>
                  <a:rPr lang="es-EC" dirty="0" smtClean="0">
                    <a:solidFill>
                      <a:srgbClr val="000000"/>
                    </a:solidFill>
                    <a:latin typeface="Times New Roman" panose="02020603050405020304" pitchFamily="18" charset="0"/>
                    <a:ea typeface="Times New Roman" panose="02020603050405020304" pitchFamily="18" charset="0"/>
                  </a:rPr>
                  <a:t> 100</a:t>
                </a:r>
              </a:p>
              <a:p>
                <a:pPr marL="1371600" algn="just">
                  <a:lnSpc>
                    <a:spcPct val="200000"/>
                  </a:lnSpc>
                  <a:spcAft>
                    <a:spcPts val="0"/>
                  </a:spcAft>
                </a:pPr>
                <a:r>
                  <a:rPr lang="es-EC" sz="1600" dirty="0" smtClean="0">
                    <a:solidFill>
                      <a:srgbClr val="000000"/>
                    </a:solidFill>
                    <a:effectLst/>
                    <a:latin typeface="Times New Roman" panose="02020603050405020304" pitchFamily="18" charset="0"/>
                    <a:ea typeface="Calibri" panose="020F0502020204030204" pitchFamily="34" charset="0"/>
                  </a:rPr>
                  <a:t>=  6,7%</a:t>
                </a:r>
                <a:endParaRPr lang="en-US" sz="1600" dirty="0">
                  <a:effectLst/>
                  <a:latin typeface="Calibri" panose="020F0502020204030204" pitchFamily="34" charset="0"/>
                  <a:ea typeface="Calibri" panose="020F0502020204030204" pitchFamily="34"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6294356" y="1760744"/>
                <a:ext cx="4939701" cy="1371658"/>
              </a:xfrm>
              <a:prstGeom prst="rect">
                <a:avLst/>
              </a:prstGeom>
              <a:blipFill>
                <a:blip r:embed="rId3"/>
                <a:stretch>
                  <a:fillRect/>
                </a:stretch>
              </a:blipFill>
            </p:spPr>
            <p:txBody>
              <a:bodyPr/>
              <a:lstStyle/>
              <a:p>
                <a:r>
                  <a:rPr lang="en-US">
                    <a:noFill/>
                  </a:rPr>
                  <a:t> </a:t>
                </a:r>
              </a:p>
            </p:txBody>
          </p:sp>
        </mc:Fallback>
      </mc:AlternateContent>
      <p:sp>
        <p:nvSpPr>
          <p:cNvPr id="8" name="Rectángulo 7"/>
          <p:cNvSpPr/>
          <p:nvPr/>
        </p:nvSpPr>
        <p:spPr>
          <a:xfrm>
            <a:off x="166907" y="2917277"/>
            <a:ext cx="2884477" cy="1323439"/>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600" dirty="0" smtClean="0">
                <a:ea typeface="Times New Roman" panose="02020603050405020304" pitchFamily="18" charset="0"/>
              </a:rPr>
              <a:t>Murieron 6 cuyes </a:t>
            </a:r>
            <a:r>
              <a:rPr lang="es-EC" sz="1600" dirty="0">
                <a:ea typeface="Times New Roman" panose="02020603050405020304" pitchFamily="18" charset="0"/>
              </a:rPr>
              <a:t>luego de la aplicación del </a:t>
            </a:r>
            <a:r>
              <a:rPr lang="es-EC" sz="1600" dirty="0" smtClean="0">
                <a:ea typeface="Times New Roman" panose="02020603050405020304" pitchFamily="18" charset="0"/>
              </a:rPr>
              <a:t>químico, pertenecientes </a:t>
            </a:r>
            <a:r>
              <a:rPr lang="es-EC" sz="1600" dirty="0">
                <a:ea typeface="Times New Roman" panose="02020603050405020304" pitchFamily="18" charset="0"/>
              </a:rPr>
              <a:t>al esclerosante Formol bajo la dosis de 0,01, 0,02, y </a:t>
            </a:r>
            <a:r>
              <a:rPr lang="es-EC" sz="1600" dirty="0" smtClean="0">
                <a:ea typeface="Times New Roman" panose="02020603050405020304" pitchFamily="18" charset="0"/>
              </a:rPr>
              <a:t>0,03 ml</a:t>
            </a:r>
            <a:endParaRPr lang="en-US" sz="1600" dirty="0"/>
          </a:p>
        </p:txBody>
      </p:sp>
      <p:sp>
        <p:nvSpPr>
          <p:cNvPr id="9" name="Rectángulo 8"/>
          <p:cNvSpPr/>
          <p:nvPr/>
        </p:nvSpPr>
        <p:spPr>
          <a:xfrm>
            <a:off x="198357" y="4842417"/>
            <a:ext cx="2884477" cy="1569660"/>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sz="1600" dirty="0">
                <a:ea typeface="Times New Roman" panose="02020603050405020304" pitchFamily="18" charset="0"/>
              </a:rPr>
              <a:t>Etanol y Ácido </a:t>
            </a:r>
            <a:r>
              <a:rPr lang="es-EC" sz="1600" dirty="0" smtClean="0">
                <a:ea typeface="Times New Roman" panose="02020603050405020304" pitchFamily="18" charset="0"/>
              </a:rPr>
              <a:t>Láctico, sustancias </a:t>
            </a:r>
            <a:r>
              <a:rPr lang="es-EC" sz="1600" dirty="0">
                <a:ea typeface="Times New Roman" panose="02020603050405020304" pitchFamily="18" charset="0"/>
              </a:rPr>
              <a:t>con menor </a:t>
            </a:r>
            <a:r>
              <a:rPr lang="es-EC" sz="1600" dirty="0" smtClean="0">
                <a:ea typeface="Times New Roman" panose="02020603050405020304" pitchFamily="18" charset="0"/>
              </a:rPr>
              <a:t>toxicidad, </a:t>
            </a:r>
            <a:r>
              <a:rPr lang="es-EC" sz="1600" dirty="0">
                <a:ea typeface="Times New Roman" panose="02020603050405020304" pitchFamily="18" charset="0"/>
              </a:rPr>
              <a:t>no provocan grandes alteraciones al tener contacto con la piel (FARMAQUIMICA, 2017; ROTH, 2021), </a:t>
            </a:r>
            <a:endParaRPr lang="es-EC" sz="1600" dirty="0" smtClean="0">
              <a:ea typeface="Times New Roman" panose="02020603050405020304" pitchFamily="18" charset="0"/>
            </a:endParaRPr>
          </a:p>
        </p:txBody>
      </p:sp>
      <p:sp>
        <p:nvSpPr>
          <p:cNvPr id="10" name="Cerrar llave 9"/>
          <p:cNvSpPr/>
          <p:nvPr/>
        </p:nvSpPr>
        <p:spPr>
          <a:xfrm>
            <a:off x="3379646" y="3132402"/>
            <a:ext cx="862149" cy="31333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1" name="Imagen 10"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856" y="2994417"/>
            <a:ext cx="3017621" cy="3409270"/>
          </a:xfrm>
          <a:prstGeom prst="rect">
            <a:avLst/>
          </a:prstGeom>
          <a:ln>
            <a:noFill/>
          </a:ln>
          <a:effectLst>
            <a:softEdge rad="112500"/>
          </a:effectLst>
        </p:spPr>
      </p:pic>
      <p:pic>
        <p:nvPicPr>
          <p:cNvPr id="12" name="Imagen 11"/>
          <p:cNvPicPr>
            <a:picLocks noChangeAspect="1"/>
          </p:cNvPicPr>
          <p:nvPr/>
        </p:nvPicPr>
        <p:blipFill rotWithShape="1">
          <a:blip r:embed="rId5"/>
          <a:srcRect l="-1381" t="28141" r="5142" b="33367"/>
          <a:stretch/>
        </p:blipFill>
        <p:spPr>
          <a:xfrm rot="16200000">
            <a:off x="8131183" y="3388815"/>
            <a:ext cx="3279674" cy="2534191"/>
          </a:xfrm>
          <a:prstGeom prst="rect">
            <a:avLst/>
          </a:prstGeom>
          <a:ln>
            <a:noFill/>
          </a:ln>
          <a:effectLst>
            <a:softEdge rad="112500"/>
          </a:effectLst>
        </p:spPr>
      </p:pic>
    </p:spTree>
    <p:extLst>
      <p:ext uri="{BB962C8B-B14F-4D97-AF65-F5344CB8AC3E}">
        <p14:creationId xmlns:p14="http://schemas.microsoft.com/office/powerpoint/2010/main" val="1805503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71061" y="-248194"/>
            <a:ext cx="4353636" cy="954107"/>
          </a:xfrm>
          <a:prstGeom prst="rect">
            <a:avLst/>
          </a:prstGeom>
        </p:spPr>
        <p:txBody>
          <a:bodyPr wrap="square">
            <a:spAutoFit/>
          </a:bodyPr>
          <a:lstStyle/>
          <a:p>
            <a:pPr lvl="1">
              <a:lnSpc>
                <a:spcPct val="200000"/>
              </a:lnSpc>
              <a:spcBef>
                <a:spcPts val="1800"/>
              </a:spcBef>
              <a:spcAft>
                <a:spcPts val="1800"/>
              </a:spcAft>
            </a:pPr>
            <a:r>
              <a:rPr lang="es-ES" sz="2800" b="1" kern="0" dirty="0" smtClean="0">
                <a:effectLst/>
                <a:latin typeface="Times New Roman" panose="02020603050405020304" pitchFamily="18" charset="0"/>
                <a:ea typeface="Times New Roman" panose="02020603050405020304" pitchFamily="18" charset="0"/>
              </a:rPr>
              <a:t>Conversión alimenticia</a:t>
            </a:r>
            <a:endParaRPr lang="en-US" sz="2800" b="1" kern="0" dirty="0">
              <a:effectLst/>
              <a:latin typeface="Times New Roman" panose="02020603050405020304" pitchFamily="18" charset="0"/>
              <a:ea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636182808"/>
              </p:ext>
            </p:extLst>
          </p:nvPr>
        </p:nvGraphicFramePr>
        <p:xfrm>
          <a:off x="125843" y="1566576"/>
          <a:ext cx="6188303" cy="396131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73308" y="775095"/>
            <a:ext cx="5286966" cy="584775"/>
          </a:xfrm>
          <a:prstGeom prst="rect">
            <a:avLst/>
          </a:prstGeom>
        </p:spPr>
        <p:txBody>
          <a:bodyPr wrap="square">
            <a:spAutoFit/>
          </a:bodyPr>
          <a:lstStyle/>
          <a:p>
            <a:pPr algn="ctr"/>
            <a:r>
              <a:rPr lang="es-EC" sz="1600" dirty="0">
                <a:latin typeface="Calibri" panose="020F0502020204030204" pitchFamily="34" charset="0"/>
                <a:ea typeface="Calibri" panose="020F0502020204030204" pitchFamily="34" charset="0"/>
              </a:rPr>
              <a:t>Conversión alimenticia, según el tipo de esclerosante utilizado para la castración química en cuyes. </a:t>
            </a:r>
            <a:endParaRPr lang="en-US" sz="1600" dirty="0"/>
          </a:p>
        </p:txBody>
      </p:sp>
      <p:sp>
        <p:nvSpPr>
          <p:cNvPr id="8" name="Rectángulo 7"/>
          <p:cNvSpPr/>
          <p:nvPr/>
        </p:nvSpPr>
        <p:spPr>
          <a:xfrm>
            <a:off x="6733146" y="1172392"/>
            <a:ext cx="4820196" cy="584775"/>
          </a:xfrm>
          <a:prstGeom prst="rect">
            <a:avLst/>
          </a:prstGeom>
          <a:ln>
            <a:solidFill>
              <a:srgbClr val="00B0F0"/>
            </a:solidFill>
          </a:ln>
        </p:spPr>
        <p:txBody>
          <a:bodyPr wrap="square">
            <a:spAutoFit/>
          </a:bodyPr>
          <a:lstStyle/>
          <a:p>
            <a:pPr algn="just"/>
            <a:r>
              <a:rPr lang="es-EC" sz="1600" dirty="0" err="1">
                <a:ea typeface="Calibri" panose="020F0502020204030204" pitchFamily="34" charset="0"/>
              </a:rPr>
              <a:t>Apráez</a:t>
            </a:r>
            <a:r>
              <a:rPr lang="es-EC" sz="1600" dirty="0">
                <a:ea typeface="Calibri" panose="020F0502020204030204" pitchFamily="34" charset="0"/>
              </a:rPr>
              <a:t>, </a:t>
            </a:r>
            <a:r>
              <a:rPr lang="es-EC" sz="1600" dirty="0" err="1">
                <a:ea typeface="Calibri" panose="020F0502020204030204" pitchFamily="34" charset="0"/>
              </a:rPr>
              <a:t>Parmo</a:t>
            </a:r>
            <a:r>
              <a:rPr lang="es-EC" sz="1600" dirty="0">
                <a:ea typeface="Calibri" panose="020F0502020204030204" pitchFamily="34" charset="0"/>
              </a:rPr>
              <a:t> &amp; Hernández (2011</a:t>
            </a:r>
            <a:r>
              <a:rPr lang="es-EC" sz="1600" dirty="0" smtClean="0">
                <a:ea typeface="Calibri" panose="020F0502020204030204" pitchFamily="34" charset="0"/>
              </a:rPr>
              <a:t>), </a:t>
            </a:r>
            <a:r>
              <a:rPr lang="es-EC" sz="1600" dirty="0">
                <a:ea typeface="Calibri" panose="020F0502020204030204" pitchFamily="34" charset="0"/>
              </a:rPr>
              <a:t>obtuvo una conversión alimenticia de </a:t>
            </a:r>
            <a:r>
              <a:rPr lang="es-EC" sz="1600" dirty="0" smtClean="0">
                <a:ea typeface="Calibri" panose="020F0502020204030204" pitchFamily="34" charset="0"/>
              </a:rPr>
              <a:t>4,57</a:t>
            </a:r>
            <a:endParaRPr lang="en-US" sz="1600" dirty="0"/>
          </a:p>
        </p:txBody>
      </p:sp>
      <p:sp>
        <p:nvSpPr>
          <p:cNvPr id="9" name="Rectángulo 8"/>
          <p:cNvSpPr/>
          <p:nvPr/>
        </p:nvSpPr>
        <p:spPr>
          <a:xfrm>
            <a:off x="1280161" y="5734595"/>
            <a:ext cx="3879668" cy="58477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600" dirty="0" smtClean="0">
                <a:ea typeface="Calibri" panose="020F0502020204030204" pitchFamily="34" charset="0"/>
              </a:rPr>
              <a:t>La </a:t>
            </a:r>
            <a:r>
              <a:rPr lang="es-EC" sz="1600" dirty="0">
                <a:ea typeface="Calibri" panose="020F0502020204030204" pitchFamily="34" charset="0"/>
              </a:rPr>
              <a:t>mejor conversión </a:t>
            </a:r>
            <a:r>
              <a:rPr lang="es-EC" sz="1600" dirty="0" smtClean="0">
                <a:ea typeface="Calibri" panose="020F0502020204030204" pitchFamily="34" charset="0"/>
              </a:rPr>
              <a:t>fue, Ácido </a:t>
            </a:r>
            <a:r>
              <a:rPr lang="es-EC" sz="1600" dirty="0">
                <a:ea typeface="Calibri" panose="020F0502020204030204" pitchFamily="34" charset="0"/>
              </a:rPr>
              <a:t>Láctico con 6,83 a las 17 semanas de nacidos (120 </a:t>
            </a:r>
            <a:r>
              <a:rPr lang="es-EC" sz="1600" dirty="0" smtClean="0">
                <a:ea typeface="Calibri" panose="020F0502020204030204" pitchFamily="34" charset="0"/>
              </a:rPr>
              <a:t>días)</a:t>
            </a:r>
          </a:p>
        </p:txBody>
      </p:sp>
      <p:sp>
        <p:nvSpPr>
          <p:cNvPr id="10" name="Rectángulo 9"/>
          <p:cNvSpPr/>
          <p:nvPr/>
        </p:nvSpPr>
        <p:spPr>
          <a:xfrm>
            <a:off x="6733146" y="2116400"/>
            <a:ext cx="4820195" cy="1323439"/>
          </a:xfrm>
          <a:prstGeom prst="rect">
            <a:avLst/>
          </a:prstGeom>
          <a:ln>
            <a:solidFill>
              <a:srgbClr val="00B0F0"/>
            </a:solidFill>
          </a:ln>
        </p:spPr>
        <p:txBody>
          <a:bodyPr wrap="square">
            <a:spAutoFit/>
          </a:bodyPr>
          <a:lstStyle/>
          <a:p>
            <a:pPr algn="just">
              <a:spcAft>
                <a:spcPts val="800"/>
              </a:spcAft>
            </a:pPr>
            <a:r>
              <a:rPr lang="es-EC" sz="1600" dirty="0" err="1">
                <a:ea typeface="Calibri" panose="020F0502020204030204" pitchFamily="34" charset="0"/>
              </a:rPr>
              <a:t>Jesen</a:t>
            </a:r>
            <a:r>
              <a:rPr lang="es-EC" sz="1600" dirty="0">
                <a:ea typeface="Calibri" panose="020F0502020204030204" pitchFamily="34" charset="0"/>
              </a:rPr>
              <a:t> y </a:t>
            </a:r>
            <a:r>
              <a:rPr lang="es-EC" sz="1600" dirty="0" err="1">
                <a:ea typeface="Calibri" panose="020F0502020204030204" pitchFamily="34" charset="0"/>
              </a:rPr>
              <a:t>Pallauf</a:t>
            </a:r>
            <a:r>
              <a:rPr lang="es-EC" sz="1600" dirty="0">
                <a:ea typeface="Calibri" panose="020F0502020204030204" pitchFamily="34" charset="0"/>
              </a:rPr>
              <a:t> (2008), </a:t>
            </a:r>
            <a:r>
              <a:rPr lang="es-EC" sz="1600" dirty="0" smtClean="0">
                <a:ea typeface="Calibri" panose="020F0502020204030204" pitchFamily="34" charset="0"/>
              </a:rPr>
              <a:t>afirma que </a:t>
            </a:r>
            <a:r>
              <a:rPr lang="es-EC" sz="1600" dirty="0">
                <a:ea typeface="Calibri" panose="020F0502020204030204" pitchFamily="34" charset="0"/>
              </a:rPr>
              <a:t>la conversión alimenticia varía según la edad de los </a:t>
            </a:r>
            <a:r>
              <a:rPr lang="es-EC" sz="1600" dirty="0" smtClean="0">
                <a:ea typeface="Calibri" panose="020F0502020204030204" pitchFamily="34" charset="0"/>
              </a:rPr>
              <a:t>cuyes, sus resultados fueron de 3,4 </a:t>
            </a:r>
            <a:r>
              <a:rPr lang="es-EC" sz="1600" dirty="0">
                <a:ea typeface="Calibri" panose="020F0502020204030204" pitchFamily="34" charset="0"/>
              </a:rPr>
              <a:t>y 6,9 a la semana nueve y </a:t>
            </a:r>
            <a:r>
              <a:rPr lang="es-EC" sz="1600" dirty="0" smtClean="0">
                <a:ea typeface="Calibri" panose="020F0502020204030204" pitchFamily="34" charset="0"/>
              </a:rPr>
              <a:t>diez, </a:t>
            </a:r>
            <a:r>
              <a:rPr lang="es-EC" sz="1600" dirty="0">
                <a:ea typeface="Calibri" panose="020F0502020204030204" pitchFamily="34" charset="0"/>
              </a:rPr>
              <a:t>con lo que se corrobora la eficacia de la aplicación de Ácido Láctico como un esclerosante químico. </a:t>
            </a:r>
            <a:endParaRPr lang="en-US" sz="1400" dirty="0">
              <a:effectLst/>
              <a:ea typeface="Calibri" panose="020F0502020204030204" pitchFamily="34" charset="0"/>
            </a:endParaRPr>
          </a:p>
        </p:txBody>
      </p:sp>
      <p:pic>
        <p:nvPicPr>
          <p:cNvPr id="11" name="Imagen 10"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146" y="3799072"/>
            <a:ext cx="2495762" cy="2301282"/>
          </a:xfrm>
          <a:prstGeom prst="rect">
            <a:avLst/>
          </a:prstGeom>
          <a:ln>
            <a:noFill/>
          </a:ln>
          <a:effectLst>
            <a:softEdge rad="112500"/>
          </a:effectLst>
        </p:spPr>
      </p:pic>
      <p:pic>
        <p:nvPicPr>
          <p:cNvPr id="12" name="Imagen 11" descr="Recorte de pantalla"/>
          <p:cNvPicPr>
            <a:picLocks noChangeAspect="1"/>
          </p:cNvPicPr>
          <p:nvPr/>
        </p:nvPicPr>
        <p:blipFill rotWithShape="1">
          <a:blip r:embed="rId4">
            <a:extLst>
              <a:ext uri="{28A0092B-C50C-407E-A947-70E740481C1C}">
                <a14:useLocalDpi xmlns:a14="http://schemas.microsoft.com/office/drawing/2010/main" val="0"/>
              </a:ext>
            </a:extLst>
          </a:blip>
          <a:srcRect t="7034" b="2431"/>
          <a:stretch/>
        </p:blipFill>
        <p:spPr>
          <a:xfrm>
            <a:off x="9228907" y="3799072"/>
            <a:ext cx="2324433" cy="2301282"/>
          </a:xfrm>
          <a:prstGeom prst="rect">
            <a:avLst/>
          </a:prstGeom>
          <a:ln>
            <a:noFill/>
          </a:ln>
          <a:effectLst>
            <a:softEdge rad="112500"/>
          </a:effectLst>
        </p:spPr>
      </p:pic>
    </p:spTree>
    <p:extLst>
      <p:ext uri="{BB962C8B-B14F-4D97-AF65-F5344CB8AC3E}">
        <p14:creationId xmlns:p14="http://schemas.microsoft.com/office/powerpoint/2010/main" val="2551505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53144" y="-261257"/>
            <a:ext cx="3900427" cy="939360"/>
          </a:xfrm>
          <a:prstGeom prst="rect">
            <a:avLst/>
          </a:prstGeom>
        </p:spPr>
        <p:txBody>
          <a:bodyPr wrap="none">
            <a:spAutoFit/>
          </a:bodyPr>
          <a:lstStyle/>
          <a:p>
            <a:pPr lvl="1">
              <a:lnSpc>
                <a:spcPct val="200000"/>
              </a:lnSpc>
              <a:spcBef>
                <a:spcPts val="1800"/>
              </a:spcBef>
              <a:spcAft>
                <a:spcPts val="1800"/>
              </a:spcAft>
            </a:pPr>
            <a:r>
              <a:rPr lang="es-ES" sz="3200" b="1" kern="0" dirty="0" smtClean="0">
                <a:effectLst/>
                <a:ea typeface="Times New Roman" panose="02020603050405020304" pitchFamily="18" charset="0"/>
              </a:rPr>
              <a:t>Análisis Económico</a:t>
            </a:r>
            <a:endParaRPr lang="en-US" sz="3200" b="1" kern="0" dirty="0">
              <a:effectLst/>
              <a:ea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81409391"/>
              </p:ext>
            </p:extLst>
          </p:nvPr>
        </p:nvGraphicFramePr>
        <p:xfrm>
          <a:off x="694617" y="1487738"/>
          <a:ext cx="10500252" cy="4480563"/>
        </p:xfrm>
        <a:graphic>
          <a:graphicData uri="http://schemas.openxmlformats.org/drawingml/2006/table">
            <a:tbl>
              <a:tblPr firstRow="1" firstCol="1" bandRow="1">
                <a:tableStyleId>{72833802-FEF1-4C79-8D5D-14CF1EAF98D9}</a:tableStyleId>
              </a:tblPr>
              <a:tblGrid>
                <a:gridCol w="1650212">
                  <a:extLst>
                    <a:ext uri="{9D8B030D-6E8A-4147-A177-3AD203B41FA5}">
                      <a16:colId xmlns:a16="http://schemas.microsoft.com/office/drawing/2014/main" val="181433317"/>
                    </a:ext>
                  </a:extLst>
                </a:gridCol>
                <a:gridCol w="1157415">
                  <a:extLst>
                    <a:ext uri="{9D8B030D-6E8A-4147-A177-3AD203B41FA5}">
                      <a16:colId xmlns:a16="http://schemas.microsoft.com/office/drawing/2014/main" val="783456675"/>
                    </a:ext>
                  </a:extLst>
                </a:gridCol>
                <a:gridCol w="1733734">
                  <a:extLst>
                    <a:ext uri="{9D8B030D-6E8A-4147-A177-3AD203B41FA5}">
                      <a16:colId xmlns:a16="http://schemas.microsoft.com/office/drawing/2014/main" val="3061385731"/>
                    </a:ext>
                  </a:extLst>
                </a:gridCol>
                <a:gridCol w="899679">
                  <a:extLst>
                    <a:ext uri="{9D8B030D-6E8A-4147-A177-3AD203B41FA5}">
                      <a16:colId xmlns:a16="http://schemas.microsoft.com/office/drawing/2014/main" val="2110320482"/>
                    </a:ext>
                  </a:extLst>
                </a:gridCol>
                <a:gridCol w="1663337">
                  <a:extLst>
                    <a:ext uri="{9D8B030D-6E8A-4147-A177-3AD203B41FA5}">
                      <a16:colId xmlns:a16="http://schemas.microsoft.com/office/drawing/2014/main" val="2401015688"/>
                    </a:ext>
                  </a:extLst>
                </a:gridCol>
                <a:gridCol w="866269">
                  <a:extLst>
                    <a:ext uri="{9D8B030D-6E8A-4147-A177-3AD203B41FA5}">
                      <a16:colId xmlns:a16="http://schemas.microsoft.com/office/drawing/2014/main" val="2927627826"/>
                    </a:ext>
                  </a:extLst>
                </a:gridCol>
                <a:gridCol w="1663337">
                  <a:extLst>
                    <a:ext uri="{9D8B030D-6E8A-4147-A177-3AD203B41FA5}">
                      <a16:colId xmlns:a16="http://schemas.microsoft.com/office/drawing/2014/main" val="4287191138"/>
                    </a:ext>
                  </a:extLst>
                </a:gridCol>
                <a:gridCol w="866269">
                  <a:extLst>
                    <a:ext uri="{9D8B030D-6E8A-4147-A177-3AD203B41FA5}">
                      <a16:colId xmlns:a16="http://schemas.microsoft.com/office/drawing/2014/main" val="977379595"/>
                    </a:ext>
                  </a:extLst>
                </a:gridCol>
              </a:tblGrid>
              <a:tr h="274974">
                <a:tc>
                  <a:txBody>
                    <a:bodyPr/>
                    <a:lstStyle/>
                    <a:p>
                      <a:pP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gridSpan="3">
                  <a:txBody>
                    <a:bodyPr/>
                    <a:lstStyle/>
                    <a:p>
                      <a:pPr algn="ctr">
                        <a:lnSpc>
                          <a:spcPct val="107000"/>
                        </a:lnSpc>
                        <a:spcAft>
                          <a:spcPts val="0"/>
                        </a:spcAft>
                      </a:pPr>
                      <a:r>
                        <a:rPr lang="es-ES" sz="1400" dirty="0">
                          <a:solidFill>
                            <a:schemeClr val="tx1"/>
                          </a:solidFill>
                          <a:effectLst/>
                        </a:rPr>
                        <a:t>FORMOL</a:t>
                      </a:r>
                      <a:endParaRPr lang="en-US" sz="180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tc hMerge="1">
                  <a:txBody>
                    <a:bodyPr/>
                    <a:lstStyle/>
                    <a:p>
                      <a:endParaRPr lang="en-US"/>
                    </a:p>
                  </a:txBody>
                  <a:tcPr/>
                </a:tc>
                <a:tc gridSpan="2">
                  <a:txBody>
                    <a:bodyPr/>
                    <a:lstStyle/>
                    <a:p>
                      <a:pPr algn="ctr">
                        <a:lnSpc>
                          <a:spcPct val="107000"/>
                        </a:lnSpc>
                        <a:spcAft>
                          <a:spcPts val="0"/>
                        </a:spcAft>
                      </a:pPr>
                      <a:r>
                        <a:rPr lang="es-ES" sz="1400">
                          <a:solidFill>
                            <a:schemeClr val="tx1"/>
                          </a:solidFill>
                          <a:effectLst/>
                        </a:rPr>
                        <a:t>ÁCIDO LÁCTICO</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tc gridSpan="2">
                  <a:txBody>
                    <a:bodyPr/>
                    <a:lstStyle/>
                    <a:p>
                      <a:pPr algn="ctr">
                        <a:lnSpc>
                          <a:spcPct val="107000"/>
                        </a:lnSpc>
                        <a:spcAft>
                          <a:spcPts val="0"/>
                        </a:spcAft>
                      </a:pPr>
                      <a:r>
                        <a:rPr lang="es-ES" sz="1400">
                          <a:solidFill>
                            <a:schemeClr val="tx1"/>
                          </a:solidFill>
                          <a:effectLst/>
                        </a:rPr>
                        <a:t>ETANOL</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extLst>
                  <a:ext uri="{0D108BD9-81ED-4DB2-BD59-A6C34878D82A}">
                    <a16:rowId xmlns:a16="http://schemas.microsoft.com/office/drawing/2014/main" val="4234918521"/>
                  </a:ext>
                </a:extLst>
              </a:tr>
              <a:tr h="245376">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Cantidad</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Unidad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Total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Unidad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Total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Unidad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Total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710179809"/>
                  </a:ext>
                </a:extLst>
              </a:tr>
              <a:tr h="245376">
                <a:tc>
                  <a:txBody>
                    <a:bodyPr/>
                    <a:lstStyle/>
                    <a:p>
                      <a:pP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gridSpan="7">
                  <a:txBody>
                    <a:bodyPr/>
                    <a:lstStyle/>
                    <a:p>
                      <a:pPr algn="ctr">
                        <a:lnSpc>
                          <a:spcPct val="107000"/>
                        </a:lnSpc>
                        <a:spcAft>
                          <a:spcPts val="0"/>
                        </a:spcAft>
                      </a:pPr>
                      <a:r>
                        <a:rPr lang="es-ES" sz="1400">
                          <a:solidFill>
                            <a:schemeClr val="tx1"/>
                          </a:solidFill>
                          <a:effectLst/>
                        </a:rPr>
                        <a:t>Materia prima</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5279269"/>
                  </a:ext>
                </a:extLst>
              </a:tr>
              <a:tr h="245376">
                <a:tc>
                  <a:txBody>
                    <a:bodyPr/>
                    <a:lstStyle/>
                    <a:p>
                      <a:pPr algn="ctr">
                        <a:lnSpc>
                          <a:spcPct val="107000"/>
                        </a:lnSpc>
                        <a:spcAft>
                          <a:spcPts val="0"/>
                        </a:spcAft>
                      </a:pPr>
                      <a:r>
                        <a:rPr lang="es-ES" sz="1400">
                          <a:solidFill>
                            <a:schemeClr val="tx1"/>
                          </a:solidFill>
                          <a:effectLst/>
                        </a:rPr>
                        <a:t>Cuyes</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112,50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112,50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112,50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231391911"/>
                  </a:ext>
                </a:extLst>
              </a:tr>
              <a:tr h="245376">
                <a:tc>
                  <a:txBody>
                    <a:bodyPr/>
                    <a:lstStyle/>
                    <a:p>
                      <a:pP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gridSpan="7">
                  <a:txBody>
                    <a:bodyPr/>
                    <a:lstStyle/>
                    <a:p>
                      <a:pPr algn="ctr">
                        <a:lnSpc>
                          <a:spcPct val="107000"/>
                        </a:lnSpc>
                        <a:spcAft>
                          <a:spcPts val="0"/>
                        </a:spcAft>
                      </a:pPr>
                      <a:r>
                        <a:rPr lang="es-ES" sz="1400">
                          <a:solidFill>
                            <a:schemeClr val="tx1"/>
                          </a:solidFill>
                          <a:effectLst/>
                        </a:rPr>
                        <a:t>Alimento</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3738589"/>
                  </a:ext>
                </a:extLst>
              </a:tr>
              <a:tr h="502151">
                <a:tc>
                  <a:txBody>
                    <a:bodyPr/>
                    <a:lstStyle/>
                    <a:p>
                      <a:pPr algn="ctr">
                        <a:lnSpc>
                          <a:spcPct val="107000"/>
                        </a:lnSpc>
                        <a:spcAft>
                          <a:spcPts val="0"/>
                        </a:spcAft>
                      </a:pPr>
                      <a:r>
                        <a:rPr lang="es-ES" sz="1400">
                          <a:solidFill>
                            <a:schemeClr val="tx1"/>
                          </a:solidFill>
                          <a:effectLst/>
                        </a:rPr>
                        <a:t>Balanceado (saco)</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60,0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60,00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60,00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675775046"/>
                  </a:ext>
                </a:extLst>
              </a:tr>
              <a:tr h="502151">
                <a:tc>
                  <a:txBody>
                    <a:bodyPr/>
                    <a:lstStyle/>
                    <a:p>
                      <a:pPr algn="ctr">
                        <a:lnSpc>
                          <a:spcPct val="107000"/>
                        </a:lnSpc>
                        <a:spcAft>
                          <a:spcPts val="0"/>
                        </a:spcAft>
                      </a:pPr>
                      <a:r>
                        <a:rPr lang="es-ES" sz="1400">
                          <a:solidFill>
                            <a:schemeClr val="tx1"/>
                          </a:solidFill>
                          <a:effectLst/>
                        </a:rPr>
                        <a:t>Forraje MS (Kg)</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194,67</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0,05</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9,73</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0,05</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9,73</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0,05</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9,73</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848521904"/>
                  </a:ext>
                </a:extLst>
              </a:tr>
              <a:tr h="502151">
                <a:tc>
                  <a:txBody>
                    <a:bodyPr/>
                    <a:lstStyle/>
                    <a:p>
                      <a:pPr algn="ctr">
                        <a:lnSpc>
                          <a:spcPct val="107000"/>
                        </a:lnSpc>
                        <a:spcAft>
                          <a:spcPts val="0"/>
                        </a:spcAft>
                      </a:pPr>
                      <a:r>
                        <a:rPr lang="es-ES" sz="1400">
                          <a:solidFill>
                            <a:schemeClr val="tx1"/>
                          </a:solidFill>
                          <a:effectLst/>
                        </a:rPr>
                        <a:t>Cuidador (Jornal/hora)</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30,00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587290502"/>
                  </a:ext>
                </a:extLst>
              </a:tr>
              <a:tr h="245376">
                <a:tc>
                  <a:txBody>
                    <a:bodyPr/>
                    <a:lstStyle/>
                    <a:p>
                      <a:pPr algn="ctr">
                        <a:lnSpc>
                          <a:spcPct val="107000"/>
                        </a:lnSpc>
                        <a:spcAft>
                          <a:spcPts val="0"/>
                        </a:spcAft>
                      </a:pPr>
                      <a:r>
                        <a:rPr lang="es-ES" sz="1400">
                          <a:solidFill>
                            <a:schemeClr val="tx1"/>
                          </a:solidFill>
                          <a:effectLst/>
                        </a:rPr>
                        <a:t>Extra</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7,00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7,00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7,00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022515587"/>
                  </a:ext>
                </a:extLst>
              </a:tr>
              <a:tr h="245376">
                <a:tc>
                  <a:txBody>
                    <a:bodyPr/>
                    <a:lstStyle/>
                    <a:p>
                      <a:pP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gridSpan="7">
                  <a:txBody>
                    <a:bodyPr/>
                    <a:lstStyle/>
                    <a:p>
                      <a:pPr algn="ctr">
                        <a:lnSpc>
                          <a:spcPct val="107000"/>
                        </a:lnSpc>
                        <a:spcAft>
                          <a:spcPts val="0"/>
                        </a:spcAft>
                      </a:pPr>
                      <a:r>
                        <a:rPr lang="es-ES" sz="1400">
                          <a:solidFill>
                            <a:schemeClr val="tx1"/>
                          </a:solidFill>
                          <a:effectLst/>
                        </a:rPr>
                        <a:t>Esclerosantes químicos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0020595"/>
                  </a:ext>
                </a:extLst>
              </a:tr>
              <a:tr h="245376">
                <a:tc>
                  <a:txBody>
                    <a:bodyPr/>
                    <a:lstStyle/>
                    <a:p>
                      <a:pPr algn="ctr">
                        <a:lnSpc>
                          <a:spcPct val="107000"/>
                        </a:lnSpc>
                        <a:spcAft>
                          <a:spcPts val="0"/>
                        </a:spcAft>
                      </a:pPr>
                      <a:r>
                        <a:rPr lang="es-ES" sz="1400">
                          <a:solidFill>
                            <a:schemeClr val="tx1"/>
                          </a:solidFill>
                          <a:effectLst/>
                        </a:rPr>
                        <a:t>Formol</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100 ml</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1,20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5,00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1,50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46482061"/>
                  </a:ext>
                </a:extLst>
              </a:tr>
              <a:tr h="245376">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Total egresos</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235,43</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Total egresos</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239,23</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Total egresos</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235,73</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045111884"/>
                  </a:ext>
                </a:extLst>
              </a:tr>
              <a:tr h="245376">
                <a:tc>
                  <a:txBody>
                    <a:bodyPr/>
                    <a:lstStyle/>
                    <a:p>
                      <a:pP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gridSpan="6">
                  <a:txBody>
                    <a:bodyPr/>
                    <a:lstStyle/>
                    <a:p>
                      <a:pPr algn="ctr">
                        <a:lnSpc>
                          <a:spcPct val="107000"/>
                        </a:lnSpc>
                        <a:spcAft>
                          <a:spcPts val="0"/>
                        </a:spcAft>
                      </a:pPr>
                      <a:r>
                        <a:rPr lang="es-ES" sz="1400">
                          <a:solidFill>
                            <a:schemeClr val="tx1"/>
                          </a:solidFill>
                          <a:effectLst/>
                        </a:rPr>
                        <a:t>Análisis económico</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812418860"/>
                  </a:ext>
                </a:extLst>
              </a:tr>
              <a:tr h="245376">
                <a:tc>
                  <a:txBody>
                    <a:bodyPr/>
                    <a:lstStyle/>
                    <a:p>
                      <a:pPr algn="ctr">
                        <a:lnSpc>
                          <a:spcPct val="107000"/>
                        </a:lnSpc>
                        <a:spcAft>
                          <a:spcPts val="0"/>
                        </a:spcAft>
                      </a:pPr>
                      <a:r>
                        <a:rPr lang="es-ES" sz="1400">
                          <a:solidFill>
                            <a:schemeClr val="tx1"/>
                          </a:solidFill>
                          <a:effectLst/>
                        </a:rPr>
                        <a:t>Venta/Cuyes</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 </a:t>
                      </a:r>
                      <a:endParaRPr lang="en-US" sz="180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(38x7)</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266,00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(44x8,5)</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374,00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(44x8)</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352,00</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267823266"/>
                  </a:ext>
                </a:extLst>
              </a:tr>
              <a:tr h="245376">
                <a:tc>
                  <a:txBody>
                    <a:bodyPr/>
                    <a:lstStyle/>
                    <a:p>
                      <a:pPr algn="ctr">
                        <a:lnSpc>
                          <a:spcPct val="107000"/>
                        </a:lnSpc>
                        <a:spcAft>
                          <a:spcPts val="0"/>
                        </a:spcAft>
                      </a:pPr>
                      <a:r>
                        <a:rPr lang="es-ES" sz="1400">
                          <a:solidFill>
                            <a:schemeClr val="tx1"/>
                          </a:solidFill>
                          <a:effectLst/>
                        </a:rPr>
                        <a:t>Rentabilidad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30,57</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134,77</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400" dirty="0">
                          <a:solidFill>
                            <a:schemeClr val="tx1"/>
                          </a:solidFill>
                          <a:effectLst/>
                        </a:rPr>
                        <a:t>116,27</a:t>
                      </a:r>
                      <a:endParaRPr lang="en-US" sz="1800" dirty="0">
                        <a:solidFill>
                          <a:schemeClr val="tx1"/>
                        </a:solidFill>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172316860"/>
                  </a:ext>
                </a:extLst>
              </a:tr>
            </a:tbl>
          </a:graphicData>
        </a:graphic>
      </p:graphicFrame>
      <p:sp>
        <p:nvSpPr>
          <p:cNvPr id="6" name="Rectángulo 5"/>
          <p:cNvSpPr/>
          <p:nvPr/>
        </p:nvSpPr>
        <p:spPr>
          <a:xfrm>
            <a:off x="694617" y="920405"/>
            <a:ext cx="7717908" cy="461665"/>
          </a:xfrm>
          <a:prstGeom prst="rect">
            <a:avLst/>
          </a:prstGeom>
        </p:spPr>
        <p:txBody>
          <a:bodyPr wrap="square">
            <a:spAutoFit/>
          </a:bodyPr>
          <a:lstStyle/>
          <a:p>
            <a:pPr marL="457200" indent="-457200" algn="just">
              <a:lnSpc>
                <a:spcPct val="150000"/>
              </a:lnSpc>
              <a:spcAft>
                <a:spcPts val="1000"/>
              </a:spcAft>
            </a:pPr>
            <a:r>
              <a:rPr lang="es-ES" sz="1600" dirty="0">
                <a:ea typeface="Calibri" panose="020F0502020204030204" pitchFamily="34" charset="0"/>
              </a:rPr>
              <a:t>Análisis económico sobre la crianza de cuyes castrados, con diferentes </a:t>
            </a:r>
            <a:r>
              <a:rPr lang="es-ES" sz="1600" dirty="0" err="1">
                <a:ea typeface="Calibri" panose="020F0502020204030204" pitchFamily="34" charset="0"/>
              </a:rPr>
              <a:t>esclerosantes</a:t>
            </a:r>
            <a:r>
              <a:rPr lang="es-ES" sz="1600" dirty="0">
                <a:ea typeface="Calibri" panose="020F0502020204030204" pitchFamily="34" charset="0"/>
              </a:rPr>
              <a:t>.</a:t>
            </a:r>
            <a:endParaRPr lang="en-US" sz="1600" dirty="0">
              <a:ea typeface="Calibri" panose="020F0502020204030204" pitchFamily="34" charset="0"/>
            </a:endParaRPr>
          </a:p>
        </p:txBody>
      </p:sp>
    </p:spTree>
    <p:extLst>
      <p:ext uri="{BB962C8B-B14F-4D97-AF65-F5344CB8AC3E}">
        <p14:creationId xmlns:p14="http://schemas.microsoft.com/office/powerpoint/2010/main" val="2123560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176799"/>
            <a:ext cx="10058400" cy="627797"/>
          </a:xfrm>
        </p:spPr>
        <p:txBody>
          <a:bodyPr>
            <a:noAutofit/>
          </a:bodyPr>
          <a:lstStyle/>
          <a:p>
            <a:pPr algn="ctr"/>
            <a:r>
              <a:rPr lang="en" dirty="0">
                <a:solidFill>
                  <a:schemeClr val="tx1"/>
                </a:solidFill>
                <a:latin typeface="+mn-lt"/>
              </a:rPr>
              <a:t>CONCLUSIONES</a:t>
            </a:r>
            <a:endParaRPr lang="en-US" dirty="0">
              <a:solidFill>
                <a:schemeClr val="tx1"/>
              </a:solidFill>
              <a:latin typeface="+mn-lt"/>
            </a:endParaRPr>
          </a:p>
        </p:txBody>
      </p:sp>
      <p:sp>
        <p:nvSpPr>
          <p:cNvPr id="4" name="Rectángulo 3"/>
          <p:cNvSpPr/>
          <p:nvPr/>
        </p:nvSpPr>
        <p:spPr>
          <a:xfrm>
            <a:off x="914400" y="1065018"/>
            <a:ext cx="10437223" cy="1200329"/>
          </a:xfrm>
          <a:prstGeom prst="rect">
            <a:avLst/>
          </a:prstGeom>
        </p:spPr>
        <p:txBody>
          <a:bodyPr wrap="square">
            <a:spAutoFit/>
          </a:bodyPr>
          <a:lstStyle/>
          <a:p>
            <a:pPr algn="just"/>
            <a:r>
              <a:rPr lang="es-EC" dirty="0">
                <a:ea typeface="Times New Roman" panose="02020603050405020304" pitchFamily="18" charset="0"/>
              </a:rPr>
              <a:t>Debido a la hipotrofia testicular, presentada en los tratamiento establecidos,  se logró confirmar que la utilización de los productos químicos </a:t>
            </a:r>
            <a:r>
              <a:rPr lang="es-EC" dirty="0" err="1">
                <a:ea typeface="Times New Roman" panose="02020603050405020304" pitchFamily="18" charset="0"/>
              </a:rPr>
              <a:t>esclerosantes</a:t>
            </a:r>
            <a:r>
              <a:rPr lang="es-EC" dirty="0">
                <a:ea typeface="Times New Roman" panose="02020603050405020304" pitchFamily="18" charset="0"/>
              </a:rPr>
              <a:t>, generaron reabsorción testicular, en donde los mejores resultados se observaron en los tratamiento que se utilizó Ácido Láctico y Etanol, los mismos que generaron un diámetro testicular de 4 mm</a:t>
            </a:r>
            <a:endParaRPr lang="en-US" dirty="0"/>
          </a:p>
        </p:txBody>
      </p:sp>
      <p:sp>
        <p:nvSpPr>
          <p:cNvPr id="5" name="Rectángulo 4"/>
          <p:cNvSpPr/>
          <p:nvPr/>
        </p:nvSpPr>
        <p:spPr>
          <a:xfrm>
            <a:off x="914400" y="2500478"/>
            <a:ext cx="10541726" cy="923330"/>
          </a:xfrm>
          <a:prstGeom prst="rect">
            <a:avLst/>
          </a:prstGeom>
        </p:spPr>
        <p:txBody>
          <a:bodyPr wrap="square">
            <a:spAutoFit/>
          </a:bodyPr>
          <a:lstStyle/>
          <a:p>
            <a:pPr algn="just"/>
            <a:r>
              <a:rPr lang="es-EC" dirty="0">
                <a:ea typeface="Calibri" panose="020F0502020204030204" pitchFamily="34" charset="0"/>
              </a:rPr>
              <a:t>En cuanto a la variable ganancia de peso, el tratamiento en donde se usó como esclerosante químico el Ácido Láctico,  logró acumular una ganancia de peso total de 1,165 kg por cuy, proporcionando una ganancia diaria de 12,94 g/día, con lo que se estableció como el mejor tratamiento, sin generar variaciones en las dosis aplicadas</a:t>
            </a:r>
            <a:endParaRPr lang="en-US" dirty="0"/>
          </a:p>
        </p:txBody>
      </p:sp>
      <p:sp>
        <p:nvSpPr>
          <p:cNvPr id="6" name="Rectángulo 5"/>
          <p:cNvSpPr/>
          <p:nvPr/>
        </p:nvSpPr>
        <p:spPr>
          <a:xfrm>
            <a:off x="992777" y="3944651"/>
            <a:ext cx="10358846" cy="923330"/>
          </a:xfrm>
          <a:prstGeom prst="rect">
            <a:avLst/>
          </a:prstGeom>
        </p:spPr>
        <p:txBody>
          <a:bodyPr wrap="square">
            <a:spAutoFit/>
          </a:bodyPr>
          <a:lstStyle/>
          <a:p>
            <a:pPr algn="just"/>
            <a:r>
              <a:rPr lang="es-EC" dirty="0" smtClean="0">
                <a:ea typeface="Times New Roman" panose="02020603050405020304" pitchFamily="18" charset="0"/>
              </a:rPr>
              <a:t>La </a:t>
            </a:r>
            <a:r>
              <a:rPr lang="es-EC" dirty="0">
                <a:ea typeface="Times New Roman" panose="02020603050405020304" pitchFamily="18" charset="0"/>
              </a:rPr>
              <a:t>utilización Formol como una opción de químico esclerosante,  no genera buenos resultados, tanto en ganancia de peso, como en el porcentaje de mortalidad, en donde se convirtió en el único tratamiento que genero la mayor cantidad de cuyes muertos (6,7%), </a:t>
            </a:r>
            <a:endParaRPr lang="en-US" dirty="0"/>
          </a:p>
        </p:txBody>
      </p:sp>
      <p:sp>
        <p:nvSpPr>
          <p:cNvPr id="7" name="Rectángulo 6"/>
          <p:cNvSpPr/>
          <p:nvPr/>
        </p:nvSpPr>
        <p:spPr>
          <a:xfrm>
            <a:off x="992777" y="5372189"/>
            <a:ext cx="10398034" cy="923330"/>
          </a:xfrm>
          <a:prstGeom prst="rect">
            <a:avLst/>
          </a:prstGeom>
        </p:spPr>
        <p:txBody>
          <a:bodyPr wrap="square">
            <a:spAutoFit/>
          </a:bodyPr>
          <a:lstStyle/>
          <a:p>
            <a:pPr lvl="0" algn="just">
              <a:spcAft>
                <a:spcPts val="800"/>
              </a:spcAft>
            </a:pPr>
            <a:r>
              <a:rPr lang="es-EC" dirty="0" smtClean="0">
                <a:ea typeface="Times New Roman" panose="02020603050405020304" pitchFamily="18" charset="0"/>
                <a:cs typeface="Times New Roman" panose="02020603050405020304" pitchFamily="18" charset="0"/>
              </a:rPr>
              <a:t>El </a:t>
            </a:r>
            <a:r>
              <a:rPr lang="es-EC" dirty="0">
                <a:ea typeface="Times New Roman" panose="02020603050405020304" pitchFamily="18" charset="0"/>
                <a:cs typeface="Times New Roman" panose="02020603050405020304" pitchFamily="18" charset="0"/>
              </a:rPr>
              <a:t>uso de Ácido Láctico, como la opción más rentable en la castración de cuyes, al obtener una ganancia de diaria de 0,56 dólares americanos por cada dólar invertido, por lo que se convirtió en la mejor opción en el tipo de esclerosante químico, sin importar la dosis aplicada. </a:t>
            </a:r>
            <a:endParaRPr lang="en-US" sz="1600" dirty="0">
              <a:effectLst/>
              <a:ea typeface="Cambria" panose="02040503050406030204" pitchFamily="18" charset="0"/>
              <a:cs typeface="Times New Roman" panose="02020603050405020304" pitchFamily="18" charset="0"/>
            </a:endParaRPr>
          </a:p>
        </p:txBody>
      </p:sp>
      <p:pic>
        <p:nvPicPr>
          <p:cNvPr id="8" name="Imagen 7"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26" y="1090659"/>
            <a:ext cx="686122" cy="785272"/>
          </a:xfrm>
          <a:prstGeom prst="rect">
            <a:avLst/>
          </a:prstGeom>
          <a:ln>
            <a:noFill/>
          </a:ln>
          <a:effectLst>
            <a:softEdge rad="112500"/>
          </a:effectLst>
        </p:spPr>
      </p:pic>
      <p:pic>
        <p:nvPicPr>
          <p:cNvPr id="9" name="Imagen 8"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655" y="2549332"/>
            <a:ext cx="686122" cy="785272"/>
          </a:xfrm>
          <a:prstGeom prst="rect">
            <a:avLst/>
          </a:prstGeom>
          <a:ln>
            <a:noFill/>
          </a:ln>
          <a:effectLst>
            <a:softEdge rad="112500"/>
          </a:effectLst>
        </p:spPr>
      </p:pic>
      <p:pic>
        <p:nvPicPr>
          <p:cNvPr id="10" name="Imagen 9"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827" y="3959151"/>
            <a:ext cx="686122" cy="785272"/>
          </a:xfrm>
          <a:prstGeom prst="rect">
            <a:avLst/>
          </a:prstGeom>
          <a:ln>
            <a:noFill/>
          </a:ln>
          <a:effectLst>
            <a:softEdge rad="112500"/>
          </a:effectLst>
        </p:spPr>
      </p:pic>
      <p:pic>
        <p:nvPicPr>
          <p:cNvPr id="11" name="Imagen 10"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38" y="5510248"/>
            <a:ext cx="686122" cy="785272"/>
          </a:xfrm>
          <a:prstGeom prst="rect">
            <a:avLst/>
          </a:prstGeom>
          <a:ln>
            <a:noFill/>
          </a:ln>
          <a:effectLst>
            <a:softEdge rad="112500"/>
          </a:effectLst>
        </p:spPr>
      </p:pic>
    </p:spTree>
    <p:extLst>
      <p:ext uri="{BB962C8B-B14F-4D97-AF65-F5344CB8AC3E}">
        <p14:creationId xmlns:p14="http://schemas.microsoft.com/office/powerpoint/2010/main" val="51380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79" y="1845734"/>
            <a:ext cx="10711543" cy="4581192"/>
          </a:xfrm>
        </p:spPr>
        <p:txBody>
          <a:bodyPr>
            <a:normAutofit fontScale="47500" lnSpcReduction="20000"/>
          </a:bodyPr>
          <a:lstStyle/>
          <a:p>
            <a:pPr lvl="0" algn="just">
              <a:lnSpc>
                <a:spcPct val="220000"/>
              </a:lnSpc>
            </a:pPr>
            <a:r>
              <a:rPr lang="es-EC" sz="2900" dirty="0">
                <a:solidFill>
                  <a:schemeClr val="tx1"/>
                </a:solidFill>
              </a:rPr>
              <a:t>Al momento de elegir un  esclerosante químico, se debe elegir una sustancia que contenga menor grado de toxicidad, como es el caso del  Etanol y Ácido Láctico, los cuales al tener contacto con la piel, no ocasionan alteraciones irreversibles, como cuando se utiliza el Formol, el cual al ser utilizado como producto esclerosante, fue quien presentó mayor cantidad de cuyes muertos. </a:t>
            </a:r>
            <a:endParaRPr lang="en-US" sz="2900" dirty="0">
              <a:solidFill>
                <a:schemeClr val="tx1"/>
              </a:solidFill>
            </a:endParaRPr>
          </a:p>
          <a:p>
            <a:pPr lvl="0" algn="just">
              <a:lnSpc>
                <a:spcPct val="220000"/>
              </a:lnSpc>
            </a:pPr>
            <a:r>
              <a:rPr lang="es-EC" sz="2900" dirty="0">
                <a:solidFill>
                  <a:schemeClr val="tx1"/>
                </a:solidFill>
              </a:rPr>
              <a:t>Para poder determinar y comparar la conversión alimenticia en la crianza de cuyes, establecer distintos rangos de días, para lograr identificar el tiempo exacto en donde inicia el ascenso de consumo alimenticio, y poder desarrollar una curva de conversión según el tipo y cantidad de alimento proporcionado, por fase de desarrollo de los cuyes.  </a:t>
            </a:r>
            <a:r>
              <a:rPr lang="es-EC" sz="2900" i="1" dirty="0">
                <a:solidFill>
                  <a:schemeClr val="tx1"/>
                </a:solidFill>
              </a:rPr>
              <a:t> </a:t>
            </a:r>
            <a:endParaRPr lang="en-US" sz="2900" dirty="0">
              <a:solidFill>
                <a:schemeClr val="tx1"/>
              </a:solidFill>
            </a:endParaRPr>
          </a:p>
          <a:p>
            <a:pPr lvl="0" algn="just">
              <a:lnSpc>
                <a:spcPct val="220000"/>
              </a:lnSpc>
            </a:pPr>
            <a:r>
              <a:rPr lang="es-EC" sz="2900" dirty="0">
                <a:solidFill>
                  <a:schemeClr val="tx1"/>
                </a:solidFill>
              </a:rPr>
              <a:t>En cuanto a la rentabilidad de la crianza de cuyes castrados, se recomienda la utilización de Ácido Láctico como producto químico esclerosante, debido a que este genera  una ganancia de 0,56 dólares americanos por cada dólar invertido, mientras que en el uso del Formol la ganancia fue de 0,12$ dólares americanos sobre dólar invertido. </a:t>
            </a:r>
            <a:endParaRPr lang="en-US" sz="2900" dirty="0">
              <a:solidFill>
                <a:schemeClr val="tx1"/>
              </a:solidFill>
            </a:endParaRPr>
          </a:p>
          <a:p>
            <a:pPr marL="0" indent="0">
              <a:buNone/>
            </a:pPr>
            <a:endParaRPr lang="en-US" dirty="0"/>
          </a:p>
        </p:txBody>
      </p:sp>
      <p:sp>
        <p:nvSpPr>
          <p:cNvPr id="4" name="Rectángulo 3"/>
          <p:cNvSpPr/>
          <p:nvPr/>
        </p:nvSpPr>
        <p:spPr>
          <a:xfrm>
            <a:off x="3807060" y="226814"/>
            <a:ext cx="4561762" cy="707886"/>
          </a:xfrm>
          <a:prstGeom prst="rect">
            <a:avLst/>
          </a:prstGeom>
        </p:spPr>
        <p:txBody>
          <a:bodyPr wrap="none">
            <a:spAutoFit/>
          </a:bodyPr>
          <a:lstStyle/>
          <a:p>
            <a:r>
              <a:rPr lang="en" sz="4000" b="1" dirty="0" smtClean="0"/>
              <a:t>RECOMENDACIONES</a:t>
            </a:r>
            <a:endParaRPr lang="en-US" sz="4000" b="1" dirty="0"/>
          </a:p>
        </p:txBody>
      </p:sp>
      <p:sp>
        <p:nvSpPr>
          <p:cNvPr id="5" name="Elipse 4"/>
          <p:cNvSpPr/>
          <p:nvPr/>
        </p:nvSpPr>
        <p:spPr>
          <a:xfrm>
            <a:off x="7968343" y="240356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04" y="1972558"/>
            <a:ext cx="686122" cy="868770"/>
          </a:xfrm>
          <a:prstGeom prst="rect">
            <a:avLst/>
          </a:prstGeom>
          <a:ln>
            <a:noFill/>
          </a:ln>
          <a:effectLst>
            <a:softEdge rad="112500"/>
          </a:effectLst>
        </p:spPr>
      </p:pic>
      <p:pic>
        <p:nvPicPr>
          <p:cNvPr id="7" name="Imagen 6"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57" y="4799108"/>
            <a:ext cx="686122" cy="868770"/>
          </a:xfrm>
          <a:prstGeom prst="rect">
            <a:avLst/>
          </a:prstGeom>
          <a:ln>
            <a:noFill/>
          </a:ln>
          <a:effectLst>
            <a:softEdge rad="112500"/>
          </a:effectLst>
        </p:spPr>
      </p:pic>
      <p:pic>
        <p:nvPicPr>
          <p:cNvPr id="8" name="Imagen 7"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04" y="3489567"/>
            <a:ext cx="686122" cy="868770"/>
          </a:xfrm>
          <a:prstGeom prst="rect">
            <a:avLst/>
          </a:prstGeom>
          <a:ln>
            <a:noFill/>
          </a:ln>
          <a:effectLst>
            <a:softEdge rad="112500"/>
          </a:effectLst>
        </p:spPr>
      </p:pic>
    </p:spTree>
    <p:extLst>
      <p:ext uri="{BB962C8B-B14F-4D97-AF65-F5344CB8AC3E}">
        <p14:creationId xmlns:p14="http://schemas.microsoft.com/office/powerpoint/2010/main" val="210269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21435"/>
            <a:ext cx="10058400" cy="2935272"/>
          </a:xfrm>
        </p:spPr>
        <p:txBody>
          <a:bodyPr/>
          <a:lstStyle/>
          <a:p>
            <a:pPr algn="ctr"/>
            <a:r>
              <a:rPr lang="es-EC" sz="1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GRACIAS</a:t>
            </a:r>
            <a:r>
              <a:rPr lang="es-EC"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Imagen 3" descr="Recorte de pantalla"/>
          <p:cNvPicPr>
            <a:picLocks noChangeAspect="1"/>
          </p:cNvPicPr>
          <p:nvPr/>
        </p:nvPicPr>
        <p:blipFill rotWithShape="1">
          <a:blip r:embed="rId2">
            <a:extLst>
              <a:ext uri="{28A0092B-C50C-407E-A947-70E740481C1C}">
                <a14:useLocalDpi xmlns:a14="http://schemas.microsoft.com/office/drawing/2010/main" val="0"/>
              </a:ext>
            </a:extLst>
          </a:blip>
          <a:srcRect t="9045"/>
          <a:stretch/>
        </p:blipFill>
        <p:spPr>
          <a:xfrm>
            <a:off x="1828800" y="2090056"/>
            <a:ext cx="8046720" cy="4075611"/>
          </a:xfrm>
          <a:prstGeom prst="rect">
            <a:avLst/>
          </a:prstGeom>
          <a:ln>
            <a:noFill/>
          </a:ln>
          <a:effectLst>
            <a:softEdge rad="112500"/>
          </a:effectLst>
        </p:spPr>
      </p:pic>
      <p:cxnSp>
        <p:nvCxnSpPr>
          <p:cNvPr id="8" name="Conector recto 7"/>
          <p:cNvCxnSpPr/>
          <p:nvPr/>
        </p:nvCxnSpPr>
        <p:spPr>
          <a:xfrm>
            <a:off x="966651" y="2090056"/>
            <a:ext cx="13063" cy="3840481"/>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cto 9"/>
          <p:cNvCxnSpPr/>
          <p:nvPr/>
        </p:nvCxnSpPr>
        <p:spPr>
          <a:xfrm>
            <a:off x="1423852" y="2246811"/>
            <a:ext cx="0" cy="3396343"/>
          </a:xfrm>
          <a:prstGeom prst="line">
            <a:avLst/>
          </a:prstGeom>
        </p:spPr>
        <p:style>
          <a:lnRef idx="3">
            <a:schemeClr val="dk1"/>
          </a:lnRef>
          <a:fillRef idx="0">
            <a:schemeClr val="dk1"/>
          </a:fillRef>
          <a:effectRef idx="2">
            <a:schemeClr val="dk1"/>
          </a:effectRef>
          <a:fontRef idx="minor">
            <a:schemeClr val="tx1"/>
          </a:fontRef>
        </p:style>
      </p:cxnSp>
      <p:cxnSp>
        <p:nvCxnSpPr>
          <p:cNvPr id="12" name="Conector recto 11"/>
          <p:cNvCxnSpPr/>
          <p:nvPr/>
        </p:nvCxnSpPr>
        <p:spPr>
          <a:xfrm>
            <a:off x="11038114" y="2090056"/>
            <a:ext cx="39189" cy="4075611"/>
          </a:xfrm>
          <a:prstGeom prst="line">
            <a:avLst/>
          </a:prstGeom>
        </p:spPr>
        <p:style>
          <a:lnRef idx="3">
            <a:schemeClr val="dk1"/>
          </a:lnRef>
          <a:fillRef idx="0">
            <a:schemeClr val="dk1"/>
          </a:fillRef>
          <a:effectRef idx="2">
            <a:schemeClr val="dk1"/>
          </a:effectRef>
          <a:fontRef idx="minor">
            <a:schemeClr val="tx1"/>
          </a:fontRef>
        </p:style>
      </p:cxnSp>
      <p:cxnSp>
        <p:nvCxnSpPr>
          <p:cNvPr id="14" name="Conector recto 13"/>
          <p:cNvCxnSpPr/>
          <p:nvPr/>
        </p:nvCxnSpPr>
        <p:spPr>
          <a:xfrm>
            <a:off x="10515600" y="2246811"/>
            <a:ext cx="0" cy="368372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0058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5;p33"/>
          <p:cNvSpPr txBox="1">
            <a:spLocks noGrp="1"/>
          </p:cNvSpPr>
          <p:nvPr>
            <p:ph type="title"/>
          </p:nvPr>
        </p:nvSpPr>
        <p:spPr>
          <a:xfrm>
            <a:off x="2991396" y="139112"/>
            <a:ext cx="4938882" cy="483326"/>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smtClean="0">
                <a:solidFill>
                  <a:schemeClr val="tx1"/>
                </a:solidFill>
                <a:latin typeface="+mn-lt"/>
              </a:rPr>
              <a:t>INTRODUCCIÓN</a:t>
            </a:r>
            <a:endParaRPr sz="4400" b="1" dirty="0">
              <a:solidFill>
                <a:schemeClr val="tx1"/>
              </a:solidFill>
              <a:latin typeface="+mn-lt"/>
            </a:endParaRPr>
          </a:p>
        </p:txBody>
      </p:sp>
      <p:graphicFrame>
        <p:nvGraphicFramePr>
          <p:cNvPr id="6" name="Diagrama 5"/>
          <p:cNvGraphicFramePr/>
          <p:nvPr>
            <p:extLst>
              <p:ext uri="{D42A27DB-BD31-4B8C-83A1-F6EECF244321}">
                <p14:modId xmlns:p14="http://schemas.microsoft.com/office/powerpoint/2010/main" val="93940998"/>
              </p:ext>
            </p:extLst>
          </p:nvPr>
        </p:nvGraphicFramePr>
        <p:xfrm>
          <a:off x="-314961" y="875212"/>
          <a:ext cx="12506961" cy="4611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117566" y="2863162"/>
            <a:ext cx="4421876" cy="3289444"/>
          </a:xfrm>
          <a:prstGeom prst="rect">
            <a:avLst/>
          </a:prstGeom>
          <a:ln>
            <a:noFill/>
          </a:ln>
          <a:effectLst>
            <a:softEdge rad="112500"/>
          </a:effectLst>
        </p:spPr>
      </p:pic>
      <p:pic>
        <p:nvPicPr>
          <p:cNvPr id="8" name="Imagen 7"/>
          <p:cNvPicPr>
            <a:picLocks noChangeAspect="1"/>
          </p:cNvPicPr>
          <p:nvPr/>
        </p:nvPicPr>
        <p:blipFill>
          <a:blip r:embed="rId8"/>
          <a:stretch>
            <a:fillRect/>
          </a:stretch>
        </p:blipFill>
        <p:spPr>
          <a:xfrm>
            <a:off x="4539442" y="2840940"/>
            <a:ext cx="4281216" cy="3333887"/>
          </a:xfrm>
          <a:prstGeom prst="rect">
            <a:avLst/>
          </a:prstGeom>
        </p:spPr>
      </p:pic>
    </p:spTree>
    <p:extLst>
      <p:ext uri="{BB962C8B-B14F-4D97-AF65-F5344CB8AC3E}">
        <p14:creationId xmlns:p14="http://schemas.microsoft.com/office/powerpoint/2010/main" val="4110096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99161512"/>
              </p:ext>
            </p:extLst>
          </p:nvPr>
        </p:nvGraphicFramePr>
        <p:xfrm>
          <a:off x="1174205" y="0"/>
          <a:ext cx="11017795" cy="5041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250370" y="3899277"/>
            <a:ext cx="4556762" cy="2283552"/>
          </a:xfrm>
          <a:prstGeom prst="rect">
            <a:avLst/>
          </a:prstGeom>
          <a:ln>
            <a:noFill/>
          </a:ln>
          <a:effectLst>
            <a:softEdge rad="112500"/>
          </a:effectLst>
        </p:spPr>
      </p:pic>
      <p:pic>
        <p:nvPicPr>
          <p:cNvPr id="6" name="Imagen 5"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8176" y="3899277"/>
            <a:ext cx="2579155" cy="2283552"/>
          </a:xfrm>
          <a:prstGeom prst="rect">
            <a:avLst/>
          </a:prstGeom>
          <a:ln>
            <a:noFill/>
          </a:ln>
          <a:effectLst>
            <a:softEdge rad="112500"/>
          </a:effectLst>
        </p:spPr>
      </p:pic>
      <p:pic>
        <p:nvPicPr>
          <p:cNvPr id="7" name="Imagen 6"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8211" y="3788229"/>
            <a:ext cx="3022863" cy="2233749"/>
          </a:xfrm>
          <a:prstGeom prst="rect">
            <a:avLst/>
          </a:prstGeom>
          <a:ln>
            <a:noFill/>
          </a:ln>
          <a:effectLst>
            <a:softEdge rad="112500"/>
          </a:effectLst>
        </p:spPr>
      </p:pic>
      <p:sp>
        <p:nvSpPr>
          <p:cNvPr id="8" name="Flecha curvada hacia la derecha 7"/>
          <p:cNvSpPr/>
          <p:nvPr/>
        </p:nvSpPr>
        <p:spPr>
          <a:xfrm rot="1114944">
            <a:off x="518344" y="2063931"/>
            <a:ext cx="938350" cy="1835346"/>
          </a:xfrm>
          <a:prstGeom prst="curv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0878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1;p34"/>
          <p:cNvSpPr txBox="1">
            <a:spLocks noGrp="1"/>
          </p:cNvSpPr>
          <p:nvPr>
            <p:ph type="title" idx="4294967295"/>
          </p:nvPr>
        </p:nvSpPr>
        <p:spPr>
          <a:xfrm>
            <a:off x="4438548" y="112801"/>
            <a:ext cx="2428160" cy="788536"/>
          </a:xfrm>
          <a:prstGeom prst="rect">
            <a:avLst/>
          </a:prstGeom>
          <a:solidFill>
            <a:schemeClr val="accent4">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000000"/>
                </a:solidFill>
              </a:rPr>
              <a:t>Objetivo </a:t>
            </a:r>
            <a:br>
              <a:rPr lang="en" sz="2800" b="1" dirty="0" smtClean="0">
                <a:solidFill>
                  <a:srgbClr val="000000"/>
                </a:solidFill>
              </a:rPr>
            </a:br>
            <a:r>
              <a:rPr lang="en" sz="2800" b="1" dirty="0" smtClean="0">
                <a:solidFill>
                  <a:srgbClr val="000000"/>
                </a:solidFill>
              </a:rPr>
              <a:t>General</a:t>
            </a:r>
            <a:endParaRPr sz="2800" b="1" dirty="0">
              <a:solidFill>
                <a:srgbClr val="000000"/>
              </a:solidFill>
            </a:endParaRPr>
          </a:p>
        </p:txBody>
      </p:sp>
      <p:sp>
        <p:nvSpPr>
          <p:cNvPr id="5" name="Rectángulo 4"/>
          <p:cNvSpPr/>
          <p:nvPr/>
        </p:nvSpPr>
        <p:spPr>
          <a:xfrm>
            <a:off x="901337" y="1129401"/>
            <a:ext cx="9901647" cy="1949252"/>
          </a:xfrm>
          <a:prstGeom prst="rect">
            <a:avLst/>
          </a:prstGeom>
        </p:spPr>
        <p:txBody>
          <a:bodyPr wrap="square">
            <a:spAutoFit/>
          </a:bodyPr>
          <a:lstStyle/>
          <a:p>
            <a:pPr algn="just">
              <a:lnSpc>
                <a:spcPct val="200000"/>
              </a:lnSpc>
              <a:spcBef>
                <a:spcPts val="1200"/>
              </a:spcBef>
              <a:spcAft>
                <a:spcPts val="800"/>
              </a:spcAft>
            </a:pPr>
            <a:r>
              <a:rPr lang="es-EC" dirty="0" smtClean="0"/>
              <a:t>Evaluar </a:t>
            </a:r>
            <a:r>
              <a:rPr lang="es-EC" dirty="0"/>
              <a:t>tres diferentes químicos </a:t>
            </a:r>
            <a:r>
              <a:rPr lang="es-EC" dirty="0" err="1"/>
              <a:t>esclerosantes</a:t>
            </a:r>
            <a:r>
              <a:rPr lang="es-EC" dirty="0"/>
              <a:t> utilizados en la castración de cuyes peruanos mejorados, alimentados con una dieta mixta (pasto y concentrado).</a:t>
            </a:r>
            <a:endParaRPr lang="en-US" dirty="0"/>
          </a:p>
          <a:p>
            <a:pPr algn="just">
              <a:lnSpc>
                <a:spcPct val="200000"/>
              </a:lnSpc>
              <a:spcBef>
                <a:spcPts val="1200"/>
              </a:spcBef>
              <a:spcAft>
                <a:spcPts val="800"/>
              </a:spcAft>
            </a:pPr>
            <a:endParaRPr lang="en-US" sz="1600" dirty="0">
              <a:effectLst/>
              <a:latin typeface="Calibri" panose="020F0502020204030204" pitchFamily="34" charset="0"/>
              <a:ea typeface="Calibri" panose="020F0502020204030204" pitchFamily="34" charset="0"/>
            </a:endParaRPr>
          </a:p>
        </p:txBody>
      </p:sp>
      <p:sp>
        <p:nvSpPr>
          <p:cNvPr id="6" name="Google Shape;231;p34"/>
          <p:cNvSpPr txBox="1">
            <a:spLocks noGrp="1"/>
          </p:cNvSpPr>
          <p:nvPr>
            <p:ph type="title" idx="4294967295"/>
          </p:nvPr>
        </p:nvSpPr>
        <p:spPr>
          <a:xfrm>
            <a:off x="4601834" y="2429374"/>
            <a:ext cx="2101587" cy="844148"/>
          </a:xfrm>
          <a:prstGeom prst="rect">
            <a:avLst/>
          </a:prstGeom>
          <a:solidFill>
            <a:schemeClr val="accent4">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000000"/>
                </a:solidFill>
              </a:rPr>
              <a:t>Objetivos </a:t>
            </a:r>
            <a:br>
              <a:rPr lang="en" sz="2800" b="1" dirty="0" smtClean="0">
                <a:solidFill>
                  <a:srgbClr val="000000"/>
                </a:solidFill>
              </a:rPr>
            </a:br>
            <a:r>
              <a:rPr lang="en" sz="2800" b="1" dirty="0" smtClean="0">
                <a:solidFill>
                  <a:srgbClr val="000000"/>
                </a:solidFill>
              </a:rPr>
              <a:t>Específicos</a:t>
            </a:r>
            <a:endParaRPr sz="2800" b="1" dirty="0">
              <a:solidFill>
                <a:srgbClr val="000000"/>
              </a:solidFill>
            </a:endParaRPr>
          </a:p>
        </p:txBody>
      </p:sp>
      <p:sp>
        <p:nvSpPr>
          <p:cNvPr id="7" name="Rectángulo 6"/>
          <p:cNvSpPr/>
          <p:nvPr/>
        </p:nvSpPr>
        <p:spPr>
          <a:xfrm>
            <a:off x="781594" y="3078653"/>
            <a:ext cx="10550435" cy="3277179"/>
          </a:xfrm>
          <a:prstGeom prst="rect">
            <a:avLst/>
          </a:prstGeom>
        </p:spPr>
        <p:txBody>
          <a:bodyPr wrap="square">
            <a:spAutoFit/>
          </a:bodyPr>
          <a:lstStyle/>
          <a:p>
            <a:pPr marL="342900" lvl="0" indent="-342900" algn="just">
              <a:lnSpc>
                <a:spcPct val="200000"/>
              </a:lnSpc>
              <a:spcAft>
                <a:spcPts val="0"/>
              </a:spcAft>
              <a:buClr>
                <a:srgbClr val="000000"/>
              </a:buClr>
              <a:buFont typeface="Arial" panose="020B0604020202020204" pitchFamily="34" charset="0"/>
              <a:buChar char="▪"/>
            </a:pPr>
            <a:r>
              <a:rPr lang="es-EC" dirty="0">
                <a:ea typeface="Noto Sans Symbols"/>
                <a:cs typeface="Noto Sans Symbols"/>
              </a:rPr>
              <a:t>Identificar el químico esclerosante más efectivo al momento de realizar la castración. </a:t>
            </a:r>
            <a:endParaRPr lang="es-EC" dirty="0" smtClean="0">
              <a:ea typeface="Noto Sans Symbols"/>
              <a:cs typeface="Noto Sans Symbols"/>
            </a:endParaRPr>
          </a:p>
          <a:p>
            <a:pPr marL="342900" lvl="0" indent="-342900" algn="just">
              <a:lnSpc>
                <a:spcPct val="200000"/>
              </a:lnSpc>
              <a:spcAft>
                <a:spcPts val="0"/>
              </a:spcAft>
              <a:buClr>
                <a:srgbClr val="000000"/>
              </a:buClr>
              <a:buFont typeface="Arial" panose="020B0604020202020204" pitchFamily="34" charset="0"/>
              <a:buChar char="▪"/>
            </a:pPr>
            <a:endParaRPr lang="en-US" sz="1600" dirty="0" smtClean="0">
              <a:effectLst/>
              <a:ea typeface="Noto Sans Symbols"/>
              <a:cs typeface="Noto Sans Symbols"/>
            </a:endParaRPr>
          </a:p>
          <a:p>
            <a:pPr marL="342900" lvl="0" indent="-342900" algn="just">
              <a:lnSpc>
                <a:spcPct val="200000"/>
              </a:lnSpc>
              <a:spcAft>
                <a:spcPts val="0"/>
              </a:spcAft>
              <a:buClr>
                <a:srgbClr val="000000"/>
              </a:buClr>
              <a:buFont typeface="Arial" panose="020B0604020202020204" pitchFamily="34" charset="0"/>
              <a:buChar char="▪"/>
            </a:pPr>
            <a:r>
              <a:rPr lang="es-EC" dirty="0">
                <a:ea typeface="Noto Sans Symbols"/>
                <a:cs typeface="Noto Sans Symbols"/>
              </a:rPr>
              <a:t>Determinar la dosis que proporcione la mejor ganancia de peso y conversión </a:t>
            </a:r>
            <a:r>
              <a:rPr lang="es-EC" dirty="0" smtClean="0">
                <a:ea typeface="Noto Sans Symbols"/>
                <a:cs typeface="Noto Sans Symbols"/>
              </a:rPr>
              <a:t>alimenticia </a:t>
            </a:r>
            <a:r>
              <a:rPr lang="es-EC" dirty="0">
                <a:ea typeface="Noto Sans Symbols"/>
                <a:cs typeface="Noto Sans Symbols"/>
              </a:rPr>
              <a:t>de manera eficiente</a:t>
            </a:r>
            <a:r>
              <a:rPr lang="es-EC" dirty="0" smtClean="0">
                <a:ea typeface="Noto Sans Symbols"/>
                <a:cs typeface="Noto Sans Symbols"/>
              </a:rPr>
              <a:t>.</a:t>
            </a:r>
          </a:p>
          <a:p>
            <a:pPr lvl="0" algn="just">
              <a:lnSpc>
                <a:spcPct val="200000"/>
              </a:lnSpc>
              <a:spcAft>
                <a:spcPts val="0"/>
              </a:spcAft>
              <a:buClr>
                <a:srgbClr val="000000"/>
              </a:buClr>
            </a:pPr>
            <a:r>
              <a:rPr lang="es-EC" dirty="0" smtClean="0">
                <a:ea typeface="Noto Sans Symbols"/>
                <a:cs typeface="Noto Sans Symbols"/>
              </a:rPr>
              <a:t> </a:t>
            </a:r>
            <a:endParaRPr lang="en-US" sz="1600" dirty="0" smtClean="0">
              <a:effectLst/>
              <a:ea typeface="Noto Sans Symbols"/>
              <a:cs typeface="Noto Sans Symbols"/>
            </a:endParaRPr>
          </a:p>
          <a:p>
            <a:pPr marL="342900" lvl="0" indent="-342900" algn="just">
              <a:lnSpc>
                <a:spcPct val="200000"/>
              </a:lnSpc>
              <a:spcAft>
                <a:spcPts val="0"/>
              </a:spcAft>
              <a:buClr>
                <a:srgbClr val="000000"/>
              </a:buClr>
              <a:buFont typeface="Arial" panose="020B0604020202020204" pitchFamily="34" charset="0"/>
              <a:buChar char="▪"/>
            </a:pPr>
            <a:r>
              <a:rPr lang="es-EC" dirty="0">
                <a:solidFill>
                  <a:srgbClr val="000000"/>
                </a:solidFill>
                <a:ea typeface="Times New Roman" panose="02020603050405020304" pitchFamily="18" charset="0"/>
                <a:cs typeface="Noto Sans Symbols"/>
              </a:rPr>
              <a:t>Realizar un análisis económico costo-beneficio de los tratamientos utilizados en el presente ensayo.  </a:t>
            </a:r>
            <a:endParaRPr lang="en-US" sz="1600" dirty="0">
              <a:effectLst/>
              <a:ea typeface="Noto Sans Symbols"/>
              <a:cs typeface="Noto Sans Symbols"/>
            </a:endParaRPr>
          </a:p>
        </p:txBody>
      </p:sp>
    </p:spTree>
    <p:extLst>
      <p:ext uri="{BB962C8B-B14F-4D97-AF65-F5344CB8AC3E}">
        <p14:creationId xmlns:p14="http://schemas.microsoft.com/office/powerpoint/2010/main" val="1084578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8;p39"/>
          <p:cNvSpPr txBox="1">
            <a:spLocks noGrp="1"/>
          </p:cNvSpPr>
          <p:nvPr>
            <p:ph type="title"/>
          </p:nvPr>
        </p:nvSpPr>
        <p:spPr>
          <a:xfrm>
            <a:off x="3027849" y="169818"/>
            <a:ext cx="5372100" cy="717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000000"/>
                </a:solidFill>
              </a:rPr>
              <a:t>METODOLOGÍA</a:t>
            </a:r>
            <a:endParaRPr b="1" dirty="0">
              <a:solidFill>
                <a:srgbClr val="000000"/>
              </a:solidFill>
            </a:endParaRPr>
          </a:p>
        </p:txBody>
      </p:sp>
      <p:sp>
        <p:nvSpPr>
          <p:cNvPr id="8" name="Google Shape;289;p39"/>
          <p:cNvSpPr txBox="1">
            <a:spLocks/>
          </p:cNvSpPr>
          <p:nvPr/>
        </p:nvSpPr>
        <p:spPr>
          <a:xfrm>
            <a:off x="298364" y="528468"/>
            <a:ext cx="2029501" cy="407400"/>
          </a:xfrm>
          <a:prstGeom prst="rect">
            <a:avLst/>
          </a:prstGeom>
        </p:spPr>
        <p:txBody>
          <a:bodyPr spcFirstLastPara="1" wrap="square" lIns="91425" tIns="91425" rIns="91425" bIns="91425" anchor="b"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pPr>
            <a:r>
              <a:rPr lang="en-US" sz="2000" b="1" dirty="0" smtClean="0">
                <a:solidFill>
                  <a:srgbClr val="000000"/>
                </a:solidFill>
              </a:rPr>
              <a:t>Ubicación Política  </a:t>
            </a:r>
            <a:endParaRPr lang="en-US" sz="2000" b="1" dirty="0">
              <a:solidFill>
                <a:srgbClr val="000000"/>
              </a:solidFill>
            </a:endParaRPr>
          </a:p>
        </p:txBody>
      </p:sp>
      <p:sp>
        <p:nvSpPr>
          <p:cNvPr id="9" name="Rectángulo 8"/>
          <p:cNvSpPr/>
          <p:nvPr/>
        </p:nvSpPr>
        <p:spPr>
          <a:xfrm>
            <a:off x="303897" y="935868"/>
            <a:ext cx="11227153" cy="923330"/>
          </a:xfrm>
          <a:prstGeom prst="rect">
            <a:avLst/>
          </a:prstGeom>
        </p:spPr>
        <p:txBody>
          <a:bodyPr wrap="square">
            <a:spAutoFit/>
          </a:bodyPr>
          <a:lstStyle/>
          <a:p>
            <a:pPr algn="just"/>
            <a:r>
              <a:rPr lang="es-EC" dirty="0">
                <a:ea typeface="Calibri" panose="020F0502020204030204" pitchFamily="34" charset="0"/>
              </a:rPr>
              <a:t>La investigación se realizó </a:t>
            </a:r>
            <a:r>
              <a:rPr lang="es-EC" dirty="0" smtClean="0">
                <a:ea typeface="Calibri" panose="020F0502020204030204" pitchFamily="34" charset="0"/>
              </a:rPr>
              <a:t>en la parroquia Abraham Calazacón, ubicado en la cooperativa 30 de junio  </a:t>
            </a:r>
            <a:r>
              <a:rPr lang="es-EC" dirty="0"/>
              <a:t>c</a:t>
            </a:r>
            <a:r>
              <a:rPr lang="es-EC" dirty="0" smtClean="0"/>
              <a:t>alle </a:t>
            </a:r>
            <a:r>
              <a:rPr lang="es-EC" dirty="0"/>
              <a:t>Santa María  del Toachi y Valle Hermoso</a:t>
            </a:r>
            <a:r>
              <a:rPr lang="es-EC" dirty="0" smtClean="0">
                <a:ea typeface="Calibri" panose="020F0502020204030204" pitchFamily="34" charset="0"/>
              </a:rPr>
              <a:t>  </a:t>
            </a:r>
            <a:r>
              <a:rPr lang="es-EC" dirty="0">
                <a:ea typeface="Calibri" panose="020F0502020204030204" pitchFamily="34" charset="0"/>
              </a:rPr>
              <a:t>provincia de Santo Domingo de los Tsáchilas, cantón Santo Domingo.</a:t>
            </a:r>
          </a:p>
          <a:p>
            <a:endParaRPr lang="en-US" dirty="0"/>
          </a:p>
        </p:txBody>
      </p:sp>
      <p:sp>
        <p:nvSpPr>
          <p:cNvPr id="11" name="Rectángulo 10"/>
          <p:cNvSpPr/>
          <p:nvPr/>
        </p:nvSpPr>
        <p:spPr>
          <a:xfrm>
            <a:off x="282655" y="1859198"/>
            <a:ext cx="2198679" cy="369332"/>
          </a:xfrm>
          <a:prstGeom prst="rect">
            <a:avLst/>
          </a:prstGeom>
        </p:spPr>
        <p:txBody>
          <a:bodyPr wrap="none">
            <a:spAutoFit/>
          </a:bodyPr>
          <a:lstStyle/>
          <a:p>
            <a:pPr lvl="0" algn="ctr"/>
            <a:r>
              <a:rPr lang="en-US" b="1" dirty="0">
                <a:solidFill>
                  <a:srgbClr val="000000"/>
                </a:solidFill>
              </a:rPr>
              <a:t>Ubicación Geográfica</a:t>
            </a:r>
            <a:endParaRPr lang="en-US" b="1" dirty="0">
              <a:solidFill>
                <a:srgbClr val="000000"/>
              </a:solidFill>
            </a:endParaRPr>
          </a:p>
        </p:txBody>
      </p:sp>
      <p:sp>
        <p:nvSpPr>
          <p:cNvPr id="12" name="Rectángulo 11"/>
          <p:cNvSpPr/>
          <p:nvPr/>
        </p:nvSpPr>
        <p:spPr>
          <a:xfrm>
            <a:off x="282655" y="2228530"/>
            <a:ext cx="5634819" cy="1500667"/>
          </a:xfrm>
          <a:prstGeom prst="rect">
            <a:avLst/>
          </a:prstGeom>
        </p:spPr>
        <p:txBody>
          <a:bodyPr wrap="square">
            <a:spAutoFit/>
          </a:bodyPr>
          <a:lstStyle/>
          <a:p>
            <a:pPr algn="just">
              <a:lnSpc>
                <a:spcPct val="200000"/>
              </a:lnSpc>
              <a:spcAft>
                <a:spcPts val="800"/>
              </a:spcAft>
            </a:pPr>
            <a:r>
              <a:rPr lang="es-EC" sz="1600" dirty="0">
                <a:ea typeface="Times New Roman" panose="02020603050405020304" pitchFamily="18" charset="0"/>
              </a:rPr>
              <a:t>La presente investigación se desarrolló bajo las coordenadas UTM, X: 700078.69; Y: 9973477.42 (</a:t>
            </a:r>
            <a:r>
              <a:rPr lang="es-EC" sz="1600" dirty="0" err="1">
                <a:ea typeface="Times New Roman" panose="02020603050405020304" pitchFamily="18" charset="0"/>
              </a:rPr>
              <a:t>Geodatos</a:t>
            </a:r>
            <a:r>
              <a:rPr lang="es-EC" sz="1600" dirty="0">
                <a:ea typeface="Times New Roman" panose="02020603050405020304" pitchFamily="18" charset="0"/>
              </a:rPr>
              <a:t>, 2020), como se visualiza en el mapa (figura 1). </a:t>
            </a:r>
            <a:endParaRPr lang="en-US" sz="1400" dirty="0">
              <a:effectLst/>
              <a:ea typeface="Calibri" panose="020F0502020204030204" pitchFamily="34" charset="0"/>
            </a:endParaRPr>
          </a:p>
        </p:txBody>
      </p:sp>
      <p:pic>
        <p:nvPicPr>
          <p:cNvPr id="13" name="Imagen 12"/>
          <p:cNvPicPr/>
          <p:nvPr/>
        </p:nvPicPr>
        <p:blipFill>
          <a:blip r:embed="rId2">
            <a:extLst>
              <a:ext uri="{28A0092B-C50C-407E-A947-70E740481C1C}">
                <a14:useLocalDpi xmlns:a14="http://schemas.microsoft.com/office/drawing/2010/main" val="0"/>
              </a:ext>
            </a:extLst>
          </a:blip>
          <a:stretch>
            <a:fillRect/>
          </a:stretch>
        </p:blipFill>
        <p:spPr>
          <a:xfrm>
            <a:off x="6648577" y="1724297"/>
            <a:ext cx="5415280" cy="3963951"/>
          </a:xfrm>
          <a:prstGeom prst="rect">
            <a:avLst/>
          </a:prstGeom>
        </p:spPr>
      </p:pic>
      <p:sp>
        <p:nvSpPr>
          <p:cNvPr id="14" name="Rectángulo 13"/>
          <p:cNvSpPr/>
          <p:nvPr/>
        </p:nvSpPr>
        <p:spPr>
          <a:xfrm>
            <a:off x="6669330" y="5688248"/>
            <a:ext cx="1229824" cy="369332"/>
          </a:xfrm>
          <a:prstGeom prst="rect">
            <a:avLst/>
          </a:prstGeom>
        </p:spPr>
        <p:txBody>
          <a:bodyPr wrap="none">
            <a:spAutoFit/>
          </a:bodyPr>
          <a:lstStyle/>
          <a:p>
            <a:r>
              <a:rPr lang="es-EC" dirty="0" smtClean="0">
                <a:latin typeface="Times New Roman" panose="02020603050405020304" pitchFamily="18" charset="0"/>
                <a:ea typeface="Times New Roman" panose="02020603050405020304" pitchFamily="18" charset="0"/>
              </a:rPr>
              <a:t>(Figura 1). </a:t>
            </a:r>
            <a:endParaRPr lang="en-US" dirty="0"/>
          </a:p>
        </p:txBody>
      </p:sp>
      <p:sp>
        <p:nvSpPr>
          <p:cNvPr id="15" name="Rectángulo 14"/>
          <p:cNvSpPr/>
          <p:nvPr/>
        </p:nvSpPr>
        <p:spPr>
          <a:xfrm>
            <a:off x="269511" y="3729197"/>
            <a:ext cx="2056717" cy="369332"/>
          </a:xfrm>
          <a:prstGeom prst="rect">
            <a:avLst/>
          </a:prstGeom>
        </p:spPr>
        <p:txBody>
          <a:bodyPr wrap="none">
            <a:spAutoFit/>
          </a:bodyPr>
          <a:lstStyle/>
          <a:p>
            <a:pPr lvl="0" algn="ctr"/>
            <a:r>
              <a:rPr lang="en-US" b="1" dirty="0">
                <a:solidFill>
                  <a:srgbClr val="000000"/>
                </a:solidFill>
              </a:rPr>
              <a:t>Ubicación Ecológica</a:t>
            </a:r>
            <a:endParaRPr lang="en-US" b="1" dirty="0">
              <a:solidFill>
                <a:srgbClr val="000000"/>
              </a:solidFill>
            </a:endParaRPr>
          </a:p>
        </p:txBody>
      </p:sp>
      <p:sp>
        <p:nvSpPr>
          <p:cNvPr id="16" name="Rectángulo 15"/>
          <p:cNvSpPr/>
          <p:nvPr/>
        </p:nvSpPr>
        <p:spPr>
          <a:xfrm>
            <a:off x="161108" y="4098529"/>
            <a:ext cx="6096000" cy="646331"/>
          </a:xfrm>
          <a:prstGeom prst="rect">
            <a:avLst/>
          </a:prstGeom>
        </p:spPr>
        <p:txBody>
          <a:bodyPr>
            <a:spAutoFit/>
          </a:bodyPr>
          <a:lstStyle/>
          <a:p>
            <a:r>
              <a:rPr lang="es-EC" dirty="0">
                <a:ea typeface="Calibri" panose="020F0502020204030204" pitchFamily="34" charset="0"/>
              </a:rPr>
              <a:t>La zona donde se realizó la investigación cuenta con las siguientes características ecológicas</a:t>
            </a:r>
            <a:endParaRPr lang="en-US" dirty="0"/>
          </a:p>
        </p:txBody>
      </p:sp>
      <p:sp>
        <p:nvSpPr>
          <p:cNvPr id="17" name="Rectángulo 16"/>
          <p:cNvSpPr/>
          <p:nvPr/>
        </p:nvSpPr>
        <p:spPr>
          <a:xfrm>
            <a:off x="552577" y="4920907"/>
            <a:ext cx="6096000" cy="923330"/>
          </a:xfrm>
          <a:prstGeom prst="rect">
            <a:avLst/>
          </a:prstGeom>
        </p:spPr>
        <p:txBody>
          <a:bodyPr>
            <a:spAutoFit/>
          </a:bodyPr>
          <a:lstStyle/>
          <a:p>
            <a:pPr marL="171450" lvl="3" indent="-171450" algn="just">
              <a:buFont typeface="Wingdings" panose="05000000000000000000" pitchFamily="2" charset="2"/>
              <a:buChar char="§"/>
            </a:pPr>
            <a:r>
              <a:rPr lang="es-EC" dirty="0" smtClean="0">
                <a:ea typeface="Calibri" panose="020F0502020204030204" pitchFamily="34" charset="0"/>
              </a:rPr>
              <a:t>Temperatura media anual:       18 °C - 26°C</a:t>
            </a:r>
          </a:p>
          <a:p>
            <a:pPr marL="171450" lvl="2" indent="-171450" algn="just">
              <a:buFont typeface="Wingdings" panose="05000000000000000000" pitchFamily="2" charset="2"/>
              <a:buChar char="§"/>
            </a:pPr>
            <a:r>
              <a:rPr lang="es-EC" dirty="0" smtClean="0">
                <a:ea typeface="Calibri" panose="020F0502020204030204" pitchFamily="34" charset="0"/>
              </a:rPr>
              <a:t>Humedad relativa:	    88%</a:t>
            </a:r>
          </a:p>
          <a:p>
            <a:pPr marL="171450" lvl="2" indent="-171450" algn="just">
              <a:buFont typeface="Wingdings" panose="05000000000000000000" pitchFamily="2" charset="2"/>
              <a:buChar char="§"/>
            </a:pPr>
            <a:r>
              <a:rPr lang="es-EC" dirty="0" smtClean="0">
                <a:ea typeface="Calibri" panose="020F0502020204030204" pitchFamily="34" charset="0"/>
              </a:rPr>
              <a:t>Zona de vida:	                     Bosque Húmedo Subtropical</a:t>
            </a:r>
            <a:endParaRPr lang="es-EC" dirty="0">
              <a:ea typeface="Calibri" panose="020F0502020204030204" pitchFamily="34" charset="0"/>
            </a:endParaRPr>
          </a:p>
        </p:txBody>
      </p:sp>
    </p:spTree>
    <p:extLst>
      <p:ext uri="{BB962C8B-B14F-4D97-AF65-F5344CB8AC3E}">
        <p14:creationId xmlns:p14="http://schemas.microsoft.com/office/powerpoint/2010/main" val="3008204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8;p39"/>
          <p:cNvSpPr txBox="1">
            <a:spLocks noGrp="1"/>
          </p:cNvSpPr>
          <p:nvPr>
            <p:ph type="title"/>
          </p:nvPr>
        </p:nvSpPr>
        <p:spPr>
          <a:xfrm>
            <a:off x="1436913" y="96314"/>
            <a:ext cx="9144000" cy="563077"/>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u="sng" dirty="0" smtClean="0">
                <a:solidFill>
                  <a:srgbClr val="000000"/>
                </a:solidFill>
                <a:latin typeface="+mn-lt"/>
              </a:rPr>
              <a:t>Métodos</a:t>
            </a:r>
            <a:endParaRPr sz="3600" b="1" u="sng" dirty="0">
              <a:solidFill>
                <a:srgbClr val="000000"/>
              </a:solidFill>
              <a:latin typeface="+mn-lt"/>
            </a:endParaRPr>
          </a:p>
        </p:txBody>
      </p:sp>
      <p:sp>
        <p:nvSpPr>
          <p:cNvPr id="6" name="Google Shape;289;p39"/>
          <p:cNvSpPr txBox="1">
            <a:spLocks/>
          </p:cNvSpPr>
          <p:nvPr/>
        </p:nvSpPr>
        <p:spPr>
          <a:xfrm>
            <a:off x="461173" y="523832"/>
            <a:ext cx="3379307" cy="407400"/>
          </a:xfrm>
          <a:prstGeom prst="rect">
            <a:avLst/>
          </a:prstGeom>
        </p:spPr>
        <p:txBody>
          <a:bodyPr spcFirstLastPara="1" wrap="square" lIns="91425" tIns="91425" rIns="91425" bIns="91425" anchor="b"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pPr>
            <a:r>
              <a:rPr lang="en-US" sz="2400" b="1" dirty="0" smtClean="0">
                <a:solidFill>
                  <a:srgbClr val="000000"/>
                </a:solidFill>
                <a:latin typeface="+mn-lt"/>
              </a:rPr>
              <a:t>Diseño Experimental</a:t>
            </a:r>
            <a:endParaRPr lang="en-US" sz="2400" b="1" dirty="0">
              <a:solidFill>
                <a:srgbClr val="000000"/>
              </a:solidFill>
              <a:latin typeface="+mn-lt"/>
            </a:endParaRPr>
          </a:p>
        </p:txBody>
      </p:sp>
      <p:sp>
        <p:nvSpPr>
          <p:cNvPr id="7" name="Rectángulo 6"/>
          <p:cNvSpPr/>
          <p:nvPr/>
        </p:nvSpPr>
        <p:spPr>
          <a:xfrm>
            <a:off x="461173" y="843173"/>
            <a:ext cx="3379307" cy="507831"/>
          </a:xfrm>
          <a:prstGeom prst="rect">
            <a:avLst/>
          </a:prstGeom>
        </p:spPr>
        <p:txBody>
          <a:bodyPr wrap="square">
            <a:spAutoFit/>
          </a:bodyPr>
          <a:lstStyle/>
          <a:p>
            <a:pPr marL="285750" indent="-285750">
              <a:lnSpc>
                <a:spcPct val="150000"/>
              </a:lnSpc>
              <a:spcBef>
                <a:spcPts val="1200"/>
              </a:spcBef>
              <a:spcAft>
                <a:spcPts val="1000"/>
              </a:spcAft>
              <a:buFont typeface="Wingdings" panose="05000000000000000000" pitchFamily="2" charset="2"/>
              <a:buChar char="ü"/>
            </a:pPr>
            <a:r>
              <a:rPr lang="es-EC" b="1" dirty="0">
                <a:ea typeface="Calibri" panose="020F0502020204030204" pitchFamily="34" charset="0"/>
              </a:rPr>
              <a:t>Factores y niveles </a:t>
            </a:r>
            <a:r>
              <a:rPr lang="es-EC" b="1" dirty="0" smtClean="0">
                <a:ea typeface="Calibri" panose="020F0502020204030204" pitchFamily="34" charset="0"/>
              </a:rPr>
              <a:t>evaluados</a:t>
            </a:r>
            <a:endParaRPr lang="es-EC" b="1" dirty="0">
              <a:effectLst/>
              <a:ea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509611432"/>
              </p:ext>
            </p:extLst>
          </p:nvPr>
        </p:nvGraphicFramePr>
        <p:xfrm>
          <a:off x="461174" y="1324210"/>
          <a:ext cx="5273420" cy="2611018"/>
        </p:xfrm>
        <a:graphic>
          <a:graphicData uri="http://schemas.openxmlformats.org/drawingml/2006/table">
            <a:tbl>
              <a:tblPr firstRow="1" firstCol="1" bandRow="1">
                <a:tableStyleId>{21E4AEA4-8DFA-4A89-87EB-49C32662AFE0}</a:tableStyleId>
              </a:tblPr>
              <a:tblGrid>
                <a:gridCol w="1477450">
                  <a:extLst>
                    <a:ext uri="{9D8B030D-6E8A-4147-A177-3AD203B41FA5}">
                      <a16:colId xmlns:a16="http://schemas.microsoft.com/office/drawing/2014/main" val="105586795"/>
                    </a:ext>
                  </a:extLst>
                </a:gridCol>
                <a:gridCol w="3795970">
                  <a:extLst>
                    <a:ext uri="{9D8B030D-6E8A-4147-A177-3AD203B41FA5}">
                      <a16:colId xmlns:a16="http://schemas.microsoft.com/office/drawing/2014/main" val="3828516874"/>
                    </a:ext>
                  </a:extLst>
                </a:gridCol>
              </a:tblGrid>
              <a:tr h="286530">
                <a:tc>
                  <a:txBody>
                    <a:bodyPr/>
                    <a:lstStyle/>
                    <a:p>
                      <a:pPr algn="ctr">
                        <a:lnSpc>
                          <a:spcPct val="150000"/>
                        </a:lnSpc>
                        <a:spcAft>
                          <a:spcPts val="800"/>
                        </a:spcAft>
                      </a:pPr>
                      <a:r>
                        <a:rPr lang="es-EC" sz="1200" dirty="0">
                          <a:solidFill>
                            <a:schemeClr val="tx1"/>
                          </a:solidFill>
                          <a:effectLst/>
                        </a:rPr>
                        <a:t>Factores</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50000"/>
                        </a:lnSpc>
                        <a:spcAft>
                          <a:spcPts val="800"/>
                        </a:spcAft>
                      </a:pPr>
                      <a:r>
                        <a:rPr lang="es-EC" sz="1200" dirty="0">
                          <a:solidFill>
                            <a:schemeClr val="tx1"/>
                          </a:solidFill>
                          <a:effectLst/>
                        </a:rPr>
                        <a:t>Niveles</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32398533"/>
                  </a:ext>
                </a:extLst>
              </a:tr>
              <a:tr h="1162244">
                <a:tc>
                  <a:txBody>
                    <a:bodyPr/>
                    <a:lstStyle/>
                    <a:p>
                      <a:pPr algn="ctr">
                        <a:lnSpc>
                          <a:spcPct val="150000"/>
                        </a:lnSpc>
                        <a:spcAft>
                          <a:spcPts val="800"/>
                        </a:spcAft>
                      </a:pPr>
                      <a:r>
                        <a:rPr lang="es-EC" sz="1200" dirty="0">
                          <a:solidFill>
                            <a:schemeClr val="tx1"/>
                          </a:solidFill>
                          <a:effectLst/>
                        </a:rPr>
                        <a:t>Esclerosante químico (e)</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50000"/>
                        </a:lnSpc>
                        <a:spcAft>
                          <a:spcPts val="800"/>
                        </a:spcAft>
                      </a:pPr>
                      <a:r>
                        <a:rPr lang="es-EC" sz="1200" dirty="0">
                          <a:solidFill>
                            <a:schemeClr val="tx1"/>
                          </a:solidFill>
                          <a:effectLst/>
                        </a:rPr>
                        <a:t>e1: Formol (uso veterinario) 33%</a:t>
                      </a:r>
                      <a:endParaRPr lang="en-US" sz="1200" dirty="0">
                        <a:solidFill>
                          <a:schemeClr val="tx1"/>
                        </a:solidFill>
                        <a:effectLst/>
                      </a:endParaRPr>
                    </a:p>
                    <a:p>
                      <a:pPr>
                        <a:lnSpc>
                          <a:spcPct val="150000"/>
                        </a:lnSpc>
                        <a:spcAft>
                          <a:spcPts val="800"/>
                        </a:spcAft>
                      </a:pPr>
                      <a:r>
                        <a:rPr lang="es-EC" sz="1200" dirty="0">
                          <a:solidFill>
                            <a:schemeClr val="tx1"/>
                          </a:solidFill>
                          <a:effectLst/>
                        </a:rPr>
                        <a:t>e2: Ácido Láctico 88 %</a:t>
                      </a:r>
                      <a:endParaRPr lang="en-US" sz="1200" dirty="0">
                        <a:solidFill>
                          <a:schemeClr val="tx1"/>
                        </a:solidFill>
                        <a:effectLst/>
                      </a:endParaRPr>
                    </a:p>
                    <a:p>
                      <a:pPr>
                        <a:lnSpc>
                          <a:spcPct val="150000"/>
                        </a:lnSpc>
                        <a:spcAft>
                          <a:spcPts val="800"/>
                        </a:spcAft>
                      </a:pPr>
                      <a:r>
                        <a:rPr lang="es-EC" sz="1200" dirty="0">
                          <a:solidFill>
                            <a:schemeClr val="tx1"/>
                          </a:solidFill>
                          <a:effectLst/>
                        </a:rPr>
                        <a:t>e3: Etanol uso veterinario 70%</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43253905"/>
                  </a:ext>
                </a:extLst>
              </a:tr>
              <a:tr h="1162244">
                <a:tc>
                  <a:txBody>
                    <a:bodyPr/>
                    <a:lstStyle/>
                    <a:p>
                      <a:pPr algn="ctr">
                        <a:lnSpc>
                          <a:spcPct val="150000"/>
                        </a:lnSpc>
                        <a:spcAft>
                          <a:spcPts val="800"/>
                        </a:spcAft>
                      </a:pPr>
                      <a:r>
                        <a:rPr lang="es-EC" sz="1200" dirty="0">
                          <a:solidFill>
                            <a:schemeClr val="tx1"/>
                          </a:solidFill>
                          <a:effectLst/>
                        </a:rPr>
                        <a:t>Dosis (d)</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pPr>
                        <a:lnSpc>
                          <a:spcPct val="150000"/>
                        </a:lnSpc>
                        <a:spcAft>
                          <a:spcPts val="800"/>
                        </a:spcAft>
                      </a:pPr>
                      <a:r>
                        <a:rPr lang="es-EC" sz="1200" dirty="0">
                          <a:solidFill>
                            <a:schemeClr val="tx1"/>
                          </a:solidFill>
                          <a:effectLst/>
                        </a:rPr>
                        <a:t>d1: 0,01 ml</a:t>
                      </a:r>
                      <a:endParaRPr lang="en-US" sz="1200" dirty="0">
                        <a:solidFill>
                          <a:schemeClr val="tx1"/>
                        </a:solidFill>
                        <a:effectLst/>
                      </a:endParaRPr>
                    </a:p>
                    <a:p>
                      <a:pPr>
                        <a:lnSpc>
                          <a:spcPct val="150000"/>
                        </a:lnSpc>
                        <a:spcAft>
                          <a:spcPts val="800"/>
                        </a:spcAft>
                      </a:pPr>
                      <a:r>
                        <a:rPr lang="es-EC" sz="1200" dirty="0">
                          <a:solidFill>
                            <a:schemeClr val="tx1"/>
                          </a:solidFill>
                          <a:effectLst/>
                        </a:rPr>
                        <a:t>d2: 0,02 ml</a:t>
                      </a:r>
                      <a:endParaRPr lang="en-US" sz="1200" dirty="0">
                        <a:solidFill>
                          <a:schemeClr val="tx1"/>
                        </a:solidFill>
                        <a:effectLst/>
                      </a:endParaRPr>
                    </a:p>
                    <a:p>
                      <a:pPr>
                        <a:lnSpc>
                          <a:spcPct val="150000"/>
                        </a:lnSpc>
                        <a:spcAft>
                          <a:spcPts val="800"/>
                        </a:spcAft>
                      </a:pPr>
                      <a:r>
                        <a:rPr lang="es-EC" sz="1200" dirty="0">
                          <a:solidFill>
                            <a:schemeClr val="tx1"/>
                          </a:solidFill>
                          <a:effectLst/>
                        </a:rPr>
                        <a:t>d3: 0,03 ml</a:t>
                      </a:r>
                      <a:endParaRPr lang="en-US" sz="12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41009294"/>
                  </a:ext>
                </a:extLst>
              </a:tr>
            </a:tbl>
          </a:graphicData>
        </a:graphic>
      </p:graphicFrame>
      <p:graphicFrame>
        <p:nvGraphicFramePr>
          <p:cNvPr id="9" name="Diagrama 8"/>
          <p:cNvGraphicFramePr/>
          <p:nvPr>
            <p:extLst>
              <p:ext uri="{D42A27DB-BD31-4B8C-83A1-F6EECF244321}">
                <p14:modId xmlns:p14="http://schemas.microsoft.com/office/powerpoint/2010/main" val="1747385311"/>
              </p:ext>
            </p:extLst>
          </p:nvPr>
        </p:nvGraphicFramePr>
        <p:xfrm>
          <a:off x="262774" y="4052848"/>
          <a:ext cx="5667763" cy="2661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6998975" y="4207852"/>
            <a:ext cx="3817071" cy="415498"/>
          </a:xfrm>
          <a:prstGeom prst="rect">
            <a:avLst/>
          </a:prstGeom>
        </p:spPr>
        <p:txBody>
          <a:bodyPr wrap="none">
            <a:spAutoFit/>
          </a:bodyPr>
          <a:lstStyle/>
          <a:p>
            <a:pPr marL="285750" lvl="1" indent="-285750">
              <a:lnSpc>
                <a:spcPct val="150000"/>
              </a:lnSpc>
              <a:spcBef>
                <a:spcPts val="1200"/>
              </a:spcBef>
              <a:spcAft>
                <a:spcPts val="1000"/>
              </a:spcAft>
              <a:buFont typeface="Wingdings" panose="05000000000000000000" pitchFamily="2" charset="2"/>
              <a:buChar char="ü"/>
            </a:pPr>
            <a:r>
              <a:rPr lang="es-EC" i="1" dirty="0" smtClean="0">
                <a:latin typeface="Arial" panose="020B0604020202020204" pitchFamily="34" charset="0"/>
                <a:ea typeface="Calibri" panose="020F0502020204030204" pitchFamily="34" charset="0"/>
              </a:rPr>
              <a:t>Características de la Unidad Experimental</a:t>
            </a:r>
            <a:endParaRPr lang="es-EC" dirty="0">
              <a:effectLst/>
              <a:latin typeface="Arial" panose="020B0604020202020204" pitchFamily="34" charset="0"/>
              <a:ea typeface="Calibri" panose="020F0502020204030204" pitchFamily="34" charset="0"/>
            </a:endParaRPr>
          </a:p>
        </p:txBody>
      </p:sp>
      <p:sp>
        <p:nvSpPr>
          <p:cNvPr id="11" name="Llamada con línea 1 (borde y barra de énfasis) 10"/>
          <p:cNvSpPr/>
          <p:nvPr/>
        </p:nvSpPr>
        <p:spPr>
          <a:xfrm>
            <a:off x="7498800" y="4807132"/>
            <a:ext cx="3500126" cy="1188719"/>
          </a:xfrm>
          <a:prstGeom prst="accentBorderCallout1">
            <a:avLst>
              <a:gd name="adj1" fmla="val 18750"/>
              <a:gd name="adj2" fmla="val -8333"/>
              <a:gd name="adj3" fmla="val 87393"/>
              <a:gd name="adj4" fmla="val -8401"/>
            </a:avLst>
          </a:prstGeom>
          <a:solidFill>
            <a:schemeClr val="accent6">
              <a:lumMod val="60000"/>
              <a:lumOff val="40000"/>
            </a:schemeClr>
          </a:solidFill>
          <a:ln w="12700"/>
        </p:spPr>
        <p:style>
          <a:lnRef idx="2">
            <a:schemeClr val="accent5"/>
          </a:lnRef>
          <a:fillRef idx="1">
            <a:schemeClr val="lt1"/>
          </a:fillRef>
          <a:effectRef idx="0">
            <a:schemeClr val="accent5"/>
          </a:effectRef>
          <a:fontRef idx="minor">
            <a:schemeClr val="dk1"/>
          </a:fontRef>
        </p:style>
        <p:txBody>
          <a:bodyPr rtlCol="0" anchor="ctr"/>
          <a:lstStyle/>
          <a:p>
            <a:r>
              <a:rPr lang="es-EC" sz="1600" dirty="0" smtClean="0">
                <a:solidFill>
                  <a:srgbClr val="000000"/>
                </a:solidFill>
              </a:rPr>
              <a:t>Unidades experimentales:	  </a:t>
            </a:r>
            <a:r>
              <a:rPr lang="es-EC" sz="1600" dirty="0" smtClean="0">
                <a:solidFill>
                  <a:srgbClr val="000000"/>
                </a:solidFill>
              </a:rPr>
              <a:t>   </a:t>
            </a:r>
            <a:r>
              <a:rPr lang="es-EC" sz="1600" dirty="0" smtClean="0">
                <a:solidFill>
                  <a:srgbClr val="000000"/>
                </a:solidFill>
              </a:rPr>
              <a:t>27</a:t>
            </a:r>
            <a:endParaRPr lang="es-EC" sz="1600" dirty="0" smtClean="0">
              <a:solidFill>
                <a:srgbClr val="000000"/>
              </a:solidFill>
            </a:endParaRPr>
          </a:p>
          <a:p>
            <a:r>
              <a:rPr lang="es-EC" sz="1600" dirty="0" smtClean="0">
                <a:solidFill>
                  <a:srgbClr val="000000"/>
                </a:solidFill>
              </a:rPr>
              <a:t>N° </a:t>
            </a:r>
            <a:r>
              <a:rPr lang="es-EC" sz="1600" dirty="0" smtClean="0">
                <a:solidFill>
                  <a:srgbClr val="000000"/>
                </a:solidFill>
              </a:rPr>
              <a:t>cuyes </a:t>
            </a:r>
            <a:r>
              <a:rPr lang="es-EC" sz="1600" dirty="0" smtClean="0">
                <a:solidFill>
                  <a:srgbClr val="000000"/>
                </a:solidFill>
              </a:rPr>
              <a:t>por UE: 	</a:t>
            </a:r>
            <a:r>
              <a:rPr lang="es-EC" sz="1600" dirty="0" smtClean="0">
                <a:solidFill>
                  <a:srgbClr val="000000"/>
                </a:solidFill>
              </a:rPr>
              <a:t>                           </a:t>
            </a:r>
            <a:r>
              <a:rPr lang="es-EC" sz="1600" dirty="0">
                <a:solidFill>
                  <a:srgbClr val="000000"/>
                </a:solidFill>
              </a:rPr>
              <a:t>5</a:t>
            </a:r>
            <a:r>
              <a:rPr lang="es-EC" sz="1600" dirty="0" smtClean="0">
                <a:solidFill>
                  <a:srgbClr val="000000"/>
                </a:solidFill>
              </a:rPr>
              <a:t/>
            </a:r>
            <a:br>
              <a:rPr lang="es-EC" sz="1600" dirty="0" smtClean="0">
                <a:solidFill>
                  <a:srgbClr val="000000"/>
                </a:solidFill>
              </a:rPr>
            </a:br>
            <a:r>
              <a:rPr lang="es-EC" sz="1600" dirty="0" smtClean="0">
                <a:solidFill>
                  <a:srgbClr val="000000"/>
                </a:solidFill>
              </a:rPr>
              <a:t>N° total de </a:t>
            </a:r>
            <a:r>
              <a:rPr lang="es-EC" sz="1600" dirty="0" smtClean="0">
                <a:solidFill>
                  <a:srgbClr val="000000"/>
                </a:solidFill>
              </a:rPr>
              <a:t>cuyes</a:t>
            </a:r>
            <a:r>
              <a:rPr lang="es-EC" sz="1600" dirty="0" smtClean="0">
                <a:solidFill>
                  <a:srgbClr val="000000"/>
                </a:solidFill>
              </a:rPr>
              <a:t> </a:t>
            </a:r>
            <a:r>
              <a:rPr lang="es-EC" sz="1600" dirty="0" smtClean="0">
                <a:solidFill>
                  <a:srgbClr val="000000"/>
                </a:solidFill>
              </a:rPr>
              <a:t>evaluadas:  </a:t>
            </a:r>
            <a:r>
              <a:rPr lang="es-EC" sz="1600" dirty="0">
                <a:solidFill>
                  <a:srgbClr val="000000"/>
                </a:solidFill>
              </a:rPr>
              <a:t> </a:t>
            </a:r>
            <a:r>
              <a:rPr lang="es-EC" sz="1600" dirty="0" smtClean="0">
                <a:solidFill>
                  <a:srgbClr val="000000"/>
                </a:solidFill>
              </a:rPr>
              <a:t>         135</a:t>
            </a:r>
            <a:endParaRPr lang="es-EC" sz="1600" dirty="0">
              <a:solidFill>
                <a:srgbClr val="000000"/>
              </a:solidFill>
            </a:endParaRPr>
          </a:p>
        </p:txBody>
      </p:sp>
      <p:sp>
        <p:nvSpPr>
          <p:cNvPr id="13" name="Rectángulo 12"/>
          <p:cNvSpPr/>
          <p:nvPr/>
        </p:nvSpPr>
        <p:spPr>
          <a:xfrm>
            <a:off x="7679738" y="619920"/>
            <a:ext cx="2953244" cy="507831"/>
          </a:xfrm>
          <a:prstGeom prst="rect">
            <a:avLst/>
          </a:prstGeom>
        </p:spPr>
        <p:txBody>
          <a:bodyPr wrap="none">
            <a:spAutoFit/>
          </a:bodyPr>
          <a:lstStyle/>
          <a:p>
            <a:pPr marL="285750" lvl="1" indent="-285750">
              <a:lnSpc>
                <a:spcPct val="150000"/>
              </a:lnSpc>
              <a:spcBef>
                <a:spcPts val="1200"/>
              </a:spcBef>
              <a:spcAft>
                <a:spcPts val="1000"/>
              </a:spcAft>
              <a:buFont typeface="Wingdings" panose="05000000000000000000" pitchFamily="2" charset="2"/>
              <a:buChar char="ü"/>
            </a:pPr>
            <a:r>
              <a:rPr lang="es-EC" b="1" dirty="0" smtClean="0">
                <a:ea typeface="Calibri" panose="020F0502020204030204" pitchFamily="34" charset="0"/>
              </a:rPr>
              <a:t>Tratamientos comparados</a:t>
            </a:r>
            <a:endParaRPr lang="es-EC" b="1" dirty="0">
              <a:effectLst/>
              <a:ea typeface="Calibri" panose="020F0502020204030204" pitchFamily="34"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495280440"/>
              </p:ext>
            </p:extLst>
          </p:nvPr>
        </p:nvGraphicFramePr>
        <p:xfrm>
          <a:off x="6998975" y="1268170"/>
          <a:ext cx="4561534" cy="2758070"/>
        </p:xfrm>
        <a:graphic>
          <a:graphicData uri="http://schemas.openxmlformats.org/drawingml/2006/table">
            <a:tbl>
              <a:tblPr firstRow="1" firstCol="1" bandRow="1">
                <a:tableStyleId>{72833802-FEF1-4C79-8D5D-14CF1EAF98D9}</a:tableStyleId>
              </a:tblPr>
              <a:tblGrid>
                <a:gridCol w="1242389">
                  <a:extLst>
                    <a:ext uri="{9D8B030D-6E8A-4147-A177-3AD203B41FA5}">
                      <a16:colId xmlns:a16="http://schemas.microsoft.com/office/drawing/2014/main" val="134283582"/>
                    </a:ext>
                  </a:extLst>
                </a:gridCol>
                <a:gridCol w="2214984">
                  <a:extLst>
                    <a:ext uri="{9D8B030D-6E8A-4147-A177-3AD203B41FA5}">
                      <a16:colId xmlns:a16="http://schemas.microsoft.com/office/drawing/2014/main" val="3653542185"/>
                    </a:ext>
                  </a:extLst>
                </a:gridCol>
                <a:gridCol w="1104161">
                  <a:extLst>
                    <a:ext uri="{9D8B030D-6E8A-4147-A177-3AD203B41FA5}">
                      <a16:colId xmlns:a16="http://schemas.microsoft.com/office/drawing/2014/main" val="396175220"/>
                    </a:ext>
                  </a:extLst>
                </a:gridCol>
              </a:tblGrid>
              <a:tr h="275807">
                <a:tc>
                  <a:txBody>
                    <a:bodyPr/>
                    <a:lstStyle/>
                    <a:p>
                      <a:pPr algn="ctr">
                        <a:lnSpc>
                          <a:spcPct val="150000"/>
                        </a:lnSpc>
                        <a:spcAft>
                          <a:spcPts val="0"/>
                        </a:spcAft>
                      </a:pPr>
                      <a:r>
                        <a:rPr lang="es-ES" sz="1200" dirty="0">
                          <a:effectLst/>
                        </a:rPr>
                        <a:t>Tratamiento</a:t>
                      </a:r>
                      <a:endParaRPr lang="en-US"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50000"/>
                        </a:lnSpc>
                        <a:spcAft>
                          <a:spcPts val="0"/>
                        </a:spcAft>
                      </a:pPr>
                      <a:r>
                        <a:rPr lang="es-EC" sz="1200" dirty="0">
                          <a:effectLst/>
                        </a:rPr>
                        <a:t>Esclerosante</a:t>
                      </a:r>
                      <a:endParaRPr lang="en-US"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50000"/>
                        </a:lnSpc>
                        <a:spcAft>
                          <a:spcPts val="0"/>
                        </a:spcAft>
                      </a:pPr>
                      <a:r>
                        <a:rPr lang="es-EC" sz="1200">
                          <a:effectLst/>
                        </a:rPr>
                        <a:t>Dosis</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614299162"/>
                  </a:ext>
                </a:extLst>
              </a:tr>
              <a:tr h="275807">
                <a:tc>
                  <a:txBody>
                    <a:bodyPr/>
                    <a:lstStyle/>
                    <a:p>
                      <a:pPr algn="ctr">
                        <a:lnSpc>
                          <a:spcPct val="150000"/>
                        </a:lnSpc>
                        <a:spcAft>
                          <a:spcPts val="0"/>
                        </a:spcAft>
                      </a:pPr>
                      <a:r>
                        <a:rPr lang="es-ES" sz="1200" dirty="0">
                          <a:effectLst/>
                        </a:rPr>
                        <a:t>T1</a:t>
                      </a:r>
                      <a:endParaRPr lang="en-US" sz="1200" dirty="0">
                        <a:effectLst/>
                        <a:latin typeface="Calibri" panose="020F0502020204030204" pitchFamily="34" charset="0"/>
                        <a:ea typeface="Calibri" panose="020F0502020204030204" pitchFamily="34" charset="0"/>
                      </a:endParaRPr>
                    </a:p>
                  </a:txBody>
                  <a:tcPr marL="44450" marR="44450" marT="0" marB="0" anchor="ctr"/>
                </a:tc>
                <a:tc rowSpan="3">
                  <a:txBody>
                    <a:bodyPr/>
                    <a:lstStyle/>
                    <a:p>
                      <a:pPr algn="ctr">
                        <a:lnSpc>
                          <a:spcPct val="150000"/>
                        </a:lnSpc>
                        <a:spcAft>
                          <a:spcPts val="0"/>
                        </a:spcAft>
                      </a:pPr>
                      <a:r>
                        <a:rPr lang="es-EC" sz="1200" dirty="0">
                          <a:effectLst/>
                        </a:rPr>
                        <a:t>Formol uso veterinario 33%</a:t>
                      </a:r>
                      <a:endParaRPr lang="en-US"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50000"/>
                        </a:lnSpc>
                        <a:spcAft>
                          <a:spcPts val="0"/>
                        </a:spcAft>
                      </a:pPr>
                      <a:r>
                        <a:rPr lang="es-EC" sz="1200">
                          <a:effectLst/>
                        </a:rPr>
                        <a:t>0,01 ml</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018663783"/>
                  </a:ext>
                </a:extLst>
              </a:tr>
              <a:tr h="275807">
                <a:tc>
                  <a:txBody>
                    <a:bodyPr/>
                    <a:lstStyle/>
                    <a:p>
                      <a:pPr algn="ctr">
                        <a:lnSpc>
                          <a:spcPct val="150000"/>
                        </a:lnSpc>
                        <a:spcAft>
                          <a:spcPts val="0"/>
                        </a:spcAft>
                      </a:pPr>
                      <a:r>
                        <a:rPr lang="es-ES" sz="1200" dirty="0">
                          <a:effectLst/>
                        </a:rPr>
                        <a:t>T2</a:t>
                      </a:r>
                      <a:endParaRPr lang="en-US" sz="1200" dirty="0">
                        <a:effectLst/>
                        <a:latin typeface="Calibri" panose="020F0502020204030204" pitchFamily="34" charset="0"/>
                        <a:ea typeface="Calibri" panose="020F0502020204030204" pitchFamily="34" charset="0"/>
                      </a:endParaRPr>
                    </a:p>
                  </a:txBody>
                  <a:tcPr marL="44450" marR="44450" marT="0" marB="0" anchor="ctr"/>
                </a:tc>
                <a:tc vMerge="1">
                  <a:txBody>
                    <a:bodyPr/>
                    <a:lstStyle/>
                    <a:p>
                      <a:endParaRPr lang="en-US"/>
                    </a:p>
                  </a:txBody>
                  <a:tcPr/>
                </a:tc>
                <a:tc>
                  <a:txBody>
                    <a:bodyPr/>
                    <a:lstStyle/>
                    <a:p>
                      <a:pPr algn="ctr">
                        <a:lnSpc>
                          <a:spcPct val="150000"/>
                        </a:lnSpc>
                        <a:spcAft>
                          <a:spcPts val="0"/>
                        </a:spcAft>
                      </a:pPr>
                      <a:r>
                        <a:rPr lang="es-EC" sz="1200">
                          <a:effectLst/>
                        </a:rPr>
                        <a:t>0,02 ml</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721743641"/>
                  </a:ext>
                </a:extLst>
              </a:tr>
              <a:tr h="275807">
                <a:tc>
                  <a:txBody>
                    <a:bodyPr/>
                    <a:lstStyle/>
                    <a:p>
                      <a:pPr algn="ctr">
                        <a:lnSpc>
                          <a:spcPct val="150000"/>
                        </a:lnSpc>
                        <a:spcAft>
                          <a:spcPts val="0"/>
                        </a:spcAft>
                      </a:pPr>
                      <a:r>
                        <a:rPr lang="es-ES" sz="1200" dirty="0">
                          <a:effectLst/>
                        </a:rPr>
                        <a:t>T3</a:t>
                      </a:r>
                      <a:endParaRPr lang="en-US" sz="1200" dirty="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n-US"/>
                    </a:p>
                  </a:txBody>
                  <a:tcPr/>
                </a:tc>
                <a:tc>
                  <a:txBody>
                    <a:bodyPr/>
                    <a:lstStyle/>
                    <a:p>
                      <a:pPr algn="ctr">
                        <a:lnSpc>
                          <a:spcPct val="150000"/>
                        </a:lnSpc>
                        <a:spcAft>
                          <a:spcPts val="0"/>
                        </a:spcAft>
                      </a:pPr>
                      <a:r>
                        <a:rPr lang="es-EC" sz="1200">
                          <a:effectLst/>
                        </a:rPr>
                        <a:t>0,03 ml</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648583414"/>
                  </a:ext>
                </a:extLst>
              </a:tr>
              <a:tr h="275807">
                <a:tc>
                  <a:txBody>
                    <a:bodyPr/>
                    <a:lstStyle/>
                    <a:p>
                      <a:pPr algn="ctr">
                        <a:lnSpc>
                          <a:spcPct val="150000"/>
                        </a:lnSpc>
                        <a:spcAft>
                          <a:spcPts val="0"/>
                        </a:spcAft>
                      </a:pPr>
                      <a:r>
                        <a:rPr lang="es-ES" sz="1200">
                          <a:effectLst/>
                        </a:rPr>
                        <a:t>T4</a:t>
                      </a:r>
                      <a:endParaRPr lang="en-US" sz="1200">
                        <a:effectLst/>
                        <a:latin typeface="Calibri" panose="020F0502020204030204" pitchFamily="34" charset="0"/>
                        <a:ea typeface="Calibri" panose="020F0502020204030204" pitchFamily="34" charset="0"/>
                      </a:endParaRPr>
                    </a:p>
                  </a:txBody>
                  <a:tcPr marL="44450" marR="44450" marT="0" marB="0" anchor="ctr"/>
                </a:tc>
                <a:tc rowSpan="3">
                  <a:txBody>
                    <a:bodyPr/>
                    <a:lstStyle/>
                    <a:p>
                      <a:pPr algn="ctr">
                        <a:lnSpc>
                          <a:spcPct val="150000"/>
                        </a:lnSpc>
                        <a:spcAft>
                          <a:spcPts val="0"/>
                        </a:spcAft>
                      </a:pPr>
                      <a:r>
                        <a:rPr lang="es-EC" sz="1200" dirty="0">
                          <a:effectLst/>
                        </a:rPr>
                        <a:t>Ácido Láctico </a:t>
                      </a:r>
                      <a:endParaRPr lang="en-US" sz="1200" dirty="0">
                        <a:effectLst/>
                      </a:endParaRPr>
                    </a:p>
                    <a:p>
                      <a:pPr algn="ctr">
                        <a:lnSpc>
                          <a:spcPct val="150000"/>
                        </a:lnSpc>
                        <a:spcAft>
                          <a:spcPts val="0"/>
                        </a:spcAft>
                      </a:pPr>
                      <a:r>
                        <a:rPr lang="es-EC" sz="1200" dirty="0">
                          <a:effectLst/>
                        </a:rPr>
                        <a:t>88 %</a:t>
                      </a:r>
                      <a:endParaRPr lang="en-US" sz="1200" dirty="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50000"/>
                        </a:lnSpc>
                        <a:spcAft>
                          <a:spcPts val="0"/>
                        </a:spcAft>
                      </a:pPr>
                      <a:r>
                        <a:rPr lang="es-EC" sz="1200">
                          <a:effectLst/>
                        </a:rPr>
                        <a:t>0,01 ml</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042965793"/>
                  </a:ext>
                </a:extLst>
              </a:tr>
              <a:tr h="275807">
                <a:tc>
                  <a:txBody>
                    <a:bodyPr/>
                    <a:lstStyle/>
                    <a:p>
                      <a:pPr algn="ctr">
                        <a:lnSpc>
                          <a:spcPct val="150000"/>
                        </a:lnSpc>
                        <a:spcAft>
                          <a:spcPts val="0"/>
                        </a:spcAft>
                      </a:pPr>
                      <a:r>
                        <a:rPr lang="es-ES" sz="1200">
                          <a:effectLst/>
                        </a:rPr>
                        <a:t>T5</a:t>
                      </a:r>
                      <a:endParaRPr lang="en-US" sz="1200">
                        <a:effectLst/>
                        <a:latin typeface="Calibri" panose="020F0502020204030204" pitchFamily="34" charset="0"/>
                        <a:ea typeface="Calibri" panose="020F0502020204030204" pitchFamily="34" charset="0"/>
                      </a:endParaRPr>
                    </a:p>
                  </a:txBody>
                  <a:tcPr marL="44450" marR="44450" marT="0" marB="0" anchor="ctr"/>
                </a:tc>
                <a:tc vMerge="1">
                  <a:txBody>
                    <a:bodyPr/>
                    <a:lstStyle/>
                    <a:p>
                      <a:endParaRPr lang="en-US"/>
                    </a:p>
                  </a:txBody>
                  <a:tcPr/>
                </a:tc>
                <a:tc>
                  <a:txBody>
                    <a:bodyPr/>
                    <a:lstStyle/>
                    <a:p>
                      <a:pPr algn="ctr">
                        <a:lnSpc>
                          <a:spcPct val="150000"/>
                        </a:lnSpc>
                        <a:spcAft>
                          <a:spcPts val="0"/>
                        </a:spcAft>
                      </a:pPr>
                      <a:r>
                        <a:rPr lang="es-EC" sz="1200">
                          <a:effectLst/>
                        </a:rPr>
                        <a:t>0,02 ml </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763600411"/>
                  </a:ext>
                </a:extLst>
              </a:tr>
              <a:tr h="275807">
                <a:tc>
                  <a:txBody>
                    <a:bodyPr/>
                    <a:lstStyle/>
                    <a:p>
                      <a:pPr algn="ctr">
                        <a:lnSpc>
                          <a:spcPct val="150000"/>
                        </a:lnSpc>
                        <a:spcAft>
                          <a:spcPts val="0"/>
                        </a:spcAft>
                      </a:pPr>
                      <a:r>
                        <a:rPr lang="es-ES" sz="1200">
                          <a:effectLst/>
                        </a:rPr>
                        <a:t>T6</a:t>
                      </a:r>
                      <a:endParaRPr lang="en-US" sz="12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n-US"/>
                    </a:p>
                  </a:txBody>
                  <a:tcPr/>
                </a:tc>
                <a:tc>
                  <a:txBody>
                    <a:bodyPr/>
                    <a:lstStyle/>
                    <a:p>
                      <a:pPr algn="ctr">
                        <a:lnSpc>
                          <a:spcPct val="150000"/>
                        </a:lnSpc>
                        <a:spcAft>
                          <a:spcPts val="0"/>
                        </a:spcAft>
                      </a:pPr>
                      <a:r>
                        <a:rPr lang="es-EC" sz="1200">
                          <a:effectLst/>
                        </a:rPr>
                        <a:t>0,03 ml</a:t>
                      </a:r>
                      <a:endParaRPr lang="en-US" sz="12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5620651"/>
                  </a:ext>
                </a:extLst>
              </a:tr>
              <a:tr h="275807">
                <a:tc>
                  <a:txBody>
                    <a:bodyPr/>
                    <a:lstStyle/>
                    <a:p>
                      <a:pPr algn="ctr">
                        <a:lnSpc>
                          <a:spcPct val="150000"/>
                        </a:lnSpc>
                        <a:spcAft>
                          <a:spcPts val="0"/>
                        </a:spcAft>
                      </a:pPr>
                      <a:r>
                        <a:rPr lang="es-ES" sz="1200">
                          <a:effectLst/>
                        </a:rPr>
                        <a:t>T7</a:t>
                      </a:r>
                      <a:endParaRPr lang="en-US" sz="1200">
                        <a:effectLst/>
                        <a:latin typeface="Calibri" panose="020F0502020204030204" pitchFamily="34" charset="0"/>
                        <a:ea typeface="Calibri" panose="020F0502020204030204" pitchFamily="34" charset="0"/>
                      </a:endParaRPr>
                    </a:p>
                  </a:txBody>
                  <a:tcPr marL="44450" marR="44450" marT="0" marB="0" anchor="ctr"/>
                </a:tc>
                <a:tc rowSpan="3">
                  <a:txBody>
                    <a:bodyPr/>
                    <a:lstStyle/>
                    <a:p>
                      <a:pPr algn="ctr">
                        <a:lnSpc>
                          <a:spcPct val="150000"/>
                        </a:lnSpc>
                        <a:spcAft>
                          <a:spcPts val="0"/>
                        </a:spcAft>
                      </a:pPr>
                      <a:r>
                        <a:rPr lang="es-EC" sz="1200">
                          <a:effectLst/>
                        </a:rPr>
                        <a:t>Etanol uso veterinario 70%</a:t>
                      </a:r>
                      <a:endParaRPr lang="en-US" sz="1200">
                        <a:effectLst/>
                        <a:latin typeface="Calibri" panose="020F0502020204030204" pitchFamily="34" charset="0"/>
                        <a:ea typeface="Calibri" panose="020F0502020204030204" pitchFamily="34" charset="0"/>
                      </a:endParaRPr>
                    </a:p>
                  </a:txBody>
                  <a:tcPr marL="44450" marR="44450" marT="0" marB="0" anchor="ctr"/>
                </a:tc>
                <a:tc>
                  <a:txBody>
                    <a:bodyPr/>
                    <a:lstStyle/>
                    <a:p>
                      <a:pPr algn="ctr">
                        <a:lnSpc>
                          <a:spcPct val="150000"/>
                        </a:lnSpc>
                        <a:spcAft>
                          <a:spcPts val="0"/>
                        </a:spcAft>
                      </a:pPr>
                      <a:r>
                        <a:rPr lang="es-EC" sz="1200" dirty="0">
                          <a:effectLst/>
                        </a:rPr>
                        <a:t>0,01 ml </a:t>
                      </a:r>
                      <a:endParaRPr lang="en-US"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434466261"/>
                  </a:ext>
                </a:extLst>
              </a:tr>
              <a:tr h="275807">
                <a:tc>
                  <a:txBody>
                    <a:bodyPr/>
                    <a:lstStyle/>
                    <a:p>
                      <a:pPr algn="ctr">
                        <a:lnSpc>
                          <a:spcPct val="150000"/>
                        </a:lnSpc>
                        <a:spcAft>
                          <a:spcPts val="0"/>
                        </a:spcAft>
                      </a:pPr>
                      <a:r>
                        <a:rPr lang="es-ES" sz="1200">
                          <a:effectLst/>
                        </a:rPr>
                        <a:t>T8</a:t>
                      </a:r>
                      <a:endParaRPr lang="en-US" sz="1200">
                        <a:effectLst/>
                        <a:latin typeface="Calibri" panose="020F0502020204030204" pitchFamily="34" charset="0"/>
                        <a:ea typeface="Calibri" panose="020F0502020204030204" pitchFamily="34" charset="0"/>
                      </a:endParaRPr>
                    </a:p>
                  </a:txBody>
                  <a:tcPr marL="44450" marR="44450" marT="0" marB="0" anchor="ctr"/>
                </a:tc>
                <a:tc vMerge="1">
                  <a:txBody>
                    <a:bodyPr/>
                    <a:lstStyle/>
                    <a:p>
                      <a:endParaRPr lang="en-US"/>
                    </a:p>
                  </a:txBody>
                  <a:tcPr/>
                </a:tc>
                <a:tc>
                  <a:txBody>
                    <a:bodyPr/>
                    <a:lstStyle/>
                    <a:p>
                      <a:pPr algn="ctr">
                        <a:lnSpc>
                          <a:spcPct val="150000"/>
                        </a:lnSpc>
                        <a:spcAft>
                          <a:spcPts val="0"/>
                        </a:spcAft>
                      </a:pPr>
                      <a:r>
                        <a:rPr lang="es-EC" sz="1200" dirty="0">
                          <a:effectLst/>
                        </a:rPr>
                        <a:t>0,02 ml </a:t>
                      </a:r>
                      <a:endParaRPr lang="en-US"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074889269"/>
                  </a:ext>
                </a:extLst>
              </a:tr>
              <a:tr h="275807">
                <a:tc>
                  <a:txBody>
                    <a:bodyPr/>
                    <a:lstStyle/>
                    <a:p>
                      <a:pPr algn="ctr">
                        <a:lnSpc>
                          <a:spcPct val="150000"/>
                        </a:lnSpc>
                        <a:spcAft>
                          <a:spcPts val="0"/>
                        </a:spcAft>
                      </a:pPr>
                      <a:r>
                        <a:rPr lang="es-ES" sz="1200">
                          <a:effectLst/>
                        </a:rPr>
                        <a:t>T9</a:t>
                      </a:r>
                      <a:endParaRPr lang="en-US" sz="12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en-US"/>
                    </a:p>
                  </a:txBody>
                  <a:tcPr/>
                </a:tc>
                <a:tc>
                  <a:txBody>
                    <a:bodyPr/>
                    <a:lstStyle/>
                    <a:p>
                      <a:pPr algn="ctr">
                        <a:lnSpc>
                          <a:spcPct val="150000"/>
                        </a:lnSpc>
                        <a:spcAft>
                          <a:spcPts val="0"/>
                        </a:spcAft>
                      </a:pPr>
                      <a:r>
                        <a:rPr lang="es-EC" sz="1200" dirty="0">
                          <a:effectLst/>
                        </a:rPr>
                        <a:t>0,03 ml</a:t>
                      </a:r>
                      <a:endParaRPr lang="en-US" sz="1200" dirty="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533551213"/>
                  </a:ext>
                </a:extLst>
              </a:tr>
            </a:tbl>
          </a:graphicData>
        </a:graphic>
      </p:graphicFrame>
      <p:sp>
        <p:nvSpPr>
          <p:cNvPr id="15" name="Rectángulo 14"/>
          <p:cNvSpPr/>
          <p:nvPr/>
        </p:nvSpPr>
        <p:spPr>
          <a:xfrm>
            <a:off x="556125" y="3925882"/>
            <a:ext cx="1867819" cy="464871"/>
          </a:xfrm>
          <a:prstGeom prst="rect">
            <a:avLst/>
          </a:prstGeom>
        </p:spPr>
        <p:txBody>
          <a:bodyPr wrap="none">
            <a:spAutoFit/>
          </a:bodyPr>
          <a:lstStyle/>
          <a:p>
            <a:pPr marL="285750" lvl="1" indent="-285750">
              <a:lnSpc>
                <a:spcPct val="150000"/>
              </a:lnSpc>
              <a:spcBef>
                <a:spcPts val="1200"/>
              </a:spcBef>
              <a:spcAft>
                <a:spcPts val="1000"/>
              </a:spcAft>
              <a:buFont typeface="Wingdings" panose="05000000000000000000" pitchFamily="2" charset="2"/>
              <a:buChar char="ü"/>
            </a:pPr>
            <a:r>
              <a:rPr lang="es-EC" b="1" dirty="0" smtClean="0">
                <a:effectLst/>
                <a:ea typeface="Calibri" panose="020F0502020204030204" pitchFamily="34" charset="0"/>
              </a:rPr>
              <a:t>Tipo de diseño</a:t>
            </a:r>
            <a:endParaRPr lang="es-EC" b="1" dirty="0">
              <a:effectLst/>
              <a:ea typeface="Calibri" panose="020F0502020204030204" pitchFamily="34" charset="0"/>
            </a:endParaRPr>
          </a:p>
        </p:txBody>
      </p:sp>
    </p:spTree>
    <p:extLst>
      <p:ext uri="{BB962C8B-B14F-4D97-AF65-F5344CB8AC3E}">
        <p14:creationId xmlns:p14="http://schemas.microsoft.com/office/powerpoint/2010/main" val="378093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91776" y="213457"/>
            <a:ext cx="3821215" cy="584775"/>
          </a:xfrm>
          <a:prstGeom prst="rect">
            <a:avLst/>
          </a:prstGeom>
        </p:spPr>
        <p:txBody>
          <a:bodyPr wrap="square">
            <a:spAutoFit/>
          </a:bodyPr>
          <a:lstStyle/>
          <a:p>
            <a:r>
              <a:rPr lang="en" sz="3200" b="1" dirty="0">
                <a:solidFill>
                  <a:srgbClr val="000000"/>
                </a:solidFill>
              </a:rPr>
              <a:t>Croquis del diseño</a:t>
            </a:r>
            <a:endParaRPr lang="en-US" sz="3200" b="1" dirty="0"/>
          </a:p>
        </p:txBody>
      </p:sp>
      <p:pic>
        <p:nvPicPr>
          <p:cNvPr id="5" name="Imagen 4"/>
          <p:cNvPicPr/>
          <p:nvPr/>
        </p:nvPicPr>
        <p:blipFill rotWithShape="1">
          <a:blip r:embed="rId2">
            <a:extLst>
              <a:ext uri="{28A0092B-C50C-407E-A947-70E740481C1C}">
                <a14:useLocalDpi xmlns:a14="http://schemas.microsoft.com/office/drawing/2010/main" val="0"/>
              </a:ext>
            </a:extLst>
          </a:blip>
          <a:srcRect l="12395" t="24563" r="57181" b="11927"/>
          <a:stretch/>
        </p:blipFill>
        <p:spPr bwMode="auto">
          <a:xfrm>
            <a:off x="11686" y="1343025"/>
            <a:ext cx="5567083" cy="4845087"/>
          </a:xfrm>
          <a:prstGeom prst="rect">
            <a:avLst/>
          </a:prstGeom>
          <a:ln>
            <a:noFill/>
          </a:ln>
          <a:effectLst>
            <a:softEdge rad="112500"/>
          </a:effectLst>
          <a:extLst>
            <a:ext uri="{53640926-AAD7-44D8-BBD7-CCE9431645EC}">
              <a14:shadowObscured xmlns:a14="http://schemas.microsoft.com/office/drawing/2010/main"/>
            </a:ext>
          </a:extLst>
        </p:spPr>
      </p:pic>
      <p:sp>
        <p:nvSpPr>
          <p:cNvPr id="6" name="Rectángulo 5"/>
          <p:cNvSpPr/>
          <p:nvPr/>
        </p:nvSpPr>
        <p:spPr>
          <a:xfrm>
            <a:off x="6776348" y="356235"/>
            <a:ext cx="492443" cy="2580835"/>
          </a:xfrm>
          <a:prstGeom prst="rect">
            <a:avLst/>
          </a:prstGeom>
        </p:spPr>
        <p:txBody>
          <a:bodyPr vert="vert270" wrap="none">
            <a:spAutoFit/>
          </a:bodyPr>
          <a:lstStyle/>
          <a:p>
            <a:r>
              <a:rPr lang="es-EC" sz="2000" b="1" dirty="0">
                <a:latin typeface="Calibri" panose="020F0502020204030204" pitchFamily="34" charset="0"/>
                <a:ea typeface="Calibri" panose="020F0502020204030204" pitchFamily="34" charset="0"/>
              </a:rPr>
              <a:t>Croquis de la jaula </a:t>
            </a:r>
            <a:r>
              <a:rPr lang="es-EC" sz="2000" b="1" dirty="0" smtClean="0">
                <a:latin typeface="Calibri" panose="020F0502020204030204" pitchFamily="34" charset="0"/>
                <a:ea typeface="Calibri" panose="020F0502020204030204" pitchFamily="34" charset="0"/>
              </a:rPr>
              <a:t>neta</a:t>
            </a:r>
            <a:endParaRPr lang="en-US" sz="2000" b="1" dirty="0"/>
          </a:p>
        </p:txBody>
      </p:sp>
      <p:pic>
        <p:nvPicPr>
          <p:cNvPr id="7" name="Imagen 6"/>
          <p:cNvPicPr/>
          <p:nvPr/>
        </p:nvPicPr>
        <p:blipFill>
          <a:blip r:embed="rId3">
            <a:extLst>
              <a:ext uri="{28A0092B-C50C-407E-A947-70E740481C1C}">
                <a14:useLocalDpi xmlns:a14="http://schemas.microsoft.com/office/drawing/2010/main" val="0"/>
              </a:ext>
            </a:extLst>
          </a:blip>
          <a:stretch>
            <a:fillRect/>
          </a:stretch>
        </p:blipFill>
        <p:spPr>
          <a:xfrm>
            <a:off x="7296891" y="356235"/>
            <a:ext cx="4386786" cy="2686050"/>
          </a:xfrm>
          <a:prstGeom prst="rect">
            <a:avLst/>
          </a:prstGeom>
          <a:ln>
            <a:noFill/>
          </a:ln>
          <a:effectLst>
            <a:softEdge rad="112500"/>
          </a:effectLst>
        </p:spPr>
      </p:pic>
      <p:graphicFrame>
        <p:nvGraphicFramePr>
          <p:cNvPr id="8" name="Tabla 7"/>
          <p:cNvGraphicFramePr>
            <a:graphicFrameLocks noGrp="1"/>
          </p:cNvGraphicFramePr>
          <p:nvPr>
            <p:extLst>
              <p:ext uri="{D42A27DB-BD31-4B8C-83A1-F6EECF244321}">
                <p14:modId xmlns:p14="http://schemas.microsoft.com/office/powerpoint/2010/main" val="1629125331"/>
              </p:ext>
            </p:extLst>
          </p:nvPr>
        </p:nvGraphicFramePr>
        <p:xfrm>
          <a:off x="638031" y="877259"/>
          <a:ext cx="4314394" cy="426720"/>
        </p:xfrm>
        <a:graphic>
          <a:graphicData uri="http://schemas.openxmlformats.org/drawingml/2006/table">
            <a:tbl>
              <a:tblPr firstRow="1" firstCol="1" bandRow="1">
                <a:tableStyleId>{2D5ABB26-0587-4C30-8999-92F81FD0307C}</a:tableStyleId>
              </a:tblPr>
              <a:tblGrid>
                <a:gridCol w="901304">
                  <a:extLst>
                    <a:ext uri="{9D8B030D-6E8A-4147-A177-3AD203B41FA5}">
                      <a16:colId xmlns:a16="http://schemas.microsoft.com/office/drawing/2014/main" val="4049161940"/>
                    </a:ext>
                  </a:extLst>
                </a:gridCol>
                <a:gridCol w="805241">
                  <a:extLst>
                    <a:ext uri="{9D8B030D-6E8A-4147-A177-3AD203B41FA5}">
                      <a16:colId xmlns:a16="http://schemas.microsoft.com/office/drawing/2014/main" val="2583558918"/>
                    </a:ext>
                  </a:extLst>
                </a:gridCol>
                <a:gridCol w="901304">
                  <a:extLst>
                    <a:ext uri="{9D8B030D-6E8A-4147-A177-3AD203B41FA5}">
                      <a16:colId xmlns:a16="http://schemas.microsoft.com/office/drawing/2014/main" val="1552346720"/>
                    </a:ext>
                  </a:extLst>
                </a:gridCol>
                <a:gridCol w="805241">
                  <a:extLst>
                    <a:ext uri="{9D8B030D-6E8A-4147-A177-3AD203B41FA5}">
                      <a16:colId xmlns:a16="http://schemas.microsoft.com/office/drawing/2014/main" val="1791119345"/>
                    </a:ext>
                  </a:extLst>
                </a:gridCol>
                <a:gridCol w="901304">
                  <a:extLst>
                    <a:ext uri="{9D8B030D-6E8A-4147-A177-3AD203B41FA5}">
                      <a16:colId xmlns:a16="http://schemas.microsoft.com/office/drawing/2014/main" val="623614757"/>
                    </a:ext>
                  </a:extLst>
                </a:gridCol>
              </a:tblGrid>
              <a:tr h="320675">
                <a:tc>
                  <a:txBody>
                    <a:bodyPr/>
                    <a:lstStyle/>
                    <a:p>
                      <a:pPr algn="ctr">
                        <a:lnSpc>
                          <a:spcPct val="200000"/>
                        </a:lnSpc>
                        <a:spcAft>
                          <a:spcPts val="0"/>
                        </a:spcAft>
                      </a:pPr>
                      <a:r>
                        <a:rPr lang="es-ES" sz="1400" dirty="0">
                          <a:solidFill>
                            <a:schemeClr val="tx1"/>
                          </a:solidFill>
                          <a:effectLst/>
                        </a:rPr>
                        <a:t>Bloque 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a:solidFill>
                            <a:schemeClr val="tx1"/>
                          </a:solidFill>
                          <a:effectLst/>
                        </a:rPr>
                        <a:t>Bloque II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S" sz="1400" dirty="0">
                          <a:solidFill>
                            <a:schemeClr val="tx1"/>
                          </a:solidFill>
                          <a:effectLst/>
                        </a:rPr>
                        <a:t>Bloque III</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6699322"/>
                  </a:ext>
                </a:extLst>
              </a:tr>
            </a:tbl>
          </a:graphicData>
        </a:graphic>
      </p:graphicFrame>
      <p:sp>
        <p:nvSpPr>
          <p:cNvPr id="9" name="Rectángulo 8"/>
          <p:cNvSpPr/>
          <p:nvPr/>
        </p:nvSpPr>
        <p:spPr>
          <a:xfrm>
            <a:off x="7735148" y="3223060"/>
            <a:ext cx="3296159" cy="369332"/>
          </a:xfrm>
          <a:prstGeom prst="rect">
            <a:avLst/>
          </a:prstGeom>
        </p:spPr>
        <p:txBody>
          <a:bodyPr wrap="none">
            <a:spAutoFit/>
          </a:bodyPr>
          <a:lstStyle/>
          <a:p>
            <a:pPr lvl="0"/>
            <a:r>
              <a:rPr lang="es-ES" b="1" dirty="0">
                <a:solidFill>
                  <a:srgbClr val="000000"/>
                </a:solidFill>
              </a:rPr>
              <a:t>Esquema del análisis de varianza</a:t>
            </a:r>
            <a:endParaRPr lang="es-ES" b="1" dirty="0">
              <a:solidFill>
                <a:srgbClr val="000000"/>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2655950999"/>
              </p:ext>
            </p:extLst>
          </p:nvPr>
        </p:nvGraphicFramePr>
        <p:xfrm>
          <a:off x="7022570" y="3773167"/>
          <a:ext cx="4661107" cy="2375899"/>
        </p:xfrm>
        <a:graphic>
          <a:graphicData uri="http://schemas.openxmlformats.org/drawingml/2006/table">
            <a:tbl>
              <a:tblPr firstRow="1" firstCol="1" bandRow="1">
                <a:tableStyleId>{0E3FDE45-AF77-4B5C-9715-49D594BDF05E}</a:tableStyleId>
              </a:tblPr>
              <a:tblGrid>
                <a:gridCol w="2614881">
                  <a:extLst>
                    <a:ext uri="{9D8B030D-6E8A-4147-A177-3AD203B41FA5}">
                      <a16:colId xmlns:a16="http://schemas.microsoft.com/office/drawing/2014/main" val="821889109"/>
                    </a:ext>
                  </a:extLst>
                </a:gridCol>
                <a:gridCol w="2046226">
                  <a:extLst>
                    <a:ext uri="{9D8B030D-6E8A-4147-A177-3AD203B41FA5}">
                      <a16:colId xmlns:a16="http://schemas.microsoft.com/office/drawing/2014/main" val="1296832467"/>
                    </a:ext>
                  </a:extLst>
                </a:gridCol>
              </a:tblGrid>
              <a:tr h="264226">
                <a:tc>
                  <a:txBody>
                    <a:bodyPr/>
                    <a:lstStyle/>
                    <a:p>
                      <a:pPr algn="ctr">
                        <a:lnSpc>
                          <a:spcPct val="107000"/>
                        </a:lnSpc>
                        <a:spcAft>
                          <a:spcPts val="0"/>
                        </a:spcAft>
                      </a:pPr>
                      <a:r>
                        <a:rPr lang="es-ES" sz="1600" b="0" dirty="0">
                          <a:effectLst/>
                        </a:rPr>
                        <a:t>Fuentes de variación</a:t>
                      </a:r>
                      <a:endParaRPr lang="en-US" sz="14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l">
                        <a:lnSpc>
                          <a:spcPct val="107000"/>
                        </a:lnSpc>
                        <a:spcAft>
                          <a:spcPts val="0"/>
                        </a:spcAft>
                      </a:pPr>
                      <a:r>
                        <a:rPr lang="es-ES" sz="1600" b="0" dirty="0">
                          <a:effectLst/>
                        </a:rPr>
                        <a:t>Grados de libertad</a:t>
                      </a:r>
                      <a:endParaRPr lang="en-US" sz="1400" b="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215440591"/>
                  </a:ext>
                </a:extLst>
              </a:tr>
              <a:tr h="264226">
                <a:tc>
                  <a:txBody>
                    <a:bodyPr/>
                    <a:lstStyle/>
                    <a:p>
                      <a:pPr algn="ctr">
                        <a:lnSpc>
                          <a:spcPct val="107000"/>
                        </a:lnSpc>
                        <a:spcAft>
                          <a:spcPts val="0"/>
                        </a:spcAft>
                      </a:pPr>
                      <a:r>
                        <a:rPr lang="es-EC" sz="1600" b="0">
                          <a:effectLst/>
                        </a:rPr>
                        <a:t>Esclerosantes Químicos</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2</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500459630"/>
                  </a:ext>
                </a:extLst>
              </a:tr>
              <a:tr h="264226">
                <a:tc>
                  <a:txBody>
                    <a:bodyPr/>
                    <a:lstStyle/>
                    <a:p>
                      <a:pPr algn="ctr">
                        <a:lnSpc>
                          <a:spcPct val="107000"/>
                        </a:lnSpc>
                        <a:spcAft>
                          <a:spcPts val="0"/>
                        </a:spcAft>
                      </a:pPr>
                      <a:r>
                        <a:rPr lang="es-ES" sz="1600" b="0">
                          <a:effectLst/>
                        </a:rPr>
                        <a:t>Dosis</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2</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2912302"/>
                  </a:ext>
                </a:extLst>
              </a:tr>
              <a:tr h="264226">
                <a:tc>
                  <a:txBody>
                    <a:bodyPr/>
                    <a:lstStyle/>
                    <a:p>
                      <a:pPr algn="ctr">
                        <a:lnSpc>
                          <a:spcPct val="107000"/>
                        </a:lnSpc>
                        <a:spcAft>
                          <a:spcPts val="0"/>
                        </a:spcAft>
                      </a:pPr>
                      <a:r>
                        <a:rPr lang="es-ES" sz="1600" b="0">
                          <a:effectLst/>
                        </a:rPr>
                        <a:t>Bloques</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2</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618105137"/>
                  </a:ext>
                </a:extLst>
              </a:tr>
              <a:tr h="264226">
                <a:tc>
                  <a:txBody>
                    <a:bodyPr/>
                    <a:lstStyle/>
                    <a:p>
                      <a:pPr algn="ctr">
                        <a:lnSpc>
                          <a:spcPct val="107000"/>
                        </a:lnSpc>
                        <a:spcAft>
                          <a:spcPts val="0"/>
                        </a:spcAft>
                      </a:pPr>
                      <a:r>
                        <a:rPr lang="es-ES" sz="1600" b="0">
                          <a:effectLst/>
                        </a:rPr>
                        <a:t>Lineal</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1</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2698486891"/>
                  </a:ext>
                </a:extLst>
              </a:tr>
              <a:tr h="264226">
                <a:tc>
                  <a:txBody>
                    <a:bodyPr/>
                    <a:lstStyle/>
                    <a:p>
                      <a:pPr algn="ctr">
                        <a:lnSpc>
                          <a:spcPct val="107000"/>
                        </a:lnSpc>
                        <a:spcAft>
                          <a:spcPts val="0"/>
                        </a:spcAft>
                      </a:pPr>
                      <a:r>
                        <a:rPr lang="es-ES" sz="1600" b="0">
                          <a:effectLst/>
                        </a:rPr>
                        <a:t>Cuadrática</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1</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1225554535"/>
                  </a:ext>
                </a:extLst>
              </a:tr>
              <a:tr h="264226">
                <a:tc>
                  <a:txBody>
                    <a:bodyPr/>
                    <a:lstStyle/>
                    <a:p>
                      <a:pPr algn="ctr">
                        <a:lnSpc>
                          <a:spcPct val="107000"/>
                        </a:lnSpc>
                        <a:spcAft>
                          <a:spcPts val="0"/>
                        </a:spcAft>
                      </a:pPr>
                      <a:r>
                        <a:rPr lang="es-EC" sz="1600" b="0">
                          <a:effectLst/>
                        </a:rPr>
                        <a:t>E. Químicos x Dosis</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4</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3251610573"/>
                  </a:ext>
                </a:extLst>
              </a:tr>
              <a:tr h="264226">
                <a:tc>
                  <a:txBody>
                    <a:bodyPr/>
                    <a:lstStyle/>
                    <a:p>
                      <a:pPr algn="ctr">
                        <a:lnSpc>
                          <a:spcPct val="107000"/>
                        </a:lnSpc>
                        <a:spcAft>
                          <a:spcPts val="0"/>
                        </a:spcAft>
                      </a:pPr>
                      <a:r>
                        <a:rPr lang="es-ES" sz="1600" b="0">
                          <a:effectLst/>
                        </a:rPr>
                        <a:t>Error experimental</a:t>
                      </a:r>
                      <a:endParaRPr lang="en-US" sz="1400" b="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a:effectLst/>
                        </a:rPr>
                        <a:t>16</a:t>
                      </a:r>
                      <a:endParaRPr lang="en-US" sz="140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667012612"/>
                  </a:ext>
                </a:extLst>
              </a:tr>
              <a:tr h="262091">
                <a:tc>
                  <a:txBody>
                    <a:bodyPr/>
                    <a:lstStyle/>
                    <a:p>
                      <a:pPr algn="ctr">
                        <a:lnSpc>
                          <a:spcPct val="107000"/>
                        </a:lnSpc>
                        <a:spcAft>
                          <a:spcPts val="0"/>
                        </a:spcAft>
                      </a:pPr>
                      <a:r>
                        <a:rPr lang="es-ES" sz="1600" b="0" dirty="0">
                          <a:effectLst/>
                        </a:rPr>
                        <a:t>Total</a:t>
                      </a:r>
                      <a:endParaRPr lang="en-US" sz="14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600" dirty="0">
                          <a:effectLst/>
                        </a:rPr>
                        <a:t>26</a:t>
                      </a:r>
                      <a:endParaRPr lang="en-US" sz="1400" dirty="0">
                        <a:effectLst/>
                        <a:latin typeface="Calibri" panose="020F0502020204030204" pitchFamily="34" charset="0"/>
                        <a:ea typeface="Calibri" panose="020F0502020204030204" pitchFamily="34" charset="0"/>
                      </a:endParaRPr>
                    </a:p>
                  </a:txBody>
                  <a:tcPr marL="44450" marR="44450" marT="0" marB="0"/>
                </a:tc>
                <a:extLst>
                  <a:ext uri="{0D108BD9-81ED-4DB2-BD59-A6C34878D82A}">
                    <a16:rowId xmlns:a16="http://schemas.microsoft.com/office/drawing/2014/main" val="2793810729"/>
                  </a:ext>
                </a:extLst>
              </a:tr>
            </a:tbl>
          </a:graphicData>
        </a:graphic>
      </p:graphicFrame>
    </p:spTree>
    <p:extLst>
      <p:ext uri="{BB962C8B-B14F-4D97-AF65-F5344CB8AC3E}">
        <p14:creationId xmlns:p14="http://schemas.microsoft.com/office/powerpoint/2010/main" val="274981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73919" y="120809"/>
            <a:ext cx="3414524" cy="584775"/>
          </a:xfrm>
          <a:prstGeom prst="rect">
            <a:avLst/>
          </a:prstGeom>
        </p:spPr>
        <p:txBody>
          <a:bodyPr wrap="none">
            <a:spAutoFit/>
          </a:bodyPr>
          <a:lstStyle/>
          <a:p>
            <a:r>
              <a:rPr lang="en" sz="3200" b="1" dirty="0">
                <a:solidFill>
                  <a:srgbClr val="000000"/>
                </a:solidFill>
              </a:rPr>
              <a:t>Variales evaluadas </a:t>
            </a:r>
            <a:endParaRPr lang="en-US" sz="3200" b="1" dirty="0"/>
          </a:p>
        </p:txBody>
      </p:sp>
      <p:sp>
        <p:nvSpPr>
          <p:cNvPr id="6" name="Rectángulo 5"/>
          <p:cNvSpPr/>
          <p:nvPr/>
        </p:nvSpPr>
        <p:spPr>
          <a:xfrm>
            <a:off x="612446" y="945272"/>
            <a:ext cx="2212465" cy="369332"/>
          </a:xfrm>
          <a:prstGeom prst="rect">
            <a:avLst/>
          </a:prstGeom>
        </p:spPr>
        <p:txBody>
          <a:bodyPr wrap="none">
            <a:spAutoFit/>
          </a:bodyPr>
          <a:lstStyle/>
          <a:p>
            <a:pPr marL="285750" indent="-285750">
              <a:buFont typeface="Wingdings" panose="05000000000000000000" pitchFamily="2" charset="2"/>
              <a:buChar char="ü"/>
            </a:pPr>
            <a:r>
              <a:rPr lang="es-ES" b="1" dirty="0">
                <a:latin typeface="Calibri" panose="020F0502020204030204" pitchFamily="34" charset="0"/>
                <a:ea typeface="Times New Roman" panose="02020603050405020304" pitchFamily="18" charset="0"/>
              </a:rPr>
              <a:t>Ganancia de peso </a:t>
            </a:r>
            <a:endParaRPr lang="en-US" b="1" dirty="0"/>
          </a:p>
        </p:txBody>
      </p:sp>
      <p:sp>
        <p:nvSpPr>
          <p:cNvPr id="7" name="Rectángulo 6"/>
          <p:cNvSpPr/>
          <p:nvPr/>
        </p:nvSpPr>
        <p:spPr>
          <a:xfrm>
            <a:off x="4816005" y="945272"/>
            <a:ext cx="1597873" cy="369332"/>
          </a:xfrm>
          <a:prstGeom prst="rect">
            <a:avLst/>
          </a:prstGeom>
        </p:spPr>
        <p:txBody>
          <a:bodyPr wrap="none">
            <a:spAutoFit/>
          </a:bodyPr>
          <a:lstStyle/>
          <a:p>
            <a:pPr marL="285750" indent="-285750">
              <a:buFont typeface="Wingdings" panose="05000000000000000000" pitchFamily="2" charset="2"/>
              <a:buChar char="ü"/>
            </a:pPr>
            <a:r>
              <a:rPr lang="en-US" dirty="0">
                <a:latin typeface="Calibri" panose="020F0502020204030204" pitchFamily="34" charset="0"/>
                <a:ea typeface="Times New Roman" panose="02020603050405020304" pitchFamily="18" charset="0"/>
              </a:rPr>
              <a:t> </a:t>
            </a:r>
            <a:r>
              <a:rPr lang="es-ES" b="1" dirty="0">
                <a:latin typeface="Calibri" panose="020F0502020204030204" pitchFamily="34" charset="0"/>
                <a:ea typeface="Times New Roman" panose="02020603050405020304" pitchFamily="18" charset="0"/>
              </a:rPr>
              <a:t>Mortalidad</a:t>
            </a:r>
            <a:endParaRPr lang="en-US" b="1" dirty="0"/>
          </a:p>
        </p:txBody>
      </p:sp>
      <p:sp>
        <p:nvSpPr>
          <p:cNvPr id="8" name="Rectángulo 7"/>
          <p:cNvSpPr/>
          <p:nvPr/>
        </p:nvSpPr>
        <p:spPr>
          <a:xfrm>
            <a:off x="8404972" y="950018"/>
            <a:ext cx="2639762" cy="369332"/>
          </a:xfrm>
          <a:prstGeom prst="rect">
            <a:avLst/>
          </a:prstGeom>
        </p:spPr>
        <p:txBody>
          <a:bodyPr wrap="none">
            <a:spAutoFit/>
          </a:bodyPr>
          <a:lstStyle/>
          <a:p>
            <a:pPr marL="285750" indent="-285750">
              <a:buFont typeface="Wingdings" panose="05000000000000000000" pitchFamily="2" charset="2"/>
              <a:buChar char="ü"/>
            </a:pPr>
            <a:r>
              <a:rPr lang="es-ES" b="1" dirty="0">
                <a:latin typeface="Calibri" panose="020F0502020204030204" pitchFamily="34" charset="0"/>
                <a:ea typeface="Times New Roman" panose="02020603050405020304" pitchFamily="18" charset="0"/>
              </a:rPr>
              <a:t>Conversión alimenticia</a:t>
            </a:r>
            <a:endParaRPr lang="en-US" b="1" dirty="0"/>
          </a:p>
        </p:txBody>
      </p:sp>
      <p:pic>
        <p:nvPicPr>
          <p:cNvPr id="11" name="Imagen 10"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8" y="1588030"/>
            <a:ext cx="3079788" cy="4015936"/>
          </a:xfrm>
          <a:prstGeom prst="rect">
            <a:avLst/>
          </a:prstGeom>
          <a:ln>
            <a:noFill/>
          </a:ln>
          <a:effectLst>
            <a:softEdge rad="112500"/>
          </a:effectLst>
        </p:spPr>
      </p:pic>
      <p:pic>
        <p:nvPicPr>
          <p:cNvPr id="12" name="Imagen 1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860" y="1588030"/>
            <a:ext cx="3017621" cy="4015936"/>
          </a:xfrm>
          <a:prstGeom prst="rect">
            <a:avLst/>
          </a:prstGeom>
          <a:ln>
            <a:noFill/>
          </a:ln>
          <a:effectLst>
            <a:softEdge rad="112500"/>
          </a:effectLst>
        </p:spPr>
      </p:pic>
      <p:pic>
        <p:nvPicPr>
          <p:cNvPr id="13" name="Imagen 1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525" y="1750486"/>
            <a:ext cx="4408737" cy="3853480"/>
          </a:xfrm>
          <a:prstGeom prst="rect">
            <a:avLst/>
          </a:prstGeom>
          <a:ln>
            <a:noFill/>
          </a:ln>
          <a:effectLst>
            <a:softEdge rad="112500"/>
          </a:effectLst>
        </p:spPr>
      </p:pic>
    </p:spTree>
    <p:extLst>
      <p:ext uri="{BB962C8B-B14F-4D97-AF65-F5344CB8AC3E}">
        <p14:creationId xmlns:p14="http://schemas.microsoft.com/office/powerpoint/2010/main" val="1040821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06757" y="371679"/>
            <a:ext cx="4136261" cy="369332"/>
          </a:xfrm>
          <a:prstGeom prst="rect">
            <a:avLst/>
          </a:prstGeom>
        </p:spPr>
        <p:txBody>
          <a:bodyPr wrap="none">
            <a:spAutoFit/>
          </a:bodyPr>
          <a:lstStyle/>
          <a:p>
            <a:pPr marL="285750" indent="-285750">
              <a:buFont typeface="Wingdings" panose="05000000000000000000" pitchFamily="2" charset="2"/>
              <a:buChar char="ü"/>
            </a:pPr>
            <a:r>
              <a:rPr lang="es-ES" b="1" dirty="0">
                <a:latin typeface="Calibri" panose="020F0502020204030204" pitchFamily="34" charset="0"/>
                <a:ea typeface="Times New Roman" panose="02020603050405020304" pitchFamily="18" charset="0"/>
              </a:rPr>
              <a:t>Castración y diámetro de los testículos</a:t>
            </a:r>
            <a:endParaRPr lang="en-US" b="1" dirty="0"/>
          </a:p>
        </p:txBody>
      </p:sp>
      <p:sp>
        <p:nvSpPr>
          <p:cNvPr id="5" name="Rectángulo 4"/>
          <p:cNvSpPr/>
          <p:nvPr/>
        </p:nvSpPr>
        <p:spPr>
          <a:xfrm>
            <a:off x="8362259" y="403724"/>
            <a:ext cx="2111412" cy="369332"/>
          </a:xfrm>
          <a:prstGeom prst="rect">
            <a:avLst/>
          </a:prstGeom>
        </p:spPr>
        <p:txBody>
          <a:bodyPr wrap="none">
            <a:spAutoFit/>
          </a:bodyPr>
          <a:lstStyle/>
          <a:p>
            <a:pPr marL="285750" indent="-285750">
              <a:buFont typeface="Wingdings" panose="05000000000000000000" pitchFamily="2" charset="2"/>
              <a:buChar char="ü"/>
            </a:pPr>
            <a:r>
              <a:rPr lang="es-ES" b="1" dirty="0" smtClean="0">
                <a:latin typeface="Calibri" panose="020F0502020204030204" pitchFamily="34" charset="0"/>
                <a:ea typeface="Times New Roman" panose="02020603050405020304" pitchFamily="18" charset="0"/>
              </a:rPr>
              <a:t>Costo y Beneficio</a:t>
            </a:r>
            <a:endParaRPr lang="en-US" b="1" dirty="0"/>
          </a:p>
        </p:txBody>
      </p:sp>
      <p:pic>
        <p:nvPicPr>
          <p:cNvPr id="7" name="Imagen 6"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090" y="947055"/>
            <a:ext cx="3106486" cy="4957355"/>
          </a:xfrm>
          <a:prstGeom prst="rect">
            <a:avLst/>
          </a:prstGeom>
          <a:ln>
            <a:noFill/>
          </a:ln>
          <a:effectLst>
            <a:softEdge rad="112500"/>
          </a:effectLst>
        </p:spPr>
      </p:pic>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576" y="947055"/>
            <a:ext cx="3498423" cy="4957355"/>
          </a:xfrm>
          <a:prstGeom prst="rect">
            <a:avLst/>
          </a:prstGeom>
          <a:ln>
            <a:noFill/>
          </a:ln>
          <a:effectLst>
            <a:softEdge rad="112500"/>
          </a:effectLst>
        </p:spPr>
      </p:pic>
      <p:pic>
        <p:nvPicPr>
          <p:cNvPr id="9" name="Imagen 8"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203" y="947055"/>
            <a:ext cx="3463523" cy="5087984"/>
          </a:xfrm>
          <a:prstGeom prst="rect">
            <a:avLst/>
          </a:prstGeom>
          <a:ln>
            <a:noFill/>
          </a:ln>
          <a:effectLst>
            <a:softEdge rad="112500"/>
          </a:effectLst>
        </p:spPr>
      </p:pic>
    </p:spTree>
    <p:extLst>
      <p:ext uri="{BB962C8B-B14F-4D97-AF65-F5344CB8AC3E}">
        <p14:creationId xmlns:p14="http://schemas.microsoft.com/office/powerpoint/2010/main" val="3231320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408</TotalTime>
  <Words>1619</Words>
  <Application>Microsoft Office PowerPoint</Application>
  <PresentationFormat>Panorámica</PresentationFormat>
  <Paragraphs>299</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Calibri Light</vt:lpstr>
      <vt:lpstr>Cambria</vt:lpstr>
      <vt:lpstr>Cambria Math</vt:lpstr>
      <vt:lpstr>Noto Sans Symbols</vt:lpstr>
      <vt:lpstr>Times New Roman</vt:lpstr>
      <vt:lpstr>Wingdings</vt:lpstr>
      <vt:lpstr>Retrospección</vt:lpstr>
      <vt:lpstr>Presentación de PowerPoint</vt:lpstr>
      <vt:lpstr>INTRODUCCIÓN</vt:lpstr>
      <vt:lpstr>Presentación de PowerPoint</vt:lpstr>
      <vt:lpstr>Objetivo  General</vt:lpstr>
      <vt:lpstr>METODOLOGÍA</vt:lpstr>
      <vt:lpstr>Métodos</vt:lpstr>
      <vt:lpstr>Presentación de PowerPoint</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65</cp:revision>
  <dcterms:created xsi:type="dcterms:W3CDTF">2021-08-23T15:18:38Z</dcterms:created>
  <dcterms:modified xsi:type="dcterms:W3CDTF">2021-08-23T22:07:02Z</dcterms:modified>
</cp:coreProperties>
</file>