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0"/>
  </p:notesMasterIdLst>
  <p:sldIdLst>
    <p:sldId id="256" r:id="rId2"/>
    <p:sldId id="257" r:id="rId3"/>
    <p:sldId id="258" r:id="rId4"/>
    <p:sldId id="327" r:id="rId5"/>
    <p:sldId id="328" r:id="rId6"/>
    <p:sldId id="259" r:id="rId7"/>
    <p:sldId id="260" r:id="rId8"/>
    <p:sldId id="303" r:id="rId9"/>
    <p:sldId id="261" r:id="rId10"/>
    <p:sldId id="262" r:id="rId11"/>
    <p:sldId id="263" r:id="rId12"/>
    <p:sldId id="264" r:id="rId13"/>
    <p:sldId id="266" r:id="rId14"/>
    <p:sldId id="268"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269" r:id="rId31"/>
    <p:sldId id="319" r:id="rId32"/>
    <p:sldId id="320" r:id="rId33"/>
    <p:sldId id="321" r:id="rId34"/>
    <p:sldId id="322" r:id="rId35"/>
    <p:sldId id="323" r:id="rId36"/>
    <p:sldId id="324" r:id="rId37"/>
    <p:sldId id="325" r:id="rId38"/>
    <p:sldId id="326" r:id="rId39"/>
  </p:sldIdLst>
  <p:sldSz cx="9144000" cy="5143500" type="screen16x9"/>
  <p:notesSz cx="6858000" cy="9144000"/>
  <p:embeddedFontLst>
    <p:embeddedFont>
      <p:font typeface="Bebas Neue" panose="020B0604020202020204" charset="0"/>
      <p:regular r:id="rId41"/>
    </p:embeddedFon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
      <p:font typeface="Chau Philomene One" panose="020B0604020202020204" charset="0"/>
      <p:regular r:id="rId47"/>
      <p:italic r:id="rId48"/>
    </p:embeddedFont>
    <p:embeddedFont>
      <p:font typeface="Didact Gothic"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EC53F5-F521-4EA0-A7EC-BCFA142C13B1}">
  <a:tblStyle styleId="{0EEC53F5-F521-4EA0-A7EC-BCFA142C13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2" d="100"/>
          <a:sy n="92" d="100"/>
        </p:scale>
        <p:origin x="756" y="66"/>
      </p:cViewPr>
      <p:guideLst>
        <p:guide orient="horz" pos="1620"/>
        <p:guide pos="29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389719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5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06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94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d6279a43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d6279a43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27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0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16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820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40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95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32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00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5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53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80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012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2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4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40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95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282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126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71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020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911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446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51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798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872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836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487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545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9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85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18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69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73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12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07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59900" y="754873"/>
            <a:ext cx="5424300" cy="20013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59800" y="2610223"/>
            <a:ext cx="54243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182352" y="4029350"/>
            <a:ext cx="6921584"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84902" y="4187825"/>
            <a:ext cx="3931438"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5690" y="3722101"/>
            <a:ext cx="3811359" cy="1464184"/>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5332650" y="3722101"/>
            <a:ext cx="3811359" cy="1464184"/>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911761" y="157647"/>
            <a:ext cx="1404435" cy="4451698"/>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394460" y="-4853"/>
            <a:ext cx="1626810" cy="4417071"/>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93"/>
        <p:cNvGrpSpPr/>
        <p:nvPr/>
      </p:nvGrpSpPr>
      <p:grpSpPr>
        <a:xfrm>
          <a:off x="0" y="0"/>
          <a:ext cx="0" cy="0"/>
          <a:chOff x="0" y="0"/>
          <a:chExt cx="0" cy="0"/>
        </a:xfrm>
      </p:grpSpPr>
      <p:grpSp>
        <p:nvGrpSpPr>
          <p:cNvPr id="694" name="Google Shape;694;p22"/>
          <p:cNvGrpSpPr/>
          <p:nvPr/>
        </p:nvGrpSpPr>
        <p:grpSpPr>
          <a:xfrm>
            <a:off x="0" y="4266777"/>
            <a:ext cx="9144000" cy="576290"/>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2"/>
          <p:cNvSpPr txBox="1">
            <a:spLocks noGrp="1"/>
          </p:cNvSpPr>
          <p:nvPr>
            <p:ph type="title"/>
          </p:nvPr>
        </p:nvSpPr>
        <p:spPr>
          <a:xfrm>
            <a:off x="937700"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6" name="Google Shape;706;p22"/>
          <p:cNvSpPr txBox="1">
            <a:spLocks noGrp="1"/>
          </p:cNvSpPr>
          <p:nvPr>
            <p:ph type="subTitle" idx="1"/>
          </p:nvPr>
        </p:nvSpPr>
        <p:spPr>
          <a:xfrm>
            <a:off x="937700"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7" name="Google Shape;707;p22"/>
          <p:cNvSpPr txBox="1">
            <a:spLocks noGrp="1"/>
          </p:cNvSpPr>
          <p:nvPr>
            <p:ph type="title" idx="2"/>
          </p:nvPr>
        </p:nvSpPr>
        <p:spPr>
          <a:xfrm>
            <a:off x="3484419"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8" name="Google Shape;708;p22"/>
          <p:cNvSpPr txBox="1">
            <a:spLocks noGrp="1"/>
          </p:cNvSpPr>
          <p:nvPr>
            <p:ph type="subTitle" idx="3"/>
          </p:nvPr>
        </p:nvSpPr>
        <p:spPr>
          <a:xfrm>
            <a:off x="3484421"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9" name="Google Shape;709;p22"/>
          <p:cNvSpPr txBox="1">
            <a:spLocks noGrp="1"/>
          </p:cNvSpPr>
          <p:nvPr>
            <p:ph type="title" idx="4"/>
          </p:nvPr>
        </p:nvSpPr>
        <p:spPr>
          <a:xfrm>
            <a:off x="6031146"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0" name="Google Shape;710;p22"/>
          <p:cNvSpPr txBox="1">
            <a:spLocks noGrp="1"/>
          </p:cNvSpPr>
          <p:nvPr>
            <p:ph type="subTitle" idx="5"/>
          </p:nvPr>
        </p:nvSpPr>
        <p:spPr>
          <a:xfrm>
            <a:off x="6031149"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11" name="Google Shape;711;p22"/>
          <p:cNvGrpSpPr/>
          <p:nvPr/>
        </p:nvGrpSpPr>
        <p:grpSpPr>
          <a:xfrm>
            <a:off x="0" y="4260525"/>
            <a:ext cx="9144000" cy="887338"/>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2"/>
          <p:cNvGrpSpPr/>
          <p:nvPr/>
        </p:nvGrpSpPr>
        <p:grpSpPr>
          <a:xfrm flipH="1">
            <a:off x="7649771" y="4184092"/>
            <a:ext cx="773843" cy="990651"/>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22"/>
          <p:cNvGrpSpPr/>
          <p:nvPr/>
        </p:nvGrpSpPr>
        <p:grpSpPr>
          <a:xfrm flipH="1">
            <a:off x="8170381" y="4107664"/>
            <a:ext cx="642193" cy="1108700"/>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22"/>
          <p:cNvGrpSpPr/>
          <p:nvPr/>
        </p:nvGrpSpPr>
        <p:grpSpPr>
          <a:xfrm>
            <a:off x="813406" y="4225730"/>
            <a:ext cx="773843" cy="990651"/>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22"/>
          <p:cNvGrpSpPr/>
          <p:nvPr/>
        </p:nvGrpSpPr>
        <p:grpSpPr>
          <a:xfrm>
            <a:off x="430696" y="4049114"/>
            <a:ext cx="642193" cy="1108700"/>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2"/>
          <p:cNvGrpSpPr/>
          <p:nvPr/>
        </p:nvGrpSpPr>
        <p:grpSpPr>
          <a:xfrm>
            <a:off x="8449030" y="1866500"/>
            <a:ext cx="829600" cy="2646275"/>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22"/>
          <p:cNvGrpSpPr/>
          <p:nvPr/>
        </p:nvGrpSpPr>
        <p:grpSpPr>
          <a:xfrm>
            <a:off x="8053030" y="4276675"/>
            <a:ext cx="1124100" cy="852025"/>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2"/>
          <p:cNvGrpSpPr/>
          <p:nvPr/>
        </p:nvGrpSpPr>
        <p:grpSpPr>
          <a:xfrm>
            <a:off x="-170295" y="2037275"/>
            <a:ext cx="829600" cy="2646275"/>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2"/>
          <p:cNvGrpSpPr/>
          <p:nvPr/>
        </p:nvGrpSpPr>
        <p:grpSpPr>
          <a:xfrm>
            <a:off x="-68795" y="4295050"/>
            <a:ext cx="1124100" cy="852025"/>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22"/>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10"/>
        <p:cNvGrpSpPr/>
        <p:nvPr/>
      </p:nvGrpSpPr>
      <p:grpSpPr>
        <a:xfrm>
          <a:off x="0" y="0"/>
          <a:ext cx="0" cy="0"/>
          <a:chOff x="0" y="0"/>
          <a:chExt cx="0" cy="0"/>
        </a:xfrm>
      </p:grpSpPr>
      <p:grpSp>
        <p:nvGrpSpPr>
          <p:cNvPr id="811" name="Google Shape;811;p24"/>
          <p:cNvGrpSpPr/>
          <p:nvPr/>
        </p:nvGrpSpPr>
        <p:grpSpPr>
          <a:xfrm flipH="1">
            <a:off x="321432" y="3108151"/>
            <a:ext cx="704394" cy="1808462"/>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4"/>
          <p:cNvGrpSpPr/>
          <p:nvPr/>
        </p:nvGrpSpPr>
        <p:grpSpPr>
          <a:xfrm>
            <a:off x="7983564" y="1143371"/>
            <a:ext cx="1013546" cy="3602314"/>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2424850" y="1465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3" name="Google Shape;833;p24"/>
          <p:cNvSpPr txBox="1">
            <a:spLocks noGrp="1"/>
          </p:cNvSpPr>
          <p:nvPr>
            <p:ph type="subTitle" idx="1"/>
          </p:nvPr>
        </p:nvSpPr>
        <p:spPr>
          <a:xfrm>
            <a:off x="2424850" y="19276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4" name="Google Shape;834;p24"/>
          <p:cNvSpPr txBox="1">
            <a:spLocks noGrp="1"/>
          </p:cNvSpPr>
          <p:nvPr>
            <p:ph type="title" idx="3"/>
          </p:nvPr>
        </p:nvSpPr>
        <p:spPr>
          <a:xfrm>
            <a:off x="5560833" y="1465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5" name="Google Shape;835;p24"/>
          <p:cNvSpPr txBox="1">
            <a:spLocks noGrp="1"/>
          </p:cNvSpPr>
          <p:nvPr>
            <p:ph type="subTitle" idx="4"/>
          </p:nvPr>
        </p:nvSpPr>
        <p:spPr>
          <a:xfrm>
            <a:off x="5560827" y="19276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6" name="Google Shape;836;p24"/>
          <p:cNvSpPr txBox="1">
            <a:spLocks noGrp="1"/>
          </p:cNvSpPr>
          <p:nvPr>
            <p:ph type="title" idx="5"/>
          </p:nvPr>
        </p:nvSpPr>
        <p:spPr>
          <a:xfrm>
            <a:off x="2424850" y="28992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7" name="Google Shape;837;p24"/>
          <p:cNvSpPr txBox="1">
            <a:spLocks noGrp="1"/>
          </p:cNvSpPr>
          <p:nvPr>
            <p:ph type="subTitle" idx="6"/>
          </p:nvPr>
        </p:nvSpPr>
        <p:spPr>
          <a:xfrm>
            <a:off x="2424850" y="33610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8" name="Google Shape;838;p24"/>
          <p:cNvSpPr txBox="1">
            <a:spLocks noGrp="1"/>
          </p:cNvSpPr>
          <p:nvPr>
            <p:ph type="title" idx="7"/>
          </p:nvPr>
        </p:nvSpPr>
        <p:spPr>
          <a:xfrm>
            <a:off x="5560833" y="28992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9" name="Google Shape;839;p24"/>
          <p:cNvSpPr txBox="1">
            <a:spLocks noGrp="1"/>
          </p:cNvSpPr>
          <p:nvPr>
            <p:ph type="subTitle" idx="8"/>
          </p:nvPr>
        </p:nvSpPr>
        <p:spPr>
          <a:xfrm>
            <a:off x="5560827" y="33610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40" name="Google Shape;840;p24"/>
          <p:cNvGrpSpPr/>
          <p:nvPr/>
        </p:nvGrpSpPr>
        <p:grpSpPr>
          <a:xfrm>
            <a:off x="0" y="4342977"/>
            <a:ext cx="9144000" cy="576290"/>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4"/>
          <p:cNvSpPr/>
          <p:nvPr/>
        </p:nvSpPr>
        <p:spPr>
          <a:xfrm>
            <a:off x="2727" y="-23150"/>
            <a:ext cx="752954" cy="1255063"/>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392150" y="1628417"/>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8024950" y="394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6585867"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24"/>
          <p:cNvGrpSpPr/>
          <p:nvPr/>
        </p:nvGrpSpPr>
        <p:grpSpPr>
          <a:xfrm>
            <a:off x="0" y="4412925"/>
            <a:ext cx="9144000" cy="887338"/>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1_1_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913213" y="3122482"/>
            <a:ext cx="17136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913213"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869" name="Google Shape;869;p25"/>
          <p:cNvSpPr txBox="1">
            <a:spLocks noGrp="1"/>
          </p:cNvSpPr>
          <p:nvPr>
            <p:ph type="subTitle" idx="3"/>
          </p:nvPr>
        </p:nvSpPr>
        <p:spPr>
          <a:xfrm>
            <a:off x="2784338" y="3122482"/>
            <a:ext cx="17136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2784338"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871" name="Google Shape;871;p25"/>
          <p:cNvSpPr txBox="1">
            <a:spLocks noGrp="1"/>
          </p:cNvSpPr>
          <p:nvPr>
            <p:ph type="subTitle" idx="5"/>
          </p:nvPr>
        </p:nvSpPr>
        <p:spPr>
          <a:xfrm>
            <a:off x="4652104" y="3122482"/>
            <a:ext cx="17136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4652100"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873" name="Google Shape;873;p25"/>
          <p:cNvSpPr txBox="1">
            <a:spLocks noGrp="1"/>
          </p:cNvSpPr>
          <p:nvPr>
            <p:ph type="subTitle" idx="7"/>
          </p:nvPr>
        </p:nvSpPr>
        <p:spPr>
          <a:xfrm>
            <a:off x="6518887" y="3122482"/>
            <a:ext cx="17136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6518888"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875" name="Google Shape;87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4271598"/>
            <a:ext cx="9144000" cy="887338"/>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25"/>
          <p:cNvGrpSpPr/>
          <p:nvPr/>
        </p:nvGrpSpPr>
        <p:grpSpPr>
          <a:xfrm rot="-5530482">
            <a:off x="6534482" y="2469224"/>
            <a:ext cx="1556908" cy="4117883"/>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25"/>
          <p:cNvGrpSpPr/>
          <p:nvPr/>
        </p:nvGrpSpPr>
        <p:grpSpPr>
          <a:xfrm>
            <a:off x="-40034" y="3734954"/>
            <a:ext cx="4246446" cy="143406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25"/>
          <p:cNvSpPr/>
          <p:nvPr/>
        </p:nvSpPr>
        <p:spPr>
          <a:xfrm>
            <a:off x="-27228" y="4587607"/>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720000" y="1852950"/>
            <a:ext cx="3757800" cy="1381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4" name="Google Shape;44;p3"/>
          <p:cNvSpPr txBox="1">
            <a:spLocks noGrp="1"/>
          </p:cNvSpPr>
          <p:nvPr>
            <p:ph type="title" idx="2" hasCustomPrompt="1"/>
          </p:nvPr>
        </p:nvSpPr>
        <p:spPr>
          <a:xfrm>
            <a:off x="894713" y="927863"/>
            <a:ext cx="86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 name="Google Shape;45;p3"/>
          <p:cNvSpPr txBox="1">
            <a:spLocks noGrp="1"/>
          </p:cNvSpPr>
          <p:nvPr>
            <p:ph type="subTitle" idx="1"/>
          </p:nvPr>
        </p:nvSpPr>
        <p:spPr>
          <a:xfrm>
            <a:off x="720000" y="3284575"/>
            <a:ext cx="3757800" cy="40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 name="Google Shape;46;p3"/>
          <p:cNvSpPr/>
          <p:nvPr/>
        </p:nvSpPr>
        <p:spPr>
          <a:xfrm rot="10800000" flipH="1">
            <a:off x="5093275" y="4163765"/>
            <a:ext cx="4113640" cy="979735"/>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08685" y="3708368"/>
            <a:ext cx="3544138" cy="1816126"/>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4400" y="2920300"/>
            <a:ext cx="7499003" cy="2528748"/>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720000" y="2112200"/>
            <a:ext cx="25056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5951450" y="2112200"/>
            <a:ext cx="25056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5951447" y="2599822"/>
            <a:ext cx="2505600" cy="101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5"/>
          <p:cNvSpPr txBox="1">
            <a:spLocks noGrp="1"/>
          </p:cNvSpPr>
          <p:nvPr>
            <p:ph type="subTitle" idx="3"/>
          </p:nvPr>
        </p:nvSpPr>
        <p:spPr>
          <a:xfrm>
            <a:off x="720175" y="2599822"/>
            <a:ext cx="2505600" cy="101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5"/>
          <p:cNvSpPr/>
          <p:nvPr/>
        </p:nvSpPr>
        <p:spPr>
          <a:xfrm>
            <a:off x="8385200" y="1098467"/>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97325" y="331263"/>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592418" y="-30227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5"/>
          <p:cNvGrpSpPr/>
          <p:nvPr/>
        </p:nvGrpSpPr>
        <p:grpSpPr>
          <a:xfrm>
            <a:off x="0" y="4137074"/>
            <a:ext cx="9144000" cy="1010679"/>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5"/>
          <p:cNvGrpSpPr/>
          <p:nvPr/>
        </p:nvGrpSpPr>
        <p:grpSpPr>
          <a:xfrm flipH="1">
            <a:off x="8157148" y="2749525"/>
            <a:ext cx="1006460" cy="2407938"/>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5"/>
          <p:cNvGrpSpPr/>
          <p:nvPr/>
        </p:nvGrpSpPr>
        <p:grpSpPr>
          <a:xfrm>
            <a:off x="589597" y="4209528"/>
            <a:ext cx="7677721" cy="96374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5"/>
          <p:cNvGrpSpPr/>
          <p:nvPr/>
        </p:nvGrpSpPr>
        <p:grpSpPr>
          <a:xfrm>
            <a:off x="-34400" y="2752225"/>
            <a:ext cx="1006460" cy="2407938"/>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4064689" y="4209526"/>
            <a:ext cx="809260" cy="256125"/>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17433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2" name="Google Shape;382;p13"/>
          <p:cNvSpPr txBox="1">
            <a:spLocks noGrp="1"/>
          </p:cNvSpPr>
          <p:nvPr>
            <p:ph type="subTitle" idx="1"/>
          </p:nvPr>
        </p:nvSpPr>
        <p:spPr>
          <a:xfrm>
            <a:off x="1743338"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3"/>
          <p:cNvSpPr txBox="1">
            <a:spLocks noGrp="1"/>
          </p:cNvSpPr>
          <p:nvPr>
            <p:ph type="title" idx="2"/>
          </p:nvPr>
        </p:nvSpPr>
        <p:spPr>
          <a:xfrm>
            <a:off x="55140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4" name="Google Shape;384;p13"/>
          <p:cNvSpPr txBox="1">
            <a:spLocks noGrp="1"/>
          </p:cNvSpPr>
          <p:nvPr>
            <p:ph type="subTitle" idx="3"/>
          </p:nvPr>
        </p:nvSpPr>
        <p:spPr>
          <a:xfrm>
            <a:off x="5514057"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3"/>
          <p:cNvSpPr txBox="1">
            <a:spLocks noGrp="1"/>
          </p:cNvSpPr>
          <p:nvPr>
            <p:ph type="title" idx="4"/>
          </p:nvPr>
        </p:nvSpPr>
        <p:spPr>
          <a:xfrm>
            <a:off x="17433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6" name="Google Shape;386;p13"/>
          <p:cNvSpPr txBox="1">
            <a:spLocks noGrp="1"/>
          </p:cNvSpPr>
          <p:nvPr>
            <p:ph type="subTitle" idx="5"/>
          </p:nvPr>
        </p:nvSpPr>
        <p:spPr>
          <a:xfrm>
            <a:off x="1743338"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7" name="Google Shape;387;p13"/>
          <p:cNvSpPr txBox="1">
            <a:spLocks noGrp="1"/>
          </p:cNvSpPr>
          <p:nvPr>
            <p:ph type="title" idx="6"/>
          </p:nvPr>
        </p:nvSpPr>
        <p:spPr>
          <a:xfrm>
            <a:off x="55140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8" name="Google Shape;388;p13"/>
          <p:cNvSpPr txBox="1">
            <a:spLocks noGrp="1"/>
          </p:cNvSpPr>
          <p:nvPr>
            <p:ph type="subTitle" idx="7"/>
          </p:nvPr>
        </p:nvSpPr>
        <p:spPr>
          <a:xfrm>
            <a:off x="5514057"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9" name="Google Shape;389;p13"/>
          <p:cNvSpPr txBox="1">
            <a:spLocks noGrp="1"/>
          </p:cNvSpPr>
          <p:nvPr>
            <p:ph type="title" idx="8" hasCustomPrompt="1"/>
          </p:nvPr>
        </p:nvSpPr>
        <p:spPr>
          <a:xfrm>
            <a:off x="874225"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0" name="Google Shape;390;p13"/>
          <p:cNvSpPr txBox="1">
            <a:spLocks noGrp="1"/>
          </p:cNvSpPr>
          <p:nvPr>
            <p:ph type="title" idx="9" hasCustomPrompt="1"/>
          </p:nvPr>
        </p:nvSpPr>
        <p:spPr>
          <a:xfrm>
            <a:off x="4587750"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1" name="Google Shape;391;p13"/>
          <p:cNvSpPr txBox="1">
            <a:spLocks noGrp="1"/>
          </p:cNvSpPr>
          <p:nvPr>
            <p:ph type="title" idx="13" hasCustomPrompt="1"/>
          </p:nvPr>
        </p:nvSpPr>
        <p:spPr>
          <a:xfrm>
            <a:off x="874225"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2" name="Google Shape;392;p13"/>
          <p:cNvSpPr txBox="1">
            <a:spLocks noGrp="1"/>
          </p:cNvSpPr>
          <p:nvPr>
            <p:ph type="title" idx="14" hasCustomPrompt="1"/>
          </p:nvPr>
        </p:nvSpPr>
        <p:spPr>
          <a:xfrm>
            <a:off x="4587750"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3" name="Google Shape;39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4260525"/>
            <a:ext cx="9144000" cy="887343"/>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7" name="Google Shape;417;p13"/>
          <p:cNvSpPr/>
          <p:nvPr/>
        </p:nvSpPr>
        <p:spPr>
          <a:xfrm flipH="1">
            <a:off x="121123" y="7972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flipH="1">
            <a:off x="672042" y="95113"/>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2391888" y="27676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34" name="Google Shape;434;p15"/>
          <p:cNvSpPr txBox="1">
            <a:spLocks noGrp="1"/>
          </p:cNvSpPr>
          <p:nvPr>
            <p:ph type="subTitle" idx="1"/>
          </p:nvPr>
        </p:nvSpPr>
        <p:spPr>
          <a:xfrm>
            <a:off x="1320150" y="1289300"/>
            <a:ext cx="65037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435" name="Google Shape;435;p15"/>
          <p:cNvGrpSpPr/>
          <p:nvPr/>
        </p:nvGrpSpPr>
        <p:grpSpPr>
          <a:xfrm rot="248419">
            <a:off x="2673847" y="3969805"/>
            <a:ext cx="2723882" cy="1296273"/>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5"/>
          <p:cNvSpPr/>
          <p:nvPr/>
        </p:nvSpPr>
        <p:spPr>
          <a:xfrm rot="10800000">
            <a:off x="7675254" y="2713613"/>
            <a:ext cx="1475677" cy="2459574"/>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15"/>
          <p:cNvGrpSpPr/>
          <p:nvPr/>
        </p:nvGrpSpPr>
        <p:grpSpPr>
          <a:xfrm>
            <a:off x="473602" y="4391963"/>
            <a:ext cx="2374935" cy="849339"/>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15"/>
          <p:cNvGrpSpPr/>
          <p:nvPr/>
        </p:nvGrpSpPr>
        <p:grpSpPr>
          <a:xfrm flipH="1">
            <a:off x="4656127" y="4391963"/>
            <a:ext cx="2374935" cy="849339"/>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5"/>
          <p:cNvGrpSpPr/>
          <p:nvPr/>
        </p:nvGrpSpPr>
        <p:grpSpPr>
          <a:xfrm rot="248597">
            <a:off x="6326634" y="4282187"/>
            <a:ext cx="2024485" cy="963435"/>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5"/>
          <p:cNvGrpSpPr/>
          <p:nvPr/>
        </p:nvGrpSpPr>
        <p:grpSpPr>
          <a:xfrm>
            <a:off x="7569650" y="2716626"/>
            <a:ext cx="2150584" cy="253275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5"/>
          <p:cNvGrpSpPr/>
          <p:nvPr/>
        </p:nvGrpSpPr>
        <p:grpSpPr>
          <a:xfrm>
            <a:off x="-608589" y="1957538"/>
            <a:ext cx="2196841" cy="3249748"/>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0" r:id="rId8"/>
    <p:sldLayoutId id="2147483661" r:id="rId9"/>
    <p:sldLayoutId id="2147483668" r:id="rId10"/>
    <p:sldLayoutId id="2147483670" r:id="rId11"/>
    <p:sldLayoutId id="2147483671" r:id="rId12"/>
    <p:sldLayoutId id="2147483672" r:id="rId13"/>
    <p:sldLayoutId id="2147483675" r:id="rId14"/>
    <p:sldLayoutId id="214748367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33"/>
          <p:cNvSpPr txBox="1">
            <a:spLocks noGrp="1"/>
          </p:cNvSpPr>
          <p:nvPr>
            <p:ph type="ctrTitle"/>
          </p:nvPr>
        </p:nvSpPr>
        <p:spPr>
          <a:xfrm>
            <a:off x="1684138" y="1273655"/>
            <a:ext cx="6026900" cy="8307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2000" dirty="0">
                <a:solidFill>
                  <a:schemeClr val="accent3"/>
                </a:solidFill>
              </a:rPr>
              <a:t>DEPARTAMENTO DE CIENCIAS DE LA VIDA Y LA AGRICULTURA</a:t>
            </a:r>
            <a:br>
              <a:rPr lang="es-EC" sz="2000" dirty="0">
                <a:solidFill>
                  <a:schemeClr val="accent3"/>
                </a:solidFill>
              </a:rPr>
            </a:br>
            <a:r>
              <a:rPr lang="es-EC" sz="2000" dirty="0">
                <a:solidFill>
                  <a:schemeClr val="accent1">
                    <a:lumMod val="50000"/>
                  </a:schemeClr>
                </a:solidFill>
              </a:rPr>
              <a:t>Carrera de Ingeniería Agropecuaria </a:t>
            </a:r>
            <a:endParaRPr sz="2000" dirty="0">
              <a:solidFill>
                <a:schemeClr val="accent1">
                  <a:lumMod val="50000"/>
                </a:schemeClr>
              </a:solidFill>
            </a:endParaRPr>
          </a:p>
        </p:txBody>
      </p:sp>
      <p:sp>
        <p:nvSpPr>
          <p:cNvPr id="1156" name="Google Shape;1156;p33"/>
          <p:cNvSpPr txBox="1">
            <a:spLocks noGrp="1"/>
          </p:cNvSpPr>
          <p:nvPr>
            <p:ph type="subTitle" idx="1"/>
          </p:nvPr>
        </p:nvSpPr>
        <p:spPr>
          <a:xfrm>
            <a:off x="1985438" y="2165435"/>
            <a:ext cx="5424300" cy="475800"/>
          </a:xfrm>
          <a:prstGeom prst="rect">
            <a:avLst/>
          </a:prstGeom>
        </p:spPr>
        <p:txBody>
          <a:bodyPr spcFirstLastPara="1" wrap="square" lIns="91425" tIns="91425" rIns="91425" bIns="91425" anchor="t" anchorCtr="0">
            <a:noAutofit/>
          </a:bodyPr>
          <a:lstStyle/>
          <a:p>
            <a:pPr marL="0" lvl="0" indent="0"/>
            <a:r>
              <a:rPr lang="es-ES" b="1" dirty="0">
                <a:latin typeface="Arial" panose="020B0604020202020204" pitchFamily="34" charset="0"/>
                <a:ea typeface="Arial" panose="020B0604020202020204" pitchFamily="34" charset="0"/>
              </a:rPr>
              <a:t>“Estudio de la reproducción in vitro del (</a:t>
            </a:r>
            <a:r>
              <a:rPr lang="es-ES" b="1" i="1" dirty="0" err="1">
                <a:latin typeface="Arial" panose="020B0604020202020204" pitchFamily="34" charset="0"/>
                <a:ea typeface="Arial" panose="020B0604020202020204" pitchFamily="34" charset="0"/>
              </a:rPr>
              <a:t>Vaccinium</a:t>
            </a:r>
            <a:r>
              <a:rPr lang="es-ES" b="1" i="1" dirty="0">
                <a:latin typeface="Arial" panose="020B0604020202020204" pitchFamily="34" charset="0"/>
                <a:ea typeface="Arial" panose="020B0604020202020204" pitchFamily="34" charset="0"/>
              </a:rPr>
              <a:t> </a:t>
            </a:r>
            <a:r>
              <a:rPr lang="es-ES" b="1" i="1" dirty="0" err="1">
                <a:latin typeface="Arial" panose="020B0604020202020204" pitchFamily="34" charset="0"/>
                <a:ea typeface="Arial" panose="020B0604020202020204" pitchFamily="34" charset="0"/>
              </a:rPr>
              <a:t>corymbosum</a:t>
            </a:r>
            <a:r>
              <a:rPr lang="es-ES" b="1" i="1" dirty="0">
                <a:latin typeface="Arial" panose="020B0604020202020204" pitchFamily="34" charset="0"/>
                <a:ea typeface="Arial" panose="020B0604020202020204" pitchFamily="34" charset="0"/>
              </a:rPr>
              <a:t> l.) </a:t>
            </a:r>
            <a:r>
              <a:rPr lang="es-ES" b="1" dirty="0">
                <a:latin typeface="Arial" panose="020B0604020202020204" pitchFamily="34" charset="0"/>
                <a:ea typeface="Arial" panose="020B0604020202020204" pitchFamily="34" charset="0"/>
              </a:rPr>
              <a:t>Variedad. </a:t>
            </a:r>
            <a:r>
              <a:rPr lang="es-ES" b="1" dirty="0" err="1">
                <a:latin typeface="Arial" panose="020B0604020202020204" pitchFamily="34" charset="0"/>
                <a:ea typeface="Arial" panose="020B0604020202020204" pitchFamily="34" charset="0"/>
              </a:rPr>
              <a:t>biloxy</a:t>
            </a:r>
            <a:r>
              <a:rPr lang="es-ES" b="1" dirty="0">
                <a:latin typeface="Arial" panose="020B0604020202020204" pitchFamily="34" charset="0"/>
                <a:ea typeface="Arial" panose="020B0604020202020204" pitchFamily="34" charset="0"/>
              </a:rPr>
              <a:t>, arándano considerando distintos medios de cultivos para su adaptación en la zona de Santo Domingo De Los Tsáchilas</a:t>
            </a:r>
            <a:endParaRPr dirty="0"/>
          </a:p>
        </p:txBody>
      </p:sp>
      <p:sp>
        <p:nvSpPr>
          <p:cNvPr id="1193" name="Google Shape;1193;p33"/>
          <p:cNvSpPr/>
          <p:nvPr/>
        </p:nvSpPr>
        <p:spPr>
          <a:xfrm flipH="1">
            <a:off x="1445188" y="157651"/>
            <a:ext cx="1249611" cy="39547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6664751" y="26422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1029302" y="2297289"/>
            <a:ext cx="642043" cy="267498"/>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549501" y="178774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flipH="1">
            <a:off x="7503832" y="2702288"/>
            <a:ext cx="921669" cy="29168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Imagen 10">
            <a:extLst>
              <a:ext uri="{FF2B5EF4-FFF2-40B4-BE49-F238E27FC236}">
                <a16:creationId xmlns:a16="http://schemas.microsoft.com/office/drawing/2014/main" id="{2FD8ABF3-A7B9-47D2-A40A-18EDBE7E4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0421" y="130348"/>
            <a:ext cx="4392488" cy="985524"/>
          </a:xfrm>
          <a:prstGeom prst="rect">
            <a:avLst/>
          </a:prstGeom>
        </p:spPr>
      </p:pic>
      <p:sp>
        <p:nvSpPr>
          <p:cNvPr id="10" name="Google Shape;1156;p33">
            <a:extLst>
              <a:ext uri="{FF2B5EF4-FFF2-40B4-BE49-F238E27FC236}">
                <a16:creationId xmlns:a16="http://schemas.microsoft.com/office/drawing/2014/main" id="{E660E0FB-9E18-4557-AE65-B069C9453E72}"/>
              </a:ext>
            </a:extLst>
          </p:cNvPr>
          <p:cNvSpPr txBox="1">
            <a:spLocks/>
          </p:cNvSpPr>
          <p:nvPr/>
        </p:nvSpPr>
        <p:spPr>
          <a:xfrm>
            <a:off x="1859850" y="3394045"/>
            <a:ext cx="5424300"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9pPr>
          </a:lstStyle>
          <a:p>
            <a:pPr marL="0" indent="0"/>
            <a:r>
              <a:rPr lang="es-ES" b="1" dirty="0">
                <a:latin typeface="Arial" panose="020B0604020202020204" pitchFamily="34" charset="0"/>
                <a:ea typeface="Arial" panose="020B0604020202020204" pitchFamily="34" charset="0"/>
              </a:rPr>
              <a:t>Autores: </a:t>
            </a:r>
          </a:p>
          <a:p>
            <a:pPr marL="0" indent="0"/>
            <a:r>
              <a:rPr lang="es-ES" dirty="0">
                <a:latin typeface="Arial" panose="020B0604020202020204" pitchFamily="34" charset="0"/>
                <a:ea typeface="Arial" panose="020B0604020202020204" pitchFamily="34" charset="0"/>
              </a:rPr>
              <a:t>Armijos Hernán; González Mauricio  </a:t>
            </a:r>
            <a:endParaRPr lang="es-ES" dirty="0"/>
          </a:p>
        </p:txBody>
      </p:sp>
      <p:sp>
        <p:nvSpPr>
          <p:cNvPr id="12" name="Google Shape;1156;p33">
            <a:extLst>
              <a:ext uri="{FF2B5EF4-FFF2-40B4-BE49-F238E27FC236}">
                <a16:creationId xmlns:a16="http://schemas.microsoft.com/office/drawing/2014/main" id="{7D8ECCF2-58E3-4B18-915B-889E8EA8B0FC}"/>
              </a:ext>
            </a:extLst>
          </p:cNvPr>
          <p:cNvSpPr txBox="1">
            <a:spLocks/>
          </p:cNvSpPr>
          <p:nvPr/>
        </p:nvSpPr>
        <p:spPr>
          <a:xfrm>
            <a:off x="3382090" y="3895809"/>
            <a:ext cx="2379818"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9pPr>
          </a:lstStyle>
          <a:p>
            <a:pPr marL="0" indent="0"/>
            <a:r>
              <a:rPr lang="es-ES" b="1" dirty="0">
                <a:latin typeface="Arial" panose="020B0604020202020204" pitchFamily="34" charset="0"/>
                <a:ea typeface="Arial" panose="020B0604020202020204" pitchFamily="34" charset="0"/>
              </a:rPr>
              <a:t>Director: </a:t>
            </a:r>
          </a:p>
          <a:p>
            <a:pPr marL="0" indent="0"/>
            <a:r>
              <a:rPr lang="es-ES" dirty="0">
                <a:latin typeface="Arial" panose="020B0604020202020204" pitchFamily="34" charset="0"/>
                <a:ea typeface="Arial" panose="020B0604020202020204" pitchFamily="34" charset="0"/>
              </a:rPr>
              <a:t>Dr. Juan Neira PhD</a:t>
            </a:r>
            <a:endParaRPr lang="es-ES" dirty="0"/>
          </a:p>
        </p:txBody>
      </p:sp>
      <p:sp>
        <p:nvSpPr>
          <p:cNvPr id="13" name="Google Shape;1156;p33">
            <a:extLst>
              <a:ext uri="{FF2B5EF4-FFF2-40B4-BE49-F238E27FC236}">
                <a16:creationId xmlns:a16="http://schemas.microsoft.com/office/drawing/2014/main" id="{4813D567-29A0-47D3-B7BA-F84805C44201}"/>
              </a:ext>
            </a:extLst>
          </p:cNvPr>
          <p:cNvSpPr txBox="1">
            <a:spLocks/>
          </p:cNvSpPr>
          <p:nvPr/>
        </p:nvSpPr>
        <p:spPr>
          <a:xfrm>
            <a:off x="3091970" y="4474567"/>
            <a:ext cx="2960059"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9pPr>
          </a:lstStyle>
          <a:p>
            <a:pPr marL="0" indent="0"/>
            <a:r>
              <a:rPr lang="es-ES" sz="1400" b="1" dirty="0">
                <a:latin typeface="Arial" panose="020B0604020202020204" pitchFamily="34" charset="0"/>
                <a:ea typeface="Arial" panose="020B0604020202020204" pitchFamily="34" charset="0"/>
              </a:rPr>
              <a:t>Santo Domingo - Ecuador</a:t>
            </a:r>
          </a:p>
          <a:p>
            <a:pPr marL="0" indent="0"/>
            <a:r>
              <a:rPr lang="es-ES" sz="1400" dirty="0">
                <a:latin typeface="Arial" panose="020B0604020202020204" pitchFamily="34" charset="0"/>
                <a:ea typeface="Arial" panose="020B0604020202020204" pitchFamily="34" charset="0"/>
              </a:rPr>
              <a:t>2021</a:t>
            </a:r>
            <a:endParaRPr lang="es-ES" sz="1400" dirty="0"/>
          </a:p>
        </p:txBody>
      </p:sp>
      <p:pic>
        <p:nvPicPr>
          <p:cNvPr id="1026" name="Picture 2" descr="Ingenieros Agropecuarios Santo Domingo | Escuela Politecnica del Ejercito ( ESPE) Ecuador - Academia.edu">
            <a:extLst>
              <a:ext uri="{FF2B5EF4-FFF2-40B4-BE49-F238E27FC236}">
                <a16:creationId xmlns:a16="http://schemas.microsoft.com/office/drawing/2014/main" id="{F495D020-CFEE-4BC1-8A8C-2A2F24725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135" y="1318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7" name="Google Shape;1337;p39"/>
          <p:cNvSpPr/>
          <p:nvPr/>
        </p:nvSpPr>
        <p:spPr>
          <a:xfrm>
            <a:off x="3647675" y="5"/>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7036250" y="5682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138700" y="47168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63;p37">
            <a:extLst>
              <a:ext uri="{FF2B5EF4-FFF2-40B4-BE49-F238E27FC236}">
                <a16:creationId xmlns:a16="http://schemas.microsoft.com/office/drawing/2014/main" id="{44DFB096-0308-4079-9282-1985F6A41694}"/>
              </a:ext>
            </a:extLst>
          </p:cNvPr>
          <p:cNvSpPr txBox="1">
            <a:spLocks/>
          </p:cNvSpPr>
          <p:nvPr/>
        </p:nvSpPr>
        <p:spPr>
          <a:xfrm>
            <a:off x="1411750" y="541043"/>
            <a:ext cx="2896942" cy="343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s-EC" b="1" dirty="0"/>
              <a:t>Esquema de análisis de varianza </a:t>
            </a:r>
          </a:p>
        </p:txBody>
      </p:sp>
      <p:graphicFrame>
        <p:nvGraphicFramePr>
          <p:cNvPr id="6" name="Tabla 5">
            <a:extLst>
              <a:ext uri="{FF2B5EF4-FFF2-40B4-BE49-F238E27FC236}">
                <a16:creationId xmlns:a16="http://schemas.microsoft.com/office/drawing/2014/main" id="{9F8F62A8-22FC-495E-A6FD-4B6CFF459B11}"/>
              </a:ext>
            </a:extLst>
          </p:cNvPr>
          <p:cNvGraphicFramePr>
            <a:graphicFrameLocks noGrp="1"/>
          </p:cNvGraphicFramePr>
          <p:nvPr>
            <p:extLst>
              <p:ext uri="{D42A27DB-BD31-4B8C-83A1-F6EECF244321}">
                <p14:modId xmlns:p14="http://schemas.microsoft.com/office/powerpoint/2010/main" val="3313212594"/>
              </p:ext>
            </p:extLst>
          </p:nvPr>
        </p:nvGraphicFramePr>
        <p:xfrm>
          <a:off x="4308692" y="0"/>
          <a:ext cx="5213350" cy="2882140"/>
        </p:xfrm>
        <a:graphic>
          <a:graphicData uri="http://schemas.openxmlformats.org/drawingml/2006/table">
            <a:tbl>
              <a:tblPr firstRow="1" firstCol="1" bandRow="1">
                <a:tableStyleId>{0EEC53F5-F521-4EA0-A7EC-BCFA142C13B1}</a:tableStyleId>
              </a:tblPr>
              <a:tblGrid>
                <a:gridCol w="2606675">
                  <a:extLst>
                    <a:ext uri="{9D8B030D-6E8A-4147-A177-3AD203B41FA5}">
                      <a16:colId xmlns:a16="http://schemas.microsoft.com/office/drawing/2014/main" val="881223045"/>
                    </a:ext>
                  </a:extLst>
                </a:gridCol>
                <a:gridCol w="2606675">
                  <a:extLst>
                    <a:ext uri="{9D8B030D-6E8A-4147-A177-3AD203B41FA5}">
                      <a16:colId xmlns:a16="http://schemas.microsoft.com/office/drawing/2014/main" val="451206858"/>
                    </a:ext>
                  </a:extLst>
                </a:gridCol>
              </a:tblGrid>
              <a:tr h="0">
                <a:tc>
                  <a:txBody>
                    <a:bodyPr/>
                    <a:lstStyle/>
                    <a:p>
                      <a:pPr algn="ctr">
                        <a:lnSpc>
                          <a:spcPct val="150000"/>
                        </a:lnSpc>
                        <a:spcAft>
                          <a:spcPts val="0"/>
                        </a:spcAft>
                      </a:pPr>
                      <a:r>
                        <a:rPr lang="es-EC" sz="1200" dirty="0">
                          <a:effectLst/>
                        </a:rPr>
                        <a:t>Fuentes de variación</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Grados de libertad</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5968929"/>
                  </a:ext>
                </a:extLst>
              </a:tr>
              <a:tr h="0">
                <a:tc>
                  <a:txBody>
                    <a:bodyPr/>
                    <a:lstStyle/>
                    <a:p>
                      <a:pPr>
                        <a:lnSpc>
                          <a:spcPct val="150000"/>
                        </a:lnSpc>
                        <a:spcAft>
                          <a:spcPts val="0"/>
                        </a:spcAft>
                      </a:pPr>
                      <a:r>
                        <a:rPr lang="es-EC" sz="1200" dirty="0">
                          <a:effectLst/>
                        </a:rPr>
                        <a:t>Hormonas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3141475"/>
                  </a:ext>
                </a:extLst>
              </a:tr>
              <a:tr h="0">
                <a:tc>
                  <a:txBody>
                    <a:bodyPr/>
                    <a:lstStyle/>
                    <a:p>
                      <a:pPr>
                        <a:lnSpc>
                          <a:spcPct val="150000"/>
                        </a:lnSpc>
                        <a:spcAft>
                          <a:spcPts val="0"/>
                        </a:spcAft>
                      </a:pPr>
                      <a:r>
                        <a:rPr lang="es-EC" sz="1200" dirty="0">
                          <a:effectLst/>
                        </a:rPr>
                        <a:t>pH</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2477989"/>
                  </a:ext>
                </a:extLst>
              </a:tr>
              <a:tr h="0">
                <a:tc>
                  <a:txBody>
                    <a:bodyPr/>
                    <a:lstStyle/>
                    <a:p>
                      <a:pPr>
                        <a:lnSpc>
                          <a:spcPct val="150000"/>
                        </a:lnSpc>
                        <a:spcAft>
                          <a:spcPts val="0"/>
                        </a:spcAft>
                      </a:pPr>
                      <a:r>
                        <a:rPr lang="es-EC" sz="1200" dirty="0">
                          <a:effectLst/>
                        </a:rPr>
                        <a:t>Fotoperiodo</a:t>
                      </a:r>
                      <a:endParaRPr lang="es-EC" sz="1100" dirty="0">
                        <a:effectLst/>
                      </a:endParaRPr>
                    </a:p>
                    <a:p>
                      <a:pPr>
                        <a:lnSpc>
                          <a:spcPct val="150000"/>
                        </a:lnSpc>
                        <a:spcAft>
                          <a:spcPts val="0"/>
                        </a:spcAft>
                      </a:pPr>
                      <a:r>
                        <a:rPr lang="es-EC" sz="1200" dirty="0">
                          <a:effectLst/>
                        </a:rPr>
                        <a:t>Hormonas x pH</a:t>
                      </a:r>
                      <a:endParaRPr lang="es-EC" sz="1100" dirty="0">
                        <a:effectLst/>
                      </a:endParaRPr>
                    </a:p>
                    <a:p>
                      <a:pPr>
                        <a:lnSpc>
                          <a:spcPct val="150000"/>
                        </a:lnSpc>
                        <a:spcAft>
                          <a:spcPts val="0"/>
                        </a:spcAft>
                      </a:pPr>
                      <a:r>
                        <a:rPr lang="es-EC" sz="1200" dirty="0">
                          <a:effectLst/>
                        </a:rPr>
                        <a:t>Hormonas x Fotoperiodo</a:t>
                      </a:r>
                      <a:endParaRPr lang="es-EC" sz="1100" dirty="0">
                        <a:effectLst/>
                      </a:endParaRPr>
                    </a:p>
                    <a:p>
                      <a:pPr>
                        <a:lnSpc>
                          <a:spcPct val="150000"/>
                        </a:lnSpc>
                        <a:spcAft>
                          <a:spcPts val="0"/>
                        </a:spcAft>
                      </a:pPr>
                      <a:r>
                        <a:rPr lang="es-EC" sz="1200" dirty="0">
                          <a:effectLst/>
                        </a:rPr>
                        <a:t>pH x Fotoperiodo</a:t>
                      </a:r>
                      <a:endParaRPr lang="es-EC" sz="1100" dirty="0">
                        <a:effectLst/>
                      </a:endParaRPr>
                    </a:p>
                    <a:p>
                      <a:pPr>
                        <a:lnSpc>
                          <a:spcPct val="150000"/>
                        </a:lnSpc>
                        <a:spcAft>
                          <a:spcPts val="0"/>
                        </a:spcAft>
                      </a:pPr>
                      <a:r>
                        <a:rPr lang="es-EC" sz="1200" dirty="0">
                          <a:effectLst/>
                        </a:rPr>
                        <a:t>Hormonas x pH x Fotoperiodo</a:t>
                      </a:r>
                      <a:endParaRPr lang="es-EC" sz="1100" dirty="0">
                        <a:effectLst/>
                      </a:endParaRPr>
                    </a:p>
                    <a:p>
                      <a:pPr>
                        <a:lnSpc>
                          <a:spcPct val="150000"/>
                        </a:lnSpc>
                        <a:spcAft>
                          <a:spcPts val="0"/>
                        </a:spcAft>
                      </a:pPr>
                      <a:r>
                        <a:rPr lang="es-EC" sz="1200" dirty="0">
                          <a:effectLst/>
                        </a:rPr>
                        <a:t>Error experimental </a:t>
                      </a:r>
                      <a:endParaRPr lang="es-EC" sz="1100" dirty="0">
                        <a:effectLst/>
                      </a:endParaRPr>
                    </a:p>
                    <a:p>
                      <a:pPr>
                        <a:lnSpc>
                          <a:spcPct val="150000"/>
                        </a:lnSpc>
                        <a:spcAft>
                          <a:spcPts val="0"/>
                        </a:spcAft>
                      </a:pPr>
                      <a:r>
                        <a:rPr lang="es-EC" sz="1200" dirty="0">
                          <a:effectLst/>
                        </a:rPr>
                        <a:t>Replicas </a:t>
                      </a:r>
                      <a:endParaRPr lang="es-EC" sz="1100" dirty="0">
                        <a:effectLst/>
                      </a:endParaRPr>
                    </a:p>
                    <a:p>
                      <a:pPr>
                        <a:lnSpc>
                          <a:spcPct val="150000"/>
                        </a:lnSpc>
                        <a:spcAft>
                          <a:spcPts val="0"/>
                        </a:spcAft>
                      </a:pPr>
                      <a:r>
                        <a:rPr lang="es-EC" sz="1200" dirty="0">
                          <a:effectLst/>
                        </a:rPr>
                        <a:t>Total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100" dirty="0">
                        <a:effectLst/>
                      </a:endParaRPr>
                    </a:p>
                    <a:p>
                      <a:pPr algn="ctr">
                        <a:lnSpc>
                          <a:spcPct val="150000"/>
                        </a:lnSpc>
                        <a:spcAft>
                          <a:spcPts val="0"/>
                        </a:spcAft>
                      </a:pPr>
                      <a:r>
                        <a:rPr lang="es-EC" sz="1200" dirty="0">
                          <a:effectLst/>
                        </a:rPr>
                        <a:t>9</a:t>
                      </a:r>
                      <a:endParaRPr lang="es-EC" sz="1100" dirty="0">
                        <a:effectLst/>
                      </a:endParaRPr>
                    </a:p>
                    <a:p>
                      <a:pPr algn="ctr">
                        <a:lnSpc>
                          <a:spcPct val="150000"/>
                        </a:lnSpc>
                        <a:spcAft>
                          <a:spcPts val="0"/>
                        </a:spcAft>
                      </a:pPr>
                      <a:r>
                        <a:rPr lang="es-EC" sz="1200" dirty="0">
                          <a:effectLst/>
                        </a:rPr>
                        <a:t>3</a:t>
                      </a:r>
                      <a:endParaRPr lang="es-EC" sz="1100" dirty="0">
                        <a:effectLst/>
                      </a:endParaRPr>
                    </a:p>
                    <a:p>
                      <a:pPr algn="ctr">
                        <a:lnSpc>
                          <a:spcPct val="150000"/>
                        </a:lnSpc>
                        <a:spcAft>
                          <a:spcPts val="0"/>
                        </a:spcAft>
                      </a:pPr>
                      <a:r>
                        <a:rPr lang="es-EC" sz="1200" dirty="0">
                          <a:effectLst/>
                        </a:rPr>
                        <a:t>3</a:t>
                      </a:r>
                      <a:endParaRPr lang="es-EC" sz="1100" dirty="0">
                        <a:effectLst/>
                      </a:endParaRPr>
                    </a:p>
                    <a:p>
                      <a:pPr algn="ctr">
                        <a:lnSpc>
                          <a:spcPct val="150000"/>
                        </a:lnSpc>
                        <a:spcAft>
                          <a:spcPts val="0"/>
                        </a:spcAft>
                      </a:pPr>
                      <a:r>
                        <a:rPr lang="es-EC" sz="1200" dirty="0">
                          <a:effectLst/>
                        </a:rPr>
                        <a:t>9</a:t>
                      </a:r>
                      <a:endParaRPr lang="es-EC" sz="1100" dirty="0">
                        <a:effectLst/>
                      </a:endParaRPr>
                    </a:p>
                    <a:p>
                      <a:pPr algn="ctr">
                        <a:lnSpc>
                          <a:spcPct val="150000"/>
                        </a:lnSpc>
                        <a:spcAft>
                          <a:spcPts val="0"/>
                        </a:spcAft>
                      </a:pPr>
                      <a:r>
                        <a:rPr lang="es-EC" sz="1200" dirty="0">
                          <a:effectLst/>
                        </a:rPr>
                        <a:t>124</a:t>
                      </a:r>
                      <a:endParaRPr lang="es-EC" sz="1100" dirty="0">
                        <a:effectLst/>
                      </a:endParaRPr>
                    </a:p>
                    <a:p>
                      <a:pPr algn="ctr">
                        <a:lnSpc>
                          <a:spcPct val="150000"/>
                        </a:lnSpc>
                        <a:spcAft>
                          <a:spcPts val="0"/>
                        </a:spcAft>
                      </a:pPr>
                      <a:r>
                        <a:rPr lang="es-EC" sz="1200" dirty="0">
                          <a:effectLst/>
                        </a:rPr>
                        <a:t>4</a:t>
                      </a:r>
                      <a:endParaRPr lang="es-EC" sz="1100" dirty="0">
                        <a:effectLst/>
                      </a:endParaRPr>
                    </a:p>
                    <a:p>
                      <a:pPr algn="ctr">
                        <a:lnSpc>
                          <a:spcPct val="150000"/>
                        </a:lnSpc>
                        <a:spcAft>
                          <a:spcPts val="0"/>
                        </a:spcAft>
                      </a:pPr>
                      <a:r>
                        <a:rPr lang="es-EC" sz="1200" dirty="0">
                          <a:effectLst/>
                        </a:rPr>
                        <a:t>159</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8897046"/>
                  </a:ext>
                </a:extLst>
              </a:tr>
            </a:tbl>
          </a:graphicData>
        </a:graphic>
      </p:graphicFrame>
      <p:sp>
        <p:nvSpPr>
          <p:cNvPr id="13" name="Google Shape;1263;p37">
            <a:extLst>
              <a:ext uri="{FF2B5EF4-FFF2-40B4-BE49-F238E27FC236}">
                <a16:creationId xmlns:a16="http://schemas.microsoft.com/office/drawing/2014/main" id="{B0208C6F-F14E-47A3-B35C-BB4B26A40F42}"/>
              </a:ext>
            </a:extLst>
          </p:cNvPr>
          <p:cNvSpPr txBox="1">
            <a:spLocks/>
          </p:cNvSpPr>
          <p:nvPr/>
        </p:nvSpPr>
        <p:spPr>
          <a:xfrm>
            <a:off x="1625178" y="3079734"/>
            <a:ext cx="5690022" cy="5261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s-EC" b="1" dirty="0"/>
              <a:t>Análisis funcional : </a:t>
            </a:r>
            <a:r>
              <a:rPr lang="es-EC" dirty="0"/>
              <a:t>Los métodos se evaluaron mediante un análisis de varianza (ADEVA) utilizando la prueba de Tukey al 5% para medias significativas.</a:t>
            </a:r>
            <a:endParaRPr lang="es-EC" b="1" dirty="0"/>
          </a:p>
          <a:p>
            <a:pPr marL="0" indent="0">
              <a:spcAft>
                <a:spcPts val="1600"/>
              </a:spcAft>
            </a:pPr>
            <a:endParaRPr lang="es-EC"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40"/>
          <p:cNvSpPr/>
          <p:nvPr/>
        </p:nvSpPr>
        <p:spPr>
          <a:xfrm>
            <a:off x="2896361" y="2904462"/>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0"/>
          <p:cNvSpPr/>
          <p:nvPr/>
        </p:nvSpPr>
        <p:spPr>
          <a:xfrm>
            <a:off x="1132083" y="2887550"/>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0"/>
          <p:cNvSpPr/>
          <p:nvPr/>
        </p:nvSpPr>
        <p:spPr>
          <a:xfrm>
            <a:off x="6911715" y="1321953"/>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0"/>
          <p:cNvSpPr/>
          <p:nvPr/>
        </p:nvSpPr>
        <p:spPr>
          <a:xfrm>
            <a:off x="4605317" y="1289077"/>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0"/>
          <p:cNvSpPr/>
          <p:nvPr/>
        </p:nvSpPr>
        <p:spPr>
          <a:xfrm>
            <a:off x="2915458" y="1321953"/>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0"/>
          <p:cNvSpPr/>
          <p:nvPr/>
        </p:nvSpPr>
        <p:spPr>
          <a:xfrm>
            <a:off x="773145" y="1294232"/>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0"/>
          <p:cNvSpPr txBox="1">
            <a:spLocks noGrp="1"/>
          </p:cNvSpPr>
          <p:nvPr>
            <p:ph type="title" idx="9"/>
          </p:nvPr>
        </p:nvSpPr>
        <p:spPr>
          <a:xfrm>
            <a:off x="4095714" y="2205023"/>
            <a:ext cx="1986000" cy="393600"/>
          </a:xfrm>
          <a:prstGeom prst="rect">
            <a:avLst/>
          </a:prstGeom>
        </p:spPr>
        <p:txBody>
          <a:bodyPr spcFirstLastPara="1" wrap="square" lIns="91425" tIns="91425" rIns="91425" bIns="91425" anchor="ctr" anchorCtr="0">
            <a:noAutofit/>
          </a:bodyPr>
          <a:lstStyle/>
          <a:p>
            <a:r>
              <a:rPr lang="es-EC" sz="1800" dirty="0"/>
              <a:t>Esterilización de CFL </a:t>
            </a:r>
            <a:br>
              <a:rPr lang="es-EC" sz="1800" dirty="0"/>
            </a:br>
            <a:endParaRPr sz="1800" dirty="0"/>
          </a:p>
        </p:txBody>
      </p:sp>
      <p:sp>
        <p:nvSpPr>
          <p:cNvPr id="1353" name="Google Shape;1353;p40"/>
          <p:cNvSpPr txBox="1">
            <a:spLocks noGrp="1"/>
          </p:cNvSpPr>
          <p:nvPr>
            <p:ph type="title" idx="14"/>
          </p:nvPr>
        </p:nvSpPr>
        <p:spPr>
          <a:xfrm>
            <a:off x="2271869" y="3664024"/>
            <a:ext cx="1986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1800" dirty="0"/>
              <a:t>Selección del material vegetal </a:t>
            </a:r>
            <a:endParaRPr sz="1800" dirty="0"/>
          </a:p>
        </p:txBody>
      </p:sp>
      <p:sp>
        <p:nvSpPr>
          <p:cNvPr id="1354" name="Google Shape;1354;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Métodos específicos del experimento </a:t>
            </a:r>
            <a:endParaRPr dirty="0"/>
          </a:p>
        </p:txBody>
      </p:sp>
      <p:sp>
        <p:nvSpPr>
          <p:cNvPr id="1355" name="Google Shape;1355;p40"/>
          <p:cNvSpPr txBox="1">
            <a:spLocks noGrp="1"/>
          </p:cNvSpPr>
          <p:nvPr>
            <p:ph type="title" idx="2"/>
          </p:nvPr>
        </p:nvSpPr>
        <p:spPr>
          <a:xfrm>
            <a:off x="165711" y="2083126"/>
            <a:ext cx="1986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1800" dirty="0"/>
              <a:t>Esterilización de frascos </a:t>
            </a:r>
            <a:endParaRPr sz="1800" dirty="0"/>
          </a:p>
        </p:txBody>
      </p:sp>
      <p:sp>
        <p:nvSpPr>
          <p:cNvPr id="1357" name="Google Shape;1357;p40"/>
          <p:cNvSpPr txBox="1">
            <a:spLocks noGrp="1"/>
          </p:cNvSpPr>
          <p:nvPr>
            <p:ph type="title" idx="3"/>
          </p:nvPr>
        </p:nvSpPr>
        <p:spPr>
          <a:xfrm>
            <a:off x="2378699" y="2083126"/>
            <a:ext cx="1986000" cy="393600"/>
          </a:xfrm>
          <a:prstGeom prst="rect">
            <a:avLst/>
          </a:prstGeom>
        </p:spPr>
        <p:txBody>
          <a:bodyPr spcFirstLastPara="1" wrap="square" lIns="91425" tIns="91425" rIns="91425" bIns="91425" anchor="ctr" anchorCtr="0">
            <a:noAutofit/>
          </a:bodyPr>
          <a:lstStyle/>
          <a:p>
            <a:pPr lvl="0"/>
            <a:r>
              <a:rPr lang="es-EC" sz="1800" dirty="0"/>
              <a:t>Esterilización de materiales</a:t>
            </a:r>
          </a:p>
        </p:txBody>
      </p:sp>
      <p:sp>
        <p:nvSpPr>
          <p:cNvPr id="1359" name="Google Shape;1359;p40"/>
          <p:cNvSpPr txBox="1">
            <a:spLocks noGrp="1"/>
          </p:cNvSpPr>
          <p:nvPr>
            <p:ph type="title" idx="5"/>
          </p:nvPr>
        </p:nvSpPr>
        <p:spPr>
          <a:xfrm>
            <a:off x="6237799" y="2009019"/>
            <a:ext cx="2222844" cy="3954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1800" dirty="0"/>
              <a:t>Preparación de macro y micro Nutrientes</a:t>
            </a:r>
            <a:endParaRPr sz="1800" dirty="0"/>
          </a:p>
        </p:txBody>
      </p:sp>
      <p:sp>
        <p:nvSpPr>
          <p:cNvPr id="1361" name="Google Shape;1361;p40"/>
          <p:cNvSpPr txBox="1">
            <a:spLocks noGrp="1"/>
          </p:cNvSpPr>
          <p:nvPr>
            <p:ph type="title" idx="7"/>
          </p:nvPr>
        </p:nvSpPr>
        <p:spPr>
          <a:xfrm>
            <a:off x="527051" y="3674274"/>
            <a:ext cx="1986000" cy="393600"/>
          </a:xfrm>
          <a:prstGeom prst="rect">
            <a:avLst/>
          </a:prstGeom>
        </p:spPr>
        <p:txBody>
          <a:bodyPr spcFirstLastPara="1" wrap="square" lIns="91425" tIns="91425" rIns="91425" bIns="91425" anchor="ctr" anchorCtr="0">
            <a:noAutofit/>
          </a:bodyPr>
          <a:lstStyle/>
          <a:p>
            <a:pPr lvl="0"/>
            <a:r>
              <a:rPr lang="es-EC" sz="1800" dirty="0"/>
              <a:t>Preparación del medio de cultivo</a:t>
            </a:r>
            <a:endParaRPr sz="1800" dirty="0"/>
          </a:p>
        </p:txBody>
      </p:sp>
      <p:grpSp>
        <p:nvGrpSpPr>
          <p:cNvPr id="1363" name="Google Shape;1363;p40"/>
          <p:cNvGrpSpPr/>
          <p:nvPr/>
        </p:nvGrpSpPr>
        <p:grpSpPr>
          <a:xfrm>
            <a:off x="3110266" y="1414817"/>
            <a:ext cx="247997" cy="381116"/>
            <a:chOff x="3131170" y="3816884"/>
            <a:chExt cx="220051" cy="338169"/>
          </a:xfrm>
        </p:grpSpPr>
        <p:sp>
          <p:nvSpPr>
            <p:cNvPr id="1364" name="Google Shape;1364;p40"/>
            <p:cNvSpPr/>
            <p:nvPr/>
          </p:nvSpPr>
          <p:spPr>
            <a:xfrm>
              <a:off x="3131170" y="3816884"/>
              <a:ext cx="220051" cy="258530"/>
            </a:xfrm>
            <a:custGeom>
              <a:avLst/>
              <a:gdLst/>
              <a:ahLst/>
              <a:cxnLst/>
              <a:rect l="l" t="t" r="r" b="b"/>
              <a:pathLst>
                <a:path w="14697"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0"/>
            <p:cNvSpPr/>
            <p:nvPr/>
          </p:nvSpPr>
          <p:spPr>
            <a:xfrm>
              <a:off x="3131170" y="3816884"/>
              <a:ext cx="118373" cy="258530"/>
            </a:xfrm>
            <a:custGeom>
              <a:avLst/>
              <a:gdLst/>
              <a:ahLst/>
              <a:cxnLst/>
              <a:rect l="l" t="t" r="r" b="b"/>
              <a:pathLst>
                <a:path w="7906"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0"/>
            <p:cNvSpPr/>
            <p:nvPr/>
          </p:nvSpPr>
          <p:spPr>
            <a:xfrm>
              <a:off x="3235049" y="3816884"/>
              <a:ext cx="12292" cy="179041"/>
            </a:xfrm>
            <a:custGeom>
              <a:avLst/>
              <a:gdLst/>
              <a:ahLst/>
              <a:cxnLst/>
              <a:rect l="l" t="t" r="r" b="b"/>
              <a:pathLst>
                <a:path w="821" h="11958" extrusionOk="0">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0"/>
            <p:cNvSpPr/>
            <p:nvPr/>
          </p:nvSpPr>
          <p:spPr>
            <a:xfrm>
              <a:off x="3212396" y="3974350"/>
              <a:ext cx="57929" cy="30858"/>
            </a:xfrm>
            <a:custGeom>
              <a:avLst/>
              <a:gdLst/>
              <a:ahLst/>
              <a:cxnLst/>
              <a:rect l="l" t="t" r="r" b="b"/>
              <a:pathLst>
                <a:path w="3869" h="2061" extrusionOk="0">
                  <a:moveTo>
                    <a:pt x="1367" y="0"/>
                  </a:moveTo>
                  <a:cubicBezTo>
                    <a:pt x="0" y="0"/>
                    <a:pt x="0" y="2061"/>
                    <a:pt x="1367" y="2061"/>
                  </a:cubicBezTo>
                  <a:lnTo>
                    <a:pt x="2502" y="2061"/>
                  </a:lnTo>
                  <a:cubicBezTo>
                    <a:pt x="3869" y="2061"/>
                    <a:pt x="3869" y="0"/>
                    <a:pt x="2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0"/>
            <p:cNvSpPr/>
            <p:nvPr/>
          </p:nvSpPr>
          <p:spPr>
            <a:xfrm>
              <a:off x="3213339" y="3981597"/>
              <a:ext cx="56042" cy="23612"/>
            </a:xfrm>
            <a:custGeom>
              <a:avLst/>
              <a:gdLst/>
              <a:ahLst/>
              <a:cxnLst/>
              <a:rect l="l" t="t" r="r" b="b"/>
              <a:pathLst>
                <a:path w="3743" h="1577" extrusionOk="0">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0"/>
            <p:cNvSpPr/>
            <p:nvPr/>
          </p:nvSpPr>
          <p:spPr>
            <a:xfrm>
              <a:off x="3199804" y="4118834"/>
              <a:ext cx="83112" cy="36218"/>
            </a:xfrm>
            <a:custGeom>
              <a:avLst/>
              <a:gdLst/>
              <a:ahLst/>
              <a:cxnLst/>
              <a:rect l="l" t="t" r="r" b="b"/>
              <a:pathLst>
                <a:path w="5551" h="2419" extrusionOk="0">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0"/>
            <p:cNvSpPr/>
            <p:nvPr/>
          </p:nvSpPr>
          <p:spPr>
            <a:xfrm>
              <a:off x="3199804" y="4118834"/>
              <a:ext cx="25199" cy="36218"/>
            </a:xfrm>
            <a:custGeom>
              <a:avLst/>
              <a:gdLst/>
              <a:ahLst/>
              <a:cxnLst/>
              <a:rect l="l" t="t" r="r" b="b"/>
              <a:pathLst>
                <a:path w="1683" h="2419" extrusionOk="0">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0"/>
            <p:cNvSpPr/>
            <p:nvPr/>
          </p:nvSpPr>
          <p:spPr>
            <a:xfrm>
              <a:off x="3176192" y="4074770"/>
              <a:ext cx="130021" cy="44708"/>
            </a:xfrm>
            <a:custGeom>
              <a:avLst/>
              <a:gdLst/>
              <a:ahLst/>
              <a:cxnLst/>
              <a:rect l="l" t="t" r="r" b="b"/>
              <a:pathLst>
                <a:path w="8684" h="2986" extrusionOk="0">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0"/>
            <p:cNvSpPr/>
            <p:nvPr/>
          </p:nvSpPr>
          <p:spPr>
            <a:xfrm>
              <a:off x="3176192" y="4093336"/>
              <a:ext cx="130021" cy="26142"/>
            </a:xfrm>
            <a:custGeom>
              <a:avLst/>
              <a:gdLst/>
              <a:ahLst/>
              <a:cxnLst/>
              <a:rect l="l" t="t" r="r" b="b"/>
              <a:pathLst>
                <a:path w="8684" h="1746" extrusionOk="0">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0"/>
          <p:cNvGrpSpPr/>
          <p:nvPr/>
        </p:nvGrpSpPr>
        <p:grpSpPr>
          <a:xfrm>
            <a:off x="7060344" y="1405241"/>
            <a:ext cx="275442" cy="370266"/>
            <a:chOff x="903502" y="3359564"/>
            <a:chExt cx="247990" cy="333393"/>
          </a:xfrm>
        </p:grpSpPr>
        <p:sp>
          <p:nvSpPr>
            <p:cNvPr id="1374" name="Google Shape;1374;p40"/>
            <p:cNvSpPr/>
            <p:nvPr/>
          </p:nvSpPr>
          <p:spPr>
            <a:xfrm>
              <a:off x="903502" y="3364610"/>
              <a:ext cx="247930" cy="328347"/>
            </a:xfrm>
            <a:custGeom>
              <a:avLst/>
              <a:gdLst/>
              <a:ahLst/>
              <a:cxnLst/>
              <a:rect l="l" t="t" r="r" b="b"/>
              <a:pathLst>
                <a:path w="16559" h="21930" extrusionOk="0">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0"/>
            <p:cNvSpPr/>
            <p:nvPr/>
          </p:nvSpPr>
          <p:spPr>
            <a:xfrm>
              <a:off x="1032175" y="3364610"/>
              <a:ext cx="119316" cy="328347"/>
            </a:xfrm>
            <a:custGeom>
              <a:avLst/>
              <a:gdLst/>
              <a:ahLst/>
              <a:cxnLst/>
              <a:rect l="l" t="t" r="r" b="b"/>
              <a:pathLst>
                <a:path w="7969" h="21930" extrusionOk="0">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0"/>
            <p:cNvSpPr/>
            <p:nvPr/>
          </p:nvSpPr>
          <p:spPr>
            <a:xfrm>
              <a:off x="953480" y="3587460"/>
              <a:ext cx="147958" cy="77782"/>
            </a:xfrm>
            <a:custGeom>
              <a:avLst/>
              <a:gdLst/>
              <a:ahLst/>
              <a:cxnLst/>
              <a:rect l="l" t="t" r="r" b="b"/>
              <a:pathLst>
                <a:path w="9882" h="5195" extrusionOk="0">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0"/>
            <p:cNvSpPr/>
            <p:nvPr/>
          </p:nvSpPr>
          <p:spPr>
            <a:xfrm>
              <a:off x="1013295" y="3584873"/>
              <a:ext cx="88473" cy="77752"/>
            </a:xfrm>
            <a:custGeom>
              <a:avLst/>
              <a:gdLst/>
              <a:ahLst/>
              <a:cxnLst/>
              <a:rect l="l" t="t" r="r" b="b"/>
              <a:pathLst>
                <a:path w="5909" h="5193" extrusionOk="0">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0"/>
            <p:cNvSpPr/>
            <p:nvPr/>
          </p:nvSpPr>
          <p:spPr>
            <a:xfrm>
              <a:off x="1048226" y="3630282"/>
              <a:ext cx="19854" cy="17323"/>
            </a:xfrm>
            <a:custGeom>
              <a:avLst/>
              <a:gdLst/>
              <a:ahLst/>
              <a:cxnLst/>
              <a:rect l="l" t="t" r="r" b="b"/>
              <a:pathLst>
                <a:path w="1326" h="1157" extrusionOk="0">
                  <a:moveTo>
                    <a:pt x="758" y="1"/>
                  </a:moveTo>
                  <a:cubicBezTo>
                    <a:pt x="253" y="1"/>
                    <a:pt x="1" y="632"/>
                    <a:pt x="358" y="989"/>
                  </a:cubicBezTo>
                  <a:cubicBezTo>
                    <a:pt x="474" y="1105"/>
                    <a:pt x="616" y="1157"/>
                    <a:pt x="756" y="1157"/>
                  </a:cubicBezTo>
                  <a:cubicBezTo>
                    <a:pt x="1047" y="1157"/>
                    <a:pt x="1325" y="931"/>
                    <a:pt x="1325" y="590"/>
                  </a:cubicBezTo>
                  <a:cubicBezTo>
                    <a:pt x="1325" y="274"/>
                    <a:pt x="1073" y="1"/>
                    <a:pt x="75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0"/>
            <p:cNvSpPr/>
            <p:nvPr/>
          </p:nvSpPr>
          <p:spPr>
            <a:xfrm>
              <a:off x="1056101" y="3630282"/>
              <a:ext cx="12682" cy="17173"/>
            </a:xfrm>
            <a:custGeom>
              <a:avLst/>
              <a:gdLst/>
              <a:ahLst/>
              <a:cxnLst/>
              <a:rect l="l" t="t" r="r" b="b"/>
              <a:pathLst>
                <a:path w="847" h="1147" extrusionOk="0">
                  <a:moveTo>
                    <a:pt x="232" y="1"/>
                  </a:moveTo>
                  <a:cubicBezTo>
                    <a:pt x="169" y="1"/>
                    <a:pt x="85" y="22"/>
                    <a:pt x="0" y="64"/>
                  </a:cubicBezTo>
                  <a:cubicBezTo>
                    <a:pt x="484" y="253"/>
                    <a:pt x="484" y="905"/>
                    <a:pt x="0" y="1115"/>
                  </a:cubicBezTo>
                  <a:cubicBezTo>
                    <a:pt x="55" y="1137"/>
                    <a:pt x="106" y="1147"/>
                    <a:pt x="154" y="1147"/>
                  </a:cubicBezTo>
                  <a:cubicBezTo>
                    <a:pt x="671" y="1147"/>
                    <a:pt x="847" y="22"/>
                    <a:pt x="232" y="22"/>
                  </a:cubicBezTo>
                  <a:lnTo>
                    <a:pt x="232"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0"/>
            <p:cNvSpPr/>
            <p:nvPr/>
          </p:nvSpPr>
          <p:spPr>
            <a:xfrm>
              <a:off x="981493" y="3635013"/>
              <a:ext cx="19854" cy="16994"/>
            </a:xfrm>
            <a:custGeom>
              <a:avLst/>
              <a:gdLst/>
              <a:ahLst/>
              <a:cxnLst/>
              <a:rect l="l" t="t" r="r" b="b"/>
              <a:pathLst>
                <a:path w="1326" h="1135" extrusionOk="0">
                  <a:moveTo>
                    <a:pt x="758" y="0"/>
                  </a:moveTo>
                  <a:cubicBezTo>
                    <a:pt x="253" y="0"/>
                    <a:pt x="1" y="610"/>
                    <a:pt x="358" y="967"/>
                  </a:cubicBezTo>
                  <a:cubicBezTo>
                    <a:pt x="474" y="1083"/>
                    <a:pt x="616" y="1135"/>
                    <a:pt x="755" y="1135"/>
                  </a:cubicBezTo>
                  <a:cubicBezTo>
                    <a:pt x="1047" y="1135"/>
                    <a:pt x="1325" y="909"/>
                    <a:pt x="1325" y="568"/>
                  </a:cubicBezTo>
                  <a:cubicBezTo>
                    <a:pt x="1325" y="253"/>
                    <a:pt x="1073" y="0"/>
                    <a:pt x="758"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0"/>
            <p:cNvSpPr/>
            <p:nvPr/>
          </p:nvSpPr>
          <p:spPr>
            <a:xfrm>
              <a:off x="989369" y="3635013"/>
              <a:ext cx="12682" cy="16844"/>
            </a:xfrm>
            <a:custGeom>
              <a:avLst/>
              <a:gdLst/>
              <a:ahLst/>
              <a:cxnLst/>
              <a:rect l="l" t="t" r="r" b="b"/>
              <a:pathLst>
                <a:path w="847" h="1125" extrusionOk="0">
                  <a:moveTo>
                    <a:pt x="232" y="0"/>
                  </a:moveTo>
                  <a:cubicBezTo>
                    <a:pt x="169" y="0"/>
                    <a:pt x="84" y="0"/>
                    <a:pt x="0" y="42"/>
                  </a:cubicBezTo>
                  <a:cubicBezTo>
                    <a:pt x="484" y="231"/>
                    <a:pt x="484" y="904"/>
                    <a:pt x="0" y="1093"/>
                  </a:cubicBezTo>
                  <a:cubicBezTo>
                    <a:pt x="54" y="1115"/>
                    <a:pt x="106" y="1125"/>
                    <a:pt x="154" y="1125"/>
                  </a:cubicBezTo>
                  <a:cubicBezTo>
                    <a:pt x="671" y="1125"/>
                    <a:pt x="847" y="0"/>
                    <a:pt x="23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0"/>
            <p:cNvSpPr/>
            <p:nvPr/>
          </p:nvSpPr>
          <p:spPr>
            <a:xfrm>
              <a:off x="1008249" y="3606041"/>
              <a:ext cx="24255" cy="20602"/>
            </a:xfrm>
            <a:custGeom>
              <a:avLst/>
              <a:gdLst/>
              <a:ahLst/>
              <a:cxnLst/>
              <a:rect l="l" t="t" r="r" b="b"/>
              <a:pathLst>
                <a:path w="1620" h="1376" extrusionOk="0">
                  <a:moveTo>
                    <a:pt x="926" y="1"/>
                  </a:moveTo>
                  <a:cubicBezTo>
                    <a:pt x="316" y="1"/>
                    <a:pt x="1" y="737"/>
                    <a:pt x="421" y="1178"/>
                  </a:cubicBezTo>
                  <a:cubicBezTo>
                    <a:pt x="564" y="1314"/>
                    <a:pt x="738" y="1376"/>
                    <a:pt x="907" y="1376"/>
                  </a:cubicBezTo>
                  <a:cubicBezTo>
                    <a:pt x="1262" y="1376"/>
                    <a:pt x="1599" y="1107"/>
                    <a:pt x="1599" y="695"/>
                  </a:cubicBezTo>
                  <a:cubicBezTo>
                    <a:pt x="1620" y="316"/>
                    <a:pt x="1304" y="1"/>
                    <a:pt x="92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0"/>
            <p:cNvSpPr/>
            <p:nvPr/>
          </p:nvSpPr>
          <p:spPr>
            <a:xfrm>
              <a:off x="1018011" y="3606041"/>
              <a:ext cx="14179" cy="20662"/>
            </a:xfrm>
            <a:custGeom>
              <a:avLst/>
              <a:gdLst/>
              <a:ahLst/>
              <a:cxnLst/>
              <a:rect l="l" t="t" r="r" b="b"/>
              <a:pathLst>
                <a:path w="947" h="1380" extrusionOk="0">
                  <a:moveTo>
                    <a:pt x="278" y="0"/>
                  </a:moveTo>
                  <a:cubicBezTo>
                    <a:pt x="186" y="0"/>
                    <a:pt x="92" y="20"/>
                    <a:pt x="1" y="64"/>
                  </a:cubicBezTo>
                  <a:cubicBezTo>
                    <a:pt x="547" y="295"/>
                    <a:pt x="547" y="1073"/>
                    <a:pt x="1" y="1326"/>
                  </a:cubicBezTo>
                  <a:cubicBezTo>
                    <a:pt x="86" y="1362"/>
                    <a:pt x="174" y="1379"/>
                    <a:pt x="260" y="1379"/>
                  </a:cubicBezTo>
                  <a:cubicBezTo>
                    <a:pt x="618" y="1379"/>
                    <a:pt x="947" y="1085"/>
                    <a:pt x="947" y="695"/>
                  </a:cubicBezTo>
                  <a:cubicBezTo>
                    <a:pt x="947" y="295"/>
                    <a:pt x="629" y="0"/>
                    <a:pt x="278"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0"/>
            <p:cNvSpPr/>
            <p:nvPr/>
          </p:nvSpPr>
          <p:spPr>
            <a:xfrm>
              <a:off x="995657" y="3550329"/>
              <a:ext cx="24255" cy="20602"/>
            </a:xfrm>
            <a:custGeom>
              <a:avLst/>
              <a:gdLst/>
              <a:ahLst/>
              <a:cxnLst/>
              <a:rect l="l" t="t" r="r" b="b"/>
              <a:pathLst>
                <a:path w="1620" h="1376" extrusionOk="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0"/>
            <p:cNvSpPr/>
            <p:nvPr/>
          </p:nvSpPr>
          <p:spPr>
            <a:xfrm>
              <a:off x="1004790" y="3550329"/>
              <a:ext cx="15751" cy="20363"/>
            </a:xfrm>
            <a:custGeom>
              <a:avLst/>
              <a:gdLst/>
              <a:ahLst/>
              <a:cxnLst/>
              <a:rect l="l" t="t" r="r" b="b"/>
              <a:pathLst>
                <a:path w="1052" h="1360" extrusionOk="0">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0"/>
            <p:cNvSpPr/>
            <p:nvPr/>
          </p:nvSpPr>
          <p:spPr>
            <a:xfrm>
              <a:off x="1026830" y="3523558"/>
              <a:ext cx="23941" cy="20437"/>
            </a:xfrm>
            <a:custGeom>
              <a:avLst/>
              <a:gdLst/>
              <a:ahLst/>
              <a:cxnLst/>
              <a:rect l="l" t="t" r="r" b="b"/>
              <a:pathLst>
                <a:path w="1599" h="1365" extrusionOk="0">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0"/>
            <p:cNvSpPr/>
            <p:nvPr/>
          </p:nvSpPr>
          <p:spPr>
            <a:xfrm>
              <a:off x="1035948" y="3523258"/>
              <a:ext cx="15766" cy="20677"/>
            </a:xfrm>
            <a:custGeom>
              <a:avLst/>
              <a:gdLst/>
              <a:ahLst/>
              <a:cxnLst/>
              <a:rect l="l" t="t" r="r" b="b"/>
              <a:pathLst>
                <a:path w="1053" h="1381" extrusionOk="0">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0"/>
            <p:cNvSpPr/>
            <p:nvPr/>
          </p:nvSpPr>
          <p:spPr>
            <a:xfrm>
              <a:off x="1012666" y="3484854"/>
              <a:ext cx="19839" cy="17144"/>
            </a:xfrm>
            <a:custGeom>
              <a:avLst/>
              <a:gdLst/>
              <a:ahLst/>
              <a:cxnLst/>
              <a:rect l="l" t="t" r="r" b="b"/>
              <a:pathLst>
                <a:path w="1325" h="1145" extrusionOk="0">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0"/>
            <p:cNvSpPr/>
            <p:nvPr/>
          </p:nvSpPr>
          <p:spPr>
            <a:xfrm>
              <a:off x="918534" y="3642559"/>
              <a:ext cx="24884" cy="10091"/>
            </a:xfrm>
            <a:custGeom>
              <a:avLst/>
              <a:gdLst/>
              <a:ahLst/>
              <a:cxnLst/>
              <a:rect l="l" t="t" r="r" b="b"/>
              <a:pathLst>
                <a:path w="1662" h="674" extrusionOk="0">
                  <a:moveTo>
                    <a:pt x="358" y="1"/>
                  </a:moveTo>
                  <a:lnTo>
                    <a:pt x="1" y="674"/>
                  </a:lnTo>
                  <a:lnTo>
                    <a:pt x="1325" y="674"/>
                  </a:lnTo>
                  <a:cubicBezTo>
                    <a:pt x="1515" y="674"/>
                    <a:pt x="1662" y="526"/>
                    <a:pt x="1662" y="337"/>
                  </a:cubicBezTo>
                  <a:cubicBezTo>
                    <a:pt x="1662" y="148"/>
                    <a:pt x="1494"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0"/>
            <p:cNvSpPr/>
            <p:nvPr/>
          </p:nvSpPr>
          <p:spPr>
            <a:xfrm>
              <a:off x="933342" y="3615175"/>
              <a:ext cx="24555" cy="10091"/>
            </a:xfrm>
            <a:custGeom>
              <a:avLst/>
              <a:gdLst/>
              <a:ahLst/>
              <a:cxnLst/>
              <a:rect l="l" t="t" r="r" b="b"/>
              <a:pathLst>
                <a:path w="1640" h="674" extrusionOk="0">
                  <a:moveTo>
                    <a:pt x="357" y="1"/>
                  </a:moveTo>
                  <a:lnTo>
                    <a:pt x="0" y="673"/>
                  </a:lnTo>
                  <a:lnTo>
                    <a:pt x="1304" y="673"/>
                  </a:lnTo>
                  <a:cubicBezTo>
                    <a:pt x="1493" y="673"/>
                    <a:pt x="1640" y="526"/>
                    <a:pt x="1640" y="337"/>
                  </a:cubicBezTo>
                  <a:cubicBezTo>
                    <a:pt x="1640" y="148"/>
                    <a:pt x="1493"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0"/>
            <p:cNvSpPr/>
            <p:nvPr/>
          </p:nvSpPr>
          <p:spPr>
            <a:xfrm>
              <a:off x="947820" y="3587790"/>
              <a:ext cx="24884" cy="10091"/>
            </a:xfrm>
            <a:custGeom>
              <a:avLst/>
              <a:gdLst/>
              <a:ahLst/>
              <a:cxnLst/>
              <a:rect l="l" t="t" r="r" b="b"/>
              <a:pathLst>
                <a:path w="1662" h="674" extrusionOk="0">
                  <a:moveTo>
                    <a:pt x="358" y="1"/>
                  </a:moveTo>
                  <a:lnTo>
                    <a:pt x="0" y="673"/>
                  </a:lnTo>
                  <a:lnTo>
                    <a:pt x="1304" y="673"/>
                  </a:lnTo>
                  <a:cubicBezTo>
                    <a:pt x="1493" y="673"/>
                    <a:pt x="1661" y="526"/>
                    <a:pt x="1661" y="337"/>
                  </a:cubicBezTo>
                  <a:cubicBezTo>
                    <a:pt x="1661" y="148"/>
                    <a:pt x="1493"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0"/>
            <p:cNvSpPr/>
            <p:nvPr/>
          </p:nvSpPr>
          <p:spPr>
            <a:xfrm>
              <a:off x="962299" y="3560405"/>
              <a:ext cx="24884" cy="10406"/>
            </a:xfrm>
            <a:custGeom>
              <a:avLst/>
              <a:gdLst/>
              <a:ahLst/>
              <a:cxnLst/>
              <a:rect l="l" t="t" r="r" b="b"/>
              <a:pathLst>
                <a:path w="1662" h="695" extrusionOk="0">
                  <a:moveTo>
                    <a:pt x="379" y="0"/>
                  </a:moveTo>
                  <a:lnTo>
                    <a:pt x="0" y="694"/>
                  </a:lnTo>
                  <a:lnTo>
                    <a:pt x="1325" y="694"/>
                  </a:lnTo>
                  <a:cubicBezTo>
                    <a:pt x="1514" y="694"/>
                    <a:pt x="1661" y="526"/>
                    <a:pt x="1661" y="337"/>
                  </a:cubicBezTo>
                  <a:cubicBezTo>
                    <a:pt x="1640" y="148"/>
                    <a:pt x="1493" y="0"/>
                    <a:pt x="1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0"/>
            <p:cNvSpPr/>
            <p:nvPr/>
          </p:nvSpPr>
          <p:spPr>
            <a:xfrm>
              <a:off x="984637" y="3359564"/>
              <a:ext cx="85957" cy="26456"/>
            </a:xfrm>
            <a:custGeom>
              <a:avLst/>
              <a:gdLst/>
              <a:ahLst/>
              <a:cxnLst/>
              <a:rect l="l" t="t" r="r" b="b"/>
              <a:pathLst>
                <a:path w="5741" h="1767" extrusionOk="0">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0"/>
            <p:cNvSpPr/>
            <p:nvPr/>
          </p:nvSpPr>
          <p:spPr>
            <a:xfrm>
              <a:off x="1037535" y="3359564"/>
              <a:ext cx="33059" cy="26456"/>
            </a:xfrm>
            <a:custGeom>
              <a:avLst/>
              <a:gdLst/>
              <a:ahLst/>
              <a:cxnLst/>
              <a:rect l="l" t="t" r="r" b="b"/>
              <a:pathLst>
                <a:path w="2208" h="1767" extrusionOk="0">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40"/>
          <p:cNvGrpSpPr/>
          <p:nvPr/>
        </p:nvGrpSpPr>
        <p:grpSpPr>
          <a:xfrm>
            <a:off x="903335" y="1455040"/>
            <a:ext cx="1248376" cy="349797"/>
            <a:chOff x="774977" y="1601478"/>
            <a:chExt cx="1189611" cy="333363"/>
          </a:xfrm>
        </p:grpSpPr>
        <p:sp>
          <p:nvSpPr>
            <p:cNvPr id="1396" name="Google Shape;1396;p40"/>
            <p:cNvSpPr/>
            <p:nvPr/>
          </p:nvSpPr>
          <p:spPr>
            <a:xfrm>
              <a:off x="774977" y="1601478"/>
              <a:ext cx="333692" cy="333363"/>
            </a:xfrm>
            <a:custGeom>
              <a:avLst/>
              <a:gdLst/>
              <a:ahLst/>
              <a:cxnLst/>
              <a:rect l="l" t="t" r="r" b="b"/>
              <a:pathLst>
                <a:path w="22287" h="22265" extrusionOk="0">
                  <a:moveTo>
                    <a:pt x="11143" y="0"/>
                  </a:moveTo>
                  <a:cubicBezTo>
                    <a:pt x="4983" y="0"/>
                    <a:pt x="1" y="4121"/>
                    <a:pt x="1" y="9188"/>
                  </a:cubicBezTo>
                  <a:cubicBezTo>
                    <a:pt x="1" y="13708"/>
                    <a:pt x="3974" y="17450"/>
                    <a:pt x="9209" y="18207"/>
                  </a:cubicBezTo>
                  <a:cubicBezTo>
                    <a:pt x="9335" y="19700"/>
                    <a:pt x="8831" y="21151"/>
                    <a:pt x="7843" y="22265"/>
                  </a:cubicBezTo>
                  <a:cubicBezTo>
                    <a:pt x="10324" y="22265"/>
                    <a:pt x="12468" y="20604"/>
                    <a:pt x="13099" y="18207"/>
                  </a:cubicBezTo>
                  <a:cubicBezTo>
                    <a:pt x="18313" y="17450"/>
                    <a:pt x="22286" y="13687"/>
                    <a:pt x="22286" y="9188"/>
                  </a:cubicBezTo>
                  <a:cubicBezTo>
                    <a:pt x="22265" y="4121"/>
                    <a:pt x="17283" y="0"/>
                    <a:pt x="1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0"/>
            <p:cNvSpPr/>
            <p:nvPr/>
          </p:nvSpPr>
          <p:spPr>
            <a:xfrm>
              <a:off x="1854719" y="162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0"/>
            <p:cNvSpPr/>
            <p:nvPr/>
          </p:nvSpPr>
          <p:spPr>
            <a:xfrm>
              <a:off x="1898783" y="162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0"/>
            <p:cNvSpPr/>
            <p:nvPr/>
          </p:nvSpPr>
          <p:spPr>
            <a:xfrm>
              <a:off x="1942863" y="162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40"/>
          <p:cNvGrpSpPr/>
          <p:nvPr/>
        </p:nvGrpSpPr>
        <p:grpSpPr>
          <a:xfrm>
            <a:off x="4707357" y="1423163"/>
            <a:ext cx="424982" cy="370280"/>
            <a:chOff x="1971819" y="4276854"/>
            <a:chExt cx="383281" cy="333947"/>
          </a:xfrm>
        </p:grpSpPr>
        <p:sp>
          <p:nvSpPr>
            <p:cNvPr id="1401" name="Google Shape;1401;p40"/>
            <p:cNvSpPr/>
            <p:nvPr/>
          </p:nvSpPr>
          <p:spPr>
            <a:xfrm>
              <a:off x="1971819" y="427709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0"/>
            <p:cNvSpPr/>
            <p:nvPr/>
          </p:nvSpPr>
          <p:spPr>
            <a:xfrm>
              <a:off x="2071910" y="427685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0"/>
            <p:cNvSpPr/>
            <p:nvPr/>
          </p:nvSpPr>
          <p:spPr>
            <a:xfrm>
              <a:off x="2169187" y="432864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0"/>
            <p:cNvSpPr/>
            <p:nvPr/>
          </p:nvSpPr>
          <p:spPr>
            <a:xfrm>
              <a:off x="2194685" y="432895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0"/>
            <p:cNvSpPr/>
            <p:nvPr/>
          </p:nvSpPr>
          <p:spPr>
            <a:xfrm>
              <a:off x="2061849" y="449981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0"/>
            <p:cNvSpPr/>
            <p:nvPr/>
          </p:nvSpPr>
          <p:spPr>
            <a:xfrm>
              <a:off x="2075384" y="449960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0"/>
            <p:cNvSpPr/>
            <p:nvPr/>
          </p:nvSpPr>
          <p:spPr>
            <a:xfrm>
              <a:off x="2030047" y="441702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0"/>
            <p:cNvSpPr/>
            <p:nvPr/>
          </p:nvSpPr>
          <p:spPr>
            <a:xfrm>
              <a:off x="2043897" y="441693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0"/>
            <p:cNvSpPr/>
            <p:nvPr/>
          </p:nvSpPr>
          <p:spPr>
            <a:xfrm>
              <a:off x="2067194" y="433084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a:off x="2080415" y="433084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40"/>
          <p:cNvGrpSpPr/>
          <p:nvPr/>
        </p:nvGrpSpPr>
        <p:grpSpPr>
          <a:xfrm>
            <a:off x="1253511" y="3016053"/>
            <a:ext cx="369566" cy="349803"/>
            <a:chOff x="2166043" y="3351344"/>
            <a:chExt cx="369566" cy="349803"/>
          </a:xfrm>
        </p:grpSpPr>
        <p:sp>
          <p:nvSpPr>
            <p:cNvPr id="1412" name="Google Shape;1412;p40"/>
            <p:cNvSpPr/>
            <p:nvPr/>
          </p:nvSpPr>
          <p:spPr>
            <a:xfrm>
              <a:off x="2166357" y="3351344"/>
              <a:ext cx="369252" cy="349803"/>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a:off x="2166043" y="3351344"/>
              <a:ext cx="353516" cy="335624"/>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a:off x="2373487" y="3352332"/>
              <a:ext cx="159292" cy="158978"/>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a:off x="2373487" y="3352332"/>
              <a:ext cx="71149" cy="45337"/>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a:off x="2275596" y="3447587"/>
              <a:ext cx="166195" cy="157032"/>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a:off x="2284191" y="3555853"/>
              <a:ext cx="46774" cy="42657"/>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0"/>
            <p:cNvSpPr/>
            <p:nvPr/>
          </p:nvSpPr>
          <p:spPr>
            <a:xfrm>
              <a:off x="2317235" y="3521342"/>
              <a:ext cx="47418" cy="43166"/>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0"/>
            <p:cNvSpPr/>
            <p:nvPr/>
          </p:nvSpPr>
          <p:spPr>
            <a:xfrm>
              <a:off x="2352121" y="3487863"/>
              <a:ext cx="46475" cy="42657"/>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2386108" y="3453861"/>
              <a:ext cx="46475" cy="42732"/>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40"/>
          <p:cNvGrpSpPr/>
          <p:nvPr/>
        </p:nvGrpSpPr>
        <p:grpSpPr>
          <a:xfrm>
            <a:off x="3033637" y="3005587"/>
            <a:ext cx="324626" cy="407363"/>
            <a:chOff x="3882511" y="3365156"/>
            <a:chExt cx="295061" cy="370263"/>
          </a:xfrm>
        </p:grpSpPr>
        <p:sp>
          <p:nvSpPr>
            <p:cNvPr id="1422" name="Google Shape;1422;p40"/>
            <p:cNvSpPr/>
            <p:nvPr/>
          </p:nvSpPr>
          <p:spPr>
            <a:xfrm>
              <a:off x="3882511" y="3365156"/>
              <a:ext cx="295061" cy="282209"/>
            </a:xfrm>
            <a:custGeom>
              <a:avLst/>
              <a:gdLst/>
              <a:ahLst/>
              <a:cxnLst/>
              <a:rect l="l" t="t" r="r" b="b"/>
              <a:pathLst>
                <a:path w="11249" h="10759" extrusionOk="0">
                  <a:moveTo>
                    <a:pt x="5807" y="1"/>
                  </a:moveTo>
                  <a:cubicBezTo>
                    <a:pt x="4891" y="1"/>
                    <a:pt x="3981" y="502"/>
                    <a:pt x="3554" y="1469"/>
                  </a:cubicBezTo>
                  <a:cubicBezTo>
                    <a:pt x="964" y="2141"/>
                    <a:pt x="1" y="5321"/>
                    <a:pt x="1791" y="7314"/>
                  </a:cubicBezTo>
                  <a:cubicBezTo>
                    <a:pt x="1784" y="7416"/>
                    <a:pt x="1777" y="7518"/>
                    <a:pt x="1777" y="7619"/>
                  </a:cubicBezTo>
                  <a:cubicBezTo>
                    <a:pt x="1777" y="9355"/>
                    <a:pt x="3181" y="10759"/>
                    <a:pt x="4910" y="10759"/>
                  </a:cubicBezTo>
                  <a:cubicBezTo>
                    <a:pt x="5100" y="10759"/>
                    <a:pt x="5853" y="10738"/>
                    <a:pt x="6029" y="10705"/>
                  </a:cubicBezTo>
                  <a:lnTo>
                    <a:pt x="6110" y="9932"/>
                  </a:lnTo>
                  <a:cubicBezTo>
                    <a:pt x="6579" y="10183"/>
                    <a:pt x="7088" y="10304"/>
                    <a:pt x="7592" y="10304"/>
                  </a:cubicBezTo>
                  <a:cubicBezTo>
                    <a:pt x="8501" y="10304"/>
                    <a:pt x="9394" y="9909"/>
                    <a:pt x="10009" y="9172"/>
                  </a:cubicBezTo>
                  <a:cubicBezTo>
                    <a:pt x="10958" y="8019"/>
                    <a:pt x="10972" y="6358"/>
                    <a:pt x="10029" y="5199"/>
                  </a:cubicBezTo>
                  <a:cubicBezTo>
                    <a:pt x="11248" y="3492"/>
                    <a:pt x="10033" y="1130"/>
                    <a:pt x="7943" y="1130"/>
                  </a:cubicBezTo>
                  <a:cubicBezTo>
                    <a:pt x="7940" y="1130"/>
                    <a:pt x="7937" y="1130"/>
                    <a:pt x="7934" y="1130"/>
                  </a:cubicBezTo>
                  <a:lnTo>
                    <a:pt x="7873" y="1130"/>
                  </a:lnTo>
                  <a:cubicBezTo>
                    <a:pt x="7382" y="370"/>
                    <a:pt x="6592" y="1"/>
                    <a:pt x="5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40"/>
            <p:cNvSpPr/>
            <p:nvPr/>
          </p:nvSpPr>
          <p:spPr>
            <a:xfrm>
              <a:off x="3882511" y="3365314"/>
              <a:ext cx="166875" cy="282051"/>
            </a:xfrm>
            <a:custGeom>
              <a:avLst/>
              <a:gdLst/>
              <a:ahLst/>
              <a:cxnLst/>
              <a:rect l="l" t="t" r="r" b="b"/>
              <a:pathLst>
                <a:path w="6362" h="10753" extrusionOk="0">
                  <a:moveTo>
                    <a:pt x="6029" y="9573"/>
                  </a:moveTo>
                  <a:lnTo>
                    <a:pt x="6029" y="9575"/>
                  </a:lnTo>
                  <a:lnTo>
                    <a:pt x="6029" y="9575"/>
                  </a:lnTo>
                  <a:cubicBezTo>
                    <a:pt x="6031" y="9574"/>
                    <a:pt x="6033" y="9574"/>
                    <a:pt x="6036" y="9573"/>
                  </a:cubicBezTo>
                  <a:close/>
                  <a:moveTo>
                    <a:pt x="5794" y="1"/>
                  </a:moveTo>
                  <a:cubicBezTo>
                    <a:pt x="4840" y="1"/>
                    <a:pt x="3951" y="557"/>
                    <a:pt x="3554" y="1463"/>
                  </a:cubicBezTo>
                  <a:cubicBezTo>
                    <a:pt x="957" y="2135"/>
                    <a:pt x="1" y="5315"/>
                    <a:pt x="1791" y="7315"/>
                  </a:cubicBezTo>
                  <a:cubicBezTo>
                    <a:pt x="1777" y="7417"/>
                    <a:pt x="1771" y="7518"/>
                    <a:pt x="1771" y="7620"/>
                  </a:cubicBezTo>
                  <a:cubicBezTo>
                    <a:pt x="1771" y="9349"/>
                    <a:pt x="3174" y="10753"/>
                    <a:pt x="4910" y="10753"/>
                  </a:cubicBezTo>
                  <a:cubicBezTo>
                    <a:pt x="5100" y="10753"/>
                    <a:pt x="5846" y="10739"/>
                    <a:pt x="6029" y="10705"/>
                  </a:cubicBezTo>
                  <a:lnTo>
                    <a:pt x="6029" y="9575"/>
                  </a:lnTo>
                  <a:lnTo>
                    <a:pt x="6029" y="9575"/>
                  </a:lnTo>
                  <a:cubicBezTo>
                    <a:pt x="5884" y="9613"/>
                    <a:pt x="5737" y="9632"/>
                    <a:pt x="5591" y="9632"/>
                  </a:cubicBezTo>
                  <a:cubicBezTo>
                    <a:pt x="5335" y="9632"/>
                    <a:pt x="5081" y="9574"/>
                    <a:pt x="4849" y="9458"/>
                  </a:cubicBezTo>
                  <a:cubicBezTo>
                    <a:pt x="4266" y="9193"/>
                    <a:pt x="3866" y="8637"/>
                    <a:pt x="3798" y="8000"/>
                  </a:cubicBezTo>
                  <a:cubicBezTo>
                    <a:pt x="3778" y="7763"/>
                    <a:pt x="3798" y="7518"/>
                    <a:pt x="3873" y="7295"/>
                  </a:cubicBezTo>
                  <a:cubicBezTo>
                    <a:pt x="3900" y="7207"/>
                    <a:pt x="3866" y="7112"/>
                    <a:pt x="3798" y="7057"/>
                  </a:cubicBezTo>
                  <a:cubicBezTo>
                    <a:pt x="2381" y="5898"/>
                    <a:pt x="2672" y="3667"/>
                    <a:pt x="4334" y="2914"/>
                  </a:cubicBezTo>
                  <a:cubicBezTo>
                    <a:pt x="4422" y="2874"/>
                    <a:pt x="4483" y="2786"/>
                    <a:pt x="4469" y="2684"/>
                  </a:cubicBezTo>
                  <a:cubicBezTo>
                    <a:pt x="4463" y="2609"/>
                    <a:pt x="4463" y="2535"/>
                    <a:pt x="4463" y="2467"/>
                  </a:cubicBezTo>
                  <a:cubicBezTo>
                    <a:pt x="4463" y="1321"/>
                    <a:pt x="5249" y="331"/>
                    <a:pt x="6361" y="67"/>
                  </a:cubicBezTo>
                  <a:cubicBezTo>
                    <a:pt x="6172" y="22"/>
                    <a:pt x="5982" y="1"/>
                    <a:pt x="5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4023208" y="3614656"/>
              <a:ext cx="35227" cy="114887"/>
            </a:xfrm>
            <a:custGeom>
              <a:avLst/>
              <a:gdLst/>
              <a:ahLst/>
              <a:cxnLst/>
              <a:rect l="l" t="t" r="r" b="b"/>
              <a:pathLst>
                <a:path w="1343" h="4380" extrusionOk="0">
                  <a:moveTo>
                    <a:pt x="920" y="1"/>
                  </a:moveTo>
                  <a:cubicBezTo>
                    <a:pt x="896" y="1"/>
                    <a:pt x="872" y="5"/>
                    <a:pt x="848" y="13"/>
                  </a:cubicBezTo>
                  <a:cubicBezTo>
                    <a:pt x="645" y="87"/>
                    <a:pt x="434" y="128"/>
                    <a:pt x="224" y="128"/>
                  </a:cubicBezTo>
                  <a:lnTo>
                    <a:pt x="204" y="128"/>
                  </a:lnTo>
                  <a:lnTo>
                    <a:pt x="0" y="4379"/>
                  </a:lnTo>
                  <a:lnTo>
                    <a:pt x="1343" y="4379"/>
                  </a:lnTo>
                  <a:lnTo>
                    <a:pt x="1140" y="216"/>
                  </a:lnTo>
                  <a:cubicBezTo>
                    <a:pt x="1140" y="92"/>
                    <a:pt x="1036" y="1"/>
                    <a:pt x="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4023208" y="3614656"/>
              <a:ext cx="30269" cy="114887"/>
            </a:xfrm>
            <a:custGeom>
              <a:avLst/>
              <a:gdLst/>
              <a:ahLst/>
              <a:cxnLst/>
              <a:rect l="l" t="t" r="r" b="b"/>
              <a:pathLst>
                <a:path w="1154" h="4380" extrusionOk="0">
                  <a:moveTo>
                    <a:pt x="920" y="1"/>
                  </a:moveTo>
                  <a:cubicBezTo>
                    <a:pt x="896" y="1"/>
                    <a:pt x="872" y="5"/>
                    <a:pt x="848" y="13"/>
                  </a:cubicBezTo>
                  <a:cubicBezTo>
                    <a:pt x="645" y="87"/>
                    <a:pt x="434" y="128"/>
                    <a:pt x="224" y="128"/>
                  </a:cubicBezTo>
                  <a:lnTo>
                    <a:pt x="204" y="128"/>
                  </a:lnTo>
                  <a:lnTo>
                    <a:pt x="0" y="4379"/>
                  </a:lnTo>
                  <a:lnTo>
                    <a:pt x="672" y="4379"/>
                  </a:lnTo>
                  <a:lnTo>
                    <a:pt x="672" y="738"/>
                  </a:lnTo>
                  <a:cubicBezTo>
                    <a:pt x="672" y="637"/>
                    <a:pt x="733" y="555"/>
                    <a:pt x="821" y="521"/>
                  </a:cubicBezTo>
                  <a:lnTo>
                    <a:pt x="1153" y="413"/>
                  </a:lnTo>
                  <a:lnTo>
                    <a:pt x="1146" y="216"/>
                  </a:lnTo>
                  <a:cubicBezTo>
                    <a:pt x="1141" y="92"/>
                    <a:pt x="1037"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4003641" y="3723642"/>
              <a:ext cx="74362" cy="11777"/>
            </a:xfrm>
            <a:custGeom>
              <a:avLst/>
              <a:gdLst/>
              <a:ahLst/>
              <a:cxnLst/>
              <a:rect l="l" t="t" r="r" b="b"/>
              <a:pathLst>
                <a:path w="2835" h="449" extrusionOk="0">
                  <a:moveTo>
                    <a:pt x="299" y="1"/>
                  </a:moveTo>
                  <a:cubicBezTo>
                    <a:pt x="1" y="1"/>
                    <a:pt x="1" y="448"/>
                    <a:pt x="299" y="448"/>
                  </a:cubicBezTo>
                  <a:lnTo>
                    <a:pt x="2536" y="448"/>
                  </a:lnTo>
                  <a:cubicBezTo>
                    <a:pt x="2835" y="448"/>
                    <a:pt x="2835" y="1"/>
                    <a:pt x="2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1353;p40">
            <a:extLst>
              <a:ext uri="{FF2B5EF4-FFF2-40B4-BE49-F238E27FC236}">
                <a16:creationId xmlns:a16="http://schemas.microsoft.com/office/drawing/2014/main" id="{7BF8BFAB-AD7B-4186-A934-D83ABF71CAC2}"/>
              </a:ext>
            </a:extLst>
          </p:cNvPr>
          <p:cNvSpPr txBox="1">
            <a:spLocks/>
          </p:cNvSpPr>
          <p:nvPr/>
        </p:nvSpPr>
        <p:spPr>
          <a:xfrm>
            <a:off x="4185017" y="3674274"/>
            <a:ext cx="19860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1800" dirty="0"/>
              <a:t>Desinfección del material vegetal</a:t>
            </a:r>
          </a:p>
        </p:txBody>
      </p:sp>
      <p:sp>
        <p:nvSpPr>
          <p:cNvPr id="98" name="Google Shape;1353;p40">
            <a:extLst>
              <a:ext uri="{FF2B5EF4-FFF2-40B4-BE49-F238E27FC236}">
                <a16:creationId xmlns:a16="http://schemas.microsoft.com/office/drawing/2014/main" id="{630C23C0-8AFC-4CB2-9393-366DFA8A7807}"/>
              </a:ext>
            </a:extLst>
          </p:cNvPr>
          <p:cNvSpPr txBox="1">
            <a:spLocks/>
          </p:cNvSpPr>
          <p:nvPr/>
        </p:nvSpPr>
        <p:spPr>
          <a:xfrm>
            <a:off x="6342719" y="3645234"/>
            <a:ext cx="19860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1800" dirty="0"/>
              <a:t>Siembra del material vegetal </a:t>
            </a:r>
          </a:p>
        </p:txBody>
      </p:sp>
      <p:sp>
        <p:nvSpPr>
          <p:cNvPr id="99" name="Google Shape;1344;p40">
            <a:extLst>
              <a:ext uri="{FF2B5EF4-FFF2-40B4-BE49-F238E27FC236}">
                <a16:creationId xmlns:a16="http://schemas.microsoft.com/office/drawing/2014/main" id="{763F550D-0831-4FAF-8F07-C775A9CBA959}"/>
              </a:ext>
            </a:extLst>
          </p:cNvPr>
          <p:cNvSpPr/>
          <p:nvPr/>
        </p:nvSpPr>
        <p:spPr>
          <a:xfrm>
            <a:off x="4807182" y="2886588"/>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22;p40">
            <a:extLst>
              <a:ext uri="{FF2B5EF4-FFF2-40B4-BE49-F238E27FC236}">
                <a16:creationId xmlns:a16="http://schemas.microsoft.com/office/drawing/2014/main" id="{B7CAB2C8-2C78-4CCA-AAF2-4C006FB2D41C}"/>
              </a:ext>
            </a:extLst>
          </p:cNvPr>
          <p:cNvSpPr/>
          <p:nvPr/>
        </p:nvSpPr>
        <p:spPr>
          <a:xfrm>
            <a:off x="4913427" y="3005587"/>
            <a:ext cx="324626" cy="310486"/>
          </a:xfrm>
          <a:custGeom>
            <a:avLst/>
            <a:gdLst/>
            <a:ahLst/>
            <a:cxnLst/>
            <a:rect l="l" t="t" r="r" b="b"/>
            <a:pathLst>
              <a:path w="11249" h="10759" extrusionOk="0">
                <a:moveTo>
                  <a:pt x="5807" y="1"/>
                </a:moveTo>
                <a:cubicBezTo>
                  <a:pt x="4891" y="1"/>
                  <a:pt x="3981" y="502"/>
                  <a:pt x="3554" y="1469"/>
                </a:cubicBezTo>
                <a:cubicBezTo>
                  <a:pt x="964" y="2141"/>
                  <a:pt x="1" y="5321"/>
                  <a:pt x="1791" y="7314"/>
                </a:cubicBezTo>
                <a:cubicBezTo>
                  <a:pt x="1784" y="7416"/>
                  <a:pt x="1777" y="7518"/>
                  <a:pt x="1777" y="7619"/>
                </a:cubicBezTo>
                <a:cubicBezTo>
                  <a:pt x="1777" y="9355"/>
                  <a:pt x="3181" y="10759"/>
                  <a:pt x="4910" y="10759"/>
                </a:cubicBezTo>
                <a:cubicBezTo>
                  <a:pt x="5100" y="10759"/>
                  <a:pt x="5853" y="10738"/>
                  <a:pt x="6029" y="10705"/>
                </a:cubicBezTo>
                <a:lnTo>
                  <a:pt x="6110" y="9932"/>
                </a:lnTo>
                <a:cubicBezTo>
                  <a:pt x="6579" y="10183"/>
                  <a:pt x="7088" y="10304"/>
                  <a:pt x="7592" y="10304"/>
                </a:cubicBezTo>
                <a:cubicBezTo>
                  <a:pt x="8501" y="10304"/>
                  <a:pt x="9394" y="9909"/>
                  <a:pt x="10009" y="9172"/>
                </a:cubicBezTo>
                <a:cubicBezTo>
                  <a:pt x="10958" y="8019"/>
                  <a:pt x="10972" y="6358"/>
                  <a:pt x="10029" y="5199"/>
                </a:cubicBezTo>
                <a:cubicBezTo>
                  <a:pt x="11248" y="3492"/>
                  <a:pt x="10033" y="1130"/>
                  <a:pt x="7943" y="1130"/>
                </a:cubicBezTo>
                <a:cubicBezTo>
                  <a:pt x="7940" y="1130"/>
                  <a:pt x="7937" y="1130"/>
                  <a:pt x="7934" y="1130"/>
                </a:cubicBezTo>
                <a:lnTo>
                  <a:pt x="7873" y="1130"/>
                </a:lnTo>
                <a:cubicBezTo>
                  <a:pt x="7382" y="370"/>
                  <a:pt x="6592" y="1"/>
                  <a:pt x="5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44;p40">
            <a:extLst>
              <a:ext uri="{FF2B5EF4-FFF2-40B4-BE49-F238E27FC236}">
                <a16:creationId xmlns:a16="http://schemas.microsoft.com/office/drawing/2014/main" id="{81E05E14-9597-4765-83E5-07FFA2A62532}"/>
              </a:ext>
            </a:extLst>
          </p:cNvPr>
          <p:cNvSpPr/>
          <p:nvPr/>
        </p:nvSpPr>
        <p:spPr>
          <a:xfrm>
            <a:off x="7084500" y="2904462"/>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2;p40">
            <a:extLst>
              <a:ext uri="{FF2B5EF4-FFF2-40B4-BE49-F238E27FC236}">
                <a16:creationId xmlns:a16="http://schemas.microsoft.com/office/drawing/2014/main" id="{514BC9D6-39A9-4432-A42A-8CA4A23C5C1F}"/>
              </a:ext>
            </a:extLst>
          </p:cNvPr>
          <p:cNvSpPr/>
          <p:nvPr/>
        </p:nvSpPr>
        <p:spPr>
          <a:xfrm>
            <a:off x="7204580" y="2982568"/>
            <a:ext cx="324626" cy="310486"/>
          </a:xfrm>
          <a:custGeom>
            <a:avLst/>
            <a:gdLst/>
            <a:ahLst/>
            <a:cxnLst/>
            <a:rect l="l" t="t" r="r" b="b"/>
            <a:pathLst>
              <a:path w="11249" h="10759" extrusionOk="0">
                <a:moveTo>
                  <a:pt x="5807" y="1"/>
                </a:moveTo>
                <a:cubicBezTo>
                  <a:pt x="4891" y="1"/>
                  <a:pt x="3981" y="502"/>
                  <a:pt x="3554" y="1469"/>
                </a:cubicBezTo>
                <a:cubicBezTo>
                  <a:pt x="964" y="2141"/>
                  <a:pt x="1" y="5321"/>
                  <a:pt x="1791" y="7314"/>
                </a:cubicBezTo>
                <a:cubicBezTo>
                  <a:pt x="1784" y="7416"/>
                  <a:pt x="1777" y="7518"/>
                  <a:pt x="1777" y="7619"/>
                </a:cubicBezTo>
                <a:cubicBezTo>
                  <a:pt x="1777" y="9355"/>
                  <a:pt x="3181" y="10759"/>
                  <a:pt x="4910" y="10759"/>
                </a:cubicBezTo>
                <a:cubicBezTo>
                  <a:pt x="5100" y="10759"/>
                  <a:pt x="5853" y="10738"/>
                  <a:pt x="6029" y="10705"/>
                </a:cubicBezTo>
                <a:lnTo>
                  <a:pt x="6110" y="9932"/>
                </a:lnTo>
                <a:cubicBezTo>
                  <a:pt x="6579" y="10183"/>
                  <a:pt x="7088" y="10304"/>
                  <a:pt x="7592" y="10304"/>
                </a:cubicBezTo>
                <a:cubicBezTo>
                  <a:pt x="8501" y="10304"/>
                  <a:pt x="9394" y="9909"/>
                  <a:pt x="10009" y="9172"/>
                </a:cubicBezTo>
                <a:cubicBezTo>
                  <a:pt x="10958" y="8019"/>
                  <a:pt x="10972" y="6358"/>
                  <a:pt x="10029" y="5199"/>
                </a:cubicBezTo>
                <a:cubicBezTo>
                  <a:pt x="11248" y="3492"/>
                  <a:pt x="10033" y="1130"/>
                  <a:pt x="7943" y="1130"/>
                </a:cubicBezTo>
                <a:cubicBezTo>
                  <a:pt x="7940" y="1130"/>
                  <a:pt x="7937" y="1130"/>
                  <a:pt x="7934" y="1130"/>
                </a:cubicBezTo>
                <a:lnTo>
                  <a:pt x="7873" y="1130"/>
                </a:lnTo>
                <a:cubicBezTo>
                  <a:pt x="7382" y="370"/>
                  <a:pt x="6592" y="1"/>
                  <a:pt x="5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41"/>
          <p:cNvSpPr/>
          <p:nvPr/>
        </p:nvSpPr>
        <p:spPr>
          <a:xfrm>
            <a:off x="6959372" y="709167"/>
            <a:ext cx="787800" cy="78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a:off x="4971829" y="687474"/>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3144188" y="670878"/>
            <a:ext cx="787800" cy="78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1060195" y="608208"/>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txBox="1">
            <a:spLocks noGrp="1"/>
          </p:cNvSpPr>
          <p:nvPr>
            <p:ph type="title"/>
          </p:nvPr>
        </p:nvSpPr>
        <p:spPr>
          <a:xfrm>
            <a:off x="720000" y="1186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800" dirty="0"/>
              <a:t>Variables evaluadas</a:t>
            </a:r>
            <a:endParaRPr sz="2800" dirty="0"/>
          </a:p>
        </p:txBody>
      </p:sp>
      <p:sp>
        <p:nvSpPr>
          <p:cNvPr id="1436" name="Google Shape;1436;p41"/>
          <p:cNvSpPr/>
          <p:nvPr/>
        </p:nvSpPr>
        <p:spPr>
          <a:xfrm>
            <a:off x="-180933" y="1823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1374898" y="84916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412838" y="11784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7843420" y="81885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6798130" y="-88666"/>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txBox="1">
            <a:spLocks noGrp="1"/>
          </p:cNvSpPr>
          <p:nvPr>
            <p:ph type="subTitle" idx="1"/>
          </p:nvPr>
        </p:nvSpPr>
        <p:spPr>
          <a:xfrm>
            <a:off x="1897988" y="2822464"/>
            <a:ext cx="2985820" cy="444661"/>
          </a:xfrm>
          <a:prstGeom prst="rect">
            <a:avLst/>
          </a:prstGeom>
        </p:spPr>
        <p:txBody>
          <a:bodyPr spcFirstLastPara="1" wrap="square" lIns="91425" tIns="91425" rIns="91425" bIns="91425" anchor="ctr" anchorCtr="0">
            <a:noAutofit/>
          </a:bodyPr>
          <a:lstStyle/>
          <a:p>
            <a:pPr algn="ctr"/>
            <a:r>
              <a:rPr lang="es-ES" sz="1200" dirty="0"/>
              <a:t>      Se evaluaron desde los cinco </a:t>
            </a:r>
            <a:r>
              <a:rPr lang="es-EC" sz="1200" dirty="0"/>
              <a:t>días </a:t>
            </a:r>
            <a:r>
              <a:rPr lang="es-ES" sz="1200" dirty="0"/>
              <a:t>hasta los quince días </a:t>
            </a:r>
            <a:r>
              <a:rPr lang="es-EC" sz="1200" dirty="0"/>
              <a:t>el porcentaje de yemas contaminadas</a:t>
            </a:r>
            <a:r>
              <a:rPr lang="es-ES" sz="1200" dirty="0"/>
              <a:t>, debido</a:t>
            </a:r>
            <a:r>
              <a:rPr lang="es-EC" sz="1200" dirty="0"/>
              <a:t> a la presencia de algún organismo patógeno luego de haber realizado la desinfección del material vegetal y siembra de los explantes, </a:t>
            </a:r>
            <a:r>
              <a:rPr lang="es-ES" sz="1200" dirty="0"/>
              <a:t>en los cuales se determinan e identifican la</a:t>
            </a:r>
            <a:r>
              <a:rPr lang="es-EC" sz="1200" dirty="0"/>
              <a:t> presencia de hongos y bacterias.</a:t>
            </a:r>
            <a:endParaRPr lang="es-EC" sz="1200" b="1" dirty="0"/>
          </a:p>
        </p:txBody>
      </p:sp>
      <p:sp>
        <p:nvSpPr>
          <p:cNvPr id="1442" name="Google Shape;1442;p41"/>
          <p:cNvSpPr txBox="1">
            <a:spLocks noGrp="1"/>
          </p:cNvSpPr>
          <p:nvPr>
            <p:ph type="subTitle" idx="3"/>
          </p:nvPr>
        </p:nvSpPr>
        <p:spPr>
          <a:xfrm>
            <a:off x="4374386" y="2712269"/>
            <a:ext cx="1713600" cy="411600"/>
          </a:xfrm>
          <a:prstGeom prst="rect">
            <a:avLst/>
          </a:prstGeom>
        </p:spPr>
        <p:txBody>
          <a:bodyPr spcFirstLastPara="1" wrap="square" lIns="91425" tIns="91425" rIns="91425" bIns="91425" anchor="ctr" anchorCtr="0">
            <a:noAutofit/>
          </a:bodyPr>
          <a:lstStyle/>
          <a:p>
            <a:r>
              <a:rPr lang="es-EC" sz="1200" dirty="0"/>
              <a:t>        Se contaron las hojas de cada plántula cada cuatro días durante la fase de elongación para todos los tratamientos. </a:t>
            </a:r>
            <a:endParaRPr lang="es-EC" sz="1200" b="1" dirty="0"/>
          </a:p>
        </p:txBody>
      </p:sp>
      <p:sp>
        <p:nvSpPr>
          <p:cNvPr id="1443" name="Google Shape;1443;p41"/>
          <p:cNvSpPr txBox="1">
            <a:spLocks noGrp="1"/>
          </p:cNvSpPr>
          <p:nvPr>
            <p:ph type="subTitle" idx="4"/>
          </p:nvPr>
        </p:nvSpPr>
        <p:spPr>
          <a:xfrm>
            <a:off x="4610472" y="1595818"/>
            <a:ext cx="1713600" cy="298500"/>
          </a:xfrm>
          <a:prstGeom prst="rect">
            <a:avLst/>
          </a:prstGeom>
        </p:spPr>
        <p:txBody>
          <a:bodyPr spcFirstLastPara="1" wrap="square" lIns="91425" tIns="91425" rIns="91425" bIns="91425" anchor="ctr" anchorCtr="0">
            <a:noAutofit/>
          </a:bodyPr>
          <a:lstStyle/>
          <a:p>
            <a:pPr marL="0" lvl="0" indent="0"/>
            <a:r>
              <a:rPr lang="es-EC" sz="2000" dirty="0"/>
              <a:t>Número de hojas</a:t>
            </a:r>
            <a:endParaRPr sz="2000" dirty="0"/>
          </a:p>
        </p:txBody>
      </p:sp>
      <p:sp>
        <p:nvSpPr>
          <p:cNvPr id="1444" name="Google Shape;1444;p41"/>
          <p:cNvSpPr txBox="1">
            <a:spLocks noGrp="1"/>
          </p:cNvSpPr>
          <p:nvPr>
            <p:ph type="subTitle" idx="5"/>
          </p:nvPr>
        </p:nvSpPr>
        <p:spPr>
          <a:xfrm>
            <a:off x="481856" y="3061325"/>
            <a:ext cx="1713600" cy="411600"/>
          </a:xfrm>
          <a:prstGeom prst="rect">
            <a:avLst/>
          </a:prstGeom>
        </p:spPr>
        <p:txBody>
          <a:bodyPr spcFirstLastPara="1" wrap="square" lIns="91425" tIns="91425" rIns="91425" bIns="91425" anchor="ctr" anchorCtr="0">
            <a:noAutofit/>
          </a:bodyPr>
          <a:lstStyle/>
          <a:p>
            <a:pPr marL="0" lvl="0" indent="0"/>
            <a:r>
              <a:rPr lang="es-ES" sz="1200" dirty="0"/>
              <a:t>Con una hoja milimetrada se tomaron la altura de los</a:t>
            </a:r>
            <a:r>
              <a:rPr lang="es-EC" sz="1200" dirty="0"/>
              <a:t> brote</a:t>
            </a:r>
            <a:r>
              <a:rPr lang="es-ES" sz="1200" dirty="0"/>
              <a:t>s</a:t>
            </a:r>
            <a:r>
              <a:rPr lang="es-EC" sz="1200" dirty="0"/>
              <a:t> a par</a:t>
            </a:r>
            <a:r>
              <a:rPr lang="es-ES" sz="1200" dirty="0" err="1"/>
              <a:t>tir</a:t>
            </a:r>
            <a:r>
              <a:rPr lang="es-ES" sz="1200" dirty="0"/>
              <a:t> del explante madre se midieron hasta</a:t>
            </a:r>
            <a:r>
              <a:rPr lang="es-EC" sz="1200" dirty="0"/>
              <a:t> el ápice, </a:t>
            </a:r>
            <a:r>
              <a:rPr lang="es-ES" sz="1200" dirty="0"/>
              <a:t>estas mediciones se las realizaron cada cuatro días hasta los treinta y tres </a:t>
            </a:r>
            <a:r>
              <a:rPr lang="es-EC" sz="1200" dirty="0"/>
              <a:t>días. </a:t>
            </a:r>
            <a:endParaRPr sz="1200" dirty="0"/>
          </a:p>
        </p:txBody>
      </p:sp>
      <p:sp>
        <p:nvSpPr>
          <p:cNvPr id="1445" name="Google Shape;1445;p41"/>
          <p:cNvSpPr txBox="1">
            <a:spLocks noGrp="1"/>
          </p:cNvSpPr>
          <p:nvPr>
            <p:ph type="subTitle" idx="6"/>
          </p:nvPr>
        </p:nvSpPr>
        <p:spPr>
          <a:xfrm>
            <a:off x="597295" y="1706213"/>
            <a:ext cx="1713600" cy="298500"/>
          </a:xfrm>
          <a:prstGeom prst="rect">
            <a:avLst/>
          </a:prstGeom>
        </p:spPr>
        <p:txBody>
          <a:bodyPr spcFirstLastPara="1" wrap="square" lIns="91425" tIns="91425" rIns="91425" bIns="91425" anchor="ctr" anchorCtr="0">
            <a:noAutofit/>
          </a:bodyPr>
          <a:lstStyle/>
          <a:p>
            <a:pPr marL="0" lvl="0" indent="0"/>
            <a:r>
              <a:rPr lang="es-EC" sz="2000" dirty="0"/>
              <a:t>Altura de brote (mm). </a:t>
            </a:r>
            <a:endParaRPr sz="2000" dirty="0"/>
          </a:p>
        </p:txBody>
      </p:sp>
      <p:sp>
        <p:nvSpPr>
          <p:cNvPr id="1446" name="Google Shape;1446;p41"/>
          <p:cNvSpPr txBox="1">
            <a:spLocks noGrp="1"/>
          </p:cNvSpPr>
          <p:nvPr>
            <p:ph type="subTitle" idx="2"/>
          </p:nvPr>
        </p:nvSpPr>
        <p:spPr>
          <a:xfrm>
            <a:off x="2500727" y="1474287"/>
            <a:ext cx="2074722" cy="336982"/>
          </a:xfrm>
          <a:prstGeom prst="rect">
            <a:avLst/>
          </a:prstGeom>
        </p:spPr>
        <p:txBody>
          <a:bodyPr spcFirstLastPara="1" wrap="square" lIns="91425" tIns="91425" rIns="91425" bIns="91425" anchor="ctr" anchorCtr="0">
            <a:noAutofit/>
          </a:bodyPr>
          <a:lstStyle/>
          <a:p>
            <a:pPr marL="0" lvl="0" indent="0"/>
            <a:r>
              <a:rPr lang="es-EC" sz="2000" dirty="0"/>
              <a:t>Contaminación.</a:t>
            </a:r>
            <a:endParaRPr sz="2000" dirty="0"/>
          </a:p>
        </p:txBody>
      </p:sp>
      <p:sp>
        <p:nvSpPr>
          <p:cNvPr id="1447" name="Google Shape;1447;p41"/>
          <p:cNvSpPr txBox="1">
            <a:spLocks noGrp="1"/>
          </p:cNvSpPr>
          <p:nvPr>
            <p:ph type="subTitle" idx="7"/>
          </p:nvPr>
        </p:nvSpPr>
        <p:spPr>
          <a:xfrm>
            <a:off x="6316901" y="2741451"/>
            <a:ext cx="1713600" cy="411600"/>
          </a:xfrm>
          <a:prstGeom prst="rect">
            <a:avLst/>
          </a:prstGeom>
        </p:spPr>
        <p:txBody>
          <a:bodyPr spcFirstLastPara="1" wrap="square" lIns="91425" tIns="91425" rIns="91425" bIns="91425" anchor="ctr" anchorCtr="0">
            <a:noAutofit/>
          </a:bodyPr>
          <a:lstStyle/>
          <a:p>
            <a:r>
              <a:rPr lang="es-EC" sz="1200" dirty="0"/>
              <a:t>             Mediante la tabla de Munsell (circulo cromático) se determinó el color de los brotes con los códigos:</a:t>
            </a:r>
            <a:r>
              <a:rPr lang="es-EC" sz="1200" b="1" dirty="0"/>
              <a:t> </a:t>
            </a:r>
          </a:p>
        </p:txBody>
      </p:sp>
      <p:sp>
        <p:nvSpPr>
          <p:cNvPr id="1448" name="Google Shape;1448;p41"/>
          <p:cNvSpPr txBox="1">
            <a:spLocks noGrp="1"/>
          </p:cNvSpPr>
          <p:nvPr>
            <p:ph type="subTitle" idx="8"/>
          </p:nvPr>
        </p:nvSpPr>
        <p:spPr>
          <a:xfrm>
            <a:off x="6552267" y="1646479"/>
            <a:ext cx="1713600" cy="298500"/>
          </a:xfrm>
          <a:prstGeom prst="rect">
            <a:avLst/>
          </a:prstGeom>
        </p:spPr>
        <p:txBody>
          <a:bodyPr spcFirstLastPara="1" wrap="square" lIns="91425" tIns="91425" rIns="91425" bIns="91425" anchor="ctr" anchorCtr="0">
            <a:noAutofit/>
          </a:bodyPr>
          <a:lstStyle/>
          <a:p>
            <a:pPr marL="0" lvl="0" indent="0"/>
            <a:r>
              <a:rPr lang="es-EC" sz="2000" dirty="0"/>
              <a:t>Color de brotes.</a:t>
            </a:r>
            <a:endParaRPr sz="2000" dirty="0"/>
          </a:p>
        </p:txBody>
      </p:sp>
      <p:grpSp>
        <p:nvGrpSpPr>
          <p:cNvPr id="1449" name="Google Shape;1449;p41"/>
          <p:cNvGrpSpPr/>
          <p:nvPr/>
        </p:nvGrpSpPr>
        <p:grpSpPr>
          <a:xfrm>
            <a:off x="1185541" y="800033"/>
            <a:ext cx="541311" cy="483911"/>
            <a:chOff x="6191390" y="1981489"/>
            <a:chExt cx="389068" cy="347787"/>
          </a:xfrm>
        </p:grpSpPr>
        <p:sp>
          <p:nvSpPr>
            <p:cNvPr id="1450" name="Google Shape;1450;p41"/>
            <p:cNvSpPr/>
            <p:nvPr/>
          </p:nvSpPr>
          <p:spPr>
            <a:xfrm>
              <a:off x="6260769" y="2030464"/>
              <a:ext cx="250074" cy="250100"/>
            </a:xfrm>
            <a:custGeom>
              <a:avLst/>
              <a:gdLst/>
              <a:ahLst/>
              <a:cxnLst/>
              <a:rect l="l" t="t" r="r" b="b"/>
              <a:pathLst>
                <a:path w="9523" h="9524" extrusionOk="0">
                  <a:moveTo>
                    <a:pt x="4766" y="1"/>
                  </a:moveTo>
                  <a:cubicBezTo>
                    <a:pt x="2134" y="1"/>
                    <a:pt x="0" y="2125"/>
                    <a:pt x="0" y="4757"/>
                  </a:cubicBezTo>
                  <a:cubicBezTo>
                    <a:pt x="0" y="7389"/>
                    <a:pt x="2134" y="9523"/>
                    <a:pt x="4766" y="9523"/>
                  </a:cubicBezTo>
                  <a:cubicBezTo>
                    <a:pt x="7398" y="9523"/>
                    <a:pt x="9523" y="7389"/>
                    <a:pt x="9523" y="4757"/>
                  </a:cubicBezTo>
                  <a:cubicBezTo>
                    <a:pt x="9523" y="2125"/>
                    <a:pt x="7398" y="1"/>
                    <a:pt x="4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6236137" y="2032985"/>
              <a:ext cx="238021" cy="247553"/>
            </a:xfrm>
            <a:custGeom>
              <a:avLst/>
              <a:gdLst/>
              <a:ahLst/>
              <a:cxnLst/>
              <a:rect l="l" t="t" r="r" b="b"/>
              <a:pathLst>
                <a:path w="9064" h="9427" extrusionOk="0">
                  <a:moveTo>
                    <a:pt x="4738" y="1"/>
                  </a:moveTo>
                  <a:lnTo>
                    <a:pt x="4738" y="1"/>
                  </a:lnTo>
                  <a:cubicBezTo>
                    <a:pt x="1618" y="651"/>
                    <a:pt x="0" y="4116"/>
                    <a:pt x="1512" y="6920"/>
                  </a:cubicBezTo>
                  <a:cubicBezTo>
                    <a:pt x="2388" y="8553"/>
                    <a:pt x="4039" y="9427"/>
                    <a:pt x="5712" y="9427"/>
                  </a:cubicBezTo>
                  <a:cubicBezTo>
                    <a:pt x="6911" y="9427"/>
                    <a:pt x="8120" y="8978"/>
                    <a:pt x="9063" y="8040"/>
                  </a:cubicBezTo>
                  <a:lnTo>
                    <a:pt x="9063" y="8040"/>
                  </a:lnTo>
                  <a:cubicBezTo>
                    <a:pt x="8738" y="8107"/>
                    <a:pt x="8413" y="8145"/>
                    <a:pt x="8087" y="8145"/>
                  </a:cubicBezTo>
                  <a:cubicBezTo>
                    <a:pt x="6154" y="8145"/>
                    <a:pt x="4422" y="6977"/>
                    <a:pt x="3685" y="5197"/>
                  </a:cubicBezTo>
                  <a:cubicBezTo>
                    <a:pt x="2948" y="3408"/>
                    <a:pt x="3369" y="1359"/>
                    <a:pt x="4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6312291" y="2031724"/>
              <a:ext cx="198552" cy="246818"/>
            </a:xfrm>
            <a:custGeom>
              <a:avLst/>
              <a:gdLst/>
              <a:ahLst/>
              <a:cxnLst/>
              <a:rect l="l" t="t" r="r" b="b"/>
              <a:pathLst>
                <a:path w="7561" h="9399" extrusionOk="0">
                  <a:moveTo>
                    <a:pt x="3493" y="1"/>
                  </a:moveTo>
                  <a:lnTo>
                    <a:pt x="3819" y="393"/>
                  </a:lnTo>
                  <a:cubicBezTo>
                    <a:pt x="3857" y="441"/>
                    <a:pt x="3866" y="498"/>
                    <a:pt x="3847" y="556"/>
                  </a:cubicBezTo>
                  <a:lnTo>
                    <a:pt x="3627" y="1073"/>
                  </a:lnTo>
                  <a:cubicBezTo>
                    <a:pt x="3611" y="1105"/>
                    <a:pt x="3582" y="1122"/>
                    <a:pt x="3554" y="1122"/>
                  </a:cubicBezTo>
                  <a:cubicBezTo>
                    <a:pt x="3532" y="1122"/>
                    <a:pt x="3510" y="1112"/>
                    <a:pt x="3493" y="1092"/>
                  </a:cubicBezTo>
                  <a:lnTo>
                    <a:pt x="3292" y="795"/>
                  </a:lnTo>
                  <a:cubicBezTo>
                    <a:pt x="3254" y="747"/>
                    <a:pt x="3206" y="728"/>
                    <a:pt x="3149" y="728"/>
                  </a:cubicBezTo>
                  <a:lnTo>
                    <a:pt x="2929" y="738"/>
                  </a:lnTo>
                  <a:cubicBezTo>
                    <a:pt x="2842" y="747"/>
                    <a:pt x="2775" y="785"/>
                    <a:pt x="2728" y="852"/>
                  </a:cubicBezTo>
                  <a:lnTo>
                    <a:pt x="2115" y="1762"/>
                  </a:lnTo>
                  <a:cubicBezTo>
                    <a:pt x="2058" y="1848"/>
                    <a:pt x="2106" y="1963"/>
                    <a:pt x="2211" y="1982"/>
                  </a:cubicBezTo>
                  <a:lnTo>
                    <a:pt x="2488" y="2039"/>
                  </a:lnTo>
                  <a:cubicBezTo>
                    <a:pt x="2501" y="2042"/>
                    <a:pt x="2513" y="2043"/>
                    <a:pt x="2526" y="2043"/>
                  </a:cubicBezTo>
                  <a:cubicBezTo>
                    <a:pt x="2608" y="2043"/>
                    <a:pt x="2685" y="1990"/>
                    <a:pt x="2718" y="1915"/>
                  </a:cubicBezTo>
                  <a:lnTo>
                    <a:pt x="2852" y="1541"/>
                  </a:lnTo>
                  <a:cubicBezTo>
                    <a:pt x="2874" y="1480"/>
                    <a:pt x="2932" y="1445"/>
                    <a:pt x="2990" y="1445"/>
                  </a:cubicBezTo>
                  <a:cubicBezTo>
                    <a:pt x="3031" y="1445"/>
                    <a:pt x="3073" y="1463"/>
                    <a:pt x="3101" y="1503"/>
                  </a:cubicBezTo>
                  <a:lnTo>
                    <a:pt x="3225" y="1656"/>
                  </a:lnTo>
                  <a:lnTo>
                    <a:pt x="3149" y="2164"/>
                  </a:lnTo>
                  <a:cubicBezTo>
                    <a:pt x="3149" y="2192"/>
                    <a:pt x="3120" y="2221"/>
                    <a:pt x="3091" y="2221"/>
                  </a:cubicBezTo>
                  <a:lnTo>
                    <a:pt x="2450" y="2317"/>
                  </a:lnTo>
                  <a:cubicBezTo>
                    <a:pt x="2421" y="2326"/>
                    <a:pt x="2393" y="2336"/>
                    <a:pt x="2373" y="2355"/>
                  </a:cubicBezTo>
                  <a:lnTo>
                    <a:pt x="1742" y="2814"/>
                  </a:lnTo>
                  <a:cubicBezTo>
                    <a:pt x="1675" y="2862"/>
                    <a:pt x="1627" y="2929"/>
                    <a:pt x="1608" y="3006"/>
                  </a:cubicBezTo>
                  <a:lnTo>
                    <a:pt x="1550" y="3264"/>
                  </a:lnTo>
                  <a:cubicBezTo>
                    <a:pt x="1533" y="3335"/>
                    <a:pt x="1457" y="3390"/>
                    <a:pt x="1386" y="3390"/>
                  </a:cubicBezTo>
                  <a:cubicBezTo>
                    <a:pt x="1380" y="3390"/>
                    <a:pt x="1374" y="3389"/>
                    <a:pt x="1369" y="3389"/>
                  </a:cubicBezTo>
                  <a:lnTo>
                    <a:pt x="1081" y="3350"/>
                  </a:lnTo>
                  <a:cubicBezTo>
                    <a:pt x="1075" y="3349"/>
                    <a:pt x="1068" y="3349"/>
                    <a:pt x="1062" y="3349"/>
                  </a:cubicBezTo>
                  <a:cubicBezTo>
                    <a:pt x="994" y="3349"/>
                    <a:pt x="935" y="3394"/>
                    <a:pt x="909" y="3456"/>
                  </a:cubicBezTo>
                  <a:lnTo>
                    <a:pt x="747" y="3886"/>
                  </a:lnTo>
                  <a:cubicBezTo>
                    <a:pt x="718" y="3972"/>
                    <a:pt x="766" y="4078"/>
                    <a:pt x="861" y="4106"/>
                  </a:cubicBezTo>
                  <a:lnTo>
                    <a:pt x="1215" y="4202"/>
                  </a:lnTo>
                  <a:cubicBezTo>
                    <a:pt x="1234" y="4208"/>
                    <a:pt x="1253" y="4210"/>
                    <a:pt x="1272" y="4210"/>
                  </a:cubicBezTo>
                  <a:cubicBezTo>
                    <a:pt x="1347" y="4210"/>
                    <a:pt x="1414" y="4166"/>
                    <a:pt x="1445" y="4097"/>
                  </a:cubicBezTo>
                  <a:lnTo>
                    <a:pt x="1684" y="3580"/>
                  </a:lnTo>
                  <a:cubicBezTo>
                    <a:pt x="1723" y="3503"/>
                    <a:pt x="1790" y="3436"/>
                    <a:pt x="1885" y="3408"/>
                  </a:cubicBezTo>
                  <a:lnTo>
                    <a:pt x="2268" y="3283"/>
                  </a:lnTo>
                  <a:lnTo>
                    <a:pt x="2785" y="3915"/>
                  </a:lnTo>
                  <a:lnTo>
                    <a:pt x="2737" y="4068"/>
                  </a:lnTo>
                  <a:cubicBezTo>
                    <a:pt x="2708" y="4154"/>
                    <a:pt x="2756" y="4250"/>
                    <a:pt x="2842" y="4279"/>
                  </a:cubicBezTo>
                  <a:cubicBezTo>
                    <a:pt x="2862" y="4288"/>
                    <a:pt x="2881" y="4288"/>
                    <a:pt x="2900" y="4288"/>
                  </a:cubicBezTo>
                  <a:cubicBezTo>
                    <a:pt x="2976" y="4288"/>
                    <a:pt x="3043" y="4240"/>
                    <a:pt x="3063" y="4173"/>
                  </a:cubicBezTo>
                  <a:lnTo>
                    <a:pt x="3110" y="4020"/>
                  </a:lnTo>
                  <a:cubicBezTo>
                    <a:pt x="3149" y="3915"/>
                    <a:pt x="3130" y="3790"/>
                    <a:pt x="3053" y="3704"/>
                  </a:cubicBezTo>
                  <a:lnTo>
                    <a:pt x="2622" y="3168"/>
                  </a:lnTo>
                  <a:lnTo>
                    <a:pt x="2728" y="3140"/>
                  </a:lnTo>
                  <a:lnTo>
                    <a:pt x="3101" y="3369"/>
                  </a:lnTo>
                  <a:cubicBezTo>
                    <a:pt x="3177" y="3417"/>
                    <a:pt x="3235" y="3494"/>
                    <a:pt x="3254" y="3590"/>
                  </a:cubicBezTo>
                  <a:lnTo>
                    <a:pt x="3340" y="3982"/>
                  </a:lnTo>
                  <a:cubicBezTo>
                    <a:pt x="3350" y="4068"/>
                    <a:pt x="3426" y="4116"/>
                    <a:pt x="3503" y="4125"/>
                  </a:cubicBezTo>
                  <a:lnTo>
                    <a:pt x="3541" y="4125"/>
                  </a:lnTo>
                  <a:cubicBezTo>
                    <a:pt x="3627" y="4097"/>
                    <a:pt x="3685" y="4011"/>
                    <a:pt x="3665" y="3924"/>
                  </a:cubicBezTo>
                  <a:lnTo>
                    <a:pt x="3627" y="3695"/>
                  </a:lnTo>
                  <a:cubicBezTo>
                    <a:pt x="3608" y="3609"/>
                    <a:pt x="3665" y="3532"/>
                    <a:pt x="3742" y="3523"/>
                  </a:cubicBezTo>
                  <a:cubicBezTo>
                    <a:pt x="3809" y="3513"/>
                    <a:pt x="3857" y="3465"/>
                    <a:pt x="3866" y="3408"/>
                  </a:cubicBezTo>
                  <a:lnTo>
                    <a:pt x="3943" y="3006"/>
                  </a:lnTo>
                  <a:cubicBezTo>
                    <a:pt x="3969" y="2936"/>
                    <a:pt x="4028" y="2890"/>
                    <a:pt x="4096" y="2890"/>
                  </a:cubicBezTo>
                  <a:cubicBezTo>
                    <a:pt x="4102" y="2890"/>
                    <a:pt x="4109" y="2890"/>
                    <a:pt x="4115" y="2891"/>
                  </a:cubicBezTo>
                  <a:lnTo>
                    <a:pt x="4201" y="2891"/>
                  </a:lnTo>
                  <a:cubicBezTo>
                    <a:pt x="4240" y="2891"/>
                    <a:pt x="4288" y="2881"/>
                    <a:pt x="4316" y="2853"/>
                  </a:cubicBezTo>
                  <a:cubicBezTo>
                    <a:pt x="4348" y="2821"/>
                    <a:pt x="4380" y="2802"/>
                    <a:pt x="4417" y="2802"/>
                  </a:cubicBezTo>
                  <a:cubicBezTo>
                    <a:pt x="4425" y="2802"/>
                    <a:pt x="4432" y="2803"/>
                    <a:pt x="4441" y="2805"/>
                  </a:cubicBezTo>
                  <a:lnTo>
                    <a:pt x="4699" y="2824"/>
                  </a:lnTo>
                  <a:cubicBezTo>
                    <a:pt x="4756" y="2843"/>
                    <a:pt x="4795" y="2891"/>
                    <a:pt x="4804" y="2939"/>
                  </a:cubicBezTo>
                  <a:lnTo>
                    <a:pt x="4833" y="3054"/>
                  </a:lnTo>
                  <a:cubicBezTo>
                    <a:pt x="4852" y="3140"/>
                    <a:pt x="4795" y="3226"/>
                    <a:pt x="4709" y="3245"/>
                  </a:cubicBezTo>
                  <a:lnTo>
                    <a:pt x="3972" y="3465"/>
                  </a:lnTo>
                  <a:cubicBezTo>
                    <a:pt x="3886" y="3484"/>
                    <a:pt x="3857" y="3590"/>
                    <a:pt x="3914" y="3656"/>
                  </a:cubicBezTo>
                  <a:lnTo>
                    <a:pt x="3981" y="3733"/>
                  </a:lnTo>
                  <a:cubicBezTo>
                    <a:pt x="4005" y="3765"/>
                    <a:pt x="4042" y="3783"/>
                    <a:pt x="4081" y="3783"/>
                  </a:cubicBezTo>
                  <a:cubicBezTo>
                    <a:pt x="4089" y="3783"/>
                    <a:pt x="4097" y="3783"/>
                    <a:pt x="4106" y="3781"/>
                  </a:cubicBezTo>
                  <a:lnTo>
                    <a:pt x="4536" y="3752"/>
                  </a:lnTo>
                  <a:cubicBezTo>
                    <a:pt x="4542" y="3751"/>
                    <a:pt x="4548" y="3751"/>
                    <a:pt x="4553" y="3751"/>
                  </a:cubicBezTo>
                  <a:cubicBezTo>
                    <a:pt x="4624" y="3751"/>
                    <a:pt x="4691" y="3806"/>
                    <a:pt x="4709" y="3877"/>
                  </a:cubicBezTo>
                  <a:lnTo>
                    <a:pt x="4728" y="3991"/>
                  </a:lnTo>
                  <a:cubicBezTo>
                    <a:pt x="4766" y="4183"/>
                    <a:pt x="4632" y="4365"/>
                    <a:pt x="4431" y="4384"/>
                  </a:cubicBezTo>
                  <a:lnTo>
                    <a:pt x="3598" y="4451"/>
                  </a:lnTo>
                  <a:cubicBezTo>
                    <a:pt x="3512" y="4460"/>
                    <a:pt x="3464" y="4547"/>
                    <a:pt x="3484" y="4633"/>
                  </a:cubicBezTo>
                  <a:cubicBezTo>
                    <a:pt x="3516" y="4731"/>
                    <a:pt x="3437" y="4823"/>
                    <a:pt x="3341" y="4823"/>
                  </a:cubicBezTo>
                  <a:cubicBezTo>
                    <a:pt x="3325" y="4823"/>
                    <a:pt x="3309" y="4820"/>
                    <a:pt x="3292" y="4814"/>
                  </a:cubicBezTo>
                  <a:lnTo>
                    <a:pt x="2680" y="4614"/>
                  </a:lnTo>
                  <a:cubicBezTo>
                    <a:pt x="2594" y="4585"/>
                    <a:pt x="2536" y="4508"/>
                    <a:pt x="2517" y="4432"/>
                  </a:cubicBezTo>
                  <a:cubicBezTo>
                    <a:pt x="2498" y="4307"/>
                    <a:pt x="2393" y="4231"/>
                    <a:pt x="2278" y="4231"/>
                  </a:cubicBezTo>
                  <a:lnTo>
                    <a:pt x="1694" y="4250"/>
                  </a:lnTo>
                  <a:cubicBezTo>
                    <a:pt x="1483" y="4250"/>
                    <a:pt x="1273" y="4298"/>
                    <a:pt x="1081" y="4384"/>
                  </a:cubicBezTo>
                  <a:lnTo>
                    <a:pt x="881" y="4470"/>
                  </a:lnTo>
                  <a:cubicBezTo>
                    <a:pt x="766" y="4518"/>
                    <a:pt x="689" y="4633"/>
                    <a:pt x="680" y="4757"/>
                  </a:cubicBezTo>
                  <a:lnTo>
                    <a:pt x="680" y="4920"/>
                  </a:lnTo>
                  <a:lnTo>
                    <a:pt x="86" y="5599"/>
                  </a:lnTo>
                  <a:cubicBezTo>
                    <a:pt x="38" y="5657"/>
                    <a:pt x="10" y="5733"/>
                    <a:pt x="0" y="5810"/>
                  </a:cubicBezTo>
                  <a:lnTo>
                    <a:pt x="0" y="6528"/>
                  </a:lnTo>
                  <a:cubicBezTo>
                    <a:pt x="0" y="6671"/>
                    <a:pt x="57" y="6796"/>
                    <a:pt x="153" y="6891"/>
                  </a:cubicBezTo>
                  <a:lnTo>
                    <a:pt x="670" y="7389"/>
                  </a:lnTo>
                  <a:cubicBezTo>
                    <a:pt x="756" y="7465"/>
                    <a:pt x="861" y="7513"/>
                    <a:pt x="976" y="7523"/>
                  </a:cubicBezTo>
                  <a:lnTo>
                    <a:pt x="2527" y="7657"/>
                  </a:lnTo>
                  <a:cubicBezTo>
                    <a:pt x="2622" y="7666"/>
                    <a:pt x="2699" y="7753"/>
                    <a:pt x="2680" y="7848"/>
                  </a:cubicBezTo>
                  <a:lnTo>
                    <a:pt x="2670" y="7925"/>
                  </a:lnTo>
                  <a:cubicBezTo>
                    <a:pt x="2661" y="8040"/>
                    <a:pt x="2708" y="8155"/>
                    <a:pt x="2804" y="8231"/>
                  </a:cubicBezTo>
                  <a:lnTo>
                    <a:pt x="3187" y="8509"/>
                  </a:lnTo>
                  <a:lnTo>
                    <a:pt x="3130" y="8700"/>
                  </a:lnTo>
                  <a:cubicBezTo>
                    <a:pt x="3082" y="8824"/>
                    <a:pt x="3130" y="8958"/>
                    <a:pt x="3225" y="9045"/>
                  </a:cubicBezTo>
                  <a:lnTo>
                    <a:pt x="3627" y="9399"/>
                  </a:lnTo>
                  <a:cubicBezTo>
                    <a:pt x="4020" y="9332"/>
                    <a:pt x="4402" y="9207"/>
                    <a:pt x="4766" y="9045"/>
                  </a:cubicBezTo>
                  <a:lnTo>
                    <a:pt x="5398" y="8288"/>
                  </a:lnTo>
                  <a:cubicBezTo>
                    <a:pt x="5503" y="8174"/>
                    <a:pt x="5580" y="8030"/>
                    <a:pt x="5647" y="7887"/>
                  </a:cubicBezTo>
                  <a:lnTo>
                    <a:pt x="6355" y="6269"/>
                  </a:lnTo>
                  <a:cubicBezTo>
                    <a:pt x="6431" y="6097"/>
                    <a:pt x="6307" y="5906"/>
                    <a:pt x="6115" y="5896"/>
                  </a:cubicBezTo>
                  <a:cubicBezTo>
                    <a:pt x="6106" y="5896"/>
                    <a:pt x="6097" y="5897"/>
                    <a:pt x="6088" y="5897"/>
                  </a:cubicBezTo>
                  <a:cubicBezTo>
                    <a:pt x="5897" y="5897"/>
                    <a:pt x="5717" y="5803"/>
                    <a:pt x="5589" y="5657"/>
                  </a:cubicBezTo>
                  <a:lnTo>
                    <a:pt x="4890" y="4824"/>
                  </a:lnTo>
                  <a:cubicBezTo>
                    <a:pt x="4784" y="4696"/>
                    <a:pt x="4899" y="4541"/>
                    <a:pt x="5025" y="4541"/>
                  </a:cubicBezTo>
                  <a:cubicBezTo>
                    <a:pt x="5068" y="4541"/>
                    <a:pt x="5112" y="4560"/>
                    <a:pt x="5149" y="4604"/>
                  </a:cubicBezTo>
                  <a:lnTo>
                    <a:pt x="5847" y="5446"/>
                  </a:lnTo>
                  <a:cubicBezTo>
                    <a:pt x="5914" y="5513"/>
                    <a:pt x="6001" y="5551"/>
                    <a:pt x="6087" y="5561"/>
                  </a:cubicBezTo>
                  <a:cubicBezTo>
                    <a:pt x="6192" y="5561"/>
                    <a:pt x="6297" y="5494"/>
                    <a:pt x="6345" y="5408"/>
                  </a:cubicBezTo>
                  <a:lnTo>
                    <a:pt x="6747" y="4604"/>
                  </a:lnTo>
                  <a:cubicBezTo>
                    <a:pt x="6785" y="4527"/>
                    <a:pt x="6766" y="4441"/>
                    <a:pt x="6699" y="4393"/>
                  </a:cubicBezTo>
                  <a:lnTo>
                    <a:pt x="6575" y="4307"/>
                  </a:lnTo>
                  <a:cubicBezTo>
                    <a:pt x="6537" y="4279"/>
                    <a:pt x="6527" y="4221"/>
                    <a:pt x="6556" y="4173"/>
                  </a:cubicBezTo>
                  <a:lnTo>
                    <a:pt x="6613" y="4087"/>
                  </a:lnTo>
                  <a:cubicBezTo>
                    <a:pt x="6672" y="3985"/>
                    <a:pt x="6778" y="3931"/>
                    <a:pt x="6885" y="3931"/>
                  </a:cubicBezTo>
                  <a:cubicBezTo>
                    <a:pt x="6969" y="3931"/>
                    <a:pt x="7054" y="3963"/>
                    <a:pt x="7120" y="4030"/>
                  </a:cubicBezTo>
                  <a:lnTo>
                    <a:pt x="7561" y="4460"/>
                  </a:lnTo>
                  <a:cubicBezTo>
                    <a:pt x="7551" y="4269"/>
                    <a:pt x="7532" y="4068"/>
                    <a:pt x="7494" y="3886"/>
                  </a:cubicBezTo>
                  <a:cubicBezTo>
                    <a:pt x="7139" y="1857"/>
                    <a:pt x="5532" y="297"/>
                    <a:pt x="3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6342175" y="2077469"/>
              <a:ext cx="15861" cy="25656"/>
            </a:xfrm>
            <a:custGeom>
              <a:avLst/>
              <a:gdLst/>
              <a:ahLst/>
              <a:cxnLst/>
              <a:rect l="l" t="t" r="r" b="b"/>
              <a:pathLst>
                <a:path w="604" h="977" extrusionOk="0">
                  <a:moveTo>
                    <a:pt x="432" y="0"/>
                  </a:moveTo>
                  <a:cubicBezTo>
                    <a:pt x="336" y="0"/>
                    <a:pt x="259" y="77"/>
                    <a:pt x="259" y="173"/>
                  </a:cubicBezTo>
                  <a:lnTo>
                    <a:pt x="259" y="536"/>
                  </a:lnTo>
                  <a:lnTo>
                    <a:pt x="106" y="680"/>
                  </a:lnTo>
                  <a:cubicBezTo>
                    <a:pt x="1" y="795"/>
                    <a:pt x="77" y="977"/>
                    <a:pt x="231" y="977"/>
                  </a:cubicBezTo>
                  <a:cubicBezTo>
                    <a:pt x="269" y="977"/>
                    <a:pt x="317" y="957"/>
                    <a:pt x="345" y="929"/>
                  </a:cubicBezTo>
                  <a:lnTo>
                    <a:pt x="556" y="737"/>
                  </a:lnTo>
                  <a:cubicBezTo>
                    <a:pt x="585" y="709"/>
                    <a:pt x="604" y="661"/>
                    <a:pt x="604" y="613"/>
                  </a:cubicBezTo>
                  <a:lnTo>
                    <a:pt x="594" y="173"/>
                  </a:lnTo>
                  <a:cubicBezTo>
                    <a:pt x="594" y="77"/>
                    <a:pt x="518" y="0"/>
                    <a:pt x="4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6312527" y="2161396"/>
              <a:ext cx="143774" cy="117146"/>
            </a:xfrm>
            <a:custGeom>
              <a:avLst/>
              <a:gdLst/>
              <a:ahLst/>
              <a:cxnLst/>
              <a:rect l="l" t="t" r="r" b="b"/>
              <a:pathLst>
                <a:path w="5475" h="4461" extrusionOk="0">
                  <a:moveTo>
                    <a:pt x="661" y="1"/>
                  </a:moveTo>
                  <a:lnTo>
                    <a:pt x="87" y="661"/>
                  </a:lnTo>
                  <a:cubicBezTo>
                    <a:pt x="29" y="719"/>
                    <a:pt x="1" y="795"/>
                    <a:pt x="1" y="881"/>
                  </a:cubicBezTo>
                  <a:lnTo>
                    <a:pt x="1" y="1599"/>
                  </a:lnTo>
                  <a:cubicBezTo>
                    <a:pt x="1" y="1733"/>
                    <a:pt x="58" y="1858"/>
                    <a:pt x="154" y="1953"/>
                  </a:cubicBezTo>
                  <a:lnTo>
                    <a:pt x="671" y="2460"/>
                  </a:lnTo>
                  <a:cubicBezTo>
                    <a:pt x="757" y="2537"/>
                    <a:pt x="862" y="2585"/>
                    <a:pt x="977" y="2594"/>
                  </a:cubicBezTo>
                  <a:lnTo>
                    <a:pt x="2527" y="2728"/>
                  </a:lnTo>
                  <a:cubicBezTo>
                    <a:pt x="2623" y="2738"/>
                    <a:pt x="2690" y="2824"/>
                    <a:pt x="2680" y="2920"/>
                  </a:cubicBezTo>
                  <a:lnTo>
                    <a:pt x="2671" y="2987"/>
                  </a:lnTo>
                  <a:cubicBezTo>
                    <a:pt x="2661" y="3111"/>
                    <a:pt x="2709" y="3226"/>
                    <a:pt x="2805" y="3293"/>
                  </a:cubicBezTo>
                  <a:lnTo>
                    <a:pt x="3188" y="3580"/>
                  </a:lnTo>
                  <a:lnTo>
                    <a:pt x="3121" y="3762"/>
                  </a:lnTo>
                  <a:cubicBezTo>
                    <a:pt x="3073" y="3886"/>
                    <a:pt x="3121" y="4020"/>
                    <a:pt x="3216" y="4107"/>
                  </a:cubicBezTo>
                  <a:lnTo>
                    <a:pt x="3618" y="4461"/>
                  </a:lnTo>
                  <a:lnTo>
                    <a:pt x="3628" y="4461"/>
                  </a:lnTo>
                  <a:cubicBezTo>
                    <a:pt x="3915" y="4403"/>
                    <a:pt x="4192" y="4327"/>
                    <a:pt x="4470" y="4231"/>
                  </a:cubicBezTo>
                  <a:lnTo>
                    <a:pt x="4527" y="4202"/>
                  </a:lnTo>
                  <a:cubicBezTo>
                    <a:pt x="4594" y="4183"/>
                    <a:pt x="4652" y="4154"/>
                    <a:pt x="4709" y="4135"/>
                  </a:cubicBezTo>
                  <a:lnTo>
                    <a:pt x="4767" y="4107"/>
                  </a:lnTo>
                  <a:lnTo>
                    <a:pt x="5389" y="3350"/>
                  </a:lnTo>
                  <a:cubicBezTo>
                    <a:pt x="5417" y="3322"/>
                    <a:pt x="5446" y="3284"/>
                    <a:pt x="5475" y="3245"/>
                  </a:cubicBezTo>
                  <a:cubicBezTo>
                    <a:pt x="5379" y="3245"/>
                    <a:pt x="5274" y="3255"/>
                    <a:pt x="5178" y="3255"/>
                  </a:cubicBezTo>
                  <a:cubicBezTo>
                    <a:pt x="3130" y="3255"/>
                    <a:pt x="1312" y="1944"/>
                    <a:pt x="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6241730" y="2077679"/>
              <a:ext cx="338728" cy="251597"/>
            </a:xfrm>
            <a:custGeom>
              <a:avLst/>
              <a:gdLst/>
              <a:ahLst/>
              <a:cxnLst/>
              <a:rect l="l" t="t" r="r" b="b"/>
              <a:pathLst>
                <a:path w="12899" h="9581" extrusionOk="0">
                  <a:moveTo>
                    <a:pt x="11296" y="1"/>
                  </a:moveTo>
                  <a:cubicBezTo>
                    <a:pt x="11159" y="1"/>
                    <a:pt x="11024" y="135"/>
                    <a:pt x="11099" y="299"/>
                  </a:cubicBezTo>
                  <a:cubicBezTo>
                    <a:pt x="12420" y="3103"/>
                    <a:pt x="11482" y="6443"/>
                    <a:pt x="8889" y="8146"/>
                  </a:cubicBezTo>
                  <a:cubicBezTo>
                    <a:pt x="7847" y="8829"/>
                    <a:pt x="6665" y="9161"/>
                    <a:pt x="5492" y="9161"/>
                  </a:cubicBezTo>
                  <a:cubicBezTo>
                    <a:pt x="3754" y="9161"/>
                    <a:pt x="2034" y="8434"/>
                    <a:pt x="811" y="7046"/>
                  </a:cubicBezTo>
                  <a:lnTo>
                    <a:pt x="811" y="7046"/>
                  </a:lnTo>
                  <a:lnTo>
                    <a:pt x="1529" y="7285"/>
                  </a:lnTo>
                  <a:cubicBezTo>
                    <a:pt x="1557" y="7295"/>
                    <a:pt x="1584" y="7300"/>
                    <a:pt x="1609" y="7300"/>
                  </a:cubicBezTo>
                  <a:cubicBezTo>
                    <a:pt x="1821" y="7300"/>
                    <a:pt x="1903" y="6970"/>
                    <a:pt x="1663" y="6893"/>
                  </a:cubicBezTo>
                  <a:lnTo>
                    <a:pt x="285" y="6433"/>
                  </a:lnTo>
                  <a:cubicBezTo>
                    <a:pt x="264" y="6426"/>
                    <a:pt x="242" y="6423"/>
                    <a:pt x="221" y="6423"/>
                  </a:cubicBezTo>
                  <a:cubicBezTo>
                    <a:pt x="102" y="6423"/>
                    <a:pt x="1" y="6531"/>
                    <a:pt x="17" y="6653"/>
                  </a:cubicBezTo>
                  <a:lnTo>
                    <a:pt x="247" y="8261"/>
                  </a:lnTo>
                  <a:cubicBezTo>
                    <a:pt x="256" y="8366"/>
                    <a:pt x="352" y="8443"/>
                    <a:pt x="448" y="8443"/>
                  </a:cubicBezTo>
                  <a:lnTo>
                    <a:pt x="476" y="8443"/>
                  </a:lnTo>
                  <a:cubicBezTo>
                    <a:pt x="601" y="8424"/>
                    <a:pt x="677" y="8319"/>
                    <a:pt x="658" y="8204"/>
                  </a:cubicBezTo>
                  <a:lnTo>
                    <a:pt x="534" y="7352"/>
                  </a:lnTo>
                  <a:lnTo>
                    <a:pt x="534" y="7352"/>
                  </a:lnTo>
                  <a:cubicBezTo>
                    <a:pt x="1834" y="8816"/>
                    <a:pt x="3652" y="9581"/>
                    <a:pt x="5492" y="9581"/>
                  </a:cubicBezTo>
                  <a:cubicBezTo>
                    <a:pt x="6754" y="9581"/>
                    <a:pt x="8026" y="9221"/>
                    <a:pt x="9147" y="8481"/>
                  </a:cubicBezTo>
                  <a:cubicBezTo>
                    <a:pt x="11903" y="6663"/>
                    <a:pt x="12899" y="3103"/>
                    <a:pt x="11482" y="117"/>
                  </a:cubicBezTo>
                  <a:lnTo>
                    <a:pt x="11482" y="117"/>
                  </a:lnTo>
                  <a:lnTo>
                    <a:pt x="11482" y="126"/>
                  </a:lnTo>
                  <a:cubicBezTo>
                    <a:pt x="11439" y="38"/>
                    <a:pt x="11367" y="1"/>
                    <a:pt x="11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6191390" y="1981489"/>
              <a:ext cx="338807" cy="251676"/>
            </a:xfrm>
            <a:custGeom>
              <a:avLst/>
              <a:gdLst/>
              <a:ahLst/>
              <a:cxnLst/>
              <a:rect l="l" t="t" r="r" b="b"/>
              <a:pathLst>
                <a:path w="12902" h="9584" extrusionOk="0">
                  <a:moveTo>
                    <a:pt x="7403" y="1"/>
                  </a:moveTo>
                  <a:cubicBezTo>
                    <a:pt x="6141" y="1"/>
                    <a:pt x="4870" y="360"/>
                    <a:pt x="3752" y="1100"/>
                  </a:cubicBezTo>
                  <a:cubicBezTo>
                    <a:pt x="996" y="2909"/>
                    <a:pt x="1" y="6479"/>
                    <a:pt x="1417" y="9465"/>
                  </a:cubicBezTo>
                  <a:cubicBezTo>
                    <a:pt x="1456" y="9548"/>
                    <a:pt x="1524" y="9583"/>
                    <a:pt x="1593" y="9583"/>
                  </a:cubicBezTo>
                  <a:cubicBezTo>
                    <a:pt x="1728" y="9583"/>
                    <a:pt x="1867" y="9448"/>
                    <a:pt x="1790" y="9283"/>
                  </a:cubicBezTo>
                  <a:cubicBezTo>
                    <a:pt x="1398" y="8450"/>
                    <a:pt x="1197" y="7541"/>
                    <a:pt x="1197" y="6622"/>
                  </a:cubicBezTo>
                  <a:cubicBezTo>
                    <a:pt x="1197" y="4038"/>
                    <a:pt x="2805" y="1722"/>
                    <a:pt x="5226" y="813"/>
                  </a:cubicBezTo>
                  <a:cubicBezTo>
                    <a:pt x="5937" y="546"/>
                    <a:pt x="6674" y="417"/>
                    <a:pt x="7405" y="417"/>
                  </a:cubicBezTo>
                  <a:cubicBezTo>
                    <a:pt x="9165" y="417"/>
                    <a:pt x="10884" y="1166"/>
                    <a:pt x="12088" y="2545"/>
                  </a:cubicBezTo>
                  <a:lnTo>
                    <a:pt x="11370" y="2306"/>
                  </a:lnTo>
                  <a:cubicBezTo>
                    <a:pt x="11343" y="2297"/>
                    <a:pt x="11318" y="2294"/>
                    <a:pt x="11294" y="2294"/>
                  </a:cubicBezTo>
                  <a:cubicBezTo>
                    <a:pt x="11081" y="2294"/>
                    <a:pt x="11004" y="2612"/>
                    <a:pt x="11236" y="2698"/>
                  </a:cubicBezTo>
                  <a:lnTo>
                    <a:pt x="12614" y="3148"/>
                  </a:lnTo>
                  <a:cubicBezTo>
                    <a:pt x="12634" y="3158"/>
                    <a:pt x="12653" y="3167"/>
                    <a:pt x="12672" y="3167"/>
                  </a:cubicBezTo>
                  <a:cubicBezTo>
                    <a:pt x="12806" y="3167"/>
                    <a:pt x="12901" y="3053"/>
                    <a:pt x="12882" y="2928"/>
                  </a:cubicBezTo>
                  <a:lnTo>
                    <a:pt x="12653" y="1320"/>
                  </a:lnTo>
                  <a:cubicBezTo>
                    <a:pt x="12635" y="1196"/>
                    <a:pt x="12543" y="1139"/>
                    <a:pt x="12450" y="1139"/>
                  </a:cubicBezTo>
                  <a:cubicBezTo>
                    <a:pt x="12336" y="1139"/>
                    <a:pt x="12220" y="1225"/>
                    <a:pt x="12241" y="1378"/>
                  </a:cubicBezTo>
                  <a:lnTo>
                    <a:pt x="12366" y="2229"/>
                  </a:lnTo>
                  <a:cubicBezTo>
                    <a:pt x="11066" y="765"/>
                    <a:pt x="9244" y="1"/>
                    <a:pt x="7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41"/>
          <p:cNvGrpSpPr/>
          <p:nvPr/>
        </p:nvGrpSpPr>
        <p:grpSpPr>
          <a:xfrm>
            <a:off x="3342811" y="751295"/>
            <a:ext cx="486877" cy="483887"/>
            <a:chOff x="2180884" y="2888719"/>
            <a:chExt cx="376752" cy="374468"/>
          </a:xfrm>
        </p:grpSpPr>
        <p:sp>
          <p:nvSpPr>
            <p:cNvPr id="1458" name="Google Shape;1458;p41"/>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1"/>
          <p:cNvGrpSpPr/>
          <p:nvPr/>
        </p:nvGrpSpPr>
        <p:grpSpPr>
          <a:xfrm>
            <a:off x="5206945" y="877700"/>
            <a:ext cx="373983" cy="363622"/>
            <a:chOff x="3512070" y="1956222"/>
            <a:chExt cx="373983" cy="363622"/>
          </a:xfrm>
        </p:grpSpPr>
        <p:sp>
          <p:nvSpPr>
            <p:cNvPr id="1473" name="Google Shape;1473;p41"/>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41"/>
          <p:cNvGrpSpPr/>
          <p:nvPr/>
        </p:nvGrpSpPr>
        <p:grpSpPr>
          <a:xfrm>
            <a:off x="7183190" y="947388"/>
            <a:ext cx="452049" cy="363629"/>
            <a:chOff x="1295502" y="2437362"/>
            <a:chExt cx="402645" cy="323917"/>
          </a:xfrm>
        </p:grpSpPr>
        <p:sp>
          <p:nvSpPr>
            <p:cNvPr id="1491" name="Google Shape;1491;p41"/>
            <p:cNvSpPr/>
            <p:nvPr/>
          </p:nvSpPr>
          <p:spPr>
            <a:xfrm>
              <a:off x="1295502" y="2437362"/>
              <a:ext cx="402645" cy="278724"/>
            </a:xfrm>
            <a:custGeom>
              <a:avLst/>
              <a:gdLst/>
              <a:ahLst/>
              <a:cxnLst/>
              <a:rect l="l" t="t" r="r" b="b"/>
              <a:pathLst>
                <a:path w="15333" h="10614" extrusionOk="0">
                  <a:moveTo>
                    <a:pt x="412" y="0"/>
                  </a:moveTo>
                  <a:cubicBezTo>
                    <a:pt x="183" y="0"/>
                    <a:pt x="1" y="182"/>
                    <a:pt x="1" y="412"/>
                  </a:cubicBez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1295502" y="2437362"/>
              <a:ext cx="402645" cy="278724"/>
            </a:xfrm>
            <a:custGeom>
              <a:avLst/>
              <a:gdLst/>
              <a:ahLst/>
              <a:cxnLst/>
              <a:rect l="l" t="t" r="r" b="b"/>
              <a:pathLst>
                <a:path w="15333" h="10614" extrusionOk="0">
                  <a:moveTo>
                    <a:pt x="13954" y="0"/>
                  </a:moveTo>
                  <a:lnTo>
                    <a:pt x="13954" y="9618"/>
                  </a:lnTo>
                  <a:cubicBezTo>
                    <a:pt x="13954" y="9838"/>
                    <a:pt x="13763" y="10030"/>
                    <a:pt x="13543" y="10030"/>
                  </a:cubicBezTo>
                  <a:lnTo>
                    <a:pt x="1" y="10030"/>
                  </a:ln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1324651" y="2467771"/>
              <a:ext cx="344347" cy="217905"/>
            </a:xfrm>
            <a:custGeom>
              <a:avLst/>
              <a:gdLst/>
              <a:ahLst/>
              <a:cxnLst/>
              <a:rect l="l" t="t" r="r" b="b"/>
              <a:pathLst>
                <a:path w="13113" h="8298" extrusionOk="0">
                  <a:moveTo>
                    <a:pt x="1159" y="0"/>
                  </a:moveTo>
                  <a:cubicBezTo>
                    <a:pt x="1130" y="0"/>
                    <a:pt x="1101" y="19"/>
                    <a:pt x="1101" y="48"/>
                  </a:cubicBezTo>
                  <a:cubicBezTo>
                    <a:pt x="1082" y="622"/>
                    <a:pt x="623" y="1072"/>
                    <a:pt x="49" y="1101"/>
                  </a:cubicBezTo>
                  <a:cubicBezTo>
                    <a:pt x="20" y="1101"/>
                    <a:pt x="1" y="1129"/>
                    <a:pt x="1" y="1158"/>
                  </a:cubicBezTo>
                  <a:lnTo>
                    <a:pt x="1" y="7139"/>
                  </a:lnTo>
                  <a:cubicBezTo>
                    <a:pt x="1" y="7168"/>
                    <a:pt x="20" y="7187"/>
                    <a:pt x="49" y="7187"/>
                  </a:cubicBezTo>
                  <a:cubicBezTo>
                    <a:pt x="623" y="7216"/>
                    <a:pt x="1082" y="7675"/>
                    <a:pt x="1101" y="8250"/>
                  </a:cubicBezTo>
                  <a:cubicBezTo>
                    <a:pt x="1101" y="8278"/>
                    <a:pt x="1130" y="8297"/>
                    <a:pt x="1159" y="8297"/>
                  </a:cubicBezTo>
                  <a:lnTo>
                    <a:pt x="11897" y="8297"/>
                  </a:lnTo>
                  <a:cubicBezTo>
                    <a:pt x="11925" y="8297"/>
                    <a:pt x="11945" y="8278"/>
                    <a:pt x="11945" y="8250"/>
                  </a:cubicBezTo>
                  <a:cubicBezTo>
                    <a:pt x="11973" y="7662"/>
                    <a:pt x="12452" y="7197"/>
                    <a:pt x="13037" y="7197"/>
                  </a:cubicBezTo>
                  <a:cubicBezTo>
                    <a:pt x="13043" y="7197"/>
                    <a:pt x="13049" y="7197"/>
                    <a:pt x="13055" y="7197"/>
                  </a:cubicBezTo>
                  <a:cubicBezTo>
                    <a:pt x="13083" y="7197"/>
                    <a:pt x="13112" y="7168"/>
                    <a:pt x="13112" y="7139"/>
                  </a:cubicBezTo>
                  <a:lnTo>
                    <a:pt x="13112" y="1158"/>
                  </a:lnTo>
                  <a:cubicBezTo>
                    <a:pt x="13112" y="1129"/>
                    <a:pt x="13083" y="1101"/>
                    <a:pt x="13055" y="1101"/>
                  </a:cubicBezTo>
                  <a:cubicBezTo>
                    <a:pt x="12461" y="1101"/>
                    <a:pt x="11973" y="641"/>
                    <a:pt x="11945" y="48"/>
                  </a:cubicBezTo>
                  <a:cubicBezTo>
                    <a:pt x="11945" y="19"/>
                    <a:pt x="11925" y="0"/>
                    <a:pt x="11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1600617" y="2467771"/>
              <a:ext cx="68381" cy="217905"/>
            </a:xfrm>
            <a:custGeom>
              <a:avLst/>
              <a:gdLst/>
              <a:ahLst/>
              <a:cxnLst/>
              <a:rect l="l" t="t" r="r" b="b"/>
              <a:pathLst>
                <a:path w="2604" h="8298" extrusionOk="0">
                  <a:moveTo>
                    <a:pt x="0" y="0"/>
                  </a:moveTo>
                  <a:cubicBezTo>
                    <a:pt x="19" y="0"/>
                    <a:pt x="48" y="19"/>
                    <a:pt x="48" y="48"/>
                  </a:cubicBezTo>
                  <a:cubicBezTo>
                    <a:pt x="77" y="641"/>
                    <a:pt x="565" y="1101"/>
                    <a:pt x="1158" y="1101"/>
                  </a:cubicBezTo>
                  <a:cubicBezTo>
                    <a:pt x="1187" y="1101"/>
                    <a:pt x="1206" y="1129"/>
                    <a:pt x="1206" y="1158"/>
                  </a:cubicBezTo>
                  <a:lnTo>
                    <a:pt x="1206" y="7139"/>
                  </a:lnTo>
                  <a:cubicBezTo>
                    <a:pt x="1206" y="7168"/>
                    <a:pt x="1187" y="7197"/>
                    <a:pt x="1158" y="7197"/>
                  </a:cubicBezTo>
                  <a:cubicBezTo>
                    <a:pt x="565" y="7197"/>
                    <a:pt x="77" y="7656"/>
                    <a:pt x="48" y="8250"/>
                  </a:cubicBezTo>
                  <a:cubicBezTo>
                    <a:pt x="48" y="8278"/>
                    <a:pt x="19" y="8297"/>
                    <a:pt x="0" y="8297"/>
                  </a:cubicBezTo>
                  <a:lnTo>
                    <a:pt x="1388" y="8297"/>
                  </a:lnTo>
                  <a:cubicBezTo>
                    <a:pt x="1416" y="8297"/>
                    <a:pt x="1436" y="8278"/>
                    <a:pt x="1436" y="8250"/>
                  </a:cubicBezTo>
                  <a:cubicBezTo>
                    <a:pt x="1464" y="7656"/>
                    <a:pt x="1952" y="7197"/>
                    <a:pt x="2546" y="7197"/>
                  </a:cubicBezTo>
                  <a:cubicBezTo>
                    <a:pt x="2574" y="7197"/>
                    <a:pt x="2603" y="7168"/>
                    <a:pt x="2603" y="7139"/>
                  </a:cubicBezTo>
                  <a:lnTo>
                    <a:pt x="2603" y="1158"/>
                  </a:lnTo>
                  <a:cubicBezTo>
                    <a:pt x="2603" y="1129"/>
                    <a:pt x="2574" y="1101"/>
                    <a:pt x="2546" y="1101"/>
                  </a:cubicBezTo>
                  <a:cubicBezTo>
                    <a:pt x="1952" y="1101"/>
                    <a:pt x="1464" y="641"/>
                    <a:pt x="1436" y="48"/>
                  </a:cubicBezTo>
                  <a:cubicBezTo>
                    <a:pt x="1436" y="19"/>
                    <a:pt x="1416" y="0"/>
                    <a:pt x="1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1557445" y="2680871"/>
              <a:ext cx="66044" cy="80408"/>
            </a:xfrm>
            <a:custGeom>
              <a:avLst/>
              <a:gdLst/>
              <a:ahLst/>
              <a:cxnLst/>
              <a:rect l="l" t="t" r="r" b="b"/>
              <a:pathLst>
                <a:path w="2515" h="3062" extrusionOk="0">
                  <a:moveTo>
                    <a:pt x="1156" y="1"/>
                  </a:moveTo>
                  <a:lnTo>
                    <a:pt x="17" y="2393"/>
                  </a:lnTo>
                  <a:cubicBezTo>
                    <a:pt x="0" y="2419"/>
                    <a:pt x="21" y="2452"/>
                    <a:pt x="53" y="2452"/>
                  </a:cubicBezTo>
                  <a:cubicBezTo>
                    <a:pt x="57" y="2452"/>
                    <a:pt x="61" y="2452"/>
                    <a:pt x="65" y="2451"/>
                  </a:cubicBezTo>
                  <a:lnTo>
                    <a:pt x="831" y="2336"/>
                  </a:lnTo>
                  <a:cubicBezTo>
                    <a:pt x="836" y="2333"/>
                    <a:pt x="840" y="2332"/>
                    <a:pt x="844" y="2332"/>
                  </a:cubicBezTo>
                  <a:cubicBezTo>
                    <a:pt x="855" y="2332"/>
                    <a:pt x="862" y="2341"/>
                    <a:pt x="869" y="2355"/>
                  </a:cubicBezTo>
                  <a:lnTo>
                    <a:pt x="1300" y="3044"/>
                  </a:lnTo>
                  <a:cubicBezTo>
                    <a:pt x="1308" y="3056"/>
                    <a:pt x="1319" y="3061"/>
                    <a:pt x="1330" y="3061"/>
                  </a:cubicBezTo>
                  <a:cubicBezTo>
                    <a:pt x="1346" y="3061"/>
                    <a:pt x="1361" y="3051"/>
                    <a:pt x="1367" y="3034"/>
                  </a:cubicBezTo>
                  <a:lnTo>
                    <a:pt x="2515" y="642"/>
                  </a:lnTo>
                  <a:lnTo>
                    <a:pt x="11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1607129" y="2680871"/>
              <a:ext cx="66070" cy="80408"/>
            </a:xfrm>
            <a:custGeom>
              <a:avLst/>
              <a:gdLst/>
              <a:ahLst/>
              <a:cxnLst/>
              <a:rect l="l" t="t" r="r" b="b"/>
              <a:pathLst>
                <a:path w="2516" h="3062" extrusionOk="0">
                  <a:moveTo>
                    <a:pt x="1350" y="1"/>
                  </a:moveTo>
                  <a:lnTo>
                    <a:pt x="1" y="642"/>
                  </a:lnTo>
                  <a:lnTo>
                    <a:pt x="1140" y="3034"/>
                  </a:lnTo>
                  <a:cubicBezTo>
                    <a:pt x="1151" y="3051"/>
                    <a:pt x="1168" y="3061"/>
                    <a:pt x="1185" y="3061"/>
                  </a:cubicBezTo>
                  <a:cubicBezTo>
                    <a:pt x="1197" y="3061"/>
                    <a:pt x="1208" y="3056"/>
                    <a:pt x="1216" y="3044"/>
                  </a:cubicBezTo>
                  <a:lnTo>
                    <a:pt x="1637" y="2355"/>
                  </a:lnTo>
                  <a:cubicBezTo>
                    <a:pt x="1644" y="2341"/>
                    <a:pt x="1657" y="2332"/>
                    <a:pt x="1670" y="2332"/>
                  </a:cubicBezTo>
                  <a:cubicBezTo>
                    <a:pt x="1675" y="2332"/>
                    <a:pt x="1680" y="2333"/>
                    <a:pt x="1685" y="2336"/>
                  </a:cubicBezTo>
                  <a:lnTo>
                    <a:pt x="2451" y="2451"/>
                  </a:lnTo>
                  <a:cubicBezTo>
                    <a:pt x="2455" y="2452"/>
                    <a:pt x="2459" y="2452"/>
                    <a:pt x="2463" y="2452"/>
                  </a:cubicBezTo>
                  <a:cubicBezTo>
                    <a:pt x="2495" y="2452"/>
                    <a:pt x="2516" y="2419"/>
                    <a:pt x="2499" y="2393"/>
                  </a:cubicBezTo>
                  <a:lnTo>
                    <a:pt x="1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1556631" y="2604927"/>
              <a:ext cx="117146" cy="115229"/>
            </a:xfrm>
            <a:custGeom>
              <a:avLst/>
              <a:gdLst/>
              <a:ahLst/>
              <a:cxnLst/>
              <a:rect l="l" t="t" r="r" b="b"/>
              <a:pathLst>
                <a:path w="4461" h="4388" extrusionOk="0">
                  <a:moveTo>
                    <a:pt x="2234" y="0"/>
                  </a:moveTo>
                  <a:cubicBezTo>
                    <a:pt x="2113" y="0"/>
                    <a:pt x="1991" y="36"/>
                    <a:pt x="1886" y="108"/>
                  </a:cubicBezTo>
                  <a:cubicBezTo>
                    <a:pt x="1790" y="179"/>
                    <a:pt x="1675" y="218"/>
                    <a:pt x="1562" y="218"/>
                  </a:cubicBezTo>
                  <a:cubicBezTo>
                    <a:pt x="1539" y="218"/>
                    <a:pt x="1516" y="216"/>
                    <a:pt x="1493" y="213"/>
                  </a:cubicBezTo>
                  <a:cubicBezTo>
                    <a:pt x="1477" y="212"/>
                    <a:pt x="1461" y="211"/>
                    <a:pt x="1444" y="211"/>
                  </a:cubicBezTo>
                  <a:cubicBezTo>
                    <a:pt x="1205" y="211"/>
                    <a:pt x="989" y="342"/>
                    <a:pt x="890" y="557"/>
                  </a:cubicBezTo>
                  <a:cubicBezTo>
                    <a:pt x="833" y="691"/>
                    <a:pt x="728" y="797"/>
                    <a:pt x="603" y="854"/>
                  </a:cubicBezTo>
                  <a:cubicBezTo>
                    <a:pt x="373" y="959"/>
                    <a:pt x="230" y="1199"/>
                    <a:pt x="259" y="1448"/>
                  </a:cubicBezTo>
                  <a:cubicBezTo>
                    <a:pt x="268" y="1591"/>
                    <a:pt x="230" y="1735"/>
                    <a:pt x="153" y="1849"/>
                  </a:cubicBezTo>
                  <a:cubicBezTo>
                    <a:pt x="0" y="2060"/>
                    <a:pt x="0" y="2328"/>
                    <a:pt x="153" y="2539"/>
                  </a:cubicBezTo>
                  <a:cubicBezTo>
                    <a:pt x="230" y="2653"/>
                    <a:pt x="268" y="2797"/>
                    <a:pt x="259" y="2940"/>
                  </a:cubicBezTo>
                  <a:cubicBezTo>
                    <a:pt x="230" y="3189"/>
                    <a:pt x="373" y="3429"/>
                    <a:pt x="603" y="3534"/>
                  </a:cubicBezTo>
                  <a:cubicBezTo>
                    <a:pt x="728" y="3591"/>
                    <a:pt x="833" y="3697"/>
                    <a:pt x="890" y="3831"/>
                  </a:cubicBezTo>
                  <a:cubicBezTo>
                    <a:pt x="989" y="4046"/>
                    <a:pt x="1205" y="4177"/>
                    <a:pt x="1444" y="4177"/>
                  </a:cubicBezTo>
                  <a:cubicBezTo>
                    <a:pt x="1461" y="4177"/>
                    <a:pt x="1477" y="4176"/>
                    <a:pt x="1493" y="4175"/>
                  </a:cubicBezTo>
                  <a:cubicBezTo>
                    <a:pt x="1516" y="4172"/>
                    <a:pt x="1539" y="4170"/>
                    <a:pt x="1562" y="4170"/>
                  </a:cubicBezTo>
                  <a:cubicBezTo>
                    <a:pt x="1675" y="4170"/>
                    <a:pt x="1790" y="4209"/>
                    <a:pt x="1886" y="4280"/>
                  </a:cubicBezTo>
                  <a:cubicBezTo>
                    <a:pt x="1991" y="4352"/>
                    <a:pt x="2113" y="4388"/>
                    <a:pt x="2234" y="4388"/>
                  </a:cubicBezTo>
                  <a:cubicBezTo>
                    <a:pt x="2355" y="4388"/>
                    <a:pt x="2474" y="4352"/>
                    <a:pt x="2575" y="4280"/>
                  </a:cubicBezTo>
                  <a:cubicBezTo>
                    <a:pt x="2670" y="4209"/>
                    <a:pt x="2785" y="4170"/>
                    <a:pt x="2904" y="4170"/>
                  </a:cubicBezTo>
                  <a:cubicBezTo>
                    <a:pt x="2928" y="4170"/>
                    <a:pt x="2952" y="4172"/>
                    <a:pt x="2977" y="4175"/>
                  </a:cubicBezTo>
                  <a:cubicBezTo>
                    <a:pt x="2992" y="4176"/>
                    <a:pt x="3008" y="4177"/>
                    <a:pt x="3024" y="4177"/>
                  </a:cubicBezTo>
                  <a:cubicBezTo>
                    <a:pt x="3255" y="4177"/>
                    <a:pt x="3472" y="4046"/>
                    <a:pt x="3580" y="3831"/>
                  </a:cubicBezTo>
                  <a:cubicBezTo>
                    <a:pt x="3637" y="3697"/>
                    <a:pt x="3742" y="3591"/>
                    <a:pt x="3867" y="3534"/>
                  </a:cubicBezTo>
                  <a:cubicBezTo>
                    <a:pt x="4096" y="3429"/>
                    <a:pt x="4230" y="3189"/>
                    <a:pt x="4211" y="2940"/>
                  </a:cubicBezTo>
                  <a:cubicBezTo>
                    <a:pt x="4202" y="2797"/>
                    <a:pt x="4230" y="2653"/>
                    <a:pt x="4316" y="2539"/>
                  </a:cubicBezTo>
                  <a:cubicBezTo>
                    <a:pt x="4460" y="2328"/>
                    <a:pt x="4460" y="2060"/>
                    <a:pt x="4316" y="1849"/>
                  </a:cubicBezTo>
                  <a:cubicBezTo>
                    <a:pt x="4230" y="1735"/>
                    <a:pt x="4202" y="1591"/>
                    <a:pt x="4211" y="1448"/>
                  </a:cubicBezTo>
                  <a:cubicBezTo>
                    <a:pt x="4230" y="1199"/>
                    <a:pt x="4096" y="959"/>
                    <a:pt x="3867" y="854"/>
                  </a:cubicBezTo>
                  <a:cubicBezTo>
                    <a:pt x="3742" y="797"/>
                    <a:pt x="3637" y="691"/>
                    <a:pt x="3580" y="557"/>
                  </a:cubicBezTo>
                  <a:cubicBezTo>
                    <a:pt x="3472" y="342"/>
                    <a:pt x="3255" y="211"/>
                    <a:pt x="3024" y="211"/>
                  </a:cubicBezTo>
                  <a:cubicBezTo>
                    <a:pt x="3008" y="211"/>
                    <a:pt x="2992" y="212"/>
                    <a:pt x="2977" y="213"/>
                  </a:cubicBezTo>
                  <a:cubicBezTo>
                    <a:pt x="2952" y="216"/>
                    <a:pt x="2928" y="218"/>
                    <a:pt x="2904" y="218"/>
                  </a:cubicBezTo>
                  <a:cubicBezTo>
                    <a:pt x="2785" y="218"/>
                    <a:pt x="2670" y="179"/>
                    <a:pt x="2575" y="108"/>
                  </a:cubicBezTo>
                  <a:cubicBezTo>
                    <a:pt x="2474" y="36"/>
                    <a:pt x="2355" y="0"/>
                    <a:pt x="2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1595076" y="2714300"/>
              <a:ext cx="2048" cy="26"/>
            </a:xfrm>
            <a:custGeom>
              <a:avLst/>
              <a:gdLst/>
              <a:ahLst/>
              <a:cxnLst/>
              <a:rect l="l" t="t" r="r" b="b"/>
              <a:pathLst>
                <a:path w="78" h="1" extrusionOk="0">
                  <a:moveTo>
                    <a:pt x="1" y="0"/>
                  </a:moveTo>
                  <a:lnTo>
                    <a:pt x="29" y="0"/>
                  </a:lnTo>
                  <a:lnTo>
                    <a:pt x="77" y="0"/>
                  </a:lnTo>
                  <a:cubicBezTo>
                    <a:pt x="48" y="0"/>
                    <a:pt x="29" y="0"/>
                    <a:pt x="1"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1595076" y="2610757"/>
              <a:ext cx="2048" cy="26"/>
            </a:xfrm>
            <a:custGeom>
              <a:avLst/>
              <a:gdLst/>
              <a:ahLst/>
              <a:cxnLst/>
              <a:rect l="l" t="t" r="r" b="b"/>
              <a:pathLst>
                <a:path w="78" h="1" extrusionOk="0">
                  <a:moveTo>
                    <a:pt x="77" y="1"/>
                  </a:moveTo>
                  <a:lnTo>
                    <a:pt x="29" y="1"/>
                  </a:lnTo>
                  <a:lnTo>
                    <a:pt x="1" y="1"/>
                  </a:lnTo>
                  <a:cubicBezTo>
                    <a:pt x="29" y="1"/>
                    <a:pt x="48" y="1"/>
                    <a:pt x="77"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1583023" y="2630872"/>
              <a:ext cx="63602" cy="63339"/>
            </a:xfrm>
            <a:custGeom>
              <a:avLst/>
              <a:gdLst/>
              <a:ahLst/>
              <a:cxnLst/>
              <a:rect l="l" t="t" r="r" b="b"/>
              <a:pathLst>
                <a:path w="2422" h="2412" extrusionOk="0">
                  <a:moveTo>
                    <a:pt x="1206" y="0"/>
                  </a:moveTo>
                  <a:cubicBezTo>
                    <a:pt x="546" y="0"/>
                    <a:pt x="0" y="536"/>
                    <a:pt x="0" y="1206"/>
                  </a:cubicBezTo>
                  <a:cubicBezTo>
                    <a:pt x="0" y="1866"/>
                    <a:pt x="546" y="2412"/>
                    <a:pt x="1206" y="2412"/>
                  </a:cubicBezTo>
                  <a:cubicBezTo>
                    <a:pt x="1876" y="2412"/>
                    <a:pt x="2421" y="1866"/>
                    <a:pt x="2421" y="1206"/>
                  </a:cubicBezTo>
                  <a:cubicBezTo>
                    <a:pt x="2421" y="536"/>
                    <a:pt x="1876" y="0"/>
                    <a:pt x="1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1595076" y="2630872"/>
              <a:ext cx="56827" cy="63287"/>
            </a:xfrm>
            <a:custGeom>
              <a:avLst/>
              <a:gdLst/>
              <a:ahLst/>
              <a:cxnLst/>
              <a:rect l="l" t="t" r="r" b="b"/>
              <a:pathLst>
                <a:path w="2164" h="2410" extrusionOk="0">
                  <a:moveTo>
                    <a:pt x="757" y="0"/>
                  </a:moveTo>
                  <a:cubicBezTo>
                    <a:pt x="479" y="0"/>
                    <a:pt x="211" y="96"/>
                    <a:pt x="1" y="268"/>
                  </a:cubicBezTo>
                  <a:cubicBezTo>
                    <a:pt x="603" y="747"/>
                    <a:pt x="603" y="1665"/>
                    <a:pt x="1" y="2153"/>
                  </a:cubicBezTo>
                  <a:cubicBezTo>
                    <a:pt x="224" y="2328"/>
                    <a:pt x="485" y="2410"/>
                    <a:pt x="741" y="2410"/>
                  </a:cubicBezTo>
                  <a:cubicBezTo>
                    <a:pt x="1229" y="2410"/>
                    <a:pt x="1704" y="2113"/>
                    <a:pt x="1886" y="1598"/>
                  </a:cubicBezTo>
                  <a:cubicBezTo>
                    <a:pt x="2163" y="823"/>
                    <a:pt x="1580"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1370054" y="2536074"/>
              <a:ext cx="253304" cy="12158"/>
            </a:xfrm>
            <a:custGeom>
              <a:avLst/>
              <a:gdLst/>
              <a:ahLst/>
              <a:cxnLst/>
              <a:rect l="l" t="t" r="r" b="b"/>
              <a:pathLst>
                <a:path w="9646" h="463" extrusionOk="0">
                  <a:moveTo>
                    <a:pt x="303" y="1"/>
                  </a:moveTo>
                  <a:cubicBezTo>
                    <a:pt x="1" y="1"/>
                    <a:pt x="4" y="462"/>
                    <a:pt x="311" y="462"/>
                  </a:cubicBezTo>
                  <a:cubicBezTo>
                    <a:pt x="317" y="462"/>
                    <a:pt x="323" y="462"/>
                    <a:pt x="329" y="462"/>
                  </a:cubicBezTo>
                  <a:lnTo>
                    <a:pt x="9326" y="462"/>
                  </a:lnTo>
                  <a:cubicBezTo>
                    <a:pt x="9332" y="462"/>
                    <a:pt x="9338" y="462"/>
                    <a:pt x="9343" y="462"/>
                  </a:cubicBezTo>
                  <a:cubicBezTo>
                    <a:pt x="9642" y="462"/>
                    <a:pt x="9645" y="1"/>
                    <a:pt x="9352" y="1"/>
                  </a:cubicBezTo>
                  <a:cubicBezTo>
                    <a:pt x="9343" y="1"/>
                    <a:pt x="9335" y="1"/>
                    <a:pt x="9326" y="2"/>
                  </a:cubicBezTo>
                  <a:lnTo>
                    <a:pt x="329" y="2"/>
                  </a:lnTo>
                  <a:cubicBezTo>
                    <a:pt x="320" y="1"/>
                    <a:pt x="311"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1370054" y="2503170"/>
              <a:ext cx="253304" cy="12132"/>
            </a:xfrm>
            <a:custGeom>
              <a:avLst/>
              <a:gdLst/>
              <a:ahLst/>
              <a:cxnLst/>
              <a:rect l="l" t="t" r="r" b="b"/>
              <a:pathLst>
                <a:path w="9646" h="462" extrusionOk="0">
                  <a:moveTo>
                    <a:pt x="303" y="0"/>
                  </a:moveTo>
                  <a:cubicBezTo>
                    <a:pt x="1" y="0"/>
                    <a:pt x="4" y="461"/>
                    <a:pt x="311" y="461"/>
                  </a:cubicBezTo>
                  <a:cubicBezTo>
                    <a:pt x="317" y="461"/>
                    <a:pt x="323" y="461"/>
                    <a:pt x="329" y="461"/>
                  </a:cubicBezTo>
                  <a:lnTo>
                    <a:pt x="9326" y="461"/>
                  </a:lnTo>
                  <a:cubicBezTo>
                    <a:pt x="9332" y="461"/>
                    <a:pt x="9338" y="461"/>
                    <a:pt x="9343" y="461"/>
                  </a:cubicBezTo>
                  <a:cubicBezTo>
                    <a:pt x="9642" y="461"/>
                    <a:pt x="9645" y="0"/>
                    <a:pt x="9352" y="0"/>
                  </a:cubicBezTo>
                  <a:cubicBezTo>
                    <a:pt x="9343" y="0"/>
                    <a:pt x="9335" y="1"/>
                    <a:pt x="9326" y="1"/>
                  </a:cubicBezTo>
                  <a:lnTo>
                    <a:pt x="329" y="1"/>
                  </a:lnTo>
                  <a:cubicBezTo>
                    <a:pt x="320" y="1"/>
                    <a:pt x="311"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1370133" y="2569266"/>
              <a:ext cx="253146" cy="12132"/>
            </a:xfrm>
            <a:custGeom>
              <a:avLst/>
              <a:gdLst/>
              <a:ahLst/>
              <a:cxnLst/>
              <a:rect l="l" t="t" r="r" b="b"/>
              <a:pathLst>
                <a:path w="9640" h="462" extrusionOk="0">
                  <a:moveTo>
                    <a:pt x="300" y="0"/>
                  </a:moveTo>
                  <a:cubicBezTo>
                    <a:pt x="0" y="0"/>
                    <a:pt x="0" y="462"/>
                    <a:pt x="300" y="462"/>
                  </a:cubicBezTo>
                  <a:cubicBezTo>
                    <a:pt x="309" y="462"/>
                    <a:pt x="317" y="462"/>
                    <a:pt x="326" y="461"/>
                  </a:cubicBezTo>
                  <a:lnTo>
                    <a:pt x="9323" y="461"/>
                  </a:lnTo>
                  <a:cubicBezTo>
                    <a:pt x="9331" y="462"/>
                    <a:pt x="9340" y="462"/>
                    <a:pt x="9348" y="462"/>
                  </a:cubicBezTo>
                  <a:cubicBezTo>
                    <a:pt x="9639" y="462"/>
                    <a:pt x="9639" y="0"/>
                    <a:pt x="9348" y="0"/>
                  </a:cubicBezTo>
                  <a:cubicBezTo>
                    <a:pt x="9340" y="0"/>
                    <a:pt x="9331" y="1"/>
                    <a:pt x="9323" y="1"/>
                  </a:cubicBezTo>
                  <a:lnTo>
                    <a:pt x="326" y="1"/>
                  </a:lnTo>
                  <a:cubicBezTo>
                    <a:pt x="317" y="1"/>
                    <a:pt x="309"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1447521" y="2612228"/>
              <a:ext cx="98344" cy="12158"/>
            </a:xfrm>
            <a:custGeom>
              <a:avLst/>
              <a:gdLst/>
              <a:ahLst/>
              <a:cxnLst/>
              <a:rect l="l" t="t" r="r" b="b"/>
              <a:pathLst>
                <a:path w="3745" h="463" extrusionOk="0">
                  <a:moveTo>
                    <a:pt x="301" y="1"/>
                  </a:moveTo>
                  <a:cubicBezTo>
                    <a:pt x="1" y="1"/>
                    <a:pt x="1" y="462"/>
                    <a:pt x="301" y="462"/>
                  </a:cubicBezTo>
                  <a:cubicBezTo>
                    <a:pt x="309" y="462"/>
                    <a:pt x="318" y="462"/>
                    <a:pt x="327" y="461"/>
                  </a:cubicBezTo>
                  <a:lnTo>
                    <a:pt x="3418" y="461"/>
                  </a:lnTo>
                  <a:cubicBezTo>
                    <a:pt x="3427" y="462"/>
                    <a:pt x="3436" y="462"/>
                    <a:pt x="3445" y="462"/>
                  </a:cubicBezTo>
                  <a:cubicBezTo>
                    <a:pt x="3744" y="462"/>
                    <a:pt x="3744" y="1"/>
                    <a:pt x="3445" y="1"/>
                  </a:cubicBezTo>
                  <a:cubicBezTo>
                    <a:pt x="3436" y="1"/>
                    <a:pt x="3427" y="1"/>
                    <a:pt x="3418" y="2"/>
                  </a:cubicBezTo>
                  <a:lnTo>
                    <a:pt x="327" y="2"/>
                  </a:lnTo>
                  <a:cubicBezTo>
                    <a:pt x="318" y="1"/>
                    <a:pt x="309"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21" name="Google Shape;1521;p43"/>
          <p:cNvSpPr txBox="1">
            <a:spLocks noGrp="1"/>
          </p:cNvSpPr>
          <p:nvPr>
            <p:ph type="title" idx="6"/>
          </p:nvPr>
        </p:nvSpPr>
        <p:spPr>
          <a:xfrm>
            <a:off x="720000" y="23799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Resultados y discusión</a:t>
            </a:r>
            <a:endParaRPr dirty="0"/>
          </a:p>
        </p:txBody>
      </p:sp>
      <p:pic>
        <p:nvPicPr>
          <p:cNvPr id="6146" name="Picture 2" descr="Cultivo hidropónico de arándanos, más producción por hectárea -">
            <a:extLst>
              <a:ext uri="{FF2B5EF4-FFF2-40B4-BE49-F238E27FC236}">
                <a16:creationId xmlns:a16="http://schemas.microsoft.com/office/drawing/2014/main" id="{5B3E004F-187A-4E21-90DE-0D400E94A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83" y="948906"/>
            <a:ext cx="6422671" cy="4194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43954" y="4487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A (Zeatina)</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246168" y="605489"/>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a:t>
            </a:r>
          </a:p>
        </p:txBody>
      </p:sp>
      <p:pic>
        <p:nvPicPr>
          <p:cNvPr id="97" name="Imagen 96">
            <a:extLst>
              <a:ext uri="{FF2B5EF4-FFF2-40B4-BE49-F238E27FC236}">
                <a16:creationId xmlns:a16="http://schemas.microsoft.com/office/drawing/2014/main" id="{E1CF2AFA-887A-43F3-A84F-40D0D9A65C53}"/>
              </a:ext>
            </a:extLst>
          </p:cNvPr>
          <p:cNvPicPr/>
          <p:nvPr/>
        </p:nvPicPr>
        <p:blipFill rotWithShape="1">
          <a:blip r:embed="rId3"/>
          <a:srcRect r="49254" b="1446"/>
          <a:stretch/>
        </p:blipFill>
        <p:spPr bwMode="auto">
          <a:xfrm>
            <a:off x="246168" y="1042598"/>
            <a:ext cx="5514086" cy="3918790"/>
          </a:xfrm>
          <a:prstGeom prst="rect">
            <a:avLst/>
          </a:prstGeom>
          <a:ln>
            <a:noFill/>
          </a:ln>
          <a:extLst>
            <a:ext uri="{53640926-AAD7-44D8-BBD7-CCE9431645EC}">
              <a14:shadowObscured xmlns:a14="http://schemas.microsoft.com/office/drawing/2010/main"/>
            </a:ext>
          </a:extLst>
        </p:spPr>
      </p:pic>
      <p:sp>
        <p:nvSpPr>
          <p:cNvPr id="98" name="CuadroTexto 97">
            <a:extLst>
              <a:ext uri="{FF2B5EF4-FFF2-40B4-BE49-F238E27FC236}">
                <a16:creationId xmlns:a16="http://schemas.microsoft.com/office/drawing/2014/main" id="{C0F6A722-43D4-422A-8E0D-B5651927BCCB}"/>
              </a:ext>
            </a:extLst>
          </p:cNvPr>
          <p:cNvSpPr txBox="1"/>
          <p:nvPr/>
        </p:nvSpPr>
        <p:spPr>
          <a:xfrm>
            <a:off x="4798293" y="3001993"/>
            <a:ext cx="1121434" cy="261610"/>
          </a:xfrm>
          <a:prstGeom prst="rect">
            <a:avLst/>
          </a:prstGeom>
          <a:noFill/>
        </p:spPr>
        <p:txBody>
          <a:bodyPr wrap="square" rtlCol="0">
            <a:spAutoFit/>
          </a:bodyPr>
          <a:lstStyle/>
          <a:p>
            <a:r>
              <a:rPr lang="es-EC" sz="1100" dirty="0"/>
              <a:t>8,11 mm</a:t>
            </a:r>
          </a:p>
        </p:txBody>
      </p:sp>
      <p:sp>
        <p:nvSpPr>
          <p:cNvPr id="99" name="CuadroTexto 98">
            <a:extLst>
              <a:ext uri="{FF2B5EF4-FFF2-40B4-BE49-F238E27FC236}">
                <a16:creationId xmlns:a16="http://schemas.microsoft.com/office/drawing/2014/main" id="{3040A489-2D76-472C-BC1E-D8F3D203579A}"/>
              </a:ext>
            </a:extLst>
          </p:cNvPr>
          <p:cNvSpPr txBox="1"/>
          <p:nvPr/>
        </p:nvSpPr>
        <p:spPr>
          <a:xfrm>
            <a:off x="3735237" y="3158397"/>
            <a:ext cx="1121434" cy="261610"/>
          </a:xfrm>
          <a:prstGeom prst="rect">
            <a:avLst/>
          </a:prstGeom>
          <a:noFill/>
        </p:spPr>
        <p:txBody>
          <a:bodyPr wrap="square" rtlCol="0">
            <a:spAutoFit/>
          </a:bodyPr>
          <a:lstStyle/>
          <a:p>
            <a:r>
              <a:rPr lang="es-EC" sz="1100" dirty="0"/>
              <a:t>4,95 mm</a:t>
            </a:r>
          </a:p>
        </p:txBody>
      </p:sp>
      <p:sp>
        <p:nvSpPr>
          <p:cNvPr id="100" name="CuadroTexto 99">
            <a:extLst>
              <a:ext uri="{FF2B5EF4-FFF2-40B4-BE49-F238E27FC236}">
                <a16:creationId xmlns:a16="http://schemas.microsoft.com/office/drawing/2014/main" id="{7FB28FC9-16C0-4F4B-84D3-53F57BED4CB2}"/>
              </a:ext>
            </a:extLst>
          </p:cNvPr>
          <p:cNvSpPr txBox="1"/>
          <p:nvPr/>
        </p:nvSpPr>
        <p:spPr>
          <a:xfrm>
            <a:off x="2734572" y="3420007"/>
            <a:ext cx="1121434" cy="261610"/>
          </a:xfrm>
          <a:prstGeom prst="rect">
            <a:avLst/>
          </a:prstGeom>
          <a:noFill/>
        </p:spPr>
        <p:txBody>
          <a:bodyPr wrap="square" rtlCol="0">
            <a:spAutoFit/>
          </a:bodyPr>
          <a:lstStyle/>
          <a:p>
            <a:r>
              <a:rPr lang="es-EC" sz="1100" dirty="0"/>
              <a:t>1,75 mm</a:t>
            </a:r>
          </a:p>
        </p:txBody>
      </p:sp>
      <p:sp>
        <p:nvSpPr>
          <p:cNvPr id="3" name="Rectángulo 2">
            <a:extLst>
              <a:ext uri="{FF2B5EF4-FFF2-40B4-BE49-F238E27FC236}">
                <a16:creationId xmlns:a16="http://schemas.microsoft.com/office/drawing/2014/main" id="{0E428268-967C-45E7-B17B-B5506769F305}"/>
              </a:ext>
            </a:extLst>
          </p:cNvPr>
          <p:cNvSpPr/>
          <p:nvPr/>
        </p:nvSpPr>
        <p:spPr>
          <a:xfrm>
            <a:off x="5919727" y="3033605"/>
            <a:ext cx="2722418" cy="1277273"/>
          </a:xfrm>
          <a:prstGeom prst="rect">
            <a:avLst/>
          </a:prstGeom>
        </p:spPr>
        <p:txBody>
          <a:bodyPr wrap="square">
            <a:spAutoFit/>
          </a:bodyPr>
          <a:lstStyle/>
          <a:p>
            <a:pPr algn="just"/>
            <a:r>
              <a:rPr lang="es-ES" sz="1100" dirty="0"/>
              <a:t>(Lerma Bocanegra, García, Niño Fandiño, &amp; Díaz Escobar, 2019)  menciona que con una concentración de zeatina de 3 mg/L obtuvo una altura de 17, 99 mm siendo una de las mejores alturas con dicha concentración de zeatina.</a:t>
            </a:r>
            <a:endParaRPr lang="es-EC"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78460" y="863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A (Zeatina)</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64629" y="726350"/>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Número de hojas</a:t>
            </a:r>
          </a:p>
        </p:txBody>
      </p:sp>
      <p:grpSp>
        <p:nvGrpSpPr>
          <p:cNvPr id="2" name="Grupo 1">
            <a:extLst>
              <a:ext uri="{FF2B5EF4-FFF2-40B4-BE49-F238E27FC236}">
                <a16:creationId xmlns:a16="http://schemas.microsoft.com/office/drawing/2014/main" id="{60746445-41FC-4BD7-BA13-EDEB5020943E}"/>
              </a:ext>
            </a:extLst>
          </p:cNvPr>
          <p:cNvGrpSpPr/>
          <p:nvPr/>
        </p:nvGrpSpPr>
        <p:grpSpPr>
          <a:xfrm>
            <a:off x="200369" y="1130612"/>
            <a:ext cx="5848709" cy="4018178"/>
            <a:chOff x="1966823" y="726350"/>
            <a:chExt cx="5848709" cy="4018178"/>
          </a:xfrm>
        </p:grpSpPr>
        <p:pic>
          <p:nvPicPr>
            <p:cNvPr id="5" name="Imagen 4">
              <a:extLst>
                <a:ext uri="{FF2B5EF4-FFF2-40B4-BE49-F238E27FC236}">
                  <a16:creationId xmlns:a16="http://schemas.microsoft.com/office/drawing/2014/main" id="{AC0A70A4-79DF-4C9C-ACF5-F1B706B42E56}"/>
                </a:ext>
              </a:extLst>
            </p:cNvPr>
            <p:cNvPicPr/>
            <p:nvPr/>
          </p:nvPicPr>
          <p:blipFill rotWithShape="1">
            <a:blip r:embed="rId3"/>
            <a:srcRect r="47989"/>
            <a:stretch/>
          </p:blipFill>
          <p:spPr bwMode="auto">
            <a:xfrm>
              <a:off x="1966823" y="726350"/>
              <a:ext cx="5848709" cy="4018178"/>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B150AF83-CAC6-4A2D-B6F9-E3C3E1CB9AFC}"/>
                </a:ext>
              </a:extLst>
            </p:cNvPr>
            <p:cNvSpPr txBox="1"/>
            <p:nvPr/>
          </p:nvSpPr>
          <p:spPr>
            <a:xfrm>
              <a:off x="5201727" y="2735439"/>
              <a:ext cx="1121434" cy="261610"/>
            </a:xfrm>
            <a:prstGeom prst="rect">
              <a:avLst/>
            </a:prstGeom>
            <a:noFill/>
          </p:spPr>
          <p:txBody>
            <a:bodyPr wrap="square" rtlCol="0">
              <a:spAutoFit/>
            </a:bodyPr>
            <a:lstStyle/>
            <a:p>
              <a:r>
                <a:rPr lang="es-EC" sz="1100" dirty="0"/>
                <a:t>M 1 Hoja</a:t>
              </a:r>
            </a:p>
          </p:txBody>
        </p:sp>
        <p:sp>
          <p:nvSpPr>
            <p:cNvPr id="7" name="CuadroTexto 6">
              <a:extLst>
                <a:ext uri="{FF2B5EF4-FFF2-40B4-BE49-F238E27FC236}">
                  <a16:creationId xmlns:a16="http://schemas.microsoft.com/office/drawing/2014/main" id="{31A9A04D-1297-4773-8E71-383C7C8BBD31}"/>
                </a:ext>
              </a:extLst>
            </p:cNvPr>
            <p:cNvSpPr txBox="1"/>
            <p:nvPr/>
          </p:nvSpPr>
          <p:spPr>
            <a:xfrm>
              <a:off x="5612919" y="987960"/>
              <a:ext cx="1121434" cy="261610"/>
            </a:xfrm>
            <a:prstGeom prst="rect">
              <a:avLst/>
            </a:prstGeom>
            <a:noFill/>
          </p:spPr>
          <p:txBody>
            <a:bodyPr wrap="square" rtlCol="0">
              <a:spAutoFit/>
            </a:bodyPr>
            <a:lstStyle/>
            <a:p>
              <a:r>
                <a:rPr lang="es-EC" sz="1100" dirty="0"/>
                <a:t> 6 Hojas</a:t>
              </a:r>
            </a:p>
          </p:txBody>
        </p:sp>
        <p:sp>
          <p:nvSpPr>
            <p:cNvPr id="8" name="CuadroTexto 7">
              <a:extLst>
                <a:ext uri="{FF2B5EF4-FFF2-40B4-BE49-F238E27FC236}">
                  <a16:creationId xmlns:a16="http://schemas.microsoft.com/office/drawing/2014/main" id="{43EDB08E-825B-4A79-B5B3-77A8D0A6278D}"/>
                </a:ext>
              </a:extLst>
            </p:cNvPr>
            <p:cNvSpPr txBox="1"/>
            <p:nvPr/>
          </p:nvSpPr>
          <p:spPr>
            <a:xfrm>
              <a:off x="3769743" y="2735439"/>
              <a:ext cx="1121434" cy="261610"/>
            </a:xfrm>
            <a:prstGeom prst="rect">
              <a:avLst/>
            </a:prstGeom>
            <a:noFill/>
          </p:spPr>
          <p:txBody>
            <a:bodyPr wrap="square" rtlCol="0">
              <a:spAutoFit/>
            </a:bodyPr>
            <a:lstStyle/>
            <a:p>
              <a:r>
                <a:rPr lang="es-EC" sz="1100" dirty="0"/>
                <a:t> 2 Hojas</a:t>
              </a:r>
            </a:p>
          </p:txBody>
        </p:sp>
        <p:sp>
          <p:nvSpPr>
            <p:cNvPr id="9" name="CuadroTexto 8">
              <a:extLst>
                <a:ext uri="{FF2B5EF4-FFF2-40B4-BE49-F238E27FC236}">
                  <a16:creationId xmlns:a16="http://schemas.microsoft.com/office/drawing/2014/main" id="{F05F0790-0C6F-4475-8F73-2F5BE9631667}"/>
                </a:ext>
              </a:extLst>
            </p:cNvPr>
            <p:cNvSpPr txBox="1"/>
            <p:nvPr/>
          </p:nvSpPr>
          <p:spPr>
            <a:xfrm>
              <a:off x="4080293" y="3478373"/>
              <a:ext cx="1121434" cy="261610"/>
            </a:xfrm>
            <a:prstGeom prst="rect">
              <a:avLst/>
            </a:prstGeom>
            <a:noFill/>
          </p:spPr>
          <p:txBody>
            <a:bodyPr wrap="square" rtlCol="0">
              <a:spAutoFit/>
            </a:bodyPr>
            <a:lstStyle/>
            <a:p>
              <a:r>
                <a:rPr lang="es-EC" sz="1100" dirty="0"/>
                <a:t>M 0,54 Hojas</a:t>
              </a:r>
            </a:p>
          </p:txBody>
        </p:sp>
      </p:grpSp>
      <p:sp>
        <p:nvSpPr>
          <p:cNvPr id="10" name="Rectángulo 9">
            <a:extLst>
              <a:ext uri="{FF2B5EF4-FFF2-40B4-BE49-F238E27FC236}">
                <a16:creationId xmlns:a16="http://schemas.microsoft.com/office/drawing/2014/main" id="{2FD1B5A4-7832-44E5-AADA-D1E898C171FF}"/>
              </a:ext>
            </a:extLst>
          </p:cNvPr>
          <p:cNvSpPr/>
          <p:nvPr/>
        </p:nvSpPr>
        <p:spPr>
          <a:xfrm>
            <a:off x="6195726" y="2710214"/>
            <a:ext cx="2320509" cy="1785104"/>
          </a:xfrm>
          <a:prstGeom prst="rect">
            <a:avLst/>
          </a:prstGeom>
        </p:spPr>
        <p:txBody>
          <a:bodyPr wrap="square">
            <a:spAutoFit/>
          </a:bodyPr>
          <a:lstStyle/>
          <a:p>
            <a:pPr algn="just"/>
            <a:r>
              <a:rPr lang="es-EC" sz="1100" dirty="0"/>
              <a:t>(Arista Bustamante, 2019)</a:t>
            </a:r>
            <a:r>
              <a:rPr lang="es-ES" sz="1100" dirty="0"/>
              <a:t> el número de hojas también está relacionado directamente con las concentraciones de zeatina de tal manera que los tratamientos que presentaron una concentración en el medio de cultivo de 4 mg/L de zeatina tienen un promedio de número de hojas de tres a dos hojas por planta </a:t>
            </a:r>
            <a:r>
              <a:rPr lang="es-EC" sz="1100" dirty="0"/>
              <a:t>  </a:t>
            </a:r>
          </a:p>
        </p:txBody>
      </p:sp>
    </p:spTree>
    <p:extLst>
      <p:ext uri="{BB962C8B-B14F-4D97-AF65-F5344CB8AC3E}">
        <p14:creationId xmlns:p14="http://schemas.microsoft.com/office/powerpoint/2010/main" val="329288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61207" y="26362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A (Zeatina)</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16750" y="770388"/>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Contaminación</a:t>
            </a:r>
          </a:p>
        </p:txBody>
      </p:sp>
      <p:pic>
        <p:nvPicPr>
          <p:cNvPr id="6" name="Imagen 5">
            <a:extLst>
              <a:ext uri="{FF2B5EF4-FFF2-40B4-BE49-F238E27FC236}">
                <a16:creationId xmlns:a16="http://schemas.microsoft.com/office/drawing/2014/main" id="{64AC6387-ABD6-479E-A753-74C385B324C3}"/>
              </a:ext>
            </a:extLst>
          </p:cNvPr>
          <p:cNvPicPr/>
          <p:nvPr/>
        </p:nvPicPr>
        <p:blipFill rotWithShape="1">
          <a:blip r:embed="rId3">
            <a:extLst>
              <a:ext uri="{28A0092B-C50C-407E-A947-70E740481C1C}">
                <a14:useLocalDpi xmlns:a14="http://schemas.microsoft.com/office/drawing/2010/main" val="0"/>
              </a:ext>
            </a:extLst>
          </a:blip>
          <a:srcRect l="10296" t="16245" r="16727" b="9833"/>
          <a:stretch/>
        </p:blipFill>
        <p:spPr bwMode="auto">
          <a:xfrm>
            <a:off x="346036" y="1107370"/>
            <a:ext cx="5831455" cy="3838443"/>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F58D07F5-FE08-4774-B96B-2ADD08B0E29C}"/>
              </a:ext>
            </a:extLst>
          </p:cNvPr>
          <p:cNvSpPr txBox="1"/>
          <p:nvPr/>
        </p:nvSpPr>
        <p:spPr>
          <a:xfrm>
            <a:off x="4881961" y="4036130"/>
            <a:ext cx="1121434" cy="261610"/>
          </a:xfrm>
          <a:prstGeom prst="rect">
            <a:avLst/>
          </a:prstGeom>
          <a:noFill/>
        </p:spPr>
        <p:txBody>
          <a:bodyPr wrap="square" rtlCol="0">
            <a:spAutoFit/>
          </a:bodyPr>
          <a:lstStyle/>
          <a:p>
            <a:r>
              <a:rPr lang="es-EC" sz="1100" dirty="0"/>
              <a:t>M 0,3 F</a:t>
            </a:r>
          </a:p>
        </p:txBody>
      </p:sp>
      <p:sp>
        <p:nvSpPr>
          <p:cNvPr id="8" name="CuadroTexto 7">
            <a:extLst>
              <a:ext uri="{FF2B5EF4-FFF2-40B4-BE49-F238E27FC236}">
                <a16:creationId xmlns:a16="http://schemas.microsoft.com/office/drawing/2014/main" id="{742F9AA1-8555-4B1A-B860-0229913BD265}"/>
              </a:ext>
            </a:extLst>
          </p:cNvPr>
          <p:cNvSpPr txBox="1"/>
          <p:nvPr/>
        </p:nvSpPr>
        <p:spPr>
          <a:xfrm>
            <a:off x="5037825" y="1504444"/>
            <a:ext cx="595224" cy="261610"/>
          </a:xfrm>
          <a:prstGeom prst="rect">
            <a:avLst/>
          </a:prstGeom>
          <a:noFill/>
        </p:spPr>
        <p:txBody>
          <a:bodyPr wrap="square" rtlCol="0">
            <a:spAutoFit/>
          </a:bodyPr>
          <a:lstStyle/>
          <a:p>
            <a:r>
              <a:rPr lang="es-EC" sz="1100" dirty="0"/>
              <a:t>1 F</a:t>
            </a:r>
          </a:p>
        </p:txBody>
      </p:sp>
    </p:spTree>
    <p:extLst>
      <p:ext uri="{BB962C8B-B14F-4D97-AF65-F5344CB8AC3E}">
        <p14:creationId xmlns:p14="http://schemas.microsoft.com/office/powerpoint/2010/main" val="14418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692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B (pH)</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832764" y="470085"/>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a:t>
            </a:r>
          </a:p>
        </p:txBody>
      </p:sp>
      <p:sp>
        <p:nvSpPr>
          <p:cNvPr id="7" name="CuadroTexto 6">
            <a:extLst>
              <a:ext uri="{FF2B5EF4-FFF2-40B4-BE49-F238E27FC236}">
                <a16:creationId xmlns:a16="http://schemas.microsoft.com/office/drawing/2014/main" id="{30609AF4-CCC2-471D-A65B-79D099FC2DB3}"/>
              </a:ext>
            </a:extLst>
          </p:cNvPr>
          <p:cNvSpPr txBox="1"/>
          <p:nvPr/>
        </p:nvSpPr>
        <p:spPr>
          <a:xfrm>
            <a:off x="4881930" y="2723497"/>
            <a:ext cx="1121434" cy="261610"/>
          </a:xfrm>
          <a:prstGeom prst="rect">
            <a:avLst/>
          </a:prstGeom>
          <a:noFill/>
        </p:spPr>
        <p:txBody>
          <a:bodyPr wrap="square" rtlCol="0">
            <a:spAutoFit/>
          </a:bodyPr>
          <a:lstStyle/>
          <a:p>
            <a:r>
              <a:rPr lang="es-EC" sz="1100" dirty="0"/>
              <a:t>M 7,67mm</a:t>
            </a:r>
          </a:p>
        </p:txBody>
      </p:sp>
      <p:sp>
        <p:nvSpPr>
          <p:cNvPr id="9" name="CuadroTexto 8">
            <a:extLst>
              <a:ext uri="{FF2B5EF4-FFF2-40B4-BE49-F238E27FC236}">
                <a16:creationId xmlns:a16="http://schemas.microsoft.com/office/drawing/2014/main" id="{2E03AD86-2ABA-4EF8-956C-591BAEA72BBB}"/>
              </a:ext>
            </a:extLst>
          </p:cNvPr>
          <p:cNvSpPr txBox="1"/>
          <p:nvPr/>
        </p:nvSpPr>
        <p:spPr>
          <a:xfrm>
            <a:off x="3760496" y="3148509"/>
            <a:ext cx="1121434" cy="261610"/>
          </a:xfrm>
          <a:prstGeom prst="rect">
            <a:avLst/>
          </a:prstGeom>
          <a:noFill/>
        </p:spPr>
        <p:txBody>
          <a:bodyPr wrap="square" rtlCol="0">
            <a:spAutoFit/>
          </a:bodyPr>
          <a:lstStyle/>
          <a:p>
            <a:r>
              <a:rPr lang="es-EC" sz="1100" dirty="0"/>
              <a:t>M 4,64 mm</a:t>
            </a:r>
          </a:p>
        </p:txBody>
      </p:sp>
      <p:grpSp>
        <p:nvGrpSpPr>
          <p:cNvPr id="2" name="Grupo 1">
            <a:extLst>
              <a:ext uri="{FF2B5EF4-FFF2-40B4-BE49-F238E27FC236}">
                <a16:creationId xmlns:a16="http://schemas.microsoft.com/office/drawing/2014/main" id="{26730D0E-E1FA-4854-97EE-C3077F174AA7}"/>
              </a:ext>
            </a:extLst>
          </p:cNvPr>
          <p:cNvGrpSpPr/>
          <p:nvPr/>
        </p:nvGrpSpPr>
        <p:grpSpPr>
          <a:xfrm>
            <a:off x="228992" y="807067"/>
            <a:ext cx="5693433" cy="4100715"/>
            <a:chOff x="1725283" y="572700"/>
            <a:chExt cx="5693433" cy="4100715"/>
          </a:xfrm>
        </p:grpSpPr>
        <p:pic>
          <p:nvPicPr>
            <p:cNvPr id="5" name="Imagen 4">
              <a:extLst>
                <a:ext uri="{FF2B5EF4-FFF2-40B4-BE49-F238E27FC236}">
                  <a16:creationId xmlns:a16="http://schemas.microsoft.com/office/drawing/2014/main" id="{51A3C21B-A897-48D8-AC2E-34B876869A1D}"/>
                </a:ext>
              </a:extLst>
            </p:cNvPr>
            <p:cNvPicPr/>
            <p:nvPr/>
          </p:nvPicPr>
          <p:blipFill rotWithShape="1">
            <a:blip r:embed="rId3"/>
            <a:srcRect l="48761"/>
            <a:stretch/>
          </p:blipFill>
          <p:spPr bwMode="auto">
            <a:xfrm>
              <a:off x="1725283" y="572700"/>
              <a:ext cx="5693433" cy="4100715"/>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81363D57-C965-47E3-8F94-BD25856386E7}"/>
                </a:ext>
              </a:extLst>
            </p:cNvPr>
            <p:cNvSpPr txBox="1"/>
            <p:nvPr/>
          </p:nvSpPr>
          <p:spPr>
            <a:xfrm>
              <a:off x="5759196" y="3280590"/>
              <a:ext cx="1121434" cy="261610"/>
            </a:xfrm>
            <a:prstGeom prst="rect">
              <a:avLst/>
            </a:prstGeom>
            <a:noFill/>
          </p:spPr>
          <p:txBody>
            <a:bodyPr wrap="square" rtlCol="0">
              <a:spAutoFit/>
            </a:bodyPr>
            <a:lstStyle/>
            <a:p>
              <a:r>
                <a:rPr lang="es-EC" sz="1100" dirty="0"/>
                <a:t>M 3,39 mm</a:t>
              </a:r>
            </a:p>
          </p:txBody>
        </p:sp>
      </p:grpSp>
      <p:sp>
        <p:nvSpPr>
          <p:cNvPr id="11" name="CuadroTexto 10">
            <a:extLst>
              <a:ext uri="{FF2B5EF4-FFF2-40B4-BE49-F238E27FC236}">
                <a16:creationId xmlns:a16="http://schemas.microsoft.com/office/drawing/2014/main" id="{DBC198D9-95DC-418A-96A7-A2F4BFA8B1CB}"/>
              </a:ext>
            </a:extLst>
          </p:cNvPr>
          <p:cNvSpPr txBox="1"/>
          <p:nvPr/>
        </p:nvSpPr>
        <p:spPr>
          <a:xfrm>
            <a:off x="2824088" y="3542200"/>
            <a:ext cx="1121434" cy="261610"/>
          </a:xfrm>
          <a:prstGeom prst="rect">
            <a:avLst/>
          </a:prstGeom>
          <a:noFill/>
        </p:spPr>
        <p:txBody>
          <a:bodyPr wrap="square" rtlCol="0">
            <a:spAutoFit/>
          </a:bodyPr>
          <a:lstStyle/>
          <a:p>
            <a:r>
              <a:rPr lang="es-EC" sz="1100" dirty="0"/>
              <a:t>M 2,36 mm</a:t>
            </a:r>
          </a:p>
        </p:txBody>
      </p:sp>
      <p:sp>
        <p:nvSpPr>
          <p:cNvPr id="3" name="Rectángulo 2">
            <a:extLst>
              <a:ext uri="{FF2B5EF4-FFF2-40B4-BE49-F238E27FC236}">
                <a16:creationId xmlns:a16="http://schemas.microsoft.com/office/drawing/2014/main" id="{73CF38EE-608A-4313-9561-ADB301BA8603}"/>
              </a:ext>
            </a:extLst>
          </p:cNvPr>
          <p:cNvSpPr/>
          <p:nvPr/>
        </p:nvSpPr>
        <p:spPr>
          <a:xfrm>
            <a:off x="5962585" y="2780453"/>
            <a:ext cx="3097504" cy="1785104"/>
          </a:xfrm>
          <a:prstGeom prst="rect">
            <a:avLst/>
          </a:prstGeom>
        </p:spPr>
        <p:txBody>
          <a:bodyPr wrap="square">
            <a:spAutoFit/>
          </a:bodyPr>
          <a:lstStyle/>
          <a:p>
            <a:pPr algn="just"/>
            <a:r>
              <a:rPr lang="es-ES" sz="1100" dirty="0">
                <a:latin typeface="Arial" panose="020B0604020202020204" pitchFamily="34" charset="0"/>
                <a:ea typeface="Arial" panose="020B0604020202020204" pitchFamily="34" charset="0"/>
              </a:rPr>
              <a:t>(Toro, 2009)</a:t>
            </a:r>
            <a:r>
              <a:rPr lang="es-EC" sz="1100" dirty="0">
                <a:latin typeface="Arial" panose="020B0604020202020204" pitchFamily="34" charset="0"/>
                <a:ea typeface="Arial" panose="020B0604020202020204" pitchFamily="34" charset="0"/>
              </a:rPr>
              <a:t> En la investigación que presenta demuestra que los niveles de pH influyen en el crecimiento directo siendo un pH de 5 con las distintas variedades que evaluaron muestran un mejor crecimiento teniendo menor altura los que presentaron pH de 6. En esta investigación el pH de 5 presento una altura media de 7,67 mm presentando diferencia significativa con el pH de 4 presentando una altura de 2,36</a:t>
            </a:r>
            <a:endParaRPr lang="es-EC" sz="1100" dirty="0"/>
          </a:p>
        </p:txBody>
      </p:sp>
    </p:spTree>
    <p:extLst>
      <p:ext uri="{BB962C8B-B14F-4D97-AF65-F5344CB8AC3E}">
        <p14:creationId xmlns:p14="http://schemas.microsoft.com/office/powerpoint/2010/main" val="188934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61207" y="1389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B (pH)</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20717"/>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Número de hojas</a:t>
            </a:r>
          </a:p>
        </p:txBody>
      </p:sp>
      <p:pic>
        <p:nvPicPr>
          <p:cNvPr id="6" name="Imagen 5">
            <a:extLst>
              <a:ext uri="{FF2B5EF4-FFF2-40B4-BE49-F238E27FC236}">
                <a16:creationId xmlns:a16="http://schemas.microsoft.com/office/drawing/2014/main" id="{3368FBC8-C633-4F56-B5D0-8106335A0E6E}"/>
              </a:ext>
            </a:extLst>
          </p:cNvPr>
          <p:cNvPicPr/>
          <p:nvPr/>
        </p:nvPicPr>
        <p:blipFill rotWithShape="1">
          <a:blip r:embed="rId3"/>
          <a:srcRect l="50927"/>
          <a:stretch/>
        </p:blipFill>
        <p:spPr bwMode="auto">
          <a:xfrm>
            <a:off x="1880558" y="689207"/>
            <a:ext cx="5693434" cy="3933575"/>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BCAEAD74-7D71-4F08-810D-6F774398AB5A}"/>
              </a:ext>
            </a:extLst>
          </p:cNvPr>
          <p:cNvSpPr txBox="1"/>
          <p:nvPr/>
        </p:nvSpPr>
        <p:spPr>
          <a:xfrm>
            <a:off x="4916436" y="2930531"/>
            <a:ext cx="1121434" cy="261610"/>
          </a:xfrm>
          <a:prstGeom prst="rect">
            <a:avLst/>
          </a:prstGeom>
          <a:noFill/>
        </p:spPr>
        <p:txBody>
          <a:bodyPr wrap="square" rtlCol="0">
            <a:spAutoFit/>
          </a:bodyPr>
          <a:lstStyle/>
          <a:p>
            <a:r>
              <a:rPr lang="es-EC" sz="1100" dirty="0"/>
              <a:t>M 1,11 H</a:t>
            </a:r>
          </a:p>
        </p:txBody>
      </p:sp>
      <p:sp>
        <p:nvSpPr>
          <p:cNvPr id="8" name="CuadroTexto 7">
            <a:extLst>
              <a:ext uri="{FF2B5EF4-FFF2-40B4-BE49-F238E27FC236}">
                <a16:creationId xmlns:a16="http://schemas.microsoft.com/office/drawing/2014/main" id="{553D8E6F-138B-4EA5-BF5D-802389DEFE84}"/>
              </a:ext>
            </a:extLst>
          </p:cNvPr>
          <p:cNvSpPr txBox="1"/>
          <p:nvPr/>
        </p:nvSpPr>
        <p:spPr>
          <a:xfrm>
            <a:off x="4011283" y="2930531"/>
            <a:ext cx="1121434" cy="261610"/>
          </a:xfrm>
          <a:prstGeom prst="rect">
            <a:avLst/>
          </a:prstGeom>
          <a:noFill/>
        </p:spPr>
        <p:txBody>
          <a:bodyPr wrap="square" rtlCol="0">
            <a:spAutoFit/>
          </a:bodyPr>
          <a:lstStyle/>
          <a:p>
            <a:r>
              <a:rPr lang="es-EC" sz="1100" dirty="0"/>
              <a:t>M 0,64 H</a:t>
            </a:r>
          </a:p>
        </p:txBody>
      </p:sp>
      <p:sp>
        <p:nvSpPr>
          <p:cNvPr id="9" name="CuadroTexto 8">
            <a:extLst>
              <a:ext uri="{FF2B5EF4-FFF2-40B4-BE49-F238E27FC236}">
                <a16:creationId xmlns:a16="http://schemas.microsoft.com/office/drawing/2014/main" id="{3B7D8E42-43FC-4D9A-846B-F02539E013F4}"/>
              </a:ext>
            </a:extLst>
          </p:cNvPr>
          <p:cNvSpPr txBox="1"/>
          <p:nvPr/>
        </p:nvSpPr>
        <p:spPr>
          <a:xfrm>
            <a:off x="6037870" y="3033145"/>
            <a:ext cx="1121434" cy="261610"/>
          </a:xfrm>
          <a:prstGeom prst="rect">
            <a:avLst/>
          </a:prstGeom>
          <a:noFill/>
        </p:spPr>
        <p:txBody>
          <a:bodyPr wrap="square" rtlCol="0">
            <a:spAutoFit/>
          </a:bodyPr>
          <a:lstStyle/>
          <a:p>
            <a:r>
              <a:rPr lang="es-EC" sz="1100" dirty="0"/>
              <a:t>M 0,34 H</a:t>
            </a:r>
          </a:p>
        </p:txBody>
      </p:sp>
      <p:sp>
        <p:nvSpPr>
          <p:cNvPr id="10" name="CuadroTexto 9">
            <a:extLst>
              <a:ext uri="{FF2B5EF4-FFF2-40B4-BE49-F238E27FC236}">
                <a16:creationId xmlns:a16="http://schemas.microsoft.com/office/drawing/2014/main" id="{235D38F0-5AED-45B8-97C5-48680F88AEDD}"/>
              </a:ext>
            </a:extLst>
          </p:cNvPr>
          <p:cNvSpPr txBox="1"/>
          <p:nvPr/>
        </p:nvSpPr>
        <p:spPr>
          <a:xfrm>
            <a:off x="2889849" y="3192141"/>
            <a:ext cx="1121434" cy="261610"/>
          </a:xfrm>
          <a:prstGeom prst="rect">
            <a:avLst/>
          </a:prstGeom>
          <a:noFill/>
        </p:spPr>
        <p:txBody>
          <a:bodyPr wrap="square" rtlCol="0">
            <a:spAutoFit/>
          </a:bodyPr>
          <a:lstStyle/>
          <a:p>
            <a:r>
              <a:rPr lang="es-EC" sz="1100" dirty="0"/>
              <a:t>M 0,14 H</a:t>
            </a:r>
          </a:p>
        </p:txBody>
      </p:sp>
    </p:spTree>
    <p:extLst>
      <p:ext uri="{BB962C8B-B14F-4D97-AF65-F5344CB8AC3E}">
        <p14:creationId xmlns:p14="http://schemas.microsoft.com/office/powerpoint/2010/main" val="145321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19507" y="2324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C (Fotoperiodo)</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95949"/>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 inicial</a:t>
            </a:r>
          </a:p>
        </p:txBody>
      </p:sp>
      <p:pic>
        <p:nvPicPr>
          <p:cNvPr id="5" name="Imagen 4">
            <a:extLst>
              <a:ext uri="{FF2B5EF4-FFF2-40B4-BE49-F238E27FC236}">
                <a16:creationId xmlns:a16="http://schemas.microsoft.com/office/drawing/2014/main" id="{7D931ACD-6B8B-4A48-BEF2-5C961F91B389}"/>
              </a:ext>
            </a:extLst>
          </p:cNvPr>
          <p:cNvPicPr/>
          <p:nvPr/>
        </p:nvPicPr>
        <p:blipFill>
          <a:blip r:embed="rId3"/>
          <a:stretch>
            <a:fillRect/>
          </a:stretch>
        </p:blipFill>
        <p:spPr>
          <a:xfrm>
            <a:off x="148196" y="1007148"/>
            <a:ext cx="5593490" cy="4099580"/>
          </a:xfrm>
          <a:prstGeom prst="rect">
            <a:avLst/>
          </a:prstGeom>
        </p:spPr>
      </p:pic>
      <p:grpSp>
        <p:nvGrpSpPr>
          <p:cNvPr id="2" name="Grupo 1">
            <a:extLst>
              <a:ext uri="{FF2B5EF4-FFF2-40B4-BE49-F238E27FC236}">
                <a16:creationId xmlns:a16="http://schemas.microsoft.com/office/drawing/2014/main" id="{C0966E49-E854-4846-B6C5-5D7FA06DFD57}"/>
              </a:ext>
            </a:extLst>
          </p:cNvPr>
          <p:cNvGrpSpPr/>
          <p:nvPr/>
        </p:nvGrpSpPr>
        <p:grpSpPr>
          <a:xfrm>
            <a:off x="1469431" y="1979064"/>
            <a:ext cx="3637472" cy="1707972"/>
            <a:chOff x="2976113" y="1604992"/>
            <a:chExt cx="3637472" cy="1707972"/>
          </a:xfrm>
        </p:grpSpPr>
        <p:sp>
          <p:nvSpPr>
            <p:cNvPr id="7" name="CuadroTexto 6">
              <a:extLst>
                <a:ext uri="{FF2B5EF4-FFF2-40B4-BE49-F238E27FC236}">
                  <a16:creationId xmlns:a16="http://schemas.microsoft.com/office/drawing/2014/main" id="{095E4697-0AA5-4964-BC5B-C102A3E54D3D}"/>
                </a:ext>
              </a:extLst>
            </p:cNvPr>
            <p:cNvSpPr txBox="1"/>
            <p:nvPr/>
          </p:nvSpPr>
          <p:spPr>
            <a:xfrm>
              <a:off x="2976113" y="1604992"/>
              <a:ext cx="1121434" cy="261610"/>
            </a:xfrm>
            <a:prstGeom prst="rect">
              <a:avLst/>
            </a:prstGeom>
            <a:noFill/>
          </p:spPr>
          <p:txBody>
            <a:bodyPr wrap="square" rtlCol="0">
              <a:spAutoFit/>
            </a:bodyPr>
            <a:lstStyle/>
            <a:p>
              <a:r>
                <a:rPr lang="es-EC" sz="1100" dirty="0"/>
                <a:t>M 0,35 mm</a:t>
              </a:r>
            </a:p>
          </p:txBody>
        </p:sp>
        <p:sp>
          <p:nvSpPr>
            <p:cNvPr id="8" name="CuadroTexto 7">
              <a:extLst>
                <a:ext uri="{FF2B5EF4-FFF2-40B4-BE49-F238E27FC236}">
                  <a16:creationId xmlns:a16="http://schemas.microsoft.com/office/drawing/2014/main" id="{0094ECC6-2912-430D-B714-CD32F8E96B4F}"/>
                </a:ext>
              </a:extLst>
            </p:cNvPr>
            <p:cNvSpPr txBox="1"/>
            <p:nvPr/>
          </p:nvSpPr>
          <p:spPr>
            <a:xfrm>
              <a:off x="5492151" y="3051354"/>
              <a:ext cx="1121434" cy="261610"/>
            </a:xfrm>
            <a:prstGeom prst="rect">
              <a:avLst/>
            </a:prstGeom>
            <a:noFill/>
          </p:spPr>
          <p:txBody>
            <a:bodyPr wrap="square" rtlCol="0">
              <a:spAutoFit/>
            </a:bodyPr>
            <a:lstStyle/>
            <a:p>
              <a:r>
                <a:rPr lang="es-EC" sz="1100" dirty="0"/>
                <a:t>M 0,21 mm</a:t>
              </a:r>
            </a:p>
          </p:txBody>
        </p:sp>
      </p:grpSp>
      <p:sp>
        <p:nvSpPr>
          <p:cNvPr id="3" name="Rectángulo 2">
            <a:extLst>
              <a:ext uri="{FF2B5EF4-FFF2-40B4-BE49-F238E27FC236}">
                <a16:creationId xmlns:a16="http://schemas.microsoft.com/office/drawing/2014/main" id="{B7C725B3-BC3B-49F5-8A7C-0214DF01A87E}"/>
              </a:ext>
            </a:extLst>
          </p:cNvPr>
          <p:cNvSpPr/>
          <p:nvPr/>
        </p:nvSpPr>
        <p:spPr>
          <a:xfrm>
            <a:off x="5953568" y="3234392"/>
            <a:ext cx="2872531" cy="1277273"/>
          </a:xfrm>
          <a:prstGeom prst="rect">
            <a:avLst/>
          </a:prstGeom>
        </p:spPr>
        <p:txBody>
          <a:bodyPr wrap="square">
            <a:spAutoFit/>
          </a:bodyPr>
          <a:lstStyle/>
          <a:p>
            <a:pPr algn="just"/>
            <a:r>
              <a:rPr lang="es-ES" sz="1100" dirty="0"/>
              <a:t>(Toro, 2009) en su investigación mencionan que fotoperiodo de 10 días de oscuridad en explantes de arándano el sistema de crecimiento de los brotes tuvo un mejor resultado en cuanto a crecimiento y calidad de brotes, mejor vigor en los tallos </a:t>
            </a:r>
            <a:endParaRPr lang="es-EC" sz="1100" dirty="0"/>
          </a:p>
        </p:txBody>
      </p:sp>
    </p:spTree>
    <p:extLst>
      <p:ext uri="{BB962C8B-B14F-4D97-AF65-F5344CB8AC3E}">
        <p14:creationId xmlns:p14="http://schemas.microsoft.com/office/powerpoint/2010/main" val="57346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21123" y="7972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672042" y="95113"/>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txBox="1">
            <a:spLocks noGrp="1"/>
          </p:cNvSpPr>
          <p:nvPr>
            <p:ph type="title"/>
          </p:nvPr>
        </p:nvSpPr>
        <p:spPr>
          <a:xfrm>
            <a:off x="720000" y="17262"/>
            <a:ext cx="7704000" cy="352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000" dirty="0"/>
              <a:t>INTRODUCCIÓN </a:t>
            </a:r>
            <a:endParaRPr sz="2000" dirty="0"/>
          </a:p>
        </p:txBody>
      </p:sp>
      <p:grpSp>
        <p:nvGrpSpPr>
          <p:cNvPr id="10" name="Google Shape;5611;p68">
            <a:extLst>
              <a:ext uri="{FF2B5EF4-FFF2-40B4-BE49-F238E27FC236}">
                <a16:creationId xmlns:a16="http://schemas.microsoft.com/office/drawing/2014/main" id="{CE9F41DD-A96B-4AC9-A6A0-0B0B03E86790}"/>
              </a:ext>
            </a:extLst>
          </p:cNvPr>
          <p:cNvGrpSpPr/>
          <p:nvPr/>
        </p:nvGrpSpPr>
        <p:grpSpPr>
          <a:xfrm>
            <a:off x="121123" y="522009"/>
            <a:ext cx="8901754" cy="4643661"/>
            <a:chOff x="634175" y="2986275"/>
            <a:chExt cx="3147949" cy="1458343"/>
          </a:xfrm>
        </p:grpSpPr>
        <p:cxnSp>
          <p:nvCxnSpPr>
            <p:cNvPr id="11" name="Google Shape;5612;p68">
              <a:extLst>
                <a:ext uri="{FF2B5EF4-FFF2-40B4-BE49-F238E27FC236}">
                  <a16:creationId xmlns:a16="http://schemas.microsoft.com/office/drawing/2014/main" id="{E66C947B-4147-48F5-A408-373954902F34}"/>
                </a:ext>
              </a:extLst>
            </p:cNvPr>
            <p:cNvCxnSpPr>
              <a:stCxn id="17" idx="4"/>
              <a:endCxn id="19" idx="0"/>
            </p:cNvCxnSpPr>
            <p:nvPr/>
          </p:nvCxnSpPr>
          <p:spPr>
            <a:xfrm>
              <a:off x="929975" y="3577875"/>
              <a:ext cx="585173" cy="269780"/>
            </a:xfrm>
            <a:prstGeom prst="straightConnector1">
              <a:avLst/>
            </a:prstGeom>
            <a:noFill/>
            <a:ln w="19050" cap="flat" cmpd="sng">
              <a:solidFill>
                <a:srgbClr val="435D74"/>
              </a:solidFill>
              <a:prstDash val="solid"/>
              <a:round/>
              <a:headEnd type="none" w="med" len="med"/>
              <a:tailEnd type="none" w="med" len="med"/>
            </a:ln>
          </p:spPr>
        </p:cxnSp>
        <p:cxnSp>
          <p:nvCxnSpPr>
            <p:cNvPr id="12" name="Google Shape;5615;p68">
              <a:extLst>
                <a:ext uri="{FF2B5EF4-FFF2-40B4-BE49-F238E27FC236}">
                  <a16:creationId xmlns:a16="http://schemas.microsoft.com/office/drawing/2014/main" id="{97941BF6-DC23-4D75-89DF-5152B4162D52}"/>
                </a:ext>
              </a:extLst>
            </p:cNvPr>
            <p:cNvCxnSpPr>
              <a:stCxn id="19" idx="0"/>
              <a:endCxn id="16" idx="4"/>
            </p:cNvCxnSpPr>
            <p:nvPr/>
          </p:nvCxnSpPr>
          <p:spPr>
            <a:xfrm flipV="1">
              <a:off x="1515148" y="3577875"/>
              <a:ext cx="693004" cy="269780"/>
            </a:xfrm>
            <a:prstGeom prst="straightConnector1">
              <a:avLst/>
            </a:prstGeom>
            <a:noFill/>
            <a:ln w="19050" cap="flat" cmpd="sng">
              <a:solidFill>
                <a:srgbClr val="435D74"/>
              </a:solidFill>
              <a:prstDash val="solid"/>
              <a:round/>
              <a:headEnd type="none" w="med" len="med"/>
              <a:tailEnd type="none" w="med" len="med"/>
            </a:ln>
          </p:spPr>
        </p:cxnSp>
        <p:cxnSp>
          <p:nvCxnSpPr>
            <p:cNvPr id="13" name="Google Shape;5617;p68">
              <a:extLst>
                <a:ext uri="{FF2B5EF4-FFF2-40B4-BE49-F238E27FC236}">
                  <a16:creationId xmlns:a16="http://schemas.microsoft.com/office/drawing/2014/main" id="{3ADDB2AA-46F1-4B21-9616-4CD4615C065B}"/>
                </a:ext>
              </a:extLst>
            </p:cNvPr>
            <p:cNvCxnSpPr>
              <a:stCxn id="16" idx="4"/>
              <a:endCxn id="18"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14" name="Google Shape;5619;p68">
              <a:extLst>
                <a:ext uri="{FF2B5EF4-FFF2-40B4-BE49-F238E27FC236}">
                  <a16:creationId xmlns:a16="http://schemas.microsoft.com/office/drawing/2014/main" id="{FDB9A89C-30B7-4834-B9BF-E17A0B7CE203}"/>
                </a:ext>
              </a:extLst>
            </p:cNvPr>
            <p:cNvCxnSpPr>
              <a:stCxn id="18" idx="0"/>
              <a:endCxn id="15"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15" name="Google Shape;5620;p68">
              <a:extLst>
                <a:ext uri="{FF2B5EF4-FFF2-40B4-BE49-F238E27FC236}">
                  <a16:creationId xmlns:a16="http://schemas.microsoft.com/office/drawing/2014/main" id="{5B4BBAB8-A56A-4134-8BF3-8F0842FF315C}"/>
                </a:ext>
              </a:extLst>
            </p:cNvPr>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C" sz="1100" b="0" i="0" u="none" strike="noStrike" cap="none" dirty="0">
                  <a:solidFill>
                    <a:schemeClr val="tx1"/>
                  </a:solidFill>
                  <a:latin typeface="Calibri"/>
                  <a:ea typeface="Calibri"/>
                  <a:cs typeface="Calibri"/>
                  <a:sym typeface="Calibri"/>
                </a:rPr>
                <a:t>Al situarnos en la línea Ecuatorial se puede cosechar fruto todo el año a comparación de países con climas estacionarios </a:t>
              </a:r>
              <a:endParaRPr sz="1100" b="0" i="0" u="none" strike="noStrike" cap="none" dirty="0">
                <a:solidFill>
                  <a:schemeClr val="tx1"/>
                </a:solidFill>
                <a:latin typeface="Calibri"/>
                <a:ea typeface="Calibri"/>
                <a:cs typeface="Calibri"/>
                <a:sym typeface="Calibri"/>
              </a:endParaRPr>
            </a:p>
          </p:txBody>
        </p:sp>
        <p:sp>
          <p:nvSpPr>
            <p:cNvPr id="16" name="Google Shape;5616;p68">
              <a:extLst>
                <a:ext uri="{FF2B5EF4-FFF2-40B4-BE49-F238E27FC236}">
                  <a16:creationId xmlns:a16="http://schemas.microsoft.com/office/drawing/2014/main" id="{D54BBD46-00E3-4619-9344-FEEA305609BE}"/>
                </a:ext>
              </a:extLst>
            </p:cNvPr>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C" sz="1050" b="0" i="0" u="none" strike="noStrike" cap="none" dirty="0">
                  <a:solidFill>
                    <a:schemeClr val="tx1"/>
                  </a:solidFill>
                  <a:latin typeface="Calibri"/>
                  <a:ea typeface="Calibri"/>
                  <a:cs typeface="Calibri"/>
                  <a:sym typeface="Calibri"/>
                </a:rPr>
                <a:t>Su introducción fue hace 5 años al país y fue iniciado en </a:t>
              </a:r>
              <a:r>
                <a:rPr lang="es-EC" sz="1050" b="0" i="0" u="none" strike="noStrike" cap="none" dirty="0" err="1">
                  <a:solidFill>
                    <a:schemeClr val="tx1"/>
                  </a:solidFill>
                  <a:latin typeface="Calibri"/>
                  <a:ea typeface="Calibri"/>
                  <a:cs typeface="Calibri"/>
                  <a:sym typeface="Calibri"/>
                </a:rPr>
                <a:t>Guayabamba</a:t>
              </a:r>
              <a:r>
                <a:rPr lang="es-EC" sz="1050" b="0" i="0" u="none" strike="noStrike" cap="none" dirty="0">
                  <a:solidFill>
                    <a:schemeClr val="tx1"/>
                  </a:solidFill>
                  <a:latin typeface="Calibri"/>
                  <a:ea typeface="Calibri"/>
                  <a:cs typeface="Calibri"/>
                  <a:sym typeface="Calibri"/>
                </a:rPr>
                <a:t> </a:t>
              </a:r>
              <a:endParaRPr sz="1050" b="0" i="0" u="none" strike="noStrike" cap="none" dirty="0">
                <a:solidFill>
                  <a:schemeClr val="tx1"/>
                </a:solidFill>
                <a:latin typeface="Calibri"/>
                <a:ea typeface="Calibri"/>
                <a:cs typeface="Calibri"/>
                <a:sym typeface="Calibri"/>
              </a:endParaRPr>
            </a:p>
          </p:txBody>
        </p:sp>
        <p:sp>
          <p:nvSpPr>
            <p:cNvPr id="17" name="Google Shape;5613;p68">
              <a:extLst>
                <a:ext uri="{FF2B5EF4-FFF2-40B4-BE49-F238E27FC236}">
                  <a16:creationId xmlns:a16="http://schemas.microsoft.com/office/drawing/2014/main" id="{F424274B-EFF6-4BE2-AEF0-CABEADF28C18}"/>
                </a:ext>
              </a:extLst>
            </p:cNvPr>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C" sz="1100" b="0" i="0" u="none" strike="noStrike" cap="none" dirty="0">
                  <a:solidFill>
                    <a:schemeClr val="tx1"/>
                  </a:solidFill>
                  <a:latin typeface="Calibri"/>
                  <a:ea typeface="Calibri"/>
                  <a:cs typeface="Calibri"/>
                  <a:sym typeface="Calibri"/>
                </a:rPr>
                <a:t>El cultivo de arándano es relativamente nuevo en el Ecuador  </a:t>
              </a:r>
              <a:endParaRPr sz="1100" b="0" i="0" u="none" strike="noStrike" cap="none" dirty="0">
                <a:solidFill>
                  <a:schemeClr val="tx1"/>
                </a:solidFill>
                <a:latin typeface="Calibri"/>
                <a:ea typeface="Calibri"/>
                <a:cs typeface="Calibri"/>
                <a:sym typeface="Calibri"/>
              </a:endParaRPr>
            </a:p>
          </p:txBody>
        </p:sp>
        <p:sp>
          <p:nvSpPr>
            <p:cNvPr id="18" name="Google Shape;5618;p68">
              <a:extLst>
                <a:ext uri="{FF2B5EF4-FFF2-40B4-BE49-F238E27FC236}">
                  <a16:creationId xmlns:a16="http://schemas.microsoft.com/office/drawing/2014/main" id="{ED4F3CA5-2D88-405D-9CE9-73BBAE220C50}"/>
                </a:ext>
              </a:extLst>
            </p:cNvPr>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C" sz="1100" b="0" i="0" u="none" strike="noStrike" cap="none" dirty="0">
                  <a:solidFill>
                    <a:schemeClr val="tx1"/>
                  </a:solidFill>
                  <a:latin typeface="Calibri"/>
                  <a:ea typeface="Calibri"/>
                  <a:cs typeface="Calibri"/>
                  <a:sym typeface="Calibri"/>
                </a:rPr>
                <a:t>No existen empresas que se dediquen a la propagación masiva de plantas en el país y solo se dedican a importar plantas de Chile, EEUU, Perú</a:t>
              </a:r>
              <a:endParaRPr sz="1100" b="0" i="0" u="none" strike="noStrike" cap="none" dirty="0">
                <a:solidFill>
                  <a:schemeClr val="tx1"/>
                </a:solidFill>
                <a:latin typeface="Calibri"/>
                <a:ea typeface="Calibri"/>
                <a:cs typeface="Calibri"/>
                <a:sym typeface="Calibri"/>
              </a:endParaRPr>
            </a:p>
          </p:txBody>
        </p:sp>
        <p:sp>
          <p:nvSpPr>
            <p:cNvPr id="19" name="Google Shape;5614;p68">
              <a:extLst>
                <a:ext uri="{FF2B5EF4-FFF2-40B4-BE49-F238E27FC236}">
                  <a16:creationId xmlns:a16="http://schemas.microsoft.com/office/drawing/2014/main" id="{1ABEF098-983D-42F1-A6DD-41D238528AE9}"/>
                </a:ext>
              </a:extLst>
            </p:cNvPr>
            <p:cNvSpPr/>
            <p:nvPr/>
          </p:nvSpPr>
          <p:spPr>
            <a:xfrm>
              <a:off x="1219348" y="384765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C" sz="1100" b="0" i="0" u="none" strike="noStrike" cap="none" dirty="0">
                  <a:solidFill>
                    <a:schemeClr val="tx1"/>
                  </a:solidFill>
                  <a:latin typeface="Calibri"/>
                  <a:ea typeface="Calibri"/>
                  <a:cs typeface="Calibri"/>
                  <a:sym typeface="Calibri"/>
                </a:rPr>
                <a:t> Las provincias que actualmente están cultivando esta valiosa fruta son: Carchi, Imbabura, Cotopaxi, Tungurahua</a:t>
              </a:r>
              <a:r>
                <a:rPr lang="es-EC" sz="1100" dirty="0">
                  <a:solidFill>
                    <a:schemeClr val="tx1"/>
                  </a:solidFill>
                  <a:latin typeface="Calibri"/>
                  <a:ea typeface="Calibri"/>
                  <a:cs typeface="Calibri"/>
                  <a:sym typeface="Calibri"/>
                </a:rPr>
                <a:t>, Chimborazo, El Oro</a:t>
              </a:r>
              <a:endParaRPr sz="1100" b="0" i="0" u="none" strike="noStrike" cap="none" dirty="0">
                <a:solidFill>
                  <a:schemeClr val="tx1"/>
                </a:solidFill>
                <a:latin typeface="Calibri"/>
                <a:ea typeface="Calibri"/>
                <a:cs typeface="Calibri"/>
                <a:sym typeface="Calibri"/>
              </a:endParaRPr>
            </a:p>
          </p:txBody>
        </p:sp>
      </p:grpSp>
      <p:pic>
        <p:nvPicPr>
          <p:cNvPr id="2050" name="Picture 2" descr="Alimentos: Éste es el único que deberías comer todos los días">
            <a:extLst>
              <a:ext uri="{FF2B5EF4-FFF2-40B4-BE49-F238E27FC236}">
                <a16:creationId xmlns:a16="http://schemas.microsoft.com/office/drawing/2014/main" id="{4720A492-6F37-458F-8E4B-0A78723E8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907" y="1385679"/>
            <a:ext cx="1801950" cy="1392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cultivo del arándano | El huerto urbano :: El huerto en casa">
            <a:extLst>
              <a:ext uri="{FF2B5EF4-FFF2-40B4-BE49-F238E27FC236}">
                <a16:creationId xmlns:a16="http://schemas.microsoft.com/office/drawing/2014/main" id="{2D140C59-9EC1-4175-AF09-28F9DD9B8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456" y="1381571"/>
            <a:ext cx="1853510" cy="133572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5662764-9BC1-4C8F-A4B3-E0CEE34DBFF1}"/>
              </a:ext>
            </a:extLst>
          </p:cNvPr>
          <p:cNvPicPr>
            <a:picLocks noChangeAspect="1"/>
          </p:cNvPicPr>
          <p:nvPr/>
        </p:nvPicPr>
        <p:blipFill rotWithShape="1">
          <a:blip r:embed="rId5"/>
          <a:srcRect l="22067" t="43824" r="27110" b="15866"/>
          <a:stretch/>
        </p:blipFill>
        <p:spPr>
          <a:xfrm>
            <a:off x="3532148" y="3100265"/>
            <a:ext cx="1956418" cy="20733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478460"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Factor C (Fotoperiodo)</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220586"/>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Color de brote</a:t>
            </a:r>
          </a:p>
        </p:txBody>
      </p:sp>
      <p:pic>
        <p:nvPicPr>
          <p:cNvPr id="6" name="Imagen 5">
            <a:extLst>
              <a:ext uri="{FF2B5EF4-FFF2-40B4-BE49-F238E27FC236}">
                <a16:creationId xmlns:a16="http://schemas.microsoft.com/office/drawing/2014/main" id="{DA7EEC23-A1E4-415A-A756-6E9B3EF15D56}"/>
              </a:ext>
            </a:extLst>
          </p:cNvPr>
          <p:cNvPicPr/>
          <p:nvPr/>
        </p:nvPicPr>
        <p:blipFill>
          <a:blip r:embed="rId3"/>
          <a:stretch>
            <a:fillRect/>
          </a:stretch>
        </p:blipFill>
        <p:spPr>
          <a:xfrm>
            <a:off x="130066" y="662512"/>
            <a:ext cx="5685509" cy="4132439"/>
          </a:xfrm>
          <a:prstGeom prst="rect">
            <a:avLst/>
          </a:prstGeom>
        </p:spPr>
      </p:pic>
      <p:sp>
        <p:nvSpPr>
          <p:cNvPr id="8" name="CuadroTexto 7">
            <a:extLst>
              <a:ext uri="{FF2B5EF4-FFF2-40B4-BE49-F238E27FC236}">
                <a16:creationId xmlns:a16="http://schemas.microsoft.com/office/drawing/2014/main" id="{7286CC1F-11AC-4A9B-83EC-F1FD98D88244}"/>
              </a:ext>
            </a:extLst>
          </p:cNvPr>
          <p:cNvSpPr txBox="1"/>
          <p:nvPr/>
        </p:nvSpPr>
        <p:spPr>
          <a:xfrm>
            <a:off x="2311682" y="1179750"/>
            <a:ext cx="1121434" cy="600164"/>
          </a:xfrm>
          <a:prstGeom prst="rect">
            <a:avLst/>
          </a:prstGeom>
          <a:noFill/>
        </p:spPr>
        <p:txBody>
          <a:bodyPr wrap="square" rtlCol="0">
            <a:spAutoFit/>
          </a:bodyPr>
          <a:lstStyle/>
          <a:p>
            <a:r>
              <a:rPr lang="es-EC" sz="1100" dirty="0"/>
              <a:t>M 3,62 </a:t>
            </a:r>
          </a:p>
          <a:p>
            <a:r>
              <a:rPr lang="es-EC" sz="1100" dirty="0"/>
              <a:t>GY30</a:t>
            </a:r>
          </a:p>
          <a:p>
            <a:r>
              <a:rPr lang="es-EC" sz="1100" dirty="0"/>
              <a:t>Verde  </a:t>
            </a:r>
          </a:p>
        </p:txBody>
      </p:sp>
      <p:sp>
        <p:nvSpPr>
          <p:cNvPr id="9" name="CuadroTexto 8">
            <a:extLst>
              <a:ext uri="{FF2B5EF4-FFF2-40B4-BE49-F238E27FC236}">
                <a16:creationId xmlns:a16="http://schemas.microsoft.com/office/drawing/2014/main" id="{D83E9261-29F9-4258-BBC1-52B47881F26E}"/>
              </a:ext>
            </a:extLst>
          </p:cNvPr>
          <p:cNvSpPr txBox="1"/>
          <p:nvPr/>
        </p:nvSpPr>
        <p:spPr>
          <a:xfrm>
            <a:off x="4011283" y="3147422"/>
            <a:ext cx="1121434" cy="600164"/>
          </a:xfrm>
          <a:prstGeom prst="rect">
            <a:avLst/>
          </a:prstGeom>
          <a:noFill/>
        </p:spPr>
        <p:txBody>
          <a:bodyPr wrap="square" rtlCol="0">
            <a:spAutoFit/>
          </a:bodyPr>
          <a:lstStyle/>
          <a:p>
            <a:r>
              <a:rPr lang="es-EC" sz="1100" dirty="0"/>
              <a:t>M 1,65</a:t>
            </a:r>
          </a:p>
          <a:p>
            <a:r>
              <a:rPr lang="es-EC" sz="1100" dirty="0"/>
              <a:t>GY40</a:t>
            </a:r>
          </a:p>
          <a:p>
            <a:r>
              <a:rPr lang="es-EC" sz="1100" dirty="0"/>
              <a:t>Verde claro</a:t>
            </a:r>
          </a:p>
        </p:txBody>
      </p:sp>
      <p:pic>
        <p:nvPicPr>
          <p:cNvPr id="2" name="Imagen 1">
            <a:extLst>
              <a:ext uri="{FF2B5EF4-FFF2-40B4-BE49-F238E27FC236}">
                <a16:creationId xmlns:a16="http://schemas.microsoft.com/office/drawing/2014/main" id="{364AABE9-2A9E-4964-9FB1-51E209EE01AB}"/>
              </a:ext>
            </a:extLst>
          </p:cNvPr>
          <p:cNvPicPr>
            <a:picLocks noChangeAspect="1"/>
          </p:cNvPicPr>
          <p:nvPr/>
        </p:nvPicPr>
        <p:blipFill rotWithShape="1">
          <a:blip r:embed="rId4"/>
          <a:srcRect r="40275"/>
          <a:stretch/>
        </p:blipFill>
        <p:spPr>
          <a:xfrm>
            <a:off x="5871171" y="732119"/>
            <a:ext cx="3197116" cy="1495425"/>
          </a:xfrm>
          <a:prstGeom prst="rect">
            <a:avLst/>
          </a:prstGeom>
        </p:spPr>
      </p:pic>
      <p:pic>
        <p:nvPicPr>
          <p:cNvPr id="3" name="Imagen 2">
            <a:extLst>
              <a:ext uri="{FF2B5EF4-FFF2-40B4-BE49-F238E27FC236}">
                <a16:creationId xmlns:a16="http://schemas.microsoft.com/office/drawing/2014/main" id="{CD7454AE-D110-4B23-8663-F0B75D6FB936}"/>
              </a:ext>
            </a:extLst>
          </p:cNvPr>
          <p:cNvPicPr>
            <a:picLocks noChangeAspect="1"/>
          </p:cNvPicPr>
          <p:nvPr/>
        </p:nvPicPr>
        <p:blipFill rotWithShape="1">
          <a:blip r:embed="rId4"/>
          <a:srcRect l="58541"/>
          <a:stretch/>
        </p:blipFill>
        <p:spPr>
          <a:xfrm>
            <a:off x="6360066" y="2227544"/>
            <a:ext cx="2219325" cy="1495425"/>
          </a:xfrm>
          <a:prstGeom prst="rect">
            <a:avLst/>
          </a:prstGeom>
        </p:spPr>
      </p:pic>
      <p:sp>
        <p:nvSpPr>
          <p:cNvPr id="4" name="Rectángulo 3">
            <a:extLst>
              <a:ext uri="{FF2B5EF4-FFF2-40B4-BE49-F238E27FC236}">
                <a16:creationId xmlns:a16="http://schemas.microsoft.com/office/drawing/2014/main" id="{1F1309C3-B8AF-40D7-A3CA-A58910004543}"/>
              </a:ext>
            </a:extLst>
          </p:cNvPr>
          <p:cNvSpPr/>
          <p:nvPr/>
        </p:nvSpPr>
        <p:spPr>
          <a:xfrm>
            <a:off x="6182743" y="3771844"/>
            <a:ext cx="2573969" cy="1446550"/>
          </a:xfrm>
          <a:prstGeom prst="rect">
            <a:avLst/>
          </a:prstGeom>
        </p:spPr>
        <p:txBody>
          <a:bodyPr wrap="square">
            <a:spAutoFit/>
          </a:bodyPr>
          <a:lstStyle/>
          <a:p>
            <a:pPr algn="just"/>
            <a:r>
              <a:rPr lang="es-ES" sz="1100" dirty="0"/>
              <a:t>(Quispe, 2019), corroboramos esta información con nuestra investigación ya que los explantes expuestos a el mismo rango de fotoperiodo mencionado se obtuvo un color verde (GY30) al tercer día de haber cumplido los 8 días de oscuridad de los explantes </a:t>
            </a:r>
            <a:endParaRPr lang="es-EC" sz="1100" dirty="0"/>
          </a:p>
        </p:txBody>
      </p:sp>
    </p:spTree>
    <p:extLst>
      <p:ext uri="{BB962C8B-B14F-4D97-AF65-F5344CB8AC3E}">
        <p14:creationId xmlns:p14="http://schemas.microsoft.com/office/powerpoint/2010/main" val="354385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Interacción A (Zeatina) x B (pH)</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72700"/>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 inicial </a:t>
            </a:r>
          </a:p>
        </p:txBody>
      </p:sp>
      <p:grpSp>
        <p:nvGrpSpPr>
          <p:cNvPr id="2" name="Grupo 1">
            <a:extLst>
              <a:ext uri="{FF2B5EF4-FFF2-40B4-BE49-F238E27FC236}">
                <a16:creationId xmlns:a16="http://schemas.microsoft.com/office/drawing/2014/main" id="{2568E385-C72D-4546-A8FD-550D72E4178F}"/>
              </a:ext>
            </a:extLst>
          </p:cNvPr>
          <p:cNvGrpSpPr/>
          <p:nvPr/>
        </p:nvGrpSpPr>
        <p:grpSpPr>
          <a:xfrm>
            <a:off x="1037361" y="909682"/>
            <a:ext cx="6412921" cy="4049078"/>
            <a:chOff x="1431984" y="741131"/>
            <a:chExt cx="6349041" cy="4055156"/>
          </a:xfrm>
        </p:grpSpPr>
        <p:pic>
          <p:nvPicPr>
            <p:cNvPr id="7" name="Imagen 6">
              <a:extLst>
                <a:ext uri="{FF2B5EF4-FFF2-40B4-BE49-F238E27FC236}">
                  <a16:creationId xmlns:a16="http://schemas.microsoft.com/office/drawing/2014/main" id="{30EDE10C-622D-4B59-9971-1F40D43DC3F2}"/>
                </a:ext>
              </a:extLst>
            </p:cNvPr>
            <p:cNvPicPr/>
            <p:nvPr/>
          </p:nvPicPr>
          <p:blipFill rotWithShape="1">
            <a:blip r:embed="rId3"/>
            <a:srcRect b="2367"/>
            <a:stretch/>
          </p:blipFill>
          <p:spPr bwMode="auto">
            <a:xfrm>
              <a:off x="1431984" y="741131"/>
              <a:ext cx="6349041" cy="4055156"/>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7C7BCBD2-5751-4632-A4A2-589393BE36BE}"/>
                </a:ext>
              </a:extLst>
            </p:cNvPr>
            <p:cNvSpPr txBox="1"/>
            <p:nvPr/>
          </p:nvSpPr>
          <p:spPr>
            <a:xfrm>
              <a:off x="3159274" y="1639019"/>
              <a:ext cx="1121434" cy="261610"/>
            </a:xfrm>
            <a:prstGeom prst="rect">
              <a:avLst/>
            </a:prstGeom>
            <a:noFill/>
          </p:spPr>
          <p:txBody>
            <a:bodyPr wrap="square" rtlCol="0">
              <a:spAutoFit/>
            </a:bodyPr>
            <a:lstStyle/>
            <a:p>
              <a:r>
                <a:rPr lang="es-EC" sz="1100" dirty="0"/>
                <a:t>0,55 mm</a:t>
              </a:r>
            </a:p>
          </p:txBody>
        </p:sp>
        <p:sp>
          <p:nvSpPr>
            <p:cNvPr id="9" name="CuadroTexto 8">
              <a:extLst>
                <a:ext uri="{FF2B5EF4-FFF2-40B4-BE49-F238E27FC236}">
                  <a16:creationId xmlns:a16="http://schemas.microsoft.com/office/drawing/2014/main" id="{CE36ADFA-F820-47EB-A0E9-361DCC6065F1}"/>
                </a:ext>
              </a:extLst>
            </p:cNvPr>
            <p:cNvSpPr txBox="1"/>
            <p:nvPr/>
          </p:nvSpPr>
          <p:spPr>
            <a:xfrm>
              <a:off x="4280708" y="1972458"/>
              <a:ext cx="1121434" cy="261610"/>
            </a:xfrm>
            <a:prstGeom prst="rect">
              <a:avLst/>
            </a:prstGeom>
            <a:noFill/>
          </p:spPr>
          <p:txBody>
            <a:bodyPr wrap="square" rtlCol="0">
              <a:spAutoFit/>
            </a:bodyPr>
            <a:lstStyle/>
            <a:p>
              <a:r>
                <a:rPr lang="es-EC" sz="1100" dirty="0"/>
                <a:t>0,45 mm</a:t>
              </a:r>
            </a:p>
          </p:txBody>
        </p:sp>
      </p:grpSp>
    </p:spTree>
    <p:extLst>
      <p:ext uri="{BB962C8B-B14F-4D97-AF65-F5344CB8AC3E}">
        <p14:creationId xmlns:p14="http://schemas.microsoft.com/office/powerpoint/2010/main" val="81463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Interacción A (Zeatina) x B (pH)</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581977" y="656915"/>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 final </a:t>
            </a:r>
          </a:p>
        </p:txBody>
      </p:sp>
      <p:grpSp>
        <p:nvGrpSpPr>
          <p:cNvPr id="3" name="Grupo 2">
            <a:extLst>
              <a:ext uri="{FF2B5EF4-FFF2-40B4-BE49-F238E27FC236}">
                <a16:creationId xmlns:a16="http://schemas.microsoft.com/office/drawing/2014/main" id="{95779CFD-7529-49B0-A24B-F8E9737A3C53}"/>
              </a:ext>
            </a:extLst>
          </p:cNvPr>
          <p:cNvGrpSpPr/>
          <p:nvPr/>
        </p:nvGrpSpPr>
        <p:grpSpPr>
          <a:xfrm>
            <a:off x="127092" y="1166985"/>
            <a:ext cx="5930438" cy="4035855"/>
            <a:chOff x="127092" y="1166985"/>
            <a:chExt cx="5930438" cy="4035855"/>
          </a:xfrm>
        </p:grpSpPr>
        <p:pic>
          <p:nvPicPr>
            <p:cNvPr id="5" name="Imagen 4">
              <a:extLst>
                <a:ext uri="{FF2B5EF4-FFF2-40B4-BE49-F238E27FC236}">
                  <a16:creationId xmlns:a16="http://schemas.microsoft.com/office/drawing/2014/main" id="{C73646F2-FBC6-4A8D-9070-2C43DF3A2942}"/>
                </a:ext>
              </a:extLst>
            </p:cNvPr>
            <p:cNvPicPr/>
            <p:nvPr/>
          </p:nvPicPr>
          <p:blipFill>
            <a:blip r:embed="rId3">
              <a:extLst>
                <a:ext uri="{28A0092B-C50C-407E-A947-70E740481C1C}">
                  <a14:useLocalDpi xmlns:a14="http://schemas.microsoft.com/office/drawing/2010/main" val="0"/>
                </a:ext>
              </a:extLst>
            </a:blip>
            <a:stretch>
              <a:fillRect/>
            </a:stretch>
          </p:blipFill>
          <p:spPr>
            <a:xfrm>
              <a:off x="127092" y="1166985"/>
              <a:ext cx="5930438" cy="4035855"/>
            </a:xfrm>
            <a:prstGeom prst="rect">
              <a:avLst/>
            </a:prstGeom>
          </p:spPr>
        </p:pic>
        <p:sp>
          <p:nvSpPr>
            <p:cNvPr id="2" name="CuadroTexto 1">
              <a:extLst>
                <a:ext uri="{FF2B5EF4-FFF2-40B4-BE49-F238E27FC236}">
                  <a16:creationId xmlns:a16="http://schemas.microsoft.com/office/drawing/2014/main" id="{C98AC369-89FD-4DC4-B3A2-3CB6238A01BB}"/>
                </a:ext>
              </a:extLst>
            </p:cNvPr>
            <p:cNvSpPr txBox="1"/>
            <p:nvPr/>
          </p:nvSpPr>
          <p:spPr>
            <a:xfrm>
              <a:off x="2462668" y="2038446"/>
              <a:ext cx="1121434" cy="261610"/>
            </a:xfrm>
            <a:prstGeom prst="rect">
              <a:avLst/>
            </a:prstGeom>
            <a:noFill/>
          </p:spPr>
          <p:txBody>
            <a:bodyPr wrap="square" rtlCol="0">
              <a:spAutoFit/>
            </a:bodyPr>
            <a:lstStyle/>
            <a:p>
              <a:r>
                <a:rPr lang="es-EC" sz="1050" dirty="0"/>
                <a:t>16,20 mm</a:t>
              </a:r>
            </a:p>
          </p:txBody>
        </p:sp>
        <p:sp>
          <p:nvSpPr>
            <p:cNvPr id="8" name="CuadroTexto 7">
              <a:extLst>
                <a:ext uri="{FF2B5EF4-FFF2-40B4-BE49-F238E27FC236}">
                  <a16:creationId xmlns:a16="http://schemas.microsoft.com/office/drawing/2014/main" id="{4EFD7CE1-10E7-4DB0-9005-4FC479BD2D6A}"/>
                </a:ext>
              </a:extLst>
            </p:cNvPr>
            <p:cNvSpPr txBox="1"/>
            <p:nvPr/>
          </p:nvSpPr>
          <p:spPr>
            <a:xfrm>
              <a:off x="1825121" y="3054107"/>
              <a:ext cx="1121434" cy="261610"/>
            </a:xfrm>
            <a:prstGeom prst="rect">
              <a:avLst/>
            </a:prstGeom>
            <a:noFill/>
          </p:spPr>
          <p:txBody>
            <a:bodyPr wrap="square" rtlCol="0">
              <a:spAutoFit/>
            </a:bodyPr>
            <a:lstStyle/>
            <a:p>
              <a:r>
                <a:rPr lang="es-EC" sz="1050" dirty="0"/>
                <a:t>7,44 mm</a:t>
              </a:r>
            </a:p>
          </p:txBody>
        </p:sp>
        <p:sp>
          <p:nvSpPr>
            <p:cNvPr id="9" name="CuadroTexto 8">
              <a:extLst>
                <a:ext uri="{FF2B5EF4-FFF2-40B4-BE49-F238E27FC236}">
                  <a16:creationId xmlns:a16="http://schemas.microsoft.com/office/drawing/2014/main" id="{7A85F57B-ED4D-419F-86D6-35D1ADD0AAD5}"/>
                </a:ext>
              </a:extLst>
            </p:cNvPr>
            <p:cNvSpPr txBox="1"/>
            <p:nvPr/>
          </p:nvSpPr>
          <p:spPr>
            <a:xfrm>
              <a:off x="2656699" y="3112812"/>
              <a:ext cx="1121434" cy="261610"/>
            </a:xfrm>
            <a:prstGeom prst="rect">
              <a:avLst/>
            </a:prstGeom>
            <a:noFill/>
          </p:spPr>
          <p:txBody>
            <a:bodyPr wrap="square" rtlCol="0">
              <a:spAutoFit/>
            </a:bodyPr>
            <a:lstStyle/>
            <a:p>
              <a:r>
                <a:rPr lang="es-EC" sz="1050" dirty="0"/>
                <a:t>7,43 mm</a:t>
              </a:r>
            </a:p>
          </p:txBody>
        </p:sp>
      </p:grpSp>
      <p:sp>
        <p:nvSpPr>
          <p:cNvPr id="10" name="Rectángulo 9">
            <a:extLst>
              <a:ext uri="{FF2B5EF4-FFF2-40B4-BE49-F238E27FC236}">
                <a16:creationId xmlns:a16="http://schemas.microsoft.com/office/drawing/2014/main" id="{5A8C9CB5-E2D3-404C-B737-1F4CB49C9966}"/>
              </a:ext>
            </a:extLst>
          </p:cNvPr>
          <p:cNvSpPr/>
          <p:nvPr/>
        </p:nvSpPr>
        <p:spPr>
          <a:xfrm>
            <a:off x="6051690" y="2038446"/>
            <a:ext cx="3034145" cy="2292935"/>
          </a:xfrm>
          <a:prstGeom prst="rect">
            <a:avLst/>
          </a:prstGeom>
        </p:spPr>
        <p:txBody>
          <a:bodyPr wrap="square">
            <a:spAutoFit/>
          </a:bodyPr>
          <a:lstStyle/>
          <a:p>
            <a:pPr algn="just"/>
            <a:r>
              <a:rPr lang="es-ES" sz="1100" dirty="0">
                <a:latin typeface="Arial" panose="020B0604020202020204" pitchFamily="34" charset="0"/>
                <a:ea typeface="Arial" panose="020B0604020202020204" pitchFamily="34" charset="0"/>
              </a:rPr>
              <a:t>(Lerma Bocanegra, García, Niño Fandiño, &amp; Díaz Escobar, 2019)</a:t>
            </a:r>
            <a:r>
              <a:rPr lang="es-ES" sz="1100" b="1" dirty="0">
                <a:latin typeface="Arial" panose="020B0604020202020204" pitchFamily="34" charset="0"/>
                <a:ea typeface="Arial" panose="020B0604020202020204" pitchFamily="34" charset="0"/>
              </a:rPr>
              <a:t> </a:t>
            </a:r>
            <a:r>
              <a:rPr lang="es-ES" sz="1100" dirty="0">
                <a:latin typeface="Arial" panose="020B0604020202020204" pitchFamily="34" charset="0"/>
                <a:ea typeface="Arial" panose="020B0604020202020204" pitchFamily="34" charset="0"/>
              </a:rPr>
              <a:t> En su investigación menciona que la mayor altura que obtuvieron se realizó con una concentración de Zeatina de 2 mg/L, con un pH del 4,8 considerándolo acido con una media de altura de 30,99 mm, teniendo también el de menor altura la que no presenta ninguna concentración hormonal de zeatina con 12,07 mm de longitud y presentando con la mayor concentración de Zeatina de 3 mg/L con pH de 4,8 reflejo una longitud de 17,99 mm, en un periodo de sesenta días</a:t>
            </a:r>
            <a:endParaRPr lang="es-EC" sz="1100" dirty="0"/>
          </a:p>
        </p:txBody>
      </p:sp>
    </p:spTree>
    <p:extLst>
      <p:ext uri="{BB962C8B-B14F-4D97-AF65-F5344CB8AC3E}">
        <p14:creationId xmlns:p14="http://schemas.microsoft.com/office/powerpoint/2010/main" val="204528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Control de las variables</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273293"/>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 (medias)</a:t>
            </a:r>
          </a:p>
        </p:txBody>
      </p:sp>
      <p:pic>
        <p:nvPicPr>
          <p:cNvPr id="6" name="Imagen 5">
            <a:extLst>
              <a:ext uri="{FF2B5EF4-FFF2-40B4-BE49-F238E27FC236}">
                <a16:creationId xmlns:a16="http://schemas.microsoft.com/office/drawing/2014/main" id="{E60C1D76-DF5C-4105-85C1-42846C04A4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0143" y="631356"/>
            <a:ext cx="7039154" cy="4070360"/>
          </a:xfrm>
          <a:prstGeom prst="rect">
            <a:avLst/>
          </a:prstGeom>
          <a:noFill/>
          <a:ln>
            <a:noFill/>
          </a:ln>
        </p:spPr>
      </p:pic>
      <p:sp>
        <p:nvSpPr>
          <p:cNvPr id="7" name="CuadroTexto 6">
            <a:extLst>
              <a:ext uri="{FF2B5EF4-FFF2-40B4-BE49-F238E27FC236}">
                <a16:creationId xmlns:a16="http://schemas.microsoft.com/office/drawing/2014/main" id="{85203B50-57CF-4C9E-9A84-627A08ED36F6}"/>
              </a:ext>
            </a:extLst>
          </p:cNvPr>
          <p:cNvSpPr txBox="1"/>
          <p:nvPr/>
        </p:nvSpPr>
        <p:spPr>
          <a:xfrm>
            <a:off x="1274703" y="3605406"/>
            <a:ext cx="1121434" cy="246221"/>
          </a:xfrm>
          <a:prstGeom prst="rect">
            <a:avLst/>
          </a:prstGeom>
          <a:noFill/>
        </p:spPr>
        <p:txBody>
          <a:bodyPr wrap="square" rtlCol="0">
            <a:spAutoFit/>
          </a:bodyPr>
          <a:lstStyle/>
          <a:p>
            <a:r>
              <a:rPr lang="es-EC" sz="1000" dirty="0"/>
              <a:t>M 0,25 mm</a:t>
            </a:r>
          </a:p>
        </p:txBody>
      </p:sp>
      <p:sp>
        <p:nvSpPr>
          <p:cNvPr id="8" name="CuadroTexto 7">
            <a:extLst>
              <a:ext uri="{FF2B5EF4-FFF2-40B4-BE49-F238E27FC236}">
                <a16:creationId xmlns:a16="http://schemas.microsoft.com/office/drawing/2014/main" id="{DC29DD04-0C2D-4A08-89D3-3B622852216C}"/>
              </a:ext>
            </a:extLst>
          </p:cNvPr>
          <p:cNvSpPr txBox="1"/>
          <p:nvPr/>
        </p:nvSpPr>
        <p:spPr>
          <a:xfrm>
            <a:off x="3312543" y="2310140"/>
            <a:ext cx="1121434" cy="246221"/>
          </a:xfrm>
          <a:prstGeom prst="rect">
            <a:avLst/>
          </a:prstGeom>
          <a:noFill/>
        </p:spPr>
        <p:txBody>
          <a:bodyPr wrap="square" rtlCol="0">
            <a:spAutoFit/>
          </a:bodyPr>
          <a:lstStyle/>
          <a:p>
            <a:r>
              <a:rPr lang="es-EC" sz="1000" dirty="0"/>
              <a:t>M 2,59 mm</a:t>
            </a:r>
          </a:p>
        </p:txBody>
      </p:sp>
      <p:sp>
        <p:nvSpPr>
          <p:cNvPr id="9" name="CuadroTexto 8">
            <a:extLst>
              <a:ext uri="{FF2B5EF4-FFF2-40B4-BE49-F238E27FC236}">
                <a16:creationId xmlns:a16="http://schemas.microsoft.com/office/drawing/2014/main" id="{928DA3A6-C181-4842-99A4-A6C42A98D979}"/>
              </a:ext>
            </a:extLst>
          </p:cNvPr>
          <p:cNvSpPr txBox="1"/>
          <p:nvPr/>
        </p:nvSpPr>
        <p:spPr>
          <a:xfrm>
            <a:off x="5103962" y="1306600"/>
            <a:ext cx="1121434" cy="246221"/>
          </a:xfrm>
          <a:prstGeom prst="rect">
            <a:avLst/>
          </a:prstGeom>
          <a:noFill/>
        </p:spPr>
        <p:txBody>
          <a:bodyPr wrap="square" rtlCol="0">
            <a:spAutoFit/>
          </a:bodyPr>
          <a:lstStyle/>
          <a:p>
            <a:r>
              <a:rPr lang="es-EC" sz="1000" dirty="0"/>
              <a:t>M 4,53 mm</a:t>
            </a:r>
          </a:p>
        </p:txBody>
      </p:sp>
    </p:spTree>
    <p:extLst>
      <p:ext uri="{BB962C8B-B14F-4D97-AF65-F5344CB8AC3E}">
        <p14:creationId xmlns:p14="http://schemas.microsoft.com/office/powerpoint/2010/main" val="42131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pic>
        <p:nvPicPr>
          <p:cNvPr id="10" name="Imagen 9">
            <a:extLst>
              <a:ext uri="{FF2B5EF4-FFF2-40B4-BE49-F238E27FC236}">
                <a16:creationId xmlns:a16="http://schemas.microsoft.com/office/drawing/2014/main" id="{704559A1-E62C-46DE-9F44-BE2175E795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2857" y="665676"/>
            <a:ext cx="6216962" cy="4027093"/>
          </a:xfrm>
          <a:prstGeom prst="rect">
            <a:avLst/>
          </a:prstGeom>
          <a:noFill/>
          <a:ln>
            <a:noFill/>
          </a:ln>
        </p:spPr>
      </p:pic>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Control de las variables</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72700"/>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Altura (Rango)</a:t>
            </a:r>
          </a:p>
        </p:txBody>
      </p:sp>
      <p:sp>
        <p:nvSpPr>
          <p:cNvPr id="7" name="CuadroTexto 6">
            <a:extLst>
              <a:ext uri="{FF2B5EF4-FFF2-40B4-BE49-F238E27FC236}">
                <a16:creationId xmlns:a16="http://schemas.microsoft.com/office/drawing/2014/main" id="{85203B50-57CF-4C9E-9A84-627A08ED36F6}"/>
              </a:ext>
            </a:extLst>
          </p:cNvPr>
          <p:cNvSpPr txBox="1"/>
          <p:nvPr/>
        </p:nvSpPr>
        <p:spPr>
          <a:xfrm>
            <a:off x="2568665" y="3954604"/>
            <a:ext cx="1121434" cy="246221"/>
          </a:xfrm>
          <a:prstGeom prst="rect">
            <a:avLst/>
          </a:prstGeom>
          <a:noFill/>
        </p:spPr>
        <p:txBody>
          <a:bodyPr wrap="square" rtlCol="0">
            <a:spAutoFit/>
          </a:bodyPr>
          <a:lstStyle/>
          <a:p>
            <a:r>
              <a:rPr lang="es-EC" sz="1000" dirty="0"/>
              <a:t> 0,68 mm</a:t>
            </a:r>
          </a:p>
        </p:txBody>
      </p:sp>
      <p:sp>
        <p:nvSpPr>
          <p:cNvPr id="8" name="CuadroTexto 7">
            <a:extLst>
              <a:ext uri="{FF2B5EF4-FFF2-40B4-BE49-F238E27FC236}">
                <a16:creationId xmlns:a16="http://schemas.microsoft.com/office/drawing/2014/main" id="{DC29DD04-0C2D-4A08-89D3-3B622852216C}"/>
              </a:ext>
            </a:extLst>
          </p:cNvPr>
          <p:cNvSpPr txBox="1"/>
          <p:nvPr/>
        </p:nvSpPr>
        <p:spPr>
          <a:xfrm>
            <a:off x="4047796" y="2070634"/>
            <a:ext cx="1121434" cy="246221"/>
          </a:xfrm>
          <a:prstGeom prst="rect">
            <a:avLst/>
          </a:prstGeom>
          <a:noFill/>
        </p:spPr>
        <p:txBody>
          <a:bodyPr wrap="square" rtlCol="0">
            <a:spAutoFit/>
          </a:bodyPr>
          <a:lstStyle/>
          <a:p>
            <a:r>
              <a:rPr lang="es-EC" sz="1000" dirty="0"/>
              <a:t>13,05 mm</a:t>
            </a:r>
          </a:p>
        </p:txBody>
      </p:sp>
      <p:sp>
        <p:nvSpPr>
          <p:cNvPr id="9" name="CuadroTexto 8">
            <a:extLst>
              <a:ext uri="{FF2B5EF4-FFF2-40B4-BE49-F238E27FC236}">
                <a16:creationId xmlns:a16="http://schemas.microsoft.com/office/drawing/2014/main" id="{928DA3A6-C181-4842-99A4-A6C42A98D979}"/>
              </a:ext>
            </a:extLst>
          </p:cNvPr>
          <p:cNvSpPr txBox="1"/>
          <p:nvPr/>
        </p:nvSpPr>
        <p:spPr>
          <a:xfrm>
            <a:off x="5845834" y="1427370"/>
            <a:ext cx="1121434" cy="246221"/>
          </a:xfrm>
          <a:prstGeom prst="rect">
            <a:avLst/>
          </a:prstGeom>
          <a:noFill/>
        </p:spPr>
        <p:txBody>
          <a:bodyPr wrap="square" rtlCol="0">
            <a:spAutoFit/>
          </a:bodyPr>
          <a:lstStyle/>
          <a:p>
            <a:r>
              <a:rPr lang="es-EC" sz="1000" dirty="0"/>
              <a:t>17,60 mm</a:t>
            </a:r>
          </a:p>
        </p:txBody>
      </p:sp>
      <p:sp>
        <p:nvSpPr>
          <p:cNvPr id="2" name="Rectángulo 1">
            <a:extLst>
              <a:ext uri="{FF2B5EF4-FFF2-40B4-BE49-F238E27FC236}">
                <a16:creationId xmlns:a16="http://schemas.microsoft.com/office/drawing/2014/main" id="{B790D93C-DF05-4DD3-AC78-71220D0DEB1B}"/>
              </a:ext>
            </a:extLst>
          </p:cNvPr>
          <p:cNvSpPr/>
          <p:nvPr/>
        </p:nvSpPr>
        <p:spPr>
          <a:xfrm>
            <a:off x="2296355" y="1527148"/>
            <a:ext cx="3502882" cy="261610"/>
          </a:xfrm>
          <a:prstGeom prst="rect">
            <a:avLst/>
          </a:prstGeom>
        </p:spPr>
        <p:txBody>
          <a:bodyPr wrap="none">
            <a:spAutoFit/>
          </a:bodyPr>
          <a:lstStyle/>
          <a:p>
            <a:r>
              <a:rPr lang="es-ES" sz="1100" dirty="0">
                <a:latin typeface="Arial" panose="020B0604020202020204" pitchFamily="34" charset="0"/>
                <a:ea typeface="Arial" panose="020B0604020202020204" pitchFamily="34" charset="0"/>
              </a:rPr>
              <a:t>T21 (Zeatina 3mg/l +WPM (pH ) +Fotoperiodo 8 Días</a:t>
            </a:r>
            <a:endParaRPr lang="es-EC" sz="1100" dirty="0"/>
          </a:p>
        </p:txBody>
      </p:sp>
    </p:spTree>
    <p:extLst>
      <p:ext uri="{BB962C8B-B14F-4D97-AF65-F5344CB8AC3E}">
        <p14:creationId xmlns:p14="http://schemas.microsoft.com/office/powerpoint/2010/main" val="2050364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Control de las variables</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72700"/>
            <a:ext cx="2074722" cy="336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Contaminación (Rango)</a:t>
            </a:r>
          </a:p>
        </p:txBody>
      </p:sp>
      <p:pic>
        <p:nvPicPr>
          <p:cNvPr id="11" name="Imagen 10">
            <a:extLst>
              <a:ext uri="{FF2B5EF4-FFF2-40B4-BE49-F238E27FC236}">
                <a16:creationId xmlns:a16="http://schemas.microsoft.com/office/drawing/2014/main" id="{9C001EA5-1910-4CB7-A684-CFC9131CD6B8}"/>
              </a:ext>
            </a:extLst>
          </p:cNvPr>
          <p:cNvPicPr/>
          <p:nvPr/>
        </p:nvPicPr>
        <p:blipFill rotWithShape="1">
          <a:blip r:embed="rId3">
            <a:extLst>
              <a:ext uri="{28A0092B-C50C-407E-A947-70E740481C1C}">
                <a14:useLocalDpi xmlns:a14="http://schemas.microsoft.com/office/drawing/2010/main" val="0"/>
              </a:ext>
            </a:extLst>
          </a:blip>
          <a:srcRect r="7686"/>
          <a:stretch/>
        </p:blipFill>
        <p:spPr bwMode="auto">
          <a:xfrm>
            <a:off x="1594011" y="646429"/>
            <a:ext cx="6325038" cy="40635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71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Control de las variables</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72700"/>
            <a:ext cx="2074722" cy="3934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Color de Brote</a:t>
            </a:r>
          </a:p>
        </p:txBody>
      </p:sp>
      <p:pic>
        <p:nvPicPr>
          <p:cNvPr id="5" name="Imagen 4">
            <a:extLst>
              <a:ext uri="{FF2B5EF4-FFF2-40B4-BE49-F238E27FC236}">
                <a16:creationId xmlns:a16="http://schemas.microsoft.com/office/drawing/2014/main" id="{D050AEA3-325A-4A6D-A39D-9062E4102AE5}"/>
              </a:ext>
            </a:extLst>
          </p:cNvPr>
          <p:cNvPicPr/>
          <p:nvPr/>
        </p:nvPicPr>
        <p:blipFill rotWithShape="1">
          <a:blip r:embed="rId3">
            <a:extLst>
              <a:ext uri="{28A0092B-C50C-407E-A947-70E740481C1C}">
                <a14:useLocalDpi xmlns:a14="http://schemas.microsoft.com/office/drawing/2010/main" val="0"/>
              </a:ext>
            </a:extLst>
          </a:blip>
          <a:srcRect l="1898" r="2671"/>
          <a:stretch/>
        </p:blipFill>
        <p:spPr bwMode="auto">
          <a:xfrm>
            <a:off x="1604513" y="741190"/>
            <a:ext cx="6280030" cy="4003338"/>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48EADBFB-676A-4E7A-AB0F-1527C871D78B}"/>
              </a:ext>
            </a:extLst>
          </p:cNvPr>
          <p:cNvSpPr txBox="1"/>
          <p:nvPr/>
        </p:nvSpPr>
        <p:spPr>
          <a:xfrm>
            <a:off x="2074722" y="3937351"/>
            <a:ext cx="1121434" cy="246221"/>
          </a:xfrm>
          <a:prstGeom prst="rect">
            <a:avLst/>
          </a:prstGeom>
          <a:noFill/>
        </p:spPr>
        <p:txBody>
          <a:bodyPr wrap="square" rtlCol="0">
            <a:spAutoFit/>
          </a:bodyPr>
          <a:lstStyle/>
          <a:p>
            <a:r>
              <a:rPr lang="es-EC" sz="1000" dirty="0"/>
              <a:t> 0,51 GY50</a:t>
            </a:r>
          </a:p>
        </p:txBody>
      </p:sp>
      <p:sp>
        <p:nvSpPr>
          <p:cNvPr id="7" name="CuadroTexto 6">
            <a:extLst>
              <a:ext uri="{FF2B5EF4-FFF2-40B4-BE49-F238E27FC236}">
                <a16:creationId xmlns:a16="http://schemas.microsoft.com/office/drawing/2014/main" id="{22DFE2C5-420A-488F-90B1-AE39E92C8D7E}"/>
              </a:ext>
            </a:extLst>
          </p:cNvPr>
          <p:cNvSpPr txBox="1"/>
          <p:nvPr/>
        </p:nvSpPr>
        <p:spPr>
          <a:xfrm>
            <a:off x="3532586" y="2595049"/>
            <a:ext cx="1121434" cy="246221"/>
          </a:xfrm>
          <a:prstGeom prst="rect">
            <a:avLst/>
          </a:prstGeom>
          <a:noFill/>
        </p:spPr>
        <p:txBody>
          <a:bodyPr wrap="square" rtlCol="0">
            <a:spAutoFit/>
          </a:bodyPr>
          <a:lstStyle/>
          <a:p>
            <a:r>
              <a:rPr lang="es-EC" sz="1000" dirty="0"/>
              <a:t> 3,1 GY30</a:t>
            </a:r>
          </a:p>
        </p:txBody>
      </p:sp>
      <p:sp>
        <p:nvSpPr>
          <p:cNvPr id="8" name="CuadroTexto 7">
            <a:extLst>
              <a:ext uri="{FF2B5EF4-FFF2-40B4-BE49-F238E27FC236}">
                <a16:creationId xmlns:a16="http://schemas.microsoft.com/office/drawing/2014/main" id="{C59E1BA9-C61D-4DF3-B313-755153AD6421}"/>
              </a:ext>
            </a:extLst>
          </p:cNvPr>
          <p:cNvSpPr txBox="1"/>
          <p:nvPr/>
        </p:nvSpPr>
        <p:spPr>
          <a:xfrm>
            <a:off x="5789832" y="1764038"/>
            <a:ext cx="1121434" cy="246221"/>
          </a:xfrm>
          <a:prstGeom prst="rect">
            <a:avLst/>
          </a:prstGeom>
          <a:noFill/>
        </p:spPr>
        <p:txBody>
          <a:bodyPr wrap="square" rtlCol="0">
            <a:spAutoFit/>
          </a:bodyPr>
          <a:lstStyle/>
          <a:p>
            <a:r>
              <a:rPr lang="es-EC" sz="1000" dirty="0"/>
              <a:t> 3,51 GY20</a:t>
            </a:r>
          </a:p>
        </p:txBody>
      </p:sp>
    </p:spTree>
    <p:extLst>
      <p:ext uri="{BB962C8B-B14F-4D97-AF65-F5344CB8AC3E}">
        <p14:creationId xmlns:p14="http://schemas.microsoft.com/office/powerpoint/2010/main" val="305511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pic>
        <p:nvPicPr>
          <p:cNvPr id="9" name="Imagen 8">
            <a:extLst>
              <a:ext uri="{FF2B5EF4-FFF2-40B4-BE49-F238E27FC236}">
                <a16:creationId xmlns:a16="http://schemas.microsoft.com/office/drawing/2014/main" id="{81C9E88E-F6F8-4162-BF06-9208B04FE4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6889" y="1055369"/>
            <a:ext cx="6601390" cy="3654653"/>
          </a:xfrm>
          <a:prstGeom prst="rect">
            <a:avLst/>
          </a:prstGeom>
          <a:noFill/>
          <a:ln>
            <a:noFill/>
          </a:ln>
        </p:spPr>
      </p:pic>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Control de las variables</a:t>
            </a:r>
            <a:endParaRPr dirty="0">
              <a:solidFill>
                <a:schemeClr val="accent3"/>
              </a:solidFill>
            </a:endParaRPr>
          </a:p>
        </p:txBody>
      </p:sp>
      <p:sp>
        <p:nvSpPr>
          <p:cNvPr id="96" name="Google Shape;1446;p41">
            <a:extLst>
              <a:ext uri="{FF2B5EF4-FFF2-40B4-BE49-F238E27FC236}">
                <a16:creationId xmlns:a16="http://schemas.microsoft.com/office/drawing/2014/main" id="{AF00B998-0476-47D3-BB52-A0855511F7EA}"/>
              </a:ext>
            </a:extLst>
          </p:cNvPr>
          <p:cNvSpPr txBox="1">
            <a:spLocks/>
          </p:cNvSpPr>
          <p:nvPr/>
        </p:nvSpPr>
        <p:spPr>
          <a:xfrm>
            <a:off x="0" y="572700"/>
            <a:ext cx="2074722" cy="3934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2000" dirty="0"/>
              <a:t>Número de Hojas</a:t>
            </a:r>
          </a:p>
        </p:txBody>
      </p:sp>
      <p:sp>
        <p:nvSpPr>
          <p:cNvPr id="7" name="CuadroTexto 6">
            <a:extLst>
              <a:ext uri="{FF2B5EF4-FFF2-40B4-BE49-F238E27FC236}">
                <a16:creationId xmlns:a16="http://schemas.microsoft.com/office/drawing/2014/main" id="{22DFE2C5-420A-488F-90B1-AE39E92C8D7E}"/>
              </a:ext>
            </a:extLst>
          </p:cNvPr>
          <p:cNvSpPr txBox="1"/>
          <p:nvPr/>
        </p:nvSpPr>
        <p:spPr>
          <a:xfrm>
            <a:off x="3618850" y="2063096"/>
            <a:ext cx="1121434" cy="246221"/>
          </a:xfrm>
          <a:prstGeom prst="rect">
            <a:avLst/>
          </a:prstGeom>
          <a:noFill/>
        </p:spPr>
        <p:txBody>
          <a:bodyPr wrap="square" rtlCol="0">
            <a:spAutoFit/>
          </a:bodyPr>
          <a:lstStyle/>
          <a:p>
            <a:r>
              <a:rPr lang="es-EC" sz="1000" dirty="0"/>
              <a:t>2,05 Hojas</a:t>
            </a:r>
          </a:p>
        </p:txBody>
      </p:sp>
      <p:sp>
        <p:nvSpPr>
          <p:cNvPr id="8" name="CuadroTexto 7">
            <a:extLst>
              <a:ext uri="{FF2B5EF4-FFF2-40B4-BE49-F238E27FC236}">
                <a16:creationId xmlns:a16="http://schemas.microsoft.com/office/drawing/2014/main" id="{C59E1BA9-C61D-4DF3-B313-755153AD6421}"/>
              </a:ext>
            </a:extLst>
          </p:cNvPr>
          <p:cNvSpPr txBox="1"/>
          <p:nvPr/>
        </p:nvSpPr>
        <p:spPr>
          <a:xfrm>
            <a:off x="5203235" y="1470740"/>
            <a:ext cx="1121434" cy="246221"/>
          </a:xfrm>
          <a:prstGeom prst="rect">
            <a:avLst/>
          </a:prstGeom>
          <a:noFill/>
        </p:spPr>
        <p:txBody>
          <a:bodyPr wrap="square" rtlCol="0">
            <a:spAutoFit/>
          </a:bodyPr>
          <a:lstStyle/>
          <a:p>
            <a:r>
              <a:rPr lang="es-EC" sz="1000" dirty="0"/>
              <a:t>2,80 Hojas</a:t>
            </a:r>
          </a:p>
        </p:txBody>
      </p:sp>
    </p:spTree>
    <p:extLst>
      <p:ext uri="{BB962C8B-B14F-4D97-AF65-F5344CB8AC3E}">
        <p14:creationId xmlns:p14="http://schemas.microsoft.com/office/powerpoint/2010/main" val="1700184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Matriz de correlaciones</a:t>
            </a:r>
            <a:endParaRPr dirty="0">
              <a:solidFill>
                <a:schemeClr val="accent3"/>
              </a:solidFill>
            </a:endParaRPr>
          </a:p>
        </p:txBody>
      </p:sp>
      <p:graphicFrame>
        <p:nvGraphicFramePr>
          <p:cNvPr id="2" name="Tabla 1">
            <a:extLst>
              <a:ext uri="{FF2B5EF4-FFF2-40B4-BE49-F238E27FC236}">
                <a16:creationId xmlns:a16="http://schemas.microsoft.com/office/drawing/2014/main" id="{79596686-3B51-4DD1-8592-866774C46E88}"/>
              </a:ext>
            </a:extLst>
          </p:cNvPr>
          <p:cNvGraphicFramePr>
            <a:graphicFrameLocks noGrp="1"/>
          </p:cNvGraphicFramePr>
          <p:nvPr>
            <p:extLst>
              <p:ext uri="{D42A27DB-BD31-4B8C-83A1-F6EECF244321}">
                <p14:modId xmlns:p14="http://schemas.microsoft.com/office/powerpoint/2010/main" val="1081592312"/>
              </p:ext>
            </p:extLst>
          </p:nvPr>
        </p:nvGraphicFramePr>
        <p:xfrm>
          <a:off x="1121433" y="915024"/>
          <a:ext cx="6262777" cy="2535545"/>
        </p:xfrm>
        <a:graphic>
          <a:graphicData uri="http://schemas.openxmlformats.org/drawingml/2006/table">
            <a:tbl>
              <a:tblPr>
                <a:tableStyleId>{0EEC53F5-F521-4EA0-A7EC-BCFA142C13B1}</a:tableStyleId>
              </a:tblPr>
              <a:tblGrid>
                <a:gridCol w="1147170">
                  <a:extLst>
                    <a:ext uri="{9D8B030D-6E8A-4147-A177-3AD203B41FA5}">
                      <a16:colId xmlns:a16="http://schemas.microsoft.com/office/drawing/2014/main" val="670048294"/>
                    </a:ext>
                  </a:extLst>
                </a:gridCol>
                <a:gridCol w="1147170">
                  <a:extLst>
                    <a:ext uri="{9D8B030D-6E8A-4147-A177-3AD203B41FA5}">
                      <a16:colId xmlns:a16="http://schemas.microsoft.com/office/drawing/2014/main" val="3956124927"/>
                    </a:ext>
                  </a:extLst>
                </a:gridCol>
                <a:gridCol w="970491">
                  <a:extLst>
                    <a:ext uri="{9D8B030D-6E8A-4147-A177-3AD203B41FA5}">
                      <a16:colId xmlns:a16="http://schemas.microsoft.com/office/drawing/2014/main" val="1548890349"/>
                    </a:ext>
                  </a:extLst>
                </a:gridCol>
                <a:gridCol w="1146548">
                  <a:extLst>
                    <a:ext uri="{9D8B030D-6E8A-4147-A177-3AD203B41FA5}">
                      <a16:colId xmlns:a16="http://schemas.microsoft.com/office/drawing/2014/main" val="3606133331"/>
                    </a:ext>
                  </a:extLst>
                </a:gridCol>
                <a:gridCol w="1146548">
                  <a:extLst>
                    <a:ext uri="{9D8B030D-6E8A-4147-A177-3AD203B41FA5}">
                      <a16:colId xmlns:a16="http://schemas.microsoft.com/office/drawing/2014/main" val="2631541609"/>
                    </a:ext>
                  </a:extLst>
                </a:gridCol>
                <a:gridCol w="704850">
                  <a:extLst>
                    <a:ext uri="{9D8B030D-6E8A-4147-A177-3AD203B41FA5}">
                      <a16:colId xmlns:a16="http://schemas.microsoft.com/office/drawing/2014/main" val="3727971807"/>
                    </a:ext>
                  </a:extLst>
                </a:gridCol>
              </a:tblGrid>
              <a:tr h="401613">
                <a:tc gridSpan="2">
                  <a:txBody>
                    <a:bodyPr/>
                    <a:lstStyle/>
                    <a:p>
                      <a:pPr algn="ctr">
                        <a:lnSpc>
                          <a:spcPct val="107000"/>
                        </a:lnSpc>
                        <a:spcAft>
                          <a:spcPts val="0"/>
                        </a:spcAft>
                      </a:pPr>
                      <a:r>
                        <a:rPr lang="es-ES" sz="1100">
                          <a:effectLst/>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S" sz="1100">
                          <a:effectLst/>
                        </a:rPr>
                        <a:t>Altura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1100">
                          <a:effectLst/>
                        </a:rPr>
                        <a:t>Número de Hojas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1100">
                          <a:effectLst/>
                        </a:rPr>
                        <a:t>Contaminación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1100">
                          <a:effectLst/>
                        </a:rPr>
                        <a:t>Color de Hojas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535393018"/>
                  </a:ext>
                </a:extLst>
              </a:tr>
              <a:tr h="190966">
                <a:tc rowSpan="4">
                  <a:txBody>
                    <a:bodyPr/>
                    <a:lstStyle/>
                    <a:p>
                      <a:pPr marL="38100" marR="38100">
                        <a:lnSpc>
                          <a:spcPts val="1600"/>
                        </a:lnSpc>
                        <a:spcAft>
                          <a:spcPts val="0"/>
                        </a:spcAft>
                      </a:pPr>
                      <a:r>
                        <a:rPr lang="es-ES" sz="1000">
                          <a:effectLst/>
                        </a:rPr>
                        <a:t>Correlación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000">
                          <a:effectLst/>
                        </a:rPr>
                        <a:t>Altura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,922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-,303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,053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720990636"/>
                  </a:ext>
                </a:extLst>
              </a:tr>
              <a:tr h="398585">
                <a:tc vMerge="1">
                  <a:txBody>
                    <a:bodyPr/>
                    <a:lstStyle/>
                    <a:p>
                      <a:endParaRPr lang="es-EC"/>
                    </a:p>
                  </a:txBody>
                  <a:tcPr/>
                </a:tc>
                <a:tc>
                  <a:txBody>
                    <a:bodyPr/>
                    <a:lstStyle/>
                    <a:p>
                      <a:pPr marL="38100" marR="38100" algn="ctr">
                        <a:lnSpc>
                          <a:spcPts val="1600"/>
                        </a:lnSpc>
                        <a:spcAft>
                          <a:spcPts val="0"/>
                        </a:spcAft>
                      </a:pPr>
                      <a:r>
                        <a:rPr lang="es-ES" sz="1000">
                          <a:effectLst/>
                        </a:rPr>
                        <a:t>Número de Hojas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dirty="0">
                          <a:effectLst/>
                          <a:highlight>
                            <a:srgbClr val="FFFF00"/>
                          </a:highlight>
                        </a:rPr>
                        <a:t>,922</a:t>
                      </a:r>
                      <a:endParaRPr lang="es-EC"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-,169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-,037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9098058"/>
                  </a:ext>
                </a:extLst>
              </a:tr>
              <a:tr h="190966">
                <a:tc vMerge="1">
                  <a:txBody>
                    <a:bodyPr/>
                    <a:lstStyle/>
                    <a:p>
                      <a:endParaRPr lang="es-EC"/>
                    </a:p>
                  </a:txBody>
                  <a:tcPr/>
                </a:tc>
                <a:tc>
                  <a:txBody>
                    <a:bodyPr/>
                    <a:lstStyle/>
                    <a:p>
                      <a:pPr marL="38100" marR="38100" algn="ctr">
                        <a:lnSpc>
                          <a:spcPts val="1600"/>
                        </a:lnSpc>
                        <a:spcAft>
                          <a:spcPts val="0"/>
                        </a:spcAft>
                      </a:pPr>
                      <a:r>
                        <a:rPr lang="es-ES" sz="1000">
                          <a:effectLst/>
                        </a:rPr>
                        <a:t>Contaminación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-,303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-,169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-,362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3814109"/>
                  </a:ext>
                </a:extLst>
              </a:tr>
              <a:tr h="190966">
                <a:tc vMerge="1">
                  <a:txBody>
                    <a:bodyPr/>
                    <a:lstStyle/>
                    <a:p>
                      <a:endParaRPr lang="es-EC"/>
                    </a:p>
                  </a:txBody>
                  <a:tcPr/>
                </a:tc>
                <a:tc>
                  <a:txBody>
                    <a:bodyPr/>
                    <a:lstStyle/>
                    <a:p>
                      <a:pPr marL="38100" marR="38100" algn="ctr">
                        <a:lnSpc>
                          <a:spcPts val="1600"/>
                        </a:lnSpc>
                        <a:spcAft>
                          <a:spcPts val="0"/>
                        </a:spcAft>
                      </a:pPr>
                      <a:r>
                        <a:rPr lang="es-ES" sz="1000">
                          <a:effectLst/>
                        </a:rPr>
                        <a:t>Color de Hojas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,053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-,037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-,362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1493590"/>
                  </a:ext>
                </a:extLst>
              </a:tr>
              <a:tr h="190966">
                <a:tc rowSpan="4">
                  <a:txBody>
                    <a:bodyPr/>
                    <a:lstStyle/>
                    <a:p>
                      <a:pPr marL="38100" marR="38100">
                        <a:lnSpc>
                          <a:spcPts val="1600"/>
                        </a:lnSpc>
                        <a:spcAft>
                          <a:spcPts val="0"/>
                        </a:spcAft>
                      </a:pPr>
                      <a:r>
                        <a:rPr lang="es-ES" sz="1000">
                          <a:effectLst/>
                        </a:rPr>
                        <a:t>Sig. (unilateral)</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000">
                          <a:effectLst/>
                        </a:rPr>
                        <a:t>Altura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s-ES" sz="1100">
                          <a:effectLst/>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S" sz="1100">
                          <a:effectLst/>
                        </a:rPr>
                        <a:t>,000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,046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,387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44012058"/>
                  </a:ext>
                </a:extLst>
              </a:tr>
              <a:tr h="398585">
                <a:tc vMerge="1">
                  <a:txBody>
                    <a:bodyPr/>
                    <a:lstStyle/>
                    <a:p>
                      <a:endParaRPr lang="es-EC"/>
                    </a:p>
                  </a:txBody>
                  <a:tcPr/>
                </a:tc>
                <a:tc>
                  <a:txBody>
                    <a:bodyPr/>
                    <a:lstStyle/>
                    <a:p>
                      <a:pPr marL="38100" marR="38100" algn="ctr">
                        <a:lnSpc>
                          <a:spcPts val="1600"/>
                        </a:lnSpc>
                        <a:spcAft>
                          <a:spcPts val="0"/>
                        </a:spcAft>
                      </a:pPr>
                      <a:r>
                        <a:rPr lang="es-ES" sz="1000">
                          <a:effectLst/>
                        </a:rPr>
                        <a:t>Número de Hojas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s-ES" sz="1100">
                          <a:effectLst/>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S" sz="1100">
                          <a:effectLst/>
                        </a:rPr>
                        <a:t>,177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,420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5616149"/>
                  </a:ext>
                </a:extLst>
              </a:tr>
              <a:tr h="190966">
                <a:tc vMerge="1">
                  <a:txBody>
                    <a:bodyPr/>
                    <a:lstStyle/>
                    <a:p>
                      <a:endParaRPr lang="es-EC"/>
                    </a:p>
                  </a:txBody>
                  <a:tcPr/>
                </a:tc>
                <a:tc>
                  <a:txBody>
                    <a:bodyPr/>
                    <a:lstStyle/>
                    <a:p>
                      <a:pPr marL="38100" marR="38100" algn="ctr">
                        <a:lnSpc>
                          <a:spcPts val="1600"/>
                        </a:lnSpc>
                        <a:spcAft>
                          <a:spcPts val="0"/>
                        </a:spcAft>
                      </a:pPr>
                      <a:r>
                        <a:rPr lang="es-ES" sz="1000">
                          <a:effectLst/>
                        </a:rPr>
                        <a:t>Contaminación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,046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,177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s-ES" sz="1100">
                          <a:effectLst/>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S" sz="1100">
                          <a:effectLst/>
                        </a:rPr>
                        <a:t>,021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963215010"/>
                  </a:ext>
                </a:extLst>
              </a:tr>
              <a:tr h="190966">
                <a:tc vMerge="1">
                  <a:txBody>
                    <a:bodyPr/>
                    <a:lstStyle/>
                    <a:p>
                      <a:endParaRPr lang="es-EC"/>
                    </a:p>
                  </a:txBody>
                  <a:tcPr/>
                </a:tc>
                <a:tc>
                  <a:txBody>
                    <a:bodyPr/>
                    <a:lstStyle/>
                    <a:p>
                      <a:pPr marL="38100" marR="38100" algn="ctr">
                        <a:lnSpc>
                          <a:spcPts val="1600"/>
                        </a:lnSpc>
                        <a:spcAft>
                          <a:spcPts val="0"/>
                        </a:spcAft>
                      </a:pPr>
                      <a:r>
                        <a:rPr lang="es-ES" sz="1000">
                          <a:effectLst/>
                        </a:rPr>
                        <a:t>Color de Hojas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,387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,420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 sz="1100">
                          <a:effectLst/>
                        </a:rPr>
                        <a:t>,021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s-ES" sz="1100">
                          <a:effectLst/>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95909121"/>
                  </a:ext>
                </a:extLst>
              </a:tr>
              <a:tr h="190966">
                <a:tc gridSpan="6">
                  <a:txBody>
                    <a:bodyPr/>
                    <a:lstStyle/>
                    <a:p>
                      <a:pPr marL="38100" marR="38100" algn="ctr">
                        <a:lnSpc>
                          <a:spcPts val="1600"/>
                        </a:lnSpc>
                        <a:spcAft>
                          <a:spcPts val="0"/>
                        </a:spcAft>
                      </a:pPr>
                      <a:r>
                        <a:rPr lang="es-ES" sz="1100" dirty="0">
                          <a:effectLst/>
                        </a:rPr>
                        <a:t>a. Determinante = ,105</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51841821"/>
                  </a:ext>
                </a:extLst>
              </a:tr>
            </a:tbl>
          </a:graphicData>
        </a:graphic>
      </p:graphicFrame>
      <p:sp>
        <p:nvSpPr>
          <p:cNvPr id="3" name="Rectángulo 2">
            <a:extLst>
              <a:ext uri="{FF2B5EF4-FFF2-40B4-BE49-F238E27FC236}">
                <a16:creationId xmlns:a16="http://schemas.microsoft.com/office/drawing/2014/main" id="{F0391B94-248B-4BAE-ABAC-57C070514F6C}"/>
              </a:ext>
            </a:extLst>
          </p:cNvPr>
          <p:cNvSpPr/>
          <p:nvPr/>
        </p:nvSpPr>
        <p:spPr>
          <a:xfrm>
            <a:off x="1311215" y="3623097"/>
            <a:ext cx="7108165" cy="887231"/>
          </a:xfrm>
          <a:prstGeom prst="rect">
            <a:avLst/>
          </a:prstGeom>
        </p:spPr>
        <p:txBody>
          <a:bodyPr wrap="square">
            <a:spAutoFit/>
          </a:bodyPr>
          <a:lstStyle/>
          <a:p>
            <a:pPr indent="457200">
              <a:lnSpc>
                <a:spcPct val="200000"/>
              </a:lnSpc>
              <a:tabLst>
                <a:tab pos="859790" algn="l"/>
              </a:tabLst>
            </a:pPr>
            <a:r>
              <a:rPr lang="es-ES" dirty="0">
                <a:latin typeface="Arial" panose="020B0604020202020204" pitchFamily="34" charset="0"/>
                <a:ea typeface="Arial" panose="020B0604020202020204" pitchFamily="34" charset="0"/>
              </a:rPr>
              <a:t>un claro ejemplo es el de los tratamientos T21 Y T22 donde el número de hojas de estos fue de 2 y 3 respectivamente evidenciando una correlación. </a:t>
            </a:r>
            <a:endParaRPr lang="es-EC"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0772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4" name="Google Shape;1564;p45"/>
          <p:cNvSpPr txBox="1">
            <a:spLocks noGrp="1"/>
          </p:cNvSpPr>
          <p:nvPr>
            <p:ph type="title"/>
          </p:nvPr>
        </p:nvSpPr>
        <p:spPr>
          <a:xfrm>
            <a:off x="58197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Componente en espacio rodado </a:t>
            </a:r>
            <a:endParaRPr dirty="0">
              <a:solidFill>
                <a:schemeClr val="accent3"/>
              </a:solidFill>
            </a:endParaRPr>
          </a:p>
        </p:txBody>
      </p:sp>
      <p:pic>
        <p:nvPicPr>
          <p:cNvPr id="5" name="Imagen 4">
            <a:extLst>
              <a:ext uri="{FF2B5EF4-FFF2-40B4-BE49-F238E27FC236}">
                <a16:creationId xmlns:a16="http://schemas.microsoft.com/office/drawing/2014/main" id="{6F262F27-D182-477B-9B3B-FF6F8DCBD616}"/>
              </a:ext>
            </a:extLst>
          </p:cNvPr>
          <p:cNvPicPr/>
          <p:nvPr/>
        </p:nvPicPr>
        <p:blipFill rotWithShape="1">
          <a:blip r:embed="rId3">
            <a:extLst>
              <a:ext uri="{28A0092B-C50C-407E-A947-70E740481C1C}">
                <a14:useLocalDpi xmlns:a14="http://schemas.microsoft.com/office/drawing/2010/main" val="0"/>
              </a:ext>
            </a:extLst>
          </a:blip>
          <a:srcRect l="22395" t="20215" r="23445" b="7182"/>
          <a:stretch/>
        </p:blipFill>
        <p:spPr bwMode="auto">
          <a:xfrm>
            <a:off x="2241652" y="761835"/>
            <a:ext cx="4733721" cy="36198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367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527795" y="1689447"/>
            <a:ext cx="2312835" cy="2933968"/>
            <a:chOff x="6607309" y="1724000"/>
            <a:chExt cx="2252250" cy="2857111"/>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3"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49;p68">
            <a:extLst>
              <a:ext uri="{FF2B5EF4-FFF2-40B4-BE49-F238E27FC236}">
                <a16:creationId xmlns:a16="http://schemas.microsoft.com/office/drawing/2014/main" id="{38597EB1-16B4-4D5C-8D83-B32A105C0481}"/>
              </a:ext>
            </a:extLst>
          </p:cNvPr>
          <p:cNvGrpSpPr/>
          <p:nvPr/>
        </p:nvGrpSpPr>
        <p:grpSpPr>
          <a:xfrm>
            <a:off x="104425" y="310259"/>
            <a:ext cx="8935147" cy="4432023"/>
            <a:chOff x="6777990" y="3710194"/>
            <a:chExt cx="1646915" cy="677381"/>
          </a:xfrm>
        </p:grpSpPr>
        <p:grpSp>
          <p:nvGrpSpPr>
            <p:cNvPr id="26" name="Google Shape;5750;p68">
              <a:extLst>
                <a:ext uri="{FF2B5EF4-FFF2-40B4-BE49-F238E27FC236}">
                  <a16:creationId xmlns:a16="http://schemas.microsoft.com/office/drawing/2014/main" id="{0C308303-74A2-4C23-A413-8727AA74968E}"/>
                </a:ext>
              </a:extLst>
            </p:cNvPr>
            <p:cNvGrpSpPr/>
            <p:nvPr/>
          </p:nvGrpSpPr>
          <p:grpSpPr>
            <a:xfrm>
              <a:off x="6777990" y="3874492"/>
              <a:ext cx="408832" cy="513083"/>
              <a:chOff x="6777990" y="3874492"/>
              <a:chExt cx="408832" cy="513083"/>
            </a:xfrm>
          </p:grpSpPr>
          <p:cxnSp>
            <p:nvCxnSpPr>
              <p:cNvPr id="36" name="Google Shape;5751;p68">
                <a:extLst>
                  <a:ext uri="{FF2B5EF4-FFF2-40B4-BE49-F238E27FC236}">
                    <a16:creationId xmlns:a16="http://schemas.microsoft.com/office/drawing/2014/main" id="{EFAEB8DB-98AF-48C1-ADF2-6815BE45EDE4}"/>
                  </a:ext>
                </a:extLst>
              </p:cNvPr>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37" name="Google Shape;5752;p68">
                <a:extLst>
                  <a:ext uri="{FF2B5EF4-FFF2-40B4-BE49-F238E27FC236}">
                    <a16:creationId xmlns:a16="http://schemas.microsoft.com/office/drawing/2014/main" id="{7A58CD98-8AC6-483E-AA96-8D4D82649BE5}"/>
                  </a:ext>
                </a:extLst>
              </p:cNvPr>
              <p:cNvSpPr/>
              <p:nvPr/>
            </p:nvSpPr>
            <p:spPr>
              <a:xfrm>
                <a:off x="6777990" y="3874492"/>
                <a:ext cx="408832"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chemeClr val="bg1"/>
                  </a:solidFill>
                </a:endParaRPr>
              </a:p>
            </p:txBody>
          </p:sp>
        </p:grpSp>
        <p:grpSp>
          <p:nvGrpSpPr>
            <p:cNvPr id="27" name="Google Shape;5753;p68">
              <a:extLst>
                <a:ext uri="{FF2B5EF4-FFF2-40B4-BE49-F238E27FC236}">
                  <a16:creationId xmlns:a16="http://schemas.microsoft.com/office/drawing/2014/main" id="{0C4BDA1E-0456-4B26-9B80-277D2CCEDDB5}"/>
                </a:ext>
              </a:extLst>
            </p:cNvPr>
            <p:cNvGrpSpPr/>
            <p:nvPr/>
          </p:nvGrpSpPr>
          <p:grpSpPr>
            <a:xfrm>
              <a:off x="7188425" y="3710194"/>
              <a:ext cx="411123" cy="520535"/>
              <a:chOff x="7188425" y="3710194"/>
              <a:chExt cx="411123" cy="520535"/>
            </a:xfrm>
          </p:grpSpPr>
          <p:cxnSp>
            <p:nvCxnSpPr>
              <p:cNvPr id="34" name="Google Shape;5754;p68">
                <a:extLst>
                  <a:ext uri="{FF2B5EF4-FFF2-40B4-BE49-F238E27FC236}">
                    <a16:creationId xmlns:a16="http://schemas.microsoft.com/office/drawing/2014/main" id="{D0D5F6B9-D603-428C-924B-55BB3217F9AE}"/>
                  </a:ext>
                </a:extLst>
              </p:cNvPr>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35" name="Google Shape;5755;p68">
                <a:extLst>
                  <a:ext uri="{FF2B5EF4-FFF2-40B4-BE49-F238E27FC236}">
                    <a16:creationId xmlns:a16="http://schemas.microsoft.com/office/drawing/2014/main" id="{AFF61964-57CF-4FD9-B07B-7AA3B8924F9D}"/>
                  </a:ext>
                </a:extLst>
              </p:cNvPr>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bg1"/>
                  </a:solidFill>
                </a:endParaRPr>
              </a:p>
            </p:txBody>
          </p:sp>
        </p:grpSp>
        <p:grpSp>
          <p:nvGrpSpPr>
            <p:cNvPr id="28" name="Google Shape;5756;p68">
              <a:extLst>
                <a:ext uri="{FF2B5EF4-FFF2-40B4-BE49-F238E27FC236}">
                  <a16:creationId xmlns:a16="http://schemas.microsoft.com/office/drawing/2014/main" id="{3A9B5454-7608-4D34-A43D-A92793F009F8}"/>
                </a:ext>
              </a:extLst>
            </p:cNvPr>
            <p:cNvGrpSpPr/>
            <p:nvPr/>
          </p:nvGrpSpPr>
          <p:grpSpPr>
            <a:xfrm>
              <a:off x="7603341" y="3874492"/>
              <a:ext cx="411474" cy="513083"/>
              <a:chOff x="7603341" y="3874492"/>
              <a:chExt cx="411474" cy="513083"/>
            </a:xfrm>
          </p:grpSpPr>
          <p:cxnSp>
            <p:nvCxnSpPr>
              <p:cNvPr id="32" name="Google Shape;5757;p68">
                <a:extLst>
                  <a:ext uri="{FF2B5EF4-FFF2-40B4-BE49-F238E27FC236}">
                    <a16:creationId xmlns:a16="http://schemas.microsoft.com/office/drawing/2014/main" id="{0D8CB680-A330-4445-9B92-9FCF57A32B9A}"/>
                  </a:ext>
                </a:extLst>
              </p:cNvPr>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33" name="Google Shape;5758;p68">
                <a:extLst>
                  <a:ext uri="{FF2B5EF4-FFF2-40B4-BE49-F238E27FC236}">
                    <a16:creationId xmlns:a16="http://schemas.microsoft.com/office/drawing/2014/main" id="{189EFD1C-8A9C-4425-8C43-52280150CA13}"/>
                  </a:ext>
                </a:extLst>
              </p:cNvPr>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bg1"/>
                  </a:solidFill>
                </a:endParaRPr>
              </a:p>
            </p:txBody>
          </p:sp>
        </p:grpSp>
        <p:grpSp>
          <p:nvGrpSpPr>
            <p:cNvPr id="29" name="Google Shape;5759;p68">
              <a:extLst>
                <a:ext uri="{FF2B5EF4-FFF2-40B4-BE49-F238E27FC236}">
                  <a16:creationId xmlns:a16="http://schemas.microsoft.com/office/drawing/2014/main" id="{73343022-F86B-4B9D-9CA9-36228716842B}"/>
                </a:ext>
              </a:extLst>
            </p:cNvPr>
            <p:cNvGrpSpPr/>
            <p:nvPr/>
          </p:nvGrpSpPr>
          <p:grpSpPr>
            <a:xfrm>
              <a:off x="8013776" y="3722847"/>
              <a:ext cx="411129" cy="507881"/>
              <a:chOff x="8013776" y="3722847"/>
              <a:chExt cx="411129" cy="507881"/>
            </a:xfrm>
          </p:grpSpPr>
          <p:cxnSp>
            <p:nvCxnSpPr>
              <p:cNvPr id="30" name="Google Shape;5760;p68">
                <a:extLst>
                  <a:ext uri="{FF2B5EF4-FFF2-40B4-BE49-F238E27FC236}">
                    <a16:creationId xmlns:a16="http://schemas.microsoft.com/office/drawing/2014/main" id="{99200F48-ED5A-4E4A-9292-FB3E47B7E9D3}"/>
                  </a:ext>
                </a:extLst>
              </p:cNvPr>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31" name="Google Shape;5761;p68">
                <a:extLst>
                  <a:ext uri="{FF2B5EF4-FFF2-40B4-BE49-F238E27FC236}">
                    <a16:creationId xmlns:a16="http://schemas.microsoft.com/office/drawing/2014/main" id="{97FC1AAB-E9BD-4A9F-B1B4-B14AEBAB1391}"/>
                  </a:ext>
                </a:extLst>
              </p:cNvPr>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bg1"/>
                  </a:solidFill>
                </a:endParaRPr>
              </a:p>
            </p:txBody>
          </p:sp>
        </p:grpSp>
      </p:grpSp>
      <p:sp>
        <p:nvSpPr>
          <p:cNvPr id="6" name="CuadroTexto 5">
            <a:extLst>
              <a:ext uri="{FF2B5EF4-FFF2-40B4-BE49-F238E27FC236}">
                <a16:creationId xmlns:a16="http://schemas.microsoft.com/office/drawing/2014/main" id="{DA5D5340-56B1-4AE7-8D5A-B73E8DC024E9}"/>
              </a:ext>
            </a:extLst>
          </p:cNvPr>
          <p:cNvSpPr txBox="1"/>
          <p:nvPr/>
        </p:nvSpPr>
        <p:spPr>
          <a:xfrm>
            <a:off x="483995" y="1727093"/>
            <a:ext cx="1449887" cy="1762021"/>
          </a:xfrm>
          <a:prstGeom prst="rect">
            <a:avLst/>
          </a:prstGeom>
          <a:noFill/>
        </p:spPr>
        <p:txBody>
          <a:bodyPr wrap="square" rtlCol="0">
            <a:spAutoFit/>
          </a:bodyPr>
          <a:lstStyle/>
          <a:p>
            <a:pPr algn="ctr"/>
            <a:r>
              <a:rPr lang="es-ES" sz="1050" dirty="0">
                <a:solidFill>
                  <a:schemeClr val="bg1"/>
                </a:solidFill>
              </a:rPr>
              <a:t>EE.UU y Canadá son los principal productores de arándano en América del norte, producen  223 millones de Kg, Chile cuenta con 50 millones de Kg</a:t>
            </a:r>
          </a:p>
          <a:p>
            <a:endParaRPr lang="es-EC" dirty="0"/>
          </a:p>
        </p:txBody>
      </p:sp>
      <p:sp>
        <p:nvSpPr>
          <p:cNvPr id="43" name="CuadroTexto 42">
            <a:extLst>
              <a:ext uri="{FF2B5EF4-FFF2-40B4-BE49-F238E27FC236}">
                <a16:creationId xmlns:a16="http://schemas.microsoft.com/office/drawing/2014/main" id="{485EA2C4-55D5-4ECD-BD66-77456D08DAAE}"/>
              </a:ext>
            </a:extLst>
          </p:cNvPr>
          <p:cNvSpPr txBox="1"/>
          <p:nvPr/>
        </p:nvSpPr>
        <p:spPr>
          <a:xfrm>
            <a:off x="2721499" y="1786754"/>
            <a:ext cx="1449887" cy="1923604"/>
          </a:xfrm>
          <a:prstGeom prst="rect">
            <a:avLst/>
          </a:prstGeom>
          <a:noFill/>
        </p:spPr>
        <p:txBody>
          <a:bodyPr wrap="square" rtlCol="0">
            <a:spAutoFit/>
          </a:bodyPr>
          <a:lstStyle/>
          <a:p>
            <a:pPr algn="ctr"/>
            <a:r>
              <a:rPr lang="es-ES" sz="1050" dirty="0">
                <a:solidFill>
                  <a:schemeClr val="bg1"/>
                </a:solidFill>
              </a:rPr>
              <a:t>Al ser un cultivo relativamente nuevo no se tiene suficiente tecnología y hay mucho desconocimiento sobre el manejo Nutricional y fitosanitario del mismo. </a:t>
            </a:r>
          </a:p>
          <a:p>
            <a:endParaRPr lang="es-EC" dirty="0"/>
          </a:p>
        </p:txBody>
      </p:sp>
      <p:sp>
        <p:nvSpPr>
          <p:cNvPr id="44" name="CuadroTexto 43">
            <a:extLst>
              <a:ext uri="{FF2B5EF4-FFF2-40B4-BE49-F238E27FC236}">
                <a16:creationId xmlns:a16="http://schemas.microsoft.com/office/drawing/2014/main" id="{F8DBE204-5BE0-4F96-9643-07460DF92D3D}"/>
              </a:ext>
            </a:extLst>
          </p:cNvPr>
          <p:cNvSpPr txBox="1"/>
          <p:nvPr/>
        </p:nvSpPr>
        <p:spPr>
          <a:xfrm>
            <a:off x="4947221" y="1925027"/>
            <a:ext cx="1449887" cy="1438855"/>
          </a:xfrm>
          <a:prstGeom prst="rect">
            <a:avLst/>
          </a:prstGeom>
          <a:noFill/>
        </p:spPr>
        <p:txBody>
          <a:bodyPr wrap="square" rtlCol="0">
            <a:spAutoFit/>
          </a:bodyPr>
          <a:lstStyle/>
          <a:p>
            <a:pPr algn="ctr"/>
            <a:r>
              <a:rPr lang="es-ES" sz="1050" dirty="0">
                <a:solidFill>
                  <a:schemeClr val="bg1"/>
                </a:solidFill>
              </a:rPr>
              <a:t>El elevado costo de las plantas limita a los agricultores obtenerlas y sembrar una cantidad representativamente rentable </a:t>
            </a:r>
          </a:p>
          <a:p>
            <a:endParaRPr lang="es-EC" dirty="0"/>
          </a:p>
        </p:txBody>
      </p:sp>
      <p:sp>
        <p:nvSpPr>
          <p:cNvPr id="45" name="CuadroTexto 44">
            <a:extLst>
              <a:ext uri="{FF2B5EF4-FFF2-40B4-BE49-F238E27FC236}">
                <a16:creationId xmlns:a16="http://schemas.microsoft.com/office/drawing/2014/main" id="{586E4ED2-6951-4D6D-BF2F-A30B12B6A28B}"/>
              </a:ext>
            </a:extLst>
          </p:cNvPr>
          <p:cNvSpPr txBox="1"/>
          <p:nvPr/>
        </p:nvSpPr>
        <p:spPr>
          <a:xfrm>
            <a:off x="7155825" y="1793576"/>
            <a:ext cx="1449887" cy="1923604"/>
          </a:xfrm>
          <a:prstGeom prst="rect">
            <a:avLst/>
          </a:prstGeom>
          <a:noFill/>
        </p:spPr>
        <p:txBody>
          <a:bodyPr wrap="square" rtlCol="0">
            <a:spAutoFit/>
          </a:bodyPr>
          <a:lstStyle/>
          <a:p>
            <a:pPr algn="ctr"/>
            <a:r>
              <a:rPr lang="es-ES" sz="1050" dirty="0">
                <a:solidFill>
                  <a:schemeClr val="bg1"/>
                </a:solidFill>
              </a:rPr>
              <a:t>Se requiere alrededor de 5000 pts./ Ha en sistema hidropónico superando los            $ 40000 de inversión/Ha aunque se recupera el capital dentro de un año de cosecha  </a:t>
            </a:r>
          </a:p>
          <a:p>
            <a:endParaRPr lang="es-EC" dirty="0"/>
          </a:p>
        </p:txBody>
      </p:sp>
      <p:pic>
        <p:nvPicPr>
          <p:cNvPr id="3" name="Imagen 2">
            <a:extLst>
              <a:ext uri="{FF2B5EF4-FFF2-40B4-BE49-F238E27FC236}">
                <a16:creationId xmlns:a16="http://schemas.microsoft.com/office/drawing/2014/main" id="{3D6CDFAE-780E-4470-9C34-3328C94E919B}"/>
              </a:ext>
            </a:extLst>
          </p:cNvPr>
          <p:cNvPicPr>
            <a:picLocks noChangeAspect="1"/>
          </p:cNvPicPr>
          <p:nvPr/>
        </p:nvPicPr>
        <p:blipFill>
          <a:blip r:embed="rId3"/>
          <a:stretch>
            <a:fillRect/>
          </a:stretch>
        </p:blipFill>
        <p:spPr>
          <a:xfrm>
            <a:off x="2780981" y="0"/>
            <a:ext cx="1410168" cy="1385241"/>
          </a:xfrm>
          <a:prstGeom prst="rect">
            <a:avLst/>
          </a:prstGeom>
        </p:spPr>
      </p:pic>
      <p:pic>
        <p:nvPicPr>
          <p:cNvPr id="5" name="Imagen 4">
            <a:extLst>
              <a:ext uri="{FF2B5EF4-FFF2-40B4-BE49-F238E27FC236}">
                <a16:creationId xmlns:a16="http://schemas.microsoft.com/office/drawing/2014/main" id="{B6A45805-5839-49DE-BA7C-DB65D8B78C46}"/>
              </a:ext>
            </a:extLst>
          </p:cNvPr>
          <p:cNvPicPr>
            <a:picLocks noChangeAspect="1"/>
          </p:cNvPicPr>
          <p:nvPr/>
        </p:nvPicPr>
        <p:blipFill>
          <a:blip r:embed="rId4"/>
          <a:stretch>
            <a:fillRect/>
          </a:stretch>
        </p:blipFill>
        <p:spPr>
          <a:xfrm>
            <a:off x="5116484" y="-9408"/>
            <a:ext cx="1221286" cy="1424306"/>
          </a:xfrm>
          <a:prstGeom prst="rect">
            <a:avLst/>
          </a:prstGeom>
        </p:spPr>
      </p:pic>
      <p:pic>
        <p:nvPicPr>
          <p:cNvPr id="1026" name="Picture 2" descr="Las condiciones de los cultivos de arándanos son &amp;quot;prometedoras&amp;quot; al noreste  de EEUU | Blueberries Consulting">
            <a:extLst>
              <a:ext uri="{FF2B5EF4-FFF2-40B4-BE49-F238E27FC236}">
                <a16:creationId xmlns:a16="http://schemas.microsoft.com/office/drawing/2014/main" id="{96E708D1-A90C-4932-A4E0-0B9264DE9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594" y="3704645"/>
            <a:ext cx="3437099" cy="1438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Conclusiones</a:t>
            </a:r>
            <a:endParaRPr dirty="0">
              <a:solidFill>
                <a:schemeClr val="accent3"/>
              </a:solidFill>
            </a:endParaRPr>
          </a:p>
        </p:txBody>
      </p:sp>
      <p:sp>
        <p:nvSpPr>
          <p:cNvPr id="1645" name="Google Shape;1645;p46"/>
          <p:cNvSpPr txBox="1">
            <a:spLocks noGrp="1"/>
          </p:cNvSpPr>
          <p:nvPr>
            <p:ph type="subTitle" idx="1"/>
          </p:nvPr>
        </p:nvSpPr>
        <p:spPr>
          <a:xfrm>
            <a:off x="289870" y="2066400"/>
            <a:ext cx="8257719" cy="1010700"/>
          </a:xfrm>
          <a:prstGeom prst="rect">
            <a:avLst/>
          </a:prstGeom>
        </p:spPr>
        <p:txBody>
          <a:bodyPr spcFirstLastPara="1" wrap="square" lIns="91425" tIns="91425" rIns="91425" bIns="91425" anchor="ctr" anchorCtr="0">
            <a:noAutofit/>
          </a:bodyPr>
          <a:lstStyle/>
          <a:p>
            <a:pPr marL="0" lvl="0" indent="0"/>
            <a:r>
              <a:rPr lang="es-ES" dirty="0"/>
              <a:t>La altura se vio reflejada directamente con la concentración de 3mg/l de Zeatina donde esta fue mejor a comparación del resto de concentraciones siendo esta la media de 8,11 mm de altura.</a:t>
            </a:r>
          </a:p>
          <a:p>
            <a:pPr marL="0" lvl="0" indent="0"/>
            <a:r>
              <a:rPr lang="es-ES" dirty="0"/>
              <a:t> </a:t>
            </a:r>
          </a:p>
          <a:p>
            <a:pPr marL="0" lvl="0" indent="0"/>
            <a:r>
              <a:rPr lang="es-ES" dirty="0"/>
              <a:t>El número de hojas con una concentración de 3mg/l de Zeatina reflejo una media de una hoja teniendo mejor resultados a diferencia de las otras concentraciones de Zeatina, además esta concentración indicó un límite superior de seis hojas con la misma concentración de Zeatina </a:t>
            </a:r>
          </a:p>
          <a:p>
            <a:pPr marL="0" lvl="0" indent="0"/>
            <a:endParaRPr lang="es-ES" dirty="0"/>
          </a:p>
          <a:p>
            <a:pPr marL="0" lvl="0" indent="0"/>
            <a:r>
              <a:rPr lang="es-ES" dirty="0"/>
              <a:t>La contaminación con una concentración de 4,5 mg/l de Zeatina tuvo un mayor porcentaje de medios contaminados siendo este de 0,3 frascos de un total de 40 unidades experimentales que pertenecían a esta concentración de Zeatina. </a:t>
            </a:r>
          </a:p>
        </p:txBody>
      </p:sp>
      <p:sp>
        <p:nvSpPr>
          <p:cNvPr id="1778" name="Google Shape;1778;p46"/>
          <p:cNvSpPr/>
          <p:nvPr/>
        </p:nvSpPr>
        <p:spPr>
          <a:xfrm>
            <a:off x="1245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ítulo 6">
            <a:extLst>
              <a:ext uri="{FF2B5EF4-FFF2-40B4-BE49-F238E27FC236}">
                <a16:creationId xmlns:a16="http://schemas.microsoft.com/office/drawing/2014/main" id="{31D0D5CF-B27A-47AA-8060-865D84D0796E}"/>
              </a:ext>
            </a:extLst>
          </p:cNvPr>
          <p:cNvSpPr>
            <a:spLocks noGrp="1"/>
          </p:cNvSpPr>
          <p:nvPr>
            <p:ph type="title" idx="2"/>
          </p:nvPr>
        </p:nvSpPr>
        <p:spPr>
          <a:xfrm>
            <a:off x="213419" y="966732"/>
            <a:ext cx="4205311" cy="558900"/>
          </a:xfrm>
        </p:spPr>
        <p:txBody>
          <a:bodyPr/>
          <a:lstStyle/>
          <a:p>
            <a:r>
              <a:rPr lang="es-EC" sz="1800" b="1" i="1" dirty="0"/>
              <a:t>Con respecto al factor A (Zeatina)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Conclusiones</a:t>
            </a:r>
            <a:endParaRPr dirty="0">
              <a:solidFill>
                <a:schemeClr val="accent3"/>
              </a:solidFill>
            </a:endParaRPr>
          </a:p>
        </p:txBody>
      </p:sp>
      <p:sp>
        <p:nvSpPr>
          <p:cNvPr id="1645" name="Google Shape;1645;p46"/>
          <p:cNvSpPr txBox="1">
            <a:spLocks noGrp="1"/>
          </p:cNvSpPr>
          <p:nvPr>
            <p:ph type="subTitle" idx="1"/>
          </p:nvPr>
        </p:nvSpPr>
        <p:spPr>
          <a:xfrm>
            <a:off x="289870" y="1676511"/>
            <a:ext cx="8257719" cy="1010700"/>
          </a:xfrm>
          <a:prstGeom prst="rect">
            <a:avLst/>
          </a:prstGeom>
        </p:spPr>
        <p:txBody>
          <a:bodyPr spcFirstLastPara="1" wrap="square" lIns="91425" tIns="91425" rIns="91425" bIns="91425" anchor="ctr" anchorCtr="0">
            <a:noAutofit/>
          </a:bodyPr>
          <a:lstStyle/>
          <a:p>
            <a:pPr marL="0" lvl="0" indent="0"/>
            <a:r>
              <a:rPr lang="es-ES" dirty="0"/>
              <a:t>La altura tuvo incidencia respecto al pH donde el mejor nivel reflejado fue pH de 5 con una media total de 7,67 mm siendo el mejor nivel, el pH de 4 que presentó una media de 4,64 mm siendo igual al pH de 4,5 respecto a la altura del brote.</a:t>
            </a:r>
          </a:p>
          <a:p>
            <a:pPr marL="0" lvl="0" indent="0"/>
            <a:endParaRPr lang="es-ES" dirty="0"/>
          </a:p>
          <a:p>
            <a:pPr marL="0" lvl="0" indent="0"/>
            <a:r>
              <a:rPr lang="es-ES" dirty="0"/>
              <a:t>Respecto a la variable número de hojas respecto del pH el mejor fue con un nivel de pH de 5 con una media de 1 hoja con un límite superior de 5 hojas por este nivel. </a:t>
            </a:r>
          </a:p>
        </p:txBody>
      </p:sp>
      <p:sp>
        <p:nvSpPr>
          <p:cNvPr id="1778" name="Google Shape;1778;p46"/>
          <p:cNvSpPr/>
          <p:nvPr/>
        </p:nvSpPr>
        <p:spPr>
          <a:xfrm>
            <a:off x="1245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ítulo 6">
            <a:extLst>
              <a:ext uri="{FF2B5EF4-FFF2-40B4-BE49-F238E27FC236}">
                <a16:creationId xmlns:a16="http://schemas.microsoft.com/office/drawing/2014/main" id="{31D0D5CF-B27A-47AA-8060-865D84D0796E}"/>
              </a:ext>
            </a:extLst>
          </p:cNvPr>
          <p:cNvSpPr>
            <a:spLocks noGrp="1"/>
          </p:cNvSpPr>
          <p:nvPr>
            <p:ph type="title" idx="2"/>
          </p:nvPr>
        </p:nvSpPr>
        <p:spPr>
          <a:xfrm>
            <a:off x="213419" y="966732"/>
            <a:ext cx="4205311" cy="558900"/>
          </a:xfrm>
        </p:spPr>
        <p:txBody>
          <a:bodyPr/>
          <a:lstStyle/>
          <a:p>
            <a:r>
              <a:rPr lang="es-EC" sz="1800" b="1" i="1" dirty="0"/>
              <a:t>Con respecto al factor B (pH)</a:t>
            </a:r>
          </a:p>
        </p:txBody>
      </p:sp>
    </p:spTree>
    <p:extLst>
      <p:ext uri="{BB962C8B-B14F-4D97-AF65-F5344CB8AC3E}">
        <p14:creationId xmlns:p14="http://schemas.microsoft.com/office/powerpoint/2010/main" val="944311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Conclusiones</a:t>
            </a:r>
            <a:endParaRPr dirty="0">
              <a:solidFill>
                <a:schemeClr val="accent3"/>
              </a:solidFill>
            </a:endParaRPr>
          </a:p>
        </p:txBody>
      </p:sp>
      <p:sp>
        <p:nvSpPr>
          <p:cNvPr id="1645" name="Google Shape;1645;p46"/>
          <p:cNvSpPr txBox="1">
            <a:spLocks noGrp="1"/>
          </p:cNvSpPr>
          <p:nvPr>
            <p:ph type="subTitle" idx="1"/>
          </p:nvPr>
        </p:nvSpPr>
        <p:spPr>
          <a:xfrm>
            <a:off x="443140" y="2066400"/>
            <a:ext cx="8257719" cy="1010700"/>
          </a:xfrm>
          <a:prstGeom prst="rect">
            <a:avLst/>
          </a:prstGeom>
        </p:spPr>
        <p:txBody>
          <a:bodyPr spcFirstLastPara="1" wrap="square" lIns="91425" tIns="91425" rIns="91425" bIns="91425" anchor="ctr" anchorCtr="0">
            <a:noAutofit/>
          </a:bodyPr>
          <a:lstStyle/>
          <a:p>
            <a:pPr marL="0" lvl="0" indent="0"/>
            <a:r>
              <a:rPr lang="es-ES" dirty="0"/>
              <a:t>Existió una diferencia de altura respecto del fotoperiodo entre la semana uno o toma inicial el cual con un fotoperiodo de 8 días en oscuridad es mejor, teniendo 0,35 mm de altura a comparación de 0,21 mm con 15 días de fotoperiodo esto demuestras que mientras más rápido los brotes empiecen a tomar luz la actividad fotosintética se activará y ganará altura más rápido. </a:t>
            </a:r>
          </a:p>
          <a:p>
            <a:pPr marL="0" lvl="0" indent="0"/>
            <a:endParaRPr lang="es-ES" dirty="0"/>
          </a:p>
          <a:p>
            <a:pPr marL="0" lvl="0" indent="0"/>
            <a:r>
              <a:rPr lang="es-ES" dirty="0"/>
              <a:t>Para el color de brote el mejor fotoperiodo fue de 8 días en oscuridad ya que el promedio fue de 3,625 siendo este que los brotes tuvieron un color verde esto se evidencia porque estos explantes recibieron más rápido la luz por lo cual su actividad fotosintética acelero el proceso de la fotosíntesis dándole un mejor color a los brotes. </a:t>
            </a:r>
          </a:p>
        </p:txBody>
      </p:sp>
      <p:sp>
        <p:nvSpPr>
          <p:cNvPr id="1778" name="Google Shape;1778;p46"/>
          <p:cNvSpPr/>
          <p:nvPr/>
        </p:nvSpPr>
        <p:spPr>
          <a:xfrm>
            <a:off x="1245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ítulo 6">
            <a:extLst>
              <a:ext uri="{FF2B5EF4-FFF2-40B4-BE49-F238E27FC236}">
                <a16:creationId xmlns:a16="http://schemas.microsoft.com/office/drawing/2014/main" id="{31D0D5CF-B27A-47AA-8060-865D84D0796E}"/>
              </a:ext>
            </a:extLst>
          </p:cNvPr>
          <p:cNvSpPr>
            <a:spLocks noGrp="1"/>
          </p:cNvSpPr>
          <p:nvPr>
            <p:ph type="title" idx="2"/>
          </p:nvPr>
        </p:nvSpPr>
        <p:spPr>
          <a:xfrm>
            <a:off x="213419" y="966732"/>
            <a:ext cx="4205311" cy="558900"/>
          </a:xfrm>
        </p:spPr>
        <p:txBody>
          <a:bodyPr/>
          <a:lstStyle/>
          <a:p>
            <a:r>
              <a:rPr lang="es-EC" sz="1800" b="1" i="1" dirty="0"/>
              <a:t>Con respecto al factor C (Fotoperiodo)</a:t>
            </a:r>
          </a:p>
        </p:txBody>
      </p:sp>
    </p:spTree>
    <p:extLst>
      <p:ext uri="{BB962C8B-B14F-4D97-AF65-F5344CB8AC3E}">
        <p14:creationId xmlns:p14="http://schemas.microsoft.com/office/powerpoint/2010/main" val="135896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Conclusiones</a:t>
            </a:r>
            <a:endParaRPr dirty="0">
              <a:solidFill>
                <a:schemeClr val="accent3"/>
              </a:solidFill>
            </a:endParaRPr>
          </a:p>
        </p:txBody>
      </p:sp>
      <p:sp>
        <p:nvSpPr>
          <p:cNvPr id="1645" name="Google Shape;1645;p46"/>
          <p:cNvSpPr txBox="1">
            <a:spLocks noGrp="1"/>
          </p:cNvSpPr>
          <p:nvPr>
            <p:ph type="subTitle" idx="1"/>
          </p:nvPr>
        </p:nvSpPr>
        <p:spPr>
          <a:xfrm>
            <a:off x="443140" y="2517644"/>
            <a:ext cx="8257719" cy="1010700"/>
          </a:xfrm>
          <a:prstGeom prst="rect">
            <a:avLst/>
          </a:prstGeom>
        </p:spPr>
        <p:txBody>
          <a:bodyPr spcFirstLastPara="1" wrap="square" lIns="91425" tIns="91425" rIns="91425" bIns="91425" anchor="ctr" anchorCtr="0">
            <a:noAutofit/>
          </a:bodyPr>
          <a:lstStyle/>
          <a:p>
            <a:pPr marL="0" lvl="0" indent="0"/>
            <a:r>
              <a:rPr lang="es-ES" sz="1200" dirty="0"/>
              <a:t>Para la altura inicial Con una concentración de 3mg/l de Zeatina y a un nivel del pH de 5 se tiene una media de 0,55 mm contra una concentración de 0mg/l con un nivel de pH de 4 con una altura media de 0,16 mm teniendo siendo la concentración de 3mg/l la mejor en cuanto a la altura inicial de los brotes. </a:t>
            </a:r>
          </a:p>
          <a:p>
            <a:pPr marL="0" lvl="0" indent="0"/>
            <a:endParaRPr lang="es-ES" sz="1200" dirty="0"/>
          </a:p>
          <a:p>
            <a:pPr marL="0" lvl="0" indent="0"/>
            <a:r>
              <a:rPr lang="es-ES" sz="1200" dirty="0"/>
              <a:t>En cuanto a la altura de los brotes los que presentaron mejor resultado fueron los tratamientos T21 (3mg/L Zeatina+ pH 5+Fotoperiodo de 8 días) y el T22 (3mg/L Zeatina+ pH 5+Fotoperiodo de 15 días) llegando a tener una altura promedio de 16,20 mm  teniendo en cuenta que tanto el pH como la zeatina presentaron una interacción entre ellas de esta manera se entiende que el fotoperiodo no influye en la altura de los brotes de arándano mientras que la zeatina y el pH juegan un rol fundamental para el crecimiento longitudinal, en cuanto los tratamientos que no presentaron resultados óptimos fueron aquellos donde  no hubo aplicación de zeatina y su altura llego a ser de un promedio de 2 mm  aunque  el pH varíe, la zeatina tiende a reaccionar diferente con distintos niveles de  pH   pudiendo este optimizar la hormona para el crecimiento de los brotes o retardar el desarrollo longitudinal de los brotes de arándano la concentración de zeatina que presento mejor resultados en los distintos pH fue de 3 mg/L.</a:t>
            </a:r>
          </a:p>
        </p:txBody>
      </p:sp>
      <p:sp>
        <p:nvSpPr>
          <p:cNvPr id="1778" name="Google Shape;1778;p46"/>
          <p:cNvSpPr/>
          <p:nvPr/>
        </p:nvSpPr>
        <p:spPr>
          <a:xfrm>
            <a:off x="1245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ítulo 6">
            <a:extLst>
              <a:ext uri="{FF2B5EF4-FFF2-40B4-BE49-F238E27FC236}">
                <a16:creationId xmlns:a16="http://schemas.microsoft.com/office/drawing/2014/main" id="{31D0D5CF-B27A-47AA-8060-865D84D0796E}"/>
              </a:ext>
            </a:extLst>
          </p:cNvPr>
          <p:cNvSpPr>
            <a:spLocks noGrp="1"/>
          </p:cNvSpPr>
          <p:nvPr>
            <p:ph type="title" idx="2"/>
          </p:nvPr>
        </p:nvSpPr>
        <p:spPr>
          <a:xfrm>
            <a:off x="213419" y="1056257"/>
            <a:ext cx="8210581" cy="558900"/>
          </a:xfrm>
        </p:spPr>
        <p:txBody>
          <a:bodyPr/>
          <a:lstStyle/>
          <a:p>
            <a:r>
              <a:rPr lang="es-EC" sz="1800" b="1" i="1" dirty="0"/>
              <a:t>Con respecto a la interacción del factor A*B (Zeatina*pH)</a:t>
            </a:r>
          </a:p>
        </p:txBody>
      </p:sp>
    </p:spTree>
    <p:extLst>
      <p:ext uri="{BB962C8B-B14F-4D97-AF65-F5344CB8AC3E}">
        <p14:creationId xmlns:p14="http://schemas.microsoft.com/office/powerpoint/2010/main" val="311929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19999" y="323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Recomendaciones</a:t>
            </a:r>
            <a:endParaRPr dirty="0">
              <a:solidFill>
                <a:schemeClr val="accent3"/>
              </a:solidFill>
            </a:endParaRPr>
          </a:p>
        </p:txBody>
      </p:sp>
      <p:sp>
        <p:nvSpPr>
          <p:cNvPr id="1645" name="Google Shape;1645;p46"/>
          <p:cNvSpPr txBox="1">
            <a:spLocks noGrp="1"/>
          </p:cNvSpPr>
          <p:nvPr>
            <p:ph type="subTitle" idx="1"/>
          </p:nvPr>
        </p:nvSpPr>
        <p:spPr>
          <a:xfrm>
            <a:off x="321555" y="2371934"/>
            <a:ext cx="8257719" cy="1010700"/>
          </a:xfrm>
          <a:prstGeom prst="rect">
            <a:avLst/>
          </a:prstGeom>
        </p:spPr>
        <p:txBody>
          <a:bodyPr spcFirstLastPara="1" wrap="square" lIns="91425" tIns="91425" rIns="91425" bIns="91425" anchor="ctr" anchorCtr="0">
            <a:noAutofit/>
          </a:bodyPr>
          <a:lstStyle/>
          <a:p>
            <a:r>
              <a:rPr lang="es-ES" sz="1200" dirty="0">
                <a:solidFill>
                  <a:schemeClr val="tx1"/>
                </a:solidFill>
              </a:rPr>
              <a:t>Se debe tomar el material vegetal para la propagación de plantas madres fisiológicamente sanas y productivas además previo a la recolección se debe hacer un tratamiento fúngico de las plantas una semana antes para reducir el riesgo de contaminación en laboratorio estos productos pueden ser </a:t>
            </a:r>
            <a:r>
              <a:rPr lang="es-ES" sz="1200" dirty="0" err="1">
                <a:solidFill>
                  <a:schemeClr val="tx1"/>
                </a:solidFill>
              </a:rPr>
              <a:t>vitavax</a:t>
            </a:r>
            <a:r>
              <a:rPr lang="es-ES" sz="1200" dirty="0">
                <a:solidFill>
                  <a:schemeClr val="tx1"/>
                </a:solidFill>
              </a:rPr>
              <a:t> + </a:t>
            </a:r>
            <a:r>
              <a:rPr lang="es-ES" sz="1200" dirty="0" err="1">
                <a:solidFill>
                  <a:schemeClr val="tx1"/>
                </a:solidFill>
              </a:rPr>
              <a:t>phython</a:t>
            </a:r>
            <a:r>
              <a:rPr lang="es-ES" sz="1200" dirty="0">
                <a:solidFill>
                  <a:schemeClr val="tx1"/>
                </a:solidFill>
              </a:rPr>
              <a:t>, fungicida más un sulfato de cobre pentahidratado que tiene acción bactericida.</a:t>
            </a:r>
          </a:p>
          <a:p>
            <a:endParaRPr lang="es-ES" sz="1200" dirty="0">
              <a:solidFill>
                <a:schemeClr val="tx1"/>
              </a:solidFill>
            </a:endParaRPr>
          </a:p>
          <a:p>
            <a:r>
              <a:rPr lang="es-ES" sz="1200" dirty="0"/>
              <a:t>fungicida más un sulfato de cobre pentahidratado que tiene acción bactericida. </a:t>
            </a:r>
            <a:endParaRPr lang="es-EC" sz="1200" dirty="0"/>
          </a:p>
          <a:p>
            <a:r>
              <a:rPr lang="es-ES" sz="1200" dirty="0"/>
              <a:t>Para el protocolo de desinfección en la zona trópico húmedo hacer una desinfección extra fuera del cuarto de siembra previo al ingreso a la cámara de flujo esta desinfección se debe realizar con un ingrediente activo que contenga </a:t>
            </a:r>
            <a:r>
              <a:rPr lang="es-ES" sz="1200" dirty="0" err="1"/>
              <a:t>carborxin</a:t>
            </a:r>
            <a:r>
              <a:rPr lang="es-ES" sz="1200" dirty="0"/>
              <a:t> + captan 1,5 ml/L más un sulfato de cobre pentahidratado de 0,66ml/L para reducir el porcentaje de contaminación debido al ecosistema ambiental de la zona a la que está ejecutada la investigación</a:t>
            </a:r>
            <a:r>
              <a:rPr lang="es-ES" dirty="0"/>
              <a:t>.</a:t>
            </a:r>
          </a:p>
          <a:p>
            <a:endParaRPr lang="es-ES" dirty="0"/>
          </a:p>
          <a:p>
            <a:r>
              <a:rPr lang="es-ES" dirty="0"/>
              <a:t>Elaborar un protocolo de desinfección de acuerdo a la zona climática en la que se esté trabajando ya que esto incide mucho en la propagación y problemas de contaminación del material vegetal ya sea ambiental o vegetativo.</a:t>
            </a:r>
          </a:p>
          <a:p>
            <a:r>
              <a:rPr lang="es-ES" dirty="0"/>
              <a:t>Es mejor hacer propagación a partir de un subcultivo o repique ya que la siembra en la etapa de establecimiento de los explantes se tiene un alto porcentaje de contaminación incluso luego de los 20 días con un explante ya emergido se presenta problemas de contaminación porque los tejidos celulares de la planta son portadores de ciertos hongos patógenos.</a:t>
            </a:r>
          </a:p>
          <a:p>
            <a:endParaRPr lang="es-ES" dirty="0"/>
          </a:p>
          <a:p>
            <a:endParaRPr lang="es-ES" dirty="0"/>
          </a:p>
          <a:p>
            <a:endParaRPr lang="es-EC" dirty="0"/>
          </a:p>
          <a:p>
            <a:r>
              <a:rPr lang="es-ES" dirty="0">
                <a:solidFill>
                  <a:schemeClr val="tx1"/>
                </a:solidFill>
              </a:rPr>
              <a:t> </a:t>
            </a:r>
            <a:endParaRPr lang="es-EC" dirty="0">
              <a:solidFill>
                <a:schemeClr val="tx1"/>
              </a:solidFill>
            </a:endParaRPr>
          </a:p>
          <a:p>
            <a:pPr marL="0" lvl="0" indent="0"/>
            <a:endParaRPr lang="es-ES" sz="1200" dirty="0"/>
          </a:p>
        </p:txBody>
      </p:sp>
    </p:spTree>
    <p:extLst>
      <p:ext uri="{BB962C8B-B14F-4D97-AF65-F5344CB8AC3E}">
        <p14:creationId xmlns:p14="http://schemas.microsoft.com/office/powerpoint/2010/main" val="263794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19999" y="323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Anexos</a:t>
            </a:r>
            <a:endParaRPr dirty="0">
              <a:solidFill>
                <a:schemeClr val="accent3"/>
              </a:solidFill>
            </a:endParaRPr>
          </a:p>
        </p:txBody>
      </p:sp>
      <p:pic>
        <p:nvPicPr>
          <p:cNvPr id="5" name="Imagen 4">
            <a:extLst>
              <a:ext uri="{FF2B5EF4-FFF2-40B4-BE49-F238E27FC236}">
                <a16:creationId xmlns:a16="http://schemas.microsoft.com/office/drawing/2014/main" id="{D459AF85-6ACA-4FB2-8E3C-5D803E36666D}"/>
              </a:ext>
            </a:extLst>
          </p:cNvPr>
          <p:cNvPicPr>
            <a:picLocks noChangeAspect="1"/>
          </p:cNvPicPr>
          <p:nvPr/>
        </p:nvPicPr>
        <p:blipFill>
          <a:blip r:embed="rId3"/>
          <a:stretch>
            <a:fillRect/>
          </a:stretch>
        </p:blipFill>
        <p:spPr>
          <a:xfrm>
            <a:off x="567286" y="727364"/>
            <a:ext cx="2344442" cy="4167896"/>
          </a:xfrm>
          <a:prstGeom prst="rect">
            <a:avLst/>
          </a:prstGeom>
        </p:spPr>
      </p:pic>
      <p:pic>
        <p:nvPicPr>
          <p:cNvPr id="7" name="Imagen 6">
            <a:extLst>
              <a:ext uri="{FF2B5EF4-FFF2-40B4-BE49-F238E27FC236}">
                <a16:creationId xmlns:a16="http://schemas.microsoft.com/office/drawing/2014/main" id="{74F99367-47A4-461F-B64D-E50C7B1D4F43}"/>
              </a:ext>
            </a:extLst>
          </p:cNvPr>
          <p:cNvPicPr>
            <a:picLocks noChangeAspect="1"/>
          </p:cNvPicPr>
          <p:nvPr/>
        </p:nvPicPr>
        <p:blipFill>
          <a:blip r:embed="rId4"/>
          <a:stretch>
            <a:fillRect/>
          </a:stretch>
        </p:blipFill>
        <p:spPr>
          <a:xfrm>
            <a:off x="3161903" y="727364"/>
            <a:ext cx="2667397" cy="4167896"/>
          </a:xfrm>
          <a:prstGeom prst="rect">
            <a:avLst/>
          </a:prstGeom>
        </p:spPr>
      </p:pic>
      <p:pic>
        <p:nvPicPr>
          <p:cNvPr id="9" name="Imagen 8">
            <a:extLst>
              <a:ext uri="{FF2B5EF4-FFF2-40B4-BE49-F238E27FC236}">
                <a16:creationId xmlns:a16="http://schemas.microsoft.com/office/drawing/2014/main" id="{42DC8376-DCA4-45C8-B5C0-1E4BD5B90EA9}"/>
              </a:ext>
            </a:extLst>
          </p:cNvPr>
          <p:cNvPicPr>
            <a:picLocks noChangeAspect="1"/>
          </p:cNvPicPr>
          <p:nvPr/>
        </p:nvPicPr>
        <p:blipFill>
          <a:blip r:embed="rId5"/>
          <a:stretch>
            <a:fillRect/>
          </a:stretch>
        </p:blipFill>
        <p:spPr>
          <a:xfrm>
            <a:off x="6079475" y="727364"/>
            <a:ext cx="2756067" cy="4167896"/>
          </a:xfrm>
          <a:prstGeom prst="rect">
            <a:avLst/>
          </a:prstGeom>
        </p:spPr>
      </p:pic>
    </p:spTree>
    <p:extLst>
      <p:ext uri="{BB962C8B-B14F-4D97-AF65-F5344CB8AC3E}">
        <p14:creationId xmlns:p14="http://schemas.microsoft.com/office/powerpoint/2010/main" val="419296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19999" y="323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Anexos</a:t>
            </a:r>
            <a:endParaRPr dirty="0">
              <a:solidFill>
                <a:schemeClr val="accent3"/>
              </a:solidFill>
            </a:endParaRPr>
          </a:p>
        </p:txBody>
      </p:sp>
      <p:pic>
        <p:nvPicPr>
          <p:cNvPr id="3" name="Imagen 2">
            <a:extLst>
              <a:ext uri="{FF2B5EF4-FFF2-40B4-BE49-F238E27FC236}">
                <a16:creationId xmlns:a16="http://schemas.microsoft.com/office/drawing/2014/main" id="{F70424A1-0F20-4735-9861-FE61DA93CD7D}"/>
              </a:ext>
            </a:extLst>
          </p:cNvPr>
          <p:cNvPicPr>
            <a:picLocks noChangeAspect="1"/>
          </p:cNvPicPr>
          <p:nvPr/>
        </p:nvPicPr>
        <p:blipFill>
          <a:blip r:embed="rId3"/>
          <a:stretch>
            <a:fillRect/>
          </a:stretch>
        </p:blipFill>
        <p:spPr>
          <a:xfrm>
            <a:off x="501790" y="576695"/>
            <a:ext cx="2251801" cy="3990109"/>
          </a:xfrm>
          <a:prstGeom prst="rect">
            <a:avLst/>
          </a:prstGeom>
        </p:spPr>
      </p:pic>
      <p:pic>
        <p:nvPicPr>
          <p:cNvPr id="6" name="Imagen 5">
            <a:extLst>
              <a:ext uri="{FF2B5EF4-FFF2-40B4-BE49-F238E27FC236}">
                <a16:creationId xmlns:a16="http://schemas.microsoft.com/office/drawing/2014/main" id="{D1A52CED-21D5-4E7E-B736-0A80F88D7877}"/>
              </a:ext>
            </a:extLst>
          </p:cNvPr>
          <p:cNvPicPr>
            <a:picLocks noChangeAspect="1"/>
          </p:cNvPicPr>
          <p:nvPr/>
        </p:nvPicPr>
        <p:blipFill>
          <a:blip r:embed="rId4"/>
          <a:stretch>
            <a:fillRect/>
          </a:stretch>
        </p:blipFill>
        <p:spPr>
          <a:xfrm>
            <a:off x="2971800" y="605014"/>
            <a:ext cx="2732809" cy="3990109"/>
          </a:xfrm>
          <a:prstGeom prst="rect">
            <a:avLst/>
          </a:prstGeom>
        </p:spPr>
      </p:pic>
      <p:pic>
        <p:nvPicPr>
          <p:cNvPr id="10" name="Imagen 9">
            <a:extLst>
              <a:ext uri="{FF2B5EF4-FFF2-40B4-BE49-F238E27FC236}">
                <a16:creationId xmlns:a16="http://schemas.microsoft.com/office/drawing/2014/main" id="{C12FE1D7-2F70-4933-98B1-4547F6D0D66C}"/>
              </a:ext>
            </a:extLst>
          </p:cNvPr>
          <p:cNvPicPr>
            <a:picLocks noChangeAspect="1"/>
          </p:cNvPicPr>
          <p:nvPr/>
        </p:nvPicPr>
        <p:blipFill>
          <a:blip r:embed="rId5"/>
          <a:stretch>
            <a:fillRect/>
          </a:stretch>
        </p:blipFill>
        <p:spPr>
          <a:xfrm>
            <a:off x="5889371" y="576695"/>
            <a:ext cx="2893219" cy="4018428"/>
          </a:xfrm>
          <a:prstGeom prst="rect">
            <a:avLst/>
          </a:prstGeom>
        </p:spPr>
      </p:pic>
    </p:spTree>
    <p:extLst>
      <p:ext uri="{BB962C8B-B14F-4D97-AF65-F5344CB8AC3E}">
        <p14:creationId xmlns:p14="http://schemas.microsoft.com/office/powerpoint/2010/main" val="3827604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19999" y="323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Anexos</a:t>
            </a:r>
            <a:endParaRPr dirty="0">
              <a:solidFill>
                <a:schemeClr val="accent3"/>
              </a:solidFill>
            </a:endParaRPr>
          </a:p>
        </p:txBody>
      </p:sp>
      <p:pic>
        <p:nvPicPr>
          <p:cNvPr id="4" name="Imagen 3">
            <a:extLst>
              <a:ext uri="{FF2B5EF4-FFF2-40B4-BE49-F238E27FC236}">
                <a16:creationId xmlns:a16="http://schemas.microsoft.com/office/drawing/2014/main" id="{582E8BEC-DC30-4166-986F-B474A09821DD}"/>
              </a:ext>
            </a:extLst>
          </p:cNvPr>
          <p:cNvPicPr>
            <a:picLocks noChangeAspect="1"/>
          </p:cNvPicPr>
          <p:nvPr/>
        </p:nvPicPr>
        <p:blipFill>
          <a:blip r:embed="rId3"/>
          <a:stretch>
            <a:fillRect/>
          </a:stretch>
        </p:blipFill>
        <p:spPr>
          <a:xfrm>
            <a:off x="221236" y="588257"/>
            <a:ext cx="2574170" cy="3966986"/>
          </a:xfrm>
          <a:prstGeom prst="rect">
            <a:avLst/>
          </a:prstGeom>
        </p:spPr>
      </p:pic>
      <p:pic>
        <p:nvPicPr>
          <p:cNvPr id="7" name="Imagen 6">
            <a:extLst>
              <a:ext uri="{FF2B5EF4-FFF2-40B4-BE49-F238E27FC236}">
                <a16:creationId xmlns:a16="http://schemas.microsoft.com/office/drawing/2014/main" id="{DD20C42B-ADA7-4F5A-B418-698A7AC0411F}"/>
              </a:ext>
            </a:extLst>
          </p:cNvPr>
          <p:cNvPicPr>
            <a:picLocks noChangeAspect="1"/>
          </p:cNvPicPr>
          <p:nvPr/>
        </p:nvPicPr>
        <p:blipFill>
          <a:blip r:embed="rId4"/>
          <a:stretch>
            <a:fillRect/>
          </a:stretch>
        </p:blipFill>
        <p:spPr>
          <a:xfrm>
            <a:off x="3030413" y="588257"/>
            <a:ext cx="2497552" cy="3966986"/>
          </a:xfrm>
          <a:prstGeom prst="rect">
            <a:avLst/>
          </a:prstGeom>
        </p:spPr>
      </p:pic>
      <p:pic>
        <p:nvPicPr>
          <p:cNvPr id="9" name="Imagen 8">
            <a:extLst>
              <a:ext uri="{FF2B5EF4-FFF2-40B4-BE49-F238E27FC236}">
                <a16:creationId xmlns:a16="http://schemas.microsoft.com/office/drawing/2014/main" id="{40C58069-9CA5-4856-B2C4-281EEBDFEB80}"/>
              </a:ext>
            </a:extLst>
          </p:cNvPr>
          <p:cNvPicPr>
            <a:picLocks noChangeAspect="1"/>
          </p:cNvPicPr>
          <p:nvPr/>
        </p:nvPicPr>
        <p:blipFill>
          <a:blip r:embed="rId5"/>
          <a:stretch>
            <a:fillRect/>
          </a:stretch>
        </p:blipFill>
        <p:spPr>
          <a:xfrm>
            <a:off x="5936026" y="588257"/>
            <a:ext cx="2893219" cy="3966986"/>
          </a:xfrm>
          <a:prstGeom prst="rect">
            <a:avLst/>
          </a:prstGeom>
        </p:spPr>
      </p:pic>
    </p:spTree>
    <p:extLst>
      <p:ext uri="{BB962C8B-B14F-4D97-AF65-F5344CB8AC3E}">
        <p14:creationId xmlns:p14="http://schemas.microsoft.com/office/powerpoint/2010/main" val="729306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6"/>
          <p:cNvSpPr txBox="1">
            <a:spLocks noGrp="1"/>
          </p:cNvSpPr>
          <p:nvPr>
            <p:ph type="title" idx="4"/>
          </p:nvPr>
        </p:nvSpPr>
        <p:spPr>
          <a:xfrm>
            <a:off x="719999" y="323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Anexos</a:t>
            </a:r>
            <a:endParaRPr dirty="0">
              <a:solidFill>
                <a:schemeClr val="accent3"/>
              </a:solidFill>
            </a:endParaRPr>
          </a:p>
        </p:txBody>
      </p:sp>
      <p:pic>
        <p:nvPicPr>
          <p:cNvPr id="3" name="Imagen 2">
            <a:extLst>
              <a:ext uri="{FF2B5EF4-FFF2-40B4-BE49-F238E27FC236}">
                <a16:creationId xmlns:a16="http://schemas.microsoft.com/office/drawing/2014/main" id="{6B1D6814-6B3D-4A72-BCB8-B618578E437F}"/>
              </a:ext>
            </a:extLst>
          </p:cNvPr>
          <p:cNvPicPr>
            <a:picLocks noChangeAspect="1"/>
          </p:cNvPicPr>
          <p:nvPr/>
        </p:nvPicPr>
        <p:blipFill>
          <a:blip r:embed="rId3"/>
          <a:stretch>
            <a:fillRect/>
          </a:stretch>
        </p:blipFill>
        <p:spPr>
          <a:xfrm>
            <a:off x="363643" y="680004"/>
            <a:ext cx="2275648" cy="3783491"/>
          </a:xfrm>
          <a:prstGeom prst="rect">
            <a:avLst/>
          </a:prstGeom>
        </p:spPr>
      </p:pic>
      <p:pic>
        <p:nvPicPr>
          <p:cNvPr id="6" name="Imagen 5">
            <a:extLst>
              <a:ext uri="{FF2B5EF4-FFF2-40B4-BE49-F238E27FC236}">
                <a16:creationId xmlns:a16="http://schemas.microsoft.com/office/drawing/2014/main" id="{4DA20A43-8A7D-4F65-93E8-1BB6156071CB}"/>
              </a:ext>
            </a:extLst>
          </p:cNvPr>
          <p:cNvPicPr>
            <a:picLocks noChangeAspect="1"/>
          </p:cNvPicPr>
          <p:nvPr/>
        </p:nvPicPr>
        <p:blipFill>
          <a:blip r:embed="rId4"/>
          <a:stretch>
            <a:fillRect/>
          </a:stretch>
        </p:blipFill>
        <p:spPr>
          <a:xfrm>
            <a:off x="3169227" y="638194"/>
            <a:ext cx="2584558" cy="3882451"/>
          </a:xfrm>
          <a:prstGeom prst="rect">
            <a:avLst/>
          </a:prstGeom>
        </p:spPr>
      </p:pic>
      <p:pic>
        <p:nvPicPr>
          <p:cNvPr id="10" name="Imagen 9">
            <a:extLst>
              <a:ext uri="{FF2B5EF4-FFF2-40B4-BE49-F238E27FC236}">
                <a16:creationId xmlns:a16="http://schemas.microsoft.com/office/drawing/2014/main" id="{E83FDABE-E524-424E-A1D2-7012CF09C741}"/>
              </a:ext>
            </a:extLst>
          </p:cNvPr>
          <p:cNvPicPr>
            <a:picLocks noChangeAspect="1"/>
          </p:cNvPicPr>
          <p:nvPr/>
        </p:nvPicPr>
        <p:blipFill>
          <a:blip r:embed="rId5"/>
          <a:stretch>
            <a:fillRect/>
          </a:stretch>
        </p:blipFill>
        <p:spPr>
          <a:xfrm>
            <a:off x="5887138" y="680004"/>
            <a:ext cx="2893219" cy="3840641"/>
          </a:xfrm>
          <a:prstGeom prst="rect">
            <a:avLst/>
          </a:prstGeom>
        </p:spPr>
      </p:pic>
    </p:spTree>
    <p:extLst>
      <p:ext uri="{BB962C8B-B14F-4D97-AF65-F5344CB8AC3E}">
        <p14:creationId xmlns:p14="http://schemas.microsoft.com/office/powerpoint/2010/main" val="187885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527795" y="1689447"/>
            <a:ext cx="2312835" cy="2933968"/>
            <a:chOff x="6607309" y="1724000"/>
            <a:chExt cx="2252250" cy="2857111"/>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3"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49;p68">
            <a:extLst>
              <a:ext uri="{FF2B5EF4-FFF2-40B4-BE49-F238E27FC236}">
                <a16:creationId xmlns:a16="http://schemas.microsoft.com/office/drawing/2014/main" id="{38597EB1-16B4-4D5C-8D83-B32A105C0481}"/>
              </a:ext>
            </a:extLst>
          </p:cNvPr>
          <p:cNvGrpSpPr/>
          <p:nvPr/>
        </p:nvGrpSpPr>
        <p:grpSpPr>
          <a:xfrm>
            <a:off x="104425" y="310259"/>
            <a:ext cx="8935147" cy="4432023"/>
            <a:chOff x="6777990" y="3710194"/>
            <a:chExt cx="1646915" cy="677381"/>
          </a:xfrm>
        </p:grpSpPr>
        <p:grpSp>
          <p:nvGrpSpPr>
            <p:cNvPr id="26" name="Google Shape;5750;p68">
              <a:extLst>
                <a:ext uri="{FF2B5EF4-FFF2-40B4-BE49-F238E27FC236}">
                  <a16:creationId xmlns:a16="http://schemas.microsoft.com/office/drawing/2014/main" id="{0C308303-74A2-4C23-A413-8727AA74968E}"/>
                </a:ext>
              </a:extLst>
            </p:cNvPr>
            <p:cNvGrpSpPr/>
            <p:nvPr/>
          </p:nvGrpSpPr>
          <p:grpSpPr>
            <a:xfrm>
              <a:off x="6777990" y="3874492"/>
              <a:ext cx="408832" cy="513083"/>
              <a:chOff x="6777990" y="3874492"/>
              <a:chExt cx="408832" cy="513083"/>
            </a:xfrm>
          </p:grpSpPr>
          <p:cxnSp>
            <p:nvCxnSpPr>
              <p:cNvPr id="36" name="Google Shape;5751;p68">
                <a:extLst>
                  <a:ext uri="{FF2B5EF4-FFF2-40B4-BE49-F238E27FC236}">
                    <a16:creationId xmlns:a16="http://schemas.microsoft.com/office/drawing/2014/main" id="{EFAEB8DB-98AF-48C1-ADF2-6815BE45EDE4}"/>
                  </a:ext>
                </a:extLst>
              </p:cNvPr>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37" name="Google Shape;5752;p68">
                <a:extLst>
                  <a:ext uri="{FF2B5EF4-FFF2-40B4-BE49-F238E27FC236}">
                    <a16:creationId xmlns:a16="http://schemas.microsoft.com/office/drawing/2014/main" id="{7A58CD98-8AC6-483E-AA96-8D4D82649BE5}"/>
                  </a:ext>
                </a:extLst>
              </p:cNvPr>
              <p:cNvSpPr/>
              <p:nvPr/>
            </p:nvSpPr>
            <p:spPr>
              <a:xfrm>
                <a:off x="6777990" y="3874492"/>
                <a:ext cx="408832"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chemeClr val="bg1"/>
                  </a:solidFill>
                </a:endParaRPr>
              </a:p>
            </p:txBody>
          </p:sp>
        </p:grpSp>
        <p:grpSp>
          <p:nvGrpSpPr>
            <p:cNvPr id="27" name="Google Shape;5753;p68">
              <a:extLst>
                <a:ext uri="{FF2B5EF4-FFF2-40B4-BE49-F238E27FC236}">
                  <a16:creationId xmlns:a16="http://schemas.microsoft.com/office/drawing/2014/main" id="{0C4BDA1E-0456-4B26-9B80-277D2CCEDDB5}"/>
                </a:ext>
              </a:extLst>
            </p:cNvPr>
            <p:cNvGrpSpPr/>
            <p:nvPr/>
          </p:nvGrpSpPr>
          <p:grpSpPr>
            <a:xfrm>
              <a:off x="7188425" y="3710194"/>
              <a:ext cx="411123" cy="520535"/>
              <a:chOff x="7188425" y="3710194"/>
              <a:chExt cx="411123" cy="520535"/>
            </a:xfrm>
          </p:grpSpPr>
          <p:cxnSp>
            <p:nvCxnSpPr>
              <p:cNvPr id="34" name="Google Shape;5754;p68">
                <a:extLst>
                  <a:ext uri="{FF2B5EF4-FFF2-40B4-BE49-F238E27FC236}">
                    <a16:creationId xmlns:a16="http://schemas.microsoft.com/office/drawing/2014/main" id="{D0D5F6B9-D603-428C-924B-55BB3217F9AE}"/>
                  </a:ext>
                </a:extLst>
              </p:cNvPr>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35" name="Google Shape;5755;p68">
                <a:extLst>
                  <a:ext uri="{FF2B5EF4-FFF2-40B4-BE49-F238E27FC236}">
                    <a16:creationId xmlns:a16="http://schemas.microsoft.com/office/drawing/2014/main" id="{AFF61964-57CF-4FD9-B07B-7AA3B8924F9D}"/>
                  </a:ext>
                </a:extLst>
              </p:cNvPr>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bg1"/>
                  </a:solidFill>
                </a:endParaRPr>
              </a:p>
            </p:txBody>
          </p:sp>
        </p:grpSp>
        <p:grpSp>
          <p:nvGrpSpPr>
            <p:cNvPr id="28" name="Google Shape;5756;p68">
              <a:extLst>
                <a:ext uri="{FF2B5EF4-FFF2-40B4-BE49-F238E27FC236}">
                  <a16:creationId xmlns:a16="http://schemas.microsoft.com/office/drawing/2014/main" id="{3A9B5454-7608-4D34-A43D-A92793F009F8}"/>
                </a:ext>
              </a:extLst>
            </p:cNvPr>
            <p:cNvGrpSpPr/>
            <p:nvPr/>
          </p:nvGrpSpPr>
          <p:grpSpPr>
            <a:xfrm>
              <a:off x="7603341" y="3874492"/>
              <a:ext cx="411474" cy="513083"/>
              <a:chOff x="7603341" y="3874492"/>
              <a:chExt cx="411474" cy="513083"/>
            </a:xfrm>
          </p:grpSpPr>
          <p:cxnSp>
            <p:nvCxnSpPr>
              <p:cNvPr id="32" name="Google Shape;5757;p68">
                <a:extLst>
                  <a:ext uri="{FF2B5EF4-FFF2-40B4-BE49-F238E27FC236}">
                    <a16:creationId xmlns:a16="http://schemas.microsoft.com/office/drawing/2014/main" id="{0D8CB680-A330-4445-9B92-9FCF57A32B9A}"/>
                  </a:ext>
                </a:extLst>
              </p:cNvPr>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33" name="Google Shape;5758;p68">
                <a:extLst>
                  <a:ext uri="{FF2B5EF4-FFF2-40B4-BE49-F238E27FC236}">
                    <a16:creationId xmlns:a16="http://schemas.microsoft.com/office/drawing/2014/main" id="{189EFD1C-8A9C-4425-8C43-52280150CA13}"/>
                  </a:ext>
                </a:extLst>
              </p:cNvPr>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bg1"/>
                  </a:solidFill>
                </a:endParaRPr>
              </a:p>
            </p:txBody>
          </p:sp>
        </p:grpSp>
        <p:grpSp>
          <p:nvGrpSpPr>
            <p:cNvPr id="29" name="Google Shape;5759;p68">
              <a:extLst>
                <a:ext uri="{FF2B5EF4-FFF2-40B4-BE49-F238E27FC236}">
                  <a16:creationId xmlns:a16="http://schemas.microsoft.com/office/drawing/2014/main" id="{73343022-F86B-4B9D-9CA9-36228716842B}"/>
                </a:ext>
              </a:extLst>
            </p:cNvPr>
            <p:cNvGrpSpPr/>
            <p:nvPr/>
          </p:nvGrpSpPr>
          <p:grpSpPr>
            <a:xfrm>
              <a:off x="8013776" y="3722847"/>
              <a:ext cx="411129" cy="507881"/>
              <a:chOff x="8013776" y="3722847"/>
              <a:chExt cx="411129" cy="507881"/>
            </a:xfrm>
          </p:grpSpPr>
          <p:cxnSp>
            <p:nvCxnSpPr>
              <p:cNvPr id="30" name="Google Shape;5760;p68">
                <a:extLst>
                  <a:ext uri="{FF2B5EF4-FFF2-40B4-BE49-F238E27FC236}">
                    <a16:creationId xmlns:a16="http://schemas.microsoft.com/office/drawing/2014/main" id="{99200F48-ED5A-4E4A-9292-FB3E47B7E9D3}"/>
                  </a:ext>
                </a:extLst>
              </p:cNvPr>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31" name="Google Shape;5761;p68">
                <a:extLst>
                  <a:ext uri="{FF2B5EF4-FFF2-40B4-BE49-F238E27FC236}">
                    <a16:creationId xmlns:a16="http://schemas.microsoft.com/office/drawing/2014/main" id="{97FC1AAB-E9BD-4A9F-B1B4-B14AEBAB1391}"/>
                  </a:ext>
                </a:extLst>
              </p:cNvPr>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bg1"/>
                  </a:solidFill>
                </a:endParaRPr>
              </a:p>
            </p:txBody>
          </p:sp>
        </p:grpSp>
      </p:grpSp>
      <p:sp>
        <p:nvSpPr>
          <p:cNvPr id="6" name="CuadroTexto 5">
            <a:extLst>
              <a:ext uri="{FF2B5EF4-FFF2-40B4-BE49-F238E27FC236}">
                <a16:creationId xmlns:a16="http://schemas.microsoft.com/office/drawing/2014/main" id="{DA5D5340-56B1-4AE7-8D5A-B73E8DC024E9}"/>
              </a:ext>
            </a:extLst>
          </p:cNvPr>
          <p:cNvSpPr txBox="1"/>
          <p:nvPr/>
        </p:nvSpPr>
        <p:spPr>
          <a:xfrm>
            <a:off x="483995" y="1727093"/>
            <a:ext cx="1449887" cy="2085186"/>
          </a:xfrm>
          <a:prstGeom prst="rect">
            <a:avLst/>
          </a:prstGeom>
          <a:noFill/>
        </p:spPr>
        <p:txBody>
          <a:bodyPr wrap="square" rtlCol="0">
            <a:spAutoFit/>
          </a:bodyPr>
          <a:lstStyle/>
          <a:p>
            <a:pPr lvl="0" algn="ctr"/>
            <a:r>
              <a:rPr lang="es-ES" sz="1050" dirty="0">
                <a:solidFill>
                  <a:schemeClr val="bg1"/>
                </a:solidFill>
              </a:rPr>
              <a:t>Estudiar la reproducción in vitro del (</a:t>
            </a:r>
            <a:r>
              <a:rPr lang="es-ES" sz="1050" i="1" dirty="0" err="1">
                <a:solidFill>
                  <a:schemeClr val="bg1"/>
                </a:solidFill>
              </a:rPr>
              <a:t>Vaccinium</a:t>
            </a:r>
            <a:r>
              <a:rPr lang="es-ES" sz="1050" i="1" dirty="0">
                <a:solidFill>
                  <a:schemeClr val="bg1"/>
                </a:solidFill>
              </a:rPr>
              <a:t> </a:t>
            </a:r>
            <a:r>
              <a:rPr lang="es-ES" sz="1050" i="1" dirty="0" err="1">
                <a:solidFill>
                  <a:schemeClr val="bg1"/>
                </a:solidFill>
              </a:rPr>
              <a:t>corymbosum</a:t>
            </a:r>
            <a:r>
              <a:rPr lang="es-ES" sz="1050" i="1" dirty="0">
                <a:solidFill>
                  <a:schemeClr val="bg1"/>
                </a:solidFill>
              </a:rPr>
              <a:t> L</a:t>
            </a:r>
            <a:r>
              <a:rPr lang="es-ES" sz="1050" dirty="0">
                <a:solidFill>
                  <a:schemeClr val="bg1"/>
                </a:solidFill>
              </a:rPr>
              <a:t>.) variedad Biloxy, arándano considerando distintos medios de en la zona de Santo Domingo de los Tsáchilas. </a:t>
            </a:r>
            <a:endParaRPr lang="es-EC" sz="1050" dirty="0">
              <a:solidFill>
                <a:schemeClr val="bg1"/>
              </a:solidFill>
            </a:endParaRPr>
          </a:p>
          <a:p>
            <a:endParaRPr lang="es-EC" dirty="0"/>
          </a:p>
        </p:txBody>
      </p:sp>
      <p:sp>
        <p:nvSpPr>
          <p:cNvPr id="43" name="CuadroTexto 42">
            <a:extLst>
              <a:ext uri="{FF2B5EF4-FFF2-40B4-BE49-F238E27FC236}">
                <a16:creationId xmlns:a16="http://schemas.microsoft.com/office/drawing/2014/main" id="{485EA2C4-55D5-4ECD-BD66-77456D08DAAE}"/>
              </a:ext>
            </a:extLst>
          </p:cNvPr>
          <p:cNvSpPr txBox="1"/>
          <p:nvPr/>
        </p:nvSpPr>
        <p:spPr>
          <a:xfrm>
            <a:off x="2733614" y="2009919"/>
            <a:ext cx="1449887" cy="900246"/>
          </a:xfrm>
          <a:prstGeom prst="rect">
            <a:avLst/>
          </a:prstGeom>
          <a:noFill/>
        </p:spPr>
        <p:txBody>
          <a:bodyPr wrap="square" rtlCol="0">
            <a:spAutoFit/>
          </a:bodyPr>
          <a:lstStyle/>
          <a:p>
            <a:pPr algn="ctr"/>
            <a:r>
              <a:rPr lang="es-ES" sz="1050" dirty="0">
                <a:solidFill>
                  <a:schemeClr val="bg1"/>
                </a:solidFill>
              </a:rPr>
              <a:t>Evaluar cuatro concentraciones de hormonas en la reproducción in vitro del arándano. </a:t>
            </a:r>
            <a:endParaRPr lang="es-EC" dirty="0"/>
          </a:p>
        </p:txBody>
      </p:sp>
      <p:sp>
        <p:nvSpPr>
          <p:cNvPr id="44" name="CuadroTexto 43">
            <a:extLst>
              <a:ext uri="{FF2B5EF4-FFF2-40B4-BE49-F238E27FC236}">
                <a16:creationId xmlns:a16="http://schemas.microsoft.com/office/drawing/2014/main" id="{F8DBE204-5BE0-4F96-9643-07460DF92D3D}"/>
              </a:ext>
            </a:extLst>
          </p:cNvPr>
          <p:cNvSpPr txBox="1"/>
          <p:nvPr/>
        </p:nvSpPr>
        <p:spPr>
          <a:xfrm>
            <a:off x="4947221" y="1925027"/>
            <a:ext cx="1449887" cy="1223412"/>
          </a:xfrm>
          <a:prstGeom prst="rect">
            <a:avLst/>
          </a:prstGeom>
          <a:noFill/>
        </p:spPr>
        <p:txBody>
          <a:bodyPr wrap="square" rtlCol="0">
            <a:spAutoFit/>
          </a:bodyPr>
          <a:lstStyle/>
          <a:p>
            <a:pPr algn="ctr"/>
            <a:r>
              <a:rPr lang="es-ES" sz="1050" dirty="0">
                <a:solidFill>
                  <a:schemeClr val="bg1"/>
                </a:solidFill>
              </a:rPr>
              <a:t>Evaluar el pH de los medios de cultivo en la multiplicación in vitro del arándano, bajo distintas concentraciones de citoquininas</a:t>
            </a:r>
            <a:endParaRPr lang="es-EC" dirty="0"/>
          </a:p>
        </p:txBody>
      </p:sp>
      <p:sp>
        <p:nvSpPr>
          <p:cNvPr id="45" name="CuadroTexto 44">
            <a:extLst>
              <a:ext uri="{FF2B5EF4-FFF2-40B4-BE49-F238E27FC236}">
                <a16:creationId xmlns:a16="http://schemas.microsoft.com/office/drawing/2014/main" id="{586E4ED2-6951-4D6D-BF2F-A30B12B6A28B}"/>
              </a:ext>
            </a:extLst>
          </p:cNvPr>
          <p:cNvSpPr txBox="1"/>
          <p:nvPr/>
        </p:nvSpPr>
        <p:spPr>
          <a:xfrm>
            <a:off x="7176866" y="1886265"/>
            <a:ext cx="1449887" cy="1223412"/>
          </a:xfrm>
          <a:prstGeom prst="rect">
            <a:avLst/>
          </a:prstGeom>
          <a:noFill/>
        </p:spPr>
        <p:txBody>
          <a:bodyPr wrap="square" rtlCol="0">
            <a:spAutoFit/>
          </a:bodyPr>
          <a:lstStyle/>
          <a:p>
            <a:pPr algn="ctr"/>
            <a:r>
              <a:rPr lang="es-ES" sz="1050" dirty="0">
                <a:solidFill>
                  <a:schemeClr val="bg1"/>
                </a:solidFill>
              </a:rPr>
              <a:t>Estudiar el comportamiento de las plántulas de arándano con distintos fotoperiodos en reproducción in vitro.</a:t>
            </a:r>
            <a:endParaRPr lang="es-EC" dirty="0"/>
          </a:p>
        </p:txBody>
      </p:sp>
      <p:sp>
        <p:nvSpPr>
          <p:cNvPr id="46" name="Google Shape;1206;p34">
            <a:extLst>
              <a:ext uri="{FF2B5EF4-FFF2-40B4-BE49-F238E27FC236}">
                <a16:creationId xmlns:a16="http://schemas.microsoft.com/office/drawing/2014/main" id="{8ABBAC2D-A31C-4FD6-B90A-4E69027C89AE}"/>
              </a:ext>
            </a:extLst>
          </p:cNvPr>
          <p:cNvSpPr txBox="1">
            <a:spLocks noGrp="1"/>
          </p:cNvSpPr>
          <p:nvPr>
            <p:ph type="title"/>
          </p:nvPr>
        </p:nvSpPr>
        <p:spPr>
          <a:xfrm>
            <a:off x="720000" y="17262"/>
            <a:ext cx="7704000" cy="352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000" dirty="0"/>
              <a:t>OBJETIVOS</a:t>
            </a:r>
            <a:endParaRPr sz="2000" dirty="0"/>
          </a:p>
        </p:txBody>
      </p:sp>
      <p:sp>
        <p:nvSpPr>
          <p:cNvPr id="47" name="Google Shape;1246;p36">
            <a:extLst>
              <a:ext uri="{FF2B5EF4-FFF2-40B4-BE49-F238E27FC236}">
                <a16:creationId xmlns:a16="http://schemas.microsoft.com/office/drawing/2014/main" id="{8E3B7FEE-3F00-43F9-AA89-2E018C3D0E75}"/>
              </a:ext>
            </a:extLst>
          </p:cNvPr>
          <p:cNvSpPr txBox="1">
            <a:spLocks/>
          </p:cNvSpPr>
          <p:nvPr/>
        </p:nvSpPr>
        <p:spPr>
          <a:xfrm>
            <a:off x="633580" y="1010406"/>
            <a:ext cx="1050043" cy="3521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2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1400" dirty="0"/>
              <a:t>General</a:t>
            </a:r>
            <a:endParaRPr lang="es-EC" sz="1800" dirty="0"/>
          </a:p>
        </p:txBody>
      </p:sp>
      <p:sp>
        <p:nvSpPr>
          <p:cNvPr id="48" name="Google Shape;1246;p36">
            <a:extLst>
              <a:ext uri="{FF2B5EF4-FFF2-40B4-BE49-F238E27FC236}">
                <a16:creationId xmlns:a16="http://schemas.microsoft.com/office/drawing/2014/main" id="{6E072615-68C2-47F0-95E8-9DD6F85A8981}"/>
              </a:ext>
            </a:extLst>
          </p:cNvPr>
          <p:cNvSpPr txBox="1">
            <a:spLocks/>
          </p:cNvSpPr>
          <p:nvPr/>
        </p:nvSpPr>
        <p:spPr>
          <a:xfrm>
            <a:off x="2801241" y="1052917"/>
            <a:ext cx="1050043" cy="3521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2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1400" dirty="0"/>
              <a:t>Específicos</a:t>
            </a:r>
            <a:endParaRPr lang="es-EC" sz="1800" dirty="0"/>
          </a:p>
        </p:txBody>
      </p:sp>
    </p:spTree>
    <p:extLst>
      <p:ext uri="{BB962C8B-B14F-4D97-AF65-F5344CB8AC3E}">
        <p14:creationId xmlns:p14="http://schemas.microsoft.com/office/powerpoint/2010/main" val="149576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527795" y="1689447"/>
            <a:ext cx="2312835" cy="2933968"/>
            <a:chOff x="6607309" y="1724000"/>
            <a:chExt cx="2252250" cy="2857111"/>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3"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206;p34">
            <a:extLst>
              <a:ext uri="{FF2B5EF4-FFF2-40B4-BE49-F238E27FC236}">
                <a16:creationId xmlns:a16="http://schemas.microsoft.com/office/drawing/2014/main" id="{8ABBAC2D-A31C-4FD6-B90A-4E69027C89AE}"/>
              </a:ext>
            </a:extLst>
          </p:cNvPr>
          <p:cNvSpPr txBox="1">
            <a:spLocks noGrp="1"/>
          </p:cNvSpPr>
          <p:nvPr>
            <p:ph type="title"/>
          </p:nvPr>
        </p:nvSpPr>
        <p:spPr>
          <a:xfrm>
            <a:off x="720000" y="17262"/>
            <a:ext cx="7704000" cy="352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000" dirty="0"/>
              <a:t>HIPÓTESIS</a:t>
            </a:r>
            <a:endParaRPr sz="2000" dirty="0"/>
          </a:p>
        </p:txBody>
      </p:sp>
      <p:sp>
        <p:nvSpPr>
          <p:cNvPr id="3" name="Rectángulo 2">
            <a:extLst>
              <a:ext uri="{FF2B5EF4-FFF2-40B4-BE49-F238E27FC236}">
                <a16:creationId xmlns:a16="http://schemas.microsoft.com/office/drawing/2014/main" id="{17552A1E-22EE-4EC5-8FEC-B284CDA7AB4C}"/>
              </a:ext>
            </a:extLst>
          </p:cNvPr>
          <p:cNvSpPr/>
          <p:nvPr/>
        </p:nvSpPr>
        <p:spPr>
          <a:xfrm>
            <a:off x="984129" y="698513"/>
            <a:ext cx="2518638" cy="375552"/>
          </a:xfrm>
          <a:prstGeom prst="rect">
            <a:avLst/>
          </a:prstGeom>
        </p:spPr>
        <p:txBody>
          <a:bodyPr wrap="none">
            <a:spAutoFit/>
          </a:bodyPr>
          <a:lstStyle/>
          <a:p>
            <a:pPr>
              <a:lnSpc>
                <a:spcPct val="150000"/>
              </a:lnSpc>
              <a:spcBef>
                <a:spcPts val="200"/>
              </a:spcBef>
              <a:spcAft>
                <a:spcPts val="1200"/>
              </a:spcAft>
            </a:pPr>
            <a:r>
              <a:rPr lang="es-EC" b="1" i="1" dirty="0">
                <a:latin typeface="Arial" panose="020B0604020202020204" pitchFamily="34" charset="0"/>
                <a:ea typeface="Times New Roman" panose="02020603050405020304" pitchFamily="18" charset="0"/>
                <a:cs typeface="Times New Roman" panose="02020603050405020304" pitchFamily="18" charset="0"/>
              </a:rPr>
              <a:t>Hipótesis del factor Zeatina</a:t>
            </a:r>
          </a:p>
        </p:txBody>
      </p:sp>
      <p:sp>
        <p:nvSpPr>
          <p:cNvPr id="4" name="Rectángulo 3">
            <a:extLst>
              <a:ext uri="{FF2B5EF4-FFF2-40B4-BE49-F238E27FC236}">
                <a16:creationId xmlns:a16="http://schemas.microsoft.com/office/drawing/2014/main" id="{6D663F0C-1DAA-468D-A988-ABE1AF0C66C4}"/>
              </a:ext>
            </a:extLst>
          </p:cNvPr>
          <p:cNvSpPr/>
          <p:nvPr/>
        </p:nvSpPr>
        <p:spPr>
          <a:xfrm>
            <a:off x="575508" y="1109491"/>
            <a:ext cx="8251528" cy="461665"/>
          </a:xfrm>
          <a:prstGeom prst="rect">
            <a:avLst/>
          </a:prstGeom>
        </p:spPr>
        <p:txBody>
          <a:bodyPr wrap="square">
            <a:spAutoFit/>
          </a:bodyPr>
          <a:lstStyle/>
          <a:p>
            <a:r>
              <a:rPr lang="es-ES" sz="1200" dirty="0"/>
              <a:t>Ho: No existen diferencias en las cuatro concentraciones de hormonas en la reproducción in vitro del arándano.</a:t>
            </a:r>
          </a:p>
          <a:p>
            <a:r>
              <a:rPr lang="es-ES" sz="1200" dirty="0"/>
              <a:t>Ha: Si existen diferencias en las cuatro concentraciones de hormonas en la reproducción in vitro del arándano.</a:t>
            </a:r>
          </a:p>
        </p:txBody>
      </p:sp>
      <p:sp>
        <p:nvSpPr>
          <p:cNvPr id="49" name="Rectángulo 48">
            <a:extLst>
              <a:ext uri="{FF2B5EF4-FFF2-40B4-BE49-F238E27FC236}">
                <a16:creationId xmlns:a16="http://schemas.microsoft.com/office/drawing/2014/main" id="{60CB27F5-B9D8-4D32-819D-7B99E074EF88}"/>
              </a:ext>
            </a:extLst>
          </p:cNvPr>
          <p:cNvSpPr/>
          <p:nvPr/>
        </p:nvSpPr>
        <p:spPr>
          <a:xfrm>
            <a:off x="975805" y="1554624"/>
            <a:ext cx="2132315" cy="375552"/>
          </a:xfrm>
          <a:prstGeom prst="rect">
            <a:avLst/>
          </a:prstGeom>
        </p:spPr>
        <p:txBody>
          <a:bodyPr wrap="none">
            <a:spAutoFit/>
          </a:bodyPr>
          <a:lstStyle/>
          <a:p>
            <a:pPr>
              <a:lnSpc>
                <a:spcPct val="150000"/>
              </a:lnSpc>
              <a:spcBef>
                <a:spcPts val="200"/>
              </a:spcBef>
              <a:spcAft>
                <a:spcPts val="1200"/>
              </a:spcAft>
            </a:pPr>
            <a:r>
              <a:rPr lang="es-EC" b="1" i="1" dirty="0">
                <a:latin typeface="Arial" panose="020B0604020202020204" pitchFamily="34" charset="0"/>
                <a:ea typeface="Times New Roman" panose="02020603050405020304" pitchFamily="18" charset="0"/>
                <a:cs typeface="Times New Roman" panose="02020603050405020304" pitchFamily="18" charset="0"/>
              </a:rPr>
              <a:t>Hipótesis del factor pH</a:t>
            </a:r>
          </a:p>
        </p:txBody>
      </p:sp>
      <p:sp>
        <p:nvSpPr>
          <p:cNvPr id="5" name="Rectángulo 4">
            <a:extLst>
              <a:ext uri="{FF2B5EF4-FFF2-40B4-BE49-F238E27FC236}">
                <a16:creationId xmlns:a16="http://schemas.microsoft.com/office/drawing/2014/main" id="{E710E509-E593-443A-8745-80FF693C9B4E}"/>
              </a:ext>
            </a:extLst>
          </p:cNvPr>
          <p:cNvSpPr/>
          <p:nvPr/>
        </p:nvSpPr>
        <p:spPr>
          <a:xfrm>
            <a:off x="575508" y="2000013"/>
            <a:ext cx="7169614" cy="830997"/>
          </a:xfrm>
          <a:prstGeom prst="rect">
            <a:avLst/>
          </a:prstGeom>
        </p:spPr>
        <p:txBody>
          <a:bodyPr wrap="square">
            <a:spAutoFit/>
          </a:bodyPr>
          <a:lstStyle/>
          <a:p>
            <a:r>
              <a:rPr lang="es-ES" sz="1200" dirty="0"/>
              <a:t>Ho: El pH no influye en los medios de cultivo en la multiplicación in vitro del arándano con distintas concentraciones de citoquininas  </a:t>
            </a:r>
          </a:p>
          <a:p>
            <a:r>
              <a:rPr lang="es-ES" sz="1200" dirty="0"/>
              <a:t>Ha: El pH si influye en los medios de cultivo en la multiplicación in vitro del arándano con distintas concentraciones de citoquininas </a:t>
            </a:r>
          </a:p>
        </p:txBody>
      </p:sp>
      <p:sp>
        <p:nvSpPr>
          <p:cNvPr id="50" name="Rectángulo 49">
            <a:extLst>
              <a:ext uri="{FF2B5EF4-FFF2-40B4-BE49-F238E27FC236}">
                <a16:creationId xmlns:a16="http://schemas.microsoft.com/office/drawing/2014/main" id="{8B318DE4-E0B0-46DD-915C-585800D08CDB}"/>
              </a:ext>
            </a:extLst>
          </p:cNvPr>
          <p:cNvSpPr/>
          <p:nvPr/>
        </p:nvSpPr>
        <p:spPr>
          <a:xfrm>
            <a:off x="984129" y="2821413"/>
            <a:ext cx="2885726" cy="375552"/>
          </a:xfrm>
          <a:prstGeom prst="rect">
            <a:avLst/>
          </a:prstGeom>
        </p:spPr>
        <p:txBody>
          <a:bodyPr wrap="none">
            <a:spAutoFit/>
          </a:bodyPr>
          <a:lstStyle/>
          <a:p>
            <a:pPr>
              <a:lnSpc>
                <a:spcPct val="150000"/>
              </a:lnSpc>
              <a:spcBef>
                <a:spcPts val="200"/>
              </a:spcBef>
              <a:spcAft>
                <a:spcPts val="1200"/>
              </a:spcAft>
            </a:pPr>
            <a:r>
              <a:rPr lang="es-EC" b="1" i="1" dirty="0">
                <a:latin typeface="Arial" panose="020B0604020202020204" pitchFamily="34" charset="0"/>
                <a:ea typeface="Times New Roman" panose="02020603050405020304" pitchFamily="18" charset="0"/>
                <a:cs typeface="Times New Roman" panose="02020603050405020304" pitchFamily="18" charset="0"/>
              </a:rPr>
              <a:t>Hipótesis del factor fotoperiodo</a:t>
            </a:r>
          </a:p>
        </p:txBody>
      </p:sp>
      <p:sp>
        <p:nvSpPr>
          <p:cNvPr id="7" name="Rectángulo 6">
            <a:extLst>
              <a:ext uri="{FF2B5EF4-FFF2-40B4-BE49-F238E27FC236}">
                <a16:creationId xmlns:a16="http://schemas.microsoft.com/office/drawing/2014/main" id="{5076DD91-482D-41E3-A96C-0591505FEFCF}"/>
              </a:ext>
            </a:extLst>
          </p:cNvPr>
          <p:cNvSpPr/>
          <p:nvPr/>
        </p:nvSpPr>
        <p:spPr>
          <a:xfrm>
            <a:off x="560574" y="3244048"/>
            <a:ext cx="6923629" cy="830997"/>
          </a:xfrm>
          <a:prstGeom prst="rect">
            <a:avLst/>
          </a:prstGeom>
        </p:spPr>
        <p:txBody>
          <a:bodyPr wrap="square">
            <a:spAutoFit/>
          </a:bodyPr>
          <a:lstStyle/>
          <a:p>
            <a:r>
              <a:rPr lang="es-ES" sz="1200" dirty="0"/>
              <a:t>Ho: El fotoperiodo no influye en la adaptación de las plántulas de arándano en la reproducción in vitro </a:t>
            </a:r>
          </a:p>
          <a:p>
            <a:r>
              <a:rPr lang="es-ES" sz="1200" dirty="0"/>
              <a:t>Ha: El fotoperiodo si influye en la adaptación de las plántulas de arándano en la reproducción in vitro </a:t>
            </a:r>
          </a:p>
        </p:txBody>
      </p:sp>
    </p:spTree>
    <p:extLst>
      <p:ext uri="{BB962C8B-B14F-4D97-AF65-F5344CB8AC3E}">
        <p14:creationId xmlns:p14="http://schemas.microsoft.com/office/powerpoint/2010/main" val="15455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36"/>
          <p:cNvSpPr/>
          <p:nvPr/>
        </p:nvSpPr>
        <p:spPr>
          <a:xfrm>
            <a:off x="922580" y="2458501"/>
            <a:ext cx="796500" cy="79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36"/>
          <p:cNvSpPr/>
          <p:nvPr/>
        </p:nvSpPr>
        <p:spPr>
          <a:xfrm>
            <a:off x="910538" y="1043574"/>
            <a:ext cx="796500" cy="796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6"/>
          <p:cNvSpPr txBox="1">
            <a:spLocks noGrp="1"/>
          </p:cNvSpPr>
          <p:nvPr>
            <p:ph type="title" idx="8"/>
          </p:nvPr>
        </p:nvSpPr>
        <p:spPr>
          <a:xfrm>
            <a:off x="911873" y="1196704"/>
            <a:ext cx="796500" cy="59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246" name="Google Shape;1246;p36"/>
          <p:cNvSpPr txBox="1">
            <a:spLocks noGrp="1"/>
          </p:cNvSpPr>
          <p:nvPr>
            <p:ph type="title"/>
          </p:nvPr>
        </p:nvSpPr>
        <p:spPr>
          <a:xfrm>
            <a:off x="1826989" y="1196704"/>
            <a:ext cx="1311577" cy="41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dirty="0"/>
              <a:t>Ubicación</a:t>
            </a:r>
            <a:endParaRPr dirty="0"/>
          </a:p>
        </p:txBody>
      </p:sp>
      <p:sp>
        <p:nvSpPr>
          <p:cNvPr id="1249" name="Google Shape;1249;p36"/>
          <p:cNvSpPr txBox="1">
            <a:spLocks noGrp="1"/>
          </p:cNvSpPr>
          <p:nvPr>
            <p:ph type="subTitle" idx="3"/>
          </p:nvPr>
        </p:nvSpPr>
        <p:spPr>
          <a:xfrm>
            <a:off x="1874968" y="3017167"/>
            <a:ext cx="6526673"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sz="1100" dirty="0"/>
              <a:t>El proyecto de investigación se realizó en el Laboratorio de Biotecnología Vegetal ubicada en el Km 24 de la Vía a Quevedo  </a:t>
            </a:r>
          </a:p>
          <a:p>
            <a:pPr marL="0" lvl="0" indent="0" algn="l" rtl="0">
              <a:spcBef>
                <a:spcPts val="0"/>
              </a:spcBef>
              <a:spcAft>
                <a:spcPts val="0"/>
              </a:spcAft>
              <a:buNone/>
            </a:pPr>
            <a:r>
              <a:rPr lang="es-EC" sz="1100" dirty="0"/>
              <a:t>Provincia: Santo Domingo de los Tsáchilas </a:t>
            </a:r>
          </a:p>
          <a:p>
            <a:pPr marL="0" lvl="0" indent="0" algn="l" rtl="0">
              <a:spcBef>
                <a:spcPts val="0"/>
              </a:spcBef>
              <a:spcAft>
                <a:spcPts val="0"/>
              </a:spcAft>
              <a:buNone/>
            </a:pPr>
            <a:r>
              <a:rPr lang="es-EC" sz="1100" dirty="0"/>
              <a:t>Cantón:  Santo Domingo </a:t>
            </a:r>
            <a:endParaRPr sz="1100" dirty="0"/>
          </a:p>
        </p:txBody>
      </p:sp>
      <p:sp>
        <p:nvSpPr>
          <p:cNvPr id="1255" name="Google Shape;1255;p36"/>
          <p:cNvSpPr txBox="1">
            <a:spLocks noGrp="1"/>
          </p:cNvSpPr>
          <p:nvPr>
            <p:ph type="title" idx="9"/>
          </p:nvPr>
        </p:nvSpPr>
        <p:spPr>
          <a:xfrm>
            <a:off x="892605" y="2622070"/>
            <a:ext cx="796500" cy="59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35" name="Imagen 34">
            <a:extLst>
              <a:ext uri="{FF2B5EF4-FFF2-40B4-BE49-F238E27FC236}">
                <a16:creationId xmlns:a16="http://schemas.microsoft.com/office/drawing/2014/main" id="{5F526A50-036B-49EB-A9BF-3C65C446CB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852" y="95918"/>
            <a:ext cx="4283948" cy="2334512"/>
          </a:xfrm>
          <a:prstGeom prst="rect">
            <a:avLst/>
          </a:prstGeom>
          <a:noFill/>
          <a:ln>
            <a:noFill/>
          </a:ln>
        </p:spPr>
      </p:pic>
      <p:sp>
        <p:nvSpPr>
          <p:cNvPr id="36" name="Google Shape;1246;p36">
            <a:extLst>
              <a:ext uri="{FF2B5EF4-FFF2-40B4-BE49-F238E27FC236}">
                <a16:creationId xmlns:a16="http://schemas.microsoft.com/office/drawing/2014/main" id="{BF1D3BD1-8B10-4BB8-8933-25A972982579}"/>
              </a:ext>
            </a:extLst>
          </p:cNvPr>
          <p:cNvSpPr txBox="1">
            <a:spLocks/>
          </p:cNvSpPr>
          <p:nvPr/>
        </p:nvSpPr>
        <p:spPr>
          <a:xfrm>
            <a:off x="1815516" y="2506071"/>
            <a:ext cx="2478822" cy="41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2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dirty="0"/>
              <a:t>Ubicación Política</a:t>
            </a:r>
          </a:p>
        </p:txBody>
      </p:sp>
      <p:sp>
        <p:nvSpPr>
          <p:cNvPr id="37" name="Google Shape;1239;p36">
            <a:extLst>
              <a:ext uri="{FF2B5EF4-FFF2-40B4-BE49-F238E27FC236}">
                <a16:creationId xmlns:a16="http://schemas.microsoft.com/office/drawing/2014/main" id="{4577CB5C-A5DA-40B3-9C98-AFC81AD77500}"/>
              </a:ext>
            </a:extLst>
          </p:cNvPr>
          <p:cNvSpPr/>
          <p:nvPr/>
        </p:nvSpPr>
        <p:spPr>
          <a:xfrm>
            <a:off x="931457" y="3649075"/>
            <a:ext cx="796500" cy="79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255;p36">
            <a:extLst>
              <a:ext uri="{FF2B5EF4-FFF2-40B4-BE49-F238E27FC236}">
                <a16:creationId xmlns:a16="http://schemas.microsoft.com/office/drawing/2014/main" id="{512E4F80-7AEF-476B-9F12-59E59FAF1B01}"/>
              </a:ext>
            </a:extLst>
          </p:cNvPr>
          <p:cNvSpPr txBox="1">
            <a:spLocks/>
          </p:cNvSpPr>
          <p:nvPr/>
        </p:nvSpPr>
        <p:spPr>
          <a:xfrm>
            <a:off x="892605" y="3846976"/>
            <a:ext cx="796500" cy="59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hau Philomene One"/>
              <a:buNone/>
              <a:defRPr sz="3600" b="0" i="0" u="none" strike="noStrike" cap="none">
                <a:solidFill>
                  <a:srgbClr val="101122"/>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r>
              <a:rPr lang="en" dirty="0"/>
              <a:t>03</a:t>
            </a:r>
          </a:p>
        </p:txBody>
      </p:sp>
      <p:sp>
        <p:nvSpPr>
          <p:cNvPr id="39" name="Google Shape;1246;p36">
            <a:extLst>
              <a:ext uri="{FF2B5EF4-FFF2-40B4-BE49-F238E27FC236}">
                <a16:creationId xmlns:a16="http://schemas.microsoft.com/office/drawing/2014/main" id="{3EA293CB-7945-4991-A71B-FA5F8E07F9D7}"/>
              </a:ext>
            </a:extLst>
          </p:cNvPr>
          <p:cNvSpPr txBox="1">
            <a:spLocks/>
          </p:cNvSpPr>
          <p:nvPr/>
        </p:nvSpPr>
        <p:spPr>
          <a:xfrm>
            <a:off x="1815516" y="3674704"/>
            <a:ext cx="2478822" cy="41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2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dirty="0"/>
              <a:t>Ubicación Geográfica</a:t>
            </a:r>
          </a:p>
        </p:txBody>
      </p:sp>
      <p:sp>
        <p:nvSpPr>
          <p:cNvPr id="40" name="Google Shape;1249;p36">
            <a:extLst>
              <a:ext uri="{FF2B5EF4-FFF2-40B4-BE49-F238E27FC236}">
                <a16:creationId xmlns:a16="http://schemas.microsoft.com/office/drawing/2014/main" id="{76A073F0-39B5-410B-B004-E364A2D3ECCD}"/>
              </a:ext>
            </a:extLst>
          </p:cNvPr>
          <p:cNvSpPr txBox="1">
            <a:spLocks/>
          </p:cNvSpPr>
          <p:nvPr/>
        </p:nvSpPr>
        <p:spPr>
          <a:xfrm>
            <a:off x="1815516" y="4059674"/>
            <a:ext cx="6526673"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lvl="0"/>
            <a:r>
              <a:rPr lang="es-ES" sz="1100" dirty="0"/>
              <a:t>Latitud:	           00º 24´ 36 "</a:t>
            </a:r>
            <a:endParaRPr lang="es-EC" sz="1100" dirty="0"/>
          </a:p>
          <a:p>
            <a:pPr lvl="0"/>
            <a:r>
              <a:rPr lang="es-ES" sz="1100" dirty="0"/>
              <a:t>Longitud:	           79º 18´ 43"</a:t>
            </a:r>
            <a:endParaRPr lang="es-EC" sz="1100" dirty="0"/>
          </a:p>
          <a:p>
            <a:pPr lvl="0"/>
            <a:r>
              <a:rPr lang="es-ES" sz="1100" dirty="0"/>
              <a:t>Altitud:	           270 msnm </a:t>
            </a:r>
            <a:endParaRPr lang="es-EC" dirty="0"/>
          </a:p>
        </p:txBody>
      </p:sp>
      <p:sp>
        <p:nvSpPr>
          <p:cNvPr id="41" name="Google Shape;1261;p37">
            <a:extLst>
              <a:ext uri="{FF2B5EF4-FFF2-40B4-BE49-F238E27FC236}">
                <a16:creationId xmlns:a16="http://schemas.microsoft.com/office/drawing/2014/main" id="{5BABA490-A07F-4FE3-A2CB-02434BCE727A}"/>
              </a:ext>
            </a:extLst>
          </p:cNvPr>
          <p:cNvSpPr txBox="1">
            <a:spLocks/>
          </p:cNvSpPr>
          <p:nvPr/>
        </p:nvSpPr>
        <p:spPr>
          <a:xfrm>
            <a:off x="632626" y="375644"/>
            <a:ext cx="2148823" cy="4190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Chau Philomene One"/>
              <a:buNone/>
              <a:defRPr sz="22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s-EC" sz="3200" dirty="0">
                <a:solidFill>
                  <a:schemeClr val="accent3"/>
                </a:solidFill>
              </a:rPr>
              <a:t>Metodología</a:t>
            </a:r>
            <a:endParaRPr lang="es-EC"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1" name="Google Shape;1261;p37"/>
          <p:cNvSpPr txBox="1">
            <a:spLocks noGrp="1"/>
          </p:cNvSpPr>
          <p:nvPr>
            <p:ph type="title"/>
          </p:nvPr>
        </p:nvSpPr>
        <p:spPr>
          <a:xfrm>
            <a:off x="335536" y="114411"/>
            <a:ext cx="2428445" cy="70465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sz="4000" dirty="0">
                <a:solidFill>
                  <a:schemeClr val="accent3"/>
                </a:solidFill>
              </a:rPr>
              <a:t>Métodos</a:t>
            </a:r>
            <a:endParaRPr sz="4000" dirty="0"/>
          </a:p>
        </p:txBody>
      </p:sp>
      <p:sp>
        <p:nvSpPr>
          <p:cNvPr id="1263" name="Google Shape;1263;p37"/>
          <p:cNvSpPr txBox="1">
            <a:spLocks noGrp="1"/>
          </p:cNvSpPr>
          <p:nvPr>
            <p:ph type="subTitle" idx="1"/>
          </p:nvPr>
        </p:nvSpPr>
        <p:spPr>
          <a:xfrm>
            <a:off x="978593" y="805354"/>
            <a:ext cx="2054767" cy="40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C" dirty="0"/>
              <a:t>Diseño experimental </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29017" y="1336375"/>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1070477" y="2236707"/>
            <a:ext cx="1693504" cy="2906793"/>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1263;p37">
            <a:extLst>
              <a:ext uri="{FF2B5EF4-FFF2-40B4-BE49-F238E27FC236}">
                <a16:creationId xmlns:a16="http://schemas.microsoft.com/office/drawing/2014/main" id="{50625C85-08A3-4FAF-AB05-22CB7BFC6543}"/>
              </a:ext>
            </a:extLst>
          </p:cNvPr>
          <p:cNvSpPr txBox="1">
            <a:spLocks/>
          </p:cNvSpPr>
          <p:nvPr/>
        </p:nvSpPr>
        <p:spPr>
          <a:xfrm>
            <a:off x="335536" y="1162332"/>
            <a:ext cx="5554915" cy="40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s-EC" b="1" dirty="0"/>
              <a:t>Factores a probar:  </a:t>
            </a:r>
            <a:r>
              <a:rPr lang="es-EC" dirty="0"/>
              <a:t>Hormonas; pH; Fotoperiodo  </a:t>
            </a:r>
          </a:p>
        </p:txBody>
      </p:sp>
      <p:sp>
        <p:nvSpPr>
          <p:cNvPr id="65" name="Google Shape;1263;p37">
            <a:extLst>
              <a:ext uri="{FF2B5EF4-FFF2-40B4-BE49-F238E27FC236}">
                <a16:creationId xmlns:a16="http://schemas.microsoft.com/office/drawing/2014/main" id="{7E8DE56D-DA83-4C69-A5F9-CD4D97DB8C65}"/>
              </a:ext>
            </a:extLst>
          </p:cNvPr>
          <p:cNvSpPr txBox="1">
            <a:spLocks/>
          </p:cNvSpPr>
          <p:nvPr/>
        </p:nvSpPr>
        <p:spPr>
          <a:xfrm>
            <a:off x="2139405" y="1845945"/>
            <a:ext cx="2896942" cy="343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s-EC" b="1" dirty="0"/>
              <a:t>Tratamientos a comparar: </a:t>
            </a:r>
          </a:p>
        </p:txBody>
      </p:sp>
      <p:graphicFrame>
        <p:nvGraphicFramePr>
          <p:cNvPr id="4" name="Tabla 3">
            <a:extLst>
              <a:ext uri="{FF2B5EF4-FFF2-40B4-BE49-F238E27FC236}">
                <a16:creationId xmlns:a16="http://schemas.microsoft.com/office/drawing/2014/main" id="{D2B0F355-086E-4B0A-9E3D-2D1D985ABCA5}"/>
              </a:ext>
            </a:extLst>
          </p:cNvPr>
          <p:cNvGraphicFramePr>
            <a:graphicFrameLocks noGrp="1"/>
          </p:cNvGraphicFramePr>
          <p:nvPr>
            <p:extLst>
              <p:ext uri="{D42A27DB-BD31-4B8C-83A1-F6EECF244321}">
                <p14:modId xmlns:p14="http://schemas.microsoft.com/office/powerpoint/2010/main" val="1525971089"/>
              </p:ext>
            </p:extLst>
          </p:nvPr>
        </p:nvGraphicFramePr>
        <p:xfrm>
          <a:off x="4646263" y="125305"/>
          <a:ext cx="4332669" cy="4937760"/>
        </p:xfrm>
        <a:graphic>
          <a:graphicData uri="http://schemas.openxmlformats.org/drawingml/2006/table">
            <a:tbl>
              <a:tblPr firstRow="1" firstCol="1" bandRow="1">
                <a:tableStyleId>{0EEC53F5-F521-4EA0-A7EC-BCFA142C13B1}</a:tableStyleId>
              </a:tblPr>
              <a:tblGrid>
                <a:gridCol w="1271831">
                  <a:extLst>
                    <a:ext uri="{9D8B030D-6E8A-4147-A177-3AD203B41FA5}">
                      <a16:colId xmlns:a16="http://schemas.microsoft.com/office/drawing/2014/main" val="2177815806"/>
                    </a:ext>
                  </a:extLst>
                </a:gridCol>
                <a:gridCol w="3060838">
                  <a:extLst>
                    <a:ext uri="{9D8B030D-6E8A-4147-A177-3AD203B41FA5}">
                      <a16:colId xmlns:a16="http://schemas.microsoft.com/office/drawing/2014/main" val="1255630541"/>
                    </a:ext>
                  </a:extLst>
                </a:gridCol>
              </a:tblGrid>
              <a:tr h="142705">
                <a:tc>
                  <a:txBody>
                    <a:bodyPr/>
                    <a:lstStyle/>
                    <a:p>
                      <a:pPr algn="ctr">
                        <a:spcBef>
                          <a:spcPts val="1200"/>
                        </a:spcBef>
                        <a:spcAft>
                          <a:spcPts val="0"/>
                        </a:spcAft>
                      </a:pPr>
                      <a:r>
                        <a:rPr lang="en-US" sz="1200">
                          <a:effectLst/>
                        </a:rPr>
                        <a:t>Tratamientos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1200"/>
                        </a:spcBef>
                        <a:spcAft>
                          <a:spcPts val="0"/>
                        </a:spcAft>
                      </a:pPr>
                      <a:r>
                        <a:rPr lang="en-US" sz="1200">
                          <a:effectLst/>
                        </a:rPr>
                        <a:t>Descripción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4568112"/>
                  </a:ext>
                </a:extLst>
              </a:tr>
              <a:tr h="142705">
                <a:tc>
                  <a:txBody>
                    <a:bodyPr/>
                    <a:lstStyle/>
                    <a:p>
                      <a:pPr algn="ctr">
                        <a:spcBef>
                          <a:spcPts val="1200"/>
                        </a:spcBef>
                        <a:spcAft>
                          <a:spcPts val="0"/>
                        </a:spcAft>
                      </a:pPr>
                      <a:r>
                        <a:rPr lang="en-US" sz="1200">
                          <a:effectLst/>
                        </a:rPr>
                        <a:t>T1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dirty="0">
                          <a:effectLst/>
                        </a:rPr>
                        <a:t>Zeatina 0mg/1 + WPM (pH 4) + Fotoperiodo 8 </a:t>
                      </a:r>
                      <a:r>
                        <a:rPr lang="en-US" sz="1200" dirty="0" err="1">
                          <a:effectLst/>
                        </a:rPr>
                        <a:t>días</a:t>
                      </a:r>
                      <a:r>
                        <a:rPr lang="en-US" sz="1200" dirty="0">
                          <a:effectLst/>
                        </a:rPr>
                        <a:t>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10658"/>
                  </a:ext>
                </a:extLst>
              </a:tr>
              <a:tr h="142705">
                <a:tc>
                  <a:txBody>
                    <a:bodyPr/>
                    <a:lstStyle/>
                    <a:p>
                      <a:pPr algn="ctr">
                        <a:spcBef>
                          <a:spcPts val="1200"/>
                        </a:spcBef>
                        <a:spcAft>
                          <a:spcPts val="0"/>
                        </a:spcAft>
                      </a:pPr>
                      <a:r>
                        <a:rPr lang="en-US" sz="1200">
                          <a:effectLst/>
                        </a:rPr>
                        <a:t>T2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0mg/1 + WPM (pH 4)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2329244"/>
                  </a:ext>
                </a:extLst>
              </a:tr>
              <a:tr h="142705">
                <a:tc>
                  <a:txBody>
                    <a:bodyPr/>
                    <a:lstStyle/>
                    <a:p>
                      <a:pPr algn="ctr">
                        <a:spcBef>
                          <a:spcPts val="1200"/>
                        </a:spcBef>
                        <a:spcAft>
                          <a:spcPts val="0"/>
                        </a:spcAft>
                      </a:pPr>
                      <a:r>
                        <a:rPr lang="en-US" sz="1200">
                          <a:effectLst/>
                        </a:rPr>
                        <a:t>T3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1,5mg/1+ WPM (pH 4)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617097"/>
                  </a:ext>
                </a:extLst>
              </a:tr>
              <a:tr h="285410">
                <a:tc>
                  <a:txBody>
                    <a:bodyPr/>
                    <a:lstStyle/>
                    <a:p>
                      <a:pPr algn="ctr">
                        <a:spcBef>
                          <a:spcPts val="1200"/>
                        </a:spcBef>
                        <a:spcAft>
                          <a:spcPts val="0"/>
                        </a:spcAft>
                      </a:pPr>
                      <a:r>
                        <a:rPr lang="en-US" sz="1200">
                          <a:effectLst/>
                        </a:rPr>
                        <a:t>T4</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1,5mg/1 + WPM (pH 4)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8500068"/>
                  </a:ext>
                </a:extLst>
              </a:tr>
              <a:tr h="142705">
                <a:tc>
                  <a:txBody>
                    <a:bodyPr/>
                    <a:lstStyle/>
                    <a:p>
                      <a:pPr algn="ctr">
                        <a:spcBef>
                          <a:spcPts val="1200"/>
                        </a:spcBef>
                        <a:spcAft>
                          <a:spcPts val="0"/>
                        </a:spcAft>
                      </a:pPr>
                      <a:r>
                        <a:rPr lang="en-US" sz="1200">
                          <a:effectLst/>
                        </a:rPr>
                        <a:t>T5</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3mg/1 + WPM (pH 4)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9825041"/>
                  </a:ext>
                </a:extLst>
              </a:tr>
              <a:tr h="142705">
                <a:tc>
                  <a:txBody>
                    <a:bodyPr/>
                    <a:lstStyle/>
                    <a:p>
                      <a:pPr algn="ctr">
                        <a:spcBef>
                          <a:spcPts val="1200"/>
                        </a:spcBef>
                        <a:spcAft>
                          <a:spcPts val="0"/>
                        </a:spcAft>
                      </a:pPr>
                      <a:r>
                        <a:rPr lang="en-US" sz="1200">
                          <a:effectLst/>
                        </a:rPr>
                        <a:t>T6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3mg/1 + WPM (pH 4)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2570285"/>
                  </a:ext>
                </a:extLst>
              </a:tr>
              <a:tr h="285410">
                <a:tc>
                  <a:txBody>
                    <a:bodyPr/>
                    <a:lstStyle/>
                    <a:p>
                      <a:pPr algn="ctr">
                        <a:spcBef>
                          <a:spcPts val="1200"/>
                        </a:spcBef>
                        <a:spcAft>
                          <a:spcPts val="0"/>
                        </a:spcAft>
                      </a:pPr>
                      <a:r>
                        <a:rPr lang="en-US" sz="1200">
                          <a:effectLst/>
                        </a:rPr>
                        <a:t>T7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4,5mg/1 + WPM (pH 4)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084311"/>
                  </a:ext>
                </a:extLst>
              </a:tr>
              <a:tr h="285410">
                <a:tc>
                  <a:txBody>
                    <a:bodyPr/>
                    <a:lstStyle/>
                    <a:p>
                      <a:pPr algn="ctr">
                        <a:spcBef>
                          <a:spcPts val="1200"/>
                        </a:spcBef>
                        <a:spcAft>
                          <a:spcPts val="0"/>
                        </a:spcAft>
                      </a:pPr>
                      <a:r>
                        <a:rPr lang="en-US" sz="1200">
                          <a:effectLst/>
                        </a:rPr>
                        <a:t>T8</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4,5mg/1 + WPM (pH 4)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3436031"/>
                  </a:ext>
                </a:extLst>
              </a:tr>
              <a:tr h="285410">
                <a:tc>
                  <a:txBody>
                    <a:bodyPr/>
                    <a:lstStyle/>
                    <a:p>
                      <a:pPr algn="ctr">
                        <a:spcBef>
                          <a:spcPts val="1200"/>
                        </a:spcBef>
                        <a:spcAft>
                          <a:spcPts val="0"/>
                        </a:spcAft>
                      </a:pPr>
                      <a:r>
                        <a:rPr lang="en-US" sz="1200">
                          <a:effectLst/>
                        </a:rPr>
                        <a:t>T9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0mg/1 + WPM (pH 4,5)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5134904"/>
                  </a:ext>
                </a:extLst>
              </a:tr>
              <a:tr h="285410">
                <a:tc>
                  <a:txBody>
                    <a:bodyPr/>
                    <a:lstStyle/>
                    <a:p>
                      <a:pPr algn="ctr">
                        <a:spcBef>
                          <a:spcPts val="1200"/>
                        </a:spcBef>
                        <a:spcAft>
                          <a:spcPts val="0"/>
                        </a:spcAft>
                      </a:pPr>
                      <a:r>
                        <a:rPr lang="en-US" sz="1200">
                          <a:effectLst/>
                        </a:rPr>
                        <a:t>T10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0mg/1 + WPM (pH 4,5)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3750517"/>
                  </a:ext>
                </a:extLst>
              </a:tr>
              <a:tr h="285410">
                <a:tc>
                  <a:txBody>
                    <a:bodyPr/>
                    <a:lstStyle/>
                    <a:p>
                      <a:pPr algn="ctr">
                        <a:spcBef>
                          <a:spcPts val="1200"/>
                        </a:spcBef>
                        <a:spcAft>
                          <a:spcPts val="0"/>
                        </a:spcAft>
                      </a:pPr>
                      <a:r>
                        <a:rPr lang="en-US" sz="1200">
                          <a:effectLst/>
                        </a:rPr>
                        <a:t>T11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1,5mg/1+ WPM (pH 4,5)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79316"/>
                  </a:ext>
                </a:extLst>
              </a:tr>
              <a:tr h="285410">
                <a:tc>
                  <a:txBody>
                    <a:bodyPr/>
                    <a:lstStyle/>
                    <a:p>
                      <a:pPr algn="ctr">
                        <a:spcBef>
                          <a:spcPts val="1200"/>
                        </a:spcBef>
                        <a:spcAft>
                          <a:spcPts val="0"/>
                        </a:spcAft>
                      </a:pPr>
                      <a:r>
                        <a:rPr lang="en-US" sz="1200">
                          <a:effectLst/>
                        </a:rPr>
                        <a:t>T12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a:effectLst/>
                        </a:rPr>
                        <a:t>Zeatina 1,5mg/1 + WPM (pH 4,5)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8471260"/>
                  </a:ext>
                </a:extLst>
              </a:tr>
              <a:tr h="285410">
                <a:tc>
                  <a:txBody>
                    <a:bodyPr/>
                    <a:lstStyle/>
                    <a:p>
                      <a:pPr algn="ctr">
                        <a:spcBef>
                          <a:spcPts val="1200"/>
                        </a:spcBef>
                        <a:spcAft>
                          <a:spcPts val="0"/>
                        </a:spcAft>
                      </a:pPr>
                      <a:r>
                        <a:rPr lang="en-US" sz="1200">
                          <a:effectLst/>
                        </a:rPr>
                        <a:t>T13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en-US" sz="1200" dirty="0">
                          <a:effectLst/>
                        </a:rPr>
                        <a:t>Zeatina 3mg/1 + WPM (pH 4,5) + Fotoperiodo 8 </a:t>
                      </a:r>
                      <a:r>
                        <a:rPr lang="en-US" sz="1200" dirty="0" err="1">
                          <a:effectLst/>
                        </a:rPr>
                        <a:t>días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79525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29017" y="1336375"/>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a 1">
            <a:extLst>
              <a:ext uri="{FF2B5EF4-FFF2-40B4-BE49-F238E27FC236}">
                <a16:creationId xmlns:a16="http://schemas.microsoft.com/office/drawing/2014/main" id="{72FD1366-764E-4DC3-B8FD-F2E4D078C640}"/>
              </a:ext>
            </a:extLst>
          </p:cNvPr>
          <p:cNvGraphicFramePr>
            <a:graphicFrameLocks noGrp="1"/>
          </p:cNvGraphicFramePr>
          <p:nvPr>
            <p:extLst>
              <p:ext uri="{D42A27DB-BD31-4B8C-83A1-F6EECF244321}">
                <p14:modId xmlns:p14="http://schemas.microsoft.com/office/powerpoint/2010/main" val="1759587870"/>
              </p:ext>
            </p:extLst>
          </p:nvPr>
        </p:nvGraphicFramePr>
        <p:xfrm>
          <a:off x="0" y="129070"/>
          <a:ext cx="4437570" cy="3291840"/>
        </p:xfrm>
        <a:graphic>
          <a:graphicData uri="http://schemas.openxmlformats.org/drawingml/2006/table">
            <a:tbl>
              <a:tblPr firstRow="1" firstCol="1" bandRow="1">
                <a:tableStyleId>{0EEC53F5-F521-4EA0-A7EC-BCFA142C13B1}</a:tableStyleId>
              </a:tblPr>
              <a:tblGrid>
                <a:gridCol w="828136">
                  <a:extLst>
                    <a:ext uri="{9D8B030D-6E8A-4147-A177-3AD203B41FA5}">
                      <a16:colId xmlns:a16="http://schemas.microsoft.com/office/drawing/2014/main" val="1953402003"/>
                    </a:ext>
                  </a:extLst>
                </a:gridCol>
                <a:gridCol w="3609434">
                  <a:extLst>
                    <a:ext uri="{9D8B030D-6E8A-4147-A177-3AD203B41FA5}">
                      <a16:colId xmlns:a16="http://schemas.microsoft.com/office/drawing/2014/main" val="3582804653"/>
                    </a:ext>
                  </a:extLst>
                </a:gridCol>
              </a:tblGrid>
              <a:tr h="179805">
                <a:tc>
                  <a:txBody>
                    <a:bodyPr/>
                    <a:lstStyle/>
                    <a:p>
                      <a:pPr algn="ctr">
                        <a:spcBef>
                          <a:spcPts val="1200"/>
                        </a:spcBef>
                        <a:spcAft>
                          <a:spcPts val="0"/>
                        </a:spcAft>
                      </a:pPr>
                      <a:r>
                        <a:rPr lang="en-US" sz="1200" dirty="0">
                          <a:effectLst/>
                        </a:rPr>
                        <a:t>T14</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3mg/1 + WPM (pH 4,5)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1707429894"/>
                  </a:ext>
                </a:extLst>
              </a:tr>
              <a:tr h="179805">
                <a:tc>
                  <a:txBody>
                    <a:bodyPr/>
                    <a:lstStyle/>
                    <a:p>
                      <a:pPr algn="ctr">
                        <a:spcBef>
                          <a:spcPts val="1200"/>
                        </a:spcBef>
                        <a:spcAft>
                          <a:spcPts val="0"/>
                        </a:spcAft>
                      </a:pPr>
                      <a:r>
                        <a:rPr lang="en-US" sz="1200">
                          <a:effectLst/>
                        </a:rPr>
                        <a:t>T15</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4,5mg/1 + WPM (pH 4,5)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3465224753"/>
                  </a:ext>
                </a:extLst>
              </a:tr>
              <a:tr h="179805">
                <a:tc>
                  <a:txBody>
                    <a:bodyPr/>
                    <a:lstStyle/>
                    <a:p>
                      <a:pPr algn="ctr">
                        <a:spcBef>
                          <a:spcPts val="1200"/>
                        </a:spcBef>
                        <a:spcAft>
                          <a:spcPts val="0"/>
                        </a:spcAft>
                      </a:pPr>
                      <a:r>
                        <a:rPr lang="en-US" sz="1200">
                          <a:effectLst/>
                        </a:rPr>
                        <a:t>T16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dirty="0">
                          <a:effectLst/>
                        </a:rPr>
                        <a:t>Zeatina 4,5mg/1 + WPM (pH 4,5) + Fotoperiodo 15 </a:t>
                      </a:r>
                      <a:r>
                        <a:rPr lang="en-US" sz="1200" dirty="0" err="1">
                          <a:effectLst/>
                        </a:rPr>
                        <a:t>días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576785914"/>
                  </a:ext>
                </a:extLst>
              </a:tr>
              <a:tr h="179805">
                <a:tc>
                  <a:txBody>
                    <a:bodyPr/>
                    <a:lstStyle/>
                    <a:p>
                      <a:pPr algn="ctr">
                        <a:spcBef>
                          <a:spcPts val="1200"/>
                        </a:spcBef>
                        <a:spcAft>
                          <a:spcPts val="0"/>
                        </a:spcAft>
                      </a:pPr>
                      <a:r>
                        <a:rPr lang="en-US" sz="1200">
                          <a:effectLst/>
                        </a:rPr>
                        <a:t>T17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0mg/1 + WPM (pH 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1219836483"/>
                  </a:ext>
                </a:extLst>
              </a:tr>
              <a:tr h="179805">
                <a:tc>
                  <a:txBody>
                    <a:bodyPr/>
                    <a:lstStyle/>
                    <a:p>
                      <a:pPr algn="ctr">
                        <a:spcBef>
                          <a:spcPts val="1200"/>
                        </a:spcBef>
                        <a:spcAft>
                          <a:spcPts val="0"/>
                        </a:spcAft>
                      </a:pPr>
                      <a:r>
                        <a:rPr lang="en-US" sz="1200">
                          <a:effectLst/>
                        </a:rPr>
                        <a:t>T18</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0mg/1 + WPM (pH 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2256906374"/>
                  </a:ext>
                </a:extLst>
              </a:tr>
              <a:tr h="179805">
                <a:tc>
                  <a:txBody>
                    <a:bodyPr/>
                    <a:lstStyle/>
                    <a:p>
                      <a:pPr algn="ctr">
                        <a:spcBef>
                          <a:spcPts val="1200"/>
                        </a:spcBef>
                        <a:spcAft>
                          <a:spcPts val="0"/>
                        </a:spcAft>
                      </a:pPr>
                      <a:r>
                        <a:rPr lang="en-US" sz="1200">
                          <a:effectLst/>
                        </a:rPr>
                        <a:t>T19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dirty="0">
                          <a:effectLst/>
                        </a:rPr>
                        <a:t>Zeatina 1,5mg/1+ WPM (pH 5) + Fotoperiodo 8 </a:t>
                      </a:r>
                      <a:r>
                        <a:rPr lang="en-US" sz="1200" dirty="0" err="1">
                          <a:effectLst/>
                        </a:rPr>
                        <a:t>días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4055876443"/>
                  </a:ext>
                </a:extLst>
              </a:tr>
              <a:tr h="179805">
                <a:tc>
                  <a:txBody>
                    <a:bodyPr/>
                    <a:lstStyle/>
                    <a:p>
                      <a:pPr algn="ctr">
                        <a:spcBef>
                          <a:spcPts val="1200"/>
                        </a:spcBef>
                        <a:spcAft>
                          <a:spcPts val="0"/>
                        </a:spcAft>
                      </a:pPr>
                      <a:r>
                        <a:rPr lang="en-US" sz="1200">
                          <a:effectLst/>
                        </a:rPr>
                        <a:t>T20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1,5mg/1 + WPM (pH 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2225265557"/>
                  </a:ext>
                </a:extLst>
              </a:tr>
              <a:tr h="179805">
                <a:tc>
                  <a:txBody>
                    <a:bodyPr/>
                    <a:lstStyle/>
                    <a:p>
                      <a:pPr algn="ctr">
                        <a:spcBef>
                          <a:spcPts val="1200"/>
                        </a:spcBef>
                        <a:spcAft>
                          <a:spcPts val="0"/>
                        </a:spcAft>
                      </a:pPr>
                      <a:r>
                        <a:rPr lang="en-US" sz="1200">
                          <a:effectLst/>
                        </a:rPr>
                        <a:t>T21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3mg/1 + WPM (pH 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2673014880"/>
                  </a:ext>
                </a:extLst>
              </a:tr>
              <a:tr h="179805">
                <a:tc>
                  <a:txBody>
                    <a:bodyPr/>
                    <a:lstStyle/>
                    <a:p>
                      <a:pPr algn="ctr">
                        <a:spcBef>
                          <a:spcPts val="1200"/>
                        </a:spcBef>
                        <a:spcAft>
                          <a:spcPts val="0"/>
                        </a:spcAft>
                      </a:pPr>
                      <a:r>
                        <a:rPr lang="en-US" sz="1200">
                          <a:effectLst/>
                        </a:rPr>
                        <a:t>T22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3mg/1 + WPM (pH 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3656516452"/>
                  </a:ext>
                </a:extLst>
              </a:tr>
              <a:tr h="179805">
                <a:tc>
                  <a:txBody>
                    <a:bodyPr/>
                    <a:lstStyle/>
                    <a:p>
                      <a:pPr algn="ctr">
                        <a:spcBef>
                          <a:spcPts val="1200"/>
                        </a:spcBef>
                        <a:spcAft>
                          <a:spcPts val="0"/>
                        </a:spcAft>
                      </a:pPr>
                      <a:r>
                        <a:rPr lang="en-US" sz="1200">
                          <a:effectLst/>
                        </a:rPr>
                        <a:t>T23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dirty="0">
                          <a:effectLst/>
                        </a:rPr>
                        <a:t>Zeatina 4,5mg/1 + WPM (pH 5) + Fotoperiodo 8 </a:t>
                      </a:r>
                      <a:r>
                        <a:rPr lang="en-US" sz="1200" dirty="0" err="1">
                          <a:effectLst/>
                        </a:rPr>
                        <a:t>días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1645270994"/>
                  </a:ext>
                </a:extLst>
              </a:tr>
            </a:tbl>
          </a:graphicData>
        </a:graphic>
      </p:graphicFrame>
      <p:graphicFrame>
        <p:nvGraphicFramePr>
          <p:cNvPr id="8" name="Tabla 7">
            <a:extLst>
              <a:ext uri="{FF2B5EF4-FFF2-40B4-BE49-F238E27FC236}">
                <a16:creationId xmlns:a16="http://schemas.microsoft.com/office/drawing/2014/main" id="{9D5F1E37-A224-421B-82D3-080DC582C052}"/>
              </a:ext>
            </a:extLst>
          </p:cNvPr>
          <p:cNvGraphicFramePr>
            <a:graphicFrameLocks noGrp="1"/>
          </p:cNvGraphicFramePr>
          <p:nvPr>
            <p:extLst>
              <p:ext uri="{D42A27DB-BD31-4B8C-83A1-F6EECF244321}">
                <p14:modId xmlns:p14="http://schemas.microsoft.com/office/powerpoint/2010/main" val="2783192174"/>
              </p:ext>
            </p:extLst>
          </p:nvPr>
        </p:nvGraphicFramePr>
        <p:xfrm>
          <a:off x="4460667" y="134097"/>
          <a:ext cx="4620725" cy="3291840"/>
        </p:xfrm>
        <a:graphic>
          <a:graphicData uri="http://schemas.openxmlformats.org/drawingml/2006/table">
            <a:tbl>
              <a:tblPr firstRow="1" firstCol="1" bandRow="1">
                <a:tableStyleId>{0EEC53F5-F521-4EA0-A7EC-BCFA142C13B1}</a:tableStyleId>
              </a:tblPr>
              <a:tblGrid>
                <a:gridCol w="1008480">
                  <a:extLst>
                    <a:ext uri="{9D8B030D-6E8A-4147-A177-3AD203B41FA5}">
                      <a16:colId xmlns:a16="http://schemas.microsoft.com/office/drawing/2014/main" val="2211518631"/>
                    </a:ext>
                  </a:extLst>
                </a:gridCol>
                <a:gridCol w="3612245">
                  <a:extLst>
                    <a:ext uri="{9D8B030D-6E8A-4147-A177-3AD203B41FA5}">
                      <a16:colId xmlns:a16="http://schemas.microsoft.com/office/drawing/2014/main" val="1194238562"/>
                    </a:ext>
                  </a:extLst>
                </a:gridCol>
              </a:tblGrid>
              <a:tr h="179805">
                <a:tc>
                  <a:txBody>
                    <a:bodyPr/>
                    <a:lstStyle/>
                    <a:p>
                      <a:pPr algn="ctr">
                        <a:spcBef>
                          <a:spcPts val="1200"/>
                        </a:spcBef>
                        <a:spcAft>
                          <a:spcPts val="0"/>
                        </a:spcAft>
                      </a:pPr>
                      <a:r>
                        <a:rPr lang="en-US" sz="1200" dirty="0">
                          <a:effectLst/>
                        </a:rPr>
                        <a:t>T24</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dirty="0">
                          <a:effectLst/>
                        </a:rPr>
                        <a:t>Zeatina 4,5mg/1 + WPM (pH 5) + Fotoperiodo 15 </a:t>
                      </a:r>
                      <a:r>
                        <a:rPr lang="en-US" sz="1200" dirty="0" err="1">
                          <a:effectLst/>
                        </a:rPr>
                        <a:t>días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3811503732"/>
                  </a:ext>
                </a:extLst>
              </a:tr>
              <a:tr h="179805">
                <a:tc>
                  <a:txBody>
                    <a:bodyPr/>
                    <a:lstStyle/>
                    <a:p>
                      <a:pPr algn="ctr">
                        <a:spcBef>
                          <a:spcPts val="1200"/>
                        </a:spcBef>
                        <a:spcAft>
                          <a:spcPts val="0"/>
                        </a:spcAft>
                      </a:pPr>
                      <a:r>
                        <a:rPr lang="en-US" sz="1200">
                          <a:effectLst/>
                        </a:rPr>
                        <a:t>T25</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0mg/1 + WPM (pH 5,5)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1621230219"/>
                  </a:ext>
                </a:extLst>
              </a:tr>
              <a:tr h="179805">
                <a:tc>
                  <a:txBody>
                    <a:bodyPr/>
                    <a:lstStyle/>
                    <a:p>
                      <a:pPr algn="ctr">
                        <a:spcBef>
                          <a:spcPts val="1200"/>
                        </a:spcBef>
                        <a:spcAft>
                          <a:spcPts val="0"/>
                        </a:spcAft>
                      </a:pPr>
                      <a:r>
                        <a:rPr lang="en-US" sz="1200">
                          <a:effectLst/>
                        </a:rPr>
                        <a:t>T26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0mg/1 + WPM (pH 5,5)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741557763"/>
                  </a:ext>
                </a:extLst>
              </a:tr>
              <a:tr h="179805">
                <a:tc>
                  <a:txBody>
                    <a:bodyPr/>
                    <a:lstStyle/>
                    <a:p>
                      <a:pPr algn="ctr">
                        <a:spcBef>
                          <a:spcPts val="1200"/>
                        </a:spcBef>
                        <a:spcAft>
                          <a:spcPts val="0"/>
                        </a:spcAft>
                      </a:pPr>
                      <a:r>
                        <a:rPr lang="en-US" sz="1200">
                          <a:effectLst/>
                        </a:rPr>
                        <a:t>T27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1,5mg/1+ WPM (pH 5,5)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3806853510"/>
                  </a:ext>
                </a:extLst>
              </a:tr>
              <a:tr h="179805">
                <a:tc>
                  <a:txBody>
                    <a:bodyPr/>
                    <a:lstStyle/>
                    <a:p>
                      <a:pPr algn="ctr">
                        <a:spcBef>
                          <a:spcPts val="1200"/>
                        </a:spcBef>
                        <a:spcAft>
                          <a:spcPts val="0"/>
                        </a:spcAft>
                      </a:pPr>
                      <a:r>
                        <a:rPr lang="en-US" sz="1200">
                          <a:effectLst/>
                        </a:rPr>
                        <a:t>T28</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1,5mg/1 + WPM (pH 5,5)+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1545166419"/>
                  </a:ext>
                </a:extLst>
              </a:tr>
              <a:tr h="179805">
                <a:tc>
                  <a:txBody>
                    <a:bodyPr/>
                    <a:lstStyle/>
                    <a:p>
                      <a:pPr algn="ctr">
                        <a:spcBef>
                          <a:spcPts val="1200"/>
                        </a:spcBef>
                        <a:spcAft>
                          <a:spcPts val="0"/>
                        </a:spcAft>
                      </a:pPr>
                      <a:r>
                        <a:rPr lang="en-US" sz="1200">
                          <a:effectLst/>
                        </a:rPr>
                        <a:t>T29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3mg/1 + WPM (pH 5,5)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2158938907"/>
                  </a:ext>
                </a:extLst>
              </a:tr>
              <a:tr h="179805">
                <a:tc>
                  <a:txBody>
                    <a:bodyPr/>
                    <a:lstStyle/>
                    <a:p>
                      <a:pPr algn="ctr">
                        <a:spcBef>
                          <a:spcPts val="1200"/>
                        </a:spcBef>
                        <a:spcAft>
                          <a:spcPts val="0"/>
                        </a:spcAft>
                      </a:pPr>
                      <a:r>
                        <a:rPr lang="en-US" sz="1200">
                          <a:effectLst/>
                        </a:rPr>
                        <a:t>T30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3mg/1 + WPM (pH 5,5) + Fotoperiodo 15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2233932686"/>
                  </a:ext>
                </a:extLst>
              </a:tr>
              <a:tr h="179805">
                <a:tc>
                  <a:txBody>
                    <a:bodyPr/>
                    <a:lstStyle/>
                    <a:p>
                      <a:pPr algn="ctr">
                        <a:spcBef>
                          <a:spcPts val="1200"/>
                        </a:spcBef>
                        <a:spcAft>
                          <a:spcPts val="0"/>
                        </a:spcAft>
                      </a:pPr>
                      <a:r>
                        <a:rPr lang="en-US" sz="1200">
                          <a:effectLst/>
                        </a:rPr>
                        <a:t>T31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a:effectLst/>
                        </a:rPr>
                        <a:t>Zeatina 4,5mg/1 + WPM (pH 5,5) + Fotoperiodo 8 días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3356430478"/>
                  </a:ext>
                </a:extLst>
              </a:tr>
              <a:tr h="179805">
                <a:tc>
                  <a:txBody>
                    <a:bodyPr/>
                    <a:lstStyle/>
                    <a:p>
                      <a:pPr algn="ctr">
                        <a:spcBef>
                          <a:spcPts val="1200"/>
                        </a:spcBef>
                        <a:spcAft>
                          <a:spcPts val="0"/>
                        </a:spcAft>
                      </a:pPr>
                      <a:r>
                        <a:rPr lang="en-US" sz="1200">
                          <a:effectLst/>
                        </a:rPr>
                        <a:t>T32</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tc>
                  <a:txBody>
                    <a:bodyPr/>
                    <a:lstStyle/>
                    <a:p>
                      <a:pPr>
                        <a:spcBef>
                          <a:spcPts val="1200"/>
                        </a:spcBef>
                        <a:spcAft>
                          <a:spcPts val="0"/>
                        </a:spcAft>
                      </a:pPr>
                      <a:r>
                        <a:rPr lang="en-US" sz="1200" dirty="0">
                          <a:effectLst/>
                        </a:rPr>
                        <a:t>Zeatina 4,5mg/1 + WPM (pH 5,5)+ Fotoperiodo 15 </a:t>
                      </a:r>
                      <a:r>
                        <a:rPr lang="en-US" sz="1200" dirty="0" err="1">
                          <a:effectLst/>
                        </a:rPr>
                        <a:t>días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67427" marR="67427" marT="0" marB="0"/>
                </a:tc>
                <a:extLst>
                  <a:ext uri="{0D108BD9-81ED-4DB2-BD59-A6C34878D82A}">
                    <a16:rowId xmlns:a16="http://schemas.microsoft.com/office/drawing/2014/main" val="3361470930"/>
                  </a:ext>
                </a:extLst>
              </a:tr>
            </a:tbl>
          </a:graphicData>
        </a:graphic>
      </p:graphicFrame>
    </p:spTree>
    <p:extLst>
      <p:ext uri="{BB962C8B-B14F-4D97-AF65-F5344CB8AC3E}">
        <p14:creationId xmlns:p14="http://schemas.microsoft.com/office/powerpoint/2010/main" val="244092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7" name="Google Shape;1327;p38"/>
          <p:cNvSpPr/>
          <p:nvPr/>
        </p:nvSpPr>
        <p:spPr>
          <a:xfrm>
            <a:off x="0" y="3269511"/>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325" name="Google Shape;1325;p38"/>
              <p:cNvSpPr txBox="1">
                <a:spLocks noGrp="1"/>
              </p:cNvSpPr>
              <p:nvPr>
                <p:ph type="subTitle" idx="1"/>
              </p:nvPr>
            </p:nvSpPr>
            <p:spPr>
              <a:xfrm>
                <a:off x="665700" y="1295439"/>
                <a:ext cx="7812600" cy="1157100"/>
              </a:xfrm>
              <a:prstGeom prst="rect">
                <a:avLst/>
              </a:prstGeom>
            </p:spPr>
            <p:txBody>
              <a:bodyPr spcFirstLastPara="1" wrap="square" lIns="91425" tIns="91425" rIns="91425" bIns="91425" anchor="ctr" anchorCtr="0">
                <a:noAutofit/>
              </a:bodyPr>
              <a:lstStyle/>
              <a:p>
                <a:r>
                  <a:rPr lang="es-EC" sz="1200" dirty="0"/>
                  <a:t>Se utilizó el diseño completamente al azar DCA con treinta y dos tratamientos y cinco repeticiones cada uno.</a:t>
                </a:r>
                <a:endParaRPr lang="es-EC" sz="1200" b="1" dirty="0"/>
              </a:p>
              <a:p>
                <a:r>
                  <a:rPr lang="es-EC" sz="1200" dirty="0"/>
                  <a:t>El modelo es el siguiente:</a:t>
                </a:r>
              </a:p>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𝑌</m:t>
                          </m:r>
                        </m:e>
                        <m:sub>
                          <m:r>
                            <a:rPr lang="es-EC" sz="1200" i="1">
                              <a:latin typeface="Cambria Math" panose="02040503050406030204" pitchFamily="18" charset="0"/>
                            </a:rPr>
                            <m:t>𝑖𝑗𝑘𝑙</m:t>
                          </m:r>
                        </m:sub>
                      </m:sSub>
                      <m:r>
                        <a:rPr lang="es-EC" sz="1200">
                          <a:latin typeface="Cambria Math" panose="02040503050406030204" pitchFamily="18" charset="0"/>
                        </a:rPr>
                        <m:t>=</m:t>
                      </m:r>
                      <m:r>
                        <m:rPr>
                          <m:sty m:val="p"/>
                        </m:rPr>
                        <a:rPr lang="es-EC" sz="1200">
                          <a:latin typeface="Cambria Math" panose="02040503050406030204" pitchFamily="18" charset="0"/>
                        </a:rPr>
                        <m:t>μ</m:t>
                      </m:r>
                      <m:r>
                        <a:rPr lang="es-EC" sz="120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𝐴</m:t>
                          </m:r>
                        </m:e>
                        <m:sub>
                          <m:r>
                            <a:rPr lang="es-EC" sz="1200" i="1">
                              <a:latin typeface="Cambria Math" panose="02040503050406030204" pitchFamily="18" charset="0"/>
                            </a:rPr>
                            <m:t>𝑖</m:t>
                          </m:r>
                        </m:sub>
                      </m:sSub>
                      <m:r>
                        <a:rPr lang="es-EC" sz="120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𝐵</m:t>
                          </m:r>
                        </m:e>
                        <m:sub>
                          <m:r>
                            <a:rPr lang="es-EC" sz="1200" i="1">
                              <a:latin typeface="Cambria Math" panose="02040503050406030204" pitchFamily="18" charset="0"/>
                            </a:rPr>
                            <m:t>𝑗</m:t>
                          </m:r>
                        </m:sub>
                      </m:sSub>
                      <m:r>
                        <a:rPr lang="es-EC" sz="120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𝐶</m:t>
                          </m:r>
                        </m:e>
                        <m:sub>
                          <m:r>
                            <a:rPr lang="es-EC" sz="1200" i="1">
                              <a:latin typeface="Cambria Math" panose="02040503050406030204" pitchFamily="18" charset="0"/>
                            </a:rPr>
                            <m:t>𝑘</m:t>
                          </m:r>
                        </m:sub>
                      </m:sSub>
                      <m:r>
                        <a:rPr lang="es-EC" sz="120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m:t>
                          </m:r>
                          <m:r>
                            <a:rPr lang="es-EC" sz="1200" i="1">
                              <a:latin typeface="Cambria Math" panose="02040503050406030204" pitchFamily="18" charset="0"/>
                            </a:rPr>
                            <m:t>𝐴𝐵</m:t>
                          </m:r>
                          <m:r>
                            <a:rPr lang="es-EC" sz="1200" i="1">
                              <a:latin typeface="Cambria Math" panose="02040503050406030204" pitchFamily="18" charset="0"/>
                            </a:rPr>
                            <m:t>)</m:t>
                          </m:r>
                        </m:e>
                        <m:sub>
                          <m:r>
                            <a:rPr lang="es-EC" sz="1200" i="1">
                              <a:latin typeface="Cambria Math" panose="02040503050406030204" pitchFamily="18" charset="0"/>
                            </a:rPr>
                            <m:t>𝑖𝑗</m:t>
                          </m:r>
                        </m:sub>
                      </m:sSub>
                      <m:r>
                        <a:rPr lang="es-EC" sz="1200">
                          <a:latin typeface="Cambria Math" panose="02040503050406030204" pitchFamily="18" charset="0"/>
                        </a:rPr>
                        <m:t>+ </m:t>
                      </m:r>
                      <m:sSub>
                        <m:sSubPr>
                          <m:ctrlPr>
                            <a:rPr lang="es-EC" sz="1200" i="1">
                              <a:latin typeface="Cambria Math" panose="02040503050406030204" pitchFamily="18" charset="0"/>
                            </a:rPr>
                          </m:ctrlPr>
                        </m:sSubPr>
                        <m:e>
                          <m:r>
                            <a:rPr lang="es-EC" sz="1200" i="1">
                              <a:latin typeface="Cambria Math" panose="02040503050406030204" pitchFamily="18" charset="0"/>
                            </a:rPr>
                            <m:t>(</m:t>
                          </m:r>
                          <m:r>
                            <a:rPr lang="es-EC" sz="1200" i="1">
                              <a:latin typeface="Cambria Math" panose="02040503050406030204" pitchFamily="18" charset="0"/>
                            </a:rPr>
                            <m:t>𝐴𝐶</m:t>
                          </m:r>
                          <m:r>
                            <a:rPr lang="es-EC" sz="1200" i="1">
                              <a:latin typeface="Cambria Math" panose="02040503050406030204" pitchFamily="18" charset="0"/>
                            </a:rPr>
                            <m:t>)</m:t>
                          </m:r>
                        </m:e>
                        <m:sub>
                          <m:r>
                            <a:rPr lang="es-EC" sz="1200" i="1">
                              <a:latin typeface="Cambria Math" panose="02040503050406030204" pitchFamily="18" charset="0"/>
                            </a:rPr>
                            <m:t>𝑖𝐾</m:t>
                          </m:r>
                        </m:sub>
                      </m:sSub>
                      <m:r>
                        <a:rPr lang="es-EC" sz="120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m:t>
                          </m:r>
                          <m:r>
                            <a:rPr lang="es-EC" sz="1200" i="1">
                              <a:latin typeface="Cambria Math" panose="02040503050406030204" pitchFamily="18" charset="0"/>
                            </a:rPr>
                            <m:t>𝐵𝐶</m:t>
                          </m:r>
                          <m:r>
                            <a:rPr lang="es-EC" sz="1200" i="1">
                              <a:latin typeface="Cambria Math" panose="02040503050406030204" pitchFamily="18" charset="0"/>
                            </a:rPr>
                            <m:t>)</m:t>
                          </m:r>
                        </m:e>
                        <m:sub>
                          <m:r>
                            <a:rPr lang="es-EC" sz="1200" i="1">
                              <a:latin typeface="Cambria Math" panose="02040503050406030204" pitchFamily="18" charset="0"/>
                            </a:rPr>
                            <m:t>𝑗𝐾</m:t>
                          </m:r>
                        </m:sub>
                      </m:sSub>
                      <m:r>
                        <a:rPr lang="es-EC" sz="1200">
                          <a:latin typeface="Cambria Math" panose="02040503050406030204" pitchFamily="18" charset="0"/>
                        </a:rPr>
                        <m:t>+(</m:t>
                      </m:r>
                      <m:r>
                        <m:rPr>
                          <m:sty m:val="p"/>
                        </m:rPr>
                        <a:rPr lang="es-EC" sz="1200">
                          <a:latin typeface="Cambria Math" panose="02040503050406030204" pitchFamily="18" charset="0"/>
                        </a:rPr>
                        <m:t>A</m:t>
                      </m:r>
                      <m:sSub>
                        <m:sSubPr>
                          <m:ctrlPr>
                            <a:rPr lang="es-EC" sz="1200" i="1">
                              <a:latin typeface="Cambria Math" panose="02040503050406030204" pitchFamily="18" charset="0"/>
                            </a:rPr>
                          </m:ctrlPr>
                        </m:sSubPr>
                        <m:e>
                          <m:r>
                            <a:rPr lang="es-EC" sz="1200" i="1">
                              <a:latin typeface="Cambria Math" panose="02040503050406030204" pitchFamily="18" charset="0"/>
                            </a:rPr>
                            <m:t>𝐵𝐶</m:t>
                          </m:r>
                          <m:r>
                            <a:rPr lang="es-EC" sz="1200" i="1">
                              <a:latin typeface="Cambria Math" panose="02040503050406030204" pitchFamily="18" charset="0"/>
                            </a:rPr>
                            <m:t>)</m:t>
                          </m:r>
                        </m:e>
                        <m:sub>
                          <m:r>
                            <a:rPr lang="es-EC" sz="1200" i="1">
                              <a:latin typeface="Cambria Math" panose="02040503050406030204" pitchFamily="18" charset="0"/>
                            </a:rPr>
                            <m:t>𝑖𝑗</m:t>
                          </m:r>
                        </m:sub>
                      </m:sSub>
                      <m:r>
                        <a:rPr lang="es-EC" sz="120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𝑒</m:t>
                          </m:r>
                        </m:e>
                        <m:sub>
                          <m:r>
                            <a:rPr lang="es-EC" sz="1200" i="1">
                              <a:latin typeface="Cambria Math" panose="02040503050406030204" pitchFamily="18" charset="0"/>
                            </a:rPr>
                            <m:t>𝑖𝑗𝑘𝑙</m:t>
                          </m:r>
                        </m:sub>
                      </m:sSub>
                    </m:oMath>
                  </m:oMathPara>
                </a14:m>
                <a:endParaRPr lang="es-EC" sz="1200" dirty="0"/>
              </a:p>
              <a:p>
                <a:r>
                  <a:rPr lang="es-EC" sz="1200" dirty="0"/>
                  <a:t> </a:t>
                </a:r>
              </a:p>
              <a:p>
                <a:pPr algn="l"/>
                <a:r>
                  <a:rPr lang="es-EC" sz="1200" dirty="0"/>
                  <a:t>Dónde:</a:t>
                </a:r>
              </a:p>
              <a:p>
                <a:pPr algn="l"/>
                <a14:m>
                  <m:oMath xmlns:m="http://schemas.openxmlformats.org/officeDocument/2006/math">
                    <m:r>
                      <m:rPr>
                        <m:sty m:val="p"/>
                      </m:rPr>
                      <a:rPr lang="es-EC" sz="1200">
                        <a:latin typeface="Cambria Math" panose="02040503050406030204" pitchFamily="18" charset="0"/>
                      </a:rPr>
                      <m:t>μ</m:t>
                    </m:r>
                    <m:r>
                      <a:rPr lang="es-EC" sz="1200">
                        <a:latin typeface="Cambria Math" panose="02040503050406030204" pitchFamily="18" charset="0"/>
                      </a:rPr>
                      <m:t>:</m:t>
                    </m:r>
                  </m:oMath>
                </a14:m>
                <a:r>
                  <a:rPr lang="es-EC" sz="1200" dirty="0"/>
                  <a:t>  	  Efecto de la media general </a:t>
                </a:r>
              </a:p>
              <a:p>
                <a:pPr algn="l"/>
                <a14:m>
                  <m:oMath xmlns:m="http://schemas.openxmlformats.org/officeDocument/2006/math">
                    <m:sSub>
                      <m:sSubPr>
                        <m:ctrlPr>
                          <a:rPr lang="es-EC" sz="1200" i="1">
                            <a:latin typeface="Cambria Math" panose="02040503050406030204" pitchFamily="18" charset="0"/>
                          </a:rPr>
                        </m:ctrlPr>
                      </m:sSubPr>
                      <m:e>
                        <m:r>
                          <m:rPr>
                            <m:sty m:val="p"/>
                          </m:rPr>
                          <a:rPr lang="es-EC" sz="1200">
                            <a:latin typeface="Cambria Math" panose="02040503050406030204" pitchFamily="18" charset="0"/>
                          </a:rPr>
                          <m:t>A</m:t>
                        </m:r>
                      </m:e>
                      <m:sub>
                        <m:r>
                          <a:rPr lang="es-EC" sz="1200" i="1">
                            <a:latin typeface="Cambria Math" panose="02040503050406030204" pitchFamily="18" charset="0"/>
                          </a:rPr>
                          <m:t>𝑖</m:t>
                        </m:r>
                      </m:sub>
                    </m:sSub>
                    <m:r>
                      <a:rPr lang="es-EC" sz="1200">
                        <a:latin typeface="Cambria Math" panose="02040503050406030204" pitchFamily="18" charset="0"/>
                      </a:rPr>
                      <m:t>:</m:t>
                    </m:r>
                  </m:oMath>
                </a14:m>
                <a:r>
                  <a:rPr lang="es-EC" sz="1200" dirty="0"/>
                  <a:t> 	  Efecto de las hormonas  </a:t>
                </a:r>
              </a:p>
              <a:p>
                <a:pPr algn="l"/>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𝐵</m:t>
                        </m:r>
                      </m:e>
                      <m:sub>
                        <m:r>
                          <a:rPr lang="es-EC" sz="1200" i="1">
                            <a:latin typeface="Cambria Math" panose="02040503050406030204" pitchFamily="18" charset="0"/>
                          </a:rPr>
                          <m:t>𝑖𝑗</m:t>
                        </m:r>
                      </m:sub>
                    </m:sSub>
                    <m:r>
                      <a:rPr lang="es-EC" sz="1200">
                        <a:latin typeface="Cambria Math" panose="02040503050406030204" pitchFamily="18" charset="0"/>
                      </a:rPr>
                      <m:t>:</m:t>
                    </m:r>
                    <m:r>
                      <a:rPr lang="es-EC" sz="1200" b="0" i="0" smtClean="0">
                        <a:latin typeface="Cambria Math" panose="02040503050406030204" pitchFamily="18" charset="0"/>
                      </a:rPr>
                      <m:t> </m:t>
                    </m:r>
                  </m:oMath>
                </a14:m>
                <a:r>
                  <a:rPr lang="es-EC" sz="1200" dirty="0"/>
                  <a:t>  Efecto del pH </a:t>
                </a:r>
              </a:p>
              <a:p>
                <a:pPr algn="l"/>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𝐶</m:t>
                        </m:r>
                      </m:e>
                      <m:sub>
                        <m:r>
                          <a:rPr lang="es-EC" sz="1200" i="1">
                            <a:latin typeface="Cambria Math" panose="02040503050406030204" pitchFamily="18" charset="0"/>
                          </a:rPr>
                          <m:t>𝑘𝑖𝑗</m:t>
                        </m:r>
                      </m:sub>
                    </m:sSub>
                    <m:r>
                      <a:rPr lang="es-EC" sz="1200">
                        <a:latin typeface="Cambria Math" panose="02040503050406030204" pitchFamily="18" charset="0"/>
                      </a:rPr>
                      <m:t>:</m:t>
                    </m:r>
                  </m:oMath>
                </a14:m>
                <a:r>
                  <a:rPr lang="es-EC" sz="1200" dirty="0"/>
                  <a:t>  Es el efecto de la Temperatura </a:t>
                </a:r>
              </a:p>
              <a:p>
                <a:pPr algn="l"/>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𝑒</m:t>
                        </m:r>
                      </m:e>
                      <m:sub>
                        <m:r>
                          <a:rPr lang="es-EC" sz="1200" i="1">
                            <a:latin typeface="Cambria Math" panose="02040503050406030204" pitchFamily="18" charset="0"/>
                          </a:rPr>
                          <m:t>𝑖𝑗𝑘𝑙</m:t>
                        </m:r>
                      </m:sub>
                    </m:sSub>
                    <m:r>
                      <a:rPr lang="es-EC" sz="1200">
                        <a:latin typeface="Cambria Math" panose="02040503050406030204" pitchFamily="18" charset="0"/>
                      </a:rPr>
                      <m:t>:</m:t>
                    </m:r>
                  </m:oMath>
                </a14:m>
                <a:r>
                  <a:rPr lang="es-EC" sz="1200" dirty="0"/>
                  <a:t>  Efecto del error experimental </a:t>
                </a:r>
              </a:p>
              <a:p>
                <a:endParaRPr lang="es-EC" sz="1400" dirty="0"/>
              </a:p>
              <a:p>
                <a:endParaRPr lang="es-EC" sz="1400" dirty="0"/>
              </a:p>
            </p:txBody>
          </p:sp>
        </mc:Choice>
        <mc:Fallback xmlns="">
          <p:sp>
            <p:nvSpPr>
              <p:cNvPr id="1325" name="Google Shape;1325;p38"/>
              <p:cNvSpPr txBox="1">
                <a:spLocks noGrp="1" noRot="1" noChangeAspect="1" noMove="1" noResize="1" noEditPoints="1" noAdjustHandles="1" noChangeArrowheads="1" noChangeShapeType="1" noTextEdit="1"/>
              </p:cNvSpPr>
              <p:nvPr>
                <p:ph type="subTitle" idx="1"/>
              </p:nvPr>
            </p:nvSpPr>
            <p:spPr>
              <a:xfrm>
                <a:off x="665700" y="1295439"/>
                <a:ext cx="7812600" cy="1157100"/>
              </a:xfrm>
              <a:prstGeom prst="rect">
                <a:avLst/>
              </a:prstGeom>
              <a:blipFill>
                <a:blip r:embed="rId3"/>
                <a:stretch>
                  <a:fillRect t="-54497" b="-20106"/>
                </a:stretch>
              </a:blipFill>
            </p:spPr>
            <p:txBody>
              <a:bodyPr/>
              <a:lstStyle/>
              <a:p>
                <a:r>
                  <a:rPr lang="es-EC">
                    <a:noFill/>
                  </a:rPr>
                  <a:t> </a:t>
                </a:r>
              </a:p>
            </p:txBody>
          </p:sp>
        </mc:Fallback>
      </mc:AlternateContent>
      <p:sp>
        <p:nvSpPr>
          <p:cNvPr id="1326" name="Google Shape;1326;p38"/>
          <p:cNvSpPr/>
          <p:nvPr/>
        </p:nvSpPr>
        <p:spPr>
          <a:xfrm>
            <a:off x="826970" y="-24153"/>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566118" y="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63;p37">
            <a:extLst>
              <a:ext uri="{FF2B5EF4-FFF2-40B4-BE49-F238E27FC236}">
                <a16:creationId xmlns:a16="http://schemas.microsoft.com/office/drawing/2014/main" id="{85DE5B3C-14C3-4BFB-BE0F-4C1DDB8FF03D}"/>
              </a:ext>
            </a:extLst>
          </p:cNvPr>
          <p:cNvSpPr txBox="1">
            <a:spLocks/>
          </p:cNvSpPr>
          <p:nvPr/>
        </p:nvSpPr>
        <p:spPr>
          <a:xfrm>
            <a:off x="3479395" y="262775"/>
            <a:ext cx="2896942" cy="343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s-EC" b="1" dirty="0"/>
              <a:t>Tipo de diseño</a:t>
            </a:r>
          </a:p>
        </p:txBody>
      </p:sp>
      <p:sp>
        <p:nvSpPr>
          <p:cNvPr id="12" name="Google Shape;1263;p37">
            <a:extLst>
              <a:ext uri="{FF2B5EF4-FFF2-40B4-BE49-F238E27FC236}">
                <a16:creationId xmlns:a16="http://schemas.microsoft.com/office/drawing/2014/main" id="{DD6AA22F-15A7-4FCF-8FD9-759A7D0C3814}"/>
              </a:ext>
            </a:extLst>
          </p:cNvPr>
          <p:cNvSpPr txBox="1">
            <a:spLocks/>
          </p:cNvSpPr>
          <p:nvPr/>
        </p:nvSpPr>
        <p:spPr>
          <a:xfrm>
            <a:off x="1078376" y="2768984"/>
            <a:ext cx="2896942" cy="343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s-EC" b="1" dirty="0"/>
              <a:t>Repeticiones</a:t>
            </a:r>
          </a:p>
        </p:txBody>
      </p:sp>
      <p:sp>
        <p:nvSpPr>
          <p:cNvPr id="14" name="Google Shape;1325;p38">
            <a:extLst>
              <a:ext uri="{FF2B5EF4-FFF2-40B4-BE49-F238E27FC236}">
                <a16:creationId xmlns:a16="http://schemas.microsoft.com/office/drawing/2014/main" id="{AD066FA1-6D6A-478E-B046-A015A439722F}"/>
              </a:ext>
            </a:extLst>
          </p:cNvPr>
          <p:cNvSpPr txBox="1">
            <a:spLocks/>
          </p:cNvSpPr>
          <p:nvPr/>
        </p:nvSpPr>
        <p:spPr>
          <a:xfrm>
            <a:off x="820558" y="3428873"/>
            <a:ext cx="7812600" cy="1157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r>
              <a:rPr lang="es-ES" sz="1200" dirty="0"/>
              <a:t>La investigación se realizó con treinta y dos tratamiento, cada tratamiento de la investigación conto con cinco repeticiones, teniendo un total de 160 unidades experimentales. </a:t>
            </a:r>
          </a:p>
          <a:p>
            <a:pPr algn="l"/>
            <a:r>
              <a:rPr lang="es-ES" sz="1200" b="1" dirty="0"/>
              <a:t>Características de  las UE:</a:t>
            </a:r>
          </a:p>
          <a:p>
            <a:endParaRPr lang="es-EC" sz="1200" dirty="0"/>
          </a:p>
          <a:p>
            <a:r>
              <a:rPr lang="es-EC" sz="1200" dirty="0"/>
              <a:t> Número de tratamientos: 		32</a:t>
            </a:r>
          </a:p>
          <a:p>
            <a:r>
              <a:rPr lang="es-EC" sz="1200" dirty="0"/>
              <a:t>Número de repeticiones: 		5</a:t>
            </a:r>
          </a:p>
          <a:p>
            <a:r>
              <a:rPr lang="es-EC" sz="1200" dirty="0"/>
              <a:t>  Número de unidades experimentales:	160</a:t>
            </a:r>
          </a:p>
          <a:p>
            <a:r>
              <a:rPr lang="es-EC" sz="1200" dirty="0"/>
              <a:t>Número total de explante por UE: 	4</a:t>
            </a:r>
          </a:p>
          <a:p>
            <a:r>
              <a:rPr lang="es-EC" sz="1200" dirty="0"/>
              <a:t>   Número total de explantes del ensayo: 	640</a:t>
            </a:r>
          </a:p>
          <a:p>
            <a:pPr algn="l"/>
            <a:endParaRPr lang="es-ES" sz="1200" b="1" dirty="0"/>
          </a:p>
        </p:txBody>
      </p:sp>
    </p:spTree>
  </p:cSld>
  <p:clrMapOvr>
    <a:masterClrMapping/>
  </p:clrMapOvr>
</p:sld>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2974</Words>
  <Application>Microsoft Office PowerPoint</Application>
  <PresentationFormat>Presentación en pantalla (16:9)</PresentationFormat>
  <Paragraphs>346</Paragraphs>
  <Slides>38</Slides>
  <Notes>38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Arial</vt:lpstr>
      <vt:lpstr>Times New Roman</vt:lpstr>
      <vt:lpstr>Calibri</vt:lpstr>
      <vt:lpstr>Bebas Neue</vt:lpstr>
      <vt:lpstr>Chau Philomene One</vt:lpstr>
      <vt:lpstr>Cambria Math</vt:lpstr>
      <vt:lpstr>Didact Gothic</vt:lpstr>
      <vt:lpstr>Roboto Condensed Light</vt:lpstr>
      <vt:lpstr>Eco-Friendly School Center by Slidesgo</vt:lpstr>
      <vt:lpstr>DEPARTAMENTO DE CIENCIAS DE LA VIDA Y LA AGRICULTURA Carrera de Ingeniería Agropecuaria </vt:lpstr>
      <vt:lpstr>INTRODUCCIÓN </vt:lpstr>
      <vt:lpstr>Presentación de PowerPoint</vt:lpstr>
      <vt:lpstr>OBJETIVOS</vt:lpstr>
      <vt:lpstr>HIPÓTESIS</vt:lpstr>
      <vt:lpstr>01</vt:lpstr>
      <vt:lpstr>Métodos</vt:lpstr>
      <vt:lpstr>Presentación de PowerPoint</vt:lpstr>
      <vt:lpstr>Presentación de PowerPoint</vt:lpstr>
      <vt:lpstr>Presentación de PowerPoint</vt:lpstr>
      <vt:lpstr>Esterilización de CFL  </vt:lpstr>
      <vt:lpstr>Variables evaluadas</vt:lpstr>
      <vt:lpstr>Resultados y discusión</vt:lpstr>
      <vt:lpstr>Factor A (Zeatina)</vt:lpstr>
      <vt:lpstr>Factor A (Zeatina)</vt:lpstr>
      <vt:lpstr>Factor A (Zeatina)</vt:lpstr>
      <vt:lpstr>Factor B (pH)</vt:lpstr>
      <vt:lpstr>Factor B (pH)</vt:lpstr>
      <vt:lpstr>Factor C (Fotoperiodo)</vt:lpstr>
      <vt:lpstr>Factor C (Fotoperiodo)</vt:lpstr>
      <vt:lpstr>Interacción A (Zeatina) x B (pH)</vt:lpstr>
      <vt:lpstr>Interacción A (Zeatina) x B (pH)</vt:lpstr>
      <vt:lpstr>Control de las variables</vt:lpstr>
      <vt:lpstr>Control de las variables</vt:lpstr>
      <vt:lpstr>Control de las variables</vt:lpstr>
      <vt:lpstr>Control de las variables</vt:lpstr>
      <vt:lpstr>Control de las variables</vt:lpstr>
      <vt:lpstr>Matriz de correlaciones</vt:lpstr>
      <vt:lpstr>Componente en espacio rodado </vt:lpstr>
      <vt:lpstr>Conclusiones</vt:lpstr>
      <vt:lpstr>Conclusiones</vt:lpstr>
      <vt:lpstr>Conclusiones</vt:lpstr>
      <vt:lpstr>Conclusiones</vt:lpstr>
      <vt:lpstr>Recomendaciones</vt:lpstr>
      <vt:lpstr>Anexos</vt:lpstr>
      <vt:lpstr>Anexos</vt:lpstr>
      <vt:lpstr>Anexos</vt:lpstr>
      <vt:lpstr>Anexos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VIDA Y LA AGRICULTURA  Carrera de Ingeniería Agropecuaria </dc:title>
  <dc:creator>Hernan</dc:creator>
  <cp:lastModifiedBy>hernan Armijos</cp:lastModifiedBy>
  <cp:revision>64</cp:revision>
  <dcterms:modified xsi:type="dcterms:W3CDTF">2021-09-01T18:59:54Z</dcterms:modified>
</cp:coreProperties>
</file>